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59" r:id="rId20"/>
  </p:sldIdLst>
  <p:sldSz cx="18288000" cy="10287000"/>
  <p:notesSz cx="6858000" cy="9144000"/>
  <p:embeddedFontLst>
    <p:embeddedFont>
      <p:font typeface="BR Omny" panose="020B0604020202020204" charset="0"/>
      <p:regular r:id="rId21"/>
    </p:embeddedFont>
    <p:embeddedFont>
      <p:font typeface="BR Omny Bold" panose="020B0604020202020204" charset="0"/>
      <p:regular r:id="rId22"/>
      <p:bold r:id="rId23"/>
    </p:embeddedFont>
    <p:embeddedFont>
      <p:font typeface="Calibri" panose="020F0502020204030204" pitchFamily="34"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605" autoAdjust="0"/>
  </p:normalViewPr>
  <p:slideViewPr>
    <p:cSldViewPr>
      <p:cViewPr varScale="1">
        <p:scale>
          <a:sx n="56" d="100"/>
          <a:sy n="56" d="100"/>
        </p:scale>
        <p:origin x="21" y="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07DB4C-E957-4C92-B635-E252900B9917}" type="doc">
      <dgm:prSet loTypeId="urn:microsoft.com/office/officeart/2005/8/layout/hProcess9" loCatId="process" qsTypeId="urn:microsoft.com/office/officeart/2005/8/quickstyle/simple1" qsCatId="simple" csTypeId="urn:microsoft.com/office/officeart/2005/8/colors/accent1_2" csCatId="accent1" phldr="1"/>
      <dgm:spPr/>
    </dgm:pt>
    <dgm:pt modelId="{B5D02C44-F305-4032-B30C-96455B6A8B6C}">
      <dgm:prSet phldrT="[Text]"/>
      <dgm:spPr/>
      <dgm:t>
        <a:bodyPr/>
        <a:lstStyle/>
        <a:p>
          <a:r>
            <a:rPr lang="en-US" dirty="0"/>
            <a:t>Data collection</a:t>
          </a:r>
        </a:p>
      </dgm:t>
    </dgm:pt>
    <dgm:pt modelId="{10891512-034C-470B-B27C-DF575CC5AC31}" type="parTrans" cxnId="{389A6B41-399B-45F6-ABF2-8F5B6EA0D900}">
      <dgm:prSet/>
      <dgm:spPr/>
      <dgm:t>
        <a:bodyPr/>
        <a:lstStyle/>
        <a:p>
          <a:endParaRPr lang="en-US"/>
        </a:p>
      </dgm:t>
    </dgm:pt>
    <dgm:pt modelId="{803940CD-AF68-42D9-8E2A-72105EBBEE68}" type="sibTrans" cxnId="{389A6B41-399B-45F6-ABF2-8F5B6EA0D900}">
      <dgm:prSet/>
      <dgm:spPr/>
      <dgm:t>
        <a:bodyPr/>
        <a:lstStyle/>
        <a:p>
          <a:endParaRPr lang="en-US"/>
        </a:p>
      </dgm:t>
    </dgm:pt>
    <dgm:pt modelId="{034B092A-15AC-439B-B81D-5076047D0335}">
      <dgm:prSet phldrT="[Text]"/>
      <dgm:spPr/>
      <dgm:t>
        <a:bodyPr/>
        <a:lstStyle/>
        <a:p>
          <a:r>
            <a:rPr lang="en-US" dirty="0"/>
            <a:t>Reduction (coding)</a:t>
          </a:r>
        </a:p>
      </dgm:t>
    </dgm:pt>
    <dgm:pt modelId="{8B20D911-30AB-4ACE-862F-80FBDDECE2CF}" type="parTrans" cxnId="{D4CC78A7-DDAA-4E90-A1E1-FA32945743E5}">
      <dgm:prSet/>
      <dgm:spPr/>
      <dgm:t>
        <a:bodyPr/>
        <a:lstStyle/>
        <a:p>
          <a:endParaRPr lang="en-US"/>
        </a:p>
      </dgm:t>
    </dgm:pt>
    <dgm:pt modelId="{BDB0DCEB-734E-4476-89C5-03712789520D}" type="sibTrans" cxnId="{D4CC78A7-DDAA-4E90-A1E1-FA32945743E5}">
      <dgm:prSet/>
      <dgm:spPr/>
      <dgm:t>
        <a:bodyPr/>
        <a:lstStyle/>
        <a:p>
          <a:endParaRPr lang="en-US"/>
        </a:p>
      </dgm:t>
    </dgm:pt>
    <dgm:pt modelId="{0D72429B-85E8-47F5-AEEC-C70A8F9B20AF}">
      <dgm:prSet phldrT="[Text]"/>
      <dgm:spPr/>
      <dgm:t>
        <a:bodyPr/>
        <a:lstStyle/>
        <a:p>
          <a:r>
            <a:rPr lang="en-US" dirty="0"/>
            <a:t>Pattern </a:t>
          </a:r>
          <a:r>
            <a:rPr lang="en-US" dirty="0" err="1"/>
            <a:t>detecion</a:t>
          </a:r>
          <a:endParaRPr lang="en-US" dirty="0"/>
        </a:p>
      </dgm:t>
    </dgm:pt>
    <dgm:pt modelId="{7C4C1B53-B26B-416A-9F1F-0F03E0B082E2}" type="parTrans" cxnId="{D12630E2-3CCA-476D-BECF-EF4486D2CBCD}">
      <dgm:prSet/>
      <dgm:spPr/>
      <dgm:t>
        <a:bodyPr/>
        <a:lstStyle/>
        <a:p>
          <a:endParaRPr lang="en-US"/>
        </a:p>
      </dgm:t>
    </dgm:pt>
    <dgm:pt modelId="{B829549E-106C-458F-91EC-5ADC03FDC5DC}" type="sibTrans" cxnId="{D12630E2-3CCA-476D-BECF-EF4486D2CBCD}">
      <dgm:prSet/>
      <dgm:spPr/>
      <dgm:t>
        <a:bodyPr/>
        <a:lstStyle/>
        <a:p>
          <a:endParaRPr lang="en-US"/>
        </a:p>
      </dgm:t>
    </dgm:pt>
    <dgm:pt modelId="{924E9B94-1827-45D3-9766-5F77CEB22E55}">
      <dgm:prSet phldrT="[Text]"/>
      <dgm:spPr/>
      <dgm:t>
        <a:bodyPr/>
        <a:lstStyle/>
        <a:p>
          <a:r>
            <a:rPr lang="en-US" dirty="0"/>
            <a:t>Evaluative conclusions</a:t>
          </a:r>
        </a:p>
      </dgm:t>
    </dgm:pt>
    <dgm:pt modelId="{1398E4D7-E715-4096-8A32-8DFD1008B641}" type="parTrans" cxnId="{2DAF2A1B-5AA0-43E9-AC06-1BD2A9AD2B17}">
      <dgm:prSet/>
      <dgm:spPr/>
      <dgm:t>
        <a:bodyPr/>
        <a:lstStyle/>
        <a:p>
          <a:endParaRPr lang="en-US"/>
        </a:p>
      </dgm:t>
    </dgm:pt>
    <dgm:pt modelId="{8FD54387-F905-4BF9-8945-2749FC57766A}" type="sibTrans" cxnId="{2DAF2A1B-5AA0-43E9-AC06-1BD2A9AD2B17}">
      <dgm:prSet/>
      <dgm:spPr/>
      <dgm:t>
        <a:bodyPr/>
        <a:lstStyle/>
        <a:p>
          <a:endParaRPr lang="en-US"/>
        </a:p>
      </dgm:t>
    </dgm:pt>
    <dgm:pt modelId="{A5383FB8-FB55-4CE2-9967-A0CA82B680BB}">
      <dgm:prSet phldrT="[Text]"/>
      <dgm:spPr/>
      <dgm:t>
        <a:bodyPr/>
        <a:lstStyle/>
        <a:p>
          <a:r>
            <a:rPr lang="en-US" dirty="0"/>
            <a:t>Interpretation</a:t>
          </a:r>
        </a:p>
      </dgm:t>
    </dgm:pt>
    <dgm:pt modelId="{9BA2B7DE-6028-4113-B0F7-E1FB525FFEE3}" type="parTrans" cxnId="{8A56AEE7-2D1B-4B4D-9EF4-673B14BEC10D}">
      <dgm:prSet/>
      <dgm:spPr/>
      <dgm:t>
        <a:bodyPr/>
        <a:lstStyle/>
        <a:p>
          <a:endParaRPr lang="en-US"/>
        </a:p>
      </dgm:t>
    </dgm:pt>
    <dgm:pt modelId="{BDC5CAD9-0846-406E-8106-C8123E40364B}" type="sibTrans" cxnId="{8A56AEE7-2D1B-4B4D-9EF4-673B14BEC10D}">
      <dgm:prSet/>
      <dgm:spPr/>
      <dgm:t>
        <a:bodyPr/>
        <a:lstStyle/>
        <a:p>
          <a:endParaRPr lang="en-US"/>
        </a:p>
      </dgm:t>
    </dgm:pt>
    <dgm:pt modelId="{FA3D222B-A5F2-432D-A918-2026DB1AE08E}" type="pres">
      <dgm:prSet presAssocID="{E607DB4C-E957-4C92-B635-E252900B9917}" presName="CompostProcess" presStyleCnt="0">
        <dgm:presLayoutVars>
          <dgm:dir/>
          <dgm:resizeHandles val="exact"/>
        </dgm:presLayoutVars>
      </dgm:prSet>
      <dgm:spPr/>
    </dgm:pt>
    <dgm:pt modelId="{E61F5153-1B7D-4E49-AEA0-8DAE9A9B8D17}" type="pres">
      <dgm:prSet presAssocID="{E607DB4C-E957-4C92-B635-E252900B9917}" presName="arrow" presStyleLbl="bgShp" presStyleIdx="0" presStyleCnt="1"/>
      <dgm:spPr/>
    </dgm:pt>
    <dgm:pt modelId="{8477878E-FD72-4FE1-9811-996F9B80BE9F}" type="pres">
      <dgm:prSet presAssocID="{E607DB4C-E957-4C92-B635-E252900B9917}" presName="linearProcess" presStyleCnt="0"/>
      <dgm:spPr/>
    </dgm:pt>
    <dgm:pt modelId="{94D7342D-8E4E-4F14-AAE2-63CD32CBAEFD}" type="pres">
      <dgm:prSet presAssocID="{B5D02C44-F305-4032-B30C-96455B6A8B6C}" presName="textNode" presStyleLbl="node1" presStyleIdx="0" presStyleCnt="5">
        <dgm:presLayoutVars>
          <dgm:bulletEnabled val="1"/>
        </dgm:presLayoutVars>
      </dgm:prSet>
      <dgm:spPr/>
    </dgm:pt>
    <dgm:pt modelId="{DC8C20A4-897B-4BEE-B5FA-F69F8B5C7C15}" type="pres">
      <dgm:prSet presAssocID="{803940CD-AF68-42D9-8E2A-72105EBBEE68}" presName="sibTrans" presStyleCnt="0"/>
      <dgm:spPr/>
    </dgm:pt>
    <dgm:pt modelId="{8C7E6A62-69A2-4D37-AB38-6FDEF6C83264}" type="pres">
      <dgm:prSet presAssocID="{034B092A-15AC-439B-B81D-5076047D0335}" presName="textNode" presStyleLbl="node1" presStyleIdx="1" presStyleCnt="5">
        <dgm:presLayoutVars>
          <dgm:bulletEnabled val="1"/>
        </dgm:presLayoutVars>
      </dgm:prSet>
      <dgm:spPr/>
    </dgm:pt>
    <dgm:pt modelId="{3ED36F51-568C-4C1E-A426-202D0973557A}" type="pres">
      <dgm:prSet presAssocID="{BDB0DCEB-734E-4476-89C5-03712789520D}" presName="sibTrans" presStyleCnt="0"/>
      <dgm:spPr/>
    </dgm:pt>
    <dgm:pt modelId="{93070A03-D7FA-42BE-8450-D1A1DF3C53B5}" type="pres">
      <dgm:prSet presAssocID="{0D72429B-85E8-47F5-AEEC-C70A8F9B20AF}" presName="textNode" presStyleLbl="node1" presStyleIdx="2" presStyleCnt="5">
        <dgm:presLayoutVars>
          <dgm:bulletEnabled val="1"/>
        </dgm:presLayoutVars>
      </dgm:prSet>
      <dgm:spPr/>
    </dgm:pt>
    <dgm:pt modelId="{F4B74D97-B388-4C37-8090-95CC55A2958A}" type="pres">
      <dgm:prSet presAssocID="{B829549E-106C-458F-91EC-5ADC03FDC5DC}" presName="sibTrans" presStyleCnt="0"/>
      <dgm:spPr/>
    </dgm:pt>
    <dgm:pt modelId="{DEDFBC2C-AA17-41C2-B88D-F7471EE6D488}" type="pres">
      <dgm:prSet presAssocID="{A5383FB8-FB55-4CE2-9967-A0CA82B680BB}" presName="textNode" presStyleLbl="node1" presStyleIdx="3" presStyleCnt="5">
        <dgm:presLayoutVars>
          <dgm:bulletEnabled val="1"/>
        </dgm:presLayoutVars>
      </dgm:prSet>
      <dgm:spPr/>
    </dgm:pt>
    <dgm:pt modelId="{DE053FB1-D0F7-48C0-AB22-43967819588E}" type="pres">
      <dgm:prSet presAssocID="{BDC5CAD9-0846-406E-8106-C8123E40364B}" presName="sibTrans" presStyleCnt="0"/>
      <dgm:spPr/>
    </dgm:pt>
    <dgm:pt modelId="{749762CB-9EFE-4E79-91AB-83708E543671}" type="pres">
      <dgm:prSet presAssocID="{924E9B94-1827-45D3-9766-5F77CEB22E55}" presName="textNode" presStyleLbl="node1" presStyleIdx="4" presStyleCnt="5">
        <dgm:presLayoutVars>
          <dgm:bulletEnabled val="1"/>
        </dgm:presLayoutVars>
      </dgm:prSet>
      <dgm:spPr/>
    </dgm:pt>
  </dgm:ptLst>
  <dgm:cxnLst>
    <dgm:cxn modelId="{2DAF2A1B-5AA0-43E9-AC06-1BD2A9AD2B17}" srcId="{E607DB4C-E957-4C92-B635-E252900B9917}" destId="{924E9B94-1827-45D3-9766-5F77CEB22E55}" srcOrd="4" destOrd="0" parTransId="{1398E4D7-E715-4096-8A32-8DFD1008B641}" sibTransId="{8FD54387-F905-4BF9-8945-2749FC57766A}"/>
    <dgm:cxn modelId="{389A6B41-399B-45F6-ABF2-8F5B6EA0D900}" srcId="{E607DB4C-E957-4C92-B635-E252900B9917}" destId="{B5D02C44-F305-4032-B30C-96455B6A8B6C}" srcOrd="0" destOrd="0" parTransId="{10891512-034C-470B-B27C-DF575CC5AC31}" sibTransId="{803940CD-AF68-42D9-8E2A-72105EBBEE68}"/>
    <dgm:cxn modelId="{F7ABE97F-2A81-4D63-A4A2-BC3F77560CD3}" type="presOf" srcId="{A5383FB8-FB55-4CE2-9967-A0CA82B680BB}" destId="{DEDFBC2C-AA17-41C2-B88D-F7471EE6D488}" srcOrd="0" destOrd="0" presId="urn:microsoft.com/office/officeart/2005/8/layout/hProcess9"/>
    <dgm:cxn modelId="{AA8A6588-6DFE-4F25-908D-27939F4354A9}" type="presOf" srcId="{924E9B94-1827-45D3-9766-5F77CEB22E55}" destId="{749762CB-9EFE-4E79-91AB-83708E543671}" srcOrd="0" destOrd="0" presId="urn:microsoft.com/office/officeart/2005/8/layout/hProcess9"/>
    <dgm:cxn modelId="{D4CC78A7-DDAA-4E90-A1E1-FA32945743E5}" srcId="{E607DB4C-E957-4C92-B635-E252900B9917}" destId="{034B092A-15AC-439B-B81D-5076047D0335}" srcOrd="1" destOrd="0" parTransId="{8B20D911-30AB-4ACE-862F-80FBDDECE2CF}" sibTransId="{BDB0DCEB-734E-4476-89C5-03712789520D}"/>
    <dgm:cxn modelId="{105737AC-330F-4E1B-857A-F06A652B7685}" type="presOf" srcId="{034B092A-15AC-439B-B81D-5076047D0335}" destId="{8C7E6A62-69A2-4D37-AB38-6FDEF6C83264}" srcOrd="0" destOrd="0" presId="urn:microsoft.com/office/officeart/2005/8/layout/hProcess9"/>
    <dgm:cxn modelId="{326C90CB-EEF8-4799-974C-05E3A1B8DE63}" type="presOf" srcId="{E607DB4C-E957-4C92-B635-E252900B9917}" destId="{FA3D222B-A5F2-432D-A918-2026DB1AE08E}" srcOrd="0" destOrd="0" presId="urn:microsoft.com/office/officeart/2005/8/layout/hProcess9"/>
    <dgm:cxn modelId="{A8C5BED0-359A-4240-B91E-9726BBFDBC05}" type="presOf" srcId="{B5D02C44-F305-4032-B30C-96455B6A8B6C}" destId="{94D7342D-8E4E-4F14-AAE2-63CD32CBAEFD}" srcOrd="0" destOrd="0" presId="urn:microsoft.com/office/officeart/2005/8/layout/hProcess9"/>
    <dgm:cxn modelId="{3A8F21D1-B946-460C-869B-2771A7821019}" type="presOf" srcId="{0D72429B-85E8-47F5-AEEC-C70A8F9B20AF}" destId="{93070A03-D7FA-42BE-8450-D1A1DF3C53B5}" srcOrd="0" destOrd="0" presId="urn:microsoft.com/office/officeart/2005/8/layout/hProcess9"/>
    <dgm:cxn modelId="{D12630E2-3CCA-476D-BECF-EF4486D2CBCD}" srcId="{E607DB4C-E957-4C92-B635-E252900B9917}" destId="{0D72429B-85E8-47F5-AEEC-C70A8F9B20AF}" srcOrd="2" destOrd="0" parTransId="{7C4C1B53-B26B-416A-9F1F-0F03E0B082E2}" sibTransId="{B829549E-106C-458F-91EC-5ADC03FDC5DC}"/>
    <dgm:cxn modelId="{8A56AEE7-2D1B-4B4D-9EF4-673B14BEC10D}" srcId="{E607DB4C-E957-4C92-B635-E252900B9917}" destId="{A5383FB8-FB55-4CE2-9967-A0CA82B680BB}" srcOrd="3" destOrd="0" parTransId="{9BA2B7DE-6028-4113-B0F7-E1FB525FFEE3}" sibTransId="{BDC5CAD9-0846-406E-8106-C8123E40364B}"/>
    <dgm:cxn modelId="{850E0078-8C41-4519-965B-1896C01AD765}" type="presParOf" srcId="{FA3D222B-A5F2-432D-A918-2026DB1AE08E}" destId="{E61F5153-1B7D-4E49-AEA0-8DAE9A9B8D17}" srcOrd="0" destOrd="0" presId="urn:microsoft.com/office/officeart/2005/8/layout/hProcess9"/>
    <dgm:cxn modelId="{DABCA994-A399-4D47-A097-681A3AE745B4}" type="presParOf" srcId="{FA3D222B-A5F2-432D-A918-2026DB1AE08E}" destId="{8477878E-FD72-4FE1-9811-996F9B80BE9F}" srcOrd="1" destOrd="0" presId="urn:microsoft.com/office/officeart/2005/8/layout/hProcess9"/>
    <dgm:cxn modelId="{03A95D48-F500-499D-99C7-18DC0B208197}" type="presParOf" srcId="{8477878E-FD72-4FE1-9811-996F9B80BE9F}" destId="{94D7342D-8E4E-4F14-AAE2-63CD32CBAEFD}" srcOrd="0" destOrd="0" presId="urn:microsoft.com/office/officeart/2005/8/layout/hProcess9"/>
    <dgm:cxn modelId="{D70B21FF-537D-4609-9691-28D160A01F6E}" type="presParOf" srcId="{8477878E-FD72-4FE1-9811-996F9B80BE9F}" destId="{DC8C20A4-897B-4BEE-B5FA-F69F8B5C7C15}" srcOrd="1" destOrd="0" presId="urn:microsoft.com/office/officeart/2005/8/layout/hProcess9"/>
    <dgm:cxn modelId="{C0758F28-DB8A-4464-A3C2-A9F3E0632CB9}" type="presParOf" srcId="{8477878E-FD72-4FE1-9811-996F9B80BE9F}" destId="{8C7E6A62-69A2-4D37-AB38-6FDEF6C83264}" srcOrd="2" destOrd="0" presId="urn:microsoft.com/office/officeart/2005/8/layout/hProcess9"/>
    <dgm:cxn modelId="{8CAB4987-89EE-4388-9A75-D0598EFC7759}" type="presParOf" srcId="{8477878E-FD72-4FE1-9811-996F9B80BE9F}" destId="{3ED36F51-568C-4C1E-A426-202D0973557A}" srcOrd="3" destOrd="0" presId="urn:microsoft.com/office/officeart/2005/8/layout/hProcess9"/>
    <dgm:cxn modelId="{7A726EB4-4782-4089-B826-44385E4C4C77}" type="presParOf" srcId="{8477878E-FD72-4FE1-9811-996F9B80BE9F}" destId="{93070A03-D7FA-42BE-8450-D1A1DF3C53B5}" srcOrd="4" destOrd="0" presId="urn:microsoft.com/office/officeart/2005/8/layout/hProcess9"/>
    <dgm:cxn modelId="{6FCF943B-13FB-4379-BF51-0B152C0EE796}" type="presParOf" srcId="{8477878E-FD72-4FE1-9811-996F9B80BE9F}" destId="{F4B74D97-B388-4C37-8090-95CC55A2958A}" srcOrd="5" destOrd="0" presId="urn:microsoft.com/office/officeart/2005/8/layout/hProcess9"/>
    <dgm:cxn modelId="{21A59454-FFA3-47C9-B85F-7FA82F39D0DD}" type="presParOf" srcId="{8477878E-FD72-4FE1-9811-996F9B80BE9F}" destId="{DEDFBC2C-AA17-41C2-B88D-F7471EE6D488}" srcOrd="6" destOrd="0" presId="urn:microsoft.com/office/officeart/2005/8/layout/hProcess9"/>
    <dgm:cxn modelId="{440A2920-A79A-4099-9DBF-7451ABB159D7}" type="presParOf" srcId="{8477878E-FD72-4FE1-9811-996F9B80BE9F}" destId="{DE053FB1-D0F7-48C0-AB22-43967819588E}" srcOrd="7" destOrd="0" presId="urn:microsoft.com/office/officeart/2005/8/layout/hProcess9"/>
    <dgm:cxn modelId="{D721B8BF-5421-427B-8ED3-6CAFB2D648B7}" type="presParOf" srcId="{8477878E-FD72-4FE1-9811-996F9B80BE9F}" destId="{749762CB-9EFE-4E79-91AB-83708E543671}"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1F5153-1B7D-4E49-AEA0-8DAE9A9B8D17}">
      <dsp:nvSpPr>
        <dsp:cNvPr id="0" name=""/>
        <dsp:cNvSpPr/>
      </dsp:nvSpPr>
      <dsp:spPr>
        <a:xfrm>
          <a:off x="914399" y="0"/>
          <a:ext cx="10363200" cy="14478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D7342D-8E4E-4F14-AAE2-63CD32CBAEFD}">
      <dsp:nvSpPr>
        <dsp:cNvPr id="0" name=""/>
        <dsp:cNvSpPr/>
      </dsp:nvSpPr>
      <dsp:spPr>
        <a:xfrm>
          <a:off x="2604" y="434340"/>
          <a:ext cx="2248048" cy="579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Data collection</a:t>
          </a:r>
        </a:p>
      </dsp:txBody>
      <dsp:txXfrm>
        <a:off x="30874" y="462610"/>
        <a:ext cx="2191508" cy="522580"/>
      </dsp:txXfrm>
    </dsp:sp>
    <dsp:sp modelId="{8C7E6A62-69A2-4D37-AB38-6FDEF6C83264}">
      <dsp:nvSpPr>
        <dsp:cNvPr id="0" name=""/>
        <dsp:cNvSpPr/>
      </dsp:nvSpPr>
      <dsp:spPr>
        <a:xfrm>
          <a:off x="2487290" y="434340"/>
          <a:ext cx="2248048" cy="579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Reduction (coding)</a:t>
          </a:r>
        </a:p>
      </dsp:txBody>
      <dsp:txXfrm>
        <a:off x="2515560" y="462610"/>
        <a:ext cx="2191508" cy="522580"/>
      </dsp:txXfrm>
    </dsp:sp>
    <dsp:sp modelId="{93070A03-D7FA-42BE-8450-D1A1DF3C53B5}">
      <dsp:nvSpPr>
        <dsp:cNvPr id="0" name=""/>
        <dsp:cNvSpPr/>
      </dsp:nvSpPr>
      <dsp:spPr>
        <a:xfrm>
          <a:off x="4971975" y="434340"/>
          <a:ext cx="2248048" cy="579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Pattern </a:t>
          </a:r>
          <a:r>
            <a:rPr lang="en-US" sz="1700" kern="1200" dirty="0" err="1"/>
            <a:t>detecion</a:t>
          </a:r>
          <a:endParaRPr lang="en-US" sz="1700" kern="1200" dirty="0"/>
        </a:p>
      </dsp:txBody>
      <dsp:txXfrm>
        <a:off x="5000245" y="462610"/>
        <a:ext cx="2191508" cy="522580"/>
      </dsp:txXfrm>
    </dsp:sp>
    <dsp:sp modelId="{DEDFBC2C-AA17-41C2-B88D-F7471EE6D488}">
      <dsp:nvSpPr>
        <dsp:cNvPr id="0" name=""/>
        <dsp:cNvSpPr/>
      </dsp:nvSpPr>
      <dsp:spPr>
        <a:xfrm>
          <a:off x="7456661" y="434340"/>
          <a:ext cx="2248048" cy="579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Interpretation</a:t>
          </a:r>
        </a:p>
      </dsp:txBody>
      <dsp:txXfrm>
        <a:off x="7484931" y="462610"/>
        <a:ext cx="2191508" cy="522580"/>
      </dsp:txXfrm>
    </dsp:sp>
    <dsp:sp modelId="{749762CB-9EFE-4E79-91AB-83708E543671}">
      <dsp:nvSpPr>
        <dsp:cNvPr id="0" name=""/>
        <dsp:cNvSpPr/>
      </dsp:nvSpPr>
      <dsp:spPr>
        <a:xfrm>
          <a:off x="9941346" y="434340"/>
          <a:ext cx="2248048" cy="5791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Evaluative conclusions</a:t>
          </a:r>
        </a:p>
      </dsp:txBody>
      <dsp:txXfrm>
        <a:off x="9969616" y="462610"/>
        <a:ext cx="2191508" cy="52258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6395979">
            <a:off x="3351179" y="-5443156"/>
            <a:ext cx="25306469" cy="23119444"/>
          </a:xfrm>
          <a:custGeom>
            <a:avLst/>
            <a:gdLst/>
            <a:ahLst/>
            <a:cxnLst/>
            <a:rect l="l" t="t" r="r" b="b"/>
            <a:pathLst>
              <a:path w="25306469" h="23119444">
                <a:moveTo>
                  <a:pt x="0" y="0"/>
                </a:moveTo>
                <a:lnTo>
                  <a:pt x="25306469" y="0"/>
                </a:lnTo>
                <a:lnTo>
                  <a:pt x="25306469" y="23119444"/>
                </a:lnTo>
                <a:lnTo>
                  <a:pt x="0" y="23119444"/>
                </a:lnTo>
                <a:lnTo>
                  <a:pt x="0" y="0"/>
                </a:lnTo>
                <a:close/>
              </a:path>
            </a:pathLst>
          </a:custGeom>
          <a:blipFill>
            <a:blip r:embed="rId2"/>
            <a:stretch>
              <a:fillRect t="-649" b="-649"/>
            </a:stretch>
          </a:blipFill>
        </p:spPr>
        <p:txBody>
          <a:bodyPr/>
          <a:lstStyle/>
          <a:p>
            <a:endParaRPr lang="en-GE"/>
          </a:p>
        </p:txBody>
      </p:sp>
      <p:sp>
        <p:nvSpPr>
          <p:cNvPr id="3" name="TextBox 3"/>
          <p:cNvSpPr txBox="1"/>
          <p:nvPr/>
        </p:nvSpPr>
        <p:spPr>
          <a:xfrm>
            <a:off x="1028700" y="3434150"/>
            <a:ext cx="6525478" cy="1949252"/>
          </a:xfrm>
          <a:prstGeom prst="rect">
            <a:avLst/>
          </a:prstGeom>
        </p:spPr>
        <p:txBody>
          <a:bodyPr lIns="0" tIns="0" rIns="0" bIns="0" rtlCol="0" anchor="t">
            <a:spAutoFit/>
          </a:bodyPr>
          <a:lstStyle/>
          <a:p>
            <a:pPr algn="l">
              <a:lnSpc>
                <a:spcPts val="3800"/>
              </a:lnSpc>
            </a:pPr>
            <a:r>
              <a:rPr lang="en-US" sz="3200" b="1" dirty="0">
                <a:solidFill>
                  <a:srgbClr val="FEFEFE"/>
                </a:solidFill>
                <a:latin typeface="BR Omny Bold"/>
                <a:ea typeface="BR Omny Bold"/>
                <a:cs typeface="BR Omny Bold"/>
                <a:sym typeface="BR Omny Bold"/>
              </a:rPr>
              <a:t>Safeguarding the Knowledge</a:t>
            </a:r>
          </a:p>
          <a:p>
            <a:pPr algn="l">
              <a:lnSpc>
                <a:spcPts val="3800"/>
              </a:lnSpc>
            </a:pPr>
            <a:r>
              <a:rPr lang="en-US" sz="3200" b="1" dirty="0">
                <a:solidFill>
                  <a:srgbClr val="FEFEFE"/>
                </a:solidFill>
                <a:latin typeface="BR Omny Bold"/>
                <a:ea typeface="BR Omny Bold"/>
                <a:cs typeface="BR Omny Bold"/>
                <a:sym typeface="BR Omny Bold"/>
              </a:rPr>
              <a:t>Generating Function of Evaluation: Evaluator Competencies in the age of AI</a:t>
            </a:r>
          </a:p>
        </p:txBody>
      </p:sp>
      <p:sp>
        <p:nvSpPr>
          <p:cNvPr id="4" name="TextBox 4"/>
          <p:cNvSpPr txBox="1"/>
          <p:nvPr/>
        </p:nvSpPr>
        <p:spPr>
          <a:xfrm>
            <a:off x="1028700" y="5946095"/>
            <a:ext cx="6525478" cy="495319"/>
          </a:xfrm>
          <a:prstGeom prst="rect">
            <a:avLst/>
          </a:prstGeom>
        </p:spPr>
        <p:txBody>
          <a:bodyPr lIns="0" tIns="0" rIns="0" bIns="0" rtlCol="0" anchor="t">
            <a:spAutoFit/>
          </a:bodyPr>
          <a:lstStyle/>
          <a:p>
            <a:pPr algn="l">
              <a:lnSpc>
                <a:spcPts val="2800"/>
              </a:lnSpc>
            </a:pPr>
            <a:r>
              <a:rPr lang="en-US" sz="2000">
                <a:solidFill>
                  <a:srgbClr val="FEFEFE"/>
                </a:solidFill>
                <a:latin typeface="BR Omny"/>
                <a:ea typeface="BR Omny"/>
                <a:cs typeface="BR Omny"/>
                <a:sym typeface="BR Omny"/>
              </a:rPr>
              <a:t>Diar Ramadani  |  MABLE, Saarland University</a:t>
            </a:r>
          </a:p>
        </p:txBody>
      </p:sp>
      <p:sp>
        <p:nvSpPr>
          <p:cNvPr id="5" name="TextBox 5"/>
          <p:cNvSpPr txBox="1"/>
          <p:nvPr/>
        </p:nvSpPr>
        <p:spPr>
          <a:xfrm>
            <a:off x="1028700" y="2736893"/>
            <a:ext cx="6525478" cy="428606"/>
          </a:xfrm>
          <a:prstGeom prst="rect">
            <a:avLst/>
          </a:prstGeom>
        </p:spPr>
        <p:txBody>
          <a:bodyPr lIns="0" tIns="0" rIns="0" bIns="0" rtlCol="0" anchor="t">
            <a:spAutoFit/>
          </a:bodyPr>
          <a:lstStyle/>
          <a:p>
            <a:pPr algn="l">
              <a:lnSpc>
                <a:spcPts val="2090"/>
              </a:lnSpc>
            </a:pPr>
            <a:r>
              <a:rPr lang="en-US" sz="1742">
                <a:solidFill>
                  <a:srgbClr val="FEFEFE"/>
                </a:solidFill>
                <a:latin typeface="BR Omny"/>
                <a:ea typeface="BR Omny"/>
                <a:cs typeface="BR Omny"/>
                <a:sym typeface="BR Omny"/>
              </a:rPr>
              <a:t>Glocal Evaluation Week 2026  |  Georgian Evaluation Association Panel</a:t>
            </a:r>
          </a:p>
        </p:txBody>
      </p:sp>
      <p:sp>
        <p:nvSpPr>
          <p:cNvPr id="6" name="TextBox 6"/>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FFFFFF"/>
                </a:solidFill>
                <a:latin typeface="BR Omny"/>
                <a:ea typeface="BR Omny"/>
                <a:cs typeface="BR Omny"/>
                <a:sym typeface="BR Omny"/>
              </a:rPr>
              <a:t>www.glocalevalweek.org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F1: Understand what AI actually does</a:t>
            </a:r>
          </a:p>
        </p:txBody>
      </p:sp>
      <p:sp>
        <p:nvSpPr>
          <p:cNvPr id="4" name="TextBox 4"/>
          <p:cNvSpPr txBox="1"/>
          <p:nvPr/>
        </p:nvSpPr>
        <p:spPr>
          <a:xfrm>
            <a:off x="1028700" y="2654036"/>
            <a:ext cx="9972606" cy="5334153"/>
          </a:xfrm>
          <a:prstGeom prst="rect">
            <a:avLst/>
          </a:prstGeom>
        </p:spPr>
        <p:txBody>
          <a:bodyPr lIns="0" tIns="0" rIns="0" bIns="0" rtlCol="0" anchor="t">
            <a:spAutoFit/>
          </a:bodyPr>
          <a:lstStyle/>
          <a:p>
            <a:pPr algn="l">
              <a:lnSpc>
                <a:spcPts val="2900"/>
              </a:lnSpc>
            </a:pPr>
            <a:r>
              <a:rPr lang="en-US" sz="2100" b="1" dirty="0">
                <a:solidFill>
                  <a:srgbClr val="000000"/>
                </a:solidFill>
                <a:latin typeface="BR Omny Bold"/>
                <a:ea typeface="BR Omny Bold"/>
                <a:cs typeface="BR Omny Bold"/>
                <a:sym typeface="BR Omny Bold"/>
              </a:rPr>
              <a:t>You need to be able to explain, in plain language, how AI tools generate their outputs.</a:t>
            </a:r>
          </a:p>
          <a:p>
            <a:pPr algn="l">
              <a:lnSpc>
                <a:spcPts val="2800"/>
              </a:lnSpc>
            </a:pPr>
            <a:endParaRPr lang="en-US" sz="2000" dirty="0">
              <a:latin typeface="BR Omny"/>
            </a:endParaRPr>
          </a:p>
          <a:p>
            <a:pPr algn="l">
              <a:lnSpc>
                <a:spcPts val="2800"/>
              </a:lnSpc>
            </a:pPr>
            <a:r>
              <a:rPr lang="en-US" sz="2000" dirty="0">
                <a:solidFill>
                  <a:srgbClr val="000000"/>
                </a:solidFill>
                <a:latin typeface="BR Omny"/>
                <a:ea typeface="BR Omny"/>
                <a:cs typeface="BR Omny"/>
                <a:sym typeface="BR Omny"/>
              </a:rPr>
              <a:t>AI does not read your data the way you do. It identifies statistical patterns in text based on training data. It has no semantic understanding. It does not know what your evaluation is about, who the beneficiaries are, or what matters in your context.</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Why this matters:</a:t>
            </a:r>
          </a:p>
          <a:p>
            <a:pPr algn="l">
              <a:lnSpc>
                <a:spcPts val="2800"/>
              </a:lnSpc>
            </a:pPr>
            <a:r>
              <a:rPr lang="en-US" sz="2000" dirty="0">
                <a:solidFill>
                  <a:srgbClr val="000000"/>
                </a:solidFill>
                <a:latin typeface="BR Omny"/>
                <a:ea typeface="BR Omny"/>
                <a:cs typeface="BR Omny"/>
                <a:sym typeface="BR Omny"/>
              </a:rPr>
              <a:t>If you cannot explain how an AI tool works at a conceptual level, you cannot identify where its outputs might be wrong, biased, or misleading. You cannot ask the right critical questions.</a:t>
            </a:r>
          </a:p>
          <a:p>
            <a:pPr algn="l">
              <a:lnSpc>
                <a:spcPts val="2800"/>
              </a:lnSpc>
            </a:pPr>
            <a:endParaRPr lang="en-US" sz="2000" dirty="0">
              <a:latin typeface="BR Omny"/>
            </a:endParaRPr>
          </a:p>
          <a:p>
            <a:pPr algn="l">
              <a:lnSpc>
                <a:spcPts val="2600"/>
              </a:lnSpc>
            </a:pPr>
            <a:r>
              <a:rPr lang="en-US" sz="1800" dirty="0">
                <a:solidFill>
                  <a:srgbClr val="666666"/>
                </a:solidFill>
                <a:latin typeface="BR Omny"/>
                <a:ea typeface="BR Omny"/>
                <a:cs typeface="BR Omny"/>
                <a:sym typeface="BR Omny"/>
              </a:rPr>
              <a:t>This does not require a computer science degree but I refer to the level of literacy to know what to be skeptical about.</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F2: Deliberately decide whether to use AI at all</a:t>
            </a:r>
          </a:p>
        </p:txBody>
      </p:sp>
      <p:sp>
        <p:nvSpPr>
          <p:cNvPr id="4" name="TextBox 4"/>
          <p:cNvSpPr txBox="1"/>
          <p:nvPr/>
        </p:nvSpPr>
        <p:spPr>
          <a:xfrm>
            <a:off x="1028700" y="2654036"/>
            <a:ext cx="9972606" cy="4898136"/>
          </a:xfrm>
          <a:prstGeom prst="rect">
            <a:avLst/>
          </a:prstGeom>
        </p:spPr>
        <p:txBody>
          <a:bodyPr lIns="0" tIns="0" rIns="0" bIns="0" rtlCol="0" anchor="t">
            <a:spAutoFit/>
          </a:bodyPr>
          <a:lstStyle/>
          <a:p>
            <a:pPr algn="l">
              <a:lnSpc>
                <a:spcPts val="2900"/>
              </a:lnSpc>
            </a:pPr>
            <a:r>
              <a:rPr lang="en-US" sz="2100" b="1" dirty="0">
                <a:solidFill>
                  <a:srgbClr val="000000"/>
                </a:solidFill>
                <a:latin typeface="BR Omny Bold"/>
                <a:ea typeface="BR Omny Bold"/>
                <a:cs typeface="BR Omny Bold"/>
                <a:sym typeface="BR Omny Bold"/>
              </a:rPr>
              <a:t>The most consequential AI decision is the first one: should AI be involved in this analysis?</a:t>
            </a:r>
          </a:p>
          <a:p>
            <a:pPr algn="l">
              <a:lnSpc>
                <a:spcPts val="2800"/>
              </a:lnSpc>
            </a:pPr>
            <a:endParaRPr lang="en-US" sz="2000" dirty="0">
              <a:latin typeface="BR Omny"/>
            </a:endParaRPr>
          </a:p>
          <a:p>
            <a:pPr algn="l">
              <a:lnSpc>
                <a:spcPts val="2800"/>
              </a:lnSpc>
            </a:pPr>
            <a:r>
              <a:rPr lang="en-US" sz="2000" dirty="0">
                <a:solidFill>
                  <a:srgbClr val="000000"/>
                </a:solidFill>
                <a:latin typeface="BR Omny"/>
                <a:ea typeface="BR Omny"/>
                <a:cs typeface="BR Omny"/>
                <a:sym typeface="BR Omny"/>
              </a:rPr>
              <a:t>Many of us are arriving at AI use through convenience, institutional mandate, or peer pressure, not necessarily a deliberate professional judgment. That is a problem.</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What this competency requires:</a:t>
            </a:r>
          </a:p>
          <a:p>
            <a:pPr algn="l">
              <a:lnSpc>
                <a:spcPts val="2600"/>
              </a:lnSpc>
            </a:pPr>
            <a:r>
              <a:rPr lang="en-US" sz="1900" dirty="0">
                <a:solidFill>
                  <a:srgbClr val="000000"/>
                </a:solidFill>
                <a:latin typeface="BR Omny"/>
                <a:ea typeface="BR Omny"/>
                <a:cs typeface="BR Omny"/>
                <a:sym typeface="BR Omny"/>
              </a:rPr>
              <a:t>Actively assess whether AI is appropriate for this context, this data, this population.</a:t>
            </a:r>
          </a:p>
          <a:p>
            <a:pPr algn="l">
              <a:lnSpc>
                <a:spcPts val="2600"/>
              </a:lnSpc>
            </a:pPr>
            <a:r>
              <a:rPr lang="en-US" sz="1900" dirty="0">
                <a:solidFill>
                  <a:srgbClr val="000000"/>
                </a:solidFill>
                <a:latin typeface="BR Omny"/>
                <a:ea typeface="BR Omny"/>
                <a:cs typeface="BR Omny"/>
                <a:sym typeface="BR Omny"/>
              </a:rPr>
              <a:t>Consider whether the sensitivity of the topic, the </a:t>
            </a:r>
            <a:r>
              <a:rPr lang="en-US" sz="1900" dirty="0" err="1">
                <a:solidFill>
                  <a:srgbClr val="000000"/>
                </a:solidFill>
                <a:latin typeface="BR Omny"/>
                <a:ea typeface="BR Omny"/>
                <a:cs typeface="BR Omny"/>
                <a:sym typeface="BR Omny"/>
              </a:rPr>
              <a:t>marginalisation</a:t>
            </a:r>
            <a:r>
              <a:rPr lang="en-US" sz="1900" dirty="0">
                <a:solidFill>
                  <a:srgbClr val="000000"/>
                </a:solidFill>
                <a:latin typeface="BR Omny"/>
                <a:ea typeface="BR Omny"/>
                <a:cs typeface="BR Omny"/>
                <a:sym typeface="BR Omny"/>
              </a:rPr>
              <a:t> of the group, or the complexity of interpretation makes human-led analysis the more credible choice.</a:t>
            </a:r>
          </a:p>
          <a:p>
            <a:pPr algn="l">
              <a:lnSpc>
                <a:spcPts val="2600"/>
              </a:lnSpc>
            </a:pPr>
            <a:r>
              <a:rPr lang="en-US" sz="1900" b="1" dirty="0">
                <a:solidFill>
                  <a:srgbClr val="000000"/>
                </a:solidFill>
                <a:latin typeface="BR Omny Bold"/>
                <a:ea typeface="BR Omny Bold"/>
                <a:cs typeface="BR Omny Bold"/>
                <a:sym typeface="BR Omny Bold"/>
              </a:rPr>
              <a:t>Be able to say no to AI even when it is available, fast, and expected.</a:t>
            </a:r>
          </a:p>
          <a:p>
            <a:pPr algn="l">
              <a:lnSpc>
                <a:spcPts val="2800"/>
              </a:lnSpc>
            </a:pPr>
            <a:endParaRPr lang="en-US" sz="2000" dirty="0">
              <a:latin typeface="BR Omny"/>
            </a:endParaRPr>
          </a:p>
          <a:p>
            <a:pPr algn="l">
              <a:lnSpc>
                <a:spcPts val="2600"/>
              </a:lnSpc>
            </a:pPr>
            <a:r>
              <a:rPr lang="en-US" sz="1800" dirty="0">
                <a:solidFill>
                  <a:srgbClr val="666666"/>
                </a:solidFill>
                <a:latin typeface="BR Omny"/>
                <a:ea typeface="BR Omny"/>
                <a:cs typeface="BR Omny"/>
                <a:sym typeface="BR Omny"/>
              </a:rPr>
              <a:t>Deciding not to use AI is a professional judgment, not a technical failure.</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F3: You remain accountable. Full stop.</a:t>
            </a:r>
          </a:p>
        </p:txBody>
      </p:sp>
      <p:sp>
        <p:nvSpPr>
          <p:cNvPr id="4" name="TextBox 4"/>
          <p:cNvSpPr txBox="1"/>
          <p:nvPr/>
        </p:nvSpPr>
        <p:spPr>
          <a:xfrm>
            <a:off x="1028700" y="2654036"/>
            <a:ext cx="9972606" cy="5975354"/>
          </a:xfrm>
          <a:prstGeom prst="rect">
            <a:avLst/>
          </a:prstGeom>
        </p:spPr>
        <p:txBody>
          <a:bodyPr lIns="0" tIns="0" rIns="0" bIns="0" rtlCol="0" anchor="t">
            <a:spAutoFit/>
          </a:bodyPr>
          <a:lstStyle/>
          <a:p>
            <a:pPr algn="l">
              <a:lnSpc>
                <a:spcPts val="2900"/>
              </a:lnSpc>
            </a:pPr>
            <a:r>
              <a:rPr lang="en-US" sz="2100" b="1" dirty="0">
                <a:solidFill>
                  <a:srgbClr val="000000"/>
                </a:solidFill>
                <a:latin typeface="BR Omny Bold"/>
                <a:ea typeface="BR Omny Bold"/>
                <a:cs typeface="BR Omny Bold"/>
                <a:sym typeface="BR Omny Bold"/>
              </a:rPr>
              <a:t>When AI performs steps in your analysis, accountability does not transfer to the algorithm.</a:t>
            </a:r>
          </a:p>
          <a:p>
            <a:pPr algn="l">
              <a:lnSpc>
                <a:spcPts val="2800"/>
              </a:lnSpc>
            </a:pPr>
            <a:endParaRPr lang="en-US" sz="2000" dirty="0">
              <a:latin typeface="BR Omny"/>
            </a:endParaRPr>
          </a:p>
          <a:p>
            <a:pPr algn="l">
              <a:lnSpc>
                <a:spcPts val="2800"/>
              </a:lnSpc>
            </a:pPr>
            <a:r>
              <a:rPr lang="en-US" sz="2000" dirty="0">
                <a:solidFill>
                  <a:srgbClr val="000000"/>
                </a:solidFill>
                <a:latin typeface="BR Omny"/>
                <a:ea typeface="BR Omny"/>
                <a:cs typeface="BR Omny"/>
                <a:sym typeface="BR Omny"/>
              </a:rPr>
              <a:t>The evaluator is responsible for the credibility and defensibility of the conclusions regardless of which tasks AI performed.</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This was the only competency that received unanimous endorsement in the validation survey where 100% of practitioners rated it Relevant or Highly Relevant.</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Why it matters:</a:t>
            </a:r>
          </a:p>
          <a:p>
            <a:pPr algn="l">
              <a:lnSpc>
                <a:spcPts val="2600"/>
              </a:lnSpc>
            </a:pPr>
            <a:r>
              <a:rPr lang="en-US" sz="1900" dirty="0">
                <a:solidFill>
                  <a:srgbClr val="000000"/>
                </a:solidFill>
                <a:latin typeface="BR Omny"/>
                <a:ea typeface="BR Omny"/>
                <a:cs typeface="BR Omny"/>
                <a:sym typeface="BR Omny"/>
              </a:rPr>
              <a:t>AI outputs can feel authoritative. They look systematic. They come with numbers and categories. This can make it very easy to accept them without the scrutiny we would apply to our own work.</a:t>
            </a:r>
          </a:p>
          <a:p>
            <a:pPr algn="l">
              <a:lnSpc>
                <a:spcPts val="2800"/>
              </a:lnSpc>
            </a:pPr>
            <a:endParaRPr lang="en-US" sz="2000" dirty="0">
              <a:latin typeface="BR Omny"/>
            </a:endParaRPr>
          </a:p>
          <a:p>
            <a:pPr algn="l">
              <a:lnSpc>
                <a:spcPts val="2600"/>
              </a:lnSpc>
            </a:pPr>
            <a:r>
              <a:rPr lang="en-US" sz="1800" dirty="0">
                <a:solidFill>
                  <a:srgbClr val="666666"/>
                </a:solidFill>
                <a:latin typeface="BR Omny"/>
                <a:ea typeface="BR Omny"/>
                <a:cs typeface="BR Omny"/>
                <a:sym typeface="BR Omny"/>
              </a:rPr>
              <a:t>The sophistication of the tool does not reduce your professional responsibility. It raises the bar for your oversight.</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1160249">
            <a:off x="6657414" y="-5067099"/>
            <a:ext cx="20522451" cy="18748868"/>
          </a:xfrm>
          <a:custGeom>
            <a:avLst/>
            <a:gdLst/>
            <a:ahLst/>
            <a:cxnLst/>
            <a:rect l="l" t="t" r="r" b="b"/>
            <a:pathLst>
              <a:path w="20522451" h="18748868">
                <a:moveTo>
                  <a:pt x="0" y="0"/>
                </a:moveTo>
                <a:lnTo>
                  <a:pt x="20522451" y="0"/>
                </a:lnTo>
                <a:lnTo>
                  <a:pt x="20522451" y="18748869"/>
                </a:lnTo>
                <a:lnTo>
                  <a:pt x="0" y="18748869"/>
                </a:lnTo>
                <a:lnTo>
                  <a:pt x="0" y="0"/>
                </a:lnTo>
                <a:close/>
              </a:path>
            </a:pathLst>
          </a:custGeom>
          <a:blipFill>
            <a:blip r:embed="rId2"/>
            <a:stretch>
              <a:fillRect t="-649" b="-649"/>
            </a:stretch>
          </a:blipFill>
        </p:spPr>
        <p:txBody>
          <a:bodyPr/>
          <a:lstStyle/>
          <a:p>
            <a:endParaRPr lang="en-GE"/>
          </a:p>
        </p:txBody>
      </p:sp>
      <p:sp>
        <p:nvSpPr>
          <p:cNvPr id="3" name="TextBox 3"/>
          <p:cNvSpPr txBox="1"/>
          <p:nvPr/>
        </p:nvSpPr>
        <p:spPr>
          <a:xfrm>
            <a:off x="1028700" y="4772016"/>
            <a:ext cx="6525478" cy="733444"/>
          </a:xfrm>
          <a:prstGeom prst="rect">
            <a:avLst/>
          </a:prstGeom>
        </p:spPr>
        <p:txBody>
          <a:bodyPr lIns="0" tIns="0" rIns="0" bIns="0" rtlCol="0" anchor="t">
            <a:spAutoFit/>
          </a:bodyPr>
          <a:lstStyle/>
          <a:p>
            <a:pPr algn="l">
              <a:lnSpc>
                <a:spcPts val="5759"/>
              </a:lnSpc>
            </a:pPr>
            <a:r>
              <a:rPr lang="en-US" sz="4800" b="1">
                <a:solidFill>
                  <a:srgbClr val="FEFEFE"/>
                </a:solidFill>
                <a:latin typeface="BR Omny Bold"/>
                <a:ea typeface="BR Omny Bold"/>
                <a:cs typeface="BR Omny Bold"/>
                <a:sym typeface="BR Omny Bold"/>
              </a:rPr>
              <a:t>Tier 2: Once AI Is in Your Analysis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Domain 1: Methodological Stewardship</a:t>
            </a:r>
          </a:p>
        </p:txBody>
      </p:sp>
      <p:sp>
        <p:nvSpPr>
          <p:cNvPr id="4" name="TextBox 4"/>
          <p:cNvSpPr txBox="1"/>
          <p:nvPr/>
        </p:nvSpPr>
        <p:spPr>
          <a:xfrm>
            <a:off x="1028700" y="2654036"/>
            <a:ext cx="9972606" cy="5157822"/>
          </a:xfrm>
          <a:prstGeom prst="rect">
            <a:avLst/>
          </a:prstGeom>
        </p:spPr>
        <p:txBody>
          <a:bodyPr lIns="0" tIns="0" rIns="0" bIns="0" rtlCol="0" anchor="t">
            <a:spAutoFit/>
          </a:bodyPr>
          <a:lstStyle/>
          <a:p>
            <a:pPr algn="l">
              <a:lnSpc>
                <a:spcPts val="2800"/>
              </a:lnSpc>
            </a:pPr>
            <a:r>
              <a:rPr lang="en-US" sz="2000" b="1" dirty="0">
                <a:solidFill>
                  <a:srgbClr val="000000"/>
                </a:solidFill>
                <a:latin typeface="BR Omny Bold"/>
                <a:ea typeface="BR Omny Bold"/>
                <a:cs typeface="BR Omny Bold"/>
                <a:sym typeface="BR Omny Bold"/>
              </a:rPr>
              <a:t>Three things we need to be able to do when AI is performing analytical steps:</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Plan it before you start.</a:t>
            </a:r>
          </a:p>
          <a:p>
            <a:pPr algn="l">
              <a:lnSpc>
                <a:spcPts val="2600"/>
              </a:lnSpc>
            </a:pPr>
            <a:r>
              <a:rPr lang="en-US" sz="1900" dirty="0">
                <a:solidFill>
                  <a:srgbClr val="000000"/>
                </a:solidFill>
                <a:latin typeface="BR Omny"/>
                <a:ea typeface="BR Omny"/>
                <a:cs typeface="BR Omny"/>
                <a:sym typeface="BR Omny"/>
              </a:rPr>
              <a:t>Specify in advance which tasks AI will perform, what constraints will govern its use, and how outputs will be checked. AI use that is improvised as you go is AI use that cannot be defended.</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Check that AI measures what you intend it to measure.</a:t>
            </a:r>
          </a:p>
          <a:p>
            <a:pPr algn="l">
              <a:lnSpc>
                <a:spcPts val="2600"/>
              </a:lnSpc>
            </a:pPr>
            <a:r>
              <a:rPr lang="en-US" sz="1900" dirty="0">
                <a:solidFill>
                  <a:srgbClr val="000000"/>
                </a:solidFill>
                <a:latin typeface="BR Omny"/>
                <a:ea typeface="BR Omny"/>
                <a:cs typeface="BR Omny"/>
                <a:sym typeface="BR Omny"/>
              </a:rPr>
              <a:t>AI generates outputs based on what appears in its training data which may not match the constructs your evaluation requires. ‘Community empowerment’ in a rural Kosovo context is not the same as ‘community empowerment’ in a US nonprofit dataset.</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Choose the right tool for this specific context.</a:t>
            </a:r>
          </a:p>
          <a:p>
            <a:pPr algn="l">
              <a:lnSpc>
                <a:spcPts val="2600"/>
              </a:lnSpc>
            </a:pPr>
            <a:r>
              <a:rPr lang="en-US" sz="1900" dirty="0">
                <a:solidFill>
                  <a:srgbClr val="000000"/>
                </a:solidFill>
                <a:latin typeface="BR Omny"/>
                <a:ea typeface="BR Omny"/>
                <a:cs typeface="BR Omny"/>
                <a:sym typeface="BR Omny"/>
              </a:rPr>
              <a:t>Not all AI tools are equal. Assess transparency, known limitations, and whether the tool’s training data is likely to represent your population.</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Domain 2: Transparency &amp; Documentation</a:t>
            </a:r>
          </a:p>
        </p:txBody>
      </p:sp>
      <p:sp>
        <p:nvSpPr>
          <p:cNvPr id="4" name="TextBox 4"/>
          <p:cNvSpPr txBox="1"/>
          <p:nvPr/>
        </p:nvSpPr>
        <p:spPr>
          <a:xfrm>
            <a:off x="1028700" y="2654036"/>
            <a:ext cx="9972606" cy="5850319"/>
          </a:xfrm>
          <a:prstGeom prst="rect">
            <a:avLst/>
          </a:prstGeom>
        </p:spPr>
        <p:txBody>
          <a:bodyPr lIns="0" tIns="0" rIns="0" bIns="0" rtlCol="0" anchor="t">
            <a:spAutoFit/>
          </a:bodyPr>
          <a:lstStyle/>
          <a:p>
            <a:pPr algn="l">
              <a:lnSpc>
                <a:spcPts val="2700"/>
              </a:lnSpc>
            </a:pPr>
            <a:r>
              <a:rPr lang="en-US" sz="1900" b="1" dirty="0">
                <a:solidFill>
                  <a:srgbClr val="1C79BE"/>
                </a:solidFill>
                <a:latin typeface="BR Omny Bold"/>
                <a:ea typeface="BR Omny Bold"/>
                <a:cs typeface="BR Omny Bold"/>
                <a:sym typeface="BR Omny Bold"/>
              </a:rPr>
              <a:t>The highest-rated domain in the validation survey (mean 4.49/5). Practitioners feel this urgently.</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Document AI’s role with enough specificity that another evaluator could assess what was done.</a:t>
            </a:r>
          </a:p>
          <a:p>
            <a:pPr algn="l">
              <a:lnSpc>
                <a:spcPts val="2600"/>
              </a:lnSpc>
            </a:pPr>
            <a:r>
              <a:rPr lang="en-US" sz="1900" dirty="0">
                <a:solidFill>
                  <a:srgbClr val="000000"/>
                </a:solidFill>
                <a:latin typeface="BR Omny"/>
                <a:ea typeface="BR Omny"/>
                <a:cs typeface="BR Omny"/>
                <a:sym typeface="BR Omny"/>
              </a:rPr>
              <a:t>Which tool. Which tasks. Under what prompting or configuration. What review processes were applied before outputs became findings. Without this, your inferential chain has a hidden step.</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Tell your stakeholders, in the report, where AI contributed.</a:t>
            </a:r>
          </a:p>
          <a:p>
            <a:pPr algn="l">
              <a:lnSpc>
                <a:spcPts val="2600"/>
              </a:lnSpc>
            </a:pPr>
            <a:r>
              <a:rPr lang="en-US" sz="1900" dirty="0">
                <a:solidFill>
                  <a:srgbClr val="000000"/>
                </a:solidFill>
                <a:latin typeface="BR Omny"/>
                <a:ea typeface="BR Omny"/>
                <a:cs typeface="BR Omny"/>
                <a:sym typeface="BR Omny"/>
              </a:rPr>
              <a:t>Stakeholders use our findings to make consequential decisions. Their ability to trust and interrogate those findings depends on knowing how they were produced.</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Be honest about what AI cannot guarantee.</a:t>
            </a:r>
          </a:p>
          <a:p>
            <a:pPr algn="l">
              <a:lnSpc>
                <a:spcPts val="2600"/>
              </a:lnSpc>
            </a:pPr>
            <a:r>
              <a:rPr lang="en-US" sz="1900" dirty="0">
                <a:solidFill>
                  <a:srgbClr val="000000"/>
                </a:solidFill>
                <a:latin typeface="BR Omny"/>
                <a:ea typeface="BR Omny"/>
                <a:cs typeface="BR Omny"/>
                <a:sym typeface="BR Omny"/>
              </a:rPr>
              <a:t>Generative AI is stochastic; the same prompt on the same data can produce different outputs. Do not present AI-generated findings with a confidence the underlying process does not warrant.</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Domain 3: Equity &amp; Bias Governance</a:t>
            </a:r>
          </a:p>
        </p:txBody>
      </p:sp>
      <p:sp>
        <p:nvSpPr>
          <p:cNvPr id="4" name="TextBox 4"/>
          <p:cNvSpPr txBox="1"/>
          <p:nvPr/>
        </p:nvSpPr>
        <p:spPr>
          <a:xfrm>
            <a:off x="1028700" y="2654036"/>
            <a:ext cx="9972606" cy="5504071"/>
          </a:xfrm>
          <a:prstGeom prst="rect">
            <a:avLst/>
          </a:prstGeom>
        </p:spPr>
        <p:txBody>
          <a:bodyPr lIns="0" tIns="0" rIns="0" bIns="0" rtlCol="0" anchor="t">
            <a:spAutoFit/>
          </a:bodyPr>
          <a:lstStyle/>
          <a:p>
            <a:pPr algn="l">
              <a:lnSpc>
                <a:spcPts val="2900"/>
              </a:lnSpc>
            </a:pPr>
            <a:r>
              <a:rPr lang="en-US" sz="2100" b="1" dirty="0">
                <a:solidFill>
                  <a:srgbClr val="000000"/>
                </a:solidFill>
                <a:latin typeface="BR Omny Bold"/>
                <a:ea typeface="BR Omny Bold"/>
                <a:cs typeface="BR Omny Bold"/>
                <a:sym typeface="BR Omny Bold"/>
              </a:rPr>
              <a:t>AI does not merely reflect bias. It amplifies it at scale.</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Actively check AI outputs for systematic distortion.</a:t>
            </a:r>
          </a:p>
          <a:p>
            <a:pPr algn="l">
              <a:lnSpc>
                <a:spcPts val="2600"/>
              </a:lnSpc>
            </a:pPr>
            <a:r>
              <a:rPr lang="en-US" sz="1900" dirty="0">
                <a:solidFill>
                  <a:srgbClr val="000000"/>
                </a:solidFill>
                <a:latin typeface="BR Omny"/>
                <a:ea typeface="BR Omny"/>
                <a:cs typeface="BR Omny"/>
                <a:sym typeface="BR Omny"/>
              </a:rPr>
              <a:t>AI trained on historically biased data reproduces those biases. In evaluation, this can mean that AI-coded qualitative data systematically misrepresents the voices of minority, rural, or non-English-speaking communities.</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Check whether AI findings represent all groups fairly.</a:t>
            </a:r>
          </a:p>
          <a:p>
            <a:pPr algn="l">
              <a:lnSpc>
                <a:spcPts val="2600"/>
              </a:lnSpc>
            </a:pPr>
            <a:r>
              <a:rPr lang="en-US" sz="1900" dirty="0">
                <a:solidFill>
                  <a:srgbClr val="000000"/>
                </a:solidFill>
                <a:latin typeface="BR Omny"/>
                <a:ea typeface="BR Omny"/>
                <a:cs typeface="BR Omny"/>
                <a:sym typeface="BR Omny"/>
              </a:rPr>
              <a:t>Disaggregate. Look for patterns of exclusion. If the AI is producing findings that adequately represent majority populations but distorting or omitting minority experiences, those findings are not credible.</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Involve the communities whose data AI is </a:t>
            </a:r>
            <a:r>
              <a:rPr lang="en-US" sz="2000" b="1" dirty="0" err="1">
                <a:solidFill>
                  <a:srgbClr val="1C79BE"/>
                </a:solidFill>
                <a:latin typeface="BR Omny Bold"/>
                <a:ea typeface="BR Omny Bold"/>
                <a:cs typeface="BR Omny Bold"/>
                <a:sym typeface="BR Omny Bold"/>
              </a:rPr>
              <a:t>analysing</a:t>
            </a:r>
            <a:r>
              <a:rPr lang="en-US" sz="2000" b="1" dirty="0">
                <a:solidFill>
                  <a:srgbClr val="1C79BE"/>
                </a:solidFill>
                <a:latin typeface="BR Omny Bold"/>
                <a:ea typeface="BR Omny Bold"/>
                <a:cs typeface="BR Omny Bold"/>
                <a:sym typeface="BR Omny Bold"/>
              </a:rPr>
              <a:t>.</a:t>
            </a:r>
          </a:p>
          <a:p>
            <a:pPr algn="l">
              <a:lnSpc>
                <a:spcPts val="2600"/>
              </a:lnSpc>
            </a:pPr>
            <a:r>
              <a:rPr lang="en-US" sz="1900" dirty="0">
                <a:solidFill>
                  <a:srgbClr val="000000"/>
                </a:solidFill>
                <a:latin typeface="BR Omny"/>
                <a:ea typeface="BR Omny"/>
                <a:cs typeface="BR Omny"/>
                <a:sym typeface="BR Omny"/>
              </a:rPr>
              <a:t>This was the lowest-rated competency in the survey (4.04/5), but it was still above the relevance threshold. Communities have a legitimate interest in knowing how their data will be processed algorithmically.</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Domain 4: Human Oversight &amp; Judgment</a:t>
            </a:r>
          </a:p>
        </p:txBody>
      </p:sp>
      <p:sp>
        <p:nvSpPr>
          <p:cNvPr id="4" name="TextBox 4"/>
          <p:cNvSpPr txBox="1"/>
          <p:nvPr/>
        </p:nvSpPr>
        <p:spPr>
          <a:xfrm>
            <a:off x="1028700" y="2654036"/>
            <a:ext cx="9972606" cy="5875968"/>
          </a:xfrm>
          <a:prstGeom prst="rect">
            <a:avLst/>
          </a:prstGeom>
        </p:spPr>
        <p:txBody>
          <a:bodyPr lIns="0" tIns="0" rIns="0" bIns="0" rtlCol="0" anchor="t">
            <a:spAutoFit/>
          </a:bodyPr>
          <a:lstStyle/>
          <a:p>
            <a:pPr algn="l">
              <a:lnSpc>
                <a:spcPts val="2900"/>
              </a:lnSpc>
            </a:pPr>
            <a:r>
              <a:rPr lang="en-US" sz="2100" b="1" dirty="0">
                <a:solidFill>
                  <a:srgbClr val="000000"/>
                </a:solidFill>
                <a:latin typeface="BR Omny Bold"/>
                <a:ea typeface="BR Omny Bold"/>
                <a:cs typeface="BR Omny Bold"/>
                <a:sym typeface="BR Omny Bold"/>
              </a:rPr>
              <a:t>AI outputs are inputs to evaluative judgment. They are not the judgment itself.</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Treat AI outputs as a starting point, not a conclusion.</a:t>
            </a:r>
          </a:p>
          <a:p>
            <a:pPr algn="l">
              <a:lnSpc>
                <a:spcPts val="2600"/>
              </a:lnSpc>
            </a:pPr>
            <a:r>
              <a:rPr lang="en-US" sz="1900" dirty="0">
                <a:solidFill>
                  <a:srgbClr val="000000"/>
                </a:solidFill>
                <a:latin typeface="BR Omny"/>
                <a:ea typeface="BR Omny"/>
                <a:cs typeface="BR Omny"/>
                <a:sym typeface="BR Omny"/>
              </a:rPr>
              <a:t>Review AI results against other evidence. Apply contextual knowledge. Override them when they are misleading or incomplete. AI can tell you what patterns exist in the data. It cannot tell you what those patterns mean relative to your evaluation’s criteria.</a:t>
            </a:r>
          </a:p>
          <a:p>
            <a:pPr algn="l">
              <a:lnSpc>
                <a:spcPts val="2800"/>
              </a:lnSpc>
            </a:pPr>
            <a:endParaRPr lang="en-US" sz="2000" dirty="0">
              <a:latin typeface="BR Omny"/>
            </a:endParaRPr>
          </a:p>
          <a:p>
            <a:pPr algn="l">
              <a:lnSpc>
                <a:spcPts val="2800"/>
              </a:lnSpc>
            </a:pPr>
            <a:r>
              <a:rPr lang="en-US" sz="2000" b="1" dirty="0" err="1">
                <a:solidFill>
                  <a:srgbClr val="1C79BE"/>
                </a:solidFill>
                <a:latin typeface="BR Omny Bold"/>
                <a:ea typeface="BR Omny Bold"/>
                <a:cs typeface="BR Omny Bold"/>
                <a:sym typeface="BR Omny Bold"/>
              </a:rPr>
              <a:t>Recognise</a:t>
            </a:r>
            <a:r>
              <a:rPr lang="en-US" sz="2000" b="1" dirty="0">
                <a:solidFill>
                  <a:srgbClr val="1C79BE"/>
                </a:solidFill>
                <a:latin typeface="BR Omny Bold"/>
                <a:ea typeface="BR Omny Bold"/>
                <a:cs typeface="BR Omny Bold"/>
                <a:sym typeface="BR Omny Bold"/>
              </a:rPr>
              <a:t> and counteract automation bias.</a:t>
            </a:r>
          </a:p>
          <a:p>
            <a:pPr algn="l">
              <a:lnSpc>
                <a:spcPts val="2600"/>
              </a:lnSpc>
            </a:pPr>
            <a:r>
              <a:rPr lang="en-US" sz="1900" dirty="0">
                <a:solidFill>
                  <a:srgbClr val="000000"/>
                </a:solidFill>
                <a:latin typeface="BR Omny"/>
                <a:ea typeface="BR Omny"/>
                <a:cs typeface="BR Omny"/>
                <a:sym typeface="BR Omny"/>
              </a:rPr>
              <a:t>We tend to over-trust outputs from automated systems because they look systematic and comprehensive. This tendency is strongest exactly when we are most pressed for time which is when AI assistance is most attractive.</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Make your reasoning explicit.</a:t>
            </a:r>
          </a:p>
          <a:p>
            <a:pPr algn="l">
              <a:lnSpc>
                <a:spcPts val="2600"/>
              </a:lnSpc>
            </a:pPr>
            <a:r>
              <a:rPr lang="en-US" sz="1900" dirty="0">
                <a:solidFill>
                  <a:srgbClr val="000000"/>
                </a:solidFill>
                <a:latin typeface="BR Omny"/>
                <a:ea typeface="BR Omny"/>
                <a:cs typeface="BR Omny"/>
                <a:sym typeface="BR Omny"/>
              </a:rPr>
              <a:t>Justify the evaluative conclusions you draw from AI-assisted evidence. Say what you accepted, what you questioned, what you overrode and why. That reasoning is yours. It must be visible.</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What 27 practitioners told us</a:t>
            </a:r>
          </a:p>
        </p:txBody>
      </p:sp>
      <p:sp>
        <p:nvSpPr>
          <p:cNvPr id="4" name="TextBox 4"/>
          <p:cNvSpPr txBox="1"/>
          <p:nvPr/>
        </p:nvSpPr>
        <p:spPr>
          <a:xfrm>
            <a:off x="1028700" y="2654036"/>
            <a:ext cx="9972606" cy="5847113"/>
          </a:xfrm>
          <a:prstGeom prst="rect">
            <a:avLst/>
          </a:prstGeom>
        </p:spPr>
        <p:txBody>
          <a:bodyPr lIns="0" tIns="0" rIns="0" bIns="0" rtlCol="0" anchor="t">
            <a:spAutoFit/>
          </a:bodyPr>
          <a:lstStyle/>
          <a:p>
            <a:pPr algn="l">
              <a:lnSpc>
                <a:spcPts val="2800"/>
              </a:lnSpc>
            </a:pPr>
            <a:r>
              <a:rPr lang="en-US" sz="2000" dirty="0">
                <a:solidFill>
                  <a:srgbClr val="000000"/>
                </a:solidFill>
                <a:latin typeface="BR Omny"/>
                <a:ea typeface="BR Omny"/>
                <a:cs typeface="BR Omny"/>
                <a:sym typeface="BR Omny"/>
              </a:rPr>
              <a:t>Strong endorsement across all 15 competencies. Every mean above 4.0 on a 5-point scale.</a:t>
            </a:r>
          </a:p>
          <a:p>
            <a:pPr algn="l">
              <a:lnSpc>
                <a:spcPts val="2800"/>
              </a:lnSpc>
            </a:pPr>
            <a:endParaRPr lang="en-US" sz="2000" dirty="0">
              <a:latin typeface="BR Omny"/>
            </a:endParaRPr>
          </a:p>
          <a:p>
            <a:pPr algn="l">
              <a:lnSpc>
                <a:spcPts val="2800"/>
              </a:lnSpc>
            </a:pPr>
            <a:r>
              <a:rPr lang="en-US" sz="2000" b="1" dirty="0">
                <a:solidFill>
                  <a:srgbClr val="1C79BE"/>
                </a:solidFill>
                <a:latin typeface="BR Omny Bold"/>
                <a:ea typeface="BR Omny Bold"/>
                <a:cs typeface="BR Omny Bold"/>
                <a:sym typeface="BR Omny Bold"/>
              </a:rPr>
              <a:t>F3 (Professional Accountability): 100% rated Relevant or Highly Relevant.</a:t>
            </a:r>
          </a:p>
          <a:p>
            <a:pPr algn="l">
              <a:lnSpc>
                <a:spcPts val="2600"/>
              </a:lnSpc>
            </a:pPr>
            <a:r>
              <a:rPr lang="en-US" sz="1900" dirty="0">
                <a:solidFill>
                  <a:srgbClr val="000000"/>
                </a:solidFill>
                <a:latin typeface="BR Omny"/>
                <a:ea typeface="BR Omny"/>
                <a:cs typeface="BR Omny"/>
                <a:sym typeface="BR Omny"/>
              </a:rPr>
              <a:t>This signals that accountability is felt as a live concern in practice.</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Highest-rated competency: Identifying &amp; Addressing Bias in AI Outputs (4.63/5)</a:t>
            </a:r>
          </a:p>
          <a:p>
            <a:pPr algn="l">
              <a:lnSpc>
                <a:spcPts val="2600"/>
              </a:lnSpc>
            </a:pPr>
            <a:r>
              <a:rPr lang="en-US" sz="1900" dirty="0">
                <a:solidFill>
                  <a:srgbClr val="000000"/>
                </a:solidFill>
                <a:latin typeface="BR Omny"/>
                <a:ea typeface="BR Omny"/>
                <a:cs typeface="BR Omny"/>
                <a:sym typeface="BR Omny"/>
              </a:rPr>
              <a:t>24 of 25 endorsed the two-tier architecture.</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What came up in open-ended responses:</a:t>
            </a:r>
          </a:p>
          <a:p>
            <a:pPr algn="l">
              <a:lnSpc>
                <a:spcPts val="2600"/>
              </a:lnSpc>
            </a:pPr>
            <a:r>
              <a:rPr lang="en-US" sz="1800" dirty="0">
                <a:solidFill>
                  <a:srgbClr val="444444"/>
                </a:solidFill>
                <a:latin typeface="BR Omny"/>
                <a:ea typeface="BR Omny"/>
                <a:cs typeface="BR Omny"/>
                <a:sym typeface="BR Omny"/>
              </a:rPr>
              <a:t>‘AI should do the heavy lifting, but critical analysis work should stay with the evaluator.’</a:t>
            </a:r>
            <a:br>
              <a:rPr lang="en-US" sz="1800" dirty="0">
                <a:solidFill>
                  <a:srgbClr val="444444"/>
                </a:solidFill>
                <a:latin typeface="BR Omny"/>
                <a:ea typeface="BR Omny"/>
                <a:cs typeface="BR Omny"/>
                <a:sym typeface="BR Omny"/>
              </a:rPr>
            </a:br>
            <a:endParaRPr lang="en-US" sz="1800" dirty="0">
              <a:solidFill>
                <a:srgbClr val="444444"/>
              </a:solidFill>
              <a:latin typeface="BR Omny"/>
              <a:ea typeface="BR Omny"/>
              <a:cs typeface="BR Omny"/>
              <a:sym typeface="BR Omny"/>
            </a:endParaRPr>
          </a:p>
          <a:p>
            <a:pPr algn="l">
              <a:lnSpc>
                <a:spcPts val="2600"/>
              </a:lnSpc>
            </a:pPr>
            <a:r>
              <a:rPr lang="en-US" sz="1800" dirty="0">
                <a:solidFill>
                  <a:srgbClr val="444444"/>
                </a:solidFill>
                <a:latin typeface="BR Omny"/>
                <a:ea typeface="BR Omny"/>
                <a:cs typeface="BR Omny"/>
                <a:sym typeface="BR Omny"/>
              </a:rPr>
              <a:t>‘There is a risk of over-reliance on AI-generated summaries, which can subtly shift analytical framing without notice.’</a:t>
            </a:r>
            <a:br>
              <a:rPr lang="en-US" sz="1800" dirty="0">
                <a:solidFill>
                  <a:srgbClr val="444444"/>
                </a:solidFill>
                <a:latin typeface="BR Omny"/>
                <a:ea typeface="BR Omny"/>
                <a:cs typeface="BR Omny"/>
                <a:sym typeface="BR Omny"/>
              </a:rPr>
            </a:br>
            <a:endParaRPr lang="en-US" sz="1800" dirty="0">
              <a:solidFill>
                <a:srgbClr val="444444"/>
              </a:solidFill>
              <a:latin typeface="BR Omny"/>
              <a:ea typeface="BR Omny"/>
              <a:cs typeface="BR Omny"/>
              <a:sym typeface="BR Omny"/>
            </a:endParaRPr>
          </a:p>
          <a:p>
            <a:pPr algn="l">
              <a:lnSpc>
                <a:spcPts val="2600"/>
              </a:lnSpc>
            </a:pPr>
            <a:r>
              <a:rPr lang="en-US" sz="1800" dirty="0">
                <a:solidFill>
                  <a:srgbClr val="444444"/>
                </a:solidFill>
                <a:latin typeface="BR Omny"/>
                <a:ea typeface="BR Omny"/>
                <a:cs typeface="BR Omny"/>
                <a:sym typeface="BR Omny"/>
              </a:rPr>
              <a:t>‘The challenge of maintaining accountability when clients demand instant AI-generated insights that skip verification steps.’</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Thank you</a:t>
            </a:r>
          </a:p>
        </p:txBody>
      </p:sp>
      <p:sp>
        <p:nvSpPr>
          <p:cNvPr id="4" name="TextBox 4"/>
          <p:cNvSpPr txBox="1"/>
          <p:nvPr/>
        </p:nvSpPr>
        <p:spPr>
          <a:xfrm>
            <a:off x="1028700" y="2654036"/>
            <a:ext cx="9972606" cy="4931304"/>
          </a:xfrm>
          <a:prstGeom prst="rect">
            <a:avLst/>
          </a:prstGeom>
        </p:spPr>
        <p:txBody>
          <a:bodyPr lIns="0" tIns="0" rIns="0" bIns="0" rtlCol="0" anchor="t">
            <a:spAutoFit/>
          </a:bodyPr>
          <a:lstStyle/>
          <a:p>
            <a:pPr algn="l">
              <a:lnSpc>
                <a:spcPts val="3200"/>
              </a:lnSpc>
            </a:pPr>
            <a:r>
              <a:rPr lang="en-US" sz="2400" b="1" dirty="0" err="1">
                <a:solidFill>
                  <a:srgbClr val="000000"/>
                </a:solidFill>
                <a:latin typeface="BR Omny Bold"/>
                <a:ea typeface="BR Omny Bold"/>
                <a:cs typeface="BR Omny Bold"/>
                <a:sym typeface="BR Omny Bold"/>
              </a:rPr>
              <a:t>Diar</a:t>
            </a:r>
            <a:r>
              <a:rPr lang="en-US" sz="2400" b="1" dirty="0">
                <a:solidFill>
                  <a:srgbClr val="000000"/>
                </a:solidFill>
                <a:latin typeface="BR Omny Bold"/>
                <a:ea typeface="BR Omny Bold"/>
                <a:cs typeface="BR Omny Bold"/>
                <a:sym typeface="BR Omny Bold"/>
              </a:rPr>
              <a:t> </a:t>
            </a:r>
            <a:r>
              <a:rPr lang="en-US" sz="2400" b="1" dirty="0" err="1">
                <a:solidFill>
                  <a:srgbClr val="000000"/>
                </a:solidFill>
                <a:latin typeface="BR Omny Bold"/>
                <a:ea typeface="BR Omny Bold"/>
                <a:cs typeface="BR Omny Bold"/>
                <a:sym typeface="BR Omny Bold"/>
              </a:rPr>
              <a:t>Ramadani</a:t>
            </a:r>
            <a:r>
              <a:rPr lang="en-US" sz="2400" b="1" dirty="0">
                <a:solidFill>
                  <a:srgbClr val="000000"/>
                </a:solidFill>
                <a:latin typeface="BR Omny Bold"/>
                <a:ea typeface="BR Omny Bold"/>
                <a:cs typeface="BR Omny Bold"/>
                <a:sym typeface="BR Omny Bold"/>
              </a:rPr>
              <a:t>  |  contactme.diar@gmail.com</a:t>
            </a:r>
          </a:p>
          <a:p>
            <a:pPr algn="l">
              <a:lnSpc>
                <a:spcPts val="2800"/>
              </a:lnSpc>
            </a:pPr>
            <a:endParaRPr lang="en-US" sz="2000" dirty="0">
              <a:latin typeface="BR Omny"/>
            </a:endParaRPr>
          </a:p>
          <a:p>
            <a:pPr algn="l">
              <a:lnSpc>
                <a:spcPts val="2800"/>
              </a:lnSpc>
            </a:pPr>
            <a:r>
              <a:rPr lang="en-US" sz="2200" dirty="0">
                <a:solidFill>
                  <a:srgbClr val="000000"/>
                </a:solidFill>
                <a:latin typeface="BR Omny"/>
                <a:ea typeface="BR Omny"/>
                <a:cs typeface="BR Omny"/>
                <a:sym typeface="BR Omny"/>
              </a:rPr>
              <a:t>Questions &amp; Discussion</a:t>
            </a:r>
          </a:p>
          <a:p>
            <a:pPr algn="l">
              <a:lnSpc>
                <a:spcPts val="2800"/>
              </a:lnSpc>
            </a:pPr>
            <a:endParaRPr lang="en-US" sz="2000" dirty="0">
              <a:latin typeface="BR Omny"/>
            </a:endParaRPr>
          </a:p>
          <a:p>
            <a:pPr algn="l">
              <a:lnSpc>
                <a:spcPts val="2600"/>
              </a:lnSpc>
            </a:pPr>
            <a:r>
              <a:rPr lang="en-US" sz="1800" dirty="0">
                <a:solidFill>
                  <a:srgbClr val="666666"/>
                </a:solidFill>
                <a:latin typeface="BR Omny"/>
                <a:ea typeface="BR Omny"/>
                <a:cs typeface="BR Omny"/>
                <a:sym typeface="BR Omny"/>
              </a:rPr>
              <a:t>This framework is a starting point, not a finished answer. The answer belongs to the profession.</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1160249">
            <a:off x="6657414" y="-5067099"/>
            <a:ext cx="20522451" cy="18748868"/>
          </a:xfrm>
          <a:custGeom>
            <a:avLst/>
            <a:gdLst/>
            <a:ahLst/>
            <a:cxnLst/>
            <a:rect l="l" t="t" r="r" b="b"/>
            <a:pathLst>
              <a:path w="20522451" h="18748868">
                <a:moveTo>
                  <a:pt x="0" y="0"/>
                </a:moveTo>
                <a:lnTo>
                  <a:pt x="20522451" y="0"/>
                </a:lnTo>
                <a:lnTo>
                  <a:pt x="20522451" y="18748869"/>
                </a:lnTo>
                <a:lnTo>
                  <a:pt x="0" y="18748869"/>
                </a:lnTo>
                <a:lnTo>
                  <a:pt x="0" y="0"/>
                </a:lnTo>
                <a:close/>
              </a:path>
            </a:pathLst>
          </a:custGeom>
          <a:blipFill>
            <a:blip r:embed="rId2"/>
            <a:stretch>
              <a:fillRect t="-649" b="-649"/>
            </a:stretch>
          </a:blipFill>
        </p:spPr>
        <p:txBody>
          <a:bodyPr/>
          <a:lstStyle/>
          <a:p>
            <a:endParaRPr lang="en-GE"/>
          </a:p>
        </p:txBody>
      </p:sp>
      <p:sp>
        <p:nvSpPr>
          <p:cNvPr id="3" name="TextBox 3"/>
          <p:cNvSpPr txBox="1"/>
          <p:nvPr/>
        </p:nvSpPr>
        <p:spPr>
          <a:xfrm>
            <a:off x="1028700" y="4772016"/>
            <a:ext cx="6525478" cy="733444"/>
          </a:xfrm>
          <a:prstGeom prst="rect">
            <a:avLst/>
          </a:prstGeom>
        </p:spPr>
        <p:txBody>
          <a:bodyPr lIns="0" tIns="0" rIns="0" bIns="0" rtlCol="0" anchor="t">
            <a:spAutoFit/>
          </a:bodyPr>
          <a:lstStyle/>
          <a:p>
            <a:pPr algn="l">
              <a:lnSpc>
                <a:spcPts val="5759"/>
              </a:lnSpc>
            </a:pPr>
            <a:r>
              <a:rPr lang="en-US" sz="4800" b="1">
                <a:solidFill>
                  <a:srgbClr val="FEFEFE"/>
                </a:solidFill>
                <a:latin typeface="BR Omny Bold"/>
                <a:ea typeface="BR Omny Bold"/>
                <a:cs typeface="BR Omny Bold"/>
                <a:sym typeface="BR Omny Bold"/>
              </a:rPr>
              <a:t>Part 1: Why This Study?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1453860"/>
          </a:xfrm>
          <a:prstGeom prst="rect">
            <a:avLst/>
          </a:prstGeom>
        </p:spPr>
        <p:txBody>
          <a:bodyPr lIns="0" tIns="0" rIns="0" bIns="0" rtlCol="0" anchor="t">
            <a:spAutoFit/>
          </a:bodyPr>
          <a:lstStyle/>
          <a:p>
            <a:pPr algn="l">
              <a:lnSpc>
                <a:spcPts val="5759"/>
              </a:lnSpc>
            </a:pPr>
            <a:r>
              <a:rPr lang="en-US" sz="4800" b="1" dirty="0">
                <a:solidFill>
                  <a:srgbClr val="1C79BE"/>
                </a:solidFill>
                <a:latin typeface="BR Omny Bold"/>
                <a:ea typeface="BR Omny Bold"/>
                <a:cs typeface="BR Omny Bold"/>
                <a:sym typeface="BR Omny Bold"/>
              </a:rPr>
              <a:t>AI is in our evaluations whether we chose it or not</a:t>
            </a:r>
          </a:p>
        </p:txBody>
      </p:sp>
      <p:sp>
        <p:nvSpPr>
          <p:cNvPr id="4" name="TextBox 4"/>
          <p:cNvSpPr txBox="1"/>
          <p:nvPr/>
        </p:nvSpPr>
        <p:spPr>
          <a:xfrm>
            <a:off x="1028700" y="2654036"/>
            <a:ext cx="9972606" cy="3923510"/>
          </a:xfrm>
          <a:prstGeom prst="rect">
            <a:avLst/>
          </a:prstGeom>
        </p:spPr>
        <p:txBody>
          <a:bodyPr lIns="0" tIns="0" rIns="0" bIns="0" rtlCol="0" anchor="t">
            <a:spAutoFit/>
          </a:bodyPr>
          <a:lstStyle/>
          <a:p>
            <a:pPr algn="l">
              <a:lnSpc>
                <a:spcPts val="3200"/>
              </a:lnSpc>
            </a:pPr>
            <a:r>
              <a:rPr lang="en-US" sz="2200" dirty="0">
                <a:solidFill>
                  <a:srgbClr val="000000"/>
                </a:solidFill>
                <a:latin typeface="BR Omny"/>
                <a:ea typeface="BR Omny"/>
                <a:cs typeface="BR Omny"/>
                <a:sym typeface="BR Omny"/>
              </a:rPr>
              <a:t>Over half of us already use AI tools weekly or in nearly every evaluation.</a:t>
            </a:r>
          </a:p>
          <a:p>
            <a:pPr algn="l">
              <a:lnSpc>
                <a:spcPts val="2800"/>
              </a:lnSpc>
            </a:pPr>
            <a:endParaRPr lang="en-US" sz="2000" dirty="0">
              <a:latin typeface="BR Omny"/>
            </a:endParaRPr>
          </a:p>
          <a:p>
            <a:pPr algn="l">
              <a:lnSpc>
                <a:spcPts val="2800"/>
              </a:lnSpc>
            </a:pPr>
            <a:r>
              <a:rPr lang="en-US" sz="2000" b="1" dirty="0" err="1">
                <a:solidFill>
                  <a:srgbClr val="1C79BE"/>
                </a:solidFill>
                <a:latin typeface="BR Omny Bold"/>
                <a:ea typeface="BR Omny Bold"/>
                <a:cs typeface="BR Omny Bold"/>
                <a:sym typeface="BR Omny Bold"/>
              </a:rPr>
              <a:t>ChatGPT</a:t>
            </a:r>
            <a:r>
              <a:rPr lang="en-US" sz="2000" b="1" dirty="0">
                <a:solidFill>
                  <a:srgbClr val="1C79BE"/>
                </a:solidFill>
                <a:latin typeface="BR Omny Bold"/>
                <a:ea typeface="BR Omny Bold"/>
                <a:cs typeface="BR Omny Bold"/>
                <a:sym typeface="BR Omny Bold"/>
              </a:rPr>
              <a:t>, Claude, Gemini. MAXQDA AI Assist. Microsoft Copilot. Otter.ai.</a:t>
            </a:r>
          </a:p>
          <a:p>
            <a:pPr algn="l">
              <a:lnSpc>
                <a:spcPts val="2800"/>
              </a:lnSpc>
            </a:pPr>
            <a:r>
              <a:rPr lang="en-US" sz="2000" dirty="0">
                <a:solidFill>
                  <a:srgbClr val="000000"/>
                </a:solidFill>
                <a:latin typeface="BR Omny"/>
                <a:ea typeface="BR Omny"/>
                <a:cs typeface="BR Omny"/>
                <a:sym typeface="BR Omny"/>
              </a:rPr>
              <a:t>These tools are now coding our qualitative data, transcribing interviews, </a:t>
            </a:r>
            <a:r>
              <a:rPr lang="en-US" sz="2000" dirty="0" err="1">
                <a:solidFill>
                  <a:srgbClr val="000000"/>
                </a:solidFill>
                <a:latin typeface="BR Omny"/>
                <a:ea typeface="BR Omny"/>
                <a:cs typeface="BR Omny"/>
                <a:sym typeface="BR Omny"/>
              </a:rPr>
              <a:t>summarising</a:t>
            </a:r>
            <a:r>
              <a:rPr lang="en-US" sz="2000" dirty="0">
                <a:solidFill>
                  <a:srgbClr val="000000"/>
                </a:solidFill>
                <a:latin typeface="BR Omny"/>
                <a:ea typeface="BR Omny"/>
                <a:cs typeface="BR Omny"/>
                <a:sym typeface="BR Omny"/>
              </a:rPr>
              <a:t> findings sometimes without us even making a deliberate choice.</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Yet not one of the major evaluator competency frameworks  (AEA, CES, EES, UKES, SAMEA, UNEG) tells us what to do about it.</a:t>
            </a:r>
          </a:p>
          <a:p>
            <a:pPr algn="l">
              <a:lnSpc>
                <a:spcPts val="2800"/>
              </a:lnSpc>
            </a:pPr>
            <a:endParaRPr lang="en-US" sz="2000" dirty="0">
              <a:latin typeface="BR Omny"/>
            </a:endParaRPr>
          </a:p>
          <a:p>
            <a:pPr algn="l">
              <a:lnSpc>
                <a:spcPts val="2600"/>
              </a:lnSpc>
            </a:pPr>
            <a:r>
              <a:rPr lang="en-US" sz="1800" dirty="0">
                <a:solidFill>
                  <a:srgbClr val="666666"/>
                </a:solidFill>
                <a:latin typeface="BR Omny"/>
                <a:ea typeface="BR Omny"/>
                <a:cs typeface="BR Omny"/>
                <a:sym typeface="BR Omny"/>
              </a:rPr>
              <a:t>AEA 4.10 says we should ‘use technology appropriately.’ That’s it. And it was written before AI entered our workflows.</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How the study was designed</a:t>
            </a:r>
          </a:p>
        </p:txBody>
      </p:sp>
      <p:sp>
        <p:nvSpPr>
          <p:cNvPr id="4" name="TextBox 4"/>
          <p:cNvSpPr txBox="1"/>
          <p:nvPr/>
        </p:nvSpPr>
        <p:spPr>
          <a:xfrm>
            <a:off x="1028700" y="2654036"/>
            <a:ext cx="9972606" cy="4931304"/>
          </a:xfrm>
          <a:prstGeom prst="rect">
            <a:avLst/>
          </a:prstGeom>
        </p:spPr>
        <p:txBody>
          <a:bodyPr lIns="0" tIns="0" rIns="0" bIns="0" rtlCol="0" anchor="t">
            <a:spAutoFit/>
          </a:bodyPr>
          <a:lstStyle/>
          <a:p>
            <a:pPr algn="l">
              <a:lnSpc>
                <a:spcPts val="2800"/>
              </a:lnSpc>
            </a:pPr>
            <a:r>
              <a:rPr lang="en-US" sz="2000" b="1" dirty="0">
                <a:solidFill>
                  <a:srgbClr val="1C79BE"/>
                </a:solidFill>
                <a:latin typeface="BR Omny Bold"/>
                <a:ea typeface="BR Omny Bold"/>
                <a:cs typeface="BR Omny Bold"/>
                <a:sym typeface="BR Omny Bold"/>
              </a:rPr>
              <a:t>Main question:</a:t>
            </a:r>
          </a:p>
          <a:p>
            <a:pPr algn="l">
              <a:lnSpc>
                <a:spcPts val="2800"/>
              </a:lnSpc>
            </a:pPr>
            <a:r>
              <a:rPr lang="en-US" sz="2000" dirty="0">
                <a:solidFill>
                  <a:srgbClr val="000000"/>
                </a:solidFill>
                <a:latin typeface="BR Omny"/>
                <a:ea typeface="BR Omny"/>
                <a:cs typeface="BR Omny"/>
                <a:sym typeface="BR Omny"/>
              </a:rPr>
              <a:t>What do evaluators need to know and be able to do when AI is part of their data analysis?</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Phase 1: Building the framework deductively:</a:t>
            </a:r>
          </a:p>
          <a:p>
            <a:pPr algn="l">
              <a:lnSpc>
                <a:spcPts val="2600"/>
              </a:lnSpc>
            </a:pPr>
            <a:r>
              <a:rPr lang="en-US" sz="1900" dirty="0">
                <a:solidFill>
                  <a:srgbClr val="000000"/>
                </a:solidFill>
                <a:latin typeface="BR Omny"/>
                <a:ea typeface="BR Omny"/>
                <a:cs typeface="BR Omny"/>
                <a:sym typeface="BR Omny"/>
              </a:rPr>
              <a:t>I drew on evaluation theory, six global competency frameworks (AEA, CES, EES, UKES, SAMEA, UNEG), and AI ethics literature to identify the specific competency gaps. Not what evaluators currently do but what they should be able to do.</a:t>
            </a: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Phase 2: Validating with practitioners:</a:t>
            </a:r>
          </a:p>
          <a:p>
            <a:pPr algn="l">
              <a:lnSpc>
                <a:spcPts val="2600"/>
              </a:lnSpc>
            </a:pPr>
            <a:r>
              <a:rPr lang="en-US" sz="1900" dirty="0">
                <a:solidFill>
                  <a:srgbClr val="000000"/>
                </a:solidFill>
                <a:latin typeface="BR Omny"/>
                <a:ea typeface="BR Omny"/>
                <a:cs typeface="BR Omny"/>
                <a:sym typeface="BR Omny"/>
              </a:rPr>
              <a:t>27 evaluators across international development, humanitarian, non-profit, and education sectors rated each competency for relevance and gave qualitative feedback. N=27 is small because the goal was professional face validity, not statistical </a:t>
            </a:r>
            <a:r>
              <a:rPr lang="en-US" sz="1900" dirty="0" err="1">
                <a:solidFill>
                  <a:srgbClr val="000000"/>
                </a:solidFill>
                <a:latin typeface="BR Omny"/>
                <a:ea typeface="BR Omny"/>
                <a:cs typeface="BR Omny"/>
                <a:sym typeface="BR Omny"/>
              </a:rPr>
              <a:t>generalisation</a:t>
            </a:r>
            <a:r>
              <a:rPr lang="en-US" sz="1900" dirty="0">
                <a:solidFill>
                  <a:srgbClr val="000000"/>
                </a:solidFill>
                <a:latin typeface="BR Omny"/>
                <a:ea typeface="BR Omny"/>
                <a:cs typeface="BR Omny"/>
                <a:sym typeface="BR Omny"/>
              </a:rPr>
              <a:t>.</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1160249">
            <a:off x="6657414" y="-5067099"/>
            <a:ext cx="20522451" cy="18748868"/>
          </a:xfrm>
          <a:custGeom>
            <a:avLst/>
            <a:gdLst/>
            <a:ahLst/>
            <a:cxnLst/>
            <a:rect l="l" t="t" r="r" b="b"/>
            <a:pathLst>
              <a:path w="20522451" h="18748868">
                <a:moveTo>
                  <a:pt x="0" y="0"/>
                </a:moveTo>
                <a:lnTo>
                  <a:pt x="20522451" y="0"/>
                </a:lnTo>
                <a:lnTo>
                  <a:pt x="20522451" y="18748869"/>
                </a:lnTo>
                <a:lnTo>
                  <a:pt x="0" y="18748869"/>
                </a:lnTo>
                <a:lnTo>
                  <a:pt x="0" y="0"/>
                </a:lnTo>
                <a:close/>
              </a:path>
            </a:pathLst>
          </a:custGeom>
          <a:blipFill>
            <a:blip r:embed="rId2"/>
            <a:stretch>
              <a:fillRect t="-649" b="-649"/>
            </a:stretch>
          </a:blipFill>
        </p:spPr>
        <p:txBody>
          <a:bodyPr/>
          <a:lstStyle/>
          <a:p>
            <a:endParaRPr lang="en-GE"/>
          </a:p>
        </p:txBody>
      </p:sp>
      <p:sp>
        <p:nvSpPr>
          <p:cNvPr id="3" name="TextBox 3"/>
          <p:cNvSpPr txBox="1"/>
          <p:nvPr/>
        </p:nvSpPr>
        <p:spPr>
          <a:xfrm>
            <a:off x="1028700" y="4772016"/>
            <a:ext cx="6525478" cy="733444"/>
          </a:xfrm>
          <a:prstGeom prst="rect">
            <a:avLst/>
          </a:prstGeom>
        </p:spPr>
        <p:txBody>
          <a:bodyPr lIns="0" tIns="0" rIns="0" bIns="0" rtlCol="0" anchor="t">
            <a:spAutoFit/>
          </a:bodyPr>
          <a:lstStyle/>
          <a:p>
            <a:pPr algn="l">
              <a:lnSpc>
                <a:spcPts val="5759"/>
              </a:lnSpc>
            </a:pPr>
            <a:r>
              <a:rPr lang="en-US" sz="4800" b="1">
                <a:solidFill>
                  <a:srgbClr val="FEFEFE"/>
                </a:solidFill>
                <a:latin typeface="BR Omny Bold"/>
                <a:ea typeface="BR Omny Bold"/>
                <a:cs typeface="BR Omny Bold"/>
                <a:sym typeface="BR Omny Bold"/>
              </a:rPr>
              <a:t>Part 2: What We Need to Know and Be Able to Do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Evaluation’s credibility depends on a visible chain of reasoning</a:t>
            </a:r>
          </a:p>
        </p:txBody>
      </p:sp>
      <p:sp>
        <p:nvSpPr>
          <p:cNvPr id="4" name="TextBox 4"/>
          <p:cNvSpPr txBox="1"/>
          <p:nvPr/>
        </p:nvSpPr>
        <p:spPr>
          <a:xfrm>
            <a:off x="1028700" y="2654036"/>
            <a:ext cx="9972606" cy="5590569"/>
          </a:xfrm>
          <a:prstGeom prst="rect">
            <a:avLst/>
          </a:prstGeom>
        </p:spPr>
        <p:txBody>
          <a:bodyPr lIns="0" tIns="0" rIns="0" bIns="0" rtlCol="0" anchor="t">
            <a:spAutoFit/>
          </a:bodyPr>
          <a:lstStyle/>
          <a:p>
            <a:pPr algn="l">
              <a:lnSpc>
                <a:spcPts val="2800"/>
              </a:lnSpc>
            </a:pPr>
            <a:r>
              <a:rPr lang="en-US" sz="2000" b="1" dirty="0">
                <a:solidFill>
                  <a:srgbClr val="000000"/>
                </a:solidFill>
                <a:latin typeface="BR Omny Bold"/>
                <a:ea typeface="BR Omny Bold"/>
                <a:cs typeface="BR Omny Bold"/>
                <a:sym typeface="BR Omny Bold"/>
              </a:rPr>
              <a:t>Every evaluation produces knowledge through a chain of steps:</a:t>
            </a:r>
          </a:p>
          <a:p>
            <a:pPr algn="l">
              <a:lnSpc>
                <a:spcPts val="2800"/>
              </a:lnSpc>
            </a:pPr>
            <a:endParaRPr lang="en-US" sz="2000" b="1" dirty="0">
              <a:solidFill>
                <a:srgbClr val="000000"/>
              </a:solidFill>
              <a:latin typeface="BR Omny Bold"/>
              <a:ea typeface="BR Omny Bold"/>
              <a:cs typeface="BR Omny Bold"/>
              <a:sym typeface="BR Omny Bold"/>
            </a:endParaRPr>
          </a:p>
          <a:p>
            <a:pPr algn="l">
              <a:lnSpc>
                <a:spcPts val="2800"/>
              </a:lnSpc>
            </a:pPr>
            <a:endParaRPr lang="en-US" sz="2000" b="1" dirty="0">
              <a:solidFill>
                <a:srgbClr val="000000"/>
              </a:solidFill>
              <a:latin typeface="BR Omny Bold"/>
              <a:ea typeface="BR Omny Bold"/>
              <a:cs typeface="BR Omny Bold"/>
              <a:sym typeface="BR Omny Bold"/>
            </a:endParaRPr>
          </a:p>
          <a:p>
            <a:pPr algn="l">
              <a:lnSpc>
                <a:spcPts val="2800"/>
              </a:lnSpc>
            </a:pPr>
            <a:endParaRPr lang="en-US" sz="2000" b="1" dirty="0">
              <a:solidFill>
                <a:srgbClr val="000000"/>
              </a:solidFill>
              <a:latin typeface="BR Omny Bold"/>
              <a:ea typeface="BR Omny Bold"/>
              <a:cs typeface="BR Omny Bold"/>
              <a:sym typeface="BR Omny Bold"/>
            </a:endParaRPr>
          </a:p>
          <a:p>
            <a:pPr algn="l">
              <a:lnSpc>
                <a:spcPts val="2800"/>
              </a:lnSpc>
            </a:pPr>
            <a:endParaRPr lang="en-US" sz="2000" b="1" dirty="0">
              <a:solidFill>
                <a:srgbClr val="000000"/>
              </a:solidFill>
              <a:latin typeface="BR Omny Bold"/>
              <a:ea typeface="BR Omny Bold"/>
              <a:cs typeface="BR Omny Bold"/>
              <a:sym typeface="BR Omny Bold"/>
            </a:endParaRPr>
          </a:p>
          <a:p>
            <a:pPr algn="l">
              <a:lnSpc>
                <a:spcPts val="2800"/>
              </a:lnSpc>
            </a:pPr>
            <a:endParaRPr lang="en-US" sz="2000" b="1" dirty="0">
              <a:solidFill>
                <a:srgbClr val="000000"/>
              </a:solidFill>
              <a:latin typeface="BR Omny Bold"/>
              <a:ea typeface="BR Omny Bold"/>
              <a:cs typeface="BR Omny Bold"/>
              <a:sym typeface="BR Omny Bold"/>
            </a:endParaRP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For that knowledge to be credible, three conditions must hold:</a:t>
            </a:r>
          </a:p>
          <a:p>
            <a:pPr algn="l">
              <a:lnSpc>
                <a:spcPts val="2600"/>
              </a:lnSpc>
            </a:pPr>
            <a:r>
              <a:rPr lang="en-US" sz="1900" b="1" dirty="0">
                <a:solidFill>
                  <a:srgbClr val="000000"/>
                </a:solidFill>
                <a:latin typeface="BR Omny"/>
                <a:ea typeface="BR Omny"/>
                <a:cs typeface="BR Omny"/>
                <a:sym typeface="BR Omny"/>
              </a:rPr>
              <a:t>Epistemic: </a:t>
            </a:r>
            <a:r>
              <a:rPr lang="en-US" sz="1900" dirty="0">
                <a:solidFill>
                  <a:srgbClr val="000000"/>
                </a:solidFill>
                <a:latin typeface="BR Omny"/>
                <a:ea typeface="BR Omny"/>
                <a:cs typeface="BR Omny"/>
                <a:sym typeface="BR Omny"/>
              </a:rPr>
              <a:t>claims must be supported by valid evidence and inspectable reasoning</a:t>
            </a:r>
          </a:p>
          <a:p>
            <a:pPr algn="l">
              <a:lnSpc>
                <a:spcPts val="2600"/>
              </a:lnSpc>
            </a:pPr>
            <a:r>
              <a:rPr lang="en-US" sz="1900" b="1" dirty="0">
                <a:solidFill>
                  <a:srgbClr val="000000"/>
                </a:solidFill>
                <a:latin typeface="BR Omny"/>
                <a:ea typeface="BR Omny"/>
                <a:cs typeface="BR Omny"/>
                <a:sym typeface="BR Omny"/>
              </a:rPr>
              <a:t>Procedural: </a:t>
            </a:r>
            <a:r>
              <a:rPr lang="en-US" sz="1900" dirty="0">
                <a:solidFill>
                  <a:srgbClr val="000000"/>
                </a:solidFill>
                <a:latin typeface="BR Omny"/>
                <a:ea typeface="BR Omny"/>
                <a:cs typeface="BR Omny"/>
                <a:sym typeface="BR Omny"/>
              </a:rPr>
              <a:t>methods must be documented transparently so stakeholders can </a:t>
            </a:r>
            <a:r>
              <a:rPr lang="en-US" sz="1900" dirty="0" err="1">
                <a:solidFill>
                  <a:srgbClr val="000000"/>
                </a:solidFill>
                <a:latin typeface="BR Omny"/>
                <a:ea typeface="BR Omny"/>
                <a:cs typeface="BR Omny"/>
                <a:sym typeface="BR Omny"/>
              </a:rPr>
              <a:t>scrutinise</a:t>
            </a:r>
            <a:r>
              <a:rPr lang="en-US" sz="1900" dirty="0">
                <a:solidFill>
                  <a:srgbClr val="000000"/>
                </a:solidFill>
                <a:latin typeface="BR Omny"/>
                <a:ea typeface="BR Omny"/>
                <a:cs typeface="BR Omny"/>
                <a:sym typeface="BR Omny"/>
              </a:rPr>
              <a:t> them</a:t>
            </a:r>
          </a:p>
          <a:p>
            <a:pPr algn="l">
              <a:lnSpc>
                <a:spcPts val="2600"/>
              </a:lnSpc>
            </a:pPr>
            <a:r>
              <a:rPr lang="en-US" sz="1900" b="1" dirty="0">
                <a:solidFill>
                  <a:srgbClr val="000000"/>
                </a:solidFill>
                <a:latin typeface="BR Omny"/>
                <a:ea typeface="BR Omny"/>
                <a:cs typeface="BR Omny"/>
                <a:sym typeface="BR Omny"/>
              </a:rPr>
              <a:t>Ethical-political: </a:t>
            </a:r>
            <a:r>
              <a:rPr lang="en-US" sz="1900" dirty="0">
                <a:solidFill>
                  <a:srgbClr val="000000"/>
                </a:solidFill>
                <a:latin typeface="BR Omny"/>
                <a:ea typeface="BR Omny"/>
                <a:cs typeface="BR Omny"/>
                <a:sym typeface="BR Omny"/>
              </a:rPr>
              <a:t>evidence must fairly represent all groups, especially the most </a:t>
            </a:r>
            <a:r>
              <a:rPr lang="en-US" sz="1900" dirty="0" err="1">
                <a:solidFill>
                  <a:srgbClr val="000000"/>
                </a:solidFill>
                <a:latin typeface="BR Omny"/>
                <a:ea typeface="BR Omny"/>
                <a:cs typeface="BR Omny"/>
                <a:sym typeface="BR Omny"/>
              </a:rPr>
              <a:t>marginalised</a:t>
            </a:r>
            <a:endParaRPr lang="en-US" sz="1900" dirty="0">
              <a:solidFill>
                <a:srgbClr val="000000"/>
              </a:solidFill>
              <a:latin typeface="BR Omny"/>
              <a:ea typeface="BR Omny"/>
              <a:cs typeface="BR Omny"/>
              <a:sym typeface="BR Omny"/>
            </a:endParaRPr>
          </a:p>
          <a:p>
            <a:pPr algn="l">
              <a:lnSpc>
                <a:spcPts val="2800"/>
              </a:lnSpc>
            </a:pPr>
            <a:endParaRPr lang="en-US" sz="2000" dirty="0">
              <a:latin typeface="BR Omny"/>
            </a:endParaRPr>
          </a:p>
          <a:p>
            <a:pPr algn="l">
              <a:lnSpc>
                <a:spcPts val="2800"/>
              </a:lnSpc>
            </a:pPr>
            <a:r>
              <a:rPr lang="en-US" sz="2000" b="1" dirty="0">
                <a:solidFill>
                  <a:srgbClr val="000000"/>
                </a:solidFill>
                <a:latin typeface="BR Omny Bold"/>
                <a:ea typeface="BR Omny Bold"/>
                <a:cs typeface="BR Omny Bold"/>
                <a:sym typeface="BR Omny Bold"/>
              </a:rPr>
              <a:t>When AI enters this chain, it performs steps that used to be done by us and can put all three conditions at risk.</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graphicFrame>
        <p:nvGraphicFramePr>
          <p:cNvPr id="6" name="Diagram 5">
            <a:extLst>
              <a:ext uri="{FF2B5EF4-FFF2-40B4-BE49-F238E27FC236}">
                <a16:creationId xmlns:a16="http://schemas.microsoft.com/office/drawing/2014/main" id="{CF736079-1638-A12C-0B15-1B84F5BB5F7A}"/>
              </a:ext>
            </a:extLst>
          </p:cNvPr>
          <p:cNvGraphicFramePr/>
          <p:nvPr>
            <p:extLst>
              <p:ext uri="{D42A27DB-BD31-4B8C-83A1-F6EECF244321}">
                <p14:modId xmlns:p14="http://schemas.microsoft.com/office/powerpoint/2010/main" val="1872705258"/>
              </p:ext>
            </p:extLst>
          </p:nvPr>
        </p:nvGraphicFramePr>
        <p:xfrm>
          <a:off x="1028700" y="3318002"/>
          <a:ext cx="12192000" cy="144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Three ways AI can undermine evaluation credibility</a:t>
            </a:r>
          </a:p>
        </p:txBody>
      </p:sp>
      <p:sp>
        <p:nvSpPr>
          <p:cNvPr id="4" name="TextBox 4"/>
          <p:cNvSpPr txBox="1"/>
          <p:nvPr/>
        </p:nvSpPr>
        <p:spPr>
          <a:xfrm>
            <a:off x="1028700" y="2654036"/>
            <a:ext cx="9972606" cy="4931304"/>
          </a:xfrm>
          <a:prstGeom prst="rect">
            <a:avLst/>
          </a:prstGeom>
        </p:spPr>
        <p:txBody>
          <a:bodyPr lIns="0" tIns="0" rIns="0" bIns="0" rtlCol="0" anchor="t">
            <a:spAutoFit/>
          </a:bodyPr>
          <a:lstStyle/>
          <a:p>
            <a:pPr algn="l">
              <a:lnSpc>
                <a:spcPts val="2800"/>
              </a:lnSpc>
            </a:pPr>
            <a:r>
              <a:rPr lang="en-US" sz="2200" b="1" dirty="0">
                <a:solidFill>
                  <a:srgbClr val="1C79BE"/>
                </a:solidFill>
                <a:latin typeface="BR Omny Bold"/>
                <a:ea typeface="BR Omny Bold"/>
                <a:cs typeface="BR Omny Bold"/>
                <a:sym typeface="BR Omny Bold"/>
              </a:rPr>
              <a:t>1.  Algorithmic Opacity</a:t>
            </a:r>
          </a:p>
          <a:p>
            <a:pPr algn="l">
              <a:lnSpc>
                <a:spcPts val="2600"/>
              </a:lnSpc>
            </a:pPr>
            <a:r>
              <a:rPr lang="en-US" sz="1900" dirty="0">
                <a:solidFill>
                  <a:srgbClr val="000000"/>
                </a:solidFill>
                <a:latin typeface="BR Omny"/>
                <a:ea typeface="BR Omny"/>
                <a:cs typeface="BR Omny"/>
                <a:sym typeface="BR Omny"/>
              </a:rPr>
              <a:t>AI systems are black boxes. When an AI tool codes our interview data, we cannot see why it grouped things the way it did. The inferential chain becomes invisible and we cannot defend what we cannot see.</a:t>
            </a:r>
          </a:p>
          <a:p>
            <a:pPr algn="l">
              <a:lnSpc>
                <a:spcPts val="2800"/>
              </a:lnSpc>
            </a:pPr>
            <a:endParaRPr lang="en-US" sz="2000" dirty="0">
              <a:latin typeface="BR Omny"/>
            </a:endParaRPr>
          </a:p>
          <a:p>
            <a:pPr algn="l">
              <a:lnSpc>
                <a:spcPts val="2800"/>
              </a:lnSpc>
            </a:pPr>
            <a:r>
              <a:rPr lang="en-US" sz="2200" b="1" dirty="0">
                <a:solidFill>
                  <a:srgbClr val="1C79BE"/>
                </a:solidFill>
                <a:latin typeface="BR Omny Bold"/>
                <a:ea typeface="BR Omny Bold"/>
                <a:cs typeface="BR Omny Bold"/>
                <a:sym typeface="BR Omny Bold"/>
              </a:rPr>
              <a:t>2.  Bias Amplification</a:t>
            </a:r>
          </a:p>
          <a:p>
            <a:pPr algn="l">
              <a:lnSpc>
                <a:spcPts val="2600"/>
              </a:lnSpc>
            </a:pPr>
            <a:r>
              <a:rPr lang="en-US" sz="1900" dirty="0">
                <a:solidFill>
                  <a:srgbClr val="000000"/>
                </a:solidFill>
                <a:latin typeface="BR Omny"/>
                <a:ea typeface="BR Omny"/>
                <a:cs typeface="BR Omny"/>
                <a:sym typeface="BR Omny"/>
              </a:rPr>
              <a:t>AI learns from historical data that reflects historical inequities. If we feed it data from our evaluations, it can systematically misrepresent </a:t>
            </a:r>
            <a:r>
              <a:rPr lang="en-US" sz="1900" dirty="0" err="1">
                <a:solidFill>
                  <a:srgbClr val="000000"/>
                </a:solidFill>
                <a:latin typeface="BR Omny"/>
                <a:ea typeface="BR Omny"/>
                <a:cs typeface="BR Omny"/>
                <a:sym typeface="BR Omny"/>
              </a:rPr>
              <a:t>marginalised</a:t>
            </a:r>
            <a:r>
              <a:rPr lang="en-US" sz="1900" dirty="0">
                <a:solidFill>
                  <a:srgbClr val="000000"/>
                </a:solidFill>
                <a:latin typeface="BR Omny"/>
                <a:ea typeface="BR Omny"/>
                <a:cs typeface="BR Omny"/>
                <a:sym typeface="BR Omny"/>
              </a:rPr>
              <a:t> communities, producing findings that look rigorous but are structurally distorted.</a:t>
            </a:r>
          </a:p>
          <a:p>
            <a:pPr algn="l">
              <a:lnSpc>
                <a:spcPts val="2800"/>
              </a:lnSpc>
            </a:pPr>
            <a:endParaRPr lang="en-US" sz="2000" dirty="0">
              <a:latin typeface="BR Omny"/>
            </a:endParaRPr>
          </a:p>
          <a:p>
            <a:pPr algn="l">
              <a:lnSpc>
                <a:spcPts val="2800"/>
              </a:lnSpc>
            </a:pPr>
            <a:r>
              <a:rPr lang="en-US" sz="2200" b="1" dirty="0">
                <a:solidFill>
                  <a:srgbClr val="1C79BE"/>
                </a:solidFill>
                <a:latin typeface="BR Omny Bold"/>
                <a:ea typeface="BR Omny Bold"/>
                <a:cs typeface="BR Omny Bold"/>
                <a:sym typeface="BR Omny Bold"/>
              </a:rPr>
              <a:t>3.  Interpretive Displacement</a:t>
            </a:r>
          </a:p>
          <a:p>
            <a:pPr algn="l">
              <a:lnSpc>
                <a:spcPts val="2600"/>
              </a:lnSpc>
            </a:pPr>
            <a:r>
              <a:rPr lang="en-US" sz="1900" dirty="0">
                <a:solidFill>
                  <a:srgbClr val="000000"/>
                </a:solidFill>
                <a:latin typeface="BR Omny"/>
                <a:ea typeface="BR Omny"/>
                <a:cs typeface="BR Omny"/>
                <a:sym typeface="BR Omny"/>
              </a:rPr>
              <a:t>AI detects patterns. It does not make evaluative judgments. When we treat an AI-generated thematic summary as our findings, without interrogating it, we have handed over our professional role without noticing.</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377480">
            <a:off x="12662332" y="5831602"/>
            <a:ext cx="6920877" cy="7170046"/>
          </a:xfrm>
          <a:custGeom>
            <a:avLst/>
            <a:gdLst/>
            <a:ahLst/>
            <a:cxnLst/>
            <a:rect l="l" t="t" r="r" b="b"/>
            <a:pathLst>
              <a:path w="6920877" h="7170046">
                <a:moveTo>
                  <a:pt x="0" y="0"/>
                </a:moveTo>
                <a:lnTo>
                  <a:pt x="6920877" y="0"/>
                </a:lnTo>
                <a:lnTo>
                  <a:pt x="6920877" y="7170046"/>
                </a:lnTo>
                <a:lnTo>
                  <a:pt x="0" y="7170046"/>
                </a:lnTo>
                <a:lnTo>
                  <a:pt x="0" y="0"/>
                </a:lnTo>
                <a:close/>
              </a:path>
            </a:pathLst>
          </a:custGeom>
          <a:blipFill>
            <a:blip r:embed="rId2"/>
            <a:stretch>
              <a:fillRect l="-5972" r="-5972"/>
            </a:stretch>
          </a:blipFill>
        </p:spPr>
        <p:txBody>
          <a:bodyPr/>
          <a:lstStyle/>
          <a:p>
            <a:endParaRPr lang="en-GE"/>
          </a:p>
        </p:txBody>
      </p:sp>
      <p:sp>
        <p:nvSpPr>
          <p:cNvPr id="3" name="TextBox 3"/>
          <p:cNvSpPr txBox="1"/>
          <p:nvPr/>
        </p:nvSpPr>
        <p:spPr>
          <a:xfrm>
            <a:off x="1028700" y="1095295"/>
            <a:ext cx="9972606" cy="733444"/>
          </a:xfrm>
          <a:prstGeom prst="rect">
            <a:avLst/>
          </a:prstGeom>
        </p:spPr>
        <p:txBody>
          <a:bodyPr lIns="0" tIns="0" rIns="0" bIns="0" rtlCol="0" anchor="t">
            <a:spAutoFit/>
          </a:bodyPr>
          <a:lstStyle/>
          <a:p>
            <a:pPr algn="l">
              <a:lnSpc>
                <a:spcPts val="5759"/>
              </a:lnSpc>
            </a:pPr>
            <a:r>
              <a:rPr lang="en-US" sz="4800" b="1">
                <a:solidFill>
                  <a:srgbClr val="1C79BE"/>
                </a:solidFill>
                <a:latin typeface="BR Omny Bold"/>
                <a:ea typeface="BR Omny Bold"/>
                <a:cs typeface="BR Omny Bold"/>
                <a:sym typeface="BR Omny Bold"/>
              </a:rPr>
              <a:t>The Supplementary Competency Framework: Two Tiers</a:t>
            </a:r>
          </a:p>
        </p:txBody>
      </p:sp>
      <p:sp>
        <p:nvSpPr>
          <p:cNvPr id="4" name="TextBox 4"/>
          <p:cNvSpPr txBox="1"/>
          <p:nvPr/>
        </p:nvSpPr>
        <p:spPr>
          <a:xfrm>
            <a:off x="1028700" y="2654036"/>
            <a:ext cx="9972606" cy="4442883"/>
          </a:xfrm>
          <a:prstGeom prst="rect">
            <a:avLst/>
          </a:prstGeom>
        </p:spPr>
        <p:txBody>
          <a:bodyPr lIns="0" tIns="0" rIns="0" bIns="0" rtlCol="0" anchor="t">
            <a:spAutoFit/>
          </a:bodyPr>
          <a:lstStyle/>
          <a:p>
            <a:pPr algn="l">
              <a:lnSpc>
                <a:spcPts val="2800"/>
              </a:lnSpc>
            </a:pPr>
            <a:r>
              <a:rPr lang="en-US" sz="2000" dirty="0">
                <a:solidFill>
                  <a:srgbClr val="000000"/>
                </a:solidFill>
                <a:latin typeface="BR Omny"/>
                <a:ea typeface="BR Omny"/>
                <a:cs typeface="BR Omny"/>
                <a:sym typeface="BR Omny"/>
              </a:rPr>
              <a:t>This framework does not replace AEA, CES, EES, or any existing standard. It sits alongside them and addresses what they do not.</a:t>
            </a:r>
          </a:p>
          <a:p>
            <a:pPr algn="l">
              <a:lnSpc>
                <a:spcPts val="2800"/>
              </a:lnSpc>
            </a:pPr>
            <a:endParaRPr lang="en-US" sz="2000" dirty="0">
              <a:latin typeface="BR Omny"/>
            </a:endParaRPr>
          </a:p>
          <a:p>
            <a:pPr algn="l">
              <a:lnSpc>
                <a:spcPts val="2800"/>
              </a:lnSpc>
            </a:pPr>
            <a:r>
              <a:rPr lang="en-US" sz="2200" b="1" dirty="0">
                <a:solidFill>
                  <a:srgbClr val="1C79BE"/>
                </a:solidFill>
                <a:latin typeface="BR Omny Bold"/>
                <a:ea typeface="BR Omny Bold"/>
                <a:cs typeface="BR Omny Bold"/>
                <a:sym typeface="BR Omny Bold"/>
              </a:rPr>
              <a:t>TIER 1: Foundational (3 competencies)</a:t>
            </a:r>
          </a:p>
          <a:p>
            <a:pPr algn="l">
              <a:lnSpc>
                <a:spcPts val="2700"/>
              </a:lnSpc>
            </a:pPr>
            <a:r>
              <a:rPr lang="en-US" sz="2000" dirty="0">
                <a:solidFill>
                  <a:srgbClr val="000000"/>
                </a:solidFill>
                <a:latin typeface="BR Omny"/>
                <a:ea typeface="BR Omny"/>
                <a:cs typeface="BR Omny"/>
                <a:sym typeface="BR Omny"/>
              </a:rPr>
              <a:t>What we need to understand and commit to BEFORE AI enters our analytical workflow.</a:t>
            </a:r>
            <a:br>
              <a:rPr lang="en-US" sz="2000" dirty="0">
                <a:solidFill>
                  <a:srgbClr val="000000"/>
                </a:solidFill>
                <a:latin typeface="BR Omny"/>
                <a:ea typeface="BR Omny"/>
                <a:cs typeface="BR Omny"/>
                <a:sym typeface="BR Omny"/>
              </a:rPr>
            </a:br>
            <a:endParaRPr lang="en-US" sz="2000" dirty="0">
              <a:latin typeface="BR Omny"/>
            </a:endParaRPr>
          </a:p>
          <a:p>
            <a:pPr algn="l">
              <a:lnSpc>
                <a:spcPts val="2800"/>
              </a:lnSpc>
            </a:pPr>
            <a:r>
              <a:rPr lang="en-US" sz="2200" b="1" dirty="0">
                <a:solidFill>
                  <a:srgbClr val="1C79BE"/>
                </a:solidFill>
                <a:latin typeface="BR Omny Bold"/>
                <a:ea typeface="BR Omny Bold"/>
                <a:cs typeface="BR Omny Bold"/>
                <a:sym typeface="BR Omny Bold"/>
              </a:rPr>
              <a:t>TIER 2: Operational (12 competencies across 4 domains)</a:t>
            </a:r>
          </a:p>
          <a:p>
            <a:pPr algn="l">
              <a:lnSpc>
                <a:spcPts val="2700"/>
              </a:lnSpc>
            </a:pPr>
            <a:r>
              <a:rPr lang="en-US" sz="2000" dirty="0">
                <a:solidFill>
                  <a:srgbClr val="000000"/>
                </a:solidFill>
                <a:latin typeface="BR Omny"/>
                <a:ea typeface="BR Omny"/>
                <a:cs typeface="BR Omny"/>
                <a:sym typeface="BR Omny"/>
              </a:rPr>
              <a:t>What we need to be able to do ONCE AI is contributing to analysis.</a:t>
            </a:r>
          </a:p>
          <a:p>
            <a:pPr algn="l">
              <a:lnSpc>
                <a:spcPts val="2500"/>
              </a:lnSpc>
            </a:pPr>
            <a:r>
              <a:rPr lang="en-US" sz="1900" dirty="0">
                <a:solidFill>
                  <a:srgbClr val="000000"/>
                </a:solidFill>
                <a:latin typeface="BR Omny"/>
                <a:ea typeface="BR Omny"/>
                <a:cs typeface="BR Omny"/>
                <a:sym typeface="BR Omny"/>
              </a:rPr>
              <a:t>Domain 1: Methodological Stewardship  </a:t>
            </a:r>
          </a:p>
          <a:p>
            <a:pPr algn="l">
              <a:lnSpc>
                <a:spcPts val="2500"/>
              </a:lnSpc>
            </a:pPr>
            <a:r>
              <a:rPr lang="en-US" sz="1900" dirty="0">
                <a:solidFill>
                  <a:srgbClr val="000000"/>
                </a:solidFill>
                <a:latin typeface="BR Omny"/>
                <a:ea typeface="BR Omny"/>
                <a:cs typeface="BR Omny"/>
                <a:sym typeface="BR Omny"/>
              </a:rPr>
              <a:t>Domain 2: Transparency &amp; Documentation</a:t>
            </a:r>
          </a:p>
          <a:p>
            <a:pPr algn="l">
              <a:lnSpc>
                <a:spcPts val="2500"/>
              </a:lnSpc>
            </a:pPr>
            <a:r>
              <a:rPr lang="en-US" sz="1900" dirty="0">
                <a:solidFill>
                  <a:srgbClr val="000000"/>
                </a:solidFill>
                <a:latin typeface="BR Omny"/>
                <a:ea typeface="BR Omny"/>
                <a:cs typeface="BR Omny"/>
                <a:sym typeface="BR Omny"/>
              </a:rPr>
              <a:t>Domain 3: Equity &amp; Bias Governance</a:t>
            </a:r>
          </a:p>
          <a:p>
            <a:pPr algn="l">
              <a:lnSpc>
                <a:spcPts val="2500"/>
              </a:lnSpc>
            </a:pPr>
            <a:r>
              <a:rPr lang="en-US" sz="1900" dirty="0">
                <a:solidFill>
                  <a:srgbClr val="000000"/>
                </a:solidFill>
                <a:latin typeface="BR Omny"/>
                <a:ea typeface="BR Omny"/>
                <a:cs typeface="BR Omny"/>
                <a:sym typeface="BR Omny"/>
              </a:rPr>
              <a:t>Domain 4: Human Oversight &amp; Judgment</a:t>
            </a:r>
          </a:p>
        </p:txBody>
      </p:sp>
      <p:sp>
        <p:nvSpPr>
          <p:cNvPr id="5" name="TextBox 5"/>
          <p:cNvSpPr txBox="1"/>
          <p:nvPr/>
        </p:nvSpPr>
        <p:spPr>
          <a:xfrm>
            <a:off x="1028700" y="9416625"/>
            <a:ext cx="4060214" cy="260756"/>
          </a:xfrm>
          <a:prstGeom prst="rect">
            <a:avLst/>
          </a:prstGeom>
        </p:spPr>
        <p:txBody>
          <a:bodyPr lIns="0" tIns="0" rIns="0" bIns="0" rtlCol="0" anchor="t">
            <a:spAutoFit/>
          </a:bodyPr>
          <a:lstStyle/>
          <a:p>
            <a:pPr algn="l">
              <a:lnSpc>
                <a:spcPts val="2090"/>
              </a:lnSpc>
            </a:pPr>
            <a:r>
              <a:rPr lang="en-US" sz="1742">
                <a:solidFill>
                  <a:srgbClr val="000000"/>
                </a:solidFill>
                <a:latin typeface="BR Omny"/>
                <a:ea typeface="BR Omny"/>
                <a:cs typeface="BR Omny"/>
                <a:sym typeface="BR Omny"/>
              </a:rPr>
              <a:t>www.glocalevalweek.org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3D5F"/>
        </a:solidFill>
        <a:effectLst/>
      </p:bgPr>
    </p:bg>
    <p:spTree>
      <p:nvGrpSpPr>
        <p:cNvPr id="1" name=""/>
        <p:cNvGrpSpPr/>
        <p:nvPr/>
      </p:nvGrpSpPr>
      <p:grpSpPr>
        <a:xfrm>
          <a:off x="0" y="0"/>
          <a:ext cx="0" cy="0"/>
          <a:chOff x="0" y="0"/>
          <a:chExt cx="0" cy="0"/>
        </a:xfrm>
      </p:grpSpPr>
      <p:sp>
        <p:nvSpPr>
          <p:cNvPr id="2" name="Freeform 2"/>
          <p:cNvSpPr/>
          <p:nvPr/>
        </p:nvSpPr>
        <p:spPr>
          <a:xfrm rot="1160249">
            <a:off x="6657414" y="-5067099"/>
            <a:ext cx="20522451" cy="18748868"/>
          </a:xfrm>
          <a:custGeom>
            <a:avLst/>
            <a:gdLst/>
            <a:ahLst/>
            <a:cxnLst/>
            <a:rect l="l" t="t" r="r" b="b"/>
            <a:pathLst>
              <a:path w="20522451" h="18748868">
                <a:moveTo>
                  <a:pt x="0" y="0"/>
                </a:moveTo>
                <a:lnTo>
                  <a:pt x="20522451" y="0"/>
                </a:lnTo>
                <a:lnTo>
                  <a:pt x="20522451" y="18748869"/>
                </a:lnTo>
                <a:lnTo>
                  <a:pt x="0" y="18748869"/>
                </a:lnTo>
                <a:lnTo>
                  <a:pt x="0" y="0"/>
                </a:lnTo>
                <a:close/>
              </a:path>
            </a:pathLst>
          </a:custGeom>
          <a:blipFill>
            <a:blip r:embed="rId2"/>
            <a:stretch>
              <a:fillRect t="-649" b="-649"/>
            </a:stretch>
          </a:blipFill>
        </p:spPr>
        <p:txBody>
          <a:bodyPr/>
          <a:lstStyle/>
          <a:p>
            <a:endParaRPr lang="en-GE"/>
          </a:p>
        </p:txBody>
      </p:sp>
      <p:sp>
        <p:nvSpPr>
          <p:cNvPr id="3" name="TextBox 3"/>
          <p:cNvSpPr txBox="1"/>
          <p:nvPr/>
        </p:nvSpPr>
        <p:spPr>
          <a:xfrm>
            <a:off x="1028700" y="4772016"/>
            <a:ext cx="6525478" cy="733444"/>
          </a:xfrm>
          <a:prstGeom prst="rect">
            <a:avLst/>
          </a:prstGeom>
        </p:spPr>
        <p:txBody>
          <a:bodyPr lIns="0" tIns="0" rIns="0" bIns="0" rtlCol="0" anchor="t">
            <a:spAutoFit/>
          </a:bodyPr>
          <a:lstStyle/>
          <a:p>
            <a:pPr algn="l">
              <a:lnSpc>
                <a:spcPts val="5759"/>
              </a:lnSpc>
            </a:pPr>
            <a:r>
              <a:rPr lang="en-US" sz="4800" b="1">
                <a:solidFill>
                  <a:srgbClr val="FEFEFE"/>
                </a:solidFill>
                <a:latin typeface="BR Omny Bold"/>
                <a:ea typeface="BR Omny Bold"/>
                <a:cs typeface="BR Omny Bold"/>
                <a:sym typeface="BR Omny Bold"/>
              </a:rPr>
              <a:t>Tier 1: Before AI Enters Your Workflow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TotalTime>
  <Words>1925</Words>
  <Application>Microsoft Office PowerPoint</Application>
  <PresentationFormat>Custom</PresentationFormat>
  <Paragraphs>174</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BR Omny</vt:lpstr>
      <vt:lpstr>BR Omny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Glocal 2026 slide deck</dc:title>
  <cp:lastModifiedBy>DATA Center</cp:lastModifiedBy>
  <cp:revision>6</cp:revision>
  <dcterms:created xsi:type="dcterms:W3CDTF">2006-08-16T00:00:00Z</dcterms:created>
  <dcterms:modified xsi:type="dcterms:W3CDTF">2026-06-02T14:35:09Z</dcterms:modified>
  <dc:identifier>DAHK9eUioPw</dc:identifier>
</cp:coreProperties>
</file>