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63" r:id="rId6"/>
    <p:sldId id="262" r:id="rId7"/>
    <p:sldId id="259" r:id="rId8"/>
  </p:sldIdLst>
  <p:sldSz cx="18288000" cy="10287000"/>
  <p:notesSz cx="6858000" cy="9144000"/>
  <p:embeddedFontLst>
    <p:embeddedFont>
      <p:font typeface="BR Omny" panose="020B060402020202020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BR Omny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5" d="100"/>
          <a:sy n="35" d="100"/>
        </p:scale>
        <p:origin x="835" y="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3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5979">
            <a:off x="3351179" y="-5443156"/>
            <a:ext cx="25306469" cy="23119444"/>
          </a:xfrm>
          <a:custGeom>
            <a:avLst/>
            <a:gdLst/>
            <a:ahLst/>
            <a:cxnLst/>
            <a:rect l="l" t="t" r="r" b="b"/>
            <a:pathLst>
              <a:path w="25306469" h="23119444">
                <a:moveTo>
                  <a:pt x="0" y="0"/>
                </a:moveTo>
                <a:lnTo>
                  <a:pt x="25306469" y="0"/>
                </a:lnTo>
                <a:lnTo>
                  <a:pt x="25306469" y="23119444"/>
                </a:lnTo>
                <a:lnTo>
                  <a:pt x="0" y="23119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49" b="-649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3434150"/>
            <a:ext cx="9334500" cy="21342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s-MX" sz="2800" b="1" dirty="0">
                <a:solidFill>
                  <a:srgbClr val="FEFEFE"/>
                </a:solidFill>
                <a:latin typeface="BR Omny Bold"/>
              </a:rPr>
              <a:t>Cooperación internacional y evaluación: prioridades sobre el enfoque de género, la autonomía económica y la sostenibilidad ambiental en </a:t>
            </a:r>
            <a:r>
              <a:rPr lang="es-MX" sz="2800" b="1" dirty="0" smtClean="0">
                <a:solidFill>
                  <a:srgbClr val="FEFEFE"/>
                </a:solidFill>
                <a:latin typeface="BR Omny Bold"/>
              </a:rPr>
              <a:t>América Latina</a:t>
            </a:r>
            <a:endParaRPr lang="es-MX" sz="2800" b="1" dirty="0">
              <a:solidFill>
                <a:srgbClr val="FEFEFE"/>
              </a:solidFill>
              <a:latin typeface="BR Omny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5946095"/>
            <a:ext cx="6525478" cy="495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3200" dirty="0" err="1" smtClean="0">
                <a:solidFill>
                  <a:srgbClr val="FEFEFE"/>
                </a:solidFill>
                <a:latin typeface="BR Omny"/>
                <a:ea typeface="BR Omny"/>
                <a:cs typeface="BR Omny"/>
                <a:sym typeface="BR Omny"/>
              </a:rPr>
              <a:t>Sebastián</a:t>
            </a:r>
            <a:r>
              <a:rPr lang="en-US" sz="3200" dirty="0" smtClean="0">
                <a:solidFill>
                  <a:srgbClr val="FEFEFE"/>
                </a:solidFill>
                <a:latin typeface="BR Omny"/>
                <a:ea typeface="BR Omny"/>
                <a:cs typeface="BR Omny"/>
                <a:sym typeface="BR Omny"/>
              </a:rPr>
              <a:t> </a:t>
            </a:r>
            <a:r>
              <a:rPr lang="en-US" sz="3200" dirty="0" err="1" smtClean="0">
                <a:solidFill>
                  <a:srgbClr val="FEFEFE"/>
                </a:solidFill>
                <a:latin typeface="BR Omny"/>
                <a:ea typeface="BR Omny"/>
                <a:cs typeface="BR Omny"/>
                <a:sym typeface="BR Omny"/>
              </a:rPr>
              <a:t>Terán</a:t>
            </a:r>
            <a:endParaRPr lang="en-US" sz="3200" b="1" dirty="0">
              <a:solidFill>
                <a:srgbClr val="FEFEFE"/>
              </a:solidFill>
              <a:latin typeface="BR Omny Bold"/>
              <a:ea typeface="BR Omny Bold"/>
              <a:cs typeface="BR Omny Bold"/>
              <a:sym typeface="BR Omny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2736893"/>
            <a:ext cx="6525478" cy="428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 dirty="0" smtClean="0">
                <a:solidFill>
                  <a:srgbClr val="FEFEFE"/>
                </a:solidFill>
                <a:latin typeface="BR Omny"/>
                <a:ea typeface="BR Omny"/>
                <a:cs typeface="BR Omny"/>
                <a:sym typeface="BR Omny"/>
              </a:rPr>
              <a:t>05-06-2026</a:t>
            </a:r>
            <a:endParaRPr lang="en-US" sz="2799" dirty="0">
              <a:solidFill>
                <a:srgbClr val="FEFEFE"/>
              </a:solidFill>
              <a:latin typeface="BR Omny"/>
              <a:ea typeface="BR Omny"/>
              <a:cs typeface="BR Omny"/>
              <a:sym typeface="BR Omny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723900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 dirty="0">
                <a:solidFill>
                  <a:srgbClr val="FFFFFF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1C65E69-CB33-4B21-87D4-53E90D71C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8039100"/>
            <a:ext cx="7264952" cy="12345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1095295"/>
            <a:ext cx="13754100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759"/>
              </a:lnSpc>
            </a:pPr>
            <a:r>
              <a:rPr lang="es-ES" sz="4000" b="1">
                <a:latin typeface="BR Omny Bold" panose="020B0604020202020204" charset="0"/>
              </a:rPr>
              <a:t>La </a:t>
            </a:r>
            <a:r>
              <a:rPr lang="es-ES" sz="4000" b="1" smtClean="0">
                <a:latin typeface="BR Omny Bold" panose="020B0604020202020204" charset="0"/>
              </a:rPr>
              <a:t>Evaluación </a:t>
            </a:r>
            <a:r>
              <a:rPr lang="es-ES" sz="4000" b="1" dirty="0" smtClean="0">
                <a:latin typeface="BR Omny Bold" panose="020B0604020202020204" charset="0"/>
              </a:rPr>
              <a:t>y su relación </a:t>
            </a:r>
            <a:r>
              <a:rPr lang="es-ES" sz="4000" b="1" smtClean="0">
                <a:latin typeface="BR Omny Bold" panose="020B0604020202020204" charset="0"/>
              </a:rPr>
              <a:t>con Prioridades Estratégicas </a:t>
            </a:r>
            <a:r>
              <a:rPr lang="es-ES" sz="4000" b="1" dirty="0">
                <a:latin typeface="BR Omny Bold" panose="020B0604020202020204" charset="0"/>
              </a:rPr>
              <a:t>de </a:t>
            </a:r>
            <a:r>
              <a:rPr lang="es-ES" sz="4000" b="1">
                <a:latin typeface="BR Omny Bold" panose="020B0604020202020204" charset="0"/>
              </a:rPr>
              <a:t>la </a:t>
            </a:r>
            <a:r>
              <a:rPr lang="es-ES" sz="4000" b="1" smtClean="0">
                <a:latin typeface="BR Omny Bold" panose="020B0604020202020204" charset="0"/>
              </a:rPr>
              <a:t>Cooperación Internacional</a:t>
            </a:r>
            <a:endParaRPr lang="en-US" sz="4000" b="1" dirty="0">
              <a:solidFill>
                <a:srgbClr val="1C79BE"/>
              </a:solidFill>
              <a:latin typeface="BR Omny Bold" panose="020B0604020202020204" charset="0"/>
              <a:ea typeface="BR Omny Bold"/>
              <a:cs typeface="BR Omny Bold"/>
              <a:sym typeface="BR Omny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4000500"/>
            <a:ext cx="13220700" cy="4667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 algn="just">
              <a:lnSpc>
                <a:spcPts val="2800"/>
              </a:lnSpc>
              <a:buAutoNum type="arabicPeriod"/>
            </a:pPr>
            <a:r>
              <a:rPr lang="es-ES" sz="3000" dirty="0" smtClean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Proyecto </a:t>
            </a:r>
            <a:r>
              <a:rPr lang="es-ES" sz="3000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social de </a:t>
            </a:r>
            <a:r>
              <a:rPr lang="es-ES" sz="3000" dirty="0" smtClean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desarrollo </a:t>
            </a:r>
            <a:r>
              <a:rPr lang="es-ES" sz="3000" b="1" dirty="0" smtClean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“Fortalecimiento </a:t>
            </a:r>
            <a:r>
              <a:rPr lang="es-ES" sz="3000" b="1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de la cadena de producción y procesamiento de plantas aromáticas en </a:t>
            </a:r>
            <a:r>
              <a:rPr lang="es-ES" sz="3000" b="1" dirty="0" smtClean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la Parroquia </a:t>
            </a:r>
            <a:r>
              <a:rPr lang="es-ES" sz="3000" b="1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de Salinas, Cantón Guaranda, Provincia de Bolívar – Ecuador” </a:t>
            </a:r>
            <a:r>
              <a:rPr lang="es-ES" sz="3000" dirty="0" smtClean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– Agencia Andaluza </a:t>
            </a:r>
            <a:r>
              <a:rPr lang="es-ES" sz="3000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de Cooperación Internacional para el Desarrollo (AACID</a:t>
            </a:r>
            <a:r>
              <a:rPr lang="es-ES" sz="3000" dirty="0" smtClean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).</a:t>
            </a:r>
          </a:p>
          <a:p>
            <a:pPr marL="514350" indent="-514350" algn="just">
              <a:lnSpc>
                <a:spcPts val="2800"/>
              </a:lnSpc>
              <a:buAutoNum type="arabicPeriod"/>
            </a:pPr>
            <a:endParaRPr lang="es-ES" sz="3000" dirty="0">
              <a:solidFill>
                <a:srgbClr val="000000"/>
              </a:solidFill>
              <a:latin typeface="BR Omny"/>
              <a:ea typeface="BR Omny"/>
              <a:cs typeface="BR Omny"/>
              <a:sym typeface="BR Omny"/>
            </a:endParaRPr>
          </a:p>
          <a:p>
            <a:pPr marL="514350" indent="-514350" algn="just">
              <a:lnSpc>
                <a:spcPts val="2800"/>
              </a:lnSpc>
              <a:buAutoNum type="arabicPeriod"/>
            </a:pPr>
            <a:endParaRPr lang="es-ES" sz="3000" dirty="0" smtClean="0">
              <a:solidFill>
                <a:srgbClr val="000000"/>
              </a:solidFill>
              <a:latin typeface="BR Omny"/>
              <a:sym typeface="BR Omny"/>
            </a:endParaRPr>
          </a:p>
          <a:p>
            <a:pPr marL="514350" indent="-514350" algn="just">
              <a:lnSpc>
                <a:spcPts val="2800"/>
              </a:lnSpc>
              <a:buAutoNum type="arabicPeriod"/>
            </a:pPr>
            <a:r>
              <a:rPr lang="es-EC" sz="3000" dirty="0" smtClean="0">
                <a:latin typeface="BR Omny" panose="020B0604020202020204" charset="0"/>
              </a:rPr>
              <a:t>Proyecto </a:t>
            </a:r>
            <a:r>
              <a:rPr lang="es-EC" sz="3000" b="1" dirty="0">
                <a:latin typeface="BR Omny" panose="020B0604020202020204" charset="0"/>
              </a:rPr>
              <a:t>“Comunidades de aprendizaje para el autodesarrollo y </a:t>
            </a:r>
            <a:r>
              <a:rPr lang="es-EC" sz="3000" b="1" dirty="0" err="1">
                <a:latin typeface="BR Omny" panose="020B0604020202020204" charset="0"/>
              </a:rPr>
              <a:t>actoría</a:t>
            </a:r>
            <a:r>
              <a:rPr lang="es-EC" sz="3000" b="1" dirty="0">
                <a:latin typeface="BR Omny" panose="020B0604020202020204" charset="0"/>
              </a:rPr>
              <a:t> política de la COMIC-G del cantón </a:t>
            </a:r>
            <a:r>
              <a:rPr lang="es-EC" sz="3000" b="1" dirty="0" err="1">
                <a:latin typeface="BR Omny" panose="020B0604020202020204" charset="0"/>
              </a:rPr>
              <a:t>Guamote</a:t>
            </a:r>
            <a:r>
              <a:rPr lang="es-EC" sz="3000" b="1" dirty="0">
                <a:latin typeface="BR Omny" panose="020B0604020202020204" charset="0"/>
              </a:rPr>
              <a:t>, provincia de Chimborazo, Ecuador</a:t>
            </a:r>
            <a:r>
              <a:rPr lang="es-EC" sz="3000" b="1" dirty="0" smtClean="0">
                <a:latin typeface="BR Omny" panose="020B0604020202020204" charset="0"/>
              </a:rPr>
              <a:t>”</a:t>
            </a:r>
            <a:r>
              <a:rPr lang="en-US" sz="3000" dirty="0">
                <a:solidFill>
                  <a:srgbClr val="000000"/>
                </a:solidFill>
                <a:latin typeface="BR Omny" panose="020B0604020202020204" charset="0"/>
                <a:sym typeface="BR Omny"/>
              </a:rPr>
              <a:t> </a:t>
            </a:r>
            <a:r>
              <a:rPr lang="en-US" sz="3000" dirty="0" smtClean="0">
                <a:solidFill>
                  <a:srgbClr val="000000"/>
                </a:solidFill>
                <a:latin typeface="BR Omny" panose="020B0604020202020204" charset="0"/>
                <a:sym typeface="BR Omny"/>
              </a:rPr>
              <a:t>- </a:t>
            </a:r>
            <a:r>
              <a:rPr lang="es-EC" sz="3000" dirty="0">
                <a:latin typeface="BR Omny" panose="020B0604020202020204" charset="0"/>
              </a:rPr>
              <a:t>Agencia Vasca de Cooperación y </a:t>
            </a:r>
            <a:r>
              <a:rPr lang="es-EC" sz="3000" dirty="0" smtClean="0">
                <a:latin typeface="BR Omny" panose="020B0604020202020204" charset="0"/>
              </a:rPr>
              <a:t>Solidaridad. </a:t>
            </a:r>
            <a:endParaRPr lang="en-US" sz="3000" dirty="0">
              <a:solidFill>
                <a:srgbClr val="000000"/>
              </a:solidFill>
              <a:latin typeface="BR Omny" panose="020B0604020202020204" charset="0"/>
              <a:ea typeface="BR Omny"/>
              <a:cs typeface="BR Omny"/>
              <a:sym typeface="BR Omny"/>
            </a:endParaRPr>
          </a:p>
          <a:p>
            <a:pPr algn="just">
              <a:lnSpc>
                <a:spcPts val="2800"/>
              </a:lnSpc>
            </a:pPr>
            <a:endParaRPr lang="en-US" sz="2000" dirty="0">
              <a:solidFill>
                <a:srgbClr val="000000"/>
              </a:solidFill>
              <a:latin typeface="BR Omny"/>
              <a:ea typeface="BR Omny"/>
              <a:cs typeface="BR Omny"/>
              <a:sym typeface="BR Omny"/>
            </a:endParaRPr>
          </a:p>
          <a:p>
            <a:pPr algn="just">
              <a:lnSpc>
                <a:spcPts val="2800"/>
              </a:lnSpc>
            </a:pPr>
            <a:r>
              <a:rPr lang="en-US" sz="2000" dirty="0" smtClean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 </a:t>
            </a:r>
            <a:endParaRPr lang="en-US" sz="2000" dirty="0">
              <a:solidFill>
                <a:srgbClr val="000000"/>
              </a:solidFill>
              <a:latin typeface="BR Omny"/>
              <a:ea typeface="BR Omny"/>
              <a:cs typeface="BR Omny"/>
              <a:sym typeface="BR Omny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CC17D3D-FAF2-427D-9720-200EAC0E3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297494"/>
            <a:ext cx="2882344" cy="1531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219200" y="2072757"/>
            <a:ext cx="13220700" cy="57451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 algn="just">
              <a:lnSpc>
                <a:spcPts val="2800"/>
              </a:lnSpc>
              <a:buAutoNum type="arabicPeriod"/>
            </a:pPr>
            <a:r>
              <a:rPr lang="es-ES" sz="3500" b="1" dirty="0">
                <a:latin typeface="BR Omny" panose="020B0604020202020204" charset="0"/>
              </a:rPr>
              <a:t>Población Destinataria:</a:t>
            </a:r>
            <a:r>
              <a:rPr lang="es-ES" sz="3500" dirty="0">
                <a:latin typeface="BR Omny" panose="020B0604020202020204" charset="0"/>
              </a:rPr>
              <a:t> Mujeres rurales campesinas, mayoritariamente de las nacionalidades indígenas andinas (</a:t>
            </a:r>
            <a:r>
              <a:rPr lang="es-ES" sz="3500" dirty="0" err="1" smtClean="0">
                <a:latin typeface="BR Omny" panose="020B0604020202020204" charset="0"/>
              </a:rPr>
              <a:t>Kichwas</a:t>
            </a:r>
            <a:r>
              <a:rPr lang="es-ES" sz="3500" dirty="0" smtClean="0">
                <a:latin typeface="BR Omny" panose="020B0604020202020204" charset="0"/>
              </a:rPr>
              <a:t> </a:t>
            </a:r>
            <a:r>
              <a:rPr lang="es-ES" sz="3500" dirty="0" err="1" smtClean="0">
                <a:latin typeface="BR Omny" panose="020B0604020202020204" charset="0"/>
              </a:rPr>
              <a:t>Puruhá</a:t>
            </a:r>
            <a:r>
              <a:rPr lang="es-ES" sz="3500" dirty="0" smtClean="0">
                <a:latin typeface="BR Omny" panose="020B0604020202020204" charset="0"/>
              </a:rPr>
              <a:t> y </a:t>
            </a:r>
            <a:r>
              <a:rPr lang="es-ES" sz="3500" dirty="0" err="1" smtClean="0">
                <a:latin typeface="BR Omny" panose="020B0604020202020204" charset="0"/>
              </a:rPr>
              <a:t>Waranka</a:t>
            </a:r>
            <a:r>
              <a:rPr lang="es-ES" sz="3500" dirty="0" smtClean="0">
                <a:latin typeface="BR Omny" panose="020B0604020202020204" charset="0"/>
              </a:rPr>
              <a:t>) </a:t>
            </a:r>
            <a:r>
              <a:rPr lang="es-ES" sz="3500" dirty="0">
                <a:latin typeface="BR Omny" panose="020B0604020202020204" charset="0"/>
              </a:rPr>
              <a:t>de la Sierra Central ecuatoriana</a:t>
            </a:r>
            <a:r>
              <a:rPr lang="es-ES" sz="3500" dirty="0" smtClean="0">
                <a:latin typeface="BR Omny" panose="020B0604020202020204" charset="0"/>
              </a:rPr>
              <a:t>.</a:t>
            </a:r>
          </a:p>
          <a:p>
            <a:pPr marL="514350" indent="-514350" algn="just">
              <a:lnSpc>
                <a:spcPts val="2800"/>
              </a:lnSpc>
              <a:buAutoNum type="arabicPeriod"/>
            </a:pPr>
            <a:endParaRPr lang="es-ES" sz="3500" dirty="0">
              <a:solidFill>
                <a:srgbClr val="000000"/>
              </a:solidFill>
              <a:latin typeface="BR Omny" panose="020B0604020202020204" charset="0"/>
              <a:ea typeface="BR Omny"/>
              <a:cs typeface="BR Omny"/>
              <a:sym typeface="BR Omny"/>
            </a:endParaRPr>
          </a:p>
          <a:p>
            <a:pPr marL="514350" indent="-514350" algn="just">
              <a:lnSpc>
                <a:spcPts val="2800"/>
              </a:lnSpc>
              <a:buAutoNum type="arabicPeriod"/>
            </a:pPr>
            <a:endParaRPr lang="es-ES" sz="3500" dirty="0" smtClean="0">
              <a:solidFill>
                <a:srgbClr val="000000"/>
              </a:solidFill>
              <a:latin typeface="BR Omny" panose="020B0604020202020204" charset="0"/>
              <a:sym typeface="BR Omny"/>
            </a:endParaRPr>
          </a:p>
          <a:p>
            <a:pPr marL="514350" indent="-514350" algn="just">
              <a:lnSpc>
                <a:spcPts val="2800"/>
              </a:lnSpc>
              <a:buAutoNum type="arabicPeriod"/>
            </a:pPr>
            <a:r>
              <a:rPr lang="es-ES" sz="3500" b="1" dirty="0">
                <a:latin typeface="BR Omny" panose="020B0604020202020204" charset="0"/>
              </a:rPr>
              <a:t>Estrategia de Intervención:</a:t>
            </a:r>
            <a:r>
              <a:rPr lang="es-ES" sz="3500" dirty="0">
                <a:latin typeface="BR Omny" panose="020B0604020202020204" charset="0"/>
              </a:rPr>
              <a:t> Impulso de la Economía Popular y Solidaria (EPS) mediante cadenas de valor (huertos agroecológicos y ganadería/crianza menor)</a:t>
            </a:r>
            <a:r>
              <a:rPr lang="es-ES" sz="3500" dirty="0" smtClean="0">
                <a:latin typeface="BR Omny" panose="020B0604020202020204" charset="0"/>
              </a:rPr>
              <a:t> para </a:t>
            </a:r>
            <a:r>
              <a:rPr lang="es-ES" sz="3500" dirty="0">
                <a:latin typeface="BR Omny" panose="020B0604020202020204" charset="0"/>
              </a:rPr>
              <a:t>diversificar los ingresos </a:t>
            </a:r>
            <a:r>
              <a:rPr lang="es-ES" sz="3500" dirty="0" smtClean="0">
                <a:latin typeface="BR Omny" panose="020B0604020202020204" charset="0"/>
              </a:rPr>
              <a:t>domésticos.</a:t>
            </a:r>
          </a:p>
          <a:p>
            <a:pPr marL="514350" indent="-514350" algn="just">
              <a:lnSpc>
                <a:spcPts val="2800"/>
              </a:lnSpc>
              <a:buAutoNum type="arabicPeriod"/>
            </a:pPr>
            <a:endParaRPr lang="es-ES" sz="3500" dirty="0" smtClean="0">
              <a:latin typeface="BR Omny" panose="020B0604020202020204" charset="0"/>
            </a:endParaRPr>
          </a:p>
          <a:p>
            <a:pPr marL="514350" indent="-514350" algn="just">
              <a:lnSpc>
                <a:spcPts val="2800"/>
              </a:lnSpc>
              <a:buAutoNum type="arabicPeriod"/>
            </a:pPr>
            <a:endParaRPr lang="es-ES" sz="3500" dirty="0">
              <a:solidFill>
                <a:srgbClr val="000000"/>
              </a:solidFill>
              <a:latin typeface="BR Omny" panose="020B0604020202020204" charset="0"/>
              <a:ea typeface="BR Omny"/>
              <a:cs typeface="BR Omny"/>
              <a:sym typeface="BR Omny"/>
            </a:endParaRPr>
          </a:p>
          <a:p>
            <a:pPr marL="514350" indent="-514350" algn="just">
              <a:lnSpc>
                <a:spcPts val="2800"/>
              </a:lnSpc>
              <a:buAutoNum type="arabicPeriod"/>
            </a:pPr>
            <a:r>
              <a:rPr lang="es-ES" sz="3500" b="1" dirty="0">
                <a:latin typeface="BR Omny" panose="020B0604020202020204" charset="0"/>
              </a:rPr>
              <a:t>Modelo Metodológico:</a:t>
            </a:r>
            <a:r>
              <a:rPr lang="es-ES" sz="3500" dirty="0">
                <a:latin typeface="BR Omny" panose="020B0604020202020204" charset="0"/>
              </a:rPr>
              <a:t> Formación intensiva para el fortalecimiento de capacidades técnicas, asociativas y organizativas. </a:t>
            </a:r>
            <a:endParaRPr lang="en-US" sz="3500" dirty="0">
              <a:solidFill>
                <a:srgbClr val="000000"/>
              </a:solidFill>
              <a:latin typeface="BR Omny" panose="020B0604020202020204" charset="0"/>
              <a:ea typeface="BR Omny"/>
              <a:cs typeface="BR Omny"/>
              <a:sym typeface="BR Omny"/>
            </a:endParaRPr>
          </a:p>
          <a:p>
            <a:pPr algn="just">
              <a:lnSpc>
                <a:spcPts val="2800"/>
              </a:lnSpc>
            </a:pPr>
            <a:r>
              <a:rPr lang="en-US" sz="2000" dirty="0" smtClean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 </a:t>
            </a:r>
            <a:endParaRPr lang="en-US" sz="2000" dirty="0">
              <a:solidFill>
                <a:srgbClr val="000000"/>
              </a:solidFill>
              <a:latin typeface="BR Omny"/>
              <a:ea typeface="BR Omny"/>
              <a:cs typeface="BR Omny"/>
              <a:sym typeface="BR Omny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CC17D3D-FAF2-427D-9720-200EAC0E3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297494"/>
            <a:ext cx="2882344" cy="15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4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CC17D3D-FAF2-427D-9720-200EAC0E3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297494"/>
            <a:ext cx="2882344" cy="1531245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649584"/>
              </p:ext>
            </p:extLst>
          </p:nvPr>
        </p:nvGraphicFramePr>
        <p:xfrm>
          <a:off x="1371600" y="314812"/>
          <a:ext cx="13411200" cy="8079658"/>
        </p:xfrm>
        <a:graphic>
          <a:graphicData uri="http://schemas.openxmlformats.org/drawingml/2006/table">
            <a:tbl>
              <a:tblPr/>
              <a:tblGrid>
                <a:gridCol w="4201097">
                  <a:extLst>
                    <a:ext uri="{9D8B030D-6E8A-4147-A177-3AD203B41FA5}">
                      <a16:colId xmlns:a16="http://schemas.microsoft.com/office/drawing/2014/main" val="881225928"/>
                    </a:ext>
                  </a:extLst>
                </a:gridCol>
                <a:gridCol w="9210103">
                  <a:extLst>
                    <a:ext uri="{9D8B030D-6E8A-4147-A177-3AD203B41FA5}">
                      <a16:colId xmlns:a16="http://schemas.microsoft.com/office/drawing/2014/main" val="4109436587"/>
                    </a:ext>
                  </a:extLst>
                </a:gridCol>
              </a:tblGrid>
              <a:tr h="570064">
                <a:tc>
                  <a:txBody>
                    <a:bodyPr/>
                    <a:lstStyle/>
                    <a:p>
                      <a:pPr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BR Omny" panose="020B0604020202020204" charset="0"/>
                        </a:rPr>
                        <a:t>Dimensión</a:t>
                      </a:r>
                      <a:r>
                        <a:rPr lang="en-US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BR Omny" panose="020B0604020202020204" charset="0"/>
                        </a:rPr>
                        <a:t> de </a:t>
                      </a:r>
                      <a:r>
                        <a:rPr lang="en-US" sz="2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BR Omny" panose="020B0604020202020204" charset="0"/>
                        </a:rPr>
                        <a:t>Análisis</a:t>
                      </a:r>
                      <a:endParaRPr lang="en-US" sz="2500" dirty="0">
                        <a:effectLst/>
                        <a:latin typeface="BR Omny" panose="020B0604020202020204" charset="0"/>
                      </a:endParaRPr>
                    </a:p>
                  </a:txBody>
                  <a:tcPr marL="37927" marR="37927" marT="25285" marB="25285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BR Omny" panose="020B0604020202020204" charset="0"/>
                        </a:rPr>
                        <a:t>Perspectiva</a:t>
                      </a:r>
                      <a:r>
                        <a:rPr lang="en-US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BR Omny" panose="020B0604020202020204" charset="0"/>
                        </a:rPr>
                        <a:t> </a:t>
                      </a:r>
                      <a:r>
                        <a:rPr lang="en-US" sz="2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BR Omny" panose="020B0604020202020204" charset="0"/>
                        </a:rPr>
                        <a:t>Evaluativa</a:t>
                      </a:r>
                      <a:r>
                        <a:rPr lang="en-US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BR Omny" panose="020B0604020202020204" charset="0"/>
                        </a:rPr>
                        <a:t> y </a:t>
                      </a:r>
                      <a:r>
                        <a:rPr lang="en-US" sz="2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BR Omny" panose="020B0604020202020204" charset="0"/>
                        </a:rPr>
                        <a:t>Geopolítica</a:t>
                      </a:r>
                      <a:endParaRPr lang="en-US" sz="2500" dirty="0">
                        <a:effectLst/>
                        <a:latin typeface="BR Omny" panose="020B0604020202020204" charset="0"/>
                      </a:endParaRPr>
                    </a:p>
                  </a:txBody>
                  <a:tcPr marL="37927" marR="37927" marT="25285" marB="25285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871751"/>
                  </a:ext>
                </a:extLst>
              </a:tr>
              <a:tr h="1382935">
                <a:tc>
                  <a:txBody>
                    <a:bodyPr/>
                    <a:lstStyle/>
                    <a:p>
                      <a:pPr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BR Omny" panose="020B0604020202020204" charset="0"/>
                        </a:rPr>
                        <a:t>Prioridad</a:t>
                      </a:r>
                      <a:r>
                        <a:rPr lang="en-US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BR Omny" panose="020B0604020202020204" charset="0"/>
                        </a:rPr>
                        <a:t> de la </a:t>
                      </a:r>
                      <a:r>
                        <a:rPr lang="en-US" sz="2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BR Omny" panose="020B0604020202020204" charset="0"/>
                        </a:rPr>
                        <a:t>Cooperación</a:t>
                      </a:r>
                      <a:endParaRPr lang="en-US" sz="2500" dirty="0">
                        <a:effectLst/>
                        <a:latin typeface="BR Omny" panose="020B0604020202020204" charset="0"/>
                      </a:endParaRPr>
                    </a:p>
                  </a:txBody>
                  <a:tcPr marL="37927" marR="37927" marT="25285" marB="25285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BR Omny" panose="020B0604020202020204" charset="0"/>
                        </a:rPr>
                        <a:t>Complementariedad de las agendas globales: desarrollo productivo (Salinas) y fortalecimiento de la sociedad civil y DDHH (</a:t>
                      </a:r>
                      <a:r>
                        <a:rPr lang="es-ES" sz="2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R Omny" panose="020B0604020202020204" charset="0"/>
                        </a:rPr>
                        <a:t>Guamote</a:t>
                      </a:r>
                      <a:r>
                        <a:rPr lang="es-E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BR Omny" panose="020B0604020202020204" charset="0"/>
                        </a:rPr>
                        <a:t>).</a:t>
                      </a:r>
                      <a:endParaRPr lang="es-ES" sz="2500" dirty="0">
                        <a:effectLst/>
                        <a:latin typeface="BR Omny" panose="020B0604020202020204" charset="0"/>
                      </a:endParaRPr>
                    </a:p>
                  </a:txBody>
                  <a:tcPr marL="37927" marR="37927" marT="25285" marB="25285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8911965"/>
                  </a:ext>
                </a:extLst>
              </a:tr>
              <a:tr h="1499060">
                <a:tc>
                  <a:txBody>
                    <a:bodyPr/>
                    <a:lstStyle/>
                    <a:p>
                      <a:pPr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BR Omny" panose="020B0604020202020204" charset="0"/>
                        </a:rPr>
                        <a:t>Enfoque de Género</a:t>
                      </a:r>
                      <a:endParaRPr lang="en-US" sz="2500">
                        <a:effectLst/>
                        <a:latin typeface="BR Omny" panose="020B0604020202020204" charset="0"/>
                      </a:endParaRPr>
                    </a:p>
                  </a:txBody>
                  <a:tcPr marL="37927" marR="37927" marT="25285" marB="25285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BR Omny" panose="020B0604020202020204" charset="0"/>
                        </a:rPr>
                        <a:t>La evaluación </a:t>
                      </a:r>
                      <a:r>
                        <a:rPr lang="es-ES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R Omny" panose="020B0604020202020204" charset="0"/>
                        </a:rPr>
                        <a:t>permite comprender </a:t>
                      </a:r>
                      <a:r>
                        <a:rPr lang="es-E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BR Omny" panose="020B0604020202020204" charset="0"/>
                        </a:rPr>
                        <a:t>el género no solo por el aumento de ingresos (Salinas), sino por la redistribución del poder local y familiar (</a:t>
                      </a:r>
                      <a:r>
                        <a:rPr lang="es-ES" sz="2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R Omny" panose="020B0604020202020204" charset="0"/>
                        </a:rPr>
                        <a:t>Guamote</a:t>
                      </a:r>
                      <a:r>
                        <a:rPr lang="es-E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BR Omny" panose="020B0604020202020204" charset="0"/>
                        </a:rPr>
                        <a:t>).</a:t>
                      </a:r>
                      <a:endParaRPr lang="es-ES" sz="2500" dirty="0">
                        <a:effectLst/>
                        <a:latin typeface="BR Omny" panose="020B0604020202020204" charset="0"/>
                      </a:endParaRPr>
                    </a:p>
                  </a:txBody>
                  <a:tcPr marL="37927" marR="37927" marT="25285" marB="25285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9100267"/>
                  </a:ext>
                </a:extLst>
              </a:tr>
              <a:tr h="1499060">
                <a:tc>
                  <a:txBody>
                    <a:bodyPr/>
                    <a:lstStyle/>
                    <a:p>
                      <a:pPr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BR Omny" panose="020B0604020202020204" charset="0"/>
                        </a:rPr>
                        <a:t>Sostenibilidad Ambiental</a:t>
                      </a:r>
                      <a:endParaRPr lang="en-US" sz="2500">
                        <a:effectLst/>
                        <a:latin typeface="BR Omny" panose="020B0604020202020204" charset="0"/>
                      </a:endParaRPr>
                    </a:p>
                  </a:txBody>
                  <a:tcPr marL="37927" marR="37927" marT="25285" marB="25285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500" dirty="0" smtClean="0">
                          <a:latin typeface="BR Omny" panose="020B0604020202020204" charset="0"/>
                        </a:rPr>
                        <a:t>Alerta a través de la evaluación: El cambio climático (heladas/sequías) condiciona las actividades agrícolas y pecuarias</a:t>
                      </a:r>
                      <a:r>
                        <a:rPr lang="es-ES" sz="2500" baseline="0" dirty="0" smtClean="0">
                          <a:latin typeface="BR Omny" panose="020B0604020202020204" charset="0"/>
                        </a:rPr>
                        <a:t>, limitando capacidades productivas</a:t>
                      </a:r>
                      <a:r>
                        <a:rPr lang="es-ES" sz="2500" dirty="0" smtClean="0">
                          <a:latin typeface="BR Omny" panose="020B0604020202020204" charset="0"/>
                        </a:rPr>
                        <a:t>.</a:t>
                      </a:r>
                      <a:endParaRPr lang="es-ES" sz="2500" dirty="0">
                        <a:effectLst/>
                        <a:latin typeface="BR Omny" panose="020B0604020202020204" charset="0"/>
                      </a:endParaRPr>
                    </a:p>
                  </a:txBody>
                  <a:tcPr marL="37927" marR="37927" marT="25285" marB="25285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851919"/>
                  </a:ext>
                </a:extLst>
              </a:tr>
              <a:tr h="1172969">
                <a:tc>
                  <a:txBody>
                    <a:bodyPr/>
                    <a:lstStyle/>
                    <a:p>
                      <a:pPr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BR Omny" panose="020B0604020202020204" charset="0"/>
                        </a:rPr>
                        <a:t>Criterios</a:t>
                      </a:r>
                      <a:r>
                        <a:rPr lang="en-US" sz="2500" b="1" i="0" u="none" strike="noStrike" dirty="0">
                          <a:solidFill>
                            <a:srgbClr val="000000"/>
                          </a:solidFill>
                          <a:effectLst/>
                          <a:latin typeface="BR Omny" panose="020B0604020202020204" charset="0"/>
                        </a:rPr>
                        <a:t> de </a:t>
                      </a:r>
                      <a:r>
                        <a:rPr lang="en-US" sz="2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BR Omny" panose="020B0604020202020204" charset="0"/>
                        </a:rPr>
                        <a:t>Evaluación</a:t>
                      </a:r>
                      <a:endParaRPr lang="en-US" sz="2500" dirty="0">
                        <a:effectLst/>
                        <a:latin typeface="BR Omny" panose="020B0604020202020204" charset="0"/>
                      </a:endParaRPr>
                    </a:p>
                  </a:txBody>
                  <a:tcPr marL="37927" marR="37927" marT="25285" marB="25285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BR Omny" panose="020B0604020202020204" charset="0"/>
                        </a:rPr>
                        <a:t>Los marcos evaluativos </a:t>
                      </a:r>
                      <a:r>
                        <a:rPr lang="es-ES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R Omny" panose="020B0604020202020204" charset="0"/>
                        </a:rPr>
                        <a:t> deben ser instrumentos vivos con</a:t>
                      </a:r>
                      <a:r>
                        <a:rPr lang="es-ES" sz="2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R Omny" panose="020B0604020202020204" charset="0"/>
                        </a:rPr>
                        <a:t> </a:t>
                      </a:r>
                      <a:r>
                        <a:rPr lang="es-ES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R Omny" panose="020B0604020202020204" charset="0"/>
                        </a:rPr>
                        <a:t>la capacidad de adaptación </a:t>
                      </a:r>
                      <a:r>
                        <a:rPr lang="es-E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BR Omny" panose="020B0604020202020204" charset="0"/>
                        </a:rPr>
                        <a:t>territorial </a:t>
                      </a:r>
                      <a:r>
                        <a:rPr lang="es-ES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R Omny" panose="020B0604020202020204" charset="0"/>
                        </a:rPr>
                        <a:t>y cultural.</a:t>
                      </a:r>
                      <a:endParaRPr lang="es-ES" sz="2500" dirty="0">
                        <a:effectLst/>
                        <a:latin typeface="BR Omny" panose="020B0604020202020204" charset="0"/>
                      </a:endParaRPr>
                    </a:p>
                  </a:txBody>
                  <a:tcPr marL="37927" marR="37927" marT="25285" marB="25285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1301326"/>
                  </a:ext>
                </a:extLst>
              </a:tr>
              <a:tr h="1615184">
                <a:tc>
                  <a:txBody>
                    <a:bodyPr/>
                    <a:lstStyle/>
                    <a:p>
                      <a:pPr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500" b="1" i="0" u="none" strike="noStrike">
                          <a:solidFill>
                            <a:srgbClr val="000000"/>
                          </a:solidFill>
                          <a:effectLst/>
                          <a:latin typeface="BR Omny" panose="020B0604020202020204" charset="0"/>
                        </a:rPr>
                        <a:t>Metodología Evaluativa</a:t>
                      </a:r>
                      <a:endParaRPr lang="en-US" sz="2500">
                        <a:effectLst/>
                        <a:latin typeface="BR Omny" panose="020B0604020202020204" charset="0"/>
                      </a:endParaRPr>
                    </a:p>
                  </a:txBody>
                  <a:tcPr marL="37927" marR="37927" marT="25285" marB="25285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BR Omny" panose="020B0604020202020204" charset="0"/>
                        </a:rPr>
                        <a:t>La triangulación de actores </a:t>
                      </a:r>
                      <a:r>
                        <a:rPr lang="es-ES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R Omny" panose="020B0604020202020204" charset="0"/>
                        </a:rPr>
                        <a:t>(bases </a:t>
                      </a:r>
                      <a:r>
                        <a:rPr lang="es-ES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BR Omny" panose="020B0604020202020204" charset="0"/>
                        </a:rPr>
                        <a:t>comunitarias </a:t>
                      </a:r>
                      <a:r>
                        <a:rPr lang="es-ES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R Omny" panose="020B0604020202020204" charset="0"/>
                        </a:rPr>
                        <a:t>y</a:t>
                      </a:r>
                      <a:r>
                        <a:rPr lang="es-ES" sz="2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R Omny" panose="020B0604020202020204" charset="0"/>
                        </a:rPr>
                        <a:t> </a:t>
                      </a:r>
                      <a:r>
                        <a:rPr lang="es-ES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R Omny" panose="020B0604020202020204" charset="0"/>
                        </a:rPr>
                        <a:t>autoridades), </a:t>
                      </a:r>
                      <a:r>
                        <a:rPr lang="en-US" sz="2500" dirty="0" smtClean="0">
                          <a:latin typeface="BR Omny" panose="020B0604020202020204" charset="0"/>
                        </a:rPr>
                        <a:t>de </a:t>
                      </a:r>
                      <a:r>
                        <a:rPr lang="en-US" sz="2500" dirty="0" err="1" smtClean="0">
                          <a:latin typeface="BR Omny" panose="020B0604020202020204" charset="0"/>
                        </a:rPr>
                        <a:t>técnicas</a:t>
                      </a:r>
                      <a:r>
                        <a:rPr lang="en-US" sz="2500" dirty="0" smtClean="0">
                          <a:latin typeface="BR Omny" panose="020B0604020202020204" charset="0"/>
                        </a:rPr>
                        <a:t> </a:t>
                      </a:r>
                      <a:r>
                        <a:rPr lang="en-US" sz="2500" dirty="0" err="1" smtClean="0">
                          <a:latin typeface="BR Omny" panose="020B0604020202020204" charset="0"/>
                        </a:rPr>
                        <a:t>mixtas</a:t>
                      </a:r>
                      <a:r>
                        <a:rPr lang="en-US" sz="2500" dirty="0" smtClean="0">
                          <a:latin typeface="BR Omny" panose="020B0604020202020204" charset="0"/>
                        </a:rPr>
                        <a:t> y de </a:t>
                      </a:r>
                      <a:r>
                        <a:rPr lang="en-US" sz="2500" dirty="0" err="1" smtClean="0">
                          <a:latin typeface="BR Omny" panose="020B0604020202020204" charset="0"/>
                        </a:rPr>
                        <a:t>tecnología</a:t>
                      </a:r>
                      <a:r>
                        <a:rPr lang="en-US" sz="2500" dirty="0" smtClean="0">
                          <a:latin typeface="BR Omny" panose="020B0604020202020204" charset="0"/>
                        </a:rPr>
                        <a:t> </a:t>
                      </a:r>
                      <a:r>
                        <a:rPr lang="en-US" sz="2500" dirty="0" err="1" smtClean="0">
                          <a:latin typeface="BR Omny" panose="020B0604020202020204" charset="0"/>
                        </a:rPr>
                        <a:t>móvil</a:t>
                      </a:r>
                      <a:r>
                        <a:rPr lang="en-US" sz="2500" dirty="0" smtClean="0">
                          <a:latin typeface="BR Omny" panose="020B0604020202020204" charset="0"/>
                        </a:rPr>
                        <a:t> </a:t>
                      </a:r>
                      <a:r>
                        <a:rPr lang="es-ES" sz="2500" dirty="0" smtClean="0">
                          <a:latin typeface="BR Omny" panose="020B0604020202020204" charset="0"/>
                        </a:rPr>
                        <a:t>capturar la </a:t>
                      </a:r>
                      <a:r>
                        <a:rPr lang="es-ES" sz="2500" dirty="0" err="1" smtClean="0">
                          <a:latin typeface="BR Omny" panose="020B0604020202020204" charset="0"/>
                        </a:rPr>
                        <a:t>multidimensionalidad</a:t>
                      </a:r>
                      <a:r>
                        <a:rPr lang="es-ES" sz="2500" dirty="0" smtClean="0">
                          <a:latin typeface="BR Omny" panose="020B0604020202020204" charset="0"/>
                        </a:rPr>
                        <a:t> de los resultados (desde ingresos económicos hasta niveles de empoderamiento político).</a:t>
                      </a:r>
                      <a:endParaRPr lang="es-ES" sz="2500" dirty="0">
                        <a:effectLst/>
                        <a:latin typeface="BR Omny" panose="020B0604020202020204" charset="0"/>
                      </a:endParaRPr>
                    </a:p>
                  </a:txBody>
                  <a:tcPr marL="37927" marR="37927" marT="25285" marB="25285">
                    <a:lnL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4C7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610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400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1095295"/>
            <a:ext cx="13754100" cy="6847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759"/>
              </a:lnSpc>
            </a:pPr>
            <a:r>
              <a:rPr lang="es-ES" sz="4000" b="1" dirty="0" smtClean="0">
                <a:latin typeface="BR Omny Bold" panose="020B0604020202020204" charset="0"/>
                <a:sym typeface="BR Omny Bold"/>
              </a:rPr>
              <a:t>CONCLUSIONES</a:t>
            </a:r>
            <a:endParaRPr lang="en-US" sz="4000" b="1" dirty="0">
              <a:solidFill>
                <a:srgbClr val="1C79BE"/>
              </a:solidFill>
              <a:latin typeface="BR Omny Bold" panose="020B0604020202020204" charset="0"/>
              <a:ea typeface="BR Omny Bold"/>
              <a:cs typeface="BR Omny Bold"/>
              <a:sym typeface="BR Omny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2933700"/>
            <a:ext cx="13296900" cy="5027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 algn="just">
              <a:lnSpc>
                <a:spcPts val="2800"/>
              </a:lnSpc>
              <a:buAutoNum type="arabicPeriod"/>
            </a:pPr>
            <a:r>
              <a:rPr lang="es-ES" sz="3500" dirty="0">
                <a:latin typeface="BR Omny" panose="020B0604020202020204" charset="0"/>
              </a:rPr>
              <a:t>Los indicadores de éxito en América Latina </a:t>
            </a:r>
            <a:r>
              <a:rPr lang="es-ES" sz="3500" dirty="0" smtClean="0">
                <a:latin typeface="BR Omny" panose="020B0604020202020204" charset="0"/>
              </a:rPr>
              <a:t>deben fomentar </a:t>
            </a:r>
            <a:r>
              <a:rPr lang="es-ES" sz="3500" dirty="0">
                <a:latin typeface="BR Omny" panose="020B0604020202020204" charset="0"/>
              </a:rPr>
              <a:t>la competitividad productiva sin descuidar la gobernanza territorial democrática</a:t>
            </a:r>
            <a:r>
              <a:rPr lang="es-ES" sz="3500" dirty="0" smtClean="0">
                <a:latin typeface="BR Omny" panose="020B0604020202020204" charset="0"/>
              </a:rPr>
              <a:t>.</a:t>
            </a:r>
          </a:p>
          <a:p>
            <a:pPr marL="514350" indent="-514350" algn="just">
              <a:lnSpc>
                <a:spcPts val="2800"/>
              </a:lnSpc>
              <a:buAutoNum type="arabicPeriod"/>
            </a:pPr>
            <a:endParaRPr lang="es-ES" sz="3500" dirty="0">
              <a:solidFill>
                <a:srgbClr val="000000"/>
              </a:solidFill>
              <a:latin typeface="BR Omny" panose="020B0604020202020204" charset="0"/>
              <a:sym typeface="BR Omny"/>
            </a:endParaRPr>
          </a:p>
          <a:p>
            <a:pPr marL="514350" indent="-514350" algn="just">
              <a:lnSpc>
                <a:spcPts val="2800"/>
              </a:lnSpc>
              <a:buAutoNum type="arabicPeriod"/>
            </a:pPr>
            <a:r>
              <a:rPr lang="es-ES" sz="3500" dirty="0">
                <a:latin typeface="BR Omny" panose="020B0604020202020204" charset="0"/>
              </a:rPr>
              <a:t>La eficacia de los proyectos de desarrollo en la región debe medirse de forma integral: la autonomía económica es sostenible </a:t>
            </a:r>
            <a:r>
              <a:rPr lang="es-ES" sz="3500" dirty="0" smtClean="0">
                <a:latin typeface="BR Omny" panose="020B0604020202020204" charset="0"/>
              </a:rPr>
              <a:t>cuando </a:t>
            </a:r>
            <a:r>
              <a:rPr lang="es-ES" sz="3500" dirty="0">
                <a:latin typeface="BR Omny" panose="020B0604020202020204" charset="0"/>
              </a:rPr>
              <a:t>se traduce en </a:t>
            </a:r>
            <a:r>
              <a:rPr lang="es-ES" sz="3500" dirty="0" err="1">
                <a:latin typeface="BR Omny" panose="020B0604020202020204" charset="0"/>
              </a:rPr>
              <a:t>actoría</a:t>
            </a:r>
            <a:r>
              <a:rPr lang="es-ES" sz="3500" dirty="0">
                <a:latin typeface="BR Omny" panose="020B0604020202020204" charset="0"/>
              </a:rPr>
              <a:t> política y ejercicio pleno de derechos</a:t>
            </a:r>
            <a:r>
              <a:rPr lang="es-ES" sz="3500" dirty="0" smtClean="0">
                <a:latin typeface="BR Omny" panose="020B0604020202020204" charset="0"/>
              </a:rPr>
              <a:t>.</a:t>
            </a:r>
            <a:endParaRPr lang="es-ES" sz="3500" dirty="0">
              <a:solidFill>
                <a:srgbClr val="000000"/>
              </a:solidFill>
              <a:latin typeface="BR Omny" panose="020B0604020202020204" charset="0"/>
              <a:sym typeface="BR Omny"/>
            </a:endParaRPr>
          </a:p>
          <a:p>
            <a:pPr marL="514350" indent="-514350" algn="just">
              <a:lnSpc>
                <a:spcPts val="2800"/>
              </a:lnSpc>
              <a:buAutoNum type="arabicPeriod"/>
            </a:pPr>
            <a:endParaRPr lang="es-ES" sz="3500" dirty="0" smtClean="0">
              <a:solidFill>
                <a:srgbClr val="000000"/>
              </a:solidFill>
              <a:latin typeface="BR Omny" panose="020B0604020202020204" charset="0"/>
              <a:sym typeface="BR Omny"/>
            </a:endParaRPr>
          </a:p>
          <a:p>
            <a:pPr marL="514350" indent="-514350" algn="just">
              <a:lnSpc>
                <a:spcPts val="2800"/>
              </a:lnSpc>
              <a:buAutoNum type="arabicPeriod"/>
            </a:pPr>
            <a:r>
              <a:rPr lang="es-ES" sz="3500" dirty="0">
                <a:latin typeface="BR Omny" panose="020B0604020202020204" charset="0"/>
              </a:rPr>
              <a:t>La evaluación requiere de sensibilidad cultural para identificar resultados intangibles, como la revitalización </a:t>
            </a:r>
            <a:r>
              <a:rPr lang="es-ES" sz="3500" dirty="0" err="1" smtClean="0">
                <a:latin typeface="BR Omny" panose="020B0604020202020204" charset="0"/>
              </a:rPr>
              <a:t>identitaria</a:t>
            </a:r>
            <a:r>
              <a:rPr lang="es-ES" sz="3500" dirty="0">
                <a:latin typeface="BR Omny" panose="020B0604020202020204" charset="0"/>
              </a:rPr>
              <a:t> </a:t>
            </a:r>
            <a:r>
              <a:rPr lang="es-ES" sz="3500" dirty="0" smtClean="0">
                <a:latin typeface="BR Omny" panose="020B0604020202020204" charset="0"/>
              </a:rPr>
              <a:t>y </a:t>
            </a:r>
            <a:r>
              <a:rPr lang="es-ES" sz="3500" dirty="0">
                <a:latin typeface="BR Omny" panose="020B0604020202020204" charset="0"/>
              </a:rPr>
              <a:t>la cohesión </a:t>
            </a:r>
            <a:r>
              <a:rPr lang="es-ES" sz="3500" dirty="0" smtClean="0">
                <a:latin typeface="BR Omny" panose="020B0604020202020204" charset="0"/>
              </a:rPr>
              <a:t>comunitaria, así como la manera en que inciden en el empoderamiento de las mujeres.</a:t>
            </a:r>
            <a:endParaRPr lang="en-US" sz="3500" dirty="0">
              <a:solidFill>
                <a:srgbClr val="000000"/>
              </a:solidFill>
              <a:latin typeface="BR Omny" panose="020B0604020202020204" charset="0"/>
              <a:ea typeface="BR Omny"/>
              <a:cs typeface="BR Omny"/>
              <a:sym typeface="BR Omny"/>
            </a:endParaRPr>
          </a:p>
          <a:p>
            <a:pPr algn="just">
              <a:lnSpc>
                <a:spcPts val="2800"/>
              </a:lnSpc>
            </a:pPr>
            <a:r>
              <a:rPr lang="en-US" sz="2000" dirty="0" smtClean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 </a:t>
            </a:r>
            <a:endParaRPr lang="en-US" sz="2000" dirty="0">
              <a:solidFill>
                <a:srgbClr val="000000"/>
              </a:solidFill>
              <a:latin typeface="BR Omny"/>
              <a:ea typeface="BR Omny"/>
              <a:cs typeface="BR Omny"/>
              <a:sym typeface="BR Omny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CC17D3D-FAF2-427D-9720-200EAC0E3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297494"/>
            <a:ext cx="2882344" cy="15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5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1095295"/>
            <a:ext cx="13754100" cy="6847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759"/>
              </a:lnSpc>
            </a:pPr>
            <a:r>
              <a:rPr lang="es-ES" sz="4000" b="1" dirty="0" smtClean="0">
                <a:latin typeface="BR Omny Bold" panose="020B0604020202020204" charset="0"/>
                <a:sym typeface="BR Omny Bold"/>
              </a:rPr>
              <a:t>RECOMENDACIONES</a:t>
            </a:r>
            <a:endParaRPr lang="en-US" sz="4000" b="1" dirty="0">
              <a:solidFill>
                <a:srgbClr val="1C79BE"/>
              </a:solidFill>
              <a:latin typeface="BR Omny Bold" panose="020B0604020202020204" charset="0"/>
              <a:ea typeface="BR Omny Bold"/>
              <a:cs typeface="BR Omny Bold"/>
              <a:sym typeface="BR Omny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2933700"/>
            <a:ext cx="13296900" cy="5027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 algn="just">
              <a:lnSpc>
                <a:spcPts val="2800"/>
              </a:lnSpc>
              <a:buAutoNum type="arabicPeriod"/>
            </a:pPr>
            <a:r>
              <a:rPr lang="es-ES" sz="3500" dirty="0" smtClean="0">
                <a:latin typeface="BR Omny" panose="020B0604020202020204" charset="0"/>
              </a:rPr>
              <a:t>Mitigar riesgo </a:t>
            </a:r>
            <a:r>
              <a:rPr lang="es-ES" sz="3500" dirty="0">
                <a:latin typeface="BR Omny" panose="020B0604020202020204" charset="0"/>
              </a:rPr>
              <a:t>de sobrecarga laboral femenina </a:t>
            </a:r>
            <a:r>
              <a:rPr lang="es-ES" sz="3500" dirty="0" smtClean="0">
                <a:latin typeface="BR Omny" panose="020B0604020202020204" charset="0"/>
              </a:rPr>
              <a:t>mediante </a:t>
            </a:r>
            <a:r>
              <a:rPr lang="es-ES" sz="3500" dirty="0">
                <a:latin typeface="BR Omny" panose="020B0604020202020204" charset="0"/>
              </a:rPr>
              <a:t>promoción efectiva de la corresponsabilidad del cuidado </a:t>
            </a:r>
            <a:r>
              <a:rPr lang="es-ES" sz="3500" dirty="0" smtClean="0">
                <a:latin typeface="BR Omny" panose="020B0604020202020204" charset="0"/>
              </a:rPr>
              <a:t>en </a:t>
            </a:r>
            <a:r>
              <a:rPr lang="es-ES" sz="3500" dirty="0">
                <a:latin typeface="BR Omny" panose="020B0604020202020204" charset="0"/>
              </a:rPr>
              <a:t>hogares. Impulsar </a:t>
            </a:r>
            <a:r>
              <a:rPr lang="es-ES" sz="3500" dirty="0" smtClean="0">
                <a:latin typeface="BR Omny" panose="020B0604020202020204" charset="0"/>
              </a:rPr>
              <a:t>transición </a:t>
            </a:r>
            <a:r>
              <a:rPr lang="es-ES" sz="3500" dirty="0">
                <a:latin typeface="BR Omny" panose="020B0604020202020204" charset="0"/>
              </a:rPr>
              <a:t>generacional en las asociaciones</a:t>
            </a:r>
            <a:r>
              <a:rPr lang="es-ES" sz="3500" dirty="0" smtClean="0">
                <a:latin typeface="BR Omny" panose="020B0604020202020204" charset="0"/>
              </a:rPr>
              <a:t>.</a:t>
            </a:r>
          </a:p>
          <a:p>
            <a:pPr marL="514350" indent="-514350" algn="just">
              <a:lnSpc>
                <a:spcPts val="2800"/>
              </a:lnSpc>
              <a:buAutoNum type="arabicPeriod"/>
            </a:pPr>
            <a:endParaRPr lang="es-ES" sz="3500" dirty="0">
              <a:solidFill>
                <a:srgbClr val="000000"/>
              </a:solidFill>
              <a:latin typeface="BR Omny" panose="020B0604020202020204" charset="0"/>
              <a:sym typeface="BR Omny"/>
            </a:endParaRPr>
          </a:p>
          <a:p>
            <a:pPr marL="514350" indent="-514350" algn="just">
              <a:lnSpc>
                <a:spcPts val="2800"/>
              </a:lnSpc>
              <a:buAutoNum type="arabicPeriod"/>
            </a:pPr>
            <a:r>
              <a:rPr lang="es-ES" sz="3500" dirty="0" smtClean="0">
                <a:latin typeface="BR Omny" panose="020B0604020202020204" charset="0"/>
              </a:rPr>
              <a:t>Integrar </a:t>
            </a:r>
            <a:r>
              <a:rPr lang="es-ES" sz="3500" dirty="0">
                <a:latin typeface="BR Omny" panose="020B0604020202020204" charset="0"/>
              </a:rPr>
              <a:t>componentes de adaptación y resiliencia climática frente a eventos extremos </a:t>
            </a:r>
            <a:r>
              <a:rPr lang="es-ES" sz="3500" dirty="0" smtClean="0">
                <a:latin typeface="BR Omny" panose="020B0604020202020204" charset="0"/>
              </a:rPr>
              <a:t>en </a:t>
            </a:r>
            <a:r>
              <a:rPr lang="es-ES" sz="3500" dirty="0">
                <a:latin typeface="BR Omny" panose="020B0604020202020204" charset="0"/>
              </a:rPr>
              <a:t>planificación de cadenas </a:t>
            </a:r>
            <a:r>
              <a:rPr lang="es-ES" sz="3500" dirty="0" err="1">
                <a:latin typeface="BR Omny" panose="020B0604020202020204" charset="0"/>
              </a:rPr>
              <a:t>agroproductivas</a:t>
            </a:r>
            <a:r>
              <a:rPr lang="es-ES" sz="3500" dirty="0" smtClean="0">
                <a:latin typeface="BR Omny" panose="020B0604020202020204" charset="0"/>
              </a:rPr>
              <a:t>.</a:t>
            </a:r>
            <a:endParaRPr lang="es-ES" sz="3500" dirty="0">
              <a:solidFill>
                <a:srgbClr val="000000"/>
              </a:solidFill>
              <a:latin typeface="BR Omny" panose="020B0604020202020204" charset="0"/>
              <a:sym typeface="BR Omny"/>
            </a:endParaRPr>
          </a:p>
          <a:p>
            <a:pPr marL="514350" indent="-514350" algn="just">
              <a:lnSpc>
                <a:spcPts val="2800"/>
              </a:lnSpc>
              <a:buAutoNum type="arabicPeriod"/>
            </a:pPr>
            <a:endParaRPr lang="es-ES" sz="3500" dirty="0" smtClean="0">
              <a:solidFill>
                <a:srgbClr val="000000"/>
              </a:solidFill>
              <a:latin typeface="BR Omny" panose="020B0604020202020204" charset="0"/>
              <a:sym typeface="BR Omny"/>
            </a:endParaRPr>
          </a:p>
          <a:p>
            <a:pPr marL="514350" indent="-514350" algn="just">
              <a:lnSpc>
                <a:spcPts val="2800"/>
              </a:lnSpc>
              <a:buAutoNum type="arabicPeriod"/>
            </a:pPr>
            <a:r>
              <a:rPr lang="es-ES" sz="3500" dirty="0">
                <a:latin typeface="BR Omny" panose="020B0604020202020204" charset="0"/>
              </a:rPr>
              <a:t>Adaptar los servicios institucionales (ej. rutas de protección contra la violencia) al contexto rural e indígena, respetando las dinámicas comunitarias y revitalizando saberes </a:t>
            </a:r>
            <a:r>
              <a:rPr lang="es-ES" sz="3500" dirty="0" smtClean="0">
                <a:latin typeface="BR Omny" panose="020B0604020202020204" charset="0"/>
              </a:rPr>
              <a:t>ancestrales.</a:t>
            </a:r>
            <a:endParaRPr lang="en-US" sz="3500" dirty="0">
              <a:solidFill>
                <a:srgbClr val="000000"/>
              </a:solidFill>
              <a:latin typeface="BR Omny" panose="020B0604020202020204" charset="0"/>
              <a:ea typeface="BR Omny"/>
              <a:cs typeface="BR Omny"/>
              <a:sym typeface="BR Omny"/>
            </a:endParaRPr>
          </a:p>
          <a:p>
            <a:pPr algn="just">
              <a:lnSpc>
                <a:spcPts val="2800"/>
              </a:lnSpc>
            </a:pPr>
            <a:r>
              <a:rPr lang="en-US" sz="2000" dirty="0" smtClean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 </a:t>
            </a:r>
            <a:endParaRPr lang="en-US" sz="2000" dirty="0">
              <a:solidFill>
                <a:srgbClr val="000000"/>
              </a:solidFill>
              <a:latin typeface="BR Omny"/>
              <a:ea typeface="BR Omny"/>
              <a:cs typeface="BR Omny"/>
              <a:sym typeface="BR Omny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0"/>
              </a:lnSpc>
            </a:pPr>
            <a:r>
              <a:rPr lang="en-US" sz="1742" dirty="0">
                <a:solidFill>
                  <a:srgbClr val="000000"/>
                </a:solidFill>
                <a:latin typeface="BR Omny"/>
                <a:ea typeface="BR Omny"/>
                <a:cs typeface="BR Omny"/>
                <a:sym typeface="BR Omny"/>
              </a:rPr>
              <a:t>www.glocalevalweek.org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CC17D3D-FAF2-427D-9720-200EAC0E3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3800" y="297494"/>
            <a:ext cx="2882344" cy="15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9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3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871126">
            <a:off x="4008677" y="-7039991"/>
            <a:ext cx="24807266" cy="25700388"/>
          </a:xfrm>
          <a:custGeom>
            <a:avLst/>
            <a:gdLst/>
            <a:ahLst/>
            <a:cxnLst/>
            <a:rect l="l" t="t" r="r" b="b"/>
            <a:pathLst>
              <a:path w="24807266" h="25700388">
                <a:moveTo>
                  <a:pt x="0" y="0"/>
                </a:moveTo>
                <a:lnTo>
                  <a:pt x="24807266" y="0"/>
                </a:lnTo>
                <a:lnTo>
                  <a:pt x="24807266" y="25700388"/>
                </a:lnTo>
                <a:lnTo>
                  <a:pt x="0" y="257003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09920" y="789835"/>
            <a:ext cx="1915812" cy="2045654"/>
          </a:xfrm>
          <a:custGeom>
            <a:avLst/>
            <a:gdLst/>
            <a:ahLst/>
            <a:cxnLst/>
            <a:rect l="l" t="t" r="r" b="b"/>
            <a:pathLst>
              <a:path w="1915812" h="2045654">
                <a:moveTo>
                  <a:pt x="0" y="0"/>
                </a:moveTo>
                <a:lnTo>
                  <a:pt x="1915812" y="0"/>
                </a:lnTo>
                <a:lnTo>
                  <a:pt x="1915812" y="2045654"/>
                </a:lnTo>
                <a:lnTo>
                  <a:pt x="0" y="20456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384434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666543" y="1231828"/>
            <a:ext cx="1706463" cy="460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9"/>
              </a:lnSpc>
            </a:pPr>
            <a:r>
              <a:rPr lang="en-US" sz="2664">
                <a:solidFill>
                  <a:srgbClr val="FEFEFE"/>
                </a:solidFill>
                <a:latin typeface="BR Omny"/>
                <a:ea typeface="BR Omny"/>
                <a:cs typeface="BR Omny"/>
                <a:sym typeface="BR Omny"/>
              </a:rPr>
              <a:t>global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666543" y="1531485"/>
            <a:ext cx="2025240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29"/>
              </a:lnSpc>
            </a:pPr>
            <a:r>
              <a:rPr lang="en-US" sz="2664" b="1" dirty="0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evaluation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666543" y="1812615"/>
            <a:ext cx="1739714" cy="460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9"/>
              </a:lnSpc>
            </a:pPr>
            <a:r>
              <a:rPr lang="en-US" sz="2664" dirty="0">
                <a:solidFill>
                  <a:srgbClr val="FEFEFE"/>
                </a:solidFill>
                <a:latin typeface="BR Omny"/>
                <a:ea typeface="BR Omny"/>
                <a:cs typeface="BR Omny"/>
                <a:sym typeface="BR Omny"/>
              </a:rPr>
              <a:t>initiative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4772016"/>
            <a:ext cx="6525478" cy="1038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59"/>
              </a:lnSpc>
            </a:pPr>
            <a:r>
              <a:rPr lang="en-US" sz="6799" b="1" dirty="0">
                <a:solidFill>
                  <a:srgbClr val="FEFEFE"/>
                </a:solidFill>
                <a:latin typeface="BR Omny Bold"/>
                <a:ea typeface="BR Omny Bold"/>
                <a:cs typeface="BR Omny Bold"/>
                <a:sym typeface="BR Omny Bold"/>
              </a:rPr>
              <a:t>¡Gracias!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2D61870-B70D-4381-9504-FC4CB1F367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56" y="7723870"/>
            <a:ext cx="3676650" cy="1838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502</Words>
  <Application>Microsoft Office PowerPoint</Application>
  <PresentationFormat>Personalizado</PresentationFormat>
  <Paragraphs>54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BR Omny</vt:lpstr>
      <vt:lpstr>Calibri</vt:lpstr>
      <vt:lpstr>BR Omny Bold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Glocal 2026 slide deck</dc:title>
  <dc:creator>Mauricio Jesus Mena Flores</dc:creator>
  <cp:lastModifiedBy>Sebastian</cp:lastModifiedBy>
  <cp:revision>16</cp:revision>
  <dcterms:created xsi:type="dcterms:W3CDTF">2006-08-16T00:00:00Z</dcterms:created>
  <dcterms:modified xsi:type="dcterms:W3CDTF">2026-06-02T13:41:32Z</dcterms:modified>
  <dc:identifier>DAHIRUlVREM</dc:identifier>
</cp:coreProperties>
</file>