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66" r:id="rId4"/>
    <p:sldId id="260" r:id="rId5"/>
    <p:sldId id="261" r:id="rId6"/>
    <p:sldId id="262" r:id="rId7"/>
    <p:sldId id="267" r:id="rId8"/>
    <p:sldId id="264" r:id="rId9"/>
    <p:sldId id="265" r:id="rId10"/>
    <p:sldId id="259" r:id="rId11"/>
  </p:sldIdLst>
  <p:sldSz cx="18288000" cy="10287000"/>
  <p:notesSz cx="6858000" cy="9144000"/>
  <p:embeddedFontLst>
    <p:embeddedFont>
      <p:font typeface="BR Omny" panose="020B0604020202020204" charset="0"/>
      <p:regular r:id="rId13"/>
      <p:bold r:id="rId14"/>
      <p:italic r:id="rId15"/>
      <p:boldItalic r:id="rId16"/>
    </p:embeddedFont>
    <p:embeddedFont>
      <p:font typeface="BR Omny Bold" panose="020B0604020202020204" charset="0"/>
      <p:regular r:id="rId17"/>
    </p:embeddedFont>
    <p:embeddedFont>
      <p:font typeface="Lato" panose="020F0502020204030203" pitchFamily="34" charset="0"/>
      <p:regular r:id="rId18"/>
      <p:bold r:id="rId19"/>
      <p:italic r:id="rId20"/>
      <p:boldItalic r:id="rId21"/>
    </p:embeddedFont>
    <p:embeddedFont>
      <p:font typeface="Poppins" panose="00000500000000000000"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1FE7F-326B-4A75-AF4B-7E7018356EF1}" type="datetimeFigureOut">
              <a:rPr lang="es-EC" smtClean="0"/>
              <a:t>2/6/2026</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1561F-D1D5-48E8-A1FC-CEDF80039912}" type="slidenum">
              <a:rPr lang="es-EC" smtClean="0"/>
              <a:t>‹Nº›</a:t>
            </a:fld>
            <a:endParaRPr lang="es-EC"/>
          </a:p>
        </p:txBody>
      </p:sp>
    </p:spTree>
    <p:extLst>
      <p:ext uri="{BB962C8B-B14F-4D97-AF65-F5344CB8AC3E}">
        <p14:creationId xmlns:p14="http://schemas.microsoft.com/office/powerpoint/2010/main" val="76586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F61561F-D1D5-48E8-A1FC-CEDF80039912}" type="slidenum">
              <a:rPr lang="es-EC" smtClean="0"/>
              <a:t>6</a:t>
            </a:fld>
            <a:endParaRPr lang="es-EC"/>
          </a:p>
        </p:txBody>
      </p:sp>
    </p:spTree>
    <p:extLst>
      <p:ext uri="{BB962C8B-B14F-4D97-AF65-F5344CB8AC3E}">
        <p14:creationId xmlns:p14="http://schemas.microsoft.com/office/powerpoint/2010/main" val="3154594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6395979">
            <a:off x="3351179" y="-5443156"/>
            <a:ext cx="25306469" cy="23119444"/>
          </a:xfrm>
          <a:custGeom>
            <a:avLst/>
            <a:gdLst/>
            <a:ahLst/>
            <a:cxnLst/>
            <a:rect l="l" t="t" r="r" b="b"/>
            <a:pathLst>
              <a:path w="25306469" h="23119444">
                <a:moveTo>
                  <a:pt x="0" y="0"/>
                </a:moveTo>
                <a:lnTo>
                  <a:pt x="25306469" y="0"/>
                </a:lnTo>
                <a:lnTo>
                  <a:pt x="25306469" y="23119444"/>
                </a:lnTo>
                <a:lnTo>
                  <a:pt x="0" y="23119444"/>
                </a:lnTo>
                <a:lnTo>
                  <a:pt x="0" y="0"/>
                </a:lnTo>
                <a:close/>
              </a:path>
            </a:pathLst>
          </a:custGeom>
          <a:blipFill>
            <a:blip r:embed="rId2"/>
            <a:stretch>
              <a:fillRect t="-649" b="-649"/>
            </a:stretch>
          </a:blipFill>
        </p:spPr>
        <p:txBody>
          <a:bodyPr/>
          <a:lstStyle/>
          <a:p>
            <a:endParaRPr lang="es-EC" dirty="0"/>
          </a:p>
        </p:txBody>
      </p:sp>
      <p:sp>
        <p:nvSpPr>
          <p:cNvPr id="3" name="TextBox 3"/>
          <p:cNvSpPr txBox="1"/>
          <p:nvPr/>
        </p:nvSpPr>
        <p:spPr>
          <a:xfrm>
            <a:off x="1028700" y="3165499"/>
            <a:ext cx="15947658" cy="3695499"/>
          </a:xfrm>
          <a:prstGeom prst="rect">
            <a:avLst/>
          </a:prstGeom>
        </p:spPr>
        <p:txBody>
          <a:bodyPr wrap="square" lIns="0" tIns="0" rIns="0" bIns="0" rtlCol="0" anchor="t">
            <a:spAutoFit/>
          </a:bodyPr>
          <a:lstStyle/>
          <a:p>
            <a:pPr>
              <a:lnSpc>
                <a:spcPts val="5759"/>
              </a:lnSpc>
            </a:pPr>
            <a:endParaRPr lang="es-US" sz="4400" b="1" dirty="0">
              <a:solidFill>
                <a:srgbClr val="FEFEFE"/>
              </a:solidFill>
              <a:latin typeface="BR Omny Bold"/>
            </a:endParaRPr>
          </a:p>
          <a:p>
            <a:pPr>
              <a:lnSpc>
                <a:spcPts val="5759"/>
              </a:lnSpc>
            </a:pPr>
            <a:r>
              <a:rPr lang="es-MX" sz="4400" b="1" dirty="0">
                <a:solidFill>
                  <a:srgbClr val="FEFEFE"/>
                </a:solidFill>
                <a:latin typeface="BR Omny Bold"/>
              </a:rPr>
              <a:t>Cooperación internacional y evaluación: prioridades sobre el enfoque de género, la autonomía económica y la sostenibilidad ambiental en el sur global </a:t>
            </a:r>
            <a:endParaRPr lang="es-US" sz="4400" b="1" dirty="0">
              <a:solidFill>
                <a:srgbClr val="FEFEFE"/>
              </a:solidFill>
              <a:latin typeface="BR Omny Bold"/>
            </a:endParaRPr>
          </a:p>
          <a:p>
            <a:pPr>
              <a:lnSpc>
                <a:spcPts val="5759"/>
              </a:lnSpc>
            </a:pPr>
            <a:endParaRPr lang="es-MX" sz="4400" b="1" dirty="0">
              <a:solidFill>
                <a:srgbClr val="FEFEFE"/>
              </a:solidFill>
              <a:latin typeface="BR Omny Bold"/>
            </a:endParaRPr>
          </a:p>
        </p:txBody>
      </p:sp>
      <p:sp>
        <p:nvSpPr>
          <p:cNvPr id="4" name="TextBox 4"/>
          <p:cNvSpPr txBox="1"/>
          <p:nvPr/>
        </p:nvSpPr>
        <p:spPr>
          <a:xfrm>
            <a:off x="1028700" y="6314978"/>
            <a:ext cx="7264952" cy="974626"/>
          </a:xfrm>
          <a:prstGeom prst="rect">
            <a:avLst/>
          </a:prstGeom>
        </p:spPr>
        <p:txBody>
          <a:bodyPr wrap="square" lIns="0" tIns="0" rIns="0" bIns="0" rtlCol="0" anchor="t">
            <a:spAutoFit/>
          </a:bodyPr>
          <a:lstStyle/>
          <a:p>
            <a:pPr algn="l">
              <a:lnSpc>
                <a:spcPts val="3840"/>
              </a:lnSpc>
            </a:pPr>
            <a:endParaRPr lang="es-US" sz="3200" dirty="0">
              <a:solidFill>
                <a:srgbClr val="FEFEFE"/>
              </a:solidFill>
              <a:latin typeface="BR Omny"/>
              <a:ea typeface="BR Omny"/>
              <a:cs typeface="BR Omny"/>
              <a:sym typeface="BR Omny"/>
            </a:endParaRPr>
          </a:p>
          <a:p>
            <a:pPr algn="l">
              <a:lnSpc>
                <a:spcPts val="3840"/>
              </a:lnSpc>
            </a:pPr>
            <a:r>
              <a:rPr lang="en-US" sz="3200" dirty="0">
                <a:solidFill>
                  <a:srgbClr val="FEFEFE"/>
                </a:solidFill>
                <a:latin typeface="BR Omny"/>
                <a:ea typeface="BR Omny"/>
                <a:cs typeface="BR Omny"/>
                <a:sym typeface="BR Omny"/>
              </a:rPr>
              <a:t>Msc. Alba Avalos</a:t>
            </a:r>
          </a:p>
        </p:txBody>
      </p:sp>
      <p:sp>
        <p:nvSpPr>
          <p:cNvPr id="5" name="TextBox 5"/>
          <p:cNvSpPr txBox="1"/>
          <p:nvPr/>
        </p:nvSpPr>
        <p:spPr>
          <a:xfrm>
            <a:off x="1028700" y="2736893"/>
            <a:ext cx="6525478" cy="428606"/>
          </a:xfrm>
          <a:prstGeom prst="rect">
            <a:avLst/>
          </a:prstGeom>
        </p:spPr>
        <p:txBody>
          <a:bodyPr lIns="0" tIns="0" rIns="0" bIns="0" rtlCol="0" anchor="t">
            <a:spAutoFit/>
          </a:bodyPr>
          <a:lstStyle/>
          <a:p>
            <a:pPr algn="l">
              <a:lnSpc>
                <a:spcPts val="3359"/>
              </a:lnSpc>
            </a:pPr>
            <a:r>
              <a:rPr lang="en-US" sz="2799" dirty="0">
                <a:solidFill>
                  <a:srgbClr val="FEFEFE"/>
                </a:solidFill>
                <a:latin typeface="BR Omny"/>
                <a:ea typeface="BR Omny"/>
                <a:cs typeface="BR Omny"/>
                <a:sym typeface="BR Omny"/>
              </a:rPr>
              <a:t>05-06-2026</a:t>
            </a:r>
          </a:p>
        </p:txBody>
      </p:sp>
      <p:sp>
        <p:nvSpPr>
          <p:cNvPr id="6" name="TextBox 6"/>
          <p:cNvSpPr txBox="1"/>
          <p:nvPr/>
        </p:nvSpPr>
        <p:spPr>
          <a:xfrm>
            <a:off x="1028700" y="723900"/>
            <a:ext cx="4060214" cy="260756"/>
          </a:xfrm>
          <a:prstGeom prst="rect">
            <a:avLst/>
          </a:prstGeom>
        </p:spPr>
        <p:txBody>
          <a:bodyPr lIns="0" tIns="0" rIns="0" bIns="0" rtlCol="0" anchor="t">
            <a:spAutoFit/>
          </a:bodyPr>
          <a:lstStyle/>
          <a:p>
            <a:pPr algn="l">
              <a:lnSpc>
                <a:spcPts val="2090"/>
              </a:lnSpc>
            </a:pPr>
            <a:r>
              <a:rPr lang="en-US" sz="1742" dirty="0">
                <a:solidFill>
                  <a:srgbClr val="FFFFFF"/>
                </a:solidFill>
                <a:latin typeface="BR Omny"/>
                <a:ea typeface="BR Omny"/>
                <a:cs typeface="BR Omny"/>
                <a:sym typeface="BR Omny"/>
              </a:rPr>
              <a:t>www.glocalevalweek.org</a:t>
            </a:r>
          </a:p>
        </p:txBody>
      </p:sp>
      <p:pic>
        <p:nvPicPr>
          <p:cNvPr id="10" name="Imagen 9">
            <a:extLst>
              <a:ext uri="{FF2B5EF4-FFF2-40B4-BE49-F238E27FC236}">
                <a16:creationId xmlns:a16="http://schemas.microsoft.com/office/drawing/2014/main" id="{41C65E69-CB33-4B21-87D4-53E90D71C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1" y="8039100"/>
            <a:ext cx="7264952" cy="123456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9871126">
            <a:off x="4008677" y="-7039991"/>
            <a:ext cx="24807266" cy="25700388"/>
          </a:xfrm>
          <a:custGeom>
            <a:avLst/>
            <a:gdLst/>
            <a:ahLst/>
            <a:cxnLst/>
            <a:rect l="l" t="t" r="r" b="b"/>
            <a:pathLst>
              <a:path w="24807266" h="25700388">
                <a:moveTo>
                  <a:pt x="0" y="0"/>
                </a:moveTo>
                <a:lnTo>
                  <a:pt x="24807266" y="0"/>
                </a:lnTo>
                <a:lnTo>
                  <a:pt x="24807266" y="25700388"/>
                </a:lnTo>
                <a:lnTo>
                  <a:pt x="0" y="25700388"/>
                </a:lnTo>
                <a:lnTo>
                  <a:pt x="0" y="0"/>
                </a:lnTo>
                <a:close/>
              </a:path>
            </a:pathLst>
          </a:custGeom>
          <a:blipFill>
            <a:blip r:embed="rId2"/>
            <a:stretch>
              <a:fillRect l="-5972" r="-5972"/>
            </a:stretch>
          </a:blipFill>
        </p:spPr>
        <p:txBody>
          <a:bodyPr/>
          <a:lstStyle/>
          <a:p>
            <a:endParaRPr lang="es-EC"/>
          </a:p>
        </p:txBody>
      </p:sp>
      <p:sp>
        <p:nvSpPr>
          <p:cNvPr id="3" name="Freeform 3"/>
          <p:cNvSpPr/>
          <p:nvPr/>
        </p:nvSpPr>
        <p:spPr>
          <a:xfrm>
            <a:off x="709920" y="789835"/>
            <a:ext cx="1915812" cy="2045654"/>
          </a:xfrm>
          <a:custGeom>
            <a:avLst/>
            <a:gdLst/>
            <a:ahLst/>
            <a:cxnLst/>
            <a:rect l="l" t="t" r="r" b="b"/>
            <a:pathLst>
              <a:path w="1915812" h="2045654">
                <a:moveTo>
                  <a:pt x="0" y="0"/>
                </a:moveTo>
                <a:lnTo>
                  <a:pt x="1915812" y="0"/>
                </a:lnTo>
                <a:lnTo>
                  <a:pt x="1915812" y="2045654"/>
                </a:lnTo>
                <a:lnTo>
                  <a:pt x="0" y="2045654"/>
                </a:lnTo>
                <a:lnTo>
                  <a:pt x="0" y="0"/>
                </a:lnTo>
                <a:close/>
              </a:path>
            </a:pathLst>
          </a:custGeom>
          <a:blipFill>
            <a:blip r:embed="rId3"/>
            <a:stretch>
              <a:fillRect r="-384434"/>
            </a:stretch>
          </a:blipFill>
        </p:spPr>
        <p:txBody>
          <a:bodyPr/>
          <a:lstStyle/>
          <a:p>
            <a:endParaRPr lang="es-EC"/>
          </a:p>
        </p:txBody>
      </p:sp>
      <p:sp>
        <p:nvSpPr>
          <p:cNvPr id="4" name="TextBox 4"/>
          <p:cNvSpPr txBox="1"/>
          <p:nvPr/>
        </p:nvSpPr>
        <p:spPr>
          <a:xfrm>
            <a:off x="2666543" y="1231828"/>
            <a:ext cx="1706463" cy="460243"/>
          </a:xfrm>
          <a:prstGeom prst="rect">
            <a:avLst/>
          </a:prstGeom>
        </p:spPr>
        <p:txBody>
          <a:bodyPr lIns="0" tIns="0" rIns="0" bIns="0" rtlCol="0" anchor="t">
            <a:spAutoFit/>
          </a:bodyPr>
          <a:lstStyle/>
          <a:p>
            <a:pPr algn="l">
              <a:lnSpc>
                <a:spcPts val="3729"/>
              </a:lnSpc>
            </a:pPr>
            <a:r>
              <a:rPr lang="en-US" sz="2664">
                <a:solidFill>
                  <a:srgbClr val="FEFEFE"/>
                </a:solidFill>
                <a:latin typeface="BR Omny"/>
                <a:ea typeface="BR Omny"/>
                <a:cs typeface="BR Omny"/>
                <a:sym typeface="BR Omny"/>
              </a:rPr>
              <a:t>global</a:t>
            </a:r>
          </a:p>
        </p:txBody>
      </p:sp>
      <p:sp>
        <p:nvSpPr>
          <p:cNvPr id="5" name="TextBox 5"/>
          <p:cNvSpPr txBox="1"/>
          <p:nvPr/>
        </p:nvSpPr>
        <p:spPr>
          <a:xfrm>
            <a:off x="2666543" y="1531485"/>
            <a:ext cx="1739714" cy="460276"/>
          </a:xfrm>
          <a:prstGeom prst="rect">
            <a:avLst/>
          </a:prstGeom>
        </p:spPr>
        <p:txBody>
          <a:bodyPr lIns="0" tIns="0" rIns="0" bIns="0" rtlCol="0" anchor="t">
            <a:spAutoFit/>
          </a:bodyPr>
          <a:lstStyle/>
          <a:p>
            <a:pPr algn="l">
              <a:lnSpc>
                <a:spcPts val="3729"/>
              </a:lnSpc>
            </a:pPr>
            <a:r>
              <a:rPr lang="en-US" sz="2664" b="1">
                <a:solidFill>
                  <a:srgbClr val="FEFEFE"/>
                </a:solidFill>
                <a:latin typeface="BR Omny Bold"/>
                <a:ea typeface="BR Omny Bold"/>
                <a:cs typeface="BR Omny Bold"/>
                <a:sym typeface="BR Omny Bold"/>
              </a:rPr>
              <a:t>evaluation</a:t>
            </a:r>
          </a:p>
        </p:txBody>
      </p:sp>
      <p:sp>
        <p:nvSpPr>
          <p:cNvPr id="6" name="TextBox 6"/>
          <p:cNvSpPr txBox="1"/>
          <p:nvPr/>
        </p:nvSpPr>
        <p:spPr>
          <a:xfrm>
            <a:off x="2666543" y="1812615"/>
            <a:ext cx="1739714" cy="460243"/>
          </a:xfrm>
          <a:prstGeom prst="rect">
            <a:avLst/>
          </a:prstGeom>
        </p:spPr>
        <p:txBody>
          <a:bodyPr lIns="0" tIns="0" rIns="0" bIns="0" rtlCol="0" anchor="t">
            <a:spAutoFit/>
          </a:bodyPr>
          <a:lstStyle/>
          <a:p>
            <a:pPr algn="l">
              <a:lnSpc>
                <a:spcPts val="3729"/>
              </a:lnSpc>
            </a:pPr>
            <a:r>
              <a:rPr lang="en-US" sz="2664">
                <a:solidFill>
                  <a:srgbClr val="FEFEFE"/>
                </a:solidFill>
                <a:latin typeface="BR Omny"/>
                <a:ea typeface="BR Omny"/>
                <a:cs typeface="BR Omny"/>
                <a:sym typeface="BR Omny"/>
              </a:rPr>
              <a:t>initiative</a:t>
            </a:r>
          </a:p>
        </p:txBody>
      </p:sp>
      <p:sp>
        <p:nvSpPr>
          <p:cNvPr id="7" name="TextBox 7"/>
          <p:cNvSpPr txBox="1"/>
          <p:nvPr/>
        </p:nvSpPr>
        <p:spPr>
          <a:xfrm>
            <a:off x="1028700" y="4772016"/>
            <a:ext cx="6525478" cy="1038187"/>
          </a:xfrm>
          <a:prstGeom prst="rect">
            <a:avLst/>
          </a:prstGeom>
        </p:spPr>
        <p:txBody>
          <a:bodyPr lIns="0" tIns="0" rIns="0" bIns="0" rtlCol="0" anchor="t">
            <a:spAutoFit/>
          </a:bodyPr>
          <a:lstStyle/>
          <a:p>
            <a:pPr algn="l">
              <a:lnSpc>
                <a:spcPts val="8159"/>
              </a:lnSpc>
            </a:pPr>
            <a:r>
              <a:rPr lang="en-US" sz="6799" b="1" dirty="0">
                <a:solidFill>
                  <a:srgbClr val="FEFEFE"/>
                </a:solidFill>
                <a:latin typeface="BR Omny Bold"/>
                <a:ea typeface="BR Omny Bold"/>
                <a:cs typeface="BR Omny Bold"/>
                <a:sym typeface="BR Omny Bold"/>
              </a:rPr>
              <a:t>¡Gracias!</a:t>
            </a:r>
          </a:p>
        </p:txBody>
      </p:sp>
      <p:pic>
        <p:nvPicPr>
          <p:cNvPr id="15" name="Imagen 14">
            <a:extLst>
              <a:ext uri="{FF2B5EF4-FFF2-40B4-BE49-F238E27FC236}">
                <a16:creationId xmlns:a16="http://schemas.microsoft.com/office/drawing/2014/main" id="{42D61870-B70D-4381-9504-FC4CB1F36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356" y="7723870"/>
            <a:ext cx="3676650" cy="18383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s-EC"/>
          </a:p>
        </p:txBody>
      </p:sp>
      <p:sp>
        <p:nvSpPr>
          <p:cNvPr id="3" name="TextBox 3"/>
          <p:cNvSpPr txBox="1"/>
          <p:nvPr/>
        </p:nvSpPr>
        <p:spPr>
          <a:xfrm>
            <a:off x="1028700" y="1095295"/>
            <a:ext cx="9972606" cy="1453860"/>
          </a:xfrm>
          <a:prstGeom prst="rect">
            <a:avLst/>
          </a:prstGeom>
        </p:spPr>
        <p:txBody>
          <a:bodyPr lIns="0" tIns="0" rIns="0" bIns="0" rtlCol="0" anchor="t">
            <a:spAutoFit/>
          </a:bodyPr>
          <a:lstStyle/>
          <a:p>
            <a:pPr>
              <a:lnSpc>
                <a:spcPts val="5759"/>
              </a:lnSpc>
            </a:pPr>
            <a:r>
              <a:rPr lang="es-EC" sz="4800" b="1" dirty="0">
                <a:solidFill>
                  <a:srgbClr val="1C79BE"/>
                </a:solidFill>
                <a:latin typeface="BR Omny Bold"/>
              </a:rPr>
              <a:t>El Cambio de Paradigma en la Cooperación</a:t>
            </a:r>
            <a:endParaRPr lang="en-US" sz="4800" b="1" dirty="0">
              <a:solidFill>
                <a:srgbClr val="1C79BE"/>
              </a:solidFill>
              <a:latin typeface="BR Omny Bold"/>
              <a:ea typeface="BR Omny Bold"/>
              <a:cs typeface="BR Omny Bold"/>
              <a:sym typeface="BR Omny Bold"/>
            </a:endParaRPr>
          </a:p>
        </p:txBody>
      </p:sp>
      <p:sp>
        <p:nvSpPr>
          <p:cNvPr id="4" name="TextBox 4"/>
          <p:cNvSpPr txBox="1"/>
          <p:nvPr/>
        </p:nvSpPr>
        <p:spPr>
          <a:xfrm>
            <a:off x="1028701" y="3026926"/>
            <a:ext cx="13601700" cy="3472233"/>
          </a:xfrm>
          <a:prstGeom prst="rect">
            <a:avLst/>
          </a:prstGeom>
        </p:spPr>
        <p:txBody>
          <a:bodyPr wrap="square" lIns="0" tIns="0" rIns="0" bIns="0" rtlCol="0" anchor="t">
            <a:spAutoFit/>
          </a:bodyPr>
          <a:lstStyle/>
          <a:p>
            <a:pPr algn="just">
              <a:lnSpc>
                <a:spcPts val="2800"/>
              </a:lnSpc>
            </a:pPr>
            <a:endParaRPr lang="es-EC" sz="2000" dirty="0">
              <a:solidFill>
                <a:srgbClr val="000000"/>
              </a:solidFill>
              <a:latin typeface="BR Omny"/>
            </a:endParaRPr>
          </a:p>
          <a:p>
            <a:pPr marL="342900" indent="-342900" algn="just">
              <a:buFont typeface="Wingdings" panose="05000000000000000000" pitchFamily="2" charset="2"/>
              <a:buChar char="§"/>
            </a:pPr>
            <a:r>
              <a:rPr lang="es-MX" sz="2000" dirty="0">
                <a:solidFill>
                  <a:srgbClr val="000000"/>
                </a:solidFill>
                <a:latin typeface="BR Omny"/>
              </a:rPr>
              <a:t>La Cooperación Internacional (CI) ha dejado de ser un mero ejercicio de transferencia de excedentes financieros del Norte al Sur. </a:t>
            </a:r>
          </a:p>
          <a:p>
            <a:pPr marL="342900" indent="-342900" algn="just">
              <a:buFont typeface="Wingdings" panose="05000000000000000000" pitchFamily="2" charset="2"/>
              <a:buChar char="§"/>
            </a:pPr>
            <a:endParaRPr lang="es-MX" sz="2000" dirty="0">
              <a:solidFill>
                <a:srgbClr val="000000"/>
              </a:solidFill>
              <a:latin typeface="BR Omny"/>
            </a:endParaRPr>
          </a:p>
          <a:p>
            <a:pPr marL="342900" indent="-342900" algn="just">
              <a:buFont typeface="Wingdings" panose="05000000000000000000" pitchFamily="2" charset="2"/>
              <a:buChar char="§"/>
            </a:pPr>
            <a:r>
              <a:rPr lang="es-MX" sz="2000" dirty="0">
                <a:solidFill>
                  <a:srgbClr val="000000"/>
                </a:solidFill>
                <a:latin typeface="BR Omny"/>
              </a:rPr>
              <a:t>Busca ser una asociación estratégica global orientada a reducir brechas de desigualdad, erradicar la pobreza, fortalecer las capacidades institucionales y ciudadanas.</a:t>
            </a:r>
          </a:p>
          <a:p>
            <a:pPr marL="342900" indent="-342900" algn="just">
              <a:buFont typeface="Wingdings" panose="05000000000000000000" pitchFamily="2" charset="2"/>
              <a:buChar char="§"/>
            </a:pPr>
            <a:endParaRPr lang="es-MX" sz="2000" dirty="0">
              <a:solidFill>
                <a:srgbClr val="000000"/>
              </a:solidFill>
              <a:latin typeface="BR Omny"/>
            </a:endParaRPr>
          </a:p>
          <a:p>
            <a:pPr marL="342900" indent="-342900" algn="just">
              <a:buFont typeface="Wingdings" panose="05000000000000000000" pitchFamily="2" charset="2"/>
              <a:buChar char="§"/>
            </a:pPr>
            <a:r>
              <a:rPr lang="es-MX" sz="2000" dirty="0">
                <a:solidFill>
                  <a:srgbClr val="000000"/>
                </a:solidFill>
                <a:latin typeface="BR Omny"/>
              </a:rPr>
              <a:t>Al evaluar proyectos de desarrollo social, no solo preguntamos ¿se gastó bien el dinero?, sino ¿qué cambios reales y sostenibles generó esta intervención en la vida de las personas?". Para responder a esto, la cooperación utiliza enfoques específicos que dictan la ruta de diseño, ejecución y, sobre todo, de evaluación.</a:t>
            </a:r>
          </a:p>
          <a:p>
            <a:pPr algn="just">
              <a:lnSpc>
                <a:spcPts val="2800"/>
              </a:lnSpc>
            </a:pPr>
            <a:endParaRPr lang="en-US" sz="2000" dirty="0">
              <a:solidFill>
                <a:srgbClr val="000000"/>
              </a:solidFill>
              <a:latin typeface="BR Omny"/>
              <a:ea typeface="BR Omny"/>
              <a:cs typeface="BR Omny"/>
              <a:sym typeface="BR Omny"/>
            </a:endParaRP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dirty="0">
                <a:solidFill>
                  <a:srgbClr val="000000"/>
                </a:solidFill>
                <a:latin typeface="BR Omny"/>
                <a:ea typeface="BR Omny"/>
                <a:cs typeface="BR Omny"/>
                <a:sym typeface="BR Omny"/>
              </a:rPr>
              <a:t>www.glocalevalweek.org</a:t>
            </a:r>
          </a:p>
        </p:txBody>
      </p:sp>
      <p:pic>
        <p:nvPicPr>
          <p:cNvPr id="10" name="Imagen 9">
            <a:extLst>
              <a:ext uri="{FF2B5EF4-FFF2-40B4-BE49-F238E27FC236}">
                <a16:creationId xmlns:a16="http://schemas.microsoft.com/office/drawing/2014/main" id="{9CC17D3D-FAF2-427D-9720-200EAC0E3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800" y="297494"/>
            <a:ext cx="2882344" cy="1531245"/>
          </a:xfrm>
          <a:prstGeom prst="rect">
            <a:avLst/>
          </a:prstGeom>
        </p:spPr>
      </p:pic>
      <p:pic>
        <p:nvPicPr>
          <p:cNvPr id="7" name="Imagen 6">
            <a:extLst>
              <a:ext uri="{FF2B5EF4-FFF2-40B4-BE49-F238E27FC236}">
                <a16:creationId xmlns:a16="http://schemas.microsoft.com/office/drawing/2014/main" id="{148608DC-E220-1AB2-B13A-3A322ADA7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9024" y="3266209"/>
            <a:ext cx="2411896" cy="24118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7D726-6838-3200-15E0-1555957C4C8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54A2213-BCC8-E87F-DCA8-34BC65591EA0}"/>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s-EC"/>
          </a:p>
        </p:txBody>
      </p:sp>
      <p:sp>
        <p:nvSpPr>
          <p:cNvPr id="3" name="TextBox 3">
            <a:extLst>
              <a:ext uri="{FF2B5EF4-FFF2-40B4-BE49-F238E27FC236}">
                <a16:creationId xmlns:a16="http://schemas.microsoft.com/office/drawing/2014/main" id="{C7C7E40D-6D4D-FECA-8B32-171570F24650}"/>
              </a:ext>
            </a:extLst>
          </p:cNvPr>
          <p:cNvSpPr txBox="1"/>
          <p:nvPr/>
        </p:nvSpPr>
        <p:spPr>
          <a:xfrm>
            <a:off x="1028700" y="1095295"/>
            <a:ext cx="9972606" cy="735138"/>
          </a:xfrm>
          <a:prstGeom prst="rect">
            <a:avLst/>
          </a:prstGeom>
        </p:spPr>
        <p:txBody>
          <a:bodyPr lIns="0" tIns="0" rIns="0" bIns="0" rtlCol="0" anchor="t">
            <a:spAutoFit/>
          </a:bodyPr>
          <a:lstStyle/>
          <a:p>
            <a:pPr>
              <a:lnSpc>
                <a:spcPts val="5759"/>
              </a:lnSpc>
            </a:pPr>
            <a:r>
              <a:rPr lang="es-EC" sz="4800" b="1" dirty="0">
                <a:solidFill>
                  <a:srgbClr val="1C79BE"/>
                </a:solidFill>
                <a:latin typeface="BR Omny Bold"/>
              </a:rPr>
              <a:t>Enfoques</a:t>
            </a:r>
            <a:r>
              <a:rPr lang="es-US" sz="4800" b="1" dirty="0">
                <a:solidFill>
                  <a:srgbClr val="1C79BE"/>
                </a:solidFill>
                <a:latin typeface="BR Omny Bold"/>
              </a:rPr>
              <a:t> de la evaluación</a:t>
            </a:r>
            <a:endParaRPr lang="en-US" sz="4800" b="1" dirty="0">
              <a:solidFill>
                <a:srgbClr val="1C79BE"/>
              </a:solidFill>
              <a:latin typeface="BR Omny Bold"/>
              <a:ea typeface="BR Omny Bold"/>
              <a:cs typeface="BR Omny Bold"/>
              <a:sym typeface="BR Omny Bold"/>
            </a:endParaRPr>
          </a:p>
        </p:txBody>
      </p:sp>
      <p:sp>
        <p:nvSpPr>
          <p:cNvPr id="4" name="TextBox 4">
            <a:extLst>
              <a:ext uri="{FF2B5EF4-FFF2-40B4-BE49-F238E27FC236}">
                <a16:creationId xmlns:a16="http://schemas.microsoft.com/office/drawing/2014/main" id="{2471FACC-7E5D-E69A-CEE7-C4A4A56077F5}"/>
              </a:ext>
            </a:extLst>
          </p:cNvPr>
          <p:cNvSpPr txBox="1"/>
          <p:nvPr/>
        </p:nvSpPr>
        <p:spPr>
          <a:xfrm>
            <a:off x="1028700" y="2333930"/>
            <a:ext cx="13213773" cy="6857775"/>
          </a:xfrm>
          <a:prstGeom prst="rect">
            <a:avLst/>
          </a:prstGeom>
        </p:spPr>
        <p:txBody>
          <a:bodyPr wrap="square" lIns="0" tIns="0" rIns="0" bIns="0" rtlCol="0" anchor="t">
            <a:spAutoFit/>
          </a:bodyPr>
          <a:lstStyle/>
          <a:p>
            <a:pPr algn="just">
              <a:lnSpc>
                <a:spcPts val="2800"/>
              </a:lnSpc>
            </a:pPr>
            <a:endParaRPr lang="es-EC" sz="2000" dirty="0">
              <a:solidFill>
                <a:srgbClr val="000000"/>
              </a:solidFill>
              <a:latin typeface="BR Omny"/>
            </a:endParaRPr>
          </a:p>
          <a:p>
            <a:pPr marL="342900" indent="-342900" algn="just">
              <a:buFont typeface="Wingdings" panose="05000000000000000000" pitchFamily="2" charset="2"/>
              <a:buChar char="§"/>
            </a:pPr>
            <a:r>
              <a:rPr lang="es-MX" sz="2000" dirty="0">
                <a:solidFill>
                  <a:srgbClr val="000000"/>
                </a:solidFill>
                <a:latin typeface="BR Omny"/>
              </a:rPr>
              <a:t>Gestión Basada en Resultados (</a:t>
            </a:r>
            <a:r>
              <a:rPr lang="es-MX" sz="2000" dirty="0" err="1">
                <a:solidFill>
                  <a:srgbClr val="000000"/>
                </a:solidFill>
                <a:latin typeface="BR Omny"/>
              </a:rPr>
              <a:t>GbR</a:t>
            </a:r>
            <a:r>
              <a:rPr lang="es-MX" sz="2000" dirty="0">
                <a:solidFill>
                  <a:srgbClr val="000000"/>
                </a:solidFill>
                <a:latin typeface="BR Omny"/>
              </a:rPr>
              <a:t>): desplaza la atención de los insumos (cuánto dinero se invirtió) y las actividades (cuántos talleres se dieron) hacia los resultados y el impacto (qué cambió a raíz de esos talleres), en base a indicadores cuantitativos y cualitativos verificables.</a:t>
            </a:r>
          </a:p>
          <a:p>
            <a:pPr algn="just"/>
            <a:endParaRPr lang="es-MX" sz="2000" dirty="0">
              <a:solidFill>
                <a:srgbClr val="000000"/>
              </a:solidFill>
              <a:latin typeface="BR Omny"/>
            </a:endParaRPr>
          </a:p>
          <a:p>
            <a:pPr marL="342900" indent="-342900" algn="just">
              <a:buFont typeface="Wingdings" panose="05000000000000000000" pitchFamily="2" charset="2"/>
              <a:buChar char="§"/>
            </a:pPr>
            <a:r>
              <a:rPr lang="es-MX" sz="2000" dirty="0">
                <a:solidFill>
                  <a:srgbClr val="000000"/>
                </a:solidFill>
                <a:latin typeface="BR Omny"/>
              </a:rPr>
              <a:t>Enfoque Basado en Derechos Humanos (EBDH): transforma a los beneficiarios pasivos en titulares de derechos, y a los Estados/Instituciones en titulares de obligaciones. El desarrollo no es un favor, es la garantía de un derecho fundamental. Evalúa si el proyecto promovió la participación ciudadana, la no discriminación, la transparencia y la rendición de cuentas.</a:t>
            </a:r>
          </a:p>
          <a:p>
            <a:pPr marL="342900" indent="-342900" algn="just">
              <a:buFont typeface="Wingdings" panose="05000000000000000000" pitchFamily="2" charset="2"/>
              <a:buChar char="§"/>
            </a:pPr>
            <a:endParaRPr lang="es-MX" sz="2000" dirty="0">
              <a:solidFill>
                <a:srgbClr val="000000"/>
              </a:solidFill>
              <a:latin typeface="BR Omny"/>
            </a:endParaRPr>
          </a:p>
          <a:p>
            <a:pPr marL="342900" indent="-342900" algn="just">
              <a:buFont typeface="Wingdings" panose="05000000000000000000" pitchFamily="2" charset="2"/>
              <a:buChar char="§"/>
            </a:pPr>
            <a:r>
              <a:rPr lang="es-EC" sz="2000" dirty="0">
                <a:solidFill>
                  <a:srgbClr val="000000"/>
                </a:solidFill>
                <a:latin typeface="BR Omny"/>
              </a:rPr>
              <a:t>Enfoques Transversales:</a:t>
            </a:r>
          </a:p>
          <a:p>
            <a:pPr algn="just"/>
            <a:endParaRPr lang="es-EC" sz="2000" dirty="0">
              <a:solidFill>
                <a:srgbClr val="000000"/>
              </a:solidFill>
              <a:latin typeface="BR Omny"/>
            </a:endParaRPr>
          </a:p>
          <a:p>
            <a:pPr marL="800100" lvl="1" indent="-342900" algn="just">
              <a:buFont typeface="Wingdings" panose="05000000000000000000" pitchFamily="2" charset="2"/>
              <a:buChar char="§"/>
            </a:pPr>
            <a:r>
              <a:rPr lang="es-EC" altLang="es-EC" sz="2000" dirty="0">
                <a:solidFill>
                  <a:srgbClr val="000000"/>
                </a:solidFill>
                <a:latin typeface="BR Omny"/>
              </a:rPr>
              <a:t>Género: ¿El proyecto redujo o perpetuó las brechas de desigualdad entre hombres y mujeres?</a:t>
            </a:r>
          </a:p>
          <a:p>
            <a:pPr marL="800100" lvl="1" indent="-342900" algn="just">
              <a:buFont typeface="Wingdings" panose="05000000000000000000" pitchFamily="2" charset="2"/>
              <a:buChar char="§"/>
            </a:pPr>
            <a:r>
              <a:rPr lang="es-EC" altLang="es-EC" sz="2000" dirty="0">
                <a:solidFill>
                  <a:srgbClr val="000000"/>
                </a:solidFill>
                <a:latin typeface="BR Omny"/>
              </a:rPr>
              <a:t>Sostenibilidad Ambiental: ¿El impacto social se logró a costa de la degradación ecológica del territorio?</a:t>
            </a:r>
          </a:p>
          <a:p>
            <a:pPr marL="800100" lvl="1" indent="-342900" algn="just">
              <a:buFont typeface="Wingdings" panose="05000000000000000000" pitchFamily="2" charset="2"/>
              <a:buChar char="§"/>
            </a:pPr>
            <a:r>
              <a:rPr lang="es-EC" altLang="es-EC" sz="2000" dirty="0">
                <a:solidFill>
                  <a:srgbClr val="000000"/>
                </a:solidFill>
                <a:latin typeface="BR Omny"/>
              </a:rPr>
              <a:t>Interculturalidad: ¿Las soluciones impuestas respetaron y dialogaron con los saberes y estructuras sociales locales</a:t>
            </a:r>
            <a:r>
              <a:rPr lang="es-EC" altLang="es-EC" sz="2000" dirty="0">
                <a:latin typeface="Arial" panose="020B0604020202020204" pitchFamily="34" charset="0"/>
              </a:rPr>
              <a:t>?</a:t>
            </a:r>
          </a:p>
          <a:p>
            <a:pPr lvl="1" algn="just"/>
            <a:endParaRPr lang="es-EC" altLang="es-EC" sz="2000" dirty="0">
              <a:latin typeface="Arial" panose="020B0604020202020204" pitchFamily="34" charset="0"/>
            </a:endParaRPr>
          </a:p>
          <a:p>
            <a:pPr marL="800100" lvl="1" indent="-342900" algn="just">
              <a:buFont typeface="Wingdings" panose="05000000000000000000" pitchFamily="2" charset="2"/>
              <a:buChar char="§"/>
            </a:pPr>
            <a:endParaRPr lang="es-EC" altLang="es-EC" sz="2000" dirty="0">
              <a:latin typeface="Arial" panose="020B0604020202020204" pitchFamily="34" charset="0"/>
            </a:endParaRPr>
          </a:p>
          <a:p>
            <a:pPr marL="342900" indent="-342900" algn="just">
              <a:buFont typeface="Wingdings" panose="05000000000000000000" pitchFamily="2" charset="2"/>
              <a:buChar char="§"/>
            </a:pPr>
            <a:endParaRPr lang="es-MX" sz="2000" dirty="0"/>
          </a:p>
          <a:p>
            <a:pPr marL="342900" indent="-342900" algn="just">
              <a:buFont typeface="Wingdings" panose="05000000000000000000" pitchFamily="2" charset="2"/>
              <a:buChar char="§"/>
            </a:pPr>
            <a:endParaRPr lang="es-MX" sz="2000" dirty="0">
              <a:solidFill>
                <a:srgbClr val="000000"/>
              </a:solidFill>
              <a:latin typeface="BR Omny"/>
            </a:endParaRPr>
          </a:p>
          <a:p>
            <a:pPr algn="just">
              <a:lnSpc>
                <a:spcPts val="2800"/>
              </a:lnSpc>
            </a:pPr>
            <a:endParaRPr lang="en-US" sz="2000" dirty="0">
              <a:solidFill>
                <a:srgbClr val="000000"/>
              </a:solidFill>
              <a:latin typeface="BR Omny"/>
              <a:ea typeface="BR Omny"/>
              <a:cs typeface="BR Omny"/>
              <a:sym typeface="BR Omny"/>
            </a:endParaRPr>
          </a:p>
        </p:txBody>
      </p:sp>
      <p:pic>
        <p:nvPicPr>
          <p:cNvPr id="10" name="Imagen 9">
            <a:extLst>
              <a:ext uri="{FF2B5EF4-FFF2-40B4-BE49-F238E27FC236}">
                <a16:creationId xmlns:a16="http://schemas.microsoft.com/office/drawing/2014/main" id="{82009A51-80EE-51E1-C861-19CF742D0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800" y="297494"/>
            <a:ext cx="2882344" cy="1531245"/>
          </a:xfrm>
          <a:prstGeom prst="rect">
            <a:avLst/>
          </a:prstGeom>
        </p:spPr>
      </p:pic>
      <p:pic>
        <p:nvPicPr>
          <p:cNvPr id="20" name="Imagen 19">
            <a:extLst>
              <a:ext uri="{FF2B5EF4-FFF2-40B4-BE49-F238E27FC236}">
                <a16:creationId xmlns:a16="http://schemas.microsoft.com/office/drawing/2014/main" id="{BA1A54A2-2D8E-4EBD-DB5D-B5A23ED2B1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1173" y="3347206"/>
            <a:ext cx="2517902" cy="2517902"/>
          </a:xfrm>
          <a:prstGeom prst="rect">
            <a:avLst/>
          </a:prstGeom>
        </p:spPr>
      </p:pic>
    </p:spTree>
    <p:extLst>
      <p:ext uri="{BB962C8B-B14F-4D97-AF65-F5344CB8AC3E}">
        <p14:creationId xmlns:p14="http://schemas.microsoft.com/office/powerpoint/2010/main" val="1949275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0A6E7-770C-234E-8227-8D93D9E94A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877C46B-50DA-A2A3-8F88-E227D29DC3E9}"/>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s-EC"/>
          </a:p>
        </p:txBody>
      </p:sp>
      <p:sp>
        <p:nvSpPr>
          <p:cNvPr id="3" name="TextBox 3">
            <a:extLst>
              <a:ext uri="{FF2B5EF4-FFF2-40B4-BE49-F238E27FC236}">
                <a16:creationId xmlns:a16="http://schemas.microsoft.com/office/drawing/2014/main" id="{E29A2BB8-41ED-2D0A-B2C9-1442E7402AF7}"/>
              </a:ext>
            </a:extLst>
          </p:cNvPr>
          <p:cNvSpPr txBox="1"/>
          <p:nvPr/>
        </p:nvSpPr>
        <p:spPr>
          <a:xfrm>
            <a:off x="1028700" y="1095295"/>
            <a:ext cx="9972606" cy="710066"/>
          </a:xfrm>
          <a:prstGeom prst="rect">
            <a:avLst/>
          </a:prstGeom>
        </p:spPr>
        <p:txBody>
          <a:bodyPr lIns="0" tIns="0" rIns="0" bIns="0" rtlCol="0" anchor="t">
            <a:spAutoFit/>
          </a:bodyPr>
          <a:lstStyle/>
          <a:p>
            <a:pPr>
              <a:lnSpc>
                <a:spcPts val="5759"/>
              </a:lnSpc>
            </a:pPr>
            <a:r>
              <a:rPr lang="es-EC" sz="4800" b="1" dirty="0">
                <a:solidFill>
                  <a:srgbClr val="1C79BE"/>
                </a:solidFill>
                <a:latin typeface="BR Omny Bold"/>
              </a:rPr>
              <a:t>Desafíos en el Ecuador</a:t>
            </a:r>
            <a:endParaRPr lang="en-US" sz="4800" b="1" dirty="0">
              <a:solidFill>
                <a:srgbClr val="1C79BE"/>
              </a:solidFill>
              <a:latin typeface="BR Omny Bold"/>
              <a:ea typeface="BR Omny Bold"/>
              <a:cs typeface="BR Omny Bold"/>
              <a:sym typeface="BR Omny Bold"/>
            </a:endParaRPr>
          </a:p>
        </p:txBody>
      </p:sp>
      <p:sp>
        <p:nvSpPr>
          <p:cNvPr id="4" name="TextBox 4">
            <a:extLst>
              <a:ext uri="{FF2B5EF4-FFF2-40B4-BE49-F238E27FC236}">
                <a16:creationId xmlns:a16="http://schemas.microsoft.com/office/drawing/2014/main" id="{DB123B2F-A528-15D2-5A0F-948DE5753F95}"/>
              </a:ext>
            </a:extLst>
          </p:cNvPr>
          <p:cNvSpPr txBox="1"/>
          <p:nvPr/>
        </p:nvSpPr>
        <p:spPr>
          <a:xfrm>
            <a:off x="1028700" y="2817478"/>
            <a:ext cx="13158355" cy="6436955"/>
          </a:xfrm>
          <a:prstGeom prst="rect">
            <a:avLst/>
          </a:prstGeom>
        </p:spPr>
        <p:txBody>
          <a:bodyPr wrap="square" lIns="0" tIns="0" rIns="0" bIns="0" rtlCol="0" anchor="t">
            <a:spAutoFit/>
          </a:bodyPr>
          <a:lstStyle/>
          <a:p>
            <a:pPr marL="342900" lvl="1" indent="-342900" algn="just">
              <a:lnSpc>
                <a:spcPts val="2800"/>
              </a:lnSpc>
              <a:buFont typeface="Arial" panose="020B0604020202020204" pitchFamily="34" charset="0"/>
              <a:buChar char="•"/>
            </a:pPr>
            <a:r>
              <a:rPr lang="es-EC" sz="2000" dirty="0">
                <a:solidFill>
                  <a:srgbClr val="000000"/>
                </a:solidFill>
                <a:latin typeface="BR Omny"/>
              </a:rPr>
              <a:t>Pobreza y desigualdad (zonas rurales, comunidades indígenas y hogares encabezados por mujeres)</a:t>
            </a:r>
          </a:p>
          <a:p>
            <a:pPr marL="0" lvl="1" algn="just">
              <a:lnSpc>
                <a:spcPts val="2800"/>
              </a:lnSpc>
            </a:pPr>
            <a:endParaRPr lang="es-EC" sz="2000" dirty="0">
              <a:solidFill>
                <a:srgbClr val="000000"/>
              </a:solidFill>
              <a:latin typeface="BR Omny"/>
            </a:endParaRPr>
          </a:p>
          <a:p>
            <a:pPr marL="342900" lvl="1" indent="-342900" algn="just">
              <a:lnSpc>
                <a:spcPts val="2800"/>
              </a:lnSpc>
              <a:buFont typeface="Arial" panose="020B0604020202020204" pitchFamily="34" charset="0"/>
              <a:buChar char="•"/>
            </a:pPr>
            <a:r>
              <a:rPr lang="es-EC" sz="2000" dirty="0">
                <a:solidFill>
                  <a:srgbClr val="000000"/>
                </a:solidFill>
                <a:latin typeface="BR Omny"/>
              </a:rPr>
              <a:t>Déficit de Empleo Adecuado y Exclusión Económica: mantiene a jóvenes y mujeres en el desempleo, la informalidad y la subsistencia</a:t>
            </a:r>
          </a:p>
          <a:p>
            <a:pPr marL="0" lvl="1" algn="just">
              <a:lnSpc>
                <a:spcPts val="2800"/>
              </a:lnSpc>
            </a:pPr>
            <a:endParaRPr lang="es-EC" sz="2000" dirty="0">
              <a:solidFill>
                <a:srgbClr val="000000"/>
              </a:solidFill>
              <a:latin typeface="BR Omny"/>
            </a:endParaRPr>
          </a:p>
          <a:p>
            <a:pPr marL="342900" lvl="1" indent="-342900" algn="just">
              <a:lnSpc>
                <a:spcPts val="2800"/>
              </a:lnSpc>
              <a:buFont typeface="Arial" panose="020B0604020202020204" pitchFamily="34" charset="0"/>
              <a:buChar char="•"/>
            </a:pPr>
            <a:r>
              <a:rPr lang="es-EC" sz="2000" dirty="0">
                <a:solidFill>
                  <a:srgbClr val="000000"/>
                </a:solidFill>
                <a:latin typeface="BR Omny"/>
              </a:rPr>
              <a:t>Crisis de Movilidad Humana: Acogida sostenida y repunte de emigración nacional (Austro y nivel nacional).</a:t>
            </a:r>
          </a:p>
          <a:p>
            <a:pPr marL="342900" lvl="1" indent="-342900" algn="just">
              <a:lnSpc>
                <a:spcPts val="2800"/>
              </a:lnSpc>
              <a:buFont typeface="Arial" panose="020B0604020202020204" pitchFamily="34" charset="0"/>
              <a:buChar char="•"/>
            </a:pPr>
            <a:endParaRPr lang="es-EC" sz="2000" dirty="0">
              <a:solidFill>
                <a:srgbClr val="000000"/>
              </a:solidFill>
              <a:latin typeface="BR Omny"/>
            </a:endParaRPr>
          </a:p>
          <a:p>
            <a:pPr marL="342900" lvl="1" indent="-342900" algn="just">
              <a:lnSpc>
                <a:spcPts val="2800"/>
              </a:lnSpc>
              <a:buFont typeface="Arial" panose="020B0604020202020204" pitchFamily="34" charset="0"/>
              <a:buChar char="•"/>
            </a:pPr>
            <a:r>
              <a:rPr lang="es-EC" sz="2000" dirty="0">
                <a:solidFill>
                  <a:srgbClr val="000000"/>
                </a:solidFill>
                <a:latin typeface="BR Omny"/>
              </a:rPr>
              <a:t>Inseguridad y crimen organizado: Mayor impacto en costa y zonas fronterizas.</a:t>
            </a:r>
          </a:p>
          <a:p>
            <a:pPr marL="0" lvl="1" algn="just">
              <a:lnSpc>
                <a:spcPts val="2800"/>
              </a:lnSpc>
            </a:pPr>
            <a:endParaRPr lang="es-EC" sz="2000" dirty="0">
              <a:solidFill>
                <a:srgbClr val="000000"/>
              </a:solidFill>
              <a:latin typeface="BR Omny"/>
            </a:endParaRPr>
          </a:p>
          <a:p>
            <a:pPr marL="342900" lvl="1" indent="-342900" algn="just">
              <a:lnSpc>
                <a:spcPts val="2800"/>
              </a:lnSpc>
              <a:buFont typeface="Arial" panose="020B0604020202020204" pitchFamily="34" charset="0"/>
              <a:buChar char="•"/>
            </a:pPr>
            <a:r>
              <a:rPr lang="es-EC" sz="2000" dirty="0">
                <a:solidFill>
                  <a:srgbClr val="000000"/>
                </a:solidFill>
                <a:latin typeface="BR Omny"/>
              </a:rPr>
              <a:t>Desnutrición Crónica Infantil (DCI): Concentrada en sierra centro, Amazonía y periferias urbanas.</a:t>
            </a:r>
          </a:p>
          <a:p>
            <a:pPr marL="0" lvl="1" algn="just">
              <a:lnSpc>
                <a:spcPts val="2800"/>
              </a:lnSpc>
            </a:pPr>
            <a:endParaRPr lang="es-EC" sz="2000" dirty="0">
              <a:solidFill>
                <a:srgbClr val="000000"/>
              </a:solidFill>
              <a:latin typeface="BR Omny"/>
            </a:endParaRPr>
          </a:p>
          <a:p>
            <a:pPr marL="342900" lvl="1" indent="-342900" algn="just">
              <a:lnSpc>
                <a:spcPts val="2800"/>
              </a:lnSpc>
              <a:buFont typeface="Arial" panose="020B0604020202020204" pitchFamily="34" charset="0"/>
              <a:buChar char="•"/>
            </a:pPr>
            <a:r>
              <a:rPr lang="es-EC" sz="2000" dirty="0">
                <a:solidFill>
                  <a:srgbClr val="000000"/>
                </a:solidFill>
                <a:latin typeface="BR Omny"/>
              </a:rPr>
              <a:t>Vulnerabilidad de la población frente al cambio climático</a:t>
            </a:r>
          </a:p>
          <a:p>
            <a:pPr marL="0" lvl="1" algn="just">
              <a:lnSpc>
                <a:spcPts val="2800"/>
              </a:lnSpc>
            </a:pPr>
            <a:endParaRPr lang="es-EC" sz="2000" dirty="0">
              <a:solidFill>
                <a:srgbClr val="000000"/>
              </a:solidFill>
              <a:latin typeface="BR Omny"/>
            </a:endParaRPr>
          </a:p>
          <a:p>
            <a:pPr marL="342900" lvl="1" indent="-342900" algn="just">
              <a:lnSpc>
                <a:spcPts val="2800"/>
              </a:lnSpc>
              <a:buFont typeface="Arial" panose="020B0604020202020204" pitchFamily="34" charset="0"/>
              <a:buChar char="•"/>
            </a:pPr>
            <a:endParaRPr lang="es-EC" sz="2000" dirty="0">
              <a:solidFill>
                <a:srgbClr val="000000"/>
              </a:solidFill>
              <a:latin typeface="BR Omny"/>
            </a:endParaRPr>
          </a:p>
          <a:p>
            <a:pPr marL="0" lvl="1" algn="just">
              <a:lnSpc>
                <a:spcPts val="2800"/>
              </a:lnSpc>
            </a:pPr>
            <a:endParaRPr lang="es-EC" sz="2000" dirty="0">
              <a:solidFill>
                <a:srgbClr val="000000"/>
              </a:solidFill>
              <a:latin typeface="BR Omny"/>
            </a:endParaRPr>
          </a:p>
          <a:p>
            <a:pPr algn="just">
              <a:lnSpc>
                <a:spcPts val="2800"/>
              </a:lnSpc>
            </a:pPr>
            <a:endParaRPr lang="en-US" sz="2000" dirty="0">
              <a:solidFill>
                <a:srgbClr val="000000"/>
              </a:solidFill>
              <a:latin typeface="BR Omny"/>
              <a:ea typeface="BR Omny"/>
              <a:cs typeface="BR Omny"/>
              <a:sym typeface="BR Omny"/>
            </a:endParaRPr>
          </a:p>
          <a:p>
            <a:pPr algn="just">
              <a:lnSpc>
                <a:spcPts val="2800"/>
              </a:lnSpc>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792AD319-C35B-BD23-9439-28B5F77D79CE}"/>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dirty="0">
                <a:solidFill>
                  <a:srgbClr val="000000"/>
                </a:solidFill>
                <a:latin typeface="BR Omny"/>
                <a:ea typeface="BR Omny"/>
                <a:cs typeface="BR Omny"/>
                <a:sym typeface="BR Omny"/>
              </a:rPr>
              <a:t>www.glocalevalweek.org</a:t>
            </a:r>
          </a:p>
        </p:txBody>
      </p:sp>
      <p:pic>
        <p:nvPicPr>
          <p:cNvPr id="10" name="Imagen 9">
            <a:extLst>
              <a:ext uri="{FF2B5EF4-FFF2-40B4-BE49-F238E27FC236}">
                <a16:creationId xmlns:a16="http://schemas.microsoft.com/office/drawing/2014/main" id="{639C42CF-2516-78DF-E078-F42C00D31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800" y="297494"/>
            <a:ext cx="2882344" cy="1531245"/>
          </a:xfrm>
          <a:prstGeom prst="rect">
            <a:avLst/>
          </a:prstGeom>
        </p:spPr>
      </p:pic>
      <p:pic>
        <p:nvPicPr>
          <p:cNvPr id="4098" name="Picture 2" descr="Analytics free icon">
            <a:extLst>
              <a:ext uri="{FF2B5EF4-FFF2-40B4-BE49-F238E27FC236}">
                <a16:creationId xmlns:a16="http://schemas.microsoft.com/office/drawing/2014/main" id="{1A7AD68C-D9F4-2219-96CB-F963A47B0C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472" y="30861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684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6FD28-14E8-CBF4-E826-A6C4D27C816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0D7547A-F940-0B10-42A5-CF3CB6AEAF6F}"/>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s-EC"/>
          </a:p>
        </p:txBody>
      </p:sp>
      <p:sp>
        <p:nvSpPr>
          <p:cNvPr id="3" name="TextBox 3">
            <a:extLst>
              <a:ext uri="{FF2B5EF4-FFF2-40B4-BE49-F238E27FC236}">
                <a16:creationId xmlns:a16="http://schemas.microsoft.com/office/drawing/2014/main" id="{89939CFE-4B47-2108-9F75-43DEE9B432F7}"/>
              </a:ext>
            </a:extLst>
          </p:cNvPr>
          <p:cNvSpPr txBox="1"/>
          <p:nvPr/>
        </p:nvSpPr>
        <p:spPr>
          <a:xfrm>
            <a:off x="1028700" y="1095295"/>
            <a:ext cx="9972606" cy="710066"/>
          </a:xfrm>
          <a:prstGeom prst="rect">
            <a:avLst/>
          </a:prstGeom>
        </p:spPr>
        <p:txBody>
          <a:bodyPr lIns="0" tIns="0" rIns="0" bIns="0" rtlCol="0" anchor="t">
            <a:spAutoFit/>
          </a:bodyPr>
          <a:lstStyle/>
          <a:p>
            <a:pPr>
              <a:lnSpc>
                <a:spcPts val="5759"/>
              </a:lnSpc>
            </a:pPr>
            <a:r>
              <a:rPr lang="es-EC" sz="4800" b="1" dirty="0">
                <a:solidFill>
                  <a:srgbClr val="1C79BE"/>
                </a:solidFill>
                <a:latin typeface="BR Omny Bold"/>
              </a:rPr>
              <a:t>El ecosistema de la Cooperación</a:t>
            </a:r>
            <a:endParaRPr lang="en-US" sz="4800" b="1" dirty="0">
              <a:solidFill>
                <a:srgbClr val="1C79BE"/>
              </a:solidFill>
              <a:latin typeface="BR Omny Bold"/>
              <a:ea typeface="BR Omny Bold"/>
              <a:cs typeface="BR Omny Bold"/>
              <a:sym typeface="BR Omny Bold"/>
            </a:endParaRPr>
          </a:p>
        </p:txBody>
      </p:sp>
      <p:sp>
        <p:nvSpPr>
          <p:cNvPr id="4" name="TextBox 4">
            <a:extLst>
              <a:ext uri="{FF2B5EF4-FFF2-40B4-BE49-F238E27FC236}">
                <a16:creationId xmlns:a16="http://schemas.microsoft.com/office/drawing/2014/main" id="{15B41977-2A0F-9CD9-3A0F-8DB980746CEF}"/>
              </a:ext>
            </a:extLst>
          </p:cNvPr>
          <p:cNvSpPr txBox="1"/>
          <p:nvPr/>
        </p:nvSpPr>
        <p:spPr>
          <a:xfrm>
            <a:off x="1028698" y="2901161"/>
            <a:ext cx="13296902" cy="3215752"/>
          </a:xfrm>
          <a:prstGeom prst="rect">
            <a:avLst/>
          </a:prstGeom>
        </p:spPr>
        <p:txBody>
          <a:bodyPr wrap="square" lIns="0" tIns="0" rIns="0" bIns="0" rtlCol="0" anchor="t">
            <a:spAutoFit/>
          </a:bodyPr>
          <a:lstStyle/>
          <a:p>
            <a:pPr marL="342900" lvl="1" indent="-342900" algn="just">
              <a:lnSpc>
                <a:spcPts val="2800"/>
              </a:lnSpc>
              <a:buFont typeface="Arial" panose="020B0604020202020204" pitchFamily="34" charset="0"/>
              <a:buChar char="•"/>
            </a:pPr>
            <a:r>
              <a:rPr lang="es-EC" sz="2000" dirty="0">
                <a:solidFill>
                  <a:srgbClr val="000000"/>
                </a:solidFill>
                <a:latin typeface="BR Omny"/>
              </a:rPr>
              <a:t>Banca Multilateral (BM, BID, CAF): Financia infraestructura/política pública. Enfoque: Gestión Basada en Resultados (</a:t>
            </a:r>
            <a:r>
              <a:rPr lang="es-EC" sz="2000" dirty="0" err="1">
                <a:solidFill>
                  <a:srgbClr val="000000"/>
                </a:solidFill>
                <a:latin typeface="BR Omny"/>
              </a:rPr>
              <a:t>GbR</a:t>
            </a:r>
            <a:r>
              <a:rPr lang="es-EC" sz="2000" dirty="0">
                <a:solidFill>
                  <a:srgbClr val="000000"/>
                </a:solidFill>
                <a:latin typeface="BR Omny"/>
              </a:rPr>
              <a:t>).</a:t>
            </a:r>
          </a:p>
          <a:p>
            <a:pPr marL="0" lvl="1" algn="just">
              <a:lnSpc>
                <a:spcPts val="2800"/>
              </a:lnSpc>
            </a:pPr>
            <a:endParaRPr lang="es-EC" sz="2000" dirty="0">
              <a:solidFill>
                <a:srgbClr val="000000"/>
              </a:solidFill>
              <a:latin typeface="BR Omny"/>
            </a:endParaRPr>
          </a:p>
          <a:p>
            <a:pPr marL="342900" lvl="1" indent="-342900" algn="just">
              <a:lnSpc>
                <a:spcPts val="2800"/>
              </a:lnSpc>
              <a:buFont typeface="Arial" panose="020B0604020202020204" pitchFamily="34" charset="0"/>
              <a:buChar char="•"/>
            </a:pPr>
            <a:r>
              <a:rPr lang="es-EC" sz="2000" dirty="0">
                <a:solidFill>
                  <a:srgbClr val="000000"/>
                </a:solidFill>
                <a:latin typeface="BR Omny"/>
              </a:rPr>
              <a:t>Cooperación Bilateral (GIZ</a:t>
            </a:r>
            <a:r>
              <a:rPr lang="es-EC" sz="2000">
                <a:solidFill>
                  <a:srgbClr val="000000"/>
                </a:solidFill>
                <a:latin typeface="BR Omny"/>
              </a:rPr>
              <a:t>, AECID): </a:t>
            </a:r>
            <a:r>
              <a:rPr lang="es-EC" sz="2000" dirty="0">
                <a:solidFill>
                  <a:srgbClr val="000000"/>
                </a:solidFill>
                <a:latin typeface="BR Omny"/>
              </a:rPr>
              <a:t>Prioriza la Transferencia técnica. Enfoque: Desarrollo de capacidades institucionales.</a:t>
            </a:r>
          </a:p>
          <a:p>
            <a:pPr marL="0" lvl="1" algn="just">
              <a:lnSpc>
                <a:spcPts val="2800"/>
              </a:lnSpc>
            </a:pPr>
            <a:endParaRPr lang="es-EC" sz="2000" dirty="0">
              <a:solidFill>
                <a:srgbClr val="000000"/>
              </a:solidFill>
              <a:latin typeface="BR Omny"/>
            </a:endParaRPr>
          </a:p>
          <a:p>
            <a:pPr marL="342900" lvl="1" indent="-342900" algn="just">
              <a:lnSpc>
                <a:spcPts val="2800"/>
              </a:lnSpc>
              <a:buFont typeface="Arial" panose="020B0604020202020204" pitchFamily="34" charset="0"/>
              <a:buChar char="•"/>
            </a:pPr>
            <a:r>
              <a:rPr lang="es-EC" sz="2000" dirty="0" err="1">
                <a:solidFill>
                  <a:srgbClr val="000000"/>
                </a:solidFill>
                <a:latin typeface="BR Omny"/>
              </a:rPr>
              <a:t>ONGs</a:t>
            </a:r>
            <a:r>
              <a:rPr lang="es-EC" sz="2000" dirty="0">
                <a:solidFill>
                  <a:srgbClr val="000000"/>
                </a:solidFill>
                <a:latin typeface="BR Omny"/>
              </a:rPr>
              <a:t> (Internacionales y Locales): Brazo táctico en territorio. Enfoque: Basado en Derechos Humanos y acción humanitaria.</a:t>
            </a:r>
          </a:p>
          <a:p>
            <a:pPr algn="just">
              <a:lnSpc>
                <a:spcPts val="2800"/>
              </a:lnSpc>
            </a:pPr>
            <a:endParaRPr lang="en-US" sz="2000" dirty="0">
              <a:solidFill>
                <a:srgbClr val="000000"/>
              </a:solidFill>
              <a:latin typeface="BR Omny"/>
              <a:ea typeface="BR Omny"/>
              <a:cs typeface="BR Omny"/>
              <a:sym typeface="BR Omny"/>
            </a:endParaRPr>
          </a:p>
        </p:txBody>
      </p:sp>
      <p:sp>
        <p:nvSpPr>
          <p:cNvPr id="5" name="TextBox 5">
            <a:extLst>
              <a:ext uri="{FF2B5EF4-FFF2-40B4-BE49-F238E27FC236}">
                <a16:creationId xmlns:a16="http://schemas.microsoft.com/office/drawing/2014/main" id="{5F939634-B640-A888-6042-4FF0BB88C567}"/>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dirty="0">
                <a:solidFill>
                  <a:srgbClr val="000000"/>
                </a:solidFill>
                <a:latin typeface="BR Omny"/>
                <a:ea typeface="BR Omny"/>
                <a:cs typeface="BR Omny"/>
                <a:sym typeface="BR Omny"/>
              </a:rPr>
              <a:t>www.glocalevalweek.org</a:t>
            </a:r>
          </a:p>
        </p:txBody>
      </p:sp>
      <p:pic>
        <p:nvPicPr>
          <p:cNvPr id="10" name="Imagen 9">
            <a:extLst>
              <a:ext uri="{FF2B5EF4-FFF2-40B4-BE49-F238E27FC236}">
                <a16:creationId xmlns:a16="http://schemas.microsoft.com/office/drawing/2014/main" id="{282D951A-CC15-440B-05AC-B916ED2A4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800" y="297494"/>
            <a:ext cx="2882344" cy="1531245"/>
          </a:xfrm>
          <a:prstGeom prst="rect">
            <a:avLst/>
          </a:prstGeom>
        </p:spPr>
      </p:pic>
      <p:pic>
        <p:nvPicPr>
          <p:cNvPr id="2052" name="Picture 4" descr="Analytics free icon">
            <a:extLst>
              <a:ext uri="{FF2B5EF4-FFF2-40B4-BE49-F238E27FC236}">
                <a16:creationId xmlns:a16="http://schemas.microsoft.com/office/drawing/2014/main" id="{7B85B24A-4344-DECC-5F70-99885D7D58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3800" y="2868637"/>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96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D63B2-75D9-6629-5F0C-5E48B4432DD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6FE271B-DB27-7236-F46F-7944FEA287A3}"/>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s-EC"/>
          </a:p>
        </p:txBody>
      </p:sp>
      <p:sp>
        <p:nvSpPr>
          <p:cNvPr id="3" name="TextBox 3">
            <a:extLst>
              <a:ext uri="{FF2B5EF4-FFF2-40B4-BE49-F238E27FC236}">
                <a16:creationId xmlns:a16="http://schemas.microsoft.com/office/drawing/2014/main" id="{B67118EA-D99F-3FCB-FA50-C94A48ED1CF5}"/>
              </a:ext>
            </a:extLst>
          </p:cNvPr>
          <p:cNvSpPr txBox="1"/>
          <p:nvPr/>
        </p:nvSpPr>
        <p:spPr>
          <a:xfrm>
            <a:off x="1028700" y="1095295"/>
            <a:ext cx="9972606" cy="735138"/>
          </a:xfrm>
          <a:prstGeom prst="rect">
            <a:avLst/>
          </a:prstGeom>
        </p:spPr>
        <p:txBody>
          <a:bodyPr lIns="0" tIns="0" rIns="0" bIns="0" rtlCol="0" anchor="t">
            <a:spAutoFit/>
          </a:bodyPr>
          <a:lstStyle/>
          <a:p>
            <a:pPr>
              <a:lnSpc>
                <a:spcPts val="5759"/>
              </a:lnSpc>
            </a:pPr>
            <a:r>
              <a:rPr lang="es-EC" sz="4800" b="1" dirty="0">
                <a:solidFill>
                  <a:srgbClr val="1C79BE"/>
                </a:solidFill>
                <a:latin typeface="BR Omny Bold"/>
              </a:rPr>
              <a:t>La </a:t>
            </a:r>
            <a:r>
              <a:rPr lang="es-US" sz="4800" b="1" dirty="0">
                <a:solidFill>
                  <a:srgbClr val="1C79BE"/>
                </a:solidFill>
                <a:latin typeface="BR Omny Bold"/>
              </a:rPr>
              <a:t>corresponsabilidad</a:t>
            </a:r>
            <a:endParaRPr lang="en-US" sz="4800" b="1" dirty="0">
              <a:solidFill>
                <a:srgbClr val="1C79BE"/>
              </a:solidFill>
              <a:latin typeface="BR Omny Bold"/>
              <a:sym typeface="BR Omny Bold"/>
            </a:endParaRPr>
          </a:p>
        </p:txBody>
      </p:sp>
      <p:sp>
        <p:nvSpPr>
          <p:cNvPr id="4" name="TextBox 4">
            <a:extLst>
              <a:ext uri="{FF2B5EF4-FFF2-40B4-BE49-F238E27FC236}">
                <a16:creationId xmlns:a16="http://schemas.microsoft.com/office/drawing/2014/main" id="{F107E119-5892-2B5E-BE2B-783194C9C685}"/>
              </a:ext>
            </a:extLst>
          </p:cNvPr>
          <p:cNvSpPr txBox="1"/>
          <p:nvPr/>
        </p:nvSpPr>
        <p:spPr>
          <a:xfrm>
            <a:off x="990599" y="3272597"/>
            <a:ext cx="13598237" cy="2497607"/>
          </a:xfrm>
          <a:prstGeom prst="rect">
            <a:avLst/>
          </a:prstGeom>
        </p:spPr>
        <p:txBody>
          <a:bodyPr wrap="square" lIns="0" tIns="0" rIns="0" bIns="0" rtlCol="0" anchor="t">
            <a:spAutoFit/>
          </a:bodyPr>
          <a:lstStyle/>
          <a:p>
            <a:pPr marL="0" lvl="1">
              <a:lnSpc>
                <a:spcPts val="2800"/>
              </a:lnSpc>
            </a:pPr>
            <a:endParaRPr lang="es-EC" sz="2000" dirty="0">
              <a:solidFill>
                <a:srgbClr val="000000"/>
              </a:solidFill>
              <a:latin typeface="BR Omny"/>
            </a:endParaRPr>
          </a:p>
          <a:p>
            <a:pPr marL="342900" lvl="1" indent="-342900">
              <a:lnSpc>
                <a:spcPts val="2800"/>
              </a:lnSpc>
              <a:buFont typeface="Arial" panose="020B0604020202020204" pitchFamily="34" charset="0"/>
              <a:buChar char="•"/>
            </a:pPr>
            <a:r>
              <a:rPr lang="es-EC" sz="2000" dirty="0">
                <a:solidFill>
                  <a:srgbClr val="000000"/>
                </a:solidFill>
                <a:latin typeface="BR Omny"/>
              </a:rPr>
              <a:t>Gobierno Central (Rector): Aporta la escalabilidad (transformar el piloto internacional en política pública).</a:t>
            </a:r>
          </a:p>
          <a:p>
            <a:pPr marL="342900" lvl="1" indent="-342900">
              <a:lnSpc>
                <a:spcPts val="2800"/>
              </a:lnSpc>
              <a:buFont typeface="Arial" panose="020B0604020202020204" pitchFamily="34" charset="0"/>
              <a:buChar char="•"/>
            </a:pPr>
            <a:r>
              <a:rPr lang="es-EC" sz="2000" dirty="0">
                <a:solidFill>
                  <a:srgbClr val="000000"/>
                </a:solidFill>
                <a:latin typeface="BR Omny"/>
              </a:rPr>
              <a:t>Gobiernos Autónomos Descentralizados (El Anclaje): Aportan la sostenibilidad (mantenimiento y operación </a:t>
            </a:r>
            <a:r>
              <a:rPr lang="es-EC" sz="2000" dirty="0" err="1">
                <a:solidFill>
                  <a:srgbClr val="000000"/>
                </a:solidFill>
                <a:latin typeface="BR Omny"/>
              </a:rPr>
              <a:t>post-proyecto</a:t>
            </a:r>
            <a:r>
              <a:rPr lang="es-EC" sz="2000" dirty="0">
                <a:solidFill>
                  <a:srgbClr val="000000"/>
                </a:solidFill>
                <a:latin typeface="BR Omny"/>
              </a:rPr>
              <a:t>).</a:t>
            </a:r>
          </a:p>
          <a:p>
            <a:pPr marL="342900" lvl="1" indent="-342900">
              <a:lnSpc>
                <a:spcPts val="2800"/>
              </a:lnSpc>
              <a:buFont typeface="Arial" panose="020B0604020202020204" pitchFamily="34" charset="0"/>
              <a:buChar char="•"/>
            </a:pPr>
            <a:r>
              <a:rPr lang="es-EC" sz="2000" dirty="0">
                <a:solidFill>
                  <a:srgbClr val="000000"/>
                </a:solidFill>
                <a:latin typeface="BR Omny"/>
              </a:rPr>
              <a:t>Titulares de Derechos (El Centro): poblaciones, comunidades, organizaciones. Aportan legitimidad (apropiación).</a:t>
            </a:r>
          </a:p>
          <a:p>
            <a:pPr marL="0" lvl="1">
              <a:lnSpc>
                <a:spcPts val="2800"/>
              </a:lnSpc>
            </a:pPr>
            <a:endParaRPr lang="es-EC" sz="2000" dirty="0">
              <a:solidFill>
                <a:srgbClr val="000000"/>
              </a:solidFill>
              <a:latin typeface="BR Omny"/>
            </a:endParaRPr>
          </a:p>
        </p:txBody>
      </p:sp>
      <p:sp>
        <p:nvSpPr>
          <p:cNvPr id="5" name="TextBox 5">
            <a:extLst>
              <a:ext uri="{FF2B5EF4-FFF2-40B4-BE49-F238E27FC236}">
                <a16:creationId xmlns:a16="http://schemas.microsoft.com/office/drawing/2014/main" id="{986B720C-8C97-02AB-E64D-BDB57CEEB9A7}"/>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dirty="0">
                <a:solidFill>
                  <a:srgbClr val="000000"/>
                </a:solidFill>
                <a:latin typeface="BR Omny"/>
                <a:ea typeface="BR Omny"/>
                <a:cs typeface="BR Omny"/>
                <a:sym typeface="BR Omny"/>
              </a:rPr>
              <a:t>www.glocalevalweek.org</a:t>
            </a:r>
          </a:p>
        </p:txBody>
      </p:sp>
      <p:pic>
        <p:nvPicPr>
          <p:cNvPr id="10" name="Imagen 9">
            <a:extLst>
              <a:ext uri="{FF2B5EF4-FFF2-40B4-BE49-F238E27FC236}">
                <a16:creationId xmlns:a16="http://schemas.microsoft.com/office/drawing/2014/main" id="{992802C9-0221-0F6A-1FE5-1CC94AB834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63800" y="297494"/>
            <a:ext cx="2882344" cy="1531245"/>
          </a:xfrm>
          <a:prstGeom prst="rect">
            <a:avLst/>
          </a:prstGeom>
        </p:spPr>
      </p:pic>
      <p:sp>
        <p:nvSpPr>
          <p:cNvPr id="7" name="CuadroTexto 6">
            <a:extLst>
              <a:ext uri="{FF2B5EF4-FFF2-40B4-BE49-F238E27FC236}">
                <a16:creationId xmlns:a16="http://schemas.microsoft.com/office/drawing/2014/main" id="{7681B5A2-6676-59D2-1CAA-7DDABA6192AE}"/>
              </a:ext>
            </a:extLst>
          </p:cNvPr>
          <p:cNvSpPr txBox="1"/>
          <p:nvPr/>
        </p:nvSpPr>
        <p:spPr>
          <a:xfrm>
            <a:off x="837522" y="2351165"/>
            <a:ext cx="13411878" cy="646331"/>
          </a:xfrm>
          <a:prstGeom prst="rect">
            <a:avLst/>
          </a:prstGeom>
          <a:noFill/>
        </p:spPr>
        <p:txBody>
          <a:bodyPr wrap="square">
            <a:spAutoFit/>
          </a:bodyPr>
          <a:lstStyle/>
          <a:p>
            <a:pPr algn="just"/>
            <a:r>
              <a:rPr lang="es-MX" b="1" i="0" dirty="0">
                <a:solidFill>
                  <a:srgbClr val="0369A1"/>
                </a:solidFill>
                <a:effectLst/>
                <a:latin typeface="Lato" panose="020F0502020204030203" pitchFamily="34" charset="0"/>
              </a:rPr>
              <a:t>El éxito de un proyecto no depende </a:t>
            </a:r>
            <a:r>
              <a:rPr lang="es-US" b="1" i="0" dirty="0">
                <a:solidFill>
                  <a:srgbClr val="0369A1"/>
                </a:solidFill>
                <a:effectLst/>
                <a:latin typeface="Lato" panose="020F0502020204030203" pitchFamily="34" charset="0"/>
              </a:rPr>
              <a:t>sólo </a:t>
            </a:r>
            <a:r>
              <a:rPr lang="es-MX" b="1" i="0" dirty="0">
                <a:solidFill>
                  <a:srgbClr val="0369A1"/>
                </a:solidFill>
                <a:effectLst/>
                <a:latin typeface="Lato" panose="020F0502020204030203" pitchFamily="34" charset="0"/>
              </a:rPr>
              <a:t>de la cooperación/donante, sino,</a:t>
            </a:r>
            <a:r>
              <a:rPr lang="es-US" b="1" i="0" dirty="0">
                <a:solidFill>
                  <a:srgbClr val="0369A1"/>
                </a:solidFill>
                <a:effectLst/>
                <a:latin typeface="Lato" panose="020F0502020204030203" pitchFamily="34" charset="0"/>
              </a:rPr>
              <a:t> fundamentalmente </a:t>
            </a:r>
            <a:r>
              <a:rPr lang="es-MX" b="1" i="0" dirty="0">
                <a:solidFill>
                  <a:srgbClr val="0369A1"/>
                </a:solidFill>
                <a:effectLst/>
                <a:latin typeface="Lato" panose="020F0502020204030203" pitchFamily="34" charset="0"/>
              </a:rPr>
              <a:t>del receptor</a:t>
            </a:r>
            <a:r>
              <a:rPr lang="es-US" b="1" i="0" dirty="0">
                <a:solidFill>
                  <a:srgbClr val="0369A1"/>
                </a:solidFill>
                <a:effectLst/>
                <a:latin typeface="Lato" panose="020F0502020204030203" pitchFamily="34" charset="0"/>
              </a:rPr>
              <a:t> y de otros  involucrados</a:t>
            </a:r>
            <a:r>
              <a:rPr lang="es-MX" b="1" i="0" dirty="0">
                <a:solidFill>
                  <a:srgbClr val="0369A1"/>
                </a:solidFill>
                <a:effectLst/>
                <a:latin typeface="Lato" panose="020F0502020204030203" pitchFamily="34" charset="0"/>
              </a:rPr>
              <a:t>. Un proyecto de desarrollo hoy exige corresponsabilidad absoluta.</a:t>
            </a:r>
            <a:endParaRPr lang="es-EC" dirty="0"/>
          </a:p>
        </p:txBody>
      </p:sp>
      <p:sp>
        <p:nvSpPr>
          <p:cNvPr id="9" name="CuadroTexto 8">
            <a:extLst>
              <a:ext uri="{FF2B5EF4-FFF2-40B4-BE49-F238E27FC236}">
                <a16:creationId xmlns:a16="http://schemas.microsoft.com/office/drawing/2014/main" id="{88C41A76-7673-1531-F7D1-09DBCA05A925}"/>
              </a:ext>
            </a:extLst>
          </p:cNvPr>
          <p:cNvSpPr txBox="1"/>
          <p:nvPr/>
        </p:nvSpPr>
        <p:spPr>
          <a:xfrm>
            <a:off x="962721" y="5860639"/>
            <a:ext cx="10354962" cy="369332"/>
          </a:xfrm>
          <a:prstGeom prst="rect">
            <a:avLst/>
          </a:prstGeom>
          <a:noFill/>
        </p:spPr>
        <p:txBody>
          <a:bodyPr wrap="square">
            <a:spAutoFit/>
          </a:bodyPr>
          <a:lstStyle/>
          <a:p>
            <a:pPr algn="l">
              <a:spcAft>
                <a:spcPts val="1200"/>
              </a:spcAft>
            </a:pPr>
            <a:r>
              <a:rPr lang="es-MX" b="1" dirty="0">
                <a:solidFill>
                  <a:srgbClr val="0369A1"/>
                </a:solidFill>
                <a:latin typeface="Lato" panose="020F0502020204030203" pitchFamily="34" charset="0"/>
              </a:rPr>
              <a:t>Fórmula del Éxito: Financiamiento Internacional + Arquitectura Institucional + Apropiación Social</a:t>
            </a:r>
            <a:r>
              <a:rPr lang="es-MX" b="0" i="0" dirty="0">
                <a:solidFill>
                  <a:srgbClr val="334155"/>
                </a:solidFill>
                <a:effectLst/>
                <a:latin typeface="Lato" panose="020F0502020204030203" pitchFamily="34" charset="0"/>
              </a:rPr>
              <a:t>.</a:t>
            </a:r>
          </a:p>
        </p:txBody>
      </p:sp>
      <p:pic>
        <p:nvPicPr>
          <p:cNvPr id="3074" name="Picture 2" descr="Analytics free icon">
            <a:extLst>
              <a:ext uri="{FF2B5EF4-FFF2-40B4-BE49-F238E27FC236}">
                <a16:creationId xmlns:a16="http://schemas.microsoft.com/office/drawing/2014/main" id="{41E126B2-752F-C734-3AFF-F3613605B8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4822" y="2895096"/>
            <a:ext cx="2882344" cy="288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53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4D8E9-5A23-4AC3-305C-EE6B3E66A4C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D84E322-5373-A3C9-8CF8-CF0B52FA647F}"/>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s-EC"/>
          </a:p>
        </p:txBody>
      </p:sp>
      <p:sp>
        <p:nvSpPr>
          <p:cNvPr id="3" name="TextBox 3">
            <a:extLst>
              <a:ext uri="{FF2B5EF4-FFF2-40B4-BE49-F238E27FC236}">
                <a16:creationId xmlns:a16="http://schemas.microsoft.com/office/drawing/2014/main" id="{F4603D7C-4379-AC5F-293B-F04AF88F914C}"/>
              </a:ext>
            </a:extLst>
          </p:cNvPr>
          <p:cNvSpPr txBox="1"/>
          <p:nvPr/>
        </p:nvSpPr>
        <p:spPr>
          <a:xfrm>
            <a:off x="1028700" y="1095295"/>
            <a:ext cx="11468100" cy="710066"/>
          </a:xfrm>
          <a:prstGeom prst="rect">
            <a:avLst/>
          </a:prstGeom>
        </p:spPr>
        <p:txBody>
          <a:bodyPr wrap="square" lIns="0" tIns="0" rIns="0" bIns="0" rtlCol="0" anchor="t">
            <a:spAutoFit/>
          </a:bodyPr>
          <a:lstStyle/>
          <a:p>
            <a:pPr>
              <a:lnSpc>
                <a:spcPts val="5759"/>
              </a:lnSpc>
            </a:pPr>
            <a:r>
              <a:rPr lang="es-EC" sz="4800" b="1" dirty="0">
                <a:solidFill>
                  <a:srgbClr val="1C79BE"/>
                </a:solidFill>
                <a:latin typeface="BR Omny Bold"/>
              </a:rPr>
              <a:t>Criterios de Evaluación CAD-OCDE</a:t>
            </a:r>
            <a:endParaRPr lang="en-US" sz="4800" b="1" dirty="0">
              <a:solidFill>
                <a:srgbClr val="1C79BE"/>
              </a:solidFill>
              <a:latin typeface="BR Omny Bold"/>
              <a:sym typeface="BR Omny Bold"/>
            </a:endParaRPr>
          </a:p>
        </p:txBody>
      </p:sp>
      <p:sp>
        <p:nvSpPr>
          <p:cNvPr id="5" name="TextBox 5">
            <a:extLst>
              <a:ext uri="{FF2B5EF4-FFF2-40B4-BE49-F238E27FC236}">
                <a16:creationId xmlns:a16="http://schemas.microsoft.com/office/drawing/2014/main" id="{78119D49-9E7A-1A36-873F-11478C08E37C}"/>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dirty="0">
                <a:solidFill>
                  <a:srgbClr val="000000"/>
                </a:solidFill>
                <a:latin typeface="BR Omny"/>
                <a:ea typeface="BR Omny"/>
                <a:cs typeface="BR Omny"/>
                <a:sym typeface="BR Omny"/>
              </a:rPr>
              <a:t>www.glocalevalweek.org</a:t>
            </a:r>
          </a:p>
        </p:txBody>
      </p:sp>
      <p:pic>
        <p:nvPicPr>
          <p:cNvPr id="10" name="Imagen 9">
            <a:extLst>
              <a:ext uri="{FF2B5EF4-FFF2-40B4-BE49-F238E27FC236}">
                <a16:creationId xmlns:a16="http://schemas.microsoft.com/office/drawing/2014/main" id="{A7FCB3EF-2A01-613D-5D0D-C14A9AA63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800" y="297494"/>
            <a:ext cx="2882344" cy="1531245"/>
          </a:xfrm>
          <a:prstGeom prst="rect">
            <a:avLst/>
          </a:prstGeom>
        </p:spPr>
      </p:pic>
      <p:graphicFrame>
        <p:nvGraphicFramePr>
          <p:cNvPr id="6" name="Tabla 5">
            <a:extLst>
              <a:ext uri="{FF2B5EF4-FFF2-40B4-BE49-F238E27FC236}">
                <a16:creationId xmlns:a16="http://schemas.microsoft.com/office/drawing/2014/main" id="{D6E08CFC-4A10-8D47-721D-4D8BAE471B24}"/>
              </a:ext>
            </a:extLst>
          </p:cNvPr>
          <p:cNvGraphicFramePr>
            <a:graphicFrameLocks noGrp="1"/>
          </p:cNvGraphicFramePr>
          <p:nvPr>
            <p:extLst>
              <p:ext uri="{D42A27DB-BD31-4B8C-83A1-F6EECF244321}">
                <p14:modId xmlns:p14="http://schemas.microsoft.com/office/powerpoint/2010/main" val="930153109"/>
              </p:ext>
            </p:extLst>
          </p:nvPr>
        </p:nvGraphicFramePr>
        <p:xfrm>
          <a:off x="1001927" y="2171700"/>
          <a:ext cx="16036308" cy="4536440"/>
        </p:xfrm>
        <a:graphic>
          <a:graphicData uri="http://schemas.openxmlformats.org/drawingml/2006/table">
            <a:tbl>
              <a:tblPr firstRow="1" bandRow="1">
                <a:tableStyleId>{69012ECD-51FC-41F1-AA8D-1B2483CD663E}</a:tableStyleId>
              </a:tblPr>
              <a:tblGrid>
                <a:gridCol w="1939308">
                  <a:extLst>
                    <a:ext uri="{9D8B030D-6E8A-4147-A177-3AD203B41FA5}">
                      <a16:colId xmlns:a16="http://schemas.microsoft.com/office/drawing/2014/main" val="2455288126"/>
                    </a:ext>
                  </a:extLst>
                </a:gridCol>
                <a:gridCol w="6934200">
                  <a:extLst>
                    <a:ext uri="{9D8B030D-6E8A-4147-A177-3AD203B41FA5}">
                      <a16:colId xmlns:a16="http://schemas.microsoft.com/office/drawing/2014/main" val="2419428650"/>
                    </a:ext>
                  </a:extLst>
                </a:gridCol>
                <a:gridCol w="7162800">
                  <a:extLst>
                    <a:ext uri="{9D8B030D-6E8A-4147-A177-3AD203B41FA5}">
                      <a16:colId xmlns:a16="http://schemas.microsoft.com/office/drawing/2014/main" val="3995791868"/>
                    </a:ext>
                  </a:extLst>
                </a:gridCol>
              </a:tblGrid>
              <a:tr h="381726">
                <a:tc>
                  <a:txBody>
                    <a:bodyPr/>
                    <a:lstStyle/>
                    <a:p>
                      <a:pPr algn="ctr">
                        <a:buNone/>
                      </a:pPr>
                      <a:r>
                        <a:rPr lang="es-EC" b="1">
                          <a:solidFill>
                            <a:srgbClr val="FFFFFF"/>
                          </a:solidFill>
                          <a:effectLst/>
                          <a:latin typeface="Poppins" panose="020B0502040204020203" pitchFamily="2" charset="0"/>
                        </a:rPr>
                        <a:t>Criterio</a:t>
                      </a:r>
                    </a:p>
                  </a:txBody>
                  <a:tcPr marL="127000" marR="127000" marT="88900" marB="88900" anchor="ctr"/>
                </a:tc>
                <a:tc>
                  <a:txBody>
                    <a:bodyPr/>
                    <a:lstStyle/>
                    <a:p>
                      <a:pPr algn="ctr">
                        <a:buNone/>
                      </a:pPr>
                      <a:r>
                        <a:rPr lang="es-MX" b="1">
                          <a:solidFill>
                            <a:srgbClr val="FFFFFF"/>
                          </a:solidFill>
                          <a:effectLst/>
                          <a:latin typeface="Poppins" panose="020B0502040204020203" pitchFamily="2" charset="0"/>
                        </a:rPr>
                        <a:t>Pregunta Central en la Evaluación</a:t>
                      </a:r>
                    </a:p>
                  </a:txBody>
                  <a:tcPr marL="127000" marR="127000" marT="88900" marB="88900" anchor="ctr"/>
                </a:tc>
                <a:tc>
                  <a:txBody>
                    <a:bodyPr/>
                    <a:lstStyle/>
                    <a:p>
                      <a:pPr algn="ctr">
                        <a:buNone/>
                      </a:pPr>
                      <a:r>
                        <a:rPr lang="es-EC" b="1">
                          <a:solidFill>
                            <a:srgbClr val="FFFFFF"/>
                          </a:solidFill>
                          <a:effectLst/>
                          <a:latin typeface="Poppins" panose="020B0502040204020203" pitchFamily="2" charset="0"/>
                        </a:rPr>
                        <a:t>Conexión con los Enfoques</a:t>
                      </a:r>
                    </a:p>
                  </a:txBody>
                  <a:tcPr marL="127000" marR="127000" marT="88900" marB="88900" anchor="ctr"/>
                </a:tc>
                <a:extLst>
                  <a:ext uri="{0D108BD9-81ED-4DB2-BD59-A6C34878D82A}">
                    <a16:rowId xmlns:a16="http://schemas.microsoft.com/office/drawing/2014/main" val="3151241259"/>
                  </a:ext>
                </a:extLst>
              </a:tr>
              <a:tr h="381726">
                <a:tc>
                  <a:txBody>
                    <a:bodyPr/>
                    <a:lstStyle/>
                    <a:p>
                      <a:pPr algn="l">
                        <a:buNone/>
                      </a:pPr>
                      <a:r>
                        <a:rPr lang="es-EC" b="1">
                          <a:solidFill>
                            <a:srgbClr val="0369A1"/>
                          </a:solidFill>
                          <a:effectLst/>
                          <a:latin typeface="Lato" panose="020F0502020204030203" pitchFamily="34" charset="0"/>
                        </a:rPr>
                        <a:t>Pertinencia</a:t>
                      </a:r>
                      <a:endParaRPr lang="es-EC">
                        <a:solidFill>
                          <a:srgbClr val="334155"/>
                        </a:solidFill>
                        <a:effectLst/>
                        <a:latin typeface="Lato" panose="020F0502020204030203" pitchFamily="34" charset="0"/>
                      </a:endParaRPr>
                    </a:p>
                  </a:txBody>
                  <a:tcPr marL="127000" marR="127000" marT="88900" marB="88900" anchor="ctr"/>
                </a:tc>
                <a:tc>
                  <a:txBody>
                    <a:bodyPr/>
                    <a:lstStyle/>
                    <a:p>
                      <a:pPr algn="l">
                        <a:buNone/>
                      </a:pPr>
                      <a:r>
                        <a:rPr lang="es-MX">
                          <a:solidFill>
                            <a:srgbClr val="334155"/>
                          </a:solidFill>
                          <a:effectLst/>
                          <a:latin typeface="Lato" panose="020F0502020204030203" pitchFamily="34" charset="0"/>
                        </a:rPr>
                        <a:t>¿El proyecto era lo que la comunidad realmente necesitaba?</a:t>
                      </a:r>
                    </a:p>
                  </a:txBody>
                  <a:tcPr marL="127000" marR="127000" marT="88900" marB="88900" anchor="ctr"/>
                </a:tc>
                <a:tc>
                  <a:txBody>
                    <a:bodyPr/>
                    <a:lstStyle/>
                    <a:p>
                      <a:pPr algn="l">
                        <a:buNone/>
                      </a:pPr>
                      <a:r>
                        <a:rPr lang="es-MX">
                          <a:solidFill>
                            <a:srgbClr val="334155"/>
                          </a:solidFill>
                          <a:effectLst/>
                          <a:latin typeface="Lato" panose="020F0502020204030203" pitchFamily="34" charset="0"/>
                        </a:rPr>
                        <a:t>Refleja el EBDH: asegura que la intervención responda a los derechos vulnerados locales.</a:t>
                      </a:r>
                    </a:p>
                  </a:txBody>
                  <a:tcPr marL="127000" marR="127000" marT="88900" marB="88900" anchor="ctr"/>
                </a:tc>
                <a:extLst>
                  <a:ext uri="{0D108BD9-81ED-4DB2-BD59-A6C34878D82A}">
                    <a16:rowId xmlns:a16="http://schemas.microsoft.com/office/drawing/2014/main" val="3925590434"/>
                  </a:ext>
                </a:extLst>
              </a:tr>
              <a:tr h="381726">
                <a:tc>
                  <a:txBody>
                    <a:bodyPr/>
                    <a:lstStyle/>
                    <a:p>
                      <a:pPr algn="l">
                        <a:buNone/>
                      </a:pPr>
                      <a:r>
                        <a:rPr lang="es-EC" b="1">
                          <a:solidFill>
                            <a:srgbClr val="0369A1"/>
                          </a:solidFill>
                          <a:effectLst/>
                          <a:latin typeface="Lato" panose="020F0502020204030203" pitchFamily="34" charset="0"/>
                        </a:rPr>
                        <a:t>Coherencia</a:t>
                      </a:r>
                      <a:endParaRPr lang="es-EC">
                        <a:solidFill>
                          <a:srgbClr val="334155"/>
                        </a:solidFill>
                        <a:effectLst/>
                        <a:latin typeface="Lato" panose="020F0502020204030203" pitchFamily="34" charset="0"/>
                      </a:endParaRPr>
                    </a:p>
                  </a:txBody>
                  <a:tcPr marL="127000" marR="127000" marT="88900" marB="88900" anchor="ctr"/>
                </a:tc>
                <a:tc>
                  <a:txBody>
                    <a:bodyPr/>
                    <a:lstStyle/>
                    <a:p>
                      <a:pPr algn="l">
                        <a:buNone/>
                      </a:pPr>
                      <a:r>
                        <a:rPr lang="es-MX">
                          <a:solidFill>
                            <a:srgbClr val="334155"/>
                          </a:solidFill>
                          <a:effectLst/>
                          <a:latin typeface="Lato" panose="020F0502020204030203" pitchFamily="34" charset="0"/>
                        </a:rPr>
                        <a:t>¿El proyecto suma o contradice a otras políticas existentes?</a:t>
                      </a:r>
                    </a:p>
                  </a:txBody>
                  <a:tcPr marL="127000" marR="127000" marT="88900" marB="88900" anchor="ctr"/>
                </a:tc>
                <a:tc>
                  <a:txBody>
                    <a:bodyPr/>
                    <a:lstStyle/>
                    <a:p>
                      <a:pPr algn="l">
                        <a:buNone/>
                      </a:pPr>
                      <a:r>
                        <a:rPr lang="es-MX">
                          <a:solidFill>
                            <a:srgbClr val="334155"/>
                          </a:solidFill>
                          <a:effectLst/>
                          <a:latin typeface="Lato" panose="020F0502020204030203" pitchFamily="34" charset="0"/>
                        </a:rPr>
                        <a:t>Asegura que la cooperación no duplique esfuerzos ni viole normativas ambientales o sociales.</a:t>
                      </a:r>
                    </a:p>
                  </a:txBody>
                  <a:tcPr marL="127000" marR="127000" marT="88900" marB="88900" anchor="ctr"/>
                </a:tc>
                <a:extLst>
                  <a:ext uri="{0D108BD9-81ED-4DB2-BD59-A6C34878D82A}">
                    <a16:rowId xmlns:a16="http://schemas.microsoft.com/office/drawing/2014/main" val="1031821477"/>
                  </a:ext>
                </a:extLst>
              </a:tr>
              <a:tr h="381726">
                <a:tc>
                  <a:txBody>
                    <a:bodyPr/>
                    <a:lstStyle/>
                    <a:p>
                      <a:pPr algn="l">
                        <a:buNone/>
                      </a:pPr>
                      <a:r>
                        <a:rPr lang="es-EC" b="1">
                          <a:solidFill>
                            <a:srgbClr val="0369A1"/>
                          </a:solidFill>
                          <a:effectLst/>
                          <a:latin typeface="Lato" panose="020F0502020204030203" pitchFamily="34" charset="0"/>
                        </a:rPr>
                        <a:t>Eficacia</a:t>
                      </a:r>
                      <a:endParaRPr lang="es-EC">
                        <a:solidFill>
                          <a:srgbClr val="334155"/>
                        </a:solidFill>
                        <a:effectLst/>
                        <a:latin typeface="Lato" panose="020F0502020204030203" pitchFamily="34" charset="0"/>
                      </a:endParaRPr>
                    </a:p>
                  </a:txBody>
                  <a:tcPr marL="127000" marR="127000" marT="88900" marB="88900" anchor="ctr"/>
                </a:tc>
                <a:tc>
                  <a:txBody>
                    <a:bodyPr/>
                    <a:lstStyle/>
                    <a:p>
                      <a:pPr algn="l">
                        <a:buNone/>
                      </a:pPr>
                      <a:r>
                        <a:rPr lang="es-MX">
                          <a:solidFill>
                            <a:srgbClr val="334155"/>
                          </a:solidFill>
                          <a:effectLst/>
                          <a:latin typeface="Lato" panose="020F0502020204030203" pitchFamily="34" charset="0"/>
                        </a:rPr>
                        <a:t>¿Se lograron los objetivos planteados?</a:t>
                      </a:r>
                    </a:p>
                  </a:txBody>
                  <a:tcPr marL="127000" marR="127000" marT="88900" marB="88900" anchor="ctr"/>
                </a:tc>
                <a:tc>
                  <a:txBody>
                    <a:bodyPr/>
                    <a:lstStyle/>
                    <a:p>
                      <a:pPr algn="l">
                        <a:buNone/>
                      </a:pPr>
                      <a:r>
                        <a:rPr lang="es-MX">
                          <a:solidFill>
                            <a:srgbClr val="334155"/>
                          </a:solidFill>
                          <a:effectLst/>
                          <a:latin typeface="Lato" panose="020F0502020204030203" pitchFamily="34" charset="0"/>
                        </a:rPr>
                        <a:t>Es el núcleo directriz de la Gestión basada en Resultados (GbR).</a:t>
                      </a:r>
                    </a:p>
                  </a:txBody>
                  <a:tcPr marL="127000" marR="127000" marT="88900" marB="88900" anchor="ctr"/>
                </a:tc>
                <a:extLst>
                  <a:ext uri="{0D108BD9-81ED-4DB2-BD59-A6C34878D82A}">
                    <a16:rowId xmlns:a16="http://schemas.microsoft.com/office/drawing/2014/main" val="1411677332"/>
                  </a:ext>
                </a:extLst>
              </a:tr>
              <a:tr h="381726">
                <a:tc>
                  <a:txBody>
                    <a:bodyPr/>
                    <a:lstStyle/>
                    <a:p>
                      <a:pPr algn="l">
                        <a:buNone/>
                      </a:pPr>
                      <a:r>
                        <a:rPr lang="es-EC" b="1">
                          <a:solidFill>
                            <a:srgbClr val="0369A1"/>
                          </a:solidFill>
                          <a:effectLst/>
                          <a:latin typeface="Lato" panose="020F0502020204030203" pitchFamily="34" charset="0"/>
                        </a:rPr>
                        <a:t>Eficiencia</a:t>
                      </a:r>
                      <a:endParaRPr lang="es-EC">
                        <a:solidFill>
                          <a:srgbClr val="334155"/>
                        </a:solidFill>
                        <a:effectLst/>
                        <a:latin typeface="Lato" panose="020F0502020204030203" pitchFamily="34" charset="0"/>
                      </a:endParaRPr>
                    </a:p>
                  </a:txBody>
                  <a:tcPr marL="127000" marR="127000" marT="88900" marB="88900" anchor="ctr"/>
                </a:tc>
                <a:tc>
                  <a:txBody>
                    <a:bodyPr/>
                    <a:lstStyle/>
                    <a:p>
                      <a:pPr algn="l">
                        <a:buNone/>
                      </a:pPr>
                      <a:r>
                        <a:rPr lang="es-MX">
                          <a:solidFill>
                            <a:srgbClr val="334155"/>
                          </a:solidFill>
                          <a:effectLst/>
                          <a:latin typeface="Lato" panose="020F0502020204030203" pitchFamily="34" charset="0"/>
                        </a:rPr>
                        <a:t>¿Se utilizaron los recursos (tiempo, dinero) de la mejor manera?</a:t>
                      </a:r>
                    </a:p>
                  </a:txBody>
                  <a:tcPr marL="127000" marR="127000" marT="88900" marB="88900" anchor="ctr"/>
                </a:tc>
                <a:tc>
                  <a:txBody>
                    <a:bodyPr/>
                    <a:lstStyle/>
                    <a:p>
                      <a:pPr algn="l">
                        <a:buNone/>
                      </a:pPr>
                      <a:r>
                        <a:rPr lang="es-MX">
                          <a:solidFill>
                            <a:srgbClr val="334155"/>
                          </a:solidFill>
                          <a:effectLst/>
                          <a:latin typeface="Lato" panose="020F0502020204030203" pitchFamily="34" charset="0"/>
                        </a:rPr>
                        <a:t>Crucial para la rendición de cuentas ante los donantes y la sociedad civil.</a:t>
                      </a:r>
                    </a:p>
                  </a:txBody>
                  <a:tcPr marL="127000" marR="127000" marT="88900" marB="88900" anchor="ctr"/>
                </a:tc>
                <a:extLst>
                  <a:ext uri="{0D108BD9-81ED-4DB2-BD59-A6C34878D82A}">
                    <a16:rowId xmlns:a16="http://schemas.microsoft.com/office/drawing/2014/main" val="2080185960"/>
                  </a:ext>
                </a:extLst>
              </a:tr>
              <a:tr h="381726">
                <a:tc>
                  <a:txBody>
                    <a:bodyPr/>
                    <a:lstStyle/>
                    <a:p>
                      <a:pPr algn="l">
                        <a:buNone/>
                      </a:pPr>
                      <a:r>
                        <a:rPr lang="es-EC" b="1" dirty="0">
                          <a:solidFill>
                            <a:srgbClr val="0369A1"/>
                          </a:solidFill>
                          <a:effectLst/>
                          <a:latin typeface="Lato" panose="020F0502020204030203" pitchFamily="34" charset="0"/>
                        </a:rPr>
                        <a:t>Impacto</a:t>
                      </a:r>
                      <a:endParaRPr lang="es-EC" dirty="0">
                        <a:solidFill>
                          <a:srgbClr val="334155"/>
                        </a:solidFill>
                        <a:effectLst/>
                        <a:latin typeface="Lato" panose="020F0502020204030203" pitchFamily="34" charset="0"/>
                      </a:endParaRPr>
                    </a:p>
                  </a:txBody>
                  <a:tcPr marL="127000" marR="127000" marT="88900" marB="88900" anchor="ctr"/>
                </a:tc>
                <a:tc>
                  <a:txBody>
                    <a:bodyPr/>
                    <a:lstStyle/>
                    <a:p>
                      <a:pPr algn="l">
                        <a:buNone/>
                      </a:pPr>
                      <a:r>
                        <a:rPr lang="es-EC" dirty="0">
                          <a:solidFill>
                            <a:srgbClr val="334155"/>
                          </a:solidFill>
                          <a:effectLst/>
                          <a:latin typeface="Lato" panose="020F0502020204030203" pitchFamily="34" charset="0"/>
                        </a:rPr>
                        <a:t>¿Qué transformaciones profundas (positivas o negativas) generó?</a:t>
                      </a:r>
                    </a:p>
                  </a:txBody>
                  <a:tcPr marL="127000" marR="127000" marT="88900" marB="88900" anchor="ctr"/>
                </a:tc>
                <a:tc>
                  <a:txBody>
                    <a:bodyPr/>
                    <a:lstStyle/>
                    <a:p>
                      <a:pPr algn="l">
                        <a:buNone/>
                      </a:pPr>
                      <a:r>
                        <a:rPr lang="es-MX" dirty="0">
                          <a:solidFill>
                            <a:srgbClr val="334155"/>
                          </a:solidFill>
                          <a:effectLst/>
                          <a:latin typeface="Lato" panose="020F0502020204030203" pitchFamily="34" charset="0"/>
                        </a:rPr>
                        <a:t>Mide el cambio estructural a largo plazo (ej. reducción de pobreza multidimensional).</a:t>
                      </a:r>
                    </a:p>
                  </a:txBody>
                  <a:tcPr marL="127000" marR="127000" marT="88900" marB="88900" anchor="ctr"/>
                </a:tc>
                <a:extLst>
                  <a:ext uri="{0D108BD9-81ED-4DB2-BD59-A6C34878D82A}">
                    <a16:rowId xmlns:a16="http://schemas.microsoft.com/office/drawing/2014/main" val="3925810109"/>
                  </a:ext>
                </a:extLst>
              </a:tr>
              <a:tr h="381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b="1" dirty="0">
                          <a:solidFill>
                            <a:srgbClr val="0369A1"/>
                          </a:solidFill>
                          <a:effectLst/>
                          <a:latin typeface="Lato" panose="020F0502020204030203" pitchFamily="34" charset="0"/>
                        </a:rPr>
                        <a:t>Sostenibilidad</a:t>
                      </a:r>
                      <a:endParaRPr lang="es-EC" dirty="0">
                        <a:solidFill>
                          <a:srgbClr val="334155"/>
                        </a:solidFill>
                        <a:effectLst/>
                        <a:latin typeface="Lato" panose="020F0502020204030203" pitchFamily="34" charset="0"/>
                      </a:endParaRPr>
                    </a:p>
                    <a:p>
                      <a:endParaRPr lang="es-EC" dirty="0"/>
                    </a:p>
                  </a:txBody>
                  <a:tcPr/>
                </a:tc>
                <a:tc>
                  <a:txBody>
                    <a:bodyPr/>
                    <a:lstStyle/>
                    <a:p>
                      <a:pPr algn="l">
                        <a:buNone/>
                      </a:pPr>
                      <a:r>
                        <a:rPr lang="es-MX" dirty="0">
                          <a:solidFill>
                            <a:srgbClr val="334155"/>
                          </a:solidFill>
                          <a:effectLst/>
                          <a:latin typeface="Lato" panose="020F0502020204030203" pitchFamily="34" charset="0"/>
                        </a:rPr>
                        <a:t>Sobrevivirán los beneficios cuando la cooperación se retire?</a:t>
                      </a:r>
                    </a:p>
                  </a:txBody>
                  <a:tcPr marL="127000" marR="127000" marT="88900" marB="88900" anchor="ctr"/>
                </a:tc>
                <a:tc>
                  <a:txBody>
                    <a:bodyPr/>
                    <a:lstStyle/>
                    <a:p>
                      <a:pPr algn="l">
                        <a:buNone/>
                      </a:pPr>
                      <a:r>
                        <a:rPr lang="es-MX" dirty="0">
                          <a:solidFill>
                            <a:srgbClr val="334155"/>
                          </a:solidFill>
                          <a:effectLst/>
                          <a:latin typeface="Lato" panose="020F0502020204030203" pitchFamily="34" charset="0"/>
                        </a:rPr>
                        <a:t>Mide el nivel de empoderamiento local y la viabilidad financiera futura.</a:t>
                      </a:r>
                    </a:p>
                  </a:txBody>
                  <a:tcPr marL="127000" marR="127000" marT="88900" marB="88900" anchor="ctr"/>
                </a:tc>
                <a:extLst>
                  <a:ext uri="{0D108BD9-81ED-4DB2-BD59-A6C34878D82A}">
                    <a16:rowId xmlns:a16="http://schemas.microsoft.com/office/drawing/2014/main" val="2306231222"/>
                  </a:ext>
                </a:extLst>
              </a:tr>
            </a:tbl>
          </a:graphicData>
        </a:graphic>
      </p:graphicFrame>
    </p:spTree>
    <p:extLst>
      <p:ext uri="{BB962C8B-B14F-4D97-AF65-F5344CB8AC3E}">
        <p14:creationId xmlns:p14="http://schemas.microsoft.com/office/powerpoint/2010/main" val="261898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42E8B-F741-DE65-A990-91092C2F7E0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E0818F-B60F-3B82-4AC2-3986B28413D9}"/>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s-EC"/>
          </a:p>
        </p:txBody>
      </p:sp>
      <p:sp>
        <p:nvSpPr>
          <p:cNvPr id="3" name="TextBox 3">
            <a:extLst>
              <a:ext uri="{FF2B5EF4-FFF2-40B4-BE49-F238E27FC236}">
                <a16:creationId xmlns:a16="http://schemas.microsoft.com/office/drawing/2014/main" id="{CDE0B35E-370D-C175-319D-83B438EC737F}"/>
              </a:ext>
            </a:extLst>
          </p:cNvPr>
          <p:cNvSpPr txBox="1"/>
          <p:nvPr/>
        </p:nvSpPr>
        <p:spPr>
          <a:xfrm>
            <a:off x="1028700" y="1095295"/>
            <a:ext cx="9972606" cy="710066"/>
          </a:xfrm>
          <a:prstGeom prst="rect">
            <a:avLst/>
          </a:prstGeom>
        </p:spPr>
        <p:txBody>
          <a:bodyPr lIns="0" tIns="0" rIns="0" bIns="0" rtlCol="0" anchor="t">
            <a:spAutoFit/>
          </a:bodyPr>
          <a:lstStyle/>
          <a:p>
            <a:pPr>
              <a:lnSpc>
                <a:spcPts val="5759"/>
              </a:lnSpc>
            </a:pPr>
            <a:r>
              <a:rPr lang="es-EC" sz="4800" b="1" dirty="0">
                <a:solidFill>
                  <a:srgbClr val="1C79BE"/>
                </a:solidFill>
                <a:latin typeface="BR Omny Bold"/>
              </a:rPr>
              <a:t>Hallazgos de la evaluación</a:t>
            </a:r>
            <a:endParaRPr lang="en-US" sz="4800" b="1" dirty="0">
              <a:solidFill>
                <a:srgbClr val="1C79BE"/>
              </a:solidFill>
              <a:latin typeface="BR Omny Bold"/>
              <a:sym typeface="BR Omny Bold"/>
            </a:endParaRPr>
          </a:p>
        </p:txBody>
      </p:sp>
      <p:sp>
        <p:nvSpPr>
          <p:cNvPr id="4" name="TextBox 4">
            <a:extLst>
              <a:ext uri="{FF2B5EF4-FFF2-40B4-BE49-F238E27FC236}">
                <a16:creationId xmlns:a16="http://schemas.microsoft.com/office/drawing/2014/main" id="{6B1C1F08-7FC0-93A7-9570-89BC5BB5258E}"/>
              </a:ext>
            </a:extLst>
          </p:cNvPr>
          <p:cNvSpPr txBox="1"/>
          <p:nvPr/>
        </p:nvSpPr>
        <p:spPr>
          <a:xfrm>
            <a:off x="1028700" y="2654036"/>
            <a:ext cx="13075227" cy="4395562"/>
          </a:xfrm>
          <a:prstGeom prst="rect">
            <a:avLst/>
          </a:prstGeom>
        </p:spPr>
        <p:txBody>
          <a:bodyPr wrap="square" lIns="0" tIns="0" rIns="0" bIns="0" rtlCol="0" anchor="t">
            <a:spAutoFit/>
          </a:bodyPr>
          <a:lstStyle/>
          <a:p>
            <a:pPr marL="800100" lvl="1" indent="-342900">
              <a:buFont typeface="Arial" panose="020B0604020202020204" pitchFamily="34" charset="0"/>
              <a:buChar char="•"/>
            </a:pPr>
            <a:r>
              <a:rPr lang="es-EC" sz="2000" dirty="0">
                <a:solidFill>
                  <a:srgbClr val="000000"/>
                </a:solidFill>
                <a:latin typeface="BR Omny"/>
              </a:rPr>
              <a:t>La "</a:t>
            </a:r>
            <a:r>
              <a:rPr lang="es-EC" sz="2000" dirty="0" err="1">
                <a:solidFill>
                  <a:srgbClr val="000000"/>
                </a:solidFill>
                <a:latin typeface="BR Omny"/>
              </a:rPr>
              <a:t>Proyectización</a:t>
            </a:r>
            <a:r>
              <a:rPr lang="es-EC" sz="2000" dirty="0">
                <a:solidFill>
                  <a:srgbClr val="000000"/>
                </a:solidFill>
                <a:latin typeface="BR Omny"/>
              </a:rPr>
              <a:t>" vs. Política Pública: dependencia de fondos a corto plazo que mueren al cerrarse el contrato.</a:t>
            </a:r>
          </a:p>
          <a:p>
            <a:pPr lvl="1"/>
            <a:endParaRPr lang="es-EC" sz="2000" dirty="0">
              <a:solidFill>
                <a:srgbClr val="000000"/>
              </a:solidFill>
              <a:latin typeface="BR Omny"/>
            </a:endParaRPr>
          </a:p>
          <a:p>
            <a:pPr marL="800100" lvl="1" indent="-342900">
              <a:buFont typeface="Arial" panose="020B0604020202020204" pitchFamily="34" charset="0"/>
              <a:buChar char="•"/>
            </a:pPr>
            <a:r>
              <a:rPr lang="es-EC" sz="2000" dirty="0">
                <a:solidFill>
                  <a:srgbClr val="000000"/>
                </a:solidFill>
                <a:latin typeface="BR Omny"/>
              </a:rPr>
              <a:t>Fragmentación Intergubernamental: Desconexión Estado-</a:t>
            </a:r>
            <a:r>
              <a:rPr lang="es-EC" sz="2000" dirty="0" err="1">
                <a:solidFill>
                  <a:srgbClr val="000000"/>
                </a:solidFill>
                <a:latin typeface="BR Omny"/>
              </a:rPr>
              <a:t>GADs</a:t>
            </a:r>
            <a:r>
              <a:rPr lang="es-EC" sz="2000" dirty="0">
                <a:solidFill>
                  <a:srgbClr val="000000"/>
                </a:solidFill>
                <a:latin typeface="BR Omny"/>
              </a:rPr>
              <a:t> y falta de un mecanismo de gobernanza territorial unificado.</a:t>
            </a:r>
          </a:p>
          <a:p>
            <a:pPr lvl="1"/>
            <a:endParaRPr lang="es-EC" sz="2000" dirty="0">
              <a:solidFill>
                <a:srgbClr val="000000"/>
              </a:solidFill>
              <a:latin typeface="BR Omny"/>
            </a:endParaRPr>
          </a:p>
          <a:p>
            <a:pPr marL="800100" lvl="1" indent="-342900">
              <a:buFont typeface="Arial" panose="020B0604020202020204" pitchFamily="34" charset="0"/>
              <a:buChar char="•"/>
            </a:pPr>
            <a:r>
              <a:rPr lang="es-EC" sz="2000" dirty="0">
                <a:solidFill>
                  <a:srgbClr val="000000"/>
                </a:solidFill>
                <a:latin typeface="BR Omny"/>
              </a:rPr>
              <a:t>Participación formal: Espacios de participación débiles, sin incidencia real en decisiones.</a:t>
            </a:r>
          </a:p>
          <a:p>
            <a:pPr lvl="1"/>
            <a:endParaRPr lang="es-EC" sz="2000" dirty="0">
              <a:solidFill>
                <a:srgbClr val="000000"/>
              </a:solidFill>
              <a:latin typeface="BR Omny"/>
            </a:endParaRPr>
          </a:p>
          <a:p>
            <a:pPr marL="800100" lvl="1" indent="-342900" algn="just">
              <a:buFont typeface="Arial" panose="020B0604020202020204" pitchFamily="34" charset="0"/>
              <a:buChar char="•"/>
            </a:pPr>
            <a:r>
              <a:rPr lang="es-EC" sz="2000" dirty="0">
                <a:solidFill>
                  <a:srgbClr val="000000"/>
                </a:solidFill>
                <a:latin typeface="BR Omny"/>
              </a:rPr>
              <a:t>Debilidad Institucional: Alta rotación de técnicos y autoridades que borra la memoria institucional y paraliza procesos.</a:t>
            </a:r>
          </a:p>
          <a:p>
            <a:pPr marL="800100" lvl="1" indent="-342900">
              <a:buFont typeface="Arial" panose="020B0604020202020204" pitchFamily="34" charset="0"/>
              <a:buChar char="•"/>
            </a:pPr>
            <a:endParaRPr lang="es-EC" sz="2000" dirty="0">
              <a:solidFill>
                <a:srgbClr val="000000"/>
              </a:solidFill>
              <a:latin typeface="BR Omny"/>
            </a:endParaRPr>
          </a:p>
          <a:p>
            <a:pPr marL="800100" lvl="1" indent="-342900">
              <a:buFont typeface="Arial" panose="020B0604020202020204" pitchFamily="34" charset="0"/>
              <a:buChar char="•"/>
            </a:pPr>
            <a:endParaRPr lang="es-EC" sz="2000" dirty="0">
              <a:solidFill>
                <a:srgbClr val="000000"/>
              </a:solidFill>
              <a:latin typeface="BR Omny"/>
            </a:endParaRPr>
          </a:p>
          <a:p>
            <a:pPr marL="0" lvl="1">
              <a:lnSpc>
                <a:spcPts val="2800"/>
              </a:lnSpc>
            </a:pPr>
            <a:endParaRPr lang="es-EC" sz="2000" dirty="0">
              <a:solidFill>
                <a:srgbClr val="000000"/>
              </a:solidFill>
              <a:latin typeface="BR Omny"/>
            </a:endParaRPr>
          </a:p>
          <a:p>
            <a:pPr marL="0" lvl="1">
              <a:lnSpc>
                <a:spcPts val="2800"/>
              </a:lnSpc>
            </a:pPr>
            <a:endParaRPr lang="es-EC" sz="2000" dirty="0">
              <a:solidFill>
                <a:srgbClr val="000000"/>
              </a:solidFill>
              <a:latin typeface="BR Omny"/>
            </a:endParaRPr>
          </a:p>
        </p:txBody>
      </p:sp>
      <p:sp>
        <p:nvSpPr>
          <p:cNvPr id="5" name="TextBox 5">
            <a:extLst>
              <a:ext uri="{FF2B5EF4-FFF2-40B4-BE49-F238E27FC236}">
                <a16:creationId xmlns:a16="http://schemas.microsoft.com/office/drawing/2014/main" id="{DA4ACB76-F5C7-900B-5DED-31B2826A39D6}"/>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dirty="0">
                <a:solidFill>
                  <a:srgbClr val="000000"/>
                </a:solidFill>
                <a:latin typeface="BR Omny"/>
                <a:ea typeface="BR Omny"/>
                <a:cs typeface="BR Omny"/>
                <a:sym typeface="BR Omny"/>
              </a:rPr>
              <a:t>www.glocalevalweek.org</a:t>
            </a:r>
          </a:p>
        </p:txBody>
      </p:sp>
      <p:pic>
        <p:nvPicPr>
          <p:cNvPr id="10" name="Imagen 9">
            <a:extLst>
              <a:ext uri="{FF2B5EF4-FFF2-40B4-BE49-F238E27FC236}">
                <a16:creationId xmlns:a16="http://schemas.microsoft.com/office/drawing/2014/main" id="{2658E12B-04BC-0F5C-7ECD-FFE682CCA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800" y="297494"/>
            <a:ext cx="2882344" cy="1531245"/>
          </a:xfrm>
          <a:prstGeom prst="rect">
            <a:avLst/>
          </a:prstGeom>
        </p:spPr>
      </p:pic>
      <p:pic>
        <p:nvPicPr>
          <p:cNvPr id="9" name="Imagen 8">
            <a:extLst>
              <a:ext uri="{FF2B5EF4-FFF2-40B4-BE49-F238E27FC236}">
                <a16:creationId xmlns:a16="http://schemas.microsoft.com/office/drawing/2014/main" id="{4A245904-7078-271E-9C15-309FDAA2F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1322" y="2654036"/>
            <a:ext cx="2742895" cy="2742895"/>
          </a:xfrm>
          <a:prstGeom prst="rect">
            <a:avLst/>
          </a:prstGeom>
        </p:spPr>
      </p:pic>
    </p:spTree>
    <p:extLst>
      <p:ext uri="{BB962C8B-B14F-4D97-AF65-F5344CB8AC3E}">
        <p14:creationId xmlns:p14="http://schemas.microsoft.com/office/powerpoint/2010/main" val="3874750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8AAD-6EC6-E589-7528-93CF5749505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D57D55E-F48C-2957-7FF0-D3565D9C8CEB}"/>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s-EC"/>
          </a:p>
        </p:txBody>
      </p:sp>
      <p:sp>
        <p:nvSpPr>
          <p:cNvPr id="3" name="TextBox 3">
            <a:extLst>
              <a:ext uri="{FF2B5EF4-FFF2-40B4-BE49-F238E27FC236}">
                <a16:creationId xmlns:a16="http://schemas.microsoft.com/office/drawing/2014/main" id="{9CF87301-45F2-1AA9-9B5D-7494D27F11D4}"/>
              </a:ext>
            </a:extLst>
          </p:cNvPr>
          <p:cNvSpPr txBox="1"/>
          <p:nvPr/>
        </p:nvSpPr>
        <p:spPr>
          <a:xfrm>
            <a:off x="1028700" y="1095295"/>
            <a:ext cx="9972606" cy="710066"/>
          </a:xfrm>
          <a:prstGeom prst="rect">
            <a:avLst/>
          </a:prstGeom>
        </p:spPr>
        <p:txBody>
          <a:bodyPr lIns="0" tIns="0" rIns="0" bIns="0" rtlCol="0" anchor="t">
            <a:spAutoFit/>
          </a:bodyPr>
          <a:lstStyle/>
          <a:p>
            <a:pPr>
              <a:lnSpc>
                <a:spcPts val="5759"/>
              </a:lnSpc>
            </a:pPr>
            <a:r>
              <a:rPr lang="es-EC" sz="4800" b="1" dirty="0">
                <a:solidFill>
                  <a:srgbClr val="1C79BE"/>
                </a:solidFill>
                <a:latin typeface="BR Omny Bold"/>
              </a:rPr>
              <a:t>Conclusiones</a:t>
            </a:r>
            <a:endParaRPr lang="en-US" sz="4800" b="1" dirty="0">
              <a:solidFill>
                <a:srgbClr val="1C79BE"/>
              </a:solidFill>
              <a:latin typeface="BR Omny Bold"/>
              <a:sym typeface="BR Omny Bold"/>
            </a:endParaRPr>
          </a:p>
        </p:txBody>
      </p:sp>
      <p:sp>
        <p:nvSpPr>
          <p:cNvPr id="4" name="TextBox 4">
            <a:extLst>
              <a:ext uri="{FF2B5EF4-FFF2-40B4-BE49-F238E27FC236}">
                <a16:creationId xmlns:a16="http://schemas.microsoft.com/office/drawing/2014/main" id="{26F3F40A-F9C1-9567-66BC-2E2BBEA21321}"/>
              </a:ext>
            </a:extLst>
          </p:cNvPr>
          <p:cNvSpPr txBox="1"/>
          <p:nvPr/>
        </p:nvSpPr>
        <p:spPr>
          <a:xfrm>
            <a:off x="1028700" y="2654036"/>
            <a:ext cx="12534900" cy="4385111"/>
          </a:xfrm>
          <a:prstGeom prst="rect">
            <a:avLst/>
          </a:prstGeom>
        </p:spPr>
        <p:txBody>
          <a:bodyPr wrap="square" lIns="0" tIns="0" rIns="0" bIns="0" rtlCol="0" anchor="t">
            <a:spAutoFit/>
          </a:bodyPr>
          <a:lstStyle/>
          <a:p>
            <a:pPr marL="285750" lvl="1" indent="-285750">
              <a:buFont typeface="Wingdings" panose="05000000000000000000" pitchFamily="2" charset="2"/>
              <a:buChar char="§"/>
            </a:pPr>
            <a:r>
              <a:rPr lang="es-EC" sz="2000" dirty="0">
                <a:solidFill>
                  <a:srgbClr val="000000"/>
                </a:solidFill>
                <a:latin typeface="BR Omny"/>
              </a:rPr>
              <a:t>Un mayor impacto del financiamiento internacional se alcanza en su articulación estratégica con la solución de los problemas que inciden en la pobreza y desigualdad.</a:t>
            </a:r>
          </a:p>
          <a:p>
            <a:pPr marL="285750" lvl="1" indent="-285750">
              <a:buFont typeface="Wingdings" panose="05000000000000000000" pitchFamily="2" charset="2"/>
              <a:buChar char="§"/>
            </a:pPr>
            <a:endParaRPr lang="es-EC" sz="2000" dirty="0">
              <a:solidFill>
                <a:srgbClr val="000000"/>
              </a:solidFill>
              <a:latin typeface="BR Omny"/>
            </a:endParaRPr>
          </a:p>
          <a:p>
            <a:pPr marL="285750" lvl="1" indent="-285750">
              <a:buFont typeface="Wingdings" panose="05000000000000000000" pitchFamily="2" charset="2"/>
              <a:buChar char="§"/>
            </a:pPr>
            <a:r>
              <a:rPr lang="es-EC" sz="2000" dirty="0">
                <a:solidFill>
                  <a:srgbClr val="000000"/>
                </a:solidFill>
                <a:latin typeface="BR Omny"/>
              </a:rPr>
              <a:t>Fortalecer la Gobernanza Interna asegura el desarrollo y la eficiencia institucional en la gestión de recursos de la cooperación. La polarización limita los procesos de desarrollo, la participación y convivencia social.</a:t>
            </a:r>
          </a:p>
          <a:p>
            <a:pPr lvl="1"/>
            <a:endParaRPr lang="es-EC" sz="2000" dirty="0">
              <a:solidFill>
                <a:srgbClr val="000000"/>
              </a:solidFill>
              <a:latin typeface="BR Omny"/>
            </a:endParaRPr>
          </a:p>
          <a:p>
            <a:pPr marL="0" lvl="1"/>
            <a:r>
              <a:rPr lang="es-EC" sz="2000" b="1" dirty="0">
                <a:solidFill>
                  <a:schemeClr val="accent1"/>
                </a:solidFill>
                <a:latin typeface="BR Omny"/>
              </a:rPr>
              <a:t>Reto: Avanzar en el fortalecimiento de las instituciones, </a:t>
            </a:r>
            <a:r>
              <a:rPr lang="es-EC" sz="2000" b="1" dirty="0" err="1">
                <a:solidFill>
                  <a:schemeClr val="accent1"/>
                </a:solidFill>
                <a:latin typeface="BR Omny"/>
              </a:rPr>
              <a:t>GADs</a:t>
            </a:r>
            <a:r>
              <a:rPr lang="es-EC" sz="2000" b="1" dirty="0">
                <a:solidFill>
                  <a:schemeClr val="accent1"/>
                </a:solidFill>
                <a:latin typeface="BR Omny"/>
              </a:rPr>
              <a:t> empoderados en su territorio y una ciudadanía activa en las decisiones.</a:t>
            </a:r>
          </a:p>
          <a:p>
            <a:pPr lvl="1"/>
            <a:r>
              <a:rPr lang="es-EC" sz="2000" dirty="0">
                <a:solidFill>
                  <a:srgbClr val="000000"/>
                </a:solidFill>
                <a:latin typeface="BR Omny"/>
              </a:rPr>
              <a:t> </a:t>
            </a:r>
          </a:p>
          <a:p>
            <a:endParaRPr lang="es-EC" sz="2000" dirty="0">
              <a:solidFill>
                <a:srgbClr val="000000"/>
              </a:solidFill>
              <a:latin typeface="BR Omny"/>
            </a:endParaRPr>
          </a:p>
          <a:p>
            <a:pPr marL="800100" lvl="1" indent="-342900">
              <a:buFont typeface="Arial" panose="020B0604020202020204" pitchFamily="34" charset="0"/>
              <a:buChar char="•"/>
            </a:pPr>
            <a:endParaRPr lang="es-EC" sz="2000" dirty="0">
              <a:solidFill>
                <a:srgbClr val="000000"/>
              </a:solidFill>
              <a:latin typeface="BR Omny"/>
            </a:endParaRPr>
          </a:p>
          <a:p>
            <a:pPr marL="0" lvl="1">
              <a:lnSpc>
                <a:spcPts val="2800"/>
              </a:lnSpc>
            </a:pPr>
            <a:endParaRPr lang="es-EC" sz="2000" dirty="0">
              <a:solidFill>
                <a:srgbClr val="000000"/>
              </a:solidFill>
              <a:latin typeface="BR Omny"/>
            </a:endParaRPr>
          </a:p>
          <a:p>
            <a:pPr marL="0" lvl="1">
              <a:lnSpc>
                <a:spcPts val="2800"/>
              </a:lnSpc>
            </a:pPr>
            <a:endParaRPr lang="es-EC" sz="2000" dirty="0">
              <a:solidFill>
                <a:srgbClr val="000000"/>
              </a:solidFill>
              <a:latin typeface="BR Omny"/>
            </a:endParaRPr>
          </a:p>
        </p:txBody>
      </p:sp>
      <p:sp>
        <p:nvSpPr>
          <p:cNvPr id="5" name="TextBox 5">
            <a:extLst>
              <a:ext uri="{FF2B5EF4-FFF2-40B4-BE49-F238E27FC236}">
                <a16:creationId xmlns:a16="http://schemas.microsoft.com/office/drawing/2014/main" id="{A279B344-B122-3B38-B75B-95FCC4E05ACA}"/>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dirty="0">
                <a:solidFill>
                  <a:srgbClr val="000000"/>
                </a:solidFill>
                <a:latin typeface="BR Omny"/>
                <a:ea typeface="BR Omny"/>
                <a:cs typeface="BR Omny"/>
                <a:sym typeface="BR Omny"/>
              </a:rPr>
              <a:t>www.glocalevalweek.org</a:t>
            </a:r>
          </a:p>
        </p:txBody>
      </p:sp>
      <p:pic>
        <p:nvPicPr>
          <p:cNvPr id="10" name="Imagen 9">
            <a:extLst>
              <a:ext uri="{FF2B5EF4-FFF2-40B4-BE49-F238E27FC236}">
                <a16:creationId xmlns:a16="http://schemas.microsoft.com/office/drawing/2014/main" id="{ECC3C320-E440-533B-723C-AAD082E75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800" y="297494"/>
            <a:ext cx="2882344" cy="1531245"/>
          </a:xfrm>
          <a:prstGeom prst="rect">
            <a:avLst/>
          </a:prstGeom>
        </p:spPr>
      </p:pic>
      <p:pic>
        <p:nvPicPr>
          <p:cNvPr id="8" name="Picture 2" descr="Analytics free icon">
            <a:extLst>
              <a:ext uri="{FF2B5EF4-FFF2-40B4-BE49-F238E27FC236}">
                <a16:creationId xmlns:a16="http://schemas.microsoft.com/office/drawing/2014/main" id="{421A34E5-310E-243A-060A-8878EE55A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3800" y="2654036"/>
            <a:ext cx="2355730" cy="235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750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406</TotalTime>
  <Words>954</Words>
  <Application>Microsoft Office PowerPoint</Application>
  <PresentationFormat>Personalizado</PresentationFormat>
  <Paragraphs>108</Paragraphs>
  <Slides>10</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BR Omny Bold</vt:lpstr>
      <vt:lpstr>Wingdings</vt:lpstr>
      <vt:lpstr>Poppins</vt:lpstr>
      <vt:lpstr>Arial</vt:lpstr>
      <vt:lpstr>Lato</vt:lpstr>
      <vt:lpstr>BR Omny</vt:lpstr>
      <vt:lpstr>Calibri</vt:lpstr>
      <vt:lpstr>Aptos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Copia de Glocal 2026 slide deck</dc:title>
  <dc:creator>Mauricio Jesus Mena Flores</dc:creator>
  <cp:lastModifiedBy>Alba Cecilia Avalos Viteri</cp:lastModifiedBy>
  <cp:revision>32</cp:revision>
  <dcterms:created xsi:type="dcterms:W3CDTF">2006-08-16T00:00:00Z</dcterms:created>
  <dcterms:modified xsi:type="dcterms:W3CDTF">2026-06-02T15:02:24Z</dcterms:modified>
  <dc:identifier>DAHIRUlVREM</dc:identifier>
</cp:coreProperties>
</file>