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kzidenz-Grotesk" panose="02000503030000020003" pitchFamily="2" charset="77"/>
      <p:regular r:id="rId14"/>
    </p:embeddedFont>
    <p:embeddedFont>
      <p:font typeface="Akzidenz-Grotesk Bold" panose="02000803050000020004" pitchFamily="2" charset="77"/>
      <p:regular r:id="rId15"/>
      <p:bold r:id="rId16"/>
    </p:embeddedFont>
    <p:embeddedFont>
      <p:font typeface="Akzidenz-Grotesk Heavy" panose="02000503050000020004" pitchFamily="2" charset="77"/>
      <p:regular r:id="rId17"/>
      <p:bold r:id="rId18"/>
    </p:embeddedFont>
    <p:embeddedFont>
      <p:font typeface="BR Omny"/>
      <p:regular r:id="rId19"/>
    </p:embeddedFont>
    <p:embeddedFont>
      <p:font typeface="BR Omny Bold"/>
      <p:regular r:id="rId20"/>
      <p:bold r:id="rId21"/>
    </p:embeddedFont>
    <p:embeddedFont>
      <p:font typeface="Bricolage Grotesque" panose="020B0605040402000204"/>
      <p:regular r:id="rId22"/>
    </p:embeddedFont>
    <p:embeddedFont>
      <p:font typeface="Bricolage Grotesque Bold" panose="020B0605040402000204" pitchFamily="34" charset="0"/>
      <p:regular r:id="rId23"/>
      <p:bold r:id="rId24"/>
    </p:embeddedFont>
    <p:embeddedFont>
      <p:font typeface="Bricolage Grotesque Extra-Light" panose="020B0605040402000204" pitchFamily="34" charset="0"/>
      <p:regular r:id="rId25"/>
    </p:embeddedFont>
    <p:embeddedFont>
      <p:font typeface="Bricolage Grotesque Ultra-Bold" panose="020B0605040402000204" pitchFamily="34" charset="0"/>
      <p:regular r:id="rId26"/>
      <p:bold r:id="rId27"/>
    </p:embeddedFont>
    <p:embeddedFont>
      <p:font typeface="Open Sans" panose="020B0606030504020204" pitchFamily="34" charset="0"/>
      <p:regular r:id="rId28"/>
      <p:bold r:id="rId29"/>
      <p:italic r:id="rId30"/>
      <p:boldItalic r:id="rId31"/>
    </p:embeddedFont>
    <p:embeddedFont>
      <p:font typeface="Open Sans Italics" pitchFamily="2" charset="0"/>
      <p:regular r:id="rId32"/>
      <p:italic r:id="rId33"/>
    </p:embeddedFont>
    <p:embeddedFont>
      <p:font typeface="Open Sans Ultra-Bold" pitchFamily="2" charset="0"/>
      <p:regular r:id="rId34"/>
      <p:bold r:id="rId35"/>
    </p:embeddedFont>
    <p:embeddedFont>
      <p:font typeface="Source Sans Pro" panose="020B0503030403020204" pitchFamily="34" charset="0"/>
      <p:regular r:id="rId36"/>
      <p:bold r:id="rId37"/>
      <p:italic r:id="rId38"/>
      <p:boldItalic r:id="rId39"/>
    </p:embeddedFont>
    <p:embeddedFont>
      <p:font typeface="Source Sans Pro Bold" panose="020B0703030403020204"/>
      <p:regular r:id="rId40"/>
      <p:bold r:id="rId41"/>
    </p:embeddedFont>
    <p:embeddedFont>
      <p:font typeface="Source Sans Pro Italics" panose="020B0503030403090204" pitchFamily="34" charset="77"/>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D8709-93FE-2742-8AF6-26D7972BD83D}" v="1" dt="2026-06-02T16:22:20.843"/>
    <p1510:client id="{F894ABA8-D1D1-DA42-804F-7D2D43D1A0E1}" v="2" dt="2026-06-02T16:05:54.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7" d="100"/>
          <a:sy n="77" d="100"/>
        </p:scale>
        <p:origin x="5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7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theme" Target="theme/theme1.xml"/><Relationship Id="rId20" Type="http://schemas.openxmlformats.org/officeDocument/2006/relationships/font" Target="fonts/font7.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 Mangoshvili" userId="c2a5d20aaccd04b7" providerId="LiveId" clId="{F4BCC644-DF08-5C3A-AE98-87BC4C57C50E}"/>
    <pc:docChg chg="undo custSel modSld">
      <pc:chgData name="Ani Mangoshvili" userId="c2a5d20aaccd04b7" providerId="LiveId" clId="{F4BCC644-DF08-5C3A-AE98-87BC4C57C50E}" dt="2026-06-02T16:05:54.926" v="1" actId="1076"/>
      <pc:docMkLst>
        <pc:docMk/>
      </pc:docMkLst>
      <pc:sldChg chg="modSp mod">
        <pc:chgData name="Ani Mangoshvili" userId="c2a5d20aaccd04b7" providerId="LiveId" clId="{F4BCC644-DF08-5C3A-AE98-87BC4C57C50E}" dt="2026-06-02T16:05:54.926" v="1" actId="1076"/>
        <pc:sldMkLst>
          <pc:docMk/>
          <pc:sldMk cId="0" sldId="264"/>
        </pc:sldMkLst>
        <pc:spChg chg="mod">
          <ac:chgData name="Ani Mangoshvili" userId="c2a5d20aaccd04b7" providerId="LiveId" clId="{F4BCC644-DF08-5C3A-AE98-87BC4C57C50E}" dt="2026-06-02T16:05:54.926" v="1" actId="1076"/>
          <ac:spMkLst>
            <pc:docMk/>
            <pc:sldMk cId="0" sldId="264"/>
            <ac:spMk id="10" creationId="{00000000-0000-0000-0000-000000000000}"/>
          </ac:spMkLst>
        </pc:spChg>
      </pc:sldChg>
    </pc:docChg>
  </pc:docChgLst>
  <pc:docChgLst>
    <pc:chgData name="dea tsartsidze" userId="c452c4a029d7cb88" providerId="LiveId" clId="{6DFC6DBB-4F57-5FE3-8D62-BCD691CABF17}"/>
    <pc:docChg chg="custSel modSld">
      <pc:chgData name="dea tsartsidze" userId="c452c4a029d7cb88" providerId="LiveId" clId="{6DFC6DBB-4F57-5FE3-8D62-BCD691CABF17}" dt="2026-06-03T04:17:09.134" v="89" actId="20577"/>
      <pc:docMkLst>
        <pc:docMk/>
      </pc:docMkLst>
      <pc:sldChg chg="modSp mod">
        <pc:chgData name="dea tsartsidze" userId="c452c4a029d7cb88" providerId="LiveId" clId="{6DFC6DBB-4F57-5FE3-8D62-BCD691CABF17}" dt="2026-06-03T04:09:19.846" v="9" actId="1036"/>
        <pc:sldMkLst>
          <pc:docMk/>
          <pc:sldMk cId="0" sldId="260"/>
        </pc:sldMkLst>
        <pc:spChg chg="mod">
          <ac:chgData name="dea tsartsidze" userId="c452c4a029d7cb88" providerId="LiveId" clId="{6DFC6DBB-4F57-5FE3-8D62-BCD691CABF17}" dt="2026-06-03T04:09:19.846" v="9" actId="1036"/>
          <ac:spMkLst>
            <pc:docMk/>
            <pc:sldMk cId="0" sldId="260"/>
            <ac:spMk id="20" creationId="{00000000-0000-0000-0000-000000000000}"/>
          </ac:spMkLst>
        </pc:spChg>
        <pc:spChg chg="mod">
          <ac:chgData name="dea tsartsidze" userId="c452c4a029d7cb88" providerId="LiveId" clId="{6DFC6DBB-4F57-5FE3-8D62-BCD691CABF17}" dt="2026-06-03T04:08:42.952" v="2" actId="403"/>
          <ac:spMkLst>
            <pc:docMk/>
            <pc:sldMk cId="0" sldId="260"/>
            <ac:spMk id="21" creationId="{00000000-0000-0000-0000-000000000000}"/>
          </ac:spMkLst>
        </pc:spChg>
        <pc:spChg chg="mod">
          <ac:chgData name="dea tsartsidze" userId="c452c4a029d7cb88" providerId="LiveId" clId="{6DFC6DBB-4F57-5FE3-8D62-BCD691CABF17}" dt="2026-06-03T04:08:42.952" v="2" actId="403"/>
          <ac:spMkLst>
            <pc:docMk/>
            <pc:sldMk cId="0" sldId="260"/>
            <ac:spMk id="23" creationId="{00000000-0000-0000-0000-000000000000}"/>
          </ac:spMkLst>
        </pc:spChg>
        <pc:spChg chg="mod">
          <ac:chgData name="dea tsartsidze" userId="c452c4a029d7cb88" providerId="LiveId" clId="{6DFC6DBB-4F57-5FE3-8D62-BCD691CABF17}" dt="2026-06-03T04:08:42.952" v="2" actId="403"/>
          <ac:spMkLst>
            <pc:docMk/>
            <pc:sldMk cId="0" sldId="260"/>
            <ac:spMk id="24" creationId="{00000000-0000-0000-0000-000000000000}"/>
          </ac:spMkLst>
        </pc:spChg>
        <pc:spChg chg="mod">
          <ac:chgData name="dea tsartsidze" userId="c452c4a029d7cb88" providerId="LiveId" clId="{6DFC6DBB-4F57-5FE3-8D62-BCD691CABF17}" dt="2026-06-03T04:08:42.952" v="2" actId="403"/>
          <ac:spMkLst>
            <pc:docMk/>
            <pc:sldMk cId="0" sldId="260"/>
            <ac:spMk id="26" creationId="{00000000-0000-0000-0000-000000000000}"/>
          </ac:spMkLst>
        </pc:spChg>
        <pc:spChg chg="mod">
          <ac:chgData name="dea tsartsidze" userId="c452c4a029d7cb88" providerId="LiveId" clId="{6DFC6DBB-4F57-5FE3-8D62-BCD691CABF17}" dt="2026-06-03T04:08:42.952" v="2" actId="403"/>
          <ac:spMkLst>
            <pc:docMk/>
            <pc:sldMk cId="0" sldId="260"/>
            <ac:spMk id="27" creationId="{00000000-0000-0000-0000-000000000000}"/>
          </ac:spMkLst>
        </pc:spChg>
      </pc:sldChg>
      <pc:sldChg chg="modSp mod">
        <pc:chgData name="dea tsartsidze" userId="c452c4a029d7cb88" providerId="LiveId" clId="{6DFC6DBB-4F57-5FE3-8D62-BCD691CABF17}" dt="2026-06-03T04:09:01.300" v="4" actId="113"/>
        <pc:sldMkLst>
          <pc:docMk/>
          <pc:sldMk cId="0" sldId="261"/>
        </pc:sldMkLst>
        <pc:spChg chg="mod">
          <ac:chgData name="dea tsartsidze" userId="c452c4a029d7cb88" providerId="LiveId" clId="{6DFC6DBB-4F57-5FE3-8D62-BCD691CABF17}" dt="2026-06-03T04:09:01.300" v="4" actId="113"/>
          <ac:spMkLst>
            <pc:docMk/>
            <pc:sldMk cId="0" sldId="261"/>
            <ac:spMk id="25" creationId="{00000000-0000-0000-0000-000000000000}"/>
          </ac:spMkLst>
        </pc:spChg>
        <pc:spChg chg="mod">
          <ac:chgData name="dea tsartsidze" userId="c452c4a029d7cb88" providerId="LiveId" clId="{6DFC6DBB-4F57-5FE3-8D62-BCD691CABF17}" dt="2026-06-03T04:08:48.323" v="3" actId="403"/>
          <ac:spMkLst>
            <pc:docMk/>
            <pc:sldMk cId="0" sldId="261"/>
            <ac:spMk id="26" creationId="{00000000-0000-0000-0000-000000000000}"/>
          </ac:spMkLst>
        </pc:spChg>
        <pc:spChg chg="mod">
          <ac:chgData name="dea tsartsidze" userId="c452c4a029d7cb88" providerId="LiveId" clId="{6DFC6DBB-4F57-5FE3-8D62-BCD691CABF17}" dt="2026-06-03T04:09:01.300" v="4" actId="113"/>
          <ac:spMkLst>
            <pc:docMk/>
            <pc:sldMk cId="0" sldId="261"/>
            <ac:spMk id="27" creationId="{00000000-0000-0000-0000-000000000000}"/>
          </ac:spMkLst>
        </pc:spChg>
        <pc:spChg chg="mod">
          <ac:chgData name="dea tsartsidze" userId="c452c4a029d7cb88" providerId="LiveId" clId="{6DFC6DBB-4F57-5FE3-8D62-BCD691CABF17}" dt="2026-06-03T04:08:48.323" v="3" actId="403"/>
          <ac:spMkLst>
            <pc:docMk/>
            <pc:sldMk cId="0" sldId="261"/>
            <ac:spMk id="28" creationId="{00000000-0000-0000-0000-000000000000}"/>
          </ac:spMkLst>
        </pc:spChg>
        <pc:spChg chg="mod">
          <ac:chgData name="dea tsartsidze" userId="c452c4a029d7cb88" providerId="LiveId" clId="{6DFC6DBB-4F57-5FE3-8D62-BCD691CABF17}" dt="2026-06-03T04:09:01.300" v="4" actId="113"/>
          <ac:spMkLst>
            <pc:docMk/>
            <pc:sldMk cId="0" sldId="261"/>
            <ac:spMk id="29" creationId="{00000000-0000-0000-0000-000000000000}"/>
          </ac:spMkLst>
        </pc:spChg>
        <pc:spChg chg="mod">
          <ac:chgData name="dea tsartsidze" userId="c452c4a029d7cb88" providerId="LiveId" clId="{6DFC6DBB-4F57-5FE3-8D62-BCD691CABF17}" dt="2026-06-03T04:08:48.323" v="3" actId="403"/>
          <ac:spMkLst>
            <pc:docMk/>
            <pc:sldMk cId="0" sldId="261"/>
            <ac:spMk id="30" creationId="{00000000-0000-0000-0000-000000000000}"/>
          </ac:spMkLst>
        </pc:spChg>
        <pc:spChg chg="mod">
          <ac:chgData name="dea tsartsidze" userId="c452c4a029d7cb88" providerId="LiveId" clId="{6DFC6DBB-4F57-5FE3-8D62-BCD691CABF17}" dt="2026-06-03T04:09:01.300" v="4" actId="113"/>
          <ac:spMkLst>
            <pc:docMk/>
            <pc:sldMk cId="0" sldId="261"/>
            <ac:spMk id="31" creationId="{00000000-0000-0000-0000-000000000000}"/>
          </ac:spMkLst>
        </pc:spChg>
        <pc:spChg chg="mod">
          <ac:chgData name="dea tsartsidze" userId="c452c4a029d7cb88" providerId="LiveId" clId="{6DFC6DBB-4F57-5FE3-8D62-BCD691CABF17}" dt="2026-06-03T04:09:01.300" v="4" actId="113"/>
          <ac:spMkLst>
            <pc:docMk/>
            <pc:sldMk cId="0" sldId="261"/>
            <ac:spMk id="32" creationId="{00000000-0000-0000-0000-000000000000}"/>
          </ac:spMkLst>
        </pc:spChg>
        <pc:spChg chg="mod">
          <ac:chgData name="dea tsartsidze" userId="c452c4a029d7cb88" providerId="LiveId" clId="{6DFC6DBB-4F57-5FE3-8D62-BCD691CABF17}" dt="2026-06-03T04:09:01.300" v="4" actId="113"/>
          <ac:spMkLst>
            <pc:docMk/>
            <pc:sldMk cId="0" sldId="261"/>
            <ac:spMk id="33" creationId="{00000000-0000-0000-0000-000000000000}"/>
          </ac:spMkLst>
        </pc:spChg>
      </pc:sldChg>
      <pc:sldChg chg="modSp mod">
        <pc:chgData name="dea tsartsidze" userId="c452c4a029d7cb88" providerId="LiveId" clId="{6DFC6DBB-4F57-5FE3-8D62-BCD691CABF17}" dt="2026-06-03T04:10:53.524" v="60" actId="313"/>
        <pc:sldMkLst>
          <pc:docMk/>
          <pc:sldMk cId="0" sldId="264"/>
        </pc:sldMkLst>
        <pc:spChg chg="mod">
          <ac:chgData name="dea tsartsidze" userId="c452c4a029d7cb88" providerId="LiveId" clId="{6DFC6DBB-4F57-5FE3-8D62-BCD691CABF17}" dt="2026-06-03T04:09:54.452" v="52" actId="1036"/>
          <ac:spMkLst>
            <pc:docMk/>
            <pc:sldMk cId="0" sldId="264"/>
            <ac:spMk id="23" creationId="{00000000-0000-0000-0000-000000000000}"/>
          </ac:spMkLst>
        </pc:spChg>
        <pc:spChg chg="mod">
          <ac:chgData name="dea tsartsidze" userId="c452c4a029d7cb88" providerId="LiveId" clId="{6DFC6DBB-4F57-5FE3-8D62-BCD691CABF17}" dt="2026-06-03T04:09:51.027" v="44" actId="14100"/>
          <ac:spMkLst>
            <pc:docMk/>
            <pc:sldMk cId="0" sldId="264"/>
            <ac:spMk id="24" creationId="{00000000-0000-0000-0000-000000000000}"/>
          </ac:spMkLst>
        </pc:spChg>
        <pc:spChg chg="mod">
          <ac:chgData name="dea tsartsidze" userId="c452c4a029d7cb88" providerId="LiveId" clId="{6DFC6DBB-4F57-5FE3-8D62-BCD691CABF17}" dt="2026-06-03T04:09:59.439" v="59" actId="1036"/>
          <ac:spMkLst>
            <pc:docMk/>
            <pc:sldMk cId="0" sldId="264"/>
            <ac:spMk id="27" creationId="{00000000-0000-0000-0000-000000000000}"/>
          </ac:spMkLst>
        </pc:spChg>
        <pc:spChg chg="mod">
          <ac:chgData name="dea tsartsidze" userId="c452c4a029d7cb88" providerId="LiveId" clId="{6DFC6DBB-4F57-5FE3-8D62-BCD691CABF17}" dt="2026-06-03T04:10:53.524" v="60" actId="313"/>
          <ac:spMkLst>
            <pc:docMk/>
            <pc:sldMk cId="0" sldId="264"/>
            <ac:spMk id="29" creationId="{00000000-0000-0000-0000-000000000000}"/>
          </ac:spMkLst>
        </pc:spChg>
      </pc:sldChg>
      <pc:sldChg chg="modSp mod">
        <pc:chgData name="dea tsartsidze" userId="c452c4a029d7cb88" providerId="LiveId" clId="{6DFC6DBB-4F57-5FE3-8D62-BCD691CABF17}" dt="2026-06-03T04:17:09.134" v="89" actId="20577"/>
        <pc:sldMkLst>
          <pc:docMk/>
          <pc:sldMk cId="0" sldId="265"/>
        </pc:sldMkLst>
        <pc:spChg chg="mod">
          <ac:chgData name="dea tsartsidze" userId="c452c4a029d7cb88" providerId="LiveId" clId="{6DFC6DBB-4F57-5FE3-8D62-BCD691CABF17}" dt="2026-06-03T04:17:09.134" v="89" actId="20577"/>
          <ac:spMkLst>
            <pc:docMk/>
            <pc:sldMk cId="0" sldId="265"/>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we say evaluation should be professionalized, we should be honest that the word means different things to different people. So let me give you the version the field itself has converged on. The international umbrella body, IOCE, defines professionalization as a collective effort — a shared set of actions to equip evaluators with the values, knowledge and skills that make evaluations quality and useful.</a:t>
            </a:r>
          </a:p>
          <a:p>
            <a:endParaRPr lang="en-US" dirty="0"/>
          </a:p>
          <a:p>
            <a:r>
              <a:rPr lang="en-US" dirty="0"/>
              <a:t>One: a specialized body of knowledge. Evaluation has its own theory, its own methods and approaches, its own standards. It is not audit, it is not research, it is not strategic planning  or policy analysis— and the moment we treat it as a sub-task of one of those, we've already lost it. Remember that point; it comes back in my findings.</a:t>
            </a:r>
          </a:p>
          <a:p>
            <a:endParaRPr lang="en-US" dirty="0"/>
          </a:p>
          <a:p>
            <a:r>
              <a:rPr lang="en-US" dirty="0"/>
              <a:t>Two: a code of ethics. Independence, integrity, service to the public interest. An evaluator who can't speak uncomfortable truths to the people paying them isn't fully a professional.</a:t>
            </a:r>
          </a:p>
          <a:p>
            <a:endParaRPr lang="en-US" dirty="0"/>
          </a:p>
          <a:p>
            <a:r>
              <a:rPr lang="en-US" dirty="0"/>
              <a:t>Three: agreed competencies. A shared answer to 'what does a capable evaluator actually know and do?' This isn't abstract — the Canadian, American, European, UK and other associations have all published competency frameworks; the Canadian one alone defines 36 competencies, and there are ongoing conversations about it. </a:t>
            </a:r>
          </a:p>
          <a:p>
            <a:endParaRPr lang="en-US" dirty="0"/>
          </a:p>
          <a:p>
            <a:r>
              <a:rPr lang="en-US" dirty="0"/>
              <a:t>Four: mechanisms that recognize all of that. And here I want to be deliberate, because the field sometimes gets this backwards. Associations matter — Canada runs a full Credentialed Evaluator designation, Europe has its Voluntary Evaluator Peer Review, and MELPA plays that role for Georgia. But notice what every one of those systems actually checks: evidence of education and experience. They verify competence — they don't create it. The thing they sign off on has to be built somewhere first. Eval Academy + 2</a:t>
            </a:r>
          </a:p>
          <a:p>
            <a:r>
              <a:rPr lang="en-US" dirty="0"/>
              <a:t>And that somewhere is the university. Formal academic training is the backbone — it's where evaluators first gain the specialized knowledge, absorb the ethics, and learn the competencies that everything else then recognizes. University programs are a recognized pillar of the profession worldwide for exactly that reason. Associations are the scaffolding; academia is the foundation</a:t>
            </a:r>
          </a:p>
          <a:p>
            <a:endParaRPr lang="en-US" dirty="0"/>
          </a:p>
          <a:p>
            <a:r>
              <a:rPr lang="en-US" dirty="0"/>
              <a:t>So here's why this matters for the next ten minutes. In our region we have fragments of the first three. But the foundation — academia actually teaching evaluation as a discipline — is the piece that barely exists.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why should a public administration audience care about any of this? Start with what happens when the profession isn't there. Where there's no shared standard, anyone can call themselves an evaluator — and clients are left exposed to poor work and misleading advice.</a:t>
            </a:r>
          </a:p>
          <a:p>
            <a:endParaRPr lang="en-US" dirty="0"/>
          </a:p>
          <a:p>
            <a:endParaRPr lang="en-US" dirty="0"/>
          </a:p>
          <a:p>
            <a:r>
              <a:rPr lang="en-US" dirty="0"/>
              <a:t>Imagine anyone who wanted to could call themselves a surgeon — </a:t>
            </a:r>
            <a:r>
              <a:rPr lang="en-US" dirty="0" err="1"/>
              <a:t>ნებისმიერი</a:t>
            </a:r>
            <a:r>
              <a:rPr lang="en-US" dirty="0"/>
              <a:t>, </a:t>
            </a:r>
            <a:r>
              <a:rPr lang="en-US" dirty="0" err="1"/>
              <a:t>ვისაც</a:t>
            </a:r>
            <a:r>
              <a:rPr lang="en-US" dirty="0"/>
              <a:t> </a:t>
            </a:r>
            <a:r>
              <a:rPr lang="en-US" dirty="0" err="1"/>
              <a:t>უნდა</a:t>
            </a:r>
            <a:r>
              <a:rPr lang="en-US" dirty="0"/>
              <a:t>, </a:t>
            </a:r>
            <a:r>
              <a:rPr lang="en-US" dirty="0" err="1"/>
              <a:t>შეეძლოს</a:t>
            </a:r>
            <a:r>
              <a:rPr lang="en-US" dirty="0"/>
              <a:t> </a:t>
            </a:r>
            <a:r>
              <a:rPr lang="en-US" dirty="0" err="1"/>
              <a:t>ოპერაციის</a:t>
            </a:r>
            <a:r>
              <a:rPr lang="en-US" dirty="0"/>
              <a:t> </a:t>
            </a:r>
            <a:r>
              <a:rPr lang="en-US" dirty="0" err="1"/>
              <a:t>გაკეთება</a:t>
            </a:r>
            <a:r>
              <a:rPr lang="en-US" dirty="0"/>
              <a:t> — walk into a theatre and operate. A disaster, obviously. We'd never accept it. And yet we talk constantly about evidence — we all agree we want evidence-based decisions, we point to 'successful' policies and programs — but based on what? What gives us the right to say it worked? </a:t>
            </a:r>
          </a:p>
          <a:p>
            <a:endParaRPr lang="en-US" dirty="0"/>
          </a:p>
          <a:p>
            <a:r>
              <a:rPr lang="en-US" dirty="0"/>
              <a:t>Professionalization is the field's answer to that. And it protects four things, each bigger than the last.</a:t>
            </a:r>
          </a:p>
          <a:p>
            <a:endParaRPr lang="en-US" dirty="0"/>
          </a:p>
          <a:p>
            <a:r>
              <a:rPr lang="en-US" dirty="0"/>
              <a:t>Quality — a shared floor for what 'good' even means. Take a real example. A government wants a policy evaluated. They hire a statistician — and the evaluation comes out built entirely around numbers, whether or not the question called for that. Or they hire a qualitative specialist, and it tilts the other way. Or worse: they hire someone who knows the sector but not evaluation, and it ends up resting on that person's expertise rather than on data — and you're simply lucky if their judgment is good. But evaluation isn't sectoral opinion. It's designing the right approach for a genuinely complex question, collecting the data, and letting the data answer it. That discipline is what 'quality' protects.</a:t>
            </a:r>
          </a:p>
          <a:p>
            <a:endParaRPr lang="en-US" dirty="0"/>
          </a:p>
          <a:p>
            <a:r>
              <a:rPr lang="en-US" dirty="0"/>
              <a:t>Accountability — independence and ethics. The whole point of an evaluation is to tell you what actually worked, not to confirm the right boxes were ticked — and believe me, that second thing happens far more often than it should.</a:t>
            </a:r>
          </a:p>
          <a:p>
            <a:endParaRPr lang="en-US" dirty="0"/>
          </a:p>
          <a:p>
            <a:r>
              <a:rPr lang="en-US" dirty="0"/>
              <a:t>Trust — when those first two hold, governments and funders can commission evaluation with confidence, knowing what they'll actually get. Ioce</a:t>
            </a:r>
          </a:p>
          <a:p>
            <a:endParaRPr lang="en-US" dirty="0"/>
          </a:p>
          <a:p>
            <a:r>
              <a:rPr lang="en-US" dirty="0"/>
              <a:t>And then the fourth — the one this panel is really about. Evaluation is democratic infrastructure. It's part of how a state answers to its citizens. When the profession is thin, evaluation collapses into ritual: reports that confirm a process was followed but say nothing about whether anything worked.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 what is academia's answer to all of this? Because if professionalization needs a body of knowledge and a trained pipeline, the university is supposed to be the engine that produces both. And here's what I want you to sit with: in most of the world, that engine is already running. Evaluation has a home in the university — and it has had one for a long time.</a:t>
            </a:r>
          </a:p>
          <a:p>
            <a:endParaRPr lang="en-US" dirty="0"/>
          </a:p>
          <a:p>
            <a:r>
              <a:rPr lang="en-US" dirty="0"/>
              <a:t>The oldest graduate program in evaluation in the world has been running at Western Michigan University for decades. Claremont Graduate University runs a full PhD in evaluation with a dedicated Evaluation Center. And it has spread across every region. In Africa, Stellenbosch offers an MPhil and a full PhD in Evaluation Studies, and Cape Town has an Institute for Monitoring and Evaluation. In Australia, the University of Melbourne's Centre for Program Evaluation runs a Master of Evaluation that is explicitly built around professional evaluation standards — that is a university deliberately feeding the profession. In the UK, Oxford runs an MSc in Evidence-Based Social Intervention and Policy Evaluation, with a dedicated Policy Evaluation pathway. </a:t>
            </a:r>
          </a:p>
          <a:p>
            <a:endParaRPr lang="en-US" dirty="0"/>
          </a:p>
          <a:p>
            <a:r>
              <a:rPr lang="en-US" dirty="0"/>
              <a:t>And right next door — in Eastern Europe — Bucharest offers a Master's in the Evaluation of European Public Policy and </a:t>
            </a:r>
            <a:r>
              <a:rPr lang="en-US" dirty="0" err="1"/>
              <a:t>Programmes</a:t>
            </a:r>
            <a:r>
              <a:rPr lang="en-US" dirty="0"/>
              <a:t>. </a:t>
            </a:r>
          </a:p>
          <a:p>
            <a:endParaRPr lang="en-US" dirty="0"/>
          </a:p>
          <a:p>
            <a:r>
              <a:rPr lang="en-US" dirty="0"/>
              <a:t>Now — why might we miss all of this? Because it hides. It's called Program Evaluation in one place, Measurement and Evaluation in another, Evaluation Studies somewhere else, Evaluation of Public Policies and </a:t>
            </a:r>
            <a:r>
              <a:rPr lang="en-US" dirty="0" err="1"/>
              <a:t>Programmes</a:t>
            </a:r>
            <a:r>
              <a:rPr lang="en-US" dirty="0"/>
              <a:t> in another. Same discipline — a dozen names. And here's a detail worth noticing: even Oxford's </a:t>
            </a:r>
            <a:r>
              <a:rPr lang="en-US" dirty="0" err="1"/>
              <a:t>programme</a:t>
            </a:r>
            <a:r>
              <a:rPr lang="en-US" dirty="0"/>
              <a:t> sits inside a department of social policy, Melbourne's inside education. </a:t>
            </a:r>
          </a:p>
          <a:p>
            <a:endParaRPr lang="en-US" dirty="0"/>
          </a:p>
          <a:p>
            <a:r>
              <a:rPr lang="en-US" dirty="0"/>
              <a:t>The question for the South Caucasus is simple, and it's uncomfortable. Where is ours? Of course - we have not dedicated disciple or program. But further to understand it better how we teach, perhaps dedicated course we conducted a research to understand how we teach evaluation as part of the PA programs and the my research found is this: it isn't there yet. So let me show you exactly what we found when we went looking. But before speaking about it let me briefly tell you what is the University of Georgia doing to advocate how important is evaluation, and to lead and hopefully collaborate with other academia in Georgia and beyond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I've spent three slides showing you an absence. So let me end somewhere else — because every gap I named is also an opening, and the work has already begun.</a:t>
            </a:r>
          </a:p>
          <a:p>
            <a:endParaRPr lang="en-US" dirty="0"/>
          </a:p>
          <a:p>
            <a:endParaRPr lang="en-US" dirty="0"/>
          </a:p>
          <a:p>
            <a:r>
              <a:rPr lang="en-US" dirty="0"/>
              <a:t>We're not diagnosing this from the outside. Remember only two of 33 programs have a dedicated M&amp;E course? One of them is ours. We have the syllabus, we teach the course — and that means there's a working example others can start from. This is how a field begins: not with a decree, with a syllabus. There is also CU example as part of social sciences taught, so there are already some work done</a:t>
            </a:r>
          </a:p>
          <a:p>
            <a:endParaRPr lang="en-US" dirty="0"/>
          </a:p>
          <a:p>
            <a:r>
              <a:rPr lang="en-US" dirty="0"/>
              <a:t>Point two — the professionalization work.</a:t>
            </a:r>
          </a:p>
          <a:p>
            <a:r>
              <a:rPr lang="en-US" dirty="0"/>
              <a:t>And we're not just teaching it, we're organizing it. There's now a working group — MELPA and the University of Georgia together — building the space to ask how the profession gets built. And it's open: academics and practitioners, in the same room. That's the broker function I told you was missing — we're trying to become it.</a:t>
            </a:r>
          </a:p>
          <a:p>
            <a:endParaRPr lang="en-US" dirty="0"/>
          </a:p>
          <a:p>
            <a:r>
              <a:rPr lang="en-US" dirty="0"/>
              <a:t>Point three — </a:t>
            </a:r>
            <a:r>
              <a:rPr lang="en-US" dirty="0" err="1"/>
              <a:t>HubEVAL</a:t>
            </a:r>
            <a:r>
              <a:rPr lang="en-US" dirty="0"/>
              <a:t> ties it together.</a:t>
            </a:r>
          </a:p>
          <a:p>
            <a:r>
              <a:rPr lang="en-US" dirty="0"/>
              <a:t>And </a:t>
            </a:r>
            <a:r>
              <a:rPr lang="en-US" dirty="0" err="1"/>
              <a:t>HubEVAL</a:t>
            </a:r>
            <a:r>
              <a:rPr lang="en-US" dirty="0"/>
              <a:t> is what holds these threads together, so they stop being scattered efforts and become a platform the whole region can join.</a:t>
            </a:r>
          </a:p>
          <a:p>
            <a:endParaRPr lang="en-US" dirty="0"/>
          </a:p>
          <a:p>
            <a:endParaRPr lang="en-US" dirty="0"/>
          </a:p>
          <a:p>
            <a:r>
              <a:rPr lang="en-US" dirty="0"/>
              <a:t>So I'll end where we started. This field here is young, and yes, still missing pieces. But I've stopped seeing that as something to apologize for. Every gap is an invitation — and this field doesn't grow by import, and it doesn't grow alone. It grows together. 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489725" y="-5495111"/>
            <a:ext cx="25306469" cy="23119444"/>
          </a:xfrm>
          <a:custGeom>
            <a:avLst/>
            <a:gdLst/>
            <a:ahLst/>
            <a:cxnLst/>
            <a:rect l="l" t="t" r="r" b="b"/>
            <a:pathLst>
              <a:path w="25306469" h="23119444">
                <a:moveTo>
                  <a:pt x="0" y="0"/>
                </a:moveTo>
                <a:lnTo>
                  <a:pt x="25306468" y="0"/>
                </a:lnTo>
                <a:lnTo>
                  <a:pt x="25306468" y="23119444"/>
                </a:lnTo>
                <a:lnTo>
                  <a:pt x="0" y="23119444"/>
                </a:lnTo>
                <a:lnTo>
                  <a:pt x="0" y="0"/>
                </a:lnTo>
                <a:close/>
              </a:path>
            </a:pathLst>
          </a:custGeom>
          <a:blipFill>
            <a:blip r:embed="rId2"/>
            <a:stretch>
              <a:fillRect t="-649" b="-649"/>
            </a:stretch>
          </a:blipFill>
        </p:spPr>
        <p:txBody>
          <a:bodyPr/>
          <a:lstStyle/>
          <a:p>
            <a:endParaRPr lang="en-GE"/>
          </a:p>
        </p:txBody>
      </p:sp>
      <p:grpSp>
        <p:nvGrpSpPr>
          <p:cNvPr id="3" name="Group 3"/>
          <p:cNvGrpSpPr/>
          <p:nvPr/>
        </p:nvGrpSpPr>
        <p:grpSpPr>
          <a:xfrm>
            <a:off x="2107760" y="463181"/>
            <a:ext cx="4241395" cy="1131039"/>
            <a:chOff x="0" y="0"/>
            <a:chExt cx="576542" cy="153744"/>
          </a:xfrm>
        </p:grpSpPr>
        <p:sp>
          <p:nvSpPr>
            <p:cNvPr id="4" name="Freeform 4"/>
            <p:cNvSpPr/>
            <p:nvPr/>
          </p:nvSpPr>
          <p:spPr>
            <a:xfrm>
              <a:off x="0" y="0"/>
              <a:ext cx="576542" cy="153744"/>
            </a:xfrm>
            <a:custGeom>
              <a:avLst/>
              <a:gdLst/>
              <a:ahLst/>
              <a:cxnLst/>
              <a:rect l="l" t="t" r="r" b="b"/>
              <a:pathLst>
                <a:path w="576542" h="153744">
                  <a:moveTo>
                    <a:pt x="41982" y="0"/>
                  </a:moveTo>
                  <a:lnTo>
                    <a:pt x="534559" y="0"/>
                  </a:lnTo>
                  <a:cubicBezTo>
                    <a:pt x="557745" y="0"/>
                    <a:pt x="576542" y="18796"/>
                    <a:pt x="576542" y="41982"/>
                  </a:cubicBezTo>
                  <a:lnTo>
                    <a:pt x="576542" y="111762"/>
                  </a:lnTo>
                  <a:cubicBezTo>
                    <a:pt x="576542" y="134948"/>
                    <a:pt x="557745" y="153744"/>
                    <a:pt x="534559" y="153744"/>
                  </a:cubicBezTo>
                  <a:lnTo>
                    <a:pt x="41982" y="153744"/>
                  </a:lnTo>
                  <a:cubicBezTo>
                    <a:pt x="30848" y="153744"/>
                    <a:pt x="20170" y="149321"/>
                    <a:pt x="12296" y="141448"/>
                  </a:cubicBezTo>
                  <a:cubicBezTo>
                    <a:pt x="4423" y="133575"/>
                    <a:pt x="0" y="122896"/>
                    <a:pt x="0" y="111762"/>
                  </a:cubicBezTo>
                  <a:lnTo>
                    <a:pt x="0" y="41982"/>
                  </a:lnTo>
                  <a:cubicBezTo>
                    <a:pt x="0" y="30848"/>
                    <a:pt x="4423" y="20170"/>
                    <a:pt x="12296" y="12296"/>
                  </a:cubicBezTo>
                  <a:cubicBezTo>
                    <a:pt x="20170" y="4423"/>
                    <a:pt x="30848" y="0"/>
                    <a:pt x="41982" y="0"/>
                  </a:cubicBezTo>
                  <a:close/>
                </a:path>
              </a:pathLst>
            </a:custGeom>
            <a:blipFill>
              <a:blip r:embed="rId3"/>
              <a:stretch>
                <a:fillRect l="-49131" t="-15384" r="-7386" b="-31351"/>
              </a:stretch>
            </a:blipFill>
          </p:spPr>
          <p:txBody>
            <a:bodyPr/>
            <a:lstStyle/>
            <a:p>
              <a:endParaRPr lang="en-GE"/>
            </a:p>
          </p:txBody>
        </p:sp>
      </p:grpSp>
      <p:sp>
        <p:nvSpPr>
          <p:cNvPr id="5" name="TextBox 5"/>
          <p:cNvSpPr txBox="1"/>
          <p:nvPr/>
        </p:nvSpPr>
        <p:spPr>
          <a:xfrm>
            <a:off x="1028700" y="3658375"/>
            <a:ext cx="5320455" cy="2790825"/>
          </a:xfrm>
          <a:prstGeom prst="rect">
            <a:avLst/>
          </a:prstGeom>
        </p:spPr>
        <p:txBody>
          <a:bodyPr lIns="0" tIns="0" rIns="0" bIns="0" rtlCol="0" anchor="t">
            <a:spAutoFit/>
          </a:bodyPr>
          <a:lstStyle/>
          <a:p>
            <a:pPr algn="l">
              <a:lnSpc>
                <a:spcPts val="5520"/>
              </a:lnSpc>
            </a:pPr>
            <a:r>
              <a:rPr lang="en-US" sz="4600" b="1">
                <a:solidFill>
                  <a:srgbClr val="FEFEFE"/>
                </a:solidFill>
                <a:latin typeface="BR Omny Bold"/>
                <a:ea typeface="BR Omny Bold"/>
                <a:cs typeface="BR Omny Bold"/>
                <a:sym typeface="BR Omny Bold"/>
              </a:rPr>
              <a:t>Building the evaluation profession where it doesn't yet exist</a:t>
            </a:r>
          </a:p>
        </p:txBody>
      </p:sp>
      <p:sp>
        <p:nvSpPr>
          <p:cNvPr id="6" name="TextBox 6"/>
          <p:cNvSpPr txBox="1"/>
          <p:nvPr/>
        </p:nvSpPr>
        <p:spPr>
          <a:xfrm>
            <a:off x="1028700" y="7106425"/>
            <a:ext cx="9260878" cy="1647825"/>
          </a:xfrm>
          <a:prstGeom prst="rect">
            <a:avLst/>
          </a:prstGeom>
        </p:spPr>
        <p:txBody>
          <a:bodyPr lIns="0" tIns="0" rIns="0" bIns="0" rtlCol="0" anchor="t">
            <a:spAutoFit/>
          </a:bodyPr>
          <a:lstStyle/>
          <a:p>
            <a:pPr algn="l">
              <a:lnSpc>
                <a:spcPts val="3840"/>
              </a:lnSpc>
            </a:pPr>
            <a:r>
              <a:rPr lang="en-US" sz="3200" b="1">
                <a:solidFill>
                  <a:srgbClr val="FEFEFE"/>
                </a:solidFill>
                <a:latin typeface="BR Omny Bold"/>
                <a:ea typeface="BR Omny Bold"/>
                <a:cs typeface="BR Omny Bold"/>
                <a:sym typeface="BR Omny Bold"/>
              </a:rPr>
              <a:t>Dea Tsartsidze </a:t>
            </a:r>
          </a:p>
          <a:p>
            <a:pPr algn="l">
              <a:lnSpc>
                <a:spcPts val="3840"/>
              </a:lnSpc>
            </a:pPr>
            <a:endParaRPr lang="en-US" sz="3200" b="1">
              <a:solidFill>
                <a:srgbClr val="FEFEFE"/>
              </a:solidFill>
              <a:latin typeface="BR Omny Bold"/>
              <a:ea typeface="BR Omny Bold"/>
              <a:cs typeface="BR Omny Bold"/>
              <a:sym typeface="BR Omny Bold"/>
            </a:endParaRPr>
          </a:p>
          <a:p>
            <a:pPr algn="l">
              <a:lnSpc>
                <a:spcPts val="2640"/>
              </a:lnSpc>
            </a:pPr>
            <a:r>
              <a:rPr lang="en-US" sz="2200">
                <a:solidFill>
                  <a:srgbClr val="FEFEFE"/>
                </a:solidFill>
                <a:latin typeface="BR Omny"/>
                <a:ea typeface="BR Omny"/>
                <a:cs typeface="BR Omny"/>
                <a:sym typeface="BR Omny"/>
              </a:rPr>
              <a:t>HubEVAL, Public Administration Department, University of Georgia &amp; Co-Founding Partner, Solution Alternatives International (SAI)</a:t>
            </a:r>
          </a:p>
        </p:txBody>
      </p:sp>
      <p:sp>
        <p:nvSpPr>
          <p:cNvPr id="7" name="TextBox 7"/>
          <p:cNvSpPr txBox="1"/>
          <p:nvPr/>
        </p:nvSpPr>
        <p:spPr>
          <a:xfrm>
            <a:off x="1028700" y="2736893"/>
            <a:ext cx="6525478" cy="428625"/>
          </a:xfrm>
          <a:prstGeom prst="rect">
            <a:avLst/>
          </a:prstGeom>
        </p:spPr>
        <p:txBody>
          <a:bodyPr lIns="0" tIns="0" rIns="0" bIns="0" rtlCol="0" anchor="t">
            <a:spAutoFit/>
          </a:bodyPr>
          <a:lstStyle/>
          <a:p>
            <a:pPr algn="l">
              <a:lnSpc>
                <a:spcPts val="3359"/>
              </a:lnSpc>
            </a:pPr>
            <a:r>
              <a:rPr lang="en-US" sz="2799">
                <a:solidFill>
                  <a:srgbClr val="FEFEFE"/>
                </a:solidFill>
                <a:latin typeface="BR Omny"/>
                <a:ea typeface="BR Omny"/>
                <a:cs typeface="BR Omny"/>
                <a:sym typeface="BR Omny"/>
              </a:rPr>
              <a:t>03-06-2026</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9" name="Freeform 9"/>
          <p:cNvSpPr/>
          <p:nvPr/>
        </p:nvSpPr>
        <p:spPr>
          <a:xfrm>
            <a:off x="372451" y="300620"/>
            <a:ext cx="1529817" cy="1456160"/>
          </a:xfrm>
          <a:custGeom>
            <a:avLst/>
            <a:gdLst/>
            <a:ahLst/>
            <a:cxnLst/>
            <a:rect l="l" t="t" r="r" b="b"/>
            <a:pathLst>
              <a:path w="1529817" h="1456160">
                <a:moveTo>
                  <a:pt x="0" y="0"/>
                </a:moveTo>
                <a:lnTo>
                  <a:pt x="1529816" y="0"/>
                </a:lnTo>
                <a:lnTo>
                  <a:pt x="1529816" y="1456160"/>
                </a:lnTo>
                <a:lnTo>
                  <a:pt x="0" y="1456160"/>
                </a:lnTo>
                <a:lnTo>
                  <a:pt x="0" y="0"/>
                </a:lnTo>
                <a:close/>
              </a:path>
            </a:pathLst>
          </a:custGeom>
          <a:blipFill>
            <a:blip r:embed="rId3"/>
            <a:stretch>
              <a:fillRect r="-280740"/>
            </a:stretch>
          </a:blipFill>
        </p:spPr>
        <p:txBody>
          <a:bodyPr/>
          <a:lstStyle/>
          <a:p>
            <a:endParaRPr lang="en-G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655487"/>
            <a:ext cx="10994922" cy="2181225"/>
          </a:xfrm>
          <a:prstGeom prst="rect">
            <a:avLst/>
          </a:prstGeom>
        </p:spPr>
        <p:txBody>
          <a:bodyPr lIns="0" tIns="0" rIns="0" bIns="0" rtlCol="0" anchor="t">
            <a:spAutoFit/>
          </a:bodyPr>
          <a:lstStyle/>
          <a:p>
            <a:pPr algn="l">
              <a:lnSpc>
                <a:spcPts val="5759"/>
              </a:lnSpc>
            </a:pPr>
            <a:r>
              <a:rPr lang="en-US" sz="4800" b="1">
                <a:solidFill>
                  <a:srgbClr val="DC378C"/>
                </a:solidFill>
                <a:latin typeface="Bricolage Grotesque Bold"/>
                <a:ea typeface="Bricolage Grotesque Bold"/>
                <a:cs typeface="Bricolage Grotesque Bold"/>
                <a:sym typeface="Bricolage Grotesque Bold"/>
              </a:rPr>
              <a:t>Every gap in this diagnosis is an opening — and the work has already begun.</a:t>
            </a:r>
          </a:p>
        </p:txBody>
      </p:sp>
      <p:sp>
        <p:nvSpPr>
          <p:cNvPr id="4" name="TextBox 4"/>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5" name="Freeform 5"/>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4"/>
            <a:stretch>
              <a:fillRect/>
            </a:stretch>
          </a:blipFill>
        </p:spPr>
        <p:txBody>
          <a:bodyPr/>
          <a:lstStyle/>
          <a:p>
            <a:endParaRPr lang="en-GE"/>
          </a:p>
        </p:txBody>
      </p:sp>
      <p:sp>
        <p:nvSpPr>
          <p:cNvPr id="6" name="Freeform 6"/>
          <p:cNvSpPr/>
          <p:nvPr/>
        </p:nvSpPr>
        <p:spPr>
          <a:xfrm>
            <a:off x="1168310" y="3379637"/>
            <a:ext cx="538184" cy="877241"/>
          </a:xfrm>
          <a:custGeom>
            <a:avLst/>
            <a:gdLst/>
            <a:ahLst/>
            <a:cxnLst/>
            <a:rect l="l" t="t" r="r" b="b"/>
            <a:pathLst>
              <a:path w="538184" h="877241">
                <a:moveTo>
                  <a:pt x="0" y="0"/>
                </a:moveTo>
                <a:lnTo>
                  <a:pt x="538184" y="0"/>
                </a:lnTo>
                <a:lnTo>
                  <a:pt x="538184"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7" name="TextBox 7"/>
          <p:cNvSpPr txBox="1"/>
          <p:nvPr/>
        </p:nvSpPr>
        <p:spPr>
          <a:xfrm>
            <a:off x="2117817" y="3475358"/>
            <a:ext cx="13232365" cy="6858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A course already exists We have a dedicated M&amp;E syllabus and course in place — a working example others can start from.</a:t>
            </a:r>
          </a:p>
        </p:txBody>
      </p:sp>
      <p:sp>
        <p:nvSpPr>
          <p:cNvPr id="8" name="Freeform 8"/>
          <p:cNvSpPr/>
          <p:nvPr/>
        </p:nvSpPr>
        <p:spPr>
          <a:xfrm>
            <a:off x="1168310" y="4704880"/>
            <a:ext cx="538184" cy="877241"/>
          </a:xfrm>
          <a:custGeom>
            <a:avLst/>
            <a:gdLst/>
            <a:ahLst/>
            <a:cxnLst/>
            <a:rect l="l" t="t" r="r" b="b"/>
            <a:pathLst>
              <a:path w="538184" h="877241">
                <a:moveTo>
                  <a:pt x="0" y="0"/>
                </a:moveTo>
                <a:lnTo>
                  <a:pt x="538184" y="0"/>
                </a:lnTo>
                <a:lnTo>
                  <a:pt x="538184" y="877240"/>
                </a:lnTo>
                <a:lnTo>
                  <a:pt x="0" y="87724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9" name="TextBox 9"/>
          <p:cNvSpPr txBox="1"/>
          <p:nvPr/>
        </p:nvSpPr>
        <p:spPr>
          <a:xfrm>
            <a:off x="2117817" y="4702732"/>
            <a:ext cx="14669153" cy="1067087"/>
          </a:xfrm>
          <a:prstGeom prst="rect">
            <a:avLst/>
          </a:prstGeom>
        </p:spPr>
        <p:txBody>
          <a:bodyPr lIns="0" tIns="0" rIns="0" bIns="0" rtlCol="0" anchor="t">
            <a:spAutoFit/>
          </a:bodyPr>
          <a:lstStyle/>
          <a:p>
            <a:pPr algn="l">
              <a:lnSpc>
                <a:spcPts val="2760"/>
              </a:lnSpc>
            </a:pPr>
            <a:r>
              <a:rPr lang="en-US" sz="2300" dirty="0">
                <a:solidFill>
                  <a:srgbClr val="1C79BE"/>
                </a:solidFill>
                <a:latin typeface="Bricolage Grotesque"/>
                <a:ea typeface="Bricolage Grotesque"/>
                <a:cs typeface="Bricolage Grotesque"/>
                <a:sym typeface="Bricolage Grotesque"/>
              </a:rPr>
              <a:t>Building professionalization, together A dedicated working group at MELPA and </a:t>
            </a:r>
            <a:r>
              <a:rPr lang="en-US" sz="2300">
                <a:solidFill>
                  <a:srgbClr val="1C79BE"/>
                </a:solidFill>
                <a:latin typeface="Bricolage Grotesque"/>
                <a:ea typeface="Bricolage Grotesque"/>
                <a:cs typeface="Bricolage Grotesque"/>
                <a:sym typeface="Bricolage Grotesque"/>
              </a:rPr>
              <a:t>co-leading by the </a:t>
            </a:r>
            <a:r>
              <a:rPr lang="en-US" sz="2300" dirty="0">
                <a:solidFill>
                  <a:srgbClr val="1C79BE"/>
                </a:solidFill>
                <a:latin typeface="Bricolage Grotesque"/>
                <a:ea typeface="Bricolage Grotesque"/>
                <a:cs typeface="Bricolage Grotesque"/>
                <a:sym typeface="Bricolage Grotesque"/>
              </a:rPr>
              <a:t>University of Georgia, is creating the space to ask how we build the profession — open to academics and practitioners alike.</a:t>
            </a:r>
          </a:p>
        </p:txBody>
      </p:sp>
      <p:sp>
        <p:nvSpPr>
          <p:cNvPr id="10" name="Freeform 10"/>
          <p:cNvSpPr/>
          <p:nvPr/>
        </p:nvSpPr>
        <p:spPr>
          <a:xfrm>
            <a:off x="1168310" y="5969322"/>
            <a:ext cx="538184" cy="877241"/>
          </a:xfrm>
          <a:custGeom>
            <a:avLst/>
            <a:gdLst/>
            <a:ahLst/>
            <a:cxnLst/>
            <a:rect l="l" t="t" r="r" b="b"/>
            <a:pathLst>
              <a:path w="538184" h="877241">
                <a:moveTo>
                  <a:pt x="0" y="0"/>
                </a:moveTo>
                <a:lnTo>
                  <a:pt x="538184" y="0"/>
                </a:lnTo>
                <a:lnTo>
                  <a:pt x="538184"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1" name="TextBox 11"/>
          <p:cNvSpPr txBox="1"/>
          <p:nvPr/>
        </p:nvSpPr>
        <p:spPr>
          <a:xfrm>
            <a:off x="2089242" y="6065042"/>
            <a:ext cx="14669153" cy="6858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 A home for the field to grow Through HubEVAL, these threads come together — turning isolated efforts into a regional platform.</a:t>
            </a:r>
          </a:p>
        </p:txBody>
      </p:sp>
      <p:sp>
        <p:nvSpPr>
          <p:cNvPr id="12" name="TextBox 12"/>
          <p:cNvSpPr txBox="1"/>
          <p:nvPr/>
        </p:nvSpPr>
        <p:spPr>
          <a:xfrm>
            <a:off x="1168310" y="7456163"/>
            <a:ext cx="12059692" cy="438785"/>
          </a:xfrm>
          <a:prstGeom prst="rect">
            <a:avLst/>
          </a:prstGeom>
        </p:spPr>
        <p:txBody>
          <a:bodyPr lIns="0" tIns="0" rIns="0" bIns="0" rtlCol="0" anchor="t">
            <a:spAutoFit/>
          </a:bodyPr>
          <a:lstStyle/>
          <a:p>
            <a:pPr algn="ctr">
              <a:lnSpc>
                <a:spcPts val="3639"/>
              </a:lnSpc>
              <a:spcBef>
                <a:spcPct val="0"/>
              </a:spcBef>
            </a:pPr>
            <a:r>
              <a:rPr lang="en-US" sz="2599" b="1">
                <a:solidFill>
                  <a:srgbClr val="DC378C"/>
                </a:solidFill>
                <a:latin typeface="Source Sans Pro Bold"/>
                <a:ea typeface="Source Sans Pro Bold"/>
                <a:cs typeface="Source Sans Pro Bold"/>
                <a:sym typeface="Source Sans Pro Bold"/>
              </a:rPr>
              <a:t>The challenges are not walls. They are an invitation — and this field grows together.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GE"/>
          </a:p>
        </p:txBody>
      </p:sp>
      <p:sp>
        <p:nvSpPr>
          <p:cNvPr id="3" name="Freeform 3"/>
          <p:cNvSpPr/>
          <p:nvPr/>
        </p:nvSpPr>
        <p:spPr>
          <a:xfrm>
            <a:off x="709920" y="789835"/>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GE"/>
          </a:p>
        </p:txBody>
      </p:sp>
      <p:sp>
        <p:nvSpPr>
          <p:cNvPr id="4" name="TextBox 4"/>
          <p:cNvSpPr txBox="1"/>
          <p:nvPr/>
        </p:nvSpPr>
        <p:spPr>
          <a:xfrm>
            <a:off x="2666543" y="1231828"/>
            <a:ext cx="1706463"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global</a:t>
            </a:r>
          </a:p>
        </p:txBody>
      </p:sp>
      <p:sp>
        <p:nvSpPr>
          <p:cNvPr id="5" name="TextBox 5"/>
          <p:cNvSpPr txBox="1"/>
          <p:nvPr/>
        </p:nvSpPr>
        <p:spPr>
          <a:xfrm>
            <a:off x="2666543" y="1531485"/>
            <a:ext cx="1739714" cy="460276"/>
          </a:xfrm>
          <a:prstGeom prst="rect">
            <a:avLst/>
          </a:prstGeom>
        </p:spPr>
        <p:txBody>
          <a:bodyPr lIns="0" tIns="0" rIns="0" bIns="0" rtlCol="0" anchor="t">
            <a:spAutoFit/>
          </a:bodyPr>
          <a:lstStyle/>
          <a:p>
            <a:pPr algn="l">
              <a:lnSpc>
                <a:spcPts val="3729"/>
              </a:lnSpc>
            </a:pPr>
            <a:r>
              <a:rPr lang="en-US" sz="2664" b="1">
                <a:solidFill>
                  <a:srgbClr val="FEFEFE"/>
                </a:solidFill>
                <a:latin typeface="BR Omny Bold"/>
                <a:ea typeface="BR Omny Bold"/>
                <a:cs typeface="BR Omny Bold"/>
                <a:sym typeface="BR Omny Bold"/>
              </a:rPr>
              <a:t>evaluation</a:t>
            </a:r>
          </a:p>
        </p:txBody>
      </p:sp>
      <p:sp>
        <p:nvSpPr>
          <p:cNvPr id="6" name="TextBox 6"/>
          <p:cNvSpPr txBox="1"/>
          <p:nvPr/>
        </p:nvSpPr>
        <p:spPr>
          <a:xfrm>
            <a:off x="2666543" y="1812615"/>
            <a:ext cx="1739714"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initiative</a:t>
            </a:r>
          </a:p>
        </p:txBody>
      </p:sp>
      <p:sp>
        <p:nvSpPr>
          <p:cNvPr id="7" name="TextBox 7"/>
          <p:cNvSpPr txBox="1"/>
          <p:nvPr/>
        </p:nvSpPr>
        <p:spPr>
          <a:xfrm>
            <a:off x="991539" y="3568913"/>
            <a:ext cx="7053757" cy="1130989"/>
          </a:xfrm>
          <a:prstGeom prst="rect">
            <a:avLst/>
          </a:prstGeom>
        </p:spPr>
        <p:txBody>
          <a:bodyPr lIns="0" tIns="0" rIns="0" bIns="0" rtlCol="0" anchor="t">
            <a:spAutoFit/>
          </a:bodyPr>
          <a:lstStyle/>
          <a:p>
            <a:pPr algn="l">
              <a:lnSpc>
                <a:spcPts val="8820"/>
              </a:lnSpc>
            </a:pPr>
            <a:r>
              <a:rPr lang="en-US" sz="7350" b="1">
                <a:solidFill>
                  <a:srgbClr val="FEFEFE"/>
                </a:solidFill>
                <a:latin typeface="BR Omny Bold"/>
                <a:ea typeface="BR Omny Bold"/>
                <a:cs typeface="BR Omny Bold"/>
                <a:sym typeface="BR Omny Bold"/>
              </a:rPr>
              <a:t>Thank you!</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grpSp>
        <p:nvGrpSpPr>
          <p:cNvPr id="9" name="Group 9"/>
          <p:cNvGrpSpPr/>
          <p:nvPr/>
        </p:nvGrpSpPr>
        <p:grpSpPr>
          <a:xfrm>
            <a:off x="1754443" y="6423905"/>
            <a:ext cx="3334471" cy="889192"/>
            <a:chOff x="0" y="0"/>
            <a:chExt cx="576542" cy="153744"/>
          </a:xfrm>
        </p:grpSpPr>
        <p:sp>
          <p:nvSpPr>
            <p:cNvPr id="10" name="Freeform 10"/>
            <p:cNvSpPr/>
            <p:nvPr/>
          </p:nvSpPr>
          <p:spPr>
            <a:xfrm>
              <a:off x="0" y="0"/>
              <a:ext cx="576542" cy="153744"/>
            </a:xfrm>
            <a:custGeom>
              <a:avLst/>
              <a:gdLst/>
              <a:ahLst/>
              <a:cxnLst/>
              <a:rect l="l" t="t" r="r" b="b"/>
              <a:pathLst>
                <a:path w="576542" h="153744">
                  <a:moveTo>
                    <a:pt x="53401" y="0"/>
                  </a:moveTo>
                  <a:lnTo>
                    <a:pt x="523141" y="0"/>
                  </a:lnTo>
                  <a:cubicBezTo>
                    <a:pt x="552633" y="0"/>
                    <a:pt x="576542" y="23908"/>
                    <a:pt x="576542" y="53401"/>
                  </a:cubicBezTo>
                  <a:lnTo>
                    <a:pt x="576542" y="100343"/>
                  </a:lnTo>
                  <a:cubicBezTo>
                    <a:pt x="576542" y="129836"/>
                    <a:pt x="552633" y="153744"/>
                    <a:pt x="523141" y="153744"/>
                  </a:cubicBezTo>
                  <a:lnTo>
                    <a:pt x="53401" y="153744"/>
                  </a:lnTo>
                  <a:cubicBezTo>
                    <a:pt x="39238" y="153744"/>
                    <a:pt x="25655" y="148118"/>
                    <a:pt x="15641" y="138104"/>
                  </a:cubicBezTo>
                  <a:cubicBezTo>
                    <a:pt x="5626" y="128089"/>
                    <a:pt x="0" y="114506"/>
                    <a:pt x="0" y="100343"/>
                  </a:cubicBezTo>
                  <a:lnTo>
                    <a:pt x="0" y="53401"/>
                  </a:lnTo>
                  <a:cubicBezTo>
                    <a:pt x="0" y="39238"/>
                    <a:pt x="5626" y="25655"/>
                    <a:pt x="15641" y="15641"/>
                  </a:cubicBezTo>
                  <a:cubicBezTo>
                    <a:pt x="25655" y="5626"/>
                    <a:pt x="39238" y="0"/>
                    <a:pt x="53401" y="0"/>
                  </a:cubicBezTo>
                  <a:close/>
                </a:path>
              </a:pathLst>
            </a:custGeom>
            <a:blipFill>
              <a:blip r:embed="rId4"/>
              <a:stretch>
                <a:fillRect l="-49131" t="-15384" r="-7386" b="-31351"/>
              </a:stretch>
            </a:blipFill>
          </p:spPr>
          <p:txBody>
            <a:bodyPr/>
            <a:lstStyle/>
            <a:p>
              <a:endParaRPr lang="en-GE"/>
            </a:p>
          </p:txBody>
        </p:sp>
      </p:grpSp>
      <p:sp>
        <p:nvSpPr>
          <p:cNvPr id="11" name="Freeform 11"/>
          <p:cNvSpPr/>
          <p:nvPr/>
        </p:nvSpPr>
        <p:spPr>
          <a:xfrm>
            <a:off x="390189" y="6296104"/>
            <a:ext cx="1202701" cy="1144794"/>
          </a:xfrm>
          <a:custGeom>
            <a:avLst/>
            <a:gdLst/>
            <a:ahLst/>
            <a:cxnLst/>
            <a:rect l="l" t="t" r="r" b="b"/>
            <a:pathLst>
              <a:path w="1202701" h="1144794">
                <a:moveTo>
                  <a:pt x="0" y="0"/>
                </a:moveTo>
                <a:lnTo>
                  <a:pt x="1202701" y="0"/>
                </a:lnTo>
                <a:lnTo>
                  <a:pt x="1202701" y="1144794"/>
                </a:lnTo>
                <a:lnTo>
                  <a:pt x="0" y="1144794"/>
                </a:lnTo>
                <a:lnTo>
                  <a:pt x="0" y="0"/>
                </a:lnTo>
                <a:close/>
              </a:path>
            </a:pathLst>
          </a:custGeom>
          <a:blipFill>
            <a:blip r:embed="rId4"/>
            <a:stretch>
              <a:fillRect r="-280740"/>
            </a:stretch>
          </a:blipFill>
        </p:spPr>
        <p:txBody>
          <a:bodyPr/>
          <a:lstStyle/>
          <a:p>
            <a:endParaRPr lang="en-G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Freeform 3"/>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4"/>
            <a:stretch>
              <a:fillRect/>
            </a:stretch>
          </a:blipFill>
        </p:spPr>
        <p:txBody>
          <a:bodyPr/>
          <a:lstStyle/>
          <a:p>
            <a:endParaRPr lang="en-GE"/>
          </a:p>
        </p:txBody>
      </p:sp>
      <p:grpSp>
        <p:nvGrpSpPr>
          <p:cNvPr id="4" name="Group 4"/>
          <p:cNvGrpSpPr/>
          <p:nvPr/>
        </p:nvGrpSpPr>
        <p:grpSpPr>
          <a:xfrm>
            <a:off x="1028700" y="2467319"/>
            <a:ext cx="7147298" cy="1633185"/>
            <a:chOff x="0" y="-57150"/>
            <a:chExt cx="2043609" cy="466972"/>
          </a:xfrm>
        </p:grpSpPr>
        <p:sp>
          <p:nvSpPr>
            <p:cNvPr id="5" name="Freeform 5"/>
            <p:cNvSpPr/>
            <p:nvPr/>
          </p:nvSpPr>
          <p:spPr>
            <a:xfrm>
              <a:off x="0" y="0"/>
              <a:ext cx="2043609" cy="409822"/>
            </a:xfrm>
            <a:custGeom>
              <a:avLst/>
              <a:gdLst/>
              <a:ahLst/>
              <a:cxnLst/>
              <a:rect l="l" t="t" r="r" b="b"/>
              <a:pathLst>
                <a:path w="2043609" h="409822">
                  <a:moveTo>
                    <a:pt x="27080" y="0"/>
                  </a:moveTo>
                  <a:lnTo>
                    <a:pt x="2016529" y="0"/>
                  </a:lnTo>
                  <a:cubicBezTo>
                    <a:pt x="2023711" y="0"/>
                    <a:pt x="2030599" y="2853"/>
                    <a:pt x="2035677" y="7932"/>
                  </a:cubicBezTo>
                  <a:cubicBezTo>
                    <a:pt x="2040756" y="13010"/>
                    <a:pt x="2043609" y="19898"/>
                    <a:pt x="2043609" y="27080"/>
                  </a:cubicBezTo>
                  <a:lnTo>
                    <a:pt x="2043609" y="382743"/>
                  </a:lnTo>
                  <a:cubicBezTo>
                    <a:pt x="2043609" y="389925"/>
                    <a:pt x="2040756" y="396812"/>
                    <a:pt x="2035677" y="401891"/>
                  </a:cubicBezTo>
                  <a:cubicBezTo>
                    <a:pt x="2030599" y="406969"/>
                    <a:pt x="2023711" y="409822"/>
                    <a:pt x="2016529" y="409822"/>
                  </a:cubicBezTo>
                  <a:lnTo>
                    <a:pt x="27080" y="409822"/>
                  </a:lnTo>
                  <a:cubicBezTo>
                    <a:pt x="19898" y="409822"/>
                    <a:pt x="13010" y="406969"/>
                    <a:pt x="7932" y="401891"/>
                  </a:cubicBezTo>
                  <a:cubicBezTo>
                    <a:pt x="2853" y="396812"/>
                    <a:pt x="0" y="389925"/>
                    <a:pt x="0" y="382743"/>
                  </a:cubicBezTo>
                  <a:lnTo>
                    <a:pt x="0" y="27080"/>
                  </a:lnTo>
                  <a:cubicBezTo>
                    <a:pt x="0" y="19898"/>
                    <a:pt x="2853" y="13010"/>
                    <a:pt x="7932" y="7932"/>
                  </a:cubicBezTo>
                  <a:cubicBezTo>
                    <a:pt x="13010" y="2853"/>
                    <a:pt x="19898" y="0"/>
                    <a:pt x="27080" y="0"/>
                  </a:cubicBezTo>
                  <a:close/>
                </a:path>
              </a:pathLst>
            </a:custGeom>
            <a:solidFill>
              <a:srgbClr val="FFFFFF"/>
            </a:solidFill>
          </p:spPr>
          <p:txBody>
            <a:bodyPr/>
            <a:lstStyle/>
            <a:p>
              <a:endParaRPr lang="en-GE"/>
            </a:p>
          </p:txBody>
        </p:sp>
        <p:sp>
          <p:nvSpPr>
            <p:cNvPr id="6" name="TextBox 6"/>
            <p:cNvSpPr txBox="1"/>
            <p:nvPr/>
          </p:nvSpPr>
          <p:spPr>
            <a:xfrm>
              <a:off x="0" y="-57150"/>
              <a:ext cx="2043609" cy="466972"/>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7681275"/>
            <a:ext cx="7080515" cy="1617926"/>
            <a:chOff x="0" y="-57150"/>
            <a:chExt cx="2043609" cy="466972"/>
          </a:xfrm>
        </p:grpSpPr>
        <p:sp>
          <p:nvSpPr>
            <p:cNvPr id="8" name="Freeform 8"/>
            <p:cNvSpPr/>
            <p:nvPr/>
          </p:nvSpPr>
          <p:spPr>
            <a:xfrm>
              <a:off x="0" y="0"/>
              <a:ext cx="2043609" cy="409822"/>
            </a:xfrm>
            <a:custGeom>
              <a:avLst/>
              <a:gdLst/>
              <a:ahLst/>
              <a:cxnLst/>
              <a:rect l="l" t="t" r="r" b="b"/>
              <a:pathLst>
                <a:path w="2043609" h="409822">
                  <a:moveTo>
                    <a:pt x="27335" y="0"/>
                  </a:moveTo>
                  <a:lnTo>
                    <a:pt x="2016273" y="0"/>
                  </a:lnTo>
                  <a:cubicBezTo>
                    <a:pt x="2031370" y="0"/>
                    <a:pt x="2043609" y="12238"/>
                    <a:pt x="2043609" y="27335"/>
                  </a:cubicBezTo>
                  <a:lnTo>
                    <a:pt x="2043609" y="382487"/>
                  </a:lnTo>
                  <a:cubicBezTo>
                    <a:pt x="2043609" y="397584"/>
                    <a:pt x="2031370" y="409822"/>
                    <a:pt x="2016273" y="409822"/>
                  </a:cubicBezTo>
                  <a:lnTo>
                    <a:pt x="27335" y="409822"/>
                  </a:lnTo>
                  <a:cubicBezTo>
                    <a:pt x="12238" y="409822"/>
                    <a:pt x="0" y="397584"/>
                    <a:pt x="0" y="382487"/>
                  </a:cubicBezTo>
                  <a:lnTo>
                    <a:pt x="0" y="27335"/>
                  </a:lnTo>
                  <a:cubicBezTo>
                    <a:pt x="0" y="12238"/>
                    <a:pt x="12238" y="0"/>
                    <a:pt x="27335" y="0"/>
                  </a:cubicBezTo>
                  <a:close/>
                </a:path>
              </a:pathLst>
            </a:custGeom>
            <a:solidFill>
              <a:srgbClr val="FFFFFF"/>
            </a:solidFill>
          </p:spPr>
          <p:txBody>
            <a:bodyPr/>
            <a:lstStyle/>
            <a:p>
              <a:endParaRPr lang="en-GE"/>
            </a:p>
          </p:txBody>
        </p:sp>
        <p:sp>
          <p:nvSpPr>
            <p:cNvPr id="9" name="TextBox 9"/>
            <p:cNvSpPr txBox="1"/>
            <p:nvPr/>
          </p:nvSpPr>
          <p:spPr>
            <a:xfrm>
              <a:off x="0" y="-57150"/>
              <a:ext cx="2043609" cy="466972"/>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5400000">
            <a:off x="1411500" y="2938289"/>
            <a:ext cx="991205" cy="891122"/>
            <a:chOff x="0" y="-57150"/>
            <a:chExt cx="660400" cy="593719"/>
          </a:xfrm>
        </p:grpSpPr>
        <p:sp>
          <p:nvSpPr>
            <p:cNvPr id="11" name="Freeform 11"/>
            <p:cNvSpPr/>
            <p:nvPr/>
          </p:nvSpPr>
          <p:spPr>
            <a:xfrm>
              <a:off x="0" y="0"/>
              <a:ext cx="660400" cy="536569"/>
            </a:xfrm>
            <a:custGeom>
              <a:avLst/>
              <a:gdLst/>
              <a:ahLst/>
              <a:cxnLst/>
              <a:rect l="l" t="t" r="r" b="b"/>
              <a:pathLst>
                <a:path w="660400" h="536569">
                  <a:moveTo>
                    <a:pt x="220252" y="517500"/>
                  </a:moveTo>
                  <a:cubicBezTo>
                    <a:pt x="254109" y="529014"/>
                    <a:pt x="292600" y="536569"/>
                    <a:pt x="330378" y="536569"/>
                  </a:cubicBezTo>
                  <a:cubicBezTo>
                    <a:pt x="368157" y="536569"/>
                    <a:pt x="404509" y="530092"/>
                    <a:pt x="438009" y="518578"/>
                  </a:cubicBezTo>
                  <a:cubicBezTo>
                    <a:pt x="438723" y="518219"/>
                    <a:pt x="439435" y="518219"/>
                    <a:pt x="440148" y="517859"/>
                  </a:cubicBezTo>
                  <a:cubicBezTo>
                    <a:pt x="565955" y="471804"/>
                    <a:pt x="658618" y="350190"/>
                    <a:pt x="660400" y="214203"/>
                  </a:cubicBezTo>
                  <a:lnTo>
                    <a:pt x="660400" y="0"/>
                  </a:lnTo>
                  <a:lnTo>
                    <a:pt x="0" y="0"/>
                  </a:lnTo>
                  <a:lnTo>
                    <a:pt x="0" y="214044"/>
                  </a:lnTo>
                  <a:cubicBezTo>
                    <a:pt x="1782" y="350909"/>
                    <a:pt x="93019" y="472524"/>
                    <a:pt x="220252" y="517500"/>
                  </a:cubicBezTo>
                  <a:close/>
                </a:path>
              </a:pathLst>
            </a:custGeom>
            <a:solidFill>
              <a:srgbClr val="DC378C"/>
            </a:solidFill>
          </p:spPr>
          <p:txBody>
            <a:bodyPr/>
            <a:lstStyle/>
            <a:p>
              <a:endParaRPr lang="en-GE"/>
            </a:p>
          </p:txBody>
        </p:sp>
        <p:sp>
          <p:nvSpPr>
            <p:cNvPr id="12" name="TextBox 12"/>
            <p:cNvSpPr txBox="1"/>
            <p:nvPr/>
          </p:nvSpPr>
          <p:spPr>
            <a:xfrm>
              <a:off x="0" y="-57150"/>
              <a:ext cx="660400" cy="46671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1420295" y="8131121"/>
            <a:ext cx="981944" cy="882796"/>
            <a:chOff x="0" y="-57150"/>
            <a:chExt cx="660400" cy="593719"/>
          </a:xfrm>
        </p:grpSpPr>
        <p:sp>
          <p:nvSpPr>
            <p:cNvPr id="14" name="Freeform 14"/>
            <p:cNvSpPr/>
            <p:nvPr/>
          </p:nvSpPr>
          <p:spPr>
            <a:xfrm>
              <a:off x="0" y="0"/>
              <a:ext cx="660400" cy="536569"/>
            </a:xfrm>
            <a:custGeom>
              <a:avLst/>
              <a:gdLst/>
              <a:ahLst/>
              <a:cxnLst/>
              <a:rect l="l" t="t" r="r" b="b"/>
              <a:pathLst>
                <a:path w="660400" h="536569">
                  <a:moveTo>
                    <a:pt x="220252" y="517500"/>
                  </a:moveTo>
                  <a:cubicBezTo>
                    <a:pt x="254109" y="529014"/>
                    <a:pt x="292600" y="536569"/>
                    <a:pt x="330378" y="536569"/>
                  </a:cubicBezTo>
                  <a:cubicBezTo>
                    <a:pt x="368157" y="536569"/>
                    <a:pt x="404509" y="530092"/>
                    <a:pt x="438009" y="518578"/>
                  </a:cubicBezTo>
                  <a:cubicBezTo>
                    <a:pt x="438723" y="518219"/>
                    <a:pt x="439435" y="518219"/>
                    <a:pt x="440148" y="517859"/>
                  </a:cubicBezTo>
                  <a:cubicBezTo>
                    <a:pt x="565955" y="471804"/>
                    <a:pt x="658618" y="350190"/>
                    <a:pt x="660400" y="214203"/>
                  </a:cubicBezTo>
                  <a:lnTo>
                    <a:pt x="660400" y="0"/>
                  </a:lnTo>
                  <a:lnTo>
                    <a:pt x="0" y="0"/>
                  </a:lnTo>
                  <a:lnTo>
                    <a:pt x="0" y="214044"/>
                  </a:lnTo>
                  <a:cubicBezTo>
                    <a:pt x="1782" y="350909"/>
                    <a:pt x="93019" y="472524"/>
                    <a:pt x="220252" y="517500"/>
                  </a:cubicBezTo>
                  <a:close/>
                </a:path>
              </a:pathLst>
            </a:custGeom>
            <a:solidFill>
              <a:srgbClr val="DC378C"/>
            </a:solidFill>
          </p:spPr>
          <p:txBody>
            <a:bodyPr/>
            <a:lstStyle/>
            <a:p>
              <a:endParaRPr lang="en-GE"/>
            </a:p>
          </p:txBody>
        </p:sp>
        <p:sp>
          <p:nvSpPr>
            <p:cNvPr id="15" name="TextBox 15"/>
            <p:cNvSpPr txBox="1"/>
            <p:nvPr/>
          </p:nvSpPr>
          <p:spPr>
            <a:xfrm>
              <a:off x="0" y="-57150"/>
              <a:ext cx="660400" cy="466719"/>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5400000">
            <a:off x="995979" y="3299251"/>
            <a:ext cx="1271879" cy="169197"/>
          </a:xfrm>
          <a:custGeom>
            <a:avLst/>
            <a:gdLst/>
            <a:ahLst/>
            <a:cxnLst/>
            <a:rect l="l" t="t" r="r" b="b"/>
            <a:pathLst>
              <a:path w="1271879" h="169197">
                <a:moveTo>
                  <a:pt x="0" y="0"/>
                </a:moveTo>
                <a:lnTo>
                  <a:pt x="1271878" y="0"/>
                </a:lnTo>
                <a:lnTo>
                  <a:pt x="1271878" y="169198"/>
                </a:lnTo>
                <a:lnTo>
                  <a:pt x="0" y="169198"/>
                </a:lnTo>
                <a:lnTo>
                  <a:pt x="0" y="0"/>
                </a:lnTo>
                <a:close/>
              </a:path>
            </a:pathLst>
          </a:custGeom>
          <a:blipFill>
            <a:blip r:embed="rId5">
              <a:alphaModFix amt="70000"/>
            </a:blip>
            <a:stretch>
              <a:fillRect b="-96812"/>
            </a:stretch>
          </a:blipFill>
        </p:spPr>
        <p:txBody>
          <a:bodyPr/>
          <a:lstStyle/>
          <a:p>
            <a:endParaRPr lang="en-GE"/>
          </a:p>
        </p:txBody>
      </p:sp>
      <p:sp>
        <p:nvSpPr>
          <p:cNvPr id="17" name="Freeform 17"/>
          <p:cNvSpPr/>
          <p:nvPr/>
        </p:nvSpPr>
        <p:spPr>
          <a:xfrm rot="5400000">
            <a:off x="996284" y="8698173"/>
            <a:ext cx="1259995" cy="167616"/>
          </a:xfrm>
          <a:custGeom>
            <a:avLst/>
            <a:gdLst/>
            <a:ahLst/>
            <a:cxnLst/>
            <a:rect l="l" t="t" r="r" b="b"/>
            <a:pathLst>
              <a:path w="1259995" h="167616">
                <a:moveTo>
                  <a:pt x="0" y="0"/>
                </a:moveTo>
                <a:lnTo>
                  <a:pt x="1259995" y="0"/>
                </a:lnTo>
                <a:lnTo>
                  <a:pt x="1259995" y="167616"/>
                </a:lnTo>
                <a:lnTo>
                  <a:pt x="0" y="167616"/>
                </a:lnTo>
                <a:lnTo>
                  <a:pt x="0" y="0"/>
                </a:lnTo>
                <a:close/>
              </a:path>
            </a:pathLst>
          </a:custGeom>
          <a:blipFill>
            <a:blip r:embed="rId5">
              <a:alphaModFix amt="70000"/>
            </a:blip>
            <a:stretch>
              <a:fillRect b="-96812"/>
            </a:stretch>
          </a:blipFill>
        </p:spPr>
        <p:txBody>
          <a:bodyPr/>
          <a:lstStyle/>
          <a:p>
            <a:endParaRPr lang="en-GE"/>
          </a:p>
        </p:txBody>
      </p:sp>
      <p:grpSp>
        <p:nvGrpSpPr>
          <p:cNvPr id="18" name="Group 18"/>
          <p:cNvGrpSpPr/>
          <p:nvPr/>
        </p:nvGrpSpPr>
        <p:grpSpPr>
          <a:xfrm>
            <a:off x="1028700" y="4329254"/>
            <a:ext cx="7147298" cy="1633185"/>
            <a:chOff x="0" y="-57150"/>
            <a:chExt cx="2043609" cy="466972"/>
          </a:xfrm>
        </p:grpSpPr>
        <p:sp>
          <p:nvSpPr>
            <p:cNvPr id="19" name="Freeform 19"/>
            <p:cNvSpPr/>
            <p:nvPr/>
          </p:nvSpPr>
          <p:spPr>
            <a:xfrm>
              <a:off x="0" y="0"/>
              <a:ext cx="2043609" cy="409822"/>
            </a:xfrm>
            <a:custGeom>
              <a:avLst/>
              <a:gdLst/>
              <a:ahLst/>
              <a:cxnLst/>
              <a:rect l="l" t="t" r="r" b="b"/>
              <a:pathLst>
                <a:path w="2043609" h="409822">
                  <a:moveTo>
                    <a:pt x="27080" y="0"/>
                  </a:moveTo>
                  <a:lnTo>
                    <a:pt x="2016529" y="0"/>
                  </a:lnTo>
                  <a:cubicBezTo>
                    <a:pt x="2023711" y="0"/>
                    <a:pt x="2030599" y="2853"/>
                    <a:pt x="2035677" y="7932"/>
                  </a:cubicBezTo>
                  <a:cubicBezTo>
                    <a:pt x="2040756" y="13010"/>
                    <a:pt x="2043609" y="19898"/>
                    <a:pt x="2043609" y="27080"/>
                  </a:cubicBezTo>
                  <a:lnTo>
                    <a:pt x="2043609" y="382743"/>
                  </a:lnTo>
                  <a:cubicBezTo>
                    <a:pt x="2043609" y="389925"/>
                    <a:pt x="2040756" y="396812"/>
                    <a:pt x="2035677" y="401891"/>
                  </a:cubicBezTo>
                  <a:cubicBezTo>
                    <a:pt x="2030599" y="406969"/>
                    <a:pt x="2023711" y="409822"/>
                    <a:pt x="2016529" y="409822"/>
                  </a:cubicBezTo>
                  <a:lnTo>
                    <a:pt x="27080" y="409822"/>
                  </a:lnTo>
                  <a:cubicBezTo>
                    <a:pt x="19898" y="409822"/>
                    <a:pt x="13010" y="406969"/>
                    <a:pt x="7932" y="401891"/>
                  </a:cubicBezTo>
                  <a:cubicBezTo>
                    <a:pt x="2853" y="396812"/>
                    <a:pt x="0" y="389925"/>
                    <a:pt x="0" y="382743"/>
                  </a:cubicBezTo>
                  <a:lnTo>
                    <a:pt x="0" y="27080"/>
                  </a:lnTo>
                  <a:cubicBezTo>
                    <a:pt x="0" y="19898"/>
                    <a:pt x="2853" y="13010"/>
                    <a:pt x="7932" y="7932"/>
                  </a:cubicBezTo>
                  <a:cubicBezTo>
                    <a:pt x="13010" y="2853"/>
                    <a:pt x="19898" y="0"/>
                    <a:pt x="27080" y="0"/>
                  </a:cubicBezTo>
                  <a:close/>
                </a:path>
              </a:pathLst>
            </a:custGeom>
            <a:solidFill>
              <a:srgbClr val="FFFFFF"/>
            </a:solidFill>
          </p:spPr>
          <p:txBody>
            <a:bodyPr/>
            <a:lstStyle/>
            <a:p>
              <a:endParaRPr lang="en-GE"/>
            </a:p>
          </p:txBody>
        </p:sp>
        <p:sp>
          <p:nvSpPr>
            <p:cNvPr id="20" name="TextBox 20"/>
            <p:cNvSpPr txBox="1"/>
            <p:nvPr/>
          </p:nvSpPr>
          <p:spPr>
            <a:xfrm>
              <a:off x="0" y="-57150"/>
              <a:ext cx="2043609" cy="466972"/>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rot="-5400000">
            <a:off x="1411500" y="4800224"/>
            <a:ext cx="991205" cy="891122"/>
            <a:chOff x="0" y="-57150"/>
            <a:chExt cx="660400" cy="593719"/>
          </a:xfrm>
        </p:grpSpPr>
        <p:sp>
          <p:nvSpPr>
            <p:cNvPr id="22" name="Freeform 22"/>
            <p:cNvSpPr/>
            <p:nvPr/>
          </p:nvSpPr>
          <p:spPr>
            <a:xfrm>
              <a:off x="0" y="0"/>
              <a:ext cx="660400" cy="536569"/>
            </a:xfrm>
            <a:custGeom>
              <a:avLst/>
              <a:gdLst/>
              <a:ahLst/>
              <a:cxnLst/>
              <a:rect l="l" t="t" r="r" b="b"/>
              <a:pathLst>
                <a:path w="660400" h="536569">
                  <a:moveTo>
                    <a:pt x="220252" y="517500"/>
                  </a:moveTo>
                  <a:cubicBezTo>
                    <a:pt x="254109" y="529014"/>
                    <a:pt x="292600" y="536569"/>
                    <a:pt x="330378" y="536569"/>
                  </a:cubicBezTo>
                  <a:cubicBezTo>
                    <a:pt x="368157" y="536569"/>
                    <a:pt x="404509" y="530092"/>
                    <a:pt x="438009" y="518578"/>
                  </a:cubicBezTo>
                  <a:cubicBezTo>
                    <a:pt x="438723" y="518219"/>
                    <a:pt x="439435" y="518219"/>
                    <a:pt x="440148" y="517859"/>
                  </a:cubicBezTo>
                  <a:cubicBezTo>
                    <a:pt x="565955" y="471804"/>
                    <a:pt x="658618" y="350190"/>
                    <a:pt x="660400" y="214203"/>
                  </a:cubicBezTo>
                  <a:lnTo>
                    <a:pt x="660400" y="0"/>
                  </a:lnTo>
                  <a:lnTo>
                    <a:pt x="0" y="0"/>
                  </a:lnTo>
                  <a:lnTo>
                    <a:pt x="0" y="214044"/>
                  </a:lnTo>
                  <a:cubicBezTo>
                    <a:pt x="1782" y="350909"/>
                    <a:pt x="93019" y="472524"/>
                    <a:pt x="220252" y="517500"/>
                  </a:cubicBezTo>
                  <a:close/>
                </a:path>
              </a:pathLst>
            </a:custGeom>
            <a:solidFill>
              <a:srgbClr val="DC378C"/>
            </a:solidFill>
          </p:spPr>
          <p:txBody>
            <a:bodyPr/>
            <a:lstStyle/>
            <a:p>
              <a:endParaRPr lang="en-GE"/>
            </a:p>
          </p:txBody>
        </p:sp>
        <p:sp>
          <p:nvSpPr>
            <p:cNvPr id="23" name="TextBox 23"/>
            <p:cNvSpPr txBox="1"/>
            <p:nvPr/>
          </p:nvSpPr>
          <p:spPr>
            <a:xfrm>
              <a:off x="0" y="-57150"/>
              <a:ext cx="660400" cy="466719"/>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5400000">
            <a:off x="995979" y="5161186"/>
            <a:ext cx="1271879" cy="169197"/>
          </a:xfrm>
          <a:custGeom>
            <a:avLst/>
            <a:gdLst/>
            <a:ahLst/>
            <a:cxnLst/>
            <a:rect l="l" t="t" r="r" b="b"/>
            <a:pathLst>
              <a:path w="1271879" h="169197">
                <a:moveTo>
                  <a:pt x="0" y="0"/>
                </a:moveTo>
                <a:lnTo>
                  <a:pt x="1271878" y="0"/>
                </a:lnTo>
                <a:lnTo>
                  <a:pt x="1271878" y="169197"/>
                </a:lnTo>
                <a:lnTo>
                  <a:pt x="0" y="169197"/>
                </a:lnTo>
                <a:lnTo>
                  <a:pt x="0" y="0"/>
                </a:lnTo>
                <a:close/>
              </a:path>
            </a:pathLst>
          </a:custGeom>
          <a:blipFill>
            <a:blip r:embed="rId5">
              <a:alphaModFix amt="70000"/>
            </a:blip>
            <a:stretch>
              <a:fillRect b="-96812"/>
            </a:stretch>
          </a:blipFill>
        </p:spPr>
        <p:txBody>
          <a:bodyPr/>
          <a:lstStyle/>
          <a:p>
            <a:endParaRPr lang="en-GE"/>
          </a:p>
        </p:txBody>
      </p:sp>
      <p:grpSp>
        <p:nvGrpSpPr>
          <p:cNvPr id="25" name="Group 25"/>
          <p:cNvGrpSpPr/>
          <p:nvPr/>
        </p:nvGrpSpPr>
        <p:grpSpPr>
          <a:xfrm>
            <a:off x="1028700" y="5943538"/>
            <a:ext cx="7147298" cy="1633185"/>
            <a:chOff x="0" y="-57150"/>
            <a:chExt cx="2043609" cy="466972"/>
          </a:xfrm>
        </p:grpSpPr>
        <p:sp>
          <p:nvSpPr>
            <p:cNvPr id="26" name="Freeform 26"/>
            <p:cNvSpPr/>
            <p:nvPr/>
          </p:nvSpPr>
          <p:spPr>
            <a:xfrm>
              <a:off x="0" y="0"/>
              <a:ext cx="2043609" cy="409822"/>
            </a:xfrm>
            <a:custGeom>
              <a:avLst/>
              <a:gdLst/>
              <a:ahLst/>
              <a:cxnLst/>
              <a:rect l="l" t="t" r="r" b="b"/>
              <a:pathLst>
                <a:path w="2043609" h="409822">
                  <a:moveTo>
                    <a:pt x="27080" y="0"/>
                  </a:moveTo>
                  <a:lnTo>
                    <a:pt x="2016529" y="0"/>
                  </a:lnTo>
                  <a:cubicBezTo>
                    <a:pt x="2023711" y="0"/>
                    <a:pt x="2030599" y="2853"/>
                    <a:pt x="2035677" y="7932"/>
                  </a:cubicBezTo>
                  <a:cubicBezTo>
                    <a:pt x="2040756" y="13010"/>
                    <a:pt x="2043609" y="19898"/>
                    <a:pt x="2043609" y="27080"/>
                  </a:cubicBezTo>
                  <a:lnTo>
                    <a:pt x="2043609" y="382743"/>
                  </a:lnTo>
                  <a:cubicBezTo>
                    <a:pt x="2043609" y="389925"/>
                    <a:pt x="2040756" y="396812"/>
                    <a:pt x="2035677" y="401891"/>
                  </a:cubicBezTo>
                  <a:cubicBezTo>
                    <a:pt x="2030599" y="406969"/>
                    <a:pt x="2023711" y="409822"/>
                    <a:pt x="2016529" y="409822"/>
                  </a:cubicBezTo>
                  <a:lnTo>
                    <a:pt x="27080" y="409822"/>
                  </a:lnTo>
                  <a:cubicBezTo>
                    <a:pt x="19898" y="409822"/>
                    <a:pt x="13010" y="406969"/>
                    <a:pt x="7932" y="401891"/>
                  </a:cubicBezTo>
                  <a:cubicBezTo>
                    <a:pt x="2853" y="396812"/>
                    <a:pt x="0" y="389925"/>
                    <a:pt x="0" y="382743"/>
                  </a:cubicBezTo>
                  <a:lnTo>
                    <a:pt x="0" y="27080"/>
                  </a:lnTo>
                  <a:cubicBezTo>
                    <a:pt x="0" y="19898"/>
                    <a:pt x="2853" y="13010"/>
                    <a:pt x="7932" y="7932"/>
                  </a:cubicBezTo>
                  <a:cubicBezTo>
                    <a:pt x="13010" y="2853"/>
                    <a:pt x="19898" y="0"/>
                    <a:pt x="27080" y="0"/>
                  </a:cubicBezTo>
                  <a:close/>
                </a:path>
              </a:pathLst>
            </a:custGeom>
            <a:solidFill>
              <a:srgbClr val="FFFFFF"/>
            </a:solidFill>
          </p:spPr>
          <p:txBody>
            <a:bodyPr/>
            <a:lstStyle/>
            <a:p>
              <a:endParaRPr lang="en-GE"/>
            </a:p>
          </p:txBody>
        </p:sp>
        <p:sp>
          <p:nvSpPr>
            <p:cNvPr id="27" name="TextBox 27"/>
            <p:cNvSpPr txBox="1"/>
            <p:nvPr/>
          </p:nvSpPr>
          <p:spPr>
            <a:xfrm>
              <a:off x="0" y="-57150"/>
              <a:ext cx="2043609" cy="466972"/>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rot="-5400000">
            <a:off x="1411500" y="6414508"/>
            <a:ext cx="991205" cy="891122"/>
            <a:chOff x="0" y="-57150"/>
            <a:chExt cx="660400" cy="593719"/>
          </a:xfrm>
        </p:grpSpPr>
        <p:sp>
          <p:nvSpPr>
            <p:cNvPr id="29" name="Freeform 29"/>
            <p:cNvSpPr/>
            <p:nvPr/>
          </p:nvSpPr>
          <p:spPr>
            <a:xfrm>
              <a:off x="0" y="0"/>
              <a:ext cx="660400" cy="536569"/>
            </a:xfrm>
            <a:custGeom>
              <a:avLst/>
              <a:gdLst/>
              <a:ahLst/>
              <a:cxnLst/>
              <a:rect l="l" t="t" r="r" b="b"/>
              <a:pathLst>
                <a:path w="660400" h="536569">
                  <a:moveTo>
                    <a:pt x="220252" y="517500"/>
                  </a:moveTo>
                  <a:cubicBezTo>
                    <a:pt x="254109" y="529014"/>
                    <a:pt x="292600" y="536569"/>
                    <a:pt x="330378" y="536569"/>
                  </a:cubicBezTo>
                  <a:cubicBezTo>
                    <a:pt x="368157" y="536569"/>
                    <a:pt x="404509" y="530092"/>
                    <a:pt x="438009" y="518578"/>
                  </a:cubicBezTo>
                  <a:cubicBezTo>
                    <a:pt x="438723" y="518219"/>
                    <a:pt x="439435" y="518219"/>
                    <a:pt x="440148" y="517859"/>
                  </a:cubicBezTo>
                  <a:cubicBezTo>
                    <a:pt x="565955" y="471804"/>
                    <a:pt x="658618" y="350190"/>
                    <a:pt x="660400" y="214203"/>
                  </a:cubicBezTo>
                  <a:lnTo>
                    <a:pt x="660400" y="0"/>
                  </a:lnTo>
                  <a:lnTo>
                    <a:pt x="0" y="0"/>
                  </a:lnTo>
                  <a:lnTo>
                    <a:pt x="0" y="214044"/>
                  </a:lnTo>
                  <a:cubicBezTo>
                    <a:pt x="1782" y="350909"/>
                    <a:pt x="93019" y="472524"/>
                    <a:pt x="220252" y="517500"/>
                  </a:cubicBezTo>
                  <a:close/>
                </a:path>
              </a:pathLst>
            </a:custGeom>
            <a:solidFill>
              <a:srgbClr val="DC378C"/>
            </a:solidFill>
          </p:spPr>
          <p:txBody>
            <a:bodyPr/>
            <a:lstStyle/>
            <a:p>
              <a:endParaRPr lang="en-GE"/>
            </a:p>
          </p:txBody>
        </p:sp>
        <p:sp>
          <p:nvSpPr>
            <p:cNvPr id="30" name="TextBox 30"/>
            <p:cNvSpPr txBox="1"/>
            <p:nvPr/>
          </p:nvSpPr>
          <p:spPr>
            <a:xfrm>
              <a:off x="0" y="-57150"/>
              <a:ext cx="660400" cy="466719"/>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rot="5400000">
            <a:off x="995979" y="6775470"/>
            <a:ext cx="1271879" cy="169197"/>
          </a:xfrm>
          <a:custGeom>
            <a:avLst/>
            <a:gdLst/>
            <a:ahLst/>
            <a:cxnLst/>
            <a:rect l="l" t="t" r="r" b="b"/>
            <a:pathLst>
              <a:path w="1271879" h="169197">
                <a:moveTo>
                  <a:pt x="0" y="0"/>
                </a:moveTo>
                <a:lnTo>
                  <a:pt x="1271878" y="0"/>
                </a:lnTo>
                <a:lnTo>
                  <a:pt x="1271878" y="169197"/>
                </a:lnTo>
                <a:lnTo>
                  <a:pt x="0" y="169197"/>
                </a:lnTo>
                <a:lnTo>
                  <a:pt x="0" y="0"/>
                </a:lnTo>
                <a:close/>
              </a:path>
            </a:pathLst>
          </a:custGeom>
          <a:blipFill>
            <a:blip r:embed="rId5">
              <a:alphaModFix amt="70000"/>
            </a:blip>
            <a:stretch>
              <a:fillRect b="-96812"/>
            </a:stretch>
          </a:blipFill>
        </p:spPr>
        <p:txBody>
          <a:bodyPr/>
          <a:lstStyle/>
          <a:p>
            <a:endParaRPr lang="en-GE"/>
          </a:p>
        </p:txBody>
      </p:sp>
      <p:sp>
        <p:nvSpPr>
          <p:cNvPr id="32" name="Freeform 32"/>
          <p:cNvSpPr/>
          <p:nvPr/>
        </p:nvSpPr>
        <p:spPr>
          <a:xfrm>
            <a:off x="7127425" y="2765528"/>
            <a:ext cx="620601" cy="620601"/>
          </a:xfrm>
          <a:custGeom>
            <a:avLst/>
            <a:gdLst/>
            <a:ahLst/>
            <a:cxnLst/>
            <a:rect l="l" t="t" r="r" b="b"/>
            <a:pathLst>
              <a:path w="620601" h="620601">
                <a:moveTo>
                  <a:pt x="0" y="0"/>
                </a:moveTo>
                <a:lnTo>
                  <a:pt x="620602" y="0"/>
                </a:lnTo>
                <a:lnTo>
                  <a:pt x="620602" y="620602"/>
                </a:lnTo>
                <a:lnTo>
                  <a:pt x="0" y="62060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E"/>
          </a:p>
        </p:txBody>
      </p:sp>
      <p:sp>
        <p:nvSpPr>
          <p:cNvPr id="33" name="Freeform 33"/>
          <p:cNvSpPr/>
          <p:nvPr/>
        </p:nvSpPr>
        <p:spPr>
          <a:xfrm>
            <a:off x="7133224" y="7762229"/>
            <a:ext cx="614803" cy="614803"/>
          </a:xfrm>
          <a:custGeom>
            <a:avLst/>
            <a:gdLst/>
            <a:ahLst/>
            <a:cxnLst/>
            <a:rect l="l" t="t" r="r" b="b"/>
            <a:pathLst>
              <a:path w="614803" h="614803">
                <a:moveTo>
                  <a:pt x="0" y="0"/>
                </a:moveTo>
                <a:lnTo>
                  <a:pt x="614803" y="0"/>
                </a:lnTo>
                <a:lnTo>
                  <a:pt x="614803" y="614802"/>
                </a:lnTo>
                <a:lnTo>
                  <a:pt x="0" y="61480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E"/>
          </a:p>
        </p:txBody>
      </p:sp>
      <p:sp>
        <p:nvSpPr>
          <p:cNvPr id="34" name="Freeform 34"/>
          <p:cNvSpPr/>
          <p:nvPr/>
        </p:nvSpPr>
        <p:spPr>
          <a:xfrm>
            <a:off x="7127760" y="4469425"/>
            <a:ext cx="764988" cy="838343"/>
          </a:xfrm>
          <a:custGeom>
            <a:avLst/>
            <a:gdLst/>
            <a:ahLst/>
            <a:cxnLst/>
            <a:rect l="l" t="t" r="r" b="b"/>
            <a:pathLst>
              <a:path w="764988" h="838343">
                <a:moveTo>
                  <a:pt x="0" y="0"/>
                </a:moveTo>
                <a:lnTo>
                  <a:pt x="764988" y="0"/>
                </a:lnTo>
                <a:lnTo>
                  <a:pt x="764988" y="838343"/>
                </a:lnTo>
                <a:lnTo>
                  <a:pt x="0" y="83834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E"/>
          </a:p>
        </p:txBody>
      </p:sp>
      <p:sp>
        <p:nvSpPr>
          <p:cNvPr id="35" name="Freeform 35"/>
          <p:cNvSpPr/>
          <p:nvPr/>
        </p:nvSpPr>
        <p:spPr>
          <a:xfrm>
            <a:off x="7127425" y="5895802"/>
            <a:ext cx="765323" cy="908395"/>
          </a:xfrm>
          <a:custGeom>
            <a:avLst/>
            <a:gdLst/>
            <a:ahLst/>
            <a:cxnLst/>
            <a:rect l="l" t="t" r="r" b="b"/>
            <a:pathLst>
              <a:path w="765323" h="908395">
                <a:moveTo>
                  <a:pt x="0" y="0"/>
                </a:moveTo>
                <a:lnTo>
                  <a:pt x="765323" y="0"/>
                </a:lnTo>
                <a:lnTo>
                  <a:pt x="765323" y="908395"/>
                </a:lnTo>
                <a:lnTo>
                  <a:pt x="0" y="908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36" name="TextBox 36"/>
          <p:cNvSpPr txBox="1"/>
          <p:nvPr/>
        </p:nvSpPr>
        <p:spPr>
          <a:xfrm>
            <a:off x="1028700" y="903610"/>
            <a:ext cx="9972606" cy="1457325"/>
          </a:xfrm>
          <a:prstGeom prst="rect">
            <a:avLst/>
          </a:prstGeom>
        </p:spPr>
        <p:txBody>
          <a:bodyPr lIns="0" tIns="0" rIns="0" bIns="0" rtlCol="0" anchor="t">
            <a:spAutoFit/>
          </a:bodyPr>
          <a:lstStyle/>
          <a:p>
            <a:pPr algn="l">
              <a:lnSpc>
                <a:spcPts val="5759"/>
              </a:lnSpc>
            </a:pPr>
            <a:r>
              <a:rPr lang="en-US" sz="4800" b="1">
                <a:solidFill>
                  <a:srgbClr val="1C79BE"/>
                </a:solidFill>
                <a:latin typeface="Bricolage Grotesque Bold"/>
                <a:ea typeface="Bricolage Grotesque Bold"/>
                <a:cs typeface="Bricolage Grotesque Bold"/>
                <a:sym typeface="Bricolage Grotesque Bold"/>
              </a:rPr>
              <a:t>What do we mean when we speak about proffesionalization?</a:t>
            </a:r>
          </a:p>
        </p:txBody>
      </p:sp>
      <p:sp>
        <p:nvSpPr>
          <p:cNvPr id="37" name="TextBox 37"/>
          <p:cNvSpPr txBox="1"/>
          <p:nvPr/>
        </p:nvSpPr>
        <p:spPr>
          <a:xfrm>
            <a:off x="2643671" y="2970043"/>
            <a:ext cx="4146058" cy="281736"/>
          </a:xfrm>
          <a:prstGeom prst="rect">
            <a:avLst/>
          </a:prstGeom>
        </p:spPr>
        <p:txBody>
          <a:bodyPr lIns="0" tIns="0" rIns="0" bIns="0" rtlCol="0" anchor="t">
            <a:spAutoFit/>
          </a:bodyPr>
          <a:lstStyle/>
          <a:p>
            <a:pPr algn="l">
              <a:lnSpc>
                <a:spcPts val="2321"/>
              </a:lnSpc>
            </a:pPr>
            <a:r>
              <a:rPr lang="en-US" sz="1658" b="1">
                <a:solidFill>
                  <a:srgbClr val="1C79BE"/>
                </a:solidFill>
                <a:latin typeface="Bricolage Grotesque Ultra-Bold"/>
                <a:ea typeface="Bricolage Grotesque Ultra-Bold"/>
                <a:cs typeface="Bricolage Grotesque Ultra-Bold"/>
                <a:sym typeface="Bricolage Grotesque Ultra-Bold"/>
              </a:rPr>
              <a:t>A SPECIALIZED BODY OF KNOWLEDGE</a:t>
            </a:r>
          </a:p>
        </p:txBody>
      </p:sp>
      <p:sp>
        <p:nvSpPr>
          <p:cNvPr id="38" name="TextBox 38"/>
          <p:cNvSpPr txBox="1"/>
          <p:nvPr/>
        </p:nvSpPr>
        <p:spPr>
          <a:xfrm>
            <a:off x="2643671" y="7930804"/>
            <a:ext cx="4107318" cy="558354"/>
          </a:xfrm>
          <a:prstGeom prst="rect">
            <a:avLst/>
          </a:prstGeom>
        </p:spPr>
        <p:txBody>
          <a:bodyPr lIns="0" tIns="0" rIns="0" bIns="0" rtlCol="0" anchor="t">
            <a:spAutoFit/>
          </a:bodyPr>
          <a:lstStyle/>
          <a:p>
            <a:pPr algn="l">
              <a:lnSpc>
                <a:spcPts val="2299"/>
              </a:lnSpc>
            </a:pPr>
            <a:r>
              <a:rPr lang="en-US" sz="1642" b="1">
                <a:solidFill>
                  <a:srgbClr val="1C79BE"/>
                </a:solidFill>
                <a:latin typeface="Bricolage Grotesque Ultra-Bold"/>
                <a:ea typeface="Bricolage Grotesque Ultra-Bold"/>
                <a:cs typeface="Bricolage Grotesque Ultra-Bold"/>
                <a:sym typeface="Bricolage Grotesque Ultra-Bold"/>
              </a:rPr>
              <a:t>RECOGNITION, ANCHORED IN ACADEMIA</a:t>
            </a:r>
          </a:p>
        </p:txBody>
      </p:sp>
      <p:sp>
        <p:nvSpPr>
          <p:cNvPr id="39" name="TextBox 39"/>
          <p:cNvSpPr txBox="1"/>
          <p:nvPr/>
        </p:nvSpPr>
        <p:spPr>
          <a:xfrm>
            <a:off x="2633423" y="3289879"/>
            <a:ext cx="4146058" cy="772190"/>
          </a:xfrm>
          <a:prstGeom prst="rect">
            <a:avLst/>
          </a:prstGeom>
        </p:spPr>
        <p:txBody>
          <a:bodyPr lIns="0" tIns="0" rIns="0" bIns="0" rtlCol="0" anchor="t">
            <a:spAutoFit/>
          </a:bodyPr>
          <a:lstStyle/>
          <a:p>
            <a:pPr algn="l">
              <a:lnSpc>
                <a:spcPts val="2063"/>
              </a:lnSpc>
            </a:pPr>
            <a:r>
              <a:rPr lang="en-US" sz="1473">
                <a:solidFill>
                  <a:srgbClr val="1C79BE"/>
                </a:solidFill>
                <a:latin typeface="Bricolage Grotesque"/>
                <a:ea typeface="Bricolage Grotesque"/>
                <a:cs typeface="Bricolage Grotesque"/>
                <a:sym typeface="Bricolage Grotesque"/>
              </a:rPr>
              <a:t>Evaluation theory, methods, approaches and standards -distinct from audit,  policy planning or policy analysis</a:t>
            </a:r>
          </a:p>
        </p:txBody>
      </p:sp>
      <p:sp>
        <p:nvSpPr>
          <p:cNvPr id="40" name="TextBox 40"/>
          <p:cNvSpPr txBox="1"/>
          <p:nvPr/>
        </p:nvSpPr>
        <p:spPr>
          <a:xfrm>
            <a:off x="2618429" y="8505319"/>
            <a:ext cx="4107318" cy="1029715"/>
          </a:xfrm>
          <a:prstGeom prst="rect">
            <a:avLst/>
          </a:prstGeom>
        </p:spPr>
        <p:txBody>
          <a:bodyPr lIns="0" tIns="0" rIns="0" bIns="0" rtlCol="0" anchor="t">
            <a:spAutoFit/>
          </a:bodyPr>
          <a:lstStyle/>
          <a:p>
            <a:pPr algn="l">
              <a:lnSpc>
                <a:spcPts val="2044"/>
              </a:lnSpc>
            </a:pPr>
            <a:r>
              <a:rPr lang="en-US" sz="1460">
                <a:solidFill>
                  <a:srgbClr val="1C79BE"/>
                </a:solidFill>
                <a:latin typeface="Bricolage Grotesque"/>
                <a:ea typeface="Bricolage Grotesque"/>
                <a:cs typeface="Bricolage Grotesque"/>
                <a:sym typeface="Bricolage Grotesque"/>
              </a:rPr>
              <a:t>Evaluation as a standalone discipline — with university degrees as the path into the profession</a:t>
            </a:r>
          </a:p>
          <a:p>
            <a:pPr algn="l">
              <a:lnSpc>
                <a:spcPts val="2044"/>
              </a:lnSpc>
            </a:pPr>
            <a:endParaRPr lang="en-US" sz="1460">
              <a:solidFill>
                <a:srgbClr val="1C79BE"/>
              </a:solidFill>
              <a:latin typeface="Bricolage Grotesque"/>
              <a:ea typeface="Bricolage Grotesque"/>
              <a:cs typeface="Bricolage Grotesque"/>
              <a:sym typeface="Bricolage Grotesque"/>
            </a:endParaRPr>
          </a:p>
        </p:txBody>
      </p:sp>
      <p:sp>
        <p:nvSpPr>
          <p:cNvPr id="41" name="TextBox 41"/>
          <p:cNvSpPr txBox="1"/>
          <p:nvPr/>
        </p:nvSpPr>
        <p:spPr>
          <a:xfrm>
            <a:off x="1673163" y="3169038"/>
            <a:ext cx="501016" cy="381998"/>
          </a:xfrm>
          <a:prstGeom prst="rect">
            <a:avLst/>
          </a:prstGeom>
        </p:spPr>
        <p:txBody>
          <a:bodyPr lIns="0" tIns="0" rIns="0" bIns="0" rtlCol="0" anchor="t">
            <a:spAutoFit/>
          </a:bodyPr>
          <a:lstStyle/>
          <a:p>
            <a:pPr algn="ctr">
              <a:lnSpc>
                <a:spcPts val="3094"/>
              </a:lnSpc>
            </a:pPr>
            <a:r>
              <a:rPr lang="en-US" sz="2210">
                <a:solidFill>
                  <a:srgbClr val="FDFDFD"/>
                </a:solidFill>
                <a:latin typeface="Bricolage Grotesque"/>
                <a:ea typeface="Bricolage Grotesque"/>
                <a:cs typeface="Bricolage Grotesque"/>
                <a:sym typeface="Bricolage Grotesque"/>
              </a:rPr>
              <a:t>01</a:t>
            </a:r>
          </a:p>
        </p:txBody>
      </p:sp>
      <p:sp>
        <p:nvSpPr>
          <p:cNvPr id="42" name="TextBox 42"/>
          <p:cNvSpPr txBox="1"/>
          <p:nvPr/>
        </p:nvSpPr>
        <p:spPr>
          <a:xfrm>
            <a:off x="1667141" y="8378931"/>
            <a:ext cx="496335" cy="372998"/>
          </a:xfrm>
          <a:prstGeom prst="rect">
            <a:avLst/>
          </a:prstGeom>
        </p:spPr>
        <p:txBody>
          <a:bodyPr lIns="0" tIns="0" rIns="0" bIns="0" rtlCol="0" anchor="t">
            <a:spAutoFit/>
          </a:bodyPr>
          <a:lstStyle/>
          <a:p>
            <a:pPr algn="ctr">
              <a:lnSpc>
                <a:spcPts val="3066"/>
              </a:lnSpc>
            </a:pPr>
            <a:r>
              <a:rPr lang="en-US" sz="2190">
                <a:solidFill>
                  <a:srgbClr val="FDFDFD"/>
                </a:solidFill>
                <a:latin typeface="Bricolage Grotesque"/>
                <a:ea typeface="Bricolage Grotesque"/>
                <a:cs typeface="Bricolage Grotesque"/>
                <a:sym typeface="Bricolage Grotesque"/>
              </a:rPr>
              <a:t>04</a:t>
            </a:r>
          </a:p>
        </p:txBody>
      </p:sp>
      <p:sp>
        <p:nvSpPr>
          <p:cNvPr id="43" name="TextBox 43"/>
          <p:cNvSpPr txBox="1"/>
          <p:nvPr/>
        </p:nvSpPr>
        <p:spPr>
          <a:xfrm>
            <a:off x="2667183" y="4831977"/>
            <a:ext cx="4146058" cy="281736"/>
          </a:xfrm>
          <a:prstGeom prst="rect">
            <a:avLst/>
          </a:prstGeom>
        </p:spPr>
        <p:txBody>
          <a:bodyPr lIns="0" tIns="0" rIns="0" bIns="0" rtlCol="0" anchor="t">
            <a:spAutoFit/>
          </a:bodyPr>
          <a:lstStyle/>
          <a:p>
            <a:pPr algn="l">
              <a:lnSpc>
                <a:spcPts val="2321"/>
              </a:lnSpc>
            </a:pPr>
            <a:r>
              <a:rPr lang="en-US" sz="1658" b="1">
                <a:solidFill>
                  <a:srgbClr val="1C79BE"/>
                </a:solidFill>
                <a:latin typeface="Bricolage Grotesque Ultra-Bold"/>
                <a:ea typeface="Bricolage Grotesque Ultra-Bold"/>
                <a:cs typeface="Bricolage Grotesque Ultra-Bold"/>
                <a:sym typeface="Bricolage Grotesque Ultra-Bold"/>
              </a:rPr>
              <a:t>A CODE OF ETHICS</a:t>
            </a:r>
          </a:p>
        </p:txBody>
      </p:sp>
      <p:sp>
        <p:nvSpPr>
          <p:cNvPr id="44" name="TextBox 44"/>
          <p:cNvSpPr txBox="1"/>
          <p:nvPr/>
        </p:nvSpPr>
        <p:spPr>
          <a:xfrm>
            <a:off x="2633423" y="5151813"/>
            <a:ext cx="4146058" cy="515015"/>
          </a:xfrm>
          <a:prstGeom prst="rect">
            <a:avLst/>
          </a:prstGeom>
        </p:spPr>
        <p:txBody>
          <a:bodyPr lIns="0" tIns="0" rIns="0" bIns="0" rtlCol="0" anchor="t">
            <a:spAutoFit/>
          </a:bodyPr>
          <a:lstStyle/>
          <a:p>
            <a:pPr algn="l">
              <a:lnSpc>
                <a:spcPts val="2063"/>
              </a:lnSpc>
            </a:pPr>
            <a:r>
              <a:rPr lang="en-US" sz="1473">
                <a:solidFill>
                  <a:srgbClr val="1C79BE"/>
                </a:solidFill>
                <a:latin typeface="Bricolage Grotesque"/>
                <a:ea typeface="Bricolage Grotesque"/>
                <a:cs typeface="Bricolage Grotesque"/>
                <a:sym typeface="Bricolage Grotesque"/>
              </a:rPr>
              <a:t>Shared principles of integrity, independence and public-interest practice.</a:t>
            </a:r>
          </a:p>
        </p:txBody>
      </p:sp>
      <p:sp>
        <p:nvSpPr>
          <p:cNvPr id="45" name="TextBox 45"/>
          <p:cNvSpPr txBox="1"/>
          <p:nvPr/>
        </p:nvSpPr>
        <p:spPr>
          <a:xfrm>
            <a:off x="1673163" y="5030972"/>
            <a:ext cx="501016" cy="381998"/>
          </a:xfrm>
          <a:prstGeom prst="rect">
            <a:avLst/>
          </a:prstGeom>
        </p:spPr>
        <p:txBody>
          <a:bodyPr lIns="0" tIns="0" rIns="0" bIns="0" rtlCol="0" anchor="t">
            <a:spAutoFit/>
          </a:bodyPr>
          <a:lstStyle/>
          <a:p>
            <a:pPr algn="ctr">
              <a:lnSpc>
                <a:spcPts val="3094"/>
              </a:lnSpc>
            </a:pPr>
            <a:r>
              <a:rPr lang="en-US" sz="2210">
                <a:solidFill>
                  <a:srgbClr val="FDFDFD"/>
                </a:solidFill>
                <a:latin typeface="Bricolage Grotesque"/>
                <a:ea typeface="Bricolage Grotesque"/>
                <a:cs typeface="Bricolage Grotesque"/>
                <a:sym typeface="Bricolage Grotesque"/>
              </a:rPr>
              <a:t>02</a:t>
            </a:r>
          </a:p>
        </p:txBody>
      </p:sp>
      <p:sp>
        <p:nvSpPr>
          <p:cNvPr id="46" name="TextBox 46"/>
          <p:cNvSpPr txBox="1"/>
          <p:nvPr/>
        </p:nvSpPr>
        <p:spPr>
          <a:xfrm>
            <a:off x="2667183" y="6465311"/>
            <a:ext cx="4146058" cy="281736"/>
          </a:xfrm>
          <a:prstGeom prst="rect">
            <a:avLst/>
          </a:prstGeom>
        </p:spPr>
        <p:txBody>
          <a:bodyPr lIns="0" tIns="0" rIns="0" bIns="0" rtlCol="0" anchor="t">
            <a:spAutoFit/>
          </a:bodyPr>
          <a:lstStyle/>
          <a:p>
            <a:pPr algn="l">
              <a:lnSpc>
                <a:spcPts val="2321"/>
              </a:lnSpc>
            </a:pPr>
            <a:r>
              <a:rPr lang="en-US" sz="1658" b="1">
                <a:solidFill>
                  <a:srgbClr val="1C79BE"/>
                </a:solidFill>
                <a:latin typeface="Bricolage Grotesque Ultra-Bold"/>
                <a:ea typeface="Bricolage Grotesque Ultra-Bold"/>
                <a:cs typeface="Bricolage Grotesque Ultra-Bold"/>
                <a:sym typeface="Bricolage Grotesque Ultra-Bold"/>
              </a:rPr>
              <a:t>AGREED COMPETENCIES </a:t>
            </a:r>
          </a:p>
        </p:txBody>
      </p:sp>
      <p:sp>
        <p:nvSpPr>
          <p:cNvPr id="47" name="TextBox 47"/>
          <p:cNvSpPr txBox="1"/>
          <p:nvPr/>
        </p:nvSpPr>
        <p:spPr>
          <a:xfrm>
            <a:off x="2667183" y="6766097"/>
            <a:ext cx="4146058" cy="515015"/>
          </a:xfrm>
          <a:prstGeom prst="rect">
            <a:avLst/>
          </a:prstGeom>
        </p:spPr>
        <p:txBody>
          <a:bodyPr lIns="0" tIns="0" rIns="0" bIns="0" rtlCol="0" anchor="t">
            <a:spAutoFit/>
          </a:bodyPr>
          <a:lstStyle/>
          <a:p>
            <a:pPr algn="l">
              <a:lnSpc>
                <a:spcPts val="2063"/>
              </a:lnSpc>
            </a:pPr>
            <a:r>
              <a:rPr lang="en-US" sz="1473">
                <a:solidFill>
                  <a:srgbClr val="1C79BE"/>
                </a:solidFill>
                <a:latin typeface="Bricolage Grotesque"/>
                <a:ea typeface="Bricolage Grotesque"/>
                <a:cs typeface="Bricolage Grotesque"/>
                <a:sym typeface="Bricolage Grotesque"/>
              </a:rPr>
              <a:t>A common definition of what a capable evaluator knows and can do.</a:t>
            </a:r>
          </a:p>
        </p:txBody>
      </p:sp>
      <p:sp>
        <p:nvSpPr>
          <p:cNvPr id="48" name="TextBox 48"/>
          <p:cNvSpPr txBox="1"/>
          <p:nvPr/>
        </p:nvSpPr>
        <p:spPr>
          <a:xfrm>
            <a:off x="1673163" y="6645257"/>
            <a:ext cx="501016" cy="381998"/>
          </a:xfrm>
          <a:prstGeom prst="rect">
            <a:avLst/>
          </a:prstGeom>
        </p:spPr>
        <p:txBody>
          <a:bodyPr lIns="0" tIns="0" rIns="0" bIns="0" rtlCol="0" anchor="t">
            <a:spAutoFit/>
          </a:bodyPr>
          <a:lstStyle/>
          <a:p>
            <a:pPr algn="ctr">
              <a:lnSpc>
                <a:spcPts val="3094"/>
              </a:lnSpc>
            </a:pPr>
            <a:r>
              <a:rPr lang="en-US" sz="2210">
                <a:solidFill>
                  <a:srgbClr val="FDFDFD"/>
                </a:solidFill>
                <a:latin typeface="Bricolage Grotesque"/>
                <a:ea typeface="Bricolage Grotesque"/>
                <a:cs typeface="Bricolage Grotesque"/>
                <a:sym typeface="Bricolage Grotesque"/>
              </a:rPr>
              <a:t>03</a:t>
            </a:r>
          </a:p>
        </p:txBody>
      </p:sp>
      <p:sp>
        <p:nvSpPr>
          <p:cNvPr id="49" name="TextBox 49"/>
          <p:cNvSpPr txBox="1"/>
          <p:nvPr/>
        </p:nvSpPr>
        <p:spPr>
          <a:xfrm>
            <a:off x="6185743" y="9682440"/>
            <a:ext cx="5916513" cy="323215"/>
          </a:xfrm>
          <a:prstGeom prst="rect">
            <a:avLst/>
          </a:prstGeom>
        </p:spPr>
        <p:txBody>
          <a:bodyPr lIns="0" tIns="0" rIns="0" bIns="0" rtlCol="0" anchor="t">
            <a:spAutoFit/>
          </a:bodyPr>
          <a:lstStyle/>
          <a:p>
            <a:pPr algn="ctr">
              <a:lnSpc>
                <a:spcPts val="2659"/>
              </a:lnSpc>
              <a:spcBef>
                <a:spcPct val="0"/>
              </a:spcBef>
            </a:pPr>
            <a:r>
              <a:rPr lang="en-US" sz="1899" b="1">
                <a:solidFill>
                  <a:srgbClr val="1C79BE"/>
                </a:solidFill>
                <a:latin typeface="Bricolage Grotesque Ultra-Bold"/>
                <a:ea typeface="Bricolage Grotesque Ultra-Bold"/>
                <a:cs typeface="Bricolage Grotesque Ultra-Bold"/>
                <a:sym typeface="Bricolage Grotesque Ultra-Bold"/>
              </a:rPr>
              <a:t>knowledge </a:t>
            </a:r>
            <a:r>
              <a:rPr lang="en-US" sz="1899" b="1">
                <a:solidFill>
                  <a:srgbClr val="DC378C"/>
                </a:solidFill>
                <a:latin typeface="Bricolage Grotesque Ultra-Bold"/>
                <a:ea typeface="Bricolage Grotesque Ultra-Bold"/>
                <a:cs typeface="Bricolage Grotesque Ultra-Bold"/>
                <a:sym typeface="Bricolage Grotesque Ultra-Bold"/>
              </a:rPr>
              <a:t>→ </a:t>
            </a:r>
            <a:r>
              <a:rPr lang="en-US" sz="1899" b="1">
                <a:solidFill>
                  <a:srgbClr val="1C79BE"/>
                </a:solidFill>
                <a:latin typeface="Bricolage Grotesque Ultra-Bold"/>
                <a:ea typeface="Bricolage Grotesque Ultra-Bold"/>
                <a:cs typeface="Bricolage Grotesque Ultra-Bold"/>
                <a:sym typeface="Bricolage Grotesque Ultra-Bold"/>
              </a:rPr>
              <a:t>ethics </a:t>
            </a:r>
            <a:r>
              <a:rPr lang="en-US" sz="1899" b="1">
                <a:solidFill>
                  <a:srgbClr val="DC378C"/>
                </a:solidFill>
                <a:latin typeface="Bricolage Grotesque Ultra-Bold"/>
                <a:ea typeface="Bricolage Grotesque Ultra-Bold"/>
                <a:cs typeface="Bricolage Grotesque Ultra-Bold"/>
                <a:sym typeface="Bricolage Grotesque Ultra-Bold"/>
              </a:rPr>
              <a:t>→</a:t>
            </a:r>
            <a:r>
              <a:rPr lang="en-US" sz="1899" b="1">
                <a:solidFill>
                  <a:srgbClr val="1C79BE"/>
                </a:solidFill>
                <a:latin typeface="Bricolage Grotesque Ultra-Bold"/>
                <a:ea typeface="Bricolage Grotesque Ultra-Bold"/>
                <a:cs typeface="Bricolage Grotesque Ultra-Bold"/>
                <a:sym typeface="Bricolage Grotesque Ultra-Bold"/>
              </a:rPr>
              <a:t> competencies </a:t>
            </a:r>
            <a:r>
              <a:rPr lang="en-US" sz="1899" b="1">
                <a:solidFill>
                  <a:srgbClr val="DC378C"/>
                </a:solidFill>
                <a:latin typeface="Bricolage Grotesque Ultra-Bold"/>
                <a:ea typeface="Bricolage Grotesque Ultra-Bold"/>
                <a:cs typeface="Bricolage Grotesque Ultra-Bold"/>
                <a:sym typeface="Bricolage Grotesque Ultra-Bold"/>
              </a:rPr>
              <a:t>→</a:t>
            </a:r>
            <a:r>
              <a:rPr lang="en-US" sz="1899" b="1">
                <a:solidFill>
                  <a:srgbClr val="1C79BE"/>
                </a:solidFill>
                <a:latin typeface="Bricolage Grotesque Ultra-Bold"/>
                <a:ea typeface="Bricolage Grotesque Ultra-Bold"/>
                <a:cs typeface="Bricolage Grotesque Ultra-Bold"/>
                <a:sym typeface="Bricolage Grotesque Ultra-Bold"/>
              </a:rPr>
              <a:t> recognition.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903610"/>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icolage Grotesque Bold"/>
                <a:ea typeface="Bricolage Grotesque Bold"/>
                <a:cs typeface="Bricolage Grotesque Bold"/>
                <a:sym typeface="Bricolage Grotesque Bold"/>
              </a:rPr>
              <a:t>Why this matters?</a:t>
            </a:r>
          </a:p>
        </p:txBody>
      </p:sp>
      <p:sp>
        <p:nvSpPr>
          <p:cNvPr id="4" name="TextBox 4"/>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5" name="Freeform 5"/>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4"/>
            <a:stretch>
              <a:fillRect/>
            </a:stretch>
          </a:blipFill>
        </p:spPr>
        <p:txBody>
          <a:bodyPr/>
          <a:lstStyle/>
          <a:p>
            <a:endParaRPr lang="en-GE"/>
          </a:p>
        </p:txBody>
      </p:sp>
      <p:sp>
        <p:nvSpPr>
          <p:cNvPr id="6" name="Freeform 6"/>
          <p:cNvSpPr/>
          <p:nvPr/>
        </p:nvSpPr>
        <p:spPr>
          <a:xfrm>
            <a:off x="1184283" y="2311053"/>
            <a:ext cx="538184" cy="877241"/>
          </a:xfrm>
          <a:custGeom>
            <a:avLst/>
            <a:gdLst/>
            <a:ahLst/>
            <a:cxnLst/>
            <a:rect l="l" t="t" r="r" b="b"/>
            <a:pathLst>
              <a:path w="538184" h="877241">
                <a:moveTo>
                  <a:pt x="0" y="0"/>
                </a:moveTo>
                <a:lnTo>
                  <a:pt x="538185" y="0"/>
                </a:lnTo>
                <a:lnTo>
                  <a:pt x="538185"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7" name="TextBox 7"/>
          <p:cNvSpPr txBox="1"/>
          <p:nvPr/>
        </p:nvSpPr>
        <p:spPr>
          <a:xfrm>
            <a:off x="2133790" y="2768723"/>
            <a:ext cx="13232365" cy="6858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 </a:t>
            </a:r>
            <a:r>
              <a:rPr lang="en-US" sz="2300" b="1">
                <a:solidFill>
                  <a:srgbClr val="1C79BE"/>
                </a:solidFill>
                <a:latin typeface="Bricolage Grotesque Bold"/>
                <a:ea typeface="Bricolage Grotesque Bold"/>
                <a:cs typeface="Bricolage Grotesque Bold"/>
                <a:sym typeface="Bricolage Grotesque Bold"/>
              </a:rPr>
              <a:t>QUALITY</a:t>
            </a:r>
            <a:r>
              <a:rPr lang="en-US" sz="2300">
                <a:solidFill>
                  <a:srgbClr val="1C79BE"/>
                </a:solidFill>
                <a:latin typeface="Bricolage Grotesque"/>
                <a:ea typeface="Bricolage Grotesque"/>
                <a:cs typeface="Bricolage Grotesque"/>
                <a:sym typeface="Bricolage Grotesque"/>
              </a:rPr>
              <a:t> A shared standard for what "good" means — instead of quality that shifts with every evaluator. </a:t>
            </a:r>
          </a:p>
        </p:txBody>
      </p:sp>
      <p:sp>
        <p:nvSpPr>
          <p:cNvPr id="8" name="Freeform 8"/>
          <p:cNvSpPr/>
          <p:nvPr/>
        </p:nvSpPr>
        <p:spPr>
          <a:xfrm>
            <a:off x="1184283" y="3538427"/>
            <a:ext cx="538184" cy="877241"/>
          </a:xfrm>
          <a:custGeom>
            <a:avLst/>
            <a:gdLst/>
            <a:ahLst/>
            <a:cxnLst/>
            <a:rect l="l" t="t" r="r" b="b"/>
            <a:pathLst>
              <a:path w="538184" h="877241">
                <a:moveTo>
                  <a:pt x="0" y="0"/>
                </a:moveTo>
                <a:lnTo>
                  <a:pt x="538185" y="0"/>
                </a:lnTo>
                <a:lnTo>
                  <a:pt x="538185"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9" name="TextBox 9"/>
          <p:cNvSpPr txBox="1"/>
          <p:nvPr/>
        </p:nvSpPr>
        <p:spPr>
          <a:xfrm>
            <a:off x="2133790" y="3996098"/>
            <a:ext cx="14669153" cy="6858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 </a:t>
            </a:r>
            <a:r>
              <a:rPr lang="en-US" sz="2300" b="1">
                <a:solidFill>
                  <a:srgbClr val="1C79BE"/>
                </a:solidFill>
                <a:latin typeface="Bricolage Grotesque Bold"/>
                <a:ea typeface="Bricolage Grotesque Bold"/>
                <a:cs typeface="Bricolage Grotesque Bold"/>
                <a:sym typeface="Bricolage Grotesque Bold"/>
              </a:rPr>
              <a:t>ACCOUNTABILITY</a:t>
            </a:r>
            <a:r>
              <a:rPr lang="en-US" sz="2300">
                <a:solidFill>
                  <a:srgbClr val="1C79BE"/>
                </a:solidFill>
                <a:latin typeface="Bricolage Grotesque"/>
                <a:ea typeface="Bricolage Grotesque"/>
                <a:cs typeface="Bricolage Grotesque"/>
                <a:sym typeface="Bricolage Grotesque"/>
              </a:rPr>
              <a:t> Independent judgment and ethics — evidence of what worked, not proof that rules were followed</a:t>
            </a:r>
          </a:p>
        </p:txBody>
      </p:sp>
      <p:sp>
        <p:nvSpPr>
          <p:cNvPr id="10" name="Freeform 10"/>
          <p:cNvSpPr/>
          <p:nvPr/>
        </p:nvSpPr>
        <p:spPr>
          <a:xfrm>
            <a:off x="1184283" y="4765802"/>
            <a:ext cx="538184" cy="877241"/>
          </a:xfrm>
          <a:custGeom>
            <a:avLst/>
            <a:gdLst/>
            <a:ahLst/>
            <a:cxnLst/>
            <a:rect l="l" t="t" r="r" b="b"/>
            <a:pathLst>
              <a:path w="538184" h="877241">
                <a:moveTo>
                  <a:pt x="0" y="0"/>
                </a:moveTo>
                <a:lnTo>
                  <a:pt x="538185" y="0"/>
                </a:lnTo>
                <a:lnTo>
                  <a:pt x="538185" y="877240"/>
                </a:lnTo>
                <a:lnTo>
                  <a:pt x="0" y="87724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1" name="TextBox 11"/>
          <p:cNvSpPr txBox="1"/>
          <p:nvPr/>
        </p:nvSpPr>
        <p:spPr>
          <a:xfrm>
            <a:off x="2133790" y="5223472"/>
            <a:ext cx="14669153" cy="3429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  </a:t>
            </a:r>
            <a:r>
              <a:rPr lang="en-US" sz="2300" b="1">
                <a:solidFill>
                  <a:srgbClr val="1C79BE"/>
                </a:solidFill>
                <a:latin typeface="Bricolage Grotesque Bold"/>
                <a:ea typeface="Bricolage Grotesque Bold"/>
                <a:cs typeface="Bricolage Grotesque Bold"/>
                <a:sym typeface="Bricolage Grotesque Bold"/>
              </a:rPr>
              <a:t>TRUST</a:t>
            </a:r>
            <a:r>
              <a:rPr lang="en-US" sz="2300">
                <a:solidFill>
                  <a:srgbClr val="1C79BE"/>
                </a:solidFill>
                <a:latin typeface="Bricolage Grotesque"/>
                <a:ea typeface="Bricolage Grotesque"/>
                <a:cs typeface="Bricolage Grotesque"/>
                <a:sym typeface="Bricolage Grotesque"/>
              </a:rPr>
              <a:t> Governments and funders can rely on what an evaluation actually tells them.</a:t>
            </a:r>
          </a:p>
        </p:txBody>
      </p:sp>
      <p:sp>
        <p:nvSpPr>
          <p:cNvPr id="12" name="Freeform 12"/>
          <p:cNvSpPr/>
          <p:nvPr/>
        </p:nvSpPr>
        <p:spPr>
          <a:xfrm>
            <a:off x="1184283" y="6071667"/>
            <a:ext cx="538184" cy="877241"/>
          </a:xfrm>
          <a:custGeom>
            <a:avLst/>
            <a:gdLst/>
            <a:ahLst/>
            <a:cxnLst/>
            <a:rect l="l" t="t" r="r" b="b"/>
            <a:pathLst>
              <a:path w="538184" h="877241">
                <a:moveTo>
                  <a:pt x="0" y="0"/>
                </a:moveTo>
                <a:lnTo>
                  <a:pt x="538185" y="0"/>
                </a:lnTo>
                <a:lnTo>
                  <a:pt x="538185"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3" name="TextBox 13"/>
          <p:cNvSpPr txBox="1"/>
          <p:nvPr/>
        </p:nvSpPr>
        <p:spPr>
          <a:xfrm>
            <a:off x="2133790" y="6263108"/>
            <a:ext cx="11955221" cy="685800"/>
          </a:xfrm>
          <a:prstGeom prst="rect">
            <a:avLst/>
          </a:prstGeom>
        </p:spPr>
        <p:txBody>
          <a:bodyPr lIns="0" tIns="0" rIns="0" bIns="0" rtlCol="0" anchor="t">
            <a:spAutoFit/>
          </a:bodyPr>
          <a:lstStyle/>
          <a:p>
            <a:pPr algn="l">
              <a:lnSpc>
                <a:spcPts val="2760"/>
              </a:lnSpc>
            </a:pPr>
            <a:r>
              <a:rPr lang="en-US" sz="2300">
                <a:solidFill>
                  <a:srgbClr val="1C79BE"/>
                </a:solidFill>
                <a:latin typeface="Bricolage Grotesque"/>
                <a:ea typeface="Bricolage Grotesque"/>
                <a:cs typeface="Bricolage Grotesque"/>
                <a:sym typeface="Bricolage Grotesque"/>
              </a:rPr>
              <a:t>... </a:t>
            </a:r>
            <a:r>
              <a:rPr lang="en-US" sz="2300" b="1">
                <a:solidFill>
                  <a:srgbClr val="1C79BE"/>
                </a:solidFill>
                <a:latin typeface="Bricolage Grotesque Bold"/>
                <a:ea typeface="Bricolage Grotesque Bold"/>
                <a:cs typeface="Bricolage Grotesque Bold"/>
                <a:sym typeface="Bricolage Grotesque Bold"/>
              </a:rPr>
              <a:t>DEMOCRATIC INFRASTRUCTURE </a:t>
            </a:r>
            <a:r>
              <a:rPr lang="en-US" sz="2300">
                <a:solidFill>
                  <a:srgbClr val="1C79BE"/>
                </a:solidFill>
                <a:latin typeface="Bricolage Grotesque"/>
                <a:ea typeface="Bricolage Grotesque"/>
                <a:cs typeface="Bricolage Grotesque"/>
                <a:sym typeface="Bricolage Grotesque"/>
              </a:rPr>
              <a:t>Where the profession is weak, accountability becomes ritual — its form without its substance.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p:cNvSpPr txBox="1"/>
          <p:nvPr/>
        </p:nvSpPr>
        <p:spPr>
          <a:xfrm>
            <a:off x="1028700" y="903610"/>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icolage Grotesque Bold"/>
                <a:ea typeface="Bricolage Grotesque Bold"/>
                <a:cs typeface="Bricolage Grotesque Bold"/>
                <a:sym typeface="Bricolage Grotesque Bold"/>
              </a:rPr>
              <a:t>Where Evaluation Is Taught</a:t>
            </a:r>
          </a:p>
        </p:txBody>
      </p:sp>
      <p:sp>
        <p:nvSpPr>
          <p:cNvPr id="4" name="TextBox 4"/>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5" name="Freeform 5"/>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4"/>
            <a:stretch>
              <a:fillRect/>
            </a:stretch>
          </a:blipFill>
        </p:spPr>
        <p:txBody>
          <a:bodyPr/>
          <a:lstStyle/>
          <a:p>
            <a:endParaRPr lang="en-GE"/>
          </a:p>
        </p:txBody>
      </p:sp>
      <p:sp>
        <p:nvSpPr>
          <p:cNvPr id="6" name="Freeform 6"/>
          <p:cNvSpPr/>
          <p:nvPr/>
        </p:nvSpPr>
        <p:spPr>
          <a:xfrm>
            <a:off x="1184283" y="2311053"/>
            <a:ext cx="538184" cy="877241"/>
          </a:xfrm>
          <a:custGeom>
            <a:avLst/>
            <a:gdLst/>
            <a:ahLst/>
            <a:cxnLst/>
            <a:rect l="l" t="t" r="r" b="b"/>
            <a:pathLst>
              <a:path w="538184" h="877241">
                <a:moveTo>
                  <a:pt x="0" y="0"/>
                </a:moveTo>
                <a:lnTo>
                  <a:pt x="538185" y="0"/>
                </a:lnTo>
                <a:lnTo>
                  <a:pt x="538185"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7" name="TextBox 7"/>
          <p:cNvSpPr txBox="1"/>
          <p:nvPr/>
        </p:nvSpPr>
        <p:spPr>
          <a:xfrm>
            <a:off x="2133790" y="2502494"/>
            <a:ext cx="14158839" cy="685800"/>
          </a:xfrm>
          <a:prstGeom prst="rect">
            <a:avLst/>
          </a:prstGeom>
        </p:spPr>
        <p:txBody>
          <a:bodyPr lIns="0" tIns="0" rIns="0" bIns="0" rtlCol="0" anchor="t">
            <a:spAutoFit/>
          </a:bodyPr>
          <a:lstStyle/>
          <a:p>
            <a:pPr algn="l">
              <a:lnSpc>
                <a:spcPts val="2760"/>
              </a:lnSpc>
            </a:pPr>
            <a:r>
              <a:rPr lang="en-US" sz="2300" b="1">
                <a:solidFill>
                  <a:srgbClr val="DC378C"/>
                </a:solidFill>
                <a:latin typeface="Bricolage Grotesque Bold"/>
                <a:ea typeface="Bricolage Grotesque Bold"/>
                <a:cs typeface="Bricolage Grotesque Bold"/>
                <a:sym typeface="Bricolage Grotesque Bold"/>
              </a:rPr>
              <a:t>EVALUATION HAS AN ACADEMIC HOME</a:t>
            </a:r>
            <a:r>
              <a:rPr lang="en-US" sz="2300">
                <a:solidFill>
                  <a:srgbClr val="1C79BE"/>
                </a:solidFill>
                <a:latin typeface="Bricolage Grotesque"/>
                <a:ea typeface="Bricolage Grotesque"/>
                <a:cs typeface="Bricolage Grotesque"/>
                <a:sym typeface="Bricolage Grotesque"/>
              </a:rPr>
              <a:t> — WORLDWIDE Dedicated degrees exist on every continent; the oldest has run for over half a century. </a:t>
            </a:r>
          </a:p>
        </p:txBody>
      </p:sp>
      <p:sp>
        <p:nvSpPr>
          <p:cNvPr id="8" name="Freeform 8"/>
          <p:cNvSpPr/>
          <p:nvPr/>
        </p:nvSpPr>
        <p:spPr>
          <a:xfrm>
            <a:off x="1184283" y="3538427"/>
            <a:ext cx="538184" cy="877241"/>
          </a:xfrm>
          <a:custGeom>
            <a:avLst/>
            <a:gdLst/>
            <a:ahLst/>
            <a:cxnLst/>
            <a:rect l="l" t="t" r="r" b="b"/>
            <a:pathLst>
              <a:path w="538184" h="877241">
                <a:moveTo>
                  <a:pt x="0" y="0"/>
                </a:moveTo>
                <a:lnTo>
                  <a:pt x="538185" y="0"/>
                </a:lnTo>
                <a:lnTo>
                  <a:pt x="538185" y="877241"/>
                </a:lnTo>
                <a:lnTo>
                  <a:pt x="0" y="877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9" name="TextBox 9"/>
          <p:cNvSpPr txBox="1"/>
          <p:nvPr/>
        </p:nvSpPr>
        <p:spPr>
          <a:xfrm>
            <a:off x="2133790" y="3729868"/>
            <a:ext cx="14669153" cy="685800"/>
          </a:xfrm>
          <a:prstGeom prst="rect">
            <a:avLst/>
          </a:prstGeom>
        </p:spPr>
        <p:txBody>
          <a:bodyPr lIns="0" tIns="0" rIns="0" bIns="0" rtlCol="0" anchor="t">
            <a:spAutoFit/>
          </a:bodyPr>
          <a:lstStyle/>
          <a:p>
            <a:pPr algn="l">
              <a:lnSpc>
                <a:spcPts val="2760"/>
              </a:lnSpc>
            </a:pPr>
            <a:r>
              <a:rPr lang="en-US" sz="2300" b="1">
                <a:solidFill>
                  <a:srgbClr val="DC378C"/>
                </a:solidFill>
                <a:latin typeface="Bricolage Grotesque Bold"/>
                <a:ea typeface="Bricolage Grotesque Bold"/>
                <a:cs typeface="Bricolage Grotesque Bold"/>
                <a:sym typeface="Bricolage Grotesque Bold"/>
              </a:rPr>
              <a:t>IT HIDES UNDER MANY NAMES Evaluation</a:t>
            </a:r>
            <a:r>
              <a:rPr lang="en-US" sz="2300">
                <a:solidFill>
                  <a:srgbClr val="1C79BE"/>
                </a:solidFill>
                <a:latin typeface="Bricolage Grotesque"/>
                <a:ea typeface="Bricolage Grotesque"/>
                <a:cs typeface="Bricolage Grotesque"/>
                <a:sym typeface="Bricolage Grotesque"/>
              </a:rPr>
              <a:t> · Program Evaluation · M&amp;E · Measurement &amp; Evaluation · Policy &amp; Programme Evaluation.</a:t>
            </a:r>
          </a:p>
        </p:txBody>
      </p:sp>
      <p:sp>
        <p:nvSpPr>
          <p:cNvPr id="10" name="Freeform 10"/>
          <p:cNvSpPr/>
          <p:nvPr/>
        </p:nvSpPr>
        <p:spPr>
          <a:xfrm>
            <a:off x="1184283" y="4765802"/>
            <a:ext cx="538184" cy="877241"/>
          </a:xfrm>
          <a:custGeom>
            <a:avLst/>
            <a:gdLst/>
            <a:ahLst/>
            <a:cxnLst/>
            <a:rect l="l" t="t" r="r" b="b"/>
            <a:pathLst>
              <a:path w="538184" h="877241">
                <a:moveTo>
                  <a:pt x="0" y="0"/>
                </a:moveTo>
                <a:lnTo>
                  <a:pt x="538185" y="0"/>
                </a:lnTo>
                <a:lnTo>
                  <a:pt x="538185" y="877240"/>
                </a:lnTo>
                <a:lnTo>
                  <a:pt x="0" y="87724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1" name="TextBox 11"/>
          <p:cNvSpPr txBox="1"/>
          <p:nvPr/>
        </p:nvSpPr>
        <p:spPr>
          <a:xfrm>
            <a:off x="2133790" y="4957242"/>
            <a:ext cx="14669153" cy="685800"/>
          </a:xfrm>
          <a:prstGeom prst="rect">
            <a:avLst/>
          </a:prstGeom>
        </p:spPr>
        <p:txBody>
          <a:bodyPr lIns="0" tIns="0" rIns="0" bIns="0" rtlCol="0" anchor="t">
            <a:spAutoFit/>
          </a:bodyPr>
          <a:lstStyle/>
          <a:p>
            <a:pPr algn="l">
              <a:lnSpc>
                <a:spcPts val="2760"/>
              </a:lnSpc>
            </a:pPr>
            <a:r>
              <a:rPr lang="en-US" sz="2300" b="1">
                <a:solidFill>
                  <a:srgbClr val="DC378C"/>
                </a:solidFill>
                <a:latin typeface="Bricolage Grotesque Bold"/>
                <a:ea typeface="Bricolage Grotesque Bold"/>
                <a:cs typeface="Bricolage Grotesque Bold"/>
                <a:sym typeface="Bricolage Grotesque Bold"/>
              </a:rPr>
              <a:t>AND IN OUR REGION, THAT HOME DOES NOT YET EXIST</a:t>
            </a:r>
            <a:r>
              <a:rPr lang="en-US" sz="2300">
                <a:solidFill>
                  <a:srgbClr val="1C79BE"/>
                </a:solidFill>
                <a:latin typeface="Bricolage Grotesque"/>
                <a:ea typeface="Bricolage Grotesque"/>
                <a:cs typeface="Bricolage Grotesque"/>
                <a:sym typeface="Bricolage Grotesque"/>
              </a:rPr>
              <a:t> No dedicated evaluation degree in the South Caucasus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903610"/>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icolage Grotesque Bold"/>
                <a:ea typeface="Bricolage Grotesque Bold"/>
                <a:cs typeface="Bricolage Grotesque Bold"/>
                <a:sym typeface="Bricolage Grotesque Bold"/>
              </a:rPr>
              <a:t>What is HubEVAL?</a:t>
            </a:r>
          </a:p>
        </p:txBody>
      </p:sp>
      <p:sp>
        <p:nvSpPr>
          <p:cNvPr id="4" name="TextBox 4"/>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5" name="Freeform 5"/>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3"/>
            <a:stretch>
              <a:fillRect/>
            </a:stretch>
          </a:blipFill>
        </p:spPr>
        <p:txBody>
          <a:bodyPr/>
          <a:lstStyle/>
          <a:p>
            <a:endParaRPr lang="en-GE"/>
          </a:p>
        </p:txBody>
      </p:sp>
      <p:grpSp>
        <p:nvGrpSpPr>
          <p:cNvPr id="6" name="Group 6"/>
          <p:cNvGrpSpPr/>
          <p:nvPr/>
        </p:nvGrpSpPr>
        <p:grpSpPr>
          <a:xfrm>
            <a:off x="325399" y="1635449"/>
            <a:ext cx="4443112" cy="444311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64706"/>
              </a:srgbClr>
            </a:solidFill>
          </p:spPr>
          <p:txBody>
            <a:bodyPr/>
            <a:lstStyle/>
            <a:p>
              <a:endParaRPr lang="en-G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240"/>
                </a:lnSpc>
              </a:pPr>
              <a:endParaRPr/>
            </a:p>
          </p:txBody>
        </p:sp>
      </p:grpSp>
      <p:grpSp>
        <p:nvGrpSpPr>
          <p:cNvPr id="9" name="Group 9"/>
          <p:cNvGrpSpPr/>
          <p:nvPr/>
        </p:nvGrpSpPr>
        <p:grpSpPr>
          <a:xfrm>
            <a:off x="737927" y="2039169"/>
            <a:ext cx="3618055" cy="361805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74902"/>
              </a:srgbClr>
            </a:solidFill>
          </p:spPr>
          <p:txBody>
            <a:bodyPr/>
            <a:lstStyle/>
            <a:p>
              <a:endParaRPr lang="en-G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240"/>
                </a:lnSpc>
              </a:pPr>
              <a:endParaRPr/>
            </a:p>
          </p:txBody>
        </p:sp>
      </p:grpSp>
      <p:sp>
        <p:nvSpPr>
          <p:cNvPr id="12" name="Freeform 12"/>
          <p:cNvSpPr/>
          <p:nvPr/>
        </p:nvSpPr>
        <p:spPr>
          <a:xfrm>
            <a:off x="1043546" y="2325631"/>
            <a:ext cx="3006818" cy="5206611"/>
          </a:xfrm>
          <a:custGeom>
            <a:avLst/>
            <a:gdLst/>
            <a:ahLst/>
            <a:cxnLst/>
            <a:rect l="l" t="t" r="r" b="b"/>
            <a:pathLst>
              <a:path w="3006818" h="5206611">
                <a:moveTo>
                  <a:pt x="0" y="0"/>
                </a:moveTo>
                <a:lnTo>
                  <a:pt x="3006818" y="0"/>
                </a:lnTo>
                <a:lnTo>
                  <a:pt x="3006818" y="5206611"/>
                </a:lnTo>
                <a:lnTo>
                  <a:pt x="0" y="520661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E"/>
          </a:p>
        </p:txBody>
      </p:sp>
      <p:sp>
        <p:nvSpPr>
          <p:cNvPr id="13" name="AutoShape 13"/>
          <p:cNvSpPr/>
          <p:nvPr/>
        </p:nvSpPr>
        <p:spPr>
          <a:xfrm flipV="1">
            <a:off x="4050364" y="3067555"/>
            <a:ext cx="4679693" cy="137377"/>
          </a:xfrm>
          <a:prstGeom prst="line">
            <a:avLst/>
          </a:prstGeom>
          <a:ln w="19050" cap="flat">
            <a:solidFill>
              <a:srgbClr val="01ADEE">
                <a:alpha val="54902"/>
              </a:srgbClr>
            </a:solidFill>
            <a:prstDash val="solid"/>
            <a:headEnd type="none" w="sm" len="sm"/>
            <a:tailEnd type="none" w="sm" len="sm"/>
          </a:ln>
        </p:spPr>
        <p:txBody>
          <a:bodyPr/>
          <a:lstStyle/>
          <a:p>
            <a:endParaRPr lang="en-GE"/>
          </a:p>
        </p:txBody>
      </p:sp>
      <p:sp>
        <p:nvSpPr>
          <p:cNvPr id="14" name="AutoShape 14"/>
          <p:cNvSpPr/>
          <p:nvPr/>
        </p:nvSpPr>
        <p:spPr>
          <a:xfrm>
            <a:off x="4104517" y="4136580"/>
            <a:ext cx="4625540" cy="466252"/>
          </a:xfrm>
          <a:prstGeom prst="line">
            <a:avLst/>
          </a:prstGeom>
          <a:ln w="19050" cap="flat">
            <a:solidFill>
              <a:srgbClr val="01ADEE">
                <a:alpha val="54902"/>
              </a:srgbClr>
            </a:solidFill>
            <a:prstDash val="solid"/>
            <a:headEnd type="none" w="sm" len="sm"/>
            <a:tailEnd type="none" w="sm" len="sm"/>
          </a:ln>
        </p:spPr>
        <p:txBody>
          <a:bodyPr/>
          <a:lstStyle/>
          <a:p>
            <a:endParaRPr lang="en-GE"/>
          </a:p>
        </p:txBody>
      </p:sp>
      <p:sp>
        <p:nvSpPr>
          <p:cNvPr id="15" name="AutoShape 15"/>
          <p:cNvSpPr/>
          <p:nvPr/>
        </p:nvSpPr>
        <p:spPr>
          <a:xfrm>
            <a:off x="3644285" y="5214452"/>
            <a:ext cx="5087644" cy="1228915"/>
          </a:xfrm>
          <a:prstGeom prst="line">
            <a:avLst/>
          </a:prstGeom>
          <a:ln w="19050" cap="flat">
            <a:solidFill>
              <a:srgbClr val="01ADEE">
                <a:alpha val="54902"/>
              </a:srgbClr>
            </a:solidFill>
            <a:prstDash val="solid"/>
            <a:headEnd type="none" w="sm" len="sm"/>
            <a:tailEnd type="none" w="sm" len="sm"/>
          </a:ln>
        </p:spPr>
        <p:txBody>
          <a:bodyPr/>
          <a:lstStyle/>
          <a:p>
            <a:endParaRPr lang="en-GE"/>
          </a:p>
        </p:txBody>
      </p:sp>
      <p:sp>
        <p:nvSpPr>
          <p:cNvPr id="16" name="Freeform 16"/>
          <p:cNvSpPr/>
          <p:nvPr/>
        </p:nvSpPr>
        <p:spPr>
          <a:xfrm>
            <a:off x="9077384" y="2623217"/>
            <a:ext cx="815299" cy="444338"/>
          </a:xfrm>
          <a:custGeom>
            <a:avLst/>
            <a:gdLst/>
            <a:ahLst/>
            <a:cxnLst/>
            <a:rect l="l" t="t" r="r" b="b"/>
            <a:pathLst>
              <a:path w="815299" h="444338">
                <a:moveTo>
                  <a:pt x="0" y="0"/>
                </a:moveTo>
                <a:lnTo>
                  <a:pt x="815299" y="0"/>
                </a:lnTo>
                <a:lnTo>
                  <a:pt x="815299" y="444338"/>
                </a:lnTo>
                <a:lnTo>
                  <a:pt x="0" y="4443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7" name="Freeform 17"/>
          <p:cNvSpPr/>
          <p:nvPr/>
        </p:nvSpPr>
        <p:spPr>
          <a:xfrm>
            <a:off x="9122433" y="4295406"/>
            <a:ext cx="770250" cy="633531"/>
          </a:xfrm>
          <a:custGeom>
            <a:avLst/>
            <a:gdLst/>
            <a:ahLst/>
            <a:cxnLst/>
            <a:rect l="l" t="t" r="r" b="b"/>
            <a:pathLst>
              <a:path w="770250" h="633531">
                <a:moveTo>
                  <a:pt x="0" y="0"/>
                </a:moveTo>
                <a:lnTo>
                  <a:pt x="770250" y="0"/>
                </a:lnTo>
                <a:lnTo>
                  <a:pt x="770250" y="633531"/>
                </a:lnTo>
                <a:lnTo>
                  <a:pt x="0" y="63353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E"/>
          </a:p>
        </p:txBody>
      </p:sp>
      <p:sp>
        <p:nvSpPr>
          <p:cNvPr id="18" name="Freeform 18"/>
          <p:cNvSpPr/>
          <p:nvPr/>
        </p:nvSpPr>
        <p:spPr>
          <a:xfrm>
            <a:off x="9077384" y="6078561"/>
            <a:ext cx="815299" cy="815299"/>
          </a:xfrm>
          <a:custGeom>
            <a:avLst/>
            <a:gdLst/>
            <a:ahLst/>
            <a:cxnLst/>
            <a:rect l="l" t="t" r="r" b="b"/>
            <a:pathLst>
              <a:path w="815299" h="815299">
                <a:moveTo>
                  <a:pt x="0" y="0"/>
                </a:moveTo>
                <a:lnTo>
                  <a:pt x="815299" y="0"/>
                </a:lnTo>
                <a:lnTo>
                  <a:pt x="815299" y="815300"/>
                </a:lnTo>
                <a:lnTo>
                  <a:pt x="0" y="81530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E"/>
          </a:p>
        </p:txBody>
      </p:sp>
      <p:grpSp>
        <p:nvGrpSpPr>
          <p:cNvPr id="19" name="Group 19"/>
          <p:cNvGrpSpPr/>
          <p:nvPr/>
        </p:nvGrpSpPr>
        <p:grpSpPr>
          <a:xfrm>
            <a:off x="10237416" y="2200346"/>
            <a:ext cx="4432841" cy="1711435"/>
            <a:chOff x="0" y="-436955"/>
            <a:chExt cx="5910455" cy="2281914"/>
          </a:xfrm>
        </p:grpSpPr>
        <p:sp>
          <p:nvSpPr>
            <p:cNvPr id="20" name="TextBox 20"/>
            <p:cNvSpPr txBox="1"/>
            <p:nvPr/>
          </p:nvSpPr>
          <p:spPr>
            <a:xfrm>
              <a:off x="0" y="-436955"/>
              <a:ext cx="5910455" cy="673006"/>
            </a:xfrm>
            <a:prstGeom prst="rect">
              <a:avLst/>
            </a:prstGeom>
          </p:spPr>
          <p:txBody>
            <a:bodyPr lIns="0" tIns="0" rIns="0" bIns="0" rtlCol="0" anchor="t">
              <a:spAutoFit/>
            </a:bodyPr>
            <a:lstStyle/>
            <a:p>
              <a:pPr algn="l">
                <a:lnSpc>
                  <a:spcPts val="2036"/>
                </a:lnSpc>
              </a:pPr>
              <a:r>
                <a:rPr lang="en-US" sz="1600" b="1" dirty="0">
                  <a:solidFill>
                    <a:srgbClr val="1C79BE"/>
                  </a:solidFill>
                  <a:latin typeface="Akzidenz-Grotesk Heavy"/>
                  <a:ea typeface="Akzidenz-Grotesk Heavy"/>
                  <a:cs typeface="Akzidenz-Grotesk Heavy"/>
                  <a:sym typeface="Akzidenz-Grotesk Heavy"/>
                </a:rPr>
                <a:t>Building an academic platform for evaluation</a:t>
              </a:r>
            </a:p>
          </p:txBody>
        </p:sp>
        <p:sp>
          <p:nvSpPr>
            <p:cNvPr id="21" name="TextBox 21"/>
            <p:cNvSpPr txBox="1"/>
            <p:nvPr/>
          </p:nvSpPr>
          <p:spPr>
            <a:xfrm>
              <a:off x="0" y="317958"/>
              <a:ext cx="5910455" cy="1527001"/>
            </a:xfrm>
            <a:prstGeom prst="rect">
              <a:avLst/>
            </a:prstGeom>
          </p:spPr>
          <p:txBody>
            <a:bodyPr lIns="0" tIns="0" rIns="0" bIns="0" rtlCol="0" anchor="t">
              <a:spAutoFit/>
            </a:bodyPr>
            <a:lstStyle/>
            <a:p>
              <a:pPr algn="l">
                <a:lnSpc>
                  <a:spcPts val="1809"/>
                </a:lnSpc>
              </a:pPr>
              <a:r>
                <a:rPr lang="en-US" sz="1400" dirty="0">
                  <a:solidFill>
                    <a:srgbClr val="1C79BE"/>
                  </a:solidFill>
                  <a:latin typeface="Akzidenz-Grotesk"/>
                  <a:ea typeface="Akzidenz-Grotesk"/>
                  <a:cs typeface="Akzidenz-Grotesk"/>
                  <a:sym typeface="Akzidenz-Grotesk"/>
                </a:rPr>
                <a:t>Establishing an academic platform for evaluation — supporting evaluation's development as an independent academic discipline, and advancing professionalization through academic, research, practical and scholarly support.</a:t>
              </a:r>
            </a:p>
          </p:txBody>
        </p:sp>
      </p:grpSp>
      <p:grpSp>
        <p:nvGrpSpPr>
          <p:cNvPr id="22" name="Group 22"/>
          <p:cNvGrpSpPr/>
          <p:nvPr/>
        </p:nvGrpSpPr>
        <p:grpSpPr>
          <a:xfrm>
            <a:off x="10237416" y="4334653"/>
            <a:ext cx="4432841" cy="1433725"/>
            <a:chOff x="0" y="-66675"/>
            <a:chExt cx="5910455" cy="1911635"/>
          </a:xfrm>
        </p:grpSpPr>
        <p:sp>
          <p:nvSpPr>
            <p:cNvPr id="23" name="TextBox 23"/>
            <p:cNvSpPr txBox="1"/>
            <p:nvPr/>
          </p:nvSpPr>
          <p:spPr>
            <a:xfrm>
              <a:off x="0" y="-66675"/>
              <a:ext cx="5910455" cy="331031"/>
            </a:xfrm>
            <a:prstGeom prst="rect">
              <a:avLst/>
            </a:prstGeom>
          </p:spPr>
          <p:txBody>
            <a:bodyPr lIns="0" tIns="0" rIns="0" bIns="0" rtlCol="0" anchor="t">
              <a:spAutoFit/>
            </a:bodyPr>
            <a:lstStyle/>
            <a:p>
              <a:pPr algn="l">
                <a:lnSpc>
                  <a:spcPts val="2036"/>
                </a:lnSpc>
              </a:pPr>
              <a:r>
                <a:rPr lang="en-US" sz="1600" b="1" dirty="0">
                  <a:solidFill>
                    <a:srgbClr val="1C79BE"/>
                  </a:solidFill>
                  <a:latin typeface="Akzidenz-Grotesk Heavy"/>
                  <a:ea typeface="Akzidenz-Grotesk Heavy"/>
                  <a:cs typeface="Akzidenz-Grotesk Heavy"/>
                  <a:sym typeface="Akzidenz-Grotesk Heavy"/>
                </a:rPr>
                <a:t>Raising competencies</a:t>
              </a:r>
            </a:p>
          </p:txBody>
        </p:sp>
        <p:sp>
          <p:nvSpPr>
            <p:cNvPr id="24" name="TextBox 24"/>
            <p:cNvSpPr txBox="1"/>
            <p:nvPr/>
          </p:nvSpPr>
          <p:spPr>
            <a:xfrm>
              <a:off x="0" y="317959"/>
              <a:ext cx="5910455" cy="1527001"/>
            </a:xfrm>
            <a:prstGeom prst="rect">
              <a:avLst/>
            </a:prstGeom>
          </p:spPr>
          <p:txBody>
            <a:bodyPr lIns="0" tIns="0" rIns="0" bIns="0" rtlCol="0" anchor="t">
              <a:spAutoFit/>
            </a:bodyPr>
            <a:lstStyle/>
            <a:p>
              <a:pPr algn="l">
                <a:lnSpc>
                  <a:spcPts val="1809"/>
                </a:lnSpc>
              </a:pPr>
              <a:r>
                <a:rPr lang="en-US" sz="1400">
                  <a:solidFill>
                    <a:srgbClr val="1C79BE"/>
                  </a:solidFill>
                  <a:latin typeface="Akzidenz-Grotesk"/>
                  <a:ea typeface="Akzidenz-Grotesk"/>
                  <a:cs typeface="Akzidenz-Grotesk"/>
                  <a:sym typeface="Akzidenz-Grotesk"/>
                </a:rPr>
                <a:t>Offering professional development programmes, training, and certification mechanisms for specialists in the field and for interested stakeholders.</a:t>
              </a:r>
            </a:p>
            <a:p>
              <a:pPr algn="l">
                <a:lnSpc>
                  <a:spcPts val="1809"/>
                </a:lnSpc>
              </a:pPr>
              <a:endParaRPr lang="en-US" sz="1400">
                <a:solidFill>
                  <a:srgbClr val="1C79BE"/>
                </a:solidFill>
                <a:latin typeface="Akzidenz-Grotesk"/>
                <a:ea typeface="Akzidenz-Grotesk"/>
                <a:cs typeface="Akzidenz-Grotesk"/>
                <a:sym typeface="Akzidenz-Grotesk"/>
              </a:endParaRPr>
            </a:p>
            <a:p>
              <a:pPr algn="l">
                <a:lnSpc>
                  <a:spcPts val="1809"/>
                </a:lnSpc>
              </a:pPr>
              <a:endParaRPr lang="en-US" sz="1400">
                <a:solidFill>
                  <a:srgbClr val="1C79BE"/>
                </a:solidFill>
                <a:latin typeface="Akzidenz-Grotesk"/>
                <a:ea typeface="Akzidenz-Grotesk"/>
                <a:cs typeface="Akzidenz-Grotesk"/>
                <a:sym typeface="Akzidenz-Grotesk"/>
              </a:endParaRPr>
            </a:p>
          </p:txBody>
        </p:sp>
      </p:grpSp>
      <p:grpSp>
        <p:nvGrpSpPr>
          <p:cNvPr id="25" name="Group 25"/>
          <p:cNvGrpSpPr/>
          <p:nvPr/>
        </p:nvGrpSpPr>
        <p:grpSpPr>
          <a:xfrm>
            <a:off x="10237416" y="6028555"/>
            <a:ext cx="4432841" cy="1202891"/>
            <a:chOff x="0" y="-66675"/>
            <a:chExt cx="5910455" cy="1603856"/>
          </a:xfrm>
        </p:grpSpPr>
        <p:sp>
          <p:nvSpPr>
            <p:cNvPr id="26" name="TextBox 26"/>
            <p:cNvSpPr txBox="1"/>
            <p:nvPr/>
          </p:nvSpPr>
          <p:spPr>
            <a:xfrm>
              <a:off x="0" y="-66675"/>
              <a:ext cx="5910455" cy="327611"/>
            </a:xfrm>
            <a:prstGeom prst="rect">
              <a:avLst/>
            </a:prstGeom>
          </p:spPr>
          <p:txBody>
            <a:bodyPr lIns="0" tIns="0" rIns="0" bIns="0" rtlCol="0" anchor="t">
              <a:spAutoFit/>
            </a:bodyPr>
            <a:lstStyle/>
            <a:p>
              <a:pPr algn="l">
                <a:lnSpc>
                  <a:spcPts val="2036"/>
                </a:lnSpc>
              </a:pPr>
              <a:r>
                <a:rPr lang="en-US" sz="1600" b="1">
                  <a:solidFill>
                    <a:srgbClr val="1C79BE"/>
                  </a:solidFill>
                  <a:latin typeface="Akzidenz-Grotesk Bold"/>
                  <a:ea typeface="Akzidenz-Grotesk Bold"/>
                  <a:cs typeface="Akzidenz-Grotesk Bold"/>
                  <a:sym typeface="Akzidenz-Grotesk Bold"/>
                </a:rPr>
                <a:t>Operating as a regional hub</a:t>
              </a:r>
            </a:p>
          </p:txBody>
        </p:sp>
        <p:sp>
          <p:nvSpPr>
            <p:cNvPr id="27" name="TextBox 27"/>
            <p:cNvSpPr txBox="1"/>
            <p:nvPr/>
          </p:nvSpPr>
          <p:spPr>
            <a:xfrm>
              <a:off x="0" y="317958"/>
              <a:ext cx="5910455" cy="1219223"/>
            </a:xfrm>
            <a:prstGeom prst="rect">
              <a:avLst/>
            </a:prstGeom>
          </p:spPr>
          <p:txBody>
            <a:bodyPr lIns="0" tIns="0" rIns="0" bIns="0" rtlCol="0" anchor="t">
              <a:spAutoFit/>
            </a:bodyPr>
            <a:lstStyle/>
            <a:p>
              <a:pPr algn="l">
                <a:lnSpc>
                  <a:spcPts val="1809"/>
                </a:lnSpc>
              </a:pPr>
              <a:r>
                <a:rPr lang="en-US" sz="1400">
                  <a:solidFill>
                    <a:srgbClr val="1C79BE"/>
                  </a:solidFill>
                  <a:latin typeface="Akzidenz-Grotesk"/>
                  <a:ea typeface="Akzidenz-Grotesk"/>
                  <a:cs typeface="Akzidenz-Grotesk"/>
                  <a:sym typeface="Akzidenz-Grotesk"/>
                </a:rPr>
                <a:t>Building working channels and formal links among association, experts, academia across the South Caucasus and Eastern Europe - sharing experience and fostering international cooperation.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903610"/>
            <a:ext cx="9972606" cy="733425"/>
          </a:xfrm>
          <a:prstGeom prst="rect">
            <a:avLst/>
          </a:prstGeom>
        </p:spPr>
        <p:txBody>
          <a:bodyPr lIns="0" tIns="0" rIns="0" bIns="0" rtlCol="0" anchor="t">
            <a:spAutoFit/>
          </a:bodyPr>
          <a:lstStyle/>
          <a:p>
            <a:pPr algn="l">
              <a:lnSpc>
                <a:spcPts val="5759"/>
              </a:lnSpc>
            </a:pPr>
            <a:r>
              <a:rPr lang="en-US" sz="4800" b="1">
                <a:solidFill>
                  <a:srgbClr val="1C79BE"/>
                </a:solidFill>
                <a:latin typeface="Bricolage Grotesque Bold"/>
                <a:ea typeface="Bricolage Grotesque Bold"/>
                <a:cs typeface="Bricolage Grotesque Bold"/>
                <a:sym typeface="Bricolage Grotesque Bold"/>
              </a:rPr>
              <a:t>What is HubEVAL?</a:t>
            </a:r>
          </a:p>
        </p:txBody>
      </p:sp>
      <p:sp>
        <p:nvSpPr>
          <p:cNvPr id="4" name="TextBox 4"/>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5" name="Freeform 5"/>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3"/>
            <a:stretch>
              <a:fillRect/>
            </a:stretch>
          </a:blipFill>
        </p:spPr>
        <p:txBody>
          <a:bodyPr/>
          <a:lstStyle/>
          <a:p>
            <a:endParaRPr lang="en-GE"/>
          </a:p>
        </p:txBody>
      </p:sp>
      <p:grpSp>
        <p:nvGrpSpPr>
          <p:cNvPr id="6" name="Group 6"/>
          <p:cNvGrpSpPr/>
          <p:nvPr/>
        </p:nvGrpSpPr>
        <p:grpSpPr>
          <a:xfrm>
            <a:off x="1114143" y="4717360"/>
            <a:ext cx="11072199" cy="239004"/>
            <a:chOff x="0" y="-47625"/>
            <a:chExt cx="3531850" cy="76238"/>
          </a:xfrm>
        </p:grpSpPr>
        <p:sp>
          <p:nvSpPr>
            <p:cNvPr id="7" name="Freeform 7"/>
            <p:cNvSpPr/>
            <p:nvPr/>
          </p:nvSpPr>
          <p:spPr>
            <a:xfrm>
              <a:off x="0" y="0"/>
              <a:ext cx="3531850" cy="28613"/>
            </a:xfrm>
            <a:custGeom>
              <a:avLst/>
              <a:gdLst/>
              <a:ahLst/>
              <a:cxnLst/>
              <a:rect l="l" t="t" r="r" b="b"/>
              <a:pathLst>
                <a:path w="3531850" h="28613">
                  <a:moveTo>
                    <a:pt x="0" y="0"/>
                  </a:moveTo>
                  <a:lnTo>
                    <a:pt x="3531850" y="0"/>
                  </a:lnTo>
                  <a:lnTo>
                    <a:pt x="3531850" y="28613"/>
                  </a:lnTo>
                  <a:lnTo>
                    <a:pt x="0" y="28613"/>
                  </a:lnTo>
                  <a:close/>
                </a:path>
              </a:pathLst>
            </a:custGeom>
            <a:solidFill>
              <a:srgbClr val="1C79BE"/>
            </a:solidFill>
          </p:spPr>
          <p:txBody>
            <a:bodyPr/>
            <a:lstStyle/>
            <a:p>
              <a:endParaRPr lang="en-GE"/>
            </a:p>
          </p:txBody>
        </p:sp>
        <p:sp>
          <p:nvSpPr>
            <p:cNvPr id="8" name="TextBox 8"/>
            <p:cNvSpPr txBox="1"/>
            <p:nvPr/>
          </p:nvSpPr>
          <p:spPr>
            <a:xfrm>
              <a:off x="0" y="-47625"/>
              <a:ext cx="3531850" cy="76238"/>
            </a:xfrm>
            <a:prstGeom prst="rect">
              <a:avLst/>
            </a:prstGeom>
          </p:spPr>
          <p:txBody>
            <a:bodyPr lIns="50800" tIns="50800" rIns="50800" bIns="50800" rtlCol="0" anchor="ctr"/>
            <a:lstStyle/>
            <a:p>
              <a:pPr algn="ctr">
                <a:lnSpc>
                  <a:spcPts val="2940"/>
                </a:lnSpc>
              </a:pPr>
              <a:endParaRPr/>
            </a:p>
          </p:txBody>
        </p:sp>
      </p:grpSp>
      <p:sp>
        <p:nvSpPr>
          <p:cNvPr id="9" name="Freeform 9"/>
          <p:cNvSpPr/>
          <p:nvPr/>
        </p:nvSpPr>
        <p:spPr>
          <a:xfrm flipH="1">
            <a:off x="11777310" y="2796449"/>
            <a:ext cx="2237157" cy="4234802"/>
          </a:xfrm>
          <a:custGeom>
            <a:avLst/>
            <a:gdLst/>
            <a:ahLst/>
            <a:cxnLst/>
            <a:rect l="l" t="t" r="r" b="b"/>
            <a:pathLst>
              <a:path w="2237157" h="4234802">
                <a:moveTo>
                  <a:pt x="2237158" y="0"/>
                </a:moveTo>
                <a:lnTo>
                  <a:pt x="0" y="0"/>
                </a:lnTo>
                <a:lnTo>
                  <a:pt x="0" y="4234801"/>
                </a:lnTo>
                <a:lnTo>
                  <a:pt x="2237158" y="4234801"/>
                </a:lnTo>
                <a:lnTo>
                  <a:pt x="2237158" y="0"/>
                </a:lnTo>
                <a:close/>
              </a:path>
            </a:pathLst>
          </a:custGeom>
          <a:blipFill>
            <a:blip>
              <a:extLst>
                <a:ext uri="{96DAC541-7B7A-43D3-8B79-37D633B846F1}">
                  <asvg:svgBlip xmlns:asvg="http://schemas.microsoft.com/office/drawing/2016/SVG/main" r:embed="rId4"/>
                </a:ext>
              </a:extLst>
            </a:blip>
            <a:stretch>
              <a:fillRect r="-194620"/>
            </a:stretch>
          </a:blipFill>
        </p:spPr>
        <p:txBody>
          <a:bodyPr/>
          <a:lstStyle/>
          <a:p>
            <a:endParaRPr lang="en-GE"/>
          </a:p>
        </p:txBody>
      </p:sp>
      <p:grpSp>
        <p:nvGrpSpPr>
          <p:cNvPr id="10" name="Group 10"/>
          <p:cNvGrpSpPr/>
          <p:nvPr/>
        </p:nvGrpSpPr>
        <p:grpSpPr>
          <a:xfrm rot="5400000">
            <a:off x="11725564" y="4549287"/>
            <a:ext cx="827946" cy="724453"/>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DC378C"/>
            </a:solidFill>
          </p:spPr>
          <p:txBody>
            <a:bodyPr/>
            <a:lstStyle/>
            <a:p>
              <a:endParaRPr lang="en-GE"/>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2940"/>
                </a:lnSpc>
              </a:pPr>
              <a:endParaRPr/>
            </a:p>
          </p:txBody>
        </p:sp>
      </p:grpSp>
      <p:grpSp>
        <p:nvGrpSpPr>
          <p:cNvPr id="13" name="Group 13"/>
          <p:cNvGrpSpPr/>
          <p:nvPr/>
        </p:nvGrpSpPr>
        <p:grpSpPr>
          <a:xfrm>
            <a:off x="4564409" y="4435454"/>
            <a:ext cx="924054" cy="839659"/>
            <a:chOff x="0" y="-47625"/>
            <a:chExt cx="708823" cy="644085"/>
          </a:xfrm>
        </p:grpSpPr>
        <p:sp>
          <p:nvSpPr>
            <p:cNvPr id="14" name="Freeform 14"/>
            <p:cNvSpPr/>
            <p:nvPr/>
          </p:nvSpPr>
          <p:spPr>
            <a:xfrm>
              <a:off x="0" y="0"/>
              <a:ext cx="708823" cy="596460"/>
            </a:xfrm>
            <a:custGeom>
              <a:avLst/>
              <a:gdLst/>
              <a:ahLst/>
              <a:cxnLst/>
              <a:rect l="l" t="t" r="r" b="b"/>
              <a:pathLst>
                <a:path w="708823" h="596460">
                  <a:moveTo>
                    <a:pt x="0" y="0"/>
                  </a:moveTo>
                  <a:lnTo>
                    <a:pt x="505623" y="0"/>
                  </a:lnTo>
                  <a:lnTo>
                    <a:pt x="708823" y="298230"/>
                  </a:lnTo>
                  <a:lnTo>
                    <a:pt x="505623" y="596460"/>
                  </a:lnTo>
                  <a:lnTo>
                    <a:pt x="0" y="596460"/>
                  </a:lnTo>
                  <a:lnTo>
                    <a:pt x="203200" y="298230"/>
                  </a:lnTo>
                  <a:lnTo>
                    <a:pt x="0" y="0"/>
                  </a:lnTo>
                  <a:close/>
                </a:path>
              </a:pathLst>
            </a:custGeom>
            <a:solidFill>
              <a:srgbClr val="DC378C"/>
            </a:solidFill>
          </p:spPr>
          <p:txBody>
            <a:bodyPr/>
            <a:lstStyle/>
            <a:p>
              <a:endParaRPr lang="en-GE"/>
            </a:p>
          </p:txBody>
        </p:sp>
        <p:sp>
          <p:nvSpPr>
            <p:cNvPr id="15" name="TextBox 15"/>
            <p:cNvSpPr txBox="1"/>
            <p:nvPr/>
          </p:nvSpPr>
          <p:spPr>
            <a:xfrm>
              <a:off x="177800" y="-47625"/>
              <a:ext cx="454823" cy="644085"/>
            </a:xfrm>
            <a:prstGeom prst="rect">
              <a:avLst/>
            </a:prstGeom>
          </p:spPr>
          <p:txBody>
            <a:bodyPr lIns="50800" tIns="50800" rIns="50800" bIns="50800" rtlCol="0" anchor="ctr"/>
            <a:lstStyle/>
            <a:p>
              <a:pPr algn="ctr">
                <a:lnSpc>
                  <a:spcPts val="2940"/>
                </a:lnSpc>
              </a:pPr>
              <a:endParaRPr/>
            </a:p>
          </p:txBody>
        </p:sp>
      </p:grpSp>
      <p:grpSp>
        <p:nvGrpSpPr>
          <p:cNvPr id="16" name="Group 16"/>
          <p:cNvGrpSpPr/>
          <p:nvPr/>
        </p:nvGrpSpPr>
        <p:grpSpPr>
          <a:xfrm>
            <a:off x="552787" y="4434787"/>
            <a:ext cx="924788" cy="840325"/>
            <a:chOff x="0" y="-47625"/>
            <a:chExt cx="708823" cy="644085"/>
          </a:xfrm>
        </p:grpSpPr>
        <p:sp>
          <p:nvSpPr>
            <p:cNvPr id="17" name="Freeform 17"/>
            <p:cNvSpPr/>
            <p:nvPr/>
          </p:nvSpPr>
          <p:spPr>
            <a:xfrm>
              <a:off x="0" y="0"/>
              <a:ext cx="708823" cy="596460"/>
            </a:xfrm>
            <a:custGeom>
              <a:avLst/>
              <a:gdLst/>
              <a:ahLst/>
              <a:cxnLst/>
              <a:rect l="l" t="t" r="r" b="b"/>
              <a:pathLst>
                <a:path w="708823" h="596460">
                  <a:moveTo>
                    <a:pt x="0" y="0"/>
                  </a:moveTo>
                  <a:lnTo>
                    <a:pt x="505623" y="0"/>
                  </a:lnTo>
                  <a:lnTo>
                    <a:pt x="708823" y="298230"/>
                  </a:lnTo>
                  <a:lnTo>
                    <a:pt x="505623" y="596460"/>
                  </a:lnTo>
                  <a:lnTo>
                    <a:pt x="0" y="596460"/>
                  </a:lnTo>
                  <a:lnTo>
                    <a:pt x="203200" y="298230"/>
                  </a:lnTo>
                  <a:lnTo>
                    <a:pt x="0" y="0"/>
                  </a:lnTo>
                  <a:close/>
                </a:path>
              </a:pathLst>
            </a:custGeom>
            <a:solidFill>
              <a:srgbClr val="DC378C"/>
            </a:solidFill>
          </p:spPr>
          <p:txBody>
            <a:bodyPr/>
            <a:lstStyle/>
            <a:p>
              <a:endParaRPr lang="en-GE"/>
            </a:p>
          </p:txBody>
        </p:sp>
        <p:sp>
          <p:nvSpPr>
            <p:cNvPr id="18" name="TextBox 18"/>
            <p:cNvSpPr txBox="1"/>
            <p:nvPr/>
          </p:nvSpPr>
          <p:spPr>
            <a:xfrm>
              <a:off x="177800" y="-47625"/>
              <a:ext cx="454823" cy="644085"/>
            </a:xfrm>
            <a:prstGeom prst="rect">
              <a:avLst/>
            </a:prstGeom>
          </p:spPr>
          <p:txBody>
            <a:bodyPr lIns="50800" tIns="50800" rIns="50800" bIns="50800" rtlCol="0" anchor="ctr"/>
            <a:lstStyle/>
            <a:p>
              <a:pPr algn="ctr">
                <a:lnSpc>
                  <a:spcPts val="2940"/>
                </a:lnSpc>
              </a:pPr>
              <a:endParaRPr/>
            </a:p>
          </p:txBody>
        </p:sp>
      </p:grpSp>
      <p:grpSp>
        <p:nvGrpSpPr>
          <p:cNvPr id="19" name="Group 19"/>
          <p:cNvGrpSpPr/>
          <p:nvPr/>
        </p:nvGrpSpPr>
        <p:grpSpPr>
          <a:xfrm>
            <a:off x="8574563" y="4434787"/>
            <a:ext cx="924788" cy="840325"/>
            <a:chOff x="0" y="-47625"/>
            <a:chExt cx="708823" cy="644085"/>
          </a:xfrm>
        </p:grpSpPr>
        <p:sp>
          <p:nvSpPr>
            <p:cNvPr id="20" name="Freeform 20"/>
            <p:cNvSpPr/>
            <p:nvPr/>
          </p:nvSpPr>
          <p:spPr>
            <a:xfrm>
              <a:off x="0" y="0"/>
              <a:ext cx="708823" cy="596460"/>
            </a:xfrm>
            <a:custGeom>
              <a:avLst/>
              <a:gdLst/>
              <a:ahLst/>
              <a:cxnLst/>
              <a:rect l="l" t="t" r="r" b="b"/>
              <a:pathLst>
                <a:path w="708823" h="596460">
                  <a:moveTo>
                    <a:pt x="0" y="0"/>
                  </a:moveTo>
                  <a:lnTo>
                    <a:pt x="505623" y="0"/>
                  </a:lnTo>
                  <a:lnTo>
                    <a:pt x="708823" y="298230"/>
                  </a:lnTo>
                  <a:lnTo>
                    <a:pt x="505623" y="596460"/>
                  </a:lnTo>
                  <a:lnTo>
                    <a:pt x="0" y="596460"/>
                  </a:lnTo>
                  <a:lnTo>
                    <a:pt x="203200" y="298230"/>
                  </a:lnTo>
                  <a:lnTo>
                    <a:pt x="0" y="0"/>
                  </a:lnTo>
                  <a:close/>
                </a:path>
              </a:pathLst>
            </a:custGeom>
            <a:solidFill>
              <a:srgbClr val="DC378C"/>
            </a:solidFill>
          </p:spPr>
          <p:txBody>
            <a:bodyPr/>
            <a:lstStyle/>
            <a:p>
              <a:endParaRPr lang="en-GE"/>
            </a:p>
          </p:txBody>
        </p:sp>
        <p:sp>
          <p:nvSpPr>
            <p:cNvPr id="21" name="TextBox 21"/>
            <p:cNvSpPr txBox="1"/>
            <p:nvPr/>
          </p:nvSpPr>
          <p:spPr>
            <a:xfrm>
              <a:off x="177800" y="-47625"/>
              <a:ext cx="454823" cy="644085"/>
            </a:xfrm>
            <a:prstGeom prst="rect">
              <a:avLst/>
            </a:prstGeom>
          </p:spPr>
          <p:txBody>
            <a:bodyPr lIns="50800" tIns="50800" rIns="50800" bIns="50800" rtlCol="0" anchor="ctr"/>
            <a:lstStyle/>
            <a:p>
              <a:pPr algn="ctr">
                <a:lnSpc>
                  <a:spcPts val="2940"/>
                </a:lnSpc>
              </a:pPr>
              <a:endParaRPr/>
            </a:p>
          </p:txBody>
        </p:sp>
      </p:grpSp>
      <p:sp>
        <p:nvSpPr>
          <p:cNvPr id="22" name="Freeform 22"/>
          <p:cNvSpPr/>
          <p:nvPr/>
        </p:nvSpPr>
        <p:spPr>
          <a:xfrm>
            <a:off x="840292" y="4669118"/>
            <a:ext cx="420678" cy="441078"/>
          </a:xfrm>
          <a:custGeom>
            <a:avLst/>
            <a:gdLst/>
            <a:ahLst/>
            <a:cxnLst/>
            <a:rect l="l" t="t" r="r" b="b"/>
            <a:pathLst>
              <a:path w="420678" h="441078">
                <a:moveTo>
                  <a:pt x="0" y="0"/>
                </a:moveTo>
                <a:lnTo>
                  <a:pt x="420678" y="0"/>
                </a:lnTo>
                <a:lnTo>
                  <a:pt x="420678" y="441078"/>
                </a:lnTo>
                <a:lnTo>
                  <a:pt x="0" y="4410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23" name="Freeform 23"/>
          <p:cNvSpPr/>
          <p:nvPr/>
        </p:nvSpPr>
        <p:spPr>
          <a:xfrm>
            <a:off x="4853206" y="4669118"/>
            <a:ext cx="471417" cy="474382"/>
          </a:xfrm>
          <a:custGeom>
            <a:avLst/>
            <a:gdLst/>
            <a:ahLst/>
            <a:cxnLst/>
            <a:rect l="l" t="t" r="r" b="b"/>
            <a:pathLst>
              <a:path w="471417" h="474382">
                <a:moveTo>
                  <a:pt x="0" y="0"/>
                </a:moveTo>
                <a:lnTo>
                  <a:pt x="471417" y="0"/>
                </a:lnTo>
                <a:lnTo>
                  <a:pt x="471417" y="474382"/>
                </a:lnTo>
                <a:lnTo>
                  <a:pt x="0" y="47438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E"/>
          </a:p>
        </p:txBody>
      </p:sp>
      <p:sp>
        <p:nvSpPr>
          <p:cNvPr id="24" name="Freeform 24"/>
          <p:cNvSpPr/>
          <p:nvPr/>
        </p:nvSpPr>
        <p:spPr>
          <a:xfrm>
            <a:off x="8860313" y="4656432"/>
            <a:ext cx="567182" cy="487068"/>
          </a:xfrm>
          <a:custGeom>
            <a:avLst/>
            <a:gdLst/>
            <a:ahLst/>
            <a:cxnLst/>
            <a:rect l="l" t="t" r="r" b="b"/>
            <a:pathLst>
              <a:path w="567182" h="487068">
                <a:moveTo>
                  <a:pt x="0" y="0"/>
                </a:moveTo>
                <a:lnTo>
                  <a:pt x="567182" y="0"/>
                </a:lnTo>
                <a:lnTo>
                  <a:pt x="567182" y="487068"/>
                </a:lnTo>
                <a:lnTo>
                  <a:pt x="0" y="48706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E"/>
          </a:p>
        </p:txBody>
      </p:sp>
      <p:sp>
        <p:nvSpPr>
          <p:cNvPr id="25" name="TextBox 25"/>
          <p:cNvSpPr txBox="1"/>
          <p:nvPr/>
        </p:nvSpPr>
        <p:spPr>
          <a:xfrm>
            <a:off x="4624272" y="3950343"/>
            <a:ext cx="2563822" cy="337913"/>
          </a:xfrm>
          <a:prstGeom prst="rect">
            <a:avLst/>
          </a:prstGeom>
        </p:spPr>
        <p:txBody>
          <a:bodyPr lIns="0" tIns="0" rIns="0" bIns="0" rtlCol="0" anchor="t">
            <a:spAutoFit/>
          </a:bodyPr>
          <a:lstStyle/>
          <a:p>
            <a:pPr algn="l">
              <a:lnSpc>
                <a:spcPts val="2774"/>
              </a:lnSpc>
            </a:pPr>
            <a:r>
              <a:rPr lang="en-US" sz="1981" b="1">
                <a:solidFill>
                  <a:srgbClr val="1C79BE"/>
                </a:solidFill>
                <a:latin typeface="Bricolage Grotesque"/>
                <a:ea typeface="Bricolage Grotesque"/>
                <a:cs typeface="Bricolage Grotesque"/>
                <a:sym typeface="Bricolage Grotesque"/>
              </a:rPr>
              <a:t>EVIDENCE</a:t>
            </a:r>
          </a:p>
        </p:txBody>
      </p:sp>
      <p:sp>
        <p:nvSpPr>
          <p:cNvPr id="26" name="TextBox 26"/>
          <p:cNvSpPr txBox="1"/>
          <p:nvPr/>
        </p:nvSpPr>
        <p:spPr>
          <a:xfrm>
            <a:off x="4624272" y="5670971"/>
            <a:ext cx="2689654" cy="1138019"/>
          </a:xfrm>
          <a:prstGeom prst="rect">
            <a:avLst/>
          </a:prstGeom>
        </p:spPr>
        <p:txBody>
          <a:bodyPr lIns="0" tIns="0" rIns="0" bIns="0" rtlCol="0" anchor="t">
            <a:spAutoFit/>
          </a:bodyPr>
          <a:lstStyle/>
          <a:p>
            <a:pPr algn="l">
              <a:lnSpc>
                <a:spcPts val="1849"/>
              </a:lnSpc>
            </a:pPr>
            <a:r>
              <a:rPr lang="en-US" sz="1400">
                <a:solidFill>
                  <a:srgbClr val="1C79BE"/>
                </a:solidFill>
                <a:latin typeface="Bricolage Grotesque"/>
                <a:ea typeface="Bricolage Grotesque"/>
                <a:cs typeface="Bricolage Grotesque"/>
                <a:sym typeface="Bricolage Grotesque"/>
              </a:rPr>
              <a:t>Research, evidence and innovation: generating evaluation knowledge relevant to the region and embedding evidence-based practice.</a:t>
            </a:r>
          </a:p>
        </p:txBody>
      </p:sp>
      <p:sp>
        <p:nvSpPr>
          <p:cNvPr id="27" name="TextBox 27"/>
          <p:cNvSpPr txBox="1"/>
          <p:nvPr/>
        </p:nvSpPr>
        <p:spPr>
          <a:xfrm>
            <a:off x="613384" y="3950343"/>
            <a:ext cx="2563822" cy="337913"/>
          </a:xfrm>
          <a:prstGeom prst="rect">
            <a:avLst/>
          </a:prstGeom>
        </p:spPr>
        <p:txBody>
          <a:bodyPr lIns="0" tIns="0" rIns="0" bIns="0" rtlCol="0" anchor="t">
            <a:spAutoFit/>
          </a:bodyPr>
          <a:lstStyle/>
          <a:p>
            <a:pPr algn="l">
              <a:lnSpc>
                <a:spcPts val="2774"/>
              </a:lnSpc>
            </a:pPr>
            <a:r>
              <a:rPr lang="en-US" sz="1981" b="1" dirty="0">
                <a:solidFill>
                  <a:srgbClr val="1C79BE"/>
                </a:solidFill>
                <a:latin typeface="Bricolage Grotesque"/>
                <a:ea typeface="Bricolage Grotesque"/>
                <a:cs typeface="Bricolage Grotesque"/>
                <a:sym typeface="Bricolage Grotesque"/>
              </a:rPr>
              <a:t>LEARN</a:t>
            </a:r>
          </a:p>
        </p:txBody>
      </p:sp>
      <p:sp>
        <p:nvSpPr>
          <p:cNvPr id="28" name="TextBox 28"/>
          <p:cNvSpPr txBox="1"/>
          <p:nvPr/>
        </p:nvSpPr>
        <p:spPr>
          <a:xfrm>
            <a:off x="613384" y="5670971"/>
            <a:ext cx="2839079" cy="1138019"/>
          </a:xfrm>
          <a:prstGeom prst="rect">
            <a:avLst/>
          </a:prstGeom>
        </p:spPr>
        <p:txBody>
          <a:bodyPr lIns="0" tIns="0" rIns="0" bIns="0" rtlCol="0" anchor="t">
            <a:spAutoFit/>
          </a:bodyPr>
          <a:lstStyle/>
          <a:p>
            <a:pPr algn="l">
              <a:lnSpc>
                <a:spcPts val="1849"/>
              </a:lnSpc>
            </a:pPr>
            <a:r>
              <a:rPr lang="en-US" sz="1400" dirty="0">
                <a:solidFill>
                  <a:srgbClr val="1C79BE"/>
                </a:solidFill>
                <a:latin typeface="Bricolage Grotesque"/>
                <a:ea typeface="Bricolage Grotesque"/>
                <a:cs typeface="Bricolage Grotesque"/>
                <a:sym typeface="Bricolage Grotesque"/>
              </a:rPr>
              <a:t>The education and capacity-development pillar: building evaluation competencies through dedicated academic and training </a:t>
            </a:r>
            <a:r>
              <a:rPr lang="en-US" sz="1400" dirty="0" err="1">
                <a:solidFill>
                  <a:srgbClr val="1C79BE"/>
                </a:solidFill>
                <a:latin typeface="Bricolage Grotesque"/>
                <a:ea typeface="Bricolage Grotesque"/>
                <a:cs typeface="Bricolage Grotesque"/>
                <a:sym typeface="Bricolage Grotesque"/>
              </a:rPr>
              <a:t>programmes</a:t>
            </a:r>
            <a:r>
              <a:rPr lang="en-US" sz="1400" dirty="0">
                <a:solidFill>
                  <a:srgbClr val="1C79BE"/>
                </a:solidFill>
                <a:latin typeface="Bricolage Grotesque"/>
                <a:ea typeface="Bricolage Grotesque"/>
                <a:cs typeface="Bricolage Grotesque"/>
                <a:sym typeface="Bricolage Grotesque"/>
              </a:rPr>
              <a:t>.</a:t>
            </a:r>
          </a:p>
        </p:txBody>
      </p:sp>
      <p:sp>
        <p:nvSpPr>
          <p:cNvPr id="29" name="TextBox 29"/>
          <p:cNvSpPr txBox="1"/>
          <p:nvPr/>
        </p:nvSpPr>
        <p:spPr>
          <a:xfrm>
            <a:off x="8635159" y="3950343"/>
            <a:ext cx="2562044" cy="337913"/>
          </a:xfrm>
          <a:prstGeom prst="rect">
            <a:avLst/>
          </a:prstGeom>
        </p:spPr>
        <p:txBody>
          <a:bodyPr lIns="0" tIns="0" rIns="0" bIns="0" rtlCol="0" anchor="t">
            <a:spAutoFit/>
          </a:bodyPr>
          <a:lstStyle/>
          <a:p>
            <a:pPr algn="l">
              <a:lnSpc>
                <a:spcPts val="2774"/>
              </a:lnSpc>
            </a:pPr>
            <a:r>
              <a:rPr lang="en-US" sz="1981" b="1">
                <a:solidFill>
                  <a:srgbClr val="1C79BE"/>
                </a:solidFill>
                <a:latin typeface="Bricolage Grotesque"/>
                <a:ea typeface="Bricolage Grotesque"/>
                <a:cs typeface="Bricolage Grotesque"/>
                <a:sym typeface="Bricolage Grotesque"/>
              </a:rPr>
              <a:t>CONNECT</a:t>
            </a:r>
          </a:p>
        </p:txBody>
      </p:sp>
      <p:sp>
        <p:nvSpPr>
          <p:cNvPr id="30" name="TextBox 30"/>
          <p:cNvSpPr txBox="1"/>
          <p:nvPr/>
        </p:nvSpPr>
        <p:spPr>
          <a:xfrm>
            <a:off x="8635159" y="5670971"/>
            <a:ext cx="2562044" cy="1138019"/>
          </a:xfrm>
          <a:prstGeom prst="rect">
            <a:avLst/>
          </a:prstGeom>
        </p:spPr>
        <p:txBody>
          <a:bodyPr lIns="0" tIns="0" rIns="0" bIns="0" rtlCol="0" anchor="t">
            <a:spAutoFit/>
          </a:bodyPr>
          <a:lstStyle/>
          <a:p>
            <a:pPr algn="l">
              <a:lnSpc>
                <a:spcPts val="1849"/>
              </a:lnSpc>
            </a:pPr>
            <a:r>
              <a:rPr lang="en-US" sz="1400">
                <a:solidFill>
                  <a:srgbClr val="1C79BE"/>
                </a:solidFill>
                <a:latin typeface="Bricolage Grotesque"/>
                <a:ea typeface="Bricolage Grotesque"/>
                <a:cs typeface="Bricolage Grotesque"/>
                <a:sym typeface="Bricolage Grotesque"/>
              </a:rPr>
              <a:t>Networking: establishing working relationships and collaboration to deepen the professional evaluation community and its links.</a:t>
            </a:r>
          </a:p>
        </p:txBody>
      </p:sp>
      <p:sp>
        <p:nvSpPr>
          <p:cNvPr id="31" name="TextBox 31"/>
          <p:cNvSpPr txBox="1"/>
          <p:nvPr/>
        </p:nvSpPr>
        <p:spPr>
          <a:xfrm>
            <a:off x="613384" y="3368978"/>
            <a:ext cx="920711" cy="505526"/>
          </a:xfrm>
          <a:prstGeom prst="rect">
            <a:avLst/>
          </a:prstGeom>
        </p:spPr>
        <p:txBody>
          <a:bodyPr lIns="0" tIns="0" rIns="0" bIns="0" rtlCol="0" anchor="t">
            <a:spAutoFit/>
          </a:bodyPr>
          <a:lstStyle/>
          <a:p>
            <a:pPr algn="l">
              <a:lnSpc>
                <a:spcPts val="4161"/>
              </a:lnSpc>
            </a:pPr>
            <a:r>
              <a:rPr lang="en-US" sz="2972" b="1">
                <a:solidFill>
                  <a:srgbClr val="1C79BE"/>
                </a:solidFill>
                <a:latin typeface="Bricolage Grotesque"/>
                <a:ea typeface="Bricolage Grotesque"/>
                <a:cs typeface="Bricolage Grotesque"/>
                <a:sym typeface="Bricolage Grotesque"/>
              </a:rPr>
              <a:t>01</a:t>
            </a:r>
          </a:p>
        </p:txBody>
      </p:sp>
      <p:sp>
        <p:nvSpPr>
          <p:cNvPr id="32" name="TextBox 32"/>
          <p:cNvSpPr txBox="1"/>
          <p:nvPr/>
        </p:nvSpPr>
        <p:spPr>
          <a:xfrm>
            <a:off x="4624272" y="3368978"/>
            <a:ext cx="920711" cy="505526"/>
          </a:xfrm>
          <a:prstGeom prst="rect">
            <a:avLst/>
          </a:prstGeom>
        </p:spPr>
        <p:txBody>
          <a:bodyPr lIns="0" tIns="0" rIns="0" bIns="0" rtlCol="0" anchor="t">
            <a:spAutoFit/>
          </a:bodyPr>
          <a:lstStyle/>
          <a:p>
            <a:pPr algn="l">
              <a:lnSpc>
                <a:spcPts val="4161"/>
              </a:lnSpc>
            </a:pPr>
            <a:r>
              <a:rPr lang="en-US" sz="2972" b="1">
                <a:solidFill>
                  <a:srgbClr val="1C79BE"/>
                </a:solidFill>
                <a:latin typeface="Bricolage Grotesque"/>
                <a:ea typeface="Bricolage Grotesque"/>
                <a:cs typeface="Bricolage Grotesque"/>
                <a:sym typeface="Bricolage Grotesque"/>
              </a:rPr>
              <a:t>02</a:t>
            </a:r>
          </a:p>
        </p:txBody>
      </p:sp>
      <p:sp>
        <p:nvSpPr>
          <p:cNvPr id="33" name="TextBox 33"/>
          <p:cNvSpPr txBox="1"/>
          <p:nvPr/>
        </p:nvSpPr>
        <p:spPr>
          <a:xfrm>
            <a:off x="8635159" y="3368978"/>
            <a:ext cx="920711" cy="505526"/>
          </a:xfrm>
          <a:prstGeom prst="rect">
            <a:avLst/>
          </a:prstGeom>
        </p:spPr>
        <p:txBody>
          <a:bodyPr lIns="0" tIns="0" rIns="0" bIns="0" rtlCol="0" anchor="t">
            <a:spAutoFit/>
          </a:bodyPr>
          <a:lstStyle/>
          <a:p>
            <a:pPr algn="l">
              <a:lnSpc>
                <a:spcPts val="4161"/>
              </a:lnSpc>
            </a:pPr>
            <a:r>
              <a:rPr lang="en-US" sz="2972" b="1">
                <a:solidFill>
                  <a:srgbClr val="1C79BE"/>
                </a:solidFill>
                <a:latin typeface="Bricolage Grotesque"/>
                <a:ea typeface="Bricolage Grotesque"/>
                <a:cs typeface="Bricolage Grotesque"/>
                <a:sym typeface="Bricolage Grotesque"/>
              </a:rPr>
              <a:t>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4772016"/>
            <a:ext cx="6525478" cy="3495675"/>
          </a:xfrm>
          <a:prstGeom prst="rect">
            <a:avLst/>
          </a:prstGeom>
        </p:spPr>
        <p:txBody>
          <a:bodyPr lIns="0" tIns="0" rIns="0" bIns="0" rtlCol="0" anchor="t">
            <a:spAutoFit/>
          </a:bodyPr>
          <a:lstStyle/>
          <a:p>
            <a:pPr algn="l">
              <a:lnSpc>
                <a:spcPts val="5759"/>
              </a:lnSpc>
            </a:pPr>
            <a:r>
              <a:rPr lang="en-US" sz="4800" b="1">
                <a:solidFill>
                  <a:srgbClr val="FEFEFE"/>
                </a:solidFill>
                <a:latin typeface="Bricolage Grotesque Bold"/>
                <a:ea typeface="Bricolage Grotesque Bold"/>
                <a:cs typeface="Bricolage Grotesque Bold"/>
                <a:sym typeface="Bricolage Grotesque Bold"/>
              </a:rPr>
              <a:t>How do we teach Monitoring and Evaluation in PA programs?</a:t>
            </a:r>
          </a:p>
          <a:p>
            <a:pPr algn="l">
              <a:lnSpc>
                <a:spcPts val="4680"/>
              </a:lnSpc>
            </a:pPr>
            <a:r>
              <a:rPr lang="en-US" sz="3900">
                <a:solidFill>
                  <a:srgbClr val="FEFEFE"/>
                </a:solidFill>
                <a:latin typeface="Bricolage Grotesque Extra-Light"/>
                <a:ea typeface="Bricolage Grotesque Extra-Light"/>
                <a:cs typeface="Bricolage Grotesque Extra-Light"/>
                <a:sym typeface="Bricolage Grotesque Extra-Light"/>
              </a:rPr>
              <a:t>Preliminary findings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9416625"/>
            <a:ext cx="4060214" cy="257175"/>
          </a:xfrm>
          <a:prstGeom prst="rect">
            <a:avLst/>
          </a:prstGeom>
        </p:spPr>
        <p:txBody>
          <a:bodyPr lIns="0" tIns="0" rIns="0" bIns="0" rtlCol="0" anchor="t">
            <a:spAutoFit/>
          </a:bodyPr>
          <a:lstStyle/>
          <a:p>
            <a:pPr algn="l">
              <a:lnSpc>
                <a:spcPts val="2090"/>
              </a:lnSpc>
            </a:pPr>
            <a:r>
              <a:rPr lang="en-US" sz="1742">
                <a:solidFill>
                  <a:srgbClr val="000000"/>
                </a:solidFill>
                <a:latin typeface="Bricolage Grotesque"/>
                <a:ea typeface="Bricolage Grotesque"/>
                <a:cs typeface="Bricolage Grotesque"/>
                <a:sym typeface="Bricolage Grotesque"/>
              </a:rPr>
              <a:t>www.glocalevalweek.org</a:t>
            </a:r>
          </a:p>
        </p:txBody>
      </p:sp>
      <p:sp>
        <p:nvSpPr>
          <p:cNvPr id="4" name="Freeform 4"/>
          <p:cNvSpPr/>
          <p:nvPr/>
        </p:nvSpPr>
        <p:spPr>
          <a:xfrm>
            <a:off x="12453836" y="66675"/>
            <a:ext cx="5824639" cy="1456160"/>
          </a:xfrm>
          <a:custGeom>
            <a:avLst/>
            <a:gdLst/>
            <a:ahLst/>
            <a:cxnLst/>
            <a:rect l="l" t="t" r="r" b="b"/>
            <a:pathLst>
              <a:path w="5824639" h="1456160">
                <a:moveTo>
                  <a:pt x="0" y="0"/>
                </a:moveTo>
                <a:lnTo>
                  <a:pt x="5824639" y="0"/>
                </a:lnTo>
                <a:lnTo>
                  <a:pt x="5824639" y="1456160"/>
                </a:lnTo>
                <a:lnTo>
                  <a:pt x="0" y="1456160"/>
                </a:lnTo>
                <a:lnTo>
                  <a:pt x="0" y="0"/>
                </a:lnTo>
                <a:close/>
              </a:path>
            </a:pathLst>
          </a:custGeom>
          <a:blipFill>
            <a:blip r:embed="rId3"/>
            <a:stretch>
              <a:fillRect/>
            </a:stretch>
          </a:blipFill>
        </p:spPr>
        <p:txBody>
          <a:bodyPr/>
          <a:lstStyle/>
          <a:p>
            <a:endParaRPr lang="en-GE"/>
          </a:p>
        </p:txBody>
      </p:sp>
      <p:sp>
        <p:nvSpPr>
          <p:cNvPr id="5" name="Freeform 5"/>
          <p:cNvSpPr/>
          <p:nvPr/>
        </p:nvSpPr>
        <p:spPr>
          <a:xfrm>
            <a:off x="436033" y="4047548"/>
            <a:ext cx="1941386" cy="1613115"/>
          </a:xfrm>
          <a:custGeom>
            <a:avLst/>
            <a:gdLst/>
            <a:ahLst/>
            <a:cxnLst/>
            <a:rect l="l" t="t" r="r" b="b"/>
            <a:pathLst>
              <a:path w="1941386" h="1613115">
                <a:moveTo>
                  <a:pt x="0" y="0"/>
                </a:moveTo>
                <a:lnTo>
                  <a:pt x="1941386" y="0"/>
                </a:lnTo>
                <a:lnTo>
                  <a:pt x="1941386" y="1613116"/>
                </a:lnTo>
                <a:lnTo>
                  <a:pt x="0" y="16131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E"/>
          </a:p>
        </p:txBody>
      </p:sp>
      <p:sp>
        <p:nvSpPr>
          <p:cNvPr id="6" name="TextBox 6"/>
          <p:cNvSpPr txBox="1"/>
          <p:nvPr/>
        </p:nvSpPr>
        <p:spPr>
          <a:xfrm>
            <a:off x="436033" y="1512787"/>
            <a:ext cx="17851967" cy="1589507"/>
          </a:xfrm>
          <a:prstGeom prst="rect">
            <a:avLst/>
          </a:prstGeom>
        </p:spPr>
        <p:txBody>
          <a:bodyPr lIns="0" tIns="0" rIns="0" bIns="0" rtlCol="0" anchor="t">
            <a:spAutoFit/>
          </a:bodyPr>
          <a:lstStyle/>
          <a:p>
            <a:pPr algn="l">
              <a:lnSpc>
                <a:spcPts val="6262"/>
              </a:lnSpc>
            </a:pPr>
            <a:r>
              <a:rPr lang="en-US" sz="5398">
                <a:solidFill>
                  <a:srgbClr val="1C79BE"/>
                </a:solidFill>
                <a:latin typeface="Bricolage Grotesque"/>
                <a:ea typeface="Bricolage Grotesque"/>
                <a:cs typeface="Bricolage Grotesque"/>
                <a:sym typeface="Bricolage Grotesque"/>
              </a:rPr>
              <a:t>Qualitative research to study the </a:t>
            </a:r>
            <a:r>
              <a:rPr lang="en-US" sz="5398" b="1">
                <a:solidFill>
                  <a:srgbClr val="1C79BE"/>
                </a:solidFill>
                <a:latin typeface="Bricolage Grotesque Bold"/>
                <a:ea typeface="Bricolage Grotesque Bold"/>
                <a:cs typeface="Bricolage Grotesque Bold"/>
                <a:sym typeface="Bricolage Grotesque Bold"/>
              </a:rPr>
              <a:t>M&amp;E coverage in PA programs in Georgia and Armenia</a:t>
            </a:r>
          </a:p>
        </p:txBody>
      </p:sp>
      <p:sp>
        <p:nvSpPr>
          <p:cNvPr id="7" name="TextBox 7"/>
          <p:cNvSpPr txBox="1"/>
          <p:nvPr/>
        </p:nvSpPr>
        <p:spPr>
          <a:xfrm>
            <a:off x="2493196" y="3121343"/>
            <a:ext cx="14004450" cy="926205"/>
          </a:xfrm>
          <a:prstGeom prst="rect">
            <a:avLst/>
          </a:prstGeom>
        </p:spPr>
        <p:txBody>
          <a:bodyPr lIns="0" tIns="0" rIns="0" bIns="0" rtlCol="0" anchor="t">
            <a:spAutoFit/>
          </a:bodyPr>
          <a:lstStyle/>
          <a:p>
            <a:pPr algn="l">
              <a:lnSpc>
                <a:spcPts val="2407"/>
              </a:lnSpc>
            </a:pPr>
            <a:r>
              <a:rPr lang="en-US" sz="2208" i="1">
                <a:solidFill>
                  <a:srgbClr val="1C79BE"/>
                </a:solidFill>
                <a:latin typeface="Open Sans Italics"/>
                <a:ea typeface="Open Sans Italics"/>
                <a:cs typeface="Open Sans Italics"/>
                <a:sym typeface="Open Sans Italics"/>
              </a:rPr>
              <a:t>Routledge Book Chapter:"Practice-Education Gap in Monitoring and Evaluation: Georgia and Armenia" To be published in the book: "Addressing Issues in Public Affairs Education" in October 2026 </a:t>
            </a:r>
          </a:p>
          <a:p>
            <a:pPr algn="l">
              <a:lnSpc>
                <a:spcPts val="2407"/>
              </a:lnSpc>
            </a:pPr>
            <a:endParaRPr lang="en-US" sz="2208" i="1">
              <a:solidFill>
                <a:srgbClr val="1C79BE"/>
              </a:solidFill>
              <a:latin typeface="Open Sans Italics"/>
              <a:ea typeface="Open Sans Italics"/>
              <a:cs typeface="Open Sans Italics"/>
              <a:sym typeface="Open Sans Italics"/>
            </a:endParaRPr>
          </a:p>
        </p:txBody>
      </p:sp>
      <p:grpSp>
        <p:nvGrpSpPr>
          <p:cNvPr id="8" name="Group 8"/>
          <p:cNvGrpSpPr/>
          <p:nvPr/>
        </p:nvGrpSpPr>
        <p:grpSpPr>
          <a:xfrm>
            <a:off x="2630079" y="5278995"/>
            <a:ext cx="1077727" cy="107772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ADEE">
                <a:alpha val="62745"/>
              </a:srgbClr>
            </a:solidFill>
            <a:ln cap="sq">
              <a:noFill/>
              <a:prstDash val="solid"/>
              <a:miter/>
            </a:ln>
          </p:spPr>
          <p:txBody>
            <a:bodyPr/>
            <a:lstStyle/>
            <a:p>
              <a:endParaRPr lang="en-GE"/>
            </a:p>
          </p:txBody>
        </p:sp>
        <p:sp>
          <p:nvSpPr>
            <p:cNvPr id="10" name="TextBox 10"/>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Freeform 11"/>
          <p:cNvSpPr/>
          <p:nvPr/>
        </p:nvSpPr>
        <p:spPr>
          <a:xfrm>
            <a:off x="2796146" y="5428199"/>
            <a:ext cx="725473" cy="725473"/>
          </a:xfrm>
          <a:custGeom>
            <a:avLst/>
            <a:gdLst/>
            <a:ahLst/>
            <a:cxnLst/>
            <a:rect l="l" t="t" r="r" b="b"/>
            <a:pathLst>
              <a:path w="725473" h="725473">
                <a:moveTo>
                  <a:pt x="0" y="0"/>
                </a:moveTo>
                <a:lnTo>
                  <a:pt x="725473" y="0"/>
                </a:lnTo>
                <a:lnTo>
                  <a:pt x="725473" y="725472"/>
                </a:lnTo>
                <a:lnTo>
                  <a:pt x="0" y="7254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grpSp>
        <p:nvGrpSpPr>
          <p:cNvPr id="12" name="Group 12"/>
          <p:cNvGrpSpPr/>
          <p:nvPr/>
        </p:nvGrpSpPr>
        <p:grpSpPr>
          <a:xfrm>
            <a:off x="2630079" y="7249216"/>
            <a:ext cx="1077727" cy="107772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ADEE">
                <a:alpha val="62745"/>
              </a:srgbClr>
            </a:solidFill>
            <a:ln cap="sq">
              <a:noFill/>
              <a:prstDash val="solid"/>
              <a:miter/>
            </a:ln>
          </p:spPr>
          <p:txBody>
            <a:bodyPr/>
            <a:lstStyle/>
            <a:p>
              <a:endParaRPr lang="en-G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2796146" y="7398419"/>
            <a:ext cx="725473" cy="725473"/>
          </a:xfrm>
          <a:custGeom>
            <a:avLst/>
            <a:gdLst/>
            <a:ahLst/>
            <a:cxnLst/>
            <a:rect l="l" t="t" r="r" b="b"/>
            <a:pathLst>
              <a:path w="725473" h="725473">
                <a:moveTo>
                  <a:pt x="0" y="0"/>
                </a:moveTo>
                <a:lnTo>
                  <a:pt x="725473" y="0"/>
                </a:lnTo>
                <a:lnTo>
                  <a:pt x="725473" y="725473"/>
                </a:lnTo>
                <a:lnTo>
                  <a:pt x="0" y="72547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6" name="TextBox 16"/>
          <p:cNvSpPr txBox="1"/>
          <p:nvPr/>
        </p:nvSpPr>
        <p:spPr>
          <a:xfrm>
            <a:off x="3982612" y="5447249"/>
            <a:ext cx="8669239" cy="1231005"/>
          </a:xfrm>
          <a:prstGeom prst="rect">
            <a:avLst/>
          </a:prstGeom>
        </p:spPr>
        <p:txBody>
          <a:bodyPr lIns="0" tIns="0" rIns="0" bIns="0" rtlCol="0" anchor="t">
            <a:spAutoFit/>
          </a:bodyPr>
          <a:lstStyle/>
          <a:p>
            <a:pPr algn="l">
              <a:lnSpc>
                <a:spcPts val="2407"/>
              </a:lnSpc>
            </a:pPr>
            <a:r>
              <a:rPr lang="en-US" sz="2208" b="1">
                <a:solidFill>
                  <a:srgbClr val="1C79BE"/>
                </a:solidFill>
                <a:latin typeface="Open Sans Ultra-Bold"/>
                <a:ea typeface="Open Sans Ultra-Bold"/>
                <a:cs typeface="Open Sans Ultra-Bold"/>
                <a:sym typeface="Open Sans Ultra-Bold"/>
              </a:rPr>
              <a:t>Document analysis: </a:t>
            </a:r>
            <a:r>
              <a:rPr lang="en-US" sz="2208">
                <a:solidFill>
                  <a:srgbClr val="1C79BE"/>
                </a:solidFill>
                <a:latin typeface="Open Sans"/>
                <a:ea typeface="Open Sans"/>
                <a:cs typeface="Open Sans"/>
                <a:sym typeface="Open Sans"/>
              </a:rPr>
              <a:t>national M&amp;E frameworks (Decree 629, 2019 PPME Handbook, SIGMA assessments), complete inventory of all 39 PA programs (33 Georgia · 6 Armenia), detailed syllabus review of 4 Georgian programs</a:t>
            </a:r>
          </a:p>
        </p:txBody>
      </p:sp>
      <p:sp>
        <p:nvSpPr>
          <p:cNvPr id="17" name="TextBox 17"/>
          <p:cNvSpPr txBox="1"/>
          <p:nvPr/>
        </p:nvSpPr>
        <p:spPr>
          <a:xfrm>
            <a:off x="3982612" y="7417469"/>
            <a:ext cx="8669239" cy="1231005"/>
          </a:xfrm>
          <a:prstGeom prst="rect">
            <a:avLst/>
          </a:prstGeom>
        </p:spPr>
        <p:txBody>
          <a:bodyPr lIns="0" tIns="0" rIns="0" bIns="0" rtlCol="0" anchor="t">
            <a:spAutoFit/>
          </a:bodyPr>
          <a:lstStyle/>
          <a:p>
            <a:pPr algn="l">
              <a:lnSpc>
                <a:spcPts val="2407"/>
              </a:lnSpc>
            </a:pPr>
            <a:r>
              <a:rPr lang="en-US" sz="2208" b="1">
                <a:solidFill>
                  <a:srgbClr val="1C79BE"/>
                </a:solidFill>
                <a:latin typeface="Open Sans Ultra-Bold"/>
                <a:ea typeface="Open Sans Ultra-Bold"/>
                <a:cs typeface="Open Sans Ultra-Bold"/>
                <a:sym typeface="Open Sans Ultra-Bold"/>
              </a:rPr>
              <a:t>Key informant interviews: </a:t>
            </a:r>
            <a:r>
              <a:rPr lang="en-US" sz="2208">
                <a:solidFill>
                  <a:srgbClr val="1C79BE"/>
                </a:solidFill>
                <a:latin typeface="Open Sans"/>
                <a:ea typeface="Open Sans"/>
                <a:cs typeface="Open Sans"/>
                <a:sym typeface="Open Sans"/>
              </a:rPr>
              <a:t>20 interviews across four groups: program directors and senior educators (Georgia and Armenia), former government practitioners with M&amp;E responsibility, students and recent graduates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4986333" y="7061825"/>
            <a:ext cx="4545935" cy="4709600"/>
          </a:xfrm>
          <a:custGeom>
            <a:avLst/>
            <a:gdLst/>
            <a:ahLst/>
            <a:cxnLst/>
            <a:rect l="l" t="t" r="r" b="b"/>
            <a:pathLst>
              <a:path w="4545935" h="4709600">
                <a:moveTo>
                  <a:pt x="0" y="0"/>
                </a:moveTo>
                <a:lnTo>
                  <a:pt x="4545934" y="0"/>
                </a:lnTo>
                <a:lnTo>
                  <a:pt x="4545934" y="4709600"/>
                </a:lnTo>
                <a:lnTo>
                  <a:pt x="0" y="4709600"/>
                </a:lnTo>
                <a:lnTo>
                  <a:pt x="0" y="0"/>
                </a:lnTo>
                <a:close/>
              </a:path>
            </a:pathLst>
          </a:custGeom>
          <a:blipFill>
            <a:blip r:embed="rId2"/>
            <a:stretch>
              <a:fillRect l="-5972" r="-5972"/>
            </a:stretch>
          </a:blipFill>
        </p:spPr>
        <p:txBody>
          <a:bodyPr/>
          <a:lstStyle/>
          <a:p>
            <a:endParaRPr lang="en-GE"/>
          </a:p>
        </p:txBody>
      </p:sp>
      <p:sp>
        <p:nvSpPr>
          <p:cNvPr id="3" name="Freeform 3"/>
          <p:cNvSpPr/>
          <p:nvPr/>
        </p:nvSpPr>
        <p:spPr>
          <a:xfrm>
            <a:off x="12763571" y="-32389"/>
            <a:ext cx="5405539" cy="1351385"/>
          </a:xfrm>
          <a:custGeom>
            <a:avLst/>
            <a:gdLst/>
            <a:ahLst/>
            <a:cxnLst/>
            <a:rect l="l" t="t" r="r" b="b"/>
            <a:pathLst>
              <a:path w="5405539" h="1351385">
                <a:moveTo>
                  <a:pt x="0" y="0"/>
                </a:moveTo>
                <a:lnTo>
                  <a:pt x="5405538" y="0"/>
                </a:lnTo>
                <a:lnTo>
                  <a:pt x="5405538" y="1351385"/>
                </a:lnTo>
                <a:lnTo>
                  <a:pt x="0" y="1351385"/>
                </a:lnTo>
                <a:lnTo>
                  <a:pt x="0" y="0"/>
                </a:lnTo>
                <a:close/>
              </a:path>
            </a:pathLst>
          </a:custGeom>
          <a:blipFill>
            <a:blip r:embed="rId3"/>
            <a:stretch>
              <a:fillRect/>
            </a:stretch>
          </a:blipFill>
        </p:spPr>
        <p:txBody>
          <a:bodyPr/>
          <a:lstStyle/>
          <a:p>
            <a:endParaRPr lang="en-GE"/>
          </a:p>
        </p:txBody>
      </p:sp>
      <p:sp>
        <p:nvSpPr>
          <p:cNvPr id="4" name="Freeform 4"/>
          <p:cNvSpPr/>
          <p:nvPr/>
        </p:nvSpPr>
        <p:spPr>
          <a:xfrm>
            <a:off x="11239893" y="2256316"/>
            <a:ext cx="1288629" cy="126479"/>
          </a:xfrm>
          <a:custGeom>
            <a:avLst/>
            <a:gdLst/>
            <a:ahLst/>
            <a:cxnLst/>
            <a:rect l="l" t="t" r="r" b="b"/>
            <a:pathLst>
              <a:path w="1288629" h="126479">
                <a:moveTo>
                  <a:pt x="0" y="0"/>
                </a:moveTo>
                <a:lnTo>
                  <a:pt x="1288629" y="0"/>
                </a:lnTo>
                <a:lnTo>
                  <a:pt x="1288629" y="126479"/>
                </a:lnTo>
                <a:lnTo>
                  <a:pt x="0" y="126479"/>
                </a:lnTo>
                <a:lnTo>
                  <a:pt x="0" y="0"/>
                </a:lnTo>
                <a:close/>
              </a:path>
            </a:pathLst>
          </a:custGeom>
          <a:blipFill>
            <a:blip>
              <a:extLst>
                <a:ext uri="{96DAC541-7B7A-43D3-8B79-37D633B846F1}">
                  <asvg:svgBlip xmlns:asvg="http://schemas.microsoft.com/office/drawing/2016/SVG/main" r:embed="rId4"/>
                </a:ext>
              </a:extLst>
            </a:blip>
            <a:stretch>
              <a:fillRect l="-65698" b="-1622668"/>
            </a:stretch>
          </a:blipFill>
          <a:ln cap="sq">
            <a:noFill/>
            <a:prstDash val="solid"/>
            <a:miter/>
          </a:ln>
        </p:spPr>
        <p:txBody>
          <a:bodyPr/>
          <a:lstStyle/>
          <a:p>
            <a:endParaRPr lang="en-GE"/>
          </a:p>
        </p:txBody>
      </p:sp>
      <p:sp>
        <p:nvSpPr>
          <p:cNvPr id="5" name="Freeform 5"/>
          <p:cNvSpPr/>
          <p:nvPr/>
        </p:nvSpPr>
        <p:spPr>
          <a:xfrm flipH="1">
            <a:off x="5530375" y="2193077"/>
            <a:ext cx="1288629" cy="126479"/>
          </a:xfrm>
          <a:custGeom>
            <a:avLst/>
            <a:gdLst/>
            <a:ahLst/>
            <a:cxnLst/>
            <a:rect l="l" t="t" r="r" b="b"/>
            <a:pathLst>
              <a:path w="1288629" h="126479">
                <a:moveTo>
                  <a:pt x="1288629" y="0"/>
                </a:moveTo>
                <a:lnTo>
                  <a:pt x="0" y="0"/>
                </a:lnTo>
                <a:lnTo>
                  <a:pt x="0" y="126479"/>
                </a:lnTo>
                <a:lnTo>
                  <a:pt x="1288629" y="126479"/>
                </a:lnTo>
                <a:lnTo>
                  <a:pt x="1288629" y="0"/>
                </a:lnTo>
                <a:close/>
              </a:path>
            </a:pathLst>
          </a:custGeom>
          <a:blipFill>
            <a:blip>
              <a:extLst>
                <a:ext uri="{96DAC541-7B7A-43D3-8B79-37D633B846F1}">
                  <asvg:svgBlip xmlns:asvg="http://schemas.microsoft.com/office/drawing/2016/SVG/main" r:embed="rId4"/>
                </a:ext>
              </a:extLst>
            </a:blip>
            <a:stretch>
              <a:fillRect l="-65698" b="-1622668"/>
            </a:stretch>
          </a:blipFill>
        </p:spPr>
        <p:txBody>
          <a:bodyPr/>
          <a:lstStyle/>
          <a:p>
            <a:endParaRPr lang="en-GE"/>
          </a:p>
        </p:txBody>
      </p:sp>
      <p:sp>
        <p:nvSpPr>
          <p:cNvPr id="6" name="Freeform 6"/>
          <p:cNvSpPr/>
          <p:nvPr/>
        </p:nvSpPr>
        <p:spPr>
          <a:xfrm>
            <a:off x="11239893" y="4609512"/>
            <a:ext cx="1288629" cy="126479"/>
          </a:xfrm>
          <a:custGeom>
            <a:avLst/>
            <a:gdLst/>
            <a:ahLst/>
            <a:cxnLst/>
            <a:rect l="l" t="t" r="r" b="b"/>
            <a:pathLst>
              <a:path w="1288629" h="126479">
                <a:moveTo>
                  <a:pt x="0" y="0"/>
                </a:moveTo>
                <a:lnTo>
                  <a:pt x="1288629" y="0"/>
                </a:lnTo>
                <a:lnTo>
                  <a:pt x="1288629" y="126479"/>
                </a:lnTo>
                <a:lnTo>
                  <a:pt x="0" y="126479"/>
                </a:lnTo>
                <a:lnTo>
                  <a:pt x="0" y="0"/>
                </a:lnTo>
                <a:close/>
              </a:path>
            </a:pathLst>
          </a:custGeom>
          <a:blipFill>
            <a:blip>
              <a:extLst>
                <a:ext uri="{96DAC541-7B7A-43D3-8B79-37D633B846F1}">
                  <asvg:svgBlip xmlns:asvg="http://schemas.microsoft.com/office/drawing/2016/SVG/main" r:embed="rId4"/>
                </a:ext>
              </a:extLst>
            </a:blip>
            <a:stretch>
              <a:fillRect l="-65698" b="-1622668"/>
            </a:stretch>
          </a:blipFill>
          <a:ln cap="sq">
            <a:noFill/>
            <a:prstDash val="solid"/>
            <a:miter/>
          </a:ln>
        </p:spPr>
        <p:txBody>
          <a:bodyPr/>
          <a:lstStyle/>
          <a:p>
            <a:endParaRPr lang="en-GE"/>
          </a:p>
        </p:txBody>
      </p:sp>
      <p:sp>
        <p:nvSpPr>
          <p:cNvPr id="7" name="Freeform 7"/>
          <p:cNvSpPr/>
          <p:nvPr/>
        </p:nvSpPr>
        <p:spPr>
          <a:xfrm flipH="1">
            <a:off x="5530375" y="4609512"/>
            <a:ext cx="1288629" cy="126479"/>
          </a:xfrm>
          <a:custGeom>
            <a:avLst/>
            <a:gdLst/>
            <a:ahLst/>
            <a:cxnLst/>
            <a:rect l="l" t="t" r="r" b="b"/>
            <a:pathLst>
              <a:path w="1288629" h="126479">
                <a:moveTo>
                  <a:pt x="1288629" y="0"/>
                </a:moveTo>
                <a:lnTo>
                  <a:pt x="0" y="0"/>
                </a:lnTo>
                <a:lnTo>
                  <a:pt x="0" y="126479"/>
                </a:lnTo>
                <a:lnTo>
                  <a:pt x="1288629" y="126479"/>
                </a:lnTo>
                <a:lnTo>
                  <a:pt x="1288629" y="0"/>
                </a:lnTo>
                <a:close/>
              </a:path>
            </a:pathLst>
          </a:custGeom>
          <a:blipFill>
            <a:blip>
              <a:extLst>
                <a:ext uri="{96DAC541-7B7A-43D3-8B79-37D633B846F1}">
                  <asvg:svgBlip xmlns:asvg="http://schemas.microsoft.com/office/drawing/2016/SVG/main" r:embed="rId4"/>
                </a:ext>
              </a:extLst>
            </a:blip>
            <a:stretch>
              <a:fillRect l="-65698" b="-1622668"/>
            </a:stretch>
          </a:blipFill>
          <a:ln cap="sq">
            <a:noFill/>
            <a:prstDash val="solid"/>
            <a:miter/>
          </a:ln>
        </p:spPr>
        <p:txBody>
          <a:bodyPr/>
          <a:lstStyle/>
          <a:p>
            <a:endParaRPr lang="en-GE"/>
          </a:p>
        </p:txBody>
      </p:sp>
      <p:sp>
        <p:nvSpPr>
          <p:cNvPr id="8" name="Freeform 8"/>
          <p:cNvSpPr/>
          <p:nvPr/>
        </p:nvSpPr>
        <p:spPr>
          <a:xfrm flipH="1">
            <a:off x="5530375" y="7393776"/>
            <a:ext cx="1288629" cy="126479"/>
          </a:xfrm>
          <a:custGeom>
            <a:avLst/>
            <a:gdLst/>
            <a:ahLst/>
            <a:cxnLst/>
            <a:rect l="l" t="t" r="r" b="b"/>
            <a:pathLst>
              <a:path w="1288629" h="126479">
                <a:moveTo>
                  <a:pt x="1288629" y="0"/>
                </a:moveTo>
                <a:lnTo>
                  <a:pt x="0" y="0"/>
                </a:lnTo>
                <a:lnTo>
                  <a:pt x="0" y="126478"/>
                </a:lnTo>
                <a:lnTo>
                  <a:pt x="1288629" y="126478"/>
                </a:lnTo>
                <a:lnTo>
                  <a:pt x="1288629" y="0"/>
                </a:lnTo>
                <a:close/>
              </a:path>
            </a:pathLst>
          </a:custGeom>
          <a:blipFill>
            <a:blip>
              <a:extLst>
                <a:ext uri="{96DAC541-7B7A-43D3-8B79-37D633B846F1}">
                  <asvg:svgBlip xmlns:asvg="http://schemas.microsoft.com/office/drawing/2016/SVG/main" r:embed="rId4"/>
                </a:ext>
              </a:extLst>
            </a:blip>
            <a:stretch>
              <a:fillRect l="-65698" b="-1622668"/>
            </a:stretch>
          </a:blipFill>
          <a:ln cap="sq">
            <a:noFill/>
            <a:prstDash val="solid"/>
            <a:miter/>
          </a:ln>
        </p:spPr>
        <p:txBody>
          <a:bodyPr/>
          <a:lstStyle/>
          <a:p>
            <a:endParaRPr lang="en-GE"/>
          </a:p>
        </p:txBody>
      </p:sp>
      <p:sp>
        <p:nvSpPr>
          <p:cNvPr id="9" name="Freeform 9"/>
          <p:cNvSpPr/>
          <p:nvPr/>
        </p:nvSpPr>
        <p:spPr>
          <a:xfrm>
            <a:off x="7224753" y="1876685"/>
            <a:ext cx="1529115" cy="1954141"/>
          </a:xfrm>
          <a:custGeom>
            <a:avLst/>
            <a:gdLst/>
            <a:ahLst/>
            <a:cxnLst/>
            <a:rect l="l" t="t" r="r" b="b"/>
            <a:pathLst>
              <a:path w="1529115" h="1954141">
                <a:moveTo>
                  <a:pt x="0" y="0"/>
                </a:moveTo>
                <a:lnTo>
                  <a:pt x="1529115" y="0"/>
                </a:lnTo>
                <a:lnTo>
                  <a:pt x="1529115" y="1954140"/>
                </a:lnTo>
                <a:lnTo>
                  <a:pt x="0" y="1954140"/>
                </a:lnTo>
                <a:lnTo>
                  <a:pt x="0" y="0"/>
                </a:lnTo>
                <a:close/>
              </a:path>
            </a:pathLst>
          </a:custGeom>
          <a:blipFill>
            <a:blip>
              <a:alphaModFix amt="76000"/>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0" name="Freeform 10"/>
          <p:cNvSpPr/>
          <p:nvPr/>
        </p:nvSpPr>
        <p:spPr>
          <a:xfrm flipH="1">
            <a:off x="9282153" y="1876685"/>
            <a:ext cx="1529115" cy="1954141"/>
          </a:xfrm>
          <a:custGeom>
            <a:avLst/>
            <a:gdLst/>
            <a:ahLst/>
            <a:cxnLst/>
            <a:rect l="l" t="t" r="r" b="b"/>
            <a:pathLst>
              <a:path w="1529115" h="1954141">
                <a:moveTo>
                  <a:pt x="1529115" y="0"/>
                </a:moveTo>
                <a:lnTo>
                  <a:pt x="0" y="0"/>
                </a:lnTo>
                <a:lnTo>
                  <a:pt x="0" y="1954140"/>
                </a:lnTo>
                <a:lnTo>
                  <a:pt x="1529115" y="1954140"/>
                </a:lnTo>
                <a:lnTo>
                  <a:pt x="1529115" y="0"/>
                </a:lnTo>
                <a:close/>
              </a:path>
            </a:pathLst>
          </a:custGeom>
          <a:blipFill>
            <a:blip>
              <a:alphaModFix amt="76000"/>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1" name="Freeform 11"/>
          <p:cNvSpPr/>
          <p:nvPr/>
        </p:nvSpPr>
        <p:spPr>
          <a:xfrm>
            <a:off x="7224753" y="6360176"/>
            <a:ext cx="1529115" cy="1954141"/>
          </a:xfrm>
          <a:custGeom>
            <a:avLst/>
            <a:gdLst/>
            <a:ahLst/>
            <a:cxnLst/>
            <a:rect l="l" t="t" r="r" b="b"/>
            <a:pathLst>
              <a:path w="1529115" h="1954141">
                <a:moveTo>
                  <a:pt x="0" y="0"/>
                </a:moveTo>
                <a:lnTo>
                  <a:pt x="1529115" y="0"/>
                </a:lnTo>
                <a:lnTo>
                  <a:pt x="1529115" y="1954141"/>
                </a:lnTo>
                <a:lnTo>
                  <a:pt x="0" y="1954141"/>
                </a:lnTo>
                <a:lnTo>
                  <a:pt x="0" y="0"/>
                </a:lnTo>
                <a:close/>
              </a:path>
            </a:pathLst>
          </a:custGeom>
          <a:blipFill>
            <a:blip>
              <a:alphaModFix amt="76000"/>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2" name="Freeform 12"/>
          <p:cNvSpPr/>
          <p:nvPr/>
        </p:nvSpPr>
        <p:spPr>
          <a:xfrm flipH="1">
            <a:off x="7224753" y="4118430"/>
            <a:ext cx="1529115" cy="1954141"/>
          </a:xfrm>
          <a:custGeom>
            <a:avLst/>
            <a:gdLst/>
            <a:ahLst/>
            <a:cxnLst/>
            <a:rect l="l" t="t" r="r" b="b"/>
            <a:pathLst>
              <a:path w="1529115" h="1954141">
                <a:moveTo>
                  <a:pt x="1529115" y="0"/>
                </a:moveTo>
                <a:lnTo>
                  <a:pt x="0" y="0"/>
                </a:lnTo>
                <a:lnTo>
                  <a:pt x="0" y="1954141"/>
                </a:lnTo>
                <a:lnTo>
                  <a:pt x="1529115" y="1954141"/>
                </a:lnTo>
                <a:lnTo>
                  <a:pt x="1529115" y="0"/>
                </a:lnTo>
                <a:close/>
              </a:path>
            </a:pathLst>
          </a:custGeom>
          <a:blipFill>
            <a:blip>
              <a:alphaModFix amt="76000"/>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3" name="Freeform 13"/>
          <p:cNvSpPr/>
          <p:nvPr/>
        </p:nvSpPr>
        <p:spPr>
          <a:xfrm>
            <a:off x="9282153" y="4118430"/>
            <a:ext cx="1529115" cy="1954141"/>
          </a:xfrm>
          <a:custGeom>
            <a:avLst/>
            <a:gdLst/>
            <a:ahLst/>
            <a:cxnLst/>
            <a:rect l="l" t="t" r="r" b="b"/>
            <a:pathLst>
              <a:path w="1529115" h="1954141">
                <a:moveTo>
                  <a:pt x="0" y="0"/>
                </a:moveTo>
                <a:lnTo>
                  <a:pt x="1529115" y="0"/>
                </a:lnTo>
                <a:lnTo>
                  <a:pt x="1529115" y="1954141"/>
                </a:lnTo>
                <a:lnTo>
                  <a:pt x="0" y="1954141"/>
                </a:lnTo>
                <a:lnTo>
                  <a:pt x="0" y="0"/>
                </a:lnTo>
                <a:close/>
              </a:path>
            </a:pathLst>
          </a:custGeom>
          <a:blipFill>
            <a:blip>
              <a:alphaModFix amt="76000"/>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4" name="Freeform 14"/>
          <p:cNvSpPr/>
          <p:nvPr/>
        </p:nvSpPr>
        <p:spPr>
          <a:xfrm>
            <a:off x="1272700" y="1349638"/>
            <a:ext cx="571500" cy="548164"/>
          </a:xfrm>
          <a:custGeom>
            <a:avLst/>
            <a:gdLst/>
            <a:ahLst/>
            <a:cxnLst/>
            <a:rect l="l" t="t" r="r" b="b"/>
            <a:pathLst>
              <a:path w="571500" h="548164">
                <a:moveTo>
                  <a:pt x="0" y="0"/>
                </a:moveTo>
                <a:lnTo>
                  <a:pt x="571500" y="0"/>
                </a:lnTo>
                <a:lnTo>
                  <a:pt x="571500" y="548164"/>
                </a:lnTo>
                <a:lnTo>
                  <a:pt x="0" y="54816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E"/>
          </a:p>
        </p:txBody>
      </p:sp>
      <p:sp>
        <p:nvSpPr>
          <p:cNvPr id="15" name="Freeform 15"/>
          <p:cNvSpPr/>
          <p:nvPr/>
        </p:nvSpPr>
        <p:spPr>
          <a:xfrm>
            <a:off x="1272700" y="3844348"/>
            <a:ext cx="571500" cy="548164"/>
          </a:xfrm>
          <a:custGeom>
            <a:avLst/>
            <a:gdLst/>
            <a:ahLst/>
            <a:cxnLst/>
            <a:rect l="l" t="t" r="r" b="b"/>
            <a:pathLst>
              <a:path w="571500" h="548164">
                <a:moveTo>
                  <a:pt x="0" y="0"/>
                </a:moveTo>
                <a:lnTo>
                  <a:pt x="571500" y="0"/>
                </a:lnTo>
                <a:lnTo>
                  <a:pt x="571500" y="548164"/>
                </a:lnTo>
                <a:lnTo>
                  <a:pt x="0" y="548164"/>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E"/>
          </a:p>
        </p:txBody>
      </p:sp>
      <p:sp>
        <p:nvSpPr>
          <p:cNvPr id="16" name="Freeform 16"/>
          <p:cNvSpPr/>
          <p:nvPr/>
        </p:nvSpPr>
        <p:spPr>
          <a:xfrm flipV="1">
            <a:off x="1272700" y="6723692"/>
            <a:ext cx="571500" cy="548164"/>
          </a:xfrm>
          <a:custGeom>
            <a:avLst/>
            <a:gdLst/>
            <a:ahLst/>
            <a:cxnLst/>
            <a:rect l="l" t="t" r="r" b="b"/>
            <a:pathLst>
              <a:path w="571500" h="548164">
                <a:moveTo>
                  <a:pt x="0" y="548164"/>
                </a:moveTo>
                <a:lnTo>
                  <a:pt x="571500" y="548164"/>
                </a:lnTo>
                <a:lnTo>
                  <a:pt x="571500" y="0"/>
                </a:lnTo>
                <a:lnTo>
                  <a:pt x="0" y="0"/>
                </a:lnTo>
                <a:lnTo>
                  <a:pt x="0" y="548164"/>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E"/>
          </a:p>
        </p:txBody>
      </p:sp>
      <p:sp>
        <p:nvSpPr>
          <p:cNvPr id="17" name="Freeform 17"/>
          <p:cNvSpPr/>
          <p:nvPr/>
        </p:nvSpPr>
        <p:spPr>
          <a:xfrm>
            <a:off x="7445277" y="2289899"/>
            <a:ext cx="1088066" cy="935737"/>
          </a:xfrm>
          <a:custGeom>
            <a:avLst/>
            <a:gdLst/>
            <a:ahLst/>
            <a:cxnLst/>
            <a:rect l="l" t="t" r="r" b="b"/>
            <a:pathLst>
              <a:path w="1088066" h="935737">
                <a:moveTo>
                  <a:pt x="0" y="0"/>
                </a:moveTo>
                <a:lnTo>
                  <a:pt x="1088067" y="0"/>
                </a:lnTo>
                <a:lnTo>
                  <a:pt x="1088067"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8" name="Freeform 18"/>
          <p:cNvSpPr/>
          <p:nvPr/>
        </p:nvSpPr>
        <p:spPr>
          <a:xfrm>
            <a:off x="7451137" y="4580567"/>
            <a:ext cx="1088066" cy="935737"/>
          </a:xfrm>
          <a:custGeom>
            <a:avLst/>
            <a:gdLst/>
            <a:ahLst/>
            <a:cxnLst/>
            <a:rect l="l" t="t" r="r" b="b"/>
            <a:pathLst>
              <a:path w="1088066" h="935737">
                <a:moveTo>
                  <a:pt x="0" y="0"/>
                </a:moveTo>
                <a:lnTo>
                  <a:pt x="1088066" y="0"/>
                </a:lnTo>
                <a:lnTo>
                  <a:pt x="1088066"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19" name="Freeform 19"/>
          <p:cNvSpPr/>
          <p:nvPr/>
        </p:nvSpPr>
        <p:spPr>
          <a:xfrm>
            <a:off x="7445277" y="6911402"/>
            <a:ext cx="1088066" cy="935737"/>
          </a:xfrm>
          <a:custGeom>
            <a:avLst/>
            <a:gdLst/>
            <a:ahLst/>
            <a:cxnLst/>
            <a:rect l="l" t="t" r="r" b="b"/>
            <a:pathLst>
              <a:path w="1088066" h="935737">
                <a:moveTo>
                  <a:pt x="0" y="0"/>
                </a:moveTo>
                <a:lnTo>
                  <a:pt x="1088067" y="0"/>
                </a:lnTo>
                <a:lnTo>
                  <a:pt x="1088067"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20" name="Freeform 20"/>
          <p:cNvSpPr/>
          <p:nvPr/>
        </p:nvSpPr>
        <p:spPr>
          <a:xfrm>
            <a:off x="9477768" y="4627632"/>
            <a:ext cx="1088066" cy="935737"/>
          </a:xfrm>
          <a:custGeom>
            <a:avLst/>
            <a:gdLst/>
            <a:ahLst/>
            <a:cxnLst/>
            <a:rect l="l" t="t" r="r" b="b"/>
            <a:pathLst>
              <a:path w="1088066" h="935737">
                <a:moveTo>
                  <a:pt x="0" y="0"/>
                </a:moveTo>
                <a:lnTo>
                  <a:pt x="1088066" y="0"/>
                </a:lnTo>
                <a:lnTo>
                  <a:pt x="1088066"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21" name="Freeform 21"/>
          <p:cNvSpPr/>
          <p:nvPr/>
        </p:nvSpPr>
        <p:spPr>
          <a:xfrm>
            <a:off x="9502677" y="2330998"/>
            <a:ext cx="1088066" cy="935737"/>
          </a:xfrm>
          <a:custGeom>
            <a:avLst/>
            <a:gdLst/>
            <a:ahLst/>
            <a:cxnLst/>
            <a:rect l="l" t="t" r="r" b="b"/>
            <a:pathLst>
              <a:path w="1088066" h="935737">
                <a:moveTo>
                  <a:pt x="0" y="0"/>
                </a:moveTo>
                <a:lnTo>
                  <a:pt x="1088067" y="0"/>
                </a:lnTo>
                <a:lnTo>
                  <a:pt x="1088067"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22" name="Freeform 22"/>
          <p:cNvSpPr/>
          <p:nvPr/>
        </p:nvSpPr>
        <p:spPr>
          <a:xfrm>
            <a:off x="9477768" y="6692709"/>
            <a:ext cx="1088066" cy="935737"/>
          </a:xfrm>
          <a:custGeom>
            <a:avLst/>
            <a:gdLst/>
            <a:ahLst/>
            <a:cxnLst/>
            <a:rect l="l" t="t" r="r" b="b"/>
            <a:pathLst>
              <a:path w="1088066" h="935737">
                <a:moveTo>
                  <a:pt x="0" y="0"/>
                </a:moveTo>
                <a:lnTo>
                  <a:pt x="1088066" y="0"/>
                </a:lnTo>
                <a:lnTo>
                  <a:pt x="1088066" y="935737"/>
                </a:lnTo>
                <a:lnTo>
                  <a:pt x="0" y="93573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E"/>
          </a:p>
        </p:txBody>
      </p:sp>
      <p:sp>
        <p:nvSpPr>
          <p:cNvPr id="23" name="TextBox 23"/>
          <p:cNvSpPr txBox="1"/>
          <p:nvPr/>
        </p:nvSpPr>
        <p:spPr>
          <a:xfrm>
            <a:off x="12919047" y="4412306"/>
            <a:ext cx="4505324" cy="824865"/>
          </a:xfrm>
          <a:prstGeom prst="rect">
            <a:avLst/>
          </a:prstGeom>
        </p:spPr>
        <p:txBody>
          <a:bodyPr lIns="0" tIns="0" rIns="0" bIns="0" rtlCol="0" anchor="t">
            <a:spAutoFit/>
          </a:bodyPr>
          <a:lstStyle/>
          <a:p>
            <a:pPr algn="l">
              <a:lnSpc>
                <a:spcPts val="3359"/>
              </a:lnSpc>
            </a:pPr>
            <a:r>
              <a:rPr lang="en-US" sz="2400" b="1">
                <a:solidFill>
                  <a:srgbClr val="1C79BE"/>
                </a:solidFill>
                <a:latin typeface="Source Sans Pro Bold"/>
                <a:ea typeface="Source Sans Pro Bold"/>
                <a:cs typeface="Source Sans Pro Bold"/>
                <a:sym typeface="Source Sans Pro Bold"/>
              </a:rPr>
              <a:t>RIA as a Proxy for Evaluation Education</a:t>
            </a:r>
          </a:p>
        </p:txBody>
      </p:sp>
      <p:sp>
        <p:nvSpPr>
          <p:cNvPr id="24" name="TextBox 24"/>
          <p:cNvSpPr txBox="1"/>
          <p:nvPr/>
        </p:nvSpPr>
        <p:spPr>
          <a:xfrm>
            <a:off x="12938096" y="1368212"/>
            <a:ext cx="4968903" cy="1279261"/>
          </a:xfrm>
          <a:prstGeom prst="rect">
            <a:avLst/>
          </a:prstGeom>
        </p:spPr>
        <p:txBody>
          <a:bodyPr wrap="square" lIns="0" tIns="0" rIns="0" bIns="0" rtlCol="0" anchor="t">
            <a:spAutoFit/>
          </a:bodyPr>
          <a:lstStyle/>
          <a:p>
            <a:pPr algn="l">
              <a:lnSpc>
                <a:spcPts val="3359"/>
              </a:lnSpc>
            </a:pPr>
            <a:r>
              <a:rPr lang="en-US" sz="2400" b="1" dirty="0">
                <a:solidFill>
                  <a:srgbClr val="1C79BE"/>
                </a:solidFill>
                <a:latin typeface="Source Sans Pro Bold"/>
                <a:ea typeface="Source Sans Pro Bold"/>
                <a:cs typeface="Source Sans Pro Bold"/>
                <a:sym typeface="Source Sans Pro Bold"/>
              </a:rPr>
              <a:t>The Government Decree 629 with its handbook as mostly the ONLY Standing Reference</a:t>
            </a:r>
          </a:p>
        </p:txBody>
      </p:sp>
      <p:sp>
        <p:nvSpPr>
          <p:cNvPr id="25" name="TextBox 25"/>
          <p:cNvSpPr txBox="1"/>
          <p:nvPr/>
        </p:nvSpPr>
        <p:spPr>
          <a:xfrm>
            <a:off x="1888123" y="1280896"/>
            <a:ext cx="3251460" cy="824865"/>
          </a:xfrm>
          <a:prstGeom prst="rect">
            <a:avLst/>
          </a:prstGeom>
        </p:spPr>
        <p:txBody>
          <a:bodyPr lIns="0" tIns="0" rIns="0" bIns="0" rtlCol="0" anchor="t">
            <a:spAutoFit/>
          </a:bodyPr>
          <a:lstStyle/>
          <a:p>
            <a:pPr algn="r">
              <a:lnSpc>
                <a:spcPts val="3359"/>
              </a:lnSpc>
            </a:pPr>
            <a:r>
              <a:rPr lang="en-US" sz="2400" b="1">
                <a:solidFill>
                  <a:srgbClr val="1C79BE"/>
                </a:solidFill>
                <a:latin typeface="Source Sans Pro Bold"/>
                <a:ea typeface="Source Sans Pro Bold"/>
                <a:cs typeface="Source Sans Pro Bold"/>
                <a:sym typeface="Source Sans Pro Bold"/>
              </a:rPr>
              <a:t>M&amp;E is rarely a distinct field in PA curricula</a:t>
            </a:r>
          </a:p>
        </p:txBody>
      </p:sp>
      <p:sp>
        <p:nvSpPr>
          <p:cNvPr id="26" name="TextBox 26"/>
          <p:cNvSpPr txBox="1"/>
          <p:nvPr/>
        </p:nvSpPr>
        <p:spPr>
          <a:xfrm>
            <a:off x="1564540" y="3847887"/>
            <a:ext cx="3575043" cy="824865"/>
          </a:xfrm>
          <a:prstGeom prst="rect">
            <a:avLst/>
          </a:prstGeom>
        </p:spPr>
        <p:txBody>
          <a:bodyPr lIns="0" tIns="0" rIns="0" bIns="0" rtlCol="0" anchor="t">
            <a:spAutoFit/>
          </a:bodyPr>
          <a:lstStyle/>
          <a:p>
            <a:pPr algn="r">
              <a:lnSpc>
                <a:spcPts val="3359"/>
              </a:lnSpc>
            </a:pPr>
            <a:r>
              <a:rPr lang="en-US" sz="2400" b="1">
                <a:solidFill>
                  <a:srgbClr val="1C79BE"/>
                </a:solidFill>
                <a:latin typeface="Source Sans Pro Bold"/>
                <a:ea typeface="Source Sans Pro Bold"/>
                <a:cs typeface="Source Sans Pro Bold"/>
                <a:sym typeface="Source Sans Pro Bold"/>
              </a:rPr>
              <a:t>The broker function is absent</a:t>
            </a:r>
          </a:p>
        </p:txBody>
      </p:sp>
      <p:sp>
        <p:nvSpPr>
          <p:cNvPr id="27" name="TextBox 27"/>
          <p:cNvSpPr txBox="1"/>
          <p:nvPr/>
        </p:nvSpPr>
        <p:spPr>
          <a:xfrm>
            <a:off x="12938097" y="2660015"/>
            <a:ext cx="5056487" cy="1645285"/>
          </a:xfrm>
          <a:prstGeom prst="rect">
            <a:avLst/>
          </a:prstGeom>
        </p:spPr>
        <p:txBody>
          <a:bodyPr lIns="0" tIns="0" rIns="0" bIns="0" rtlCol="0" anchor="t">
            <a:spAutoFit/>
          </a:bodyPr>
          <a:lstStyle/>
          <a:p>
            <a:pPr algn="l">
              <a:lnSpc>
                <a:spcPts val="2240"/>
              </a:lnSpc>
            </a:pPr>
            <a:r>
              <a:rPr lang="en-US" sz="1600" dirty="0">
                <a:solidFill>
                  <a:srgbClr val="1C79BE"/>
                </a:solidFill>
                <a:latin typeface="Source Sans Pro"/>
                <a:ea typeface="Source Sans Pro"/>
                <a:cs typeface="Source Sans Pro"/>
                <a:sym typeface="Source Sans Pro"/>
              </a:rPr>
              <a:t>The issue is not only the absence of Georgian-language M&amp;E scholarship. Even where English-language evaluation literature appears in syllabi, it enters as supplementary reading — never as the spine of the course. In practice, M&amp;E becomes operationally synonymous with what the national framework defines it to be.</a:t>
            </a:r>
          </a:p>
        </p:txBody>
      </p:sp>
      <p:sp>
        <p:nvSpPr>
          <p:cNvPr id="28" name="TextBox 28"/>
          <p:cNvSpPr txBox="1"/>
          <p:nvPr/>
        </p:nvSpPr>
        <p:spPr>
          <a:xfrm>
            <a:off x="586983" y="2164502"/>
            <a:ext cx="4552600" cy="1645285"/>
          </a:xfrm>
          <a:prstGeom prst="rect">
            <a:avLst/>
          </a:prstGeom>
        </p:spPr>
        <p:txBody>
          <a:bodyPr lIns="0" tIns="0" rIns="0" bIns="0" rtlCol="0" anchor="t">
            <a:spAutoFit/>
          </a:bodyPr>
          <a:lstStyle/>
          <a:p>
            <a:pPr algn="r">
              <a:lnSpc>
                <a:spcPts val="2240"/>
              </a:lnSpc>
            </a:pPr>
            <a:r>
              <a:rPr lang="en-US" sz="1600">
                <a:solidFill>
                  <a:srgbClr val="1C79BE"/>
                </a:solidFill>
                <a:latin typeface="Source Sans Pro"/>
                <a:ea typeface="Source Sans Pro"/>
                <a:cs typeface="Source Sans Pro"/>
                <a:sym typeface="Source Sans Pro"/>
              </a:rPr>
              <a:t>Only 2 (UG from 2019 and IBSU from 2022) of 33 Georgian PA programs carry a dedicated M&amp;E course. In all others, M&amp;E appears as a topic embedded within strategic planning. In Armenia, 3 of 6 programs list M&amp;E — but at least one does not deliver it in practice.</a:t>
            </a:r>
          </a:p>
        </p:txBody>
      </p:sp>
      <p:sp>
        <p:nvSpPr>
          <p:cNvPr id="29" name="TextBox 29"/>
          <p:cNvSpPr txBox="1"/>
          <p:nvPr/>
        </p:nvSpPr>
        <p:spPr>
          <a:xfrm>
            <a:off x="12938097" y="5222240"/>
            <a:ext cx="5136355" cy="1393587"/>
          </a:xfrm>
          <a:prstGeom prst="rect">
            <a:avLst/>
          </a:prstGeom>
        </p:spPr>
        <p:txBody>
          <a:bodyPr lIns="0" tIns="0" rIns="0" bIns="0" rtlCol="0" anchor="t">
            <a:spAutoFit/>
          </a:bodyPr>
          <a:lstStyle/>
          <a:p>
            <a:pPr algn="l">
              <a:lnSpc>
                <a:spcPts val="2239"/>
              </a:lnSpc>
            </a:pPr>
            <a:r>
              <a:rPr lang="en-US" sz="1599" dirty="0">
                <a:solidFill>
                  <a:srgbClr val="1C79BE"/>
                </a:solidFill>
                <a:latin typeface="Source Sans Pro"/>
                <a:ea typeface="Source Sans Pro"/>
                <a:cs typeface="Source Sans Pro"/>
                <a:sym typeface="Source Sans Pro"/>
              </a:rPr>
              <a:t>Several Georgian PA programs include Regulatory Impact Assessment as a mandatory course and treat it as fulfilling the program's evaluation requirement “</a:t>
            </a:r>
            <a:r>
              <a:rPr lang="en-US" sz="1599" i="1" dirty="0">
                <a:solidFill>
                  <a:srgbClr val="1C79BE"/>
                </a:solidFill>
                <a:latin typeface="Source Sans Pro Italics"/>
                <a:ea typeface="Source Sans Pro Italics"/>
                <a:cs typeface="Source Sans Pro Italics"/>
                <a:sym typeface="Source Sans Pro Italics"/>
              </a:rPr>
              <a:t>for high level understanding of M&amp;E, thus, for Master levels”</a:t>
            </a:r>
            <a:r>
              <a:rPr lang="en-US" sz="1599" dirty="0">
                <a:solidFill>
                  <a:srgbClr val="1C79BE"/>
                </a:solidFill>
                <a:latin typeface="Source Sans Pro"/>
                <a:ea typeface="Source Sans Pro"/>
                <a:cs typeface="Source Sans Pro"/>
                <a:sym typeface="Source Sans Pro"/>
              </a:rPr>
              <a:t>. </a:t>
            </a:r>
          </a:p>
          <a:p>
            <a:pPr algn="l">
              <a:lnSpc>
                <a:spcPts val="2239"/>
              </a:lnSpc>
            </a:pPr>
            <a:endParaRPr lang="en-US" sz="1599" dirty="0">
              <a:solidFill>
                <a:srgbClr val="1C79BE"/>
              </a:solidFill>
              <a:latin typeface="Source Sans Pro"/>
              <a:ea typeface="Source Sans Pro"/>
              <a:cs typeface="Source Sans Pro"/>
              <a:sym typeface="Source Sans Pro"/>
            </a:endParaRPr>
          </a:p>
        </p:txBody>
      </p:sp>
      <p:sp>
        <p:nvSpPr>
          <p:cNvPr id="30" name="TextBox 30"/>
          <p:cNvSpPr txBox="1"/>
          <p:nvPr/>
        </p:nvSpPr>
        <p:spPr>
          <a:xfrm>
            <a:off x="0" y="4657821"/>
            <a:ext cx="5139583" cy="1369060"/>
          </a:xfrm>
          <a:prstGeom prst="rect">
            <a:avLst/>
          </a:prstGeom>
        </p:spPr>
        <p:txBody>
          <a:bodyPr lIns="0" tIns="0" rIns="0" bIns="0" rtlCol="0" anchor="t">
            <a:spAutoFit/>
          </a:bodyPr>
          <a:lstStyle/>
          <a:p>
            <a:pPr algn="r">
              <a:lnSpc>
                <a:spcPts val="2240"/>
              </a:lnSpc>
            </a:pPr>
            <a:r>
              <a:rPr lang="en-US" sz="1600">
                <a:solidFill>
                  <a:srgbClr val="1C79BE"/>
                </a:solidFill>
                <a:latin typeface="Source Sans Pro"/>
                <a:ea typeface="Source Sans Pro"/>
                <a:cs typeface="Source Sans Pro"/>
                <a:sym typeface="Source Sans Pro"/>
              </a:rPr>
              <a:t>Faculty teaching M&amp;E have backgrounds in PA, strategic planning, or law, not evaluation. Almost none described active participation in evaluation professional communities or evaluation-focused publishing. No one translates between the academic and practitioner worlds.</a:t>
            </a:r>
          </a:p>
        </p:txBody>
      </p:sp>
      <p:sp>
        <p:nvSpPr>
          <p:cNvPr id="31" name="TextBox 31"/>
          <p:cNvSpPr txBox="1"/>
          <p:nvPr/>
        </p:nvSpPr>
        <p:spPr>
          <a:xfrm>
            <a:off x="1461117" y="6561529"/>
            <a:ext cx="3650159" cy="824865"/>
          </a:xfrm>
          <a:prstGeom prst="rect">
            <a:avLst/>
          </a:prstGeom>
        </p:spPr>
        <p:txBody>
          <a:bodyPr lIns="0" tIns="0" rIns="0" bIns="0" rtlCol="0" anchor="t">
            <a:spAutoFit/>
          </a:bodyPr>
          <a:lstStyle/>
          <a:p>
            <a:pPr algn="r">
              <a:lnSpc>
                <a:spcPts val="3359"/>
              </a:lnSpc>
            </a:pPr>
            <a:r>
              <a:rPr lang="en-US" sz="2400" b="1">
                <a:solidFill>
                  <a:srgbClr val="1C79BE"/>
                </a:solidFill>
                <a:latin typeface="Source Sans Pro Bold"/>
                <a:ea typeface="Source Sans Pro Bold"/>
                <a:cs typeface="Source Sans Pro Bold"/>
                <a:sym typeface="Source Sans Pro Bold"/>
              </a:rPr>
              <a:t>M&amp;E as taught means compliance assessment</a:t>
            </a:r>
          </a:p>
        </p:txBody>
      </p:sp>
      <p:sp>
        <p:nvSpPr>
          <p:cNvPr id="32" name="TextBox 32"/>
          <p:cNvSpPr txBox="1"/>
          <p:nvPr/>
        </p:nvSpPr>
        <p:spPr>
          <a:xfrm>
            <a:off x="287169" y="7428440"/>
            <a:ext cx="4784934" cy="1921510"/>
          </a:xfrm>
          <a:prstGeom prst="rect">
            <a:avLst/>
          </a:prstGeom>
        </p:spPr>
        <p:txBody>
          <a:bodyPr lIns="0" tIns="0" rIns="0" bIns="0" rtlCol="0" anchor="t">
            <a:spAutoFit/>
          </a:bodyPr>
          <a:lstStyle/>
          <a:p>
            <a:pPr algn="r">
              <a:lnSpc>
                <a:spcPts val="2240"/>
              </a:lnSpc>
            </a:pPr>
            <a:r>
              <a:rPr lang="en-US" sz="1600">
                <a:solidFill>
                  <a:srgbClr val="1C79BE"/>
                </a:solidFill>
                <a:latin typeface="Source Sans Pro"/>
                <a:ea typeface="Source Sans Pro"/>
                <a:cs typeface="Source Sans Pro"/>
                <a:sym typeface="Source Sans Pro"/>
              </a:rPr>
              <a:t>Assessment tasks require students to apply the government's own quality assurance instrument to government's own documents. No evaluation theory, evaluation design, and even evaluation questions, neither the data collection and analysis happens.  "Evaluation" becomes operationally defined as compliance with the Handbook.</a:t>
            </a:r>
          </a:p>
        </p:txBody>
      </p:sp>
      <p:sp>
        <p:nvSpPr>
          <p:cNvPr id="33" name="TextBox 33"/>
          <p:cNvSpPr txBox="1"/>
          <p:nvPr/>
        </p:nvSpPr>
        <p:spPr>
          <a:xfrm>
            <a:off x="10870634" y="6720529"/>
            <a:ext cx="4505324" cy="824865"/>
          </a:xfrm>
          <a:prstGeom prst="rect">
            <a:avLst/>
          </a:prstGeom>
        </p:spPr>
        <p:txBody>
          <a:bodyPr lIns="0" tIns="0" rIns="0" bIns="0" rtlCol="0" anchor="t">
            <a:spAutoFit/>
          </a:bodyPr>
          <a:lstStyle/>
          <a:p>
            <a:pPr algn="l">
              <a:lnSpc>
                <a:spcPts val="3359"/>
              </a:lnSpc>
            </a:pPr>
            <a:r>
              <a:rPr lang="en-US" sz="2400" b="1">
                <a:solidFill>
                  <a:srgbClr val="DC378C"/>
                </a:solidFill>
                <a:latin typeface="Source Sans Pro Bold"/>
                <a:ea typeface="Source Sans Pro Bold"/>
                <a:cs typeface="Source Sans Pro Bold"/>
                <a:sym typeface="Source Sans Pro Bold"/>
              </a:rPr>
              <a:t>Academia as Transmitter, Not Yet Creator of Knowledge</a:t>
            </a:r>
          </a:p>
        </p:txBody>
      </p:sp>
      <p:sp>
        <p:nvSpPr>
          <p:cNvPr id="34" name="TextBox 34"/>
          <p:cNvSpPr txBox="1"/>
          <p:nvPr/>
        </p:nvSpPr>
        <p:spPr>
          <a:xfrm>
            <a:off x="10870634" y="7624507"/>
            <a:ext cx="5136355" cy="1092835"/>
          </a:xfrm>
          <a:prstGeom prst="rect">
            <a:avLst/>
          </a:prstGeom>
        </p:spPr>
        <p:txBody>
          <a:bodyPr lIns="0" tIns="0" rIns="0" bIns="0" rtlCol="0" anchor="t">
            <a:spAutoFit/>
          </a:bodyPr>
          <a:lstStyle/>
          <a:p>
            <a:pPr algn="l">
              <a:lnSpc>
                <a:spcPts val="2239"/>
              </a:lnSpc>
            </a:pPr>
            <a:r>
              <a:rPr lang="en-US" sz="1599">
                <a:solidFill>
                  <a:srgbClr val="DC378C"/>
                </a:solidFill>
                <a:latin typeface="Source Sans Pro"/>
                <a:ea typeface="Source Sans Pro"/>
                <a:cs typeface="Source Sans Pro"/>
                <a:sym typeface="Source Sans Pro"/>
              </a:rPr>
              <a:t>For now, programs transmit the government's M&amp;E approach more than they question or build on it. The foundational, independent footing is still waiting to be developed — a role academia is well placed to grow into.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2609</Words>
  <Application>Microsoft Macintosh PowerPoint</Application>
  <PresentationFormat>Custom</PresentationFormat>
  <Paragraphs>136</Paragraphs>
  <Slides>11</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Calibri</vt:lpstr>
      <vt:lpstr>Bricolage Grotesque Bold</vt:lpstr>
      <vt:lpstr>BR Omny Bold</vt:lpstr>
      <vt:lpstr>Bricolage Grotesque</vt:lpstr>
      <vt:lpstr>Bricolage Grotesque Extra-Light</vt:lpstr>
      <vt:lpstr>Akzidenz-Grotesk Bold</vt:lpstr>
      <vt:lpstr>Source Sans Pro</vt:lpstr>
      <vt:lpstr>Open Sans</vt:lpstr>
      <vt:lpstr>Source Sans Pro Bold</vt:lpstr>
      <vt:lpstr>Arial</vt:lpstr>
      <vt:lpstr>Source Sans Pro Italics</vt:lpstr>
      <vt:lpstr>Bricolage Grotesque Ultra-Bold</vt:lpstr>
      <vt:lpstr>BR Omny</vt:lpstr>
      <vt:lpstr>Open Sans Ultra-Bold</vt:lpstr>
      <vt:lpstr>Akzidenz-Grotesk</vt:lpstr>
      <vt:lpstr>Open Sans Italics</vt:lpstr>
      <vt:lpstr>Akzidenz-Grotesk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 2026_Dea Tsartsidze</dc:title>
  <cp:lastModifiedBy>Dea Tsartsidze</cp:lastModifiedBy>
  <cp:revision>1</cp:revision>
  <dcterms:created xsi:type="dcterms:W3CDTF">2006-08-16T00:00:00Z</dcterms:created>
  <dcterms:modified xsi:type="dcterms:W3CDTF">2026-06-03T04:17:09Z</dcterms:modified>
  <dc:identifier>DAHLVqVGsAk</dc:identifier>
</cp:coreProperties>
</file>