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8288000" cy="10287000"/>
  <p:notesSz cx="6858000" cy="9144000"/>
  <p:embeddedFontLst>
    <p:embeddedFont>
      <p:font typeface="BR Omny" panose="020B060402020202020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63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A1FE7F-326B-4A75-AF4B-7E7018356EF1}" type="datetimeFigureOut">
              <a:rPr lang="es-EC" smtClean="0"/>
              <a:t>02/06/2026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1561F-D1D5-48E8-A1FC-CEDF800399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765867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95979">
            <a:off x="3351179" y="-5443156"/>
            <a:ext cx="25306469" cy="23119444"/>
          </a:xfrm>
          <a:custGeom>
            <a:avLst/>
            <a:gdLst/>
            <a:ahLst/>
            <a:cxnLst/>
            <a:rect l="l" t="t" r="r" b="b"/>
            <a:pathLst>
              <a:path w="25306469" h="23119444">
                <a:moveTo>
                  <a:pt x="0" y="0"/>
                </a:moveTo>
                <a:lnTo>
                  <a:pt x="25306469" y="0"/>
                </a:lnTo>
                <a:lnTo>
                  <a:pt x="25306469" y="23119444"/>
                </a:lnTo>
                <a:lnTo>
                  <a:pt x="0" y="231194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49" b="-649"/>
            </a:stretch>
          </a:blipFill>
        </p:spPr>
        <p:txBody>
          <a:bodyPr/>
          <a:lstStyle/>
          <a:p>
            <a:endParaRPr lang="es-EC" dirty="0"/>
          </a:p>
        </p:txBody>
      </p:sp>
      <p:sp>
        <p:nvSpPr>
          <p:cNvPr id="3" name="TextBox 3"/>
          <p:cNvSpPr txBox="1"/>
          <p:nvPr/>
        </p:nvSpPr>
        <p:spPr>
          <a:xfrm>
            <a:off x="1028700" y="3165499"/>
            <a:ext cx="15947658" cy="6862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59"/>
              </a:lnSpc>
            </a:pPr>
            <a:r>
              <a:rPr lang="es-MX" sz="44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de Proyectos en la Sierra Andina</a:t>
            </a:r>
            <a:endParaRPr lang="es-US" sz="44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4381500"/>
            <a:ext cx="11264952" cy="8447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s-MX" sz="2800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Uniendo el rigor metodológico con el enfoque de género, derechos y territorio.</a:t>
            </a:r>
            <a:endParaRPr lang="es-US" sz="2800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28700" y="723900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FFFFFF"/>
                </a:solidFill>
                <a:latin typeface="BR Omny"/>
                <a:cs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8039100"/>
            <a:ext cx="7264952" cy="1234567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1028700" y="2171700"/>
            <a:ext cx="6525478" cy="428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799" dirty="0">
                <a:solidFill>
                  <a:srgbClr val="FEFEFE"/>
                </a:solidFill>
                <a:latin typeface="BR Omny"/>
                <a:ea typeface="BR Omny"/>
                <a:cs typeface="BR Omny"/>
                <a:sym typeface="BR Omny"/>
              </a:rPr>
              <a:t>05-06-2026</a:t>
            </a:r>
          </a:p>
        </p:txBody>
      </p:sp>
      <p:sp>
        <p:nvSpPr>
          <p:cNvPr id="8" name="TextBox 4"/>
          <p:cNvSpPr txBox="1"/>
          <p:nvPr/>
        </p:nvSpPr>
        <p:spPr>
          <a:xfrm>
            <a:off x="1028700" y="6389035"/>
            <a:ext cx="7264952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40"/>
              </a:lnSpc>
            </a:pPr>
            <a:r>
              <a:rPr lang="en-US" sz="3200" dirty="0" err="1" smtClean="0">
                <a:solidFill>
                  <a:srgbClr val="FEFEFE"/>
                </a:solidFill>
                <a:latin typeface="Arial" panose="020B0604020202020204" pitchFamily="34" charset="0"/>
                <a:ea typeface="BR Omny"/>
                <a:cs typeface="Arial" panose="020B0604020202020204" pitchFamily="34" charset="0"/>
                <a:sym typeface="BR Omny"/>
              </a:rPr>
              <a:t>Msc</a:t>
            </a:r>
            <a:r>
              <a:rPr lang="en-US" sz="3200" dirty="0">
                <a:solidFill>
                  <a:srgbClr val="FEFEFE"/>
                </a:solidFill>
                <a:latin typeface="Arial" panose="020B0604020202020204" pitchFamily="34" charset="0"/>
                <a:ea typeface="BR Omny"/>
                <a:cs typeface="Arial" panose="020B0604020202020204" pitchFamily="34" charset="0"/>
                <a:sym typeface="BR Omny"/>
              </a:rPr>
              <a:t>. </a:t>
            </a:r>
            <a:r>
              <a:rPr lang="en-US" sz="3200" dirty="0" err="1" smtClean="0">
                <a:solidFill>
                  <a:srgbClr val="FEFEFE"/>
                </a:solidFill>
                <a:latin typeface="Arial" panose="020B0604020202020204" pitchFamily="34" charset="0"/>
                <a:ea typeface="BR Omny"/>
                <a:cs typeface="Arial" panose="020B0604020202020204" pitchFamily="34" charset="0"/>
                <a:sym typeface="BR Omny"/>
              </a:rPr>
              <a:t>Emili</a:t>
            </a:r>
            <a:r>
              <a:rPr lang="en-US" sz="3200" dirty="0" smtClean="0">
                <a:solidFill>
                  <a:srgbClr val="FEFEFE"/>
                </a:solidFill>
                <a:latin typeface="Arial" panose="020B0604020202020204" pitchFamily="34" charset="0"/>
                <a:ea typeface="BR Omny"/>
                <a:cs typeface="Arial" panose="020B0604020202020204" pitchFamily="34" charset="0"/>
                <a:sym typeface="BR Omny"/>
              </a:rPr>
              <a:t> </a:t>
            </a:r>
            <a:r>
              <a:rPr lang="en-US" sz="3200" dirty="0" err="1" smtClean="0">
                <a:solidFill>
                  <a:srgbClr val="FEFEFE"/>
                </a:solidFill>
                <a:latin typeface="Arial" panose="020B0604020202020204" pitchFamily="34" charset="0"/>
                <a:ea typeface="BR Omny"/>
                <a:cs typeface="Arial" panose="020B0604020202020204" pitchFamily="34" charset="0"/>
                <a:sym typeface="BR Omny"/>
              </a:rPr>
              <a:t>Utreras</a:t>
            </a:r>
            <a:endParaRPr lang="en-US" sz="3200" dirty="0">
              <a:solidFill>
                <a:srgbClr val="FEFEFE"/>
              </a:solidFill>
              <a:latin typeface="Arial" panose="020B0604020202020204" pitchFamily="34" charset="0"/>
              <a:ea typeface="BR Omny"/>
              <a:cs typeface="Arial" panose="020B0604020202020204" pitchFamily="34" charset="0"/>
              <a:sym typeface="BR Omny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538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Gobernanza y c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olaboración:</a:t>
            </a: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La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e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valuación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como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minga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314700"/>
            <a:ext cx="13601700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Premisa: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redefinimos a los 'beneficiarios' pasivos como 'actores en Minga'.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Participativo: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involucrar a mujeres, hombres y juventudes desde la definición de indicadores.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Construcción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colectiva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evaluación se hace con la comunidad, no a la comunidad.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Transparencia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activa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fortalecer la rendición de cuentas y democratizar la gestión pública de la cooperación.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Diálogo y v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alidación:</a:t>
            </a: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El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r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ol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de los Cabildos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12371" y="2977381"/>
            <a:ext cx="13220699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Análisis Técnico: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síntesis de los hallazgos CAP y de normas sociales.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Retorno al Territorio: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devolución de la información en asambleas comunitarias.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Validación por Autoridades: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involucramiento directo de los Cabildos para contrastar las percepciones técnicas con la realidad vivida.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Principio rector: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respeto a la autoridad tradicional y la ética de devolver la información aseguran que las recomendaciones sean culturalmente pertinentes y aplicables.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Acción s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in daño:</a:t>
            </a: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El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p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ilar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é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tico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7814" y="2977381"/>
            <a:ext cx="13601700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Rutas de Protección: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articulación previa con redes locales frente a revelaciones de Violencia Basada en Género (VBG).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Privacidad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absoluta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consentimiento informado, confidencialidad total y espacios seguros separados por sexo y edad para los grupos focales.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tensiones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reconocer que remover normas sociales discriminatorias genera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de paradigmas y prácticas culturalmente arraigadas, así </a:t>
            </a:r>
            <a:r>
              <a:rPr lang="es-MX" sz="200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resistencias.</a:t>
            </a: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538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Institucionalización: </a:t>
            </a:r>
            <a:endParaRPr lang="es-EC" sz="4400" b="1" dirty="0" smtClean="0">
              <a:solidFill>
                <a:srgbClr val="1C79BE"/>
              </a:solidFill>
              <a:latin typeface="+mj-lt"/>
            </a:endParaRP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Hacia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la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política pública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l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ocal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1" y="2700000"/>
            <a:ext cx="13601700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Hallazgos y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transformaciones 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royecto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CAP y cambios en normas sociales.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Recomendaciones estratégicas: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viables, validadas y basadas en evidencia.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 desarrollo local: 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escalabilidad del proyecto a una política pública local 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dar </a:t>
            </a:r>
            <a:r>
              <a:rPr lang="es-EC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sostenibilidad de procesos con las </a:t>
            </a:r>
            <a:r>
              <a:rPr lang="es-EC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mujeres.</a:t>
            </a:r>
          </a:p>
          <a:p>
            <a:pPr algn="just">
              <a:lnSpc>
                <a:spcPct val="150000"/>
              </a:lnSpc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Advertencia: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el hallazgo de la evaluación no se institucionaliza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influye en el presupuesto público, es solo un ejercicio académico. La evaluación debe ser un instrumento político para </a:t>
            </a:r>
            <a:r>
              <a:rPr lang="es-MX" sz="2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garantizar el acceso pleno al ejercicio de derechos.</a:t>
            </a: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3D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9871126">
            <a:off x="4008677" y="-7039991"/>
            <a:ext cx="24807266" cy="25700388"/>
          </a:xfrm>
          <a:custGeom>
            <a:avLst/>
            <a:gdLst/>
            <a:ahLst/>
            <a:cxnLst/>
            <a:rect l="l" t="t" r="r" b="b"/>
            <a:pathLst>
              <a:path w="24807266" h="25700388">
                <a:moveTo>
                  <a:pt x="0" y="0"/>
                </a:moveTo>
                <a:lnTo>
                  <a:pt x="24807266" y="0"/>
                </a:lnTo>
                <a:lnTo>
                  <a:pt x="24807266" y="25700388"/>
                </a:lnTo>
                <a:lnTo>
                  <a:pt x="0" y="257003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7" name="TextBox 7"/>
          <p:cNvSpPr txBox="1"/>
          <p:nvPr/>
        </p:nvSpPr>
        <p:spPr>
          <a:xfrm>
            <a:off x="1028700" y="4400000"/>
            <a:ext cx="13000000" cy="10381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s-MX" sz="6800" b="1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para </a:t>
            </a:r>
            <a:r>
              <a:rPr lang="es-MX" sz="6800" b="1" dirty="0" smtClean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Transformar</a:t>
            </a:r>
            <a:endParaRPr lang="es-MX" sz="6800" b="1" dirty="0">
              <a:solidFill>
                <a:srgbClr val="FEFEF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028700" y="5750000"/>
            <a:ext cx="13000000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s-MX" sz="2800" dirty="0">
                <a:solidFill>
                  <a:srgbClr val="FEFEF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metodologías miden la realidad; el compromiso con el territorio la cambia. </a:t>
            </a: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6" y="7723870"/>
            <a:ext cx="3676650" cy="183832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El Territorio no es el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fondo</a:t>
            </a:r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, es el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centro</a:t>
            </a:r>
            <a:endParaRPr lang="es-EC" sz="4400" b="1" dirty="0">
              <a:solidFill>
                <a:srgbClr val="1C79B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1" y="2700000"/>
            <a:ext cx="13601700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Cotopaxi, Chimborazo y Bolívar: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zonas de alta dispersión geográfica que exigen metodologías de campo adaptativas.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Brechas Históricas: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territorios con marcadas desigualdades estructurales donde la evaluación debe captar realidades invisibilizadas.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Cosmovisión Activa: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entornos donde la autoridad tradicional y el idioma (Kichwa) dictan el éxito o fracaso de la recolección de datos.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Cruzando Visiones: </a:t>
            </a:r>
            <a:endParaRPr lang="es-EC" sz="4400" b="1" dirty="0" smtClean="0">
              <a:solidFill>
                <a:srgbClr val="1C79BE"/>
              </a:solidFill>
              <a:latin typeface="+mj-lt"/>
            </a:endParaRP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Del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Estándar Global a la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realidad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a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ndina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graphicFrame>
        <p:nvGraphicFramePr>
          <p:cNvPr id="6" name="Tabla"/>
          <p:cNvGraphicFramePr/>
          <p:nvPr>
            <p:extLst>
              <p:ext uri="{D42A27DB-BD31-4B8C-83A1-F6EECF244321}">
                <p14:modId xmlns:p14="http://schemas.microsoft.com/office/powerpoint/2010/main" val="2716603109"/>
              </p:ext>
            </p:extLst>
          </p:nvPr>
        </p:nvGraphicFramePr>
        <p:xfrm>
          <a:off x="1828800" y="3238500"/>
          <a:ext cx="13933272" cy="19563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5692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5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15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0000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Marco / Enfoque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Criterios Clave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Traducción Metodológica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000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rgbClr val="0369A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OCDE-CAD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3341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Pertinencia y Eficacia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3341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Alineación con prioridades de desarrollo y logro de objetivos del marco lógico.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000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rgbClr val="0369A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UNEG / SETECI (EBDH)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3341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Enfoque de Derechos y Empoderamiento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3341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Alineación con CEDAW; titulares de derechos con capacidad de reclamo y garantes que cumplen obligaciones.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000">
                <a:tc>
                  <a:txBody>
                    <a:bodyPr/>
                    <a:lstStyle/>
                    <a:p>
                      <a:r>
                        <a:rPr lang="es-EC" sz="1400" b="1" dirty="0">
                          <a:solidFill>
                            <a:srgbClr val="0369A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Sumak Kawsay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3341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Pertenencia Cultural y Tejido Social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C" sz="1400" dirty="0">
                          <a:solidFill>
                            <a:srgbClr val="334155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Intervenciones que resuenan con el Buen Vivir y fortalecen la cohesión comunitaria y el liderazgo de las mujeres.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538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El Lente Interseccional: </a:t>
            </a:r>
            <a:endParaRPr lang="es-EC" sz="4400" b="1" dirty="0" smtClean="0">
              <a:solidFill>
                <a:srgbClr val="1C79BE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¿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Por </a:t>
            </a:r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q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ué </a:t>
            </a:r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los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datos </a:t>
            </a:r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a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gregados </a:t>
            </a:r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m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ienten?</a:t>
            </a:r>
            <a:endParaRPr lang="es-EC" sz="4400" b="1" dirty="0">
              <a:solidFill>
                <a:srgbClr val="1C79B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3162300"/>
            <a:ext cx="13601700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Etnia: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exclusión histórica y barreras sistémicas (Kichwa vs. Mestizo).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Edad: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desplazamiento y falta de oportunidades para las juventudes rurales.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Sexo: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división sexual del trabajo y de la tierra.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Intersección de vulnerabilidades: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mujer, joven e indígena en la ruralidad genera una vulnerabilidad única. Si los indicadores no se desagregan rigurosamente, el proyecto puede ser 'exitoso' en el papel mientras perpetúa la discriminación en el territorio.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Metodologías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mixtas:</a:t>
            </a: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Escuchar </a:t>
            </a:r>
            <a:r>
              <a:rPr lang="es-EC" sz="4400" b="1" dirty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y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  <a:cs typeface="Arial" panose="020B0604020202020204" pitchFamily="34" charset="0"/>
              </a:rPr>
              <a:t>medir</a:t>
            </a:r>
            <a:endParaRPr lang="es-EC" sz="4400" b="1" dirty="0">
              <a:solidFill>
                <a:srgbClr val="1C79BE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847003"/>
            <a:ext cx="13068299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Dimensión de los Resultados: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estadísticas, frecuencias y datos desagregados que muestran cuántos y dónde ocurren los cambios.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Voces de la Vulnerabilidad: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grupos focales, historias de vida y percepción que explican el por qué y el cómo de los cambios.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Verdad en Terreno (compensación de sesgos):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números validan la escala; las voces validan la realidad, reduciendo el sesgo de privilegio.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295400" y="1444018"/>
            <a:ext cx="136017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Entendiendo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el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comportamiento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181101" y="2705100"/>
            <a:ext cx="13144499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Prácticas (La Cima):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las personas hacen. Comportamientos cotidianos reales en el hogar, la comunidad y la organización.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Actitudes (El Medio):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las personas piensan o valoran. Sus percepciones sobre la corresponsabilidad y el liderazgo femenino.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Conocimientos (La Base):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que las personas saben sobre igualdad de género, derechos y adaptación climática.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Escala GEM: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cuantitativos adaptados localmente para medir la adherencia a normas equitativas a lo largo del modelo CAP.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371600" y="1444018"/>
            <a:ext cx="13601700" cy="76944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El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t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erritorio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h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abla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1" y="2700000"/>
            <a:ext cx="12763499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 Digital: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muestra infraestructura y geografía estática.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Cartografía Social: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revela la división sexual del espacio. Muestra dónde trabajan las mujeres, qué áreas consideran inseguras, cómo gestionan los recursos naturales y cómo el proyecto ha modificado su movilidad.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observación participante y el mapeo comunitario permiten visualizar el arraigo de las normas sociales en el entorno físico.</a:t>
            </a:r>
          </a:p>
          <a:p>
            <a:pPr marL="342900" indent="-342900" algn="just">
              <a:buNone/>
            </a:pPr>
            <a:endParaRPr lang="es-MX" sz="2000" dirty="0">
              <a:solidFill>
                <a:srgbClr val="000000"/>
              </a:solidFill>
              <a:latin typeface="BR Omny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5386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La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realidad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en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terreno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: </a:t>
            </a:r>
            <a:endParaRPr lang="es-EC" sz="4400" b="1" dirty="0" smtClean="0">
              <a:solidFill>
                <a:srgbClr val="1C79BE"/>
              </a:solidFill>
              <a:latin typeface="+mj-lt"/>
            </a:endParaRP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Superando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d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esafíos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17814" y="2933700"/>
            <a:ext cx="12382499" cy="69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Barreras 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ingüísticas 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(Kichwa):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necesidad de traducción contextual, no solo literal, para captar conceptos complejos sobre derechos.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Normas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sociales 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rraigadas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dificultad para medir actitudes discriminatorias normalizadas que influyen en los comportamientos.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Distancias geográficas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dispersión extrema que complica el diseño muestral representativo y la logística.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Brechas de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datos 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istóricos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falta de líneas base rigurosas y sistemas de información locales ciegos al género.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superar estos desafíos conduce a una </a:t>
            </a:r>
            <a:r>
              <a:rPr lang="es-MX" sz="2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evaluación precisa</a:t>
            </a:r>
            <a:r>
              <a:rPr lang="es-MX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377480">
            <a:off x="12662332" y="5831602"/>
            <a:ext cx="6920877" cy="7170046"/>
          </a:xfrm>
          <a:custGeom>
            <a:avLst/>
            <a:gdLst/>
            <a:ahLst/>
            <a:cxnLst/>
            <a:rect l="l" t="t" r="r" b="b"/>
            <a:pathLst>
              <a:path w="6920877" h="7170046">
                <a:moveTo>
                  <a:pt x="0" y="0"/>
                </a:moveTo>
                <a:lnTo>
                  <a:pt x="6920877" y="0"/>
                </a:lnTo>
                <a:lnTo>
                  <a:pt x="6920877" y="7170046"/>
                </a:lnTo>
                <a:lnTo>
                  <a:pt x="0" y="717004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972" r="-5972"/>
            </a:stretch>
          </a:blipFill>
        </p:spPr>
        <p:txBody>
          <a:bodyPr/>
          <a:lstStyle/>
          <a:p>
            <a:endParaRPr lang="es-EC"/>
          </a:p>
        </p:txBody>
      </p:sp>
      <p:sp>
        <p:nvSpPr>
          <p:cNvPr id="3" name="TextBox 3"/>
          <p:cNvSpPr txBox="1"/>
          <p:nvPr/>
        </p:nvSpPr>
        <p:spPr>
          <a:xfrm>
            <a:off x="1028700" y="1095295"/>
            <a:ext cx="13601700" cy="144655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s-EC" sz="4400" b="1" dirty="0">
                <a:solidFill>
                  <a:srgbClr val="1C79BE"/>
                </a:solidFill>
                <a:latin typeface="+mj-lt"/>
              </a:rPr>
              <a:t>El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costo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de la 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inacción:</a:t>
            </a:r>
          </a:p>
          <a:p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¿Por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q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ué importa </a:t>
            </a:r>
            <a:r>
              <a:rPr lang="es-EC" sz="4400" b="1" dirty="0">
                <a:solidFill>
                  <a:srgbClr val="1C79BE"/>
                </a:solidFill>
                <a:latin typeface="+mj-lt"/>
              </a:rPr>
              <a:t>m</a:t>
            </a:r>
            <a:r>
              <a:rPr lang="es-EC" sz="4400" b="1" dirty="0" smtClean="0">
                <a:solidFill>
                  <a:srgbClr val="1C79BE"/>
                </a:solidFill>
                <a:latin typeface="+mj-lt"/>
              </a:rPr>
              <a:t>edir bien?</a:t>
            </a:r>
            <a:endParaRPr lang="es-EC" sz="4400" b="1" dirty="0">
              <a:solidFill>
                <a:srgbClr val="1C79BE"/>
              </a:solidFill>
              <a:latin typeface="+mj-lt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847003"/>
            <a:ext cx="13144499" cy="670000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Intervención con EBDH: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empoderamiento, resiliencia comunitaria frente al cambio climático y participación efectiva en la conservación de ecosistemas.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Pérdida de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resiliencia climática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mujeres rurales gestionan los recursos; excluir sus voces acelera el deterioro ambiental.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Perpetuación de la </a:t>
            </a:r>
            <a:r>
              <a:rPr lang="es-MX" sz="2000" b="1" dirty="0" smtClean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pobreza</a:t>
            </a: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proyectos que refuerzan la división sexual del trabajo aumentan la carga global de las mujeres, bloqueando el desarrollo económico.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MX" sz="2000" b="1" dirty="0">
                <a:solidFill>
                  <a:srgbClr val="0369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Evaluar mal cuesta vidas y recursos: </a:t>
            </a:r>
            <a:r>
              <a:rPr lang="es-MX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costo de no abordar la igualdad de género es el fracaso silencioso de la política de desarrollo.</a:t>
            </a:r>
          </a:p>
          <a:p>
            <a:pPr marL="342900" indent="-342900" algn="just">
              <a:lnSpc>
                <a:spcPct val="150000"/>
              </a:lnSpc>
              <a:buNone/>
            </a:pPr>
            <a:endParaRPr lang="es-MX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9416625"/>
            <a:ext cx="4060214" cy="26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090"/>
              </a:lnSpc>
            </a:pPr>
            <a:r>
              <a:rPr lang="en-US" sz="1742" dirty="0">
                <a:solidFill>
                  <a:srgbClr val="000000"/>
                </a:solidFill>
                <a:latin typeface="BR Omny"/>
              </a:rPr>
              <a:t>www.glocalevalweek.org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3800" y="297494"/>
            <a:ext cx="2882344" cy="153124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477</TotalTime>
  <Words>1063</Words>
  <Application>Microsoft Office PowerPoint</Application>
  <PresentationFormat>Personalizado</PresentationFormat>
  <Paragraphs>123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BR Omny</vt:lpstr>
      <vt:lpstr>Arial</vt:lpstr>
      <vt:lpstr>Aptos</vt:lpstr>
      <vt:lpstr>Calibri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Copia de Glocal 2026 slide deck</dc:title>
  <dc:creator>Mauricio Jesus Mena Flores</dc:creator>
  <cp:lastModifiedBy>Pc</cp:lastModifiedBy>
  <cp:revision>41</cp:revision>
  <dcterms:created xsi:type="dcterms:W3CDTF">2006-08-16T00:00:00Z</dcterms:created>
  <dcterms:modified xsi:type="dcterms:W3CDTF">2026-06-03T02:38:45Z</dcterms:modified>
  <dc:identifier>DAHIRUlVREM</dc:identifier>
</cp:coreProperties>
</file>