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</p:sldMasterIdLst>
  <p:notesMasterIdLst>
    <p:notesMasterId r:id="rId28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</p:sldIdLst>
  <p:sldSz cx="18288000" cy="10287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s-CO" sz="1800" b="0" strike="noStrike" spc="-1">
                <a:solidFill>
                  <a:schemeClr val="dk1"/>
                </a:solidFill>
                <a:latin typeface="Aptos"/>
              </a:rPr>
              <a:t>Pulse para desplazar la diapositiva</a:t>
            </a: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Pulse para editar el formato de las notas</a:t>
            </a:r>
          </a:p>
        </p:txBody>
      </p:sp>
      <p:sp>
        <p:nvSpPr>
          <p:cNvPr id="5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&lt;cabecera&gt;</a:t>
            </a:r>
          </a:p>
        </p:txBody>
      </p:sp>
      <p:sp>
        <p:nvSpPr>
          <p:cNvPr id="54" name="PlaceHolder 4"/>
          <p:cNvSpPr>
            <a:spLocks noGrp="1"/>
          </p:cNvSpPr>
          <p:nvPr>
            <p:ph type="dt" idx="3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s-E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&lt;fecha/hora&gt;</a:t>
            </a:r>
          </a:p>
        </p:txBody>
      </p:sp>
      <p:sp>
        <p:nvSpPr>
          <p:cNvPr id="55" name="PlaceHolder 5"/>
          <p:cNvSpPr>
            <a:spLocks noGrp="1"/>
          </p:cNvSpPr>
          <p:nvPr>
            <p:ph type="ftr" idx="3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s-E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&lt;pie de página&gt;</a:t>
            </a:r>
          </a:p>
        </p:txBody>
      </p:sp>
      <p:sp>
        <p:nvSpPr>
          <p:cNvPr id="56" name="PlaceHolder 6"/>
          <p:cNvSpPr>
            <a:spLocks noGrp="1"/>
          </p:cNvSpPr>
          <p:nvPr>
            <p:ph type="sldNum" idx="3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s-E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7AE228AB-B3AF-4510-BF9A-6F4397F71853}" type="slidenum"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‹Nº›</a:t>
            </a:fld>
            <a:endParaRPr lang="es-E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sldNum" idx="37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s-ES_tradnl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C27E03F-3EC8-478A-B5AE-D619C508D409}" type="slidenum">
              <a:rPr lang="es-ES_tradnl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3</a:t>
            </a:fld>
            <a:endParaRPr lang="es-E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s-E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sldNum" idx="38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s-ES_tradnl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3A33DD34-1A96-41C4-947F-C821E90BC70F}" type="slidenum">
              <a:rPr lang="es-ES_tradnl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16</a:t>
            </a:fld>
            <a:endParaRPr lang="es-E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CO" sz="1800" b="0" strike="noStrike" spc="-1">
              <a:solidFill>
                <a:schemeClr val="dk1"/>
              </a:solidFill>
              <a:latin typeface="Aptos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296FECB-99A2-4403-AD41-C59C566CCF30}" type="slidenum">
              <a:t>‹Nº›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A4159649-9FE6-49BF-A621-101095927EFA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334BA306-9732-4DD0-A9E0-2CFE8846BAA1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FF11AF3-1962-408A-9741-844ED28F27D4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F5CF94C8-9756-4E0D-A5AF-DB1794FD9189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CO" sz="1800" b="0" strike="noStrike" spc="-1">
              <a:solidFill>
                <a:schemeClr val="dk1"/>
              </a:solidFill>
              <a:latin typeface="Aptos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CO" sz="2800" b="0" strike="noStrike" spc="-1">
              <a:solidFill>
                <a:schemeClr val="dk1"/>
              </a:solidFill>
              <a:latin typeface="Apto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7C54832A-A40F-480F-B247-B3AAF865D0F1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37F0D9E8-4BBC-445F-8413-7063ABB252DA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CO" sz="1800" b="0" strike="noStrike" spc="-1">
              <a:solidFill>
                <a:schemeClr val="dk1"/>
              </a:solidFill>
              <a:latin typeface="Apto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CO" sz="2800" b="0" strike="noStrike" spc="-1">
              <a:solidFill>
                <a:schemeClr val="dk1"/>
              </a:solidFill>
              <a:latin typeface="Aptos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s-CO" sz="2800" b="0" strike="noStrike" spc="-1">
              <a:solidFill>
                <a:schemeClr val="dk1"/>
              </a:solidFill>
              <a:latin typeface="Apto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01C5FB9A-4F24-4BAD-A593-F0686F11BCD9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31BD3C68-BFAB-4889-B122-975941D7AA15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s-CO" sz="1800" b="0" strike="noStrike" spc="-1">
              <a:solidFill>
                <a:schemeClr val="dk1"/>
              </a:solidFill>
              <a:latin typeface="Apto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A34AC70B-123A-447F-B28C-0C8F28F68993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038E38ED-4F7A-4784-9112-ABDA9DECF159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48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s-CO" sz="4400" b="0" strike="noStrike" spc="-1">
                <a:solidFill>
                  <a:schemeClr val="dk1"/>
                </a:solidFill>
                <a:latin typeface="Aptos"/>
              </a:rPr>
              <a:t>Pulse para editar el formato del texto de título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6058080" y="9534600"/>
            <a:ext cx="6171120" cy="546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s-E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&lt;pie de página&gt;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12916080" y="9534600"/>
            <a:ext cx="4113720" cy="546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s-ES_tradnl" sz="18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8746E6D-D427-4918-934B-680F891B7D2D}" type="slidenum">
              <a:rPr lang="es-ES_tradnl" sz="18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‹Nº›</a:t>
            </a:fld>
            <a:endParaRPr lang="es-E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1257480" y="9534600"/>
            <a:ext cx="4113720" cy="546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&lt;fecha/hora&gt;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800" b="0" strike="noStrike" spc="-1">
                <a:solidFill>
                  <a:schemeClr val="dk1"/>
                </a:solidFill>
                <a:latin typeface="Aptos"/>
              </a:rPr>
              <a:t>Pulse para editar el formato de texto del esquema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solidFill>
                  <a:schemeClr val="dk1"/>
                </a:solidFill>
                <a:latin typeface="Aptos"/>
              </a:rPr>
              <a:t>Segundo nivel del esquema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solidFill>
                  <a:schemeClr val="dk1"/>
                </a:solidFill>
                <a:latin typeface="Aptos"/>
              </a:rPr>
              <a:t>Tercer nivel del esquema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1800" b="0" strike="noStrike" spc="-1">
                <a:solidFill>
                  <a:schemeClr val="dk1"/>
                </a:solidFill>
                <a:latin typeface="Aptos"/>
              </a:rPr>
              <a:t>Cuarto nivel del esquema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solidFill>
                  <a:schemeClr val="dk1"/>
                </a:solidFill>
                <a:latin typeface="Aptos"/>
              </a:rPr>
              <a:t>Quinto nivel del esquema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solidFill>
                  <a:schemeClr val="dk1"/>
                </a:solidFill>
                <a:latin typeface="Aptos"/>
              </a:rPr>
              <a:t>Sexto nivel del esquema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solidFill>
                  <a:schemeClr val="dk1"/>
                </a:solidFill>
                <a:latin typeface="Aptos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ftr" idx="28"/>
          </p:nvPr>
        </p:nvSpPr>
        <p:spPr>
          <a:xfrm>
            <a:off x="6058080" y="9534600"/>
            <a:ext cx="6171120" cy="546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s-E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&lt;pie de página&gt;</a:t>
            </a:r>
          </a:p>
        </p:txBody>
      </p:sp>
      <p:sp>
        <p:nvSpPr>
          <p:cNvPr id="46" name="PlaceHolder 2"/>
          <p:cNvSpPr>
            <a:spLocks noGrp="1"/>
          </p:cNvSpPr>
          <p:nvPr>
            <p:ph type="sldNum" idx="29"/>
          </p:nvPr>
        </p:nvSpPr>
        <p:spPr>
          <a:xfrm>
            <a:off x="12916080" y="9534600"/>
            <a:ext cx="4113720" cy="546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s-ES_tradnl" sz="18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A44D965A-EFA9-49D9-A9D2-2E9342EA73E6}" type="slidenum">
              <a:rPr lang="es-ES_tradnl" sz="18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‹Nº›</a:t>
            </a:fld>
            <a:endParaRPr lang="es-E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dt" idx="30"/>
          </p:nvPr>
        </p:nvSpPr>
        <p:spPr>
          <a:xfrm>
            <a:off x="1257480" y="9534600"/>
            <a:ext cx="4113720" cy="546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&lt;fecha/hora&gt;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ftr" idx="31"/>
          </p:nvPr>
        </p:nvSpPr>
        <p:spPr>
          <a:xfrm>
            <a:off x="6058080" y="9534600"/>
            <a:ext cx="6171120" cy="546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s-E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&lt;pie de página&gt;</a:t>
            </a:r>
          </a:p>
        </p:txBody>
      </p:sp>
      <p:sp>
        <p:nvSpPr>
          <p:cNvPr id="49" name="PlaceHolder 2"/>
          <p:cNvSpPr>
            <a:spLocks noGrp="1"/>
          </p:cNvSpPr>
          <p:nvPr>
            <p:ph type="sldNum" idx="32"/>
          </p:nvPr>
        </p:nvSpPr>
        <p:spPr>
          <a:xfrm>
            <a:off x="12916080" y="9534600"/>
            <a:ext cx="4113720" cy="546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s-ES_tradnl" sz="18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A953ED5-8A39-4EA4-9A86-7A44AE0022B6}" type="slidenum">
              <a:rPr lang="es-ES_tradnl" sz="18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‹Nº›</a:t>
            </a:fld>
            <a:endParaRPr lang="es-E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dt" idx="33"/>
          </p:nvPr>
        </p:nvSpPr>
        <p:spPr>
          <a:xfrm>
            <a:off x="1257480" y="9534600"/>
            <a:ext cx="4113720" cy="546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&lt;fecha/hora&gt;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ftr" idx="4"/>
          </p:nvPr>
        </p:nvSpPr>
        <p:spPr>
          <a:xfrm>
            <a:off x="6058080" y="9534600"/>
            <a:ext cx="6171120" cy="546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s-E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&lt;pie de página&gt;</a:t>
            </a:r>
          </a:p>
        </p:txBody>
      </p:sp>
      <p:sp>
        <p:nvSpPr>
          <p:cNvPr id="8" name="PlaceHolder 2"/>
          <p:cNvSpPr>
            <a:spLocks noGrp="1"/>
          </p:cNvSpPr>
          <p:nvPr>
            <p:ph type="sldNum" idx="5"/>
          </p:nvPr>
        </p:nvSpPr>
        <p:spPr>
          <a:xfrm>
            <a:off x="12916080" y="9534600"/>
            <a:ext cx="4113720" cy="546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s-ES_tradnl" sz="18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A32A4848-C7F5-4B0A-AB9F-ECF7C22BF506}" type="slidenum">
              <a:rPr lang="es-ES_tradnl" sz="18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‹Nº›</a:t>
            </a:fld>
            <a:endParaRPr lang="es-E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6"/>
          </p:nvPr>
        </p:nvSpPr>
        <p:spPr>
          <a:xfrm>
            <a:off x="1257480" y="9534600"/>
            <a:ext cx="4113720" cy="546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&lt;fecha/hora&gt;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ftr" idx="7"/>
          </p:nvPr>
        </p:nvSpPr>
        <p:spPr>
          <a:xfrm>
            <a:off x="6058080" y="9534600"/>
            <a:ext cx="6171120" cy="546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s-E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&lt;pie de página&gt;</a:t>
            </a:r>
          </a:p>
        </p:txBody>
      </p:sp>
      <p:sp>
        <p:nvSpPr>
          <p:cNvPr id="11" name="PlaceHolder 2"/>
          <p:cNvSpPr>
            <a:spLocks noGrp="1"/>
          </p:cNvSpPr>
          <p:nvPr>
            <p:ph type="sldNum" idx="8"/>
          </p:nvPr>
        </p:nvSpPr>
        <p:spPr>
          <a:xfrm>
            <a:off x="12916080" y="9534600"/>
            <a:ext cx="4113720" cy="546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s-ES_tradnl" sz="18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3DDDA45-D665-4E82-9E99-16827908DD07}" type="slidenum">
              <a:rPr lang="es-ES_tradnl" sz="18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‹Nº›</a:t>
            </a:fld>
            <a:endParaRPr lang="es-E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dt" idx="9"/>
          </p:nvPr>
        </p:nvSpPr>
        <p:spPr>
          <a:xfrm>
            <a:off x="1257480" y="9534600"/>
            <a:ext cx="4113720" cy="546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&lt;fecha/hora&gt;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48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s-CO" sz="4400" b="0" strike="noStrike" spc="-1">
                <a:solidFill>
                  <a:schemeClr val="dk1"/>
                </a:solidFill>
                <a:latin typeface="Aptos"/>
              </a:rPr>
              <a:t>Pulse para editar el formato del texto de título</a:t>
            </a: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480" cy="596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solidFill>
                  <a:schemeClr val="dk1"/>
                </a:solidFill>
                <a:latin typeface="Aptos"/>
              </a:rPr>
              <a:t>Pulse para editar el formato de texto del esquema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1800" b="0" strike="noStrike" spc="-1">
                <a:solidFill>
                  <a:schemeClr val="dk1"/>
                </a:solidFill>
                <a:latin typeface="Aptos"/>
              </a:rPr>
              <a:t>Segundo nivel del esquema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solidFill>
                  <a:schemeClr val="dk1"/>
                </a:solidFill>
                <a:latin typeface="Aptos"/>
              </a:rPr>
              <a:t>Tercer nivel del esquema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1800" b="0" strike="noStrike" spc="-1">
                <a:solidFill>
                  <a:schemeClr val="dk1"/>
                </a:solidFill>
                <a:latin typeface="Aptos"/>
              </a:rPr>
              <a:t>Cuarto nivel del esquema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solidFill>
                  <a:schemeClr val="dk1"/>
                </a:solidFill>
                <a:latin typeface="Aptos"/>
              </a:rPr>
              <a:t>Quinto nivel del esquema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solidFill>
                  <a:schemeClr val="dk1"/>
                </a:solidFill>
                <a:latin typeface="Aptos"/>
              </a:rPr>
              <a:t>Sexto nivel del esquema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solidFill>
                  <a:schemeClr val="dk1"/>
                </a:solidFill>
                <a:latin typeface="Aptos"/>
              </a:rPr>
              <a:t>Séptimo nivel del esquema</a:t>
            </a:r>
          </a:p>
        </p:txBody>
      </p:sp>
      <p:sp>
        <p:nvSpPr>
          <p:cNvPr id="15" name="PlaceHolder 3"/>
          <p:cNvSpPr>
            <a:spLocks noGrp="1"/>
          </p:cNvSpPr>
          <p:nvPr>
            <p:ph type="ftr" idx="10"/>
          </p:nvPr>
        </p:nvSpPr>
        <p:spPr>
          <a:xfrm>
            <a:off x="6058080" y="9534600"/>
            <a:ext cx="6171120" cy="546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s-E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&lt;pie de página&gt;</a:t>
            </a:r>
          </a:p>
        </p:txBody>
      </p:sp>
      <p:sp>
        <p:nvSpPr>
          <p:cNvPr id="16" name="PlaceHolder 4"/>
          <p:cNvSpPr>
            <a:spLocks noGrp="1"/>
          </p:cNvSpPr>
          <p:nvPr>
            <p:ph type="sldNum" idx="11"/>
          </p:nvPr>
        </p:nvSpPr>
        <p:spPr>
          <a:xfrm>
            <a:off x="12916080" y="9534600"/>
            <a:ext cx="4113720" cy="546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s-ES_tradnl" sz="18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AB5C7F83-806B-4B23-B0AB-63CCD8B26825}" type="slidenum">
              <a:rPr lang="es-ES_tradnl" sz="18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‹Nº›</a:t>
            </a:fld>
            <a:endParaRPr lang="es-E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5"/>
          <p:cNvSpPr>
            <a:spLocks noGrp="1"/>
          </p:cNvSpPr>
          <p:nvPr>
            <p:ph type="dt" idx="12"/>
          </p:nvPr>
        </p:nvSpPr>
        <p:spPr>
          <a:xfrm>
            <a:off x="1257480" y="9534600"/>
            <a:ext cx="4113720" cy="546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&lt;fecha/hora&gt;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ftr" idx="13"/>
          </p:nvPr>
        </p:nvSpPr>
        <p:spPr>
          <a:xfrm>
            <a:off x="6058080" y="9534600"/>
            <a:ext cx="6171120" cy="546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s-E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&lt;pie de página&gt;</a:t>
            </a:r>
          </a:p>
        </p:txBody>
      </p:sp>
      <p:sp>
        <p:nvSpPr>
          <p:cNvPr id="21" name="PlaceHolder 2"/>
          <p:cNvSpPr>
            <a:spLocks noGrp="1"/>
          </p:cNvSpPr>
          <p:nvPr>
            <p:ph type="sldNum" idx="14"/>
          </p:nvPr>
        </p:nvSpPr>
        <p:spPr>
          <a:xfrm>
            <a:off x="12916080" y="9534600"/>
            <a:ext cx="4113720" cy="546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s-ES_tradnl" sz="18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71C7637-7C24-4B32-B851-BE98C3C16E9E}" type="slidenum">
              <a:rPr lang="es-ES_tradnl" sz="18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‹Nº›</a:t>
            </a:fld>
            <a:endParaRPr lang="es-E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dt" idx="15"/>
          </p:nvPr>
        </p:nvSpPr>
        <p:spPr>
          <a:xfrm>
            <a:off x="1257480" y="9534600"/>
            <a:ext cx="4113720" cy="546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&lt;fecha/hora&gt;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48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s-CO" sz="4400" b="0" strike="noStrike" spc="-1">
                <a:solidFill>
                  <a:schemeClr val="dk1"/>
                </a:solidFill>
                <a:latin typeface="Aptos"/>
              </a:rPr>
              <a:t>Pulse para editar el formato del texto de título</a:t>
            </a: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240" cy="596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solidFill>
                  <a:schemeClr val="dk1"/>
                </a:solidFill>
                <a:latin typeface="Aptos"/>
              </a:rPr>
              <a:t>Pulse para editar el formato de texto del esquema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1800" b="0" strike="noStrike" spc="-1">
                <a:solidFill>
                  <a:schemeClr val="dk1"/>
                </a:solidFill>
                <a:latin typeface="Aptos"/>
              </a:rPr>
              <a:t>Segundo nivel del esquema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solidFill>
                  <a:schemeClr val="dk1"/>
                </a:solidFill>
                <a:latin typeface="Aptos"/>
              </a:rPr>
              <a:t>Tercer nivel del esquema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1800" b="0" strike="noStrike" spc="-1">
                <a:solidFill>
                  <a:schemeClr val="dk1"/>
                </a:solidFill>
                <a:latin typeface="Aptos"/>
              </a:rPr>
              <a:t>Cuarto nivel del esquema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solidFill>
                  <a:schemeClr val="dk1"/>
                </a:solidFill>
                <a:latin typeface="Aptos"/>
              </a:rPr>
              <a:t>Quinto nivel del esquema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solidFill>
                  <a:schemeClr val="dk1"/>
                </a:solidFill>
                <a:latin typeface="Aptos"/>
              </a:rPr>
              <a:t>Sexto nivel del esquema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solidFill>
                  <a:schemeClr val="dk1"/>
                </a:solidFill>
                <a:latin typeface="Aptos"/>
              </a:rPr>
              <a:t>Séptimo nivel del esquema</a:t>
            </a: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240" cy="596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solidFill>
                  <a:schemeClr val="dk1"/>
                </a:solidFill>
                <a:latin typeface="Aptos"/>
              </a:rPr>
              <a:t>Pulse para editar el formato de texto del esquema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1800" b="0" strike="noStrike" spc="-1">
                <a:solidFill>
                  <a:schemeClr val="dk1"/>
                </a:solidFill>
                <a:latin typeface="Aptos"/>
              </a:rPr>
              <a:t>Segundo nivel del esquema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solidFill>
                  <a:schemeClr val="dk1"/>
                </a:solidFill>
                <a:latin typeface="Aptos"/>
              </a:rPr>
              <a:t>Tercer nivel del esquema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1800" b="0" strike="noStrike" spc="-1">
                <a:solidFill>
                  <a:schemeClr val="dk1"/>
                </a:solidFill>
                <a:latin typeface="Aptos"/>
              </a:rPr>
              <a:t>Cuarto nivel del esquema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solidFill>
                  <a:schemeClr val="dk1"/>
                </a:solidFill>
                <a:latin typeface="Aptos"/>
              </a:rPr>
              <a:t>Quinto nivel del esquema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solidFill>
                  <a:schemeClr val="dk1"/>
                </a:solidFill>
                <a:latin typeface="Aptos"/>
              </a:rPr>
              <a:t>Sexto nivel del esquema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solidFill>
                  <a:schemeClr val="dk1"/>
                </a:solidFill>
                <a:latin typeface="Aptos"/>
              </a:rPr>
              <a:t>Séptimo nivel del esquema</a:t>
            </a:r>
          </a:p>
        </p:txBody>
      </p:sp>
      <p:sp>
        <p:nvSpPr>
          <p:cNvPr id="26" name="PlaceHolder 4"/>
          <p:cNvSpPr>
            <a:spLocks noGrp="1"/>
          </p:cNvSpPr>
          <p:nvPr>
            <p:ph type="ftr" idx="16"/>
          </p:nvPr>
        </p:nvSpPr>
        <p:spPr>
          <a:xfrm>
            <a:off x="6058080" y="9534600"/>
            <a:ext cx="6171120" cy="546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s-E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&lt;pie de página&gt;</a:t>
            </a:r>
          </a:p>
        </p:txBody>
      </p:sp>
      <p:sp>
        <p:nvSpPr>
          <p:cNvPr id="27" name="PlaceHolder 5"/>
          <p:cNvSpPr>
            <a:spLocks noGrp="1"/>
          </p:cNvSpPr>
          <p:nvPr>
            <p:ph type="sldNum" idx="17"/>
          </p:nvPr>
        </p:nvSpPr>
        <p:spPr>
          <a:xfrm>
            <a:off x="12916080" y="9534600"/>
            <a:ext cx="4113720" cy="546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s-ES_tradnl" sz="18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517F98E-F001-4F8D-9D96-8692A54D133C}" type="slidenum">
              <a:rPr lang="es-ES_tradnl" sz="18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‹Nº›</a:t>
            </a:fld>
            <a:endParaRPr lang="es-E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6"/>
          <p:cNvSpPr>
            <a:spLocks noGrp="1"/>
          </p:cNvSpPr>
          <p:nvPr>
            <p:ph type="dt" idx="18"/>
          </p:nvPr>
        </p:nvSpPr>
        <p:spPr>
          <a:xfrm>
            <a:off x="1257480" y="9534600"/>
            <a:ext cx="4113720" cy="546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&lt;fecha/hora&gt;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ftr" idx="19"/>
          </p:nvPr>
        </p:nvSpPr>
        <p:spPr>
          <a:xfrm>
            <a:off x="6058080" y="9534600"/>
            <a:ext cx="6171120" cy="546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s-E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&lt;pie de página&gt;</a:t>
            </a:r>
          </a:p>
        </p:txBody>
      </p:sp>
      <p:sp>
        <p:nvSpPr>
          <p:cNvPr id="33" name="PlaceHolder 2"/>
          <p:cNvSpPr>
            <a:spLocks noGrp="1"/>
          </p:cNvSpPr>
          <p:nvPr>
            <p:ph type="sldNum" idx="20"/>
          </p:nvPr>
        </p:nvSpPr>
        <p:spPr>
          <a:xfrm>
            <a:off x="12916080" y="9534600"/>
            <a:ext cx="4113720" cy="546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s-ES_tradnl" sz="18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B070C25-E15F-4744-9153-C023FC82CDDD}" type="slidenum">
              <a:rPr lang="es-ES_tradnl" sz="18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‹Nº›</a:t>
            </a:fld>
            <a:endParaRPr lang="es-E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dt" idx="21"/>
          </p:nvPr>
        </p:nvSpPr>
        <p:spPr>
          <a:xfrm>
            <a:off x="1257480" y="9534600"/>
            <a:ext cx="4113720" cy="546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&lt;fecha/hora&gt;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480" cy="171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s-CO" sz="4400" b="0" strike="noStrike" spc="-1">
                <a:solidFill>
                  <a:schemeClr val="dk1"/>
                </a:solidFill>
                <a:latin typeface="Aptos"/>
              </a:rPr>
              <a:t>Pulse para editar el formato del texto de título</a:t>
            </a:r>
          </a:p>
        </p:txBody>
      </p:sp>
      <p:sp>
        <p:nvSpPr>
          <p:cNvPr id="36" name="PlaceHolder 2"/>
          <p:cNvSpPr>
            <a:spLocks noGrp="1"/>
          </p:cNvSpPr>
          <p:nvPr>
            <p:ph type="ftr" idx="22"/>
          </p:nvPr>
        </p:nvSpPr>
        <p:spPr>
          <a:xfrm>
            <a:off x="6058080" y="9534600"/>
            <a:ext cx="6171120" cy="546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s-E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&lt;pie de página&gt;</a:t>
            </a:r>
          </a:p>
        </p:txBody>
      </p:sp>
      <p:sp>
        <p:nvSpPr>
          <p:cNvPr id="37" name="PlaceHolder 3"/>
          <p:cNvSpPr>
            <a:spLocks noGrp="1"/>
          </p:cNvSpPr>
          <p:nvPr>
            <p:ph type="sldNum" idx="23"/>
          </p:nvPr>
        </p:nvSpPr>
        <p:spPr>
          <a:xfrm>
            <a:off x="12916080" y="9534600"/>
            <a:ext cx="4113720" cy="546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s-ES_tradnl" sz="18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B12E371-B131-4DFD-B51C-824F3542167B}" type="slidenum">
              <a:rPr lang="es-ES_tradnl" sz="18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‹Nº›</a:t>
            </a:fld>
            <a:endParaRPr lang="es-E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dt" idx="24"/>
          </p:nvPr>
        </p:nvSpPr>
        <p:spPr>
          <a:xfrm>
            <a:off x="1257480" y="9534600"/>
            <a:ext cx="4113720" cy="546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&lt;fecha/hora&gt;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ftr" idx="25"/>
          </p:nvPr>
        </p:nvSpPr>
        <p:spPr>
          <a:xfrm>
            <a:off x="6058080" y="9534600"/>
            <a:ext cx="6171120" cy="546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s-E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&lt;pie de página&gt;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sldNum" idx="26"/>
          </p:nvPr>
        </p:nvSpPr>
        <p:spPr>
          <a:xfrm>
            <a:off x="12916080" y="9534600"/>
            <a:ext cx="4113720" cy="546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s-ES_tradnl" sz="18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C0B6A1E-EE9F-4C4A-93E8-609872029FE8}" type="slidenum">
              <a:rPr lang="es-ES_tradnl" sz="18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‹Nº›</a:t>
            </a:fld>
            <a:endParaRPr lang="es-E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 idx="27"/>
          </p:nvPr>
        </p:nvSpPr>
        <p:spPr>
          <a:xfrm>
            <a:off x="1257480" y="9534600"/>
            <a:ext cx="4113720" cy="546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s-E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Times New Roman"/>
              </a:rPr>
              <a:t>&lt;fecha/hora&gt;</a:t>
            </a:r>
          </a:p>
        </p:txBody>
      </p:sp>
      <p:sp>
        <p:nvSpPr>
          <p:cNvPr id="43" name="PlaceHolder 4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s-CO" sz="1800" b="0" strike="noStrike" spc="-1">
                <a:solidFill>
                  <a:schemeClr val="dk1"/>
                </a:solidFill>
                <a:latin typeface="Aptos"/>
              </a:rPr>
              <a:t>Pulse para editar el formato del texto de título</a:t>
            </a: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800" b="0" strike="noStrike" spc="-1">
                <a:solidFill>
                  <a:schemeClr val="dk1"/>
                </a:solidFill>
                <a:latin typeface="Aptos"/>
              </a:rPr>
              <a:t>Pulse para editar el formato de texto del esquema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solidFill>
                  <a:schemeClr val="dk1"/>
                </a:solidFill>
                <a:latin typeface="Aptos"/>
              </a:rPr>
              <a:t>Segundo nivel del esquema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solidFill>
                  <a:schemeClr val="dk1"/>
                </a:solidFill>
                <a:latin typeface="Aptos"/>
              </a:rPr>
              <a:t>Tercer nivel del esquema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1800" b="0" strike="noStrike" spc="-1">
                <a:solidFill>
                  <a:schemeClr val="dk1"/>
                </a:solidFill>
                <a:latin typeface="Aptos"/>
              </a:rPr>
              <a:t>Cuarto nivel del esquema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solidFill>
                  <a:schemeClr val="dk1"/>
                </a:solidFill>
                <a:latin typeface="Aptos"/>
              </a:rPr>
              <a:t>Quinto nivel del esquema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solidFill>
                  <a:schemeClr val="dk1"/>
                </a:solidFill>
                <a:latin typeface="Aptos"/>
              </a:rPr>
              <a:t>Sexto nivel del esquema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solidFill>
                  <a:schemeClr val="dk1"/>
                </a:solidFill>
                <a:latin typeface="Aptos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2.png"/><Relationship Id="rId7" Type="http://schemas.openxmlformats.org/officeDocument/2006/relationships/image" Target="../media/image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sv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3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reeform 2"/>
          <p:cNvSpPr/>
          <p:nvPr/>
        </p:nvSpPr>
        <p:spPr>
          <a:xfrm rot="6396000">
            <a:off x="3351240" y="-5442120"/>
            <a:ext cx="25305480" cy="23118480"/>
          </a:xfrm>
          <a:custGeom>
            <a:avLst/>
            <a:gdLst>
              <a:gd name="textAreaLeft" fmla="*/ 0 w 25305480"/>
              <a:gd name="textAreaRight" fmla="*/ 25306560 w 25305480"/>
              <a:gd name="textAreaTop" fmla="*/ 0 h 23118480"/>
              <a:gd name="textAreaBottom" fmla="*/ 23119560 h 23118480"/>
            </a:gdLst>
            <a:ahLst/>
            <a:cxnLst/>
            <a:rect l="textAreaLeft" t="textAreaTop" r="textAreaRight" b="textAreaBottom"/>
            <a:pathLst>
              <a:path w="25306469" h="23119444">
                <a:moveTo>
                  <a:pt x="0" y="0"/>
                </a:moveTo>
                <a:lnTo>
                  <a:pt x="25306469" y="0"/>
                </a:lnTo>
                <a:lnTo>
                  <a:pt x="25306469" y="23119444"/>
                </a:lnTo>
                <a:lnTo>
                  <a:pt x="0" y="2311944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s-CO" sz="1800" b="0" strike="noStrike" spc="-1">
              <a:solidFill>
                <a:schemeClr val="dk1"/>
              </a:solidFill>
              <a:latin typeface="Aptos"/>
            </a:endParaRPr>
          </a:p>
        </p:txBody>
      </p:sp>
      <p:sp>
        <p:nvSpPr>
          <p:cNvPr id="58" name="TextBox 3"/>
          <p:cNvSpPr/>
          <p:nvPr/>
        </p:nvSpPr>
        <p:spPr>
          <a:xfrm>
            <a:off x="1028880" y="3434040"/>
            <a:ext cx="6524280" cy="219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5760"/>
              </a:lnSpc>
            </a:pPr>
            <a:r>
              <a:rPr lang="es-CO" sz="4800" b="1" strike="noStrike" spc="-1">
                <a:solidFill>
                  <a:srgbClr val="FEFEFE"/>
                </a:solidFill>
                <a:latin typeface="BR Omny Bold"/>
                <a:ea typeface="BR Omny Bold"/>
              </a:rPr>
              <a:t>Diálogos y experiencias sobre IA en la evaluación</a:t>
            </a:r>
            <a:endParaRPr lang="es-ES" sz="4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TextBox 4"/>
          <p:cNvSpPr/>
          <p:nvPr/>
        </p:nvSpPr>
        <p:spPr>
          <a:xfrm>
            <a:off x="1028880" y="5946120"/>
            <a:ext cx="652428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3841"/>
              </a:lnSpc>
            </a:pPr>
            <a:r>
              <a:rPr lang="es-CO" sz="3200" b="0" strike="noStrike" spc="-1">
                <a:solidFill>
                  <a:srgbClr val="FEFEFE"/>
                </a:solidFill>
                <a:latin typeface="BR Omny"/>
                <a:ea typeface="BR Omny"/>
              </a:rPr>
              <a:t>El presente y la perspectiva futura</a:t>
            </a:r>
            <a:endParaRPr lang="es-E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" name="TextBox 5"/>
          <p:cNvSpPr/>
          <p:nvPr/>
        </p:nvSpPr>
        <p:spPr>
          <a:xfrm>
            <a:off x="1028880" y="2736720"/>
            <a:ext cx="6524280" cy="42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3359"/>
              </a:lnSpc>
            </a:pPr>
            <a:r>
              <a:rPr lang="es-CO" sz="2800" b="0" strike="noStrike" spc="-1">
                <a:solidFill>
                  <a:srgbClr val="FEFEFE"/>
                </a:solidFill>
                <a:latin typeface="BR Omny"/>
                <a:ea typeface="BR Omny"/>
              </a:rPr>
              <a:t>01-JUN-2026</a:t>
            </a:r>
            <a:endParaRPr lang="es-ES" sz="2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TextBox 6"/>
          <p:cNvSpPr/>
          <p:nvPr/>
        </p:nvSpPr>
        <p:spPr>
          <a:xfrm>
            <a:off x="1028880" y="9416520"/>
            <a:ext cx="4059000" cy="264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2089"/>
              </a:lnSpc>
            </a:pPr>
            <a:r>
              <a:rPr lang="es-CO" sz="1740" b="0" strike="noStrike" spc="-1">
                <a:solidFill>
                  <a:srgbClr val="FFFFFF"/>
                </a:solidFill>
                <a:latin typeface="BR Omny"/>
                <a:ea typeface="BR Omny"/>
              </a:rPr>
              <a:t>www.glocalevalweek.org</a:t>
            </a:r>
            <a:endParaRPr lang="es-ES" sz="174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2" name="Gráfico 10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1068480" y="1382760"/>
            <a:ext cx="3057840" cy="689400"/>
          </a:xfrm>
          <a:prstGeom prst="rect">
            <a:avLst/>
          </a:prstGeom>
          <a:ln w="0">
            <a:noFill/>
          </a:ln>
        </p:spPr>
      </p:pic>
      <p:sp>
        <p:nvSpPr>
          <p:cNvPr id="63" name="TextBox 6"/>
          <p:cNvSpPr/>
          <p:nvPr/>
        </p:nvSpPr>
        <p:spPr>
          <a:xfrm>
            <a:off x="1028880" y="763200"/>
            <a:ext cx="5563080" cy="375120"/>
          </a:xfrm>
          <a:prstGeom prst="roundRect">
            <a:avLst>
              <a:gd name="adj" fmla="val 50000"/>
            </a:avLst>
          </a:prstGeom>
          <a:solidFill>
            <a:srgbClr val="00ADE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 defTabSz="914400">
              <a:lnSpc>
                <a:spcPts val="2089"/>
              </a:lnSpc>
              <a:tabLst>
                <a:tab pos="0" algn="l"/>
              </a:tabLst>
            </a:pPr>
            <a:r>
              <a:rPr lang="es-CO" sz="1400" b="0" strike="noStrike" spc="-1">
                <a:solidFill>
                  <a:srgbClr val="FFFFFF"/>
                </a:solidFill>
                <a:latin typeface="BR Omny"/>
                <a:ea typeface="BR Omny"/>
              </a:rPr>
              <a:t>Participantes del evento</a:t>
            </a:r>
            <a:endParaRPr lang="es-ES" sz="14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4" name="Gráfico 12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4623480" y="1244520"/>
            <a:ext cx="1892160" cy="965520"/>
          </a:xfrm>
          <a:prstGeom prst="rect">
            <a:avLst/>
          </a:prstGeom>
          <a:ln w="0">
            <a:noFill/>
          </a:ln>
        </p:spPr>
      </p:pic>
      <p:cxnSp>
        <p:nvCxnSpPr>
          <p:cNvPr id="65" name="Conector recto 13"/>
          <p:cNvCxnSpPr/>
          <p:nvPr/>
        </p:nvCxnSpPr>
        <p:spPr>
          <a:xfrm>
            <a:off x="4384440" y="1422720"/>
            <a:ext cx="1080" cy="610920"/>
          </a:xfrm>
          <a:prstGeom prst="straightConnector1">
            <a:avLst/>
          </a:prstGeom>
          <a:ln w="19050">
            <a:solidFill>
              <a:srgbClr val="FFFFFF"/>
            </a:solidFill>
            <a:round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Freeform 2"/>
          <p:cNvSpPr/>
          <p:nvPr/>
        </p:nvSpPr>
        <p:spPr>
          <a:xfrm rot="20222400">
            <a:off x="12661560" y="-501120"/>
            <a:ext cx="6919920" cy="7169040"/>
          </a:xfrm>
          <a:custGeom>
            <a:avLst/>
            <a:gdLst>
              <a:gd name="textAreaLeft" fmla="*/ 0 w 6919920"/>
              <a:gd name="textAreaRight" fmla="*/ 6921000 w 6919920"/>
              <a:gd name="textAreaTop" fmla="*/ 0 h 7169040"/>
              <a:gd name="textAreaBottom" fmla="*/ 7170120 h 7169040"/>
            </a:gdLst>
            <a:ahLst/>
            <a:cxnLst/>
            <a:rect l="textAreaLeft" t="textAreaTop" r="textAreaRight" b="textAreaBottom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s-CO" sz="1800" b="0" strike="noStrike" spc="-1">
              <a:solidFill>
                <a:schemeClr val="dk1"/>
              </a:solidFill>
              <a:latin typeface="Aptos"/>
            </a:endParaRPr>
          </a:p>
        </p:txBody>
      </p:sp>
      <p:sp>
        <p:nvSpPr>
          <p:cNvPr id="168" name="TextBox 5"/>
          <p:cNvSpPr/>
          <p:nvPr/>
        </p:nvSpPr>
        <p:spPr>
          <a:xfrm>
            <a:off x="1028880" y="9416520"/>
            <a:ext cx="4059000" cy="264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2089"/>
              </a:lnSpc>
            </a:pPr>
            <a:r>
              <a:rPr lang="es-CO" sz="1740" b="0" strike="noStrike" spc="-1">
                <a:solidFill>
                  <a:srgbClr val="000000"/>
                </a:solidFill>
                <a:latin typeface="BR Omny"/>
                <a:ea typeface="BR Omny"/>
              </a:rPr>
              <a:t>www.glocalevalweek.org</a:t>
            </a:r>
            <a:endParaRPr lang="es-ES" sz="174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Rectángulo 5"/>
          <p:cNvSpPr/>
          <p:nvPr/>
        </p:nvSpPr>
        <p:spPr>
          <a:xfrm>
            <a:off x="0" y="10172880"/>
            <a:ext cx="18286920" cy="113400"/>
          </a:xfrm>
          <a:prstGeom prst="rect">
            <a:avLst/>
          </a:prstGeom>
          <a:solidFill>
            <a:srgbClr val="DD36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s-CO" sz="1800" b="0" strike="noStrike" spc="-1">
              <a:solidFill>
                <a:srgbClr val="DD368C"/>
              </a:solidFill>
              <a:latin typeface="Aptos"/>
            </a:endParaRPr>
          </a:p>
        </p:txBody>
      </p:sp>
      <p:sp>
        <p:nvSpPr>
          <p:cNvPr id="170" name="TextBox 3"/>
          <p:cNvSpPr/>
          <p:nvPr/>
        </p:nvSpPr>
        <p:spPr>
          <a:xfrm>
            <a:off x="563760" y="869760"/>
            <a:ext cx="10622880" cy="73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5760"/>
              </a:lnSpc>
            </a:pPr>
            <a:r>
              <a:rPr lang="es-CO" sz="5400" b="1" strike="noStrike" spc="-1">
                <a:solidFill>
                  <a:srgbClr val="1C79BE"/>
                </a:solidFill>
                <a:latin typeface="BR Omny Bold"/>
              </a:rPr>
              <a:t>Estado actual del uso de la IA</a:t>
            </a:r>
            <a:endParaRPr lang="es-ES" sz="5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TextBox 9"/>
          <p:cNvSpPr/>
          <p:nvPr/>
        </p:nvSpPr>
        <p:spPr>
          <a:xfrm>
            <a:off x="437760" y="2959560"/>
            <a:ext cx="11480760" cy="5362200"/>
          </a:xfrm>
          <a:prstGeom prst="rect">
            <a:avLst/>
          </a:prstGeom>
          <a:solidFill>
            <a:schemeClr val="bg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marL="1143000" lvl="1" indent="-685800" defTabSz="91440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s-ES" sz="44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BR Omny Bold"/>
              </a:rPr>
              <a:t>Etapa de transición</a:t>
            </a:r>
            <a:endParaRPr lang="es-ES" sz="4400" b="0" strike="noStrike" spc="-1" baseline="33000">
              <a:solidFill>
                <a:srgbClr val="000000"/>
              </a:solidFill>
              <a:latin typeface="Arial"/>
              <a:ea typeface="Noto Sans CJK SC"/>
            </a:endParaRPr>
          </a:p>
          <a:p>
            <a:pPr marL="1143000" lvl="1" indent="-685800" defTabSz="91440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s-ES" sz="44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BR Omny Bold"/>
              </a:rPr>
              <a:t>No liderar autónomamente una evaluación</a:t>
            </a:r>
            <a:endParaRPr lang="es-ES" sz="4400" b="0" strike="noStrike" spc="-1" baseline="33000">
              <a:solidFill>
                <a:srgbClr val="000000"/>
              </a:solidFill>
              <a:latin typeface="Arial"/>
              <a:ea typeface="Noto Sans CJK SC"/>
            </a:endParaRPr>
          </a:p>
          <a:p>
            <a:pPr marL="1143000" lvl="1" indent="-685800" defTabSz="91440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s-ES" sz="44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BR Omny Bold"/>
              </a:rPr>
              <a:t>Capa de apoyo analítico</a:t>
            </a:r>
            <a:endParaRPr lang="es-ES" sz="4400" b="0" strike="noStrike" spc="-1" baseline="33000">
              <a:solidFill>
                <a:srgbClr val="000000"/>
              </a:solidFill>
              <a:latin typeface="Arial"/>
              <a:ea typeface="Noto Sans CJK SC"/>
            </a:endParaRPr>
          </a:p>
          <a:p>
            <a:pPr marL="1143000" lvl="1" indent="-685800" defTabSz="91440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s-ES" sz="44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BR Omny Bold"/>
              </a:rPr>
              <a:t>Síntesis de evidencia</a:t>
            </a:r>
            <a:endParaRPr lang="es-ES" sz="4400" b="0" strike="noStrike" spc="-1" baseline="33000">
              <a:solidFill>
                <a:srgbClr val="000000"/>
              </a:solidFill>
              <a:latin typeface="Arial"/>
              <a:ea typeface="Noto Sans CJK SC"/>
            </a:endParaRPr>
          </a:p>
          <a:p>
            <a:pPr marL="1143000" lvl="1" indent="-685800" defTabSz="91440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s-ES" sz="44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BR Omny Bold"/>
              </a:rPr>
              <a:t>Organizar y explotar repositorios documentales</a:t>
            </a:r>
            <a:endParaRPr lang="es-ES" sz="4400" b="0" strike="noStrike" spc="-1" baseline="33000">
              <a:solidFill>
                <a:srgbClr val="000000"/>
              </a:solidFill>
              <a:latin typeface="Arial"/>
              <a:ea typeface="Noto Sans CJK SC"/>
            </a:endParaRPr>
          </a:p>
          <a:p>
            <a:pPr marL="1143000" lvl="1" indent="-685800" defTabSz="91440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s-ES" sz="44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BR Omny Bold"/>
              </a:rPr>
              <a:t>sistema de valoración basado en una metodología explícita</a:t>
            </a:r>
            <a:endParaRPr lang="es-ES" sz="4400" b="0" strike="noStrike" spc="-1" baseline="33000">
              <a:solidFill>
                <a:srgbClr val="000000"/>
              </a:solidFill>
              <a:latin typeface="Arial"/>
              <a:ea typeface="Noto Sans CJK SC"/>
            </a:endParaRPr>
          </a:p>
          <a:p>
            <a:pPr marL="1143000" lvl="1" indent="-685800" defTabSz="91440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s-ES" sz="44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BR Omny Bold"/>
              </a:rPr>
              <a:t>Requiere estructura metodológica clara</a:t>
            </a:r>
            <a:endParaRPr lang="es-ES" sz="4400" b="0" strike="noStrike" spc="-1" baseline="33000">
              <a:solidFill>
                <a:srgbClr val="000000"/>
              </a:solidFill>
              <a:latin typeface="Arial"/>
              <a:ea typeface="Noto Sans CJK SC"/>
            </a:endParaRPr>
          </a:p>
          <a:p>
            <a:pPr marL="1143000" lvl="1" indent="-685800" defTabSz="91440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s-ES" sz="44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BR Omny Bold"/>
              </a:rPr>
              <a:t>Evaluación aumentada</a:t>
            </a:r>
            <a:endParaRPr lang="es-ES" sz="4400" b="0" strike="noStrike" spc="-1" baseline="33000">
              <a:solidFill>
                <a:srgbClr val="000000"/>
              </a:solidFill>
              <a:latin typeface="Arial"/>
              <a:ea typeface="Noto Sans CJK S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Freeform 2"/>
          <p:cNvSpPr/>
          <p:nvPr/>
        </p:nvSpPr>
        <p:spPr>
          <a:xfrm rot="20222400">
            <a:off x="12661560" y="-501120"/>
            <a:ext cx="6919920" cy="7169040"/>
          </a:xfrm>
          <a:custGeom>
            <a:avLst/>
            <a:gdLst>
              <a:gd name="textAreaLeft" fmla="*/ 0 w 6919920"/>
              <a:gd name="textAreaRight" fmla="*/ 6921000 w 6919920"/>
              <a:gd name="textAreaTop" fmla="*/ 0 h 7169040"/>
              <a:gd name="textAreaBottom" fmla="*/ 7170120 h 7169040"/>
            </a:gdLst>
            <a:ahLst/>
            <a:cxnLst/>
            <a:rect l="textAreaLeft" t="textAreaTop" r="textAreaRight" b="textAreaBottom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s-CO" sz="1800" b="0" strike="noStrike" spc="-1">
              <a:solidFill>
                <a:schemeClr val="dk1"/>
              </a:solidFill>
              <a:latin typeface="Aptos"/>
            </a:endParaRPr>
          </a:p>
        </p:txBody>
      </p:sp>
      <p:sp>
        <p:nvSpPr>
          <p:cNvPr id="173" name="TextBox 5"/>
          <p:cNvSpPr/>
          <p:nvPr/>
        </p:nvSpPr>
        <p:spPr>
          <a:xfrm>
            <a:off x="1028880" y="9416520"/>
            <a:ext cx="4059000" cy="264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2089"/>
              </a:lnSpc>
            </a:pPr>
            <a:r>
              <a:rPr lang="es-CO" sz="1740" b="0" strike="noStrike" spc="-1">
                <a:solidFill>
                  <a:srgbClr val="000000"/>
                </a:solidFill>
                <a:latin typeface="BR Omny"/>
                <a:ea typeface="BR Omny"/>
              </a:rPr>
              <a:t>www.glocalevalweek.org</a:t>
            </a:r>
            <a:endParaRPr lang="es-ES" sz="174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Rectángulo 5"/>
          <p:cNvSpPr/>
          <p:nvPr/>
        </p:nvSpPr>
        <p:spPr>
          <a:xfrm>
            <a:off x="0" y="10172880"/>
            <a:ext cx="18286920" cy="113400"/>
          </a:xfrm>
          <a:prstGeom prst="rect">
            <a:avLst/>
          </a:prstGeom>
          <a:solidFill>
            <a:srgbClr val="DD36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s-CO" sz="1800" b="0" strike="noStrike" spc="-1">
              <a:solidFill>
                <a:srgbClr val="DD368C"/>
              </a:solidFill>
              <a:latin typeface="Aptos"/>
            </a:endParaRPr>
          </a:p>
        </p:txBody>
      </p:sp>
      <p:sp>
        <p:nvSpPr>
          <p:cNvPr id="175" name="TextBox 3"/>
          <p:cNvSpPr/>
          <p:nvPr/>
        </p:nvSpPr>
        <p:spPr>
          <a:xfrm>
            <a:off x="563760" y="869760"/>
            <a:ext cx="10622880" cy="73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5760"/>
              </a:lnSpc>
            </a:pPr>
            <a:r>
              <a:rPr lang="es-CO" sz="5400" b="1" strike="noStrike" spc="-1">
                <a:solidFill>
                  <a:srgbClr val="1C79BE"/>
                </a:solidFill>
                <a:latin typeface="BR Omny Bold"/>
              </a:rPr>
              <a:t>Estado actual del uso de la IA</a:t>
            </a:r>
            <a:endParaRPr lang="es-ES" sz="5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TextBox 3"/>
          <p:cNvSpPr/>
          <p:nvPr/>
        </p:nvSpPr>
        <p:spPr>
          <a:xfrm>
            <a:off x="437760" y="2959560"/>
            <a:ext cx="11480760" cy="3657240"/>
          </a:xfrm>
          <a:prstGeom prst="rect">
            <a:avLst/>
          </a:prstGeom>
          <a:solidFill>
            <a:schemeClr val="bg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marL="1143000" lvl="1" indent="-685800" defTabSz="914400">
              <a:lnSpc>
                <a:spcPts val="5760"/>
              </a:lnSpc>
              <a:buClr>
                <a:srgbClr val="595959"/>
              </a:buClr>
              <a:buFont typeface="Arial"/>
              <a:buChar char="•"/>
            </a:pPr>
            <a:r>
              <a:rPr lang="es-ES" sz="44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BR Omny Bold"/>
              </a:rPr>
              <a:t>Apoyo en el diseño e implementación de las evaluaciones</a:t>
            </a: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  <a:p>
            <a:pPr marL="1143000" lvl="1" indent="-685800" defTabSz="914400">
              <a:lnSpc>
                <a:spcPts val="5760"/>
              </a:lnSpc>
              <a:buClr>
                <a:srgbClr val="595959"/>
              </a:buClr>
              <a:buFont typeface="Arial"/>
              <a:buChar char="•"/>
            </a:pPr>
            <a:r>
              <a:rPr lang="es-ES" sz="44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BR Omny Bold"/>
              </a:rPr>
              <a:t>Apoyo analítico</a:t>
            </a: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  <a:p>
            <a:pPr marL="1143000" lvl="1" indent="-685800" defTabSz="914400">
              <a:lnSpc>
                <a:spcPts val="5760"/>
              </a:lnSpc>
              <a:buClr>
                <a:srgbClr val="595959"/>
              </a:buClr>
              <a:buFont typeface="Arial"/>
              <a:buChar char="•"/>
            </a:pPr>
            <a:r>
              <a:rPr lang="es-ES" sz="44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BR Omny Bold"/>
              </a:rPr>
              <a:t>Apoyo en análisis de participación ciudadana</a:t>
            </a: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Freeform 2"/>
          <p:cNvSpPr/>
          <p:nvPr/>
        </p:nvSpPr>
        <p:spPr>
          <a:xfrm rot="20222400">
            <a:off x="12661560" y="-501120"/>
            <a:ext cx="6919920" cy="7169040"/>
          </a:xfrm>
          <a:custGeom>
            <a:avLst/>
            <a:gdLst>
              <a:gd name="textAreaLeft" fmla="*/ 0 w 6919920"/>
              <a:gd name="textAreaRight" fmla="*/ 6921000 w 6919920"/>
              <a:gd name="textAreaTop" fmla="*/ 0 h 7169040"/>
              <a:gd name="textAreaBottom" fmla="*/ 7170120 h 7169040"/>
            </a:gdLst>
            <a:ahLst/>
            <a:cxnLst/>
            <a:rect l="textAreaLeft" t="textAreaTop" r="textAreaRight" b="textAreaBottom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s-CO" sz="1800" b="0" strike="noStrike" spc="-1">
              <a:solidFill>
                <a:schemeClr val="dk1"/>
              </a:solidFill>
              <a:latin typeface="Aptos"/>
            </a:endParaRPr>
          </a:p>
        </p:txBody>
      </p:sp>
      <p:sp>
        <p:nvSpPr>
          <p:cNvPr id="178" name="TextBox 3"/>
          <p:cNvSpPr/>
          <p:nvPr/>
        </p:nvSpPr>
        <p:spPr>
          <a:xfrm>
            <a:off x="1897560" y="2641680"/>
            <a:ext cx="9971640" cy="292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 defTabSz="914400">
              <a:lnSpc>
                <a:spcPts val="5760"/>
              </a:lnSpc>
            </a:pPr>
            <a:r>
              <a:rPr lang="es-CO" sz="4800" b="1" strike="noStrike" spc="-1">
                <a:solidFill>
                  <a:srgbClr val="1C79BE"/>
                </a:solidFill>
                <a:latin typeface="BR Omny Bold"/>
                <a:ea typeface="BR Omny Bold"/>
              </a:rPr>
              <a:t>Mentimeter</a:t>
            </a:r>
            <a:endParaRPr lang="es-ES" sz="4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ts val="5760"/>
              </a:lnSpc>
            </a:pPr>
            <a:endParaRPr lang="es-ES" sz="4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ts val="5760"/>
              </a:lnSpc>
            </a:pPr>
            <a:r>
              <a:rPr lang="es-CO" sz="6000" b="1" strike="noStrike" spc="-1">
                <a:solidFill>
                  <a:srgbClr val="1C79BE"/>
                </a:solidFill>
                <a:latin typeface="BR Omny Bold"/>
                <a:ea typeface="BR Omny Bold"/>
              </a:rPr>
              <a:t>Perspectiva futura, ética estándares y riesgos</a:t>
            </a:r>
            <a:endParaRPr lang="es-ES" sz="6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TextBox 5"/>
          <p:cNvSpPr/>
          <p:nvPr/>
        </p:nvSpPr>
        <p:spPr>
          <a:xfrm>
            <a:off x="1028880" y="9416520"/>
            <a:ext cx="4059000" cy="264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2089"/>
              </a:lnSpc>
            </a:pPr>
            <a:r>
              <a:rPr lang="es-CO" sz="1740" b="0" strike="noStrike" spc="-1">
                <a:solidFill>
                  <a:srgbClr val="000000"/>
                </a:solidFill>
                <a:latin typeface="BR Omny"/>
                <a:ea typeface="BR Omny"/>
              </a:rPr>
              <a:t>www.glocalevalweek.org</a:t>
            </a:r>
            <a:endParaRPr lang="es-ES" sz="174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Rectángulo 5"/>
          <p:cNvSpPr/>
          <p:nvPr/>
        </p:nvSpPr>
        <p:spPr>
          <a:xfrm>
            <a:off x="0" y="10172880"/>
            <a:ext cx="18286920" cy="113400"/>
          </a:xfrm>
          <a:prstGeom prst="rect">
            <a:avLst/>
          </a:prstGeom>
          <a:solidFill>
            <a:srgbClr val="DD36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s-CO" sz="1800" b="0" strike="noStrike" spc="-1">
              <a:solidFill>
                <a:srgbClr val="DD368C"/>
              </a:solidFill>
              <a:latin typeface="Apto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Freeform 2"/>
          <p:cNvSpPr/>
          <p:nvPr/>
        </p:nvSpPr>
        <p:spPr>
          <a:xfrm rot="20222400">
            <a:off x="12661560" y="-501120"/>
            <a:ext cx="6919920" cy="7169040"/>
          </a:xfrm>
          <a:custGeom>
            <a:avLst/>
            <a:gdLst>
              <a:gd name="textAreaLeft" fmla="*/ 0 w 6919920"/>
              <a:gd name="textAreaRight" fmla="*/ 6921000 w 6919920"/>
              <a:gd name="textAreaTop" fmla="*/ 0 h 7169040"/>
              <a:gd name="textAreaBottom" fmla="*/ 7170120 h 7169040"/>
            </a:gdLst>
            <a:ahLst/>
            <a:cxnLst/>
            <a:rect l="textAreaLeft" t="textAreaTop" r="textAreaRight" b="textAreaBottom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s-CO" sz="1800" b="0" strike="noStrike" spc="-1">
              <a:solidFill>
                <a:schemeClr val="dk1"/>
              </a:solidFill>
              <a:latin typeface="Aptos"/>
            </a:endParaRPr>
          </a:p>
        </p:txBody>
      </p:sp>
      <p:sp>
        <p:nvSpPr>
          <p:cNvPr id="182" name="TextBox 5"/>
          <p:cNvSpPr/>
          <p:nvPr/>
        </p:nvSpPr>
        <p:spPr>
          <a:xfrm>
            <a:off x="1028880" y="9416520"/>
            <a:ext cx="4059000" cy="264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2089"/>
              </a:lnSpc>
            </a:pPr>
            <a:r>
              <a:rPr lang="es-CO" sz="1740" b="0" strike="noStrike" spc="-1">
                <a:solidFill>
                  <a:srgbClr val="000000"/>
                </a:solidFill>
                <a:latin typeface="BR Omny"/>
                <a:ea typeface="BR Omny"/>
              </a:rPr>
              <a:t>www.glocalevalweek.org</a:t>
            </a:r>
            <a:endParaRPr lang="es-ES" sz="174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Rectángulo 5"/>
          <p:cNvSpPr/>
          <p:nvPr/>
        </p:nvSpPr>
        <p:spPr>
          <a:xfrm>
            <a:off x="0" y="10172880"/>
            <a:ext cx="18286920" cy="113400"/>
          </a:xfrm>
          <a:prstGeom prst="rect">
            <a:avLst/>
          </a:prstGeom>
          <a:solidFill>
            <a:srgbClr val="DD36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s-CO" sz="1800" b="0" strike="noStrike" spc="-1">
              <a:solidFill>
                <a:srgbClr val="DD368C"/>
              </a:solidFill>
              <a:latin typeface="Aptos"/>
            </a:endParaRPr>
          </a:p>
        </p:txBody>
      </p:sp>
      <p:sp>
        <p:nvSpPr>
          <p:cNvPr id="184" name="TextBox 3"/>
          <p:cNvSpPr/>
          <p:nvPr/>
        </p:nvSpPr>
        <p:spPr>
          <a:xfrm>
            <a:off x="563760" y="869760"/>
            <a:ext cx="10973520" cy="1463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5760"/>
              </a:lnSpc>
            </a:pPr>
            <a:r>
              <a:rPr lang="es-ES" sz="5400" b="1" strike="noStrike" spc="-1">
                <a:solidFill>
                  <a:srgbClr val="1C79BE"/>
                </a:solidFill>
                <a:latin typeface="BR Omny Bold"/>
              </a:rPr>
              <a:t>Perspectiva futura, ética estándares y riesgos</a:t>
            </a:r>
            <a:endParaRPr lang="es-ES" sz="5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TextBox 10"/>
          <p:cNvSpPr/>
          <p:nvPr/>
        </p:nvSpPr>
        <p:spPr>
          <a:xfrm>
            <a:off x="437760" y="2959560"/>
            <a:ext cx="9282240" cy="3351240"/>
          </a:xfrm>
          <a:prstGeom prst="rect">
            <a:avLst/>
          </a:prstGeom>
          <a:solidFill>
            <a:schemeClr val="bg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marL="1143000" lvl="1" indent="-685800" defTabSz="91440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s-ES" sz="44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BR Omny Bold"/>
              </a:rPr>
              <a:t>Automatización de la revisión documental masiva</a:t>
            </a:r>
            <a:endParaRPr lang="es-ES" sz="4400" b="0" strike="noStrike" spc="-1" baseline="33000">
              <a:solidFill>
                <a:srgbClr val="000000"/>
              </a:solidFill>
              <a:latin typeface="Arial"/>
              <a:ea typeface="Noto Sans CJK SC"/>
            </a:endParaRPr>
          </a:p>
          <a:p>
            <a:pPr marL="1143000" lvl="1" indent="-685800" defTabSz="91440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s-ES" sz="44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BR Omny Bold"/>
              </a:rPr>
              <a:t>Evaluación continua</a:t>
            </a:r>
            <a:endParaRPr lang="es-ES" sz="4400" b="0" strike="noStrike" spc="-1" baseline="33000">
              <a:solidFill>
                <a:srgbClr val="000000"/>
              </a:solidFill>
              <a:latin typeface="Arial"/>
              <a:ea typeface="Noto Sans CJK SC"/>
            </a:endParaRPr>
          </a:p>
          <a:p>
            <a:pPr marL="1143000" lvl="1" indent="-685800" defTabSz="91440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s-ES" sz="44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BR Omny Bold"/>
              </a:rPr>
              <a:t>Integración entre métodos clásicos e IA generativa</a:t>
            </a:r>
            <a:endParaRPr lang="es-ES" sz="4400" b="0" strike="noStrike" spc="-1" baseline="33000">
              <a:solidFill>
                <a:srgbClr val="000000"/>
              </a:solidFill>
              <a:latin typeface="Arial"/>
              <a:ea typeface="Noto Sans CJK SC"/>
            </a:endParaRPr>
          </a:p>
          <a:p>
            <a:pPr marL="1143000" lvl="1" indent="-685800" defTabSz="91440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s-ES" sz="44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BR Omny Bold"/>
              </a:rPr>
              <a:t>Trazabilidad como estándar</a:t>
            </a:r>
            <a:endParaRPr lang="es-ES" sz="4400" b="0" strike="noStrike" spc="-1" baseline="33000">
              <a:solidFill>
                <a:srgbClr val="000000"/>
              </a:solidFill>
              <a:latin typeface="Arial"/>
              <a:ea typeface="Noto Sans CJK SC"/>
            </a:endParaRPr>
          </a:p>
          <a:p>
            <a:pPr marL="1143000" lvl="1" indent="-685800" defTabSz="91440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s-ES" sz="44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BR Omny Bold"/>
              </a:rPr>
              <a:t>Profesionalización de los equipos</a:t>
            </a:r>
            <a:endParaRPr lang="es-ES" sz="4400" b="0" strike="noStrike" spc="-1" baseline="33000">
              <a:solidFill>
                <a:srgbClr val="000000"/>
              </a:solidFill>
              <a:latin typeface="Arial"/>
              <a:ea typeface="Noto Sans CJK SC"/>
            </a:endParaRPr>
          </a:p>
        </p:txBody>
      </p:sp>
      <p:sp>
        <p:nvSpPr>
          <p:cNvPr id="186" name="TextBox 11"/>
          <p:cNvSpPr/>
          <p:nvPr/>
        </p:nvSpPr>
        <p:spPr>
          <a:xfrm>
            <a:off x="8820000" y="6480000"/>
            <a:ext cx="6096240" cy="2925720"/>
          </a:xfrm>
          <a:prstGeom prst="rect">
            <a:avLst/>
          </a:prstGeom>
          <a:solidFill>
            <a:schemeClr val="bg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marL="1143000" lvl="1" indent="-685800" defTabSz="914400">
              <a:lnSpc>
                <a:spcPts val="5760"/>
              </a:lnSpc>
              <a:buClr>
                <a:srgbClr val="595959"/>
              </a:buClr>
              <a:buFont typeface="Arial"/>
              <a:buChar char="•"/>
            </a:pPr>
            <a:r>
              <a:rPr lang="es-CO" sz="4400" b="1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BR Omny Bold"/>
              </a:rPr>
              <a:t>Riesgos</a:t>
            </a:r>
            <a:endParaRPr lang="es-ES" sz="4400" b="0" strike="noStrike" spc="-1" baseline="33000">
              <a:solidFill>
                <a:srgbClr val="000000"/>
              </a:solidFill>
              <a:latin typeface="Arial"/>
            </a:endParaRPr>
          </a:p>
          <a:p>
            <a:pPr marL="1143000" lvl="1" indent="-685800" defTabSz="914400">
              <a:lnSpc>
                <a:spcPts val="5760"/>
              </a:lnSpc>
              <a:buClr>
                <a:srgbClr val="595959"/>
              </a:buClr>
              <a:buFont typeface="Arial"/>
              <a:buChar char="•"/>
            </a:pPr>
            <a:r>
              <a:rPr lang="es-CO" sz="44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BR Omny Bold"/>
              </a:rPr>
              <a:t>Sesgo en los datos</a:t>
            </a:r>
            <a:endParaRPr lang="es-ES" sz="4400" b="0" strike="noStrike" spc="-1" baseline="33000">
              <a:solidFill>
                <a:srgbClr val="000000"/>
              </a:solidFill>
              <a:latin typeface="Arial"/>
            </a:endParaRPr>
          </a:p>
          <a:p>
            <a:pPr marL="1143000" lvl="1" indent="-685800" defTabSz="914400">
              <a:lnSpc>
                <a:spcPts val="5760"/>
              </a:lnSpc>
              <a:buClr>
                <a:srgbClr val="595959"/>
              </a:buClr>
              <a:buFont typeface="Arial"/>
              <a:buChar char="•"/>
            </a:pPr>
            <a:r>
              <a:rPr lang="es-CO" sz="44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BR Omny Bold"/>
              </a:rPr>
              <a:t>Alucinación</a:t>
            </a:r>
            <a:endParaRPr lang="es-ES" sz="4400" b="0" strike="noStrike" spc="-1" baseline="33000">
              <a:solidFill>
                <a:srgbClr val="000000"/>
              </a:solidFill>
              <a:latin typeface="Arial"/>
            </a:endParaRPr>
          </a:p>
          <a:p>
            <a:pPr marL="1143000" lvl="1" indent="-685800" defTabSz="914400">
              <a:lnSpc>
                <a:spcPts val="5760"/>
              </a:lnSpc>
              <a:buClr>
                <a:srgbClr val="595959"/>
              </a:buClr>
              <a:buFont typeface="Arial"/>
              <a:buChar char="•"/>
            </a:pPr>
            <a:r>
              <a:rPr lang="es-CO" sz="44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BR Omny Bold"/>
              </a:rPr>
              <a:t>Delegación indebida</a:t>
            </a:r>
            <a:endParaRPr lang="es-ES" sz="4400" b="0" strike="noStrike" spc="-1" baseline="3300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Freeform 2"/>
          <p:cNvSpPr/>
          <p:nvPr/>
        </p:nvSpPr>
        <p:spPr>
          <a:xfrm rot="20222400">
            <a:off x="12661560" y="-501120"/>
            <a:ext cx="6919920" cy="7169040"/>
          </a:xfrm>
          <a:custGeom>
            <a:avLst/>
            <a:gdLst>
              <a:gd name="textAreaLeft" fmla="*/ 0 w 6919920"/>
              <a:gd name="textAreaRight" fmla="*/ 6921000 w 6919920"/>
              <a:gd name="textAreaTop" fmla="*/ 0 h 7169040"/>
              <a:gd name="textAreaBottom" fmla="*/ 7170120 h 7169040"/>
            </a:gdLst>
            <a:ahLst/>
            <a:cxnLst/>
            <a:rect l="textAreaLeft" t="textAreaTop" r="textAreaRight" b="textAreaBottom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s-CO" sz="1800" b="0" strike="noStrike" spc="-1">
              <a:solidFill>
                <a:schemeClr val="dk1"/>
              </a:solidFill>
              <a:latin typeface="Aptos"/>
            </a:endParaRPr>
          </a:p>
        </p:txBody>
      </p:sp>
      <p:sp>
        <p:nvSpPr>
          <p:cNvPr id="188" name="TextBox 5"/>
          <p:cNvSpPr/>
          <p:nvPr/>
        </p:nvSpPr>
        <p:spPr>
          <a:xfrm>
            <a:off x="1028880" y="9416520"/>
            <a:ext cx="4059000" cy="264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2089"/>
              </a:lnSpc>
            </a:pPr>
            <a:r>
              <a:rPr lang="es-CO" sz="1740" b="0" strike="noStrike" spc="-1">
                <a:solidFill>
                  <a:srgbClr val="000000"/>
                </a:solidFill>
                <a:latin typeface="BR Omny"/>
                <a:ea typeface="BR Omny"/>
              </a:rPr>
              <a:t>www.glocalevalweek.org</a:t>
            </a:r>
            <a:endParaRPr lang="es-ES" sz="174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Rectángulo 5"/>
          <p:cNvSpPr/>
          <p:nvPr/>
        </p:nvSpPr>
        <p:spPr>
          <a:xfrm>
            <a:off x="0" y="10172880"/>
            <a:ext cx="18286920" cy="113400"/>
          </a:xfrm>
          <a:prstGeom prst="rect">
            <a:avLst/>
          </a:prstGeom>
          <a:solidFill>
            <a:srgbClr val="DD36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s-CO" sz="1800" b="0" strike="noStrike" spc="-1">
              <a:solidFill>
                <a:srgbClr val="DD368C"/>
              </a:solidFill>
              <a:latin typeface="Aptos"/>
            </a:endParaRPr>
          </a:p>
        </p:txBody>
      </p:sp>
      <p:sp>
        <p:nvSpPr>
          <p:cNvPr id="190" name="TextBox 3"/>
          <p:cNvSpPr/>
          <p:nvPr/>
        </p:nvSpPr>
        <p:spPr>
          <a:xfrm>
            <a:off x="563760" y="869760"/>
            <a:ext cx="10973520" cy="1463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5760"/>
              </a:lnSpc>
            </a:pPr>
            <a:r>
              <a:rPr lang="es-ES" sz="5400" b="1" strike="noStrike" spc="-1">
                <a:solidFill>
                  <a:srgbClr val="1C79BE"/>
                </a:solidFill>
                <a:latin typeface="BR Omny Bold"/>
              </a:rPr>
              <a:t>Perspectiva futura, ética estándares y riesgos</a:t>
            </a:r>
            <a:endParaRPr lang="es-ES" sz="5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TextBox 3"/>
          <p:cNvSpPr/>
          <p:nvPr/>
        </p:nvSpPr>
        <p:spPr>
          <a:xfrm>
            <a:off x="310320" y="3578760"/>
            <a:ext cx="11480760" cy="5120280"/>
          </a:xfrm>
          <a:prstGeom prst="rect">
            <a:avLst/>
          </a:prstGeom>
          <a:solidFill>
            <a:schemeClr val="bg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marL="1143000" lvl="1" indent="-685800" defTabSz="914400">
              <a:lnSpc>
                <a:spcPts val="5760"/>
              </a:lnSpc>
              <a:buClr>
                <a:srgbClr val="595959"/>
              </a:buClr>
              <a:buFont typeface="Arial"/>
              <a:buChar char="•"/>
            </a:pPr>
            <a:r>
              <a:rPr lang="es-ES" sz="44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BR Omny Bold"/>
              </a:rPr>
              <a:t>Proyecto APE</a:t>
            </a: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  <a:p>
            <a:pPr marL="1143000" lvl="1" indent="-685800" defTabSz="914400">
              <a:lnSpc>
                <a:spcPts val="5760"/>
              </a:lnSpc>
              <a:buClr>
                <a:srgbClr val="595959"/>
              </a:buClr>
              <a:buFont typeface="Arial"/>
              <a:buChar char="•"/>
            </a:pPr>
            <a:r>
              <a:rPr lang="es-ES" sz="44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BR Omny Bold"/>
              </a:rPr>
              <a:t>Gobernanza de la IA: OCDE, Unesco, IEEE700, ISO 42001</a:t>
            </a: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  <a:p>
            <a:pPr marL="1143000" lvl="1" indent="-685800" defTabSz="914400">
              <a:lnSpc>
                <a:spcPts val="5760"/>
              </a:lnSpc>
              <a:buClr>
                <a:srgbClr val="595959"/>
              </a:buClr>
              <a:buFont typeface="Arial"/>
              <a:buChar char="•"/>
            </a:pPr>
            <a:r>
              <a:rPr lang="es-ES" sz="44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BR Omny Bold"/>
              </a:rPr>
              <a:t>Gestión de riesgos: MGR-I,  Ley de IA UE</a:t>
            </a: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  <a:p>
            <a:pPr marL="1143000" lvl="1" indent="-685800" defTabSz="914400">
              <a:lnSpc>
                <a:spcPts val="5760"/>
              </a:lnSpc>
              <a:buClr>
                <a:srgbClr val="595959"/>
              </a:buClr>
              <a:buFont typeface="Arial"/>
              <a:buChar char="•"/>
            </a:pPr>
            <a:r>
              <a:rPr lang="es-ES" sz="44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BR Omny Bold"/>
              </a:rPr>
              <a:t>Confianza ciega, habilidades humanes en declive</a:t>
            </a: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Freeform 2"/>
          <p:cNvSpPr/>
          <p:nvPr/>
        </p:nvSpPr>
        <p:spPr>
          <a:xfrm rot="20222400">
            <a:off x="12661560" y="-501120"/>
            <a:ext cx="6919920" cy="7169040"/>
          </a:xfrm>
          <a:custGeom>
            <a:avLst/>
            <a:gdLst>
              <a:gd name="textAreaLeft" fmla="*/ 0 w 6919920"/>
              <a:gd name="textAreaRight" fmla="*/ 6921000 w 6919920"/>
              <a:gd name="textAreaTop" fmla="*/ 0 h 7169040"/>
              <a:gd name="textAreaBottom" fmla="*/ 7170120 h 7169040"/>
            </a:gdLst>
            <a:ahLst/>
            <a:cxnLst/>
            <a:rect l="textAreaLeft" t="textAreaTop" r="textAreaRight" b="textAreaBottom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s-CO" sz="1800" b="0" strike="noStrike" spc="-1">
              <a:solidFill>
                <a:schemeClr val="dk1"/>
              </a:solidFill>
              <a:latin typeface="Aptos"/>
            </a:endParaRPr>
          </a:p>
        </p:txBody>
      </p:sp>
      <p:sp>
        <p:nvSpPr>
          <p:cNvPr id="193" name="TextBox 5"/>
          <p:cNvSpPr/>
          <p:nvPr/>
        </p:nvSpPr>
        <p:spPr>
          <a:xfrm>
            <a:off x="1028880" y="9416520"/>
            <a:ext cx="4059000" cy="264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2089"/>
              </a:lnSpc>
            </a:pPr>
            <a:r>
              <a:rPr lang="es-CO" sz="1740" b="0" strike="noStrike" spc="-1">
                <a:solidFill>
                  <a:srgbClr val="000000"/>
                </a:solidFill>
                <a:latin typeface="BR Omny"/>
                <a:ea typeface="BR Omny"/>
              </a:rPr>
              <a:t>www.glocalevalweek.org</a:t>
            </a:r>
            <a:endParaRPr lang="es-ES" sz="174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Rectángulo 5"/>
          <p:cNvSpPr/>
          <p:nvPr/>
        </p:nvSpPr>
        <p:spPr>
          <a:xfrm>
            <a:off x="0" y="10172880"/>
            <a:ext cx="18286920" cy="113400"/>
          </a:xfrm>
          <a:prstGeom prst="rect">
            <a:avLst/>
          </a:prstGeom>
          <a:solidFill>
            <a:srgbClr val="DD36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s-CO" sz="1800" b="0" strike="noStrike" spc="-1">
              <a:solidFill>
                <a:srgbClr val="DD368C"/>
              </a:solidFill>
              <a:latin typeface="Aptos"/>
            </a:endParaRPr>
          </a:p>
        </p:txBody>
      </p:sp>
      <p:sp>
        <p:nvSpPr>
          <p:cNvPr id="195" name="TextBox 3"/>
          <p:cNvSpPr/>
          <p:nvPr/>
        </p:nvSpPr>
        <p:spPr>
          <a:xfrm>
            <a:off x="563760" y="869760"/>
            <a:ext cx="10973520" cy="146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5760"/>
              </a:lnSpc>
            </a:pPr>
            <a:r>
              <a:rPr lang="es-ES" sz="5400" b="1" strike="noStrike" spc="-1">
                <a:solidFill>
                  <a:srgbClr val="1C79BE"/>
                </a:solidFill>
                <a:latin typeface="BR Omny Bold"/>
              </a:rPr>
              <a:t>Documentación y enlaces de interés</a:t>
            </a:r>
            <a:endParaRPr lang="es-ES" sz="5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CuadroTexto 19"/>
          <p:cNvSpPr/>
          <p:nvPr/>
        </p:nvSpPr>
        <p:spPr>
          <a:xfrm>
            <a:off x="756720" y="3807000"/>
            <a:ext cx="14440680" cy="3747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s-ES" sz="2400" b="1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BR Omny Bold"/>
              </a:rPr>
              <a:t>OCDE</a:t>
            </a:r>
            <a:r>
              <a:rPr lang="es-ES" sz="24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BR Omny Bold"/>
              </a:rPr>
              <a:t> - Gobernar la inteligencia artificial: https://goo.su/weRo77b</a:t>
            </a:r>
            <a:endParaRPr lang="es-ES" sz="2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s-CO" sz="2400" b="1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BR Omny Bold"/>
              </a:rPr>
              <a:t>OCDE</a:t>
            </a:r>
            <a:r>
              <a:rPr lang="es-CO" sz="24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BR Omny Bold"/>
              </a:rPr>
              <a:t> - Investigación del impacto climático: https://goo.su/vnCjUbr</a:t>
            </a:r>
            <a:endParaRPr lang="es-ES" sz="2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s-CO" sz="2400" b="1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BR Omny Bold"/>
              </a:rPr>
              <a:t>OCDE </a:t>
            </a:r>
            <a:r>
              <a:rPr lang="es-CO" sz="24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BR Omny Bold"/>
              </a:rPr>
              <a:t>-</a:t>
            </a:r>
            <a:r>
              <a:rPr lang="es-CO" sz="2400" b="1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BR Omny Bold"/>
              </a:rPr>
              <a:t> </a:t>
            </a:r>
            <a:r>
              <a:rPr lang="es-CO" sz="24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BR Omny Bold"/>
              </a:rPr>
              <a:t>Principios para el uso de la IA: https://surl.li/daqwqe</a:t>
            </a:r>
            <a:endParaRPr lang="es-ES" sz="2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s-CO" sz="2400" b="1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BR Omny Bold"/>
              </a:rPr>
              <a:t>UNESCO</a:t>
            </a:r>
            <a:r>
              <a:rPr lang="es-CO" sz="24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BR Omny Bold"/>
              </a:rPr>
              <a:t> - </a:t>
            </a:r>
            <a:r>
              <a:rPr lang="es-ES" sz="24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BR Omny Bold"/>
              </a:rPr>
              <a:t>Recomendación sobre la ética de la inteligencia artificial: </a:t>
            </a:r>
            <a:r>
              <a:rPr lang="es-CO" sz="24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BR Omny Bold"/>
              </a:rPr>
              <a:t>https://surli.cc/ipqwab</a:t>
            </a:r>
            <a:endParaRPr lang="es-ES" sz="2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s-CO" sz="2400" b="1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BR Omny Bold"/>
              </a:rPr>
              <a:t>BID</a:t>
            </a:r>
            <a:r>
              <a:rPr lang="es-CO" sz="24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BR Omny Bold"/>
              </a:rPr>
              <a:t> - </a:t>
            </a:r>
            <a:r>
              <a:rPr lang="es-ES" sz="24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BR Omny Bold"/>
              </a:rPr>
              <a:t>Inteligencia artificial para Estados más efectivos</a:t>
            </a:r>
            <a:r>
              <a:rPr lang="es-CO" sz="24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BR Omny Bold"/>
              </a:rPr>
              <a:t>: https://goo.su/P4j4m</a:t>
            </a:r>
            <a:endParaRPr lang="es-ES" sz="2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s-CO" sz="2400" b="1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BR Omny Bold"/>
              </a:rPr>
              <a:t>ISO 4002 </a:t>
            </a:r>
            <a:r>
              <a:rPr lang="es-CO" sz="24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BR Omny Bold"/>
              </a:rPr>
              <a:t>-</a:t>
            </a:r>
            <a:r>
              <a:rPr lang="es-CO" sz="2400" b="1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BR Omny Bold"/>
              </a:rPr>
              <a:t> </a:t>
            </a:r>
            <a:r>
              <a:rPr lang="es-CO" sz="24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BR Omny Bold"/>
              </a:rPr>
              <a:t>Sistema de Gestión de IA: https://goo.su/zNeqI8G</a:t>
            </a:r>
            <a:endParaRPr lang="es-ES" sz="2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s-CO" sz="2400" b="1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BR Omny Bold"/>
              </a:rPr>
              <a:t>IEEE7000</a:t>
            </a:r>
            <a:r>
              <a:rPr lang="es-CO" sz="24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BR Omny Bold"/>
              </a:rPr>
              <a:t> - Ingeniería basada en valores: https://goo.su/OPBtpw5</a:t>
            </a:r>
            <a:endParaRPr lang="es-ES" sz="2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s-CO" sz="2400" b="1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BR Omny Bold"/>
              </a:rPr>
              <a:t>Universidad de Zurich </a:t>
            </a:r>
            <a:r>
              <a:rPr lang="es-CO" sz="24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BR Omny Bold"/>
              </a:rPr>
              <a:t>- Proyecto APE: https://goo.su/zMWTe</a:t>
            </a:r>
            <a:endParaRPr lang="es-ES" sz="2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595959"/>
              </a:buClr>
              <a:buFont typeface="Arial"/>
              <a:buChar char="•"/>
            </a:pPr>
            <a:r>
              <a:rPr lang="es-CO" sz="2400" b="1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BR Omny Bold"/>
              </a:rPr>
              <a:t>Paper</a:t>
            </a:r>
            <a:r>
              <a:rPr lang="es-CO" sz="24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BR Omny Bold"/>
              </a:rPr>
              <a:t>  - Recalibración de la experiencia académica en la era de la IA generativa: https://surl.li/qdzbac</a:t>
            </a:r>
            <a:endParaRPr lang="es-E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3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Freeform 3"/>
          <p:cNvSpPr/>
          <p:nvPr/>
        </p:nvSpPr>
        <p:spPr>
          <a:xfrm>
            <a:off x="709920" y="789840"/>
            <a:ext cx="1914840" cy="2044440"/>
          </a:xfrm>
          <a:custGeom>
            <a:avLst/>
            <a:gdLst>
              <a:gd name="textAreaLeft" fmla="*/ 0 w 1914840"/>
              <a:gd name="textAreaRight" fmla="*/ 1915920 w 1914840"/>
              <a:gd name="textAreaTop" fmla="*/ 0 h 2044440"/>
              <a:gd name="textAreaBottom" fmla="*/ 2045520 h 2044440"/>
            </a:gdLst>
            <a:ahLst/>
            <a:cxnLst/>
            <a:rect l="textAreaLeft" t="textAreaTop" r="textAreaRight" b="textAreaBottom"/>
            <a:pathLst>
              <a:path w="1915812" h="2045654">
                <a:moveTo>
                  <a:pt x="0" y="0"/>
                </a:moveTo>
                <a:lnTo>
                  <a:pt x="1915812" y="0"/>
                </a:lnTo>
                <a:lnTo>
                  <a:pt x="1915812" y="2045654"/>
                </a:lnTo>
                <a:lnTo>
                  <a:pt x="0" y="2045654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s-CO" sz="1800" b="0" strike="noStrike" spc="-1">
              <a:solidFill>
                <a:schemeClr val="dk1"/>
              </a:solidFill>
              <a:latin typeface="Aptos"/>
            </a:endParaRPr>
          </a:p>
        </p:txBody>
      </p:sp>
      <p:sp>
        <p:nvSpPr>
          <p:cNvPr id="198" name="TextBox 4"/>
          <p:cNvSpPr/>
          <p:nvPr/>
        </p:nvSpPr>
        <p:spPr>
          <a:xfrm>
            <a:off x="2666520" y="1231920"/>
            <a:ext cx="1705320" cy="473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3730"/>
              </a:lnSpc>
            </a:pPr>
            <a:r>
              <a:rPr lang="es-CO" sz="2660" b="0" strike="noStrike" spc="-1">
                <a:solidFill>
                  <a:srgbClr val="FEFEFE"/>
                </a:solidFill>
                <a:latin typeface="BR Omny"/>
                <a:ea typeface="BR Omny"/>
              </a:rPr>
              <a:t>global</a:t>
            </a:r>
            <a:endParaRPr lang="es-ES" sz="266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9" name="TextBox 5"/>
          <p:cNvSpPr/>
          <p:nvPr/>
        </p:nvSpPr>
        <p:spPr>
          <a:xfrm>
            <a:off x="2666520" y="1531440"/>
            <a:ext cx="1914840" cy="473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3730"/>
              </a:lnSpc>
            </a:pPr>
            <a:r>
              <a:rPr lang="es-CO" sz="2660" b="1" strike="noStrike" spc="-1">
                <a:solidFill>
                  <a:srgbClr val="FEFEFE"/>
                </a:solidFill>
                <a:latin typeface="BR Omny Bold"/>
                <a:ea typeface="BR Omny Bold"/>
              </a:rPr>
              <a:t>evaluation</a:t>
            </a:r>
            <a:endParaRPr lang="es-ES" sz="266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0" name="TextBox 6"/>
          <p:cNvSpPr/>
          <p:nvPr/>
        </p:nvSpPr>
        <p:spPr>
          <a:xfrm>
            <a:off x="2666520" y="1812600"/>
            <a:ext cx="1738800" cy="473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3730"/>
              </a:lnSpc>
            </a:pPr>
            <a:r>
              <a:rPr lang="es-CO" sz="2660" b="0" strike="noStrike" spc="-1">
                <a:solidFill>
                  <a:srgbClr val="FEFEFE"/>
                </a:solidFill>
                <a:latin typeface="BR Omny"/>
                <a:ea typeface="BR Omny"/>
              </a:rPr>
              <a:t>initiative</a:t>
            </a:r>
            <a:endParaRPr lang="es-ES" sz="266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1" name="TextBox 7"/>
          <p:cNvSpPr/>
          <p:nvPr/>
        </p:nvSpPr>
        <p:spPr>
          <a:xfrm>
            <a:off x="1028880" y="3543480"/>
            <a:ext cx="4685400" cy="103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8158"/>
              </a:lnSpc>
            </a:pPr>
            <a:r>
              <a:rPr lang="es-CO" sz="8000" b="1" strike="noStrike" spc="-1">
                <a:solidFill>
                  <a:srgbClr val="FEFEFE"/>
                </a:solidFill>
                <a:latin typeface="BR Omny Bold"/>
                <a:ea typeface="BR Omny Bold"/>
              </a:rPr>
              <a:t>¡Gracias!</a:t>
            </a:r>
            <a:endParaRPr lang="es-ES" sz="80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2" name="TextBox 8"/>
          <p:cNvSpPr/>
          <p:nvPr/>
        </p:nvSpPr>
        <p:spPr>
          <a:xfrm>
            <a:off x="1028880" y="9416520"/>
            <a:ext cx="4059000" cy="264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2089"/>
              </a:lnSpc>
            </a:pPr>
            <a:r>
              <a:rPr lang="es-CO" sz="1740" b="0" strike="noStrike" spc="-1">
                <a:solidFill>
                  <a:srgbClr val="FFFFFF"/>
                </a:solidFill>
                <a:latin typeface="BR Omny"/>
                <a:ea typeface="BR Omny"/>
              </a:rPr>
              <a:t>www.glocalevalweek.org</a:t>
            </a:r>
            <a:endParaRPr lang="es-ES" sz="174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3" name="Freeform 2"/>
          <p:cNvSpPr/>
          <p:nvPr/>
        </p:nvSpPr>
        <p:spPr>
          <a:xfrm rot="1160400">
            <a:off x="6640560" y="-5017320"/>
            <a:ext cx="20521440" cy="18747720"/>
          </a:xfrm>
          <a:custGeom>
            <a:avLst/>
            <a:gdLst>
              <a:gd name="textAreaLeft" fmla="*/ 0 w 20521440"/>
              <a:gd name="textAreaRight" fmla="*/ 20522520 w 20521440"/>
              <a:gd name="textAreaTop" fmla="*/ 0 h 18747720"/>
              <a:gd name="textAreaBottom" fmla="*/ 18748800 h 18747720"/>
            </a:gdLst>
            <a:ahLst/>
            <a:cxnLst/>
            <a:rect l="textAreaLeft" t="textAreaTop" r="textAreaRight" b="textAreaBottom"/>
            <a:pathLst>
              <a:path w="20522451" h="18748868">
                <a:moveTo>
                  <a:pt x="0" y="0"/>
                </a:moveTo>
                <a:lnTo>
                  <a:pt x="20522451" y="0"/>
                </a:lnTo>
                <a:lnTo>
                  <a:pt x="20522451" y="18748869"/>
                </a:lnTo>
                <a:lnTo>
                  <a:pt x="0" y="18748869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s-CO" sz="1800" b="0" strike="noStrike" spc="-1">
              <a:solidFill>
                <a:schemeClr val="dk1"/>
              </a:solidFill>
              <a:latin typeface="Aptos"/>
            </a:endParaRPr>
          </a:p>
        </p:txBody>
      </p:sp>
      <p:pic>
        <p:nvPicPr>
          <p:cNvPr id="204" name="Imagen 1"/>
          <p:cNvPicPr/>
          <p:nvPr/>
        </p:nvPicPr>
        <p:blipFill>
          <a:blip r:embed="rId5"/>
          <a:stretch/>
        </p:blipFill>
        <p:spPr>
          <a:xfrm>
            <a:off x="1828080" y="7519680"/>
            <a:ext cx="1447560" cy="1447560"/>
          </a:xfrm>
          <a:prstGeom prst="rect">
            <a:avLst/>
          </a:prstGeom>
          <a:ln w="0">
            <a:noFill/>
          </a:ln>
        </p:spPr>
      </p:pic>
      <p:pic>
        <p:nvPicPr>
          <p:cNvPr id="205" name="Gráfico 11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>
            <a:off x="1028880" y="6134760"/>
            <a:ext cx="3057840" cy="689400"/>
          </a:xfrm>
          <a:prstGeom prst="rect">
            <a:avLst/>
          </a:prstGeom>
          <a:ln w="0">
            <a:noFill/>
          </a:ln>
        </p:spPr>
      </p:pic>
      <p:sp>
        <p:nvSpPr>
          <p:cNvPr id="206" name="TextBox 6"/>
          <p:cNvSpPr/>
          <p:nvPr/>
        </p:nvSpPr>
        <p:spPr>
          <a:xfrm>
            <a:off x="988920" y="5515200"/>
            <a:ext cx="5563080" cy="375120"/>
          </a:xfrm>
          <a:prstGeom prst="roundRect">
            <a:avLst>
              <a:gd name="adj" fmla="val 50000"/>
            </a:avLst>
          </a:prstGeom>
          <a:solidFill>
            <a:srgbClr val="00ADE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 defTabSz="914400">
              <a:lnSpc>
                <a:spcPts val="2089"/>
              </a:lnSpc>
              <a:tabLst>
                <a:tab pos="0" algn="l"/>
              </a:tabLst>
            </a:pPr>
            <a:r>
              <a:rPr lang="es-CO" sz="1400" b="0" strike="noStrike" spc="-1">
                <a:solidFill>
                  <a:srgbClr val="FFFFFF"/>
                </a:solidFill>
                <a:latin typeface="BR Omny"/>
                <a:ea typeface="BR Omny"/>
              </a:rPr>
              <a:t>Participantes del evento</a:t>
            </a:r>
            <a:endParaRPr lang="es-ES" sz="14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07" name="Gráfico 10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>
          <a:xfrm>
            <a:off x="4583520" y="5996520"/>
            <a:ext cx="1892160" cy="965520"/>
          </a:xfrm>
          <a:prstGeom prst="rect">
            <a:avLst/>
          </a:prstGeom>
          <a:ln w="0">
            <a:noFill/>
          </a:ln>
        </p:spPr>
      </p:pic>
      <p:cxnSp>
        <p:nvCxnSpPr>
          <p:cNvPr id="208" name="Conector recto 14"/>
          <p:cNvCxnSpPr/>
          <p:nvPr/>
        </p:nvCxnSpPr>
        <p:spPr>
          <a:xfrm>
            <a:off x="4344480" y="6174720"/>
            <a:ext cx="1080" cy="610560"/>
          </a:xfrm>
          <a:prstGeom prst="straightConnector1">
            <a:avLst/>
          </a:prstGeom>
          <a:ln w="19050">
            <a:solidFill>
              <a:srgbClr val="FFFFFF"/>
            </a:solidFill>
            <a:round/>
          </a:ln>
        </p:spPr>
      </p:cxnSp>
      <p:pic>
        <p:nvPicPr>
          <p:cNvPr id="209" name="Imagen 18"/>
          <p:cNvPicPr/>
          <p:nvPr/>
        </p:nvPicPr>
        <p:blipFill>
          <a:blip r:embed="rId8"/>
          <a:stretch/>
        </p:blipFill>
        <p:spPr>
          <a:xfrm>
            <a:off x="4813560" y="7515360"/>
            <a:ext cx="1451880" cy="1451880"/>
          </a:xfrm>
          <a:prstGeom prst="rect">
            <a:avLst/>
          </a:prstGeom>
          <a:ln w="0">
            <a:noFill/>
          </a:ln>
        </p:spPr>
      </p:pic>
      <p:sp>
        <p:nvSpPr>
          <p:cNvPr id="210" name="TextBox 6"/>
          <p:cNvSpPr/>
          <p:nvPr/>
        </p:nvSpPr>
        <p:spPr>
          <a:xfrm>
            <a:off x="3351960" y="7236360"/>
            <a:ext cx="1447560" cy="158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 defTabSz="68760">
              <a:lnSpc>
                <a:spcPts val="1250"/>
              </a:lnSpc>
              <a:tabLst>
                <a:tab pos="0" algn="l"/>
              </a:tabLst>
            </a:pPr>
            <a:r>
              <a:rPr lang="es-CO" sz="1200" b="0" strike="noStrike" spc="-1">
                <a:solidFill>
                  <a:srgbClr val="FFFFFF"/>
                </a:solidFill>
                <a:latin typeface="BR Omny"/>
                <a:ea typeface="BR Omny"/>
              </a:rPr>
              <a:t>Contáctenos</a:t>
            </a:r>
            <a:endParaRPr lang="es-ES" sz="1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Elipse 19"/>
          <p:cNvSpPr/>
          <p:nvPr/>
        </p:nvSpPr>
        <p:spPr>
          <a:xfrm>
            <a:off x="14352840" y="2652120"/>
            <a:ext cx="1446840" cy="15771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1371600">
              <a:lnSpc>
                <a:spcPct val="100000"/>
              </a:lnSpc>
              <a:tabLst>
                <a:tab pos="0" algn="l"/>
              </a:tabLst>
            </a:pPr>
            <a:endParaRPr lang="es-CO" sz="1800" b="0" strike="noStrike" spc="-1">
              <a:solidFill>
                <a:srgbClr val="FFFFFF"/>
              </a:solidFill>
              <a:latin typeface="Aptos"/>
            </a:endParaRPr>
          </a:p>
        </p:txBody>
      </p:sp>
      <p:sp>
        <p:nvSpPr>
          <p:cNvPr id="67" name="TextBox 3"/>
          <p:cNvSpPr/>
          <p:nvPr/>
        </p:nvSpPr>
        <p:spPr>
          <a:xfrm>
            <a:off x="1028880" y="1095120"/>
            <a:ext cx="12914640" cy="73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1371600">
              <a:lnSpc>
                <a:spcPts val="5760"/>
              </a:lnSpc>
              <a:tabLst>
                <a:tab pos="0" algn="l"/>
              </a:tabLst>
            </a:pPr>
            <a:r>
              <a:rPr lang="es-CO" sz="4800" b="1" strike="noStrike" spc="-1">
                <a:solidFill>
                  <a:srgbClr val="1C79BE"/>
                </a:solidFill>
                <a:latin typeface="BR Omny Bold"/>
                <a:ea typeface="BR Omny Bold"/>
              </a:rPr>
              <a:t>¿Quiénes participarán?</a:t>
            </a:r>
            <a:endParaRPr lang="es-E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TextBox 5"/>
          <p:cNvSpPr/>
          <p:nvPr/>
        </p:nvSpPr>
        <p:spPr>
          <a:xfrm>
            <a:off x="1028880" y="9416520"/>
            <a:ext cx="4059000" cy="264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2089"/>
              </a:lnSpc>
              <a:tabLst>
                <a:tab pos="0" algn="l"/>
              </a:tabLst>
            </a:pPr>
            <a:r>
              <a:rPr lang="es-CO" sz="1740" b="0" strike="noStrike" spc="-1">
                <a:solidFill>
                  <a:srgbClr val="000000"/>
                </a:solidFill>
                <a:latin typeface="BR Omny"/>
                <a:ea typeface="BR Omny"/>
              </a:rPr>
              <a:t>www.glocalevalweek.org</a:t>
            </a:r>
            <a:endParaRPr lang="es-ES" sz="174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CuadroTexto 11"/>
          <p:cNvSpPr/>
          <p:nvPr/>
        </p:nvSpPr>
        <p:spPr>
          <a:xfrm>
            <a:off x="12132360" y="5711040"/>
            <a:ext cx="4440240" cy="346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 defTabSz="1371600">
              <a:lnSpc>
                <a:spcPts val="2100"/>
              </a:lnSpc>
              <a:tabLst>
                <a:tab pos="0" algn="l"/>
              </a:tabLst>
            </a:pPr>
            <a:r>
              <a:rPr lang="es-CO" sz="1600" b="1" strike="noStrike" spc="-1">
                <a:solidFill>
                  <a:srgbClr val="000000"/>
                </a:solidFill>
                <a:latin typeface="BR Omny"/>
              </a:rPr>
              <a:t>Carolina Suárez</a:t>
            </a:r>
            <a:endParaRPr lang="es-ES" sz="1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1371600">
              <a:lnSpc>
                <a:spcPts val="2100"/>
              </a:lnSpc>
              <a:tabLst>
                <a:tab pos="0" algn="l"/>
              </a:tabLst>
            </a:pPr>
            <a:r>
              <a:rPr lang="es-CO" sz="1600" b="1" strike="noStrike" spc="-1">
                <a:solidFill>
                  <a:srgbClr val="1C79BE"/>
                </a:solidFill>
                <a:latin typeface="BR Omny"/>
              </a:rPr>
              <a:t>Gerente Técnica</a:t>
            </a:r>
            <a:endParaRPr lang="es-ES" sz="1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1371600">
              <a:lnSpc>
                <a:spcPts val="2100"/>
              </a:lnSpc>
              <a:tabLst>
                <a:tab pos="0" algn="l"/>
              </a:tabLst>
            </a:pPr>
            <a:endParaRPr lang="es-ES" sz="16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1371600">
              <a:lnSpc>
                <a:spcPts val="2100"/>
              </a:lnSpc>
              <a:tabLst>
                <a:tab pos="0" algn="l"/>
              </a:tabLst>
            </a:pPr>
            <a:r>
              <a:rPr lang="es-CO" sz="1600" b="0" strike="noStrike" spc="-1">
                <a:solidFill>
                  <a:srgbClr val="000000"/>
                </a:solidFill>
                <a:latin typeface="BR Omny"/>
              </a:rPr>
              <a:t>Politóloga de la Universidad del Rosario y magíster en Administración Pública y Políticas Públicas del Tecnológico de Monterrey. Desde 2009 ha trabajado en evaluaciones, estudios y análisis de diferentes temáticas sociales en el Tecnológico de Monterrey, el Departamento Nacional de Planeación, el Instituto Colombiano de Bienestar Familiar y en Econometría, con quien ha estado vinculada desde 2013.</a:t>
            </a:r>
            <a:endParaRPr lang="es-E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Elipse 12"/>
          <p:cNvSpPr/>
          <p:nvPr/>
        </p:nvSpPr>
        <p:spPr>
          <a:xfrm>
            <a:off x="13101480" y="2470680"/>
            <a:ext cx="2502000" cy="2502000"/>
          </a:xfrm>
          <a:prstGeom prst="ellipse">
            <a:avLst/>
          </a:prstGeom>
          <a:blipFill rotWithShape="0">
            <a:blip r:embed="rId2"/>
            <a:srcRect/>
            <a:stretch/>
          </a:blipFill>
          <a:ln w="57150">
            <a:solidFill>
              <a:srgbClr val="00AC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1371600">
              <a:lnSpc>
                <a:spcPct val="100000"/>
              </a:lnSpc>
              <a:tabLst>
                <a:tab pos="0" algn="l"/>
              </a:tabLst>
            </a:pPr>
            <a:endParaRPr lang="es-CO" sz="1800" b="0" strike="noStrike" spc="-1">
              <a:solidFill>
                <a:srgbClr val="FFFFFF"/>
              </a:solidFill>
              <a:latin typeface="Aptos"/>
            </a:endParaRPr>
          </a:p>
        </p:txBody>
      </p:sp>
      <p:sp>
        <p:nvSpPr>
          <p:cNvPr id="71" name="Rectángulo redondeado 23"/>
          <p:cNvSpPr/>
          <p:nvPr/>
        </p:nvSpPr>
        <p:spPr>
          <a:xfrm>
            <a:off x="12992040" y="5414400"/>
            <a:ext cx="2720520" cy="151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1371600">
              <a:lnSpc>
                <a:spcPct val="100000"/>
              </a:lnSpc>
              <a:tabLst>
                <a:tab pos="0" algn="l"/>
              </a:tabLst>
            </a:pPr>
            <a:endParaRPr lang="es-CO" sz="1800" b="0" strike="noStrike" spc="-1">
              <a:solidFill>
                <a:srgbClr val="FFFFFF"/>
              </a:solidFill>
              <a:latin typeface="Aptos"/>
            </a:endParaRPr>
          </a:p>
        </p:txBody>
      </p:sp>
      <p:sp>
        <p:nvSpPr>
          <p:cNvPr id="72" name="Freeform 2"/>
          <p:cNvSpPr/>
          <p:nvPr/>
        </p:nvSpPr>
        <p:spPr>
          <a:xfrm rot="20222400">
            <a:off x="16650360" y="-87480"/>
            <a:ext cx="1652400" cy="1711800"/>
          </a:xfrm>
          <a:custGeom>
            <a:avLst/>
            <a:gdLst>
              <a:gd name="textAreaLeft" fmla="*/ 0 w 1652400"/>
              <a:gd name="textAreaRight" fmla="*/ 1653480 w 1652400"/>
              <a:gd name="textAreaTop" fmla="*/ 0 h 1711800"/>
              <a:gd name="textAreaBottom" fmla="*/ 1712880 h 1711800"/>
            </a:gdLst>
            <a:ahLst/>
            <a:cxnLst/>
            <a:rect l="textAreaLeft" t="textAreaTop" r="textAreaRight" b="textAreaBottom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s-CO" sz="1800" b="0" strike="noStrike" spc="-1">
              <a:solidFill>
                <a:schemeClr val="dk1"/>
              </a:solidFill>
              <a:latin typeface="Aptos"/>
            </a:endParaRPr>
          </a:p>
        </p:txBody>
      </p:sp>
      <p:grpSp>
        <p:nvGrpSpPr>
          <p:cNvPr id="73" name="Grupo 3"/>
          <p:cNvGrpSpPr/>
          <p:nvPr/>
        </p:nvGrpSpPr>
        <p:grpSpPr>
          <a:xfrm>
            <a:off x="7308360" y="2470680"/>
            <a:ext cx="3670200" cy="6707880"/>
            <a:chOff x="7308360" y="2470680"/>
            <a:chExt cx="3670200" cy="6707880"/>
          </a:xfrm>
        </p:grpSpPr>
        <p:sp>
          <p:nvSpPr>
            <p:cNvPr id="74" name="Elipse 17"/>
            <p:cNvSpPr/>
            <p:nvPr/>
          </p:nvSpPr>
          <p:spPr>
            <a:xfrm>
              <a:off x="9142200" y="2652120"/>
              <a:ext cx="1446840" cy="15771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1371600">
                <a:lnSpc>
                  <a:spcPct val="100000"/>
                </a:lnSpc>
                <a:tabLst>
                  <a:tab pos="0" algn="l"/>
                </a:tabLst>
              </a:pPr>
              <a:endParaRPr lang="es-CO" sz="1800" b="0" strike="noStrike" spc="-1">
                <a:solidFill>
                  <a:srgbClr val="FFFFFF"/>
                </a:solidFill>
                <a:latin typeface="Aptos"/>
              </a:endParaRPr>
            </a:p>
          </p:txBody>
        </p:sp>
        <p:sp>
          <p:nvSpPr>
            <p:cNvPr id="75" name="CuadroTexto 8"/>
            <p:cNvSpPr/>
            <p:nvPr/>
          </p:nvSpPr>
          <p:spPr>
            <a:xfrm>
              <a:off x="7308360" y="5711040"/>
              <a:ext cx="3670200" cy="3467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 algn="ctr" defTabSz="1371600">
                <a:lnSpc>
                  <a:spcPts val="2100"/>
                </a:lnSpc>
                <a:tabLst>
                  <a:tab pos="0" algn="l"/>
                </a:tabLst>
              </a:pPr>
              <a:r>
                <a:rPr lang="es-CO" sz="1600" b="1" strike="noStrike" spc="-1">
                  <a:solidFill>
                    <a:srgbClr val="000000"/>
                  </a:solidFill>
                  <a:latin typeface="BR Omny"/>
                </a:rPr>
                <a:t>Jorge Posada</a:t>
              </a:r>
              <a:endParaRPr lang="es-ES" sz="16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1371600">
                <a:lnSpc>
                  <a:spcPts val="2100"/>
                </a:lnSpc>
                <a:tabLst>
                  <a:tab pos="0" algn="l"/>
                </a:tabLst>
              </a:pPr>
              <a:r>
                <a:rPr lang="es-CO" sz="1600" b="1" strike="noStrike" spc="-1">
                  <a:solidFill>
                    <a:srgbClr val="1C79BE"/>
                  </a:solidFill>
                  <a:latin typeface="BR Omny"/>
                </a:rPr>
                <a:t>Director de Investigación y Desarrollo</a:t>
              </a:r>
              <a:endParaRPr lang="es-ES" sz="16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1371600">
                <a:lnSpc>
                  <a:spcPts val="2100"/>
                </a:lnSpc>
                <a:tabLst>
                  <a:tab pos="0" algn="l"/>
                </a:tabLst>
              </a:pPr>
              <a:endParaRPr lang="es-ES" sz="16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1371600">
                <a:lnSpc>
                  <a:spcPts val="2100"/>
                </a:lnSpc>
                <a:tabLst>
                  <a:tab pos="0" algn="l"/>
                </a:tabLst>
              </a:pPr>
              <a:r>
                <a:rPr lang="es-CO" sz="1600" b="0" strike="noStrike" spc="-1">
                  <a:solidFill>
                    <a:srgbClr val="000000"/>
                  </a:solidFill>
                  <a:latin typeface="BR Omny"/>
                </a:rPr>
                <a:t>Ingeniero Electrónico y Magíster en Ingeniería Industrial, experto en inteligencia artificial, machine learning y procesamiento de lenguaje natural. Cuenta con amplia trayectoria en I+D, liderazgo de proyectos y desarrollo de soluciones analíticas y conversacionales para sector público y privado.</a:t>
              </a:r>
              <a:endParaRPr lang="es-ES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" name="Elipse 14"/>
            <p:cNvSpPr/>
            <p:nvPr/>
          </p:nvSpPr>
          <p:spPr>
            <a:xfrm>
              <a:off x="7890480" y="2470680"/>
              <a:ext cx="2502000" cy="2502000"/>
            </a:xfrm>
            <a:prstGeom prst="ellipse">
              <a:avLst/>
            </a:prstGeom>
            <a:blipFill rotWithShape="0">
              <a:blip r:embed="rId4"/>
              <a:srcRect/>
              <a:stretch/>
            </a:blipFill>
            <a:ln w="57150">
              <a:solidFill>
                <a:srgbClr val="DC368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1371600">
                <a:lnSpc>
                  <a:spcPct val="100000"/>
                </a:lnSpc>
                <a:tabLst>
                  <a:tab pos="0" algn="l"/>
                </a:tabLst>
              </a:pPr>
              <a:endParaRPr lang="es-CO" sz="1800" b="0" strike="noStrike" spc="-1">
                <a:solidFill>
                  <a:srgbClr val="FFFFFF"/>
                </a:solidFill>
                <a:latin typeface="Aptos"/>
              </a:endParaRPr>
            </a:p>
          </p:txBody>
        </p:sp>
        <p:sp>
          <p:nvSpPr>
            <p:cNvPr id="77" name="Rectángulo redondeado 22"/>
            <p:cNvSpPr/>
            <p:nvPr/>
          </p:nvSpPr>
          <p:spPr>
            <a:xfrm>
              <a:off x="7775640" y="5414400"/>
              <a:ext cx="2720520" cy="1512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1371600">
                <a:lnSpc>
                  <a:spcPct val="100000"/>
                </a:lnSpc>
                <a:tabLst>
                  <a:tab pos="0" algn="l"/>
                </a:tabLst>
              </a:pPr>
              <a:endParaRPr lang="es-CO" sz="1800" b="0" strike="noStrike" spc="-1">
                <a:solidFill>
                  <a:srgbClr val="FFFFFF"/>
                </a:solidFill>
                <a:latin typeface="Aptos"/>
              </a:endParaRPr>
            </a:p>
          </p:txBody>
        </p:sp>
      </p:grpSp>
      <p:grpSp>
        <p:nvGrpSpPr>
          <p:cNvPr id="78" name="Grupo 16"/>
          <p:cNvGrpSpPr/>
          <p:nvPr/>
        </p:nvGrpSpPr>
        <p:grpSpPr>
          <a:xfrm>
            <a:off x="2354400" y="2472480"/>
            <a:ext cx="3607560" cy="6706080"/>
            <a:chOff x="2354400" y="2472480"/>
            <a:chExt cx="3607560" cy="6706080"/>
          </a:xfrm>
        </p:grpSpPr>
        <p:sp>
          <p:nvSpPr>
            <p:cNvPr id="79" name="Elipse 20"/>
            <p:cNvSpPr/>
            <p:nvPr/>
          </p:nvSpPr>
          <p:spPr>
            <a:xfrm>
              <a:off x="4158720" y="2653920"/>
              <a:ext cx="1446840" cy="15771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1371600">
                <a:lnSpc>
                  <a:spcPct val="100000"/>
                </a:lnSpc>
                <a:tabLst>
                  <a:tab pos="0" algn="l"/>
                </a:tabLst>
              </a:pPr>
              <a:endParaRPr lang="es-CO" sz="1800" b="0" strike="noStrike" spc="-1">
                <a:solidFill>
                  <a:srgbClr val="FFFFFF"/>
                </a:solidFill>
                <a:latin typeface="Aptos"/>
              </a:endParaRPr>
            </a:p>
          </p:txBody>
        </p:sp>
        <p:sp>
          <p:nvSpPr>
            <p:cNvPr id="80" name="CuadroTexto 6"/>
            <p:cNvSpPr/>
            <p:nvPr/>
          </p:nvSpPr>
          <p:spPr>
            <a:xfrm>
              <a:off x="2354400" y="5711040"/>
              <a:ext cx="3607560" cy="3467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 algn="ctr" defTabSz="1371600">
                <a:lnSpc>
                  <a:spcPts val="2100"/>
                </a:lnSpc>
                <a:tabLst>
                  <a:tab pos="0" algn="l"/>
                </a:tabLst>
              </a:pPr>
              <a:r>
                <a:rPr lang="es-CO" sz="1600" b="1" strike="noStrike" spc="-1">
                  <a:solidFill>
                    <a:srgbClr val="000000"/>
                  </a:solidFill>
                  <a:latin typeface="BR Omny"/>
                </a:rPr>
                <a:t>Adriana Cárdenas</a:t>
              </a:r>
              <a:endParaRPr lang="es-ES" sz="16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1371600">
                <a:lnSpc>
                  <a:spcPts val="2100"/>
                </a:lnSpc>
                <a:tabLst>
                  <a:tab pos="0" algn="l"/>
                </a:tabLst>
              </a:pPr>
              <a:r>
                <a:rPr lang="es-CO" sz="1600" b="1" strike="noStrike" spc="-1">
                  <a:solidFill>
                    <a:srgbClr val="1C79BE"/>
                  </a:solidFill>
                  <a:latin typeface="BR Omny"/>
                </a:rPr>
                <a:t>Directora de Proyectos</a:t>
              </a:r>
              <a:endParaRPr lang="es-ES" sz="16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1371600">
                <a:lnSpc>
                  <a:spcPts val="2100"/>
                </a:lnSpc>
                <a:tabLst>
                  <a:tab pos="0" algn="l"/>
                </a:tabLst>
              </a:pPr>
              <a:endParaRPr lang="es-ES" sz="1600" b="0" strike="noStrike" spc="-1">
                <a:solidFill>
                  <a:srgbClr val="000000"/>
                </a:solidFill>
                <a:latin typeface="Arial"/>
              </a:endParaRPr>
            </a:p>
            <a:p>
              <a:pPr algn="ctr" defTabSz="1371600">
                <a:lnSpc>
                  <a:spcPts val="2100"/>
                </a:lnSpc>
                <a:tabLst>
                  <a:tab pos="0" algn="l"/>
                </a:tabLst>
              </a:pPr>
              <a:r>
                <a:rPr lang="es-CO" sz="1600" b="0" strike="noStrike" spc="-1">
                  <a:solidFill>
                    <a:srgbClr val="000000"/>
                  </a:solidFill>
                  <a:latin typeface="BR Omny"/>
                </a:rPr>
                <a:t>Ingeniera de Sistemas de la Universidad Católica y Magíster en Análisis de Big Data, con más de 20 años de experiencia en el diseño, desarrollo e implementación de sistemas de información, plataformas digitales y herramientas analíticas para el seguimiento, monitoreo y evaluación de políticas públicas, programas y proyectos sociales.</a:t>
              </a:r>
              <a:endParaRPr lang="es-ES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1" name="Elipse 15"/>
            <p:cNvSpPr/>
            <p:nvPr/>
          </p:nvSpPr>
          <p:spPr>
            <a:xfrm>
              <a:off x="2908080" y="2472480"/>
              <a:ext cx="2502000" cy="2502000"/>
            </a:xfrm>
            <a:prstGeom prst="ellipse">
              <a:avLst/>
            </a:prstGeom>
            <a:blipFill rotWithShape="0">
              <a:blip r:embed="rId5"/>
              <a:srcRect/>
              <a:stretch/>
            </a:blipFill>
            <a:ln w="57150">
              <a:solidFill>
                <a:srgbClr val="00ACE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1371600">
                <a:lnSpc>
                  <a:spcPct val="100000"/>
                </a:lnSpc>
                <a:tabLst>
                  <a:tab pos="0" algn="l"/>
                </a:tabLst>
              </a:pPr>
              <a:endParaRPr lang="es-CO" sz="1800" b="0" strike="noStrike" spc="-1">
                <a:solidFill>
                  <a:srgbClr val="FFFFFF"/>
                </a:solidFill>
                <a:latin typeface="Aptos"/>
              </a:endParaRPr>
            </a:p>
          </p:txBody>
        </p:sp>
        <p:sp>
          <p:nvSpPr>
            <p:cNvPr id="82" name="Rectángulo redondeado 21"/>
            <p:cNvSpPr/>
            <p:nvPr/>
          </p:nvSpPr>
          <p:spPr>
            <a:xfrm>
              <a:off x="2797920" y="5416560"/>
              <a:ext cx="2720520" cy="1512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1371600">
                <a:lnSpc>
                  <a:spcPct val="100000"/>
                </a:lnSpc>
                <a:tabLst>
                  <a:tab pos="0" algn="l"/>
                </a:tabLst>
              </a:pPr>
              <a:endParaRPr lang="es-CO" sz="1800" b="0" strike="noStrike" spc="-1">
                <a:solidFill>
                  <a:srgbClr val="FFFFFF"/>
                </a:solidFill>
                <a:latin typeface="Aptos"/>
              </a:endParaRPr>
            </a:p>
          </p:txBody>
        </p:sp>
      </p:grpSp>
      <p:sp>
        <p:nvSpPr>
          <p:cNvPr id="83" name="TextBox 5"/>
          <p:cNvSpPr/>
          <p:nvPr/>
        </p:nvSpPr>
        <p:spPr>
          <a:xfrm>
            <a:off x="1028880" y="9416520"/>
            <a:ext cx="4059000" cy="264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2089"/>
              </a:lnSpc>
            </a:pPr>
            <a:r>
              <a:rPr lang="es-CO" sz="1740" b="0" strike="noStrike" spc="-1">
                <a:solidFill>
                  <a:srgbClr val="000000"/>
                </a:solidFill>
                <a:latin typeface="BR Omny"/>
                <a:ea typeface="BR Omny"/>
              </a:rPr>
              <a:t>www.glocalevalweek.org</a:t>
            </a:r>
            <a:endParaRPr lang="es-ES" sz="174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Rectángulo 5"/>
          <p:cNvSpPr/>
          <p:nvPr/>
        </p:nvSpPr>
        <p:spPr>
          <a:xfrm>
            <a:off x="0" y="10172880"/>
            <a:ext cx="18286920" cy="113400"/>
          </a:xfrm>
          <a:prstGeom prst="rect">
            <a:avLst/>
          </a:prstGeom>
          <a:solidFill>
            <a:srgbClr val="DD36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s-CO" sz="1800" b="0" strike="noStrike" spc="-1">
              <a:solidFill>
                <a:srgbClr val="DD368C"/>
              </a:solidFill>
              <a:latin typeface="Apto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Elipse 1"/>
          <p:cNvSpPr/>
          <p:nvPr/>
        </p:nvSpPr>
        <p:spPr>
          <a:xfrm>
            <a:off x="1173600" y="4175640"/>
            <a:ext cx="3413520" cy="1729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s-CO" sz="3200" b="1" strike="noStrike" spc="-1">
                <a:solidFill>
                  <a:schemeClr val="lt1"/>
                </a:solidFill>
                <a:latin typeface="BR Omny"/>
              </a:rPr>
              <a:t>Desde 2019, más de 20 proyectos</a:t>
            </a:r>
            <a:endParaRPr lang="es-E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Rectángulo 2"/>
          <p:cNvSpPr/>
          <p:nvPr/>
        </p:nvSpPr>
        <p:spPr>
          <a:xfrm>
            <a:off x="5437080" y="2674800"/>
            <a:ext cx="3922920" cy="14475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s-CO" sz="3200" b="0" strike="noStrike" spc="-1">
                <a:solidFill>
                  <a:schemeClr val="lt1"/>
                </a:solidFill>
                <a:latin typeface="BR Omny"/>
              </a:rPr>
              <a:t>Análisis automatizado de texto</a:t>
            </a:r>
            <a:endParaRPr lang="es-E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Rectángulo 3"/>
          <p:cNvSpPr/>
          <p:nvPr/>
        </p:nvSpPr>
        <p:spPr>
          <a:xfrm>
            <a:off x="5473440" y="4319640"/>
            <a:ext cx="3922920" cy="1446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s-CO" sz="3200" b="0" strike="noStrike" spc="-1">
                <a:solidFill>
                  <a:schemeClr val="lt1"/>
                </a:solidFill>
                <a:latin typeface="BR Omny"/>
              </a:rPr>
              <a:t>Inteligencia artificial generativa (LLM)</a:t>
            </a:r>
            <a:endParaRPr lang="es-E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Rectángulo 4"/>
          <p:cNvSpPr/>
          <p:nvPr/>
        </p:nvSpPr>
        <p:spPr>
          <a:xfrm>
            <a:off x="5527800" y="5951160"/>
            <a:ext cx="3922920" cy="85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s-CO" sz="3200" b="0" strike="noStrike" spc="-1">
                <a:solidFill>
                  <a:schemeClr val="lt1"/>
                </a:solidFill>
                <a:latin typeface="BR Omny"/>
              </a:rPr>
              <a:t>Machine Learning</a:t>
            </a:r>
            <a:endParaRPr lang="es-ES" sz="3200" b="0" strike="noStrike" spc="-1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89" name="Conector: angular 5"/>
          <p:cNvCxnSpPr>
            <a:stCxn id="85" idx="0"/>
            <a:endCxn id="86" idx="1"/>
          </p:cNvCxnSpPr>
          <p:nvPr/>
        </p:nvCxnSpPr>
        <p:spPr>
          <a:xfrm rot="5400000" flipH="1" flipV="1">
            <a:off x="3769920" y="2508480"/>
            <a:ext cx="777600" cy="2557080"/>
          </a:xfrm>
          <a:prstGeom prst="bentConnector2">
            <a:avLst/>
          </a:prstGeom>
          <a:ln w="25400">
            <a:solidFill>
              <a:srgbClr val="DC368B"/>
            </a:solidFill>
            <a:tailEnd type="oval" w="med" len="med"/>
          </a:ln>
        </p:spPr>
      </p:cxnSp>
      <p:cxnSp>
        <p:nvCxnSpPr>
          <p:cNvPr id="90" name="Conector: angular 6"/>
          <p:cNvCxnSpPr>
            <a:stCxn id="85" idx="6"/>
            <a:endCxn id="87" idx="1"/>
          </p:cNvCxnSpPr>
          <p:nvPr/>
        </p:nvCxnSpPr>
        <p:spPr>
          <a:xfrm>
            <a:off x="4587120" y="5040720"/>
            <a:ext cx="886680" cy="2160"/>
          </a:xfrm>
          <a:prstGeom prst="bentConnector3">
            <a:avLst>
              <a:gd name="adj1" fmla="val 49959"/>
            </a:avLst>
          </a:prstGeom>
          <a:ln w="25400">
            <a:solidFill>
              <a:srgbClr val="DC368B"/>
            </a:solidFill>
            <a:tailEnd type="oval" w="med" len="med"/>
          </a:ln>
        </p:spPr>
      </p:cxnSp>
      <p:cxnSp>
        <p:nvCxnSpPr>
          <p:cNvPr id="91" name="Conector: angular 7"/>
          <p:cNvCxnSpPr>
            <a:stCxn id="85" idx="4"/>
            <a:endCxn id="88" idx="1"/>
          </p:cNvCxnSpPr>
          <p:nvPr/>
        </p:nvCxnSpPr>
        <p:spPr>
          <a:xfrm rot="16200000" flipH="1">
            <a:off x="3966840" y="4818960"/>
            <a:ext cx="475200" cy="2647800"/>
          </a:xfrm>
          <a:prstGeom prst="bentConnector2">
            <a:avLst/>
          </a:prstGeom>
          <a:ln w="25400">
            <a:solidFill>
              <a:srgbClr val="DC368B"/>
            </a:solidFill>
            <a:tailEnd type="oval" w="med" len="med"/>
          </a:ln>
        </p:spPr>
      </p:cxnSp>
      <p:sp>
        <p:nvSpPr>
          <p:cNvPr id="92" name="Rectángulo 8"/>
          <p:cNvSpPr/>
          <p:nvPr/>
        </p:nvSpPr>
        <p:spPr>
          <a:xfrm>
            <a:off x="9764280" y="2674800"/>
            <a:ext cx="5490720" cy="1447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428760" indent="-428760" defTabSz="914400">
              <a:lnSpc>
                <a:spcPct val="100000"/>
              </a:lnSpc>
              <a:buClr>
                <a:srgbClr val="00ACED"/>
              </a:buClr>
              <a:buFont typeface="Wingdings" charset="2"/>
              <a:buChar char=""/>
            </a:pPr>
            <a:r>
              <a:rPr lang="es-CO" sz="2400" b="0" strike="noStrike" spc="-1">
                <a:solidFill>
                  <a:schemeClr val="lt1"/>
                </a:solidFill>
                <a:latin typeface="BR Omny"/>
              </a:rPr>
              <a:t>Web Scraping</a:t>
            </a:r>
            <a:endParaRPr lang="es-ES" sz="2400" b="0" strike="noStrike" spc="-1">
              <a:solidFill>
                <a:srgbClr val="FFFFFF"/>
              </a:solidFill>
              <a:latin typeface="Arial"/>
            </a:endParaRPr>
          </a:p>
          <a:p>
            <a:pPr marL="428760" indent="-428760" defTabSz="914400">
              <a:lnSpc>
                <a:spcPct val="100000"/>
              </a:lnSpc>
              <a:buClr>
                <a:srgbClr val="00ACED"/>
              </a:buClr>
              <a:buFont typeface="Wingdings" charset="2"/>
              <a:buChar char=""/>
            </a:pPr>
            <a:r>
              <a:rPr lang="es-CO" sz="2400" b="0" strike="noStrike" spc="-1">
                <a:solidFill>
                  <a:schemeClr val="lt1"/>
                </a:solidFill>
                <a:latin typeface="BR Omny"/>
              </a:rPr>
              <a:t>Análisis de redes sociales</a:t>
            </a:r>
            <a:endParaRPr lang="es-ES" sz="2400" b="0" strike="noStrike" spc="-1">
              <a:solidFill>
                <a:srgbClr val="FFFFFF"/>
              </a:solidFill>
              <a:latin typeface="Arial"/>
            </a:endParaRPr>
          </a:p>
          <a:p>
            <a:pPr marL="428760" indent="-428760" defTabSz="914400">
              <a:lnSpc>
                <a:spcPct val="100000"/>
              </a:lnSpc>
              <a:buClr>
                <a:srgbClr val="00ACED"/>
              </a:buClr>
              <a:buFont typeface="Wingdings" charset="2"/>
              <a:buChar char=""/>
            </a:pPr>
            <a:r>
              <a:rPr lang="es-CO" sz="2400" b="0" strike="noStrike" spc="-1">
                <a:solidFill>
                  <a:schemeClr val="lt1"/>
                </a:solidFill>
                <a:latin typeface="BR Omny"/>
              </a:rPr>
              <a:t>Modelamiento temático</a:t>
            </a:r>
            <a:endParaRPr lang="es-ES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Rectángulo 9"/>
          <p:cNvSpPr/>
          <p:nvPr/>
        </p:nvSpPr>
        <p:spPr>
          <a:xfrm>
            <a:off x="9764280" y="4319640"/>
            <a:ext cx="5490720" cy="1447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428760" indent="-428760" defTabSz="914400">
              <a:lnSpc>
                <a:spcPct val="100000"/>
              </a:lnSpc>
              <a:buClr>
                <a:srgbClr val="00ACED"/>
              </a:buClr>
              <a:buFont typeface="Wingdings" charset="2"/>
              <a:buChar char=""/>
            </a:pPr>
            <a:r>
              <a:rPr lang="es-CO" sz="2400" b="0" strike="noStrike" spc="-1">
                <a:solidFill>
                  <a:schemeClr val="lt1"/>
                </a:solidFill>
                <a:latin typeface="BR Omny"/>
              </a:rPr>
              <a:t>Valoración de criterios</a:t>
            </a:r>
            <a:endParaRPr lang="es-ES" sz="2400" b="0" strike="noStrike" spc="-1">
              <a:solidFill>
                <a:srgbClr val="FFFFFF"/>
              </a:solidFill>
              <a:latin typeface="Arial"/>
            </a:endParaRPr>
          </a:p>
          <a:p>
            <a:pPr marL="428760" indent="-428760" defTabSz="914400">
              <a:lnSpc>
                <a:spcPct val="100000"/>
              </a:lnSpc>
              <a:buClr>
                <a:srgbClr val="00ACED"/>
              </a:buClr>
              <a:buFont typeface="Wingdings" charset="2"/>
              <a:buChar char=""/>
            </a:pPr>
            <a:r>
              <a:rPr lang="es-CO" sz="2400" b="0" strike="noStrike" spc="-1">
                <a:solidFill>
                  <a:schemeClr val="lt1"/>
                </a:solidFill>
                <a:latin typeface="BR Omny"/>
              </a:rPr>
              <a:t>Chatbot</a:t>
            </a:r>
            <a:endParaRPr lang="es-ES" sz="2400" b="0" strike="noStrike" spc="-1">
              <a:solidFill>
                <a:srgbClr val="FFFFFF"/>
              </a:solidFill>
              <a:latin typeface="Arial"/>
            </a:endParaRPr>
          </a:p>
          <a:p>
            <a:pPr marL="428760" indent="-428760" defTabSz="914400">
              <a:lnSpc>
                <a:spcPct val="100000"/>
              </a:lnSpc>
              <a:buClr>
                <a:srgbClr val="00ACED"/>
              </a:buClr>
              <a:buFont typeface="Wingdings" charset="2"/>
              <a:buChar char=""/>
            </a:pPr>
            <a:r>
              <a:rPr lang="es-CO" sz="2400" b="0" strike="noStrike" spc="-1">
                <a:solidFill>
                  <a:schemeClr val="lt1"/>
                </a:solidFill>
                <a:latin typeface="BR Omny"/>
              </a:rPr>
              <a:t>Codificación cualitativa</a:t>
            </a:r>
            <a:endParaRPr lang="es-ES" sz="2400" b="0" strike="noStrike" spc="-1">
              <a:solidFill>
                <a:srgbClr val="FFFFFF"/>
              </a:solidFill>
              <a:latin typeface="Arial"/>
            </a:endParaRPr>
          </a:p>
          <a:p>
            <a:pPr marL="428760" indent="-428760" defTabSz="914400">
              <a:lnSpc>
                <a:spcPct val="100000"/>
              </a:lnSpc>
              <a:buClr>
                <a:srgbClr val="00ACED"/>
              </a:buClr>
              <a:buFont typeface="Wingdings" charset="2"/>
              <a:buChar char=""/>
            </a:pPr>
            <a:r>
              <a:rPr lang="es-CO" sz="2400" b="0" strike="noStrike" spc="-1">
                <a:solidFill>
                  <a:schemeClr val="lt1"/>
                </a:solidFill>
                <a:latin typeface="BR Omny"/>
              </a:rPr>
              <a:t>DOKU</a:t>
            </a:r>
            <a:endParaRPr lang="es-ES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Rectángulo 10"/>
          <p:cNvSpPr/>
          <p:nvPr/>
        </p:nvSpPr>
        <p:spPr>
          <a:xfrm>
            <a:off x="9781920" y="5977080"/>
            <a:ext cx="5490720" cy="85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428760" indent="-428760" defTabSz="914400">
              <a:lnSpc>
                <a:spcPct val="100000"/>
              </a:lnSpc>
              <a:buClr>
                <a:srgbClr val="00ACED"/>
              </a:buClr>
              <a:buFont typeface="Wingdings" charset="2"/>
              <a:buChar char=""/>
            </a:pPr>
            <a:r>
              <a:rPr lang="es-CO" sz="2400" b="0" strike="noStrike" spc="-1">
                <a:solidFill>
                  <a:schemeClr val="lt1"/>
                </a:solidFill>
                <a:latin typeface="BR Omny"/>
              </a:rPr>
              <a:t>Modelos predictivos</a:t>
            </a:r>
            <a:endParaRPr lang="es-ES" sz="2400" b="0" strike="noStrike" spc="-1">
              <a:solidFill>
                <a:srgbClr val="FFFFFF"/>
              </a:solidFill>
              <a:latin typeface="Arial"/>
            </a:endParaRPr>
          </a:p>
          <a:p>
            <a:pPr marL="428760" indent="-428760" defTabSz="914400">
              <a:lnSpc>
                <a:spcPct val="100000"/>
              </a:lnSpc>
              <a:buClr>
                <a:srgbClr val="00ACED"/>
              </a:buClr>
              <a:buFont typeface="Wingdings" charset="2"/>
              <a:buChar char=""/>
            </a:pPr>
            <a:r>
              <a:rPr lang="es-CO" sz="2400" b="0" strike="noStrike" spc="-1">
                <a:solidFill>
                  <a:schemeClr val="lt1"/>
                </a:solidFill>
                <a:latin typeface="BR Omny"/>
              </a:rPr>
              <a:t>Identificación de efectos heterogéneos</a:t>
            </a:r>
            <a:endParaRPr lang="es-ES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5" name="TextBox 3"/>
          <p:cNvSpPr/>
          <p:nvPr/>
        </p:nvSpPr>
        <p:spPr>
          <a:xfrm>
            <a:off x="1028880" y="570960"/>
            <a:ext cx="9971640" cy="73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5760"/>
              </a:lnSpc>
            </a:pPr>
            <a:r>
              <a:rPr lang="es-CO" sz="4800" b="1" strike="noStrike" spc="-1">
                <a:solidFill>
                  <a:srgbClr val="1C79BE"/>
                </a:solidFill>
                <a:latin typeface="BR Omny Bold"/>
                <a:ea typeface="BR Omny Bold"/>
              </a:rPr>
              <a:t>CASO DE ÉXITO</a:t>
            </a:r>
            <a:endParaRPr lang="es-E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Freeform 2"/>
          <p:cNvSpPr/>
          <p:nvPr/>
        </p:nvSpPr>
        <p:spPr>
          <a:xfrm rot="20222400">
            <a:off x="16650360" y="-87480"/>
            <a:ext cx="1652400" cy="1711800"/>
          </a:xfrm>
          <a:custGeom>
            <a:avLst/>
            <a:gdLst>
              <a:gd name="textAreaLeft" fmla="*/ 0 w 1652400"/>
              <a:gd name="textAreaRight" fmla="*/ 1653480 w 1652400"/>
              <a:gd name="textAreaTop" fmla="*/ 0 h 1711800"/>
              <a:gd name="textAreaBottom" fmla="*/ 1712880 h 1711800"/>
            </a:gdLst>
            <a:ahLst/>
            <a:cxnLst/>
            <a:rect l="textAreaLeft" t="textAreaTop" r="textAreaRight" b="textAreaBottom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s-CO" sz="1800" b="0" strike="noStrike" spc="-1">
              <a:solidFill>
                <a:schemeClr val="dk1"/>
              </a:solidFill>
              <a:latin typeface="Aptos"/>
            </a:endParaRPr>
          </a:p>
        </p:txBody>
      </p:sp>
      <p:sp>
        <p:nvSpPr>
          <p:cNvPr id="97" name="TextBox 5"/>
          <p:cNvSpPr/>
          <p:nvPr/>
        </p:nvSpPr>
        <p:spPr>
          <a:xfrm>
            <a:off x="1028880" y="9416520"/>
            <a:ext cx="4059000" cy="264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2089"/>
              </a:lnSpc>
            </a:pPr>
            <a:r>
              <a:rPr lang="es-CO" sz="1740" b="0" strike="noStrike" spc="-1">
                <a:solidFill>
                  <a:srgbClr val="000000"/>
                </a:solidFill>
                <a:latin typeface="BR Omny"/>
                <a:ea typeface="BR Omny"/>
              </a:rPr>
              <a:t>www.glocalevalweek.org</a:t>
            </a:r>
            <a:endParaRPr lang="es-ES" sz="174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Rectángulo 5"/>
          <p:cNvSpPr/>
          <p:nvPr/>
        </p:nvSpPr>
        <p:spPr>
          <a:xfrm>
            <a:off x="0" y="10172880"/>
            <a:ext cx="18286920" cy="113400"/>
          </a:xfrm>
          <a:prstGeom prst="rect">
            <a:avLst/>
          </a:prstGeom>
          <a:solidFill>
            <a:srgbClr val="DD36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s-CO" sz="1800" b="0" strike="noStrike" spc="-1">
              <a:solidFill>
                <a:srgbClr val="DD368C"/>
              </a:solidFill>
              <a:latin typeface="Apto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Freeform 2"/>
          <p:cNvSpPr/>
          <p:nvPr/>
        </p:nvSpPr>
        <p:spPr>
          <a:xfrm rot="20222400">
            <a:off x="16650360" y="-87480"/>
            <a:ext cx="1652400" cy="1711800"/>
          </a:xfrm>
          <a:custGeom>
            <a:avLst/>
            <a:gdLst>
              <a:gd name="textAreaLeft" fmla="*/ 0 w 1652400"/>
              <a:gd name="textAreaRight" fmla="*/ 1653480 w 1652400"/>
              <a:gd name="textAreaTop" fmla="*/ 0 h 1711800"/>
              <a:gd name="textAreaBottom" fmla="*/ 1712880 h 1711800"/>
            </a:gdLst>
            <a:ahLst/>
            <a:cxnLst/>
            <a:rect l="textAreaLeft" t="textAreaTop" r="textAreaRight" b="textAreaBottom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s-CO" sz="1800" b="0" strike="noStrike" spc="-1">
              <a:solidFill>
                <a:schemeClr val="dk1"/>
              </a:solidFill>
              <a:latin typeface="Aptos"/>
            </a:endParaRPr>
          </a:p>
        </p:txBody>
      </p:sp>
      <p:sp>
        <p:nvSpPr>
          <p:cNvPr id="100" name="TextBox 3"/>
          <p:cNvSpPr/>
          <p:nvPr/>
        </p:nvSpPr>
        <p:spPr>
          <a:xfrm>
            <a:off x="1028880" y="570960"/>
            <a:ext cx="9971640" cy="73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5760"/>
              </a:lnSpc>
            </a:pPr>
            <a:r>
              <a:rPr lang="es-CO" sz="4800" b="1" strike="noStrike" spc="-1">
                <a:solidFill>
                  <a:srgbClr val="1C79BE"/>
                </a:solidFill>
                <a:latin typeface="BR Omny Bold"/>
                <a:ea typeface="BR Omny Bold"/>
              </a:rPr>
              <a:t>CASO DE ÉXITO</a:t>
            </a:r>
            <a:endParaRPr lang="es-E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TextBox 5"/>
          <p:cNvSpPr/>
          <p:nvPr/>
        </p:nvSpPr>
        <p:spPr>
          <a:xfrm>
            <a:off x="1028880" y="9416520"/>
            <a:ext cx="4059000" cy="264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2089"/>
              </a:lnSpc>
            </a:pPr>
            <a:r>
              <a:rPr lang="es-CO" sz="1740" b="0" strike="noStrike" spc="-1">
                <a:solidFill>
                  <a:srgbClr val="000000"/>
                </a:solidFill>
                <a:latin typeface="BR Omny"/>
                <a:ea typeface="BR Omny"/>
              </a:rPr>
              <a:t>www.glocalevalweek.org</a:t>
            </a:r>
            <a:endParaRPr lang="es-ES" sz="174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Rectángulo 5"/>
          <p:cNvSpPr/>
          <p:nvPr/>
        </p:nvSpPr>
        <p:spPr>
          <a:xfrm>
            <a:off x="0" y="10172880"/>
            <a:ext cx="18286920" cy="113400"/>
          </a:xfrm>
          <a:prstGeom prst="rect">
            <a:avLst/>
          </a:prstGeom>
          <a:solidFill>
            <a:srgbClr val="DD36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s-CO" sz="1800" b="0" strike="noStrike" spc="-1">
              <a:solidFill>
                <a:srgbClr val="DD368C"/>
              </a:solidFill>
              <a:latin typeface="Aptos"/>
            </a:endParaRPr>
          </a:p>
        </p:txBody>
      </p:sp>
      <p:pic>
        <p:nvPicPr>
          <p:cNvPr id="103" name="Gráfico 19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16512480" y="2107800"/>
            <a:ext cx="503640" cy="503640"/>
          </a:xfrm>
          <a:prstGeom prst="rect">
            <a:avLst/>
          </a:prstGeom>
          <a:ln w="0">
            <a:noFill/>
          </a:ln>
        </p:spPr>
      </p:pic>
      <p:sp>
        <p:nvSpPr>
          <p:cNvPr id="104" name="Título 3"/>
          <p:cNvSpPr/>
          <p:nvPr/>
        </p:nvSpPr>
        <p:spPr>
          <a:xfrm>
            <a:off x="13525200" y="2054160"/>
            <a:ext cx="2867760" cy="61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7160" tIns="68760" rIns="137160" bIns="68760" anchor="b">
            <a:noAutofit/>
          </a:bodyPr>
          <a:lstStyle/>
          <a:p>
            <a:pPr algn="ctr" defTabSz="914400">
              <a:lnSpc>
                <a:spcPct val="90000"/>
              </a:lnSpc>
            </a:pPr>
            <a:r>
              <a:rPr lang="es-CO" sz="2400" b="1" strike="noStrike" spc="-1">
                <a:solidFill>
                  <a:schemeClr val="accent2"/>
                </a:solidFill>
                <a:latin typeface="BR Omny"/>
              </a:rPr>
              <a:t>¿Cuál era el reto?</a:t>
            </a:r>
            <a:endParaRPr lang="es-E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Rectángulo: esquinas redondeadas 4"/>
          <p:cNvSpPr/>
          <p:nvPr/>
        </p:nvSpPr>
        <p:spPr>
          <a:xfrm>
            <a:off x="2049840" y="2581560"/>
            <a:ext cx="3405240" cy="113004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s-CO" sz="3200" b="1" strike="noStrike" spc="-1">
                <a:solidFill>
                  <a:schemeClr val="accent2"/>
                </a:solidFill>
                <a:latin typeface="BR Omny"/>
              </a:rPr>
              <a:t>7.500</a:t>
            </a:r>
            <a:r>
              <a:rPr lang="es-CO" sz="2400" b="0" strike="noStrike" spc="-1">
                <a:solidFill>
                  <a:schemeClr val="accent2"/>
                </a:solidFill>
                <a:latin typeface="BR Omny"/>
              </a:rPr>
              <a:t> </a:t>
            </a:r>
            <a:r>
              <a:rPr lang="es-CO" sz="2400" b="0" strike="noStrike" spc="-1">
                <a:solidFill>
                  <a:schemeClr val="lt1"/>
                </a:solidFill>
                <a:latin typeface="BR Omny"/>
              </a:rPr>
              <a:t>documentos</a:t>
            </a:r>
            <a:endParaRPr lang="es-ES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" name="Rectángulo: esquinas redondeadas 5"/>
          <p:cNvSpPr/>
          <p:nvPr/>
        </p:nvSpPr>
        <p:spPr>
          <a:xfrm>
            <a:off x="1981080" y="4059360"/>
            <a:ext cx="3488400" cy="108396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s-CO" sz="3200" b="1" strike="noStrike" spc="-1">
                <a:solidFill>
                  <a:schemeClr val="accent2"/>
                </a:solidFill>
                <a:latin typeface="BR Omny"/>
              </a:rPr>
              <a:t>230</a:t>
            </a:r>
            <a:r>
              <a:rPr lang="es-CO" sz="2400" b="0" strike="noStrike" spc="-1">
                <a:solidFill>
                  <a:schemeClr val="lt1"/>
                </a:solidFill>
                <a:latin typeface="BR Omny"/>
              </a:rPr>
              <a:t> requisitos</a:t>
            </a:r>
            <a:endParaRPr lang="es-ES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" name="Título 3"/>
          <p:cNvSpPr/>
          <p:nvPr/>
        </p:nvSpPr>
        <p:spPr>
          <a:xfrm>
            <a:off x="1775520" y="2107800"/>
            <a:ext cx="3953160" cy="46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7160" tIns="68760" rIns="137160" bIns="68760"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s-CO" sz="2100" b="1" strike="noStrike" spc="-1">
                <a:solidFill>
                  <a:schemeClr val="dk2"/>
                </a:solidFill>
                <a:latin typeface="BR Omny"/>
              </a:rPr>
              <a:t>Insumos</a:t>
            </a:r>
            <a:endParaRPr lang="es-E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Rectángulo: esquinas redondeadas 7"/>
          <p:cNvSpPr/>
          <p:nvPr/>
        </p:nvSpPr>
        <p:spPr>
          <a:xfrm>
            <a:off x="6122880" y="2602080"/>
            <a:ext cx="3092760" cy="257472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s-CO" sz="2400" b="0" strike="noStrike" spc="-1">
                <a:solidFill>
                  <a:schemeClr val="lt1"/>
                </a:solidFill>
                <a:latin typeface="BR Omny"/>
              </a:rPr>
              <a:t>Verificación de cumplimiento de los requisitos según la evidencia documental</a:t>
            </a:r>
            <a:endParaRPr lang="es-ES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Título 3"/>
          <p:cNvSpPr/>
          <p:nvPr/>
        </p:nvSpPr>
        <p:spPr>
          <a:xfrm>
            <a:off x="6220440" y="2107800"/>
            <a:ext cx="2923200" cy="46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7160" tIns="68760" rIns="137160" bIns="68760"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s-CO" sz="2100" b="1" strike="noStrike" spc="-1">
                <a:solidFill>
                  <a:schemeClr val="dk2"/>
                </a:solidFill>
                <a:latin typeface="BR Omny"/>
              </a:rPr>
              <a:t>Procesamiento</a:t>
            </a:r>
            <a:endParaRPr lang="es-E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Rectángulo: esquinas redondeadas 11"/>
          <p:cNvSpPr/>
          <p:nvPr/>
        </p:nvSpPr>
        <p:spPr>
          <a:xfrm>
            <a:off x="9879120" y="2586960"/>
            <a:ext cx="3092760" cy="257472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s-CO" sz="2400" b="0" strike="noStrike" spc="-1">
                <a:solidFill>
                  <a:schemeClr val="lt1"/>
                </a:solidFill>
                <a:latin typeface="BR Omny"/>
              </a:rPr>
              <a:t>Puntuación de cada evidencia según nivel de cumplimiento</a:t>
            </a:r>
            <a:endParaRPr lang="es-ES" sz="2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1" name="Título 3"/>
          <p:cNvSpPr/>
          <p:nvPr/>
        </p:nvSpPr>
        <p:spPr>
          <a:xfrm>
            <a:off x="9976680" y="2107800"/>
            <a:ext cx="2923200" cy="46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7160" tIns="68760" rIns="137160" bIns="68760"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s-CO" sz="2100" b="1" strike="noStrike" spc="-1">
                <a:solidFill>
                  <a:schemeClr val="dk2"/>
                </a:solidFill>
                <a:latin typeface="BR Omny"/>
              </a:rPr>
              <a:t>Resultado</a:t>
            </a:r>
            <a:endParaRPr lang="es-E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Título 3"/>
          <p:cNvSpPr/>
          <p:nvPr/>
        </p:nvSpPr>
        <p:spPr>
          <a:xfrm>
            <a:off x="13214880" y="2817720"/>
            <a:ext cx="3488400" cy="61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7160" tIns="68760" rIns="137160" bIns="68760" anchor="t">
            <a:noAutofit/>
          </a:bodyPr>
          <a:lstStyle/>
          <a:p>
            <a:pPr algn="ctr" defTabSz="914400">
              <a:lnSpc>
                <a:spcPct val="90000"/>
              </a:lnSpc>
            </a:pPr>
            <a:r>
              <a:rPr lang="es-CO" sz="2000" b="1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BR Omny"/>
              </a:rPr>
              <a:t>Tiempo</a:t>
            </a:r>
            <a:r>
              <a:rPr lang="es-CO" sz="2000" b="1" strike="noStrike" spc="-1">
                <a:solidFill>
                  <a:schemeClr val="accent3"/>
                </a:solidFill>
                <a:latin typeface="BR Omny"/>
              </a:rPr>
              <a:t>: 2 semanas</a:t>
            </a:r>
            <a:endParaRPr lang="es-E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Título 3"/>
          <p:cNvSpPr/>
          <p:nvPr/>
        </p:nvSpPr>
        <p:spPr>
          <a:xfrm>
            <a:off x="13214880" y="3828240"/>
            <a:ext cx="3488400" cy="61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7160" tIns="68760" rIns="137160" bIns="68760" anchor="t">
            <a:noAutofit/>
          </a:bodyPr>
          <a:lstStyle/>
          <a:p>
            <a:pPr algn="ctr" defTabSz="914400">
              <a:lnSpc>
                <a:spcPct val="90000"/>
              </a:lnSpc>
            </a:pPr>
            <a:r>
              <a:rPr lang="es-CO" sz="2000" b="1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BR Omny"/>
              </a:rPr>
              <a:t>Documentos</a:t>
            </a:r>
            <a:r>
              <a:rPr lang="es-CO" sz="2000" b="1" strike="noStrike" spc="-1">
                <a:solidFill>
                  <a:schemeClr val="accent3"/>
                </a:solidFill>
                <a:latin typeface="BR Omny"/>
              </a:rPr>
              <a:t>: 7.500</a:t>
            </a:r>
            <a:endParaRPr lang="es-E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Título 3"/>
          <p:cNvSpPr/>
          <p:nvPr/>
        </p:nvSpPr>
        <p:spPr>
          <a:xfrm>
            <a:off x="13214880" y="4577400"/>
            <a:ext cx="3488400" cy="61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7160" tIns="68760" rIns="137160" bIns="68760" anchor="t">
            <a:noAutofit/>
          </a:bodyPr>
          <a:lstStyle/>
          <a:p>
            <a:pPr algn="ctr" defTabSz="914400">
              <a:lnSpc>
                <a:spcPct val="90000"/>
              </a:lnSpc>
            </a:pPr>
            <a:r>
              <a:rPr lang="es-CO" sz="2000" b="1" strike="noStrike" spc="-1">
                <a:solidFill>
                  <a:schemeClr val="dk1">
                    <a:lumMod val="50000"/>
                    <a:lumOff val="50000"/>
                  </a:schemeClr>
                </a:solidFill>
                <a:latin typeface="BR Omny"/>
              </a:rPr>
              <a:t>Fecha de entrega inamovible </a:t>
            </a:r>
            <a:endParaRPr lang="es-E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Título 3"/>
          <p:cNvSpPr/>
          <p:nvPr/>
        </p:nvSpPr>
        <p:spPr>
          <a:xfrm>
            <a:off x="1028880" y="5852520"/>
            <a:ext cx="2302200" cy="61452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7160" tIns="68760" rIns="137160" bIns="68760" anchor="ctr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s-CO" sz="2500" b="1" strike="noStrike" spc="-1">
                <a:solidFill>
                  <a:schemeClr val="lt1"/>
                </a:solidFill>
                <a:latin typeface="BR Omny"/>
              </a:rPr>
              <a:t>Solución</a:t>
            </a:r>
            <a:endParaRPr lang="es-ES" sz="2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6" name="Rectángulo: esquinas redondeadas 19"/>
          <p:cNvSpPr/>
          <p:nvPr/>
        </p:nvSpPr>
        <p:spPr>
          <a:xfrm>
            <a:off x="1028880" y="6440040"/>
            <a:ext cx="7412400" cy="1378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s-CO" sz="2000" b="0" strike="noStrike" spc="-1">
                <a:solidFill>
                  <a:schemeClr val="lt1"/>
                </a:solidFill>
                <a:latin typeface="BR Omny"/>
              </a:rPr>
              <a:t>Uso de la IA generativa para análisis y valoración de evidencia  con supervisión humana</a:t>
            </a:r>
            <a:endParaRPr lang="es-ES" sz="20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Título 3"/>
          <p:cNvSpPr/>
          <p:nvPr/>
        </p:nvSpPr>
        <p:spPr>
          <a:xfrm>
            <a:off x="9601560" y="5852520"/>
            <a:ext cx="2052720" cy="61452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7160" tIns="68760" rIns="137160" bIns="68760" anchor="ctr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s-CO" sz="2500" b="1" strike="noStrike" spc="-1">
                <a:solidFill>
                  <a:schemeClr val="lt1"/>
                </a:solidFill>
                <a:latin typeface="BR Omny"/>
              </a:rPr>
              <a:t>Resultado</a:t>
            </a:r>
            <a:endParaRPr lang="es-ES" sz="2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Rectángulo: esquinas redondeadas 8"/>
          <p:cNvSpPr/>
          <p:nvPr/>
        </p:nvSpPr>
        <p:spPr>
          <a:xfrm>
            <a:off x="9601560" y="6440040"/>
            <a:ext cx="7412400" cy="1468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428760" indent="-428760" defTabSz="914400">
              <a:lnSpc>
                <a:spcPct val="100000"/>
              </a:lnSpc>
              <a:buClr>
                <a:srgbClr val="00ACED"/>
              </a:buClr>
              <a:buFont typeface="Wingdings" charset="2"/>
              <a:buChar char=""/>
            </a:pPr>
            <a:r>
              <a:rPr lang="es-CO" sz="2000" b="0" strike="noStrike" spc="-1">
                <a:solidFill>
                  <a:schemeClr val="lt1"/>
                </a:solidFill>
                <a:latin typeface="BR Omny"/>
              </a:rPr>
              <a:t>Logro del objetivo en el tiempo disponible con resultados de calidad y alta satisfacción por parte del cliente</a:t>
            </a:r>
            <a:endParaRPr lang="es-ES" sz="20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9" name="Gráfico 35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1238040" y="3539880"/>
            <a:ext cx="691200" cy="754560"/>
          </a:xfrm>
          <a:prstGeom prst="rect">
            <a:avLst/>
          </a:prstGeom>
          <a:ln w="0">
            <a:noFill/>
          </a:ln>
        </p:spPr>
      </p:pic>
      <p:sp>
        <p:nvSpPr>
          <p:cNvPr id="120" name="Triángulo 26"/>
          <p:cNvSpPr/>
          <p:nvPr/>
        </p:nvSpPr>
        <p:spPr>
          <a:xfrm rot="5400000">
            <a:off x="5072760" y="3779280"/>
            <a:ext cx="1447560" cy="2750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s-CO" sz="1800" b="0" strike="noStrike" spc="-1">
              <a:solidFill>
                <a:schemeClr val="lt1"/>
              </a:solidFill>
              <a:latin typeface="Aptos"/>
            </a:endParaRPr>
          </a:p>
        </p:txBody>
      </p:sp>
      <p:sp>
        <p:nvSpPr>
          <p:cNvPr id="121" name="Triángulo 27"/>
          <p:cNvSpPr/>
          <p:nvPr/>
        </p:nvSpPr>
        <p:spPr>
          <a:xfrm rot="5400000">
            <a:off x="8858520" y="3747960"/>
            <a:ext cx="1447560" cy="2750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s-CO" sz="1800" b="0" strike="noStrike" spc="-1">
              <a:solidFill>
                <a:schemeClr val="lt1"/>
              </a:solidFill>
              <a:latin typeface="Apto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Freeform 2"/>
          <p:cNvSpPr/>
          <p:nvPr/>
        </p:nvSpPr>
        <p:spPr>
          <a:xfrm rot="20222400">
            <a:off x="16650360" y="-87480"/>
            <a:ext cx="1652400" cy="1711800"/>
          </a:xfrm>
          <a:custGeom>
            <a:avLst/>
            <a:gdLst>
              <a:gd name="textAreaLeft" fmla="*/ 0 w 1652400"/>
              <a:gd name="textAreaRight" fmla="*/ 1653480 w 1652400"/>
              <a:gd name="textAreaTop" fmla="*/ 0 h 1711800"/>
              <a:gd name="textAreaBottom" fmla="*/ 1712880 h 1711800"/>
            </a:gdLst>
            <a:ahLst/>
            <a:cxnLst/>
            <a:rect l="textAreaLeft" t="textAreaTop" r="textAreaRight" b="textAreaBottom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s-CO" sz="1800" b="0" strike="noStrike" spc="-1">
              <a:solidFill>
                <a:schemeClr val="dk1"/>
              </a:solidFill>
              <a:latin typeface="Aptos"/>
            </a:endParaRPr>
          </a:p>
        </p:txBody>
      </p:sp>
      <p:sp>
        <p:nvSpPr>
          <p:cNvPr id="123" name="TextBox 3"/>
          <p:cNvSpPr/>
          <p:nvPr/>
        </p:nvSpPr>
        <p:spPr>
          <a:xfrm>
            <a:off x="1028880" y="570960"/>
            <a:ext cx="9971640" cy="73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5760"/>
              </a:lnSpc>
            </a:pPr>
            <a:r>
              <a:rPr lang="es-CO" sz="4800" b="1" strike="noStrike" spc="-1">
                <a:solidFill>
                  <a:srgbClr val="1C79BE"/>
                </a:solidFill>
                <a:latin typeface="BR Omny Bold"/>
                <a:ea typeface="BR Omny Bold"/>
              </a:rPr>
              <a:t>CASO DE ÉXITO</a:t>
            </a:r>
            <a:endParaRPr lang="es-E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TextBox 5"/>
          <p:cNvSpPr/>
          <p:nvPr/>
        </p:nvSpPr>
        <p:spPr>
          <a:xfrm>
            <a:off x="1028880" y="9416520"/>
            <a:ext cx="4059000" cy="264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2089"/>
              </a:lnSpc>
            </a:pPr>
            <a:r>
              <a:rPr lang="es-CO" sz="1740" b="0" strike="noStrike" spc="-1">
                <a:solidFill>
                  <a:srgbClr val="000000"/>
                </a:solidFill>
                <a:latin typeface="BR Omny"/>
                <a:ea typeface="BR Omny"/>
              </a:rPr>
              <a:t>www.glocalevalweek.org</a:t>
            </a:r>
            <a:endParaRPr lang="es-ES" sz="174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Rectángulo 5"/>
          <p:cNvSpPr/>
          <p:nvPr/>
        </p:nvSpPr>
        <p:spPr>
          <a:xfrm>
            <a:off x="0" y="10172880"/>
            <a:ext cx="18286920" cy="113400"/>
          </a:xfrm>
          <a:prstGeom prst="rect">
            <a:avLst/>
          </a:prstGeom>
          <a:solidFill>
            <a:srgbClr val="DD36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s-CO" sz="1800" b="0" strike="noStrike" spc="-1">
              <a:solidFill>
                <a:srgbClr val="DD368C"/>
              </a:solidFill>
              <a:latin typeface="Aptos"/>
            </a:endParaRPr>
          </a:p>
        </p:txBody>
      </p:sp>
      <p:sp>
        <p:nvSpPr>
          <p:cNvPr id="126" name="Título 3"/>
          <p:cNvSpPr/>
          <p:nvPr/>
        </p:nvSpPr>
        <p:spPr>
          <a:xfrm>
            <a:off x="13871880" y="1722960"/>
            <a:ext cx="2867040" cy="61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7160" tIns="68760" rIns="137160" bIns="68760" anchor="b">
            <a:noAutofit/>
          </a:bodyPr>
          <a:lstStyle/>
          <a:p>
            <a:pPr algn="ctr" defTabSz="914400">
              <a:lnSpc>
                <a:spcPct val="90000"/>
              </a:lnSpc>
            </a:pPr>
            <a:r>
              <a:rPr lang="es-CO" sz="2400" b="1" strike="noStrike" spc="-1">
                <a:solidFill>
                  <a:schemeClr val="accent2"/>
                </a:solidFill>
                <a:latin typeface="BR Omny"/>
              </a:rPr>
              <a:t>¿Cuál era el reto?</a:t>
            </a:r>
            <a:endParaRPr lang="es-E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Rectángulo: esquinas redondeadas 4"/>
          <p:cNvSpPr/>
          <p:nvPr/>
        </p:nvSpPr>
        <p:spPr>
          <a:xfrm>
            <a:off x="2049480" y="2352960"/>
            <a:ext cx="3404520" cy="144504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s-CO" sz="2800" b="1" strike="noStrike" spc="-1">
                <a:solidFill>
                  <a:srgbClr val="D62E4E"/>
                </a:solidFill>
                <a:latin typeface="Aptos"/>
              </a:rPr>
              <a:t>200</a:t>
            </a:r>
            <a:r>
              <a:rPr lang="es-CO" sz="1800" b="0" strike="noStrike" spc="-1">
                <a:solidFill>
                  <a:srgbClr val="FFFFFF"/>
                </a:solidFill>
                <a:latin typeface="Aptos"/>
              </a:rPr>
              <a:t>  </a:t>
            </a:r>
            <a:r>
              <a:rPr lang="es-CO" sz="2000" b="0" strike="noStrike" spc="-1">
                <a:solidFill>
                  <a:srgbClr val="FFFFFF"/>
                </a:solidFill>
                <a:latin typeface="Aptos"/>
              </a:rPr>
              <a:t>Sentencias judiciales extensas en PDF, con alta complejidad temática y jurídica</a:t>
            </a:r>
            <a:endParaRPr lang="es-ES" sz="20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8" name="Rectángulo: esquinas redondeadas 5"/>
          <p:cNvSpPr/>
          <p:nvPr/>
        </p:nvSpPr>
        <p:spPr>
          <a:xfrm>
            <a:off x="1981080" y="3830760"/>
            <a:ext cx="3487680" cy="144504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s-CO" sz="2800" b="1" strike="noStrike" spc="-1">
                <a:solidFill>
                  <a:srgbClr val="D62E4E"/>
                </a:solidFill>
                <a:latin typeface="Aptos"/>
              </a:rPr>
              <a:t>70</a:t>
            </a:r>
            <a:r>
              <a:rPr lang="es-CO" sz="1800" b="0" strike="noStrike" spc="-1">
                <a:solidFill>
                  <a:srgbClr val="FFFFFF"/>
                </a:solidFill>
                <a:latin typeface="Aptos"/>
              </a:rPr>
              <a:t> </a:t>
            </a:r>
            <a:r>
              <a:rPr lang="es-CO" sz="2000" b="0" strike="noStrike" spc="-1">
                <a:solidFill>
                  <a:srgbClr val="FFFFFF"/>
                </a:solidFill>
                <a:latin typeface="Aptos"/>
              </a:rPr>
              <a:t>Preguntas e indicadores para medir el goce efectivo del derecho a la verdad judicial</a:t>
            </a:r>
            <a:endParaRPr lang="es-ES" sz="20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9" name="Título 3"/>
          <p:cNvSpPr/>
          <p:nvPr/>
        </p:nvSpPr>
        <p:spPr>
          <a:xfrm>
            <a:off x="1775520" y="1879200"/>
            <a:ext cx="3952440" cy="460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7160" tIns="68760" rIns="137160" bIns="68760"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s-CO" sz="2100" b="1" strike="noStrike" spc="-1">
                <a:solidFill>
                  <a:schemeClr val="dk2"/>
                </a:solidFill>
                <a:latin typeface="BR Omny"/>
              </a:rPr>
              <a:t>Insumos</a:t>
            </a:r>
            <a:endParaRPr lang="es-E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Rectángulo: esquinas redondeadas 7"/>
          <p:cNvSpPr/>
          <p:nvPr/>
        </p:nvSpPr>
        <p:spPr>
          <a:xfrm>
            <a:off x="6122880" y="2373480"/>
            <a:ext cx="3092040" cy="25740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s-CO" sz="2000" b="0" strike="noStrike" spc="-1">
                <a:solidFill>
                  <a:srgbClr val="FFFFFF"/>
                </a:solidFill>
                <a:latin typeface="Aptos"/>
              </a:rPr>
              <a:t>Fragmentación, embeddings y recuperación híbrida de evidencia textual relevante por pregunta</a:t>
            </a:r>
            <a:endParaRPr lang="es-ES" sz="20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" name="Título 3"/>
          <p:cNvSpPr/>
          <p:nvPr/>
        </p:nvSpPr>
        <p:spPr>
          <a:xfrm>
            <a:off x="6220440" y="1879200"/>
            <a:ext cx="2922480" cy="460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7160" tIns="68760" rIns="137160" bIns="68760"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s-CO" sz="2100" b="1" strike="noStrike" spc="-1">
                <a:solidFill>
                  <a:schemeClr val="dk2"/>
                </a:solidFill>
                <a:latin typeface="BR Omny"/>
              </a:rPr>
              <a:t>Procesamiento</a:t>
            </a:r>
            <a:endParaRPr lang="es-E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Rectángulo: esquinas redondeadas 11"/>
          <p:cNvSpPr/>
          <p:nvPr/>
        </p:nvSpPr>
        <p:spPr>
          <a:xfrm>
            <a:off x="9879120" y="2358360"/>
            <a:ext cx="3092040" cy="25740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s-CO" sz="2000" b="0" strike="noStrike" spc="-1">
                <a:solidFill>
                  <a:srgbClr val="FFFFFF"/>
                </a:solidFill>
                <a:latin typeface="Aptos"/>
              </a:rPr>
              <a:t>Valoraciones estructuradas con puntaje, nivel, justificación y referencias verificables</a:t>
            </a:r>
            <a:endParaRPr lang="es-ES" sz="20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" name="Título 3"/>
          <p:cNvSpPr/>
          <p:nvPr/>
        </p:nvSpPr>
        <p:spPr>
          <a:xfrm>
            <a:off x="9976680" y="1879200"/>
            <a:ext cx="2922480" cy="460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7160" tIns="68760" rIns="137160" bIns="68760"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s-CO" sz="2100" b="1" strike="noStrike" spc="-1">
                <a:solidFill>
                  <a:schemeClr val="dk2"/>
                </a:solidFill>
                <a:latin typeface="BR Omny"/>
              </a:rPr>
              <a:t>Resultado</a:t>
            </a:r>
            <a:endParaRPr lang="es-ES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Título 3"/>
          <p:cNvSpPr/>
          <p:nvPr/>
        </p:nvSpPr>
        <p:spPr>
          <a:xfrm>
            <a:off x="3882960" y="1150560"/>
            <a:ext cx="10533240" cy="61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7160" tIns="68760" rIns="137160" bIns="68760"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s-CO" sz="2500" b="1" strike="noStrike" spc="-1">
                <a:solidFill>
                  <a:schemeClr val="accent2"/>
                </a:solidFill>
                <a:latin typeface="BR Omny"/>
              </a:rPr>
              <a:t>Problema a resolver</a:t>
            </a:r>
            <a:endParaRPr lang="es-ES" sz="2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Título 3"/>
          <p:cNvSpPr/>
          <p:nvPr/>
        </p:nvSpPr>
        <p:spPr>
          <a:xfrm>
            <a:off x="13561560" y="2486520"/>
            <a:ext cx="3681360" cy="61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7160" tIns="68760" rIns="137160" bIns="6876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s-CO" sz="2000" b="1" strike="noStrike" spc="-1">
                <a:solidFill>
                  <a:srgbClr val="0E3D5F"/>
                </a:solidFill>
                <a:latin typeface="Aptos"/>
              </a:rPr>
              <a:t>Alto volumen y complejidad de lectura de las sentencias</a:t>
            </a:r>
            <a:endParaRPr lang="es-E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Título 3"/>
          <p:cNvSpPr/>
          <p:nvPr/>
        </p:nvSpPr>
        <p:spPr>
          <a:xfrm>
            <a:off x="13561560" y="3389040"/>
            <a:ext cx="3487680" cy="61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7160" tIns="68760" rIns="137160" bIns="6876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s-CO" sz="2000" b="1" strike="noStrike" spc="-1">
                <a:solidFill>
                  <a:srgbClr val="0E3D5F"/>
                </a:solidFill>
                <a:latin typeface="Aptos"/>
              </a:rPr>
              <a:t>Necesidad de trazabilidad hasta fragmentos y páginas</a:t>
            </a:r>
            <a:endParaRPr lang="es-E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Título 3"/>
          <p:cNvSpPr/>
          <p:nvPr/>
        </p:nvSpPr>
        <p:spPr>
          <a:xfrm>
            <a:off x="13561560" y="4246200"/>
            <a:ext cx="3487680" cy="61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7160" tIns="68760" rIns="137160" bIns="6876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s-CO" sz="2000" b="1" strike="noStrike" spc="-1">
                <a:solidFill>
                  <a:srgbClr val="0E3D5F"/>
                </a:solidFill>
                <a:latin typeface="Aptos"/>
              </a:rPr>
              <a:t>Resultados comparables, reproducibles y auditables</a:t>
            </a:r>
            <a:endParaRPr lang="es-E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Título 3"/>
          <p:cNvSpPr/>
          <p:nvPr/>
        </p:nvSpPr>
        <p:spPr>
          <a:xfrm>
            <a:off x="1028880" y="5623920"/>
            <a:ext cx="2301480" cy="61380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7160" tIns="68760" rIns="137160" bIns="68760" anchor="ctr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s-CO" sz="2500" b="1" strike="noStrike" spc="-1">
                <a:solidFill>
                  <a:schemeClr val="accent3"/>
                </a:solidFill>
                <a:latin typeface="BR Omny"/>
              </a:rPr>
              <a:t>Solución</a:t>
            </a:r>
            <a:endParaRPr lang="es-ES" sz="2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9" name="Rectángulo: esquinas redondeadas 19"/>
          <p:cNvSpPr/>
          <p:nvPr/>
        </p:nvSpPr>
        <p:spPr>
          <a:xfrm>
            <a:off x="1028880" y="6211440"/>
            <a:ext cx="7411680" cy="2923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s-CO" sz="2000" b="0" strike="noStrike" spc="-1">
                <a:solidFill>
                  <a:srgbClr val="FFFFFF"/>
                </a:solidFill>
                <a:latin typeface="Aptos"/>
              </a:rPr>
              <a:t>Pipeline RAG para lectura, fragmentación y vectorización de sentencias</a:t>
            </a:r>
            <a:endParaRPr lang="es-ES" sz="2000" b="0" strike="noStrike" spc="-1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s-CO" sz="2000" b="0" strike="noStrike" spc="-1">
                <a:solidFill>
                  <a:srgbClr val="FFFFFF"/>
                </a:solidFill>
                <a:latin typeface="Aptos"/>
              </a:rPr>
              <a:t>Recuperación híbrida: búsqueda léxica + semántica para seleccionar evidencia</a:t>
            </a:r>
            <a:endParaRPr lang="es-ES" sz="2000" b="0" strike="noStrike" spc="-1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s-CO" sz="2000" b="0" strike="noStrike" spc="-1">
                <a:solidFill>
                  <a:srgbClr val="FFFFFF"/>
                </a:solidFill>
                <a:latin typeface="Aptos"/>
              </a:rPr>
              <a:t>Prompts con política de respuesta basada en contexto</a:t>
            </a:r>
            <a:endParaRPr lang="es-ES" sz="2000" b="0" strike="noStrike" spc="-1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s-CO" sz="2000" b="0" strike="noStrike" spc="-1">
                <a:solidFill>
                  <a:srgbClr val="FFFFFF"/>
                </a:solidFill>
                <a:latin typeface="Aptos"/>
              </a:rPr>
              <a:t>Base de datos con documentos, fragmentos, embeddings y valoraciones</a:t>
            </a:r>
            <a:endParaRPr lang="es-ES" sz="2000" b="0" strike="noStrike" spc="-1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s-CO" sz="2000" b="0" strike="noStrike" spc="-1">
                <a:solidFill>
                  <a:srgbClr val="FFFFFF"/>
                </a:solidFill>
                <a:latin typeface="Aptos"/>
              </a:rPr>
              <a:t>Validación de consistencia y estabilidad entre iteraciones</a:t>
            </a:r>
            <a:endParaRPr lang="es-ES" sz="20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0" name="Título 3"/>
          <p:cNvSpPr/>
          <p:nvPr/>
        </p:nvSpPr>
        <p:spPr>
          <a:xfrm>
            <a:off x="9601200" y="5623920"/>
            <a:ext cx="2052000" cy="61380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7160" tIns="68760" rIns="137160" bIns="68760" anchor="ctr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s-CO" sz="2500" b="1" strike="noStrike" spc="-1">
                <a:solidFill>
                  <a:schemeClr val="accent3"/>
                </a:solidFill>
                <a:latin typeface="BR Omny"/>
              </a:rPr>
              <a:t>Resultado</a:t>
            </a:r>
            <a:endParaRPr lang="es-ES" sz="25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1" name="Rectángulo: esquinas redondeadas 8"/>
          <p:cNvSpPr/>
          <p:nvPr/>
        </p:nvSpPr>
        <p:spPr>
          <a:xfrm>
            <a:off x="9601200" y="6211440"/>
            <a:ext cx="7411680" cy="2923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s-CO" sz="2000" b="0" strike="noStrike" spc="-1">
                <a:solidFill>
                  <a:srgbClr val="FFFFFF"/>
                </a:solidFill>
                <a:latin typeface="Aptos"/>
              </a:rPr>
              <a:t>Medición sistemática del índice para el universo de sentencias analizadas</a:t>
            </a:r>
            <a:endParaRPr lang="es-ES" sz="2000" b="0" strike="noStrike" spc="-1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s-CO" sz="2000" b="0" strike="noStrike" spc="-1">
                <a:solidFill>
                  <a:srgbClr val="FFFFFF"/>
                </a:solidFill>
                <a:latin typeface="Aptos"/>
              </a:rPr>
              <a:t>Valoraciones cualitativas con puntaje, nivel, justificación y evidencia</a:t>
            </a:r>
            <a:endParaRPr lang="es-ES" sz="2000" b="0" strike="noStrike" spc="-1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s-CO" sz="2000" b="0" strike="noStrike" spc="-1">
                <a:solidFill>
                  <a:srgbClr val="FFFFFF"/>
                </a:solidFill>
                <a:latin typeface="Aptos"/>
              </a:rPr>
              <a:t>Trazabilidad de cada resultado hasta los fragmentos utilizados</a:t>
            </a:r>
            <a:endParaRPr lang="es-ES" sz="2000" b="0" strike="noStrike" spc="-1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s-CO" sz="2000" b="0" strike="noStrike" spc="-1">
                <a:solidFill>
                  <a:srgbClr val="FFFFFF"/>
                </a:solidFill>
                <a:latin typeface="Aptos"/>
              </a:rPr>
              <a:t>Procedimiento reproducible para futuras mediciones y auditoría técnica</a:t>
            </a:r>
            <a:endParaRPr lang="es-ES" sz="20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2" name="Triángulo 26"/>
          <p:cNvSpPr/>
          <p:nvPr/>
        </p:nvSpPr>
        <p:spPr>
          <a:xfrm rot="5400000">
            <a:off x="5073120" y="3550680"/>
            <a:ext cx="1446840" cy="2743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s-CO" sz="1800" b="0" strike="noStrike" spc="-1">
              <a:solidFill>
                <a:schemeClr val="lt1"/>
              </a:solidFill>
              <a:latin typeface="Aptos"/>
            </a:endParaRPr>
          </a:p>
        </p:txBody>
      </p:sp>
      <p:sp>
        <p:nvSpPr>
          <p:cNvPr id="143" name="Triángulo 27"/>
          <p:cNvSpPr/>
          <p:nvPr/>
        </p:nvSpPr>
        <p:spPr>
          <a:xfrm rot="5400000">
            <a:off x="8858880" y="3519360"/>
            <a:ext cx="1446840" cy="2743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s-CO" sz="1800" b="0" strike="noStrike" spc="-1">
              <a:solidFill>
                <a:schemeClr val="lt1"/>
              </a:solidFill>
              <a:latin typeface="Aptos"/>
            </a:endParaRPr>
          </a:p>
        </p:txBody>
      </p:sp>
      <p:pic>
        <p:nvPicPr>
          <p:cNvPr id="144" name="Gráfico 1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1238040" y="3311640"/>
            <a:ext cx="690480" cy="753840"/>
          </a:xfrm>
          <a:prstGeom prst="rect">
            <a:avLst/>
          </a:prstGeom>
          <a:ln w="0">
            <a:noFill/>
          </a:ln>
        </p:spPr>
      </p:pic>
      <p:pic>
        <p:nvPicPr>
          <p:cNvPr id="145" name="Gráfico 2"/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16740000" y="1784520"/>
            <a:ext cx="502920" cy="502920"/>
          </a:xfrm>
          <a:prstGeom prst="rect">
            <a:avLst/>
          </a:prstGeom>
          <a:ln w="0">
            <a:noFill/>
          </a:ln>
        </p:spPr>
      </p:pic>
      <p:sp>
        <p:nvSpPr>
          <p:cNvPr id="146" name="Freeform 2"/>
          <p:cNvSpPr/>
          <p:nvPr/>
        </p:nvSpPr>
        <p:spPr>
          <a:xfrm rot="20222400">
            <a:off x="16803000" y="64440"/>
            <a:ext cx="1652400" cy="1711800"/>
          </a:xfrm>
          <a:custGeom>
            <a:avLst/>
            <a:gdLst>
              <a:gd name="textAreaLeft" fmla="*/ 0 w 1652400"/>
              <a:gd name="textAreaRight" fmla="*/ 1653480 w 1652400"/>
              <a:gd name="textAreaTop" fmla="*/ 0 h 1711800"/>
              <a:gd name="textAreaBottom" fmla="*/ 1712880 h 1711800"/>
            </a:gdLst>
            <a:ahLst/>
            <a:cxnLst/>
            <a:rect l="textAreaLeft" t="textAreaTop" r="textAreaRight" b="textAreaBottom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s-CO" sz="1800" b="0" strike="noStrike" spc="-1">
              <a:solidFill>
                <a:schemeClr val="dk1"/>
              </a:solidFill>
              <a:latin typeface="Apto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Freeform 2"/>
          <p:cNvSpPr/>
          <p:nvPr/>
        </p:nvSpPr>
        <p:spPr>
          <a:xfrm rot="20222400">
            <a:off x="12661560" y="-501120"/>
            <a:ext cx="6919920" cy="7169040"/>
          </a:xfrm>
          <a:custGeom>
            <a:avLst/>
            <a:gdLst>
              <a:gd name="textAreaLeft" fmla="*/ 0 w 6919920"/>
              <a:gd name="textAreaRight" fmla="*/ 6921000 w 6919920"/>
              <a:gd name="textAreaTop" fmla="*/ 0 h 7169040"/>
              <a:gd name="textAreaBottom" fmla="*/ 7170120 h 7169040"/>
            </a:gdLst>
            <a:ahLst/>
            <a:cxnLst/>
            <a:rect l="textAreaLeft" t="textAreaTop" r="textAreaRight" b="textAreaBottom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s-CO" sz="1800" b="0" strike="noStrike" spc="-1">
              <a:solidFill>
                <a:schemeClr val="dk1"/>
              </a:solidFill>
              <a:latin typeface="Aptos"/>
            </a:endParaRPr>
          </a:p>
        </p:txBody>
      </p:sp>
      <p:sp>
        <p:nvSpPr>
          <p:cNvPr id="148" name="TextBox 3"/>
          <p:cNvSpPr/>
          <p:nvPr/>
        </p:nvSpPr>
        <p:spPr>
          <a:xfrm>
            <a:off x="2354760" y="3990600"/>
            <a:ext cx="9971640" cy="21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 defTabSz="914400">
              <a:lnSpc>
                <a:spcPts val="5760"/>
              </a:lnSpc>
            </a:pPr>
            <a:r>
              <a:rPr lang="es-CO" sz="4800" b="1" strike="noStrike" spc="-1">
                <a:solidFill>
                  <a:srgbClr val="1C79BE"/>
                </a:solidFill>
                <a:latin typeface="BR Omny Bold"/>
                <a:ea typeface="BR Omny Bold"/>
              </a:rPr>
              <a:t>Mentimeter</a:t>
            </a:r>
            <a:endParaRPr lang="es-ES" sz="4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ts val="5760"/>
              </a:lnSpc>
            </a:pPr>
            <a:endParaRPr lang="es-ES" sz="4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ts val="5760"/>
              </a:lnSpc>
            </a:pPr>
            <a:r>
              <a:rPr lang="es-CO" sz="6000" b="1" strike="noStrike" spc="-1">
                <a:solidFill>
                  <a:srgbClr val="1C79BE"/>
                </a:solidFill>
                <a:latin typeface="BR Omny Bold"/>
                <a:ea typeface="BR Omny Bold"/>
              </a:rPr>
              <a:t>Ventajas y Desafíos</a:t>
            </a:r>
            <a:endParaRPr lang="es-ES" sz="6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TextBox 5"/>
          <p:cNvSpPr/>
          <p:nvPr/>
        </p:nvSpPr>
        <p:spPr>
          <a:xfrm>
            <a:off x="1028880" y="9416520"/>
            <a:ext cx="4059000" cy="264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2089"/>
              </a:lnSpc>
            </a:pPr>
            <a:r>
              <a:rPr lang="es-CO" sz="1740" b="0" strike="noStrike" spc="-1">
                <a:solidFill>
                  <a:srgbClr val="000000"/>
                </a:solidFill>
                <a:latin typeface="BR Omny"/>
                <a:ea typeface="BR Omny"/>
              </a:rPr>
              <a:t>www.glocalevalweek.org</a:t>
            </a:r>
            <a:endParaRPr lang="es-ES" sz="174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Rectángulo 5"/>
          <p:cNvSpPr/>
          <p:nvPr/>
        </p:nvSpPr>
        <p:spPr>
          <a:xfrm>
            <a:off x="0" y="10172880"/>
            <a:ext cx="18286920" cy="113400"/>
          </a:xfrm>
          <a:prstGeom prst="rect">
            <a:avLst/>
          </a:prstGeom>
          <a:solidFill>
            <a:srgbClr val="DD36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s-CO" sz="1800" b="0" strike="noStrike" spc="-1">
              <a:solidFill>
                <a:srgbClr val="DD368C"/>
              </a:solidFill>
              <a:latin typeface="Apto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Freeform 2"/>
          <p:cNvSpPr/>
          <p:nvPr/>
        </p:nvSpPr>
        <p:spPr>
          <a:xfrm rot="20222400">
            <a:off x="12661560" y="-501120"/>
            <a:ext cx="6919920" cy="7169040"/>
          </a:xfrm>
          <a:custGeom>
            <a:avLst/>
            <a:gdLst>
              <a:gd name="textAreaLeft" fmla="*/ 0 w 6919920"/>
              <a:gd name="textAreaRight" fmla="*/ 6921000 w 6919920"/>
              <a:gd name="textAreaTop" fmla="*/ 0 h 7169040"/>
              <a:gd name="textAreaBottom" fmla="*/ 7170120 h 7169040"/>
            </a:gdLst>
            <a:ahLst/>
            <a:cxnLst/>
            <a:rect l="textAreaLeft" t="textAreaTop" r="textAreaRight" b="textAreaBottom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s-CO" sz="1800" b="0" strike="noStrike" spc="-1">
              <a:solidFill>
                <a:schemeClr val="dk1"/>
              </a:solidFill>
              <a:latin typeface="Aptos"/>
            </a:endParaRPr>
          </a:p>
        </p:txBody>
      </p:sp>
      <p:sp>
        <p:nvSpPr>
          <p:cNvPr id="152" name="TextBox 5"/>
          <p:cNvSpPr/>
          <p:nvPr/>
        </p:nvSpPr>
        <p:spPr>
          <a:xfrm>
            <a:off x="1028880" y="9416520"/>
            <a:ext cx="4059000" cy="264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2089"/>
              </a:lnSpc>
            </a:pPr>
            <a:r>
              <a:rPr lang="es-CO" sz="1740" b="0" strike="noStrike" spc="-1">
                <a:solidFill>
                  <a:srgbClr val="000000"/>
                </a:solidFill>
                <a:latin typeface="BR Omny"/>
                <a:ea typeface="BR Omny"/>
              </a:rPr>
              <a:t>www.glocalevalweek.org</a:t>
            </a:r>
            <a:endParaRPr lang="es-ES" sz="174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Rectángulo 5"/>
          <p:cNvSpPr/>
          <p:nvPr/>
        </p:nvSpPr>
        <p:spPr>
          <a:xfrm>
            <a:off x="0" y="10172880"/>
            <a:ext cx="18286920" cy="113400"/>
          </a:xfrm>
          <a:prstGeom prst="rect">
            <a:avLst/>
          </a:prstGeom>
          <a:solidFill>
            <a:srgbClr val="DD36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s-CO" sz="1800" b="0" strike="noStrike" spc="-1">
              <a:solidFill>
                <a:srgbClr val="DD368C"/>
              </a:solidFill>
              <a:latin typeface="Aptos"/>
            </a:endParaRPr>
          </a:p>
        </p:txBody>
      </p:sp>
      <p:sp>
        <p:nvSpPr>
          <p:cNvPr id="154" name="TextBox 3"/>
          <p:cNvSpPr/>
          <p:nvPr/>
        </p:nvSpPr>
        <p:spPr>
          <a:xfrm>
            <a:off x="563760" y="869760"/>
            <a:ext cx="10622880" cy="146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5760"/>
              </a:lnSpc>
            </a:pPr>
            <a:r>
              <a:rPr lang="es-CO" sz="5400" b="1" strike="noStrike" spc="-1">
                <a:solidFill>
                  <a:srgbClr val="1C79BE"/>
                </a:solidFill>
                <a:latin typeface="BR Omny Bold"/>
              </a:rPr>
              <a:t>Casos de Éxito - Ventajas y Desafíos</a:t>
            </a:r>
            <a:endParaRPr lang="es-ES" sz="5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TextBox 3"/>
          <p:cNvSpPr/>
          <p:nvPr/>
        </p:nvSpPr>
        <p:spPr>
          <a:xfrm>
            <a:off x="563760" y="2588760"/>
            <a:ext cx="11551680" cy="4388760"/>
          </a:xfrm>
          <a:prstGeom prst="rect">
            <a:avLst/>
          </a:prstGeom>
          <a:solidFill>
            <a:schemeClr val="bg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marL="1143000" lvl="1" indent="-685800" defTabSz="914400">
              <a:lnSpc>
                <a:spcPts val="5760"/>
              </a:lnSpc>
              <a:buClr>
                <a:srgbClr val="595959"/>
              </a:buClr>
              <a:buFont typeface="Arial"/>
              <a:buChar char="•"/>
            </a:pPr>
            <a:r>
              <a:rPr lang="es-CO" sz="44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BR Omny Bold"/>
              </a:rPr>
              <a:t>Eficiencia</a:t>
            </a: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  <a:p>
            <a:pPr marL="1143000" lvl="1" indent="-685800" defTabSz="914400">
              <a:lnSpc>
                <a:spcPts val="5760"/>
              </a:lnSpc>
              <a:buClr>
                <a:srgbClr val="595959"/>
              </a:buClr>
              <a:buFont typeface="Arial"/>
              <a:buChar char="•"/>
            </a:pPr>
            <a:r>
              <a:rPr lang="es-CO" sz="44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BR Omny Bold"/>
              </a:rPr>
              <a:t>Articulación efectiva entre máquina-experto</a:t>
            </a: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  <a:p>
            <a:pPr marL="1143000" lvl="1" indent="-685800" defTabSz="914400">
              <a:lnSpc>
                <a:spcPts val="5760"/>
              </a:lnSpc>
              <a:buClr>
                <a:srgbClr val="595959"/>
              </a:buClr>
              <a:buFont typeface="Arial"/>
              <a:buChar char="•"/>
            </a:pPr>
            <a:r>
              <a:rPr lang="es-ES" sz="44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BR Omny Bold"/>
              </a:rPr>
              <a:t>Capacidad de realizar iteraciones rápidas </a:t>
            </a: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  <a:p>
            <a:pPr marL="1143000" lvl="1" indent="-685800" defTabSz="914400">
              <a:lnSpc>
                <a:spcPts val="5760"/>
              </a:lnSpc>
              <a:buClr>
                <a:srgbClr val="595959"/>
              </a:buClr>
              <a:buFont typeface="Arial"/>
              <a:buChar char="•"/>
            </a:pPr>
            <a:r>
              <a:rPr lang="es-CO" sz="44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BR Omny Bold"/>
              </a:rPr>
              <a:t>Exhaustividad analítica</a:t>
            </a:r>
            <a:r>
              <a:rPr lang="es-CO" sz="4400" b="0" strike="noStrike" spc="-1">
                <a:solidFill>
                  <a:srgbClr val="1C79BE"/>
                </a:solidFill>
                <a:latin typeface="BR Omny Bold"/>
              </a:rPr>
              <a:t> </a:t>
            </a: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TextBox 3"/>
          <p:cNvSpPr/>
          <p:nvPr/>
        </p:nvSpPr>
        <p:spPr>
          <a:xfrm>
            <a:off x="563760" y="6287400"/>
            <a:ext cx="11551680" cy="1462680"/>
          </a:xfrm>
          <a:prstGeom prst="rect">
            <a:avLst/>
          </a:prstGeom>
          <a:solidFill>
            <a:schemeClr val="bg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marL="1143000" lvl="1" indent="-685800" defTabSz="914400">
              <a:lnSpc>
                <a:spcPts val="5760"/>
              </a:lnSpc>
              <a:buClr>
                <a:srgbClr val="595959"/>
              </a:buClr>
              <a:buFont typeface="Arial"/>
              <a:buChar char="•"/>
            </a:pPr>
            <a:r>
              <a:rPr lang="es-CO" sz="44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BR Omny Bold"/>
              </a:rPr>
              <a:t>Calibración del modelo</a:t>
            </a: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  <a:p>
            <a:pPr marL="1143000" lvl="1" indent="-685800" defTabSz="914400">
              <a:lnSpc>
                <a:spcPts val="5760"/>
              </a:lnSpc>
              <a:buClr>
                <a:srgbClr val="595959"/>
              </a:buClr>
              <a:buFont typeface="Arial"/>
              <a:buChar char="•"/>
            </a:pPr>
            <a:r>
              <a:rPr lang="es-CO" sz="44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BR Omny Bold"/>
              </a:rPr>
              <a:t>Tiempo de procesamiento</a:t>
            </a:r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Freeform 2"/>
          <p:cNvSpPr/>
          <p:nvPr/>
        </p:nvSpPr>
        <p:spPr>
          <a:xfrm rot="20222400">
            <a:off x="12661560" y="-501120"/>
            <a:ext cx="6919920" cy="7169040"/>
          </a:xfrm>
          <a:custGeom>
            <a:avLst/>
            <a:gdLst>
              <a:gd name="textAreaLeft" fmla="*/ 0 w 6919920"/>
              <a:gd name="textAreaRight" fmla="*/ 6921000 w 6919920"/>
              <a:gd name="textAreaTop" fmla="*/ 0 h 7169040"/>
              <a:gd name="textAreaBottom" fmla="*/ 7170120 h 7169040"/>
            </a:gdLst>
            <a:ahLst/>
            <a:cxnLst/>
            <a:rect l="textAreaLeft" t="textAreaTop" r="textAreaRight" b="textAreaBottom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s-CO" sz="1800" b="0" strike="noStrike" spc="-1">
              <a:solidFill>
                <a:schemeClr val="dk1"/>
              </a:solidFill>
              <a:latin typeface="Aptos"/>
            </a:endParaRPr>
          </a:p>
        </p:txBody>
      </p:sp>
      <p:sp>
        <p:nvSpPr>
          <p:cNvPr id="158" name="TextBox 5"/>
          <p:cNvSpPr/>
          <p:nvPr/>
        </p:nvSpPr>
        <p:spPr>
          <a:xfrm>
            <a:off x="1028880" y="9416520"/>
            <a:ext cx="4059000" cy="264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2089"/>
              </a:lnSpc>
            </a:pPr>
            <a:r>
              <a:rPr lang="es-CO" sz="1740" b="0" strike="noStrike" spc="-1">
                <a:solidFill>
                  <a:srgbClr val="000000"/>
                </a:solidFill>
                <a:latin typeface="BR Omny"/>
                <a:ea typeface="BR Omny"/>
              </a:rPr>
              <a:t>www.glocalevalweek.org</a:t>
            </a:r>
            <a:endParaRPr lang="es-ES" sz="174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Rectángulo 5"/>
          <p:cNvSpPr/>
          <p:nvPr/>
        </p:nvSpPr>
        <p:spPr>
          <a:xfrm>
            <a:off x="0" y="10172880"/>
            <a:ext cx="18286920" cy="113400"/>
          </a:xfrm>
          <a:prstGeom prst="rect">
            <a:avLst/>
          </a:prstGeom>
          <a:solidFill>
            <a:srgbClr val="DD36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s-CO" sz="1800" b="0" strike="noStrike" spc="-1">
              <a:solidFill>
                <a:srgbClr val="DD368C"/>
              </a:solidFill>
              <a:latin typeface="Aptos"/>
            </a:endParaRPr>
          </a:p>
        </p:txBody>
      </p:sp>
      <p:sp>
        <p:nvSpPr>
          <p:cNvPr id="160" name="TextBox 3"/>
          <p:cNvSpPr/>
          <p:nvPr/>
        </p:nvSpPr>
        <p:spPr>
          <a:xfrm>
            <a:off x="563760" y="869760"/>
            <a:ext cx="10622880" cy="146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5760"/>
              </a:lnSpc>
            </a:pPr>
            <a:r>
              <a:rPr lang="es-CO" sz="5400" b="1" strike="noStrike" spc="-1">
                <a:solidFill>
                  <a:srgbClr val="1C79BE"/>
                </a:solidFill>
                <a:latin typeface="BR Omny Bold"/>
              </a:rPr>
              <a:t>Casos de Éxito - Ventajas y Desafíos</a:t>
            </a:r>
            <a:endParaRPr lang="es-ES" sz="5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TextBox 1"/>
          <p:cNvSpPr/>
          <p:nvPr/>
        </p:nvSpPr>
        <p:spPr>
          <a:xfrm>
            <a:off x="563760" y="2588760"/>
            <a:ext cx="6096240" cy="3657960"/>
          </a:xfrm>
          <a:prstGeom prst="rect">
            <a:avLst/>
          </a:prstGeom>
          <a:solidFill>
            <a:schemeClr val="bg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marL="1143000" lvl="1" indent="-685800" defTabSz="914400">
              <a:lnSpc>
                <a:spcPts val="5760"/>
              </a:lnSpc>
              <a:buClr>
                <a:srgbClr val="595959"/>
              </a:buClr>
              <a:buFont typeface="Arial"/>
              <a:buChar char="•"/>
            </a:pPr>
            <a:r>
              <a:rPr lang="es-CO" sz="4400" b="1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BR Omny Bold"/>
              </a:rPr>
              <a:t>Ventajas</a:t>
            </a:r>
            <a:endParaRPr lang="es-ES" sz="4400" b="0" strike="noStrike" spc="-1" baseline="33000">
              <a:solidFill>
                <a:srgbClr val="000000"/>
              </a:solidFill>
              <a:latin typeface="Arial"/>
            </a:endParaRPr>
          </a:p>
          <a:p>
            <a:pPr marL="1143000" lvl="1" indent="-685800" defTabSz="914400">
              <a:lnSpc>
                <a:spcPts val="5760"/>
              </a:lnSpc>
              <a:buClr>
                <a:srgbClr val="595959"/>
              </a:buClr>
              <a:buFont typeface="Arial"/>
              <a:buChar char="•"/>
            </a:pPr>
            <a:r>
              <a:rPr lang="es-CO" sz="44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BR Omny Bold"/>
              </a:rPr>
              <a:t>Capacidad de escala</a:t>
            </a:r>
            <a:endParaRPr lang="es-ES" sz="4400" b="0" strike="noStrike" spc="-1" baseline="33000">
              <a:solidFill>
                <a:srgbClr val="000000"/>
              </a:solidFill>
              <a:latin typeface="Arial"/>
            </a:endParaRPr>
          </a:p>
          <a:p>
            <a:pPr marL="1143000" lvl="1" indent="-685800" defTabSz="914400">
              <a:lnSpc>
                <a:spcPts val="5760"/>
              </a:lnSpc>
              <a:buClr>
                <a:srgbClr val="595959"/>
              </a:buClr>
              <a:buFont typeface="Arial"/>
              <a:buChar char="•"/>
            </a:pPr>
            <a:r>
              <a:rPr lang="es-CO" sz="44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BR Omny Bold"/>
              </a:rPr>
              <a:t>Homogeneidad del análisis</a:t>
            </a:r>
            <a:endParaRPr lang="es-ES" sz="4400" b="0" strike="noStrike" spc="-1" baseline="33000">
              <a:solidFill>
                <a:srgbClr val="000000"/>
              </a:solidFill>
              <a:latin typeface="Arial"/>
            </a:endParaRPr>
          </a:p>
          <a:p>
            <a:pPr marL="1143000" lvl="1" indent="-685800" defTabSz="914400">
              <a:lnSpc>
                <a:spcPts val="5760"/>
              </a:lnSpc>
              <a:buClr>
                <a:srgbClr val="595959"/>
              </a:buClr>
              <a:buFont typeface="Arial"/>
              <a:buChar char="•"/>
            </a:pPr>
            <a:r>
              <a:rPr lang="es-CO" sz="44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BR Omny Bold"/>
              </a:rPr>
              <a:t>Trazabilidad</a:t>
            </a:r>
            <a:endParaRPr lang="es-ES" sz="4400" b="0" strike="noStrike" spc="-1" baseline="33000">
              <a:solidFill>
                <a:srgbClr val="000000"/>
              </a:solidFill>
              <a:latin typeface="Arial"/>
            </a:endParaRPr>
          </a:p>
          <a:p>
            <a:pPr marL="1143000" lvl="1" indent="-685800" defTabSz="914400">
              <a:lnSpc>
                <a:spcPts val="5760"/>
              </a:lnSpc>
              <a:buClr>
                <a:srgbClr val="595959"/>
              </a:buClr>
              <a:buFont typeface="Arial"/>
              <a:buChar char="•"/>
            </a:pPr>
            <a:r>
              <a:rPr lang="es-CO" sz="44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BR Omny Bold"/>
              </a:rPr>
              <a:t>Eficiencia económica</a:t>
            </a:r>
            <a:endParaRPr lang="es-ES" sz="4400" b="0" strike="noStrike" spc="-1" baseline="330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TextBox 2"/>
          <p:cNvSpPr/>
          <p:nvPr/>
        </p:nvSpPr>
        <p:spPr>
          <a:xfrm>
            <a:off x="7043760" y="5522040"/>
            <a:ext cx="6096240" cy="3657240"/>
          </a:xfrm>
          <a:prstGeom prst="rect">
            <a:avLst/>
          </a:prstGeom>
          <a:solidFill>
            <a:schemeClr val="bg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marL="1143000" lvl="1" indent="-685800" defTabSz="914400">
              <a:lnSpc>
                <a:spcPts val="5760"/>
              </a:lnSpc>
              <a:buClr>
                <a:srgbClr val="595959"/>
              </a:buClr>
              <a:buFont typeface="Arial"/>
              <a:buChar char="•"/>
            </a:pPr>
            <a:r>
              <a:rPr lang="es-CO" sz="4400" b="1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BR Omny Bold"/>
              </a:rPr>
              <a:t>Desafíos</a:t>
            </a:r>
            <a:endParaRPr lang="es-ES" sz="4400" b="0" strike="noStrike" spc="-1" baseline="33000">
              <a:solidFill>
                <a:srgbClr val="000000"/>
              </a:solidFill>
              <a:latin typeface="Arial"/>
            </a:endParaRPr>
          </a:p>
          <a:p>
            <a:pPr marL="1143000" lvl="1" indent="-685800" defTabSz="914400">
              <a:lnSpc>
                <a:spcPts val="5760"/>
              </a:lnSpc>
              <a:buClr>
                <a:srgbClr val="595959"/>
              </a:buClr>
              <a:buFont typeface="Arial"/>
              <a:buChar char="•"/>
            </a:pPr>
            <a:r>
              <a:rPr lang="es-CO" sz="44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BR Omny Bold"/>
              </a:rPr>
              <a:t>Calidad de los datos</a:t>
            </a:r>
            <a:endParaRPr lang="es-ES" sz="4400" b="0" strike="noStrike" spc="-1" baseline="33000">
              <a:solidFill>
                <a:srgbClr val="000000"/>
              </a:solidFill>
              <a:latin typeface="Arial"/>
            </a:endParaRPr>
          </a:p>
          <a:p>
            <a:pPr marL="1143000" lvl="1" indent="-685800" defTabSz="914400">
              <a:lnSpc>
                <a:spcPts val="5760"/>
              </a:lnSpc>
              <a:buClr>
                <a:srgbClr val="595959"/>
              </a:buClr>
              <a:buFont typeface="Arial"/>
              <a:buChar char="•"/>
            </a:pPr>
            <a:r>
              <a:rPr lang="es-CO" sz="44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BR Omny Bold"/>
              </a:rPr>
              <a:t>Diseño de preguntas</a:t>
            </a:r>
            <a:endParaRPr lang="es-ES" sz="4400" b="0" strike="noStrike" spc="-1" baseline="33000">
              <a:solidFill>
                <a:srgbClr val="000000"/>
              </a:solidFill>
              <a:latin typeface="Arial"/>
            </a:endParaRPr>
          </a:p>
          <a:p>
            <a:pPr marL="1143000" lvl="1" indent="-685800" defTabSz="914400">
              <a:lnSpc>
                <a:spcPts val="5760"/>
              </a:lnSpc>
              <a:buClr>
                <a:srgbClr val="595959"/>
              </a:buClr>
              <a:buFont typeface="Arial"/>
              <a:buChar char="•"/>
            </a:pPr>
            <a:r>
              <a:rPr lang="es-CO" sz="44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BR Omny Bold"/>
              </a:rPr>
              <a:t>Calibración</a:t>
            </a:r>
            <a:endParaRPr lang="es-ES" sz="4400" b="0" strike="noStrike" spc="-1" baseline="33000">
              <a:solidFill>
                <a:srgbClr val="000000"/>
              </a:solidFill>
              <a:latin typeface="Arial"/>
            </a:endParaRPr>
          </a:p>
          <a:p>
            <a:pPr marL="1143000" lvl="1" indent="-685800" defTabSz="914400">
              <a:lnSpc>
                <a:spcPts val="5760"/>
              </a:lnSpc>
              <a:buClr>
                <a:srgbClr val="595959"/>
              </a:buClr>
              <a:buFont typeface="Arial"/>
              <a:buChar char="•"/>
            </a:pPr>
            <a:r>
              <a:rPr lang="es-CO" sz="4400" b="0" strike="noStrike" spc="-1">
                <a:solidFill>
                  <a:schemeClr val="dk1">
                    <a:lumMod val="65000"/>
                    <a:lumOff val="35000"/>
                  </a:schemeClr>
                </a:solidFill>
                <a:latin typeface="BR Omny Bold"/>
              </a:rPr>
              <a:t>Evitar falsa confianza</a:t>
            </a:r>
            <a:endParaRPr lang="es-ES" sz="4400" b="0" strike="noStrike" spc="-1" baseline="3300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Freeform 2"/>
          <p:cNvSpPr/>
          <p:nvPr/>
        </p:nvSpPr>
        <p:spPr>
          <a:xfrm rot="20222400">
            <a:off x="12661560" y="-501120"/>
            <a:ext cx="6919920" cy="7169040"/>
          </a:xfrm>
          <a:custGeom>
            <a:avLst/>
            <a:gdLst>
              <a:gd name="textAreaLeft" fmla="*/ 0 w 6919920"/>
              <a:gd name="textAreaRight" fmla="*/ 6921000 w 6919920"/>
              <a:gd name="textAreaTop" fmla="*/ 0 h 7169040"/>
              <a:gd name="textAreaBottom" fmla="*/ 7170120 h 7169040"/>
            </a:gdLst>
            <a:ahLst/>
            <a:cxnLst/>
            <a:rect l="textAreaLeft" t="textAreaTop" r="textAreaRight" b="textAreaBottom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s-CO" sz="1800" b="0" strike="noStrike" spc="-1">
              <a:solidFill>
                <a:schemeClr val="dk1"/>
              </a:solidFill>
              <a:latin typeface="Aptos"/>
            </a:endParaRPr>
          </a:p>
        </p:txBody>
      </p:sp>
      <p:sp>
        <p:nvSpPr>
          <p:cNvPr id="164" name="TextBox 3"/>
          <p:cNvSpPr/>
          <p:nvPr/>
        </p:nvSpPr>
        <p:spPr>
          <a:xfrm>
            <a:off x="1897560" y="2641680"/>
            <a:ext cx="9971640" cy="3657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ctr" defTabSz="914400">
              <a:lnSpc>
                <a:spcPts val="5760"/>
              </a:lnSpc>
            </a:pPr>
            <a:r>
              <a:rPr lang="es-CO" sz="4800" b="1" strike="noStrike" spc="-1">
                <a:solidFill>
                  <a:srgbClr val="1C79BE"/>
                </a:solidFill>
                <a:latin typeface="BR Omny Bold"/>
                <a:ea typeface="BR Omny Bold"/>
              </a:rPr>
              <a:t>Mentimeter</a:t>
            </a:r>
            <a:endParaRPr lang="es-ES" sz="4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ts val="5760"/>
              </a:lnSpc>
            </a:pPr>
            <a:endParaRPr lang="es-ES" sz="4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ts val="5760"/>
              </a:lnSpc>
            </a:pPr>
            <a:r>
              <a:rPr lang="es-CO" sz="6000" b="1" strike="noStrike" spc="-1">
                <a:solidFill>
                  <a:srgbClr val="1C79BE"/>
                </a:solidFill>
                <a:latin typeface="BR Omny Bold"/>
                <a:ea typeface="BR Omny Bold"/>
              </a:rPr>
              <a:t>Estado actual del uso de la IA en evaluación de políticas públicas</a:t>
            </a:r>
            <a:endParaRPr lang="es-ES" sz="6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TextBox 5"/>
          <p:cNvSpPr/>
          <p:nvPr/>
        </p:nvSpPr>
        <p:spPr>
          <a:xfrm>
            <a:off x="1028880" y="9416520"/>
            <a:ext cx="4059000" cy="264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2089"/>
              </a:lnSpc>
            </a:pPr>
            <a:r>
              <a:rPr lang="es-CO" sz="1740" b="0" strike="noStrike" spc="-1">
                <a:solidFill>
                  <a:srgbClr val="000000"/>
                </a:solidFill>
                <a:latin typeface="BR Omny"/>
                <a:ea typeface="BR Omny"/>
              </a:rPr>
              <a:t>www.glocalevalweek.org</a:t>
            </a:r>
            <a:endParaRPr lang="es-ES" sz="174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Rectángulo 5"/>
          <p:cNvSpPr/>
          <p:nvPr/>
        </p:nvSpPr>
        <p:spPr>
          <a:xfrm>
            <a:off x="0" y="10172880"/>
            <a:ext cx="18286920" cy="113400"/>
          </a:xfrm>
          <a:prstGeom prst="rect">
            <a:avLst/>
          </a:prstGeom>
          <a:solidFill>
            <a:srgbClr val="DD36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s-CO" sz="1800" b="0" strike="noStrike" spc="-1">
              <a:solidFill>
                <a:srgbClr val="DD368C"/>
              </a:solidFill>
              <a:latin typeface="Apto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GLOCAL 2025">
      <a:dk1>
        <a:srgbClr val="000000"/>
      </a:dk1>
      <a:lt1>
        <a:srgbClr val="FFFFFF"/>
      </a:lt1>
      <a:dk2>
        <a:srgbClr val="0D3C5E"/>
      </a:dk2>
      <a:lt2>
        <a:srgbClr val="EAEAEA"/>
      </a:lt2>
      <a:accent1>
        <a:srgbClr val="1C79BE"/>
      </a:accent1>
      <a:accent2>
        <a:srgbClr val="DC368B"/>
      </a:accent2>
      <a:accent3>
        <a:srgbClr val="00ACED"/>
      </a:accent3>
      <a:accent4>
        <a:srgbClr val="B7368B"/>
      </a:accent4>
      <a:accent5>
        <a:srgbClr val="4BACC6"/>
      </a:accent5>
      <a:accent6>
        <a:srgbClr val="0086B9"/>
      </a:accent6>
      <a:hlink>
        <a:srgbClr val="0000FF"/>
      </a:hlink>
      <a:folHlink>
        <a:srgbClr val="800080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ma de Office">
  <a:themeElements>
    <a:clrScheme name="GLOCAL 2025">
      <a:dk1>
        <a:srgbClr val="000000"/>
      </a:dk1>
      <a:lt1>
        <a:srgbClr val="FFFFFF"/>
      </a:lt1>
      <a:dk2>
        <a:srgbClr val="0D3C5E"/>
      </a:dk2>
      <a:lt2>
        <a:srgbClr val="EAEAEA"/>
      </a:lt2>
      <a:accent1>
        <a:srgbClr val="1C79BE"/>
      </a:accent1>
      <a:accent2>
        <a:srgbClr val="DC368B"/>
      </a:accent2>
      <a:accent3>
        <a:srgbClr val="00ACED"/>
      </a:accent3>
      <a:accent4>
        <a:srgbClr val="B7368B"/>
      </a:accent4>
      <a:accent5>
        <a:srgbClr val="4BACC6"/>
      </a:accent5>
      <a:accent6>
        <a:srgbClr val="0086B9"/>
      </a:accent6>
      <a:hlink>
        <a:srgbClr val="0000FF"/>
      </a:hlink>
      <a:folHlink>
        <a:srgbClr val="800080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e Office">
  <a:themeElements>
    <a:clrScheme name="GLOCAL 2025">
      <a:dk1>
        <a:srgbClr val="000000"/>
      </a:dk1>
      <a:lt1>
        <a:srgbClr val="FFFFFF"/>
      </a:lt1>
      <a:dk2>
        <a:srgbClr val="0D3C5E"/>
      </a:dk2>
      <a:lt2>
        <a:srgbClr val="EAEAEA"/>
      </a:lt2>
      <a:accent1>
        <a:srgbClr val="1C79BE"/>
      </a:accent1>
      <a:accent2>
        <a:srgbClr val="DC368B"/>
      </a:accent2>
      <a:accent3>
        <a:srgbClr val="00ACED"/>
      </a:accent3>
      <a:accent4>
        <a:srgbClr val="B7368B"/>
      </a:accent4>
      <a:accent5>
        <a:srgbClr val="4BACC6"/>
      </a:accent5>
      <a:accent6>
        <a:srgbClr val="0086B9"/>
      </a:accent6>
      <a:hlink>
        <a:srgbClr val="0000FF"/>
      </a:hlink>
      <a:folHlink>
        <a:srgbClr val="800080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GLOCAL 2025">
      <a:dk1>
        <a:srgbClr val="000000"/>
      </a:dk1>
      <a:lt1>
        <a:srgbClr val="FFFFFF"/>
      </a:lt1>
      <a:dk2>
        <a:srgbClr val="0D3C5E"/>
      </a:dk2>
      <a:lt2>
        <a:srgbClr val="EAEAEA"/>
      </a:lt2>
      <a:accent1>
        <a:srgbClr val="1C79BE"/>
      </a:accent1>
      <a:accent2>
        <a:srgbClr val="DC368B"/>
      </a:accent2>
      <a:accent3>
        <a:srgbClr val="00ACED"/>
      </a:accent3>
      <a:accent4>
        <a:srgbClr val="B7368B"/>
      </a:accent4>
      <a:accent5>
        <a:srgbClr val="4BACC6"/>
      </a:accent5>
      <a:accent6>
        <a:srgbClr val="0086B9"/>
      </a:accent6>
      <a:hlink>
        <a:srgbClr val="0000FF"/>
      </a:hlink>
      <a:folHlink>
        <a:srgbClr val="800080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GLOCAL 2025">
      <a:dk1>
        <a:srgbClr val="000000"/>
      </a:dk1>
      <a:lt1>
        <a:srgbClr val="FFFFFF"/>
      </a:lt1>
      <a:dk2>
        <a:srgbClr val="0D3C5E"/>
      </a:dk2>
      <a:lt2>
        <a:srgbClr val="EAEAEA"/>
      </a:lt2>
      <a:accent1>
        <a:srgbClr val="1C79BE"/>
      </a:accent1>
      <a:accent2>
        <a:srgbClr val="DC368B"/>
      </a:accent2>
      <a:accent3>
        <a:srgbClr val="00ACED"/>
      </a:accent3>
      <a:accent4>
        <a:srgbClr val="B7368B"/>
      </a:accent4>
      <a:accent5>
        <a:srgbClr val="4BACC6"/>
      </a:accent5>
      <a:accent6>
        <a:srgbClr val="0086B9"/>
      </a:accent6>
      <a:hlink>
        <a:srgbClr val="0000FF"/>
      </a:hlink>
      <a:folHlink>
        <a:srgbClr val="800080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GLOCAL 2025">
      <a:dk1>
        <a:srgbClr val="000000"/>
      </a:dk1>
      <a:lt1>
        <a:srgbClr val="FFFFFF"/>
      </a:lt1>
      <a:dk2>
        <a:srgbClr val="0D3C5E"/>
      </a:dk2>
      <a:lt2>
        <a:srgbClr val="EAEAEA"/>
      </a:lt2>
      <a:accent1>
        <a:srgbClr val="1C79BE"/>
      </a:accent1>
      <a:accent2>
        <a:srgbClr val="DC368B"/>
      </a:accent2>
      <a:accent3>
        <a:srgbClr val="00ACED"/>
      </a:accent3>
      <a:accent4>
        <a:srgbClr val="B7368B"/>
      </a:accent4>
      <a:accent5>
        <a:srgbClr val="4BACC6"/>
      </a:accent5>
      <a:accent6>
        <a:srgbClr val="0086B9"/>
      </a:accent6>
      <a:hlink>
        <a:srgbClr val="0000FF"/>
      </a:hlink>
      <a:folHlink>
        <a:srgbClr val="800080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GLOCAL 2025">
      <a:dk1>
        <a:srgbClr val="000000"/>
      </a:dk1>
      <a:lt1>
        <a:srgbClr val="FFFFFF"/>
      </a:lt1>
      <a:dk2>
        <a:srgbClr val="0D3C5E"/>
      </a:dk2>
      <a:lt2>
        <a:srgbClr val="EAEAEA"/>
      </a:lt2>
      <a:accent1>
        <a:srgbClr val="1C79BE"/>
      </a:accent1>
      <a:accent2>
        <a:srgbClr val="DC368B"/>
      </a:accent2>
      <a:accent3>
        <a:srgbClr val="00ACED"/>
      </a:accent3>
      <a:accent4>
        <a:srgbClr val="B7368B"/>
      </a:accent4>
      <a:accent5>
        <a:srgbClr val="4BACC6"/>
      </a:accent5>
      <a:accent6>
        <a:srgbClr val="0086B9"/>
      </a:accent6>
      <a:hlink>
        <a:srgbClr val="0000FF"/>
      </a:hlink>
      <a:folHlink>
        <a:srgbClr val="800080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GLOCAL 2025">
      <a:dk1>
        <a:srgbClr val="000000"/>
      </a:dk1>
      <a:lt1>
        <a:srgbClr val="FFFFFF"/>
      </a:lt1>
      <a:dk2>
        <a:srgbClr val="0D3C5E"/>
      </a:dk2>
      <a:lt2>
        <a:srgbClr val="EAEAEA"/>
      </a:lt2>
      <a:accent1>
        <a:srgbClr val="1C79BE"/>
      </a:accent1>
      <a:accent2>
        <a:srgbClr val="DC368B"/>
      </a:accent2>
      <a:accent3>
        <a:srgbClr val="00ACED"/>
      </a:accent3>
      <a:accent4>
        <a:srgbClr val="B7368B"/>
      </a:accent4>
      <a:accent5>
        <a:srgbClr val="4BACC6"/>
      </a:accent5>
      <a:accent6>
        <a:srgbClr val="0086B9"/>
      </a:accent6>
      <a:hlink>
        <a:srgbClr val="0000FF"/>
      </a:hlink>
      <a:folHlink>
        <a:srgbClr val="800080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e Office">
  <a:themeElements>
    <a:clrScheme name="GLOCAL 2025">
      <a:dk1>
        <a:srgbClr val="000000"/>
      </a:dk1>
      <a:lt1>
        <a:srgbClr val="FFFFFF"/>
      </a:lt1>
      <a:dk2>
        <a:srgbClr val="0D3C5E"/>
      </a:dk2>
      <a:lt2>
        <a:srgbClr val="EAEAEA"/>
      </a:lt2>
      <a:accent1>
        <a:srgbClr val="1C79BE"/>
      </a:accent1>
      <a:accent2>
        <a:srgbClr val="DC368B"/>
      </a:accent2>
      <a:accent3>
        <a:srgbClr val="00ACED"/>
      </a:accent3>
      <a:accent4>
        <a:srgbClr val="B7368B"/>
      </a:accent4>
      <a:accent5>
        <a:srgbClr val="4BACC6"/>
      </a:accent5>
      <a:accent6>
        <a:srgbClr val="0086B9"/>
      </a:accent6>
      <a:hlink>
        <a:srgbClr val="0000FF"/>
      </a:hlink>
      <a:folHlink>
        <a:srgbClr val="800080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e Office">
  <a:themeElements>
    <a:clrScheme name="GLOCAL 2025">
      <a:dk1>
        <a:srgbClr val="000000"/>
      </a:dk1>
      <a:lt1>
        <a:srgbClr val="FFFFFF"/>
      </a:lt1>
      <a:dk2>
        <a:srgbClr val="0D3C5E"/>
      </a:dk2>
      <a:lt2>
        <a:srgbClr val="EAEAEA"/>
      </a:lt2>
      <a:accent1>
        <a:srgbClr val="1C79BE"/>
      </a:accent1>
      <a:accent2>
        <a:srgbClr val="DC368B"/>
      </a:accent2>
      <a:accent3>
        <a:srgbClr val="00ACED"/>
      </a:accent3>
      <a:accent4>
        <a:srgbClr val="B7368B"/>
      </a:accent4>
      <a:accent5>
        <a:srgbClr val="4BACC6"/>
      </a:accent5>
      <a:accent6>
        <a:srgbClr val="0086B9"/>
      </a:accent6>
      <a:hlink>
        <a:srgbClr val="0000FF"/>
      </a:hlink>
      <a:folHlink>
        <a:srgbClr val="800080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e Office">
  <a:themeElements>
    <a:clrScheme name="GLOCAL 2025">
      <a:dk1>
        <a:srgbClr val="000000"/>
      </a:dk1>
      <a:lt1>
        <a:srgbClr val="FFFFFF"/>
      </a:lt1>
      <a:dk2>
        <a:srgbClr val="0D3C5E"/>
      </a:dk2>
      <a:lt2>
        <a:srgbClr val="EAEAEA"/>
      </a:lt2>
      <a:accent1>
        <a:srgbClr val="1C79BE"/>
      </a:accent1>
      <a:accent2>
        <a:srgbClr val="DC368B"/>
      </a:accent2>
      <a:accent3>
        <a:srgbClr val="00ACED"/>
      </a:accent3>
      <a:accent4>
        <a:srgbClr val="B7368B"/>
      </a:accent4>
      <a:accent5>
        <a:srgbClr val="4BACC6"/>
      </a:accent5>
      <a:accent6>
        <a:srgbClr val="0086B9"/>
      </a:accent6>
      <a:hlink>
        <a:srgbClr val="0000FF"/>
      </a:hlink>
      <a:folHlink>
        <a:srgbClr val="800080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</TotalTime>
  <Words>963</Words>
  <Application>Microsoft Office PowerPoint</Application>
  <PresentationFormat>Personalizado</PresentationFormat>
  <Paragraphs>161</Paragraphs>
  <Slides>16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11</vt:i4>
      </vt:variant>
      <vt:variant>
        <vt:lpstr>Títulos de diapositiva</vt:lpstr>
      </vt:variant>
      <vt:variant>
        <vt:i4>16</vt:i4>
      </vt:variant>
    </vt:vector>
  </HeadingPairs>
  <TitlesOfParts>
    <vt:vector size="34" baseType="lpstr">
      <vt:lpstr>Aptos</vt:lpstr>
      <vt:lpstr>Arial</vt:lpstr>
      <vt:lpstr>BR Omny</vt:lpstr>
      <vt:lpstr>BR Omny Bold</vt:lpstr>
      <vt:lpstr>Symbol</vt:lpstr>
      <vt:lpstr>Times New Roman</vt:lpstr>
      <vt:lpstr>Wingdings</vt:lpstr>
      <vt:lpstr>Tema de Office</vt:lpstr>
      <vt:lpstr>Tema de Office</vt:lpstr>
      <vt:lpstr>Tema de Office</vt:lpstr>
      <vt:lpstr>Tema de Office</vt:lpstr>
      <vt:lpstr>Tema de Office</vt:lpstr>
      <vt:lpstr>Tema de Office</vt:lpstr>
      <vt:lpstr>Tema de Office</vt:lpstr>
      <vt:lpstr>Tema de Office</vt:lpstr>
      <vt:lpstr>Tema de Office</vt:lpstr>
      <vt:lpstr>Tema de Office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Glocal 2026 slide deck</dc:title>
  <dc:subject/>
  <dc:creator>Carolina Suarez Hernandez</dc:creator>
  <dc:description/>
  <cp:lastModifiedBy>Carolina Suarez</cp:lastModifiedBy>
  <cp:revision>27</cp:revision>
  <dcterms:created xsi:type="dcterms:W3CDTF">2006-08-16T00:00:00Z</dcterms:created>
  <dcterms:modified xsi:type="dcterms:W3CDTF">2026-06-03T16:26:22Z</dcterms:modified>
  <dc:identifier>DAHJdwneo7Y</dc:identifier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Personalizado</vt:lpwstr>
  </property>
  <property fmtid="{D5CDD505-2E9C-101B-9397-08002B2CF9AE}" pid="4" name="Slides">
    <vt:i4>16</vt:i4>
  </property>
</Properties>
</file>