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2" r:id="rId6"/>
    <p:sldId id="264" r:id="rId7"/>
    <p:sldId id="267" r:id="rId8"/>
    <p:sldId id="265" r:id="rId9"/>
    <p:sldId id="261" r:id="rId10"/>
    <p:sldId id="266" r:id="rId11"/>
    <p:sldId id="259" r:id="rId12"/>
  </p:sldIdLst>
  <p:sldSz cx="18288000" cy="10287000"/>
  <p:notesSz cx="6858000" cy="9144000"/>
  <p:embeddedFontLst>
    <p:embeddedFont>
      <p:font typeface="Arial Rounded MT Bold" panose="020F0704030504030204" pitchFamily="34" charset="0"/>
      <p:regular r:id="rId13"/>
    </p:embeddedFont>
    <p:embeddedFont>
      <p:font typeface="BR Omny" panose="020B0604020202020204" charset="0"/>
      <p:regular r:id="rId14"/>
    </p:embeddedFont>
    <p:embeddedFont>
      <p:font typeface="BR Omny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6F8"/>
    <a:srgbClr val="F3F4EE"/>
    <a:srgbClr val="170F38"/>
    <a:srgbClr val="1C3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5979">
            <a:off x="3351179" y="-5443156"/>
            <a:ext cx="25306469" cy="23119444"/>
          </a:xfrm>
          <a:custGeom>
            <a:avLst/>
            <a:gdLst/>
            <a:ahLst/>
            <a:cxnLst/>
            <a:rect l="l" t="t" r="r" b="b"/>
            <a:pathLst>
              <a:path w="25306469" h="23119444">
                <a:moveTo>
                  <a:pt x="0" y="0"/>
                </a:moveTo>
                <a:lnTo>
                  <a:pt x="25306469" y="0"/>
                </a:lnTo>
                <a:lnTo>
                  <a:pt x="25306469" y="23119444"/>
                </a:lnTo>
                <a:lnTo>
                  <a:pt x="0" y="231194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9" b="-64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18296" y="2019301"/>
            <a:ext cx="7516104" cy="371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6600" b="1" dirty="0" err="1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Chatbot</a:t>
            </a:r>
            <a:r>
              <a:rPr lang="en-US" sz="6600" b="1" dirty="0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 Clarita </a:t>
            </a:r>
            <a:r>
              <a:rPr lang="en-US" sz="6600" b="1" dirty="0" err="1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Cuentas</a:t>
            </a:r>
            <a:r>
              <a:rPr lang="en-US" sz="6600" b="1" dirty="0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: </a:t>
            </a:r>
            <a:r>
              <a:rPr lang="en-US" sz="4800" b="1" dirty="0" err="1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Participación</a:t>
            </a:r>
            <a:r>
              <a:rPr lang="en-US" sz="4800" b="1" dirty="0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 </a:t>
            </a:r>
            <a:r>
              <a:rPr lang="en-US" sz="4800" b="1" dirty="0" err="1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ciudadana</a:t>
            </a:r>
            <a:r>
              <a:rPr lang="en-US" sz="4800" b="1" dirty="0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 </a:t>
            </a:r>
            <a:r>
              <a:rPr lang="en-US" sz="4800" b="1" dirty="0" err="1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en</a:t>
            </a:r>
            <a:r>
              <a:rPr lang="en-US" sz="4800" b="1" dirty="0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 la </a:t>
            </a:r>
            <a:r>
              <a:rPr lang="en-US" sz="4800" b="1" dirty="0" err="1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transparencia</a:t>
            </a:r>
            <a:r>
              <a:rPr lang="en-US" sz="4800" b="1" dirty="0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 </a:t>
            </a:r>
            <a:r>
              <a:rPr lang="en-US" sz="4800" b="1" dirty="0" err="1">
                <a:solidFill>
                  <a:srgbClr val="FEFEF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presupuestal</a:t>
            </a:r>
            <a:endParaRPr lang="en-US" sz="4800" b="1" dirty="0">
              <a:solidFill>
                <a:srgbClr val="FEFEFE"/>
              </a:solidFill>
              <a:latin typeface="Arial Rounded MT Bold" panose="020F0704030504030204" pitchFamily="34" charset="0"/>
              <a:ea typeface="BR Omny Bold"/>
              <a:cs typeface="BR Omny Bold"/>
              <a:sym typeface="BR Omny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6900281"/>
            <a:ext cx="6525478" cy="4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dirty="0">
                <a:solidFill>
                  <a:srgbClr val="FEFEFE"/>
                </a:solidFill>
                <a:latin typeface="Arial Rounded MT Bold" panose="020F0704030504030204" pitchFamily="34" charset="0"/>
                <a:ea typeface="BR Omny"/>
                <a:cs typeface="BR Omny"/>
                <a:sym typeface="BR Omny"/>
              </a:rPr>
              <a:t>Anthony Smith Victoria Godinez</a:t>
            </a:r>
            <a:endParaRPr lang="en-US" sz="3200" b="1" dirty="0">
              <a:solidFill>
                <a:srgbClr val="FEFEFE"/>
              </a:solidFill>
              <a:latin typeface="Arial Rounded MT Bold" panose="020F0704030504030204" pitchFamily="34" charset="0"/>
              <a:ea typeface="BR Omny Bold"/>
              <a:cs typeface="BR Omny Bold"/>
              <a:sym typeface="BR Omn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 dirty="0">
                <a:solidFill>
                  <a:srgbClr val="FFFFFF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8296" y="9753562"/>
            <a:ext cx="4468104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 dirty="0">
                <a:solidFill>
                  <a:srgbClr val="FFFFFF"/>
                </a:solidFill>
                <a:latin typeface="BR Omny"/>
                <a:ea typeface="BR Omny"/>
                <a:cs typeface="BR Omny"/>
                <a:sym typeface="BR Omny"/>
              </a:rPr>
              <a:t>presupuestoabierto.guanajuato.gob.mx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F654E55-5457-4C04-9A8A-B2DFF9CE2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0"/>
          <a:stretch/>
        </p:blipFill>
        <p:spPr>
          <a:xfrm>
            <a:off x="4000500" y="832275"/>
            <a:ext cx="10287000" cy="941662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23994" y="523856"/>
            <a:ext cx="9972606" cy="73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 b="1" dirty="0" err="1">
                <a:solidFill>
                  <a:srgbClr val="1C79BE"/>
                </a:solidFill>
                <a:latin typeface="BR Omny Bold"/>
                <a:ea typeface="BR Omny Bold"/>
                <a:cs typeface="BR Omny Bold"/>
                <a:sym typeface="BR Omny Bold"/>
              </a:rPr>
              <a:t>Chatea</a:t>
            </a:r>
            <a:r>
              <a:rPr lang="en-US" sz="4800" b="1" dirty="0">
                <a:solidFill>
                  <a:srgbClr val="1C79BE"/>
                </a:solidFill>
                <a:latin typeface="BR Omny Bold"/>
                <a:ea typeface="BR Omny Bold"/>
                <a:cs typeface="BR Omny Bold"/>
                <a:sym typeface="BR Omny Bold"/>
              </a:rPr>
              <a:t> con Clarita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237598F-9ECD-426C-8491-280712E68366}"/>
              </a:ext>
            </a:extLst>
          </p:cNvPr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B628764-4391-4563-9045-5382FEF5925F}"/>
              </a:ext>
            </a:extLst>
          </p:cNvPr>
          <p:cNvSpPr/>
          <p:nvPr/>
        </p:nvSpPr>
        <p:spPr>
          <a:xfrm rot="18784121">
            <a:off x="17373599" y="9182100"/>
            <a:ext cx="750531" cy="763434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72" r="-5972"/>
            </a:stretch>
          </a:blip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DF111181-C56F-4284-89C6-6B3577500877}"/>
              </a:ext>
            </a:extLst>
          </p:cNvPr>
          <p:cNvSpPr txBox="1"/>
          <p:nvPr/>
        </p:nvSpPr>
        <p:spPr>
          <a:xfrm>
            <a:off x="8686800" y="1790700"/>
            <a:ext cx="8220006" cy="64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3200" b="1" dirty="0"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presupuestoabierto.guanajuato.gob.mx</a:t>
            </a:r>
          </a:p>
        </p:txBody>
      </p:sp>
    </p:spTree>
    <p:extLst>
      <p:ext uri="{BB962C8B-B14F-4D97-AF65-F5344CB8AC3E}">
        <p14:creationId xmlns:p14="http://schemas.microsoft.com/office/powerpoint/2010/main" val="3581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D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871126">
            <a:off x="4008677" y="-7039991"/>
            <a:ext cx="24807266" cy="25700388"/>
          </a:xfrm>
          <a:custGeom>
            <a:avLst/>
            <a:gdLst/>
            <a:ahLst/>
            <a:cxnLst/>
            <a:rect l="l" t="t" r="r" b="b"/>
            <a:pathLst>
              <a:path w="24807266" h="25700388">
                <a:moveTo>
                  <a:pt x="0" y="0"/>
                </a:moveTo>
                <a:lnTo>
                  <a:pt x="24807266" y="0"/>
                </a:lnTo>
                <a:lnTo>
                  <a:pt x="24807266" y="25700388"/>
                </a:lnTo>
                <a:lnTo>
                  <a:pt x="0" y="25700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9920" y="789835"/>
            <a:ext cx="1915812" cy="2045654"/>
          </a:xfrm>
          <a:custGeom>
            <a:avLst/>
            <a:gdLst/>
            <a:ahLst/>
            <a:cxnLst/>
            <a:rect l="l" t="t" r="r" b="b"/>
            <a:pathLst>
              <a:path w="1915812" h="2045654">
                <a:moveTo>
                  <a:pt x="0" y="0"/>
                </a:moveTo>
                <a:lnTo>
                  <a:pt x="1915812" y="0"/>
                </a:lnTo>
                <a:lnTo>
                  <a:pt x="1915812" y="2045654"/>
                </a:lnTo>
                <a:lnTo>
                  <a:pt x="0" y="204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8443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66543" y="1231828"/>
            <a:ext cx="1706463" cy="46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9"/>
              </a:lnSpc>
            </a:pPr>
            <a:r>
              <a:rPr lang="en-US" sz="2664">
                <a:solidFill>
                  <a:srgbClr val="FEFEFE"/>
                </a:solidFill>
                <a:latin typeface="BR Omny"/>
                <a:ea typeface="BR Omny"/>
                <a:cs typeface="BR Omny"/>
                <a:sym typeface="BR Omny"/>
              </a:rPr>
              <a:t>global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66543" y="1531485"/>
            <a:ext cx="1739714" cy="46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9"/>
              </a:lnSpc>
            </a:pPr>
            <a:r>
              <a:rPr lang="en-US" sz="2664" b="1">
                <a:solidFill>
                  <a:srgbClr val="FEFEFE"/>
                </a:solidFill>
                <a:latin typeface="BR Omny Bold"/>
                <a:ea typeface="BR Omny Bold"/>
                <a:cs typeface="BR Omny Bold"/>
                <a:sym typeface="BR Omny Bold"/>
              </a:rPr>
              <a:t>evaluation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66543" y="1812615"/>
            <a:ext cx="1739714" cy="46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9"/>
              </a:lnSpc>
            </a:pPr>
            <a:r>
              <a:rPr lang="en-US" sz="2664">
                <a:solidFill>
                  <a:srgbClr val="FEFEFE"/>
                </a:solidFill>
                <a:latin typeface="BR Omny"/>
                <a:ea typeface="BR Omny"/>
                <a:cs typeface="BR Omny"/>
                <a:sym typeface="BR Omny"/>
              </a:rPr>
              <a:t>initiative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772016"/>
            <a:ext cx="6525478" cy="103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59"/>
              </a:lnSpc>
            </a:pPr>
            <a:r>
              <a:rPr lang="en-US" sz="6799" b="1" dirty="0">
                <a:solidFill>
                  <a:srgbClr val="FEFEFE"/>
                </a:solidFill>
                <a:latin typeface="BR Omny Bold"/>
                <a:ea typeface="BR Omny Bold"/>
                <a:cs typeface="BR Omny Bold"/>
                <a:sym typeface="BR Omny Bold"/>
              </a:rPr>
              <a:t>¡Gracias!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FFFFFF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-1" t="511" r="91" b="-1"/>
          <a:stretch/>
        </p:blipFill>
        <p:spPr>
          <a:xfrm>
            <a:off x="-1566978" y="1943100"/>
            <a:ext cx="21447984" cy="834390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8784121">
            <a:off x="17373599" y="9182100"/>
            <a:ext cx="750531" cy="763434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72" r="-597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8200" y="674007"/>
            <a:ext cx="140970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 b="1" dirty="0">
                <a:solidFill>
                  <a:srgbClr val="1C79B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La </a:t>
            </a:r>
            <a:r>
              <a:rPr lang="en-US" sz="4800" b="1" dirty="0" err="1">
                <a:solidFill>
                  <a:srgbClr val="1C79B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Brecha</a:t>
            </a:r>
            <a:r>
              <a:rPr lang="en-US" sz="4800" b="1" dirty="0">
                <a:solidFill>
                  <a:srgbClr val="1C79B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 del </a:t>
            </a:r>
            <a:r>
              <a:rPr lang="en-US" sz="4800" b="1" dirty="0" err="1">
                <a:solidFill>
                  <a:srgbClr val="1C79BE"/>
                </a:solidFill>
                <a:latin typeface="Arial Rounded MT Bold" panose="020F0704030504030204" pitchFamily="34" charset="0"/>
                <a:ea typeface="BR Omny Bold"/>
                <a:cs typeface="BR Omny Bold"/>
                <a:sym typeface="BR Omny Bold"/>
              </a:rPr>
              <a:t>Tecnicismo</a:t>
            </a:r>
            <a:endParaRPr lang="en-US" sz="4400" b="1" dirty="0">
              <a:solidFill>
                <a:srgbClr val="1C79BE"/>
              </a:solidFill>
              <a:latin typeface="Arial Rounded MT Bold" panose="020F0704030504030204" pitchFamily="34" charset="0"/>
              <a:ea typeface="BR Omny Bold"/>
              <a:cs typeface="BR Omny Bold"/>
              <a:sym typeface="BR Omn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90600" y="9416625"/>
            <a:ext cx="2705100" cy="257250"/>
          </a:xfrm>
          <a:prstGeom prst="rect">
            <a:avLst/>
          </a:prstGeom>
          <a:solidFill>
            <a:srgbClr val="170F38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90"/>
              </a:lnSpc>
            </a:pPr>
            <a:r>
              <a:rPr lang="en-US" sz="1742" dirty="0">
                <a:solidFill>
                  <a:schemeClr val="bg1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9" r="28008"/>
          <a:stretch/>
        </p:blipFill>
        <p:spPr>
          <a:xfrm>
            <a:off x="5562600" y="190500"/>
            <a:ext cx="7403156" cy="94068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235228" y="9182100"/>
            <a:ext cx="6057900" cy="710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s-MX" sz="4800" b="1" dirty="0">
                <a:solidFill>
                  <a:srgbClr val="1C79BE"/>
                </a:solidFill>
                <a:latin typeface="BR Omny Bold"/>
                <a:ea typeface="BR Omny Bold"/>
                <a:cs typeface="BR Omny Bold"/>
                <a:sym typeface="BR Omny Bold"/>
              </a:rPr>
              <a:t>Transparencia 360°</a:t>
            </a:r>
            <a:endParaRPr lang="en-US" sz="4800" b="1" dirty="0">
              <a:solidFill>
                <a:srgbClr val="1C79BE"/>
              </a:solidFill>
              <a:latin typeface="BR Omny Bold"/>
              <a:ea typeface="BR Omny Bold"/>
              <a:cs typeface="BR Omny Bold"/>
              <a:sym typeface="BR Omn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2821339" y="6055202"/>
            <a:ext cx="47484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Datos abiertos estandarizados</a:t>
            </a:r>
          </a:p>
          <a:p>
            <a:pPr algn="ctr"/>
            <a:r>
              <a:rPr lang="es-MX" sz="2400" dirty="0"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OFDP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447800" y="7212179"/>
            <a:ext cx="4686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Portal de Presupuesto Abierto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7622542" y="419100"/>
            <a:ext cx="3283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dirty="0"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Clarita Cuentas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1316632" y="2095500"/>
            <a:ext cx="3009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#</a:t>
            </a:r>
            <a:r>
              <a:rPr lang="es-MX" sz="2400" dirty="0" err="1"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RallyUniversitario</a:t>
            </a:r>
            <a:endParaRPr lang="es-MX" sz="2400" dirty="0">
              <a:latin typeface="Arial Rounded MT Bold" panose="020F070403050403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171699" y="2781300"/>
            <a:ext cx="2914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Blog Presupuestal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1409876" y="4000500"/>
            <a:ext cx="352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Buzón de comentarios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3083146" y="4762500"/>
            <a:ext cx="3851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latin typeface="Arial Rounded MT Bold" panose="020F07040305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Presupuesto de la Gente</a:t>
            </a:r>
          </a:p>
        </p:txBody>
      </p:sp>
      <p:sp>
        <p:nvSpPr>
          <p:cNvPr id="16" name="Freeform 2"/>
          <p:cNvSpPr/>
          <p:nvPr/>
        </p:nvSpPr>
        <p:spPr>
          <a:xfrm rot="18784121">
            <a:off x="17373599" y="9182100"/>
            <a:ext cx="750531" cy="763434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72" r="-5972"/>
            </a:stretch>
          </a:blipFill>
        </p:spPr>
      </p:sp>
    </p:spTree>
    <p:extLst>
      <p:ext uri="{BB962C8B-B14F-4D97-AF65-F5344CB8AC3E}">
        <p14:creationId xmlns:p14="http://schemas.microsoft.com/office/powerpoint/2010/main" val="1996449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22727" r="24759" b="28408"/>
          <a:stretch/>
        </p:blipFill>
        <p:spPr>
          <a:xfrm>
            <a:off x="2624081" y="1156499"/>
            <a:ext cx="13039837" cy="797400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C48114F-0922-4DF8-BC91-5828ECE57FCC}"/>
              </a:ext>
            </a:extLst>
          </p:cNvPr>
          <p:cNvSpPr txBox="1"/>
          <p:nvPr/>
        </p:nvSpPr>
        <p:spPr>
          <a:xfrm>
            <a:off x="4581525" y="701044"/>
            <a:ext cx="9582150" cy="710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s-MX" sz="4800" b="1" dirty="0">
                <a:solidFill>
                  <a:srgbClr val="1C79BE"/>
                </a:solidFill>
                <a:latin typeface="BR Omny Bold"/>
                <a:ea typeface="BR Omny Bold"/>
                <a:cs typeface="BR Omny Bold"/>
                <a:sym typeface="BR Omny Bold"/>
              </a:rPr>
              <a:t>Ruta Crítica</a:t>
            </a:r>
            <a:endParaRPr lang="en-US" sz="4800" b="1" dirty="0">
              <a:solidFill>
                <a:srgbClr val="1C79BE"/>
              </a:solidFill>
              <a:latin typeface="BR Omny Bold"/>
              <a:ea typeface="BR Omny Bold"/>
              <a:cs typeface="BR Omny Bold"/>
              <a:sym typeface="BR Omny Bold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8544DAE-3A80-4A40-82BF-3A5C8E266EFE}"/>
              </a:ext>
            </a:extLst>
          </p:cNvPr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 dirty="0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344F3A6B-AC14-45FB-A902-89CD391F7DBE}"/>
              </a:ext>
            </a:extLst>
          </p:cNvPr>
          <p:cNvSpPr/>
          <p:nvPr/>
        </p:nvSpPr>
        <p:spPr>
          <a:xfrm rot="18784121">
            <a:off x="17373599" y="9182100"/>
            <a:ext cx="750531" cy="763434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72" r="-5972"/>
            </a:stretch>
          </a:blipFill>
        </p:spPr>
      </p:sp>
    </p:spTree>
    <p:extLst>
      <p:ext uri="{BB962C8B-B14F-4D97-AF65-F5344CB8AC3E}">
        <p14:creationId xmlns:p14="http://schemas.microsoft.com/office/powerpoint/2010/main" val="2644502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514" t="22485" r="4211" b="3764"/>
          <a:stretch/>
        </p:blipFill>
        <p:spPr>
          <a:xfrm>
            <a:off x="2438400" y="2019300"/>
            <a:ext cx="13868400" cy="624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1525" y="701044"/>
            <a:ext cx="9582150" cy="710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s-MX" sz="4800" b="1" dirty="0">
                <a:solidFill>
                  <a:srgbClr val="1C79BE"/>
                </a:solidFill>
                <a:latin typeface="BR Omny Bold"/>
                <a:ea typeface="BR Omny Bold"/>
                <a:cs typeface="BR Omny Bold"/>
                <a:sym typeface="BR Omny Bold"/>
              </a:rPr>
              <a:t> Conoce a Clarita Cuentas</a:t>
            </a:r>
            <a:endParaRPr lang="en-US" sz="4800" b="1" dirty="0">
              <a:solidFill>
                <a:srgbClr val="1C79BE"/>
              </a:solidFill>
              <a:latin typeface="BR Omny Bold"/>
              <a:ea typeface="BR Omny Bold"/>
              <a:cs typeface="BR Omny Bold"/>
              <a:sym typeface="BR Omn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 dirty="0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sp>
        <p:nvSpPr>
          <p:cNvPr id="6" name="Freeform 2"/>
          <p:cNvSpPr/>
          <p:nvPr/>
        </p:nvSpPr>
        <p:spPr>
          <a:xfrm rot="18784121">
            <a:off x="17373599" y="9182100"/>
            <a:ext cx="750531" cy="763434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72" r="-5972"/>
            </a:stretch>
          </a:blipFill>
        </p:spPr>
      </p:sp>
    </p:spTree>
    <p:extLst>
      <p:ext uri="{BB962C8B-B14F-4D97-AF65-F5344CB8AC3E}">
        <p14:creationId xmlns:p14="http://schemas.microsoft.com/office/powerpoint/2010/main" val="176565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157696" y="870375"/>
            <a:ext cx="9972606" cy="71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s-MX" sz="4800" b="1" dirty="0">
                <a:solidFill>
                  <a:srgbClr val="1C79BE"/>
                </a:solidFill>
                <a:latin typeface="BR Omny Bold"/>
                <a:ea typeface="BR Omny Bold"/>
                <a:cs typeface="BR Omny Bold"/>
                <a:sym typeface="BR Omny Bold"/>
              </a:rPr>
              <a:t>Resultados</a:t>
            </a:r>
            <a:endParaRPr lang="en-US" sz="4800" b="1" dirty="0">
              <a:solidFill>
                <a:srgbClr val="1C79BE"/>
              </a:solidFill>
              <a:latin typeface="BR Omny Bold"/>
              <a:ea typeface="BR Omny Bold"/>
              <a:cs typeface="BR Omny Bold"/>
              <a:sym typeface="BR Omn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22A0B2-00E6-47E5-9CDB-551120638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0245" r="3110" b="21094"/>
          <a:stretch/>
        </p:blipFill>
        <p:spPr>
          <a:xfrm>
            <a:off x="1981200" y="2590800"/>
            <a:ext cx="14450943" cy="51054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719F37C5-9B3A-4014-B2AA-917561BF0012}"/>
              </a:ext>
            </a:extLst>
          </p:cNvPr>
          <p:cNvSpPr/>
          <p:nvPr/>
        </p:nvSpPr>
        <p:spPr>
          <a:xfrm rot="18784121">
            <a:off x="17373599" y="9182100"/>
            <a:ext cx="750531" cy="763434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72" r="-5972"/>
            </a:stretch>
          </a:blipFill>
        </p:spPr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02E7F6F-9F1D-431D-BEBB-B7A301A32566}"/>
              </a:ext>
            </a:extLst>
          </p:cNvPr>
          <p:cNvSpPr txBox="1"/>
          <p:nvPr/>
        </p:nvSpPr>
        <p:spPr>
          <a:xfrm>
            <a:off x="14091264" y="799170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Corte a abril, 2026</a:t>
            </a:r>
          </a:p>
        </p:txBody>
      </p:sp>
    </p:spTree>
    <p:extLst>
      <p:ext uri="{BB962C8B-B14F-4D97-AF65-F5344CB8AC3E}">
        <p14:creationId xmlns:p14="http://schemas.microsoft.com/office/powerpoint/2010/main" val="421254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446E47-808F-4D98-AF83-A659DBBCF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28600"/>
            <a:ext cx="18237170" cy="98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16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157696" y="870375"/>
            <a:ext cx="9972606" cy="71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s-MX" sz="4800" b="1" dirty="0">
                <a:solidFill>
                  <a:srgbClr val="1C79BE"/>
                </a:solidFill>
                <a:latin typeface="BR Omny Bold"/>
                <a:ea typeface="BR Omny Bold"/>
                <a:cs typeface="BR Omny Bold"/>
                <a:sym typeface="BR Omny Bold"/>
              </a:rPr>
              <a:t>Reconocimiento externo</a:t>
            </a:r>
            <a:endParaRPr lang="en-US" sz="4800" b="1" dirty="0">
              <a:solidFill>
                <a:srgbClr val="1C79BE"/>
              </a:solidFill>
              <a:latin typeface="BR Omny Bold"/>
              <a:ea typeface="BR Omny Bold"/>
              <a:cs typeface="BR Omny Bold"/>
              <a:sym typeface="BR Omny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719F37C5-9B3A-4014-B2AA-917561BF0012}"/>
              </a:ext>
            </a:extLst>
          </p:cNvPr>
          <p:cNvSpPr/>
          <p:nvPr/>
        </p:nvSpPr>
        <p:spPr>
          <a:xfrm rot="18784121">
            <a:off x="17373599" y="9182100"/>
            <a:ext cx="750531" cy="763434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72" r="-5972"/>
            </a:stretch>
          </a:blipFill>
        </p:spPr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4AF06B6-1B64-40CF-BB5E-5DCEBE46B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59" b="6250"/>
          <a:stretch/>
        </p:blipFill>
        <p:spPr>
          <a:xfrm>
            <a:off x="-1" y="1885241"/>
            <a:ext cx="18340999" cy="714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74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9386BDB-2FE2-40AB-9585-ED64BAD35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15993" r="23684" b="2391"/>
          <a:stretch/>
        </p:blipFill>
        <p:spPr>
          <a:xfrm>
            <a:off x="2343150" y="1153825"/>
            <a:ext cx="13601700" cy="842427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23994" y="523856"/>
            <a:ext cx="9972606" cy="733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 b="1" dirty="0">
                <a:solidFill>
                  <a:srgbClr val="1C79BE"/>
                </a:solidFill>
                <a:latin typeface="BR Omny Bold"/>
                <a:ea typeface="BR Omny Bold"/>
                <a:cs typeface="BR Omny Bold"/>
                <a:sym typeface="BR Omny Bold"/>
              </a:rPr>
              <a:t>El "</a:t>
            </a:r>
            <a:r>
              <a:rPr lang="en-US" sz="4800" b="1" dirty="0" err="1">
                <a:solidFill>
                  <a:srgbClr val="1C79BE"/>
                </a:solidFill>
                <a:latin typeface="BR Omny Bold"/>
                <a:ea typeface="BR Omny Bold"/>
                <a:cs typeface="BR Omny Bold"/>
                <a:sym typeface="BR Omny Bold"/>
              </a:rPr>
              <a:t>Cerebro</a:t>
            </a:r>
            <a:r>
              <a:rPr lang="en-US" sz="4800" b="1" dirty="0">
                <a:solidFill>
                  <a:srgbClr val="1C79BE"/>
                </a:solidFill>
                <a:latin typeface="BR Omny Bold"/>
                <a:ea typeface="BR Omny Bold"/>
                <a:cs typeface="BR Omny Bold"/>
                <a:sym typeface="BR Omny Bold"/>
              </a:rPr>
              <a:t>" de Clarita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B237598F-9ECD-426C-8491-280712E68366}"/>
              </a:ext>
            </a:extLst>
          </p:cNvPr>
          <p:cNvSpPr txBox="1"/>
          <p:nvPr/>
        </p:nvSpPr>
        <p:spPr>
          <a:xfrm>
            <a:off x="1028700" y="9416625"/>
            <a:ext cx="4060214" cy="26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0"/>
              </a:lnSpc>
            </a:pPr>
            <a:r>
              <a:rPr lang="en-US" sz="1742">
                <a:solidFill>
                  <a:srgbClr val="000000"/>
                </a:solidFill>
                <a:latin typeface="BR Omny"/>
                <a:ea typeface="BR Omny"/>
                <a:cs typeface="BR Omny"/>
                <a:sym typeface="BR Omny"/>
              </a:rPr>
              <a:t>www.glocalevalweek.org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B628764-4391-4563-9045-5382FEF5925F}"/>
              </a:ext>
            </a:extLst>
          </p:cNvPr>
          <p:cNvSpPr/>
          <p:nvPr/>
        </p:nvSpPr>
        <p:spPr>
          <a:xfrm rot="18784121">
            <a:off x="17373599" y="9182100"/>
            <a:ext cx="750531" cy="763434"/>
          </a:xfrm>
          <a:custGeom>
            <a:avLst/>
            <a:gdLst/>
            <a:ahLst/>
            <a:cxnLst/>
            <a:rect l="l" t="t" r="r" b="b"/>
            <a:pathLst>
              <a:path w="6920877" h="7170046">
                <a:moveTo>
                  <a:pt x="0" y="0"/>
                </a:moveTo>
                <a:lnTo>
                  <a:pt x="6920877" y="0"/>
                </a:lnTo>
                <a:lnTo>
                  <a:pt x="6920877" y="7170046"/>
                </a:lnTo>
                <a:lnTo>
                  <a:pt x="0" y="7170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72" r="-5972"/>
            </a:stretch>
          </a:blipFill>
        </p:spPr>
      </p:sp>
    </p:spTree>
    <p:extLst>
      <p:ext uri="{BB962C8B-B14F-4D97-AF65-F5344CB8AC3E}">
        <p14:creationId xmlns:p14="http://schemas.microsoft.com/office/powerpoint/2010/main" val="379533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136</Words>
  <Application>Microsoft Office PowerPoint</Application>
  <PresentationFormat>Personalizado</PresentationFormat>
  <Paragraphs>35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Calibri</vt:lpstr>
      <vt:lpstr>BR Omny Bold</vt:lpstr>
      <vt:lpstr>Arial Rounded MT Bold</vt:lpstr>
      <vt:lpstr>BR Omny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Glocal 2026 slide deck</dc:title>
  <dc:creator>ANTHONY SMITH VICTORIA GODINE</dc:creator>
  <cp:lastModifiedBy>as.victoriagodinez</cp:lastModifiedBy>
  <cp:revision>30</cp:revision>
  <dcterms:created xsi:type="dcterms:W3CDTF">2006-08-16T00:00:00Z</dcterms:created>
  <dcterms:modified xsi:type="dcterms:W3CDTF">2026-06-04T15:37:07Z</dcterms:modified>
  <dc:identifier>DAHK_A3kUTw</dc:identifier>
</cp:coreProperties>
</file>