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57" r:id="rId3"/>
    <p:sldId id="266" r:id="rId4"/>
    <p:sldId id="260" r:id="rId5"/>
    <p:sldId id="265" r:id="rId6"/>
    <p:sldId id="263" r:id="rId7"/>
    <p:sldId id="262" r:id="rId8"/>
    <p:sldId id="264" r:id="rId9"/>
    <p:sldId id="259" r:id="rId10"/>
  </p:sldIdLst>
  <p:sldSz cx="18288000" cy="10287000"/>
  <p:notesSz cx="6858000" cy="9144000"/>
  <p:embeddedFontLst>
    <p:embeddedFont>
      <p:font typeface="BR Omny" panose="020B0604020202020204" charset="0"/>
      <p:regular r:id="rId12"/>
    </p:embeddedFont>
    <p:embeddedFont>
      <p:font typeface="BR Omny Bold" panose="020B0604020202020204" charset="0"/>
      <p:regular r:id="rId13"/>
      <p:bold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BF538A-6617-4E9A-BF57-E18D940A56D2}" v="203" dt="2026-06-02T16:26:54.2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65254" autoAdjust="0"/>
  </p:normalViewPr>
  <p:slideViewPr>
    <p:cSldViewPr>
      <p:cViewPr varScale="1">
        <p:scale>
          <a:sx n="48" d="100"/>
          <a:sy n="48" d="100"/>
        </p:scale>
        <p:origin x="203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BC24B0-9ECF-4876-8C75-D5C5CF4EB15D}" type="doc">
      <dgm:prSet loTypeId="urn:microsoft.com/office/officeart/2005/8/layout/gear1" loCatId="cycle" qsTypeId="urn:microsoft.com/office/officeart/2005/8/quickstyle/simple1" qsCatId="simple" csTypeId="urn:microsoft.com/office/officeart/2005/8/colors/accent1_2" csCatId="accent1" phldr="1"/>
      <dgm:spPr/>
      <dgm:t>
        <a:bodyPr/>
        <a:lstStyle/>
        <a:p>
          <a:endParaRPr lang="en-GB"/>
        </a:p>
      </dgm:t>
    </dgm:pt>
    <dgm:pt modelId="{A1F80372-93E5-42CC-8A24-B6E576E0EDD6}">
      <dgm:prSet phldrT="[Text]" phldr="0" custT="1"/>
      <dgm:spPr/>
      <dgm:t>
        <a:bodyPr/>
        <a:lstStyle/>
        <a:p>
          <a:r>
            <a:rPr lang="de-DE" sz="2800" b="1" dirty="0"/>
            <a:t>Transparency</a:t>
          </a:r>
          <a:endParaRPr lang="en-GB" sz="2800" b="1" dirty="0"/>
        </a:p>
      </dgm:t>
    </dgm:pt>
    <dgm:pt modelId="{8137FD9E-5FB7-46A0-BB47-F0D9B294D7E5}" type="parTrans" cxnId="{347D1FFA-7EE4-45B0-BB09-66ECBCECF2EE}">
      <dgm:prSet/>
      <dgm:spPr/>
      <dgm:t>
        <a:bodyPr/>
        <a:lstStyle/>
        <a:p>
          <a:endParaRPr lang="en-GB"/>
        </a:p>
      </dgm:t>
    </dgm:pt>
    <dgm:pt modelId="{EBFD27E8-E99E-4E1C-92B2-D633165AB4E6}" type="sibTrans" cxnId="{347D1FFA-7EE4-45B0-BB09-66ECBCECF2EE}">
      <dgm:prSet/>
      <dgm:spPr/>
      <dgm:t>
        <a:bodyPr/>
        <a:lstStyle/>
        <a:p>
          <a:endParaRPr lang="en-GB"/>
        </a:p>
      </dgm:t>
    </dgm:pt>
    <dgm:pt modelId="{7E05BB04-130C-45C5-B484-613F22320C00}">
      <dgm:prSet phldrT="[Text]" phldr="0" custT="1"/>
      <dgm:spPr/>
      <dgm:t>
        <a:bodyPr/>
        <a:lstStyle/>
        <a:p>
          <a:r>
            <a:rPr lang="de-DE" sz="3600" b="1" dirty="0"/>
            <a:t>Critical </a:t>
          </a:r>
        </a:p>
        <a:p>
          <a:r>
            <a:rPr lang="en-GB" sz="3600" b="1" dirty="0"/>
            <a:t>review</a:t>
          </a:r>
        </a:p>
      </dgm:t>
    </dgm:pt>
    <dgm:pt modelId="{C1F0D7CA-317A-4B34-9DDF-D3652E606415}" type="parTrans" cxnId="{CD478161-361D-4EDB-AEA5-D4DC9D550117}">
      <dgm:prSet/>
      <dgm:spPr/>
      <dgm:t>
        <a:bodyPr/>
        <a:lstStyle/>
        <a:p>
          <a:endParaRPr lang="en-GB"/>
        </a:p>
      </dgm:t>
    </dgm:pt>
    <dgm:pt modelId="{23845BAE-2430-4F3F-BE38-E31E29BCFFE2}" type="sibTrans" cxnId="{CD478161-361D-4EDB-AEA5-D4DC9D550117}">
      <dgm:prSet/>
      <dgm:spPr/>
      <dgm:t>
        <a:bodyPr/>
        <a:lstStyle/>
        <a:p>
          <a:endParaRPr lang="en-GB"/>
        </a:p>
      </dgm:t>
    </dgm:pt>
    <dgm:pt modelId="{7408FE98-3C2A-4F66-980E-73FB9B381910}">
      <dgm:prSet phldrT="[Text]" phldr="0" custT="1"/>
      <dgm:spPr/>
      <dgm:t>
        <a:bodyPr/>
        <a:lstStyle/>
        <a:p>
          <a:r>
            <a:rPr lang="de-DE" sz="3600" b="1" dirty="0"/>
            <a:t>Human-in-</a:t>
          </a:r>
          <a:r>
            <a:rPr lang="de-DE" sz="3600" b="1" dirty="0" err="1"/>
            <a:t>the</a:t>
          </a:r>
          <a:r>
            <a:rPr lang="de-DE" sz="3600" b="1" dirty="0"/>
            <a:t>-loop</a:t>
          </a:r>
          <a:endParaRPr lang="en-GB" sz="3600" b="1" dirty="0"/>
        </a:p>
      </dgm:t>
    </dgm:pt>
    <dgm:pt modelId="{C2FE0111-0D8C-4C46-93F6-61D12F6B9797}" type="parTrans" cxnId="{BFFAE9F0-C73A-4C16-9EA2-FB6B4D6BFAA9}">
      <dgm:prSet/>
      <dgm:spPr/>
      <dgm:t>
        <a:bodyPr/>
        <a:lstStyle/>
        <a:p>
          <a:endParaRPr lang="en-GB"/>
        </a:p>
      </dgm:t>
    </dgm:pt>
    <dgm:pt modelId="{70E87914-5D70-463C-AC70-E15E8B3A6DA5}" type="sibTrans" cxnId="{BFFAE9F0-C73A-4C16-9EA2-FB6B4D6BFAA9}">
      <dgm:prSet/>
      <dgm:spPr/>
      <dgm:t>
        <a:bodyPr/>
        <a:lstStyle/>
        <a:p>
          <a:endParaRPr lang="en-GB"/>
        </a:p>
      </dgm:t>
    </dgm:pt>
    <dgm:pt modelId="{2755A934-8AE6-401A-98D0-7D6CE12C589D}" type="pres">
      <dgm:prSet presAssocID="{90BC24B0-9ECF-4876-8C75-D5C5CF4EB15D}" presName="composite" presStyleCnt="0">
        <dgm:presLayoutVars>
          <dgm:chMax val="3"/>
          <dgm:animLvl val="lvl"/>
          <dgm:resizeHandles val="exact"/>
        </dgm:presLayoutVars>
      </dgm:prSet>
      <dgm:spPr/>
    </dgm:pt>
    <dgm:pt modelId="{1A5BB881-9CF2-443A-AD0D-6F7DB3007ABF}" type="pres">
      <dgm:prSet presAssocID="{A1F80372-93E5-42CC-8A24-B6E576E0EDD6}" presName="gear1" presStyleLbl="node1" presStyleIdx="0" presStyleCnt="3" custScaleX="76503" custScaleY="76503">
        <dgm:presLayoutVars>
          <dgm:chMax val="1"/>
          <dgm:bulletEnabled val="1"/>
        </dgm:presLayoutVars>
      </dgm:prSet>
      <dgm:spPr/>
    </dgm:pt>
    <dgm:pt modelId="{41612555-78C0-4A8B-BA3C-3FD7113E33D4}" type="pres">
      <dgm:prSet presAssocID="{A1F80372-93E5-42CC-8A24-B6E576E0EDD6}" presName="gear1srcNode" presStyleLbl="node1" presStyleIdx="0" presStyleCnt="3"/>
      <dgm:spPr/>
    </dgm:pt>
    <dgm:pt modelId="{FA20462B-471D-4989-80B0-AA61E892D948}" type="pres">
      <dgm:prSet presAssocID="{A1F80372-93E5-42CC-8A24-B6E576E0EDD6}" presName="gear1dstNode" presStyleLbl="node1" presStyleIdx="0" presStyleCnt="3"/>
      <dgm:spPr/>
    </dgm:pt>
    <dgm:pt modelId="{9CE521E5-DEED-41CF-9C69-1A997B890E14}" type="pres">
      <dgm:prSet presAssocID="{7E05BB04-130C-45C5-B484-613F22320C00}" presName="gear2" presStyleLbl="node1" presStyleIdx="1" presStyleCnt="3" custScaleX="105192" custScaleY="105192">
        <dgm:presLayoutVars>
          <dgm:chMax val="1"/>
          <dgm:bulletEnabled val="1"/>
        </dgm:presLayoutVars>
      </dgm:prSet>
      <dgm:spPr/>
    </dgm:pt>
    <dgm:pt modelId="{6DA8ACB4-57F6-4DBF-8D3B-EFD6175E77D6}" type="pres">
      <dgm:prSet presAssocID="{7E05BB04-130C-45C5-B484-613F22320C00}" presName="gear2srcNode" presStyleLbl="node1" presStyleIdx="1" presStyleCnt="3"/>
      <dgm:spPr/>
    </dgm:pt>
    <dgm:pt modelId="{F382B369-F1E6-4450-9297-C73446AC29E3}" type="pres">
      <dgm:prSet presAssocID="{7E05BB04-130C-45C5-B484-613F22320C00}" presName="gear2dstNode" presStyleLbl="node1" presStyleIdx="1" presStyleCnt="3"/>
      <dgm:spPr/>
    </dgm:pt>
    <dgm:pt modelId="{F0D39D20-12EC-4DA3-8B99-B76BCA34F63E}" type="pres">
      <dgm:prSet presAssocID="{7408FE98-3C2A-4F66-980E-73FB9B381910}" presName="gear3" presStyleLbl="node1" presStyleIdx="2" presStyleCnt="3" custLinFactNeighborX="947" custLinFactNeighborY="405"/>
      <dgm:spPr/>
    </dgm:pt>
    <dgm:pt modelId="{B5065A9F-DAB3-4D51-A103-7AE32CB7A0D6}" type="pres">
      <dgm:prSet presAssocID="{7408FE98-3C2A-4F66-980E-73FB9B381910}" presName="gear3tx" presStyleLbl="node1" presStyleIdx="2" presStyleCnt="3">
        <dgm:presLayoutVars>
          <dgm:chMax val="1"/>
          <dgm:bulletEnabled val="1"/>
        </dgm:presLayoutVars>
      </dgm:prSet>
      <dgm:spPr/>
    </dgm:pt>
    <dgm:pt modelId="{DFF17249-8DC9-406E-8B62-DC9339AFF09D}" type="pres">
      <dgm:prSet presAssocID="{7408FE98-3C2A-4F66-980E-73FB9B381910}" presName="gear3srcNode" presStyleLbl="node1" presStyleIdx="2" presStyleCnt="3"/>
      <dgm:spPr/>
    </dgm:pt>
    <dgm:pt modelId="{4209E43D-70B8-4BB3-A9A1-0623207A4361}" type="pres">
      <dgm:prSet presAssocID="{7408FE98-3C2A-4F66-980E-73FB9B381910}" presName="gear3dstNode" presStyleLbl="node1" presStyleIdx="2" presStyleCnt="3"/>
      <dgm:spPr/>
    </dgm:pt>
    <dgm:pt modelId="{17DD8598-2CD0-4631-A3B3-64CC8DA992FE}" type="pres">
      <dgm:prSet presAssocID="{EBFD27E8-E99E-4E1C-92B2-D633165AB4E6}" presName="connector1" presStyleLbl="sibTrans2D1" presStyleIdx="0" presStyleCnt="3"/>
      <dgm:spPr/>
    </dgm:pt>
    <dgm:pt modelId="{8737AA0D-F175-4A6E-A861-39B8EB2E29D1}" type="pres">
      <dgm:prSet presAssocID="{23845BAE-2430-4F3F-BE38-E31E29BCFFE2}" presName="connector2" presStyleLbl="sibTrans2D1" presStyleIdx="1" presStyleCnt="3"/>
      <dgm:spPr/>
    </dgm:pt>
    <dgm:pt modelId="{DC76DEDB-2B93-42E6-B97F-10BCA059CB20}" type="pres">
      <dgm:prSet presAssocID="{70E87914-5D70-463C-AC70-E15E8B3A6DA5}" presName="connector3" presStyleLbl="sibTrans2D1" presStyleIdx="2" presStyleCnt="3"/>
      <dgm:spPr/>
    </dgm:pt>
  </dgm:ptLst>
  <dgm:cxnLst>
    <dgm:cxn modelId="{189ECE0D-DB26-41B7-8D31-2FF97AC993CC}" type="presOf" srcId="{7408FE98-3C2A-4F66-980E-73FB9B381910}" destId="{DFF17249-8DC9-406E-8B62-DC9339AFF09D}" srcOrd="2" destOrd="0" presId="urn:microsoft.com/office/officeart/2005/8/layout/gear1"/>
    <dgm:cxn modelId="{7A34040E-DCC9-4C13-9F97-D227D08E8DC5}" type="presOf" srcId="{7E05BB04-130C-45C5-B484-613F22320C00}" destId="{9CE521E5-DEED-41CF-9C69-1A997B890E14}" srcOrd="0" destOrd="0" presId="urn:microsoft.com/office/officeart/2005/8/layout/gear1"/>
    <dgm:cxn modelId="{31735015-797E-48EE-AC0A-70EAAF3A945B}" type="presOf" srcId="{7E05BB04-130C-45C5-B484-613F22320C00}" destId="{F382B369-F1E6-4450-9297-C73446AC29E3}" srcOrd="2" destOrd="0" presId="urn:microsoft.com/office/officeart/2005/8/layout/gear1"/>
    <dgm:cxn modelId="{F14EF936-AB5D-4D0E-B8D2-0260C247DD73}" type="presOf" srcId="{A1F80372-93E5-42CC-8A24-B6E576E0EDD6}" destId="{41612555-78C0-4A8B-BA3C-3FD7113E33D4}" srcOrd="1" destOrd="0" presId="urn:microsoft.com/office/officeart/2005/8/layout/gear1"/>
    <dgm:cxn modelId="{5562C940-D742-48A5-9646-87C46175DFBE}" type="presOf" srcId="{A1F80372-93E5-42CC-8A24-B6E576E0EDD6}" destId="{1A5BB881-9CF2-443A-AD0D-6F7DB3007ABF}" srcOrd="0" destOrd="0" presId="urn:microsoft.com/office/officeart/2005/8/layout/gear1"/>
    <dgm:cxn modelId="{32C16D60-C5AA-48B8-BAC9-3AE7926B243E}" type="presOf" srcId="{EBFD27E8-E99E-4E1C-92B2-D633165AB4E6}" destId="{17DD8598-2CD0-4631-A3B3-64CC8DA992FE}" srcOrd="0" destOrd="0" presId="urn:microsoft.com/office/officeart/2005/8/layout/gear1"/>
    <dgm:cxn modelId="{CD478161-361D-4EDB-AEA5-D4DC9D550117}" srcId="{90BC24B0-9ECF-4876-8C75-D5C5CF4EB15D}" destId="{7E05BB04-130C-45C5-B484-613F22320C00}" srcOrd="1" destOrd="0" parTransId="{C1F0D7CA-317A-4B34-9DDF-D3652E606415}" sibTransId="{23845BAE-2430-4F3F-BE38-E31E29BCFFE2}"/>
    <dgm:cxn modelId="{90DE054C-FB27-4D53-8507-8E08146629B1}" type="presOf" srcId="{7408FE98-3C2A-4F66-980E-73FB9B381910}" destId="{F0D39D20-12EC-4DA3-8B99-B76BCA34F63E}" srcOrd="0" destOrd="0" presId="urn:microsoft.com/office/officeart/2005/8/layout/gear1"/>
    <dgm:cxn modelId="{0C0C2378-03D5-4281-B02D-E39C0BA4DC1B}" type="presOf" srcId="{23845BAE-2430-4F3F-BE38-E31E29BCFFE2}" destId="{8737AA0D-F175-4A6E-A861-39B8EB2E29D1}" srcOrd="0" destOrd="0" presId="urn:microsoft.com/office/officeart/2005/8/layout/gear1"/>
    <dgm:cxn modelId="{882607AD-23A8-43FD-9D03-194B398B1B0B}" type="presOf" srcId="{90BC24B0-9ECF-4876-8C75-D5C5CF4EB15D}" destId="{2755A934-8AE6-401A-98D0-7D6CE12C589D}" srcOrd="0" destOrd="0" presId="urn:microsoft.com/office/officeart/2005/8/layout/gear1"/>
    <dgm:cxn modelId="{086A5EB6-2785-4C8C-B9B8-0073D40123B2}" type="presOf" srcId="{7408FE98-3C2A-4F66-980E-73FB9B381910}" destId="{4209E43D-70B8-4BB3-A9A1-0623207A4361}" srcOrd="3" destOrd="0" presId="urn:microsoft.com/office/officeart/2005/8/layout/gear1"/>
    <dgm:cxn modelId="{E61A6AD7-9014-430E-8A65-15817B64EF1F}" type="presOf" srcId="{70E87914-5D70-463C-AC70-E15E8B3A6DA5}" destId="{DC76DEDB-2B93-42E6-B97F-10BCA059CB20}" srcOrd="0" destOrd="0" presId="urn:microsoft.com/office/officeart/2005/8/layout/gear1"/>
    <dgm:cxn modelId="{C06DACE6-F6D4-4C89-9574-0E8EB5C266A3}" type="presOf" srcId="{7408FE98-3C2A-4F66-980E-73FB9B381910}" destId="{B5065A9F-DAB3-4D51-A103-7AE32CB7A0D6}" srcOrd="1" destOrd="0" presId="urn:microsoft.com/office/officeart/2005/8/layout/gear1"/>
    <dgm:cxn modelId="{173290EF-AAED-4D4D-8E42-9BA001065C4A}" type="presOf" srcId="{7E05BB04-130C-45C5-B484-613F22320C00}" destId="{6DA8ACB4-57F6-4DBF-8D3B-EFD6175E77D6}" srcOrd="1" destOrd="0" presId="urn:microsoft.com/office/officeart/2005/8/layout/gear1"/>
    <dgm:cxn modelId="{BFFAE9F0-C73A-4C16-9EA2-FB6B4D6BFAA9}" srcId="{90BC24B0-9ECF-4876-8C75-D5C5CF4EB15D}" destId="{7408FE98-3C2A-4F66-980E-73FB9B381910}" srcOrd="2" destOrd="0" parTransId="{C2FE0111-0D8C-4C46-93F6-61D12F6B9797}" sibTransId="{70E87914-5D70-463C-AC70-E15E8B3A6DA5}"/>
    <dgm:cxn modelId="{5E5315F4-13C0-4B11-9566-B05A57FD2368}" type="presOf" srcId="{A1F80372-93E5-42CC-8A24-B6E576E0EDD6}" destId="{FA20462B-471D-4989-80B0-AA61E892D948}" srcOrd="2" destOrd="0" presId="urn:microsoft.com/office/officeart/2005/8/layout/gear1"/>
    <dgm:cxn modelId="{347D1FFA-7EE4-45B0-BB09-66ECBCECF2EE}" srcId="{90BC24B0-9ECF-4876-8C75-D5C5CF4EB15D}" destId="{A1F80372-93E5-42CC-8A24-B6E576E0EDD6}" srcOrd="0" destOrd="0" parTransId="{8137FD9E-5FB7-46A0-BB47-F0D9B294D7E5}" sibTransId="{EBFD27E8-E99E-4E1C-92B2-D633165AB4E6}"/>
    <dgm:cxn modelId="{3B00DE4A-1BCE-4634-B344-B30C93A418ED}" type="presParOf" srcId="{2755A934-8AE6-401A-98D0-7D6CE12C589D}" destId="{1A5BB881-9CF2-443A-AD0D-6F7DB3007ABF}" srcOrd="0" destOrd="0" presId="urn:microsoft.com/office/officeart/2005/8/layout/gear1"/>
    <dgm:cxn modelId="{BA87094A-06F6-4729-9C64-98AD47C8AB8C}" type="presParOf" srcId="{2755A934-8AE6-401A-98D0-7D6CE12C589D}" destId="{41612555-78C0-4A8B-BA3C-3FD7113E33D4}" srcOrd="1" destOrd="0" presId="urn:microsoft.com/office/officeart/2005/8/layout/gear1"/>
    <dgm:cxn modelId="{171F4EAA-D3A5-4F34-92AE-2BB4558ECF42}" type="presParOf" srcId="{2755A934-8AE6-401A-98D0-7D6CE12C589D}" destId="{FA20462B-471D-4989-80B0-AA61E892D948}" srcOrd="2" destOrd="0" presId="urn:microsoft.com/office/officeart/2005/8/layout/gear1"/>
    <dgm:cxn modelId="{0C745466-1927-490B-89C6-7F5A4B7210F2}" type="presParOf" srcId="{2755A934-8AE6-401A-98D0-7D6CE12C589D}" destId="{9CE521E5-DEED-41CF-9C69-1A997B890E14}" srcOrd="3" destOrd="0" presId="urn:microsoft.com/office/officeart/2005/8/layout/gear1"/>
    <dgm:cxn modelId="{37543954-A76F-4625-B945-E5671B45D6EA}" type="presParOf" srcId="{2755A934-8AE6-401A-98D0-7D6CE12C589D}" destId="{6DA8ACB4-57F6-4DBF-8D3B-EFD6175E77D6}" srcOrd="4" destOrd="0" presId="urn:microsoft.com/office/officeart/2005/8/layout/gear1"/>
    <dgm:cxn modelId="{1CE9110F-3229-4A41-84E0-8FCD8C5E9D3D}" type="presParOf" srcId="{2755A934-8AE6-401A-98D0-7D6CE12C589D}" destId="{F382B369-F1E6-4450-9297-C73446AC29E3}" srcOrd="5" destOrd="0" presId="urn:microsoft.com/office/officeart/2005/8/layout/gear1"/>
    <dgm:cxn modelId="{77F526B7-7917-4A10-9370-E44BDDA64F68}" type="presParOf" srcId="{2755A934-8AE6-401A-98D0-7D6CE12C589D}" destId="{F0D39D20-12EC-4DA3-8B99-B76BCA34F63E}" srcOrd="6" destOrd="0" presId="urn:microsoft.com/office/officeart/2005/8/layout/gear1"/>
    <dgm:cxn modelId="{41A421BA-57C5-4837-B901-F0CBA7117662}" type="presParOf" srcId="{2755A934-8AE6-401A-98D0-7D6CE12C589D}" destId="{B5065A9F-DAB3-4D51-A103-7AE32CB7A0D6}" srcOrd="7" destOrd="0" presId="urn:microsoft.com/office/officeart/2005/8/layout/gear1"/>
    <dgm:cxn modelId="{DAFA5C4F-7A9F-4137-A707-CC723BCDC991}" type="presParOf" srcId="{2755A934-8AE6-401A-98D0-7D6CE12C589D}" destId="{DFF17249-8DC9-406E-8B62-DC9339AFF09D}" srcOrd="8" destOrd="0" presId="urn:microsoft.com/office/officeart/2005/8/layout/gear1"/>
    <dgm:cxn modelId="{6608061E-08CA-4EC5-8437-448BF8E07DF7}" type="presParOf" srcId="{2755A934-8AE6-401A-98D0-7D6CE12C589D}" destId="{4209E43D-70B8-4BB3-A9A1-0623207A4361}" srcOrd="9" destOrd="0" presId="urn:microsoft.com/office/officeart/2005/8/layout/gear1"/>
    <dgm:cxn modelId="{F44D9ECA-92D3-4F21-8985-6A5B60304400}" type="presParOf" srcId="{2755A934-8AE6-401A-98D0-7D6CE12C589D}" destId="{17DD8598-2CD0-4631-A3B3-64CC8DA992FE}" srcOrd="10" destOrd="0" presId="urn:microsoft.com/office/officeart/2005/8/layout/gear1"/>
    <dgm:cxn modelId="{6240DD25-2525-44AE-A3B0-8F43623662FC}" type="presParOf" srcId="{2755A934-8AE6-401A-98D0-7D6CE12C589D}" destId="{8737AA0D-F175-4A6E-A861-39B8EB2E29D1}" srcOrd="11" destOrd="0" presId="urn:microsoft.com/office/officeart/2005/8/layout/gear1"/>
    <dgm:cxn modelId="{9C1155C3-5743-4C3B-807D-E3B1FA69237D}" type="presParOf" srcId="{2755A934-8AE6-401A-98D0-7D6CE12C589D}" destId="{DC76DEDB-2B93-42E6-B97F-10BCA059CB20}"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BB881-9CF2-443A-AD0D-6F7DB3007ABF}">
      <dsp:nvSpPr>
        <dsp:cNvPr id="0" name=""/>
        <dsp:cNvSpPr/>
      </dsp:nvSpPr>
      <dsp:spPr>
        <a:xfrm>
          <a:off x="6296084" y="4368004"/>
          <a:ext cx="3419990" cy="341999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de-DE" sz="2800" b="1" kern="1200" dirty="0"/>
            <a:t>Transparency</a:t>
          </a:r>
          <a:endParaRPr lang="en-GB" sz="2800" b="1" kern="1200" dirty="0"/>
        </a:p>
      </dsp:txBody>
      <dsp:txXfrm>
        <a:off x="6983654" y="5169120"/>
        <a:ext cx="2044850" cy="1757946"/>
      </dsp:txXfrm>
    </dsp:sp>
    <dsp:sp modelId="{9CE521E5-DEED-41CF-9C69-1A997B890E14}">
      <dsp:nvSpPr>
        <dsp:cNvPr id="0" name=""/>
        <dsp:cNvSpPr/>
      </dsp:nvSpPr>
      <dsp:spPr>
        <a:xfrm>
          <a:off x="3085518" y="2701758"/>
          <a:ext cx="3420002" cy="3420002"/>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de-DE" sz="3600" b="1" kern="1200" dirty="0"/>
            <a:t>Critical </a:t>
          </a:r>
        </a:p>
        <a:p>
          <a:pPr marL="0" lvl="0" indent="0" algn="ctr" defTabSz="1600200">
            <a:lnSpc>
              <a:spcPct val="90000"/>
            </a:lnSpc>
            <a:spcBef>
              <a:spcPct val="0"/>
            </a:spcBef>
            <a:spcAft>
              <a:spcPct val="35000"/>
            </a:spcAft>
            <a:buNone/>
          </a:pPr>
          <a:r>
            <a:rPr lang="en-GB" sz="3600" b="1" kern="1200" dirty="0"/>
            <a:t>review</a:t>
          </a:r>
        </a:p>
      </dsp:txBody>
      <dsp:txXfrm>
        <a:off x="3946514" y="3567958"/>
        <a:ext cx="1698010" cy="1687602"/>
      </dsp:txXfrm>
    </dsp:sp>
    <dsp:sp modelId="{F0D39D20-12EC-4DA3-8B99-B76BCA34F63E}">
      <dsp:nvSpPr>
        <dsp:cNvPr id="0" name=""/>
        <dsp:cNvSpPr/>
      </dsp:nvSpPr>
      <dsp:spPr>
        <a:xfrm rot="20700000">
          <a:off x="5027870" y="558964"/>
          <a:ext cx="3185512" cy="3185512"/>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de-DE" sz="3600" b="1" kern="1200" dirty="0"/>
            <a:t>Human-in-</a:t>
          </a:r>
          <a:r>
            <a:rPr lang="de-DE" sz="3600" b="1" kern="1200" dirty="0" err="1"/>
            <a:t>the</a:t>
          </a:r>
          <a:r>
            <a:rPr lang="de-DE" sz="3600" b="1" kern="1200" dirty="0"/>
            <a:t>-loop</a:t>
          </a:r>
          <a:endParaRPr lang="en-GB" sz="3600" b="1" kern="1200" dirty="0"/>
        </a:p>
      </dsp:txBody>
      <dsp:txXfrm rot="-20700000">
        <a:off x="5726546" y="1257640"/>
        <a:ext cx="1788160" cy="1788160"/>
      </dsp:txXfrm>
    </dsp:sp>
    <dsp:sp modelId="{17DD8598-2CD0-4631-A3B3-64CC8DA992FE}">
      <dsp:nvSpPr>
        <dsp:cNvPr id="0" name=""/>
        <dsp:cNvSpPr/>
      </dsp:nvSpPr>
      <dsp:spPr>
        <a:xfrm>
          <a:off x="5472131" y="3142326"/>
          <a:ext cx="5722112" cy="5722112"/>
        </a:xfrm>
        <a:prstGeom prst="circularArrow">
          <a:avLst>
            <a:gd name="adj1" fmla="val 4687"/>
            <a:gd name="adj2" fmla="val 299029"/>
            <a:gd name="adj3" fmla="val 2567367"/>
            <a:gd name="adj4" fmla="val 15755082"/>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37AA0D-F175-4A6E-A861-39B8EB2E29D1}">
      <dsp:nvSpPr>
        <dsp:cNvPr id="0" name=""/>
        <dsp:cNvSpPr/>
      </dsp:nvSpPr>
      <dsp:spPr>
        <a:xfrm>
          <a:off x="2594138" y="2049910"/>
          <a:ext cx="4157472" cy="415747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76DEDB-2B93-42E6-B97F-10BCA059CB20}">
      <dsp:nvSpPr>
        <dsp:cNvPr id="0" name=""/>
        <dsp:cNvSpPr/>
      </dsp:nvSpPr>
      <dsp:spPr>
        <a:xfrm>
          <a:off x="4254081" y="-171464"/>
          <a:ext cx="4482592" cy="448259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4A640C-8CA2-4329-B848-7E1F9F4F571C}" type="datetimeFigureOut">
              <a:rPr lang="en-GB" smtClean="0"/>
              <a:t>02/06/2026</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1311F0-EC24-4FD6-BF4B-66FB061EA1D9}" type="slidenum">
              <a:rPr lang="en-GB" smtClean="0"/>
              <a:t>‹Nr.›</a:t>
            </a:fld>
            <a:endParaRPr lang="en-GB"/>
          </a:p>
        </p:txBody>
      </p:sp>
    </p:spTree>
    <p:extLst>
      <p:ext uri="{BB962C8B-B14F-4D97-AF65-F5344CB8AC3E}">
        <p14:creationId xmlns:p14="http://schemas.microsoft.com/office/powerpoint/2010/main" val="1323023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Thank you for the invitation. It’s a pleasure to join this </a:t>
            </a:r>
            <a:r>
              <a:rPr lang="en-GB" dirty="0" err="1"/>
              <a:t>gLOCAL</a:t>
            </a:r>
            <a:r>
              <a:rPr lang="en-GB" dirty="0"/>
              <a:t> session here at the University of Georgia. My contribution focuses on how AI is already reshaping qualitative evaluation — not as a future scenario, but as a present methodological reality. I’ll highlight where AI creates efficiency, where it introduces new forms of bias, and why human responsibility becomes even more important.</a:t>
            </a:r>
          </a:p>
        </p:txBody>
      </p:sp>
      <p:sp>
        <p:nvSpPr>
          <p:cNvPr id="4" name="Foliennummernplatzhalter 3"/>
          <p:cNvSpPr>
            <a:spLocks noGrp="1"/>
          </p:cNvSpPr>
          <p:nvPr>
            <p:ph type="sldNum" sz="quarter" idx="5"/>
          </p:nvPr>
        </p:nvSpPr>
        <p:spPr/>
        <p:txBody>
          <a:bodyPr/>
          <a:lstStyle/>
          <a:p>
            <a:fld id="{D81311F0-EC24-4FD6-BF4B-66FB061EA1D9}" type="slidenum">
              <a:rPr lang="en-GB" smtClean="0"/>
              <a:t>1</a:t>
            </a:fld>
            <a:endParaRPr lang="en-GB"/>
          </a:p>
        </p:txBody>
      </p:sp>
    </p:spTree>
    <p:extLst>
      <p:ext uri="{BB962C8B-B14F-4D97-AF65-F5344CB8AC3E}">
        <p14:creationId xmlns:p14="http://schemas.microsoft.com/office/powerpoint/2010/main" val="3973573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In evaluation, we often celebrate efficiency. AI gives us speed, transcription, translation — but it also introduces a new kind of silence. It listens fast, but not always well. And sometimes, the voices that matter most are the ones it mishears.”</a:t>
            </a:r>
          </a:p>
        </p:txBody>
      </p:sp>
      <p:sp>
        <p:nvSpPr>
          <p:cNvPr id="4" name="Foliennummernplatzhalter 3"/>
          <p:cNvSpPr>
            <a:spLocks noGrp="1"/>
          </p:cNvSpPr>
          <p:nvPr>
            <p:ph type="sldNum" sz="quarter" idx="5"/>
          </p:nvPr>
        </p:nvSpPr>
        <p:spPr/>
        <p:txBody>
          <a:bodyPr/>
          <a:lstStyle/>
          <a:p>
            <a:fld id="{D81311F0-EC24-4FD6-BF4B-66FB061EA1D9}" type="slidenum">
              <a:rPr lang="en-GB" smtClean="0"/>
              <a:t>2</a:t>
            </a:fld>
            <a:endParaRPr lang="en-GB"/>
          </a:p>
        </p:txBody>
      </p:sp>
    </p:spTree>
    <p:extLst>
      <p:ext uri="{BB962C8B-B14F-4D97-AF65-F5344CB8AC3E}">
        <p14:creationId xmlns:p14="http://schemas.microsoft.com/office/powerpoint/2010/main" val="1957898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77F6BB-210F-397D-F048-BE0CE27F289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6320E73-1AD7-CFFB-7DB5-7B65FDDDEEF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E54BA72-7AFC-9E9D-FBD3-61FD91889E8B}"/>
              </a:ext>
            </a:extLst>
          </p:cNvPr>
          <p:cNvSpPr>
            <a:spLocks noGrp="1"/>
          </p:cNvSpPr>
          <p:nvPr>
            <p:ph type="body" idx="1"/>
          </p:nvPr>
        </p:nvSpPr>
        <p:spPr/>
        <p:txBody>
          <a:bodyPr/>
          <a:lstStyle/>
          <a:p>
            <a:r>
              <a:rPr lang="en-GB" dirty="0"/>
              <a:t>Across evaluation practice — including in Georgia and globally — AI is already used for repetitive tasks. Transcription and translation save hours of work. Coding support and summarisation help teams handle large volumes of qualitative data. These tools expand what evaluators can do, especially in resource‑constrained settings. But they also shift how we perceive and interpret data, which is why we need to look deeper.</a:t>
            </a:r>
          </a:p>
        </p:txBody>
      </p:sp>
      <p:sp>
        <p:nvSpPr>
          <p:cNvPr id="4" name="Foliennummernplatzhalter 3">
            <a:extLst>
              <a:ext uri="{FF2B5EF4-FFF2-40B4-BE49-F238E27FC236}">
                <a16:creationId xmlns:a16="http://schemas.microsoft.com/office/drawing/2014/main" id="{C93C106D-2A1B-D71B-532F-81A01B4F34C6}"/>
              </a:ext>
            </a:extLst>
          </p:cNvPr>
          <p:cNvSpPr>
            <a:spLocks noGrp="1"/>
          </p:cNvSpPr>
          <p:nvPr>
            <p:ph type="sldNum" sz="quarter" idx="5"/>
          </p:nvPr>
        </p:nvSpPr>
        <p:spPr/>
        <p:txBody>
          <a:bodyPr/>
          <a:lstStyle/>
          <a:p>
            <a:fld id="{D81311F0-EC24-4FD6-BF4B-66FB061EA1D9}" type="slidenum">
              <a:rPr lang="en-GB" smtClean="0"/>
              <a:t>3</a:t>
            </a:fld>
            <a:endParaRPr lang="en-GB"/>
          </a:p>
        </p:txBody>
      </p:sp>
    </p:spTree>
    <p:extLst>
      <p:ext uri="{BB962C8B-B14F-4D97-AF65-F5344CB8AC3E}">
        <p14:creationId xmlns:p14="http://schemas.microsoft.com/office/powerpoint/2010/main" val="1053407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Speech recognition systems perform unevenly across accents, dialects and languages — including Georgian, Armenian, Azerbaijani, and regional variations. This means some voices are transcribed more accurately than others. In qualitative evaluation, this is not a small issue: it affects whose experiences become visible in the evidence base. AI can unintentionally amplify existing inequities if we don’t actively check for these distortions.</a:t>
            </a:r>
          </a:p>
        </p:txBody>
      </p:sp>
      <p:sp>
        <p:nvSpPr>
          <p:cNvPr id="4" name="Foliennummernplatzhalter 3"/>
          <p:cNvSpPr>
            <a:spLocks noGrp="1"/>
          </p:cNvSpPr>
          <p:nvPr>
            <p:ph type="sldNum" sz="quarter" idx="5"/>
          </p:nvPr>
        </p:nvSpPr>
        <p:spPr/>
        <p:txBody>
          <a:bodyPr/>
          <a:lstStyle/>
          <a:p>
            <a:fld id="{D81311F0-EC24-4FD6-BF4B-66FB061EA1D9}" type="slidenum">
              <a:rPr lang="en-GB" smtClean="0"/>
              <a:t>4</a:t>
            </a:fld>
            <a:endParaRPr lang="en-GB"/>
          </a:p>
        </p:txBody>
      </p:sp>
    </p:spTree>
    <p:extLst>
      <p:ext uri="{BB962C8B-B14F-4D97-AF65-F5344CB8AC3E}">
        <p14:creationId xmlns:p14="http://schemas.microsoft.com/office/powerpoint/2010/main" val="4012695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DDDB5-382F-67C2-EE47-D7CE0C11298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B5CBD71-F72C-142F-A746-4EA70E87649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C30EEE7-0C54-765F-3D12-7E2099842CCB}"/>
              </a:ext>
            </a:extLst>
          </p:cNvPr>
          <p:cNvSpPr>
            <a:spLocks noGrp="1"/>
          </p:cNvSpPr>
          <p:nvPr>
            <p:ph type="body" idx="1"/>
          </p:nvPr>
        </p:nvSpPr>
        <p:spPr/>
        <p:txBody>
          <a:bodyPr/>
          <a:lstStyle/>
          <a:p>
            <a:r>
              <a:rPr lang="en-GB" dirty="0"/>
              <a:t>. Scenario:  In a qualitative evaluation of a vocational training program for migrant women, interviews were conducted in English — though most participants spoke it as a second or third language. The transcription software was trained mainly on native English </a:t>
            </a:r>
            <a:r>
              <a:rPr lang="en-GB" dirty="0" err="1"/>
              <a:t>speakers.What</a:t>
            </a:r>
            <a:r>
              <a:rPr lang="en-GB" dirty="0"/>
              <a:t> happened:  The AI system frequently misheard words spoken with non‑native </a:t>
            </a:r>
            <a:r>
              <a:rPr lang="en-GB" dirty="0" err="1"/>
              <a:t>accents.For</a:t>
            </a:r>
            <a:r>
              <a:rPr lang="en-GB" dirty="0"/>
              <a:t> example, when a participant said “I feel confident now to speak up at work,” the transcript read “I feel confident not to speak at work.”  This subtle error completely reversed the meaning.</a:t>
            </a:r>
          </a:p>
          <a:p>
            <a:r>
              <a:rPr lang="en-GB" dirty="0"/>
              <a:t>Impact:  When the transcripts were coded, evaluators concluded that participants were still hesitant to express themselves — reinforcing a stereotype of passivity among migrant </a:t>
            </a:r>
            <a:r>
              <a:rPr lang="en-GB" dirty="0" err="1"/>
              <a:t>women.In</a:t>
            </a:r>
            <a:r>
              <a:rPr lang="en-GB" dirty="0"/>
              <a:t> reality, the program had successfully built confidence; the bias came from the transcription </a:t>
            </a:r>
            <a:r>
              <a:rPr lang="en-GB" dirty="0" err="1"/>
              <a:t>layer.Lesson</a:t>
            </a:r>
            <a:r>
              <a:rPr lang="en-GB" dirty="0"/>
              <a:t>:  AI didn’t invent the bias — it amplified linguistic and gendered assumptions already present in the data </a:t>
            </a:r>
            <a:r>
              <a:rPr lang="en-GB" dirty="0" err="1"/>
              <a:t>pipeline.Without</a:t>
            </a:r>
            <a:r>
              <a:rPr lang="en-GB" dirty="0"/>
              <a:t> human review, the evaluation would have misrepresented empowerment as silence.</a:t>
            </a:r>
          </a:p>
        </p:txBody>
      </p:sp>
      <p:sp>
        <p:nvSpPr>
          <p:cNvPr id="4" name="Foliennummernplatzhalter 3">
            <a:extLst>
              <a:ext uri="{FF2B5EF4-FFF2-40B4-BE49-F238E27FC236}">
                <a16:creationId xmlns:a16="http://schemas.microsoft.com/office/drawing/2014/main" id="{481F99A0-DD4B-7D82-B12E-92084C701BA7}"/>
              </a:ext>
            </a:extLst>
          </p:cNvPr>
          <p:cNvSpPr>
            <a:spLocks noGrp="1"/>
          </p:cNvSpPr>
          <p:nvPr>
            <p:ph type="sldNum" sz="quarter" idx="5"/>
          </p:nvPr>
        </p:nvSpPr>
        <p:spPr/>
        <p:txBody>
          <a:bodyPr/>
          <a:lstStyle/>
          <a:p>
            <a:fld id="{D81311F0-EC24-4FD6-BF4B-66FB061EA1D9}" type="slidenum">
              <a:rPr lang="en-GB" smtClean="0"/>
              <a:t>5</a:t>
            </a:fld>
            <a:endParaRPr lang="en-GB"/>
          </a:p>
        </p:txBody>
      </p:sp>
    </p:spTree>
    <p:extLst>
      <p:ext uri="{BB962C8B-B14F-4D97-AF65-F5344CB8AC3E}">
        <p14:creationId xmlns:p14="http://schemas.microsoft.com/office/powerpoint/2010/main" val="120568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7DC5B-BBBD-74D8-35FD-33DBB649C54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94D6B75-7FAB-A5C2-84E1-4CDD7D9D09E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CC4821D-08B9-5CDE-5036-FF7F6B07F311}"/>
              </a:ext>
            </a:extLst>
          </p:cNvPr>
          <p:cNvSpPr>
            <a:spLocks noGrp="1"/>
          </p:cNvSpPr>
          <p:nvPr>
            <p:ph type="body" idx="1"/>
          </p:nvPr>
        </p:nvSpPr>
        <p:spPr/>
        <p:txBody>
          <a:bodyPr/>
          <a:lstStyle/>
          <a:p>
            <a:r>
              <a:rPr lang="en-GB" dirty="0"/>
              <a:t>The key message for today’s discussion: AI shifts where bias enters the evaluation process. Our task as evaluators is not to avoid AI, but to understand its filters, limitations and implications. I look forward to hearing how these issues resonate with your experiences here in Georgia — across academia, associations, public administration and practice.</a:t>
            </a:r>
          </a:p>
        </p:txBody>
      </p:sp>
      <p:sp>
        <p:nvSpPr>
          <p:cNvPr id="4" name="Foliennummernplatzhalter 3">
            <a:extLst>
              <a:ext uri="{FF2B5EF4-FFF2-40B4-BE49-F238E27FC236}">
                <a16:creationId xmlns:a16="http://schemas.microsoft.com/office/drawing/2014/main" id="{197985C3-DA41-097D-4699-DB1EE687C253}"/>
              </a:ext>
            </a:extLst>
          </p:cNvPr>
          <p:cNvSpPr>
            <a:spLocks noGrp="1"/>
          </p:cNvSpPr>
          <p:nvPr>
            <p:ph type="sldNum" sz="quarter" idx="5"/>
          </p:nvPr>
        </p:nvSpPr>
        <p:spPr/>
        <p:txBody>
          <a:bodyPr/>
          <a:lstStyle/>
          <a:p>
            <a:fld id="{D81311F0-EC24-4FD6-BF4B-66FB061EA1D9}" type="slidenum">
              <a:rPr lang="en-GB" smtClean="0"/>
              <a:t>6</a:t>
            </a:fld>
            <a:endParaRPr lang="en-GB"/>
          </a:p>
        </p:txBody>
      </p:sp>
    </p:spTree>
    <p:extLst>
      <p:ext uri="{BB962C8B-B14F-4D97-AF65-F5344CB8AC3E}">
        <p14:creationId xmlns:p14="http://schemas.microsoft.com/office/powerpoint/2010/main" val="2088487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60FFF-ED67-6729-D0CB-2287CFC4C23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185254F-5E6E-CAB1-AB2A-3046A1FA3C7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B5D8532-C748-055B-4F63-0578EA36546F}"/>
              </a:ext>
            </a:extLst>
          </p:cNvPr>
          <p:cNvSpPr>
            <a:spLocks noGrp="1"/>
          </p:cNvSpPr>
          <p:nvPr>
            <p:ph type="body" idx="1"/>
          </p:nvPr>
        </p:nvSpPr>
        <p:spPr/>
        <p:txBody>
          <a:bodyPr/>
          <a:lstStyle/>
          <a:p>
            <a:r>
              <a:rPr lang="en-GB" dirty="0"/>
              <a:t>To use AI responsibly in evaluation — whether in Georgia, Europe or globally — three principles </a:t>
            </a:r>
            <a:r>
              <a:rPr lang="en-GB" dirty="0" err="1"/>
              <a:t>matter:Human‑in‑the‑loop</a:t>
            </a:r>
            <a:r>
              <a:rPr lang="en-GB" dirty="0"/>
              <a:t>: Evaluators must validate, contextualize and challenge AI </a:t>
            </a:r>
            <a:r>
              <a:rPr lang="en-GB" dirty="0" err="1"/>
              <a:t>outputs.Transparency</a:t>
            </a:r>
            <a:r>
              <a:rPr lang="en-GB" dirty="0"/>
              <a:t>: Document tools, prompts, model versions and </a:t>
            </a:r>
            <a:r>
              <a:rPr lang="en-GB" dirty="0" err="1"/>
              <a:t>limitations.Critical</a:t>
            </a:r>
            <a:r>
              <a:rPr lang="en-GB" dirty="0"/>
              <a:t> review: Treat AI outputs as hypotheses, not </a:t>
            </a:r>
            <a:r>
              <a:rPr lang="en-GB" dirty="0" err="1"/>
              <a:t>findings.These</a:t>
            </a:r>
            <a:r>
              <a:rPr lang="en-GB" dirty="0"/>
              <a:t> principles help ensure that AI strengthens evaluation rather than distorting it.</a:t>
            </a:r>
          </a:p>
        </p:txBody>
      </p:sp>
      <p:sp>
        <p:nvSpPr>
          <p:cNvPr id="4" name="Foliennummernplatzhalter 3">
            <a:extLst>
              <a:ext uri="{FF2B5EF4-FFF2-40B4-BE49-F238E27FC236}">
                <a16:creationId xmlns:a16="http://schemas.microsoft.com/office/drawing/2014/main" id="{AFE0AD78-2AE5-FE56-FF3A-249A69506807}"/>
              </a:ext>
            </a:extLst>
          </p:cNvPr>
          <p:cNvSpPr>
            <a:spLocks noGrp="1"/>
          </p:cNvSpPr>
          <p:nvPr>
            <p:ph type="sldNum" sz="quarter" idx="5"/>
          </p:nvPr>
        </p:nvSpPr>
        <p:spPr/>
        <p:txBody>
          <a:bodyPr/>
          <a:lstStyle/>
          <a:p>
            <a:fld id="{D81311F0-EC24-4FD6-BF4B-66FB061EA1D9}" type="slidenum">
              <a:rPr lang="en-GB" smtClean="0"/>
              <a:t>7</a:t>
            </a:fld>
            <a:endParaRPr lang="en-GB"/>
          </a:p>
        </p:txBody>
      </p:sp>
    </p:spTree>
    <p:extLst>
      <p:ext uri="{BB962C8B-B14F-4D97-AF65-F5344CB8AC3E}">
        <p14:creationId xmlns:p14="http://schemas.microsoft.com/office/powerpoint/2010/main" val="1805158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3B2CD-4478-DD64-C620-50A57B5E28B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54CF961-C6C7-43B9-5F4F-C14C3A21052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7E87F8F-DD4C-D70F-0BFE-B2F41CC53597}"/>
              </a:ext>
            </a:extLst>
          </p:cNvPr>
          <p:cNvSpPr>
            <a:spLocks noGrp="1"/>
          </p:cNvSpPr>
          <p:nvPr>
            <p:ph type="body" idx="1"/>
          </p:nvPr>
        </p:nvSpPr>
        <p:spPr/>
        <p:txBody>
          <a:bodyPr/>
          <a:lstStyle/>
          <a:p>
            <a:endParaRPr lang="en-GB" dirty="0"/>
          </a:p>
        </p:txBody>
      </p:sp>
      <p:sp>
        <p:nvSpPr>
          <p:cNvPr id="4" name="Foliennummernplatzhalter 3">
            <a:extLst>
              <a:ext uri="{FF2B5EF4-FFF2-40B4-BE49-F238E27FC236}">
                <a16:creationId xmlns:a16="http://schemas.microsoft.com/office/drawing/2014/main" id="{16B2A45C-86AD-7B3B-43D9-1456A4AB2BB9}"/>
              </a:ext>
            </a:extLst>
          </p:cNvPr>
          <p:cNvSpPr>
            <a:spLocks noGrp="1"/>
          </p:cNvSpPr>
          <p:nvPr>
            <p:ph type="sldNum" sz="quarter" idx="5"/>
          </p:nvPr>
        </p:nvSpPr>
        <p:spPr/>
        <p:txBody>
          <a:bodyPr/>
          <a:lstStyle/>
          <a:p>
            <a:fld id="{D81311F0-EC24-4FD6-BF4B-66FB061EA1D9}" type="slidenum">
              <a:rPr lang="en-GB" smtClean="0"/>
              <a:t>8</a:t>
            </a:fld>
            <a:endParaRPr lang="en-GB"/>
          </a:p>
        </p:txBody>
      </p:sp>
    </p:spTree>
    <p:extLst>
      <p:ext uri="{BB962C8B-B14F-4D97-AF65-F5344CB8AC3E}">
        <p14:creationId xmlns:p14="http://schemas.microsoft.com/office/powerpoint/2010/main" val="2571930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sv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sv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E3D5F"/>
        </a:solidFill>
        <a:effectLst/>
      </p:bgPr>
    </p:bg>
    <p:spTree>
      <p:nvGrpSpPr>
        <p:cNvPr id="1" name=""/>
        <p:cNvGrpSpPr/>
        <p:nvPr/>
      </p:nvGrpSpPr>
      <p:grpSpPr>
        <a:xfrm>
          <a:off x="0" y="0"/>
          <a:ext cx="0" cy="0"/>
          <a:chOff x="0" y="0"/>
          <a:chExt cx="0" cy="0"/>
        </a:xfrm>
      </p:grpSpPr>
      <p:sp>
        <p:nvSpPr>
          <p:cNvPr id="2" name="Freeform 2"/>
          <p:cNvSpPr/>
          <p:nvPr/>
        </p:nvSpPr>
        <p:spPr>
          <a:xfrm rot="6395979">
            <a:off x="3351179" y="-5443156"/>
            <a:ext cx="25306469" cy="23119444"/>
          </a:xfrm>
          <a:custGeom>
            <a:avLst/>
            <a:gdLst/>
            <a:ahLst/>
            <a:cxnLst/>
            <a:rect l="l" t="t" r="r" b="b"/>
            <a:pathLst>
              <a:path w="25306469" h="23119444">
                <a:moveTo>
                  <a:pt x="0" y="0"/>
                </a:moveTo>
                <a:lnTo>
                  <a:pt x="25306469" y="0"/>
                </a:lnTo>
                <a:lnTo>
                  <a:pt x="25306469" y="23119444"/>
                </a:lnTo>
                <a:lnTo>
                  <a:pt x="0" y="23119444"/>
                </a:lnTo>
                <a:lnTo>
                  <a:pt x="0" y="0"/>
                </a:lnTo>
                <a:close/>
              </a:path>
            </a:pathLst>
          </a:custGeom>
          <a:blipFill>
            <a:blip r:embed="rId3"/>
            <a:stretch>
              <a:fillRect t="-649" b="-649"/>
            </a:stretch>
          </a:blipFill>
        </p:spPr>
        <p:txBody>
          <a:bodyPr/>
          <a:lstStyle/>
          <a:p>
            <a:endParaRPr lang="en-GE"/>
          </a:p>
        </p:txBody>
      </p:sp>
      <p:sp>
        <p:nvSpPr>
          <p:cNvPr id="3" name="TextBox 3"/>
          <p:cNvSpPr txBox="1"/>
          <p:nvPr/>
        </p:nvSpPr>
        <p:spPr>
          <a:xfrm>
            <a:off x="1028700" y="3434150"/>
            <a:ext cx="13982700" cy="2197653"/>
          </a:xfrm>
          <a:prstGeom prst="rect">
            <a:avLst/>
          </a:prstGeom>
        </p:spPr>
        <p:txBody>
          <a:bodyPr wrap="square" lIns="0" tIns="0" rIns="0" bIns="0" rtlCol="0" anchor="t">
            <a:spAutoFit/>
          </a:bodyPr>
          <a:lstStyle/>
          <a:p>
            <a:pPr algn="l">
              <a:lnSpc>
                <a:spcPts val="5759"/>
              </a:lnSpc>
            </a:pPr>
            <a:r>
              <a:rPr lang="en-US" sz="4800" b="1" dirty="0">
                <a:solidFill>
                  <a:srgbClr val="FEFEFE"/>
                </a:solidFill>
                <a:latin typeface="BR Omny Bold"/>
                <a:ea typeface="BR Omny Bold"/>
                <a:cs typeface="BR Omny Bold"/>
                <a:sym typeface="BR Omny Bold"/>
              </a:rPr>
              <a:t>AI in Qualitative Evaluation</a:t>
            </a:r>
          </a:p>
          <a:p>
            <a:pPr algn="l">
              <a:lnSpc>
                <a:spcPts val="5759"/>
              </a:lnSpc>
            </a:pPr>
            <a:r>
              <a:rPr lang="en-US" sz="4800" b="1" i="1" dirty="0">
                <a:solidFill>
                  <a:srgbClr val="FEFEFE"/>
                </a:solidFill>
                <a:latin typeface="BR Omny Bold"/>
                <a:ea typeface="BR Omny Bold"/>
                <a:cs typeface="BR Omny Bold"/>
                <a:sym typeface="BR Omny Bold"/>
              </a:rPr>
              <a:t>Efficiency, Bias &amp; Human Responsibility</a:t>
            </a:r>
          </a:p>
          <a:p>
            <a:pPr algn="l">
              <a:lnSpc>
                <a:spcPts val="5759"/>
              </a:lnSpc>
            </a:pPr>
            <a:endParaRPr lang="en-US" sz="4800" b="1" dirty="0">
              <a:solidFill>
                <a:srgbClr val="FEFEFE"/>
              </a:solidFill>
              <a:latin typeface="BR Omny Bold"/>
              <a:ea typeface="BR Omny Bold"/>
              <a:cs typeface="BR Omny Bold"/>
              <a:sym typeface="BR Omny Bold"/>
            </a:endParaRPr>
          </a:p>
        </p:txBody>
      </p:sp>
      <p:sp>
        <p:nvSpPr>
          <p:cNvPr id="4" name="TextBox 4"/>
          <p:cNvSpPr txBox="1"/>
          <p:nvPr/>
        </p:nvSpPr>
        <p:spPr>
          <a:xfrm>
            <a:off x="1028700" y="5946095"/>
            <a:ext cx="6525478" cy="1461939"/>
          </a:xfrm>
          <a:prstGeom prst="rect">
            <a:avLst/>
          </a:prstGeom>
        </p:spPr>
        <p:txBody>
          <a:bodyPr lIns="0" tIns="0" rIns="0" bIns="0" rtlCol="0" anchor="t">
            <a:spAutoFit/>
          </a:bodyPr>
          <a:lstStyle/>
          <a:p>
            <a:pPr algn="l">
              <a:lnSpc>
                <a:spcPts val="3840"/>
              </a:lnSpc>
            </a:pPr>
            <a:r>
              <a:rPr lang="en-US" sz="3200" dirty="0">
                <a:solidFill>
                  <a:srgbClr val="FEFEFE"/>
                </a:solidFill>
                <a:latin typeface="BR Omny"/>
                <a:ea typeface="BR Omny"/>
                <a:cs typeface="BR Omny"/>
                <a:sym typeface="BR Omny"/>
              </a:rPr>
              <a:t>Andrea Adler</a:t>
            </a:r>
          </a:p>
          <a:p>
            <a:pPr algn="l">
              <a:lnSpc>
                <a:spcPts val="3840"/>
              </a:lnSpc>
            </a:pPr>
            <a:r>
              <a:rPr lang="en-US" sz="3200" dirty="0">
                <a:solidFill>
                  <a:srgbClr val="FEFEFE"/>
                </a:solidFill>
                <a:latin typeface="BR Omny"/>
                <a:ea typeface="BR Omny"/>
                <a:cs typeface="BR Omny"/>
                <a:sym typeface="BR Omny"/>
              </a:rPr>
              <a:t>Independent Evaluation Consultant</a:t>
            </a:r>
            <a:r>
              <a:rPr lang="en-US" sz="3200" b="1" dirty="0">
                <a:solidFill>
                  <a:srgbClr val="FEFEFE"/>
                </a:solidFill>
                <a:latin typeface="BR Omny Bold"/>
                <a:ea typeface="BR Omny Bold"/>
                <a:cs typeface="BR Omny Bold"/>
                <a:sym typeface="BR Omny Bold"/>
              </a:rPr>
              <a:t> </a:t>
            </a:r>
          </a:p>
        </p:txBody>
      </p:sp>
      <p:sp>
        <p:nvSpPr>
          <p:cNvPr id="5" name="TextBox 5"/>
          <p:cNvSpPr txBox="1"/>
          <p:nvPr/>
        </p:nvSpPr>
        <p:spPr>
          <a:xfrm>
            <a:off x="1028700" y="2736893"/>
            <a:ext cx="6525478" cy="428606"/>
          </a:xfrm>
          <a:prstGeom prst="rect">
            <a:avLst/>
          </a:prstGeom>
        </p:spPr>
        <p:txBody>
          <a:bodyPr lIns="0" tIns="0" rIns="0" bIns="0" rtlCol="0" anchor="t">
            <a:spAutoFit/>
          </a:bodyPr>
          <a:lstStyle/>
          <a:p>
            <a:pPr algn="l">
              <a:lnSpc>
                <a:spcPts val="3359"/>
              </a:lnSpc>
            </a:pPr>
            <a:r>
              <a:rPr lang="en-US" sz="2799" dirty="0">
                <a:solidFill>
                  <a:srgbClr val="FEFEFE"/>
                </a:solidFill>
                <a:latin typeface="BR Omny"/>
                <a:ea typeface="BR Omny"/>
                <a:cs typeface="BR Omny"/>
                <a:sym typeface="BR Omny"/>
              </a:rPr>
              <a:t>03-06-2026</a:t>
            </a:r>
          </a:p>
        </p:txBody>
      </p:sp>
      <p:sp>
        <p:nvSpPr>
          <p:cNvPr id="6" name="TextBox 6"/>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FFFFFF"/>
                </a:solidFill>
                <a:latin typeface="BR Omny"/>
                <a:ea typeface="BR Omny"/>
                <a:cs typeface="BR Omny"/>
                <a:sym typeface="BR Omny"/>
              </a:rPr>
              <a:t>www.glocalevalweek.org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3"/>
            <a:stretch>
              <a:fillRect l="-5972" r="-5972"/>
            </a:stretch>
          </a:blipFill>
        </p:spPr>
        <p:txBody>
          <a:bodyPr/>
          <a:lstStyle/>
          <a:p>
            <a:endParaRPr lang="en-GE"/>
          </a:p>
        </p:txBody>
      </p:sp>
      <p:sp>
        <p:nvSpPr>
          <p:cNvPr id="5" name="TextBox 5"/>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sp>
        <p:nvSpPr>
          <p:cNvPr id="16" name="TextBox 3">
            <a:extLst>
              <a:ext uri="{FF2B5EF4-FFF2-40B4-BE49-F238E27FC236}">
                <a16:creationId xmlns:a16="http://schemas.microsoft.com/office/drawing/2014/main" id="{8D8EB1E3-5357-48F1-3456-FEB817475AAB}"/>
              </a:ext>
            </a:extLst>
          </p:cNvPr>
          <p:cNvSpPr txBox="1"/>
          <p:nvPr/>
        </p:nvSpPr>
        <p:spPr>
          <a:xfrm>
            <a:off x="3042242" y="3771900"/>
            <a:ext cx="12954000" cy="710066"/>
          </a:xfrm>
          <a:prstGeom prst="rect">
            <a:avLst/>
          </a:prstGeom>
        </p:spPr>
        <p:txBody>
          <a:bodyPr wrap="square" lIns="0" tIns="0" rIns="0" bIns="0" rtlCol="0" anchor="t">
            <a:spAutoFit/>
          </a:bodyPr>
          <a:lstStyle/>
          <a:p>
            <a:pPr algn="l">
              <a:lnSpc>
                <a:spcPts val="5759"/>
              </a:lnSpc>
            </a:pPr>
            <a:r>
              <a:rPr lang="en-US" sz="4800" b="1" dirty="0">
                <a:solidFill>
                  <a:srgbClr val="1C79BE"/>
                </a:solidFill>
                <a:latin typeface="BR Omny Bold"/>
                <a:ea typeface="BR Omny Bold"/>
                <a:cs typeface="BR Omny Bold"/>
                <a:sym typeface="BR Omny Bold"/>
              </a:rPr>
              <a:t>AI can listen fast. But not always well.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1954D-2BD7-C0B1-7BC7-5AE23709AF7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2C5401E-D6F2-17A2-98DA-B2D39958669E}"/>
              </a:ext>
            </a:extLst>
          </p:cNvPr>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3"/>
            <a:stretch>
              <a:fillRect l="-5972" r="-5972"/>
            </a:stretch>
          </a:blipFill>
        </p:spPr>
        <p:txBody>
          <a:bodyPr/>
          <a:lstStyle/>
          <a:p>
            <a:endParaRPr lang="en-GE"/>
          </a:p>
        </p:txBody>
      </p:sp>
      <p:sp>
        <p:nvSpPr>
          <p:cNvPr id="3" name="TextBox 3">
            <a:extLst>
              <a:ext uri="{FF2B5EF4-FFF2-40B4-BE49-F238E27FC236}">
                <a16:creationId xmlns:a16="http://schemas.microsoft.com/office/drawing/2014/main" id="{1326FC3A-7E85-103B-D25E-AAC6C3D35492}"/>
              </a:ext>
            </a:extLst>
          </p:cNvPr>
          <p:cNvSpPr txBox="1"/>
          <p:nvPr/>
        </p:nvSpPr>
        <p:spPr>
          <a:xfrm>
            <a:off x="1028700" y="1095295"/>
            <a:ext cx="11163300" cy="710066"/>
          </a:xfrm>
          <a:prstGeom prst="rect">
            <a:avLst/>
          </a:prstGeom>
        </p:spPr>
        <p:txBody>
          <a:bodyPr wrap="square" lIns="0" tIns="0" rIns="0" bIns="0" rtlCol="0" anchor="t">
            <a:spAutoFit/>
          </a:bodyPr>
          <a:lstStyle/>
          <a:p>
            <a:pPr algn="l">
              <a:lnSpc>
                <a:spcPts val="5759"/>
              </a:lnSpc>
            </a:pPr>
            <a:r>
              <a:rPr lang="en-US" sz="4800" b="1" dirty="0">
                <a:solidFill>
                  <a:srgbClr val="1C79BE"/>
                </a:solidFill>
                <a:latin typeface="BR Omny Bold"/>
                <a:ea typeface="BR Omny Bold"/>
                <a:cs typeface="BR Omny Bold"/>
                <a:sym typeface="BR Omny Bold"/>
              </a:rPr>
              <a:t>Where and why do evaluators Use AI?</a:t>
            </a:r>
          </a:p>
        </p:txBody>
      </p:sp>
      <p:sp>
        <p:nvSpPr>
          <p:cNvPr id="4" name="TextBox 4">
            <a:extLst>
              <a:ext uri="{FF2B5EF4-FFF2-40B4-BE49-F238E27FC236}">
                <a16:creationId xmlns:a16="http://schemas.microsoft.com/office/drawing/2014/main" id="{3B824D5B-0E35-C80D-5B29-3DBF5F7C80A3}"/>
              </a:ext>
            </a:extLst>
          </p:cNvPr>
          <p:cNvSpPr txBox="1"/>
          <p:nvPr/>
        </p:nvSpPr>
        <p:spPr>
          <a:xfrm>
            <a:off x="3257550" y="3563415"/>
            <a:ext cx="11772900" cy="4692375"/>
          </a:xfrm>
          <a:prstGeom prst="rect">
            <a:avLst/>
          </a:prstGeom>
        </p:spPr>
        <p:txBody>
          <a:bodyPr wrap="square" lIns="0" tIns="0" rIns="0" bIns="0" rtlCol="0" anchor="t">
            <a:spAutoFit/>
          </a:bodyPr>
          <a:lstStyle/>
          <a:p>
            <a:pPr algn="l">
              <a:lnSpc>
                <a:spcPts val="2800"/>
              </a:lnSpc>
            </a:pPr>
            <a:r>
              <a:rPr lang="en-US" sz="3600" b="1" dirty="0">
                <a:solidFill>
                  <a:schemeClr val="accent1"/>
                </a:solidFill>
                <a:latin typeface="BR Omny"/>
                <a:ea typeface="BR Omny"/>
                <a:cs typeface="BR Omny"/>
                <a:sym typeface="BR Omny"/>
              </a:rPr>
              <a:t>Transcription</a:t>
            </a:r>
          </a:p>
          <a:p>
            <a:pPr algn="l">
              <a:lnSpc>
                <a:spcPts val="2800"/>
              </a:lnSpc>
            </a:pPr>
            <a:endParaRPr lang="en-US" sz="3600" b="1" dirty="0">
              <a:solidFill>
                <a:schemeClr val="accent1"/>
              </a:solidFill>
              <a:latin typeface="BR Omny"/>
              <a:ea typeface="BR Omny"/>
              <a:cs typeface="BR Omny"/>
              <a:sym typeface="BR Omny"/>
            </a:endParaRPr>
          </a:p>
          <a:p>
            <a:pPr algn="l">
              <a:lnSpc>
                <a:spcPts val="2800"/>
              </a:lnSpc>
            </a:pPr>
            <a:endParaRPr lang="en-US" sz="3600" b="1" dirty="0">
              <a:solidFill>
                <a:schemeClr val="accent1"/>
              </a:solidFill>
              <a:latin typeface="BR Omny"/>
              <a:ea typeface="BR Omny"/>
              <a:cs typeface="BR Omny"/>
              <a:sym typeface="BR Omny"/>
            </a:endParaRPr>
          </a:p>
          <a:p>
            <a:pPr algn="l">
              <a:lnSpc>
                <a:spcPts val="2800"/>
              </a:lnSpc>
            </a:pPr>
            <a:endParaRPr lang="en-US" sz="3600" b="1" dirty="0">
              <a:solidFill>
                <a:schemeClr val="accent1"/>
              </a:solidFill>
              <a:latin typeface="BR Omny"/>
              <a:ea typeface="BR Omny"/>
              <a:cs typeface="BR Omny"/>
              <a:sym typeface="BR Omny"/>
            </a:endParaRPr>
          </a:p>
          <a:p>
            <a:pPr algn="l">
              <a:lnSpc>
                <a:spcPts val="2800"/>
              </a:lnSpc>
            </a:pPr>
            <a:r>
              <a:rPr lang="en-US" sz="3600" b="1" dirty="0">
                <a:solidFill>
                  <a:schemeClr val="accent1"/>
                </a:solidFill>
                <a:latin typeface="BR Omny"/>
                <a:ea typeface="BR Omny"/>
                <a:cs typeface="BR Omny"/>
                <a:sym typeface="BR Omny"/>
              </a:rPr>
              <a:t>Translation</a:t>
            </a:r>
          </a:p>
          <a:p>
            <a:pPr algn="l">
              <a:lnSpc>
                <a:spcPts val="2800"/>
              </a:lnSpc>
            </a:pPr>
            <a:endParaRPr lang="en-US" sz="3600" b="1" dirty="0">
              <a:solidFill>
                <a:schemeClr val="accent1"/>
              </a:solidFill>
              <a:latin typeface="BR Omny"/>
              <a:ea typeface="BR Omny"/>
              <a:cs typeface="BR Omny"/>
              <a:sym typeface="BR Omny"/>
            </a:endParaRPr>
          </a:p>
          <a:p>
            <a:pPr algn="l">
              <a:lnSpc>
                <a:spcPts val="2800"/>
              </a:lnSpc>
            </a:pPr>
            <a:endParaRPr lang="en-US" sz="3600" b="1" dirty="0">
              <a:solidFill>
                <a:schemeClr val="accent1"/>
              </a:solidFill>
              <a:latin typeface="BR Omny"/>
              <a:ea typeface="BR Omny"/>
              <a:cs typeface="BR Omny"/>
              <a:sym typeface="BR Omny"/>
            </a:endParaRPr>
          </a:p>
          <a:p>
            <a:pPr algn="l">
              <a:lnSpc>
                <a:spcPts val="2800"/>
              </a:lnSpc>
            </a:pPr>
            <a:endParaRPr lang="en-US" sz="3600" b="1" dirty="0">
              <a:solidFill>
                <a:schemeClr val="accent1"/>
              </a:solidFill>
              <a:latin typeface="BR Omny"/>
              <a:ea typeface="BR Omny"/>
              <a:cs typeface="BR Omny"/>
              <a:sym typeface="BR Omny"/>
            </a:endParaRPr>
          </a:p>
          <a:p>
            <a:pPr algn="l">
              <a:lnSpc>
                <a:spcPts val="2800"/>
              </a:lnSpc>
            </a:pPr>
            <a:r>
              <a:rPr lang="en-US" sz="3600" b="1" dirty="0">
                <a:solidFill>
                  <a:schemeClr val="accent1"/>
                </a:solidFill>
                <a:latin typeface="BR Omny"/>
                <a:ea typeface="BR Omny"/>
                <a:cs typeface="BR Omny"/>
                <a:sym typeface="BR Omny"/>
              </a:rPr>
              <a:t>Coding support</a:t>
            </a:r>
          </a:p>
          <a:p>
            <a:pPr algn="l">
              <a:lnSpc>
                <a:spcPts val="2800"/>
              </a:lnSpc>
            </a:pPr>
            <a:endParaRPr lang="en-US" sz="3600" b="1" dirty="0">
              <a:solidFill>
                <a:schemeClr val="accent1"/>
              </a:solidFill>
              <a:latin typeface="BR Omny"/>
              <a:ea typeface="BR Omny"/>
              <a:cs typeface="BR Omny"/>
              <a:sym typeface="BR Omny"/>
            </a:endParaRPr>
          </a:p>
          <a:p>
            <a:pPr algn="l">
              <a:lnSpc>
                <a:spcPts val="2800"/>
              </a:lnSpc>
            </a:pPr>
            <a:endParaRPr lang="en-US" sz="3600" b="1" dirty="0">
              <a:solidFill>
                <a:schemeClr val="accent1"/>
              </a:solidFill>
              <a:latin typeface="BR Omny"/>
              <a:ea typeface="BR Omny"/>
              <a:cs typeface="BR Omny"/>
              <a:sym typeface="BR Omny"/>
            </a:endParaRPr>
          </a:p>
          <a:p>
            <a:pPr algn="l">
              <a:lnSpc>
                <a:spcPts val="2800"/>
              </a:lnSpc>
            </a:pPr>
            <a:endParaRPr lang="en-US" sz="3600" b="1" dirty="0">
              <a:solidFill>
                <a:schemeClr val="accent1"/>
              </a:solidFill>
              <a:latin typeface="BR Omny"/>
              <a:ea typeface="BR Omny"/>
              <a:cs typeface="BR Omny"/>
              <a:sym typeface="BR Omny"/>
            </a:endParaRPr>
          </a:p>
          <a:p>
            <a:pPr algn="l">
              <a:lnSpc>
                <a:spcPts val="2800"/>
              </a:lnSpc>
            </a:pPr>
            <a:r>
              <a:rPr lang="en-US" sz="3600" b="1" dirty="0">
                <a:solidFill>
                  <a:schemeClr val="accent1"/>
                </a:solidFill>
                <a:latin typeface="BR Omny"/>
                <a:ea typeface="BR Omny"/>
                <a:cs typeface="BR Omny"/>
                <a:sym typeface="BR Omny"/>
              </a:rPr>
              <a:t>Summaries</a:t>
            </a:r>
          </a:p>
        </p:txBody>
      </p:sp>
      <p:sp>
        <p:nvSpPr>
          <p:cNvPr id="5" name="TextBox 5">
            <a:extLst>
              <a:ext uri="{FF2B5EF4-FFF2-40B4-BE49-F238E27FC236}">
                <a16:creationId xmlns:a16="http://schemas.microsoft.com/office/drawing/2014/main" id="{74A69E36-74DB-C8B9-DB55-89975FDD72F9}"/>
              </a:ext>
            </a:extLst>
          </p:cNvPr>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pic>
        <p:nvPicPr>
          <p:cNvPr id="7" name="Grafik 6" descr="Mikrofon mit einfarbiger Füllung">
            <a:extLst>
              <a:ext uri="{FF2B5EF4-FFF2-40B4-BE49-F238E27FC236}">
                <a16:creationId xmlns:a16="http://schemas.microsoft.com/office/drawing/2014/main" id="{3F5D2B2D-09CC-A352-97BC-52170DF1E1C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610350" y="3009900"/>
            <a:ext cx="914400" cy="914400"/>
          </a:xfrm>
          <a:prstGeom prst="rect">
            <a:avLst/>
          </a:prstGeom>
        </p:spPr>
      </p:pic>
      <p:pic>
        <p:nvPicPr>
          <p:cNvPr id="9" name="Grafik 8" descr="Globus Silhouette">
            <a:extLst>
              <a:ext uri="{FF2B5EF4-FFF2-40B4-BE49-F238E27FC236}">
                <a16:creationId xmlns:a16="http://schemas.microsoft.com/office/drawing/2014/main" id="{20349C13-AD77-47B3-3381-6F8CAD79E7E6}"/>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026210" y="4536651"/>
            <a:ext cx="914400" cy="914400"/>
          </a:xfrm>
          <a:prstGeom prst="rect">
            <a:avLst/>
          </a:prstGeom>
        </p:spPr>
      </p:pic>
      <p:pic>
        <p:nvPicPr>
          <p:cNvPr id="11" name="Grafik 10" descr="Marke Silhouette">
            <a:extLst>
              <a:ext uri="{FF2B5EF4-FFF2-40B4-BE49-F238E27FC236}">
                <a16:creationId xmlns:a16="http://schemas.microsoft.com/office/drawing/2014/main" id="{D79561EA-07B7-4D07-BD14-8AC61EE69E37}"/>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067550" y="5905501"/>
            <a:ext cx="914400" cy="914400"/>
          </a:xfrm>
          <a:prstGeom prst="rect">
            <a:avLst/>
          </a:prstGeom>
        </p:spPr>
      </p:pic>
      <p:pic>
        <p:nvPicPr>
          <p:cNvPr id="13" name="Grafik 12" descr="Dokument mit einfarbiger Füllung">
            <a:extLst>
              <a:ext uri="{FF2B5EF4-FFF2-40B4-BE49-F238E27FC236}">
                <a16:creationId xmlns:a16="http://schemas.microsoft.com/office/drawing/2014/main" id="{6F775274-01C1-0BEB-0146-A005A8ABC15A}"/>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861047" y="7464607"/>
            <a:ext cx="914400" cy="914400"/>
          </a:xfrm>
          <a:prstGeom prst="rect">
            <a:avLst/>
          </a:prstGeom>
        </p:spPr>
      </p:pic>
    </p:spTree>
    <p:extLst>
      <p:ext uri="{BB962C8B-B14F-4D97-AF65-F5344CB8AC3E}">
        <p14:creationId xmlns:p14="http://schemas.microsoft.com/office/powerpoint/2010/main" val="2530831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19B8D-134E-5C39-A87E-578E27EA54C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A710A52-3DD6-C9A8-ACEB-22D7B100106A}"/>
              </a:ext>
            </a:extLst>
          </p:cNvPr>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3"/>
            <a:stretch>
              <a:fillRect l="-5972" r="-5972"/>
            </a:stretch>
          </a:blipFill>
        </p:spPr>
        <p:txBody>
          <a:bodyPr/>
          <a:lstStyle/>
          <a:p>
            <a:endParaRPr lang="en-GE"/>
          </a:p>
        </p:txBody>
      </p:sp>
      <p:sp>
        <p:nvSpPr>
          <p:cNvPr id="3" name="TextBox 3">
            <a:extLst>
              <a:ext uri="{FF2B5EF4-FFF2-40B4-BE49-F238E27FC236}">
                <a16:creationId xmlns:a16="http://schemas.microsoft.com/office/drawing/2014/main" id="{1416DA28-341D-6249-15C6-B7E391D27935}"/>
              </a:ext>
            </a:extLst>
          </p:cNvPr>
          <p:cNvSpPr txBox="1"/>
          <p:nvPr/>
        </p:nvSpPr>
        <p:spPr>
          <a:xfrm>
            <a:off x="1028700" y="1095295"/>
            <a:ext cx="13830300" cy="1453860"/>
          </a:xfrm>
          <a:prstGeom prst="rect">
            <a:avLst/>
          </a:prstGeom>
        </p:spPr>
        <p:txBody>
          <a:bodyPr wrap="square" lIns="0" tIns="0" rIns="0" bIns="0" rtlCol="0" anchor="t">
            <a:spAutoFit/>
          </a:bodyPr>
          <a:lstStyle/>
          <a:p>
            <a:pPr algn="l">
              <a:lnSpc>
                <a:spcPts val="5759"/>
              </a:lnSpc>
            </a:pPr>
            <a:r>
              <a:rPr lang="en-US" sz="4800" b="1" dirty="0">
                <a:solidFill>
                  <a:srgbClr val="1C79BE"/>
                </a:solidFill>
                <a:latin typeface="BR Omny Bold"/>
                <a:ea typeface="BR Omny Bold"/>
                <a:cs typeface="BR Omny Bold"/>
                <a:sym typeface="BR Omny Bold"/>
              </a:rPr>
              <a:t>Whose Voice Is Heard?</a:t>
            </a:r>
          </a:p>
          <a:p>
            <a:pPr algn="l">
              <a:lnSpc>
                <a:spcPts val="5759"/>
              </a:lnSpc>
            </a:pPr>
            <a:r>
              <a:rPr lang="en-US" sz="3200" b="1" i="1" dirty="0">
                <a:solidFill>
                  <a:srgbClr val="1C79BE"/>
                </a:solidFill>
                <a:latin typeface="BR Omny Bold"/>
                <a:ea typeface="BR Omny Bold"/>
                <a:cs typeface="BR Omny Bold"/>
                <a:sym typeface="BR Omny Bold"/>
              </a:rPr>
              <a:t>Speech recognition bias &amp; representation</a:t>
            </a:r>
          </a:p>
        </p:txBody>
      </p:sp>
      <p:sp>
        <p:nvSpPr>
          <p:cNvPr id="5" name="TextBox 5">
            <a:extLst>
              <a:ext uri="{FF2B5EF4-FFF2-40B4-BE49-F238E27FC236}">
                <a16:creationId xmlns:a16="http://schemas.microsoft.com/office/drawing/2014/main" id="{54C8A634-E40C-BED0-E0EF-47B30F8C8E36}"/>
              </a:ext>
            </a:extLst>
          </p:cNvPr>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pic>
        <p:nvPicPr>
          <p:cNvPr id="7" name="Grafik 6">
            <a:extLst>
              <a:ext uri="{FF2B5EF4-FFF2-40B4-BE49-F238E27FC236}">
                <a16:creationId xmlns:a16="http://schemas.microsoft.com/office/drawing/2014/main" id="{F972EFD2-9EC6-F690-AAF4-A9F6246AE343}"/>
              </a:ext>
            </a:extLst>
          </p:cNvPr>
          <p:cNvPicPr>
            <a:picLocks noChangeAspect="1"/>
          </p:cNvPicPr>
          <p:nvPr/>
        </p:nvPicPr>
        <p:blipFill>
          <a:blip r:embed="rId4"/>
          <a:stretch>
            <a:fillRect/>
          </a:stretch>
        </p:blipFill>
        <p:spPr>
          <a:xfrm>
            <a:off x="762000" y="2549155"/>
            <a:ext cx="9651601" cy="6434400"/>
          </a:xfrm>
          <a:prstGeom prst="rect">
            <a:avLst/>
          </a:prstGeom>
          <a:effectLst>
            <a:softEdge rad="381000"/>
          </a:effectLst>
        </p:spPr>
      </p:pic>
    </p:spTree>
    <p:extLst>
      <p:ext uri="{BB962C8B-B14F-4D97-AF65-F5344CB8AC3E}">
        <p14:creationId xmlns:p14="http://schemas.microsoft.com/office/powerpoint/2010/main" val="2592047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9DB03-BCAC-887A-4205-27AE8ED3569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842E092-02DD-AD67-5F36-0E7B7A727393}"/>
              </a:ext>
            </a:extLst>
          </p:cNvPr>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3"/>
            <a:stretch>
              <a:fillRect l="-5972" r="-5972"/>
            </a:stretch>
          </a:blipFill>
        </p:spPr>
        <p:txBody>
          <a:bodyPr/>
          <a:lstStyle/>
          <a:p>
            <a:endParaRPr lang="en-GE"/>
          </a:p>
        </p:txBody>
      </p:sp>
      <p:sp>
        <p:nvSpPr>
          <p:cNvPr id="3" name="TextBox 3">
            <a:extLst>
              <a:ext uri="{FF2B5EF4-FFF2-40B4-BE49-F238E27FC236}">
                <a16:creationId xmlns:a16="http://schemas.microsoft.com/office/drawing/2014/main" id="{F57310C3-07F3-355B-F11C-805D7C61DE69}"/>
              </a:ext>
            </a:extLst>
          </p:cNvPr>
          <p:cNvSpPr txBox="1"/>
          <p:nvPr/>
        </p:nvSpPr>
        <p:spPr>
          <a:xfrm>
            <a:off x="10344152" y="3291427"/>
            <a:ext cx="13830300" cy="1453860"/>
          </a:xfrm>
          <a:prstGeom prst="rect">
            <a:avLst/>
          </a:prstGeom>
        </p:spPr>
        <p:txBody>
          <a:bodyPr wrap="square" lIns="0" tIns="0" rIns="0" bIns="0" rtlCol="0" anchor="t">
            <a:spAutoFit/>
          </a:bodyPr>
          <a:lstStyle/>
          <a:p>
            <a:pPr algn="l">
              <a:lnSpc>
                <a:spcPts val="5759"/>
              </a:lnSpc>
            </a:pPr>
            <a:r>
              <a:rPr lang="en-US" sz="4800" b="1" dirty="0">
                <a:solidFill>
                  <a:srgbClr val="1C79BE"/>
                </a:solidFill>
                <a:latin typeface="BR Omny Bold"/>
                <a:ea typeface="BR Omny Bold"/>
                <a:cs typeface="BR Omny Bold"/>
                <a:sym typeface="BR Omny Bold"/>
              </a:rPr>
              <a:t>Whose Voice Is Heard?</a:t>
            </a:r>
          </a:p>
          <a:p>
            <a:pPr algn="l">
              <a:lnSpc>
                <a:spcPts val="5759"/>
              </a:lnSpc>
            </a:pPr>
            <a:r>
              <a:rPr lang="en-US" sz="3200" b="1" i="1" dirty="0">
                <a:solidFill>
                  <a:srgbClr val="1C79BE"/>
                </a:solidFill>
                <a:latin typeface="BR Omny Bold"/>
                <a:ea typeface="BR Omny Bold"/>
                <a:cs typeface="BR Omny Bold"/>
                <a:sym typeface="BR Omny Bold"/>
              </a:rPr>
              <a:t>Case example</a:t>
            </a:r>
          </a:p>
        </p:txBody>
      </p:sp>
      <p:sp>
        <p:nvSpPr>
          <p:cNvPr id="5" name="TextBox 5">
            <a:extLst>
              <a:ext uri="{FF2B5EF4-FFF2-40B4-BE49-F238E27FC236}">
                <a16:creationId xmlns:a16="http://schemas.microsoft.com/office/drawing/2014/main" id="{7D3B93CD-6118-BFC1-627A-B6A56BDEFE4B}"/>
              </a:ext>
            </a:extLst>
          </p:cNvPr>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pic>
        <p:nvPicPr>
          <p:cNvPr id="6" name="Grafik 5">
            <a:extLst>
              <a:ext uri="{FF2B5EF4-FFF2-40B4-BE49-F238E27FC236}">
                <a16:creationId xmlns:a16="http://schemas.microsoft.com/office/drawing/2014/main" id="{1C00AEDA-A05D-AEAD-277B-CB878D68E658}"/>
              </a:ext>
            </a:extLst>
          </p:cNvPr>
          <p:cNvPicPr>
            <a:picLocks noChangeAspect="1"/>
          </p:cNvPicPr>
          <p:nvPr/>
        </p:nvPicPr>
        <p:blipFill>
          <a:blip r:embed="rId4"/>
          <a:stretch>
            <a:fillRect/>
          </a:stretch>
        </p:blipFill>
        <p:spPr>
          <a:xfrm>
            <a:off x="5863" y="-14654"/>
            <a:ext cx="7309337" cy="10964006"/>
          </a:xfrm>
          <a:prstGeom prst="rect">
            <a:avLst/>
          </a:prstGeom>
        </p:spPr>
      </p:pic>
    </p:spTree>
    <p:extLst>
      <p:ext uri="{BB962C8B-B14F-4D97-AF65-F5344CB8AC3E}">
        <p14:creationId xmlns:p14="http://schemas.microsoft.com/office/powerpoint/2010/main" val="2156006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E6DA5-972D-2158-6122-1728B1E9383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9DCC55B-E12B-DE80-1FDA-41E63BEA011F}"/>
              </a:ext>
            </a:extLst>
          </p:cNvPr>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3"/>
            <a:stretch>
              <a:fillRect l="-5972" r="-5972"/>
            </a:stretch>
          </a:blipFill>
        </p:spPr>
        <p:txBody>
          <a:bodyPr/>
          <a:lstStyle/>
          <a:p>
            <a:endParaRPr lang="en-GE"/>
          </a:p>
        </p:txBody>
      </p:sp>
      <p:sp>
        <p:nvSpPr>
          <p:cNvPr id="3" name="TextBox 3">
            <a:extLst>
              <a:ext uri="{FF2B5EF4-FFF2-40B4-BE49-F238E27FC236}">
                <a16:creationId xmlns:a16="http://schemas.microsoft.com/office/drawing/2014/main" id="{40660778-E19F-6036-9542-B9224F12C983}"/>
              </a:ext>
            </a:extLst>
          </p:cNvPr>
          <p:cNvSpPr txBox="1"/>
          <p:nvPr/>
        </p:nvSpPr>
        <p:spPr>
          <a:xfrm>
            <a:off x="2819400" y="3680848"/>
            <a:ext cx="13830300" cy="1453860"/>
          </a:xfrm>
          <a:prstGeom prst="rect">
            <a:avLst/>
          </a:prstGeom>
        </p:spPr>
        <p:txBody>
          <a:bodyPr wrap="square" lIns="0" tIns="0" rIns="0" bIns="0" rtlCol="0" anchor="t">
            <a:spAutoFit/>
          </a:bodyPr>
          <a:lstStyle/>
          <a:p>
            <a:pPr algn="l">
              <a:lnSpc>
                <a:spcPts val="5759"/>
              </a:lnSpc>
            </a:pPr>
            <a:r>
              <a:rPr lang="en-GB" sz="4800" b="1" dirty="0">
                <a:solidFill>
                  <a:srgbClr val="1C79BE"/>
                </a:solidFill>
                <a:latin typeface="BR Omny Bold"/>
                <a:ea typeface="BR Omny Bold"/>
                <a:cs typeface="BR Omny Bold"/>
                <a:sym typeface="BR Omny Bold"/>
              </a:rPr>
              <a:t>AI does not remove bias. It changes where bias enters the process.</a:t>
            </a:r>
            <a:endParaRPr lang="en-US" sz="3200" b="1" i="1" dirty="0">
              <a:solidFill>
                <a:srgbClr val="1C79BE"/>
              </a:solidFill>
              <a:latin typeface="BR Omny Bold"/>
              <a:ea typeface="BR Omny Bold"/>
              <a:cs typeface="BR Omny Bold"/>
              <a:sym typeface="BR Omny Bold"/>
            </a:endParaRPr>
          </a:p>
        </p:txBody>
      </p:sp>
      <p:sp>
        <p:nvSpPr>
          <p:cNvPr id="5" name="TextBox 5">
            <a:extLst>
              <a:ext uri="{FF2B5EF4-FFF2-40B4-BE49-F238E27FC236}">
                <a16:creationId xmlns:a16="http://schemas.microsoft.com/office/drawing/2014/main" id="{BA7E32FD-7CB9-CADB-E263-C2F919AD967C}"/>
              </a:ext>
            </a:extLst>
          </p:cNvPr>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pic>
        <p:nvPicPr>
          <p:cNvPr id="6" name="Grafik 5" descr="Filter Silhouette">
            <a:extLst>
              <a:ext uri="{FF2B5EF4-FFF2-40B4-BE49-F238E27FC236}">
                <a16:creationId xmlns:a16="http://schemas.microsoft.com/office/drawing/2014/main" id="{DA2CA65B-2D25-15EF-CA5B-5FEBAB9FC6A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0805037" y="5179570"/>
            <a:ext cx="1524000" cy="1524000"/>
          </a:xfrm>
          <a:prstGeom prst="rect">
            <a:avLst/>
          </a:prstGeom>
        </p:spPr>
      </p:pic>
      <p:pic>
        <p:nvPicPr>
          <p:cNvPr id="8" name="Grafik 7" descr="Insekt unter Lupe mit einfarbiger Füllung">
            <a:extLst>
              <a:ext uri="{FF2B5EF4-FFF2-40B4-BE49-F238E27FC236}">
                <a16:creationId xmlns:a16="http://schemas.microsoft.com/office/drawing/2014/main" id="{6FFC4352-A6ED-85E1-8562-34C9ED19092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00800" y="723900"/>
            <a:ext cx="2150086" cy="2150086"/>
          </a:xfrm>
          <a:prstGeom prst="rect">
            <a:avLst/>
          </a:prstGeom>
        </p:spPr>
      </p:pic>
      <p:pic>
        <p:nvPicPr>
          <p:cNvPr id="10" name="Grafik 9" descr="Explosion Silhouette">
            <a:extLst>
              <a:ext uri="{FF2B5EF4-FFF2-40B4-BE49-F238E27FC236}">
                <a16:creationId xmlns:a16="http://schemas.microsoft.com/office/drawing/2014/main" id="{89CE7331-2F34-223A-D45C-98D3F96027CA}"/>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312442" y="5782976"/>
            <a:ext cx="2408523" cy="2408523"/>
          </a:xfrm>
          <a:prstGeom prst="rect">
            <a:avLst/>
          </a:prstGeom>
        </p:spPr>
      </p:pic>
    </p:spTree>
    <p:extLst>
      <p:ext uri="{BB962C8B-B14F-4D97-AF65-F5344CB8AC3E}">
        <p14:creationId xmlns:p14="http://schemas.microsoft.com/office/powerpoint/2010/main" val="583935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14BCD-5343-D9E0-983C-8A8116C48F3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6157A6E-8924-2868-5ECD-48162454AFFE}"/>
              </a:ext>
            </a:extLst>
          </p:cNvPr>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3"/>
            <a:stretch>
              <a:fillRect l="-5972" r="-5972"/>
            </a:stretch>
          </a:blipFill>
        </p:spPr>
        <p:txBody>
          <a:bodyPr/>
          <a:lstStyle/>
          <a:p>
            <a:endParaRPr lang="en-GE"/>
          </a:p>
        </p:txBody>
      </p:sp>
      <p:sp>
        <p:nvSpPr>
          <p:cNvPr id="3" name="TextBox 3">
            <a:extLst>
              <a:ext uri="{FF2B5EF4-FFF2-40B4-BE49-F238E27FC236}">
                <a16:creationId xmlns:a16="http://schemas.microsoft.com/office/drawing/2014/main" id="{C7FA79F4-3EB5-E313-23A0-15F103C96C84}"/>
              </a:ext>
            </a:extLst>
          </p:cNvPr>
          <p:cNvSpPr txBox="1"/>
          <p:nvPr/>
        </p:nvSpPr>
        <p:spPr>
          <a:xfrm>
            <a:off x="1028700" y="1095295"/>
            <a:ext cx="13830300" cy="710066"/>
          </a:xfrm>
          <a:prstGeom prst="rect">
            <a:avLst/>
          </a:prstGeom>
        </p:spPr>
        <p:txBody>
          <a:bodyPr wrap="square" lIns="0" tIns="0" rIns="0" bIns="0" rtlCol="0" anchor="t">
            <a:spAutoFit/>
          </a:bodyPr>
          <a:lstStyle/>
          <a:p>
            <a:pPr algn="l">
              <a:lnSpc>
                <a:spcPts val="5759"/>
              </a:lnSpc>
            </a:pPr>
            <a:r>
              <a:rPr lang="en-GB" sz="4800" b="1" dirty="0">
                <a:solidFill>
                  <a:srgbClr val="1C79BE"/>
                </a:solidFill>
                <a:latin typeface="BR Omny Bold"/>
                <a:ea typeface="BR Omny Bold"/>
                <a:cs typeface="BR Omny Bold"/>
                <a:sym typeface="BR Omny Bold"/>
              </a:rPr>
              <a:t>Three Principles for Responsible AI</a:t>
            </a:r>
            <a:endParaRPr lang="en-US" sz="3200" b="1" i="1" dirty="0">
              <a:solidFill>
                <a:srgbClr val="1C79BE"/>
              </a:solidFill>
              <a:latin typeface="BR Omny Bold"/>
              <a:ea typeface="BR Omny Bold"/>
              <a:cs typeface="BR Omny Bold"/>
              <a:sym typeface="BR Omny Bold"/>
            </a:endParaRPr>
          </a:p>
        </p:txBody>
      </p:sp>
      <p:sp>
        <p:nvSpPr>
          <p:cNvPr id="5" name="TextBox 5">
            <a:extLst>
              <a:ext uri="{FF2B5EF4-FFF2-40B4-BE49-F238E27FC236}">
                <a16:creationId xmlns:a16="http://schemas.microsoft.com/office/drawing/2014/main" id="{116D6985-98EE-47C0-0CC3-B135C2A39E1E}"/>
              </a:ext>
            </a:extLst>
          </p:cNvPr>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graphicFrame>
        <p:nvGraphicFramePr>
          <p:cNvPr id="7" name="Diagramm 6">
            <a:extLst>
              <a:ext uri="{FF2B5EF4-FFF2-40B4-BE49-F238E27FC236}">
                <a16:creationId xmlns:a16="http://schemas.microsoft.com/office/drawing/2014/main" id="{53F8D53E-1C9E-032A-9187-1B4B77C92ABD}"/>
              </a:ext>
            </a:extLst>
          </p:cNvPr>
          <p:cNvGraphicFramePr/>
          <p:nvPr>
            <p:extLst>
              <p:ext uri="{D42A27DB-BD31-4B8C-83A1-F6EECF244321}">
                <p14:modId xmlns:p14="http://schemas.microsoft.com/office/powerpoint/2010/main" val="3132840285"/>
              </p:ext>
            </p:extLst>
          </p:nvPr>
        </p:nvGraphicFramePr>
        <p:xfrm>
          <a:off x="1371600" y="1827994"/>
          <a:ext cx="12192000" cy="8128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86880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BF488-C671-81DB-B2D0-1D85F2EDE7B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BAAC4B5-72E2-9581-F74D-9E6A88964A45}"/>
              </a:ext>
            </a:extLst>
          </p:cNvPr>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3"/>
            <a:stretch>
              <a:fillRect l="-5972" r="-5972"/>
            </a:stretch>
          </a:blipFill>
        </p:spPr>
        <p:txBody>
          <a:bodyPr/>
          <a:lstStyle/>
          <a:p>
            <a:endParaRPr lang="en-GE"/>
          </a:p>
        </p:txBody>
      </p:sp>
      <p:sp>
        <p:nvSpPr>
          <p:cNvPr id="3" name="TextBox 3">
            <a:extLst>
              <a:ext uri="{FF2B5EF4-FFF2-40B4-BE49-F238E27FC236}">
                <a16:creationId xmlns:a16="http://schemas.microsoft.com/office/drawing/2014/main" id="{2AFBE55D-8E6B-8160-6DFC-8223877BD036}"/>
              </a:ext>
            </a:extLst>
          </p:cNvPr>
          <p:cNvSpPr txBox="1"/>
          <p:nvPr/>
        </p:nvSpPr>
        <p:spPr>
          <a:xfrm>
            <a:off x="1028700" y="1095295"/>
            <a:ext cx="13830300" cy="4378314"/>
          </a:xfrm>
          <a:prstGeom prst="rect">
            <a:avLst/>
          </a:prstGeom>
        </p:spPr>
        <p:txBody>
          <a:bodyPr wrap="square" lIns="0" tIns="0" rIns="0" bIns="0" rtlCol="0" anchor="t">
            <a:spAutoFit/>
          </a:bodyPr>
          <a:lstStyle/>
          <a:p>
            <a:pPr algn="l">
              <a:lnSpc>
                <a:spcPts val="5759"/>
              </a:lnSpc>
            </a:pPr>
            <a:r>
              <a:rPr lang="en-US" sz="4800" b="1" dirty="0">
                <a:solidFill>
                  <a:srgbClr val="1C79BE"/>
                </a:solidFill>
                <a:latin typeface="BR Omny Bold"/>
                <a:ea typeface="BR Omny Bold"/>
                <a:cs typeface="BR Omny Bold"/>
                <a:sym typeface="BR Omny Bold"/>
              </a:rPr>
              <a:t>Reflection &amp; Discussion</a:t>
            </a:r>
          </a:p>
          <a:p>
            <a:pPr algn="l">
              <a:lnSpc>
                <a:spcPts val="5759"/>
              </a:lnSpc>
            </a:pPr>
            <a:endParaRPr lang="en-US" sz="3200" b="1" i="1" dirty="0">
              <a:solidFill>
                <a:srgbClr val="1C79BE"/>
              </a:solidFill>
              <a:latin typeface="BR Omny Bold"/>
              <a:ea typeface="BR Omny Bold"/>
              <a:cs typeface="BR Omny Bold"/>
              <a:sym typeface="BR Omny Bold"/>
            </a:endParaRPr>
          </a:p>
          <a:p>
            <a:pPr algn="l">
              <a:lnSpc>
                <a:spcPts val="5759"/>
              </a:lnSpc>
            </a:pPr>
            <a:endParaRPr lang="en-US" sz="3200" b="1" i="1" dirty="0">
              <a:solidFill>
                <a:srgbClr val="1C79BE"/>
              </a:solidFill>
              <a:latin typeface="BR Omny Bold"/>
              <a:ea typeface="BR Omny Bold"/>
              <a:cs typeface="BR Omny Bold"/>
              <a:sym typeface="BR Omny Bold"/>
            </a:endParaRPr>
          </a:p>
          <a:p>
            <a:pPr algn="l">
              <a:lnSpc>
                <a:spcPts val="5759"/>
              </a:lnSpc>
            </a:pPr>
            <a:endParaRPr lang="en-US" sz="3200" b="1" i="1" dirty="0">
              <a:solidFill>
                <a:srgbClr val="1C79BE"/>
              </a:solidFill>
              <a:latin typeface="BR Omny Bold"/>
              <a:ea typeface="BR Omny Bold"/>
              <a:cs typeface="BR Omny Bold"/>
              <a:sym typeface="BR Omny Bold"/>
            </a:endParaRPr>
          </a:p>
          <a:p>
            <a:pPr algn="l">
              <a:lnSpc>
                <a:spcPts val="5759"/>
              </a:lnSpc>
            </a:pPr>
            <a:endParaRPr lang="en-US" sz="3200" b="1" i="1" dirty="0">
              <a:solidFill>
                <a:srgbClr val="1C79BE"/>
              </a:solidFill>
              <a:latin typeface="BR Omny Bold"/>
              <a:ea typeface="BR Omny Bold"/>
              <a:cs typeface="BR Omny Bold"/>
              <a:sym typeface="BR Omny Bold"/>
            </a:endParaRPr>
          </a:p>
          <a:p>
            <a:pPr algn="l">
              <a:lnSpc>
                <a:spcPts val="5759"/>
              </a:lnSpc>
            </a:pPr>
            <a:endParaRPr lang="en-US" sz="3200" b="1" i="1" dirty="0">
              <a:solidFill>
                <a:srgbClr val="1C79BE"/>
              </a:solidFill>
              <a:latin typeface="BR Omny Bold"/>
              <a:ea typeface="BR Omny Bold"/>
              <a:cs typeface="BR Omny Bold"/>
              <a:sym typeface="BR Omny Bold"/>
            </a:endParaRPr>
          </a:p>
        </p:txBody>
      </p:sp>
      <p:sp>
        <p:nvSpPr>
          <p:cNvPr id="5" name="TextBox 5">
            <a:extLst>
              <a:ext uri="{FF2B5EF4-FFF2-40B4-BE49-F238E27FC236}">
                <a16:creationId xmlns:a16="http://schemas.microsoft.com/office/drawing/2014/main" id="{2BD5C6A2-0A1E-7540-F587-0798686B543F}"/>
              </a:ext>
            </a:extLst>
          </p:cNvPr>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sp>
        <p:nvSpPr>
          <p:cNvPr id="6" name="Textfeld 5">
            <a:extLst>
              <a:ext uri="{FF2B5EF4-FFF2-40B4-BE49-F238E27FC236}">
                <a16:creationId xmlns:a16="http://schemas.microsoft.com/office/drawing/2014/main" id="{6B26F428-1F99-03E0-89C8-871E7BB2602E}"/>
              </a:ext>
            </a:extLst>
          </p:cNvPr>
          <p:cNvSpPr txBox="1"/>
          <p:nvPr/>
        </p:nvSpPr>
        <p:spPr>
          <a:xfrm>
            <a:off x="2209800" y="3351401"/>
            <a:ext cx="10357338" cy="646331"/>
          </a:xfrm>
          <a:prstGeom prst="rect">
            <a:avLst/>
          </a:prstGeom>
          <a:noFill/>
        </p:spPr>
        <p:txBody>
          <a:bodyPr wrap="square">
            <a:spAutoFit/>
          </a:bodyPr>
          <a:lstStyle/>
          <a:p>
            <a:endParaRPr lang="en-GB" dirty="0"/>
          </a:p>
          <a:p>
            <a:endParaRPr lang="en-GB" dirty="0"/>
          </a:p>
        </p:txBody>
      </p:sp>
      <p:sp>
        <p:nvSpPr>
          <p:cNvPr id="7" name="Sprechblase: oval 6">
            <a:extLst>
              <a:ext uri="{FF2B5EF4-FFF2-40B4-BE49-F238E27FC236}">
                <a16:creationId xmlns:a16="http://schemas.microsoft.com/office/drawing/2014/main" id="{FFF4C9F3-A0A5-774C-CD8D-B2A185D87D9B}"/>
              </a:ext>
            </a:extLst>
          </p:cNvPr>
          <p:cNvSpPr/>
          <p:nvPr/>
        </p:nvSpPr>
        <p:spPr>
          <a:xfrm>
            <a:off x="9354839" y="1293359"/>
            <a:ext cx="5184708" cy="3209903"/>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dirty="0">
                <a:solidFill>
                  <a:schemeClr val="accent1"/>
                </a:solidFill>
              </a:rPr>
              <a:t>Whose voices might be at risk of being misrepresented or lost when AI tools are used in your context</a:t>
            </a:r>
            <a:r>
              <a:rPr lang="en-GB" sz="2400" dirty="0">
                <a:solidFill>
                  <a:schemeClr val="accent1"/>
                </a:solidFill>
              </a:rPr>
              <a:t>?</a:t>
            </a:r>
          </a:p>
        </p:txBody>
      </p:sp>
      <p:sp>
        <p:nvSpPr>
          <p:cNvPr id="8" name="Sprechblase: oval 7">
            <a:extLst>
              <a:ext uri="{FF2B5EF4-FFF2-40B4-BE49-F238E27FC236}">
                <a16:creationId xmlns:a16="http://schemas.microsoft.com/office/drawing/2014/main" id="{8188ECCD-F30C-CF8C-E6D4-C5D29324B679}"/>
              </a:ext>
            </a:extLst>
          </p:cNvPr>
          <p:cNvSpPr/>
          <p:nvPr/>
        </p:nvSpPr>
        <p:spPr>
          <a:xfrm>
            <a:off x="6762485" y="5122985"/>
            <a:ext cx="5184708" cy="3590885"/>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dirty="0">
                <a:solidFill>
                  <a:schemeClr val="accent1"/>
                </a:solidFill>
              </a:rPr>
              <a:t>Which parts of the evaluation process should remain irreducibly human, no matter how advanced AI becomes?</a:t>
            </a:r>
          </a:p>
          <a:p>
            <a:pPr algn="ctr"/>
            <a:endParaRPr lang="en-GB" dirty="0">
              <a:solidFill>
                <a:schemeClr val="accent1"/>
              </a:solidFill>
            </a:endParaRPr>
          </a:p>
        </p:txBody>
      </p:sp>
      <p:sp>
        <p:nvSpPr>
          <p:cNvPr id="9" name="Sprechblase: oval 8">
            <a:extLst>
              <a:ext uri="{FF2B5EF4-FFF2-40B4-BE49-F238E27FC236}">
                <a16:creationId xmlns:a16="http://schemas.microsoft.com/office/drawing/2014/main" id="{231BB0BA-B9AF-0DCB-DB8F-F061FA2EE03F}"/>
              </a:ext>
            </a:extLst>
          </p:cNvPr>
          <p:cNvSpPr/>
          <p:nvPr/>
        </p:nvSpPr>
        <p:spPr>
          <a:xfrm>
            <a:off x="933450" y="3252214"/>
            <a:ext cx="4991100" cy="3073308"/>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400" b="1" dirty="0">
                <a:solidFill>
                  <a:schemeClr val="accent1"/>
                </a:solidFill>
              </a:rPr>
              <a:t>Where in your own evaluation practice do you already see AI influencing how evidence is collected or interpreted?</a:t>
            </a:r>
          </a:p>
        </p:txBody>
      </p:sp>
    </p:spTree>
    <p:extLst>
      <p:ext uri="{BB962C8B-B14F-4D97-AF65-F5344CB8AC3E}">
        <p14:creationId xmlns:p14="http://schemas.microsoft.com/office/powerpoint/2010/main" val="989535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E3D5F"/>
        </a:solidFill>
        <a:effectLst/>
      </p:bgPr>
    </p:bg>
    <p:spTree>
      <p:nvGrpSpPr>
        <p:cNvPr id="1" name=""/>
        <p:cNvGrpSpPr/>
        <p:nvPr/>
      </p:nvGrpSpPr>
      <p:grpSpPr>
        <a:xfrm>
          <a:off x="0" y="0"/>
          <a:ext cx="0" cy="0"/>
          <a:chOff x="0" y="0"/>
          <a:chExt cx="0" cy="0"/>
        </a:xfrm>
      </p:grpSpPr>
      <p:sp>
        <p:nvSpPr>
          <p:cNvPr id="2" name="Freeform 2"/>
          <p:cNvSpPr/>
          <p:nvPr/>
        </p:nvSpPr>
        <p:spPr>
          <a:xfrm rot="-9871126">
            <a:off x="4008677" y="-7039991"/>
            <a:ext cx="24807266" cy="25700388"/>
          </a:xfrm>
          <a:custGeom>
            <a:avLst/>
            <a:gdLst/>
            <a:ahLst/>
            <a:cxnLst/>
            <a:rect l="l" t="t" r="r" b="b"/>
            <a:pathLst>
              <a:path w="24807266" h="25700388">
                <a:moveTo>
                  <a:pt x="0" y="0"/>
                </a:moveTo>
                <a:lnTo>
                  <a:pt x="24807266" y="0"/>
                </a:lnTo>
                <a:lnTo>
                  <a:pt x="24807266" y="25700388"/>
                </a:lnTo>
                <a:lnTo>
                  <a:pt x="0" y="25700388"/>
                </a:lnTo>
                <a:lnTo>
                  <a:pt x="0" y="0"/>
                </a:lnTo>
                <a:close/>
              </a:path>
            </a:pathLst>
          </a:custGeom>
          <a:blipFill>
            <a:blip r:embed="rId2"/>
            <a:stretch>
              <a:fillRect l="-5972" r="-5972"/>
            </a:stretch>
          </a:blipFill>
        </p:spPr>
        <p:txBody>
          <a:bodyPr/>
          <a:lstStyle/>
          <a:p>
            <a:endParaRPr lang="en-GE"/>
          </a:p>
        </p:txBody>
      </p:sp>
      <p:sp>
        <p:nvSpPr>
          <p:cNvPr id="3" name="Freeform 3"/>
          <p:cNvSpPr/>
          <p:nvPr/>
        </p:nvSpPr>
        <p:spPr>
          <a:xfrm>
            <a:off x="709920" y="789835"/>
            <a:ext cx="1915812" cy="2045654"/>
          </a:xfrm>
          <a:custGeom>
            <a:avLst/>
            <a:gdLst/>
            <a:ahLst/>
            <a:cxnLst/>
            <a:rect l="l" t="t" r="r" b="b"/>
            <a:pathLst>
              <a:path w="1915812" h="2045654">
                <a:moveTo>
                  <a:pt x="0" y="0"/>
                </a:moveTo>
                <a:lnTo>
                  <a:pt x="1915812" y="0"/>
                </a:lnTo>
                <a:lnTo>
                  <a:pt x="1915812" y="2045654"/>
                </a:lnTo>
                <a:lnTo>
                  <a:pt x="0" y="2045654"/>
                </a:lnTo>
                <a:lnTo>
                  <a:pt x="0" y="0"/>
                </a:lnTo>
                <a:close/>
              </a:path>
            </a:pathLst>
          </a:custGeom>
          <a:blipFill>
            <a:blip r:embed="rId3"/>
            <a:stretch>
              <a:fillRect r="-384434"/>
            </a:stretch>
          </a:blipFill>
        </p:spPr>
        <p:txBody>
          <a:bodyPr/>
          <a:lstStyle/>
          <a:p>
            <a:endParaRPr lang="en-GE"/>
          </a:p>
        </p:txBody>
      </p:sp>
      <p:sp>
        <p:nvSpPr>
          <p:cNvPr id="4" name="TextBox 4"/>
          <p:cNvSpPr txBox="1"/>
          <p:nvPr/>
        </p:nvSpPr>
        <p:spPr>
          <a:xfrm>
            <a:off x="2666543" y="1231828"/>
            <a:ext cx="1706463" cy="460243"/>
          </a:xfrm>
          <a:prstGeom prst="rect">
            <a:avLst/>
          </a:prstGeom>
        </p:spPr>
        <p:txBody>
          <a:bodyPr lIns="0" tIns="0" rIns="0" bIns="0" rtlCol="0" anchor="t">
            <a:spAutoFit/>
          </a:bodyPr>
          <a:lstStyle/>
          <a:p>
            <a:pPr algn="l">
              <a:lnSpc>
                <a:spcPts val="3729"/>
              </a:lnSpc>
            </a:pPr>
            <a:r>
              <a:rPr lang="en-US" sz="2664">
                <a:solidFill>
                  <a:srgbClr val="FEFEFE"/>
                </a:solidFill>
                <a:latin typeface="BR Omny"/>
                <a:ea typeface="BR Omny"/>
                <a:cs typeface="BR Omny"/>
                <a:sym typeface="BR Omny"/>
              </a:rPr>
              <a:t>global</a:t>
            </a:r>
          </a:p>
        </p:txBody>
      </p:sp>
      <p:sp>
        <p:nvSpPr>
          <p:cNvPr id="5" name="TextBox 5"/>
          <p:cNvSpPr txBox="1"/>
          <p:nvPr/>
        </p:nvSpPr>
        <p:spPr>
          <a:xfrm>
            <a:off x="2666543" y="1531485"/>
            <a:ext cx="1739714" cy="460276"/>
          </a:xfrm>
          <a:prstGeom prst="rect">
            <a:avLst/>
          </a:prstGeom>
        </p:spPr>
        <p:txBody>
          <a:bodyPr lIns="0" tIns="0" rIns="0" bIns="0" rtlCol="0" anchor="t">
            <a:spAutoFit/>
          </a:bodyPr>
          <a:lstStyle/>
          <a:p>
            <a:pPr algn="l">
              <a:lnSpc>
                <a:spcPts val="3729"/>
              </a:lnSpc>
            </a:pPr>
            <a:r>
              <a:rPr lang="en-US" sz="2664" b="1">
                <a:solidFill>
                  <a:srgbClr val="FEFEFE"/>
                </a:solidFill>
                <a:latin typeface="BR Omny Bold"/>
                <a:ea typeface="BR Omny Bold"/>
                <a:cs typeface="BR Omny Bold"/>
                <a:sym typeface="BR Omny Bold"/>
              </a:rPr>
              <a:t>evaluation</a:t>
            </a:r>
          </a:p>
        </p:txBody>
      </p:sp>
      <p:sp>
        <p:nvSpPr>
          <p:cNvPr id="6" name="TextBox 6"/>
          <p:cNvSpPr txBox="1"/>
          <p:nvPr/>
        </p:nvSpPr>
        <p:spPr>
          <a:xfrm>
            <a:off x="2666543" y="1812615"/>
            <a:ext cx="1739714" cy="460243"/>
          </a:xfrm>
          <a:prstGeom prst="rect">
            <a:avLst/>
          </a:prstGeom>
        </p:spPr>
        <p:txBody>
          <a:bodyPr lIns="0" tIns="0" rIns="0" bIns="0" rtlCol="0" anchor="t">
            <a:spAutoFit/>
          </a:bodyPr>
          <a:lstStyle/>
          <a:p>
            <a:pPr algn="l">
              <a:lnSpc>
                <a:spcPts val="3729"/>
              </a:lnSpc>
            </a:pPr>
            <a:r>
              <a:rPr lang="en-US" sz="2664">
                <a:solidFill>
                  <a:srgbClr val="FEFEFE"/>
                </a:solidFill>
                <a:latin typeface="BR Omny"/>
                <a:ea typeface="BR Omny"/>
                <a:cs typeface="BR Omny"/>
                <a:sym typeface="BR Omny"/>
              </a:rPr>
              <a:t>initiative</a:t>
            </a:r>
          </a:p>
        </p:txBody>
      </p:sp>
      <p:sp>
        <p:nvSpPr>
          <p:cNvPr id="7" name="TextBox 7"/>
          <p:cNvSpPr txBox="1"/>
          <p:nvPr/>
        </p:nvSpPr>
        <p:spPr>
          <a:xfrm>
            <a:off x="1028700" y="4772016"/>
            <a:ext cx="6525478" cy="1038187"/>
          </a:xfrm>
          <a:prstGeom prst="rect">
            <a:avLst/>
          </a:prstGeom>
        </p:spPr>
        <p:txBody>
          <a:bodyPr lIns="0" tIns="0" rIns="0" bIns="0" rtlCol="0" anchor="t">
            <a:spAutoFit/>
          </a:bodyPr>
          <a:lstStyle/>
          <a:p>
            <a:pPr algn="l">
              <a:lnSpc>
                <a:spcPts val="8159"/>
              </a:lnSpc>
            </a:pPr>
            <a:r>
              <a:rPr lang="en-US" sz="6799" b="1">
                <a:solidFill>
                  <a:srgbClr val="FEFEFE"/>
                </a:solidFill>
                <a:latin typeface="BR Omny Bold"/>
                <a:ea typeface="BR Omny Bold"/>
                <a:cs typeface="BR Omny Bold"/>
                <a:sym typeface="BR Omny Bold"/>
              </a:rPr>
              <a:t>Thank you!</a:t>
            </a:r>
          </a:p>
        </p:txBody>
      </p:sp>
      <p:sp>
        <p:nvSpPr>
          <p:cNvPr id="8" name="TextBox 8"/>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FFFFFF"/>
                </a:solidFill>
                <a:latin typeface="BR Omny"/>
                <a:ea typeface="BR Omny"/>
                <a:cs typeface="BR Omny"/>
                <a:sym typeface="BR Omny"/>
              </a:rPr>
              <a:t>www.glocalevalweek.org</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779</Words>
  <Application>Microsoft Office PowerPoint</Application>
  <PresentationFormat>Benutzerdefiniert</PresentationFormat>
  <Paragraphs>66</Paragraphs>
  <Slides>9</Slides>
  <Notes>8</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9</vt:i4>
      </vt:variant>
    </vt:vector>
  </HeadingPairs>
  <TitlesOfParts>
    <vt:vector size="15" baseType="lpstr">
      <vt:lpstr>Arial</vt:lpstr>
      <vt:lpstr>BR Omny Bold</vt:lpstr>
      <vt:lpstr>Calibri</vt:lpstr>
      <vt:lpstr>BR Omny</vt:lpstr>
      <vt:lpstr>Aptos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Glocal 2026 slide deck</dc:title>
  <cp:lastModifiedBy>Andrea Adler</cp:lastModifiedBy>
  <cp:revision>2</cp:revision>
  <dcterms:created xsi:type="dcterms:W3CDTF">2006-08-16T00:00:00Z</dcterms:created>
  <dcterms:modified xsi:type="dcterms:W3CDTF">2026-06-02T16:30:55Z</dcterms:modified>
  <dc:identifier>DAHK9eUioPw</dc:identifier>
</cp:coreProperties>
</file>