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Inter SemiBold"/>
      <p:regular r:id="rId31"/>
      <p:bold r:id="rId32"/>
      <p:italic r:id="rId33"/>
      <p:boldItalic r:id="rId34"/>
    </p:embeddedFont>
    <p:embeddedFont>
      <p:font typeface="Poppins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  <p:embeddedFont>
      <p:font typeface="Inter"/>
      <p:regular r:id="rId43"/>
      <p:bold r:id="rId44"/>
      <p:italic r:id="rId45"/>
      <p:boldItalic r:id="rId46"/>
    </p:embeddedFont>
    <p:embeddedFont>
      <p:font typeface="Poppins Medium"/>
      <p:regular r:id="rId47"/>
      <p:bold r:id="rId48"/>
      <p:italic r:id="rId49"/>
      <p:boldItalic r:id="rId50"/>
    </p:embeddedFont>
    <p:embeddedFont>
      <p:font typeface="Poppins SemiBold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55" roundtripDataSignature="AMtx7mjrJ7I6zc848mf1c97fgrzYhLb1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2580E9-7E60-4F35-8042-D873017B78ED}">
  <a:tblStyle styleId="{F92580E9-7E60-4F35-8042-D873017B78E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fill>
          <a:solidFill>
            <a:srgbClr val="CFD7E7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7E7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44" Type="http://schemas.openxmlformats.org/officeDocument/2006/relationships/font" Target="fonts/Inter-bold.fntdata"/><Relationship Id="rId43" Type="http://schemas.openxmlformats.org/officeDocument/2006/relationships/font" Target="fonts/Inter-regular.fntdata"/><Relationship Id="rId46" Type="http://schemas.openxmlformats.org/officeDocument/2006/relationships/font" Target="fonts/Inter-boldItalic.fntdata"/><Relationship Id="rId45" Type="http://schemas.openxmlformats.org/officeDocument/2006/relationships/font" Target="fonts/Inter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PoppinsMedium-bold.fntdata"/><Relationship Id="rId47" Type="http://schemas.openxmlformats.org/officeDocument/2006/relationships/font" Target="fonts/PoppinsMedium-regular.fntdata"/><Relationship Id="rId49" Type="http://schemas.openxmlformats.org/officeDocument/2006/relationships/font" Target="fonts/PoppinsMedium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InterSemiBold-regular.fntdata"/><Relationship Id="rId30" Type="http://schemas.openxmlformats.org/officeDocument/2006/relationships/slide" Target="slides/slide24.xml"/><Relationship Id="rId33" Type="http://schemas.openxmlformats.org/officeDocument/2006/relationships/font" Target="fonts/InterSemiBold-italic.fntdata"/><Relationship Id="rId32" Type="http://schemas.openxmlformats.org/officeDocument/2006/relationships/font" Target="fonts/InterSemiBold-bold.fntdata"/><Relationship Id="rId35" Type="http://schemas.openxmlformats.org/officeDocument/2006/relationships/font" Target="fonts/Poppins-regular.fntdata"/><Relationship Id="rId34" Type="http://schemas.openxmlformats.org/officeDocument/2006/relationships/font" Target="fonts/InterSemiBold-boldItalic.fntdata"/><Relationship Id="rId37" Type="http://schemas.openxmlformats.org/officeDocument/2006/relationships/font" Target="fonts/Poppins-italic.fntdata"/><Relationship Id="rId36" Type="http://schemas.openxmlformats.org/officeDocument/2006/relationships/font" Target="fonts/Poppins-bold.fntdata"/><Relationship Id="rId39" Type="http://schemas.openxmlformats.org/officeDocument/2006/relationships/font" Target="fonts/Lato-regular.fntdata"/><Relationship Id="rId38" Type="http://schemas.openxmlformats.org/officeDocument/2006/relationships/font" Target="fonts/Poppins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oppinsSemiBold-regular.fntdata"/><Relationship Id="rId50" Type="http://schemas.openxmlformats.org/officeDocument/2006/relationships/font" Target="fonts/PoppinsMedium-boldItalic.fntdata"/><Relationship Id="rId53" Type="http://schemas.openxmlformats.org/officeDocument/2006/relationships/font" Target="fonts/PoppinsSemiBold-italic.fntdata"/><Relationship Id="rId52" Type="http://schemas.openxmlformats.org/officeDocument/2006/relationships/font" Target="fonts/PoppinsSemiBold-bold.fntdata"/><Relationship Id="rId11" Type="http://schemas.openxmlformats.org/officeDocument/2006/relationships/slide" Target="slides/slide5.xml"/><Relationship Id="rId55" Type="http://customschemas.google.com/relationships/presentationmetadata" Target="metadata"/><Relationship Id="rId10" Type="http://schemas.openxmlformats.org/officeDocument/2006/relationships/slide" Target="slides/slide4.xml"/><Relationship Id="rId54" Type="http://schemas.openxmlformats.org/officeDocument/2006/relationships/font" Target="fonts/PoppinsSemiBold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3" name="Google Shape;25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6" name="Google Shape;30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1" name="Google Shape;32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8" name="Google Shape;33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2" name="Google Shape;35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9" name="Google Shape;36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9" name="Google Shape;38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7" name="Google Shape;40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4" name="Google Shape;43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1" name="Google Shape;44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3" Type="http://schemas.openxmlformats.org/officeDocument/2006/relationships/image" Target="../media/image27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5" Type="http://schemas.openxmlformats.org/officeDocument/2006/relationships/image" Target="../media/image35.png"/><Relationship Id="rId14" Type="http://schemas.openxmlformats.org/officeDocument/2006/relationships/image" Target="../media/image26.png"/><Relationship Id="rId16" Type="http://schemas.openxmlformats.org/officeDocument/2006/relationships/image" Target="../media/image23.png"/><Relationship Id="rId5" Type="http://schemas.openxmlformats.org/officeDocument/2006/relationships/image" Target="../media/image14.png"/><Relationship Id="rId6" Type="http://schemas.openxmlformats.org/officeDocument/2006/relationships/image" Target="../media/image22.png"/><Relationship Id="rId7" Type="http://schemas.openxmlformats.org/officeDocument/2006/relationships/image" Target="../media/image20.pn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5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32.png"/><Relationship Id="rId13" Type="http://schemas.openxmlformats.org/officeDocument/2006/relationships/image" Target="../media/image44.pn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Relationship Id="rId8" Type="http://schemas.openxmlformats.org/officeDocument/2006/relationships/image" Target="../media/image3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1.png"/><Relationship Id="rId6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47.png"/><Relationship Id="rId5" Type="http://schemas.openxmlformats.org/officeDocument/2006/relationships/image" Target="../media/image40.png"/><Relationship Id="rId6" Type="http://schemas.openxmlformats.org/officeDocument/2006/relationships/image" Target="../media/image58.png"/><Relationship Id="rId7" Type="http://schemas.openxmlformats.org/officeDocument/2006/relationships/image" Target="../media/image38.png"/><Relationship Id="rId8" Type="http://schemas.openxmlformats.org/officeDocument/2006/relationships/image" Target="../media/image4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Relationship Id="rId4" Type="http://schemas.openxmlformats.org/officeDocument/2006/relationships/image" Target="../media/image53.png"/><Relationship Id="rId5" Type="http://schemas.openxmlformats.org/officeDocument/2006/relationships/image" Target="../media/image6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png"/><Relationship Id="rId4" Type="http://schemas.openxmlformats.org/officeDocument/2006/relationships/image" Target="../media/image61.png"/><Relationship Id="rId5" Type="http://schemas.openxmlformats.org/officeDocument/2006/relationships/image" Target="../media/image40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4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2.png"/><Relationship Id="rId10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9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54.png"/><Relationship Id="rId8" Type="http://schemas.openxmlformats.org/officeDocument/2006/relationships/image" Target="../media/image6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7.png"/><Relationship Id="rId10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5.png"/><Relationship Id="rId4" Type="http://schemas.openxmlformats.org/officeDocument/2006/relationships/image" Target="../media/image72.png"/><Relationship Id="rId9" Type="http://schemas.openxmlformats.org/officeDocument/2006/relationships/image" Target="../media/image70.png"/><Relationship Id="rId5" Type="http://schemas.openxmlformats.org/officeDocument/2006/relationships/image" Target="../media/image62.png"/><Relationship Id="rId6" Type="http://schemas.openxmlformats.org/officeDocument/2006/relationships/image" Target="../media/image68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3.jpg"/><Relationship Id="rId6" Type="http://schemas.openxmlformats.org/officeDocument/2006/relationships/image" Target="../media/image8.jpg"/><Relationship Id="rId7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28.png"/><Relationship Id="rId7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321169" y="3698052"/>
            <a:ext cx="7343336" cy="1125415"/>
          </a:xfrm>
          <a:prstGeom prst="roundRect">
            <a:avLst>
              <a:gd fmla="val 16667" name="adj"/>
            </a:avLst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940540" y="1261418"/>
            <a:ext cx="10343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Gobernanza de la IA en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 cap="none" strike="noStrike">
                <a:solidFill>
                  <a:srgbClr val="A5A5A5"/>
                </a:solidFill>
                <a:latin typeface="Poppins"/>
                <a:ea typeface="Poppins"/>
                <a:cs typeface="Poppins"/>
                <a:sym typeface="Poppins"/>
              </a:rPr>
              <a:t>las Instituciones P</a:t>
            </a:r>
            <a:r>
              <a:rPr b="1" lang="en-US" sz="6000">
                <a:solidFill>
                  <a:srgbClr val="A5A5A5"/>
                </a:solidFill>
                <a:latin typeface="Poppins"/>
                <a:ea typeface="Poppins"/>
                <a:cs typeface="Poppins"/>
                <a:sym typeface="Poppins"/>
              </a:rPr>
              <a:t>ú</a:t>
            </a:r>
            <a:r>
              <a:rPr b="1" i="0" lang="en-US" sz="6000" u="none" cap="none" strike="noStrike">
                <a:solidFill>
                  <a:srgbClr val="A5A5A5"/>
                </a:solidFill>
                <a:latin typeface="Poppins"/>
                <a:ea typeface="Poppins"/>
                <a:cs typeface="Poppins"/>
                <a:sym typeface="Poppins"/>
              </a:rPr>
              <a:t>blicas</a:t>
            </a:r>
            <a:endParaRPr b="0" i="0" sz="20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560319" y="3824672"/>
            <a:ext cx="7104186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 marco de acción para implementar el uso de la IA disminuyendo riesgos y mejorando resultados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2543907" y="5107654"/>
            <a:ext cx="7104186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Mtro. Alfredo Domínguez Díaz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rPr>
              <a:t>adominguezdia@me.com</a:t>
            </a:r>
            <a:endParaRPr b="0" i="0" sz="18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/>
          <p:nvPr/>
        </p:nvSpPr>
        <p:spPr>
          <a:xfrm>
            <a:off x="805724" y="1251562"/>
            <a:ext cx="1067076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Proceso de Gobernanza: El Flujo de la IA</a:t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573883" y="1273643"/>
            <a:ext cx="87412" cy="730753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270" y="2362402"/>
            <a:ext cx="3502521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7291" y="2362402"/>
            <a:ext cx="2901106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0" name="Google Shape;20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29897" y="2362402"/>
            <a:ext cx="3502521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1" name="Google Shape;20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545" y="2657677"/>
            <a:ext cx="2911971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2" name="Google Shape;20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25172" y="3648277"/>
            <a:ext cx="2911971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3" name="Google Shape;203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8545" y="5096077"/>
            <a:ext cx="2911971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4" name="Google Shape;204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76291" y="4181677"/>
            <a:ext cx="1905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5" name="Google Shape;205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41020" y="3060108"/>
            <a:ext cx="1114425" cy="1062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5441020" y="4300739"/>
            <a:ext cx="14001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Modelo 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5172274" y="4730792"/>
            <a:ext cx="178124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Generación y</a:t>
            </a:r>
            <a:b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Procesamiento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08" name="Google Shape;208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48897" y="4181677"/>
            <a:ext cx="1905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9" name="Google Shape;209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25172" y="2657677"/>
            <a:ext cx="2911971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 txBox="1"/>
          <p:nvPr/>
        </p:nvSpPr>
        <p:spPr>
          <a:xfrm>
            <a:off x="878545" y="3238702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476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Datos depurados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 txBox="1"/>
          <p:nvPr/>
        </p:nvSpPr>
        <p:spPr>
          <a:xfrm>
            <a:off x="878545" y="3591127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476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Restricciones de políticas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878545" y="3943552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476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Reglas de cumplimiento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878545" y="4295977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476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Contexto verificado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878545" y="4648402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4765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Límites de acceso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15" name="Google Shape;215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91655" y="5186564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6" name="Google Shape;216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795433" y="2800552"/>
            <a:ext cx="17145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 txBox="1"/>
          <p:nvPr/>
        </p:nvSpPr>
        <p:spPr>
          <a:xfrm>
            <a:off x="8425172" y="4229302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Registros de auditoría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8425172" y="4581727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Logs de uso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8425172" y="4934152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Trazabilidad completa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 txBox="1"/>
          <p:nvPr/>
        </p:nvSpPr>
        <p:spPr>
          <a:xfrm>
            <a:off x="8425172" y="5286577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Métricas de control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8425172" y="5639002"/>
            <a:ext cx="2911971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6670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Excepciones / Sesgos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22" name="Google Shape;222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8545" y="3281564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3" name="Google Shape;223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8545" y="3633989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4" name="Google Shape;224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8545" y="3986414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5" name="Google Shape;225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8545" y="4338839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6" name="Google Shape;226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78545" y="4691264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7" name="Google Shape;227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25172" y="4272164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8" name="Google Shape;228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25172" y="4624589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9" name="Google Shape;229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25172" y="4977014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0" name="Google Shape;230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25172" y="5329439"/>
            <a:ext cx="1714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1" name="Google Shape;231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25172" y="5681864"/>
            <a:ext cx="171450" cy="1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/>
          <p:nvPr/>
        </p:nvSpPr>
        <p:spPr>
          <a:xfrm>
            <a:off x="762000" y="4805362"/>
            <a:ext cx="10668000" cy="21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None/>
            </a:pPr>
            <a:r>
              <a:rPr b="0" i="1" lang="en-US" sz="1425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"La transparencia no demerita el informe; garantiza su auditabilidad pública."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7" name="Google Shape;237;p11"/>
          <p:cNvGraphicFramePr/>
          <p:nvPr/>
        </p:nvGraphicFramePr>
        <p:xfrm>
          <a:off x="762000" y="21968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{F92580E9-7E60-4F35-8042-D873017B78ED}</a:tableStyleId>
              </a:tblPr>
              <a:tblGrid>
                <a:gridCol w="2616975"/>
                <a:gridCol w="8051025"/>
              </a:tblGrid>
              <a:tr h="60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50"/>
                        <a:buFont typeface="Arial"/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87244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Nivel de Transparencia</a:t>
                      </a:r>
                      <a:endParaRPr sz="2000" u="none" cap="none" strike="noStrike">
                        <a:solidFill>
                          <a:srgbClr val="872440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50"/>
                        <a:buFont typeface="Arial"/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87244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Ejemplo de Ficha Metodológica</a:t>
                      </a:r>
                      <a:endParaRPr sz="2000" u="none" cap="none" strike="noStrike">
                        <a:solidFill>
                          <a:srgbClr val="872440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BAJO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724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47556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"Se utilizó inteligencia artificial para la redacción de este informe."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47556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72440"/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ALTO</a:t>
                      </a:r>
                      <a:r>
                        <a:rPr b="1" i="0" lang="en-US" sz="1600" u="none" cap="none" strike="noStrike">
                          <a:solidFill>
                            <a:srgbClr val="16A34A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sz="1800" u="none" cap="none" strike="noStrike"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724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47556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"Se utilizó Claude 3.5 Sonnet para estructurar borradores preliminares del diagnóstico. Cada párrafo fue validado técnicamente por el evaluador responsable. No se usó IA para generar hallazgos cualitativos ni recomendaciones finales."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475569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72440"/>
                    </a:solidFill>
                  </a:tcPr>
                </a:tc>
              </a:tr>
            </a:tbl>
          </a:graphicData>
        </a:graphic>
      </p:graphicFrame>
      <p:sp>
        <p:nvSpPr>
          <p:cNvPr id="238" name="Google Shape;238;p11"/>
          <p:cNvSpPr txBox="1"/>
          <p:nvPr/>
        </p:nvSpPr>
        <p:spPr>
          <a:xfrm>
            <a:off x="952500" y="1236820"/>
            <a:ext cx="11001375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1" i="0" lang="en-US" sz="285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Estándar de Declaración Institucional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762000" y="1184820"/>
            <a:ext cx="76200" cy="542925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1"/>
          <p:cNvSpPr/>
          <p:nvPr/>
        </p:nvSpPr>
        <p:spPr>
          <a:xfrm>
            <a:off x="1060315" y="3093455"/>
            <a:ext cx="398834" cy="39903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1"/>
          <p:cNvSpPr/>
          <p:nvPr/>
        </p:nvSpPr>
        <p:spPr>
          <a:xfrm>
            <a:off x="1010866" y="4325618"/>
            <a:ext cx="398834" cy="402234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803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2" name="Google Shape;242;p11"/>
          <p:cNvCxnSpPr/>
          <p:nvPr/>
        </p:nvCxnSpPr>
        <p:spPr>
          <a:xfrm flipH="1" rot="10800000">
            <a:off x="762000" y="3783600"/>
            <a:ext cx="10668000" cy="264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p11"/>
          <p:cNvCxnSpPr/>
          <p:nvPr/>
        </p:nvCxnSpPr>
        <p:spPr>
          <a:xfrm>
            <a:off x="2853267" y="2810933"/>
            <a:ext cx="0" cy="2559634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"/>
          <p:cNvSpPr/>
          <p:nvPr/>
        </p:nvSpPr>
        <p:spPr>
          <a:xfrm>
            <a:off x="5524500" y="2052637"/>
            <a:ext cx="1143000" cy="57150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667966" y="2255224"/>
            <a:ext cx="10856068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04</a:t>
            </a:r>
            <a:br>
              <a:rPr b="0" i="0" lang="en-US" sz="1800" u="none" cap="none" strike="noStrike">
                <a:solidFill>
                  <a:srgbClr val="8724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6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Marco de Implementación de la IAG en la Administración Pública</a:t>
            </a:r>
            <a:endParaRPr b="0" i="0" sz="36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>
            <a:off x="3271837" y="4643437"/>
            <a:ext cx="617372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La respuesta estratégica para legitimar la Implementación de la IAG.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/>
          <p:nvPr/>
        </p:nvSpPr>
        <p:spPr>
          <a:xfrm>
            <a:off x="9493945" y="2964855"/>
            <a:ext cx="1984442" cy="1979424"/>
          </a:xfrm>
          <a:prstGeom prst="roundRect">
            <a:avLst>
              <a:gd fmla="val 6595" name="adj"/>
            </a:avLst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1139509" y="2252158"/>
            <a:ext cx="3432313" cy="14941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5043315" y="2309862"/>
            <a:ext cx="3432313" cy="14941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1139509" y="3954569"/>
            <a:ext cx="3432313" cy="14941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5043315" y="4012273"/>
            <a:ext cx="3432313" cy="14941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1030181" y="2252156"/>
            <a:ext cx="125896" cy="149418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/>
          <p:nvPr/>
        </p:nvSpPr>
        <p:spPr>
          <a:xfrm>
            <a:off x="4916359" y="2309862"/>
            <a:ext cx="125896" cy="149418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1027298" y="3954567"/>
            <a:ext cx="125896" cy="149418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4916359" y="4012272"/>
            <a:ext cx="125896" cy="149418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1608557" y="2340376"/>
            <a:ext cx="24317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872440"/>
                </a:solidFill>
                <a:latin typeface="Arial"/>
                <a:ea typeface="Arial"/>
                <a:cs typeface="Arial"/>
                <a:sym typeface="Arial"/>
              </a:rPr>
              <a:t>Privacidad y Seguridad</a:t>
            </a:r>
            <a:endParaRPr/>
          </a:p>
        </p:txBody>
      </p:sp>
      <p:sp>
        <p:nvSpPr>
          <p:cNvPr id="265" name="Google Shape;265;p13"/>
          <p:cNvSpPr txBox="1"/>
          <p:nvPr/>
        </p:nvSpPr>
        <p:spPr>
          <a:xfrm>
            <a:off x="5577309" y="2412168"/>
            <a:ext cx="13948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872440"/>
                </a:solidFill>
                <a:latin typeface="Arial"/>
                <a:ea typeface="Arial"/>
                <a:cs typeface="Arial"/>
                <a:sym typeface="Arial"/>
              </a:rPr>
              <a:t>Gobernanza</a:t>
            </a:r>
            <a:endParaRPr/>
          </a:p>
        </p:txBody>
      </p:sp>
      <p:sp>
        <p:nvSpPr>
          <p:cNvPr id="266" name="Google Shape;266;p13"/>
          <p:cNvSpPr txBox="1"/>
          <p:nvPr/>
        </p:nvSpPr>
        <p:spPr>
          <a:xfrm>
            <a:off x="1608557" y="4094495"/>
            <a:ext cx="212339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872440"/>
                </a:solidFill>
                <a:latin typeface="Arial"/>
                <a:ea typeface="Arial"/>
                <a:cs typeface="Arial"/>
                <a:sym typeface="Arial"/>
              </a:rPr>
              <a:t>Estrategia y Control</a:t>
            </a:r>
            <a:endParaRPr/>
          </a:p>
        </p:txBody>
      </p:sp>
      <p:sp>
        <p:nvSpPr>
          <p:cNvPr id="267" name="Google Shape;267;p13"/>
          <p:cNvSpPr txBox="1"/>
          <p:nvPr/>
        </p:nvSpPr>
        <p:spPr>
          <a:xfrm>
            <a:off x="5467322" y="4121423"/>
            <a:ext cx="25189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872440"/>
                </a:solidFill>
                <a:latin typeface="Arial"/>
                <a:ea typeface="Arial"/>
                <a:cs typeface="Arial"/>
                <a:sym typeface="Arial"/>
              </a:rPr>
              <a:t>Capacidad y Uso Crítico</a:t>
            </a:r>
            <a:endParaRPr/>
          </a:p>
        </p:txBody>
      </p:sp>
      <p:sp>
        <p:nvSpPr>
          <p:cNvPr id="268" name="Google Shape;268;p13"/>
          <p:cNvSpPr txBox="1"/>
          <p:nvPr/>
        </p:nvSpPr>
        <p:spPr>
          <a:xfrm>
            <a:off x="1264020" y="2331380"/>
            <a:ext cx="5506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87244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269" name="Google Shape;269;p13"/>
          <p:cNvSpPr txBox="1"/>
          <p:nvPr/>
        </p:nvSpPr>
        <p:spPr>
          <a:xfrm>
            <a:off x="1264020" y="4086801"/>
            <a:ext cx="5506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87244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270" name="Google Shape;270;p13"/>
          <p:cNvSpPr txBox="1"/>
          <p:nvPr/>
        </p:nvSpPr>
        <p:spPr>
          <a:xfrm>
            <a:off x="5118592" y="2393675"/>
            <a:ext cx="5506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87244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271" name="Google Shape;271;p13"/>
          <p:cNvSpPr txBox="1"/>
          <p:nvPr/>
        </p:nvSpPr>
        <p:spPr>
          <a:xfrm>
            <a:off x="5118592" y="4121423"/>
            <a:ext cx="55065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87244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1211586" y="2706844"/>
            <a:ext cx="281247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Capacidad de clasificar, proteger y controlar la información que ingresa a las herramientas</a:t>
            </a:r>
            <a:endParaRPr/>
          </a:p>
        </p:txBody>
      </p:sp>
      <p:sp>
        <p:nvSpPr>
          <p:cNvPr id="273" name="Google Shape;273;p13"/>
          <p:cNvSpPr txBox="1"/>
          <p:nvPr/>
        </p:nvSpPr>
        <p:spPr>
          <a:xfrm>
            <a:off x="1264021" y="4526810"/>
            <a:ext cx="281247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Capacidad de Incorporar IAG con propósito, no por moda o presión externa</a:t>
            </a:r>
            <a:endParaRPr/>
          </a:p>
        </p:txBody>
      </p:sp>
      <p:sp>
        <p:nvSpPr>
          <p:cNvPr id="274" name="Google Shape;274;p13"/>
          <p:cNvSpPr txBox="1"/>
          <p:nvPr/>
        </p:nvSpPr>
        <p:spPr>
          <a:xfrm>
            <a:off x="5118593" y="4516959"/>
            <a:ext cx="321639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Capacidad del equipo para pensar críticamente sobre la IAG, dominar las herramientas metodológicas y documentar sus procesos</a:t>
            </a:r>
            <a:endParaRPr/>
          </a:p>
        </p:txBody>
      </p:sp>
      <p:sp>
        <p:nvSpPr>
          <p:cNvPr id="275" name="Google Shape;275;p13"/>
          <p:cNvSpPr txBox="1"/>
          <p:nvPr/>
        </p:nvSpPr>
        <p:spPr>
          <a:xfrm>
            <a:off x="5118593" y="2761537"/>
            <a:ext cx="2812471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Capacidad de Institucionalizar prompts, normas y roles para que el uso de la IAG sea auditable y coherente</a:t>
            </a: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1027298" y="5877628"/>
            <a:ext cx="7448331" cy="756954"/>
          </a:xfrm>
          <a:prstGeom prst="roundRect">
            <a:avLst>
              <a:gd fmla="val 16667" name="adj"/>
            </a:avLst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1185418" y="6071439"/>
            <a:ext cx="6954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Cada ámbito es una capacidad institucional que de debe construir</a:t>
            </a:r>
            <a:endParaRPr/>
          </a:p>
        </p:txBody>
      </p:sp>
      <p:pic>
        <p:nvPicPr>
          <p:cNvPr id="278" name="Google Shape;27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4238" y="3169544"/>
            <a:ext cx="1543739" cy="158282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279" name="Google Shape;279;p13"/>
          <p:cNvSpPr txBox="1"/>
          <p:nvPr/>
        </p:nvSpPr>
        <p:spPr>
          <a:xfrm>
            <a:off x="952500" y="1014113"/>
            <a:ext cx="11001300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1" i="0" lang="en-US" sz="285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Marco de Implementación de la IAG en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1" i="0" lang="en-US" sz="285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la Administración Pública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762000" y="963038"/>
            <a:ext cx="94034" cy="975783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9901219" y="4900893"/>
            <a:ext cx="13367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aceval.org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86" name="Google Shape;2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947862"/>
            <a:ext cx="3429000" cy="3914775"/>
          </a:xfrm>
          <a:prstGeom prst="rect">
            <a:avLst/>
          </a:prstGeom>
          <a:solidFill>
            <a:srgbClr val="872440"/>
          </a:solidFill>
          <a:ln>
            <a:noFill/>
          </a:ln>
        </p:spPr>
      </p:pic>
      <p:pic>
        <p:nvPicPr>
          <p:cNvPr descr="image.png" id="287" name="Google Shape;28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0" y="1947862"/>
            <a:ext cx="3429000" cy="3914775"/>
          </a:xfrm>
          <a:prstGeom prst="rect">
            <a:avLst/>
          </a:prstGeom>
          <a:solidFill>
            <a:srgbClr val="872440"/>
          </a:solidFill>
          <a:ln>
            <a:noFill/>
          </a:ln>
        </p:spPr>
      </p:pic>
      <p:pic>
        <p:nvPicPr>
          <p:cNvPr descr="image.png" id="288" name="Google Shape;28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5000" y="224313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4"/>
          <p:cNvSpPr txBox="1"/>
          <p:nvPr/>
        </p:nvSpPr>
        <p:spPr>
          <a:xfrm>
            <a:off x="795813" y="3195637"/>
            <a:ext cx="2980372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Gobernanza Primero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866775" y="4138612"/>
            <a:ext cx="283845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No se adopta una tecnología por moda. Se adopta porque responde a una necesidad donde la estructura institucional ya está lista o en proceso.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91" name="Google Shape;29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0" y="224313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4"/>
          <p:cNvSpPr txBox="1"/>
          <p:nvPr/>
        </p:nvSpPr>
        <p:spPr>
          <a:xfrm>
            <a:off x="4605813" y="3195637"/>
            <a:ext cx="2980372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Formar para Pensar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4"/>
          <p:cNvSpPr txBox="1"/>
          <p:nvPr/>
        </p:nvSpPr>
        <p:spPr>
          <a:xfrm>
            <a:off x="4676775" y="4138612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Capacitar no se trata de enseñar a hacer clics. Es desarrollar el </a:t>
            </a: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juicio metodológico y crítico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sobre las limitaciones y sesgos de la 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294" name="Google Shape;294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90737" y="2452687"/>
            <a:ext cx="3905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5" name="Google Shape;295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43600" y="2452687"/>
            <a:ext cx="3048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65238" y="2795563"/>
            <a:ext cx="6372225" cy="578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7" name="Google Shape;297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91500" y="1947862"/>
            <a:ext cx="342900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8" name="Google Shape;298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525000" y="224313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4"/>
          <p:cNvSpPr txBox="1"/>
          <p:nvPr/>
        </p:nvSpPr>
        <p:spPr>
          <a:xfrm>
            <a:off x="8540829" y="3195637"/>
            <a:ext cx="2730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Responsabilidad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4"/>
          <p:cNvSpPr txBox="1"/>
          <p:nvPr/>
        </p:nvSpPr>
        <p:spPr>
          <a:xfrm>
            <a:off x="8486775" y="3738562"/>
            <a:ext cx="28386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Los errores ocurren porque el sistema no protegió a la persona. La meta es </a:t>
            </a: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crear marcos que reduzcan riesgos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, no buscar a quién culpar.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01" name="Google Shape;301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10737" y="2452687"/>
            <a:ext cx="3905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-2129315" y="-1481138"/>
            <a:ext cx="59055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4"/>
          <p:cNvSpPr txBox="1"/>
          <p:nvPr/>
        </p:nvSpPr>
        <p:spPr>
          <a:xfrm>
            <a:off x="1766800" y="647950"/>
            <a:ext cx="11601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Principios Transversales de Implementación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08" name="Google Shape;3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438400"/>
            <a:ext cx="5286375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9" name="Google Shape;3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438400"/>
            <a:ext cx="528637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 txBox="1"/>
          <p:nvPr/>
        </p:nvSpPr>
        <p:spPr>
          <a:xfrm>
            <a:off x="1323975" y="2867025"/>
            <a:ext cx="4350543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F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Riesgo (Lo que está en juego)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 txBox="1"/>
          <p:nvPr/>
        </p:nvSpPr>
        <p:spPr>
          <a:xfrm>
            <a:off x="962025" y="3409950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Tratar la información institucional sensible (padrones, datos personales) como un </a:t>
            </a:r>
            <a:r>
              <a:rPr b="0" i="1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prompt</a:t>
            </a: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cualquiera.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 txBox="1"/>
          <p:nvPr/>
        </p:nvSpPr>
        <p:spPr>
          <a:xfrm>
            <a:off x="962025" y="4067175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Subir datos a servidores no autorizados sin revisar políticas de privacidad, perdiendo el control institucional.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 txBox="1"/>
          <p:nvPr/>
        </p:nvSpPr>
        <p:spPr>
          <a:xfrm>
            <a:off x="7058025" y="2867025"/>
            <a:ext cx="4380547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Capacidad Propuesta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 txBox="1"/>
          <p:nvPr/>
        </p:nvSpPr>
        <p:spPr>
          <a:xfrm>
            <a:off x="6724650" y="3409950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Clasificar, proteger y controlar</a:t>
            </a: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la información que ingresa a las herramientas de IA.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 txBox="1"/>
          <p:nvPr/>
        </p:nvSpPr>
        <p:spPr>
          <a:xfrm>
            <a:off x="6724650" y="4067175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Establecer protocolos estrictos para que el equipo distinga qué datos pueden procesarse en LLMs públicos.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16" name="Google Shape;3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025" y="2933700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17" name="Google Shape;31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2933700"/>
            <a:ext cx="2381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5"/>
          <p:cNvSpPr txBox="1"/>
          <p:nvPr/>
        </p:nvSpPr>
        <p:spPr>
          <a:xfrm>
            <a:off x="1993900" y="15240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Ámbito 1: Privacidad y Seguridad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23" name="Google Shape;3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566987"/>
            <a:ext cx="528637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6"/>
          <p:cNvSpPr txBox="1"/>
          <p:nvPr/>
        </p:nvSpPr>
        <p:spPr>
          <a:xfrm>
            <a:off x="1390650" y="2995612"/>
            <a:ext cx="428053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F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Riesgo (Lo que está en juego)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6"/>
          <p:cNvSpPr txBox="1"/>
          <p:nvPr/>
        </p:nvSpPr>
        <p:spPr>
          <a:xfrm>
            <a:off x="962025" y="3538537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Cada funcionario crea sus propios </a:t>
            </a:r>
            <a:r>
              <a:rPr b="0" i="1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prompts</a:t>
            </a: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sin revisión, generando conocimiento disperso.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6"/>
          <p:cNvSpPr txBox="1"/>
          <p:nvPr/>
        </p:nvSpPr>
        <p:spPr>
          <a:xfrm>
            <a:off x="962025" y="4195762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Decisiones sin marco normativo, imposibilidad de auditar y responsabilidad institucional difusa.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27" name="Google Shape;32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025" y="3062287"/>
            <a:ext cx="333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5238" y="2795563"/>
            <a:ext cx="6372225" cy="578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9" name="Google Shape;32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2566987"/>
            <a:ext cx="528637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6"/>
          <p:cNvSpPr txBox="1"/>
          <p:nvPr/>
        </p:nvSpPr>
        <p:spPr>
          <a:xfrm>
            <a:off x="7153275" y="2995612"/>
            <a:ext cx="4280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Capacidad Propuesta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6724650" y="3538537"/>
            <a:ext cx="450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Institucionalizar prompts, normas y roles.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6"/>
          <p:cNvSpPr txBox="1"/>
          <p:nvPr/>
        </p:nvSpPr>
        <p:spPr>
          <a:xfrm>
            <a:off x="6724650" y="3938587"/>
            <a:ext cx="450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Los "prompts maestros" deben estar documentados, estandarizados y ser auditables para todo el equipo metodológico.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33" name="Google Shape;33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4650" y="3062287"/>
            <a:ext cx="333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216900" y="-1885962"/>
            <a:ext cx="59055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6"/>
          <p:cNvSpPr txBox="1"/>
          <p:nvPr/>
        </p:nvSpPr>
        <p:spPr>
          <a:xfrm>
            <a:off x="2046925" y="646225"/>
            <a:ext cx="11601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Ámbito 2: Gobernanza Institucional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40" name="Google Shape;3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566987"/>
            <a:ext cx="528637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41" name="Google Shape;34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566987"/>
            <a:ext cx="5286375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7"/>
          <p:cNvSpPr txBox="1"/>
          <p:nvPr/>
        </p:nvSpPr>
        <p:spPr>
          <a:xfrm>
            <a:off x="1057275" y="2995612"/>
            <a:ext cx="4630578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F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Riesgo (Lo que está en juego)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 txBox="1"/>
          <p:nvPr/>
        </p:nvSpPr>
        <p:spPr>
          <a:xfrm>
            <a:off x="962025" y="3538537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Adoptar herramientas de IA solo por moda o presión externa, sin resolver una necesidad real del área.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962025" y="4195762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Tomar decisiones de política pública basadas en </a:t>
            </a:r>
            <a:r>
              <a:rPr b="0" i="1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outputs</a:t>
            </a: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no verificados y perder rigor metodológico.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7058025" y="2995612"/>
            <a:ext cx="4380547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Capacidad Propuesta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6724650" y="3538537"/>
            <a:ext cx="4505325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Incorporar IA con propósito y control.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7"/>
          <p:cNvSpPr txBox="1"/>
          <p:nvPr/>
        </p:nvSpPr>
        <p:spPr>
          <a:xfrm>
            <a:off x="6724650" y="3938587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Justificar su uso para aliviar cuellos de botella específicos (ej. estructuración masiva de MIRs). Implementar controles estrictos.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48" name="Google Shape;34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4650" y="3062287"/>
            <a:ext cx="2381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7"/>
          <p:cNvSpPr txBox="1"/>
          <p:nvPr/>
        </p:nvSpPr>
        <p:spPr>
          <a:xfrm>
            <a:off x="571500" y="571500"/>
            <a:ext cx="11601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Ámbito 3: Estrategia y Control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54" name="Google Shape;3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438400"/>
            <a:ext cx="528637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8"/>
          <p:cNvSpPr txBox="1"/>
          <p:nvPr/>
        </p:nvSpPr>
        <p:spPr>
          <a:xfrm>
            <a:off x="1390650" y="2867025"/>
            <a:ext cx="428053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EF444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Riesgo (Lo que está en juego)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 txBox="1"/>
          <p:nvPr/>
        </p:nvSpPr>
        <p:spPr>
          <a:xfrm>
            <a:off x="962025" y="3409950"/>
            <a:ext cx="4505325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Confianza ciega en las respuestas del LLM, sustituyendo el juicio metodológico del servidor público.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 txBox="1"/>
          <p:nvPr/>
        </p:nvSpPr>
        <p:spPr>
          <a:xfrm>
            <a:off x="962025" y="4324350"/>
            <a:ext cx="45053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Procesos "invisibles" sin documentación, que parecen rigurosos pero no superan una revisión técnica.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58" name="Google Shape;35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2025" y="2933700"/>
            <a:ext cx="33337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5238" y="2795563"/>
            <a:ext cx="6372225" cy="578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0" name="Google Shape;36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4125" y="2438400"/>
            <a:ext cx="5286375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8"/>
          <p:cNvSpPr txBox="1"/>
          <p:nvPr/>
        </p:nvSpPr>
        <p:spPr>
          <a:xfrm>
            <a:off x="7086600" y="2867025"/>
            <a:ext cx="435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EA5E9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Capacidad Propuesta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 txBox="1"/>
          <p:nvPr/>
        </p:nvSpPr>
        <p:spPr>
          <a:xfrm>
            <a:off x="6724650" y="3409950"/>
            <a:ext cx="450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Pensar críticamente y dominar la metodología.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 txBox="1"/>
          <p:nvPr/>
        </p:nvSpPr>
        <p:spPr>
          <a:xfrm>
            <a:off x="6724650" y="3810000"/>
            <a:ext cx="4505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Asegurar que el equipo domine las reglas tradicionales (MML, SED) como su defensa principal para detectar alucinaciones y sesgos algorítmicos.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64" name="Google Shape;36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4650" y="2933700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2216900" y="-1885962"/>
            <a:ext cx="5905500" cy="467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/>
          <p:nvPr/>
        </p:nvSpPr>
        <p:spPr>
          <a:xfrm>
            <a:off x="1460500" y="1617238"/>
            <a:ext cx="116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8FAFC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Ámbito 4: Capacidades y Uso Crítico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71" name="Google Shape;3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2057400"/>
            <a:ext cx="342900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2" name="Google Shape;37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0" y="2057400"/>
            <a:ext cx="342900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3" name="Google Shape;37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500" y="2057400"/>
            <a:ext cx="342900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4" name="Google Shape;37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0" y="239077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9"/>
          <p:cNvSpPr txBox="1"/>
          <p:nvPr/>
        </p:nvSpPr>
        <p:spPr>
          <a:xfrm>
            <a:off x="1085850" y="3343275"/>
            <a:ext cx="24003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1. Dominio Previo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9"/>
          <p:cNvSpPr txBox="1"/>
          <p:nvPr/>
        </p:nvSpPr>
        <p:spPr>
          <a:xfrm>
            <a:off x="866775" y="3886200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El equipo </a:t>
            </a:r>
            <a:r>
              <a:rPr b="1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ya conoce y domina</a:t>
            </a: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la MML, las reglas de CONEVAL y cómo planear, monitorear y evaluar programas.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77" name="Google Shape;37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0" y="239077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9"/>
          <p:cNvSpPr txBox="1"/>
          <p:nvPr/>
        </p:nvSpPr>
        <p:spPr>
          <a:xfrm>
            <a:off x="4750831" y="3343275"/>
            <a:ext cx="2690336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2. Copiloto en Flujo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9"/>
          <p:cNvSpPr txBox="1"/>
          <p:nvPr/>
        </p:nvSpPr>
        <p:spPr>
          <a:xfrm>
            <a:off x="4676775" y="3886200"/>
            <a:ext cx="283845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La IA se integra en fases específicas (redacción, validación) para superar cuellos de botella como el "síndrome de la hoja en blanco".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80" name="Google Shape;380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25000" y="2390775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8415813" y="3343275"/>
            <a:ext cx="2980372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3. Validación Experta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8486775" y="4286250"/>
            <a:ext cx="283845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El equipo técnico revisa críticamente el </a:t>
            </a:r>
            <a:r>
              <a:rPr b="0" i="1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output</a:t>
            </a: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 Se asegura de que la fórmula tenga sentido matemático y viabilidad real.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83" name="Google Shape;383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14550" y="2600325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4" name="Google Shape;384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24550" y="2600325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5" name="Google Shape;385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691687" y="2600325"/>
            <a:ext cx="4286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9"/>
          <p:cNvSpPr txBox="1"/>
          <p:nvPr/>
        </p:nvSpPr>
        <p:spPr>
          <a:xfrm>
            <a:off x="2909533" y="993375"/>
            <a:ext cx="884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La IA en el Flujo de Trabajo Metodológico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651" y="2514599"/>
            <a:ext cx="2520000" cy="2752725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descr="image.png"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2514600"/>
            <a:ext cx="2520000" cy="2752725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descr="image.png" id="94" name="Google Shape;9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6840" y="2514599"/>
            <a:ext cx="2520000" cy="2752725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95" name="Google Shape;95;p2"/>
          <p:cNvSpPr txBox="1"/>
          <p:nvPr/>
        </p:nvSpPr>
        <p:spPr>
          <a:xfrm>
            <a:off x="780367" y="3410743"/>
            <a:ext cx="230335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Contexto del uso de la IAG</a:t>
            </a:r>
            <a:endParaRPr b="0" i="0" sz="16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787300" y="4143421"/>
            <a:ext cx="22964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Evolución orgánica de las herramientas digitales y su presencia implícita en la evaluación.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583709" y="3448050"/>
            <a:ext cx="222596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Riesgos de la opacidad</a:t>
            </a:r>
            <a:endParaRPr b="0" i="0" sz="16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3583709" y="4181043"/>
            <a:ext cx="22259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No se puede medir el impacto de lo que no se conoce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6407417" y="3448050"/>
            <a:ext cx="214418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Gobernanza</a:t>
            </a:r>
            <a:endParaRPr b="0" i="0" sz="16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346034" y="4176192"/>
            <a:ext cx="22055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¿Cómo y porque crear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un esquema de gobernanza?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901600" y="1319212"/>
            <a:ext cx="11001375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1" i="0" lang="en-US" sz="285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Ejes Estratégicos de la Sesión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711100" y="1319212"/>
            <a:ext cx="76200" cy="542925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03" name="Google Shape;10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71285" y="2935330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84351" y="2514599"/>
            <a:ext cx="2520000" cy="2752725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105" name="Google Shape;105;p2"/>
          <p:cNvSpPr txBox="1"/>
          <p:nvPr/>
        </p:nvSpPr>
        <p:spPr>
          <a:xfrm>
            <a:off x="9165304" y="3390854"/>
            <a:ext cx="2165296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Marco de Implementación</a:t>
            </a:r>
            <a:endParaRPr b="0" i="0" sz="16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9212902" y="4145427"/>
            <a:ext cx="20701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75569"/>
                </a:solidFill>
                <a:latin typeface="Lato"/>
                <a:ea typeface="Lato"/>
                <a:cs typeface="Lato"/>
                <a:sym typeface="Lato"/>
              </a:rPr>
              <a:t>La propuesta que fomenta y orienta un uso adecuado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cales of justice con relleno sólido" id="107" name="Google Shape;107;p2"/>
          <p:cNvSpPr/>
          <p:nvPr/>
        </p:nvSpPr>
        <p:spPr>
          <a:xfrm>
            <a:off x="6964025" y="2786190"/>
            <a:ext cx="457200" cy="457200"/>
          </a:xfrm>
          <a:prstGeom prst="rect">
            <a:avLst/>
          </a:prstGeom>
          <a:noFill/>
          <a:ln>
            <a:noFill/>
          </a:ln>
        </p:spPr>
      </p:sp>
      <p:sp>
        <p:nvSpPr>
          <p:cNvPr descr="Storytelling con relleno sólido" id="108" name="Google Shape;108;p2"/>
          <p:cNvSpPr/>
          <p:nvPr/>
        </p:nvSpPr>
        <p:spPr>
          <a:xfrm>
            <a:off x="9911330" y="2692575"/>
            <a:ext cx="481943" cy="481943"/>
          </a:xfrm>
          <a:prstGeom prst="rect">
            <a:avLst/>
          </a:prstGeom>
          <a:noFill/>
          <a:ln>
            <a:noFill/>
          </a:ln>
        </p:spPr>
      </p:sp>
      <p:sp>
        <p:nvSpPr>
          <p:cNvPr descr="Warning contorno" id="109" name="Google Shape;109;p2"/>
          <p:cNvSpPr/>
          <p:nvPr/>
        </p:nvSpPr>
        <p:spPr>
          <a:xfrm>
            <a:off x="4359443" y="2819246"/>
            <a:ext cx="458984" cy="458984"/>
          </a:xfrm>
          <a:prstGeom prst="rect">
            <a:avLst/>
          </a:prstGeom>
          <a:noFill/>
          <a:ln>
            <a:noFill/>
          </a:ln>
        </p:spPr>
      </p:sp>
      <p:sp>
        <p:nvSpPr>
          <p:cNvPr descr="Stopwatch 66% contorno" id="110" name="Google Shape;110;p2"/>
          <p:cNvSpPr/>
          <p:nvPr/>
        </p:nvSpPr>
        <p:spPr>
          <a:xfrm>
            <a:off x="1644785" y="2718988"/>
            <a:ext cx="559242" cy="55924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20"/>
          <p:cNvGrpSpPr/>
          <p:nvPr/>
        </p:nvGrpSpPr>
        <p:grpSpPr>
          <a:xfrm>
            <a:off x="762000" y="1714500"/>
            <a:ext cx="10668000" cy="2286000"/>
            <a:chOff x="762000" y="1714500"/>
            <a:chExt cx="10668000" cy="2286000"/>
          </a:xfrm>
        </p:grpSpPr>
        <p:sp>
          <p:nvSpPr>
            <p:cNvPr id="392" name="Google Shape;392;p20"/>
            <p:cNvSpPr/>
            <p:nvPr/>
          </p:nvSpPr>
          <p:spPr>
            <a:xfrm>
              <a:off x="762000" y="1714500"/>
              <a:ext cx="10668000" cy="952500"/>
            </a:xfrm>
            <a:prstGeom prst="roundRect">
              <a:avLst>
                <a:gd fmla="val 12000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4000500" y="2000250"/>
              <a:ext cx="2667000" cy="381000"/>
            </a:xfrm>
            <a:prstGeom prst="roundRect">
              <a:avLst>
                <a:gd fmla="val 50000" name="adj"/>
              </a:avLst>
            </a:prstGeom>
            <a:solidFill>
              <a:srgbClr val="D9959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 txBox="1"/>
            <p:nvPr/>
          </p:nvSpPr>
          <p:spPr>
            <a:xfrm>
              <a:off x="952500" y="2000250"/>
              <a:ext cx="2857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0"/>
                <a:buFont typeface="Arial"/>
                <a:buNone/>
              </a:pPr>
              <a:r>
                <a:rPr b="1" i="0" lang="en-US" sz="1480" u="none" cap="none" strike="noStrike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Rigor Metodológico Tradicional</a:t>
              </a:r>
              <a:endParaRPr/>
            </a:p>
          </p:txBody>
        </p:sp>
        <p:sp>
          <p:nvSpPr>
            <p:cNvPr id="395" name="Google Shape;395;p20"/>
            <p:cNvSpPr txBox="1"/>
            <p:nvPr/>
          </p:nvSpPr>
          <p:spPr>
            <a:xfrm>
              <a:off x="3857700" y="2000250"/>
              <a:ext cx="2667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Punto de Partida</a:t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762000" y="2857500"/>
              <a:ext cx="10668000" cy="1143000"/>
            </a:xfrm>
            <a:prstGeom prst="roundRect">
              <a:avLst>
                <a:gd fmla="val 20213" name="adj"/>
              </a:avLst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4000500" y="3190875"/>
              <a:ext cx="7239000" cy="476400"/>
            </a:xfrm>
            <a:prstGeom prst="roundRect">
              <a:avLst>
                <a:gd fmla="val 50000" name="adj"/>
              </a:avLst>
            </a:prstGeom>
            <a:solidFill>
              <a:srgbClr val="87244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0"/>
            <p:cNvSpPr txBox="1"/>
            <p:nvPr/>
          </p:nvSpPr>
          <p:spPr>
            <a:xfrm>
              <a:off x="952500" y="3238500"/>
              <a:ext cx="28575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0"/>
                <a:buFont typeface="Arial"/>
                <a:buNone/>
              </a:pPr>
              <a:r>
                <a:rPr b="1" i="0" lang="en-US" sz="1480" u="none" cap="none" strike="noStrike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Rigor con IA + Gobernanza</a:t>
              </a:r>
              <a:endParaRPr/>
            </a:p>
          </p:txBody>
        </p:sp>
        <p:sp>
          <p:nvSpPr>
            <p:cNvPr id="399" name="Google Shape;399;p20"/>
            <p:cNvSpPr txBox="1"/>
            <p:nvPr/>
          </p:nvSpPr>
          <p:spPr>
            <a:xfrm>
              <a:off x="4000500" y="3204378"/>
              <a:ext cx="7239000" cy="4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Potencial de Excelencia (Auditada)</a:t>
              </a:r>
              <a:endParaRPr/>
            </a:p>
          </p:txBody>
        </p:sp>
      </p:grpSp>
      <p:sp>
        <p:nvSpPr>
          <p:cNvPr id="400" name="Google Shape;400;p20"/>
          <p:cNvSpPr txBox="1"/>
          <p:nvPr/>
        </p:nvSpPr>
        <p:spPr>
          <a:xfrm>
            <a:off x="952500" y="981000"/>
            <a:ext cx="11001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1" i="0" lang="en-US" sz="285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Gobernanza para una Mejor Evaluación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0"/>
          <p:cNvSpPr/>
          <p:nvPr/>
        </p:nvSpPr>
        <p:spPr>
          <a:xfrm>
            <a:off x="762000" y="981000"/>
            <a:ext cx="76200" cy="543000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2" name="Google Shape;402;p20"/>
          <p:cNvGrpSpPr/>
          <p:nvPr/>
        </p:nvGrpSpPr>
        <p:grpSpPr>
          <a:xfrm>
            <a:off x="762000" y="4572000"/>
            <a:ext cx="10668000" cy="1143000"/>
            <a:chOff x="762000" y="4572000"/>
            <a:chExt cx="10668000" cy="1143000"/>
          </a:xfrm>
        </p:grpSpPr>
        <p:sp>
          <p:nvSpPr>
            <p:cNvPr id="403" name="Google Shape;403;p20"/>
            <p:cNvSpPr/>
            <p:nvPr/>
          </p:nvSpPr>
          <p:spPr>
            <a:xfrm>
              <a:off x="762000" y="4572000"/>
              <a:ext cx="10668000" cy="1143000"/>
            </a:xfrm>
            <a:prstGeom prst="roundRect">
              <a:avLst>
                <a:gd fmla="val 12500" name="adj"/>
              </a:avLst>
            </a:prstGeom>
            <a:solidFill>
              <a:srgbClr val="87244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 txBox="1"/>
            <p:nvPr/>
          </p:nvSpPr>
          <p:spPr>
            <a:xfrm>
              <a:off x="1905000" y="4572000"/>
              <a:ext cx="9239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La </a:t>
              </a:r>
              <a:r>
                <a:rPr b="1" i="0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gobernanza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asegura que la velocidad de la IA potencie el </a:t>
              </a:r>
              <a:r>
                <a:rPr b="1" i="0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rigor metodológico</a:t>
              </a:r>
              <a:r>
                <a:rPr b="0" i="0" lang="en-US" sz="18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en lugar de sustituirlo.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09" name="Google Shape;40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928812"/>
            <a:ext cx="3429000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10" name="Google Shape;41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0" y="1928812"/>
            <a:ext cx="3429000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11" name="Google Shape;41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500" y="1928812"/>
            <a:ext cx="3429000" cy="395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12" name="Google Shape;41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0" y="226218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1"/>
          <p:cNvSpPr txBox="1"/>
          <p:nvPr/>
        </p:nvSpPr>
        <p:spPr>
          <a:xfrm>
            <a:off x="795813" y="3214687"/>
            <a:ext cx="2980372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Privacidad Cero Riesgos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21"/>
          <p:cNvSpPr txBox="1"/>
          <p:nvPr/>
        </p:nvSpPr>
        <p:spPr>
          <a:xfrm>
            <a:off x="866775" y="4157662"/>
            <a:ext cx="283845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NUNCA</a:t>
            </a: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introduzcas nombres, RFCs, padrones de beneficiarios o datos sensibles a una IA pública. Pide metodologías, no proceses datos personales.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415" name="Google Shape;41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0" y="226218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1"/>
          <p:cNvSpPr txBox="1"/>
          <p:nvPr/>
        </p:nvSpPr>
        <p:spPr>
          <a:xfrm>
            <a:off x="4605813" y="3214687"/>
            <a:ext cx="2980372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Cuidado con "Alucinaciones"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1"/>
          <p:cNvSpPr txBox="1"/>
          <p:nvPr/>
        </p:nvSpPr>
        <p:spPr>
          <a:xfrm>
            <a:off x="4676775" y="4157662"/>
            <a:ext cx="2838450" cy="1558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La IA busca complacerte y en ocasiones puede inventar justificaciones matemáticas que suenan bien pero no tienen sentido. Sé muy crítico.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418" name="Google Shape;418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525000" y="226218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1"/>
          <p:cNvSpPr txBox="1"/>
          <p:nvPr/>
        </p:nvSpPr>
        <p:spPr>
          <a:xfrm>
            <a:off x="8680846" y="3214687"/>
            <a:ext cx="2450306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 Humano Firma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1"/>
          <p:cNvSpPr txBox="1"/>
          <p:nvPr/>
        </p:nvSpPr>
        <p:spPr>
          <a:xfrm>
            <a:off x="8486775" y="3757612"/>
            <a:ext cx="283845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El responsable legal y técnico ante la auditoría eres tú. La IA actúa como un asesor que propone; el humano siempre revisa, valida y finalmente aprueba.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421" name="Google Shape;421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14550" y="2471737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2" name="Google Shape;422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24550" y="2471737"/>
            <a:ext cx="3429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3" name="Google Shape;423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710737" y="2471737"/>
            <a:ext cx="39052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1"/>
          <p:cNvSpPr txBox="1"/>
          <p:nvPr/>
        </p:nvSpPr>
        <p:spPr>
          <a:xfrm>
            <a:off x="3096535" y="886087"/>
            <a:ext cx="897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Reglas de Oro en el Uso de 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22"/>
          <p:cNvPicPr preferRelativeResize="0"/>
          <p:nvPr/>
        </p:nvPicPr>
        <p:blipFill rotWithShape="1">
          <a:blip r:embed="rId3">
            <a:alphaModFix/>
          </a:blip>
          <a:srcRect b="28271" l="19267" r="26765" t="33470"/>
          <a:stretch/>
        </p:blipFill>
        <p:spPr>
          <a:xfrm>
            <a:off x="836578" y="2266544"/>
            <a:ext cx="9608683" cy="390232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2"/>
          <p:cNvSpPr txBox="1"/>
          <p:nvPr/>
        </p:nvSpPr>
        <p:spPr>
          <a:xfrm>
            <a:off x="1027078" y="1335126"/>
            <a:ext cx="110013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1" i="0" lang="en-US" sz="285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Puntos clave para reflexionar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2"/>
          <p:cNvSpPr/>
          <p:nvPr/>
        </p:nvSpPr>
        <p:spPr>
          <a:xfrm>
            <a:off x="836578" y="1284051"/>
            <a:ext cx="74578" cy="489657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3"/>
          <p:cNvSpPr txBox="1"/>
          <p:nvPr/>
        </p:nvSpPr>
        <p:spPr>
          <a:xfrm>
            <a:off x="1932883" y="1473189"/>
            <a:ext cx="7759758" cy="3447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87244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La Inteligencia Artificial no reemplazará a los servidores públicos; pero los servidores públicos que usan IA reemplazarán a los que no lo hacen.</a:t>
            </a:r>
            <a:endParaRPr b="0" i="0" sz="16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3"/>
          <p:cNvSpPr txBox="1"/>
          <p:nvPr/>
        </p:nvSpPr>
        <p:spPr>
          <a:xfrm>
            <a:off x="3589757" y="5650818"/>
            <a:ext cx="4257675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US" sz="1650" u="none" cap="none" strike="noStrike">
                <a:solidFill>
                  <a:srgbClr val="872440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EL SERVIDOR PÚBLICO DEL FUTURO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92537">
            <a:off x="-2216900" y="-1595381"/>
            <a:ext cx="59055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4"/>
          <p:cNvSpPr txBox="1"/>
          <p:nvPr/>
        </p:nvSpPr>
        <p:spPr>
          <a:xfrm>
            <a:off x="3105790" y="1866210"/>
            <a:ext cx="5390673" cy="10664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1" i="0" lang="en-US" sz="63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¿Preguntas?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4"/>
          <p:cNvSpPr txBox="1"/>
          <p:nvPr/>
        </p:nvSpPr>
        <p:spPr>
          <a:xfrm>
            <a:off x="3400663" y="3128918"/>
            <a:ext cx="5095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Hacia una Implementación de la IA  Legítima y Transparente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1" i="0" lang="en-US" sz="1950" u="none" cap="none" strike="noStrik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adominguezdia@me.com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5524500" y="2052637"/>
            <a:ext cx="1143000" cy="57150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1840468" y="2395537"/>
            <a:ext cx="8511063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br>
              <a:rPr b="0" i="0" lang="en-US" sz="1800" u="none" cap="none" strike="noStrike">
                <a:solidFill>
                  <a:srgbClr val="8724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4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 La Evolución Silenciosa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3776662" y="4643437"/>
            <a:ext cx="4638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La IA como copiloto implícito en el día a día.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762000" y="1162050"/>
            <a:ext cx="10668000" cy="492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Integración Orgánica de Herramientas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762000" y="1781174"/>
            <a:ext cx="546295" cy="104775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762000" y="2066925"/>
            <a:ext cx="10668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 IA ya no es una opción futura; está integrada en el ecosistema diario de los evaluadores:</a:t>
            </a:r>
            <a:endParaRPr/>
          </a:p>
        </p:txBody>
      </p:sp>
      <p:grpSp>
        <p:nvGrpSpPr>
          <p:cNvPr id="125" name="Google Shape;125;p4"/>
          <p:cNvGrpSpPr/>
          <p:nvPr/>
        </p:nvGrpSpPr>
        <p:grpSpPr>
          <a:xfrm>
            <a:off x="590550" y="2552700"/>
            <a:ext cx="8553600" cy="3276600"/>
            <a:chOff x="590550" y="1866900"/>
            <a:chExt cx="8553600" cy="3276600"/>
          </a:xfrm>
        </p:grpSpPr>
        <p:pic>
          <p:nvPicPr>
            <p:cNvPr id="126" name="Google Shape;12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0550" y="1866900"/>
              <a:ext cx="3581400" cy="327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05300" y="1866900"/>
              <a:ext cx="3581400" cy="327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20050" y="1866900"/>
              <a:ext cx="1124100" cy="327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4"/>
          <p:cNvGrpSpPr/>
          <p:nvPr/>
        </p:nvGrpSpPr>
        <p:grpSpPr>
          <a:xfrm>
            <a:off x="762000" y="2686050"/>
            <a:ext cx="3238500" cy="3810000"/>
            <a:chOff x="762000" y="2000250"/>
            <a:chExt cx="3238500" cy="3810000"/>
          </a:xfrm>
        </p:grpSpPr>
        <p:pic>
          <p:nvPicPr>
            <p:cNvPr descr="A clean, minimalist high-tech office desk with a modern laptop screen showing a word processor with AI-driven text suggestions appearing in a subtle sidebar, professional lighting, soft bokeh background." id="130" name="Google Shape;130;p4"/>
            <p:cNvPicPr preferRelativeResize="0"/>
            <p:nvPr/>
          </p:nvPicPr>
          <p:blipFill rotWithShape="1">
            <a:blip r:embed="rId5">
              <a:alphaModFix/>
            </a:blip>
            <a:srcRect b="2946" l="0" r="0" t="2936"/>
            <a:stretch/>
          </p:blipFill>
          <p:spPr>
            <a:xfrm>
              <a:off x="762000" y="2000250"/>
              <a:ext cx="3238500" cy="1714500"/>
            </a:xfrm>
            <a:prstGeom prst="roundRect">
              <a:avLst>
                <a:gd fmla="val 8333" name="adj"/>
              </a:avLst>
            </a:prstGeom>
            <a:noFill/>
            <a:ln>
              <a:noFill/>
            </a:ln>
          </p:spPr>
        </p:pic>
        <p:sp>
          <p:nvSpPr>
            <p:cNvPr id="131" name="Google Shape;131;p4"/>
            <p:cNvSpPr txBox="1"/>
            <p:nvPr/>
          </p:nvSpPr>
          <p:spPr>
            <a:xfrm>
              <a:off x="1000125" y="3905250"/>
              <a:ext cx="27624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872440"/>
                  </a:solidFill>
                  <a:latin typeface="Poppins"/>
                  <a:ea typeface="Poppins"/>
                  <a:cs typeface="Poppins"/>
                  <a:sym typeface="Poppins"/>
                </a:rPr>
                <a:t>Asistentes Ofimáticos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Sugerencias de redacción y corrección avanzada nativa integrada en procesadores de texto.</a:t>
              </a:r>
              <a:endParaRPr/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4476750" y="2686050"/>
            <a:ext cx="3238500" cy="3810000"/>
            <a:chOff x="4476750" y="2000250"/>
            <a:chExt cx="3238500" cy="3810000"/>
          </a:xfrm>
        </p:grpSpPr>
        <p:pic>
          <p:nvPicPr>
            <p:cNvPr descr="An abstract visualization of digital intelligence browsing through complex legal documents, highlighting key technical regulations with a glowing blue interface, organized and professional aesthetic." id="133" name="Google Shape;133;p4"/>
            <p:cNvPicPr preferRelativeResize="0"/>
            <p:nvPr/>
          </p:nvPicPr>
          <p:blipFill rotWithShape="1">
            <a:blip r:embed="rId6">
              <a:alphaModFix/>
            </a:blip>
            <a:srcRect b="2946" l="0" r="0" t="2936"/>
            <a:stretch/>
          </p:blipFill>
          <p:spPr>
            <a:xfrm>
              <a:off x="4476750" y="2000250"/>
              <a:ext cx="3238500" cy="1714500"/>
            </a:xfrm>
            <a:prstGeom prst="roundRect">
              <a:avLst>
                <a:gd fmla="val 8333" name="adj"/>
              </a:avLst>
            </a:prstGeom>
            <a:noFill/>
            <a:ln>
              <a:noFill/>
            </a:ln>
          </p:spPr>
        </p:pic>
        <p:sp>
          <p:nvSpPr>
            <p:cNvPr id="134" name="Google Shape;134;p4"/>
            <p:cNvSpPr txBox="1"/>
            <p:nvPr/>
          </p:nvSpPr>
          <p:spPr>
            <a:xfrm>
              <a:off x="4714875" y="3905250"/>
              <a:ext cx="27624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872440"/>
                  </a:solidFill>
                  <a:latin typeface="Poppins"/>
                  <a:ea typeface="Poppins"/>
                  <a:cs typeface="Poppins"/>
                  <a:sym typeface="Poppins"/>
                </a:rPr>
                <a:t>Navegación Inteligente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Resúmenes automáticos de diagnósticos y normativa técnica compleja para agilizar la revisión.</a:t>
              </a:r>
              <a:endParaRPr/>
            </a:p>
          </p:txBody>
        </p:sp>
      </p:grpSp>
      <p:grpSp>
        <p:nvGrpSpPr>
          <p:cNvPr id="135" name="Google Shape;135;p4"/>
          <p:cNvGrpSpPr/>
          <p:nvPr/>
        </p:nvGrpSpPr>
        <p:grpSpPr>
          <a:xfrm>
            <a:off x="8191500" y="2686050"/>
            <a:ext cx="3238500" cy="3810000"/>
            <a:chOff x="8191500" y="2000250"/>
            <a:chExt cx="3238500" cy="3810000"/>
          </a:xfrm>
        </p:grpSpPr>
        <p:pic>
          <p:nvPicPr>
            <p:cNvPr descr="A sleek data visualization dashboard on a tablet showing automatically structured tables and dynamic charts, clean lines, professional corporate blue and grey color palette." id="136" name="Google Shape;136;p4"/>
            <p:cNvPicPr preferRelativeResize="0"/>
            <p:nvPr/>
          </p:nvPicPr>
          <p:blipFill rotWithShape="1">
            <a:blip r:embed="rId7">
              <a:alphaModFix/>
            </a:blip>
            <a:srcRect b="2946" l="0" r="0" t="2936"/>
            <a:stretch/>
          </p:blipFill>
          <p:spPr>
            <a:xfrm>
              <a:off x="8191500" y="2000250"/>
              <a:ext cx="3238500" cy="1714500"/>
            </a:xfrm>
            <a:prstGeom prst="roundRect">
              <a:avLst>
                <a:gd fmla="val 8333" name="adj"/>
              </a:avLst>
            </a:prstGeom>
            <a:noFill/>
            <a:ln>
              <a:noFill/>
            </a:ln>
          </p:spPr>
        </p:pic>
        <p:sp>
          <p:nvSpPr>
            <p:cNvPr id="137" name="Google Shape;137;p4"/>
            <p:cNvSpPr txBox="1"/>
            <p:nvPr/>
          </p:nvSpPr>
          <p:spPr>
            <a:xfrm>
              <a:off x="8429625" y="3905250"/>
              <a:ext cx="2762400" cy="190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872440"/>
                  </a:solidFill>
                  <a:latin typeface="Poppins"/>
                  <a:ea typeface="Poppins"/>
                  <a:cs typeface="Poppins"/>
                  <a:sym typeface="Poppins"/>
                </a:rPr>
                <a:t>Procesamiento de Datos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Estructuración de tablas y visualización rápida mediante buscadores inteligentes.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5"/>
          <p:cNvGraphicFramePr/>
          <p:nvPr/>
        </p:nvGraphicFramePr>
        <p:xfrm>
          <a:off x="857250" y="25485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{F92580E9-7E60-4F35-8042-D873017B78ED}</a:tableStyleId>
              </a:tblPr>
              <a:tblGrid>
                <a:gridCol w="5276850"/>
                <a:gridCol w="5276850"/>
              </a:tblGrid>
              <a:tr h="85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b="1" i="0" lang="en-US" sz="1550" u="none" cap="none" strike="noStrike">
                          <a:solidFill>
                            <a:srgbClr val="7F7F7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Gestión y Seguridad (1-5)</a:t>
                      </a:r>
                      <a:endParaRPr sz="19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50"/>
                        <a:buFont typeface="Arial"/>
                        <a:buNone/>
                      </a:pPr>
                      <a:r>
                        <a:rPr b="1" i="0" lang="en-US" sz="1550" u="none" cap="none" strike="noStrike">
                          <a:solidFill>
                            <a:srgbClr val="7F7F7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Control y Capacidad (6-10)</a:t>
                      </a:r>
                      <a:endParaRPr sz="1900" u="none" cap="none" strike="noStrike">
                        <a:solidFill>
                          <a:srgbClr val="7F7F7F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 Información sensible en prompts públicos.</a:t>
                      </a:r>
                      <a:br>
                        <a:rPr lang="en-US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 Ignorar las políticas de privacidad.</a:t>
                      </a:r>
                      <a:br>
                        <a:rPr lang="en-US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 Prompts no tratados como activos institucionales.</a:t>
                      </a:r>
                      <a:br>
                        <a:rPr lang="en-US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 Vacío normativo y regulatorio interno.</a:t>
                      </a:r>
                      <a:br>
                        <a:rPr lang="en-US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 Adopción por moda sin estrategia de valor.</a:t>
                      </a:r>
                      <a:endParaRPr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724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 Cero controles de calidad sobre las salidas.</a:t>
                      </a:r>
                      <a:br>
                        <a:rPr lang="en-US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7. Confianza ciega (Sesgo de autoridad digital).</a:t>
                      </a:r>
                      <a:br>
                        <a:rPr lang="en-US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8. Abandono del dominio metodológico tradicional.</a:t>
                      </a:r>
                      <a:br>
                        <a:rPr lang="en-US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 Opacidad: No documentar el proceso de uso.</a:t>
                      </a:r>
                      <a:br>
                        <a:rPr lang="en-US" sz="21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0" i="0" lang="en-US" sz="1500" u="none" cap="none" strike="noStrike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 Ceguera cognitiva ante sesgos del modelo.</a:t>
                      </a:r>
                      <a:endParaRPr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72440"/>
                    </a:solidFill>
                  </a:tcPr>
                </a:tc>
              </a:tr>
            </a:tbl>
          </a:graphicData>
        </a:graphic>
      </p:graphicFrame>
      <p:sp>
        <p:nvSpPr>
          <p:cNvPr id="143" name="Google Shape;143;p5"/>
          <p:cNvSpPr/>
          <p:nvPr/>
        </p:nvSpPr>
        <p:spPr>
          <a:xfrm>
            <a:off x="781050" y="4309450"/>
            <a:ext cx="10594800" cy="28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971550" y="1686100"/>
            <a:ext cx="11001375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1" i="0" lang="en-US" sz="285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Los 10 Errores de Implementación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781050" y="1686100"/>
            <a:ext cx="76200" cy="542925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817650" y="4754925"/>
            <a:ext cx="10594800" cy="28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817650" y="5200400"/>
            <a:ext cx="10594800" cy="28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817650" y="3863975"/>
            <a:ext cx="10594800" cy="285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857250" y="3389999"/>
            <a:ext cx="10553700" cy="4571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5524500" y="2052637"/>
            <a:ext cx="1143000" cy="57150"/>
          </a:xfrm>
          <a:prstGeom prst="rect">
            <a:avLst/>
          </a:prstGeom>
          <a:solidFill>
            <a:srgbClr val="00AAE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5375" y="2395537"/>
            <a:ext cx="1000125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br>
              <a:rPr b="0" i="0" lang="en-US" sz="1800" u="none" cap="none" strike="noStrike">
                <a:solidFill>
                  <a:srgbClr val="8724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4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 Los Riesgos de la Opacidad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2769705" y="4643436"/>
            <a:ext cx="563610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Consecuencias de la adopción desregulada.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/>
        </p:nvSpPr>
        <p:spPr>
          <a:xfrm>
            <a:off x="952500" y="1112733"/>
            <a:ext cx="11001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Arial"/>
              <a:buNone/>
            </a:pPr>
            <a:r>
              <a:rPr b="1" i="0" lang="en-US" sz="285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Riesgos de la "IA Invisible"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762000" y="1075083"/>
            <a:ext cx="76200" cy="543000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7"/>
          <p:cNvGrpSpPr/>
          <p:nvPr/>
        </p:nvGrpSpPr>
        <p:grpSpPr>
          <a:xfrm>
            <a:off x="566737" y="1862323"/>
            <a:ext cx="10863262" cy="3581874"/>
            <a:chOff x="566738" y="1557338"/>
            <a:chExt cx="10863262" cy="3581874"/>
          </a:xfrm>
        </p:grpSpPr>
        <p:pic>
          <p:nvPicPr>
            <p:cNvPr id="164" name="Google Shape;16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6738" y="1557338"/>
              <a:ext cx="3819600" cy="3581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conceptual digital art piece representing a broken chain of data nodes, symbolize technical opacity and loss of traceability in a futuristic network." id="165" name="Google Shape;165;p7"/>
            <p:cNvPicPr preferRelativeResize="0"/>
            <p:nvPr/>
          </p:nvPicPr>
          <p:blipFill rotWithShape="1">
            <a:blip r:embed="rId4">
              <a:alphaModFix/>
            </a:blip>
            <a:srcRect b="0" l="3976" r="3976" t="0"/>
            <a:stretch/>
          </p:blipFill>
          <p:spPr>
            <a:xfrm>
              <a:off x="762000" y="1714500"/>
              <a:ext cx="3429000" cy="2095500"/>
            </a:xfrm>
            <a:prstGeom prst="roundRect">
              <a:avLst>
                <a:gd fmla="val 5454" name="adj"/>
              </a:avLst>
            </a:prstGeom>
            <a:noFill/>
            <a:ln>
              <a:noFill/>
            </a:ln>
          </p:spPr>
        </p:pic>
        <p:sp>
          <p:nvSpPr>
            <p:cNvPr id="166" name="Google Shape;166;p7"/>
            <p:cNvSpPr txBox="1"/>
            <p:nvPr/>
          </p:nvSpPr>
          <p:spPr>
            <a:xfrm>
              <a:off x="952500" y="3952875"/>
              <a:ext cx="30480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60"/>
                <a:buFont typeface="Arial"/>
                <a:buNone/>
              </a:pPr>
              <a:r>
                <a:rPr b="1" i="0" lang="en-US" sz="1360" u="none" cap="none" strike="noStrike">
                  <a:solidFill>
                    <a:srgbClr val="872440"/>
                  </a:solidFill>
                  <a:latin typeface="Poppins"/>
                  <a:ea typeface="Poppins"/>
                  <a:cs typeface="Poppins"/>
                  <a:sym typeface="Poppins"/>
                </a:rPr>
                <a:t>Quiebre de Trazabilidad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Imposibilidad de explicar técnicamente cómo se obtuvo un hallazgo específico asistido por IA comercial.</a:t>
              </a:r>
              <a:endParaRPr/>
            </a:p>
          </p:txBody>
        </p:sp>
        <p:pic>
          <p:nvPicPr>
            <p:cNvPr id="167" name="Google Shape;16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86238" y="1557338"/>
              <a:ext cx="3819600" cy="3581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 abstract image showing traditional analytical tools like a compass and ruler becoming blurred and replaced by a chaotic digital cloud, representing methodological atrophy." id="168" name="Google Shape;168;p7"/>
            <p:cNvPicPr preferRelativeResize="0"/>
            <p:nvPr/>
          </p:nvPicPr>
          <p:blipFill rotWithShape="1">
            <a:blip r:embed="rId5">
              <a:alphaModFix/>
            </a:blip>
            <a:srcRect b="0" l="3976" r="3976" t="0"/>
            <a:stretch/>
          </p:blipFill>
          <p:spPr>
            <a:xfrm>
              <a:off x="4381500" y="1714500"/>
              <a:ext cx="3429000" cy="2095500"/>
            </a:xfrm>
            <a:prstGeom prst="roundRect">
              <a:avLst>
                <a:gd fmla="val 5454" name="adj"/>
              </a:avLst>
            </a:prstGeom>
            <a:noFill/>
            <a:ln>
              <a:noFill/>
            </a:ln>
          </p:spPr>
        </p:pic>
        <p:sp>
          <p:nvSpPr>
            <p:cNvPr id="169" name="Google Shape;169;p7"/>
            <p:cNvSpPr txBox="1"/>
            <p:nvPr/>
          </p:nvSpPr>
          <p:spPr>
            <a:xfrm>
              <a:off x="4572000" y="3952875"/>
              <a:ext cx="30480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872440"/>
                  </a:solidFill>
                  <a:latin typeface="Poppins"/>
                  <a:ea typeface="Poppins"/>
                  <a:cs typeface="Poppins"/>
                  <a:sym typeface="Poppins"/>
                </a:rPr>
                <a:t>Atrofia Metodológica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Pérdida del rigor tradicional (MML, PbR) por delegación excesiva en el output algorítmico.</a:t>
              </a:r>
              <a:endParaRPr/>
            </a:p>
          </p:txBody>
        </p:sp>
        <p:pic>
          <p:nvPicPr>
            <p:cNvPr id="170" name="Google Shape;170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05738" y="1557338"/>
              <a:ext cx="1338300" cy="3581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symbolic representation of a legal document behind a frosted glass barrier with digital warning symbols, conveying legal vulnerability and lack of transparency." id="171" name="Google Shape;171;p7"/>
            <p:cNvPicPr preferRelativeResize="0"/>
            <p:nvPr/>
          </p:nvPicPr>
          <p:blipFill rotWithShape="1">
            <a:blip r:embed="rId7">
              <a:alphaModFix/>
            </a:blip>
            <a:srcRect b="0" l="3976" r="3976" t="0"/>
            <a:stretch/>
          </p:blipFill>
          <p:spPr>
            <a:xfrm>
              <a:off x="8001000" y="1714500"/>
              <a:ext cx="3429000" cy="2095500"/>
            </a:xfrm>
            <a:prstGeom prst="roundRect">
              <a:avLst>
                <a:gd fmla="val 5454" name="adj"/>
              </a:avLst>
            </a:prstGeom>
            <a:noFill/>
            <a:ln>
              <a:noFill/>
            </a:ln>
          </p:spPr>
        </p:pic>
        <p:sp>
          <p:nvSpPr>
            <p:cNvPr id="172" name="Google Shape;172;p7"/>
            <p:cNvSpPr txBox="1"/>
            <p:nvPr/>
          </p:nvSpPr>
          <p:spPr>
            <a:xfrm>
              <a:off x="8191500" y="3952875"/>
              <a:ext cx="30480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872440"/>
                  </a:solidFill>
                  <a:latin typeface="Poppins"/>
                  <a:ea typeface="Poppins"/>
                  <a:cs typeface="Poppins"/>
                  <a:sym typeface="Poppins"/>
                </a:rPr>
                <a:t>Vulnerabilidad Legal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475569"/>
                  </a:solidFill>
                  <a:latin typeface="Lato"/>
                  <a:ea typeface="Lato"/>
                  <a:cs typeface="Lato"/>
                  <a:sym typeface="Lato"/>
                </a:rPr>
                <a:t>Exposición ante auditorías de transparencia al no poder defender la bitácora del proceso analítico.</a:t>
              </a:r>
              <a:endParaRPr/>
            </a:p>
          </p:txBody>
        </p:sp>
      </p:grpSp>
      <p:grpSp>
        <p:nvGrpSpPr>
          <p:cNvPr id="173" name="Google Shape;173;p7"/>
          <p:cNvGrpSpPr/>
          <p:nvPr/>
        </p:nvGrpSpPr>
        <p:grpSpPr>
          <a:xfrm>
            <a:off x="762000" y="5647083"/>
            <a:ext cx="10668000" cy="762000"/>
            <a:chOff x="762000" y="5143500"/>
            <a:chExt cx="10668000" cy="762000"/>
          </a:xfrm>
        </p:grpSpPr>
        <p:sp>
          <p:nvSpPr>
            <p:cNvPr id="174" name="Google Shape;174;p7"/>
            <p:cNvSpPr/>
            <p:nvPr/>
          </p:nvSpPr>
          <p:spPr>
            <a:xfrm>
              <a:off x="762000" y="5143500"/>
              <a:ext cx="10668000" cy="762000"/>
            </a:xfrm>
            <a:prstGeom prst="roundRect">
              <a:avLst>
                <a:gd fmla="val 10000" name="adj"/>
              </a:avLst>
            </a:prstGeom>
            <a:solidFill>
              <a:srgbClr val="87244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 txBox="1"/>
            <p:nvPr/>
          </p:nvSpPr>
          <p:spPr>
            <a:xfrm>
              <a:off x="1047750" y="5143500"/>
              <a:ext cx="10096500" cy="762000"/>
            </a:xfrm>
            <a:prstGeom prst="rect">
              <a:avLst/>
            </a:prstGeom>
            <a:solidFill>
              <a:srgbClr val="87244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1" lang="en-US" sz="13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"La delegación desmedida en la IA sin marcos de gobernanza compromete la legitimidad de la evaluación pública."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/>
          <p:nvPr/>
        </p:nvSpPr>
        <p:spPr>
          <a:xfrm>
            <a:off x="5524500" y="2052637"/>
            <a:ext cx="1143000" cy="57150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3340655" y="2395537"/>
            <a:ext cx="5510688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br>
              <a:rPr b="0" i="0" lang="en-US" sz="1800" u="none" cap="none" strike="noStrike">
                <a:solidFill>
                  <a:srgbClr val="8724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4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 La Gobernanza</a:t>
            </a:r>
            <a:endParaRPr b="0" i="0" sz="14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3271837" y="4643437"/>
            <a:ext cx="617372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Los elementos que dan certeza al uso adecuado de la 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 txBox="1"/>
          <p:nvPr/>
        </p:nvSpPr>
        <p:spPr>
          <a:xfrm>
            <a:off x="826987" y="1273643"/>
            <a:ext cx="1067076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872440"/>
                </a:solidFill>
                <a:latin typeface="Poppins"/>
                <a:ea typeface="Poppins"/>
                <a:cs typeface="Poppins"/>
                <a:sym typeface="Poppins"/>
              </a:rPr>
              <a:t>Pilares de una Gobernanza Ética</a:t>
            </a:r>
            <a:endParaRPr b="0" i="0" sz="1000" u="none" cap="none" strike="noStrike">
              <a:solidFill>
                <a:srgbClr val="8724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573883" y="1273643"/>
            <a:ext cx="87412" cy="730753"/>
          </a:xfrm>
          <a:prstGeom prst="rect">
            <a:avLst/>
          </a:prstGeom>
          <a:solidFill>
            <a:srgbClr val="872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826987" y="2339428"/>
            <a:ext cx="44406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872440"/>
                </a:solidFill>
                <a:latin typeface="Arial"/>
                <a:ea typeface="Arial"/>
                <a:cs typeface="Arial"/>
                <a:sym typeface="Arial"/>
              </a:rPr>
              <a:t>Legitimidad mediante Reglas</a:t>
            </a:r>
            <a:endParaRPr/>
          </a:p>
        </p:txBody>
      </p:sp>
      <p:sp>
        <p:nvSpPr>
          <p:cNvPr id="190" name="Google Shape;190;p9"/>
          <p:cNvSpPr txBox="1"/>
          <p:nvPr/>
        </p:nvSpPr>
        <p:spPr>
          <a:xfrm>
            <a:off x="1455344" y="3434283"/>
            <a:ext cx="8026279" cy="294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4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Declaración Explicita: Especificar herramientas, etapas y nivel de asistencia</a:t>
            </a:r>
            <a:endParaRPr/>
          </a:p>
          <a:p>
            <a:pPr indent="-285750" lvl="4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Firma y Responsabilidad: El evaluador humano es el único garante del hallazgo</a:t>
            </a:r>
            <a:endParaRPr/>
          </a:p>
          <a:p>
            <a:pPr indent="-285750" lvl="4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Seguridad de Datos: Protocolos de anonimización previos al procesamiento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1200304" y="2967245"/>
            <a:ext cx="8819185" cy="456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gobernanza trasforma la IA de una amenaza a un copiloto transparente: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