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3" r:id="rId4"/>
    <p:sldId id="284" r:id="rId5"/>
    <p:sldId id="291" r:id="rId6"/>
    <p:sldId id="264" r:id="rId7"/>
    <p:sldId id="285" r:id="rId8"/>
    <p:sldId id="286" r:id="rId9"/>
    <p:sldId id="287" r:id="rId10"/>
    <p:sldId id="258" r:id="rId11"/>
    <p:sldId id="289" r:id="rId12"/>
    <p:sldId id="294" r:id="rId13"/>
    <p:sldId id="295" r:id="rId14"/>
    <p:sldId id="296" r:id="rId15"/>
    <p:sldId id="297" r:id="rId16"/>
    <p:sldId id="293" r:id="rId17"/>
    <p:sldId id="292" r:id="rId18"/>
    <p:sldId id="290" r:id="rId19"/>
    <p:sldId id="259" r:id="rId20"/>
  </p:sldIdLst>
  <p:sldSz cx="18288000" cy="10287000"/>
  <p:notesSz cx="6858000" cy="9144000"/>
  <p:embeddedFontLst>
    <p:embeddedFont>
      <p:font typeface="Bierstadt Display" panose="020B0004020202020204" pitchFamily="34" charset="0"/>
      <p:regular r:id="rId22"/>
      <p:bold r:id="rId23"/>
    </p:embeddedFont>
    <p:embeddedFont>
      <p:font typeface="BR Omny" pitchFamily="2" charset="77"/>
      <p:regular r:id="rId24"/>
      <p:bold r:id="rId25"/>
      <p:italic r:id="rId26"/>
      <p:boldItalic r:id="rId27"/>
    </p:embeddedFont>
    <p:embeddedFont>
      <p:font typeface="BR Omny Bold" pitchFamily="2" charset="77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07" autoAdjust="0"/>
  </p:normalViewPr>
  <p:slideViewPr>
    <p:cSldViewPr>
      <p:cViewPr varScale="1">
        <p:scale>
          <a:sx n="82" d="100"/>
          <a:sy n="82" d="100"/>
        </p:scale>
        <p:origin x="6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C32923-17CA-4365-BD4B-BF0FC91512AA}" type="doc">
      <dgm:prSet loTypeId="urn:microsoft.com/office/officeart/2005/8/layout/hChevron3" loCatId="process" qsTypeId="urn:microsoft.com/office/officeart/2005/8/quickstyle/simple4" qsCatId="simple" csTypeId="urn:microsoft.com/office/officeart/2005/8/colors/colorful4" csCatId="colorful" phldr="1"/>
      <dgm:spPr/>
    </dgm:pt>
    <dgm:pt modelId="{4054FA90-FD89-43AD-A1DA-F14BF6B88597}">
      <dgm:prSet phldrT="[Texto]" custT="1"/>
      <dgm:spPr>
        <a:solidFill>
          <a:schemeClr val="accent6"/>
        </a:solidFill>
        <a:effectLst/>
      </dgm:spPr>
      <dgm:t>
        <a:bodyPr/>
        <a:lstStyle/>
        <a:p>
          <a:r>
            <a:rPr lang="es-MX" sz="2000" b="1" dirty="0">
              <a:latin typeface="Arial" panose="020B0604020202020204" pitchFamily="34" charset="0"/>
              <a:cs typeface="Arial" panose="020B0604020202020204" pitchFamily="34" charset="0"/>
            </a:rPr>
            <a:t>2012-2013</a:t>
          </a:r>
        </a:p>
      </dgm:t>
    </dgm:pt>
    <dgm:pt modelId="{68A2AA12-1BB8-4081-A292-F25ABF2685FC}" type="parTrans" cxnId="{AAD1359D-7417-4D07-872F-633B33FDF2C2}">
      <dgm:prSet/>
      <dgm:spPr/>
      <dgm:t>
        <a:bodyPr/>
        <a:lstStyle/>
        <a:p>
          <a:endParaRPr lang="es-MX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616C6C-C49F-4F49-AA91-86D4D4563D1C}" type="sibTrans" cxnId="{AAD1359D-7417-4D07-872F-633B33FDF2C2}">
      <dgm:prSet/>
      <dgm:spPr/>
      <dgm:t>
        <a:bodyPr/>
        <a:lstStyle/>
        <a:p>
          <a:endParaRPr lang="es-MX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3CC490-85CB-48ED-96B6-4050AB3FB4A5}">
      <dgm:prSet phldrT="[Texto]" custT="1"/>
      <dgm:spPr>
        <a:solidFill>
          <a:schemeClr val="accent1"/>
        </a:solidFill>
        <a:effectLst/>
      </dgm:spPr>
      <dgm:t>
        <a:bodyPr/>
        <a:lstStyle/>
        <a:p>
          <a:r>
            <a:rPr lang="es-MX" sz="2000" b="1" dirty="0">
              <a:latin typeface="Arial" panose="020B0604020202020204" pitchFamily="34" charset="0"/>
              <a:cs typeface="Arial" panose="020B0604020202020204" pitchFamily="34" charset="0"/>
            </a:rPr>
            <a:t>2020</a:t>
          </a:r>
        </a:p>
      </dgm:t>
    </dgm:pt>
    <dgm:pt modelId="{9631534E-8397-4C30-8CF2-3581D1CDECB9}" type="parTrans" cxnId="{B5A1230F-3D29-4DB3-874E-D52738B1341A}">
      <dgm:prSet/>
      <dgm:spPr/>
      <dgm:t>
        <a:bodyPr/>
        <a:lstStyle/>
        <a:p>
          <a:endParaRPr lang="es-MX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078505-3349-4128-A2CF-5BD550DC860C}" type="sibTrans" cxnId="{B5A1230F-3D29-4DB3-874E-D52738B1341A}">
      <dgm:prSet/>
      <dgm:spPr/>
      <dgm:t>
        <a:bodyPr/>
        <a:lstStyle/>
        <a:p>
          <a:endParaRPr lang="es-MX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664DB8-849D-41AE-A9AE-41EDA42444B9}">
      <dgm:prSet phldrT="[Texto]" custT="1"/>
      <dgm:spPr>
        <a:solidFill>
          <a:schemeClr val="accent2"/>
        </a:solidFill>
        <a:effectLst/>
      </dgm:spPr>
      <dgm:t>
        <a:bodyPr/>
        <a:lstStyle/>
        <a:p>
          <a:r>
            <a:rPr lang="es-MX" sz="2000" b="1" dirty="0">
              <a:latin typeface="Arial" panose="020B0604020202020204" pitchFamily="34" charset="0"/>
              <a:cs typeface="Arial" panose="020B0604020202020204" pitchFamily="34" charset="0"/>
            </a:rPr>
            <a:t>2017</a:t>
          </a:r>
        </a:p>
      </dgm:t>
    </dgm:pt>
    <dgm:pt modelId="{E91ACFC5-6579-4F89-A2B1-50932CCF616C}" type="parTrans" cxnId="{18B7AAEC-CAE5-4CEB-9E15-FD66ED304DB7}">
      <dgm:prSet/>
      <dgm:spPr/>
      <dgm:t>
        <a:bodyPr/>
        <a:lstStyle/>
        <a:p>
          <a:endParaRPr lang="es-MX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95E759-29AB-47E1-BE09-9083830126B6}" type="sibTrans" cxnId="{18B7AAEC-CAE5-4CEB-9E15-FD66ED304DB7}">
      <dgm:prSet/>
      <dgm:spPr/>
      <dgm:t>
        <a:bodyPr/>
        <a:lstStyle/>
        <a:p>
          <a:endParaRPr lang="es-MX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84A7D7-43FD-4372-9800-39FA0667EAF2}">
      <dgm:prSet phldrT="[Texto]" custT="1"/>
      <dgm:spPr>
        <a:solidFill>
          <a:schemeClr val="accent5"/>
        </a:solidFill>
        <a:effectLst/>
      </dgm:spPr>
      <dgm:t>
        <a:bodyPr/>
        <a:lstStyle/>
        <a:p>
          <a:r>
            <a:rPr lang="es-MX" sz="2000" b="1" dirty="0">
              <a:latin typeface="Arial" panose="020B0604020202020204" pitchFamily="34" charset="0"/>
              <a:cs typeface="Arial" panose="020B0604020202020204" pitchFamily="34" charset="0"/>
            </a:rPr>
            <a:t>2014-2015</a:t>
          </a:r>
        </a:p>
      </dgm:t>
    </dgm:pt>
    <dgm:pt modelId="{0C220821-57DD-450C-9E9A-F3C6941F203A}" type="parTrans" cxnId="{A917036A-9C2D-4694-B7F9-487AA04CD451}">
      <dgm:prSet/>
      <dgm:spPr/>
      <dgm:t>
        <a:bodyPr/>
        <a:lstStyle/>
        <a:p>
          <a:endParaRPr lang="es-MX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3D0544-D904-4F2E-8B45-CA94456243B6}" type="sibTrans" cxnId="{A917036A-9C2D-4694-B7F9-487AA04CD451}">
      <dgm:prSet/>
      <dgm:spPr/>
      <dgm:t>
        <a:bodyPr/>
        <a:lstStyle/>
        <a:p>
          <a:endParaRPr lang="es-MX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7C8622-3EDF-4072-B4D1-0DCBEE274EE3}">
      <dgm:prSet phldrT="[Texto]" custT="1"/>
      <dgm:spPr>
        <a:solidFill>
          <a:schemeClr val="accent4"/>
        </a:solidFill>
        <a:effectLst/>
      </dgm:spPr>
      <dgm:t>
        <a:bodyPr/>
        <a:lstStyle/>
        <a:p>
          <a:r>
            <a:rPr lang="es-MX" sz="2000" b="1" dirty="0">
              <a:latin typeface="Arial" panose="020B0604020202020204" pitchFamily="34" charset="0"/>
              <a:cs typeface="Arial" panose="020B0604020202020204" pitchFamily="34" charset="0"/>
            </a:rPr>
            <a:t>2015-2016</a:t>
          </a:r>
        </a:p>
      </dgm:t>
    </dgm:pt>
    <dgm:pt modelId="{684F6F42-CD87-4A18-9881-33B5C6383596}" type="parTrans" cxnId="{E3B29A57-6984-48B0-839C-90215AF13511}">
      <dgm:prSet/>
      <dgm:spPr/>
      <dgm:t>
        <a:bodyPr/>
        <a:lstStyle/>
        <a:p>
          <a:endParaRPr lang="es-MX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D7E0E7-2178-4658-A777-BE6770B1A004}" type="sibTrans" cxnId="{E3B29A57-6984-48B0-839C-90215AF13511}">
      <dgm:prSet/>
      <dgm:spPr/>
      <dgm:t>
        <a:bodyPr/>
        <a:lstStyle/>
        <a:p>
          <a:endParaRPr lang="es-MX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6479C9-BCD5-4F8A-A856-44996FE88D3E}">
      <dgm:prSet phldrT="[Texto]" custT="1"/>
      <dgm:spPr>
        <a:solidFill>
          <a:schemeClr val="tx2"/>
        </a:solidFill>
        <a:effectLst/>
      </dgm:spPr>
      <dgm:t>
        <a:bodyPr/>
        <a:lstStyle/>
        <a:p>
          <a:r>
            <a:rPr lang="es-MX" sz="2000" b="1" dirty="0">
              <a:latin typeface="Arial" panose="020B0604020202020204" pitchFamily="34" charset="0"/>
              <a:cs typeface="Arial" panose="020B0604020202020204" pitchFamily="34" charset="0"/>
            </a:rPr>
            <a:t>2022</a:t>
          </a:r>
        </a:p>
      </dgm:t>
    </dgm:pt>
    <dgm:pt modelId="{7B05B5C1-932E-4FF7-AFA4-50AD41F1C2F9}" type="parTrans" cxnId="{CAEA7475-12FB-4279-8941-BF5EB897F99E}">
      <dgm:prSet/>
      <dgm:spPr/>
      <dgm:t>
        <a:bodyPr/>
        <a:lstStyle/>
        <a:p>
          <a:endParaRPr lang="es-MX" sz="1600"/>
        </a:p>
      </dgm:t>
    </dgm:pt>
    <dgm:pt modelId="{F91358F2-5979-4F37-A89A-2E2B1AE67999}" type="sibTrans" cxnId="{CAEA7475-12FB-4279-8941-BF5EB897F99E}">
      <dgm:prSet/>
      <dgm:spPr/>
      <dgm:t>
        <a:bodyPr/>
        <a:lstStyle/>
        <a:p>
          <a:endParaRPr lang="es-MX" sz="1600"/>
        </a:p>
      </dgm:t>
    </dgm:pt>
    <dgm:pt modelId="{C8C3208F-44C6-4F8D-87CB-4F564BA4A224}" type="pres">
      <dgm:prSet presAssocID="{65C32923-17CA-4365-BD4B-BF0FC91512AA}" presName="Name0" presStyleCnt="0">
        <dgm:presLayoutVars>
          <dgm:dir/>
          <dgm:resizeHandles val="exact"/>
        </dgm:presLayoutVars>
      </dgm:prSet>
      <dgm:spPr/>
    </dgm:pt>
    <dgm:pt modelId="{191AED04-BF06-49E9-BD92-E5B6F22BB66B}" type="pres">
      <dgm:prSet presAssocID="{4054FA90-FD89-43AD-A1DA-F14BF6B88597}" presName="parTxOnly" presStyleLbl="node1" presStyleIdx="0" presStyleCnt="6">
        <dgm:presLayoutVars>
          <dgm:bulletEnabled val="1"/>
        </dgm:presLayoutVars>
      </dgm:prSet>
      <dgm:spPr/>
    </dgm:pt>
    <dgm:pt modelId="{1E3914D7-09EB-40BB-B2E3-1EA0F673DD1D}" type="pres">
      <dgm:prSet presAssocID="{1E616C6C-C49F-4F49-AA91-86D4D4563D1C}" presName="parSpace" presStyleCnt="0"/>
      <dgm:spPr/>
    </dgm:pt>
    <dgm:pt modelId="{BABFBA38-DBF5-4FC5-A244-B7AB06A5F44F}" type="pres">
      <dgm:prSet presAssocID="{C984A7D7-43FD-4372-9800-39FA0667EAF2}" presName="parTxOnly" presStyleLbl="node1" presStyleIdx="1" presStyleCnt="6">
        <dgm:presLayoutVars>
          <dgm:bulletEnabled val="1"/>
        </dgm:presLayoutVars>
      </dgm:prSet>
      <dgm:spPr/>
    </dgm:pt>
    <dgm:pt modelId="{52D1461A-0939-47CE-9CE7-13B639047CC7}" type="pres">
      <dgm:prSet presAssocID="{683D0544-D904-4F2E-8B45-CA94456243B6}" presName="parSpace" presStyleCnt="0"/>
      <dgm:spPr/>
    </dgm:pt>
    <dgm:pt modelId="{DD7E6174-C536-41A6-93DC-B3F0F145DAB6}" type="pres">
      <dgm:prSet presAssocID="{377C8622-3EDF-4072-B4D1-0DCBEE274EE3}" presName="parTxOnly" presStyleLbl="node1" presStyleIdx="2" presStyleCnt="6" custLinFactNeighborX="0" custLinFactNeighborY="54636">
        <dgm:presLayoutVars>
          <dgm:bulletEnabled val="1"/>
        </dgm:presLayoutVars>
      </dgm:prSet>
      <dgm:spPr/>
    </dgm:pt>
    <dgm:pt modelId="{1188E992-F811-4AC2-8A90-DF3527EF7F48}" type="pres">
      <dgm:prSet presAssocID="{09D7E0E7-2178-4658-A777-BE6770B1A004}" presName="parSpace" presStyleCnt="0"/>
      <dgm:spPr/>
    </dgm:pt>
    <dgm:pt modelId="{9B5F153A-4893-4984-9A14-26639CA4B986}" type="pres">
      <dgm:prSet presAssocID="{BD664DB8-849D-41AE-A9AE-41EDA42444B9}" presName="parTxOnly" presStyleLbl="node1" presStyleIdx="3" presStyleCnt="6">
        <dgm:presLayoutVars>
          <dgm:bulletEnabled val="1"/>
        </dgm:presLayoutVars>
      </dgm:prSet>
      <dgm:spPr/>
    </dgm:pt>
    <dgm:pt modelId="{F0E92186-E648-4D54-93C6-17EA440276CA}" type="pres">
      <dgm:prSet presAssocID="{EB95E759-29AB-47E1-BE09-9083830126B6}" presName="parSpace" presStyleCnt="0"/>
      <dgm:spPr/>
    </dgm:pt>
    <dgm:pt modelId="{34D5AB54-0347-4D48-A2B9-5570E05DD5B6}" type="pres">
      <dgm:prSet presAssocID="{D33CC490-85CB-48ED-96B6-4050AB3FB4A5}" presName="parTxOnly" presStyleLbl="node1" presStyleIdx="4" presStyleCnt="6">
        <dgm:presLayoutVars>
          <dgm:bulletEnabled val="1"/>
        </dgm:presLayoutVars>
      </dgm:prSet>
      <dgm:spPr/>
    </dgm:pt>
    <dgm:pt modelId="{B52ABF4D-ECE8-4C85-A138-4DE807748E3F}" type="pres">
      <dgm:prSet presAssocID="{54078505-3349-4128-A2CF-5BD550DC860C}" presName="parSpace" presStyleCnt="0"/>
      <dgm:spPr/>
    </dgm:pt>
    <dgm:pt modelId="{B280674C-7B8E-4A57-840A-E24E8612DB56}" type="pres">
      <dgm:prSet presAssocID="{D06479C9-BCD5-4F8A-A856-44996FE88D3E}" presName="parTxOnly" presStyleLbl="node1" presStyleIdx="5" presStyleCnt="6">
        <dgm:presLayoutVars>
          <dgm:bulletEnabled val="1"/>
        </dgm:presLayoutVars>
      </dgm:prSet>
      <dgm:spPr/>
    </dgm:pt>
  </dgm:ptLst>
  <dgm:cxnLst>
    <dgm:cxn modelId="{B5A1230F-3D29-4DB3-874E-D52738B1341A}" srcId="{65C32923-17CA-4365-BD4B-BF0FC91512AA}" destId="{D33CC490-85CB-48ED-96B6-4050AB3FB4A5}" srcOrd="4" destOrd="0" parTransId="{9631534E-8397-4C30-8CF2-3581D1CDECB9}" sibTransId="{54078505-3349-4128-A2CF-5BD550DC860C}"/>
    <dgm:cxn modelId="{73FA4C25-C954-4567-B1C8-CC7BFF7F916E}" type="presOf" srcId="{377C8622-3EDF-4072-B4D1-0DCBEE274EE3}" destId="{DD7E6174-C536-41A6-93DC-B3F0F145DAB6}" srcOrd="0" destOrd="0" presId="urn:microsoft.com/office/officeart/2005/8/layout/hChevron3"/>
    <dgm:cxn modelId="{698CF353-9536-4498-912E-A3D94BDE2665}" type="presOf" srcId="{4054FA90-FD89-43AD-A1DA-F14BF6B88597}" destId="{191AED04-BF06-49E9-BD92-E5B6F22BB66B}" srcOrd="0" destOrd="0" presId="urn:microsoft.com/office/officeart/2005/8/layout/hChevron3"/>
    <dgm:cxn modelId="{E3B29A57-6984-48B0-839C-90215AF13511}" srcId="{65C32923-17CA-4365-BD4B-BF0FC91512AA}" destId="{377C8622-3EDF-4072-B4D1-0DCBEE274EE3}" srcOrd="2" destOrd="0" parTransId="{684F6F42-CD87-4A18-9881-33B5C6383596}" sibTransId="{09D7E0E7-2178-4658-A777-BE6770B1A004}"/>
    <dgm:cxn modelId="{5352715E-F968-4A86-AF3F-68F2BE69F109}" type="presOf" srcId="{BD664DB8-849D-41AE-A9AE-41EDA42444B9}" destId="{9B5F153A-4893-4984-9A14-26639CA4B986}" srcOrd="0" destOrd="0" presId="urn:microsoft.com/office/officeart/2005/8/layout/hChevron3"/>
    <dgm:cxn modelId="{7F88F562-4448-4228-8103-24DA21D1955A}" type="presOf" srcId="{D06479C9-BCD5-4F8A-A856-44996FE88D3E}" destId="{B280674C-7B8E-4A57-840A-E24E8612DB56}" srcOrd="0" destOrd="0" presId="urn:microsoft.com/office/officeart/2005/8/layout/hChevron3"/>
    <dgm:cxn modelId="{A917036A-9C2D-4694-B7F9-487AA04CD451}" srcId="{65C32923-17CA-4365-BD4B-BF0FC91512AA}" destId="{C984A7D7-43FD-4372-9800-39FA0667EAF2}" srcOrd="1" destOrd="0" parTransId="{0C220821-57DD-450C-9E9A-F3C6941F203A}" sibTransId="{683D0544-D904-4F2E-8B45-CA94456243B6}"/>
    <dgm:cxn modelId="{CAEA7475-12FB-4279-8941-BF5EB897F99E}" srcId="{65C32923-17CA-4365-BD4B-BF0FC91512AA}" destId="{D06479C9-BCD5-4F8A-A856-44996FE88D3E}" srcOrd="5" destOrd="0" parTransId="{7B05B5C1-932E-4FF7-AFA4-50AD41F1C2F9}" sibTransId="{F91358F2-5979-4F37-A89A-2E2B1AE67999}"/>
    <dgm:cxn modelId="{AAD1359D-7417-4D07-872F-633B33FDF2C2}" srcId="{65C32923-17CA-4365-BD4B-BF0FC91512AA}" destId="{4054FA90-FD89-43AD-A1DA-F14BF6B88597}" srcOrd="0" destOrd="0" parTransId="{68A2AA12-1BB8-4081-A292-F25ABF2685FC}" sibTransId="{1E616C6C-C49F-4F49-AA91-86D4D4563D1C}"/>
    <dgm:cxn modelId="{99C3A5A1-DEBB-4964-98B3-FCB25B662BE3}" type="presOf" srcId="{D33CC490-85CB-48ED-96B6-4050AB3FB4A5}" destId="{34D5AB54-0347-4D48-A2B9-5570E05DD5B6}" srcOrd="0" destOrd="0" presId="urn:microsoft.com/office/officeart/2005/8/layout/hChevron3"/>
    <dgm:cxn modelId="{4D002CB1-8A12-4E4B-84E6-BDBF24DD2FCC}" type="presOf" srcId="{C984A7D7-43FD-4372-9800-39FA0667EAF2}" destId="{BABFBA38-DBF5-4FC5-A244-B7AB06A5F44F}" srcOrd="0" destOrd="0" presId="urn:microsoft.com/office/officeart/2005/8/layout/hChevron3"/>
    <dgm:cxn modelId="{4FB49FCC-4FE4-4E6A-A862-4B5600567F00}" type="presOf" srcId="{65C32923-17CA-4365-BD4B-BF0FC91512AA}" destId="{C8C3208F-44C6-4F8D-87CB-4F564BA4A224}" srcOrd="0" destOrd="0" presId="urn:microsoft.com/office/officeart/2005/8/layout/hChevron3"/>
    <dgm:cxn modelId="{18B7AAEC-CAE5-4CEB-9E15-FD66ED304DB7}" srcId="{65C32923-17CA-4365-BD4B-BF0FC91512AA}" destId="{BD664DB8-849D-41AE-A9AE-41EDA42444B9}" srcOrd="3" destOrd="0" parTransId="{E91ACFC5-6579-4F89-A2B1-50932CCF616C}" sibTransId="{EB95E759-29AB-47E1-BE09-9083830126B6}"/>
    <dgm:cxn modelId="{B3EE662C-FC4C-424F-8379-427D4CDF67D0}" type="presParOf" srcId="{C8C3208F-44C6-4F8D-87CB-4F564BA4A224}" destId="{191AED04-BF06-49E9-BD92-E5B6F22BB66B}" srcOrd="0" destOrd="0" presId="urn:microsoft.com/office/officeart/2005/8/layout/hChevron3"/>
    <dgm:cxn modelId="{2AE6D6A1-A612-4631-B482-EFCF644546EA}" type="presParOf" srcId="{C8C3208F-44C6-4F8D-87CB-4F564BA4A224}" destId="{1E3914D7-09EB-40BB-B2E3-1EA0F673DD1D}" srcOrd="1" destOrd="0" presId="urn:microsoft.com/office/officeart/2005/8/layout/hChevron3"/>
    <dgm:cxn modelId="{DF3D78F9-C5CE-4562-AE26-462A01907774}" type="presParOf" srcId="{C8C3208F-44C6-4F8D-87CB-4F564BA4A224}" destId="{BABFBA38-DBF5-4FC5-A244-B7AB06A5F44F}" srcOrd="2" destOrd="0" presId="urn:microsoft.com/office/officeart/2005/8/layout/hChevron3"/>
    <dgm:cxn modelId="{26727CF3-82CE-4C8F-93CD-26AF2FAAB1F7}" type="presParOf" srcId="{C8C3208F-44C6-4F8D-87CB-4F564BA4A224}" destId="{52D1461A-0939-47CE-9CE7-13B639047CC7}" srcOrd="3" destOrd="0" presId="urn:microsoft.com/office/officeart/2005/8/layout/hChevron3"/>
    <dgm:cxn modelId="{92A79474-F8CA-4CC1-B007-BD4EC813DDF2}" type="presParOf" srcId="{C8C3208F-44C6-4F8D-87CB-4F564BA4A224}" destId="{DD7E6174-C536-41A6-93DC-B3F0F145DAB6}" srcOrd="4" destOrd="0" presId="urn:microsoft.com/office/officeart/2005/8/layout/hChevron3"/>
    <dgm:cxn modelId="{1506E53C-EE3D-4AA4-802C-23739C5452B6}" type="presParOf" srcId="{C8C3208F-44C6-4F8D-87CB-4F564BA4A224}" destId="{1188E992-F811-4AC2-8A90-DF3527EF7F48}" srcOrd="5" destOrd="0" presId="urn:microsoft.com/office/officeart/2005/8/layout/hChevron3"/>
    <dgm:cxn modelId="{4D97A5A4-6B50-4663-8455-EAA9C825CB40}" type="presParOf" srcId="{C8C3208F-44C6-4F8D-87CB-4F564BA4A224}" destId="{9B5F153A-4893-4984-9A14-26639CA4B986}" srcOrd="6" destOrd="0" presId="urn:microsoft.com/office/officeart/2005/8/layout/hChevron3"/>
    <dgm:cxn modelId="{3759C561-7308-4BA8-8B2D-C6AB4E187062}" type="presParOf" srcId="{C8C3208F-44C6-4F8D-87CB-4F564BA4A224}" destId="{F0E92186-E648-4D54-93C6-17EA440276CA}" srcOrd="7" destOrd="0" presId="urn:microsoft.com/office/officeart/2005/8/layout/hChevron3"/>
    <dgm:cxn modelId="{E3D685E7-2DFC-4753-AEAE-45CFBD648FD1}" type="presParOf" srcId="{C8C3208F-44C6-4F8D-87CB-4F564BA4A224}" destId="{34D5AB54-0347-4D48-A2B9-5570E05DD5B6}" srcOrd="8" destOrd="0" presId="urn:microsoft.com/office/officeart/2005/8/layout/hChevron3"/>
    <dgm:cxn modelId="{3A59118C-46DB-4811-8E76-612849FE4042}" type="presParOf" srcId="{C8C3208F-44C6-4F8D-87CB-4F564BA4A224}" destId="{B52ABF4D-ECE8-4C85-A138-4DE807748E3F}" srcOrd="9" destOrd="0" presId="urn:microsoft.com/office/officeart/2005/8/layout/hChevron3"/>
    <dgm:cxn modelId="{64D1394E-1CD3-464F-A8BE-B8C8E3A741C7}" type="presParOf" srcId="{C8C3208F-44C6-4F8D-87CB-4F564BA4A224}" destId="{B280674C-7B8E-4A57-840A-E24E8612DB56}" srcOrd="10" destOrd="0" presId="urn:microsoft.com/office/officeart/2005/8/layout/hChevron3"/>
  </dgm:cxnLst>
  <dgm:bg>
    <a:effectLst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985DB-6C3C-4B59-99AC-4AC16CAFA95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82320A14-DB04-4B13-A719-5A7335EEB675}">
      <dgm:prSet phldrT="[Texto]" custT="1"/>
      <dgm:spPr>
        <a:solidFill>
          <a:schemeClr val="tx2"/>
        </a:solidFill>
        <a:ln>
          <a:noFill/>
        </a:ln>
      </dgm:spPr>
      <dgm:t>
        <a:bodyPr/>
        <a:lstStyle/>
        <a:p>
          <a:pPr algn="just"/>
          <a:r>
            <a:rPr lang="es-MX" sz="1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Listado de fuentes de información (FI)</a:t>
          </a:r>
        </a:p>
      </dgm:t>
    </dgm:pt>
    <dgm:pt modelId="{7D61B014-F1D8-4260-9766-C4C835E27695}" type="parTrans" cxnId="{07E6EB51-07A0-4251-AE2A-B80799848F4A}">
      <dgm:prSet/>
      <dgm:spPr/>
      <dgm:t>
        <a:bodyPr/>
        <a:lstStyle/>
        <a:p>
          <a:endParaRPr lang="es-MX" sz="1800" b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59FF4B-BD3E-4181-BBEF-01A95DAF4D8A}" type="sibTrans" cxnId="{07E6EB51-07A0-4251-AE2A-B80799848F4A}">
      <dgm:prSet/>
      <dgm:spPr/>
      <dgm:t>
        <a:bodyPr/>
        <a:lstStyle/>
        <a:p>
          <a:endParaRPr lang="es-MX" sz="1800" b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A9E549-75D8-4E75-80D2-5868B80B4E53}">
      <dgm:prSet phldrT="[Texto]" custT="1"/>
      <dgm:spPr/>
      <dgm:t>
        <a:bodyPr/>
        <a:lstStyle/>
        <a:p>
          <a:pPr algn="just"/>
          <a:r>
            <a:rPr lang="es-MX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Información de los documentos oficiales de planeación y administración identificados.</a:t>
          </a:r>
        </a:p>
      </dgm:t>
    </dgm:pt>
    <dgm:pt modelId="{1CCD4D99-7425-431B-9A2E-13E53560272E}" type="parTrans" cxnId="{6CEC2634-24ED-4FC6-AE2A-EC45EB7EEFCF}">
      <dgm:prSet/>
      <dgm:spPr/>
      <dgm:t>
        <a:bodyPr/>
        <a:lstStyle/>
        <a:p>
          <a:endParaRPr lang="es-MX" sz="1800" b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98E79C-CB21-40C1-A07D-8B30057BC9C4}" type="sibTrans" cxnId="{6CEC2634-24ED-4FC6-AE2A-EC45EB7EEFCF}">
      <dgm:prSet/>
      <dgm:spPr/>
      <dgm:t>
        <a:bodyPr/>
        <a:lstStyle/>
        <a:p>
          <a:endParaRPr lang="es-MX" sz="1800" b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DF0F63-4E56-464A-A487-802DFF748C67}">
      <dgm:prSet phldrT="[Texto]" custT="1"/>
      <dgm:spPr>
        <a:solidFill>
          <a:schemeClr val="tx2"/>
        </a:solidFill>
        <a:ln>
          <a:noFill/>
        </a:ln>
      </dgm:spPr>
      <dgm:t>
        <a:bodyPr/>
        <a:lstStyle/>
        <a:p>
          <a:pPr algn="just"/>
          <a:r>
            <a:rPr lang="en-US" sz="1600" b="0" noProof="1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Listado de intervenciones (I)</a:t>
          </a:r>
          <a:endParaRPr lang="es-MX" sz="16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5712CD-B674-4358-A729-5D99EEA5F727}" type="parTrans" cxnId="{88DF186F-36B0-46A7-889E-F93585D44FA3}">
      <dgm:prSet/>
      <dgm:spPr/>
      <dgm:t>
        <a:bodyPr/>
        <a:lstStyle/>
        <a:p>
          <a:endParaRPr lang="es-MX" sz="1800" b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B22D8F-3B7B-4785-8B5E-1381EB4F1B5A}" type="sibTrans" cxnId="{88DF186F-36B0-46A7-889E-F93585D44FA3}">
      <dgm:prSet/>
      <dgm:spPr/>
      <dgm:t>
        <a:bodyPr/>
        <a:lstStyle/>
        <a:p>
          <a:endParaRPr lang="es-MX" sz="1800" b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F9D8A0-7E23-43A6-8585-E175FFF69A86}">
      <dgm:prSet phldrT="[Texto]" custT="1"/>
      <dgm:spPr/>
      <dgm:t>
        <a:bodyPr/>
        <a:lstStyle/>
        <a:p>
          <a:pPr algn="just"/>
          <a:r>
            <a:rPr lang="es-MX" sz="1600" noProof="1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 conforma por la información de los programas y acciones municipales de desarrollo social.</a:t>
          </a:r>
          <a:endParaRPr lang="es-MX" sz="16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E10C14-EED3-4FA4-9485-1FDB0DB3B121}" type="parTrans" cxnId="{25540A96-3A90-4E86-9661-729DF9802115}">
      <dgm:prSet/>
      <dgm:spPr/>
      <dgm:t>
        <a:bodyPr/>
        <a:lstStyle/>
        <a:p>
          <a:endParaRPr lang="es-MX" sz="1800" b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2BABF0-6800-43A9-B1C6-045E42C49EF8}" type="sibTrans" cxnId="{25540A96-3A90-4E86-9661-729DF9802115}">
      <dgm:prSet/>
      <dgm:spPr/>
      <dgm:t>
        <a:bodyPr/>
        <a:lstStyle/>
        <a:p>
          <a:endParaRPr lang="es-MX" sz="1800" b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AE870F-08FB-4CA9-B006-81EE14FBBBD5}">
      <dgm:prSet phldrT="[Texto]" custT="1"/>
      <dgm:spPr/>
      <dgm:t>
        <a:bodyPr/>
        <a:lstStyle/>
        <a:p>
          <a:pPr algn="just"/>
          <a:r>
            <a:rPr lang="es-MX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Presenta datos generales de los municipios como la población total y la población en condición de pobreza. </a:t>
          </a:r>
        </a:p>
      </dgm:t>
    </dgm:pt>
    <dgm:pt modelId="{63D5F778-851B-4F6A-9242-0C55BAEC51AD}" type="parTrans" cxnId="{78591D2C-7D67-4E7A-B3BF-F731C4F8836B}">
      <dgm:prSet/>
      <dgm:spPr/>
      <dgm:t>
        <a:bodyPr/>
        <a:lstStyle/>
        <a:p>
          <a:endParaRPr lang="es-MX" sz="1800"/>
        </a:p>
      </dgm:t>
    </dgm:pt>
    <dgm:pt modelId="{A63D4CA0-2D9E-4B90-8257-A6305E4B6380}" type="sibTrans" cxnId="{78591D2C-7D67-4E7A-B3BF-F731C4F8836B}">
      <dgm:prSet/>
      <dgm:spPr/>
      <dgm:t>
        <a:bodyPr/>
        <a:lstStyle/>
        <a:p>
          <a:endParaRPr lang="es-MX" sz="1800"/>
        </a:p>
      </dgm:t>
    </dgm:pt>
    <dgm:pt modelId="{E5D25461-2C7A-4ECF-9184-CDB9DE60745D}" type="pres">
      <dgm:prSet presAssocID="{BD7985DB-6C3C-4B59-99AC-4AC16CAFA953}" presName="Name0" presStyleCnt="0">
        <dgm:presLayoutVars>
          <dgm:dir/>
          <dgm:animLvl val="lvl"/>
          <dgm:resizeHandles val="exact"/>
        </dgm:presLayoutVars>
      </dgm:prSet>
      <dgm:spPr/>
    </dgm:pt>
    <dgm:pt modelId="{E16C307E-4EA3-4E56-96A9-653486D0FA5A}" type="pres">
      <dgm:prSet presAssocID="{82320A14-DB04-4B13-A719-5A7335EEB675}" presName="composite" presStyleCnt="0"/>
      <dgm:spPr/>
    </dgm:pt>
    <dgm:pt modelId="{81F9BEAA-0E1E-4CBA-B15B-89667731CAEE}" type="pres">
      <dgm:prSet presAssocID="{82320A14-DB04-4B13-A719-5A7335EEB675}" presName="parTx" presStyleLbl="alignNode1" presStyleIdx="0" presStyleCnt="2" custScaleY="70351">
        <dgm:presLayoutVars>
          <dgm:chMax val="0"/>
          <dgm:chPref val="0"/>
          <dgm:bulletEnabled val="1"/>
        </dgm:presLayoutVars>
      </dgm:prSet>
      <dgm:spPr/>
    </dgm:pt>
    <dgm:pt modelId="{AA6FA111-C010-44F4-9D37-F000E418AA26}" type="pres">
      <dgm:prSet presAssocID="{82320A14-DB04-4B13-A719-5A7335EEB675}" presName="desTx" presStyleLbl="alignAccFollowNode1" presStyleIdx="0" presStyleCnt="2">
        <dgm:presLayoutVars>
          <dgm:bulletEnabled val="1"/>
        </dgm:presLayoutVars>
      </dgm:prSet>
      <dgm:spPr/>
    </dgm:pt>
    <dgm:pt modelId="{7E0D9FAB-FD3D-4BB5-A037-30C5F856A35E}" type="pres">
      <dgm:prSet presAssocID="{2159FF4B-BD3E-4181-BBEF-01A95DAF4D8A}" presName="space" presStyleCnt="0"/>
      <dgm:spPr/>
    </dgm:pt>
    <dgm:pt modelId="{513D77A4-1737-4AA1-92CD-F8F67C58AAA5}" type="pres">
      <dgm:prSet presAssocID="{05DF0F63-4E56-464A-A487-802DFF748C67}" presName="composite" presStyleCnt="0"/>
      <dgm:spPr/>
    </dgm:pt>
    <dgm:pt modelId="{1941D620-E89A-4CE0-AF41-F7EE299A6DCC}" type="pres">
      <dgm:prSet presAssocID="{05DF0F63-4E56-464A-A487-802DFF748C67}" presName="parTx" presStyleLbl="alignNode1" presStyleIdx="1" presStyleCnt="2" custScaleX="99803" custScaleY="83865">
        <dgm:presLayoutVars>
          <dgm:chMax val="0"/>
          <dgm:chPref val="0"/>
          <dgm:bulletEnabled val="1"/>
        </dgm:presLayoutVars>
      </dgm:prSet>
      <dgm:spPr/>
    </dgm:pt>
    <dgm:pt modelId="{E3B6F209-C3D6-4647-89A5-F20387CD55E2}" type="pres">
      <dgm:prSet presAssocID="{05DF0F63-4E56-464A-A487-802DFF748C6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57CC4709-8EF3-4310-B07B-96486726FA6C}" type="presOf" srcId="{05DF0F63-4E56-464A-A487-802DFF748C67}" destId="{1941D620-E89A-4CE0-AF41-F7EE299A6DCC}" srcOrd="0" destOrd="0" presId="urn:microsoft.com/office/officeart/2005/8/layout/hList1"/>
    <dgm:cxn modelId="{9504B81F-FBEB-4688-9B43-537E3FAE4705}" type="presOf" srcId="{82320A14-DB04-4B13-A719-5A7335EEB675}" destId="{81F9BEAA-0E1E-4CBA-B15B-89667731CAEE}" srcOrd="0" destOrd="0" presId="urn:microsoft.com/office/officeart/2005/8/layout/hList1"/>
    <dgm:cxn modelId="{78591D2C-7D67-4E7A-B3BF-F731C4F8836B}" srcId="{82320A14-DB04-4B13-A719-5A7335EEB675}" destId="{03AE870F-08FB-4CA9-B006-81EE14FBBBD5}" srcOrd="0" destOrd="0" parTransId="{63D5F778-851B-4F6A-9242-0C55BAEC51AD}" sibTransId="{A63D4CA0-2D9E-4B90-8257-A6305E4B6380}"/>
    <dgm:cxn modelId="{6CEC2634-24ED-4FC6-AE2A-EC45EB7EEFCF}" srcId="{82320A14-DB04-4B13-A719-5A7335EEB675}" destId="{11A9E549-75D8-4E75-80D2-5868B80B4E53}" srcOrd="1" destOrd="0" parTransId="{1CCD4D99-7425-431B-9A2E-13E53560272E}" sibTransId="{EF98E79C-CB21-40C1-A07D-8B30057BC9C4}"/>
    <dgm:cxn modelId="{579C1C4B-8CE7-44E4-927D-ACEDC9AE8DDE}" type="presOf" srcId="{BD7985DB-6C3C-4B59-99AC-4AC16CAFA953}" destId="{E5D25461-2C7A-4ECF-9184-CDB9DE60745D}" srcOrd="0" destOrd="0" presId="urn:microsoft.com/office/officeart/2005/8/layout/hList1"/>
    <dgm:cxn modelId="{07E6EB51-07A0-4251-AE2A-B80799848F4A}" srcId="{BD7985DB-6C3C-4B59-99AC-4AC16CAFA953}" destId="{82320A14-DB04-4B13-A719-5A7335EEB675}" srcOrd="0" destOrd="0" parTransId="{7D61B014-F1D8-4260-9766-C4C835E27695}" sibTransId="{2159FF4B-BD3E-4181-BBEF-01A95DAF4D8A}"/>
    <dgm:cxn modelId="{88DF186F-36B0-46A7-889E-F93585D44FA3}" srcId="{BD7985DB-6C3C-4B59-99AC-4AC16CAFA953}" destId="{05DF0F63-4E56-464A-A487-802DFF748C67}" srcOrd="1" destOrd="0" parTransId="{B15712CD-B674-4358-A729-5D99EEA5F727}" sibTransId="{EEB22D8F-3B7B-4785-8B5E-1381EB4F1B5A}"/>
    <dgm:cxn modelId="{8674BE8C-2674-46DE-83C3-5872EF6952CD}" type="presOf" srcId="{11A9E549-75D8-4E75-80D2-5868B80B4E53}" destId="{AA6FA111-C010-44F4-9D37-F000E418AA26}" srcOrd="0" destOrd="1" presId="urn:microsoft.com/office/officeart/2005/8/layout/hList1"/>
    <dgm:cxn modelId="{25540A96-3A90-4E86-9661-729DF9802115}" srcId="{05DF0F63-4E56-464A-A487-802DFF748C67}" destId="{36F9D8A0-7E23-43A6-8585-E175FFF69A86}" srcOrd="0" destOrd="0" parTransId="{C5E10C14-EED3-4FA4-9485-1FDB0DB3B121}" sibTransId="{622BABF0-6800-43A9-B1C6-045E42C49EF8}"/>
    <dgm:cxn modelId="{17C90EAD-97F7-4FDC-B75B-5D1A5B302DD3}" type="presOf" srcId="{03AE870F-08FB-4CA9-B006-81EE14FBBBD5}" destId="{AA6FA111-C010-44F4-9D37-F000E418AA26}" srcOrd="0" destOrd="0" presId="urn:microsoft.com/office/officeart/2005/8/layout/hList1"/>
    <dgm:cxn modelId="{CF9D83B4-F327-4C91-974B-FEBDF4A596F9}" type="presOf" srcId="{36F9D8A0-7E23-43A6-8585-E175FFF69A86}" destId="{E3B6F209-C3D6-4647-89A5-F20387CD55E2}" srcOrd="0" destOrd="0" presId="urn:microsoft.com/office/officeart/2005/8/layout/hList1"/>
    <dgm:cxn modelId="{45CCDE41-87EC-4CA6-AAEF-E479E565D8B8}" type="presParOf" srcId="{E5D25461-2C7A-4ECF-9184-CDB9DE60745D}" destId="{E16C307E-4EA3-4E56-96A9-653486D0FA5A}" srcOrd="0" destOrd="0" presId="urn:microsoft.com/office/officeart/2005/8/layout/hList1"/>
    <dgm:cxn modelId="{4400A31C-0491-4D08-A23A-AC3D795A8D2C}" type="presParOf" srcId="{E16C307E-4EA3-4E56-96A9-653486D0FA5A}" destId="{81F9BEAA-0E1E-4CBA-B15B-89667731CAEE}" srcOrd="0" destOrd="0" presId="urn:microsoft.com/office/officeart/2005/8/layout/hList1"/>
    <dgm:cxn modelId="{DD1D5F28-BDCA-4704-BCEF-C71792D0DD3C}" type="presParOf" srcId="{E16C307E-4EA3-4E56-96A9-653486D0FA5A}" destId="{AA6FA111-C010-44F4-9D37-F000E418AA26}" srcOrd="1" destOrd="0" presId="urn:microsoft.com/office/officeart/2005/8/layout/hList1"/>
    <dgm:cxn modelId="{5E2C7050-9595-491C-81FC-5985CF2AD836}" type="presParOf" srcId="{E5D25461-2C7A-4ECF-9184-CDB9DE60745D}" destId="{7E0D9FAB-FD3D-4BB5-A037-30C5F856A35E}" srcOrd="1" destOrd="0" presId="urn:microsoft.com/office/officeart/2005/8/layout/hList1"/>
    <dgm:cxn modelId="{959C3B7B-5FE6-4D7D-924B-2ECC2BCA93C3}" type="presParOf" srcId="{E5D25461-2C7A-4ECF-9184-CDB9DE60745D}" destId="{513D77A4-1737-4AA1-92CD-F8F67C58AAA5}" srcOrd="2" destOrd="0" presId="urn:microsoft.com/office/officeart/2005/8/layout/hList1"/>
    <dgm:cxn modelId="{FDC30B1B-259F-4D12-8740-F8FAB24C1CB2}" type="presParOf" srcId="{513D77A4-1737-4AA1-92CD-F8F67C58AAA5}" destId="{1941D620-E89A-4CE0-AF41-F7EE299A6DCC}" srcOrd="0" destOrd="0" presId="urn:microsoft.com/office/officeart/2005/8/layout/hList1"/>
    <dgm:cxn modelId="{6B69C341-0F26-4A13-9617-10A1DA74BDCF}" type="presParOf" srcId="{513D77A4-1737-4AA1-92CD-F8F67C58AAA5}" destId="{E3B6F209-C3D6-4647-89A5-F20387CD55E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AED04-BF06-49E9-BD92-E5B6F22BB66B}">
      <dsp:nvSpPr>
        <dsp:cNvPr id="0" name=""/>
        <dsp:cNvSpPr/>
      </dsp:nvSpPr>
      <dsp:spPr>
        <a:xfrm>
          <a:off x="1116" y="0"/>
          <a:ext cx="1829441" cy="473651"/>
        </a:xfrm>
        <a:prstGeom prst="homePlate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latin typeface="Arial" panose="020B0604020202020204" pitchFamily="34" charset="0"/>
              <a:cs typeface="Arial" panose="020B0604020202020204" pitchFamily="34" charset="0"/>
            </a:rPr>
            <a:t>2012-2013</a:t>
          </a:r>
        </a:p>
      </dsp:txBody>
      <dsp:txXfrm>
        <a:off x="1116" y="0"/>
        <a:ext cx="1711028" cy="473651"/>
      </dsp:txXfrm>
    </dsp:sp>
    <dsp:sp modelId="{BABFBA38-DBF5-4FC5-A244-B7AB06A5F44F}">
      <dsp:nvSpPr>
        <dsp:cNvPr id="0" name=""/>
        <dsp:cNvSpPr/>
      </dsp:nvSpPr>
      <dsp:spPr>
        <a:xfrm>
          <a:off x="1464669" y="0"/>
          <a:ext cx="1829441" cy="473651"/>
        </a:xfrm>
        <a:prstGeom prst="chevron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latin typeface="Arial" panose="020B0604020202020204" pitchFamily="34" charset="0"/>
              <a:cs typeface="Arial" panose="020B0604020202020204" pitchFamily="34" charset="0"/>
            </a:rPr>
            <a:t>2014-2015</a:t>
          </a:r>
        </a:p>
      </dsp:txBody>
      <dsp:txXfrm>
        <a:off x="1701495" y="0"/>
        <a:ext cx="1355790" cy="473651"/>
      </dsp:txXfrm>
    </dsp:sp>
    <dsp:sp modelId="{DD7E6174-C536-41A6-93DC-B3F0F145DAB6}">
      <dsp:nvSpPr>
        <dsp:cNvPr id="0" name=""/>
        <dsp:cNvSpPr/>
      </dsp:nvSpPr>
      <dsp:spPr>
        <a:xfrm>
          <a:off x="2928222" y="0"/>
          <a:ext cx="1829441" cy="473651"/>
        </a:xfrm>
        <a:prstGeom prst="chevron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latin typeface="Arial" panose="020B0604020202020204" pitchFamily="34" charset="0"/>
              <a:cs typeface="Arial" panose="020B0604020202020204" pitchFamily="34" charset="0"/>
            </a:rPr>
            <a:t>2015-2016</a:t>
          </a:r>
        </a:p>
      </dsp:txBody>
      <dsp:txXfrm>
        <a:off x="3165048" y="0"/>
        <a:ext cx="1355790" cy="473651"/>
      </dsp:txXfrm>
    </dsp:sp>
    <dsp:sp modelId="{9B5F153A-4893-4984-9A14-26639CA4B986}">
      <dsp:nvSpPr>
        <dsp:cNvPr id="0" name=""/>
        <dsp:cNvSpPr/>
      </dsp:nvSpPr>
      <dsp:spPr>
        <a:xfrm>
          <a:off x="4391775" y="0"/>
          <a:ext cx="1829441" cy="473651"/>
        </a:xfrm>
        <a:prstGeom prst="chevron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latin typeface="Arial" panose="020B0604020202020204" pitchFamily="34" charset="0"/>
              <a:cs typeface="Arial" panose="020B0604020202020204" pitchFamily="34" charset="0"/>
            </a:rPr>
            <a:t>2017</a:t>
          </a:r>
        </a:p>
      </dsp:txBody>
      <dsp:txXfrm>
        <a:off x="4628601" y="0"/>
        <a:ext cx="1355790" cy="473651"/>
      </dsp:txXfrm>
    </dsp:sp>
    <dsp:sp modelId="{34D5AB54-0347-4D48-A2B9-5570E05DD5B6}">
      <dsp:nvSpPr>
        <dsp:cNvPr id="0" name=""/>
        <dsp:cNvSpPr/>
      </dsp:nvSpPr>
      <dsp:spPr>
        <a:xfrm>
          <a:off x="5855328" y="0"/>
          <a:ext cx="1829441" cy="473651"/>
        </a:xfrm>
        <a:prstGeom prst="chevron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latin typeface="Arial" panose="020B0604020202020204" pitchFamily="34" charset="0"/>
              <a:cs typeface="Arial" panose="020B0604020202020204" pitchFamily="34" charset="0"/>
            </a:rPr>
            <a:t>2020</a:t>
          </a:r>
        </a:p>
      </dsp:txBody>
      <dsp:txXfrm>
        <a:off x="6092154" y="0"/>
        <a:ext cx="1355790" cy="473651"/>
      </dsp:txXfrm>
    </dsp:sp>
    <dsp:sp modelId="{B280674C-7B8E-4A57-840A-E24E8612DB56}">
      <dsp:nvSpPr>
        <dsp:cNvPr id="0" name=""/>
        <dsp:cNvSpPr/>
      </dsp:nvSpPr>
      <dsp:spPr>
        <a:xfrm>
          <a:off x="7318881" y="0"/>
          <a:ext cx="1829441" cy="473651"/>
        </a:xfrm>
        <a:prstGeom prst="chevron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latin typeface="Arial" panose="020B0604020202020204" pitchFamily="34" charset="0"/>
              <a:cs typeface="Arial" panose="020B0604020202020204" pitchFamily="34" charset="0"/>
            </a:rPr>
            <a:t>2022</a:t>
          </a:r>
        </a:p>
      </dsp:txBody>
      <dsp:txXfrm>
        <a:off x="7555707" y="0"/>
        <a:ext cx="1355790" cy="4736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9BEAA-0E1E-4CBA-B15B-89667731CAEE}">
      <dsp:nvSpPr>
        <dsp:cNvPr id="0" name=""/>
        <dsp:cNvSpPr/>
      </dsp:nvSpPr>
      <dsp:spPr>
        <a:xfrm>
          <a:off x="44" y="186880"/>
          <a:ext cx="4275397" cy="587571"/>
        </a:xfrm>
        <a:prstGeom prst="rect">
          <a:avLst/>
        </a:prstGeom>
        <a:solidFill>
          <a:schemeClr val="tx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Listado de fuentes de información (FI)</a:t>
          </a:r>
        </a:p>
      </dsp:txBody>
      <dsp:txXfrm>
        <a:off x="44" y="186880"/>
        <a:ext cx="4275397" cy="587571"/>
      </dsp:txXfrm>
    </dsp:sp>
    <dsp:sp modelId="{AA6FA111-C010-44F4-9D37-F000E418AA26}">
      <dsp:nvSpPr>
        <dsp:cNvPr id="0" name=""/>
        <dsp:cNvSpPr/>
      </dsp:nvSpPr>
      <dsp:spPr>
        <a:xfrm>
          <a:off x="44" y="650637"/>
          <a:ext cx="4275397" cy="1273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Presenta datos generales de los municipios como la población total y la población en condición de pobreza. 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Información de los documentos oficiales de planeación y administración identificados.</a:t>
          </a:r>
        </a:p>
      </dsp:txBody>
      <dsp:txXfrm>
        <a:off x="44" y="650637"/>
        <a:ext cx="4275397" cy="1273680"/>
      </dsp:txXfrm>
    </dsp:sp>
    <dsp:sp modelId="{1941D620-E89A-4CE0-AF41-F7EE299A6DCC}">
      <dsp:nvSpPr>
        <dsp:cNvPr id="0" name=""/>
        <dsp:cNvSpPr/>
      </dsp:nvSpPr>
      <dsp:spPr>
        <a:xfrm>
          <a:off x="4878209" y="102228"/>
          <a:ext cx="4266974" cy="700440"/>
        </a:xfrm>
        <a:prstGeom prst="rect">
          <a:avLst/>
        </a:prstGeom>
        <a:solidFill>
          <a:schemeClr val="tx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noProof="1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Listado de intervenciones (I)</a:t>
          </a:r>
          <a:endParaRPr lang="es-MX" sz="16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78209" y="102228"/>
        <a:ext cx="4266974" cy="700440"/>
      </dsp:txXfrm>
    </dsp:sp>
    <dsp:sp modelId="{E3B6F209-C3D6-4647-89A5-F20387CD55E2}">
      <dsp:nvSpPr>
        <dsp:cNvPr id="0" name=""/>
        <dsp:cNvSpPr/>
      </dsp:nvSpPr>
      <dsp:spPr>
        <a:xfrm>
          <a:off x="4873997" y="735289"/>
          <a:ext cx="4275397" cy="1273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noProof="1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 conforma por la información de los programas y acciones municipales de desarrollo social.</a:t>
          </a:r>
          <a:endParaRPr lang="es-MX" sz="16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73997" y="735289"/>
        <a:ext cx="4275397" cy="1273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43179-0471-E540-A443-18C7AA915A36}" type="datetimeFigureOut">
              <a:rPr lang="es-MX" smtClean="0"/>
              <a:t>26/05/26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2B25C-D672-8342-BA1B-E3D37B42A5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2544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B25C-D672-8342-BA1B-E3D37B42A539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0335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B25C-D672-8342-BA1B-E3D37B42A539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9814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B25C-D672-8342-BA1B-E3D37B42A539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6119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B25C-D672-8342-BA1B-E3D37B42A539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2109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B25C-D672-8342-BA1B-E3D37B42A539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1780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B25C-D672-8342-BA1B-E3D37B42A539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17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B25C-D672-8342-BA1B-E3D37B42A539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853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B25C-D672-8342-BA1B-E3D37B42A539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2602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B25C-D672-8342-BA1B-E3D37B42A539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6168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B25C-D672-8342-BA1B-E3D37B42A539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0961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B25C-D672-8342-BA1B-E3D37B42A539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7583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B25C-D672-8342-BA1B-E3D37B42A539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8545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B25C-D672-8342-BA1B-E3D37B42A539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5066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B25C-D672-8342-BA1B-E3D37B42A539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8902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B25C-D672-8342-BA1B-E3D37B42A539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4704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3" Type="http://schemas.openxmlformats.org/officeDocument/2006/relationships/image" Target="../media/image1.png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2" Type="http://schemas.openxmlformats.org/officeDocument/2006/relationships/notesSlide" Target="../notesSlides/notesSlide7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microsoft.com/office/2007/relationships/diagramDrawing" Target="../diagrams/drawing1.xml"/><Relationship Id="rId5" Type="http://schemas.openxmlformats.org/officeDocument/2006/relationships/image" Target="../media/image4.jpeg"/><Relationship Id="rId15" Type="http://schemas.openxmlformats.org/officeDocument/2006/relationships/diagramColors" Target="../diagrams/colors2.xml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3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5979">
            <a:off x="3351179" y="-5443156"/>
            <a:ext cx="25306469" cy="23119444"/>
          </a:xfrm>
          <a:custGeom>
            <a:avLst/>
            <a:gdLst/>
            <a:ahLst/>
            <a:cxnLst/>
            <a:rect l="l" t="t" r="r" b="b"/>
            <a:pathLst>
              <a:path w="25306469" h="23119444">
                <a:moveTo>
                  <a:pt x="0" y="0"/>
                </a:moveTo>
                <a:lnTo>
                  <a:pt x="25306469" y="0"/>
                </a:lnTo>
                <a:lnTo>
                  <a:pt x="25306469" y="23119444"/>
                </a:lnTo>
                <a:lnTo>
                  <a:pt x="0" y="23119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9" b="-64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3434150"/>
            <a:ext cx="6525478" cy="2966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 dirty="0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De </a:t>
            </a:r>
            <a:r>
              <a:rPr lang="en-US" sz="4800" b="1" dirty="0" err="1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los</a:t>
            </a:r>
            <a:r>
              <a:rPr lang="en-US" sz="4800" b="1" dirty="0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 </a:t>
            </a:r>
            <a:r>
              <a:rPr lang="en-US" sz="4800" b="1" dirty="0" err="1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reportes</a:t>
            </a:r>
            <a:r>
              <a:rPr lang="en-US" sz="4800" b="1" dirty="0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 al </a:t>
            </a:r>
            <a:r>
              <a:rPr lang="en-US" sz="4800" b="1" dirty="0" err="1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análisis</a:t>
            </a:r>
            <a:r>
              <a:rPr lang="en-US" sz="4800" b="1" dirty="0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: </a:t>
            </a:r>
            <a:r>
              <a:rPr lang="en-US" sz="4800" b="1" dirty="0" err="1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innovación</a:t>
            </a:r>
            <a:r>
              <a:rPr lang="en-US" sz="4800" b="1" dirty="0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 </a:t>
            </a:r>
            <a:r>
              <a:rPr lang="en-US" sz="4800" b="1" dirty="0" err="1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en</a:t>
            </a:r>
            <a:r>
              <a:rPr lang="en-US" sz="4800" b="1" dirty="0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 </a:t>
            </a:r>
            <a:r>
              <a:rPr lang="en-US" sz="4800" b="1" dirty="0" err="1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evaluación</a:t>
            </a:r>
            <a:r>
              <a:rPr lang="en-US" sz="4800" b="1" dirty="0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 territorial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31738" y="6626183"/>
            <a:ext cx="6525478" cy="495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3200" dirty="0">
                <a:solidFill>
                  <a:srgbClr val="FEFEFE"/>
                </a:solidFill>
                <a:latin typeface="BR Omny"/>
                <a:ea typeface="BR Omny"/>
                <a:cs typeface="BR Omny"/>
                <a:sym typeface="BR Omny"/>
              </a:rPr>
              <a:t>Karina Barrios </a:t>
            </a:r>
            <a:r>
              <a:rPr lang="en-US" sz="3200" b="1" dirty="0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736893"/>
            <a:ext cx="6525478" cy="428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 dirty="0">
                <a:solidFill>
                  <a:srgbClr val="FEFEFE"/>
                </a:solidFill>
                <a:latin typeface="BR Omny"/>
                <a:ea typeface="BR Omny"/>
                <a:cs typeface="BR Omny"/>
                <a:sym typeface="BR Omny"/>
              </a:rPr>
              <a:t>05-06-2026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723900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 dirty="0">
                <a:solidFill>
                  <a:srgbClr val="FFFFFF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1C65E69-CB33-4B21-87D4-53E90D71C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8039100"/>
            <a:ext cx="7264952" cy="12345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3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160249">
            <a:off x="6657414" y="-5067099"/>
            <a:ext cx="20522451" cy="18748868"/>
          </a:xfrm>
          <a:custGeom>
            <a:avLst/>
            <a:gdLst/>
            <a:ahLst/>
            <a:cxnLst/>
            <a:rect l="l" t="t" r="r" b="b"/>
            <a:pathLst>
              <a:path w="20522451" h="18748868">
                <a:moveTo>
                  <a:pt x="0" y="0"/>
                </a:moveTo>
                <a:lnTo>
                  <a:pt x="20522451" y="0"/>
                </a:lnTo>
                <a:lnTo>
                  <a:pt x="20522451" y="18748869"/>
                </a:lnTo>
                <a:lnTo>
                  <a:pt x="0" y="187488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9" b="-64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69394" y="3848100"/>
            <a:ext cx="6525478" cy="2222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 dirty="0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¿</a:t>
            </a:r>
            <a:r>
              <a:rPr lang="en-US" sz="4800" b="1" dirty="0" err="1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Cómo</a:t>
            </a:r>
            <a:r>
              <a:rPr lang="en-US" sz="4800" b="1" dirty="0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 </a:t>
            </a:r>
            <a:r>
              <a:rPr lang="en-US" sz="4800" b="1" dirty="0" err="1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facilitamos</a:t>
            </a:r>
            <a:r>
              <a:rPr lang="en-US" sz="4800" b="1" dirty="0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 </a:t>
            </a:r>
            <a:r>
              <a:rPr lang="en-US" sz="4800" b="1" dirty="0" err="1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el</a:t>
            </a:r>
            <a:r>
              <a:rPr lang="en-US" sz="4800" b="1" dirty="0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 </a:t>
            </a:r>
            <a:r>
              <a:rPr lang="en-US" sz="4800" b="1" dirty="0" err="1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acceso</a:t>
            </a:r>
            <a:r>
              <a:rPr lang="en-US" sz="4800" b="1" dirty="0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 a la </a:t>
            </a:r>
            <a:r>
              <a:rPr lang="en-US" sz="4800" b="1" dirty="0" err="1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evidencia</a:t>
            </a:r>
            <a:r>
              <a:rPr lang="en-US" sz="4800" b="1" dirty="0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 para </a:t>
            </a:r>
            <a:r>
              <a:rPr lang="en-US" sz="4800" b="1" dirty="0" err="1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evaluación</a:t>
            </a:r>
            <a:r>
              <a:rPr lang="en-US" sz="4800" b="1" dirty="0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5B9FE0C-F29E-4A3C-A73C-440963FD1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506024"/>
            <a:ext cx="6245425" cy="10570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72" r="-597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62000" y="1731434"/>
            <a:ext cx="14020800" cy="2222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s-MX" sz="4800" b="1" dirty="0">
                <a:solidFill>
                  <a:srgbClr val="1C79BE"/>
                </a:solidFill>
                <a:latin typeface="BR Omny Bold"/>
              </a:rPr>
              <a:t>Visualizador sobre programas y acciones de desarrollo social en México</a:t>
            </a:r>
          </a:p>
          <a:p>
            <a:pPr algn="l">
              <a:lnSpc>
                <a:spcPts val="5759"/>
              </a:lnSpc>
            </a:pPr>
            <a:endParaRPr lang="en-US" sz="4800" b="1" dirty="0">
              <a:solidFill>
                <a:srgbClr val="1C79BE"/>
              </a:solidFill>
              <a:latin typeface="BR Omny Bold"/>
              <a:ea typeface="BR Omny Bold"/>
              <a:cs typeface="BR Omny Bold"/>
              <a:sym typeface="BR Omny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CC17D3D-FAF2-427D-9720-200EAC0E3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297494"/>
            <a:ext cx="2882344" cy="153124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4810E4F-2305-4326-9962-2A461B5495F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" y="141031"/>
            <a:ext cx="1762012" cy="1411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1.png">
            <a:extLst>
              <a:ext uri="{FF2B5EF4-FFF2-40B4-BE49-F238E27FC236}">
                <a16:creationId xmlns:a16="http://schemas.microsoft.com/office/drawing/2014/main" id="{E78025CB-E97D-554F-5E49-A54FE40E834E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16" y="304160"/>
            <a:ext cx="1544104" cy="924483"/>
          </a:xfrm>
          <a:prstGeom prst="rect">
            <a:avLst/>
          </a:prstGeom>
          <a:ln/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901EBAB-9030-6661-77E2-0CDE9F443F7D}"/>
              </a:ext>
            </a:extLst>
          </p:cNvPr>
          <p:cNvSpPr/>
          <p:nvPr/>
        </p:nvSpPr>
        <p:spPr>
          <a:xfrm>
            <a:off x="0" y="9926053"/>
            <a:ext cx="14782800" cy="3609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Universidad Nacional Autónoma de México  </a:t>
            </a:r>
            <a:r>
              <a:rPr lang="es-MX" dirty="0">
                <a:solidFill>
                  <a:schemeClr val="bg1"/>
                </a:solidFill>
                <a:latin typeface="TwitterChirp"/>
              </a:rPr>
              <a:t>@cippsunam @cipps.unam.mx 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Google Shape;374;p59">
            <a:extLst>
              <a:ext uri="{FF2B5EF4-FFF2-40B4-BE49-F238E27FC236}">
                <a16:creationId xmlns:a16="http://schemas.microsoft.com/office/drawing/2014/main" id="{1B561393-05B2-46F6-08A0-0B5531BA031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49932" y="3861743"/>
            <a:ext cx="5829300" cy="35854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399;p61">
            <a:extLst>
              <a:ext uri="{FF2B5EF4-FFF2-40B4-BE49-F238E27FC236}">
                <a16:creationId xmlns:a16="http://schemas.microsoft.com/office/drawing/2014/main" id="{C50E275C-C966-5FAF-457C-D03B75FD9B6F}"/>
              </a:ext>
            </a:extLst>
          </p:cNvPr>
          <p:cNvSpPr txBox="1"/>
          <p:nvPr/>
        </p:nvSpPr>
        <p:spPr>
          <a:xfrm>
            <a:off x="646534" y="6602369"/>
            <a:ext cx="5254308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Integrar y sistematizar información relevante de los programas y de las acciones de los tres órdenes de gobierno.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Facilitar la transparencia y rendición de cuentas.  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84D9CED-D457-C9CA-F600-25BF08D007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008" y="3861743"/>
            <a:ext cx="4785360" cy="265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7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72" r="-597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62000" y="1731434"/>
            <a:ext cx="14020800" cy="2222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s-MX" sz="4800" b="1" dirty="0">
                <a:solidFill>
                  <a:srgbClr val="1C79BE"/>
                </a:solidFill>
                <a:latin typeface="BR Omny Bold"/>
              </a:rPr>
              <a:t>Visualizador sobre programas y acciones de desarrollo social en México</a:t>
            </a:r>
          </a:p>
          <a:p>
            <a:pPr algn="l">
              <a:lnSpc>
                <a:spcPts val="5759"/>
              </a:lnSpc>
            </a:pPr>
            <a:endParaRPr lang="en-US" sz="4800" b="1" dirty="0">
              <a:solidFill>
                <a:srgbClr val="1C79BE"/>
              </a:solidFill>
              <a:latin typeface="BR Omny Bold"/>
              <a:ea typeface="BR Omny Bold"/>
              <a:cs typeface="BR Omny Bold"/>
              <a:sym typeface="BR Omny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CC17D3D-FAF2-427D-9720-200EAC0E3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297494"/>
            <a:ext cx="2882344" cy="153124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4810E4F-2305-4326-9962-2A461B5495F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" y="141031"/>
            <a:ext cx="1762012" cy="1411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1.png">
            <a:extLst>
              <a:ext uri="{FF2B5EF4-FFF2-40B4-BE49-F238E27FC236}">
                <a16:creationId xmlns:a16="http://schemas.microsoft.com/office/drawing/2014/main" id="{E78025CB-E97D-554F-5E49-A54FE40E834E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16" y="304160"/>
            <a:ext cx="1544104" cy="924483"/>
          </a:xfrm>
          <a:prstGeom prst="rect">
            <a:avLst/>
          </a:prstGeom>
          <a:ln/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901EBAB-9030-6661-77E2-0CDE9F443F7D}"/>
              </a:ext>
            </a:extLst>
          </p:cNvPr>
          <p:cNvSpPr/>
          <p:nvPr/>
        </p:nvSpPr>
        <p:spPr>
          <a:xfrm>
            <a:off x="0" y="9926053"/>
            <a:ext cx="14782800" cy="3609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Universidad Nacional Autónoma de México  </a:t>
            </a:r>
            <a:r>
              <a:rPr lang="es-MX" dirty="0">
                <a:solidFill>
                  <a:schemeClr val="bg1"/>
                </a:solidFill>
                <a:latin typeface="TwitterChirp"/>
              </a:rPr>
              <a:t>@cippsunam @cipps.unam.mx 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4" name="Google Shape;102;g3a9bb54798e_0_36">
            <a:extLst>
              <a:ext uri="{FF2B5EF4-FFF2-40B4-BE49-F238E27FC236}">
                <a16:creationId xmlns:a16="http://schemas.microsoft.com/office/drawing/2014/main" id="{7441B5BC-DEAF-A451-6052-DD8EF5463C62}"/>
              </a:ext>
            </a:extLst>
          </p:cNvPr>
          <p:cNvSpPr txBox="1"/>
          <p:nvPr/>
        </p:nvSpPr>
        <p:spPr>
          <a:xfrm>
            <a:off x="1381085" y="4202830"/>
            <a:ext cx="8775900" cy="3831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/>
              <a:t>Se construyó un </a:t>
            </a:r>
            <a:r>
              <a:rPr lang="es-MX" sz="1800" b="1" dirty="0">
                <a:highlight>
                  <a:schemeClr val="lt1"/>
                </a:highlight>
              </a:rPr>
              <a:t>esquema común de base de datos</a:t>
            </a:r>
            <a:r>
              <a:rPr lang="es-MX" sz="1800" dirty="0"/>
              <a:t>, definiendo campos uniformes para los tres órdenes de gobierno (federal, estatal y municipal).</a:t>
            </a:r>
            <a:endParaRPr sz="1800"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/>
              <a:t>La plataforma parte del universo completo de programas identificados para cada orden de gobierno. Este universo actúa como la base común desde la cual se realizan todas las consultas.</a:t>
            </a:r>
            <a:endParaRPr sz="18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MX" sz="1800" dirty="0"/>
              <a:t>Unidad de análisis: </a:t>
            </a:r>
            <a:r>
              <a:rPr lang="es-MX" sz="1800" b="1" dirty="0">
                <a:highlight>
                  <a:schemeClr val="lt1"/>
                </a:highlight>
              </a:rPr>
              <a:t>universo completo vs. programas de interés</a:t>
            </a:r>
            <a:endParaRPr sz="1800" b="1" dirty="0">
              <a:highlight>
                <a:schemeClr val="lt1"/>
              </a:highlight>
            </a:endParaRPr>
          </a:p>
        </p:txBody>
      </p:sp>
      <p:sp>
        <p:nvSpPr>
          <p:cNvPr id="9" name="Google Shape;103;g3a9bb54798e_0_36">
            <a:extLst>
              <a:ext uri="{FF2B5EF4-FFF2-40B4-BE49-F238E27FC236}">
                <a16:creationId xmlns:a16="http://schemas.microsoft.com/office/drawing/2014/main" id="{67977C5B-635E-CC54-6231-5C373BE2FFF4}"/>
              </a:ext>
            </a:extLst>
          </p:cNvPr>
          <p:cNvSpPr/>
          <p:nvPr/>
        </p:nvSpPr>
        <p:spPr>
          <a:xfrm>
            <a:off x="2093590" y="7139822"/>
            <a:ext cx="7350900" cy="1109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2388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72" r="-597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62000" y="1731434"/>
            <a:ext cx="14020800" cy="2222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s-MX" sz="4800" b="1" dirty="0">
                <a:solidFill>
                  <a:srgbClr val="1C79BE"/>
                </a:solidFill>
                <a:latin typeface="BR Omny Bold"/>
              </a:rPr>
              <a:t>Visualizador sobre programas y acciones de desarrollo social en México</a:t>
            </a:r>
          </a:p>
          <a:p>
            <a:pPr algn="l">
              <a:lnSpc>
                <a:spcPts val="5759"/>
              </a:lnSpc>
            </a:pPr>
            <a:endParaRPr lang="en-US" sz="4800" b="1" dirty="0">
              <a:solidFill>
                <a:srgbClr val="1C79BE"/>
              </a:solidFill>
              <a:latin typeface="BR Omny Bold"/>
              <a:ea typeface="BR Omny Bold"/>
              <a:cs typeface="BR Omny Bold"/>
              <a:sym typeface="BR Omny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CC17D3D-FAF2-427D-9720-200EAC0E3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297494"/>
            <a:ext cx="2882344" cy="153124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4810E4F-2305-4326-9962-2A461B5495F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" y="141031"/>
            <a:ext cx="1762012" cy="1411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1.png">
            <a:extLst>
              <a:ext uri="{FF2B5EF4-FFF2-40B4-BE49-F238E27FC236}">
                <a16:creationId xmlns:a16="http://schemas.microsoft.com/office/drawing/2014/main" id="{E78025CB-E97D-554F-5E49-A54FE40E834E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16" y="304160"/>
            <a:ext cx="1544104" cy="924483"/>
          </a:xfrm>
          <a:prstGeom prst="rect">
            <a:avLst/>
          </a:prstGeom>
          <a:ln/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901EBAB-9030-6661-77E2-0CDE9F443F7D}"/>
              </a:ext>
            </a:extLst>
          </p:cNvPr>
          <p:cNvSpPr/>
          <p:nvPr/>
        </p:nvSpPr>
        <p:spPr>
          <a:xfrm>
            <a:off x="0" y="9926053"/>
            <a:ext cx="14782800" cy="3609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Universidad Nacional Autónoma de México  </a:t>
            </a:r>
            <a:r>
              <a:rPr lang="es-MX" dirty="0">
                <a:solidFill>
                  <a:schemeClr val="bg1"/>
                </a:solidFill>
                <a:latin typeface="TwitterChirp"/>
              </a:rPr>
              <a:t>@cippsunam @cipps.unam.mx 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1" name="Google Shape;108;g3a463b9310b_0_2440">
            <a:extLst>
              <a:ext uri="{FF2B5EF4-FFF2-40B4-BE49-F238E27FC236}">
                <a16:creationId xmlns:a16="http://schemas.microsoft.com/office/drawing/2014/main" id="{74CDD2E2-AC9B-EA11-89EB-A84575EA33F1}"/>
              </a:ext>
            </a:extLst>
          </p:cNvPr>
          <p:cNvSpPr/>
          <p:nvPr/>
        </p:nvSpPr>
        <p:spPr>
          <a:xfrm>
            <a:off x="353878" y="3843593"/>
            <a:ext cx="12192000" cy="4978500"/>
          </a:xfrm>
          <a:prstGeom prst="rect">
            <a:avLst/>
          </a:prstGeom>
          <a:solidFill>
            <a:srgbClr val="1B2F7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12;g3a463b9310b_0_2440">
            <a:extLst>
              <a:ext uri="{FF2B5EF4-FFF2-40B4-BE49-F238E27FC236}">
                <a16:creationId xmlns:a16="http://schemas.microsoft.com/office/drawing/2014/main" id="{5273C8E7-4FE8-EA20-4F12-0361567707F6}"/>
              </a:ext>
            </a:extLst>
          </p:cNvPr>
          <p:cNvSpPr txBox="1"/>
          <p:nvPr/>
        </p:nvSpPr>
        <p:spPr>
          <a:xfrm>
            <a:off x="2061923" y="4181705"/>
            <a:ext cx="87759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chemeClr val="lt1"/>
                </a:solidFill>
              </a:rPr>
              <a:t>Cada categoría fue construida a partir de un análisis detallado de los grupos de atención y tipo de apoyos registrados en los inventarios, considerando tanto su naturaleza como su propósito. El objetivo de esta clasificación fue </a:t>
            </a:r>
            <a:r>
              <a:rPr lang="es-MX" sz="1800" dirty="0">
                <a:solidFill>
                  <a:schemeClr val="dk1"/>
                </a:solidFill>
                <a:highlight>
                  <a:schemeClr val="lt1"/>
                </a:highlight>
              </a:rPr>
              <a:t>facilitar la consulta, el análisis y la comparación entre órdenes de gobierno y periodos, preservando la especificidad de cada uno sin perder trazabilidad.</a:t>
            </a:r>
            <a:endParaRPr sz="18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13" name="Google Shape;113;g3a463b9310b_0_2440">
            <a:extLst>
              <a:ext uri="{FF2B5EF4-FFF2-40B4-BE49-F238E27FC236}">
                <a16:creationId xmlns:a16="http://schemas.microsoft.com/office/drawing/2014/main" id="{E41A28C9-0BFD-78EE-27C8-EE7289591D13}"/>
              </a:ext>
            </a:extLst>
          </p:cNvPr>
          <p:cNvSpPr txBox="1"/>
          <p:nvPr/>
        </p:nvSpPr>
        <p:spPr>
          <a:xfrm>
            <a:off x="2818811" y="6677719"/>
            <a:ext cx="2658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Grupos de atención</a:t>
            </a:r>
            <a:endParaRPr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14;g3a463b9310b_0_2440">
            <a:extLst>
              <a:ext uri="{FF2B5EF4-FFF2-40B4-BE49-F238E27FC236}">
                <a16:creationId xmlns:a16="http://schemas.microsoft.com/office/drawing/2014/main" id="{991EAB4B-F84B-2D33-785A-3744CF439800}"/>
              </a:ext>
            </a:extLst>
          </p:cNvPr>
          <p:cNvSpPr txBox="1"/>
          <p:nvPr/>
        </p:nvSpPr>
        <p:spPr>
          <a:xfrm>
            <a:off x="3043381" y="7301863"/>
            <a:ext cx="2163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Tipos de apoyo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" name="Google Shape;115;g3a463b9310b_0_2440">
            <a:extLst>
              <a:ext uri="{FF2B5EF4-FFF2-40B4-BE49-F238E27FC236}">
                <a16:creationId xmlns:a16="http://schemas.microsoft.com/office/drawing/2014/main" id="{12393425-9DE5-6B55-4700-CDF8734A9576}"/>
              </a:ext>
            </a:extLst>
          </p:cNvPr>
          <p:cNvCxnSpPr/>
          <p:nvPr/>
        </p:nvCxnSpPr>
        <p:spPr>
          <a:xfrm>
            <a:off x="5598063" y="6939313"/>
            <a:ext cx="12204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oval" w="sm" len="sm"/>
            <a:tailEnd type="oval" w="sm" len="sm"/>
          </a:ln>
        </p:spPr>
      </p:cxnSp>
      <p:cxnSp>
        <p:nvCxnSpPr>
          <p:cNvPr id="16" name="Google Shape;116;g3a463b9310b_0_2440">
            <a:extLst>
              <a:ext uri="{FF2B5EF4-FFF2-40B4-BE49-F238E27FC236}">
                <a16:creationId xmlns:a16="http://schemas.microsoft.com/office/drawing/2014/main" id="{5661B211-A1B9-2427-0FFB-160147D615E0}"/>
              </a:ext>
            </a:extLst>
          </p:cNvPr>
          <p:cNvCxnSpPr/>
          <p:nvPr/>
        </p:nvCxnSpPr>
        <p:spPr>
          <a:xfrm>
            <a:off x="5590106" y="7563463"/>
            <a:ext cx="12204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oval" w="sm" len="sm"/>
            <a:tailEnd type="oval" w="sm" len="sm"/>
          </a:ln>
        </p:spPr>
      </p:cxnSp>
      <p:sp>
        <p:nvSpPr>
          <p:cNvPr id="17" name="Google Shape;117;g3a463b9310b_0_2440">
            <a:extLst>
              <a:ext uri="{FF2B5EF4-FFF2-40B4-BE49-F238E27FC236}">
                <a16:creationId xmlns:a16="http://schemas.microsoft.com/office/drawing/2014/main" id="{6449A240-54BA-E7A2-345E-30F89B91A5F8}"/>
              </a:ext>
            </a:extLst>
          </p:cNvPr>
          <p:cNvSpPr/>
          <p:nvPr/>
        </p:nvSpPr>
        <p:spPr>
          <a:xfrm>
            <a:off x="7196661" y="6653543"/>
            <a:ext cx="1884000" cy="468900"/>
          </a:xfrm>
          <a:prstGeom prst="roundRect">
            <a:avLst>
              <a:gd name="adj" fmla="val 16667"/>
            </a:avLst>
          </a:prstGeom>
          <a:solidFill>
            <a:srgbClr val="93721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27 categorías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18;g3a463b9310b_0_2440">
            <a:extLst>
              <a:ext uri="{FF2B5EF4-FFF2-40B4-BE49-F238E27FC236}">
                <a16:creationId xmlns:a16="http://schemas.microsoft.com/office/drawing/2014/main" id="{53837DF5-6FEE-7DE9-C3E5-F8D33E4E6E21}"/>
              </a:ext>
            </a:extLst>
          </p:cNvPr>
          <p:cNvSpPr/>
          <p:nvPr/>
        </p:nvSpPr>
        <p:spPr>
          <a:xfrm>
            <a:off x="7196661" y="7304843"/>
            <a:ext cx="1884000" cy="468900"/>
          </a:xfrm>
          <a:prstGeom prst="roundRect">
            <a:avLst>
              <a:gd name="adj" fmla="val 16667"/>
            </a:avLst>
          </a:prstGeom>
          <a:solidFill>
            <a:srgbClr val="93721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s-MX" sz="1800">
                <a:solidFill>
                  <a:schemeClr val="lt1"/>
                </a:solidFill>
              </a:rPr>
              <a:t>1</a:t>
            </a:r>
            <a:r>
              <a:rPr lang="es-MX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categorías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8527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72" r="-597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62000" y="1731434"/>
            <a:ext cx="14020800" cy="2222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s-MX" sz="4800" b="1" dirty="0">
                <a:solidFill>
                  <a:srgbClr val="1C79BE"/>
                </a:solidFill>
                <a:latin typeface="BR Omny Bold"/>
              </a:rPr>
              <a:t>Visualizador sobre programas y acciones de desarrollo social en México</a:t>
            </a:r>
          </a:p>
          <a:p>
            <a:pPr algn="l">
              <a:lnSpc>
                <a:spcPts val="5759"/>
              </a:lnSpc>
            </a:pPr>
            <a:endParaRPr lang="en-US" sz="4800" b="1" dirty="0">
              <a:solidFill>
                <a:srgbClr val="1C79BE"/>
              </a:solidFill>
              <a:latin typeface="BR Omny Bold"/>
              <a:ea typeface="BR Omny Bold"/>
              <a:cs typeface="BR Omny Bold"/>
              <a:sym typeface="BR Omny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CC17D3D-FAF2-427D-9720-200EAC0E3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297494"/>
            <a:ext cx="2882344" cy="153124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4810E4F-2305-4326-9962-2A461B5495F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" y="141031"/>
            <a:ext cx="1762012" cy="1411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1.png">
            <a:extLst>
              <a:ext uri="{FF2B5EF4-FFF2-40B4-BE49-F238E27FC236}">
                <a16:creationId xmlns:a16="http://schemas.microsoft.com/office/drawing/2014/main" id="{E78025CB-E97D-554F-5E49-A54FE40E834E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16" y="304160"/>
            <a:ext cx="1544104" cy="924483"/>
          </a:xfrm>
          <a:prstGeom prst="rect">
            <a:avLst/>
          </a:prstGeom>
          <a:ln/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901EBAB-9030-6661-77E2-0CDE9F443F7D}"/>
              </a:ext>
            </a:extLst>
          </p:cNvPr>
          <p:cNvSpPr/>
          <p:nvPr/>
        </p:nvSpPr>
        <p:spPr>
          <a:xfrm>
            <a:off x="0" y="9926053"/>
            <a:ext cx="14782800" cy="3609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Universidad Nacional Autónoma de México  </a:t>
            </a:r>
            <a:r>
              <a:rPr lang="es-MX" dirty="0">
                <a:solidFill>
                  <a:schemeClr val="bg1"/>
                </a:solidFill>
                <a:latin typeface="TwitterChirp"/>
              </a:rPr>
              <a:t>@cippsunam @cipps.unam.mx 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4" name="Google Shape;143;g3a463b9310b_0_2485">
            <a:extLst>
              <a:ext uri="{FF2B5EF4-FFF2-40B4-BE49-F238E27FC236}">
                <a16:creationId xmlns:a16="http://schemas.microsoft.com/office/drawing/2014/main" id="{C142D7FE-2594-F872-B83B-864CC9827844}"/>
              </a:ext>
            </a:extLst>
          </p:cNvPr>
          <p:cNvSpPr txBox="1"/>
          <p:nvPr/>
        </p:nvSpPr>
        <p:spPr>
          <a:xfrm>
            <a:off x="3087410" y="7713243"/>
            <a:ext cx="2163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Tipos de apoyo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44;g3a463b9310b_0_2485">
            <a:extLst>
              <a:ext uri="{FF2B5EF4-FFF2-40B4-BE49-F238E27FC236}">
                <a16:creationId xmlns:a16="http://schemas.microsoft.com/office/drawing/2014/main" id="{53DA9EF2-A1A6-22E3-1A94-E97C6BDA8227}"/>
              </a:ext>
            </a:extLst>
          </p:cNvPr>
          <p:cNvSpPr txBox="1"/>
          <p:nvPr/>
        </p:nvSpPr>
        <p:spPr>
          <a:xfrm>
            <a:off x="776664" y="3502510"/>
            <a:ext cx="9928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>
                <a:solidFill>
                  <a:srgbClr val="1B2F77"/>
                </a:solidFill>
              </a:rPr>
              <a:t>Clasificación del grupo </a:t>
            </a:r>
            <a:r>
              <a:rPr lang="es-MX" sz="2000" b="1" i="1">
                <a:solidFill>
                  <a:srgbClr val="1B2F77"/>
                </a:solidFill>
              </a:rPr>
              <a:t>Personas indígenas, afrodescendientes o afromexicanas</a:t>
            </a:r>
            <a:endParaRPr sz="2000" b="1" i="1">
              <a:solidFill>
                <a:srgbClr val="1B2F77"/>
              </a:solidFill>
            </a:endParaRPr>
          </a:p>
        </p:txBody>
      </p:sp>
      <p:sp>
        <p:nvSpPr>
          <p:cNvPr id="11" name="Google Shape;145;g3a463b9310b_0_2485">
            <a:extLst>
              <a:ext uri="{FF2B5EF4-FFF2-40B4-BE49-F238E27FC236}">
                <a16:creationId xmlns:a16="http://schemas.microsoft.com/office/drawing/2014/main" id="{DD63F640-7563-99B0-6AB2-EB1B3BB98F2C}"/>
              </a:ext>
            </a:extLst>
          </p:cNvPr>
          <p:cNvSpPr/>
          <p:nvPr/>
        </p:nvSpPr>
        <p:spPr>
          <a:xfrm>
            <a:off x="395207" y="4035523"/>
            <a:ext cx="6146700" cy="5197800"/>
          </a:xfrm>
          <a:prstGeom prst="rect">
            <a:avLst/>
          </a:prstGeom>
          <a:solidFill>
            <a:srgbClr val="1B2F7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46;g3a463b9310b_0_2485">
            <a:extLst>
              <a:ext uri="{FF2B5EF4-FFF2-40B4-BE49-F238E27FC236}">
                <a16:creationId xmlns:a16="http://schemas.microsoft.com/office/drawing/2014/main" id="{EF41CC81-A547-2128-CB36-D9AF0EFBF105}"/>
              </a:ext>
            </a:extLst>
          </p:cNvPr>
          <p:cNvSpPr/>
          <p:nvPr/>
        </p:nvSpPr>
        <p:spPr>
          <a:xfrm>
            <a:off x="6541907" y="4036423"/>
            <a:ext cx="6045300" cy="5197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47;g3a463b9310b_0_2485">
            <a:extLst>
              <a:ext uri="{FF2B5EF4-FFF2-40B4-BE49-F238E27FC236}">
                <a16:creationId xmlns:a16="http://schemas.microsoft.com/office/drawing/2014/main" id="{165FB81D-58DC-FFB6-19C8-90CB003F4A0A}"/>
              </a:ext>
            </a:extLst>
          </p:cNvPr>
          <p:cNvSpPr txBox="1"/>
          <p:nvPr/>
        </p:nvSpPr>
        <p:spPr>
          <a:xfrm>
            <a:off x="1968552" y="4171158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33333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800" b="1">
                <a:solidFill>
                  <a:schemeClr val="lt1"/>
                </a:solidFill>
              </a:rPr>
              <a:t>Tarjetas informativas</a:t>
            </a:r>
            <a:endParaRPr sz="1800" b="1">
              <a:solidFill>
                <a:schemeClr val="lt1"/>
              </a:solidFill>
            </a:endParaRPr>
          </a:p>
        </p:txBody>
      </p:sp>
      <p:sp>
        <p:nvSpPr>
          <p:cNvPr id="14" name="Google Shape;148;g3a463b9310b_0_2485">
            <a:extLst>
              <a:ext uri="{FF2B5EF4-FFF2-40B4-BE49-F238E27FC236}">
                <a16:creationId xmlns:a16="http://schemas.microsoft.com/office/drawing/2014/main" id="{53E8707C-EAFF-218B-6087-55D9DD8ED5E4}"/>
              </a:ext>
            </a:extLst>
          </p:cNvPr>
          <p:cNvSpPr txBox="1"/>
          <p:nvPr/>
        </p:nvSpPr>
        <p:spPr>
          <a:xfrm>
            <a:off x="8064570" y="4171142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33333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800" b="1">
                <a:solidFill>
                  <a:srgbClr val="93721B"/>
                </a:solidFill>
              </a:rPr>
              <a:t>Filtros</a:t>
            </a:r>
            <a:endParaRPr sz="1800" b="1">
              <a:solidFill>
                <a:srgbClr val="93721B"/>
              </a:solidFill>
            </a:endParaRPr>
          </a:p>
        </p:txBody>
      </p:sp>
      <p:sp>
        <p:nvSpPr>
          <p:cNvPr id="15" name="Google Shape;149;g3a463b9310b_0_2485">
            <a:extLst>
              <a:ext uri="{FF2B5EF4-FFF2-40B4-BE49-F238E27FC236}">
                <a16:creationId xmlns:a16="http://schemas.microsoft.com/office/drawing/2014/main" id="{2FE24EA1-8344-A444-7659-4EA13D219218}"/>
              </a:ext>
            </a:extLst>
          </p:cNvPr>
          <p:cNvSpPr txBox="1"/>
          <p:nvPr/>
        </p:nvSpPr>
        <p:spPr>
          <a:xfrm>
            <a:off x="776657" y="4674183"/>
            <a:ext cx="53340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38488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733" dirty="0">
                <a:solidFill>
                  <a:schemeClr val="lt1"/>
                </a:solidFill>
              </a:rPr>
              <a:t>Se presenta únicamente información sobre personas indígenas, excluyendo a personas afrodescendientes y afromexicanas.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6" name="Google Shape;150;g3a463b9310b_0_2485">
            <a:extLst>
              <a:ext uri="{FF2B5EF4-FFF2-40B4-BE49-F238E27FC236}">
                <a16:creationId xmlns:a16="http://schemas.microsoft.com/office/drawing/2014/main" id="{A1540171-2A13-0EAC-FCD0-800851C9CD45}"/>
              </a:ext>
            </a:extLst>
          </p:cNvPr>
          <p:cNvSpPr txBox="1"/>
          <p:nvPr/>
        </p:nvSpPr>
        <p:spPr>
          <a:xfrm>
            <a:off x="6825105" y="4768478"/>
            <a:ext cx="54789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733">
                <a:solidFill>
                  <a:srgbClr val="93721B"/>
                </a:solidFill>
              </a:rPr>
              <a:t>Se utiliza la categoría amplia: “Personas indígenas, afrodescendientes o afromexicanas”</a:t>
            </a:r>
            <a:endParaRPr sz="1733">
              <a:solidFill>
                <a:srgbClr val="93721B"/>
              </a:solidFill>
            </a:endParaRPr>
          </a:p>
        </p:txBody>
      </p:sp>
      <p:pic>
        <p:nvPicPr>
          <p:cNvPr id="17" name="Google Shape;152;g3a463b9310b_0_2485" title="Captura de pantalla 2025-08-01 a la(s) 12.48.43 p.m..png">
            <a:extLst>
              <a:ext uri="{FF2B5EF4-FFF2-40B4-BE49-F238E27FC236}">
                <a16:creationId xmlns:a16="http://schemas.microsoft.com/office/drawing/2014/main" id="{8A6C9A7D-1D77-43B6-9EDE-7107B8419FC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25945" y="5639435"/>
            <a:ext cx="5277233" cy="3071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413A9C0-392D-AAC1-E6E7-88EE58119B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963" y="6114512"/>
            <a:ext cx="5501915" cy="226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61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72" r="-597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62000" y="1731434"/>
            <a:ext cx="14020800" cy="2222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s-MX" sz="4800" b="1" dirty="0">
                <a:solidFill>
                  <a:srgbClr val="1C79BE"/>
                </a:solidFill>
                <a:latin typeface="BR Omny Bold"/>
              </a:rPr>
              <a:t>Visualizador sobre programas y acciones de desarrollo social en México</a:t>
            </a:r>
          </a:p>
          <a:p>
            <a:pPr algn="l">
              <a:lnSpc>
                <a:spcPts val="5759"/>
              </a:lnSpc>
            </a:pPr>
            <a:endParaRPr lang="en-US" sz="4800" b="1" dirty="0">
              <a:solidFill>
                <a:srgbClr val="1C79BE"/>
              </a:solidFill>
              <a:latin typeface="BR Omny Bold"/>
              <a:ea typeface="BR Omny Bold"/>
              <a:cs typeface="BR Omny Bold"/>
              <a:sym typeface="BR Omny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CC17D3D-FAF2-427D-9720-200EAC0E3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297494"/>
            <a:ext cx="2882344" cy="153124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4810E4F-2305-4326-9962-2A461B5495F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" y="141031"/>
            <a:ext cx="1762012" cy="1411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1.png">
            <a:extLst>
              <a:ext uri="{FF2B5EF4-FFF2-40B4-BE49-F238E27FC236}">
                <a16:creationId xmlns:a16="http://schemas.microsoft.com/office/drawing/2014/main" id="{E78025CB-E97D-554F-5E49-A54FE40E834E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16" y="304160"/>
            <a:ext cx="1544104" cy="924483"/>
          </a:xfrm>
          <a:prstGeom prst="rect">
            <a:avLst/>
          </a:prstGeom>
          <a:ln/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901EBAB-9030-6661-77E2-0CDE9F443F7D}"/>
              </a:ext>
            </a:extLst>
          </p:cNvPr>
          <p:cNvSpPr/>
          <p:nvPr/>
        </p:nvSpPr>
        <p:spPr>
          <a:xfrm>
            <a:off x="0" y="9926053"/>
            <a:ext cx="14782800" cy="3609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Universidad Nacional Autónoma de México  </a:t>
            </a:r>
            <a:r>
              <a:rPr lang="es-MX" dirty="0">
                <a:solidFill>
                  <a:schemeClr val="bg1"/>
                </a:solidFill>
                <a:latin typeface="TwitterChirp"/>
              </a:rPr>
              <a:t>@cippsunam @cipps.unam.mx 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4" name="Google Shape;157;g3a463b9310b_0_2411">
            <a:extLst>
              <a:ext uri="{FF2B5EF4-FFF2-40B4-BE49-F238E27FC236}">
                <a16:creationId xmlns:a16="http://schemas.microsoft.com/office/drawing/2014/main" id="{AD1670AE-EDE1-BCE3-734B-7D1C2657B66B}"/>
              </a:ext>
            </a:extLst>
          </p:cNvPr>
          <p:cNvSpPr/>
          <p:nvPr/>
        </p:nvSpPr>
        <p:spPr>
          <a:xfrm>
            <a:off x="381000" y="3976062"/>
            <a:ext cx="12192000" cy="4978500"/>
          </a:xfrm>
          <a:prstGeom prst="rect">
            <a:avLst/>
          </a:prstGeom>
          <a:solidFill>
            <a:srgbClr val="9372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B2F77"/>
              </a:solidFill>
            </a:endParaRPr>
          </a:p>
        </p:txBody>
      </p:sp>
      <p:sp>
        <p:nvSpPr>
          <p:cNvPr id="9" name="Google Shape;160;g3a463b9310b_0_2411">
            <a:extLst>
              <a:ext uri="{FF2B5EF4-FFF2-40B4-BE49-F238E27FC236}">
                <a16:creationId xmlns:a16="http://schemas.microsoft.com/office/drawing/2014/main" id="{C22F4F63-D949-24EF-6E85-9AD69F854C79}"/>
              </a:ext>
            </a:extLst>
          </p:cNvPr>
          <p:cNvSpPr txBox="1">
            <a:spLocks/>
          </p:cNvSpPr>
          <p:nvPr/>
        </p:nvSpPr>
        <p:spPr>
          <a:xfrm>
            <a:off x="995975" y="3233687"/>
            <a:ext cx="80214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ts val="2520"/>
              <a:buFont typeface="Arial"/>
              <a:buNone/>
            </a:pPr>
            <a:r>
              <a:rPr lang="es-MX" sz="2400" b="1">
                <a:solidFill>
                  <a:srgbClr val="93721B"/>
                </a:solidFill>
                <a:latin typeface="Arial"/>
                <a:ea typeface="Arial"/>
                <a:cs typeface="Arial"/>
                <a:sym typeface="Arial"/>
              </a:rPr>
              <a:t>¿Cómo se cuentan los programas por categoría?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ts val="2520"/>
              <a:buFont typeface="Arial"/>
              <a:buNone/>
            </a:pPr>
            <a:endParaRPr lang="es-MX" sz="2400" b="1">
              <a:solidFill>
                <a:srgbClr val="93721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61;g3a463b9310b_0_2411">
            <a:extLst>
              <a:ext uri="{FF2B5EF4-FFF2-40B4-BE49-F238E27FC236}">
                <a16:creationId xmlns:a16="http://schemas.microsoft.com/office/drawing/2014/main" id="{182218BF-190B-9D13-F493-55362FB8DD83}"/>
              </a:ext>
            </a:extLst>
          </p:cNvPr>
          <p:cNvSpPr txBox="1"/>
          <p:nvPr/>
        </p:nvSpPr>
        <p:spPr>
          <a:xfrm>
            <a:off x="888175" y="4212824"/>
            <a:ext cx="4356600" cy="42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00" b="1">
                <a:solidFill>
                  <a:schemeClr val="lt1"/>
                </a:solidFill>
              </a:rPr>
              <a:t>En las visualizaciones, no se cuenta cada programa una sola vez, se cuentan todas las veces que un programa aparece en una categoría.</a:t>
            </a:r>
            <a:endParaRPr sz="1500" b="1">
              <a:solidFill>
                <a:schemeClr val="lt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-MX" sz="1500" b="1">
                <a:solidFill>
                  <a:schemeClr val="lt1"/>
                </a:solidFill>
              </a:rPr>
              <a:t>¿Por qué?</a:t>
            </a:r>
            <a:endParaRPr sz="1500" b="1">
              <a:solidFill>
                <a:schemeClr val="lt1"/>
              </a:solidFill>
            </a:endParaRPr>
          </a:p>
          <a:p>
            <a:pPr marL="609584" lvl="0" indent="-400038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AutoNum type="arabicPeriod"/>
            </a:pPr>
            <a:r>
              <a:rPr lang="es-MX" sz="1500" b="1">
                <a:solidFill>
                  <a:schemeClr val="lt1"/>
                </a:solidFill>
              </a:rPr>
              <a:t>Para mostrar presencia real en cada grupo o tipo de apoyo.</a:t>
            </a:r>
            <a:br>
              <a:rPr lang="es-MX" sz="1500" b="1">
                <a:solidFill>
                  <a:schemeClr val="lt1"/>
                </a:solidFill>
              </a:rPr>
            </a:br>
            <a:endParaRPr sz="1500" b="1">
              <a:solidFill>
                <a:schemeClr val="lt1"/>
              </a:solidFill>
            </a:endParaRPr>
          </a:p>
          <a:p>
            <a:pPr marL="609584" lvl="0" indent="-40003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AutoNum type="arabicPeriod"/>
            </a:pPr>
            <a:r>
              <a:rPr lang="es-MX" sz="1500" b="1">
                <a:solidFill>
                  <a:schemeClr val="lt1"/>
                </a:solidFill>
              </a:rPr>
              <a:t>Permite ver énfasis temático y poblacional, no solo cantidades únicas. </a:t>
            </a:r>
            <a:endParaRPr sz="1300">
              <a:solidFill>
                <a:schemeClr val="lt1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6FCC14E-A061-1E05-F8D3-5B21F5E557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3452" y="4400750"/>
            <a:ext cx="6547845" cy="373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93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72" r="-597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62000" y="1731434"/>
            <a:ext cx="14020800" cy="2222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s-MX" sz="4800" b="1" dirty="0">
                <a:solidFill>
                  <a:srgbClr val="1C79BE"/>
                </a:solidFill>
                <a:latin typeface="BR Omny Bold"/>
              </a:rPr>
              <a:t>Visualizador sobre programas y acciones de desarrollo social en México</a:t>
            </a:r>
          </a:p>
          <a:p>
            <a:pPr algn="l">
              <a:lnSpc>
                <a:spcPts val="5759"/>
              </a:lnSpc>
            </a:pPr>
            <a:endParaRPr lang="en-US" sz="4800" b="1" dirty="0">
              <a:solidFill>
                <a:srgbClr val="1C79BE"/>
              </a:solidFill>
              <a:latin typeface="BR Omny Bold"/>
              <a:ea typeface="BR Omny Bold"/>
              <a:cs typeface="BR Omny Bold"/>
              <a:sym typeface="BR Omny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CC17D3D-FAF2-427D-9720-200EAC0E3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297494"/>
            <a:ext cx="2882344" cy="153124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4810E4F-2305-4326-9962-2A461B5495F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" y="141031"/>
            <a:ext cx="1762012" cy="1411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1.png">
            <a:extLst>
              <a:ext uri="{FF2B5EF4-FFF2-40B4-BE49-F238E27FC236}">
                <a16:creationId xmlns:a16="http://schemas.microsoft.com/office/drawing/2014/main" id="{E78025CB-E97D-554F-5E49-A54FE40E834E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16" y="304160"/>
            <a:ext cx="1544104" cy="924483"/>
          </a:xfrm>
          <a:prstGeom prst="rect">
            <a:avLst/>
          </a:prstGeom>
          <a:ln/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901EBAB-9030-6661-77E2-0CDE9F443F7D}"/>
              </a:ext>
            </a:extLst>
          </p:cNvPr>
          <p:cNvSpPr/>
          <p:nvPr/>
        </p:nvSpPr>
        <p:spPr>
          <a:xfrm>
            <a:off x="0" y="9926053"/>
            <a:ext cx="14782800" cy="3609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Universidad Nacional Autónoma de México  </a:t>
            </a:r>
            <a:r>
              <a:rPr lang="es-MX" dirty="0">
                <a:solidFill>
                  <a:schemeClr val="bg1"/>
                </a:solidFill>
                <a:latin typeface="TwitterChirp"/>
              </a:rPr>
              <a:t>@cippsunam @cipps.unam.mx 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Google Shape;382;p60">
            <a:extLst>
              <a:ext uri="{FF2B5EF4-FFF2-40B4-BE49-F238E27FC236}">
                <a16:creationId xmlns:a16="http://schemas.microsoft.com/office/drawing/2014/main" id="{42040196-1AE9-0989-B729-3C26C2D4E0E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05452" y="3455711"/>
            <a:ext cx="11415147" cy="5658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2601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72" r="-597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62000" y="1731434"/>
            <a:ext cx="14020800" cy="2222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s-MX" sz="4800" b="1" dirty="0">
                <a:solidFill>
                  <a:srgbClr val="1C79BE"/>
                </a:solidFill>
                <a:latin typeface="BR Omny Bold"/>
              </a:rPr>
              <a:t>Visualizador sobre programas y acciones de desarrollo social en México</a:t>
            </a:r>
          </a:p>
          <a:p>
            <a:pPr algn="l">
              <a:lnSpc>
                <a:spcPts val="5759"/>
              </a:lnSpc>
            </a:pPr>
            <a:endParaRPr lang="en-US" sz="4800" b="1" dirty="0">
              <a:solidFill>
                <a:srgbClr val="1C79BE"/>
              </a:solidFill>
              <a:latin typeface="BR Omny Bold"/>
              <a:ea typeface="BR Omny Bold"/>
              <a:cs typeface="BR Omny Bold"/>
              <a:sym typeface="BR Omny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CC17D3D-FAF2-427D-9720-200EAC0E3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297494"/>
            <a:ext cx="2882344" cy="153124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4810E4F-2305-4326-9962-2A461B5495F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" y="141031"/>
            <a:ext cx="1762012" cy="1411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1.png">
            <a:extLst>
              <a:ext uri="{FF2B5EF4-FFF2-40B4-BE49-F238E27FC236}">
                <a16:creationId xmlns:a16="http://schemas.microsoft.com/office/drawing/2014/main" id="{E78025CB-E97D-554F-5E49-A54FE40E834E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16" y="304160"/>
            <a:ext cx="1544104" cy="924483"/>
          </a:xfrm>
          <a:prstGeom prst="rect">
            <a:avLst/>
          </a:prstGeom>
          <a:ln/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901EBAB-9030-6661-77E2-0CDE9F443F7D}"/>
              </a:ext>
            </a:extLst>
          </p:cNvPr>
          <p:cNvSpPr/>
          <p:nvPr/>
        </p:nvSpPr>
        <p:spPr>
          <a:xfrm>
            <a:off x="0" y="9926053"/>
            <a:ext cx="14782800" cy="3609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Universidad Nacional Autónoma de México  </a:t>
            </a:r>
            <a:r>
              <a:rPr lang="es-MX" dirty="0">
                <a:solidFill>
                  <a:schemeClr val="bg1"/>
                </a:solidFill>
                <a:latin typeface="TwitterChirp"/>
              </a:rPr>
              <a:t>@cippsunam @cipps.unam.mx 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image4.png">
            <a:extLst>
              <a:ext uri="{FF2B5EF4-FFF2-40B4-BE49-F238E27FC236}">
                <a16:creationId xmlns:a16="http://schemas.microsoft.com/office/drawing/2014/main" id="{73F0BA2C-D131-736F-7CDE-9CF432113135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1371600" y="3299766"/>
            <a:ext cx="7178920" cy="5868187"/>
          </a:xfrm>
          <a:prstGeom prst="rect">
            <a:avLst/>
          </a:prstGeom>
          <a:ln/>
        </p:spPr>
      </p:pic>
      <p:pic>
        <p:nvPicPr>
          <p:cNvPr id="9" name="image3.png">
            <a:extLst>
              <a:ext uri="{FF2B5EF4-FFF2-40B4-BE49-F238E27FC236}">
                <a16:creationId xmlns:a16="http://schemas.microsoft.com/office/drawing/2014/main" id="{3B006CC2-6AE9-E8CC-B8E3-7646B8AA86C8}"/>
              </a:ext>
            </a:extLst>
          </p:cNvPr>
          <p:cNvPicPr/>
          <p:nvPr/>
        </p:nvPicPr>
        <p:blipFill>
          <a:blip r:embed="rId8"/>
          <a:srcRect t="18581" r="2912"/>
          <a:stretch>
            <a:fillRect/>
          </a:stretch>
        </p:blipFill>
        <p:spPr>
          <a:xfrm>
            <a:off x="9645114" y="3494004"/>
            <a:ext cx="3537486" cy="454509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785218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72" r="-597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62000" y="1731434"/>
            <a:ext cx="14020800" cy="2222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s-MX" sz="4800" b="1" dirty="0">
                <a:solidFill>
                  <a:srgbClr val="1C79BE"/>
                </a:solidFill>
                <a:latin typeface="BR Omny Bold"/>
              </a:rPr>
              <a:t>Visualizador sobre programas y acciones de desarrollo social en México</a:t>
            </a:r>
          </a:p>
          <a:p>
            <a:pPr algn="l">
              <a:lnSpc>
                <a:spcPts val="5759"/>
              </a:lnSpc>
            </a:pPr>
            <a:endParaRPr lang="en-US" sz="4800" b="1" dirty="0">
              <a:solidFill>
                <a:srgbClr val="1C79BE"/>
              </a:solidFill>
              <a:latin typeface="BR Omny Bold"/>
              <a:ea typeface="BR Omny Bold"/>
              <a:cs typeface="BR Omny Bold"/>
              <a:sym typeface="BR Omny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CC17D3D-FAF2-427D-9720-200EAC0E3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297494"/>
            <a:ext cx="2882344" cy="153124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4810E4F-2305-4326-9962-2A461B5495F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" y="141031"/>
            <a:ext cx="1762012" cy="1411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1.png">
            <a:extLst>
              <a:ext uri="{FF2B5EF4-FFF2-40B4-BE49-F238E27FC236}">
                <a16:creationId xmlns:a16="http://schemas.microsoft.com/office/drawing/2014/main" id="{E78025CB-E97D-554F-5E49-A54FE40E834E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16" y="304160"/>
            <a:ext cx="1544104" cy="924483"/>
          </a:xfrm>
          <a:prstGeom prst="rect">
            <a:avLst/>
          </a:prstGeom>
          <a:ln/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901EBAB-9030-6661-77E2-0CDE9F443F7D}"/>
              </a:ext>
            </a:extLst>
          </p:cNvPr>
          <p:cNvSpPr/>
          <p:nvPr/>
        </p:nvSpPr>
        <p:spPr>
          <a:xfrm>
            <a:off x="0" y="9926053"/>
            <a:ext cx="14782800" cy="3609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Universidad Nacional Autónoma de México  </a:t>
            </a:r>
            <a:r>
              <a:rPr lang="es-MX" dirty="0">
                <a:solidFill>
                  <a:schemeClr val="bg1"/>
                </a:solidFill>
                <a:latin typeface="TwitterChirp"/>
              </a:rPr>
              <a:t>@cippsunam @cipps.unam.mx 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8" descr="Toma de Decisiones Efectiva - GoBSmooth">
            <a:extLst>
              <a:ext uri="{FF2B5EF4-FFF2-40B4-BE49-F238E27FC236}">
                <a16:creationId xmlns:a16="http://schemas.microsoft.com/office/drawing/2014/main" id="{F521D733-FF9A-96CC-90BB-2104D8C19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94" y="4294820"/>
            <a:ext cx="1133674" cy="74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8C63FC70-3E7A-94C1-FCC3-6108231AD1F7}"/>
              </a:ext>
            </a:extLst>
          </p:cNvPr>
          <p:cNvSpPr txBox="1">
            <a:spLocks/>
          </p:cNvSpPr>
          <p:nvPr/>
        </p:nvSpPr>
        <p:spPr>
          <a:xfrm>
            <a:off x="399081" y="3176188"/>
            <a:ext cx="12112818" cy="800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1969" b="1">
                <a:solidFill>
                  <a:schemeClr val="accent1">
                    <a:lumMod val="75000"/>
                  </a:schemeClr>
                </a:solidFill>
                <a:latin typeface="Bierstadt Display" panose="020B0004020202020204" pitchFamily="34" charset="0"/>
                <a:ea typeface="+mj-ea"/>
                <a:cs typeface="Arial"/>
              </a:defRPr>
            </a:lvl1pPr>
          </a:lstStyle>
          <a:p>
            <a:r>
              <a:rPr lang="es-MX" sz="2400" dirty="0">
                <a:sym typeface="Arial Black" panose="020B0A04020102020204" pitchFamily="34" charset="0"/>
              </a:rPr>
              <a:t>Usos del Visualizador</a:t>
            </a:r>
            <a:endParaRPr lang="es-MX" sz="2400" dirty="0"/>
          </a:p>
        </p:txBody>
      </p:sp>
      <p:sp>
        <p:nvSpPr>
          <p:cNvPr id="11" name="Hexágono 10">
            <a:extLst>
              <a:ext uri="{FF2B5EF4-FFF2-40B4-BE49-F238E27FC236}">
                <a16:creationId xmlns:a16="http://schemas.microsoft.com/office/drawing/2014/main" id="{B6C62D01-6C1A-FE76-E9B3-6B46F67F4829}"/>
              </a:ext>
            </a:extLst>
          </p:cNvPr>
          <p:cNvSpPr/>
          <p:nvPr/>
        </p:nvSpPr>
        <p:spPr>
          <a:xfrm>
            <a:off x="8366563" y="4179931"/>
            <a:ext cx="3045154" cy="2187278"/>
          </a:xfrm>
          <a:prstGeom prst="hexagon">
            <a:avLst>
              <a:gd name="adj" fmla="val 12001"/>
              <a:gd name="vf" fmla="val 115470"/>
            </a:avLst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s-MX" sz="2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</a:t>
            </a:r>
          </a:p>
          <a:p>
            <a:pPr algn="ctr"/>
            <a:endParaRPr lang="es-MX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6C4458A5-83F8-8C45-B151-452F699C6A1D}"/>
              </a:ext>
            </a:extLst>
          </p:cNvPr>
          <p:cNvCxnSpPr>
            <a:cxnSpLocks/>
          </p:cNvCxnSpPr>
          <p:nvPr/>
        </p:nvCxnSpPr>
        <p:spPr>
          <a:xfrm>
            <a:off x="9940009" y="6461160"/>
            <a:ext cx="0" cy="576064"/>
          </a:xfrm>
          <a:prstGeom prst="straightConnector1">
            <a:avLst/>
          </a:prstGeom>
          <a:ln w="38100">
            <a:solidFill>
              <a:schemeClr val="accent5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2082D80-B1A9-48D1-20BF-3DD2B0F49CD8}"/>
              </a:ext>
            </a:extLst>
          </p:cNvPr>
          <p:cNvSpPr/>
          <p:nvPr/>
        </p:nvSpPr>
        <p:spPr>
          <a:xfrm>
            <a:off x="8607863" y="7037224"/>
            <a:ext cx="2664292" cy="28803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2A1392D-46A5-21EB-AB77-683ECEDBF4A7}"/>
              </a:ext>
            </a:extLst>
          </p:cNvPr>
          <p:cNvSpPr/>
          <p:nvPr/>
        </p:nvSpPr>
        <p:spPr>
          <a:xfrm>
            <a:off x="8607863" y="7524109"/>
            <a:ext cx="2664292" cy="182279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400" baseline="0" dirty="0">
                <a:solidFill>
                  <a:schemeClr val="tx1"/>
                </a:solidFill>
                <a:latin typeface="Arial" panose="020B0604020202020204" pitchFamily="34" charset="0"/>
              </a:rPr>
              <a:t>Contribuir a la transparencia y </a:t>
            </a:r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</a:rPr>
              <a:t>fortalecer </a:t>
            </a:r>
            <a:r>
              <a:rPr lang="es-MX" sz="2400" baseline="0" dirty="0">
                <a:solidFill>
                  <a:schemeClr val="tx1"/>
                </a:solidFill>
                <a:latin typeface="Arial" panose="020B0604020202020204" pitchFamily="34" charset="0"/>
              </a:rPr>
              <a:t>el acceso a la información.</a:t>
            </a:r>
          </a:p>
        </p:txBody>
      </p:sp>
      <p:sp>
        <p:nvSpPr>
          <p:cNvPr id="15" name="Hexágono 14">
            <a:extLst>
              <a:ext uri="{FF2B5EF4-FFF2-40B4-BE49-F238E27FC236}">
                <a16:creationId xmlns:a16="http://schemas.microsoft.com/office/drawing/2014/main" id="{96B62A0D-66D3-A7B9-C70C-C9CB2FCA3F5B}"/>
              </a:ext>
            </a:extLst>
          </p:cNvPr>
          <p:cNvSpPr/>
          <p:nvPr/>
        </p:nvSpPr>
        <p:spPr>
          <a:xfrm>
            <a:off x="4979235" y="4149947"/>
            <a:ext cx="3387328" cy="2217262"/>
          </a:xfrm>
          <a:prstGeom prst="hexagon">
            <a:avLst>
              <a:gd name="adj" fmla="val 15161"/>
              <a:gd name="vf" fmla="val 115470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s-MX" sz="24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4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4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4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4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4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4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4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4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4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4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4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4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Academia</a:t>
            </a:r>
          </a:p>
          <a:p>
            <a:pPr algn="ctr"/>
            <a:endParaRPr lang="es-MX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1CB82E1A-D824-9115-763F-EBC8596C61D1}"/>
              </a:ext>
            </a:extLst>
          </p:cNvPr>
          <p:cNvCxnSpPr>
            <a:cxnSpLocks/>
          </p:cNvCxnSpPr>
          <p:nvPr/>
        </p:nvCxnSpPr>
        <p:spPr>
          <a:xfrm>
            <a:off x="6597076" y="6443587"/>
            <a:ext cx="0" cy="576064"/>
          </a:xfrm>
          <a:prstGeom prst="straightConnector1">
            <a:avLst/>
          </a:prstGeom>
          <a:ln w="38100">
            <a:solidFill>
              <a:schemeClr val="accent4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8D6AC15-A1FE-3B0C-136C-F4B39F8B8D6F}"/>
              </a:ext>
            </a:extLst>
          </p:cNvPr>
          <p:cNvSpPr/>
          <p:nvPr/>
        </p:nvSpPr>
        <p:spPr>
          <a:xfrm>
            <a:off x="5264930" y="7022154"/>
            <a:ext cx="2664292" cy="28803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6310515-05C2-7F1B-B66E-7219DD94B9C1}"/>
              </a:ext>
            </a:extLst>
          </p:cNvPr>
          <p:cNvSpPr/>
          <p:nvPr/>
        </p:nvSpPr>
        <p:spPr>
          <a:xfrm>
            <a:off x="5245828" y="7409633"/>
            <a:ext cx="2664293" cy="195081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000" baseline="0" dirty="0">
                <a:solidFill>
                  <a:schemeClr val="tx1"/>
                </a:solidFill>
                <a:latin typeface="Arial" panose="020B0604020202020204" pitchFamily="34" charset="0"/>
              </a:rPr>
              <a:t>Brindar una herramienta complementaria para la investigación en el ámbito de desarrollo social.</a:t>
            </a:r>
          </a:p>
        </p:txBody>
      </p:sp>
      <p:sp>
        <p:nvSpPr>
          <p:cNvPr id="19" name="Hexágono 18">
            <a:extLst>
              <a:ext uri="{FF2B5EF4-FFF2-40B4-BE49-F238E27FC236}">
                <a16:creationId xmlns:a16="http://schemas.microsoft.com/office/drawing/2014/main" id="{7425AC74-B31A-CEB6-70B2-95DC8D9D4253}"/>
              </a:ext>
            </a:extLst>
          </p:cNvPr>
          <p:cNvSpPr/>
          <p:nvPr/>
        </p:nvSpPr>
        <p:spPr>
          <a:xfrm>
            <a:off x="870714" y="4116862"/>
            <a:ext cx="3434497" cy="2268061"/>
          </a:xfrm>
          <a:prstGeom prst="hexagon">
            <a:avLst>
              <a:gd name="adj" fmla="val 13595"/>
              <a:gd name="vf" fmla="val 11547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s-MX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0F96EB8C-D93B-054E-AF1E-72F0C2C2170A}"/>
              </a:ext>
            </a:extLst>
          </p:cNvPr>
          <p:cNvCxnSpPr>
            <a:cxnSpLocks/>
          </p:cNvCxnSpPr>
          <p:nvPr/>
        </p:nvCxnSpPr>
        <p:spPr>
          <a:xfrm>
            <a:off x="2677031" y="6443587"/>
            <a:ext cx="0" cy="560994"/>
          </a:xfrm>
          <a:prstGeom prst="straightConnector1">
            <a:avLst/>
          </a:prstGeom>
          <a:ln w="38100"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20">
            <a:extLst>
              <a:ext uri="{FF2B5EF4-FFF2-40B4-BE49-F238E27FC236}">
                <a16:creationId xmlns:a16="http://schemas.microsoft.com/office/drawing/2014/main" id="{C73F7C70-4954-E480-E410-F22A2D08691E}"/>
              </a:ext>
            </a:extLst>
          </p:cNvPr>
          <p:cNvSpPr/>
          <p:nvPr/>
        </p:nvSpPr>
        <p:spPr>
          <a:xfrm>
            <a:off x="1081112" y="7022154"/>
            <a:ext cx="3434497" cy="2880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592C7FA5-2EE5-56CD-0EFD-47660133C6DD}"/>
              </a:ext>
            </a:extLst>
          </p:cNvPr>
          <p:cNvSpPr/>
          <p:nvPr/>
        </p:nvSpPr>
        <p:spPr>
          <a:xfrm>
            <a:off x="1081112" y="7409632"/>
            <a:ext cx="3434497" cy="19372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000" baseline="0" dirty="0">
                <a:solidFill>
                  <a:schemeClr val="tx1"/>
                </a:solidFill>
                <a:latin typeface="Arial" panose="020B0604020202020204" pitchFamily="34" charset="0"/>
              </a:rPr>
              <a:t>Generar evidencia de los programas en los tres órdenes de gobierno </a:t>
            </a:r>
          </a:p>
          <a:p>
            <a:pPr lvl="0" algn="ctr"/>
            <a:r>
              <a:rPr lang="es-MX" sz="2000" baseline="0" dirty="0">
                <a:solidFill>
                  <a:schemeClr val="tx1"/>
                </a:solidFill>
                <a:latin typeface="Arial" panose="020B0604020202020204" pitchFamily="34" charset="0"/>
              </a:rPr>
              <a:t>Facilitar la toma de decisiones a partir de información clave y sintética.</a:t>
            </a:r>
            <a:endParaRPr lang="es-MX" sz="2000" dirty="0">
              <a:solidFill>
                <a:schemeClr val="tx1"/>
              </a:solidFill>
            </a:endParaRPr>
          </a:p>
        </p:txBody>
      </p:sp>
      <p:pic>
        <p:nvPicPr>
          <p:cNvPr id="23" name="Picture 10" descr="Investigación cualitativa y cuantitativa: definición, características y  diferencias ➡️">
            <a:extLst>
              <a:ext uri="{FF2B5EF4-FFF2-40B4-BE49-F238E27FC236}">
                <a16:creationId xmlns:a16="http://schemas.microsoft.com/office/drawing/2014/main" id="{1DB79883-D455-0BA7-9108-CC6293DAE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488" y="4264439"/>
            <a:ext cx="1456192" cy="112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FICHA: 3 MÉTODO CUALITATIVO - Portafolio de Metodología">
            <a:extLst>
              <a:ext uri="{FF2B5EF4-FFF2-40B4-BE49-F238E27FC236}">
                <a16:creationId xmlns:a16="http://schemas.microsoft.com/office/drawing/2014/main" id="{F7B4B29A-03C3-1DC2-1946-D05AB6175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446" y="4329931"/>
            <a:ext cx="1382610" cy="99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F27834C7-40A3-E4AF-60B7-F5CC2B953356}"/>
              </a:ext>
            </a:extLst>
          </p:cNvPr>
          <p:cNvSpPr txBox="1"/>
          <p:nvPr/>
        </p:nvSpPr>
        <p:spPr>
          <a:xfrm>
            <a:off x="1173844" y="5228828"/>
            <a:ext cx="284601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Tomadores de decisión y servidores públicos</a:t>
            </a:r>
          </a:p>
        </p:txBody>
      </p:sp>
    </p:spTree>
    <p:extLst>
      <p:ext uri="{BB962C8B-B14F-4D97-AF65-F5344CB8AC3E}">
        <p14:creationId xmlns:p14="http://schemas.microsoft.com/office/powerpoint/2010/main" val="375952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3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871126">
            <a:off x="4008677" y="-7039991"/>
            <a:ext cx="24807266" cy="25700388"/>
          </a:xfrm>
          <a:custGeom>
            <a:avLst/>
            <a:gdLst/>
            <a:ahLst/>
            <a:cxnLst/>
            <a:rect l="l" t="t" r="r" b="b"/>
            <a:pathLst>
              <a:path w="24807266" h="25700388">
                <a:moveTo>
                  <a:pt x="0" y="0"/>
                </a:moveTo>
                <a:lnTo>
                  <a:pt x="24807266" y="0"/>
                </a:lnTo>
                <a:lnTo>
                  <a:pt x="24807266" y="25700388"/>
                </a:lnTo>
                <a:lnTo>
                  <a:pt x="0" y="257003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09920" y="789835"/>
            <a:ext cx="1915812" cy="2045654"/>
          </a:xfrm>
          <a:custGeom>
            <a:avLst/>
            <a:gdLst/>
            <a:ahLst/>
            <a:cxnLst/>
            <a:rect l="l" t="t" r="r" b="b"/>
            <a:pathLst>
              <a:path w="1915812" h="2045654">
                <a:moveTo>
                  <a:pt x="0" y="0"/>
                </a:moveTo>
                <a:lnTo>
                  <a:pt x="1915812" y="0"/>
                </a:lnTo>
                <a:lnTo>
                  <a:pt x="1915812" y="2045654"/>
                </a:lnTo>
                <a:lnTo>
                  <a:pt x="0" y="20456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384434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666543" y="1231828"/>
            <a:ext cx="1706463" cy="460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9"/>
              </a:lnSpc>
            </a:pPr>
            <a:r>
              <a:rPr lang="en-US" sz="2664">
                <a:solidFill>
                  <a:srgbClr val="FEFEFE"/>
                </a:solidFill>
                <a:latin typeface="BR Omny"/>
                <a:ea typeface="BR Omny"/>
                <a:cs typeface="BR Omny"/>
                <a:sym typeface="BR Omny"/>
              </a:rPr>
              <a:t>global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666543" y="1531485"/>
            <a:ext cx="1739714" cy="460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9"/>
              </a:lnSpc>
            </a:pPr>
            <a:r>
              <a:rPr lang="en-US" sz="2664" b="1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evaluation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666543" y="1812615"/>
            <a:ext cx="1739714" cy="460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9"/>
              </a:lnSpc>
            </a:pPr>
            <a:r>
              <a:rPr lang="en-US" sz="2664">
                <a:solidFill>
                  <a:srgbClr val="FEFEFE"/>
                </a:solidFill>
                <a:latin typeface="BR Omny"/>
                <a:ea typeface="BR Omny"/>
                <a:cs typeface="BR Omny"/>
                <a:sym typeface="BR Omny"/>
              </a:rPr>
              <a:t>initiative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4772016"/>
            <a:ext cx="6525478" cy="1038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59"/>
              </a:lnSpc>
            </a:pPr>
            <a:r>
              <a:rPr lang="en-US" sz="6799" b="1" dirty="0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¡Gracias!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2D61870-B70D-4381-9504-FC4CB1F36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6" y="7723870"/>
            <a:ext cx="3676650" cy="18383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72" r="-597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62000" y="1731434"/>
            <a:ext cx="14020800" cy="2222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s-MX" sz="4800" b="1" dirty="0">
                <a:solidFill>
                  <a:srgbClr val="1C79BE"/>
                </a:solidFill>
                <a:latin typeface="BR Omny Bold"/>
              </a:rPr>
              <a:t>Visualizador sobre programas y acciones de desarrollo social en México</a:t>
            </a:r>
          </a:p>
          <a:p>
            <a:pPr algn="l">
              <a:lnSpc>
                <a:spcPts val="5759"/>
              </a:lnSpc>
            </a:pPr>
            <a:endParaRPr lang="en-US" sz="4800" b="1" dirty="0">
              <a:solidFill>
                <a:srgbClr val="1C79BE"/>
              </a:solidFill>
              <a:latin typeface="BR Omny Bold"/>
              <a:ea typeface="BR Omny Bold"/>
              <a:cs typeface="BR Omny Bold"/>
              <a:sym typeface="BR Omny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CC17D3D-FAF2-427D-9720-200EAC0E3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297494"/>
            <a:ext cx="2882344" cy="153124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4810E4F-2305-4326-9962-2A461B5495F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" y="141031"/>
            <a:ext cx="1762012" cy="1411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1.png">
            <a:extLst>
              <a:ext uri="{FF2B5EF4-FFF2-40B4-BE49-F238E27FC236}">
                <a16:creationId xmlns:a16="http://schemas.microsoft.com/office/drawing/2014/main" id="{E78025CB-E97D-554F-5E49-A54FE40E834E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16" y="304160"/>
            <a:ext cx="1544104" cy="924483"/>
          </a:xfrm>
          <a:prstGeom prst="rect">
            <a:avLst/>
          </a:prstGeom>
          <a:ln/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901EBAB-9030-6661-77E2-0CDE9F443F7D}"/>
              </a:ext>
            </a:extLst>
          </p:cNvPr>
          <p:cNvSpPr/>
          <p:nvPr/>
        </p:nvSpPr>
        <p:spPr>
          <a:xfrm>
            <a:off x="0" y="9926053"/>
            <a:ext cx="14782800" cy="3609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Universidad Nacional Autónoma de México  </a:t>
            </a:r>
            <a:r>
              <a:rPr lang="es-MX" dirty="0">
                <a:solidFill>
                  <a:schemeClr val="bg1"/>
                </a:solidFill>
                <a:latin typeface="TwitterChirp"/>
              </a:rPr>
              <a:t>@cippsunam @cipps.unam.mx 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306CDDF-1498-E6D1-F045-9C423AE9B183}"/>
              </a:ext>
            </a:extLst>
          </p:cNvPr>
          <p:cNvSpPr txBox="1"/>
          <p:nvPr/>
        </p:nvSpPr>
        <p:spPr>
          <a:xfrm>
            <a:off x="884881" y="3762283"/>
            <a:ext cx="8567794" cy="2923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just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2000" b="0" i="0" dirty="0">
                <a:solidFill>
                  <a:schemeClr val="dk1"/>
                </a:solidFill>
              </a:rPr>
              <a:t>El Consejo Nacional de Evaluación de la Política de Desarrollo Social (CONEVAL) y el proyecto PISOIGUAL, implementado en México por la Deutsche </a:t>
            </a:r>
            <a:r>
              <a:rPr lang="es-ES" sz="2000" b="0" i="0" dirty="0" err="1">
                <a:solidFill>
                  <a:schemeClr val="dk1"/>
                </a:solidFill>
              </a:rPr>
              <a:t>Gesellschaft</a:t>
            </a:r>
            <a:r>
              <a:rPr lang="es-ES" sz="2000" b="0" i="0" dirty="0">
                <a:solidFill>
                  <a:schemeClr val="dk1"/>
                </a:solidFill>
              </a:rPr>
              <a:t> </a:t>
            </a:r>
            <a:r>
              <a:rPr lang="es-ES" sz="2000" b="0" i="0" dirty="0" err="1">
                <a:solidFill>
                  <a:schemeClr val="dk1"/>
                </a:solidFill>
              </a:rPr>
              <a:t>für</a:t>
            </a:r>
            <a:r>
              <a:rPr lang="es-ES" sz="2000" b="0" i="0" dirty="0">
                <a:solidFill>
                  <a:schemeClr val="dk1"/>
                </a:solidFill>
              </a:rPr>
              <a:t> </a:t>
            </a:r>
            <a:r>
              <a:rPr lang="es-ES" sz="2000" b="0" i="0" dirty="0" err="1">
                <a:solidFill>
                  <a:schemeClr val="dk1"/>
                </a:solidFill>
              </a:rPr>
              <a:t>Internationale</a:t>
            </a:r>
            <a:r>
              <a:rPr lang="es-ES" sz="2000" b="0" i="0" dirty="0">
                <a:solidFill>
                  <a:schemeClr val="dk1"/>
                </a:solidFill>
              </a:rPr>
              <a:t> </a:t>
            </a:r>
            <a:r>
              <a:rPr lang="es-ES" sz="2000" b="0" i="0" dirty="0" err="1">
                <a:solidFill>
                  <a:schemeClr val="dk1"/>
                </a:solidFill>
              </a:rPr>
              <a:t>Zusammenarbeit</a:t>
            </a:r>
            <a:r>
              <a:rPr lang="es-ES" sz="2000" b="0" i="0" dirty="0">
                <a:solidFill>
                  <a:schemeClr val="dk1"/>
                </a:solidFill>
              </a:rPr>
              <a:t> (GIZ), comenzaron a desarrollar la Plataforma de visualización y análisis de programas sociales en 2023, con el objetivo de </a:t>
            </a:r>
            <a:r>
              <a:rPr lang="es-ES" sz="2000" dirty="0">
                <a:solidFill>
                  <a:schemeClr val="dk1"/>
                </a:solidFill>
              </a:rPr>
              <a:t>construir una herramienta que reuniera información clave de los Programas y Acciones Federales de Desarrollo Social en México, para el orden federal estatal y municipal. </a:t>
            </a:r>
            <a:endParaRPr lang="es-ES" sz="2000" dirty="0"/>
          </a:p>
        </p:txBody>
      </p:sp>
      <p:pic>
        <p:nvPicPr>
          <p:cNvPr id="11" name="Google Shape;100;g3a9bb54798e_0_36" descr="Interfaz de usuario gráfica">
            <a:extLst>
              <a:ext uri="{FF2B5EF4-FFF2-40B4-BE49-F238E27FC236}">
                <a16:creationId xmlns:a16="http://schemas.microsoft.com/office/drawing/2014/main" id="{6A7EBDAC-3DFC-C180-4C16-62DCAB8D063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74506" t="82083" b="7110"/>
          <a:stretch/>
        </p:blipFill>
        <p:spPr>
          <a:xfrm>
            <a:off x="9904753" y="3954158"/>
            <a:ext cx="4425968" cy="1367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72" r="-597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62000" y="1731434"/>
            <a:ext cx="14020800" cy="2222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s-MX" sz="4800" b="1" dirty="0">
                <a:solidFill>
                  <a:srgbClr val="1C79BE"/>
                </a:solidFill>
                <a:latin typeface="BR Omny Bold"/>
              </a:rPr>
              <a:t>Visualizador sobre programas y acciones de desarrollo social en México</a:t>
            </a:r>
          </a:p>
          <a:p>
            <a:pPr algn="l">
              <a:lnSpc>
                <a:spcPts val="5759"/>
              </a:lnSpc>
            </a:pPr>
            <a:endParaRPr lang="en-US" sz="4800" b="1" dirty="0">
              <a:solidFill>
                <a:srgbClr val="1C79BE"/>
              </a:solidFill>
              <a:latin typeface="BR Omny Bold"/>
              <a:ea typeface="BR Omny Bold"/>
              <a:cs typeface="BR Omny Bold"/>
              <a:sym typeface="BR Omny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CC17D3D-FAF2-427D-9720-200EAC0E3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297494"/>
            <a:ext cx="2882344" cy="153124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4810E4F-2305-4326-9962-2A461B5495F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" y="141031"/>
            <a:ext cx="1762012" cy="1411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1.png">
            <a:extLst>
              <a:ext uri="{FF2B5EF4-FFF2-40B4-BE49-F238E27FC236}">
                <a16:creationId xmlns:a16="http://schemas.microsoft.com/office/drawing/2014/main" id="{E78025CB-E97D-554F-5E49-A54FE40E834E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16" y="304160"/>
            <a:ext cx="1544104" cy="924483"/>
          </a:xfrm>
          <a:prstGeom prst="rect">
            <a:avLst/>
          </a:prstGeom>
          <a:ln/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901EBAB-9030-6661-77E2-0CDE9F443F7D}"/>
              </a:ext>
            </a:extLst>
          </p:cNvPr>
          <p:cNvSpPr/>
          <p:nvPr/>
        </p:nvSpPr>
        <p:spPr>
          <a:xfrm>
            <a:off x="0" y="9926053"/>
            <a:ext cx="14782800" cy="3609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Universidad Nacional Autónoma de México  </a:t>
            </a:r>
            <a:r>
              <a:rPr lang="es-MX" dirty="0">
                <a:solidFill>
                  <a:schemeClr val="bg1"/>
                </a:solidFill>
                <a:latin typeface="TwitterChirp"/>
              </a:rPr>
              <a:t>@cippsunam @cipps.unam.mx 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4A24F0B-A3D1-72FE-B691-D1AE1CD98EF2}"/>
              </a:ext>
            </a:extLst>
          </p:cNvPr>
          <p:cNvSpPr txBox="1"/>
          <p:nvPr/>
        </p:nvSpPr>
        <p:spPr>
          <a:xfrm>
            <a:off x="1421397" y="3339830"/>
            <a:ext cx="7981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 dirty="0"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lang="es-ES" sz="1800" b="1" i="0" u="none" strike="noStrike" cap="none" dirty="0">
                <a:latin typeface="Arial"/>
                <a:ea typeface="Arial"/>
                <a:cs typeface="Arial"/>
                <a:sym typeface="Arial"/>
              </a:rPr>
              <a:t>Inventario Nacional CONEVAL de Programas, Acciones y Fondos de Aportaciones para el Desarrollo Social (Inventario Nacional)</a:t>
            </a:r>
            <a:r>
              <a:rPr lang="es-ES" sz="1800" b="0" i="0" u="none" strike="noStrike" cap="none" dirty="0">
                <a:latin typeface="Arial"/>
                <a:ea typeface="Arial"/>
                <a:cs typeface="Arial"/>
                <a:sym typeface="Arial"/>
              </a:rPr>
              <a:t> sistematizaba información relevante de los programas, acciones y fondos de desarrollo social en los ámbitos </a:t>
            </a:r>
            <a:r>
              <a:rPr lang="es-ES" sz="1800" b="1" i="0" u="none" strike="noStrike" cap="none" dirty="0">
                <a:latin typeface="Arial"/>
                <a:ea typeface="Arial"/>
                <a:cs typeface="Arial"/>
                <a:sym typeface="Arial"/>
              </a:rPr>
              <a:t>Federal, Estatal </a:t>
            </a:r>
            <a:r>
              <a:rPr lang="es-ES" sz="1800" b="0" i="0" u="none" strike="noStrike" cap="none" dirty="0"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s-ES" sz="1800" b="1" i="0" u="none" strike="noStrike" cap="none" dirty="0">
                <a:latin typeface="Arial"/>
                <a:ea typeface="Arial"/>
                <a:cs typeface="Arial"/>
                <a:sym typeface="Arial"/>
              </a:rPr>
              <a:t> Municipal. </a:t>
            </a:r>
            <a:endParaRPr lang="es-ES" dirty="0"/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oogle Shape;260;p53">
            <a:extLst>
              <a:ext uri="{FF2B5EF4-FFF2-40B4-BE49-F238E27FC236}">
                <a16:creationId xmlns:a16="http://schemas.microsoft.com/office/drawing/2014/main" id="{3EFE8673-DF1C-F810-3821-7AD35D4E7EB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67000" y="5143500"/>
            <a:ext cx="5489917" cy="4012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172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 descr="Imagen que contiene Gráfico&#10;&#10;El contenido generado por IA puede ser incorrecto.">
            <a:extLst>
              <a:ext uri="{FF2B5EF4-FFF2-40B4-BE49-F238E27FC236}">
                <a16:creationId xmlns:a16="http://schemas.microsoft.com/office/drawing/2014/main" id="{2088E0B3-94C1-0379-0A87-7C1C9975C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3" y="0"/>
            <a:ext cx="18322893" cy="10306629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6BE6C0B-9512-96CB-7022-DA8336A54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52" y="5120948"/>
            <a:ext cx="3740876" cy="939248"/>
          </a:xfrm>
        </p:spPr>
        <p:txBody>
          <a:bodyPr>
            <a:noAutofit/>
          </a:bodyPr>
          <a:lstStyle/>
          <a:p>
            <a:pPr algn="ctr"/>
            <a:r>
              <a:rPr lang="es-MX" sz="4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Visualizador de programas de desarrollo social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E2F8C07-35E7-C311-6EAB-C7594862C232}"/>
              </a:ext>
            </a:extLst>
          </p:cNvPr>
          <p:cNvSpPr txBox="1">
            <a:spLocks/>
          </p:cNvSpPr>
          <p:nvPr/>
        </p:nvSpPr>
        <p:spPr>
          <a:xfrm>
            <a:off x="5014293" y="3906077"/>
            <a:ext cx="4159527" cy="939248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6600" b="1" dirty="0">
                <a:latin typeface="Arial" panose="020B0604020202020204" pitchFamily="34" charset="0"/>
                <a:cs typeface="Arial" panose="020B0604020202020204" pitchFamily="34" charset="0"/>
              </a:rPr>
              <a:t>Inventario Federal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1C0817E-1391-E3AA-E48C-BF9EE5B18FC7}"/>
              </a:ext>
            </a:extLst>
          </p:cNvPr>
          <p:cNvSpPr txBox="1">
            <a:spLocks/>
          </p:cNvSpPr>
          <p:nvPr/>
        </p:nvSpPr>
        <p:spPr>
          <a:xfrm>
            <a:off x="9715503" y="3906076"/>
            <a:ext cx="4159527" cy="939248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Inventario Estatal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03019D73-1667-98F7-64C8-64DADD5E91AB}"/>
              </a:ext>
            </a:extLst>
          </p:cNvPr>
          <p:cNvSpPr txBox="1">
            <a:spLocks/>
          </p:cNvSpPr>
          <p:nvPr/>
        </p:nvSpPr>
        <p:spPr>
          <a:xfrm>
            <a:off x="14128473" y="3906076"/>
            <a:ext cx="4159527" cy="939248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Inventario Municipal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28B6773-0498-B421-658F-9F78B50D0DEB}"/>
              </a:ext>
            </a:extLst>
          </p:cNvPr>
          <p:cNvSpPr txBox="1"/>
          <p:nvPr/>
        </p:nvSpPr>
        <p:spPr>
          <a:xfrm>
            <a:off x="5005775" y="5597088"/>
            <a:ext cx="332463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124 variables</a:t>
            </a:r>
          </a:p>
          <a:p>
            <a:pPr algn="ctr"/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2022-2024</a:t>
            </a:r>
          </a:p>
          <a:p>
            <a:pPr algn="ctr"/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123 Programas y acciones de desarrollo social   </a:t>
            </a:r>
          </a:p>
        </p:txBody>
      </p:sp>
      <p:pic>
        <p:nvPicPr>
          <p:cNvPr id="16" name="Imagen 15" descr="Interfaz de usuario gráfica, Logotipo&#10;&#10;El contenido generado por IA puede ser incorrecto.">
            <a:extLst>
              <a:ext uri="{FF2B5EF4-FFF2-40B4-BE49-F238E27FC236}">
                <a16:creationId xmlns:a16="http://schemas.microsoft.com/office/drawing/2014/main" id="{A9FE096A-A75D-4DA1-4BED-373EE87A3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3" t="32377" r="56362" b="49686"/>
          <a:stretch>
            <a:fillRect/>
          </a:stretch>
        </p:blipFill>
        <p:spPr>
          <a:xfrm>
            <a:off x="5302526" y="1823014"/>
            <a:ext cx="2748171" cy="1771199"/>
          </a:xfrm>
          <a:prstGeom prst="rect">
            <a:avLst/>
          </a:prstGeom>
        </p:spPr>
      </p:pic>
      <p:pic>
        <p:nvPicPr>
          <p:cNvPr id="18" name="Imagen 17" descr="Interfaz de usuario gráfica">
            <a:extLst>
              <a:ext uri="{FF2B5EF4-FFF2-40B4-BE49-F238E27FC236}">
                <a16:creationId xmlns:a16="http://schemas.microsoft.com/office/drawing/2014/main" id="{4A116C0B-7E52-A173-996E-DE47BE8302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8" t="32748" r="44132" b="47560"/>
          <a:stretch>
            <a:fillRect/>
          </a:stretch>
        </p:blipFill>
        <p:spPr>
          <a:xfrm>
            <a:off x="972274" y="1823013"/>
            <a:ext cx="1892462" cy="1944546"/>
          </a:xfrm>
          <a:prstGeom prst="rect">
            <a:avLst/>
          </a:prstGeom>
        </p:spPr>
      </p:pic>
      <p:pic>
        <p:nvPicPr>
          <p:cNvPr id="22" name="Imagen 21" descr="Imagen que contiene Aplicación&#10;&#10;El contenido generado por IA puede ser incorrecto.">
            <a:extLst>
              <a:ext uri="{FF2B5EF4-FFF2-40B4-BE49-F238E27FC236}">
                <a16:creationId xmlns:a16="http://schemas.microsoft.com/office/drawing/2014/main" id="{C96C8D74-A49C-9C44-BCB2-459504EBC8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10" t="41053" r="44932" b="40837"/>
          <a:stretch>
            <a:fillRect/>
          </a:stretch>
        </p:blipFill>
        <p:spPr>
          <a:xfrm>
            <a:off x="10342103" y="1823014"/>
            <a:ext cx="1783197" cy="1788290"/>
          </a:xfrm>
          <a:prstGeom prst="rect">
            <a:avLst/>
          </a:prstGeom>
        </p:spPr>
      </p:pic>
      <p:pic>
        <p:nvPicPr>
          <p:cNvPr id="24" name="Imagen 23" descr="Imagen que contiene Aplicación&#10;&#10;El contenido generado por IA puede ser incorrecto.">
            <a:extLst>
              <a:ext uri="{FF2B5EF4-FFF2-40B4-BE49-F238E27FC236}">
                <a16:creationId xmlns:a16="http://schemas.microsoft.com/office/drawing/2014/main" id="{7FF9B1CB-CD1C-864A-7ACB-E4813B1E93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6" t="37469" r="44619" b="43508"/>
          <a:stretch>
            <a:fillRect/>
          </a:stretch>
        </p:blipFill>
        <p:spPr>
          <a:xfrm>
            <a:off x="14859915" y="1563997"/>
            <a:ext cx="1981032" cy="187849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D1657D1-43E8-6EF9-24DD-9C8DC812AB8A}"/>
              </a:ext>
            </a:extLst>
          </p:cNvPr>
          <p:cNvSpPr txBox="1"/>
          <p:nvPr/>
        </p:nvSpPr>
        <p:spPr>
          <a:xfrm>
            <a:off x="9571382" y="5597088"/>
            <a:ext cx="33246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63 variables</a:t>
            </a:r>
          </a:p>
          <a:p>
            <a:pPr algn="ctr"/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  <a:p>
            <a:pPr algn="ctr"/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1038 Programas y acciones de desarrollo social   </a:t>
            </a:r>
          </a:p>
          <a:p>
            <a:pPr algn="ctr"/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9736966-F960-3541-5506-C43B0D730A2E}"/>
              </a:ext>
            </a:extLst>
          </p:cNvPr>
          <p:cNvSpPr txBox="1"/>
          <p:nvPr/>
        </p:nvSpPr>
        <p:spPr>
          <a:xfrm>
            <a:off x="14111248" y="5609931"/>
            <a:ext cx="33246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124 variables</a:t>
            </a:r>
          </a:p>
          <a:p>
            <a:pPr algn="ctr"/>
            <a:r>
              <a:rPr lang="es-MX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pPr algn="ctr"/>
            <a:r>
              <a:rPr lang="es-MX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6792 Programas y acciones de desarrollo social   </a:t>
            </a:r>
          </a:p>
          <a:p>
            <a:pPr algn="ctr"/>
            <a:r>
              <a:rPr lang="es-MX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C80CAA7-6190-C142-4F85-4791580D8FAA}"/>
              </a:ext>
            </a:extLst>
          </p:cNvPr>
          <p:cNvSpPr/>
          <p:nvPr/>
        </p:nvSpPr>
        <p:spPr>
          <a:xfrm>
            <a:off x="4807628" y="8707792"/>
            <a:ext cx="4159527" cy="8486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2448" tIns="122013" rIns="172448" bIns="172448" numCol="1" spcCol="1270" anchor="ctr" anchorCtr="0">
            <a:noAutofit/>
          </a:bodyPr>
          <a:lstStyle/>
          <a:p>
            <a:pPr algn="ctr" defTabSz="1031342">
              <a:lnSpc>
                <a:spcPct val="90000"/>
              </a:lnSpc>
              <a:spcAft>
                <a:spcPct val="35000"/>
              </a:spcAft>
            </a:pPr>
            <a:r>
              <a:rPr lang="es-MX" sz="2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bases de datos </a:t>
            </a:r>
            <a:r>
              <a:rPr lang="es-MX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en conjunto tienen </a:t>
            </a:r>
            <a:r>
              <a:rPr lang="es-MX" sz="2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de 3512 registros</a:t>
            </a:r>
          </a:p>
        </p:txBody>
      </p:sp>
    </p:spTree>
    <p:extLst>
      <p:ext uri="{BB962C8B-B14F-4D97-AF65-F5344CB8AC3E}">
        <p14:creationId xmlns:p14="http://schemas.microsoft.com/office/powerpoint/2010/main" val="4025077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72" r="-597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62000" y="1731434"/>
            <a:ext cx="14020800" cy="2222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s-MX" sz="4800" b="1" dirty="0">
                <a:solidFill>
                  <a:srgbClr val="1C79BE"/>
                </a:solidFill>
                <a:latin typeface="BR Omny Bold"/>
              </a:rPr>
              <a:t>Visualizador sobre programas y acciones de desarrollo social en México</a:t>
            </a:r>
          </a:p>
          <a:p>
            <a:pPr algn="l">
              <a:lnSpc>
                <a:spcPts val="5759"/>
              </a:lnSpc>
            </a:pPr>
            <a:endParaRPr lang="en-US" sz="4800" b="1" dirty="0">
              <a:solidFill>
                <a:srgbClr val="1C79BE"/>
              </a:solidFill>
              <a:latin typeface="BR Omny Bold"/>
              <a:ea typeface="BR Omny Bold"/>
              <a:cs typeface="BR Omny Bold"/>
              <a:sym typeface="BR Omny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CC17D3D-FAF2-427D-9720-200EAC0E3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297494"/>
            <a:ext cx="2882344" cy="153124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4810E4F-2305-4326-9962-2A461B5495F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" y="141031"/>
            <a:ext cx="1762012" cy="1411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1.png">
            <a:extLst>
              <a:ext uri="{FF2B5EF4-FFF2-40B4-BE49-F238E27FC236}">
                <a16:creationId xmlns:a16="http://schemas.microsoft.com/office/drawing/2014/main" id="{E78025CB-E97D-554F-5E49-A54FE40E834E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16" y="304160"/>
            <a:ext cx="1544104" cy="924483"/>
          </a:xfrm>
          <a:prstGeom prst="rect">
            <a:avLst/>
          </a:prstGeom>
          <a:ln/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901EBAB-9030-6661-77E2-0CDE9F443F7D}"/>
              </a:ext>
            </a:extLst>
          </p:cNvPr>
          <p:cNvSpPr/>
          <p:nvPr/>
        </p:nvSpPr>
        <p:spPr>
          <a:xfrm>
            <a:off x="0" y="9926053"/>
            <a:ext cx="14782800" cy="3609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Universidad Nacional Autónoma de México  </a:t>
            </a:r>
            <a:r>
              <a:rPr lang="es-MX" dirty="0">
                <a:solidFill>
                  <a:schemeClr val="bg1"/>
                </a:solidFill>
                <a:latin typeface="TwitterChirp"/>
              </a:rPr>
              <a:t>@cippsunam @cipps.unam.mx 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Google Shape;349;p57">
            <a:extLst>
              <a:ext uri="{FF2B5EF4-FFF2-40B4-BE49-F238E27FC236}">
                <a16:creationId xmlns:a16="http://schemas.microsoft.com/office/drawing/2014/main" id="{A172714E-7502-0E11-F7F2-922CDEC432E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46768" y="4094450"/>
            <a:ext cx="2880320" cy="2888265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" name="Google Shape;350;p57">
            <a:extLst>
              <a:ext uri="{FF2B5EF4-FFF2-40B4-BE49-F238E27FC236}">
                <a16:creationId xmlns:a16="http://schemas.microsoft.com/office/drawing/2014/main" id="{B16A89F5-67C8-285F-08E4-E31E7C3CC719}"/>
              </a:ext>
            </a:extLst>
          </p:cNvPr>
          <p:cNvSpPr txBox="1"/>
          <p:nvPr/>
        </p:nvSpPr>
        <p:spPr>
          <a:xfrm>
            <a:off x="2751180" y="3390852"/>
            <a:ext cx="4262288" cy="570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>
                <a:solidFill>
                  <a:srgbClr val="003B59"/>
                </a:solidFill>
                <a:latin typeface="Arial"/>
                <a:ea typeface="Arial"/>
                <a:cs typeface="Arial"/>
                <a:sym typeface="Arial"/>
              </a:rPr>
              <a:t>Inventario Nacional CONEVAL</a:t>
            </a:r>
            <a:endParaRPr/>
          </a:p>
        </p:txBody>
      </p:sp>
      <p:sp>
        <p:nvSpPr>
          <p:cNvPr id="11" name="Google Shape;351;p57">
            <a:extLst>
              <a:ext uri="{FF2B5EF4-FFF2-40B4-BE49-F238E27FC236}">
                <a16:creationId xmlns:a16="http://schemas.microsoft.com/office/drawing/2014/main" id="{55E5112C-7008-9A91-5B4E-43DC014E96A6}"/>
              </a:ext>
            </a:extLst>
          </p:cNvPr>
          <p:cNvSpPr/>
          <p:nvPr/>
        </p:nvSpPr>
        <p:spPr>
          <a:xfrm>
            <a:off x="1344231" y="7115986"/>
            <a:ext cx="2880320" cy="2096905"/>
          </a:xfrm>
          <a:custGeom>
            <a:avLst/>
            <a:gdLst/>
            <a:ahLst/>
            <a:cxnLst/>
            <a:rect l="l" t="t" r="r" b="b"/>
            <a:pathLst>
              <a:path w="3464528" h="1089963" extrusionOk="0">
                <a:moveTo>
                  <a:pt x="0" y="0"/>
                </a:moveTo>
                <a:lnTo>
                  <a:pt x="2020975" y="0"/>
                </a:lnTo>
                <a:lnTo>
                  <a:pt x="2433831" y="-116626"/>
                </a:lnTo>
                <a:lnTo>
                  <a:pt x="2887107" y="0"/>
                </a:lnTo>
                <a:lnTo>
                  <a:pt x="3464528" y="0"/>
                </a:lnTo>
                <a:lnTo>
                  <a:pt x="3464528" y="181661"/>
                </a:lnTo>
                <a:lnTo>
                  <a:pt x="3464528" y="181661"/>
                </a:lnTo>
                <a:lnTo>
                  <a:pt x="3464528" y="454151"/>
                </a:lnTo>
                <a:lnTo>
                  <a:pt x="3464528" y="1089963"/>
                </a:lnTo>
                <a:lnTo>
                  <a:pt x="2887107" y="1089963"/>
                </a:lnTo>
                <a:lnTo>
                  <a:pt x="2020975" y="1089963"/>
                </a:lnTo>
                <a:lnTo>
                  <a:pt x="2020975" y="1089963"/>
                </a:lnTo>
                <a:lnTo>
                  <a:pt x="0" y="1089963"/>
                </a:lnTo>
                <a:lnTo>
                  <a:pt x="0" y="454151"/>
                </a:lnTo>
                <a:lnTo>
                  <a:pt x="0" y="181661"/>
                </a:lnTo>
                <a:lnTo>
                  <a:pt x="0" y="1816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49525" tIns="49525" rIns="49525" bIns="495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Federal + FAF</a:t>
            </a:r>
            <a:endParaRPr/>
          </a:p>
          <a:p>
            <a:pPr marL="0" marR="0" lvl="1" indent="0" algn="l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None/>
            </a:pPr>
            <a:r>
              <a:rPr lang="es-ES"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Inventario CONEVAL de Programas y Acciones Federales de Desarrollo Social</a:t>
            </a:r>
            <a:endParaRPr/>
          </a:p>
          <a:p>
            <a:pPr marL="355600" marR="0" lvl="4" indent="-69850" algn="l" rtl="0">
              <a:lnSpc>
                <a:spcPct val="90000"/>
              </a:lnSpc>
              <a:spcBef>
                <a:spcPts val="165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•"/>
            </a:pPr>
            <a:r>
              <a:rPr lang="es-ES" sz="1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Listados 2004-2008</a:t>
            </a:r>
            <a:endParaRPr/>
          </a:p>
          <a:p>
            <a:pPr marL="355600" marR="0" lvl="4" indent="-69850" algn="l" rtl="0">
              <a:lnSpc>
                <a:spcPct val="90000"/>
              </a:lnSpc>
              <a:spcBef>
                <a:spcPts val="165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•"/>
            </a:pPr>
            <a:r>
              <a:rPr lang="es-ES" sz="1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Inventario: 2009-2023</a:t>
            </a:r>
            <a:endParaRPr/>
          </a:p>
          <a:p>
            <a:pPr marL="457200" marR="0" lvl="1" indent="0" algn="l" rtl="0">
              <a:lnSpc>
                <a:spcPct val="90000"/>
              </a:lnSpc>
              <a:spcBef>
                <a:spcPts val="165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s-ES" sz="1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Inventario CONEVAL de Fondos de Aportaciones Federales de Desarrollo Social </a:t>
            </a:r>
            <a:endParaRPr/>
          </a:p>
          <a:p>
            <a:pPr marL="355600" marR="0" lvl="1" indent="-88900" algn="l" rtl="0">
              <a:lnSpc>
                <a:spcPct val="90000"/>
              </a:lnSpc>
              <a:spcBef>
                <a:spcPts val="165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•"/>
            </a:pPr>
            <a:r>
              <a:rPr lang="es-ES" sz="1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Inventario FAF: 2019-2023</a:t>
            </a:r>
            <a:endParaRPr/>
          </a:p>
        </p:txBody>
      </p:sp>
      <p:sp>
        <p:nvSpPr>
          <p:cNvPr id="12" name="Google Shape;352;p57">
            <a:extLst>
              <a:ext uri="{FF2B5EF4-FFF2-40B4-BE49-F238E27FC236}">
                <a16:creationId xmlns:a16="http://schemas.microsoft.com/office/drawing/2014/main" id="{6C1F6E90-FB1D-D998-720F-B56BD485DC90}"/>
              </a:ext>
            </a:extLst>
          </p:cNvPr>
          <p:cNvSpPr/>
          <p:nvPr/>
        </p:nvSpPr>
        <p:spPr>
          <a:xfrm>
            <a:off x="4383909" y="6907740"/>
            <a:ext cx="3001938" cy="2354269"/>
          </a:xfrm>
          <a:custGeom>
            <a:avLst/>
            <a:gdLst/>
            <a:ahLst/>
            <a:cxnLst/>
            <a:rect l="l" t="t" r="r" b="b"/>
            <a:pathLst>
              <a:path w="3464528" h="1089963" extrusionOk="0">
                <a:moveTo>
                  <a:pt x="0" y="0"/>
                </a:moveTo>
                <a:lnTo>
                  <a:pt x="2020975" y="0"/>
                </a:lnTo>
                <a:lnTo>
                  <a:pt x="2433831" y="-116626"/>
                </a:lnTo>
                <a:lnTo>
                  <a:pt x="2887107" y="0"/>
                </a:lnTo>
                <a:lnTo>
                  <a:pt x="3464528" y="0"/>
                </a:lnTo>
                <a:lnTo>
                  <a:pt x="3464528" y="181661"/>
                </a:lnTo>
                <a:lnTo>
                  <a:pt x="3464528" y="181661"/>
                </a:lnTo>
                <a:lnTo>
                  <a:pt x="3464528" y="454151"/>
                </a:lnTo>
                <a:lnTo>
                  <a:pt x="3464528" y="1089963"/>
                </a:lnTo>
                <a:lnTo>
                  <a:pt x="2887107" y="1089963"/>
                </a:lnTo>
                <a:lnTo>
                  <a:pt x="2020975" y="1089963"/>
                </a:lnTo>
                <a:lnTo>
                  <a:pt x="2020975" y="1089963"/>
                </a:lnTo>
                <a:lnTo>
                  <a:pt x="0" y="1089963"/>
                </a:lnTo>
                <a:lnTo>
                  <a:pt x="0" y="454151"/>
                </a:lnTo>
                <a:lnTo>
                  <a:pt x="0" y="181661"/>
                </a:lnTo>
                <a:lnTo>
                  <a:pt x="0" y="1816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49525" tIns="49525" rIns="49525" bIns="495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Estatal</a:t>
            </a:r>
            <a:endParaRPr/>
          </a:p>
          <a:p>
            <a:pPr marL="0" marR="0" lvl="1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s-E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Inventario CONEVAL de Programas y Acciones Estales de Desarrollo Social</a:t>
            </a:r>
            <a:endParaRPr/>
          </a:p>
          <a:p>
            <a:pPr marL="355600" marR="0" lvl="1" indent="-76200" algn="l" rtl="0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s-E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Inventario: 2010, 2011, 2013, 2014, 2016, 2018, 2021</a:t>
            </a:r>
            <a:endParaRPr/>
          </a:p>
          <a:p>
            <a:pPr marL="0" marR="0" lvl="1" indent="0" algn="l" rtl="0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None/>
            </a:pP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353;p57">
            <a:extLst>
              <a:ext uri="{FF2B5EF4-FFF2-40B4-BE49-F238E27FC236}">
                <a16:creationId xmlns:a16="http://schemas.microsoft.com/office/drawing/2014/main" id="{5ACE7A5C-B6B5-47F2-C31F-4E1FBD7A9B25}"/>
              </a:ext>
            </a:extLst>
          </p:cNvPr>
          <p:cNvSpPr/>
          <p:nvPr/>
        </p:nvSpPr>
        <p:spPr>
          <a:xfrm>
            <a:off x="7418521" y="6907740"/>
            <a:ext cx="2847644" cy="2305151"/>
          </a:xfrm>
          <a:custGeom>
            <a:avLst/>
            <a:gdLst/>
            <a:ahLst/>
            <a:cxnLst/>
            <a:rect l="l" t="t" r="r" b="b"/>
            <a:pathLst>
              <a:path w="3464528" h="1089963" extrusionOk="0">
                <a:moveTo>
                  <a:pt x="0" y="0"/>
                </a:moveTo>
                <a:lnTo>
                  <a:pt x="2020975" y="0"/>
                </a:lnTo>
                <a:lnTo>
                  <a:pt x="2433831" y="-116626"/>
                </a:lnTo>
                <a:lnTo>
                  <a:pt x="2887107" y="0"/>
                </a:lnTo>
                <a:lnTo>
                  <a:pt x="3464528" y="0"/>
                </a:lnTo>
                <a:lnTo>
                  <a:pt x="3464528" y="181661"/>
                </a:lnTo>
                <a:lnTo>
                  <a:pt x="3464528" y="181661"/>
                </a:lnTo>
                <a:lnTo>
                  <a:pt x="3464528" y="454151"/>
                </a:lnTo>
                <a:lnTo>
                  <a:pt x="3464528" y="1089963"/>
                </a:lnTo>
                <a:lnTo>
                  <a:pt x="2887107" y="1089963"/>
                </a:lnTo>
                <a:lnTo>
                  <a:pt x="2020975" y="1089963"/>
                </a:lnTo>
                <a:lnTo>
                  <a:pt x="2020975" y="1089963"/>
                </a:lnTo>
                <a:lnTo>
                  <a:pt x="0" y="1089963"/>
                </a:lnTo>
                <a:lnTo>
                  <a:pt x="0" y="454151"/>
                </a:lnTo>
                <a:lnTo>
                  <a:pt x="0" y="181661"/>
                </a:lnTo>
                <a:lnTo>
                  <a:pt x="0" y="181661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49525" tIns="49525" rIns="49525" bIns="495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Municipal</a:t>
            </a:r>
            <a:endParaRPr/>
          </a:p>
          <a:p>
            <a:pPr marL="0" marR="0" lvl="1" indent="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Inventario CONEVAL de Programas y Acciones Municipales de Desarrollo Social</a:t>
            </a:r>
            <a:endParaRPr/>
          </a:p>
          <a:p>
            <a:pPr marL="355600" marR="0" lvl="1" indent="-88900" algn="l" rtl="0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</a:pPr>
            <a:r>
              <a:rPr lang="es-E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Inventario: 2012-2013, 2014-2015, 2015-2016, 2017, 2020</a:t>
            </a:r>
            <a:endParaRPr/>
          </a:p>
          <a:p>
            <a:pPr marL="57150" marR="0" lvl="1" indent="0" algn="l" rtl="0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354;p57">
            <a:extLst>
              <a:ext uri="{FF2B5EF4-FFF2-40B4-BE49-F238E27FC236}">
                <a16:creationId xmlns:a16="http://schemas.microsoft.com/office/drawing/2014/main" id="{047A9643-8F44-7814-143F-16A14014D861}"/>
              </a:ext>
            </a:extLst>
          </p:cNvPr>
          <p:cNvGrpSpPr/>
          <p:nvPr/>
        </p:nvGrpSpPr>
        <p:grpSpPr>
          <a:xfrm>
            <a:off x="6998478" y="4410349"/>
            <a:ext cx="3253580" cy="2448272"/>
            <a:chOff x="9022680" y="3007982"/>
            <a:chExt cx="2940349" cy="1714280"/>
          </a:xfrm>
        </p:grpSpPr>
        <p:pic>
          <p:nvPicPr>
            <p:cNvPr id="15" name="Google Shape;355;p57" descr="Mapas de México para colorear">
              <a:extLst>
                <a:ext uri="{FF2B5EF4-FFF2-40B4-BE49-F238E27FC236}">
                  <a16:creationId xmlns:a16="http://schemas.microsoft.com/office/drawing/2014/main" id="{E4B0EA28-5AB1-1F18-D49F-9E812309509C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2185" t="12105" r="2185" b="4854"/>
            <a:stretch/>
          </p:blipFill>
          <p:spPr>
            <a:xfrm>
              <a:off x="9166696" y="3007982"/>
              <a:ext cx="2796333" cy="17142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Google Shape;356;p57">
              <a:extLst>
                <a:ext uri="{FF2B5EF4-FFF2-40B4-BE49-F238E27FC236}">
                  <a16:creationId xmlns:a16="http://schemas.microsoft.com/office/drawing/2014/main" id="{B8F1B738-8F23-F186-DFC9-6368614E0738}"/>
                </a:ext>
              </a:extLst>
            </p:cNvPr>
            <p:cNvSpPr/>
            <p:nvPr/>
          </p:nvSpPr>
          <p:spPr>
            <a:xfrm>
              <a:off x="9022680" y="4444752"/>
              <a:ext cx="864096" cy="2775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357;p57">
            <a:extLst>
              <a:ext uri="{FF2B5EF4-FFF2-40B4-BE49-F238E27FC236}">
                <a16:creationId xmlns:a16="http://schemas.microsoft.com/office/drawing/2014/main" id="{290151F6-1899-40B6-0916-ABFEF0B237F5}"/>
              </a:ext>
            </a:extLst>
          </p:cNvPr>
          <p:cNvSpPr/>
          <p:nvPr/>
        </p:nvSpPr>
        <p:spPr>
          <a:xfrm>
            <a:off x="4494654" y="4362948"/>
            <a:ext cx="3023867" cy="2219636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l="-9999" r="-9999" b="-10190"/>
            </a:stretch>
          </a:blip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261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72" r="-597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62000" y="1731434"/>
            <a:ext cx="14020800" cy="2222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s-MX" sz="4800" b="1" dirty="0">
                <a:solidFill>
                  <a:srgbClr val="1C79BE"/>
                </a:solidFill>
                <a:latin typeface="BR Omny Bold"/>
              </a:rPr>
              <a:t>Visualizador sobre programas y acciones de desarrollo social en México</a:t>
            </a:r>
          </a:p>
          <a:p>
            <a:pPr algn="l">
              <a:lnSpc>
                <a:spcPts val="5759"/>
              </a:lnSpc>
            </a:pPr>
            <a:endParaRPr lang="en-US" sz="4800" b="1" dirty="0">
              <a:solidFill>
                <a:srgbClr val="1C79BE"/>
              </a:solidFill>
              <a:latin typeface="BR Omny Bold"/>
              <a:ea typeface="BR Omny Bold"/>
              <a:cs typeface="BR Omny Bold"/>
              <a:sym typeface="BR Omny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CC17D3D-FAF2-427D-9720-200EAC0E3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297494"/>
            <a:ext cx="2882344" cy="153124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4810E4F-2305-4326-9962-2A461B5495F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" y="141031"/>
            <a:ext cx="1762012" cy="1411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1.png">
            <a:extLst>
              <a:ext uri="{FF2B5EF4-FFF2-40B4-BE49-F238E27FC236}">
                <a16:creationId xmlns:a16="http://schemas.microsoft.com/office/drawing/2014/main" id="{E78025CB-E97D-554F-5E49-A54FE40E834E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16" y="304160"/>
            <a:ext cx="1544104" cy="924483"/>
          </a:xfrm>
          <a:prstGeom prst="rect">
            <a:avLst/>
          </a:prstGeom>
          <a:ln/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901EBAB-9030-6661-77E2-0CDE9F443F7D}"/>
              </a:ext>
            </a:extLst>
          </p:cNvPr>
          <p:cNvSpPr/>
          <p:nvPr/>
        </p:nvSpPr>
        <p:spPr>
          <a:xfrm>
            <a:off x="0" y="9926053"/>
            <a:ext cx="14782800" cy="3609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Universidad Nacional Autónoma de México  </a:t>
            </a:r>
            <a:r>
              <a:rPr lang="es-MX" dirty="0">
                <a:solidFill>
                  <a:schemeClr val="bg1"/>
                </a:solidFill>
                <a:latin typeface="TwitterChirp"/>
              </a:rPr>
              <a:t>@cippsunam @cipps.unam.mx 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6" name="Google Shape;328;p56">
            <a:extLst>
              <a:ext uri="{FF2B5EF4-FFF2-40B4-BE49-F238E27FC236}">
                <a16:creationId xmlns:a16="http://schemas.microsoft.com/office/drawing/2014/main" id="{1B7CC7DE-ED08-9B6B-BFCC-C40749D47F33}"/>
              </a:ext>
            </a:extLst>
          </p:cNvPr>
          <p:cNvSpPr/>
          <p:nvPr/>
        </p:nvSpPr>
        <p:spPr>
          <a:xfrm>
            <a:off x="1875446" y="3738142"/>
            <a:ext cx="8401524" cy="708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950" tIns="81325" rIns="114950" bIns="1149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87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el </a:t>
            </a:r>
            <a:r>
              <a:rPr lang="es-ES" sz="1687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Inventario </a:t>
            </a:r>
            <a:r>
              <a:rPr lang="es-ES" sz="1687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puede consultar información clave de los</a:t>
            </a:r>
            <a:r>
              <a:rPr lang="es-ES" sz="1687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programas y acciones de desarrollo social </a:t>
            </a:r>
            <a:r>
              <a:rPr lang="es-ES" sz="1687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seis ejes temáticos:</a:t>
            </a:r>
            <a:endParaRPr dirty="0"/>
          </a:p>
        </p:txBody>
      </p:sp>
      <p:grpSp>
        <p:nvGrpSpPr>
          <p:cNvPr id="27" name="Google Shape;329;p56">
            <a:extLst>
              <a:ext uri="{FF2B5EF4-FFF2-40B4-BE49-F238E27FC236}">
                <a16:creationId xmlns:a16="http://schemas.microsoft.com/office/drawing/2014/main" id="{706EF9CB-5303-3859-15E8-A81583BF4195}"/>
              </a:ext>
            </a:extLst>
          </p:cNvPr>
          <p:cNvGrpSpPr/>
          <p:nvPr/>
        </p:nvGrpSpPr>
        <p:grpSpPr>
          <a:xfrm>
            <a:off x="1721975" y="4563933"/>
            <a:ext cx="8708467" cy="3537819"/>
            <a:chOff x="0" y="332258"/>
            <a:chExt cx="8708467" cy="3537819"/>
          </a:xfrm>
        </p:grpSpPr>
        <p:sp>
          <p:nvSpPr>
            <p:cNvPr id="28" name="Google Shape;330;p56">
              <a:extLst>
                <a:ext uri="{FF2B5EF4-FFF2-40B4-BE49-F238E27FC236}">
                  <a16:creationId xmlns:a16="http://schemas.microsoft.com/office/drawing/2014/main" id="{C3BB9DA0-BF13-25D2-934F-E5FE5EA6CB11}"/>
                </a:ext>
              </a:extLst>
            </p:cNvPr>
            <p:cNvSpPr/>
            <p:nvPr/>
          </p:nvSpPr>
          <p:spPr>
            <a:xfrm>
              <a:off x="0" y="332263"/>
              <a:ext cx="2721396" cy="1632837"/>
            </a:xfrm>
            <a:prstGeom prst="rect">
              <a:avLst/>
            </a:prstGeom>
            <a:solidFill>
              <a:srgbClr val="89AE0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1;p56">
              <a:extLst>
                <a:ext uri="{FF2B5EF4-FFF2-40B4-BE49-F238E27FC236}">
                  <a16:creationId xmlns:a16="http://schemas.microsoft.com/office/drawing/2014/main" id="{0581C290-B328-F42E-4A42-9EC2AE93BA12}"/>
                </a:ext>
              </a:extLst>
            </p:cNvPr>
            <p:cNvSpPr txBox="1"/>
            <p:nvPr/>
          </p:nvSpPr>
          <p:spPr>
            <a:xfrm>
              <a:off x="0" y="332263"/>
              <a:ext cx="2721396" cy="163283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6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Datos generales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Dependencia, modalidad y clave presupuestal, nombre del programa, año de inicio</a:t>
              </a:r>
              <a:endParaRPr sz="1500" dirty="0"/>
            </a:p>
          </p:txBody>
        </p:sp>
        <p:sp>
          <p:nvSpPr>
            <p:cNvPr id="30" name="Google Shape;332;p56">
              <a:extLst>
                <a:ext uri="{FF2B5EF4-FFF2-40B4-BE49-F238E27FC236}">
                  <a16:creationId xmlns:a16="http://schemas.microsoft.com/office/drawing/2014/main" id="{8370C789-9282-4FD2-6F3D-D1607D03F621}"/>
                </a:ext>
              </a:extLst>
            </p:cNvPr>
            <p:cNvSpPr/>
            <p:nvPr/>
          </p:nvSpPr>
          <p:spPr>
            <a:xfrm>
              <a:off x="2993535" y="332263"/>
              <a:ext cx="2721396" cy="1632837"/>
            </a:xfrm>
            <a:prstGeom prst="rect">
              <a:avLst/>
            </a:prstGeom>
            <a:solidFill>
              <a:srgbClr val="E6A61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33;p56">
              <a:extLst>
                <a:ext uri="{FF2B5EF4-FFF2-40B4-BE49-F238E27FC236}">
                  <a16:creationId xmlns:a16="http://schemas.microsoft.com/office/drawing/2014/main" id="{3CD35DA9-F798-0A68-98BB-50EDD0D0529A}"/>
                </a:ext>
              </a:extLst>
            </p:cNvPr>
            <p:cNvSpPr txBox="1"/>
            <p:nvPr/>
          </p:nvSpPr>
          <p:spPr>
            <a:xfrm>
              <a:off x="2993534" y="332258"/>
              <a:ext cx="2721300" cy="1629563"/>
            </a:xfrm>
            <a:prstGeom prst="rect">
              <a:avLst/>
            </a:prstGeom>
            <a:solidFill>
              <a:srgbClr val="93721B"/>
            </a:solidFill>
            <a:ln>
              <a:noFill/>
            </a:ln>
          </p:spPr>
          <p:txBody>
            <a:bodyPr spcFirstLastPara="1" wrap="square" lIns="60950" tIns="60950" rIns="60950" bIns="60950" anchor="t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5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Derechos y Objetivos </a:t>
              </a:r>
              <a:endParaRPr sz="1500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Problemática que desea atender el programa, derecho social con el que se asocia, normatividad que rige la operación del programa</a:t>
              </a:r>
              <a:endParaRPr sz="1500" dirty="0"/>
            </a:p>
          </p:txBody>
        </p:sp>
        <p:sp>
          <p:nvSpPr>
            <p:cNvPr id="32" name="Google Shape;334;p56">
              <a:extLst>
                <a:ext uri="{FF2B5EF4-FFF2-40B4-BE49-F238E27FC236}">
                  <a16:creationId xmlns:a16="http://schemas.microsoft.com/office/drawing/2014/main" id="{82E5B9F3-9F74-6A6A-BEE2-57C74627F9CD}"/>
                </a:ext>
              </a:extLst>
            </p:cNvPr>
            <p:cNvSpPr/>
            <p:nvPr/>
          </p:nvSpPr>
          <p:spPr>
            <a:xfrm>
              <a:off x="5987071" y="332263"/>
              <a:ext cx="2721396" cy="1632837"/>
            </a:xfrm>
            <a:prstGeom prst="rect">
              <a:avLst/>
            </a:prstGeom>
            <a:solidFill>
              <a:srgbClr val="D9D41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5;p56">
              <a:extLst>
                <a:ext uri="{FF2B5EF4-FFF2-40B4-BE49-F238E27FC236}">
                  <a16:creationId xmlns:a16="http://schemas.microsoft.com/office/drawing/2014/main" id="{347F0F69-B323-848F-E1DA-1F77700D2767}"/>
                </a:ext>
              </a:extLst>
            </p:cNvPr>
            <p:cNvSpPr txBox="1"/>
            <p:nvPr/>
          </p:nvSpPr>
          <p:spPr>
            <a:xfrm>
              <a:off x="5987059" y="332258"/>
              <a:ext cx="2721300" cy="17463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6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Población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Datos de la población potencial, objetivo y atendida. Además, comprende información sobre etapa de vida, padrón de beneficiarios</a:t>
              </a:r>
              <a:endParaRPr sz="1500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36;p56">
              <a:extLst>
                <a:ext uri="{FF2B5EF4-FFF2-40B4-BE49-F238E27FC236}">
                  <a16:creationId xmlns:a16="http://schemas.microsoft.com/office/drawing/2014/main" id="{3E4A9959-A656-A8CC-C59E-8CAEF6C362E4}"/>
                </a:ext>
              </a:extLst>
            </p:cNvPr>
            <p:cNvSpPr/>
            <p:nvPr/>
          </p:nvSpPr>
          <p:spPr>
            <a:xfrm>
              <a:off x="0" y="2237240"/>
              <a:ext cx="2721396" cy="1632837"/>
            </a:xfrm>
            <a:prstGeom prst="rect">
              <a:avLst/>
            </a:prstGeom>
            <a:solidFill>
              <a:schemeClr val="accent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37;p56">
              <a:extLst>
                <a:ext uri="{FF2B5EF4-FFF2-40B4-BE49-F238E27FC236}">
                  <a16:creationId xmlns:a16="http://schemas.microsoft.com/office/drawing/2014/main" id="{C7E0EA97-E1FF-3C6D-4EF3-E56C2598038D}"/>
                </a:ext>
              </a:extLst>
            </p:cNvPr>
            <p:cNvSpPr txBox="1"/>
            <p:nvPr/>
          </p:nvSpPr>
          <p:spPr>
            <a:xfrm>
              <a:off x="0" y="2237240"/>
              <a:ext cx="2721396" cy="16328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Presupuesto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Presupuesto original, modificado y ejercido de acuerdo con la Cuenta Pública</a:t>
              </a:r>
              <a:endParaRPr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38;p56">
              <a:extLst>
                <a:ext uri="{FF2B5EF4-FFF2-40B4-BE49-F238E27FC236}">
                  <a16:creationId xmlns:a16="http://schemas.microsoft.com/office/drawing/2014/main" id="{C5B7404C-B4E7-2EB4-C78E-7B6F38E70B6A}"/>
                </a:ext>
              </a:extLst>
            </p:cNvPr>
            <p:cNvSpPr/>
            <p:nvPr/>
          </p:nvSpPr>
          <p:spPr>
            <a:xfrm>
              <a:off x="2993535" y="2237240"/>
              <a:ext cx="2721396" cy="1632837"/>
            </a:xfrm>
            <a:prstGeom prst="rect">
              <a:avLst/>
            </a:prstGeom>
            <a:solidFill>
              <a:schemeClr val="accent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39;p56">
              <a:extLst>
                <a:ext uri="{FF2B5EF4-FFF2-40B4-BE49-F238E27FC236}">
                  <a16:creationId xmlns:a16="http://schemas.microsoft.com/office/drawing/2014/main" id="{6E2FCC31-3B2E-D554-0605-E7C5DDAF9C92}"/>
                </a:ext>
              </a:extLst>
            </p:cNvPr>
            <p:cNvSpPr txBox="1"/>
            <p:nvPr/>
          </p:nvSpPr>
          <p:spPr>
            <a:xfrm>
              <a:off x="2993535" y="2237240"/>
              <a:ext cx="2721396" cy="163283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6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Evaluaciones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Información de las evaluaciones que tuvo el programa durante el ejercicio fiscal </a:t>
              </a:r>
              <a:endParaRPr sz="15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40;p56">
              <a:extLst>
                <a:ext uri="{FF2B5EF4-FFF2-40B4-BE49-F238E27FC236}">
                  <a16:creationId xmlns:a16="http://schemas.microsoft.com/office/drawing/2014/main" id="{5F838FD0-CFD3-FD73-7923-FBB4CAE98398}"/>
                </a:ext>
              </a:extLst>
            </p:cNvPr>
            <p:cNvSpPr/>
            <p:nvPr/>
          </p:nvSpPr>
          <p:spPr>
            <a:xfrm>
              <a:off x="5987071" y="2237240"/>
              <a:ext cx="2721396" cy="1632837"/>
            </a:xfrm>
            <a:prstGeom prst="rect">
              <a:avLst/>
            </a:prstGeom>
            <a:solidFill>
              <a:srgbClr val="950B0B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41;p56">
              <a:extLst>
                <a:ext uri="{FF2B5EF4-FFF2-40B4-BE49-F238E27FC236}">
                  <a16:creationId xmlns:a16="http://schemas.microsoft.com/office/drawing/2014/main" id="{2CC3341E-3F8B-15ED-A0B2-09AE2F881013}"/>
                </a:ext>
              </a:extLst>
            </p:cNvPr>
            <p:cNvSpPr txBox="1"/>
            <p:nvPr/>
          </p:nvSpPr>
          <p:spPr>
            <a:xfrm>
              <a:off x="5987071" y="2237240"/>
              <a:ext cx="2721396" cy="163283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6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Aspectos Susceptibles de Mejora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Vínculos a los documentos con las acciones comprometidas por los programas</a:t>
              </a:r>
              <a:endParaRPr sz="15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7472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72" r="-597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62000" y="1731434"/>
            <a:ext cx="14020800" cy="2222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s-MX" sz="4800" b="1" dirty="0">
                <a:solidFill>
                  <a:srgbClr val="1C79BE"/>
                </a:solidFill>
                <a:latin typeface="BR Omny Bold"/>
              </a:rPr>
              <a:t>Visualizador sobre programas y acciones de desarrollo social en México</a:t>
            </a:r>
          </a:p>
          <a:p>
            <a:pPr algn="l">
              <a:lnSpc>
                <a:spcPts val="5759"/>
              </a:lnSpc>
            </a:pPr>
            <a:endParaRPr lang="en-US" sz="4800" b="1" dirty="0">
              <a:solidFill>
                <a:srgbClr val="1C79BE"/>
              </a:solidFill>
              <a:latin typeface="BR Omny Bold"/>
              <a:ea typeface="BR Omny Bold"/>
              <a:cs typeface="BR Omny Bold"/>
              <a:sym typeface="BR Omny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CC17D3D-FAF2-427D-9720-200EAC0E3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297494"/>
            <a:ext cx="2882344" cy="153124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4810E4F-2305-4326-9962-2A461B5495F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" y="141031"/>
            <a:ext cx="1762012" cy="1411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1.png">
            <a:extLst>
              <a:ext uri="{FF2B5EF4-FFF2-40B4-BE49-F238E27FC236}">
                <a16:creationId xmlns:a16="http://schemas.microsoft.com/office/drawing/2014/main" id="{E78025CB-E97D-554F-5E49-A54FE40E834E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16" y="304160"/>
            <a:ext cx="1544104" cy="924483"/>
          </a:xfrm>
          <a:prstGeom prst="rect">
            <a:avLst/>
          </a:prstGeom>
          <a:ln/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901EBAB-9030-6661-77E2-0CDE9F443F7D}"/>
              </a:ext>
            </a:extLst>
          </p:cNvPr>
          <p:cNvSpPr/>
          <p:nvPr/>
        </p:nvSpPr>
        <p:spPr>
          <a:xfrm>
            <a:off x="0" y="9926053"/>
            <a:ext cx="14782800" cy="3609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Universidad Nacional Autónoma de México  </a:t>
            </a:r>
            <a:r>
              <a:rPr lang="es-MX" dirty="0">
                <a:solidFill>
                  <a:schemeClr val="bg1"/>
                </a:solidFill>
                <a:latin typeface="TwitterChirp"/>
              </a:rPr>
              <a:t>@cippsunam @cipps.unam.mx </a:t>
            </a:r>
            <a:endParaRPr lang="es-MX" dirty="0">
              <a:solidFill>
                <a:schemeClr val="bg1"/>
              </a:solidFill>
            </a:endParaRPr>
          </a:p>
        </p:txBody>
      </p:sp>
      <p:grpSp>
        <p:nvGrpSpPr>
          <p:cNvPr id="4" name="Google Shape;291;p55">
            <a:extLst>
              <a:ext uri="{FF2B5EF4-FFF2-40B4-BE49-F238E27FC236}">
                <a16:creationId xmlns:a16="http://schemas.microsoft.com/office/drawing/2014/main" id="{98027AE3-4F0E-E2E6-8337-E29701825830}"/>
              </a:ext>
            </a:extLst>
          </p:cNvPr>
          <p:cNvGrpSpPr/>
          <p:nvPr/>
        </p:nvGrpSpPr>
        <p:grpSpPr>
          <a:xfrm>
            <a:off x="1549467" y="5507065"/>
            <a:ext cx="8190050" cy="780004"/>
            <a:chOff x="1000" y="214317"/>
            <a:chExt cx="8190050" cy="780004"/>
          </a:xfrm>
        </p:grpSpPr>
        <p:sp>
          <p:nvSpPr>
            <p:cNvPr id="9" name="Google Shape;292;p55">
              <a:extLst>
                <a:ext uri="{FF2B5EF4-FFF2-40B4-BE49-F238E27FC236}">
                  <a16:creationId xmlns:a16="http://schemas.microsoft.com/office/drawing/2014/main" id="{AC0E94DC-32EC-C6A5-B3D5-204E94A4B913}"/>
                </a:ext>
              </a:extLst>
            </p:cNvPr>
            <p:cNvSpPr/>
            <p:nvPr/>
          </p:nvSpPr>
          <p:spPr>
            <a:xfrm>
              <a:off x="1000" y="214317"/>
              <a:ext cx="1950012" cy="780004"/>
            </a:xfrm>
            <a:prstGeom prst="homePlate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93;p55">
              <a:extLst>
                <a:ext uri="{FF2B5EF4-FFF2-40B4-BE49-F238E27FC236}">
                  <a16:creationId xmlns:a16="http://schemas.microsoft.com/office/drawing/2014/main" id="{EF1A0C43-F521-5816-72A0-FA7914E72ED1}"/>
                </a:ext>
              </a:extLst>
            </p:cNvPr>
            <p:cNvSpPr txBox="1"/>
            <p:nvPr/>
          </p:nvSpPr>
          <p:spPr>
            <a:xfrm>
              <a:off x="1000" y="214317"/>
              <a:ext cx="1755011" cy="780004"/>
            </a:xfrm>
            <a:prstGeom prst="rect">
              <a:avLst/>
            </a:prstGeom>
            <a:solidFill>
              <a:srgbClr val="1B2F77"/>
            </a:solidFill>
            <a:ln>
              <a:noFill/>
            </a:ln>
          </p:spPr>
          <p:txBody>
            <a:bodyPr spcFirstLastPara="1" wrap="square" lIns="106675" tIns="53325" rIns="26650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-E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111      variables</a:t>
              </a:r>
              <a:endParaRPr dirty="0"/>
            </a:p>
          </p:txBody>
        </p:sp>
        <p:sp>
          <p:nvSpPr>
            <p:cNvPr id="12" name="Google Shape;294;p55">
              <a:extLst>
                <a:ext uri="{FF2B5EF4-FFF2-40B4-BE49-F238E27FC236}">
                  <a16:creationId xmlns:a16="http://schemas.microsoft.com/office/drawing/2014/main" id="{BAF87819-7345-16A0-EFEC-ADE38B90A1F3}"/>
                </a:ext>
              </a:extLst>
            </p:cNvPr>
            <p:cNvSpPr/>
            <p:nvPr/>
          </p:nvSpPr>
          <p:spPr>
            <a:xfrm>
              <a:off x="1561009" y="214317"/>
              <a:ext cx="1950012" cy="780004"/>
            </a:xfrm>
            <a:prstGeom prst="chevron">
              <a:avLst>
                <a:gd name="adj" fmla="val 50000"/>
              </a:avLst>
            </a:prstGeom>
            <a:solidFill>
              <a:srgbClr val="93721B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95;p55">
              <a:extLst>
                <a:ext uri="{FF2B5EF4-FFF2-40B4-BE49-F238E27FC236}">
                  <a16:creationId xmlns:a16="http://schemas.microsoft.com/office/drawing/2014/main" id="{66704D44-BAB3-3EB6-7684-48262C69EA57}"/>
                </a:ext>
              </a:extLst>
            </p:cNvPr>
            <p:cNvSpPr txBox="1"/>
            <p:nvPr/>
          </p:nvSpPr>
          <p:spPr>
            <a:xfrm>
              <a:off x="1951011" y="214317"/>
              <a:ext cx="1170008" cy="7800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53325" rIns="26650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-ES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118 variables</a:t>
              </a:r>
              <a:endParaRPr/>
            </a:p>
          </p:txBody>
        </p:sp>
        <p:sp>
          <p:nvSpPr>
            <p:cNvPr id="14" name="Google Shape;296;p55">
              <a:extLst>
                <a:ext uri="{FF2B5EF4-FFF2-40B4-BE49-F238E27FC236}">
                  <a16:creationId xmlns:a16="http://schemas.microsoft.com/office/drawing/2014/main" id="{78F6B137-7CBF-2393-4248-7643CCB6175E}"/>
                </a:ext>
              </a:extLst>
            </p:cNvPr>
            <p:cNvSpPr/>
            <p:nvPr/>
          </p:nvSpPr>
          <p:spPr>
            <a:xfrm>
              <a:off x="3121019" y="214317"/>
              <a:ext cx="1950012" cy="780004"/>
            </a:xfrm>
            <a:prstGeom prst="chevron">
              <a:avLst>
                <a:gd name="adj" fmla="val 50000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97;p55">
              <a:extLst>
                <a:ext uri="{FF2B5EF4-FFF2-40B4-BE49-F238E27FC236}">
                  <a16:creationId xmlns:a16="http://schemas.microsoft.com/office/drawing/2014/main" id="{13E85722-1E69-83E5-85D5-41BB856A8331}"/>
                </a:ext>
              </a:extLst>
            </p:cNvPr>
            <p:cNvSpPr txBox="1"/>
            <p:nvPr/>
          </p:nvSpPr>
          <p:spPr>
            <a:xfrm>
              <a:off x="3511021" y="214317"/>
              <a:ext cx="1170008" cy="7800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53325" rIns="26650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-E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120 variables</a:t>
              </a:r>
              <a:endParaRPr dirty="0"/>
            </a:p>
          </p:txBody>
        </p:sp>
        <p:sp>
          <p:nvSpPr>
            <p:cNvPr id="16" name="Google Shape;298;p55">
              <a:extLst>
                <a:ext uri="{FF2B5EF4-FFF2-40B4-BE49-F238E27FC236}">
                  <a16:creationId xmlns:a16="http://schemas.microsoft.com/office/drawing/2014/main" id="{2370724F-0B16-4F41-2CE6-DE5BD3C536DE}"/>
                </a:ext>
              </a:extLst>
            </p:cNvPr>
            <p:cNvSpPr/>
            <p:nvPr/>
          </p:nvSpPr>
          <p:spPr>
            <a:xfrm>
              <a:off x="4681029" y="214317"/>
              <a:ext cx="1950012" cy="780004"/>
            </a:xfrm>
            <a:prstGeom prst="chevron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99;p55">
              <a:extLst>
                <a:ext uri="{FF2B5EF4-FFF2-40B4-BE49-F238E27FC236}">
                  <a16:creationId xmlns:a16="http://schemas.microsoft.com/office/drawing/2014/main" id="{88DE13E8-779B-0EC2-0A91-A6D0FA50B997}"/>
                </a:ext>
              </a:extLst>
            </p:cNvPr>
            <p:cNvSpPr txBox="1"/>
            <p:nvPr/>
          </p:nvSpPr>
          <p:spPr>
            <a:xfrm>
              <a:off x="5071031" y="214317"/>
              <a:ext cx="1170008" cy="7800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53325" rIns="26650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-E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121 variables</a:t>
              </a:r>
              <a:endParaRPr dirty="0"/>
            </a:p>
          </p:txBody>
        </p:sp>
        <p:sp>
          <p:nvSpPr>
            <p:cNvPr id="18" name="Google Shape;300;p55">
              <a:extLst>
                <a:ext uri="{FF2B5EF4-FFF2-40B4-BE49-F238E27FC236}">
                  <a16:creationId xmlns:a16="http://schemas.microsoft.com/office/drawing/2014/main" id="{F8FC6417-7AF3-A2DD-B3D2-B1D3B790E3B9}"/>
                </a:ext>
              </a:extLst>
            </p:cNvPr>
            <p:cNvSpPr/>
            <p:nvPr/>
          </p:nvSpPr>
          <p:spPr>
            <a:xfrm>
              <a:off x="6241038" y="214317"/>
              <a:ext cx="1950012" cy="780004"/>
            </a:xfrm>
            <a:prstGeom prst="chevron">
              <a:avLst>
                <a:gd name="adj" fmla="val 5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01;p55">
              <a:extLst>
                <a:ext uri="{FF2B5EF4-FFF2-40B4-BE49-F238E27FC236}">
                  <a16:creationId xmlns:a16="http://schemas.microsoft.com/office/drawing/2014/main" id="{979EC7A1-E49C-86ED-6FBE-4841FB6BA31E}"/>
                </a:ext>
              </a:extLst>
            </p:cNvPr>
            <p:cNvSpPr txBox="1"/>
            <p:nvPr/>
          </p:nvSpPr>
          <p:spPr>
            <a:xfrm>
              <a:off x="6631040" y="214317"/>
              <a:ext cx="1170008" cy="7800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ES" sz="1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124 variables</a:t>
              </a:r>
              <a:endParaRPr dirty="0"/>
            </a:p>
          </p:txBody>
        </p:sp>
      </p:grpSp>
      <p:sp>
        <p:nvSpPr>
          <p:cNvPr id="20" name="Google Shape;302;p55">
            <a:extLst>
              <a:ext uri="{FF2B5EF4-FFF2-40B4-BE49-F238E27FC236}">
                <a16:creationId xmlns:a16="http://schemas.microsoft.com/office/drawing/2014/main" id="{A47D0B5E-B668-DE51-77AE-F84C18B3CCE2}"/>
              </a:ext>
            </a:extLst>
          </p:cNvPr>
          <p:cNvSpPr txBox="1"/>
          <p:nvPr/>
        </p:nvSpPr>
        <p:spPr>
          <a:xfrm>
            <a:off x="1589209" y="6413619"/>
            <a:ext cx="1433777" cy="525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87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Edición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87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2009-2012 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Google Shape;303;p55">
            <a:extLst>
              <a:ext uri="{FF2B5EF4-FFF2-40B4-BE49-F238E27FC236}">
                <a16:creationId xmlns:a16="http://schemas.microsoft.com/office/drawing/2014/main" id="{686C60A9-3070-F41C-EE22-3A994FBF0D09}"/>
              </a:ext>
            </a:extLst>
          </p:cNvPr>
          <p:cNvSpPr txBox="1"/>
          <p:nvPr/>
        </p:nvSpPr>
        <p:spPr>
          <a:xfrm>
            <a:off x="7769410" y="6350359"/>
            <a:ext cx="1485915" cy="569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28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Edición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28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2022-2024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Google Shape;309;p55">
            <a:extLst>
              <a:ext uri="{FF2B5EF4-FFF2-40B4-BE49-F238E27FC236}">
                <a16:creationId xmlns:a16="http://schemas.microsoft.com/office/drawing/2014/main" id="{AC293A59-A5B0-78CD-FFDE-0398194081F1}"/>
              </a:ext>
            </a:extLst>
          </p:cNvPr>
          <p:cNvSpPr txBox="1"/>
          <p:nvPr/>
        </p:nvSpPr>
        <p:spPr>
          <a:xfrm>
            <a:off x="6209400" y="6382933"/>
            <a:ext cx="1485915" cy="525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87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Edición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87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2016-2021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Google Shape;310;p55">
            <a:extLst>
              <a:ext uri="{FF2B5EF4-FFF2-40B4-BE49-F238E27FC236}">
                <a16:creationId xmlns:a16="http://schemas.microsoft.com/office/drawing/2014/main" id="{6CC242A9-FC83-C5D8-3C60-6BC1872A60A8}"/>
              </a:ext>
            </a:extLst>
          </p:cNvPr>
          <p:cNvSpPr txBox="1"/>
          <p:nvPr/>
        </p:nvSpPr>
        <p:spPr>
          <a:xfrm>
            <a:off x="4695804" y="6413619"/>
            <a:ext cx="1485915" cy="525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87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Edición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87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2014-2015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Google Shape;311;p55">
            <a:extLst>
              <a:ext uri="{FF2B5EF4-FFF2-40B4-BE49-F238E27FC236}">
                <a16:creationId xmlns:a16="http://schemas.microsoft.com/office/drawing/2014/main" id="{E2C00B2B-0126-3C36-3D0B-1EB2E83CF3DD}"/>
              </a:ext>
            </a:extLst>
          </p:cNvPr>
          <p:cNvSpPr txBox="1"/>
          <p:nvPr/>
        </p:nvSpPr>
        <p:spPr>
          <a:xfrm>
            <a:off x="3036827" y="6406102"/>
            <a:ext cx="1485915" cy="525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87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Edición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87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2013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Google Shape;313;p55">
            <a:extLst>
              <a:ext uri="{FF2B5EF4-FFF2-40B4-BE49-F238E27FC236}">
                <a16:creationId xmlns:a16="http://schemas.microsoft.com/office/drawing/2014/main" id="{D84676D8-18FA-039C-0C6C-D78142F9463A}"/>
              </a:ext>
            </a:extLst>
          </p:cNvPr>
          <p:cNvSpPr/>
          <p:nvPr/>
        </p:nvSpPr>
        <p:spPr>
          <a:xfrm>
            <a:off x="1314591" y="4746059"/>
            <a:ext cx="8113223" cy="45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950" tIns="81325" rIns="114950" bIns="1149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87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Desde </a:t>
            </a:r>
            <a:r>
              <a:rPr lang="es-ES" sz="1687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2007, </a:t>
            </a:r>
            <a:r>
              <a:rPr lang="es-ES" sz="1687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cada año el </a:t>
            </a:r>
            <a:r>
              <a:rPr lang="es-ES" sz="1687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CONEVAL </a:t>
            </a:r>
            <a:r>
              <a:rPr lang="es-ES" sz="1687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publicó el Listado de Programas y desde 2009 el </a:t>
            </a:r>
            <a:r>
              <a:rPr lang="es-ES" sz="1687" dirty="0">
                <a:solidFill>
                  <a:schemeClr val="dk1"/>
                </a:solidFill>
              </a:rPr>
              <a:t>inventario</a:t>
            </a:r>
            <a:r>
              <a:rPr lang="es-ES" sz="1687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Federal</a:t>
            </a:r>
            <a:endParaRPr sz="1687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314;p55">
            <a:extLst>
              <a:ext uri="{FF2B5EF4-FFF2-40B4-BE49-F238E27FC236}">
                <a16:creationId xmlns:a16="http://schemas.microsoft.com/office/drawing/2014/main" id="{6D9DA0DB-D6F4-EF52-1F86-2B0540B4CE05}"/>
              </a:ext>
            </a:extLst>
          </p:cNvPr>
          <p:cNvSpPr txBox="1"/>
          <p:nvPr/>
        </p:nvSpPr>
        <p:spPr>
          <a:xfrm>
            <a:off x="1549467" y="3831120"/>
            <a:ext cx="86301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69" b="1" i="0" u="none" strike="noStrike" cap="none" dirty="0">
                <a:solidFill>
                  <a:srgbClr val="003B59"/>
                </a:solidFill>
              </a:rPr>
              <a:t>Inventario CONEVAL de Programas y Acciones Federales de Desarrollo Social</a:t>
            </a:r>
            <a:endParaRPr sz="1828" b="1" i="0" u="none" strike="noStrike" cap="none" dirty="0">
              <a:solidFill>
                <a:srgbClr val="003B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053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72" r="-597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62000" y="1731434"/>
            <a:ext cx="14020800" cy="2222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s-MX" sz="4800" b="1" dirty="0">
                <a:solidFill>
                  <a:srgbClr val="1C79BE"/>
                </a:solidFill>
                <a:latin typeface="BR Omny Bold"/>
              </a:rPr>
              <a:t>Visualizador sobre programas y acciones de desarrollo social en México</a:t>
            </a:r>
          </a:p>
          <a:p>
            <a:pPr algn="l">
              <a:lnSpc>
                <a:spcPts val="5759"/>
              </a:lnSpc>
            </a:pPr>
            <a:endParaRPr lang="en-US" sz="4800" b="1" dirty="0">
              <a:solidFill>
                <a:srgbClr val="1C79BE"/>
              </a:solidFill>
              <a:latin typeface="BR Omny Bold"/>
              <a:ea typeface="BR Omny Bold"/>
              <a:cs typeface="BR Omny Bold"/>
              <a:sym typeface="BR Omny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CC17D3D-FAF2-427D-9720-200EAC0E3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297494"/>
            <a:ext cx="2882344" cy="153124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4810E4F-2305-4326-9962-2A461B5495F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" y="141031"/>
            <a:ext cx="1762012" cy="1411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1.png">
            <a:extLst>
              <a:ext uri="{FF2B5EF4-FFF2-40B4-BE49-F238E27FC236}">
                <a16:creationId xmlns:a16="http://schemas.microsoft.com/office/drawing/2014/main" id="{E78025CB-E97D-554F-5E49-A54FE40E834E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16" y="304160"/>
            <a:ext cx="1544104" cy="924483"/>
          </a:xfrm>
          <a:prstGeom prst="rect">
            <a:avLst/>
          </a:prstGeom>
          <a:ln/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901EBAB-9030-6661-77E2-0CDE9F443F7D}"/>
              </a:ext>
            </a:extLst>
          </p:cNvPr>
          <p:cNvSpPr/>
          <p:nvPr/>
        </p:nvSpPr>
        <p:spPr>
          <a:xfrm>
            <a:off x="0" y="9926053"/>
            <a:ext cx="14782800" cy="3609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Universidad Nacional Autónoma de México  </a:t>
            </a:r>
            <a:r>
              <a:rPr lang="es-MX" dirty="0">
                <a:solidFill>
                  <a:schemeClr val="bg1"/>
                </a:solidFill>
                <a:latin typeface="TwitterChirp"/>
              </a:rPr>
              <a:t>@cippsunam @cipps.unam.mx 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47A8D3D-6D4B-2A07-FBA7-C7B40FDE8F94}"/>
              </a:ext>
            </a:extLst>
          </p:cNvPr>
          <p:cNvSpPr txBox="1">
            <a:spLocks/>
          </p:cNvSpPr>
          <p:nvPr/>
        </p:nvSpPr>
        <p:spPr>
          <a:xfrm>
            <a:off x="1582006" y="3516013"/>
            <a:ext cx="8516825" cy="58429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969" b="1">
                <a:solidFill>
                  <a:schemeClr val="accent1">
                    <a:lumMod val="75000"/>
                  </a:schemeClr>
                </a:solidFill>
                <a:latin typeface="Bierstadt Display" panose="020B0004020202020204" pitchFamily="34" charset="0"/>
                <a:cs typeface="Arial"/>
                <a:sym typeface="Arial Black" panose="020B0A04020102020204" pitchFamily="34" charset="0"/>
              </a:rPr>
              <a:t>Inventario CONEVAL de Programas y Acciones Estatales de Desarrollo Social</a:t>
            </a:r>
            <a:endParaRPr lang="es-MX" sz="1828" b="1" dirty="0">
              <a:solidFill>
                <a:schemeClr val="accent1">
                  <a:lumMod val="75000"/>
                </a:schemeClr>
              </a:solidFill>
              <a:latin typeface="Bierstadt Display" panose="020B00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D33FBDF-ABD9-A870-91CE-689F1E98DFA3}"/>
              </a:ext>
            </a:extLst>
          </p:cNvPr>
          <p:cNvSpPr txBox="1"/>
          <p:nvPr/>
        </p:nvSpPr>
        <p:spPr>
          <a:xfrm>
            <a:off x="1013202" y="5925946"/>
            <a:ext cx="9149440" cy="35195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87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1687" b="1" dirty="0">
                <a:latin typeface="Arial" panose="020B0604020202020204" pitchFamily="34" charset="0"/>
                <a:cs typeface="Arial" panose="020B0604020202020204" pitchFamily="34" charset="0"/>
              </a:rPr>
              <a:t>Inventario Estatal tiene información</a:t>
            </a:r>
            <a:r>
              <a:rPr lang="es-MX" sz="1687" dirty="0">
                <a:latin typeface="Arial" panose="020B0604020202020204" pitchFamily="34" charset="0"/>
                <a:cs typeface="Arial" panose="020B0604020202020204" pitchFamily="34" charset="0"/>
              </a:rPr>
              <a:t> desde </a:t>
            </a:r>
            <a:r>
              <a:rPr lang="es-MX" sz="1687" b="1" dirty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endParaRPr lang="es-MX" sz="16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12C330D-27D8-5D84-9F56-EFEEDFF51FC8}"/>
              </a:ext>
            </a:extLst>
          </p:cNvPr>
          <p:cNvSpPr txBox="1"/>
          <p:nvPr/>
        </p:nvSpPr>
        <p:spPr>
          <a:xfrm>
            <a:off x="1334949" y="4203565"/>
            <a:ext cx="8505945" cy="1280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1093" indent="-241093" algn="just">
              <a:spcAft>
                <a:spcPts val="422"/>
              </a:spcAft>
              <a:buFont typeface="Arial" panose="020B0604020202020204" pitchFamily="34" charset="0"/>
              <a:buChar char="•"/>
            </a:pPr>
            <a:r>
              <a:rPr lang="es-MX" sz="1477" dirty="0">
                <a:latin typeface="Arial" panose="020B0604020202020204" pitchFamily="34" charset="0"/>
                <a:ea typeface="Arial" panose="020B0604020202020204" pitchFamily="34" charset="0"/>
              </a:rPr>
              <a:t>Concentra información estratégica sobre las intervenciones de las </a:t>
            </a:r>
            <a:r>
              <a:rPr lang="es-MX" sz="1477" b="1" dirty="0">
                <a:latin typeface="Arial" panose="020B0604020202020204" pitchFamily="34" charset="0"/>
                <a:ea typeface="Arial" panose="020B0604020202020204" pitchFamily="34" charset="0"/>
              </a:rPr>
              <a:t>32 entidades federativas </a:t>
            </a:r>
            <a:r>
              <a:rPr lang="es-MX" sz="1477" dirty="0">
                <a:latin typeface="Arial" panose="020B0604020202020204" pitchFamily="34" charset="0"/>
                <a:ea typeface="Arial" panose="020B0604020202020204" pitchFamily="34" charset="0"/>
              </a:rPr>
              <a:t>de un ejercicio fiscal específico alineadas con los derechos sociales o a la dimensión de bienestar económico.</a:t>
            </a:r>
          </a:p>
          <a:p>
            <a:pPr marL="241093" indent="-241093" algn="just">
              <a:spcAft>
                <a:spcPts val="844"/>
              </a:spcAft>
              <a:buFont typeface="Arial" panose="020B0604020202020204" pitchFamily="34" charset="0"/>
              <a:buChar char="•"/>
            </a:pPr>
            <a:r>
              <a:rPr lang="es-MX" sz="1477" dirty="0">
                <a:latin typeface="Arial" panose="020B0604020202020204" pitchFamily="34" charset="0"/>
                <a:ea typeface="Arial" panose="020B0604020202020204" pitchFamily="34" charset="0"/>
              </a:rPr>
              <a:t>Se integra a partir de la </a:t>
            </a:r>
            <a:r>
              <a:rPr lang="es-MX" sz="1477" b="1" dirty="0">
                <a:latin typeface="Arial" panose="020B0604020202020204" pitchFamily="34" charset="0"/>
                <a:ea typeface="Arial" panose="020B0604020202020204" pitchFamily="34" charset="0"/>
              </a:rPr>
              <a:t>recopilación de información disponible </a:t>
            </a:r>
            <a:r>
              <a:rPr lang="es-MX" sz="1477" dirty="0">
                <a:latin typeface="Arial" panose="020B0604020202020204" pitchFamily="34" charset="0"/>
                <a:ea typeface="Arial" panose="020B0604020202020204" pitchFamily="34" charset="0"/>
              </a:rPr>
              <a:t>en los </a:t>
            </a:r>
            <a:r>
              <a:rPr lang="es-MX" sz="1477" b="1" dirty="0">
                <a:latin typeface="Arial" panose="020B0604020202020204" pitchFamily="34" charset="0"/>
                <a:ea typeface="Arial" panose="020B0604020202020204" pitchFamily="34" charset="0"/>
              </a:rPr>
              <a:t>sitios electrónicos oficiales de los gobiernos estatales</a:t>
            </a:r>
            <a:r>
              <a:rPr lang="es-MX" sz="1477" dirty="0"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F149972-D7C3-5051-1980-AF7D70C5656B}"/>
              </a:ext>
            </a:extLst>
          </p:cNvPr>
          <p:cNvSpPr txBox="1"/>
          <p:nvPr/>
        </p:nvSpPr>
        <p:spPr>
          <a:xfrm>
            <a:off x="7894436" y="8437292"/>
            <a:ext cx="4408791" cy="1007101"/>
          </a:xfrm>
          <a:prstGeom prst="rect">
            <a:avLst/>
          </a:prstGeom>
          <a:solidFill>
            <a:schemeClr val="accent5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8936" tIns="58936" rIns="58936" bIns="58936" numCol="1" spcCol="1270" anchor="t" anchorCtr="0">
            <a:noAutofit/>
          </a:bodyPr>
          <a:lstStyle/>
          <a:p>
            <a:pPr algn="ctr" defTabSz="68756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547" dirty="0">
                <a:latin typeface="Arial" panose="020B0604020202020204" pitchFamily="34" charset="0"/>
                <a:cs typeface="Arial" panose="020B0604020202020204" pitchFamily="34" charset="0"/>
              </a:rPr>
              <a:t>En 2021 se identificaron </a:t>
            </a:r>
            <a:r>
              <a:rPr lang="es-MX" sz="1547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programas y acciones implementados en las entidades federativas para la atención de la emergencia sanitaria por el virus SARS-Cov-2 (COVID-19). </a:t>
            </a:r>
            <a:endParaRPr lang="es-MX" sz="15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4935D0CF-0610-851D-89F0-96327ABBE935}"/>
              </a:ext>
            </a:extLst>
          </p:cNvPr>
          <p:cNvGrpSpPr/>
          <p:nvPr/>
        </p:nvGrpSpPr>
        <p:grpSpPr>
          <a:xfrm>
            <a:off x="1183057" y="6466730"/>
            <a:ext cx="7999639" cy="2020704"/>
            <a:chOff x="813768" y="4523016"/>
            <a:chExt cx="11377264" cy="2873891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F9E6AA6A-ED15-5940-00ED-0B58FC42C1ED}"/>
                </a:ext>
              </a:extLst>
            </p:cNvPr>
            <p:cNvGrpSpPr/>
            <p:nvPr/>
          </p:nvGrpSpPr>
          <p:grpSpPr>
            <a:xfrm>
              <a:off x="813768" y="4523016"/>
              <a:ext cx="11377264" cy="2873891"/>
              <a:chOff x="845886" y="3095026"/>
              <a:chExt cx="11377264" cy="2873891"/>
            </a:xfrm>
          </p:grpSpPr>
          <p:grpSp>
            <p:nvGrpSpPr>
              <p:cNvPr id="19" name="Grupo 18">
                <a:extLst>
                  <a:ext uri="{FF2B5EF4-FFF2-40B4-BE49-F238E27FC236}">
                    <a16:creationId xmlns:a16="http://schemas.microsoft.com/office/drawing/2014/main" id="{E0661D36-BDFF-A20E-1F50-B30EA43D3FE2}"/>
                  </a:ext>
                </a:extLst>
              </p:cNvPr>
              <p:cNvGrpSpPr/>
              <p:nvPr/>
            </p:nvGrpSpPr>
            <p:grpSpPr>
              <a:xfrm>
                <a:off x="845886" y="3095026"/>
                <a:ext cx="11377264" cy="2141814"/>
                <a:chOff x="845886" y="3887114"/>
                <a:chExt cx="11377264" cy="2141814"/>
              </a:xfrm>
            </p:grpSpPr>
            <p:sp>
              <p:nvSpPr>
                <p:cNvPr id="26" name="object 3">
                  <a:extLst>
                    <a:ext uri="{FF2B5EF4-FFF2-40B4-BE49-F238E27FC236}">
                      <a16:creationId xmlns:a16="http://schemas.microsoft.com/office/drawing/2014/main" id="{91709D89-4546-E11F-5887-8224BAB44AB4}"/>
                    </a:ext>
                  </a:extLst>
                </p:cNvPr>
                <p:cNvSpPr txBox="1"/>
                <p:nvPr/>
              </p:nvSpPr>
              <p:spPr>
                <a:xfrm>
                  <a:off x="989902" y="3893185"/>
                  <a:ext cx="2039149" cy="501568"/>
                </a:xfrm>
                <a:prstGeom prst="rect">
                  <a:avLst/>
                </a:prstGeom>
              </p:spPr>
              <p:txBody>
                <a:bodyPr vert="horz" wrap="square" lIns="0" tIns="6354" rIns="0" bIns="0" rtlCol="0">
                  <a:spAutoFit/>
                </a:bodyPr>
                <a:lstStyle/>
                <a:p>
                  <a:pPr algn="ctr"/>
                  <a:r>
                    <a:rPr lang="es-MX" sz="2250" b="1" spc="37" dirty="0">
                      <a:solidFill>
                        <a:schemeClr val="accent2">
                          <a:lumMod val="75000"/>
                        </a:schemeClr>
                      </a:solidFill>
                      <a:latin typeface="Arial"/>
                      <a:cs typeface="Arial"/>
                    </a:rPr>
                    <a:t>2014 </a:t>
                  </a:r>
                </a:p>
              </p:txBody>
            </p:sp>
            <p:sp>
              <p:nvSpPr>
                <p:cNvPr id="27" name="object 3">
                  <a:extLst>
                    <a:ext uri="{FF2B5EF4-FFF2-40B4-BE49-F238E27FC236}">
                      <a16:creationId xmlns:a16="http://schemas.microsoft.com/office/drawing/2014/main" id="{D2F35A48-5134-8F15-01F0-FAC44FF202DC}"/>
                    </a:ext>
                  </a:extLst>
                </p:cNvPr>
                <p:cNvSpPr txBox="1"/>
                <p:nvPr/>
              </p:nvSpPr>
              <p:spPr>
                <a:xfrm>
                  <a:off x="8194734" y="3887114"/>
                  <a:ext cx="2113301" cy="501568"/>
                </a:xfrm>
                <a:prstGeom prst="rect">
                  <a:avLst/>
                </a:prstGeom>
              </p:spPr>
              <p:txBody>
                <a:bodyPr vert="horz" wrap="square" lIns="0" tIns="6354" rIns="0" bIns="0" rtlCol="0">
                  <a:spAutoFit/>
                </a:bodyPr>
                <a:lstStyle/>
                <a:p>
                  <a:pPr algn="ctr"/>
                  <a:r>
                    <a:rPr lang="es-MX" sz="2250" b="1" spc="37" dirty="0">
                      <a:solidFill>
                        <a:schemeClr val="accent5"/>
                      </a:solidFill>
                      <a:latin typeface="Arial"/>
                      <a:cs typeface="Arial"/>
                    </a:rPr>
                    <a:t>2021</a:t>
                  </a:r>
                </a:p>
              </p:txBody>
            </p:sp>
            <p:sp>
              <p:nvSpPr>
                <p:cNvPr id="28" name="object 3">
                  <a:extLst>
                    <a:ext uri="{FF2B5EF4-FFF2-40B4-BE49-F238E27FC236}">
                      <a16:creationId xmlns:a16="http://schemas.microsoft.com/office/drawing/2014/main" id="{14FF76AF-7ACF-12C7-6D6B-E18A5ED9DCF6}"/>
                    </a:ext>
                  </a:extLst>
                </p:cNvPr>
                <p:cNvSpPr txBox="1"/>
                <p:nvPr/>
              </p:nvSpPr>
              <p:spPr>
                <a:xfrm>
                  <a:off x="5723990" y="3911669"/>
                  <a:ext cx="2113301" cy="501568"/>
                </a:xfrm>
                <a:prstGeom prst="rect">
                  <a:avLst/>
                </a:prstGeom>
              </p:spPr>
              <p:txBody>
                <a:bodyPr vert="horz" wrap="square" lIns="0" tIns="6354" rIns="0" bIns="0" rtlCol="0">
                  <a:spAutoFit/>
                </a:bodyPr>
                <a:lstStyle>
                  <a:defPPr>
                    <a:defRPr kern="0"/>
                  </a:defPPr>
                  <a:lvl1pPr algn="ctr">
                    <a:spcBef>
                      <a:spcPts val="0"/>
                    </a:spcBef>
                    <a:defRPr sz="3200" b="1" spc="52">
                      <a:solidFill>
                        <a:schemeClr val="accent1">
                          <a:lumMod val="75000"/>
                        </a:schemeClr>
                      </a:solidFill>
                      <a:latin typeface="Arial"/>
                      <a:cs typeface="Arial"/>
                    </a:defRPr>
                  </a:lvl1pPr>
                </a:lstStyle>
                <a:p>
                  <a:r>
                    <a:rPr lang="es-MX" sz="2250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2018</a:t>
                  </a:r>
                </a:p>
              </p:txBody>
            </p:sp>
            <p:sp>
              <p:nvSpPr>
                <p:cNvPr id="29" name="object 3">
                  <a:extLst>
                    <a:ext uri="{FF2B5EF4-FFF2-40B4-BE49-F238E27FC236}">
                      <a16:creationId xmlns:a16="http://schemas.microsoft.com/office/drawing/2014/main" id="{3B0EDF9B-A96E-40B6-1334-8E922F15AD72}"/>
                    </a:ext>
                  </a:extLst>
                </p:cNvPr>
                <p:cNvSpPr txBox="1"/>
                <p:nvPr/>
              </p:nvSpPr>
              <p:spPr>
                <a:xfrm>
                  <a:off x="3334795" y="3912267"/>
                  <a:ext cx="2113301" cy="501568"/>
                </a:xfrm>
                <a:prstGeom prst="rect">
                  <a:avLst/>
                </a:prstGeom>
              </p:spPr>
              <p:txBody>
                <a:bodyPr vert="horz" wrap="square" lIns="0" tIns="6354" rIns="0" bIns="0" rtlCol="0">
                  <a:spAutoFit/>
                </a:bodyPr>
                <a:lstStyle>
                  <a:defPPr>
                    <a:defRPr kern="0"/>
                  </a:defPPr>
                  <a:lvl1pPr algn="ctr">
                    <a:spcBef>
                      <a:spcPts val="0"/>
                    </a:spcBef>
                    <a:defRPr sz="3200" b="1" spc="52">
                      <a:solidFill>
                        <a:schemeClr val="accent1">
                          <a:lumMod val="75000"/>
                        </a:schemeClr>
                      </a:solidFill>
                      <a:latin typeface="Arial"/>
                      <a:cs typeface="Arial"/>
                    </a:defRPr>
                  </a:lvl1pPr>
                </a:lstStyle>
                <a:p>
                  <a:r>
                    <a:rPr lang="es-MX" sz="2250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2016</a:t>
                  </a:r>
                </a:p>
              </p:txBody>
            </p:sp>
            <p:sp>
              <p:nvSpPr>
                <p:cNvPr id="30" name="Flecha: a la derecha 11">
                  <a:extLst>
                    <a:ext uri="{FF2B5EF4-FFF2-40B4-BE49-F238E27FC236}">
                      <a16:creationId xmlns:a16="http://schemas.microsoft.com/office/drawing/2014/main" id="{9703FC40-725F-62D9-D00E-26727D1E3C02}"/>
                    </a:ext>
                  </a:extLst>
                </p:cNvPr>
                <p:cNvSpPr/>
                <p:nvPr/>
              </p:nvSpPr>
              <p:spPr>
                <a:xfrm>
                  <a:off x="845886" y="4448320"/>
                  <a:ext cx="11377264" cy="1580608"/>
                </a:xfrm>
                <a:prstGeom prst="rightArrow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1266"/>
                </a:p>
              </p:txBody>
            </p:sp>
            <p:sp>
              <p:nvSpPr>
                <p:cNvPr id="31" name="Diagrama de flujo: conector 13">
                  <a:extLst>
                    <a:ext uri="{FF2B5EF4-FFF2-40B4-BE49-F238E27FC236}">
                      <a16:creationId xmlns:a16="http://schemas.microsoft.com/office/drawing/2014/main" id="{2C6AB9B2-DEAE-2D4C-8913-09ABAC2449E6}"/>
                    </a:ext>
                  </a:extLst>
                </p:cNvPr>
                <p:cNvSpPr/>
                <p:nvPr/>
              </p:nvSpPr>
              <p:spPr>
                <a:xfrm>
                  <a:off x="1781990" y="5020816"/>
                  <a:ext cx="432048" cy="432048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1266"/>
                </a:p>
              </p:txBody>
            </p:sp>
            <p:sp>
              <p:nvSpPr>
                <p:cNvPr id="32" name="Diagrama de flujo: conector 14">
                  <a:extLst>
                    <a:ext uri="{FF2B5EF4-FFF2-40B4-BE49-F238E27FC236}">
                      <a16:creationId xmlns:a16="http://schemas.microsoft.com/office/drawing/2014/main" id="{D8118543-573E-DBD5-90B2-7D00945DDD73}"/>
                    </a:ext>
                  </a:extLst>
                </p:cNvPr>
                <p:cNvSpPr/>
                <p:nvPr/>
              </p:nvSpPr>
              <p:spPr>
                <a:xfrm>
                  <a:off x="4230262" y="5020816"/>
                  <a:ext cx="432048" cy="432048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1266"/>
                </a:p>
              </p:txBody>
            </p:sp>
            <p:sp>
              <p:nvSpPr>
                <p:cNvPr id="33" name="Diagrama de flujo: conector 15">
                  <a:extLst>
                    <a:ext uri="{FF2B5EF4-FFF2-40B4-BE49-F238E27FC236}">
                      <a16:creationId xmlns:a16="http://schemas.microsoft.com/office/drawing/2014/main" id="{4A8C2482-6469-9B97-A2E7-1CD4A63BAD38}"/>
                    </a:ext>
                  </a:extLst>
                </p:cNvPr>
                <p:cNvSpPr/>
                <p:nvPr/>
              </p:nvSpPr>
              <p:spPr>
                <a:xfrm>
                  <a:off x="6678534" y="5020816"/>
                  <a:ext cx="432048" cy="432048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1266"/>
                </a:p>
              </p:txBody>
            </p:sp>
            <p:sp>
              <p:nvSpPr>
                <p:cNvPr id="34" name="Diagrama de flujo: conector 16">
                  <a:extLst>
                    <a:ext uri="{FF2B5EF4-FFF2-40B4-BE49-F238E27FC236}">
                      <a16:creationId xmlns:a16="http://schemas.microsoft.com/office/drawing/2014/main" id="{C5DE3BF1-E249-53FC-C622-9B4B7AF99AC9}"/>
                    </a:ext>
                  </a:extLst>
                </p:cNvPr>
                <p:cNvSpPr/>
                <p:nvPr/>
              </p:nvSpPr>
              <p:spPr>
                <a:xfrm>
                  <a:off x="9054798" y="5020816"/>
                  <a:ext cx="432048" cy="432048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1266"/>
                </a:p>
              </p:txBody>
            </p:sp>
          </p:grpSp>
          <p:grpSp>
            <p:nvGrpSpPr>
              <p:cNvPr id="20" name="Grupo 19">
                <a:extLst>
                  <a:ext uri="{FF2B5EF4-FFF2-40B4-BE49-F238E27FC236}">
                    <a16:creationId xmlns:a16="http://schemas.microsoft.com/office/drawing/2014/main" id="{C2EFE35F-F8E8-E53E-C43F-12040C98137F}"/>
                  </a:ext>
                </a:extLst>
              </p:cNvPr>
              <p:cNvGrpSpPr/>
              <p:nvPr/>
            </p:nvGrpSpPr>
            <p:grpSpPr>
              <a:xfrm>
                <a:off x="978439" y="4819703"/>
                <a:ext cx="9412393" cy="1149214"/>
                <a:chOff x="978439" y="4876846"/>
                <a:chExt cx="9412393" cy="1149214"/>
              </a:xfrm>
            </p:grpSpPr>
            <p:grpSp>
              <p:nvGrpSpPr>
                <p:cNvPr id="21" name="Grupo 20">
                  <a:extLst>
                    <a:ext uri="{FF2B5EF4-FFF2-40B4-BE49-F238E27FC236}">
                      <a16:creationId xmlns:a16="http://schemas.microsoft.com/office/drawing/2014/main" id="{915DDEF5-729D-007C-C55A-293617FFD8DA}"/>
                    </a:ext>
                  </a:extLst>
                </p:cNvPr>
                <p:cNvGrpSpPr/>
                <p:nvPr/>
              </p:nvGrpSpPr>
              <p:grpSpPr>
                <a:xfrm>
                  <a:off x="978439" y="4876846"/>
                  <a:ext cx="9412393" cy="1149214"/>
                  <a:chOff x="834423" y="5668934"/>
                  <a:chExt cx="9412393" cy="1149214"/>
                </a:xfrm>
              </p:grpSpPr>
              <p:sp>
                <p:nvSpPr>
                  <p:cNvPr id="24" name="object 3">
                    <a:extLst>
                      <a:ext uri="{FF2B5EF4-FFF2-40B4-BE49-F238E27FC236}">
                        <a16:creationId xmlns:a16="http://schemas.microsoft.com/office/drawing/2014/main" id="{37C692C5-19F5-182F-C283-1D1246AA4CD1}"/>
                      </a:ext>
                    </a:extLst>
                  </p:cNvPr>
                  <p:cNvSpPr txBox="1"/>
                  <p:nvPr/>
                </p:nvSpPr>
                <p:spPr>
                  <a:xfrm>
                    <a:off x="834423" y="5668934"/>
                    <a:ext cx="2039149" cy="1116848"/>
                  </a:xfrm>
                  <a:prstGeom prst="rect">
                    <a:avLst/>
                  </a:prstGeom>
                </p:spPr>
                <p:txBody>
                  <a:bodyPr vert="horz" wrap="square" lIns="0" tIns="6354" rIns="0" bIns="0" rtlCol="0">
                    <a:spAutoFit/>
                  </a:bodyPr>
                  <a:lstStyle/>
                  <a:p>
                    <a:pPr algn="ctr"/>
                    <a:r>
                      <a:rPr lang="es-MX" sz="1687" b="1" spc="37" dirty="0">
                        <a:latin typeface="Arial"/>
                        <a:cs typeface="Arial"/>
                      </a:rPr>
                      <a:t>2,528</a:t>
                    </a:r>
                  </a:p>
                  <a:p>
                    <a:pPr algn="ctr"/>
                    <a:r>
                      <a:rPr lang="es-MX" sz="1687" spc="37" dirty="0">
                        <a:latin typeface="Arial"/>
                        <a:cs typeface="Arial"/>
                      </a:rPr>
                      <a:t>Programas y acciones</a:t>
                    </a:r>
                  </a:p>
                </p:txBody>
              </p:sp>
              <p:sp>
                <p:nvSpPr>
                  <p:cNvPr id="25" name="object 3">
                    <a:extLst>
                      <a:ext uri="{FF2B5EF4-FFF2-40B4-BE49-F238E27FC236}">
                        <a16:creationId xmlns:a16="http://schemas.microsoft.com/office/drawing/2014/main" id="{2D0809F4-16AD-2F52-F76B-76B2EDCCC345}"/>
                      </a:ext>
                    </a:extLst>
                  </p:cNvPr>
                  <p:cNvSpPr txBox="1"/>
                  <p:nvPr/>
                </p:nvSpPr>
                <p:spPr>
                  <a:xfrm>
                    <a:off x="8133515" y="5701300"/>
                    <a:ext cx="2113301" cy="1116848"/>
                  </a:xfrm>
                  <a:prstGeom prst="rect">
                    <a:avLst/>
                  </a:prstGeom>
                </p:spPr>
                <p:txBody>
                  <a:bodyPr vert="horz" wrap="square" lIns="0" tIns="6354" rIns="0" bIns="0" rtlCol="0">
                    <a:spAutoFit/>
                  </a:bodyPr>
                  <a:lstStyle/>
                  <a:p>
                    <a:pPr algn="ctr"/>
                    <a:r>
                      <a:rPr lang="es-MX" sz="1687" b="1" spc="37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/>
                        <a:cs typeface="Arial"/>
                      </a:rPr>
                      <a:t>1,038</a:t>
                    </a:r>
                  </a:p>
                  <a:p>
                    <a:pPr algn="ctr"/>
                    <a:r>
                      <a:rPr lang="es-MX" sz="1687" spc="37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/>
                        <a:cs typeface="Arial"/>
                      </a:rPr>
                      <a:t>Programas y acciones</a:t>
                    </a:r>
                  </a:p>
                </p:txBody>
              </p:sp>
            </p:grpSp>
            <p:sp>
              <p:nvSpPr>
                <p:cNvPr id="22" name="object 3">
                  <a:extLst>
                    <a:ext uri="{FF2B5EF4-FFF2-40B4-BE49-F238E27FC236}">
                      <a16:creationId xmlns:a16="http://schemas.microsoft.com/office/drawing/2014/main" id="{EF17A5CD-246B-B2B6-3778-C6F3D460E837}"/>
                    </a:ext>
                  </a:extLst>
                </p:cNvPr>
                <p:cNvSpPr txBox="1"/>
                <p:nvPr/>
              </p:nvSpPr>
              <p:spPr>
                <a:xfrm>
                  <a:off x="5837908" y="4909212"/>
                  <a:ext cx="2113301" cy="1116848"/>
                </a:xfrm>
                <a:prstGeom prst="rect">
                  <a:avLst/>
                </a:prstGeom>
              </p:spPr>
              <p:txBody>
                <a:bodyPr vert="horz" wrap="square" lIns="0" tIns="6354" rIns="0" bIns="0" rtlCol="0">
                  <a:spAutoFit/>
                </a:bodyPr>
                <a:lstStyle/>
                <a:p>
                  <a:pPr algn="ctr"/>
                  <a:r>
                    <a:rPr lang="es-MX" sz="1687" b="1" spc="37" dirty="0">
                      <a:latin typeface="Arial"/>
                      <a:cs typeface="Arial"/>
                    </a:rPr>
                    <a:t>1,444</a:t>
                  </a:r>
                </a:p>
                <a:p>
                  <a:pPr algn="ctr"/>
                  <a:r>
                    <a:rPr lang="es-MX" sz="1687" spc="37" dirty="0">
                      <a:latin typeface="Arial"/>
                      <a:cs typeface="Arial"/>
                    </a:rPr>
                    <a:t>Programas y acciones</a:t>
                  </a:r>
                </a:p>
              </p:txBody>
            </p:sp>
            <p:sp>
              <p:nvSpPr>
                <p:cNvPr id="23" name="object 3">
                  <a:extLst>
                    <a:ext uri="{FF2B5EF4-FFF2-40B4-BE49-F238E27FC236}">
                      <a16:creationId xmlns:a16="http://schemas.microsoft.com/office/drawing/2014/main" id="{CE833AC1-E6F8-9E03-FDDD-399E1433C684}"/>
                    </a:ext>
                  </a:extLst>
                </p:cNvPr>
                <p:cNvSpPr txBox="1"/>
                <p:nvPr/>
              </p:nvSpPr>
              <p:spPr>
                <a:xfrm>
                  <a:off x="3389635" y="4891037"/>
                  <a:ext cx="2113301" cy="1116848"/>
                </a:xfrm>
                <a:prstGeom prst="rect">
                  <a:avLst/>
                </a:prstGeom>
              </p:spPr>
              <p:txBody>
                <a:bodyPr vert="horz" wrap="square" lIns="0" tIns="6354" rIns="0" bIns="0" rtlCol="0">
                  <a:spAutoFit/>
                </a:bodyPr>
                <a:lstStyle/>
                <a:p>
                  <a:pPr algn="ctr"/>
                  <a:r>
                    <a:rPr lang="es-MX" sz="1687" b="1" spc="37" dirty="0">
                      <a:latin typeface="Arial"/>
                      <a:cs typeface="Arial"/>
                    </a:rPr>
                    <a:t>1,213 </a:t>
                  </a:r>
                  <a:r>
                    <a:rPr lang="es-MX" sz="1687" spc="37" dirty="0">
                      <a:latin typeface="Arial"/>
                      <a:cs typeface="Arial"/>
                    </a:rPr>
                    <a:t>Programas y acciones</a:t>
                  </a:r>
                </a:p>
              </p:txBody>
            </p:sp>
          </p:grpSp>
        </p:grpSp>
        <p:sp>
          <p:nvSpPr>
            <p:cNvPr id="15" name="object 3">
              <a:extLst>
                <a:ext uri="{FF2B5EF4-FFF2-40B4-BE49-F238E27FC236}">
                  <a16:creationId xmlns:a16="http://schemas.microsoft.com/office/drawing/2014/main" id="{98E06A8A-45B9-192E-39E8-2FBFDB23B9B2}"/>
                </a:ext>
              </a:extLst>
            </p:cNvPr>
            <p:cNvSpPr txBox="1"/>
            <p:nvPr/>
          </p:nvSpPr>
          <p:spPr>
            <a:xfrm>
              <a:off x="957784" y="5047670"/>
              <a:ext cx="2039149" cy="316810"/>
            </a:xfrm>
            <a:prstGeom prst="rect">
              <a:avLst/>
            </a:prstGeom>
          </p:spPr>
          <p:txBody>
            <a:bodyPr vert="horz" wrap="square" lIns="0" tIns="6354" rIns="0" bIns="0" rtlCol="0">
              <a:spAutoFit/>
            </a:bodyPr>
            <a:lstStyle/>
            <a:p>
              <a:pPr algn="ctr"/>
              <a:r>
                <a:rPr lang="es-MX" sz="1406" spc="37" dirty="0">
                  <a:latin typeface="Arial"/>
                  <a:cs typeface="Arial"/>
                </a:rPr>
                <a:t>34 variables </a:t>
              </a:r>
            </a:p>
          </p:txBody>
        </p:sp>
        <p:sp>
          <p:nvSpPr>
            <p:cNvPr id="16" name="object 3">
              <a:extLst>
                <a:ext uri="{FF2B5EF4-FFF2-40B4-BE49-F238E27FC236}">
                  <a16:creationId xmlns:a16="http://schemas.microsoft.com/office/drawing/2014/main" id="{A2B5D287-979B-F6D4-D849-98AA79E7FFFE}"/>
                </a:ext>
              </a:extLst>
            </p:cNvPr>
            <p:cNvSpPr txBox="1"/>
            <p:nvPr/>
          </p:nvSpPr>
          <p:spPr>
            <a:xfrm>
              <a:off x="8177367" y="5107443"/>
              <a:ext cx="2113301" cy="316810"/>
            </a:xfrm>
            <a:prstGeom prst="rect">
              <a:avLst/>
            </a:prstGeom>
          </p:spPr>
          <p:txBody>
            <a:bodyPr vert="horz" wrap="square" lIns="0" tIns="6354" rIns="0" bIns="0" rtlCol="0">
              <a:spAutoFit/>
            </a:bodyPr>
            <a:lstStyle/>
            <a:p>
              <a:pPr algn="ctr"/>
              <a:r>
                <a:rPr lang="es-MX" sz="1406" spc="37" dirty="0">
                  <a:latin typeface="Arial"/>
                  <a:cs typeface="Arial"/>
                </a:rPr>
                <a:t>63 variables</a:t>
              </a:r>
            </a:p>
          </p:txBody>
        </p:sp>
        <p:sp>
          <p:nvSpPr>
            <p:cNvPr id="17" name="object 3">
              <a:extLst>
                <a:ext uri="{FF2B5EF4-FFF2-40B4-BE49-F238E27FC236}">
                  <a16:creationId xmlns:a16="http://schemas.microsoft.com/office/drawing/2014/main" id="{1478EA17-8EF1-6B66-2C91-F96000B70ACA}"/>
                </a:ext>
              </a:extLst>
            </p:cNvPr>
            <p:cNvSpPr txBox="1"/>
            <p:nvPr/>
          </p:nvSpPr>
          <p:spPr>
            <a:xfrm>
              <a:off x="5754864" y="4987811"/>
              <a:ext cx="2113301" cy="316810"/>
            </a:xfrm>
            <a:prstGeom prst="rect">
              <a:avLst/>
            </a:prstGeom>
          </p:spPr>
          <p:txBody>
            <a:bodyPr vert="horz" wrap="square" lIns="0" tIns="6354" rIns="0" bIns="0" rtlCol="0">
              <a:spAutoFit/>
            </a:bodyPr>
            <a:lstStyle/>
            <a:p>
              <a:pPr algn="ctr"/>
              <a:r>
                <a:rPr lang="es-MX" sz="1406" spc="37" dirty="0">
                  <a:latin typeface="Arial"/>
                  <a:cs typeface="Arial"/>
                </a:rPr>
                <a:t>57 variables</a:t>
              </a:r>
            </a:p>
          </p:txBody>
        </p:sp>
        <p:sp>
          <p:nvSpPr>
            <p:cNvPr id="18" name="object 3">
              <a:extLst>
                <a:ext uri="{FF2B5EF4-FFF2-40B4-BE49-F238E27FC236}">
                  <a16:creationId xmlns:a16="http://schemas.microsoft.com/office/drawing/2014/main" id="{BF16A8F4-4FC8-9702-4199-CB6507E27465}"/>
                </a:ext>
              </a:extLst>
            </p:cNvPr>
            <p:cNvSpPr txBox="1"/>
            <p:nvPr/>
          </p:nvSpPr>
          <p:spPr>
            <a:xfrm>
              <a:off x="3283593" y="4989472"/>
              <a:ext cx="2113301" cy="316810"/>
            </a:xfrm>
            <a:prstGeom prst="rect">
              <a:avLst/>
            </a:prstGeom>
          </p:spPr>
          <p:txBody>
            <a:bodyPr vert="horz" wrap="square" lIns="0" tIns="6354" rIns="0" bIns="0" rtlCol="0">
              <a:spAutoFit/>
            </a:bodyPr>
            <a:lstStyle/>
            <a:p>
              <a:pPr algn="ctr"/>
              <a:r>
                <a:rPr lang="es-MX" sz="1406" spc="37" dirty="0">
                  <a:latin typeface="Arial"/>
                  <a:cs typeface="Arial"/>
                </a:rPr>
                <a:t>47 variables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8769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72" r="-597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62000" y="1731434"/>
            <a:ext cx="14020800" cy="2222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s-MX" sz="4800" b="1" dirty="0">
                <a:solidFill>
                  <a:srgbClr val="1C79BE"/>
                </a:solidFill>
                <a:latin typeface="BR Omny Bold"/>
              </a:rPr>
              <a:t>Visualizador sobre programas y acciones de desarrollo social en México</a:t>
            </a:r>
          </a:p>
          <a:p>
            <a:pPr algn="l">
              <a:lnSpc>
                <a:spcPts val="5759"/>
              </a:lnSpc>
            </a:pPr>
            <a:endParaRPr lang="en-US" sz="4800" b="1" dirty="0">
              <a:solidFill>
                <a:srgbClr val="1C79BE"/>
              </a:solidFill>
              <a:latin typeface="BR Omny Bold"/>
              <a:ea typeface="BR Omny Bold"/>
              <a:cs typeface="BR Omny Bold"/>
              <a:sym typeface="BR Omny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CC17D3D-FAF2-427D-9720-200EAC0E3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297494"/>
            <a:ext cx="2882344" cy="153124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4810E4F-2305-4326-9962-2A461B5495F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" y="141031"/>
            <a:ext cx="1762012" cy="1411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1.png">
            <a:extLst>
              <a:ext uri="{FF2B5EF4-FFF2-40B4-BE49-F238E27FC236}">
                <a16:creationId xmlns:a16="http://schemas.microsoft.com/office/drawing/2014/main" id="{E78025CB-E97D-554F-5E49-A54FE40E834E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16" y="304160"/>
            <a:ext cx="1544104" cy="924483"/>
          </a:xfrm>
          <a:prstGeom prst="rect">
            <a:avLst/>
          </a:prstGeom>
          <a:ln/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901EBAB-9030-6661-77E2-0CDE9F443F7D}"/>
              </a:ext>
            </a:extLst>
          </p:cNvPr>
          <p:cNvSpPr/>
          <p:nvPr/>
        </p:nvSpPr>
        <p:spPr>
          <a:xfrm>
            <a:off x="0" y="9926053"/>
            <a:ext cx="14782800" cy="3609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Universidad Nacional Autónoma de México  </a:t>
            </a:r>
            <a:r>
              <a:rPr lang="es-MX" dirty="0">
                <a:solidFill>
                  <a:schemeClr val="bg1"/>
                </a:solidFill>
                <a:latin typeface="TwitterChirp"/>
              </a:rPr>
              <a:t>@cippsunam @cipps.unam.mx 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7F5FFCD-435E-B194-DD73-294E479BE250}"/>
              </a:ext>
            </a:extLst>
          </p:cNvPr>
          <p:cNvSpPr txBox="1">
            <a:spLocks/>
          </p:cNvSpPr>
          <p:nvPr/>
        </p:nvSpPr>
        <p:spPr>
          <a:xfrm>
            <a:off x="1219200" y="3404216"/>
            <a:ext cx="8618086" cy="562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969" b="1">
                <a:solidFill>
                  <a:schemeClr val="accent1">
                    <a:lumMod val="75000"/>
                  </a:schemeClr>
                </a:solidFill>
                <a:latin typeface="Bierstadt Display" panose="020B0004020202020204" pitchFamily="34" charset="0"/>
                <a:cs typeface="Arial"/>
                <a:sym typeface="Arial Black" panose="020B0A04020102020204" pitchFamily="34" charset="0"/>
              </a:rPr>
              <a:t>Inventario CONEVAL de Programas y Acciones Municipales de Desarrollo Social</a:t>
            </a:r>
            <a:endParaRPr lang="es-MX" sz="1969" b="1" dirty="0">
              <a:solidFill>
                <a:schemeClr val="accent1">
                  <a:lumMod val="75000"/>
                </a:schemeClr>
              </a:solidFill>
              <a:latin typeface="Bierstadt Display" panose="020B0004020202020204" pitchFamily="34" charset="0"/>
              <a:cs typeface="Arial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7759838-0693-0A45-0815-C88ED5D58155}"/>
              </a:ext>
            </a:extLst>
          </p:cNvPr>
          <p:cNvSpPr txBox="1"/>
          <p:nvPr/>
        </p:nvSpPr>
        <p:spPr>
          <a:xfrm>
            <a:off x="1373865" y="3769904"/>
            <a:ext cx="8618086" cy="825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1093" indent="-241093" algn="just">
              <a:spcAft>
                <a:spcPts val="422"/>
              </a:spcAft>
              <a:buFont typeface="Arial" panose="020B0604020202020204" pitchFamily="34" charset="0"/>
              <a:buChar char="•"/>
            </a:pPr>
            <a:r>
              <a:rPr lang="es-MX" sz="1477" dirty="0">
                <a:latin typeface="Arial" panose="020B0604020202020204" pitchFamily="34" charset="0"/>
                <a:ea typeface="Arial" panose="020B0604020202020204" pitchFamily="34" charset="0"/>
              </a:rPr>
              <a:t>Información estratégica de los programas y acciones de desarrollo social implementados por las alcaldías y los municipios de las 32 entidades federativas durante el ejercicio fiscal.</a:t>
            </a:r>
          </a:p>
          <a:p>
            <a:pPr marL="241093" indent="-241093" algn="just">
              <a:spcAft>
                <a:spcPts val="422"/>
              </a:spcAft>
              <a:buFont typeface="Arial" panose="020B0604020202020204" pitchFamily="34" charset="0"/>
              <a:buChar char="•"/>
            </a:pPr>
            <a:r>
              <a:rPr lang="es-MX" sz="1477" dirty="0">
                <a:latin typeface="Arial" panose="020B0604020202020204" pitchFamily="34" charset="0"/>
                <a:ea typeface="Arial" panose="020B0604020202020204" pitchFamily="34" charset="0"/>
              </a:rPr>
              <a:t>Se integra a partir de la </a:t>
            </a:r>
            <a:r>
              <a:rPr lang="es-MX" sz="1477" b="1" dirty="0">
                <a:latin typeface="Arial" panose="020B0604020202020204" pitchFamily="34" charset="0"/>
                <a:ea typeface="Arial" panose="020B0604020202020204" pitchFamily="34" charset="0"/>
              </a:rPr>
              <a:t>recopilación de información pública y oficial</a:t>
            </a:r>
            <a:r>
              <a:rPr lang="es-MX" sz="1477" dirty="0"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C18E9DA3-3C40-8FC3-7755-6B3203B9E5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9466652"/>
              </p:ext>
            </p:extLst>
          </p:nvPr>
        </p:nvGraphicFramePr>
        <p:xfrm>
          <a:off x="1219200" y="7499632"/>
          <a:ext cx="9149440" cy="473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C37C3F71-D7B7-BE51-018B-0C1F452AAC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1443131"/>
              </p:ext>
            </p:extLst>
          </p:nvPr>
        </p:nvGraphicFramePr>
        <p:xfrm>
          <a:off x="1642890" y="5022746"/>
          <a:ext cx="9149440" cy="2111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EA3C88C2-4914-BFCF-879C-F28B214BCFAB}"/>
              </a:ext>
            </a:extLst>
          </p:cNvPr>
          <p:cNvSpPr txBox="1"/>
          <p:nvPr/>
        </p:nvSpPr>
        <p:spPr>
          <a:xfrm>
            <a:off x="1373865" y="7161121"/>
            <a:ext cx="7746486" cy="308674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es-MX" sz="1406" dirty="0">
                <a:latin typeface="Arial" panose="020B0604020202020204" pitchFamily="34" charset="0"/>
                <a:ea typeface="Arial" panose="020B0604020202020204" pitchFamily="34" charset="0"/>
              </a:rPr>
              <a:t>El número de variables cambia en cada ejercicio fiscal. </a:t>
            </a:r>
            <a:endParaRPr lang="es-MX" sz="1406" dirty="0"/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E0A2C443-A5D6-6CE0-84D4-5F7F8B9757FF}"/>
              </a:ext>
            </a:extLst>
          </p:cNvPr>
          <p:cNvCxnSpPr/>
          <p:nvPr/>
        </p:nvCxnSpPr>
        <p:spPr>
          <a:xfrm>
            <a:off x="2020323" y="8000460"/>
            <a:ext cx="0" cy="141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9AB75D38-0339-62F3-82FF-0501B5571170}"/>
              </a:ext>
            </a:extLst>
          </p:cNvPr>
          <p:cNvCxnSpPr/>
          <p:nvPr/>
        </p:nvCxnSpPr>
        <p:spPr>
          <a:xfrm>
            <a:off x="3703651" y="8008557"/>
            <a:ext cx="0" cy="141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F4551B57-1DEE-8DEB-47AC-13319FAFC421}"/>
              </a:ext>
            </a:extLst>
          </p:cNvPr>
          <p:cNvCxnSpPr/>
          <p:nvPr/>
        </p:nvCxnSpPr>
        <p:spPr>
          <a:xfrm>
            <a:off x="6521103" y="8000460"/>
            <a:ext cx="0" cy="141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484A5FCE-73AF-EC7B-697C-15348DF9EC87}"/>
              </a:ext>
            </a:extLst>
          </p:cNvPr>
          <p:cNvCxnSpPr/>
          <p:nvPr/>
        </p:nvCxnSpPr>
        <p:spPr>
          <a:xfrm>
            <a:off x="5209261" y="8008557"/>
            <a:ext cx="0" cy="141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B0BA4FDE-5D05-9CD2-5673-CE1CA5C349DB}"/>
              </a:ext>
            </a:extLst>
          </p:cNvPr>
          <p:cNvCxnSpPr/>
          <p:nvPr/>
        </p:nvCxnSpPr>
        <p:spPr>
          <a:xfrm>
            <a:off x="9025383" y="8008557"/>
            <a:ext cx="0" cy="141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D8487EF-6D3E-9739-1F3C-426F56940AD5}"/>
              </a:ext>
            </a:extLst>
          </p:cNvPr>
          <p:cNvSpPr/>
          <p:nvPr/>
        </p:nvSpPr>
        <p:spPr>
          <a:xfrm>
            <a:off x="1253816" y="8135438"/>
            <a:ext cx="1418513" cy="4388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6" dirty="0">
                <a:latin typeface="Arial" panose="020B0604020202020204" pitchFamily="34" charset="0"/>
                <a:cs typeface="Arial" panose="020B0604020202020204" pitchFamily="34" charset="0"/>
              </a:rPr>
              <a:t>FI: 41 variables</a:t>
            </a:r>
          </a:p>
          <a:p>
            <a:pPr algn="ctr"/>
            <a:r>
              <a:rPr lang="es-MX" sz="1406" dirty="0">
                <a:latin typeface="Arial" panose="020B0604020202020204" pitchFamily="34" charset="0"/>
                <a:cs typeface="Arial" panose="020B0604020202020204" pitchFamily="34" charset="0"/>
              </a:rPr>
              <a:t>I: 24 variables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30FC674-C594-C9E9-6D0E-8B9B6E884565}"/>
              </a:ext>
            </a:extLst>
          </p:cNvPr>
          <p:cNvSpPr/>
          <p:nvPr/>
        </p:nvSpPr>
        <p:spPr>
          <a:xfrm>
            <a:off x="2955768" y="8135438"/>
            <a:ext cx="1418513" cy="4388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6" dirty="0">
                <a:latin typeface="Arial" panose="020B0604020202020204" pitchFamily="34" charset="0"/>
                <a:cs typeface="Arial" panose="020B0604020202020204" pitchFamily="34" charset="0"/>
              </a:rPr>
              <a:t>FI: 41 variables</a:t>
            </a:r>
          </a:p>
          <a:p>
            <a:pPr algn="ctr"/>
            <a:r>
              <a:rPr lang="es-MX" sz="1406" dirty="0">
                <a:latin typeface="Arial" panose="020B0604020202020204" pitchFamily="34" charset="0"/>
                <a:cs typeface="Arial" panose="020B0604020202020204" pitchFamily="34" charset="0"/>
              </a:rPr>
              <a:t>I: 20 variables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AEACECC8-4575-B37E-BC6D-F4236535D166}"/>
              </a:ext>
            </a:extLst>
          </p:cNvPr>
          <p:cNvSpPr/>
          <p:nvPr/>
        </p:nvSpPr>
        <p:spPr>
          <a:xfrm>
            <a:off x="4503219" y="8135438"/>
            <a:ext cx="1418513" cy="4388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6" dirty="0">
                <a:latin typeface="Arial" panose="020B0604020202020204" pitchFamily="34" charset="0"/>
                <a:cs typeface="Arial" panose="020B0604020202020204" pitchFamily="34" charset="0"/>
              </a:rPr>
              <a:t>FI: 43 variables</a:t>
            </a:r>
          </a:p>
          <a:p>
            <a:pPr algn="ctr"/>
            <a:r>
              <a:rPr lang="es-MX" sz="1406" dirty="0">
                <a:latin typeface="Arial" panose="020B0604020202020204" pitchFamily="34" charset="0"/>
                <a:cs typeface="Arial" panose="020B0604020202020204" pitchFamily="34" charset="0"/>
              </a:rPr>
              <a:t>I: 19 variables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BFE3DCDE-E67F-E40D-A0FD-25558AEE0E0B}"/>
              </a:ext>
            </a:extLst>
          </p:cNvPr>
          <p:cNvSpPr/>
          <p:nvPr/>
        </p:nvSpPr>
        <p:spPr>
          <a:xfrm>
            <a:off x="6046520" y="8135438"/>
            <a:ext cx="2075281" cy="4388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6" dirty="0">
                <a:latin typeface="Arial" panose="020B0604020202020204" pitchFamily="34" charset="0"/>
                <a:cs typeface="Arial" panose="020B0604020202020204" pitchFamily="34" charset="0"/>
              </a:rPr>
              <a:t>FI: 42 variables</a:t>
            </a:r>
          </a:p>
          <a:p>
            <a:pPr algn="ctr"/>
            <a:r>
              <a:rPr lang="es-MX" sz="1406" dirty="0">
                <a:latin typeface="Arial" panose="020B0604020202020204" pitchFamily="34" charset="0"/>
                <a:cs typeface="Arial" panose="020B0604020202020204" pitchFamily="34" charset="0"/>
              </a:rPr>
              <a:t>I: 20 variables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BBF2D4A-7690-9C88-86B2-40787FAB29BE}"/>
              </a:ext>
            </a:extLst>
          </p:cNvPr>
          <p:cNvSpPr txBox="1"/>
          <p:nvPr/>
        </p:nvSpPr>
        <p:spPr>
          <a:xfrm>
            <a:off x="1373865" y="4603301"/>
            <a:ext cx="9149440" cy="35195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87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1687" b="1" dirty="0">
                <a:latin typeface="Arial" panose="020B0604020202020204" pitchFamily="34" charset="0"/>
                <a:cs typeface="Arial" panose="020B0604020202020204" pitchFamily="34" charset="0"/>
              </a:rPr>
              <a:t>Inventario Municipal </a:t>
            </a:r>
            <a:r>
              <a:rPr lang="es-MX" sz="1687" dirty="0">
                <a:latin typeface="Arial" panose="020B0604020202020204" pitchFamily="34" charset="0"/>
                <a:cs typeface="Arial" panose="020B0604020202020204" pitchFamily="34" charset="0"/>
              </a:rPr>
              <a:t>tiene información desde </a:t>
            </a:r>
            <a:r>
              <a:rPr lang="es-MX" sz="1687" b="1" dirty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endParaRPr lang="es-MX" sz="16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1958426-2933-3932-F5CA-4CBDDF887FD6}"/>
              </a:ext>
            </a:extLst>
          </p:cNvPr>
          <p:cNvSpPr/>
          <p:nvPr/>
        </p:nvSpPr>
        <p:spPr>
          <a:xfrm>
            <a:off x="8382349" y="8123799"/>
            <a:ext cx="1437460" cy="4388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6" dirty="0">
                <a:latin typeface="Arial" panose="020B0604020202020204" pitchFamily="34" charset="0"/>
                <a:cs typeface="Arial" panose="020B0604020202020204" pitchFamily="34" charset="0"/>
              </a:rPr>
              <a:t>FI: 45 variables</a:t>
            </a:r>
          </a:p>
          <a:p>
            <a:pPr algn="ctr"/>
            <a:r>
              <a:rPr lang="es-MX" sz="1406" dirty="0">
                <a:latin typeface="Arial" panose="020B0604020202020204" pitchFamily="34" charset="0"/>
                <a:cs typeface="Arial" panose="020B0604020202020204" pitchFamily="34" charset="0"/>
              </a:rPr>
              <a:t>I: 20 variables</a:t>
            </a:r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286A3DC5-98B9-56F5-5BA0-5378DFE33933}"/>
              </a:ext>
            </a:extLst>
          </p:cNvPr>
          <p:cNvCxnSpPr/>
          <p:nvPr/>
        </p:nvCxnSpPr>
        <p:spPr>
          <a:xfrm>
            <a:off x="7649210" y="7982392"/>
            <a:ext cx="0" cy="141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972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1533</Words>
  <Application>Microsoft Macintosh PowerPoint</Application>
  <PresentationFormat>Personalizado</PresentationFormat>
  <Paragraphs>245</Paragraphs>
  <Slides>19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TwitterChirp</vt:lpstr>
      <vt:lpstr>Calibri</vt:lpstr>
      <vt:lpstr>BR Omny Bold</vt:lpstr>
      <vt:lpstr>BR Omny</vt:lpstr>
      <vt:lpstr>Bierstadt Display</vt:lpstr>
      <vt:lpstr>Office Theme</vt:lpstr>
      <vt:lpstr>Presentación de PowerPoint</vt:lpstr>
      <vt:lpstr>Presentación de PowerPoint</vt:lpstr>
      <vt:lpstr>Presentación de PowerPoint</vt:lpstr>
      <vt:lpstr>Visualizador de programas de desarrollo social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Glocal 2026 slide deck</dc:title>
  <dc:creator>Mauricio Jesus Mena Flores</dc:creator>
  <cp:lastModifiedBy>Microsoft Office User</cp:lastModifiedBy>
  <cp:revision>6</cp:revision>
  <dcterms:created xsi:type="dcterms:W3CDTF">2006-08-16T00:00:00Z</dcterms:created>
  <dcterms:modified xsi:type="dcterms:W3CDTF">2026-05-26T20:00:27Z</dcterms:modified>
  <dc:identifier>DAHIRUlVREM</dc:identifier>
</cp:coreProperties>
</file>