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5.jpg"/><Relationship Id="rId6" Type="http://schemas.openxmlformats.org/officeDocument/2006/relationships/image" Target="../media/image6.jp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D3C5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8658" y="0"/>
            <a:ext cx="15589341" cy="1028700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16000" y="3383657"/>
            <a:ext cx="11815445" cy="1297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1B78B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 u="sng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dirty="0" spc="-50">
                <a:solidFill>
                  <a:srgbClr val="FFFFFF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89121" y="7961273"/>
            <a:ext cx="2798878" cy="23257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1B78B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 u="sng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dirty="0" spc="-50">
                <a:solidFill>
                  <a:srgbClr val="FFFFFF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90500" y="2339268"/>
            <a:ext cx="1600171" cy="92955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559654" y="2248388"/>
            <a:ext cx="1941830" cy="1063625"/>
          </a:xfrm>
          <a:custGeom>
            <a:avLst/>
            <a:gdLst/>
            <a:ahLst/>
            <a:cxnLst/>
            <a:rect l="l" t="t" r="r" b="b"/>
            <a:pathLst>
              <a:path w="1941829" h="1063625">
                <a:moveTo>
                  <a:pt x="0" y="0"/>
                </a:moveTo>
                <a:lnTo>
                  <a:pt x="0" y="1063525"/>
                </a:lnTo>
                <a:lnTo>
                  <a:pt x="1941462" y="1063525"/>
                </a:lnTo>
                <a:lnTo>
                  <a:pt x="1941462" y="0"/>
                </a:lnTo>
                <a:lnTo>
                  <a:pt x="0" y="0"/>
                </a:lnTo>
              </a:path>
            </a:pathLst>
          </a:custGeom>
          <a:ln w="76199">
            <a:solidFill>
              <a:srgbClr val="1B78BE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96587" y="4378102"/>
            <a:ext cx="6591299" cy="43910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489122" y="7961273"/>
            <a:ext cx="2798878" cy="232572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29130" y="4969966"/>
            <a:ext cx="2836488" cy="104321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06438" y="6574911"/>
            <a:ext cx="2924174" cy="12001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1B78B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dirty="0" spc="-50">
                <a:solidFill>
                  <a:srgbClr val="FFFFFF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D3C5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2144" y="0"/>
            <a:ext cx="14155855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1B78B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dirty="0" spc="-50">
                <a:solidFill>
                  <a:srgbClr val="FFFFFF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38089" y="4765791"/>
            <a:ext cx="6749918" cy="552120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75062" y="2265153"/>
            <a:ext cx="180975" cy="1809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dirty="0" spc="-50">
                <a:solidFill>
                  <a:srgbClr val="FFFFFF"/>
                </a:solidFill>
              </a:rPr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409367"/>
            <a:ext cx="9308465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1B78BE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4353" y="2825904"/>
            <a:ext cx="14594840" cy="45916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 u="sng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7221200" y="9215479"/>
            <a:ext cx="379730" cy="371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dirty="0" spc="-50">
                <a:solidFill>
                  <a:srgbClr val="FFFFFF"/>
                </a:solidFill>
              </a:rPr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glocalevalweek.org/" TargetMode="Externa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glocalevalweek.org/" TargetMode="Externa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25.jpg"/><Relationship Id="rId4" Type="http://schemas.openxmlformats.org/officeDocument/2006/relationships/hyperlink" Target="http://www.glocalevalweek.org/" TargetMode="Externa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26.jpg"/><Relationship Id="rId4" Type="http://schemas.openxmlformats.org/officeDocument/2006/relationships/hyperlink" Target="http://www.glocalevalweek.org/" TargetMode="Externa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hyperlink" Target="http://www.glocalevalweek.org/" TargetMode="External"/><Relationship Id="rId4" Type="http://schemas.openxmlformats.org/officeDocument/2006/relationships/image" Target="../media/image22.png"/><Relationship Id="rId5" Type="http://schemas.openxmlformats.org/officeDocument/2006/relationships/hyperlink" Target="https://publications.iadb.org/es/modelo-de-referencia-para-politicas-de-ia-en-el-sector-publico-de-america-latina-y-el-caribe" TargetMode="Externa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hyperlink" Target="http://www.glocalevalweek.org/" TargetMode="External"/><Relationship Id="rId4" Type="http://schemas.openxmlformats.org/officeDocument/2006/relationships/image" Target="../media/image22.png"/><Relationship Id="rId5" Type="http://schemas.openxmlformats.org/officeDocument/2006/relationships/image" Target="../media/image29.png"/><Relationship Id="rId6" Type="http://schemas.openxmlformats.org/officeDocument/2006/relationships/hyperlink" Target="https://aceval.org/23/marco-de-implementacion-de-la-inteligencia-artificial-generativa-en-la-administracion-publica/" TargetMode="Externa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30.jpg"/><Relationship Id="rId4" Type="http://schemas.openxmlformats.org/officeDocument/2006/relationships/hyperlink" Target="http://www.glocalevalweek.org/" TargetMode="External"/><Relationship Id="rId5" Type="http://schemas.openxmlformats.org/officeDocument/2006/relationships/hyperlink" Target="https://www.oecd.org/es/publications/2025/06/governing-with-artificial-intelligence_398fa287.html" TargetMode="Externa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hyperlink" Target="http://www.glocalevalweek.org/" TargetMode="External"/><Relationship Id="rId4" Type="http://schemas.openxmlformats.org/officeDocument/2006/relationships/hyperlink" Target="https://wikiguias.digital.gob.cl/documentos/gui%CC%81a_anonimizacion_de_datos.pdf" TargetMode="External"/><Relationship Id="rId5" Type="http://schemas.openxmlformats.org/officeDocument/2006/relationships/image" Target="../media/image22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Relationship Id="rId11" Type="http://schemas.openxmlformats.org/officeDocument/2006/relationships/image" Target="../media/image41.png"/><Relationship Id="rId12" Type="http://schemas.openxmlformats.org/officeDocument/2006/relationships/image" Target="../media/image42.png"/><Relationship Id="rId13" Type="http://schemas.openxmlformats.org/officeDocument/2006/relationships/image" Target="../media/image43.png"/><Relationship Id="rId14" Type="http://schemas.openxmlformats.org/officeDocument/2006/relationships/image" Target="../media/image44.png"/><Relationship Id="rId15" Type="http://schemas.openxmlformats.org/officeDocument/2006/relationships/image" Target="../media/image45.png"/><Relationship Id="rId16" Type="http://schemas.openxmlformats.org/officeDocument/2006/relationships/image" Target="../media/image46.png"/><Relationship Id="rId17" Type="http://schemas.openxmlformats.org/officeDocument/2006/relationships/image" Target="../media/image47.png"/><Relationship Id="rId18" Type="http://schemas.openxmlformats.org/officeDocument/2006/relationships/image" Target="../media/image48.png"/><Relationship Id="rId19" Type="http://schemas.openxmlformats.org/officeDocument/2006/relationships/image" Target="../media/image49.png"/><Relationship Id="rId20" Type="http://schemas.openxmlformats.org/officeDocument/2006/relationships/image" Target="../media/image50.png"/><Relationship Id="rId21" Type="http://schemas.openxmlformats.org/officeDocument/2006/relationships/image" Target="../media/image51.png"/><Relationship Id="rId22" Type="http://schemas.openxmlformats.org/officeDocument/2006/relationships/image" Target="../media/image52.png"/><Relationship Id="rId23" Type="http://schemas.openxmlformats.org/officeDocument/2006/relationships/image" Target="../media/image53.png"/><Relationship Id="rId24" Type="http://schemas.openxmlformats.org/officeDocument/2006/relationships/image" Target="../media/image54.png"/><Relationship Id="rId25" Type="http://schemas.openxmlformats.org/officeDocument/2006/relationships/hyperlink" Target="http://www.glocalevalweek.org/" TargetMode="Externa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png"/><Relationship Id="rId10" Type="http://schemas.openxmlformats.org/officeDocument/2006/relationships/image" Target="../media/image63.png"/><Relationship Id="rId11" Type="http://schemas.openxmlformats.org/officeDocument/2006/relationships/image" Target="../media/image64.png"/><Relationship Id="rId12" Type="http://schemas.openxmlformats.org/officeDocument/2006/relationships/image" Target="../media/image65.png"/><Relationship Id="rId13" Type="http://schemas.openxmlformats.org/officeDocument/2006/relationships/image" Target="../media/image66.png"/><Relationship Id="rId14" Type="http://schemas.openxmlformats.org/officeDocument/2006/relationships/image" Target="../media/image67.png"/><Relationship Id="rId15" Type="http://schemas.openxmlformats.org/officeDocument/2006/relationships/image" Target="../media/image68.png"/><Relationship Id="rId16" Type="http://schemas.openxmlformats.org/officeDocument/2006/relationships/image" Target="../media/image69.png"/><Relationship Id="rId17" Type="http://schemas.openxmlformats.org/officeDocument/2006/relationships/image" Target="../media/image70.png"/><Relationship Id="rId18" Type="http://schemas.openxmlformats.org/officeDocument/2006/relationships/image" Target="../media/image71.png"/><Relationship Id="rId19" Type="http://schemas.openxmlformats.org/officeDocument/2006/relationships/image" Target="../media/image72.png"/><Relationship Id="rId20" Type="http://schemas.openxmlformats.org/officeDocument/2006/relationships/image" Target="../media/image22.png"/><Relationship Id="rId21" Type="http://schemas.openxmlformats.org/officeDocument/2006/relationships/hyperlink" Target="http://www.glocalevalweek.org/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hyperlink" Target="http://www.glocalevalweek.org/" TargetMode="Externa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image" Target="../media/image58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Relationship Id="rId8" Type="http://schemas.openxmlformats.org/officeDocument/2006/relationships/image" Target="../media/image64.png"/><Relationship Id="rId9" Type="http://schemas.openxmlformats.org/officeDocument/2006/relationships/image" Target="../media/image78.png"/><Relationship Id="rId10" Type="http://schemas.openxmlformats.org/officeDocument/2006/relationships/image" Target="../media/image79.png"/><Relationship Id="rId11" Type="http://schemas.openxmlformats.org/officeDocument/2006/relationships/image" Target="../media/image80.png"/><Relationship Id="rId12" Type="http://schemas.openxmlformats.org/officeDocument/2006/relationships/image" Target="../media/image81.png"/><Relationship Id="rId13" Type="http://schemas.openxmlformats.org/officeDocument/2006/relationships/image" Target="../media/image82.png"/><Relationship Id="rId14" Type="http://schemas.openxmlformats.org/officeDocument/2006/relationships/image" Target="../media/image83.png"/><Relationship Id="rId15" Type="http://schemas.openxmlformats.org/officeDocument/2006/relationships/image" Target="../media/image84.png"/><Relationship Id="rId16" Type="http://schemas.openxmlformats.org/officeDocument/2006/relationships/image" Target="../media/image85.png"/><Relationship Id="rId17" Type="http://schemas.openxmlformats.org/officeDocument/2006/relationships/image" Target="../media/image86.png"/><Relationship Id="rId18" Type="http://schemas.openxmlformats.org/officeDocument/2006/relationships/image" Target="../media/image87.png"/><Relationship Id="rId19" Type="http://schemas.openxmlformats.org/officeDocument/2006/relationships/image" Target="../media/image88.png"/><Relationship Id="rId20" Type="http://schemas.openxmlformats.org/officeDocument/2006/relationships/image" Target="../media/image89.png"/><Relationship Id="rId21" Type="http://schemas.openxmlformats.org/officeDocument/2006/relationships/image" Target="../media/image90.png"/><Relationship Id="rId22" Type="http://schemas.openxmlformats.org/officeDocument/2006/relationships/hyperlink" Target="https://www.anthropic.com/constitution" TargetMode="External"/><Relationship Id="rId23" Type="http://schemas.openxmlformats.org/officeDocument/2006/relationships/image" Target="../media/image22.png"/><Relationship Id="rId24" Type="http://schemas.openxmlformats.org/officeDocument/2006/relationships/hyperlink" Target="http://www.glocalevalweek.org/" TargetMode="Externa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5" Type="http://schemas.openxmlformats.org/officeDocument/2006/relationships/image" Target="../media/image94.png"/><Relationship Id="rId6" Type="http://schemas.openxmlformats.org/officeDocument/2006/relationships/image" Target="../media/image95.png"/><Relationship Id="rId7" Type="http://schemas.openxmlformats.org/officeDocument/2006/relationships/image" Target="../media/image96.png"/><Relationship Id="rId8" Type="http://schemas.openxmlformats.org/officeDocument/2006/relationships/image" Target="../media/image97.png"/><Relationship Id="rId9" Type="http://schemas.openxmlformats.org/officeDocument/2006/relationships/image" Target="../media/image98.png"/><Relationship Id="rId10" Type="http://schemas.openxmlformats.org/officeDocument/2006/relationships/image" Target="../media/image99.png"/><Relationship Id="rId11" Type="http://schemas.openxmlformats.org/officeDocument/2006/relationships/image" Target="../media/image100.png"/><Relationship Id="rId12" Type="http://schemas.openxmlformats.org/officeDocument/2006/relationships/image" Target="../media/image101.png"/><Relationship Id="rId13" Type="http://schemas.openxmlformats.org/officeDocument/2006/relationships/image" Target="../media/image102.png"/><Relationship Id="rId14" Type="http://schemas.openxmlformats.org/officeDocument/2006/relationships/image" Target="../media/image64.png"/><Relationship Id="rId15" Type="http://schemas.openxmlformats.org/officeDocument/2006/relationships/image" Target="../media/image103.png"/><Relationship Id="rId16" Type="http://schemas.openxmlformats.org/officeDocument/2006/relationships/image" Target="../media/image104.png"/><Relationship Id="rId17" Type="http://schemas.openxmlformats.org/officeDocument/2006/relationships/image" Target="../media/image105.png"/><Relationship Id="rId18" Type="http://schemas.openxmlformats.org/officeDocument/2006/relationships/image" Target="../media/image106.png"/><Relationship Id="rId19" Type="http://schemas.openxmlformats.org/officeDocument/2006/relationships/image" Target="../media/image107.png"/><Relationship Id="rId20" Type="http://schemas.openxmlformats.org/officeDocument/2006/relationships/image" Target="../media/image108.png"/><Relationship Id="rId21" Type="http://schemas.openxmlformats.org/officeDocument/2006/relationships/image" Target="../media/image109.png"/><Relationship Id="rId22" Type="http://schemas.openxmlformats.org/officeDocument/2006/relationships/image" Target="../media/image110.png"/><Relationship Id="rId23" Type="http://schemas.openxmlformats.org/officeDocument/2006/relationships/image" Target="../media/image111.png"/><Relationship Id="rId24" Type="http://schemas.openxmlformats.org/officeDocument/2006/relationships/image" Target="../media/image112.png"/><Relationship Id="rId25" Type="http://schemas.openxmlformats.org/officeDocument/2006/relationships/image" Target="../media/image113.png"/><Relationship Id="rId26" Type="http://schemas.openxmlformats.org/officeDocument/2006/relationships/image" Target="../media/image114.png"/><Relationship Id="rId27" Type="http://schemas.openxmlformats.org/officeDocument/2006/relationships/hyperlink" Target="http://www.glocalevalweek.org/" TargetMode="Externa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5.png"/><Relationship Id="rId3" Type="http://schemas.openxmlformats.org/officeDocument/2006/relationships/image" Target="../media/image116.png"/><Relationship Id="rId4" Type="http://schemas.openxmlformats.org/officeDocument/2006/relationships/image" Target="../media/image117.png"/><Relationship Id="rId5" Type="http://schemas.openxmlformats.org/officeDocument/2006/relationships/image" Target="../media/image64.png"/><Relationship Id="rId6" Type="http://schemas.openxmlformats.org/officeDocument/2006/relationships/image" Target="../media/image83.png"/><Relationship Id="rId7" Type="http://schemas.openxmlformats.org/officeDocument/2006/relationships/image" Target="../media/image118.png"/><Relationship Id="rId8" Type="http://schemas.openxmlformats.org/officeDocument/2006/relationships/image" Target="../media/image119.png"/><Relationship Id="rId9" Type="http://schemas.openxmlformats.org/officeDocument/2006/relationships/image" Target="../media/image120.png"/><Relationship Id="rId10" Type="http://schemas.openxmlformats.org/officeDocument/2006/relationships/image" Target="../media/image121.png"/><Relationship Id="rId11" Type="http://schemas.openxmlformats.org/officeDocument/2006/relationships/image" Target="../media/image122.png"/><Relationship Id="rId12" Type="http://schemas.openxmlformats.org/officeDocument/2006/relationships/image" Target="../media/image123.png"/><Relationship Id="rId13" Type="http://schemas.openxmlformats.org/officeDocument/2006/relationships/image" Target="../media/image67.png"/><Relationship Id="rId14" Type="http://schemas.openxmlformats.org/officeDocument/2006/relationships/image" Target="../media/image124.png"/><Relationship Id="rId15" Type="http://schemas.openxmlformats.org/officeDocument/2006/relationships/image" Target="../media/image125.png"/><Relationship Id="rId16" Type="http://schemas.openxmlformats.org/officeDocument/2006/relationships/image" Target="../media/image126.png"/><Relationship Id="rId17" Type="http://schemas.openxmlformats.org/officeDocument/2006/relationships/image" Target="../media/image127.png"/><Relationship Id="rId18" Type="http://schemas.openxmlformats.org/officeDocument/2006/relationships/image" Target="../media/image22.png"/><Relationship Id="rId19" Type="http://schemas.openxmlformats.org/officeDocument/2006/relationships/hyperlink" Target="https://www.youtube.com/watch?v=qXsL3qpCruc" TargetMode="External"/><Relationship Id="rId20" Type="http://schemas.openxmlformats.org/officeDocument/2006/relationships/hyperlink" Target="http://www.glocalevalweek.org/" TargetMode="Externa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128.jpg"/><Relationship Id="rId4" Type="http://schemas.openxmlformats.org/officeDocument/2006/relationships/hyperlink" Target="http://www.glocalevalweek.org/" TargetMode="Externa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9.jpg"/><Relationship Id="rId3" Type="http://schemas.openxmlformats.org/officeDocument/2006/relationships/image" Target="../media/image8.png"/><Relationship Id="rId4" Type="http://schemas.openxmlformats.org/officeDocument/2006/relationships/image" Target="../media/image130.png"/><Relationship Id="rId5" Type="http://schemas.openxmlformats.org/officeDocument/2006/relationships/hyperlink" Target="http://www.glocalevalweek.org/" TargetMode="Externa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1.png"/><Relationship Id="rId3" Type="http://schemas.openxmlformats.org/officeDocument/2006/relationships/image" Target="../media/image132.jpg"/><Relationship Id="rId4" Type="http://schemas.openxmlformats.org/officeDocument/2006/relationships/hyperlink" Target="http://www.glocalevalweek.org/" TargetMode="Externa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1.png"/><Relationship Id="rId3" Type="http://schemas.openxmlformats.org/officeDocument/2006/relationships/image" Target="../media/image133.jpg"/><Relationship Id="rId4" Type="http://schemas.openxmlformats.org/officeDocument/2006/relationships/hyperlink" Target="https://acortar.link/agente-sepa" TargetMode="External"/><Relationship Id="rId5" Type="http://schemas.openxmlformats.org/officeDocument/2006/relationships/hyperlink" Target="http://www.glocalevalweek.org/" TargetMode="External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4.jpg"/><Relationship Id="rId3" Type="http://schemas.openxmlformats.org/officeDocument/2006/relationships/hyperlink" Target="http://corpus-evalia.blogspot.com/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://www.glocalevalweek.org/" TargetMode="Externa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5.png"/><Relationship Id="rId3" Type="http://schemas.openxmlformats.org/officeDocument/2006/relationships/image" Target="../media/image136.png"/><Relationship Id="rId4" Type="http://schemas.openxmlformats.org/officeDocument/2006/relationships/hyperlink" Target="http://www.glocalevalweek.org/" TargetMode="Externa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hyperlink" Target="http://www.glocalevalweek.org/" TargetMode="Externa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jpg"/><Relationship Id="rId11" Type="http://schemas.openxmlformats.org/officeDocument/2006/relationships/image" Target="../media/image18.jp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jpg"/><Relationship Id="rId15" Type="http://schemas.openxmlformats.org/officeDocument/2006/relationships/hyperlink" Target="https://relac.net/v3/grupos-de-trabajo/" TargetMode="External"/><Relationship Id="rId16" Type="http://schemas.openxmlformats.org/officeDocument/2006/relationships/hyperlink" Target="http://www.glocalevalweek.org/" TargetMode="Externa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://www.glocalevalweek.org/" TargetMode="Externa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2.png"/><Relationship Id="rId4" Type="http://schemas.openxmlformats.org/officeDocument/2006/relationships/hyperlink" Target="http://www.glocalevalweek.org/" TargetMode="Externa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23.jpg"/><Relationship Id="rId4" Type="http://schemas.openxmlformats.org/officeDocument/2006/relationships/image" Target="../media/image24.png"/><Relationship Id="rId5" Type="http://schemas.openxmlformats.org/officeDocument/2006/relationships/hyperlink" Target="http://www.glocalevalweek.org/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5730"/>
              </a:lnSpc>
              <a:spcBef>
                <a:spcPts val="100"/>
              </a:spcBef>
              <a:tabLst>
                <a:tab pos="1333500" algn="l"/>
                <a:tab pos="2214245" algn="l"/>
                <a:tab pos="2891790" algn="l"/>
                <a:tab pos="3670935" algn="l"/>
                <a:tab pos="4551680" algn="l"/>
                <a:tab pos="5601970" algn="l"/>
                <a:tab pos="8481695" algn="l"/>
              </a:tabLst>
            </a:pPr>
            <a:r>
              <a:rPr dirty="0" spc="-25">
                <a:solidFill>
                  <a:srgbClr val="FEFEFE"/>
                </a:solidFill>
              </a:rPr>
              <a:t>Uso</a:t>
            </a:r>
            <a:r>
              <a:rPr dirty="0">
                <a:solidFill>
                  <a:srgbClr val="FEFEFE"/>
                </a:solidFill>
              </a:rPr>
              <a:t>	</a:t>
            </a:r>
            <a:r>
              <a:rPr dirty="0" spc="-25">
                <a:solidFill>
                  <a:srgbClr val="FEFEFE"/>
                </a:solidFill>
              </a:rPr>
              <a:t>de</a:t>
            </a:r>
            <a:r>
              <a:rPr dirty="0">
                <a:solidFill>
                  <a:srgbClr val="FEFEFE"/>
                </a:solidFill>
              </a:rPr>
              <a:t>	</a:t>
            </a:r>
            <a:r>
              <a:rPr dirty="0" spc="-25">
                <a:solidFill>
                  <a:srgbClr val="FEFEFE"/>
                </a:solidFill>
              </a:rPr>
              <a:t>la</a:t>
            </a:r>
            <a:r>
              <a:rPr dirty="0">
                <a:solidFill>
                  <a:srgbClr val="FEFEFE"/>
                </a:solidFill>
              </a:rPr>
              <a:t>	</a:t>
            </a:r>
            <a:r>
              <a:rPr dirty="0" spc="-25">
                <a:solidFill>
                  <a:srgbClr val="FEFEFE"/>
                </a:solidFill>
              </a:rPr>
              <a:t>IA</a:t>
            </a:r>
            <a:r>
              <a:rPr dirty="0">
                <a:solidFill>
                  <a:srgbClr val="FEFEFE"/>
                </a:solidFill>
              </a:rPr>
              <a:t>	</a:t>
            </a:r>
            <a:r>
              <a:rPr dirty="0" spc="-25">
                <a:solidFill>
                  <a:srgbClr val="FEFEFE"/>
                </a:solidFill>
              </a:rPr>
              <a:t>en</a:t>
            </a:r>
            <a:r>
              <a:rPr dirty="0">
                <a:solidFill>
                  <a:srgbClr val="FEFEFE"/>
                </a:solidFill>
              </a:rPr>
              <a:t>	</a:t>
            </a:r>
            <a:r>
              <a:rPr dirty="0" spc="-25">
                <a:solidFill>
                  <a:srgbClr val="FEFEFE"/>
                </a:solidFill>
              </a:rPr>
              <a:t>los</a:t>
            </a:r>
            <a:r>
              <a:rPr dirty="0">
                <a:solidFill>
                  <a:srgbClr val="FEFEFE"/>
                </a:solidFill>
              </a:rPr>
              <a:t>	</a:t>
            </a:r>
            <a:r>
              <a:rPr dirty="0" spc="-10">
                <a:solidFill>
                  <a:srgbClr val="FEFEFE"/>
                </a:solidFill>
              </a:rPr>
              <a:t>procesos</a:t>
            </a:r>
            <a:r>
              <a:rPr dirty="0">
                <a:solidFill>
                  <a:srgbClr val="FEFEFE"/>
                </a:solidFill>
              </a:rPr>
              <a:t>	</a:t>
            </a:r>
            <a:r>
              <a:rPr dirty="0" spc="-10">
                <a:solidFill>
                  <a:srgbClr val="FEFEFE"/>
                </a:solidFill>
              </a:rPr>
              <a:t>evaluativos</a:t>
            </a:r>
          </a:p>
          <a:p>
            <a:pPr marL="12700">
              <a:lnSpc>
                <a:spcPts val="4290"/>
              </a:lnSpc>
            </a:pPr>
            <a:r>
              <a:rPr dirty="0" sz="3600">
                <a:solidFill>
                  <a:srgbClr val="FEFEFE"/>
                </a:solidFill>
              </a:rPr>
              <a:t>Diagnósticos y </a:t>
            </a:r>
            <a:r>
              <a:rPr dirty="0" sz="3600" spc="-10">
                <a:solidFill>
                  <a:srgbClr val="FEFEFE"/>
                </a:solidFill>
              </a:rPr>
              <a:t>Evidencias</a:t>
            </a:r>
            <a:endParaRPr sz="3600"/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98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dirty="0" spc="-50">
                <a:solidFill>
                  <a:srgbClr val="FFFFFF"/>
                </a:solidFill>
              </a:rPr>
              <a:t>1</a:t>
            </a:fld>
          </a:p>
        </p:txBody>
      </p:sp>
      <p:sp>
        <p:nvSpPr>
          <p:cNvPr id="6" name="object 6" descr=""/>
          <p:cNvSpPr txBox="1"/>
          <p:nvPr/>
        </p:nvSpPr>
        <p:spPr>
          <a:xfrm>
            <a:off x="1016000" y="9403754"/>
            <a:ext cx="2447290" cy="273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25"/>
              </a:lnSpc>
            </a:pPr>
            <a:r>
              <a:rPr dirty="0" sz="1750" spc="-10">
                <a:solidFill>
                  <a:srgbClr val="FFFFFF"/>
                </a:solidFill>
                <a:latin typeface="Arial MT"/>
                <a:cs typeface="Arial MT"/>
                <a:hlinkClick r:id="rId2"/>
              </a:rPr>
              <a:t>www.glocalevalweek.org</a:t>
            </a:r>
            <a:endParaRPr sz="1750">
              <a:latin typeface="Arial MT"/>
              <a:cs typeface="Arial M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016000" y="5898534"/>
            <a:ext cx="731964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61455" algn="l"/>
                <a:tab pos="6922770" algn="l"/>
              </a:tabLst>
            </a:pPr>
            <a:r>
              <a:rPr dirty="0" sz="3200">
                <a:solidFill>
                  <a:srgbClr val="FEFEFE"/>
                </a:solidFill>
                <a:latin typeface="Arial MT"/>
                <a:cs typeface="Arial MT"/>
              </a:rPr>
              <a:t>Grupo</a:t>
            </a:r>
            <a:r>
              <a:rPr dirty="0" sz="3200" spc="-50">
                <a:solidFill>
                  <a:srgbClr val="FEFEFE"/>
                </a:solidFill>
                <a:latin typeface="Arial MT"/>
                <a:cs typeface="Arial MT"/>
              </a:rPr>
              <a:t> </a:t>
            </a:r>
            <a:r>
              <a:rPr dirty="0" sz="3200">
                <a:solidFill>
                  <a:srgbClr val="FEFEFE"/>
                </a:solidFill>
                <a:latin typeface="Arial MT"/>
                <a:cs typeface="Arial MT"/>
              </a:rPr>
              <a:t>Trabajo</a:t>
            </a:r>
            <a:r>
              <a:rPr dirty="0" sz="3200" spc="-50">
                <a:solidFill>
                  <a:srgbClr val="FEFEFE"/>
                </a:solidFill>
                <a:latin typeface="Arial MT"/>
                <a:cs typeface="Arial MT"/>
              </a:rPr>
              <a:t> </a:t>
            </a:r>
            <a:r>
              <a:rPr dirty="0" sz="3200">
                <a:solidFill>
                  <a:srgbClr val="FEFEFE"/>
                </a:solidFill>
                <a:latin typeface="Arial MT"/>
                <a:cs typeface="Arial MT"/>
              </a:rPr>
              <a:t>Inteligencia</a:t>
            </a:r>
            <a:r>
              <a:rPr dirty="0" sz="3200" spc="-50">
                <a:solidFill>
                  <a:srgbClr val="FEFEFE"/>
                </a:solidFill>
                <a:latin typeface="Arial MT"/>
                <a:cs typeface="Arial MT"/>
              </a:rPr>
              <a:t> </a:t>
            </a:r>
            <a:r>
              <a:rPr dirty="0" sz="3200" spc="-10">
                <a:solidFill>
                  <a:srgbClr val="FEFEFE"/>
                </a:solidFill>
                <a:latin typeface="Arial MT"/>
                <a:cs typeface="Arial MT"/>
              </a:rPr>
              <a:t>Artificial</a:t>
            </a:r>
            <a:r>
              <a:rPr dirty="0" sz="3200">
                <a:solidFill>
                  <a:srgbClr val="FEFEFE"/>
                </a:solidFill>
                <a:latin typeface="Arial MT"/>
                <a:cs typeface="Arial MT"/>
              </a:rPr>
              <a:t>	</a:t>
            </a:r>
            <a:r>
              <a:rPr dirty="0" sz="3200" spc="-50">
                <a:solidFill>
                  <a:srgbClr val="FEFEFE"/>
                </a:solidFill>
                <a:latin typeface="Arial MT"/>
                <a:cs typeface="Arial MT"/>
              </a:rPr>
              <a:t>-</a:t>
            </a:r>
            <a:r>
              <a:rPr dirty="0" sz="3200">
                <a:solidFill>
                  <a:srgbClr val="FEFEFE"/>
                </a:solidFill>
                <a:latin typeface="Arial MT"/>
                <a:cs typeface="Arial MT"/>
              </a:rPr>
              <a:t>	</a:t>
            </a:r>
            <a:r>
              <a:rPr dirty="0" sz="3200" spc="-25">
                <a:solidFill>
                  <a:srgbClr val="FEFEFE"/>
                </a:solidFill>
                <a:latin typeface="Arial MT"/>
                <a:cs typeface="Arial MT"/>
              </a:rPr>
              <a:t>IA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16000" y="2702083"/>
            <a:ext cx="184340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5">
                <a:solidFill>
                  <a:srgbClr val="FEFEFE"/>
                </a:solidFill>
                <a:latin typeface="Arial MT"/>
                <a:cs typeface="Arial MT"/>
              </a:rPr>
              <a:t>04-06-</a:t>
            </a:r>
            <a:r>
              <a:rPr dirty="0" sz="2800" spc="-20">
                <a:solidFill>
                  <a:srgbClr val="FEFEFE"/>
                </a:solidFill>
                <a:latin typeface="Arial MT"/>
                <a:cs typeface="Arial MT"/>
              </a:rPr>
              <a:t>2026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406824"/>
            <a:ext cx="1296670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70300" algn="l"/>
                <a:tab pos="4991100" algn="l"/>
                <a:tab pos="5770245" algn="l"/>
                <a:tab pos="6650990" algn="l"/>
                <a:tab pos="9565005" algn="l"/>
              </a:tabLst>
            </a:pPr>
            <a:r>
              <a:rPr dirty="0" spc="-10"/>
              <a:t>Diagnóstico</a:t>
            </a:r>
            <a:r>
              <a:rPr dirty="0"/>
              <a:t>	</a:t>
            </a:r>
            <a:r>
              <a:rPr dirty="0" spc="-25"/>
              <a:t>Uso</a:t>
            </a:r>
            <a:r>
              <a:rPr dirty="0"/>
              <a:t>	</a:t>
            </a:r>
            <a:r>
              <a:rPr dirty="0" spc="-25"/>
              <a:t>IA</a:t>
            </a:r>
            <a:r>
              <a:rPr dirty="0"/>
              <a:t>	</a:t>
            </a:r>
            <a:r>
              <a:rPr dirty="0" spc="-25"/>
              <a:t>en</a:t>
            </a:r>
            <a:r>
              <a:rPr dirty="0"/>
              <a:t>	</a:t>
            </a:r>
            <a:r>
              <a:rPr dirty="0" spc="-10"/>
              <a:t>Procesos</a:t>
            </a:r>
            <a:r>
              <a:rPr dirty="0"/>
              <a:t>	</a:t>
            </a:r>
            <a:r>
              <a:rPr dirty="0" spc="-10"/>
              <a:t>Evaluativos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98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7" name="object 7" descr=""/>
          <p:cNvSpPr txBox="1"/>
          <p:nvPr/>
        </p:nvSpPr>
        <p:spPr>
          <a:xfrm>
            <a:off x="1016000" y="9403754"/>
            <a:ext cx="2447290" cy="273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25"/>
              </a:lnSpc>
            </a:pPr>
            <a:r>
              <a:rPr dirty="0" sz="1750" spc="-10">
                <a:latin typeface="Arial MT"/>
                <a:cs typeface="Arial MT"/>
                <a:hlinkClick r:id="rId2"/>
              </a:rPr>
              <a:t>www.glocalevalweek.org</a:t>
            </a:r>
            <a:endParaRPr sz="1750">
              <a:latin typeface="Arial MT"/>
              <a:cs typeface="Arial M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016000" y="2542150"/>
            <a:ext cx="6870065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>
                <a:latin typeface="Arial MT"/>
                <a:cs typeface="Arial MT"/>
              </a:rPr>
              <a:t>Encuesta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realizada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en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la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plataforma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EUSurvey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488428" y="4140041"/>
            <a:ext cx="5714365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>
                <a:latin typeface="Arial MT"/>
                <a:cs typeface="Arial MT"/>
              </a:rPr>
              <a:t>Compuesta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por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los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bloques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siguientes: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16000" y="4140041"/>
            <a:ext cx="349377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>
                <a:latin typeface="Arial MT"/>
                <a:cs typeface="Arial MT"/>
              </a:rPr>
              <a:t>Con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la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colaboración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 spc="-25">
                <a:latin typeface="Arial MT"/>
                <a:cs typeface="Arial MT"/>
              </a:rPr>
              <a:t>de:</a:t>
            </a:r>
            <a:endParaRPr sz="2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081885" y="2081904"/>
            <a:ext cx="16206469" cy="8205470"/>
            <a:chOff x="2081885" y="2081904"/>
            <a:chExt cx="16206469" cy="820547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89121" y="7961273"/>
              <a:ext cx="2798878" cy="232572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1885" y="2081904"/>
              <a:ext cx="13954124" cy="71723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6000" y="409367"/>
            <a:ext cx="1293241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70300" algn="l"/>
                <a:tab pos="4991100" algn="l"/>
                <a:tab pos="5770245" algn="l"/>
                <a:tab pos="6650990" algn="l"/>
                <a:tab pos="9530715" algn="l"/>
              </a:tabLst>
            </a:pPr>
            <a:r>
              <a:rPr dirty="0" spc="-10"/>
              <a:t>Diagnóstico</a:t>
            </a:r>
            <a:r>
              <a:rPr dirty="0"/>
              <a:t>	</a:t>
            </a:r>
            <a:r>
              <a:rPr dirty="0" spc="-25"/>
              <a:t>Uso</a:t>
            </a:r>
            <a:r>
              <a:rPr dirty="0"/>
              <a:t>	</a:t>
            </a:r>
            <a:r>
              <a:rPr dirty="0" spc="-25"/>
              <a:t>IA</a:t>
            </a:r>
            <a:r>
              <a:rPr dirty="0"/>
              <a:t>	</a:t>
            </a:r>
            <a:r>
              <a:rPr dirty="0" spc="-25"/>
              <a:t>en</a:t>
            </a:r>
            <a:r>
              <a:rPr dirty="0"/>
              <a:t>	</a:t>
            </a:r>
            <a:r>
              <a:rPr dirty="0" spc="-10"/>
              <a:t>procesos</a:t>
            </a:r>
            <a:r>
              <a:rPr dirty="0"/>
              <a:t>	</a:t>
            </a:r>
            <a:r>
              <a:rPr dirty="0" spc="-10"/>
              <a:t>Evaluativos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98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7" name="object 7" descr=""/>
          <p:cNvSpPr txBox="1"/>
          <p:nvPr/>
        </p:nvSpPr>
        <p:spPr>
          <a:xfrm>
            <a:off x="1016000" y="9403754"/>
            <a:ext cx="2447290" cy="273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25"/>
              </a:lnSpc>
            </a:pPr>
            <a:r>
              <a:rPr dirty="0" sz="1750" spc="-10">
                <a:latin typeface="Arial MT"/>
                <a:cs typeface="Arial MT"/>
                <a:hlinkClick r:id="rId4"/>
              </a:rPr>
              <a:t>www.glocalevalweek.org</a:t>
            </a:r>
            <a:endParaRPr sz="17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845508" y="1954900"/>
            <a:ext cx="16442690" cy="8332470"/>
            <a:chOff x="1845508" y="1954900"/>
            <a:chExt cx="16442690" cy="833247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89121" y="7961273"/>
              <a:ext cx="2798878" cy="232572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5508" y="1954900"/>
              <a:ext cx="14658974" cy="730206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6000" y="409367"/>
            <a:ext cx="1293241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70300" algn="l"/>
                <a:tab pos="4991100" algn="l"/>
                <a:tab pos="5770245" algn="l"/>
                <a:tab pos="6650990" algn="l"/>
                <a:tab pos="9530715" algn="l"/>
              </a:tabLst>
            </a:pPr>
            <a:r>
              <a:rPr dirty="0" spc="-10"/>
              <a:t>Diagnóstico</a:t>
            </a:r>
            <a:r>
              <a:rPr dirty="0"/>
              <a:t>	</a:t>
            </a:r>
            <a:r>
              <a:rPr dirty="0" spc="-25"/>
              <a:t>Uso</a:t>
            </a:r>
            <a:r>
              <a:rPr dirty="0"/>
              <a:t>	</a:t>
            </a:r>
            <a:r>
              <a:rPr dirty="0" spc="-25"/>
              <a:t>IA</a:t>
            </a:r>
            <a:r>
              <a:rPr dirty="0"/>
              <a:t>	</a:t>
            </a:r>
            <a:r>
              <a:rPr dirty="0" spc="-25"/>
              <a:t>en</a:t>
            </a:r>
            <a:r>
              <a:rPr dirty="0"/>
              <a:t>	</a:t>
            </a:r>
            <a:r>
              <a:rPr dirty="0" spc="-10"/>
              <a:t>procesos</a:t>
            </a:r>
            <a:r>
              <a:rPr dirty="0"/>
              <a:t>	</a:t>
            </a:r>
            <a:r>
              <a:rPr dirty="0" spc="-10"/>
              <a:t>Evaluativos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98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7" name="object 7" descr=""/>
          <p:cNvSpPr txBox="1"/>
          <p:nvPr/>
        </p:nvSpPr>
        <p:spPr>
          <a:xfrm>
            <a:off x="1016000" y="9403754"/>
            <a:ext cx="2447290" cy="273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25"/>
              </a:lnSpc>
            </a:pPr>
            <a:r>
              <a:rPr dirty="0" sz="1750" spc="-10">
                <a:latin typeface="Arial MT"/>
                <a:cs typeface="Arial MT"/>
                <a:hlinkClick r:id="rId4"/>
              </a:rPr>
              <a:t>www.glocalevalweek.org</a:t>
            </a:r>
            <a:endParaRPr sz="17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4721278"/>
            <a:ext cx="5751195" cy="1480820"/>
          </a:xfrm>
          <a:prstGeom prst="rect"/>
        </p:spPr>
        <p:txBody>
          <a:bodyPr wrap="square" lIns="0" tIns="33019" rIns="0" bIns="0" rtlCol="0" vert="horz">
            <a:spAutoFit/>
          </a:bodyPr>
          <a:lstStyle/>
          <a:p>
            <a:pPr marL="12700" marR="5080">
              <a:lnSpc>
                <a:spcPts val="5700"/>
              </a:lnSpc>
              <a:spcBef>
                <a:spcPts val="259"/>
              </a:spcBef>
              <a:tabLst>
                <a:tab pos="1333500" algn="l"/>
                <a:tab pos="2112010" algn="l"/>
                <a:tab pos="2992755" algn="l"/>
              </a:tabLst>
            </a:pPr>
            <a:r>
              <a:rPr dirty="0" spc="-25">
                <a:solidFill>
                  <a:srgbClr val="FEFEFE"/>
                </a:solidFill>
              </a:rPr>
              <a:t>Uso</a:t>
            </a:r>
            <a:r>
              <a:rPr dirty="0">
                <a:solidFill>
                  <a:srgbClr val="FEFEFE"/>
                </a:solidFill>
              </a:rPr>
              <a:t>	</a:t>
            </a:r>
            <a:r>
              <a:rPr dirty="0" spc="-25">
                <a:solidFill>
                  <a:srgbClr val="FEFEFE"/>
                </a:solidFill>
              </a:rPr>
              <a:t>IA</a:t>
            </a:r>
            <a:r>
              <a:rPr dirty="0">
                <a:solidFill>
                  <a:srgbClr val="FEFEFE"/>
                </a:solidFill>
              </a:rPr>
              <a:t>	</a:t>
            </a:r>
            <a:r>
              <a:rPr dirty="0" spc="-25">
                <a:solidFill>
                  <a:srgbClr val="FEFEFE"/>
                </a:solidFill>
              </a:rPr>
              <a:t>en</a:t>
            </a:r>
            <a:r>
              <a:rPr dirty="0">
                <a:solidFill>
                  <a:srgbClr val="FEFEFE"/>
                </a:solidFill>
              </a:rPr>
              <a:t>	</a:t>
            </a:r>
            <a:r>
              <a:rPr dirty="0" spc="-10">
                <a:solidFill>
                  <a:srgbClr val="FEFEFE"/>
                </a:solidFill>
              </a:rPr>
              <a:t>Procesos Evaluativos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7246600" y="9215479"/>
            <a:ext cx="316230" cy="371475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dirty="0" sz="2000" spc="-25">
                <a:solidFill>
                  <a:srgbClr val="FEFEFE"/>
                </a:solidFill>
                <a:latin typeface="Arial MT"/>
                <a:cs typeface="Arial MT"/>
              </a:rPr>
              <a:t>13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181" y="1184130"/>
            <a:ext cx="5333999" cy="68960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33500" algn="l"/>
                <a:tab pos="2112010" algn="l"/>
                <a:tab pos="2992755" algn="l"/>
                <a:tab pos="5907405" algn="l"/>
              </a:tabLst>
            </a:pPr>
            <a:r>
              <a:rPr dirty="0" spc="-25"/>
              <a:t>Uso</a:t>
            </a:r>
            <a:r>
              <a:rPr dirty="0"/>
              <a:t>	</a:t>
            </a:r>
            <a:r>
              <a:rPr dirty="0" spc="-25"/>
              <a:t>IA</a:t>
            </a:r>
            <a:r>
              <a:rPr dirty="0"/>
              <a:t>	</a:t>
            </a:r>
            <a:r>
              <a:rPr dirty="0" spc="-25"/>
              <a:t>en</a:t>
            </a:r>
            <a:r>
              <a:rPr dirty="0"/>
              <a:t>	</a:t>
            </a:r>
            <a:r>
              <a:rPr dirty="0" spc="-10"/>
              <a:t>Procesos</a:t>
            </a:r>
            <a:r>
              <a:rPr dirty="0"/>
              <a:t>	</a:t>
            </a:r>
            <a:r>
              <a:rPr dirty="0" spc="-10"/>
              <a:t>Evaluativos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7246600" y="9232962"/>
            <a:ext cx="31623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">
                <a:latin typeface="Arial MT"/>
                <a:cs typeface="Arial MT"/>
              </a:rPr>
              <a:t>14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16000" y="9382804"/>
            <a:ext cx="2447290" cy="2908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750" spc="-10">
                <a:latin typeface="Arial MT"/>
                <a:cs typeface="Arial MT"/>
                <a:hlinkClick r:id="rId3"/>
              </a:rPr>
              <a:t>www.glocalevalweek.org</a:t>
            </a:r>
            <a:endParaRPr sz="1750">
              <a:latin typeface="Arial MT"/>
              <a:cs typeface="Arial MT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62233" y="2453152"/>
            <a:ext cx="95250" cy="9524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62233" y="3024652"/>
            <a:ext cx="95250" cy="9524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62233" y="3596152"/>
            <a:ext cx="95250" cy="95249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8044733" y="1506354"/>
            <a:ext cx="8558530" cy="8597900"/>
          </a:xfrm>
          <a:prstGeom prst="rect">
            <a:avLst/>
          </a:prstGeom>
        </p:spPr>
        <p:txBody>
          <a:bodyPr wrap="square" lIns="0" tIns="1879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80"/>
              </a:spcBef>
            </a:pPr>
            <a:r>
              <a:rPr dirty="0" sz="2600" spc="-10" b="1">
                <a:solidFill>
                  <a:srgbClr val="1B78BE"/>
                </a:solidFill>
                <a:latin typeface="Arial"/>
                <a:cs typeface="Arial"/>
              </a:rPr>
              <a:t>Autoría</a:t>
            </a:r>
            <a:endParaRPr sz="2600">
              <a:latin typeface="Arial"/>
              <a:cs typeface="Arial"/>
            </a:endParaRPr>
          </a:p>
          <a:p>
            <a:pPr marL="573405" marR="2691765">
              <a:lnSpc>
                <a:spcPct val="144200"/>
              </a:lnSpc>
            </a:pPr>
            <a:r>
              <a:rPr dirty="0" sz="2600">
                <a:latin typeface="Arial MT"/>
                <a:cs typeface="Arial MT"/>
              </a:rPr>
              <a:t>Banco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Interamericano</a:t>
            </a:r>
            <a:r>
              <a:rPr dirty="0" sz="2600" spc="-5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55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Desarrollo </a:t>
            </a:r>
            <a:r>
              <a:rPr dirty="0" sz="2600">
                <a:latin typeface="Arial MT"/>
                <a:cs typeface="Arial MT"/>
              </a:rPr>
              <a:t>Pep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Martorell</a:t>
            </a:r>
            <a:endParaRPr sz="2600">
              <a:latin typeface="Arial MT"/>
              <a:cs typeface="Arial MT"/>
            </a:endParaRPr>
          </a:p>
          <a:p>
            <a:pPr marL="573405">
              <a:lnSpc>
                <a:spcPct val="100000"/>
              </a:lnSpc>
              <a:spcBef>
                <a:spcPts val="1380"/>
              </a:spcBef>
            </a:pPr>
            <a:r>
              <a:rPr dirty="0" sz="2600">
                <a:latin typeface="Arial MT"/>
                <a:cs typeface="Arial MT"/>
              </a:rPr>
              <a:t>Miguel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Porrúa</a:t>
            </a:r>
            <a:endParaRPr sz="2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dirty="0" sz="2600" b="1">
                <a:solidFill>
                  <a:srgbClr val="1B78BE"/>
                </a:solidFill>
                <a:latin typeface="Arial"/>
                <a:cs typeface="Arial"/>
              </a:rPr>
              <a:t>Año</a:t>
            </a:r>
            <a:r>
              <a:rPr dirty="0" sz="2600" spc="-55" b="1">
                <a:solidFill>
                  <a:srgbClr val="1B78BE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1B78BE"/>
                </a:solidFill>
                <a:latin typeface="Arial"/>
                <a:cs typeface="Arial"/>
              </a:rPr>
              <a:t>de</a:t>
            </a:r>
            <a:r>
              <a:rPr dirty="0" sz="2600" spc="-55" b="1">
                <a:solidFill>
                  <a:srgbClr val="1B78BE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1B78BE"/>
                </a:solidFill>
                <a:latin typeface="Arial"/>
                <a:cs typeface="Arial"/>
              </a:rPr>
              <a:t>publicación</a:t>
            </a:r>
            <a:r>
              <a:rPr dirty="0" sz="2600" spc="-45" b="1">
                <a:solidFill>
                  <a:srgbClr val="1B78BE"/>
                </a:solidFill>
                <a:latin typeface="Arial"/>
                <a:cs typeface="Arial"/>
              </a:rPr>
              <a:t> </a:t>
            </a:r>
            <a:r>
              <a:rPr dirty="0" sz="2600" spc="-20">
                <a:latin typeface="Arial MT"/>
                <a:cs typeface="Arial MT"/>
              </a:rPr>
              <a:t>2026</a:t>
            </a:r>
            <a:endParaRPr sz="2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dirty="0" sz="2600" spc="-10" b="1">
                <a:solidFill>
                  <a:srgbClr val="1B78BE"/>
                </a:solidFill>
                <a:latin typeface="Arial"/>
                <a:cs typeface="Arial"/>
              </a:rPr>
              <a:t>Resumen</a:t>
            </a:r>
            <a:endParaRPr sz="2600">
              <a:latin typeface="Arial"/>
              <a:cs typeface="Arial"/>
            </a:endParaRPr>
          </a:p>
          <a:p>
            <a:pPr marL="12700" marR="5080">
              <a:lnSpc>
                <a:spcPct val="144200"/>
              </a:lnSpc>
            </a:pPr>
            <a:r>
              <a:rPr dirty="0" sz="2600">
                <a:latin typeface="Arial MT"/>
                <a:cs typeface="Arial MT"/>
              </a:rPr>
              <a:t>Esta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publicación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del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BID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propone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un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modelo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referencia </a:t>
            </a:r>
            <a:r>
              <a:rPr dirty="0" sz="2600">
                <a:latin typeface="Arial MT"/>
                <a:cs typeface="Arial MT"/>
              </a:rPr>
              <a:t>para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diseñar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implementar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políticas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IA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en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el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sector </a:t>
            </a:r>
            <a:r>
              <a:rPr dirty="0" sz="2600">
                <a:latin typeface="Arial MT"/>
                <a:cs typeface="Arial MT"/>
              </a:rPr>
              <a:t>público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América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Latina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y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el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Caribe,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estructurado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 spc="-25">
                <a:latin typeface="Arial MT"/>
                <a:cs typeface="Arial MT"/>
              </a:rPr>
              <a:t>en </a:t>
            </a:r>
            <a:r>
              <a:rPr dirty="0" sz="2600">
                <a:latin typeface="Arial MT"/>
                <a:cs typeface="Arial MT"/>
              </a:rPr>
              <a:t>torno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a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tres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pilares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—</a:t>
            </a:r>
            <a:r>
              <a:rPr dirty="0" sz="2600">
                <a:latin typeface="Arial MT"/>
                <a:cs typeface="Arial MT"/>
              </a:rPr>
              <a:t>gobernanza,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infraestructura/datos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 spc="-50">
                <a:latin typeface="Arial MT"/>
                <a:cs typeface="Arial MT"/>
              </a:rPr>
              <a:t>y </a:t>
            </a:r>
            <a:r>
              <a:rPr dirty="0" sz="2600" spc="-20">
                <a:latin typeface="Arial MT"/>
                <a:cs typeface="Arial MT"/>
              </a:rPr>
              <a:t>talento—</a:t>
            </a:r>
            <a:r>
              <a:rPr dirty="0" sz="2600">
                <a:latin typeface="Arial MT"/>
                <a:cs typeface="Arial MT"/>
              </a:rPr>
              <a:t>,</a:t>
            </a:r>
            <a:r>
              <a:rPr dirty="0" sz="2600" spc="-5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con</a:t>
            </a:r>
            <a:r>
              <a:rPr dirty="0" sz="2600" spc="-4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el</a:t>
            </a:r>
            <a:r>
              <a:rPr dirty="0" sz="2600" spc="-5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objetivo</a:t>
            </a:r>
            <a:r>
              <a:rPr dirty="0" sz="2600" spc="-4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5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cerrar</a:t>
            </a:r>
            <a:r>
              <a:rPr dirty="0" sz="2600" spc="-4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la</a:t>
            </a:r>
            <a:r>
              <a:rPr dirty="0" sz="2600" spc="-5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brecha</a:t>
            </a:r>
            <a:r>
              <a:rPr dirty="0" sz="2600" spc="-4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entre</a:t>
            </a:r>
            <a:r>
              <a:rPr dirty="0" sz="2600" spc="-45">
                <a:latin typeface="Arial MT"/>
                <a:cs typeface="Arial MT"/>
              </a:rPr>
              <a:t> </a:t>
            </a:r>
            <a:r>
              <a:rPr dirty="0" sz="2600" spc="-25">
                <a:latin typeface="Arial MT"/>
                <a:cs typeface="Arial MT"/>
              </a:rPr>
              <a:t>la </a:t>
            </a:r>
            <a:r>
              <a:rPr dirty="0" sz="2600">
                <a:latin typeface="Arial MT"/>
                <a:cs typeface="Arial MT"/>
              </a:rPr>
              <a:t>ambición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estratégica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y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la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capacidad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real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ejecución, </a:t>
            </a:r>
            <a:r>
              <a:rPr dirty="0" sz="2600">
                <a:latin typeface="Arial MT"/>
                <a:cs typeface="Arial MT"/>
              </a:rPr>
              <a:t>ofreciendo</a:t>
            </a:r>
            <a:r>
              <a:rPr dirty="0" sz="2600" spc="-11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lineamientos</a:t>
            </a:r>
            <a:r>
              <a:rPr dirty="0" sz="2600" spc="-10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prácticos</a:t>
            </a:r>
            <a:r>
              <a:rPr dirty="0" sz="2600" spc="-10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para</a:t>
            </a:r>
            <a:r>
              <a:rPr dirty="0" sz="2600" spc="-10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avanzar</a:t>
            </a:r>
            <a:r>
              <a:rPr dirty="0" sz="2600" spc="-10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desde</a:t>
            </a:r>
            <a:r>
              <a:rPr dirty="0" sz="2600" spc="-105">
                <a:latin typeface="Arial MT"/>
                <a:cs typeface="Arial MT"/>
              </a:rPr>
              <a:t> </a:t>
            </a:r>
            <a:r>
              <a:rPr dirty="0" sz="2600" spc="-25">
                <a:latin typeface="Arial MT"/>
                <a:cs typeface="Arial MT"/>
              </a:rPr>
              <a:t>el </a:t>
            </a:r>
            <a:r>
              <a:rPr dirty="0" sz="2600">
                <a:latin typeface="Arial MT"/>
                <a:cs typeface="Arial MT"/>
              </a:rPr>
              <a:t>diagnóstico</a:t>
            </a:r>
            <a:r>
              <a:rPr dirty="0" sz="2600" spc="-10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hasta</a:t>
            </a:r>
            <a:r>
              <a:rPr dirty="0" sz="2600" spc="-9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la</a:t>
            </a:r>
            <a:r>
              <a:rPr dirty="0" sz="2600" spc="-9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adopción</a:t>
            </a:r>
            <a:r>
              <a:rPr dirty="0" sz="2600" spc="-9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responsable</a:t>
            </a:r>
            <a:r>
              <a:rPr dirty="0" sz="2600" spc="-9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95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soluciones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40">
                <a:latin typeface="Arial MT"/>
                <a:cs typeface="Arial MT"/>
              </a:rPr>
              <a:t> </a:t>
            </a:r>
            <a:r>
              <a:rPr dirty="0" sz="2600" spc="-25">
                <a:latin typeface="Arial MT"/>
                <a:cs typeface="Arial MT"/>
              </a:rPr>
              <a:t>IA.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282481" y="8328388"/>
            <a:ext cx="5052695" cy="80518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>
              <a:lnSpc>
                <a:spcPts val="2020"/>
              </a:lnSpc>
              <a:spcBef>
                <a:spcPts val="225"/>
              </a:spcBef>
            </a:pPr>
            <a:r>
              <a:rPr dirty="0" u="sng" sz="1750" spc="-2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5"/>
              </a:rPr>
              <a:t>https://publications.iadb.org/es/modelo-</a:t>
            </a:r>
            <a:r>
              <a:rPr dirty="0" u="sng" sz="1750" spc="-25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5"/>
              </a:rPr>
              <a:t>de-</a:t>
            </a:r>
            <a:r>
              <a:rPr dirty="0" sz="1750" spc="-25">
                <a:latin typeface="Arial MT"/>
                <a:cs typeface="Arial MT"/>
              </a:rPr>
              <a:t> </a:t>
            </a:r>
            <a:r>
              <a:rPr dirty="0" u="sng" sz="1750" spc="-2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5"/>
              </a:rPr>
              <a:t>referencia-para-</a:t>
            </a:r>
            <a:r>
              <a:rPr dirty="0" u="sng" sz="1750" spc="-1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5"/>
              </a:rPr>
              <a:t>politicas-</a:t>
            </a:r>
            <a:r>
              <a:rPr dirty="0" u="sng" sz="1750" spc="-2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5"/>
              </a:rPr>
              <a:t>de-ia-en-el-sector-</a:t>
            </a:r>
            <a:r>
              <a:rPr dirty="0" u="sng" sz="1750" spc="-1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5"/>
              </a:rPr>
              <a:t>publico-</a:t>
            </a:r>
            <a:r>
              <a:rPr dirty="0" sz="1750" spc="-10">
                <a:latin typeface="Arial MT"/>
                <a:cs typeface="Arial MT"/>
              </a:rPr>
              <a:t> </a:t>
            </a:r>
            <a:r>
              <a:rPr dirty="0" u="sng" sz="1750" spc="-2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5"/>
              </a:rPr>
              <a:t>de-america-</a:t>
            </a:r>
            <a:r>
              <a:rPr dirty="0" u="sng" sz="1750" spc="-1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5"/>
              </a:rPr>
              <a:t>latina-</a:t>
            </a:r>
            <a:r>
              <a:rPr dirty="0" u="sng" sz="1750" spc="-28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5"/>
              </a:rPr>
              <a:t>y</a:t>
            </a:r>
            <a:r>
              <a:rPr dirty="0" u="sng" sz="1750" spc="-6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dirty="0" u="sng" sz="1750" spc="-2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5"/>
              </a:rPr>
              <a:t>-el-</a:t>
            </a:r>
            <a:r>
              <a:rPr dirty="0" u="sng" sz="1750" spc="-1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5"/>
              </a:rPr>
              <a:t>caribe</a:t>
            </a:r>
            <a:endParaRPr sz="17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2062235"/>
            <a:ext cx="5810249" cy="259499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33500" algn="l"/>
                <a:tab pos="2112010" algn="l"/>
                <a:tab pos="2992755" algn="l"/>
                <a:tab pos="5907405" algn="l"/>
              </a:tabLst>
            </a:pPr>
            <a:r>
              <a:rPr dirty="0" spc="-25"/>
              <a:t>Uso</a:t>
            </a:r>
            <a:r>
              <a:rPr dirty="0"/>
              <a:t>	</a:t>
            </a:r>
            <a:r>
              <a:rPr dirty="0" spc="-25"/>
              <a:t>IA</a:t>
            </a:r>
            <a:r>
              <a:rPr dirty="0"/>
              <a:t>	</a:t>
            </a:r>
            <a:r>
              <a:rPr dirty="0" spc="-25"/>
              <a:t>en</a:t>
            </a:r>
            <a:r>
              <a:rPr dirty="0"/>
              <a:t>	</a:t>
            </a:r>
            <a:r>
              <a:rPr dirty="0" spc="-10"/>
              <a:t>Procesos</a:t>
            </a:r>
            <a:r>
              <a:rPr dirty="0"/>
              <a:t>	</a:t>
            </a:r>
            <a:r>
              <a:rPr dirty="0" spc="-10"/>
              <a:t>Evaluativos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7246600" y="9232962"/>
            <a:ext cx="31623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">
                <a:latin typeface="Arial MT"/>
                <a:cs typeface="Arial MT"/>
              </a:rPr>
              <a:t>15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16000" y="9382804"/>
            <a:ext cx="2447290" cy="2908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750" spc="-10">
                <a:latin typeface="Arial MT"/>
                <a:cs typeface="Arial MT"/>
                <a:hlinkClick r:id="rId3"/>
              </a:rPr>
              <a:t>www.glocalevalweek.org</a:t>
            </a:r>
            <a:endParaRPr sz="1750">
              <a:latin typeface="Arial MT"/>
              <a:cs typeface="Arial MT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08739" y="2499629"/>
            <a:ext cx="95250" cy="9524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65952" y="3066367"/>
            <a:ext cx="104775" cy="10477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65952" y="3637867"/>
            <a:ext cx="104775" cy="104774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6991239" y="1552832"/>
            <a:ext cx="9443085" cy="3454400"/>
          </a:xfrm>
          <a:prstGeom prst="rect">
            <a:avLst/>
          </a:prstGeom>
        </p:spPr>
        <p:txBody>
          <a:bodyPr wrap="square" lIns="0" tIns="1879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80"/>
              </a:spcBef>
            </a:pPr>
            <a:r>
              <a:rPr dirty="0" sz="2600" spc="-10" b="1">
                <a:solidFill>
                  <a:srgbClr val="1B78BE"/>
                </a:solidFill>
                <a:latin typeface="Arial"/>
                <a:cs typeface="Arial"/>
              </a:rPr>
              <a:t>Autoría</a:t>
            </a:r>
            <a:endParaRPr sz="2600">
              <a:latin typeface="Arial"/>
              <a:cs typeface="Arial"/>
            </a:endParaRPr>
          </a:p>
          <a:p>
            <a:pPr marL="1134745" marR="5080" indent="-561975">
              <a:lnSpc>
                <a:spcPct val="144200"/>
              </a:lnSpc>
            </a:pPr>
            <a:r>
              <a:rPr dirty="0" sz="2600">
                <a:latin typeface="Arial MT"/>
                <a:cs typeface="Arial MT"/>
              </a:rPr>
              <a:t>ACADEVAL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|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Academia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Nacional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Evaluadores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México </a:t>
            </a:r>
            <a:r>
              <a:rPr dirty="0" sz="2600">
                <a:latin typeface="Arial MT"/>
                <a:cs typeface="Arial MT"/>
              </a:rPr>
              <a:t>Alfredo</a:t>
            </a:r>
            <a:r>
              <a:rPr dirty="0" sz="2600" spc="-114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Domínguez</a:t>
            </a:r>
            <a:r>
              <a:rPr dirty="0" sz="2600" spc="-114">
                <a:latin typeface="Arial MT"/>
                <a:cs typeface="Arial MT"/>
              </a:rPr>
              <a:t> </a:t>
            </a:r>
            <a:r>
              <a:rPr dirty="0" sz="2600" spc="-20">
                <a:latin typeface="Arial MT"/>
                <a:cs typeface="Arial MT"/>
              </a:rPr>
              <a:t>Díaz</a:t>
            </a:r>
            <a:endParaRPr sz="2600">
              <a:latin typeface="Arial MT"/>
              <a:cs typeface="Arial MT"/>
            </a:endParaRPr>
          </a:p>
          <a:p>
            <a:pPr marL="12700" marR="5033645" indent="1122045">
              <a:lnSpc>
                <a:spcPct val="144200"/>
              </a:lnSpc>
            </a:pPr>
            <a:r>
              <a:rPr dirty="0" sz="2600">
                <a:latin typeface="Arial MT"/>
                <a:cs typeface="Arial MT"/>
              </a:rPr>
              <a:t>Diana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Valadez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Rovelo </a:t>
            </a:r>
            <a:r>
              <a:rPr dirty="0" sz="2600" b="1">
                <a:solidFill>
                  <a:srgbClr val="1B78BE"/>
                </a:solidFill>
                <a:latin typeface="Arial"/>
                <a:cs typeface="Arial"/>
              </a:rPr>
              <a:t>Año</a:t>
            </a:r>
            <a:r>
              <a:rPr dirty="0" sz="2600" spc="-55" b="1">
                <a:solidFill>
                  <a:srgbClr val="1B78BE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1B78BE"/>
                </a:solidFill>
                <a:latin typeface="Arial"/>
                <a:cs typeface="Arial"/>
              </a:rPr>
              <a:t>de</a:t>
            </a:r>
            <a:r>
              <a:rPr dirty="0" sz="2600" spc="-55" b="1">
                <a:solidFill>
                  <a:srgbClr val="1B78BE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1B78BE"/>
                </a:solidFill>
                <a:latin typeface="Arial"/>
                <a:cs typeface="Arial"/>
              </a:rPr>
              <a:t>publicación</a:t>
            </a:r>
            <a:r>
              <a:rPr dirty="0" sz="2600" spc="-45" b="1">
                <a:solidFill>
                  <a:srgbClr val="1B78BE"/>
                </a:solidFill>
                <a:latin typeface="Arial"/>
                <a:cs typeface="Arial"/>
              </a:rPr>
              <a:t> </a:t>
            </a:r>
            <a:r>
              <a:rPr dirty="0" sz="2600" spc="-20">
                <a:latin typeface="Arial MT"/>
                <a:cs typeface="Arial MT"/>
              </a:rPr>
              <a:t>2026 </a:t>
            </a:r>
            <a:r>
              <a:rPr dirty="0" sz="2600" spc="-10" b="1">
                <a:solidFill>
                  <a:srgbClr val="1B78BE"/>
                </a:solidFill>
                <a:latin typeface="Arial"/>
                <a:cs typeface="Arial"/>
              </a:rPr>
              <a:t>Resumen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991239" y="4981832"/>
            <a:ext cx="10556875" cy="4025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4200"/>
              </a:lnSpc>
              <a:spcBef>
                <a:spcPts val="100"/>
              </a:spcBef>
            </a:pPr>
            <a:r>
              <a:rPr dirty="0" sz="2600">
                <a:latin typeface="Arial MT"/>
                <a:cs typeface="Arial MT"/>
              </a:rPr>
              <a:t>Este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instrumento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define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los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criterios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mínimos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para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la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implementación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 spc="-25">
                <a:latin typeface="Arial MT"/>
                <a:cs typeface="Arial MT"/>
              </a:rPr>
              <a:t>de </a:t>
            </a:r>
            <a:r>
              <a:rPr dirty="0" sz="2600">
                <a:latin typeface="Arial MT"/>
                <a:cs typeface="Arial MT"/>
              </a:rPr>
              <a:t>Inteligencia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Artificial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(IA)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en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los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procesos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la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administración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pública.</a:t>
            </a:r>
            <a:endParaRPr sz="2600">
              <a:latin typeface="Arial MT"/>
              <a:cs typeface="Arial MT"/>
            </a:endParaRPr>
          </a:p>
          <a:p>
            <a:pPr marL="12700" marR="462280">
              <a:lnSpc>
                <a:spcPct val="144200"/>
              </a:lnSpc>
            </a:pPr>
            <a:r>
              <a:rPr dirty="0" sz="2600">
                <a:latin typeface="Arial MT"/>
                <a:cs typeface="Arial MT"/>
              </a:rPr>
              <a:t>Va</a:t>
            </a:r>
            <a:r>
              <a:rPr dirty="0" sz="2600" spc="-5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más</a:t>
            </a:r>
            <a:r>
              <a:rPr dirty="0" sz="2600" spc="-5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allá</a:t>
            </a:r>
            <a:r>
              <a:rPr dirty="0" sz="2600" spc="-5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5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la</a:t>
            </a:r>
            <a:r>
              <a:rPr dirty="0" sz="2600" spc="-5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evaluación:</a:t>
            </a:r>
            <a:r>
              <a:rPr dirty="0" sz="2600" spc="-5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acompaña</a:t>
            </a:r>
            <a:r>
              <a:rPr dirty="0" sz="2600" spc="-5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todo</a:t>
            </a:r>
            <a:r>
              <a:rPr dirty="0" sz="2600" spc="-5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el</a:t>
            </a:r>
            <a:r>
              <a:rPr dirty="0" sz="2600" spc="-5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ciclo</a:t>
            </a:r>
            <a:r>
              <a:rPr dirty="0" sz="2600" spc="-5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5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la</a:t>
            </a:r>
            <a:r>
              <a:rPr dirty="0" sz="2600" spc="-55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política </a:t>
            </a:r>
            <a:r>
              <a:rPr dirty="0" sz="2600">
                <a:latin typeface="Arial MT"/>
                <a:cs typeface="Arial MT"/>
              </a:rPr>
              <a:t>pública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—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desde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el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diagnóstico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y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diseño,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hasta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la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implementación,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 spc="-25">
                <a:latin typeface="Arial MT"/>
                <a:cs typeface="Arial MT"/>
              </a:rPr>
              <a:t>el </a:t>
            </a:r>
            <a:r>
              <a:rPr dirty="0" sz="2600">
                <a:latin typeface="Arial MT"/>
                <a:cs typeface="Arial MT"/>
              </a:rPr>
              <a:t>monitoreo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y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la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rendición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cuentas.</a:t>
            </a:r>
            <a:endParaRPr sz="2600">
              <a:latin typeface="Arial MT"/>
              <a:cs typeface="Arial MT"/>
            </a:endParaRPr>
          </a:p>
          <a:p>
            <a:pPr marL="12700" marR="553720">
              <a:lnSpc>
                <a:spcPct val="144200"/>
              </a:lnSpc>
            </a:pPr>
            <a:r>
              <a:rPr dirty="0" sz="2600">
                <a:latin typeface="Arial MT"/>
                <a:cs typeface="Arial MT"/>
              </a:rPr>
              <a:t>No</a:t>
            </a:r>
            <a:r>
              <a:rPr dirty="0" sz="2600" spc="-10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prescribe</a:t>
            </a:r>
            <a:r>
              <a:rPr dirty="0" sz="2600" spc="-10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herramientas</a:t>
            </a:r>
            <a:r>
              <a:rPr dirty="0" sz="2600" spc="-10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específicas.</a:t>
            </a:r>
            <a:r>
              <a:rPr dirty="0" sz="2600" spc="-10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Define</a:t>
            </a:r>
            <a:r>
              <a:rPr dirty="0" sz="2600" spc="-100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capacidades </a:t>
            </a:r>
            <a:r>
              <a:rPr dirty="0" sz="2600">
                <a:latin typeface="Arial MT"/>
                <a:cs typeface="Arial MT"/>
              </a:rPr>
              <a:t>institucionales</a:t>
            </a:r>
            <a:r>
              <a:rPr dirty="0" sz="2600" spc="-10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y</a:t>
            </a:r>
            <a:r>
              <a:rPr dirty="0" sz="2600" spc="-10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profesionales</a:t>
            </a:r>
            <a:r>
              <a:rPr dirty="0" sz="2600" spc="-10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que</a:t>
            </a:r>
            <a:r>
              <a:rPr dirty="0" sz="2600" spc="-10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cada</a:t>
            </a:r>
            <a:r>
              <a:rPr dirty="0" sz="2600" spc="-10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organización</a:t>
            </a:r>
            <a:r>
              <a:rPr dirty="0" sz="2600" spc="-10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debe</a:t>
            </a:r>
            <a:r>
              <a:rPr dirty="0" sz="2600" spc="-105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construir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991239" y="9157668"/>
            <a:ext cx="7108190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>
                <a:latin typeface="Arial MT"/>
                <a:cs typeface="Arial MT"/>
              </a:rPr>
              <a:t>según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su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contexto,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recursos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y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nivel</a:t>
            </a:r>
            <a:r>
              <a:rPr dirty="0" sz="2600" spc="-5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madurez.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16000" y="5400204"/>
            <a:ext cx="5028565" cy="80518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5080">
              <a:lnSpc>
                <a:spcPts val="2030"/>
              </a:lnSpc>
              <a:spcBef>
                <a:spcPts val="215"/>
              </a:spcBef>
            </a:pPr>
            <a:r>
              <a:rPr dirty="0" u="sng" sz="1750" spc="-2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6"/>
              </a:rPr>
              <a:t>https://aceval.org/23/marco-de-implementacion-</a:t>
            </a:r>
            <a:r>
              <a:rPr dirty="0" u="sng" sz="1750" spc="-25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6"/>
              </a:rPr>
              <a:t>de-</a:t>
            </a:r>
            <a:r>
              <a:rPr dirty="0" sz="1750" spc="-25">
                <a:latin typeface="Arial MT"/>
                <a:cs typeface="Arial MT"/>
              </a:rPr>
              <a:t> </a:t>
            </a:r>
            <a:r>
              <a:rPr dirty="0" u="sng" sz="1750" spc="-2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6"/>
              </a:rPr>
              <a:t>la-</a:t>
            </a:r>
            <a:r>
              <a:rPr dirty="0" u="sng" sz="1750" spc="-1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6"/>
              </a:rPr>
              <a:t>inteligencia-artificial-</a:t>
            </a:r>
            <a:r>
              <a:rPr dirty="0" u="sng" sz="1750" spc="-2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6"/>
              </a:rPr>
              <a:t>generativa-en-</a:t>
            </a:r>
            <a:r>
              <a:rPr dirty="0" u="sng" sz="1750" spc="-25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6"/>
              </a:rPr>
              <a:t>la-</a:t>
            </a:r>
            <a:r>
              <a:rPr dirty="0" sz="1750" spc="-25">
                <a:latin typeface="Arial MT"/>
                <a:cs typeface="Arial MT"/>
              </a:rPr>
              <a:t> </a:t>
            </a:r>
            <a:r>
              <a:rPr dirty="0" u="sng" sz="1750" spc="-2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6"/>
              </a:rPr>
              <a:t>administracion-</a:t>
            </a:r>
            <a:r>
              <a:rPr dirty="0" u="sng" sz="1750" spc="-1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6"/>
              </a:rPr>
              <a:t>publica/</a:t>
            </a:r>
            <a:endParaRPr sz="17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11546" y="2453152"/>
            <a:ext cx="95250" cy="9524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394046" y="1506354"/>
            <a:ext cx="10420985" cy="7454900"/>
          </a:xfrm>
          <a:prstGeom prst="rect">
            <a:avLst/>
          </a:prstGeom>
        </p:spPr>
        <p:txBody>
          <a:bodyPr wrap="square" lIns="0" tIns="1879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80"/>
              </a:spcBef>
            </a:pPr>
            <a:r>
              <a:rPr dirty="0" sz="2600" spc="-10" b="1">
                <a:solidFill>
                  <a:srgbClr val="1B78BE"/>
                </a:solidFill>
                <a:latin typeface="Arial"/>
                <a:cs typeface="Arial"/>
              </a:rPr>
              <a:t>Autoría</a:t>
            </a:r>
            <a:endParaRPr sz="2600">
              <a:latin typeface="Arial"/>
              <a:cs typeface="Arial"/>
            </a:endParaRPr>
          </a:p>
          <a:p>
            <a:pPr marL="573405">
              <a:lnSpc>
                <a:spcPct val="100000"/>
              </a:lnSpc>
              <a:spcBef>
                <a:spcPts val="1380"/>
              </a:spcBef>
            </a:pPr>
            <a:r>
              <a:rPr dirty="0" sz="2600">
                <a:latin typeface="Arial MT"/>
                <a:cs typeface="Arial MT"/>
              </a:rPr>
              <a:t>Organisation</a:t>
            </a:r>
            <a:r>
              <a:rPr dirty="0" sz="2600" spc="-11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for</a:t>
            </a:r>
            <a:r>
              <a:rPr dirty="0" sz="2600" spc="-11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Economic</a:t>
            </a:r>
            <a:r>
              <a:rPr dirty="0" sz="2600" spc="-110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Co-</a:t>
            </a:r>
            <a:r>
              <a:rPr dirty="0" sz="2600">
                <a:latin typeface="Arial MT"/>
                <a:cs typeface="Arial MT"/>
              </a:rPr>
              <a:t>operation</a:t>
            </a:r>
            <a:r>
              <a:rPr dirty="0" sz="2600" spc="-11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and</a:t>
            </a:r>
            <a:r>
              <a:rPr dirty="0" sz="2600" spc="-11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Development</a:t>
            </a:r>
            <a:r>
              <a:rPr dirty="0" sz="2600" spc="-110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(OECD)</a:t>
            </a:r>
            <a:endParaRPr sz="2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dirty="0" sz="2600" b="1">
                <a:solidFill>
                  <a:srgbClr val="1B78BE"/>
                </a:solidFill>
                <a:latin typeface="Arial"/>
                <a:cs typeface="Arial"/>
              </a:rPr>
              <a:t>Año</a:t>
            </a:r>
            <a:r>
              <a:rPr dirty="0" sz="2600" spc="-55" b="1">
                <a:solidFill>
                  <a:srgbClr val="1B78BE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1B78BE"/>
                </a:solidFill>
                <a:latin typeface="Arial"/>
                <a:cs typeface="Arial"/>
              </a:rPr>
              <a:t>de</a:t>
            </a:r>
            <a:r>
              <a:rPr dirty="0" sz="2600" spc="-55" b="1">
                <a:solidFill>
                  <a:srgbClr val="1B78BE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1B78BE"/>
                </a:solidFill>
                <a:latin typeface="Arial"/>
                <a:cs typeface="Arial"/>
              </a:rPr>
              <a:t>publicación</a:t>
            </a:r>
            <a:r>
              <a:rPr dirty="0" sz="2600" spc="-45" b="1">
                <a:solidFill>
                  <a:srgbClr val="1B78BE"/>
                </a:solidFill>
                <a:latin typeface="Arial"/>
                <a:cs typeface="Arial"/>
              </a:rPr>
              <a:t> </a:t>
            </a:r>
            <a:r>
              <a:rPr dirty="0" sz="2600" spc="-20">
                <a:latin typeface="Arial MT"/>
                <a:cs typeface="Arial MT"/>
              </a:rPr>
              <a:t>2025</a:t>
            </a:r>
            <a:endParaRPr sz="2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dirty="0" sz="2600" spc="-10" b="1">
                <a:solidFill>
                  <a:srgbClr val="1B78BE"/>
                </a:solidFill>
                <a:latin typeface="Arial"/>
                <a:cs typeface="Arial"/>
              </a:rPr>
              <a:t>Resumen</a:t>
            </a:r>
            <a:endParaRPr sz="2600">
              <a:latin typeface="Arial"/>
              <a:cs typeface="Arial"/>
            </a:endParaRPr>
          </a:p>
          <a:p>
            <a:pPr marL="12700" marR="106045">
              <a:lnSpc>
                <a:spcPct val="144200"/>
              </a:lnSpc>
            </a:pPr>
            <a:r>
              <a:rPr dirty="0" sz="2600">
                <a:latin typeface="Arial MT"/>
                <a:cs typeface="Arial MT"/>
              </a:rPr>
              <a:t>Informe</a:t>
            </a:r>
            <a:r>
              <a:rPr dirty="0" sz="2600" spc="-5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5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la</a:t>
            </a:r>
            <a:r>
              <a:rPr dirty="0" sz="2600" spc="-5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OCDE</a:t>
            </a:r>
            <a:r>
              <a:rPr dirty="0" sz="2600" spc="-5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que</a:t>
            </a:r>
            <a:r>
              <a:rPr dirty="0" sz="2600" spc="-5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analiza</a:t>
            </a:r>
            <a:r>
              <a:rPr dirty="0" sz="2600" spc="-5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cómo</a:t>
            </a:r>
            <a:r>
              <a:rPr dirty="0" sz="2600" spc="-5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las</a:t>
            </a:r>
            <a:r>
              <a:rPr dirty="0" sz="2600" spc="-55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administraciones</a:t>
            </a:r>
            <a:r>
              <a:rPr dirty="0" sz="2600" spc="-50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públicas </a:t>
            </a:r>
            <a:r>
              <a:rPr dirty="0" sz="2600">
                <a:latin typeface="Arial MT"/>
                <a:cs typeface="Arial MT"/>
              </a:rPr>
              <a:t>están</a:t>
            </a:r>
            <a:r>
              <a:rPr dirty="0" sz="2600" spc="-9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incorporando</a:t>
            </a:r>
            <a:r>
              <a:rPr dirty="0" sz="2600" spc="-9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la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inteligencia</a:t>
            </a:r>
            <a:r>
              <a:rPr dirty="0" sz="2600" spc="-9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artificial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en</a:t>
            </a:r>
            <a:r>
              <a:rPr dirty="0" sz="2600" spc="-9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funciones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clave</a:t>
            </a:r>
            <a:r>
              <a:rPr dirty="0" sz="2600" spc="-95">
                <a:latin typeface="Arial MT"/>
                <a:cs typeface="Arial MT"/>
              </a:rPr>
              <a:t> </a:t>
            </a:r>
            <a:r>
              <a:rPr dirty="0" sz="2600" spc="-25">
                <a:latin typeface="Arial MT"/>
                <a:cs typeface="Arial MT"/>
              </a:rPr>
              <a:t>de </a:t>
            </a:r>
            <a:r>
              <a:rPr dirty="0" sz="2600">
                <a:latin typeface="Arial MT"/>
                <a:cs typeface="Arial MT"/>
              </a:rPr>
              <a:t>gobierno,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incluyendo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la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evaluación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políticas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públicas,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la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gestión </a:t>
            </a:r>
            <a:r>
              <a:rPr dirty="0" sz="2600">
                <a:latin typeface="Arial MT"/>
                <a:cs typeface="Arial MT"/>
              </a:rPr>
              <a:t>financiera,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la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contratación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pública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y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la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prestación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servicios.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 spc="-25">
                <a:latin typeface="Arial MT"/>
                <a:cs typeface="Arial MT"/>
              </a:rPr>
              <a:t>El </a:t>
            </a:r>
            <a:r>
              <a:rPr dirty="0" sz="2600">
                <a:latin typeface="Arial MT"/>
                <a:cs typeface="Arial MT"/>
              </a:rPr>
              <a:t>documento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identifica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oportunidades,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riesgos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y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desafíos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 spc="-25">
                <a:latin typeface="Arial MT"/>
                <a:cs typeface="Arial MT"/>
              </a:rPr>
              <a:t>de </a:t>
            </a:r>
            <a:r>
              <a:rPr dirty="0" sz="2600" spc="-10">
                <a:latin typeface="Arial MT"/>
                <a:cs typeface="Arial MT"/>
              </a:rPr>
              <a:t>implementación,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proponiendo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un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marco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“IA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confiable”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basado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 spc="-25">
                <a:latin typeface="Arial MT"/>
                <a:cs typeface="Arial MT"/>
              </a:rPr>
              <a:t>en </a:t>
            </a:r>
            <a:r>
              <a:rPr dirty="0" sz="2600">
                <a:latin typeface="Arial MT"/>
                <a:cs typeface="Arial MT"/>
              </a:rPr>
              <a:t>gobernanza,</a:t>
            </a:r>
            <a:r>
              <a:rPr dirty="0" sz="2600" spc="-100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transparencia,</a:t>
            </a:r>
            <a:r>
              <a:rPr dirty="0" sz="2600" spc="-9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supervisión,</a:t>
            </a:r>
            <a:r>
              <a:rPr dirty="0" sz="2600" spc="-10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gestión</a:t>
            </a:r>
            <a:r>
              <a:rPr dirty="0" sz="2600" spc="-9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9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riesgos</a:t>
            </a:r>
            <a:r>
              <a:rPr dirty="0" sz="2600" spc="-100">
                <a:latin typeface="Arial MT"/>
                <a:cs typeface="Arial MT"/>
              </a:rPr>
              <a:t> </a:t>
            </a:r>
            <a:r>
              <a:rPr dirty="0" sz="2600" spc="-50">
                <a:latin typeface="Arial MT"/>
                <a:cs typeface="Arial MT"/>
              </a:rPr>
              <a:t>y </a:t>
            </a:r>
            <a:r>
              <a:rPr dirty="0" sz="2600">
                <a:latin typeface="Arial MT"/>
                <a:cs typeface="Arial MT"/>
              </a:rPr>
              <a:t>participación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ciudadana.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Destaca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que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la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IA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puede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mejorar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la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eficiencia </a:t>
            </a:r>
            <a:r>
              <a:rPr dirty="0" sz="2600">
                <a:latin typeface="Arial MT"/>
                <a:cs typeface="Arial MT"/>
              </a:rPr>
              <a:t>y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la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toma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decisiones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públicas,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aunque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requiere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capacidades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394046" y="8935854"/>
            <a:ext cx="9364980" cy="1168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4200"/>
              </a:lnSpc>
              <a:spcBef>
                <a:spcPts val="100"/>
              </a:spcBef>
            </a:pPr>
            <a:r>
              <a:rPr dirty="0" sz="2600">
                <a:latin typeface="Arial MT"/>
                <a:cs typeface="Arial MT"/>
              </a:rPr>
              <a:t>institucionales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sólidas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y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salvaguardas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éticas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para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evitar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sesgos, </a:t>
            </a:r>
            <a:r>
              <a:rPr dirty="0" sz="2600">
                <a:latin typeface="Arial MT"/>
                <a:cs typeface="Arial MT"/>
              </a:rPr>
              <a:t>opacidad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y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pérdida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confianza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pública.</a:t>
            </a:r>
            <a:endParaRPr sz="2600">
              <a:latin typeface="Arial MT"/>
              <a:cs typeface="Arial MT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700" y="1399764"/>
            <a:ext cx="5210174" cy="706754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33500" algn="l"/>
                <a:tab pos="2112010" algn="l"/>
                <a:tab pos="2992755" algn="l"/>
                <a:tab pos="5907405" algn="l"/>
              </a:tabLst>
            </a:pPr>
            <a:r>
              <a:rPr dirty="0" spc="-25"/>
              <a:t>Uso</a:t>
            </a:r>
            <a:r>
              <a:rPr dirty="0"/>
              <a:t>	</a:t>
            </a:r>
            <a:r>
              <a:rPr dirty="0" spc="-25"/>
              <a:t>IA</a:t>
            </a:r>
            <a:r>
              <a:rPr dirty="0"/>
              <a:t>	</a:t>
            </a:r>
            <a:r>
              <a:rPr dirty="0" spc="-25"/>
              <a:t>en</a:t>
            </a:r>
            <a:r>
              <a:rPr dirty="0"/>
              <a:t>	</a:t>
            </a:r>
            <a:r>
              <a:rPr dirty="0" spc="-10"/>
              <a:t>Procesos</a:t>
            </a:r>
            <a:r>
              <a:rPr dirty="0"/>
              <a:t>	</a:t>
            </a:r>
            <a:r>
              <a:rPr dirty="0" spc="-10"/>
              <a:t>Evaluativos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17246600" y="9232962"/>
            <a:ext cx="31623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">
                <a:latin typeface="Arial MT"/>
                <a:cs typeface="Arial MT"/>
              </a:rPr>
              <a:t>16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016000" y="9382804"/>
            <a:ext cx="2447290" cy="2908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750" spc="-10">
                <a:latin typeface="Arial MT"/>
                <a:cs typeface="Arial MT"/>
                <a:hlinkClick r:id="rId4"/>
              </a:rPr>
              <a:t>www.glocalevalweek.org</a:t>
            </a:r>
            <a:endParaRPr sz="1750">
              <a:latin typeface="Arial MT"/>
              <a:cs typeface="Arial M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16000" y="8523876"/>
            <a:ext cx="5090795" cy="54800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>
              <a:lnSpc>
                <a:spcPts val="2020"/>
              </a:lnSpc>
              <a:spcBef>
                <a:spcPts val="225"/>
              </a:spcBef>
            </a:pPr>
            <a:r>
              <a:rPr dirty="0" u="sng" sz="1750" spc="-1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5"/>
              </a:rPr>
              <a:t>https://www.oecd.org/es/publications/2025/06/gover</a:t>
            </a:r>
            <a:r>
              <a:rPr dirty="0" sz="1750" spc="-10">
                <a:latin typeface="Arial MT"/>
                <a:cs typeface="Arial MT"/>
              </a:rPr>
              <a:t> </a:t>
            </a:r>
            <a:r>
              <a:rPr dirty="0" u="sng" sz="1750" spc="-2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5"/>
              </a:rPr>
              <a:t>ning-with-</a:t>
            </a:r>
            <a:r>
              <a:rPr dirty="0" u="sng" sz="1750" spc="-1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5"/>
              </a:rPr>
              <a:t>artificial-intelligence_398fa287.html</a:t>
            </a:r>
            <a:endParaRPr sz="17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2546" y="1813953"/>
            <a:ext cx="4829174" cy="62960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33500" algn="l"/>
                <a:tab pos="2112010" algn="l"/>
                <a:tab pos="2992755" algn="l"/>
                <a:tab pos="5907405" algn="l"/>
              </a:tabLst>
            </a:pPr>
            <a:r>
              <a:rPr dirty="0" spc="-25"/>
              <a:t>Uso</a:t>
            </a:r>
            <a:r>
              <a:rPr dirty="0"/>
              <a:t>	</a:t>
            </a:r>
            <a:r>
              <a:rPr dirty="0" spc="-25"/>
              <a:t>IA</a:t>
            </a:r>
            <a:r>
              <a:rPr dirty="0"/>
              <a:t>	</a:t>
            </a:r>
            <a:r>
              <a:rPr dirty="0" spc="-25"/>
              <a:t>en</a:t>
            </a:r>
            <a:r>
              <a:rPr dirty="0"/>
              <a:t>	</a:t>
            </a:r>
            <a:r>
              <a:rPr dirty="0" spc="-10"/>
              <a:t>Procesos</a:t>
            </a:r>
            <a:r>
              <a:rPr dirty="0"/>
              <a:t>	</a:t>
            </a:r>
            <a:r>
              <a:rPr dirty="0" spc="-10"/>
              <a:t>Evaluativos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7246600" y="9232962"/>
            <a:ext cx="31623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">
                <a:latin typeface="Arial MT"/>
                <a:cs typeface="Arial MT"/>
              </a:rPr>
              <a:t>17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16000" y="9382804"/>
            <a:ext cx="2447290" cy="2908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750" spc="-10">
                <a:latin typeface="Arial MT"/>
                <a:cs typeface="Arial MT"/>
                <a:hlinkClick r:id="rId3"/>
              </a:rPr>
              <a:t>www.glocalevalweek.org</a:t>
            </a:r>
            <a:endParaRPr sz="1750">
              <a:latin typeface="Arial MT"/>
              <a:cs typeface="Arial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39846" y="8602640"/>
            <a:ext cx="4857115" cy="54800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5080">
              <a:lnSpc>
                <a:spcPts val="2030"/>
              </a:lnSpc>
              <a:spcBef>
                <a:spcPts val="215"/>
              </a:spcBef>
            </a:pPr>
            <a:r>
              <a:rPr dirty="0" u="sng" sz="1750" spc="-1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4"/>
              </a:rPr>
              <a:t>https://wikiguias.digital.gob.cl/documentos/gui%C</a:t>
            </a:r>
            <a:r>
              <a:rPr dirty="0" sz="1750" spc="-10">
                <a:latin typeface="Arial MT"/>
                <a:cs typeface="Arial MT"/>
              </a:rPr>
              <a:t> </a:t>
            </a:r>
            <a:r>
              <a:rPr dirty="0" u="sng" sz="1750" spc="-1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4"/>
              </a:rPr>
              <a:t>C%81a_anonimizacion_de_datos.pdf</a:t>
            </a:r>
            <a:endParaRPr sz="1750">
              <a:latin typeface="Arial MT"/>
              <a:cs typeface="Arial MT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46446" y="2453152"/>
            <a:ext cx="95250" cy="95249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6228946" y="1506354"/>
            <a:ext cx="11805285" cy="6883400"/>
          </a:xfrm>
          <a:prstGeom prst="rect">
            <a:avLst/>
          </a:prstGeom>
        </p:spPr>
        <p:txBody>
          <a:bodyPr wrap="square" lIns="0" tIns="1879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80"/>
              </a:spcBef>
            </a:pPr>
            <a:r>
              <a:rPr dirty="0" sz="2600" spc="-10" b="1">
                <a:solidFill>
                  <a:srgbClr val="1B78BE"/>
                </a:solidFill>
                <a:latin typeface="Arial"/>
                <a:cs typeface="Arial"/>
              </a:rPr>
              <a:t>Autoría</a:t>
            </a:r>
            <a:endParaRPr sz="2600">
              <a:latin typeface="Arial"/>
              <a:cs typeface="Arial"/>
            </a:endParaRPr>
          </a:p>
          <a:p>
            <a:pPr algn="just" marL="12700" marR="8538210" indent="560705">
              <a:lnSpc>
                <a:spcPct val="144200"/>
              </a:lnSpc>
            </a:pPr>
            <a:r>
              <a:rPr dirty="0" sz="2600">
                <a:latin typeface="Arial MT"/>
                <a:cs typeface="Arial MT"/>
              </a:rPr>
              <a:t>Gobierno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 spc="-20">
                <a:latin typeface="Arial MT"/>
                <a:cs typeface="Arial MT"/>
              </a:rPr>
              <a:t>Chile </a:t>
            </a:r>
            <a:r>
              <a:rPr dirty="0" sz="2600" b="1">
                <a:solidFill>
                  <a:srgbClr val="1B78BE"/>
                </a:solidFill>
                <a:latin typeface="Arial"/>
                <a:cs typeface="Arial"/>
              </a:rPr>
              <a:t>Año</a:t>
            </a:r>
            <a:r>
              <a:rPr dirty="0" sz="2600" spc="-55" b="1">
                <a:solidFill>
                  <a:srgbClr val="1B78BE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1B78BE"/>
                </a:solidFill>
                <a:latin typeface="Arial"/>
                <a:cs typeface="Arial"/>
              </a:rPr>
              <a:t>de</a:t>
            </a:r>
            <a:r>
              <a:rPr dirty="0" sz="2600" spc="-55" b="1">
                <a:solidFill>
                  <a:srgbClr val="1B78BE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1B78BE"/>
                </a:solidFill>
                <a:latin typeface="Arial"/>
                <a:cs typeface="Arial"/>
              </a:rPr>
              <a:t>publicación</a:t>
            </a:r>
            <a:r>
              <a:rPr dirty="0" sz="2600" spc="-45" b="1">
                <a:solidFill>
                  <a:srgbClr val="1B78BE"/>
                </a:solidFill>
                <a:latin typeface="Arial"/>
                <a:cs typeface="Arial"/>
              </a:rPr>
              <a:t> </a:t>
            </a:r>
            <a:r>
              <a:rPr dirty="0" sz="2600" spc="-50">
                <a:latin typeface="Arial MT"/>
                <a:cs typeface="Arial MT"/>
              </a:rPr>
              <a:t>- </a:t>
            </a:r>
            <a:r>
              <a:rPr dirty="0" sz="2600" spc="-10" b="1">
                <a:solidFill>
                  <a:srgbClr val="1B78BE"/>
                </a:solidFill>
                <a:latin typeface="Arial"/>
                <a:cs typeface="Arial"/>
              </a:rPr>
              <a:t>Resumen</a:t>
            </a:r>
            <a:endParaRPr sz="2600">
              <a:latin typeface="Arial"/>
              <a:cs typeface="Arial"/>
            </a:endParaRPr>
          </a:p>
          <a:p>
            <a:pPr marL="12700" marR="5080">
              <a:lnSpc>
                <a:spcPct val="144200"/>
              </a:lnSpc>
            </a:pPr>
            <a:r>
              <a:rPr dirty="0" sz="2600">
                <a:latin typeface="Arial MT"/>
                <a:cs typeface="Arial MT"/>
              </a:rPr>
              <a:t>Esta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guía,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orientada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a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organizaciones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que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gestionan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datos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públicos,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explica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 spc="-25">
                <a:latin typeface="Arial MT"/>
                <a:cs typeface="Arial MT"/>
              </a:rPr>
              <a:t>los </a:t>
            </a:r>
            <a:r>
              <a:rPr dirty="0" sz="2600" b="1">
                <a:latin typeface="Arial"/>
                <a:cs typeface="Arial"/>
              </a:rPr>
              <a:t>conceptos</a:t>
            </a:r>
            <a:r>
              <a:rPr dirty="0" sz="2600" spc="-7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clave</a:t>
            </a:r>
            <a:r>
              <a:rPr dirty="0" sz="2600" spc="-60" b="1">
                <a:latin typeface="Arial"/>
                <a:cs typeface="Arial"/>
              </a:rPr>
              <a:t> </a:t>
            </a:r>
            <a:r>
              <a:rPr dirty="0" sz="2600" spc="-10">
                <a:latin typeface="Arial MT"/>
                <a:cs typeface="Arial MT"/>
              </a:rPr>
              <a:t>—</a:t>
            </a:r>
            <a:r>
              <a:rPr dirty="0" sz="2600">
                <a:latin typeface="Arial MT"/>
                <a:cs typeface="Arial MT"/>
              </a:rPr>
              <a:t>anonimización,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seudonimización,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datos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 spc="-20">
                <a:latin typeface="Arial MT"/>
                <a:cs typeface="Arial MT"/>
              </a:rPr>
              <a:t>sintéticos—</a:t>
            </a:r>
            <a:r>
              <a:rPr dirty="0" sz="2600">
                <a:latin typeface="Arial MT"/>
                <a:cs typeface="Arial MT"/>
              </a:rPr>
              <a:t>,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 spc="-25">
                <a:latin typeface="Arial MT"/>
                <a:cs typeface="Arial MT"/>
              </a:rPr>
              <a:t>los </a:t>
            </a:r>
            <a:r>
              <a:rPr dirty="0" sz="2600">
                <a:latin typeface="Arial MT"/>
                <a:cs typeface="Arial MT"/>
              </a:rPr>
              <a:t>principales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 b="1">
                <a:latin typeface="Arial"/>
                <a:cs typeface="Arial"/>
              </a:rPr>
              <a:t>riesgos</a:t>
            </a:r>
            <a:r>
              <a:rPr dirty="0" sz="2600" spc="-9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asociados</a:t>
            </a:r>
            <a:r>
              <a:rPr dirty="0" sz="2600" spc="-80" b="1">
                <a:latin typeface="Arial"/>
                <a:cs typeface="Arial"/>
              </a:rPr>
              <a:t> </a:t>
            </a:r>
            <a:r>
              <a:rPr dirty="0" sz="2600" spc="-10">
                <a:latin typeface="Arial MT"/>
                <a:cs typeface="Arial MT"/>
              </a:rPr>
              <a:t>(singularización,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vinculabilidad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inferencia)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y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 spc="-25">
                <a:latin typeface="Arial MT"/>
                <a:cs typeface="Arial MT"/>
              </a:rPr>
              <a:t>las </a:t>
            </a:r>
            <a:r>
              <a:rPr dirty="0" sz="2600">
                <a:latin typeface="Arial MT"/>
                <a:cs typeface="Arial MT"/>
              </a:rPr>
              <a:t>etapas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del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proceso: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desde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la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identificación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objetivos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y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la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clasificación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 spc="-25">
                <a:latin typeface="Arial MT"/>
                <a:cs typeface="Arial MT"/>
              </a:rPr>
              <a:t>de </a:t>
            </a:r>
            <a:r>
              <a:rPr dirty="0" sz="2600">
                <a:latin typeface="Arial MT"/>
                <a:cs typeface="Arial MT"/>
              </a:rPr>
              <a:t>atributos,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hasta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la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aplicación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técnicas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desidentificación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y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la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evaluación </a:t>
            </a:r>
            <a:r>
              <a:rPr dirty="0" sz="2600">
                <a:latin typeface="Arial MT"/>
                <a:cs typeface="Arial MT"/>
              </a:rPr>
              <a:t>continua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del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riesgo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residual.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Su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objetivo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es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facilitar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el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uso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responsable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datos </a:t>
            </a:r>
            <a:r>
              <a:rPr dirty="0" sz="2600">
                <a:latin typeface="Arial MT"/>
                <a:cs typeface="Arial MT"/>
              </a:rPr>
              <a:t>sin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comprometer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la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privacidad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las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personas.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Además,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 b="1">
                <a:latin typeface="Arial"/>
                <a:cs typeface="Arial"/>
              </a:rPr>
              <a:t>incluye</a:t>
            </a:r>
            <a:r>
              <a:rPr dirty="0" sz="2600" spc="-80" b="1">
                <a:latin typeface="Arial"/>
                <a:cs typeface="Arial"/>
              </a:rPr>
              <a:t> </a:t>
            </a:r>
            <a:r>
              <a:rPr dirty="0" sz="2600" spc="-10" b="1">
                <a:latin typeface="Arial"/>
                <a:cs typeface="Arial"/>
              </a:rPr>
              <a:t>herramientas </a:t>
            </a:r>
            <a:r>
              <a:rPr dirty="0" sz="2600">
                <a:latin typeface="Arial MT"/>
                <a:cs typeface="Arial MT"/>
              </a:rPr>
              <a:t>prácticas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para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apoyar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su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implementación.</a:t>
            </a:r>
            <a:endParaRPr sz="2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1662773" y="5705888"/>
            <a:ext cx="6625590" cy="4581525"/>
            <a:chOff x="11662773" y="5705888"/>
            <a:chExt cx="6625590" cy="4581525"/>
          </a:xfrm>
        </p:grpSpPr>
        <p:sp>
          <p:nvSpPr>
            <p:cNvPr id="3" name="object 3" descr=""/>
            <p:cNvSpPr/>
            <p:nvPr/>
          </p:nvSpPr>
          <p:spPr>
            <a:xfrm>
              <a:off x="11672297" y="5991390"/>
              <a:ext cx="4081145" cy="4065270"/>
            </a:xfrm>
            <a:custGeom>
              <a:avLst/>
              <a:gdLst/>
              <a:ahLst/>
              <a:cxnLst/>
              <a:rect l="l" t="t" r="r" b="b"/>
              <a:pathLst>
                <a:path w="4081144" h="4065270">
                  <a:moveTo>
                    <a:pt x="4080684" y="4064806"/>
                  </a:moveTo>
                  <a:lnTo>
                    <a:pt x="0" y="4064806"/>
                  </a:lnTo>
                  <a:lnTo>
                    <a:pt x="0" y="0"/>
                  </a:lnTo>
                  <a:lnTo>
                    <a:pt x="4080684" y="0"/>
                  </a:lnTo>
                  <a:lnTo>
                    <a:pt x="4080684" y="4064806"/>
                  </a:lnTo>
                  <a:close/>
                </a:path>
              </a:pathLst>
            </a:custGeom>
            <a:solidFill>
              <a:srgbClr val="0D3C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1672298" y="5991420"/>
              <a:ext cx="4076700" cy="4065270"/>
            </a:xfrm>
            <a:custGeom>
              <a:avLst/>
              <a:gdLst/>
              <a:ahLst/>
              <a:cxnLst/>
              <a:rect l="l" t="t" r="r" b="b"/>
              <a:pathLst>
                <a:path w="4076700" h="4065270">
                  <a:moveTo>
                    <a:pt x="4076699" y="4064731"/>
                  </a:moveTo>
                  <a:lnTo>
                    <a:pt x="0" y="4064731"/>
                  </a:lnTo>
                  <a:lnTo>
                    <a:pt x="0" y="0"/>
                  </a:lnTo>
                  <a:lnTo>
                    <a:pt x="4076699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458977" y="5705888"/>
              <a:ext cx="3190007" cy="155207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33500" algn="l"/>
                <a:tab pos="2112010" algn="l"/>
                <a:tab pos="2992755" algn="l"/>
                <a:tab pos="5907405" algn="l"/>
              </a:tabLst>
            </a:pPr>
            <a:r>
              <a:rPr dirty="0" spc="-25"/>
              <a:t>Uso</a:t>
            </a:r>
            <a:r>
              <a:rPr dirty="0"/>
              <a:t>	</a:t>
            </a:r>
            <a:r>
              <a:rPr dirty="0" spc="-25"/>
              <a:t>IA</a:t>
            </a:r>
            <a:r>
              <a:rPr dirty="0"/>
              <a:t>	</a:t>
            </a:r>
            <a:r>
              <a:rPr dirty="0" spc="-25"/>
              <a:t>en</a:t>
            </a:r>
            <a:r>
              <a:rPr dirty="0"/>
              <a:t>	</a:t>
            </a:r>
            <a:r>
              <a:rPr dirty="0" spc="-10"/>
              <a:t>Procesos</a:t>
            </a:r>
            <a:r>
              <a:rPr dirty="0"/>
              <a:t>	</a:t>
            </a:r>
            <a:r>
              <a:rPr dirty="0" spc="-10"/>
              <a:t>Evaluativos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2406100" y="1231755"/>
            <a:ext cx="4095750" cy="4359910"/>
            <a:chOff x="2406100" y="1231755"/>
            <a:chExt cx="4095750" cy="4359910"/>
          </a:xfrm>
        </p:grpSpPr>
        <p:sp>
          <p:nvSpPr>
            <p:cNvPr id="8" name="object 8" descr=""/>
            <p:cNvSpPr/>
            <p:nvPr/>
          </p:nvSpPr>
          <p:spPr>
            <a:xfrm>
              <a:off x="2415625" y="1517257"/>
              <a:ext cx="4081145" cy="4065270"/>
            </a:xfrm>
            <a:custGeom>
              <a:avLst/>
              <a:gdLst/>
              <a:ahLst/>
              <a:cxnLst/>
              <a:rect l="l" t="t" r="r" b="b"/>
              <a:pathLst>
                <a:path w="4081145" h="4065270">
                  <a:moveTo>
                    <a:pt x="4080684" y="4064806"/>
                  </a:moveTo>
                  <a:lnTo>
                    <a:pt x="0" y="4064806"/>
                  </a:lnTo>
                  <a:lnTo>
                    <a:pt x="0" y="0"/>
                  </a:lnTo>
                  <a:lnTo>
                    <a:pt x="4080684" y="0"/>
                  </a:lnTo>
                  <a:lnTo>
                    <a:pt x="4080684" y="4064806"/>
                  </a:lnTo>
                  <a:close/>
                </a:path>
              </a:pathLst>
            </a:custGeom>
            <a:solidFill>
              <a:srgbClr val="0D3C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415625" y="1517287"/>
              <a:ext cx="4076700" cy="4065270"/>
            </a:xfrm>
            <a:custGeom>
              <a:avLst/>
              <a:gdLst/>
              <a:ahLst/>
              <a:cxnLst/>
              <a:rect l="l" t="t" r="r" b="b"/>
              <a:pathLst>
                <a:path w="4076700" h="4065270">
                  <a:moveTo>
                    <a:pt x="4076699" y="4064731"/>
                  </a:moveTo>
                  <a:lnTo>
                    <a:pt x="0" y="4064731"/>
                  </a:lnTo>
                  <a:lnTo>
                    <a:pt x="0" y="0"/>
                  </a:lnTo>
                  <a:lnTo>
                    <a:pt x="4076699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15191" y="1231755"/>
              <a:ext cx="3311540" cy="1470266"/>
            </a:xfrm>
            <a:prstGeom prst="rect">
              <a:avLst/>
            </a:prstGeom>
          </p:spPr>
        </p:pic>
      </p:grpSp>
      <p:grpSp>
        <p:nvGrpSpPr>
          <p:cNvPr id="11" name="object 11" descr=""/>
          <p:cNvGrpSpPr/>
          <p:nvPr/>
        </p:nvGrpSpPr>
        <p:grpSpPr>
          <a:xfrm>
            <a:off x="7083988" y="1231755"/>
            <a:ext cx="4095750" cy="4359910"/>
            <a:chOff x="7083988" y="1231755"/>
            <a:chExt cx="4095750" cy="4359910"/>
          </a:xfrm>
        </p:grpSpPr>
        <p:sp>
          <p:nvSpPr>
            <p:cNvPr id="12" name="object 12" descr=""/>
            <p:cNvSpPr/>
            <p:nvPr/>
          </p:nvSpPr>
          <p:spPr>
            <a:xfrm>
              <a:off x="7093513" y="1517257"/>
              <a:ext cx="4081145" cy="4065270"/>
            </a:xfrm>
            <a:custGeom>
              <a:avLst/>
              <a:gdLst/>
              <a:ahLst/>
              <a:cxnLst/>
              <a:rect l="l" t="t" r="r" b="b"/>
              <a:pathLst>
                <a:path w="4081145" h="4065270">
                  <a:moveTo>
                    <a:pt x="4080684" y="4064806"/>
                  </a:moveTo>
                  <a:lnTo>
                    <a:pt x="0" y="4064806"/>
                  </a:lnTo>
                  <a:lnTo>
                    <a:pt x="0" y="0"/>
                  </a:lnTo>
                  <a:lnTo>
                    <a:pt x="4080684" y="0"/>
                  </a:lnTo>
                  <a:lnTo>
                    <a:pt x="4080684" y="4064806"/>
                  </a:lnTo>
                  <a:close/>
                </a:path>
              </a:pathLst>
            </a:custGeom>
            <a:solidFill>
              <a:srgbClr val="0D3C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7093513" y="1517287"/>
              <a:ext cx="4076700" cy="4065270"/>
            </a:xfrm>
            <a:custGeom>
              <a:avLst/>
              <a:gdLst/>
              <a:ahLst/>
              <a:cxnLst/>
              <a:rect l="l" t="t" r="r" b="b"/>
              <a:pathLst>
                <a:path w="4076700" h="4065270">
                  <a:moveTo>
                    <a:pt x="4076699" y="4064731"/>
                  </a:moveTo>
                  <a:lnTo>
                    <a:pt x="0" y="4064731"/>
                  </a:lnTo>
                  <a:lnTo>
                    <a:pt x="0" y="0"/>
                  </a:lnTo>
                  <a:lnTo>
                    <a:pt x="4076699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7083" y="1231755"/>
              <a:ext cx="2814865" cy="571002"/>
            </a:xfrm>
            <a:prstGeom prst="rect">
              <a:avLst/>
            </a:prstGeom>
          </p:spPr>
        </p:pic>
      </p:grpSp>
      <p:grpSp>
        <p:nvGrpSpPr>
          <p:cNvPr id="15" name="object 15" descr=""/>
          <p:cNvGrpSpPr/>
          <p:nvPr/>
        </p:nvGrpSpPr>
        <p:grpSpPr>
          <a:xfrm>
            <a:off x="11662773" y="1231755"/>
            <a:ext cx="4095750" cy="4359910"/>
            <a:chOff x="11662773" y="1231755"/>
            <a:chExt cx="4095750" cy="4359910"/>
          </a:xfrm>
        </p:grpSpPr>
        <p:sp>
          <p:nvSpPr>
            <p:cNvPr id="16" name="object 16" descr=""/>
            <p:cNvSpPr/>
            <p:nvPr/>
          </p:nvSpPr>
          <p:spPr>
            <a:xfrm>
              <a:off x="11672297" y="1517257"/>
              <a:ext cx="4081145" cy="4065270"/>
            </a:xfrm>
            <a:custGeom>
              <a:avLst/>
              <a:gdLst/>
              <a:ahLst/>
              <a:cxnLst/>
              <a:rect l="l" t="t" r="r" b="b"/>
              <a:pathLst>
                <a:path w="4081144" h="4065270">
                  <a:moveTo>
                    <a:pt x="4080684" y="4064806"/>
                  </a:moveTo>
                  <a:lnTo>
                    <a:pt x="0" y="4064806"/>
                  </a:lnTo>
                  <a:lnTo>
                    <a:pt x="0" y="0"/>
                  </a:lnTo>
                  <a:lnTo>
                    <a:pt x="4080684" y="0"/>
                  </a:lnTo>
                  <a:lnTo>
                    <a:pt x="4080684" y="4064806"/>
                  </a:lnTo>
                  <a:close/>
                </a:path>
              </a:pathLst>
            </a:custGeom>
            <a:solidFill>
              <a:srgbClr val="0D3C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1672298" y="1517287"/>
              <a:ext cx="4076700" cy="4065270"/>
            </a:xfrm>
            <a:custGeom>
              <a:avLst/>
              <a:gdLst/>
              <a:ahLst/>
              <a:cxnLst/>
              <a:rect l="l" t="t" r="r" b="b"/>
              <a:pathLst>
                <a:path w="4076700" h="4065270">
                  <a:moveTo>
                    <a:pt x="4076699" y="4064731"/>
                  </a:moveTo>
                  <a:lnTo>
                    <a:pt x="0" y="4064731"/>
                  </a:lnTo>
                  <a:lnTo>
                    <a:pt x="0" y="0"/>
                  </a:lnTo>
                  <a:lnTo>
                    <a:pt x="4076699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58977" y="1231755"/>
              <a:ext cx="2814865" cy="571002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3628510" y="1327069"/>
            <a:ext cx="597471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69840" algn="l"/>
              </a:tabLst>
            </a:pPr>
            <a:r>
              <a:rPr dirty="0" sz="2000" spc="60" b="1">
                <a:solidFill>
                  <a:srgbClr val="171B2E"/>
                </a:solidFill>
                <a:latin typeface="Arial"/>
                <a:cs typeface="Arial"/>
              </a:rPr>
              <a:t>Diagnóstico</a:t>
            </a:r>
            <a:r>
              <a:rPr dirty="0" sz="2000" b="1">
                <a:solidFill>
                  <a:srgbClr val="171B2E"/>
                </a:solidFill>
                <a:latin typeface="Arial"/>
                <a:cs typeface="Arial"/>
              </a:rPr>
              <a:t>	</a:t>
            </a:r>
            <a:r>
              <a:rPr dirty="0" sz="2000" spc="40" b="1">
                <a:solidFill>
                  <a:srgbClr val="171B2E"/>
                </a:solidFill>
                <a:latin typeface="Arial"/>
                <a:cs typeface="Arial"/>
              </a:rPr>
              <a:t>Diseño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3170968" y="1327069"/>
            <a:ext cx="139128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105" b="1">
                <a:solidFill>
                  <a:srgbClr val="171B2E"/>
                </a:solidFill>
                <a:latin typeface="Arial"/>
                <a:cs typeface="Arial"/>
              </a:rPr>
              <a:t>Monitoreo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514998" y="2638560"/>
            <a:ext cx="1419860" cy="2692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9400"/>
              </a:lnSpc>
              <a:spcBef>
                <a:spcPts val="100"/>
              </a:spcBef>
            </a:pP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Consensus Covidence Elicit</a:t>
            </a:r>
            <a:r>
              <a:rPr dirty="0" sz="1600" spc="5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FFFFFF"/>
                </a:solidFill>
                <a:latin typeface="Lucida Sans Unicode"/>
                <a:cs typeface="Lucida Sans Unicode"/>
              </a:rPr>
              <a:t>Interview</a:t>
            </a:r>
            <a:r>
              <a:rPr dirty="0" sz="1600" spc="2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Lucida Sans Unicode"/>
                <a:cs typeface="Lucida Sans Unicode"/>
              </a:rPr>
              <a:t>GPT </a:t>
            </a:r>
            <a:r>
              <a:rPr dirty="0" sz="1600">
                <a:solidFill>
                  <a:srgbClr val="FFFFFF"/>
                </a:solidFill>
                <a:latin typeface="Lucida Sans Unicode"/>
                <a:cs typeface="Lucida Sans Unicode"/>
              </a:rPr>
              <a:t>Julius</a:t>
            </a:r>
            <a:r>
              <a:rPr dirty="0" sz="1600" spc="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Lucida Sans Unicode"/>
                <a:cs typeface="Lucida Sans Unicode"/>
              </a:rPr>
              <a:t>AI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Litmaps </a:t>
            </a:r>
            <a:r>
              <a:rPr dirty="0" sz="1600">
                <a:solidFill>
                  <a:srgbClr val="FFFFFF"/>
                </a:solidFill>
                <a:latin typeface="Lucida Sans Unicode"/>
                <a:cs typeface="Lucida Sans Unicode"/>
              </a:rPr>
              <a:t>Notebook</a:t>
            </a:r>
            <a:r>
              <a:rPr dirty="0" sz="1600" spc="-1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35">
                <a:solidFill>
                  <a:srgbClr val="FFFFFF"/>
                </a:solidFill>
                <a:latin typeface="Lucida Sans Unicode"/>
                <a:cs typeface="Lucida Sans Unicode"/>
              </a:rPr>
              <a:t>LM 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Scholarcy Scite.ai </a:t>
            </a:r>
            <a:r>
              <a:rPr dirty="0" sz="1600" spc="80">
                <a:solidFill>
                  <a:srgbClr val="FFFFFF"/>
                </a:solidFill>
                <a:latin typeface="Lucida Sans Unicode"/>
                <a:cs typeface="Lucida Sans Unicode"/>
              </a:rPr>
              <a:t>Rayyan</a:t>
            </a:r>
            <a:endParaRPr sz="1600">
              <a:latin typeface="Lucida Sans Unicode"/>
              <a:cs typeface="Lucida Sans Unicode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2406100" y="5705888"/>
            <a:ext cx="4095750" cy="4359910"/>
            <a:chOff x="2406100" y="5705888"/>
            <a:chExt cx="4095750" cy="4359910"/>
          </a:xfrm>
        </p:grpSpPr>
        <p:sp>
          <p:nvSpPr>
            <p:cNvPr id="23" name="object 23" descr=""/>
            <p:cNvSpPr/>
            <p:nvPr/>
          </p:nvSpPr>
          <p:spPr>
            <a:xfrm>
              <a:off x="2415625" y="5991390"/>
              <a:ext cx="4081145" cy="4065270"/>
            </a:xfrm>
            <a:custGeom>
              <a:avLst/>
              <a:gdLst/>
              <a:ahLst/>
              <a:cxnLst/>
              <a:rect l="l" t="t" r="r" b="b"/>
              <a:pathLst>
                <a:path w="4081145" h="4065270">
                  <a:moveTo>
                    <a:pt x="4080684" y="4064806"/>
                  </a:moveTo>
                  <a:lnTo>
                    <a:pt x="0" y="4064806"/>
                  </a:lnTo>
                  <a:lnTo>
                    <a:pt x="0" y="0"/>
                  </a:lnTo>
                  <a:lnTo>
                    <a:pt x="4080684" y="0"/>
                  </a:lnTo>
                  <a:lnTo>
                    <a:pt x="4080684" y="4064806"/>
                  </a:lnTo>
                  <a:close/>
                </a:path>
              </a:pathLst>
            </a:custGeom>
            <a:solidFill>
              <a:srgbClr val="0D3C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2415625" y="5991420"/>
              <a:ext cx="4076700" cy="4065270"/>
            </a:xfrm>
            <a:custGeom>
              <a:avLst/>
              <a:gdLst/>
              <a:ahLst/>
              <a:cxnLst/>
              <a:rect l="l" t="t" r="r" b="b"/>
              <a:pathLst>
                <a:path w="4076700" h="4065270">
                  <a:moveTo>
                    <a:pt x="4076699" y="4064731"/>
                  </a:moveTo>
                  <a:lnTo>
                    <a:pt x="0" y="4064731"/>
                  </a:lnTo>
                  <a:lnTo>
                    <a:pt x="0" y="0"/>
                  </a:lnTo>
                  <a:lnTo>
                    <a:pt x="4076699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15191" y="5705888"/>
              <a:ext cx="3441251" cy="1500162"/>
            </a:xfrm>
            <a:prstGeom prst="rect">
              <a:avLst/>
            </a:prstGeom>
          </p:spPr>
        </p:pic>
      </p:grpSp>
      <p:grpSp>
        <p:nvGrpSpPr>
          <p:cNvPr id="26" name="object 26" descr=""/>
          <p:cNvGrpSpPr/>
          <p:nvPr/>
        </p:nvGrpSpPr>
        <p:grpSpPr>
          <a:xfrm>
            <a:off x="7083988" y="5705888"/>
            <a:ext cx="4095750" cy="4359910"/>
            <a:chOff x="7083988" y="5705888"/>
            <a:chExt cx="4095750" cy="4359910"/>
          </a:xfrm>
        </p:grpSpPr>
        <p:sp>
          <p:nvSpPr>
            <p:cNvPr id="27" name="object 27" descr=""/>
            <p:cNvSpPr/>
            <p:nvPr/>
          </p:nvSpPr>
          <p:spPr>
            <a:xfrm>
              <a:off x="7093513" y="5991390"/>
              <a:ext cx="4081145" cy="4065270"/>
            </a:xfrm>
            <a:custGeom>
              <a:avLst/>
              <a:gdLst/>
              <a:ahLst/>
              <a:cxnLst/>
              <a:rect l="l" t="t" r="r" b="b"/>
              <a:pathLst>
                <a:path w="4081145" h="4065270">
                  <a:moveTo>
                    <a:pt x="4080684" y="4064806"/>
                  </a:moveTo>
                  <a:lnTo>
                    <a:pt x="0" y="4064806"/>
                  </a:lnTo>
                  <a:lnTo>
                    <a:pt x="0" y="0"/>
                  </a:lnTo>
                  <a:lnTo>
                    <a:pt x="4080684" y="0"/>
                  </a:lnTo>
                  <a:lnTo>
                    <a:pt x="4080684" y="4064806"/>
                  </a:lnTo>
                  <a:close/>
                </a:path>
              </a:pathLst>
            </a:custGeom>
            <a:solidFill>
              <a:srgbClr val="0D3C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7093513" y="5991420"/>
              <a:ext cx="4076700" cy="4065270"/>
            </a:xfrm>
            <a:custGeom>
              <a:avLst/>
              <a:gdLst/>
              <a:ahLst/>
              <a:cxnLst/>
              <a:rect l="l" t="t" r="r" b="b"/>
              <a:pathLst>
                <a:path w="4076700" h="4065270">
                  <a:moveTo>
                    <a:pt x="4076699" y="4064731"/>
                  </a:moveTo>
                  <a:lnTo>
                    <a:pt x="0" y="4064731"/>
                  </a:lnTo>
                  <a:lnTo>
                    <a:pt x="0" y="0"/>
                  </a:lnTo>
                  <a:lnTo>
                    <a:pt x="4076699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37083" y="5705888"/>
              <a:ext cx="3309456" cy="1364730"/>
            </a:xfrm>
            <a:prstGeom prst="rect">
              <a:avLst/>
            </a:prstGeom>
          </p:spPr>
        </p:pic>
      </p:grpSp>
      <p:sp>
        <p:nvSpPr>
          <p:cNvPr id="30" name="object 30" descr=""/>
          <p:cNvSpPr txBox="1"/>
          <p:nvPr/>
        </p:nvSpPr>
        <p:spPr>
          <a:xfrm>
            <a:off x="3882113" y="5801202"/>
            <a:ext cx="108140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65" b="1">
                <a:solidFill>
                  <a:srgbClr val="171B2E"/>
                </a:solidFill>
                <a:latin typeface="Arial"/>
                <a:cs typeface="Arial"/>
              </a:rPr>
              <a:t>Análisis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8608619" y="5801202"/>
            <a:ext cx="107188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114" b="1">
                <a:solidFill>
                  <a:srgbClr val="171B2E"/>
                </a:solidFill>
                <a:latin typeface="Arial"/>
                <a:cs typeface="Arial"/>
              </a:rPr>
              <a:t>Informe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3297174" y="5801202"/>
            <a:ext cx="113919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80" b="1">
                <a:solidFill>
                  <a:srgbClr val="171B2E"/>
                </a:solidFill>
                <a:latin typeface="Arial"/>
                <a:cs typeface="Arial"/>
              </a:rPr>
              <a:t>Difusión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4514998" y="7170981"/>
            <a:ext cx="1408430" cy="2692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9400"/>
              </a:lnSpc>
              <a:spcBef>
                <a:spcPts val="100"/>
              </a:spcBef>
            </a:pPr>
            <a:r>
              <a:rPr dirty="0" sz="1600" spc="55">
                <a:solidFill>
                  <a:srgbClr val="FFFFFF"/>
                </a:solidFill>
                <a:latin typeface="Arial MT"/>
                <a:cs typeface="Arial MT"/>
              </a:rPr>
              <a:t>Atlas.ti </a:t>
            </a:r>
            <a:r>
              <a:rPr dirty="0" sz="1600" spc="-10">
                <a:solidFill>
                  <a:srgbClr val="FFFFFF"/>
                </a:solidFill>
                <a:latin typeface="Arial MT"/>
                <a:cs typeface="Arial MT"/>
              </a:rPr>
              <a:t>Consensus </a:t>
            </a:r>
            <a:r>
              <a:rPr dirty="0" sz="1600" spc="85">
                <a:solidFill>
                  <a:srgbClr val="FFFFFF"/>
                </a:solidFill>
                <a:latin typeface="Arial MT"/>
                <a:cs typeface="Arial MT"/>
              </a:rPr>
              <a:t>Interview</a:t>
            </a:r>
            <a:r>
              <a:rPr dirty="0" sz="1600" spc="6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 spc="-50">
                <a:solidFill>
                  <a:srgbClr val="FFFFFF"/>
                </a:solidFill>
                <a:latin typeface="Arial MT"/>
                <a:cs typeface="Arial MT"/>
              </a:rPr>
              <a:t>GPT </a:t>
            </a:r>
            <a:r>
              <a:rPr dirty="0" sz="1600">
                <a:solidFill>
                  <a:srgbClr val="FFFFFF"/>
                </a:solidFill>
                <a:latin typeface="Arial MT"/>
                <a:cs typeface="Arial MT"/>
              </a:rPr>
              <a:t>Julius</a:t>
            </a:r>
            <a:r>
              <a:rPr dirty="0" sz="1600" spc="2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 MT"/>
                <a:cs typeface="Arial MT"/>
              </a:rPr>
              <a:t>AI </a:t>
            </a:r>
            <a:r>
              <a:rPr dirty="0" sz="1600" spc="80">
                <a:solidFill>
                  <a:srgbClr val="FFFFFF"/>
                </a:solidFill>
                <a:latin typeface="Arial MT"/>
                <a:cs typeface="Arial MT"/>
              </a:rPr>
              <a:t>Notebook</a:t>
            </a:r>
            <a:r>
              <a:rPr dirty="0" sz="1600" spc="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 spc="35">
                <a:solidFill>
                  <a:srgbClr val="FFFFFF"/>
                </a:solidFill>
                <a:latin typeface="Arial MT"/>
                <a:cs typeface="Arial MT"/>
              </a:rPr>
              <a:t>LM </a:t>
            </a:r>
            <a:r>
              <a:rPr dirty="0" sz="1600" spc="55">
                <a:solidFill>
                  <a:srgbClr val="FFFFFF"/>
                </a:solidFill>
                <a:latin typeface="Arial MT"/>
                <a:cs typeface="Arial MT"/>
              </a:rPr>
              <a:t>NVivo </a:t>
            </a:r>
            <a:r>
              <a:rPr dirty="0" sz="1600">
                <a:solidFill>
                  <a:srgbClr val="FFFFFF"/>
                </a:solidFill>
                <a:latin typeface="Arial MT"/>
                <a:cs typeface="Arial MT"/>
              </a:rPr>
              <a:t>MAXQDA</a:t>
            </a:r>
            <a:r>
              <a:rPr dirty="0" sz="1600" spc="28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 MT"/>
                <a:cs typeface="Arial MT"/>
              </a:rPr>
              <a:t>AI</a:t>
            </a:r>
            <a:endParaRPr sz="1600">
              <a:latin typeface="Arial MT"/>
              <a:cs typeface="Arial MT"/>
            </a:endParaRPr>
          </a:p>
          <a:p>
            <a:pPr marL="12700" marR="377825">
              <a:lnSpc>
                <a:spcPct val="109400"/>
              </a:lnSpc>
            </a:pPr>
            <a:r>
              <a:rPr dirty="0" sz="1600" spc="65">
                <a:solidFill>
                  <a:srgbClr val="FFFFFF"/>
                </a:solidFill>
                <a:latin typeface="Arial MT"/>
                <a:cs typeface="Arial MT"/>
              </a:rPr>
              <a:t>Piktochart </a:t>
            </a:r>
            <a:r>
              <a:rPr dirty="0" sz="1600" spc="75">
                <a:solidFill>
                  <a:srgbClr val="FFFFFF"/>
                </a:solidFill>
                <a:latin typeface="Arial MT"/>
                <a:cs typeface="Arial MT"/>
              </a:rPr>
              <a:t>Power</a:t>
            </a:r>
            <a:r>
              <a:rPr dirty="0" sz="1600" spc="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 MT"/>
                <a:cs typeface="Arial MT"/>
              </a:rPr>
              <a:t>BI </a:t>
            </a:r>
            <a:r>
              <a:rPr dirty="0" sz="1600" spc="50">
                <a:solidFill>
                  <a:srgbClr val="FFFFFF"/>
                </a:solidFill>
                <a:latin typeface="Arial MT"/>
                <a:cs typeface="Arial MT"/>
              </a:rPr>
              <a:t>Tableau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3710719" y="7170981"/>
            <a:ext cx="1159510" cy="269240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dirty="0" sz="1600">
                <a:solidFill>
                  <a:srgbClr val="FFFFFF"/>
                </a:solidFill>
                <a:latin typeface="Arial MT"/>
                <a:cs typeface="Arial MT"/>
              </a:rPr>
              <a:t>DALL-</a:t>
            </a:r>
            <a:r>
              <a:rPr dirty="0" sz="1600" spc="-5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endParaRPr sz="1600">
              <a:latin typeface="Arial MT"/>
              <a:cs typeface="Arial MT"/>
            </a:endParaRPr>
          </a:p>
          <a:p>
            <a:pPr marL="12700" marR="5080">
              <a:lnSpc>
                <a:spcPct val="109400"/>
              </a:lnSpc>
            </a:pPr>
            <a:r>
              <a:rPr dirty="0" sz="1600" spc="40">
                <a:solidFill>
                  <a:srgbClr val="FFFFFF"/>
                </a:solidFill>
                <a:latin typeface="Arial MT"/>
                <a:cs typeface="Arial MT"/>
              </a:rPr>
              <a:t>ElevenLabs </a:t>
            </a:r>
            <a:r>
              <a:rPr dirty="0" sz="1600">
                <a:solidFill>
                  <a:srgbClr val="FFFFFF"/>
                </a:solidFill>
                <a:latin typeface="Arial MT"/>
                <a:cs typeface="Arial MT"/>
              </a:rPr>
              <a:t>Canva</a:t>
            </a:r>
            <a:r>
              <a:rPr dirty="0" sz="1600" spc="1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 MT"/>
                <a:cs typeface="Arial MT"/>
              </a:rPr>
              <a:t>AI </a:t>
            </a:r>
            <a:r>
              <a:rPr dirty="0" sz="1600" spc="-10">
                <a:solidFill>
                  <a:srgbClr val="FFFFFF"/>
                </a:solidFill>
                <a:latin typeface="Arial MT"/>
                <a:cs typeface="Arial MT"/>
              </a:rPr>
              <a:t>Gamma </a:t>
            </a:r>
            <a:r>
              <a:rPr dirty="0" sz="1600" spc="40">
                <a:solidFill>
                  <a:srgbClr val="FFFFFF"/>
                </a:solidFill>
                <a:latin typeface="Arial MT"/>
                <a:cs typeface="Arial MT"/>
              </a:rPr>
              <a:t>HeyGen Leonardo, </a:t>
            </a:r>
            <a:r>
              <a:rPr dirty="0" sz="1600" spc="95">
                <a:solidFill>
                  <a:srgbClr val="FFFFFF"/>
                </a:solidFill>
                <a:latin typeface="Arial MT"/>
                <a:cs typeface="Arial MT"/>
              </a:rPr>
              <a:t>Midjourney </a:t>
            </a:r>
            <a:r>
              <a:rPr dirty="0" sz="1600" spc="75">
                <a:solidFill>
                  <a:srgbClr val="FFFFFF"/>
                </a:solidFill>
                <a:latin typeface="Arial MT"/>
                <a:cs typeface="Arial MT"/>
              </a:rPr>
              <a:t>Synthesia </a:t>
            </a:r>
            <a:r>
              <a:rPr dirty="0" sz="1600" spc="-20">
                <a:solidFill>
                  <a:srgbClr val="FFFFFF"/>
                </a:solidFill>
                <a:latin typeface="Arial MT"/>
                <a:cs typeface="Arial MT"/>
              </a:rPr>
              <a:t>Sora </a:t>
            </a:r>
            <a:r>
              <a:rPr dirty="0" sz="1600" spc="90">
                <a:solidFill>
                  <a:srgbClr val="FFFFFF"/>
                </a:solidFill>
                <a:latin typeface="Arial MT"/>
                <a:cs typeface="Arial MT"/>
              </a:rPr>
              <a:t>RunwayML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35" name="object 35" descr=""/>
          <p:cNvGrpSpPr/>
          <p:nvPr/>
        </p:nvGrpSpPr>
        <p:grpSpPr>
          <a:xfrm>
            <a:off x="10065421" y="1802758"/>
            <a:ext cx="993140" cy="993140"/>
            <a:chOff x="10065421" y="1802758"/>
            <a:chExt cx="993140" cy="993140"/>
          </a:xfrm>
        </p:grpSpPr>
        <p:pic>
          <p:nvPicPr>
            <p:cNvPr id="36" name="object 3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81966" y="2381824"/>
              <a:ext cx="297176" cy="413618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28673" y="2299100"/>
              <a:ext cx="165447" cy="165447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859568" y="2629994"/>
              <a:ext cx="132357" cy="132357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909202" y="2414913"/>
              <a:ext cx="33089" cy="115813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94852" y="2646539"/>
              <a:ext cx="66178" cy="82723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694120" y="2696173"/>
              <a:ext cx="33089" cy="33089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909202" y="2563816"/>
              <a:ext cx="33089" cy="33089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760299" y="2696173"/>
              <a:ext cx="66178" cy="33089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479039" y="2613450"/>
              <a:ext cx="66178" cy="82723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412860" y="2663084"/>
              <a:ext cx="33089" cy="33089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065421" y="1802758"/>
              <a:ext cx="992683" cy="793750"/>
            </a:xfrm>
            <a:prstGeom prst="rect">
              <a:avLst/>
            </a:prstGeom>
          </p:spPr>
        </p:pic>
      </p:grpSp>
      <p:grpSp>
        <p:nvGrpSpPr>
          <p:cNvPr id="47" name="object 47" descr=""/>
          <p:cNvGrpSpPr/>
          <p:nvPr/>
        </p:nvGrpSpPr>
        <p:grpSpPr>
          <a:xfrm>
            <a:off x="14727625" y="1802758"/>
            <a:ext cx="993140" cy="993140"/>
            <a:chOff x="14727625" y="1802758"/>
            <a:chExt cx="993140" cy="993140"/>
          </a:xfrm>
        </p:grpSpPr>
        <p:pic>
          <p:nvPicPr>
            <p:cNvPr id="48" name="object 4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137235" y="2288226"/>
              <a:ext cx="196873" cy="159776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207422" y="2712718"/>
              <a:ext cx="33089" cy="82723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339779" y="2679629"/>
              <a:ext cx="33089" cy="82723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909617" y="2712718"/>
              <a:ext cx="33089" cy="66178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058519" y="2696173"/>
              <a:ext cx="33089" cy="82723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439209" y="2596905"/>
              <a:ext cx="132035" cy="148902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4727625" y="1802758"/>
              <a:ext cx="992683" cy="876870"/>
            </a:xfrm>
            <a:prstGeom prst="rect">
              <a:avLst/>
            </a:prstGeom>
          </p:spPr>
        </p:pic>
      </p:grpSp>
      <p:sp>
        <p:nvSpPr>
          <p:cNvPr id="55" name="object 55" descr=""/>
          <p:cNvSpPr txBox="1"/>
          <p:nvPr/>
        </p:nvSpPr>
        <p:spPr>
          <a:xfrm>
            <a:off x="2753580" y="2638560"/>
            <a:ext cx="1047750" cy="1625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9400"/>
              </a:lnSpc>
              <a:spcBef>
                <a:spcPts val="100"/>
              </a:spcBef>
            </a:pPr>
            <a:r>
              <a:rPr dirty="0" sz="1600" spc="-10">
                <a:solidFill>
                  <a:srgbClr val="00B5FA"/>
                </a:solidFill>
                <a:latin typeface="Lucida Sans Unicode"/>
                <a:cs typeface="Lucida Sans Unicode"/>
              </a:rPr>
              <a:t>ChatGPT Claude Copilot DeepSeek Gemini Perplexity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7433610" y="2758186"/>
            <a:ext cx="1038860" cy="1625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9400"/>
              </a:lnSpc>
              <a:spcBef>
                <a:spcPts val="100"/>
              </a:spcBef>
            </a:pPr>
            <a:r>
              <a:rPr dirty="0" sz="1600" spc="-10">
                <a:solidFill>
                  <a:srgbClr val="00B5FA"/>
                </a:solidFill>
                <a:latin typeface="Arial MT"/>
                <a:cs typeface="Arial MT"/>
              </a:rPr>
              <a:t>ChatGPT Claude </a:t>
            </a:r>
            <a:r>
              <a:rPr dirty="0" sz="1600" spc="40">
                <a:solidFill>
                  <a:srgbClr val="00B5FA"/>
                </a:solidFill>
                <a:latin typeface="Arial MT"/>
                <a:cs typeface="Arial MT"/>
              </a:rPr>
              <a:t>Copilot </a:t>
            </a:r>
            <a:r>
              <a:rPr dirty="0" sz="1600" spc="-10">
                <a:solidFill>
                  <a:srgbClr val="00B5FA"/>
                </a:solidFill>
                <a:latin typeface="Arial MT"/>
                <a:cs typeface="Arial MT"/>
              </a:rPr>
              <a:t>DeepSeek Gemini </a:t>
            </a:r>
            <a:r>
              <a:rPr dirty="0" sz="1600" spc="80">
                <a:solidFill>
                  <a:srgbClr val="00B5FA"/>
                </a:solidFill>
                <a:latin typeface="Arial MT"/>
                <a:cs typeface="Arial MT"/>
              </a:rPr>
              <a:t>Perplexity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9131990" y="2758186"/>
            <a:ext cx="1344295" cy="2159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14984">
              <a:lnSpc>
                <a:spcPct val="109400"/>
              </a:lnSpc>
              <a:spcBef>
                <a:spcPts val="100"/>
              </a:spcBef>
            </a:pPr>
            <a:r>
              <a:rPr dirty="0" sz="1600" spc="-10">
                <a:solidFill>
                  <a:srgbClr val="FFFFFF"/>
                </a:solidFill>
                <a:latin typeface="Arial MT"/>
                <a:cs typeface="Arial MT"/>
              </a:rPr>
              <a:t>Elicit </a:t>
            </a:r>
            <a:r>
              <a:rPr dirty="0" sz="1600">
                <a:solidFill>
                  <a:srgbClr val="FFFFFF"/>
                </a:solidFill>
                <a:latin typeface="Arial MT"/>
                <a:cs typeface="Arial MT"/>
              </a:rPr>
              <a:t>Julius</a:t>
            </a:r>
            <a:r>
              <a:rPr dirty="0" sz="1600" spc="2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 MT"/>
                <a:cs typeface="Arial MT"/>
              </a:rPr>
              <a:t>AI</a:t>
            </a:r>
            <a:endParaRPr sz="1600">
              <a:latin typeface="Arial MT"/>
              <a:cs typeface="Arial MT"/>
            </a:endParaRPr>
          </a:p>
          <a:p>
            <a:pPr marL="12700" marR="5080">
              <a:lnSpc>
                <a:spcPct val="109400"/>
              </a:lnSpc>
            </a:pPr>
            <a:r>
              <a:rPr dirty="0" sz="1600" spc="80">
                <a:solidFill>
                  <a:srgbClr val="FFFFFF"/>
                </a:solidFill>
                <a:latin typeface="Arial MT"/>
                <a:cs typeface="Arial MT"/>
              </a:rPr>
              <a:t>Notebook</a:t>
            </a:r>
            <a:r>
              <a:rPr dirty="0" sz="1600" spc="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 spc="35">
                <a:solidFill>
                  <a:srgbClr val="FFFFFF"/>
                </a:solidFill>
                <a:latin typeface="Arial MT"/>
                <a:cs typeface="Arial MT"/>
              </a:rPr>
              <a:t>LM </a:t>
            </a:r>
            <a:r>
              <a:rPr dirty="0" sz="1600" spc="40">
                <a:solidFill>
                  <a:srgbClr val="FFFFFF"/>
                </a:solidFill>
                <a:latin typeface="Arial MT"/>
                <a:cs typeface="Arial MT"/>
              </a:rPr>
              <a:t>Otter.ai </a:t>
            </a:r>
            <a:r>
              <a:rPr dirty="0" sz="1600" spc="50">
                <a:solidFill>
                  <a:srgbClr val="FFFFFF"/>
                </a:solidFill>
                <a:latin typeface="Arial MT"/>
                <a:cs typeface="Arial MT"/>
              </a:rPr>
              <a:t>Scholarcy </a:t>
            </a:r>
            <a:r>
              <a:rPr dirty="0" sz="1600" spc="65">
                <a:solidFill>
                  <a:srgbClr val="FFFFFF"/>
                </a:solidFill>
                <a:latin typeface="Arial MT"/>
                <a:cs typeface="Arial MT"/>
              </a:rPr>
              <a:t>Whisper </a:t>
            </a:r>
            <a:r>
              <a:rPr dirty="0" sz="1600" spc="90">
                <a:solidFill>
                  <a:srgbClr val="FFFFFF"/>
                </a:solidFill>
                <a:latin typeface="Arial MT"/>
                <a:cs typeface="Arial MT"/>
              </a:rPr>
              <a:t>Rayyan </a:t>
            </a:r>
            <a:r>
              <a:rPr dirty="0" sz="1600" spc="-10">
                <a:solidFill>
                  <a:srgbClr val="FFFFFF"/>
                </a:solidFill>
                <a:latin typeface="Arial MT"/>
                <a:cs typeface="Arial MT"/>
              </a:rPr>
              <a:t>Covidence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13957862" y="2701293"/>
            <a:ext cx="1408430" cy="1358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9400"/>
              </a:lnSpc>
              <a:spcBef>
                <a:spcPts val="100"/>
              </a:spcBef>
            </a:pPr>
            <a:r>
              <a:rPr dirty="0" sz="1600" spc="-10">
                <a:solidFill>
                  <a:srgbClr val="FFFFFF"/>
                </a:solidFill>
                <a:latin typeface="Arial MT"/>
                <a:cs typeface="Arial MT"/>
              </a:rPr>
              <a:t>COtter.ai </a:t>
            </a:r>
            <a:r>
              <a:rPr dirty="0" sz="1600" spc="75">
                <a:solidFill>
                  <a:srgbClr val="FFFFFF"/>
                </a:solidFill>
                <a:latin typeface="Arial MT"/>
                <a:cs typeface="Arial MT"/>
              </a:rPr>
              <a:t>Brandwatch </a:t>
            </a:r>
            <a:r>
              <a:rPr dirty="0" sz="1600" spc="85">
                <a:solidFill>
                  <a:srgbClr val="FFFFFF"/>
                </a:solidFill>
                <a:latin typeface="Arial MT"/>
                <a:cs typeface="Arial MT"/>
              </a:rPr>
              <a:t>Interview</a:t>
            </a:r>
            <a:r>
              <a:rPr dirty="0" sz="1600" spc="6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 spc="-50">
                <a:solidFill>
                  <a:srgbClr val="FFFFFF"/>
                </a:solidFill>
                <a:latin typeface="Arial MT"/>
                <a:cs typeface="Arial MT"/>
              </a:rPr>
              <a:t>GPT </a:t>
            </a:r>
            <a:r>
              <a:rPr dirty="0" sz="1600" spc="60">
                <a:solidFill>
                  <a:srgbClr val="FFFFFF"/>
                </a:solidFill>
                <a:latin typeface="Arial MT"/>
                <a:cs typeface="Arial MT"/>
              </a:rPr>
              <a:t>Sprinklr </a:t>
            </a:r>
            <a:r>
              <a:rPr dirty="0" sz="1600" spc="65">
                <a:solidFill>
                  <a:srgbClr val="FFFFFF"/>
                </a:solidFill>
                <a:latin typeface="Arial MT"/>
                <a:cs typeface="Arial MT"/>
              </a:rPr>
              <a:t>Whisper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2753580" y="7187737"/>
            <a:ext cx="1022350" cy="825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9400"/>
              </a:lnSpc>
              <a:spcBef>
                <a:spcPts val="100"/>
              </a:spcBef>
            </a:pPr>
            <a:r>
              <a:rPr dirty="0" sz="1600" spc="-10">
                <a:solidFill>
                  <a:srgbClr val="00B5FA"/>
                </a:solidFill>
                <a:latin typeface="Arial MT"/>
                <a:cs typeface="Arial MT"/>
              </a:rPr>
              <a:t>ChatGPT Claude DeepSeek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7433610" y="7067963"/>
            <a:ext cx="1038860" cy="1358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9400"/>
              </a:lnSpc>
              <a:spcBef>
                <a:spcPts val="100"/>
              </a:spcBef>
            </a:pPr>
            <a:r>
              <a:rPr dirty="0" sz="1600" spc="-10">
                <a:solidFill>
                  <a:srgbClr val="1B78BE"/>
                </a:solidFill>
                <a:latin typeface="Arial MT"/>
                <a:cs typeface="Arial MT"/>
              </a:rPr>
              <a:t>ChatGPT Claude </a:t>
            </a:r>
            <a:r>
              <a:rPr dirty="0" sz="1600" spc="40">
                <a:solidFill>
                  <a:srgbClr val="1B78BE"/>
                </a:solidFill>
                <a:latin typeface="Arial MT"/>
                <a:cs typeface="Arial MT"/>
              </a:rPr>
              <a:t>Copilot </a:t>
            </a:r>
            <a:r>
              <a:rPr dirty="0" sz="1600" spc="-10">
                <a:solidFill>
                  <a:srgbClr val="1B78BE"/>
                </a:solidFill>
                <a:latin typeface="Arial MT"/>
                <a:cs typeface="Arial MT"/>
              </a:rPr>
              <a:t>DeepSeek </a:t>
            </a:r>
            <a:r>
              <a:rPr dirty="0" sz="1600" spc="80">
                <a:solidFill>
                  <a:srgbClr val="1B78BE"/>
                </a:solidFill>
                <a:latin typeface="Arial MT"/>
                <a:cs typeface="Arial MT"/>
              </a:rPr>
              <a:t>Perplexity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9131990" y="7067963"/>
            <a:ext cx="1391920" cy="2692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36220">
              <a:lnSpc>
                <a:spcPct val="109400"/>
              </a:lnSpc>
              <a:spcBef>
                <a:spcPts val="100"/>
              </a:spcBef>
            </a:pPr>
            <a:r>
              <a:rPr dirty="0" sz="1600" spc="70">
                <a:solidFill>
                  <a:srgbClr val="FFFFFF"/>
                </a:solidFill>
                <a:latin typeface="Arial MT"/>
                <a:cs typeface="Arial MT"/>
              </a:rPr>
              <a:t>Beautiful.ai </a:t>
            </a:r>
            <a:r>
              <a:rPr dirty="0" sz="1600">
                <a:solidFill>
                  <a:srgbClr val="FFFFFF"/>
                </a:solidFill>
                <a:latin typeface="Arial MT"/>
                <a:cs typeface="Arial MT"/>
              </a:rPr>
              <a:t>Canva</a:t>
            </a:r>
            <a:r>
              <a:rPr dirty="0" sz="1600" spc="1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 MT"/>
                <a:cs typeface="Arial MT"/>
              </a:rPr>
              <a:t>AI </a:t>
            </a:r>
            <a:r>
              <a:rPr dirty="0" sz="1600">
                <a:solidFill>
                  <a:srgbClr val="FFFFFF"/>
                </a:solidFill>
                <a:latin typeface="Arial MT"/>
                <a:cs typeface="Arial MT"/>
              </a:rPr>
              <a:t>DDALL-</a:t>
            </a:r>
            <a:r>
              <a:rPr dirty="0" sz="1600" spc="-5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endParaRPr sz="1600">
              <a:latin typeface="Arial MT"/>
              <a:cs typeface="Arial MT"/>
            </a:endParaRPr>
          </a:p>
          <a:p>
            <a:pPr marL="12700" marR="237490">
              <a:lnSpc>
                <a:spcPct val="109400"/>
              </a:lnSpc>
            </a:pPr>
            <a:r>
              <a:rPr dirty="0" sz="1600" spc="-10">
                <a:solidFill>
                  <a:srgbClr val="FFFFFF"/>
                </a:solidFill>
                <a:latin typeface="Arial MT"/>
                <a:cs typeface="Arial MT"/>
              </a:rPr>
              <a:t>Gamma </a:t>
            </a:r>
            <a:r>
              <a:rPr dirty="0" sz="1600">
                <a:solidFill>
                  <a:srgbClr val="FFFFFF"/>
                </a:solidFill>
                <a:latin typeface="Arial MT"/>
                <a:cs typeface="Arial MT"/>
              </a:rPr>
              <a:t>Julius</a:t>
            </a:r>
            <a:r>
              <a:rPr dirty="0" sz="1600" spc="2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 MT"/>
                <a:cs typeface="Arial MT"/>
              </a:rPr>
              <a:t>AI </a:t>
            </a:r>
            <a:r>
              <a:rPr dirty="0" sz="1600" spc="55">
                <a:solidFill>
                  <a:srgbClr val="FFFFFF"/>
                </a:solidFill>
                <a:latin typeface="Arial MT"/>
                <a:cs typeface="Arial MT"/>
              </a:rPr>
              <a:t>Leonardo </a:t>
            </a:r>
            <a:r>
              <a:rPr dirty="0" sz="1600" spc="95">
                <a:solidFill>
                  <a:srgbClr val="FFFFFF"/>
                </a:solidFill>
                <a:latin typeface="Arial MT"/>
                <a:cs typeface="Arial MT"/>
              </a:rPr>
              <a:t>Midjourney </a:t>
            </a:r>
            <a:r>
              <a:rPr dirty="0" sz="1600" spc="80">
                <a:solidFill>
                  <a:srgbClr val="FFFFFF"/>
                </a:solidFill>
                <a:latin typeface="Arial MT"/>
                <a:cs typeface="Arial MT"/>
              </a:rPr>
              <a:t>Napkin</a:t>
            </a:r>
            <a:r>
              <a:rPr dirty="0" sz="1600" spc="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 MT"/>
                <a:cs typeface="Arial MT"/>
              </a:rPr>
              <a:t>AI</a:t>
            </a:r>
            <a:endParaRPr sz="1600">
              <a:latin typeface="Arial MT"/>
              <a:cs typeface="Arial MT"/>
            </a:endParaRPr>
          </a:p>
          <a:p>
            <a:pPr marL="12700" marR="5080">
              <a:lnSpc>
                <a:spcPct val="109400"/>
              </a:lnSpc>
            </a:pPr>
            <a:r>
              <a:rPr dirty="0" sz="1600" spc="80">
                <a:solidFill>
                  <a:srgbClr val="FFFFFF"/>
                </a:solidFill>
                <a:latin typeface="Arial MT"/>
                <a:cs typeface="Arial MT"/>
              </a:rPr>
              <a:t>Notebook</a:t>
            </a:r>
            <a:r>
              <a:rPr dirty="0" sz="1600" spc="5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 MT"/>
                <a:cs typeface="Arial MT"/>
              </a:rPr>
              <a:t>LM, </a:t>
            </a:r>
            <a:r>
              <a:rPr dirty="0" sz="1600" spc="65">
                <a:solidFill>
                  <a:srgbClr val="FFFFFF"/>
                </a:solidFill>
                <a:latin typeface="Arial MT"/>
                <a:cs typeface="Arial MT"/>
              </a:rPr>
              <a:t>Piktochart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12133886" y="7097991"/>
            <a:ext cx="1022350" cy="825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9400"/>
              </a:lnSpc>
              <a:spcBef>
                <a:spcPts val="100"/>
              </a:spcBef>
            </a:pPr>
            <a:r>
              <a:rPr dirty="0" sz="1600" spc="-10">
                <a:solidFill>
                  <a:srgbClr val="1B78BE"/>
                </a:solidFill>
                <a:latin typeface="Arial MT"/>
                <a:cs typeface="Arial MT"/>
              </a:rPr>
              <a:t>ChatGPT Gemini DeepSeek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9235" y="9887923"/>
            <a:ext cx="2447290" cy="2908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750" spc="-10">
                <a:latin typeface="Arial MT"/>
                <a:cs typeface="Arial MT"/>
                <a:hlinkClick r:id="rId25"/>
              </a:rPr>
              <a:t>www.glocalevalweek.org</a:t>
            </a:r>
            <a:endParaRPr sz="1750">
              <a:latin typeface="Arial MT"/>
              <a:cs typeface="Arial MT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12133886" y="2758186"/>
            <a:ext cx="1022350" cy="825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9400"/>
              </a:lnSpc>
              <a:spcBef>
                <a:spcPts val="100"/>
              </a:spcBef>
            </a:pPr>
            <a:r>
              <a:rPr dirty="0" sz="1600" spc="-10">
                <a:solidFill>
                  <a:srgbClr val="00B5FA"/>
                </a:solidFill>
                <a:latin typeface="Arial MT"/>
                <a:cs typeface="Arial MT"/>
              </a:rPr>
              <a:t>ChatGPT </a:t>
            </a:r>
            <a:r>
              <a:rPr dirty="0" sz="1600" spc="40">
                <a:solidFill>
                  <a:srgbClr val="00B5FA"/>
                </a:solidFill>
                <a:latin typeface="Arial MT"/>
                <a:cs typeface="Arial MT"/>
              </a:rPr>
              <a:t>Copilot </a:t>
            </a:r>
            <a:r>
              <a:rPr dirty="0" sz="1600" spc="-10">
                <a:solidFill>
                  <a:srgbClr val="00B5FA"/>
                </a:solidFill>
                <a:latin typeface="Arial MT"/>
                <a:cs typeface="Arial MT"/>
              </a:rPr>
              <a:t>DeepSeek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6032730" y="10023392"/>
            <a:ext cx="9678035" cy="277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spc="80">
                <a:solidFill>
                  <a:srgbClr val="1B78BE"/>
                </a:solidFill>
                <a:latin typeface="Arial MT"/>
                <a:cs typeface="Arial MT"/>
              </a:rPr>
              <a:t>Inspirado </a:t>
            </a:r>
            <a:r>
              <a:rPr dirty="0" sz="1650" spc="65">
                <a:solidFill>
                  <a:srgbClr val="1B78BE"/>
                </a:solidFill>
                <a:latin typeface="Arial MT"/>
                <a:cs typeface="Arial MT"/>
              </a:rPr>
              <a:t>en</a:t>
            </a:r>
            <a:r>
              <a:rPr dirty="0" sz="1650" spc="80">
                <a:solidFill>
                  <a:srgbClr val="1B78BE"/>
                </a:solidFill>
                <a:latin typeface="Arial MT"/>
                <a:cs typeface="Arial MT"/>
              </a:rPr>
              <a:t> </a:t>
            </a:r>
            <a:r>
              <a:rPr dirty="0" sz="1650" spc="60">
                <a:solidFill>
                  <a:srgbClr val="1B78BE"/>
                </a:solidFill>
                <a:latin typeface="Arial MT"/>
                <a:cs typeface="Arial MT"/>
              </a:rPr>
              <a:t>la</a:t>
            </a:r>
            <a:r>
              <a:rPr dirty="0" sz="1650" spc="80">
                <a:solidFill>
                  <a:srgbClr val="1B78BE"/>
                </a:solidFill>
                <a:latin typeface="Arial MT"/>
                <a:cs typeface="Arial MT"/>
              </a:rPr>
              <a:t> </a:t>
            </a:r>
            <a:r>
              <a:rPr dirty="0" sz="1650" spc="65">
                <a:solidFill>
                  <a:srgbClr val="1B78BE"/>
                </a:solidFill>
                <a:latin typeface="Arial MT"/>
                <a:cs typeface="Arial MT"/>
              </a:rPr>
              <a:t>recopilación</a:t>
            </a:r>
            <a:r>
              <a:rPr dirty="0" sz="1650" spc="85">
                <a:solidFill>
                  <a:srgbClr val="1B78BE"/>
                </a:solidFill>
                <a:latin typeface="Arial MT"/>
                <a:cs typeface="Arial MT"/>
              </a:rPr>
              <a:t> </a:t>
            </a:r>
            <a:r>
              <a:rPr dirty="0" sz="1650" spc="60">
                <a:solidFill>
                  <a:srgbClr val="1B78BE"/>
                </a:solidFill>
                <a:latin typeface="Arial MT"/>
                <a:cs typeface="Arial MT"/>
              </a:rPr>
              <a:t>de</a:t>
            </a:r>
            <a:r>
              <a:rPr dirty="0" sz="1650" spc="120">
                <a:solidFill>
                  <a:srgbClr val="1B78BE"/>
                </a:solidFill>
                <a:latin typeface="Arial MT"/>
                <a:cs typeface="Arial MT"/>
              </a:rPr>
              <a:t> </a:t>
            </a:r>
            <a:r>
              <a:rPr dirty="0" sz="1650" spc="70" b="1">
                <a:solidFill>
                  <a:srgbClr val="1B78BE"/>
                </a:solidFill>
                <a:latin typeface="Arial"/>
                <a:cs typeface="Arial"/>
              </a:rPr>
              <a:t>María</a:t>
            </a:r>
            <a:r>
              <a:rPr dirty="0" sz="1650" spc="120" b="1">
                <a:solidFill>
                  <a:srgbClr val="1B78BE"/>
                </a:solidFill>
                <a:latin typeface="Arial"/>
                <a:cs typeface="Arial"/>
              </a:rPr>
              <a:t> </a:t>
            </a:r>
            <a:r>
              <a:rPr dirty="0" sz="1650" b="1">
                <a:solidFill>
                  <a:srgbClr val="1B78BE"/>
                </a:solidFill>
                <a:latin typeface="Arial"/>
                <a:cs typeface="Arial"/>
              </a:rPr>
              <a:t>Alejandra</a:t>
            </a:r>
            <a:r>
              <a:rPr dirty="0" sz="1650" spc="120" b="1">
                <a:solidFill>
                  <a:srgbClr val="1B78BE"/>
                </a:solidFill>
                <a:latin typeface="Arial"/>
                <a:cs typeface="Arial"/>
              </a:rPr>
              <a:t> </a:t>
            </a:r>
            <a:r>
              <a:rPr dirty="0" sz="1650" b="1">
                <a:solidFill>
                  <a:srgbClr val="1B78BE"/>
                </a:solidFill>
                <a:latin typeface="Arial"/>
                <a:cs typeface="Arial"/>
              </a:rPr>
              <a:t>Lucero</a:t>
            </a:r>
            <a:r>
              <a:rPr dirty="0" sz="1650" spc="120" b="1">
                <a:solidFill>
                  <a:srgbClr val="1B78BE"/>
                </a:solidFill>
                <a:latin typeface="Arial"/>
                <a:cs typeface="Arial"/>
              </a:rPr>
              <a:t> </a:t>
            </a:r>
            <a:r>
              <a:rPr dirty="0" sz="1650" b="1">
                <a:solidFill>
                  <a:srgbClr val="1B78BE"/>
                </a:solidFill>
                <a:latin typeface="Arial"/>
                <a:cs typeface="Arial"/>
              </a:rPr>
              <a:t>Manzano</a:t>
            </a:r>
            <a:r>
              <a:rPr dirty="0" sz="1650" spc="85" b="1">
                <a:solidFill>
                  <a:srgbClr val="1B78BE"/>
                </a:solidFill>
                <a:latin typeface="Arial"/>
                <a:cs typeface="Arial"/>
              </a:rPr>
              <a:t> </a:t>
            </a:r>
            <a:r>
              <a:rPr dirty="0" sz="1650">
                <a:solidFill>
                  <a:srgbClr val="1B78BE"/>
                </a:solidFill>
                <a:latin typeface="Arial MT"/>
                <a:cs typeface="Arial MT"/>
              </a:rPr>
              <a:t>con</a:t>
            </a:r>
            <a:r>
              <a:rPr dirty="0" sz="1650" spc="80">
                <a:solidFill>
                  <a:srgbClr val="1B78BE"/>
                </a:solidFill>
                <a:latin typeface="Arial MT"/>
                <a:cs typeface="Arial MT"/>
              </a:rPr>
              <a:t> </a:t>
            </a:r>
            <a:r>
              <a:rPr dirty="0" sz="1650" spc="65">
                <a:solidFill>
                  <a:srgbClr val="1B78BE"/>
                </a:solidFill>
                <a:latin typeface="Arial MT"/>
                <a:cs typeface="Arial MT"/>
              </a:rPr>
              <a:t>adiciones</a:t>
            </a:r>
            <a:r>
              <a:rPr dirty="0" sz="1650" spc="80">
                <a:solidFill>
                  <a:srgbClr val="1B78BE"/>
                </a:solidFill>
                <a:latin typeface="Arial MT"/>
                <a:cs typeface="Arial MT"/>
              </a:rPr>
              <a:t> </a:t>
            </a:r>
            <a:r>
              <a:rPr dirty="0" sz="1650" spc="70">
                <a:solidFill>
                  <a:srgbClr val="1B78BE"/>
                </a:solidFill>
                <a:latin typeface="Arial MT"/>
                <a:cs typeface="Arial MT"/>
              </a:rPr>
              <a:t>del</a:t>
            </a:r>
            <a:r>
              <a:rPr dirty="0" sz="1650" spc="85">
                <a:solidFill>
                  <a:srgbClr val="1B78BE"/>
                </a:solidFill>
                <a:latin typeface="Arial MT"/>
                <a:cs typeface="Arial MT"/>
              </a:rPr>
              <a:t> </a:t>
            </a:r>
            <a:r>
              <a:rPr dirty="0" sz="1650" spc="-20">
                <a:solidFill>
                  <a:srgbClr val="1B78BE"/>
                </a:solidFill>
                <a:latin typeface="Arial MT"/>
                <a:cs typeface="Arial MT"/>
              </a:rPr>
              <a:t>GT-</a:t>
            </a:r>
            <a:r>
              <a:rPr dirty="0" sz="1650">
                <a:solidFill>
                  <a:srgbClr val="1B78BE"/>
                </a:solidFill>
                <a:latin typeface="Arial MT"/>
                <a:cs typeface="Arial MT"/>
              </a:rPr>
              <a:t>RELA</a:t>
            </a:r>
            <a:r>
              <a:rPr dirty="0" sz="1650" spc="80">
                <a:solidFill>
                  <a:srgbClr val="1B78BE"/>
                </a:solidFill>
                <a:latin typeface="Arial MT"/>
                <a:cs typeface="Arial MT"/>
              </a:rPr>
              <a:t> </a:t>
            </a:r>
            <a:r>
              <a:rPr dirty="0" sz="1650" spc="-25">
                <a:solidFill>
                  <a:srgbClr val="1B78BE"/>
                </a:solidFill>
                <a:latin typeface="Arial MT"/>
                <a:cs typeface="Arial MT"/>
              </a:rPr>
              <a:t>IA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17246600" y="9232962"/>
            <a:ext cx="31623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">
                <a:latin typeface="Arial MT"/>
                <a:cs typeface="Arial MT"/>
              </a:rPr>
              <a:t>18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267168" y="2781637"/>
            <a:ext cx="157162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45">
                <a:solidFill>
                  <a:srgbClr val="171B2E"/>
                </a:solidFill>
                <a:latin typeface="Lucida Sans Unicode"/>
                <a:cs typeface="Lucida Sans Unicode"/>
              </a:rPr>
              <a:t>Diagnóstico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308575" y="3351504"/>
            <a:ext cx="91630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171B2E"/>
                </a:solidFill>
                <a:latin typeface="Lucida Sans Unicode"/>
                <a:cs typeface="Lucida Sans Unicode"/>
              </a:rPr>
              <a:t>Diseño</a:t>
            </a:r>
            <a:endParaRPr sz="2000">
              <a:latin typeface="Lucida Sans Unicode"/>
              <a:cs typeface="Lucida Sans Unicode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126605" y="1395352"/>
            <a:ext cx="3962400" cy="1775460"/>
            <a:chOff x="1126605" y="1395352"/>
            <a:chExt cx="3962400" cy="177546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3532" y="2772311"/>
              <a:ext cx="398115" cy="39810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6605" y="1395352"/>
              <a:ext cx="3962399" cy="1352549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1793532" y="3333913"/>
            <a:ext cx="398145" cy="398145"/>
            <a:chOff x="1793532" y="3333913"/>
            <a:chExt cx="398145" cy="398145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0168" y="3566147"/>
              <a:ext cx="119182" cy="16588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79320" y="3532971"/>
              <a:ext cx="66352" cy="6635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12025" y="3665676"/>
              <a:ext cx="53082" cy="5308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31930" y="3579418"/>
              <a:ext cx="13270" cy="4644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05861" y="3672311"/>
              <a:ext cx="26541" cy="33176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31930" y="3639135"/>
              <a:ext cx="13270" cy="1327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45672" y="3692217"/>
              <a:ext cx="13270" cy="1327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72213" y="3692217"/>
              <a:ext cx="26541" cy="1327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32873" y="3678947"/>
              <a:ext cx="13270" cy="1327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93532" y="3333913"/>
              <a:ext cx="398115" cy="358303"/>
            </a:xfrm>
            <a:prstGeom prst="rect">
              <a:avLst/>
            </a:prstGeom>
          </p:spPr>
        </p:pic>
      </p:grpSp>
      <p:grpSp>
        <p:nvGrpSpPr>
          <p:cNvPr id="18" name="object 18" descr=""/>
          <p:cNvGrpSpPr/>
          <p:nvPr/>
        </p:nvGrpSpPr>
        <p:grpSpPr>
          <a:xfrm>
            <a:off x="1841769" y="3909865"/>
            <a:ext cx="398145" cy="398145"/>
            <a:chOff x="1841769" y="3909865"/>
            <a:chExt cx="398145" cy="398145"/>
          </a:xfrm>
        </p:grpSpPr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05394" y="4103913"/>
              <a:ext cx="80253" cy="64726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34191" y="4274804"/>
              <a:ext cx="13270" cy="33176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87273" y="4261534"/>
              <a:ext cx="13270" cy="33176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14757" y="4274804"/>
              <a:ext cx="13270" cy="26541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126209" y="4228358"/>
              <a:ext cx="54833" cy="59717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93975" y="4207762"/>
              <a:ext cx="93769" cy="93583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41769" y="3909865"/>
              <a:ext cx="398115" cy="350519"/>
            </a:xfrm>
            <a:prstGeom prst="rect">
              <a:avLst/>
            </a:prstGeom>
          </p:spPr>
        </p:pic>
      </p:grpSp>
      <p:pic>
        <p:nvPicPr>
          <p:cNvPr id="26" name="object 26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798603" y="4492260"/>
            <a:ext cx="398115" cy="345033"/>
          </a:xfrm>
          <a:prstGeom prst="rect">
            <a:avLst/>
          </a:prstGeom>
        </p:spPr>
      </p:pic>
      <p:sp>
        <p:nvSpPr>
          <p:cNvPr id="27" name="object 27" descr=""/>
          <p:cNvSpPr txBox="1"/>
          <p:nvPr/>
        </p:nvSpPr>
        <p:spPr>
          <a:xfrm>
            <a:off x="1577230" y="3898560"/>
            <a:ext cx="14980285" cy="48279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48665">
              <a:lnSpc>
                <a:spcPct val="100000"/>
              </a:lnSpc>
              <a:spcBef>
                <a:spcPts val="100"/>
              </a:spcBef>
            </a:pPr>
            <a:r>
              <a:rPr dirty="0" sz="2000" spc="60">
                <a:solidFill>
                  <a:srgbClr val="171B2E"/>
                </a:solidFill>
                <a:latin typeface="Lucida Sans Unicode"/>
                <a:cs typeface="Lucida Sans Unicode"/>
              </a:rPr>
              <a:t>Monitoreo</a:t>
            </a:r>
            <a:endParaRPr sz="2000">
              <a:latin typeface="Lucida Sans Unicode"/>
              <a:cs typeface="Lucida Sans Unicode"/>
            </a:endParaRPr>
          </a:p>
          <a:p>
            <a:pPr marL="748665">
              <a:lnSpc>
                <a:spcPct val="100000"/>
              </a:lnSpc>
              <a:spcBef>
                <a:spcPts val="1935"/>
              </a:spcBef>
            </a:pPr>
            <a:r>
              <a:rPr dirty="0" sz="2000" spc="55">
                <a:solidFill>
                  <a:srgbClr val="171B2E"/>
                </a:solidFill>
                <a:latin typeface="Lucida Sans Unicode"/>
                <a:cs typeface="Lucida Sans Unicode"/>
              </a:rPr>
              <a:t>Informe</a:t>
            </a:r>
            <a:endParaRPr sz="2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385"/>
              </a:spcBef>
            </a:pP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dirty="0" sz="2600" b="1">
                <a:latin typeface="Arial"/>
                <a:cs typeface="Arial"/>
              </a:rPr>
              <a:t>Protección</a:t>
            </a:r>
            <a:r>
              <a:rPr dirty="0" sz="2600" spc="-7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de</a:t>
            </a:r>
            <a:r>
              <a:rPr dirty="0" sz="2600" spc="-7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Datos</a:t>
            </a:r>
            <a:r>
              <a:rPr dirty="0" sz="2600" spc="-65" b="1">
                <a:latin typeface="Arial"/>
                <a:cs typeface="Arial"/>
              </a:rPr>
              <a:t> </a:t>
            </a:r>
            <a:r>
              <a:rPr dirty="0" sz="2600" spc="-10" b="1">
                <a:latin typeface="Arial"/>
                <a:cs typeface="Arial"/>
              </a:rPr>
              <a:t>Empresariales</a:t>
            </a:r>
            <a:r>
              <a:rPr dirty="0" sz="2600" spc="-10">
                <a:latin typeface="Arial MT"/>
                <a:cs typeface="Arial MT"/>
              </a:rPr>
              <a:t>: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El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acceso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se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realiza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con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la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cuenta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profesional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corporativa.</a:t>
            </a:r>
            <a:endParaRPr sz="2600">
              <a:latin typeface="Arial MT"/>
              <a:cs typeface="Arial MT"/>
            </a:endParaRPr>
          </a:p>
          <a:p>
            <a:pPr marL="12700" marR="25400">
              <a:lnSpc>
                <a:spcPct val="144200"/>
              </a:lnSpc>
            </a:pPr>
            <a:r>
              <a:rPr dirty="0" sz="2600" b="1">
                <a:latin typeface="Arial"/>
                <a:cs typeface="Arial"/>
              </a:rPr>
              <a:t>No</a:t>
            </a:r>
            <a:r>
              <a:rPr dirty="0" sz="2600" spc="-7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entrenamiento</a:t>
            </a:r>
            <a:r>
              <a:rPr dirty="0" sz="2600" spc="-6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de</a:t>
            </a:r>
            <a:r>
              <a:rPr dirty="0" sz="2600" spc="-7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IA</a:t>
            </a:r>
            <a:r>
              <a:rPr dirty="0" sz="2600">
                <a:latin typeface="Arial MT"/>
                <a:cs typeface="Arial MT"/>
              </a:rPr>
              <a:t>: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Las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consultas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(prompts),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respuestas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y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los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datos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organizativos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no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se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utilizan </a:t>
            </a:r>
            <a:r>
              <a:rPr dirty="0" sz="2600">
                <a:latin typeface="Arial MT"/>
                <a:cs typeface="Arial MT"/>
              </a:rPr>
              <a:t>jamás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para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entrenar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los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modelos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lenguaje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Microsoft.</a:t>
            </a:r>
            <a:endParaRPr sz="2600">
              <a:latin typeface="Arial MT"/>
              <a:cs typeface="Arial MT"/>
            </a:endParaRPr>
          </a:p>
          <a:p>
            <a:pPr marL="12700" marR="5080">
              <a:lnSpc>
                <a:spcPct val="144200"/>
              </a:lnSpc>
            </a:pPr>
            <a:r>
              <a:rPr dirty="0" sz="2600" b="1">
                <a:latin typeface="Arial"/>
                <a:cs typeface="Arial"/>
              </a:rPr>
              <a:t>Residencia</a:t>
            </a:r>
            <a:r>
              <a:rPr dirty="0" sz="2600" spc="-7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de</a:t>
            </a:r>
            <a:r>
              <a:rPr dirty="0" sz="2600" spc="-7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datos:</a:t>
            </a:r>
            <a:r>
              <a:rPr dirty="0" sz="2600" spc="-65" b="1">
                <a:latin typeface="Arial"/>
                <a:cs typeface="Arial"/>
              </a:rPr>
              <a:t> </a:t>
            </a:r>
            <a:r>
              <a:rPr dirty="0" sz="2600">
                <a:latin typeface="Arial MT"/>
                <a:cs typeface="Arial MT"/>
              </a:rPr>
              <a:t>La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información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está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cifrada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y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permanece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dentro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los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límites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del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entorno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 spc="-50">
                <a:latin typeface="Arial MT"/>
                <a:cs typeface="Arial MT"/>
              </a:rPr>
              <a:t>y </a:t>
            </a:r>
            <a:r>
              <a:rPr dirty="0" sz="2600">
                <a:latin typeface="Arial MT"/>
                <a:cs typeface="Arial MT"/>
              </a:rPr>
              <a:t>servidores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la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Junta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Andalucía,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cumpliendo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con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el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RGPD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(Reglamento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General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Protección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 spc="-25">
                <a:latin typeface="Arial MT"/>
                <a:cs typeface="Arial MT"/>
              </a:rPr>
              <a:t>de </a:t>
            </a:r>
            <a:r>
              <a:rPr dirty="0" sz="2600">
                <a:latin typeface="Arial MT"/>
                <a:cs typeface="Arial MT"/>
              </a:rPr>
              <a:t>Datos)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y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la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normativa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del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Consejo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Transparencia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y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Protección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Datos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Andalucía.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33500" algn="l"/>
                <a:tab pos="2112010" algn="l"/>
                <a:tab pos="2992755" algn="l"/>
                <a:tab pos="5907405" algn="l"/>
              </a:tabLst>
            </a:pPr>
            <a:r>
              <a:rPr dirty="0" spc="-25"/>
              <a:t>Uso</a:t>
            </a:r>
            <a:r>
              <a:rPr dirty="0"/>
              <a:t>	</a:t>
            </a:r>
            <a:r>
              <a:rPr dirty="0" spc="-25"/>
              <a:t>IA</a:t>
            </a:r>
            <a:r>
              <a:rPr dirty="0"/>
              <a:t>	</a:t>
            </a:r>
            <a:r>
              <a:rPr dirty="0" spc="-25"/>
              <a:t>en</a:t>
            </a:r>
            <a:r>
              <a:rPr dirty="0"/>
              <a:t>	</a:t>
            </a:r>
            <a:r>
              <a:rPr dirty="0" spc="-10"/>
              <a:t>Procesos</a:t>
            </a:r>
            <a:r>
              <a:rPr dirty="0"/>
              <a:t>	</a:t>
            </a:r>
            <a:r>
              <a:rPr dirty="0" spc="-10"/>
              <a:t>Evaluativos</a:t>
            </a:r>
          </a:p>
        </p:txBody>
      </p:sp>
      <p:sp>
        <p:nvSpPr>
          <p:cNvPr id="29" name="object 29" descr=""/>
          <p:cNvSpPr txBox="1"/>
          <p:nvPr/>
        </p:nvSpPr>
        <p:spPr>
          <a:xfrm>
            <a:off x="6588432" y="1399507"/>
            <a:ext cx="10430510" cy="1168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4200"/>
              </a:lnSpc>
              <a:spcBef>
                <a:spcPts val="100"/>
              </a:spcBef>
            </a:pPr>
            <a:r>
              <a:rPr dirty="0" sz="2600">
                <a:latin typeface="Arial MT"/>
                <a:cs typeface="Arial MT"/>
              </a:rPr>
              <a:t>El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uso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Microsoft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Copilot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por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parte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los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empleados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públicos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 spc="-25">
                <a:latin typeface="Arial MT"/>
                <a:cs typeface="Arial MT"/>
              </a:rPr>
              <a:t>la </a:t>
            </a:r>
            <a:r>
              <a:rPr dirty="0" sz="2600">
                <a:latin typeface="Arial MT"/>
                <a:cs typeface="Arial MT"/>
              </a:rPr>
              <a:t>Junta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Andalucía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está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amparado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por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el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entorno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corporativo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Colabora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6588432" y="2542507"/>
            <a:ext cx="10283190" cy="1168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4200"/>
              </a:lnSpc>
              <a:spcBef>
                <a:spcPts val="100"/>
              </a:spcBef>
            </a:pPr>
            <a:r>
              <a:rPr dirty="0" sz="2600">
                <a:latin typeface="Arial MT"/>
                <a:cs typeface="Arial MT"/>
              </a:rPr>
              <a:t>365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y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un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protocolo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con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Microsoft,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garantizando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la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privacidad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mediante </a:t>
            </a:r>
            <a:r>
              <a:rPr dirty="0" sz="2600">
                <a:latin typeface="Arial MT"/>
                <a:cs typeface="Arial MT"/>
              </a:rPr>
              <a:t>las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siguientes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directrices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y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mecanismos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protección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datos</a:t>
            </a:r>
            <a:endParaRPr sz="2600">
              <a:latin typeface="Arial MT"/>
              <a:cs typeface="Arial MT"/>
            </a:endParaRPr>
          </a:p>
        </p:txBody>
      </p:sp>
      <p:pic>
        <p:nvPicPr>
          <p:cNvPr id="31" name="object 31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333499" y="5647328"/>
            <a:ext cx="95250" cy="95249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333499" y="6218828"/>
            <a:ext cx="95250" cy="95249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333499" y="7361828"/>
            <a:ext cx="95250" cy="95249"/>
          </a:xfrm>
          <a:prstGeom prst="rect">
            <a:avLst/>
          </a:prstGeom>
        </p:spPr>
      </p:pic>
      <p:sp>
        <p:nvSpPr>
          <p:cNvPr id="34" name="object 3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98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dirty="0" spc="-25"/>
              <a:t>19</a:t>
            </a:fld>
          </a:p>
        </p:txBody>
      </p:sp>
      <p:sp>
        <p:nvSpPr>
          <p:cNvPr id="35" name="object 35" descr=""/>
          <p:cNvSpPr txBox="1"/>
          <p:nvPr/>
        </p:nvSpPr>
        <p:spPr>
          <a:xfrm>
            <a:off x="1016000" y="9403754"/>
            <a:ext cx="2447290" cy="273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25"/>
              </a:lnSpc>
            </a:pPr>
            <a:r>
              <a:rPr dirty="0" sz="1750" spc="-10">
                <a:latin typeface="Arial MT"/>
                <a:cs typeface="Arial MT"/>
                <a:hlinkClick r:id="rId21"/>
              </a:rPr>
              <a:t>www.glocalevalweek.org</a:t>
            </a:r>
            <a:endParaRPr sz="17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89053" y="1909553"/>
            <a:ext cx="12966700" cy="6852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10410" algn="l"/>
                <a:tab pos="2788920" algn="l"/>
                <a:tab pos="3161665" algn="l"/>
              </a:tabLst>
            </a:pPr>
            <a:r>
              <a:rPr dirty="0" sz="4800" spc="-10" b="1">
                <a:solidFill>
                  <a:srgbClr val="1B78BE"/>
                </a:solidFill>
                <a:latin typeface="Arial"/>
                <a:cs typeface="Arial"/>
              </a:rPr>
              <a:t>Grupo</a:t>
            </a:r>
            <a:r>
              <a:rPr dirty="0" sz="4800" b="1">
                <a:solidFill>
                  <a:srgbClr val="1B78BE"/>
                </a:solidFill>
                <a:latin typeface="Arial"/>
                <a:cs typeface="Arial"/>
              </a:rPr>
              <a:t>	</a:t>
            </a:r>
            <a:r>
              <a:rPr dirty="0" sz="4800" spc="-25" b="1">
                <a:solidFill>
                  <a:srgbClr val="1B78BE"/>
                </a:solidFill>
                <a:latin typeface="Arial"/>
                <a:cs typeface="Arial"/>
              </a:rPr>
              <a:t>IA</a:t>
            </a:r>
            <a:r>
              <a:rPr dirty="0" sz="4800" b="1">
                <a:solidFill>
                  <a:srgbClr val="1B78BE"/>
                </a:solidFill>
                <a:latin typeface="Arial"/>
                <a:cs typeface="Arial"/>
              </a:rPr>
              <a:t>	</a:t>
            </a:r>
            <a:r>
              <a:rPr dirty="0" sz="4800" spc="-50" b="1">
                <a:solidFill>
                  <a:srgbClr val="1B78BE"/>
                </a:solidFill>
                <a:latin typeface="Arial"/>
                <a:cs typeface="Arial"/>
              </a:rPr>
              <a:t>-</a:t>
            </a:r>
            <a:r>
              <a:rPr dirty="0" sz="4800" b="1">
                <a:solidFill>
                  <a:srgbClr val="1B78BE"/>
                </a:solidFill>
                <a:latin typeface="Arial"/>
                <a:cs typeface="Arial"/>
              </a:rPr>
              <a:t>	</a:t>
            </a:r>
            <a:r>
              <a:rPr dirty="0" sz="4800" spc="-10" b="1">
                <a:solidFill>
                  <a:srgbClr val="1B78BE"/>
                </a:solidFill>
                <a:latin typeface="Arial"/>
                <a:cs typeface="Arial"/>
              </a:rPr>
              <a:t>ReLAC</a:t>
            </a:r>
            <a:endParaRPr sz="4800">
              <a:latin typeface="Arial"/>
              <a:cs typeface="Arial"/>
            </a:endParaRPr>
          </a:p>
          <a:p>
            <a:pPr marL="12700" marR="5080">
              <a:lnSpc>
                <a:spcPct val="208300"/>
              </a:lnSpc>
              <a:tabLst>
                <a:tab pos="1333500" algn="l"/>
                <a:tab pos="2112010" algn="l"/>
                <a:tab pos="2992755" algn="l"/>
                <a:tab pos="3670300" algn="l"/>
                <a:tab pos="3943350" algn="l"/>
                <a:tab pos="4991100" algn="l"/>
                <a:tab pos="5770245" algn="l"/>
                <a:tab pos="5907405" algn="l"/>
                <a:tab pos="6650990" algn="l"/>
                <a:tab pos="9565005" algn="l"/>
              </a:tabLst>
            </a:pPr>
            <a:r>
              <a:rPr dirty="0" sz="4800" spc="-10" b="1">
                <a:solidFill>
                  <a:srgbClr val="1B78BE"/>
                </a:solidFill>
                <a:latin typeface="Arial"/>
                <a:cs typeface="Arial"/>
              </a:rPr>
              <a:t>Diagnóstico</a:t>
            </a:r>
            <a:r>
              <a:rPr dirty="0" sz="4800" b="1">
                <a:solidFill>
                  <a:srgbClr val="1B78BE"/>
                </a:solidFill>
                <a:latin typeface="Arial"/>
                <a:cs typeface="Arial"/>
              </a:rPr>
              <a:t>	</a:t>
            </a:r>
            <a:r>
              <a:rPr dirty="0" sz="4800" spc="-25" b="1">
                <a:solidFill>
                  <a:srgbClr val="1B78BE"/>
                </a:solidFill>
                <a:latin typeface="Arial"/>
                <a:cs typeface="Arial"/>
              </a:rPr>
              <a:t>Uso</a:t>
            </a:r>
            <a:r>
              <a:rPr dirty="0" sz="4800" b="1">
                <a:solidFill>
                  <a:srgbClr val="1B78BE"/>
                </a:solidFill>
                <a:latin typeface="Arial"/>
                <a:cs typeface="Arial"/>
              </a:rPr>
              <a:t>	</a:t>
            </a:r>
            <a:r>
              <a:rPr dirty="0" sz="4800" spc="-25" b="1">
                <a:solidFill>
                  <a:srgbClr val="1B78BE"/>
                </a:solidFill>
                <a:latin typeface="Arial"/>
                <a:cs typeface="Arial"/>
              </a:rPr>
              <a:t>IA</a:t>
            </a:r>
            <a:r>
              <a:rPr dirty="0" sz="4800" b="1">
                <a:solidFill>
                  <a:srgbClr val="1B78BE"/>
                </a:solidFill>
                <a:latin typeface="Arial"/>
                <a:cs typeface="Arial"/>
              </a:rPr>
              <a:t>	</a:t>
            </a:r>
            <a:r>
              <a:rPr dirty="0" sz="4800" spc="-25" b="1">
                <a:solidFill>
                  <a:srgbClr val="1B78BE"/>
                </a:solidFill>
                <a:latin typeface="Arial"/>
                <a:cs typeface="Arial"/>
              </a:rPr>
              <a:t>en</a:t>
            </a:r>
            <a:r>
              <a:rPr dirty="0" sz="4800" b="1">
                <a:solidFill>
                  <a:srgbClr val="1B78BE"/>
                </a:solidFill>
                <a:latin typeface="Arial"/>
                <a:cs typeface="Arial"/>
              </a:rPr>
              <a:t>	</a:t>
            </a:r>
            <a:r>
              <a:rPr dirty="0" sz="4800" spc="-10" b="1">
                <a:solidFill>
                  <a:srgbClr val="1B78BE"/>
                </a:solidFill>
                <a:latin typeface="Arial"/>
                <a:cs typeface="Arial"/>
              </a:rPr>
              <a:t>Procesos</a:t>
            </a:r>
            <a:r>
              <a:rPr dirty="0" sz="4800" b="1">
                <a:solidFill>
                  <a:srgbClr val="1B78BE"/>
                </a:solidFill>
                <a:latin typeface="Arial"/>
                <a:cs typeface="Arial"/>
              </a:rPr>
              <a:t>	</a:t>
            </a:r>
            <a:r>
              <a:rPr dirty="0" sz="4800" spc="-10" b="1">
                <a:solidFill>
                  <a:srgbClr val="1B78BE"/>
                </a:solidFill>
                <a:latin typeface="Arial"/>
                <a:cs typeface="Arial"/>
              </a:rPr>
              <a:t>Evaluativos </a:t>
            </a:r>
            <a:r>
              <a:rPr dirty="0" sz="4800" spc="-25" b="1">
                <a:solidFill>
                  <a:srgbClr val="1B78BE"/>
                </a:solidFill>
                <a:latin typeface="Arial"/>
                <a:cs typeface="Arial"/>
              </a:rPr>
              <a:t>Uso</a:t>
            </a:r>
            <a:r>
              <a:rPr dirty="0" sz="4800" b="1">
                <a:solidFill>
                  <a:srgbClr val="1B78BE"/>
                </a:solidFill>
                <a:latin typeface="Arial"/>
                <a:cs typeface="Arial"/>
              </a:rPr>
              <a:t>	</a:t>
            </a:r>
            <a:r>
              <a:rPr dirty="0" sz="4800" spc="-25" b="1">
                <a:solidFill>
                  <a:srgbClr val="1B78BE"/>
                </a:solidFill>
                <a:latin typeface="Arial"/>
                <a:cs typeface="Arial"/>
              </a:rPr>
              <a:t>IA</a:t>
            </a:r>
            <a:r>
              <a:rPr dirty="0" sz="4800" b="1">
                <a:solidFill>
                  <a:srgbClr val="1B78BE"/>
                </a:solidFill>
                <a:latin typeface="Arial"/>
                <a:cs typeface="Arial"/>
              </a:rPr>
              <a:t>	</a:t>
            </a:r>
            <a:r>
              <a:rPr dirty="0" sz="4800" spc="-25" b="1">
                <a:solidFill>
                  <a:srgbClr val="1B78BE"/>
                </a:solidFill>
                <a:latin typeface="Arial"/>
                <a:cs typeface="Arial"/>
              </a:rPr>
              <a:t>en</a:t>
            </a:r>
            <a:r>
              <a:rPr dirty="0" sz="4800" b="1">
                <a:solidFill>
                  <a:srgbClr val="1B78BE"/>
                </a:solidFill>
                <a:latin typeface="Arial"/>
                <a:cs typeface="Arial"/>
              </a:rPr>
              <a:t>	</a:t>
            </a:r>
            <a:r>
              <a:rPr dirty="0" sz="4800" spc="-10" b="1">
                <a:solidFill>
                  <a:srgbClr val="1B78BE"/>
                </a:solidFill>
                <a:latin typeface="Arial"/>
                <a:cs typeface="Arial"/>
              </a:rPr>
              <a:t>Procesos</a:t>
            </a:r>
            <a:r>
              <a:rPr dirty="0" sz="4800" b="1">
                <a:solidFill>
                  <a:srgbClr val="1B78BE"/>
                </a:solidFill>
                <a:latin typeface="Arial"/>
                <a:cs typeface="Arial"/>
              </a:rPr>
              <a:t>		</a:t>
            </a:r>
            <a:r>
              <a:rPr dirty="0" sz="4800" spc="-10" b="1">
                <a:solidFill>
                  <a:srgbClr val="1B78BE"/>
                </a:solidFill>
                <a:latin typeface="Arial"/>
                <a:cs typeface="Arial"/>
              </a:rPr>
              <a:t>Evaluativos Experiencias</a:t>
            </a:r>
            <a:r>
              <a:rPr dirty="0" sz="4800" b="1">
                <a:solidFill>
                  <a:srgbClr val="1B78BE"/>
                </a:solidFill>
                <a:latin typeface="Arial"/>
                <a:cs typeface="Arial"/>
              </a:rPr>
              <a:t>	</a:t>
            </a:r>
            <a:r>
              <a:rPr dirty="0" sz="4800" spc="-10" b="1">
                <a:solidFill>
                  <a:srgbClr val="1B78BE"/>
                </a:solidFill>
                <a:latin typeface="Arial"/>
                <a:cs typeface="Arial"/>
              </a:rPr>
              <a:t>regionales</a:t>
            </a:r>
            <a:endParaRPr sz="4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sz="4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4800" spc="-10" b="1">
                <a:solidFill>
                  <a:srgbClr val="1B78BE"/>
                </a:solidFill>
                <a:latin typeface="Arial"/>
                <a:cs typeface="Arial"/>
              </a:rPr>
              <a:t>Cierre</a:t>
            </a:r>
            <a:endParaRPr sz="4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5062" y="3789153"/>
            <a:ext cx="180975" cy="18097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5062" y="5313153"/>
            <a:ext cx="180975" cy="18097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5062" y="6837153"/>
            <a:ext cx="180975" cy="18097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5062" y="8361153"/>
            <a:ext cx="180975" cy="180974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98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dirty="0" spc="-50">
                <a:solidFill>
                  <a:srgbClr val="FFFFFF"/>
                </a:solidFill>
              </a:rPr>
              <a:t>1</a:t>
            </a:fld>
          </a:p>
        </p:txBody>
      </p:sp>
      <p:sp>
        <p:nvSpPr>
          <p:cNvPr id="8" name="object 8" descr=""/>
          <p:cNvSpPr txBox="1"/>
          <p:nvPr/>
        </p:nvSpPr>
        <p:spPr>
          <a:xfrm>
            <a:off x="1016000" y="9403754"/>
            <a:ext cx="2447290" cy="273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25"/>
              </a:lnSpc>
            </a:pPr>
            <a:r>
              <a:rPr dirty="0" sz="1750" spc="-10">
                <a:solidFill>
                  <a:srgbClr val="FFFFFF"/>
                </a:solidFill>
                <a:latin typeface="Arial MT"/>
                <a:cs typeface="Arial MT"/>
                <a:hlinkClick r:id="rId3"/>
              </a:rPr>
              <a:t>www.glocalevalweek.org</a:t>
            </a:r>
            <a:endParaRPr sz="17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169675" y="2592073"/>
            <a:ext cx="157162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45">
                <a:solidFill>
                  <a:srgbClr val="171B2E"/>
                </a:solidFill>
                <a:latin typeface="Lucida Sans Unicode"/>
                <a:cs typeface="Lucida Sans Unicode"/>
              </a:rPr>
              <a:t>Diagnóstico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211082" y="3161940"/>
            <a:ext cx="91630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171B2E"/>
                </a:solidFill>
                <a:latin typeface="Lucida Sans Unicode"/>
                <a:cs typeface="Lucida Sans Unicode"/>
              </a:rPr>
              <a:t>Diseño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262289" y="3732053"/>
            <a:ext cx="106045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65">
                <a:solidFill>
                  <a:srgbClr val="171B2E"/>
                </a:solidFill>
                <a:latin typeface="Lucida Sans Unicode"/>
                <a:cs typeface="Lucida Sans Unicode"/>
              </a:rPr>
              <a:t>Análisis</a:t>
            </a:r>
            <a:endParaRPr sz="2000">
              <a:latin typeface="Lucida Sans Unicode"/>
              <a:cs typeface="Lucida Sans Unicode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6040" y="2582746"/>
            <a:ext cx="398115" cy="398108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1696040" y="3144349"/>
            <a:ext cx="398145" cy="398145"/>
            <a:chOff x="1696040" y="3144349"/>
            <a:chExt cx="398145" cy="398145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2676" y="3376583"/>
              <a:ext cx="119182" cy="16588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81827" y="3343406"/>
              <a:ext cx="66352" cy="6635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14532" y="3476111"/>
              <a:ext cx="53082" cy="5308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34438" y="3389853"/>
              <a:ext cx="13270" cy="4644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08368" y="3482747"/>
              <a:ext cx="26541" cy="331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34438" y="3449571"/>
              <a:ext cx="13270" cy="1327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48180" y="3502653"/>
              <a:ext cx="13270" cy="1327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74721" y="3502653"/>
              <a:ext cx="26541" cy="1327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35381" y="3489382"/>
              <a:ext cx="13270" cy="1327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96040" y="3144349"/>
              <a:ext cx="398115" cy="358303"/>
            </a:xfrm>
            <a:prstGeom prst="rect">
              <a:avLst/>
            </a:prstGeom>
          </p:spPr>
        </p:pic>
      </p:grpSp>
      <p:grpSp>
        <p:nvGrpSpPr>
          <p:cNvPr id="17" name="object 17" descr=""/>
          <p:cNvGrpSpPr/>
          <p:nvPr/>
        </p:nvGrpSpPr>
        <p:grpSpPr>
          <a:xfrm>
            <a:off x="1701111" y="3748417"/>
            <a:ext cx="398145" cy="398145"/>
            <a:chOff x="1701111" y="3748417"/>
            <a:chExt cx="398145" cy="398145"/>
          </a:xfrm>
        </p:grpSpPr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01111" y="3748417"/>
              <a:ext cx="398115" cy="358303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01111" y="4000556"/>
              <a:ext cx="92893" cy="145975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52779" y="4053638"/>
              <a:ext cx="13270" cy="13270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52779" y="3993921"/>
              <a:ext cx="13270" cy="46446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00640" y="4133262"/>
              <a:ext cx="53082" cy="13270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73628" y="4119991"/>
              <a:ext cx="33176" cy="26541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039509" y="4080179"/>
              <a:ext cx="39811" cy="39811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986427" y="4093450"/>
              <a:ext cx="39811" cy="13270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27652" y="4080179"/>
              <a:ext cx="39811" cy="39811"/>
            </a:xfrm>
            <a:prstGeom prst="rect">
              <a:avLst/>
            </a:prstGeom>
          </p:spPr>
        </p:pic>
      </p:grpSp>
      <p:pic>
        <p:nvPicPr>
          <p:cNvPr id="27" name="object 27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701111" y="4297452"/>
            <a:ext cx="398115" cy="345033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243310" y="1616308"/>
            <a:ext cx="3629024" cy="781049"/>
          </a:xfrm>
          <a:prstGeom prst="rect">
            <a:avLst/>
          </a:prstGeom>
        </p:spPr>
      </p:pic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33500" algn="l"/>
                <a:tab pos="2112010" algn="l"/>
                <a:tab pos="2992755" algn="l"/>
                <a:tab pos="5907405" algn="l"/>
              </a:tabLst>
            </a:pPr>
            <a:r>
              <a:rPr dirty="0" spc="-25"/>
              <a:t>Uso</a:t>
            </a:r>
            <a:r>
              <a:rPr dirty="0"/>
              <a:t>	</a:t>
            </a:r>
            <a:r>
              <a:rPr dirty="0" spc="-25"/>
              <a:t>IA</a:t>
            </a:r>
            <a:r>
              <a:rPr dirty="0"/>
              <a:t>	</a:t>
            </a:r>
            <a:r>
              <a:rPr dirty="0" spc="-25"/>
              <a:t>en</a:t>
            </a:r>
            <a:r>
              <a:rPr dirty="0"/>
              <a:t>	</a:t>
            </a:r>
            <a:r>
              <a:rPr dirty="0" spc="-10"/>
              <a:t>Procesos</a:t>
            </a:r>
            <a:r>
              <a:rPr dirty="0"/>
              <a:t>	</a:t>
            </a:r>
            <a:r>
              <a:rPr dirty="0" spc="-10"/>
              <a:t>Evaluativos</a:t>
            </a:r>
          </a:p>
        </p:txBody>
      </p:sp>
      <p:sp>
        <p:nvSpPr>
          <p:cNvPr id="30" name="object 30" descr=""/>
          <p:cNvSpPr txBox="1"/>
          <p:nvPr/>
        </p:nvSpPr>
        <p:spPr>
          <a:xfrm>
            <a:off x="6588432" y="1399507"/>
            <a:ext cx="9932670" cy="1168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4200"/>
              </a:lnSpc>
              <a:spcBef>
                <a:spcPts val="100"/>
              </a:spcBef>
            </a:pPr>
            <a:r>
              <a:rPr dirty="0" sz="2600">
                <a:latin typeface="Arial MT"/>
                <a:cs typeface="Arial MT"/>
              </a:rPr>
              <a:t>Claude</a:t>
            </a:r>
            <a:r>
              <a:rPr dirty="0" sz="2600" spc="-5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se</a:t>
            </a:r>
            <a:r>
              <a:rPr dirty="0" sz="2600" spc="-5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basa</a:t>
            </a:r>
            <a:r>
              <a:rPr dirty="0" sz="2600" spc="-5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en</a:t>
            </a:r>
            <a:r>
              <a:rPr dirty="0" sz="2600" spc="-50">
                <a:latin typeface="Arial MT"/>
                <a:cs typeface="Arial MT"/>
              </a:rPr>
              <a:t> </a:t>
            </a:r>
            <a:r>
              <a:rPr dirty="0" sz="2600" b="1">
                <a:latin typeface="Arial"/>
                <a:cs typeface="Arial"/>
              </a:rPr>
              <a:t>Constitutional</a:t>
            </a:r>
            <a:r>
              <a:rPr dirty="0" sz="2600" spc="-5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AI</a:t>
            </a:r>
            <a:r>
              <a:rPr dirty="0" sz="2600" spc="-50" b="1">
                <a:latin typeface="Arial"/>
                <a:cs typeface="Arial"/>
              </a:rPr>
              <a:t> </a:t>
            </a:r>
            <a:r>
              <a:rPr dirty="0" sz="2600">
                <a:latin typeface="Arial MT"/>
                <a:cs typeface="Arial MT"/>
              </a:rPr>
              <a:t>(IA</a:t>
            </a:r>
            <a:r>
              <a:rPr dirty="0" sz="2600" spc="-50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Constitucional),</a:t>
            </a:r>
            <a:r>
              <a:rPr dirty="0" sz="2600" spc="-5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un</a:t>
            </a:r>
            <a:r>
              <a:rPr dirty="0" sz="2600" spc="-55">
                <a:latin typeface="Arial MT"/>
                <a:cs typeface="Arial MT"/>
              </a:rPr>
              <a:t> </a:t>
            </a:r>
            <a:r>
              <a:rPr dirty="0" sz="2600" spc="-10" b="1">
                <a:latin typeface="Arial"/>
                <a:cs typeface="Arial"/>
              </a:rPr>
              <a:t>marco </a:t>
            </a:r>
            <a:r>
              <a:rPr dirty="0" sz="2600" b="1">
                <a:latin typeface="Arial"/>
                <a:cs typeface="Arial"/>
              </a:rPr>
              <a:t>ético</a:t>
            </a:r>
            <a:r>
              <a:rPr dirty="0" sz="2600" spc="-9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de</a:t>
            </a:r>
            <a:r>
              <a:rPr dirty="0" sz="2600" spc="-8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entrenamiento</a:t>
            </a:r>
            <a:r>
              <a:rPr dirty="0" sz="2600" spc="-90" b="1">
                <a:latin typeface="Arial"/>
                <a:cs typeface="Arial"/>
              </a:rPr>
              <a:t> </a:t>
            </a:r>
            <a:r>
              <a:rPr dirty="0" sz="2600">
                <a:latin typeface="Arial MT"/>
                <a:cs typeface="Arial MT"/>
              </a:rPr>
              <a:t>desarrollado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por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u="sng" sz="260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22"/>
              </a:rPr>
              <a:t>Anthropic</a:t>
            </a:r>
            <a:r>
              <a:rPr dirty="0" sz="2600">
                <a:latin typeface="Arial MT"/>
                <a:cs typeface="Arial MT"/>
              </a:rPr>
              <a:t>.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En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lugar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 spc="-25">
                <a:latin typeface="Arial MT"/>
                <a:cs typeface="Arial MT"/>
              </a:rPr>
              <a:t>de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6588432" y="2542507"/>
            <a:ext cx="9935210" cy="1739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4200"/>
              </a:lnSpc>
              <a:spcBef>
                <a:spcPts val="100"/>
              </a:spcBef>
            </a:pPr>
            <a:r>
              <a:rPr dirty="0" sz="2600">
                <a:latin typeface="Arial MT"/>
                <a:cs typeface="Arial MT"/>
              </a:rPr>
              <a:t>depender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la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supervisión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humana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directa,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la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IA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es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guiada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por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 spc="-25">
                <a:latin typeface="Arial MT"/>
                <a:cs typeface="Arial MT"/>
              </a:rPr>
              <a:t>una </a:t>
            </a:r>
            <a:r>
              <a:rPr dirty="0" sz="2600">
                <a:latin typeface="Arial MT"/>
                <a:cs typeface="Arial MT"/>
              </a:rPr>
              <a:t>lista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valores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fundamentales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y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principios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explícitos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descritos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 spc="-25">
                <a:latin typeface="Arial MT"/>
                <a:cs typeface="Arial MT"/>
              </a:rPr>
              <a:t>en </a:t>
            </a:r>
            <a:r>
              <a:rPr dirty="0" sz="2600">
                <a:latin typeface="Arial MT"/>
                <a:cs typeface="Arial MT"/>
              </a:rPr>
              <a:t>documentos</a:t>
            </a:r>
            <a:r>
              <a:rPr dirty="0" sz="2600" spc="-114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114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investigación</a:t>
            </a:r>
            <a:r>
              <a:rPr dirty="0" sz="2600" spc="-114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pioneros</a:t>
            </a:r>
            <a:endParaRPr sz="2600">
              <a:latin typeface="Arial MT"/>
              <a:cs typeface="Arial MT"/>
            </a:endParaRPr>
          </a:p>
        </p:txBody>
      </p:sp>
      <p:pic>
        <p:nvPicPr>
          <p:cNvPr id="32" name="object 32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333499" y="6218828"/>
            <a:ext cx="95250" cy="95249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333499" y="7361828"/>
            <a:ext cx="95250" cy="95249"/>
          </a:xfrm>
          <a:prstGeom prst="rect">
            <a:avLst/>
          </a:prstGeom>
        </p:spPr>
      </p:pic>
      <p:sp>
        <p:nvSpPr>
          <p:cNvPr id="34" name="object 34" descr=""/>
          <p:cNvSpPr txBox="1"/>
          <p:nvPr/>
        </p:nvSpPr>
        <p:spPr>
          <a:xfrm>
            <a:off x="1016000" y="4254543"/>
            <a:ext cx="16586200" cy="39008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12850">
              <a:lnSpc>
                <a:spcPct val="100000"/>
              </a:lnSpc>
              <a:spcBef>
                <a:spcPts val="100"/>
              </a:spcBef>
            </a:pPr>
            <a:r>
              <a:rPr dirty="0" sz="2000" spc="55">
                <a:solidFill>
                  <a:srgbClr val="171B2E"/>
                </a:solidFill>
                <a:latin typeface="Lucida Sans Unicode"/>
                <a:cs typeface="Lucida Sans Unicode"/>
              </a:rPr>
              <a:t>Informe</a:t>
            </a:r>
            <a:endParaRPr sz="2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2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844"/>
              </a:spcBef>
            </a:pP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dirty="0" sz="2600" b="1">
                <a:latin typeface="Arial"/>
                <a:cs typeface="Arial"/>
              </a:rPr>
              <a:t>Enfoque</a:t>
            </a:r>
            <a:r>
              <a:rPr dirty="0" sz="2600" spc="-5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Ético</a:t>
            </a:r>
            <a:r>
              <a:rPr dirty="0" sz="2600" spc="-5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del</a:t>
            </a:r>
            <a:r>
              <a:rPr dirty="0" sz="2600" spc="-55" b="1">
                <a:latin typeface="Arial"/>
                <a:cs typeface="Arial"/>
              </a:rPr>
              <a:t> </a:t>
            </a:r>
            <a:r>
              <a:rPr dirty="0" sz="2600" spc="-10" b="1">
                <a:latin typeface="Arial"/>
                <a:cs typeface="Arial"/>
              </a:rPr>
              <a:t>Sistema</a:t>
            </a:r>
            <a:endParaRPr sz="2600">
              <a:latin typeface="Arial"/>
              <a:cs typeface="Arial"/>
            </a:endParaRPr>
          </a:p>
          <a:p>
            <a:pPr marL="573405" marR="5080">
              <a:lnSpc>
                <a:spcPct val="144200"/>
              </a:lnSpc>
            </a:pPr>
            <a:r>
              <a:rPr dirty="0" sz="2600">
                <a:latin typeface="Arial MT"/>
                <a:cs typeface="Arial MT"/>
              </a:rPr>
              <a:t>Supervisión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y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autorregulación: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El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sistema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aprende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a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 b="1">
                <a:latin typeface="Arial"/>
                <a:cs typeface="Arial"/>
              </a:rPr>
              <a:t>criticar</a:t>
            </a:r>
            <a:r>
              <a:rPr dirty="0" sz="2600" spc="-7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sus</a:t>
            </a:r>
            <a:r>
              <a:rPr dirty="0" sz="2600" spc="-7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propios</a:t>
            </a:r>
            <a:r>
              <a:rPr dirty="0" sz="2600" spc="-7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sesgos</a:t>
            </a:r>
            <a:r>
              <a:rPr dirty="0" sz="2600" spc="-75" b="1">
                <a:latin typeface="Arial"/>
                <a:cs typeface="Arial"/>
              </a:rPr>
              <a:t> </a:t>
            </a:r>
            <a:r>
              <a:rPr dirty="0" sz="2600">
                <a:latin typeface="Arial MT"/>
                <a:cs typeface="Arial MT"/>
              </a:rPr>
              <a:t>y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redactar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respuestas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 spc="-25">
                <a:latin typeface="Arial MT"/>
                <a:cs typeface="Arial MT"/>
              </a:rPr>
              <a:t>más </a:t>
            </a:r>
            <a:r>
              <a:rPr dirty="0" sz="2600">
                <a:latin typeface="Arial MT"/>
                <a:cs typeface="Arial MT"/>
              </a:rPr>
              <a:t>inofensivas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en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un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proceso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dos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fases: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aprendizaje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supervisado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y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aprendizaje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por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refuerzo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a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partir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 spc="-25">
                <a:latin typeface="Arial MT"/>
                <a:cs typeface="Arial MT"/>
              </a:rPr>
              <a:t>IA. </a:t>
            </a:r>
            <a:r>
              <a:rPr dirty="0" sz="2600">
                <a:latin typeface="Arial MT"/>
                <a:cs typeface="Arial MT"/>
              </a:rPr>
              <a:t>Fuentes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la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constitución: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Los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 b="1">
                <a:latin typeface="Arial"/>
                <a:cs typeface="Arial"/>
              </a:rPr>
              <a:t>principios</a:t>
            </a:r>
            <a:r>
              <a:rPr dirty="0" sz="2600" spc="-8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éticos</a:t>
            </a:r>
            <a:r>
              <a:rPr dirty="0" sz="2600" spc="-75" b="1">
                <a:latin typeface="Arial"/>
                <a:cs typeface="Arial"/>
              </a:rPr>
              <a:t> </a:t>
            </a:r>
            <a:r>
              <a:rPr dirty="0" sz="2600">
                <a:latin typeface="Arial MT"/>
                <a:cs typeface="Arial MT"/>
              </a:rPr>
              <a:t>se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inspiran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en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fuentes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como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la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 b="1">
                <a:latin typeface="Arial"/>
                <a:cs typeface="Arial"/>
              </a:rPr>
              <a:t>Declaración</a:t>
            </a:r>
            <a:r>
              <a:rPr dirty="0" sz="2600" spc="-8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Universal</a:t>
            </a:r>
            <a:r>
              <a:rPr dirty="0" sz="2600" spc="-80" b="1">
                <a:latin typeface="Arial"/>
                <a:cs typeface="Arial"/>
              </a:rPr>
              <a:t> </a:t>
            </a:r>
            <a:r>
              <a:rPr dirty="0" sz="2600" spc="-25" b="1">
                <a:latin typeface="Arial"/>
                <a:cs typeface="Arial"/>
              </a:rPr>
              <a:t>de </a:t>
            </a:r>
            <a:r>
              <a:rPr dirty="0" sz="2600" b="1">
                <a:latin typeface="Arial"/>
                <a:cs typeface="Arial"/>
              </a:rPr>
              <a:t>los</a:t>
            </a:r>
            <a:r>
              <a:rPr dirty="0" sz="2600" spc="-5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Derechos</a:t>
            </a:r>
            <a:r>
              <a:rPr dirty="0" sz="2600" spc="-5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Humanos</a:t>
            </a:r>
            <a:r>
              <a:rPr dirty="0" sz="2600" spc="-5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de</a:t>
            </a:r>
            <a:r>
              <a:rPr dirty="0" sz="2600" spc="-5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la</a:t>
            </a:r>
            <a:r>
              <a:rPr dirty="0" sz="2600" spc="-5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ONU</a:t>
            </a:r>
            <a:r>
              <a:rPr dirty="0" sz="2600" spc="-45" b="1">
                <a:latin typeface="Arial"/>
                <a:cs typeface="Arial"/>
              </a:rPr>
              <a:t> </a:t>
            </a:r>
            <a:r>
              <a:rPr dirty="0" sz="2600">
                <a:latin typeface="Arial MT"/>
                <a:cs typeface="Arial MT"/>
              </a:rPr>
              <a:t>y</a:t>
            </a:r>
            <a:r>
              <a:rPr dirty="0" sz="2600" spc="-5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las</a:t>
            </a:r>
            <a:r>
              <a:rPr dirty="0" sz="2600" spc="-5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reglas</a:t>
            </a:r>
            <a:r>
              <a:rPr dirty="0" sz="2600" spc="-5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5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Sparrow</a:t>
            </a:r>
            <a:r>
              <a:rPr dirty="0" sz="2600" spc="-5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55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DeepMind.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35" name="object 3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98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dirty="0" spc="-25"/>
              <a:t>19</a:t>
            </a:fld>
          </a:p>
        </p:txBody>
      </p:sp>
      <p:sp>
        <p:nvSpPr>
          <p:cNvPr id="36" name="object 36" descr=""/>
          <p:cNvSpPr txBox="1"/>
          <p:nvPr/>
        </p:nvSpPr>
        <p:spPr>
          <a:xfrm>
            <a:off x="1016000" y="9403754"/>
            <a:ext cx="2447290" cy="273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25"/>
              </a:lnSpc>
            </a:pPr>
            <a:r>
              <a:rPr dirty="0" sz="1750" spc="-10">
                <a:latin typeface="Arial MT"/>
                <a:cs typeface="Arial MT"/>
                <a:hlinkClick r:id="rId24"/>
              </a:rPr>
              <a:t>www.glocalevalweek.org</a:t>
            </a:r>
            <a:endParaRPr sz="17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55184" y="822117"/>
            <a:ext cx="8496299" cy="946488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514897" y="2403717"/>
            <a:ext cx="1571625" cy="28086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45">
                <a:solidFill>
                  <a:srgbClr val="171B2E"/>
                </a:solidFill>
                <a:latin typeface="Lucida Sans Unicode"/>
                <a:cs typeface="Lucida Sans Unicode"/>
              </a:rPr>
              <a:t>Diagnóstico</a:t>
            </a:r>
            <a:endParaRPr sz="2000">
              <a:latin typeface="Lucida Sans Unicode"/>
              <a:cs typeface="Lucida Sans Unicode"/>
            </a:endParaRPr>
          </a:p>
          <a:p>
            <a:pPr marL="12700" marR="457834">
              <a:lnSpc>
                <a:spcPct val="195700"/>
              </a:lnSpc>
              <a:spcBef>
                <a:spcPts val="730"/>
              </a:spcBef>
            </a:pPr>
            <a:r>
              <a:rPr dirty="0" sz="2000" spc="-10">
                <a:solidFill>
                  <a:srgbClr val="171B2E"/>
                </a:solidFill>
                <a:latin typeface="Lucida Sans Unicode"/>
                <a:cs typeface="Lucida Sans Unicode"/>
              </a:rPr>
              <a:t>Diseño </a:t>
            </a:r>
            <a:r>
              <a:rPr dirty="0" sz="2000" spc="65">
                <a:solidFill>
                  <a:srgbClr val="171B2E"/>
                </a:solidFill>
                <a:latin typeface="Lucida Sans Unicode"/>
                <a:cs typeface="Lucida Sans Unicode"/>
              </a:rPr>
              <a:t>Análisis </a:t>
            </a:r>
            <a:r>
              <a:rPr dirty="0" sz="2000" spc="55">
                <a:solidFill>
                  <a:srgbClr val="171B2E"/>
                </a:solidFill>
                <a:latin typeface="Lucida Sans Unicode"/>
                <a:cs typeface="Lucida Sans Unicode"/>
              </a:rPr>
              <a:t>Informe </a:t>
            </a:r>
            <a:r>
              <a:rPr dirty="0" sz="2000" spc="40">
                <a:solidFill>
                  <a:srgbClr val="171B2E"/>
                </a:solidFill>
                <a:latin typeface="Lucida Sans Unicode"/>
                <a:cs typeface="Lucida Sans Unicode"/>
              </a:rPr>
              <a:t>Difusión</a:t>
            </a:r>
            <a:endParaRPr sz="2000">
              <a:latin typeface="Lucida Sans Unicode"/>
              <a:cs typeface="Lucida Sans Unicode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03409" y="2383793"/>
            <a:ext cx="457497" cy="457489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1973044" y="3016368"/>
            <a:ext cx="457834" cy="457834"/>
            <a:chOff x="1973044" y="3016368"/>
            <a:chExt cx="457834" cy="457834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0669" y="3283241"/>
              <a:ext cx="136959" cy="19062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86543" y="3245117"/>
              <a:ext cx="76249" cy="7624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39042" y="3397616"/>
              <a:ext cx="60999" cy="6099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61917" y="3298491"/>
              <a:ext cx="15249" cy="5337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17043" y="3405241"/>
              <a:ext cx="30499" cy="3812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62792" y="3367116"/>
              <a:ext cx="114374" cy="7624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33168" y="3412866"/>
              <a:ext cx="15249" cy="1524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73044" y="3016368"/>
              <a:ext cx="457497" cy="411747"/>
            </a:xfrm>
            <a:prstGeom prst="rect">
              <a:avLst/>
            </a:prstGeom>
          </p:spPr>
        </p:pic>
      </p:grpSp>
      <p:grpSp>
        <p:nvGrpSpPr>
          <p:cNvPr id="14" name="object 14" descr=""/>
          <p:cNvGrpSpPr/>
          <p:nvPr/>
        </p:nvGrpSpPr>
        <p:grpSpPr>
          <a:xfrm>
            <a:off x="2003409" y="3645331"/>
            <a:ext cx="457834" cy="457834"/>
            <a:chOff x="2003409" y="3645331"/>
            <a:chExt cx="457834" cy="457834"/>
          </a:xfrm>
        </p:grpSpPr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03409" y="3645331"/>
              <a:ext cx="457497" cy="41174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03409" y="3935079"/>
              <a:ext cx="106749" cy="16774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407532" y="3996079"/>
              <a:ext cx="15249" cy="15249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07532" y="3927454"/>
              <a:ext cx="15249" cy="5337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117783" y="4087579"/>
              <a:ext cx="60999" cy="15249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01658" y="4072329"/>
              <a:ext cx="38124" cy="30499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331282" y="4041829"/>
              <a:ext cx="45749" cy="15249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392282" y="4026579"/>
              <a:ext cx="45749" cy="45749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033909" y="4026579"/>
              <a:ext cx="45749" cy="45749"/>
            </a:xfrm>
            <a:prstGeom prst="rect">
              <a:avLst/>
            </a:prstGeom>
          </p:spPr>
        </p:pic>
      </p:grpSp>
      <p:pic>
        <p:nvPicPr>
          <p:cNvPr id="24" name="object 24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973044" y="4274433"/>
            <a:ext cx="457497" cy="396497"/>
          </a:xfrm>
          <a:prstGeom prst="rect">
            <a:avLst/>
          </a:prstGeom>
        </p:spPr>
      </p:pic>
      <p:grpSp>
        <p:nvGrpSpPr>
          <p:cNvPr id="25" name="object 25" descr=""/>
          <p:cNvGrpSpPr/>
          <p:nvPr/>
        </p:nvGrpSpPr>
        <p:grpSpPr>
          <a:xfrm>
            <a:off x="2042981" y="4842533"/>
            <a:ext cx="314325" cy="454025"/>
            <a:chOff x="2042981" y="4842533"/>
            <a:chExt cx="314325" cy="454025"/>
          </a:xfrm>
        </p:grpSpPr>
        <p:pic>
          <p:nvPicPr>
            <p:cNvPr id="26" name="object 2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042981" y="4842533"/>
              <a:ext cx="314325" cy="453628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232022" y="5054226"/>
              <a:ext cx="83165" cy="105846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194220" y="5054226"/>
              <a:ext cx="15120" cy="37802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080813" y="5054226"/>
              <a:ext cx="83165" cy="83165"/>
            </a:xfrm>
            <a:prstGeom prst="rect">
              <a:avLst/>
            </a:prstGeom>
          </p:spPr>
        </p:pic>
      </p:grpSp>
      <p:pic>
        <p:nvPicPr>
          <p:cNvPr id="30" name="object 30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395052" y="1545188"/>
            <a:ext cx="4276724" cy="447674"/>
          </a:xfrm>
          <a:prstGeom prst="rect">
            <a:avLst/>
          </a:prstGeom>
        </p:spPr>
      </p:pic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33500" algn="l"/>
                <a:tab pos="2112010" algn="l"/>
                <a:tab pos="2992755" algn="l"/>
                <a:tab pos="5907405" algn="l"/>
              </a:tabLst>
            </a:pPr>
            <a:r>
              <a:rPr dirty="0" spc="-25"/>
              <a:t>Uso</a:t>
            </a:r>
            <a:r>
              <a:rPr dirty="0"/>
              <a:t>	</a:t>
            </a:r>
            <a:r>
              <a:rPr dirty="0" spc="-25"/>
              <a:t>IA</a:t>
            </a:r>
            <a:r>
              <a:rPr dirty="0"/>
              <a:t>	</a:t>
            </a:r>
            <a:r>
              <a:rPr dirty="0" spc="-25"/>
              <a:t>en</a:t>
            </a:r>
            <a:r>
              <a:rPr dirty="0"/>
              <a:t>	</a:t>
            </a:r>
            <a:r>
              <a:rPr dirty="0" spc="-10"/>
              <a:t>Procesos</a:t>
            </a:r>
            <a:r>
              <a:rPr dirty="0"/>
              <a:t>	</a:t>
            </a:r>
            <a:r>
              <a:rPr dirty="0" spc="-10"/>
              <a:t>Evaluativos</a:t>
            </a:r>
          </a:p>
        </p:txBody>
      </p:sp>
      <p:sp>
        <p:nvSpPr>
          <p:cNvPr id="32" name="object 3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98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dirty="0" spc="-25"/>
              <a:t>19</a:t>
            </a:fld>
          </a:p>
        </p:txBody>
      </p:sp>
      <p:sp>
        <p:nvSpPr>
          <p:cNvPr id="33" name="object 33" descr=""/>
          <p:cNvSpPr txBox="1"/>
          <p:nvPr/>
        </p:nvSpPr>
        <p:spPr>
          <a:xfrm>
            <a:off x="1016000" y="9403754"/>
            <a:ext cx="2447290" cy="273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25"/>
              </a:lnSpc>
            </a:pPr>
            <a:r>
              <a:rPr dirty="0" sz="1750" spc="-10">
                <a:latin typeface="Arial MT"/>
                <a:cs typeface="Arial MT"/>
                <a:hlinkClick r:id="rId27"/>
              </a:rPr>
              <a:t>www.glocalevalweek.org</a:t>
            </a:r>
            <a:endParaRPr sz="17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36740" y="2394192"/>
            <a:ext cx="157162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45">
                <a:solidFill>
                  <a:srgbClr val="171B2E"/>
                </a:solidFill>
                <a:latin typeface="Lucida Sans Unicode"/>
                <a:cs typeface="Lucida Sans Unicode"/>
              </a:rPr>
              <a:t>Diagnóstico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636740" y="2951360"/>
            <a:ext cx="137287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60">
                <a:solidFill>
                  <a:srgbClr val="171B2E"/>
                </a:solidFill>
                <a:latin typeface="Lucida Sans Unicode"/>
                <a:cs typeface="Lucida Sans Unicode"/>
              </a:rPr>
              <a:t>Monitoreo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636740" y="3536434"/>
            <a:ext cx="106045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65">
                <a:solidFill>
                  <a:srgbClr val="171B2E"/>
                </a:solidFill>
                <a:latin typeface="Lucida Sans Unicode"/>
                <a:cs typeface="Lucida Sans Unicode"/>
              </a:rPr>
              <a:t>Análisis</a:t>
            </a:r>
            <a:endParaRPr sz="2000">
              <a:latin typeface="Lucida Sans Unicode"/>
              <a:cs typeface="Lucida Sans Unicode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3105" y="2371213"/>
            <a:ext cx="398115" cy="398108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2164864" y="3528129"/>
            <a:ext cx="398145" cy="398145"/>
            <a:chOff x="2164864" y="3528129"/>
            <a:chExt cx="398145" cy="398145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64864" y="3528129"/>
              <a:ext cx="398115" cy="35830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64864" y="3780268"/>
              <a:ext cx="92893" cy="14597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16532" y="3833350"/>
              <a:ext cx="13270" cy="1327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16532" y="3773633"/>
              <a:ext cx="13270" cy="46446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64392" y="3912973"/>
              <a:ext cx="53082" cy="1327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37380" y="3899703"/>
              <a:ext cx="33176" cy="26541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50180" y="3873162"/>
              <a:ext cx="39811" cy="1327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03262" y="3859891"/>
              <a:ext cx="39811" cy="39811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91405" y="3859891"/>
              <a:ext cx="39811" cy="39811"/>
            </a:xfrm>
            <a:prstGeom prst="rect">
              <a:avLst/>
            </a:prstGeom>
          </p:spPr>
        </p:pic>
      </p:grpSp>
      <p:grpSp>
        <p:nvGrpSpPr>
          <p:cNvPr id="16" name="object 16" descr=""/>
          <p:cNvGrpSpPr/>
          <p:nvPr/>
        </p:nvGrpSpPr>
        <p:grpSpPr>
          <a:xfrm>
            <a:off x="2164864" y="2949013"/>
            <a:ext cx="398145" cy="398145"/>
            <a:chOff x="2164864" y="2949013"/>
            <a:chExt cx="398145" cy="398145"/>
          </a:xfrm>
        </p:grpSpPr>
        <p:pic>
          <p:nvPicPr>
            <p:cNvPr id="17" name="object 1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28489" y="3143061"/>
              <a:ext cx="80253" cy="64726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57286" y="3313952"/>
              <a:ext cx="13270" cy="33176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10368" y="3300682"/>
              <a:ext cx="13270" cy="33176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37851" y="3313952"/>
              <a:ext cx="13270" cy="26541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49304" y="3267505"/>
              <a:ext cx="54833" cy="59717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17070" y="3246910"/>
              <a:ext cx="93769" cy="93583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164864" y="2949013"/>
              <a:ext cx="398115" cy="350519"/>
            </a:xfrm>
            <a:prstGeom prst="rect">
              <a:avLst/>
            </a:prstGeom>
          </p:spPr>
        </p:pic>
      </p:grpSp>
      <p:sp>
        <p:nvSpPr>
          <p:cNvPr id="24" name="object 24" descr=""/>
          <p:cNvSpPr/>
          <p:nvPr/>
        </p:nvSpPr>
        <p:spPr>
          <a:xfrm>
            <a:off x="4413656" y="8271585"/>
            <a:ext cx="770255" cy="770255"/>
          </a:xfrm>
          <a:custGeom>
            <a:avLst/>
            <a:gdLst/>
            <a:ahLst/>
            <a:cxnLst/>
            <a:rect l="l" t="t" r="r" b="b"/>
            <a:pathLst>
              <a:path w="770254" h="770254">
                <a:moveTo>
                  <a:pt x="586016" y="384937"/>
                </a:moveTo>
                <a:lnTo>
                  <a:pt x="585444" y="356882"/>
                </a:lnTo>
                <a:lnTo>
                  <a:pt x="583946" y="331673"/>
                </a:lnTo>
                <a:lnTo>
                  <a:pt x="583819" y="330454"/>
                </a:lnTo>
                <a:lnTo>
                  <a:pt x="581774" y="309511"/>
                </a:lnTo>
                <a:lnTo>
                  <a:pt x="561975" y="259803"/>
                </a:lnTo>
                <a:lnTo>
                  <a:pt x="528929" y="247764"/>
                </a:lnTo>
                <a:lnTo>
                  <a:pt x="444296" y="247764"/>
                </a:lnTo>
                <a:lnTo>
                  <a:pt x="444296" y="385267"/>
                </a:lnTo>
                <a:lnTo>
                  <a:pt x="342455" y="439750"/>
                </a:lnTo>
                <a:lnTo>
                  <a:pt x="342455" y="330454"/>
                </a:lnTo>
                <a:lnTo>
                  <a:pt x="444296" y="385267"/>
                </a:lnTo>
                <a:lnTo>
                  <a:pt x="444296" y="247764"/>
                </a:lnTo>
                <a:lnTo>
                  <a:pt x="241274" y="247764"/>
                </a:lnTo>
                <a:lnTo>
                  <a:pt x="223685" y="250939"/>
                </a:lnTo>
                <a:lnTo>
                  <a:pt x="223520" y="250939"/>
                </a:lnTo>
                <a:lnTo>
                  <a:pt x="191008" y="290576"/>
                </a:lnTo>
                <a:lnTo>
                  <a:pt x="186105" y="331673"/>
                </a:lnTo>
                <a:lnTo>
                  <a:pt x="183883" y="384937"/>
                </a:lnTo>
                <a:lnTo>
                  <a:pt x="183883" y="385267"/>
                </a:lnTo>
                <a:lnTo>
                  <a:pt x="186220" y="438086"/>
                </a:lnTo>
                <a:lnTo>
                  <a:pt x="191008" y="479310"/>
                </a:lnTo>
                <a:lnTo>
                  <a:pt x="223443" y="518896"/>
                </a:lnTo>
                <a:lnTo>
                  <a:pt x="241274" y="522122"/>
                </a:lnTo>
                <a:lnTo>
                  <a:pt x="528612" y="522122"/>
                </a:lnTo>
                <a:lnTo>
                  <a:pt x="573024" y="496404"/>
                </a:lnTo>
                <a:lnTo>
                  <a:pt x="583603" y="439750"/>
                </a:lnTo>
                <a:lnTo>
                  <a:pt x="583780" y="438086"/>
                </a:lnTo>
                <a:lnTo>
                  <a:pt x="585393" y="412953"/>
                </a:lnTo>
                <a:lnTo>
                  <a:pt x="586016" y="384937"/>
                </a:lnTo>
                <a:close/>
              </a:path>
              <a:path w="770254" h="770254">
                <a:moveTo>
                  <a:pt x="769886" y="384937"/>
                </a:moveTo>
                <a:lnTo>
                  <a:pt x="766876" y="336753"/>
                </a:lnTo>
                <a:lnTo>
                  <a:pt x="758101" y="290322"/>
                </a:lnTo>
                <a:lnTo>
                  <a:pt x="748804" y="261302"/>
                </a:lnTo>
                <a:lnTo>
                  <a:pt x="748804" y="384937"/>
                </a:lnTo>
                <a:lnTo>
                  <a:pt x="745477" y="434276"/>
                </a:lnTo>
                <a:lnTo>
                  <a:pt x="735799" y="481596"/>
                </a:lnTo>
                <a:lnTo>
                  <a:pt x="720178" y="526478"/>
                </a:lnTo>
                <a:lnTo>
                  <a:pt x="699084" y="568490"/>
                </a:lnTo>
                <a:lnTo>
                  <a:pt x="672922" y="607199"/>
                </a:lnTo>
                <a:lnTo>
                  <a:pt x="642150" y="642150"/>
                </a:lnTo>
                <a:lnTo>
                  <a:pt x="607199" y="672922"/>
                </a:lnTo>
                <a:lnTo>
                  <a:pt x="568502" y="699084"/>
                </a:lnTo>
                <a:lnTo>
                  <a:pt x="526491" y="720178"/>
                </a:lnTo>
                <a:lnTo>
                  <a:pt x="481596" y="735787"/>
                </a:lnTo>
                <a:lnTo>
                  <a:pt x="434276" y="745477"/>
                </a:lnTo>
                <a:lnTo>
                  <a:pt x="384949" y="748804"/>
                </a:lnTo>
                <a:lnTo>
                  <a:pt x="335610" y="745477"/>
                </a:lnTo>
                <a:lnTo>
                  <a:pt x="288290" y="735787"/>
                </a:lnTo>
                <a:lnTo>
                  <a:pt x="243408" y="720178"/>
                </a:lnTo>
                <a:lnTo>
                  <a:pt x="201383" y="699084"/>
                </a:lnTo>
                <a:lnTo>
                  <a:pt x="162687" y="672922"/>
                </a:lnTo>
                <a:lnTo>
                  <a:pt x="127736" y="642150"/>
                </a:lnTo>
                <a:lnTo>
                  <a:pt x="96964" y="607199"/>
                </a:lnTo>
                <a:lnTo>
                  <a:pt x="70802" y="568490"/>
                </a:lnTo>
                <a:lnTo>
                  <a:pt x="49707" y="526478"/>
                </a:lnTo>
                <a:lnTo>
                  <a:pt x="34086" y="481596"/>
                </a:lnTo>
                <a:lnTo>
                  <a:pt x="24409" y="434276"/>
                </a:lnTo>
                <a:lnTo>
                  <a:pt x="21082" y="384937"/>
                </a:lnTo>
                <a:lnTo>
                  <a:pt x="24409" y="335610"/>
                </a:lnTo>
                <a:lnTo>
                  <a:pt x="34086" y="288290"/>
                </a:lnTo>
                <a:lnTo>
                  <a:pt x="49707" y="243395"/>
                </a:lnTo>
                <a:lnTo>
                  <a:pt x="70802" y="201383"/>
                </a:lnTo>
                <a:lnTo>
                  <a:pt x="96964" y="162687"/>
                </a:lnTo>
                <a:lnTo>
                  <a:pt x="127736" y="127736"/>
                </a:lnTo>
                <a:lnTo>
                  <a:pt x="162687" y="96964"/>
                </a:lnTo>
                <a:lnTo>
                  <a:pt x="201383" y="70802"/>
                </a:lnTo>
                <a:lnTo>
                  <a:pt x="243408" y="49707"/>
                </a:lnTo>
                <a:lnTo>
                  <a:pt x="288290" y="34086"/>
                </a:lnTo>
                <a:lnTo>
                  <a:pt x="335610" y="24396"/>
                </a:lnTo>
                <a:lnTo>
                  <a:pt x="384949" y="21082"/>
                </a:lnTo>
                <a:lnTo>
                  <a:pt x="434276" y="24396"/>
                </a:lnTo>
                <a:lnTo>
                  <a:pt x="481596" y="34086"/>
                </a:lnTo>
                <a:lnTo>
                  <a:pt x="526491" y="49707"/>
                </a:lnTo>
                <a:lnTo>
                  <a:pt x="568502" y="70802"/>
                </a:lnTo>
                <a:lnTo>
                  <a:pt x="607199" y="96964"/>
                </a:lnTo>
                <a:lnTo>
                  <a:pt x="642150" y="127736"/>
                </a:lnTo>
                <a:lnTo>
                  <a:pt x="672922" y="162687"/>
                </a:lnTo>
                <a:lnTo>
                  <a:pt x="699084" y="201383"/>
                </a:lnTo>
                <a:lnTo>
                  <a:pt x="720178" y="243395"/>
                </a:lnTo>
                <a:lnTo>
                  <a:pt x="735799" y="288290"/>
                </a:lnTo>
                <a:lnTo>
                  <a:pt x="745477" y="335610"/>
                </a:lnTo>
                <a:lnTo>
                  <a:pt x="745553" y="336753"/>
                </a:lnTo>
                <a:lnTo>
                  <a:pt x="748804" y="384937"/>
                </a:lnTo>
                <a:lnTo>
                  <a:pt x="748804" y="261302"/>
                </a:lnTo>
                <a:lnTo>
                  <a:pt x="743915" y="246024"/>
                </a:lnTo>
                <a:lnTo>
                  <a:pt x="724687" y="204203"/>
                </a:lnTo>
                <a:lnTo>
                  <a:pt x="700786" y="165239"/>
                </a:lnTo>
                <a:lnTo>
                  <a:pt x="672566" y="129489"/>
                </a:lnTo>
                <a:lnTo>
                  <a:pt x="640397" y="97320"/>
                </a:lnTo>
                <a:lnTo>
                  <a:pt x="604647" y="69100"/>
                </a:lnTo>
                <a:lnTo>
                  <a:pt x="565683" y="45199"/>
                </a:lnTo>
                <a:lnTo>
                  <a:pt x="523862" y="25971"/>
                </a:lnTo>
                <a:lnTo>
                  <a:pt x="508584" y="21082"/>
                </a:lnTo>
                <a:lnTo>
                  <a:pt x="479564" y="11785"/>
                </a:lnTo>
                <a:lnTo>
                  <a:pt x="433133" y="3009"/>
                </a:lnTo>
                <a:lnTo>
                  <a:pt x="384949" y="0"/>
                </a:lnTo>
                <a:lnTo>
                  <a:pt x="336753" y="3009"/>
                </a:lnTo>
                <a:lnTo>
                  <a:pt x="290322" y="11785"/>
                </a:lnTo>
                <a:lnTo>
                  <a:pt x="246024" y="25971"/>
                </a:lnTo>
                <a:lnTo>
                  <a:pt x="204203" y="45199"/>
                </a:lnTo>
                <a:lnTo>
                  <a:pt x="165239" y="69100"/>
                </a:lnTo>
                <a:lnTo>
                  <a:pt x="129489" y="97320"/>
                </a:lnTo>
                <a:lnTo>
                  <a:pt x="97320" y="129489"/>
                </a:lnTo>
                <a:lnTo>
                  <a:pt x="69113" y="165239"/>
                </a:lnTo>
                <a:lnTo>
                  <a:pt x="45199" y="204203"/>
                </a:lnTo>
                <a:lnTo>
                  <a:pt x="25971" y="246024"/>
                </a:lnTo>
                <a:lnTo>
                  <a:pt x="11785" y="290322"/>
                </a:lnTo>
                <a:lnTo>
                  <a:pt x="3009" y="336753"/>
                </a:lnTo>
                <a:lnTo>
                  <a:pt x="0" y="384937"/>
                </a:lnTo>
                <a:lnTo>
                  <a:pt x="3009" y="433197"/>
                </a:lnTo>
                <a:lnTo>
                  <a:pt x="11785" y="479666"/>
                </a:lnTo>
                <a:lnTo>
                  <a:pt x="25971" y="524002"/>
                </a:lnTo>
                <a:lnTo>
                  <a:pt x="45199" y="565823"/>
                </a:lnTo>
                <a:lnTo>
                  <a:pt x="69113" y="604786"/>
                </a:lnTo>
                <a:lnTo>
                  <a:pt x="97320" y="640524"/>
                </a:lnTo>
                <a:lnTo>
                  <a:pt x="129489" y="672668"/>
                </a:lnTo>
                <a:lnTo>
                  <a:pt x="165239" y="700862"/>
                </a:lnTo>
                <a:lnTo>
                  <a:pt x="204203" y="724750"/>
                </a:lnTo>
                <a:lnTo>
                  <a:pt x="246024" y="743953"/>
                </a:lnTo>
                <a:lnTo>
                  <a:pt x="290322" y="758113"/>
                </a:lnTo>
                <a:lnTo>
                  <a:pt x="336753" y="766889"/>
                </a:lnTo>
                <a:lnTo>
                  <a:pt x="384949" y="769886"/>
                </a:lnTo>
                <a:lnTo>
                  <a:pt x="433197" y="766889"/>
                </a:lnTo>
                <a:lnTo>
                  <a:pt x="479666" y="758113"/>
                </a:lnTo>
                <a:lnTo>
                  <a:pt x="524002" y="743953"/>
                </a:lnTo>
                <a:lnTo>
                  <a:pt x="565823" y="724750"/>
                </a:lnTo>
                <a:lnTo>
                  <a:pt x="604786" y="700862"/>
                </a:lnTo>
                <a:lnTo>
                  <a:pt x="640524" y="672668"/>
                </a:lnTo>
                <a:lnTo>
                  <a:pt x="672668" y="640524"/>
                </a:lnTo>
                <a:lnTo>
                  <a:pt x="700874" y="604786"/>
                </a:lnTo>
                <a:lnTo>
                  <a:pt x="724750" y="565823"/>
                </a:lnTo>
                <a:lnTo>
                  <a:pt x="743953" y="524002"/>
                </a:lnTo>
                <a:lnTo>
                  <a:pt x="758126" y="479666"/>
                </a:lnTo>
                <a:lnTo>
                  <a:pt x="766889" y="433197"/>
                </a:lnTo>
                <a:lnTo>
                  <a:pt x="769886" y="384937"/>
                </a:lnTo>
                <a:close/>
              </a:path>
            </a:pathLst>
          </a:custGeom>
          <a:solidFill>
            <a:srgbClr val="1B78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33500" algn="l"/>
                <a:tab pos="2112010" algn="l"/>
                <a:tab pos="2992755" algn="l"/>
                <a:tab pos="5907405" algn="l"/>
              </a:tabLst>
            </a:pPr>
            <a:r>
              <a:rPr dirty="0" spc="-25"/>
              <a:t>Uso</a:t>
            </a:r>
            <a:r>
              <a:rPr dirty="0"/>
              <a:t>	</a:t>
            </a:r>
            <a:r>
              <a:rPr dirty="0" spc="-25"/>
              <a:t>IA</a:t>
            </a:r>
            <a:r>
              <a:rPr dirty="0"/>
              <a:t>	</a:t>
            </a:r>
            <a:r>
              <a:rPr dirty="0" spc="-25"/>
              <a:t>en</a:t>
            </a:r>
            <a:r>
              <a:rPr dirty="0"/>
              <a:t>	</a:t>
            </a:r>
            <a:r>
              <a:rPr dirty="0" spc="-10"/>
              <a:t>Procesos</a:t>
            </a:r>
            <a:r>
              <a:rPr dirty="0"/>
              <a:t>	</a:t>
            </a:r>
            <a:r>
              <a:rPr dirty="0" spc="-10"/>
              <a:t>Evaluativos</a:t>
            </a:r>
          </a:p>
        </p:txBody>
      </p:sp>
      <p:sp>
        <p:nvSpPr>
          <p:cNvPr id="26" name="object 26" descr=""/>
          <p:cNvSpPr txBox="1"/>
          <p:nvPr/>
        </p:nvSpPr>
        <p:spPr>
          <a:xfrm>
            <a:off x="1691249" y="1479630"/>
            <a:ext cx="273494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solidFill>
                  <a:srgbClr val="1B78BE"/>
                </a:solidFill>
                <a:latin typeface="Arial"/>
                <a:cs typeface="Arial"/>
              </a:rPr>
              <a:t>Interview</a:t>
            </a:r>
            <a:r>
              <a:rPr dirty="0" sz="3200" spc="-60" b="1">
                <a:solidFill>
                  <a:srgbClr val="1B78BE"/>
                </a:solidFill>
                <a:latin typeface="Arial"/>
                <a:cs typeface="Arial"/>
              </a:rPr>
              <a:t> </a:t>
            </a:r>
            <a:r>
              <a:rPr dirty="0" sz="3200" spc="-25" b="1">
                <a:solidFill>
                  <a:srgbClr val="1B78BE"/>
                </a:solidFill>
                <a:latin typeface="Arial"/>
                <a:cs typeface="Arial"/>
              </a:rPr>
              <a:t>GPT</a:t>
            </a:r>
            <a:endParaRPr sz="32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588432" y="1399507"/>
            <a:ext cx="10464800" cy="231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4200"/>
              </a:lnSpc>
              <a:spcBef>
                <a:spcPts val="100"/>
              </a:spcBef>
            </a:pPr>
            <a:r>
              <a:rPr dirty="0" sz="2600">
                <a:latin typeface="Arial MT"/>
                <a:cs typeface="Arial MT"/>
              </a:rPr>
              <a:t>Es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una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herramienta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código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abierto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desarrollada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por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el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TechLab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 spc="-25">
                <a:latin typeface="Arial MT"/>
                <a:cs typeface="Arial MT"/>
              </a:rPr>
              <a:t>del </a:t>
            </a:r>
            <a:r>
              <a:rPr dirty="0" sz="2600">
                <a:latin typeface="Arial MT"/>
                <a:cs typeface="Arial MT"/>
              </a:rPr>
              <a:t>Banco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Interamericano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Desarrollo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(BID).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Utiliza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inteligencia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artificial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 spc="-50">
                <a:latin typeface="Arial MT"/>
                <a:cs typeface="Arial MT"/>
              </a:rPr>
              <a:t>y </a:t>
            </a:r>
            <a:r>
              <a:rPr dirty="0" sz="2600">
                <a:latin typeface="Arial MT"/>
                <a:cs typeface="Arial MT"/>
              </a:rPr>
              <a:t>modelos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conversacionales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para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automatizar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y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escalar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la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recopilación</a:t>
            </a:r>
            <a:r>
              <a:rPr dirty="0" sz="2600" spc="65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datos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cualitativos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a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través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entrevistas.</a:t>
            </a:r>
            <a:endParaRPr sz="2600">
              <a:latin typeface="Arial MT"/>
              <a:cs typeface="Arial MT"/>
            </a:endParaRPr>
          </a:p>
        </p:txBody>
      </p:sp>
      <p:pic>
        <p:nvPicPr>
          <p:cNvPr id="28" name="object 28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333499" y="4836481"/>
            <a:ext cx="95250" cy="95249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333499" y="5979481"/>
            <a:ext cx="95250" cy="95249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333499" y="7122480"/>
            <a:ext cx="95250" cy="95249"/>
          </a:xfrm>
          <a:prstGeom prst="rect">
            <a:avLst/>
          </a:prstGeom>
        </p:spPr>
      </p:pic>
      <p:sp>
        <p:nvSpPr>
          <p:cNvPr id="31" name="object 31" descr=""/>
          <p:cNvSpPr txBox="1"/>
          <p:nvPr/>
        </p:nvSpPr>
        <p:spPr>
          <a:xfrm>
            <a:off x="1016000" y="3889683"/>
            <a:ext cx="16751300" cy="4876800"/>
          </a:xfrm>
          <a:prstGeom prst="rect">
            <a:avLst/>
          </a:prstGeom>
        </p:spPr>
        <p:txBody>
          <a:bodyPr wrap="square" lIns="0" tIns="1879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80"/>
              </a:spcBef>
            </a:pPr>
            <a:r>
              <a:rPr dirty="0" sz="2600" b="1">
                <a:latin typeface="Arial"/>
                <a:cs typeface="Arial"/>
              </a:rPr>
              <a:t>¿Cómo</a:t>
            </a:r>
            <a:r>
              <a:rPr dirty="0" sz="2600" spc="-45" b="1">
                <a:latin typeface="Arial"/>
                <a:cs typeface="Arial"/>
              </a:rPr>
              <a:t> </a:t>
            </a:r>
            <a:r>
              <a:rPr dirty="0" sz="2600" spc="-10" b="1">
                <a:latin typeface="Arial"/>
                <a:cs typeface="Arial"/>
              </a:rPr>
              <a:t>funciona?</a:t>
            </a:r>
            <a:endParaRPr sz="2600">
              <a:latin typeface="Arial"/>
              <a:cs typeface="Arial"/>
            </a:endParaRPr>
          </a:p>
          <a:p>
            <a:pPr marL="573405" marR="828040">
              <a:lnSpc>
                <a:spcPct val="144200"/>
              </a:lnSpc>
            </a:pPr>
            <a:r>
              <a:rPr dirty="0" sz="2600" b="1">
                <a:latin typeface="Arial"/>
                <a:cs typeface="Arial"/>
              </a:rPr>
              <a:t>Entrevistas</a:t>
            </a:r>
            <a:r>
              <a:rPr dirty="0" sz="2600" spc="-90" b="1">
                <a:latin typeface="Arial"/>
                <a:cs typeface="Arial"/>
              </a:rPr>
              <a:t> </a:t>
            </a:r>
            <a:r>
              <a:rPr dirty="0" sz="2600" spc="-10" b="1">
                <a:latin typeface="Arial"/>
                <a:cs typeface="Arial"/>
              </a:rPr>
              <a:t>conversacionales:</a:t>
            </a:r>
            <a:r>
              <a:rPr dirty="0" sz="2600" spc="-80" b="1">
                <a:latin typeface="Arial"/>
                <a:cs typeface="Arial"/>
              </a:rPr>
              <a:t> </a:t>
            </a:r>
            <a:r>
              <a:rPr dirty="0" sz="2600">
                <a:latin typeface="Arial MT"/>
                <a:cs typeface="Arial MT"/>
              </a:rPr>
              <a:t>Los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usuarios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pueden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responder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preguntas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mediante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un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chat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o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 spc="-20">
                <a:latin typeface="Arial MT"/>
                <a:cs typeface="Arial MT"/>
              </a:rPr>
              <a:t>forma </a:t>
            </a:r>
            <a:r>
              <a:rPr dirty="0" sz="2600">
                <a:latin typeface="Arial MT"/>
                <a:cs typeface="Arial MT"/>
              </a:rPr>
              <a:t>secuencial,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tanto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por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texto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como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usando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el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micrófono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su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dispositivo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móvil.</a:t>
            </a:r>
            <a:endParaRPr sz="2600">
              <a:latin typeface="Arial MT"/>
              <a:cs typeface="Arial MT"/>
            </a:endParaRPr>
          </a:p>
          <a:p>
            <a:pPr marL="573405" marR="5080">
              <a:lnSpc>
                <a:spcPct val="144200"/>
              </a:lnSpc>
            </a:pPr>
            <a:r>
              <a:rPr dirty="0" sz="2600" b="1">
                <a:latin typeface="Arial"/>
                <a:cs typeface="Arial"/>
              </a:rPr>
              <a:t>Capacidades</a:t>
            </a:r>
            <a:r>
              <a:rPr dirty="0" sz="2600" spc="-8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IA:</a:t>
            </a:r>
            <a:r>
              <a:rPr dirty="0" sz="2600" spc="-70" b="1">
                <a:latin typeface="Arial"/>
                <a:cs typeface="Arial"/>
              </a:rPr>
              <a:t> </a:t>
            </a:r>
            <a:r>
              <a:rPr dirty="0" sz="2600">
                <a:latin typeface="Arial MT"/>
                <a:cs typeface="Arial MT"/>
              </a:rPr>
              <a:t>Utiliza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inteligencia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artificial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(IA)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para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realizar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el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flujo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entrevista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inteligente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y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validar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que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 spc="-25">
                <a:latin typeface="Arial MT"/>
                <a:cs typeface="Arial MT"/>
              </a:rPr>
              <a:t>las </a:t>
            </a:r>
            <a:r>
              <a:rPr dirty="0" sz="2600">
                <a:latin typeface="Arial MT"/>
                <a:cs typeface="Arial MT"/>
              </a:rPr>
              <a:t>respuestas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sean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completas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y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relevantes.</a:t>
            </a:r>
            <a:endParaRPr sz="2600">
              <a:latin typeface="Arial MT"/>
              <a:cs typeface="Arial MT"/>
            </a:endParaRPr>
          </a:p>
          <a:p>
            <a:pPr marL="573405" marR="390525">
              <a:lnSpc>
                <a:spcPct val="144200"/>
              </a:lnSpc>
            </a:pPr>
            <a:r>
              <a:rPr dirty="0" sz="2600" b="1">
                <a:latin typeface="Arial"/>
                <a:cs typeface="Arial"/>
              </a:rPr>
              <a:t>Análisis</a:t>
            </a:r>
            <a:r>
              <a:rPr dirty="0" sz="2600" spc="-11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automatizado:</a:t>
            </a:r>
            <a:r>
              <a:rPr dirty="0" sz="2600" spc="-100" b="1">
                <a:latin typeface="Arial"/>
                <a:cs typeface="Arial"/>
              </a:rPr>
              <a:t> </a:t>
            </a:r>
            <a:r>
              <a:rPr dirty="0" sz="2600">
                <a:latin typeface="Arial MT"/>
                <a:cs typeface="Arial MT"/>
              </a:rPr>
              <a:t>Estructura,</a:t>
            </a:r>
            <a:r>
              <a:rPr dirty="0" sz="2600" spc="-11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procesa</a:t>
            </a:r>
            <a:r>
              <a:rPr dirty="0" sz="2600" spc="-10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y</a:t>
            </a:r>
            <a:r>
              <a:rPr dirty="0" sz="2600" spc="-10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normaliza</a:t>
            </a:r>
            <a:r>
              <a:rPr dirty="0" sz="2600" spc="-10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la</a:t>
            </a:r>
            <a:r>
              <a:rPr dirty="0" sz="2600" spc="-11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información</a:t>
            </a:r>
            <a:r>
              <a:rPr dirty="0" sz="2600" spc="-10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capturada,</a:t>
            </a:r>
            <a:r>
              <a:rPr dirty="0" sz="2600" spc="-10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generando</a:t>
            </a:r>
            <a:r>
              <a:rPr dirty="0" sz="2600" spc="-11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resúmenes</a:t>
            </a:r>
            <a:r>
              <a:rPr dirty="0" sz="2600" spc="-105">
                <a:latin typeface="Arial MT"/>
                <a:cs typeface="Arial MT"/>
              </a:rPr>
              <a:t> </a:t>
            </a:r>
            <a:r>
              <a:rPr dirty="0" sz="2600" spc="-50">
                <a:latin typeface="Arial MT"/>
                <a:cs typeface="Arial MT"/>
              </a:rPr>
              <a:t>y </a:t>
            </a:r>
            <a:r>
              <a:rPr dirty="0" sz="2600">
                <a:latin typeface="Arial MT"/>
                <a:cs typeface="Arial MT"/>
              </a:rPr>
              <a:t>hallazgos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clave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manera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automática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para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los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administradores.</a:t>
            </a:r>
            <a:endParaRPr sz="2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85"/>
              </a:spcBef>
            </a:pPr>
            <a:endParaRPr sz="2600">
              <a:latin typeface="Arial MT"/>
              <a:cs typeface="Arial MT"/>
            </a:endParaRPr>
          </a:p>
          <a:p>
            <a:pPr marL="4290060">
              <a:lnSpc>
                <a:spcPct val="100000"/>
              </a:lnSpc>
              <a:spcBef>
                <a:spcPts val="5"/>
              </a:spcBef>
            </a:pPr>
            <a:r>
              <a:rPr dirty="0" u="sng" sz="2600" spc="-1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19"/>
              </a:rPr>
              <a:t>https://www.</a:t>
            </a:r>
            <a:r>
              <a:rPr dirty="0" sz="2600" spc="-10">
                <a:latin typeface="Arial MT"/>
                <a:cs typeface="Arial MT"/>
                <a:hlinkClick r:id="rId19"/>
              </a:rPr>
              <a:t>y</a:t>
            </a:r>
            <a:r>
              <a:rPr dirty="0" u="sng" sz="2600" spc="-10">
                <a:uFill>
                  <a:solidFill>
                    <a:srgbClr val="000000"/>
                  </a:solidFill>
                </a:uFill>
                <a:latin typeface="Arial MT"/>
                <a:cs typeface="Arial MT"/>
                <a:hlinkClick r:id="rId19"/>
              </a:rPr>
              <a:t>outube.com/watch?v=qXsL3qpCruc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32" name="object 3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98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dirty="0" spc="-25"/>
              <a:t>19</a:t>
            </a:fld>
          </a:p>
        </p:txBody>
      </p:sp>
      <p:sp>
        <p:nvSpPr>
          <p:cNvPr id="33" name="object 33" descr=""/>
          <p:cNvSpPr txBox="1"/>
          <p:nvPr/>
        </p:nvSpPr>
        <p:spPr>
          <a:xfrm>
            <a:off x="1016000" y="9403754"/>
            <a:ext cx="2447290" cy="273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25"/>
              </a:lnSpc>
            </a:pPr>
            <a:r>
              <a:rPr dirty="0" sz="1750" spc="-10">
                <a:latin typeface="Arial MT"/>
                <a:cs typeface="Arial MT"/>
                <a:hlinkClick r:id="rId20"/>
              </a:rPr>
              <a:t>www.glocalevalweek.org</a:t>
            </a:r>
            <a:endParaRPr sz="17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882370" y="1356924"/>
            <a:ext cx="16405860" cy="8930640"/>
            <a:chOff x="1882370" y="1356924"/>
            <a:chExt cx="16405860" cy="89306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89121" y="7961273"/>
              <a:ext cx="2798878" cy="232572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82370" y="1356924"/>
              <a:ext cx="14306549" cy="799147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33500" algn="l"/>
                <a:tab pos="2112010" algn="l"/>
                <a:tab pos="2992755" algn="l"/>
                <a:tab pos="5907405" algn="l"/>
              </a:tabLst>
            </a:pPr>
            <a:r>
              <a:rPr dirty="0" spc="-25"/>
              <a:t>Uso</a:t>
            </a:r>
            <a:r>
              <a:rPr dirty="0"/>
              <a:t>	</a:t>
            </a:r>
            <a:r>
              <a:rPr dirty="0" spc="-25"/>
              <a:t>IA</a:t>
            </a:r>
            <a:r>
              <a:rPr dirty="0"/>
              <a:t>	</a:t>
            </a:r>
            <a:r>
              <a:rPr dirty="0" spc="-25"/>
              <a:t>en</a:t>
            </a:r>
            <a:r>
              <a:rPr dirty="0"/>
              <a:t>	</a:t>
            </a:r>
            <a:r>
              <a:rPr dirty="0" spc="-10"/>
              <a:t>Procesos</a:t>
            </a:r>
            <a:r>
              <a:rPr dirty="0"/>
              <a:t>	</a:t>
            </a:r>
            <a:r>
              <a:rPr dirty="0" spc="-10"/>
              <a:t>Evaluativos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98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dirty="0" spc="-25"/>
              <a:t>19</a:t>
            </a:fld>
          </a:p>
        </p:txBody>
      </p:sp>
      <p:sp>
        <p:nvSpPr>
          <p:cNvPr id="7" name="object 7" descr=""/>
          <p:cNvSpPr txBox="1"/>
          <p:nvPr/>
        </p:nvSpPr>
        <p:spPr>
          <a:xfrm>
            <a:off x="1016000" y="9403754"/>
            <a:ext cx="2447290" cy="273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25"/>
              </a:lnSpc>
            </a:pPr>
            <a:r>
              <a:rPr dirty="0" sz="1750" spc="-10">
                <a:latin typeface="Arial MT"/>
                <a:cs typeface="Arial MT"/>
                <a:hlinkClick r:id="rId4"/>
              </a:rPr>
              <a:t>www.glocalevalweek.org</a:t>
            </a:r>
            <a:endParaRPr sz="17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4721278"/>
            <a:ext cx="700595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43350" algn="l"/>
              </a:tabLst>
            </a:pPr>
            <a:r>
              <a:rPr dirty="0" spc="-10">
                <a:solidFill>
                  <a:srgbClr val="FEFEFE"/>
                </a:solidFill>
              </a:rPr>
              <a:t>Experiencias</a:t>
            </a:r>
            <a:r>
              <a:rPr dirty="0">
                <a:solidFill>
                  <a:srgbClr val="FEFEFE"/>
                </a:solidFill>
              </a:rPr>
              <a:t>	</a:t>
            </a:r>
            <a:r>
              <a:rPr dirty="0" spc="-10">
                <a:solidFill>
                  <a:srgbClr val="FEFEFE"/>
                </a:solidFill>
              </a:rPr>
              <a:t>regionales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7246600" y="9215479"/>
            <a:ext cx="316230" cy="371475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dirty="0" sz="2000" spc="-25">
                <a:solidFill>
                  <a:srgbClr val="FEFEFE"/>
                </a:solidFill>
                <a:latin typeface="Arial MT"/>
                <a:cs typeface="Arial MT"/>
              </a:rPr>
              <a:t>24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361004" y="270577"/>
            <a:ext cx="15927069" cy="10016490"/>
            <a:chOff x="2361004" y="270577"/>
            <a:chExt cx="15927069" cy="1001649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61004" y="270577"/>
              <a:ext cx="12982574" cy="86486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38089" y="4765791"/>
              <a:ext cx="6749918" cy="552120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27244" y="7568865"/>
              <a:ext cx="4124324" cy="135254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16000" y="1044562"/>
            <a:ext cx="700595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43350" algn="l"/>
              </a:tabLst>
            </a:pPr>
            <a:r>
              <a:rPr dirty="0" spc="-10"/>
              <a:t>Experiencias</a:t>
            </a:r>
            <a:r>
              <a:rPr dirty="0"/>
              <a:t>	</a:t>
            </a:r>
            <a:r>
              <a:rPr dirty="0" spc="-10"/>
              <a:t>regionales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98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dirty="0" spc="-25"/>
              <a:t>25</a:t>
            </a:fld>
          </a:p>
        </p:txBody>
      </p:sp>
      <p:sp>
        <p:nvSpPr>
          <p:cNvPr id="8" name="object 8" descr=""/>
          <p:cNvSpPr txBox="1"/>
          <p:nvPr/>
        </p:nvSpPr>
        <p:spPr>
          <a:xfrm>
            <a:off x="1016000" y="9403754"/>
            <a:ext cx="2447290" cy="273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25"/>
              </a:lnSpc>
            </a:pPr>
            <a:r>
              <a:rPr dirty="0" sz="1750" spc="-10">
                <a:latin typeface="Arial MT"/>
                <a:cs typeface="Arial MT"/>
                <a:hlinkClick r:id="rId5"/>
              </a:rPr>
              <a:t>www.glocalevalweek.org</a:t>
            </a:r>
            <a:endParaRPr sz="17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261121" y="738942"/>
            <a:ext cx="17026890" cy="9548495"/>
            <a:chOff x="1261121" y="738942"/>
            <a:chExt cx="17026890" cy="954849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62291" y="8620234"/>
              <a:ext cx="2025708" cy="166676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1121" y="738942"/>
              <a:ext cx="15535274" cy="8677274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98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dirty="0" spc="-25"/>
              <a:t>25</a:t>
            </a:fld>
          </a:p>
        </p:txBody>
      </p:sp>
      <p:sp>
        <p:nvSpPr>
          <p:cNvPr id="6" name="object 6" descr=""/>
          <p:cNvSpPr txBox="1"/>
          <p:nvPr/>
        </p:nvSpPr>
        <p:spPr>
          <a:xfrm>
            <a:off x="1016000" y="9403754"/>
            <a:ext cx="2447290" cy="273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25"/>
              </a:lnSpc>
            </a:pPr>
            <a:r>
              <a:rPr dirty="0" sz="1750" spc="-10">
                <a:latin typeface="Arial MT"/>
                <a:cs typeface="Arial MT"/>
                <a:hlinkClick r:id="rId4"/>
              </a:rPr>
              <a:t>www.glocalevalweek.org</a:t>
            </a:r>
            <a:endParaRPr sz="17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62291" y="8620235"/>
            <a:ext cx="2025708" cy="166676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76756" y="1028700"/>
            <a:ext cx="13334999" cy="744854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45679" y="8451679"/>
            <a:ext cx="579691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4000" spc="100" b="0">
                <a:uFill>
                  <a:solidFill>
                    <a:srgbClr val="1B78BE"/>
                  </a:solidFill>
                </a:uFill>
                <a:latin typeface="Arial MT"/>
                <a:cs typeface="Arial MT"/>
                <a:hlinkClick r:id="rId4"/>
              </a:rPr>
              <a:t>acortar.link/a</a:t>
            </a:r>
            <a:r>
              <a:rPr dirty="0" sz="4000" spc="100" b="0">
                <a:latin typeface="Arial MT"/>
                <a:cs typeface="Arial MT"/>
                <a:hlinkClick r:id="rId4"/>
              </a:rPr>
              <a:t>g</a:t>
            </a:r>
            <a:r>
              <a:rPr dirty="0" u="heavy" sz="4000" spc="100" b="0">
                <a:uFill>
                  <a:solidFill>
                    <a:srgbClr val="1B78BE"/>
                  </a:solidFill>
                </a:uFill>
                <a:latin typeface="Arial MT"/>
                <a:cs typeface="Arial MT"/>
                <a:hlinkClick r:id="rId4"/>
              </a:rPr>
              <a:t>ente-</a:t>
            </a:r>
            <a:r>
              <a:rPr dirty="0" u="heavy" sz="4000" spc="-20" b="0">
                <a:uFill>
                  <a:solidFill>
                    <a:srgbClr val="1B78BE"/>
                  </a:solidFill>
                </a:uFill>
                <a:latin typeface="Arial MT"/>
                <a:cs typeface="Arial MT"/>
                <a:hlinkClick r:id="rId4"/>
              </a:rPr>
              <a:t>sepa</a:t>
            </a:r>
            <a:endParaRPr sz="4000">
              <a:latin typeface="Arial MT"/>
              <a:cs typeface="Arial MT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98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dirty="0" spc="-25"/>
              <a:t>25</a:t>
            </a:fld>
          </a:p>
        </p:txBody>
      </p:sp>
      <p:sp>
        <p:nvSpPr>
          <p:cNvPr id="6" name="object 6" descr=""/>
          <p:cNvSpPr txBox="1"/>
          <p:nvPr/>
        </p:nvSpPr>
        <p:spPr>
          <a:xfrm>
            <a:off x="1016000" y="9403754"/>
            <a:ext cx="2447290" cy="273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25"/>
              </a:lnSpc>
            </a:pPr>
            <a:r>
              <a:rPr dirty="0" sz="1750" spc="-10">
                <a:latin typeface="Arial MT"/>
                <a:cs typeface="Arial MT"/>
                <a:hlinkClick r:id="rId5"/>
              </a:rPr>
              <a:t>www.glocalevalweek.org</a:t>
            </a:r>
            <a:endParaRPr sz="17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4721278"/>
            <a:ext cx="727329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15210" algn="l"/>
                <a:tab pos="3195955" algn="l"/>
              </a:tabLst>
            </a:pPr>
            <a:r>
              <a:rPr dirty="0" spc="-10">
                <a:solidFill>
                  <a:srgbClr val="FEFEFE"/>
                </a:solidFill>
              </a:rPr>
              <a:t>Corpus</a:t>
            </a:r>
            <a:r>
              <a:rPr dirty="0">
                <a:solidFill>
                  <a:srgbClr val="FEFEFE"/>
                </a:solidFill>
              </a:rPr>
              <a:t>	</a:t>
            </a:r>
            <a:r>
              <a:rPr dirty="0" spc="-25">
                <a:solidFill>
                  <a:srgbClr val="FEFEFE"/>
                </a:solidFill>
              </a:rPr>
              <a:t>de</a:t>
            </a:r>
            <a:r>
              <a:rPr dirty="0">
                <a:solidFill>
                  <a:srgbClr val="FEFEFE"/>
                </a:solidFill>
              </a:rPr>
              <a:t>	</a:t>
            </a:r>
            <a:r>
              <a:rPr dirty="0" spc="-10">
                <a:solidFill>
                  <a:srgbClr val="FEFEFE"/>
                </a:solidFill>
              </a:rPr>
              <a:t>Conocimiento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7246600" y="9232962"/>
            <a:ext cx="31623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">
                <a:solidFill>
                  <a:srgbClr val="FEFEFE"/>
                </a:solidFill>
                <a:latin typeface="Arial MT"/>
                <a:cs typeface="Arial MT"/>
              </a:rPr>
              <a:t>28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2013902"/>
            <a:ext cx="3762374" cy="25050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1044562"/>
            <a:ext cx="727329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15210" algn="l"/>
                <a:tab pos="3195955" algn="l"/>
              </a:tabLst>
            </a:pPr>
            <a:r>
              <a:rPr dirty="0" spc="-10"/>
              <a:t>Corpus</a:t>
            </a:r>
            <a:r>
              <a:rPr dirty="0"/>
              <a:t>	</a:t>
            </a:r>
            <a:r>
              <a:rPr dirty="0" spc="-25"/>
              <a:t>de</a:t>
            </a:r>
            <a:r>
              <a:rPr dirty="0"/>
              <a:t>	</a:t>
            </a:r>
            <a:r>
              <a:rPr dirty="0" spc="-10"/>
              <a:t>Conocimiento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172585">
              <a:lnSpc>
                <a:spcPct val="100000"/>
              </a:lnSpc>
              <a:spcBef>
                <a:spcPts val="100"/>
              </a:spcBef>
            </a:pPr>
            <a:r>
              <a:rPr dirty="0" spc="-20">
                <a:hlinkClick r:id="rId3"/>
              </a:rPr>
              <a:t>corpus-</a:t>
            </a:r>
            <a:r>
              <a:rPr dirty="0" spc="-10">
                <a:hlinkClick r:id="rId3"/>
              </a:rPr>
              <a:t>evalia.blogspot.com/</a:t>
            </a:r>
          </a:p>
          <a:p>
            <a:pPr>
              <a:lnSpc>
                <a:spcPct val="100000"/>
              </a:lnSpc>
            </a:pPr>
          </a:p>
          <a:p>
            <a:pPr>
              <a:lnSpc>
                <a:spcPct val="100000"/>
              </a:lnSpc>
              <a:spcBef>
                <a:spcPts val="1650"/>
              </a:spcBef>
            </a:pPr>
          </a:p>
          <a:p>
            <a:pPr marL="12700" marR="279400">
              <a:lnSpc>
                <a:spcPct val="115399"/>
              </a:lnSpc>
            </a:pPr>
            <a:r>
              <a:rPr dirty="0" u="none"/>
              <a:t>El</a:t>
            </a:r>
            <a:r>
              <a:rPr dirty="0" u="none" spc="-85"/>
              <a:t> </a:t>
            </a:r>
            <a:r>
              <a:rPr dirty="0" u="none"/>
              <a:t>Corpus</a:t>
            </a:r>
            <a:r>
              <a:rPr dirty="0" u="none" spc="-85"/>
              <a:t> </a:t>
            </a:r>
            <a:r>
              <a:rPr dirty="0" u="none"/>
              <a:t>de</a:t>
            </a:r>
            <a:r>
              <a:rPr dirty="0" u="none" spc="-80"/>
              <a:t> </a:t>
            </a:r>
            <a:r>
              <a:rPr dirty="0" u="none"/>
              <a:t>Conocimiento</a:t>
            </a:r>
            <a:r>
              <a:rPr dirty="0" u="none" spc="-85"/>
              <a:t> </a:t>
            </a:r>
            <a:r>
              <a:rPr dirty="0" u="none"/>
              <a:t>EvalIA</a:t>
            </a:r>
            <a:r>
              <a:rPr dirty="0" u="none" spc="-80"/>
              <a:t> </a:t>
            </a:r>
            <a:r>
              <a:rPr dirty="0" u="none"/>
              <a:t>es</a:t>
            </a:r>
            <a:r>
              <a:rPr dirty="0" u="none" spc="-85"/>
              <a:t> </a:t>
            </a:r>
            <a:r>
              <a:rPr dirty="0" u="none"/>
              <a:t>un</a:t>
            </a:r>
            <a:r>
              <a:rPr dirty="0" u="none" spc="-80"/>
              <a:t> </a:t>
            </a:r>
            <a:r>
              <a:rPr dirty="0" u="none"/>
              <a:t>repositorio</a:t>
            </a:r>
            <a:r>
              <a:rPr dirty="0" u="none" spc="-85"/>
              <a:t> </a:t>
            </a:r>
            <a:r>
              <a:rPr dirty="0" u="none"/>
              <a:t>documental</a:t>
            </a:r>
            <a:r>
              <a:rPr dirty="0" u="none" spc="-80"/>
              <a:t> </a:t>
            </a:r>
            <a:r>
              <a:rPr dirty="0" u="none"/>
              <a:t>y</a:t>
            </a:r>
            <a:r>
              <a:rPr dirty="0" u="none" spc="-85"/>
              <a:t> </a:t>
            </a:r>
            <a:r>
              <a:rPr dirty="0" u="none"/>
              <a:t>audiovisual</a:t>
            </a:r>
            <a:r>
              <a:rPr dirty="0" u="none" spc="-85"/>
              <a:t> </a:t>
            </a:r>
            <a:r>
              <a:rPr dirty="0" u="none"/>
              <a:t>especializado</a:t>
            </a:r>
            <a:r>
              <a:rPr dirty="0" u="none" spc="-80"/>
              <a:t> </a:t>
            </a:r>
            <a:r>
              <a:rPr dirty="0" u="none"/>
              <a:t>en</a:t>
            </a:r>
            <a:r>
              <a:rPr dirty="0" u="none" spc="-85"/>
              <a:t> </a:t>
            </a:r>
            <a:r>
              <a:rPr dirty="0" u="none" spc="-25"/>
              <a:t>el </a:t>
            </a:r>
            <a:r>
              <a:rPr dirty="0" u="none"/>
              <a:t>estudio,</a:t>
            </a:r>
            <a:r>
              <a:rPr dirty="0" u="none" spc="-75"/>
              <a:t> </a:t>
            </a:r>
            <a:r>
              <a:rPr dirty="0" u="none"/>
              <a:t>aplicación</a:t>
            </a:r>
            <a:r>
              <a:rPr dirty="0" u="none" spc="-75"/>
              <a:t> </a:t>
            </a:r>
            <a:r>
              <a:rPr dirty="0" u="none"/>
              <a:t>y</a:t>
            </a:r>
            <a:r>
              <a:rPr dirty="0" u="none" spc="-75"/>
              <a:t> </a:t>
            </a:r>
            <a:r>
              <a:rPr dirty="0" u="none"/>
              <a:t>análisis</a:t>
            </a:r>
            <a:r>
              <a:rPr dirty="0" u="none" spc="-70"/>
              <a:t> </a:t>
            </a:r>
            <a:r>
              <a:rPr dirty="0" u="none"/>
              <a:t>de</a:t>
            </a:r>
            <a:r>
              <a:rPr dirty="0" u="none" spc="-75"/>
              <a:t> </a:t>
            </a:r>
            <a:r>
              <a:rPr dirty="0" u="none"/>
              <a:t>la</a:t>
            </a:r>
            <a:r>
              <a:rPr dirty="0" u="none" spc="-75"/>
              <a:t> </a:t>
            </a:r>
            <a:r>
              <a:rPr dirty="0" u="none"/>
              <a:t>Inteligencia</a:t>
            </a:r>
            <a:r>
              <a:rPr dirty="0" u="none" spc="-75"/>
              <a:t> </a:t>
            </a:r>
            <a:r>
              <a:rPr dirty="0" u="none"/>
              <a:t>Artificial</a:t>
            </a:r>
            <a:r>
              <a:rPr dirty="0" u="none" spc="-70"/>
              <a:t> </a:t>
            </a:r>
            <a:r>
              <a:rPr dirty="0" u="none"/>
              <a:t>(IA)</a:t>
            </a:r>
            <a:r>
              <a:rPr dirty="0" u="none" spc="-75"/>
              <a:t> </a:t>
            </a:r>
            <a:r>
              <a:rPr dirty="0" u="none"/>
              <a:t>en</a:t>
            </a:r>
            <a:r>
              <a:rPr dirty="0" u="none" spc="-75"/>
              <a:t> </a:t>
            </a:r>
            <a:r>
              <a:rPr dirty="0" u="none"/>
              <a:t>los</a:t>
            </a:r>
            <a:r>
              <a:rPr dirty="0" u="none" spc="-75"/>
              <a:t> </a:t>
            </a:r>
            <a:r>
              <a:rPr dirty="0" u="none"/>
              <a:t>procesos</a:t>
            </a:r>
            <a:r>
              <a:rPr dirty="0" u="none" spc="-70"/>
              <a:t> </a:t>
            </a:r>
            <a:r>
              <a:rPr dirty="0" u="none"/>
              <a:t>de</a:t>
            </a:r>
            <a:r>
              <a:rPr dirty="0" u="none" spc="-75"/>
              <a:t> </a:t>
            </a:r>
            <a:r>
              <a:rPr dirty="0" u="none"/>
              <a:t>evaluación</a:t>
            </a:r>
            <a:r>
              <a:rPr dirty="0" u="none" spc="-75"/>
              <a:t> </a:t>
            </a:r>
            <a:r>
              <a:rPr dirty="0" u="none" spc="-25"/>
              <a:t>de </a:t>
            </a:r>
            <a:r>
              <a:rPr dirty="0" u="none"/>
              <a:t>políticas</a:t>
            </a:r>
            <a:r>
              <a:rPr dirty="0" u="none" spc="-75"/>
              <a:t> </a:t>
            </a:r>
            <a:r>
              <a:rPr dirty="0" u="none"/>
              <a:t>públicas</a:t>
            </a:r>
            <a:r>
              <a:rPr dirty="0" u="none" spc="-70"/>
              <a:t> </a:t>
            </a:r>
            <a:r>
              <a:rPr dirty="0" u="none"/>
              <a:t>en</a:t>
            </a:r>
            <a:r>
              <a:rPr dirty="0" u="none" spc="-70"/>
              <a:t> </a:t>
            </a:r>
            <a:r>
              <a:rPr dirty="0" u="none"/>
              <a:t>España,</a:t>
            </a:r>
            <a:r>
              <a:rPr dirty="0" u="none" spc="-70"/>
              <a:t> </a:t>
            </a:r>
            <a:r>
              <a:rPr dirty="0" u="none"/>
              <a:t>América</a:t>
            </a:r>
            <a:r>
              <a:rPr dirty="0" u="none" spc="-70"/>
              <a:t> </a:t>
            </a:r>
            <a:r>
              <a:rPr dirty="0" u="none"/>
              <a:t>Latina</a:t>
            </a:r>
            <a:r>
              <a:rPr dirty="0" u="none" spc="-70"/>
              <a:t> </a:t>
            </a:r>
            <a:r>
              <a:rPr dirty="0" u="none"/>
              <a:t>y</a:t>
            </a:r>
            <a:r>
              <a:rPr dirty="0" u="none" spc="-70"/>
              <a:t> </a:t>
            </a:r>
            <a:r>
              <a:rPr dirty="0" u="none"/>
              <a:t>el</a:t>
            </a:r>
            <a:r>
              <a:rPr dirty="0" u="none" spc="-70"/>
              <a:t> </a:t>
            </a:r>
            <a:r>
              <a:rPr dirty="0" u="none" spc="-10"/>
              <a:t>Caribe.</a:t>
            </a:r>
          </a:p>
          <a:p>
            <a:pPr>
              <a:lnSpc>
                <a:spcPct val="100000"/>
              </a:lnSpc>
              <a:spcBef>
                <a:spcPts val="610"/>
              </a:spcBef>
            </a:pPr>
          </a:p>
          <a:p>
            <a:pPr marL="12700" marR="5080">
              <a:lnSpc>
                <a:spcPct val="115399"/>
              </a:lnSpc>
            </a:pPr>
            <a:r>
              <a:rPr dirty="0" u="none"/>
              <a:t>EvalIA</a:t>
            </a:r>
            <a:r>
              <a:rPr dirty="0" u="none" spc="-80"/>
              <a:t> </a:t>
            </a:r>
            <a:r>
              <a:rPr dirty="0" u="none"/>
              <a:t>surge</a:t>
            </a:r>
            <a:r>
              <a:rPr dirty="0" u="none" spc="-75"/>
              <a:t> </a:t>
            </a:r>
            <a:r>
              <a:rPr dirty="0" u="none"/>
              <a:t>con</a:t>
            </a:r>
            <a:r>
              <a:rPr dirty="0" u="none" spc="-75"/>
              <a:t> </a:t>
            </a:r>
            <a:r>
              <a:rPr dirty="0" u="none"/>
              <a:t>el</a:t>
            </a:r>
            <a:r>
              <a:rPr dirty="0" u="none" spc="-75"/>
              <a:t> </a:t>
            </a:r>
            <a:r>
              <a:rPr dirty="0" u="none"/>
              <a:t>objetivo</a:t>
            </a:r>
            <a:r>
              <a:rPr dirty="0" u="none" spc="-75"/>
              <a:t> </a:t>
            </a:r>
            <a:r>
              <a:rPr dirty="0" u="none"/>
              <a:t>de</a:t>
            </a:r>
            <a:r>
              <a:rPr dirty="0" u="none" spc="-75"/>
              <a:t> </a:t>
            </a:r>
            <a:r>
              <a:rPr dirty="0" u="none"/>
              <a:t>reunir,</a:t>
            </a:r>
            <a:r>
              <a:rPr dirty="0" u="none" spc="-75"/>
              <a:t> </a:t>
            </a:r>
            <a:r>
              <a:rPr dirty="0" u="none"/>
              <a:t>sistematizar</a:t>
            </a:r>
            <a:r>
              <a:rPr dirty="0" u="none" spc="-75"/>
              <a:t> </a:t>
            </a:r>
            <a:r>
              <a:rPr dirty="0" u="none"/>
              <a:t>y</a:t>
            </a:r>
            <a:r>
              <a:rPr dirty="0" u="none" spc="-75"/>
              <a:t> </a:t>
            </a:r>
            <a:r>
              <a:rPr dirty="0" u="none"/>
              <a:t>difundir</a:t>
            </a:r>
            <a:r>
              <a:rPr dirty="0" u="none" spc="-75"/>
              <a:t> </a:t>
            </a:r>
            <a:r>
              <a:rPr dirty="0" u="none"/>
              <a:t>materiales</a:t>
            </a:r>
            <a:r>
              <a:rPr dirty="0" u="none" spc="-75"/>
              <a:t> </a:t>
            </a:r>
            <a:r>
              <a:rPr dirty="0" u="none"/>
              <a:t>de</a:t>
            </a:r>
            <a:r>
              <a:rPr dirty="0" u="none" spc="-75"/>
              <a:t> </a:t>
            </a:r>
            <a:r>
              <a:rPr dirty="0" u="none"/>
              <a:t>referencia</a:t>
            </a:r>
            <a:r>
              <a:rPr dirty="0" u="none" spc="-75"/>
              <a:t> </a:t>
            </a:r>
            <a:r>
              <a:rPr dirty="0" u="none"/>
              <a:t>que</a:t>
            </a:r>
            <a:r>
              <a:rPr dirty="0" u="none" spc="-75"/>
              <a:t> </a:t>
            </a:r>
            <a:r>
              <a:rPr dirty="0" u="none"/>
              <a:t>ayuden</a:t>
            </a:r>
            <a:r>
              <a:rPr dirty="0" u="none" spc="-75"/>
              <a:t> </a:t>
            </a:r>
            <a:r>
              <a:rPr dirty="0" u="none" spc="-50"/>
              <a:t>a </a:t>
            </a:r>
            <a:r>
              <a:rPr dirty="0" u="none"/>
              <a:t>comprender</a:t>
            </a:r>
            <a:r>
              <a:rPr dirty="0" u="none" spc="-75"/>
              <a:t> </a:t>
            </a:r>
            <a:r>
              <a:rPr dirty="0" u="none"/>
              <a:t>cómo</a:t>
            </a:r>
            <a:r>
              <a:rPr dirty="0" u="none" spc="-75"/>
              <a:t> </a:t>
            </a:r>
            <a:r>
              <a:rPr dirty="0" u="none"/>
              <a:t>la</a:t>
            </a:r>
            <a:r>
              <a:rPr dirty="0" u="none" spc="-75"/>
              <a:t> </a:t>
            </a:r>
            <a:r>
              <a:rPr dirty="0" u="none"/>
              <a:t>inteligencia</a:t>
            </a:r>
            <a:r>
              <a:rPr dirty="0" u="none" spc="-75"/>
              <a:t> </a:t>
            </a:r>
            <a:r>
              <a:rPr dirty="0" u="none"/>
              <a:t>artificial</a:t>
            </a:r>
            <a:r>
              <a:rPr dirty="0" u="none" spc="-75"/>
              <a:t> </a:t>
            </a:r>
            <a:r>
              <a:rPr dirty="0" u="none"/>
              <a:t>está</a:t>
            </a:r>
            <a:r>
              <a:rPr dirty="0" u="none" spc="-75"/>
              <a:t> </a:t>
            </a:r>
            <a:r>
              <a:rPr dirty="0" u="none"/>
              <a:t>transformando</a:t>
            </a:r>
            <a:r>
              <a:rPr dirty="0" u="none" spc="-75"/>
              <a:t> </a:t>
            </a:r>
            <a:r>
              <a:rPr dirty="0" u="none"/>
              <a:t>la</a:t>
            </a:r>
            <a:r>
              <a:rPr dirty="0" u="none" spc="-75"/>
              <a:t> </a:t>
            </a:r>
            <a:r>
              <a:rPr dirty="0" u="none"/>
              <a:t>forma</a:t>
            </a:r>
            <a:r>
              <a:rPr dirty="0" u="none" spc="-75"/>
              <a:t> </a:t>
            </a:r>
            <a:r>
              <a:rPr dirty="0" u="none"/>
              <a:t>en</a:t>
            </a:r>
            <a:r>
              <a:rPr dirty="0" u="none" spc="-75"/>
              <a:t> </a:t>
            </a:r>
            <a:r>
              <a:rPr dirty="0" u="none"/>
              <a:t>que</a:t>
            </a:r>
            <a:r>
              <a:rPr dirty="0" u="none" spc="-75"/>
              <a:t> </a:t>
            </a:r>
            <a:r>
              <a:rPr dirty="0" u="none"/>
              <a:t>los</a:t>
            </a:r>
            <a:r>
              <a:rPr dirty="0" u="none" spc="-75"/>
              <a:t> </a:t>
            </a:r>
            <a:r>
              <a:rPr dirty="0" u="none"/>
              <a:t>gobiernos</a:t>
            </a:r>
            <a:r>
              <a:rPr dirty="0" u="none" spc="-75"/>
              <a:t> </a:t>
            </a:r>
            <a:r>
              <a:rPr dirty="0" u="none"/>
              <a:t>y</a:t>
            </a:r>
            <a:r>
              <a:rPr dirty="0" u="none" spc="-75"/>
              <a:t> </a:t>
            </a:r>
            <a:r>
              <a:rPr dirty="0" u="none" spc="-25"/>
              <a:t>las </a:t>
            </a:r>
            <a:r>
              <a:rPr dirty="0" u="none"/>
              <a:t>instituciones</a:t>
            </a:r>
            <a:r>
              <a:rPr dirty="0" u="none" spc="-114"/>
              <a:t> </a:t>
            </a:r>
            <a:r>
              <a:rPr dirty="0" u="none"/>
              <a:t>diseñan,</a:t>
            </a:r>
            <a:r>
              <a:rPr dirty="0" u="none" spc="-110"/>
              <a:t> </a:t>
            </a:r>
            <a:r>
              <a:rPr dirty="0" u="none"/>
              <a:t>implementan,</a:t>
            </a:r>
            <a:r>
              <a:rPr dirty="0" u="none" spc="-114"/>
              <a:t> </a:t>
            </a:r>
            <a:r>
              <a:rPr dirty="0" u="none"/>
              <a:t>monitorean</a:t>
            </a:r>
            <a:r>
              <a:rPr dirty="0" u="none" spc="-110"/>
              <a:t> </a:t>
            </a:r>
            <a:r>
              <a:rPr dirty="0" u="none"/>
              <a:t>y</a:t>
            </a:r>
            <a:r>
              <a:rPr dirty="0" u="none" spc="-114"/>
              <a:t> </a:t>
            </a:r>
            <a:r>
              <a:rPr dirty="0" u="none"/>
              <a:t>evalúan</a:t>
            </a:r>
            <a:r>
              <a:rPr dirty="0" u="none" spc="-110"/>
              <a:t> </a:t>
            </a:r>
            <a:r>
              <a:rPr dirty="0" u="none"/>
              <a:t>sus</a:t>
            </a:r>
            <a:r>
              <a:rPr dirty="0" u="none" spc="-114"/>
              <a:t> </a:t>
            </a:r>
            <a:r>
              <a:rPr dirty="0" u="none"/>
              <a:t>intervenciones</a:t>
            </a:r>
            <a:r>
              <a:rPr dirty="0" u="none" spc="-110"/>
              <a:t> </a:t>
            </a:r>
            <a:r>
              <a:rPr dirty="0" u="none" spc="-10"/>
              <a:t>públicas.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489121" y="7961273"/>
            <a:ext cx="2798878" cy="2325726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98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dirty="0" spc="-25"/>
              <a:t>29</a:t>
            </a:fld>
          </a:p>
        </p:txBody>
      </p:sp>
      <p:sp>
        <p:nvSpPr>
          <p:cNvPr id="7" name="object 7" descr=""/>
          <p:cNvSpPr txBox="1"/>
          <p:nvPr/>
        </p:nvSpPr>
        <p:spPr>
          <a:xfrm>
            <a:off x="1016000" y="9403754"/>
            <a:ext cx="2447290" cy="273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25"/>
              </a:lnSpc>
            </a:pPr>
            <a:r>
              <a:rPr dirty="0" sz="1750" spc="-10">
                <a:latin typeface="Arial MT"/>
                <a:cs typeface="Arial MT"/>
                <a:hlinkClick r:id="rId5"/>
              </a:rPr>
              <a:t>www.glocalevalweek.org</a:t>
            </a:r>
            <a:endParaRPr sz="17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4721278"/>
            <a:ext cx="520700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10410" algn="l"/>
                <a:tab pos="2788920" algn="l"/>
                <a:tab pos="3161665" algn="l"/>
              </a:tabLst>
            </a:pPr>
            <a:r>
              <a:rPr dirty="0" spc="-10">
                <a:solidFill>
                  <a:srgbClr val="FEFEFE"/>
                </a:solidFill>
              </a:rPr>
              <a:t>Grupo</a:t>
            </a:r>
            <a:r>
              <a:rPr dirty="0">
                <a:solidFill>
                  <a:srgbClr val="FEFEFE"/>
                </a:solidFill>
              </a:rPr>
              <a:t>	</a:t>
            </a:r>
            <a:r>
              <a:rPr dirty="0" spc="-25">
                <a:solidFill>
                  <a:srgbClr val="FEFEFE"/>
                </a:solidFill>
              </a:rPr>
              <a:t>IA</a:t>
            </a:r>
            <a:r>
              <a:rPr dirty="0">
                <a:solidFill>
                  <a:srgbClr val="FEFEFE"/>
                </a:solidFill>
              </a:rPr>
              <a:t>	</a:t>
            </a:r>
            <a:r>
              <a:rPr dirty="0" spc="-50">
                <a:solidFill>
                  <a:srgbClr val="FEFEFE"/>
                </a:solidFill>
              </a:rPr>
              <a:t>-</a:t>
            </a:r>
            <a:r>
              <a:rPr dirty="0">
                <a:solidFill>
                  <a:srgbClr val="FEFEFE"/>
                </a:solidFill>
              </a:rPr>
              <a:t>	</a:t>
            </a:r>
            <a:r>
              <a:rPr dirty="0" spc="-10">
                <a:solidFill>
                  <a:srgbClr val="FEFEFE"/>
                </a:solidFill>
              </a:rPr>
              <a:t>ReLAC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7246600" y="9232962"/>
            <a:ext cx="17081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>
                <a:solidFill>
                  <a:srgbClr val="FEFEFE"/>
                </a:solidFill>
                <a:latin typeface="Arial MT"/>
                <a:cs typeface="Arial MT"/>
              </a:rPr>
              <a:t>3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D3C5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709917" y="0"/>
            <a:ext cx="17578705" cy="10287000"/>
            <a:chOff x="709917" y="0"/>
            <a:chExt cx="17578705" cy="10287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03656" y="0"/>
              <a:ext cx="15984343" cy="1028699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9917" y="789831"/>
              <a:ext cx="1915810" cy="204303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53842" y="1189907"/>
            <a:ext cx="928369" cy="43180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50" spc="-10" b="0">
                <a:solidFill>
                  <a:srgbClr val="FEFEFE"/>
                </a:solidFill>
                <a:latin typeface="Arial MT"/>
                <a:cs typeface="Arial MT"/>
              </a:rPr>
              <a:t>global</a:t>
            </a:r>
            <a:endParaRPr sz="2650">
              <a:latin typeface="Arial MT"/>
              <a:cs typeface="Arial MT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98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dirty="0" spc="-25"/>
              <a:t>29</a:t>
            </a:fld>
          </a:p>
        </p:txBody>
      </p:sp>
      <p:sp>
        <p:nvSpPr>
          <p:cNvPr id="10" name="object 10" descr=""/>
          <p:cNvSpPr txBox="1"/>
          <p:nvPr/>
        </p:nvSpPr>
        <p:spPr>
          <a:xfrm>
            <a:off x="1016000" y="9403754"/>
            <a:ext cx="2447290" cy="273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25"/>
              </a:lnSpc>
            </a:pPr>
            <a:r>
              <a:rPr dirty="0" sz="1750" spc="-10">
                <a:latin typeface="Arial MT"/>
                <a:cs typeface="Arial MT"/>
                <a:hlinkClick r:id="rId4"/>
              </a:rPr>
              <a:t>www.glocalevalweek.org</a:t>
            </a:r>
            <a:endParaRPr sz="1750">
              <a:latin typeface="Arial MT"/>
              <a:cs typeface="Arial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653842" y="1489563"/>
            <a:ext cx="1698625" cy="7131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2695"/>
              </a:lnSpc>
              <a:spcBef>
                <a:spcPts val="110"/>
              </a:spcBef>
            </a:pPr>
            <a:r>
              <a:rPr dirty="0" sz="2650" spc="-10" b="1">
                <a:solidFill>
                  <a:srgbClr val="FEFEFE"/>
                </a:solidFill>
                <a:latin typeface="Arial"/>
                <a:cs typeface="Arial"/>
              </a:rPr>
              <a:t>evaluation</a:t>
            </a:r>
            <a:endParaRPr sz="2650">
              <a:latin typeface="Arial"/>
              <a:cs typeface="Arial"/>
            </a:endParaRPr>
          </a:p>
          <a:p>
            <a:pPr marL="12700">
              <a:lnSpc>
                <a:spcPts val="2695"/>
              </a:lnSpc>
            </a:pPr>
            <a:r>
              <a:rPr dirty="0" sz="2650" spc="-10">
                <a:solidFill>
                  <a:srgbClr val="FEFEFE"/>
                </a:solidFill>
                <a:latin typeface="Arial MT"/>
                <a:cs typeface="Arial MT"/>
              </a:rPr>
              <a:t>initiative</a:t>
            </a:r>
            <a:endParaRPr sz="2650">
              <a:latin typeface="Arial MT"/>
              <a:cs typeface="Arial M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016000" y="4695961"/>
            <a:ext cx="4630420" cy="1061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800" b="1">
                <a:solidFill>
                  <a:srgbClr val="FEFEFE"/>
                </a:solidFill>
                <a:latin typeface="Arial"/>
                <a:cs typeface="Arial"/>
              </a:rPr>
              <a:t>Thank</a:t>
            </a:r>
            <a:r>
              <a:rPr dirty="0" sz="6800" spc="-105" b="1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dirty="0" sz="6800" spc="-20" b="1">
                <a:solidFill>
                  <a:srgbClr val="FEFEFE"/>
                </a:solidFill>
                <a:latin typeface="Arial"/>
                <a:cs typeface="Arial"/>
              </a:rPr>
              <a:t>you!</a:t>
            </a:r>
            <a:endParaRPr sz="6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89053" y="1909553"/>
            <a:ext cx="12932410" cy="5328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10410" algn="l"/>
                <a:tab pos="2788920" algn="l"/>
                <a:tab pos="3161665" algn="l"/>
              </a:tabLst>
            </a:pPr>
            <a:r>
              <a:rPr dirty="0" sz="4800" spc="-10" b="1">
                <a:solidFill>
                  <a:srgbClr val="1B78BE"/>
                </a:solidFill>
                <a:latin typeface="Arial"/>
                <a:cs typeface="Arial"/>
              </a:rPr>
              <a:t>Grupo</a:t>
            </a:r>
            <a:r>
              <a:rPr dirty="0" sz="4800" b="1">
                <a:solidFill>
                  <a:srgbClr val="1B78BE"/>
                </a:solidFill>
                <a:latin typeface="Arial"/>
                <a:cs typeface="Arial"/>
              </a:rPr>
              <a:t>	</a:t>
            </a:r>
            <a:r>
              <a:rPr dirty="0" sz="4800" spc="-25" b="1">
                <a:solidFill>
                  <a:srgbClr val="1B78BE"/>
                </a:solidFill>
                <a:latin typeface="Arial"/>
                <a:cs typeface="Arial"/>
              </a:rPr>
              <a:t>IA</a:t>
            </a:r>
            <a:r>
              <a:rPr dirty="0" sz="4800" b="1">
                <a:solidFill>
                  <a:srgbClr val="1B78BE"/>
                </a:solidFill>
                <a:latin typeface="Arial"/>
                <a:cs typeface="Arial"/>
              </a:rPr>
              <a:t>	</a:t>
            </a:r>
            <a:r>
              <a:rPr dirty="0" sz="4800" spc="-50" b="1">
                <a:solidFill>
                  <a:srgbClr val="1B78BE"/>
                </a:solidFill>
                <a:latin typeface="Arial"/>
                <a:cs typeface="Arial"/>
              </a:rPr>
              <a:t>-</a:t>
            </a:r>
            <a:r>
              <a:rPr dirty="0" sz="4800" b="1">
                <a:solidFill>
                  <a:srgbClr val="1B78BE"/>
                </a:solidFill>
                <a:latin typeface="Arial"/>
                <a:cs typeface="Arial"/>
              </a:rPr>
              <a:t>	</a:t>
            </a:r>
            <a:r>
              <a:rPr dirty="0" sz="4800" spc="-10" b="1">
                <a:solidFill>
                  <a:srgbClr val="1B78BE"/>
                </a:solidFill>
                <a:latin typeface="Arial"/>
                <a:cs typeface="Arial"/>
              </a:rPr>
              <a:t>ReLAC</a:t>
            </a:r>
            <a:endParaRPr sz="4800">
              <a:latin typeface="Arial"/>
              <a:cs typeface="Arial"/>
            </a:endParaRPr>
          </a:p>
          <a:p>
            <a:pPr marL="12700" marR="5080">
              <a:lnSpc>
                <a:spcPct val="208300"/>
              </a:lnSpc>
              <a:tabLst>
                <a:tab pos="3670300" algn="l"/>
                <a:tab pos="3943350" algn="l"/>
                <a:tab pos="4991100" algn="l"/>
                <a:tab pos="5770245" algn="l"/>
                <a:tab pos="6650990" algn="l"/>
                <a:tab pos="9530715" algn="l"/>
              </a:tabLst>
            </a:pPr>
            <a:r>
              <a:rPr dirty="0" sz="4800" spc="-10" b="1">
                <a:solidFill>
                  <a:srgbClr val="1B78BE"/>
                </a:solidFill>
                <a:latin typeface="Arial"/>
                <a:cs typeface="Arial"/>
              </a:rPr>
              <a:t>Diagnóstico</a:t>
            </a:r>
            <a:r>
              <a:rPr dirty="0" sz="4800" b="1">
                <a:solidFill>
                  <a:srgbClr val="1B78BE"/>
                </a:solidFill>
                <a:latin typeface="Arial"/>
                <a:cs typeface="Arial"/>
              </a:rPr>
              <a:t>	</a:t>
            </a:r>
            <a:r>
              <a:rPr dirty="0" sz="4800" spc="-25" b="1">
                <a:solidFill>
                  <a:srgbClr val="1B78BE"/>
                </a:solidFill>
                <a:latin typeface="Arial"/>
                <a:cs typeface="Arial"/>
              </a:rPr>
              <a:t>Uso</a:t>
            </a:r>
            <a:r>
              <a:rPr dirty="0" sz="4800" b="1">
                <a:solidFill>
                  <a:srgbClr val="1B78BE"/>
                </a:solidFill>
                <a:latin typeface="Arial"/>
                <a:cs typeface="Arial"/>
              </a:rPr>
              <a:t>	</a:t>
            </a:r>
            <a:r>
              <a:rPr dirty="0" sz="4800" spc="-25" b="1">
                <a:solidFill>
                  <a:srgbClr val="1B78BE"/>
                </a:solidFill>
                <a:latin typeface="Arial"/>
                <a:cs typeface="Arial"/>
              </a:rPr>
              <a:t>IA</a:t>
            </a:r>
            <a:r>
              <a:rPr dirty="0" sz="4800" b="1">
                <a:solidFill>
                  <a:srgbClr val="1B78BE"/>
                </a:solidFill>
                <a:latin typeface="Arial"/>
                <a:cs typeface="Arial"/>
              </a:rPr>
              <a:t>	</a:t>
            </a:r>
            <a:r>
              <a:rPr dirty="0" sz="4800" spc="-25" b="1">
                <a:solidFill>
                  <a:srgbClr val="1B78BE"/>
                </a:solidFill>
                <a:latin typeface="Arial"/>
                <a:cs typeface="Arial"/>
              </a:rPr>
              <a:t>en</a:t>
            </a:r>
            <a:r>
              <a:rPr dirty="0" sz="4800" b="1">
                <a:solidFill>
                  <a:srgbClr val="1B78BE"/>
                </a:solidFill>
                <a:latin typeface="Arial"/>
                <a:cs typeface="Arial"/>
              </a:rPr>
              <a:t>	</a:t>
            </a:r>
            <a:r>
              <a:rPr dirty="0" sz="4800" spc="-10" b="1">
                <a:solidFill>
                  <a:srgbClr val="1B78BE"/>
                </a:solidFill>
                <a:latin typeface="Arial"/>
                <a:cs typeface="Arial"/>
              </a:rPr>
              <a:t>procesos</a:t>
            </a:r>
            <a:r>
              <a:rPr dirty="0" sz="4800" b="1">
                <a:solidFill>
                  <a:srgbClr val="1B78BE"/>
                </a:solidFill>
                <a:latin typeface="Arial"/>
                <a:cs typeface="Arial"/>
              </a:rPr>
              <a:t>	</a:t>
            </a:r>
            <a:r>
              <a:rPr dirty="0" sz="4800" spc="-10" b="1">
                <a:solidFill>
                  <a:srgbClr val="1B78BE"/>
                </a:solidFill>
                <a:latin typeface="Arial"/>
                <a:cs typeface="Arial"/>
              </a:rPr>
              <a:t>Evaluativos Experiencias</a:t>
            </a:r>
            <a:r>
              <a:rPr dirty="0" sz="4800" b="1">
                <a:solidFill>
                  <a:srgbClr val="1B78BE"/>
                </a:solidFill>
                <a:latin typeface="Arial"/>
                <a:cs typeface="Arial"/>
              </a:rPr>
              <a:t>	</a:t>
            </a:r>
            <a:r>
              <a:rPr dirty="0" sz="4800" spc="-10" b="1">
                <a:solidFill>
                  <a:srgbClr val="1B78BE"/>
                </a:solidFill>
                <a:latin typeface="Arial"/>
                <a:cs typeface="Arial"/>
              </a:rPr>
              <a:t>regionales</a:t>
            </a:r>
            <a:endParaRPr sz="4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endParaRPr sz="4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4800" spc="-10" b="1">
                <a:solidFill>
                  <a:srgbClr val="1B78BE"/>
                </a:solidFill>
                <a:latin typeface="Arial"/>
                <a:cs typeface="Arial"/>
              </a:rPr>
              <a:t>Cierre</a:t>
            </a:r>
            <a:endParaRPr sz="4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5062" y="3789153"/>
            <a:ext cx="180975" cy="18097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5062" y="5313153"/>
            <a:ext cx="180975" cy="18097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5062" y="6837153"/>
            <a:ext cx="180975" cy="180974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98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dirty="0" spc="-50"/>
              <a:t>4</a:t>
            </a:fld>
          </a:p>
        </p:txBody>
      </p:sp>
      <p:sp>
        <p:nvSpPr>
          <p:cNvPr id="7" name="object 7" descr=""/>
          <p:cNvSpPr txBox="1"/>
          <p:nvPr/>
        </p:nvSpPr>
        <p:spPr>
          <a:xfrm>
            <a:off x="1016000" y="9403754"/>
            <a:ext cx="2447290" cy="273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25"/>
              </a:lnSpc>
            </a:pPr>
            <a:r>
              <a:rPr dirty="0" sz="1750" spc="-10">
                <a:latin typeface="Arial MT"/>
                <a:cs typeface="Arial MT"/>
                <a:hlinkClick r:id="rId3"/>
              </a:rPr>
              <a:t>www.glocalevalweek.org</a:t>
            </a:r>
            <a:endParaRPr sz="17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38089" y="4765791"/>
            <a:ext cx="6749918" cy="552120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700" y="2020130"/>
            <a:ext cx="1514308" cy="151430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95937" y="2020130"/>
            <a:ext cx="1514308" cy="1514308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62970" y="2020130"/>
            <a:ext cx="1514307" cy="1514307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827830" y="2020130"/>
            <a:ext cx="1514307" cy="1514308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48861" y="5075512"/>
            <a:ext cx="1514308" cy="1514308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67552" y="5075512"/>
            <a:ext cx="1514307" cy="1514307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489526" y="5075512"/>
            <a:ext cx="1514307" cy="1514307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51667" y="4082778"/>
            <a:ext cx="666749" cy="466724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769180" y="4038600"/>
            <a:ext cx="695324" cy="400049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067558" y="4082778"/>
            <a:ext cx="695324" cy="380999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656335" y="7079405"/>
            <a:ext cx="695324" cy="495299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946506" y="7102096"/>
            <a:ext cx="685799" cy="457199"/>
          </a:xfrm>
          <a:prstGeom prst="rect">
            <a:avLst/>
          </a:prstGeom>
        </p:spPr>
      </p:pic>
      <p:sp>
        <p:nvSpPr>
          <p:cNvPr id="15" name="object 15" descr=""/>
          <p:cNvSpPr/>
          <p:nvPr/>
        </p:nvSpPr>
        <p:spPr>
          <a:xfrm>
            <a:off x="3763603" y="8090858"/>
            <a:ext cx="483234" cy="483234"/>
          </a:xfrm>
          <a:custGeom>
            <a:avLst/>
            <a:gdLst/>
            <a:ahLst/>
            <a:cxnLst/>
            <a:rect l="l" t="t" r="r" b="b"/>
            <a:pathLst>
              <a:path w="483235" h="483234">
                <a:moveTo>
                  <a:pt x="225336" y="132230"/>
                </a:moveTo>
                <a:lnTo>
                  <a:pt x="219266" y="131047"/>
                </a:lnTo>
                <a:lnTo>
                  <a:pt x="213933" y="127500"/>
                </a:lnTo>
                <a:lnTo>
                  <a:pt x="210395" y="122168"/>
                </a:lnTo>
                <a:lnTo>
                  <a:pt x="209216" y="116097"/>
                </a:lnTo>
                <a:lnTo>
                  <a:pt x="210395" y="110027"/>
                </a:lnTo>
                <a:lnTo>
                  <a:pt x="285306" y="33322"/>
                </a:lnTo>
                <a:lnTo>
                  <a:pt x="318635" y="9446"/>
                </a:lnTo>
                <a:lnTo>
                  <a:pt x="353647" y="0"/>
                </a:lnTo>
                <a:lnTo>
                  <a:pt x="387256" y="3877"/>
                </a:lnTo>
                <a:lnTo>
                  <a:pt x="415283" y="21067"/>
                </a:lnTo>
                <a:lnTo>
                  <a:pt x="426365" y="32150"/>
                </a:lnTo>
                <a:lnTo>
                  <a:pt x="352661" y="32150"/>
                </a:lnTo>
                <a:lnTo>
                  <a:pt x="330070" y="39630"/>
                </a:lnTo>
                <a:lnTo>
                  <a:pt x="309205" y="55034"/>
                </a:lnTo>
                <a:lnTo>
                  <a:pt x="236739" y="127500"/>
                </a:lnTo>
                <a:lnTo>
                  <a:pt x="231407" y="131047"/>
                </a:lnTo>
                <a:lnTo>
                  <a:pt x="225336" y="132230"/>
                </a:lnTo>
                <a:close/>
              </a:path>
              <a:path w="483235" h="483234">
                <a:moveTo>
                  <a:pt x="349462" y="297770"/>
                </a:moveTo>
                <a:lnTo>
                  <a:pt x="283431" y="297770"/>
                </a:lnTo>
                <a:lnTo>
                  <a:pt x="305790" y="290362"/>
                </a:lnTo>
                <a:lnTo>
                  <a:pt x="326656" y="274948"/>
                </a:lnTo>
                <a:lnTo>
                  <a:pt x="427895" y="173725"/>
                </a:lnTo>
                <a:lnTo>
                  <a:pt x="443300" y="152859"/>
                </a:lnTo>
                <a:lnTo>
                  <a:pt x="450780" y="130268"/>
                </a:lnTo>
                <a:lnTo>
                  <a:pt x="449685" y="110027"/>
                </a:lnTo>
                <a:lnTo>
                  <a:pt x="392477" y="43873"/>
                </a:lnTo>
                <a:lnTo>
                  <a:pt x="352661" y="32150"/>
                </a:lnTo>
                <a:lnTo>
                  <a:pt x="426365" y="32150"/>
                </a:lnTo>
                <a:lnTo>
                  <a:pt x="461862" y="67647"/>
                </a:lnTo>
                <a:lnTo>
                  <a:pt x="479052" y="95673"/>
                </a:lnTo>
                <a:lnTo>
                  <a:pt x="482930" y="129282"/>
                </a:lnTo>
                <a:lnTo>
                  <a:pt x="473484" y="164294"/>
                </a:lnTo>
                <a:lnTo>
                  <a:pt x="450701" y="196530"/>
                </a:lnTo>
                <a:lnTo>
                  <a:pt x="349462" y="297770"/>
                </a:lnTo>
                <a:close/>
              </a:path>
              <a:path w="483235" h="483234">
                <a:moveTo>
                  <a:pt x="129282" y="482930"/>
                </a:moveTo>
                <a:lnTo>
                  <a:pt x="67647" y="461862"/>
                </a:lnTo>
                <a:lnTo>
                  <a:pt x="21067" y="415283"/>
                </a:lnTo>
                <a:lnTo>
                  <a:pt x="0" y="353647"/>
                </a:lnTo>
                <a:lnTo>
                  <a:pt x="9446" y="318635"/>
                </a:lnTo>
                <a:lnTo>
                  <a:pt x="32228" y="286399"/>
                </a:lnTo>
                <a:lnTo>
                  <a:pt x="132374" y="186254"/>
                </a:lnTo>
                <a:lnTo>
                  <a:pt x="165697" y="162384"/>
                </a:lnTo>
                <a:lnTo>
                  <a:pt x="200998" y="152859"/>
                </a:lnTo>
                <a:lnTo>
                  <a:pt x="200034" y="152859"/>
                </a:lnTo>
                <a:lnTo>
                  <a:pt x="234323" y="156811"/>
                </a:lnTo>
                <a:lnTo>
                  <a:pt x="262351" y="173999"/>
                </a:lnTo>
                <a:lnTo>
                  <a:pt x="273436" y="185083"/>
                </a:lnTo>
                <a:lnTo>
                  <a:pt x="199730" y="185083"/>
                </a:lnTo>
                <a:lnTo>
                  <a:pt x="177139" y="192568"/>
                </a:lnTo>
                <a:lnTo>
                  <a:pt x="156273" y="207982"/>
                </a:lnTo>
                <a:lnTo>
                  <a:pt x="55034" y="309205"/>
                </a:lnTo>
                <a:lnTo>
                  <a:pt x="39687" y="329993"/>
                </a:lnTo>
                <a:lnTo>
                  <a:pt x="32150" y="352661"/>
                </a:lnTo>
                <a:lnTo>
                  <a:pt x="33244" y="372903"/>
                </a:lnTo>
                <a:lnTo>
                  <a:pt x="33322" y="374342"/>
                </a:lnTo>
                <a:lnTo>
                  <a:pt x="43873" y="392477"/>
                </a:lnTo>
                <a:lnTo>
                  <a:pt x="90453" y="439056"/>
                </a:lnTo>
                <a:lnTo>
                  <a:pt x="108588" y="449608"/>
                </a:lnTo>
                <a:lnTo>
                  <a:pt x="128814" y="450701"/>
                </a:lnTo>
                <a:lnTo>
                  <a:pt x="196530" y="450701"/>
                </a:lnTo>
                <a:lnTo>
                  <a:pt x="164294" y="473484"/>
                </a:lnTo>
                <a:lnTo>
                  <a:pt x="129282" y="482930"/>
                </a:lnTo>
                <a:close/>
              </a:path>
              <a:path w="483235" h="483234">
                <a:moveTo>
                  <a:pt x="297528" y="248102"/>
                </a:moveTo>
                <a:lnTo>
                  <a:pt x="291457" y="246922"/>
                </a:lnTo>
                <a:lnTo>
                  <a:pt x="286125" y="243384"/>
                </a:lnTo>
                <a:lnTo>
                  <a:pt x="239545" y="196805"/>
                </a:lnTo>
                <a:lnTo>
                  <a:pt x="221411" y="186254"/>
                </a:lnTo>
                <a:lnTo>
                  <a:pt x="199730" y="185083"/>
                </a:lnTo>
                <a:lnTo>
                  <a:pt x="273436" y="185083"/>
                </a:lnTo>
                <a:lnTo>
                  <a:pt x="308931" y="220578"/>
                </a:lnTo>
                <a:lnTo>
                  <a:pt x="312469" y="225911"/>
                </a:lnTo>
                <a:lnTo>
                  <a:pt x="313648" y="231981"/>
                </a:lnTo>
                <a:lnTo>
                  <a:pt x="312469" y="238052"/>
                </a:lnTo>
                <a:lnTo>
                  <a:pt x="308931" y="243384"/>
                </a:lnTo>
                <a:lnTo>
                  <a:pt x="303598" y="246922"/>
                </a:lnTo>
                <a:lnTo>
                  <a:pt x="297528" y="248102"/>
                </a:lnTo>
                <a:close/>
              </a:path>
              <a:path w="483235" h="483234">
                <a:moveTo>
                  <a:pt x="282220" y="329993"/>
                </a:moveTo>
                <a:lnTo>
                  <a:pt x="220578" y="308931"/>
                </a:lnTo>
                <a:lnTo>
                  <a:pt x="173999" y="262351"/>
                </a:lnTo>
                <a:lnTo>
                  <a:pt x="169281" y="250948"/>
                </a:lnTo>
                <a:lnTo>
                  <a:pt x="170461" y="244878"/>
                </a:lnTo>
                <a:lnTo>
                  <a:pt x="173999" y="239545"/>
                </a:lnTo>
                <a:lnTo>
                  <a:pt x="179331" y="236007"/>
                </a:lnTo>
                <a:lnTo>
                  <a:pt x="185402" y="234828"/>
                </a:lnTo>
                <a:lnTo>
                  <a:pt x="191472" y="236007"/>
                </a:lnTo>
                <a:lnTo>
                  <a:pt x="196805" y="239545"/>
                </a:lnTo>
                <a:lnTo>
                  <a:pt x="243384" y="286125"/>
                </a:lnTo>
                <a:lnTo>
                  <a:pt x="261519" y="296676"/>
                </a:lnTo>
                <a:lnTo>
                  <a:pt x="281780" y="297770"/>
                </a:lnTo>
                <a:lnTo>
                  <a:pt x="349462" y="297770"/>
                </a:lnTo>
                <a:lnTo>
                  <a:pt x="317233" y="320545"/>
                </a:lnTo>
                <a:lnTo>
                  <a:pt x="282220" y="329993"/>
                </a:lnTo>
                <a:close/>
              </a:path>
              <a:path w="483235" h="483234">
                <a:moveTo>
                  <a:pt x="196530" y="450701"/>
                </a:moveTo>
                <a:lnTo>
                  <a:pt x="130506" y="450701"/>
                </a:lnTo>
                <a:lnTo>
                  <a:pt x="152859" y="443300"/>
                </a:lnTo>
                <a:lnTo>
                  <a:pt x="173725" y="427895"/>
                </a:lnTo>
                <a:lnTo>
                  <a:pt x="246190" y="355429"/>
                </a:lnTo>
                <a:lnTo>
                  <a:pt x="251523" y="351882"/>
                </a:lnTo>
                <a:lnTo>
                  <a:pt x="257593" y="350700"/>
                </a:lnTo>
                <a:lnTo>
                  <a:pt x="263664" y="351882"/>
                </a:lnTo>
                <a:lnTo>
                  <a:pt x="268996" y="355429"/>
                </a:lnTo>
                <a:lnTo>
                  <a:pt x="272534" y="360762"/>
                </a:lnTo>
                <a:lnTo>
                  <a:pt x="273714" y="366832"/>
                </a:lnTo>
                <a:lnTo>
                  <a:pt x="272534" y="372903"/>
                </a:lnTo>
                <a:lnTo>
                  <a:pt x="268996" y="378235"/>
                </a:lnTo>
                <a:lnTo>
                  <a:pt x="196530" y="4507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016000" y="1044562"/>
            <a:ext cx="331152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Integrantes</a:t>
            </a:r>
          </a:p>
        </p:txBody>
      </p:sp>
      <p:sp>
        <p:nvSpPr>
          <p:cNvPr id="17" name="object 17" descr=""/>
          <p:cNvSpPr txBox="1"/>
          <p:nvPr/>
        </p:nvSpPr>
        <p:spPr>
          <a:xfrm>
            <a:off x="489670" y="3620498"/>
            <a:ext cx="299021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>
                <a:latin typeface="Arial MT"/>
                <a:cs typeface="Arial MT"/>
              </a:rPr>
              <a:t>Cristiane Edna </a:t>
            </a:r>
            <a:r>
              <a:rPr dirty="0" sz="2100" spc="-10">
                <a:latin typeface="Arial MT"/>
                <a:cs typeface="Arial MT"/>
              </a:rPr>
              <a:t>Camboim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418941" y="8066634"/>
            <a:ext cx="6633845" cy="4673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29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15"/>
              </a:rPr>
              <a:t>https://relac.net/v3/grupos-</a:t>
            </a:r>
            <a:r>
              <a:rPr dirty="0" u="sng" sz="290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15"/>
              </a:rPr>
              <a:t>de-</a:t>
            </a:r>
            <a:r>
              <a:rPr dirty="0" u="sng" sz="29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15"/>
              </a:rPr>
              <a:t>traba</a:t>
            </a:r>
            <a:r>
              <a:rPr dirty="0" sz="2900" spc="-10" b="1">
                <a:latin typeface="Arial"/>
                <a:cs typeface="Arial"/>
                <a:hlinkClick r:id="rId15"/>
              </a:rPr>
              <a:t>j</a:t>
            </a:r>
            <a:r>
              <a:rPr dirty="0" u="sng" sz="29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15"/>
              </a:rPr>
              <a:t>o/</a:t>
            </a:r>
            <a:endParaRPr sz="29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033395" y="3620498"/>
            <a:ext cx="229362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>
                <a:latin typeface="Arial MT"/>
                <a:cs typeface="Arial MT"/>
              </a:rPr>
              <a:t>Alfredo </a:t>
            </a:r>
            <a:r>
              <a:rPr dirty="0" sz="2100" spc="-10">
                <a:latin typeface="Arial MT"/>
                <a:cs typeface="Arial MT"/>
              </a:rPr>
              <a:t>Dominguez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959141" y="3690620"/>
            <a:ext cx="291592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>
                <a:latin typeface="Arial MT"/>
                <a:cs typeface="Arial MT"/>
              </a:rPr>
              <a:t>Andrea Wehrle </a:t>
            </a:r>
            <a:r>
              <a:rPr dirty="0" sz="2100" spc="-10">
                <a:latin typeface="Arial MT"/>
                <a:cs typeface="Arial MT"/>
              </a:rPr>
              <a:t>Martínez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3736927" y="3690620"/>
            <a:ext cx="176022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>
                <a:latin typeface="Arial MT"/>
                <a:cs typeface="Arial MT"/>
              </a:rPr>
              <a:t>Diana </a:t>
            </a:r>
            <a:r>
              <a:rPr dirty="0" sz="2100" spc="-10">
                <a:latin typeface="Arial MT"/>
                <a:cs typeface="Arial MT"/>
              </a:rPr>
              <a:t>Valadez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659696" y="6645700"/>
            <a:ext cx="244157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>
                <a:latin typeface="Arial MT"/>
                <a:cs typeface="Arial MT"/>
              </a:rPr>
              <a:t>Nicolas Cerpa </a:t>
            </a:r>
            <a:r>
              <a:rPr dirty="0" sz="2100" spc="-10">
                <a:latin typeface="Arial MT"/>
                <a:cs typeface="Arial MT"/>
              </a:rPr>
              <a:t>Ubilla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289131" y="6645700"/>
            <a:ext cx="207137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>
                <a:latin typeface="Arial MT"/>
                <a:cs typeface="Arial MT"/>
              </a:rPr>
              <a:t>Mesly </a:t>
            </a:r>
            <a:r>
              <a:rPr dirty="0" sz="2100" spc="-10">
                <a:latin typeface="Arial MT"/>
                <a:cs typeface="Arial MT"/>
              </a:rPr>
              <a:t>Fernandes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0601833" y="6657046"/>
            <a:ext cx="337629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>
                <a:latin typeface="Arial MT"/>
                <a:cs typeface="Arial MT"/>
              </a:rPr>
              <a:t>José Enrique Martín </a:t>
            </a:r>
            <a:r>
              <a:rPr dirty="0" sz="2100" spc="-10">
                <a:latin typeface="Arial MT"/>
                <a:cs typeface="Arial MT"/>
              </a:rPr>
              <a:t>Vicente</a:t>
            </a:r>
            <a:endParaRPr sz="2100">
              <a:latin typeface="Arial MT"/>
              <a:cs typeface="Arial MT"/>
            </a:endParaRPr>
          </a:p>
        </p:txBody>
      </p:sp>
      <p:pic>
        <p:nvPicPr>
          <p:cNvPr id="25" name="object 25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235304" y="4082778"/>
            <a:ext cx="695324" cy="400049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990519" y="7063802"/>
            <a:ext cx="666749" cy="466724"/>
          </a:xfrm>
          <a:prstGeom prst="rect">
            <a:avLst/>
          </a:prstGeom>
        </p:spPr>
      </p:pic>
      <p:sp>
        <p:nvSpPr>
          <p:cNvPr id="27" name="object 2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98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dirty="0" spc="-50"/>
              <a:t>4</a:t>
            </a:fld>
          </a:p>
        </p:txBody>
      </p:sp>
      <p:sp>
        <p:nvSpPr>
          <p:cNvPr id="28" name="object 28" descr=""/>
          <p:cNvSpPr txBox="1"/>
          <p:nvPr/>
        </p:nvSpPr>
        <p:spPr>
          <a:xfrm>
            <a:off x="1016000" y="9403754"/>
            <a:ext cx="2447290" cy="273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25"/>
              </a:lnSpc>
            </a:pPr>
            <a:r>
              <a:rPr dirty="0" sz="1750" spc="-10">
                <a:latin typeface="Arial MT"/>
                <a:cs typeface="Arial MT"/>
                <a:hlinkClick r:id="rId16"/>
              </a:rPr>
              <a:t>www.glocalevalweek.org</a:t>
            </a:r>
            <a:endParaRPr sz="17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38089" y="4765791"/>
            <a:ext cx="6749918" cy="55212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512039"/>
            <a:ext cx="828992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46300" algn="l"/>
                <a:tab pos="3196590" algn="l"/>
                <a:tab pos="5194300" algn="l"/>
                <a:tab pos="6075045" algn="l"/>
              </a:tabLst>
            </a:pPr>
            <a:r>
              <a:rPr dirty="0" spc="-10"/>
              <a:t>Origen</a:t>
            </a:r>
            <a:r>
              <a:rPr dirty="0"/>
              <a:t>	</a:t>
            </a:r>
            <a:r>
              <a:rPr dirty="0" spc="-25"/>
              <a:t>del</a:t>
            </a:r>
            <a:r>
              <a:rPr dirty="0"/>
              <a:t>	</a:t>
            </a:r>
            <a:r>
              <a:rPr dirty="0" spc="-10"/>
              <a:t>Grupo</a:t>
            </a:r>
            <a:r>
              <a:rPr dirty="0"/>
              <a:t>	</a:t>
            </a:r>
            <a:r>
              <a:rPr dirty="0" spc="-25"/>
              <a:t>de</a:t>
            </a:r>
            <a:r>
              <a:rPr dirty="0"/>
              <a:t>	</a:t>
            </a:r>
            <a:r>
              <a:rPr dirty="0" spc="-10"/>
              <a:t>Trabajo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98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dirty="0" spc="-50"/>
              <a:t>4</a:t>
            </a:fld>
          </a:p>
        </p:txBody>
      </p:sp>
      <p:sp>
        <p:nvSpPr>
          <p:cNvPr id="6" name="object 6" descr=""/>
          <p:cNvSpPr txBox="1"/>
          <p:nvPr/>
        </p:nvSpPr>
        <p:spPr>
          <a:xfrm>
            <a:off x="1016000" y="9403754"/>
            <a:ext cx="2447290" cy="273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25"/>
              </a:lnSpc>
            </a:pPr>
            <a:r>
              <a:rPr dirty="0" sz="1750" spc="-10">
                <a:latin typeface="Arial MT"/>
                <a:cs typeface="Arial MT"/>
                <a:hlinkClick r:id="rId3"/>
              </a:rPr>
              <a:t>www.glocalevalweek.org</a:t>
            </a:r>
            <a:endParaRPr sz="1750">
              <a:latin typeface="Arial MT"/>
              <a:cs typeface="Arial M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16000" y="2481114"/>
            <a:ext cx="14669769" cy="3225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dirty="0" sz="2600">
                <a:latin typeface="Arial MT"/>
                <a:cs typeface="Arial MT"/>
              </a:rPr>
              <a:t>Este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grupo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trabajo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nace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en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 b="1">
                <a:latin typeface="Arial"/>
                <a:cs typeface="Arial"/>
              </a:rPr>
              <a:t>septiembre</a:t>
            </a:r>
            <a:r>
              <a:rPr dirty="0" sz="2600" spc="-65" b="1">
                <a:latin typeface="Arial"/>
                <a:cs typeface="Arial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60">
                <a:latin typeface="Arial MT"/>
                <a:cs typeface="Arial MT"/>
              </a:rPr>
              <a:t> </a:t>
            </a:r>
            <a:r>
              <a:rPr dirty="0" sz="2600" b="1">
                <a:latin typeface="Arial"/>
                <a:cs typeface="Arial"/>
              </a:rPr>
              <a:t>2025</a:t>
            </a:r>
            <a:r>
              <a:rPr dirty="0" sz="2600">
                <a:latin typeface="Arial MT"/>
                <a:cs typeface="Arial MT"/>
              </a:rPr>
              <a:t>,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tras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la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Conferencia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ReLAC,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con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el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propósito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explorar,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analizar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y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generar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conocimiento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especializado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sobre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la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 b="1">
                <a:latin typeface="Arial"/>
                <a:cs typeface="Arial"/>
              </a:rPr>
              <a:t>aplicación</a:t>
            </a:r>
            <a:r>
              <a:rPr dirty="0" sz="2600" spc="-8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de</a:t>
            </a:r>
            <a:r>
              <a:rPr dirty="0" sz="2600" spc="-8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la</a:t>
            </a:r>
            <a:r>
              <a:rPr dirty="0" sz="2600" spc="-80" b="1">
                <a:latin typeface="Arial"/>
                <a:cs typeface="Arial"/>
              </a:rPr>
              <a:t> </a:t>
            </a:r>
            <a:r>
              <a:rPr dirty="0" sz="2600" spc="-10" b="1">
                <a:latin typeface="Arial"/>
                <a:cs typeface="Arial"/>
              </a:rPr>
              <a:t>Inteligencia </a:t>
            </a:r>
            <a:r>
              <a:rPr dirty="0" sz="2600" b="1">
                <a:latin typeface="Arial"/>
                <a:cs typeface="Arial"/>
              </a:rPr>
              <a:t>Artificial</a:t>
            </a:r>
            <a:r>
              <a:rPr dirty="0" sz="2600" spc="-6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(IA)</a:t>
            </a:r>
            <a:r>
              <a:rPr dirty="0" sz="2600" spc="-5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en</a:t>
            </a:r>
            <a:r>
              <a:rPr dirty="0" sz="2600" spc="-6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el</a:t>
            </a:r>
            <a:r>
              <a:rPr dirty="0" sz="2600" spc="-5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ámbito</a:t>
            </a:r>
            <a:r>
              <a:rPr dirty="0" sz="2600" spc="-6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del</a:t>
            </a:r>
            <a:r>
              <a:rPr dirty="0" sz="2600" spc="-5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Monitoreo,</a:t>
            </a:r>
            <a:r>
              <a:rPr dirty="0" sz="2600" spc="-5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la</a:t>
            </a:r>
            <a:r>
              <a:rPr dirty="0" sz="2600" spc="-6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Evaluación</a:t>
            </a:r>
            <a:r>
              <a:rPr dirty="0" sz="2600" spc="-5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y</a:t>
            </a:r>
            <a:r>
              <a:rPr dirty="0" sz="2600" spc="-6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la</a:t>
            </a:r>
            <a:r>
              <a:rPr dirty="0" sz="2600" spc="-55" b="1">
                <a:latin typeface="Arial"/>
                <a:cs typeface="Arial"/>
              </a:rPr>
              <a:t> </a:t>
            </a:r>
            <a:r>
              <a:rPr dirty="0" sz="2600" spc="-10" b="1">
                <a:latin typeface="Arial"/>
                <a:cs typeface="Arial"/>
              </a:rPr>
              <a:t>Sistematización</a:t>
            </a:r>
            <a:r>
              <a:rPr dirty="0" sz="2600" spc="-55" b="1">
                <a:latin typeface="Arial"/>
                <a:cs typeface="Arial"/>
              </a:rPr>
              <a:t> </a:t>
            </a:r>
            <a:r>
              <a:rPr dirty="0" sz="2600" spc="-10" b="1">
                <a:latin typeface="Arial"/>
                <a:cs typeface="Arial"/>
              </a:rPr>
              <a:t>(M&amp;E)</a:t>
            </a:r>
            <a:r>
              <a:rPr dirty="0" sz="2600" spc="-10">
                <a:latin typeface="Arial MT"/>
                <a:cs typeface="Arial MT"/>
              </a:rPr>
              <a:t>.</a:t>
            </a:r>
            <a:endParaRPr sz="2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05"/>
              </a:spcBef>
            </a:pPr>
            <a:endParaRPr sz="2600">
              <a:latin typeface="Arial MT"/>
              <a:cs typeface="Arial MT"/>
            </a:endParaRPr>
          </a:p>
          <a:p>
            <a:pPr marL="12700" marR="481965">
              <a:lnSpc>
                <a:spcPct val="115399"/>
              </a:lnSpc>
              <a:spcBef>
                <a:spcPts val="5"/>
              </a:spcBef>
            </a:pPr>
            <a:r>
              <a:rPr dirty="0" sz="2600">
                <a:latin typeface="Arial MT"/>
                <a:cs typeface="Arial MT"/>
              </a:rPr>
              <a:t>Su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 b="1">
                <a:latin typeface="Arial"/>
                <a:cs typeface="Arial"/>
              </a:rPr>
              <a:t>misión</a:t>
            </a:r>
            <a:r>
              <a:rPr dirty="0" sz="2600" spc="-65" b="1">
                <a:latin typeface="Arial"/>
                <a:cs typeface="Arial"/>
              </a:rPr>
              <a:t> </a:t>
            </a:r>
            <a:r>
              <a:rPr dirty="0" sz="2600">
                <a:latin typeface="Arial MT"/>
                <a:cs typeface="Arial MT"/>
              </a:rPr>
              <a:t>es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impulsar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una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adopción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ética,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rigurosa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y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basada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en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evidencia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estas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tecnologías, </a:t>
            </a:r>
            <a:r>
              <a:rPr dirty="0" sz="2600">
                <a:latin typeface="Arial MT"/>
                <a:cs typeface="Arial MT"/>
              </a:rPr>
              <a:t>promoviendo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además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un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modelo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gestión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colaborativa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y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compartida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entre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todas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las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personas </a:t>
            </a:r>
            <a:r>
              <a:rPr dirty="0" sz="2600">
                <a:latin typeface="Arial MT"/>
                <a:cs typeface="Arial MT"/>
              </a:rPr>
              <a:t>integrantes</a:t>
            </a:r>
            <a:r>
              <a:rPr dirty="0" sz="2600" spc="-10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del</a:t>
            </a:r>
            <a:r>
              <a:rPr dirty="0" sz="2600" spc="-100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grupo.</a:t>
            </a:r>
            <a:endParaRPr sz="2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38089" y="4765791"/>
            <a:ext cx="6749918" cy="552120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486830"/>
            <a:ext cx="866394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19680" algn="l"/>
                <a:tab pos="3569970" algn="l"/>
                <a:tab pos="5567680" algn="l"/>
                <a:tab pos="6448425" algn="l"/>
              </a:tabLst>
            </a:pPr>
            <a:r>
              <a:rPr dirty="0" spc="-10"/>
              <a:t>Alcance</a:t>
            </a:r>
            <a:r>
              <a:rPr dirty="0"/>
              <a:t>	</a:t>
            </a:r>
            <a:r>
              <a:rPr dirty="0" spc="-25"/>
              <a:t>del</a:t>
            </a:r>
            <a:r>
              <a:rPr dirty="0"/>
              <a:t>	</a:t>
            </a:r>
            <a:r>
              <a:rPr dirty="0" spc="-10"/>
              <a:t>Grupo</a:t>
            </a:r>
            <a:r>
              <a:rPr dirty="0"/>
              <a:t>	</a:t>
            </a:r>
            <a:r>
              <a:rPr dirty="0" spc="-25"/>
              <a:t>de</a:t>
            </a:r>
            <a:r>
              <a:rPr dirty="0"/>
              <a:t>	</a:t>
            </a:r>
            <a:r>
              <a:rPr dirty="0" spc="-10"/>
              <a:t>Trabajo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3499" y="3833714"/>
            <a:ext cx="95250" cy="9524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3499" y="4976714"/>
            <a:ext cx="95250" cy="9524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3499" y="6119714"/>
            <a:ext cx="95250" cy="9524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3499" y="7262714"/>
            <a:ext cx="95250" cy="95249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1016000" y="2481114"/>
            <a:ext cx="13823950" cy="6146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dirty="0" sz="2600">
                <a:latin typeface="Arial MT"/>
                <a:cs typeface="Arial MT"/>
              </a:rPr>
              <a:t>El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grupo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centra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su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actividad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en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el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análisis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y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la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promoción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la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Inteligencia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Artificial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aplicada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 spc="-25">
                <a:latin typeface="Arial MT"/>
                <a:cs typeface="Arial MT"/>
              </a:rPr>
              <a:t>al </a:t>
            </a:r>
            <a:r>
              <a:rPr dirty="0" sz="2600">
                <a:latin typeface="Arial MT"/>
                <a:cs typeface="Arial MT"/>
              </a:rPr>
              <a:t>Monitoreo,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la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Evaluación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y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la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Sistematización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(M&amp;E),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poniendo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el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foco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 spc="-25">
                <a:latin typeface="Arial MT"/>
                <a:cs typeface="Arial MT"/>
              </a:rPr>
              <a:t>en:</a:t>
            </a:r>
            <a:endParaRPr sz="2600">
              <a:latin typeface="Arial MT"/>
              <a:cs typeface="Arial MT"/>
            </a:endParaRPr>
          </a:p>
          <a:p>
            <a:pPr marL="573405" marR="379095">
              <a:lnSpc>
                <a:spcPct val="144200"/>
              </a:lnSpc>
              <a:spcBef>
                <a:spcPts val="495"/>
              </a:spcBef>
            </a:pPr>
            <a:r>
              <a:rPr dirty="0" sz="2600">
                <a:latin typeface="Arial MT"/>
                <a:cs typeface="Arial MT"/>
              </a:rPr>
              <a:t>La</a:t>
            </a:r>
            <a:r>
              <a:rPr dirty="0" sz="2600" spc="-5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identificación</a:t>
            </a:r>
            <a:r>
              <a:rPr dirty="0" sz="2600" spc="-5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y</a:t>
            </a:r>
            <a:r>
              <a:rPr dirty="0" sz="2600" spc="-5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el</a:t>
            </a:r>
            <a:r>
              <a:rPr dirty="0" sz="2600" spc="-5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estudio</a:t>
            </a:r>
            <a:r>
              <a:rPr dirty="0" sz="2600" spc="-5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5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casos</a:t>
            </a:r>
            <a:r>
              <a:rPr dirty="0" sz="2600" spc="-5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5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uso</a:t>
            </a:r>
            <a:r>
              <a:rPr dirty="0" sz="2600" spc="-5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y</a:t>
            </a:r>
            <a:r>
              <a:rPr dirty="0" sz="2600" spc="-5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aplicaciones</a:t>
            </a:r>
            <a:r>
              <a:rPr dirty="0" sz="2600" spc="-5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prácticas</a:t>
            </a:r>
            <a:r>
              <a:rPr dirty="0" sz="2600" spc="-5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5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la</a:t>
            </a:r>
            <a:r>
              <a:rPr dirty="0" sz="2600" spc="-5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IA</a:t>
            </a:r>
            <a:r>
              <a:rPr dirty="0" sz="2600" spc="-5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a</a:t>
            </a:r>
            <a:r>
              <a:rPr dirty="0" sz="2600" spc="-5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lo</a:t>
            </a:r>
            <a:r>
              <a:rPr dirty="0" sz="2600" spc="-55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largo </a:t>
            </a:r>
            <a:r>
              <a:rPr dirty="0" sz="2600">
                <a:latin typeface="Arial MT"/>
                <a:cs typeface="Arial MT"/>
              </a:rPr>
              <a:t>del</a:t>
            </a:r>
            <a:r>
              <a:rPr dirty="0" sz="2600" spc="-4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ciclo</a:t>
            </a:r>
            <a:r>
              <a:rPr dirty="0" sz="2600" spc="-4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40">
                <a:latin typeface="Arial MT"/>
                <a:cs typeface="Arial MT"/>
              </a:rPr>
              <a:t> </a:t>
            </a:r>
            <a:r>
              <a:rPr dirty="0" sz="2600" spc="-20">
                <a:latin typeface="Arial MT"/>
                <a:cs typeface="Arial MT"/>
              </a:rPr>
              <a:t>M&amp;E.</a:t>
            </a:r>
            <a:endParaRPr sz="2600">
              <a:latin typeface="Arial MT"/>
              <a:cs typeface="Arial MT"/>
            </a:endParaRPr>
          </a:p>
          <a:p>
            <a:pPr marL="573405" marR="1278890">
              <a:lnSpc>
                <a:spcPct val="144200"/>
              </a:lnSpc>
            </a:pPr>
            <a:r>
              <a:rPr dirty="0" sz="2600">
                <a:latin typeface="Arial MT"/>
                <a:cs typeface="Arial MT"/>
              </a:rPr>
              <a:t>El</a:t>
            </a:r>
            <a:r>
              <a:rPr dirty="0" sz="2600" spc="-9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desarrollo</a:t>
            </a:r>
            <a:r>
              <a:rPr dirty="0" sz="2600" spc="-9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9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marcos</a:t>
            </a:r>
            <a:r>
              <a:rPr dirty="0" sz="2600" spc="-9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metodológicos</a:t>
            </a:r>
            <a:r>
              <a:rPr dirty="0" sz="2600" spc="-9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que</a:t>
            </a:r>
            <a:r>
              <a:rPr dirty="0" sz="2600" spc="-9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favorezcan</a:t>
            </a:r>
            <a:r>
              <a:rPr dirty="0" sz="2600" spc="-9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una</a:t>
            </a:r>
            <a:r>
              <a:rPr dirty="0" sz="2600" spc="-9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implementación</a:t>
            </a:r>
            <a:r>
              <a:rPr dirty="0" sz="2600" spc="-95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ética, </a:t>
            </a:r>
            <a:r>
              <a:rPr dirty="0" sz="2600">
                <a:latin typeface="Arial MT"/>
                <a:cs typeface="Arial MT"/>
              </a:rPr>
              <a:t>responsable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y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basada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en</a:t>
            </a:r>
            <a:r>
              <a:rPr dirty="0" sz="2600" spc="-75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evidencia.</a:t>
            </a:r>
            <a:endParaRPr sz="2600">
              <a:latin typeface="Arial MT"/>
              <a:cs typeface="Arial MT"/>
            </a:endParaRPr>
          </a:p>
          <a:p>
            <a:pPr marL="573405" marR="1040130">
              <a:lnSpc>
                <a:spcPct val="144200"/>
              </a:lnSpc>
            </a:pPr>
            <a:r>
              <a:rPr dirty="0" sz="2600">
                <a:latin typeface="Arial MT"/>
                <a:cs typeface="Arial MT"/>
              </a:rPr>
              <a:t>El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intercambio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experiencias,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buenas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prácticas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y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aprendizajes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entre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las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personas </a:t>
            </a:r>
            <a:r>
              <a:rPr dirty="0" sz="2600">
                <a:latin typeface="Arial MT"/>
                <a:cs typeface="Arial MT"/>
              </a:rPr>
              <a:t>integrantes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del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grupo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y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la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comunidad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práctica</a:t>
            </a:r>
            <a:r>
              <a:rPr dirty="0" sz="2600" spc="-7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65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ReLAC.</a:t>
            </a:r>
            <a:endParaRPr sz="2600">
              <a:latin typeface="Arial MT"/>
              <a:cs typeface="Arial MT"/>
            </a:endParaRPr>
          </a:p>
          <a:p>
            <a:pPr marL="573405" marR="710565">
              <a:lnSpc>
                <a:spcPct val="144200"/>
              </a:lnSpc>
            </a:pPr>
            <a:r>
              <a:rPr dirty="0" sz="2600">
                <a:latin typeface="Arial MT"/>
                <a:cs typeface="Arial MT"/>
              </a:rPr>
              <a:t>La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generación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y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difusión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productos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conocimiento,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como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guías,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documentos </a:t>
            </a:r>
            <a:r>
              <a:rPr dirty="0" sz="2600">
                <a:latin typeface="Arial MT"/>
                <a:cs typeface="Arial MT"/>
              </a:rPr>
              <a:t>técnicos,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webinars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y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estudios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de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caso,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que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contribuyan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a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consolidar</a:t>
            </a:r>
            <a:r>
              <a:rPr dirty="0" sz="2600" spc="-80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referencias</a:t>
            </a:r>
            <a:r>
              <a:rPr dirty="0" sz="2600" spc="-85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útiles </a:t>
            </a:r>
            <a:r>
              <a:rPr dirty="0" sz="2600">
                <a:latin typeface="Arial MT"/>
                <a:cs typeface="Arial MT"/>
              </a:rPr>
              <a:t>para</a:t>
            </a:r>
            <a:r>
              <a:rPr dirty="0" sz="2600" spc="-45">
                <a:latin typeface="Arial MT"/>
                <a:cs typeface="Arial MT"/>
              </a:rPr>
              <a:t> </a:t>
            </a:r>
            <a:r>
              <a:rPr dirty="0" sz="2600">
                <a:latin typeface="Arial MT"/>
                <a:cs typeface="Arial MT"/>
              </a:rPr>
              <a:t>el</a:t>
            </a:r>
            <a:r>
              <a:rPr dirty="0" sz="2600" spc="-45">
                <a:latin typeface="Arial MT"/>
                <a:cs typeface="Arial MT"/>
              </a:rPr>
              <a:t> </a:t>
            </a:r>
            <a:r>
              <a:rPr dirty="0" sz="2600" spc="-10">
                <a:latin typeface="Arial MT"/>
                <a:cs typeface="Arial MT"/>
              </a:rPr>
              <a:t>sector.</a:t>
            </a:r>
            <a:endParaRPr sz="2600">
              <a:latin typeface="Arial MT"/>
              <a:cs typeface="Arial MT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984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dirty="0" spc="-50"/>
              <a:t>4</a:t>
            </a:fld>
          </a:p>
        </p:txBody>
      </p:sp>
      <p:sp>
        <p:nvSpPr>
          <p:cNvPr id="10" name="object 10" descr=""/>
          <p:cNvSpPr txBox="1"/>
          <p:nvPr/>
        </p:nvSpPr>
        <p:spPr>
          <a:xfrm>
            <a:off x="1016000" y="9403754"/>
            <a:ext cx="2447290" cy="273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25"/>
              </a:lnSpc>
            </a:pPr>
            <a:r>
              <a:rPr dirty="0" sz="1750" spc="-10">
                <a:latin typeface="Arial MT"/>
                <a:cs typeface="Arial MT"/>
                <a:hlinkClick r:id="rId4"/>
              </a:rPr>
              <a:t>www.glocalevalweek.org</a:t>
            </a:r>
            <a:endParaRPr sz="17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4721278"/>
            <a:ext cx="6494780" cy="1480820"/>
          </a:xfrm>
          <a:prstGeom prst="rect"/>
        </p:spPr>
        <p:txBody>
          <a:bodyPr wrap="square" lIns="0" tIns="33019" rIns="0" bIns="0" rtlCol="0" vert="horz">
            <a:spAutoFit/>
          </a:bodyPr>
          <a:lstStyle/>
          <a:p>
            <a:pPr marL="12700" marR="5080">
              <a:lnSpc>
                <a:spcPts val="5700"/>
              </a:lnSpc>
              <a:spcBef>
                <a:spcPts val="259"/>
              </a:spcBef>
              <a:tabLst>
                <a:tab pos="2926080" algn="l"/>
                <a:tab pos="3670300" algn="l"/>
                <a:tab pos="4991100" algn="l"/>
                <a:tab pos="5770245" algn="l"/>
              </a:tabLst>
            </a:pPr>
            <a:r>
              <a:rPr dirty="0" spc="-10">
                <a:solidFill>
                  <a:srgbClr val="FEFEFE"/>
                </a:solidFill>
              </a:rPr>
              <a:t>Diagnóstico</a:t>
            </a:r>
            <a:r>
              <a:rPr dirty="0">
                <a:solidFill>
                  <a:srgbClr val="FEFEFE"/>
                </a:solidFill>
              </a:rPr>
              <a:t>	</a:t>
            </a:r>
            <a:r>
              <a:rPr dirty="0" spc="-25">
                <a:solidFill>
                  <a:srgbClr val="FEFEFE"/>
                </a:solidFill>
              </a:rPr>
              <a:t>Uso</a:t>
            </a:r>
            <a:r>
              <a:rPr dirty="0">
                <a:solidFill>
                  <a:srgbClr val="FEFEFE"/>
                </a:solidFill>
              </a:rPr>
              <a:t>	</a:t>
            </a:r>
            <a:r>
              <a:rPr dirty="0" spc="-25">
                <a:solidFill>
                  <a:srgbClr val="FEFEFE"/>
                </a:solidFill>
              </a:rPr>
              <a:t>IA</a:t>
            </a:r>
            <a:r>
              <a:rPr dirty="0">
                <a:solidFill>
                  <a:srgbClr val="FEFEFE"/>
                </a:solidFill>
              </a:rPr>
              <a:t>	</a:t>
            </a:r>
            <a:r>
              <a:rPr dirty="0" spc="-25">
                <a:solidFill>
                  <a:srgbClr val="FEFEFE"/>
                </a:solidFill>
              </a:rPr>
              <a:t>en </a:t>
            </a:r>
            <a:r>
              <a:rPr dirty="0" spc="-10">
                <a:solidFill>
                  <a:srgbClr val="FEFEFE"/>
                </a:solidFill>
              </a:rPr>
              <a:t>Procesos</a:t>
            </a:r>
            <a:r>
              <a:rPr dirty="0">
                <a:solidFill>
                  <a:srgbClr val="FEFEFE"/>
                </a:solidFill>
              </a:rPr>
              <a:t>	</a:t>
            </a:r>
            <a:r>
              <a:rPr dirty="0" spc="-10">
                <a:solidFill>
                  <a:srgbClr val="FEFEFE"/>
                </a:solidFill>
              </a:rPr>
              <a:t>Evaluativos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7246600" y="9232962"/>
            <a:ext cx="17081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0">
                <a:solidFill>
                  <a:srgbClr val="FEFEFE"/>
                </a:solidFill>
                <a:latin typeface="Arial MT"/>
                <a:cs typeface="Arial MT"/>
              </a:rPr>
              <a:t>8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38089" y="4765791"/>
            <a:ext cx="6749918" cy="5521208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990599" y="2068806"/>
            <a:ext cx="10019030" cy="5715000"/>
            <a:chOff x="990599" y="2068806"/>
            <a:chExt cx="10019030" cy="571500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0129" y="2118336"/>
              <a:ext cx="9919985" cy="561970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028699" y="2106906"/>
              <a:ext cx="9942830" cy="5638800"/>
            </a:xfrm>
            <a:custGeom>
              <a:avLst/>
              <a:gdLst/>
              <a:ahLst/>
              <a:cxnLst/>
              <a:rect l="l" t="t" r="r" b="b"/>
              <a:pathLst>
                <a:path w="9942830" h="5638800">
                  <a:moveTo>
                    <a:pt x="9942760" y="5638800"/>
                  </a:moveTo>
                  <a:lnTo>
                    <a:pt x="9942760" y="0"/>
                  </a:lnTo>
                  <a:lnTo>
                    <a:pt x="0" y="0"/>
                  </a:lnTo>
                  <a:lnTo>
                    <a:pt x="0" y="5638800"/>
                  </a:lnTo>
                </a:path>
              </a:pathLst>
            </a:custGeom>
            <a:ln w="76199">
              <a:solidFill>
                <a:srgbClr val="1B78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301490" y="3355164"/>
            <a:ext cx="2819399" cy="281939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6000" y="455845"/>
            <a:ext cx="1293241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70300" algn="l"/>
                <a:tab pos="4991100" algn="l"/>
                <a:tab pos="5770245" algn="l"/>
                <a:tab pos="6650990" algn="l"/>
                <a:tab pos="9530715" algn="l"/>
              </a:tabLst>
            </a:pPr>
            <a:r>
              <a:rPr dirty="0" spc="-10"/>
              <a:t>Diagnóstico</a:t>
            </a:r>
            <a:r>
              <a:rPr dirty="0"/>
              <a:t>	</a:t>
            </a:r>
            <a:r>
              <a:rPr dirty="0" spc="-25"/>
              <a:t>Uso</a:t>
            </a:r>
            <a:r>
              <a:rPr dirty="0"/>
              <a:t>	</a:t>
            </a:r>
            <a:r>
              <a:rPr dirty="0" spc="-25"/>
              <a:t>IA</a:t>
            </a:r>
            <a:r>
              <a:rPr dirty="0"/>
              <a:t>	</a:t>
            </a:r>
            <a:r>
              <a:rPr dirty="0" spc="-25"/>
              <a:t>en</a:t>
            </a:r>
            <a:r>
              <a:rPr dirty="0"/>
              <a:t>	</a:t>
            </a:r>
            <a:r>
              <a:rPr dirty="0" spc="-10"/>
              <a:t>procesos</a:t>
            </a:r>
            <a:r>
              <a:rPr dirty="0"/>
              <a:t>	</a:t>
            </a:r>
            <a:r>
              <a:rPr dirty="0" spc="-10"/>
              <a:t>Evaluativos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17246600" y="9215479"/>
            <a:ext cx="170815" cy="371475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dirty="0" sz="2000" spc="-50">
                <a:latin typeface="Arial MT"/>
                <a:cs typeface="Arial MT"/>
              </a:rPr>
              <a:t>9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16000" y="9403754"/>
            <a:ext cx="2447290" cy="273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25"/>
              </a:lnSpc>
            </a:pPr>
            <a:r>
              <a:rPr dirty="0" sz="1750" spc="-10">
                <a:latin typeface="Arial MT"/>
                <a:cs typeface="Arial MT"/>
                <a:hlinkClick r:id="rId5"/>
              </a:rPr>
              <a:t>www.glocalevalweek.org</a:t>
            </a:r>
            <a:endParaRPr sz="17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José Martin</dc:creator>
  <cp:keywords>DAHKOLhIOv8,BADrRq7TRGg,0</cp:keywords>
  <dc:title>Presentación GLOCAL</dc:title>
  <dcterms:created xsi:type="dcterms:W3CDTF">2026-06-03T15:29:05Z</dcterms:created>
  <dcterms:modified xsi:type="dcterms:W3CDTF">2026-06-03T15:29:05Z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2026-06-03T00:00:00Z</vt:filetime>
  </property>
  <property fmtid="{D5CDD505-2E9C-101B-9397-08002B2CF9AE}" pid="3" name="Creator">
    <vt:lpwstr>Canva</vt:lpwstr>
  </property>
  <property fmtid="{D5CDD505-2E9C-101B-9397-08002B2CF9AE}" pid="4" name="LastSaved">
    <vt:filetime>2026-06-03T00:00:00Z</vt:filetime>
  </property>
  <property fmtid="{D5CDD505-2E9C-101B-9397-08002B2CF9AE}" pid="5" name="Producer">
    <vt:lpwstr>Canva</vt:lpwstr>
  </property>
</Properties>
</file>