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d054feff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ed054feff0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d0ac9e5f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ed0ac9e5fc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d0ac9e5f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ed0ac9e5f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d0ac9e5f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ed0ac9e5fc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52141b8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e52141b87b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ed0ac9e5f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ed0ac9e5fc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a8cc9633c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a8cc9633ce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8cc9633ce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a8cc9633ce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8cc9633c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a8cc9633ce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d0977f12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ed0977f12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8cc9633c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a8cc9633ce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8cc9633c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3a8cc9633ce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a8cc9633c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a8cc9633ce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8cc9633c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a8cc9633ce_0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ed0ac9e5f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3ed0ac9e5fc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d0ac9e5f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ed0ac9e5fc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d0ac9e5f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ed0ac9e5fc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e52141b87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e52141b87b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ed0977f12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ed0977f127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ed0977f12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ed0977f127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d054fef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ed054feff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d054feff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ed054feff0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ed054feff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ed054feff0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a8cc9633c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3a8cc9633ce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8cc9633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a8cc9633c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8cc9633c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a8cc9633ce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52141b87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e52141b87b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gif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gif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gif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1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3D5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6395979">
            <a:off x="3351179" y="-5443156"/>
            <a:ext cx="25306469" cy="23119444"/>
          </a:xfrm>
          <a:custGeom>
            <a:rect b="b" l="l" r="r" t="t"/>
            <a:pathLst>
              <a:path extrusionOk="0" h="23119444" w="25306469">
                <a:moveTo>
                  <a:pt x="0" y="0"/>
                </a:moveTo>
                <a:lnTo>
                  <a:pt x="25306469" y="0"/>
                </a:lnTo>
                <a:lnTo>
                  <a:pt x="25306469" y="23119444"/>
                </a:lnTo>
                <a:lnTo>
                  <a:pt x="0" y="23119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9" l="0" r="0" t="-649"/>
            </a:stretch>
          </a:blipFill>
          <a:ln>
            <a:noFill/>
          </a:ln>
        </p:spPr>
      </p:sp>
      <p:sp>
        <p:nvSpPr>
          <p:cNvPr id="85" name="Google Shape;85;p13"/>
          <p:cNvSpPr txBox="1"/>
          <p:nvPr/>
        </p:nvSpPr>
        <p:spPr>
          <a:xfrm>
            <a:off x="1028700" y="3434150"/>
            <a:ext cx="13813200" cy="26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EFEFE"/>
                </a:solidFill>
              </a:rPr>
              <a:t>Modelo inteligente de Gestión de Datos del Observatorio Institucional de la ESPAM MFL y su aporte al desarrollo territorial: evidencia geoespacial para la comunidad, la academia y las políticas públicas en Manabí</a:t>
            </a:r>
            <a:endParaRPr sz="400"/>
          </a:p>
        </p:txBody>
      </p:sp>
      <p:sp>
        <p:nvSpPr>
          <p:cNvPr id="86" name="Google Shape;86;p13"/>
          <p:cNvSpPr txBox="1"/>
          <p:nvPr/>
        </p:nvSpPr>
        <p:spPr>
          <a:xfrm>
            <a:off x="1028700" y="6834008"/>
            <a:ext cx="652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EFEFE"/>
                </a:solidFill>
              </a:rPr>
              <a:t>Mgtr, Iván Mendoza, Ph.D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1028700" y="2736893"/>
            <a:ext cx="6525478" cy="428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00-00-2026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1028700" y="723900"/>
            <a:ext cx="4060214" cy="26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1" y="8039100"/>
            <a:ext cx="7264952" cy="123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 title="Gemini_Generated_Image_y2bosfy2bosfy2bo.png"/>
          <p:cNvPicPr preferRelativeResize="0"/>
          <p:nvPr/>
        </p:nvPicPr>
        <p:blipFill rotWithShape="1">
          <a:blip r:embed="rId3">
            <a:alphaModFix/>
          </a:blip>
          <a:srcRect b="5517" l="0" r="0" t="7873"/>
          <a:stretch/>
        </p:blipFill>
        <p:spPr>
          <a:xfrm>
            <a:off x="3192525" y="3008360"/>
            <a:ext cx="11902950" cy="562314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173" name="Google Shape;173;p22"/>
          <p:cNvSpPr txBox="1"/>
          <p:nvPr/>
        </p:nvSpPr>
        <p:spPr>
          <a:xfrm>
            <a:off x="1028700" y="1095300"/>
            <a:ext cx="13930800" cy="14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C79BE"/>
                </a:solidFill>
              </a:rPr>
              <a:t>Comparativa de formularios: Antes (físico) y después (Inteligente)</a:t>
            </a:r>
            <a:endParaRPr sz="1000"/>
          </a:p>
        </p:txBody>
      </p:sp>
      <p:sp>
        <p:nvSpPr>
          <p:cNvPr id="174" name="Google Shape;174;p22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1028700" y="1095300"/>
            <a:ext cx="13930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C79BE"/>
                </a:solidFill>
              </a:rPr>
              <a:t>Objetivos</a:t>
            </a:r>
            <a:endParaRPr sz="1000"/>
          </a:p>
        </p:txBody>
      </p:sp>
      <p:sp>
        <p:nvSpPr>
          <p:cNvPr id="181" name="Google Shape;181;p23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1186925" y="2063475"/>
            <a:ext cx="14586600" cy="6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</a:rPr>
              <a:t>Objetivo General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Generar, analizar y difundir información georreferenciada sobre las dinámicas socioproductivas, ambientales y socioeconómicas de Manabí, mediante un modelo inteligente de gestión de datos que contribuya a la toma de decisiones, la planificación territorial y el fortalecimiento de la vinculación universidad-sociedad de la ESPAM MFL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</a:rPr>
              <a:t>Objetivos específicos</a:t>
            </a:r>
            <a:endParaRPr b="1" sz="23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Diseñar formularios inteligentes (Survey123) para levantamiento de información en campo, con georreferenciación GPS y validaciones automáticas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Levantar y monitorear permanentemente la información socioproductiva de Manabí, con líneas base georreferenciadas actualizadas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Crear geovisores institucional que integre datos propios, permitiendo acceso y descarga abierta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Elaborar boletines e informes técnicos con hallazgos e indicadores de impacto para comunidad, autoridades y academia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Fortalecer la formación de estudiantes mediante su participación en levantamientos y procesamiento de datos del Observatorio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4" name="Google Shape;184;p23"/>
          <p:cNvSpPr/>
          <p:nvPr/>
        </p:nvSpPr>
        <p:spPr>
          <a:xfrm rot="-1378363">
            <a:off x="12603614" y="6570976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3D5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 rot="1157809">
            <a:off x="6671239" y="-5075775"/>
            <a:ext cx="20493764" cy="18722660"/>
          </a:xfrm>
          <a:custGeom>
            <a:rect b="b" l="l" r="r" t="t"/>
            <a:pathLst>
              <a:path extrusionOk="0" h="18748868" w="20522451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0" l="0" r="0" t="-650"/>
            </a:stretch>
          </a:blipFill>
          <a:ln>
            <a:noFill/>
          </a:ln>
        </p:spPr>
      </p:sp>
      <p:sp>
        <p:nvSpPr>
          <p:cNvPr id="190" name="Google Shape;190;p24"/>
          <p:cNvSpPr txBox="1"/>
          <p:nvPr/>
        </p:nvSpPr>
        <p:spPr>
          <a:xfrm>
            <a:off x="1028700" y="4772016"/>
            <a:ext cx="652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EFEFE"/>
                </a:solidFill>
              </a:rPr>
              <a:t>Metodología</a:t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8506024"/>
            <a:ext cx="6245424" cy="105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 title="Gemini_Generated_Image_pg0zdzpg0zdzpg0z.png"/>
          <p:cNvPicPr preferRelativeResize="0"/>
          <p:nvPr/>
        </p:nvPicPr>
        <p:blipFill rotWithShape="1">
          <a:blip r:embed="rId3">
            <a:alphaModFix/>
          </a:blip>
          <a:srcRect b="4125" l="0" r="0" t="18344"/>
          <a:stretch/>
        </p:blipFill>
        <p:spPr>
          <a:xfrm>
            <a:off x="1434600" y="2469275"/>
            <a:ext cx="15087599" cy="65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1028700" y="1095300"/>
            <a:ext cx="13930800" cy="14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C79BE"/>
                </a:solidFill>
              </a:rPr>
              <a:t>Fases de los procesos de gestión de datos - Observatorio Institucional</a:t>
            </a:r>
            <a:endParaRPr sz="1000"/>
          </a:p>
        </p:txBody>
      </p:sp>
      <p:sp>
        <p:nvSpPr>
          <p:cNvPr id="198" name="Google Shape;198;p25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10143500" y="6017425"/>
            <a:ext cx="4969200" cy="1150800"/>
          </a:xfrm>
          <a:prstGeom prst="roundRect">
            <a:avLst>
              <a:gd fmla="val 16667" name="adj"/>
            </a:avLst>
          </a:prstGeom>
          <a:solidFill>
            <a:srgbClr val="DFD5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5"/>
          <p:cNvSpPr/>
          <p:nvPr/>
        </p:nvSpPr>
        <p:spPr>
          <a:xfrm rot="-1378363">
            <a:off x="12603614" y="6570976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pic>
        <p:nvPicPr>
          <p:cNvPr id="202" name="Google Shape;202;p25" title="WhatsApp_Image_2026-05-14_at_11.08.55_AM-removebg-preview.png"/>
          <p:cNvPicPr preferRelativeResize="0"/>
          <p:nvPr/>
        </p:nvPicPr>
        <p:blipFill rotWithShape="1">
          <a:blip r:embed="rId6">
            <a:alphaModFix/>
          </a:blip>
          <a:srcRect b="37127" l="0" r="0" t="43149"/>
          <a:stretch/>
        </p:blipFill>
        <p:spPr>
          <a:xfrm>
            <a:off x="10227950" y="6203571"/>
            <a:ext cx="4935850" cy="7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/>
        </p:nvSpPr>
        <p:spPr>
          <a:xfrm>
            <a:off x="1028700" y="1095300"/>
            <a:ext cx="1280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Flujo de levantamiento con Survey123</a:t>
            </a:r>
            <a:endParaRPr/>
          </a:p>
        </p:txBody>
      </p:sp>
      <p:sp>
        <p:nvSpPr>
          <p:cNvPr id="208" name="Google Shape;208;p26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 title="Gemini_Generated_Image_yfrmaeyfrmaeyfrm.png"/>
          <p:cNvPicPr preferRelativeResize="0"/>
          <p:nvPr/>
        </p:nvPicPr>
        <p:blipFill rotWithShape="1">
          <a:blip r:embed="rId4">
            <a:alphaModFix/>
          </a:blip>
          <a:srcRect b="0" l="0" r="0" t="17526"/>
          <a:stretch/>
        </p:blipFill>
        <p:spPr>
          <a:xfrm>
            <a:off x="1330875" y="2152088"/>
            <a:ext cx="15430518" cy="694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 title="Arc_Survey.original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851" y="5990162"/>
            <a:ext cx="2970025" cy="29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title="Gemini_Generated_Image_rgdtsjrgdtsjrgd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525" y="2906175"/>
            <a:ext cx="14522926" cy="543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1028700" y="1095300"/>
            <a:ext cx="13930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C79BE"/>
                </a:solidFill>
              </a:rPr>
              <a:t>Levantamiento en campo - Modo Offline</a:t>
            </a:r>
            <a:endParaRPr sz="1000"/>
          </a:p>
        </p:txBody>
      </p:sp>
      <p:sp>
        <p:nvSpPr>
          <p:cNvPr id="218" name="Google Shape;218;p27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/>
          <p:nvPr/>
        </p:nvSpPr>
        <p:spPr>
          <a:xfrm rot="-1378363">
            <a:off x="13055539" y="66259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3D5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/>
          <p:nvPr/>
        </p:nvSpPr>
        <p:spPr>
          <a:xfrm rot="1157809">
            <a:off x="6671239" y="-5075775"/>
            <a:ext cx="20493764" cy="18722660"/>
          </a:xfrm>
          <a:custGeom>
            <a:rect b="b" l="l" r="r" t="t"/>
            <a:pathLst>
              <a:path extrusionOk="0" h="18748868" w="20522451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0" l="0" r="0" t="-650"/>
            </a:stretch>
          </a:blipFill>
          <a:ln>
            <a:noFill/>
          </a:ln>
        </p:spPr>
      </p:sp>
      <p:sp>
        <p:nvSpPr>
          <p:cNvPr id="226" name="Google Shape;226;p28"/>
          <p:cNvSpPr txBox="1"/>
          <p:nvPr/>
        </p:nvSpPr>
        <p:spPr>
          <a:xfrm>
            <a:off x="1028700" y="4772016"/>
            <a:ext cx="6525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EFEFE"/>
                </a:solidFill>
              </a:rPr>
              <a:t>Resultados del Observatorio Institucional </a:t>
            </a:r>
            <a:endParaRPr b="1" sz="4800">
              <a:solidFill>
                <a:srgbClr val="FEFEFE"/>
              </a:solidFill>
            </a:endParaRPr>
          </a:p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EFEFE"/>
                </a:solidFill>
              </a:rPr>
              <a:t>ESPAM MFL</a:t>
            </a:r>
            <a:endParaRPr/>
          </a:p>
        </p:txBody>
      </p:sp>
      <p:pic>
        <p:nvPicPr>
          <p:cNvPr id="227" name="Google Shape;22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8506024"/>
            <a:ext cx="6245424" cy="105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9"/>
          <p:cNvPicPr preferRelativeResize="0"/>
          <p:nvPr/>
        </p:nvPicPr>
        <p:blipFill rotWithShape="1">
          <a:blip r:embed="rId3">
            <a:alphaModFix/>
          </a:blip>
          <a:srcRect b="13410" l="-550" r="550" t="11503"/>
          <a:stretch/>
        </p:blipFill>
        <p:spPr>
          <a:xfrm>
            <a:off x="2043900" y="1754550"/>
            <a:ext cx="14200201" cy="76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34" name="Google Shape;234;p29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Proyectos de Vinculación: Línea base</a:t>
            </a:r>
            <a:endParaRPr/>
          </a:p>
        </p:txBody>
      </p:sp>
      <p:sp>
        <p:nvSpPr>
          <p:cNvPr id="235" name="Google Shape;235;p29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0" title="baa.gif"/>
          <p:cNvPicPr preferRelativeResize="0"/>
          <p:nvPr/>
        </p:nvPicPr>
        <p:blipFill rotWithShape="1">
          <a:blip r:embed="rId3">
            <a:alphaModFix/>
          </a:blip>
          <a:srcRect b="7821" l="0" r="0" t="8706"/>
          <a:stretch/>
        </p:blipFill>
        <p:spPr>
          <a:xfrm>
            <a:off x="2359525" y="1730675"/>
            <a:ext cx="13568950" cy="79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43" name="Google Shape;243;p30"/>
          <p:cNvSpPr txBox="1"/>
          <p:nvPr/>
        </p:nvSpPr>
        <p:spPr>
          <a:xfrm>
            <a:off x="1028700" y="1095295"/>
            <a:ext cx="997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 Línea base </a:t>
            </a:r>
            <a:endParaRPr/>
          </a:p>
        </p:txBody>
      </p:sp>
      <p:sp>
        <p:nvSpPr>
          <p:cNvPr id="244" name="Google Shape;244;p30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45" name="Google Shape;24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1" title="be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13" y="2049550"/>
            <a:ext cx="17032572" cy="74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52" name="Google Shape;252;p31"/>
          <p:cNvSpPr txBox="1"/>
          <p:nvPr/>
        </p:nvSpPr>
        <p:spPr>
          <a:xfrm>
            <a:off x="1028700" y="1095300"/>
            <a:ext cx="1356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 Línea base - Survey123</a:t>
            </a:r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3D5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160249">
            <a:off x="6657414" y="-5067099"/>
            <a:ext cx="20522451" cy="18748868"/>
          </a:xfrm>
          <a:custGeom>
            <a:rect b="b" l="l" r="r" t="t"/>
            <a:pathLst>
              <a:path extrusionOk="0" h="18748868" w="20522451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9" l="0" r="0" t="-649"/>
            </a:stretch>
          </a:blipFill>
          <a:ln>
            <a:noFill/>
          </a:ln>
        </p:spPr>
      </p:sp>
      <p:sp>
        <p:nvSpPr>
          <p:cNvPr id="95" name="Google Shape;95;p14"/>
          <p:cNvSpPr txBox="1"/>
          <p:nvPr/>
        </p:nvSpPr>
        <p:spPr>
          <a:xfrm>
            <a:off x="1028700" y="4772016"/>
            <a:ext cx="65256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EFEFE"/>
                </a:solidFill>
              </a:rPr>
              <a:t>Introducción: Problema estructural del modelo anterior</a:t>
            </a:r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8506024"/>
            <a:ext cx="6245425" cy="105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pic>
        <p:nvPicPr>
          <p:cNvPr id="260" name="Google Shape;2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9925" y="1951055"/>
            <a:ext cx="14348150" cy="734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Proyectos de Vinculación: Línea base</a:t>
            </a:r>
            <a:endParaRPr/>
          </a:p>
        </p:txBody>
      </p:sp>
      <p:sp>
        <p:nvSpPr>
          <p:cNvPr id="262" name="Google Shape;262;p32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63" name="Google Shape;26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938" y="1924088"/>
            <a:ext cx="14478124" cy="740265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70" name="Google Shape;270;p33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Proyectos de Vinculación: Línea base</a:t>
            </a:r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72" name="Google Shape;27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4" title="BA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938" y="1758675"/>
            <a:ext cx="14242130" cy="75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79" name="Google Shape;279;p34"/>
          <p:cNvSpPr txBox="1"/>
          <p:nvPr/>
        </p:nvSpPr>
        <p:spPr>
          <a:xfrm>
            <a:off x="1028700" y="1095300"/>
            <a:ext cx="1395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 de </a:t>
            </a:r>
            <a:r>
              <a:rPr b="1" lang="en-US" sz="4800">
                <a:solidFill>
                  <a:srgbClr val="1C79BE"/>
                </a:solidFill>
              </a:rPr>
              <a:t>Proyectos</a:t>
            </a:r>
            <a:r>
              <a:rPr b="1" lang="en-US" sz="4800">
                <a:solidFill>
                  <a:srgbClr val="1C79BE"/>
                </a:solidFill>
              </a:rPr>
              <a:t> de Vinculación </a:t>
            </a:r>
            <a:endParaRPr/>
          </a:p>
        </p:txBody>
      </p:sp>
      <p:sp>
        <p:nvSpPr>
          <p:cNvPr id="280" name="Google Shape;280;p34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81" name="Google Shape;28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87" name="Google Shape;287;p35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Programas y Proyectos de Vinculación</a:t>
            </a:r>
            <a:endParaRPr/>
          </a:p>
        </p:txBody>
      </p:sp>
      <p:sp>
        <p:nvSpPr>
          <p:cNvPr id="288" name="Google Shape;288;p35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289" name="Google Shape;28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" y="2186888"/>
            <a:ext cx="9124950" cy="68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4475" y="2186900"/>
            <a:ext cx="9308768" cy="687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200" y="2103425"/>
            <a:ext cx="12643598" cy="722716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298" name="Google Shape;298;p36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 - </a:t>
            </a:r>
            <a:r>
              <a:rPr b="1" lang="en-US" sz="4800">
                <a:solidFill>
                  <a:srgbClr val="1C79BE"/>
                </a:solidFill>
              </a:rPr>
              <a:t>Gobierno</a:t>
            </a:r>
            <a:r>
              <a:rPr b="1" lang="en-US" sz="4800">
                <a:solidFill>
                  <a:srgbClr val="1C79BE"/>
                </a:solidFill>
              </a:rPr>
              <a:t> Provincial de Manabí</a:t>
            </a:r>
            <a:endParaRPr/>
          </a:p>
        </p:txBody>
      </p:sp>
      <p:sp>
        <p:nvSpPr>
          <p:cNvPr id="299" name="Google Shape;299;p36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300" name="Google Shape;30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0100" y="1986600"/>
            <a:ext cx="8697666" cy="725805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307" name="Google Shape;307;p37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 - </a:t>
            </a:r>
            <a:r>
              <a:rPr b="1" lang="en-US" sz="4800">
                <a:solidFill>
                  <a:srgbClr val="1C79BE"/>
                </a:solidFill>
              </a:rPr>
              <a:t>Gobierno</a:t>
            </a:r>
            <a:r>
              <a:rPr b="1" lang="en-US" sz="4800">
                <a:solidFill>
                  <a:srgbClr val="1C79BE"/>
                </a:solidFill>
              </a:rPr>
              <a:t> Provincial de Manabí</a:t>
            </a:r>
            <a:endParaRPr/>
          </a:p>
        </p:txBody>
      </p:sp>
      <p:sp>
        <p:nvSpPr>
          <p:cNvPr id="308" name="Google Shape;308;p37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986600"/>
            <a:ext cx="8267700" cy="725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063" y="1828750"/>
            <a:ext cx="11401876" cy="769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317" name="Google Shape;317;p38"/>
          <p:cNvSpPr txBox="1"/>
          <p:nvPr/>
        </p:nvSpPr>
        <p:spPr>
          <a:xfrm>
            <a:off x="1028700" y="1095300"/>
            <a:ext cx="137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 - </a:t>
            </a:r>
            <a:r>
              <a:rPr b="1" lang="en-US" sz="4800">
                <a:solidFill>
                  <a:srgbClr val="1C79BE"/>
                </a:solidFill>
              </a:rPr>
              <a:t>Gobierno</a:t>
            </a:r>
            <a:r>
              <a:rPr b="1" lang="en-US" sz="4800">
                <a:solidFill>
                  <a:srgbClr val="1C79BE"/>
                </a:solidFill>
              </a:rPr>
              <a:t> Provincial de Manabí</a:t>
            </a:r>
            <a:endParaRPr/>
          </a:p>
        </p:txBody>
      </p:sp>
      <p:sp>
        <p:nvSpPr>
          <p:cNvPr id="318" name="Google Shape;318;p38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319" name="Google Shape;31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8"/>
          <p:cNvSpPr/>
          <p:nvPr/>
        </p:nvSpPr>
        <p:spPr>
          <a:xfrm>
            <a:off x="318800" y="4720800"/>
            <a:ext cx="2882400" cy="8454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9 Capas bases habilitadas - GPM</a:t>
            </a:r>
            <a:endParaRPr b="1"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9" title="Gemini_Generated_Image_t02fyxt02fyxt02f.png"/>
          <p:cNvPicPr preferRelativeResize="0"/>
          <p:nvPr/>
        </p:nvPicPr>
        <p:blipFill rotWithShape="1">
          <a:blip r:embed="rId3">
            <a:alphaModFix/>
          </a:blip>
          <a:srcRect b="11943" l="0" r="0" t="13647"/>
          <a:stretch/>
        </p:blipFill>
        <p:spPr>
          <a:xfrm>
            <a:off x="1028700" y="2694900"/>
            <a:ext cx="14505599" cy="602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327" name="Google Shape;327;p39"/>
          <p:cNvSpPr txBox="1"/>
          <p:nvPr/>
        </p:nvSpPr>
        <p:spPr>
          <a:xfrm>
            <a:off x="1028700" y="1095300"/>
            <a:ext cx="13930800" cy="14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C79BE"/>
                </a:solidFill>
              </a:rPr>
              <a:t>El Observatorio y su aporte de manera diferenciada a tres actores clave</a:t>
            </a:r>
            <a:endParaRPr sz="1000"/>
          </a:p>
        </p:txBody>
      </p:sp>
      <p:sp>
        <p:nvSpPr>
          <p:cNvPr id="328" name="Google Shape;328;p39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329" name="Google Shape;329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0" title="Gemini_Generated_Image_fzeq5gfzeq5gfzeq.png"/>
          <p:cNvPicPr preferRelativeResize="0"/>
          <p:nvPr/>
        </p:nvPicPr>
        <p:blipFill rotWithShape="1">
          <a:blip r:embed="rId3">
            <a:alphaModFix/>
          </a:blip>
          <a:srcRect b="14874" l="6973" r="3741" t="10421"/>
          <a:stretch/>
        </p:blipFill>
        <p:spPr>
          <a:xfrm>
            <a:off x="8105400" y="3085175"/>
            <a:ext cx="8680751" cy="40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0"/>
          <p:cNvSpPr/>
          <p:nvPr/>
        </p:nvSpPr>
        <p:spPr>
          <a:xfrm flipH="1">
            <a:off x="0" y="7783400"/>
            <a:ext cx="18288000" cy="126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0"/>
          <p:cNvSpPr/>
          <p:nvPr/>
        </p:nvSpPr>
        <p:spPr>
          <a:xfrm rot="-1378363">
            <a:off x="12731964" y="60532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337" name="Google Shape;337;p40"/>
          <p:cNvSpPr txBox="1"/>
          <p:nvPr/>
        </p:nvSpPr>
        <p:spPr>
          <a:xfrm>
            <a:off x="1028700" y="1095300"/>
            <a:ext cx="13930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C79BE"/>
                </a:solidFill>
              </a:rPr>
              <a:t>Fortalecimiento de la infraestructura tecnológica</a:t>
            </a:r>
            <a:endParaRPr sz="1000"/>
          </a:p>
        </p:txBody>
      </p:sp>
      <p:sp>
        <p:nvSpPr>
          <p:cNvPr id="338" name="Google Shape;338;p40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339" name="Google Shape;33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 title="agro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376763"/>
            <a:ext cx="8105401" cy="388383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/>
          <p:nvPr/>
        </p:nvSpPr>
        <p:spPr>
          <a:xfrm flipH="1">
            <a:off x="0" y="2644875"/>
            <a:ext cx="18288000" cy="126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 title="Gemini_Generated_Image_yk51nxyk51nxyk51.png"/>
          <p:cNvPicPr preferRelativeResize="0"/>
          <p:nvPr/>
        </p:nvPicPr>
        <p:blipFill rotWithShape="1">
          <a:blip r:embed="rId3">
            <a:alphaModFix/>
          </a:blip>
          <a:srcRect b="0" l="0" r="0" t="12127"/>
          <a:stretch/>
        </p:blipFill>
        <p:spPr>
          <a:xfrm>
            <a:off x="2643100" y="2496150"/>
            <a:ext cx="12752643" cy="61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348" name="Google Shape;348;p41"/>
          <p:cNvSpPr txBox="1"/>
          <p:nvPr/>
        </p:nvSpPr>
        <p:spPr>
          <a:xfrm>
            <a:off x="1028700" y="1095295"/>
            <a:ext cx="997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Conclusión</a:t>
            </a:r>
            <a:endParaRPr/>
          </a:p>
        </p:txBody>
      </p:sp>
      <p:sp>
        <p:nvSpPr>
          <p:cNvPr id="349" name="Google Shape;349;p41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41"/>
          <p:cNvCxnSpPr/>
          <p:nvPr/>
        </p:nvCxnSpPr>
        <p:spPr>
          <a:xfrm>
            <a:off x="920025" y="2141225"/>
            <a:ext cx="16070700" cy="2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41"/>
          <p:cNvCxnSpPr/>
          <p:nvPr/>
        </p:nvCxnSpPr>
        <p:spPr>
          <a:xfrm flipH="1" rot="10800000">
            <a:off x="920025" y="8934700"/>
            <a:ext cx="161988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3" name="Google Shape;353;p41"/>
          <p:cNvSpPr/>
          <p:nvPr/>
        </p:nvSpPr>
        <p:spPr>
          <a:xfrm>
            <a:off x="7829925" y="5886500"/>
            <a:ext cx="2430900" cy="738900"/>
          </a:xfrm>
          <a:prstGeom prst="ellipse">
            <a:avLst/>
          </a:prstGeom>
          <a:solidFill>
            <a:srgbClr val="97D5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/>
          </a:p>
        </p:txBody>
      </p:sp>
      <p:sp>
        <p:nvSpPr>
          <p:cNvPr id="354" name="Google Shape;354;p41"/>
          <p:cNvSpPr txBox="1"/>
          <p:nvPr/>
        </p:nvSpPr>
        <p:spPr>
          <a:xfrm>
            <a:off x="7640025" y="5886500"/>
            <a:ext cx="281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ESPAM MFL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dk1"/>
                </a:solidFill>
              </a:rPr>
              <a:t>OBSERVATORIO INSTITUCIONAL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 title="Desafíos_en_gestión_geográfica.png"/>
          <p:cNvPicPr preferRelativeResize="0"/>
          <p:nvPr/>
        </p:nvPicPr>
        <p:blipFill rotWithShape="1">
          <a:blip r:embed="rId3">
            <a:alphaModFix/>
          </a:blip>
          <a:srcRect b="5338" l="0" r="0" t="5552"/>
          <a:stretch/>
        </p:blipFill>
        <p:spPr>
          <a:xfrm>
            <a:off x="2017363" y="1729225"/>
            <a:ext cx="14253276" cy="708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103" name="Google Shape;103;p15"/>
          <p:cNvSpPr txBox="1"/>
          <p:nvPr/>
        </p:nvSpPr>
        <p:spPr>
          <a:xfrm>
            <a:off x="1028700" y="1095300"/>
            <a:ext cx="1363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Problemática en la gestión de datos</a:t>
            </a:r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3D5F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/>
          <p:nvPr/>
        </p:nvSpPr>
        <p:spPr>
          <a:xfrm rot="-9871126">
            <a:off x="4008677" y="-7039991"/>
            <a:ext cx="24807266" cy="25700388"/>
          </a:xfrm>
          <a:custGeom>
            <a:rect b="b" l="l" r="r" t="t"/>
            <a:pathLst>
              <a:path extrusionOk="0" h="25700388" w="24807266">
                <a:moveTo>
                  <a:pt x="0" y="0"/>
                </a:moveTo>
                <a:lnTo>
                  <a:pt x="24807266" y="0"/>
                </a:lnTo>
                <a:lnTo>
                  <a:pt x="24807266" y="25700388"/>
                </a:lnTo>
                <a:lnTo>
                  <a:pt x="0" y="25700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72" r="-5972" t="0"/>
            </a:stretch>
          </a:blipFill>
          <a:ln>
            <a:noFill/>
          </a:ln>
        </p:spPr>
      </p:sp>
      <p:sp>
        <p:nvSpPr>
          <p:cNvPr id="360" name="Google Shape;360;p42"/>
          <p:cNvSpPr/>
          <p:nvPr/>
        </p:nvSpPr>
        <p:spPr>
          <a:xfrm>
            <a:off x="709920" y="789835"/>
            <a:ext cx="1915812" cy="2045654"/>
          </a:xfrm>
          <a:custGeom>
            <a:rect b="b" l="l" r="r" t="t"/>
            <a:pathLst>
              <a:path extrusionOk="0" h="2045654" w="1915812">
                <a:moveTo>
                  <a:pt x="0" y="0"/>
                </a:moveTo>
                <a:lnTo>
                  <a:pt x="1915812" y="0"/>
                </a:lnTo>
                <a:lnTo>
                  <a:pt x="1915812" y="2045654"/>
                </a:lnTo>
                <a:lnTo>
                  <a:pt x="0" y="2045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384426" t="0"/>
            </a:stretch>
          </a:blipFill>
          <a:ln>
            <a:noFill/>
          </a:ln>
        </p:spPr>
      </p:sp>
      <p:sp>
        <p:nvSpPr>
          <p:cNvPr id="361" name="Google Shape;361;p42"/>
          <p:cNvSpPr txBox="1"/>
          <p:nvPr/>
        </p:nvSpPr>
        <p:spPr>
          <a:xfrm>
            <a:off x="2666543" y="1231828"/>
            <a:ext cx="1706463" cy="4602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4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/>
          </a:p>
        </p:txBody>
      </p:sp>
      <p:sp>
        <p:nvSpPr>
          <p:cNvPr id="362" name="Google Shape;362;p42"/>
          <p:cNvSpPr txBox="1"/>
          <p:nvPr/>
        </p:nvSpPr>
        <p:spPr>
          <a:xfrm>
            <a:off x="2666543" y="1531485"/>
            <a:ext cx="1739714" cy="460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64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/>
          </a:p>
        </p:txBody>
      </p:sp>
      <p:sp>
        <p:nvSpPr>
          <p:cNvPr id="363" name="Google Shape;363;p42"/>
          <p:cNvSpPr txBox="1"/>
          <p:nvPr/>
        </p:nvSpPr>
        <p:spPr>
          <a:xfrm>
            <a:off x="2666543" y="1812615"/>
            <a:ext cx="1739714" cy="4602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64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initiative</a:t>
            </a:r>
            <a:endParaRPr/>
          </a:p>
        </p:txBody>
      </p:sp>
      <p:sp>
        <p:nvSpPr>
          <p:cNvPr id="364" name="Google Shape;364;p42"/>
          <p:cNvSpPr txBox="1"/>
          <p:nvPr/>
        </p:nvSpPr>
        <p:spPr>
          <a:xfrm>
            <a:off x="1028700" y="4772016"/>
            <a:ext cx="6525478" cy="10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99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¡Gracias!</a:t>
            </a:r>
            <a:endParaRPr/>
          </a:p>
        </p:txBody>
      </p:sp>
      <p:pic>
        <p:nvPicPr>
          <p:cNvPr id="365" name="Google Shape;36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356" y="7723870"/>
            <a:ext cx="3676650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 title="Gemini_Generated_Image_r10w2ir10w2ir10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25" y="1986600"/>
            <a:ext cx="13621731" cy="743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 rot="-1378363">
            <a:off x="12778614" y="5968388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112" name="Google Shape;112;p16"/>
          <p:cNvSpPr txBox="1"/>
          <p:nvPr/>
        </p:nvSpPr>
        <p:spPr>
          <a:xfrm>
            <a:off x="1028700" y="1095300"/>
            <a:ext cx="1413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Ecuador: Geoportales y geovisores 2025-2026</a:t>
            </a:r>
            <a:endParaRPr/>
          </a:p>
        </p:txBody>
      </p:sp>
      <p:sp>
        <p:nvSpPr>
          <p:cNvPr id="113" name="Google Shape;113;p16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 title="Gemini_Generated_Image_rj1u3lrj1u3lrj1u-removebg-previ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64425" y="2611325"/>
            <a:ext cx="4791475" cy="543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/>
          <p:nvPr/>
        </p:nvSpPr>
        <p:spPr>
          <a:xfrm rot="-1378363">
            <a:off x="12661989" y="5831651"/>
            <a:ext cx="6915684" cy="7164666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121" name="Google Shape;121;p17"/>
          <p:cNvSpPr txBox="1"/>
          <p:nvPr/>
        </p:nvSpPr>
        <p:spPr>
          <a:xfrm>
            <a:off x="1028700" y="1095300"/>
            <a:ext cx="1352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Geovisores caídos: ausencia de información</a:t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title="Gemini_Generated_Image_xpef4lxpef4lxpef.png"/>
          <p:cNvPicPr preferRelativeResize="0"/>
          <p:nvPr/>
        </p:nvPicPr>
        <p:blipFill rotWithShape="1">
          <a:blip r:embed="rId5">
            <a:alphaModFix/>
          </a:blip>
          <a:srcRect b="6609" l="0" r="0" t="23753"/>
          <a:stretch/>
        </p:blipFill>
        <p:spPr>
          <a:xfrm>
            <a:off x="1656275" y="2233188"/>
            <a:ext cx="14975448" cy="582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2108325" y="5015875"/>
            <a:ext cx="2379300" cy="38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4875250" y="4951059"/>
            <a:ext cx="2656500" cy="65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7"/>
          <p:cNvSpPr/>
          <p:nvPr/>
        </p:nvSpPr>
        <p:spPr>
          <a:xfrm flipH="1" rot="10800000">
            <a:off x="15917625" y="7721625"/>
            <a:ext cx="361500" cy="233400"/>
          </a:xfrm>
          <a:prstGeom prst="rect">
            <a:avLst/>
          </a:prstGeom>
          <a:solidFill>
            <a:srgbClr val="E5F2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3D5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 rot="1157809">
            <a:off x="6671239" y="-5075775"/>
            <a:ext cx="20493764" cy="18722660"/>
          </a:xfrm>
          <a:custGeom>
            <a:rect b="b" l="l" r="r" t="t"/>
            <a:pathLst>
              <a:path extrusionOk="0" h="18748868" w="20522451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0" l="0" r="0" t="-650"/>
            </a:stretch>
          </a:blipFill>
          <a:ln>
            <a:noFill/>
          </a:ln>
        </p:spPr>
      </p:sp>
      <p:sp>
        <p:nvSpPr>
          <p:cNvPr id="133" name="Google Shape;133;p18"/>
          <p:cNvSpPr txBox="1"/>
          <p:nvPr/>
        </p:nvSpPr>
        <p:spPr>
          <a:xfrm>
            <a:off x="1028700" y="4772016"/>
            <a:ext cx="6525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EFEFE"/>
                </a:solidFill>
              </a:rPr>
              <a:t>Nace el modelo inteligente: Datos transformados en conocimiento</a:t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8506024"/>
            <a:ext cx="6245424" cy="105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title="Gemini_Generated_Image_nrxlr6nrxlr6nrxl.png"/>
          <p:cNvPicPr preferRelativeResize="0"/>
          <p:nvPr/>
        </p:nvPicPr>
        <p:blipFill rotWithShape="1">
          <a:blip r:embed="rId4">
            <a:alphaModFix/>
          </a:blip>
          <a:srcRect b="8224" l="5291" r="5336" t="14770"/>
          <a:stretch/>
        </p:blipFill>
        <p:spPr>
          <a:xfrm>
            <a:off x="1819488" y="2013300"/>
            <a:ext cx="14649023" cy="704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/>
          <p:nvPr/>
        </p:nvSpPr>
        <p:spPr>
          <a:xfrm rot="-1382518">
            <a:off x="15840522" y="8000720"/>
            <a:ext cx="4155301" cy="4304902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sp>
        <p:nvSpPr>
          <p:cNvPr id="143" name="Google Shape;143;p19"/>
          <p:cNvSpPr/>
          <p:nvPr/>
        </p:nvSpPr>
        <p:spPr>
          <a:xfrm>
            <a:off x="7938813" y="2561300"/>
            <a:ext cx="2391000" cy="2426100"/>
          </a:xfrm>
          <a:prstGeom prst="ellipse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6">
            <a:alphaModFix/>
          </a:blip>
          <a:srcRect b="0" l="0" r="65031" t="0"/>
          <a:stretch/>
        </p:blipFill>
        <p:spPr>
          <a:xfrm>
            <a:off x="7938825" y="2544488"/>
            <a:ext cx="2410350" cy="24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 title="Gemini_Generated_Image_9psnpa9psnpa9psn.png"/>
          <p:cNvPicPr preferRelativeResize="0"/>
          <p:nvPr/>
        </p:nvPicPr>
        <p:blipFill rotWithShape="1">
          <a:blip r:embed="rId3">
            <a:alphaModFix/>
          </a:blip>
          <a:srcRect b="0" l="3987" r="3941" t="46695"/>
          <a:stretch/>
        </p:blipFill>
        <p:spPr>
          <a:xfrm>
            <a:off x="751925" y="4761300"/>
            <a:ext cx="12849501" cy="41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843500" y="1341100"/>
            <a:ext cx="11960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1C79BE"/>
                </a:solidFill>
              </a:rPr>
              <a:t>¿Qué es el Observatorio Institucional?</a:t>
            </a:r>
            <a:endParaRPr sz="300"/>
          </a:p>
        </p:txBody>
      </p:sp>
      <p:sp>
        <p:nvSpPr>
          <p:cNvPr id="151" name="Google Shape;151;p20"/>
          <p:cNvSpPr txBox="1"/>
          <p:nvPr/>
        </p:nvSpPr>
        <p:spPr>
          <a:xfrm>
            <a:off x="1196625" y="2413700"/>
            <a:ext cx="11960100" cy="1844400"/>
          </a:xfrm>
          <a:prstGeom prst="rect">
            <a:avLst/>
          </a:prstGeom>
          <a:solidFill>
            <a:srgbClr val="D9D2E9"/>
          </a:solidFill>
          <a:ln cap="flat" cmpd="sng" w="114300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El Observatorio Institucional de la Escuela Superior Politécnica Agropecuaria de Manabí "Manuel Félix López" (ESPAM MFL) es una unidad técnica </a:t>
            </a:r>
            <a:r>
              <a:rPr b="1" lang="en-US" sz="2000">
                <a:solidFill>
                  <a:schemeClr val="dk1"/>
                </a:solidFill>
              </a:rPr>
              <a:t>orientada a la generación, análisis y difusión de información científica, técnica y estadística que contribuya a la gestión estratégica universitaria.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/>
          <p:nvPr/>
        </p:nvSpPr>
        <p:spPr>
          <a:xfrm rot="-1382518">
            <a:off x="15840522" y="8000720"/>
            <a:ext cx="4155301" cy="4304902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  <p:pic>
        <p:nvPicPr>
          <p:cNvPr id="155" name="Google Shape;155;p20" title="5acf5ecb-2364-4806-9f9f-82f364a1abf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11350" y="4235088"/>
            <a:ext cx="2400751" cy="19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 title="observatorio institucional.png"/>
          <p:cNvPicPr preferRelativeResize="0"/>
          <p:nvPr/>
        </p:nvPicPr>
        <p:blipFill rotWithShape="1">
          <a:blip r:embed="rId7">
            <a:alphaModFix/>
          </a:blip>
          <a:srcRect b="38337" l="8413" r="50807" t="43016"/>
          <a:stretch/>
        </p:blipFill>
        <p:spPr>
          <a:xfrm>
            <a:off x="13381625" y="2686402"/>
            <a:ext cx="4060199" cy="148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 title="observatorio institucional.png"/>
          <p:cNvPicPr preferRelativeResize="0"/>
          <p:nvPr/>
        </p:nvPicPr>
        <p:blipFill rotWithShape="1">
          <a:blip r:embed="rId7">
            <a:alphaModFix/>
          </a:blip>
          <a:srcRect b="42757" l="52146" r="29779" t="48535"/>
          <a:stretch/>
        </p:blipFill>
        <p:spPr>
          <a:xfrm>
            <a:off x="13804275" y="6217800"/>
            <a:ext cx="3214877" cy="12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 title="Gemini_Generated_Image_o91hcoo91hcoo91h.png"/>
          <p:cNvPicPr preferRelativeResize="0"/>
          <p:nvPr/>
        </p:nvPicPr>
        <p:blipFill rotWithShape="1">
          <a:blip r:embed="rId3">
            <a:alphaModFix/>
          </a:blip>
          <a:srcRect b="9443" l="15441" r="0" t="9847"/>
          <a:stretch/>
        </p:blipFill>
        <p:spPr>
          <a:xfrm>
            <a:off x="2815100" y="2330538"/>
            <a:ext cx="12657800" cy="65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1028700" y="1095295"/>
            <a:ext cx="997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C79BE"/>
                </a:solidFill>
              </a:rPr>
              <a:t>Survey123 de ArcGIS Online</a:t>
            </a:r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1028700" y="9416625"/>
            <a:ext cx="4060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www.glocalevalweek.org</a:t>
            </a: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3800" y="297494"/>
            <a:ext cx="2882344" cy="15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 rot="-1382518">
            <a:off x="15840522" y="8000720"/>
            <a:ext cx="4155301" cy="4304902"/>
          </a:xfrm>
          <a:custGeom>
            <a:rect b="b" l="l" r="r" t="t"/>
            <a:pathLst>
              <a:path extrusionOk="0" h="7170046" w="6920877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970" r="-597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