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2"/>
  </p:notesMasterIdLst>
  <p:sldIdLst>
    <p:sldId id="401" r:id="rId2"/>
    <p:sldId id="422" r:id="rId3"/>
    <p:sldId id="365" r:id="rId4"/>
    <p:sldId id="409" r:id="rId5"/>
    <p:sldId id="416" r:id="rId6"/>
    <p:sldId id="417" r:id="rId7"/>
    <p:sldId id="418" r:id="rId8"/>
    <p:sldId id="371" r:id="rId9"/>
    <p:sldId id="516" r:id="rId10"/>
    <p:sldId id="517" r:id="rId11"/>
    <p:sldId id="419" r:id="rId12"/>
    <p:sldId id="424" r:id="rId13"/>
    <p:sldId id="420" r:id="rId14"/>
    <p:sldId id="518" r:id="rId15"/>
    <p:sldId id="411" r:id="rId16"/>
    <p:sldId id="449" r:id="rId17"/>
    <p:sldId id="514" r:id="rId18"/>
    <p:sldId id="462" r:id="rId19"/>
    <p:sldId id="479" r:id="rId20"/>
    <p:sldId id="443" r:id="rId21"/>
    <p:sldId id="480" r:id="rId22"/>
    <p:sldId id="482" r:id="rId23"/>
    <p:sldId id="481" r:id="rId24"/>
    <p:sldId id="483" r:id="rId25"/>
    <p:sldId id="484" r:id="rId26"/>
    <p:sldId id="512" r:id="rId27"/>
    <p:sldId id="485" r:id="rId28"/>
    <p:sldId id="486" r:id="rId29"/>
    <p:sldId id="487" r:id="rId30"/>
    <p:sldId id="489" r:id="rId31"/>
    <p:sldId id="490" r:id="rId32"/>
    <p:sldId id="491" r:id="rId33"/>
    <p:sldId id="492" r:id="rId34"/>
    <p:sldId id="494" r:id="rId35"/>
    <p:sldId id="496" r:id="rId36"/>
    <p:sldId id="495" r:id="rId37"/>
    <p:sldId id="498" r:id="rId38"/>
    <p:sldId id="499" r:id="rId39"/>
    <p:sldId id="500" r:id="rId40"/>
    <p:sldId id="497" r:id="rId41"/>
    <p:sldId id="493" r:id="rId42"/>
    <p:sldId id="502" r:id="rId43"/>
    <p:sldId id="503" r:id="rId44"/>
    <p:sldId id="501" r:id="rId45"/>
    <p:sldId id="468" r:id="rId46"/>
    <p:sldId id="477" r:id="rId47"/>
    <p:sldId id="520" r:id="rId48"/>
    <p:sldId id="478" r:id="rId49"/>
    <p:sldId id="425" r:id="rId50"/>
    <p:sldId id="521" r:id="rId51"/>
    <p:sldId id="522" r:id="rId52"/>
    <p:sldId id="523" r:id="rId53"/>
    <p:sldId id="505" r:id="rId54"/>
    <p:sldId id="513" r:id="rId55"/>
    <p:sldId id="524" r:id="rId56"/>
    <p:sldId id="525" r:id="rId57"/>
    <p:sldId id="526" r:id="rId58"/>
    <p:sldId id="527" r:id="rId59"/>
    <p:sldId id="519" r:id="rId60"/>
    <p:sldId id="366" r:id="rId61"/>
  </p:sldIdLst>
  <p:sldSz cx="12192000" cy="6858000"/>
  <p:notesSz cx="6858000" cy="9144000"/>
  <p:embeddedFontLst>
    <p:embeddedFont>
      <p:font typeface="Gisha" panose="020B0502040204020203" pitchFamily="34" charset="-79"/>
      <p:regular r:id="rId63"/>
      <p:bold r:id="rId64"/>
    </p:embeddedFont>
    <p:embeddedFont>
      <p:font typeface="Tenorite" panose="00000500000000000000" pitchFamily="2" charset="0"/>
      <p:regular r:id="rId65"/>
      <p:bold r:id="rId66"/>
      <p:italic r:id="rId67"/>
      <p:boldItalic r:id="rId68"/>
    </p:embeddedFont>
    <p:embeddedFont>
      <p:font typeface="Tenorite Display" panose="00000500000000000000" pitchFamily="2" charset="0"/>
      <p:regular r:id="rId69"/>
      <p:bold r:id="rId70"/>
      <p:italic r:id="rId71"/>
      <p:boldItalic r:id="rId72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97620A-5F74-4497-A289-C9EF0798AA9B}">
          <p14:sldIdLst>
            <p14:sldId id="401"/>
            <p14:sldId id="422"/>
          </p14:sldIdLst>
        </p14:section>
        <p14:section name="Riesgos" id="{00B10333-321E-4873-AED3-BD340F15CD09}">
          <p14:sldIdLst>
            <p14:sldId id="365"/>
            <p14:sldId id="409"/>
            <p14:sldId id="416"/>
            <p14:sldId id="417"/>
            <p14:sldId id="418"/>
            <p14:sldId id="371"/>
            <p14:sldId id="516"/>
            <p14:sldId id="517"/>
            <p14:sldId id="419"/>
            <p14:sldId id="424"/>
            <p14:sldId id="420"/>
            <p14:sldId id="518"/>
            <p14:sldId id="411"/>
            <p14:sldId id="449"/>
          </p14:sldIdLst>
        </p14:section>
        <p14:section name="Modelos" id="{F883612C-9083-4A5F-897B-518D7F11DB1A}">
          <p14:sldIdLst>
            <p14:sldId id="514"/>
            <p14:sldId id="462"/>
            <p14:sldId id="479"/>
            <p14:sldId id="443"/>
            <p14:sldId id="480"/>
            <p14:sldId id="482"/>
            <p14:sldId id="481"/>
            <p14:sldId id="483"/>
            <p14:sldId id="484"/>
          </p14:sldIdLst>
        </p14:section>
        <p14:section name="Recomendaciones" id="{6D56D1C7-0755-4D19-A114-49AB0F871CD9}">
          <p14:sldIdLst>
            <p14:sldId id="512"/>
            <p14:sldId id="485"/>
            <p14:sldId id="486"/>
            <p14:sldId id="487"/>
            <p14:sldId id="489"/>
            <p14:sldId id="490"/>
            <p14:sldId id="491"/>
            <p14:sldId id="492"/>
            <p14:sldId id="494"/>
            <p14:sldId id="496"/>
            <p14:sldId id="495"/>
            <p14:sldId id="498"/>
            <p14:sldId id="499"/>
            <p14:sldId id="500"/>
            <p14:sldId id="497"/>
            <p14:sldId id="493"/>
            <p14:sldId id="502"/>
            <p14:sldId id="503"/>
            <p14:sldId id="501"/>
          </p14:sldIdLst>
        </p14:section>
        <p14:section name="Taller" id="{1364DF5F-7D6E-4B29-866B-AEB2907ED2B7}">
          <p14:sldIdLst>
            <p14:sldId id="468"/>
            <p14:sldId id="477"/>
            <p14:sldId id="520"/>
            <p14:sldId id="478"/>
            <p14:sldId id="425"/>
            <p14:sldId id="521"/>
            <p14:sldId id="522"/>
            <p14:sldId id="523"/>
            <p14:sldId id="505"/>
            <p14:sldId id="513"/>
            <p14:sldId id="524"/>
            <p14:sldId id="525"/>
            <p14:sldId id="526"/>
            <p14:sldId id="527"/>
            <p14:sldId id="519"/>
          </p14:sldIdLst>
        </p14:section>
        <p14:section name="Formalización" id="{BF411196-7311-40F3-9C81-6D92B712317E}">
          <p14:sldIdLst>
            <p14:sldId id="3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E7050"/>
    <a:srgbClr val="AF9170"/>
    <a:srgbClr val="A4825C"/>
    <a:srgbClr val="393939"/>
    <a:srgbClr val="34164A"/>
    <a:srgbClr val="C59EE2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52A7EF-1CB0-437E-A189-5119A3BAFA67}" v="2" dt="2026-06-05T01:54:29.754"/>
    <p1510:client id="{9C31CDE1-CB9A-45EA-9ECC-AB85DF705220}" v="1" dt="2026-06-05T01:22:56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18" autoAdjust="0"/>
    <p:restoredTop sz="90827" autoAdjust="0"/>
  </p:normalViewPr>
  <p:slideViewPr>
    <p:cSldViewPr snapToGrid="0">
      <p:cViewPr varScale="1">
        <p:scale>
          <a:sx n="61" d="100"/>
          <a:sy n="61" d="100"/>
        </p:scale>
        <p:origin x="5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8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sar Renteria Marin" userId="4c80c8d0-add8-4dfc-a14e-f2adfff0d109" providerId="ADAL" clId="{DB0E9A25-BE02-4C97-83F7-05DD8FF06BC1}"/>
    <pc:docChg chg="undo custSel addSld delSld modSld sldOrd addSection delSection modSection">
      <pc:chgData name="Cesar Renteria Marin" userId="4c80c8d0-add8-4dfc-a14e-f2adfff0d109" providerId="ADAL" clId="{DB0E9A25-BE02-4C97-83F7-05DD8FF06BC1}" dt="2026-06-05T15:15:50.934" v="30044" actId="1076"/>
      <pc:docMkLst>
        <pc:docMk/>
      </pc:docMkLst>
      <pc:sldChg chg="modSp add mod">
        <pc:chgData name="Cesar Renteria Marin" userId="4c80c8d0-add8-4dfc-a14e-f2adfff0d109" providerId="ADAL" clId="{DB0E9A25-BE02-4C97-83F7-05DD8FF06BC1}" dt="2026-06-05T01:23:15.158" v="29597" actId="20577"/>
        <pc:sldMkLst>
          <pc:docMk/>
          <pc:sldMk cId="693709986" sldId="365"/>
        </pc:sldMkLst>
        <pc:spChg chg="mod">
          <ac:chgData name="Cesar Renteria Marin" userId="4c80c8d0-add8-4dfc-a14e-f2adfff0d109" providerId="ADAL" clId="{DB0E9A25-BE02-4C97-83F7-05DD8FF06BC1}" dt="2026-06-05T01:23:15.158" v="29597" actId="20577"/>
          <ac:spMkLst>
            <pc:docMk/>
            <pc:sldMk cId="693709986" sldId="365"/>
            <ac:spMk id="4" creationId="{4B5B6B69-7FF0-41BE-ACAD-2F62FDBB9A79}"/>
          </ac:spMkLst>
        </pc:spChg>
      </pc:sldChg>
      <pc:sldChg chg="add">
        <pc:chgData name="Cesar Renteria Marin" userId="4c80c8d0-add8-4dfc-a14e-f2adfff0d109" providerId="ADAL" clId="{DB0E9A25-BE02-4C97-83F7-05DD8FF06BC1}" dt="2026-06-05T01:22:56.297" v="29588"/>
        <pc:sldMkLst>
          <pc:docMk/>
          <pc:sldMk cId="327823064" sldId="371"/>
        </pc:sldMkLst>
      </pc:sldChg>
      <pc:sldChg chg="add del">
        <pc:chgData name="Cesar Renteria Marin" userId="4c80c8d0-add8-4dfc-a14e-f2adfff0d109" providerId="ADAL" clId="{DB0E9A25-BE02-4C97-83F7-05DD8FF06BC1}" dt="2026-06-05T01:35:32.838" v="29706" actId="47"/>
        <pc:sldMkLst>
          <pc:docMk/>
          <pc:sldMk cId="1680417026" sldId="373"/>
        </pc:sldMkLst>
      </pc:sldChg>
      <pc:sldChg chg="del">
        <pc:chgData name="Cesar Renteria Marin" userId="4c80c8d0-add8-4dfc-a14e-f2adfff0d109" providerId="ADAL" clId="{DB0E9A25-BE02-4C97-83F7-05DD8FF06BC1}" dt="2026-06-05T01:24:02.446" v="29607" actId="47"/>
        <pc:sldMkLst>
          <pc:docMk/>
          <pc:sldMk cId="70997394" sldId="382"/>
        </pc:sldMkLst>
      </pc:sldChg>
      <pc:sldChg chg="modSp add mod modNotesTx">
        <pc:chgData name="Cesar Renteria Marin" userId="4c80c8d0-add8-4dfc-a14e-f2adfff0d109" providerId="ADAL" clId="{DB0E9A25-BE02-4C97-83F7-05DD8FF06BC1}" dt="2026-06-05T15:13:31.686" v="30012" actId="20577"/>
        <pc:sldMkLst>
          <pc:docMk/>
          <pc:sldMk cId="931814136" sldId="401"/>
        </pc:sldMkLst>
        <pc:spChg chg="mod">
          <ac:chgData name="Cesar Renteria Marin" userId="4c80c8d0-add8-4dfc-a14e-f2adfff0d109" providerId="ADAL" clId="{DB0E9A25-BE02-4C97-83F7-05DD8FF06BC1}" dt="2026-06-05T01:00:03.951" v="29572" actId="20577"/>
          <ac:spMkLst>
            <pc:docMk/>
            <pc:sldMk cId="931814136" sldId="401"/>
            <ac:spMk id="2" creationId="{CC898AB5-A022-4B53-85F1-732D334D1CA1}"/>
          </ac:spMkLst>
        </pc:spChg>
        <pc:spChg chg="mod">
          <ac:chgData name="Cesar Renteria Marin" userId="4c80c8d0-add8-4dfc-a14e-f2adfff0d109" providerId="ADAL" clId="{DB0E9A25-BE02-4C97-83F7-05DD8FF06BC1}" dt="2026-06-05T15:13:31.686" v="30012" actId="20577"/>
          <ac:spMkLst>
            <pc:docMk/>
            <pc:sldMk cId="931814136" sldId="401"/>
            <ac:spMk id="5" creationId="{9D95785B-CC64-7E4A-067B-C4F412C912B5}"/>
          </ac:spMkLst>
        </pc:spChg>
      </pc:sldChg>
      <pc:sldChg chg="add">
        <pc:chgData name="Cesar Renteria Marin" userId="4c80c8d0-add8-4dfc-a14e-f2adfff0d109" providerId="ADAL" clId="{DB0E9A25-BE02-4C97-83F7-05DD8FF06BC1}" dt="2026-06-05T01:22:56.297" v="29588"/>
        <pc:sldMkLst>
          <pc:docMk/>
          <pc:sldMk cId="2299468404" sldId="409"/>
        </pc:sldMkLst>
      </pc:sldChg>
      <pc:sldChg chg="add">
        <pc:chgData name="Cesar Renteria Marin" userId="4c80c8d0-add8-4dfc-a14e-f2adfff0d109" providerId="ADAL" clId="{DB0E9A25-BE02-4C97-83F7-05DD8FF06BC1}" dt="2026-06-05T01:22:56.297" v="29588"/>
        <pc:sldMkLst>
          <pc:docMk/>
          <pc:sldMk cId="3258352257" sldId="411"/>
        </pc:sldMkLst>
      </pc:sldChg>
      <pc:sldChg chg="add">
        <pc:chgData name="Cesar Renteria Marin" userId="4c80c8d0-add8-4dfc-a14e-f2adfff0d109" providerId="ADAL" clId="{DB0E9A25-BE02-4C97-83F7-05DD8FF06BC1}" dt="2026-06-05T01:22:56.297" v="29588"/>
        <pc:sldMkLst>
          <pc:docMk/>
          <pc:sldMk cId="2663956147" sldId="416"/>
        </pc:sldMkLst>
      </pc:sldChg>
      <pc:sldChg chg="add">
        <pc:chgData name="Cesar Renteria Marin" userId="4c80c8d0-add8-4dfc-a14e-f2adfff0d109" providerId="ADAL" clId="{DB0E9A25-BE02-4C97-83F7-05DD8FF06BC1}" dt="2026-06-05T01:22:56.297" v="29588"/>
        <pc:sldMkLst>
          <pc:docMk/>
          <pc:sldMk cId="3941416191" sldId="417"/>
        </pc:sldMkLst>
      </pc:sldChg>
      <pc:sldChg chg="add">
        <pc:chgData name="Cesar Renteria Marin" userId="4c80c8d0-add8-4dfc-a14e-f2adfff0d109" providerId="ADAL" clId="{DB0E9A25-BE02-4C97-83F7-05DD8FF06BC1}" dt="2026-06-05T01:22:56.297" v="29588"/>
        <pc:sldMkLst>
          <pc:docMk/>
          <pc:sldMk cId="1991293795" sldId="418"/>
        </pc:sldMkLst>
      </pc:sldChg>
      <pc:sldChg chg="add">
        <pc:chgData name="Cesar Renteria Marin" userId="4c80c8d0-add8-4dfc-a14e-f2adfff0d109" providerId="ADAL" clId="{DB0E9A25-BE02-4C97-83F7-05DD8FF06BC1}" dt="2026-06-05T01:22:56.297" v="29588"/>
        <pc:sldMkLst>
          <pc:docMk/>
          <pc:sldMk cId="3138538546" sldId="419"/>
        </pc:sldMkLst>
      </pc:sldChg>
      <pc:sldChg chg="add">
        <pc:chgData name="Cesar Renteria Marin" userId="4c80c8d0-add8-4dfc-a14e-f2adfff0d109" providerId="ADAL" clId="{DB0E9A25-BE02-4C97-83F7-05DD8FF06BC1}" dt="2026-06-05T01:22:56.297" v="29588"/>
        <pc:sldMkLst>
          <pc:docMk/>
          <pc:sldMk cId="857163305" sldId="420"/>
        </pc:sldMkLst>
      </pc:sldChg>
      <pc:sldChg chg="modSp mod">
        <pc:chgData name="Cesar Renteria Marin" userId="4c80c8d0-add8-4dfc-a14e-f2adfff0d109" providerId="ADAL" clId="{DB0E9A25-BE02-4C97-83F7-05DD8FF06BC1}" dt="2026-06-05T15:14:40.145" v="30031" actId="20577"/>
        <pc:sldMkLst>
          <pc:docMk/>
          <pc:sldMk cId="1596260483" sldId="422"/>
        </pc:sldMkLst>
        <pc:spChg chg="mod">
          <ac:chgData name="Cesar Renteria Marin" userId="4c80c8d0-add8-4dfc-a14e-f2adfff0d109" providerId="ADAL" clId="{DB0E9A25-BE02-4C97-83F7-05DD8FF06BC1}" dt="2026-06-05T15:14:40.145" v="30031" actId="20577"/>
          <ac:spMkLst>
            <pc:docMk/>
            <pc:sldMk cId="1596260483" sldId="422"/>
            <ac:spMk id="2" creationId="{8D19387E-B34B-C51D-6A50-58A88B390284}"/>
          </ac:spMkLst>
        </pc:spChg>
      </pc:sldChg>
      <pc:sldChg chg="add">
        <pc:chgData name="Cesar Renteria Marin" userId="4c80c8d0-add8-4dfc-a14e-f2adfff0d109" providerId="ADAL" clId="{DB0E9A25-BE02-4C97-83F7-05DD8FF06BC1}" dt="2026-06-05T01:22:56.297" v="29588"/>
        <pc:sldMkLst>
          <pc:docMk/>
          <pc:sldMk cId="2167189017" sldId="424"/>
        </pc:sldMkLst>
      </pc:sldChg>
      <pc:sldChg chg="add del">
        <pc:chgData name="Cesar Renteria Marin" userId="4c80c8d0-add8-4dfc-a14e-f2adfff0d109" providerId="ADAL" clId="{DB0E9A25-BE02-4C97-83F7-05DD8FF06BC1}" dt="2026-06-05T01:54:29.737" v="29869"/>
        <pc:sldMkLst>
          <pc:docMk/>
          <pc:sldMk cId="3430062828" sldId="425"/>
        </pc:sldMkLst>
      </pc:sldChg>
      <pc:sldChg chg="del">
        <pc:chgData name="Cesar Renteria Marin" userId="4c80c8d0-add8-4dfc-a14e-f2adfff0d109" providerId="ADAL" clId="{DB0E9A25-BE02-4C97-83F7-05DD8FF06BC1}" dt="2026-06-05T01:28:56.108" v="29700" actId="47"/>
        <pc:sldMkLst>
          <pc:docMk/>
          <pc:sldMk cId="2879916490" sldId="426"/>
        </pc:sldMkLst>
      </pc:sldChg>
      <pc:sldChg chg="del">
        <pc:chgData name="Cesar Renteria Marin" userId="4c80c8d0-add8-4dfc-a14e-f2adfff0d109" providerId="ADAL" clId="{DB0E9A25-BE02-4C97-83F7-05DD8FF06BC1}" dt="2026-06-05T01:28:53.100" v="29697" actId="47"/>
        <pc:sldMkLst>
          <pc:docMk/>
          <pc:sldMk cId="4217943231" sldId="427"/>
        </pc:sldMkLst>
      </pc:sldChg>
      <pc:sldChg chg="del">
        <pc:chgData name="Cesar Renteria Marin" userId="4c80c8d0-add8-4dfc-a14e-f2adfff0d109" providerId="ADAL" clId="{DB0E9A25-BE02-4C97-83F7-05DD8FF06BC1}" dt="2026-06-05T01:28:54.558" v="29699" actId="47"/>
        <pc:sldMkLst>
          <pc:docMk/>
          <pc:sldMk cId="831952355" sldId="429"/>
        </pc:sldMkLst>
      </pc:sldChg>
      <pc:sldChg chg="del">
        <pc:chgData name="Cesar Renteria Marin" userId="4c80c8d0-add8-4dfc-a14e-f2adfff0d109" providerId="ADAL" clId="{DB0E9A25-BE02-4C97-83F7-05DD8FF06BC1}" dt="2026-06-05T01:28:53.830" v="29698" actId="47"/>
        <pc:sldMkLst>
          <pc:docMk/>
          <pc:sldMk cId="1240138284" sldId="432"/>
        </pc:sldMkLst>
      </pc:sldChg>
      <pc:sldChg chg="del">
        <pc:chgData name="Cesar Renteria Marin" userId="4c80c8d0-add8-4dfc-a14e-f2adfff0d109" providerId="ADAL" clId="{DB0E9A25-BE02-4C97-83F7-05DD8FF06BC1}" dt="2026-06-05T01:28:50.366" v="29693" actId="47"/>
        <pc:sldMkLst>
          <pc:docMk/>
          <pc:sldMk cId="251171238" sldId="437"/>
        </pc:sldMkLst>
      </pc:sldChg>
      <pc:sldChg chg="del">
        <pc:chgData name="Cesar Renteria Marin" userId="4c80c8d0-add8-4dfc-a14e-f2adfff0d109" providerId="ADAL" clId="{DB0E9A25-BE02-4C97-83F7-05DD8FF06BC1}" dt="2026-06-05T01:28:57.474" v="29702" actId="47"/>
        <pc:sldMkLst>
          <pc:docMk/>
          <pc:sldMk cId="880481250" sldId="438"/>
        </pc:sldMkLst>
      </pc:sldChg>
      <pc:sldChg chg="del">
        <pc:chgData name="Cesar Renteria Marin" userId="4c80c8d0-add8-4dfc-a14e-f2adfff0d109" providerId="ADAL" clId="{DB0E9A25-BE02-4C97-83F7-05DD8FF06BC1}" dt="2026-06-05T01:28:56.769" v="29701" actId="47"/>
        <pc:sldMkLst>
          <pc:docMk/>
          <pc:sldMk cId="2870784781" sldId="439"/>
        </pc:sldMkLst>
      </pc:sldChg>
      <pc:sldChg chg="del">
        <pc:chgData name="Cesar Renteria Marin" userId="4c80c8d0-add8-4dfc-a14e-f2adfff0d109" providerId="ADAL" clId="{DB0E9A25-BE02-4C97-83F7-05DD8FF06BC1}" dt="2026-06-05T01:28:41.524" v="29681" actId="47"/>
        <pc:sldMkLst>
          <pc:docMk/>
          <pc:sldMk cId="517748838" sldId="446"/>
        </pc:sldMkLst>
      </pc:sldChg>
      <pc:sldChg chg="del">
        <pc:chgData name="Cesar Renteria Marin" userId="4c80c8d0-add8-4dfc-a14e-f2adfff0d109" providerId="ADAL" clId="{DB0E9A25-BE02-4C97-83F7-05DD8FF06BC1}" dt="2026-06-05T01:28:44.116" v="29685" actId="47"/>
        <pc:sldMkLst>
          <pc:docMk/>
          <pc:sldMk cId="3806121397" sldId="447"/>
        </pc:sldMkLst>
      </pc:sldChg>
      <pc:sldChg chg="del">
        <pc:chgData name="Cesar Renteria Marin" userId="4c80c8d0-add8-4dfc-a14e-f2adfff0d109" providerId="ADAL" clId="{DB0E9A25-BE02-4C97-83F7-05DD8FF06BC1}" dt="2026-06-05T01:28:42.164" v="29682" actId="47"/>
        <pc:sldMkLst>
          <pc:docMk/>
          <pc:sldMk cId="3586185763" sldId="448"/>
        </pc:sldMkLst>
      </pc:sldChg>
      <pc:sldChg chg="ord">
        <pc:chgData name="Cesar Renteria Marin" userId="4c80c8d0-add8-4dfc-a14e-f2adfff0d109" providerId="ADAL" clId="{DB0E9A25-BE02-4C97-83F7-05DD8FF06BC1}" dt="2026-06-05T01:24:26.258" v="29613"/>
        <pc:sldMkLst>
          <pc:docMk/>
          <pc:sldMk cId="2331537628" sldId="449"/>
        </pc:sldMkLst>
      </pc:sldChg>
      <pc:sldChg chg="del">
        <pc:chgData name="Cesar Renteria Marin" userId="4c80c8d0-add8-4dfc-a14e-f2adfff0d109" providerId="ADAL" clId="{DB0E9A25-BE02-4C97-83F7-05DD8FF06BC1}" dt="2026-06-05T01:28:48.540" v="29691" actId="47"/>
        <pc:sldMkLst>
          <pc:docMk/>
          <pc:sldMk cId="3571115156" sldId="451"/>
        </pc:sldMkLst>
      </pc:sldChg>
      <pc:sldChg chg="del">
        <pc:chgData name="Cesar Renteria Marin" userId="4c80c8d0-add8-4dfc-a14e-f2adfff0d109" providerId="ADAL" clId="{DB0E9A25-BE02-4C97-83F7-05DD8FF06BC1}" dt="2026-06-05T01:28:46.139" v="29688" actId="47"/>
        <pc:sldMkLst>
          <pc:docMk/>
          <pc:sldMk cId="275031431" sldId="453"/>
        </pc:sldMkLst>
      </pc:sldChg>
      <pc:sldChg chg="del">
        <pc:chgData name="Cesar Renteria Marin" userId="4c80c8d0-add8-4dfc-a14e-f2adfff0d109" providerId="ADAL" clId="{DB0E9A25-BE02-4C97-83F7-05DD8FF06BC1}" dt="2026-06-05T01:28:42.784" v="29683" actId="47"/>
        <pc:sldMkLst>
          <pc:docMk/>
          <pc:sldMk cId="1908228838" sldId="454"/>
        </pc:sldMkLst>
      </pc:sldChg>
      <pc:sldChg chg="del">
        <pc:chgData name="Cesar Renteria Marin" userId="4c80c8d0-add8-4dfc-a14e-f2adfff0d109" providerId="ADAL" clId="{DB0E9A25-BE02-4C97-83F7-05DD8FF06BC1}" dt="2026-06-05T01:28:49.244" v="29692" actId="47"/>
        <pc:sldMkLst>
          <pc:docMk/>
          <pc:sldMk cId="1103862293" sldId="455"/>
        </pc:sldMkLst>
      </pc:sldChg>
      <pc:sldChg chg="del">
        <pc:chgData name="Cesar Renteria Marin" userId="4c80c8d0-add8-4dfc-a14e-f2adfff0d109" providerId="ADAL" clId="{DB0E9A25-BE02-4C97-83F7-05DD8FF06BC1}" dt="2026-06-05T01:28:51.782" v="29695" actId="47"/>
        <pc:sldMkLst>
          <pc:docMk/>
          <pc:sldMk cId="536033084" sldId="457"/>
        </pc:sldMkLst>
      </pc:sldChg>
      <pc:sldChg chg="del">
        <pc:chgData name="Cesar Renteria Marin" userId="4c80c8d0-add8-4dfc-a14e-f2adfff0d109" providerId="ADAL" clId="{DB0E9A25-BE02-4C97-83F7-05DD8FF06BC1}" dt="2026-06-05T01:25:31.763" v="29671" actId="47"/>
        <pc:sldMkLst>
          <pc:docMk/>
          <pc:sldMk cId="3794006097" sldId="463"/>
        </pc:sldMkLst>
      </pc:sldChg>
      <pc:sldChg chg="del">
        <pc:chgData name="Cesar Renteria Marin" userId="4c80c8d0-add8-4dfc-a14e-f2adfff0d109" providerId="ADAL" clId="{DB0E9A25-BE02-4C97-83F7-05DD8FF06BC1}" dt="2026-06-05T01:25:34.117" v="29673" actId="47"/>
        <pc:sldMkLst>
          <pc:docMk/>
          <pc:sldMk cId="2910860771" sldId="464"/>
        </pc:sldMkLst>
      </pc:sldChg>
      <pc:sldChg chg="modSp mod">
        <pc:chgData name="Cesar Renteria Marin" userId="4c80c8d0-add8-4dfc-a14e-f2adfff0d109" providerId="ADAL" clId="{DB0E9A25-BE02-4C97-83F7-05DD8FF06BC1}" dt="2026-06-05T01:46:21.624" v="29854" actId="20577"/>
        <pc:sldMkLst>
          <pc:docMk/>
          <pc:sldMk cId="3550675419" sldId="468"/>
        </pc:sldMkLst>
        <pc:spChg chg="mod">
          <ac:chgData name="Cesar Renteria Marin" userId="4c80c8d0-add8-4dfc-a14e-f2adfff0d109" providerId="ADAL" clId="{DB0E9A25-BE02-4C97-83F7-05DD8FF06BC1}" dt="2026-06-05T01:46:21.624" v="29854" actId="20577"/>
          <ac:spMkLst>
            <pc:docMk/>
            <pc:sldMk cId="3550675419" sldId="468"/>
            <ac:spMk id="4" creationId="{69805A9E-B976-901E-F5C9-CD7AC6504A6D}"/>
          </ac:spMkLst>
        </pc:spChg>
      </pc:sldChg>
      <pc:sldChg chg="del">
        <pc:chgData name="Cesar Renteria Marin" userId="4c80c8d0-add8-4dfc-a14e-f2adfff0d109" providerId="ADAL" clId="{DB0E9A25-BE02-4C97-83F7-05DD8FF06BC1}" dt="2026-06-05T01:28:43.404" v="29684" actId="47"/>
        <pc:sldMkLst>
          <pc:docMk/>
          <pc:sldMk cId="709566297" sldId="473"/>
        </pc:sldMkLst>
      </pc:sldChg>
      <pc:sldChg chg="del">
        <pc:chgData name="Cesar Renteria Marin" userId="4c80c8d0-add8-4dfc-a14e-f2adfff0d109" providerId="ADAL" clId="{DB0E9A25-BE02-4C97-83F7-05DD8FF06BC1}" dt="2026-06-05T01:28:59.701" v="29705" actId="47"/>
        <pc:sldMkLst>
          <pc:docMk/>
          <pc:sldMk cId="849982075" sldId="475"/>
        </pc:sldMkLst>
      </pc:sldChg>
      <pc:sldChg chg="del">
        <pc:chgData name="Cesar Renteria Marin" userId="4c80c8d0-add8-4dfc-a14e-f2adfff0d109" providerId="ADAL" clId="{DB0E9A25-BE02-4C97-83F7-05DD8FF06BC1}" dt="2026-06-05T01:28:58.873" v="29704" actId="47"/>
        <pc:sldMkLst>
          <pc:docMk/>
          <pc:sldMk cId="3500824647" sldId="476"/>
        </pc:sldMkLst>
      </pc:sldChg>
      <pc:sldChg chg="del">
        <pc:chgData name="Cesar Renteria Marin" userId="4c80c8d0-add8-4dfc-a14e-f2adfff0d109" providerId="ADAL" clId="{DB0E9A25-BE02-4C97-83F7-05DD8FF06BC1}" dt="2026-06-05T01:25:30.052" v="29670" actId="47"/>
        <pc:sldMkLst>
          <pc:docMk/>
          <pc:sldMk cId="1037615477" sldId="477"/>
        </pc:sldMkLst>
      </pc:sldChg>
      <pc:sldChg chg="modSp add mod">
        <pc:chgData name="Cesar Renteria Marin" userId="4c80c8d0-add8-4dfc-a14e-f2adfff0d109" providerId="ADAL" clId="{DB0E9A25-BE02-4C97-83F7-05DD8FF06BC1}" dt="2026-06-05T01:54:16.983" v="29868" actId="20577"/>
        <pc:sldMkLst>
          <pc:docMk/>
          <pc:sldMk cId="3045906425" sldId="477"/>
        </pc:sldMkLst>
        <pc:spChg chg="mod">
          <ac:chgData name="Cesar Renteria Marin" userId="4c80c8d0-add8-4dfc-a14e-f2adfff0d109" providerId="ADAL" clId="{DB0E9A25-BE02-4C97-83F7-05DD8FF06BC1}" dt="2026-06-05T01:54:16.983" v="29868" actId="20577"/>
          <ac:spMkLst>
            <pc:docMk/>
            <pc:sldMk cId="3045906425" sldId="477"/>
            <ac:spMk id="2" creationId="{6AEBD48E-1708-013B-4FA0-7197D10545C8}"/>
          </ac:spMkLst>
        </pc:spChg>
      </pc:sldChg>
      <pc:sldChg chg="add">
        <pc:chgData name="Cesar Renteria Marin" userId="4c80c8d0-add8-4dfc-a14e-f2adfff0d109" providerId="ADAL" clId="{DB0E9A25-BE02-4C97-83F7-05DD8FF06BC1}" dt="2026-06-05T01:54:29.737" v="29869"/>
        <pc:sldMkLst>
          <pc:docMk/>
          <pc:sldMk cId="1714315456" sldId="478"/>
        </pc:sldMkLst>
      </pc:sldChg>
      <pc:sldChg chg="del">
        <pc:chgData name="Cesar Renteria Marin" userId="4c80c8d0-add8-4dfc-a14e-f2adfff0d109" providerId="ADAL" clId="{DB0E9A25-BE02-4C97-83F7-05DD8FF06BC1}" dt="2026-06-05T01:25:32.386" v="29672" actId="47"/>
        <pc:sldMkLst>
          <pc:docMk/>
          <pc:sldMk cId="4040798810" sldId="478"/>
        </pc:sldMkLst>
      </pc:sldChg>
      <pc:sldChg chg="modSp mod">
        <pc:chgData name="Cesar Renteria Marin" userId="4c80c8d0-add8-4dfc-a14e-f2adfff0d109" providerId="ADAL" clId="{DB0E9A25-BE02-4C97-83F7-05DD8FF06BC1}" dt="2026-06-05T01:26:22.110" v="29675" actId="1076"/>
        <pc:sldMkLst>
          <pc:docMk/>
          <pc:sldMk cId="886687924" sldId="486"/>
        </pc:sldMkLst>
        <pc:spChg chg="mod">
          <ac:chgData name="Cesar Renteria Marin" userId="4c80c8d0-add8-4dfc-a14e-f2adfff0d109" providerId="ADAL" clId="{DB0E9A25-BE02-4C97-83F7-05DD8FF06BC1}" dt="2026-06-05T01:26:22.110" v="29675" actId="1076"/>
          <ac:spMkLst>
            <pc:docMk/>
            <pc:sldMk cId="886687924" sldId="486"/>
            <ac:spMk id="2" creationId="{9B9CEEC5-DAE4-20B1-0326-8B6D08FC0038}"/>
          </ac:spMkLst>
        </pc:spChg>
      </pc:sldChg>
      <pc:sldChg chg="del">
        <pc:chgData name="Cesar Renteria Marin" userId="4c80c8d0-add8-4dfc-a14e-f2adfff0d109" providerId="ADAL" clId="{DB0E9A25-BE02-4C97-83F7-05DD8FF06BC1}" dt="2026-06-05T01:26:55.407" v="29676" actId="47"/>
        <pc:sldMkLst>
          <pc:docMk/>
          <pc:sldMk cId="263554392" sldId="488"/>
        </pc:sldMkLst>
      </pc:sldChg>
      <pc:sldChg chg="modSp mod">
        <pc:chgData name="Cesar Renteria Marin" userId="4c80c8d0-add8-4dfc-a14e-f2adfff0d109" providerId="ADAL" clId="{DB0E9A25-BE02-4C97-83F7-05DD8FF06BC1}" dt="2026-06-05T01:28:07.764" v="29677" actId="20577"/>
        <pc:sldMkLst>
          <pc:docMk/>
          <pc:sldMk cId="3613117843" sldId="494"/>
        </pc:sldMkLst>
        <pc:spChg chg="mod">
          <ac:chgData name="Cesar Renteria Marin" userId="4c80c8d0-add8-4dfc-a14e-f2adfff0d109" providerId="ADAL" clId="{DB0E9A25-BE02-4C97-83F7-05DD8FF06BC1}" dt="2026-06-05T01:28:07.764" v="29677" actId="20577"/>
          <ac:spMkLst>
            <pc:docMk/>
            <pc:sldMk cId="3613117843" sldId="494"/>
            <ac:spMk id="2" creationId="{8125431C-F5E3-CC46-22D2-697297EB0619}"/>
          </ac:spMkLst>
        </pc:spChg>
      </pc:sldChg>
      <pc:sldChg chg="del">
        <pc:chgData name="Cesar Renteria Marin" userId="4c80c8d0-add8-4dfc-a14e-f2adfff0d109" providerId="ADAL" clId="{DB0E9A25-BE02-4C97-83F7-05DD8FF06BC1}" dt="2026-06-05T01:28:39.516" v="29679" actId="47"/>
        <pc:sldMkLst>
          <pc:docMk/>
          <pc:sldMk cId="284517493" sldId="504"/>
        </pc:sldMkLst>
      </pc:sldChg>
      <pc:sldChg chg="del">
        <pc:chgData name="Cesar Renteria Marin" userId="4c80c8d0-add8-4dfc-a14e-f2adfff0d109" providerId="ADAL" clId="{DB0E9A25-BE02-4C97-83F7-05DD8FF06BC1}" dt="2026-06-05T01:28:47.764" v="29690" actId="47"/>
        <pc:sldMkLst>
          <pc:docMk/>
          <pc:sldMk cId="2642669608" sldId="505"/>
        </pc:sldMkLst>
      </pc:sldChg>
      <pc:sldChg chg="add">
        <pc:chgData name="Cesar Renteria Marin" userId="4c80c8d0-add8-4dfc-a14e-f2adfff0d109" providerId="ADAL" clId="{DB0E9A25-BE02-4C97-83F7-05DD8FF06BC1}" dt="2026-06-05T01:54:29.737" v="29869"/>
        <pc:sldMkLst>
          <pc:docMk/>
          <pc:sldMk cId="2688910526" sldId="505"/>
        </pc:sldMkLst>
      </pc:sldChg>
      <pc:sldChg chg="del">
        <pc:chgData name="Cesar Renteria Marin" userId="4c80c8d0-add8-4dfc-a14e-f2adfff0d109" providerId="ADAL" clId="{DB0E9A25-BE02-4C97-83F7-05DD8FF06BC1}" dt="2026-06-05T01:28:51.110" v="29694" actId="47"/>
        <pc:sldMkLst>
          <pc:docMk/>
          <pc:sldMk cId="254631066" sldId="506"/>
        </pc:sldMkLst>
      </pc:sldChg>
      <pc:sldChg chg="del">
        <pc:chgData name="Cesar Renteria Marin" userId="4c80c8d0-add8-4dfc-a14e-f2adfff0d109" providerId="ADAL" clId="{DB0E9A25-BE02-4C97-83F7-05DD8FF06BC1}" dt="2026-06-05T01:28:52.406" v="29696" actId="47"/>
        <pc:sldMkLst>
          <pc:docMk/>
          <pc:sldMk cId="239920524" sldId="507"/>
        </pc:sldMkLst>
      </pc:sldChg>
      <pc:sldChg chg="del">
        <pc:chgData name="Cesar Renteria Marin" userId="4c80c8d0-add8-4dfc-a14e-f2adfff0d109" providerId="ADAL" clId="{DB0E9A25-BE02-4C97-83F7-05DD8FF06BC1}" dt="2026-06-05T01:28:45.507" v="29687" actId="47"/>
        <pc:sldMkLst>
          <pc:docMk/>
          <pc:sldMk cId="2548780636" sldId="508"/>
        </pc:sldMkLst>
      </pc:sldChg>
      <pc:sldChg chg="del">
        <pc:chgData name="Cesar Renteria Marin" userId="4c80c8d0-add8-4dfc-a14e-f2adfff0d109" providerId="ADAL" clId="{DB0E9A25-BE02-4C97-83F7-05DD8FF06BC1}" dt="2026-06-05T01:28:44.894" v="29686" actId="47"/>
        <pc:sldMkLst>
          <pc:docMk/>
          <pc:sldMk cId="2222525423" sldId="509"/>
        </pc:sldMkLst>
      </pc:sldChg>
      <pc:sldChg chg="del">
        <pc:chgData name="Cesar Renteria Marin" userId="4c80c8d0-add8-4dfc-a14e-f2adfff0d109" providerId="ADAL" clId="{DB0E9A25-BE02-4C97-83F7-05DD8FF06BC1}" dt="2026-06-05T01:28:46.744" v="29689" actId="47"/>
        <pc:sldMkLst>
          <pc:docMk/>
          <pc:sldMk cId="4217863040" sldId="510"/>
        </pc:sldMkLst>
      </pc:sldChg>
      <pc:sldChg chg="del">
        <pc:chgData name="Cesar Renteria Marin" userId="4c80c8d0-add8-4dfc-a14e-f2adfff0d109" providerId="ADAL" clId="{DB0E9A25-BE02-4C97-83F7-05DD8FF06BC1}" dt="2026-06-05T01:28:37.955" v="29678" actId="47"/>
        <pc:sldMkLst>
          <pc:docMk/>
          <pc:sldMk cId="9890740" sldId="511"/>
        </pc:sldMkLst>
      </pc:sldChg>
      <pc:sldChg chg="add del">
        <pc:chgData name="Cesar Renteria Marin" userId="4c80c8d0-add8-4dfc-a14e-f2adfff0d109" providerId="ADAL" clId="{DB0E9A25-BE02-4C97-83F7-05DD8FF06BC1}" dt="2026-06-05T01:35:34.778" v="29707" actId="47"/>
        <pc:sldMkLst>
          <pc:docMk/>
          <pc:sldMk cId="1903516419" sldId="513"/>
        </pc:sldMkLst>
      </pc:sldChg>
      <pc:sldChg chg="add">
        <pc:chgData name="Cesar Renteria Marin" userId="4c80c8d0-add8-4dfc-a14e-f2adfff0d109" providerId="ADAL" clId="{DB0E9A25-BE02-4C97-83F7-05DD8FF06BC1}" dt="2026-06-05T01:54:29.737" v="29869"/>
        <pc:sldMkLst>
          <pc:docMk/>
          <pc:sldMk cId="3432755812" sldId="513"/>
        </pc:sldMkLst>
      </pc:sldChg>
      <pc:sldChg chg="modSp mod">
        <pc:chgData name="Cesar Renteria Marin" userId="4c80c8d0-add8-4dfc-a14e-f2adfff0d109" providerId="ADAL" clId="{DB0E9A25-BE02-4C97-83F7-05DD8FF06BC1}" dt="2026-06-05T01:25:27.181" v="29669" actId="20577"/>
        <pc:sldMkLst>
          <pc:docMk/>
          <pc:sldMk cId="472583797" sldId="514"/>
        </pc:sldMkLst>
        <pc:spChg chg="mod">
          <ac:chgData name="Cesar Renteria Marin" userId="4c80c8d0-add8-4dfc-a14e-f2adfff0d109" providerId="ADAL" clId="{DB0E9A25-BE02-4C97-83F7-05DD8FF06BC1}" dt="2026-06-05T01:25:27.181" v="29669" actId="20577"/>
          <ac:spMkLst>
            <pc:docMk/>
            <pc:sldMk cId="472583797" sldId="514"/>
            <ac:spMk id="4" creationId="{722FEA7A-0FEC-C56F-5EB1-C7F8AA547274}"/>
          </ac:spMkLst>
        </pc:spChg>
      </pc:sldChg>
      <pc:sldChg chg="del">
        <pc:chgData name="Cesar Renteria Marin" userId="4c80c8d0-add8-4dfc-a14e-f2adfff0d109" providerId="ADAL" clId="{DB0E9A25-BE02-4C97-83F7-05DD8FF06BC1}" dt="2026-06-05T01:28:58.191" v="29703" actId="47"/>
        <pc:sldMkLst>
          <pc:docMk/>
          <pc:sldMk cId="427294252" sldId="515"/>
        </pc:sldMkLst>
      </pc:sldChg>
      <pc:sldChg chg="modSp add mod">
        <pc:chgData name="Cesar Renteria Marin" userId="4c80c8d0-add8-4dfc-a14e-f2adfff0d109" providerId="ADAL" clId="{DB0E9A25-BE02-4C97-83F7-05DD8FF06BC1}" dt="2026-06-05T15:15:50.934" v="30044" actId="1076"/>
        <pc:sldMkLst>
          <pc:docMk/>
          <pc:sldMk cId="4004310298" sldId="516"/>
        </pc:sldMkLst>
        <pc:graphicFrameChg chg="mod modGraphic">
          <ac:chgData name="Cesar Renteria Marin" userId="4c80c8d0-add8-4dfc-a14e-f2adfff0d109" providerId="ADAL" clId="{DB0E9A25-BE02-4C97-83F7-05DD8FF06BC1}" dt="2026-06-05T15:15:50.934" v="30044" actId="1076"/>
          <ac:graphicFrameMkLst>
            <pc:docMk/>
            <pc:sldMk cId="4004310298" sldId="516"/>
            <ac:graphicFrameMk id="10" creationId="{18292F8E-BE2D-A607-F7E2-D909330D0CB7}"/>
          </ac:graphicFrameMkLst>
        </pc:graphicFrameChg>
      </pc:sldChg>
      <pc:sldChg chg="modSp add mod">
        <pc:chgData name="Cesar Renteria Marin" userId="4c80c8d0-add8-4dfc-a14e-f2adfff0d109" providerId="ADAL" clId="{DB0E9A25-BE02-4C97-83F7-05DD8FF06BC1}" dt="2026-06-05T01:23:28.158" v="29604" actId="20577"/>
        <pc:sldMkLst>
          <pc:docMk/>
          <pc:sldMk cId="1703479639" sldId="517"/>
        </pc:sldMkLst>
        <pc:spChg chg="mod">
          <ac:chgData name="Cesar Renteria Marin" userId="4c80c8d0-add8-4dfc-a14e-f2adfff0d109" providerId="ADAL" clId="{DB0E9A25-BE02-4C97-83F7-05DD8FF06BC1}" dt="2026-06-05T01:23:28.158" v="29604" actId="20577"/>
          <ac:spMkLst>
            <pc:docMk/>
            <pc:sldMk cId="1703479639" sldId="517"/>
            <ac:spMk id="4" creationId="{EB60DAD8-BC1F-2D6B-DBB3-4D3D6D0937BC}"/>
          </ac:spMkLst>
        </pc:spChg>
      </pc:sldChg>
      <pc:sldChg chg="modSp add mod">
        <pc:chgData name="Cesar Renteria Marin" userId="4c80c8d0-add8-4dfc-a14e-f2adfff0d109" providerId="ADAL" clId="{DB0E9A25-BE02-4C97-83F7-05DD8FF06BC1}" dt="2026-06-05T01:24:39.080" v="29615" actId="404"/>
        <pc:sldMkLst>
          <pc:docMk/>
          <pc:sldMk cId="3235335040" sldId="518"/>
        </pc:sldMkLst>
        <pc:graphicFrameChg chg="modGraphic">
          <ac:chgData name="Cesar Renteria Marin" userId="4c80c8d0-add8-4dfc-a14e-f2adfff0d109" providerId="ADAL" clId="{DB0E9A25-BE02-4C97-83F7-05DD8FF06BC1}" dt="2026-06-05T01:24:39.080" v="29615" actId="404"/>
          <ac:graphicFrameMkLst>
            <pc:docMk/>
            <pc:sldMk cId="3235335040" sldId="518"/>
            <ac:graphicFrameMk id="2" creationId="{91747709-93B0-C0AE-6A36-C4AE23BE6332}"/>
          </ac:graphicFrameMkLst>
        </pc:graphicFrameChg>
      </pc:sldChg>
      <pc:sldChg chg="addSp modSp new mod modClrScheme chgLayout">
        <pc:chgData name="Cesar Renteria Marin" userId="4c80c8d0-add8-4dfc-a14e-f2adfff0d109" providerId="ADAL" clId="{DB0E9A25-BE02-4C97-83F7-05DD8FF06BC1}" dt="2026-06-05T01:46:34.298" v="29856" actId="700"/>
        <pc:sldMkLst>
          <pc:docMk/>
          <pc:sldMk cId="751618083" sldId="519"/>
        </pc:sldMkLst>
        <pc:spChg chg="mod ord">
          <ac:chgData name="Cesar Renteria Marin" userId="4c80c8d0-add8-4dfc-a14e-f2adfff0d109" providerId="ADAL" clId="{DB0E9A25-BE02-4C97-83F7-05DD8FF06BC1}" dt="2026-06-05T01:46:34.298" v="29856" actId="700"/>
          <ac:spMkLst>
            <pc:docMk/>
            <pc:sldMk cId="751618083" sldId="519"/>
            <ac:spMk id="2" creationId="{0607B4E8-8A3A-6A9B-E316-4117EBC8FC86}"/>
          </ac:spMkLst>
        </pc:spChg>
        <pc:spChg chg="add mod ord">
          <ac:chgData name="Cesar Renteria Marin" userId="4c80c8d0-add8-4dfc-a14e-f2adfff0d109" providerId="ADAL" clId="{DB0E9A25-BE02-4C97-83F7-05DD8FF06BC1}" dt="2026-06-05T01:46:34.298" v="29856" actId="700"/>
          <ac:spMkLst>
            <pc:docMk/>
            <pc:sldMk cId="751618083" sldId="519"/>
            <ac:spMk id="3" creationId="{68CA264E-C9F7-4B0B-7FB3-34E2385F51DD}"/>
          </ac:spMkLst>
        </pc:spChg>
        <pc:spChg chg="add mod ord">
          <ac:chgData name="Cesar Renteria Marin" userId="4c80c8d0-add8-4dfc-a14e-f2adfff0d109" providerId="ADAL" clId="{DB0E9A25-BE02-4C97-83F7-05DD8FF06BC1}" dt="2026-06-05T01:46:34.298" v="29856" actId="700"/>
          <ac:spMkLst>
            <pc:docMk/>
            <pc:sldMk cId="751618083" sldId="519"/>
            <ac:spMk id="4" creationId="{19E07621-796F-48EA-46FE-8EADA3A8E4DB}"/>
          </ac:spMkLst>
        </pc:spChg>
      </pc:sldChg>
      <pc:sldChg chg="add">
        <pc:chgData name="Cesar Renteria Marin" userId="4c80c8d0-add8-4dfc-a14e-f2adfff0d109" providerId="ADAL" clId="{DB0E9A25-BE02-4C97-83F7-05DD8FF06BC1}" dt="2026-06-05T01:54:29.737" v="29869"/>
        <pc:sldMkLst>
          <pc:docMk/>
          <pc:sldMk cId="1915776975" sldId="520"/>
        </pc:sldMkLst>
      </pc:sldChg>
      <pc:sldChg chg="add">
        <pc:chgData name="Cesar Renteria Marin" userId="4c80c8d0-add8-4dfc-a14e-f2adfff0d109" providerId="ADAL" clId="{DB0E9A25-BE02-4C97-83F7-05DD8FF06BC1}" dt="2026-06-05T01:54:29.737" v="29869"/>
        <pc:sldMkLst>
          <pc:docMk/>
          <pc:sldMk cId="1348711051" sldId="521"/>
        </pc:sldMkLst>
      </pc:sldChg>
      <pc:sldChg chg="add">
        <pc:chgData name="Cesar Renteria Marin" userId="4c80c8d0-add8-4dfc-a14e-f2adfff0d109" providerId="ADAL" clId="{DB0E9A25-BE02-4C97-83F7-05DD8FF06BC1}" dt="2026-06-05T01:54:29.737" v="29869"/>
        <pc:sldMkLst>
          <pc:docMk/>
          <pc:sldMk cId="1022073290" sldId="522"/>
        </pc:sldMkLst>
      </pc:sldChg>
      <pc:sldChg chg="add">
        <pc:chgData name="Cesar Renteria Marin" userId="4c80c8d0-add8-4dfc-a14e-f2adfff0d109" providerId="ADAL" clId="{DB0E9A25-BE02-4C97-83F7-05DD8FF06BC1}" dt="2026-06-05T01:54:29.737" v="29869"/>
        <pc:sldMkLst>
          <pc:docMk/>
          <pc:sldMk cId="701692770" sldId="523"/>
        </pc:sldMkLst>
      </pc:sldChg>
      <pc:sldChg chg="add">
        <pc:chgData name="Cesar Renteria Marin" userId="4c80c8d0-add8-4dfc-a14e-f2adfff0d109" providerId="ADAL" clId="{DB0E9A25-BE02-4C97-83F7-05DD8FF06BC1}" dt="2026-06-05T01:54:29.737" v="29869"/>
        <pc:sldMkLst>
          <pc:docMk/>
          <pc:sldMk cId="2371989307" sldId="524"/>
        </pc:sldMkLst>
      </pc:sldChg>
      <pc:sldChg chg="add">
        <pc:chgData name="Cesar Renteria Marin" userId="4c80c8d0-add8-4dfc-a14e-f2adfff0d109" providerId="ADAL" clId="{DB0E9A25-BE02-4C97-83F7-05DD8FF06BC1}" dt="2026-06-05T01:54:29.737" v="29869"/>
        <pc:sldMkLst>
          <pc:docMk/>
          <pc:sldMk cId="242994411" sldId="525"/>
        </pc:sldMkLst>
      </pc:sldChg>
      <pc:sldChg chg="add">
        <pc:chgData name="Cesar Renteria Marin" userId="4c80c8d0-add8-4dfc-a14e-f2adfff0d109" providerId="ADAL" clId="{DB0E9A25-BE02-4C97-83F7-05DD8FF06BC1}" dt="2026-06-05T01:54:29.737" v="29869"/>
        <pc:sldMkLst>
          <pc:docMk/>
          <pc:sldMk cId="3452504695" sldId="526"/>
        </pc:sldMkLst>
      </pc:sldChg>
      <pc:sldChg chg="add">
        <pc:chgData name="Cesar Renteria Marin" userId="4c80c8d0-add8-4dfc-a14e-f2adfff0d109" providerId="ADAL" clId="{DB0E9A25-BE02-4C97-83F7-05DD8FF06BC1}" dt="2026-06-05T01:54:29.737" v="29869"/>
        <pc:sldMkLst>
          <pc:docMk/>
          <pc:sldMk cId="2275222469" sldId="5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709C0-8039-4404-AF71-540182AD9013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EEB9E-FDDC-4051-AB8C-8AFE86BE6B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96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22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034AA-E22E-CD33-FF56-4D47B136A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2906449-A045-A594-EEA9-D944C7593B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49D2B82-4939-84D6-E78B-F1DC9A942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D6E832E-C07A-3CC2-A1C2-063EA69F64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21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C90DA-138B-5E86-0ACF-E57BD0A88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2B5814E-AA71-24B1-939D-F8FEDE877F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C3CD8D5-38E4-6E12-6B0C-718E1C7E0B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A85F2C-B962-E020-8A60-E4FDB7A326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37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A6371-B743-BD08-04E1-1061B2944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DE6E5AB-BB9A-685A-120F-70D9D0E88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5CCDC5E-C96E-ADE3-42A7-52F0E8E5EF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71D71A-610F-1695-DD2D-0083006E33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82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B6830-D643-521C-B46C-9BD0F3C84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A031F0F-DCD3-3B7F-BD51-7932E0373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908F1FA-7144-383E-FE72-24807EFEC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A2C4DB-2201-AABD-7F09-7DCD0CEDF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09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C1F99-9440-8825-DD17-26F12E783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73189C8-0AAD-3815-B385-1D41098708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3C5425C-CD73-CDC9-1AC2-104269D3A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441A9A-688D-5EDD-0E90-517D7B148D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46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95BCA-5B37-8A12-3F24-56363DE17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1FC00E1-39D1-65C3-0EFF-E4F1B2FD6E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69D6E2-7B12-A3C2-D236-877BCF0BA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0B3346-C963-5622-5E41-DBD468DA22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17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4AA4E-50BA-9CC3-518A-42CDDF770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85F51FA-C146-FF71-BD24-A1E78C2D21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6D2BB67-F9CE-C911-2072-8116D89C4C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Cruce 1. </a:t>
            </a:r>
            <a:r>
              <a:rPr lang="en-US" dirty="0" err="1"/>
              <a:t>Herramientas</a:t>
            </a:r>
            <a:r>
              <a:rPr lang="en-US" dirty="0"/>
              <a:t> y </a:t>
            </a:r>
            <a:r>
              <a:rPr lang="en-US" dirty="0" err="1"/>
              <a:t>actividades</a:t>
            </a:r>
            <a:r>
              <a:rPr lang="en-US" dirty="0"/>
              <a:t>.</a:t>
            </a:r>
          </a:p>
          <a:p>
            <a:r>
              <a:rPr lang="en-US" dirty="0"/>
              <a:t>Cruce 2. </a:t>
            </a:r>
            <a:r>
              <a:rPr lang="en-US" dirty="0" err="1"/>
              <a:t>Actividades</a:t>
            </a:r>
            <a:r>
              <a:rPr lang="en-US" dirty="0"/>
              <a:t> y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usuaros</a:t>
            </a:r>
            <a:r>
              <a:rPr lang="en-US" dirty="0"/>
              <a:t>.</a:t>
            </a:r>
          </a:p>
          <a:p>
            <a:r>
              <a:rPr lang="en-US" dirty="0"/>
              <a:t>Cruce 3. </a:t>
            </a:r>
            <a:r>
              <a:rPr lang="en-US" dirty="0" err="1"/>
              <a:t>Actividades</a:t>
            </a:r>
            <a:r>
              <a:rPr lang="en-US" dirty="0"/>
              <a:t> y </a:t>
            </a:r>
            <a:r>
              <a:rPr lang="en-US" dirty="0" err="1"/>
              <a:t>riesgos</a:t>
            </a:r>
            <a:r>
              <a:rPr lang="en-US" dirty="0"/>
              <a:t>.</a:t>
            </a:r>
          </a:p>
          <a:p>
            <a:r>
              <a:rPr lang="en-US" dirty="0"/>
              <a:t>Crue 4. </a:t>
            </a:r>
            <a:r>
              <a:rPr lang="en-US" dirty="0" err="1"/>
              <a:t>Usuarios</a:t>
            </a:r>
            <a:r>
              <a:rPr lang="en-US" dirty="0"/>
              <a:t> y </a:t>
            </a:r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puestos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B4A6CE-E3E8-E65D-61FD-D44F363C6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2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706C9-5F61-872E-6CA3-49DC36D88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A34679C-409E-47D0-B3D8-A91CA93740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6F2DDFF-99E5-25B8-8B8A-B91DDD104F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ChatGPT. </a:t>
            </a:r>
            <a:r>
              <a:rPr lang="en-US" dirty="0" err="1"/>
              <a:t>Generalista</a:t>
            </a:r>
            <a:r>
              <a:rPr lang="en-US" dirty="0"/>
              <a:t>.</a:t>
            </a:r>
          </a:p>
          <a:p>
            <a:r>
              <a:rPr lang="en-US" dirty="0" err="1"/>
              <a:t>Clauce</a:t>
            </a:r>
            <a:r>
              <a:rPr lang="en-US" dirty="0"/>
              <a:t>. </a:t>
            </a:r>
            <a:r>
              <a:rPr lang="en-US" dirty="0" err="1"/>
              <a:t>Escritura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y </a:t>
            </a:r>
            <a:r>
              <a:rPr lang="en-US" dirty="0" err="1"/>
              <a:t>analítica</a:t>
            </a:r>
            <a:r>
              <a:rPr lang="en-US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1F79B6-3897-1CE5-3544-DDB790FD04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99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C9D30-3E4F-160C-0F5D-3EFCACCCB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A2E8EAB-3A42-5941-B3B7-896BA2B1CF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83C6B49-A52A-722B-637A-A7BD6D7DC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ChatGPT. </a:t>
            </a:r>
            <a:r>
              <a:rPr lang="en-US" dirty="0" err="1"/>
              <a:t>Generalista</a:t>
            </a:r>
            <a:r>
              <a:rPr lang="en-US" dirty="0"/>
              <a:t>.</a:t>
            </a:r>
          </a:p>
          <a:p>
            <a:r>
              <a:rPr lang="en-US" dirty="0" err="1"/>
              <a:t>Clauce</a:t>
            </a:r>
            <a:r>
              <a:rPr lang="en-US" dirty="0"/>
              <a:t>. </a:t>
            </a:r>
            <a:r>
              <a:rPr lang="en-US" dirty="0" err="1"/>
              <a:t>Escritura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y </a:t>
            </a:r>
            <a:r>
              <a:rPr lang="en-US" dirty="0" err="1"/>
              <a:t>analítica</a:t>
            </a:r>
            <a:r>
              <a:rPr lang="en-US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99ADAEF-69AE-6505-DCA1-566E1E5C3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52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25586-03E7-DC07-77D7-FA872AAF6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1A51F12-1916-97CD-7611-C5BE654210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2C3CC60-A624-85AE-23D3-BD7383BEE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5421C6-1200-B26D-D8ED-83F0750C0B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3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EB053-E7EA-7405-08DF-A7E271208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FEC07DC-4565-49E8-A08E-D985E00E89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BC10873-E845-9E68-30EA-1862127E0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29D1A42-1E08-29AD-C397-7B13B5659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10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F7290-47D0-F265-E6E3-7572E44B4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96CF6D0-A22D-50F6-11B8-3E08640CA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7917582-53A4-D7EE-D606-378F48E4D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Cruce 1. </a:t>
            </a:r>
            <a:r>
              <a:rPr lang="en-US" dirty="0" err="1"/>
              <a:t>Herramientas</a:t>
            </a:r>
            <a:r>
              <a:rPr lang="en-US" dirty="0"/>
              <a:t> y </a:t>
            </a:r>
            <a:r>
              <a:rPr lang="en-US" dirty="0" err="1"/>
              <a:t>actividades</a:t>
            </a:r>
            <a:r>
              <a:rPr lang="en-US" dirty="0"/>
              <a:t>.</a:t>
            </a:r>
          </a:p>
          <a:p>
            <a:r>
              <a:rPr lang="en-US" dirty="0"/>
              <a:t>Cruce 2. </a:t>
            </a:r>
            <a:r>
              <a:rPr lang="en-US" dirty="0" err="1"/>
              <a:t>Actividades</a:t>
            </a:r>
            <a:r>
              <a:rPr lang="en-US" dirty="0"/>
              <a:t> y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usuaros</a:t>
            </a:r>
            <a:r>
              <a:rPr lang="en-US" dirty="0"/>
              <a:t>.</a:t>
            </a:r>
          </a:p>
          <a:p>
            <a:r>
              <a:rPr lang="en-US" dirty="0"/>
              <a:t>Cruce 3. </a:t>
            </a:r>
            <a:r>
              <a:rPr lang="en-US" dirty="0" err="1"/>
              <a:t>Actividades</a:t>
            </a:r>
            <a:r>
              <a:rPr lang="en-US" dirty="0"/>
              <a:t> y </a:t>
            </a:r>
            <a:r>
              <a:rPr lang="en-US" dirty="0" err="1"/>
              <a:t>riesgos</a:t>
            </a:r>
            <a:r>
              <a:rPr lang="en-US" dirty="0"/>
              <a:t>.</a:t>
            </a:r>
          </a:p>
          <a:p>
            <a:r>
              <a:rPr lang="en-US" dirty="0"/>
              <a:t>Crue 4. </a:t>
            </a:r>
            <a:r>
              <a:rPr lang="en-US" dirty="0" err="1"/>
              <a:t>Usuarios</a:t>
            </a:r>
            <a:r>
              <a:rPr lang="en-US" dirty="0"/>
              <a:t> y </a:t>
            </a:r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puestos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1F1751-5199-DA3A-BA94-878018ECBB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15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F02D7-0161-2C0F-76AE-9C7C24A77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22294ED-E393-3892-9C6D-0AE735F79D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1D27260-0F0B-B88E-48DC-7E98BA9899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Cruce 1. </a:t>
            </a:r>
            <a:r>
              <a:rPr lang="en-US" dirty="0" err="1"/>
              <a:t>Herramientas</a:t>
            </a:r>
            <a:r>
              <a:rPr lang="en-US" dirty="0"/>
              <a:t> y </a:t>
            </a:r>
            <a:r>
              <a:rPr lang="en-US" dirty="0" err="1"/>
              <a:t>actividades</a:t>
            </a:r>
            <a:r>
              <a:rPr lang="en-US" dirty="0"/>
              <a:t>.</a:t>
            </a:r>
          </a:p>
          <a:p>
            <a:r>
              <a:rPr lang="en-US" dirty="0"/>
              <a:t>Cruce 2. </a:t>
            </a:r>
            <a:r>
              <a:rPr lang="en-US" dirty="0" err="1"/>
              <a:t>Actividades</a:t>
            </a:r>
            <a:r>
              <a:rPr lang="en-US" dirty="0"/>
              <a:t> y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usuaros</a:t>
            </a:r>
            <a:r>
              <a:rPr lang="en-US" dirty="0"/>
              <a:t>.</a:t>
            </a:r>
          </a:p>
          <a:p>
            <a:r>
              <a:rPr lang="en-US" dirty="0"/>
              <a:t>Cruce 3. </a:t>
            </a:r>
            <a:r>
              <a:rPr lang="en-US" dirty="0" err="1"/>
              <a:t>Actividades</a:t>
            </a:r>
            <a:r>
              <a:rPr lang="en-US" dirty="0"/>
              <a:t> y </a:t>
            </a:r>
            <a:r>
              <a:rPr lang="en-US" dirty="0" err="1"/>
              <a:t>riesgos</a:t>
            </a:r>
            <a:r>
              <a:rPr lang="en-US" dirty="0"/>
              <a:t>.</a:t>
            </a:r>
          </a:p>
          <a:p>
            <a:r>
              <a:rPr lang="en-US" dirty="0"/>
              <a:t>Crue 4. </a:t>
            </a:r>
            <a:r>
              <a:rPr lang="en-US" dirty="0" err="1"/>
              <a:t>Usuarios</a:t>
            </a:r>
            <a:r>
              <a:rPr lang="en-US" dirty="0"/>
              <a:t> y </a:t>
            </a:r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puestos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298493-EC48-AC5A-E21C-4D8A3A1E48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62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91CCD-F039-7CFC-D6D2-E0EAC9696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53ADF41-10B6-912C-9C3B-4BCAABEA8B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CFF775D-E945-0E37-8F2E-94ED32D2DD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ChatGPT. </a:t>
            </a:r>
            <a:r>
              <a:rPr lang="en-US" dirty="0" err="1"/>
              <a:t>Generalista</a:t>
            </a:r>
            <a:r>
              <a:rPr lang="en-US" dirty="0"/>
              <a:t>.</a:t>
            </a:r>
          </a:p>
          <a:p>
            <a:r>
              <a:rPr lang="en-US" dirty="0" err="1"/>
              <a:t>Clauce</a:t>
            </a:r>
            <a:r>
              <a:rPr lang="en-US" dirty="0"/>
              <a:t>. </a:t>
            </a:r>
            <a:r>
              <a:rPr lang="en-US" dirty="0" err="1"/>
              <a:t>Escritura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y </a:t>
            </a:r>
            <a:r>
              <a:rPr lang="en-US" dirty="0" err="1"/>
              <a:t>analítica</a:t>
            </a:r>
            <a:r>
              <a:rPr lang="en-US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5FC4D88-8ED7-8FDE-F996-7A1B3DF09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87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DAA8E-BEA8-6F30-C0CB-4948AF9DB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A34EF80-3F1E-B0AC-4544-A7AD5A8852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1408A39-BC2C-DDE9-3D6A-27AC1653A7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ChatGPT. </a:t>
            </a:r>
            <a:r>
              <a:rPr lang="en-US" dirty="0" err="1"/>
              <a:t>Generalista</a:t>
            </a:r>
            <a:r>
              <a:rPr lang="en-US" dirty="0"/>
              <a:t>.</a:t>
            </a:r>
          </a:p>
          <a:p>
            <a:r>
              <a:rPr lang="en-US" dirty="0" err="1"/>
              <a:t>Clauce</a:t>
            </a:r>
            <a:r>
              <a:rPr lang="en-US" dirty="0"/>
              <a:t>. </a:t>
            </a:r>
            <a:r>
              <a:rPr lang="en-US" dirty="0" err="1"/>
              <a:t>Escritura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y </a:t>
            </a:r>
            <a:r>
              <a:rPr lang="en-US" dirty="0" err="1"/>
              <a:t>analítica</a:t>
            </a:r>
            <a:r>
              <a:rPr lang="en-US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E77E70-DF4E-6E81-1DCD-762A89F64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85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BC4D9-7F60-0431-8E4A-7074B50BC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965B8D8-871D-7B7B-CBCF-48D6C7F4D5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4502167-4AC2-4CA4-BD2D-FB7B576B2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ChatGPT. </a:t>
            </a:r>
            <a:r>
              <a:rPr lang="en-US" dirty="0" err="1"/>
              <a:t>Generalista</a:t>
            </a:r>
            <a:r>
              <a:rPr lang="en-US" dirty="0"/>
              <a:t>.</a:t>
            </a:r>
          </a:p>
          <a:p>
            <a:r>
              <a:rPr lang="en-US" dirty="0" err="1"/>
              <a:t>Clauce</a:t>
            </a:r>
            <a:r>
              <a:rPr lang="en-US" dirty="0"/>
              <a:t>. </a:t>
            </a:r>
            <a:r>
              <a:rPr lang="en-US" dirty="0" err="1"/>
              <a:t>Escritura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y </a:t>
            </a:r>
            <a:r>
              <a:rPr lang="en-US" dirty="0" err="1"/>
              <a:t>analítica</a:t>
            </a:r>
            <a:r>
              <a:rPr lang="en-US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6FE9BB-1052-D183-2DE7-53D19E545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101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B3763-A836-D798-717D-636BBD75E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A1D1A1B-F279-B82E-8E1C-7F0FFC90A4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A46E77B-AA92-98A4-466A-0856D73E1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ChatGPT. </a:t>
            </a:r>
            <a:r>
              <a:rPr lang="en-US" dirty="0" err="1"/>
              <a:t>Generalista</a:t>
            </a:r>
            <a:r>
              <a:rPr lang="en-US" dirty="0"/>
              <a:t>.</a:t>
            </a:r>
          </a:p>
          <a:p>
            <a:r>
              <a:rPr lang="en-US" dirty="0" err="1"/>
              <a:t>Clauce</a:t>
            </a:r>
            <a:r>
              <a:rPr lang="en-US" dirty="0"/>
              <a:t>. </a:t>
            </a:r>
            <a:r>
              <a:rPr lang="en-US" dirty="0" err="1"/>
              <a:t>Escritura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y </a:t>
            </a:r>
            <a:r>
              <a:rPr lang="en-US" dirty="0" err="1"/>
              <a:t>analítica</a:t>
            </a:r>
            <a:r>
              <a:rPr lang="en-US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ABB4EE-06B9-CF2E-3089-064E069105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052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6B06E-E3C2-AD7E-97F6-658D60A29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6075EBC-C304-DD02-CF0E-6C36257C73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4C9938D-1E5A-08F8-5B45-DCECFB771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ChatGPT. </a:t>
            </a:r>
            <a:r>
              <a:rPr lang="en-US" dirty="0" err="1"/>
              <a:t>Generalista</a:t>
            </a:r>
            <a:r>
              <a:rPr lang="en-US" dirty="0"/>
              <a:t>.</a:t>
            </a:r>
          </a:p>
          <a:p>
            <a:r>
              <a:rPr lang="en-US" dirty="0" err="1"/>
              <a:t>Clauce</a:t>
            </a:r>
            <a:r>
              <a:rPr lang="en-US" dirty="0"/>
              <a:t>. </a:t>
            </a:r>
            <a:r>
              <a:rPr lang="en-US" dirty="0" err="1"/>
              <a:t>Escritura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y </a:t>
            </a:r>
            <a:r>
              <a:rPr lang="en-US" dirty="0" err="1"/>
              <a:t>analítica</a:t>
            </a:r>
            <a:r>
              <a:rPr lang="en-US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FA8157-9F22-DD53-6177-85333A4DF7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33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E1D5C-5A65-D686-2466-BCC8C1B61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192D66D-20B5-FE73-9CD9-DF7D1E0A75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0EDA7E-E344-D9F7-D0F0-621A387B6D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ChatGPT. </a:t>
            </a:r>
            <a:r>
              <a:rPr lang="en-US" dirty="0" err="1"/>
              <a:t>Generalista</a:t>
            </a:r>
            <a:r>
              <a:rPr lang="en-US" dirty="0"/>
              <a:t>.</a:t>
            </a:r>
          </a:p>
          <a:p>
            <a:r>
              <a:rPr lang="en-US" dirty="0" err="1"/>
              <a:t>Clauce</a:t>
            </a:r>
            <a:r>
              <a:rPr lang="en-US" dirty="0"/>
              <a:t>. </a:t>
            </a:r>
            <a:r>
              <a:rPr lang="en-US" dirty="0" err="1"/>
              <a:t>Escritura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y </a:t>
            </a:r>
            <a:r>
              <a:rPr lang="en-US" dirty="0" err="1"/>
              <a:t>analítica</a:t>
            </a:r>
            <a:r>
              <a:rPr lang="en-US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092CF4-6274-9E85-E58D-9F0C81BB53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885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2DC40-BE49-415C-367D-0DD65D145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D252E75-F88B-EF84-7472-CCC1C8752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13E4B22-AE42-13D7-68BC-D0BDA2AC9B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ChatGPT. </a:t>
            </a:r>
            <a:r>
              <a:rPr lang="en-US" dirty="0" err="1"/>
              <a:t>Generalista</a:t>
            </a:r>
            <a:r>
              <a:rPr lang="en-US" dirty="0"/>
              <a:t>.</a:t>
            </a:r>
          </a:p>
          <a:p>
            <a:r>
              <a:rPr lang="en-US" dirty="0" err="1"/>
              <a:t>Clauce</a:t>
            </a:r>
            <a:r>
              <a:rPr lang="en-US" dirty="0"/>
              <a:t>. </a:t>
            </a:r>
            <a:r>
              <a:rPr lang="en-US" dirty="0" err="1"/>
              <a:t>Escritura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y </a:t>
            </a:r>
            <a:r>
              <a:rPr lang="en-US" dirty="0" err="1"/>
              <a:t>analítica</a:t>
            </a:r>
            <a:r>
              <a:rPr lang="en-US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C2685D-C5CC-0E0F-AB9D-9B9E1E132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925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C0F4D-1815-CB33-C28B-80A95333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AF28974-6329-0D91-36F9-54D00D5F8F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412AF56-1595-2E2B-E326-0890AB52D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ChatGPT. </a:t>
            </a:r>
            <a:r>
              <a:rPr lang="en-US" dirty="0" err="1"/>
              <a:t>Generalista</a:t>
            </a:r>
            <a:r>
              <a:rPr lang="en-US" dirty="0"/>
              <a:t>.</a:t>
            </a:r>
          </a:p>
          <a:p>
            <a:r>
              <a:rPr lang="en-US" dirty="0" err="1"/>
              <a:t>Clauce</a:t>
            </a:r>
            <a:r>
              <a:rPr lang="en-US" dirty="0"/>
              <a:t>. </a:t>
            </a:r>
            <a:r>
              <a:rPr lang="en-US" dirty="0" err="1"/>
              <a:t>Escritura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y </a:t>
            </a:r>
            <a:r>
              <a:rPr lang="en-US" dirty="0" err="1"/>
              <a:t>analítica</a:t>
            </a:r>
            <a:r>
              <a:rPr lang="en-US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536C85-8AAB-937C-87B6-59E4BF981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37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336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4D229-4AB0-A877-F233-94FB41977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7B23419-9E5B-05FF-677D-E1F12D7048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BE18698-1C0B-A6F8-01ED-F55EBEBFB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ChatGPT. </a:t>
            </a:r>
            <a:r>
              <a:rPr lang="en-US" dirty="0" err="1"/>
              <a:t>Generalista</a:t>
            </a:r>
            <a:r>
              <a:rPr lang="en-US" dirty="0"/>
              <a:t>.</a:t>
            </a:r>
          </a:p>
          <a:p>
            <a:r>
              <a:rPr lang="en-US" dirty="0" err="1"/>
              <a:t>Clauce</a:t>
            </a:r>
            <a:r>
              <a:rPr lang="en-US" dirty="0"/>
              <a:t>. </a:t>
            </a:r>
            <a:r>
              <a:rPr lang="en-US" dirty="0" err="1"/>
              <a:t>Escritura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y </a:t>
            </a:r>
            <a:r>
              <a:rPr lang="en-US" dirty="0" err="1"/>
              <a:t>analítica</a:t>
            </a:r>
            <a:r>
              <a:rPr lang="en-US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2129D2-FC53-35CC-BBCC-F0358EA3A5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693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B7CEA-516B-59A9-5932-6F6BD65AE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10D499B-1F85-9BFC-043B-3C0A31BD4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F468016-DF07-9B8A-9E7A-5827946EC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ChatGPT. </a:t>
            </a:r>
            <a:r>
              <a:rPr lang="en-US" dirty="0" err="1"/>
              <a:t>Generalista</a:t>
            </a:r>
            <a:r>
              <a:rPr lang="en-US" dirty="0"/>
              <a:t>.</a:t>
            </a:r>
          </a:p>
          <a:p>
            <a:r>
              <a:rPr lang="en-US" dirty="0" err="1"/>
              <a:t>Clauce</a:t>
            </a:r>
            <a:r>
              <a:rPr lang="en-US" dirty="0"/>
              <a:t>. </a:t>
            </a:r>
            <a:r>
              <a:rPr lang="en-US" dirty="0" err="1"/>
              <a:t>Escritura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y </a:t>
            </a:r>
            <a:r>
              <a:rPr lang="en-US" dirty="0" err="1"/>
              <a:t>analítica</a:t>
            </a:r>
            <a:r>
              <a:rPr lang="en-US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BF5C09-3B96-F322-A098-391BF70FE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223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5F323-514D-3CAB-367C-00246C455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A23F67B-27F5-5F16-4729-29BC621A5F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C46961E-D55E-7168-2075-F23E7B5183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ChatGPT. </a:t>
            </a:r>
            <a:r>
              <a:rPr lang="en-US" dirty="0" err="1"/>
              <a:t>Generalista</a:t>
            </a:r>
            <a:r>
              <a:rPr lang="en-US" dirty="0"/>
              <a:t>.</a:t>
            </a:r>
          </a:p>
          <a:p>
            <a:r>
              <a:rPr lang="en-US" dirty="0" err="1"/>
              <a:t>Clauce</a:t>
            </a:r>
            <a:r>
              <a:rPr lang="en-US" dirty="0"/>
              <a:t>. </a:t>
            </a:r>
            <a:r>
              <a:rPr lang="en-US" dirty="0" err="1"/>
              <a:t>Escritura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y </a:t>
            </a:r>
            <a:r>
              <a:rPr lang="en-US" dirty="0" err="1"/>
              <a:t>analítica</a:t>
            </a:r>
            <a:r>
              <a:rPr lang="en-US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B7E2F3-C75F-4F51-7E05-F391FC2DE5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892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31801-1F95-511B-2C19-383041B53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7D2899D-73D2-B7DE-C44E-514204E39E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5932B26-97DD-778B-66C3-7A8F52065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ChatGPT. </a:t>
            </a:r>
            <a:r>
              <a:rPr lang="en-US" dirty="0" err="1"/>
              <a:t>Generalista</a:t>
            </a:r>
            <a:r>
              <a:rPr lang="en-US" dirty="0"/>
              <a:t>.</a:t>
            </a:r>
          </a:p>
          <a:p>
            <a:r>
              <a:rPr lang="en-US" dirty="0" err="1"/>
              <a:t>Clauce</a:t>
            </a:r>
            <a:r>
              <a:rPr lang="en-US" dirty="0"/>
              <a:t>. </a:t>
            </a:r>
            <a:r>
              <a:rPr lang="en-US" dirty="0" err="1"/>
              <a:t>Escritura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y </a:t>
            </a:r>
            <a:r>
              <a:rPr lang="en-US" dirty="0" err="1"/>
              <a:t>analítica</a:t>
            </a:r>
            <a:r>
              <a:rPr lang="en-US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977514-B612-67B3-D64C-CFCE318077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357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46F67-3050-9AA1-2B46-91DB3324F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3C0CB01-37DD-96DB-5941-0800812889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BFDF22C-587D-52CD-E165-3164ED4A4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ChatGPT. </a:t>
            </a:r>
            <a:r>
              <a:rPr lang="en-US" dirty="0" err="1"/>
              <a:t>Generalista</a:t>
            </a:r>
            <a:r>
              <a:rPr lang="en-US" dirty="0"/>
              <a:t>.</a:t>
            </a:r>
          </a:p>
          <a:p>
            <a:r>
              <a:rPr lang="en-US" dirty="0" err="1"/>
              <a:t>Clauce</a:t>
            </a:r>
            <a:r>
              <a:rPr lang="en-US" dirty="0"/>
              <a:t>. </a:t>
            </a:r>
            <a:r>
              <a:rPr lang="en-US" dirty="0" err="1"/>
              <a:t>Escritura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y </a:t>
            </a:r>
            <a:r>
              <a:rPr lang="en-US" dirty="0" err="1"/>
              <a:t>analítica</a:t>
            </a:r>
            <a:r>
              <a:rPr lang="en-US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9389619-2B82-F7ED-1610-3ACE6263AE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432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8100A-EEBB-3172-056F-C07AC0F5C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46C8A39-7B8D-7CFE-73BC-23BB65F82B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9548E24-9588-AFA8-E010-B0977FBDDA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ChatGPT. </a:t>
            </a:r>
            <a:r>
              <a:rPr lang="en-US" dirty="0" err="1"/>
              <a:t>Generalista</a:t>
            </a:r>
            <a:r>
              <a:rPr lang="en-US" dirty="0"/>
              <a:t>.</a:t>
            </a:r>
          </a:p>
          <a:p>
            <a:r>
              <a:rPr lang="en-US" dirty="0" err="1"/>
              <a:t>Clauce</a:t>
            </a:r>
            <a:r>
              <a:rPr lang="en-US" dirty="0"/>
              <a:t>. </a:t>
            </a:r>
            <a:r>
              <a:rPr lang="en-US" dirty="0" err="1"/>
              <a:t>Escritura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y </a:t>
            </a:r>
            <a:r>
              <a:rPr lang="en-US" dirty="0" err="1"/>
              <a:t>analítica</a:t>
            </a:r>
            <a:r>
              <a:rPr lang="en-US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3E90AF-6257-F27F-543A-44CE60308C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405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F8BD4-6D24-13EC-121D-7E9538FE9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D98BEC3-25B1-E5C2-6CAB-00A442FCDF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DC70D57-C9BE-6EC7-8E50-AF6B44F1DD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ChatGPT. </a:t>
            </a:r>
            <a:r>
              <a:rPr lang="en-US" dirty="0" err="1"/>
              <a:t>Generalista</a:t>
            </a:r>
            <a:r>
              <a:rPr lang="en-US" dirty="0"/>
              <a:t>.</a:t>
            </a:r>
          </a:p>
          <a:p>
            <a:r>
              <a:rPr lang="en-US" dirty="0" err="1"/>
              <a:t>Clauce</a:t>
            </a:r>
            <a:r>
              <a:rPr lang="en-US" dirty="0"/>
              <a:t>. </a:t>
            </a:r>
            <a:r>
              <a:rPr lang="en-US" dirty="0" err="1"/>
              <a:t>Escritura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y </a:t>
            </a:r>
            <a:r>
              <a:rPr lang="en-US" dirty="0" err="1"/>
              <a:t>analítica</a:t>
            </a:r>
            <a:r>
              <a:rPr lang="en-US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310612-1BB7-12E8-D450-1C06696B90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119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F354D-79DA-DAFC-F7F7-02B4E0A07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7582BA8-8C1C-D574-5AB7-EA3C83C8C1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39AF671-81A1-F9B1-C8DA-3E0FE2B94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ChatGPT. </a:t>
            </a:r>
            <a:r>
              <a:rPr lang="en-US" dirty="0" err="1"/>
              <a:t>Generalista</a:t>
            </a:r>
            <a:r>
              <a:rPr lang="en-US" dirty="0"/>
              <a:t>.</a:t>
            </a:r>
          </a:p>
          <a:p>
            <a:r>
              <a:rPr lang="en-US" dirty="0" err="1"/>
              <a:t>Clauce</a:t>
            </a:r>
            <a:r>
              <a:rPr lang="en-US" dirty="0"/>
              <a:t>. </a:t>
            </a:r>
            <a:r>
              <a:rPr lang="en-US" dirty="0" err="1"/>
              <a:t>Escritura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y </a:t>
            </a:r>
            <a:r>
              <a:rPr lang="en-US" dirty="0" err="1"/>
              <a:t>analítica</a:t>
            </a:r>
            <a:r>
              <a:rPr lang="en-US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6B78F1-3184-6326-8CFD-8124BAD83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862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5BE8A-3FC1-1F0A-5908-D1787701D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04FD29B-8DEE-B1C5-287E-A45AF7F7B0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29D24FF-F363-515B-6869-401ED090C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ChatGPT. </a:t>
            </a:r>
            <a:r>
              <a:rPr lang="en-US" dirty="0" err="1"/>
              <a:t>Generalista</a:t>
            </a:r>
            <a:r>
              <a:rPr lang="en-US" dirty="0"/>
              <a:t>.</a:t>
            </a:r>
          </a:p>
          <a:p>
            <a:r>
              <a:rPr lang="en-US" dirty="0" err="1"/>
              <a:t>Clauce</a:t>
            </a:r>
            <a:r>
              <a:rPr lang="en-US" dirty="0"/>
              <a:t>. </a:t>
            </a:r>
            <a:r>
              <a:rPr lang="en-US" dirty="0" err="1"/>
              <a:t>Escritura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y </a:t>
            </a:r>
            <a:r>
              <a:rPr lang="en-US" dirty="0" err="1"/>
              <a:t>analítica</a:t>
            </a:r>
            <a:r>
              <a:rPr lang="en-US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7882B5-CF5E-F3F9-DD4D-A8A2A9B74A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314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CA3A2-CC71-04BB-71D1-959DBB646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7DDBBD1-0A60-85A8-16A5-B7D00FA2C5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DE6CF28-85E5-5AE2-DC66-7E33F6620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ChatGPT. </a:t>
            </a:r>
            <a:r>
              <a:rPr lang="en-US" dirty="0" err="1"/>
              <a:t>Generalista</a:t>
            </a:r>
            <a:r>
              <a:rPr lang="en-US" dirty="0"/>
              <a:t>.</a:t>
            </a:r>
          </a:p>
          <a:p>
            <a:r>
              <a:rPr lang="en-US" dirty="0" err="1"/>
              <a:t>Clauce</a:t>
            </a:r>
            <a:r>
              <a:rPr lang="en-US" dirty="0"/>
              <a:t>. </a:t>
            </a:r>
            <a:r>
              <a:rPr lang="en-US" dirty="0" err="1"/>
              <a:t>Escritura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y </a:t>
            </a:r>
            <a:r>
              <a:rPr lang="en-US" dirty="0" err="1"/>
              <a:t>analítica</a:t>
            </a:r>
            <a:r>
              <a:rPr lang="en-US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D7FD34-A370-F8F7-C998-AC60B7146E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97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1EBAA-3A4F-F2E4-09F7-D2CC65871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9D05473-C951-051C-5C25-452883E301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3D8F5B-8376-C2CF-3169-DAB55D828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BEBC3E-2B59-4B8A-260F-B96D9F58E3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938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EB256-CF99-6D1D-A6A3-C5BFBCED2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6D4127C-59E4-8DD8-EB79-5756A83136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576BA26-46EF-D629-0DE7-DABA8442D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A6F5A0-13F9-2325-2EF9-C807A0302B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591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CA3A2-CC71-04BB-71D1-959DBB646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7DDBBD1-0A60-85A8-16A5-B7D00FA2C5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DE6CF28-85E5-5AE2-DC66-7E33F6620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D7FD34-A370-F8F7-C998-AC60B7146E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974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F18BC-FB56-E777-EF2E-BD8B3816D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A7295A4-773E-FC25-52BE-D983C05229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3289B67-13F0-F406-5615-83EFB97F7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ChatGPT. </a:t>
            </a:r>
            <a:r>
              <a:rPr lang="en-US" dirty="0" err="1"/>
              <a:t>Generalista</a:t>
            </a:r>
            <a:r>
              <a:rPr lang="en-US" dirty="0"/>
              <a:t>.</a:t>
            </a:r>
          </a:p>
          <a:p>
            <a:r>
              <a:rPr lang="en-US" dirty="0" err="1"/>
              <a:t>Clauce</a:t>
            </a:r>
            <a:r>
              <a:rPr lang="en-US" dirty="0"/>
              <a:t>. </a:t>
            </a:r>
            <a:r>
              <a:rPr lang="en-US" dirty="0" err="1"/>
              <a:t>Escritura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y </a:t>
            </a:r>
            <a:r>
              <a:rPr lang="en-US" dirty="0" err="1"/>
              <a:t>analítica</a:t>
            </a:r>
            <a:r>
              <a:rPr lang="en-US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CC0046-91A2-A14F-22ED-7F20A0AC1F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611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44B96-7C88-785A-7416-0EB30BA0E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4D110A3-BECB-8A78-8302-830FFB95A6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C2059C3-0D6C-D103-38FE-32DED33E9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ChatGPT. </a:t>
            </a:r>
            <a:r>
              <a:rPr lang="en-US" dirty="0" err="1"/>
              <a:t>Generalista</a:t>
            </a:r>
            <a:r>
              <a:rPr lang="en-US" dirty="0"/>
              <a:t>.</a:t>
            </a:r>
          </a:p>
          <a:p>
            <a:r>
              <a:rPr lang="en-US" dirty="0" err="1"/>
              <a:t>Clauce</a:t>
            </a:r>
            <a:r>
              <a:rPr lang="en-US" dirty="0"/>
              <a:t>. </a:t>
            </a:r>
            <a:r>
              <a:rPr lang="en-US" dirty="0" err="1"/>
              <a:t>Escritura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y </a:t>
            </a:r>
            <a:r>
              <a:rPr lang="en-US" dirty="0" err="1"/>
              <a:t>analítica</a:t>
            </a:r>
            <a:r>
              <a:rPr lang="en-US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BB8803-0BE7-4ABB-6583-50F90C64AB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407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8B231-6BB8-C625-ED83-2AB05567B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56A843E-4CE7-8CD8-A633-658A9E26B3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CD2E66B-3E0E-CBD1-431B-FEE371BB1C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ChatGPT. </a:t>
            </a:r>
            <a:r>
              <a:rPr lang="en-US" dirty="0" err="1"/>
              <a:t>Generalista</a:t>
            </a:r>
            <a:r>
              <a:rPr lang="en-US" dirty="0"/>
              <a:t>.</a:t>
            </a:r>
          </a:p>
          <a:p>
            <a:r>
              <a:rPr lang="en-US" dirty="0" err="1"/>
              <a:t>Clauce</a:t>
            </a:r>
            <a:r>
              <a:rPr lang="en-US" dirty="0"/>
              <a:t>. </a:t>
            </a:r>
            <a:r>
              <a:rPr lang="en-US" dirty="0" err="1"/>
              <a:t>Escritura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y </a:t>
            </a:r>
            <a:r>
              <a:rPr lang="en-US" dirty="0" err="1"/>
              <a:t>analítica</a:t>
            </a:r>
            <a:r>
              <a:rPr lang="en-US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8C740E-6E81-98C3-0212-E9F4E1160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482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815A8-3214-BA70-7DEF-4528D20B2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62484E6-A2A6-6149-8667-949E36F1F6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98154AF-0672-4A11-F5B7-44E5CE79B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ChatGPT. </a:t>
            </a:r>
            <a:r>
              <a:rPr lang="en-US" dirty="0" err="1"/>
              <a:t>Generalista</a:t>
            </a:r>
            <a:r>
              <a:rPr lang="en-US" dirty="0"/>
              <a:t>.</a:t>
            </a:r>
          </a:p>
          <a:p>
            <a:r>
              <a:rPr lang="en-US" dirty="0" err="1"/>
              <a:t>Clauce</a:t>
            </a:r>
            <a:r>
              <a:rPr lang="en-US" dirty="0"/>
              <a:t>. </a:t>
            </a:r>
            <a:r>
              <a:rPr lang="en-US" dirty="0" err="1"/>
              <a:t>Escritura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y </a:t>
            </a:r>
            <a:r>
              <a:rPr lang="en-US" dirty="0" err="1"/>
              <a:t>analítica</a:t>
            </a:r>
            <a:r>
              <a:rPr lang="en-US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AFB68C-1329-2D63-553F-FC7072DBC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310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0B26F-5C41-C639-0070-18542B4AB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C2FEE35-D427-D2EE-199C-FAD51E5AB3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3FAFFBE-D618-B584-0DD3-4C5A310EF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5E0707-8692-CCEE-9BCB-E11C327CBE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851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39E9E-E7DA-B8A4-E82D-85D4F42FF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1C7F7EF-B72F-544D-D737-9803DF7F34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ADCA78A-96E4-E57C-C7E4-D81B6D8230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ChatGPT. </a:t>
            </a:r>
            <a:r>
              <a:rPr lang="en-US" dirty="0" err="1"/>
              <a:t>Generalista</a:t>
            </a:r>
            <a:r>
              <a:rPr lang="en-US" dirty="0"/>
              <a:t>.</a:t>
            </a:r>
          </a:p>
          <a:p>
            <a:r>
              <a:rPr lang="en-US" dirty="0" err="1"/>
              <a:t>Clauce</a:t>
            </a:r>
            <a:r>
              <a:rPr lang="en-US" dirty="0"/>
              <a:t>. </a:t>
            </a:r>
            <a:r>
              <a:rPr lang="en-US" dirty="0" err="1"/>
              <a:t>Escritura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y </a:t>
            </a:r>
            <a:r>
              <a:rPr lang="en-US" dirty="0" err="1"/>
              <a:t>analítica</a:t>
            </a:r>
            <a:r>
              <a:rPr lang="en-US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7042F6-8186-F3FC-70A9-BDD7FDD2E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133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DC263-4A1B-4009-C98F-CA06EBF92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5925E2E-4528-EAB3-C339-3A1EEC80E0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42554DF-4129-179F-E1BC-CF049FFE49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A327B1-337F-10F5-E211-D2A503FAAD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757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DB6DC-A1DA-A55A-7094-45AC6C4A1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AAA9F19-532F-F54A-E9EC-F957BB86C0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5EA3041-CE29-955B-8FC8-EAA6B3C12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0F825E-D0A2-434F-2B6B-63D3DC5D6C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32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54EF9-8A9F-3CB0-20DA-3D1C37084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7A154D4-40FE-DA3F-6A34-DEF9D06EBD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3F7A908-8D0E-38AD-29B7-E93E34A699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986B82-57D3-C07B-0AAD-604F2FF7E5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880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97DFA-D325-1712-5571-5AF42D10A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1A5E6D0-3C95-900B-F26E-B0624F2F0B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BE827C1-0FF0-E05D-196F-E7FE351CD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DF0D95A-0077-97BF-F9C0-F087B54F65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710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E89D2-2A92-CA48-F87F-BABEF08CE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6D2C20D-56A3-5AF8-99C3-406047B92A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07E4B84-511B-75EE-2943-31FF7CA72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909153-7579-E100-787F-A5AC2F7DF3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543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1AD93-BEF7-A3F8-9600-0FCAE11F2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1D4FF78-88BE-0C78-63C8-C700925383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0250A77-E39B-50E3-A515-9939DB6F2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525D97-3250-212D-61CC-D411AB24E9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326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06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C704A-A009-BAEA-1D16-8AD3ED0EC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34BB14B-804C-153E-324B-1A0320772C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E5CEED0-8619-C253-D935-C3AC6EC8B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3E6478-8632-73FA-3B41-0580051306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40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24B7F-E7B7-7A9E-68EB-4D4F7BA35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B435E3-744B-6289-044E-80F6945AEF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28F8F5F-C9A5-57D4-0EA5-BCAA1B7958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F85B62-266B-8083-EDEF-7A5E7DEA3D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42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109C2-D425-1E0C-8011-795DB4AE5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FEB34DF-4AFE-595B-AEB5-72263C91C7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62B54C0-7CE1-A7B9-A57B-E9FA1AA0E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27FCF4-6194-1E08-FD0F-74684F3C4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70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CE92E-ABF4-CF6F-C37D-A06202997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101F04C-A98C-A1A8-57E0-036613623B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D4F3531-569F-DFF1-1142-F9EF064E66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B7FA1B-85FF-97C4-FFD2-5FB97678F0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EEB9E-FDDC-4051-AB8C-8AFE86BE6B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60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01A76-8905-4AC9-8944-49F131D27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1C1CF5-EAD5-4CFA-91CD-E4C8FCADA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14A9EB-6C67-417B-85FA-0CFFA11B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BB72-B959-4B0C-8353-D9AA7EDF1622}" type="datetime1">
              <a:rPr lang="en-US" smtClean="0"/>
              <a:t>6/5/2026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85EBB1-0308-4ED5-9426-251900BFD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A08D57-0D1D-4094-8464-0F081A93D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2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1D681-FA17-4E44-B09B-CF41E787C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CD4B46F-F6E6-4D7C-899B-47AA14645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A8BA67-1675-4ED7-87E6-EAAE0A92F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553DA-2C6A-4750-BB0C-785EF882DD1D}" type="datetime1">
              <a:rPr lang="en-US" smtClean="0"/>
              <a:t>6/5/2026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821D8B-2440-4FBE-844D-470A21950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46C02D-3FE0-47B3-BAAE-6F0790BA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6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75507B-E678-48F5-9B64-E9D9B5799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79A9A5-6510-4191-853C-5984A88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E308D7-1EF0-4120-9BC4-C50D811B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95FD-54A9-4E3C-B4C3-BA7348A1DDD5}" type="datetime1">
              <a:rPr lang="en-US" smtClean="0"/>
              <a:t>6/5/2026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C29F47-305A-420C-AA1E-3016F37D6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90FC8E-9892-4B8C-BBC6-CC69EF745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3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731B7-8FC5-49B5-AEB3-E98F641E2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A1E17B-C239-4E14-817A-6EFA1CD7D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4F6665-2F45-40F1-B6D8-FED1F8F6A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EDAB-CD6F-414B-AA33-368147C4B1C8}" type="datetime1">
              <a:rPr lang="en-US" smtClean="0"/>
              <a:t>6/5/2026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0053EC-BE22-4B52-97D1-F4AADBF9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6DD386-C34C-475D-B330-5D2B22816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4E9BE-221F-4551-B71E-34C8F702C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2ABC85-03CE-4E9F-A897-E49F3A9C6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002964-969F-4F4D-8BE4-3468CDA1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6CD8-2C8B-4A28-9843-C00ADC11CA76}" type="datetime1">
              <a:rPr lang="en-US" smtClean="0"/>
              <a:t>6/5/2026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9D8481-EC7F-41EE-8730-BE1B7979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4EFDEB-80FF-451B-9E9B-A99BC605D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7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698C9-9B9F-41FF-A6CD-C31CAD75B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33BBB1-F97A-412A-A25E-3ED969F90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0AB55F-D313-45CE-862E-23604896F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480982-F837-4296-9F5B-AAB8151C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B07F-C5DE-4DCE-973A-40CFE859478F}" type="datetime1">
              <a:rPr lang="en-US" smtClean="0"/>
              <a:t>6/5/2026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0D5B7C-0752-4B11-BAFE-3A30B8DA4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4FECE4-6A2D-43ED-A51D-4B7FD70D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7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FA521-1758-43C4-A9B9-C4EB1FC16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A9F5D2-1B1D-46C5-B558-8A56E845D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627604-68E2-4354-9D03-F5623444B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9D86F1-463F-4C63-AB00-A52A18F8F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7E3E95B-5044-4D86-9424-55D00C8961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F401AC-E30E-415E-A680-A18E348F0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8B61-00E9-40E1-BBBF-2413EBE2D347}" type="datetime1">
              <a:rPr lang="en-US" smtClean="0"/>
              <a:t>6/5/2026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2E2C239-E633-4074-B818-3C5AACE8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8509B7D-BDB0-4CFE-80EB-E36C1FA2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5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ED626-3576-44EE-B62F-B974E57A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D4B1E4-9192-4047-A69C-088FAF15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24E0-E110-4671-BE11-BF21B8995DA8}" type="datetime1">
              <a:rPr lang="en-US" smtClean="0"/>
              <a:t>6/5/2026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E26D6A-0A61-4850-A3EB-27F9D69FE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45B594-364E-400D-8EC2-EF0392CC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9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3453AB-88CA-4C27-BC73-A34864A5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27AC-CDAE-4C48-BB2A-0038E722FB1B}" type="datetime1">
              <a:rPr lang="en-US" smtClean="0"/>
              <a:t>6/5/2026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CD0E8E9-A393-4A44-A62D-5F51DF40C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E553700-A2F9-47FA-A79B-7D4F594B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583" y="6396105"/>
            <a:ext cx="2743200" cy="365125"/>
          </a:xfrm>
        </p:spPr>
        <p:txBody>
          <a:bodyPr anchor="b"/>
          <a:lstStyle>
            <a:lvl1pPr>
              <a:defRPr sz="1400" b="1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fld id="{58F9FC1C-CD00-4D94-A5E7-06490327406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4DD5A-64D7-42D3-9FD1-8BDADFD7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7A8F77-5604-432E-A4B5-2DCB99327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7244EA-373B-4BD5-87E7-40327F4E2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640214-7326-4BAD-994F-01316F4C8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8112-DFCF-42A6-911F-712031C88026}" type="datetime1">
              <a:rPr lang="en-US" smtClean="0"/>
              <a:t>6/5/2026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2D266D-2C53-463F-AE70-591C58382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63C9B0-9E5F-428C-AC4D-0274B72E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BD4F1-8F81-43B7-8FF5-6525CF43A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9C5B32F-B147-46C3-A979-2EE7208166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B016C8-5369-4AF0-A2FC-0651FE7E2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3004D7-4649-475B-BA35-CC9B8C5A5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C011-AE59-4E8E-8C9F-9965FA896B1F}" type="datetime1">
              <a:rPr lang="en-US" smtClean="0"/>
              <a:t>6/5/2026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A8F7AA-175A-49D6-B5AB-0C0572AEB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6C4C3F-2D8C-4A5E-AB30-6207454AA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29EDFA-03BB-498E-9531-6A3B156B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AC97B7-2B39-4201-8835-60D87FCB3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93A8B6-7E94-4A13-8DE1-D5ECB7D6A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7E0F8-FC01-45A5-84AB-250A682F3AF5}" type="datetime1">
              <a:rPr lang="en-US" smtClean="0"/>
              <a:t>6/5/2026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1842D6-FD85-40F9-B001-9D315A697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7F00DB-0A31-43E9-AA1A-FCF9ACF48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9FC1C-CD00-4D94-A5E7-0649032740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1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98AB5-A022-4B53-85F1-732D334D1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685" y="1349298"/>
            <a:ext cx="8063448" cy="979286"/>
          </a:xfrm>
        </p:spPr>
        <p:txBody>
          <a:bodyPr anchor="t">
            <a:noAutofit/>
          </a:bodyPr>
          <a:lstStyle/>
          <a:p>
            <a:pPr algn="l"/>
            <a:r>
              <a:rPr lang="es-MX" sz="4400" b="1" dirty="0">
                <a:latin typeface="Tenorite" panose="00000500000000000000" pitchFamily="2" charset="0"/>
              </a:rPr>
              <a:t>Riesgos del uso de la IA generativa aplicada a la evaluación</a:t>
            </a:r>
            <a:br>
              <a:rPr lang="es-MX" sz="4400" b="1" dirty="0">
                <a:latin typeface="Tenorite" panose="00000500000000000000" pitchFamily="2" charset="0"/>
              </a:rPr>
            </a:br>
            <a:endParaRPr lang="es-MX" sz="2800" b="1" dirty="0">
              <a:latin typeface="Tenorite" panose="00000500000000000000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3F638E-A10A-4B98-AFF1-38A4EA0A3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962" y="5658360"/>
            <a:ext cx="8490215" cy="38944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s-MX" sz="2000" cap="small" dirty="0">
                <a:latin typeface="Tenorite Display" panose="00000500000000000000" pitchFamily="2" charset="0"/>
              </a:rPr>
              <a:t>César Rentería Marín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B29DA3-1394-4A2E-9822-35FFF3DCE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1</a:t>
            </a:fld>
            <a:endParaRPr lang="en-US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187E794-5FC7-9C4B-4615-122AF1C480F0}"/>
              </a:ext>
            </a:extLst>
          </p:cNvPr>
          <p:cNvCxnSpPr/>
          <p:nvPr/>
        </p:nvCxnSpPr>
        <p:spPr>
          <a:xfrm>
            <a:off x="296427" y="6054016"/>
            <a:ext cx="16881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n 5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A65689EC-6368-6B6C-B193-B8A9345B7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13" y="5658360"/>
            <a:ext cx="2491788" cy="8843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D95785B-CC64-7E4A-067B-C4F412C912B5}"/>
              </a:ext>
            </a:extLst>
          </p:cNvPr>
          <p:cNvSpPr txBox="1"/>
          <p:nvPr/>
        </p:nvSpPr>
        <p:spPr>
          <a:xfrm>
            <a:off x="288890" y="6100553"/>
            <a:ext cx="546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8E7050"/>
                </a:solidFill>
              </a:rPr>
              <a:t>5 de junio de 2026</a:t>
            </a:r>
          </a:p>
        </p:txBody>
      </p:sp>
    </p:spTree>
    <p:extLst>
      <p:ext uri="{BB962C8B-B14F-4D97-AF65-F5344CB8AC3E}">
        <p14:creationId xmlns:p14="http://schemas.microsoft.com/office/powerpoint/2010/main" val="931814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0CCA8-FFD2-9D0D-F428-F64A6EF3C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B60DAD8-BC1F-2D6B-DBB3-4D3D6D0937BC}"/>
              </a:ext>
            </a:extLst>
          </p:cNvPr>
          <p:cNvSpPr txBox="1"/>
          <p:nvPr/>
        </p:nvSpPr>
        <p:spPr>
          <a:xfrm>
            <a:off x="522512" y="3737476"/>
            <a:ext cx="11090368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8E7050"/>
                </a:solidFill>
                <a:latin typeface="Tenorite" panose="020B0604020202020204" pitchFamily="2" charset="0"/>
                <a:cs typeface="Narkisim" panose="020B0604020202020204" pitchFamily="34" charset="-79"/>
              </a:rPr>
              <a:t>Riesgos de la IA generativa</a:t>
            </a:r>
            <a:endParaRPr lang="en-US" sz="3600" b="1" dirty="0">
              <a:solidFill>
                <a:srgbClr val="8E7050"/>
              </a:solidFill>
              <a:latin typeface="Tenorite" panose="020B0604020202020204" pitchFamily="2" charset="0"/>
              <a:cs typeface="Narkisim" panose="020B0604020202020204" pitchFamily="34" charset="-79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D99C5A-2097-7500-CB76-BB7DB37B9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0306" y="6402517"/>
            <a:ext cx="2743200" cy="365125"/>
          </a:xfrm>
        </p:spPr>
        <p:txBody>
          <a:bodyPr/>
          <a:lstStyle/>
          <a:p>
            <a:fld id="{58F9FC1C-CD00-4D94-A5E7-06490327406E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9E1A310-A091-0A1D-B38C-5DFC9B72B460}"/>
              </a:ext>
            </a:extLst>
          </p:cNvPr>
          <p:cNvCxnSpPr/>
          <p:nvPr/>
        </p:nvCxnSpPr>
        <p:spPr>
          <a:xfrm>
            <a:off x="602901" y="4462613"/>
            <a:ext cx="18488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upo 8">
            <a:extLst>
              <a:ext uri="{FF2B5EF4-FFF2-40B4-BE49-F238E27FC236}">
                <a16:creationId xmlns:a16="http://schemas.microsoft.com/office/drawing/2014/main" id="{7B8D47F6-404A-E407-3C56-FF7B8B021EC9}"/>
              </a:ext>
            </a:extLst>
          </p:cNvPr>
          <p:cNvGrpSpPr/>
          <p:nvPr/>
        </p:nvGrpSpPr>
        <p:grpSpPr>
          <a:xfrm>
            <a:off x="92468" y="5919596"/>
            <a:ext cx="1575637" cy="897308"/>
            <a:chOff x="4980906" y="2842749"/>
            <a:chExt cx="1575637" cy="897308"/>
          </a:xfrm>
        </p:grpSpPr>
        <p:pic>
          <p:nvPicPr>
            <p:cNvPr id="7" name="Picture 2" descr="Centros Conacyt">
              <a:extLst>
                <a:ext uri="{FF2B5EF4-FFF2-40B4-BE49-F238E27FC236}">
                  <a16:creationId xmlns:a16="http://schemas.microsoft.com/office/drawing/2014/main" id="{B03573B4-6CF3-27C2-F333-FD6B7B57B5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235" y="2842749"/>
              <a:ext cx="897308" cy="897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n 7" descr="Interfaz de usuario gráfica&#10;&#10;El contenido generado por IA puede ser incorrecto.">
              <a:extLst>
                <a:ext uri="{FF2B5EF4-FFF2-40B4-BE49-F238E27FC236}">
                  <a16:creationId xmlns:a16="http://schemas.microsoft.com/office/drawing/2014/main" id="{E5B51841-E4C0-9C8A-068B-30F1BE439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317"/>
            <a:stretch/>
          </p:blipFill>
          <p:spPr>
            <a:xfrm>
              <a:off x="4980906" y="2880506"/>
              <a:ext cx="678329" cy="856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347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"/>
    </mc:Choice>
    <mc:Fallback xmlns="">
      <p:transition spd="slow" advTm="17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583F9-7629-671F-ACB2-12BE4638B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3D0FD7A-48AA-6C48-79D2-55FB898A3120}"/>
              </a:ext>
            </a:extLst>
          </p:cNvPr>
          <p:cNvSpPr txBox="1"/>
          <p:nvPr/>
        </p:nvSpPr>
        <p:spPr>
          <a:xfrm>
            <a:off x="347242" y="300939"/>
            <a:ext cx="1143835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8E7050"/>
                </a:solidFill>
                <a:latin typeface="Tenorite" panose="00000500000000000000" pitchFamily="2" charset="0"/>
              </a:rPr>
              <a:t>Información no confiable</a:t>
            </a:r>
            <a:endParaRPr lang="es-ES" sz="2800" b="1" dirty="0">
              <a:solidFill>
                <a:srgbClr val="8E7050"/>
              </a:solidFill>
              <a:latin typeface="Tenorite" panose="000005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CB8792-5B03-6214-CF10-90A7B4EB7DE3}"/>
              </a:ext>
            </a:extLst>
          </p:cNvPr>
          <p:cNvSpPr txBox="1"/>
          <p:nvPr/>
        </p:nvSpPr>
        <p:spPr>
          <a:xfrm>
            <a:off x="182217" y="1685020"/>
            <a:ext cx="95994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93939"/>
                </a:solidFill>
                <a:latin typeface="Tenorite" panose="00000500000000000000" pitchFamily="2" charset="0"/>
              </a:rPr>
              <a:t>Información falsa o no verificable: </a:t>
            </a: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el </a:t>
            </a:r>
          </a:p>
          <a:p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modelo genera hechos inexistentes.</a:t>
            </a:r>
          </a:p>
          <a:p>
            <a:endParaRPr lang="es-MX" sz="24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r>
              <a:rPr lang="es-MX" sz="2400" b="1" dirty="0">
                <a:solidFill>
                  <a:srgbClr val="393939"/>
                </a:solidFill>
                <a:latin typeface="Tenorite" panose="00000500000000000000" pitchFamily="2" charset="0"/>
              </a:rPr>
              <a:t>Fallo de comprensión: </a:t>
            </a: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el modelo interpreta erróneamente la intención o el sentido de las instrucciones del usuario, produciendo respuestas que no corresponden a lo que se le solicitó.</a:t>
            </a:r>
          </a:p>
          <a:p>
            <a:endParaRPr lang="es-MX" sz="24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r>
              <a:rPr lang="es-MX" sz="2400" b="1" dirty="0">
                <a:solidFill>
                  <a:srgbClr val="393939"/>
                </a:solidFill>
                <a:latin typeface="Tenorite" panose="00000500000000000000" pitchFamily="2" charset="0"/>
              </a:rPr>
              <a:t>Afirmaciones débiles: </a:t>
            </a: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respuestas que son superficialmente plausibles pero analíticamente deficientes (p. ej., desactualizadas, incompletas o incoherentes).</a:t>
            </a:r>
          </a:p>
          <a:p>
            <a:endParaRPr lang="es-MX" sz="24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r>
              <a:rPr lang="es-MX" sz="2400" b="1" dirty="0">
                <a:solidFill>
                  <a:srgbClr val="393939"/>
                </a:solidFill>
                <a:latin typeface="Tenorite" panose="00000500000000000000" pitchFamily="2" charset="0"/>
              </a:rPr>
              <a:t>Fallo en la recuperación de información: </a:t>
            </a: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el modelo no logra extraer o utilizar adecuadamente información que es accesible para el modelo.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D21074D-148E-E03C-AEC8-5CDFE2D4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11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062E3C6-5EF5-4E5A-879A-F0E809FE2A09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E4CAEE0B-9B0D-4D38-EC33-857CAB55C711}"/>
              </a:ext>
            </a:extLst>
          </p:cNvPr>
          <p:cNvSpPr txBox="1"/>
          <p:nvPr/>
        </p:nvSpPr>
        <p:spPr>
          <a:xfrm>
            <a:off x="6305034" y="25522"/>
            <a:ext cx="558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3"/>
                </a:solidFill>
                <a:latin typeface="Tenorite" panose="00000500000000000000" pitchFamily="2" charset="0"/>
              </a:rPr>
              <a:t>Ejemplo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2871A55-AE3C-AC7F-EADC-EC999B05B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725" y="438217"/>
            <a:ext cx="5775715" cy="214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3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98238-9091-425A-8B02-81BA30679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7E04B7F-817B-D238-0837-E3AE851AF40A}"/>
              </a:ext>
            </a:extLst>
          </p:cNvPr>
          <p:cNvSpPr txBox="1"/>
          <p:nvPr/>
        </p:nvSpPr>
        <p:spPr>
          <a:xfrm>
            <a:off x="347242" y="300939"/>
            <a:ext cx="1143835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8E7050"/>
                </a:solidFill>
                <a:latin typeface="Tenorite" panose="00000500000000000000" pitchFamily="2" charset="0"/>
              </a:rPr>
              <a:t>Sesgo discursivo y de representatividad</a:t>
            </a:r>
            <a:endParaRPr lang="es-ES" sz="2800" b="1" dirty="0">
              <a:solidFill>
                <a:srgbClr val="8E7050"/>
              </a:solidFill>
              <a:latin typeface="Tenorite" panose="000005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E051C68-05FF-8753-659D-940A1299C1DE}"/>
              </a:ext>
            </a:extLst>
          </p:cNvPr>
          <p:cNvSpPr txBox="1"/>
          <p:nvPr/>
        </p:nvSpPr>
        <p:spPr>
          <a:xfrm>
            <a:off x="92469" y="1167551"/>
            <a:ext cx="70625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latin typeface="Tenorite" panose="00000500000000000000" pitchFamily="2" charset="0"/>
              </a:rPr>
              <a:t>No reproducen sesgos cuantitativos (IA predictiva), pero sí sesgo discursivos</a:t>
            </a: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Reproduce </a:t>
            </a:r>
            <a:r>
              <a:rPr lang="es-MX" sz="2400" dirty="0" err="1">
                <a:solidFill>
                  <a:srgbClr val="393939"/>
                </a:solidFill>
                <a:latin typeface="Tenorite" panose="00000500000000000000" pitchFamily="2" charset="0"/>
              </a:rPr>
              <a:t>metanarrativas</a:t>
            </a: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: discursos dominantes (incluso de odio) y exclusión de grupos minoritarios o vulnerables, dados los datos en los que el modelo fue entrenado.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Problema: los usuarios asimilan dichos discursos mediante la adquisición y uso de información proveniente del modelo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EFB853A-8C38-6A69-3FEF-4EF2C742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12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00974B7-E01C-2825-73E5-767BDF352940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40E49541-8D52-0F40-9CF3-619559352170}"/>
              </a:ext>
            </a:extLst>
          </p:cNvPr>
          <p:cNvGrpSpPr/>
          <p:nvPr/>
        </p:nvGrpSpPr>
        <p:grpSpPr>
          <a:xfrm>
            <a:off x="92468" y="5919596"/>
            <a:ext cx="1575637" cy="897308"/>
            <a:chOff x="4980906" y="2842749"/>
            <a:chExt cx="1575637" cy="897308"/>
          </a:xfrm>
        </p:grpSpPr>
        <p:pic>
          <p:nvPicPr>
            <p:cNvPr id="7" name="Picture 2" descr="Centros Conacyt">
              <a:extLst>
                <a:ext uri="{FF2B5EF4-FFF2-40B4-BE49-F238E27FC236}">
                  <a16:creationId xmlns:a16="http://schemas.microsoft.com/office/drawing/2014/main" id="{53909319-2519-1CFE-FDE1-9D6FBCF591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235" y="2842749"/>
              <a:ext cx="897308" cy="897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 descr="Interfaz de usuario gráfica&#10;&#10;El contenido generado por IA puede ser incorrecto.">
              <a:extLst>
                <a:ext uri="{FF2B5EF4-FFF2-40B4-BE49-F238E27FC236}">
                  <a16:creationId xmlns:a16="http://schemas.microsoft.com/office/drawing/2014/main" id="{DD34FDB8-D72D-AAC1-142D-71609F72E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317"/>
            <a:stretch/>
          </p:blipFill>
          <p:spPr>
            <a:xfrm>
              <a:off x="4980906" y="2880506"/>
              <a:ext cx="678329" cy="856970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441CE3EE-D2E0-570B-E777-B1D0127DA854}"/>
              </a:ext>
            </a:extLst>
          </p:cNvPr>
          <p:cNvSpPr txBox="1"/>
          <p:nvPr/>
        </p:nvSpPr>
        <p:spPr>
          <a:xfrm>
            <a:off x="7154987" y="1895296"/>
            <a:ext cx="488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3"/>
                </a:solidFill>
                <a:latin typeface="Tenorite" panose="00000500000000000000" pitchFamily="2" charset="0"/>
              </a:rPr>
              <a:t>Ejemplo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C80FC31-1DC8-426D-379C-76E81C1E68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899" y="2368975"/>
            <a:ext cx="4887632" cy="213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8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93AC4-020D-9C02-0AD5-36B96DFEB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B9F9A72-4DF3-77C3-A83F-228EAE39C239}"/>
              </a:ext>
            </a:extLst>
          </p:cNvPr>
          <p:cNvSpPr txBox="1"/>
          <p:nvPr/>
        </p:nvSpPr>
        <p:spPr>
          <a:xfrm>
            <a:off x="347242" y="300939"/>
            <a:ext cx="1143835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8E7050"/>
                </a:solidFill>
                <a:latin typeface="Tenorite" panose="00000500000000000000" pitchFamily="2" charset="0"/>
              </a:rPr>
              <a:t>Dependencia y desprofesionalización</a:t>
            </a:r>
            <a:endParaRPr lang="es-ES" sz="2800" b="1" dirty="0">
              <a:solidFill>
                <a:srgbClr val="8E7050"/>
              </a:solidFill>
              <a:latin typeface="Tenorite" panose="000005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EE74D1C-19BB-BEFA-CCEA-A2EE6815B06D}"/>
              </a:ext>
            </a:extLst>
          </p:cNvPr>
          <p:cNvSpPr txBox="1"/>
          <p:nvPr/>
        </p:nvSpPr>
        <p:spPr>
          <a:xfrm>
            <a:off x="770797" y="1375147"/>
            <a:ext cx="60928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La delegación de actividades desplaza la agencia y discrecionalidad de los funcionarios públicos en tareas administrativas.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Hay una delgada línea entre Colaboración Humano-IA y dependencia.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No es un problema del modelo, sino del comportamiento de usuarios y la falta de regulación/formalización de su uso.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A9A033D-E099-8496-47D0-6621A48A3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13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D126DD2-D0FD-2D1B-D68C-1BA54C99BD38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F15861BD-EC1B-6D8D-4DE8-045480CE476F}"/>
              </a:ext>
            </a:extLst>
          </p:cNvPr>
          <p:cNvGrpSpPr/>
          <p:nvPr/>
        </p:nvGrpSpPr>
        <p:grpSpPr>
          <a:xfrm>
            <a:off x="92468" y="5919596"/>
            <a:ext cx="1575637" cy="897308"/>
            <a:chOff x="4980906" y="2842749"/>
            <a:chExt cx="1575637" cy="897308"/>
          </a:xfrm>
        </p:grpSpPr>
        <p:pic>
          <p:nvPicPr>
            <p:cNvPr id="7" name="Picture 2" descr="Centros Conacyt">
              <a:extLst>
                <a:ext uri="{FF2B5EF4-FFF2-40B4-BE49-F238E27FC236}">
                  <a16:creationId xmlns:a16="http://schemas.microsoft.com/office/drawing/2014/main" id="{2B006E0B-F560-2D30-B2A0-04BE63BD65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235" y="2842749"/>
              <a:ext cx="897308" cy="897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 descr="Interfaz de usuario gráfica&#10;&#10;El contenido generado por IA puede ser incorrecto.">
              <a:extLst>
                <a:ext uri="{FF2B5EF4-FFF2-40B4-BE49-F238E27FC236}">
                  <a16:creationId xmlns:a16="http://schemas.microsoft.com/office/drawing/2014/main" id="{4DE62A1B-B358-8718-F589-78E386286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317"/>
            <a:stretch/>
          </p:blipFill>
          <p:spPr>
            <a:xfrm>
              <a:off x="4980906" y="2880506"/>
              <a:ext cx="678329" cy="856970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57160CD7-DAC7-920A-F4F4-A747510E71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555" y="2652733"/>
            <a:ext cx="5105445" cy="233266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A87A98F-5091-0BC3-CFA0-27CE6237FD96}"/>
              </a:ext>
            </a:extLst>
          </p:cNvPr>
          <p:cNvSpPr txBox="1"/>
          <p:nvPr/>
        </p:nvSpPr>
        <p:spPr>
          <a:xfrm>
            <a:off x="7086555" y="2222427"/>
            <a:ext cx="499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3"/>
                </a:solidFill>
                <a:latin typeface="Tenorite" panose="00000500000000000000" pitchFamily="2" charset="0"/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85716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66095-C23D-D3CA-227F-24D83167E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CAB7011-F328-AE05-4FFB-D63774F37CBC}"/>
              </a:ext>
            </a:extLst>
          </p:cNvPr>
          <p:cNvSpPr txBox="1"/>
          <p:nvPr/>
        </p:nvSpPr>
        <p:spPr>
          <a:xfrm>
            <a:off x="347242" y="300939"/>
            <a:ext cx="1143835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8E7050"/>
                </a:solidFill>
                <a:latin typeface="Tenorite" panose="00000500000000000000" pitchFamily="2" charset="0"/>
              </a:rPr>
              <a:t>Retos para la gobernanza de la IA generativa</a:t>
            </a:r>
            <a:endParaRPr lang="es-ES" sz="2800" b="1" dirty="0">
              <a:solidFill>
                <a:srgbClr val="8E7050"/>
              </a:solidFill>
              <a:latin typeface="Tenorite" panose="00000500000000000000" pitchFamily="2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1048946-FB60-9062-84F9-22198E4E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14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0CAFCE1-AD80-8076-DFA7-B19869A133A6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1747709-93B0-C0AE-6A36-C4AE23BE6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533331"/>
              </p:ext>
            </p:extLst>
          </p:nvPr>
        </p:nvGraphicFramePr>
        <p:xfrm>
          <a:off x="532563" y="1016030"/>
          <a:ext cx="11253037" cy="563023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32060">
                  <a:extLst>
                    <a:ext uri="{9D8B030D-6E8A-4147-A177-3AD203B41FA5}">
                      <a16:colId xmlns:a16="http://schemas.microsoft.com/office/drawing/2014/main" val="3162724124"/>
                    </a:ext>
                  </a:extLst>
                </a:gridCol>
                <a:gridCol w="9520977">
                  <a:extLst>
                    <a:ext uri="{9D8B030D-6E8A-4147-A177-3AD203B41FA5}">
                      <a16:colId xmlns:a16="http://schemas.microsoft.com/office/drawing/2014/main" val="2421067177"/>
                    </a:ext>
                  </a:extLst>
                </a:gridCol>
              </a:tblGrid>
              <a:tr h="956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Dimensión</a:t>
                      </a:r>
                      <a:endParaRPr lang="es-MX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26643" marR="266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>
                          <a:effectLst/>
                        </a:rPr>
                        <a:t>Descripción</a:t>
                      </a:r>
                      <a:endParaRPr lang="es-MX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26643" marR="26643" marT="0" marB="0"/>
                </a:tc>
                <a:extLst>
                  <a:ext uri="{0D108BD9-81ED-4DB2-BD59-A6C34878D82A}">
                    <a16:rowId xmlns:a16="http://schemas.microsoft.com/office/drawing/2014/main" val="4191237279"/>
                  </a:ext>
                </a:extLst>
              </a:tr>
              <a:tr h="10666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Transparencia</a:t>
                      </a:r>
                      <a:endParaRPr lang="es-MX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26643" marR="266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- Imposibilidad práctica de escrutar grandes repositorios de datos.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- Restricciones de acceso a fuentes de datos o algoritmos entrenados debido a protección de la propiedad intelectual de modelos </a:t>
                      </a:r>
                      <a:r>
                        <a:rPr lang="es-MX" sz="1200" dirty="0" err="1">
                          <a:effectLst/>
                        </a:rPr>
                        <a:t>commodities</a:t>
                      </a:r>
                      <a:r>
                        <a:rPr lang="es-MX" sz="1200" dirty="0">
                          <a:effectLst/>
                        </a:rPr>
                        <a:t> (</a:t>
                      </a:r>
                      <a:r>
                        <a:rPr lang="es-MX" sz="1200" dirty="0" err="1">
                          <a:effectLst/>
                        </a:rPr>
                        <a:t>e.g</a:t>
                      </a:r>
                      <a:r>
                        <a:rPr lang="es-MX" sz="1200" dirty="0">
                          <a:effectLst/>
                        </a:rPr>
                        <a:t>., </a:t>
                      </a:r>
                      <a:r>
                        <a:rPr lang="es-MX" sz="1200" dirty="0" err="1">
                          <a:effectLst/>
                        </a:rPr>
                        <a:t>ChatGPT</a:t>
                      </a:r>
                      <a:r>
                        <a:rPr lang="es-MX" sz="1200" dirty="0">
                          <a:effectLst/>
                        </a:rPr>
                        <a:t>, Gemini o </a:t>
                      </a:r>
                      <a:r>
                        <a:rPr lang="es-MX" sz="1200" dirty="0" err="1">
                          <a:effectLst/>
                        </a:rPr>
                        <a:t>Copilot</a:t>
                      </a:r>
                      <a:r>
                        <a:rPr lang="es-MX" sz="1200" dirty="0">
                          <a:effectLst/>
                        </a:rPr>
                        <a:t>).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- Producción de afirmaciones sin que exista una forma clara de validar las fuentes de información con las que fue producido. </a:t>
                      </a:r>
                      <a:endParaRPr lang="es-MX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26643" marR="26643" marT="0" marB="0"/>
                </a:tc>
                <a:extLst>
                  <a:ext uri="{0D108BD9-81ED-4DB2-BD59-A6C34878D82A}">
                    <a16:rowId xmlns:a16="http://schemas.microsoft.com/office/drawing/2014/main" val="2406507856"/>
                  </a:ext>
                </a:extLst>
              </a:tr>
              <a:tr h="9206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Explicabilidad</a:t>
                      </a:r>
                      <a:endParaRPr lang="es-MX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26643" marR="266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- Los modelos de lenguaje produce afirmaciones con base en una estimación de probabilidad de una secuencia lingüística y no en esquemas de razonamiento lógico-deductivo.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- La producción de afirmaciones de los modelos de lenguaje puede variar—incluso para el mismo </a:t>
                      </a:r>
                      <a:r>
                        <a:rPr lang="es-MX" sz="1200" dirty="0" err="1">
                          <a:effectLst/>
                        </a:rPr>
                        <a:t>prompt</a:t>
                      </a:r>
                      <a:r>
                        <a:rPr lang="es-MX" sz="1200" dirty="0">
                          <a:effectLst/>
                        </a:rPr>
                        <a:t>—y, por tanto, puede no ser replicable. </a:t>
                      </a:r>
                      <a:endParaRPr lang="es-MX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26643" marR="26643" marT="0" marB="0"/>
                </a:tc>
                <a:extLst>
                  <a:ext uri="{0D108BD9-81ED-4DB2-BD59-A6C34878D82A}">
                    <a16:rowId xmlns:a16="http://schemas.microsoft.com/office/drawing/2014/main" val="2585771460"/>
                  </a:ext>
                </a:extLst>
              </a:tr>
              <a:tr h="8140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>
                          <a:effectLst/>
                        </a:rPr>
                        <a:t>Sesgo</a:t>
                      </a:r>
                      <a:endParaRPr lang="es-MX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26643" marR="266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- Entrenamiento de grandes modelos de lenguaje con datos no representativos para ciertas poblaciones, particularmente el Sur Global.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- Posible falta de filtración o moderación de datos, que puede derivar en la reproducción de contenidos, tonos o énfasis socialmente inaceptables. </a:t>
                      </a:r>
                      <a:endParaRPr lang="es-MX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26643" marR="26643" marT="0" marB="0"/>
                </a:tc>
                <a:extLst>
                  <a:ext uri="{0D108BD9-81ED-4DB2-BD59-A6C34878D82A}">
                    <a16:rowId xmlns:a16="http://schemas.microsoft.com/office/drawing/2014/main" val="1639211958"/>
                  </a:ext>
                </a:extLst>
              </a:tr>
              <a:tr h="9995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>
                          <a:effectLst/>
                        </a:rPr>
                        <a:t>Información no confiable</a:t>
                      </a:r>
                      <a:endParaRPr lang="es-MX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26643" marR="266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- Falta de representatividad y sesgos narrativos.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- Generación de hechos inexistentes y afirmaciones no verificables.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- Interpretación incorrecta del sentido de una instrucción.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- Respuestas parcialmente correctas, pero desactualizadas, incompletas o incoherentes.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- Incapacidad del modelo para recuperar y analizar todo el corpus de datos disponibles.</a:t>
                      </a:r>
                      <a:endParaRPr lang="es-MX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26643" marR="26643" marT="0" marB="0"/>
                </a:tc>
                <a:extLst>
                  <a:ext uri="{0D108BD9-81ED-4DB2-BD59-A6C34878D82A}">
                    <a16:rowId xmlns:a16="http://schemas.microsoft.com/office/drawing/2014/main" val="4018654573"/>
                  </a:ext>
                </a:extLst>
              </a:tr>
              <a:tr h="4548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>
                          <a:effectLst/>
                        </a:rPr>
                        <a:t>Dependencia</a:t>
                      </a:r>
                      <a:endParaRPr lang="es-MX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26643" marR="266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- Delegación impropia de decisiones de juicio y agencia profesional a los modelos de lenguaje.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- Deterioro de </a:t>
                      </a:r>
                      <a:r>
                        <a:rPr lang="es-MX" sz="1200" dirty="0" err="1">
                          <a:effectLst/>
                        </a:rPr>
                        <a:t>expertise</a:t>
                      </a:r>
                      <a:r>
                        <a:rPr lang="es-MX" sz="1200" dirty="0">
                          <a:effectLst/>
                        </a:rPr>
                        <a:t> organizacional y capacidad deliberativa de los funcionarios públicos.</a:t>
                      </a:r>
                      <a:endParaRPr lang="es-MX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26643" marR="26643" marT="0" marB="0"/>
                </a:tc>
                <a:extLst>
                  <a:ext uri="{0D108BD9-81ED-4DB2-BD59-A6C34878D82A}">
                    <a16:rowId xmlns:a16="http://schemas.microsoft.com/office/drawing/2014/main" val="3282252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33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6AD2F-6768-77F6-4FE9-78413A76A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C41A08A-119E-3425-1417-B50EEA6DA516}"/>
              </a:ext>
            </a:extLst>
          </p:cNvPr>
          <p:cNvSpPr txBox="1"/>
          <p:nvPr/>
        </p:nvSpPr>
        <p:spPr>
          <a:xfrm>
            <a:off x="376821" y="221131"/>
            <a:ext cx="1143835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8E7050"/>
                </a:solidFill>
                <a:latin typeface="Tenorite" panose="00000500000000000000" pitchFamily="2" charset="0"/>
              </a:rPr>
              <a:t>El reto mayor: crecimiento acelerado y uso “sombra”</a:t>
            </a:r>
            <a:endParaRPr lang="es-ES" sz="2800" b="1" dirty="0">
              <a:solidFill>
                <a:srgbClr val="8E7050"/>
              </a:solidFill>
              <a:latin typeface="Tenorite" panose="000005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C4FB682-1ED1-0240-E7FD-45CA72FC4FA6}"/>
              </a:ext>
            </a:extLst>
          </p:cNvPr>
          <p:cNvSpPr txBox="1"/>
          <p:nvPr/>
        </p:nvSpPr>
        <p:spPr>
          <a:xfrm>
            <a:off x="459794" y="1266849"/>
            <a:ext cx="9883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- 48% de los servidores públicos lo usa en el trabajo (EUA, KPGM, 2025).</a:t>
            </a:r>
          </a:p>
          <a:p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- </a:t>
            </a:r>
            <a:r>
              <a:rPr lang="es-MX" sz="2400" b="1" dirty="0">
                <a:solidFill>
                  <a:srgbClr val="393939"/>
                </a:solidFill>
                <a:latin typeface="Tenorite" panose="00000500000000000000" pitchFamily="2" charset="0"/>
              </a:rPr>
              <a:t>Uso informal </a:t>
            </a: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de la IA generativa (personal, voluntario y autorregulado).</a:t>
            </a:r>
          </a:p>
          <a:p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- </a:t>
            </a:r>
            <a:r>
              <a:rPr lang="es-MX" sz="2400" b="1" dirty="0">
                <a:solidFill>
                  <a:srgbClr val="393939"/>
                </a:solidFill>
                <a:latin typeface="Tenorite" panose="00000500000000000000" pitchFamily="2" charset="0"/>
              </a:rPr>
              <a:t>Uso sombra:</a:t>
            </a: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 “todo mundo lo está usando, pero nadie habla de ello;” uso generalizado sin conocimiento de los mandos medios o altos.</a:t>
            </a:r>
          </a:p>
          <a:p>
            <a:endParaRPr lang="es-MX" sz="24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Detona prácticas de uso no reguladas y potenciales usos no deseados.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9C0C05C-A285-DFC6-2F73-0B99DCDB5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15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032F94A6-254D-5582-5964-33D0057D4B5A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EE3F5A36-38BF-0488-884F-5AC3D74F3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660" y="4181431"/>
            <a:ext cx="8955965" cy="206676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487B406-B2BE-4345-BFE2-345F0338CFB8}"/>
              </a:ext>
            </a:extLst>
          </p:cNvPr>
          <p:cNvSpPr txBox="1"/>
          <p:nvPr/>
        </p:nvSpPr>
        <p:spPr>
          <a:xfrm>
            <a:off x="1463451" y="6109692"/>
            <a:ext cx="1908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Fuente: KPGM (2025)</a:t>
            </a:r>
          </a:p>
        </p:txBody>
      </p:sp>
    </p:spTree>
    <p:extLst>
      <p:ext uri="{BB962C8B-B14F-4D97-AF65-F5344CB8AC3E}">
        <p14:creationId xmlns:p14="http://schemas.microsoft.com/office/powerpoint/2010/main" val="325835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AE1D0-E669-3341-4C38-62F4B4BD0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A1E934F-D933-612A-CF57-12BF258BDA3C}"/>
              </a:ext>
            </a:extLst>
          </p:cNvPr>
          <p:cNvSpPr txBox="1"/>
          <p:nvPr/>
        </p:nvSpPr>
        <p:spPr>
          <a:xfrm>
            <a:off x="376821" y="96770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Usos de la IA generativa en el sector público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5951E00-E09B-A215-DEB0-8D1C31FCA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16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76C648D-6119-A3C1-455F-31E246771048}"/>
              </a:ext>
            </a:extLst>
          </p:cNvPr>
          <p:cNvCxnSpPr/>
          <p:nvPr/>
        </p:nvCxnSpPr>
        <p:spPr>
          <a:xfrm>
            <a:off x="562142" y="743756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3CE6FEB6-599A-12D2-328B-A091C1B3A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508724"/>
              </p:ext>
            </p:extLst>
          </p:nvPr>
        </p:nvGraphicFramePr>
        <p:xfrm>
          <a:off x="2189018" y="743756"/>
          <a:ext cx="7813964" cy="604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324">
                  <a:extLst>
                    <a:ext uri="{9D8B030D-6E8A-4147-A177-3AD203B41FA5}">
                      <a16:colId xmlns:a16="http://schemas.microsoft.com/office/drawing/2014/main" val="2418369737"/>
                    </a:ext>
                  </a:extLst>
                </a:gridCol>
                <a:gridCol w="5992640">
                  <a:extLst>
                    <a:ext uri="{9D8B030D-6E8A-4147-A177-3AD203B41FA5}">
                      <a16:colId xmlns:a16="http://schemas.microsoft.com/office/drawing/2014/main" val="2330626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Actividad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Ejemplos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861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/>
                        <a:t>Análisis de datos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Análisis de encuestas de opinión pública, análisis de bases de datos estructuradas (</a:t>
                      </a:r>
                      <a:r>
                        <a:rPr lang="es-MX" dirty="0" err="1"/>
                        <a:t>csv</a:t>
                      </a:r>
                      <a:r>
                        <a:rPr lang="es-MX" dirty="0"/>
                        <a:t>, </a:t>
                      </a:r>
                      <a:r>
                        <a:rPr lang="es-MX" dirty="0" err="1"/>
                        <a:t>excel</a:t>
                      </a:r>
                      <a:r>
                        <a:rPr lang="es-MX" dirty="0"/>
                        <a:t>) y no estructuradas (</a:t>
                      </a:r>
                      <a:r>
                        <a:rPr lang="es-MX" dirty="0" err="1"/>
                        <a:t>json</a:t>
                      </a:r>
                      <a:r>
                        <a:rPr lang="es-MX" dirty="0"/>
                        <a:t>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84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/>
                        <a:t>Síntesis de información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Síntesis de información, procesar información legislativa para medios, analizar resoluciones y opiniones.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897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/>
                        <a:t>Razonamiento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Lluvia de ideas, revisión de congruencia, crítica de argumentos, corrección de estilo de redacción.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52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/>
                        <a:t>Búsqueda de información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Consulta de información local (documentos cargados en la herramienta) o en Internet.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188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Generación de videos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Animaciones para campañas de comunicación social, integración de voz off a videos, material para sitios web.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403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Generación de imágenes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Elaboración de logos, comics ,infografías, imágenes para campañas de comunicación social en medios digitales y redes sociales.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383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/>
                        <a:t>Generación de texto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Transcripción de conferencias, generación de </a:t>
                      </a:r>
                      <a:r>
                        <a:rPr lang="es-MX" i="1" dirty="0" err="1"/>
                        <a:t>copy</a:t>
                      </a:r>
                      <a:r>
                        <a:rPr lang="es-MX" dirty="0"/>
                        <a:t> para campañas de comunicación social en medios digitales y redes sociales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992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/>
                        <a:t>Consultas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Herramientas de consulta o asesoría (como consultar a un experto en un tema).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564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53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CECE3-85BF-F4C6-A683-3CD4669C2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22FEA7A-0FEC-C56F-5EB1-C7F8AA547274}"/>
              </a:ext>
            </a:extLst>
          </p:cNvPr>
          <p:cNvSpPr txBox="1"/>
          <p:nvPr/>
        </p:nvSpPr>
        <p:spPr>
          <a:xfrm>
            <a:off x="505767" y="3202401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Técnicas de uso de la IA generativa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268FB0A-82F0-AEFF-968A-739B0D09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17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D74C1D5-D74D-855A-4B12-DD114015619A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58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10EDD-08D7-1BB4-A6C0-1AA726859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CF12492-B0A6-DFDF-761E-8F5068A882A7}"/>
              </a:ext>
            </a:extLst>
          </p:cNvPr>
          <p:cNvSpPr txBox="1"/>
          <p:nvPr/>
        </p:nvSpPr>
        <p:spPr>
          <a:xfrm>
            <a:off x="320446" y="48126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Grandes modelos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22AD0F7-A165-C42C-A168-27D3D49C66F3}"/>
              </a:ext>
            </a:extLst>
          </p:cNvPr>
          <p:cNvSpPr txBox="1"/>
          <p:nvPr/>
        </p:nvSpPr>
        <p:spPr>
          <a:xfrm>
            <a:off x="320446" y="1012954"/>
            <a:ext cx="113389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s-MX" sz="2800" b="1" dirty="0" err="1">
                <a:solidFill>
                  <a:srgbClr val="393939"/>
                </a:solidFill>
                <a:latin typeface="Tenorite" panose="00000500000000000000" pitchFamily="2" charset="0"/>
              </a:rPr>
              <a:t>ChatGPT</a:t>
            </a:r>
            <a:endParaRPr lang="es-MX" sz="2800" b="1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1371600" lvl="2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Generalista, síntesis y escritura. </a:t>
            </a:r>
          </a:p>
          <a:p>
            <a:pPr marL="914400" lvl="1" indent="-457200">
              <a:buFontTx/>
              <a:buChar char="-"/>
            </a:pPr>
            <a:r>
              <a:rPr lang="es-MX" sz="2800" b="1" dirty="0">
                <a:solidFill>
                  <a:srgbClr val="393939"/>
                </a:solidFill>
                <a:latin typeface="Tenorite" panose="00000500000000000000" pitchFamily="2" charset="0"/>
              </a:rPr>
              <a:t>Claude</a:t>
            </a:r>
          </a:p>
          <a:p>
            <a:pPr marL="1371600" lvl="2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Razonamiento, análisis profundo de textos.</a:t>
            </a:r>
          </a:p>
          <a:p>
            <a:pPr marL="914400" lvl="1" indent="-457200">
              <a:buFontTx/>
              <a:buChar char="-"/>
            </a:pPr>
            <a:r>
              <a:rPr lang="es-MX" sz="2800" b="1" dirty="0" err="1">
                <a:solidFill>
                  <a:srgbClr val="393939"/>
                </a:solidFill>
                <a:latin typeface="Tenorite" panose="00000500000000000000" pitchFamily="2" charset="0"/>
              </a:rPr>
              <a:t>NotebookLM</a:t>
            </a:r>
            <a:endParaRPr lang="es-MX" sz="2800" b="1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1371600" lvl="2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Análisis de documentos cargados.</a:t>
            </a:r>
          </a:p>
          <a:p>
            <a:pPr marL="914400" lvl="1" indent="-457200">
              <a:buFontTx/>
              <a:buChar char="-"/>
            </a:pPr>
            <a:r>
              <a:rPr lang="es-MX" sz="2800" b="1" dirty="0">
                <a:solidFill>
                  <a:srgbClr val="393939"/>
                </a:solidFill>
                <a:latin typeface="Tenorite" panose="00000500000000000000" pitchFamily="2" charset="0"/>
              </a:rPr>
              <a:t>Gemini </a:t>
            </a:r>
            <a:r>
              <a:rPr lang="es-MX" sz="2800" b="1" dirty="0" err="1">
                <a:solidFill>
                  <a:srgbClr val="393939"/>
                </a:solidFill>
                <a:latin typeface="Tenorite" panose="00000500000000000000" pitchFamily="2" charset="0"/>
              </a:rPr>
              <a:t>Search</a:t>
            </a:r>
            <a:endParaRPr lang="es-MX" sz="2800" b="1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1371600" lvl="2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Búsqueda (actualidad, mejor indexación, verificación).</a:t>
            </a:r>
          </a:p>
          <a:p>
            <a:pPr marL="914400" lvl="1" indent="-457200">
              <a:buFontTx/>
              <a:buChar char="-"/>
            </a:pPr>
            <a:r>
              <a:rPr lang="es-MX" sz="2800" b="1" dirty="0" err="1">
                <a:solidFill>
                  <a:srgbClr val="393939"/>
                </a:solidFill>
                <a:latin typeface="Tenorite" panose="00000500000000000000" pitchFamily="2" charset="0"/>
              </a:rPr>
              <a:t>Perplexity</a:t>
            </a:r>
            <a:endParaRPr lang="es-MX" sz="28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1371600" lvl="2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Búsqueda académica, verificación, razonamiento.</a:t>
            </a:r>
          </a:p>
          <a:p>
            <a:pPr marL="914400" lvl="1" indent="-457200">
              <a:buFontTx/>
              <a:buChar char="-"/>
            </a:pPr>
            <a:r>
              <a:rPr lang="es-MX" sz="2800" b="1" dirty="0">
                <a:solidFill>
                  <a:srgbClr val="393939"/>
                </a:solidFill>
                <a:latin typeface="Tenorite" panose="00000500000000000000" pitchFamily="2" charset="0"/>
              </a:rPr>
              <a:t>Otros: </a:t>
            </a:r>
            <a:r>
              <a:rPr lang="es-MX" sz="2800" dirty="0" err="1">
                <a:solidFill>
                  <a:srgbClr val="393939"/>
                </a:solidFill>
                <a:latin typeface="Tenorite" panose="00000500000000000000" pitchFamily="2" charset="0"/>
              </a:rPr>
              <a:t>DeepSeek</a:t>
            </a: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, Kimi 2.0.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926E406-8A36-12ED-0409-E6B604ADD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18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6BE0E40-3686-EDE6-9C3F-311E2A741C61}"/>
              </a:ext>
            </a:extLst>
          </p:cNvPr>
          <p:cNvCxnSpPr/>
          <p:nvPr/>
        </p:nvCxnSpPr>
        <p:spPr>
          <a:xfrm>
            <a:off x="505767" y="696553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41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5F906-13EA-9110-FC99-FB86E98C0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5B9BC0C-B27A-F4F1-5F14-7B5D95E7A73B}"/>
              </a:ext>
            </a:extLst>
          </p:cNvPr>
          <p:cNvSpPr txBox="1"/>
          <p:nvPr/>
        </p:nvSpPr>
        <p:spPr>
          <a:xfrm>
            <a:off x="347242" y="300939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Tipos de herramienta de IA generativa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F0A77D4-46B1-CC19-E6D1-EB6B4051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19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CF3D21D-BC75-7888-BCAB-8C71E01C369D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F98EB4E-8839-6EA3-8C0D-B210672822C0}"/>
              </a:ext>
            </a:extLst>
          </p:cNvPr>
          <p:cNvGraphicFramePr>
            <a:graphicFrameLocks noGrp="1"/>
          </p:cNvGraphicFramePr>
          <p:nvPr/>
        </p:nvGraphicFramePr>
        <p:xfrm>
          <a:off x="1071860" y="1111694"/>
          <a:ext cx="10614373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047">
                  <a:extLst>
                    <a:ext uri="{9D8B030D-6E8A-4147-A177-3AD203B41FA5}">
                      <a16:colId xmlns:a16="http://schemas.microsoft.com/office/drawing/2014/main" val="2784401273"/>
                    </a:ext>
                  </a:extLst>
                </a:gridCol>
                <a:gridCol w="8838326">
                  <a:extLst>
                    <a:ext uri="{9D8B030D-6E8A-4147-A177-3AD203B41FA5}">
                      <a16:colId xmlns:a16="http://schemas.microsoft.com/office/drawing/2014/main" val="3552112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400" b="1" dirty="0"/>
                        <a:t>Tipo de salida</a:t>
                      </a: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¿Qué hacen?</a:t>
                      </a:r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2035585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b="1" dirty="0"/>
                        <a:t>Texto</a:t>
                      </a: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2400" dirty="0">
                          <a:solidFill>
                            <a:srgbClr val="393939"/>
                          </a:solidFill>
                          <a:latin typeface="Tenorite" panose="00000500000000000000" pitchFamily="2" charset="0"/>
                        </a:rPr>
                        <a:t>Leen, escriben y transforman texto en cualquier formato relevante.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2400" dirty="0">
                          <a:solidFill>
                            <a:srgbClr val="393939"/>
                          </a:solidFill>
                          <a:latin typeface="Tenorite" panose="00000500000000000000" pitchFamily="2" charset="0"/>
                        </a:rPr>
                        <a:t>Búsqueda de información, generación, transformación y razonamiento.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2400" dirty="0">
                          <a:solidFill>
                            <a:srgbClr val="393939"/>
                          </a:solidFill>
                          <a:latin typeface="Tenorite" panose="00000500000000000000" pitchFamily="2" charset="0"/>
                        </a:rPr>
                        <a:t>Actividades: borrador de proyectos, resumen y análisis documental, comunicación interna (correos, oficios minutas), análisis de datos o explicación de resultados, elaboración de discursos, procesamiento de grandes volúmenes de datos/texto.</a:t>
                      </a:r>
                      <a:endParaRPr lang="es-MX" sz="2400" dirty="0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1028849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/>
                        <a:t>Código</a:t>
                      </a: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400" dirty="0"/>
                        <a:t>Generación o refinamiento de código para análisis estadístico o desarrollo dé interfaces gráficas (web, </a:t>
                      </a:r>
                      <a:r>
                        <a:rPr lang="es-MX" sz="2400" dirty="0" err="1"/>
                        <a:t>dashboards</a:t>
                      </a:r>
                      <a:r>
                        <a:rPr lang="es-MX" sz="2400" dirty="0"/>
                        <a:t>, etc.).</a:t>
                      </a:r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2938743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b="1" dirty="0"/>
                        <a:t>Multimedia</a:t>
                      </a: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400" dirty="0"/>
                        <a:t>A partir de texto, generan imágenes, audio o video.</a:t>
                      </a:r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771411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05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1A9EB-D5A7-2C54-7DA2-DDE0609A4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FE40020-BA2D-19F8-6E77-6302F069719D}"/>
              </a:ext>
            </a:extLst>
          </p:cNvPr>
          <p:cNvSpPr txBox="1"/>
          <p:nvPr/>
        </p:nvSpPr>
        <p:spPr>
          <a:xfrm>
            <a:off x="347242" y="300939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Agenda del día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D19387E-B34B-C51D-6A50-58A88B390284}"/>
              </a:ext>
            </a:extLst>
          </p:cNvPr>
          <p:cNvSpPr txBox="1"/>
          <p:nvPr/>
        </p:nvSpPr>
        <p:spPr>
          <a:xfrm>
            <a:off x="390219" y="1282611"/>
            <a:ext cx="114383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s-MX" sz="2800" b="1" dirty="0">
                <a:solidFill>
                  <a:srgbClr val="393939"/>
                </a:solidFill>
                <a:latin typeface="Tenorite" panose="00000500000000000000" pitchFamily="2" charset="0"/>
              </a:rPr>
              <a:t>Riesgos del uso de la IA predictiva y generativa.</a:t>
            </a:r>
          </a:p>
          <a:p>
            <a:pPr marL="457200" indent="-457200">
              <a:buFontTx/>
              <a:buChar char="-"/>
            </a:pPr>
            <a:endParaRPr lang="es-MX" sz="28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457200" indent="-457200">
              <a:buFontTx/>
              <a:buChar char="-"/>
            </a:pPr>
            <a:r>
              <a:rPr lang="es-MX" sz="2800" b="1" dirty="0">
                <a:solidFill>
                  <a:srgbClr val="393939"/>
                </a:solidFill>
                <a:latin typeface="Tenorite" panose="00000500000000000000" pitchFamily="2" charset="0"/>
              </a:rPr>
              <a:t>Modelos de la IA generativa.</a:t>
            </a:r>
          </a:p>
          <a:p>
            <a:pPr marL="457200" indent="-457200">
              <a:buFontTx/>
              <a:buChar char="-"/>
            </a:pPr>
            <a:endParaRPr lang="es-MX" sz="2800" b="1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457200" indent="-457200">
              <a:buFontTx/>
              <a:buChar char="-"/>
            </a:pPr>
            <a:r>
              <a:rPr lang="es-MX" sz="2800" b="1" dirty="0">
                <a:solidFill>
                  <a:srgbClr val="393939"/>
                </a:solidFill>
                <a:latin typeface="Tenorite" panose="00000500000000000000" pitchFamily="2" charset="0"/>
              </a:rPr>
              <a:t>Recomendaciones para el uso de la IA generativa.</a:t>
            </a:r>
          </a:p>
          <a:p>
            <a:pPr marL="457200" indent="-457200">
              <a:buFontTx/>
              <a:buChar char="-"/>
            </a:pPr>
            <a:endParaRPr lang="es-MX" sz="2800" b="1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457200" indent="-457200">
              <a:buFontTx/>
              <a:buChar char="-"/>
            </a:pPr>
            <a:r>
              <a:rPr lang="es-MX" sz="2800" b="1" dirty="0">
                <a:solidFill>
                  <a:srgbClr val="393939"/>
                </a:solidFill>
                <a:latin typeface="Tenorite" panose="00000500000000000000" pitchFamily="2" charset="0"/>
              </a:rPr>
              <a:t>Taller aplicado a la evaluación de programas.</a:t>
            </a:r>
            <a:endParaRPr lang="es-MX" sz="28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457200" indent="-457200">
              <a:buFontTx/>
              <a:buChar char="-"/>
            </a:pPr>
            <a:endParaRPr lang="es-MX" sz="2800" dirty="0">
              <a:solidFill>
                <a:srgbClr val="393939"/>
              </a:solidFill>
              <a:latin typeface="Tenorite" panose="00000500000000000000" pitchFamily="2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B7AE64D-FEB6-5E0E-06BA-4143AAB0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2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592B6CB-8F9F-0A3A-CD35-79764FB6321E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26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8E1A2-E2F5-E630-657B-97C500084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654678D-BC97-41F8-2A32-CB96FC632101}"/>
              </a:ext>
            </a:extLst>
          </p:cNvPr>
          <p:cNvSpPr txBox="1"/>
          <p:nvPr/>
        </p:nvSpPr>
        <p:spPr>
          <a:xfrm>
            <a:off x="347242" y="300939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Pueden ser multimodales…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6F4A40D-EDF0-80AF-E47F-499ABC86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20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9EADDA5-A09A-DA58-66E7-F5950EA678A1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Multimodal Generative AI">
            <a:extLst>
              <a:ext uri="{FF2B5EF4-FFF2-40B4-BE49-F238E27FC236}">
                <a16:creationId xmlns:a16="http://schemas.microsoft.com/office/drawing/2014/main" id="{15FB1A2F-9AB7-37FA-7CA1-94823957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63" y="1286785"/>
            <a:ext cx="10690427" cy="477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58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A6D07-25AE-6531-D9E4-11DB1FF49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7A42E13-726D-FDA5-73C3-0AB67672E051}"/>
              </a:ext>
            </a:extLst>
          </p:cNvPr>
          <p:cNvSpPr txBox="1"/>
          <p:nvPr/>
        </p:nvSpPr>
        <p:spPr>
          <a:xfrm>
            <a:off x="376821" y="96770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¿Para qué nos sirven los grandes modelos?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22422C0-ED84-A7EE-91FB-BCF67279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21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E9A8771-5001-489A-7DEF-41E9F7C4A312}"/>
              </a:ext>
            </a:extLst>
          </p:cNvPr>
          <p:cNvCxnSpPr/>
          <p:nvPr/>
        </p:nvCxnSpPr>
        <p:spPr>
          <a:xfrm>
            <a:off x="562142" y="743756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0F0F1B5-0396-3ED6-B0E5-9F951F8FB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27333"/>
              </p:ext>
            </p:extLst>
          </p:nvPr>
        </p:nvGraphicFramePr>
        <p:xfrm>
          <a:off x="2189018" y="743756"/>
          <a:ext cx="7813964" cy="604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324">
                  <a:extLst>
                    <a:ext uri="{9D8B030D-6E8A-4147-A177-3AD203B41FA5}">
                      <a16:colId xmlns:a16="http://schemas.microsoft.com/office/drawing/2014/main" val="2418369737"/>
                    </a:ext>
                  </a:extLst>
                </a:gridCol>
                <a:gridCol w="5992640">
                  <a:extLst>
                    <a:ext uri="{9D8B030D-6E8A-4147-A177-3AD203B41FA5}">
                      <a16:colId xmlns:a16="http://schemas.microsoft.com/office/drawing/2014/main" val="2330626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Actividad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Ejemplos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861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highlight>
                            <a:srgbClr val="FFFF00"/>
                          </a:highlight>
                        </a:rPr>
                        <a:t>Análisis de datos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Análisis de encuestas de opinión pública, análisis de bases de datos estructuradas (</a:t>
                      </a:r>
                      <a:r>
                        <a:rPr lang="es-MX" dirty="0" err="1"/>
                        <a:t>csv</a:t>
                      </a:r>
                      <a:r>
                        <a:rPr lang="es-MX" dirty="0"/>
                        <a:t>, </a:t>
                      </a:r>
                      <a:r>
                        <a:rPr lang="es-MX" dirty="0" err="1"/>
                        <a:t>excel</a:t>
                      </a:r>
                      <a:r>
                        <a:rPr lang="es-MX" dirty="0"/>
                        <a:t>) y no estructuradas (</a:t>
                      </a:r>
                      <a:r>
                        <a:rPr lang="es-MX" dirty="0" err="1"/>
                        <a:t>json</a:t>
                      </a:r>
                      <a:r>
                        <a:rPr lang="es-MX" dirty="0"/>
                        <a:t>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84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highlight>
                            <a:srgbClr val="FFFF00"/>
                          </a:highlight>
                        </a:rPr>
                        <a:t>Síntesis de información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Síntesis de información, procesar información legislativa para medios, analizar resoluciones y opiniones.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897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highlight>
                            <a:srgbClr val="FFFF00"/>
                          </a:highlight>
                        </a:rPr>
                        <a:t>Razonamiento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Lluvia de ideas, </a:t>
                      </a:r>
                      <a:r>
                        <a:rPr lang="es-MX" b="1" dirty="0"/>
                        <a:t>revisión de congruencia, crítica de argumentos, corrección de estilo de redacción</a:t>
                      </a:r>
                      <a:r>
                        <a:rPr lang="es-MX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52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highlight>
                            <a:srgbClr val="FFFF00"/>
                          </a:highlight>
                        </a:rPr>
                        <a:t>Búsqueda de información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Consulta de información local (documentos cargados en la herramienta) o en Internet.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188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Generación de videos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Animaciones para campañas de comunicación social, integración de voz off a videos, material para sitios web.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403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Generación de imágenes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Elaboración de logos, comics ,infografías, imágenes para campañas de comunicación social en medios digitales y redes sociales.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383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/>
                        <a:t>Generación de texto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Transcripción de conferencias, generación de </a:t>
                      </a:r>
                      <a:r>
                        <a:rPr lang="es-MX" i="1" dirty="0" err="1"/>
                        <a:t>copy</a:t>
                      </a:r>
                      <a:r>
                        <a:rPr lang="es-MX" dirty="0"/>
                        <a:t> para campañas de comunicación social en medios digitales y redes sociales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992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/>
                        <a:t>Consultas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Herramientas de consulta o asesoría (como consultar a un experto en un tema).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564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6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4B333-F244-92AA-A2F3-915016CBA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CC881F9-25E4-80BC-9D23-4ABB42F52648}"/>
              </a:ext>
            </a:extLst>
          </p:cNvPr>
          <p:cNvSpPr txBox="1"/>
          <p:nvPr/>
        </p:nvSpPr>
        <p:spPr>
          <a:xfrm>
            <a:off x="347242" y="300939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Agentes “</a:t>
            </a:r>
            <a:r>
              <a:rPr lang="es-ES" sz="3200" b="1" dirty="0" err="1">
                <a:solidFill>
                  <a:srgbClr val="8E7050"/>
                </a:solidFill>
                <a:latin typeface="Tenorite" panose="00000500000000000000" pitchFamily="2" charset="0"/>
              </a:rPr>
              <a:t>pre-fabricados</a:t>
            </a:r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”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F50752B-423C-FD95-91A2-3A569B484B7A}"/>
              </a:ext>
            </a:extLst>
          </p:cNvPr>
          <p:cNvSpPr txBox="1"/>
          <p:nvPr/>
        </p:nvSpPr>
        <p:spPr>
          <a:xfrm>
            <a:off x="347241" y="1149261"/>
            <a:ext cx="113389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Permite al usuario preconfigurar </a:t>
            </a:r>
            <a:r>
              <a:rPr lang="es-MX" sz="2800" i="1" dirty="0">
                <a:solidFill>
                  <a:srgbClr val="393939"/>
                </a:solidFill>
                <a:latin typeface="Tenorite" panose="00000500000000000000" pitchFamily="2" charset="0"/>
              </a:rPr>
              <a:t>instrucciones de sistema</a:t>
            </a: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, conocimiento local (archivos para consulta).</a:t>
            </a:r>
          </a:p>
          <a:p>
            <a:pPr marL="914400" lvl="1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Se puede acceder a agentes </a:t>
            </a:r>
            <a:r>
              <a:rPr lang="es-MX" sz="2800" dirty="0" err="1">
                <a:solidFill>
                  <a:srgbClr val="393939"/>
                </a:solidFill>
                <a:latin typeface="Tenorite" panose="00000500000000000000" pitchFamily="2" charset="0"/>
              </a:rPr>
              <a:t>pre-fabricados</a:t>
            </a: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 o desarrollar el propio.</a:t>
            </a:r>
          </a:p>
          <a:p>
            <a:pPr marL="457200" indent="-457200">
              <a:buFontTx/>
              <a:buChar char="-"/>
            </a:pPr>
            <a:endParaRPr lang="es-MX" sz="28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457200" indent="-457200">
              <a:buFontTx/>
              <a:buChar char="-"/>
            </a:pPr>
            <a:endParaRPr lang="es-MX" sz="2800" dirty="0">
              <a:solidFill>
                <a:srgbClr val="393939"/>
              </a:solidFill>
              <a:latin typeface="Tenorite" panose="00000500000000000000" pitchFamily="2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6213E9E-D075-5245-D9B1-B024F5F4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22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5EC01B9-F4BB-A25F-ED67-E7045C6DBCBC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72B04C9C-D2C6-BD46-E6FC-E51E16120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6" y="3337936"/>
            <a:ext cx="7621775" cy="305816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EB341DB-DCA6-5B7A-542C-194B2F479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492" y="3087869"/>
            <a:ext cx="3637740" cy="330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0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00A8-115E-E8C5-EADF-5B36D8E5F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332F96-943A-3529-7AFE-A07225F7BE1D}"/>
              </a:ext>
            </a:extLst>
          </p:cNvPr>
          <p:cNvSpPr txBox="1"/>
          <p:nvPr/>
        </p:nvSpPr>
        <p:spPr>
          <a:xfrm>
            <a:off x="347242" y="300939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Agentes personalizados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8DD80EB-A02F-6E32-F818-1B53552B2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23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24DA9D2-6E92-7383-F977-E5D97744B65B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17E297DD-463F-29CC-310D-E4B8B51D6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079" y="48384"/>
            <a:ext cx="6628521" cy="67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5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5415C-E2AA-C742-6D9D-F8D67CB7C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10DB05E-A049-66EF-A596-B295898D6273}"/>
              </a:ext>
            </a:extLst>
          </p:cNvPr>
          <p:cNvSpPr txBox="1"/>
          <p:nvPr/>
        </p:nvSpPr>
        <p:spPr>
          <a:xfrm>
            <a:off x="347242" y="300939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Agentes personalizados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C2B4369-E7CD-F93A-7500-24B9C89C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24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D330392-8757-522C-F4D3-4C58552ECA1E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7CD1EDAE-6724-2EC7-8607-E0A6FD618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711" y="947925"/>
            <a:ext cx="7773420" cy="59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8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A5CF8-1CC0-03D6-071F-D68939FCE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4E9ED4D-A1AA-DC14-4101-120E95F810F8}"/>
              </a:ext>
            </a:extLst>
          </p:cNvPr>
          <p:cNvSpPr txBox="1"/>
          <p:nvPr/>
        </p:nvSpPr>
        <p:spPr>
          <a:xfrm>
            <a:off x="347242" y="300939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Agentes personalizados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CF9B51D-C42D-7A37-1F20-AD663805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25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29E170E-126B-35D3-D871-021547C714F2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E5C7AFAD-9F64-5616-D061-CF9B201A0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129" y="964657"/>
            <a:ext cx="6505453" cy="589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7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BCE4C-00A0-239F-CAE7-85AC59654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8EC33D-8178-A929-26B0-D60C6D7F2FF0}"/>
              </a:ext>
            </a:extLst>
          </p:cNvPr>
          <p:cNvSpPr txBox="1"/>
          <p:nvPr/>
        </p:nvSpPr>
        <p:spPr>
          <a:xfrm>
            <a:off x="505767" y="3202401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Recomendaciones para el uso de IA generativa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72859EE-7E83-5B95-50B9-8191AD44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26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4840950-C2F6-7A20-B5E0-0663F542B1CD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7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2CD35-5F64-1229-4E29-F49A096E7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D53F306-1B05-C07C-2948-7E36A3115120}"/>
              </a:ext>
            </a:extLst>
          </p:cNvPr>
          <p:cNvSpPr txBox="1"/>
          <p:nvPr/>
        </p:nvSpPr>
        <p:spPr>
          <a:xfrm>
            <a:off x="347242" y="300939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Conocer y saber expresar necesidades de información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4822DC6-501C-49DB-A123-1EC42F6FAA9F}"/>
              </a:ext>
            </a:extLst>
          </p:cNvPr>
          <p:cNvSpPr txBox="1"/>
          <p:nvPr/>
        </p:nvSpPr>
        <p:spPr>
          <a:xfrm>
            <a:off x="347241" y="1149261"/>
            <a:ext cx="113389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Mi recomendación: utilizar los grandes modelos para las actividades académicas.</a:t>
            </a:r>
          </a:p>
          <a:p>
            <a:pPr marL="914400" lvl="1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Habituarse a hacer usos especializados (p. ej., Gemini para búsquedas, </a:t>
            </a:r>
            <a:r>
              <a:rPr lang="es-MX" sz="2800" dirty="0" err="1">
                <a:solidFill>
                  <a:srgbClr val="393939"/>
                </a:solidFill>
                <a:latin typeface="Tenorite" panose="00000500000000000000" pitchFamily="2" charset="0"/>
              </a:rPr>
              <a:t>ChatGPT</a:t>
            </a: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 generalista y lluvia de ideas, </a:t>
            </a:r>
            <a:r>
              <a:rPr lang="es-MX" sz="2800" dirty="0" err="1">
                <a:solidFill>
                  <a:srgbClr val="393939"/>
                </a:solidFill>
                <a:latin typeface="Tenorite" panose="00000500000000000000" pitchFamily="2" charset="0"/>
              </a:rPr>
              <a:t>NotebookLM</a:t>
            </a: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 análisis de documentos).</a:t>
            </a:r>
          </a:p>
          <a:p>
            <a:pPr marL="914400" lvl="1" indent="-457200">
              <a:buFontTx/>
              <a:buChar char="-"/>
            </a:pPr>
            <a:endParaRPr lang="es-MX" sz="28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914400" lvl="1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La calidad de las respuestas giran alrededor de:</a:t>
            </a:r>
          </a:p>
          <a:p>
            <a:pPr marL="1371600" lvl="2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(a) la claridad en las necesidades de información que tenemos; </a:t>
            </a:r>
          </a:p>
          <a:p>
            <a:pPr marL="1371600" lvl="2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(b) técnica para expresar eso en buenas instrucciones (</a:t>
            </a:r>
            <a:r>
              <a:rPr lang="es-MX" sz="2800" i="1" dirty="0" err="1">
                <a:solidFill>
                  <a:srgbClr val="393939"/>
                </a:solidFill>
                <a:latin typeface="Tenorite" panose="00000500000000000000" pitchFamily="2" charset="0"/>
              </a:rPr>
              <a:t>prompts</a:t>
            </a: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). (es decir, que el modelo interprete bien nuestras instrucciones es, en gran medida, nuestra responsabilidad).</a:t>
            </a:r>
          </a:p>
          <a:p>
            <a:pPr marL="457200" indent="-457200">
              <a:buFontTx/>
              <a:buChar char="-"/>
            </a:pPr>
            <a:endParaRPr lang="es-MX" sz="2800" dirty="0">
              <a:solidFill>
                <a:srgbClr val="393939"/>
              </a:solidFill>
              <a:latin typeface="Tenorite" panose="00000500000000000000" pitchFamily="2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E367C59-56BE-D2CB-E3FC-0C6AF4A1A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27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A0F04B0-8E3F-ED6C-0F9A-6E21ACE55EB1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3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6ABA7-A5B9-AB81-AD5F-541F35059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CD1CB15-1712-F0AC-E21A-C24595CE8EE8}"/>
              </a:ext>
            </a:extLst>
          </p:cNvPr>
          <p:cNvSpPr txBox="1"/>
          <p:nvPr/>
        </p:nvSpPr>
        <p:spPr>
          <a:xfrm>
            <a:off x="347242" y="300939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Una buena técnica de </a:t>
            </a:r>
            <a:r>
              <a:rPr lang="es-ES" sz="3200" b="1" dirty="0" err="1">
                <a:solidFill>
                  <a:srgbClr val="8E7050"/>
                </a:solidFill>
                <a:latin typeface="Tenorite" panose="00000500000000000000" pitchFamily="2" charset="0"/>
              </a:rPr>
              <a:t>prompting</a:t>
            </a:r>
            <a:endParaRPr lang="es-ES" sz="3200" b="1" dirty="0">
              <a:solidFill>
                <a:srgbClr val="8E7050"/>
              </a:solidFill>
              <a:latin typeface="Tenorite" panose="000005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B9CEEC5-DAE4-20B1-0326-8B6D08FC0038}"/>
              </a:ext>
            </a:extLst>
          </p:cNvPr>
          <p:cNvSpPr txBox="1"/>
          <p:nvPr/>
        </p:nvSpPr>
        <p:spPr>
          <a:xfrm>
            <a:off x="347242" y="1133125"/>
            <a:ext cx="113389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s-MX" sz="2800" b="1" dirty="0" err="1">
                <a:solidFill>
                  <a:srgbClr val="393939"/>
                </a:solidFill>
                <a:latin typeface="Tenorite" panose="00000500000000000000" pitchFamily="2" charset="0"/>
              </a:rPr>
              <a:t>Prompting</a:t>
            </a:r>
            <a:r>
              <a:rPr lang="es-MX" sz="2800" b="1" dirty="0">
                <a:solidFill>
                  <a:srgbClr val="393939"/>
                </a:solidFill>
                <a:latin typeface="Tenorite" panose="00000500000000000000" pitchFamily="2" charset="0"/>
              </a:rPr>
              <a:t> estructurado</a:t>
            </a: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. Dar contexto, especificar roles y definir el formato de salida.</a:t>
            </a:r>
          </a:p>
          <a:p>
            <a:pPr marL="914400" lvl="1" indent="-457200">
              <a:buFontTx/>
              <a:buChar char="-"/>
            </a:pPr>
            <a:endParaRPr lang="es-MX" sz="2800" b="1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914400" lvl="1" indent="-457200">
              <a:buFontTx/>
              <a:buChar char="-"/>
            </a:pPr>
            <a:r>
              <a:rPr lang="es-MX" sz="2800" b="1" dirty="0">
                <a:solidFill>
                  <a:srgbClr val="393939"/>
                </a:solidFill>
                <a:latin typeface="Tenorite" panose="00000500000000000000" pitchFamily="2" charset="0"/>
              </a:rPr>
              <a:t>Verificabilidad y transparencia</a:t>
            </a: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. Solicitar fuentes, razonamiento paso a paso.</a:t>
            </a:r>
          </a:p>
          <a:p>
            <a:pPr marL="914400" lvl="1" indent="-457200">
              <a:buFontTx/>
              <a:buChar char="-"/>
            </a:pPr>
            <a:endParaRPr lang="es-MX" sz="2800" b="1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914400" lvl="1" indent="-457200">
              <a:buFontTx/>
              <a:buChar char="-"/>
            </a:pPr>
            <a:r>
              <a:rPr lang="es-MX" sz="2800" b="1" dirty="0">
                <a:solidFill>
                  <a:srgbClr val="393939"/>
                </a:solidFill>
                <a:latin typeface="Tenorite" panose="00000500000000000000" pitchFamily="2" charset="0"/>
              </a:rPr>
              <a:t>Manejo de sesgos</a:t>
            </a: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. </a:t>
            </a:r>
            <a:r>
              <a:rPr lang="es-MX" sz="2800" dirty="0" err="1">
                <a:solidFill>
                  <a:srgbClr val="393939"/>
                </a:solidFill>
                <a:latin typeface="Tenorite" panose="00000500000000000000" pitchFamily="2" charset="0"/>
              </a:rPr>
              <a:t>Prompts</a:t>
            </a: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 para obtener perspectivas balanceadas.</a:t>
            </a:r>
          </a:p>
          <a:p>
            <a:pPr marL="914400" lvl="1" indent="-457200">
              <a:buFontTx/>
              <a:buChar char="-"/>
            </a:pPr>
            <a:endParaRPr lang="es-MX" sz="2800" b="1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914400" lvl="1" indent="-457200">
              <a:buFontTx/>
              <a:buChar char="-"/>
            </a:pPr>
            <a:r>
              <a:rPr lang="es-MX" sz="2800" b="1" dirty="0">
                <a:solidFill>
                  <a:srgbClr val="393939"/>
                </a:solidFill>
                <a:latin typeface="Tenorite" panose="00000500000000000000" pitchFamily="2" charset="0"/>
              </a:rPr>
              <a:t>Iteración y refinamiento</a:t>
            </a: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. Mejorar respuestas progresivamente.</a:t>
            </a:r>
          </a:p>
          <a:p>
            <a:pPr marL="914400" lvl="1" indent="-457200">
              <a:buFontTx/>
              <a:buChar char="-"/>
            </a:pPr>
            <a:endParaRPr lang="es-MX" sz="2800" b="1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914400" lvl="1" indent="-457200">
              <a:buFontTx/>
              <a:buChar char="-"/>
            </a:pPr>
            <a:r>
              <a:rPr lang="es-MX" sz="2800" b="1" dirty="0">
                <a:solidFill>
                  <a:srgbClr val="393939"/>
                </a:solidFill>
                <a:latin typeface="Tenorite" panose="00000500000000000000" pitchFamily="2" charset="0"/>
              </a:rPr>
              <a:t>Consideraciones éticas</a:t>
            </a: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. Límites, atribución y uso responsable.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6D784C9-5BA6-26A7-C09F-111704B1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28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9522FDA-7392-8282-86A5-657E1C2DB665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6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FFF7A-CE4F-C63B-6AE8-ABDAFE951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90928E4-E13C-847F-400D-24EBB8105DA9}"/>
              </a:ext>
            </a:extLst>
          </p:cNvPr>
          <p:cNvSpPr txBox="1"/>
          <p:nvPr/>
        </p:nvSpPr>
        <p:spPr>
          <a:xfrm>
            <a:off x="347242" y="300939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>
                <a:solidFill>
                  <a:srgbClr val="8E7050"/>
                </a:solidFill>
                <a:latin typeface="Tenorite" panose="00000500000000000000" pitchFamily="2" charset="0"/>
              </a:rPr>
              <a:t>Prompting</a:t>
            </a:r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 estructurado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F042C1-AC61-94EA-01E9-DFA784F5080B}"/>
              </a:ext>
            </a:extLst>
          </p:cNvPr>
          <p:cNvSpPr txBox="1"/>
          <p:nvPr/>
        </p:nvSpPr>
        <p:spPr>
          <a:xfrm>
            <a:off x="347241" y="1149261"/>
            <a:ext cx="113389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s-MX" sz="2800" b="1" dirty="0">
                <a:solidFill>
                  <a:srgbClr val="393939"/>
                </a:solidFill>
                <a:latin typeface="Tenorite" panose="00000500000000000000" pitchFamily="2" charset="0"/>
              </a:rPr>
              <a:t>Prompt de entorno</a:t>
            </a: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. Comienza con un </a:t>
            </a:r>
            <a:r>
              <a:rPr lang="es-MX" sz="2800" dirty="0" err="1">
                <a:solidFill>
                  <a:srgbClr val="393939"/>
                </a:solidFill>
                <a:latin typeface="Tenorite" panose="00000500000000000000" pitchFamily="2" charset="0"/>
              </a:rPr>
              <a:t>prompt</a:t>
            </a: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 largo y detallado sobre el rol que debe jugar el agente, mis necesidades de información y el objetivo o resultados esperados del chat.</a:t>
            </a:r>
          </a:p>
          <a:p>
            <a:pPr marL="457200" indent="-457200">
              <a:buFontTx/>
              <a:buChar char="-"/>
            </a:pPr>
            <a:endParaRPr lang="es-MX" sz="2800" dirty="0">
              <a:solidFill>
                <a:srgbClr val="393939"/>
              </a:solidFill>
              <a:latin typeface="Tenorite" panose="00000500000000000000" pitchFamily="2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C029405-44B1-A45F-C140-99952A98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29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4F958D7-FD2F-6C7B-81E7-359BB13FB7B4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0F59E3D8-43BD-6267-B35C-1F95AE58E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510" y="4028252"/>
            <a:ext cx="5755226" cy="11954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83FD758-BDEA-E5D0-FFED-E72234765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63" y="3804917"/>
            <a:ext cx="5755227" cy="210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7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B5B6B69-7FF0-41BE-ACAD-2F62FDBB9A79}"/>
              </a:ext>
            </a:extLst>
          </p:cNvPr>
          <p:cNvSpPr txBox="1"/>
          <p:nvPr/>
        </p:nvSpPr>
        <p:spPr>
          <a:xfrm>
            <a:off x="522512" y="3737476"/>
            <a:ext cx="1109036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8E7050"/>
                </a:solidFill>
                <a:latin typeface="Tenorite" panose="020B0604020202020204" pitchFamily="2" charset="0"/>
                <a:cs typeface="Narkisim" panose="020B0604020202020204" pitchFamily="34" charset="-79"/>
              </a:rPr>
              <a:t>Riesgos de la IA predictiva</a:t>
            </a:r>
            <a:endParaRPr lang="en-US" sz="3200" b="1" dirty="0">
              <a:solidFill>
                <a:srgbClr val="8E7050"/>
              </a:solidFill>
              <a:latin typeface="Tenorite" panose="020B0604020202020204" pitchFamily="2" charset="0"/>
              <a:cs typeface="Narkisim" panose="020B0604020202020204" pitchFamily="34" charset="-79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D186D4-B5F9-4DA9-973A-C0D01980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0306" y="6402517"/>
            <a:ext cx="2743200" cy="365125"/>
          </a:xfrm>
        </p:spPr>
        <p:txBody>
          <a:bodyPr/>
          <a:lstStyle/>
          <a:p>
            <a:fld id="{58F9FC1C-CD00-4D94-A5E7-06490327406E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D179E52-095D-2B6E-5835-40F5ED3D1225}"/>
              </a:ext>
            </a:extLst>
          </p:cNvPr>
          <p:cNvCxnSpPr/>
          <p:nvPr/>
        </p:nvCxnSpPr>
        <p:spPr>
          <a:xfrm>
            <a:off x="602901" y="4462613"/>
            <a:ext cx="18488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upo 8">
            <a:extLst>
              <a:ext uri="{FF2B5EF4-FFF2-40B4-BE49-F238E27FC236}">
                <a16:creationId xmlns:a16="http://schemas.microsoft.com/office/drawing/2014/main" id="{8AE75438-A3C6-E86E-7F92-A39909EAA097}"/>
              </a:ext>
            </a:extLst>
          </p:cNvPr>
          <p:cNvGrpSpPr/>
          <p:nvPr/>
        </p:nvGrpSpPr>
        <p:grpSpPr>
          <a:xfrm>
            <a:off x="92468" y="5919596"/>
            <a:ext cx="1575637" cy="897308"/>
            <a:chOff x="4980906" y="2842749"/>
            <a:chExt cx="1575637" cy="897308"/>
          </a:xfrm>
        </p:grpSpPr>
        <p:pic>
          <p:nvPicPr>
            <p:cNvPr id="7" name="Picture 2" descr="Centros Conacyt">
              <a:extLst>
                <a:ext uri="{FF2B5EF4-FFF2-40B4-BE49-F238E27FC236}">
                  <a16:creationId xmlns:a16="http://schemas.microsoft.com/office/drawing/2014/main" id="{9CF1D22E-77E3-4A1F-9982-21D55E891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235" y="2842749"/>
              <a:ext cx="897308" cy="897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n 7" descr="Interfaz de usuario gráfica&#10;&#10;El contenido generado por IA puede ser incorrecto.">
              <a:extLst>
                <a:ext uri="{FF2B5EF4-FFF2-40B4-BE49-F238E27FC236}">
                  <a16:creationId xmlns:a16="http://schemas.microsoft.com/office/drawing/2014/main" id="{8B35C2D4-A52E-4D46-5411-858A8C8BC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317"/>
            <a:stretch/>
          </p:blipFill>
          <p:spPr>
            <a:xfrm>
              <a:off x="4980906" y="2880506"/>
              <a:ext cx="678329" cy="856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370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"/>
    </mc:Choice>
    <mc:Fallback xmlns="">
      <p:transition spd="slow" advTm="179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A6390-4D59-001A-6F2D-ABD73888A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48DE590-2755-2C34-AC5D-9C5D50C179C9}"/>
              </a:ext>
            </a:extLst>
          </p:cNvPr>
          <p:cNvSpPr txBox="1"/>
          <p:nvPr/>
        </p:nvSpPr>
        <p:spPr>
          <a:xfrm>
            <a:off x="347242" y="300939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>
                <a:solidFill>
                  <a:srgbClr val="8E7050"/>
                </a:solidFill>
                <a:latin typeface="Tenorite" panose="00000500000000000000" pitchFamily="2" charset="0"/>
              </a:rPr>
              <a:t>Prompting</a:t>
            </a:r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 estructurado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EB1B977-ADE3-F3A2-81A2-BFF2AAF4C02B}"/>
              </a:ext>
            </a:extLst>
          </p:cNvPr>
          <p:cNvSpPr txBox="1"/>
          <p:nvPr/>
        </p:nvSpPr>
        <p:spPr>
          <a:xfrm>
            <a:off x="347241" y="1059616"/>
            <a:ext cx="1133899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s-MX" sz="2800" b="1" dirty="0">
                <a:solidFill>
                  <a:srgbClr val="393939"/>
                </a:solidFill>
                <a:latin typeface="Tenorite" panose="00000500000000000000" pitchFamily="2" charset="0"/>
              </a:rPr>
              <a:t>Fórmula CORE. </a:t>
            </a: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Contexto (define quien eres y qué necesitas); Objetivo (especifica la tarea concreta); Restricciones (establece límites y requisitos); Ejemplo/estilo (explica o muestra el formato deseado).</a:t>
            </a:r>
          </a:p>
          <a:p>
            <a:pPr marL="914400" lvl="1" indent="-457200">
              <a:buFontTx/>
              <a:buChar char="-"/>
            </a:pPr>
            <a:endParaRPr lang="es-MX" sz="28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914400" lvl="1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Dar instrucciones directas y evitar texto innecesario.</a:t>
            </a:r>
          </a:p>
          <a:p>
            <a:pPr marL="1371600" lvl="2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Buen ejemplo: “identifica patrones de X usando el enfoque Y.</a:t>
            </a:r>
          </a:p>
          <a:p>
            <a:pPr marL="1371600" lvl="2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Mal ejemplo: (“por favor”, necesito que me digas, “analiza esto”).</a:t>
            </a:r>
          </a:p>
          <a:p>
            <a:pPr marL="914400" lvl="1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Pedir razonamiento explícito (explica tu razonamiento paso a paso, justifica por qué seleccionaste estos temas).</a:t>
            </a:r>
          </a:p>
          <a:p>
            <a:pPr marL="914400" lvl="1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Evitar alucinaciones (no inventes nada, verifica la veracidad de tu respuesta).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7935655-9DD4-606C-AEBB-BC0236B1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30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42E558F-50D8-ECFB-6499-1B20190CED4C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7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B253A-1618-95E9-D4A7-DFEF25B5C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ED5A2F4-D7C9-2222-F37A-8584038A38F3}"/>
              </a:ext>
            </a:extLst>
          </p:cNvPr>
          <p:cNvSpPr txBox="1"/>
          <p:nvPr/>
        </p:nvSpPr>
        <p:spPr>
          <a:xfrm>
            <a:off x="347242" y="300939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>
                <a:solidFill>
                  <a:srgbClr val="8E7050"/>
                </a:solidFill>
                <a:latin typeface="Tenorite" panose="00000500000000000000" pitchFamily="2" charset="0"/>
              </a:rPr>
              <a:t>Prompting</a:t>
            </a:r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 estructurado (estructura sugerida)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7E979A8-A332-B930-4D16-9DD972B44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31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B5D8554-9570-67EC-6BB2-6E666663728E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6C56807B-D0E0-45B2-6F2A-93C2B198C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415" y="1445504"/>
            <a:ext cx="8745170" cy="4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1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D60B3-7372-932E-8FF5-B02171EF0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3BFDA23-0BA9-BB24-C934-3EC12BC05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32</a:t>
            </a:fld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45E3128-2837-FB77-3053-773C81587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336" y="409153"/>
            <a:ext cx="8621328" cy="60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3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43CAC-DC73-6DE4-7A96-241F9D5BB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0F26C27-F2EB-6B52-A9DB-B2D5F4958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33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D9E9DDB-7E5C-CB44-31AC-DF80D15C2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727" y="0"/>
            <a:ext cx="8520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8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05F32-A50E-B287-99B2-92F89E627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01E7D0B-5678-B0A0-7BA3-0404D0C653CD}"/>
              </a:ext>
            </a:extLst>
          </p:cNvPr>
          <p:cNvSpPr txBox="1"/>
          <p:nvPr/>
        </p:nvSpPr>
        <p:spPr>
          <a:xfrm>
            <a:off x="347242" y="300939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Verificabilidad y transparencia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125431C-F5E3-CC46-22D2-697297EB0619}"/>
              </a:ext>
            </a:extLst>
          </p:cNvPr>
          <p:cNvSpPr txBox="1"/>
          <p:nvPr/>
        </p:nvSpPr>
        <p:spPr>
          <a:xfrm>
            <a:off x="347241" y="1059616"/>
            <a:ext cx="113389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Es fundamental verificar y rastrear los datos que sustentan una afirmación. Es necesario evitar las alucinaciones y otras fallas en la confiabilidad de la información de los LLM.</a:t>
            </a:r>
          </a:p>
          <a:p>
            <a:pPr marL="914400" lvl="1" indent="-457200">
              <a:buFontTx/>
              <a:buChar char="-"/>
            </a:pPr>
            <a:endParaRPr lang="es-MX" sz="28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914400" lvl="1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Las afirmaciones deben estar respaldadas, evitar plagio inadvertido y falsas referencias.</a:t>
            </a:r>
          </a:p>
          <a:p>
            <a:pPr marL="914400" lvl="1" indent="-457200">
              <a:buFontTx/>
              <a:buChar char="-"/>
            </a:pPr>
            <a:endParaRPr lang="es-MX" sz="28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914400" lvl="1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Nunca confiar en referencias bibliográficas sin verificar, estadísticas sin fuente primaria confirmada, citas textuales sin contrastar directamente en el documento.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E391F09-B5E0-3199-11D5-70F588DB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34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92BF10C-1241-ED5E-64C1-E621C4297A7A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11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498DA-3415-64A5-516C-5DFC3BB1B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77640DB-27DF-C11A-13FC-7274BFFF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35</a:t>
            </a:fld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77F122-6248-A0B3-1DDC-4502D1214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336" y="1085523"/>
            <a:ext cx="8621328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7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7AFB8-A50F-A9E2-E499-7C4450658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0CE1DBA-C793-CAC4-12E4-A3ACAFD6B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36</a:t>
            </a:fld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1EB0CA-788A-20C6-BC6D-21C776990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941" y="661601"/>
            <a:ext cx="8726118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5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3AADC-3379-F9CA-5BF4-7BD888CC0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787BA8-ED67-103C-1AD1-5DEACF201D72}"/>
              </a:ext>
            </a:extLst>
          </p:cNvPr>
          <p:cNvSpPr txBox="1"/>
          <p:nvPr/>
        </p:nvSpPr>
        <p:spPr>
          <a:xfrm>
            <a:off x="347242" y="300939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Manejo de sesgos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938F478-431F-3B93-B72D-E7E58F5B1C57}"/>
              </a:ext>
            </a:extLst>
          </p:cNvPr>
          <p:cNvSpPr txBox="1"/>
          <p:nvPr/>
        </p:nvSpPr>
        <p:spPr>
          <a:xfrm>
            <a:off x="347241" y="1059616"/>
            <a:ext cx="113389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Los LLM tienen un sesgo discursivo que puede invisibilizar grupos minoritarios o reforzar estereotipos y prejuicios.</a:t>
            </a:r>
          </a:p>
          <a:p>
            <a:pPr marL="914400" lvl="1" indent="-457200">
              <a:buFontTx/>
              <a:buChar char="-"/>
            </a:pPr>
            <a:endParaRPr lang="es-MX" sz="28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914400" lvl="1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Además, sesgo de confirmación (el modelo suele “darte por tu lado”), adaptación al usuario (se adapta a tus necesidades de información y tus modelos mentales).</a:t>
            </a:r>
          </a:p>
          <a:p>
            <a:pPr marL="914400" lvl="1" indent="-457200">
              <a:buFontTx/>
              <a:buChar char="-"/>
            </a:pPr>
            <a:endParaRPr lang="es-MX" sz="28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914400" lvl="1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Incorporar elementos al Prompt que nos ayuden a incorporar perspectivas críticas, evaluar los sesgos de los datos obtenidos o analizados, de las teorías utilizadas para interpretar los datos y de nuestros propios sesgos interpretativos.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036A1C3-14F7-16A7-0C96-8A3940FA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37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080FD34-825A-7E42-4054-3775F1722C9E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3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151C8-DD17-5590-BB6D-7975E4024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5E49BF3-B1D3-B99A-D81B-38153C23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C0C838-3C96-704A-CE3F-8BB47382A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046" y="2004813"/>
            <a:ext cx="8649907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202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C2A83-C823-1D31-54A9-347E99CAD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80D2EB7-D5DD-D44E-04E2-60E24310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65BE44-312C-B6DA-E453-5469B24E5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704" y="190048"/>
            <a:ext cx="8716591" cy="64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B843C-4911-B02E-B811-084316895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775CFC9-0819-AD79-65BB-8EB2E1F3410E}"/>
              </a:ext>
            </a:extLst>
          </p:cNvPr>
          <p:cNvSpPr txBox="1"/>
          <p:nvPr/>
        </p:nvSpPr>
        <p:spPr>
          <a:xfrm>
            <a:off x="347242" y="300939"/>
            <a:ext cx="1143835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8E7050"/>
                </a:solidFill>
                <a:latin typeface="Tenorite" panose="00000500000000000000" pitchFamily="2" charset="0"/>
              </a:rPr>
              <a:t>Definición de IA predictiva</a:t>
            </a:r>
            <a:endParaRPr lang="es-ES" sz="2800" b="1" dirty="0">
              <a:solidFill>
                <a:srgbClr val="8E7050"/>
              </a:solidFill>
              <a:latin typeface="Tenorite" panose="000005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4759C2-CE1A-2F3F-6F08-C0047BBF9236}"/>
              </a:ext>
            </a:extLst>
          </p:cNvPr>
          <p:cNvSpPr txBox="1"/>
          <p:nvPr/>
        </p:nvSpPr>
        <p:spPr>
          <a:xfrm>
            <a:off x="1207008" y="1426665"/>
            <a:ext cx="96908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Sistemas de IA que analizan bases de datos para estimar la probabilidad de ocurrencia de un valor o una categoría de interés.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dirty="0"/>
              <a:t>Probabilidad de ocurrencia de un valor en una variable dependiente para predecir o anticipar el resultado más probable.</a:t>
            </a:r>
            <a:endParaRPr lang="es-MX" sz="24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dirty="0"/>
              <a:t>Categorizar, clasificar, buscar patrones en textos o detectar objetos en imágenes.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No genera contenido (texto, imágenes, audio, etc.).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Estimación de riesgo: Sistema de la STPS para estimar probabilidad de incumplimiento de normativas laborales.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Clasificación: </a:t>
            </a:r>
            <a:r>
              <a:rPr lang="es-MX" sz="2400" dirty="0" err="1">
                <a:solidFill>
                  <a:srgbClr val="393939"/>
                </a:solidFill>
                <a:latin typeface="Tenorite" panose="00000500000000000000" pitchFamily="2" charset="0"/>
              </a:rPr>
              <a:t>Locatel</a:t>
            </a: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 *311 para clasificar quejas y denuncias ciudadanas.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CD16BB0-7BDD-E901-6F64-56E7A8536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4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46D0384-0D9D-71C3-3104-A47C6093D7FF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22E52885-D831-A52A-C0DC-3AC43552E3C9}"/>
              </a:ext>
            </a:extLst>
          </p:cNvPr>
          <p:cNvGrpSpPr/>
          <p:nvPr/>
        </p:nvGrpSpPr>
        <p:grpSpPr>
          <a:xfrm>
            <a:off x="92468" y="5919596"/>
            <a:ext cx="1575637" cy="897308"/>
            <a:chOff x="4980906" y="2842749"/>
            <a:chExt cx="1575637" cy="897308"/>
          </a:xfrm>
        </p:grpSpPr>
        <p:pic>
          <p:nvPicPr>
            <p:cNvPr id="7" name="Picture 2" descr="Centros Conacyt">
              <a:extLst>
                <a:ext uri="{FF2B5EF4-FFF2-40B4-BE49-F238E27FC236}">
                  <a16:creationId xmlns:a16="http://schemas.microsoft.com/office/drawing/2014/main" id="{E9CB8998-977B-8343-6BEB-A86EB8B26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235" y="2842749"/>
              <a:ext cx="897308" cy="897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 descr="Interfaz de usuario gráfica&#10;&#10;El contenido generado por IA puede ser incorrecto.">
              <a:extLst>
                <a:ext uri="{FF2B5EF4-FFF2-40B4-BE49-F238E27FC236}">
                  <a16:creationId xmlns:a16="http://schemas.microsoft.com/office/drawing/2014/main" id="{2529F0C8-243F-ECF2-B044-4EAC75749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317"/>
            <a:stretch/>
          </p:blipFill>
          <p:spPr>
            <a:xfrm>
              <a:off x="4980906" y="2880506"/>
              <a:ext cx="678329" cy="856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946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942D1-400E-4C63-E146-5B85F9465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38A0731-7765-2DBC-1635-BFB362A1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5BB1F3-3335-14F3-D943-338CEBABA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506" y="0"/>
            <a:ext cx="8380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01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BC810A2-E87B-DFF0-FD80-C230CD8F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68D753-90F1-D983-55E2-F7126FB57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2" y="1153757"/>
            <a:ext cx="7584141" cy="45504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0041C88-6106-465B-07D5-720D602EE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524" y="2431792"/>
            <a:ext cx="3998259" cy="146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579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3715A-F30D-0E0C-1A33-9AB694367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C3F8D7B-C3DC-3675-EEB4-B09A20938F18}"/>
              </a:ext>
            </a:extLst>
          </p:cNvPr>
          <p:cNvSpPr txBox="1"/>
          <p:nvPr/>
        </p:nvSpPr>
        <p:spPr>
          <a:xfrm>
            <a:off x="347242" y="300939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Iteración y refinamiento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81252FC-BB11-494C-8157-34EE781F812E}"/>
              </a:ext>
            </a:extLst>
          </p:cNvPr>
          <p:cNvSpPr txBox="1"/>
          <p:nvPr/>
        </p:nvSpPr>
        <p:spPr>
          <a:xfrm>
            <a:off x="347241" y="1059616"/>
            <a:ext cx="11338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Permite profundizar en un análisis; cada iteración mejora la comprensión del modelo de tu tema de interés y de tus necesidades de información.</a:t>
            </a:r>
          </a:p>
          <a:p>
            <a:pPr marL="914400" lvl="1" indent="-457200">
              <a:buFontTx/>
              <a:buChar char="-"/>
            </a:pPr>
            <a:endParaRPr lang="es-MX" sz="28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914400" lvl="1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Se caracteriza porque vas explorando temas y referenciando a respuestas anteriores.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BEAE756-8BB9-2B01-D29A-2C26C0EF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42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E4412C7-DA13-0DF1-A90A-71E73DF771D1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352511A7-D42E-BD32-7517-2756C8F93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92" y="3848962"/>
            <a:ext cx="8688012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4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CFF40-790B-6334-A318-F7BA5F7DB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788454E-D189-755F-6484-8E761E9B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F389E2-8AF2-35FD-CD94-39CB8925B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757" y="1518971"/>
            <a:ext cx="8678486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034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94246-A797-B88C-D184-D98CEEAB8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7D86D5B-225C-267B-BEF4-7ED3F75E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5B1419-254D-B793-7307-4F25F4D1C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62" y="271022"/>
            <a:ext cx="8783276" cy="63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185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20D54-B53A-48D8-2488-29D70186F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9805A9E-B976-901E-F5C9-CD7AC6504A6D}"/>
              </a:ext>
            </a:extLst>
          </p:cNvPr>
          <p:cNvSpPr txBox="1"/>
          <p:nvPr/>
        </p:nvSpPr>
        <p:spPr>
          <a:xfrm>
            <a:off x="505767" y="3202401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Taller aplicado a la evaluación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6A47121-120F-A7B3-4E09-A4BEE98D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45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27B5BD6-1F02-A82A-8C3C-53B3F84C600E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67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971AA-C23A-1BA1-BB78-E5B794104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A9FB0F0-0860-12CB-5868-D5A654F53865}"/>
              </a:ext>
            </a:extLst>
          </p:cNvPr>
          <p:cNvSpPr txBox="1"/>
          <p:nvPr/>
        </p:nvSpPr>
        <p:spPr>
          <a:xfrm>
            <a:off x="347242" y="300939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Dinámica del taller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AEBD48E-1708-013B-4FA0-7197D10545C8}"/>
              </a:ext>
            </a:extLst>
          </p:cNvPr>
          <p:cNvSpPr txBox="1"/>
          <p:nvPr/>
        </p:nvSpPr>
        <p:spPr>
          <a:xfrm>
            <a:off x="347242" y="1149261"/>
            <a:ext cx="114383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Uso de IA generativa para nuestro proyecto de </a:t>
            </a:r>
            <a:r>
              <a:rPr lang="es-MX" sz="2800" dirty="0" err="1">
                <a:solidFill>
                  <a:srgbClr val="393939"/>
                </a:solidFill>
                <a:latin typeface="Tenorite" panose="00000500000000000000" pitchFamily="2" charset="0"/>
              </a:rPr>
              <a:t>evalluación</a:t>
            </a: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Definir un tema de investigación por equipo.</a:t>
            </a:r>
          </a:p>
          <a:p>
            <a:pPr marL="457200" indent="-457200">
              <a:buFontTx/>
              <a:buChar char="-"/>
            </a:pPr>
            <a:endParaRPr lang="es-MX" sz="28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457200" indent="-457200">
              <a:buFontTx/>
              <a:buChar char="-"/>
            </a:pPr>
            <a:endParaRPr lang="es-MX" sz="28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457200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Equipos de 3 personas, cada una utilizará una herramienta: </a:t>
            </a:r>
            <a:r>
              <a:rPr lang="es-MX" sz="2800" dirty="0" err="1">
                <a:solidFill>
                  <a:srgbClr val="393939"/>
                </a:solidFill>
                <a:latin typeface="Tenorite" panose="00000500000000000000" pitchFamily="2" charset="0"/>
              </a:rPr>
              <a:t>ChatGPT</a:t>
            </a: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, Claude, y </a:t>
            </a:r>
            <a:r>
              <a:rPr lang="es-MX" sz="2800" dirty="0" err="1">
                <a:solidFill>
                  <a:srgbClr val="393939"/>
                </a:solidFill>
                <a:latin typeface="Tenorite" panose="00000500000000000000" pitchFamily="2" charset="0"/>
              </a:rPr>
              <a:t>NotebookLM</a:t>
            </a: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Tres talleres, uno por tipo de actividad: búsqueda de información, lluvia de ideas, consultas.</a:t>
            </a:r>
          </a:p>
          <a:p>
            <a:pPr marL="457200" indent="-457200">
              <a:buFontTx/>
              <a:buChar char="-"/>
            </a:pPr>
            <a:r>
              <a:rPr lang="es-MX" sz="2800" b="1" dirty="0">
                <a:solidFill>
                  <a:srgbClr val="393939"/>
                </a:solidFill>
                <a:latin typeface="Tenorite" panose="00000500000000000000" pitchFamily="2" charset="0"/>
              </a:rPr>
              <a:t>Necesidades de información: </a:t>
            </a: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¿qué datos nos faltan? ¿qué nos falta por resolver para el proyecto?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D988398-866B-2AED-24E1-755047901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46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F087DC1-E897-AE2C-99A6-35626A5E3A92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90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20D54-B53A-48D8-2488-29D70186F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9805A9E-B976-901E-F5C9-CD7AC6504A6D}"/>
              </a:ext>
            </a:extLst>
          </p:cNvPr>
          <p:cNvSpPr txBox="1"/>
          <p:nvPr/>
        </p:nvSpPr>
        <p:spPr>
          <a:xfrm>
            <a:off x="376821" y="344755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Dinámica del taller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9B7A82B-7FD8-8BAF-E3C9-50F35500F331}"/>
              </a:ext>
            </a:extLst>
          </p:cNvPr>
          <p:cNvSpPr txBox="1"/>
          <p:nvPr/>
        </p:nvSpPr>
        <p:spPr>
          <a:xfrm>
            <a:off x="376821" y="966213"/>
            <a:ext cx="113389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endParaRPr lang="es-MX" sz="24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lvl="1"/>
            <a:endParaRPr lang="es-MX" sz="24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lvl="1"/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Actividad en equipos de tres personas:</a:t>
            </a:r>
          </a:p>
          <a:p>
            <a:pPr lvl="1"/>
            <a:endParaRPr lang="es-MX" sz="24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lvl="1"/>
            <a:endParaRPr lang="es-MX" sz="24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914400" lvl="1" indent="-457200">
              <a:buFontTx/>
              <a:buChar char="-"/>
            </a:pPr>
            <a:r>
              <a:rPr lang="es-MX" sz="2400" i="1" dirty="0">
                <a:solidFill>
                  <a:srgbClr val="393939"/>
                </a:solidFill>
                <a:latin typeface="Tenorite" panose="00000500000000000000" pitchFamily="2" charset="0"/>
              </a:rPr>
              <a:t>Trabajo en equipo </a:t>
            </a: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de 15 minutos.</a:t>
            </a:r>
          </a:p>
          <a:p>
            <a:pPr marL="914400" lvl="1" indent="-457200">
              <a:buFontTx/>
              <a:buChar char="-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1. Cada quien realizará la misma instrucción (necesidad de información) en la herramienta de IA que eligió.</a:t>
            </a:r>
          </a:p>
          <a:p>
            <a:pPr marL="914400" lvl="1" indent="-457200">
              <a:buFontTx/>
              <a:buChar char="-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2. Comparan respuestas en equipo, eligen el mejor modelo.</a:t>
            </a:r>
          </a:p>
          <a:p>
            <a:pPr marL="914400" lvl="1" indent="-457200">
              <a:buFontTx/>
              <a:buChar char="-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3. Compartir observaciones y dudas en grupo.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6A47121-120F-A7B3-4E09-A4BEE98D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47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27B5BD6-1F02-A82A-8C3C-53B3F84C600E}"/>
              </a:ext>
            </a:extLst>
          </p:cNvPr>
          <p:cNvCxnSpPr/>
          <p:nvPr/>
        </p:nvCxnSpPr>
        <p:spPr>
          <a:xfrm>
            <a:off x="519165" y="987597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7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C52F5-A5CA-DB8E-AD8E-692952698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499A41A-699C-CF6A-C2D6-7E88A09271AB}"/>
              </a:ext>
            </a:extLst>
          </p:cNvPr>
          <p:cNvSpPr txBox="1"/>
          <p:nvPr/>
        </p:nvSpPr>
        <p:spPr>
          <a:xfrm>
            <a:off x="347242" y="300939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1. Búsqueda de información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1F5311-9151-89C0-BCB1-787BED7EE2CF}"/>
              </a:ext>
            </a:extLst>
          </p:cNvPr>
          <p:cNvSpPr txBox="1"/>
          <p:nvPr/>
        </p:nvSpPr>
        <p:spPr>
          <a:xfrm>
            <a:off x="240701" y="947925"/>
            <a:ext cx="1133899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Combinar herramientas. (</a:t>
            </a:r>
            <a:r>
              <a:rPr lang="es-MX" sz="2800" dirty="0" err="1">
                <a:solidFill>
                  <a:srgbClr val="393939"/>
                </a:solidFill>
                <a:latin typeface="Tenorite" panose="00000500000000000000" pitchFamily="2" charset="0"/>
              </a:rPr>
              <a:t>Perplexity</a:t>
            </a: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 y Gemini </a:t>
            </a:r>
            <a:r>
              <a:rPr lang="es-MX" sz="2800" dirty="0" err="1">
                <a:solidFill>
                  <a:srgbClr val="393939"/>
                </a:solidFill>
                <a:latin typeface="Tenorite" panose="00000500000000000000" pitchFamily="2" charset="0"/>
              </a:rPr>
              <a:t>Search</a:t>
            </a: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).</a:t>
            </a:r>
          </a:p>
          <a:p>
            <a:pPr marL="914400" lvl="1" indent="-457200">
              <a:buFontTx/>
              <a:buChar char="-"/>
            </a:pPr>
            <a:endParaRPr lang="es-MX" sz="28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914400" lvl="1" indent="-457200">
              <a:buFontTx/>
              <a:buChar char="-"/>
            </a:pPr>
            <a:r>
              <a:rPr lang="es-MX" sz="2800" i="1" dirty="0" err="1">
                <a:solidFill>
                  <a:srgbClr val="393939"/>
                </a:solidFill>
                <a:latin typeface="Tenorite" panose="00000500000000000000" pitchFamily="2" charset="0"/>
              </a:rPr>
              <a:t>Prompting</a:t>
            </a:r>
            <a:r>
              <a:rPr lang="es-MX" sz="2800" i="1" dirty="0">
                <a:solidFill>
                  <a:srgbClr val="393939"/>
                </a:solidFill>
                <a:latin typeface="Tenorite" panose="00000500000000000000" pitchFamily="2" charset="0"/>
              </a:rPr>
              <a:t> de sesión</a:t>
            </a: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: (a) exigir </a:t>
            </a:r>
            <a:r>
              <a:rPr lang="es-MX" sz="2800" dirty="0" err="1">
                <a:solidFill>
                  <a:srgbClr val="393939"/>
                </a:solidFill>
                <a:latin typeface="Tenorite" panose="00000500000000000000" pitchFamily="2" charset="0"/>
              </a:rPr>
              <a:t>url</a:t>
            </a: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 específicas; (b) reportar cuando no puede acceder a un sitio específico y explicar de donde está obteniendo la información; (c) pedir fuentes confiables o creíbles (y explicar con ejemplos que son).</a:t>
            </a:r>
          </a:p>
          <a:p>
            <a:pPr marL="914400" lvl="1" indent="-457200">
              <a:buFontTx/>
              <a:buChar char="-"/>
            </a:pPr>
            <a:endParaRPr lang="es-MX" sz="28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914400" lvl="1" indent="-457200">
              <a:buFontTx/>
              <a:buChar char="-"/>
            </a:pPr>
            <a:r>
              <a:rPr lang="es-MX" sz="2800" i="1" dirty="0" err="1">
                <a:solidFill>
                  <a:srgbClr val="393939"/>
                </a:solidFill>
                <a:latin typeface="Tenorite" panose="00000500000000000000" pitchFamily="2" charset="0"/>
              </a:rPr>
              <a:t>Prompting</a:t>
            </a: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: (a) hacer varias rondas de búsqueda, precisando mejor que es lo que se necesita; (b) revisar o auditar respuestas.</a:t>
            </a:r>
          </a:p>
          <a:p>
            <a:pPr lvl="1"/>
            <a:endParaRPr lang="es-MX" sz="28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lvl="1"/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Tomar en cuenta: no indexa toda la web (no reemplaza buscadores); su indexación está desactualizada; muchas páginas (las de mejor información) no son accesibles.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66555DB-0655-8F84-F525-813E12E92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48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04F0011D-2F80-2A57-8B77-2ED8697DD212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31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8066B-973A-4F59-558C-EB58AA2DB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7D655F3-E108-B7D1-78B5-E0CFD0D8F38C}"/>
              </a:ext>
            </a:extLst>
          </p:cNvPr>
          <p:cNvSpPr txBox="1"/>
          <p:nvPr/>
        </p:nvSpPr>
        <p:spPr>
          <a:xfrm>
            <a:off x="347242" y="300939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A. Búsqueda con rastreabilidad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2766A35-3DE1-6E9D-7A10-D48D17061745}"/>
              </a:ext>
            </a:extLst>
          </p:cNvPr>
          <p:cNvSpPr txBox="1"/>
          <p:nvPr/>
        </p:nvSpPr>
        <p:spPr>
          <a:xfrm>
            <a:off x="347241" y="991618"/>
            <a:ext cx="11662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Solicitar al modelo que identifique fuentes verificables y que distinga explícitamente qué información proviene de la web y cuál es inferencia del modelo.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29F7678-DA09-5F7E-4066-C80A064E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49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557C5DF-8C9F-DA9C-60A7-276BEAE74F53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5D57AD81-0468-228D-0270-A0C841B50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973" y="2157198"/>
            <a:ext cx="8583223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6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49A29-2E79-BD1C-A197-968506C7B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19C75AB-04E5-790F-9200-F06540E9BB60}"/>
              </a:ext>
            </a:extLst>
          </p:cNvPr>
          <p:cNvSpPr txBox="1"/>
          <p:nvPr/>
        </p:nvSpPr>
        <p:spPr>
          <a:xfrm>
            <a:off x="347242" y="300939"/>
            <a:ext cx="1143835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8E7050"/>
                </a:solidFill>
                <a:latin typeface="Tenorite" panose="00000500000000000000" pitchFamily="2" charset="0"/>
              </a:rPr>
              <a:t>Transparencia y explicabilidad</a:t>
            </a:r>
            <a:endParaRPr lang="es-ES" sz="2800" b="1" dirty="0">
              <a:solidFill>
                <a:srgbClr val="8E7050"/>
              </a:solidFill>
              <a:latin typeface="Tenorite" panose="000005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F0C064F-E590-FF05-0817-78771B31866E}"/>
              </a:ext>
            </a:extLst>
          </p:cNvPr>
          <p:cNvSpPr txBox="1"/>
          <p:nvPr/>
        </p:nvSpPr>
        <p:spPr>
          <a:xfrm>
            <a:off x="1298448" y="1408182"/>
            <a:ext cx="95994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Transparencia: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Sistemas que funcionan como cajas negras.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Procesos estadísticos no comprensibles para seres humanos.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Necesidad de acceso a los datos, a los modelos entrenados, a ser informados sobre su uso.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Explicabilidad: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Capacidad de los funcionarios públicos de justificar racionalmente acciones administrativas asistidas por la 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Burocracia weberiana: sustento racional-legal de las acciones.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El reto de la IA es explicar cómo y por qué genera una predicción/clasificación.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0BF3F73-40F8-179F-E4F0-A1F9CE07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5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D29BFBA-DA4E-0DDB-67BD-E94A326C6B30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BA326FF4-AFBE-64BD-20A2-603166BBED6F}"/>
              </a:ext>
            </a:extLst>
          </p:cNvPr>
          <p:cNvGrpSpPr/>
          <p:nvPr/>
        </p:nvGrpSpPr>
        <p:grpSpPr>
          <a:xfrm>
            <a:off x="92468" y="5919596"/>
            <a:ext cx="1575637" cy="897308"/>
            <a:chOff x="4980906" y="2842749"/>
            <a:chExt cx="1575637" cy="897308"/>
          </a:xfrm>
        </p:grpSpPr>
        <p:pic>
          <p:nvPicPr>
            <p:cNvPr id="7" name="Picture 2" descr="Centros Conacyt">
              <a:extLst>
                <a:ext uri="{FF2B5EF4-FFF2-40B4-BE49-F238E27FC236}">
                  <a16:creationId xmlns:a16="http://schemas.microsoft.com/office/drawing/2014/main" id="{E4BB6E2C-FAB0-A0B5-E4BF-23BEA931BB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235" y="2842749"/>
              <a:ext cx="897308" cy="897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 descr="Interfaz de usuario gráfica&#10;&#10;El contenido generado por IA puede ser incorrecto.">
              <a:extLst>
                <a:ext uri="{FF2B5EF4-FFF2-40B4-BE49-F238E27FC236}">
                  <a16:creationId xmlns:a16="http://schemas.microsoft.com/office/drawing/2014/main" id="{F0D88537-513E-504D-C41C-1D61B37E4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317"/>
            <a:stretch/>
          </p:blipFill>
          <p:spPr>
            <a:xfrm>
              <a:off x="4980906" y="2880506"/>
              <a:ext cx="678329" cy="856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39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B02CC-921B-246A-8AB2-859F18564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17EC760-BC88-A50D-A861-974D85AF35F0}"/>
              </a:ext>
            </a:extLst>
          </p:cNvPr>
          <p:cNvSpPr txBox="1"/>
          <p:nvPr/>
        </p:nvSpPr>
        <p:spPr>
          <a:xfrm>
            <a:off x="347242" y="300939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B. Verificación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316570D-222C-9EF7-76B6-FDD608ADE5B1}"/>
              </a:ext>
            </a:extLst>
          </p:cNvPr>
          <p:cNvSpPr txBox="1"/>
          <p:nvPr/>
        </p:nvSpPr>
        <p:spPr>
          <a:xfrm>
            <a:off x="347242" y="1755091"/>
            <a:ext cx="40986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Solicitar que el modelo contraste una afirmación específica únicamente con fuentes reales, evaluando si la evidencia la respalda, contradice o matiza, y clasificando el resultado como verdadero, parcialmente verdadero, falso o no verificable.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014DB88-B8F6-235E-77D5-BE7A78F7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50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EEEA1FF-83E2-6AFB-6FD9-D232F9A3A34C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83A13D22-26F5-F151-A49C-7E77FFDEF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751" y="1594911"/>
            <a:ext cx="7305032" cy="463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1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142BC-1165-796A-5EE9-F78C295A7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2CD5D6E-763C-2A39-C8B0-08912A9E409F}"/>
              </a:ext>
            </a:extLst>
          </p:cNvPr>
          <p:cNvSpPr txBox="1"/>
          <p:nvPr/>
        </p:nvSpPr>
        <p:spPr>
          <a:xfrm>
            <a:off x="347242" y="300939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C. Auditoría de la propia respuesta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C17C1BB-90D3-744D-44E8-ED9D840C45E3}"/>
              </a:ext>
            </a:extLst>
          </p:cNvPr>
          <p:cNvSpPr txBox="1"/>
          <p:nvPr/>
        </p:nvSpPr>
        <p:spPr>
          <a:xfrm>
            <a:off x="189585" y="1993581"/>
            <a:ext cx="54544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Pedirle que repita una misma búsqueda dos veces (una basada solo en información encontrada en internet y otra basada únicamente en su entrenamiento previo) para comparar diferencias conceptuales y factuales.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12823AF-21EB-EE87-FCBE-5D5E8B5F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51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0413224-A12C-6215-8B54-09F5377F2DF3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1DF6FCFC-94A5-D639-C479-3FE882640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030" y="1678996"/>
            <a:ext cx="6495753" cy="446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7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97874-80D4-D06A-7904-5802473CE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F0EC7D0-C0A2-01F7-0FD3-F14C88212667}"/>
              </a:ext>
            </a:extLst>
          </p:cNvPr>
          <p:cNvSpPr txBox="1"/>
          <p:nvPr/>
        </p:nvSpPr>
        <p:spPr>
          <a:xfrm>
            <a:off x="347242" y="300939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dirty="0">
                <a:solidFill>
                  <a:srgbClr val="8E7050"/>
                </a:solidFill>
                <a:latin typeface="Tenorite" panose="00000500000000000000" pitchFamily="2" charset="0"/>
              </a:rPr>
              <a:t>Trabajo en equipo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8D1B441-9FCD-21BC-F2E8-139B3DBC19C8}"/>
              </a:ext>
            </a:extLst>
          </p:cNvPr>
          <p:cNvSpPr txBox="1"/>
          <p:nvPr/>
        </p:nvSpPr>
        <p:spPr>
          <a:xfrm>
            <a:off x="396925" y="1067030"/>
            <a:ext cx="1133899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Utilicen cada uno de los tres </a:t>
            </a:r>
            <a:r>
              <a:rPr lang="es-MX" sz="2800" i="1" dirty="0" err="1">
                <a:solidFill>
                  <a:srgbClr val="393939"/>
                </a:solidFill>
                <a:latin typeface="Tenorite" panose="00000500000000000000" pitchFamily="2" charset="0"/>
              </a:rPr>
              <a:t>prompts</a:t>
            </a: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 para fortalecer nuestro proyecto de investigación.</a:t>
            </a:r>
          </a:p>
          <a:p>
            <a:pPr marL="914400" lvl="1" indent="-457200">
              <a:buFontTx/>
              <a:buChar char="-"/>
            </a:pPr>
            <a:endParaRPr lang="es-MX" sz="28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914400" lvl="1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A. Fortalecer el documento con más datos.</a:t>
            </a:r>
          </a:p>
          <a:p>
            <a:pPr marL="914400" lvl="1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C. Verificar alguna respuesta (del punto A).</a:t>
            </a:r>
          </a:p>
          <a:p>
            <a:pPr marL="914400" lvl="1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B. Verificar algún dato que hayamos puesto ya.</a:t>
            </a:r>
          </a:p>
          <a:p>
            <a:pPr marL="914400" lvl="1" indent="-457200">
              <a:buFontTx/>
              <a:buChar char="-"/>
            </a:pPr>
            <a:endParaRPr lang="es-MX" sz="28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914400" lvl="1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Hacerlo en paralelo con los cinco modelos.</a:t>
            </a:r>
          </a:p>
          <a:p>
            <a:pPr marL="914400" lvl="1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Una vez obtenidas las respuestas, compararlas, evaluarlas y elegir la mejor como insumo* para fortalecer su proyecto de innovación.</a:t>
            </a:r>
          </a:p>
          <a:p>
            <a:pPr marL="914400" lvl="1" indent="-457200">
              <a:buFontTx/>
              <a:buChar char="-"/>
            </a:pPr>
            <a:endParaRPr lang="es-MX" sz="28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lvl="1"/>
            <a:r>
              <a:rPr lang="es-MX" sz="2800" b="1" dirty="0">
                <a:solidFill>
                  <a:srgbClr val="393939"/>
                </a:solidFill>
                <a:latin typeface="Tenorite" panose="00000500000000000000" pitchFamily="2" charset="0"/>
              </a:rPr>
              <a:t>15 </a:t>
            </a:r>
            <a:r>
              <a:rPr lang="es-MX" sz="2800" b="1" dirty="0" err="1">
                <a:solidFill>
                  <a:srgbClr val="393939"/>
                </a:solidFill>
                <a:latin typeface="Tenorite" panose="00000500000000000000" pitchFamily="2" charset="0"/>
              </a:rPr>
              <a:t>mins</a:t>
            </a:r>
            <a:r>
              <a:rPr lang="es-MX" sz="2800" b="1" dirty="0">
                <a:solidFill>
                  <a:srgbClr val="393939"/>
                </a:solidFill>
                <a:latin typeface="Tenorite" panose="00000500000000000000" pitchFamily="2" charset="0"/>
              </a:rPr>
              <a:t>.</a:t>
            </a:r>
          </a:p>
          <a:p>
            <a:pPr marL="914400" lvl="1" indent="-457200">
              <a:buFontTx/>
              <a:buChar char="-"/>
            </a:pPr>
            <a:endParaRPr lang="es-MX" sz="2800" dirty="0">
              <a:solidFill>
                <a:srgbClr val="393939"/>
              </a:solidFill>
              <a:latin typeface="Tenorite" panose="00000500000000000000" pitchFamily="2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B04F0AD-170E-31F7-03C7-B8D3A6B49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52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CCB89FF-66AE-8744-E0CC-448F74BE6359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69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5C89D-F0C8-BCD3-2CAD-221BD276C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C306A8-15F1-BD9C-7644-B2E8B3D952B2}"/>
              </a:ext>
            </a:extLst>
          </p:cNvPr>
          <p:cNvSpPr txBox="1"/>
          <p:nvPr/>
        </p:nvSpPr>
        <p:spPr>
          <a:xfrm>
            <a:off x="347242" y="300939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Recapitulación: búsqueda de información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9C01428-F94E-9FC0-36F7-395F2BCAFE60}"/>
              </a:ext>
            </a:extLst>
          </p:cNvPr>
          <p:cNvSpPr txBox="1"/>
          <p:nvPr/>
        </p:nvSpPr>
        <p:spPr>
          <a:xfrm>
            <a:off x="167549" y="1443841"/>
            <a:ext cx="113389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¿Hubo divergencia o convergencia en la respuesta de los modelos?</a:t>
            </a:r>
          </a:p>
          <a:p>
            <a:pPr marL="914400" lvl="1" indent="-457200">
              <a:buFontTx/>
              <a:buChar char="-"/>
            </a:pPr>
            <a:endParaRPr lang="es-MX" sz="28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914400" lvl="1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¿Qué modelo les funcionó mejor y por qué?</a:t>
            </a:r>
          </a:p>
          <a:p>
            <a:pPr marL="914400" lvl="1" indent="-457200">
              <a:buFontTx/>
              <a:buChar char="-"/>
            </a:pPr>
            <a:endParaRPr lang="es-MX" sz="28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914400" lvl="1" indent="-457200">
              <a:buFontTx/>
              <a:buChar char="-"/>
            </a:pPr>
            <a:r>
              <a:rPr lang="es-MX" sz="2800" dirty="0">
                <a:solidFill>
                  <a:srgbClr val="393939"/>
                </a:solidFill>
                <a:latin typeface="Tenorite" panose="00000500000000000000" pitchFamily="2" charset="0"/>
              </a:rPr>
              <a:t>¿Les ayudó el modelo a mejorar su proyecto de investigación? ¿Cómo?</a:t>
            </a:r>
          </a:p>
          <a:p>
            <a:pPr marL="914400" lvl="1" indent="-457200">
              <a:buFontTx/>
              <a:buChar char="-"/>
            </a:pPr>
            <a:endParaRPr lang="es-MX" sz="2800" dirty="0">
              <a:solidFill>
                <a:srgbClr val="393939"/>
              </a:solidFill>
              <a:latin typeface="Tenorite" panose="00000500000000000000" pitchFamily="2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F7E1E0B-9965-1FD0-3270-E02ABC09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53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CFB8ADD-6938-5D15-5530-2A24453E736E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91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DD5A1-1A0E-092A-937B-5EED9F3E9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A3671F5-E1E0-1BF1-7CDC-8156BED86B93}"/>
              </a:ext>
            </a:extLst>
          </p:cNvPr>
          <p:cNvSpPr txBox="1"/>
          <p:nvPr/>
        </p:nvSpPr>
        <p:spPr>
          <a:xfrm>
            <a:off x="505767" y="-24001"/>
            <a:ext cx="11180466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Síntesis de información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7ECA15D-A70D-BDF9-39D8-4681F126D5DD}"/>
              </a:ext>
            </a:extLst>
          </p:cNvPr>
          <p:cNvSpPr txBox="1"/>
          <p:nvPr/>
        </p:nvSpPr>
        <p:spPr>
          <a:xfrm>
            <a:off x="532563" y="851920"/>
            <a:ext cx="111804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s-MX" sz="2700" dirty="0">
                <a:solidFill>
                  <a:srgbClr val="393939"/>
                </a:solidFill>
                <a:latin typeface="Tenorite" panose="00000500000000000000" pitchFamily="2" charset="0"/>
              </a:rPr>
              <a:t>Para esta actividad, necesitaremos un documento (público o compartible) de grandes volúmenes.</a:t>
            </a:r>
          </a:p>
          <a:p>
            <a:pPr marL="914400" lvl="1" indent="-457200">
              <a:buFontTx/>
              <a:buChar char="-"/>
            </a:pPr>
            <a:r>
              <a:rPr lang="es-MX" sz="2700" dirty="0">
                <a:solidFill>
                  <a:srgbClr val="393939"/>
                </a:solidFill>
                <a:latin typeface="Tenorite" panose="00000500000000000000" pitchFamily="2" charset="0"/>
              </a:rPr>
              <a:t>Para evitar interpretaciones incorrectas, pide (a) citas de secciones, (b) párrafos o fragmentos relevantes, (c) tabla de evidencia-síntesis.</a:t>
            </a:r>
          </a:p>
          <a:p>
            <a:pPr marL="914400" lvl="1" indent="-457200">
              <a:buFontTx/>
              <a:buChar char="-"/>
            </a:pPr>
            <a:r>
              <a:rPr lang="es-MX" sz="2700" u="sng" dirty="0">
                <a:solidFill>
                  <a:srgbClr val="393939"/>
                </a:solidFill>
                <a:latin typeface="Tenorite" panose="00000500000000000000" pitchFamily="2" charset="0"/>
              </a:rPr>
              <a:t>Trabajar en bloques</a:t>
            </a:r>
            <a:r>
              <a:rPr lang="es-MX" sz="2700" dirty="0">
                <a:solidFill>
                  <a:srgbClr val="393939"/>
                </a:solidFill>
                <a:latin typeface="Tenorite" panose="00000500000000000000" pitchFamily="2" charset="0"/>
              </a:rPr>
              <a:t>, no el documento completo. Pide resúmenes parciales, luego solicita meta-resumen final.</a:t>
            </a:r>
          </a:p>
          <a:p>
            <a:pPr marL="914400" lvl="1" indent="-457200">
              <a:buFontTx/>
              <a:buChar char="-"/>
            </a:pPr>
            <a:r>
              <a:rPr lang="es-MX" sz="2700" dirty="0">
                <a:solidFill>
                  <a:srgbClr val="393939"/>
                </a:solidFill>
                <a:latin typeface="Tenorite" panose="00000500000000000000" pitchFamily="2" charset="0"/>
              </a:rPr>
              <a:t>Verificaciones: qué partes del documento no son claras (para el modelo), qué contenido no se pudo sintetizar, posibles contradicciones internas.</a:t>
            </a:r>
          </a:p>
          <a:p>
            <a:pPr marL="914400" lvl="1" indent="-457200">
              <a:buFontTx/>
              <a:buChar char="-"/>
            </a:pPr>
            <a:endParaRPr lang="es-MX" sz="27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914400" lvl="1" indent="-457200">
              <a:buFontTx/>
              <a:buChar char="-"/>
            </a:pPr>
            <a:r>
              <a:rPr lang="es-MX" sz="2700" dirty="0">
                <a:solidFill>
                  <a:srgbClr val="393939"/>
                </a:solidFill>
                <a:latin typeface="Tenorite" panose="00000500000000000000" pitchFamily="2" charset="0"/>
              </a:rPr>
              <a:t>Errores comunes: (a) pedir un resumen general sin estructura; (b) no proporcionar un documento (“resume X tema”); (c) no pedir literalidad.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D08E4B4-06B3-4295-3C54-3FA2993C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54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411836C-5230-F5EE-B4CC-DC6682BA633A}"/>
              </a:ext>
            </a:extLst>
          </p:cNvPr>
          <p:cNvCxnSpPr/>
          <p:nvPr/>
        </p:nvCxnSpPr>
        <p:spPr>
          <a:xfrm>
            <a:off x="532563" y="62298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75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DBB91-DD87-B6DD-484E-60B8DBC63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1D82005-7C5C-CBC7-98DF-604A11BA5F5A}"/>
              </a:ext>
            </a:extLst>
          </p:cNvPr>
          <p:cNvSpPr txBox="1"/>
          <p:nvPr/>
        </p:nvSpPr>
        <p:spPr>
          <a:xfrm>
            <a:off x="347242" y="300939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Prompt para resumen con fidelidad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001249A-17BE-6199-5B4E-6925A2ED6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55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FD1AE68-B857-32D2-8F8F-CB0C4D4F8B26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365C915D-4291-ED85-C414-7A7FA77FF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850" y="1928812"/>
            <a:ext cx="6915150" cy="300037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A9A4CC8-A07F-2D43-B924-4247D2D5BAAF}"/>
              </a:ext>
            </a:extLst>
          </p:cNvPr>
          <p:cNvSpPr txBox="1"/>
          <p:nvPr/>
        </p:nvSpPr>
        <p:spPr>
          <a:xfrm>
            <a:off x="-337726" y="2274837"/>
            <a:ext cx="561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Utilicen cada uno de los dos </a:t>
            </a:r>
            <a:r>
              <a:rPr lang="es-MX" sz="2400" i="1" dirty="0" err="1">
                <a:solidFill>
                  <a:srgbClr val="393939"/>
                </a:solidFill>
                <a:latin typeface="Tenorite" panose="00000500000000000000" pitchFamily="2" charset="0"/>
              </a:rPr>
              <a:t>prompts</a:t>
            </a: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 para realizar una consulta o asesoría a la herramienta </a:t>
            </a:r>
            <a:r>
              <a:rPr lang="es-MX" sz="2400" i="1" dirty="0">
                <a:solidFill>
                  <a:srgbClr val="393939"/>
                </a:solidFill>
                <a:latin typeface="Tenorite" panose="00000500000000000000" pitchFamily="2" charset="0"/>
              </a:rPr>
              <a:t>como si fuera un experto</a:t>
            </a: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.</a:t>
            </a:r>
          </a:p>
          <a:p>
            <a:pPr marL="914400" lvl="1" indent="-457200">
              <a:buFontTx/>
              <a:buChar char="-"/>
            </a:pPr>
            <a:endParaRPr lang="es-MX" sz="2400" dirty="0">
              <a:solidFill>
                <a:srgbClr val="393939"/>
              </a:solidFill>
              <a:latin typeface="Tenorit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98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B91EB-FF64-91A3-0A25-85804E64F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8121051-CFD7-02F6-F975-C6280C3A7227}"/>
              </a:ext>
            </a:extLst>
          </p:cNvPr>
          <p:cNvSpPr txBox="1"/>
          <p:nvPr/>
        </p:nvSpPr>
        <p:spPr>
          <a:xfrm>
            <a:off x="347242" y="300939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Prompt para síntesis por niveles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D17CD22-D65E-2B0C-77ED-F5F7A26C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56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EFD0FE3-757E-9460-191F-0A7D30530C3D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8648-32A0-092B-650B-D58A2E499BFC}"/>
              </a:ext>
            </a:extLst>
          </p:cNvPr>
          <p:cNvSpPr txBox="1"/>
          <p:nvPr/>
        </p:nvSpPr>
        <p:spPr>
          <a:xfrm>
            <a:off x="-337726" y="2274837"/>
            <a:ext cx="561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Para solicitar al modelo a distinguir entre contenido literal y síntesis interpretativa, citando fragmentos específicos del documento.</a:t>
            </a:r>
          </a:p>
          <a:p>
            <a:pPr marL="914400" lvl="1" indent="-457200">
              <a:buFontTx/>
              <a:buChar char="-"/>
            </a:pPr>
            <a:endParaRPr lang="es-MX" sz="2400" dirty="0">
              <a:solidFill>
                <a:srgbClr val="393939"/>
              </a:solidFill>
              <a:latin typeface="Tenorite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B9DDCFA-D632-4946-5663-ACB41C9B0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208" y="2409824"/>
            <a:ext cx="68865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22B7D-E31C-17B8-57D2-6BC532E97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7B71DF5-41D7-D190-8915-BD2FBCE95650}"/>
              </a:ext>
            </a:extLst>
          </p:cNvPr>
          <p:cNvSpPr txBox="1"/>
          <p:nvPr/>
        </p:nvSpPr>
        <p:spPr>
          <a:xfrm>
            <a:off x="347242" y="300939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Prompt para detectar sesgos y omisiones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72D6CD8-0E43-EA16-C78F-3EA961F48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57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FF6DB8C-84E4-0416-FD5D-F6C8C72A664A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ED2394-F44D-09F4-D8F6-4FED53572E55}"/>
              </a:ext>
            </a:extLst>
          </p:cNvPr>
          <p:cNvSpPr txBox="1"/>
          <p:nvPr/>
        </p:nvSpPr>
        <p:spPr>
          <a:xfrm>
            <a:off x="-337726" y="2274837"/>
            <a:ext cx="561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Que permite contrastar resúmenes de distinta granularidad para verificar consistencia interna y detectar distorsiones.</a:t>
            </a:r>
          </a:p>
          <a:p>
            <a:pPr marL="914400" lvl="1" indent="-457200">
              <a:buFontTx/>
              <a:buChar char="-"/>
            </a:pPr>
            <a:endParaRPr lang="es-MX" sz="2400" dirty="0">
              <a:solidFill>
                <a:srgbClr val="393939"/>
              </a:solidFill>
              <a:latin typeface="Tenorite" panose="00000500000000000000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F2B2B2B-C14F-F4D1-6635-4B890EEA4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977" y="2163542"/>
            <a:ext cx="69342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0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A6973-87D4-1E61-CA7E-7FA90CCD2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AC998CE-BC58-8979-C091-C84D054021F5}"/>
              </a:ext>
            </a:extLst>
          </p:cNvPr>
          <p:cNvSpPr txBox="1"/>
          <p:nvPr/>
        </p:nvSpPr>
        <p:spPr>
          <a:xfrm>
            <a:off x="347242" y="300939"/>
            <a:ext cx="1143835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E7050"/>
                </a:solidFill>
                <a:latin typeface="Tenorite" panose="00000500000000000000" pitchFamily="2" charset="0"/>
              </a:rPr>
              <a:t>Resumen con fidelidad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2FC4C9D-76E8-0168-20F5-430FCA26A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58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6ECE7FA-9049-3F29-12B1-E4FCA156CB07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471469D6-3CC6-CE88-B07F-16E6BFA48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850" y="1928812"/>
            <a:ext cx="6915150" cy="300037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3C7AC2C-1AA9-F627-5F69-513EDEF7DC35}"/>
              </a:ext>
            </a:extLst>
          </p:cNvPr>
          <p:cNvSpPr txBox="1"/>
          <p:nvPr/>
        </p:nvSpPr>
        <p:spPr>
          <a:xfrm>
            <a:off x="-337726" y="2274837"/>
            <a:ext cx="561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Para identificar riesgos, vacíos y zonas donde la interpretación del modelo podría ser débil o imprecisa.</a:t>
            </a:r>
          </a:p>
          <a:p>
            <a:pPr marL="914400" lvl="1" indent="-457200">
              <a:buFontTx/>
              <a:buChar char="-"/>
            </a:pPr>
            <a:endParaRPr lang="es-MX" sz="2400" dirty="0">
              <a:solidFill>
                <a:srgbClr val="393939"/>
              </a:solidFill>
              <a:latin typeface="Tenorit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22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8CA264E-C9F7-4B0B-7FB3-34E2385F5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E07621-796F-48EA-46FE-8EADA3A8E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607B4E8-8A3A-6A9B-E316-4117EBC8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1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14646-E064-01BD-9065-8DA08F6C6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9F6FE00-74E4-B040-98CF-5C7394548E5B}"/>
              </a:ext>
            </a:extLst>
          </p:cNvPr>
          <p:cNvSpPr txBox="1"/>
          <p:nvPr/>
        </p:nvSpPr>
        <p:spPr>
          <a:xfrm>
            <a:off x="347242" y="300939"/>
            <a:ext cx="1143835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8E7050"/>
                </a:solidFill>
                <a:latin typeface="Tenorite" panose="00000500000000000000" pitchFamily="2" charset="0"/>
              </a:rPr>
              <a:t>Sesgo discriminatorio</a:t>
            </a:r>
            <a:endParaRPr lang="es-ES" sz="2800" b="1" dirty="0">
              <a:solidFill>
                <a:srgbClr val="8E7050"/>
              </a:solidFill>
              <a:latin typeface="Tenorite" panose="000005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784872F-C00A-7F80-55AD-7E524A91515B}"/>
              </a:ext>
            </a:extLst>
          </p:cNvPr>
          <p:cNvSpPr txBox="1"/>
          <p:nvPr/>
        </p:nvSpPr>
        <p:spPr>
          <a:xfrm>
            <a:off x="1298448" y="1408182"/>
            <a:ext cx="95994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Reproducción de sesgos discriminatorios en las bases de datos.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Los datos aprenden de decisiones/acciones del pasado y buscan reproducirlos de manera fidedigna.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Pueden menoscabar la equidad y justicia social en las acciones administrativas y operación de políticas públicas (p. ej., exclusión sistemática de poblaciones vulnerables).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Requiere: auditorías de sesgo, métricas de equidad, incorporación de las personas impactadas.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EF0AD73-3A67-42E1-5E8A-88D91B336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6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B25138B-C591-D729-08E1-60040BC0D8FD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CE219CD5-60F3-1E96-77DA-74D2627153EA}"/>
              </a:ext>
            </a:extLst>
          </p:cNvPr>
          <p:cNvGrpSpPr/>
          <p:nvPr/>
        </p:nvGrpSpPr>
        <p:grpSpPr>
          <a:xfrm>
            <a:off x="92468" y="5919596"/>
            <a:ext cx="1575637" cy="897308"/>
            <a:chOff x="4980906" y="2842749"/>
            <a:chExt cx="1575637" cy="897308"/>
          </a:xfrm>
        </p:grpSpPr>
        <p:pic>
          <p:nvPicPr>
            <p:cNvPr id="7" name="Picture 2" descr="Centros Conacyt">
              <a:extLst>
                <a:ext uri="{FF2B5EF4-FFF2-40B4-BE49-F238E27FC236}">
                  <a16:creationId xmlns:a16="http://schemas.microsoft.com/office/drawing/2014/main" id="{5006AF30-A7A0-F9FB-E17F-0106C1778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235" y="2842749"/>
              <a:ext cx="897308" cy="897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 descr="Interfaz de usuario gráfica&#10;&#10;El contenido generado por IA puede ser incorrecto.">
              <a:extLst>
                <a:ext uri="{FF2B5EF4-FFF2-40B4-BE49-F238E27FC236}">
                  <a16:creationId xmlns:a16="http://schemas.microsoft.com/office/drawing/2014/main" id="{07DB0462-9FF7-9194-A951-E1E4CABC1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317"/>
            <a:stretch/>
          </p:blipFill>
          <p:spPr>
            <a:xfrm>
              <a:off x="4980906" y="2880506"/>
              <a:ext cx="678329" cy="856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141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B5B6B69-7FF0-41BE-ACAD-2F62FDBB9A79}"/>
              </a:ext>
            </a:extLst>
          </p:cNvPr>
          <p:cNvSpPr txBox="1"/>
          <p:nvPr/>
        </p:nvSpPr>
        <p:spPr>
          <a:xfrm>
            <a:off x="691110" y="2315933"/>
            <a:ext cx="10444687" cy="78319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8E7050"/>
                </a:solidFill>
                <a:latin typeface="Tenorite" panose="00000500000000000000" pitchFamily="2" charset="0"/>
              </a:rPr>
              <a:t>¡Gracias!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6503F21-DC00-46FD-B45B-8619BF688DA3}"/>
              </a:ext>
            </a:extLst>
          </p:cNvPr>
          <p:cNvSpPr txBox="1"/>
          <p:nvPr/>
        </p:nvSpPr>
        <p:spPr>
          <a:xfrm>
            <a:off x="1721816" y="3431512"/>
            <a:ext cx="8383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César Rentería</a:t>
            </a:r>
          </a:p>
          <a:p>
            <a:pPr algn="ctr"/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Profesor-Investigador</a:t>
            </a:r>
          </a:p>
          <a:p>
            <a:pPr algn="ctr"/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División de Administración Pública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0A22F03-5B0B-4FFC-ACE8-1402E468C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60</a:t>
            </a:fld>
            <a:endParaRPr lang="en-U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F6FF590-C856-2F4C-B9DD-9FC108DB13FF}"/>
              </a:ext>
            </a:extLst>
          </p:cNvPr>
          <p:cNvCxnSpPr/>
          <p:nvPr/>
        </p:nvCxnSpPr>
        <p:spPr>
          <a:xfrm>
            <a:off x="4642338" y="3215473"/>
            <a:ext cx="25422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agen 9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66140732-3E31-4CB2-11DA-9CDFB5520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113" y="4631841"/>
            <a:ext cx="2948679" cy="104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A3A2C-6572-DCF2-FEEF-D46D7DB15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2EBDD66-A57D-9219-1366-1D587A25720A}"/>
              </a:ext>
            </a:extLst>
          </p:cNvPr>
          <p:cNvSpPr txBox="1"/>
          <p:nvPr/>
        </p:nvSpPr>
        <p:spPr>
          <a:xfrm>
            <a:off x="347242" y="300939"/>
            <a:ext cx="1143835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8E7050"/>
                </a:solidFill>
                <a:latin typeface="Tenorite" panose="00000500000000000000" pitchFamily="2" charset="0"/>
              </a:rPr>
              <a:t>Retos para la gobernanza de la IA predictiva</a:t>
            </a:r>
            <a:endParaRPr lang="es-ES" sz="2800" b="1" dirty="0">
              <a:solidFill>
                <a:srgbClr val="8E7050"/>
              </a:solidFill>
              <a:latin typeface="Tenorite" panose="00000500000000000000" pitchFamily="2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434E679-9BB0-AEAA-4823-12444602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7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02FBFB6B-0496-3E13-C19F-E6BFB4B4072E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E29254A0-21C3-8681-FC74-DAD2E155D4C5}"/>
              </a:ext>
            </a:extLst>
          </p:cNvPr>
          <p:cNvGrpSpPr/>
          <p:nvPr/>
        </p:nvGrpSpPr>
        <p:grpSpPr>
          <a:xfrm>
            <a:off x="92468" y="5919596"/>
            <a:ext cx="1575637" cy="897308"/>
            <a:chOff x="4980906" y="2842749"/>
            <a:chExt cx="1575637" cy="897308"/>
          </a:xfrm>
        </p:grpSpPr>
        <p:pic>
          <p:nvPicPr>
            <p:cNvPr id="7" name="Picture 2" descr="Centros Conacyt">
              <a:extLst>
                <a:ext uri="{FF2B5EF4-FFF2-40B4-BE49-F238E27FC236}">
                  <a16:creationId xmlns:a16="http://schemas.microsoft.com/office/drawing/2014/main" id="{99768B55-C6F8-0EA7-12AC-5C7021442D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235" y="2842749"/>
              <a:ext cx="897308" cy="897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 descr="Interfaz de usuario gráfica&#10;&#10;El contenido generado por IA puede ser incorrecto.">
              <a:extLst>
                <a:ext uri="{FF2B5EF4-FFF2-40B4-BE49-F238E27FC236}">
                  <a16:creationId xmlns:a16="http://schemas.microsoft.com/office/drawing/2014/main" id="{0617688C-3614-E3FD-D128-A3211E120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317"/>
            <a:stretch/>
          </p:blipFill>
          <p:spPr>
            <a:xfrm>
              <a:off x="4980906" y="2880506"/>
              <a:ext cx="678329" cy="856970"/>
            </a:xfrm>
            <a:prstGeom prst="rect">
              <a:avLst/>
            </a:prstGeom>
          </p:spPr>
        </p:pic>
      </p:grp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472DB81-AFEE-B17F-9883-E823E7967CB0}"/>
              </a:ext>
            </a:extLst>
          </p:cNvPr>
          <p:cNvGraphicFramePr>
            <a:graphicFrameLocks noGrp="1"/>
          </p:cNvGraphicFramePr>
          <p:nvPr/>
        </p:nvGraphicFramePr>
        <p:xfrm>
          <a:off x="3326257" y="1472461"/>
          <a:ext cx="6097442" cy="47208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73485">
                  <a:extLst>
                    <a:ext uri="{9D8B030D-6E8A-4147-A177-3AD203B41FA5}">
                      <a16:colId xmlns:a16="http://schemas.microsoft.com/office/drawing/2014/main" val="4210891364"/>
                    </a:ext>
                  </a:extLst>
                </a:gridCol>
                <a:gridCol w="4723957">
                  <a:extLst>
                    <a:ext uri="{9D8B030D-6E8A-4147-A177-3AD203B41FA5}">
                      <a16:colId xmlns:a16="http://schemas.microsoft.com/office/drawing/2014/main" val="223081962"/>
                    </a:ext>
                  </a:extLst>
                </a:gridCol>
              </a:tblGrid>
              <a:tr h="2206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400">
                          <a:effectLst/>
                        </a:rPr>
                        <a:t>Reto</a:t>
                      </a:r>
                      <a:endParaRPr lang="es-MX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453" marR="614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400">
                          <a:effectLst/>
                        </a:rPr>
                        <a:t>Descripción</a:t>
                      </a:r>
                      <a:endParaRPr lang="es-MX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453" marR="61453" marT="0" marB="0"/>
                </a:tc>
                <a:extLst>
                  <a:ext uri="{0D108BD9-81ED-4DB2-BD59-A6C34878D82A}">
                    <a16:rowId xmlns:a16="http://schemas.microsoft.com/office/drawing/2014/main" val="3755780625"/>
                  </a:ext>
                </a:extLst>
              </a:tr>
              <a:tr h="10491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400">
                          <a:effectLst/>
                        </a:rPr>
                        <a:t>Transparencia</a:t>
                      </a:r>
                      <a:endParaRPr lang="es-MX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453" marR="61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400">
                          <a:effectLst/>
                        </a:rPr>
                        <a:t>- Acceso a información significativa sobre el funcionamiento del sistema.</a:t>
                      </a:r>
                      <a:endParaRPr lang="es-MX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400">
                          <a:effectLst/>
                        </a:rPr>
                        <a:t>-Disposición de información del sistema de manera comprensible para actores involucrados.</a:t>
                      </a:r>
                      <a:endParaRPr lang="es-MX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453" marR="61453" marT="0" marB="0"/>
                </a:tc>
                <a:extLst>
                  <a:ext uri="{0D108BD9-81ED-4DB2-BD59-A6C34878D82A}">
                    <a16:rowId xmlns:a16="http://schemas.microsoft.com/office/drawing/2014/main" val="3947475027"/>
                  </a:ext>
                </a:extLst>
              </a:tr>
              <a:tr h="20323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400">
                          <a:effectLst/>
                        </a:rPr>
                        <a:t>Explicabilidad</a:t>
                      </a:r>
                      <a:endParaRPr lang="es-MX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453" marR="61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400">
                          <a:effectLst/>
                        </a:rPr>
                        <a:t>- Capacidad del sistema de IA de proveer información sobre cómo y por qué genera una predicción, clasificación o puntaje.</a:t>
                      </a:r>
                      <a:endParaRPr lang="es-MX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400">
                          <a:effectLst/>
                        </a:rPr>
                        <a:t>- Capacidad del usuario de un sistema de IA de proveer un razonamiento legal o basado en principios y su correspondiente vinculación con los resultados del sistema de IA, que sustente la legitimidad administrativa de una decisión basada en IA.</a:t>
                      </a:r>
                      <a:endParaRPr lang="es-MX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453" marR="61453" marT="0" marB="0"/>
                </a:tc>
                <a:extLst>
                  <a:ext uri="{0D108BD9-81ED-4DB2-BD59-A6C34878D82A}">
                    <a16:rowId xmlns:a16="http://schemas.microsoft.com/office/drawing/2014/main" val="3363672331"/>
                  </a:ext>
                </a:extLst>
              </a:tr>
              <a:tr h="10491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400">
                          <a:effectLst/>
                        </a:rPr>
                        <a:t>Sesgos</a:t>
                      </a:r>
                      <a:endParaRPr lang="es-MX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453" marR="61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400" dirty="0">
                          <a:effectLst/>
                        </a:rPr>
                        <a:t>- Distorsiones sistemáticas en los datos de entrenamiento o procesados.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400" dirty="0">
                          <a:effectLst/>
                        </a:rPr>
                        <a:t>- Reproducción o amplificación de desigualdades estructurales.</a:t>
                      </a:r>
                      <a:endParaRPr lang="es-MX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453" marR="61453" marT="0" marB="0"/>
                </a:tc>
                <a:extLst>
                  <a:ext uri="{0D108BD9-81ED-4DB2-BD59-A6C34878D82A}">
                    <a16:rowId xmlns:a16="http://schemas.microsoft.com/office/drawing/2014/main" val="3191417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29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32479-E55D-7C65-5A92-A7B40F2A7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6A315F4-C1D6-9479-A586-7117E9EF0AAD}"/>
              </a:ext>
            </a:extLst>
          </p:cNvPr>
          <p:cNvSpPr txBox="1"/>
          <p:nvPr/>
        </p:nvSpPr>
        <p:spPr>
          <a:xfrm>
            <a:off x="522512" y="3737476"/>
            <a:ext cx="11090368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8E7050"/>
                </a:solidFill>
                <a:latin typeface="Tenorite" panose="020B0604020202020204" pitchFamily="2" charset="0"/>
                <a:cs typeface="Narkisim" panose="020B0604020202020204" pitchFamily="34" charset="-79"/>
              </a:rPr>
              <a:t>Diferencias entre IA predictiva y generativa</a:t>
            </a:r>
            <a:endParaRPr lang="en-US" sz="3600" b="1" dirty="0">
              <a:solidFill>
                <a:srgbClr val="8E7050"/>
              </a:solidFill>
              <a:latin typeface="Tenorite" panose="020B0604020202020204" pitchFamily="2" charset="0"/>
              <a:cs typeface="Narkisim" panose="020B0604020202020204" pitchFamily="34" charset="-79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948926-A426-7643-408D-4F8DBBF3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0306" y="6402517"/>
            <a:ext cx="2743200" cy="365125"/>
          </a:xfrm>
        </p:spPr>
        <p:txBody>
          <a:bodyPr/>
          <a:lstStyle/>
          <a:p>
            <a:fld id="{58F9FC1C-CD00-4D94-A5E7-06490327406E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1AA514D-05E4-6CEE-9080-F97191D28A40}"/>
              </a:ext>
            </a:extLst>
          </p:cNvPr>
          <p:cNvCxnSpPr/>
          <p:nvPr/>
        </p:nvCxnSpPr>
        <p:spPr>
          <a:xfrm>
            <a:off x="602901" y="4462613"/>
            <a:ext cx="18488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upo 8">
            <a:extLst>
              <a:ext uri="{FF2B5EF4-FFF2-40B4-BE49-F238E27FC236}">
                <a16:creationId xmlns:a16="http://schemas.microsoft.com/office/drawing/2014/main" id="{AC8A8DED-BD80-3C75-5803-A53D680E45E0}"/>
              </a:ext>
            </a:extLst>
          </p:cNvPr>
          <p:cNvGrpSpPr/>
          <p:nvPr/>
        </p:nvGrpSpPr>
        <p:grpSpPr>
          <a:xfrm>
            <a:off x="92468" y="5919596"/>
            <a:ext cx="1575637" cy="897308"/>
            <a:chOff x="4980906" y="2842749"/>
            <a:chExt cx="1575637" cy="897308"/>
          </a:xfrm>
        </p:grpSpPr>
        <p:pic>
          <p:nvPicPr>
            <p:cNvPr id="7" name="Picture 2" descr="Centros Conacyt">
              <a:extLst>
                <a:ext uri="{FF2B5EF4-FFF2-40B4-BE49-F238E27FC236}">
                  <a16:creationId xmlns:a16="http://schemas.microsoft.com/office/drawing/2014/main" id="{7C8F63C6-77FF-B3E9-7206-122D915FA4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235" y="2842749"/>
              <a:ext cx="897308" cy="897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n 7" descr="Interfaz de usuario gráfica&#10;&#10;El contenido generado por IA puede ser incorrecto.">
              <a:extLst>
                <a:ext uri="{FF2B5EF4-FFF2-40B4-BE49-F238E27FC236}">
                  <a16:creationId xmlns:a16="http://schemas.microsoft.com/office/drawing/2014/main" id="{331521B1-C881-7B52-4192-D7F03B36A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317"/>
            <a:stretch/>
          </p:blipFill>
          <p:spPr>
            <a:xfrm>
              <a:off x="4980906" y="2880506"/>
              <a:ext cx="678329" cy="856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82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"/>
    </mc:Choice>
    <mc:Fallback xmlns="">
      <p:transition spd="slow" advTm="17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38527-E29A-22EC-9258-E568BF427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5AA0D17-373B-B0D6-8B96-72C76CA7E114}"/>
              </a:ext>
            </a:extLst>
          </p:cNvPr>
          <p:cNvSpPr txBox="1"/>
          <p:nvPr/>
        </p:nvSpPr>
        <p:spPr>
          <a:xfrm>
            <a:off x="347242" y="300939"/>
            <a:ext cx="11438358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8E7050"/>
                </a:solidFill>
                <a:latin typeface="Tenorite" panose="00000500000000000000" pitchFamily="2" charset="0"/>
              </a:rPr>
              <a:t>Diferencias</a:t>
            </a:r>
            <a:endParaRPr lang="es-ES" sz="2800" b="1" dirty="0">
              <a:solidFill>
                <a:srgbClr val="8E7050"/>
              </a:solidFill>
              <a:latin typeface="Tenorite" panose="000005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35A2A0F-D735-3977-38D7-3C29A460F51A}"/>
              </a:ext>
            </a:extLst>
          </p:cNvPr>
          <p:cNvSpPr txBox="1"/>
          <p:nvPr/>
        </p:nvSpPr>
        <p:spPr>
          <a:xfrm>
            <a:off x="92469" y="1332879"/>
            <a:ext cx="43504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Análisis de datos vs generación de datos.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Operaciones sobre bases de datos vs operación sobre </a:t>
            </a:r>
            <a:r>
              <a:rPr lang="es-MX" sz="2400" i="1" dirty="0" err="1">
                <a:solidFill>
                  <a:srgbClr val="393939"/>
                </a:solidFill>
                <a:latin typeface="Tenorite" panose="00000500000000000000" pitchFamily="2" charset="0"/>
              </a:rPr>
              <a:t>prompts</a:t>
            </a: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solidFill>
                <a:srgbClr val="393939"/>
              </a:solidFill>
              <a:latin typeface="Tenorite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393939"/>
                </a:solidFill>
                <a:latin typeface="Tenorite" panose="00000500000000000000" pitchFamily="2" charset="0"/>
              </a:rPr>
              <a:t>Funciones de predicción, clasificación, focalización vs síntesis documental, consultas ciudadanas, generación de contenido audiovisual.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8BB53B4-4BDB-6F24-B09E-B48346AC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FC1C-CD00-4D94-A5E7-06490327406E}" type="slidenum">
              <a:rPr lang="en-US" smtClean="0"/>
              <a:t>9</a:t>
            </a:fld>
            <a:endParaRPr lang="en-U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CEB3B9D-E373-1D4E-89DF-8AA419D89FF4}"/>
              </a:ext>
            </a:extLst>
          </p:cNvPr>
          <p:cNvCxnSpPr/>
          <p:nvPr/>
        </p:nvCxnSpPr>
        <p:spPr>
          <a:xfrm>
            <a:off x="532563" y="947925"/>
            <a:ext cx="11153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8292F8E-BE2D-A607-F7E2-D909330D0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155249"/>
              </p:ext>
            </p:extLst>
          </p:nvPr>
        </p:nvGraphicFramePr>
        <p:xfrm>
          <a:off x="4462084" y="300939"/>
          <a:ext cx="7547699" cy="61714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7051">
                  <a:extLst>
                    <a:ext uri="{9D8B030D-6E8A-4147-A177-3AD203B41FA5}">
                      <a16:colId xmlns:a16="http://schemas.microsoft.com/office/drawing/2014/main" val="3314113697"/>
                    </a:ext>
                  </a:extLst>
                </a:gridCol>
                <a:gridCol w="3480364">
                  <a:extLst>
                    <a:ext uri="{9D8B030D-6E8A-4147-A177-3AD203B41FA5}">
                      <a16:colId xmlns:a16="http://schemas.microsoft.com/office/drawing/2014/main" val="497506498"/>
                    </a:ext>
                  </a:extLst>
                </a:gridCol>
                <a:gridCol w="2930284">
                  <a:extLst>
                    <a:ext uri="{9D8B030D-6E8A-4147-A177-3AD203B41FA5}">
                      <a16:colId xmlns:a16="http://schemas.microsoft.com/office/drawing/2014/main" val="2757720410"/>
                    </a:ext>
                  </a:extLst>
                </a:gridCol>
              </a:tblGrid>
              <a:tr h="2166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05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435" marR="32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100">
                          <a:effectLst/>
                        </a:rPr>
                        <a:t>IA Predictiva</a:t>
                      </a:r>
                      <a:endParaRPr lang="es-MX" sz="105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435" marR="32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100">
                          <a:effectLst/>
                        </a:rPr>
                        <a:t>IA Generativa</a:t>
                      </a:r>
                      <a:endParaRPr lang="es-MX" sz="105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435" marR="32435" marT="0" marB="0"/>
                </a:tc>
                <a:extLst>
                  <a:ext uri="{0D108BD9-81ED-4DB2-BD59-A6C34878D82A}">
                    <a16:rowId xmlns:a16="http://schemas.microsoft.com/office/drawing/2014/main" val="3603904303"/>
                  </a:ext>
                </a:extLst>
              </a:tr>
              <a:tr h="16911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Planeación y toma de decisiones</a:t>
                      </a:r>
                      <a:endParaRPr lang="es-MX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435" marR="32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- Pronóstico de eventos (p. ej., brotes de enfermedades).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- Mapeo catastral y de uso de suelo.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- Focalización de beneficiarios en programas sociales.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- Evaluación de daños por imágenes satelitales.</a:t>
                      </a:r>
                      <a:endParaRPr lang="es-MX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435" marR="32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>
                          <a:effectLst/>
                        </a:rPr>
                        <a:t>- Análisis de brechas regulatorias. </a:t>
                      </a:r>
                      <a:br>
                        <a:rPr lang="es-MX" sz="1200">
                          <a:effectLst/>
                        </a:rPr>
                      </a:br>
                      <a:r>
                        <a:rPr lang="es-MX" sz="1200">
                          <a:effectLst/>
                        </a:rPr>
                        <a:t>- Síntesis documental para decisiones políticas. </a:t>
                      </a:r>
                      <a:br>
                        <a:rPr lang="es-MX" sz="1200">
                          <a:effectLst/>
                        </a:rPr>
                      </a:br>
                      <a:r>
                        <a:rPr lang="es-MX" sz="1200">
                          <a:effectLst/>
                        </a:rPr>
                        <a:t>- Apoyo a funcionarios para organizar ideas.</a:t>
                      </a:r>
                      <a:endParaRPr lang="es-MX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435" marR="32435" marT="0" marB="0"/>
                </a:tc>
                <a:extLst>
                  <a:ext uri="{0D108BD9-81ED-4DB2-BD59-A6C34878D82A}">
                    <a16:rowId xmlns:a16="http://schemas.microsoft.com/office/drawing/2014/main" val="2775806995"/>
                  </a:ext>
                </a:extLst>
              </a:tr>
              <a:tr h="13160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>
                          <a:effectLst/>
                        </a:rPr>
                        <a:t>Operaciones internas</a:t>
                      </a:r>
                      <a:endParaRPr lang="es-MX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435" marR="32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- Clasificación y búsqueda de documentos.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- Priorización de inspecciones laborales o auditorías.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- Transcripción de materiales audiovisuales o traducción de documentos.</a:t>
                      </a:r>
                      <a:endParaRPr lang="es-MX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435" marR="32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>
                          <a:effectLst/>
                        </a:rPr>
                        <a:t>- Acceso eficiente a información organizacional. </a:t>
                      </a:r>
                      <a:br>
                        <a:rPr lang="es-MX" sz="1200">
                          <a:effectLst/>
                        </a:rPr>
                      </a:br>
                      <a:r>
                        <a:rPr lang="es-MX" sz="1200">
                          <a:effectLst/>
                        </a:rPr>
                        <a:t>- Apoyo en generación de reportes. </a:t>
                      </a:r>
                      <a:br>
                        <a:rPr lang="es-MX" sz="1200">
                          <a:effectLst/>
                        </a:rPr>
                      </a:br>
                      <a:r>
                        <a:rPr lang="es-MX" sz="1200">
                          <a:effectLst/>
                        </a:rPr>
                        <a:t>- Redacción o síntesis de procedimientos.</a:t>
                      </a:r>
                      <a:endParaRPr lang="es-MX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435" marR="32435" marT="0" marB="0"/>
                </a:tc>
                <a:extLst>
                  <a:ext uri="{0D108BD9-81ED-4DB2-BD59-A6C34878D82A}">
                    <a16:rowId xmlns:a16="http://schemas.microsoft.com/office/drawing/2014/main" val="3230291762"/>
                  </a:ext>
                </a:extLst>
              </a:tr>
              <a:tr h="10553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>
                          <a:effectLst/>
                        </a:rPr>
                        <a:t>Provisión de servicios públicos</a:t>
                      </a:r>
                      <a:endParaRPr lang="es-MX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435" marR="32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- Alertas personalizadas. </a:t>
                      </a:r>
                      <a:br>
                        <a:rPr lang="es-MX" sz="1200" dirty="0">
                          <a:effectLst/>
                        </a:rPr>
                      </a:br>
                      <a:r>
                        <a:rPr lang="es-MX" sz="1200" dirty="0">
                          <a:effectLst/>
                        </a:rPr>
                        <a:t>- Emparejamiento en el mercado laboral. </a:t>
                      </a:r>
                      <a:br>
                        <a:rPr lang="es-MX" sz="1200" dirty="0">
                          <a:effectLst/>
                        </a:rPr>
                      </a:br>
                      <a:r>
                        <a:rPr lang="es-MX" sz="1200" dirty="0">
                          <a:effectLst/>
                        </a:rPr>
                        <a:t>- Optimización del tráfico o infraestructura urbana. </a:t>
                      </a:r>
                      <a:br>
                        <a:rPr lang="es-MX" sz="1200" dirty="0">
                          <a:effectLst/>
                        </a:rPr>
                      </a:br>
                      <a:r>
                        <a:rPr lang="es-MX" sz="1200" dirty="0">
                          <a:effectLst/>
                        </a:rPr>
                        <a:t>- Detección de fraude en el acceso a servicios.</a:t>
                      </a:r>
                      <a:endParaRPr lang="es-MX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435" marR="32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- Orientación de usuarios. </a:t>
                      </a:r>
                      <a:br>
                        <a:rPr lang="es-MX" sz="1200" dirty="0">
                          <a:effectLst/>
                        </a:rPr>
                      </a:br>
                      <a:r>
                        <a:rPr lang="es-MX" sz="1200" dirty="0">
                          <a:effectLst/>
                        </a:rPr>
                        <a:t>- Generación de contenido audiovisual para comunicación pública.</a:t>
                      </a:r>
                      <a:endParaRPr lang="es-MX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435" marR="32435" marT="0" marB="0"/>
                </a:tc>
                <a:extLst>
                  <a:ext uri="{0D108BD9-81ED-4DB2-BD59-A6C34878D82A}">
                    <a16:rowId xmlns:a16="http://schemas.microsoft.com/office/drawing/2014/main" val="3719056125"/>
                  </a:ext>
                </a:extLst>
              </a:tr>
              <a:tr h="7640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>
                          <a:effectLst/>
                        </a:rPr>
                        <a:t>Supervisión interna y externa</a:t>
                      </a:r>
                      <a:endParaRPr lang="es-MX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435" marR="32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>
                          <a:effectLst/>
                        </a:rPr>
                        <a:t>- Detección de fraude en subsidios, impuestos y contrataciones. </a:t>
                      </a:r>
                      <a:br>
                        <a:rPr lang="es-MX" sz="1200">
                          <a:effectLst/>
                        </a:rPr>
                      </a:br>
                      <a:endParaRPr lang="es-MX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435" marR="32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- Asistencia en redacción de reportes de auditoría. </a:t>
                      </a:r>
                      <a:br>
                        <a:rPr lang="es-MX" sz="1200" dirty="0">
                          <a:effectLst/>
                        </a:rPr>
                      </a:br>
                      <a:r>
                        <a:rPr lang="es-MX" sz="1200" dirty="0">
                          <a:effectLst/>
                        </a:rPr>
                        <a:t>- Síntesis de auditorías públicas. </a:t>
                      </a:r>
                      <a:endParaRPr lang="es-MX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435" marR="32435" marT="0" marB="0"/>
                </a:tc>
                <a:extLst>
                  <a:ext uri="{0D108BD9-81ED-4DB2-BD59-A6C34878D82A}">
                    <a16:rowId xmlns:a16="http://schemas.microsoft.com/office/drawing/2014/main" val="3632576870"/>
                  </a:ext>
                </a:extLst>
              </a:tr>
              <a:tr h="9369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>
                          <a:effectLst/>
                        </a:rPr>
                        <a:t>Atención ciudadana</a:t>
                      </a:r>
                      <a:endParaRPr lang="es-MX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435" marR="32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>
                          <a:effectLst/>
                        </a:rPr>
                        <a:t>- Clasificación de contribuciones ciudadanas. </a:t>
                      </a:r>
                      <a:br>
                        <a:rPr lang="es-MX" sz="1200">
                          <a:effectLst/>
                        </a:rPr>
                      </a:br>
                      <a:r>
                        <a:rPr lang="es-MX" sz="1200">
                          <a:effectLst/>
                        </a:rPr>
                        <a:t>- Clasificación de quejas ciudadanas. </a:t>
                      </a:r>
                      <a:br>
                        <a:rPr lang="es-MX" sz="1200">
                          <a:effectLst/>
                        </a:rPr>
                      </a:br>
                      <a:r>
                        <a:rPr lang="es-MX" sz="1200">
                          <a:effectLst/>
                        </a:rPr>
                        <a:t>- Detección de patrones en retroalimentación ciudadana.</a:t>
                      </a:r>
                      <a:endParaRPr lang="es-MX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435" marR="32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dirty="0">
                          <a:effectLst/>
                        </a:rPr>
                        <a:t>- Consulta ciudadana sobre trámites administrativos; facilitación y difusión de trabajo administrativo o jurídico.</a:t>
                      </a:r>
                      <a:endParaRPr lang="es-MX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435" marR="32435" marT="0" marB="0"/>
                </a:tc>
                <a:extLst>
                  <a:ext uri="{0D108BD9-81ED-4DB2-BD59-A6C34878D82A}">
                    <a16:rowId xmlns:a16="http://schemas.microsoft.com/office/drawing/2014/main" val="1414475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31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4695</TotalTime>
  <Words>3568</Words>
  <Application>Microsoft Office PowerPoint</Application>
  <PresentationFormat>Panorámica</PresentationFormat>
  <Paragraphs>493</Paragraphs>
  <Slides>60</Slides>
  <Notes>53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8" baseType="lpstr">
      <vt:lpstr>Arial</vt:lpstr>
      <vt:lpstr>Gisha</vt:lpstr>
      <vt:lpstr>Calibri Light</vt:lpstr>
      <vt:lpstr>Tenorite</vt:lpstr>
      <vt:lpstr>Tenorite Display</vt:lpstr>
      <vt:lpstr>Calibri</vt:lpstr>
      <vt:lpstr>Aptos</vt:lpstr>
      <vt:lpstr>Tema de Office</vt:lpstr>
      <vt:lpstr>Riesgos del uso de la IA generativa aplicada a la evaluación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 Renteria Marin</dc:creator>
  <cp:lastModifiedBy>Cesar Renteria Marin</cp:lastModifiedBy>
  <cp:revision>34</cp:revision>
  <dcterms:created xsi:type="dcterms:W3CDTF">2018-10-28T03:40:07Z</dcterms:created>
  <dcterms:modified xsi:type="dcterms:W3CDTF">2026-06-05T15:15:57Z</dcterms:modified>
</cp:coreProperties>
</file>