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Lst>
  <p:notesMasterIdLst>
    <p:notesMasterId r:id="rId24"/>
  </p:notesMasterIdLst>
  <p:sldIdLst>
    <p:sldId id="256" r:id="rId5"/>
    <p:sldId id="320" r:id="rId6"/>
    <p:sldId id="258" r:id="rId7"/>
    <p:sldId id="262" r:id="rId8"/>
    <p:sldId id="315" r:id="rId9"/>
    <p:sldId id="316" r:id="rId10"/>
    <p:sldId id="317" r:id="rId11"/>
    <p:sldId id="264" r:id="rId12"/>
    <p:sldId id="311" r:id="rId13"/>
    <p:sldId id="263" r:id="rId14"/>
    <p:sldId id="308" r:id="rId15"/>
    <p:sldId id="301" r:id="rId16"/>
    <p:sldId id="319" r:id="rId17"/>
    <p:sldId id="277" r:id="rId18"/>
    <p:sldId id="321" r:id="rId19"/>
    <p:sldId id="266" r:id="rId20"/>
    <p:sldId id="267" r:id="rId21"/>
    <p:sldId id="305" r:id="rId22"/>
    <p:sldId id="322" r:id="rId23"/>
  </p:sldIdLst>
  <p:sldSz cx="12192000" cy="6858000"/>
  <p:notesSz cx="6858000" cy="9144000"/>
  <p:embeddedFontLst>
    <p:embeddedFont>
      <p:font typeface="BR Omny" pitchFamily="50" charset="0"/>
      <p:regular r:id="rId25"/>
      <p:bold r:id="rId26"/>
      <p:italic r:id="rId27"/>
      <p:boldItalic r:id="rId28"/>
    </p:embeddedFont>
    <p:embeddedFont>
      <p:font typeface="BR Omny Light" pitchFamily="50"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511052-CDD8-AC80-E2C0-35A42FB9CA0F}" name="Douglas Matthew Glandon" initials="DG" userId="S::dglandon@worldbank.org::20ad0300-5778-4b6b-a9b7-efe6a349a8f1" providerId="AD"/>
  <p188:author id="{E7A0317A-F7B8-00FF-B053-8B388FDFC039}" name="Janis Grychowski" initials="JG" userId="S::janis.grychowski@undp.org::03d8c74a-a3f3-4056-a770-3951b6cff9d7" providerId="AD"/>
  <p188:author id="{A851E0AE-19AF-8B2E-A36B-189EA8D81B96}" name="janis.grychowski@undp.org" initials="ja" userId="S::urn:spo:guest#janis.grychowski@undp.org::"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E"/>
    <a:srgbClr val="A4CA2F"/>
    <a:srgbClr val="1C79BE"/>
    <a:srgbClr val="E94B52"/>
    <a:srgbClr val="F3931F"/>
    <a:srgbClr val="D3E9F9"/>
    <a:srgbClr val="FFFFFF"/>
    <a:srgbClr val="1868A4"/>
    <a:srgbClr val="EEEEEE"/>
    <a:srgbClr val="0E3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51" autoAdjust="0"/>
  </p:normalViewPr>
  <p:slideViewPr>
    <p:cSldViewPr snapToGrid="0">
      <p:cViewPr varScale="1">
        <p:scale>
          <a:sx n="85" d="100"/>
          <a:sy n="85" d="100"/>
        </p:scale>
        <p:origin x="6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16487-98CB-4955-848B-B8A1063F8C5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15823DB-5A75-4B88-99CD-90F234E69632}">
      <dgm:prSet phldrT="[Text]" custT="1"/>
      <dgm:spPr>
        <a:solidFill>
          <a:srgbClr val="1C79BE"/>
        </a:solidFill>
      </dgm:spPr>
      <dgm:t>
        <a:bodyPr/>
        <a:lstStyle/>
        <a:p>
          <a:pPr algn="l"/>
          <a:r>
            <a:rPr lang="en-US" sz="1800" dirty="0">
              <a:latin typeface="BR Omny" pitchFamily="50" charset="0"/>
            </a:rPr>
            <a:t>Pivot from </a:t>
          </a:r>
          <a:r>
            <a:rPr lang="en-US" sz="1800" dirty="0" err="1">
              <a:latin typeface="BR Omny" pitchFamily="50" charset="0"/>
            </a:rPr>
            <a:t>ECD</a:t>
          </a:r>
          <a:r>
            <a:rPr lang="en-US" sz="1800" dirty="0">
              <a:latin typeface="BR Omny" pitchFamily="50" charset="0"/>
            </a:rPr>
            <a:t> to “evidence economy”</a:t>
          </a:r>
        </a:p>
      </dgm:t>
    </dgm:pt>
    <dgm:pt modelId="{6BCB5339-DA9A-4326-A85E-80B5EE9ED6A6}" type="parTrans" cxnId="{D1FC7527-E790-4672-ACAF-3DA82F7543BA}">
      <dgm:prSet/>
      <dgm:spPr/>
      <dgm:t>
        <a:bodyPr/>
        <a:lstStyle/>
        <a:p>
          <a:endParaRPr lang="en-US"/>
        </a:p>
      </dgm:t>
    </dgm:pt>
    <dgm:pt modelId="{CD60BE4F-FA92-4398-AEFE-12E9CDA7732B}" type="sibTrans" cxnId="{D1FC7527-E790-4672-ACAF-3DA82F7543BA}">
      <dgm:prSet/>
      <dgm:spPr/>
      <dgm:t>
        <a:bodyPr/>
        <a:lstStyle/>
        <a:p>
          <a:endParaRPr lang="en-US"/>
        </a:p>
      </dgm:t>
    </dgm:pt>
    <dgm:pt modelId="{608B62C7-E522-4A58-9E8D-23F1F4CCC27D}">
      <dgm:prSet phldrT="[Text]" custT="1"/>
      <dgm:spPr>
        <a:solidFill>
          <a:srgbClr val="E94B52"/>
        </a:solidFill>
      </dgm:spPr>
      <dgm:t>
        <a:bodyPr/>
        <a:lstStyle/>
        <a:p>
          <a:pPr algn="l"/>
          <a:r>
            <a:rPr lang="en-US" sz="1800">
              <a:latin typeface="BR Omny" pitchFamily="50" charset="0"/>
            </a:rPr>
            <a:t>Re-envision GEI theory of change</a:t>
          </a:r>
        </a:p>
      </dgm:t>
    </dgm:pt>
    <dgm:pt modelId="{9B836119-7887-4F00-B059-CFA9B8C1229A}" type="parTrans" cxnId="{979E351A-D257-40ED-B6FA-5DF5A1C49C49}">
      <dgm:prSet/>
      <dgm:spPr/>
      <dgm:t>
        <a:bodyPr/>
        <a:lstStyle/>
        <a:p>
          <a:endParaRPr lang="en-US"/>
        </a:p>
      </dgm:t>
    </dgm:pt>
    <dgm:pt modelId="{D86C2990-EBA2-4702-8D0B-4A71B57F9265}" type="sibTrans" cxnId="{979E351A-D257-40ED-B6FA-5DF5A1C49C49}">
      <dgm:prSet/>
      <dgm:spPr/>
      <dgm:t>
        <a:bodyPr/>
        <a:lstStyle/>
        <a:p>
          <a:endParaRPr lang="en-US"/>
        </a:p>
      </dgm:t>
    </dgm:pt>
    <dgm:pt modelId="{B6B96D88-745B-4BD6-90DC-258DD91D9F05}">
      <dgm:prSet phldrT="[Text]" custT="1"/>
      <dgm:spPr>
        <a:solidFill>
          <a:srgbClr val="00ADEE"/>
        </a:solidFill>
      </dgm:spPr>
      <dgm:t>
        <a:bodyPr/>
        <a:lstStyle/>
        <a:p>
          <a:pPr algn="l"/>
          <a:r>
            <a:rPr lang="en-US" sz="1800">
              <a:latin typeface="BR Omny" pitchFamily="50" charset="0"/>
            </a:rPr>
            <a:t>Actualize “network of excellence” model</a:t>
          </a:r>
        </a:p>
      </dgm:t>
    </dgm:pt>
    <dgm:pt modelId="{E5775F88-9866-41EE-8338-AB3170F4D51C}" type="parTrans" cxnId="{A9CF6B26-0E79-4958-9432-413EF5D8C416}">
      <dgm:prSet/>
      <dgm:spPr/>
      <dgm:t>
        <a:bodyPr/>
        <a:lstStyle/>
        <a:p>
          <a:endParaRPr lang="en-US"/>
        </a:p>
      </dgm:t>
    </dgm:pt>
    <dgm:pt modelId="{9363EC5B-609B-48D6-9157-0BCBC170478B}" type="sibTrans" cxnId="{A9CF6B26-0E79-4958-9432-413EF5D8C416}">
      <dgm:prSet/>
      <dgm:spPr/>
      <dgm:t>
        <a:bodyPr/>
        <a:lstStyle/>
        <a:p>
          <a:endParaRPr lang="en-US"/>
        </a:p>
      </dgm:t>
    </dgm:pt>
    <dgm:pt modelId="{9D3D6713-7A4E-42EE-8C75-270F75E5AF51}">
      <dgm:prSet phldrT="[Text]" custT="1"/>
      <dgm:spPr>
        <a:solidFill>
          <a:srgbClr val="F3931F"/>
        </a:solidFill>
      </dgm:spPr>
      <dgm:t>
        <a:bodyPr/>
        <a:lstStyle/>
        <a:p>
          <a:pPr algn="l"/>
          <a:r>
            <a:rPr lang="en-US" sz="1800">
              <a:latin typeface="BR Omny" pitchFamily="50" charset="0"/>
            </a:rPr>
            <a:t>Move to hybrid funding for sustainability</a:t>
          </a:r>
        </a:p>
      </dgm:t>
    </dgm:pt>
    <dgm:pt modelId="{C1E1C435-65B2-498C-8726-0FFF42AAB363}" type="parTrans" cxnId="{EB835E2E-4FE3-4997-BD37-A97E44661AF4}">
      <dgm:prSet/>
      <dgm:spPr/>
      <dgm:t>
        <a:bodyPr/>
        <a:lstStyle/>
        <a:p>
          <a:endParaRPr lang="en-US"/>
        </a:p>
      </dgm:t>
    </dgm:pt>
    <dgm:pt modelId="{A0CC888A-6C21-4543-84A2-B61B0E44350F}" type="sibTrans" cxnId="{EB835E2E-4FE3-4997-BD37-A97E44661AF4}">
      <dgm:prSet/>
      <dgm:spPr/>
      <dgm:t>
        <a:bodyPr/>
        <a:lstStyle/>
        <a:p>
          <a:endParaRPr lang="en-US"/>
        </a:p>
      </dgm:t>
    </dgm:pt>
    <dgm:pt modelId="{606A9523-DA75-4935-A65D-29F6F0FDD0BB}">
      <dgm:prSet phldrT="[Text]" custT="1"/>
      <dgm:spPr>
        <a:solidFill>
          <a:srgbClr val="A4CA2F"/>
        </a:solidFill>
      </dgm:spPr>
      <dgm:t>
        <a:bodyPr/>
        <a:lstStyle/>
        <a:p>
          <a:pPr algn="l"/>
          <a:r>
            <a:rPr lang="en-US" sz="1800" dirty="0">
              <a:latin typeface="BR Omny" pitchFamily="50" charset="0"/>
            </a:rPr>
            <a:t>Enhance GEI’s own </a:t>
          </a:r>
          <a:r>
            <a:rPr lang="en-US" sz="1800" dirty="0" err="1">
              <a:latin typeface="BR Omny" pitchFamily="50" charset="0"/>
            </a:rPr>
            <a:t>M&amp;E</a:t>
          </a:r>
          <a:r>
            <a:rPr lang="en-US" sz="1800" dirty="0">
              <a:latin typeface="BR Omny" pitchFamily="50" charset="0"/>
            </a:rPr>
            <a:t> approach</a:t>
          </a:r>
        </a:p>
      </dgm:t>
    </dgm:pt>
    <dgm:pt modelId="{5FF5F411-F05D-4A48-B7F0-F0D2EB96EDA4}" type="parTrans" cxnId="{8E21F924-4799-42E4-BC8F-242EF5AA7DF0}">
      <dgm:prSet/>
      <dgm:spPr/>
      <dgm:t>
        <a:bodyPr/>
        <a:lstStyle/>
        <a:p>
          <a:endParaRPr lang="en-US"/>
        </a:p>
      </dgm:t>
    </dgm:pt>
    <dgm:pt modelId="{A636B03D-DEFF-4F50-9438-BBC575B39BF9}" type="sibTrans" cxnId="{8E21F924-4799-42E4-BC8F-242EF5AA7DF0}">
      <dgm:prSet/>
      <dgm:spPr/>
      <dgm:t>
        <a:bodyPr/>
        <a:lstStyle/>
        <a:p>
          <a:endParaRPr lang="en-US"/>
        </a:p>
      </dgm:t>
    </dgm:pt>
    <dgm:pt modelId="{F5D06354-FAB5-4778-8BBB-94AD01AC5A92}" type="pres">
      <dgm:prSet presAssocID="{27516487-98CB-4955-848B-B8A1063F8C5B}" presName="Name0" presStyleCnt="0">
        <dgm:presLayoutVars>
          <dgm:dir/>
          <dgm:animLvl val="lvl"/>
          <dgm:resizeHandles/>
        </dgm:presLayoutVars>
      </dgm:prSet>
      <dgm:spPr/>
    </dgm:pt>
    <dgm:pt modelId="{5ABF88DA-14DD-419D-81A9-65C4C187CBD1}" type="pres">
      <dgm:prSet presAssocID="{015823DB-5A75-4B88-99CD-90F234E69632}" presName="linNode" presStyleCnt="0"/>
      <dgm:spPr/>
    </dgm:pt>
    <dgm:pt modelId="{462C138F-2525-4137-A263-48A07CFB1C2B}" type="pres">
      <dgm:prSet presAssocID="{015823DB-5A75-4B88-99CD-90F234E69632}" presName="parentShp" presStyleLbl="node1" presStyleIdx="0" presStyleCnt="5" custScaleX="641897" custLinFactNeighborX="-224" custLinFactNeighborY="-5192">
        <dgm:presLayoutVars>
          <dgm:bulletEnabled val="1"/>
        </dgm:presLayoutVars>
      </dgm:prSet>
      <dgm:spPr/>
    </dgm:pt>
    <dgm:pt modelId="{1044B443-56E5-4F66-AA23-F1CA998EE4C5}" type="pres">
      <dgm:prSet presAssocID="{015823DB-5A75-4B88-99CD-90F234E69632}" presName="childShp" presStyleLbl="bgAccFollowNode1" presStyleIdx="0" presStyleCnt="5">
        <dgm:presLayoutVars>
          <dgm:bulletEnabled val="1"/>
        </dgm:presLayoutVars>
      </dgm:prSet>
      <dgm:spPr/>
    </dgm:pt>
    <dgm:pt modelId="{13EFEA6E-6C32-41A7-AE7F-FDC7BFC61300}" type="pres">
      <dgm:prSet presAssocID="{CD60BE4F-FA92-4398-AEFE-12E9CDA7732B}" presName="spacing" presStyleCnt="0"/>
      <dgm:spPr/>
    </dgm:pt>
    <dgm:pt modelId="{90805EE1-00DB-47BE-AE88-D34212B25760}" type="pres">
      <dgm:prSet presAssocID="{608B62C7-E522-4A58-9E8D-23F1F4CCC27D}" presName="linNode" presStyleCnt="0"/>
      <dgm:spPr/>
    </dgm:pt>
    <dgm:pt modelId="{1BAFEF35-E0D3-4E3E-8BBE-B799E36E7923}" type="pres">
      <dgm:prSet presAssocID="{608B62C7-E522-4A58-9E8D-23F1F4CCC27D}" presName="parentShp" presStyleLbl="node1" presStyleIdx="1" presStyleCnt="5" custScaleX="641897">
        <dgm:presLayoutVars>
          <dgm:bulletEnabled val="1"/>
        </dgm:presLayoutVars>
      </dgm:prSet>
      <dgm:spPr/>
    </dgm:pt>
    <dgm:pt modelId="{0EE5B26A-FE0A-441D-A769-3D37B03DCC20}" type="pres">
      <dgm:prSet presAssocID="{608B62C7-E522-4A58-9E8D-23F1F4CCC27D}" presName="childShp" presStyleLbl="bgAccFollowNode1" presStyleIdx="1" presStyleCnt="5">
        <dgm:presLayoutVars>
          <dgm:bulletEnabled val="1"/>
        </dgm:presLayoutVars>
      </dgm:prSet>
      <dgm:spPr/>
    </dgm:pt>
    <dgm:pt modelId="{BDC02CB3-1ABA-4BB3-A012-C95726899982}" type="pres">
      <dgm:prSet presAssocID="{D86C2990-EBA2-4702-8D0B-4A71B57F9265}" presName="spacing" presStyleCnt="0"/>
      <dgm:spPr/>
    </dgm:pt>
    <dgm:pt modelId="{A46E24D8-C390-422E-BFB7-55721391460A}" type="pres">
      <dgm:prSet presAssocID="{B6B96D88-745B-4BD6-90DC-258DD91D9F05}" presName="linNode" presStyleCnt="0"/>
      <dgm:spPr/>
    </dgm:pt>
    <dgm:pt modelId="{F8A1B715-2F69-409E-92A1-B30A32075259}" type="pres">
      <dgm:prSet presAssocID="{B6B96D88-745B-4BD6-90DC-258DD91D9F05}" presName="parentShp" presStyleLbl="node1" presStyleIdx="2" presStyleCnt="5" custScaleX="641897">
        <dgm:presLayoutVars>
          <dgm:bulletEnabled val="1"/>
        </dgm:presLayoutVars>
      </dgm:prSet>
      <dgm:spPr/>
    </dgm:pt>
    <dgm:pt modelId="{8ECB19B3-7655-4A80-BC2F-935E8D5E2F37}" type="pres">
      <dgm:prSet presAssocID="{B6B96D88-745B-4BD6-90DC-258DD91D9F05}" presName="childShp" presStyleLbl="bgAccFollowNode1" presStyleIdx="2" presStyleCnt="5">
        <dgm:presLayoutVars>
          <dgm:bulletEnabled val="1"/>
        </dgm:presLayoutVars>
      </dgm:prSet>
      <dgm:spPr/>
    </dgm:pt>
    <dgm:pt modelId="{2D154C21-1D47-4430-9E86-038133D5A2C8}" type="pres">
      <dgm:prSet presAssocID="{9363EC5B-609B-48D6-9157-0BCBC170478B}" presName="spacing" presStyleCnt="0"/>
      <dgm:spPr/>
    </dgm:pt>
    <dgm:pt modelId="{E96E73CB-3595-458E-831E-97741C2467AA}" type="pres">
      <dgm:prSet presAssocID="{9D3D6713-7A4E-42EE-8C75-270F75E5AF51}" presName="linNode" presStyleCnt="0"/>
      <dgm:spPr/>
    </dgm:pt>
    <dgm:pt modelId="{10D564CA-021B-4B45-A117-D176108FD3BB}" type="pres">
      <dgm:prSet presAssocID="{9D3D6713-7A4E-42EE-8C75-270F75E5AF51}" presName="parentShp" presStyleLbl="node1" presStyleIdx="3" presStyleCnt="5" custScaleX="641897">
        <dgm:presLayoutVars>
          <dgm:bulletEnabled val="1"/>
        </dgm:presLayoutVars>
      </dgm:prSet>
      <dgm:spPr/>
    </dgm:pt>
    <dgm:pt modelId="{205B74F1-38B6-4927-8990-580987C558C6}" type="pres">
      <dgm:prSet presAssocID="{9D3D6713-7A4E-42EE-8C75-270F75E5AF51}" presName="childShp" presStyleLbl="bgAccFollowNode1" presStyleIdx="3" presStyleCnt="5">
        <dgm:presLayoutVars>
          <dgm:bulletEnabled val="1"/>
        </dgm:presLayoutVars>
      </dgm:prSet>
      <dgm:spPr/>
    </dgm:pt>
    <dgm:pt modelId="{0376B4ED-00B4-44B6-A926-16C362E5980C}" type="pres">
      <dgm:prSet presAssocID="{A0CC888A-6C21-4543-84A2-B61B0E44350F}" presName="spacing" presStyleCnt="0"/>
      <dgm:spPr/>
    </dgm:pt>
    <dgm:pt modelId="{E702788C-A55E-4208-9117-A7384A0943D1}" type="pres">
      <dgm:prSet presAssocID="{606A9523-DA75-4935-A65D-29F6F0FDD0BB}" presName="linNode" presStyleCnt="0"/>
      <dgm:spPr/>
    </dgm:pt>
    <dgm:pt modelId="{2724847C-05EC-4F14-86F4-4B4EA000904E}" type="pres">
      <dgm:prSet presAssocID="{606A9523-DA75-4935-A65D-29F6F0FDD0BB}" presName="parentShp" presStyleLbl="node1" presStyleIdx="4" presStyleCnt="5" custScaleX="641897">
        <dgm:presLayoutVars>
          <dgm:bulletEnabled val="1"/>
        </dgm:presLayoutVars>
      </dgm:prSet>
      <dgm:spPr/>
    </dgm:pt>
    <dgm:pt modelId="{04DDEFE9-F06D-4697-A05F-F213746141B2}" type="pres">
      <dgm:prSet presAssocID="{606A9523-DA75-4935-A65D-29F6F0FDD0BB}" presName="childShp" presStyleLbl="bgAccFollowNode1" presStyleIdx="4" presStyleCnt="5">
        <dgm:presLayoutVars>
          <dgm:bulletEnabled val="1"/>
        </dgm:presLayoutVars>
      </dgm:prSet>
      <dgm:spPr/>
    </dgm:pt>
  </dgm:ptLst>
  <dgm:cxnLst>
    <dgm:cxn modelId="{979E351A-D257-40ED-B6FA-5DF5A1C49C49}" srcId="{27516487-98CB-4955-848B-B8A1063F8C5B}" destId="{608B62C7-E522-4A58-9E8D-23F1F4CCC27D}" srcOrd="1" destOrd="0" parTransId="{9B836119-7887-4F00-B059-CFA9B8C1229A}" sibTransId="{D86C2990-EBA2-4702-8D0B-4A71B57F9265}"/>
    <dgm:cxn modelId="{8E21F924-4799-42E4-BC8F-242EF5AA7DF0}" srcId="{27516487-98CB-4955-848B-B8A1063F8C5B}" destId="{606A9523-DA75-4935-A65D-29F6F0FDD0BB}" srcOrd="4" destOrd="0" parTransId="{5FF5F411-F05D-4A48-B7F0-F0D2EB96EDA4}" sibTransId="{A636B03D-DEFF-4F50-9438-BBC575B39BF9}"/>
    <dgm:cxn modelId="{A9CF6B26-0E79-4958-9432-413EF5D8C416}" srcId="{27516487-98CB-4955-848B-B8A1063F8C5B}" destId="{B6B96D88-745B-4BD6-90DC-258DD91D9F05}" srcOrd="2" destOrd="0" parTransId="{E5775F88-9866-41EE-8338-AB3170F4D51C}" sibTransId="{9363EC5B-609B-48D6-9157-0BCBC170478B}"/>
    <dgm:cxn modelId="{D1FC7527-E790-4672-ACAF-3DA82F7543BA}" srcId="{27516487-98CB-4955-848B-B8A1063F8C5B}" destId="{015823DB-5A75-4B88-99CD-90F234E69632}" srcOrd="0" destOrd="0" parTransId="{6BCB5339-DA9A-4326-A85E-80B5EE9ED6A6}" sibTransId="{CD60BE4F-FA92-4398-AEFE-12E9CDA7732B}"/>
    <dgm:cxn modelId="{EB835E2E-4FE3-4997-BD37-A97E44661AF4}" srcId="{27516487-98CB-4955-848B-B8A1063F8C5B}" destId="{9D3D6713-7A4E-42EE-8C75-270F75E5AF51}" srcOrd="3" destOrd="0" parTransId="{C1E1C435-65B2-498C-8726-0FFF42AAB363}" sibTransId="{A0CC888A-6C21-4543-84A2-B61B0E44350F}"/>
    <dgm:cxn modelId="{894E6E60-C924-491E-B876-15B59FB6288C}" type="presOf" srcId="{015823DB-5A75-4B88-99CD-90F234E69632}" destId="{462C138F-2525-4137-A263-48A07CFB1C2B}" srcOrd="0" destOrd="0" presId="urn:microsoft.com/office/officeart/2005/8/layout/vList6"/>
    <dgm:cxn modelId="{AAEA4F70-8C6C-4083-9176-14658E45BDE4}" type="presOf" srcId="{606A9523-DA75-4935-A65D-29F6F0FDD0BB}" destId="{2724847C-05EC-4F14-86F4-4B4EA000904E}" srcOrd="0" destOrd="0" presId="urn:microsoft.com/office/officeart/2005/8/layout/vList6"/>
    <dgm:cxn modelId="{C142C287-7696-4D2C-A10F-B5084A4BF378}" type="presOf" srcId="{9D3D6713-7A4E-42EE-8C75-270F75E5AF51}" destId="{10D564CA-021B-4B45-A117-D176108FD3BB}" srcOrd="0" destOrd="0" presId="urn:microsoft.com/office/officeart/2005/8/layout/vList6"/>
    <dgm:cxn modelId="{2BC5A18A-FC1C-48E2-B1F7-84BBD4567CE2}" type="presOf" srcId="{27516487-98CB-4955-848B-B8A1063F8C5B}" destId="{F5D06354-FAB5-4778-8BBB-94AD01AC5A92}" srcOrd="0" destOrd="0" presId="urn:microsoft.com/office/officeart/2005/8/layout/vList6"/>
    <dgm:cxn modelId="{5FC3FA98-ACC4-47A1-BE97-3757B67E416D}" type="presOf" srcId="{608B62C7-E522-4A58-9E8D-23F1F4CCC27D}" destId="{1BAFEF35-E0D3-4E3E-8BBE-B799E36E7923}" srcOrd="0" destOrd="0" presId="urn:microsoft.com/office/officeart/2005/8/layout/vList6"/>
    <dgm:cxn modelId="{DBAFBF9D-B3E8-44B4-AA29-258801601AE0}" type="presOf" srcId="{B6B96D88-745B-4BD6-90DC-258DD91D9F05}" destId="{F8A1B715-2F69-409E-92A1-B30A32075259}" srcOrd="0" destOrd="0" presId="urn:microsoft.com/office/officeart/2005/8/layout/vList6"/>
    <dgm:cxn modelId="{16693814-D961-44AB-B731-319741F508F4}" type="presParOf" srcId="{F5D06354-FAB5-4778-8BBB-94AD01AC5A92}" destId="{5ABF88DA-14DD-419D-81A9-65C4C187CBD1}" srcOrd="0" destOrd="0" presId="urn:microsoft.com/office/officeart/2005/8/layout/vList6"/>
    <dgm:cxn modelId="{51A2C406-EE8B-4B8E-88F3-1CED8D3E00B4}" type="presParOf" srcId="{5ABF88DA-14DD-419D-81A9-65C4C187CBD1}" destId="{462C138F-2525-4137-A263-48A07CFB1C2B}" srcOrd="0" destOrd="0" presId="urn:microsoft.com/office/officeart/2005/8/layout/vList6"/>
    <dgm:cxn modelId="{303124F8-70A4-4271-A643-63E22450F4F2}" type="presParOf" srcId="{5ABF88DA-14DD-419D-81A9-65C4C187CBD1}" destId="{1044B443-56E5-4F66-AA23-F1CA998EE4C5}" srcOrd="1" destOrd="0" presId="urn:microsoft.com/office/officeart/2005/8/layout/vList6"/>
    <dgm:cxn modelId="{CE657A39-D54F-4880-A5FD-9035AF43D3B9}" type="presParOf" srcId="{F5D06354-FAB5-4778-8BBB-94AD01AC5A92}" destId="{13EFEA6E-6C32-41A7-AE7F-FDC7BFC61300}" srcOrd="1" destOrd="0" presId="urn:microsoft.com/office/officeart/2005/8/layout/vList6"/>
    <dgm:cxn modelId="{63CDB939-9CB8-4F4D-B7B0-448EF51CB23A}" type="presParOf" srcId="{F5D06354-FAB5-4778-8BBB-94AD01AC5A92}" destId="{90805EE1-00DB-47BE-AE88-D34212B25760}" srcOrd="2" destOrd="0" presId="urn:microsoft.com/office/officeart/2005/8/layout/vList6"/>
    <dgm:cxn modelId="{64EB0B19-7C66-4D43-AFA9-017C3CA5E61E}" type="presParOf" srcId="{90805EE1-00DB-47BE-AE88-D34212B25760}" destId="{1BAFEF35-E0D3-4E3E-8BBE-B799E36E7923}" srcOrd="0" destOrd="0" presId="urn:microsoft.com/office/officeart/2005/8/layout/vList6"/>
    <dgm:cxn modelId="{8B4C3DC8-DAA6-4600-8F0B-599D48983372}" type="presParOf" srcId="{90805EE1-00DB-47BE-AE88-D34212B25760}" destId="{0EE5B26A-FE0A-441D-A769-3D37B03DCC20}" srcOrd="1" destOrd="0" presId="urn:microsoft.com/office/officeart/2005/8/layout/vList6"/>
    <dgm:cxn modelId="{7DAD038E-01B5-4F34-B809-419B422C252A}" type="presParOf" srcId="{F5D06354-FAB5-4778-8BBB-94AD01AC5A92}" destId="{BDC02CB3-1ABA-4BB3-A012-C95726899982}" srcOrd="3" destOrd="0" presId="urn:microsoft.com/office/officeart/2005/8/layout/vList6"/>
    <dgm:cxn modelId="{CC615496-25CA-4FEA-89D0-9FED19648509}" type="presParOf" srcId="{F5D06354-FAB5-4778-8BBB-94AD01AC5A92}" destId="{A46E24D8-C390-422E-BFB7-55721391460A}" srcOrd="4" destOrd="0" presId="urn:microsoft.com/office/officeart/2005/8/layout/vList6"/>
    <dgm:cxn modelId="{46ACEFF4-907D-42A8-98F8-180EAFEFCC20}" type="presParOf" srcId="{A46E24D8-C390-422E-BFB7-55721391460A}" destId="{F8A1B715-2F69-409E-92A1-B30A32075259}" srcOrd="0" destOrd="0" presId="urn:microsoft.com/office/officeart/2005/8/layout/vList6"/>
    <dgm:cxn modelId="{2BE72A2A-96D9-4C18-8B81-50B83DF7AC96}" type="presParOf" srcId="{A46E24D8-C390-422E-BFB7-55721391460A}" destId="{8ECB19B3-7655-4A80-BC2F-935E8D5E2F37}" srcOrd="1" destOrd="0" presId="urn:microsoft.com/office/officeart/2005/8/layout/vList6"/>
    <dgm:cxn modelId="{CC1E7D41-EC66-4698-A1E6-A342F708C9A5}" type="presParOf" srcId="{F5D06354-FAB5-4778-8BBB-94AD01AC5A92}" destId="{2D154C21-1D47-4430-9E86-038133D5A2C8}" srcOrd="5" destOrd="0" presId="urn:microsoft.com/office/officeart/2005/8/layout/vList6"/>
    <dgm:cxn modelId="{3397E16C-CA59-4E7C-8A1D-1D8A974B2518}" type="presParOf" srcId="{F5D06354-FAB5-4778-8BBB-94AD01AC5A92}" destId="{E96E73CB-3595-458E-831E-97741C2467AA}" srcOrd="6" destOrd="0" presId="urn:microsoft.com/office/officeart/2005/8/layout/vList6"/>
    <dgm:cxn modelId="{24441597-EBD4-48FE-97FA-5B1A6B236886}" type="presParOf" srcId="{E96E73CB-3595-458E-831E-97741C2467AA}" destId="{10D564CA-021B-4B45-A117-D176108FD3BB}" srcOrd="0" destOrd="0" presId="urn:microsoft.com/office/officeart/2005/8/layout/vList6"/>
    <dgm:cxn modelId="{A802E724-7FBD-4236-B8AC-48CB6205F387}" type="presParOf" srcId="{E96E73CB-3595-458E-831E-97741C2467AA}" destId="{205B74F1-38B6-4927-8990-580987C558C6}" srcOrd="1" destOrd="0" presId="urn:microsoft.com/office/officeart/2005/8/layout/vList6"/>
    <dgm:cxn modelId="{3DB3AE28-C72B-42ED-B047-A2538D343432}" type="presParOf" srcId="{F5D06354-FAB5-4778-8BBB-94AD01AC5A92}" destId="{0376B4ED-00B4-44B6-A926-16C362E5980C}" srcOrd="7" destOrd="0" presId="urn:microsoft.com/office/officeart/2005/8/layout/vList6"/>
    <dgm:cxn modelId="{D96942B5-BCB5-48F1-BC2B-5136EF74E244}" type="presParOf" srcId="{F5D06354-FAB5-4778-8BBB-94AD01AC5A92}" destId="{E702788C-A55E-4208-9117-A7384A0943D1}" srcOrd="8" destOrd="0" presId="urn:microsoft.com/office/officeart/2005/8/layout/vList6"/>
    <dgm:cxn modelId="{8CAEE236-2493-4168-83E7-0275EEAA410E}" type="presParOf" srcId="{E702788C-A55E-4208-9117-A7384A0943D1}" destId="{2724847C-05EC-4F14-86F4-4B4EA000904E}" srcOrd="0" destOrd="0" presId="urn:microsoft.com/office/officeart/2005/8/layout/vList6"/>
    <dgm:cxn modelId="{F3142DB3-5583-4B85-B6F5-19A9B52FE013}" type="presParOf" srcId="{E702788C-A55E-4208-9117-A7384A0943D1}" destId="{04DDEFE9-F06D-4697-A05F-F213746141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4B443-56E5-4F66-AA23-F1CA998EE4C5}">
      <dsp:nvSpPr>
        <dsp:cNvPr id="0" name=""/>
        <dsp:cNvSpPr/>
      </dsp:nvSpPr>
      <dsp:spPr>
        <a:xfrm>
          <a:off x="2893249" y="1498"/>
          <a:ext cx="675747" cy="8115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C138F-2525-4137-A263-48A07CFB1C2B}">
      <dsp:nvSpPr>
        <dsp:cNvPr id="0" name=""/>
        <dsp:cNvSpPr/>
      </dsp:nvSpPr>
      <dsp:spPr>
        <a:xfrm>
          <a:off x="1" y="0"/>
          <a:ext cx="2891734" cy="811511"/>
        </a:xfrm>
        <a:prstGeom prst="roundRect">
          <a:avLst/>
        </a:prstGeom>
        <a:solidFill>
          <a:srgbClr val="1C79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BR Omny" pitchFamily="50" charset="0"/>
            </a:rPr>
            <a:t>Pivot from </a:t>
          </a:r>
          <a:r>
            <a:rPr lang="en-US" sz="1800" kern="1200" dirty="0" err="1">
              <a:latin typeface="BR Omny" pitchFamily="50" charset="0"/>
            </a:rPr>
            <a:t>ECD</a:t>
          </a:r>
          <a:r>
            <a:rPr lang="en-US" sz="1800" kern="1200" dirty="0">
              <a:latin typeface="BR Omny" pitchFamily="50" charset="0"/>
            </a:rPr>
            <a:t> to “evidence economy”</a:t>
          </a:r>
        </a:p>
      </dsp:txBody>
      <dsp:txXfrm>
        <a:off x="39616" y="39615"/>
        <a:ext cx="2812504" cy="732281"/>
      </dsp:txXfrm>
    </dsp:sp>
    <dsp:sp modelId="{0EE5B26A-FE0A-441D-A769-3D37B03DCC20}">
      <dsp:nvSpPr>
        <dsp:cNvPr id="0" name=""/>
        <dsp:cNvSpPr/>
      </dsp:nvSpPr>
      <dsp:spPr>
        <a:xfrm>
          <a:off x="2893249" y="894161"/>
          <a:ext cx="675747" cy="8115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FEF35-E0D3-4E3E-8BBE-B799E36E7923}">
      <dsp:nvSpPr>
        <dsp:cNvPr id="0" name=""/>
        <dsp:cNvSpPr/>
      </dsp:nvSpPr>
      <dsp:spPr>
        <a:xfrm>
          <a:off x="1515" y="894161"/>
          <a:ext cx="2891734" cy="811511"/>
        </a:xfrm>
        <a:prstGeom prst="roundRect">
          <a:avLst/>
        </a:prstGeom>
        <a:solidFill>
          <a:srgbClr val="E94B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a:latin typeface="BR Omny" pitchFamily="50" charset="0"/>
            </a:rPr>
            <a:t>Re-envision GEI theory of change</a:t>
          </a:r>
        </a:p>
      </dsp:txBody>
      <dsp:txXfrm>
        <a:off x="41130" y="933776"/>
        <a:ext cx="2812504" cy="732281"/>
      </dsp:txXfrm>
    </dsp:sp>
    <dsp:sp modelId="{8ECB19B3-7655-4A80-BC2F-935E8D5E2F37}">
      <dsp:nvSpPr>
        <dsp:cNvPr id="0" name=""/>
        <dsp:cNvSpPr/>
      </dsp:nvSpPr>
      <dsp:spPr>
        <a:xfrm>
          <a:off x="2893249" y="1786824"/>
          <a:ext cx="675747" cy="8115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1B715-2F69-409E-92A1-B30A32075259}">
      <dsp:nvSpPr>
        <dsp:cNvPr id="0" name=""/>
        <dsp:cNvSpPr/>
      </dsp:nvSpPr>
      <dsp:spPr>
        <a:xfrm>
          <a:off x="1515" y="1786824"/>
          <a:ext cx="2891734" cy="811511"/>
        </a:xfrm>
        <a:prstGeom prst="roundRect">
          <a:avLst/>
        </a:prstGeom>
        <a:solidFill>
          <a:srgbClr val="00AD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a:latin typeface="BR Omny" pitchFamily="50" charset="0"/>
            </a:rPr>
            <a:t>Actualize “network of excellence” model</a:t>
          </a:r>
        </a:p>
      </dsp:txBody>
      <dsp:txXfrm>
        <a:off x="41130" y="1826439"/>
        <a:ext cx="2812504" cy="732281"/>
      </dsp:txXfrm>
    </dsp:sp>
    <dsp:sp modelId="{205B74F1-38B6-4927-8990-580987C558C6}">
      <dsp:nvSpPr>
        <dsp:cNvPr id="0" name=""/>
        <dsp:cNvSpPr/>
      </dsp:nvSpPr>
      <dsp:spPr>
        <a:xfrm>
          <a:off x="2893249" y="2679486"/>
          <a:ext cx="675747" cy="8115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564CA-021B-4B45-A117-D176108FD3BB}">
      <dsp:nvSpPr>
        <dsp:cNvPr id="0" name=""/>
        <dsp:cNvSpPr/>
      </dsp:nvSpPr>
      <dsp:spPr>
        <a:xfrm>
          <a:off x="1515" y="2679486"/>
          <a:ext cx="2891734" cy="811511"/>
        </a:xfrm>
        <a:prstGeom prst="roundRect">
          <a:avLst/>
        </a:prstGeom>
        <a:solidFill>
          <a:srgbClr val="F393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a:latin typeface="BR Omny" pitchFamily="50" charset="0"/>
            </a:rPr>
            <a:t>Move to hybrid funding for sustainability</a:t>
          </a:r>
        </a:p>
      </dsp:txBody>
      <dsp:txXfrm>
        <a:off x="41130" y="2719101"/>
        <a:ext cx="2812504" cy="732281"/>
      </dsp:txXfrm>
    </dsp:sp>
    <dsp:sp modelId="{04DDEFE9-F06D-4697-A05F-F213746141B2}">
      <dsp:nvSpPr>
        <dsp:cNvPr id="0" name=""/>
        <dsp:cNvSpPr/>
      </dsp:nvSpPr>
      <dsp:spPr>
        <a:xfrm>
          <a:off x="2893249" y="3572149"/>
          <a:ext cx="675747" cy="8115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4847C-05EC-4F14-86F4-4B4EA000904E}">
      <dsp:nvSpPr>
        <dsp:cNvPr id="0" name=""/>
        <dsp:cNvSpPr/>
      </dsp:nvSpPr>
      <dsp:spPr>
        <a:xfrm>
          <a:off x="1515" y="3572149"/>
          <a:ext cx="2891734" cy="811511"/>
        </a:xfrm>
        <a:prstGeom prst="roundRect">
          <a:avLst/>
        </a:prstGeom>
        <a:solidFill>
          <a:srgbClr val="A4CA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BR Omny" pitchFamily="50" charset="0"/>
            </a:rPr>
            <a:t>Enhance GEI’s own </a:t>
          </a:r>
          <a:r>
            <a:rPr lang="en-US" sz="1800" kern="1200" dirty="0" err="1">
              <a:latin typeface="BR Omny" pitchFamily="50" charset="0"/>
            </a:rPr>
            <a:t>M&amp;E</a:t>
          </a:r>
          <a:r>
            <a:rPr lang="en-US" sz="1800" kern="1200" dirty="0">
              <a:latin typeface="BR Omny" pitchFamily="50" charset="0"/>
            </a:rPr>
            <a:t> approach</a:t>
          </a:r>
        </a:p>
      </dsp:txBody>
      <dsp:txXfrm>
        <a:off x="41130" y="3611764"/>
        <a:ext cx="2812504" cy="73228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C5AC4-C8D7-4A11-996E-4297CBE10700}"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92FA3-69AE-4D15-9C8C-DAB25426820E}" type="slidenum">
              <a:rPr lang="en-US" smtClean="0"/>
              <a:t>‹#›</a:t>
            </a:fld>
            <a:endParaRPr lang="en-US"/>
          </a:p>
        </p:txBody>
      </p:sp>
    </p:spTree>
    <p:extLst>
      <p:ext uri="{BB962C8B-B14F-4D97-AF65-F5344CB8AC3E}">
        <p14:creationId xmlns:p14="http://schemas.microsoft.com/office/powerpoint/2010/main" val="383495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line of evidence used the archive of PC meeting minutes, decision notes and was consulted and refined alongside the GEI Global team over the course of August to December 2024</a:t>
            </a:r>
          </a:p>
        </p:txBody>
      </p:sp>
      <p:sp>
        <p:nvSpPr>
          <p:cNvPr id="4" name="Slide Number Placeholder 3"/>
          <p:cNvSpPr>
            <a:spLocks noGrp="1"/>
          </p:cNvSpPr>
          <p:nvPr>
            <p:ph type="sldNum" sz="quarter" idx="5"/>
          </p:nvPr>
        </p:nvSpPr>
        <p:spPr/>
        <p:txBody>
          <a:bodyPr/>
          <a:lstStyle/>
          <a:p>
            <a:fld id="{CBC92FA3-69AE-4D15-9C8C-DAB25426820E}" type="slidenum">
              <a:rPr lang="en-US" smtClean="0"/>
              <a:t>5</a:t>
            </a:fld>
            <a:endParaRPr lang="en-US"/>
          </a:p>
        </p:txBody>
      </p:sp>
    </p:spTree>
    <p:extLst>
      <p:ext uri="{BB962C8B-B14F-4D97-AF65-F5344CB8AC3E}">
        <p14:creationId xmlns:p14="http://schemas.microsoft.com/office/powerpoint/2010/main" val="183777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line of evidence was built from a need to gain a lot of information across many resources and </a:t>
            </a:r>
            <a:r>
              <a:rPr lang="en-US" dirty="0" err="1"/>
              <a:t>analysed</a:t>
            </a:r>
            <a:r>
              <a:rPr lang="en-US" dirty="0"/>
              <a:t> quickly. We used innovation to achieve a workable solution</a:t>
            </a:r>
          </a:p>
          <a:p>
            <a:r>
              <a:rPr lang="en-US" dirty="0"/>
              <a:t>This line of evidence is the equivalent of 20 literature reviews of hundreds of pieces of academic research and used Generative AI to support analysis and compilation.</a:t>
            </a:r>
          </a:p>
          <a:p>
            <a:r>
              <a:rPr lang="en-US" dirty="0"/>
              <a:t>This literature review took place between November 2024 and March 2025</a:t>
            </a:r>
          </a:p>
          <a:p>
            <a:endParaRPr lang="en-US" dirty="0"/>
          </a:p>
        </p:txBody>
      </p:sp>
      <p:sp>
        <p:nvSpPr>
          <p:cNvPr id="4" name="Slide Number Placeholder 3"/>
          <p:cNvSpPr>
            <a:spLocks noGrp="1"/>
          </p:cNvSpPr>
          <p:nvPr>
            <p:ph type="sldNum" sz="quarter" idx="5"/>
          </p:nvPr>
        </p:nvSpPr>
        <p:spPr/>
        <p:txBody>
          <a:bodyPr/>
          <a:lstStyle/>
          <a:p>
            <a:fld id="{CBC92FA3-69AE-4D15-9C8C-DAB25426820E}" type="slidenum">
              <a:rPr lang="en-US" smtClean="0"/>
              <a:t>6</a:t>
            </a:fld>
            <a:endParaRPr lang="en-US"/>
          </a:p>
        </p:txBody>
      </p:sp>
    </p:spTree>
    <p:extLst>
      <p:ext uri="{BB962C8B-B14F-4D97-AF65-F5344CB8AC3E}">
        <p14:creationId xmlns:p14="http://schemas.microsoft.com/office/powerpoint/2010/main" val="87598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92FA3-69AE-4D15-9C8C-DAB25426820E}" type="slidenum">
              <a:rPr lang="en-US" smtClean="0"/>
              <a:t>7</a:t>
            </a:fld>
            <a:endParaRPr lang="en-US"/>
          </a:p>
        </p:txBody>
      </p:sp>
    </p:spTree>
    <p:extLst>
      <p:ext uri="{BB962C8B-B14F-4D97-AF65-F5344CB8AC3E}">
        <p14:creationId xmlns:p14="http://schemas.microsoft.com/office/powerpoint/2010/main" val="218035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BC92FA3-69AE-4D15-9C8C-DAB25426820E}" type="slidenum">
              <a:rPr lang="en-US" smtClean="0"/>
              <a:t>9</a:t>
            </a:fld>
            <a:endParaRPr lang="en-US"/>
          </a:p>
        </p:txBody>
      </p:sp>
    </p:spTree>
    <p:extLst>
      <p:ext uri="{BB962C8B-B14F-4D97-AF65-F5344CB8AC3E}">
        <p14:creationId xmlns:p14="http://schemas.microsoft.com/office/powerpoint/2010/main" val="380998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 the interest of time, we will focus on strategic pivots and *not* discuss the parts that will remain from GEI 1.0</a:t>
            </a:r>
          </a:p>
        </p:txBody>
      </p:sp>
      <p:sp>
        <p:nvSpPr>
          <p:cNvPr id="4" name="Slide Number Placeholder 3"/>
          <p:cNvSpPr>
            <a:spLocks noGrp="1"/>
          </p:cNvSpPr>
          <p:nvPr>
            <p:ph type="sldNum" sz="quarter" idx="5"/>
          </p:nvPr>
        </p:nvSpPr>
        <p:spPr/>
        <p:txBody>
          <a:bodyPr/>
          <a:lstStyle/>
          <a:p>
            <a:fld id="{CBC92FA3-69AE-4D15-9C8C-DAB25426820E}" type="slidenum">
              <a:rPr lang="en-US" smtClean="0"/>
              <a:t>10</a:t>
            </a:fld>
            <a:endParaRPr lang="en-US"/>
          </a:p>
        </p:txBody>
      </p:sp>
    </p:spTree>
    <p:extLst>
      <p:ext uri="{BB962C8B-B14F-4D97-AF65-F5344CB8AC3E}">
        <p14:creationId xmlns:p14="http://schemas.microsoft.com/office/powerpoint/2010/main" val="412525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92FA3-69AE-4D15-9C8C-DAB25426820E}" type="slidenum">
              <a:rPr lang="en-US" smtClean="0"/>
              <a:t>11</a:t>
            </a:fld>
            <a:endParaRPr lang="en-US"/>
          </a:p>
        </p:txBody>
      </p:sp>
    </p:spTree>
    <p:extLst>
      <p:ext uri="{BB962C8B-B14F-4D97-AF65-F5344CB8AC3E}">
        <p14:creationId xmlns:p14="http://schemas.microsoft.com/office/powerpoint/2010/main" val="1965074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E3D5F"/>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9C2EB5B5-949C-EC3A-6BDB-540E52850E15}"/>
              </a:ext>
            </a:extLst>
          </p:cNvPr>
          <p:cNvSpPr/>
          <p:nvPr userDrawn="1"/>
        </p:nvSpPr>
        <p:spPr>
          <a:xfrm rot="6395979">
            <a:off x="3756511" y="-3628771"/>
            <a:ext cx="16870979" cy="15412963"/>
          </a:xfrm>
          <a:custGeom>
            <a:avLst/>
            <a:gdLst/>
            <a:ahLst/>
            <a:cxnLst/>
            <a:rect l="l" t="t" r="r" b="b"/>
            <a:pathLst>
              <a:path w="25306469" h="23119444">
                <a:moveTo>
                  <a:pt x="0" y="0"/>
                </a:moveTo>
                <a:lnTo>
                  <a:pt x="25306468" y="0"/>
                </a:lnTo>
                <a:lnTo>
                  <a:pt x="25306468" y="23119444"/>
                </a:lnTo>
                <a:lnTo>
                  <a:pt x="0" y="23119444"/>
                </a:lnTo>
                <a:lnTo>
                  <a:pt x="0" y="0"/>
                </a:lnTo>
                <a:close/>
              </a:path>
            </a:pathLst>
          </a:custGeom>
          <a:blipFill>
            <a:blip r:embed="rId2"/>
            <a:stretch>
              <a:fillRect l="-3020" t="-10100"/>
            </a:stretch>
          </a:blipFill>
        </p:spPr>
        <p:txBody>
          <a:bodyPr/>
          <a:lstStyle/>
          <a:p>
            <a:pPr defTabSz="609630"/>
            <a:endParaRPr lang="en-US" sz="1200">
              <a:solidFill>
                <a:prstClr val="black"/>
              </a:solidFill>
              <a:latin typeface="Calibri"/>
            </a:endParaRPr>
          </a:p>
        </p:txBody>
      </p:sp>
      <p:sp>
        <p:nvSpPr>
          <p:cNvPr id="2" name="Title 1"/>
          <p:cNvSpPr>
            <a:spLocks noGrp="1"/>
          </p:cNvSpPr>
          <p:nvPr>
            <p:ph type="ctrTitle"/>
          </p:nvPr>
        </p:nvSpPr>
        <p:spPr>
          <a:xfrm>
            <a:off x="685800" y="2790497"/>
            <a:ext cx="4610100" cy="980017"/>
          </a:xfrm>
        </p:spPr>
        <p:txBody>
          <a:bodyPr lIns="0" tIns="0" rIns="0" bIns="0"/>
          <a:lstStyle>
            <a:lvl1pPr algn="l">
              <a:defRPr lang="en-US" sz="3600" b="1" kern="1200" dirty="0">
                <a:solidFill>
                  <a:srgbClr val="FEFEFE"/>
                </a:solidFill>
                <a:latin typeface="BR Omny" pitchFamily="50" charset="0"/>
                <a:ea typeface="BR Omny" pitchFamily="50" charset="0"/>
                <a:cs typeface="BR Omny" pitchFamily="50" charset="0"/>
              </a:defRPr>
            </a:lvl1pPr>
          </a:lstStyle>
          <a:p>
            <a:r>
              <a:rPr lang="en-US"/>
              <a:t>Click to edit Master title style</a:t>
            </a:r>
          </a:p>
        </p:txBody>
      </p:sp>
      <p:sp>
        <p:nvSpPr>
          <p:cNvPr id="4" name="Date Placeholder 3"/>
          <p:cNvSpPr>
            <a:spLocks noGrp="1"/>
          </p:cNvSpPr>
          <p:nvPr>
            <p:ph type="dt" sz="half" idx="10"/>
          </p:nvPr>
        </p:nvSpPr>
        <p:spPr>
          <a:xfrm>
            <a:off x="685800" y="1381701"/>
            <a:ext cx="1422400" cy="243417"/>
          </a:xfrm>
          <a:prstGeom prst="rect">
            <a:avLst/>
          </a:prstGeom>
        </p:spPr>
        <p:txBody>
          <a:bodyPr lIns="0" tIns="0" rIns="0" bIns="0"/>
          <a:lstStyle>
            <a:lvl1pPr>
              <a:defRPr lang="en-US" sz="1866" kern="1200" smtClean="0">
                <a:solidFill>
                  <a:srgbClr val="FEFEFE"/>
                </a:solidFill>
                <a:latin typeface="BR Omny" pitchFamily="50" charset="0"/>
                <a:ea typeface="BR Omny" pitchFamily="50" charset="0"/>
                <a:cs typeface="BR Omny" pitchFamily="50" charset="0"/>
              </a:defRPr>
            </a:lvl1pPr>
          </a:lstStyle>
          <a:p>
            <a:endParaRPr lang="en-US"/>
          </a:p>
        </p:txBody>
      </p:sp>
      <p:sp>
        <p:nvSpPr>
          <p:cNvPr id="12" name="TextBox 6">
            <a:extLst>
              <a:ext uri="{FF2B5EF4-FFF2-40B4-BE49-F238E27FC236}">
                <a16:creationId xmlns:a16="http://schemas.microsoft.com/office/drawing/2014/main" id="{E6DA14DB-5079-4C20-07DE-7FB5994071FC}"/>
              </a:ext>
            </a:extLst>
          </p:cNvPr>
          <p:cNvSpPr txBox="1"/>
          <p:nvPr userDrawn="1"/>
        </p:nvSpPr>
        <p:spPr>
          <a:xfrm>
            <a:off x="685800" y="6277750"/>
            <a:ext cx="4142232" cy="191719"/>
          </a:xfrm>
          <a:prstGeom prst="rect">
            <a:avLst/>
          </a:prstGeom>
        </p:spPr>
        <p:txBody>
          <a:bodyPr wrap="square" lIns="0" tIns="0" rIns="0" bIns="0" rtlCol="0" anchor="t">
            <a:spAutoFit/>
          </a:bodyPr>
          <a:lstStyle/>
          <a:p>
            <a:pPr defTabSz="609630">
              <a:lnSpc>
                <a:spcPts val="1393"/>
              </a:lnSpc>
            </a:pPr>
            <a:r>
              <a:rPr lang="en-US" sz="1800" b="1" err="1">
                <a:solidFill>
                  <a:srgbClr val="FFFFFF"/>
                </a:solidFill>
                <a:latin typeface="BR Omny" pitchFamily="50" charset="0"/>
                <a:ea typeface="BR Omny"/>
                <a:cs typeface="BR Omny"/>
                <a:sym typeface="BR Omny"/>
              </a:rPr>
              <a:t>www.globalevaluationinitiative.org</a:t>
            </a:r>
            <a:endParaRPr lang="en-US" sz="1800" b="1">
              <a:solidFill>
                <a:srgbClr val="FFFFFF"/>
              </a:solidFill>
              <a:latin typeface="BR Omny" pitchFamily="50" charset="0"/>
              <a:ea typeface="BR Omny"/>
              <a:cs typeface="BR Omny"/>
              <a:sym typeface="BR Omny"/>
            </a:endParaRPr>
          </a:p>
        </p:txBody>
      </p:sp>
    </p:spTree>
    <p:extLst>
      <p:ext uri="{BB962C8B-B14F-4D97-AF65-F5344CB8AC3E}">
        <p14:creationId xmlns:p14="http://schemas.microsoft.com/office/powerpoint/2010/main" val="1983065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E3D5F"/>
        </a:solidFill>
        <a:effectLst/>
      </p:bgPr>
    </p:bg>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1B547EFA-EA8B-B710-0CA9-F6A1FFA19821}"/>
              </a:ext>
            </a:extLst>
          </p:cNvPr>
          <p:cNvSpPr/>
          <p:nvPr userDrawn="1"/>
        </p:nvSpPr>
        <p:spPr>
          <a:xfrm rot="6300000">
            <a:off x="3865043" y="-8818024"/>
            <a:ext cx="24500893" cy="25382985"/>
          </a:xfrm>
          <a:custGeom>
            <a:avLst/>
            <a:gdLst/>
            <a:ahLst/>
            <a:cxnLst/>
            <a:rect l="l" t="t" r="r" b="b"/>
            <a:pathLst>
              <a:path w="36751339" h="38074478">
                <a:moveTo>
                  <a:pt x="0" y="0"/>
                </a:moveTo>
                <a:lnTo>
                  <a:pt x="36751339" y="0"/>
                </a:lnTo>
                <a:lnTo>
                  <a:pt x="36751339" y="38074478"/>
                </a:lnTo>
                <a:lnTo>
                  <a:pt x="0" y="38074478"/>
                </a:lnTo>
                <a:lnTo>
                  <a:pt x="0" y="0"/>
                </a:lnTo>
                <a:close/>
              </a:path>
            </a:pathLst>
          </a:custGeom>
          <a:blipFill>
            <a:blip r:embed="rId2"/>
            <a:stretch>
              <a:fillRect l="-3054" r="-3054"/>
            </a:stretch>
          </a:blipFill>
        </p:spPr>
        <p:txBody>
          <a:bodyPr/>
          <a:lstStyle/>
          <a:p>
            <a:pPr defTabSz="609630"/>
            <a:endParaRPr lang="en-US" sz="1200">
              <a:solidFill>
                <a:prstClr val="black"/>
              </a:solidFill>
              <a:latin typeface="Calibri"/>
            </a:endParaRPr>
          </a:p>
        </p:txBody>
      </p:sp>
      <p:sp>
        <p:nvSpPr>
          <p:cNvPr id="7" name="Freeform 3">
            <a:extLst>
              <a:ext uri="{FF2B5EF4-FFF2-40B4-BE49-F238E27FC236}">
                <a16:creationId xmlns:a16="http://schemas.microsoft.com/office/drawing/2014/main" id="{6A396299-3F30-C4A4-1EB2-E002EC6849D0}"/>
              </a:ext>
            </a:extLst>
          </p:cNvPr>
          <p:cNvSpPr/>
          <p:nvPr userDrawn="1"/>
        </p:nvSpPr>
        <p:spPr>
          <a:xfrm>
            <a:off x="539464" y="685800"/>
            <a:ext cx="916241" cy="978339"/>
          </a:xfrm>
          <a:custGeom>
            <a:avLst/>
            <a:gdLst/>
            <a:ahLst/>
            <a:cxnLst/>
            <a:rect l="l" t="t" r="r" b="b"/>
            <a:pathLst>
              <a:path w="1374362" h="1467508">
                <a:moveTo>
                  <a:pt x="0" y="0"/>
                </a:moveTo>
                <a:lnTo>
                  <a:pt x="1374362" y="0"/>
                </a:lnTo>
                <a:lnTo>
                  <a:pt x="1374362" y="1467508"/>
                </a:lnTo>
                <a:lnTo>
                  <a:pt x="0" y="1467508"/>
                </a:lnTo>
                <a:lnTo>
                  <a:pt x="0" y="0"/>
                </a:lnTo>
                <a:close/>
              </a:path>
            </a:pathLst>
          </a:custGeom>
          <a:blipFill>
            <a:blip r:embed="rId3"/>
            <a:stretch>
              <a:fillRect r="-384434"/>
            </a:stretch>
          </a:blipFill>
        </p:spPr>
        <p:txBody>
          <a:bodyPr/>
          <a:lstStyle/>
          <a:p>
            <a:pPr defTabSz="609630"/>
            <a:endParaRPr lang="en-US" sz="1200">
              <a:solidFill>
                <a:prstClr val="black"/>
              </a:solidFill>
              <a:latin typeface="Calibri"/>
            </a:endParaRPr>
          </a:p>
        </p:txBody>
      </p:sp>
      <p:sp>
        <p:nvSpPr>
          <p:cNvPr id="8" name="TextBox 4">
            <a:extLst>
              <a:ext uri="{FF2B5EF4-FFF2-40B4-BE49-F238E27FC236}">
                <a16:creationId xmlns:a16="http://schemas.microsoft.com/office/drawing/2014/main" id="{40516567-1328-CA52-C1A5-5321F629EB36}"/>
              </a:ext>
            </a:extLst>
          </p:cNvPr>
          <p:cNvSpPr txBox="1"/>
          <p:nvPr userDrawn="1"/>
        </p:nvSpPr>
        <p:spPr>
          <a:xfrm>
            <a:off x="1523696" y="821219"/>
            <a:ext cx="1137642" cy="296748"/>
          </a:xfrm>
          <a:prstGeom prst="rect">
            <a:avLst/>
          </a:prstGeom>
        </p:spPr>
        <p:txBody>
          <a:bodyPr lIns="0" tIns="0" rIns="0" bIns="0" rtlCol="0" anchor="t">
            <a:spAutoFit/>
          </a:bodyPr>
          <a:lstStyle/>
          <a:p>
            <a:pPr defTabSz="609630">
              <a:lnSpc>
                <a:spcPts val="2486"/>
              </a:lnSpc>
            </a:pPr>
            <a:r>
              <a:rPr lang="en-US" sz="1776">
                <a:solidFill>
                  <a:srgbClr val="FEFEFE"/>
                </a:solidFill>
                <a:latin typeface="BR Omny" pitchFamily="50" charset="0"/>
                <a:ea typeface="BR Omny"/>
                <a:cs typeface="BR Omny"/>
                <a:sym typeface="BR Omny"/>
              </a:rPr>
              <a:t>global</a:t>
            </a:r>
          </a:p>
        </p:txBody>
      </p:sp>
      <p:sp>
        <p:nvSpPr>
          <p:cNvPr id="9" name="TextBox 5">
            <a:extLst>
              <a:ext uri="{FF2B5EF4-FFF2-40B4-BE49-F238E27FC236}">
                <a16:creationId xmlns:a16="http://schemas.microsoft.com/office/drawing/2014/main" id="{A6A86295-DEB0-031D-34E2-A141BC99E345}"/>
              </a:ext>
            </a:extLst>
          </p:cNvPr>
          <p:cNvSpPr txBox="1"/>
          <p:nvPr userDrawn="1"/>
        </p:nvSpPr>
        <p:spPr>
          <a:xfrm>
            <a:off x="1523696" y="1020990"/>
            <a:ext cx="1420672" cy="296748"/>
          </a:xfrm>
          <a:prstGeom prst="rect">
            <a:avLst/>
          </a:prstGeom>
        </p:spPr>
        <p:txBody>
          <a:bodyPr wrap="square" lIns="0" tIns="0" rIns="0" bIns="0" rtlCol="0" anchor="t">
            <a:spAutoFit/>
          </a:bodyPr>
          <a:lstStyle/>
          <a:p>
            <a:pPr defTabSz="609630">
              <a:lnSpc>
                <a:spcPts val="2486"/>
              </a:lnSpc>
            </a:pPr>
            <a:r>
              <a:rPr lang="en-US" sz="1776" b="1">
                <a:solidFill>
                  <a:srgbClr val="FEFEFE"/>
                </a:solidFill>
                <a:latin typeface="BR Omny" pitchFamily="50" charset="0"/>
                <a:ea typeface="BR Omny Bold"/>
                <a:cs typeface="BR Omny Bold"/>
                <a:sym typeface="BR Omny Bold"/>
              </a:rPr>
              <a:t>evaluation</a:t>
            </a:r>
          </a:p>
        </p:txBody>
      </p:sp>
      <p:sp>
        <p:nvSpPr>
          <p:cNvPr id="10" name="TextBox 6">
            <a:extLst>
              <a:ext uri="{FF2B5EF4-FFF2-40B4-BE49-F238E27FC236}">
                <a16:creationId xmlns:a16="http://schemas.microsoft.com/office/drawing/2014/main" id="{844B56E0-EFFF-C0E5-A5E3-15AE2D73C418}"/>
              </a:ext>
            </a:extLst>
          </p:cNvPr>
          <p:cNvSpPr txBox="1"/>
          <p:nvPr userDrawn="1"/>
        </p:nvSpPr>
        <p:spPr>
          <a:xfrm>
            <a:off x="1523696" y="1208410"/>
            <a:ext cx="1159809" cy="296748"/>
          </a:xfrm>
          <a:prstGeom prst="rect">
            <a:avLst/>
          </a:prstGeom>
        </p:spPr>
        <p:txBody>
          <a:bodyPr lIns="0" tIns="0" rIns="0" bIns="0" rtlCol="0" anchor="t">
            <a:spAutoFit/>
          </a:bodyPr>
          <a:lstStyle/>
          <a:p>
            <a:pPr defTabSz="609630">
              <a:lnSpc>
                <a:spcPts val="2486"/>
              </a:lnSpc>
            </a:pPr>
            <a:r>
              <a:rPr lang="en-US" sz="1776">
                <a:solidFill>
                  <a:srgbClr val="FEFEFE"/>
                </a:solidFill>
                <a:latin typeface="BR Omny" pitchFamily="50" charset="0"/>
                <a:ea typeface="BR Omny"/>
                <a:cs typeface="BR Omny"/>
                <a:sym typeface="BR Omny"/>
              </a:rPr>
              <a:t>initiative</a:t>
            </a:r>
          </a:p>
        </p:txBody>
      </p:sp>
      <p:sp>
        <p:nvSpPr>
          <p:cNvPr id="11" name="TextBox 7">
            <a:extLst>
              <a:ext uri="{FF2B5EF4-FFF2-40B4-BE49-F238E27FC236}">
                <a16:creationId xmlns:a16="http://schemas.microsoft.com/office/drawing/2014/main" id="{A2763342-1899-6237-F601-74A5EC44E5D4}"/>
              </a:ext>
            </a:extLst>
          </p:cNvPr>
          <p:cNvSpPr txBox="1"/>
          <p:nvPr userDrawn="1"/>
        </p:nvSpPr>
        <p:spPr>
          <a:xfrm>
            <a:off x="685800" y="6277750"/>
            <a:ext cx="3602736" cy="179536"/>
          </a:xfrm>
          <a:prstGeom prst="rect">
            <a:avLst/>
          </a:prstGeom>
        </p:spPr>
        <p:txBody>
          <a:bodyPr wrap="square" lIns="0" tIns="0" rIns="0" bIns="0" rtlCol="0" anchor="t">
            <a:spAutoFit/>
          </a:bodyPr>
          <a:lstStyle/>
          <a:p>
            <a:pPr defTabSz="609630">
              <a:lnSpc>
                <a:spcPts val="1393"/>
              </a:lnSpc>
            </a:pPr>
            <a:r>
              <a:rPr lang="en-US" sz="1400" b="1" err="1">
                <a:solidFill>
                  <a:srgbClr val="FFFFFF"/>
                </a:solidFill>
                <a:latin typeface="BR Omny" pitchFamily="50" charset="0"/>
                <a:ea typeface="BR Omny"/>
                <a:cs typeface="BR Omny"/>
                <a:sym typeface="BR Omny"/>
              </a:rPr>
              <a:t>www.globalevaluationinitiative.org</a:t>
            </a:r>
            <a:endParaRPr lang="en-US" sz="1400" b="1">
              <a:solidFill>
                <a:srgbClr val="FFFFFF"/>
              </a:solidFill>
              <a:latin typeface="BR Omny" pitchFamily="50" charset="0"/>
              <a:ea typeface="BR Omny"/>
              <a:cs typeface="BR Omny"/>
              <a:sym typeface="BR Omny"/>
            </a:endParaRPr>
          </a:p>
        </p:txBody>
      </p:sp>
    </p:spTree>
    <p:extLst>
      <p:ext uri="{BB962C8B-B14F-4D97-AF65-F5344CB8AC3E}">
        <p14:creationId xmlns:p14="http://schemas.microsoft.com/office/powerpoint/2010/main" val="2608386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3144" y="400713"/>
            <a:ext cx="10809512" cy="742341"/>
          </a:xfrm>
        </p:spPr>
        <p:txBody>
          <a:bodyPr/>
          <a:lstStyle/>
          <a:p>
            <a:r>
              <a:rPr lang="en-US"/>
              <a:t>Click to edit Master title style</a:t>
            </a:r>
          </a:p>
        </p:txBody>
      </p:sp>
      <p:sp>
        <p:nvSpPr>
          <p:cNvPr id="3" name="Content Placeholder 2"/>
          <p:cNvSpPr>
            <a:spLocks noGrp="1"/>
          </p:cNvSpPr>
          <p:nvPr>
            <p:ph idx="1"/>
          </p:nvPr>
        </p:nvSpPr>
        <p:spPr>
          <a:xfrm>
            <a:off x="653143" y="1264763"/>
            <a:ext cx="10809513" cy="4608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4329AFAC-28DB-CF15-172F-18B78F759C70}"/>
              </a:ext>
            </a:extLst>
          </p:cNvPr>
          <p:cNvSpPr/>
          <p:nvPr userDrawn="1"/>
        </p:nvSpPr>
        <p:spPr>
          <a:xfrm rot="11600321">
            <a:off x="8415034" y="5750644"/>
            <a:ext cx="3565911" cy="3257739"/>
          </a:xfrm>
          <a:custGeom>
            <a:avLst/>
            <a:gdLst/>
            <a:ahLst/>
            <a:cxnLst/>
            <a:rect l="l" t="t" r="r" b="b"/>
            <a:pathLst>
              <a:path w="20199636" h="18453952">
                <a:moveTo>
                  <a:pt x="0" y="0"/>
                </a:moveTo>
                <a:lnTo>
                  <a:pt x="20199636" y="0"/>
                </a:lnTo>
                <a:lnTo>
                  <a:pt x="20199636" y="18453952"/>
                </a:lnTo>
                <a:lnTo>
                  <a:pt x="0" y="18453952"/>
                </a:lnTo>
                <a:lnTo>
                  <a:pt x="0" y="0"/>
                </a:lnTo>
                <a:close/>
              </a:path>
            </a:pathLst>
          </a:custGeom>
          <a:blipFill>
            <a:blip r:embed="rId2"/>
            <a:stretch>
              <a:fillRect l="-3020" t="-10100"/>
            </a:stretch>
          </a:blipFill>
        </p:spPr>
        <p:txBody>
          <a:bodyPr/>
          <a:lstStyle/>
          <a:p>
            <a:pPr defTabSz="609630"/>
            <a:endParaRPr lang="en-US" sz="1200">
              <a:solidFill>
                <a:prstClr val="black"/>
              </a:solidFill>
              <a:latin typeface="Calibri"/>
            </a:endParaRPr>
          </a:p>
        </p:txBody>
      </p:sp>
      <p:sp>
        <p:nvSpPr>
          <p:cNvPr id="4" name="TextBox 3">
            <a:extLst>
              <a:ext uri="{FF2B5EF4-FFF2-40B4-BE49-F238E27FC236}">
                <a16:creationId xmlns:a16="http://schemas.microsoft.com/office/drawing/2014/main" id="{7D2651BA-1682-59D1-49B3-7704FBFAFF24}"/>
              </a:ext>
            </a:extLst>
          </p:cNvPr>
          <p:cNvSpPr txBox="1"/>
          <p:nvPr userDrawn="1"/>
        </p:nvSpPr>
        <p:spPr>
          <a:xfrm>
            <a:off x="653143" y="6457287"/>
            <a:ext cx="3461657" cy="179536"/>
          </a:xfrm>
          <a:prstGeom prst="rect">
            <a:avLst/>
          </a:prstGeom>
        </p:spPr>
        <p:txBody>
          <a:bodyPr wrap="square" lIns="0" tIns="0" rIns="0" bIns="0" rtlCol="0" anchor="t">
            <a:spAutoFit/>
          </a:bodyPr>
          <a:lstStyle/>
          <a:p>
            <a:pPr defTabSz="609630">
              <a:lnSpc>
                <a:spcPts val="1393"/>
              </a:lnSpc>
            </a:pPr>
            <a:r>
              <a:rPr lang="en-US" sz="1400" b="1" err="1">
                <a:solidFill>
                  <a:schemeClr val="tx1"/>
                </a:solidFill>
                <a:latin typeface="BR Omny" pitchFamily="50" charset="0"/>
                <a:ea typeface="BR Omny"/>
                <a:cs typeface="BR Omny"/>
                <a:sym typeface="BR Omny"/>
              </a:rPr>
              <a:t>www.globalevaluationinitiative.org</a:t>
            </a:r>
            <a:endParaRPr lang="en-US" sz="1400" b="1">
              <a:solidFill>
                <a:schemeClr val="tx1"/>
              </a:solidFill>
              <a:latin typeface="BR Omny" pitchFamily="50" charset="0"/>
              <a:ea typeface="BR Omny"/>
              <a:cs typeface="BR Omny"/>
              <a:sym typeface="BR Omny"/>
            </a:endParaRPr>
          </a:p>
        </p:txBody>
      </p:sp>
      <p:sp>
        <p:nvSpPr>
          <p:cNvPr id="5" name="Slide Number Placeholder 6">
            <a:extLst>
              <a:ext uri="{FF2B5EF4-FFF2-40B4-BE49-F238E27FC236}">
                <a16:creationId xmlns:a16="http://schemas.microsoft.com/office/drawing/2014/main" id="{981C4E0A-C6FC-E053-81E1-8C21D26F539D}"/>
              </a:ext>
            </a:extLst>
          </p:cNvPr>
          <p:cNvSpPr>
            <a:spLocks noGrp="1"/>
          </p:cNvSpPr>
          <p:nvPr>
            <p:ph type="sldNum" sz="quarter" idx="4"/>
          </p:nvPr>
        </p:nvSpPr>
        <p:spPr>
          <a:xfrm>
            <a:off x="4730750" y="6364492"/>
            <a:ext cx="2743200" cy="365125"/>
          </a:xfrm>
          <a:prstGeom prst="rect">
            <a:avLst/>
          </a:prstGeom>
        </p:spPr>
        <p:txBody>
          <a:bodyPr vert="horz" lIns="91440" tIns="45720" rIns="91440" bIns="45720" rtlCol="0" anchor="ctr"/>
          <a:lstStyle>
            <a:lvl1pPr algn="ctr">
              <a:defRPr sz="1050">
                <a:solidFill>
                  <a:schemeClr val="tx1">
                    <a:tint val="82000"/>
                  </a:schemeClr>
                </a:solidFill>
                <a:latin typeface="BR Omny" pitchFamily="50" charset="0"/>
              </a:defRPr>
            </a:lvl1pPr>
          </a:lstStyle>
          <a:p>
            <a:fld id="{82E6E617-44C2-4086-A319-6683860944D9}" type="slidenum">
              <a:rPr lang="en-US" smtClean="0"/>
              <a:pPr/>
              <a:t>‹#›</a:t>
            </a:fld>
            <a:endParaRPr lang="en-US"/>
          </a:p>
        </p:txBody>
      </p:sp>
    </p:spTree>
    <p:extLst>
      <p:ext uri="{BB962C8B-B14F-4D97-AF65-F5344CB8AC3E}">
        <p14:creationId xmlns:p14="http://schemas.microsoft.com/office/powerpoint/2010/main" val="267304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3144" y="400713"/>
            <a:ext cx="10809512" cy="742341"/>
          </a:xfrm>
        </p:spPr>
        <p:txBody>
          <a:bodyPr lIns="0">
            <a:noAutofit/>
          </a:bodyPr>
          <a:lstStyle>
            <a:lvl1pPr>
              <a:defRPr sz="3200">
                <a:solidFill>
                  <a:srgbClr val="1C79BE"/>
                </a:solidFill>
                <a:latin typeface="BR Omny" pitchFamily="50" charset="0"/>
              </a:defRPr>
            </a:lvl1pPr>
          </a:lstStyle>
          <a:p>
            <a:r>
              <a:rPr lang="en-US"/>
              <a:t>Click to edit Master title style</a:t>
            </a:r>
          </a:p>
        </p:txBody>
      </p:sp>
      <p:sp>
        <p:nvSpPr>
          <p:cNvPr id="3" name="Content Placeholder 2"/>
          <p:cNvSpPr>
            <a:spLocks noGrp="1"/>
          </p:cNvSpPr>
          <p:nvPr>
            <p:ph idx="1"/>
          </p:nvPr>
        </p:nvSpPr>
        <p:spPr>
          <a:xfrm>
            <a:off x="653143" y="1264763"/>
            <a:ext cx="9241971" cy="4608136"/>
          </a:xfrm>
        </p:spPr>
        <p:txBody>
          <a:bodyPr lIns="0"/>
          <a:lstStyle>
            <a:lvl1pPr>
              <a:defRPr>
                <a:latin typeface="BR Omny Light" pitchFamily="50" charset="0"/>
              </a:defRPr>
            </a:lvl1pPr>
            <a:lvl2pPr>
              <a:defRPr>
                <a:latin typeface="BR Omny Light" pitchFamily="50" charset="0"/>
              </a:defRPr>
            </a:lvl2pPr>
            <a:lvl3pPr>
              <a:defRPr>
                <a:latin typeface="BR Omny Light" pitchFamily="50" charset="0"/>
              </a:defRPr>
            </a:lvl3pPr>
            <a:lvl4pPr>
              <a:defRPr>
                <a:latin typeface="BR Omny Light" pitchFamily="50" charset="0"/>
              </a:defRPr>
            </a:lvl4pPr>
            <a:lvl5pPr>
              <a:defRPr>
                <a:latin typeface="BR Omny Light"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2">
            <a:extLst>
              <a:ext uri="{FF2B5EF4-FFF2-40B4-BE49-F238E27FC236}">
                <a16:creationId xmlns:a16="http://schemas.microsoft.com/office/drawing/2014/main" id="{1F5C57AD-2499-CDAB-1B68-54D68A76E2AA}"/>
              </a:ext>
            </a:extLst>
          </p:cNvPr>
          <p:cNvSpPr/>
          <p:nvPr userDrawn="1"/>
        </p:nvSpPr>
        <p:spPr>
          <a:xfrm rot="6395979">
            <a:off x="9588722" y="953568"/>
            <a:ext cx="6087323" cy="5230526"/>
          </a:xfrm>
          <a:custGeom>
            <a:avLst/>
            <a:gdLst/>
            <a:ahLst/>
            <a:cxnLst/>
            <a:rect l="l" t="t" r="r" b="b"/>
            <a:pathLst>
              <a:path w="20199636" h="18453952">
                <a:moveTo>
                  <a:pt x="0" y="0"/>
                </a:moveTo>
                <a:lnTo>
                  <a:pt x="20199636" y="0"/>
                </a:lnTo>
                <a:lnTo>
                  <a:pt x="20199636" y="18453952"/>
                </a:lnTo>
                <a:lnTo>
                  <a:pt x="0" y="18453952"/>
                </a:lnTo>
                <a:lnTo>
                  <a:pt x="0" y="0"/>
                </a:lnTo>
                <a:close/>
              </a:path>
            </a:pathLst>
          </a:custGeom>
          <a:blipFill>
            <a:blip r:embed="rId2"/>
            <a:stretch>
              <a:fillRect l="-3020" t="-10100"/>
            </a:stretch>
          </a:blipFill>
        </p:spPr>
        <p:txBody>
          <a:bodyPr/>
          <a:lstStyle/>
          <a:p>
            <a:pPr defTabSz="609630"/>
            <a:endParaRPr lang="en-US" sz="1200">
              <a:solidFill>
                <a:prstClr val="black"/>
              </a:solidFill>
              <a:latin typeface="Calibri"/>
            </a:endParaRPr>
          </a:p>
        </p:txBody>
      </p:sp>
      <p:sp>
        <p:nvSpPr>
          <p:cNvPr id="10" name="Slide Number Placeholder 6">
            <a:extLst>
              <a:ext uri="{FF2B5EF4-FFF2-40B4-BE49-F238E27FC236}">
                <a16:creationId xmlns:a16="http://schemas.microsoft.com/office/drawing/2014/main" id="{9E56C7A0-FF91-C458-BB87-3D93FDED5FAE}"/>
              </a:ext>
            </a:extLst>
          </p:cNvPr>
          <p:cNvSpPr>
            <a:spLocks noGrp="1"/>
          </p:cNvSpPr>
          <p:nvPr>
            <p:ph type="sldNum" sz="quarter" idx="4"/>
          </p:nvPr>
        </p:nvSpPr>
        <p:spPr>
          <a:xfrm>
            <a:off x="4730750" y="6364492"/>
            <a:ext cx="2743200" cy="365125"/>
          </a:xfrm>
          <a:prstGeom prst="rect">
            <a:avLst/>
          </a:prstGeom>
        </p:spPr>
        <p:txBody>
          <a:bodyPr vert="horz" lIns="91440" tIns="45720" rIns="91440" bIns="45720" rtlCol="0" anchor="ctr"/>
          <a:lstStyle>
            <a:lvl1pPr algn="ctr">
              <a:defRPr sz="1050">
                <a:solidFill>
                  <a:schemeClr val="tx1"/>
                </a:solidFill>
                <a:latin typeface="BR Omny" pitchFamily="50" charset="0"/>
              </a:defRPr>
            </a:lvl1pPr>
          </a:lstStyle>
          <a:p>
            <a:fld id="{82E6E617-44C2-4086-A319-6683860944D9}" type="slidenum">
              <a:rPr lang="en-US" smtClean="0"/>
              <a:pPr/>
              <a:t>‹#›</a:t>
            </a:fld>
            <a:endParaRPr lang="en-US"/>
          </a:p>
        </p:txBody>
      </p:sp>
    </p:spTree>
    <p:extLst>
      <p:ext uri="{BB962C8B-B14F-4D97-AF65-F5344CB8AC3E}">
        <p14:creationId xmlns:p14="http://schemas.microsoft.com/office/powerpoint/2010/main" val="209800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E3D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967" y="2937934"/>
            <a:ext cx="5181600" cy="908050"/>
          </a:xfrm>
        </p:spPr>
        <p:txBody>
          <a:bodyPr anchor="t">
            <a:noAutofit/>
          </a:bodyPr>
          <a:lstStyle>
            <a:lvl1pPr algn="l">
              <a:defRPr lang="en-US" sz="3600" b="1" kern="1200" dirty="0">
                <a:solidFill>
                  <a:srgbClr val="FEFEFE"/>
                </a:solidFill>
                <a:latin typeface="BR Omny" pitchFamily="50" charset="0"/>
                <a:ea typeface="BR Omny" pitchFamily="50" charset="0"/>
                <a:cs typeface="BR Omny" pitchFamily="50" charset="0"/>
              </a:defRPr>
            </a:lvl1pPr>
          </a:lstStyle>
          <a:p>
            <a:r>
              <a:rPr lang="en-US"/>
              <a:t>Click to edit Master title style</a:t>
            </a:r>
          </a:p>
        </p:txBody>
      </p:sp>
      <p:sp>
        <p:nvSpPr>
          <p:cNvPr id="8" name="Freeform 2">
            <a:extLst>
              <a:ext uri="{FF2B5EF4-FFF2-40B4-BE49-F238E27FC236}">
                <a16:creationId xmlns:a16="http://schemas.microsoft.com/office/drawing/2014/main" id="{CEFA5D0A-3F9A-AB41-9D89-0BE3EB2935E9}"/>
              </a:ext>
            </a:extLst>
          </p:cNvPr>
          <p:cNvSpPr/>
          <p:nvPr userDrawn="1"/>
        </p:nvSpPr>
        <p:spPr>
          <a:xfrm rot="6395979">
            <a:off x="7181307" y="-2722318"/>
            <a:ext cx="13466424" cy="12302635"/>
          </a:xfrm>
          <a:custGeom>
            <a:avLst/>
            <a:gdLst/>
            <a:ahLst/>
            <a:cxnLst/>
            <a:rect l="l" t="t" r="r" b="b"/>
            <a:pathLst>
              <a:path w="20199636" h="18453952">
                <a:moveTo>
                  <a:pt x="0" y="0"/>
                </a:moveTo>
                <a:lnTo>
                  <a:pt x="20199636" y="0"/>
                </a:lnTo>
                <a:lnTo>
                  <a:pt x="20199636" y="18453952"/>
                </a:lnTo>
                <a:lnTo>
                  <a:pt x="0" y="18453952"/>
                </a:lnTo>
                <a:lnTo>
                  <a:pt x="0" y="0"/>
                </a:lnTo>
                <a:close/>
              </a:path>
            </a:pathLst>
          </a:custGeom>
          <a:blipFill>
            <a:blip r:embed="rId2"/>
            <a:stretch>
              <a:fillRect l="-3020" t="-10100"/>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113668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E3D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967" y="2937934"/>
            <a:ext cx="5181600" cy="908050"/>
          </a:xfrm>
        </p:spPr>
        <p:txBody>
          <a:bodyPr anchor="t">
            <a:noAutofit/>
          </a:bodyPr>
          <a:lstStyle>
            <a:lvl1pPr algn="l">
              <a:defRPr lang="en-US" sz="3600" b="1" kern="1200" dirty="0">
                <a:solidFill>
                  <a:srgbClr val="FEFEFE"/>
                </a:solidFill>
                <a:latin typeface="BR Omny" pitchFamily="50" charset="0"/>
                <a:ea typeface="BR Omny" pitchFamily="50" charset="0"/>
                <a:cs typeface="BR Omny" pitchFamily="50" charset="0"/>
              </a:defRPr>
            </a:lvl1pPr>
          </a:lstStyle>
          <a:p>
            <a:r>
              <a:rPr lang="en-US"/>
              <a:t>Click to edit Master title style</a:t>
            </a:r>
          </a:p>
        </p:txBody>
      </p:sp>
      <p:sp>
        <p:nvSpPr>
          <p:cNvPr id="8" name="Freeform 2">
            <a:extLst>
              <a:ext uri="{FF2B5EF4-FFF2-40B4-BE49-F238E27FC236}">
                <a16:creationId xmlns:a16="http://schemas.microsoft.com/office/drawing/2014/main" id="{CEFA5D0A-3F9A-AB41-9D89-0BE3EB2935E9}"/>
              </a:ext>
            </a:extLst>
          </p:cNvPr>
          <p:cNvSpPr/>
          <p:nvPr userDrawn="1"/>
        </p:nvSpPr>
        <p:spPr>
          <a:xfrm rot="12600000">
            <a:off x="4056825" y="-3572636"/>
            <a:ext cx="22834680" cy="20861272"/>
          </a:xfrm>
          <a:custGeom>
            <a:avLst/>
            <a:gdLst/>
            <a:ahLst/>
            <a:cxnLst/>
            <a:rect l="l" t="t" r="r" b="b"/>
            <a:pathLst>
              <a:path w="20199636" h="18453952">
                <a:moveTo>
                  <a:pt x="0" y="0"/>
                </a:moveTo>
                <a:lnTo>
                  <a:pt x="20199636" y="0"/>
                </a:lnTo>
                <a:lnTo>
                  <a:pt x="20199636" y="18453952"/>
                </a:lnTo>
                <a:lnTo>
                  <a:pt x="0" y="18453952"/>
                </a:lnTo>
                <a:lnTo>
                  <a:pt x="0" y="0"/>
                </a:lnTo>
                <a:close/>
              </a:path>
            </a:pathLst>
          </a:custGeom>
          <a:blipFill>
            <a:blip r:embed="rId2"/>
            <a:stretch>
              <a:fillRect l="-3020" t="-10100"/>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88820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C79B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967" y="2937934"/>
            <a:ext cx="5181600" cy="908050"/>
          </a:xfrm>
        </p:spPr>
        <p:txBody>
          <a:bodyPr anchor="t">
            <a:noAutofit/>
          </a:bodyPr>
          <a:lstStyle>
            <a:lvl1pPr algn="l">
              <a:defRPr lang="en-US" sz="3600" b="1" kern="1200" dirty="0">
                <a:solidFill>
                  <a:srgbClr val="FEFEFE"/>
                </a:solidFill>
                <a:latin typeface="BR Omny" pitchFamily="50" charset="0"/>
                <a:ea typeface="BR Omny" pitchFamily="50" charset="0"/>
                <a:cs typeface="BR Omny" pitchFamily="50" charset="0"/>
              </a:defRPr>
            </a:lvl1pPr>
          </a:lstStyle>
          <a:p>
            <a:r>
              <a:rPr lang="en-US"/>
              <a:t>Click to edit Master title style</a:t>
            </a:r>
          </a:p>
        </p:txBody>
      </p:sp>
      <p:sp>
        <p:nvSpPr>
          <p:cNvPr id="8" name="Freeform 2">
            <a:extLst>
              <a:ext uri="{FF2B5EF4-FFF2-40B4-BE49-F238E27FC236}">
                <a16:creationId xmlns:a16="http://schemas.microsoft.com/office/drawing/2014/main" id="{CEFA5D0A-3F9A-AB41-9D89-0BE3EB2935E9}"/>
              </a:ext>
            </a:extLst>
          </p:cNvPr>
          <p:cNvSpPr/>
          <p:nvPr userDrawn="1"/>
        </p:nvSpPr>
        <p:spPr>
          <a:xfrm rot="6395979">
            <a:off x="4056825" y="-3572636"/>
            <a:ext cx="22834680" cy="20861272"/>
          </a:xfrm>
          <a:custGeom>
            <a:avLst/>
            <a:gdLst/>
            <a:ahLst/>
            <a:cxnLst/>
            <a:rect l="l" t="t" r="r" b="b"/>
            <a:pathLst>
              <a:path w="20199636" h="18453952">
                <a:moveTo>
                  <a:pt x="0" y="0"/>
                </a:moveTo>
                <a:lnTo>
                  <a:pt x="20199636" y="0"/>
                </a:lnTo>
                <a:lnTo>
                  <a:pt x="20199636" y="18453952"/>
                </a:lnTo>
                <a:lnTo>
                  <a:pt x="0" y="18453952"/>
                </a:lnTo>
                <a:lnTo>
                  <a:pt x="0" y="0"/>
                </a:lnTo>
                <a:close/>
              </a:path>
            </a:pathLst>
          </a:custGeom>
          <a:blipFill>
            <a:blip r:embed="rId2"/>
            <a:stretch>
              <a:fillRect l="-3020" t="-10100"/>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134517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00AD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967" y="2937934"/>
            <a:ext cx="5181600" cy="908050"/>
          </a:xfrm>
        </p:spPr>
        <p:txBody>
          <a:bodyPr anchor="t">
            <a:noAutofit/>
          </a:bodyPr>
          <a:lstStyle>
            <a:lvl1pPr algn="l">
              <a:defRPr lang="en-US" sz="3600" b="1" kern="1200" dirty="0">
                <a:solidFill>
                  <a:srgbClr val="FEFEFE"/>
                </a:solidFill>
                <a:latin typeface="BR Omny" pitchFamily="50" charset="0"/>
                <a:ea typeface="BR Omny" pitchFamily="50" charset="0"/>
                <a:cs typeface="BR Omny" pitchFamily="50" charset="0"/>
              </a:defRPr>
            </a:lvl1pPr>
          </a:lstStyle>
          <a:p>
            <a:r>
              <a:rPr lang="en-US"/>
              <a:t>Click to edit Master title style</a:t>
            </a:r>
          </a:p>
        </p:txBody>
      </p:sp>
      <p:sp>
        <p:nvSpPr>
          <p:cNvPr id="8" name="Freeform 2">
            <a:extLst>
              <a:ext uri="{FF2B5EF4-FFF2-40B4-BE49-F238E27FC236}">
                <a16:creationId xmlns:a16="http://schemas.microsoft.com/office/drawing/2014/main" id="{CEFA5D0A-3F9A-AB41-9D89-0BE3EB2935E9}"/>
              </a:ext>
            </a:extLst>
          </p:cNvPr>
          <p:cNvSpPr/>
          <p:nvPr userDrawn="1"/>
        </p:nvSpPr>
        <p:spPr>
          <a:xfrm rot="2009367">
            <a:off x="4056825" y="-3572636"/>
            <a:ext cx="22834680" cy="20861272"/>
          </a:xfrm>
          <a:custGeom>
            <a:avLst/>
            <a:gdLst/>
            <a:ahLst/>
            <a:cxnLst/>
            <a:rect l="l" t="t" r="r" b="b"/>
            <a:pathLst>
              <a:path w="20199636" h="18453952">
                <a:moveTo>
                  <a:pt x="0" y="0"/>
                </a:moveTo>
                <a:lnTo>
                  <a:pt x="20199636" y="0"/>
                </a:lnTo>
                <a:lnTo>
                  <a:pt x="20199636" y="18453952"/>
                </a:lnTo>
                <a:lnTo>
                  <a:pt x="0" y="18453952"/>
                </a:lnTo>
                <a:lnTo>
                  <a:pt x="0" y="0"/>
                </a:lnTo>
                <a:close/>
              </a:path>
            </a:pathLst>
          </a:custGeom>
          <a:blipFill>
            <a:blip r:embed="rId2"/>
            <a:stretch>
              <a:fillRect l="-3020" t="-10100"/>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361919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7464" y="394878"/>
            <a:ext cx="9819588" cy="762000"/>
          </a:xfrm>
        </p:spPr>
        <p:txBody>
          <a:bodyPr/>
          <a:lstStyle/>
          <a:p>
            <a:r>
              <a:rPr lang="en-US"/>
              <a:t>Click to edit Master title style</a:t>
            </a:r>
          </a:p>
        </p:txBody>
      </p:sp>
      <p:sp>
        <p:nvSpPr>
          <p:cNvPr id="7" name="Freeform 3">
            <a:extLst>
              <a:ext uri="{FF2B5EF4-FFF2-40B4-BE49-F238E27FC236}">
                <a16:creationId xmlns:a16="http://schemas.microsoft.com/office/drawing/2014/main" id="{7D675819-5446-A93C-2F70-07F29CE1B7E5}"/>
              </a:ext>
            </a:extLst>
          </p:cNvPr>
          <p:cNvSpPr/>
          <p:nvPr userDrawn="1"/>
        </p:nvSpPr>
        <p:spPr>
          <a:xfrm>
            <a:off x="11109962" y="6011526"/>
            <a:ext cx="709747" cy="757850"/>
          </a:xfrm>
          <a:custGeom>
            <a:avLst/>
            <a:gdLst/>
            <a:ahLst/>
            <a:cxnLst/>
            <a:rect l="l" t="t" r="r" b="b"/>
            <a:pathLst>
              <a:path w="1374362" h="1467508">
                <a:moveTo>
                  <a:pt x="0" y="0"/>
                </a:moveTo>
                <a:lnTo>
                  <a:pt x="1374362" y="0"/>
                </a:lnTo>
                <a:lnTo>
                  <a:pt x="1374362" y="1467508"/>
                </a:lnTo>
                <a:lnTo>
                  <a:pt x="0" y="1467508"/>
                </a:lnTo>
                <a:lnTo>
                  <a:pt x="0" y="0"/>
                </a:lnTo>
                <a:close/>
              </a:path>
            </a:pathLst>
          </a:custGeom>
          <a:blipFill>
            <a:blip r:embed="rId2"/>
            <a:stretch>
              <a:fillRect r="-384434"/>
            </a:stretch>
          </a:blipFill>
        </p:spPr>
        <p:txBody>
          <a:bodyPr/>
          <a:lstStyle/>
          <a:p>
            <a:pPr defTabSz="609630"/>
            <a:endParaRPr lang="en-US" sz="1200">
              <a:solidFill>
                <a:prstClr val="black"/>
              </a:solidFill>
              <a:latin typeface="Calibri"/>
            </a:endParaRPr>
          </a:p>
        </p:txBody>
      </p:sp>
      <p:sp>
        <p:nvSpPr>
          <p:cNvPr id="6" name="Slide Number Placeholder 6">
            <a:extLst>
              <a:ext uri="{FF2B5EF4-FFF2-40B4-BE49-F238E27FC236}">
                <a16:creationId xmlns:a16="http://schemas.microsoft.com/office/drawing/2014/main" id="{8EA446E3-986A-985A-21AA-9C9C2D5AAE37}"/>
              </a:ext>
            </a:extLst>
          </p:cNvPr>
          <p:cNvSpPr>
            <a:spLocks noGrp="1"/>
          </p:cNvSpPr>
          <p:nvPr>
            <p:ph type="sldNum" sz="quarter" idx="4"/>
          </p:nvPr>
        </p:nvSpPr>
        <p:spPr>
          <a:xfrm>
            <a:off x="4730750" y="6364492"/>
            <a:ext cx="2743200" cy="365125"/>
          </a:xfrm>
          <a:prstGeom prst="rect">
            <a:avLst/>
          </a:prstGeom>
        </p:spPr>
        <p:txBody>
          <a:bodyPr vert="horz" lIns="91440" tIns="45720" rIns="91440" bIns="45720" rtlCol="0" anchor="ctr"/>
          <a:lstStyle>
            <a:lvl1pPr algn="ctr">
              <a:defRPr sz="1050">
                <a:solidFill>
                  <a:schemeClr val="tx1"/>
                </a:solidFill>
                <a:latin typeface="BR Omny" pitchFamily="50" charset="0"/>
              </a:defRPr>
            </a:lvl1pPr>
          </a:lstStyle>
          <a:p>
            <a:fld id="{82E6E617-44C2-4086-A319-6683860944D9}" type="slidenum">
              <a:rPr lang="en-US" smtClean="0"/>
              <a:pPr/>
              <a:t>‹#›</a:t>
            </a:fld>
            <a:endParaRPr lang="en-US"/>
          </a:p>
        </p:txBody>
      </p:sp>
    </p:spTree>
    <p:extLst>
      <p:ext uri="{BB962C8B-B14F-4D97-AF65-F5344CB8AC3E}">
        <p14:creationId xmlns:p14="http://schemas.microsoft.com/office/powerpoint/2010/main" val="13725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7464" y="394878"/>
            <a:ext cx="9819588" cy="762000"/>
          </a:xfrm>
        </p:spPr>
        <p:txBody>
          <a:bodyPr/>
          <a:lstStyle/>
          <a:p>
            <a:r>
              <a:rPr lang="en-US"/>
              <a:t>Click to edit Master title style</a:t>
            </a:r>
          </a:p>
        </p:txBody>
      </p:sp>
      <p:sp>
        <p:nvSpPr>
          <p:cNvPr id="4" name="Slide Number Placeholder 6">
            <a:extLst>
              <a:ext uri="{FF2B5EF4-FFF2-40B4-BE49-F238E27FC236}">
                <a16:creationId xmlns:a16="http://schemas.microsoft.com/office/drawing/2014/main" id="{0ABC0854-8E06-591A-3F07-6AB0B55FE2E0}"/>
              </a:ext>
            </a:extLst>
          </p:cNvPr>
          <p:cNvSpPr>
            <a:spLocks noGrp="1"/>
          </p:cNvSpPr>
          <p:nvPr>
            <p:ph type="sldNum" sz="quarter" idx="4"/>
          </p:nvPr>
        </p:nvSpPr>
        <p:spPr>
          <a:xfrm>
            <a:off x="4730750" y="6364492"/>
            <a:ext cx="2743200" cy="365125"/>
          </a:xfrm>
          <a:prstGeom prst="rect">
            <a:avLst/>
          </a:prstGeom>
        </p:spPr>
        <p:txBody>
          <a:bodyPr vert="horz" lIns="91440" tIns="45720" rIns="91440" bIns="45720" rtlCol="0" anchor="ctr"/>
          <a:lstStyle>
            <a:lvl1pPr algn="ctr">
              <a:defRPr sz="1050">
                <a:solidFill>
                  <a:schemeClr val="tx1"/>
                </a:solidFill>
                <a:latin typeface="BR Omny" pitchFamily="50" charset="0"/>
              </a:defRPr>
            </a:lvl1pPr>
          </a:lstStyle>
          <a:p>
            <a:fld id="{82E6E617-44C2-4086-A319-6683860944D9}" type="slidenum">
              <a:rPr lang="en-US" smtClean="0"/>
              <a:pPr/>
              <a:t>‹#›</a:t>
            </a:fld>
            <a:endParaRPr lang="en-US"/>
          </a:p>
        </p:txBody>
      </p:sp>
    </p:spTree>
    <p:extLst>
      <p:ext uri="{BB962C8B-B14F-4D97-AF65-F5344CB8AC3E}">
        <p14:creationId xmlns:p14="http://schemas.microsoft.com/office/powerpoint/2010/main" val="314748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6275" y="600130"/>
            <a:ext cx="10420350" cy="762000"/>
          </a:xfrm>
          <a:prstGeom prst="rect">
            <a:avLst/>
          </a:prstGeom>
        </p:spPr>
        <p:txBody>
          <a:bodyPr vert="horz" lIns="0" tIns="45720" rIns="91440" bIns="45720" rtlCol="0" anchor="ctr">
            <a:noAutofit/>
          </a:bodyPr>
          <a:lstStyle/>
          <a:p>
            <a:pPr lvl="0"/>
            <a:r>
              <a:rPr lang="en-US"/>
              <a:t>Click to edit Master title style</a:t>
            </a:r>
          </a:p>
        </p:txBody>
      </p:sp>
      <p:sp>
        <p:nvSpPr>
          <p:cNvPr id="3" name="Text Placeholder 2"/>
          <p:cNvSpPr>
            <a:spLocks noGrp="1"/>
          </p:cNvSpPr>
          <p:nvPr>
            <p:ph type="body" idx="1"/>
          </p:nvPr>
        </p:nvSpPr>
        <p:spPr>
          <a:xfrm>
            <a:off x="676275" y="1483838"/>
            <a:ext cx="10420350" cy="460813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EC6730A6-BCD4-0544-531D-A8BFBEDE6882}"/>
              </a:ext>
            </a:extLst>
          </p:cNvPr>
          <p:cNvSpPr>
            <a:spLocks noGrp="1"/>
          </p:cNvSpPr>
          <p:nvPr>
            <p:ph type="sldNum" sz="quarter" idx="4"/>
          </p:nvPr>
        </p:nvSpPr>
        <p:spPr>
          <a:xfrm>
            <a:off x="4730750" y="6364492"/>
            <a:ext cx="2743200" cy="365125"/>
          </a:xfrm>
          <a:prstGeom prst="rect">
            <a:avLst/>
          </a:prstGeom>
        </p:spPr>
        <p:txBody>
          <a:bodyPr vert="horz" lIns="91440" tIns="45720" rIns="91440" bIns="45720" rtlCol="0" anchor="ctr"/>
          <a:lstStyle>
            <a:lvl1pPr algn="ctr">
              <a:defRPr sz="1050">
                <a:solidFill>
                  <a:schemeClr val="tx1"/>
                </a:solidFill>
                <a:latin typeface="BR Omny" pitchFamily="50" charset="0"/>
              </a:defRPr>
            </a:lvl1pPr>
          </a:lstStyle>
          <a:p>
            <a:fld id="{82E6E617-44C2-4086-A319-6683860944D9}" type="slidenum">
              <a:rPr lang="en-US" smtClean="0"/>
              <a:pPr/>
              <a:t>‹#›</a:t>
            </a:fld>
            <a:endParaRPr lang="en-US"/>
          </a:p>
        </p:txBody>
      </p:sp>
    </p:spTree>
    <p:extLst>
      <p:ext uri="{BB962C8B-B14F-4D97-AF65-F5344CB8AC3E}">
        <p14:creationId xmlns:p14="http://schemas.microsoft.com/office/powerpoint/2010/main" val="37688016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3" r:id="rId5"/>
    <p:sldLayoutId id="2147483706" r:id="rId6"/>
    <p:sldLayoutId id="2147483704" r:id="rId7"/>
    <p:sldLayoutId id="2147483701" r:id="rId8"/>
    <p:sldLayoutId id="2147483705" r:id="rId9"/>
    <p:sldLayoutId id="2147483702" r:id="rId10"/>
  </p:sldLayoutIdLst>
  <p:hf hdr="0" ftr="0" dt="0"/>
  <p:txStyles>
    <p:titleStyle>
      <a:lvl1pPr algn="l" defTabSz="609630" rtl="0" eaLnBrk="1" latinLnBrk="0" hangingPunct="1">
        <a:spcBef>
          <a:spcPct val="0"/>
        </a:spcBef>
        <a:buNone/>
        <a:defRPr lang="en-US" sz="3200" b="1" kern="1200" dirty="0">
          <a:solidFill>
            <a:srgbClr val="1C79BE"/>
          </a:solidFill>
          <a:latin typeface="BR Omny" pitchFamily="50" charset="0"/>
          <a:ea typeface="+mj-ea"/>
          <a:cs typeface="+mj-cs"/>
        </a:defRPr>
      </a:lvl1pPr>
    </p:titleStyle>
    <p:bodyStyle>
      <a:lvl1pPr marL="228611" indent="-228611"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1pPr>
      <a:lvl2pPr marL="495325" indent="-190510"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2pPr>
      <a:lvl3pPr marL="762038"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3pPr>
      <a:lvl4pPr marL="1066853"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4pPr>
      <a:lvl5pPr marL="1371669"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9D5D-8D46-95F4-5645-2628DBAD6C96}"/>
              </a:ext>
            </a:extLst>
          </p:cNvPr>
          <p:cNvSpPr>
            <a:spLocks noGrp="1"/>
          </p:cNvSpPr>
          <p:nvPr>
            <p:ph type="ctrTitle"/>
          </p:nvPr>
        </p:nvSpPr>
        <p:spPr>
          <a:xfrm>
            <a:off x="640976" y="3059438"/>
            <a:ext cx="4373218" cy="980017"/>
          </a:xfrm>
        </p:spPr>
        <p:txBody>
          <a:bodyPr/>
          <a:lstStyle/>
          <a:p>
            <a:r>
              <a:rPr lang="en-GB"/>
              <a:t>GEI 2.0: </a:t>
            </a:r>
            <a:br>
              <a:rPr lang="en-GB"/>
            </a:br>
            <a:r>
              <a:rPr lang="en-GB"/>
              <a:t>Initial reflections on the way forward</a:t>
            </a:r>
            <a:br>
              <a:rPr lang="en-GB"/>
            </a:br>
            <a:br>
              <a:rPr lang="en-GB"/>
            </a:br>
            <a:r>
              <a:rPr lang="en-GB" sz="1800" b="0"/>
              <a:t>June 10, 2025</a:t>
            </a:r>
            <a:endParaRPr lang="en-US" b="0"/>
          </a:p>
        </p:txBody>
      </p:sp>
    </p:spTree>
    <p:extLst>
      <p:ext uri="{BB962C8B-B14F-4D97-AF65-F5344CB8AC3E}">
        <p14:creationId xmlns:p14="http://schemas.microsoft.com/office/powerpoint/2010/main" val="35369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E7E9-7419-325A-BC8A-E2A8048B0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D8909-4279-9C14-4485-12BD22E247B8}"/>
              </a:ext>
            </a:extLst>
          </p:cNvPr>
          <p:cNvSpPr>
            <a:spLocks noGrp="1"/>
          </p:cNvSpPr>
          <p:nvPr>
            <p:ph type="title"/>
          </p:nvPr>
        </p:nvSpPr>
        <p:spPr>
          <a:xfrm>
            <a:off x="833967" y="2937934"/>
            <a:ext cx="5262034" cy="908050"/>
          </a:xfrm>
        </p:spPr>
        <p:txBody>
          <a:bodyPr/>
          <a:lstStyle/>
          <a:p>
            <a:r>
              <a:rPr lang="en-GB"/>
              <a:t>3. Where to from here?</a:t>
            </a:r>
            <a:br>
              <a:rPr lang="en-GB"/>
            </a:br>
            <a:endParaRPr lang="en-US"/>
          </a:p>
        </p:txBody>
      </p:sp>
    </p:spTree>
    <p:extLst>
      <p:ext uri="{BB962C8B-B14F-4D97-AF65-F5344CB8AC3E}">
        <p14:creationId xmlns:p14="http://schemas.microsoft.com/office/powerpoint/2010/main" val="219079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CB5D-DFBB-E4C2-FCD9-3D3B806D21B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AE93AC6-326A-8C71-F724-2A0157CFD9D0}"/>
              </a:ext>
            </a:extLst>
          </p:cNvPr>
          <p:cNvSpPr/>
          <p:nvPr/>
        </p:nvSpPr>
        <p:spPr>
          <a:xfrm>
            <a:off x="7685277" y="2793361"/>
            <a:ext cx="3788265" cy="272026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212E73-8C60-EBC3-1456-CB1AEC422D36}"/>
              </a:ext>
            </a:extLst>
          </p:cNvPr>
          <p:cNvSpPr/>
          <p:nvPr/>
        </p:nvSpPr>
        <p:spPr>
          <a:xfrm>
            <a:off x="2306454" y="2793361"/>
            <a:ext cx="3365004" cy="272026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3AA7E-D995-4423-7239-42BC43DFE45E}"/>
              </a:ext>
            </a:extLst>
          </p:cNvPr>
          <p:cNvSpPr>
            <a:spLocks noGrp="1"/>
          </p:cNvSpPr>
          <p:nvPr>
            <p:ph type="title"/>
          </p:nvPr>
        </p:nvSpPr>
        <p:spPr/>
        <p:txBody>
          <a:bodyPr/>
          <a:lstStyle/>
          <a:p>
            <a:pPr algn="ctr"/>
            <a:r>
              <a:rPr lang="en-US" dirty="0"/>
              <a:t>The GEI Niche and Comparative Advantage</a:t>
            </a:r>
          </a:p>
        </p:txBody>
      </p:sp>
      <p:sp>
        <p:nvSpPr>
          <p:cNvPr id="4" name="Slide Number Placeholder 3">
            <a:extLst>
              <a:ext uri="{FF2B5EF4-FFF2-40B4-BE49-F238E27FC236}">
                <a16:creationId xmlns:a16="http://schemas.microsoft.com/office/drawing/2014/main" id="{330D4832-2314-59AA-CC42-E900CD406104}"/>
              </a:ext>
            </a:extLst>
          </p:cNvPr>
          <p:cNvSpPr>
            <a:spLocks noGrp="1"/>
          </p:cNvSpPr>
          <p:nvPr>
            <p:ph type="sldNum" sz="quarter" idx="4"/>
          </p:nvPr>
        </p:nvSpPr>
        <p:spPr/>
        <p:txBody>
          <a:bodyPr/>
          <a:lstStyle/>
          <a:p>
            <a:fld id="{82E6E617-44C2-4086-A319-6683860944D9}" type="slidenum">
              <a:rPr lang="en-US" smtClean="0"/>
              <a:pPr/>
              <a:t>11</a:t>
            </a:fld>
            <a:endParaRPr lang="en-US"/>
          </a:p>
        </p:txBody>
      </p:sp>
      <p:sp>
        <p:nvSpPr>
          <p:cNvPr id="8" name="TextBox 7">
            <a:extLst>
              <a:ext uri="{FF2B5EF4-FFF2-40B4-BE49-F238E27FC236}">
                <a16:creationId xmlns:a16="http://schemas.microsoft.com/office/drawing/2014/main" id="{BCEACED2-DFED-618B-6C07-40D7AF037CE7}"/>
              </a:ext>
            </a:extLst>
          </p:cNvPr>
          <p:cNvSpPr txBox="1"/>
          <p:nvPr/>
        </p:nvSpPr>
        <p:spPr>
          <a:xfrm>
            <a:off x="567379" y="2252197"/>
            <a:ext cx="1071410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BR Omny" pitchFamily="50" charset="0"/>
              </a:rPr>
              <a:t>Unique bridge between country engagement + network approach at regional and global levels</a:t>
            </a:r>
          </a:p>
        </p:txBody>
      </p:sp>
      <p:sp>
        <p:nvSpPr>
          <p:cNvPr id="9" name="TextBox 8">
            <a:extLst>
              <a:ext uri="{FF2B5EF4-FFF2-40B4-BE49-F238E27FC236}">
                <a16:creationId xmlns:a16="http://schemas.microsoft.com/office/drawing/2014/main" id="{C1505B76-23CD-47D2-3932-27C839FF6E8F}"/>
              </a:ext>
            </a:extLst>
          </p:cNvPr>
          <p:cNvSpPr txBox="1"/>
          <p:nvPr/>
        </p:nvSpPr>
        <p:spPr>
          <a:xfrm>
            <a:off x="7750593" y="3148121"/>
            <a:ext cx="361798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latin typeface="BR Omny" pitchFamily="50" charset="0"/>
              </a:rPr>
              <a:t>Visibility, established credibility of existing relationships </a:t>
            </a:r>
          </a:p>
          <a:p>
            <a:pPr marL="285750" indent="-285750">
              <a:buFont typeface="Arial" panose="020B0604020202020204" pitchFamily="34" charset="0"/>
              <a:buChar char="•"/>
            </a:pPr>
            <a:r>
              <a:rPr lang="en-US" sz="1600" dirty="0">
                <a:latin typeface="BR Omny" pitchFamily="50" charset="0"/>
              </a:rPr>
              <a:t>Collaboration with regional partners that fit contexts</a:t>
            </a:r>
          </a:p>
          <a:p>
            <a:pPr marL="285750" indent="-285750">
              <a:buFont typeface="Arial" panose="020B0604020202020204" pitchFamily="34" charset="0"/>
              <a:buChar char="•"/>
            </a:pPr>
            <a:r>
              <a:rPr lang="en-US" sz="1600" dirty="0">
                <a:latin typeface="BR Omny" pitchFamily="50" charset="0"/>
              </a:rPr>
              <a:t>Provide direct entry points with governments for triangular / South‑South learning &amp; coaching</a:t>
            </a:r>
          </a:p>
        </p:txBody>
      </p:sp>
      <p:sp>
        <p:nvSpPr>
          <p:cNvPr id="3" name="TextBox 2">
            <a:extLst>
              <a:ext uri="{FF2B5EF4-FFF2-40B4-BE49-F238E27FC236}">
                <a16:creationId xmlns:a16="http://schemas.microsoft.com/office/drawing/2014/main" id="{CE01AF46-98EE-98C1-A6D4-80BDE031633F}"/>
              </a:ext>
            </a:extLst>
          </p:cNvPr>
          <p:cNvSpPr txBox="1"/>
          <p:nvPr/>
        </p:nvSpPr>
        <p:spPr>
          <a:xfrm>
            <a:off x="2410690" y="2999329"/>
            <a:ext cx="316135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BR Omny" pitchFamily="50" charset="0"/>
              </a:rPr>
              <a:t>Global coalition of leaders in evaluation – reputation and credibility</a:t>
            </a:r>
          </a:p>
          <a:p>
            <a:pPr marL="285750" indent="-285750">
              <a:buFont typeface="Arial" panose="020B0604020202020204" pitchFamily="34" charset="0"/>
              <a:buChar char="•"/>
            </a:pPr>
            <a:r>
              <a:rPr lang="en-US" sz="1600" dirty="0">
                <a:latin typeface="BR Omny" pitchFamily="50" charset="0"/>
              </a:rPr>
              <a:t>Convening power and reach of the partners</a:t>
            </a:r>
          </a:p>
          <a:p>
            <a:pPr marL="285750" indent="-285750">
              <a:buFont typeface="Arial" panose="020B0604020202020204" pitchFamily="34" charset="0"/>
              <a:buChar char="•"/>
            </a:pPr>
            <a:r>
              <a:rPr lang="en-US" sz="1600" dirty="0">
                <a:latin typeface="BR Omny" pitchFamily="50" charset="0"/>
              </a:rPr>
              <a:t>Knowledge sharing platforms</a:t>
            </a:r>
          </a:p>
          <a:p>
            <a:pPr marL="285750" indent="-285750">
              <a:buFont typeface="Arial" panose="020B0604020202020204" pitchFamily="34" charset="0"/>
              <a:buChar char="•"/>
            </a:pPr>
            <a:r>
              <a:rPr lang="en-US" sz="1600" dirty="0">
                <a:latin typeface="BR Omny" pitchFamily="50" charset="0"/>
              </a:rPr>
              <a:t>Trust Fund</a:t>
            </a:r>
            <a:r>
              <a:rPr lang="en-US" sz="1600" dirty="0">
                <a:solidFill>
                  <a:srgbClr val="FF0000"/>
                </a:solidFill>
                <a:latin typeface="BR Omny" pitchFamily="50" charset="0"/>
              </a:rPr>
              <a:t> </a:t>
            </a:r>
            <a:r>
              <a:rPr lang="en-US" sz="1600" dirty="0">
                <a:latin typeface="BR Omny" pitchFamily="50" charset="0"/>
              </a:rPr>
              <a:t>supports delivery that others can’t</a:t>
            </a:r>
          </a:p>
        </p:txBody>
      </p:sp>
      <p:sp>
        <p:nvSpPr>
          <p:cNvPr id="5" name="Rectangle 4">
            <a:extLst>
              <a:ext uri="{FF2B5EF4-FFF2-40B4-BE49-F238E27FC236}">
                <a16:creationId xmlns:a16="http://schemas.microsoft.com/office/drawing/2014/main" id="{584DAAA3-86BF-5C54-22B8-1EAFC756992F}"/>
              </a:ext>
            </a:extLst>
          </p:cNvPr>
          <p:cNvSpPr/>
          <p:nvPr/>
        </p:nvSpPr>
        <p:spPr>
          <a:xfrm>
            <a:off x="567379" y="2793361"/>
            <a:ext cx="1739074" cy="2720261"/>
          </a:xfrm>
          <a:prstGeom prst="rect">
            <a:avLst/>
          </a:prstGeom>
          <a:solidFill>
            <a:srgbClr val="186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R Omny" pitchFamily="50" charset="0"/>
            </a:endParaRPr>
          </a:p>
          <a:p>
            <a:pPr algn="ctr"/>
            <a:r>
              <a:rPr lang="en-US" sz="1600" b="1">
                <a:latin typeface="BR Omny" pitchFamily="50" charset="0"/>
              </a:rPr>
              <a:t>Global comparative advantage</a:t>
            </a:r>
          </a:p>
          <a:p>
            <a:pPr algn="ctr"/>
            <a:endParaRPr lang="en-US" sz="1600">
              <a:latin typeface="BR Omny" pitchFamily="50" charset="0"/>
            </a:endParaRPr>
          </a:p>
        </p:txBody>
      </p:sp>
      <p:sp>
        <p:nvSpPr>
          <p:cNvPr id="7" name="Rectangle 6">
            <a:extLst>
              <a:ext uri="{FF2B5EF4-FFF2-40B4-BE49-F238E27FC236}">
                <a16:creationId xmlns:a16="http://schemas.microsoft.com/office/drawing/2014/main" id="{AE362740-5EC0-CAB1-93C1-E52C9925380A}"/>
              </a:ext>
            </a:extLst>
          </p:cNvPr>
          <p:cNvSpPr/>
          <p:nvPr/>
        </p:nvSpPr>
        <p:spPr>
          <a:xfrm>
            <a:off x="5924433" y="2793361"/>
            <a:ext cx="1739074" cy="2720261"/>
          </a:xfrm>
          <a:prstGeom prst="rect">
            <a:avLst/>
          </a:prstGeom>
          <a:solidFill>
            <a:srgbClr val="186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R Omny" pitchFamily="50" charset="0"/>
            </a:endParaRPr>
          </a:p>
          <a:p>
            <a:pPr algn="ctr"/>
            <a:r>
              <a:rPr lang="en-US" sz="1600" b="1">
                <a:latin typeface="BR Omny" pitchFamily="50" charset="0"/>
              </a:rPr>
              <a:t>Regional Comparative Advantage </a:t>
            </a:r>
          </a:p>
          <a:p>
            <a:pPr algn="ctr"/>
            <a:endParaRPr lang="en-US" sz="1600">
              <a:latin typeface="BR Omny" pitchFamily="50" charset="0"/>
            </a:endParaRPr>
          </a:p>
        </p:txBody>
      </p:sp>
      <p:sp>
        <p:nvSpPr>
          <p:cNvPr id="10" name="Rectangle 9">
            <a:extLst>
              <a:ext uri="{FF2B5EF4-FFF2-40B4-BE49-F238E27FC236}">
                <a16:creationId xmlns:a16="http://schemas.microsoft.com/office/drawing/2014/main" id="{CCCE5F21-91F6-AD97-070B-FC2E54BF08E1}"/>
              </a:ext>
            </a:extLst>
          </p:cNvPr>
          <p:cNvSpPr/>
          <p:nvPr/>
        </p:nvSpPr>
        <p:spPr>
          <a:xfrm>
            <a:off x="567378" y="1299851"/>
            <a:ext cx="10895277" cy="742341"/>
          </a:xfrm>
          <a:prstGeom prst="rect">
            <a:avLst/>
          </a:prstGeom>
          <a:solidFill>
            <a:srgbClr val="D3E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R Omny" pitchFamily="50" charset="0"/>
            </a:endParaRPr>
          </a:p>
          <a:p>
            <a:pPr algn="ctr"/>
            <a:r>
              <a:rPr lang="en-US" sz="1600" b="1">
                <a:solidFill>
                  <a:schemeClr val="tx1"/>
                </a:solidFill>
                <a:latin typeface="BR Omny" pitchFamily="50" charset="0"/>
              </a:rPr>
              <a:t>GEI’s niche and value proposition</a:t>
            </a:r>
          </a:p>
          <a:p>
            <a:pPr algn="ctr"/>
            <a:endParaRPr lang="en-US" sz="1600">
              <a:latin typeface="BR Omny" pitchFamily="50" charset="0"/>
            </a:endParaRPr>
          </a:p>
        </p:txBody>
      </p:sp>
    </p:spTree>
    <p:extLst>
      <p:ext uri="{BB962C8B-B14F-4D97-AF65-F5344CB8AC3E}">
        <p14:creationId xmlns:p14="http://schemas.microsoft.com/office/powerpoint/2010/main" val="397216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795A-FA61-0DBC-7591-B5655F4B1660}"/>
              </a:ext>
            </a:extLst>
          </p:cNvPr>
          <p:cNvSpPr>
            <a:spLocks noGrp="1"/>
          </p:cNvSpPr>
          <p:nvPr>
            <p:ph type="title"/>
          </p:nvPr>
        </p:nvSpPr>
        <p:spPr/>
        <p:txBody>
          <a:bodyPr/>
          <a:lstStyle/>
          <a:p>
            <a:r>
              <a:rPr lang="en-US"/>
              <a:t>GEI’s Vision, Mission and Five-Year Goal</a:t>
            </a:r>
          </a:p>
        </p:txBody>
      </p:sp>
      <p:sp>
        <p:nvSpPr>
          <p:cNvPr id="4" name="Slide Number Placeholder 3">
            <a:extLst>
              <a:ext uri="{FF2B5EF4-FFF2-40B4-BE49-F238E27FC236}">
                <a16:creationId xmlns:a16="http://schemas.microsoft.com/office/drawing/2014/main" id="{E7ED5030-D044-103C-AF89-7A5B61A7EF2F}"/>
              </a:ext>
            </a:extLst>
          </p:cNvPr>
          <p:cNvSpPr>
            <a:spLocks noGrp="1"/>
          </p:cNvSpPr>
          <p:nvPr>
            <p:ph type="sldNum" sz="quarter" idx="4"/>
          </p:nvPr>
        </p:nvSpPr>
        <p:spPr/>
        <p:txBody>
          <a:bodyPr/>
          <a:lstStyle/>
          <a:p>
            <a:fld id="{82E6E617-44C2-4086-A319-6683860944D9}" type="slidenum">
              <a:rPr lang="en-US" smtClean="0"/>
              <a:pPr/>
              <a:t>12</a:t>
            </a:fld>
            <a:endParaRPr lang="en-US"/>
          </a:p>
        </p:txBody>
      </p:sp>
      <p:sp>
        <p:nvSpPr>
          <p:cNvPr id="5" name="TextBox 4">
            <a:extLst>
              <a:ext uri="{FF2B5EF4-FFF2-40B4-BE49-F238E27FC236}">
                <a16:creationId xmlns:a16="http://schemas.microsoft.com/office/drawing/2014/main" id="{AB089A9C-1DDA-BA94-A6F0-D1DE5794E701}"/>
              </a:ext>
            </a:extLst>
          </p:cNvPr>
          <p:cNvSpPr txBox="1"/>
          <p:nvPr/>
        </p:nvSpPr>
        <p:spPr>
          <a:xfrm>
            <a:off x="653142" y="1776310"/>
            <a:ext cx="506185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spcBef>
                <a:spcPts val="0"/>
              </a:spcBef>
            </a:pPr>
            <a:r>
              <a:rPr lang="en-US" sz="1800" kern="100" dirty="0">
                <a:effectLst/>
                <a:latin typeface="BR Omny" pitchFamily="50" charset="0"/>
                <a:ea typeface="Aptos" panose="020B0004020202020204" pitchFamily="34" charset="0"/>
                <a:cs typeface="Times" panose="02020603050405020304" pitchFamily="18" charset="0"/>
              </a:rPr>
              <a:t>GEI envisions a world in which public institutions consistently turn to credible evidence about what works, for whom, and under what conditions to inform decisions about policy and program planning and implementation.</a:t>
            </a:r>
            <a:endParaRPr lang="en-US" sz="1800" kern="100" dirty="0">
              <a:effectLst/>
              <a:latin typeface="BR Omny" pitchFamily="50"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BA25D7-456A-C7A0-5566-E607D6144465}"/>
              </a:ext>
            </a:extLst>
          </p:cNvPr>
          <p:cNvSpPr txBox="1"/>
          <p:nvPr/>
        </p:nvSpPr>
        <p:spPr>
          <a:xfrm>
            <a:off x="6096000" y="1776310"/>
            <a:ext cx="514748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spcBef>
                <a:spcPts val="0"/>
              </a:spcBef>
            </a:pPr>
            <a:r>
              <a:rPr lang="en-US" kern="100" dirty="0">
                <a:latin typeface="BR Omny" pitchFamily="50" charset="0"/>
                <a:ea typeface="Aptos" panose="020B0004020202020204" pitchFamily="34" charset="0"/>
                <a:cs typeface="Times" panose="02020603050405020304" pitchFamily="18" charset="0"/>
              </a:rPr>
              <a:t>To </a:t>
            </a:r>
            <a:r>
              <a:rPr lang="en-US" sz="1800" kern="100" dirty="0">
                <a:effectLst/>
                <a:latin typeface="BR Omny" pitchFamily="50" charset="0"/>
                <a:ea typeface="Aptos" panose="020B0004020202020204" pitchFamily="34" charset="0"/>
                <a:cs typeface="Times" panose="02020603050405020304" pitchFamily="18" charset="0"/>
              </a:rPr>
              <a:t>advance the supply, demand and use of evidence, particularly from evaluation, to inform public sector policy and planning. This is done through partnering with governments to build and strengthen their national </a:t>
            </a:r>
            <a:r>
              <a:rPr lang="en-US" sz="1800" kern="100" dirty="0" err="1">
                <a:effectLst/>
                <a:latin typeface="BR Omny" pitchFamily="50" charset="0"/>
                <a:ea typeface="Aptos" panose="020B0004020202020204" pitchFamily="34" charset="0"/>
                <a:cs typeface="Times" panose="02020603050405020304" pitchFamily="18" charset="0"/>
              </a:rPr>
              <a:t>M&amp;E</a:t>
            </a:r>
            <a:r>
              <a:rPr lang="en-US" sz="1800" kern="100" dirty="0">
                <a:effectLst/>
                <a:latin typeface="BR Omny" pitchFamily="50" charset="0"/>
                <a:ea typeface="Aptos" panose="020B0004020202020204" pitchFamily="34" charset="0"/>
                <a:cs typeface="Times" panose="02020603050405020304" pitchFamily="18" charset="0"/>
              </a:rPr>
              <a:t> systems, and by convening a global network that offers trusted analytic and advisory support, high-quality training, and champions practical knowledge and insight about how to strengthen </a:t>
            </a:r>
            <a:r>
              <a:rPr lang="en-US" sz="1800" kern="100" dirty="0" err="1">
                <a:effectLst/>
                <a:latin typeface="BR Omny" pitchFamily="50" charset="0"/>
                <a:ea typeface="Aptos" panose="020B0004020202020204" pitchFamily="34" charset="0"/>
                <a:cs typeface="Times" panose="02020603050405020304" pitchFamily="18" charset="0"/>
              </a:rPr>
              <a:t>M&amp;E</a:t>
            </a:r>
            <a:r>
              <a:rPr lang="en-US" sz="1800" kern="100" dirty="0">
                <a:effectLst/>
                <a:latin typeface="BR Omny" pitchFamily="50" charset="0"/>
                <a:ea typeface="Aptos" panose="020B0004020202020204" pitchFamily="34" charset="0"/>
                <a:cs typeface="Times" panose="02020603050405020304" pitchFamily="18" charset="0"/>
              </a:rPr>
              <a:t> systems and practice.</a:t>
            </a:r>
            <a:endParaRPr lang="en-US" sz="1800" kern="100" dirty="0">
              <a:effectLst/>
              <a:latin typeface="BR Omny" pitchFamily="50"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DB0D48-D018-3418-AF40-B6FB44D25B13}"/>
              </a:ext>
            </a:extLst>
          </p:cNvPr>
          <p:cNvSpPr txBox="1"/>
          <p:nvPr/>
        </p:nvSpPr>
        <p:spPr>
          <a:xfrm>
            <a:off x="653142" y="4472761"/>
            <a:ext cx="5061858" cy="12607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800"/>
              </a:spcAft>
            </a:pPr>
            <a:r>
              <a:rPr lang="en-US" sz="1800" kern="100" dirty="0">
                <a:effectLst/>
                <a:latin typeface="BR Omny" pitchFamily="50" charset="0"/>
                <a:ea typeface="Aptos" panose="020B0004020202020204" pitchFamily="34" charset="0"/>
                <a:cs typeface="Aptos" panose="020B0004020202020204" pitchFamily="34" charset="0"/>
              </a:rPr>
              <a:t>Evaluation is integrated and positioned as an accountability and learning mechanism within government systems in focus countries.</a:t>
            </a:r>
            <a:endParaRPr lang="en-US" sz="1800" kern="100" dirty="0">
              <a:effectLst/>
              <a:latin typeface="BR Omny" pitchFamily="50"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20AEC31-54CE-8066-5127-F881D9F75CCD}"/>
              </a:ext>
            </a:extLst>
          </p:cNvPr>
          <p:cNvSpPr txBox="1"/>
          <p:nvPr/>
        </p:nvSpPr>
        <p:spPr>
          <a:xfrm>
            <a:off x="6096000" y="1313117"/>
            <a:ext cx="5147486" cy="369332"/>
          </a:xfrm>
          <a:prstGeom prst="rect">
            <a:avLst/>
          </a:prstGeom>
          <a:solidFill>
            <a:srgbClr val="1C79BE"/>
          </a:solidFill>
        </p:spPr>
        <p:txBody>
          <a:bodyPr wrap="square">
            <a:spAutoFit/>
          </a:bodyPr>
          <a:lstStyle/>
          <a:p>
            <a:pPr marL="0" indent="0">
              <a:buNone/>
            </a:pPr>
            <a:r>
              <a:rPr lang="en-GB" sz="1800" b="1" dirty="0">
                <a:solidFill>
                  <a:schemeClr val="bg1"/>
                </a:solidFill>
                <a:latin typeface="BR Omny" pitchFamily="50" charset="0"/>
              </a:rPr>
              <a:t>Mission Statement</a:t>
            </a:r>
          </a:p>
        </p:txBody>
      </p:sp>
      <p:sp>
        <p:nvSpPr>
          <p:cNvPr id="8" name="TextBox 7">
            <a:extLst>
              <a:ext uri="{FF2B5EF4-FFF2-40B4-BE49-F238E27FC236}">
                <a16:creationId xmlns:a16="http://schemas.microsoft.com/office/drawing/2014/main" id="{AF7B8BF0-CECD-8984-7353-FBABAFA98CCD}"/>
              </a:ext>
            </a:extLst>
          </p:cNvPr>
          <p:cNvSpPr txBox="1"/>
          <p:nvPr/>
        </p:nvSpPr>
        <p:spPr>
          <a:xfrm>
            <a:off x="653143" y="1313117"/>
            <a:ext cx="4942113" cy="369332"/>
          </a:xfrm>
          <a:prstGeom prst="rect">
            <a:avLst/>
          </a:prstGeom>
          <a:solidFill>
            <a:srgbClr val="00ADEE"/>
          </a:solidFill>
        </p:spPr>
        <p:txBody>
          <a:bodyPr wrap="square">
            <a:spAutoFit/>
          </a:bodyPr>
          <a:lstStyle/>
          <a:p>
            <a:pPr marL="0" indent="0">
              <a:buNone/>
            </a:pPr>
            <a:r>
              <a:rPr lang="en-GB" sz="1800" b="1">
                <a:solidFill>
                  <a:schemeClr val="bg1"/>
                </a:solidFill>
                <a:latin typeface="BR Omny" pitchFamily="50" charset="0"/>
              </a:rPr>
              <a:t>Vision</a:t>
            </a:r>
          </a:p>
        </p:txBody>
      </p:sp>
      <p:sp>
        <p:nvSpPr>
          <p:cNvPr id="9" name="TextBox 8">
            <a:extLst>
              <a:ext uri="{FF2B5EF4-FFF2-40B4-BE49-F238E27FC236}">
                <a16:creationId xmlns:a16="http://schemas.microsoft.com/office/drawing/2014/main" id="{1F2E5857-6BCF-135D-C823-7BA031E0A43F}"/>
              </a:ext>
            </a:extLst>
          </p:cNvPr>
          <p:cNvSpPr txBox="1"/>
          <p:nvPr/>
        </p:nvSpPr>
        <p:spPr>
          <a:xfrm>
            <a:off x="653143" y="4001416"/>
            <a:ext cx="4942113" cy="369332"/>
          </a:xfrm>
          <a:prstGeom prst="rect">
            <a:avLst/>
          </a:prstGeom>
          <a:solidFill>
            <a:srgbClr val="A4CA2F"/>
          </a:solidFill>
        </p:spPr>
        <p:txBody>
          <a:bodyPr wrap="square">
            <a:spAutoFit/>
          </a:bodyPr>
          <a:lstStyle/>
          <a:p>
            <a:pPr marL="0" indent="0">
              <a:buNone/>
            </a:pPr>
            <a:r>
              <a:rPr lang="en-GB" b="1">
                <a:solidFill>
                  <a:schemeClr val="bg1"/>
                </a:solidFill>
                <a:latin typeface="BR Omny" pitchFamily="50" charset="0"/>
              </a:rPr>
              <a:t>5 Year Goal</a:t>
            </a:r>
            <a:endParaRPr lang="en-GB" sz="1800" b="1">
              <a:solidFill>
                <a:schemeClr val="bg1"/>
              </a:solidFill>
              <a:latin typeface="BR Omny" pitchFamily="50" charset="0"/>
            </a:endParaRPr>
          </a:p>
        </p:txBody>
      </p:sp>
    </p:spTree>
    <p:extLst>
      <p:ext uri="{BB962C8B-B14F-4D97-AF65-F5344CB8AC3E}">
        <p14:creationId xmlns:p14="http://schemas.microsoft.com/office/powerpoint/2010/main" val="46663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3C93-6D34-84CD-BD59-6D18B0B24CB3}"/>
              </a:ext>
            </a:extLst>
          </p:cNvPr>
          <p:cNvSpPr>
            <a:spLocks noGrp="1"/>
          </p:cNvSpPr>
          <p:nvPr>
            <p:ph type="title"/>
          </p:nvPr>
        </p:nvSpPr>
        <p:spPr>
          <a:xfrm>
            <a:off x="653144" y="400713"/>
            <a:ext cx="3657599" cy="742341"/>
          </a:xfrm>
        </p:spPr>
        <p:txBody>
          <a:bodyPr/>
          <a:lstStyle/>
          <a:p>
            <a:r>
              <a:rPr lang="en-US" dirty="0"/>
              <a:t>What’s different?</a:t>
            </a:r>
          </a:p>
        </p:txBody>
      </p:sp>
      <p:sp>
        <p:nvSpPr>
          <p:cNvPr id="4" name="Slide Number Placeholder 3">
            <a:extLst>
              <a:ext uri="{FF2B5EF4-FFF2-40B4-BE49-F238E27FC236}">
                <a16:creationId xmlns:a16="http://schemas.microsoft.com/office/drawing/2014/main" id="{5362BF45-5F2F-437C-AAFE-EBCF1597B923}"/>
              </a:ext>
            </a:extLst>
          </p:cNvPr>
          <p:cNvSpPr>
            <a:spLocks noGrp="1"/>
          </p:cNvSpPr>
          <p:nvPr>
            <p:ph type="sldNum" sz="quarter" idx="4"/>
          </p:nvPr>
        </p:nvSpPr>
        <p:spPr/>
        <p:txBody>
          <a:bodyPr/>
          <a:lstStyle/>
          <a:p>
            <a:fld id="{82E6E617-44C2-4086-A319-6683860944D9}" type="slidenum">
              <a:rPr lang="en-US" smtClean="0"/>
              <a:pPr/>
              <a:t>13</a:t>
            </a:fld>
            <a:endParaRPr lang="en-US"/>
          </a:p>
        </p:txBody>
      </p:sp>
      <p:graphicFrame>
        <p:nvGraphicFramePr>
          <p:cNvPr id="5" name="Diagram 4">
            <a:extLst>
              <a:ext uri="{FF2B5EF4-FFF2-40B4-BE49-F238E27FC236}">
                <a16:creationId xmlns:a16="http://schemas.microsoft.com/office/drawing/2014/main" id="{B0FAEBCC-7DCD-C4CA-86A7-900F510DF873}"/>
              </a:ext>
            </a:extLst>
          </p:cNvPr>
          <p:cNvGraphicFramePr/>
          <p:nvPr>
            <p:extLst>
              <p:ext uri="{D42A27DB-BD31-4B8C-83A1-F6EECF244321}">
                <p14:modId xmlns:p14="http://schemas.microsoft.com/office/powerpoint/2010/main" val="255336109"/>
              </p:ext>
            </p:extLst>
          </p:nvPr>
        </p:nvGraphicFramePr>
        <p:xfrm>
          <a:off x="653145" y="1375038"/>
          <a:ext cx="3570512" cy="4385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8C50241-45E1-429B-5F4B-059FBF9CC4AE}"/>
              </a:ext>
            </a:extLst>
          </p:cNvPr>
          <p:cNvSpPr txBox="1"/>
          <p:nvPr/>
        </p:nvSpPr>
        <p:spPr>
          <a:xfrm>
            <a:off x="4730751" y="1475800"/>
            <a:ext cx="5362647" cy="55399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BR Omny" pitchFamily="50" charset="0"/>
              </a:rPr>
              <a:t>Brings emphasis on demand in line with supply</a:t>
            </a:r>
          </a:p>
          <a:p>
            <a:pPr marL="285750" indent="-285750">
              <a:buFont typeface="Arial" panose="020B0604020202020204" pitchFamily="34" charset="0"/>
              <a:buChar char="•"/>
            </a:pPr>
            <a:r>
              <a:rPr lang="en-US" sz="1500" dirty="0">
                <a:latin typeface="BR Omny" pitchFamily="50" charset="0"/>
              </a:rPr>
              <a:t>Positions GEI as a “market builder” and broker</a:t>
            </a:r>
          </a:p>
        </p:txBody>
      </p:sp>
      <p:sp>
        <p:nvSpPr>
          <p:cNvPr id="7" name="TextBox 6">
            <a:extLst>
              <a:ext uri="{FF2B5EF4-FFF2-40B4-BE49-F238E27FC236}">
                <a16:creationId xmlns:a16="http://schemas.microsoft.com/office/drawing/2014/main" id="{E9047FF5-1D4E-3BA6-B9B3-F69C26A5AA93}"/>
              </a:ext>
            </a:extLst>
          </p:cNvPr>
          <p:cNvSpPr txBox="1"/>
          <p:nvPr/>
        </p:nvSpPr>
        <p:spPr>
          <a:xfrm>
            <a:off x="4730751" y="2373131"/>
            <a:ext cx="6585856" cy="55399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BR Omny" pitchFamily="50" charset="0"/>
              </a:rPr>
              <a:t>Reflects reality of </a:t>
            </a:r>
            <a:r>
              <a:rPr lang="en-US" sz="1500" dirty="0" err="1">
                <a:latin typeface="BR Omny" pitchFamily="50" charset="0"/>
              </a:rPr>
              <a:t>M&amp;E</a:t>
            </a:r>
            <a:r>
              <a:rPr lang="en-US" sz="1500" dirty="0">
                <a:latin typeface="BR Omny" pitchFamily="50" charset="0"/>
              </a:rPr>
              <a:t> strengthening as institutional reform</a:t>
            </a:r>
          </a:p>
          <a:p>
            <a:pPr marL="285750" indent="-285750">
              <a:buFont typeface="Arial" panose="020B0604020202020204" pitchFamily="34" charset="0"/>
              <a:buChar char="•"/>
            </a:pPr>
            <a:r>
              <a:rPr lang="en-US" sz="1500" dirty="0">
                <a:latin typeface="BR Omny" pitchFamily="50" charset="0"/>
              </a:rPr>
              <a:t>Elevates country work, clarifies value add of the network</a:t>
            </a:r>
          </a:p>
        </p:txBody>
      </p:sp>
      <p:sp>
        <p:nvSpPr>
          <p:cNvPr id="8" name="TextBox 7">
            <a:extLst>
              <a:ext uri="{FF2B5EF4-FFF2-40B4-BE49-F238E27FC236}">
                <a16:creationId xmlns:a16="http://schemas.microsoft.com/office/drawing/2014/main" id="{1572023D-10D2-A44A-2137-34786EB5DE52}"/>
              </a:ext>
            </a:extLst>
          </p:cNvPr>
          <p:cNvSpPr txBox="1"/>
          <p:nvPr/>
        </p:nvSpPr>
        <p:spPr>
          <a:xfrm>
            <a:off x="4730750" y="3265037"/>
            <a:ext cx="6912427" cy="55399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BR Omny" pitchFamily="50" charset="0"/>
              </a:rPr>
              <a:t>Enhances training quality, accessibility, relevance, tailoring</a:t>
            </a:r>
          </a:p>
          <a:p>
            <a:pPr marL="285750" indent="-285750">
              <a:buFont typeface="Arial" panose="020B0604020202020204" pitchFamily="34" charset="0"/>
              <a:buChar char="•"/>
            </a:pPr>
            <a:r>
              <a:rPr lang="en-US" sz="1500" dirty="0">
                <a:latin typeface="BR Omny" pitchFamily="50" charset="0"/>
              </a:rPr>
              <a:t>Leverages content and expertise from across the network</a:t>
            </a:r>
          </a:p>
        </p:txBody>
      </p:sp>
      <p:sp>
        <p:nvSpPr>
          <p:cNvPr id="9" name="TextBox 8">
            <a:extLst>
              <a:ext uri="{FF2B5EF4-FFF2-40B4-BE49-F238E27FC236}">
                <a16:creationId xmlns:a16="http://schemas.microsoft.com/office/drawing/2014/main" id="{3A3D40D2-C9AE-D952-D7D6-04BFB716CA48}"/>
              </a:ext>
            </a:extLst>
          </p:cNvPr>
          <p:cNvSpPr txBox="1"/>
          <p:nvPr/>
        </p:nvSpPr>
        <p:spPr>
          <a:xfrm>
            <a:off x="4730751" y="4149146"/>
            <a:ext cx="6585856" cy="55399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BR Omny" pitchFamily="50" charset="0"/>
              </a:rPr>
              <a:t>Supports IP funding stability in challenging financial landscape</a:t>
            </a:r>
          </a:p>
          <a:p>
            <a:pPr marL="285750" indent="-285750">
              <a:buFont typeface="Arial" panose="020B0604020202020204" pitchFamily="34" charset="0"/>
              <a:buChar char="•"/>
            </a:pPr>
            <a:r>
              <a:rPr lang="en-US" sz="1500" dirty="0">
                <a:latin typeface="BR Omny" pitchFamily="50" charset="0"/>
              </a:rPr>
              <a:t>Equips </a:t>
            </a:r>
            <a:r>
              <a:rPr lang="en-US" sz="1500" dirty="0" err="1">
                <a:latin typeface="BR Omny" pitchFamily="50" charset="0"/>
              </a:rPr>
              <a:t>CLEARs</a:t>
            </a:r>
            <a:r>
              <a:rPr lang="en-US" sz="1500" dirty="0">
                <a:latin typeface="BR Omny" pitchFamily="50" charset="0"/>
              </a:rPr>
              <a:t> to do non-</a:t>
            </a:r>
            <a:r>
              <a:rPr lang="en-US" sz="1500" dirty="0" err="1">
                <a:latin typeface="BR Omny" pitchFamily="50" charset="0"/>
              </a:rPr>
              <a:t>MDTF</a:t>
            </a:r>
            <a:r>
              <a:rPr lang="en-US" sz="1500" dirty="0">
                <a:latin typeface="BR Omny" pitchFamily="50" charset="0"/>
              </a:rPr>
              <a:t> work aligned with GEI mission</a:t>
            </a:r>
          </a:p>
        </p:txBody>
      </p:sp>
      <p:sp>
        <p:nvSpPr>
          <p:cNvPr id="10" name="TextBox 9">
            <a:extLst>
              <a:ext uri="{FF2B5EF4-FFF2-40B4-BE49-F238E27FC236}">
                <a16:creationId xmlns:a16="http://schemas.microsoft.com/office/drawing/2014/main" id="{AF5F1F93-3EA4-3741-DF3E-411A0665B992}"/>
              </a:ext>
            </a:extLst>
          </p:cNvPr>
          <p:cNvSpPr txBox="1"/>
          <p:nvPr/>
        </p:nvSpPr>
        <p:spPr>
          <a:xfrm>
            <a:off x="4730751" y="5059998"/>
            <a:ext cx="6487882" cy="55399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BR Omny" pitchFamily="50" charset="0"/>
              </a:rPr>
              <a:t>Guides country-specific adaptive management</a:t>
            </a:r>
          </a:p>
          <a:p>
            <a:pPr marL="285750" indent="-285750">
              <a:buFont typeface="Arial" panose="020B0604020202020204" pitchFamily="34" charset="0"/>
              <a:buChar char="•"/>
            </a:pPr>
            <a:r>
              <a:rPr lang="en-US" sz="1500" dirty="0">
                <a:latin typeface="BR Omny" pitchFamily="50" charset="0"/>
              </a:rPr>
              <a:t>Establishes GEI contribution, produces learning for the field</a:t>
            </a:r>
          </a:p>
        </p:txBody>
      </p:sp>
      <p:sp>
        <p:nvSpPr>
          <p:cNvPr id="3" name="Title 1">
            <a:extLst>
              <a:ext uri="{FF2B5EF4-FFF2-40B4-BE49-F238E27FC236}">
                <a16:creationId xmlns:a16="http://schemas.microsoft.com/office/drawing/2014/main" id="{F991BCE9-C7C4-CE3C-6595-0B17DB2ED18C}"/>
              </a:ext>
            </a:extLst>
          </p:cNvPr>
          <p:cNvSpPr txBox="1">
            <a:spLocks/>
          </p:cNvSpPr>
          <p:nvPr/>
        </p:nvSpPr>
        <p:spPr>
          <a:xfrm>
            <a:off x="4822373" y="400713"/>
            <a:ext cx="5116284" cy="742341"/>
          </a:xfrm>
          <a:prstGeom prst="rect">
            <a:avLst/>
          </a:prstGeom>
        </p:spPr>
        <p:txBody>
          <a:bodyPr vert="horz" lIns="0" tIns="45720" rIns="91440" bIns="45720" rtlCol="0" anchor="ctr">
            <a:noAutofit/>
          </a:bodyPr>
          <a:lstStyle>
            <a:lvl1pPr algn="l" defTabSz="609630" rtl="0" eaLnBrk="1" latinLnBrk="0" hangingPunct="1">
              <a:spcBef>
                <a:spcPct val="0"/>
              </a:spcBef>
              <a:buNone/>
              <a:defRPr lang="en-US" sz="3200" b="1" kern="1200" dirty="0">
                <a:solidFill>
                  <a:srgbClr val="1C79BE"/>
                </a:solidFill>
                <a:latin typeface="BR Omny" pitchFamily="50" charset="0"/>
                <a:ea typeface="+mj-ea"/>
                <a:cs typeface="+mj-cs"/>
              </a:defRPr>
            </a:lvl1pPr>
          </a:lstStyle>
          <a:p>
            <a:r>
              <a:rPr lang="en-US" dirty="0"/>
              <a:t>Why does it matter?</a:t>
            </a:r>
          </a:p>
        </p:txBody>
      </p:sp>
    </p:spTree>
    <p:extLst>
      <p:ext uri="{BB962C8B-B14F-4D97-AF65-F5344CB8AC3E}">
        <p14:creationId xmlns:p14="http://schemas.microsoft.com/office/powerpoint/2010/main" val="28274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62C138F-2525-4137-A263-48A07CFB1C2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044B443-56E5-4F66-AA23-F1CA998EE4C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BAFEF35-E0D3-4E3E-8BBE-B799E36E792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0EE5B26A-FE0A-441D-A769-3D37B03DCC2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8A1B715-2F69-409E-92A1-B30A3207525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ECB19B3-7655-4A80-BC2F-935E8D5E2F3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10D564CA-021B-4B45-A117-D176108FD3B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205B74F1-38B6-4927-8990-580987C558C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2724847C-05EC-4F14-86F4-4B4EA000904E}"/>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04DDEFE9-F06D-4697-A05F-F213746141B2}"/>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23E1B3-6F74-241E-BE52-E25D41EAC33A}"/>
              </a:ext>
            </a:extLst>
          </p:cNvPr>
          <p:cNvPicPr>
            <a:picLocks noChangeAspect="1"/>
          </p:cNvPicPr>
          <p:nvPr/>
        </p:nvPicPr>
        <p:blipFill>
          <a:blip r:embed="rId2"/>
          <a:stretch>
            <a:fillRect/>
          </a:stretch>
        </p:blipFill>
        <p:spPr>
          <a:xfrm>
            <a:off x="579253" y="1113861"/>
            <a:ext cx="11268364" cy="5102212"/>
          </a:xfrm>
          <a:prstGeom prst="rect">
            <a:avLst/>
          </a:prstGeom>
        </p:spPr>
      </p:pic>
      <p:sp>
        <p:nvSpPr>
          <p:cNvPr id="2" name="Title 1">
            <a:extLst>
              <a:ext uri="{FF2B5EF4-FFF2-40B4-BE49-F238E27FC236}">
                <a16:creationId xmlns:a16="http://schemas.microsoft.com/office/drawing/2014/main" id="{86D18FEC-78F7-53D8-5804-8F9C53ED4DBE}"/>
              </a:ext>
            </a:extLst>
          </p:cNvPr>
          <p:cNvSpPr>
            <a:spLocks noGrp="1"/>
          </p:cNvSpPr>
          <p:nvPr>
            <p:ph type="title"/>
          </p:nvPr>
        </p:nvSpPr>
        <p:spPr/>
        <p:txBody>
          <a:bodyPr/>
          <a:lstStyle/>
          <a:p>
            <a:r>
              <a:rPr lang="en-US">
                <a:latin typeface="BR Omny"/>
              </a:rPr>
              <a:t>How does all of this fit together?</a:t>
            </a:r>
            <a:endParaRPr lang="en-US"/>
          </a:p>
        </p:txBody>
      </p:sp>
      <p:sp>
        <p:nvSpPr>
          <p:cNvPr id="4" name="Slide Number Placeholder 3">
            <a:extLst>
              <a:ext uri="{FF2B5EF4-FFF2-40B4-BE49-F238E27FC236}">
                <a16:creationId xmlns:a16="http://schemas.microsoft.com/office/drawing/2014/main" id="{05A8C77E-3DFD-5D22-3C0C-47E71E5EC6E5}"/>
              </a:ext>
            </a:extLst>
          </p:cNvPr>
          <p:cNvSpPr>
            <a:spLocks noGrp="1"/>
          </p:cNvSpPr>
          <p:nvPr>
            <p:ph type="sldNum" sz="quarter" idx="4"/>
          </p:nvPr>
        </p:nvSpPr>
        <p:spPr/>
        <p:txBody>
          <a:bodyPr/>
          <a:lstStyle/>
          <a:p>
            <a:r>
              <a:rPr lang="en-US"/>
              <a:t>13</a:t>
            </a:r>
          </a:p>
        </p:txBody>
      </p:sp>
    </p:spTree>
    <p:extLst>
      <p:ext uri="{BB962C8B-B14F-4D97-AF65-F5344CB8AC3E}">
        <p14:creationId xmlns:p14="http://schemas.microsoft.com/office/powerpoint/2010/main" val="175896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07C0-ECA2-FAB4-E8DC-CB2176F8A17C}"/>
              </a:ext>
            </a:extLst>
          </p:cNvPr>
          <p:cNvSpPr>
            <a:spLocks noGrp="1"/>
          </p:cNvSpPr>
          <p:nvPr>
            <p:ph type="title"/>
          </p:nvPr>
        </p:nvSpPr>
        <p:spPr/>
        <p:txBody>
          <a:bodyPr/>
          <a:lstStyle/>
          <a:p>
            <a:r>
              <a:rPr lang="en-US" dirty="0"/>
              <a:t>Short, Medium and Long-Term Priorities</a:t>
            </a:r>
          </a:p>
        </p:txBody>
      </p:sp>
      <p:sp>
        <p:nvSpPr>
          <p:cNvPr id="4" name="Slide Number Placeholder 3">
            <a:extLst>
              <a:ext uri="{FF2B5EF4-FFF2-40B4-BE49-F238E27FC236}">
                <a16:creationId xmlns:a16="http://schemas.microsoft.com/office/drawing/2014/main" id="{E0BCE22D-E67F-0F69-6730-84F8BA6D55B5}"/>
              </a:ext>
            </a:extLst>
          </p:cNvPr>
          <p:cNvSpPr>
            <a:spLocks noGrp="1"/>
          </p:cNvSpPr>
          <p:nvPr>
            <p:ph type="sldNum" sz="quarter" idx="4"/>
          </p:nvPr>
        </p:nvSpPr>
        <p:spPr/>
        <p:txBody>
          <a:bodyPr/>
          <a:lstStyle/>
          <a:p>
            <a:fld id="{82E6E617-44C2-4086-A319-6683860944D9}" type="slidenum">
              <a:rPr lang="en-US" smtClean="0"/>
              <a:pPr/>
              <a:t>15</a:t>
            </a:fld>
            <a:endParaRPr lang="en-US"/>
          </a:p>
        </p:txBody>
      </p:sp>
      <p:sp>
        <p:nvSpPr>
          <p:cNvPr id="7" name="Rectangle 6">
            <a:extLst>
              <a:ext uri="{FF2B5EF4-FFF2-40B4-BE49-F238E27FC236}">
                <a16:creationId xmlns:a16="http://schemas.microsoft.com/office/drawing/2014/main" id="{8DBD1E97-25BC-B36B-1689-BFE16CB41DF0}"/>
              </a:ext>
            </a:extLst>
          </p:cNvPr>
          <p:cNvSpPr/>
          <p:nvPr/>
        </p:nvSpPr>
        <p:spPr>
          <a:xfrm>
            <a:off x="304209" y="1109377"/>
            <a:ext cx="11158445" cy="445822"/>
          </a:xfrm>
          <a:prstGeom prst="rect">
            <a:avLst/>
          </a:prstGeom>
          <a:solidFill>
            <a:srgbClr val="1C7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marL="0" indent="0">
              <a:buFont typeface="Arial" panose="020B0604020202020204" pitchFamily="34" charset="0"/>
              <a:buNone/>
            </a:pPr>
            <a:r>
              <a:rPr lang="en-US" sz="1800" b="1" i="1">
                <a:latin typeface="+mn-lt"/>
                <a:ea typeface="Times New Roman" panose="02020603050405020304" pitchFamily="18" charset="0"/>
                <a:cs typeface="Times New Roman"/>
              </a:rPr>
              <a:t>Standards/Network of Excellence</a:t>
            </a:r>
            <a:endParaRPr lang="en-US" sz="1800" b="1" i="1">
              <a:latin typeface="+mn-lt"/>
              <a:cs typeface="Times New Roman"/>
            </a:endParaRPr>
          </a:p>
          <a:p>
            <a:pPr algn="ctr"/>
            <a:r>
              <a:rPr lang="en-US"/>
              <a:t>c</a:t>
            </a:r>
          </a:p>
        </p:txBody>
      </p:sp>
      <p:sp>
        <p:nvSpPr>
          <p:cNvPr id="8" name="TextBox 7">
            <a:extLst>
              <a:ext uri="{FF2B5EF4-FFF2-40B4-BE49-F238E27FC236}">
                <a16:creationId xmlns:a16="http://schemas.microsoft.com/office/drawing/2014/main" id="{9F3A0562-82BC-48FC-E1FD-FE67C1D92360}"/>
              </a:ext>
            </a:extLst>
          </p:cNvPr>
          <p:cNvSpPr txBox="1"/>
          <p:nvPr/>
        </p:nvSpPr>
        <p:spPr>
          <a:xfrm>
            <a:off x="319798" y="1772090"/>
            <a:ext cx="11158446"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n-lt"/>
              </a:rPr>
              <a:t>Define ‘network of excellence’ across implementing partners - the “GEI model” </a:t>
            </a:r>
          </a:p>
          <a:p>
            <a:pPr marL="285750" indent="-285750">
              <a:buFont typeface="Arial" panose="020B0604020202020204" pitchFamily="34" charset="0"/>
              <a:buChar char="•"/>
            </a:pPr>
            <a:r>
              <a:rPr lang="en-US" sz="1800" dirty="0">
                <a:latin typeface="+mn-lt"/>
              </a:rPr>
              <a:t>Connections established with</a:t>
            </a:r>
            <a:r>
              <a:rPr lang="en-US" sz="1800" dirty="0">
                <a:solidFill>
                  <a:srgbClr val="FF0000"/>
                </a:solidFill>
                <a:latin typeface="+mn-lt"/>
              </a:rPr>
              <a:t> </a:t>
            </a:r>
            <a:r>
              <a:rPr lang="en-US" sz="1800" dirty="0">
                <a:latin typeface="+mn-lt"/>
              </a:rPr>
              <a:t>partners and others working in evaluation-adjacent spaces</a:t>
            </a:r>
          </a:p>
          <a:p>
            <a:pPr marL="285750" indent="-285750">
              <a:buFont typeface="Arial" panose="020B0604020202020204" pitchFamily="34" charset="0"/>
              <a:buChar char="•"/>
            </a:pPr>
            <a:r>
              <a:rPr lang="en-US" sz="1800" dirty="0">
                <a:latin typeface="+mn-lt"/>
              </a:rPr>
              <a:t>Connections strengthened across the GEI Network </a:t>
            </a:r>
          </a:p>
          <a:p>
            <a:pPr marL="285750" indent="-285750">
              <a:buFont typeface="Arial" panose="020B0604020202020204" pitchFamily="34" charset="0"/>
              <a:buChar char="•"/>
            </a:pPr>
            <a:r>
              <a:rPr lang="en-US" sz="1800" dirty="0">
                <a:latin typeface="+mn-lt"/>
              </a:rPr>
              <a:t>Promote positioning of evaluation as a source for credibility and trust</a:t>
            </a:r>
          </a:p>
        </p:txBody>
      </p:sp>
      <p:sp>
        <p:nvSpPr>
          <p:cNvPr id="11" name="Rectangle 10">
            <a:extLst>
              <a:ext uri="{FF2B5EF4-FFF2-40B4-BE49-F238E27FC236}">
                <a16:creationId xmlns:a16="http://schemas.microsoft.com/office/drawing/2014/main" id="{6B41CF92-CF15-01A3-0EF0-8F30711AC8AA}"/>
              </a:ext>
            </a:extLst>
          </p:cNvPr>
          <p:cNvSpPr/>
          <p:nvPr/>
        </p:nvSpPr>
        <p:spPr>
          <a:xfrm>
            <a:off x="304207" y="3241526"/>
            <a:ext cx="11158445" cy="445822"/>
          </a:xfrm>
          <a:prstGeom prst="rect">
            <a:avLst/>
          </a:prstGeom>
          <a:solidFill>
            <a:srgbClr val="F39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marL="0" indent="0">
              <a:buFont typeface="Arial" panose="020B0604020202020204" pitchFamily="34" charset="0"/>
              <a:buNone/>
            </a:pPr>
            <a:r>
              <a:rPr lang="en-US" sz="1800" b="1" i="1">
                <a:latin typeface="+mn-lt"/>
                <a:ea typeface="Times New Roman" panose="02020603050405020304" pitchFamily="18" charset="0"/>
                <a:cs typeface="Times New Roman"/>
              </a:rPr>
              <a:t>Sustained Financing</a:t>
            </a:r>
            <a:endParaRPr lang="en-US" sz="1800" b="1" i="1">
              <a:latin typeface="+mn-lt"/>
              <a:cs typeface="Times New Roman"/>
            </a:endParaRPr>
          </a:p>
          <a:p>
            <a:pPr algn="ctr"/>
            <a:r>
              <a:rPr lang="en-US"/>
              <a:t>c</a:t>
            </a:r>
          </a:p>
        </p:txBody>
      </p:sp>
      <p:sp>
        <p:nvSpPr>
          <p:cNvPr id="12" name="TextBox 11">
            <a:extLst>
              <a:ext uri="{FF2B5EF4-FFF2-40B4-BE49-F238E27FC236}">
                <a16:creationId xmlns:a16="http://schemas.microsoft.com/office/drawing/2014/main" id="{54C461D5-DDE4-DFCC-7564-914B97D557AA}"/>
              </a:ext>
            </a:extLst>
          </p:cNvPr>
          <p:cNvSpPr txBox="1"/>
          <p:nvPr/>
        </p:nvSpPr>
        <p:spPr>
          <a:xfrm>
            <a:off x="319798" y="3824473"/>
            <a:ext cx="11158446" cy="923330"/>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mn-lt"/>
              </a:rPr>
              <a:t>Sustainable funding model that is diversified and allows for both income generation and Trust Fund commitments </a:t>
            </a:r>
          </a:p>
          <a:p>
            <a:pPr marL="742950" lvl="1" indent="-285750">
              <a:buFont typeface="Arial" panose="020B0604020202020204" pitchFamily="34" charset="0"/>
              <a:buChar char="•"/>
            </a:pPr>
            <a:r>
              <a:rPr lang="en-US">
                <a:latin typeface="+mn-lt"/>
              </a:rPr>
              <a:t>Global Team is positioned to support diversification of funding for implementing partners sustainability </a:t>
            </a:r>
          </a:p>
          <a:p>
            <a:pPr marL="742950" lvl="1" indent="-285750">
              <a:buFont typeface="Arial" panose="020B0604020202020204" pitchFamily="34" charset="0"/>
              <a:buChar char="•"/>
            </a:pPr>
            <a:r>
              <a:rPr lang="en-US"/>
              <a:t>Develop and implements Trust Fund replenishment strategy based on Network’s outcome, niche and values</a:t>
            </a:r>
            <a:endParaRPr lang="en-US">
              <a:latin typeface="+mn-lt"/>
            </a:endParaRPr>
          </a:p>
        </p:txBody>
      </p:sp>
      <p:sp>
        <p:nvSpPr>
          <p:cNvPr id="13" name="Rectangle 12">
            <a:extLst>
              <a:ext uri="{FF2B5EF4-FFF2-40B4-BE49-F238E27FC236}">
                <a16:creationId xmlns:a16="http://schemas.microsoft.com/office/drawing/2014/main" id="{73F0C534-2FA8-A096-F7C6-20E25F3AF9AE}"/>
              </a:ext>
            </a:extLst>
          </p:cNvPr>
          <p:cNvSpPr/>
          <p:nvPr/>
        </p:nvSpPr>
        <p:spPr>
          <a:xfrm>
            <a:off x="317160" y="4927853"/>
            <a:ext cx="11158445" cy="445822"/>
          </a:xfrm>
          <a:prstGeom prst="rect">
            <a:avLst/>
          </a:prstGeom>
          <a:solidFill>
            <a:srgbClr val="A4CA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marL="0" indent="0">
              <a:buFont typeface="Arial" panose="020B0604020202020204" pitchFamily="34" charset="0"/>
              <a:buNone/>
            </a:pPr>
            <a:r>
              <a:rPr lang="en-US" sz="1800" b="1" i="1">
                <a:latin typeface="+mn-lt"/>
                <a:ea typeface="Times New Roman" panose="02020603050405020304" pitchFamily="18" charset="0"/>
                <a:cs typeface="Times New Roman"/>
              </a:rPr>
              <a:t>Holistic and long-term relationship-building with governments</a:t>
            </a:r>
          </a:p>
          <a:p>
            <a:pPr algn="ctr"/>
            <a:r>
              <a:rPr lang="en-US"/>
              <a:t>c</a:t>
            </a:r>
          </a:p>
        </p:txBody>
      </p:sp>
      <p:sp>
        <p:nvSpPr>
          <p:cNvPr id="14" name="TextBox 13">
            <a:extLst>
              <a:ext uri="{FF2B5EF4-FFF2-40B4-BE49-F238E27FC236}">
                <a16:creationId xmlns:a16="http://schemas.microsoft.com/office/drawing/2014/main" id="{4B1838E9-00A7-041A-18E0-4A63BFD4F5F8}"/>
              </a:ext>
            </a:extLst>
          </p:cNvPr>
          <p:cNvSpPr txBox="1"/>
          <p:nvPr/>
        </p:nvSpPr>
        <p:spPr>
          <a:xfrm>
            <a:off x="304206" y="5425457"/>
            <a:ext cx="11158446" cy="646331"/>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mn-lt"/>
                <a:ea typeface="Aptos" panose="020B0004020202020204" pitchFamily="34" charset="0"/>
                <a:cs typeface="Aptos" panose="020B0004020202020204" pitchFamily="34" charset="0"/>
              </a:rPr>
              <a:t>Long-term relationships with governments and change to culture of evaluation use </a:t>
            </a:r>
          </a:p>
          <a:p>
            <a:pPr marL="285750" indent="-285750">
              <a:buFont typeface="Arial" panose="020B0604020202020204" pitchFamily="34" charset="0"/>
              <a:buChar char="•"/>
            </a:pPr>
            <a:r>
              <a:rPr lang="en-US">
                <a:ea typeface="Aptos" panose="020B0004020202020204" pitchFamily="34" charset="0"/>
                <a:cs typeface="Aptos" panose="020B0004020202020204" pitchFamily="34" charset="0"/>
              </a:rPr>
              <a:t>K</a:t>
            </a:r>
            <a:r>
              <a:rPr lang="en-US" sz="1800">
                <a:latin typeface="+mn-lt"/>
                <a:ea typeface="Aptos" panose="020B0004020202020204" pitchFamily="34" charset="0"/>
                <a:cs typeface="Aptos" panose="020B0004020202020204" pitchFamily="34" charset="0"/>
              </a:rPr>
              <a:t>nowledge transfer across peers in government and outside of government </a:t>
            </a:r>
            <a:endParaRPr lang="en-US" sz="1800">
              <a:solidFill>
                <a:srgbClr val="FF0000"/>
              </a:solidFill>
              <a:latin typeface="+mn-lt"/>
            </a:endParaRPr>
          </a:p>
        </p:txBody>
      </p:sp>
    </p:spTree>
    <p:extLst>
      <p:ext uri="{BB962C8B-B14F-4D97-AF65-F5344CB8AC3E}">
        <p14:creationId xmlns:p14="http://schemas.microsoft.com/office/powerpoint/2010/main" val="82010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D8D2-2103-B9D0-B7EE-212467898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30A41-6C05-9E42-CC37-701788EFF1CA}"/>
              </a:ext>
            </a:extLst>
          </p:cNvPr>
          <p:cNvSpPr>
            <a:spLocks noGrp="1"/>
          </p:cNvSpPr>
          <p:nvPr>
            <p:ph type="title"/>
          </p:nvPr>
        </p:nvSpPr>
        <p:spPr>
          <a:xfrm>
            <a:off x="833967" y="2937934"/>
            <a:ext cx="5262034" cy="908050"/>
          </a:xfrm>
        </p:spPr>
        <p:txBody>
          <a:bodyPr/>
          <a:lstStyle/>
          <a:p>
            <a:r>
              <a:rPr lang="en-GB"/>
              <a:t>4. Key choices, feedback and direction</a:t>
            </a:r>
            <a:endParaRPr lang="en-US"/>
          </a:p>
        </p:txBody>
      </p:sp>
    </p:spTree>
    <p:extLst>
      <p:ext uri="{BB962C8B-B14F-4D97-AF65-F5344CB8AC3E}">
        <p14:creationId xmlns:p14="http://schemas.microsoft.com/office/powerpoint/2010/main" val="290488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C71B-FD76-EEB0-F457-40DF98FA3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23B30-32C5-7E65-6BD1-268277ADCB50}"/>
              </a:ext>
            </a:extLst>
          </p:cNvPr>
          <p:cNvSpPr>
            <a:spLocks noGrp="1"/>
          </p:cNvSpPr>
          <p:nvPr>
            <p:ph type="title"/>
          </p:nvPr>
        </p:nvSpPr>
        <p:spPr/>
        <p:txBody>
          <a:bodyPr/>
          <a:lstStyle/>
          <a:p>
            <a:r>
              <a:rPr lang="en-GB"/>
              <a:t>The Strategic Direction </a:t>
            </a:r>
            <a:endParaRPr lang="en-US"/>
          </a:p>
        </p:txBody>
      </p:sp>
      <p:sp>
        <p:nvSpPr>
          <p:cNvPr id="3" name="Content Placeholder 2">
            <a:extLst>
              <a:ext uri="{FF2B5EF4-FFF2-40B4-BE49-F238E27FC236}">
                <a16:creationId xmlns:a16="http://schemas.microsoft.com/office/drawing/2014/main" id="{A26133F8-0351-7D19-C64E-7E327FAABA75}"/>
              </a:ext>
            </a:extLst>
          </p:cNvPr>
          <p:cNvSpPr>
            <a:spLocks noGrp="1"/>
          </p:cNvSpPr>
          <p:nvPr>
            <p:ph idx="1"/>
          </p:nvPr>
        </p:nvSpPr>
        <p:spPr>
          <a:xfrm>
            <a:off x="574964" y="1983491"/>
            <a:ext cx="10495808" cy="3973123"/>
          </a:xfrm>
        </p:spPr>
        <p:txBody>
          <a:bodyPr>
            <a:normAutofit fontScale="62500" lnSpcReduction="20000"/>
          </a:bodyPr>
          <a:lstStyle/>
          <a:p>
            <a:pPr marL="342900" indent="-342900">
              <a:buFont typeface="+mj-lt"/>
              <a:buAutoNum type="arabicPeriod"/>
            </a:pPr>
            <a:r>
              <a:rPr lang="en-GB" sz="2600" dirty="0">
                <a:latin typeface="BR Omny" pitchFamily="50" charset="0"/>
              </a:rPr>
              <a:t>The Vision and the Outcome</a:t>
            </a:r>
          </a:p>
          <a:p>
            <a:pPr marL="903287" lvl="1" indent="-457200"/>
            <a:r>
              <a:rPr lang="en-GB" sz="2600" dirty="0">
                <a:latin typeface="BR Omny" pitchFamily="50" charset="0"/>
              </a:rPr>
              <a:t>To what extent is the vision and objective the correct positioning for the network?</a:t>
            </a:r>
          </a:p>
          <a:p>
            <a:pPr marL="903287" lvl="1" indent="-457200"/>
            <a:r>
              <a:rPr lang="en-GB" sz="2600" dirty="0">
                <a:latin typeface="BR Omny" pitchFamily="50" charset="0"/>
              </a:rPr>
              <a:t>To what extent is the Outcome in line with the Partnership Council’s interests as a network? </a:t>
            </a:r>
          </a:p>
          <a:p>
            <a:pPr marL="266714" lvl="1" indent="0">
              <a:buNone/>
            </a:pPr>
            <a:endParaRPr lang="en-GB" sz="1300" dirty="0">
              <a:latin typeface="BR Omny" pitchFamily="50" charset="0"/>
            </a:endParaRPr>
          </a:p>
          <a:p>
            <a:pPr marL="342900" indent="-342900">
              <a:buFont typeface="+mj-lt"/>
              <a:buAutoNum type="arabicPeriod"/>
            </a:pPr>
            <a:r>
              <a:rPr lang="en-GB" sz="2600" dirty="0">
                <a:latin typeface="BR Omny" pitchFamily="50" charset="0"/>
              </a:rPr>
              <a:t>Where and With Whom </a:t>
            </a:r>
          </a:p>
          <a:p>
            <a:pPr marL="903287" lvl="1" indent="-457200"/>
            <a:r>
              <a:rPr lang="en-GB" sz="2600" dirty="0">
                <a:latin typeface="BR Omny" pitchFamily="50" charset="0"/>
              </a:rPr>
              <a:t>How do we determine a more focused approach to country engagement? </a:t>
            </a:r>
          </a:p>
          <a:p>
            <a:pPr marL="903287" lvl="1" indent="-457200"/>
            <a:r>
              <a:rPr lang="en-GB" sz="2600" dirty="0">
                <a:latin typeface="BR Omny" pitchFamily="50" charset="0"/>
              </a:rPr>
              <a:t>How does the Network engage with partners outside of the network? What role should it take in these partnerships?</a:t>
            </a:r>
          </a:p>
          <a:p>
            <a:pPr marL="266714" lvl="1" indent="0">
              <a:buNone/>
            </a:pPr>
            <a:endParaRPr lang="en-GB" sz="1300" dirty="0">
              <a:latin typeface="BR Omny" pitchFamily="50" charset="0"/>
            </a:endParaRPr>
          </a:p>
          <a:p>
            <a:pPr marL="342900" indent="-342900">
              <a:buFont typeface="+mj-lt"/>
              <a:buAutoNum type="arabicPeriod"/>
            </a:pPr>
            <a:r>
              <a:rPr lang="en-GB" sz="2600" dirty="0">
                <a:latin typeface="BR Omny" pitchFamily="50" charset="0"/>
              </a:rPr>
              <a:t>How the network delivers on its desired outcome</a:t>
            </a:r>
          </a:p>
          <a:p>
            <a:pPr marL="903287" lvl="1" indent="-457200"/>
            <a:r>
              <a:rPr lang="en-GB" sz="2600" dirty="0">
                <a:latin typeface="BR Omny" pitchFamily="50" charset="0"/>
              </a:rPr>
              <a:t>To what extent does the two-level </a:t>
            </a:r>
            <a:r>
              <a:rPr lang="en-GB" sz="2600" dirty="0" err="1">
                <a:latin typeface="BR Omny" pitchFamily="50" charset="0"/>
              </a:rPr>
              <a:t>ToC</a:t>
            </a:r>
            <a:r>
              <a:rPr lang="en-GB" sz="2600" dirty="0">
                <a:latin typeface="BR Omny" pitchFamily="50" charset="0"/>
              </a:rPr>
              <a:t> address the problem the Network is attempting to solve? </a:t>
            </a:r>
          </a:p>
          <a:p>
            <a:pPr marL="903287" lvl="1" indent="-457200"/>
            <a:r>
              <a:rPr lang="en-GB" sz="2600" dirty="0">
                <a:latin typeface="BR Omny" pitchFamily="50" charset="0"/>
              </a:rPr>
              <a:t>In which ways does the Partnership Council become involved – what strengths and competencies of the PC can be used and in which ways, to support the achievement of the outcomes? </a:t>
            </a:r>
          </a:p>
          <a:p>
            <a:pPr marL="903287" lvl="1" indent="-457200"/>
            <a:r>
              <a:rPr lang="en-GB" sz="2600" dirty="0">
                <a:latin typeface="BR Omny" pitchFamily="50" charset="0"/>
              </a:rPr>
              <a:t>Does the evidence economy capture the approach to  national evaluation capacity development? </a:t>
            </a:r>
          </a:p>
          <a:p>
            <a:pPr marL="0" indent="0">
              <a:buNone/>
            </a:pPr>
            <a:r>
              <a:rPr lang="en-GB" sz="2600" dirty="0">
                <a:latin typeface="BR Omny" pitchFamily="50" charset="0"/>
              </a:rPr>
              <a:t>	</a:t>
            </a:r>
          </a:p>
          <a:p>
            <a:pPr marL="457200" indent="-457200">
              <a:buAutoNum type="arabicPeriod"/>
            </a:pPr>
            <a:endParaRPr lang="en-US" dirty="0">
              <a:latin typeface="BR Omny" pitchFamily="50" charset="0"/>
            </a:endParaRPr>
          </a:p>
        </p:txBody>
      </p:sp>
      <p:sp>
        <p:nvSpPr>
          <p:cNvPr id="4" name="Slide Number Placeholder 3">
            <a:extLst>
              <a:ext uri="{FF2B5EF4-FFF2-40B4-BE49-F238E27FC236}">
                <a16:creationId xmlns:a16="http://schemas.microsoft.com/office/drawing/2014/main" id="{D244C864-4C6C-7A2C-AC1D-2254CC834748}"/>
              </a:ext>
            </a:extLst>
          </p:cNvPr>
          <p:cNvSpPr>
            <a:spLocks noGrp="1"/>
          </p:cNvSpPr>
          <p:nvPr>
            <p:ph type="sldNum" sz="quarter" idx="4"/>
          </p:nvPr>
        </p:nvSpPr>
        <p:spPr/>
        <p:txBody>
          <a:bodyPr/>
          <a:lstStyle/>
          <a:p>
            <a:fld id="{82E6E617-44C2-4086-A319-6683860944D9}" type="slidenum">
              <a:rPr lang="en-US" smtClean="0"/>
              <a:pPr/>
              <a:t>17</a:t>
            </a:fld>
            <a:endParaRPr lang="en-US"/>
          </a:p>
        </p:txBody>
      </p:sp>
      <p:sp>
        <p:nvSpPr>
          <p:cNvPr id="6" name="TextBox 5">
            <a:extLst>
              <a:ext uri="{FF2B5EF4-FFF2-40B4-BE49-F238E27FC236}">
                <a16:creationId xmlns:a16="http://schemas.microsoft.com/office/drawing/2014/main" id="{C9A85913-BEFE-C494-2AA0-3E10A7D173D0}"/>
              </a:ext>
            </a:extLst>
          </p:cNvPr>
          <p:cNvSpPr txBox="1"/>
          <p:nvPr/>
        </p:nvSpPr>
        <p:spPr>
          <a:xfrm>
            <a:off x="574963" y="1355770"/>
            <a:ext cx="10582564" cy="369332"/>
          </a:xfrm>
          <a:prstGeom prst="rect">
            <a:avLst/>
          </a:prstGeom>
          <a:solidFill>
            <a:srgbClr val="00ADEE"/>
          </a:solidFill>
        </p:spPr>
        <p:txBody>
          <a:bodyPr wrap="square">
            <a:spAutoFit/>
          </a:bodyPr>
          <a:lstStyle/>
          <a:p>
            <a:pPr marL="0" indent="0">
              <a:buNone/>
            </a:pPr>
            <a:r>
              <a:rPr lang="en-GB" sz="1800">
                <a:solidFill>
                  <a:schemeClr val="bg1"/>
                </a:solidFill>
                <a:latin typeface="BR Omny" pitchFamily="50" charset="0"/>
              </a:rPr>
              <a:t>Reflection and discussion on the following issues:</a:t>
            </a:r>
          </a:p>
        </p:txBody>
      </p:sp>
    </p:spTree>
    <p:extLst>
      <p:ext uri="{BB962C8B-B14F-4D97-AF65-F5344CB8AC3E}">
        <p14:creationId xmlns:p14="http://schemas.microsoft.com/office/powerpoint/2010/main" val="417568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C71B-FD76-EEB0-F457-40DF98FA3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23B30-32C5-7E65-6BD1-268277ADCB50}"/>
              </a:ext>
            </a:extLst>
          </p:cNvPr>
          <p:cNvSpPr>
            <a:spLocks noGrp="1"/>
          </p:cNvSpPr>
          <p:nvPr>
            <p:ph type="title"/>
          </p:nvPr>
        </p:nvSpPr>
        <p:spPr/>
        <p:txBody>
          <a:bodyPr/>
          <a:lstStyle/>
          <a:p>
            <a:r>
              <a:rPr lang="en-GB"/>
              <a:t>The Strategic Direction </a:t>
            </a:r>
            <a:endParaRPr lang="en-US"/>
          </a:p>
        </p:txBody>
      </p:sp>
      <p:sp>
        <p:nvSpPr>
          <p:cNvPr id="3" name="Content Placeholder 2">
            <a:extLst>
              <a:ext uri="{FF2B5EF4-FFF2-40B4-BE49-F238E27FC236}">
                <a16:creationId xmlns:a16="http://schemas.microsoft.com/office/drawing/2014/main" id="{A26133F8-0351-7D19-C64E-7E327FAABA75}"/>
              </a:ext>
            </a:extLst>
          </p:cNvPr>
          <p:cNvSpPr>
            <a:spLocks noGrp="1"/>
          </p:cNvSpPr>
          <p:nvPr>
            <p:ph idx="1"/>
          </p:nvPr>
        </p:nvSpPr>
        <p:spPr>
          <a:xfrm>
            <a:off x="574963" y="2139887"/>
            <a:ext cx="8427523" cy="3200401"/>
          </a:xfrm>
        </p:spPr>
        <p:txBody>
          <a:bodyPr>
            <a:normAutofit/>
          </a:bodyPr>
          <a:lstStyle/>
          <a:p>
            <a:pPr marL="342900" indent="-342900">
              <a:lnSpc>
                <a:spcPct val="110000"/>
              </a:lnSpc>
              <a:buFont typeface="+mj-lt"/>
              <a:buAutoNum type="arabicPeriod" startAt="4"/>
            </a:pPr>
            <a:r>
              <a:rPr lang="en-GB" sz="1600" dirty="0">
                <a:latin typeface="BR Omny" pitchFamily="50" charset="0"/>
              </a:rPr>
              <a:t>Competencies Needed to Achieve the Goals </a:t>
            </a:r>
          </a:p>
          <a:p>
            <a:pPr marL="731837" lvl="1" indent="-285750">
              <a:lnSpc>
                <a:spcPct val="110000"/>
              </a:lnSpc>
            </a:pPr>
            <a:r>
              <a:rPr lang="en-GB" sz="1600" dirty="0">
                <a:latin typeface="BR Omny" pitchFamily="50" charset="0"/>
              </a:rPr>
              <a:t>What resources are needed to support the Theory of Change? </a:t>
            </a:r>
          </a:p>
          <a:p>
            <a:pPr marL="731837" lvl="1" indent="-285750">
              <a:lnSpc>
                <a:spcPct val="110000"/>
              </a:lnSpc>
            </a:pPr>
            <a:r>
              <a:rPr lang="en-GB" sz="1600" dirty="0">
                <a:latin typeface="BR Omny" pitchFamily="50" charset="0"/>
              </a:rPr>
              <a:t>How best does the Network achieve and cultivate these competencies? </a:t>
            </a:r>
          </a:p>
          <a:p>
            <a:pPr marL="731837" lvl="1" indent="-285750">
              <a:lnSpc>
                <a:spcPct val="110000"/>
              </a:lnSpc>
            </a:pPr>
            <a:r>
              <a:rPr lang="en-GB" sz="1600" dirty="0">
                <a:latin typeface="BR Omny" pitchFamily="50" charset="0"/>
              </a:rPr>
              <a:t>What resources can be better captured by the Network? How can the Network do this? </a:t>
            </a:r>
          </a:p>
          <a:p>
            <a:pPr marL="495314" lvl="1" indent="-228600">
              <a:buFont typeface="+mj-lt"/>
              <a:buAutoNum type="arabicPeriod" startAt="4"/>
            </a:pPr>
            <a:endParaRPr lang="en-GB" sz="800" dirty="0">
              <a:latin typeface="BR Omny" pitchFamily="50" charset="0"/>
            </a:endParaRPr>
          </a:p>
          <a:p>
            <a:pPr marL="342900" indent="-342900">
              <a:lnSpc>
                <a:spcPct val="110000"/>
              </a:lnSpc>
              <a:buFont typeface="+mj-lt"/>
              <a:buAutoNum type="arabicPeriod" startAt="4"/>
            </a:pPr>
            <a:r>
              <a:rPr lang="en-GB" sz="1600" dirty="0">
                <a:latin typeface="BR Omny" pitchFamily="50" charset="0"/>
              </a:rPr>
              <a:t>Governance</a:t>
            </a:r>
          </a:p>
          <a:p>
            <a:pPr marL="788987" lvl="1" indent="-342900">
              <a:lnSpc>
                <a:spcPct val="110000"/>
              </a:lnSpc>
            </a:pPr>
            <a:r>
              <a:rPr lang="en-GB" sz="1600" dirty="0">
                <a:latin typeface="BR Omny" pitchFamily="50" charset="0"/>
              </a:rPr>
              <a:t>What does governance look like for the network? Who and how are partners involved in making decisions related to the strategic direction? </a:t>
            </a:r>
          </a:p>
          <a:p>
            <a:pPr marL="788987" lvl="1" indent="-342900">
              <a:lnSpc>
                <a:spcPct val="110000"/>
              </a:lnSpc>
            </a:pPr>
            <a:r>
              <a:rPr lang="en-GB" sz="1600" dirty="0">
                <a:latin typeface="BR Omny" pitchFamily="50" charset="0"/>
              </a:rPr>
              <a:t>How are discussions held across the Network? How often and how are decisions made and followed? </a:t>
            </a:r>
          </a:p>
          <a:p>
            <a:pPr marL="609614" lvl="1" indent="-342900">
              <a:buFont typeface="+mj-lt"/>
              <a:buAutoNum type="arabicPeriod" startAt="4"/>
            </a:pPr>
            <a:endParaRPr lang="en-GB" sz="1800" dirty="0">
              <a:latin typeface="+mn-lt"/>
            </a:endParaRPr>
          </a:p>
          <a:p>
            <a:pPr marL="457200" indent="-457200">
              <a:buFont typeface="+mj-lt"/>
              <a:buAutoNum type="arabicPeriod" startAt="4"/>
            </a:pPr>
            <a:endParaRPr lang="en-US" dirty="0"/>
          </a:p>
        </p:txBody>
      </p:sp>
      <p:sp>
        <p:nvSpPr>
          <p:cNvPr id="4" name="Slide Number Placeholder 3">
            <a:extLst>
              <a:ext uri="{FF2B5EF4-FFF2-40B4-BE49-F238E27FC236}">
                <a16:creationId xmlns:a16="http://schemas.microsoft.com/office/drawing/2014/main" id="{D244C864-4C6C-7A2C-AC1D-2254CC834748}"/>
              </a:ext>
            </a:extLst>
          </p:cNvPr>
          <p:cNvSpPr>
            <a:spLocks noGrp="1"/>
          </p:cNvSpPr>
          <p:nvPr>
            <p:ph type="sldNum" sz="quarter" idx="4"/>
          </p:nvPr>
        </p:nvSpPr>
        <p:spPr/>
        <p:txBody>
          <a:bodyPr/>
          <a:lstStyle/>
          <a:p>
            <a:fld id="{82E6E617-44C2-4086-A319-6683860944D9}" type="slidenum">
              <a:rPr lang="en-US" smtClean="0"/>
              <a:pPr/>
              <a:t>18</a:t>
            </a:fld>
            <a:endParaRPr lang="en-US"/>
          </a:p>
        </p:txBody>
      </p:sp>
      <p:sp>
        <p:nvSpPr>
          <p:cNvPr id="6" name="TextBox 5">
            <a:extLst>
              <a:ext uri="{FF2B5EF4-FFF2-40B4-BE49-F238E27FC236}">
                <a16:creationId xmlns:a16="http://schemas.microsoft.com/office/drawing/2014/main" id="{7713A057-F72C-8E98-75E4-5B83B38C5B66}"/>
              </a:ext>
            </a:extLst>
          </p:cNvPr>
          <p:cNvSpPr txBox="1"/>
          <p:nvPr/>
        </p:nvSpPr>
        <p:spPr>
          <a:xfrm>
            <a:off x="574962" y="1597387"/>
            <a:ext cx="10887693" cy="369332"/>
          </a:xfrm>
          <a:prstGeom prst="rect">
            <a:avLst/>
          </a:prstGeom>
          <a:solidFill>
            <a:srgbClr val="00ADEE"/>
          </a:solidFill>
        </p:spPr>
        <p:txBody>
          <a:bodyPr wrap="square">
            <a:spAutoFit/>
          </a:bodyPr>
          <a:lstStyle/>
          <a:p>
            <a:pPr marL="0" indent="0">
              <a:buNone/>
            </a:pPr>
            <a:r>
              <a:rPr lang="en-GB" sz="1800">
                <a:solidFill>
                  <a:schemeClr val="bg1"/>
                </a:solidFill>
                <a:latin typeface="BR Omny" pitchFamily="50" charset="0"/>
              </a:rPr>
              <a:t>Reflection and discussion on the following issues:</a:t>
            </a:r>
          </a:p>
        </p:txBody>
      </p:sp>
    </p:spTree>
    <p:extLst>
      <p:ext uri="{BB962C8B-B14F-4D97-AF65-F5344CB8AC3E}">
        <p14:creationId xmlns:p14="http://schemas.microsoft.com/office/powerpoint/2010/main" val="426974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53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096DB-67FC-F333-B6DA-8C2196AC8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526FF-AED2-F52F-DD96-6E660B1BE6A8}"/>
              </a:ext>
            </a:extLst>
          </p:cNvPr>
          <p:cNvSpPr>
            <a:spLocks noGrp="1"/>
          </p:cNvSpPr>
          <p:nvPr>
            <p:ph type="title"/>
          </p:nvPr>
        </p:nvSpPr>
        <p:spPr>
          <a:xfrm>
            <a:off x="833967" y="2937934"/>
            <a:ext cx="4541820" cy="908050"/>
          </a:xfrm>
        </p:spPr>
        <p:txBody>
          <a:bodyPr/>
          <a:lstStyle/>
          <a:p>
            <a:r>
              <a:rPr lang="en-GB" dirty="0"/>
              <a:t>1. Recap of GEI 2.0</a:t>
            </a:r>
            <a:endParaRPr lang="en-US" dirty="0"/>
          </a:p>
        </p:txBody>
      </p:sp>
    </p:spTree>
    <p:extLst>
      <p:ext uri="{BB962C8B-B14F-4D97-AF65-F5344CB8AC3E}">
        <p14:creationId xmlns:p14="http://schemas.microsoft.com/office/powerpoint/2010/main" val="153664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CCD6-C6C2-7207-EB12-A201CD3F2FC6}"/>
              </a:ext>
            </a:extLst>
          </p:cNvPr>
          <p:cNvSpPr>
            <a:spLocks noGrp="1"/>
          </p:cNvSpPr>
          <p:nvPr>
            <p:ph type="title"/>
          </p:nvPr>
        </p:nvSpPr>
        <p:spPr/>
        <p:txBody>
          <a:bodyPr/>
          <a:lstStyle/>
          <a:p>
            <a:r>
              <a:rPr lang="en-GB" dirty="0"/>
              <a:t>Recap of GEI 2.0</a:t>
            </a:r>
            <a:endParaRPr lang="en-US" dirty="0"/>
          </a:p>
        </p:txBody>
      </p:sp>
      <p:sp>
        <p:nvSpPr>
          <p:cNvPr id="3" name="Content Placeholder 2">
            <a:extLst>
              <a:ext uri="{FF2B5EF4-FFF2-40B4-BE49-F238E27FC236}">
                <a16:creationId xmlns:a16="http://schemas.microsoft.com/office/drawing/2014/main" id="{C0AD52CD-68B3-C651-D270-1095B78EF757}"/>
              </a:ext>
            </a:extLst>
          </p:cNvPr>
          <p:cNvSpPr>
            <a:spLocks noGrp="1"/>
          </p:cNvSpPr>
          <p:nvPr>
            <p:ph idx="1"/>
          </p:nvPr>
        </p:nvSpPr>
        <p:spPr>
          <a:xfrm>
            <a:off x="653144" y="1264763"/>
            <a:ext cx="5281492" cy="4608136"/>
          </a:xfrm>
        </p:spPr>
        <p:txBody>
          <a:bodyPr vert="horz" lIns="0" tIns="45720" rIns="91440" bIns="45720" rtlCol="0" anchor="t">
            <a:normAutofit/>
          </a:bodyPr>
          <a:lstStyle/>
          <a:p>
            <a:pPr marL="0" indent="0">
              <a:buNone/>
            </a:pPr>
            <a:r>
              <a:rPr lang="en-US" sz="1800" b="1" dirty="0">
                <a:solidFill>
                  <a:srgbClr val="1C79BE"/>
                </a:solidFill>
                <a:latin typeface="BR Omny" pitchFamily="50" charset="0"/>
              </a:rPr>
              <a:t>PURPOSE</a:t>
            </a:r>
          </a:p>
          <a:p>
            <a:pPr marL="0" indent="0">
              <a:lnSpc>
                <a:spcPct val="114000"/>
              </a:lnSpc>
              <a:buNone/>
            </a:pPr>
            <a:r>
              <a:rPr lang="en-US" dirty="0">
                <a:latin typeface="BR Omny" pitchFamily="50" charset="0"/>
              </a:rPr>
              <a:t>Revisit and refresh the GEI vision, mission, model and approach for the second 5-year MDTF period to enhance impact and sustainability</a:t>
            </a:r>
          </a:p>
          <a:p>
            <a:pPr marL="0" indent="0">
              <a:buNone/>
            </a:pPr>
            <a:endParaRPr lang="en-US" dirty="0"/>
          </a:p>
          <a:p>
            <a:pPr marL="0" indent="0">
              <a:buNone/>
            </a:pPr>
            <a:r>
              <a:rPr lang="en-US" sz="1800" b="1" dirty="0">
                <a:solidFill>
                  <a:srgbClr val="1C79BE"/>
                </a:solidFill>
                <a:latin typeface="BR Omny" pitchFamily="50" charset="0"/>
              </a:rPr>
              <a:t>INPUTS</a:t>
            </a:r>
          </a:p>
          <a:p>
            <a:pPr marL="0" indent="0">
              <a:buFont typeface="Arial" pitchFamily="34" charset="0"/>
              <a:buNone/>
            </a:pPr>
            <a:r>
              <a:rPr lang="en-US" dirty="0">
                <a:latin typeface="BR Omny" pitchFamily="50" charset="0"/>
              </a:rPr>
              <a:t>Four key analytic inputs:</a:t>
            </a:r>
          </a:p>
          <a:p>
            <a:pPr>
              <a:lnSpc>
                <a:spcPct val="114000"/>
              </a:lnSpc>
            </a:pPr>
            <a:r>
              <a:rPr lang="en-US" dirty="0"/>
              <a:t>External evaluation</a:t>
            </a:r>
          </a:p>
          <a:p>
            <a:pPr>
              <a:lnSpc>
                <a:spcPct val="114000"/>
              </a:lnSpc>
            </a:pPr>
            <a:r>
              <a:rPr lang="en-US" dirty="0"/>
              <a:t>Internal stock-taking</a:t>
            </a:r>
          </a:p>
          <a:p>
            <a:pPr>
              <a:lnSpc>
                <a:spcPct val="114000"/>
              </a:lnSpc>
            </a:pPr>
            <a:r>
              <a:rPr lang="en-US" dirty="0"/>
              <a:t>Rapid evidence review</a:t>
            </a:r>
          </a:p>
          <a:p>
            <a:pPr>
              <a:lnSpc>
                <a:spcPct val="114000"/>
              </a:lnSpc>
            </a:pPr>
            <a:r>
              <a:rPr lang="en-US" dirty="0"/>
              <a:t>Actor landscape analysis</a:t>
            </a:r>
          </a:p>
          <a:p>
            <a:pPr marL="0" indent="0">
              <a:buNone/>
            </a:pPr>
            <a:endParaRPr lang="en-US" dirty="0"/>
          </a:p>
        </p:txBody>
      </p:sp>
      <p:sp>
        <p:nvSpPr>
          <p:cNvPr id="4" name="Slide Number Placeholder 3">
            <a:extLst>
              <a:ext uri="{FF2B5EF4-FFF2-40B4-BE49-F238E27FC236}">
                <a16:creationId xmlns:a16="http://schemas.microsoft.com/office/drawing/2014/main" id="{6065D638-079C-9C4A-0889-C51E2854FCF2}"/>
              </a:ext>
            </a:extLst>
          </p:cNvPr>
          <p:cNvSpPr>
            <a:spLocks noGrp="1"/>
          </p:cNvSpPr>
          <p:nvPr>
            <p:ph type="sldNum" sz="quarter" idx="4"/>
          </p:nvPr>
        </p:nvSpPr>
        <p:spPr/>
        <p:txBody>
          <a:bodyPr/>
          <a:lstStyle/>
          <a:p>
            <a:fld id="{82E6E617-44C2-4086-A319-6683860944D9}" type="slidenum">
              <a:rPr lang="en-US" smtClean="0"/>
              <a:pPr/>
              <a:t>3</a:t>
            </a:fld>
            <a:endParaRPr lang="en-US"/>
          </a:p>
        </p:txBody>
      </p:sp>
      <p:sp>
        <p:nvSpPr>
          <p:cNvPr id="5" name="Content Placeholder 2">
            <a:extLst>
              <a:ext uri="{FF2B5EF4-FFF2-40B4-BE49-F238E27FC236}">
                <a16:creationId xmlns:a16="http://schemas.microsoft.com/office/drawing/2014/main" id="{8633BF44-50AD-1724-CDD4-88AB93539AD8}"/>
              </a:ext>
            </a:extLst>
          </p:cNvPr>
          <p:cNvSpPr txBox="1">
            <a:spLocks/>
          </p:cNvSpPr>
          <p:nvPr/>
        </p:nvSpPr>
        <p:spPr>
          <a:xfrm>
            <a:off x="6257366" y="1264763"/>
            <a:ext cx="4819810" cy="4608136"/>
          </a:xfrm>
          <a:prstGeom prst="rect">
            <a:avLst/>
          </a:prstGeom>
        </p:spPr>
        <p:txBody>
          <a:bodyPr vert="horz" lIns="0" tIns="45720" rIns="91440" bIns="45720" rtlCol="0">
            <a:normAutofit/>
          </a:bodyPr>
          <a:lstStyle>
            <a:lvl1pPr marL="228611" indent="-228611"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1pPr>
            <a:lvl2pPr marL="495325" indent="-190510"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2pPr>
            <a:lvl3pPr marL="762038"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3pPr>
            <a:lvl4pPr marL="1066853"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4pPr>
            <a:lvl5pPr marL="1371669"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1800" b="1" dirty="0">
                <a:solidFill>
                  <a:srgbClr val="1C79BE"/>
                </a:solidFill>
                <a:latin typeface="BR Omny" pitchFamily="50" charset="0"/>
              </a:rPr>
              <a:t>PARTNER CONSULTATIONS</a:t>
            </a:r>
          </a:p>
          <a:p>
            <a:pPr>
              <a:lnSpc>
                <a:spcPct val="114000"/>
              </a:lnSpc>
            </a:pPr>
            <a:r>
              <a:rPr lang="en-US" dirty="0"/>
              <a:t>Individual partner interviews </a:t>
            </a:r>
            <a:br>
              <a:rPr lang="en-US" dirty="0"/>
            </a:br>
            <a:r>
              <a:rPr lang="en-US" dirty="0"/>
              <a:t>(Feb 13-Mar 31)</a:t>
            </a:r>
          </a:p>
          <a:p>
            <a:pPr>
              <a:lnSpc>
                <a:spcPct val="114000"/>
              </a:lnSpc>
            </a:pPr>
            <a:r>
              <a:rPr lang="en-US" dirty="0"/>
              <a:t>Partner “thinking sessions” </a:t>
            </a:r>
            <a:br>
              <a:rPr lang="en-US" dirty="0"/>
            </a:br>
            <a:r>
              <a:rPr lang="en-US" dirty="0"/>
              <a:t>(Mar 24-26)</a:t>
            </a:r>
          </a:p>
          <a:p>
            <a:pPr>
              <a:lnSpc>
                <a:spcPct val="114000"/>
              </a:lnSpc>
            </a:pPr>
            <a:r>
              <a:rPr lang="en-US" dirty="0"/>
              <a:t>PC meetings </a:t>
            </a:r>
            <a:br>
              <a:rPr lang="en-US" dirty="0"/>
            </a:br>
            <a:r>
              <a:rPr lang="en-US" dirty="0"/>
              <a:t>(Dec 4 Rome; Jun 10 Brussels)</a:t>
            </a:r>
          </a:p>
          <a:p>
            <a:pPr>
              <a:lnSpc>
                <a:spcPct val="114000"/>
              </a:lnSpc>
            </a:pPr>
            <a:r>
              <a:rPr lang="en-US" dirty="0"/>
              <a:t>Written comment period </a:t>
            </a:r>
            <a:br>
              <a:rPr lang="en-US" dirty="0"/>
            </a:br>
            <a:r>
              <a:rPr lang="en-US" dirty="0"/>
              <a:t>(June 10-24)</a:t>
            </a:r>
          </a:p>
          <a:p>
            <a:pPr>
              <a:lnSpc>
                <a:spcPct val="114000"/>
              </a:lnSpc>
            </a:pPr>
            <a:r>
              <a:rPr lang="en-US" dirty="0"/>
              <a:t>Partner mtg to confirm strategy (Aug)</a:t>
            </a:r>
          </a:p>
        </p:txBody>
      </p:sp>
    </p:spTree>
    <p:extLst>
      <p:ext uri="{BB962C8B-B14F-4D97-AF65-F5344CB8AC3E}">
        <p14:creationId xmlns:p14="http://schemas.microsoft.com/office/powerpoint/2010/main" val="38356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D08E3-029E-1A70-E547-BF2CD3F6D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468DB-EE79-043B-E16E-57AA970942C3}"/>
              </a:ext>
            </a:extLst>
          </p:cNvPr>
          <p:cNvSpPr>
            <a:spLocks noGrp="1"/>
          </p:cNvSpPr>
          <p:nvPr>
            <p:ph type="title"/>
          </p:nvPr>
        </p:nvSpPr>
        <p:spPr>
          <a:xfrm>
            <a:off x="833967" y="2937934"/>
            <a:ext cx="3668460" cy="908050"/>
          </a:xfrm>
        </p:spPr>
        <p:txBody>
          <a:bodyPr/>
          <a:lstStyle/>
          <a:p>
            <a:r>
              <a:rPr lang="en-GB" dirty="0"/>
              <a:t>2. What have we learned…?</a:t>
            </a:r>
            <a:endParaRPr lang="en-US" dirty="0"/>
          </a:p>
        </p:txBody>
      </p:sp>
    </p:spTree>
    <p:extLst>
      <p:ext uri="{BB962C8B-B14F-4D97-AF65-F5344CB8AC3E}">
        <p14:creationId xmlns:p14="http://schemas.microsoft.com/office/powerpoint/2010/main" val="306365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7D18-C02C-39AC-2FCA-1C58762BFFB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82B8832-E07A-5F40-5B2E-B9F8DA40E6B9}"/>
              </a:ext>
            </a:extLst>
          </p:cNvPr>
          <p:cNvSpPr/>
          <p:nvPr/>
        </p:nvSpPr>
        <p:spPr>
          <a:xfrm>
            <a:off x="7508503" y="1264017"/>
            <a:ext cx="3412677" cy="2224776"/>
          </a:xfrm>
          <a:prstGeom prst="rect">
            <a:avLst/>
          </a:prstGeom>
          <a:solidFill>
            <a:srgbClr val="D3E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7870D6-4D46-5E8E-4D57-F194742166A1}"/>
              </a:ext>
            </a:extLst>
          </p:cNvPr>
          <p:cNvSpPr/>
          <p:nvPr/>
        </p:nvSpPr>
        <p:spPr>
          <a:xfrm>
            <a:off x="7508503" y="3669759"/>
            <a:ext cx="3412677" cy="2084022"/>
          </a:xfrm>
          <a:prstGeom prst="rect">
            <a:avLst/>
          </a:prstGeom>
          <a:solidFill>
            <a:srgbClr val="D3E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192886-359B-A01C-5839-F63AF827221A}"/>
              </a:ext>
            </a:extLst>
          </p:cNvPr>
          <p:cNvSpPr/>
          <p:nvPr/>
        </p:nvSpPr>
        <p:spPr>
          <a:xfrm>
            <a:off x="2403104" y="3669759"/>
            <a:ext cx="2927924" cy="2084022"/>
          </a:xfrm>
          <a:prstGeom prst="rect">
            <a:avLst/>
          </a:prstGeom>
          <a:solidFill>
            <a:srgbClr val="D3E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8F907C5-7116-E82E-4002-F8BC85021229}"/>
              </a:ext>
            </a:extLst>
          </p:cNvPr>
          <p:cNvSpPr/>
          <p:nvPr/>
        </p:nvSpPr>
        <p:spPr>
          <a:xfrm>
            <a:off x="2403104" y="1253131"/>
            <a:ext cx="2927924" cy="2235662"/>
          </a:xfrm>
          <a:prstGeom prst="rect">
            <a:avLst/>
          </a:prstGeom>
          <a:solidFill>
            <a:srgbClr val="D3E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D5E0D-7513-CA14-8C34-849C3F124D27}"/>
              </a:ext>
            </a:extLst>
          </p:cNvPr>
          <p:cNvSpPr>
            <a:spLocks noGrp="1"/>
          </p:cNvSpPr>
          <p:nvPr>
            <p:ph type="title"/>
          </p:nvPr>
        </p:nvSpPr>
        <p:spPr/>
        <p:txBody>
          <a:bodyPr/>
          <a:lstStyle/>
          <a:p>
            <a:r>
              <a:rPr lang="en-GB"/>
              <a:t>…from the evidence (Internal Stocktake)</a:t>
            </a:r>
            <a:endParaRPr lang="en-US"/>
          </a:p>
        </p:txBody>
      </p:sp>
      <p:sp>
        <p:nvSpPr>
          <p:cNvPr id="4" name="Slide Number Placeholder 3">
            <a:extLst>
              <a:ext uri="{FF2B5EF4-FFF2-40B4-BE49-F238E27FC236}">
                <a16:creationId xmlns:a16="http://schemas.microsoft.com/office/drawing/2014/main" id="{655B2A26-12BA-F678-7FB1-0A22FFCDA16E}"/>
              </a:ext>
            </a:extLst>
          </p:cNvPr>
          <p:cNvSpPr>
            <a:spLocks noGrp="1"/>
          </p:cNvSpPr>
          <p:nvPr>
            <p:ph type="sldNum" sz="quarter" idx="4"/>
          </p:nvPr>
        </p:nvSpPr>
        <p:spPr>
          <a:xfrm>
            <a:off x="653143" y="6364492"/>
            <a:ext cx="2743200" cy="365125"/>
          </a:xfrm>
        </p:spPr>
        <p:txBody>
          <a:bodyPr/>
          <a:lstStyle/>
          <a:p>
            <a:pPr algn="l"/>
            <a:fld id="{82E6E617-44C2-4086-A319-6683860944D9}" type="slidenum">
              <a:rPr lang="en-US" smtClean="0"/>
              <a:pPr algn="l"/>
              <a:t>5</a:t>
            </a:fld>
            <a:endParaRPr lang="en-US" dirty="0"/>
          </a:p>
        </p:txBody>
      </p:sp>
      <p:sp>
        <p:nvSpPr>
          <p:cNvPr id="9" name="Content Placeholder 2">
            <a:extLst>
              <a:ext uri="{FF2B5EF4-FFF2-40B4-BE49-F238E27FC236}">
                <a16:creationId xmlns:a16="http://schemas.microsoft.com/office/drawing/2014/main" id="{33C1701F-9364-7355-851C-4B4EFF263115}"/>
              </a:ext>
            </a:extLst>
          </p:cNvPr>
          <p:cNvSpPr txBox="1">
            <a:spLocks/>
          </p:cNvSpPr>
          <p:nvPr/>
        </p:nvSpPr>
        <p:spPr>
          <a:xfrm>
            <a:off x="840281" y="1143054"/>
            <a:ext cx="4833257" cy="491593"/>
          </a:xfrm>
          <a:prstGeom prst="rect">
            <a:avLst/>
          </a:prstGeom>
        </p:spPr>
        <p:txBody>
          <a:bodyPr vert="horz" lIns="0" tIns="45720" rIns="91440" bIns="45720" rtlCol="0">
            <a:normAutofit/>
          </a:bodyPr>
          <a:lstStyle>
            <a:lvl1pPr marL="228611" indent="-228611"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1pPr>
            <a:lvl2pPr marL="495325" indent="-190510"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2pPr>
            <a:lvl3pPr marL="762038"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3pPr>
            <a:lvl4pPr marL="1066853"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4pPr>
            <a:lvl5pPr marL="1371669"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endParaRPr lang="en-GB" b="1" u="sng"/>
          </a:p>
        </p:txBody>
      </p:sp>
      <p:sp>
        <p:nvSpPr>
          <p:cNvPr id="10" name="Rectangle 9">
            <a:extLst>
              <a:ext uri="{FF2B5EF4-FFF2-40B4-BE49-F238E27FC236}">
                <a16:creationId xmlns:a16="http://schemas.microsoft.com/office/drawing/2014/main" id="{ACC037DB-2366-0D8D-AA4A-3354DBA4FB72}"/>
              </a:ext>
            </a:extLst>
          </p:cNvPr>
          <p:cNvSpPr/>
          <p:nvPr/>
        </p:nvSpPr>
        <p:spPr>
          <a:xfrm>
            <a:off x="653145" y="1246233"/>
            <a:ext cx="1739074" cy="2242560"/>
          </a:xfrm>
          <a:prstGeom prst="rect">
            <a:avLst/>
          </a:prstGeom>
          <a:solidFill>
            <a:srgbClr val="00A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BR Omny" pitchFamily="50" charset="0"/>
            </a:endParaRPr>
          </a:p>
          <a:p>
            <a:pPr algn="ctr"/>
            <a:r>
              <a:rPr lang="en-US" sz="1600" dirty="0">
                <a:latin typeface="BR Omny" pitchFamily="50" charset="0"/>
              </a:rPr>
              <a:t>Operational Coherence &amp; Strategic Focus</a:t>
            </a:r>
          </a:p>
          <a:p>
            <a:pPr algn="ctr"/>
            <a:endParaRPr lang="en-US" sz="1600" dirty="0">
              <a:latin typeface="BR Omny" pitchFamily="50" charset="0"/>
            </a:endParaRPr>
          </a:p>
        </p:txBody>
      </p:sp>
      <p:sp>
        <p:nvSpPr>
          <p:cNvPr id="11" name="Rectangle 10">
            <a:extLst>
              <a:ext uri="{FF2B5EF4-FFF2-40B4-BE49-F238E27FC236}">
                <a16:creationId xmlns:a16="http://schemas.microsoft.com/office/drawing/2014/main" id="{EE5C3560-907B-B5B1-19EF-65FC799CB8B2}"/>
              </a:ext>
            </a:extLst>
          </p:cNvPr>
          <p:cNvSpPr/>
          <p:nvPr/>
        </p:nvSpPr>
        <p:spPr>
          <a:xfrm>
            <a:off x="653143" y="3675396"/>
            <a:ext cx="1739075" cy="2084022"/>
          </a:xfrm>
          <a:prstGeom prst="rect">
            <a:avLst/>
          </a:prstGeom>
          <a:solidFill>
            <a:srgbClr val="00A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R Omny" pitchFamily="50" charset="0"/>
            </a:endParaRPr>
          </a:p>
          <a:p>
            <a:pPr algn="ctr"/>
            <a:endParaRPr lang="en-US" sz="1600">
              <a:latin typeface="BR Omny" pitchFamily="50" charset="0"/>
            </a:endParaRPr>
          </a:p>
          <a:p>
            <a:pPr algn="ctr"/>
            <a:r>
              <a:rPr lang="en-US" sz="1600">
                <a:latin typeface="BR Omny" pitchFamily="50" charset="0"/>
              </a:rPr>
              <a:t>Impact Demonstration &amp; Opportunities to Strengthen Evidence</a:t>
            </a:r>
          </a:p>
          <a:p>
            <a:pPr algn="ctr"/>
            <a:endParaRPr lang="en-US" sz="1600">
              <a:latin typeface="BR Omny" pitchFamily="50" charset="0"/>
            </a:endParaRPr>
          </a:p>
          <a:p>
            <a:pPr algn="ctr"/>
            <a:endParaRPr lang="en-US" sz="1600">
              <a:latin typeface="BR Omny" pitchFamily="50" charset="0"/>
            </a:endParaRPr>
          </a:p>
        </p:txBody>
      </p:sp>
      <p:sp>
        <p:nvSpPr>
          <p:cNvPr id="12" name="Rectangle 11">
            <a:extLst>
              <a:ext uri="{FF2B5EF4-FFF2-40B4-BE49-F238E27FC236}">
                <a16:creationId xmlns:a16="http://schemas.microsoft.com/office/drawing/2014/main" id="{55539568-9B96-1654-CCBB-5EB5034E6BEE}"/>
              </a:ext>
            </a:extLst>
          </p:cNvPr>
          <p:cNvSpPr/>
          <p:nvPr/>
        </p:nvSpPr>
        <p:spPr>
          <a:xfrm>
            <a:off x="5673538" y="1253131"/>
            <a:ext cx="1814745" cy="2235662"/>
          </a:xfrm>
          <a:prstGeom prst="rect">
            <a:avLst/>
          </a:prstGeom>
          <a:solidFill>
            <a:srgbClr val="00A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BR Omny" pitchFamily="50" charset="0"/>
            </a:endParaRPr>
          </a:p>
          <a:p>
            <a:pPr algn="ctr"/>
            <a:r>
              <a:rPr lang="en-US" sz="1600" i="0" dirty="0">
                <a:solidFill>
                  <a:schemeClr val="bg1"/>
                </a:solidFill>
                <a:effectLst/>
                <a:latin typeface="BR Omny" pitchFamily="50" charset="0"/>
              </a:rPr>
              <a:t>Opportunities </a:t>
            </a:r>
            <a:br>
              <a:rPr lang="en-US" sz="1600" i="0" dirty="0">
                <a:solidFill>
                  <a:schemeClr val="bg1"/>
                </a:solidFill>
                <a:effectLst/>
                <a:latin typeface="BR Omny" pitchFamily="50" charset="0"/>
              </a:rPr>
            </a:br>
            <a:r>
              <a:rPr lang="en-US" sz="1600" i="0" dirty="0">
                <a:solidFill>
                  <a:schemeClr val="bg1"/>
                </a:solidFill>
                <a:effectLst/>
                <a:latin typeface="BR Omny" pitchFamily="50" charset="0"/>
              </a:rPr>
              <a:t>to Standardize Training Quality</a:t>
            </a:r>
            <a:endParaRPr lang="en-US" sz="1600" dirty="0">
              <a:solidFill>
                <a:schemeClr val="bg1"/>
              </a:solidFill>
              <a:latin typeface="BR Omny" pitchFamily="50" charset="0"/>
            </a:endParaRPr>
          </a:p>
          <a:p>
            <a:pPr algn="ctr"/>
            <a:r>
              <a:rPr lang="en-US" sz="1600" dirty="0">
                <a:latin typeface="BR Omny" pitchFamily="50" charset="0"/>
              </a:rPr>
              <a:t> </a:t>
            </a:r>
          </a:p>
        </p:txBody>
      </p:sp>
      <p:sp>
        <p:nvSpPr>
          <p:cNvPr id="14" name="Rectangle 13">
            <a:extLst>
              <a:ext uri="{FF2B5EF4-FFF2-40B4-BE49-F238E27FC236}">
                <a16:creationId xmlns:a16="http://schemas.microsoft.com/office/drawing/2014/main" id="{FAB32BAF-8D5E-F00E-CF98-0C3B9F679822}"/>
              </a:ext>
            </a:extLst>
          </p:cNvPr>
          <p:cNvSpPr/>
          <p:nvPr/>
        </p:nvSpPr>
        <p:spPr>
          <a:xfrm>
            <a:off x="5673538" y="3675396"/>
            <a:ext cx="1814745" cy="2084022"/>
          </a:xfrm>
          <a:prstGeom prst="rect">
            <a:avLst/>
          </a:prstGeom>
          <a:solidFill>
            <a:srgbClr val="00A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BR Omny" pitchFamily="50" charset="0"/>
            </a:endParaRPr>
          </a:p>
          <a:p>
            <a:pPr algn="ctr"/>
            <a:endParaRPr lang="en-US" sz="1600" dirty="0">
              <a:solidFill>
                <a:schemeClr val="bg1"/>
              </a:solidFill>
              <a:latin typeface="BR Omny" pitchFamily="50" charset="0"/>
            </a:endParaRPr>
          </a:p>
          <a:p>
            <a:pPr algn="ctr"/>
            <a:r>
              <a:rPr lang="en-US" sz="1600" i="0" dirty="0">
                <a:solidFill>
                  <a:schemeClr val="bg1"/>
                </a:solidFill>
                <a:effectLst/>
                <a:latin typeface="BR Omny" pitchFamily="50" charset="0"/>
              </a:rPr>
              <a:t>Platform Development </a:t>
            </a:r>
            <a:br>
              <a:rPr lang="en-US" sz="1600" i="0" dirty="0">
                <a:solidFill>
                  <a:schemeClr val="bg1"/>
                </a:solidFill>
                <a:effectLst/>
                <a:latin typeface="BR Omny" pitchFamily="50" charset="0"/>
              </a:rPr>
            </a:br>
            <a:r>
              <a:rPr lang="en-US" sz="1600" i="0" dirty="0">
                <a:solidFill>
                  <a:schemeClr val="bg1"/>
                </a:solidFill>
                <a:effectLst/>
                <a:latin typeface="BR Omny" pitchFamily="50" charset="0"/>
              </a:rPr>
              <a:t>&amp; Resource Realities</a:t>
            </a:r>
          </a:p>
          <a:p>
            <a:pPr algn="ctr"/>
            <a:endParaRPr lang="en-US" sz="1600" dirty="0">
              <a:latin typeface="BR Omny" pitchFamily="50" charset="0"/>
            </a:endParaRPr>
          </a:p>
          <a:p>
            <a:pPr algn="ctr"/>
            <a:endParaRPr lang="en-US" sz="1600" dirty="0">
              <a:latin typeface="BR Omny" pitchFamily="50" charset="0"/>
            </a:endParaRPr>
          </a:p>
        </p:txBody>
      </p:sp>
      <p:sp>
        <p:nvSpPr>
          <p:cNvPr id="16" name="TextBox 15">
            <a:extLst>
              <a:ext uri="{FF2B5EF4-FFF2-40B4-BE49-F238E27FC236}">
                <a16:creationId xmlns:a16="http://schemas.microsoft.com/office/drawing/2014/main" id="{8081E42D-7E02-1936-6C3C-2FB2CFCDCC7F}"/>
              </a:ext>
            </a:extLst>
          </p:cNvPr>
          <p:cNvSpPr txBox="1"/>
          <p:nvPr/>
        </p:nvSpPr>
        <p:spPr>
          <a:xfrm>
            <a:off x="2466112" y="1321587"/>
            <a:ext cx="2743199" cy="2062103"/>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404040"/>
                </a:solidFill>
                <a:effectLst/>
                <a:latin typeface="BR Omny" pitchFamily="50" charset="0"/>
              </a:rPr>
              <a:t>Theory of Change too visually complex</a:t>
            </a:r>
          </a:p>
          <a:p>
            <a:pPr marL="285750" indent="-285750">
              <a:buFont typeface="Arial" panose="020B0604020202020204" pitchFamily="34" charset="0"/>
              <a:buChar char="•"/>
            </a:pPr>
            <a:r>
              <a:rPr lang="en-US" sz="1600" b="0" i="0" dirty="0">
                <a:solidFill>
                  <a:srgbClr val="404040"/>
                </a:solidFill>
                <a:effectLst/>
                <a:latin typeface="BR Omny" pitchFamily="50" charset="0"/>
              </a:rPr>
              <a:t>Misses Global Network contributions</a:t>
            </a:r>
          </a:p>
          <a:p>
            <a:pPr marL="285750" indent="-285750">
              <a:buFont typeface="Arial" panose="020B0604020202020204" pitchFamily="34" charset="0"/>
              <a:buChar char="•"/>
            </a:pPr>
            <a:r>
              <a:rPr lang="en-US" sz="1600" b="0" i="0" dirty="0">
                <a:solidFill>
                  <a:srgbClr val="404040"/>
                </a:solidFill>
                <a:effectLst/>
                <a:latin typeface="BR Omny" pitchFamily="50" charset="0"/>
              </a:rPr>
              <a:t>Work in ‘</a:t>
            </a:r>
            <a:r>
              <a:rPr lang="en-US" sz="1600" dirty="0">
                <a:solidFill>
                  <a:srgbClr val="404040"/>
                </a:solidFill>
                <a:latin typeface="BR Omny" pitchFamily="50" charset="0"/>
              </a:rPr>
              <a:t>b</a:t>
            </a:r>
            <a:r>
              <a:rPr lang="en-US" sz="1600" b="0" i="0" dirty="0">
                <a:solidFill>
                  <a:srgbClr val="404040"/>
                </a:solidFill>
                <a:effectLst/>
                <a:latin typeface="BR Omny" pitchFamily="50" charset="0"/>
              </a:rPr>
              <a:t>usiness lines’ can be</a:t>
            </a:r>
            <a:r>
              <a:rPr lang="en-US" sz="1600" dirty="0">
                <a:solidFill>
                  <a:srgbClr val="404040"/>
                </a:solidFill>
                <a:latin typeface="BR Omny" pitchFamily="50" charset="0"/>
              </a:rPr>
              <a:t> siloed</a:t>
            </a:r>
            <a:endParaRPr lang="en-US" sz="1600" b="0" i="0" dirty="0">
              <a:solidFill>
                <a:srgbClr val="404040"/>
              </a:solidFill>
              <a:effectLst/>
              <a:latin typeface="BR Omny" pitchFamily="50" charset="0"/>
            </a:endParaRPr>
          </a:p>
          <a:p>
            <a:pPr marL="285750" indent="-285750">
              <a:buFont typeface="Arial" panose="020B0604020202020204" pitchFamily="34" charset="0"/>
              <a:buChar char="•"/>
            </a:pPr>
            <a:r>
              <a:rPr lang="en-US" sz="1600" b="0" i="0" dirty="0">
                <a:solidFill>
                  <a:srgbClr val="404040"/>
                </a:solidFill>
                <a:effectLst/>
                <a:latin typeface="BR Omny" pitchFamily="50" charset="0"/>
              </a:rPr>
              <a:t>New projects can dilute focus</a:t>
            </a:r>
            <a:endParaRPr lang="en-US" sz="1600" dirty="0">
              <a:latin typeface="BR Omny" pitchFamily="50" charset="0"/>
            </a:endParaRPr>
          </a:p>
        </p:txBody>
      </p:sp>
      <p:sp>
        <p:nvSpPr>
          <p:cNvPr id="17" name="TextBox 16">
            <a:extLst>
              <a:ext uri="{FF2B5EF4-FFF2-40B4-BE49-F238E27FC236}">
                <a16:creationId xmlns:a16="http://schemas.microsoft.com/office/drawing/2014/main" id="{65677EC3-AB6D-D33A-E694-C02FA7AD7533}"/>
              </a:ext>
            </a:extLst>
          </p:cNvPr>
          <p:cNvSpPr txBox="1"/>
          <p:nvPr/>
        </p:nvSpPr>
        <p:spPr>
          <a:xfrm>
            <a:off x="2484580" y="3926940"/>
            <a:ext cx="2743199" cy="1569660"/>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404040"/>
                </a:solidFill>
                <a:effectLst/>
                <a:latin typeface="BR Omny" pitchFamily="50" charset="0"/>
              </a:rPr>
              <a:t>More systematic evidence needed</a:t>
            </a:r>
          </a:p>
          <a:p>
            <a:pPr marL="285750" indent="-285750">
              <a:buFont typeface="Arial" panose="020B0604020202020204" pitchFamily="34" charset="0"/>
              <a:buChar char="•"/>
            </a:pPr>
            <a:r>
              <a:rPr lang="en-US" sz="1600" b="0" i="0" dirty="0">
                <a:solidFill>
                  <a:srgbClr val="404040"/>
                </a:solidFill>
                <a:effectLst/>
                <a:latin typeface="BR Omny" pitchFamily="50" charset="0"/>
              </a:rPr>
              <a:t>Moving beyond stories</a:t>
            </a:r>
          </a:p>
          <a:p>
            <a:pPr marL="285750" indent="-285750">
              <a:buFont typeface="Arial" panose="020B0604020202020204" pitchFamily="34" charset="0"/>
              <a:buChar char="•"/>
            </a:pPr>
            <a:r>
              <a:rPr lang="en-US" sz="1600" b="0" i="0" dirty="0">
                <a:solidFill>
                  <a:srgbClr val="404040"/>
                </a:solidFill>
                <a:effectLst/>
                <a:latin typeface="BR Omny" pitchFamily="50" charset="0"/>
              </a:rPr>
              <a:t>Showcasing outcomes remains weak</a:t>
            </a:r>
          </a:p>
          <a:p>
            <a:pPr marL="285750" indent="-285750">
              <a:buFont typeface="Arial" panose="020B0604020202020204" pitchFamily="34" charset="0"/>
              <a:buChar char="•"/>
            </a:pPr>
            <a:r>
              <a:rPr lang="en-US" sz="1600" b="0" i="0" dirty="0">
                <a:solidFill>
                  <a:srgbClr val="404040"/>
                </a:solidFill>
                <a:effectLst/>
                <a:latin typeface="BR Omny" pitchFamily="50" charset="0"/>
              </a:rPr>
              <a:t>Output focus persists</a:t>
            </a:r>
            <a:endParaRPr lang="en-US" sz="1600" dirty="0">
              <a:latin typeface="BR Omny" pitchFamily="50" charset="0"/>
            </a:endParaRPr>
          </a:p>
        </p:txBody>
      </p:sp>
      <p:sp>
        <p:nvSpPr>
          <p:cNvPr id="20" name="TextBox 19">
            <a:extLst>
              <a:ext uri="{FF2B5EF4-FFF2-40B4-BE49-F238E27FC236}">
                <a16:creationId xmlns:a16="http://schemas.microsoft.com/office/drawing/2014/main" id="{1DD6BC81-5FFE-9476-DFFD-D5D39AD9A7EB}"/>
              </a:ext>
            </a:extLst>
          </p:cNvPr>
          <p:cNvSpPr txBox="1"/>
          <p:nvPr/>
        </p:nvSpPr>
        <p:spPr>
          <a:xfrm>
            <a:off x="7595585" y="1322253"/>
            <a:ext cx="2743199" cy="1846659"/>
          </a:xfrm>
          <a:prstGeom prst="rect">
            <a:avLst/>
          </a:prstGeom>
          <a:noFill/>
        </p:spPr>
        <p:txBody>
          <a:bodyPr wrap="square">
            <a:spAutoFit/>
          </a:bodyPr>
          <a:lstStyle/>
          <a:p>
            <a:pPr marL="285750" indent="-285750">
              <a:buFont typeface="Arial" panose="020B0604020202020204" pitchFamily="34" charset="0"/>
              <a:buChar char="•"/>
            </a:pPr>
            <a:endParaRPr lang="en-US" sz="1600" b="0" i="0">
              <a:solidFill>
                <a:srgbClr val="404040"/>
              </a:solidFill>
              <a:effectLst/>
              <a:latin typeface="BR Omny" pitchFamily="50" charset="0"/>
            </a:endParaRPr>
          </a:p>
          <a:p>
            <a:pPr marL="285750" indent="-285750">
              <a:buFont typeface="Arial" panose="020B0604020202020204" pitchFamily="34" charset="0"/>
              <a:buChar char="•"/>
            </a:pPr>
            <a:r>
              <a:rPr lang="en-US" sz="1600" b="0" i="0">
                <a:solidFill>
                  <a:srgbClr val="404040"/>
                </a:solidFill>
                <a:effectLst/>
                <a:latin typeface="BR Omny" pitchFamily="50" charset="0"/>
              </a:rPr>
              <a:t>Decentralized content development</a:t>
            </a:r>
          </a:p>
          <a:p>
            <a:pPr marL="285750" indent="-285750">
              <a:buFont typeface="Arial" panose="020B0604020202020204" pitchFamily="34" charset="0"/>
              <a:buChar char="•"/>
            </a:pPr>
            <a:r>
              <a:rPr lang="en-US" sz="1600" b="0" i="0">
                <a:solidFill>
                  <a:srgbClr val="404040"/>
                </a:solidFill>
                <a:effectLst/>
                <a:latin typeface="BR Omny" pitchFamily="50" charset="0"/>
              </a:rPr>
              <a:t>Lack of consistency in core content, delivery across network</a:t>
            </a:r>
          </a:p>
          <a:p>
            <a:pPr marL="285750" indent="-285750">
              <a:buFont typeface="Arial" panose="020B0604020202020204" pitchFamily="34" charset="0"/>
              <a:buChar char="•"/>
            </a:pPr>
            <a:r>
              <a:rPr lang="en-US" sz="1600" b="0" i="0">
                <a:solidFill>
                  <a:srgbClr val="404040"/>
                </a:solidFill>
                <a:effectLst/>
                <a:latin typeface="BR Omny" pitchFamily="50" charset="0"/>
              </a:rPr>
              <a:t>Effort duplication</a:t>
            </a:r>
            <a:endParaRPr lang="en-US" sz="1600">
              <a:latin typeface="BR Omny" pitchFamily="50" charset="0"/>
            </a:endParaRPr>
          </a:p>
        </p:txBody>
      </p:sp>
      <p:sp>
        <p:nvSpPr>
          <p:cNvPr id="22" name="TextBox 21">
            <a:extLst>
              <a:ext uri="{FF2B5EF4-FFF2-40B4-BE49-F238E27FC236}">
                <a16:creationId xmlns:a16="http://schemas.microsoft.com/office/drawing/2014/main" id="{8A05400B-6C2F-453C-2BD8-C2DFB940904F}"/>
              </a:ext>
            </a:extLst>
          </p:cNvPr>
          <p:cNvSpPr txBox="1"/>
          <p:nvPr/>
        </p:nvSpPr>
        <p:spPr>
          <a:xfrm>
            <a:off x="7595585" y="3694811"/>
            <a:ext cx="3194968" cy="212365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404040"/>
                </a:solidFill>
                <a:latin typeface="BR Omny" pitchFamily="50" charset="0"/>
              </a:rPr>
              <a:t>V</a:t>
            </a:r>
            <a:r>
              <a:rPr lang="en-US" sz="1600" b="0" i="0" dirty="0">
                <a:solidFill>
                  <a:srgbClr val="404040"/>
                </a:solidFill>
                <a:effectLst/>
                <a:latin typeface="BR Omny" pitchFamily="50" charset="0"/>
              </a:rPr>
              <a:t>aluable but disorganized content</a:t>
            </a:r>
          </a:p>
          <a:p>
            <a:pPr marL="285750" indent="-285750">
              <a:buFont typeface="Arial" panose="020B0604020202020204" pitchFamily="34" charset="0"/>
              <a:buChar char="•"/>
            </a:pPr>
            <a:r>
              <a:rPr lang="en-US" sz="1600" b="0" i="0" dirty="0">
                <a:solidFill>
                  <a:srgbClr val="404040"/>
                </a:solidFill>
                <a:effectLst/>
                <a:latin typeface="BR Omny" pitchFamily="50" charset="0"/>
              </a:rPr>
              <a:t>Declining usage signals gaps</a:t>
            </a:r>
          </a:p>
          <a:p>
            <a:pPr marL="285750" indent="-285750">
              <a:buFont typeface="Arial" panose="020B0604020202020204" pitchFamily="34" charset="0"/>
              <a:buChar char="•"/>
            </a:pPr>
            <a:r>
              <a:rPr lang="en-US" sz="1600" b="0" i="0" dirty="0">
                <a:solidFill>
                  <a:srgbClr val="404040"/>
                </a:solidFill>
                <a:effectLst/>
                <a:latin typeface="BR Omny" pitchFamily="50" charset="0"/>
              </a:rPr>
              <a:t>Need evaluator-user/commissioner bridge</a:t>
            </a:r>
          </a:p>
          <a:p>
            <a:pPr marL="285750" indent="-285750">
              <a:buFont typeface="Arial" panose="020B0604020202020204" pitchFamily="34" charset="0"/>
              <a:buChar char="•"/>
            </a:pPr>
            <a:r>
              <a:rPr lang="en-US" sz="1600" b="0" i="0" dirty="0">
                <a:solidFill>
                  <a:srgbClr val="404040"/>
                </a:solidFill>
                <a:effectLst/>
                <a:latin typeface="BR Omny" pitchFamily="50" charset="0"/>
              </a:rPr>
              <a:t>Scaling requires more resources</a:t>
            </a:r>
            <a:endParaRPr lang="en-US" sz="1600" dirty="0">
              <a:latin typeface="BR Omny" pitchFamily="50" charset="0"/>
            </a:endParaRPr>
          </a:p>
        </p:txBody>
      </p:sp>
    </p:spTree>
    <p:extLst>
      <p:ext uri="{BB962C8B-B14F-4D97-AF65-F5344CB8AC3E}">
        <p14:creationId xmlns:p14="http://schemas.microsoft.com/office/powerpoint/2010/main" val="335319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7D18-C02C-39AC-2FCA-1C58762BFFB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20CAE1F-5E55-7D28-866A-DE8B5EDE1E83}"/>
              </a:ext>
            </a:extLst>
          </p:cNvPr>
          <p:cNvSpPr/>
          <p:nvPr/>
        </p:nvSpPr>
        <p:spPr>
          <a:xfrm>
            <a:off x="7973408" y="3983103"/>
            <a:ext cx="3489245" cy="192784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A76E3C-2A60-028B-55AF-95DE9A10322E}"/>
              </a:ext>
            </a:extLst>
          </p:cNvPr>
          <p:cNvSpPr/>
          <p:nvPr/>
        </p:nvSpPr>
        <p:spPr>
          <a:xfrm>
            <a:off x="7973408" y="1414074"/>
            <a:ext cx="3489245" cy="239247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D94712-55DF-091F-B4ED-BD2A25C81F6B}"/>
              </a:ext>
            </a:extLst>
          </p:cNvPr>
          <p:cNvSpPr/>
          <p:nvPr/>
        </p:nvSpPr>
        <p:spPr>
          <a:xfrm>
            <a:off x="2428740" y="3968766"/>
            <a:ext cx="3489245" cy="192784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9FC363-AA54-C7C7-33C7-06B258434100}"/>
              </a:ext>
            </a:extLst>
          </p:cNvPr>
          <p:cNvSpPr/>
          <p:nvPr/>
        </p:nvSpPr>
        <p:spPr>
          <a:xfrm>
            <a:off x="2428740" y="1399737"/>
            <a:ext cx="3489245" cy="239247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D5E0D-7513-CA14-8C34-849C3F124D27}"/>
              </a:ext>
            </a:extLst>
          </p:cNvPr>
          <p:cNvSpPr>
            <a:spLocks noGrp="1"/>
          </p:cNvSpPr>
          <p:nvPr>
            <p:ph type="title"/>
          </p:nvPr>
        </p:nvSpPr>
        <p:spPr/>
        <p:txBody>
          <a:bodyPr/>
          <a:lstStyle/>
          <a:p>
            <a:r>
              <a:rPr lang="en-GB"/>
              <a:t>…from the evidence (Rapid Evidence Reviews)</a:t>
            </a:r>
            <a:endParaRPr lang="en-US"/>
          </a:p>
        </p:txBody>
      </p:sp>
      <p:sp>
        <p:nvSpPr>
          <p:cNvPr id="4" name="Slide Number Placeholder 3">
            <a:extLst>
              <a:ext uri="{FF2B5EF4-FFF2-40B4-BE49-F238E27FC236}">
                <a16:creationId xmlns:a16="http://schemas.microsoft.com/office/drawing/2014/main" id="{655B2A26-12BA-F678-7FB1-0A22FFCDA16E}"/>
              </a:ext>
            </a:extLst>
          </p:cNvPr>
          <p:cNvSpPr>
            <a:spLocks noGrp="1"/>
          </p:cNvSpPr>
          <p:nvPr>
            <p:ph type="sldNum" sz="quarter" idx="4"/>
          </p:nvPr>
        </p:nvSpPr>
        <p:spPr>
          <a:xfrm>
            <a:off x="653143" y="6364492"/>
            <a:ext cx="2743200" cy="365125"/>
          </a:xfrm>
        </p:spPr>
        <p:txBody>
          <a:bodyPr/>
          <a:lstStyle/>
          <a:p>
            <a:pPr algn="l"/>
            <a:fld id="{82E6E617-44C2-4086-A319-6683860944D9}" type="slidenum">
              <a:rPr lang="en-US" smtClean="0"/>
              <a:pPr algn="l"/>
              <a:t>6</a:t>
            </a:fld>
            <a:endParaRPr lang="en-US"/>
          </a:p>
        </p:txBody>
      </p:sp>
      <p:sp>
        <p:nvSpPr>
          <p:cNvPr id="10" name="Rectangle 9">
            <a:extLst>
              <a:ext uri="{FF2B5EF4-FFF2-40B4-BE49-F238E27FC236}">
                <a16:creationId xmlns:a16="http://schemas.microsoft.com/office/drawing/2014/main" id="{ACC037DB-2366-0D8D-AA4A-3354DBA4FB72}"/>
              </a:ext>
            </a:extLst>
          </p:cNvPr>
          <p:cNvSpPr/>
          <p:nvPr/>
        </p:nvSpPr>
        <p:spPr>
          <a:xfrm>
            <a:off x="653145" y="1388851"/>
            <a:ext cx="1739074" cy="2403364"/>
          </a:xfrm>
          <a:prstGeom prst="rect">
            <a:avLst/>
          </a:prstGeom>
          <a:solidFill>
            <a:srgbClr val="186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R Omny" pitchFamily="50" charset="0"/>
            </a:endParaRPr>
          </a:p>
          <a:p>
            <a:pPr algn="ctr"/>
            <a:r>
              <a:rPr lang="en-US" sz="1600" i="0">
                <a:solidFill>
                  <a:schemeClr val="bg1"/>
                </a:solidFill>
                <a:effectLst/>
                <a:latin typeface="BR Omny" pitchFamily="50" charset="0"/>
              </a:rPr>
              <a:t>Dynamic Nature of M&amp;E Systems</a:t>
            </a:r>
          </a:p>
          <a:p>
            <a:pPr algn="ctr"/>
            <a:endParaRPr lang="en-US" sz="1600">
              <a:latin typeface="BR Omny" pitchFamily="50" charset="0"/>
            </a:endParaRPr>
          </a:p>
        </p:txBody>
      </p:sp>
      <p:sp>
        <p:nvSpPr>
          <p:cNvPr id="11" name="Rectangle 10">
            <a:extLst>
              <a:ext uri="{FF2B5EF4-FFF2-40B4-BE49-F238E27FC236}">
                <a16:creationId xmlns:a16="http://schemas.microsoft.com/office/drawing/2014/main" id="{EE5C3560-907B-B5B1-19EF-65FC799CB8B2}"/>
              </a:ext>
            </a:extLst>
          </p:cNvPr>
          <p:cNvSpPr/>
          <p:nvPr/>
        </p:nvSpPr>
        <p:spPr>
          <a:xfrm>
            <a:off x="653143" y="3981298"/>
            <a:ext cx="1739075" cy="1929645"/>
          </a:xfrm>
          <a:prstGeom prst="rect">
            <a:avLst/>
          </a:prstGeom>
          <a:solidFill>
            <a:srgbClr val="186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0">
                <a:solidFill>
                  <a:schemeClr val="bg1"/>
                </a:solidFill>
                <a:effectLst/>
                <a:latin typeface="BR Omny" pitchFamily="50" charset="0"/>
              </a:rPr>
              <a:t>Barriers to Evidence Uptake</a:t>
            </a:r>
          </a:p>
        </p:txBody>
      </p:sp>
      <p:sp>
        <p:nvSpPr>
          <p:cNvPr id="12" name="Rectangle 11">
            <a:extLst>
              <a:ext uri="{FF2B5EF4-FFF2-40B4-BE49-F238E27FC236}">
                <a16:creationId xmlns:a16="http://schemas.microsoft.com/office/drawing/2014/main" id="{55539568-9B96-1654-CCBB-5EB5034E6BEE}"/>
              </a:ext>
            </a:extLst>
          </p:cNvPr>
          <p:cNvSpPr/>
          <p:nvPr/>
        </p:nvSpPr>
        <p:spPr>
          <a:xfrm>
            <a:off x="6117772" y="1395748"/>
            <a:ext cx="1814745" cy="2403365"/>
          </a:xfrm>
          <a:prstGeom prst="rect">
            <a:avLst/>
          </a:prstGeom>
          <a:solidFill>
            <a:srgbClr val="186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0">
                <a:solidFill>
                  <a:schemeClr val="bg1"/>
                </a:solidFill>
                <a:effectLst/>
                <a:latin typeface="BR Omny" pitchFamily="50" charset="0"/>
              </a:rPr>
              <a:t>Pathways for Evidence Use</a:t>
            </a:r>
          </a:p>
          <a:p>
            <a:pPr algn="ctr"/>
            <a:r>
              <a:rPr lang="en-US" sz="1600">
                <a:latin typeface="BR Omny" pitchFamily="50" charset="0"/>
              </a:rPr>
              <a:t> </a:t>
            </a:r>
          </a:p>
        </p:txBody>
      </p:sp>
      <p:sp>
        <p:nvSpPr>
          <p:cNvPr id="14" name="Rectangle 13">
            <a:extLst>
              <a:ext uri="{FF2B5EF4-FFF2-40B4-BE49-F238E27FC236}">
                <a16:creationId xmlns:a16="http://schemas.microsoft.com/office/drawing/2014/main" id="{FAB32BAF-8D5E-F00E-CF98-0C3B9F679822}"/>
              </a:ext>
            </a:extLst>
          </p:cNvPr>
          <p:cNvSpPr/>
          <p:nvPr/>
        </p:nvSpPr>
        <p:spPr>
          <a:xfrm>
            <a:off x="6117772" y="3981298"/>
            <a:ext cx="1814745" cy="1929645"/>
          </a:xfrm>
          <a:prstGeom prst="rect">
            <a:avLst/>
          </a:prstGeom>
          <a:solidFill>
            <a:srgbClr val="186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0">
                <a:solidFill>
                  <a:schemeClr val="bg1"/>
                </a:solidFill>
                <a:effectLst/>
                <a:latin typeface="BR Omny" pitchFamily="50" charset="0"/>
              </a:rPr>
              <a:t>Critical Enablers for Effective Systems</a:t>
            </a:r>
          </a:p>
        </p:txBody>
      </p:sp>
      <p:sp>
        <p:nvSpPr>
          <p:cNvPr id="5" name="TextBox 4">
            <a:extLst>
              <a:ext uri="{FF2B5EF4-FFF2-40B4-BE49-F238E27FC236}">
                <a16:creationId xmlns:a16="http://schemas.microsoft.com/office/drawing/2014/main" id="{FD00DC8C-B4D6-2B66-A34D-B59DAAF9885E}"/>
              </a:ext>
            </a:extLst>
          </p:cNvPr>
          <p:cNvSpPr txBox="1"/>
          <p:nvPr/>
        </p:nvSpPr>
        <p:spPr>
          <a:xfrm>
            <a:off x="2491488" y="1692768"/>
            <a:ext cx="3234398" cy="1815882"/>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404040"/>
                </a:solidFill>
                <a:effectLst/>
                <a:latin typeface="BR Omny" pitchFamily="50" charset="0"/>
              </a:rPr>
              <a:t>Constantly evolving systems</a:t>
            </a:r>
          </a:p>
          <a:p>
            <a:pPr marL="285750" indent="-285750" algn="l">
              <a:buFont typeface="Arial" panose="020B0604020202020204" pitchFamily="34" charset="0"/>
              <a:buChar char="•"/>
            </a:pPr>
            <a:r>
              <a:rPr lang="en-US" sz="1600" b="0" i="0" dirty="0">
                <a:solidFill>
                  <a:srgbClr val="404040"/>
                </a:solidFill>
                <a:effectLst/>
                <a:latin typeface="BR Omny" pitchFamily="50" charset="0"/>
              </a:rPr>
              <a:t>Snapshots miss long-term change</a:t>
            </a:r>
          </a:p>
          <a:p>
            <a:pPr marL="285750" indent="-285750" algn="l">
              <a:buFont typeface="Arial" panose="020B0604020202020204" pitchFamily="34" charset="0"/>
              <a:buChar char="•"/>
            </a:pPr>
            <a:r>
              <a:rPr lang="en-US" sz="1600" b="0" i="0" dirty="0">
                <a:solidFill>
                  <a:srgbClr val="404040"/>
                </a:solidFill>
                <a:effectLst/>
                <a:latin typeface="BR Omny" pitchFamily="50" charset="0"/>
              </a:rPr>
              <a:t>Requires longitudinal metrics</a:t>
            </a:r>
          </a:p>
          <a:p>
            <a:pPr marL="285750" indent="-285750" algn="l">
              <a:buFont typeface="Arial" panose="020B0604020202020204" pitchFamily="34" charset="0"/>
              <a:buChar char="•"/>
            </a:pPr>
            <a:r>
              <a:rPr lang="en-US" sz="1600" b="0" i="0" dirty="0">
                <a:solidFill>
                  <a:srgbClr val="404040"/>
                </a:solidFill>
                <a:effectLst/>
                <a:latin typeface="BR Omny" pitchFamily="50" charset="0"/>
              </a:rPr>
              <a:t>Needs adaptive measures</a:t>
            </a:r>
          </a:p>
        </p:txBody>
      </p:sp>
      <p:sp>
        <p:nvSpPr>
          <p:cNvPr id="6" name="TextBox 5">
            <a:extLst>
              <a:ext uri="{FF2B5EF4-FFF2-40B4-BE49-F238E27FC236}">
                <a16:creationId xmlns:a16="http://schemas.microsoft.com/office/drawing/2014/main" id="{C7A90F22-702A-60B9-8562-FA847AA80250}"/>
              </a:ext>
            </a:extLst>
          </p:cNvPr>
          <p:cNvSpPr txBox="1"/>
          <p:nvPr/>
        </p:nvSpPr>
        <p:spPr>
          <a:xfrm>
            <a:off x="8088758" y="1483891"/>
            <a:ext cx="3339102" cy="2308324"/>
          </a:xfrm>
          <a:prstGeom prst="rect">
            <a:avLst/>
          </a:prstGeom>
          <a:noFill/>
        </p:spPr>
        <p:txBody>
          <a:bodyPr wrap="square">
            <a:spAutoFit/>
          </a:bodyPr>
          <a:lstStyle/>
          <a:p>
            <a:pPr marL="285750" indent="-285750">
              <a:buFont typeface="Arial" panose="020B0604020202020204" pitchFamily="34" charset="0"/>
              <a:buChar char="•"/>
            </a:pPr>
            <a:r>
              <a:rPr lang="en-US" sz="1600" i="0" dirty="0">
                <a:solidFill>
                  <a:srgbClr val="404040"/>
                </a:solidFill>
                <a:effectLst/>
                <a:latin typeface="BR Omny" pitchFamily="50" charset="0"/>
              </a:rPr>
              <a:t>Evidence Impact Pathways</a:t>
            </a:r>
            <a:endParaRPr lang="ar-MA" sz="1600" i="0" dirty="0">
              <a:solidFill>
                <a:srgbClr val="404040"/>
              </a:solidFill>
              <a:effectLst/>
              <a:latin typeface="BR Omny" pitchFamily="50" charset="0"/>
            </a:endParaRPr>
          </a:p>
          <a:p>
            <a:pPr marL="742950" lvl="1" indent="-285750">
              <a:buFont typeface="BR Omny" pitchFamily="50" charset="0"/>
              <a:buChar char="–"/>
            </a:pPr>
            <a:r>
              <a:rPr lang="en-US" sz="1600" i="0" dirty="0">
                <a:solidFill>
                  <a:srgbClr val="404040"/>
                </a:solidFill>
                <a:effectLst/>
                <a:latin typeface="BR Omny" pitchFamily="50" charset="0"/>
              </a:rPr>
              <a:t>Direct policy use</a:t>
            </a:r>
            <a:endParaRPr lang="ar-MA" sz="1600" dirty="0">
              <a:solidFill>
                <a:srgbClr val="404040"/>
              </a:solidFill>
              <a:latin typeface="BR Omny" pitchFamily="50" charset="0"/>
            </a:endParaRPr>
          </a:p>
          <a:p>
            <a:pPr marL="742950" lvl="1" indent="-285750">
              <a:buFont typeface="BR Omny" pitchFamily="50" charset="0"/>
              <a:buChar char="–"/>
            </a:pPr>
            <a:r>
              <a:rPr lang="en-US" sz="1600" i="0" dirty="0">
                <a:solidFill>
                  <a:srgbClr val="404040"/>
                </a:solidFill>
                <a:effectLst/>
                <a:latin typeface="BR Omny" pitchFamily="50" charset="0"/>
              </a:rPr>
              <a:t>Mindset shifts</a:t>
            </a:r>
            <a:endParaRPr lang="ar-MA" sz="1600" i="0" dirty="0">
              <a:solidFill>
                <a:srgbClr val="404040"/>
              </a:solidFill>
              <a:effectLst/>
              <a:latin typeface="BR Omny" pitchFamily="50" charset="0"/>
            </a:endParaRPr>
          </a:p>
          <a:p>
            <a:pPr marL="742950" lvl="1" indent="-285750">
              <a:buFont typeface="BR Omny" pitchFamily="50" charset="0"/>
              <a:buChar char="–"/>
            </a:pPr>
            <a:r>
              <a:rPr lang="en-US" sz="1600" i="0" dirty="0">
                <a:solidFill>
                  <a:srgbClr val="404040"/>
                </a:solidFill>
                <a:effectLst/>
                <a:latin typeface="BR Omny" pitchFamily="50" charset="0"/>
              </a:rPr>
              <a:t>Engagement</a:t>
            </a:r>
            <a:endParaRPr lang="ar-MA" sz="1600" dirty="0">
              <a:solidFill>
                <a:srgbClr val="404040"/>
              </a:solidFill>
              <a:latin typeface="BR Omny" pitchFamily="50" charset="0"/>
            </a:endParaRPr>
          </a:p>
          <a:p>
            <a:pPr marL="742950" lvl="1" indent="-285750">
              <a:buFont typeface="BR Omny" pitchFamily="50" charset="0"/>
              <a:buChar char="–"/>
            </a:pPr>
            <a:r>
              <a:rPr lang="en-US" sz="1600" i="0" dirty="0">
                <a:solidFill>
                  <a:srgbClr val="404040"/>
                </a:solidFill>
                <a:effectLst/>
                <a:latin typeface="BR Omny" pitchFamily="50" charset="0"/>
              </a:rPr>
              <a:t>Symbolic value</a:t>
            </a:r>
            <a:endParaRPr lang="ar-MA" sz="1600" i="0" dirty="0">
              <a:solidFill>
                <a:srgbClr val="404040"/>
              </a:solidFill>
              <a:effectLst/>
              <a:latin typeface="BR Omny" pitchFamily="50" charset="0"/>
            </a:endParaRPr>
          </a:p>
          <a:p>
            <a:pPr marL="742950" lvl="1" indent="-285750">
              <a:buFont typeface="BR Omny" pitchFamily="50" charset="0"/>
              <a:buChar char="–"/>
            </a:pPr>
            <a:r>
              <a:rPr lang="en-US" sz="1600" i="0" dirty="0">
                <a:solidFill>
                  <a:srgbClr val="404040"/>
                </a:solidFill>
                <a:effectLst/>
                <a:latin typeface="BR Omny" pitchFamily="50" charset="0"/>
              </a:rPr>
              <a:t>Advocacy leverage</a:t>
            </a:r>
          </a:p>
          <a:p>
            <a:pPr marL="285750" indent="-285750" algn="l">
              <a:buFont typeface="Arial" panose="020B0604020202020204" pitchFamily="34" charset="0"/>
              <a:buChar char="•"/>
            </a:pPr>
            <a:r>
              <a:rPr lang="en-US" sz="1600" i="0" dirty="0">
                <a:solidFill>
                  <a:srgbClr val="404040"/>
                </a:solidFill>
                <a:effectLst/>
                <a:latin typeface="BR Omny" pitchFamily="50" charset="0"/>
              </a:rPr>
              <a:t>Trust Builders</a:t>
            </a:r>
            <a:endParaRPr lang="ar-MA" sz="1600" dirty="0">
              <a:solidFill>
                <a:srgbClr val="404040"/>
              </a:solidFill>
              <a:latin typeface="BR Omny" pitchFamily="50" charset="0"/>
            </a:endParaRPr>
          </a:p>
          <a:p>
            <a:pPr marL="742950" lvl="1" indent="-285750">
              <a:buFont typeface="BR Omny" pitchFamily="50" charset="0"/>
              <a:buChar char="–"/>
            </a:pPr>
            <a:r>
              <a:rPr lang="en-US" sz="1600" dirty="0">
                <a:solidFill>
                  <a:srgbClr val="404040"/>
                </a:solidFill>
                <a:latin typeface="BR Omny" pitchFamily="50" charset="0"/>
              </a:rPr>
              <a:t>Co-production</a:t>
            </a:r>
            <a:endParaRPr lang="ar-MA" sz="1600" dirty="0">
              <a:solidFill>
                <a:srgbClr val="404040"/>
              </a:solidFill>
              <a:latin typeface="BR Omny" pitchFamily="50" charset="0"/>
            </a:endParaRPr>
          </a:p>
          <a:p>
            <a:pPr marL="742950" lvl="1" indent="-285750">
              <a:buFont typeface="BR Omny" pitchFamily="50" charset="0"/>
              <a:buChar char="–"/>
            </a:pPr>
            <a:r>
              <a:rPr lang="en-US" sz="1600" dirty="0">
                <a:solidFill>
                  <a:srgbClr val="404040"/>
                </a:solidFill>
                <a:latin typeface="BR Omny" pitchFamily="50" charset="0"/>
              </a:rPr>
              <a:t>Knowledge brokering</a:t>
            </a:r>
          </a:p>
        </p:txBody>
      </p:sp>
      <p:sp>
        <p:nvSpPr>
          <p:cNvPr id="13" name="TextBox 12">
            <a:extLst>
              <a:ext uri="{FF2B5EF4-FFF2-40B4-BE49-F238E27FC236}">
                <a16:creationId xmlns:a16="http://schemas.microsoft.com/office/drawing/2014/main" id="{B07B04DE-F037-6931-C544-DDE521083FE8}"/>
              </a:ext>
            </a:extLst>
          </p:cNvPr>
          <p:cNvSpPr txBox="1"/>
          <p:nvPr/>
        </p:nvSpPr>
        <p:spPr>
          <a:xfrm>
            <a:off x="2491487" y="4134824"/>
            <a:ext cx="3426499" cy="1569660"/>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404040"/>
                </a:solidFill>
                <a:effectLst/>
                <a:latin typeface="BR Omny" pitchFamily="50" charset="0"/>
              </a:rPr>
              <a:t>Limited capacity &amp; resources</a:t>
            </a:r>
          </a:p>
          <a:p>
            <a:pPr marL="285750" indent="-285750" algn="l">
              <a:buFont typeface="Arial" panose="020B0604020202020204" pitchFamily="34" charset="0"/>
              <a:buChar char="•"/>
            </a:pPr>
            <a:r>
              <a:rPr lang="en-US" sz="1600" b="0" i="0" dirty="0">
                <a:solidFill>
                  <a:srgbClr val="404040"/>
                </a:solidFill>
                <a:effectLst/>
                <a:latin typeface="BR Omny" pitchFamily="50" charset="0"/>
              </a:rPr>
              <a:t>Misuse &amp; resistance</a:t>
            </a:r>
          </a:p>
          <a:p>
            <a:pPr marL="285750" indent="-285750" algn="l">
              <a:buFont typeface="Arial" panose="020B0604020202020204" pitchFamily="34" charset="0"/>
              <a:buChar char="•"/>
            </a:pPr>
            <a:r>
              <a:rPr lang="en-US" sz="1600" b="0" i="0" dirty="0">
                <a:solidFill>
                  <a:srgbClr val="404040"/>
                </a:solidFill>
                <a:effectLst/>
                <a:latin typeface="BR Omny" pitchFamily="50" charset="0"/>
              </a:rPr>
              <a:t>Complex policy environment</a:t>
            </a:r>
          </a:p>
          <a:p>
            <a:pPr marL="285750" indent="-285750" algn="l">
              <a:buFont typeface="Arial" panose="020B0604020202020204" pitchFamily="34" charset="0"/>
              <a:buChar char="•"/>
            </a:pPr>
            <a:r>
              <a:rPr lang="en-US" sz="1600" b="0" i="0" dirty="0">
                <a:solidFill>
                  <a:srgbClr val="404040"/>
                </a:solidFill>
                <a:effectLst/>
                <a:latin typeface="BR Omny" pitchFamily="50" charset="0"/>
              </a:rPr>
              <a:t>Institutional inertia</a:t>
            </a:r>
          </a:p>
          <a:p>
            <a:pPr marL="285750" indent="-285750" algn="l">
              <a:buFont typeface="Arial" panose="020B0604020202020204" pitchFamily="34" charset="0"/>
              <a:buChar char="•"/>
            </a:pPr>
            <a:r>
              <a:rPr lang="en-US" sz="1600" b="0" i="0" dirty="0">
                <a:solidFill>
                  <a:srgbClr val="404040"/>
                </a:solidFill>
                <a:effectLst/>
                <a:latin typeface="BR Omny" pitchFamily="50" charset="0"/>
              </a:rPr>
              <a:t>Electoral cycles affect uptake</a:t>
            </a:r>
          </a:p>
          <a:p>
            <a:pPr marL="285750" indent="-285750" algn="l">
              <a:buFont typeface="Arial" panose="020B0604020202020204" pitchFamily="34" charset="0"/>
              <a:buChar char="•"/>
            </a:pPr>
            <a:r>
              <a:rPr lang="en-US" sz="1600" b="0" i="0" dirty="0">
                <a:solidFill>
                  <a:srgbClr val="404040"/>
                </a:solidFill>
                <a:effectLst/>
                <a:latin typeface="BR Omny" pitchFamily="50" charset="0"/>
              </a:rPr>
              <a:t>Trust &amp; hierarchy challenges</a:t>
            </a:r>
          </a:p>
        </p:txBody>
      </p:sp>
      <p:sp>
        <p:nvSpPr>
          <p:cNvPr id="15" name="TextBox 14">
            <a:extLst>
              <a:ext uri="{FF2B5EF4-FFF2-40B4-BE49-F238E27FC236}">
                <a16:creationId xmlns:a16="http://schemas.microsoft.com/office/drawing/2014/main" id="{2E5F1AC7-A52A-2525-179A-FD0F26B3BDCD}"/>
              </a:ext>
            </a:extLst>
          </p:cNvPr>
          <p:cNvSpPr txBox="1"/>
          <p:nvPr/>
        </p:nvSpPr>
        <p:spPr>
          <a:xfrm>
            <a:off x="8088758" y="4381045"/>
            <a:ext cx="2884042" cy="1077218"/>
          </a:xfrm>
          <a:prstGeom prst="rect">
            <a:avLst/>
          </a:prstGeom>
          <a:noFill/>
        </p:spPr>
        <p:txBody>
          <a:bodyPr wrap="square">
            <a:spAutoFit/>
          </a:bodyPr>
          <a:lstStyle/>
          <a:p>
            <a:pPr marL="285750" indent="-285750" algn="l">
              <a:buFont typeface="Arial" panose="020B0604020202020204" pitchFamily="34" charset="0"/>
              <a:buChar char="•"/>
            </a:pPr>
            <a:r>
              <a:rPr lang="en-US" sz="1600" i="0">
                <a:solidFill>
                  <a:srgbClr val="404040"/>
                </a:solidFill>
                <a:effectLst/>
                <a:latin typeface="BR Omny" pitchFamily="50" charset="0"/>
              </a:rPr>
              <a:t>Organizational culture</a:t>
            </a:r>
          </a:p>
          <a:p>
            <a:pPr marL="285750" indent="-285750" algn="l">
              <a:buFont typeface="Arial" panose="020B0604020202020204" pitchFamily="34" charset="0"/>
              <a:buChar char="•"/>
            </a:pPr>
            <a:r>
              <a:rPr lang="en-US" sz="1600" i="0">
                <a:solidFill>
                  <a:srgbClr val="404040"/>
                </a:solidFill>
                <a:effectLst/>
                <a:latin typeface="BR Omny" pitchFamily="50" charset="0"/>
              </a:rPr>
              <a:t>Political will decisive</a:t>
            </a:r>
          </a:p>
          <a:p>
            <a:pPr marL="285750" indent="-285750" algn="l">
              <a:buFont typeface="Arial" panose="020B0604020202020204" pitchFamily="34" charset="0"/>
              <a:buChar char="•"/>
            </a:pPr>
            <a:r>
              <a:rPr lang="en-US" sz="1600" i="0">
                <a:solidFill>
                  <a:srgbClr val="404040"/>
                </a:solidFill>
                <a:effectLst/>
                <a:latin typeface="BR Omny" pitchFamily="50" charset="0"/>
              </a:rPr>
              <a:t>Trust networks</a:t>
            </a:r>
          </a:p>
          <a:p>
            <a:pPr marL="285750" indent="-285750" algn="l">
              <a:buFont typeface="Arial" panose="020B0604020202020204" pitchFamily="34" charset="0"/>
              <a:buChar char="•"/>
            </a:pPr>
            <a:r>
              <a:rPr lang="en-US" sz="1600" i="0">
                <a:solidFill>
                  <a:srgbClr val="404040"/>
                </a:solidFill>
                <a:effectLst/>
                <a:latin typeface="BR Omny" pitchFamily="50" charset="0"/>
              </a:rPr>
              <a:t>Use &gt; transparency</a:t>
            </a:r>
          </a:p>
        </p:txBody>
      </p:sp>
    </p:spTree>
    <p:extLst>
      <p:ext uri="{BB962C8B-B14F-4D97-AF65-F5344CB8AC3E}">
        <p14:creationId xmlns:p14="http://schemas.microsoft.com/office/powerpoint/2010/main" val="140933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7D18-C02C-39AC-2FCA-1C58762BFFB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5C2ACB6-3C2D-139F-4DAE-300994C7AB5A}"/>
              </a:ext>
            </a:extLst>
          </p:cNvPr>
          <p:cNvSpPr/>
          <p:nvPr/>
        </p:nvSpPr>
        <p:spPr>
          <a:xfrm>
            <a:off x="7876730" y="3598648"/>
            <a:ext cx="3489245" cy="2305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7F25F0-2C1A-9A2A-84AB-E2128D552FCE}"/>
              </a:ext>
            </a:extLst>
          </p:cNvPr>
          <p:cNvSpPr/>
          <p:nvPr/>
        </p:nvSpPr>
        <p:spPr>
          <a:xfrm>
            <a:off x="7876730" y="1279991"/>
            <a:ext cx="3489245" cy="209005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48F4EA-DD2A-54D1-0101-F23B6D612B0B}"/>
              </a:ext>
            </a:extLst>
          </p:cNvPr>
          <p:cNvSpPr/>
          <p:nvPr/>
        </p:nvSpPr>
        <p:spPr>
          <a:xfrm>
            <a:off x="2363425" y="3598648"/>
            <a:ext cx="3489245" cy="2305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31A2437-7719-AC95-9D1B-1CF586A78976}"/>
              </a:ext>
            </a:extLst>
          </p:cNvPr>
          <p:cNvSpPr/>
          <p:nvPr/>
        </p:nvSpPr>
        <p:spPr>
          <a:xfrm>
            <a:off x="2363425" y="1279991"/>
            <a:ext cx="3489245" cy="209005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D5E0D-7513-CA14-8C34-849C3F124D27}"/>
              </a:ext>
            </a:extLst>
          </p:cNvPr>
          <p:cNvSpPr>
            <a:spLocks noGrp="1"/>
          </p:cNvSpPr>
          <p:nvPr>
            <p:ph type="title"/>
          </p:nvPr>
        </p:nvSpPr>
        <p:spPr/>
        <p:txBody>
          <a:bodyPr/>
          <a:lstStyle/>
          <a:p>
            <a:r>
              <a:rPr lang="en-GB"/>
              <a:t>…from the evidence (Landscape Analysis)</a:t>
            </a:r>
            <a:endParaRPr lang="en-US"/>
          </a:p>
        </p:txBody>
      </p:sp>
      <p:sp>
        <p:nvSpPr>
          <p:cNvPr id="4" name="Slide Number Placeholder 3">
            <a:extLst>
              <a:ext uri="{FF2B5EF4-FFF2-40B4-BE49-F238E27FC236}">
                <a16:creationId xmlns:a16="http://schemas.microsoft.com/office/drawing/2014/main" id="{655B2A26-12BA-F678-7FB1-0A22FFCDA16E}"/>
              </a:ext>
            </a:extLst>
          </p:cNvPr>
          <p:cNvSpPr>
            <a:spLocks noGrp="1"/>
          </p:cNvSpPr>
          <p:nvPr>
            <p:ph type="sldNum" sz="quarter" idx="4"/>
          </p:nvPr>
        </p:nvSpPr>
        <p:spPr>
          <a:xfrm>
            <a:off x="653143" y="6364492"/>
            <a:ext cx="2743200" cy="365125"/>
          </a:xfrm>
        </p:spPr>
        <p:txBody>
          <a:bodyPr/>
          <a:lstStyle/>
          <a:p>
            <a:pPr algn="l"/>
            <a:fld id="{82E6E617-44C2-4086-A319-6683860944D9}" type="slidenum">
              <a:rPr lang="en-US" smtClean="0"/>
              <a:pPr algn="l"/>
              <a:t>7</a:t>
            </a:fld>
            <a:endParaRPr lang="en-US" dirty="0"/>
          </a:p>
        </p:txBody>
      </p:sp>
      <p:sp>
        <p:nvSpPr>
          <p:cNvPr id="9" name="Content Placeholder 2">
            <a:extLst>
              <a:ext uri="{FF2B5EF4-FFF2-40B4-BE49-F238E27FC236}">
                <a16:creationId xmlns:a16="http://schemas.microsoft.com/office/drawing/2014/main" id="{33C1701F-9364-7355-851C-4B4EFF263115}"/>
              </a:ext>
            </a:extLst>
          </p:cNvPr>
          <p:cNvSpPr txBox="1">
            <a:spLocks/>
          </p:cNvSpPr>
          <p:nvPr/>
        </p:nvSpPr>
        <p:spPr>
          <a:xfrm>
            <a:off x="2484467" y="1316340"/>
            <a:ext cx="2966193" cy="491593"/>
          </a:xfrm>
          <a:prstGeom prst="rect">
            <a:avLst/>
          </a:prstGeom>
        </p:spPr>
        <p:txBody>
          <a:bodyPr vert="horz" lIns="0" tIns="45720" rIns="91440" bIns="45720" rtlCol="0">
            <a:normAutofit/>
          </a:bodyPr>
          <a:lstStyle>
            <a:lvl1pPr marL="228611" indent="-228611"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1pPr>
            <a:lvl2pPr marL="495325" indent="-190510"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2pPr>
            <a:lvl3pPr marL="762038"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3pPr>
            <a:lvl4pPr marL="1066853"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4pPr>
            <a:lvl5pPr marL="1371669"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endParaRPr lang="en-GB" sz="1800" b="1" u="sng">
              <a:latin typeface="BR Omny" pitchFamily="50" charset="0"/>
            </a:endParaRPr>
          </a:p>
        </p:txBody>
      </p:sp>
      <p:sp>
        <p:nvSpPr>
          <p:cNvPr id="10" name="Rectangle 9">
            <a:extLst>
              <a:ext uri="{FF2B5EF4-FFF2-40B4-BE49-F238E27FC236}">
                <a16:creationId xmlns:a16="http://schemas.microsoft.com/office/drawing/2014/main" id="{ACC037DB-2366-0D8D-AA4A-3354DBA4FB72}"/>
              </a:ext>
            </a:extLst>
          </p:cNvPr>
          <p:cNvSpPr/>
          <p:nvPr/>
        </p:nvSpPr>
        <p:spPr>
          <a:xfrm>
            <a:off x="587830" y="1273626"/>
            <a:ext cx="1739074" cy="2090055"/>
          </a:xfrm>
          <a:prstGeom prst="rect">
            <a:avLst/>
          </a:prstGeom>
          <a:solidFill>
            <a:srgbClr val="A4CA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BR Omny" pitchFamily="50" charset="0"/>
            </a:endParaRPr>
          </a:p>
          <a:p>
            <a:pPr algn="ctr"/>
            <a:r>
              <a:rPr lang="en-US" sz="1600" i="0" dirty="0">
                <a:solidFill>
                  <a:schemeClr val="bg1"/>
                </a:solidFill>
                <a:effectLst/>
                <a:latin typeface="BR Omny" pitchFamily="50" charset="0"/>
              </a:rPr>
              <a:t>Dominance of “Beginner” Eval 101 Training</a:t>
            </a:r>
          </a:p>
          <a:p>
            <a:pPr algn="ctr"/>
            <a:endParaRPr lang="en-US" sz="1600" dirty="0">
              <a:latin typeface="BR Omny" pitchFamily="50" charset="0"/>
            </a:endParaRPr>
          </a:p>
        </p:txBody>
      </p:sp>
      <p:sp>
        <p:nvSpPr>
          <p:cNvPr id="11" name="Rectangle 10">
            <a:extLst>
              <a:ext uri="{FF2B5EF4-FFF2-40B4-BE49-F238E27FC236}">
                <a16:creationId xmlns:a16="http://schemas.microsoft.com/office/drawing/2014/main" id="{EE5C3560-907B-B5B1-19EF-65FC799CB8B2}"/>
              </a:ext>
            </a:extLst>
          </p:cNvPr>
          <p:cNvSpPr/>
          <p:nvPr/>
        </p:nvSpPr>
        <p:spPr>
          <a:xfrm>
            <a:off x="587828" y="3592284"/>
            <a:ext cx="1739075" cy="2305000"/>
          </a:xfrm>
          <a:prstGeom prst="rect">
            <a:avLst/>
          </a:prstGeom>
          <a:solidFill>
            <a:srgbClr val="A4CA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0">
                <a:solidFill>
                  <a:schemeClr val="bg1"/>
                </a:solidFill>
                <a:effectLst/>
                <a:latin typeface="BR Omny" pitchFamily="50" charset="0"/>
              </a:rPr>
              <a:t>Fragmented Technical Assistance</a:t>
            </a:r>
          </a:p>
        </p:txBody>
      </p:sp>
      <p:sp>
        <p:nvSpPr>
          <p:cNvPr id="12" name="Rectangle 11">
            <a:extLst>
              <a:ext uri="{FF2B5EF4-FFF2-40B4-BE49-F238E27FC236}">
                <a16:creationId xmlns:a16="http://schemas.microsoft.com/office/drawing/2014/main" id="{55539568-9B96-1654-CCBB-5EB5034E6BEE}"/>
              </a:ext>
            </a:extLst>
          </p:cNvPr>
          <p:cNvSpPr/>
          <p:nvPr/>
        </p:nvSpPr>
        <p:spPr>
          <a:xfrm>
            <a:off x="6037930" y="1280056"/>
            <a:ext cx="1814745" cy="2083626"/>
          </a:xfrm>
          <a:prstGeom prst="rect">
            <a:avLst/>
          </a:prstGeom>
          <a:solidFill>
            <a:srgbClr val="A4CA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0" dirty="0">
                <a:solidFill>
                  <a:schemeClr val="bg1"/>
                </a:solidFill>
                <a:effectLst/>
                <a:latin typeface="BR Omny" pitchFamily="50" charset="0"/>
              </a:rPr>
              <a:t>Relationship -Driven Engagement</a:t>
            </a:r>
          </a:p>
          <a:p>
            <a:pPr algn="ctr"/>
            <a:r>
              <a:rPr lang="en-US" sz="1600" dirty="0">
                <a:latin typeface="BR Omny" pitchFamily="50" charset="0"/>
              </a:rPr>
              <a:t> </a:t>
            </a:r>
          </a:p>
        </p:txBody>
      </p:sp>
      <p:sp>
        <p:nvSpPr>
          <p:cNvPr id="14" name="Rectangle 13">
            <a:extLst>
              <a:ext uri="{FF2B5EF4-FFF2-40B4-BE49-F238E27FC236}">
                <a16:creationId xmlns:a16="http://schemas.microsoft.com/office/drawing/2014/main" id="{FAB32BAF-8D5E-F00E-CF98-0C3B9F679822}"/>
              </a:ext>
            </a:extLst>
          </p:cNvPr>
          <p:cNvSpPr/>
          <p:nvPr/>
        </p:nvSpPr>
        <p:spPr>
          <a:xfrm>
            <a:off x="6037930" y="3592284"/>
            <a:ext cx="1814745" cy="2305000"/>
          </a:xfrm>
          <a:prstGeom prst="rect">
            <a:avLst/>
          </a:prstGeom>
          <a:solidFill>
            <a:srgbClr val="A4CA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0">
                <a:solidFill>
                  <a:schemeClr val="bg1"/>
                </a:solidFill>
                <a:effectLst/>
                <a:latin typeface="BR Omny" pitchFamily="50" charset="0"/>
              </a:rPr>
              <a:t>Stakeholder Motivations for Evaluation Use</a:t>
            </a:r>
          </a:p>
        </p:txBody>
      </p:sp>
      <p:sp>
        <p:nvSpPr>
          <p:cNvPr id="5" name="TextBox 4">
            <a:extLst>
              <a:ext uri="{FF2B5EF4-FFF2-40B4-BE49-F238E27FC236}">
                <a16:creationId xmlns:a16="http://schemas.microsoft.com/office/drawing/2014/main" id="{FD00DC8C-B4D6-2B66-A34D-B59DAAF9885E}"/>
              </a:ext>
            </a:extLst>
          </p:cNvPr>
          <p:cNvSpPr txBox="1"/>
          <p:nvPr/>
        </p:nvSpPr>
        <p:spPr>
          <a:xfrm>
            <a:off x="2440017" y="1539326"/>
            <a:ext cx="2966193" cy="1569660"/>
          </a:xfrm>
          <a:prstGeom prst="rect">
            <a:avLst/>
          </a:prstGeom>
          <a:noFill/>
        </p:spPr>
        <p:txBody>
          <a:bodyPr wrap="square">
            <a:spAutoFit/>
          </a:bodyPr>
          <a:lstStyle/>
          <a:p>
            <a:pPr marL="285750" indent="-285750" algn="l">
              <a:buFont typeface="Arial" panose="020B0604020202020204" pitchFamily="34" charset="0"/>
              <a:buChar char="•"/>
            </a:pPr>
            <a:r>
              <a:rPr lang="en-US" sz="1600" dirty="0">
                <a:latin typeface="BR Omny" pitchFamily="50" charset="0"/>
              </a:rPr>
              <a:t>Training is often the </a:t>
            </a:r>
            <a:br>
              <a:rPr lang="en-US" sz="1600" dirty="0">
                <a:latin typeface="BR Omny" pitchFamily="50" charset="0"/>
              </a:rPr>
            </a:br>
            <a:r>
              <a:rPr lang="en-US" sz="1600" dirty="0">
                <a:latin typeface="BR Omny" pitchFamily="50" charset="0"/>
              </a:rPr>
              <a:t>‘</a:t>
            </a:r>
            <a:r>
              <a:rPr lang="en-US" sz="1600" dirty="0">
                <a:solidFill>
                  <a:srgbClr val="404040"/>
                </a:solidFill>
                <a:latin typeface="BR Omny" pitchFamily="50" charset="0"/>
              </a:rPr>
              <a:t>g</a:t>
            </a:r>
            <a:r>
              <a:rPr lang="en-US" sz="1600" i="0" dirty="0">
                <a:solidFill>
                  <a:srgbClr val="404040"/>
                </a:solidFill>
                <a:effectLst/>
                <a:latin typeface="BR Omny" pitchFamily="50" charset="0"/>
              </a:rPr>
              <a:t>o-to’ starting activity</a:t>
            </a:r>
          </a:p>
          <a:p>
            <a:pPr marL="285750" indent="-285750" algn="l">
              <a:buFont typeface="Arial" panose="020B0604020202020204" pitchFamily="34" charset="0"/>
              <a:buChar char="•"/>
            </a:pPr>
            <a:r>
              <a:rPr lang="en-US" sz="1600" dirty="0">
                <a:latin typeface="BR Omny" pitchFamily="50" charset="0"/>
              </a:rPr>
              <a:t>Training is </a:t>
            </a:r>
            <a:r>
              <a:rPr lang="en-US" sz="1600" dirty="0">
                <a:solidFill>
                  <a:srgbClr val="404040"/>
                </a:solidFill>
                <a:latin typeface="BR Omny" pitchFamily="50" charset="0"/>
              </a:rPr>
              <a:t>s</a:t>
            </a:r>
            <a:r>
              <a:rPr lang="en-US" sz="1600" i="0" dirty="0">
                <a:solidFill>
                  <a:srgbClr val="404040"/>
                </a:solidFill>
                <a:effectLst/>
                <a:latin typeface="BR Omny" pitchFamily="50" charset="0"/>
              </a:rPr>
              <a:t>implest activity to measure</a:t>
            </a:r>
          </a:p>
          <a:p>
            <a:pPr marL="285750" indent="-285750" algn="l">
              <a:buFont typeface="Arial" panose="020B0604020202020204" pitchFamily="34" charset="0"/>
              <a:buChar char="•"/>
            </a:pPr>
            <a:r>
              <a:rPr lang="en-US" sz="1600" dirty="0">
                <a:solidFill>
                  <a:srgbClr val="404040"/>
                </a:solidFill>
                <a:latin typeface="BR Omny" pitchFamily="50" charset="0"/>
              </a:rPr>
              <a:t>Training alone doesn’t strengthen systems</a:t>
            </a:r>
            <a:endParaRPr lang="en-US" sz="1600" i="0" dirty="0">
              <a:solidFill>
                <a:srgbClr val="404040"/>
              </a:solidFill>
              <a:effectLst/>
              <a:latin typeface="BR Omny" pitchFamily="50" charset="0"/>
            </a:endParaRPr>
          </a:p>
        </p:txBody>
      </p:sp>
      <p:sp>
        <p:nvSpPr>
          <p:cNvPr id="6" name="TextBox 5">
            <a:extLst>
              <a:ext uri="{FF2B5EF4-FFF2-40B4-BE49-F238E27FC236}">
                <a16:creationId xmlns:a16="http://schemas.microsoft.com/office/drawing/2014/main" id="{C7A90F22-702A-60B9-8562-FA847AA80250}"/>
              </a:ext>
            </a:extLst>
          </p:cNvPr>
          <p:cNvSpPr txBox="1"/>
          <p:nvPr/>
        </p:nvSpPr>
        <p:spPr>
          <a:xfrm>
            <a:off x="8010239" y="1403063"/>
            <a:ext cx="3045246" cy="1815882"/>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404040"/>
                </a:solidFill>
                <a:effectLst/>
                <a:latin typeface="BR Omny" pitchFamily="50" charset="0"/>
              </a:rPr>
              <a:t>Senior leaders drive change and influence</a:t>
            </a:r>
          </a:p>
          <a:p>
            <a:pPr marL="285750" indent="-285750" algn="l">
              <a:buFont typeface="Arial" panose="020B0604020202020204" pitchFamily="34" charset="0"/>
              <a:buChar char="•"/>
            </a:pPr>
            <a:r>
              <a:rPr lang="en-US" sz="1600" b="0" i="0" dirty="0">
                <a:solidFill>
                  <a:srgbClr val="404040"/>
                </a:solidFill>
                <a:effectLst/>
                <a:latin typeface="BR Omny" pitchFamily="50" charset="0"/>
              </a:rPr>
              <a:t>Over-reliance on individuals </a:t>
            </a:r>
          </a:p>
          <a:p>
            <a:pPr marL="285750" indent="-285750" algn="l">
              <a:buFont typeface="Arial" panose="020B0604020202020204" pitchFamily="34" charset="0"/>
              <a:buChar char="•"/>
            </a:pPr>
            <a:r>
              <a:rPr lang="en-US" sz="1600" b="0" i="0" dirty="0">
                <a:solidFill>
                  <a:srgbClr val="404040"/>
                </a:solidFill>
                <a:effectLst/>
                <a:latin typeface="BR Omny" pitchFamily="50" charset="0"/>
              </a:rPr>
              <a:t>Weak institutionalization</a:t>
            </a:r>
          </a:p>
          <a:p>
            <a:pPr marL="285750" indent="-285750" algn="l">
              <a:buFont typeface="Arial" panose="020B0604020202020204" pitchFamily="34" charset="0"/>
              <a:buChar char="•"/>
            </a:pPr>
            <a:r>
              <a:rPr lang="en-US" sz="1600" dirty="0">
                <a:solidFill>
                  <a:srgbClr val="404040"/>
                </a:solidFill>
                <a:latin typeface="BR Omny" pitchFamily="50" charset="0"/>
              </a:rPr>
              <a:t>Engagement with GEI partners</a:t>
            </a:r>
            <a:endParaRPr lang="en-US" sz="1600" b="0" i="0" dirty="0">
              <a:solidFill>
                <a:srgbClr val="404040"/>
              </a:solidFill>
              <a:effectLst/>
              <a:latin typeface="BR Omny" pitchFamily="50" charset="0"/>
            </a:endParaRPr>
          </a:p>
        </p:txBody>
      </p:sp>
      <p:sp>
        <p:nvSpPr>
          <p:cNvPr id="13" name="TextBox 12">
            <a:extLst>
              <a:ext uri="{FF2B5EF4-FFF2-40B4-BE49-F238E27FC236}">
                <a16:creationId xmlns:a16="http://schemas.microsoft.com/office/drawing/2014/main" id="{B07B04DE-F037-6931-C544-DDE521083FE8}"/>
              </a:ext>
            </a:extLst>
          </p:cNvPr>
          <p:cNvSpPr txBox="1"/>
          <p:nvPr/>
        </p:nvSpPr>
        <p:spPr>
          <a:xfrm>
            <a:off x="2440016" y="3796956"/>
            <a:ext cx="3440351" cy="2062103"/>
          </a:xfrm>
          <a:prstGeom prst="rect">
            <a:avLst/>
          </a:prstGeom>
          <a:noFill/>
        </p:spPr>
        <p:txBody>
          <a:bodyPr wrap="square">
            <a:spAutoFit/>
          </a:bodyPr>
          <a:lstStyle/>
          <a:p>
            <a:pPr marL="285750" indent="-285750" algn="l">
              <a:buFont typeface="Arial" panose="020B0604020202020204" pitchFamily="34" charset="0"/>
              <a:buChar char="•"/>
            </a:pPr>
            <a:r>
              <a:rPr lang="en-US" sz="1600" b="0" i="0" dirty="0">
                <a:solidFill>
                  <a:srgbClr val="404040"/>
                </a:solidFill>
                <a:effectLst/>
                <a:latin typeface="BR Omny" pitchFamily="50" charset="0"/>
              </a:rPr>
              <a:t>Multiple development actors but hard to find individual expertise </a:t>
            </a:r>
          </a:p>
          <a:p>
            <a:pPr marL="285750" indent="-285750" algn="l">
              <a:buFont typeface="Arial" panose="020B0604020202020204" pitchFamily="34" charset="0"/>
              <a:buChar char="•"/>
            </a:pPr>
            <a:r>
              <a:rPr lang="en-US" sz="1600" b="0" i="0" dirty="0">
                <a:solidFill>
                  <a:srgbClr val="404040"/>
                </a:solidFill>
                <a:effectLst/>
                <a:latin typeface="BR Omny" pitchFamily="50" charset="0"/>
              </a:rPr>
              <a:t>Limited coordination across levels</a:t>
            </a:r>
          </a:p>
          <a:p>
            <a:pPr marL="285750" indent="-285750" algn="l">
              <a:buFont typeface="Arial" panose="020B0604020202020204" pitchFamily="34" charset="0"/>
              <a:buChar char="•"/>
            </a:pPr>
            <a:r>
              <a:rPr lang="en-US" sz="1600" dirty="0">
                <a:solidFill>
                  <a:srgbClr val="404040"/>
                </a:solidFill>
                <a:latin typeface="BR Omny" pitchFamily="50" charset="0"/>
              </a:rPr>
              <a:t>I</a:t>
            </a:r>
            <a:r>
              <a:rPr lang="en-US" sz="1600" b="0" i="0" dirty="0">
                <a:solidFill>
                  <a:srgbClr val="404040"/>
                </a:solidFill>
                <a:effectLst/>
                <a:latin typeface="BR Omny" pitchFamily="50" charset="0"/>
              </a:rPr>
              <a:t>solated from systems and global efforts – sum of parts</a:t>
            </a:r>
          </a:p>
          <a:p>
            <a:pPr marL="285750" indent="-285750" algn="l">
              <a:buFont typeface="Arial" panose="020B0604020202020204" pitchFamily="34" charset="0"/>
              <a:buChar char="•"/>
            </a:pPr>
            <a:r>
              <a:rPr lang="en-US" sz="1600" b="0" i="1" dirty="0">
                <a:solidFill>
                  <a:srgbClr val="404040"/>
                </a:solidFill>
                <a:effectLst/>
                <a:latin typeface="BR Omny" pitchFamily="50" charset="0"/>
              </a:rPr>
              <a:t>Ad hoc </a:t>
            </a:r>
            <a:r>
              <a:rPr lang="en-US" sz="1600" b="0" dirty="0">
                <a:solidFill>
                  <a:srgbClr val="404040"/>
                </a:solidFill>
                <a:effectLst/>
                <a:latin typeface="BR Omny" pitchFamily="50" charset="0"/>
              </a:rPr>
              <a:t>engagement</a:t>
            </a:r>
          </a:p>
        </p:txBody>
      </p:sp>
      <p:sp>
        <p:nvSpPr>
          <p:cNvPr id="15" name="TextBox 14">
            <a:extLst>
              <a:ext uri="{FF2B5EF4-FFF2-40B4-BE49-F238E27FC236}">
                <a16:creationId xmlns:a16="http://schemas.microsoft.com/office/drawing/2014/main" id="{2E5F1AC7-A52A-2525-179A-FD0F26B3BDCD}"/>
              </a:ext>
            </a:extLst>
          </p:cNvPr>
          <p:cNvSpPr txBox="1"/>
          <p:nvPr/>
        </p:nvSpPr>
        <p:spPr>
          <a:xfrm>
            <a:off x="8030689" y="3704623"/>
            <a:ext cx="3045245" cy="2092881"/>
          </a:xfrm>
          <a:prstGeom prst="rect">
            <a:avLst/>
          </a:prstGeom>
          <a:noFill/>
        </p:spPr>
        <p:txBody>
          <a:bodyPr wrap="square">
            <a:spAutoFit/>
          </a:bodyPr>
          <a:lstStyle/>
          <a:p>
            <a:pPr marL="285750" indent="-285750" algn="l">
              <a:buFont typeface="Arial" panose="020B0604020202020204" pitchFamily="34" charset="0"/>
              <a:buChar char="•"/>
            </a:pPr>
            <a:r>
              <a:rPr lang="en-US" sz="1600" i="0" dirty="0">
                <a:solidFill>
                  <a:srgbClr val="404040"/>
                </a:solidFill>
                <a:effectLst/>
                <a:latin typeface="BR Omny" pitchFamily="50" charset="0"/>
              </a:rPr>
              <a:t>Users Seek:</a:t>
            </a:r>
          </a:p>
          <a:p>
            <a:pPr marL="742950" lvl="1" indent="-285750">
              <a:buFont typeface="BR Omny" pitchFamily="50" charset="0"/>
              <a:buChar char="–"/>
            </a:pPr>
            <a:r>
              <a:rPr lang="en-US" sz="1400" dirty="0">
                <a:solidFill>
                  <a:srgbClr val="404040"/>
                </a:solidFill>
                <a:latin typeface="BR Omny" pitchFamily="50" charset="0"/>
              </a:rPr>
              <a:t>Political credibility</a:t>
            </a:r>
          </a:p>
          <a:p>
            <a:pPr marL="742950" lvl="1" indent="-285750">
              <a:buFont typeface="BR Omny" pitchFamily="50" charset="0"/>
              <a:buChar char="–"/>
            </a:pPr>
            <a:r>
              <a:rPr lang="en-US" sz="1400" dirty="0">
                <a:solidFill>
                  <a:srgbClr val="404040"/>
                </a:solidFill>
                <a:latin typeface="BR Omny" pitchFamily="50" charset="0"/>
              </a:rPr>
              <a:t>Effective decisions</a:t>
            </a:r>
          </a:p>
          <a:p>
            <a:pPr marL="742950" lvl="1" indent="-285750">
              <a:buFont typeface="BR Omny" pitchFamily="50" charset="0"/>
              <a:buChar char="–"/>
            </a:pPr>
            <a:r>
              <a:rPr lang="en-US" sz="1400" dirty="0">
                <a:solidFill>
                  <a:srgbClr val="404040"/>
                </a:solidFill>
                <a:latin typeface="BR Omny" pitchFamily="50" charset="0"/>
              </a:rPr>
              <a:t>Reputation</a:t>
            </a:r>
          </a:p>
          <a:p>
            <a:pPr marL="285750" indent="-285750" algn="l">
              <a:buFont typeface="Arial" panose="020B0604020202020204" pitchFamily="34" charset="0"/>
              <a:buChar char="•"/>
            </a:pPr>
            <a:r>
              <a:rPr lang="en-US" sz="1600" i="0" dirty="0">
                <a:solidFill>
                  <a:srgbClr val="404040"/>
                </a:solidFill>
                <a:effectLst/>
                <a:latin typeface="BR Omny" pitchFamily="50" charset="0"/>
              </a:rPr>
              <a:t>Producers Focus:</a:t>
            </a:r>
          </a:p>
          <a:p>
            <a:pPr marL="742950" lvl="1" indent="-285750">
              <a:buFont typeface="BR Omny" pitchFamily="50" charset="0"/>
              <a:buChar char="–"/>
            </a:pPr>
            <a:r>
              <a:rPr lang="en-US" sz="1400" dirty="0">
                <a:solidFill>
                  <a:srgbClr val="404040"/>
                </a:solidFill>
                <a:latin typeface="BR Omny" pitchFamily="50" charset="0"/>
              </a:rPr>
              <a:t>Policy coverage</a:t>
            </a:r>
          </a:p>
          <a:p>
            <a:pPr marL="742950" lvl="1" indent="-285750">
              <a:buFont typeface="BR Omny" pitchFamily="50" charset="0"/>
              <a:buChar char="–"/>
            </a:pPr>
            <a:r>
              <a:rPr lang="en-US" sz="1400" dirty="0">
                <a:solidFill>
                  <a:srgbClr val="404040"/>
                </a:solidFill>
                <a:latin typeface="BR Omny" pitchFamily="50" charset="0"/>
              </a:rPr>
              <a:t>Quality standards</a:t>
            </a:r>
          </a:p>
          <a:p>
            <a:pPr marL="742950" lvl="1" indent="-285750">
              <a:buFont typeface="BR Omny" pitchFamily="50" charset="0"/>
              <a:buChar char="–"/>
            </a:pPr>
            <a:r>
              <a:rPr lang="en-US" sz="1400" dirty="0">
                <a:solidFill>
                  <a:srgbClr val="404040"/>
                </a:solidFill>
                <a:latin typeface="BR Omny" pitchFamily="50" charset="0"/>
              </a:rPr>
              <a:t>Compliance</a:t>
            </a:r>
          </a:p>
          <a:p>
            <a:pPr marL="742950" lvl="1" indent="-285750">
              <a:buFont typeface="BR Omny" pitchFamily="50" charset="0"/>
              <a:buChar char="–"/>
            </a:pPr>
            <a:r>
              <a:rPr lang="en-US" sz="1400" dirty="0">
                <a:solidFill>
                  <a:srgbClr val="404040"/>
                </a:solidFill>
                <a:latin typeface="BR Omny" pitchFamily="50" charset="0"/>
              </a:rPr>
              <a:t>Sustainability</a:t>
            </a:r>
          </a:p>
        </p:txBody>
      </p:sp>
    </p:spTree>
    <p:extLst>
      <p:ext uri="{BB962C8B-B14F-4D97-AF65-F5344CB8AC3E}">
        <p14:creationId xmlns:p14="http://schemas.microsoft.com/office/powerpoint/2010/main" val="297988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7D18-C02C-39AC-2FCA-1C58762BF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D5E0D-7513-CA14-8C34-849C3F124D27}"/>
              </a:ext>
            </a:extLst>
          </p:cNvPr>
          <p:cNvSpPr>
            <a:spLocks noGrp="1"/>
          </p:cNvSpPr>
          <p:nvPr>
            <p:ph type="title"/>
          </p:nvPr>
        </p:nvSpPr>
        <p:spPr/>
        <p:txBody>
          <a:bodyPr/>
          <a:lstStyle/>
          <a:p>
            <a:r>
              <a:rPr lang="en-GB">
                <a:latin typeface="BR Omny"/>
              </a:rPr>
              <a:t>…from the evidence (External Evaluation)</a:t>
            </a:r>
            <a:endParaRPr lang="en-US">
              <a:latin typeface="BR Omny"/>
            </a:endParaRPr>
          </a:p>
        </p:txBody>
      </p:sp>
      <p:sp>
        <p:nvSpPr>
          <p:cNvPr id="3" name="Content Placeholder 2">
            <a:extLst>
              <a:ext uri="{FF2B5EF4-FFF2-40B4-BE49-F238E27FC236}">
                <a16:creationId xmlns:a16="http://schemas.microsoft.com/office/drawing/2014/main" id="{374469A3-4543-08A4-FF77-50737757086F}"/>
              </a:ext>
            </a:extLst>
          </p:cNvPr>
          <p:cNvSpPr>
            <a:spLocks noGrp="1"/>
          </p:cNvSpPr>
          <p:nvPr>
            <p:ph idx="1"/>
          </p:nvPr>
        </p:nvSpPr>
        <p:spPr>
          <a:xfrm>
            <a:off x="840280" y="2284193"/>
            <a:ext cx="4556469" cy="3430753"/>
          </a:xfrm>
        </p:spPr>
        <p:txBody>
          <a:bodyPr vert="horz" lIns="0" tIns="45720" rIns="91440" bIns="45720" rtlCol="0" anchor="t">
            <a:normAutofit/>
          </a:bodyPr>
          <a:lstStyle/>
          <a:p>
            <a:pPr>
              <a:lnSpc>
                <a:spcPct val="114000"/>
              </a:lnSpc>
              <a:spcAft>
                <a:spcPts val="1200"/>
              </a:spcAft>
            </a:pPr>
            <a:r>
              <a:rPr lang="en-US" sz="1600" b="0" i="0" dirty="0">
                <a:solidFill>
                  <a:srgbClr val="404040"/>
                </a:solidFill>
                <a:effectLst/>
                <a:latin typeface="BR Omny" pitchFamily="50" charset="0"/>
              </a:rPr>
              <a:t>Mission aligns with partners’ priorities</a:t>
            </a:r>
          </a:p>
          <a:p>
            <a:pPr>
              <a:lnSpc>
                <a:spcPct val="114000"/>
              </a:lnSpc>
              <a:spcAft>
                <a:spcPts val="1200"/>
              </a:spcAft>
            </a:pPr>
            <a:r>
              <a:rPr lang="en-US" sz="1600" b="0" i="0" dirty="0">
                <a:solidFill>
                  <a:srgbClr val="404040"/>
                </a:solidFill>
                <a:effectLst/>
                <a:latin typeface="BR Omny" pitchFamily="50" charset="0"/>
              </a:rPr>
              <a:t>Global leader in </a:t>
            </a:r>
            <a:r>
              <a:rPr lang="en-US" sz="1600" b="0" i="0" dirty="0" err="1">
                <a:solidFill>
                  <a:srgbClr val="404040"/>
                </a:solidFill>
                <a:effectLst/>
                <a:latin typeface="BR Omny" pitchFamily="50" charset="0"/>
              </a:rPr>
              <a:t>ECD</a:t>
            </a:r>
            <a:r>
              <a:rPr lang="en-US" sz="1600" b="0" i="0" dirty="0">
                <a:solidFill>
                  <a:srgbClr val="404040"/>
                </a:solidFill>
                <a:effectLst/>
                <a:latin typeface="BR Omny" pitchFamily="50" charset="0"/>
              </a:rPr>
              <a:t>/</a:t>
            </a:r>
            <a:r>
              <a:rPr lang="en-US" sz="1600" b="0" i="0" dirty="0" err="1">
                <a:solidFill>
                  <a:srgbClr val="404040"/>
                </a:solidFill>
                <a:effectLst/>
                <a:latin typeface="BR Omny" pitchFamily="50" charset="0"/>
              </a:rPr>
              <a:t>M&amp;E</a:t>
            </a:r>
            <a:r>
              <a:rPr lang="en-US" sz="1600" b="0" i="0" dirty="0">
                <a:solidFill>
                  <a:srgbClr val="404040"/>
                </a:solidFill>
                <a:effectLst/>
                <a:latin typeface="BR Omny" pitchFamily="50" charset="0"/>
              </a:rPr>
              <a:t> system strengthening</a:t>
            </a:r>
          </a:p>
          <a:p>
            <a:pPr>
              <a:lnSpc>
                <a:spcPct val="114000"/>
              </a:lnSpc>
              <a:spcAft>
                <a:spcPts val="1200"/>
              </a:spcAft>
            </a:pPr>
            <a:r>
              <a:rPr lang="en-US" sz="1600" b="0" i="0" dirty="0" err="1">
                <a:solidFill>
                  <a:srgbClr val="404040"/>
                </a:solidFill>
                <a:effectLst/>
                <a:latin typeface="BR Omny" pitchFamily="50" charset="0"/>
              </a:rPr>
              <a:t>CLEARs</a:t>
            </a:r>
            <a:r>
              <a:rPr lang="en-US" sz="1600" b="0" i="0" dirty="0">
                <a:solidFill>
                  <a:srgbClr val="404040"/>
                </a:solidFill>
                <a:effectLst/>
                <a:latin typeface="BR Omny" pitchFamily="50" charset="0"/>
              </a:rPr>
              <a:t>: Focused, increasingly visible and seen as legitimate, increased impact</a:t>
            </a:r>
          </a:p>
          <a:p>
            <a:pPr>
              <a:lnSpc>
                <a:spcPct val="114000"/>
              </a:lnSpc>
              <a:spcAft>
                <a:spcPts val="1200"/>
              </a:spcAft>
            </a:pPr>
            <a:r>
              <a:rPr lang="en-US" sz="1600" b="0" i="0" dirty="0">
                <a:solidFill>
                  <a:srgbClr val="404040"/>
                </a:solidFill>
                <a:effectLst/>
                <a:latin typeface="BR Omny" pitchFamily="50" charset="0"/>
              </a:rPr>
              <a:t>Valued platforms: </a:t>
            </a:r>
            <a:r>
              <a:rPr lang="en-US" sz="1600" b="0" i="0" dirty="0" err="1">
                <a:solidFill>
                  <a:srgbClr val="404040"/>
                </a:solidFill>
                <a:effectLst/>
                <a:latin typeface="BR Omny" pitchFamily="50" charset="0"/>
              </a:rPr>
              <a:t>IPDET</a:t>
            </a:r>
            <a:r>
              <a:rPr lang="en-US" sz="1600" b="0" i="0" dirty="0">
                <a:solidFill>
                  <a:srgbClr val="404040"/>
                </a:solidFill>
                <a:effectLst/>
                <a:latin typeface="BR Omny" pitchFamily="50" charset="0"/>
              </a:rPr>
              <a:t>/</a:t>
            </a:r>
            <a:r>
              <a:rPr lang="en-US" sz="1600" b="0" i="0" dirty="0" err="1">
                <a:solidFill>
                  <a:srgbClr val="404040"/>
                </a:solidFill>
                <a:effectLst/>
                <a:latin typeface="BR Omny" pitchFamily="50" charset="0"/>
              </a:rPr>
              <a:t>gLOCAL</a:t>
            </a:r>
            <a:endParaRPr lang="en-US" sz="1600" dirty="0">
              <a:latin typeface="BR Omny" pitchFamily="50" charset="0"/>
            </a:endParaRPr>
          </a:p>
          <a:p>
            <a:pPr marL="228600" indent="-228600">
              <a:spcAft>
                <a:spcPts val="1200"/>
              </a:spcAft>
            </a:pPr>
            <a:endParaRPr lang="en-US" sz="1600" dirty="0">
              <a:latin typeface="BR Omny" pitchFamily="50" charset="0"/>
            </a:endParaRPr>
          </a:p>
          <a:p>
            <a:pPr marL="228600" indent="-228600">
              <a:spcAft>
                <a:spcPts val="1200"/>
              </a:spcAft>
            </a:pPr>
            <a:endParaRPr lang="en-US" sz="1600" dirty="0">
              <a:latin typeface="BR Omny" pitchFamily="50" charset="0"/>
            </a:endParaRPr>
          </a:p>
          <a:p>
            <a:pPr marL="228600" indent="-228600">
              <a:spcAft>
                <a:spcPts val="1200"/>
              </a:spcAft>
            </a:pPr>
            <a:endParaRPr lang="en-US" sz="1600" dirty="0">
              <a:latin typeface="BR Omny" pitchFamily="50" charset="0"/>
            </a:endParaRPr>
          </a:p>
          <a:p>
            <a:pPr marL="228600" indent="-228600">
              <a:spcAft>
                <a:spcPts val="1200"/>
              </a:spcAft>
            </a:pPr>
            <a:endParaRPr lang="en-US" sz="1600" dirty="0">
              <a:latin typeface="BR Omny" pitchFamily="50" charset="0"/>
            </a:endParaRPr>
          </a:p>
          <a:p>
            <a:pPr marL="228600" indent="-228600">
              <a:spcAft>
                <a:spcPts val="1200"/>
              </a:spcAft>
            </a:pPr>
            <a:endParaRPr lang="en-US" sz="1600" dirty="0">
              <a:latin typeface="BR Omny" pitchFamily="50" charset="0"/>
            </a:endParaRPr>
          </a:p>
          <a:p>
            <a:pPr marL="228600" indent="-228600">
              <a:spcAft>
                <a:spcPts val="1200"/>
              </a:spcAft>
            </a:pPr>
            <a:endParaRPr lang="en-US" sz="1600" dirty="0">
              <a:latin typeface="BR Omny" pitchFamily="50" charset="0"/>
            </a:endParaRPr>
          </a:p>
          <a:p>
            <a:pPr marL="228600" indent="-228600">
              <a:spcAft>
                <a:spcPts val="1200"/>
              </a:spcAft>
            </a:pPr>
            <a:endParaRPr lang="en-US" sz="1600" dirty="0">
              <a:latin typeface="BR Omny" pitchFamily="50" charset="0"/>
            </a:endParaRPr>
          </a:p>
        </p:txBody>
      </p:sp>
      <p:sp>
        <p:nvSpPr>
          <p:cNvPr id="4" name="Slide Number Placeholder 3">
            <a:extLst>
              <a:ext uri="{FF2B5EF4-FFF2-40B4-BE49-F238E27FC236}">
                <a16:creationId xmlns:a16="http://schemas.microsoft.com/office/drawing/2014/main" id="{655B2A26-12BA-F678-7FB1-0A22FFCDA16E}"/>
              </a:ext>
            </a:extLst>
          </p:cNvPr>
          <p:cNvSpPr>
            <a:spLocks noGrp="1"/>
          </p:cNvSpPr>
          <p:nvPr>
            <p:ph type="sldNum" sz="quarter" idx="4"/>
          </p:nvPr>
        </p:nvSpPr>
        <p:spPr/>
        <p:txBody>
          <a:bodyPr/>
          <a:lstStyle/>
          <a:p>
            <a:fld id="{82E6E617-44C2-4086-A319-6683860944D9}" type="slidenum">
              <a:rPr lang="en-US" smtClean="0"/>
              <a:pPr/>
              <a:t>8</a:t>
            </a:fld>
            <a:endParaRPr lang="en-US"/>
          </a:p>
        </p:txBody>
      </p:sp>
      <p:sp>
        <p:nvSpPr>
          <p:cNvPr id="7" name="Content Placeholder 2">
            <a:extLst>
              <a:ext uri="{FF2B5EF4-FFF2-40B4-BE49-F238E27FC236}">
                <a16:creationId xmlns:a16="http://schemas.microsoft.com/office/drawing/2014/main" id="{A2D17BC8-3B0A-EA55-E749-9C8DBDB2AFD3}"/>
              </a:ext>
            </a:extLst>
          </p:cNvPr>
          <p:cNvSpPr txBox="1">
            <a:spLocks/>
          </p:cNvSpPr>
          <p:nvPr/>
        </p:nvSpPr>
        <p:spPr>
          <a:xfrm>
            <a:off x="6235839" y="2284193"/>
            <a:ext cx="5040086" cy="4088924"/>
          </a:xfrm>
          <a:prstGeom prst="rect">
            <a:avLst/>
          </a:prstGeom>
        </p:spPr>
        <p:txBody>
          <a:bodyPr vert="horz" lIns="0" tIns="45720" rIns="91440" bIns="45720" rtlCol="0">
            <a:noAutofit/>
          </a:bodyPr>
          <a:lstStyle>
            <a:lvl1pPr marL="228611" indent="-228611"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1pPr>
            <a:lvl2pPr marL="495325" indent="-190510"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2pPr>
            <a:lvl3pPr marL="762038"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3pPr>
            <a:lvl4pPr marL="1066853"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4pPr>
            <a:lvl5pPr marL="1371669"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US" sz="1600" b="0" i="0" dirty="0">
                <a:solidFill>
                  <a:srgbClr val="262626"/>
                </a:solidFill>
                <a:effectLst/>
                <a:latin typeface="BR Omny" pitchFamily="50" charset="0"/>
              </a:rPr>
              <a:t>Need a sustainable business model to keep operations steady during financing ebbs and flows</a:t>
            </a:r>
          </a:p>
          <a:p>
            <a:r>
              <a:rPr lang="en-US" sz="1600" b="0" i="0" dirty="0">
                <a:solidFill>
                  <a:srgbClr val="262626"/>
                </a:solidFill>
                <a:effectLst/>
                <a:latin typeface="BR Omny" pitchFamily="50" charset="0"/>
              </a:rPr>
              <a:t>Need realistic expectations related to targeted outcomes</a:t>
            </a:r>
          </a:p>
          <a:p>
            <a:r>
              <a:rPr lang="en-US" sz="1600" dirty="0">
                <a:solidFill>
                  <a:srgbClr val="262626"/>
                </a:solidFill>
                <a:latin typeface="BR Omny" pitchFamily="50" charset="0"/>
              </a:rPr>
              <a:t>Work to pri</a:t>
            </a:r>
            <a:r>
              <a:rPr lang="en-US" sz="1600" b="0" i="0" dirty="0">
                <a:solidFill>
                  <a:srgbClr val="262626"/>
                </a:solidFill>
                <a:effectLst/>
                <a:latin typeface="BR Omny" pitchFamily="50" charset="0"/>
              </a:rPr>
              <a:t>oritize efforts to support and enhance GEI’s niche </a:t>
            </a:r>
          </a:p>
          <a:p>
            <a:r>
              <a:rPr lang="en-US" sz="1600" b="0" i="0" dirty="0">
                <a:solidFill>
                  <a:srgbClr val="262626"/>
                </a:solidFill>
                <a:effectLst/>
                <a:latin typeface="BR Omny" pitchFamily="50" charset="0"/>
              </a:rPr>
              <a:t>Update </a:t>
            </a:r>
            <a:r>
              <a:rPr lang="en-US" sz="1600" b="0" i="0" dirty="0" err="1">
                <a:solidFill>
                  <a:srgbClr val="262626"/>
                </a:solidFill>
                <a:effectLst/>
                <a:latin typeface="BR Omny" pitchFamily="50" charset="0"/>
              </a:rPr>
              <a:t>IPDET</a:t>
            </a:r>
            <a:r>
              <a:rPr lang="en-US" sz="1600" b="0" i="0" dirty="0">
                <a:solidFill>
                  <a:srgbClr val="262626"/>
                </a:solidFill>
                <a:effectLst/>
                <a:latin typeface="BR Omny" pitchFamily="50" charset="0"/>
              </a:rPr>
              <a:t> model that includes local tailoring and workplace relevance </a:t>
            </a:r>
          </a:p>
          <a:p>
            <a:r>
              <a:rPr lang="en-US" sz="1600" b="0" i="0" dirty="0">
                <a:solidFill>
                  <a:srgbClr val="262626"/>
                </a:solidFill>
                <a:effectLst/>
                <a:latin typeface="BR Omny" pitchFamily="50" charset="0"/>
              </a:rPr>
              <a:t>Increase emphasis on country level outcomes</a:t>
            </a:r>
          </a:p>
          <a:p>
            <a:r>
              <a:rPr lang="en-US" sz="1600" b="0" i="0" dirty="0">
                <a:solidFill>
                  <a:srgbClr val="262626"/>
                </a:solidFill>
                <a:effectLst/>
                <a:latin typeface="BR Omny" pitchFamily="50" charset="0"/>
              </a:rPr>
              <a:t>Improve multilingual content</a:t>
            </a:r>
            <a:endParaRPr lang="en-GB" sz="1800" dirty="0">
              <a:latin typeface="BR Omny" pitchFamily="50" charset="0"/>
            </a:endParaRPr>
          </a:p>
        </p:txBody>
      </p:sp>
      <p:sp>
        <p:nvSpPr>
          <p:cNvPr id="9" name="Content Placeholder 2">
            <a:extLst>
              <a:ext uri="{FF2B5EF4-FFF2-40B4-BE49-F238E27FC236}">
                <a16:creationId xmlns:a16="http://schemas.microsoft.com/office/drawing/2014/main" id="{33C1701F-9364-7355-851C-4B4EFF263115}"/>
              </a:ext>
            </a:extLst>
          </p:cNvPr>
          <p:cNvSpPr txBox="1">
            <a:spLocks/>
          </p:cNvSpPr>
          <p:nvPr/>
        </p:nvSpPr>
        <p:spPr>
          <a:xfrm>
            <a:off x="840281" y="1143054"/>
            <a:ext cx="4833257" cy="491593"/>
          </a:xfrm>
          <a:prstGeom prst="rect">
            <a:avLst/>
          </a:prstGeom>
        </p:spPr>
        <p:txBody>
          <a:bodyPr vert="horz" lIns="0" tIns="45720" rIns="91440" bIns="45720" rtlCol="0">
            <a:normAutofit/>
          </a:bodyPr>
          <a:lstStyle>
            <a:lvl1pPr marL="228611" indent="-228611"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1pPr>
            <a:lvl2pPr marL="495325" indent="-190510"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2pPr>
            <a:lvl3pPr marL="762038"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3pPr>
            <a:lvl4pPr marL="1066853"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4pPr>
            <a:lvl5pPr marL="1371669"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endParaRPr lang="en-GB" sz="1800" b="1" u="sng">
              <a:latin typeface="BR Omny" pitchFamily="50" charset="0"/>
            </a:endParaRPr>
          </a:p>
        </p:txBody>
      </p:sp>
      <p:sp>
        <p:nvSpPr>
          <p:cNvPr id="10" name="Content Placeholder 2">
            <a:extLst>
              <a:ext uri="{FF2B5EF4-FFF2-40B4-BE49-F238E27FC236}">
                <a16:creationId xmlns:a16="http://schemas.microsoft.com/office/drawing/2014/main" id="{DF36F9DC-E201-6F20-1454-724EBD1BFEF6}"/>
              </a:ext>
            </a:extLst>
          </p:cNvPr>
          <p:cNvSpPr txBox="1">
            <a:spLocks/>
          </p:cNvSpPr>
          <p:nvPr/>
        </p:nvSpPr>
        <p:spPr>
          <a:xfrm>
            <a:off x="6013075" y="1143054"/>
            <a:ext cx="4833257" cy="491593"/>
          </a:xfrm>
          <a:prstGeom prst="rect">
            <a:avLst/>
          </a:prstGeom>
        </p:spPr>
        <p:txBody>
          <a:bodyPr vert="horz" lIns="0" tIns="45720" rIns="91440" bIns="45720" rtlCol="0">
            <a:normAutofit/>
          </a:bodyPr>
          <a:lstStyle>
            <a:lvl1pPr marL="228611" indent="-228611"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1pPr>
            <a:lvl2pPr marL="495325" indent="-190510"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2pPr>
            <a:lvl3pPr marL="762038"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3pPr>
            <a:lvl4pPr marL="1066853"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4pPr>
            <a:lvl5pPr marL="1371669" indent="-152408" algn="l" defTabSz="609630" rtl="0" eaLnBrk="1" latinLnBrk="0" hangingPunct="1">
              <a:lnSpc>
                <a:spcPct val="130000"/>
              </a:lnSpc>
              <a:spcBef>
                <a:spcPts val="0"/>
              </a:spcBef>
              <a:buFont typeface="Arial" pitchFamily="34" charset="0"/>
              <a:buChar char="»"/>
              <a:defRPr sz="2000" kern="1200">
                <a:solidFill>
                  <a:schemeClr val="tx1"/>
                </a:solidFill>
                <a:latin typeface="BR Omny Light" pitchFamily="50"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endParaRPr lang="en-GB" sz="1800" b="1" u="sng">
              <a:latin typeface="BR Omny" pitchFamily="50" charset="0"/>
            </a:endParaRPr>
          </a:p>
        </p:txBody>
      </p:sp>
      <p:sp>
        <p:nvSpPr>
          <p:cNvPr id="5" name="Rectangle 4">
            <a:extLst>
              <a:ext uri="{FF2B5EF4-FFF2-40B4-BE49-F238E27FC236}">
                <a16:creationId xmlns:a16="http://schemas.microsoft.com/office/drawing/2014/main" id="{569B5614-2E62-EAF4-D843-70EC1CA58DAA}"/>
              </a:ext>
            </a:extLst>
          </p:cNvPr>
          <p:cNvSpPr/>
          <p:nvPr/>
        </p:nvSpPr>
        <p:spPr>
          <a:xfrm>
            <a:off x="653144" y="1388851"/>
            <a:ext cx="4743606" cy="74234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BR Omny" pitchFamily="50" charset="0"/>
            </a:endParaRPr>
          </a:p>
          <a:p>
            <a:pPr marL="0" indent="0" algn="ctr">
              <a:buNone/>
            </a:pPr>
            <a:r>
              <a:rPr lang="en-GB" sz="1600" b="1" dirty="0">
                <a:solidFill>
                  <a:schemeClr val="bg1"/>
                </a:solidFill>
                <a:latin typeface="BR Omny" pitchFamily="50" charset="0"/>
              </a:rPr>
              <a:t>Achievements/Strengths</a:t>
            </a:r>
          </a:p>
          <a:p>
            <a:pPr algn="ctr"/>
            <a:endParaRPr lang="en-US" sz="1600" b="1" dirty="0">
              <a:solidFill>
                <a:schemeClr val="bg1"/>
              </a:solidFill>
              <a:latin typeface="BR Omny" pitchFamily="50" charset="0"/>
            </a:endParaRPr>
          </a:p>
        </p:txBody>
      </p:sp>
      <p:sp>
        <p:nvSpPr>
          <p:cNvPr id="6" name="Rectangle 5">
            <a:extLst>
              <a:ext uri="{FF2B5EF4-FFF2-40B4-BE49-F238E27FC236}">
                <a16:creationId xmlns:a16="http://schemas.microsoft.com/office/drawing/2014/main" id="{7C048B96-DE40-3583-B22A-A01C3CFB98FA}"/>
              </a:ext>
            </a:extLst>
          </p:cNvPr>
          <p:cNvSpPr/>
          <p:nvPr/>
        </p:nvSpPr>
        <p:spPr>
          <a:xfrm>
            <a:off x="5972909" y="1376599"/>
            <a:ext cx="5565947" cy="754593"/>
          </a:xfrm>
          <a:prstGeom prst="rect">
            <a:avLst/>
          </a:prstGeom>
          <a:solidFill>
            <a:srgbClr val="F393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1"/>
              </a:solidFill>
              <a:latin typeface="BR Omny" pitchFamily="50" charset="0"/>
            </a:endParaRPr>
          </a:p>
          <a:p>
            <a:pPr marL="0" indent="0" algn="ctr">
              <a:buNone/>
            </a:pPr>
            <a:r>
              <a:rPr lang="en-GB" sz="1600" b="1">
                <a:solidFill>
                  <a:schemeClr val="bg1"/>
                </a:solidFill>
                <a:latin typeface="BR Omny" pitchFamily="50" charset="0"/>
              </a:rPr>
              <a:t>Challenges/Needs</a:t>
            </a:r>
          </a:p>
          <a:p>
            <a:pPr algn="ctr"/>
            <a:endParaRPr lang="en-US" sz="1600" b="1">
              <a:solidFill>
                <a:schemeClr val="bg1"/>
              </a:solidFill>
              <a:latin typeface="BR Omny" pitchFamily="50" charset="0"/>
            </a:endParaRPr>
          </a:p>
        </p:txBody>
      </p:sp>
    </p:spTree>
    <p:extLst>
      <p:ext uri="{BB962C8B-B14F-4D97-AF65-F5344CB8AC3E}">
        <p14:creationId xmlns:p14="http://schemas.microsoft.com/office/powerpoint/2010/main" val="343362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DBA76-60C0-644C-4117-EF686C11FFDD}"/>
              </a:ext>
            </a:extLst>
          </p:cNvPr>
          <p:cNvSpPr>
            <a:spLocks noGrp="1"/>
          </p:cNvSpPr>
          <p:nvPr>
            <p:ph type="sldNum" sz="quarter" idx="4"/>
          </p:nvPr>
        </p:nvSpPr>
        <p:spPr/>
        <p:txBody>
          <a:bodyPr/>
          <a:lstStyle/>
          <a:p>
            <a:fld id="{82E6E617-44C2-4086-A319-6683860944D9}" type="slidenum">
              <a:rPr lang="en-US" smtClean="0"/>
              <a:pPr/>
              <a:t>9</a:t>
            </a:fld>
            <a:endParaRPr lang="en-US"/>
          </a:p>
        </p:txBody>
      </p:sp>
      <p:graphicFrame>
        <p:nvGraphicFramePr>
          <p:cNvPr id="5" name="Table 4">
            <a:extLst>
              <a:ext uri="{FF2B5EF4-FFF2-40B4-BE49-F238E27FC236}">
                <a16:creationId xmlns:a16="http://schemas.microsoft.com/office/drawing/2014/main" id="{A4624D97-D370-4DB2-D8C0-B84117E22DD4}"/>
              </a:ext>
            </a:extLst>
          </p:cNvPr>
          <p:cNvGraphicFramePr>
            <a:graphicFrameLocks noGrp="1"/>
          </p:cNvGraphicFramePr>
          <p:nvPr>
            <p:extLst>
              <p:ext uri="{D42A27DB-BD31-4B8C-83A1-F6EECF244321}">
                <p14:modId xmlns:p14="http://schemas.microsoft.com/office/powerpoint/2010/main" val="878393880"/>
              </p:ext>
            </p:extLst>
          </p:nvPr>
        </p:nvGraphicFramePr>
        <p:xfrm>
          <a:off x="348343" y="413658"/>
          <a:ext cx="11517088" cy="6030688"/>
        </p:xfrm>
        <a:graphic>
          <a:graphicData uri="http://schemas.openxmlformats.org/drawingml/2006/table">
            <a:tbl>
              <a:tblPr firstRow="1" bandRow="1">
                <a:tableStyleId>{5C22544A-7EE6-4342-B048-85BDC9FD1C3A}</a:tableStyleId>
              </a:tblPr>
              <a:tblGrid>
                <a:gridCol w="392207">
                  <a:extLst>
                    <a:ext uri="{9D8B030D-6E8A-4147-A177-3AD203B41FA5}">
                      <a16:colId xmlns:a16="http://schemas.microsoft.com/office/drawing/2014/main" val="2001070524"/>
                    </a:ext>
                  </a:extLst>
                </a:gridCol>
                <a:gridCol w="8665873">
                  <a:extLst>
                    <a:ext uri="{9D8B030D-6E8A-4147-A177-3AD203B41FA5}">
                      <a16:colId xmlns:a16="http://schemas.microsoft.com/office/drawing/2014/main" val="2878952729"/>
                    </a:ext>
                  </a:extLst>
                </a:gridCol>
                <a:gridCol w="614752">
                  <a:extLst>
                    <a:ext uri="{9D8B030D-6E8A-4147-A177-3AD203B41FA5}">
                      <a16:colId xmlns:a16="http://schemas.microsoft.com/office/drawing/2014/main" val="2911996382"/>
                    </a:ext>
                  </a:extLst>
                </a:gridCol>
                <a:gridCol w="614752">
                  <a:extLst>
                    <a:ext uri="{9D8B030D-6E8A-4147-A177-3AD203B41FA5}">
                      <a16:colId xmlns:a16="http://schemas.microsoft.com/office/drawing/2014/main" val="2351363712"/>
                    </a:ext>
                  </a:extLst>
                </a:gridCol>
                <a:gridCol w="614752">
                  <a:extLst>
                    <a:ext uri="{9D8B030D-6E8A-4147-A177-3AD203B41FA5}">
                      <a16:colId xmlns:a16="http://schemas.microsoft.com/office/drawing/2014/main" val="1844359723"/>
                    </a:ext>
                  </a:extLst>
                </a:gridCol>
                <a:gridCol w="614752">
                  <a:extLst>
                    <a:ext uri="{9D8B030D-6E8A-4147-A177-3AD203B41FA5}">
                      <a16:colId xmlns:a16="http://schemas.microsoft.com/office/drawing/2014/main" val="2023993483"/>
                    </a:ext>
                  </a:extLst>
                </a:gridCol>
              </a:tblGrid>
              <a:tr h="931717">
                <a:tc>
                  <a:txBody>
                    <a:bodyPr/>
                    <a:lstStyle/>
                    <a:p>
                      <a:pPr algn="ctr"/>
                      <a:r>
                        <a:rPr lang="en-US" sz="1400" dirty="0">
                          <a:solidFill>
                            <a:schemeClr val="bg1"/>
                          </a:solidFill>
                          <a:latin typeface="BR Omny" pitchFamily="50" charset="0"/>
                        </a:rPr>
                        <a:t>#</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868A4"/>
                    </a:solidFill>
                  </a:tcPr>
                </a:tc>
                <a:tc>
                  <a:txBody>
                    <a:bodyPr/>
                    <a:lstStyle/>
                    <a:p>
                      <a:r>
                        <a:rPr lang="en-US" sz="1400" dirty="0">
                          <a:solidFill>
                            <a:schemeClr val="bg1"/>
                          </a:solidFill>
                          <a:latin typeface="BR Omny" pitchFamily="50" charset="0"/>
                        </a:rPr>
                        <a:t>Implications for GEI</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868A4"/>
                    </a:solidFill>
                  </a:tcPr>
                </a:tc>
                <a:tc>
                  <a:txBody>
                    <a:bodyPr/>
                    <a:lstStyle/>
                    <a:p>
                      <a:r>
                        <a:rPr lang="en-US" sz="1100" dirty="0">
                          <a:solidFill>
                            <a:schemeClr val="bg1"/>
                          </a:solidFill>
                          <a:latin typeface="BR Omny" pitchFamily="50" charset="0"/>
                        </a:rPr>
                        <a:t>Internal </a:t>
                      </a:r>
                      <a:r>
                        <a:rPr lang="en-US" sz="1100" dirty="0" err="1">
                          <a:solidFill>
                            <a:schemeClr val="bg1"/>
                          </a:solidFill>
                          <a:latin typeface="BR Omny" pitchFamily="50" charset="0"/>
                        </a:rPr>
                        <a:t>stocktake</a:t>
                      </a:r>
                      <a:endParaRPr lang="en-US" sz="1100" dirty="0">
                        <a:solidFill>
                          <a:schemeClr val="bg1"/>
                        </a:solidFill>
                        <a:latin typeface="BR Omny" pitchFamily="50" charset="0"/>
                      </a:endParaRPr>
                    </a:p>
                  </a:txBody>
                  <a:tcPr marL="0" marR="0" marT="80409" marB="80409" vert="vert27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868A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BR Omny" pitchFamily="50" charset="0"/>
                        </a:rPr>
                        <a:t>Rapid evidence review</a:t>
                      </a:r>
                    </a:p>
                    <a:p>
                      <a:endParaRPr lang="en-US" sz="1100" dirty="0">
                        <a:solidFill>
                          <a:schemeClr val="bg1"/>
                        </a:solidFill>
                        <a:latin typeface="BR Omny" pitchFamily="50" charset="0"/>
                      </a:endParaRPr>
                    </a:p>
                  </a:txBody>
                  <a:tcPr marL="0" marR="0" marT="80409" marB="80409" vert="vert27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868A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BR Omny" pitchFamily="50" charset="0"/>
                        </a:rPr>
                        <a:t>Actor landscape analysis</a:t>
                      </a:r>
                    </a:p>
                    <a:p>
                      <a:endParaRPr lang="en-US" sz="1100" dirty="0">
                        <a:solidFill>
                          <a:schemeClr val="bg1"/>
                        </a:solidFill>
                        <a:latin typeface="BR Omny" pitchFamily="50" charset="0"/>
                      </a:endParaRPr>
                    </a:p>
                  </a:txBody>
                  <a:tcPr marL="0" marR="0" marT="80409" marB="80409" vert="vert27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868A4"/>
                    </a:solidFill>
                  </a:tcPr>
                </a:tc>
                <a:tc>
                  <a:txBody>
                    <a:bodyPr/>
                    <a:lstStyle/>
                    <a:p>
                      <a:r>
                        <a:rPr lang="en-US" sz="1100" dirty="0">
                          <a:solidFill>
                            <a:schemeClr val="bg1"/>
                          </a:solidFill>
                          <a:latin typeface="BR Omny" pitchFamily="50" charset="0"/>
                        </a:rPr>
                        <a:t>External evaluation</a:t>
                      </a:r>
                    </a:p>
                  </a:txBody>
                  <a:tcPr marL="0" marR="0" marT="80409" marB="80409" vert="vert27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1868A4"/>
                    </a:solidFill>
                  </a:tcPr>
                </a:tc>
                <a:extLst>
                  <a:ext uri="{0D108BD9-81ED-4DB2-BD59-A6C34878D82A}">
                    <a16:rowId xmlns:a16="http://schemas.microsoft.com/office/drawing/2014/main" val="4046000876"/>
                  </a:ext>
                </a:extLst>
              </a:tr>
              <a:tr h="401537">
                <a:tc>
                  <a:txBody>
                    <a:bodyPr/>
                    <a:lstStyle/>
                    <a:p>
                      <a:pPr algn="ctr"/>
                      <a:r>
                        <a:rPr lang="en-US" sz="1100" dirty="0">
                          <a:solidFill>
                            <a:schemeClr val="tx1"/>
                          </a:solidFill>
                          <a:latin typeface="BR Omny" pitchFamily="50" charset="0"/>
                        </a:rPr>
                        <a:t>1</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a:solidFill>
                            <a:schemeClr val="tx1"/>
                          </a:solidFill>
                          <a:latin typeface="BR Omny" pitchFamily="50" charset="0"/>
                        </a:rPr>
                        <a:t>Develop sustainable business model, improve funding stability for implementing partners</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2375769795"/>
                  </a:ext>
                </a:extLst>
              </a:tr>
              <a:tr h="401537">
                <a:tc>
                  <a:txBody>
                    <a:bodyPr/>
                    <a:lstStyle/>
                    <a:p>
                      <a:pPr algn="ctr"/>
                      <a:r>
                        <a:rPr lang="en-US" sz="1100" dirty="0">
                          <a:solidFill>
                            <a:schemeClr val="tx1"/>
                          </a:solidFill>
                          <a:latin typeface="BR Omny" pitchFamily="50" charset="0"/>
                        </a:rPr>
                        <a:t>2</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a:solidFill>
                            <a:schemeClr val="tx1"/>
                          </a:solidFill>
                          <a:latin typeface="BR Omny" pitchFamily="50" charset="0"/>
                        </a:rPr>
                        <a:t>Focus on GEI niche in country-level M&amp;E systems strengthening</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4285158601"/>
                  </a:ext>
                </a:extLst>
              </a:tr>
              <a:tr h="495046">
                <a:tc>
                  <a:txBody>
                    <a:bodyPr/>
                    <a:lstStyle/>
                    <a:p>
                      <a:pPr algn="ctr"/>
                      <a:r>
                        <a:rPr lang="en-US" sz="1100" dirty="0">
                          <a:solidFill>
                            <a:schemeClr val="tx1"/>
                          </a:solidFill>
                          <a:latin typeface="BR Omny" pitchFamily="50" charset="0"/>
                        </a:rPr>
                        <a:t>3</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dirty="0">
                          <a:solidFill>
                            <a:schemeClr val="tx1"/>
                          </a:solidFill>
                          <a:latin typeface="BR Omny" pitchFamily="50" charset="0"/>
                        </a:rPr>
                        <a:t>Improve program coherence through coordinated packages of support for focal countries; consider strategic alignment of new activities to avoid splintering efforts</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9052595"/>
                  </a:ext>
                </a:extLst>
              </a:tr>
              <a:tr h="495046">
                <a:tc>
                  <a:txBody>
                    <a:bodyPr/>
                    <a:lstStyle/>
                    <a:p>
                      <a:pPr algn="ctr"/>
                      <a:r>
                        <a:rPr lang="en-US" sz="1100" dirty="0">
                          <a:solidFill>
                            <a:schemeClr val="tx1"/>
                          </a:solidFill>
                          <a:latin typeface="BR Omny" pitchFamily="50" charset="0"/>
                        </a:rPr>
                        <a:t>4</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a:solidFill>
                            <a:schemeClr val="tx1"/>
                          </a:solidFill>
                          <a:latin typeface="BR Omny" pitchFamily="50" charset="0"/>
                        </a:rPr>
                        <a:t>Approach M&amp;E systems strengthening as institutional reform (e.g., consider readiness, political economy, non-linear process, link to national priorities, agendas, etc.)</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2897881561"/>
                  </a:ext>
                </a:extLst>
              </a:tr>
              <a:tr h="401537">
                <a:tc>
                  <a:txBody>
                    <a:bodyPr/>
                    <a:lstStyle/>
                    <a:p>
                      <a:pPr algn="ctr"/>
                      <a:r>
                        <a:rPr lang="en-US" sz="1100">
                          <a:solidFill>
                            <a:schemeClr val="tx1"/>
                          </a:solidFill>
                          <a:latin typeface="BR Omny" pitchFamily="50" charset="0"/>
                        </a:rPr>
                        <a:t>5</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dirty="0">
                          <a:solidFill>
                            <a:schemeClr val="tx1"/>
                          </a:solidFill>
                          <a:latin typeface="BR Omny" pitchFamily="50" charset="0"/>
                        </a:rPr>
                        <a:t>Pivot away from ‘defragmentation’ objective through pooled funding approach</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329718837"/>
                  </a:ext>
                </a:extLst>
              </a:tr>
              <a:tr h="401537">
                <a:tc>
                  <a:txBody>
                    <a:bodyPr/>
                    <a:lstStyle/>
                    <a:p>
                      <a:pPr algn="ctr"/>
                      <a:r>
                        <a:rPr lang="en-US" sz="1100" dirty="0">
                          <a:solidFill>
                            <a:schemeClr val="tx1"/>
                          </a:solidFill>
                          <a:latin typeface="BR Omny" pitchFamily="50" charset="0"/>
                        </a:rPr>
                        <a:t>6</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a:solidFill>
                            <a:schemeClr val="tx1"/>
                          </a:solidFill>
                          <a:latin typeface="BR Omny" pitchFamily="50" charset="0"/>
                        </a:rPr>
                        <a:t>Update/refine the IPDET training model (new content, updated pedagogy, more access, greater tailoring, etc.)</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3027607636"/>
                  </a:ext>
                </a:extLst>
              </a:tr>
              <a:tr h="401537">
                <a:tc>
                  <a:txBody>
                    <a:bodyPr/>
                    <a:lstStyle/>
                    <a:p>
                      <a:pPr algn="ctr"/>
                      <a:r>
                        <a:rPr lang="en-US" sz="1100" dirty="0">
                          <a:solidFill>
                            <a:schemeClr val="tx1"/>
                          </a:solidFill>
                          <a:latin typeface="BR Omny" pitchFamily="50" charset="0"/>
                        </a:rPr>
                        <a:t>7</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a:solidFill>
                            <a:schemeClr val="tx1"/>
                          </a:solidFill>
                          <a:latin typeface="BR Omny" pitchFamily="50" charset="0"/>
                        </a:rPr>
                        <a:t>Enhance GEI’s own MEL framework for accountability, adaptive management and learning</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335758"/>
                  </a:ext>
                </a:extLst>
              </a:tr>
              <a:tr h="401537">
                <a:tc>
                  <a:txBody>
                    <a:bodyPr/>
                    <a:lstStyle/>
                    <a:p>
                      <a:pPr algn="ctr"/>
                      <a:r>
                        <a:rPr lang="en-US" sz="1100" dirty="0">
                          <a:solidFill>
                            <a:schemeClr val="tx1"/>
                          </a:solidFill>
                          <a:latin typeface="BR Omny" pitchFamily="50" charset="0"/>
                        </a:rPr>
                        <a:t>8</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dirty="0">
                          <a:solidFill>
                            <a:schemeClr val="tx1"/>
                          </a:solidFill>
                          <a:latin typeface="BR Omny" pitchFamily="50" charset="0"/>
                        </a:rPr>
                        <a:t>Increase opportunities for technical engagement with Partnership Council</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778301943"/>
                  </a:ext>
                </a:extLst>
              </a:tr>
              <a:tr h="401537">
                <a:tc>
                  <a:txBody>
                    <a:bodyPr/>
                    <a:lstStyle/>
                    <a:p>
                      <a:pPr algn="ctr"/>
                      <a:r>
                        <a:rPr lang="en-US" sz="1100" dirty="0">
                          <a:solidFill>
                            <a:schemeClr val="tx1"/>
                          </a:solidFill>
                          <a:latin typeface="BR Omny" pitchFamily="50" charset="0"/>
                        </a:rPr>
                        <a:t>9</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dirty="0">
                          <a:solidFill>
                            <a:schemeClr val="tx1"/>
                          </a:solidFill>
                          <a:latin typeface="BR Omny" pitchFamily="50" charset="0"/>
                        </a:rPr>
                        <a:t>Clarify the specific role(s)/function of the GEI network in achieving outcomes; tailor approaches by region</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3154390866"/>
                  </a:ext>
                </a:extLst>
              </a:tr>
              <a:tr h="401537">
                <a:tc>
                  <a:txBody>
                    <a:bodyPr/>
                    <a:lstStyle/>
                    <a:p>
                      <a:pPr algn="ctr"/>
                      <a:r>
                        <a:rPr lang="en-US" sz="1100" dirty="0">
                          <a:solidFill>
                            <a:schemeClr val="tx1"/>
                          </a:solidFill>
                          <a:latin typeface="BR Omny" pitchFamily="50" charset="0"/>
                        </a:rPr>
                        <a:t>10</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dirty="0">
                          <a:solidFill>
                            <a:schemeClr val="tx1"/>
                          </a:solidFill>
                          <a:latin typeface="BR Omny" pitchFamily="50" charset="0"/>
                        </a:rPr>
                        <a:t>Make CLEARs available to work with other ECD actors</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9675544"/>
                  </a:ext>
                </a:extLst>
              </a:tr>
              <a:tr h="401537">
                <a:tc>
                  <a:txBody>
                    <a:bodyPr/>
                    <a:lstStyle/>
                    <a:p>
                      <a:pPr algn="ctr"/>
                      <a:r>
                        <a:rPr lang="en-US" sz="1100" dirty="0">
                          <a:solidFill>
                            <a:schemeClr val="tx1"/>
                          </a:solidFill>
                          <a:latin typeface="BR Omny" pitchFamily="50" charset="0"/>
                        </a:rPr>
                        <a:t>11</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a:solidFill>
                            <a:schemeClr val="tx1"/>
                          </a:solidFill>
                          <a:latin typeface="BR Omny" pitchFamily="50" charset="0"/>
                        </a:rPr>
                        <a:t>Make network building more of an explicit aim of events, training; deliberately leverage these relationships</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dirty="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3439920432"/>
                  </a:ext>
                </a:extLst>
              </a:tr>
              <a:tr h="495046">
                <a:tc>
                  <a:txBody>
                    <a:bodyPr/>
                    <a:lstStyle/>
                    <a:p>
                      <a:pPr algn="ctr"/>
                      <a:r>
                        <a:rPr lang="en-US" sz="1100" dirty="0">
                          <a:solidFill>
                            <a:schemeClr val="tx1"/>
                          </a:solidFill>
                          <a:latin typeface="BR Omny" pitchFamily="50" charset="0"/>
                        </a:rPr>
                        <a:t>12</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100" dirty="0">
                          <a:solidFill>
                            <a:schemeClr val="tx1"/>
                          </a:solidFill>
                          <a:latin typeface="BR Omny" pitchFamily="50" charset="0"/>
                        </a:rPr>
                        <a:t>Enhance knowledge platform (BE), improve multi-lingual content and interface, broaden the user base, leverage it more deliberately to support GEI objectives</a:t>
                      </a:r>
                    </a:p>
                  </a:txBody>
                  <a:tcPr marL="80409" marR="80409" marT="40205" marB="40205"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tc>
                  <a:txBody>
                    <a:bodyPr/>
                    <a:lstStyle/>
                    <a:p>
                      <a:endParaRPr lang="en-US" sz="1100" dirty="0">
                        <a:solidFill>
                          <a:schemeClr val="tx1"/>
                        </a:solidFill>
                        <a:latin typeface="BR Omny" pitchFamily="50" charset="0"/>
                      </a:endParaRPr>
                    </a:p>
                  </a:txBody>
                  <a:tcPr marL="80409" marR="80409" marT="40205" marB="40205">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ADEE"/>
                    </a:solidFill>
                  </a:tcPr>
                </a:tc>
                <a:extLst>
                  <a:ext uri="{0D108BD9-81ED-4DB2-BD59-A6C34878D82A}">
                    <a16:rowId xmlns:a16="http://schemas.microsoft.com/office/drawing/2014/main" val="1118184623"/>
                  </a:ext>
                </a:extLst>
              </a:tr>
            </a:tbl>
          </a:graphicData>
        </a:graphic>
      </p:graphicFrame>
    </p:spTree>
    <p:extLst>
      <p:ext uri="{BB962C8B-B14F-4D97-AF65-F5344CB8AC3E}">
        <p14:creationId xmlns:p14="http://schemas.microsoft.com/office/powerpoint/2010/main" val="161647681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I_PPT_TEMP" id="{3F4B8756-9FE2-4F31-981A-7BC080CB8D18}" vid="{813E15D9-F96E-4116-9C05-1221A428C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48" row="2">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8EF7700-BAD3-4F8E-991B-B2C9625BE603}">
  <we:reference id="wa200006805" version="1.0.0.0" store="en-US" storeType="OMEX"/>
  <we:alternateReferences>
    <we:reference id="wa200006805" version="1.0.0.0" store="wa20000680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307F155-F352-4532-8424-5B617F09566B}">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CEFCFE63173843831399796505070B" ma:contentTypeVersion="21" ma:contentTypeDescription="Create a new document." ma:contentTypeScope="" ma:versionID="4feb17715ecc65bac1b8772367d9fe0f">
  <xsd:schema xmlns:xsd="http://www.w3.org/2001/XMLSchema" xmlns:xs="http://www.w3.org/2001/XMLSchema" xmlns:p="http://schemas.microsoft.com/office/2006/metadata/properties" xmlns:ns1="http://schemas.microsoft.com/sharepoint/v3" xmlns:ns2="cd6c2767-8973-466b-9016-64adc453953e" xmlns:ns3="0dd94aee-3ae3-4eb9-acb6-34b58fe62d1e" xmlns:ns4="3e02667f-0271-471b-bd6e-11a2e16def1d" targetNamespace="http://schemas.microsoft.com/office/2006/metadata/properties" ma:root="true" ma:fieldsID="0bd9a4099687f8b3e689cadf22ec92af" ns1:_="" ns2:_="" ns3:_="" ns4:_="">
    <xsd:import namespace="http://schemas.microsoft.com/sharepoint/v3"/>
    <xsd:import namespace="cd6c2767-8973-466b-9016-64adc453953e"/>
    <xsd:import namespace="0dd94aee-3ae3-4eb9-acb6-34b58fe62d1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4:TaxCatchAll" minOccurs="0"/>
                <xsd:element ref="ns2:Time"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c2767-8973-466b-9016-64adc4539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Time" ma:index="24" nillable="true" ma:displayName="Time" ma:format="DateOnly" ma:internalName="Tim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d94aee-3ae3-4eb9-acb6-34b58fe62d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2cb6460-335c-4e73-aad2-80fbcb21a122}" ma:internalName="TaxCatchAll" ma:showField="CatchAllData" ma:web="0dd94aee-3ae3-4eb9-acb6-34b58fe62d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ime xmlns="cd6c2767-8973-466b-9016-64adc453953e" xsi:nil="true"/>
    <_ip_UnifiedCompliancePolicyUIAction xmlns="http://schemas.microsoft.com/sharepoint/v3" xsi:nil="true"/>
    <_ip_UnifiedCompliancePolicyProperties xmlns="http://schemas.microsoft.com/sharepoint/v3" xsi:nil="true"/>
    <lcf76f155ced4ddcb4097134ff3c332f xmlns="cd6c2767-8973-466b-9016-64adc453953e">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0E6876FA-16AC-45B0-9F42-65DBE3EA7A5A}">
  <ds:schemaRefs>
    <ds:schemaRef ds:uri="http://schemas.microsoft.com/sharepoint/v3/contenttype/forms"/>
  </ds:schemaRefs>
</ds:datastoreItem>
</file>

<file path=customXml/itemProps2.xml><?xml version="1.0" encoding="utf-8"?>
<ds:datastoreItem xmlns:ds="http://schemas.openxmlformats.org/officeDocument/2006/customXml" ds:itemID="{CA6A87F7-8356-4A9D-8047-361424C9A06D}">
  <ds:schemaRefs>
    <ds:schemaRef ds:uri="0dd94aee-3ae3-4eb9-acb6-34b58fe62d1e"/>
    <ds:schemaRef ds:uri="3e02667f-0271-471b-bd6e-11a2e16def1d"/>
    <ds:schemaRef ds:uri="cd6c2767-8973-466b-9016-64adc45395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414106C-156D-4DEC-BC5B-AD897A4AF38B}">
  <ds:schemaRefs>
    <ds:schemaRef ds:uri="http://www.w3.org/XML/1998/namespace"/>
    <ds:schemaRef ds:uri="cd6c2767-8973-466b-9016-64adc453953e"/>
    <ds:schemaRef ds:uri="3e02667f-0271-471b-bd6e-11a2e16def1d"/>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http://purl.org/dc/dcmitype/"/>
    <ds:schemaRef ds:uri="http://purl.org/dc/elements/1.1/"/>
    <ds:schemaRef ds:uri="http://schemas.openxmlformats.org/package/2006/metadata/core-properties"/>
    <ds:schemaRef ds:uri="0dd94aee-3ae3-4eb9-acb6-34b58fe62d1e"/>
    <ds:schemaRef ds:uri="http://purl.org/dc/terms/"/>
  </ds:schemaRefs>
</ds:datastoreItem>
</file>

<file path=docProps/app.xml><?xml version="1.0" encoding="utf-8"?>
<Properties xmlns="http://schemas.openxmlformats.org/officeDocument/2006/extended-properties" xmlns:vt="http://schemas.openxmlformats.org/officeDocument/2006/docPropsVTypes">
  <Template>GEI_PPT_TEMP</Template>
  <TotalTime>98</TotalTime>
  <Words>1657</Words>
  <Application>Microsoft Office PowerPoint</Application>
  <PresentationFormat>Widescreen</PresentationFormat>
  <Paragraphs>264</Paragraphs>
  <Slides>19</Slides>
  <Notes>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BR Omny</vt:lpstr>
      <vt:lpstr>Calibri</vt:lpstr>
      <vt:lpstr>Aptos</vt:lpstr>
      <vt:lpstr>BR Omny Light</vt:lpstr>
      <vt:lpstr>2_Office Theme</vt:lpstr>
      <vt:lpstr>GEI 2.0:  Initial reflections on the way forward  June 10, 2025</vt:lpstr>
      <vt:lpstr>1. Recap of GEI 2.0</vt:lpstr>
      <vt:lpstr>Recap of GEI 2.0</vt:lpstr>
      <vt:lpstr>2. What have we learned…?</vt:lpstr>
      <vt:lpstr>…from the evidence (Internal Stocktake)</vt:lpstr>
      <vt:lpstr>…from the evidence (Rapid Evidence Reviews)</vt:lpstr>
      <vt:lpstr>…from the evidence (Landscape Analysis)</vt:lpstr>
      <vt:lpstr>…from the evidence (External Evaluation)</vt:lpstr>
      <vt:lpstr>PowerPoint Presentation</vt:lpstr>
      <vt:lpstr>3. Where to from here? </vt:lpstr>
      <vt:lpstr>The GEI Niche and Comparative Advantage</vt:lpstr>
      <vt:lpstr>GEI’s Vision, Mission and Five-Year Goal</vt:lpstr>
      <vt:lpstr>What’s different?</vt:lpstr>
      <vt:lpstr>How does all of this fit together?</vt:lpstr>
      <vt:lpstr>Short, Medium and Long-Term Priorities</vt:lpstr>
      <vt:lpstr>4. Key choices, feedback and direction</vt:lpstr>
      <vt:lpstr>The Strategic Direction </vt:lpstr>
      <vt:lpstr>The Strategic Direction </vt:lpstr>
      <vt:lpstr>PowerPoint Presentation</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Douglas Matthew Glandon</dc:creator>
  <cp:lastModifiedBy>Luca Padovani</cp:lastModifiedBy>
  <cp:revision>3</cp:revision>
  <dcterms:created xsi:type="dcterms:W3CDTF">2025-05-27T15:11:20Z</dcterms:created>
  <dcterms:modified xsi:type="dcterms:W3CDTF">2025-06-02T11:56:00Z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0x010100E8CEFCFE63173843831399796505070B</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