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  <p:sldId id="256" r:id="rId3"/>
    <p:sldId id="257" r:id="rId4"/>
    <p:sldId id="260" r:id="rId5"/>
    <p:sldId id="261" r:id="rId6"/>
    <p:sldId id="262" r:id="rId7"/>
    <p:sldId id="264" r:id="rId8"/>
    <p:sldId id="263" r:id="rId9"/>
    <p:sldId id="266" r:id="rId10"/>
    <p:sldId id="265" r:id="rId11"/>
    <p:sldId id="267" r:id="rId12"/>
    <p:sldId id="268" r:id="rId13"/>
    <p:sldId id="259" r:id="rId14"/>
  </p:sldIdLst>
  <p:sldSz cx="18288000" cy="10287000"/>
  <p:notesSz cx="6858000" cy="9144000"/>
  <p:embeddedFontLst>
    <p:embeddedFont>
      <p:font typeface="BR Omny" pitchFamily="2" charset="77"/>
      <p:regular r:id="rId15"/>
    </p:embeddedFont>
    <p:embeddedFont>
      <p:font typeface="BR Omny Bold" pitchFamily="2" charset="77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93"/>
    <a:srgbClr val="0096FF"/>
    <a:srgbClr val="D21D6B"/>
    <a:srgbClr val="FE5CA7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9" autoAdjust="0"/>
    <p:restoredTop sz="94580" autoAdjust="0"/>
  </p:normalViewPr>
  <p:slideViewPr>
    <p:cSldViewPr>
      <p:cViewPr>
        <p:scale>
          <a:sx n="70" d="100"/>
          <a:sy n="70" d="100"/>
        </p:scale>
        <p:origin x="968" y="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2C4049-B899-C54D-A00C-91F6AD7E0A26}" type="doc">
      <dgm:prSet loTypeId="urn:microsoft.com/office/officeart/2005/8/layout/list1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64EA3C59-C5A4-8F4A-B66F-C192E30238F3}">
      <dgm:prSet phldrT="[Text]" custT="1"/>
      <dgm:spPr>
        <a:solidFill>
          <a:schemeClr val="tx2"/>
        </a:solidFill>
      </dgm:spPr>
      <dgm:t>
        <a:bodyPr/>
        <a:lstStyle/>
        <a:p>
          <a:r>
            <a:rPr lang="en-GB" sz="2400" dirty="0"/>
            <a:t>Report back to the community</a:t>
          </a:r>
        </a:p>
      </dgm:t>
    </dgm:pt>
    <dgm:pt modelId="{CEE64A7D-BFDE-1E43-949D-B2BFA2E1221F}" type="parTrans" cxnId="{A62C5B5A-99F4-5948-8744-4E1C5B68BE22}">
      <dgm:prSet/>
      <dgm:spPr/>
      <dgm:t>
        <a:bodyPr/>
        <a:lstStyle/>
        <a:p>
          <a:endParaRPr lang="en-GB" sz="2000"/>
        </a:p>
      </dgm:t>
    </dgm:pt>
    <dgm:pt modelId="{D13C1D06-7508-C549-BF9B-E5EC3A8F3675}" type="sibTrans" cxnId="{A62C5B5A-99F4-5948-8744-4E1C5B68BE22}">
      <dgm:prSet/>
      <dgm:spPr/>
      <dgm:t>
        <a:bodyPr/>
        <a:lstStyle/>
        <a:p>
          <a:endParaRPr lang="en-GB" sz="2000"/>
        </a:p>
      </dgm:t>
    </dgm:pt>
    <dgm:pt modelId="{B16590E5-991E-3E4F-8703-BA3F2FF88882}">
      <dgm:prSet phldrT="[Text]" custT="1"/>
      <dgm:spPr>
        <a:solidFill>
          <a:srgbClr val="005493"/>
        </a:solidFill>
      </dgm:spPr>
      <dgm:t>
        <a:bodyPr/>
        <a:lstStyle/>
        <a:p>
          <a:r>
            <a:rPr lang="en-GB" sz="2400" dirty="0"/>
            <a:t>Report to key stakeholders </a:t>
          </a:r>
        </a:p>
      </dgm:t>
    </dgm:pt>
    <dgm:pt modelId="{6F536370-10B5-AC4D-BD7C-85C0732F0F85}" type="parTrans" cxnId="{7BFCB6F5-0CB4-7448-A651-024EC01CDB64}">
      <dgm:prSet/>
      <dgm:spPr/>
      <dgm:t>
        <a:bodyPr/>
        <a:lstStyle/>
        <a:p>
          <a:endParaRPr lang="en-GB" sz="2000"/>
        </a:p>
      </dgm:t>
    </dgm:pt>
    <dgm:pt modelId="{D3B5DA98-4F54-2F49-B993-8EA41410B2B9}" type="sibTrans" cxnId="{7BFCB6F5-0CB4-7448-A651-024EC01CDB64}">
      <dgm:prSet/>
      <dgm:spPr/>
      <dgm:t>
        <a:bodyPr/>
        <a:lstStyle/>
        <a:p>
          <a:endParaRPr lang="en-GB" sz="2000"/>
        </a:p>
      </dgm:t>
    </dgm:pt>
    <dgm:pt modelId="{0D3005A0-D2C4-2547-B2F2-3C47463A0A9E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sz="2400" dirty="0"/>
            <a:t>Report to implementing/downstream partners </a:t>
          </a:r>
        </a:p>
      </dgm:t>
    </dgm:pt>
    <dgm:pt modelId="{7B26CCA8-3E8B-E44C-9C74-3E84E27B3AC8}" type="parTrans" cxnId="{0AB27ECA-DE5B-494E-89C6-2A35AE30D95C}">
      <dgm:prSet/>
      <dgm:spPr/>
      <dgm:t>
        <a:bodyPr/>
        <a:lstStyle/>
        <a:p>
          <a:endParaRPr lang="en-GB" sz="2000"/>
        </a:p>
      </dgm:t>
    </dgm:pt>
    <dgm:pt modelId="{691D3BE8-DFA6-2A4B-BFDA-A62EA9AB0DA5}" type="sibTrans" cxnId="{0AB27ECA-DE5B-494E-89C6-2A35AE30D95C}">
      <dgm:prSet/>
      <dgm:spPr/>
      <dgm:t>
        <a:bodyPr/>
        <a:lstStyle/>
        <a:p>
          <a:endParaRPr lang="en-GB" sz="2000"/>
        </a:p>
      </dgm:t>
    </dgm:pt>
    <dgm:pt modelId="{EE73A90C-6B1B-364B-95B2-68C9FD88C67D}">
      <dgm:prSet phldrT="[Text]" custT="1"/>
      <dgm:spPr>
        <a:solidFill>
          <a:srgbClr val="D21D6B"/>
        </a:solidFill>
      </dgm:spPr>
      <dgm:t>
        <a:bodyPr/>
        <a:lstStyle/>
        <a:p>
          <a:r>
            <a:rPr lang="en-GB" sz="2400" dirty="0"/>
            <a:t>Report to the donor </a:t>
          </a:r>
        </a:p>
      </dgm:t>
    </dgm:pt>
    <dgm:pt modelId="{3F4B35B0-56BC-B745-90BD-3583E04AC3DC}" type="parTrans" cxnId="{B6B2CEB1-EE26-4144-97A8-61BFA5921E1C}">
      <dgm:prSet/>
      <dgm:spPr/>
      <dgm:t>
        <a:bodyPr/>
        <a:lstStyle/>
        <a:p>
          <a:endParaRPr lang="en-GB" sz="2000"/>
        </a:p>
      </dgm:t>
    </dgm:pt>
    <dgm:pt modelId="{F121F7FA-4E88-CF4E-8530-D3D5331F7F58}" type="sibTrans" cxnId="{B6B2CEB1-EE26-4144-97A8-61BFA5921E1C}">
      <dgm:prSet/>
      <dgm:spPr/>
      <dgm:t>
        <a:bodyPr/>
        <a:lstStyle/>
        <a:p>
          <a:endParaRPr lang="en-GB" sz="2000"/>
        </a:p>
      </dgm:t>
    </dgm:pt>
    <dgm:pt modelId="{1BEEA859-5E09-DC44-BCFF-DBCCB7F689A4}" type="pres">
      <dgm:prSet presAssocID="{5F2C4049-B899-C54D-A00C-91F6AD7E0A26}" presName="linear" presStyleCnt="0">
        <dgm:presLayoutVars>
          <dgm:dir/>
          <dgm:animLvl val="lvl"/>
          <dgm:resizeHandles val="exact"/>
        </dgm:presLayoutVars>
      </dgm:prSet>
      <dgm:spPr/>
    </dgm:pt>
    <dgm:pt modelId="{763471D3-53D8-4545-B9DA-513684F8F6EF}" type="pres">
      <dgm:prSet presAssocID="{64EA3C59-C5A4-8F4A-B66F-C192E30238F3}" presName="parentLin" presStyleCnt="0"/>
      <dgm:spPr/>
    </dgm:pt>
    <dgm:pt modelId="{C6492AE2-8B9F-9A4C-BE9E-2AEAFCC3F4D7}" type="pres">
      <dgm:prSet presAssocID="{64EA3C59-C5A4-8F4A-B66F-C192E30238F3}" presName="parentLeftMargin" presStyleLbl="node1" presStyleIdx="0" presStyleCnt="4"/>
      <dgm:spPr/>
    </dgm:pt>
    <dgm:pt modelId="{326D12D2-8B40-5C42-8CF9-9D93F4C6675D}" type="pres">
      <dgm:prSet presAssocID="{64EA3C59-C5A4-8F4A-B66F-C192E30238F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27A985F-B2EB-2F49-8DCE-008DB6BC407D}" type="pres">
      <dgm:prSet presAssocID="{64EA3C59-C5A4-8F4A-B66F-C192E30238F3}" presName="negativeSpace" presStyleCnt="0"/>
      <dgm:spPr/>
    </dgm:pt>
    <dgm:pt modelId="{76AAFD85-16B1-D841-9B5F-785FA0D59AC2}" type="pres">
      <dgm:prSet presAssocID="{64EA3C59-C5A4-8F4A-B66F-C192E30238F3}" presName="childText" presStyleLbl="conFgAcc1" presStyleIdx="0" presStyleCnt="4">
        <dgm:presLayoutVars>
          <dgm:bulletEnabled val="1"/>
        </dgm:presLayoutVars>
      </dgm:prSet>
      <dgm:spPr/>
    </dgm:pt>
    <dgm:pt modelId="{DF73E9BA-8FFA-FD4A-A33A-4A9819151BE0}" type="pres">
      <dgm:prSet presAssocID="{D13C1D06-7508-C549-BF9B-E5EC3A8F3675}" presName="spaceBetweenRectangles" presStyleCnt="0"/>
      <dgm:spPr/>
    </dgm:pt>
    <dgm:pt modelId="{68A54D34-7C53-0D40-A668-06FF3E6CD0D1}" type="pres">
      <dgm:prSet presAssocID="{B16590E5-991E-3E4F-8703-BA3F2FF88882}" presName="parentLin" presStyleCnt="0"/>
      <dgm:spPr/>
    </dgm:pt>
    <dgm:pt modelId="{EC7C75CE-DE91-FA4B-B567-A869999C5EB8}" type="pres">
      <dgm:prSet presAssocID="{B16590E5-991E-3E4F-8703-BA3F2FF88882}" presName="parentLeftMargin" presStyleLbl="node1" presStyleIdx="0" presStyleCnt="4"/>
      <dgm:spPr/>
    </dgm:pt>
    <dgm:pt modelId="{5BF34F47-D37A-634E-9AFD-9DB2B55FBAD5}" type="pres">
      <dgm:prSet presAssocID="{B16590E5-991E-3E4F-8703-BA3F2FF8888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4186B26-EF16-8F41-8D88-025FEDA7636A}" type="pres">
      <dgm:prSet presAssocID="{B16590E5-991E-3E4F-8703-BA3F2FF88882}" presName="negativeSpace" presStyleCnt="0"/>
      <dgm:spPr/>
    </dgm:pt>
    <dgm:pt modelId="{5E0F6447-0CD0-6044-8210-E59B1B0BBA76}" type="pres">
      <dgm:prSet presAssocID="{B16590E5-991E-3E4F-8703-BA3F2FF88882}" presName="childText" presStyleLbl="conFgAcc1" presStyleIdx="1" presStyleCnt="4">
        <dgm:presLayoutVars>
          <dgm:bulletEnabled val="1"/>
        </dgm:presLayoutVars>
      </dgm:prSet>
      <dgm:spPr/>
    </dgm:pt>
    <dgm:pt modelId="{0D68921E-C50A-8C44-9DFC-19B7A79CC24F}" type="pres">
      <dgm:prSet presAssocID="{D3B5DA98-4F54-2F49-B993-8EA41410B2B9}" presName="spaceBetweenRectangles" presStyleCnt="0"/>
      <dgm:spPr/>
    </dgm:pt>
    <dgm:pt modelId="{FA680B78-A264-E94A-9E93-3878BA5C4D82}" type="pres">
      <dgm:prSet presAssocID="{0D3005A0-D2C4-2547-B2F2-3C47463A0A9E}" presName="parentLin" presStyleCnt="0"/>
      <dgm:spPr/>
    </dgm:pt>
    <dgm:pt modelId="{A0F88F06-084E-5E4E-B122-7DD719D4961D}" type="pres">
      <dgm:prSet presAssocID="{0D3005A0-D2C4-2547-B2F2-3C47463A0A9E}" presName="parentLeftMargin" presStyleLbl="node1" presStyleIdx="1" presStyleCnt="4"/>
      <dgm:spPr/>
    </dgm:pt>
    <dgm:pt modelId="{D19778EF-47E7-E145-B851-0FE059BF518B}" type="pres">
      <dgm:prSet presAssocID="{0D3005A0-D2C4-2547-B2F2-3C47463A0A9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609A16E-FBD9-B045-82CC-029B2CA6EA75}" type="pres">
      <dgm:prSet presAssocID="{0D3005A0-D2C4-2547-B2F2-3C47463A0A9E}" presName="negativeSpace" presStyleCnt="0"/>
      <dgm:spPr/>
    </dgm:pt>
    <dgm:pt modelId="{E52B6BF4-A7B0-DA47-A15C-A0ADBFA94669}" type="pres">
      <dgm:prSet presAssocID="{0D3005A0-D2C4-2547-B2F2-3C47463A0A9E}" presName="childText" presStyleLbl="conFgAcc1" presStyleIdx="2" presStyleCnt="4">
        <dgm:presLayoutVars>
          <dgm:bulletEnabled val="1"/>
        </dgm:presLayoutVars>
      </dgm:prSet>
      <dgm:spPr/>
    </dgm:pt>
    <dgm:pt modelId="{F451AE40-C1F1-184B-891C-D22D7932622E}" type="pres">
      <dgm:prSet presAssocID="{691D3BE8-DFA6-2A4B-BFDA-A62EA9AB0DA5}" presName="spaceBetweenRectangles" presStyleCnt="0"/>
      <dgm:spPr/>
    </dgm:pt>
    <dgm:pt modelId="{D6B6CDBB-6A89-454F-974B-F53DA36C35F1}" type="pres">
      <dgm:prSet presAssocID="{EE73A90C-6B1B-364B-95B2-68C9FD88C67D}" presName="parentLin" presStyleCnt="0"/>
      <dgm:spPr/>
    </dgm:pt>
    <dgm:pt modelId="{B6917FA0-F4A8-C14A-A9D1-8D15968A991A}" type="pres">
      <dgm:prSet presAssocID="{EE73A90C-6B1B-364B-95B2-68C9FD88C67D}" presName="parentLeftMargin" presStyleLbl="node1" presStyleIdx="2" presStyleCnt="4"/>
      <dgm:spPr/>
    </dgm:pt>
    <dgm:pt modelId="{11AD0BB8-31C8-424A-992F-76E5F01318B7}" type="pres">
      <dgm:prSet presAssocID="{EE73A90C-6B1B-364B-95B2-68C9FD88C67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8E3258E-5900-0342-BE5E-891E16BFE1A5}" type="pres">
      <dgm:prSet presAssocID="{EE73A90C-6B1B-364B-95B2-68C9FD88C67D}" presName="negativeSpace" presStyleCnt="0"/>
      <dgm:spPr/>
    </dgm:pt>
    <dgm:pt modelId="{B17EF796-9623-1141-9ACF-1D23D8B37E32}" type="pres">
      <dgm:prSet presAssocID="{EE73A90C-6B1B-364B-95B2-68C9FD88C67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E11FE1B-3C43-4445-A7D2-065AD56C2478}" type="presOf" srcId="{64EA3C59-C5A4-8F4A-B66F-C192E30238F3}" destId="{326D12D2-8B40-5C42-8CF9-9D93F4C6675D}" srcOrd="1" destOrd="0" presId="urn:microsoft.com/office/officeart/2005/8/layout/list1"/>
    <dgm:cxn modelId="{C492A822-6779-F94D-AF26-B76A190A73DB}" type="presOf" srcId="{EE73A90C-6B1B-364B-95B2-68C9FD88C67D}" destId="{B6917FA0-F4A8-C14A-A9D1-8D15968A991A}" srcOrd="0" destOrd="0" presId="urn:microsoft.com/office/officeart/2005/8/layout/list1"/>
    <dgm:cxn modelId="{ABFB1A52-5034-0E45-BA64-E6C566ECBEAE}" type="presOf" srcId="{EE73A90C-6B1B-364B-95B2-68C9FD88C67D}" destId="{11AD0BB8-31C8-424A-992F-76E5F01318B7}" srcOrd="1" destOrd="0" presId="urn:microsoft.com/office/officeart/2005/8/layout/list1"/>
    <dgm:cxn modelId="{A62C5B5A-99F4-5948-8744-4E1C5B68BE22}" srcId="{5F2C4049-B899-C54D-A00C-91F6AD7E0A26}" destId="{64EA3C59-C5A4-8F4A-B66F-C192E30238F3}" srcOrd="0" destOrd="0" parTransId="{CEE64A7D-BFDE-1E43-949D-B2BFA2E1221F}" sibTransId="{D13C1D06-7508-C549-BF9B-E5EC3A8F3675}"/>
    <dgm:cxn modelId="{565A8374-240A-7F47-B790-A81A538B48E6}" type="presOf" srcId="{B16590E5-991E-3E4F-8703-BA3F2FF88882}" destId="{EC7C75CE-DE91-FA4B-B567-A869999C5EB8}" srcOrd="0" destOrd="0" presId="urn:microsoft.com/office/officeart/2005/8/layout/list1"/>
    <dgm:cxn modelId="{04113D91-52C4-774D-A096-EEC88D41AD29}" type="presOf" srcId="{B16590E5-991E-3E4F-8703-BA3F2FF88882}" destId="{5BF34F47-D37A-634E-9AFD-9DB2B55FBAD5}" srcOrd="1" destOrd="0" presId="urn:microsoft.com/office/officeart/2005/8/layout/list1"/>
    <dgm:cxn modelId="{B6B2CEB1-EE26-4144-97A8-61BFA5921E1C}" srcId="{5F2C4049-B899-C54D-A00C-91F6AD7E0A26}" destId="{EE73A90C-6B1B-364B-95B2-68C9FD88C67D}" srcOrd="3" destOrd="0" parTransId="{3F4B35B0-56BC-B745-90BD-3583E04AC3DC}" sibTransId="{F121F7FA-4E88-CF4E-8530-D3D5331F7F58}"/>
    <dgm:cxn modelId="{9094D9BB-2ACC-AB41-A9A9-02260EAE2CB7}" type="presOf" srcId="{0D3005A0-D2C4-2547-B2F2-3C47463A0A9E}" destId="{A0F88F06-084E-5E4E-B122-7DD719D4961D}" srcOrd="0" destOrd="0" presId="urn:microsoft.com/office/officeart/2005/8/layout/list1"/>
    <dgm:cxn modelId="{7BC7DCC1-0B4B-3542-8B6C-EB1486F38F50}" type="presOf" srcId="{5F2C4049-B899-C54D-A00C-91F6AD7E0A26}" destId="{1BEEA859-5E09-DC44-BCFF-DBCCB7F689A4}" srcOrd="0" destOrd="0" presId="urn:microsoft.com/office/officeart/2005/8/layout/list1"/>
    <dgm:cxn modelId="{0AB27ECA-DE5B-494E-89C6-2A35AE30D95C}" srcId="{5F2C4049-B899-C54D-A00C-91F6AD7E0A26}" destId="{0D3005A0-D2C4-2547-B2F2-3C47463A0A9E}" srcOrd="2" destOrd="0" parTransId="{7B26CCA8-3E8B-E44C-9C74-3E84E27B3AC8}" sibTransId="{691D3BE8-DFA6-2A4B-BFDA-A62EA9AB0DA5}"/>
    <dgm:cxn modelId="{BBF57AD6-F2F6-0744-8279-03ACD2524834}" type="presOf" srcId="{0D3005A0-D2C4-2547-B2F2-3C47463A0A9E}" destId="{D19778EF-47E7-E145-B851-0FE059BF518B}" srcOrd="1" destOrd="0" presId="urn:microsoft.com/office/officeart/2005/8/layout/list1"/>
    <dgm:cxn modelId="{391072E1-BEE4-BE4E-A74C-EA020219F3A7}" type="presOf" srcId="{64EA3C59-C5A4-8F4A-B66F-C192E30238F3}" destId="{C6492AE2-8B9F-9A4C-BE9E-2AEAFCC3F4D7}" srcOrd="0" destOrd="0" presId="urn:microsoft.com/office/officeart/2005/8/layout/list1"/>
    <dgm:cxn modelId="{7BFCB6F5-0CB4-7448-A651-024EC01CDB64}" srcId="{5F2C4049-B899-C54D-A00C-91F6AD7E0A26}" destId="{B16590E5-991E-3E4F-8703-BA3F2FF88882}" srcOrd="1" destOrd="0" parTransId="{6F536370-10B5-AC4D-BD7C-85C0732F0F85}" sibTransId="{D3B5DA98-4F54-2F49-B993-8EA41410B2B9}"/>
    <dgm:cxn modelId="{1B7CAAB3-3C1C-1443-8B03-A4A1F20E1E1D}" type="presParOf" srcId="{1BEEA859-5E09-DC44-BCFF-DBCCB7F689A4}" destId="{763471D3-53D8-4545-B9DA-513684F8F6EF}" srcOrd="0" destOrd="0" presId="urn:microsoft.com/office/officeart/2005/8/layout/list1"/>
    <dgm:cxn modelId="{3A1D5542-FF50-E145-8AE6-E28003AB4B64}" type="presParOf" srcId="{763471D3-53D8-4545-B9DA-513684F8F6EF}" destId="{C6492AE2-8B9F-9A4C-BE9E-2AEAFCC3F4D7}" srcOrd="0" destOrd="0" presId="urn:microsoft.com/office/officeart/2005/8/layout/list1"/>
    <dgm:cxn modelId="{43E44D40-0379-974A-AC50-C85DB436EA98}" type="presParOf" srcId="{763471D3-53D8-4545-B9DA-513684F8F6EF}" destId="{326D12D2-8B40-5C42-8CF9-9D93F4C6675D}" srcOrd="1" destOrd="0" presId="urn:microsoft.com/office/officeart/2005/8/layout/list1"/>
    <dgm:cxn modelId="{4F9A25AD-9B73-EA49-928A-D142D1E00760}" type="presParOf" srcId="{1BEEA859-5E09-DC44-BCFF-DBCCB7F689A4}" destId="{327A985F-B2EB-2F49-8DCE-008DB6BC407D}" srcOrd="1" destOrd="0" presId="urn:microsoft.com/office/officeart/2005/8/layout/list1"/>
    <dgm:cxn modelId="{6CBB5813-DA8F-9740-AD9B-4A48F22C98A9}" type="presParOf" srcId="{1BEEA859-5E09-DC44-BCFF-DBCCB7F689A4}" destId="{76AAFD85-16B1-D841-9B5F-785FA0D59AC2}" srcOrd="2" destOrd="0" presId="urn:microsoft.com/office/officeart/2005/8/layout/list1"/>
    <dgm:cxn modelId="{2931294E-CAC7-6B4C-A837-BD8FD4A1A5D4}" type="presParOf" srcId="{1BEEA859-5E09-DC44-BCFF-DBCCB7F689A4}" destId="{DF73E9BA-8FFA-FD4A-A33A-4A9819151BE0}" srcOrd="3" destOrd="0" presId="urn:microsoft.com/office/officeart/2005/8/layout/list1"/>
    <dgm:cxn modelId="{93D2769D-B49F-6649-A42B-EA290F90CFB5}" type="presParOf" srcId="{1BEEA859-5E09-DC44-BCFF-DBCCB7F689A4}" destId="{68A54D34-7C53-0D40-A668-06FF3E6CD0D1}" srcOrd="4" destOrd="0" presId="urn:microsoft.com/office/officeart/2005/8/layout/list1"/>
    <dgm:cxn modelId="{2EE508A1-7409-5C41-A226-6672C7435149}" type="presParOf" srcId="{68A54D34-7C53-0D40-A668-06FF3E6CD0D1}" destId="{EC7C75CE-DE91-FA4B-B567-A869999C5EB8}" srcOrd="0" destOrd="0" presId="urn:microsoft.com/office/officeart/2005/8/layout/list1"/>
    <dgm:cxn modelId="{482E1D0E-056A-0844-AA6A-A2A511BFF14A}" type="presParOf" srcId="{68A54D34-7C53-0D40-A668-06FF3E6CD0D1}" destId="{5BF34F47-D37A-634E-9AFD-9DB2B55FBAD5}" srcOrd="1" destOrd="0" presId="urn:microsoft.com/office/officeart/2005/8/layout/list1"/>
    <dgm:cxn modelId="{7458A5A3-8894-0341-A13F-E255126A1DCC}" type="presParOf" srcId="{1BEEA859-5E09-DC44-BCFF-DBCCB7F689A4}" destId="{C4186B26-EF16-8F41-8D88-025FEDA7636A}" srcOrd="5" destOrd="0" presId="urn:microsoft.com/office/officeart/2005/8/layout/list1"/>
    <dgm:cxn modelId="{613C9488-F024-1946-9DF8-F3A11C3E84BB}" type="presParOf" srcId="{1BEEA859-5E09-DC44-BCFF-DBCCB7F689A4}" destId="{5E0F6447-0CD0-6044-8210-E59B1B0BBA76}" srcOrd="6" destOrd="0" presId="urn:microsoft.com/office/officeart/2005/8/layout/list1"/>
    <dgm:cxn modelId="{E33A12A8-61D6-EB4E-AC35-C96FA0032110}" type="presParOf" srcId="{1BEEA859-5E09-DC44-BCFF-DBCCB7F689A4}" destId="{0D68921E-C50A-8C44-9DFC-19B7A79CC24F}" srcOrd="7" destOrd="0" presId="urn:microsoft.com/office/officeart/2005/8/layout/list1"/>
    <dgm:cxn modelId="{37492E4B-8D01-5240-A3C8-0B66AF594D26}" type="presParOf" srcId="{1BEEA859-5E09-DC44-BCFF-DBCCB7F689A4}" destId="{FA680B78-A264-E94A-9E93-3878BA5C4D82}" srcOrd="8" destOrd="0" presId="urn:microsoft.com/office/officeart/2005/8/layout/list1"/>
    <dgm:cxn modelId="{9DB503E5-8F81-EF4A-B22C-FC7F810D06E1}" type="presParOf" srcId="{FA680B78-A264-E94A-9E93-3878BA5C4D82}" destId="{A0F88F06-084E-5E4E-B122-7DD719D4961D}" srcOrd="0" destOrd="0" presId="urn:microsoft.com/office/officeart/2005/8/layout/list1"/>
    <dgm:cxn modelId="{5426B1F3-D866-BF40-B778-F85190B55FB1}" type="presParOf" srcId="{FA680B78-A264-E94A-9E93-3878BA5C4D82}" destId="{D19778EF-47E7-E145-B851-0FE059BF518B}" srcOrd="1" destOrd="0" presId="urn:microsoft.com/office/officeart/2005/8/layout/list1"/>
    <dgm:cxn modelId="{73AEF0DA-F9A8-4A42-B56B-A121713701F8}" type="presParOf" srcId="{1BEEA859-5E09-DC44-BCFF-DBCCB7F689A4}" destId="{B609A16E-FBD9-B045-82CC-029B2CA6EA75}" srcOrd="9" destOrd="0" presId="urn:microsoft.com/office/officeart/2005/8/layout/list1"/>
    <dgm:cxn modelId="{2E8FBDC5-7967-C247-A713-4F81D3F779DA}" type="presParOf" srcId="{1BEEA859-5E09-DC44-BCFF-DBCCB7F689A4}" destId="{E52B6BF4-A7B0-DA47-A15C-A0ADBFA94669}" srcOrd="10" destOrd="0" presId="urn:microsoft.com/office/officeart/2005/8/layout/list1"/>
    <dgm:cxn modelId="{67C49469-C0E2-6040-A150-489ADBDB982F}" type="presParOf" srcId="{1BEEA859-5E09-DC44-BCFF-DBCCB7F689A4}" destId="{F451AE40-C1F1-184B-891C-D22D7932622E}" srcOrd="11" destOrd="0" presId="urn:microsoft.com/office/officeart/2005/8/layout/list1"/>
    <dgm:cxn modelId="{EE7D50C2-A117-7846-9C0D-A1FF7CDACD6A}" type="presParOf" srcId="{1BEEA859-5E09-DC44-BCFF-DBCCB7F689A4}" destId="{D6B6CDBB-6A89-454F-974B-F53DA36C35F1}" srcOrd="12" destOrd="0" presId="urn:microsoft.com/office/officeart/2005/8/layout/list1"/>
    <dgm:cxn modelId="{9006291B-013D-3E44-BDC8-59C883BD8528}" type="presParOf" srcId="{D6B6CDBB-6A89-454F-974B-F53DA36C35F1}" destId="{B6917FA0-F4A8-C14A-A9D1-8D15968A991A}" srcOrd="0" destOrd="0" presId="urn:microsoft.com/office/officeart/2005/8/layout/list1"/>
    <dgm:cxn modelId="{780F482E-083F-0F41-815F-1E8E142D063A}" type="presParOf" srcId="{D6B6CDBB-6A89-454F-974B-F53DA36C35F1}" destId="{11AD0BB8-31C8-424A-992F-76E5F01318B7}" srcOrd="1" destOrd="0" presId="urn:microsoft.com/office/officeart/2005/8/layout/list1"/>
    <dgm:cxn modelId="{A54BE703-2820-D244-9D7F-F18F4CFDFE79}" type="presParOf" srcId="{1BEEA859-5E09-DC44-BCFF-DBCCB7F689A4}" destId="{A8E3258E-5900-0342-BE5E-891E16BFE1A5}" srcOrd="13" destOrd="0" presId="urn:microsoft.com/office/officeart/2005/8/layout/list1"/>
    <dgm:cxn modelId="{3C0CC93F-400B-A14C-A225-06140AEB976D}" type="presParOf" srcId="{1BEEA859-5E09-DC44-BCFF-DBCCB7F689A4}" destId="{B17EF796-9623-1141-9ACF-1D23D8B37E3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AFD85-16B1-D841-9B5F-785FA0D59AC2}">
      <dsp:nvSpPr>
        <dsp:cNvPr id="0" name=""/>
        <dsp:cNvSpPr/>
      </dsp:nvSpPr>
      <dsp:spPr>
        <a:xfrm>
          <a:off x="0" y="495742"/>
          <a:ext cx="9169403" cy="730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6D12D2-8B40-5C42-8CF9-9D93F4C6675D}">
      <dsp:nvSpPr>
        <dsp:cNvPr id="0" name=""/>
        <dsp:cNvSpPr/>
      </dsp:nvSpPr>
      <dsp:spPr>
        <a:xfrm>
          <a:off x="458470" y="67702"/>
          <a:ext cx="6418582" cy="85608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607" tIns="0" rIns="24260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Report back to the community</a:t>
          </a:r>
        </a:p>
      </dsp:txBody>
      <dsp:txXfrm>
        <a:off x="500260" y="109492"/>
        <a:ext cx="6335002" cy="772500"/>
      </dsp:txXfrm>
    </dsp:sp>
    <dsp:sp modelId="{5E0F6447-0CD0-6044-8210-E59B1B0BBA76}">
      <dsp:nvSpPr>
        <dsp:cNvPr id="0" name=""/>
        <dsp:cNvSpPr/>
      </dsp:nvSpPr>
      <dsp:spPr>
        <a:xfrm>
          <a:off x="0" y="1811182"/>
          <a:ext cx="9169403" cy="730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34F47-D37A-634E-9AFD-9DB2B55FBAD5}">
      <dsp:nvSpPr>
        <dsp:cNvPr id="0" name=""/>
        <dsp:cNvSpPr/>
      </dsp:nvSpPr>
      <dsp:spPr>
        <a:xfrm>
          <a:off x="458470" y="1383142"/>
          <a:ext cx="6418582" cy="856080"/>
        </a:xfrm>
        <a:prstGeom prst="roundRect">
          <a:avLst/>
        </a:prstGeom>
        <a:solidFill>
          <a:srgbClr val="00549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607" tIns="0" rIns="24260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Report to key stakeholders </a:t>
          </a:r>
        </a:p>
      </dsp:txBody>
      <dsp:txXfrm>
        <a:off x="500260" y="1424932"/>
        <a:ext cx="6335002" cy="772500"/>
      </dsp:txXfrm>
    </dsp:sp>
    <dsp:sp modelId="{E52B6BF4-A7B0-DA47-A15C-A0ADBFA94669}">
      <dsp:nvSpPr>
        <dsp:cNvPr id="0" name=""/>
        <dsp:cNvSpPr/>
      </dsp:nvSpPr>
      <dsp:spPr>
        <a:xfrm>
          <a:off x="0" y="3126622"/>
          <a:ext cx="9169403" cy="730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778EF-47E7-E145-B851-0FE059BF518B}">
      <dsp:nvSpPr>
        <dsp:cNvPr id="0" name=""/>
        <dsp:cNvSpPr/>
      </dsp:nvSpPr>
      <dsp:spPr>
        <a:xfrm>
          <a:off x="458470" y="2698582"/>
          <a:ext cx="6418582" cy="856080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607" tIns="0" rIns="24260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Report to implementing/downstream partners </a:t>
          </a:r>
        </a:p>
      </dsp:txBody>
      <dsp:txXfrm>
        <a:off x="500260" y="2740372"/>
        <a:ext cx="6335002" cy="772500"/>
      </dsp:txXfrm>
    </dsp:sp>
    <dsp:sp modelId="{B17EF796-9623-1141-9ACF-1D23D8B37E32}">
      <dsp:nvSpPr>
        <dsp:cNvPr id="0" name=""/>
        <dsp:cNvSpPr/>
      </dsp:nvSpPr>
      <dsp:spPr>
        <a:xfrm>
          <a:off x="0" y="4442062"/>
          <a:ext cx="9169403" cy="730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AD0BB8-31C8-424A-992F-76E5F01318B7}">
      <dsp:nvSpPr>
        <dsp:cNvPr id="0" name=""/>
        <dsp:cNvSpPr/>
      </dsp:nvSpPr>
      <dsp:spPr>
        <a:xfrm>
          <a:off x="458470" y="4014022"/>
          <a:ext cx="6418582" cy="856080"/>
        </a:xfrm>
        <a:prstGeom prst="roundRect">
          <a:avLst/>
        </a:prstGeom>
        <a:solidFill>
          <a:srgbClr val="D21D6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607" tIns="0" rIns="24260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Report to the donor </a:t>
          </a:r>
        </a:p>
      </dsp:txBody>
      <dsp:txXfrm>
        <a:off x="500260" y="4055812"/>
        <a:ext cx="6335002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s://www.pmcresearch.org/policypapers_show/94/Everyday-Peace-Indicators-in-Conflict-Affected-Communities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936B1C-A84D-3866-BF76-16C5FF88C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6E3480C-EE96-2DE6-57AC-09BCDD5BF999}"/>
              </a:ext>
            </a:extLst>
          </p:cNvPr>
          <p:cNvSpPr/>
          <p:nvPr/>
        </p:nvSpPr>
        <p:spPr>
          <a:xfrm rot="6395979">
            <a:off x="3334937" y="-5293430"/>
            <a:ext cx="25306469" cy="23119444"/>
          </a:xfrm>
          <a:custGeom>
            <a:avLst/>
            <a:gdLst/>
            <a:ahLst/>
            <a:cxnLst/>
            <a:rect l="l" t="t" r="r" b="b"/>
            <a:pathLst>
              <a:path w="25306469" h="23119444">
                <a:moveTo>
                  <a:pt x="0" y="0"/>
                </a:moveTo>
                <a:lnTo>
                  <a:pt x="25306469" y="0"/>
                </a:lnTo>
                <a:lnTo>
                  <a:pt x="25306469" y="23119444"/>
                </a:lnTo>
                <a:lnTo>
                  <a:pt x="0" y="23119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9" b="-649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813EDDA-60BA-224D-D031-2580DCE1AC75}"/>
              </a:ext>
            </a:extLst>
          </p:cNvPr>
          <p:cNvSpPr txBox="1"/>
          <p:nvPr/>
        </p:nvSpPr>
        <p:spPr>
          <a:xfrm>
            <a:off x="1806942" y="4787361"/>
            <a:ext cx="10080258" cy="14789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Quality by Design: Creating Evaluations that Matter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84E413A-1B8C-196C-8A29-A59C90F96B30}"/>
              </a:ext>
            </a:extLst>
          </p:cNvPr>
          <p:cNvSpPr txBox="1"/>
          <p:nvPr/>
        </p:nvSpPr>
        <p:spPr>
          <a:xfrm>
            <a:off x="1806942" y="6338011"/>
            <a:ext cx="6525478" cy="495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 dirty="0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Ketevan Murusidze</a:t>
            </a:r>
            <a:r>
              <a:rPr lang="en-US" sz="3200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 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441E70A-1C28-FEF8-E8C2-8F65046400AF}"/>
              </a:ext>
            </a:extLst>
          </p:cNvPr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FFFFFF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E61C7E1-F339-432B-0249-23C083D2D37B}"/>
              </a:ext>
            </a:extLst>
          </p:cNvPr>
          <p:cNvSpPr/>
          <p:nvPr/>
        </p:nvSpPr>
        <p:spPr>
          <a:xfrm>
            <a:off x="-1048203" y="23245"/>
            <a:ext cx="4341733" cy="2049298"/>
          </a:xfrm>
          <a:custGeom>
            <a:avLst/>
            <a:gdLst/>
            <a:ahLst/>
            <a:cxnLst/>
            <a:rect l="l" t="t" r="r" b="b"/>
            <a:pathLst>
              <a:path w="4341733" h="2049298">
                <a:moveTo>
                  <a:pt x="0" y="0"/>
                </a:moveTo>
                <a:lnTo>
                  <a:pt x="4341733" y="0"/>
                </a:lnTo>
                <a:lnTo>
                  <a:pt x="4341733" y="2049298"/>
                </a:lnTo>
                <a:lnTo>
                  <a:pt x="0" y="20492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E783636-71DF-57E9-187E-9C7911AD0AE4}"/>
              </a:ext>
            </a:extLst>
          </p:cNvPr>
          <p:cNvSpPr/>
          <p:nvPr/>
        </p:nvSpPr>
        <p:spPr>
          <a:xfrm>
            <a:off x="2112184" y="-664338"/>
            <a:ext cx="3668457" cy="3668457"/>
          </a:xfrm>
          <a:custGeom>
            <a:avLst/>
            <a:gdLst/>
            <a:ahLst/>
            <a:cxnLst/>
            <a:rect l="l" t="t" r="r" b="b"/>
            <a:pathLst>
              <a:path w="3668457" h="3668457">
                <a:moveTo>
                  <a:pt x="0" y="0"/>
                </a:moveTo>
                <a:lnTo>
                  <a:pt x="3668457" y="0"/>
                </a:lnTo>
                <a:lnTo>
                  <a:pt x="3668457" y="3668456"/>
                </a:lnTo>
                <a:lnTo>
                  <a:pt x="0" y="36684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75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F680B-D4AC-BB02-F883-9171CBA30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9742B7F-7A9A-61B3-B804-B8E43B8E8649}"/>
              </a:ext>
            </a:extLst>
          </p:cNvPr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4BEFB78A-19A9-DEE4-1915-352AC1E65655}"/>
              </a:ext>
            </a:extLst>
          </p:cNvPr>
          <p:cNvSpPr txBox="1"/>
          <p:nvPr/>
        </p:nvSpPr>
        <p:spPr>
          <a:xfrm>
            <a:off x="1028699" y="1095295"/>
            <a:ext cx="10686095" cy="14789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 dirty="0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Challenge 4: Who defines what Peace is?  Evaluating Peacebuilding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F59C075-2ED1-A80A-0DCD-F65C7BD41E3C}"/>
              </a:ext>
            </a:extLst>
          </p:cNvPr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83F78571-C511-DD70-6ACA-1C01572C94B1}"/>
              </a:ext>
            </a:extLst>
          </p:cNvPr>
          <p:cNvGrpSpPr/>
          <p:nvPr/>
        </p:nvGrpSpPr>
        <p:grpSpPr>
          <a:xfrm rot="1407552">
            <a:off x="8970048" y="-3447840"/>
            <a:ext cx="9296774" cy="5420196"/>
            <a:chOff x="0" y="0"/>
            <a:chExt cx="2448533" cy="142754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4FC6D3F-1CE8-C47A-3430-B8B6CA96B486}"/>
                </a:ext>
              </a:extLst>
            </p:cNvPr>
            <p:cNvSpPr/>
            <p:nvPr/>
          </p:nvSpPr>
          <p:spPr>
            <a:xfrm>
              <a:off x="0" y="0"/>
              <a:ext cx="2448533" cy="1427541"/>
            </a:xfrm>
            <a:custGeom>
              <a:avLst/>
              <a:gdLst/>
              <a:ahLst/>
              <a:cxnLst/>
              <a:rect l="l" t="t" r="r" b="b"/>
              <a:pathLst>
                <a:path w="2448533" h="1427541">
                  <a:moveTo>
                    <a:pt x="0" y="0"/>
                  </a:moveTo>
                  <a:lnTo>
                    <a:pt x="2448533" y="0"/>
                  </a:lnTo>
                  <a:lnTo>
                    <a:pt x="2448533" y="1427541"/>
                  </a:lnTo>
                  <a:lnTo>
                    <a:pt x="0" y="1427541"/>
                  </a:lnTo>
                  <a:close/>
                </a:path>
              </a:pathLst>
            </a:custGeom>
            <a:solidFill>
              <a:srgbClr val="01ADEE">
                <a:alpha val="1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E908FA51-6B37-0001-E7B5-8913CC23249D}"/>
                </a:ext>
              </a:extLst>
            </p:cNvPr>
            <p:cNvSpPr txBox="1"/>
            <p:nvPr/>
          </p:nvSpPr>
          <p:spPr>
            <a:xfrm>
              <a:off x="0" y="0"/>
              <a:ext cx="2448533" cy="14275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90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633EBB74-CDE9-3A6A-8572-38578EC94BFD}"/>
              </a:ext>
            </a:extLst>
          </p:cNvPr>
          <p:cNvSpPr/>
          <p:nvPr/>
        </p:nvSpPr>
        <p:spPr>
          <a:xfrm>
            <a:off x="14456767" y="-556767"/>
            <a:ext cx="3434914" cy="3434914"/>
          </a:xfrm>
          <a:custGeom>
            <a:avLst/>
            <a:gdLst/>
            <a:ahLst/>
            <a:cxnLst/>
            <a:rect l="l" t="t" r="r" b="b"/>
            <a:pathLst>
              <a:path w="3434914" h="3434914">
                <a:moveTo>
                  <a:pt x="0" y="0"/>
                </a:moveTo>
                <a:lnTo>
                  <a:pt x="3434914" y="0"/>
                </a:lnTo>
                <a:lnTo>
                  <a:pt x="3434914" y="3434914"/>
                </a:lnTo>
                <a:lnTo>
                  <a:pt x="0" y="34349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88F4D1D4-0464-76CE-7194-2F050518C886}"/>
              </a:ext>
            </a:extLst>
          </p:cNvPr>
          <p:cNvSpPr/>
          <p:nvPr/>
        </p:nvSpPr>
        <p:spPr>
          <a:xfrm>
            <a:off x="11514244" y="44381"/>
            <a:ext cx="4341733" cy="2049298"/>
          </a:xfrm>
          <a:custGeom>
            <a:avLst/>
            <a:gdLst/>
            <a:ahLst/>
            <a:cxnLst/>
            <a:rect l="l" t="t" r="r" b="b"/>
            <a:pathLst>
              <a:path w="4341733" h="2049298">
                <a:moveTo>
                  <a:pt x="0" y="0"/>
                </a:moveTo>
                <a:lnTo>
                  <a:pt x="4341733" y="0"/>
                </a:lnTo>
                <a:lnTo>
                  <a:pt x="4341733" y="2049298"/>
                </a:lnTo>
                <a:lnTo>
                  <a:pt x="0" y="20492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46EFEF-F928-3584-91E1-4C6A6468039D}"/>
              </a:ext>
            </a:extLst>
          </p:cNvPr>
          <p:cNvSpPr txBox="1"/>
          <p:nvPr/>
        </p:nvSpPr>
        <p:spPr>
          <a:xfrm>
            <a:off x="1752600" y="2919035"/>
            <a:ext cx="1066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Reality check</a:t>
            </a:r>
            <a:r>
              <a:rPr lang="en-US" sz="3200" dirty="0"/>
              <a:t>: </a:t>
            </a:r>
          </a:p>
          <a:p>
            <a:r>
              <a:rPr lang="en-US" sz="3200" dirty="0"/>
              <a:t>Would your </a:t>
            </a:r>
            <a:r>
              <a:rPr lang="en-US" sz="3200" dirty="0" err="1"/>
              <a:t>neighbour</a:t>
            </a:r>
            <a:r>
              <a:rPr lang="en-US" sz="3200" dirty="0"/>
              <a:t> understand what we are trying to measure here? (Critical assumption: your </a:t>
            </a:r>
            <a:r>
              <a:rPr lang="en-US" sz="3200" dirty="0" err="1"/>
              <a:t>neighbour</a:t>
            </a:r>
            <a:r>
              <a:rPr lang="en-US" sz="3200" dirty="0"/>
              <a:t> </a:t>
            </a:r>
            <a:r>
              <a:rPr lang="en-US" sz="3200" u="sng" dirty="0"/>
              <a:t>is not </a:t>
            </a:r>
            <a:r>
              <a:rPr lang="en-US" sz="3200" dirty="0"/>
              <a:t>a MEL expert!)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064007-E0D2-2922-D0D7-0D5740C4C7C7}"/>
              </a:ext>
            </a:extLst>
          </p:cNvPr>
          <p:cNvSpPr txBox="1"/>
          <p:nvPr/>
        </p:nvSpPr>
        <p:spPr>
          <a:xfrm>
            <a:off x="1796932" y="5210595"/>
            <a:ext cx="99060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/>
              <a:t>Indicator 1: </a:t>
            </a:r>
            <a:r>
              <a:rPr lang="en-GB" sz="3200" dirty="0"/>
              <a:t>% of targeted local and national institutions with improved mechanisms for dispute resolution and conflict management.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124F39-7822-4A0D-1520-22B8E3CD97AD}"/>
              </a:ext>
            </a:extLst>
          </p:cNvPr>
          <p:cNvSpPr txBox="1"/>
          <p:nvPr/>
        </p:nvSpPr>
        <p:spPr>
          <a:xfrm>
            <a:off x="1817938" y="7055074"/>
            <a:ext cx="990600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/>
              <a:t>Indicator 2: </a:t>
            </a:r>
            <a:r>
              <a:rPr lang="en-GB" sz="3200" dirty="0"/>
              <a:t>Number and types of interventions targeted to address both women and men considering the differences in the nature of conflict impact and priorities. </a:t>
            </a:r>
          </a:p>
        </p:txBody>
      </p:sp>
    </p:spTree>
    <p:extLst>
      <p:ext uri="{BB962C8B-B14F-4D97-AF65-F5344CB8AC3E}">
        <p14:creationId xmlns:p14="http://schemas.microsoft.com/office/powerpoint/2010/main" val="116926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37201-A2C5-1D82-B636-51CE7A76B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E6A366F-652D-BE17-4750-5526943D3C0A}"/>
              </a:ext>
            </a:extLst>
          </p:cNvPr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C70EEDA-9FA8-C788-7B0F-96C03AD1795E}"/>
              </a:ext>
            </a:extLst>
          </p:cNvPr>
          <p:cNvSpPr txBox="1"/>
          <p:nvPr/>
        </p:nvSpPr>
        <p:spPr>
          <a:xfrm>
            <a:off x="1028699" y="1095295"/>
            <a:ext cx="10686095" cy="14789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 dirty="0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Way forward: </a:t>
            </a:r>
          </a:p>
          <a:p>
            <a:pPr algn="l">
              <a:lnSpc>
                <a:spcPts val="5759"/>
              </a:lnSpc>
            </a:pPr>
            <a:r>
              <a:rPr lang="en-US" sz="4800" b="1" dirty="0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Participation and Inclusion 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CCD087B-2A3F-6ADF-60C1-C79E5BE740CD}"/>
              </a:ext>
            </a:extLst>
          </p:cNvPr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DCAF7E56-5323-D31B-3306-3C7A4A8967F9}"/>
              </a:ext>
            </a:extLst>
          </p:cNvPr>
          <p:cNvGrpSpPr/>
          <p:nvPr/>
        </p:nvGrpSpPr>
        <p:grpSpPr>
          <a:xfrm rot="1407552">
            <a:off x="8970048" y="-3447840"/>
            <a:ext cx="9296774" cy="5420196"/>
            <a:chOff x="0" y="0"/>
            <a:chExt cx="2448533" cy="142754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30BE4CD-109B-E4ED-1916-4FD51F1DE0D2}"/>
                </a:ext>
              </a:extLst>
            </p:cNvPr>
            <p:cNvSpPr/>
            <p:nvPr/>
          </p:nvSpPr>
          <p:spPr>
            <a:xfrm>
              <a:off x="0" y="0"/>
              <a:ext cx="2448533" cy="1427541"/>
            </a:xfrm>
            <a:custGeom>
              <a:avLst/>
              <a:gdLst/>
              <a:ahLst/>
              <a:cxnLst/>
              <a:rect l="l" t="t" r="r" b="b"/>
              <a:pathLst>
                <a:path w="2448533" h="1427541">
                  <a:moveTo>
                    <a:pt x="0" y="0"/>
                  </a:moveTo>
                  <a:lnTo>
                    <a:pt x="2448533" y="0"/>
                  </a:lnTo>
                  <a:lnTo>
                    <a:pt x="2448533" y="1427541"/>
                  </a:lnTo>
                  <a:lnTo>
                    <a:pt x="0" y="1427541"/>
                  </a:lnTo>
                  <a:close/>
                </a:path>
              </a:pathLst>
            </a:custGeom>
            <a:solidFill>
              <a:srgbClr val="01ADEE">
                <a:alpha val="1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0A661BDA-B0B9-0C14-1BAE-789C5E469229}"/>
                </a:ext>
              </a:extLst>
            </p:cNvPr>
            <p:cNvSpPr txBox="1"/>
            <p:nvPr/>
          </p:nvSpPr>
          <p:spPr>
            <a:xfrm>
              <a:off x="0" y="0"/>
              <a:ext cx="2448533" cy="14275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90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FD6BFEF5-69FB-6B5C-4CDD-E90829EF5942}"/>
              </a:ext>
            </a:extLst>
          </p:cNvPr>
          <p:cNvSpPr/>
          <p:nvPr/>
        </p:nvSpPr>
        <p:spPr>
          <a:xfrm>
            <a:off x="14456767" y="-556767"/>
            <a:ext cx="3434914" cy="3434914"/>
          </a:xfrm>
          <a:custGeom>
            <a:avLst/>
            <a:gdLst/>
            <a:ahLst/>
            <a:cxnLst/>
            <a:rect l="l" t="t" r="r" b="b"/>
            <a:pathLst>
              <a:path w="3434914" h="3434914">
                <a:moveTo>
                  <a:pt x="0" y="0"/>
                </a:moveTo>
                <a:lnTo>
                  <a:pt x="3434914" y="0"/>
                </a:lnTo>
                <a:lnTo>
                  <a:pt x="3434914" y="3434914"/>
                </a:lnTo>
                <a:lnTo>
                  <a:pt x="0" y="34349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A34B481-D86F-BFFC-3591-1C3E988787C7}"/>
              </a:ext>
            </a:extLst>
          </p:cNvPr>
          <p:cNvSpPr/>
          <p:nvPr/>
        </p:nvSpPr>
        <p:spPr>
          <a:xfrm>
            <a:off x="11514244" y="44381"/>
            <a:ext cx="4341733" cy="2049298"/>
          </a:xfrm>
          <a:custGeom>
            <a:avLst/>
            <a:gdLst/>
            <a:ahLst/>
            <a:cxnLst/>
            <a:rect l="l" t="t" r="r" b="b"/>
            <a:pathLst>
              <a:path w="4341733" h="2049298">
                <a:moveTo>
                  <a:pt x="0" y="0"/>
                </a:moveTo>
                <a:lnTo>
                  <a:pt x="4341733" y="0"/>
                </a:lnTo>
                <a:lnTo>
                  <a:pt x="4341733" y="2049298"/>
                </a:lnTo>
                <a:lnTo>
                  <a:pt x="0" y="20492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6C9181-7DAB-9B8A-5A41-0A5314A84969}"/>
              </a:ext>
            </a:extLst>
          </p:cNvPr>
          <p:cNvSpPr txBox="1"/>
          <p:nvPr/>
        </p:nvSpPr>
        <p:spPr>
          <a:xfrm>
            <a:off x="1905000" y="2785365"/>
            <a:ext cx="99441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Any Participatory Evaluation methods can work. </a:t>
            </a:r>
          </a:p>
          <a:p>
            <a:r>
              <a:rPr lang="en-US" sz="2800" dirty="0"/>
              <a:t>We piloted the Everyday Peace Indicator (EPI) methodology in the conflict-divided communities in Georgia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13BB03-444A-A374-36E9-8F728DBE531D}"/>
              </a:ext>
            </a:extLst>
          </p:cNvPr>
          <p:cNvSpPr txBox="1"/>
          <p:nvPr/>
        </p:nvSpPr>
        <p:spPr>
          <a:xfrm>
            <a:off x="4800600" y="9277271"/>
            <a:ext cx="7467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5"/>
              </a:rPr>
              <a:t>Report: Everyday Peace Indicators in Conflict-Affected Communities </a:t>
            </a:r>
            <a:endParaRPr lang="en-US" sz="2000" dirty="0"/>
          </a:p>
        </p:txBody>
      </p:sp>
      <p:pic>
        <p:nvPicPr>
          <p:cNvPr id="19" name="Picture 18" descr="A diagram of a timeline&#10;&#10;AI-generated content may be incorrect.">
            <a:extLst>
              <a:ext uri="{FF2B5EF4-FFF2-40B4-BE49-F238E27FC236}">
                <a16:creationId xmlns:a16="http://schemas.microsoft.com/office/drawing/2014/main" id="{6A1EA43C-F543-8DAB-A26E-C8BDB47BCB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06" y="4195032"/>
            <a:ext cx="10994488" cy="465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16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F0145-C700-9F93-FAFC-86C41A846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C62811A-E2E3-4081-FB92-C904B4F50D01}"/>
              </a:ext>
            </a:extLst>
          </p:cNvPr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EF60AAA-7240-9F60-B871-B4DAE04D9E33}"/>
              </a:ext>
            </a:extLst>
          </p:cNvPr>
          <p:cNvSpPr txBox="1"/>
          <p:nvPr/>
        </p:nvSpPr>
        <p:spPr>
          <a:xfrm>
            <a:off x="1028700" y="1095295"/>
            <a:ext cx="11696700" cy="14789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 dirty="0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Challenge 5: Bridging the gap – </a:t>
            </a:r>
          </a:p>
          <a:p>
            <a:pPr algn="l">
              <a:lnSpc>
                <a:spcPts val="5759"/>
              </a:lnSpc>
            </a:pPr>
            <a:r>
              <a:rPr lang="en-US" sz="4800" b="1" dirty="0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How do we use our evaluation findings? 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24D6700-785D-1022-F1DE-91D4D11C8B4E}"/>
              </a:ext>
            </a:extLst>
          </p:cNvPr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DAC8D15B-5140-77E3-99AB-CCB7F1091F56}"/>
              </a:ext>
            </a:extLst>
          </p:cNvPr>
          <p:cNvGrpSpPr/>
          <p:nvPr/>
        </p:nvGrpSpPr>
        <p:grpSpPr>
          <a:xfrm rot="1407552">
            <a:off x="8970048" y="-3447840"/>
            <a:ext cx="9296774" cy="5420196"/>
            <a:chOff x="0" y="0"/>
            <a:chExt cx="2448533" cy="142754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527C398-9B76-AD20-1F59-36A53045775E}"/>
                </a:ext>
              </a:extLst>
            </p:cNvPr>
            <p:cNvSpPr/>
            <p:nvPr/>
          </p:nvSpPr>
          <p:spPr>
            <a:xfrm>
              <a:off x="0" y="0"/>
              <a:ext cx="2448533" cy="1427541"/>
            </a:xfrm>
            <a:custGeom>
              <a:avLst/>
              <a:gdLst/>
              <a:ahLst/>
              <a:cxnLst/>
              <a:rect l="l" t="t" r="r" b="b"/>
              <a:pathLst>
                <a:path w="2448533" h="1427541">
                  <a:moveTo>
                    <a:pt x="0" y="0"/>
                  </a:moveTo>
                  <a:lnTo>
                    <a:pt x="2448533" y="0"/>
                  </a:lnTo>
                  <a:lnTo>
                    <a:pt x="2448533" y="1427541"/>
                  </a:lnTo>
                  <a:lnTo>
                    <a:pt x="0" y="1427541"/>
                  </a:lnTo>
                  <a:close/>
                </a:path>
              </a:pathLst>
            </a:custGeom>
            <a:solidFill>
              <a:srgbClr val="01ADEE">
                <a:alpha val="1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8ADB82BD-DD61-A7E3-0E9E-71620498B038}"/>
                </a:ext>
              </a:extLst>
            </p:cNvPr>
            <p:cNvSpPr txBox="1"/>
            <p:nvPr/>
          </p:nvSpPr>
          <p:spPr>
            <a:xfrm>
              <a:off x="0" y="0"/>
              <a:ext cx="2448533" cy="14275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90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E79D1D15-A9AA-A62C-8F23-3893541F633E}"/>
              </a:ext>
            </a:extLst>
          </p:cNvPr>
          <p:cNvSpPr/>
          <p:nvPr/>
        </p:nvSpPr>
        <p:spPr>
          <a:xfrm>
            <a:off x="14456767" y="-556767"/>
            <a:ext cx="3434914" cy="3434914"/>
          </a:xfrm>
          <a:custGeom>
            <a:avLst/>
            <a:gdLst/>
            <a:ahLst/>
            <a:cxnLst/>
            <a:rect l="l" t="t" r="r" b="b"/>
            <a:pathLst>
              <a:path w="3434914" h="3434914">
                <a:moveTo>
                  <a:pt x="0" y="0"/>
                </a:moveTo>
                <a:lnTo>
                  <a:pt x="3434914" y="0"/>
                </a:lnTo>
                <a:lnTo>
                  <a:pt x="3434914" y="3434914"/>
                </a:lnTo>
                <a:lnTo>
                  <a:pt x="0" y="34349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82D20CA2-1537-0C57-EC2A-9BD043C0CEEF}"/>
              </a:ext>
            </a:extLst>
          </p:cNvPr>
          <p:cNvSpPr/>
          <p:nvPr/>
        </p:nvSpPr>
        <p:spPr>
          <a:xfrm>
            <a:off x="11514244" y="44381"/>
            <a:ext cx="4341733" cy="2049298"/>
          </a:xfrm>
          <a:custGeom>
            <a:avLst/>
            <a:gdLst/>
            <a:ahLst/>
            <a:cxnLst/>
            <a:rect l="l" t="t" r="r" b="b"/>
            <a:pathLst>
              <a:path w="4341733" h="2049298">
                <a:moveTo>
                  <a:pt x="0" y="0"/>
                </a:moveTo>
                <a:lnTo>
                  <a:pt x="4341733" y="0"/>
                </a:lnTo>
                <a:lnTo>
                  <a:pt x="4341733" y="2049298"/>
                </a:lnTo>
                <a:lnTo>
                  <a:pt x="0" y="20492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DF0EF26C-0652-0262-F6E4-F7F771FF78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523562"/>
              </p:ext>
            </p:extLst>
          </p:nvPr>
        </p:nvGraphicFramePr>
        <p:xfrm>
          <a:off x="1524000" y="3162300"/>
          <a:ext cx="9169403" cy="5240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74682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871126">
            <a:off x="4001184" y="-6718520"/>
            <a:ext cx="24807266" cy="25700388"/>
          </a:xfrm>
          <a:custGeom>
            <a:avLst/>
            <a:gdLst/>
            <a:ahLst/>
            <a:cxnLst/>
            <a:rect l="l" t="t" r="r" b="b"/>
            <a:pathLst>
              <a:path w="24807266" h="25700388">
                <a:moveTo>
                  <a:pt x="0" y="0"/>
                </a:moveTo>
                <a:lnTo>
                  <a:pt x="24807266" y="0"/>
                </a:lnTo>
                <a:lnTo>
                  <a:pt x="24807266" y="25700388"/>
                </a:lnTo>
                <a:lnTo>
                  <a:pt x="0" y="257003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09600" y="2726362"/>
            <a:ext cx="1915812" cy="2045654"/>
          </a:xfrm>
          <a:custGeom>
            <a:avLst/>
            <a:gdLst/>
            <a:ahLst/>
            <a:cxnLst/>
            <a:rect l="l" t="t" r="r" b="b"/>
            <a:pathLst>
              <a:path w="1915812" h="2045654">
                <a:moveTo>
                  <a:pt x="0" y="0"/>
                </a:moveTo>
                <a:lnTo>
                  <a:pt x="1915812" y="0"/>
                </a:lnTo>
                <a:lnTo>
                  <a:pt x="1915812" y="2045654"/>
                </a:lnTo>
                <a:lnTo>
                  <a:pt x="0" y="20456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8443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566223" y="3168354"/>
            <a:ext cx="1706463" cy="460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9"/>
              </a:lnSpc>
            </a:pPr>
            <a:r>
              <a:rPr lang="en-US" sz="2664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global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66223" y="3468011"/>
            <a:ext cx="1739714" cy="460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9"/>
              </a:lnSpc>
            </a:pPr>
            <a:r>
              <a:rPr lang="en-US" sz="2664" b="1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evaluation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66223" y="3749141"/>
            <a:ext cx="1739714" cy="460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9"/>
              </a:lnSpc>
            </a:pPr>
            <a:r>
              <a:rPr lang="en-US" sz="2664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initiative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772016"/>
            <a:ext cx="6525478" cy="1038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59"/>
              </a:lnSpc>
            </a:pPr>
            <a:r>
              <a:rPr lang="en-US" sz="6799" b="1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Thank you!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FFFFFF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sp>
        <p:nvSpPr>
          <p:cNvPr id="9" name="Freeform 9"/>
          <p:cNvSpPr/>
          <p:nvPr/>
        </p:nvSpPr>
        <p:spPr>
          <a:xfrm>
            <a:off x="3436080" y="2781642"/>
            <a:ext cx="4341733" cy="2049298"/>
          </a:xfrm>
          <a:custGeom>
            <a:avLst/>
            <a:gdLst/>
            <a:ahLst/>
            <a:cxnLst/>
            <a:rect l="l" t="t" r="r" b="b"/>
            <a:pathLst>
              <a:path w="4341733" h="2049298">
                <a:moveTo>
                  <a:pt x="0" y="0"/>
                </a:moveTo>
                <a:lnTo>
                  <a:pt x="4341732" y="0"/>
                </a:lnTo>
                <a:lnTo>
                  <a:pt x="4341732" y="2049298"/>
                </a:lnTo>
                <a:lnTo>
                  <a:pt x="0" y="20492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6833880" y="2094058"/>
            <a:ext cx="3668457" cy="3668457"/>
          </a:xfrm>
          <a:custGeom>
            <a:avLst/>
            <a:gdLst/>
            <a:ahLst/>
            <a:cxnLst/>
            <a:rect l="l" t="t" r="r" b="b"/>
            <a:pathLst>
              <a:path w="3668457" h="3668457">
                <a:moveTo>
                  <a:pt x="0" y="0"/>
                </a:moveTo>
                <a:lnTo>
                  <a:pt x="3668457" y="0"/>
                </a:lnTo>
                <a:lnTo>
                  <a:pt x="3668457" y="3668457"/>
                </a:lnTo>
                <a:lnTo>
                  <a:pt x="0" y="36684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700706">
            <a:off x="12112058" y="5347152"/>
            <a:ext cx="7862986" cy="7515056"/>
          </a:xfrm>
          <a:custGeom>
            <a:avLst/>
            <a:gdLst/>
            <a:ahLst/>
            <a:cxnLst/>
            <a:rect l="l" t="t" r="r" b="b"/>
            <a:pathLst>
              <a:path w="25306469" h="23119444">
                <a:moveTo>
                  <a:pt x="0" y="0"/>
                </a:moveTo>
                <a:lnTo>
                  <a:pt x="25306469" y="0"/>
                </a:lnTo>
                <a:lnTo>
                  <a:pt x="25306469" y="23119444"/>
                </a:lnTo>
                <a:lnTo>
                  <a:pt x="0" y="23119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9" b="-649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1806942" y="4787361"/>
            <a:ext cx="10080258" cy="14789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Navigating Complexity - Five Challenges to Overcome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06942" y="6338011"/>
            <a:ext cx="6525478" cy="495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 dirty="0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Ketevan Murusidze</a:t>
            </a:r>
            <a:r>
              <a:rPr lang="en-US" sz="3200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FFFFFF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sp>
        <p:nvSpPr>
          <p:cNvPr id="7" name="Freeform 7"/>
          <p:cNvSpPr/>
          <p:nvPr/>
        </p:nvSpPr>
        <p:spPr>
          <a:xfrm>
            <a:off x="-1048203" y="23245"/>
            <a:ext cx="4341733" cy="2049298"/>
          </a:xfrm>
          <a:custGeom>
            <a:avLst/>
            <a:gdLst/>
            <a:ahLst/>
            <a:cxnLst/>
            <a:rect l="l" t="t" r="r" b="b"/>
            <a:pathLst>
              <a:path w="4341733" h="2049298">
                <a:moveTo>
                  <a:pt x="0" y="0"/>
                </a:moveTo>
                <a:lnTo>
                  <a:pt x="4341733" y="0"/>
                </a:lnTo>
                <a:lnTo>
                  <a:pt x="4341733" y="2049298"/>
                </a:lnTo>
                <a:lnTo>
                  <a:pt x="0" y="20492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112184" y="-664338"/>
            <a:ext cx="3668457" cy="3668457"/>
          </a:xfrm>
          <a:custGeom>
            <a:avLst/>
            <a:gdLst/>
            <a:ahLst/>
            <a:cxnLst/>
            <a:rect l="l" t="t" r="r" b="b"/>
            <a:pathLst>
              <a:path w="3668457" h="3668457">
                <a:moveTo>
                  <a:pt x="0" y="0"/>
                </a:moveTo>
                <a:lnTo>
                  <a:pt x="3668457" y="0"/>
                </a:lnTo>
                <a:lnTo>
                  <a:pt x="3668457" y="3668456"/>
                </a:lnTo>
                <a:lnTo>
                  <a:pt x="0" y="36684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838200" y="1017356"/>
            <a:ext cx="10934700" cy="2222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 dirty="0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Challenge 1: Selecting the Right Line on the Evaluation Tube - Evaluation Design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grpSp>
        <p:nvGrpSpPr>
          <p:cNvPr id="6" name="Group 6"/>
          <p:cNvGrpSpPr/>
          <p:nvPr/>
        </p:nvGrpSpPr>
        <p:grpSpPr>
          <a:xfrm rot="1407552">
            <a:off x="8970048" y="-3447840"/>
            <a:ext cx="9296774" cy="5420196"/>
            <a:chOff x="0" y="0"/>
            <a:chExt cx="2448533" cy="14275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48533" cy="1427541"/>
            </a:xfrm>
            <a:custGeom>
              <a:avLst/>
              <a:gdLst/>
              <a:ahLst/>
              <a:cxnLst/>
              <a:rect l="l" t="t" r="r" b="b"/>
              <a:pathLst>
                <a:path w="2448533" h="1427541">
                  <a:moveTo>
                    <a:pt x="0" y="0"/>
                  </a:moveTo>
                  <a:lnTo>
                    <a:pt x="2448533" y="0"/>
                  </a:lnTo>
                  <a:lnTo>
                    <a:pt x="2448533" y="1427541"/>
                  </a:lnTo>
                  <a:lnTo>
                    <a:pt x="0" y="1427541"/>
                  </a:lnTo>
                  <a:close/>
                </a:path>
              </a:pathLst>
            </a:custGeom>
            <a:solidFill>
              <a:srgbClr val="01ADEE">
                <a:alpha val="1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2448533" cy="14275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9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4456767" y="-556767"/>
            <a:ext cx="3434914" cy="3434914"/>
          </a:xfrm>
          <a:custGeom>
            <a:avLst/>
            <a:gdLst/>
            <a:ahLst/>
            <a:cxnLst/>
            <a:rect l="l" t="t" r="r" b="b"/>
            <a:pathLst>
              <a:path w="3434914" h="3434914">
                <a:moveTo>
                  <a:pt x="0" y="0"/>
                </a:moveTo>
                <a:lnTo>
                  <a:pt x="3434914" y="0"/>
                </a:lnTo>
                <a:lnTo>
                  <a:pt x="3434914" y="3434914"/>
                </a:lnTo>
                <a:lnTo>
                  <a:pt x="0" y="34349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1514244" y="44381"/>
            <a:ext cx="4341733" cy="2049298"/>
          </a:xfrm>
          <a:custGeom>
            <a:avLst/>
            <a:gdLst/>
            <a:ahLst/>
            <a:cxnLst/>
            <a:rect l="l" t="t" r="r" b="b"/>
            <a:pathLst>
              <a:path w="4341733" h="2049298">
                <a:moveTo>
                  <a:pt x="0" y="0"/>
                </a:moveTo>
                <a:lnTo>
                  <a:pt x="4341733" y="0"/>
                </a:lnTo>
                <a:lnTo>
                  <a:pt x="4341733" y="2049298"/>
                </a:lnTo>
                <a:lnTo>
                  <a:pt x="0" y="20492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D8B047-0BD5-349D-822C-0E4D49E839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3260627"/>
            <a:ext cx="10540266" cy="58311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E4230-C38F-51A9-A819-1D8C26146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2E73661-0651-2E73-C2B1-8860B1540BC0}"/>
              </a:ext>
            </a:extLst>
          </p:cNvPr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3846C87-B567-594A-B3F4-D79C71B92886}"/>
              </a:ext>
            </a:extLst>
          </p:cNvPr>
          <p:cNvSpPr txBox="1"/>
          <p:nvPr/>
        </p:nvSpPr>
        <p:spPr>
          <a:xfrm>
            <a:off x="1028700" y="1095295"/>
            <a:ext cx="9972606" cy="1478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 dirty="0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Our Destination, aka Evaluation Objectives 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9C7D18E-9A96-9C80-2792-3E1EB49EEDD7}"/>
              </a:ext>
            </a:extLst>
          </p:cNvPr>
          <p:cNvSpPr txBox="1"/>
          <p:nvPr/>
        </p:nvSpPr>
        <p:spPr>
          <a:xfrm>
            <a:off x="1028700" y="3052666"/>
            <a:ext cx="11391900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fontAlgn="ctr">
              <a:buFont typeface="Arial" panose="020B0604020202020204" pitchFamily="34" charset="0"/>
              <a:buChar char="•"/>
            </a:pPr>
            <a:r>
              <a:rPr lang="en-GB" sz="4000" dirty="0"/>
              <a:t>I want to know </a:t>
            </a:r>
            <a:r>
              <a:rPr lang="en-GB" sz="4000" b="1" dirty="0"/>
              <a:t>IF</a:t>
            </a:r>
            <a:r>
              <a:rPr lang="en-GB" sz="4000" dirty="0"/>
              <a:t> my intervention really made a difference and IF so, to </a:t>
            </a:r>
            <a:r>
              <a:rPr lang="en-GB" sz="4000" b="1" dirty="0"/>
              <a:t>what extent</a:t>
            </a:r>
            <a:r>
              <a:rPr lang="en-GB" sz="4000" dirty="0"/>
              <a:t>.  </a:t>
            </a:r>
          </a:p>
          <a:p>
            <a:pPr marL="571500" indent="-571500" fontAlgn="ctr">
              <a:buFont typeface="Arial" panose="020B0604020202020204" pitchFamily="34" charset="0"/>
              <a:buChar char="•"/>
            </a:pPr>
            <a:r>
              <a:rPr lang="en-GB" sz="4000" dirty="0"/>
              <a:t>I want to know </a:t>
            </a:r>
            <a:r>
              <a:rPr lang="en-GB" sz="4000" b="1" dirty="0"/>
              <a:t>in which configuration</a:t>
            </a:r>
            <a:r>
              <a:rPr lang="en-GB" sz="4000" dirty="0"/>
              <a:t> my intervention worked the best. </a:t>
            </a:r>
          </a:p>
          <a:p>
            <a:pPr marL="571500" indent="-571500" fontAlgn="ctr">
              <a:buFont typeface="Arial" panose="020B0604020202020204" pitchFamily="34" charset="0"/>
              <a:buChar char="•"/>
            </a:pPr>
            <a:r>
              <a:rPr lang="en-GB" sz="4000" dirty="0"/>
              <a:t>I want to know </a:t>
            </a:r>
            <a:r>
              <a:rPr lang="en-GB" sz="4000" b="1" dirty="0"/>
              <a:t>why and how</a:t>
            </a:r>
            <a:r>
              <a:rPr lang="en-GB" sz="4000" dirty="0"/>
              <a:t> my intervention made the expected difference. </a:t>
            </a:r>
          </a:p>
          <a:p>
            <a:pPr marL="571500" indent="-571500" fontAlgn="ctr">
              <a:buFont typeface="Arial" panose="020B0604020202020204" pitchFamily="34" charset="0"/>
              <a:buChar char="•"/>
            </a:pPr>
            <a:r>
              <a:rPr lang="en-GB" sz="4000" dirty="0"/>
              <a:t>I want to know </a:t>
            </a:r>
            <a:r>
              <a:rPr lang="en-GB" sz="4000" b="1" dirty="0"/>
              <a:t>all</a:t>
            </a:r>
            <a:r>
              <a:rPr lang="en-GB" sz="4000" dirty="0"/>
              <a:t> the desirable and undesirable </a:t>
            </a:r>
            <a:r>
              <a:rPr lang="en-GB" sz="4000" b="1" dirty="0"/>
              <a:t>consequences</a:t>
            </a:r>
            <a:r>
              <a:rPr lang="en-GB" sz="4000" dirty="0"/>
              <a:t> of my intervention. 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A17C841-35E2-6023-2889-28C485629A82}"/>
              </a:ext>
            </a:extLst>
          </p:cNvPr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22CA007A-0CC9-7C23-5D7D-8B2C965EC852}"/>
              </a:ext>
            </a:extLst>
          </p:cNvPr>
          <p:cNvGrpSpPr/>
          <p:nvPr/>
        </p:nvGrpSpPr>
        <p:grpSpPr>
          <a:xfrm rot="1407552">
            <a:off x="8970048" y="-3447840"/>
            <a:ext cx="9296774" cy="5420196"/>
            <a:chOff x="0" y="0"/>
            <a:chExt cx="2448533" cy="142754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EC866CF-750F-0EE5-85A1-4D035902C3B4}"/>
                </a:ext>
              </a:extLst>
            </p:cNvPr>
            <p:cNvSpPr/>
            <p:nvPr/>
          </p:nvSpPr>
          <p:spPr>
            <a:xfrm>
              <a:off x="0" y="0"/>
              <a:ext cx="2448533" cy="1427541"/>
            </a:xfrm>
            <a:custGeom>
              <a:avLst/>
              <a:gdLst/>
              <a:ahLst/>
              <a:cxnLst/>
              <a:rect l="l" t="t" r="r" b="b"/>
              <a:pathLst>
                <a:path w="2448533" h="1427541">
                  <a:moveTo>
                    <a:pt x="0" y="0"/>
                  </a:moveTo>
                  <a:lnTo>
                    <a:pt x="2448533" y="0"/>
                  </a:lnTo>
                  <a:lnTo>
                    <a:pt x="2448533" y="1427541"/>
                  </a:lnTo>
                  <a:lnTo>
                    <a:pt x="0" y="1427541"/>
                  </a:lnTo>
                  <a:close/>
                </a:path>
              </a:pathLst>
            </a:custGeom>
            <a:solidFill>
              <a:srgbClr val="01ADEE">
                <a:alpha val="1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322091E9-649F-8A20-7917-4786EBEC25C8}"/>
                </a:ext>
              </a:extLst>
            </p:cNvPr>
            <p:cNvSpPr txBox="1"/>
            <p:nvPr/>
          </p:nvSpPr>
          <p:spPr>
            <a:xfrm>
              <a:off x="0" y="0"/>
              <a:ext cx="2448533" cy="14275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90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B60A9209-C1C5-80A6-34BE-E9572EC6F47B}"/>
              </a:ext>
            </a:extLst>
          </p:cNvPr>
          <p:cNvSpPr/>
          <p:nvPr/>
        </p:nvSpPr>
        <p:spPr>
          <a:xfrm>
            <a:off x="14456767" y="-556767"/>
            <a:ext cx="3434914" cy="3434914"/>
          </a:xfrm>
          <a:custGeom>
            <a:avLst/>
            <a:gdLst/>
            <a:ahLst/>
            <a:cxnLst/>
            <a:rect l="l" t="t" r="r" b="b"/>
            <a:pathLst>
              <a:path w="3434914" h="3434914">
                <a:moveTo>
                  <a:pt x="0" y="0"/>
                </a:moveTo>
                <a:lnTo>
                  <a:pt x="3434914" y="0"/>
                </a:lnTo>
                <a:lnTo>
                  <a:pt x="3434914" y="3434914"/>
                </a:lnTo>
                <a:lnTo>
                  <a:pt x="0" y="34349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DD3014EA-952A-73E9-46CB-0817DA8F1236}"/>
              </a:ext>
            </a:extLst>
          </p:cNvPr>
          <p:cNvSpPr/>
          <p:nvPr/>
        </p:nvSpPr>
        <p:spPr>
          <a:xfrm>
            <a:off x="11514244" y="44381"/>
            <a:ext cx="4341733" cy="2049298"/>
          </a:xfrm>
          <a:custGeom>
            <a:avLst/>
            <a:gdLst/>
            <a:ahLst/>
            <a:cxnLst/>
            <a:rect l="l" t="t" r="r" b="b"/>
            <a:pathLst>
              <a:path w="4341733" h="2049298">
                <a:moveTo>
                  <a:pt x="0" y="0"/>
                </a:moveTo>
                <a:lnTo>
                  <a:pt x="4341733" y="0"/>
                </a:lnTo>
                <a:lnTo>
                  <a:pt x="4341733" y="2049298"/>
                </a:lnTo>
                <a:lnTo>
                  <a:pt x="0" y="20492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50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5427A-CDF4-385C-9CC1-36C602686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7AF0701-51B0-A3C9-B7D5-7799C5260E92}"/>
              </a:ext>
            </a:extLst>
          </p:cNvPr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77FFBBD-82DE-CA80-AF7E-BBC295EA8B8F}"/>
              </a:ext>
            </a:extLst>
          </p:cNvPr>
          <p:cNvSpPr txBox="1"/>
          <p:nvPr/>
        </p:nvSpPr>
        <p:spPr>
          <a:xfrm>
            <a:off x="1028700" y="838065"/>
            <a:ext cx="9972606" cy="733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 dirty="0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Selecting the Evaluation Line  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349EBB5-23D6-E337-0ED4-C561AE6EE12A}"/>
              </a:ext>
            </a:extLst>
          </p:cNvPr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E3D5E78B-6659-7D52-B840-A0CF96333C90}"/>
              </a:ext>
            </a:extLst>
          </p:cNvPr>
          <p:cNvGrpSpPr/>
          <p:nvPr/>
        </p:nvGrpSpPr>
        <p:grpSpPr>
          <a:xfrm rot="1407552">
            <a:off x="8970048" y="-3447840"/>
            <a:ext cx="9296774" cy="5420196"/>
            <a:chOff x="0" y="0"/>
            <a:chExt cx="2448533" cy="142754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8365121-2AAF-E034-DFA2-6DD12CC01404}"/>
                </a:ext>
              </a:extLst>
            </p:cNvPr>
            <p:cNvSpPr/>
            <p:nvPr/>
          </p:nvSpPr>
          <p:spPr>
            <a:xfrm>
              <a:off x="0" y="0"/>
              <a:ext cx="2448533" cy="1427541"/>
            </a:xfrm>
            <a:custGeom>
              <a:avLst/>
              <a:gdLst/>
              <a:ahLst/>
              <a:cxnLst/>
              <a:rect l="l" t="t" r="r" b="b"/>
              <a:pathLst>
                <a:path w="2448533" h="1427541">
                  <a:moveTo>
                    <a:pt x="0" y="0"/>
                  </a:moveTo>
                  <a:lnTo>
                    <a:pt x="2448533" y="0"/>
                  </a:lnTo>
                  <a:lnTo>
                    <a:pt x="2448533" y="1427541"/>
                  </a:lnTo>
                  <a:lnTo>
                    <a:pt x="0" y="1427541"/>
                  </a:lnTo>
                  <a:close/>
                </a:path>
              </a:pathLst>
            </a:custGeom>
            <a:solidFill>
              <a:srgbClr val="01ADEE">
                <a:alpha val="1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B4FAC62B-3297-AFBE-8203-0089AD9273FE}"/>
                </a:ext>
              </a:extLst>
            </p:cNvPr>
            <p:cNvSpPr txBox="1"/>
            <p:nvPr/>
          </p:nvSpPr>
          <p:spPr>
            <a:xfrm>
              <a:off x="0" y="0"/>
              <a:ext cx="2448533" cy="14275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90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E36A92AB-B550-0FF2-0770-9947869B7672}"/>
              </a:ext>
            </a:extLst>
          </p:cNvPr>
          <p:cNvSpPr/>
          <p:nvPr/>
        </p:nvSpPr>
        <p:spPr>
          <a:xfrm>
            <a:off x="14456767" y="-556767"/>
            <a:ext cx="3434914" cy="3434914"/>
          </a:xfrm>
          <a:custGeom>
            <a:avLst/>
            <a:gdLst/>
            <a:ahLst/>
            <a:cxnLst/>
            <a:rect l="l" t="t" r="r" b="b"/>
            <a:pathLst>
              <a:path w="3434914" h="3434914">
                <a:moveTo>
                  <a:pt x="0" y="0"/>
                </a:moveTo>
                <a:lnTo>
                  <a:pt x="3434914" y="0"/>
                </a:lnTo>
                <a:lnTo>
                  <a:pt x="3434914" y="3434914"/>
                </a:lnTo>
                <a:lnTo>
                  <a:pt x="0" y="34349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EAF4127B-5707-491D-490B-A37AD58A7713}"/>
              </a:ext>
            </a:extLst>
          </p:cNvPr>
          <p:cNvSpPr/>
          <p:nvPr/>
        </p:nvSpPr>
        <p:spPr>
          <a:xfrm>
            <a:off x="11514244" y="44381"/>
            <a:ext cx="4341733" cy="2049298"/>
          </a:xfrm>
          <a:custGeom>
            <a:avLst/>
            <a:gdLst/>
            <a:ahLst/>
            <a:cxnLst/>
            <a:rect l="l" t="t" r="r" b="b"/>
            <a:pathLst>
              <a:path w="4341733" h="2049298">
                <a:moveTo>
                  <a:pt x="0" y="0"/>
                </a:moveTo>
                <a:lnTo>
                  <a:pt x="4341733" y="0"/>
                </a:lnTo>
                <a:lnTo>
                  <a:pt x="4341733" y="2049298"/>
                </a:lnTo>
                <a:lnTo>
                  <a:pt x="0" y="20492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0F67BE-B575-77B5-5EB6-2E03FD35A4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252" y="1696873"/>
            <a:ext cx="9986054" cy="733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53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28882-93D2-BD1E-8C3B-BBD54E86A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BE8F3E2-8647-8760-4E91-2DFCDCE8E935}"/>
              </a:ext>
            </a:extLst>
          </p:cNvPr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FF9B525-9FB8-BE68-6921-3C76F3662DB6}"/>
              </a:ext>
            </a:extLst>
          </p:cNvPr>
          <p:cNvSpPr txBox="1"/>
          <p:nvPr/>
        </p:nvSpPr>
        <p:spPr>
          <a:xfrm>
            <a:off x="1028700" y="1095295"/>
            <a:ext cx="9972606" cy="1478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 dirty="0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Designing Evaluation in Conflict Settings 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41ECDEF-CAD8-83A7-C6EC-C93BCBBCB944}"/>
              </a:ext>
            </a:extLst>
          </p:cNvPr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298AF63D-E040-48F6-D0AA-338D0FADACE2}"/>
              </a:ext>
            </a:extLst>
          </p:cNvPr>
          <p:cNvGrpSpPr/>
          <p:nvPr/>
        </p:nvGrpSpPr>
        <p:grpSpPr>
          <a:xfrm rot="1407552">
            <a:off x="8970048" y="-3447840"/>
            <a:ext cx="9296774" cy="5420196"/>
            <a:chOff x="0" y="0"/>
            <a:chExt cx="2448533" cy="142754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E0E463E-E476-FD82-6E9E-F7E85FA80C8A}"/>
                </a:ext>
              </a:extLst>
            </p:cNvPr>
            <p:cNvSpPr/>
            <p:nvPr/>
          </p:nvSpPr>
          <p:spPr>
            <a:xfrm>
              <a:off x="0" y="0"/>
              <a:ext cx="2448533" cy="1427541"/>
            </a:xfrm>
            <a:custGeom>
              <a:avLst/>
              <a:gdLst/>
              <a:ahLst/>
              <a:cxnLst/>
              <a:rect l="l" t="t" r="r" b="b"/>
              <a:pathLst>
                <a:path w="2448533" h="1427541">
                  <a:moveTo>
                    <a:pt x="0" y="0"/>
                  </a:moveTo>
                  <a:lnTo>
                    <a:pt x="2448533" y="0"/>
                  </a:lnTo>
                  <a:lnTo>
                    <a:pt x="2448533" y="1427541"/>
                  </a:lnTo>
                  <a:lnTo>
                    <a:pt x="0" y="1427541"/>
                  </a:lnTo>
                  <a:close/>
                </a:path>
              </a:pathLst>
            </a:custGeom>
            <a:solidFill>
              <a:srgbClr val="01ADEE">
                <a:alpha val="1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06D5C0B8-E1F0-6744-E971-1E4C71B5AF11}"/>
                </a:ext>
              </a:extLst>
            </p:cNvPr>
            <p:cNvSpPr txBox="1"/>
            <p:nvPr/>
          </p:nvSpPr>
          <p:spPr>
            <a:xfrm>
              <a:off x="0" y="0"/>
              <a:ext cx="2448533" cy="14275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90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78C6AC28-F579-865F-BD07-A6AFCEA2A39D}"/>
              </a:ext>
            </a:extLst>
          </p:cNvPr>
          <p:cNvSpPr/>
          <p:nvPr/>
        </p:nvSpPr>
        <p:spPr>
          <a:xfrm>
            <a:off x="14456767" y="-556767"/>
            <a:ext cx="3434914" cy="3434914"/>
          </a:xfrm>
          <a:custGeom>
            <a:avLst/>
            <a:gdLst/>
            <a:ahLst/>
            <a:cxnLst/>
            <a:rect l="l" t="t" r="r" b="b"/>
            <a:pathLst>
              <a:path w="3434914" h="3434914">
                <a:moveTo>
                  <a:pt x="0" y="0"/>
                </a:moveTo>
                <a:lnTo>
                  <a:pt x="3434914" y="0"/>
                </a:lnTo>
                <a:lnTo>
                  <a:pt x="3434914" y="3434914"/>
                </a:lnTo>
                <a:lnTo>
                  <a:pt x="0" y="34349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4C0B4499-E2B4-89CD-9519-A8D921CCABF6}"/>
              </a:ext>
            </a:extLst>
          </p:cNvPr>
          <p:cNvSpPr/>
          <p:nvPr/>
        </p:nvSpPr>
        <p:spPr>
          <a:xfrm>
            <a:off x="11514244" y="44381"/>
            <a:ext cx="4341733" cy="2049298"/>
          </a:xfrm>
          <a:custGeom>
            <a:avLst/>
            <a:gdLst/>
            <a:ahLst/>
            <a:cxnLst/>
            <a:rect l="l" t="t" r="r" b="b"/>
            <a:pathLst>
              <a:path w="4341733" h="2049298">
                <a:moveTo>
                  <a:pt x="0" y="0"/>
                </a:moveTo>
                <a:lnTo>
                  <a:pt x="4341733" y="0"/>
                </a:lnTo>
                <a:lnTo>
                  <a:pt x="4341733" y="2049298"/>
                </a:lnTo>
                <a:lnTo>
                  <a:pt x="0" y="20492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4" name="Picture 13" descr="A diagram of a diagram&#10;&#10;AI-generated content may be incorrect.">
            <a:extLst>
              <a:ext uri="{FF2B5EF4-FFF2-40B4-BE49-F238E27FC236}">
                <a16:creationId xmlns:a16="http://schemas.microsoft.com/office/drawing/2014/main" id="{1D4766D8-97F4-7A39-87AF-62293723A7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587" y="2745194"/>
            <a:ext cx="6705600" cy="5867400"/>
          </a:xfrm>
          <a:prstGeom prst="rect">
            <a:avLst/>
          </a:prstGeom>
        </p:spPr>
      </p:pic>
      <p:pic>
        <p:nvPicPr>
          <p:cNvPr id="16" name="Picture 15" descr="A diagram of a diagram&#10;&#10;AI-generated content may be incorrect.">
            <a:extLst>
              <a:ext uri="{FF2B5EF4-FFF2-40B4-BE49-F238E27FC236}">
                <a16:creationId xmlns:a16="http://schemas.microsoft.com/office/drawing/2014/main" id="{00F82DA8-D747-9250-2D2E-708C56C40A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446" y="2779516"/>
            <a:ext cx="67056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8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B3EAB-8AB8-E152-245F-1C40E9ED4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C90AEAA-3FFE-000F-8659-49CB9892DACC}"/>
              </a:ext>
            </a:extLst>
          </p:cNvPr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E7B3963-BD11-8151-823D-2CF8894CF5A7}"/>
              </a:ext>
            </a:extLst>
          </p:cNvPr>
          <p:cNvSpPr txBox="1"/>
          <p:nvPr/>
        </p:nvSpPr>
        <p:spPr>
          <a:xfrm>
            <a:off x="1028700" y="1095295"/>
            <a:ext cx="9972606" cy="1478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 dirty="0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Challenge 2: Methodological </a:t>
            </a:r>
            <a:r>
              <a:rPr lang="en-US" sz="4800" b="1" dirty="0" err="1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Rigour</a:t>
            </a:r>
            <a:endParaRPr lang="en-US" sz="4800" b="1" dirty="0">
              <a:solidFill>
                <a:srgbClr val="1C79BE"/>
              </a:solidFill>
              <a:latin typeface="BR Omny Bold"/>
              <a:ea typeface="BR Omny Bold"/>
              <a:cs typeface="BR Omny Bold"/>
              <a:sym typeface="BR Omny Bold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9EFFCD4-78F2-51E0-0BAA-10A1CBFD8C00}"/>
              </a:ext>
            </a:extLst>
          </p:cNvPr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A6EDCB70-E0AF-769E-738C-C2498754CAE5}"/>
              </a:ext>
            </a:extLst>
          </p:cNvPr>
          <p:cNvGrpSpPr/>
          <p:nvPr/>
        </p:nvGrpSpPr>
        <p:grpSpPr>
          <a:xfrm rot="1407552">
            <a:off x="8970048" y="-3447840"/>
            <a:ext cx="9296774" cy="5420196"/>
            <a:chOff x="0" y="0"/>
            <a:chExt cx="2448533" cy="142754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66E06E8-9032-9FA2-4B5B-B66FF3C237E9}"/>
                </a:ext>
              </a:extLst>
            </p:cNvPr>
            <p:cNvSpPr/>
            <p:nvPr/>
          </p:nvSpPr>
          <p:spPr>
            <a:xfrm>
              <a:off x="0" y="0"/>
              <a:ext cx="2448533" cy="1427541"/>
            </a:xfrm>
            <a:custGeom>
              <a:avLst/>
              <a:gdLst/>
              <a:ahLst/>
              <a:cxnLst/>
              <a:rect l="l" t="t" r="r" b="b"/>
              <a:pathLst>
                <a:path w="2448533" h="1427541">
                  <a:moveTo>
                    <a:pt x="0" y="0"/>
                  </a:moveTo>
                  <a:lnTo>
                    <a:pt x="2448533" y="0"/>
                  </a:lnTo>
                  <a:lnTo>
                    <a:pt x="2448533" y="1427541"/>
                  </a:lnTo>
                  <a:lnTo>
                    <a:pt x="0" y="1427541"/>
                  </a:lnTo>
                  <a:close/>
                </a:path>
              </a:pathLst>
            </a:custGeom>
            <a:solidFill>
              <a:srgbClr val="01ADEE">
                <a:alpha val="1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18A787EC-EA5F-A005-C68F-0553CC3ABF41}"/>
                </a:ext>
              </a:extLst>
            </p:cNvPr>
            <p:cNvSpPr txBox="1"/>
            <p:nvPr/>
          </p:nvSpPr>
          <p:spPr>
            <a:xfrm>
              <a:off x="0" y="0"/>
              <a:ext cx="2448533" cy="14275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90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45431E9B-659C-7E76-C5FD-628CEDA17FBD}"/>
              </a:ext>
            </a:extLst>
          </p:cNvPr>
          <p:cNvSpPr/>
          <p:nvPr/>
        </p:nvSpPr>
        <p:spPr>
          <a:xfrm>
            <a:off x="14456767" y="-556767"/>
            <a:ext cx="3434914" cy="3434914"/>
          </a:xfrm>
          <a:custGeom>
            <a:avLst/>
            <a:gdLst/>
            <a:ahLst/>
            <a:cxnLst/>
            <a:rect l="l" t="t" r="r" b="b"/>
            <a:pathLst>
              <a:path w="3434914" h="3434914">
                <a:moveTo>
                  <a:pt x="0" y="0"/>
                </a:moveTo>
                <a:lnTo>
                  <a:pt x="3434914" y="0"/>
                </a:lnTo>
                <a:lnTo>
                  <a:pt x="3434914" y="3434914"/>
                </a:lnTo>
                <a:lnTo>
                  <a:pt x="0" y="34349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FBE005FD-BC38-28C2-000F-131E26D9B0AB}"/>
              </a:ext>
            </a:extLst>
          </p:cNvPr>
          <p:cNvSpPr/>
          <p:nvPr/>
        </p:nvSpPr>
        <p:spPr>
          <a:xfrm>
            <a:off x="11514244" y="44381"/>
            <a:ext cx="4341733" cy="2049298"/>
          </a:xfrm>
          <a:custGeom>
            <a:avLst/>
            <a:gdLst/>
            <a:ahLst/>
            <a:cxnLst/>
            <a:rect l="l" t="t" r="r" b="b"/>
            <a:pathLst>
              <a:path w="4341733" h="2049298">
                <a:moveTo>
                  <a:pt x="0" y="0"/>
                </a:moveTo>
                <a:lnTo>
                  <a:pt x="4341733" y="0"/>
                </a:lnTo>
                <a:lnTo>
                  <a:pt x="4341733" y="2049298"/>
                </a:lnTo>
                <a:lnTo>
                  <a:pt x="0" y="20492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ACB8D9-8DE6-2DF2-265A-E48C96C32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278" y="5167740"/>
            <a:ext cx="3476322" cy="347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649F88-F59B-CBD1-1802-4133D845D869}"/>
              </a:ext>
            </a:extLst>
          </p:cNvPr>
          <p:cNvSpPr txBox="1"/>
          <p:nvPr/>
        </p:nvSpPr>
        <p:spPr>
          <a:xfrm>
            <a:off x="11865789" y="827473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©ECPC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295D00-C791-2EEB-D982-BB9EBD574158}"/>
              </a:ext>
            </a:extLst>
          </p:cNvPr>
          <p:cNvSpPr txBox="1"/>
          <p:nvPr/>
        </p:nvSpPr>
        <p:spPr>
          <a:xfrm>
            <a:off x="9325278" y="3609555"/>
            <a:ext cx="7592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From complex systems to eco-chambers - at the expense of quality evidence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4AF957-B308-D0F9-57EE-9FD11EDB24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3000771"/>
            <a:ext cx="8313987" cy="52735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92D4BC7-9863-D7D4-06FF-185396A2B69A}"/>
              </a:ext>
            </a:extLst>
          </p:cNvPr>
          <p:cNvSpPr txBox="1"/>
          <p:nvPr/>
        </p:nvSpPr>
        <p:spPr>
          <a:xfrm>
            <a:off x="4082905" y="8990080"/>
            <a:ext cx="8436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‘There is no way around this. ‘Good’, ‘Quick’, or ‘Cheap’ – pick two!’ </a:t>
            </a:r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DA550578-B30C-8D3D-73FD-0213144F08DF}"/>
              </a:ext>
            </a:extLst>
          </p:cNvPr>
          <p:cNvSpPr/>
          <p:nvPr/>
        </p:nvSpPr>
        <p:spPr>
          <a:xfrm>
            <a:off x="8059224" y="7347804"/>
            <a:ext cx="1084776" cy="844868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39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0068B-B9EE-98B4-DC94-087646631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27928C2-5368-D0B3-5DCA-47F2DCADF886}"/>
              </a:ext>
            </a:extLst>
          </p:cNvPr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4ECB063-F234-4E0E-B74E-3DE7D02ACFAB}"/>
              </a:ext>
            </a:extLst>
          </p:cNvPr>
          <p:cNvSpPr txBox="1"/>
          <p:nvPr/>
        </p:nvSpPr>
        <p:spPr>
          <a:xfrm>
            <a:off x="1028700" y="1095295"/>
            <a:ext cx="9972606" cy="1478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 dirty="0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Challenge 3: Conflict Sensitive Evaluation 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4DC8006-8723-8D17-9150-171E05495EAE}"/>
              </a:ext>
            </a:extLst>
          </p:cNvPr>
          <p:cNvSpPr txBox="1"/>
          <p:nvPr/>
        </p:nvSpPr>
        <p:spPr>
          <a:xfrm>
            <a:off x="1022604" y="3036174"/>
            <a:ext cx="11391900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ctr"/>
            <a:r>
              <a:rPr lang="en-GB" sz="4000" dirty="0"/>
              <a:t>Conflict sensitivity entails </a:t>
            </a:r>
          </a:p>
          <a:p>
            <a:pPr marL="742950" indent="-742950" fontAlgn="ctr">
              <a:buAutoNum type="alphaLcParenBoth"/>
            </a:pPr>
            <a:r>
              <a:rPr lang="en-GB" sz="4000" dirty="0"/>
              <a:t>Understanding the context in which a programme is operating; </a:t>
            </a:r>
          </a:p>
          <a:p>
            <a:pPr marL="742950" indent="-742950" fontAlgn="ctr">
              <a:buAutoNum type="alphaLcParenBoth"/>
            </a:pPr>
            <a:r>
              <a:rPr lang="en-GB" sz="4000" dirty="0"/>
              <a:t>Understanding the interaction between the intervention and that context; and </a:t>
            </a:r>
          </a:p>
          <a:p>
            <a:pPr marL="742950" indent="-742950" fontAlgn="ctr">
              <a:buAutoNum type="alphaLcParenBoth"/>
            </a:pPr>
            <a:r>
              <a:rPr lang="en-GB" sz="4000" dirty="0"/>
              <a:t>Acting upon that understanding, in order to avoid negative impacts and maximise positive impacts on the conflict [the object of the intervention] </a:t>
            </a:r>
          </a:p>
          <a:p>
            <a:pPr algn="r" fontAlgn="ctr"/>
            <a:r>
              <a:rPr lang="en-GB" sz="4000" dirty="0"/>
              <a:t>(Lemon and Pinet 2018). </a:t>
            </a:r>
          </a:p>
          <a:p>
            <a:pPr fontAlgn="ctr"/>
            <a:endParaRPr lang="en-GB" sz="4000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453CD02-CAD5-2DD2-13AE-295B61D6DDEE}"/>
              </a:ext>
            </a:extLst>
          </p:cNvPr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D10038A1-38C6-5798-383C-CDBC88B76927}"/>
              </a:ext>
            </a:extLst>
          </p:cNvPr>
          <p:cNvGrpSpPr/>
          <p:nvPr/>
        </p:nvGrpSpPr>
        <p:grpSpPr>
          <a:xfrm rot="1407552">
            <a:off x="8970048" y="-3447840"/>
            <a:ext cx="9296774" cy="5420196"/>
            <a:chOff x="0" y="0"/>
            <a:chExt cx="2448533" cy="142754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9424A8C-3851-B857-81A9-980092F856DC}"/>
                </a:ext>
              </a:extLst>
            </p:cNvPr>
            <p:cNvSpPr/>
            <p:nvPr/>
          </p:nvSpPr>
          <p:spPr>
            <a:xfrm>
              <a:off x="0" y="0"/>
              <a:ext cx="2448533" cy="1427541"/>
            </a:xfrm>
            <a:custGeom>
              <a:avLst/>
              <a:gdLst/>
              <a:ahLst/>
              <a:cxnLst/>
              <a:rect l="l" t="t" r="r" b="b"/>
              <a:pathLst>
                <a:path w="2448533" h="1427541">
                  <a:moveTo>
                    <a:pt x="0" y="0"/>
                  </a:moveTo>
                  <a:lnTo>
                    <a:pt x="2448533" y="0"/>
                  </a:lnTo>
                  <a:lnTo>
                    <a:pt x="2448533" y="1427541"/>
                  </a:lnTo>
                  <a:lnTo>
                    <a:pt x="0" y="1427541"/>
                  </a:lnTo>
                  <a:close/>
                </a:path>
              </a:pathLst>
            </a:custGeom>
            <a:solidFill>
              <a:srgbClr val="01ADEE">
                <a:alpha val="1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62320CB6-C5B7-FA6C-6645-9E3B0F006CBF}"/>
                </a:ext>
              </a:extLst>
            </p:cNvPr>
            <p:cNvSpPr txBox="1"/>
            <p:nvPr/>
          </p:nvSpPr>
          <p:spPr>
            <a:xfrm>
              <a:off x="0" y="0"/>
              <a:ext cx="2448533" cy="14275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90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A16A0842-C060-4824-65B1-09ACBB1FF27D}"/>
              </a:ext>
            </a:extLst>
          </p:cNvPr>
          <p:cNvSpPr/>
          <p:nvPr/>
        </p:nvSpPr>
        <p:spPr>
          <a:xfrm>
            <a:off x="14456767" y="-556767"/>
            <a:ext cx="3434914" cy="3434914"/>
          </a:xfrm>
          <a:custGeom>
            <a:avLst/>
            <a:gdLst/>
            <a:ahLst/>
            <a:cxnLst/>
            <a:rect l="l" t="t" r="r" b="b"/>
            <a:pathLst>
              <a:path w="3434914" h="3434914">
                <a:moveTo>
                  <a:pt x="0" y="0"/>
                </a:moveTo>
                <a:lnTo>
                  <a:pt x="3434914" y="0"/>
                </a:lnTo>
                <a:lnTo>
                  <a:pt x="3434914" y="3434914"/>
                </a:lnTo>
                <a:lnTo>
                  <a:pt x="0" y="34349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6ADB14B-5AA6-9C00-F9A7-B422080FC51E}"/>
              </a:ext>
            </a:extLst>
          </p:cNvPr>
          <p:cNvSpPr/>
          <p:nvPr/>
        </p:nvSpPr>
        <p:spPr>
          <a:xfrm>
            <a:off x="11514244" y="44381"/>
            <a:ext cx="4341733" cy="2049298"/>
          </a:xfrm>
          <a:custGeom>
            <a:avLst/>
            <a:gdLst/>
            <a:ahLst/>
            <a:cxnLst/>
            <a:rect l="l" t="t" r="r" b="b"/>
            <a:pathLst>
              <a:path w="4341733" h="2049298">
                <a:moveTo>
                  <a:pt x="0" y="0"/>
                </a:moveTo>
                <a:lnTo>
                  <a:pt x="4341733" y="0"/>
                </a:lnTo>
                <a:lnTo>
                  <a:pt x="4341733" y="2049298"/>
                </a:lnTo>
                <a:lnTo>
                  <a:pt x="0" y="20492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53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285C8-8D87-C4F6-541D-03E6743B7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D6526A5-5A89-817D-AA6D-26815C4E84F0}"/>
              </a:ext>
            </a:extLst>
          </p:cNvPr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A3993831-8E58-9E03-6ABF-BCB1060C2EFD}"/>
              </a:ext>
            </a:extLst>
          </p:cNvPr>
          <p:cNvSpPr txBox="1"/>
          <p:nvPr/>
        </p:nvSpPr>
        <p:spPr>
          <a:xfrm>
            <a:off x="1028700" y="1095295"/>
            <a:ext cx="9972606" cy="735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 dirty="0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Conflict Sensitive Evaluation  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27F458D-9288-CAAB-A8F4-2C98F5C65C4A}"/>
              </a:ext>
            </a:extLst>
          </p:cNvPr>
          <p:cNvSpPr txBox="1"/>
          <p:nvPr/>
        </p:nvSpPr>
        <p:spPr>
          <a:xfrm>
            <a:off x="1028700" y="2315820"/>
            <a:ext cx="12053416" cy="6401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fontAlgn="ctr">
              <a:buFont typeface="+mj-lt"/>
              <a:buAutoNum type="arabicPeriod"/>
            </a:pPr>
            <a:r>
              <a:rPr lang="en-GB" sz="3600" dirty="0"/>
              <a:t>Analyse the conflict (requires expert engagement). </a:t>
            </a:r>
          </a:p>
          <a:p>
            <a:pPr marL="514350" indent="-514350" fontAlgn="ctr">
              <a:buFont typeface="+mj-lt"/>
              <a:buAutoNum type="arabicPeriod"/>
            </a:pPr>
            <a:r>
              <a:rPr lang="en-GB" sz="3600" dirty="0"/>
              <a:t>Assess the interaction between the programme and the context in which it operates. </a:t>
            </a:r>
          </a:p>
          <a:p>
            <a:pPr marL="514350" indent="-514350" fontAlgn="ctr">
              <a:buFont typeface="+mj-lt"/>
              <a:buAutoNum type="arabicPeriod"/>
            </a:pPr>
            <a:r>
              <a:rPr lang="en-GB" sz="3600" dirty="0"/>
              <a:t>Assess the (unintended) negative impacts of the programme on the conflict. </a:t>
            </a:r>
          </a:p>
          <a:p>
            <a:pPr marL="514350" indent="-514350" fontAlgn="ctr">
              <a:buFont typeface="+mj-lt"/>
              <a:buAutoNum type="arabicPeriod"/>
            </a:pPr>
            <a:r>
              <a:rPr lang="en-GB" sz="3600" dirty="0"/>
              <a:t>Assess the (un)intended positive impacts of the programme on the conflict. </a:t>
            </a:r>
          </a:p>
          <a:p>
            <a:pPr marL="514350" indent="-514350" fontAlgn="ctr">
              <a:buFont typeface="+mj-lt"/>
              <a:buAutoNum type="arabicPeriod"/>
            </a:pPr>
            <a:r>
              <a:rPr lang="en-GB" sz="3600" dirty="0"/>
              <a:t>Provide recommendations to minimise negative impact and maximise positive impact on the conflict. </a:t>
            </a:r>
          </a:p>
          <a:p>
            <a:pPr fontAlgn="ctr"/>
            <a:endParaRPr lang="en-GB" sz="2800" dirty="0"/>
          </a:p>
          <a:p>
            <a:pPr fontAlgn="ctr"/>
            <a:r>
              <a:rPr lang="en-GB" sz="3200" i="1" dirty="0"/>
              <a:t>Requires genuine engagement and a willingness to discuss what may have gone wrong! 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61511E5-9FE5-B91E-1C3F-4F59E97E55C1}"/>
              </a:ext>
            </a:extLst>
          </p:cNvPr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B80BE510-7821-5731-2987-E4D4EECDA82D}"/>
              </a:ext>
            </a:extLst>
          </p:cNvPr>
          <p:cNvGrpSpPr/>
          <p:nvPr/>
        </p:nvGrpSpPr>
        <p:grpSpPr>
          <a:xfrm rot="1407552">
            <a:off x="8970048" y="-3447840"/>
            <a:ext cx="9296774" cy="5420196"/>
            <a:chOff x="0" y="0"/>
            <a:chExt cx="2448533" cy="142754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F262998-FB86-2A02-0E8F-E4D28285495A}"/>
                </a:ext>
              </a:extLst>
            </p:cNvPr>
            <p:cNvSpPr/>
            <p:nvPr/>
          </p:nvSpPr>
          <p:spPr>
            <a:xfrm>
              <a:off x="0" y="0"/>
              <a:ext cx="2448533" cy="1427541"/>
            </a:xfrm>
            <a:custGeom>
              <a:avLst/>
              <a:gdLst/>
              <a:ahLst/>
              <a:cxnLst/>
              <a:rect l="l" t="t" r="r" b="b"/>
              <a:pathLst>
                <a:path w="2448533" h="1427541">
                  <a:moveTo>
                    <a:pt x="0" y="0"/>
                  </a:moveTo>
                  <a:lnTo>
                    <a:pt x="2448533" y="0"/>
                  </a:lnTo>
                  <a:lnTo>
                    <a:pt x="2448533" y="1427541"/>
                  </a:lnTo>
                  <a:lnTo>
                    <a:pt x="0" y="1427541"/>
                  </a:lnTo>
                  <a:close/>
                </a:path>
              </a:pathLst>
            </a:custGeom>
            <a:solidFill>
              <a:srgbClr val="01ADEE">
                <a:alpha val="1764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E3325799-C793-AD8C-CBC1-E5390E5B09CB}"/>
                </a:ext>
              </a:extLst>
            </p:cNvPr>
            <p:cNvSpPr txBox="1"/>
            <p:nvPr/>
          </p:nvSpPr>
          <p:spPr>
            <a:xfrm>
              <a:off x="0" y="0"/>
              <a:ext cx="2448533" cy="14275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90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46D295DD-B27E-757D-164A-6BAB05C9F659}"/>
              </a:ext>
            </a:extLst>
          </p:cNvPr>
          <p:cNvSpPr/>
          <p:nvPr/>
        </p:nvSpPr>
        <p:spPr>
          <a:xfrm>
            <a:off x="14456767" y="-556767"/>
            <a:ext cx="3434914" cy="3434914"/>
          </a:xfrm>
          <a:custGeom>
            <a:avLst/>
            <a:gdLst/>
            <a:ahLst/>
            <a:cxnLst/>
            <a:rect l="l" t="t" r="r" b="b"/>
            <a:pathLst>
              <a:path w="3434914" h="3434914">
                <a:moveTo>
                  <a:pt x="0" y="0"/>
                </a:moveTo>
                <a:lnTo>
                  <a:pt x="3434914" y="0"/>
                </a:lnTo>
                <a:lnTo>
                  <a:pt x="3434914" y="3434914"/>
                </a:lnTo>
                <a:lnTo>
                  <a:pt x="0" y="34349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B89B2EC0-D301-339F-7F80-C0694C6E6C5E}"/>
              </a:ext>
            </a:extLst>
          </p:cNvPr>
          <p:cNvSpPr/>
          <p:nvPr/>
        </p:nvSpPr>
        <p:spPr>
          <a:xfrm>
            <a:off x="11514244" y="44381"/>
            <a:ext cx="4341733" cy="2049298"/>
          </a:xfrm>
          <a:custGeom>
            <a:avLst/>
            <a:gdLst/>
            <a:ahLst/>
            <a:cxnLst/>
            <a:rect l="l" t="t" r="r" b="b"/>
            <a:pathLst>
              <a:path w="4341733" h="2049298">
                <a:moveTo>
                  <a:pt x="0" y="0"/>
                </a:moveTo>
                <a:lnTo>
                  <a:pt x="4341733" y="0"/>
                </a:lnTo>
                <a:lnTo>
                  <a:pt x="4341733" y="2049298"/>
                </a:lnTo>
                <a:lnTo>
                  <a:pt x="0" y="20492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23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</TotalTime>
  <Words>519</Words>
  <Application>Microsoft Macintosh PowerPoint</Application>
  <PresentationFormat>Custom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BR Omny</vt:lpstr>
      <vt:lpstr>Calibri</vt:lpstr>
      <vt:lpstr>BR Omny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Glocal25 slide deck</dc:title>
  <cp:lastModifiedBy>Keti Murusidze</cp:lastModifiedBy>
  <cp:revision>7</cp:revision>
  <dcterms:created xsi:type="dcterms:W3CDTF">2006-08-16T00:00:00Z</dcterms:created>
  <dcterms:modified xsi:type="dcterms:W3CDTF">2025-06-03T20:27:04Z</dcterms:modified>
  <dc:identifier>DAGoEwMcDQA</dc:identifier>
</cp:coreProperties>
</file>