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R Omny" pitchFamily="2" charset="77"/>
      <p:regular r:id="rId17"/>
    </p:embeddedFont>
    <p:embeddedFont>
      <p:font typeface="BR Omny Bold" pitchFamily="2" charset="77"/>
      <p:regular r:id="rId18"/>
      <p:bold r:id="rId19"/>
    </p:embeddedFont>
    <p:embeddedFont>
      <p:font typeface="Montserrat Bold" pitchFamily="2" charset="77"/>
      <p:regular r:id="rId20"/>
      <p:bold r:id="rId21"/>
    </p:embeddedFont>
    <p:embeddedFont>
      <p:font typeface="Montserrat Semi-Bold" pitchFamily="2" charset="77"/>
      <p:regular r:id="rId22"/>
      <p:bold r:id="rId23"/>
    </p:embeddedFont>
    <p:embeddedFont>
      <p:font typeface="Open Sans" panose="020B0606030504020204" pitchFamily="34" charset="0"/>
      <p:regular r:id="rId24"/>
      <p:bold r:id="rId25"/>
      <p:italic r:id="rId26"/>
      <p:boldItalic r:id="rId27"/>
    </p:embeddedFont>
    <p:embeddedFont>
      <p:font typeface="Open Sans Bold" pitchFamily="2" charset="0"/>
      <p:regular r:id="rId28"/>
      <p:bold r:id="rId29"/>
    </p:embeddedFont>
    <p:embeddedFont>
      <p:font typeface="Open Sans Extra Bold" panose="020B0906030804020204" pitchFamily="34" charset="0"/>
      <p:regular r:id="rId30"/>
      <p:bold r:id="rId31"/>
    </p:embeddedFont>
    <p:embeddedFont>
      <p:font typeface="Open Sans Light" panose="020B0306030504020204" pitchFamily="34" charset="0"/>
      <p:regular r:id="rId32"/>
      <p:italic r:id="rId33"/>
    </p:embeddedFont>
    <p:embeddedFont>
      <p:font typeface="Open Sans Medium" pitchFamily="2" charset="0"/>
      <p:regular r:id="rId34"/>
    </p:embeddedFont>
    <p:embeddedFont>
      <p:font typeface="Open Sans Semi-Bold" pitchFamily="2" charset="0"/>
      <p:regular r:id="rId35"/>
      <p:bold r:id="rId36"/>
    </p:embeddedFont>
    <p:embeddedFont>
      <p:font typeface="Open Sans Ultra-Bold" pitchFamily="2" charset="0"/>
      <p:regular r:id="rId37"/>
      <p:bold r:id="rId38"/>
    </p:embeddedFont>
    <p:embeddedFont>
      <p:font typeface="Source Sans Pro" panose="020B0503030403020204" pitchFamily="34" charset="0"/>
      <p:regular r:id="rId39"/>
      <p:bold r:id="rId40"/>
      <p:italic r:id="rId41"/>
      <p:boldItalic r:id="rId42"/>
    </p:embeddedFont>
    <p:embeddedFont>
      <p:font typeface="Sunborn" pitchFamily="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04" autoAdjust="0"/>
  </p:normalViewPr>
  <p:slideViewPr>
    <p:cSldViewPr>
      <p:cViewPr varScale="1">
        <p:scale>
          <a:sx n="77" d="100"/>
          <a:sy n="77" d="100"/>
        </p:scale>
        <p:origin x="58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I've sat on both sides of the evaluation table - commissioning evaluations as a client, conducting them as an evaluator, and reviewing hundreds as a quality assessor. Today I want to share what separates evaluations that matter from those that gather dust."</a:t>
            </a:r>
          </a:p>
          <a:p>
            <a:endParaRPr lang="en-US"/>
          </a:p>
          <a:p>
            <a:endParaRPr lang="en-US"/>
          </a:p>
          <a:p>
            <a:r>
              <a:rPr lang="en-US"/>
              <a:t>My Unique Perspective</a:t>
            </a:r>
          </a:p>
          <a:p>
            <a:endParaRPr lang="en-US"/>
          </a:p>
          <a:p>
            <a:r>
              <a:rPr lang="en-US"/>
              <a:t>Independent evaluator: Designing and conducting evaluations across 80+ countries</a:t>
            </a:r>
          </a:p>
          <a:p>
            <a:endParaRPr lang="en-US"/>
          </a:p>
          <a:p>
            <a:r>
              <a:rPr lang="en-US"/>
              <a:t>Commissioning client: Reviewing and approving evaluation designs for major donors incorporating as Quality reviewer: Assessing hundreds of completed evaluation reports</a:t>
            </a:r>
          </a:p>
          <a:p>
            <a:endParaRPr lang="en-US"/>
          </a:p>
          <a:p>
            <a:r>
              <a:rPr lang="en-US"/>
              <a:t>The brutal truth: Most evaluation design failures are predictable and preventable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 me be very direct about when Outcome Harvesting actually works - because I've seen too many failed implementations to sugarcoat this.</a:t>
            </a:r>
          </a:p>
          <a:p>
            <a:endParaRPr lang="en-US"/>
          </a:p>
          <a:p>
            <a:r>
              <a:rPr lang="en-US"/>
              <a:t>Complex change with multiple actors - This isn't just complicated programs. I mean contexts where your carefully designed theory of change gets completely upended by external events. In DRC, we were tracking media literacy outcomes when political violence disrupted everything. Traditional indicators would have shown 'failure.' OH revealed how communities adapted information-sharing networks in ways we never anticipated.</a:t>
            </a:r>
          </a:p>
          <a:p>
            <a:endParaRPr lang="en-US"/>
          </a:p>
          <a:p>
            <a:endParaRPr lang="en-US"/>
          </a:p>
          <a:p>
            <a:r>
              <a:rPr lang="en-US"/>
              <a:t>[Point to #2] Contribution over attribution - This matters when multiple actors are influencing the same changes. In our GSMA advocacy work, policy shifts happened through multiple channels simultaneously. RCTs couldn't capture this complexity. OH could trace our specific contributions within that complex ecosystem.</a:t>
            </a:r>
          </a:p>
          <a:p>
            <a:endParaRPr lang="en-US"/>
          </a:p>
          <a:p>
            <a:r>
              <a:rPr lang="en-US"/>
              <a:t>[Point to #3] Context adaptation is critical - Here's where OH truly shines. When COVID hit our programs in three countries, everything changed overnight. OH helped us understand how program adaptations contributed to different outcomes than originally planned. It acknowledged reality rather than forcing programs into predetermined boxes.</a:t>
            </a:r>
          </a:p>
          <a:p>
            <a:endParaRPr lang="en-US"/>
          </a:p>
          <a:p>
            <a:r>
              <a:rPr lang="en-US"/>
              <a:t>[Point to #4] Unintended changes matter - In Zimbabwe's governance program, our biggest learning came from unexpected outcomes we hadn't planned for. These often revealed the most important insights about how change actually happens.</a:t>
            </a:r>
          </a:p>
          <a:p>
            <a:endParaRPr lang="en-US"/>
          </a:p>
          <a:p>
            <a:r>
              <a:rPr lang="en-US"/>
              <a:t>[Point to #5] Policy and advocacy work - The pathways to policy change are never linear. OH can trace influence through informal networks, timing factors, and multiple touchpoints that traditional methods miss entirely. And more importantly, when speak about policy influence, it could not only measure by adopting the policy, in many places around the world adoption of the policy is not managable but advocacy efforts and infleunce still counts</a:t>
            </a:r>
          </a:p>
          <a:p>
            <a:endParaRPr lang="en-US"/>
          </a:p>
          <a:p>
            <a:r>
              <a:rPr lang="en-US"/>
              <a:t>The key insight here: OH works when you need to understand how change actually happened, not just whether you met your indicators."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 me be brutally honest about when OH gets misused - because recognizing these patterns has saved my projects from disaster.</a:t>
            </a:r>
          </a:p>
          <a:p>
            <a:endParaRPr lang="en-US"/>
          </a:p>
          <a:p>
            <a:endParaRPr lang="en-US"/>
          </a:p>
          <a:p>
            <a:r>
              <a:rPr lang="en-US"/>
              <a:t>[Point to #1] Cherry-picking positive stories - I see this constantly. Organizations collect beautiful outcome stories for donor reports, then file them away. That's not evaluation - that's marketing. Real OH demands intellectual honesty about all significant changes.</a:t>
            </a:r>
          </a:p>
          <a:p>
            <a:endParaRPr lang="en-US"/>
          </a:p>
          <a:p>
            <a:r>
              <a:rPr lang="en-US"/>
              <a:t>[Point to #2] Avoiding rigorous M&amp;E - I hear 'our context is too complex for traditional methods' as code for 'we don't want to do the hard work of proper evaluation.' OH isn't easier than other methods - it's different. It still requires rigor, just applied differently.</a:t>
            </a:r>
          </a:p>
          <a:p>
            <a:endParaRPr lang="en-US"/>
          </a:p>
          <a:p>
            <a:r>
              <a:rPr lang="en-US"/>
              <a:t>[Point to #3] Resource constraints but expecting same rigor - Here's the hard truth: a proper OH takes 3-9 months and substantial resources. When organizations have neither time nor budget but still want OH-level insights, that's setting up for failure. Be honest about what you can actually do with available resources.</a:t>
            </a:r>
          </a:p>
          <a:p>
            <a:endParaRPr lang="en-US"/>
          </a:p>
          <a:p>
            <a:r>
              <a:rPr lang="en-US"/>
              <a:t>[Point to #4] When quantitative impact data is needed - OH complements quantitative methods, it doesn't replace them. If your donors need statistical measures of impact or return on investment, OH alone won't meet that need.</a:t>
            </a:r>
          </a:p>
          <a:p>
            <a:endParaRPr lang="en-US"/>
          </a:p>
          <a:p>
            <a:r>
              <a:rPr lang="en-US"/>
              <a:t>[Point to #5] Simple interventions with clear pathways - If your program is working exactly as planned with predictable outcomes, you probably don't need OH. Use simpler methods that match your intervention's complexity.</a:t>
            </a:r>
          </a:p>
          <a:p>
            <a:endParaRPr lang="en-US"/>
          </a:p>
          <a:p>
            <a:r>
              <a:rPr lang="en-US"/>
              <a:t>The critical question: Are you choosing OH for the right methodological reasons, or because you think it's easier? That choice determines success or failure."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 me share what decades of implementation have taught me about OH's real challenges - the ones nobody talks about in methodology guides.</a:t>
            </a:r>
          </a:p>
          <a:p>
            <a:endParaRPr lang="en-US"/>
          </a:p>
          <a:p>
            <a:r>
              <a:rPr lang="en-US"/>
              <a:t>[Point to Resource Reality] First, the resource reality. When we started our State Employment Agency evaluation, we planned 20 interviews. Proper substantiation required 50+. Each outcome needed verification from service recipients, agency staff, and external stakeholders. Budget implications? Substantial. Timeline implications? Even more substantial.</a:t>
            </a:r>
          </a:p>
          <a:p>
            <a:endParaRPr lang="en-US"/>
          </a:p>
          <a:p>
            <a:r>
              <a:rPr lang="en-US"/>
              <a:t>[Point to Potential Bias] Second, managing bias isn't just about data collection techniques. In Lebanon, media professionals saw certain coverage changes as revolutionary. Community members saw the same changes as minimal. Both were right from their perspectives. OH requires structured approaches to surface and reconcile these differences.</a:t>
            </a:r>
          </a:p>
          <a:p>
            <a:endParaRPr lang="en-US"/>
          </a:p>
          <a:p>
            <a:r>
              <a:rPr lang="en-US"/>
              <a:t>[Point to Negative Outcome Problem] Here's the uncomfortable truth: in dozens of OH implementations, I rarely see negative outcomes documented. Why? Career implications. Reporting pressures. Institutional resistance. In Zimbabwe, stakeholders initially pushed to focus only on positive changes. By insisting on all significant changes, we uncovered critical learning about failed approaches that ultimately strengthened the program.</a:t>
            </a:r>
          </a:p>
          <a:p>
            <a:endParaRPr lang="en-US"/>
          </a:p>
          <a:p>
            <a:r>
              <a:rPr lang="en-US"/>
              <a:t>[Point to Verification in Impossible Contexts] When CSOs are in exile, stakeholders are afraid to talk, or you can't access beneficiaries - what then? In Belarus, we adapted through diaspora networks, online platforms, and public records. In DRC, we relied on triangulation between local partners. Not ideal, but necessary. The key is being transparent about evidence limitations.</a:t>
            </a:r>
          </a:p>
          <a:p>
            <a:endParaRPr lang="en-US"/>
          </a:p>
          <a:p>
            <a:r>
              <a:rPr lang="en-US"/>
              <a:t>[Point to Disregard other key elements] Finally, the framework question that matters: For each outcome, can you clearly articulate what changed, what other factors influenced that change, and how your program specifically contributed? If you can't answer all three, you're not ready for OH."- for example, ... Outcomes are about CHANGES that have occurred, not activities that were performed- Producing materials (e.g., "published a manual")</a:t>
            </a:r>
          </a:p>
          <a:p>
            <a:r>
              <a:rPr lang="en-US"/>
              <a:t>Knowledge gain without behavior change (e.g., "participants learned new skills" without showing how they used them)</a:t>
            </a:r>
          </a:p>
          <a:p>
            <a:r>
              <a:rPr lang="en-US"/>
              <a:t>Future intentions (e.g., "planning to implement new methods")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 me close with what I consider the biggest missed opportunity in Outcome Harvesting - and how to fix it.</a:t>
            </a:r>
          </a:p>
          <a:p>
            <a:r>
              <a:rPr lang="en-US"/>
              <a:t>[Point to Learning Integration Challenge] Most programs collect beautiful outcome stories, write compelling donor reports, then never revisit those findings for actual learning. In our DRC humanitarian program, we documented 15 rich outcomes. They made excellent reports. But six months later, program teams couldn't tell me how those findings influenced their work. Why? No structured process to move from documentation to adaptation.</a:t>
            </a:r>
          </a:p>
          <a:p>
            <a:r>
              <a:rPr lang="en-US"/>
              <a:t>[Point to Making OH Actually Matter] Real OH value isn't in proving impact - it's in learning for adaptation. But this requires intentional design. You need reflection protocols built into the harvesting process, not added afterward as an afterthought.</a:t>
            </a:r>
          </a:p>
          <a:p>
            <a:r>
              <a:rPr lang="en-US"/>
              <a:t>[Point to Understanding Contribution Mechanisms] Here's where OH truly excels: revealing the HOW of change. In our media work in Lebanon, we didn't just document that reporting practices changed - we traced how journalist networks, editorial pressures, and audience feedback created specific influence pathways. Understanding these mechanisms helps replicate success in new contexts.</a:t>
            </a:r>
          </a:p>
          <a:p>
            <a:r>
              <a:rPr lang="en-US"/>
              <a:t>[Point to Stakeholder Perspective Complexity] Different stakeholders see the same outcomes completely differently. In Zimbabwe's governance program, implementers viewed policy meetings as successful outcomes. Community members saw the same meetings as tokenistic consultation. Both perspectives were valid and crucial for understanding real impact.</a:t>
            </a:r>
          </a:p>
          <a:p>
            <a:r>
              <a:rPr lang="en-US"/>
              <a:t>[Point to Retrospective Learning] OH's unique strength: extracting learning from programs that never had proper M&amp;E frameworks. I've worked with initiatives that ran for years with no baseline data, no indicators, but still created significant change. OH can capture and verify those outcomes retrospectively, providing learning that would otherwise be lost forever.</a:t>
            </a:r>
          </a:p>
          <a:p>
            <a:r>
              <a:rPr lang="en-US"/>
              <a:t>[Powerful closing] After 15 years and 80+ countries, here's my fundamental insight: OH's real value lies in five specific capabilities no other method provides as effectively. First, moving from interesting stories to actual program changes. Second, understanding not just what happened, but how your intervention influenced it. Third, capturing the complexity of different stakeholder perspectives. Fourth, learning from programs that lacked proper evaluation design from the start. And fifth, creating structured processes for ongoing learning beyond one-time reporting.</a:t>
            </a:r>
          </a:p>
          <a:p>
            <a:r>
              <a:rPr lang="en-US"/>
              <a:t>The question isn't whether you can do perfect OH - it's whether you can harness these five values to generate learning that actually influences how you work. That distinction determines whether OH becomes a transformation tool or just another compliance exercise."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 know this sounds basic, but this is THE most fundamental flaw I see - even in expensive-evaluations from major donors. If you get the questions wrong, everything else fails.</a:t>
            </a:r>
          </a:p>
          <a:p>
            <a:endParaRPr lang="en-US"/>
          </a:p>
          <a:p>
            <a:endParaRPr lang="en-US"/>
          </a:p>
          <a:p>
            <a:endParaRPr lang="en-US"/>
          </a:p>
          <a:p>
            <a:r>
              <a:rPr lang="en-US"/>
              <a:t>[Speaking note: I bet everyone here has seen these exact questions in ToRs. The problem? None of these help us judge whether something worked or was worthwhile.]</a:t>
            </a:r>
          </a:p>
          <a:p>
            <a:endParaRPr lang="en-US"/>
          </a:p>
          <a:p>
            <a:endParaRPr lang="en-US"/>
          </a:p>
          <a:p>
            <a:r>
              <a:rPr lang="en-US"/>
              <a:t>Real example: Media program evaluation - client originally wanted "How many journalists completed our fact-checking workshop?" I pushed for "To what extent are journalists now using verification techniques in their daily reporting, and what influences their adoption of these practices?"</a:t>
            </a:r>
          </a:p>
          <a:p>
            <a:r>
              <a:rPr lang="en-US"/>
              <a:t>[Speaking note: The first question tells you nothing about whether the workshop was worthwhile. The second question actually evaluates effectiveness and opens up learning about what really drives behavior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[Speaking note: This is where I see evaluators become program cheerleaders instead of independent assessors]</a:t>
            </a:r>
          </a:p>
          <a:p>
            <a:endParaRPr lang="en-US"/>
          </a:p>
          <a:p>
            <a:r>
              <a:rPr lang="en-US"/>
              <a:t>[Speaking note: I constantly see evaluations that ask "Did we achieve outcome X?" but never ask "Was our theory about HOW to achieve X actually correct?"]</a:t>
            </a:r>
          </a:p>
          <a:p>
            <a:endParaRPr lang="en-US"/>
          </a:p>
          <a:p>
            <a:r>
              <a:rPr lang="en-US"/>
              <a:t>Real example: Capacity building program assumed: Training → Knowledge → Behavior Change → Institutional Change. Evaluation found the real pathway was: Peer Networks → Social Pressure → Behavior Change. Training was almost irrelevant.</a:t>
            </a:r>
          </a:p>
          <a:p>
            <a:endParaRPr lang="en-US"/>
          </a:p>
          <a:p>
            <a:r>
              <a:rPr lang="en-US"/>
              <a:t>[Speaking note: The program kept focusing on better training content when they should have been investing in peer network building. That's what happens when you don't evaluate your theory.]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[Speaking note: This is where I see the most expensive mistakes - using a Ferrari approach when you need a pickup truck]</a:t>
            </a:r>
          </a:p>
          <a:p>
            <a:endParaRPr lang="en-US" dirty="0"/>
          </a:p>
          <a:p>
            <a:r>
              <a:rPr lang="en-US" dirty="0"/>
              <a:t>"We need impact evaluation" for everything (even when you need process understanding)</a:t>
            </a:r>
          </a:p>
          <a:p>
            <a:r>
              <a:rPr lang="en-US" dirty="0"/>
              <a:t>[Speaking note: I see this constantly - every </a:t>
            </a:r>
            <a:r>
              <a:rPr lang="en-US" dirty="0" err="1"/>
              <a:t>ToR</a:t>
            </a:r>
            <a:r>
              <a:rPr lang="en-US" dirty="0"/>
              <a:t> says "impact evaluation" because it sounds rigorous, even when they really need to understand HOW something works, not IF it works]</a:t>
            </a:r>
          </a:p>
          <a:p>
            <a:endParaRPr lang="en-US" dirty="0"/>
          </a:p>
          <a:p>
            <a:r>
              <a:rPr lang="en-US" dirty="0"/>
              <a:t>RCT obsession when contribution analysis would be more appropriate</a:t>
            </a:r>
          </a:p>
          <a:p>
            <a:r>
              <a:rPr lang="en-US" dirty="0"/>
              <a:t>[Speaking note: RCTs are great for simple interventions with clear causal pathways, but terrible for complex programs with multiple contributing factors]</a:t>
            </a:r>
          </a:p>
          <a:p>
            <a:endParaRPr lang="en-US" dirty="0"/>
          </a:p>
          <a:p>
            <a:r>
              <a:rPr lang="en-US" dirty="0"/>
              <a:t>Outcome evaluation when you actually need developmental evaluation</a:t>
            </a:r>
          </a:p>
          <a:p>
            <a:r>
              <a:rPr lang="en-US" dirty="0"/>
              <a:t>[Speaking note: Classic mistake - trying to measure fixed outcomes when the program is still evolving and learning what works]</a:t>
            </a:r>
          </a:p>
          <a:p>
            <a:endParaRPr lang="en-US" dirty="0"/>
          </a:p>
          <a:p>
            <a:r>
              <a:rPr lang="en-US" dirty="0"/>
              <a:t>Summative approaches when formative learning is the priority</a:t>
            </a:r>
          </a:p>
          <a:p>
            <a:r>
              <a:rPr lang="en-US" dirty="0"/>
              <a:t>[Speaking note: Using end-of-program evaluation design when managers need real-time feedback to improve implementation]</a:t>
            </a:r>
          </a:p>
          <a:p>
            <a:endParaRPr lang="en-US" dirty="0"/>
          </a:p>
          <a:p>
            <a:endParaRPr lang="en-US" dirty="0"/>
          </a:p>
          <a:p>
            <a:endParaRPr lang="en-US" dirty="0"/>
          </a:p>
          <a:p>
            <a:r>
              <a:rPr lang="en-US" dirty="0"/>
              <a:t>[Speaking note: I constantly get calls asking "Can you do an RCT?" My first question is always "What decisions are you trying to make with this evaluation?"]</a:t>
            </a:r>
          </a:p>
          <a:p>
            <a:endParaRPr lang="en-US" dirty="0"/>
          </a:p>
          <a:p>
            <a:endParaRPr lang="en-US" dirty="0"/>
          </a:p>
          <a:p>
            <a:r>
              <a:rPr lang="en-US" dirty="0"/>
              <a:t>Real example: Donor wanted RCT for a peacebuilding program. I asked: "Are you planning to randomly assign communities to conflict?" We ended up with outcome harvesting + contribution analysis that actually helped improve programming.</a:t>
            </a:r>
          </a:p>
          <a:p>
            <a:r>
              <a:rPr lang="en-US" dirty="0"/>
              <a:t>[Speaking note: The RCT would have cost three times more and told them nothing useful about how to build peace in their specific context.]</a:t>
            </a:r>
          </a:p>
          <a:p>
            <a:endParaRPr lang="en-US" dirty="0"/>
          </a:p>
          <a:p>
            <a:r>
              <a:rPr lang="en-US" dirty="0"/>
              <a:t>What we did is developed the Evaluation Policy Guideline- where we have explained the different evaluation approaches, evaluation types, evaluation method to increase the understanding and advocate.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[Speaking note: This is where evaluations fail at the operational level - beautiful designs that collapse when you try to implement them]</a:t>
            </a:r>
          </a:p>
          <a:p>
            <a:endParaRPr lang="en-US"/>
          </a:p>
          <a:p>
            <a:r>
              <a:rPr lang="en-US"/>
              <a:t>"We'll interview stakeholders" (which ones? what sampling method? "Oh, it's qualitative, so who cares about sampling?")</a:t>
            </a:r>
          </a:p>
          <a:p>
            <a:r>
              <a:rPr lang="en-US"/>
              <a:t>[Speaking note: I constantly see this attitude that qualitative means anything goes - no sampling strategy, no purposeful selection]</a:t>
            </a:r>
          </a:p>
          <a:p>
            <a:endParaRPr lang="en-US"/>
          </a:p>
          <a:p>
            <a:r>
              <a:rPr lang="en-US"/>
              <a:t>Data collection questions not linked to evaluation questions</a:t>
            </a:r>
          </a:p>
          <a:p>
            <a:r>
              <a:rPr lang="en-US"/>
              <a:t>[Speaking note: Teams design interview guides in isolation from evaluation questions, then wonder why they can't answer what they were hired to evaluate]</a:t>
            </a:r>
          </a:p>
          <a:p>
            <a:endParaRPr lang="en-US"/>
          </a:p>
          <a:p>
            <a:r>
              <a:rPr lang="en-US"/>
              <a:t>"We'll do qualitative analysis" with no analysis plan</a:t>
            </a:r>
          </a:p>
          <a:p>
            <a:r>
              <a:rPr lang="en-US"/>
              <a:t>[Speaking note: Especially with qualitative evaluations - "we'll just find themes" - but how? Using what framework? Who decides what's significant?]</a:t>
            </a:r>
          </a:p>
          <a:p>
            <a:endParaRPr lang="en-US"/>
          </a:p>
          <a:p>
            <a:r>
              <a:rPr lang="en-US"/>
              <a:t>Proper use of data collection methods: From Evaluation Conclave, - one very solid representative was saying - we don't need focus group discussion, because there are usually one person who speaks more and other are shy </a:t>
            </a:r>
          </a:p>
          <a:p>
            <a:endParaRPr lang="en-US"/>
          </a:p>
          <a:p>
            <a:endParaRPr lang="en-US"/>
          </a:p>
          <a:p>
            <a:r>
              <a:rPr lang="en-US"/>
              <a:t>Reports with no limitations section (or fake limitations like "more time would have been helpful")</a:t>
            </a:r>
          </a:p>
          <a:p>
            <a:r>
              <a:rPr lang="en-US"/>
              <a:t>[Speaking note: I had to introduce mandatory templates with limitations chapters. You should have heard the evaluator complaints - everyone prefers to complete easy evaluations without acknowledging constraints]</a:t>
            </a:r>
          </a:p>
          <a:p>
            <a:endParaRPr lang="en-US"/>
          </a:p>
          <a:p>
            <a:r>
              <a:rPr lang="en-US"/>
              <a:t>Real example: I introduced evaluation matrices that connect evaluation questions to specific interview questions to analysis methods. Evaluators initially resisted - "too much work" - but data quality improved dramatically.</a:t>
            </a:r>
          </a:p>
          <a:p>
            <a:r>
              <a:rPr lang="en-US"/>
              <a:t>[Speaking note: The matrix forces you to think through the entire data pathway before you start collecting anything]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[Speaking note: This is the flaw that keeps me awake at night - we spend months producing beautiful evaluations that literally no one uses for actual decisions]</a:t>
            </a:r>
          </a:p>
          <a:p>
            <a:endParaRPr lang="en-US"/>
          </a:p>
          <a:p>
            <a:r>
              <a:rPr lang="en-US"/>
              <a:t>No understanding of actual decision-making processes and timing</a:t>
            </a:r>
          </a:p>
          <a:p>
            <a:r>
              <a:rPr lang="en-US"/>
              <a:t>[Speaking note: We deliver reports when decisions were already made last month, or right before budget season when no one has time to read]</a:t>
            </a:r>
          </a:p>
          <a:p>
            <a:endParaRPr lang="en-US"/>
          </a:p>
          <a:p>
            <a:r>
              <a:rPr lang="en-US"/>
              <a:t>Different users need different information, but we produce one-size-fits-all reports</a:t>
            </a:r>
          </a:p>
          <a:p>
            <a:r>
              <a:rPr lang="en-US"/>
              <a:t>[Speaking note: Board members need 2-page summaries, program managers need detailed implementation insights, donors need accountability data - but we give everyone the same 80-page report]</a:t>
            </a:r>
          </a:p>
          <a:p>
            <a:endParaRPr lang="en-US"/>
          </a:p>
          <a:p>
            <a:r>
              <a:rPr lang="en-US"/>
              <a:t>No plan for managing negative or uncomfortable findings</a:t>
            </a:r>
          </a:p>
          <a:p>
            <a:r>
              <a:rPr lang="en-US"/>
              <a:t>[Speaking note: What happens when the evaluation finds the program isn't working? Most designs don't even consider this possibility]</a:t>
            </a:r>
          </a:p>
          <a:p>
            <a:endParaRPr lang="en-US"/>
          </a:p>
          <a:p>
            <a:r>
              <a:rPr lang="en-US"/>
              <a:t>Recommendations disconnected from organizational capacity and context</a:t>
            </a:r>
          </a:p>
          <a:p>
            <a:r>
              <a:rPr lang="en-US"/>
              <a:t>[Speaking note: "Hire more staff" when there's no budget, "improve coordination" when organizations are rivals]</a:t>
            </a:r>
          </a:p>
          <a:p>
            <a:endParaRPr lang="en-US"/>
          </a:p>
          <a:p>
            <a:r>
              <a:rPr lang="en-US"/>
              <a:t>Cultural and political barriers to utilization ignored in design</a:t>
            </a:r>
          </a:p>
          <a:p>
            <a:r>
              <a:rPr lang="en-US"/>
              <a:t>[Speaking note: Some cultures don't challenge authority publicly, some contexts punish honest feedback - but evaluation designs pretend these don't exist]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section moves from problems to solutions, outlining the five essential elements that distinguish quality evaluation designs. Drawing from successful evaluations across different contexts, it provides practical frameworks while positioning outcome harvesting as one valuable tool within a broader quality approach.</a:t>
            </a:r>
          </a:p>
          <a:p>
            <a:endParaRPr lang="en-US"/>
          </a:p>
          <a:p>
            <a:r>
              <a:rPr lang="en-US"/>
              <a:t>[Speaking notes: This is what separates evaluation from research, monitoring, or assessment - we're making judgments. From my experience reviewing hundreds of evaluations, the best ones start with clear evaluative criteria. Not just "what happened" but "was what happened good enough, appropriate, significant?" They distinguish between monitoring and evaluation from day one - monitoring asks "are we doing what we planned?" while evaluation asks "is what we're doing worthwhile and effective?" They're explicit about what constitutes "success" or "effectiveness" - if you can't articulate your success criteria, you can't evaluate. Sounds obvious, but most evaluations skip this step. Practical test: Can you explain in 30 seconds what you're evaluating and against what standards? If you can't pass this test, you're not ready to design the evaluation yet.]</a:t>
            </a:r>
          </a:p>
          <a:p>
            <a:endParaRPr lang="en-US"/>
          </a:p>
          <a:p>
            <a:r>
              <a:rPr lang="en-US"/>
              <a:t>[Speaking notes: This is where academic evaluation knowledge meets street-smart local understanding. What separates good from great evaluations is deep understanding of political economy - who really makes decisions? What incentives drive behavior? Evaluation designs that ignore power dynamics fail. Recognition of cultural factors affecting change - change happens differently in hierarchical vs. egalitarian cultures, individual vs. collective societies. Adaptation capacity built into design - not just "if this doesn't work, we'll try that" but systematic sensing and adapting mechanisms. This is where my outcome harvesting work really shines - it captures context-specific changes that standard frameworks miss. While other approaches impose external categories, outcome harvesting lets context define what matters.]</a:t>
            </a:r>
          </a:p>
          <a:p>
            <a:endParaRPr lang="en-US"/>
          </a:p>
          <a:p>
            <a:r>
              <a:rPr lang="en-US"/>
              <a:t>[Speaking notes: This is the art of evaluation design - being scientifically credible while actually doable. Quality design balances scientific rigor with practical constraints - perfect randomization vs. ethical constraints, large samples vs. budget reality. Standardization with adaptation needs - consistent methods that still flex with local context. Comprehensive coverage with resource limitations - answering the most important questions well rather than everything poorly. Real example from my work: Madagascar economic integration evaluation had to adapt entirely when political crisis changed context mid-evaluation. Original design became impossible overnight, but we'd built in adaptation mechanisms that let us still generate useful insights.]</a:t>
            </a:r>
          </a:p>
          <a:p>
            <a:endParaRPr lang="en-US"/>
          </a:p>
          <a:p>
            <a:r>
              <a:rPr lang="en-US"/>
              <a:t>[Speaking notes: This goes far beyond "consulting stakeholders" - it's strategic relationship management. Different stakeholders need different evaluation information - donors need accountability data, implementers need learning insights, beneficiaries need respect for their time and input. Participation versus extraction approaches - are stakeholders co-creators of knowledge or just sources of data? This fundamentally changes evaluation design. Managing conflicting stakeholder interests - when stakeholders want different answers to the same question, how do you design neutrally? Outcome harvesting insight: it turns stakeholders into knowledge generators, not just respondents. People describe and analyze their own changes rather than answering our predetermined questions.]</a:t>
            </a:r>
          </a:p>
          <a:p>
            <a:endParaRPr lang="en-US"/>
          </a:p>
          <a:p>
            <a:r>
              <a:rPr lang="en-US"/>
              <a:t>[Speaking notes: This is the difference between evaluation for compliance and evaluation for improvement. Quality evaluations generate insights, not just judgments - "this worked" vs. "this worked because of these factors in this context with these people." They build evaluation capacity while conducting evaluation - leave behind stronger evaluation thinking, not just a report. Create feedback loops for adaptive management - evaluation as ongoing conversation, not final verdict. Integration point: these elements work together - you can't have contextual intelligence without stakeholder engagement, can't have learning without clear evaluative thinking. Poor designs usually get one element right but miss the integration between elements.]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I've sat on both sides of the evaluation table - commissioning evaluations as a client, conducting them as an evaluator, and reviewing hundreds as a quality assessor. Today I want to share what separates evaluations that matter from those that gather dust."</a:t>
            </a:r>
          </a:p>
          <a:p>
            <a:endParaRPr lang="en-US"/>
          </a:p>
          <a:p>
            <a:endParaRPr lang="en-US"/>
          </a:p>
          <a:p>
            <a:r>
              <a:rPr lang="en-US"/>
              <a:t>My Unique Perspective</a:t>
            </a:r>
          </a:p>
          <a:p>
            <a:endParaRPr lang="en-US"/>
          </a:p>
          <a:p>
            <a:r>
              <a:rPr lang="en-US"/>
              <a:t>Independent evaluator: Designing and conducting evaluations across 80+ countries</a:t>
            </a:r>
          </a:p>
          <a:p>
            <a:endParaRPr lang="en-US"/>
          </a:p>
          <a:p>
            <a:r>
              <a:rPr lang="en-US"/>
              <a:t>Commissioning client: Reviewing and approving evaluation designs for major donors incorporating as Quality reviewer: Assessing hundreds of completed evaluation reports</a:t>
            </a:r>
          </a:p>
          <a:p>
            <a:endParaRPr lang="en-US"/>
          </a:p>
          <a:p>
            <a:r>
              <a:rPr lang="en-US"/>
              <a:t>The brutal truth: Most evaluation design failures are predictable and preventable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I've implemented Outcome Harvesting across more than 80 countries - from post-conflict settings in DRC to politically volatile contexts in Belarus. </a:t>
            </a:r>
          </a:p>
          <a:p>
            <a:endParaRPr lang="en-US"/>
          </a:p>
          <a:p>
            <a:r>
              <a:rPr lang="en-US"/>
              <a:t>Today, I want to share not just what Outcome Harvesting is, but what I've learned from both its spectacular successes and its notable failures.</a:t>
            </a:r>
          </a:p>
          <a:p>
            <a:r>
              <a:rPr lang="en-US"/>
              <a:t>Let me start with a fundamental question that shapes everything we do: What is Outcome Harvesting really about? [Point to slide]</a:t>
            </a:r>
          </a:p>
          <a:p>
            <a:endParaRPr lang="en-US"/>
          </a:p>
          <a:p>
            <a:r>
              <a:rPr lang="en-US"/>
              <a:t>The definition you see here captures the methodology, but misses the mindset shift. OH isn't just about working backwards from outcomes - it's about acknowledging that change is messy, unpredictable, and often happens in ways we never anticipated.</a:t>
            </a:r>
          </a:p>
          <a:p>
            <a:r>
              <a:rPr lang="en-US"/>
              <a:t>When I say 'behavior writ large,' I mean the full spectrum of change - not just individual behavior, but shifts in policies, relationships, practices, even how institutions operate. In our work in Lebanon's media sector, for example, we discovered changes in cross-community reporting that weren't just about journalist behavior, but about editorial policies, advertiser relationships, and audience expectations.</a:t>
            </a:r>
          </a:p>
          <a:p>
            <a:r>
              <a:rPr lang="en-US"/>
              <a:t>The key word here is 'contributed.' Not 'caused.' And that distinction will become crucial as we dive deeper."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5.png"/><Relationship Id="rId10" Type="http://schemas.openxmlformats.org/officeDocument/2006/relationships/image" Target="../media/image40.png"/><Relationship Id="rId4" Type="http://schemas.openxmlformats.org/officeDocument/2006/relationships/image" Target="../media/image4.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5.png"/><Relationship Id="rId10" Type="http://schemas.openxmlformats.org/officeDocument/2006/relationships/image" Target="../media/image40.png"/><Relationship Id="rId4" Type="http://schemas.openxmlformats.org/officeDocument/2006/relationships/image" Target="../media/image4.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notesSlide" Target="../notesSlides/notesSlide1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png"/><Relationship Id="rId5" Type="http://schemas.openxmlformats.org/officeDocument/2006/relationships/image" Target="../media/image5.pn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4.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1.png"/><Relationship Id="rId21" Type="http://schemas.openxmlformats.org/officeDocument/2006/relationships/image" Target="../media/image59.sv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2" Type="http://schemas.openxmlformats.org/officeDocument/2006/relationships/notesSlide" Target="../notesSlides/notesSlide13.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5" Type="http://schemas.openxmlformats.org/officeDocument/2006/relationships/image" Target="../media/image5.png"/><Relationship Id="rId15" Type="http://schemas.openxmlformats.org/officeDocument/2006/relationships/image" Target="../media/image53.svg"/><Relationship Id="rId23" Type="http://schemas.openxmlformats.org/officeDocument/2006/relationships/image" Target="../media/image61.sv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4.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sv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png"/><Relationship Id="rId5" Type="http://schemas.openxmlformats.org/officeDocument/2006/relationships/image" Target="../media/image5.pn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4.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3"/>
            <a:stretch>
              <a:fillRect t="-649" b="-649"/>
            </a:stretch>
          </a:blipFill>
        </p:spPr>
        <p:txBody>
          <a:bodyPr/>
          <a:lstStyle/>
          <a:p>
            <a:endParaRPr lang="en-GE"/>
          </a:p>
        </p:txBody>
      </p:sp>
      <p:sp>
        <p:nvSpPr>
          <p:cNvPr id="3" name="TextBox 3"/>
          <p:cNvSpPr txBox="1"/>
          <p:nvPr/>
        </p:nvSpPr>
        <p:spPr>
          <a:xfrm>
            <a:off x="1709280" y="5923520"/>
            <a:ext cx="7941570" cy="2222724"/>
          </a:xfrm>
          <a:prstGeom prst="rect">
            <a:avLst/>
          </a:prstGeom>
        </p:spPr>
        <p:txBody>
          <a:bodyPr lIns="0" tIns="0" rIns="0" bIns="0" rtlCol="0" anchor="t">
            <a:spAutoFit/>
          </a:bodyPr>
          <a:lstStyle/>
          <a:p>
            <a:pPr algn="l">
              <a:lnSpc>
                <a:spcPts val="5759"/>
              </a:lnSpc>
            </a:pPr>
            <a:r>
              <a:rPr lang="en-US" sz="4800" b="1" dirty="0">
                <a:solidFill>
                  <a:srgbClr val="FEFEFE"/>
                </a:solidFill>
                <a:latin typeface="BR Omny Bold"/>
                <a:ea typeface="BR Omny Bold"/>
                <a:cs typeface="BR Omny Bold"/>
                <a:sym typeface="BR Omny Bold"/>
              </a:rPr>
              <a:t>The Anatomy of Quality Evaluation Design: </a:t>
            </a:r>
          </a:p>
          <a:p>
            <a:pPr algn="l">
              <a:lnSpc>
                <a:spcPts val="5759"/>
              </a:lnSpc>
            </a:pPr>
            <a:r>
              <a:rPr lang="en-US" sz="4800" b="1" dirty="0">
                <a:solidFill>
                  <a:srgbClr val="FEFEFE"/>
                </a:solidFill>
                <a:latin typeface="BR Omny Bold"/>
                <a:ea typeface="BR Omny Bold"/>
                <a:cs typeface="BR Omny Bold"/>
                <a:sym typeface="BR Omny Bold"/>
              </a:rPr>
              <a:t>What I have learnt?</a:t>
            </a:r>
          </a:p>
        </p:txBody>
      </p:sp>
      <p:sp>
        <p:nvSpPr>
          <p:cNvPr id="4" name="TextBox 4"/>
          <p:cNvSpPr txBox="1"/>
          <p:nvPr/>
        </p:nvSpPr>
        <p:spPr>
          <a:xfrm>
            <a:off x="1709280" y="8114270"/>
            <a:ext cx="7713693" cy="1943100"/>
          </a:xfrm>
          <a:prstGeom prst="rect">
            <a:avLst/>
          </a:prstGeom>
        </p:spPr>
        <p:txBody>
          <a:bodyPr lIns="0" tIns="0" rIns="0" bIns="0" rtlCol="0" anchor="t">
            <a:spAutoFit/>
          </a:bodyPr>
          <a:lstStyle/>
          <a:p>
            <a:pPr algn="l">
              <a:lnSpc>
                <a:spcPts val="2640"/>
              </a:lnSpc>
            </a:pPr>
            <a:r>
              <a:rPr lang="en-US" sz="2200">
                <a:solidFill>
                  <a:srgbClr val="FEFEFE"/>
                </a:solidFill>
                <a:latin typeface="BR Omny"/>
                <a:ea typeface="BR Omny"/>
                <a:cs typeface="BR Omny"/>
                <a:sym typeface="BR Omny"/>
              </a:rPr>
              <a:t>From Both Sides of the Evaluation Table </a:t>
            </a:r>
          </a:p>
          <a:p>
            <a:pPr algn="l">
              <a:lnSpc>
                <a:spcPts val="3480"/>
              </a:lnSpc>
            </a:pPr>
            <a:endParaRPr lang="en-US" sz="2200">
              <a:solidFill>
                <a:srgbClr val="FEFEFE"/>
              </a:solidFill>
              <a:latin typeface="BR Omny"/>
              <a:ea typeface="BR Omny"/>
              <a:cs typeface="BR Omny"/>
              <a:sym typeface="BR Omny"/>
            </a:endParaRPr>
          </a:p>
          <a:p>
            <a:pPr algn="l">
              <a:lnSpc>
                <a:spcPts val="3480"/>
              </a:lnSpc>
            </a:pPr>
            <a:r>
              <a:rPr lang="en-US" sz="2900">
                <a:solidFill>
                  <a:srgbClr val="FEFEFE"/>
                </a:solidFill>
                <a:latin typeface="BR Omny"/>
                <a:ea typeface="BR Omny"/>
                <a:cs typeface="BR Omny"/>
                <a:sym typeface="BR Omny"/>
              </a:rPr>
              <a:t>Dea Tsartsidze</a:t>
            </a:r>
          </a:p>
          <a:p>
            <a:pPr algn="l">
              <a:lnSpc>
                <a:spcPts val="3480"/>
              </a:lnSpc>
            </a:pPr>
            <a:r>
              <a:rPr lang="en-US" sz="2900">
                <a:solidFill>
                  <a:srgbClr val="FEFEFE"/>
                </a:solidFill>
                <a:latin typeface="BR Omny"/>
                <a:ea typeface="BR Omny"/>
                <a:cs typeface="BR Omny"/>
                <a:sym typeface="BR Omny"/>
              </a:rPr>
              <a:t>Partner, SAI </a:t>
            </a:r>
            <a:r>
              <a:rPr lang="en-US" sz="2900" b="1">
                <a:solidFill>
                  <a:srgbClr val="FEFEFE"/>
                </a:solidFill>
                <a:latin typeface="BR Omny Bold"/>
                <a:ea typeface="BR Omny Bold"/>
                <a:cs typeface="BR Omny Bold"/>
                <a:sym typeface="BR Omny Bold"/>
              </a:rPr>
              <a:t> </a:t>
            </a:r>
          </a:p>
          <a:p>
            <a:pPr algn="l">
              <a:lnSpc>
                <a:spcPts val="2280"/>
              </a:lnSpc>
            </a:pPr>
            <a:endParaRPr lang="en-US" sz="2900" b="1">
              <a:solidFill>
                <a:srgbClr val="FEFEFE"/>
              </a:solidFill>
              <a:latin typeface="BR Omny Bold"/>
              <a:ea typeface="BR Omny Bold"/>
              <a:cs typeface="BR Omny Bold"/>
              <a:sym typeface="BR Omny Bold"/>
            </a:endParaRPr>
          </a:p>
        </p:txBody>
      </p:sp>
      <p:sp>
        <p:nvSpPr>
          <p:cNvPr id="5" name="TextBox 5"/>
          <p:cNvSpPr txBox="1"/>
          <p:nvPr/>
        </p:nvSpPr>
        <p:spPr>
          <a:xfrm>
            <a:off x="426454" y="9816980"/>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
        <p:nvSpPr>
          <p:cNvPr id="6" name="Freeform 6"/>
          <p:cNvSpPr/>
          <p:nvPr/>
        </p:nvSpPr>
        <p:spPr>
          <a:xfrm>
            <a:off x="-1048203" y="23245"/>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GE"/>
          </a:p>
        </p:txBody>
      </p:sp>
      <p:sp>
        <p:nvSpPr>
          <p:cNvPr id="7" name="Freeform 7"/>
          <p:cNvSpPr/>
          <p:nvPr/>
        </p:nvSpPr>
        <p:spPr>
          <a:xfrm>
            <a:off x="2112184" y="-664338"/>
            <a:ext cx="3668457" cy="3668457"/>
          </a:xfrm>
          <a:custGeom>
            <a:avLst/>
            <a:gdLst/>
            <a:ahLst/>
            <a:cxnLst/>
            <a:rect l="l" t="t" r="r" b="b"/>
            <a:pathLst>
              <a:path w="3668457" h="3668457">
                <a:moveTo>
                  <a:pt x="0" y="0"/>
                </a:moveTo>
                <a:lnTo>
                  <a:pt x="3668457" y="0"/>
                </a:lnTo>
                <a:lnTo>
                  <a:pt x="3668457" y="3668456"/>
                </a:lnTo>
                <a:lnTo>
                  <a:pt x="0" y="3668456"/>
                </a:lnTo>
                <a:lnTo>
                  <a:pt x="0" y="0"/>
                </a:lnTo>
                <a:close/>
              </a:path>
            </a:pathLst>
          </a:custGeom>
          <a:blipFill>
            <a:blip r:embed="rId5"/>
            <a:stretch>
              <a:fillRect/>
            </a:stretch>
          </a:blipFill>
        </p:spPr>
        <p:txBody>
          <a:bodyPr/>
          <a:lstStyle/>
          <a:p>
            <a:endParaRPr lang="en-G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p:cNvSpPr txBox="1"/>
          <p:nvPr/>
        </p:nvSpPr>
        <p:spPr>
          <a:xfrm>
            <a:off x="1028700" y="1095295"/>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When OH Works...</a:t>
            </a:r>
          </a:p>
        </p:txBody>
      </p:sp>
      <p:sp>
        <p:nvSpPr>
          <p:cNvPr id="4" name="TextBox 4"/>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5" name="Group 5"/>
          <p:cNvGrpSpPr/>
          <p:nvPr/>
        </p:nvGrpSpPr>
        <p:grpSpPr>
          <a:xfrm rot="1407552">
            <a:off x="8970048" y="-3447840"/>
            <a:ext cx="9296774" cy="5420196"/>
            <a:chOff x="0" y="0"/>
            <a:chExt cx="2448533" cy="1427541"/>
          </a:xfrm>
        </p:grpSpPr>
        <p:sp>
          <p:nvSpPr>
            <p:cNvPr id="6" name="Freeform 6"/>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7" name="TextBox 7"/>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8" name="Freeform 8"/>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9" name="Freeform 9"/>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0" name="Freeform 10"/>
          <p:cNvSpPr/>
          <p:nvPr/>
        </p:nvSpPr>
        <p:spPr>
          <a:xfrm>
            <a:off x="7596991" y="3542275"/>
            <a:ext cx="1614966" cy="4075624"/>
          </a:xfrm>
          <a:custGeom>
            <a:avLst/>
            <a:gdLst/>
            <a:ahLst/>
            <a:cxnLst/>
            <a:rect l="l" t="t" r="r" b="b"/>
            <a:pathLst>
              <a:path w="1614966" h="4075624">
                <a:moveTo>
                  <a:pt x="0" y="0"/>
                </a:moveTo>
                <a:lnTo>
                  <a:pt x="1614966" y="0"/>
                </a:lnTo>
                <a:lnTo>
                  <a:pt x="1614966" y="4075624"/>
                </a:lnTo>
                <a:lnTo>
                  <a:pt x="0" y="407562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E"/>
          </a:p>
        </p:txBody>
      </p:sp>
      <p:sp>
        <p:nvSpPr>
          <p:cNvPr id="11" name="Freeform 11"/>
          <p:cNvSpPr/>
          <p:nvPr/>
        </p:nvSpPr>
        <p:spPr>
          <a:xfrm flipH="1">
            <a:off x="5868813" y="3542275"/>
            <a:ext cx="1614966" cy="4075624"/>
          </a:xfrm>
          <a:custGeom>
            <a:avLst/>
            <a:gdLst/>
            <a:ahLst/>
            <a:cxnLst/>
            <a:rect l="l" t="t" r="r" b="b"/>
            <a:pathLst>
              <a:path w="1614966" h="4075624">
                <a:moveTo>
                  <a:pt x="1614966" y="0"/>
                </a:moveTo>
                <a:lnTo>
                  <a:pt x="0" y="0"/>
                </a:lnTo>
                <a:lnTo>
                  <a:pt x="0" y="4075624"/>
                </a:lnTo>
                <a:lnTo>
                  <a:pt x="1614966" y="4075624"/>
                </a:lnTo>
                <a:lnTo>
                  <a:pt x="1614966"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E"/>
          </a:p>
        </p:txBody>
      </p:sp>
      <p:grpSp>
        <p:nvGrpSpPr>
          <p:cNvPr id="12" name="Group 12"/>
          <p:cNvGrpSpPr/>
          <p:nvPr/>
        </p:nvGrpSpPr>
        <p:grpSpPr>
          <a:xfrm>
            <a:off x="6824363" y="7779136"/>
            <a:ext cx="1432044" cy="201744"/>
            <a:chOff x="0" y="0"/>
            <a:chExt cx="482795" cy="68016"/>
          </a:xfrm>
        </p:grpSpPr>
        <p:sp>
          <p:nvSpPr>
            <p:cNvPr id="13" name="Freeform 13"/>
            <p:cNvSpPr/>
            <p:nvPr/>
          </p:nvSpPr>
          <p:spPr>
            <a:xfrm>
              <a:off x="0" y="0"/>
              <a:ext cx="482795" cy="68016"/>
            </a:xfrm>
            <a:custGeom>
              <a:avLst/>
              <a:gdLst/>
              <a:ahLst/>
              <a:cxnLst/>
              <a:rect l="l" t="t" r="r" b="b"/>
              <a:pathLst>
                <a:path w="482795" h="68016">
                  <a:moveTo>
                    <a:pt x="34008" y="0"/>
                  </a:moveTo>
                  <a:lnTo>
                    <a:pt x="448787" y="0"/>
                  </a:lnTo>
                  <a:cubicBezTo>
                    <a:pt x="467569" y="0"/>
                    <a:pt x="482795" y="15226"/>
                    <a:pt x="482795" y="34008"/>
                  </a:cubicBezTo>
                  <a:lnTo>
                    <a:pt x="482795" y="34008"/>
                  </a:lnTo>
                  <a:cubicBezTo>
                    <a:pt x="482795" y="52790"/>
                    <a:pt x="467569" y="68016"/>
                    <a:pt x="448787" y="68016"/>
                  </a:cubicBezTo>
                  <a:lnTo>
                    <a:pt x="34008" y="68016"/>
                  </a:lnTo>
                  <a:cubicBezTo>
                    <a:pt x="15226" y="68016"/>
                    <a:pt x="0" y="52790"/>
                    <a:pt x="0" y="34008"/>
                  </a:cubicBezTo>
                  <a:lnTo>
                    <a:pt x="0" y="34008"/>
                  </a:lnTo>
                  <a:cubicBezTo>
                    <a:pt x="0" y="15226"/>
                    <a:pt x="15226" y="0"/>
                    <a:pt x="34008" y="0"/>
                  </a:cubicBezTo>
                  <a:close/>
                </a:path>
              </a:pathLst>
            </a:custGeom>
            <a:solidFill>
              <a:srgbClr val="03B894">
                <a:alpha val="16863"/>
              </a:srgbClr>
            </a:solidFill>
          </p:spPr>
          <p:txBody>
            <a:bodyPr/>
            <a:lstStyle/>
            <a:p>
              <a:endParaRPr lang="en-GE"/>
            </a:p>
          </p:txBody>
        </p:sp>
        <p:sp>
          <p:nvSpPr>
            <p:cNvPr id="14" name="TextBox 14"/>
            <p:cNvSpPr txBox="1"/>
            <p:nvPr/>
          </p:nvSpPr>
          <p:spPr>
            <a:xfrm>
              <a:off x="0" y="0"/>
              <a:ext cx="482795" cy="68016"/>
            </a:xfrm>
            <a:prstGeom prst="rect">
              <a:avLst/>
            </a:prstGeom>
          </p:spPr>
          <p:txBody>
            <a:bodyPr lIns="50800" tIns="50800" rIns="50800" bIns="50800" rtlCol="0" anchor="ctr"/>
            <a:lstStyle/>
            <a:p>
              <a:pPr algn="ctr">
                <a:lnSpc>
                  <a:spcPts val="1920"/>
                </a:lnSpc>
              </a:pPr>
              <a:endParaRPr/>
            </a:p>
          </p:txBody>
        </p:sp>
      </p:grpSp>
      <p:grpSp>
        <p:nvGrpSpPr>
          <p:cNvPr id="15" name="Group 15"/>
          <p:cNvGrpSpPr/>
          <p:nvPr/>
        </p:nvGrpSpPr>
        <p:grpSpPr>
          <a:xfrm>
            <a:off x="6883484" y="8041226"/>
            <a:ext cx="1313803" cy="201744"/>
            <a:chOff x="0" y="0"/>
            <a:chExt cx="442932" cy="68016"/>
          </a:xfrm>
        </p:grpSpPr>
        <p:sp>
          <p:nvSpPr>
            <p:cNvPr id="16" name="Freeform 16"/>
            <p:cNvSpPr/>
            <p:nvPr/>
          </p:nvSpPr>
          <p:spPr>
            <a:xfrm>
              <a:off x="0" y="0"/>
              <a:ext cx="442932" cy="68016"/>
            </a:xfrm>
            <a:custGeom>
              <a:avLst/>
              <a:gdLst/>
              <a:ahLst/>
              <a:cxnLst/>
              <a:rect l="l" t="t" r="r" b="b"/>
              <a:pathLst>
                <a:path w="442932" h="68016">
                  <a:moveTo>
                    <a:pt x="34008" y="0"/>
                  </a:moveTo>
                  <a:lnTo>
                    <a:pt x="408924" y="0"/>
                  </a:lnTo>
                  <a:cubicBezTo>
                    <a:pt x="427706" y="0"/>
                    <a:pt x="442932" y="15226"/>
                    <a:pt x="442932" y="34008"/>
                  </a:cubicBezTo>
                  <a:lnTo>
                    <a:pt x="442932" y="34008"/>
                  </a:lnTo>
                  <a:cubicBezTo>
                    <a:pt x="442932" y="52790"/>
                    <a:pt x="427706" y="68016"/>
                    <a:pt x="408924" y="68016"/>
                  </a:cubicBezTo>
                  <a:lnTo>
                    <a:pt x="34008" y="68016"/>
                  </a:lnTo>
                  <a:cubicBezTo>
                    <a:pt x="15226" y="68016"/>
                    <a:pt x="0" y="52790"/>
                    <a:pt x="0" y="34008"/>
                  </a:cubicBezTo>
                  <a:lnTo>
                    <a:pt x="0" y="34008"/>
                  </a:lnTo>
                  <a:cubicBezTo>
                    <a:pt x="0" y="15226"/>
                    <a:pt x="15226" y="0"/>
                    <a:pt x="34008" y="0"/>
                  </a:cubicBezTo>
                  <a:close/>
                </a:path>
              </a:pathLst>
            </a:custGeom>
            <a:solidFill>
              <a:srgbClr val="03B894">
                <a:alpha val="16863"/>
              </a:srgbClr>
            </a:solidFill>
          </p:spPr>
          <p:txBody>
            <a:bodyPr/>
            <a:lstStyle/>
            <a:p>
              <a:endParaRPr lang="en-GE"/>
            </a:p>
          </p:txBody>
        </p:sp>
        <p:sp>
          <p:nvSpPr>
            <p:cNvPr id="17" name="TextBox 17"/>
            <p:cNvSpPr txBox="1"/>
            <p:nvPr/>
          </p:nvSpPr>
          <p:spPr>
            <a:xfrm>
              <a:off x="0" y="0"/>
              <a:ext cx="442932" cy="68016"/>
            </a:xfrm>
            <a:prstGeom prst="rect">
              <a:avLst/>
            </a:prstGeom>
          </p:spPr>
          <p:txBody>
            <a:bodyPr lIns="50800" tIns="50800" rIns="50800" bIns="50800" rtlCol="0" anchor="ctr"/>
            <a:lstStyle/>
            <a:p>
              <a:pPr algn="ctr">
                <a:lnSpc>
                  <a:spcPts val="1920"/>
                </a:lnSpc>
              </a:pPr>
              <a:endParaRPr/>
            </a:p>
          </p:txBody>
        </p:sp>
      </p:grpSp>
      <p:grpSp>
        <p:nvGrpSpPr>
          <p:cNvPr id="18" name="Group 18"/>
          <p:cNvGrpSpPr/>
          <p:nvPr/>
        </p:nvGrpSpPr>
        <p:grpSpPr>
          <a:xfrm>
            <a:off x="6960340" y="8303316"/>
            <a:ext cx="1160090" cy="201744"/>
            <a:chOff x="0" y="0"/>
            <a:chExt cx="391109" cy="68016"/>
          </a:xfrm>
        </p:grpSpPr>
        <p:sp>
          <p:nvSpPr>
            <p:cNvPr id="19" name="Freeform 19"/>
            <p:cNvSpPr/>
            <p:nvPr/>
          </p:nvSpPr>
          <p:spPr>
            <a:xfrm>
              <a:off x="0" y="0"/>
              <a:ext cx="391109" cy="68016"/>
            </a:xfrm>
            <a:custGeom>
              <a:avLst/>
              <a:gdLst/>
              <a:ahLst/>
              <a:cxnLst/>
              <a:rect l="l" t="t" r="r" b="b"/>
              <a:pathLst>
                <a:path w="391109" h="68016">
                  <a:moveTo>
                    <a:pt x="34008" y="0"/>
                  </a:moveTo>
                  <a:lnTo>
                    <a:pt x="357102" y="0"/>
                  </a:lnTo>
                  <a:cubicBezTo>
                    <a:pt x="366121" y="0"/>
                    <a:pt x="374771" y="3583"/>
                    <a:pt x="381149" y="9961"/>
                  </a:cubicBezTo>
                  <a:cubicBezTo>
                    <a:pt x="387526" y="16338"/>
                    <a:pt x="391109" y="24988"/>
                    <a:pt x="391109" y="34008"/>
                  </a:cubicBezTo>
                  <a:lnTo>
                    <a:pt x="391109" y="34008"/>
                  </a:lnTo>
                  <a:cubicBezTo>
                    <a:pt x="391109" y="52790"/>
                    <a:pt x="375884" y="68016"/>
                    <a:pt x="357102" y="68016"/>
                  </a:cubicBezTo>
                  <a:lnTo>
                    <a:pt x="34008" y="68016"/>
                  </a:lnTo>
                  <a:cubicBezTo>
                    <a:pt x="15226" y="68016"/>
                    <a:pt x="0" y="52790"/>
                    <a:pt x="0" y="34008"/>
                  </a:cubicBezTo>
                  <a:lnTo>
                    <a:pt x="0" y="34008"/>
                  </a:lnTo>
                  <a:cubicBezTo>
                    <a:pt x="0" y="15226"/>
                    <a:pt x="15226" y="0"/>
                    <a:pt x="34008" y="0"/>
                  </a:cubicBezTo>
                  <a:close/>
                </a:path>
              </a:pathLst>
            </a:custGeom>
            <a:solidFill>
              <a:srgbClr val="03B894">
                <a:alpha val="16863"/>
              </a:srgbClr>
            </a:solidFill>
          </p:spPr>
          <p:txBody>
            <a:bodyPr/>
            <a:lstStyle/>
            <a:p>
              <a:endParaRPr lang="en-GE"/>
            </a:p>
          </p:txBody>
        </p:sp>
        <p:sp>
          <p:nvSpPr>
            <p:cNvPr id="20" name="TextBox 20"/>
            <p:cNvSpPr txBox="1"/>
            <p:nvPr/>
          </p:nvSpPr>
          <p:spPr>
            <a:xfrm>
              <a:off x="0" y="0"/>
              <a:ext cx="391109" cy="68016"/>
            </a:xfrm>
            <a:prstGeom prst="rect">
              <a:avLst/>
            </a:prstGeom>
          </p:spPr>
          <p:txBody>
            <a:bodyPr lIns="50800" tIns="50800" rIns="50800" bIns="50800" rtlCol="0" anchor="ctr"/>
            <a:lstStyle/>
            <a:p>
              <a:pPr algn="ctr">
                <a:lnSpc>
                  <a:spcPts val="1920"/>
                </a:lnSpc>
              </a:pPr>
              <a:endParaRPr/>
            </a:p>
          </p:txBody>
        </p:sp>
      </p:grpSp>
      <p:grpSp>
        <p:nvGrpSpPr>
          <p:cNvPr id="21" name="Group 21"/>
          <p:cNvGrpSpPr/>
          <p:nvPr/>
        </p:nvGrpSpPr>
        <p:grpSpPr>
          <a:xfrm>
            <a:off x="10642209" y="3373871"/>
            <a:ext cx="744102" cy="744102"/>
            <a:chOff x="0" y="0"/>
            <a:chExt cx="660341" cy="660341"/>
          </a:xfrm>
        </p:grpSpPr>
        <p:sp>
          <p:nvSpPr>
            <p:cNvPr id="22" name="Freeform 22"/>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1C79BE"/>
            </a:solidFill>
            <a:ln cap="sq">
              <a:noFill/>
              <a:prstDash val="solid"/>
              <a:miter/>
            </a:ln>
          </p:spPr>
          <p:txBody>
            <a:bodyPr/>
            <a:lstStyle/>
            <a:p>
              <a:endParaRPr lang="en-GE"/>
            </a:p>
          </p:txBody>
        </p:sp>
        <p:sp>
          <p:nvSpPr>
            <p:cNvPr id="23" name="TextBox 23"/>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24" name="Group 24"/>
          <p:cNvGrpSpPr/>
          <p:nvPr/>
        </p:nvGrpSpPr>
        <p:grpSpPr>
          <a:xfrm>
            <a:off x="3689440" y="3373871"/>
            <a:ext cx="744102" cy="744102"/>
            <a:chOff x="0" y="0"/>
            <a:chExt cx="660341" cy="660341"/>
          </a:xfrm>
        </p:grpSpPr>
        <p:sp>
          <p:nvSpPr>
            <p:cNvPr id="25" name="Freeform 25"/>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38B6FF"/>
            </a:solidFill>
            <a:ln cap="sq">
              <a:noFill/>
              <a:prstDash val="solid"/>
              <a:miter/>
            </a:ln>
          </p:spPr>
          <p:txBody>
            <a:bodyPr/>
            <a:lstStyle/>
            <a:p>
              <a:endParaRPr lang="en-GE"/>
            </a:p>
          </p:txBody>
        </p:sp>
        <p:sp>
          <p:nvSpPr>
            <p:cNvPr id="26" name="TextBox 26"/>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27" name="Group 27"/>
          <p:cNvGrpSpPr/>
          <p:nvPr/>
        </p:nvGrpSpPr>
        <p:grpSpPr>
          <a:xfrm>
            <a:off x="10642209" y="5122137"/>
            <a:ext cx="744102" cy="744102"/>
            <a:chOff x="0" y="0"/>
            <a:chExt cx="660341" cy="660341"/>
          </a:xfrm>
        </p:grpSpPr>
        <p:sp>
          <p:nvSpPr>
            <p:cNvPr id="28" name="Freeform 28"/>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115CAB"/>
            </a:solidFill>
            <a:ln cap="sq">
              <a:noFill/>
              <a:prstDash val="solid"/>
              <a:miter/>
            </a:ln>
          </p:spPr>
          <p:txBody>
            <a:bodyPr/>
            <a:lstStyle/>
            <a:p>
              <a:endParaRPr lang="en-GE"/>
            </a:p>
          </p:txBody>
        </p:sp>
        <p:sp>
          <p:nvSpPr>
            <p:cNvPr id="29" name="TextBox 29"/>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30" name="Group 30"/>
          <p:cNvGrpSpPr/>
          <p:nvPr/>
        </p:nvGrpSpPr>
        <p:grpSpPr>
          <a:xfrm>
            <a:off x="3689440" y="5122137"/>
            <a:ext cx="744102" cy="744102"/>
            <a:chOff x="0" y="0"/>
            <a:chExt cx="660341" cy="660341"/>
          </a:xfrm>
        </p:grpSpPr>
        <p:sp>
          <p:nvSpPr>
            <p:cNvPr id="31" name="Freeform 31"/>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5271FF"/>
            </a:solidFill>
            <a:ln cap="sq">
              <a:noFill/>
              <a:prstDash val="solid"/>
              <a:miter/>
            </a:ln>
          </p:spPr>
          <p:txBody>
            <a:bodyPr/>
            <a:lstStyle/>
            <a:p>
              <a:endParaRPr lang="en-GE"/>
            </a:p>
          </p:txBody>
        </p:sp>
        <p:sp>
          <p:nvSpPr>
            <p:cNvPr id="32" name="TextBox 32"/>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33" name="Group 33"/>
          <p:cNvGrpSpPr/>
          <p:nvPr/>
        </p:nvGrpSpPr>
        <p:grpSpPr>
          <a:xfrm>
            <a:off x="4038967" y="7067256"/>
            <a:ext cx="744102" cy="744102"/>
            <a:chOff x="0" y="0"/>
            <a:chExt cx="660341" cy="660341"/>
          </a:xfrm>
        </p:grpSpPr>
        <p:sp>
          <p:nvSpPr>
            <p:cNvPr id="34" name="Freeform 34"/>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9FCFE7"/>
            </a:solidFill>
            <a:ln cap="sq">
              <a:noFill/>
              <a:prstDash val="solid"/>
              <a:miter/>
            </a:ln>
          </p:spPr>
          <p:txBody>
            <a:bodyPr/>
            <a:lstStyle/>
            <a:p>
              <a:endParaRPr lang="en-GE"/>
            </a:p>
          </p:txBody>
        </p:sp>
        <p:sp>
          <p:nvSpPr>
            <p:cNvPr id="35" name="TextBox 35"/>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sp>
        <p:nvSpPr>
          <p:cNvPr id="36" name="Freeform 36"/>
          <p:cNvSpPr/>
          <p:nvPr/>
        </p:nvSpPr>
        <p:spPr>
          <a:xfrm>
            <a:off x="9325719" y="3969479"/>
            <a:ext cx="965459" cy="518934"/>
          </a:xfrm>
          <a:custGeom>
            <a:avLst/>
            <a:gdLst/>
            <a:ahLst/>
            <a:cxnLst/>
            <a:rect l="l" t="t" r="r" b="b"/>
            <a:pathLst>
              <a:path w="965459" h="518934">
                <a:moveTo>
                  <a:pt x="0" y="0"/>
                </a:moveTo>
                <a:lnTo>
                  <a:pt x="965459" y="0"/>
                </a:lnTo>
                <a:lnTo>
                  <a:pt x="965459" y="518934"/>
                </a:lnTo>
                <a:lnTo>
                  <a:pt x="0" y="5189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37" name="Freeform 37"/>
          <p:cNvSpPr/>
          <p:nvPr/>
        </p:nvSpPr>
        <p:spPr>
          <a:xfrm flipH="1">
            <a:off x="4794563" y="3969479"/>
            <a:ext cx="965459" cy="518934"/>
          </a:xfrm>
          <a:custGeom>
            <a:avLst/>
            <a:gdLst/>
            <a:ahLst/>
            <a:cxnLst/>
            <a:rect l="l" t="t" r="r" b="b"/>
            <a:pathLst>
              <a:path w="965459" h="518934">
                <a:moveTo>
                  <a:pt x="965459" y="0"/>
                </a:moveTo>
                <a:lnTo>
                  <a:pt x="0" y="0"/>
                </a:lnTo>
                <a:lnTo>
                  <a:pt x="0" y="518934"/>
                </a:lnTo>
                <a:lnTo>
                  <a:pt x="965459" y="518934"/>
                </a:lnTo>
                <a:lnTo>
                  <a:pt x="9654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38" name="Freeform 38"/>
          <p:cNvSpPr/>
          <p:nvPr/>
        </p:nvSpPr>
        <p:spPr>
          <a:xfrm rot="-1772714" flipH="1">
            <a:off x="4729388" y="5384837"/>
            <a:ext cx="965459" cy="518934"/>
          </a:xfrm>
          <a:custGeom>
            <a:avLst/>
            <a:gdLst/>
            <a:ahLst/>
            <a:cxnLst/>
            <a:rect l="l" t="t" r="r" b="b"/>
            <a:pathLst>
              <a:path w="965459" h="518934">
                <a:moveTo>
                  <a:pt x="965459" y="0"/>
                </a:moveTo>
                <a:lnTo>
                  <a:pt x="0" y="0"/>
                </a:lnTo>
                <a:lnTo>
                  <a:pt x="0" y="518934"/>
                </a:lnTo>
                <a:lnTo>
                  <a:pt x="965459" y="518934"/>
                </a:lnTo>
                <a:lnTo>
                  <a:pt x="9654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39" name="Freeform 39"/>
          <p:cNvSpPr/>
          <p:nvPr/>
        </p:nvSpPr>
        <p:spPr>
          <a:xfrm rot="-2382817" flipH="1">
            <a:off x="5198486" y="7070976"/>
            <a:ext cx="965459" cy="518934"/>
          </a:xfrm>
          <a:custGeom>
            <a:avLst/>
            <a:gdLst/>
            <a:ahLst/>
            <a:cxnLst/>
            <a:rect l="l" t="t" r="r" b="b"/>
            <a:pathLst>
              <a:path w="965459" h="518934">
                <a:moveTo>
                  <a:pt x="965459" y="0"/>
                </a:moveTo>
                <a:lnTo>
                  <a:pt x="0" y="0"/>
                </a:lnTo>
                <a:lnTo>
                  <a:pt x="0" y="518934"/>
                </a:lnTo>
                <a:lnTo>
                  <a:pt x="965459" y="518934"/>
                </a:lnTo>
                <a:lnTo>
                  <a:pt x="9654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40" name="Freeform 40"/>
          <p:cNvSpPr/>
          <p:nvPr/>
        </p:nvSpPr>
        <p:spPr>
          <a:xfrm rot="1224592">
            <a:off x="9385899" y="5384837"/>
            <a:ext cx="965459" cy="518934"/>
          </a:xfrm>
          <a:custGeom>
            <a:avLst/>
            <a:gdLst/>
            <a:ahLst/>
            <a:cxnLst/>
            <a:rect l="l" t="t" r="r" b="b"/>
            <a:pathLst>
              <a:path w="965459" h="518934">
                <a:moveTo>
                  <a:pt x="0" y="0"/>
                </a:moveTo>
                <a:lnTo>
                  <a:pt x="965459" y="0"/>
                </a:lnTo>
                <a:lnTo>
                  <a:pt x="965459" y="518934"/>
                </a:lnTo>
                <a:lnTo>
                  <a:pt x="0" y="5189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41" name="TextBox 41"/>
          <p:cNvSpPr txBox="1"/>
          <p:nvPr/>
        </p:nvSpPr>
        <p:spPr>
          <a:xfrm>
            <a:off x="814642" y="3373871"/>
            <a:ext cx="2729359" cy="565517"/>
          </a:xfrm>
          <a:prstGeom prst="rect">
            <a:avLst/>
          </a:prstGeom>
        </p:spPr>
        <p:txBody>
          <a:bodyPr lIns="0" tIns="0" rIns="0" bIns="0" rtlCol="0" anchor="t">
            <a:spAutoFit/>
          </a:bodyPr>
          <a:lstStyle/>
          <a:p>
            <a:pPr algn="r">
              <a:lnSpc>
                <a:spcPts val="2249"/>
              </a:lnSpc>
            </a:pPr>
            <a:r>
              <a:rPr lang="en-US" sz="1874" b="1">
                <a:solidFill>
                  <a:srgbClr val="38B6FF"/>
                </a:solidFill>
                <a:latin typeface="Montserrat Semi-Bold"/>
                <a:ea typeface="Montserrat Semi-Bold"/>
                <a:cs typeface="Montserrat Semi-Bold"/>
                <a:sym typeface="Montserrat Semi-Bold"/>
              </a:rPr>
              <a:t>Complex change with multiple actors</a:t>
            </a:r>
          </a:p>
        </p:txBody>
      </p:sp>
      <p:sp>
        <p:nvSpPr>
          <p:cNvPr id="42" name="TextBox 42"/>
          <p:cNvSpPr txBox="1"/>
          <p:nvPr/>
        </p:nvSpPr>
        <p:spPr>
          <a:xfrm>
            <a:off x="1397607" y="4891093"/>
            <a:ext cx="2232305" cy="848276"/>
          </a:xfrm>
          <a:prstGeom prst="rect">
            <a:avLst/>
          </a:prstGeom>
        </p:spPr>
        <p:txBody>
          <a:bodyPr lIns="0" tIns="0" rIns="0" bIns="0" rtlCol="0" anchor="t">
            <a:spAutoFit/>
          </a:bodyPr>
          <a:lstStyle/>
          <a:p>
            <a:pPr algn="r">
              <a:lnSpc>
                <a:spcPts val="2249"/>
              </a:lnSpc>
            </a:pPr>
            <a:r>
              <a:rPr lang="en-US" sz="1874" b="1">
                <a:solidFill>
                  <a:srgbClr val="5271FF"/>
                </a:solidFill>
                <a:latin typeface="Montserrat Bold"/>
                <a:ea typeface="Montserrat Bold"/>
                <a:cs typeface="Montserrat Bold"/>
                <a:sym typeface="Montserrat Bold"/>
              </a:rPr>
              <a:t>Contribution over attribution matters</a:t>
            </a:r>
          </a:p>
        </p:txBody>
      </p:sp>
      <p:grpSp>
        <p:nvGrpSpPr>
          <p:cNvPr id="43" name="Group 43"/>
          <p:cNvGrpSpPr/>
          <p:nvPr/>
        </p:nvGrpSpPr>
        <p:grpSpPr>
          <a:xfrm>
            <a:off x="996847" y="6917473"/>
            <a:ext cx="2930505" cy="927150"/>
            <a:chOff x="0" y="0"/>
            <a:chExt cx="3907340" cy="1236200"/>
          </a:xfrm>
        </p:grpSpPr>
        <p:sp>
          <p:nvSpPr>
            <p:cNvPr id="44" name="TextBox 44"/>
            <p:cNvSpPr txBox="1"/>
            <p:nvPr/>
          </p:nvSpPr>
          <p:spPr>
            <a:xfrm>
              <a:off x="0" y="-9525"/>
              <a:ext cx="3907340" cy="783391"/>
            </a:xfrm>
            <a:prstGeom prst="rect">
              <a:avLst/>
            </a:prstGeom>
          </p:spPr>
          <p:txBody>
            <a:bodyPr lIns="0" tIns="0" rIns="0" bIns="0" rtlCol="0" anchor="t">
              <a:spAutoFit/>
            </a:bodyPr>
            <a:lstStyle/>
            <a:p>
              <a:pPr algn="r">
                <a:lnSpc>
                  <a:spcPts val="2343"/>
                </a:lnSpc>
              </a:pPr>
              <a:r>
                <a:rPr lang="en-US" sz="1953" b="1">
                  <a:solidFill>
                    <a:srgbClr val="9FCFE7"/>
                  </a:solidFill>
                  <a:latin typeface="Montserrat Bold"/>
                  <a:ea typeface="Montserrat Bold"/>
                  <a:cs typeface="Montserrat Bold"/>
                  <a:sym typeface="Montserrat Bold"/>
                </a:rPr>
                <a:t>Context adaptation is critical </a:t>
              </a:r>
            </a:p>
          </p:txBody>
        </p:sp>
        <p:sp>
          <p:nvSpPr>
            <p:cNvPr id="45" name="TextBox 45"/>
            <p:cNvSpPr txBox="1"/>
            <p:nvPr/>
          </p:nvSpPr>
          <p:spPr>
            <a:xfrm>
              <a:off x="0" y="944114"/>
              <a:ext cx="3907340" cy="292086"/>
            </a:xfrm>
            <a:prstGeom prst="rect">
              <a:avLst/>
            </a:prstGeom>
          </p:spPr>
          <p:txBody>
            <a:bodyPr lIns="0" tIns="0" rIns="0" bIns="0" rtlCol="0" anchor="t">
              <a:spAutoFit/>
            </a:bodyPr>
            <a:lstStyle/>
            <a:p>
              <a:pPr marL="0" lvl="1" indent="0" algn="r">
                <a:lnSpc>
                  <a:spcPts val="1874"/>
                </a:lnSpc>
                <a:spcBef>
                  <a:spcPct val="0"/>
                </a:spcBef>
              </a:pPr>
              <a:endParaRPr/>
            </a:p>
          </p:txBody>
        </p:sp>
      </p:grpSp>
      <p:sp>
        <p:nvSpPr>
          <p:cNvPr id="46" name="AutoShape 46"/>
          <p:cNvSpPr/>
          <p:nvPr/>
        </p:nvSpPr>
        <p:spPr>
          <a:xfrm>
            <a:off x="559456" y="4043243"/>
            <a:ext cx="3070456" cy="0"/>
          </a:xfrm>
          <a:prstGeom prst="line">
            <a:avLst/>
          </a:prstGeom>
          <a:ln w="19050" cap="rnd">
            <a:solidFill>
              <a:srgbClr val="03B894">
                <a:alpha val="49804"/>
              </a:srgbClr>
            </a:solidFill>
            <a:prstDash val="sysDash"/>
            <a:headEnd type="none" w="sm" len="sm"/>
            <a:tailEnd type="none" w="sm" len="sm"/>
          </a:ln>
        </p:spPr>
        <p:txBody>
          <a:bodyPr/>
          <a:lstStyle/>
          <a:p>
            <a:endParaRPr lang="en-GE"/>
          </a:p>
        </p:txBody>
      </p:sp>
      <p:sp>
        <p:nvSpPr>
          <p:cNvPr id="47" name="AutoShape 47"/>
          <p:cNvSpPr/>
          <p:nvPr/>
        </p:nvSpPr>
        <p:spPr>
          <a:xfrm>
            <a:off x="679357" y="5875764"/>
            <a:ext cx="3070456" cy="0"/>
          </a:xfrm>
          <a:prstGeom prst="line">
            <a:avLst/>
          </a:prstGeom>
          <a:ln w="19050" cap="rnd">
            <a:solidFill>
              <a:srgbClr val="5F7C8B">
                <a:alpha val="49804"/>
              </a:srgbClr>
            </a:solidFill>
            <a:prstDash val="sysDash"/>
            <a:headEnd type="none" w="sm" len="sm"/>
            <a:tailEnd type="none" w="sm" len="sm"/>
          </a:ln>
        </p:spPr>
        <p:txBody>
          <a:bodyPr/>
          <a:lstStyle/>
          <a:p>
            <a:endParaRPr lang="en-GE"/>
          </a:p>
        </p:txBody>
      </p:sp>
      <p:sp>
        <p:nvSpPr>
          <p:cNvPr id="48" name="Freeform 48"/>
          <p:cNvSpPr/>
          <p:nvPr/>
        </p:nvSpPr>
        <p:spPr>
          <a:xfrm>
            <a:off x="6676296" y="4975506"/>
            <a:ext cx="1699443" cy="1715035"/>
          </a:xfrm>
          <a:custGeom>
            <a:avLst/>
            <a:gdLst/>
            <a:ahLst/>
            <a:cxnLst/>
            <a:rect l="l" t="t" r="r" b="b"/>
            <a:pathLst>
              <a:path w="1699443" h="1715035">
                <a:moveTo>
                  <a:pt x="0" y="0"/>
                </a:moveTo>
                <a:lnTo>
                  <a:pt x="1699444" y="0"/>
                </a:lnTo>
                <a:lnTo>
                  <a:pt x="1699444" y="1715035"/>
                </a:lnTo>
                <a:lnTo>
                  <a:pt x="0" y="17150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E"/>
          </a:p>
        </p:txBody>
      </p:sp>
      <p:sp>
        <p:nvSpPr>
          <p:cNvPr id="49" name="TextBox 49"/>
          <p:cNvSpPr txBox="1"/>
          <p:nvPr/>
        </p:nvSpPr>
        <p:spPr>
          <a:xfrm>
            <a:off x="11482068" y="3463163"/>
            <a:ext cx="2743560" cy="565517"/>
          </a:xfrm>
          <a:prstGeom prst="rect">
            <a:avLst/>
          </a:prstGeom>
        </p:spPr>
        <p:txBody>
          <a:bodyPr lIns="0" tIns="0" rIns="0" bIns="0" rtlCol="0" anchor="t">
            <a:spAutoFit/>
          </a:bodyPr>
          <a:lstStyle/>
          <a:p>
            <a:pPr algn="l">
              <a:lnSpc>
                <a:spcPts val="2249"/>
              </a:lnSpc>
            </a:pPr>
            <a:r>
              <a:rPr lang="en-US" sz="1874" b="1">
                <a:solidFill>
                  <a:srgbClr val="1C79BE"/>
                </a:solidFill>
                <a:latin typeface="Montserrat Semi-Bold"/>
                <a:ea typeface="Montserrat Semi-Bold"/>
                <a:cs typeface="Montserrat Semi-Bold"/>
                <a:sym typeface="Montserrat Semi-Bold"/>
              </a:rPr>
              <a:t>Unintended changes matter </a:t>
            </a:r>
          </a:p>
        </p:txBody>
      </p:sp>
      <p:sp>
        <p:nvSpPr>
          <p:cNvPr id="50" name="TextBox 50"/>
          <p:cNvSpPr txBox="1"/>
          <p:nvPr/>
        </p:nvSpPr>
        <p:spPr>
          <a:xfrm>
            <a:off x="11616982" y="4876584"/>
            <a:ext cx="2473731" cy="565517"/>
          </a:xfrm>
          <a:prstGeom prst="rect">
            <a:avLst/>
          </a:prstGeom>
        </p:spPr>
        <p:txBody>
          <a:bodyPr lIns="0" tIns="0" rIns="0" bIns="0" rtlCol="0" anchor="t">
            <a:spAutoFit/>
          </a:bodyPr>
          <a:lstStyle/>
          <a:p>
            <a:pPr algn="l">
              <a:lnSpc>
                <a:spcPts val="2249"/>
              </a:lnSpc>
            </a:pPr>
            <a:r>
              <a:rPr lang="en-US" sz="1874" b="1">
                <a:solidFill>
                  <a:srgbClr val="115CAB"/>
                </a:solidFill>
                <a:latin typeface="Montserrat Semi-Bold"/>
                <a:ea typeface="Montserrat Semi-Bold"/>
                <a:cs typeface="Montserrat Semi-Bold"/>
                <a:sym typeface="Montserrat Semi-Bold"/>
              </a:rPr>
              <a:t>Policy and policy influence work</a:t>
            </a:r>
          </a:p>
        </p:txBody>
      </p:sp>
      <p:sp>
        <p:nvSpPr>
          <p:cNvPr id="51" name="TextBox 51"/>
          <p:cNvSpPr txBox="1"/>
          <p:nvPr/>
        </p:nvSpPr>
        <p:spPr>
          <a:xfrm>
            <a:off x="3581205" y="3423056"/>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1</a:t>
            </a:r>
          </a:p>
        </p:txBody>
      </p:sp>
      <p:sp>
        <p:nvSpPr>
          <p:cNvPr id="52" name="TextBox 52"/>
          <p:cNvSpPr txBox="1"/>
          <p:nvPr/>
        </p:nvSpPr>
        <p:spPr>
          <a:xfrm>
            <a:off x="3581205" y="5136343"/>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2</a:t>
            </a:r>
          </a:p>
        </p:txBody>
      </p:sp>
      <p:sp>
        <p:nvSpPr>
          <p:cNvPr id="53" name="TextBox 53"/>
          <p:cNvSpPr txBox="1"/>
          <p:nvPr/>
        </p:nvSpPr>
        <p:spPr>
          <a:xfrm>
            <a:off x="3927352" y="7076232"/>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3</a:t>
            </a:r>
          </a:p>
        </p:txBody>
      </p:sp>
      <p:sp>
        <p:nvSpPr>
          <p:cNvPr id="54" name="TextBox 54"/>
          <p:cNvSpPr txBox="1"/>
          <p:nvPr/>
        </p:nvSpPr>
        <p:spPr>
          <a:xfrm>
            <a:off x="10522566" y="3393292"/>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4</a:t>
            </a:r>
          </a:p>
        </p:txBody>
      </p:sp>
      <p:sp>
        <p:nvSpPr>
          <p:cNvPr id="55" name="TextBox 55"/>
          <p:cNvSpPr txBox="1"/>
          <p:nvPr/>
        </p:nvSpPr>
        <p:spPr>
          <a:xfrm>
            <a:off x="10544889" y="5151225"/>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5</a:t>
            </a:r>
          </a:p>
        </p:txBody>
      </p:sp>
      <p:sp>
        <p:nvSpPr>
          <p:cNvPr id="56" name="AutoShape 56"/>
          <p:cNvSpPr/>
          <p:nvPr/>
        </p:nvSpPr>
        <p:spPr>
          <a:xfrm>
            <a:off x="11386311" y="4295915"/>
            <a:ext cx="3070456" cy="0"/>
          </a:xfrm>
          <a:prstGeom prst="line">
            <a:avLst/>
          </a:prstGeom>
          <a:ln w="19050" cap="rnd">
            <a:solidFill>
              <a:srgbClr val="845E3A">
                <a:alpha val="49804"/>
              </a:srgbClr>
            </a:solidFill>
            <a:prstDash val="sysDash"/>
            <a:headEnd type="none" w="sm" len="sm"/>
            <a:tailEnd type="none" w="sm" len="sm"/>
          </a:ln>
        </p:spPr>
        <p:txBody>
          <a:bodyPr/>
          <a:lstStyle/>
          <a:p>
            <a:endParaRPr lang="en-GE"/>
          </a:p>
        </p:txBody>
      </p:sp>
      <p:sp>
        <p:nvSpPr>
          <p:cNvPr id="57" name="AutoShape 57"/>
          <p:cNvSpPr/>
          <p:nvPr/>
        </p:nvSpPr>
        <p:spPr>
          <a:xfrm>
            <a:off x="11626505" y="5589612"/>
            <a:ext cx="3070456" cy="0"/>
          </a:xfrm>
          <a:prstGeom prst="line">
            <a:avLst/>
          </a:prstGeom>
          <a:ln w="19050" cap="rnd">
            <a:solidFill>
              <a:srgbClr val="185F2E">
                <a:alpha val="49804"/>
              </a:srgbClr>
            </a:solidFill>
            <a:prstDash val="sysDash"/>
            <a:headEnd type="none" w="sm" len="sm"/>
            <a:tailEnd type="none" w="sm" len="sm"/>
          </a:ln>
        </p:spPr>
        <p:txBody>
          <a:bodyPr/>
          <a:lstStyle/>
          <a:p>
            <a:endParaRPr lang="en-GE"/>
          </a:p>
        </p:txBody>
      </p:sp>
      <p:sp>
        <p:nvSpPr>
          <p:cNvPr id="58" name="AutoShape 58"/>
          <p:cNvSpPr/>
          <p:nvPr/>
        </p:nvSpPr>
        <p:spPr>
          <a:xfrm>
            <a:off x="771171" y="7627424"/>
            <a:ext cx="3070456" cy="0"/>
          </a:xfrm>
          <a:prstGeom prst="line">
            <a:avLst/>
          </a:prstGeom>
          <a:ln w="19050" cap="rnd">
            <a:solidFill>
              <a:srgbClr val="5F7C8B">
                <a:alpha val="49804"/>
              </a:srgbClr>
            </a:solidFill>
            <a:prstDash val="sysDash"/>
            <a:headEnd type="none" w="sm" len="sm"/>
            <a:tailEnd type="none" w="sm" len="sm"/>
          </a:ln>
        </p:spPr>
        <p:txBody>
          <a:bodyPr/>
          <a:lstStyle/>
          <a:p>
            <a:endParaRPr lang="en-G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p:cNvSpPr txBox="1"/>
          <p:nvPr/>
        </p:nvSpPr>
        <p:spPr>
          <a:xfrm>
            <a:off x="1028700" y="1095295"/>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When OH is misused...</a:t>
            </a:r>
          </a:p>
        </p:txBody>
      </p:sp>
      <p:sp>
        <p:nvSpPr>
          <p:cNvPr id="4" name="TextBox 4"/>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5" name="Group 5"/>
          <p:cNvGrpSpPr/>
          <p:nvPr/>
        </p:nvGrpSpPr>
        <p:grpSpPr>
          <a:xfrm rot="1407552">
            <a:off x="8970048" y="-3447840"/>
            <a:ext cx="9296774" cy="5420196"/>
            <a:chOff x="0" y="0"/>
            <a:chExt cx="2448533" cy="1427541"/>
          </a:xfrm>
        </p:grpSpPr>
        <p:sp>
          <p:nvSpPr>
            <p:cNvPr id="6" name="Freeform 6"/>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7" name="TextBox 7"/>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8" name="Freeform 8"/>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9" name="Freeform 9"/>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0" name="Freeform 10"/>
          <p:cNvSpPr/>
          <p:nvPr/>
        </p:nvSpPr>
        <p:spPr>
          <a:xfrm>
            <a:off x="7596991" y="3542275"/>
            <a:ext cx="1614966" cy="4075624"/>
          </a:xfrm>
          <a:custGeom>
            <a:avLst/>
            <a:gdLst/>
            <a:ahLst/>
            <a:cxnLst/>
            <a:rect l="l" t="t" r="r" b="b"/>
            <a:pathLst>
              <a:path w="1614966" h="4075624">
                <a:moveTo>
                  <a:pt x="0" y="0"/>
                </a:moveTo>
                <a:lnTo>
                  <a:pt x="1614966" y="0"/>
                </a:lnTo>
                <a:lnTo>
                  <a:pt x="1614966" y="4075624"/>
                </a:lnTo>
                <a:lnTo>
                  <a:pt x="0" y="407562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E"/>
          </a:p>
        </p:txBody>
      </p:sp>
      <p:sp>
        <p:nvSpPr>
          <p:cNvPr id="11" name="Freeform 11"/>
          <p:cNvSpPr/>
          <p:nvPr/>
        </p:nvSpPr>
        <p:spPr>
          <a:xfrm flipH="1">
            <a:off x="5868813" y="3542275"/>
            <a:ext cx="1614966" cy="4075624"/>
          </a:xfrm>
          <a:custGeom>
            <a:avLst/>
            <a:gdLst/>
            <a:ahLst/>
            <a:cxnLst/>
            <a:rect l="l" t="t" r="r" b="b"/>
            <a:pathLst>
              <a:path w="1614966" h="4075624">
                <a:moveTo>
                  <a:pt x="1614966" y="0"/>
                </a:moveTo>
                <a:lnTo>
                  <a:pt x="0" y="0"/>
                </a:lnTo>
                <a:lnTo>
                  <a:pt x="0" y="4075624"/>
                </a:lnTo>
                <a:lnTo>
                  <a:pt x="1614966" y="4075624"/>
                </a:lnTo>
                <a:lnTo>
                  <a:pt x="1614966"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E"/>
          </a:p>
        </p:txBody>
      </p:sp>
      <p:grpSp>
        <p:nvGrpSpPr>
          <p:cNvPr id="12" name="Group 12"/>
          <p:cNvGrpSpPr/>
          <p:nvPr/>
        </p:nvGrpSpPr>
        <p:grpSpPr>
          <a:xfrm>
            <a:off x="6824363" y="7779136"/>
            <a:ext cx="1432044" cy="201744"/>
            <a:chOff x="0" y="0"/>
            <a:chExt cx="482795" cy="68016"/>
          </a:xfrm>
        </p:grpSpPr>
        <p:sp>
          <p:nvSpPr>
            <p:cNvPr id="13" name="Freeform 13"/>
            <p:cNvSpPr/>
            <p:nvPr/>
          </p:nvSpPr>
          <p:spPr>
            <a:xfrm>
              <a:off x="0" y="0"/>
              <a:ext cx="482795" cy="68016"/>
            </a:xfrm>
            <a:custGeom>
              <a:avLst/>
              <a:gdLst/>
              <a:ahLst/>
              <a:cxnLst/>
              <a:rect l="l" t="t" r="r" b="b"/>
              <a:pathLst>
                <a:path w="482795" h="68016">
                  <a:moveTo>
                    <a:pt x="34008" y="0"/>
                  </a:moveTo>
                  <a:lnTo>
                    <a:pt x="448787" y="0"/>
                  </a:lnTo>
                  <a:cubicBezTo>
                    <a:pt x="467569" y="0"/>
                    <a:pt x="482795" y="15226"/>
                    <a:pt x="482795" y="34008"/>
                  </a:cubicBezTo>
                  <a:lnTo>
                    <a:pt x="482795" y="34008"/>
                  </a:lnTo>
                  <a:cubicBezTo>
                    <a:pt x="482795" y="52790"/>
                    <a:pt x="467569" y="68016"/>
                    <a:pt x="448787" y="68016"/>
                  </a:cubicBezTo>
                  <a:lnTo>
                    <a:pt x="34008" y="68016"/>
                  </a:lnTo>
                  <a:cubicBezTo>
                    <a:pt x="15226" y="68016"/>
                    <a:pt x="0" y="52790"/>
                    <a:pt x="0" y="34008"/>
                  </a:cubicBezTo>
                  <a:lnTo>
                    <a:pt x="0" y="34008"/>
                  </a:lnTo>
                  <a:cubicBezTo>
                    <a:pt x="0" y="15226"/>
                    <a:pt x="15226" y="0"/>
                    <a:pt x="34008" y="0"/>
                  </a:cubicBezTo>
                  <a:close/>
                </a:path>
              </a:pathLst>
            </a:custGeom>
            <a:solidFill>
              <a:srgbClr val="03B894">
                <a:alpha val="16863"/>
              </a:srgbClr>
            </a:solidFill>
          </p:spPr>
          <p:txBody>
            <a:bodyPr/>
            <a:lstStyle/>
            <a:p>
              <a:endParaRPr lang="en-GE"/>
            </a:p>
          </p:txBody>
        </p:sp>
        <p:sp>
          <p:nvSpPr>
            <p:cNvPr id="14" name="TextBox 14"/>
            <p:cNvSpPr txBox="1"/>
            <p:nvPr/>
          </p:nvSpPr>
          <p:spPr>
            <a:xfrm>
              <a:off x="0" y="0"/>
              <a:ext cx="482795" cy="68016"/>
            </a:xfrm>
            <a:prstGeom prst="rect">
              <a:avLst/>
            </a:prstGeom>
          </p:spPr>
          <p:txBody>
            <a:bodyPr lIns="50800" tIns="50800" rIns="50800" bIns="50800" rtlCol="0" anchor="ctr"/>
            <a:lstStyle/>
            <a:p>
              <a:pPr algn="ctr">
                <a:lnSpc>
                  <a:spcPts val="1920"/>
                </a:lnSpc>
              </a:pPr>
              <a:endParaRPr/>
            </a:p>
          </p:txBody>
        </p:sp>
      </p:grpSp>
      <p:grpSp>
        <p:nvGrpSpPr>
          <p:cNvPr id="15" name="Group 15"/>
          <p:cNvGrpSpPr/>
          <p:nvPr/>
        </p:nvGrpSpPr>
        <p:grpSpPr>
          <a:xfrm>
            <a:off x="6883484" y="8041226"/>
            <a:ext cx="1313803" cy="201744"/>
            <a:chOff x="0" y="0"/>
            <a:chExt cx="442932" cy="68016"/>
          </a:xfrm>
        </p:grpSpPr>
        <p:sp>
          <p:nvSpPr>
            <p:cNvPr id="16" name="Freeform 16"/>
            <p:cNvSpPr/>
            <p:nvPr/>
          </p:nvSpPr>
          <p:spPr>
            <a:xfrm>
              <a:off x="0" y="0"/>
              <a:ext cx="442932" cy="68016"/>
            </a:xfrm>
            <a:custGeom>
              <a:avLst/>
              <a:gdLst/>
              <a:ahLst/>
              <a:cxnLst/>
              <a:rect l="l" t="t" r="r" b="b"/>
              <a:pathLst>
                <a:path w="442932" h="68016">
                  <a:moveTo>
                    <a:pt x="34008" y="0"/>
                  </a:moveTo>
                  <a:lnTo>
                    <a:pt x="408924" y="0"/>
                  </a:lnTo>
                  <a:cubicBezTo>
                    <a:pt x="427706" y="0"/>
                    <a:pt x="442932" y="15226"/>
                    <a:pt x="442932" y="34008"/>
                  </a:cubicBezTo>
                  <a:lnTo>
                    <a:pt x="442932" y="34008"/>
                  </a:lnTo>
                  <a:cubicBezTo>
                    <a:pt x="442932" y="52790"/>
                    <a:pt x="427706" y="68016"/>
                    <a:pt x="408924" y="68016"/>
                  </a:cubicBezTo>
                  <a:lnTo>
                    <a:pt x="34008" y="68016"/>
                  </a:lnTo>
                  <a:cubicBezTo>
                    <a:pt x="15226" y="68016"/>
                    <a:pt x="0" y="52790"/>
                    <a:pt x="0" y="34008"/>
                  </a:cubicBezTo>
                  <a:lnTo>
                    <a:pt x="0" y="34008"/>
                  </a:lnTo>
                  <a:cubicBezTo>
                    <a:pt x="0" y="15226"/>
                    <a:pt x="15226" y="0"/>
                    <a:pt x="34008" y="0"/>
                  </a:cubicBezTo>
                  <a:close/>
                </a:path>
              </a:pathLst>
            </a:custGeom>
            <a:solidFill>
              <a:srgbClr val="03B894">
                <a:alpha val="16863"/>
              </a:srgbClr>
            </a:solidFill>
          </p:spPr>
          <p:txBody>
            <a:bodyPr/>
            <a:lstStyle/>
            <a:p>
              <a:endParaRPr lang="en-GE"/>
            </a:p>
          </p:txBody>
        </p:sp>
        <p:sp>
          <p:nvSpPr>
            <p:cNvPr id="17" name="TextBox 17"/>
            <p:cNvSpPr txBox="1"/>
            <p:nvPr/>
          </p:nvSpPr>
          <p:spPr>
            <a:xfrm>
              <a:off x="0" y="0"/>
              <a:ext cx="442932" cy="68016"/>
            </a:xfrm>
            <a:prstGeom prst="rect">
              <a:avLst/>
            </a:prstGeom>
          </p:spPr>
          <p:txBody>
            <a:bodyPr lIns="50800" tIns="50800" rIns="50800" bIns="50800" rtlCol="0" anchor="ctr"/>
            <a:lstStyle/>
            <a:p>
              <a:pPr algn="ctr">
                <a:lnSpc>
                  <a:spcPts val="1920"/>
                </a:lnSpc>
              </a:pPr>
              <a:endParaRPr/>
            </a:p>
          </p:txBody>
        </p:sp>
      </p:grpSp>
      <p:grpSp>
        <p:nvGrpSpPr>
          <p:cNvPr id="18" name="Group 18"/>
          <p:cNvGrpSpPr/>
          <p:nvPr/>
        </p:nvGrpSpPr>
        <p:grpSpPr>
          <a:xfrm>
            <a:off x="6960340" y="8303316"/>
            <a:ext cx="1160090" cy="201744"/>
            <a:chOff x="0" y="0"/>
            <a:chExt cx="391109" cy="68016"/>
          </a:xfrm>
        </p:grpSpPr>
        <p:sp>
          <p:nvSpPr>
            <p:cNvPr id="19" name="Freeform 19"/>
            <p:cNvSpPr/>
            <p:nvPr/>
          </p:nvSpPr>
          <p:spPr>
            <a:xfrm>
              <a:off x="0" y="0"/>
              <a:ext cx="391109" cy="68016"/>
            </a:xfrm>
            <a:custGeom>
              <a:avLst/>
              <a:gdLst/>
              <a:ahLst/>
              <a:cxnLst/>
              <a:rect l="l" t="t" r="r" b="b"/>
              <a:pathLst>
                <a:path w="391109" h="68016">
                  <a:moveTo>
                    <a:pt x="34008" y="0"/>
                  </a:moveTo>
                  <a:lnTo>
                    <a:pt x="357102" y="0"/>
                  </a:lnTo>
                  <a:cubicBezTo>
                    <a:pt x="366121" y="0"/>
                    <a:pt x="374771" y="3583"/>
                    <a:pt x="381149" y="9961"/>
                  </a:cubicBezTo>
                  <a:cubicBezTo>
                    <a:pt x="387526" y="16338"/>
                    <a:pt x="391109" y="24988"/>
                    <a:pt x="391109" y="34008"/>
                  </a:cubicBezTo>
                  <a:lnTo>
                    <a:pt x="391109" y="34008"/>
                  </a:lnTo>
                  <a:cubicBezTo>
                    <a:pt x="391109" y="52790"/>
                    <a:pt x="375884" y="68016"/>
                    <a:pt x="357102" y="68016"/>
                  </a:cubicBezTo>
                  <a:lnTo>
                    <a:pt x="34008" y="68016"/>
                  </a:lnTo>
                  <a:cubicBezTo>
                    <a:pt x="15226" y="68016"/>
                    <a:pt x="0" y="52790"/>
                    <a:pt x="0" y="34008"/>
                  </a:cubicBezTo>
                  <a:lnTo>
                    <a:pt x="0" y="34008"/>
                  </a:lnTo>
                  <a:cubicBezTo>
                    <a:pt x="0" y="15226"/>
                    <a:pt x="15226" y="0"/>
                    <a:pt x="34008" y="0"/>
                  </a:cubicBezTo>
                  <a:close/>
                </a:path>
              </a:pathLst>
            </a:custGeom>
            <a:solidFill>
              <a:srgbClr val="03B894">
                <a:alpha val="16863"/>
              </a:srgbClr>
            </a:solidFill>
          </p:spPr>
          <p:txBody>
            <a:bodyPr/>
            <a:lstStyle/>
            <a:p>
              <a:endParaRPr lang="en-GE"/>
            </a:p>
          </p:txBody>
        </p:sp>
        <p:sp>
          <p:nvSpPr>
            <p:cNvPr id="20" name="TextBox 20"/>
            <p:cNvSpPr txBox="1"/>
            <p:nvPr/>
          </p:nvSpPr>
          <p:spPr>
            <a:xfrm>
              <a:off x="0" y="0"/>
              <a:ext cx="391109" cy="68016"/>
            </a:xfrm>
            <a:prstGeom prst="rect">
              <a:avLst/>
            </a:prstGeom>
          </p:spPr>
          <p:txBody>
            <a:bodyPr lIns="50800" tIns="50800" rIns="50800" bIns="50800" rtlCol="0" anchor="ctr"/>
            <a:lstStyle/>
            <a:p>
              <a:pPr algn="ctr">
                <a:lnSpc>
                  <a:spcPts val="1920"/>
                </a:lnSpc>
              </a:pPr>
              <a:endParaRPr/>
            </a:p>
          </p:txBody>
        </p:sp>
      </p:grpSp>
      <p:grpSp>
        <p:nvGrpSpPr>
          <p:cNvPr id="21" name="Group 21"/>
          <p:cNvGrpSpPr/>
          <p:nvPr/>
        </p:nvGrpSpPr>
        <p:grpSpPr>
          <a:xfrm>
            <a:off x="10642209" y="3373871"/>
            <a:ext cx="744102" cy="744102"/>
            <a:chOff x="0" y="0"/>
            <a:chExt cx="660341" cy="660341"/>
          </a:xfrm>
        </p:grpSpPr>
        <p:sp>
          <p:nvSpPr>
            <p:cNvPr id="22" name="Freeform 22"/>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1C79BE"/>
            </a:solidFill>
            <a:ln cap="sq">
              <a:noFill/>
              <a:prstDash val="solid"/>
              <a:miter/>
            </a:ln>
          </p:spPr>
          <p:txBody>
            <a:bodyPr/>
            <a:lstStyle/>
            <a:p>
              <a:endParaRPr lang="en-GE"/>
            </a:p>
          </p:txBody>
        </p:sp>
        <p:sp>
          <p:nvSpPr>
            <p:cNvPr id="23" name="TextBox 23"/>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24" name="Group 24"/>
          <p:cNvGrpSpPr/>
          <p:nvPr/>
        </p:nvGrpSpPr>
        <p:grpSpPr>
          <a:xfrm>
            <a:off x="3689440" y="3373871"/>
            <a:ext cx="744102" cy="744102"/>
            <a:chOff x="0" y="0"/>
            <a:chExt cx="660341" cy="660341"/>
          </a:xfrm>
        </p:grpSpPr>
        <p:sp>
          <p:nvSpPr>
            <p:cNvPr id="25" name="Freeform 25"/>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38B6FF"/>
            </a:solidFill>
            <a:ln cap="sq">
              <a:noFill/>
              <a:prstDash val="solid"/>
              <a:miter/>
            </a:ln>
          </p:spPr>
          <p:txBody>
            <a:bodyPr/>
            <a:lstStyle/>
            <a:p>
              <a:endParaRPr lang="en-GE"/>
            </a:p>
          </p:txBody>
        </p:sp>
        <p:sp>
          <p:nvSpPr>
            <p:cNvPr id="26" name="TextBox 26"/>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27" name="Group 27"/>
          <p:cNvGrpSpPr/>
          <p:nvPr/>
        </p:nvGrpSpPr>
        <p:grpSpPr>
          <a:xfrm>
            <a:off x="10642209" y="5122137"/>
            <a:ext cx="744102" cy="744102"/>
            <a:chOff x="0" y="0"/>
            <a:chExt cx="660341" cy="660341"/>
          </a:xfrm>
        </p:grpSpPr>
        <p:sp>
          <p:nvSpPr>
            <p:cNvPr id="28" name="Freeform 28"/>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115CAB"/>
            </a:solidFill>
            <a:ln cap="sq">
              <a:noFill/>
              <a:prstDash val="solid"/>
              <a:miter/>
            </a:ln>
          </p:spPr>
          <p:txBody>
            <a:bodyPr/>
            <a:lstStyle/>
            <a:p>
              <a:endParaRPr lang="en-GE"/>
            </a:p>
          </p:txBody>
        </p:sp>
        <p:sp>
          <p:nvSpPr>
            <p:cNvPr id="29" name="TextBox 29"/>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30" name="Group 30"/>
          <p:cNvGrpSpPr/>
          <p:nvPr/>
        </p:nvGrpSpPr>
        <p:grpSpPr>
          <a:xfrm>
            <a:off x="3689440" y="5122137"/>
            <a:ext cx="744102" cy="744102"/>
            <a:chOff x="0" y="0"/>
            <a:chExt cx="660341" cy="660341"/>
          </a:xfrm>
        </p:grpSpPr>
        <p:sp>
          <p:nvSpPr>
            <p:cNvPr id="31" name="Freeform 31"/>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5271FF"/>
            </a:solidFill>
            <a:ln cap="sq">
              <a:noFill/>
              <a:prstDash val="solid"/>
              <a:miter/>
            </a:ln>
          </p:spPr>
          <p:txBody>
            <a:bodyPr/>
            <a:lstStyle/>
            <a:p>
              <a:endParaRPr lang="en-GE"/>
            </a:p>
          </p:txBody>
        </p:sp>
        <p:sp>
          <p:nvSpPr>
            <p:cNvPr id="32" name="TextBox 32"/>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grpSp>
        <p:nvGrpSpPr>
          <p:cNvPr id="33" name="Group 33"/>
          <p:cNvGrpSpPr/>
          <p:nvPr/>
        </p:nvGrpSpPr>
        <p:grpSpPr>
          <a:xfrm>
            <a:off x="4038967" y="7067256"/>
            <a:ext cx="744102" cy="744102"/>
            <a:chOff x="0" y="0"/>
            <a:chExt cx="660341" cy="660341"/>
          </a:xfrm>
        </p:grpSpPr>
        <p:sp>
          <p:nvSpPr>
            <p:cNvPr id="34" name="Freeform 34"/>
            <p:cNvSpPr/>
            <p:nvPr/>
          </p:nvSpPr>
          <p:spPr>
            <a:xfrm>
              <a:off x="0" y="0"/>
              <a:ext cx="660341" cy="660341"/>
            </a:xfrm>
            <a:custGeom>
              <a:avLst/>
              <a:gdLst/>
              <a:ahLst/>
              <a:cxnLst/>
              <a:rect l="l" t="t" r="r" b="b"/>
              <a:pathLst>
                <a:path w="660341" h="660341">
                  <a:moveTo>
                    <a:pt x="330171" y="0"/>
                  </a:moveTo>
                  <a:cubicBezTo>
                    <a:pt x="147822" y="0"/>
                    <a:pt x="0" y="147822"/>
                    <a:pt x="0" y="330171"/>
                  </a:cubicBezTo>
                  <a:cubicBezTo>
                    <a:pt x="0" y="512519"/>
                    <a:pt x="147822" y="660341"/>
                    <a:pt x="330171" y="660341"/>
                  </a:cubicBezTo>
                  <a:cubicBezTo>
                    <a:pt x="512519" y="660341"/>
                    <a:pt x="660341" y="512519"/>
                    <a:pt x="660341" y="330171"/>
                  </a:cubicBezTo>
                  <a:cubicBezTo>
                    <a:pt x="660341" y="147822"/>
                    <a:pt x="512519" y="0"/>
                    <a:pt x="330171" y="0"/>
                  </a:cubicBezTo>
                  <a:close/>
                </a:path>
              </a:pathLst>
            </a:custGeom>
            <a:solidFill>
              <a:srgbClr val="9FCFE7"/>
            </a:solidFill>
            <a:ln cap="sq">
              <a:noFill/>
              <a:prstDash val="solid"/>
              <a:miter/>
            </a:ln>
          </p:spPr>
          <p:txBody>
            <a:bodyPr/>
            <a:lstStyle/>
            <a:p>
              <a:endParaRPr lang="en-GE"/>
            </a:p>
          </p:txBody>
        </p:sp>
        <p:sp>
          <p:nvSpPr>
            <p:cNvPr id="35" name="TextBox 35"/>
            <p:cNvSpPr txBox="1"/>
            <p:nvPr/>
          </p:nvSpPr>
          <p:spPr>
            <a:xfrm>
              <a:off x="61907" y="61907"/>
              <a:ext cx="536527" cy="536527"/>
            </a:xfrm>
            <a:prstGeom prst="rect">
              <a:avLst/>
            </a:prstGeom>
          </p:spPr>
          <p:txBody>
            <a:bodyPr lIns="50800" tIns="50800" rIns="50800" bIns="50800" rtlCol="0" anchor="ctr"/>
            <a:lstStyle/>
            <a:p>
              <a:pPr marL="0" lvl="0" indent="0" algn="ctr">
                <a:lnSpc>
                  <a:spcPts val="1920"/>
                </a:lnSpc>
                <a:spcBef>
                  <a:spcPct val="0"/>
                </a:spcBef>
              </a:pPr>
              <a:endParaRPr/>
            </a:p>
          </p:txBody>
        </p:sp>
      </p:grpSp>
      <p:sp>
        <p:nvSpPr>
          <p:cNvPr id="36" name="Freeform 36"/>
          <p:cNvSpPr/>
          <p:nvPr/>
        </p:nvSpPr>
        <p:spPr>
          <a:xfrm>
            <a:off x="9325719" y="3969479"/>
            <a:ext cx="965459" cy="518934"/>
          </a:xfrm>
          <a:custGeom>
            <a:avLst/>
            <a:gdLst/>
            <a:ahLst/>
            <a:cxnLst/>
            <a:rect l="l" t="t" r="r" b="b"/>
            <a:pathLst>
              <a:path w="965459" h="518934">
                <a:moveTo>
                  <a:pt x="0" y="0"/>
                </a:moveTo>
                <a:lnTo>
                  <a:pt x="965459" y="0"/>
                </a:lnTo>
                <a:lnTo>
                  <a:pt x="965459" y="518934"/>
                </a:lnTo>
                <a:lnTo>
                  <a:pt x="0" y="5189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37" name="Freeform 37"/>
          <p:cNvSpPr/>
          <p:nvPr/>
        </p:nvSpPr>
        <p:spPr>
          <a:xfrm flipH="1">
            <a:off x="4794563" y="3969479"/>
            <a:ext cx="965459" cy="518934"/>
          </a:xfrm>
          <a:custGeom>
            <a:avLst/>
            <a:gdLst/>
            <a:ahLst/>
            <a:cxnLst/>
            <a:rect l="l" t="t" r="r" b="b"/>
            <a:pathLst>
              <a:path w="965459" h="518934">
                <a:moveTo>
                  <a:pt x="965459" y="0"/>
                </a:moveTo>
                <a:lnTo>
                  <a:pt x="0" y="0"/>
                </a:lnTo>
                <a:lnTo>
                  <a:pt x="0" y="518934"/>
                </a:lnTo>
                <a:lnTo>
                  <a:pt x="965459" y="518934"/>
                </a:lnTo>
                <a:lnTo>
                  <a:pt x="9654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38" name="Freeform 38"/>
          <p:cNvSpPr/>
          <p:nvPr/>
        </p:nvSpPr>
        <p:spPr>
          <a:xfrm rot="-1772714" flipH="1">
            <a:off x="4729388" y="5384837"/>
            <a:ext cx="965459" cy="518934"/>
          </a:xfrm>
          <a:custGeom>
            <a:avLst/>
            <a:gdLst/>
            <a:ahLst/>
            <a:cxnLst/>
            <a:rect l="l" t="t" r="r" b="b"/>
            <a:pathLst>
              <a:path w="965459" h="518934">
                <a:moveTo>
                  <a:pt x="965459" y="0"/>
                </a:moveTo>
                <a:lnTo>
                  <a:pt x="0" y="0"/>
                </a:lnTo>
                <a:lnTo>
                  <a:pt x="0" y="518934"/>
                </a:lnTo>
                <a:lnTo>
                  <a:pt x="965459" y="518934"/>
                </a:lnTo>
                <a:lnTo>
                  <a:pt x="9654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39" name="Freeform 39"/>
          <p:cNvSpPr/>
          <p:nvPr/>
        </p:nvSpPr>
        <p:spPr>
          <a:xfrm rot="-2382817" flipH="1">
            <a:off x="5198486" y="7070976"/>
            <a:ext cx="965459" cy="518934"/>
          </a:xfrm>
          <a:custGeom>
            <a:avLst/>
            <a:gdLst/>
            <a:ahLst/>
            <a:cxnLst/>
            <a:rect l="l" t="t" r="r" b="b"/>
            <a:pathLst>
              <a:path w="965459" h="518934">
                <a:moveTo>
                  <a:pt x="965459" y="0"/>
                </a:moveTo>
                <a:lnTo>
                  <a:pt x="0" y="0"/>
                </a:lnTo>
                <a:lnTo>
                  <a:pt x="0" y="518934"/>
                </a:lnTo>
                <a:lnTo>
                  <a:pt x="965459" y="518934"/>
                </a:lnTo>
                <a:lnTo>
                  <a:pt x="9654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40" name="Freeform 40"/>
          <p:cNvSpPr/>
          <p:nvPr/>
        </p:nvSpPr>
        <p:spPr>
          <a:xfrm rot="1224592">
            <a:off x="9385899" y="5384837"/>
            <a:ext cx="965459" cy="518934"/>
          </a:xfrm>
          <a:custGeom>
            <a:avLst/>
            <a:gdLst/>
            <a:ahLst/>
            <a:cxnLst/>
            <a:rect l="l" t="t" r="r" b="b"/>
            <a:pathLst>
              <a:path w="965459" h="518934">
                <a:moveTo>
                  <a:pt x="0" y="0"/>
                </a:moveTo>
                <a:lnTo>
                  <a:pt x="965459" y="0"/>
                </a:lnTo>
                <a:lnTo>
                  <a:pt x="965459" y="518934"/>
                </a:lnTo>
                <a:lnTo>
                  <a:pt x="0" y="5189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41" name="TextBox 41"/>
          <p:cNvSpPr txBox="1"/>
          <p:nvPr/>
        </p:nvSpPr>
        <p:spPr>
          <a:xfrm>
            <a:off x="832797" y="3065593"/>
            <a:ext cx="2729359" cy="848276"/>
          </a:xfrm>
          <a:prstGeom prst="rect">
            <a:avLst/>
          </a:prstGeom>
        </p:spPr>
        <p:txBody>
          <a:bodyPr lIns="0" tIns="0" rIns="0" bIns="0" rtlCol="0" anchor="t">
            <a:spAutoFit/>
          </a:bodyPr>
          <a:lstStyle/>
          <a:p>
            <a:pPr algn="r">
              <a:lnSpc>
                <a:spcPts val="2249"/>
              </a:lnSpc>
            </a:pPr>
            <a:r>
              <a:rPr lang="en-US" sz="1874" b="1">
                <a:solidFill>
                  <a:srgbClr val="38B6FF"/>
                </a:solidFill>
                <a:latin typeface="Montserrat Semi-Bold"/>
                <a:ea typeface="Montserrat Semi-Bold"/>
                <a:cs typeface="Montserrat Semi-Bold"/>
                <a:sym typeface="Montserrat Semi-Bold"/>
              </a:rPr>
              <a:t>Cherry-picking positive stories for donor reports</a:t>
            </a:r>
          </a:p>
        </p:txBody>
      </p:sp>
      <p:sp>
        <p:nvSpPr>
          <p:cNvPr id="42" name="TextBox 42"/>
          <p:cNvSpPr txBox="1"/>
          <p:nvPr/>
        </p:nvSpPr>
        <p:spPr>
          <a:xfrm>
            <a:off x="1352360" y="4637500"/>
            <a:ext cx="2232305" cy="1131034"/>
          </a:xfrm>
          <a:prstGeom prst="rect">
            <a:avLst/>
          </a:prstGeom>
        </p:spPr>
        <p:txBody>
          <a:bodyPr lIns="0" tIns="0" rIns="0" bIns="0" rtlCol="0" anchor="t">
            <a:spAutoFit/>
          </a:bodyPr>
          <a:lstStyle/>
          <a:p>
            <a:pPr algn="r">
              <a:lnSpc>
                <a:spcPts val="2249"/>
              </a:lnSpc>
            </a:pPr>
            <a:r>
              <a:rPr lang="en-US" sz="1874" b="1">
                <a:solidFill>
                  <a:srgbClr val="5271FF"/>
                </a:solidFill>
                <a:latin typeface="Montserrat Bold"/>
                <a:ea typeface="Montserrat Bold"/>
                <a:cs typeface="Montserrat Bold"/>
                <a:sym typeface="Montserrat Bold"/>
              </a:rPr>
              <a:t>Avoiding rigorous M&amp;E because "context is too complex"</a:t>
            </a:r>
          </a:p>
        </p:txBody>
      </p:sp>
      <p:grpSp>
        <p:nvGrpSpPr>
          <p:cNvPr id="43" name="Group 43"/>
          <p:cNvGrpSpPr/>
          <p:nvPr/>
        </p:nvGrpSpPr>
        <p:grpSpPr>
          <a:xfrm>
            <a:off x="996847" y="6917473"/>
            <a:ext cx="2930505" cy="1217350"/>
            <a:chOff x="0" y="0"/>
            <a:chExt cx="3907340" cy="1623133"/>
          </a:xfrm>
        </p:grpSpPr>
        <p:sp>
          <p:nvSpPr>
            <p:cNvPr id="44" name="TextBox 44"/>
            <p:cNvSpPr txBox="1"/>
            <p:nvPr/>
          </p:nvSpPr>
          <p:spPr>
            <a:xfrm>
              <a:off x="0" y="-9525"/>
              <a:ext cx="3907340" cy="1170323"/>
            </a:xfrm>
            <a:prstGeom prst="rect">
              <a:avLst/>
            </a:prstGeom>
          </p:spPr>
          <p:txBody>
            <a:bodyPr lIns="0" tIns="0" rIns="0" bIns="0" rtlCol="0" anchor="t">
              <a:spAutoFit/>
            </a:bodyPr>
            <a:lstStyle/>
            <a:p>
              <a:pPr algn="r">
                <a:lnSpc>
                  <a:spcPts val="2343"/>
                </a:lnSpc>
              </a:pPr>
              <a:r>
                <a:rPr lang="en-US" sz="1953" b="1">
                  <a:solidFill>
                    <a:srgbClr val="9FCFE7"/>
                  </a:solidFill>
                  <a:latin typeface="Montserrat Bold"/>
                  <a:ea typeface="Montserrat Bold"/>
                  <a:cs typeface="Montserrat Bold"/>
                  <a:sym typeface="Montserrat Bold"/>
                </a:rPr>
                <a:t>Resource constraints but expecting same rigor</a:t>
              </a:r>
            </a:p>
          </p:txBody>
        </p:sp>
        <p:sp>
          <p:nvSpPr>
            <p:cNvPr id="45" name="TextBox 45"/>
            <p:cNvSpPr txBox="1"/>
            <p:nvPr/>
          </p:nvSpPr>
          <p:spPr>
            <a:xfrm>
              <a:off x="0" y="1331047"/>
              <a:ext cx="3907340" cy="292086"/>
            </a:xfrm>
            <a:prstGeom prst="rect">
              <a:avLst/>
            </a:prstGeom>
          </p:spPr>
          <p:txBody>
            <a:bodyPr lIns="0" tIns="0" rIns="0" bIns="0" rtlCol="0" anchor="t">
              <a:spAutoFit/>
            </a:bodyPr>
            <a:lstStyle/>
            <a:p>
              <a:pPr marL="0" lvl="1" indent="0" algn="r">
                <a:lnSpc>
                  <a:spcPts val="1874"/>
                </a:lnSpc>
                <a:spcBef>
                  <a:spcPct val="0"/>
                </a:spcBef>
              </a:pPr>
              <a:endParaRPr/>
            </a:p>
          </p:txBody>
        </p:sp>
      </p:grpSp>
      <p:sp>
        <p:nvSpPr>
          <p:cNvPr id="46" name="AutoShape 46"/>
          <p:cNvSpPr/>
          <p:nvPr/>
        </p:nvSpPr>
        <p:spPr>
          <a:xfrm>
            <a:off x="559456" y="4043243"/>
            <a:ext cx="3070456" cy="0"/>
          </a:xfrm>
          <a:prstGeom prst="line">
            <a:avLst/>
          </a:prstGeom>
          <a:ln w="19050" cap="rnd">
            <a:solidFill>
              <a:srgbClr val="03B894">
                <a:alpha val="49804"/>
              </a:srgbClr>
            </a:solidFill>
            <a:prstDash val="sysDash"/>
            <a:headEnd type="none" w="sm" len="sm"/>
            <a:tailEnd type="none" w="sm" len="sm"/>
          </a:ln>
        </p:spPr>
        <p:txBody>
          <a:bodyPr/>
          <a:lstStyle/>
          <a:p>
            <a:endParaRPr lang="en-GE"/>
          </a:p>
        </p:txBody>
      </p:sp>
      <p:sp>
        <p:nvSpPr>
          <p:cNvPr id="47" name="AutoShape 47"/>
          <p:cNvSpPr/>
          <p:nvPr/>
        </p:nvSpPr>
        <p:spPr>
          <a:xfrm>
            <a:off x="679357" y="5875764"/>
            <a:ext cx="3070456" cy="0"/>
          </a:xfrm>
          <a:prstGeom prst="line">
            <a:avLst/>
          </a:prstGeom>
          <a:ln w="19050" cap="rnd">
            <a:solidFill>
              <a:srgbClr val="5F7C8B">
                <a:alpha val="49804"/>
              </a:srgbClr>
            </a:solidFill>
            <a:prstDash val="sysDash"/>
            <a:headEnd type="none" w="sm" len="sm"/>
            <a:tailEnd type="none" w="sm" len="sm"/>
          </a:ln>
        </p:spPr>
        <p:txBody>
          <a:bodyPr/>
          <a:lstStyle/>
          <a:p>
            <a:endParaRPr lang="en-GE"/>
          </a:p>
        </p:txBody>
      </p:sp>
      <p:sp>
        <p:nvSpPr>
          <p:cNvPr id="48" name="Freeform 48"/>
          <p:cNvSpPr/>
          <p:nvPr/>
        </p:nvSpPr>
        <p:spPr>
          <a:xfrm>
            <a:off x="6676296" y="4975506"/>
            <a:ext cx="1699443" cy="1715035"/>
          </a:xfrm>
          <a:custGeom>
            <a:avLst/>
            <a:gdLst/>
            <a:ahLst/>
            <a:cxnLst/>
            <a:rect l="l" t="t" r="r" b="b"/>
            <a:pathLst>
              <a:path w="1699443" h="1715035">
                <a:moveTo>
                  <a:pt x="0" y="0"/>
                </a:moveTo>
                <a:lnTo>
                  <a:pt x="1699444" y="0"/>
                </a:lnTo>
                <a:lnTo>
                  <a:pt x="1699444" y="1715035"/>
                </a:lnTo>
                <a:lnTo>
                  <a:pt x="0" y="17150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E"/>
          </a:p>
        </p:txBody>
      </p:sp>
      <p:sp>
        <p:nvSpPr>
          <p:cNvPr id="49" name="TextBox 49"/>
          <p:cNvSpPr txBox="1"/>
          <p:nvPr/>
        </p:nvSpPr>
        <p:spPr>
          <a:xfrm>
            <a:off x="11482068" y="3463163"/>
            <a:ext cx="2743560" cy="565517"/>
          </a:xfrm>
          <a:prstGeom prst="rect">
            <a:avLst/>
          </a:prstGeom>
        </p:spPr>
        <p:txBody>
          <a:bodyPr lIns="0" tIns="0" rIns="0" bIns="0" rtlCol="0" anchor="t">
            <a:spAutoFit/>
          </a:bodyPr>
          <a:lstStyle/>
          <a:p>
            <a:pPr algn="l">
              <a:lnSpc>
                <a:spcPts val="2249"/>
              </a:lnSpc>
            </a:pPr>
            <a:r>
              <a:rPr lang="en-US" sz="1874" b="1">
                <a:solidFill>
                  <a:srgbClr val="1C79BE"/>
                </a:solidFill>
                <a:latin typeface="Montserrat Semi-Bold"/>
                <a:ea typeface="Montserrat Semi-Bold"/>
                <a:cs typeface="Montserrat Semi-Bold"/>
                <a:sym typeface="Montserrat Semi-Bold"/>
              </a:rPr>
              <a:t>Quantitative impact needed</a:t>
            </a:r>
          </a:p>
        </p:txBody>
      </p:sp>
      <p:sp>
        <p:nvSpPr>
          <p:cNvPr id="50" name="TextBox 50"/>
          <p:cNvSpPr txBox="1"/>
          <p:nvPr/>
        </p:nvSpPr>
        <p:spPr>
          <a:xfrm>
            <a:off x="11616982" y="4876584"/>
            <a:ext cx="2473731" cy="1696552"/>
          </a:xfrm>
          <a:prstGeom prst="rect">
            <a:avLst/>
          </a:prstGeom>
        </p:spPr>
        <p:txBody>
          <a:bodyPr lIns="0" tIns="0" rIns="0" bIns="0" rtlCol="0" anchor="t">
            <a:spAutoFit/>
          </a:bodyPr>
          <a:lstStyle/>
          <a:p>
            <a:pPr algn="l">
              <a:lnSpc>
                <a:spcPts val="2249"/>
              </a:lnSpc>
            </a:pPr>
            <a:r>
              <a:rPr lang="en-US" sz="1874" b="1">
                <a:solidFill>
                  <a:srgbClr val="115CAB"/>
                </a:solidFill>
                <a:latin typeface="Montserrat Semi-Bold"/>
                <a:ea typeface="Montserrat Semi-Bold"/>
                <a:cs typeface="Montserrat Semi-Bold"/>
                <a:sym typeface="Montserrat Semi-Bold"/>
              </a:rPr>
              <a:t>For simple interventions with clear, linear logic models that are working as expected</a:t>
            </a:r>
          </a:p>
        </p:txBody>
      </p:sp>
      <p:sp>
        <p:nvSpPr>
          <p:cNvPr id="51" name="TextBox 51"/>
          <p:cNvSpPr txBox="1"/>
          <p:nvPr/>
        </p:nvSpPr>
        <p:spPr>
          <a:xfrm>
            <a:off x="3581205" y="3423056"/>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1</a:t>
            </a:r>
          </a:p>
        </p:txBody>
      </p:sp>
      <p:sp>
        <p:nvSpPr>
          <p:cNvPr id="52" name="TextBox 52"/>
          <p:cNvSpPr txBox="1"/>
          <p:nvPr/>
        </p:nvSpPr>
        <p:spPr>
          <a:xfrm>
            <a:off x="3581205" y="5136343"/>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2</a:t>
            </a:r>
          </a:p>
        </p:txBody>
      </p:sp>
      <p:sp>
        <p:nvSpPr>
          <p:cNvPr id="53" name="TextBox 53"/>
          <p:cNvSpPr txBox="1"/>
          <p:nvPr/>
        </p:nvSpPr>
        <p:spPr>
          <a:xfrm>
            <a:off x="3927352" y="7076232"/>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3</a:t>
            </a:r>
          </a:p>
        </p:txBody>
      </p:sp>
      <p:sp>
        <p:nvSpPr>
          <p:cNvPr id="54" name="TextBox 54"/>
          <p:cNvSpPr txBox="1"/>
          <p:nvPr/>
        </p:nvSpPr>
        <p:spPr>
          <a:xfrm>
            <a:off x="10522566" y="3393292"/>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4</a:t>
            </a:r>
          </a:p>
        </p:txBody>
      </p:sp>
      <p:sp>
        <p:nvSpPr>
          <p:cNvPr id="55" name="TextBox 55"/>
          <p:cNvSpPr txBox="1"/>
          <p:nvPr/>
        </p:nvSpPr>
        <p:spPr>
          <a:xfrm>
            <a:off x="10544889" y="5151225"/>
            <a:ext cx="938741" cy="659476"/>
          </a:xfrm>
          <a:prstGeom prst="rect">
            <a:avLst/>
          </a:prstGeom>
        </p:spPr>
        <p:txBody>
          <a:bodyPr lIns="0" tIns="0" rIns="0" bIns="0" rtlCol="0" anchor="t">
            <a:spAutoFit/>
          </a:bodyPr>
          <a:lstStyle/>
          <a:p>
            <a:pPr algn="ctr">
              <a:lnSpc>
                <a:spcPts val="5468"/>
              </a:lnSpc>
              <a:spcBef>
                <a:spcPct val="0"/>
              </a:spcBef>
            </a:pPr>
            <a:r>
              <a:rPr lang="en-US" sz="3906">
                <a:solidFill>
                  <a:srgbClr val="FFFFFF"/>
                </a:solidFill>
                <a:latin typeface="Sunborn"/>
                <a:ea typeface="Sunborn"/>
                <a:cs typeface="Sunborn"/>
                <a:sym typeface="Sunborn"/>
              </a:rPr>
              <a:t>5</a:t>
            </a:r>
          </a:p>
        </p:txBody>
      </p:sp>
      <p:sp>
        <p:nvSpPr>
          <p:cNvPr id="56" name="AutoShape 56"/>
          <p:cNvSpPr/>
          <p:nvPr/>
        </p:nvSpPr>
        <p:spPr>
          <a:xfrm>
            <a:off x="11386311" y="4295915"/>
            <a:ext cx="3070456" cy="0"/>
          </a:xfrm>
          <a:prstGeom prst="line">
            <a:avLst/>
          </a:prstGeom>
          <a:ln w="19050" cap="rnd">
            <a:solidFill>
              <a:srgbClr val="845E3A">
                <a:alpha val="49804"/>
              </a:srgbClr>
            </a:solidFill>
            <a:prstDash val="sysDash"/>
            <a:headEnd type="none" w="sm" len="sm"/>
            <a:tailEnd type="none" w="sm" len="sm"/>
          </a:ln>
        </p:spPr>
        <p:txBody>
          <a:bodyPr/>
          <a:lstStyle/>
          <a:p>
            <a:endParaRPr lang="en-GE"/>
          </a:p>
        </p:txBody>
      </p:sp>
      <p:sp>
        <p:nvSpPr>
          <p:cNvPr id="57" name="AutoShape 57"/>
          <p:cNvSpPr/>
          <p:nvPr/>
        </p:nvSpPr>
        <p:spPr>
          <a:xfrm>
            <a:off x="11538069" y="6700066"/>
            <a:ext cx="3070456" cy="0"/>
          </a:xfrm>
          <a:prstGeom prst="line">
            <a:avLst/>
          </a:prstGeom>
          <a:ln w="19050" cap="rnd">
            <a:solidFill>
              <a:srgbClr val="185F2E">
                <a:alpha val="49804"/>
              </a:srgbClr>
            </a:solidFill>
            <a:prstDash val="sysDash"/>
            <a:headEnd type="none" w="sm" len="sm"/>
            <a:tailEnd type="none" w="sm" len="sm"/>
          </a:ln>
        </p:spPr>
        <p:txBody>
          <a:bodyPr/>
          <a:lstStyle/>
          <a:p>
            <a:endParaRPr lang="en-GE"/>
          </a:p>
        </p:txBody>
      </p:sp>
      <p:sp>
        <p:nvSpPr>
          <p:cNvPr id="58" name="AutoShape 58"/>
          <p:cNvSpPr/>
          <p:nvPr/>
        </p:nvSpPr>
        <p:spPr>
          <a:xfrm>
            <a:off x="832797" y="7857527"/>
            <a:ext cx="3070456" cy="0"/>
          </a:xfrm>
          <a:prstGeom prst="line">
            <a:avLst/>
          </a:prstGeom>
          <a:ln w="19050" cap="rnd">
            <a:solidFill>
              <a:srgbClr val="5F7C8B">
                <a:alpha val="49804"/>
              </a:srgbClr>
            </a:solidFill>
            <a:prstDash val="sysDash"/>
            <a:headEnd type="none" w="sm" len="sm"/>
            <a:tailEnd type="none" w="sm" len="sm"/>
          </a:ln>
        </p:spPr>
        <p:txBody>
          <a:bodyPr/>
          <a:lstStyle/>
          <a:p>
            <a:endParaRPr lang="en-G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grpSp>
        <p:nvGrpSpPr>
          <p:cNvPr id="3" name="Group 3"/>
          <p:cNvGrpSpPr/>
          <p:nvPr/>
        </p:nvGrpSpPr>
        <p:grpSpPr>
          <a:xfrm rot="1407552">
            <a:off x="8970048" y="-3447840"/>
            <a:ext cx="9296774" cy="5420196"/>
            <a:chOff x="0" y="0"/>
            <a:chExt cx="2448533" cy="1427541"/>
          </a:xfrm>
        </p:grpSpPr>
        <p:sp>
          <p:nvSpPr>
            <p:cNvPr id="4" name="Freeform 4"/>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5" name="TextBox 5"/>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6" name="Freeform 6"/>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7" name="Freeform 7"/>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8" name="TextBox 8"/>
          <p:cNvSpPr txBox="1"/>
          <p:nvPr/>
        </p:nvSpPr>
        <p:spPr>
          <a:xfrm>
            <a:off x="1028700" y="1095295"/>
            <a:ext cx="11270710" cy="7334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Key Takeaways from OH?</a:t>
            </a:r>
          </a:p>
        </p:txBody>
      </p:sp>
      <p:sp>
        <p:nvSpPr>
          <p:cNvPr id="9" name="Freeform 9"/>
          <p:cNvSpPr/>
          <p:nvPr/>
        </p:nvSpPr>
        <p:spPr>
          <a:xfrm flipH="1">
            <a:off x="6903043" y="1955848"/>
            <a:ext cx="1373159" cy="7960345"/>
          </a:xfrm>
          <a:custGeom>
            <a:avLst/>
            <a:gdLst/>
            <a:ahLst/>
            <a:cxnLst/>
            <a:rect l="l" t="t" r="r" b="b"/>
            <a:pathLst>
              <a:path w="1373159" h="7960345">
                <a:moveTo>
                  <a:pt x="1373160" y="0"/>
                </a:moveTo>
                <a:lnTo>
                  <a:pt x="0" y="0"/>
                </a:lnTo>
                <a:lnTo>
                  <a:pt x="0" y="7960345"/>
                </a:lnTo>
                <a:lnTo>
                  <a:pt x="1373160" y="7960345"/>
                </a:lnTo>
                <a:lnTo>
                  <a:pt x="137316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0" name="Freeform 10"/>
          <p:cNvSpPr/>
          <p:nvPr/>
        </p:nvSpPr>
        <p:spPr>
          <a:xfrm>
            <a:off x="5901023" y="2296037"/>
            <a:ext cx="2004040" cy="2004040"/>
          </a:xfrm>
          <a:custGeom>
            <a:avLst/>
            <a:gdLst/>
            <a:ahLst/>
            <a:cxnLst/>
            <a:rect l="l" t="t" r="r" b="b"/>
            <a:pathLst>
              <a:path w="2004040" h="2004040">
                <a:moveTo>
                  <a:pt x="0" y="0"/>
                </a:moveTo>
                <a:lnTo>
                  <a:pt x="2004040" y="0"/>
                </a:lnTo>
                <a:lnTo>
                  <a:pt x="2004040" y="2004040"/>
                </a:lnTo>
                <a:lnTo>
                  <a:pt x="0" y="2004040"/>
                </a:lnTo>
                <a:lnTo>
                  <a:pt x="0" y="0"/>
                </a:lnTo>
                <a:close/>
              </a:path>
            </a:pathLst>
          </a:custGeom>
          <a:blipFill>
            <a:blip r:embed="rId8">
              <a:alphaModFix amt="16000"/>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1" name="Freeform 11"/>
          <p:cNvSpPr/>
          <p:nvPr/>
        </p:nvSpPr>
        <p:spPr>
          <a:xfrm>
            <a:off x="5921124" y="4950947"/>
            <a:ext cx="2004091" cy="2004091"/>
          </a:xfrm>
          <a:custGeom>
            <a:avLst/>
            <a:gdLst/>
            <a:ahLst/>
            <a:cxnLst/>
            <a:rect l="l" t="t" r="r" b="b"/>
            <a:pathLst>
              <a:path w="2004091" h="2004091">
                <a:moveTo>
                  <a:pt x="0" y="0"/>
                </a:moveTo>
                <a:lnTo>
                  <a:pt x="2004090" y="0"/>
                </a:lnTo>
                <a:lnTo>
                  <a:pt x="2004090" y="2004091"/>
                </a:lnTo>
                <a:lnTo>
                  <a:pt x="0" y="2004091"/>
                </a:lnTo>
                <a:lnTo>
                  <a:pt x="0" y="0"/>
                </a:lnTo>
                <a:close/>
              </a:path>
            </a:pathLst>
          </a:custGeom>
          <a:blipFill>
            <a:blip r:embed="rId10">
              <a:alphaModFix amt="1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E"/>
          </a:p>
        </p:txBody>
      </p:sp>
      <p:sp>
        <p:nvSpPr>
          <p:cNvPr id="12" name="Freeform 12"/>
          <p:cNvSpPr/>
          <p:nvPr/>
        </p:nvSpPr>
        <p:spPr>
          <a:xfrm>
            <a:off x="5921124" y="7588936"/>
            <a:ext cx="2004091" cy="2004091"/>
          </a:xfrm>
          <a:custGeom>
            <a:avLst/>
            <a:gdLst/>
            <a:ahLst/>
            <a:cxnLst/>
            <a:rect l="l" t="t" r="r" b="b"/>
            <a:pathLst>
              <a:path w="2004091" h="2004091">
                <a:moveTo>
                  <a:pt x="0" y="0"/>
                </a:moveTo>
                <a:lnTo>
                  <a:pt x="2004090" y="0"/>
                </a:lnTo>
                <a:lnTo>
                  <a:pt x="2004090" y="2004091"/>
                </a:lnTo>
                <a:lnTo>
                  <a:pt x="0" y="2004091"/>
                </a:lnTo>
                <a:lnTo>
                  <a:pt x="0" y="0"/>
                </a:lnTo>
                <a:close/>
              </a:path>
            </a:pathLst>
          </a:custGeom>
          <a:blipFill>
            <a:blip r:embed="rId10">
              <a:alphaModFix amt="1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E"/>
          </a:p>
        </p:txBody>
      </p:sp>
      <p:sp>
        <p:nvSpPr>
          <p:cNvPr id="13" name="Freeform 13"/>
          <p:cNvSpPr/>
          <p:nvPr/>
        </p:nvSpPr>
        <p:spPr>
          <a:xfrm>
            <a:off x="7351970" y="6244484"/>
            <a:ext cx="2004091" cy="2004091"/>
          </a:xfrm>
          <a:custGeom>
            <a:avLst/>
            <a:gdLst/>
            <a:ahLst/>
            <a:cxnLst/>
            <a:rect l="l" t="t" r="r" b="b"/>
            <a:pathLst>
              <a:path w="2004091" h="2004091">
                <a:moveTo>
                  <a:pt x="0" y="0"/>
                </a:moveTo>
                <a:lnTo>
                  <a:pt x="2004091" y="0"/>
                </a:lnTo>
                <a:lnTo>
                  <a:pt x="2004091" y="2004090"/>
                </a:lnTo>
                <a:lnTo>
                  <a:pt x="0" y="2004090"/>
                </a:lnTo>
                <a:lnTo>
                  <a:pt x="0" y="0"/>
                </a:lnTo>
                <a:close/>
              </a:path>
            </a:pathLst>
          </a:custGeom>
          <a:blipFill>
            <a:blip r:embed="rId12">
              <a:alphaModFix amt="1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E"/>
          </a:p>
        </p:txBody>
      </p:sp>
      <p:sp>
        <p:nvSpPr>
          <p:cNvPr id="14" name="Freeform 14"/>
          <p:cNvSpPr/>
          <p:nvPr/>
        </p:nvSpPr>
        <p:spPr>
          <a:xfrm>
            <a:off x="7351970" y="3589523"/>
            <a:ext cx="2004091" cy="2004091"/>
          </a:xfrm>
          <a:custGeom>
            <a:avLst/>
            <a:gdLst/>
            <a:ahLst/>
            <a:cxnLst/>
            <a:rect l="l" t="t" r="r" b="b"/>
            <a:pathLst>
              <a:path w="2004091" h="2004091">
                <a:moveTo>
                  <a:pt x="0" y="0"/>
                </a:moveTo>
                <a:lnTo>
                  <a:pt x="2004091" y="0"/>
                </a:lnTo>
                <a:lnTo>
                  <a:pt x="2004091" y="2004090"/>
                </a:lnTo>
                <a:lnTo>
                  <a:pt x="0" y="2004090"/>
                </a:lnTo>
                <a:lnTo>
                  <a:pt x="0" y="0"/>
                </a:lnTo>
                <a:close/>
              </a:path>
            </a:pathLst>
          </a:custGeom>
          <a:blipFill>
            <a:blip r:embed="rId14">
              <a:alphaModFix amt="16000"/>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E"/>
          </a:p>
        </p:txBody>
      </p:sp>
      <p:grpSp>
        <p:nvGrpSpPr>
          <p:cNvPr id="15" name="Group 15"/>
          <p:cNvGrpSpPr/>
          <p:nvPr/>
        </p:nvGrpSpPr>
        <p:grpSpPr>
          <a:xfrm>
            <a:off x="6323832" y="2701849"/>
            <a:ext cx="1158421" cy="11584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a:ln cap="sq">
              <a:noFill/>
              <a:prstDash val="solid"/>
              <a:miter/>
            </a:ln>
          </p:spPr>
          <p:txBody>
            <a:bodyPr/>
            <a:lstStyle/>
            <a:p>
              <a:endParaRPr lang="en-GE"/>
            </a:p>
          </p:txBody>
        </p:sp>
        <p:sp>
          <p:nvSpPr>
            <p:cNvPr id="17" name="TextBox 17"/>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18" name="Group 18"/>
          <p:cNvGrpSpPr/>
          <p:nvPr/>
        </p:nvGrpSpPr>
        <p:grpSpPr>
          <a:xfrm>
            <a:off x="7774805" y="4012357"/>
            <a:ext cx="1158421" cy="115842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a:ln cap="sq">
              <a:noFill/>
              <a:prstDash val="solid"/>
              <a:miter/>
            </a:ln>
          </p:spPr>
          <p:txBody>
            <a:bodyPr/>
            <a:lstStyle/>
            <a:p>
              <a:endParaRPr lang="en-GE"/>
            </a:p>
          </p:txBody>
        </p:sp>
        <p:sp>
          <p:nvSpPr>
            <p:cNvPr id="20" name="TextBox 20"/>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21" name="Group 21"/>
          <p:cNvGrpSpPr/>
          <p:nvPr/>
        </p:nvGrpSpPr>
        <p:grpSpPr>
          <a:xfrm>
            <a:off x="6323832" y="5356810"/>
            <a:ext cx="1158421" cy="115842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a:ln cap="sq">
              <a:noFill/>
              <a:prstDash val="solid"/>
              <a:miter/>
            </a:ln>
          </p:spPr>
          <p:txBody>
            <a:bodyPr/>
            <a:lstStyle/>
            <a:p>
              <a:endParaRPr lang="en-GE"/>
            </a:p>
          </p:txBody>
        </p:sp>
        <p:sp>
          <p:nvSpPr>
            <p:cNvPr id="23" name="TextBox 23"/>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24" name="Group 24"/>
          <p:cNvGrpSpPr/>
          <p:nvPr/>
        </p:nvGrpSpPr>
        <p:grpSpPr>
          <a:xfrm>
            <a:off x="7774805" y="6667318"/>
            <a:ext cx="1158421" cy="115842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GE"/>
            </a:p>
          </p:txBody>
        </p:sp>
        <p:sp>
          <p:nvSpPr>
            <p:cNvPr id="26" name="TextBox 26"/>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27" name="Group 27"/>
          <p:cNvGrpSpPr/>
          <p:nvPr/>
        </p:nvGrpSpPr>
        <p:grpSpPr>
          <a:xfrm>
            <a:off x="6323832" y="8011771"/>
            <a:ext cx="1158421" cy="115842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txBody>
            <a:bodyPr/>
            <a:lstStyle/>
            <a:p>
              <a:endParaRPr lang="en-GE"/>
            </a:p>
          </p:txBody>
        </p:sp>
        <p:sp>
          <p:nvSpPr>
            <p:cNvPr id="29" name="TextBox 29"/>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30" name="Freeform 30"/>
          <p:cNvSpPr/>
          <p:nvPr/>
        </p:nvSpPr>
        <p:spPr>
          <a:xfrm>
            <a:off x="6594580" y="2972596"/>
            <a:ext cx="657179" cy="616927"/>
          </a:xfrm>
          <a:custGeom>
            <a:avLst/>
            <a:gdLst/>
            <a:ahLst/>
            <a:cxnLst/>
            <a:rect l="l" t="t" r="r" b="b"/>
            <a:pathLst>
              <a:path w="657179" h="616927">
                <a:moveTo>
                  <a:pt x="0" y="0"/>
                </a:moveTo>
                <a:lnTo>
                  <a:pt x="657179" y="0"/>
                </a:lnTo>
                <a:lnTo>
                  <a:pt x="657179" y="616927"/>
                </a:lnTo>
                <a:lnTo>
                  <a:pt x="0" y="6169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E"/>
          </a:p>
        </p:txBody>
      </p:sp>
      <p:sp>
        <p:nvSpPr>
          <p:cNvPr id="31" name="Freeform 31"/>
          <p:cNvSpPr/>
          <p:nvPr/>
        </p:nvSpPr>
        <p:spPr>
          <a:xfrm>
            <a:off x="8042043" y="4283105"/>
            <a:ext cx="623946" cy="616927"/>
          </a:xfrm>
          <a:custGeom>
            <a:avLst/>
            <a:gdLst/>
            <a:ahLst/>
            <a:cxnLst/>
            <a:rect l="l" t="t" r="r" b="b"/>
            <a:pathLst>
              <a:path w="623946" h="616927">
                <a:moveTo>
                  <a:pt x="0" y="0"/>
                </a:moveTo>
                <a:lnTo>
                  <a:pt x="623946" y="0"/>
                </a:lnTo>
                <a:lnTo>
                  <a:pt x="623946" y="616926"/>
                </a:lnTo>
                <a:lnTo>
                  <a:pt x="0" y="616926"/>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E"/>
          </a:p>
        </p:txBody>
      </p:sp>
      <p:sp>
        <p:nvSpPr>
          <p:cNvPr id="32" name="Freeform 32"/>
          <p:cNvSpPr/>
          <p:nvPr/>
        </p:nvSpPr>
        <p:spPr>
          <a:xfrm>
            <a:off x="8029744" y="6938066"/>
            <a:ext cx="648543" cy="616927"/>
          </a:xfrm>
          <a:custGeom>
            <a:avLst/>
            <a:gdLst/>
            <a:ahLst/>
            <a:cxnLst/>
            <a:rect l="l" t="t" r="r" b="b"/>
            <a:pathLst>
              <a:path w="648543" h="616927">
                <a:moveTo>
                  <a:pt x="0" y="0"/>
                </a:moveTo>
                <a:lnTo>
                  <a:pt x="648543" y="0"/>
                </a:lnTo>
                <a:lnTo>
                  <a:pt x="648543" y="616926"/>
                </a:lnTo>
                <a:lnTo>
                  <a:pt x="0" y="616926"/>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GE"/>
          </a:p>
        </p:txBody>
      </p:sp>
      <p:sp>
        <p:nvSpPr>
          <p:cNvPr id="33" name="Freeform 33"/>
          <p:cNvSpPr/>
          <p:nvPr/>
        </p:nvSpPr>
        <p:spPr>
          <a:xfrm>
            <a:off x="6594580" y="8304111"/>
            <a:ext cx="616927" cy="573742"/>
          </a:xfrm>
          <a:custGeom>
            <a:avLst/>
            <a:gdLst/>
            <a:ahLst/>
            <a:cxnLst/>
            <a:rect l="l" t="t" r="r" b="b"/>
            <a:pathLst>
              <a:path w="616927" h="573742">
                <a:moveTo>
                  <a:pt x="0" y="0"/>
                </a:moveTo>
                <a:lnTo>
                  <a:pt x="616926" y="0"/>
                </a:lnTo>
                <a:lnTo>
                  <a:pt x="616926" y="573742"/>
                </a:lnTo>
                <a:lnTo>
                  <a:pt x="0" y="573742"/>
                </a:lnTo>
                <a:lnTo>
                  <a:pt x="0" y="0"/>
                </a:lnTo>
                <a:close/>
              </a:path>
            </a:pathLst>
          </a:custGeom>
          <a:blipFill>
            <a:blip r:embed="rId22">
              <a:extLst>
                <a:ext uri="{96DAC541-7B7A-43D3-8B79-37D633B846F1}">
                  <asvg:svgBlip xmlns:asvg="http://schemas.microsoft.com/office/drawing/2016/SVG/main" r:embed="rId23"/>
                </a:ext>
              </a:extLst>
            </a:blip>
            <a:stretch>
              <a:fillRect/>
            </a:stretch>
          </a:blipFill>
          <a:ln cap="sq">
            <a:noFill/>
            <a:prstDash val="solid"/>
            <a:miter/>
          </a:ln>
        </p:spPr>
        <p:txBody>
          <a:bodyPr/>
          <a:lstStyle/>
          <a:p>
            <a:endParaRPr lang="en-GE"/>
          </a:p>
        </p:txBody>
      </p:sp>
      <p:sp>
        <p:nvSpPr>
          <p:cNvPr id="34" name="Freeform 34"/>
          <p:cNvSpPr/>
          <p:nvPr/>
        </p:nvSpPr>
        <p:spPr>
          <a:xfrm>
            <a:off x="6594580" y="5629099"/>
            <a:ext cx="616927" cy="613842"/>
          </a:xfrm>
          <a:custGeom>
            <a:avLst/>
            <a:gdLst/>
            <a:ahLst/>
            <a:cxnLst/>
            <a:rect l="l" t="t" r="r" b="b"/>
            <a:pathLst>
              <a:path w="616927" h="613842">
                <a:moveTo>
                  <a:pt x="0" y="0"/>
                </a:moveTo>
                <a:lnTo>
                  <a:pt x="616926" y="0"/>
                </a:lnTo>
                <a:lnTo>
                  <a:pt x="616926" y="613843"/>
                </a:lnTo>
                <a:lnTo>
                  <a:pt x="0" y="613843"/>
                </a:lnTo>
                <a:lnTo>
                  <a:pt x="0" y="0"/>
                </a:lnTo>
                <a:close/>
              </a:path>
            </a:pathLst>
          </a:custGeom>
          <a:blipFill>
            <a:blip r:embed="rId24">
              <a:extLst>
                <a:ext uri="{96DAC541-7B7A-43D3-8B79-37D633B846F1}">
                  <asvg:svgBlip xmlns:asvg="http://schemas.microsoft.com/office/drawing/2016/SVG/main" r:embed="rId25"/>
                </a:ext>
              </a:extLst>
            </a:blip>
            <a:stretch>
              <a:fillRect/>
            </a:stretch>
          </a:blipFill>
          <a:ln cap="sq">
            <a:noFill/>
            <a:prstDash val="solid"/>
            <a:miter/>
          </a:ln>
        </p:spPr>
        <p:txBody>
          <a:bodyPr/>
          <a:lstStyle/>
          <a:p>
            <a:endParaRPr lang="en-GE"/>
          </a:p>
        </p:txBody>
      </p:sp>
      <p:grpSp>
        <p:nvGrpSpPr>
          <p:cNvPr id="35" name="Group 35"/>
          <p:cNvGrpSpPr/>
          <p:nvPr/>
        </p:nvGrpSpPr>
        <p:grpSpPr>
          <a:xfrm>
            <a:off x="9154347" y="3974728"/>
            <a:ext cx="3534332" cy="1716706"/>
            <a:chOff x="0" y="0"/>
            <a:chExt cx="4712442" cy="2288941"/>
          </a:xfrm>
        </p:grpSpPr>
        <p:sp>
          <p:nvSpPr>
            <p:cNvPr id="36" name="TextBox 36"/>
            <p:cNvSpPr txBox="1"/>
            <p:nvPr/>
          </p:nvSpPr>
          <p:spPr>
            <a:xfrm>
              <a:off x="0" y="-38100"/>
              <a:ext cx="4712442" cy="840031"/>
            </a:xfrm>
            <a:prstGeom prst="rect">
              <a:avLst/>
            </a:prstGeom>
          </p:spPr>
          <p:txBody>
            <a:bodyPr lIns="0" tIns="0" rIns="0" bIns="0" rtlCol="0" anchor="t">
              <a:spAutoFit/>
            </a:bodyPr>
            <a:lstStyle/>
            <a:p>
              <a:pPr algn="l">
                <a:lnSpc>
                  <a:spcPts val="2600"/>
                </a:lnSpc>
              </a:pPr>
              <a:r>
                <a:rPr lang="en-US" sz="1857" b="1">
                  <a:solidFill>
                    <a:srgbClr val="1C79BE"/>
                  </a:solidFill>
                  <a:latin typeface="Open Sans Bold"/>
                  <a:ea typeface="Open Sans Bold"/>
                  <a:cs typeface="Open Sans Bold"/>
                  <a:sym typeface="Open Sans Bold"/>
                </a:rPr>
                <a:t>Verification in Impossible Contexts</a:t>
              </a:r>
            </a:p>
          </p:txBody>
        </p:sp>
        <p:sp>
          <p:nvSpPr>
            <p:cNvPr id="37" name="TextBox 37"/>
            <p:cNvSpPr txBox="1"/>
            <p:nvPr/>
          </p:nvSpPr>
          <p:spPr>
            <a:xfrm>
              <a:off x="0" y="1010297"/>
              <a:ext cx="3390298" cy="1278644"/>
            </a:xfrm>
            <a:prstGeom prst="rect">
              <a:avLst/>
            </a:prstGeom>
          </p:spPr>
          <p:txBody>
            <a:bodyPr lIns="0" tIns="0" rIns="0" bIns="0" rtlCol="0" anchor="t">
              <a:spAutoFit/>
            </a:bodyPr>
            <a:lstStyle/>
            <a:p>
              <a:pPr algn="l">
                <a:lnSpc>
                  <a:spcPts val="1950"/>
                </a:lnSpc>
              </a:pPr>
              <a:r>
                <a:rPr lang="en-US" sz="1392">
                  <a:solidFill>
                    <a:srgbClr val="115CAB"/>
                  </a:solidFill>
                  <a:latin typeface="Open Sans"/>
                  <a:ea typeface="Open Sans"/>
                  <a:cs typeface="Open Sans"/>
                  <a:sym typeface="Open Sans"/>
                </a:rPr>
                <a:t>Creative triangulation methods needed when direct access to stakeholders isn't possible</a:t>
              </a:r>
            </a:p>
          </p:txBody>
        </p:sp>
      </p:grpSp>
      <p:grpSp>
        <p:nvGrpSpPr>
          <p:cNvPr id="38" name="Group 38"/>
          <p:cNvGrpSpPr/>
          <p:nvPr/>
        </p:nvGrpSpPr>
        <p:grpSpPr>
          <a:xfrm>
            <a:off x="3320752" y="2664219"/>
            <a:ext cx="2789331" cy="1409604"/>
            <a:chOff x="0" y="0"/>
            <a:chExt cx="3719108" cy="1879472"/>
          </a:xfrm>
        </p:grpSpPr>
        <p:sp>
          <p:nvSpPr>
            <p:cNvPr id="39" name="TextBox 39"/>
            <p:cNvSpPr txBox="1"/>
            <p:nvPr/>
          </p:nvSpPr>
          <p:spPr>
            <a:xfrm>
              <a:off x="0" y="-38100"/>
              <a:ext cx="3719108" cy="407004"/>
            </a:xfrm>
            <a:prstGeom prst="rect">
              <a:avLst/>
            </a:prstGeom>
          </p:spPr>
          <p:txBody>
            <a:bodyPr lIns="0" tIns="0" rIns="0" bIns="0" rtlCol="0" anchor="t">
              <a:spAutoFit/>
            </a:bodyPr>
            <a:lstStyle/>
            <a:p>
              <a:pPr algn="r">
                <a:lnSpc>
                  <a:spcPts val="2600"/>
                </a:lnSpc>
              </a:pPr>
              <a:r>
                <a:rPr lang="en-US" sz="1857" b="1">
                  <a:solidFill>
                    <a:srgbClr val="1C79BE"/>
                  </a:solidFill>
                  <a:latin typeface="Open Sans Ultra-Bold"/>
                  <a:ea typeface="Open Sans Ultra-Bold"/>
                  <a:cs typeface="Open Sans Ultra-Bold"/>
                  <a:sym typeface="Open Sans Ultra-Bold"/>
                </a:rPr>
                <a:t>Resource Reality</a:t>
              </a:r>
            </a:p>
          </p:txBody>
        </p:sp>
        <p:sp>
          <p:nvSpPr>
            <p:cNvPr id="40" name="TextBox 40"/>
            <p:cNvSpPr txBox="1"/>
            <p:nvPr/>
          </p:nvSpPr>
          <p:spPr>
            <a:xfrm>
              <a:off x="749980" y="577270"/>
              <a:ext cx="2969128" cy="1302203"/>
            </a:xfrm>
            <a:prstGeom prst="rect">
              <a:avLst/>
            </a:prstGeom>
          </p:spPr>
          <p:txBody>
            <a:bodyPr lIns="0" tIns="0" rIns="0" bIns="0" rtlCol="0" anchor="t">
              <a:spAutoFit/>
            </a:bodyPr>
            <a:lstStyle/>
            <a:p>
              <a:pPr algn="r">
                <a:lnSpc>
                  <a:spcPts val="1950"/>
                </a:lnSpc>
              </a:pPr>
              <a:r>
                <a:rPr lang="en-US" sz="1392" b="1">
                  <a:solidFill>
                    <a:srgbClr val="115CAB"/>
                  </a:solidFill>
                  <a:latin typeface="Open Sans Medium"/>
                  <a:ea typeface="Open Sans Medium"/>
                  <a:cs typeface="Open Sans Medium"/>
                  <a:sym typeface="Open Sans Medium"/>
                </a:rPr>
                <a:t>A thorough OH can require 3-4 months and 30+ interviews for proper verification</a:t>
              </a:r>
            </a:p>
          </p:txBody>
        </p:sp>
      </p:grpSp>
      <p:grpSp>
        <p:nvGrpSpPr>
          <p:cNvPr id="41" name="Group 41"/>
          <p:cNvGrpSpPr/>
          <p:nvPr/>
        </p:nvGrpSpPr>
        <p:grpSpPr>
          <a:xfrm>
            <a:off x="3320752" y="5319181"/>
            <a:ext cx="2789331" cy="2122094"/>
            <a:chOff x="0" y="0"/>
            <a:chExt cx="3719108" cy="2829458"/>
          </a:xfrm>
        </p:grpSpPr>
        <p:sp>
          <p:nvSpPr>
            <p:cNvPr id="42" name="TextBox 42"/>
            <p:cNvSpPr txBox="1"/>
            <p:nvPr/>
          </p:nvSpPr>
          <p:spPr>
            <a:xfrm>
              <a:off x="749980" y="577883"/>
              <a:ext cx="2969128" cy="2251575"/>
            </a:xfrm>
            <a:prstGeom prst="rect">
              <a:avLst/>
            </a:prstGeom>
          </p:spPr>
          <p:txBody>
            <a:bodyPr lIns="0" tIns="0" rIns="0" bIns="0" rtlCol="0" anchor="t">
              <a:spAutoFit/>
            </a:bodyPr>
            <a:lstStyle/>
            <a:p>
              <a:pPr algn="r">
                <a:lnSpc>
                  <a:spcPts val="1950"/>
                </a:lnSpc>
              </a:pPr>
              <a:r>
                <a:rPr lang="en-US" sz="1392">
                  <a:solidFill>
                    <a:srgbClr val="115CAB"/>
                  </a:solidFill>
                  <a:latin typeface="Open Sans"/>
                  <a:ea typeface="Open Sans"/>
                  <a:cs typeface="Open Sans"/>
                  <a:sym typeface="Open Sans"/>
                </a:rPr>
                <a:t>Stakeholders bring different perspectives - what seems significant to implementers may be viewed differently by beneficiaries</a:t>
              </a:r>
            </a:p>
            <a:p>
              <a:pPr algn="r">
                <a:lnSpc>
                  <a:spcPts val="1950"/>
                </a:lnSpc>
              </a:pPr>
              <a:endParaRPr lang="en-US" sz="1392">
                <a:solidFill>
                  <a:srgbClr val="115CAB"/>
                </a:solidFill>
                <a:latin typeface="Open Sans"/>
                <a:ea typeface="Open Sans"/>
                <a:cs typeface="Open Sans"/>
                <a:sym typeface="Open Sans"/>
              </a:endParaRPr>
            </a:p>
          </p:txBody>
        </p:sp>
        <p:sp>
          <p:nvSpPr>
            <p:cNvPr id="43" name="TextBox 43"/>
            <p:cNvSpPr txBox="1"/>
            <p:nvPr/>
          </p:nvSpPr>
          <p:spPr>
            <a:xfrm>
              <a:off x="0" y="-38100"/>
              <a:ext cx="3719108" cy="407617"/>
            </a:xfrm>
            <a:prstGeom prst="rect">
              <a:avLst/>
            </a:prstGeom>
          </p:spPr>
          <p:txBody>
            <a:bodyPr lIns="0" tIns="0" rIns="0" bIns="0" rtlCol="0" anchor="t">
              <a:spAutoFit/>
            </a:bodyPr>
            <a:lstStyle/>
            <a:p>
              <a:pPr algn="r">
                <a:lnSpc>
                  <a:spcPts val="2600"/>
                </a:lnSpc>
              </a:pPr>
              <a:r>
                <a:rPr lang="en-US" sz="1857" b="1">
                  <a:solidFill>
                    <a:srgbClr val="1C79BE"/>
                  </a:solidFill>
                  <a:latin typeface="Open Sans Bold"/>
                  <a:ea typeface="Open Sans Bold"/>
                  <a:cs typeface="Open Sans Bold"/>
                  <a:sym typeface="Open Sans Bold"/>
                </a:rPr>
                <a:t>Potential Bias</a:t>
              </a:r>
            </a:p>
          </p:txBody>
        </p:sp>
      </p:grpSp>
      <p:grpSp>
        <p:nvGrpSpPr>
          <p:cNvPr id="44" name="Group 44"/>
          <p:cNvGrpSpPr/>
          <p:nvPr/>
        </p:nvGrpSpPr>
        <p:grpSpPr>
          <a:xfrm>
            <a:off x="9154347" y="6550331"/>
            <a:ext cx="2789331" cy="2203171"/>
            <a:chOff x="0" y="0"/>
            <a:chExt cx="3719108" cy="2937562"/>
          </a:xfrm>
        </p:grpSpPr>
        <p:sp>
          <p:nvSpPr>
            <p:cNvPr id="45" name="TextBox 45"/>
            <p:cNvSpPr txBox="1"/>
            <p:nvPr/>
          </p:nvSpPr>
          <p:spPr>
            <a:xfrm>
              <a:off x="0" y="-38100"/>
              <a:ext cx="3719108" cy="840031"/>
            </a:xfrm>
            <a:prstGeom prst="rect">
              <a:avLst/>
            </a:prstGeom>
          </p:spPr>
          <p:txBody>
            <a:bodyPr lIns="0" tIns="0" rIns="0" bIns="0" rtlCol="0" anchor="t">
              <a:spAutoFit/>
            </a:bodyPr>
            <a:lstStyle/>
            <a:p>
              <a:pPr algn="l">
                <a:lnSpc>
                  <a:spcPts val="2600"/>
                </a:lnSpc>
              </a:pPr>
              <a:r>
                <a:rPr lang="en-US" sz="1857" b="1">
                  <a:solidFill>
                    <a:srgbClr val="1C79BE"/>
                  </a:solidFill>
                  <a:latin typeface="Open Sans Bold"/>
                  <a:ea typeface="Open Sans Bold"/>
                  <a:cs typeface="Open Sans Bold"/>
                  <a:sym typeface="Open Sans Bold"/>
                </a:rPr>
                <a:t>Disregard other key elements</a:t>
              </a:r>
            </a:p>
          </p:txBody>
        </p:sp>
        <p:sp>
          <p:nvSpPr>
            <p:cNvPr id="46" name="TextBox 46"/>
            <p:cNvSpPr txBox="1"/>
            <p:nvPr/>
          </p:nvSpPr>
          <p:spPr>
            <a:xfrm>
              <a:off x="0" y="1010297"/>
              <a:ext cx="2675658" cy="1927265"/>
            </a:xfrm>
            <a:prstGeom prst="rect">
              <a:avLst/>
            </a:prstGeom>
          </p:spPr>
          <p:txBody>
            <a:bodyPr lIns="0" tIns="0" rIns="0" bIns="0" rtlCol="0" anchor="t">
              <a:spAutoFit/>
            </a:bodyPr>
            <a:lstStyle/>
            <a:p>
              <a:pPr algn="l">
                <a:lnSpc>
                  <a:spcPts val="1950"/>
                </a:lnSpc>
              </a:pPr>
              <a:r>
                <a:rPr lang="en-US" sz="1392">
                  <a:solidFill>
                    <a:srgbClr val="115CAB"/>
                  </a:solidFill>
                  <a:latin typeface="Open Sans"/>
                  <a:ea typeface="Open Sans"/>
                  <a:cs typeface="Open Sans"/>
                  <a:sym typeface="Open Sans"/>
                </a:rPr>
                <a:t>Clear framework needed for: What is the outcome? What are other factors? What is the program contribution?</a:t>
              </a:r>
            </a:p>
          </p:txBody>
        </p:sp>
      </p:grpSp>
      <p:grpSp>
        <p:nvGrpSpPr>
          <p:cNvPr id="47" name="Group 47"/>
          <p:cNvGrpSpPr/>
          <p:nvPr/>
        </p:nvGrpSpPr>
        <p:grpSpPr>
          <a:xfrm>
            <a:off x="3320752" y="7825740"/>
            <a:ext cx="2789331" cy="1959939"/>
            <a:chOff x="0" y="0"/>
            <a:chExt cx="3719108" cy="2613251"/>
          </a:xfrm>
        </p:grpSpPr>
        <p:sp>
          <p:nvSpPr>
            <p:cNvPr id="48" name="TextBox 48"/>
            <p:cNvSpPr txBox="1"/>
            <p:nvPr/>
          </p:nvSpPr>
          <p:spPr>
            <a:xfrm>
              <a:off x="0" y="-38100"/>
              <a:ext cx="3719108" cy="840031"/>
            </a:xfrm>
            <a:prstGeom prst="rect">
              <a:avLst/>
            </a:prstGeom>
          </p:spPr>
          <p:txBody>
            <a:bodyPr lIns="0" tIns="0" rIns="0" bIns="0" rtlCol="0" anchor="t">
              <a:spAutoFit/>
            </a:bodyPr>
            <a:lstStyle/>
            <a:p>
              <a:pPr algn="r">
                <a:lnSpc>
                  <a:spcPts val="2600"/>
                </a:lnSpc>
              </a:pPr>
              <a:r>
                <a:rPr lang="en-US" sz="1857" b="1">
                  <a:solidFill>
                    <a:srgbClr val="1C79BE"/>
                  </a:solidFill>
                  <a:latin typeface="Open Sans Bold"/>
                  <a:ea typeface="Open Sans Bold"/>
                  <a:cs typeface="Open Sans Bold"/>
                  <a:sym typeface="Open Sans Bold"/>
                </a:rPr>
                <a:t>The Negative Outcome Problem</a:t>
              </a:r>
            </a:p>
          </p:txBody>
        </p:sp>
        <p:sp>
          <p:nvSpPr>
            <p:cNvPr id="49" name="TextBox 49"/>
            <p:cNvSpPr txBox="1"/>
            <p:nvPr/>
          </p:nvSpPr>
          <p:spPr>
            <a:xfrm>
              <a:off x="749980" y="1010297"/>
              <a:ext cx="2969128" cy="1602954"/>
            </a:xfrm>
            <a:prstGeom prst="rect">
              <a:avLst/>
            </a:prstGeom>
          </p:spPr>
          <p:txBody>
            <a:bodyPr lIns="0" tIns="0" rIns="0" bIns="0" rtlCol="0" anchor="t">
              <a:spAutoFit/>
            </a:bodyPr>
            <a:lstStyle/>
            <a:p>
              <a:pPr algn="r">
                <a:lnSpc>
                  <a:spcPts val="1950"/>
                </a:lnSpc>
              </a:pPr>
              <a:r>
                <a:rPr lang="en-US" sz="1392">
                  <a:solidFill>
                    <a:srgbClr val="115CAB"/>
                  </a:solidFill>
                  <a:latin typeface="Open Sans"/>
                  <a:ea typeface="Open Sans"/>
                  <a:cs typeface="Open Sans"/>
                  <a:sym typeface="Open Sans"/>
                </a:rPr>
                <a:t>In dozens of implementations, negative outcomes are rarely documented due to institutional pressures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p:cNvSpPr txBox="1"/>
          <p:nvPr/>
        </p:nvSpPr>
        <p:spPr>
          <a:xfrm>
            <a:off x="1028700" y="1095295"/>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What is real OH value?</a:t>
            </a:r>
          </a:p>
        </p:txBody>
      </p:sp>
      <p:sp>
        <p:nvSpPr>
          <p:cNvPr id="4" name="TextBox 4"/>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5" name="Group 5"/>
          <p:cNvGrpSpPr/>
          <p:nvPr/>
        </p:nvGrpSpPr>
        <p:grpSpPr>
          <a:xfrm rot="1407552">
            <a:off x="8970048" y="-3447840"/>
            <a:ext cx="9296774" cy="5420196"/>
            <a:chOff x="0" y="0"/>
            <a:chExt cx="2448533" cy="1427541"/>
          </a:xfrm>
        </p:grpSpPr>
        <p:sp>
          <p:nvSpPr>
            <p:cNvPr id="6" name="Freeform 6"/>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7" name="TextBox 7"/>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8" name="Freeform 8"/>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9" name="Freeform 9"/>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0" name="Freeform 10"/>
          <p:cNvSpPr/>
          <p:nvPr/>
        </p:nvSpPr>
        <p:spPr>
          <a:xfrm rot="-10800000">
            <a:off x="3393263" y="5900564"/>
            <a:ext cx="3378702" cy="2935247"/>
          </a:xfrm>
          <a:custGeom>
            <a:avLst/>
            <a:gdLst/>
            <a:ahLst/>
            <a:cxnLst/>
            <a:rect l="l" t="t" r="r" b="b"/>
            <a:pathLst>
              <a:path w="3378702" h="2935247">
                <a:moveTo>
                  <a:pt x="0" y="0"/>
                </a:moveTo>
                <a:lnTo>
                  <a:pt x="3378702" y="0"/>
                </a:lnTo>
                <a:lnTo>
                  <a:pt x="3378702" y="2935248"/>
                </a:lnTo>
                <a:lnTo>
                  <a:pt x="0" y="29352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1" name="Freeform 11"/>
          <p:cNvSpPr/>
          <p:nvPr/>
        </p:nvSpPr>
        <p:spPr>
          <a:xfrm rot="-10800000" flipH="1">
            <a:off x="6942582" y="5900564"/>
            <a:ext cx="3378702" cy="2935247"/>
          </a:xfrm>
          <a:custGeom>
            <a:avLst/>
            <a:gdLst/>
            <a:ahLst/>
            <a:cxnLst/>
            <a:rect l="l" t="t" r="r" b="b"/>
            <a:pathLst>
              <a:path w="3378702" h="2935247">
                <a:moveTo>
                  <a:pt x="3378702" y="0"/>
                </a:moveTo>
                <a:lnTo>
                  <a:pt x="0" y="0"/>
                </a:lnTo>
                <a:lnTo>
                  <a:pt x="0" y="2935248"/>
                </a:lnTo>
                <a:lnTo>
                  <a:pt x="3378702" y="2935248"/>
                </a:lnTo>
                <a:lnTo>
                  <a:pt x="337870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2" name="Freeform 12"/>
          <p:cNvSpPr/>
          <p:nvPr/>
        </p:nvSpPr>
        <p:spPr>
          <a:xfrm>
            <a:off x="8501227" y="6108616"/>
            <a:ext cx="1110230" cy="1110230"/>
          </a:xfrm>
          <a:custGeom>
            <a:avLst/>
            <a:gdLst/>
            <a:ahLst/>
            <a:cxnLst/>
            <a:rect l="l" t="t" r="r" b="b"/>
            <a:pathLst>
              <a:path w="1110230" h="1110230">
                <a:moveTo>
                  <a:pt x="0" y="0"/>
                </a:moveTo>
                <a:lnTo>
                  <a:pt x="1110230" y="0"/>
                </a:lnTo>
                <a:lnTo>
                  <a:pt x="1110230" y="1110230"/>
                </a:lnTo>
                <a:lnTo>
                  <a:pt x="0" y="1110230"/>
                </a:lnTo>
                <a:lnTo>
                  <a:pt x="0" y="0"/>
                </a:lnTo>
                <a:close/>
              </a:path>
            </a:pathLst>
          </a:custGeom>
          <a:blipFill>
            <a:blip r:embed="rId10">
              <a:alphaModFix amt="35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E"/>
          </a:p>
        </p:txBody>
      </p:sp>
      <p:sp>
        <p:nvSpPr>
          <p:cNvPr id="13" name="Freeform 13"/>
          <p:cNvSpPr/>
          <p:nvPr/>
        </p:nvSpPr>
        <p:spPr>
          <a:xfrm>
            <a:off x="7028813" y="5527317"/>
            <a:ext cx="1110230" cy="1110230"/>
          </a:xfrm>
          <a:custGeom>
            <a:avLst/>
            <a:gdLst/>
            <a:ahLst/>
            <a:cxnLst/>
            <a:rect l="l" t="t" r="r" b="b"/>
            <a:pathLst>
              <a:path w="1110230" h="1110230">
                <a:moveTo>
                  <a:pt x="0" y="0"/>
                </a:moveTo>
                <a:lnTo>
                  <a:pt x="1110230" y="0"/>
                </a:lnTo>
                <a:lnTo>
                  <a:pt x="1110230" y="1110230"/>
                </a:lnTo>
                <a:lnTo>
                  <a:pt x="0" y="1110230"/>
                </a:lnTo>
                <a:lnTo>
                  <a:pt x="0" y="0"/>
                </a:lnTo>
                <a:close/>
              </a:path>
            </a:pathLst>
          </a:custGeom>
          <a:blipFill>
            <a:blip r:embed="rId12">
              <a:alphaModFix amt="35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E"/>
          </a:p>
        </p:txBody>
      </p:sp>
      <p:sp>
        <p:nvSpPr>
          <p:cNvPr id="14" name="Freeform 14"/>
          <p:cNvSpPr/>
          <p:nvPr/>
        </p:nvSpPr>
        <p:spPr>
          <a:xfrm>
            <a:off x="5556398" y="5527317"/>
            <a:ext cx="1110230" cy="1110230"/>
          </a:xfrm>
          <a:custGeom>
            <a:avLst/>
            <a:gdLst/>
            <a:ahLst/>
            <a:cxnLst/>
            <a:rect l="l" t="t" r="r" b="b"/>
            <a:pathLst>
              <a:path w="1110230" h="1110230">
                <a:moveTo>
                  <a:pt x="0" y="0"/>
                </a:moveTo>
                <a:lnTo>
                  <a:pt x="1110230" y="0"/>
                </a:lnTo>
                <a:lnTo>
                  <a:pt x="1110230" y="1110230"/>
                </a:lnTo>
                <a:lnTo>
                  <a:pt x="0" y="1110230"/>
                </a:lnTo>
                <a:lnTo>
                  <a:pt x="0" y="0"/>
                </a:lnTo>
                <a:close/>
              </a:path>
            </a:pathLst>
          </a:custGeom>
          <a:blipFill>
            <a:blip r:embed="rId14">
              <a:alphaModFix amt="35000"/>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E"/>
          </a:p>
        </p:txBody>
      </p:sp>
      <p:sp>
        <p:nvSpPr>
          <p:cNvPr id="15" name="Freeform 15"/>
          <p:cNvSpPr/>
          <p:nvPr/>
        </p:nvSpPr>
        <p:spPr>
          <a:xfrm>
            <a:off x="3978210" y="6108616"/>
            <a:ext cx="1110230" cy="1110230"/>
          </a:xfrm>
          <a:custGeom>
            <a:avLst/>
            <a:gdLst/>
            <a:ahLst/>
            <a:cxnLst/>
            <a:rect l="l" t="t" r="r" b="b"/>
            <a:pathLst>
              <a:path w="1110230" h="1110230">
                <a:moveTo>
                  <a:pt x="0" y="0"/>
                </a:moveTo>
                <a:lnTo>
                  <a:pt x="1110230" y="0"/>
                </a:lnTo>
                <a:lnTo>
                  <a:pt x="1110230" y="1110230"/>
                </a:lnTo>
                <a:lnTo>
                  <a:pt x="0" y="1110230"/>
                </a:lnTo>
                <a:lnTo>
                  <a:pt x="0" y="0"/>
                </a:lnTo>
                <a:close/>
              </a:path>
            </a:pathLst>
          </a:custGeom>
          <a:blipFill>
            <a:blip r:embed="rId16">
              <a:alphaModFix amt="35000"/>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E"/>
          </a:p>
        </p:txBody>
      </p:sp>
      <p:sp>
        <p:nvSpPr>
          <p:cNvPr id="16" name="Freeform 16"/>
          <p:cNvSpPr/>
          <p:nvPr/>
        </p:nvSpPr>
        <p:spPr>
          <a:xfrm>
            <a:off x="3018619" y="7580287"/>
            <a:ext cx="1109995" cy="1109995"/>
          </a:xfrm>
          <a:custGeom>
            <a:avLst/>
            <a:gdLst/>
            <a:ahLst/>
            <a:cxnLst/>
            <a:rect l="l" t="t" r="r" b="b"/>
            <a:pathLst>
              <a:path w="1109995" h="1109995">
                <a:moveTo>
                  <a:pt x="0" y="0"/>
                </a:moveTo>
                <a:lnTo>
                  <a:pt x="1109995" y="0"/>
                </a:lnTo>
                <a:lnTo>
                  <a:pt x="1109995" y="1109995"/>
                </a:lnTo>
                <a:lnTo>
                  <a:pt x="0" y="1109995"/>
                </a:lnTo>
                <a:lnTo>
                  <a:pt x="0" y="0"/>
                </a:lnTo>
                <a:close/>
              </a:path>
            </a:pathLst>
          </a:custGeom>
          <a:blipFill>
            <a:blip r:embed="rId18">
              <a:alphaModFix amt="35000"/>
              <a:extLst>
                <a:ext uri="{96DAC541-7B7A-43D3-8B79-37D633B846F1}">
                  <asvg:svgBlip xmlns:asvg="http://schemas.microsoft.com/office/drawing/2016/SVG/main" r:embed="rId19"/>
                </a:ext>
              </a:extLst>
            </a:blip>
            <a:stretch>
              <a:fillRect/>
            </a:stretch>
          </a:blipFill>
        </p:spPr>
        <p:txBody>
          <a:bodyPr/>
          <a:lstStyle/>
          <a:p>
            <a:endParaRPr lang="en-GE"/>
          </a:p>
        </p:txBody>
      </p:sp>
      <p:grpSp>
        <p:nvGrpSpPr>
          <p:cNvPr id="17" name="Group 17"/>
          <p:cNvGrpSpPr/>
          <p:nvPr/>
        </p:nvGrpSpPr>
        <p:grpSpPr>
          <a:xfrm>
            <a:off x="3180104" y="7741772"/>
            <a:ext cx="787025" cy="78702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1E6695"/>
              </a:solidFill>
              <a:prstDash val="solid"/>
              <a:miter/>
            </a:ln>
          </p:spPr>
          <p:txBody>
            <a:bodyPr/>
            <a:lstStyle/>
            <a:p>
              <a:endParaRPr lang="en-GE"/>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4139813" y="6270218"/>
            <a:ext cx="787025" cy="78702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38B6FF"/>
              </a:solidFill>
              <a:prstDash val="solid"/>
              <a:miter/>
            </a:ln>
          </p:spPr>
          <p:txBody>
            <a:bodyPr/>
            <a:lstStyle/>
            <a:p>
              <a:endParaRPr lang="en-GE"/>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5718001" y="5688919"/>
            <a:ext cx="787025" cy="78702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5271FF"/>
              </a:solidFill>
              <a:prstDash val="solid"/>
              <a:miter/>
            </a:ln>
          </p:spPr>
          <p:txBody>
            <a:bodyPr/>
            <a:lstStyle/>
            <a:p>
              <a:endParaRPr lang="en-GE"/>
            </a:p>
          </p:txBody>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189555" y="5688919"/>
            <a:ext cx="787025" cy="78702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115CAB"/>
              </a:solidFill>
              <a:prstDash val="solid"/>
              <a:miter/>
            </a:ln>
          </p:spPr>
          <p:txBody>
            <a:bodyPr/>
            <a:lstStyle/>
            <a:p>
              <a:endParaRPr lang="en-GE"/>
            </a:p>
          </p:txBody>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662830" y="6270218"/>
            <a:ext cx="787025" cy="78702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7ED957"/>
              </a:solidFill>
              <a:prstDash val="solid"/>
              <a:miter/>
            </a:ln>
          </p:spPr>
          <p:txBody>
            <a:bodyPr/>
            <a:lstStyle/>
            <a:p>
              <a:endParaRPr lang="en-GE"/>
            </a:p>
          </p:txBody>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3366226" y="7902251"/>
            <a:ext cx="374479" cy="415510"/>
          </a:xfrm>
          <a:custGeom>
            <a:avLst/>
            <a:gdLst/>
            <a:ahLst/>
            <a:cxnLst/>
            <a:rect l="l" t="t" r="r" b="b"/>
            <a:pathLst>
              <a:path w="374479" h="415510">
                <a:moveTo>
                  <a:pt x="0" y="0"/>
                </a:moveTo>
                <a:lnTo>
                  <a:pt x="374479" y="0"/>
                </a:lnTo>
                <a:lnTo>
                  <a:pt x="374479" y="415511"/>
                </a:lnTo>
                <a:lnTo>
                  <a:pt x="0" y="41551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E"/>
          </a:p>
        </p:txBody>
      </p:sp>
      <p:sp>
        <p:nvSpPr>
          <p:cNvPr id="33" name="Freeform 33"/>
          <p:cNvSpPr/>
          <p:nvPr/>
        </p:nvSpPr>
        <p:spPr>
          <a:xfrm>
            <a:off x="4288045" y="6430211"/>
            <a:ext cx="447127" cy="439861"/>
          </a:xfrm>
          <a:custGeom>
            <a:avLst/>
            <a:gdLst/>
            <a:ahLst/>
            <a:cxnLst/>
            <a:rect l="l" t="t" r="r" b="b"/>
            <a:pathLst>
              <a:path w="447127" h="439861">
                <a:moveTo>
                  <a:pt x="0" y="0"/>
                </a:moveTo>
                <a:lnTo>
                  <a:pt x="447127" y="0"/>
                </a:lnTo>
                <a:lnTo>
                  <a:pt x="447127" y="439861"/>
                </a:lnTo>
                <a:lnTo>
                  <a:pt x="0" y="43986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E"/>
          </a:p>
        </p:txBody>
      </p:sp>
      <p:sp>
        <p:nvSpPr>
          <p:cNvPr id="34" name="Freeform 34"/>
          <p:cNvSpPr/>
          <p:nvPr/>
        </p:nvSpPr>
        <p:spPr>
          <a:xfrm>
            <a:off x="5869078" y="5837620"/>
            <a:ext cx="476545" cy="476545"/>
          </a:xfrm>
          <a:custGeom>
            <a:avLst/>
            <a:gdLst/>
            <a:ahLst/>
            <a:cxnLst/>
            <a:rect l="l" t="t" r="r" b="b"/>
            <a:pathLst>
              <a:path w="476545" h="476545">
                <a:moveTo>
                  <a:pt x="0" y="0"/>
                </a:moveTo>
                <a:lnTo>
                  <a:pt x="476546" y="0"/>
                </a:lnTo>
                <a:lnTo>
                  <a:pt x="476546" y="476545"/>
                </a:lnTo>
                <a:lnTo>
                  <a:pt x="0" y="47654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E"/>
          </a:p>
        </p:txBody>
      </p:sp>
      <p:sp>
        <p:nvSpPr>
          <p:cNvPr id="35" name="Freeform 35"/>
          <p:cNvSpPr/>
          <p:nvPr/>
        </p:nvSpPr>
        <p:spPr>
          <a:xfrm>
            <a:off x="7379373" y="5837620"/>
            <a:ext cx="397320" cy="476545"/>
          </a:xfrm>
          <a:custGeom>
            <a:avLst/>
            <a:gdLst/>
            <a:ahLst/>
            <a:cxnLst/>
            <a:rect l="l" t="t" r="r" b="b"/>
            <a:pathLst>
              <a:path w="397320" h="476545">
                <a:moveTo>
                  <a:pt x="0" y="0"/>
                </a:moveTo>
                <a:lnTo>
                  <a:pt x="397320" y="0"/>
                </a:lnTo>
                <a:lnTo>
                  <a:pt x="397320" y="476545"/>
                </a:lnTo>
                <a:lnTo>
                  <a:pt x="0" y="47654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E"/>
          </a:p>
        </p:txBody>
      </p:sp>
      <p:sp>
        <p:nvSpPr>
          <p:cNvPr id="36" name="Freeform 36"/>
          <p:cNvSpPr/>
          <p:nvPr/>
        </p:nvSpPr>
        <p:spPr>
          <a:xfrm>
            <a:off x="8825293" y="6426909"/>
            <a:ext cx="476622" cy="473643"/>
          </a:xfrm>
          <a:custGeom>
            <a:avLst/>
            <a:gdLst/>
            <a:ahLst/>
            <a:cxnLst/>
            <a:rect l="l" t="t" r="r" b="b"/>
            <a:pathLst>
              <a:path w="476622" h="473643">
                <a:moveTo>
                  <a:pt x="0" y="0"/>
                </a:moveTo>
                <a:lnTo>
                  <a:pt x="476621" y="0"/>
                </a:lnTo>
                <a:lnTo>
                  <a:pt x="476621" y="473643"/>
                </a:lnTo>
                <a:lnTo>
                  <a:pt x="0" y="473643"/>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E"/>
          </a:p>
        </p:txBody>
      </p:sp>
      <p:grpSp>
        <p:nvGrpSpPr>
          <p:cNvPr id="37" name="Group 37"/>
          <p:cNvGrpSpPr/>
          <p:nvPr/>
        </p:nvGrpSpPr>
        <p:grpSpPr>
          <a:xfrm>
            <a:off x="4281251" y="3493956"/>
            <a:ext cx="2442563" cy="1526056"/>
            <a:chOff x="0" y="0"/>
            <a:chExt cx="3256751" cy="2034742"/>
          </a:xfrm>
        </p:grpSpPr>
        <p:sp>
          <p:nvSpPr>
            <p:cNvPr id="38" name="TextBox 38"/>
            <p:cNvSpPr txBox="1"/>
            <p:nvPr/>
          </p:nvSpPr>
          <p:spPr>
            <a:xfrm>
              <a:off x="0" y="0"/>
              <a:ext cx="3256751" cy="1032772"/>
            </a:xfrm>
            <a:prstGeom prst="rect">
              <a:avLst/>
            </a:prstGeom>
          </p:spPr>
          <p:txBody>
            <a:bodyPr lIns="0" tIns="0" rIns="0" bIns="0" rtlCol="0" anchor="t">
              <a:spAutoFit/>
            </a:bodyPr>
            <a:lstStyle/>
            <a:p>
              <a:pPr algn="r">
                <a:lnSpc>
                  <a:spcPts val="2054"/>
                </a:lnSpc>
              </a:pPr>
              <a:r>
                <a:rPr lang="en-US" sz="1712">
                  <a:solidFill>
                    <a:srgbClr val="5271FF"/>
                  </a:solidFill>
                  <a:latin typeface="Sunborn"/>
                  <a:ea typeface="Sunborn"/>
                  <a:cs typeface="Sunborn"/>
                  <a:sym typeface="Sunborn"/>
                </a:rPr>
                <a:t>UNDERSTANDING CONTRIBUTION MECHANISMS</a:t>
              </a:r>
            </a:p>
          </p:txBody>
        </p:sp>
        <p:sp>
          <p:nvSpPr>
            <p:cNvPr id="39" name="TextBox 39"/>
            <p:cNvSpPr txBox="1"/>
            <p:nvPr/>
          </p:nvSpPr>
          <p:spPr>
            <a:xfrm>
              <a:off x="0" y="1194445"/>
              <a:ext cx="3256751" cy="840297"/>
            </a:xfrm>
            <a:prstGeom prst="rect">
              <a:avLst/>
            </a:prstGeom>
          </p:spPr>
          <p:txBody>
            <a:bodyPr lIns="0" tIns="0" rIns="0" bIns="0" rtlCol="0" anchor="t">
              <a:spAutoFit/>
            </a:bodyPr>
            <a:lstStyle/>
            <a:p>
              <a:pPr algn="r">
                <a:lnSpc>
                  <a:spcPts val="1712"/>
                </a:lnSpc>
                <a:spcBef>
                  <a:spcPct val="0"/>
                </a:spcBef>
              </a:pPr>
              <a:r>
                <a:rPr lang="en-US" sz="1141">
                  <a:solidFill>
                    <a:srgbClr val="5271FF"/>
                  </a:solidFill>
                  <a:latin typeface="Source Sans Pro"/>
                  <a:ea typeface="Source Sans Pro"/>
                  <a:cs typeface="Source Sans Pro"/>
                  <a:sym typeface="Source Sans Pro"/>
                </a:rPr>
                <a:t>Rev</a:t>
              </a:r>
              <a:r>
                <a:rPr lang="en-US" sz="1141" u="none" strike="noStrike">
                  <a:solidFill>
                    <a:srgbClr val="5271FF"/>
                  </a:solidFill>
                  <a:latin typeface="Source Sans Pro"/>
                  <a:ea typeface="Source Sans Pro"/>
                  <a:cs typeface="Source Sans Pro"/>
                  <a:sym typeface="Source Sans Pro"/>
                </a:rPr>
                <a:t>ealing HOW change happened, not just WHAT changed - the change pathways that help replicate succes</a:t>
              </a:r>
            </a:p>
          </p:txBody>
        </p:sp>
      </p:grpSp>
      <p:grpSp>
        <p:nvGrpSpPr>
          <p:cNvPr id="40" name="Group 40"/>
          <p:cNvGrpSpPr/>
          <p:nvPr/>
        </p:nvGrpSpPr>
        <p:grpSpPr>
          <a:xfrm>
            <a:off x="7379373" y="3344227"/>
            <a:ext cx="2327208" cy="2273457"/>
            <a:chOff x="0" y="0"/>
            <a:chExt cx="3102944" cy="3031276"/>
          </a:xfrm>
        </p:grpSpPr>
        <p:sp>
          <p:nvSpPr>
            <p:cNvPr id="41" name="TextBox 41"/>
            <p:cNvSpPr txBox="1"/>
            <p:nvPr/>
          </p:nvSpPr>
          <p:spPr>
            <a:xfrm>
              <a:off x="0" y="0"/>
              <a:ext cx="3102944" cy="1377030"/>
            </a:xfrm>
            <a:prstGeom prst="rect">
              <a:avLst/>
            </a:prstGeom>
          </p:spPr>
          <p:txBody>
            <a:bodyPr lIns="0" tIns="0" rIns="0" bIns="0" rtlCol="0" anchor="t">
              <a:spAutoFit/>
            </a:bodyPr>
            <a:lstStyle/>
            <a:p>
              <a:pPr algn="l">
                <a:lnSpc>
                  <a:spcPts val="2054"/>
                </a:lnSpc>
              </a:pPr>
              <a:r>
                <a:rPr lang="en-US" sz="1712">
                  <a:solidFill>
                    <a:srgbClr val="115CAB"/>
                  </a:solidFill>
                  <a:latin typeface="Sunborn"/>
                  <a:ea typeface="Sunborn"/>
                  <a:cs typeface="Sunborn"/>
                  <a:sym typeface="Sunborn"/>
                </a:rPr>
                <a:t>CAPTURING STAKEHOLDER PERSPECTIVE COMPLEXITY</a:t>
              </a:r>
            </a:p>
          </p:txBody>
        </p:sp>
        <p:sp>
          <p:nvSpPr>
            <p:cNvPr id="42" name="TextBox 42"/>
            <p:cNvSpPr txBox="1"/>
            <p:nvPr/>
          </p:nvSpPr>
          <p:spPr>
            <a:xfrm>
              <a:off x="0" y="1611177"/>
              <a:ext cx="2993166" cy="1420099"/>
            </a:xfrm>
            <a:prstGeom prst="rect">
              <a:avLst/>
            </a:prstGeom>
          </p:spPr>
          <p:txBody>
            <a:bodyPr lIns="0" tIns="0" rIns="0" bIns="0" rtlCol="0" anchor="t">
              <a:spAutoFit/>
            </a:bodyPr>
            <a:lstStyle/>
            <a:p>
              <a:pPr algn="l">
                <a:lnSpc>
                  <a:spcPts val="1712"/>
                </a:lnSpc>
                <a:spcBef>
                  <a:spcPct val="0"/>
                </a:spcBef>
              </a:pPr>
              <a:r>
                <a:rPr lang="en-US" sz="1141">
                  <a:solidFill>
                    <a:srgbClr val="115CAB"/>
                  </a:solidFill>
                  <a:latin typeface="Source Sans Pro"/>
                  <a:ea typeface="Source Sans Pro"/>
                  <a:cs typeface="Source Sans Pro"/>
                  <a:sym typeface="Source Sans Pro"/>
                </a:rPr>
                <a:t>S</a:t>
              </a:r>
              <a:r>
                <a:rPr lang="en-US" sz="1141" u="none" strike="noStrike">
                  <a:solidFill>
                    <a:srgbClr val="115CAB"/>
                  </a:solidFill>
                  <a:latin typeface="Source Sans Pro"/>
                  <a:ea typeface="Source Sans Pro"/>
                  <a:cs typeface="Source Sans Pro"/>
                  <a:sym typeface="Source Sans Pro"/>
                </a:rPr>
                <a:t>urfacing how different actors view the same outcomes differently - implementers vs. beneficiaries vs. external observers</a:t>
              </a:r>
            </a:p>
            <a:p>
              <a:pPr marL="0" lvl="1" indent="0" algn="l">
                <a:lnSpc>
                  <a:spcPts val="1712"/>
                </a:lnSpc>
                <a:spcBef>
                  <a:spcPct val="0"/>
                </a:spcBef>
              </a:pPr>
              <a:endParaRPr lang="en-US" sz="1141" u="none" strike="noStrike">
                <a:solidFill>
                  <a:srgbClr val="115CAB"/>
                </a:solidFill>
                <a:latin typeface="Source Sans Pro"/>
                <a:ea typeface="Source Sans Pro"/>
                <a:cs typeface="Source Sans Pro"/>
                <a:sym typeface="Source Sans Pro"/>
              </a:endParaRPr>
            </a:p>
          </p:txBody>
        </p:sp>
      </p:grpSp>
      <p:grpSp>
        <p:nvGrpSpPr>
          <p:cNvPr id="43" name="Group 43"/>
          <p:cNvGrpSpPr/>
          <p:nvPr/>
        </p:nvGrpSpPr>
        <p:grpSpPr>
          <a:xfrm>
            <a:off x="1219254" y="4784672"/>
            <a:ext cx="2844571" cy="1267863"/>
            <a:chOff x="0" y="0"/>
            <a:chExt cx="3792761" cy="1690484"/>
          </a:xfrm>
        </p:grpSpPr>
        <p:sp>
          <p:nvSpPr>
            <p:cNvPr id="44" name="TextBox 44"/>
            <p:cNvSpPr txBox="1"/>
            <p:nvPr/>
          </p:nvSpPr>
          <p:spPr>
            <a:xfrm>
              <a:off x="0" y="0"/>
              <a:ext cx="3792761" cy="688515"/>
            </a:xfrm>
            <a:prstGeom prst="rect">
              <a:avLst/>
            </a:prstGeom>
          </p:spPr>
          <p:txBody>
            <a:bodyPr lIns="0" tIns="0" rIns="0" bIns="0" rtlCol="0" anchor="t">
              <a:spAutoFit/>
            </a:bodyPr>
            <a:lstStyle/>
            <a:p>
              <a:pPr algn="r">
                <a:lnSpc>
                  <a:spcPts val="2054"/>
                </a:lnSpc>
              </a:pPr>
              <a:r>
                <a:rPr lang="en-US" sz="1712">
                  <a:solidFill>
                    <a:srgbClr val="38B6FF"/>
                  </a:solidFill>
                  <a:latin typeface="Sunborn"/>
                  <a:ea typeface="Sunborn"/>
                  <a:cs typeface="Sunborn"/>
                  <a:sym typeface="Sunborn"/>
                </a:rPr>
                <a:t>Making OH Actually Matter</a:t>
              </a:r>
            </a:p>
          </p:txBody>
        </p:sp>
        <p:sp>
          <p:nvSpPr>
            <p:cNvPr id="45" name="TextBox 45"/>
            <p:cNvSpPr txBox="1"/>
            <p:nvPr/>
          </p:nvSpPr>
          <p:spPr>
            <a:xfrm>
              <a:off x="0" y="850187"/>
              <a:ext cx="3792761" cy="840297"/>
            </a:xfrm>
            <a:prstGeom prst="rect">
              <a:avLst/>
            </a:prstGeom>
          </p:spPr>
          <p:txBody>
            <a:bodyPr lIns="0" tIns="0" rIns="0" bIns="0" rtlCol="0" anchor="t">
              <a:spAutoFit/>
            </a:bodyPr>
            <a:lstStyle/>
            <a:p>
              <a:pPr algn="r">
                <a:lnSpc>
                  <a:spcPts val="1712"/>
                </a:lnSpc>
                <a:spcBef>
                  <a:spcPct val="0"/>
                </a:spcBef>
              </a:pPr>
              <a:r>
                <a:rPr lang="en-US" sz="1141">
                  <a:solidFill>
                    <a:srgbClr val="38B6FF">
                      <a:alpha val="90980"/>
                    </a:srgbClr>
                  </a:solidFill>
                  <a:latin typeface="Source Sans Pro"/>
                  <a:ea typeface="Source Sans Pro"/>
                  <a:cs typeface="Source Sans Pro"/>
                  <a:sym typeface="Source Sans Pro"/>
                </a:rPr>
                <a:t>Creat</a:t>
              </a:r>
              <a:r>
                <a:rPr lang="en-US" sz="1141" u="none" strike="noStrike">
                  <a:solidFill>
                    <a:srgbClr val="38B6FF">
                      <a:alpha val="90980"/>
                    </a:srgbClr>
                  </a:solidFill>
                  <a:latin typeface="Source Sans Pro"/>
                  <a:ea typeface="Source Sans Pro"/>
                  <a:cs typeface="Source Sans Pro"/>
                  <a:sym typeface="Source Sans Pro"/>
                </a:rPr>
                <a:t>ing structured processes to integrate findings into program adaptation beyond donor reporting</a:t>
              </a:r>
            </a:p>
          </p:txBody>
        </p:sp>
      </p:grpSp>
      <p:grpSp>
        <p:nvGrpSpPr>
          <p:cNvPr id="46" name="Group 46"/>
          <p:cNvGrpSpPr/>
          <p:nvPr/>
        </p:nvGrpSpPr>
        <p:grpSpPr>
          <a:xfrm>
            <a:off x="9856061" y="5333711"/>
            <a:ext cx="2486174" cy="1526056"/>
            <a:chOff x="0" y="0"/>
            <a:chExt cx="3314898" cy="2034742"/>
          </a:xfrm>
        </p:grpSpPr>
        <p:sp>
          <p:nvSpPr>
            <p:cNvPr id="47" name="TextBox 47"/>
            <p:cNvSpPr txBox="1"/>
            <p:nvPr/>
          </p:nvSpPr>
          <p:spPr>
            <a:xfrm>
              <a:off x="0" y="0"/>
              <a:ext cx="3314898" cy="1032772"/>
            </a:xfrm>
            <a:prstGeom prst="rect">
              <a:avLst/>
            </a:prstGeom>
          </p:spPr>
          <p:txBody>
            <a:bodyPr lIns="0" tIns="0" rIns="0" bIns="0" rtlCol="0" anchor="t">
              <a:spAutoFit/>
            </a:bodyPr>
            <a:lstStyle/>
            <a:p>
              <a:pPr algn="l">
                <a:lnSpc>
                  <a:spcPts val="2054"/>
                </a:lnSpc>
              </a:pPr>
              <a:r>
                <a:rPr lang="en-US" sz="1712">
                  <a:solidFill>
                    <a:srgbClr val="7ED957"/>
                  </a:solidFill>
                  <a:latin typeface="Sunborn"/>
                  <a:ea typeface="Sunborn"/>
                  <a:cs typeface="Sunborn"/>
                  <a:sym typeface="Sunborn"/>
                </a:rPr>
                <a:t>RETROSPECTIVE LEARNING FROM IMPERFECT PROGRAMS</a:t>
              </a:r>
            </a:p>
          </p:txBody>
        </p:sp>
        <p:sp>
          <p:nvSpPr>
            <p:cNvPr id="48" name="TextBox 48"/>
            <p:cNvSpPr txBox="1"/>
            <p:nvPr/>
          </p:nvSpPr>
          <p:spPr>
            <a:xfrm>
              <a:off x="0" y="1194445"/>
              <a:ext cx="3314898" cy="840297"/>
            </a:xfrm>
            <a:prstGeom prst="rect">
              <a:avLst/>
            </a:prstGeom>
          </p:spPr>
          <p:txBody>
            <a:bodyPr lIns="0" tIns="0" rIns="0" bIns="0" rtlCol="0" anchor="t">
              <a:spAutoFit/>
            </a:bodyPr>
            <a:lstStyle/>
            <a:p>
              <a:pPr algn="l">
                <a:lnSpc>
                  <a:spcPts val="1712"/>
                </a:lnSpc>
                <a:spcBef>
                  <a:spcPct val="0"/>
                </a:spcBef>
              </a:pPr>
              <a:r>
                <a:rPr lang="en-US" sz="1141">
                  <a:solidFill>
                    <a:srgbClr val="7ED957"/>
                  </a:solidFill>
                  <a:latin typeface="Source Sans Pro"/>
                  <a:ea typeface="Source Sans Pro"/>
                  <a:cs typeface="Source Sans Pro"/>
                  <a:sym typeface="Source Sans Pro"/>
                </a:rPr>
                <a:t>Ext</a:t>
              </a:r>
              <a:r>
                <a:rPr lang="en-US" sz="1141" u="none" strike="noStrike">
                  <a:solidFill>
                    <a:srgbClr val="7ED957"/>
                  </a:solidFill>
                  <a:latin typeface="Source Sans Pro"/>
                  <a:ea typeface="Source Sans Pro"/>
                  <a:cs typeface="Source Sans Pro"/>
                  <a:sym typeface="Source Sans Pro"/>
                </a:rPr>
                <a:t>racting learning from interventions that lacked proper M&amp;E frameworks from the start</a:t>
              </a:r>
            </a:p>
          </p:txBody>
        </p:sp>
      </p:grpSp>
      <p:grpSp>
        <p:nvGrpSpPr>
          <p:cNvPr id="49" name="Group 49"/>
          <p:cNvGrpSpPr/>
          <p:nvPr/>
        </p:nvGrpSpPr>
        <p:grpSpPr>
          <a:xfrm>
            <a:off x="575164" y="6904932"/>
            <a:ext cx="2567429" cy="1524432"/>
            <a:chOff x="0" y="0"/>
            <a:chExt cx="3423238" cy="2032577"/>
          </a:xfrm>
        </p:grpSpPr>
        <p:sp>
          <p:nvSpPr>
            <p:cNvPr id="50" name="TextBox 50"/>
            <p:cNvSpPr txBox="1"/>
            <p:nvPr/>
          </p:nvSpPr>
          <p:spPr>
            <a:xfrm>
              <a:off x="0" y="0"/>
              <a:ext cx="3423238" cy="1032772"/>
            </a:xfrm>
            <a:prstGeom prst="rect">
              <a:avLst/>
            </a:prstGeom>
          </p:spPr>
          <p:txBody>
            <a:bodyPr lIns="0" tIns="0" rIns="0" bIns="0" rtlCol="0" anchor="t">
              <a:spAutoFit/>
            </a:bodyPr>
            <a:lstStyle/>
            <a:p>
              <a:pPr algn="r">
                <a:lnSpc>
                  <a:spcPts val="2054"/>
                </a:lnSpc>
              </a:pPr>
              <a:r>
                <a:rPr lang="en-US" sz="1712">
                  <a:solidFill>
                    <a:srgbClr val="1E6695"/>
                  </a:solidFill>
                  <a:latin typeface="Sunborn"/>
                  <a:ea typeface="Sunborn"/>
                  <a:cs typeface="Sunborn"/>
                  <a:sym typeface="Sunborn"/>
                </a:rPr>
                <a:t>The Learning Integration Challenge</a:t>
              </a:r>
            </a:p>
          </p:txBody>
        </p:sp>
        <p:sp>
          <p:nvSpPr>
            <p:cNvPr id="51" name="TextBox 51"/>
            <p:cNvSpPr txBox="1"/>
            <p:nvPr/>
          </p:nvSpPr>
          <p:spPr>
            <a:xfrm>
              <a:off x="0" y="1192279"/>
              <a:ext cx="3423238" cy="840297"/>
            </a:xfrm>
            <a:prstGeom prst="rect">
              <a:avLst/>
            </a:prstGeom>
          </p:spPr>
          <p:txBody>
            <a:bodyPr lIns="0" tIns="0" rIns="0" bIns="0" rtlCol="0" anchor="t">
              <a:spAutoFit/>
            </a:bodyPr>
            <a:lstStyle/>
            <a:p>
              <a:pPr algn="r">
                <a:lnSpc>
                  <a:spcPts val="1712"/>
                </a:lnSpc>
                <a:spcBef>
                  <a:spcPct val="0"/>
                </a:spcBef>
              </a:pPr>
              <a:r>
                <a:rPr lang="en-US" sz="1141">
                  <a:solidFill>
                    <a:srgbClr val="1E6695"/>
                  </a:solidFill>
                  <a:latin typeface="Source Sans Pro"/>
                  <a:ea typeface="Source Sans Pro"/>
                  <a:cs typeface="Source Sans Pro"/>
                  <a:sym typeface="Source Sans Pro"/>
                </a:rPr>
                <a:t>Moving f</a:t>
              </a:r>
              <a:r>
                <a:rPr lang="en-US" sz="1141" u="none" strike="noStrike">
                  <a:solidFill>
                    <a:srgbClr val="1E6695"/>
                  </a:solidFill>
                  <a:latin typeface="Source Sans Pro"/>
                  <a:ea typeface="Source Sans Pro"/>
                  <a:cs typeface="Source Sans Pro"/>
                  <a:sym typeface="Source Sans Pro"/>
                </a:rPr>
                <a:t>rom 'interesting findings' to actual program strategy changes</a:t>
              </a:r>
            </a:p>
            <a:p>
              <a:pPr marL="0" lvl="1" indent="0" algn="r">
                <a:lnSpc>
                  <a:spcPts val="1712"/>
                </a:lnSpc>
                <a:spcBef>
                  <a:spcPct val="0"/>
                </a:spcBef>
              </a:pPr>
              <a:endParaRPr lang="en-US" sz="1141" u="none" strike="noStrike">
                <a:solidFill>
                  <a:srgbClr val="1E6695"/>
                </a:solidFill>
                <a:latin typeface="Source Sans Pro"/>
                <a:ea typeface="Source Sans Pro"/>
                <a:cs typeface="Source Sans Pro"/>
                <a:sym typeface="Source Sans Pr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9871126">
            <a:off x="4008677" y="-7039991"/>
            <a:ext cx="24807266" cy="25700388"/>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2"/>
            <a:stretch>
              <a:fillRect l="-5972" r="-5972"/>
            </a:stretch>
          </a:blipFill>
        </p:spPr>
        <p:txBody>
          <a:bodyPr/>
          <a:lstStyle/>
          <a:p>
            <a:endParaRPr lang="en-GE"/>
          </a:p>
        </p:txBody>
      </p:sp>
      <p:sp>
        <p:nvSpPr>
          <p:cNvPr id="3" name="Freeform 3"/>
          <p:cNvSpPr/>
          <p:nvPr/>
        </p:nvSpPr>
        <p:spPr>
          <a:xfrm>
            <a:off x="709920" y="1043366"/>
            <a:ext cx="1915812" cy="2045654"/>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3"/>
            <a:stretch>
              <a:fillRect r="-384434"/>
            </a:stretch>
          </a:blipFill>
        </p:spPr>
        <p:txBody>
          <a:bodyPr/>
          <a:lstStyle/>
          <a:p>
            <a:endParaRPr lang="en-GE"/>
          </a:p>
        </p:txBody>
      </p:sp>
      <p:sp>
        <p:nvSpPr>
          <p:cNvPr id="4" name="TextBox 4"/>
          <p:cNvSpPr txBox="1"/>
          <p:nvPr/>
        </p:nvSpPr>
        <p:spPr>
          <a:xfrm>
            <a:off x="2666543" y="1485358"/>
            <a:ext cx="1706463"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global</a:t>
            </a:r>
          </a:p>
        </p:txBody>
      </p:sp>
      <p:sp>
        <p:nvSpPr>
          <p:cNvPr id="5" name="TextBox 5"/>
          <p:cNvSpPr txBox="1"/>
          <p:nvPr/>
        </p:nvSpPr>
        <p:spPr>
          <a:xfrm>
            <a:off x="2666543" y="1785015"/>
            <a:ext cx="1739714" cy="460276"/>
          </a:xfrm>
          <a:prstGeom prst="rect">
            <a:avLst/>
          </a:prstGeom>
        </p:spPr>
        <p:txBody>
          <a:bodyPr lIns="0" tIns="0" rIns="0" bIns="0" rtlCol="0" anchor="t">
            <a:spAutoFit/>
          </a:bodyPr>
          <a:lstStyle/>
          <a:p>
            <a:pPr algn="l">
              <a:lnSpc>
                <a:spcPts val="3729"/>
              </a:lnSpc>
            </a:pPr>
            <a:r>
              <a:rPr lang="en-US" sz="2664" b="1">
                <a:solidFill>
                  <a:srgbClr val="FEFEFE"/>
                </a:solidFill>
                <a:latin typeface="BR Omny Bold"/>
                <a:ea typeface="BR Omny Bold"/>
                <a:cs typeface="BR Omny Bold"/>
                <a:sym typeface="BR Omny Bold"/>
              </a:rPr>
              <a:t>evaluation</a:t>
            </a:r>
          </a:p>
        </p:txBody>
      </p:sp>
      <p:sp>
        <p:nvSpPr>
          <p:cNvPr id="6" name="TextBox 6"/>
          <p:cNvSpPr txBox="1"/>
          <p:nvPr/>
        </p:nvSpPr>
        <p:spPr>
          <a:xfrm>
            <a:off x="2666543" y="2066145"/>
            <a:ext cx="1739714"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initiative</a:t>
            </a:r>
          </a:p>
        </p:txBody>
      </p:sp>
      <p:sp>
        <p:nvSpPr>
          <p:cNvPr id="7" name="TextBox 7"/>
          <p:cNvSpPr txBox="1"/>
          <p:nvPr/>
        </p:nvSpPr>
        <p:spPr>
          <a:xfrm>
            <a:off x="460919" y="6735336"/>
            <a:ext cx="6525478" cy="1038187"/>
          </a:xfrm>
          <a:prstGeom prst="rect">
            <a:avLst/>
          </a:prstGeom>
        </p:spPr>
        <p:txBody>
          <a:bodyPr lIns="0" tIns="0" rIns="0" bIns="0" rtlCol="0" anchor="t">
            <a:spAutoFit/>
          </a:bodyPr>
          <a:lstStyle/>
          <a:p>
            <a:pPr algn="l">
              <a:lnSpc>
                <a:spcPts val="8159"/>
              </a:lnSpc>
            </a:pPr>
            <a:r>
              <a:rPr lang="en-US" sz="6799" b="1">
                <a:solidFill>
                  <a:srgbClr val="FEFEFE"/>
                </a:solidFill>
                <a:latin typeface="BR Omny Bold"/>
                <a:ea typeface="BR Omny Bold"/>
                <a:cs typeface="BR Omny Bold"/>
                <a:sym typeface="BR Omny Bold"/>
              </a:rPr>
              <a:t>Thank you!</a:t>
            </a:r>
          </a:p>
        </p:txBody>
      </p:sp>
      <p:sp>
        <p:nvSpPr>
          <p:cNvPr id="8" name="TextBox 8"/>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
        <p:nvSpPr>
          <p:cNvPr id="9" name="Freeform 9"/>
          <p:cNvSpPr/>
          <p:nvPr/>
        </p:nvSpPr>
        <p:spPr>
          <a:xfrm>
            <a:off x="812945" y="3487763"/>
            <a:ext cx="4341733" cy="2049298"/>
          </a:xfrm>
          <a:custGeom>
            <a:avLst/>
            <a:gdLst/>
            <a:ahLst/>
            <a:cxnLst/>
            <a:rect l="l" t="t" r="r" b="b"/>
            <a:pathLst>
              <a:path w="4341733" h="2049298">
                <a:moveTo>
                  <a:pt x="0" y="0"/>
                </a:moveTo>
                <a:lnTo>
                  <a:pt x="4341732" y="0"/>
                </a:lnTo>
                <a:lnTo>
                  <a:pt x="4341732" y="2049298"/>
                </a:lnTo>
                <a:lnTo>
                  <a:pt x="0" y="2049298"/>
                </a:lnTo>
                <a:lnTo>
                  <a:pt x="0" y="0"/>
                </a:lnTo>
                <a:close/>
              </a:path>
            </a:pathLst>
          </a:custGeom>
          <a:blipFill>
            <a:blip r:embed="rId4"/>
            <a:stretch>
              <a:fillRect/>
            </a:stretch>
          </a:blipFill>
        </p:spPr>
        <p:txBody>
          <a:bodyPr/>
          <a:lstStyle/>
          <a:p>
            <a:endParaRPr lang="en-GE"/>
          </a:p>
        </p:txBody>
      </p:sp>
      <p:sp>
        <p:nvSpPr>
          <p:cNvPr id="10" name="Freeform 10"/>
          <p:cNvSpPr/>
          <p:nvPr/>
        </p:nvSpPr>
        <p:spPr>
          <a:xfrm>
            <a:off x="3973332" y="2800180"/>
            <a:ext cx="3668457" cy="3668457"/>
          </a:xfrm>
          <a:custGeom>
            <a:avLst/>
            <a:gdLst/>
            <a:ahLst/>
            <a:cxnLst/>
            <a:rect l="l" t="t" r="r" b="b"/>
            <a:pathLst>
              <a:path w="3668457" h="3668457">
                <a:moveTo>
                  <a:pt x="0" y="0"/>
                </a:moveTo>
                <a:lnTo>
                  <a:pt x="3668457" y="0"/>
                </a:lnTo>
                <a:lnTo>
                  <a:pt x="3668457" y="3668456"/>
                </a:lnTo>
                <a:lnTo>
                  <a:pt x="0" y="3668456"/>
                </a:lnTo>
                <a:lnTo>
                  <a:pt x="0" y="0"/>
                </a:lnTo>
                <a:close/>
              </a:path>
            </a:pathLst>
          </a:custGeom>
          <a:blipFill>
            <a:blip r:embed="rId5"/>
            <a:stretch>
              <a:fillRect/>
            </a:stretch>
          </a:blipFill>
        </p:spPr>
        <p:txBody>
          <a:bodyPr/>
          <a:lstStyle/>
          <a:p>
            <a:endParaRPr lang="en-G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9774" y="5188305"/>
            <a:ext cx="11462744" cy="2684146"/>
            <a:chOff x="0" y="0"/>
            <a:chExt cx="2078322" cy="486665"/>
          </a:xfrm>
        </p:grpSpPr>
        <p:sp>
          <p:nvSpPr>
            <p:cNvPr id="3" name="Freeform 3"/>
            <p:cNvSpPr/>
            <p:nvPr/>
          </p:nvSpPr>
          <p:spPr>
            <a:xfrm>
              <a:off x="0" y="0"/>
              <a:ext cx="2078322" cy="486665"/>
            </a:xfrm>
            <a:custGeom>
              <a:avLst/>
              <a:gdLst/>
              <a:ahLst/>
              <a:cxnLst/>
              <a:rect l="l" t="t" r="r" b="b"/>
              <a:pathLst>
                <a:path w="2078322" h="486665">
                  <a:moveTo>
                    <a:pt x="0" y="0"/>
                  </a:moveTo>
                  <a:lnTo>
                    <a:pt x="2078322" y="0"/>
                  </a:lnTo>
                  <a:lnTo>
                    <a:pt x="2078322" y="486665"/>
                  </a:lnTo>
                  <a:lnTo>
                    <a:pt x="0" y="486665"/>
                  </a:lnTo>
                  <a:close/>
                </a:path>
              </a:pathLst>
            </a:custGeom>
            <a:solidFill>
              <a:srgbClr val="1C79BE">
                <a:alpha val="5882"/>
              </a:srgbClr>
            </a:solidFill>
            <a:ln cap="sq">
              <a:noFill/>
              <a:prstDash val="solid"/>
              <a:miter/>
            </a:ln>
          </p:spPr>
          <p:txBody>
            <a:bodyPr/>
            <a:lstStyle/>
            <a:p>
              <a:endParaRPr lang="en-GE"/>
            </a:p>
          </p:txBody>
        </p:sp>
        <p:sp>
          <p:nvSpPr>
            <p:cNvPr id="4" name="TextBox 4"/>
            <p:cNvSpPr txBox="1"/>
            <p:nvPr/>
          </p:nvSpPr>
          <p:spPr>
            <a:xfrm>
              <a:off x="0" y="-104775"/>
              <a:ext cx="2078322" cy="591440"/>
            </a:xfrm>
            <a:prstGeom prst="rect">
              <a:avLst/>
            </a:prstGeom>
          </p:spPr>
          <p:txBody>
            <a:bodyPr lIns="50800" tIns="50800" rIns="50800" bIns="50800" rtlCol="0" anchor="ctr"/>
            <a:lstStyle/>
            <a:p>
              <a:pPr algn="l">
                <a:lnSpc>
                  <a:spcPts val="3441"/>
                </a:lnSpc>
                <a:spcBef>
                  <a:spcPct val="0"/>
                </a:spcBef>
              </a:pPr>
              <a:endParaRPr/>
            </a:p>
          </p:txBody>
        </p:sp>
      </p:grpSp>
      <p:sp>
        <p:nvSpPr>
          <p:cNvPr id="5" name="Freeform 5"/>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grpSp>
        <p:nvGrpSpPr>
          <p:cNvPr id="6" name="Group 6"/>
          <p:cNvGrpSpPr/>
          <p:nvPr/>
        </p:nvGrpSpPr>
        <p:grpSpPr>
          <a:xfrm rot="1407552">
            <a:off x="8970048" y="-3447840"/>
            <a:ext cx="9296774" cy="5420196"/>
            <a:chOff x="0" y="0"/>
            <a:chExt cx="2448533" cy="1427541"/>
          </a:xfrm>
        </p:grpSpPr>
        <p:sp>
          <p:nvSpPr>
            <p:cNvPr id="7" name="Freeform 7"/>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8" name="TextBox 8"/>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10" name="Freeform 10"/>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1" name="Freeform 11"/>
          <p:cNvSpPr/>
          <p:nvPr/>
        </p:nvSpPr>
        <p:spPr>
          <a:xfrm>
            <a:off x="1183367" y="5816058"/>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2" name="Freeform 12"/>
          <p:cNvSpPr/>
          <p:nvPr/>
        </p:nvSpPr>
        <p:spPr>
          <a:xfrm>
            <a:off x="1183367" y="6522024"/>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3" name="Freeform 13"/>
          <p:cNvSpPr/>
          <p:nvPr/>
        </p:nvSpPr>
        <p:spPr>
          <a:xfrm>
            <a:off x="1183367" y="7177483"/>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grpSp>
        <p:nvGrpSpPr>
          <p:cNvPr id="14" name="Group 14"/>
          <p:cNvGrpSpPr/>
          <p:nvPr/>
        </p:nvGrpSpPr>
        <p:grpSpPr>
          <a:xfrm>
            <a:off x="769774" y="2671853"/>
            <a:ext cx="811655" cy="81165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Freeform 17"/>
          <p:cNvSpPr/>
          <p:nvPr/>
        </p:nvSpPr>
        <p:spPr>
          <a:xfrm>
            <a:off x="1036603" y="2891735"/>
            <a:ext cx="266074" cy="418116"/>
          </a:xfrm>
          <a:custGeom>
            <a:avLst/>
            <a:gdLst/>
            <a:ahLst/>
            <a:cxnLst/>
            <a:rect l="l" t="t" r="r" b="b"/>
            <a:pathLst>
              <a:path w="266074" h="418116">
                <a:moveTo>
                  <a:pt x="0" y="0"/>
                </a:moveTo>
                <a:lnTo>
                  <a:pt x="266073" y="0"/>
                </a:lnTo>
                <a:lnTo>
                  <a:pt x="266073" y="418115"/>
                </a:lnTo>
                <a:lnTo>
                  <a:pt x="0" y="418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8" name="TextBox 18"/>
          <p:cNvSpPr txBox="1"/>
          <p:nvPr/>
        </p:nvSpPr>
        <p:spPr>
          <a:xfrm>
            <a:off x="1028700" y="1095295"/>
            <a:ext cx="9972606" cy="14573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Flaw #1:</a:t>
            </a:r>
            <a:r>
              <a:rPr lang="en-US" sz="4800">
                <a:solidFill>
                  <a:srgbClr val="1C79BE"/>
                </a:solidFill>
                <a:latin typeface="BR Omny"/>
                <a:ea typeface="BR Omny"/>
                <a:cs typeface="BR Omny"/>
                <a:sym typeface="BR Omny"/>
              </a:rPr>
              <a:t> Evaluation Questions That Don't Evaluate</a:t>
            </a:r>
          </a:p>
        </p:txBody>
      </p:sp>
      <p:sp>
        <p:nvSpPr>
          <p:cNvPr id="19" name="TextBox 19"/>
          <p:cNvSpPr txBox="1"/>
          <p:nvPr/>
        </p:nvSpPr>
        <p:spPr>
          <a:xfrm>
            <a:off x="1028700" y="9861301"/>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20" name="TextBox 20"/>
          <p:cNvSpPr txBox="1"/>
          <p:nvPr/>
        </p:nvSpPr>
        <p:spPr>
          <a:xfrm>
            <a:off x="1762088" y="5875998"/>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Questions that judge merit, worth, or significance</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1" name="TextBox 21"/>
          <p:cNvSpPr txBox="1"/>
          <p:nvPr/>
        </p:nvSpPr>
        <p:spPr>
          <a:xfrm>
            <a:off x="1762088" y="6483924"/>
            <a:ext cx="5614936" cy="81280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"To what extent did capacity building lead to behavioral change?"</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2" name="TextBox 22"/>
          <p:cNvSpPr txBox="1"/>
          <p:nvPr/>
        </p:nvSpPr>
        <p:spPr>
          <a:xfrm>
            <a:off x="1762088" y="7169569"/>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How and why did the intervention contribute to observed outcomes?</a:t>
            </a:r>
          </a:p>
        </p:txBody>
      </p:sp>
      <p:sp>
        <p:nvSpPr>
          <p:cNvPr id="23" name="TextBox 23"/>
          <p:cNvSpPr txBox="1"/>
          <p:nvPr/>
        </p:nvSpPr>
        <p:spPr>
          <a:xfrm>
            <a:off x="920170" y="5172582"/>
            <a:ext cx="10193549" cy="445799"/>
          </a:xfrm>
          <a:prstGeom prst="rect">
            <a:avLst/>
          </a:prstGeom>
        </p:spPr>
        <p:txBody>
          <a:bodyPr lIns="0" tIns="0" rIns="0" bIns="0" rtlCol="0" anchor="t">
            <a:spAutoFit/>
          </a:bodyPr>
          <a:lstStyle/>
          <a:p>
            <a:pPr algn="l">
              <a:lnSpc>
                <a:spcPts val="3865"/>
              </a:lnSpc>
            </a:pPr>
            <a:r>
              <a:rPr lang="en-US" sz="2208">
                <a:solidFill>
                  <a:srgbClr val="1C79BE"/>
                </a:solidFill>
                <a:latin typeface="Open Sans Extra Bold"/>
                <a:ea typeface="Open Sans Extra Bold"/>
                <a:cs typeface="Open Sans Extra Bold"/>
                <a:sym typeface="Open Sans Extra Bold"/>
              </a:rPr>
              <a:t>QUALITY DESIGN REQUIRES:</a:t>
            </a:r>
          </a:p>
        </p:txBody>
      </p:sp>
      <p:grpSp>
        <p:nvGrpSpPr>
          <p:cNvPr id="24" name="Group 24"/>
          <p:cNvGrpSpPr/>
          <p:nvPr/>
        </p:nvGrpSpPr>
        <p:grpSpPr>
          <a:xfrm>
            <a:off x="769774" y="3567025"/>
            <a:ext cx="811655" cy="81165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6" name="TextBox 2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7" name="Group 27"/>
          <p:cNvGrpSpPr/>
          <p:nvPr/>
        </p:nvGrpSpPr>
        <p:grpSpPr>
          <a:xfrm>
            <a:off x="8275387" y="2671853"/>
            <a:ext cx="811655" cy="81165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9" name="TextBox 29"/>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0" name="Group 30"/>
          <p:cNvGrpSpPr/>
          <p:nvPr/>
        </p:nvGrpSpPr>
        <p:grpSpPr>
          <a:xfrm>
            <a:off x="8275387" y="3567025"/>
            <a:ext cx="811655" cy="811655"/>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32" name="TextBox 32"/>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3" name="Freeform 33"/>
          <p:cNvSpPr/>
          <p:nvPr/>
        </p:nvSpPr>
        <p:spPr>
          <a:xfrm>
            <a:off x="1036603" y="3793724"/>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4" name="Freeform 34"/>
          <p:cNvSpPr/>
          <p:nvPr/>
        </p:nvSpPr>
        <p:spPr>
          <a:xfrm>
            <a:off x="8542217" y="3807358"/>
            <a:ext cx="266074" cy="418116"/>
          </a:xfrm>
          <a:custGeom>
            <a:avLst/>
            <a:gdLst/>
            <a:ahLst/>
            <a:cxnLst/>
            <a:rect l="l" t="t" r="r" b="b"/>
            <a:pathLst>
              <a:path w="266074" h="418116">
                <a:moveTo>
                  <a:pt x="0" y="0"/>
                </a:moveTo>
                <a:lnTo>
                  <a:pt x="266073" y="0"/>
                </a:lnTo>
                <a:lnTo>
                  <a:pt x="266073" y="418115"/>
                </a:lnTo>
                <a:lnTo>
                  <a:pt x="0" y="418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5" name="Freeform 35"/>
          <p:cNvSpPr/>
          <p:nvPr/>
        </p:nvSpPr>
        <p:spPr>
          <a:xfrm>
            <a:off x="8542217" y="2905368"/>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6" name="TextBox 36"/>
          <p:cNvSpPr txBox="1"/>
          <p:nvPr/>
        </p:nvSpPr>
        <p:spPr>
          <a:xfrm>
            <a:off x="1760147" y="2769807"/>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"What activities were implemented?" (That's monitoring, not evaluation)</a:t>
            </a:r>
          </a:p>
        </p:txBody>
      </p:sp>
      <p:sp>
        <p:nvSpPr>
          <p:cNvPr id="37" name="TextBox 37"/>
          <p:cNvSpPr txBox="1"/>
          <p:nvPr/>
        </p:nvSpPr>
        <p:spPr>
          <a:xfrm>
            <a:off x="1760147" y="3694994"/>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"How many people were trained?" (That's counting, not evaluating)</a:t>
            </a:r>
          </a:p>
        </p:txBody>
      </p:sp>
      <p:sp>
        <p:nvSpPr>
          <p:cNvPr id="38" name="TextBox 38"/>
          <p:cNvSpPr txBox="1"/>
          <p:nvPr/>
        </p:nvSpPr>
        <p:spPr>
          <a:xfrm>
            <a:off x="9265761" y="2829836"/>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"How satisfied were participants after completing training?" (That's feedback, not evaluation)</a:t>
            </a:r>
          </a:p>
        </p:txBody>
      </p:sp>
      <p:sp>
        <p:nvSpPr>
          <p:cNvPr id="39" name="TextBox 39"/>
          <p:cNvSpPr txBox="1"/>
          <p:nvPr/>
        </p:nvSpPr>
        <p:spPr>
          <a:xfrm>
            <a:off x="9265761" y="3755023"/>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"What were the project achievements?" (That's reporting, not evaluation)</a:t>
            </a:r>
          </a:p>
        </p:txBody>
      </p:sp>
      <p:grpSp>
        <p:nvGrpSpPr>
          <p:cNvPr id="40" name="Group 40"/>
          <p:cNvGrpSpPr/>
          <p:nvPr/>
        </p:nvGrpSpPr>
        <p:grpSpPr>
          <a:xfrm>
            <a:off x="1760147" y="8167726"/>
            <a:ext cx="1077727" cy="1077727"/>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42" name="TextBox 42"/>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43" name="TextBox 43"/>
          <p:cNvSpPr txBox="1"/>
          <p:nvPr/>
        </p:nvSpPr>
        <p:spPr>
          <a:xfrm>
            <a:off x="3058807" y="8053426"/>
            <a:ext cx="9328907" cy="1417349"/>
          </a:xfrm>
          <a:prstGeom prst="rect">
            <a:avLst/>
          </a:prstGeom>
        </p:spPr>
        <p:txBody>
          <a:bodyPr lIns="0" tIns="0" rIns="0" bIns="0" rtlCol="0" anchor="t">
            <a:spAutoFit/>
          </a:bodyPr>
          <a:lstStyle/>
          <a:p>
            <a:pPr algn="l">
              <a:lnSpc>
                <a:spcPts val="3865"/>
              </a:lnSpc>
            </a:pPr>
            <a:r>
              <a:rPr lang="en-US" sz="2208">
                <a:solidFill>
                  <a:srgbClr val="1C79BE"/>
                </a:solidFill>
                <a:latin typeface="Open Sans Extra Bold"/>
                <a:ea typeface="Open Sans Extra Bold"/>
                <a:cs typeface="Open Sans Extra Bold"/>
                <a:sym typeface="Open Sans Extra Bold"/>
              </a:rPr>
              <a:t>EQ1: TO WHAT EXTENT ARE JOURNALISTS NOW USING VERIFICATION TECHNIQUES IN THEIR DAILY REPORTING, AND WHAT INFLUENCES THEIR ADOPTION OF THESE PRACTICES?"</a:t>
            </a:r>
          </a:p>
        </p:txBody>
      </p:sp>
      <p:sp>
        <p:nvSpPr>
          <p:cNvPr id="44" name="Freeform 44"/>
          <p:cNvSpPr/>
          <p:nvPr/>
        </p:nvSpPr>
        <p:spPr>
          <a:xfrm>
            <a:off x="1919553" y="8343853"/>
            <a:ext cx="725473" cy="725473"/>
          </a:xfrm>
          <a:custGeom>
            <a:avLst/>
            <a:gdLst/>
            <a:ahLst/>
            <a:cxnLst/>
            <a:rect l="l" t="t" r="r" b="b"/>
            <a:pathLst>
              <a:path w="725473" h="725473">
                <a:moveTo>
                  <a:pt x="0" y="0"/>
                </a:moveTo>
                <a:lnTo>
                  <a:pt x="725473" y="0"/>
                </a:lnTo>
                <a:lnTo>
                  <a:pt x="725473" y="725473"/>
                </a:lnTo>
                <a:lnTo>
                  <a:pt x="0" y="7254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9774" y="4751890"/>
            <a:ext cx="11462744" cy="3266669"/>
            <a:chOff x="0" y="0"/>
            <a:chExt cx="2078322" cy="592283"/>
          </a:xfrm>
        </p:grpSpPr>
        <p:sp>
          <p:nvSpPr>
            <p:cNvPr id="3" name="Freeform 3"/>
            <p:cNvSpPr/>
            <p:nvPr/>
          </p:nvSpPr>
          <p:spPr>
            <a:xfrm>
              <a:off x="0" y="0"/>
              <a:ext cx="2078322" cy="592283"/>
            </a:xfrm>
            <a:custGeom>
              <a:avLst/>
              <a:gdLst/>
              <a:ahLst/>
              <a:cxnLst/>
              <a:rect l="l" t="t" r="r" b="b"/>
              <a:pathLst>
                <a:path w="2078322" h="592283">
                  <a:moveTo>
                    <a:pt x="0" y="0"/>
                  </a:moveTo>
                  <a:lnTo>
                    <a:pt x="2078322" y="0"/>
                  </a:lnTo>
                  <a:lnTo>
                    <a:pt x="2078322" y="592283"/>
                  </a:lnTo>
                  <a:lnTo>
                    <a:pt x="0" y="592283"/>
                  </a:lnTo>
                  <a:close/>
                </a:path>
              </a:pathLst>
            </a:custGeom>
            <a:solidFill>
              <a:srgbClr val="1C79BE">
                <a:alpha val="5882"/>
              </a:srgbClr>
            </a:solidFill>
            <a:ln cap="sq">
              <a:noFill/>
              <a:prstDash val="solid"/>
              <a:miter/>
            </a:ln>
          </p:spPr>
          <p:txBody>
            <a:bodyPr/>
            <a:lstStyle/>
            <a:p>
              <a:endParaRPr lang="en-GE"/>
            </a:p>
          </p:txBody>
        </p:sp>
        <p:sp>
          <p:nvSpPr>
            <p:cNvPr id="4" name="TextBox 4"/>
            <p:cNvSpPr txBox="1"/>
            <p:nvPr/>
          </p:nvSpPr>
          <p:spPr>
            <a:xfrm>
              <a:off x="0" y="-104775"/>
              <a:ext cx="2078322" cy="697058"/>
            </a:xfrm>
            <a:prstGeom prst="rect">
              <a:avLst/>
            </a:prstGeom>
          </p:spPr>
          <p:txBody>
            <a:bodyPr lIns="50800" tIns="50800" rIns="50800" bIns="50800" rtlCol="0" anchor="ctr"/>
            <a:lstStyle/>
            <a:p>
              <a:pPr algn="l">
                <a:lnSpc>
                  <a:spcPts val="3441"/>
                </a:lnSpc>
                <a:spcBef>
                  <a:spcPct val="0"/>
                </a:spcBef>
              </a:pPr>
              <a:endParaRPr/>
            </a:p>
          </p:txBody>
        </p:sp>
      </p:grpSp>
      <p:sp>
        <p:nvSpPr>
          <p:cNvPr id="5" name="Freeform 5"/>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grpSp>
        <p:nvGrpSpPr>
          <p:cNvPr id="6" name="Group 6"/>
          <p:cNvGrpSpPr/>
          <p:nvPr/>
        </p:nvGrpSpPr>
        <p:grpSpPr>
          <a:xfrm rot="1407552">
            <a:off x="8970048" y="-3447840"/>
            <a:ext cx="9296774" cy="5420196"/>
            <a:chOff x="0" y="0"/>
            <a:chExt cx="2448533" cy="1427541"/>
          </a:xfrm>
        </p:grpSpPr>
        <p:sp>
          <p:nvSpPr>
            <p:cNvPr id="7" name="Freeform 7"/>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8" name="TextBox 8"/>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10" name="Freeform 10"/>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1" name="Freeform 11"/>
          <p:cNvSpPr/>
          <p:nvPr/>
        </p:nvSpPr>
        <p:spPr>
          <a:xfrm>
            <a:off x="1183367" y="5379643"/>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2" name="Freeform 12"/>
          <p:cNvSpPr/>
          <p:nvPr/>
        </p:nvSpPr>
        <p:spPr>
          <a:xfrm>
            <a:off x="1183367" y="6085609"/>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3" name="Freeform 13"/>
          <p:cNvSpPr/>
          <p:nvPr/>
        </p:nvSpPr>
        <p:spPr>
          <a:xfrm>
            <a:off x="1183367" y="6741068"/>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grpSp>
        <p:nvGrpSpPr>
          <p:cNvPr id="14" name="Group 14"/>
          <p:cNvGrpSpPr/>
          <p:nvPr/>
        </p:nvGrpSpPr>
        <p:grpSpPr>
          <a:xfrm>
            <a:off x="769774" y="2671853"/>
            <a:ext cx="811655" cy="81165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Freeform 17"/>
          <p:cNvSpPr/>
          <p:nvPr/>
        </p:nvSpPr>
        <p:spPr>
          <a:xfrm>
            <a:off x="1036603" y="2891735"/>
            <a:ext cx="266074" cy="418116"/>
          </a:xfrm>
          <a:custGeom>
            <a:avLst/>
            <a:gdLst/>
            <a:ahLst/>
            <a:cxnLst/>
            <a:rect l="l" t="t" r="r" b="b"/>
            <a:pathLst>
              <a:path w="266074" h="418116">
                <a:moveTo>
                  <a:pt x="0" y="0"/>
                </a:moveTo>
                <a:lnTo>
                  <a:pt x="266073" y="0"/>
                </a:lnTo>
                <a:lnTo>
                  <a:pt x="266073" y="418115"/>
                </a:lnTo>
                <a:lnTo>
                  <a:pt x="0" y="418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8" name="TextBox 18"/>
          <p:cNvSpPr txBox="1"/>
          <p:nvPr/>
        </p:nvSpPr>
        <p:spPr>
          <a:xfrm>
            <a:off x="1028700" y="1095295"/>
            <a:ext cx="9972606" cy="14573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Flaw #2:</a:t>
            </a:r>
            <a:r>
              <a:rPr lang="en-US" sz="4800">
                <a:solidFill>
                  <a:srgbClr val="1C79BE"/>
                </a:solidFill>
                <a:latin typeface="BR Omny"/>
                <a:ea typeface="BR Omny"/>
                <a:cs typeface="BR Omny"/>
                <a:sym typeface="BR Omny"/>
              </a:rPr>
              <a:t> Treating Theory of Change as Truth, Not Hypothesis</a:t>
            </a:r>
          </a:p>
        </p:txBody>
      </p:sp>
      <p:sp>
        <p:nvSpPr>
          <p:cNvPr id="19" name="TextBox 19"/>
          <p:cNvSpPr txBox="1"/>
          <p:nvPr/>
        </p:nvSpPr>
        <p:spPr>
          <a:xfrm>
            <a:off x="1762088" y="5439583"/>
            <a:ext cx="5614936" cy="81280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"Were the program's assumptions about change pathways valid?"</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0" name="TextBox 20"/>
          <p:cNvSpPr txBox="1"/>
          <p:nvPr/>
        </p:nvSpPr>
        <p:spPr>
          <a:xfrm>
            <a:off x="1762088" y="6169300"/>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"What alternative explanations exist for observed changes?"</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1" name="TextBox 21"/>
          <p:cNvSpPr txBox="1"/>
          <p:nvPr/>
        </p:nvSpPr>
        <p:spPr>
          <a:xfrm>
            <a:off x="1752563" y="6751352"/>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"Which ToC assumptions proved wrong and why?"</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2" name="TextBox 22"/>
          <p:cNvSpPr txBox="1"/>
          <p:nvPr/>
        </p:nvSpPr>
        <p:spPr>
          <a:xfrm>
            <a:off x="920170" y="4736167"/>
            <a:ext cx="10193549" cy="1417349"/>
          </a:xfrm>
          <a:prstGeom prst="rect">
            <a:avLst/>
          </a:prstGeom>
        </p:spPr>
        <p:txBody>
          <a:bodyPr lIns="0" tIns="0" rIns="0" bIns="0" rtlCol="0" anchor="t">
            <a:spAutoFit/>
          </a:bodyPr>
          <a:lstStyle/>
          <a:p>
            <a:pPr algn="l">
              <a:lnSpc>
                <a:spcPts val="3865"/>
              </a:lnSpc>
            </a:pPr>
            <a:r>
              <a:rPr lang="en-US" sz="2208">
                <a:solidFill>
                  <a:srgbClr val="1C79BE"/>
                </a:solidFill>
                <a:latin typeface="Open Sans Extra Bold"/>
                <a:ea typeface="Open Sans Extra Bold"/>
                <a:cs typeface="Open Sans Extra Bold"/>
                <a:sym typeface="Open Sans Extra Bold"/>
              </a:rPr>
              <a:t>QUALITY EVALUATION DESIGN TESTS THE THEORY:</a:t>
            </a:r>
          </a:p>
          <a:p>
            <a:pPr marL="476853" lvl="1" indent="-238426" algn="l">
              <a:lnSpc>
                <a:spcPts val="3865"/>
              </a:lnSpc>
              <a:buFont typeface="Arial"/>
              <a:buChar char="•"/>
            </a:pPr>
            <a:endParaRPr lang="en-US" sz="2208">
              <a:solidFill>
                <a:srgbClr val="1C79BE"/>
              </a:solidFill>
              <a:latin typeface="Open Sans Extra Bold"/>
              <a:ea typeface="Open Sans Extra Bold"/>
              <a:cs typeface="Open Sans Extra Bold"/>
              <a:sym typeface="Open Sans Extra Bold"/>
            </a:endParaRPr>
          </a:p>
          <a:p>
            <a:pPr algn="l">
              <a:lnSpc>
                <a:spcPts val="3865"/>
              </a:lnSpc>
            </a:pPr>
            <a:endParaRPr lang="en-US" sz="2208">
              <a:solidFill>
                <a:srgbClr val="1C79BE"/>
              </a:solidFill>
              <a:latin typeface="Open Sans Extra Bold"/>
              <a:ea typeface="Open Sans Extra Bold"/>
              <a:cs typeface="Open Sans Extra Bold"/>
              <a:sym typeface="Open Sans Extra Bold"/>
            </a:endParaRPr>
          </a:p>
        </p:txBody>
      </p:sp>
      <p:grpSp>
        <p:nvGrpSpPr>
          <p:cNvPr id="23" name="Group 23"/>
          <p:cNvGrpSpPr/>
          <p:nvPr/>
        </p:nvGrpSpPr>
        <p:grpSpPr>
          <a:xfrm>
            <a:off x="769774" y="3567025"/>
            <a:ext cx="811655" cy="8116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5" name="TextBox 25"/>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8275387" y="2671853"/>
            <a:ext cx="811655" cy="81165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8" name="TextBox 28"/>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9" name="Group 29"/>
          <p:cNvGrpSpPr/>
          <p:nvPr/>
        </p:nvGrpSpPr>
        <p:grpSpPr>
          <a:xfrm>
            <a:off x="8275387" y="3567025"/>
            <a:ext cx="811655" cy="81165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31" name="TextBox 3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2" name="Freeform 32"/>
          <p:cNvSpPr/>
          <p:nvPr/>
        </p:nvSpPr>
        <p:spPr>
          <a:xfrm>
            <a:off x="1036603" y="3793724"/>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3" name="Freeform 33"/>
          <p:cNvSpPr/>
          <p:nvPr/>
        </p:nvSpPr>
        <p:spPr>
          <a:xfrm>
            <a:off x="8542217" y="3807358"/>
            <a:ext cx="266074" cy="418116"/>
          </a:xfrm>
          <a:custGeom>
            <a:avLst/>
            <a:gdLst/>
            <a:ahLst/>
            <a:cxnLst/>
            <a:rect l="l" t="t" r="r" b="b"/>
            <a:pathLst>
              <a:path w="266074" h="418116">
                <a:moveTo>
                  <a:pt x="0" y="0"/>
                </a:moveTo>
                <a:lnTo>
                  <a:pt x="266073" y="0"/>
                </a:lnTo>
                <a:lnTo>
                  <a:pt x="266073" y="418115"/>
                </a:lnTo>
                <a:lnTo>
                  <a:pt x="0" y="418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4" name="Freeform 34"/>
          <p:cNvSpPr/>
          <p:nvPr/>
        </p:nvSpPr>
        <p:spPr>
          <a:xfrm>
            <a:off x="8542217" y="2905368"/>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5" name="TextBox 35"/>
          <p:cNvSpPr txBox="1"/>
          <p:nvPr/>
        </p:nvSpPr>
        <p:spPr>
          <a:xfrm>
            <a:off x="1760147" y="2769807"/>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Evaluations that only check if ToC outcomes were achieved</a:t>
            </a:r>
          </a:p>
        </p:txBody>
      </p:sp>
      <p:sp>
        <p:nvSpPr>
          <p:cNvPr id="36" name="TextBox 36"/>
          <p:cNvSpPr txBox="1"/>
          <p:nvPr/>
        </p:nvSpPr>
        <p:spPr>
          <a:xfrm>
            <a:off x="1760147" y="3694994"/>
            <a:ext cx="5840162" cy="866396"/>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No evaluation questions testing whether the assumed logic actually holds</a:t>
            </a:r>
          </a:p>
          <a:p>
            <a:pPr algn="l">
              <a:lnSpc>
                <a:spcPts val="2394"/>
              </a:lnSpc>
            </a:pPr>
            <a:endParaRPr lang="en-US" sz="1617" b="1">
              <a:solidFill>
                <a:srgbClr val="1C79BE"/>
              </a:solidFill>
              <a:latin typeface="Open Sans Bold"/>
              <a:ea typeface="Open Sans Bold"/>
              <a:cs typeface="Open Sans Bold"/>
              <a:sym typeface="Open Sans Bold"/>
            </a:endParaRPr>
          </a:p>
        </p:txBody>
      </p:sp>
      <p:sp>
        <p:nvSpPr>
          <p:cNvPr id="37" name="TextBox 37"/>
          <p:cNvSpPr txBox="1"/>
          <p:nvPr/>
        </p:nvSpPr>
        <p:spPr>
          <a:xfrm>
            <a:off x="9265761" y="2738729"/>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Key assumptions never explicitly tested orchallenged</a:t>
            </a:r>
          </a:p>
          <a:p>
            <a:pPr algn="l">
              <a:lnSpc>
                <a:spcPts val="2394"/>
              </a:lnSpc>
            </a:pPr>
            <a:endParaRPr lang="en-US" sz="1617" b="1">
              <a:solidFill>
                <a:srgbClr val="1C79BE"/>
              </a:solidFill>
              <a:latin typeface="Open Sans Bold"/>
              <a:ea typeface="Open Sans Bold"/>
              <a:cs typeface="Open Sans Bold"/>
              <a:sym typeface="Open Sans Bold"/>
            </a:endParaRPr>
          </a:p>
        </p:txBody>
      </p:sp>
      <p:sp>
        <p:nvSpPr>
          <p:cNvPr id="38" name="TextBox 38"/>
          <p:cNvSpPr txBox="1"/>
          <p:nvPr/>
        </p:nvSpPr>
        <p:spPr>
          <a:xfrm>
            <a:off x="9265761" y="3694746"/>
            <a:ext cx="5840162" cy="116167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Evaluation design assumes the program pathway is the only pathway</a:t>
            </a:r>
          </a:p>
          <a:p>
            <a:pPr algn="l">
              <a:lnSpc>
                <a:spcPts val="2394"/>
              </a:lnSpc>
            </a:pPr>
            <a:endParaRPr lang="en-US" sz="1617" b="1">
              <a:solidFill>
                <a:srgbClr val="1C79BE"/>
              </a:solidFill>
              <a:latin typeface="Open Sans Bold"/>
              <a:ea typeface="Open Sans Bold"/>
              <a:cs typeface="Open Sans Bold"/>
              <a:sym typeface="Open Sans Bold"/>
            </a:endParaRPr>
          </a:p>
          <a:p>
            <a:pPr algn="l">
              <a:lnSpc>
                <a:spcPts val="2394"/>
              </a:lnSpc>
            </a:pPr>
            <a:endParaRPr lang="en-US" sz="1617" b="1">
              <a:solidFill>
                <a:srgbClr val="1C79BE"/>
              </a:solidFill>
              <a:latin typeface="Open Sans Bold"/>
              <a:ea typeface="Open Sans Bold"/>
              <a:cs typeface="Open Sans Bold"/>
              <a:sym typeface="Open Sans Bold"/>
            </a:endParaRPr>
          </a:p>
        </p:txBody>
      </p:sp>
      <p:grpSp>
        <p:nvGrpSpPr>
          <p:cNvPr id="39" name="Group 39"/>
          <p:cNvGrpSpPr/>
          <p:nvPr/>
        </p:nvGrpSpPr>
        <p:grpSpPr>
          <a:xfrm>
            <a:off x="1762088" y="8377059"/>
            <a:ext cx="1077727" cy="107772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41" name="TextBox 4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42" name="TextBox 42"/>
          <p:cNvSpPr txBox="1"/>
          <p:nvPr/>
        </p:nvSpPr>
        <p:spPr>
          <a:xfrm>
            <a:off x="3058807" y="8100834"/>
            <a:ext cx="9985218" cy="2388899"/>
          </a:xfrm>
          <a:prstGeom prst="rect">
            <a:avLst/>
          </a:prstGeom>
        </p:spPr>
        <p:txBody>
          <a:bodyPr lIns="0" tIns="0" rIns="0" bIns="0" rtlCol="0" anchor="t">
            <a:spAutoFit/>
          </a:bodyPr>
          <a:lstStyle/>
          <a:p>
            <a:pPr algn="l">
              <a:lnSpc>
                <a:spcPts val="3865"/>
              </a:lnSpc>
            </a:pPr>
            <a:r>
              <a:rPr lang="en-US" sz="2208">
                <a:solidFill>
                  <a:srgbClr val="1C79BE"/>
                </a:solidFill>
                <a:latin typeface="Open Sans Light"/>
                <a:ea typeface="Open Sans Light"/>
                <a:cs typeface="Open Sans Light"/>
                <a:sym typeface="Open Sans Light"/>
              </a:rPr>
              <a:t>CAPACITY BUILDING PROGRAM ASSUMED: TRAINING → KNOWLEDGE → BEHAVIOR CHANGE → INSTITUTIONAL CHANGE. </a:t>
            </a:r>
          </a:p>
          <a:p>
            <a:pPr algn="l">
              <a:lnSpc>
                <a:spcPts val="3865"/>
              </a:lnSpc>
            </a:pPr>
            <a:r>
              <a:rPr lang="en-US" sz="2208" b="1">
                <a:solidFill>
                  <a:srgbClr val="FF66C4"/>
                </a:solidFill>
                <a:latin typeface="Open Sans Bold"/>
                <a:ea typeface="Open Sans Bold"/>
                <a:cs typeface="Open Sans Bold"/>
                <a:sym typeface="Open Sans Bold"/>
              </a:rPr>
              <a:t>VS</a:t>
            </a:r>
            <a:r>
              <a:rPr lang="en-US" sz="2208">
                <a:solidFill>
                  <a:srgbClr val="1C79BE"/>
                </a:solidFill>
                <a:latin typeface="Open Sans Light"/>
                <a:ea typeface="Open Sans Light"/>
                <a:cs typeface="Open Sans Light"/>
                <a:sym typeface="Open Sans Light"/>
              </a:rPr>
              <a:t>  </a:t>
            </a:r>
          </a:p>
          <a:p>
            <a:pPr algn="l">
              <a:lnSpc>
                <a:spcPts val="3865"/>
              </a:lnSpc>
            </a:pPr>
            <a:r>
              <a:rPr lang="en-US" sz="2208">
                <a:solidFill>
                  <a:srgbClr val="1C79BE"/>
                </a:solidFill>
                <a:latin typeface="Open Sans Light"/>
                <a:ea typeface="Open Sans Light"/>
                <a:cs typeface="Open Sans Light"/>
                <a:sym typeface="Open Sans Light"/>
              </a:rPr>
              <a:t>PEER NETWORKS → SOCIAL PRESSURE → BEHAVIOR CHANGE. </a:t>
            </a:r>
          </a:p>
          <a:p>
            <a:pPr algn="l">
              <a:lnSpc>
                <a:spcPts val="3865"/>
              </a:lnSpc>
            </a:pPr>
            <a:endParaRPr lang="en-US" sz="2208">
              <a:solidFill>
                <a:srgbClr val="1C79BE"/>
              </a:solidFill>
              <a:latin typeface="Open Sans Light"/>
              <a:ea typeface="Open Sans Light"/>
              <a:cs typeface="Open Sans Light"/>
              <a:sym typeface="Open Sans Light"/>
            </a:endParaRPr>
          </a:p>
        </p:txBody>
      </p:sp>
      <p:sp>
        <p:nvSpPr>
          <p:cNvPr id="43" name="Freeform 43"/>
          <p:cNvSpPr/>
          <p:nvPr/>
        </p:nvSpPr>
        <p:spPr>
          <a:xfrm>
            <a:off x="1921494" y="8553186"/>
            <a:ext cx="725473" cy="725473"/>
          </a:xfrm>
          <a:custGeom>
            <a:avLst/>
            <a:gdLst/>
            <a:ahLst/>
            <a:cxnLst/>
            <a:rect l="l" t="t" r="r" b="b"/>
            <a:pathLst>
              <a:path w="725473" h="725473">
                <a:moveTo>
                  <a:pt x="0" y="0"/>
                </a:moveTo>
                <a:lnTo>
                  <a:pt x="725473" y="0"/>
                </a:lnTo>
                <a:lnTo>
                  <a:pt x="725473" y="725473"/>
                </a:lnTo>
                <a:lnTo>
                  <a:pt x="0" y="7254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44" name="TextBox 44"/>
          <p:cNvSpPr txBox="1"/>
          <p:nvPr/>
        </p:nvSpPr>
        <p:spPr>
          <a:xfrm>
            <a:off x="1762088" y="7373757"/>
            <a:ext cx="5614936" cy="81280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"What unintended pathways emerged?"</a:t>
            </a:r>
          </a:p>
          <a:p>
            <a:pPr algn="l">
              <a:lnSpc>
                <a:spcPts val="2246"/>
              </a:lnSpc>
            </a:pPr>
            <a:endParaRPr lang="en-US" sz="1517" b="1">
              <a:solidFill>
                <a:srgbClr val="1C79BE"/>
              </a:solidFill>
              <a:latin typeface="Open Sans Semi-Bold"/>
              <a:ea typeface="Open Sans Semi-Bold"/>
              <a:cs typeface="Open Sans Semi-Bold"/>
              <a:sym typeface="Open Sans Semi-Bold"/>
            </a:endParaRP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45" name="Freeform 45"/>
          <p:cNvSpPr/>
          <p:nvPr/>
        </p:nvSpPr>
        <p:spPr>
          <a:xfrm>
            <a:off x="1227934" y="7345931"/>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9774" y="4751890"/>
            <a:ext cx="11462744" cy="3266669"/>
            <a:chOff x="0" y="0"/>
            <a:chExt cx="2078322" cy="592283"/>
          </a:xfrm>
        </p:grpSpPr>
        <p:sp>
          <p:nvSpPr>
            <p:cNvPr id="3" name="Freeform 3"/>
            <p:cNvSpPr/>
            <p:nvPr/>
          </p:nvSpPr>
          <p:spPr>
            <a:xfrm>
              <a:off x="0" y="0"/>
              <a:ext cx="2078322" cy="592283"/>
            </a:xfrm>
            <a:custGeom>
              <a:avLst/>
              <a:gdLst/>
              <a:ahLst/>
              <a:cxnLst/>
              <a:rect l="l" t="t" r="r" b="b"/>
              <a:pathLst>
                <a:path w="2078322" h="592283">
                  <a:moveTo>
                    <a:pt x="0" y="0"/>
                  </a:moveTo>
                  <a:lnTo>
                    <a:pt x="2078322" y="0"/>
                  </a:lnTo>
                  <a:lnTo>
                    <a:pt x="2078322" y="592283"/>
                  </a:lnTo>
                  <a:lnTo>
                    <a:pt x="0" y="592283"/>
                  </a:lnTo>
                  <a:close/>
                </a:path>
              </a:pathLst>
            </a:custGeom>
            <a:solidFill>
              <a:srgbClr val="1C79BE">
                <a:alpha val="5882"/>
              </a:srgbClr>
            </a:solidFill>
            <a:ln cap="sq">
              <a:noFill/>
              <a:prstDash val="solid"/>
              <a:miter/>
            </a:ln>
          </p:spPr>
          <p:txBody>
            <a:bodyPr/>
            <a:lstStyle/>
            <a:p>
              <a:endParaRPr lang="en-GE"/>
            </a:p>
          </p:txBody>
        </p:sp>
        <p:sp>
          <p:nvSpPr>
            <p:cNvPr id="4" name="TextBox 4"/>
            <p:cNvSpPr txBox="1"/>
            <p:nvPr/>
          </p:nvSpPr>
          <p:spPr>
            <a:xfrm>
              <a:off x="0" y="-104775"/>
              <a:ext cx="2078322" cy="697058"/>
            </a:xfrm>
            <a:prstGeom prst="rect">
              <a:avLst/>
            </a:prstGeom>
          </p:spPr>
          <p:txBody>
            <a:bodyPr lIns="50800" tIns="50800" rIns="50800" bIns="50800" rtlCol="0" anchor="ctr"/>
            <a:lstStyle/>
            <a:p>
              <a:pPr algn="l">
                <a:lnSpc>
                  <a:spcPts val="3441"/>
                </a:lnSpc>
                <a:spcBef>
                  <a:spcPct val="0"/>
                </a:spcBef>
              </a:pPr>
              <a:endParaRPr/>
            </a:p>
          </p:txBody>
        </p:sp>
      </p:grpSp>
      <p:sp>
        <p:nvSpPr>
          <p:cNvPr id="5" name="Freeform 5"/>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grpSp>
        <p:nvGrpSpPr>
          <p:cNvPr id="6" name="Group 6"/>
          <p:cNvGrpSpPr/>
          <p:nvPr/>
        </p:nvGrpSpPr>
        <p:grpSpPr>
          <a:xfrm rot="1407552">
            <a:off x="8970048" y="-3447840"/>
            <a:ext cx="9296774" cy="5420196"/>
            <a:chOff x="0" y="0"/>
            <a:chExt cx="2448533" cy="1427541"/>
          </a:xfrm>
        </p:grpSpPr>
        <p:sp>
          <p:nvSpPr>
            <p:cNvPr id="7" name="Freeform 7"/>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8" name="TextBox 8"/>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10" name="Freeform 10"/>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1" name="Freeform 11"/>
          <p:cNvSpPr/>
          <p:nvPr/>
        </p:nvSpPr>
        <p:spPr>
          <a:xfrm>
            <a:off x="1183367" y="5379643"/>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2" name="Freeform 12"/>
          <p:cNvSpPr/>
          <p:nvPr/>
        </p:nvSpPr>
        <p:spPr>
          <a:xfrm>
            <a:off x="1183367" y="6166660"/>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3" name="Freeform 13"/>
          <p:cNvSpPr/>
          <p:nvPr/>
        </p:nvSpPr>
        <p:spPr>
          <a:xfrm>
            <a:off x="1183367" y="7074551"/>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grpSp>
        <p:nvGrpSpPr>
          <p:cNvPr id="14" name="Group 14"/>
          <p:cNvGrpSpPr/>
          <p:nvPr/>
        </p:nvGrpSpPr>
        <p:grpSpPr>
          <a:xfrm>
            <a:off x="769774" y="2671853"/>
            <a:ext cx="811655" cy="81165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Freeform 17"/>
          <p:cNvSpPr/>
          <p:nvPr/>
        </p:nvSpPr>
        <p:spPr>
          <a:xfrm>
            <a:off x="1036603" y="2891735"/>
            <a:ext cx="266074" cy="418116"/>
          </a:xfrm>
          <a:custGeom>
            <a:avLst/>
            <a:gdLst/>
            <a:ahLst/>
            <a:cxnLst/>
            <a:rect l="l" t="t" r="r" b="b"/>
            <a:pathLst>
              <a:path w="266074" h="418116">
                <a:moveTo>
                  <a:pt x="0" y="0"/>
                </a:moveTo>
                <a:lnTo>
                  <a:pt x="266073" y="0"/>
                </a:lnTo>
                <a:lnTo>
                  <a:pt x="266073" y="418115"/>
                </a:lnTo>
                <a:lnTo>
                  <a:pt x="0" y="418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8" name="TextBox 18"/>
          <p:cNvSpPr txBox="1"/>
          <p:nvPr/>
        </p:nvSpPr>
        <p:spPr>
          <a:xfrm>
            <a:off x="1028700" y="1095295"/>
            <a:ext cx="9972606" cy="14573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Flaw #3:</a:t>
            </a:r>
            <a:r>
              <a:rPr lang="en-US" sz="4800">
                <a:solidFill>
                  <a:srgbClr val="1C79BE"/>
                </a:solidFill>
                <a:latin typeface="BR Omny"/>
                <a:ea typeface="BR Omny"/>
                <a:cs typeface="BR Omny"/>
                <a:sym typeface="BR Omny"/>
              </a:rPr>
              <a:t> Wrong Evaluation Approach for the Purpose</a:t>
            </a:r>
          </a:p>
        </p:txBody>
      </p:sp>
      <p:sp>
        <p:nvSpPr>
          <p:cNvPr id="19" name="TextBox 19"/>
          <p:cNvSpPr txBox="1"/>
          <p:nvPr/>
        </p:nvSpPr>
        <p:spPr>
          <a:xfrm>
            <a:off x="1762088" y="5439583"/>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Impact evaluation: When you need to prove causation for scaling decisions</a:t>
            </a:r>
          </a:p>
        </p:txBody>
      </p:sp>
      <p:sp>
        <p:nvSpPr>
          <p:cNvPr id="20" name="TextBox 20"/>
          <p:cNvSpPr txBox="1"/>
          <p:nvPr/>
        </p:nvSpPr>
        <p:spPr>
          <a:xfrm>
            <a:off x="1762088" y="6250352"/>
            <a:ext cx="5614936" cy="81280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Outcome evaluation: When you need to understand what changed and why</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1" name="TextBox 21"/>
          <p:cNvSpPr txBox="1"/>
          <p:nvPr/>
        </p:nvSpPr>
        <p:spPr>
          <a:xfrm>
            <a:off x="1752563" y="7084836"/>
            <a:ext cx="5614936" cy="81280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Process evaluation: When you need to understand how to improve implementation</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2" name="TextBox 22"/>
          <p:cNvSpPr txBox="1"/>
          <p:nvPr/>
        </p:nvSpPr>
        <p:spPr>
          <a:xfrm>
            <a:off x="920170" y="4736167"/>
            <a:ext cx="10193549" cy="931574"/>
          </a:xfrm>
          <a:prstGeom prst="rect">
            <a:avLst/>
          </a:prstGeom>
        </p:spPr>
        <p:txBody>
          <a:bodyPr lIns="0" tIns="0" rIns="0" bIns="0" rtlCol="0" anchor="t">
            <a:spAutoFit/>
          </a:bodyPr>
          <a:lstStyle/>
          <a:p>
            <a:pPr algn="l">
              <a:lnSpc>
                <a:spcPts val="3865"/>
              </a:lnSpc>
            </a:pPr>
            <a:r>
              <a:rPr lang="en-US" sz="2208">
                <a:solidFill>
                  <a:srgbClr val="1C79BE"/>
                </a:solidFill>
                <a:latin typeface="Open Sans Extra Bold"/>
                <a:ea typeface="Open Sans Extra Bold"/>
                <a:cs typeface="Open Sans Extra Bold"/>
                <a:sym typeface="Open Sans Extra Bold"/>
              </a:rPr>
              <a:t>QUALITY EVALUATION DESIGN MATCHES APPROACH TO PURPOSE:</a:t>
            </a:r>
          </a:p>
          <a:p>
            <a:pPr algn="l">
              <a:lnSpc>
                <a:spcPts val="3865"/>
              </a:lnSpc>
            </a:pPr>
            <a:endParaRPr lang="en-US" sz="2208">
              <a:solidFill>
                <a:srgbClr val="1C79BE"/>
              </a:solidFill>
              <a:latin typeface="Open Sans Extra Bold"/>
              <a:ea typeface="Open Sans Extra Bold"/>
              <a:cs typeface="Open Sans Extra Bold"/>
              <a:sym typeface="Open Sans Extra Bold"/>
            </a:endParaRPr>
          </a:p>
        </p:txBody>
      </p:sp>
      <p:grpSp>
        <p:nvGrpSpPr>
          <p:cNvPr id="23" name="Group 23"/>
          <p:cNvGrpSpPr/>
          <p:nvPr/>
        </p:nvGrpSpPr>
        <p:grpSpPr>
          <a:xfrm>
            <a:off x="769774" y="3567025"/>
            <a:ext cx="811655" cy="8116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5" name="TextBox 25"/>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8275387" y="2671853"/>
            <a:ext cx="811655" cy="81165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8" name="TextBox 28"/>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9" name="Group 29"/>
          <p:cNvGrpSpPr/>
          <p:nvPr/>
        </p:nvGrpSpPr>
        <p:grpSpPr>
          <a:xfrm>
            <a:off x="8275387" y="3567025"/>
            <a:ext cx="811655" cy="81165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31" name="TextBox 3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2" name="Freeform 32"/>
          <p:cNvSpPr/>
          <p:nvPr/>
        </p:nvSpPr>
        <p:spPr>
          <a:xfrm>
            <a:off x="1036603" y="3793724"/>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3" name="Freeform 33"/>
          <p:cNvSpPr/>
          <p:nvPr/>
        </p:nvSpPr>
        <p:spPr>
          <a:xfrm>
            <a:off x="8542217" y="3807358"/>
            <a:ext cx="266074" cy="418116"/>
          </a:xfrm>
          <a:custGeom>
            <a:avLst/>
            <a:gdLst/>
            <a:ahLst/>
            <a:cxnLst/>
            <a:rect l="l" t="t" r="r" b="b"/>
            <a:pathLst>
              <a:path w="266074" h="418116">
                <a:moveTo>
                  <a:pt x="0" y="0"/>
                </a:moveTo>
                <a:lnTo>
                  <a:pt x="266073" y="0"/>
                </a:lnTo>
                <a:lnTo>
                  <a:pt x="266073" y="418115"/>
                </a:lnTo>
                <a:lnTo>
                  <a:pt x="0" y="418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4" name="Freeform 34"/>
          <p:cNvSpPr/>
          <p:nvPr/>
        </p:nvSpPr>
        <p:spPr>
          <a:xfrm>
            <a:off x="8542217" y="2905368"/>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5" name="TextBox 35"/>
          <p:cNvSpPr txBox="1"/>
          <p:nvPr/>
        </p:nvSpPr>
        <p:spPr>
          <a:xfrm>
            <a:off x="1760147" y="2769807"/>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"We need impact evaluation" for everything (even when you need process understanding) </a:t>
            </a:r>
          </a:p>
        </p:txBody>
      </p:sp>
      <p:sp>
        <p:nvSpPr>
          <p:cNvPr id="36" name="TextBox 36"/>
          <p:cNvSpPr txBox="1"/>
          <p:nvPr/>
        </p:nvSpPr>
        <p:spPr>
          <a:xfrm>
            <a:off x="1760147" y="3694994"/>
            <a:ext cx="5840162" cy="866396"/>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RCT obsession when contribution analysis would be more appropriate</a:t>
            </a:r>
          </a:p>
          <a:p>
            <a:pPr algn="l">
              <a:lnSpc>
                <a:spcPts val="2394"/>
              </a:lnSpc>
            </a:pPr>
            <a:endParaRPr lang="en-US" sz="1617" b="1">
              <a:solidFill>
                <a:srgbClr val="1C79BE"/>
              </a:solidFill>
              <a:latin typeface="Open Sans Bold"/>
              <a:ea typeface="Open Sans Bold"/>
              <a:cs typeface="Open Sans Bold"/>
              <a:sym typeface="Open Sans Bold"/>
            </a:endParaRPr>
          </a:p>
        </p:txBody>
      </p:sp>
      <p:sp>
        <p:nvSpPr>
          <p:cNvPr id="37" name="TextBox 37"/>
          <p:cNvSpPr txBox="1"/>
          <p:nvPr/>
        </p:nvSpPr>
        <p:spPr>
          <a:xfrm>
            <a:off x="9265761" y="2738729"/>
            <a:ext cx="5840162" cy="866396"/>
          </a:xfrm>
          <a:prstGeom prst="rect">
            <a:avLst/>
          </a:prstGeom>
        </p:spPr>
        <p:txBody>
          <a:bodyPr lIns="0" tIns="0" rIns="0" bIns="0" rtlCol="0" anchor="t">
            <a:spAutoFit/>
          </a:bodyPr>
          <a:lstStyle/>
          <a:p>
            <a:pPr algn="l">
              <a:lnSpc>
                <a:spcPts val="2394"/>
              </a:lnSpc>
            </a:pPr>
            <a:r>
              <a:rPr lang="en-US" sz="1617" b="1" dirty="0">
                <a:solidFill>
                  <a:srgbClr val="1C79BE"/>
                </a:solidFill>
                <a:latin typeface="Open Sans Bold"/>
                <a:ea typeface="Open Sans Bold"/>
                <a:cs typeface="Open Sans Bold"/>
                <a:sym typeface="Open Sans Bold"/>
              </a:rPr>
              <a:t>Outcome evaluation when you actually need developmental evaluation</a:t>
            </a:r>
          </a:p>
          <a:p>
            <a:pPr algn="l">
              <a:lnSpc>
                <a:spcPts val="2394"/>
              </a:lnSpc>
            </a:pPr>
            <a:endParaRPr lang="en-US" sz="1617" b="1" dirty="0">
              <a:solidFill>
                <a:srgbClr val="1C79BE"/>
              </a:solidFill>
              <a:latin typeface="Open Sans Bold"/>
              <a:ea typeface="Open Sans Bold"/>
              <a:cs typeface="Open Sans Bold"/>
              <a:sym typeface="Open Sans Bold"/>
            </a:endParaRPr>
          </a:p>
        </p:txBody>
      </p:sp>
      <p:sp>
        <p:nvSpPr>
          <p:cNvPr id="38" name="TextBox 38"/>
          <p:cNvSpPr txBox="1"/>
          <p:nvPr/>
        </p:nvSpPr>
        <p:spPr>
          <a:xfrm>
            <a:off x="9265761" y="3694746"/>
            <a:ext cx="5840162" cy="1456946"/>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Summative approaches when formative learning is the priority</a:t>
            </a:r>
          </a:p>
          <a:p>
            <a:pPr algn="l">
              <a:lnSpc>
                <a:spcPts val="2394"/>
              </a:lnSpc>
            </a:pPr>
            <a:endParaRPr lang="en-US" sz="1617" b="1">
              <a:solidFill>
                <a:srgbClr val="1C79BE"/>
              </a:solidFill>
              <a:latin typeface="Open Sans Bold"/>
              <a:ea typeface="Open Sans Bold"/>
              <a:cs typeface="Open Sans Bold"/>
              <a:sym typeface="Open Sans Bold"/>
            </a:endParaRPr>
          </a:p>
          <a:p>
            <a:pPr algn="l">
              <a:lnSpc>
                <a:spcPts val="2394"/>
              </a:lnSpc>
            </a:pPr>
            <a:endParaRPr lang="en-US" sz="1617" b="1">
              <a:solidFill>
                <a:srgbClr val="1C79BE"/>
              </a:solidFill>
              <a:latin typeface="Open Sans Bold"/>
              <a:ea typeface="Open Sans Bold"/>
              <a:cs typeface="Open Sans Bold"/>
              <a:sym typeface="Open Sans Bold"/>
            </a:endParaRPr>
          </a:p>
          <a:p>
            <a:pPr algn="l">
              <a:lnSpc>
                <a:spcPts val="2394"/>
              </a:lnSpc>
            </a:pPr>
            <a:endParaRPr lang="en-US" sz="1617" b="1">
              <a:solidFill>
                <a:srgbClr val="1C79BE"/>
              </a:solidFill>
              <a:latin typeface="Open Sans Bold"/>
              <a:ea typeface="Open Sans Bold"/>
              <a:cs typeface="Open Sans Bold"/>
              <a:sym typeface="Open Sans Bold"/>
            </a:endParaRPr>
          </a:p>
        </p:txBody>
      </p:sp>
      <p:grpSp>
        <p:nvGrpSpPr>
          <p:cNvPr id="39" name="Group 39"/>
          <p:cNvGrpSpPr/>
          <p:nvPr/>
        </p:nvGrpSpPr>
        <p:grpSpPr>
          <a:xfrm>
            <a:off x="1762088" y="8377059"/>
            <a:ext cx="1077727" cy="107772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41" name="TextBox 4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42" name="TextBox 42"/>
          <p:cNvSpPr txBox="1"/>
          <p:nvPr/>
        </p:nvSpPr>
        <p:spPr>
          <a:xfrm>
            <a:off x="3058807" y="8196084"/>
            <a:ext cx="9985218" cy="1903124"/>
          </a:xfrm>
          <a:prstGeom prst="rect">
            <a:avLst/>
          </a:prstGeom>
        </p:spPr>
        <p:txBody>
          <a:bodyPr lIns="0" tIns="0" rIns="0" bIns="0" rtlCol="0" anchor="t">
            <a:spAutoFit/>
          </a:bodyPr>
          <a:lstStyle/>
          <a:p>
            <a:pPr algn="l">
              <a:lnSpc>
                <a:spcPts val="3865"/>
              </a:lnSpc>
            </a:pPr>
            <a:r>
              <a:rPr lang="en-US" sz="2208">
                <a:solidFill>
                  <a:srgbClr val="1C79BE"/>
                </a:solidFill>
                <a:latin typeface="Open Sans Light"/>
                <a:ea typeface="Open Sans Light"/>
                <a:cs typeface="Open Sans Light"/>
                <a:sym typeface="Open Sans Light"/>
              </a:rPr>
              <a:t>RANDOMIZED CONTROL TRIAL FOR A PEACEBUILDING PROGRAM. </a:t>
            </a:r>
          </a:p>
          <a:p>
            <a:pPr algn="l">
              <a:lnSpc>
                <a:spcPts val="3865"/>
              </a:lnSpc>
            </a:pPr>
            <a:r>
              <a:rPr lang="en-US" sz="2208" b="1">
                <a:solidFill>
                  <a:srgbClr val="FF66C4"/>
                </a:solidFill>
                <a:latin typeface="Open Sans Bold"/>
                <a:ea typeface="Open Sans Bold"/>
                <a:cs typeface="Open Sans Bold"/>
                <a:sym typeface="Open Sans Bold"/>
              </a:rPr>
              <a:t>VS</a:t>
            </a:r>
            <a:r>
              <a:rPr lang="en-US" sz="2208">
                <a:solidFill>
                  <a:srgbClr val="1C79BE"/>
                </a:solidFill>
                <a:latin typeface="Open Sans Light"/>
                <a:ea typeface="Open Sans Light"/>
                <a:cs typeface="Open Sans Light"/>
                <a:sym typeface="Open Sans Light"/>
              </a:rPr>
              <a:t>  </a:t>
            </a:r>
          </a:p>
          <a:p>
            <a:pPr algn="l">
              <a:lnSpc>
                <a:spcPts val="3865"/>
              </a:lnSpc>
            </a:pPr>
            <a:r>
              <a:rPr lang="en-US" sz="2208">
                <a:solidFill>
                  <a:srgbClr val="1C79BE"/>
                </a:solidFill>
                <a:latin typeface="Open Sans Light"/>
                <a:ea typeface="Open Sans Light"/>
                <a:cs typeface="Open Sans Light"/>
                <a:sym typeface="Open Sans Light"/>
              </a:rPr>
              <a:t>OUTCOME HARVESTING+ FOUNDATIONAL OECD DAC CRITERIA EVALUATION</a:t>
            </a:r>
          </a:p>
          <a:p>
            <a:pPr algn="l">
              <a:lnSpc>
                <a:spcPts val="3865"/>
              </a:lnSpc>
            </a:pPr>
            <a:endParaRPr lang="en-US" sz="2208">
              <a:solidFill>
                <a:srgbClr val="1C79BE"/>
              </a:solidFill>
              <a:latin typeface="Open Sans Light"/>
              <a:ea typeface="Open Sans Light"/>
              <a:cs typeface="Open Sans Light"/>
              <a:sym typeface="Open Sans Light"/>
            </a:endParaRPr>
          </a:p>
        </p:txBody>
      </p:sp>
      <p:sp>
        <p:nvSpPr>
          <p:cNvPr id="43" name="Freeform 43"/>
          <p:cNvSpPr/>
          <p:nvPr/>
        </p:nvSpPr>
        <p:spPr>
          <a:xfrm>
            <a:off x="1921494" y="8553186"/>
            <a:ext cx="725473" cy="725473"/>
          </a:xfrm>
          <a:custGeom>
            <a:avLst/>
            <a:gdLst/>
            <a:ahLst/>
            <a:cxnLst/>
            <a:rect l="l" t="t" r="r" b="b"/>
            <a:pathLst>
              <a:path w="725473" h="725473">
                <a:moveTo>
                  <a:pt x="0" y="0"/>
                </a:moveTo>
                <a:lnTo>
                  <a:pt x="725473" y="0"/>
                </a:lnTo>
                <a:lnTo>
                  <a:pt x="725473" y="725473"/>
                </a:lnTo>
                <a:lnTo>
                  <a:pt x="0" y="7254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9774" y="4866734"/>
            <a:ext cx="11462744" cy="3266669"/>
            <a:chOff x="0" y="0"/>
            <a:chExt cx="2078322" cy="592283"/>
          </a:xfrm>
        </p:grpSpPr>
        <p:sp>
          <p:nvSpPr>
            <p:cNvPr id="3" name="Freeform 3"/>
            <p:cNvSpPr/>
            <p:nvPr/>
          </p:nvSpPr>
          <p:spPr>
            <a:xfrm>
              <a:off x="0" y="0"/>
              <a:ext cx="2078322" cy="592283"/>
            </a:xfrm>
            <a:custGeom>
              <a:avLst/>
              <a:gdLst/>
              <a:ahLst/>
              <a:cxnLst/>
              <a:rect l="l" t="t" r="r" b="b"/>
              <a:pathLst>
                <a:path w="2078322" h="592283">
                  <a:moveTo>
                    <a:pt x="0" y="0"/>
                  </a:moveTo>
                  <a:lnTo>
                    <a:pt x="2078322" y="0"/>
                  </a:lnTo>
                  <a:lnTo>
                    <a:pt x="2078322" y="592283"/>
                  </a:lnTo>
                  <a:lnTo>
                    <a:pt x="0" y="592283"/>
                  </a:lnTo>
                  <a:close/>
                </a:path>
              </a:pathLst>
            </a:custGeom>
            <a:solidFill>
              <a:srgbClr val="1C79BE">
                <a:alpha val="5882"/>
              </a:srgbClr>
            </a:solidFill>
            <a:ln cap="sq">
              <a:noFill/>
              <a:prstDash val="solid"/>
              <a:miter/>
            </a:ln>
          </p:spPr>
          <p:txBody>
            <a:bodyPr/>
            <a:lstStyle/>
            <a:p>
              <a:endParaRPr lang="en-GE"/>
            </a:p>
          </p:txBody>
        </p:sp>
        <p:sp>
          <p:nvSpPr>
            <p:cNvPr id="4" name="TextBox 4"/>
            <p:cNvSpPr txBox="1"/>
            <p:nvPr/>
          </p:nvSpPr>
          <p:spPr>
            <a:xfrm>
              <a:off x="0" y="-104775"/>
              <a:ext cx="2078322" cy="697058"/>
            </a:xfrm>
            <a:prstGeom prst="rect">
              <a:avLst/>
            </a:prstGeom>
          </p:spPr>
          <p:txBody>
            <a:bodyPr lIns="50800" tIns="50800" rIns="50800" bIns="50800" rtlCol="0" anchor="ctr"/>
            <a:lstStyle/>
            <a:p>
              <a:pPr algn="l">
                <a:lnSpc>
                  <a:spcPts val="3441"/>
                </a:lnSpc>
                <a:spcBef>
                  <a:spcPct val="0"/>
                </a:spcBef>
              </a:pPr>
              <a:endParaRPr/>
            </a:p>
          </p:txBody>
        </p:sp>
      </p:grpSp>
      <p:sp>
        <p:nvSpPr>
          <p:cNvPr id="5" name="Freeform 5"/>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grpSp>
        <p:nvGrpSpPr>
          <p:cNvPr id="6" name="Group 6"/>
          <p:cNvGrpSpPr/>
          <p:nvPr/>
        </p:nvGrpSpPr>
        <p:grpSpPr>
          <a:xfrm rot="1407552">
            <a:off x="8970048" y="-3447840"/>
            <a:ext cx="9296774" cy="5420196"/>
            <a:chOff x="0" y="0"/>
            <a:chExt cx="2448533" cy="1427541"/>
          </a:xfrm>
        </p:grpSpPr>
        <p:sp>
          <p:nvSpPr>
            <p:cNvPr id="7" name="Freeform 7"/>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8" name="TextBox 8"/>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10" name="Freeform 10"/>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1" name="Freeform 11"/>
          <p:cNvSpPr/>
          <p:nvPr/>
        </p:nvSpPr>
        <p:spPr>
          <a:xfrm>
            <a:off x="1183367" y="5268629"/>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2" name="Freeform 12"/>
          <p:cNvSpPr/>
          <p:nvPr/>
        </p:nvSpPr>
        <p:spPr>
          <a:xfrm>
            <a:off x="1183367" y="5903246"/>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3" name="Freeform 13"/>
          <p:cNvSpPr/>
          <p:nvPr/>
        </p:nvSpPr>
        <p:spPr>
          <a:xfrm>
            <a:off x="1183367" y="6708043"/>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grpSp>
        <p:nvGrpSpPr>
          <p:cNvPr id="14" name="Group 14"/>
          <p:cNvGrpSpPr/>
          <p:nvPr/>
        </p:nvGrpSpPr>
        <p:grpSpPr>
          <a:xfrm>
            <a:off x="883341" y="2081551"/>
            <a:ext cx="811655" cy="81165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Freeform 17"/>
          <p:cNvSpPr/>
          <p:nvPr/>
        </p:nvSpPr>
        <p:spPr>
          <a:xfrm>
            <a:off x="1150171" y="2301433"/>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8" name="TextBox 18"/>
          <p:cNvSpPr txBox="1"/>
          <p:nvPr/>
        </p:nvSpPr>
        <p:spPr>
          <a:xfrm>
            <a:off x="1028700" y="1095295"/>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Flaw #4:</a:t>
            </a:r>
            <a:r>
              <a:rPr lang="en-US" sz="4800">
                <a:solidFill>
                  <a:srgbClr val="1C79BE"/>
                </a:solidFill>
                <a:latin typeface="BR Omny"/>
                <a:ea typeface="BR Omny"/>
                <a:cs typeface="BR Omny"/>
                <a:sym typeface="BR Omny"/>
              </a:rPr>
              <a:t> Data Strategy Disasters</a:t>
            </a:r>
          </a:p>
        </p:txBody>
      </p:sp>
      <p:sp>
        <p:nvSpPr>
          <p:cNvPr id="19" name="TextBox 19"/>
          <p:cNvSpPr txBox="1"/>
          <p:nvPr/>
        </p:nvSpPr>
        <p:spPr>
          <a:xfrm>
            <a:off x="1762088" y="5328569"/>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Specific stakeholder sampling strategy with clear rationale</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0" name="TextBox 20"/>
          <p:cNvSpPr txBox="1"/>
          <p:nvPr/>
        </p:nvSpPr>
        <p:spPr>
          <a:xfrm>
            <a:off x="1762088" y="5986938"/>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Evaluation matrix linking evaluation questions to data collection questions to analysis methods</a:t>
            </a:r>
          </a:p>
        </p:txBody>
      </p:sp>
      <p:sp>
        <p:nvSpPr>
          <p:cNvPr id="21" name="TextBox 21"/>
          <p:cNvSpPr txBox="1"/>
          <p:nvPr/>
        </p:nvSpPr>
        <p:spPr>
          <a:xfrm>
            <a:off x="1752563" y="6848125"/>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Clear qualitative analysis plan (not just "we'll find themes")</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
        <p:nvSpPr>
          <p:cNvPr id="22" name="TextBox 22"/>
          <p:cNvSpPr txBox="1"/>
          <p:nvPr/>
        </p:nvSpPr>
        <p:spPr>
          <a:xfrm>
            <a:off x="920170" y="4736167"/>
            <a:ext cx="10193549" cy="931574"/>
          </a:xfrm>
          <a:prstGeom prst="rect">
            <a:avLst/>
          </a:prstGeom>
        </p:spPr>
        <p:txBody>
          <a:bodyPr lIns="0" tIns="0" rIns="0" bIns="0" rtlCol="0" anchor="t">
            <a:spAutoFit/>
          </a:bodyPr>
          <a:lstStyle/>
          <a:p>
            <a:pPr algn="l">
              <a:lnSpc>
                <a:spcPts val="3865"/>
              </a:lnSpc>
            </a:pPr>
            <a:r>
              <a:rPr lang="en-US" sz="2208">
                <a:solidFill>
                  <a:srgbClr val="1C79BE"/>
                </a:solidFill>
                <a:latin typeface="Open Sans Extra Bold"/>
                <a:ea typeface="Open Sans Extra Bold"/>
                <a:cs typeface="Open Sans Extra Bold"/>
                <a:sym typeface="Open Sans Extra Bold"/>
              </a:rPr>
              <a:t>QUALITY EVALUATION DESIGN MATCHES APPROACH TO PURPOSE:</a:t>
            </a:r>
          </a:p>
          <a:p>
            <a:pPr algn="l">
              <a:lnSpc>
                <a:spcPts val="3865"/>
              </a:lnSpc>
            </a:pPr>
            <a:endParaRPr lang="en-US" sz="2208">
              <a:solidFill>
                <a:srgbClr val="1C79BE"/>
              </a:solidFill>
              <a:latin typeface="Open Sans Extra Bold"/>
              <a:ea typeface="Open Sans Extra Bold"/>
              <a:cs typeface="Open Sans Extra Bold"/>
              <a:sym typeface="Open Sans Extra Bold"/>
            </a:endParaRPr>
          </a:p>
        </p:txBody>
      </p:sp>
      <p:grpSp>
        <p:nvGrpSpPr>
          <p:cNvPr id="23" name="Group 23"/>
          <p:cNvGrpSpPr/>
          <p:nvPr/>
        </p:nvGrpSpPr>
        <p:grpSpPr>
          <a:xfrm>
            <a:off x="883341" y="3100549"/>
            <a:ext cx="811655" cy="8116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5" name="TextBox 25"/>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8388955" y="2081551"/>
            <a:ext cx="811655" cy="81165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8" name="TextBox 28"/>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9" name="Group 29"/>
          <p:cNvGrpSpPr/>
          <p:nvPr/>
        </p:nvGrpSpPr>
        <p:grpSpPr>
          <a:xfrm>
            <a:off x="8388955" y="3100549"/>
            <a:ext cx="811655" cy="81165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31" name="TextBox 3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2" name="Freeform 32"/>
          <p:cNvSpPr/>
          <p:nvPr/>
        </p:nvSpPr>
        <p:spPr>
          <a:xfrm>
            <a:off x="1150171" y="3327248"/>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3" name="Freeform 33"/>
          <p:cNvSpPr/>
          <p:nvPr/>
        </p:nvSpPr>
        <p:spPr>
          <a:xfrm>
            <a:off x="8655785" y="3340881"/>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4" name="Freeform 34"/>
          <p:cNvSpPr/>
          <p:nvPr/>
        </p:nvSpPr>
        <p:spPr>
          <a:xfrm>
            <a:off x="8655785" y="2315067"/>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5" name="TextBox 35"/>
          <p:cNvSpPr txBox="1"/>
          <p:nvPr/>
        </p:nvSpPr>
        <p:spPr>
          <a:xfrm>
            <a:off x="1873715" y="2132632"/>
            <a:ext cx="5840162" cy="866396"/>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"We'll interview stakeholders" (which ones? what sampling method? "Oh, it's qualitative, so who cares about sampling?")</a:t>
            </a:r>
          </a:p>
        </p:txBody>
      </p:sp>
      <p:sp>
        <p:nvSpPr>
          <p:cNvPr id="36" name="TextBox 36"/>
          <p:cNvSpPr txBox="1"/>
          <p:nvPr/>
        </p:nvSpPr>
        <p:spPr>
          <a:xfrm>
            <a:off x="1873715" y="3287499"/>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Data collection questions not linked to evaluation questions</a:t>
            </a:r>
          </a:p>
        </p:txBody>
      </p:sp>
      <p:sp>
        <p:nvSpPr>
          <p:cNvPr id="37" name="TextBox 37"/>
          <p:cNvSpPr txBox="1"/>
          <p:nvPr/>
        </p:nvSpPr>
        <p:spPr>
          <a:xfrm>
            <a:off x="9379329" y="2148428"/>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Data analysis method? : "We'll do qualitative analysis" with no analysis plan</a:t>
            </a:r>
          </a:p>
        </p:txBody>
      </p:sp>
      <p:sp>
        <p:nvSpPr>
          <p:cNvPr id="38" name="TextBox 38"/>
          <p:cNvSpPr txBox="1"/>
          <p:nvPr/>
        </p:nvSpPr>
        <p:spPr>
          <a:xfrm>
            <a:off x="9379329" y="3228269"/>
            <a:ext cx="5840162" cy="866396"/>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Proper use of data collection methods </a:t>
            </a:r>
          </a:p>
          <a:p>
            <a:pPr algn="l">
              <a:lnSpc>
                <a:spcPts val="2394"/>
              </a:lnSpc>
            </a:pPr>
            <a:endParaRPr lang="en-US" sz="1617" b="1">
              <a:solidFill>
                <a:srgbClr val="1C79BE"/>
              </a:solidFill>
              <a:latin typeface="Open Sans Bold"/>
              <a:ea typeface="Open Sans Bold"/>
              <a:cs typeface="Open Sans Bold"/>
              <a:sym typeface="Open Sans Bold"/>
            </a:endParaRPr>
          </a:p>
          <a:p>
            <a:pPr algn="l">
              <a:lnSpc>
                <a:spcPts val="2394"/>
              </a:lnSpc>
            </a:pPr>
            <a:endParaRPr lang="en-US" sz="1617" b="1">
              <a:solidFill>
                <a:srgbClr val="1C79BE"/>
              </a:solidFill>
              <a:latin typeface="Open Sans Bold"/>
              <a:ea typeface="Open Sans Bold"/>
              <a:cs typeface="Open Sans Bold"/>
              <a:sym typeface="Open Sans Bold"/>
            </a:endParaRPr>
          </a:p>
        </p:txBody>
      </p:sp>
      <p:grpSp>
        <p:nvGrpSpPr>
          <p:cNvPr id="39" name="Group 39"/>
          <p:cNvGrpSpPr/>
          <p:nvPr/>
        </p:nvGrpSpPr>
        <p:grpSpPr>
          <a:xfrm>
            <a:off x="1762088" y="8377059"/>
            <a:ext cx="1077727" cy="107772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41" name="TextBox 4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42" name="TextBox 42"/>
          <p:cNvSpPr txBox="1"/>
          <p:nvPr/>
        </p:nvSpPr>
        <p:spPr>
          <a:xfrm>
            <a:off x="3058807" y="8196084"/>
            <a:ext cx="9985218" cy="1417349"/>
          </a:xfrm>
          <a:prstGeom prst="rect">
            <a:avLst/>
          </a:prstGeom>
        </p:spPr>
        <p:txBody>
          <a:bodyPr lIns="0" tIns="0" rIns="0" bIns="0" rtlCol="0" anchor="t">
            <a:spAutoFit/>
          </a:bodyPr>
          <a:lstStyle/>
          <a:p>
            <a:pPr algn="l">
              <a:lnSpc>
                <a:spcPts val="3865"/>
              </a:lnSpc>
            </a:pPr>
            <a:r>
              <a:rPr lang="en-US" sz="2208">
                <a:solidFill>
                  <a:srgbClr val="1C79BE"/>
                </a:solidFill>
                <a:latin typeface="Open Sans Light"/>
                <a:ea typeface="Open Sans Light"/>
                <a:cs typeface="Open Sans Light"/>
                <a:sym typeface="Open Sans Light"/>
              </a:rPr>
              <a:t>TEMPLATES </a:t>
            </a:r>
          </a:p>
          <a:p>
            <a:pPr algn="l">
              <a:lnSpc>
                <a:spcPts val="3865"/>
              </a:lnSpc>
            </a:pPr>
            <a:r>
              <a:rPr lang="en-US" sz="2208">
                <a:solidFill>
                  <a:srgbClr val="1C79BE"/>
                </a:solidFill>
                <a:latin typeface="Open Sans Light"/>
                <a:ea typeface="Open Sans Light"/>
                <a:cs typeface="Open Sans Light"/>
                <a:sym typeface="Open Sans Light"/>
              </a:rPr>
              <a:t>EVALUATION MATRIX </a:t>
            </a:r>
          </a:p>
          <a:p>
            <a:pPr algn="l">
              <a:lnSpc>
                <a:spcPts val="3865"/>
              </a:lnSpc>
            </a:pPr>
            <a:r>
              <a:rPr lang="en-US" sz="2208">
                <a:solidFill>
                  <a:srgbClr val="1C79BE"/>
                </a:solidFill>
                <a:latin typeface="Open Sans Light"/>
                <a:ea typeface="Open Sans Light"/>
                <a:cs typeface="Open Sans Light"/>
                <a:sym typeface="Open Sans Light"/>
              </a:rPr>
              <a:t>EVALUATION POLICY </a:t>
            </a:r>
          </a:p>
        </p:txBody>
      </p:sp>
      <p:sp>
        <p:nvSpPr>
          <p:cNvPr id="43" name="Freeform 43"/>
          <p:cNvSpPr/>
          <p:nvPr/>
        </p:nvSpPr>
        <p:spPr>
          <a:xfrm>
            <a:off x="1921494" y="8553186"/>
            <a:ext cx="725473" cy="725473"/>
          </a:xfrm>
          <a:custGeom>
            <a:avLst/>
            <a:gdLst/>
            <a:ahLst/>
            <a:cxnLst/>
            <a:rect l="l" t="t" r="r" b="b"/>
            <a:pathLst>
              <a:path w="725473" h="725473">
                <a:moveTo>
                  <a:pt x="0" y="0"/>
                </a:moveTo>
                <a:lnTo>
                  <a:pt x="725473" y="0"/>
                </a:lnTo>
                <a:lnTo>
                  <a:pt x="725473" y="725473"/>
                </a:lnTo>
                <a:lnTo>
                  <a:pt x="0" y="7254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grpSp>
        <p:nvGrpSpPr>
          <p:cNvPr id="44" name="Group 44"/>
          <p:cNvGrpSpPr/>
          <p:nvPr/>
        </p:nvGrpSpPr>
        <p:grpSpPr>
          <a:xfrm>
            <a:off x="8388955" y="4036029"/>
            <a:ext cx="811655" cy="811655"/>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46" name="TextBox 4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47" name="Freeform 47"/>
          <p:cNvSpPr/>
          <p:nvPr/>
        </p:nvSpPr>
        <p:spPr>
          <a:xfrm>
            <a:off x="8655785" y="4276361"/>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48" name="TextBox 48"/>
          <p:cNvSpPr txBox="1"/>
          <p:nvPr/>
        </p:nvSpPr>
        <p:spPr>
          <a:xfrm>
            <a:off x="9379329" y="4238261"/>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Reports with no limitations section </a:t>
            </a:r>
          </a:p>
          <a:p>
            <a:pPr algn="l">
              <a:lnSpc>
                <a:spcPts val="2394"/>
              </a:lnSpc>
            </a:pPr>
            <a:endParaRPr lang="en-US" sz="1617" b="1">
              <a:solidFill>
                <a:srgbClr val="1C79BE"/>
              </a:solidFill>
              <a:latin typeface="Open Sans Bold"/>
              <a:ea typeface="Open Sans Bold"/>
              <a:cs typeface="Open Sans Bold"/>
              <a:sym typeface="Open Sans Bold"/>
            </a:endParaRPr>
          </a:p>
        </p:txBody>
      </p:sp>
      <p:sp>
        <p:nvSpPr>
          <p:cNvPr id="49" name="Freeform 49"/>
          <p:cNvSpPr/>
          <p:nvPr/>
        </p:nvSpPr>
        <p:spPr>
          <a:xfrm>
            <a:off x="1183367" y="7350914"/>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50" name="TextBox 50"/>
          <p:cNvSpPr txBox="1"/>
          <p:nvPr/>
        </p:nvSpPr>
        <p:spPr>
          <a:xfrm>
            <a:off x="1752563" y="7490996"/>
            <a:ext cx="5614936" cy="81280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Honest limitations assessment built into design</a:t>
            </a:r>
          </a:p>
          <a:p>
            <a:pPr algn="l">
              <a:lnSpc>
                <a:spcPts val="2246"/>
              </a:lnSpc>
            </a:pPr>
            <a:endParaRPr lang="en-US" sz="1517" b="1">
              <a:solidFill>
                <a:srgbClr val="1C79BE"/>
              </a:solidFill>
              <a:latin typeface="Open Sans Semi-Bold"/>
              <a:ea typeface="Open Sans Semi-Bold"/>
              <a:cs typeface="Open Sans Semi-Bold"/>
              <a:sym typeface="Open Sans Semi-Bold"/>
            </a:endParaRP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9774" y="4751890"/>
            <a:ext cx="11462744" cy="3266669"/>
            <a:chOff x="0" y="0"/>
            <a:chExt cx="2078322" cy="592283"/>
          </a:xfrm>
        </p:grpSpPr>
        <p:sp>
          <p:nvSpPr>
            <p:cNvPr id="3" name="Freeform 3"/>
            <p:cNvSpPr/>
            <p:nvPr/>
          </p:nvSpPr>
          <p:spPr>
            <a:xfrm>
              <a:off x="0" y="0"/>
              <a:ext cx="2078322" cy="592283"/>
            </a:xfrm>
            <a:custGeom>
              <a:avLst/>
              <a:gdLst/>
              <a:ahLst/>
              <a:cxnLst/>
              <a:rect l="l" t="t" r="r" b="b"/>
              <a:pathLst>
                <a:path w="2078322" h="592283">
                  <a:moveTo>
                    <a:pt x="0" y="0"/>
                  </a:moveTo>
                  <a:lnTo>
                    <a:pt x="2078322" y="0"/>
                  </a:lnTo>
                  <a:lnTo>
                    <a:pt x="2078322" y="592283"/>
                  </a:lnTo>
                  <a:lnTo>
                    <a:pt x="0" y="592283"/>
                  </a:lnTo>
                  <a:close/>
                </a:path>
              </a:pathLst>
            </a:custGeom>
            <a:solidFill>
              <a:srgbClr val="1C79BE">
                <a:alpha val="5882"/>
              </a:srgbClr>
            </a:solidFill>
            <a:ln cap="sq">
              <a:noFill/>
              <a:prstDash val="solid"/>
              <a:miter/>
            </a:ln>
          </p:spPr>
          <p:txBody>
            <a:bodyPr/>
            <a:lstStyle/>
            <a:p>
              <a:endParaRPr lang="en-GE"/>
            </a:p>
          </p:txBody>
        </p:sp>
        <p:sp>
          <p:nvSpPr>
            <p:cNvPr id="4" name="TextBox 4"/>
            <p:cNvSpPr txBox="1"/>
            <p:nvPr/>
          </p:nvSpPr>
          <p:spPr>
            <a:xfrm>
              <a:off x="0" y="-104775"/>
              <a:ext cx="2078322" cy="697058"/>
            </a:xfrm>
            <a:prstGeom prst="rect">
              <a:avLst/>
            </a:prstGeom>
          </p:spPr>
          <p:txBody>
            <a:bodyPr lIns="50800" tIns="50800" rIns="50800" bIns="50800" rtlCol="0" anchor="ctr"/>
            <a:lstStyle/>
            <a:p>
              <a:pPr algn="l">
                <a:lnSpc>
                  <a:spcPts val="3441"/>
                </a:lnSpc>
                <a:spcBef>
                  <a:spcPct val="0"/>
                </a:spcBef>
              </a:pPr>
              <a:endParaRPr/>
            </a:p>
          </p:txBody>
        </p:sp>
      </p:grpSp>
      <p:sp>
        <p:nvSpPr>
          <p:cNvPr id="5" name="Freeform 5"/>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grpSp>
        <p:nvGrpSpPr>
          <p:cNvPr id="6" name="Group 6"/>
          <p:cNvGrpSpPr/>
          <p:nvPr/>
        </p:nvGrpSpPr>
        <p:grpSpPr>
          <a:xfrm rot="1407552">
            <a:off x="8970048" y="-3447840"/>
            <a:ext cx="9296774" cy="5420196"/>
            <a:chOff x="0" y="0"/>
            <a:chExt cx="2448533" cy="1427541"/>
          </a:xfrm>
        </p:grpSpPr>
        <p:sp>
          <p:nvSpPr>
            <p:cNvPr id="7" name="Freeform 7"/>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8" name="TextBox 8"/>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10" name="Freeform 10"/>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1" name="Freeform 11"/>
          <p:cNvSpPr/>
          <p:nvPr/>
        </p:nvSpPr>
        <p:spPr>
          <a:xfrm>
            <a:off x="1183367" y="5268629"/>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2" name="Freeform 12"/>
          <p:cNvSpPr/>
          <p:nvPr/>
        </p:nvSpPr>
        <p:spPr>
          <a:xfrm>
            <a:off x="1183367" y="5903246"/>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3" name="Freeform 13"/>
          <p:cNvSpPr/>
          <p:nvPr/>
        </p:nvSpPr>
        <p:spPr>
          <a:xfrm>
            <a:off x="1183367" y="6708043"/>
            <a:ext cx="353495" cy="576196"/>
          </a:xfrm>
          <a:custGeom>
            <a:avLst/>
            <a:gdLst/>
            <a:ahLst/>
            <a:cxnLst/>
            <a:rect l="l" t="t" r="r" b="b"/>
            <a:pathLst>
              <a:path w="353495" h="576196">
                <a:moveTo>
                  <a:pt x="0" y="0"/>
                </a:moveTo>
                <a:lnTo>
                  <a:pt x="353495" y="0"/>
                </a:lnTo>
                <a:lnTo>
                  <a:pt x="353495" y="576196"/>
                </a:lnTo>
                <a:lnTo>
                  <a:pt x="0" y="576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grpSp>
        <p:nvGrpSpPr>
          <p:cNvPr id="14" name="Group 14"/>
          <p:cNvGrpSpPr/>
          <p:nvPr/>
        </p:nvGrpSpPr>
        <p:grpSpPr>
          <a:xfrm>
            <a:off x="883341" y="2519701"/>
            <a:ext cx="811655" cy="81165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Freeform 17"/>
          <p:cNvSpPr/>
          <p:nvPr/>
        </p:nvSpPr>
        <p:spPr>
          <a:xfrm>
            <a:off x="1150171" y="2739583"/>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8" name="TextBox 18"/>
          <p:cNvSpPr txBox="1"/>
          <p:nvPr/>
        </p:nvSpPr>
        <p:spPr>
          <a:xfrm>
            <a:off x="1028700" y="1095295"/>
            <a:ext cx="11270710" cy="14573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Flaw #5:</a:t>
            </a:r>
            <a:r>
              <a:rPr lang="en-US" sz="4800">
                <a:solidFill>
                  <a:srgbClr val="1C79BE"/>
                </a:solidFill>
                <a:latin typeface="BR Omny"/>
                <a:ea typeface="BR Omny"/>
                <a:cs typeface="BR Omny"/>
                <a:sym typeface="BR Omny"/>
              </a:rPr>
              <a:t> Utilization as an Afterthought</a:t>
            </a:r>
          </a:p>
        </p:txBody>
      </p:sp>
      <p:sp>
        <p:nvSpPr>
          <p:cNvPr id="19" name="TextBox 19"/>
          <p:cNvSpPr txBox="1"/>
          <p:nvPr/>
        </p:nvSpPr>
        <p:spPr>
          <a:xfrm>
            <a:off x="1762088" y="5328569"/>
            <a:ext cx="5614936" cy="536577"/>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Different products for different users with different information needs</a:t>
            </a:r>
          </a:p>
        </p:txBody>
      </p:sp>
      <p:sp>
        <p:nvSpPr>
          <p:cNvPr id="20" name="TextBox 20"/>
          <p:cNvSpPr txBox="1"/>
          <p:nvPr/>
        </p:nvSpPr>
        <p:spPr>
          <a:xfrm>
            <a:off x="1762088" y="6124873"/>
            <a:ext cx="5614936" cy="26035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Pre-agreed protocols for handling sensitive findings</a:t>
            </a:r>
          </a:p>
        </p:txBody>
      </p:sp>
      <p:sp>
        <p:nvSpPr>
          <p:cNvPr id="21" name="TextBox 21"/>
          <p:cNvSpPr txBox="1"/>
          <p:nvPr/>
        </p:nvSpPr>
        <p:spPr>
          <a:xfrm>
            <a:off x="1752563" y="6848125"/>
            <a:ext cx="5614936" cy="26035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Utilization checkpoints throughout the evaluation process</a:t>
            </a:r>
          </a:p>
        </p:txBody>
      </p:sp>
      <p:sp>
        <p:nvSpPr>
          <p:cNvPr id="22" name="TextBox 22"/>
          <p:cNvSpPr txBox="1"/>
          <p:nvPr/>
        </p:nvSpPr>
        <p:spPr>
          <a:xfrm>
            <a:off x="920170" y="4736167"/>
            <a:ext cx="10193549" cy="445799"/>
          </a:xfrm>
          <a:prstGeom prst="rect">
            <a:avLst/>
          </a:prstGeom>
        </p:spPr>
        <p:txBody>
          <a:bodyPr lIns="0" tIns="0" rIns="0" bIns="0" rtlCol="0" anchor="t">
            <a:spAutoFit/>
          </a:bodyPr>
          <a:lstStyle/>
          <a:p>
            <a:pPr algn="l">
              <a:lnSpc>
                <a:spcPts val="3865"/>
              </a:lnSpc>
            </a:pPr>
            <a:r>
              <a:rPr lang="en-US" sz="2208">
                <a:solidFill>
                  <a:srgbClr val="1C79BE"/>
                </a:solidFill>
                <a:latin typeface="Open Sans Extra Bold"/>
                <a:ea typeface="Open Sans Extra Bold"/>
                <a:cs typeface="Open Sans Extra Bold"/>
                <a:sym typeface="Open Sans Extra Bold"/>
              </a:rPr>
              <a:t>QUALITY EVALUATION DESIGN MATCHES APPROACH TO PURPOSE:</a:t>
            </a:r>
          </a:p>
        </p:txBody>
      </p:sp>
      <p:grpSp>
        <p:nvGrpSpPr>
          <p:cNvPr id="23" name="Group 23"/>
          <p:cNvGrpSpPr/>
          <p:nvPr/>
        </p:nvGrpSpPr>
        <p:grpSpPr>
          <a:xfrm>
            <a:off x="883341" y="3538699"/>
            <a:ext cx="811655" cy="8116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5" name="TextBox 25"/>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8388955" y="2519701"/>
            <a:ext cx="811655" cy="81165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28" name="TextBox 28"/>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9" name="Group 29"/>
          <p:cNvGrpSpPr/>
          <p:nvPr/>
        </p:nvGrpSpPr>
        <p:grpSpPr>
          <a:xfrm>
            <a:off x="8388955" y="3538699"/>
            <a:ext cx="811655" cy="81165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31" name="TextBox 3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2" name="Freeform 32"/>
          <p:cNvSpPr/>
          <p:nvPr/>
        </p:nvSpPr>
        <p:spPr>
          <a:xfrm>
            <a:off x="1150171" y="3765398"/>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3" name="Freeform 33"/>
          <p:cNvSpPr/>
          <p:nvPr/>
        </p:nvSpPr>
        <p:spPr>
          <a:xfrm>
            <a:off x="8655785" y="3779031"/>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4" name="Freeform 34"/>
          <p:cNvSpPr/>
          <p:nvPr/>
        </p:nvSpPr>
        <p:spPr>
          <a:xfrm>
            <a:off x="8655785" y="2753217"/>
            <a:ext cx="266074" cy="418116"/>
          </a:xfrm>
          <a:custGeom>
            <a:avLst/>
            <a:gdLst/>
            <a:ahLst/>
            <a:cxnLst/>
            <a:rect l="l" t="t" r="r" b="b"/>
            <a:pathLst>
              <a:path w="266074" h="418116">
                <a:moveTo>
                  <a:pt x="0" y="0"/>
                </a:moveTo>
                <a:lnTo>
                  <a:pt x="266073" y="0"/>
                </a:lnTo>
                <a:lnTo>
                  <a:pt x="266073" y="418116"/>
                </a:lnTo>
                <a:lnTo>
                  <a:pt x="0" y="418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5" name="TextBox 35"/>
          <p:cNvSpPr txBox="1"/>
          <p:nvPr/>
        </p:nvSpPr>
        <p:spPr>
          <a:xfrm>
            <a:off x="1873715" y="2570782"/>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No understanding of actual decision-making processes and timing </a:t>
            </a:r>
          </a:p>
        </p:txBody>
      </p:sp>
      <p:sp>
        <p:nvSpPr>
          <p:cNvPr id="36" name="TextBox 36"/>
          <p:cNvSpPr txBox="1"/>
          <p:nvPr/>
        </p:nvSpPr>
        <p:spPr>
          <a:xfrm>
            <a:off x="1873715" y="3725649"/>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Different users need different information, but we produce one-size-fits-all reports</a:t>
            </a:r>
          </a:p>
        </p:txBody>
      </p:sp>
      <p:sp>
        <p:nvSpPr>
          <p:cNvPr id="37" name="TextBox 37"/>
          <p:cNvSpPr txBox="1"/>
          <p:nvPr/>
        </p:nvSpPr>
        <p:spPr>
          <a:xfrm>
            <a:off x="9379329" y="2586578"/>
            <a:ext cx="5840162" cy="571121"/>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No plan for managing negative or uncomfortable findings</a:t>
            </a:r>
          </a:p>
        </p:txBody>
      </p:sp>
      <p:sp>
        <p:nvSpPr>
          <p:cNvPr id="38" name="TextBox 38"/>
          <p:cNvSpPr txBox="1"/>
          <p:nvPr/>
        </p:nvSpPr>
        <p:spPr>
          <a:xfrm>
            <a:off x="9379329" y="3666419"/>
            <a:ext cx="5840162" cy="866396"/>
          </a:xfrm>
          <a:prstGeom prst="rect">
            <a:avLst/>
          </a:prstGeom>
        </p:spPr>
        <p:txBody>
          <a:bodyPr lIns="0" tIns="0" rIns="0" bIns="0" rtlCol="0" anchor="t">
            <a:spAutoFit/>
          </a:bodyPr>
          <a:lstStyle/>
          <a:p>
            <a:pPr algn="l">
              <a:lnSpc>
                <a:spcPts val="2394"/>
              </a:lnSpc>
            </a:pPr>
            <a:r>
              <a:rPr lang="en-US" sz="1617" b="1">
                <a:solidFill>
                  <a:srgbClr val="1C79BE"/>
                </a:solidFill>
                <a:latin typeface="Open Sans Bold"/>
                <a:ea typeface="Open Sans Bold"/>
                <a:cs typeface="Open Sans Bold"/>
                <a:sym typeface="Open Sans Bold"/>
              </a:rPr>
              <a:t>Recommendations one-size-fits-for all the reports disconnected from the findings or organizational capacity and context</a:t>
            </a:r>
          </a:p>
        </p:txBody>
      </p:sp>
      <p:grpSp>
        <p:nvGrpSpPr>
          <p:cNvPr id="39" name="Group 39"/>
          <p:cNvGrpSpPr/>
          <p:nvPr/>
        </p:nvGrpSpPr>
        <p:grpSpPr>
          <a:xfrm>
            <a:off x="1762088" y="8377059"/>
            <a:ext cx="1077727" cy="107772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FE7">
                <a:alpha val="62745"/>
              </a:srgbClr>
            </a:solidFill>
            <a:ln cap="sq">
              <a:noFill/>
              <a:prstDash val="solid"/>
              <a:miter/>
            </a:ln>
          </p:spPr>
          <p:txBody>
            <a:bodyPr/>
            <a:lstStyle/>
            <a:p>
              <a:endParaRPr lang="en-GE"/>
            </a:p>
          </p:txBody>
        </p:sp>
        <p:sp>
          <p:nvSpPr>
            <p:cNvPr id="41" name="TextBox 41"/>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42" name="TextBox 42"/>
          <p:cNvSpPr txBox="1"/>
          <p:nvPr/>
        </p:nvSpPr>
        <p:spPr>
          <a:xfrm>
            <a:off x="3058807" y="8196084"/>
            <a:ext cx="9985218" cy="1417349"/>
          </a:xfrm>
          <a:prstGeom prst="rect">
            <a:avLst/>
          </a:prstGeom>
        </p:spPr>
        <p:txBody>
          <a:bodyPr lIns="0" tIns="0" rIns="0" bIns="0" rtlCol="0" anchor="t">
            <a:spAutoFit/>
          </a:bodyPr>
          <a:lstStyle/>
          <a:p>
            <a:pPr algn="l">
              <a:lnSpc>
                <a:spcPts val="3865"/>
              </a:lnSpc>
            </a:pPr>
            <a:r>
              <a:rPr lang="en-US" sz="2208">
                <a:solidFill>
                  <a:srgbClr val="1C79BE"/>
                </a:solidFill>
                <a:latin typeface="Open Sans Light"/>
                <a:ea typeface="Open Sans Light"/>
                <a:cs typeface="Open Sans Light"/>
                <a:sym typeface="Open Sans Light"/>
              </a:rPr>
              <a:t>TEMPLATES </a:t>
            </a:r>
          </a:p>
          <a:p>
            <a:pPr algn="l">
              <a:lnSpc>
                <a:spcPts val="3865"/>
              </a:lnSpc>
            </a:pPr>
            <a:r>
              <a:rPr lang="en-US" sz="2208">
                <a:solidFill>
                  <a:srgbClr val="1C79BE"/>
                </a:solidFill>
                <a:latin typeface="Open Sans Light"/>
                <a:ea typeface="Open Sans Light"/>
                <a:cs typeface="Open Sans Light"/>
                <a:sym typeface="Open Sans Light"/>
              </a:rPr>
              <a:t>EVALUATION MATRIX </a:t>
            </a:r>
          </a:p>
          <a:p>
            <a:pPr algn="l">
              <a:lnSpc>
                <a:spcPts val="3865"/>
              </a:lnSpc>
            </a:pPr>
            <a:r>
              <a:rPr lang="en-US" sz="2208">
                <a:solidFill>
                  <a:srgbClr val="1C79BE"/>
                </a:solidFill>
                <a:latin typeface="Open Sans Light"/>
                <a:ea typeface="Open Sans Light"/>
                <a:cs typeface="Open Sans Light"/>
                <a:sym typeface="Open Sans Light"/>
              </a:rPr>
              <a:t>EVALUATION POLICY </a:t>
            </a:r>
          </a:p>
        </p:txBody>
      </p:sp>
      <p:sp>
        <p:nvSpPr>
          <p:cNvPr id="43" name="Freeform 43"/>
          <p:cNvSpPr/>
          <p:nvPr/>
        </p:nvSpPr>
        <p:spPr>
          <a:xfrm>
            <a:off x="1921494" y="8553186"/>
            <a:ext cx="725473" cy="725473"/>
          </a:xfrm>
          <a:custGeom>
            <a:avLst/>
            <a:gdLst/>
            <a:ahLst/>
            <a:cxnLst/>
            <a:rect l="l" t="t" r="r" b="b"/>
            <a:pathLst>
              <a:path w="725473" h="725473">
                <a:moveTo>
                  <a:pt x="0" y="0"/>
                </a:moveTo>
                <a:lnTo>
                  <a:pt x="725473" y="0"/>
                </a:lnTo>
                <a:lnTo>
                  <a:pt x="725473" y="725473"/>
                </a:lnTo>
                <a:lnTo>
                  <a:pt x="0" y="7254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E"/>
          </a:p>
        </p:txBody>
      </p:sp>
      <p:sp>
        <p:nvSpPr>
          <p:cNvPr id="44" name="Freeform 44"/>
          <p:cNvSpPr/>
          <p:nvPr/>
        </p:nvSpPr>
        <p:spPr>
          <a:xfrm>
            <a:off x="1183367" y="7350914"/>
            <a:ext cx="353495" cy="576196"/>
          </a:xfrm>
          <a:custGeom>
            <a:avLst/>
            <a:gdLst/>
            <a:ahLst/>
            <a:cxnLst/>
            <a:rect l="l" t="t" r="r" b="b"/>
            <a:pathLst>
              <a:path w="353495" h="576196">
                <a:moveTo>
                  <a:pt x="0" y="0"/>
                </a:moveTo>
                <a:lnTo>
                  <a:pt x="353495" y="0"/>
                </a:lnTo>
                <a:lnTo>
                  <a:pt x="353495" y="576197"/>
                </a:lnTo>
                <a:lnTo>
                  <a:pt x="0" y="57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45" name="TextBox 45"/>
          <p:cNvSpPr txBox="1"/>
          <p:nvPr/>
        </p:nvSpPr>
        <p:spPr>
          <a:xfrm>
            <a:off x="1752563" y="7403752"/>
            <a:ext cx="6903221" cy="812802"/>
          </a:xfrm>
          <a:prstGeom prst="rect">
            <a:avLst/>
          </a:prstGeom>
        </p:spPr>
        <p:txBody>
          <a:bodyPr lIns="0" tIns="0" rIns="0" bIns="0" rtlCol="0" anchor="t">
            <a:spAutoFit/>
          </a:bodyPr>
          <a:lstStyle/>
          <a:p>
            <a:pPr algn="l">
              <a:lnSpc>
                <a:spcPts val="2246"/>
              </a:lnSpc>
            </a:pPr>
            <a:r>
              <a:rPr lang="en-US" sz="1517" b="1">
                <a:solidFill>
                  <a:srgbClr val="1C79BE"/>
                </a:solidFill>
                <a:latin typeface="Open Sans Semi-Bold"/>
                <a:ea typeface="Open Sans Semi-Bold"/>
                <a:cs typeface="Open Sans Semi-Bold"/>
                <a:sym typeface="Open Sans Semi-Bold"/>
              </a:rPr>
              <a:t>Link the the findings with the recommendations and co-developed with implementers, not imposed by evaluators</a:t>
            </a:r>
          </a:p>
          <a:p>
            <a:pPr algn="l">
              <a:lnSpc>
                <a:spcPts val="2246"/>
              </a:lnSpc>
            </a:pPr>
            <a:endParaRPr lang="en-US" sz="1517" b="1">
              <a:solidFill>
                <a:srgbClr val="1C79BE"/>
              </a:solidFill>
              <a:latin typeface="Open Sans Semi-Bold"/>
              <a:ea typeface="Open Sans Semi-Bold"/>
              <a:cs typeface="Open Sans Semi-Bold"/>
              <a:sym typeface="Open Sa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grpSp>
        <p:nvGrpSpPr>
          <p:cNvPr id="3" name="Group 3"/>
          <p:cNvGrpSpPr/>
          <p:nvPr/>
        </p:nvGrpSpPr>
        <p:grpSpPr>
          <a:xfrm rot="1407552">
            <a:off x="8970048" y="-3447840"/>
            <a:ext cx="9296774" cy="5420196"/>
            <a:chOff x="0" y="0"/>
            <a:chExt cx="2448533" cy="1427541"/>
          </a:xfrm>
        </p:grpSpPr>
        <p:sp>
          <p:nvSpPr>
            <p:cNvPr id="4" name="Freeform 4"/>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5" name="TextBox 5"/>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6" name="Freeform 6"/>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7" name="Freeform 7"/>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8" name="TextBox 8"/>
          <p:cNvSpPr txBox="1"/>
          <p:nvPr/>
        </p:nvSpPr>
        <p:spPr>
          <a:xfrm>
            <a:off x="1028700" y="1095295"/>
            <a:ext cx="11270710" cy="14573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The Elements of Quality Evaluation Design</a:t>
            </a:r>
          </a:p>
        </p:txBody>
      </p:sp>
      <p:sp>
        <p:nvSpPr>
          <p:cNvPr id="9" name="Freeform 9"/>
          <p:cNvSpPr/>
          <p:nvPr/>
        </p:nvSpPr>
        <p:spPr>
          <a:xfrm flipH="1">
            <a:off x="6903043" y="1955848"/>
            <a:ext cx="1373159" cy="7960345"/>
          </a:xfrm>
          <a:custGeom>
            <a:avLst/>
            <a:gdLst/>
            <a:ahLst/>
            <a:cxnLst/>
            <a:rect l="l" t="t" r="r" b="b"/>
            <a:pathLst>
              <a:path w="1373159" h="7960345">
                <a:moveTo>
                  <a:pt x="1373160" y="0"/>
                </a:moveTo>
                <a:lnTo>
                  <a:pt x="0" y="0"/>
                </a:lnTo>
                <a:lnTo>
                  <a:pt x="0" y="7960345"/>
                </a:lnTo>
                <a:lnTo>
                  <a:pt x="1373160" y="7960345"/>
                </a:lnTo>
                <a:lnTo>
                  <a:pt x="137316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10" name="Freeform 10"/>
          <p:cNvSpPr/>
          <p:nvPr/>
        </p:nvSpPr>
        <p:spPr>
          <a:xfrm>
            <a:off x="5901023" y="2296037"/>
            <a:ext cx="2004040" cy="2004040"/>
          </a:xfrm>
          <a:custGeom>
            <a:avLst/>
            <a:gdLst/>
            <a:ahLst/>
            <a:cxnLst/>
            <a:rect l="l" t="t" r="r" b="b"/>
            <a:pathLst>
              <a:path w="2004040" h="2004040">
                <a:moveTo>
                  <a:pt x="0" y="0"/>
                </a:moveTo>
                <a:lnTo>
                  <a:pt x="2004040" y="0"/>
                </a:lnTo>
                <a:lnTo>
                  <a:pt x="2004040" y="2004040"/>
                </a:lnTo>
                <a:lnTo>
                  <a:pt x="0" y="2004040"/>
                </a:lnTo>
                <a:lnTo>
                  <a:pt x="0" y="0"/>
                </a:lnTo>
                <a:close/>
              </a:path>
            </a:pathLst>
          </a:custGeom>
          <a:blipFill>
            <a:blip r:embed="rId8">
              <a:alphaModFix amt="16000"/>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1" name="Freeform 11"/>
          <p:cNvSpPr/>
          <p:nvPr/>
        </p:nvSpPr>
        <p:spPr>
          <a:xfrm>
            <a:off x="5921124" y="4950947"/>
            <a:ext cx="2004091" cy="2004091"/>
          </a:xfrm>
          <a:custGeom>
            <a:avLst/>
            <a:gdLst/>
            <a:ahLst/>
            <a:cxnLst/>
            <a:rect l="l" t="t" r="r" b="b"/>
            <a:pathLst>
              <a:path w="2004091" h="2004091">
                <a:moveTo>
                  <a:pt x="0" y="0"/>
                </a:moveTo>
                <a:lnTo>
                  <a:pt x="2004090" y="0"/>
                </a:lnTo>
                <a:lnTo>
                  <a:pt x="2004090" y="2004091"/>
                </a:lnTo>
                <a:lnTo>
                  <a:pt x="0" y="2004091"/>
                </a:lnTo>
                <a:lnTo>
                  <a:pt x="0" y="0"/>
                </a:lnTo>
                <a:close/>
              </a:path>
            </a:pathLst>
          </a:custGeom>
          <a:blipFill>
            <a:blip r:embed="rId10">
              <a:alphaModFix amt="1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E"/>
          </a:p>
        </p:txBody>
      </p:sp>
      <p:sp>
        <p:nvSpPr>
          <p:cNvPr id="12" name="Freeform 12"/>
          <p:cNvSpPr/>
          <p:nvPr/>
        </p:nvSpPr>
        <p:spPr>
          <a:xfrm>
            <a:off x="5921124" y="7588936"/>
            <a:ext cx="2004091" cy="2004091"/>
          </a:xfrm>
          <a:custGeom>
            <a:avLst/>
            <a:gdLst/>
            <a:ahLst/>
            <a:cxnLst/>
            <a:rect l="l" t="t" r="r" b="b"/>
            <a:pathLst>
              <a:path w="2004091" h="2004091">
                <a:moveTo>
                  <a:pt x="0" y="0"/>
                </a:moveTo>
                <a:lnTo>
                  <a:pt x="2004090" y="0"/>
                </a:lnTo>
                <a:lnTo>
                  <a:pt x="2004090" y="2004091"/>
                </a:lnTo>
                <a:lnTo>
                  <a:pt x="0" y="2004091"/>
                </a:lnTo>
                <a:lnTo>
                  <a:pt x="0" y="0"/>
                </a:lnTo>
                <a:close/>
              </a:path>
            </a:pathLst>
          </a:custGeom>
          <a:blipFill>
            <a:blip r:embed="rId10">
              <a:alphaModFix amt="1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E"/>
          </a:p>
        </p:txBody>
      </p:sp>
      <p:sp>
        <p:nvSpPr>
          <p:cNvPr id="13" name="Freeform 13"/>
          <p:cNvSpPr/>
          <p:nvPr/>
        </p:nvSpPr>
        <p:spPr>
          <a:xfrm>
            <a:off x="7274157" y="6261456"/>
            <a:ext cx="2004091" cy="2004091"/>
          </a:xfrm>
          <a:custGeom>
            <a:avLst/>
            <a:gdLst/>
            <a:ahLst/>
            <a:cxnLst/>
            <a:rect l="l" t="t" r="r" b="b"/>
            <a:pathLst>
              <a:path w="2004091" h="2004091">
                <a:moveTo>
                  <a:pt x="0" y="0"/>
                </a:moveTo>
                <a:lnTo>
                  <a:pt x="2004091" y="0"/>
                </a:lnTo>
                <a:lnTo>
                  <a:pt x="2004091" y="2004090"/>
                </a:lnTo>
                <a:lnTo>
                  <a:pt x="0" y="2004090"/>
                </a:lnTo>
                <a:lnTo>
                  <a:pt x="0" y="0"/>
                </a:lnTo>
                <a:close/>
              </a:path>
            </a:pathLst>
          </a:custGeom>
          <a:blipFill>
            <a:blip r:embed="rId12">
              <a:alphaModFix amt="1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E"/>
          </a:p>
        </p:txBody>
      </p:sp>
      <p:sp>
        <p:nvSpPr>
          <p:cNvPr id="14" name="Freeform 14"/>
          <p:cNvSpPr/>
          <p:nvPr/>
        </p:nvSpPr>
        <p:spPr>
          <a:xfrm>
            <a:off x="7274157" y="3606495"/>
            <a:ext cx="2004091" cy="2004091"/>
          </a:xfrm>
          <a:custGeom>
            <a:avLst/>
            <a:gdLst/>
            <a:ahLst/>
            <a:cxnLst/>
            <a:rect l="l" t="t" r="r" b="b"/>
            <a:pathLst>
              <a:path w="2004091" h="2004091">
                <a:moveTo>
                  <a:pt x="0" y="0"/>
                </a:moveTo>
                <a:lnTo>
                  <a:pt x="2004091" y="0"/>
                </a:lnTo>
                <a:lnTo>
                  <a:pt x="2004091" y="2004090"/>
                </a:lnTo>
                <a:lnTo>
                  <a:pt x="0" y="2004090"/>
                </a:lnTo>
                <a:lnTo>
                  <a:pt x="0" y="0"/>
                </a:lnTo>
                <a:close/>
              </a:path>
            </a:pathLst>
          </a:custGeom>
          <a:blipFill>
            <a:blip r:embed="rId14">
              <a:alphaModFix amt="16000"/>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E"/>
          </a:p>
        </p:txBody>
      </p:sp>
      <p:grpSp>
        <p:nvGrpSpPr>
          <p:cNvPr id="15" name="Group 15"/>
          <p:cNvGrpSpPr/>
          <p:nvPr/>
        </p:nvGrpSpPr>
        <p:grpSpPr>
          <a:xfrm>
            <a:off x="6323832" y="2701849"/>
            <a:ext cx="1158421" cy="11584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a:ln cap="sq">
              <a:noFill/>
              <a:prstDash val="solid"/>
              <a:miter/>
            </a:ln>
          </p:spPr>
          <p:txBody>
            <a:bodyPr/>
            <a:lstStyle/>
            <a:p>
              <a:endParaRPr lang="en-GE"/>
            </a:p>
          </p:txBody>
        </p:sp>
        <p:sp>
          <p:nvSpPr>
            <p:cNvPr id="17" name="TextBox 17"/>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18" name="Group 18"/>
          <p:cNvGrpSpPr/>
          <p:nvPr/>
        </p:nvGrpSpPr>
        <p:grpSpPr>
          <a:xfrm>
            <a:off x="7696992" y="4029329"/>
            <a:ext cx="1158421" cy="115842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a:ln cap="sq">
              <a:noFill/>
              <a:prstDash val="solid"/>
              <a:miter/>
            </a:ln>
          </p:spPr>
          <p:txBody>
            <a:bodyPr/>
            <a:lstStyle/>
            <a:p>
              <a:endParaRPr lang="en-GE"/>
            </a:p>
          </p:txBody>
        </p:sp>
        <p:sp>
          <p:nvSpPr>
            <p:cNvPr id="20" name="TextBox 20"/>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21" name="Group 21"/>
          <p:cNvGrpSpPr/>
          <p:nvPr/>
        </p:nvGrpSpPr>
        <p:grpSpPr>
          <a:xfrm>
            <a:off x="6323832" y="5356810"/>
            <a:ext cx="1158421" cy="115842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a:ln cap="sq">
              <a:noFill/>
              <a:prstDash val="solid"/>
              <a:miter/>
            </a:ln>
          </p:spPr>
          <p:txBody>
            <a:bodyPr/>
            <a:lstStyle/>
            <a:p>
              <a:endParaRPr lang="en-GE"/>
            </a:p>
          </p:txBody>
        </p:sp>
        <p:sp>
          <p:nvSpPr>
            <p:cNvPr id="23" name="TextBox 23"/>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24" name="Group 24"/>
          <p:cNvGrpSpPr/>
          <p:nvPr/>
        </p:nvGrpSpPr>
        <p:grpSpPr>
          <a:xfrm>
            <a:off x="7696992" y="6684290"/>
            <a:ext cx="1158421" cy="115842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GE"/>
            </a:p>
          </p:txBody>
        </p:sp>
        <p:sp>
          <p:nvSpPr>
            <p:cNvPr id="26" name="TextBox 26"/>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27" name="Group 27"/>
          <p:cNvGrpSpPr/>
          <p:nvPr/>
        </p:nvGrpSpPr>
        <p:grpSpPr>
          <a:xfrm>
            <a:off x="6323832" y="8011771"/>
            <a:ext cx="1158421" cy="115842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txBody>
            <a:bodyPr/>
            <a:lstStyle/>
            <a:p>
              <a:endParaRPr lang="en-GE"/>
            </a:p>
          </p:txBody>
        </p:sp>
        <p:sp>
          <p:nvSpPr>
            <p:cNvPr id="29" name="TextBox 29"/>
            <p:cNvSpPr txBox="1"/>
            <p:nvPr/>
          </p:nvSpPr>
          <p:spPr>
            <a:xfrm>
              <a:off x="76200" y="38100"/>
              <a:ext cx="660400" cy="69850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30" name="Freeform 30"/>
          <p:cNvSpPr/>
          <p:nvPr/>
        </p:nvSpPr>
        <p:spPr>
          <a:xfrm>
            <a:off x="6594580" y="2972596"/>
            <a:ext cx="657179" cy="616927"/>
          </a:xfrm>
          <a:custGeom>
            <a:avLst/>
            <a:gdLst/>
            <a:ahLst/>
            <a:cxnLst/>
            <a:rect l="l" t="t" r="r" b="b"/>
            <a:pathLst>
              <a:path w="657179" h="616927">
                <a:moveTo>
                  <a:pt x="0" y="0"/>
                </a:moveTo>
                <a:lnTo>
                  <a:pt x="657179" y="0"/>
                </a:lnTo>
                <a:lnTo>
                  <a:pt x="657179" y="616927"/>
                </a:lnTo>
                <a:lnTo>
                  <a:pt x="0" y="6169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E"/>
          </a:p>
        </p:txBody>
      </p:sp>
      <p:sp>
        <p:nvSpPr>
          <p:cNvPr id="31" name="Freeform 31"/>
          <p:cNvSpPr/>
          <p:nvPr/>
        </p:nvSpPr>
        <p:spPr>
          <a:xfrm>
            <a:off x="7964230" y="4300077"/>
            <a:ext cx="623946" cy="616927"/>
          </a:xfrm>
          <a:custGeom>
            <a:avLst/>
            <a:gdLst/>
            <a:ahLst/>
            <a:cxnLst/>
            <a:rect l="l" t="t" r="r" b="b"/>
            <a:pathLst>
              <a:path w="623946" h="616927">
                <a:moveTo>
                  <a:pt x="0" y="0"/>
                </a:moveTo>
                <a:lnTo>
                  <a:pt x="623946" y="0"/>
                </a:lnTo>
                <a:lnTo>
                  <a:pt x="623946" y="616926"/>
                </a:lnTo>
                <a:lnTo>
                  <a:pt x="0" y="616926"/>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E"/>
          </a:p>
        </p:txBody>
      </p:sp>
      <p:sp>
        <p:nvSpPr>
          <p:cNvPr id="32" name="Freeform 32"/>
          <p:cNvSpPr/>
          <p:nvPr/>
        </p:nvSpPr>
        <p:spPr>
          <a:xfrm>
            <a:off x="7951931" y="6955038"/>
            <a:ext cx="648543" cy="616927"/>
          </a:xfrm>
          <a:custGeom>
            <a:avLst/>
            <a:gdLst/>
            <a:ahLst/>
            <a:cxnLst/>
            <a:rect l="l" t="t" r="r" b="b"/>
            <a:pathLst>
              <a:path w="648543" h="616927">
                <a:moveTo>
                  <a:pt x="0" y="0"/>
                </a:moveTo>
                <a:lnTo>
                  <a:pt x="648543" y="0"/>
                </a:lnTo>
                <a:lnTo>
                  <a:pt x="648543" y="616926"/>
                </a:lnTo>
                <a:lnTo>
                  <a:pt x="0" y="616926"/>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GE"/>
          </a:p>
        </p:txBody>
      </p:sp>
      <p:sp>
        <p:nvSpPr>
          <p:cNvPr id="33" name="Freeform 33"/>
          <p:cNvSpPr/>
          <p:nvPr/>
        </p:nvSpPr>
        <p:spPr>
          <a:xfrm>
            <a:off x="6594580" y="8304111"/>
            <a:ext cx="616927" cy="573742"/>
          </a:xfrm>
          <a:custGeom>
            <a:avLst/>
            <a:gdLst/>
            <a:ahLst/>
            <a:cxnLst/>
            <a:rect l="l" t="t" r="r" b="b"/>
            <a:pathLst>
              <a:path w="616927" h="573742">
                <a:moveTo>
                  <a:pt x="0" y="0"/>
                </a:moveTo>
                <a:lnTo>
                  <a:pt x="616926" y="0"/>
                </a:lnTo>
                <a:lnTo>
                  <a:pt x="616926" y="573742"/>
                </a:lnTo>
                <a:lnTo>
                  <a:pt x="0" y="573742"/>
                </a:lnTo>
                <a:lnTo>
                  <a:pt x="0" y="0"/>
                </a:lnTo>
                <a:close/>
              </a:path>
            </a:pathLst>
          </a:custGeom>
          <a:blipFill>
            <a:blip r:embed="rId22">
              <a:extLst>
                <a:ext uri="{96DAC541-7B7A-43D3-8B79-37D633B846F1}">
                  <asvg:svgBlip xmlns:asvg="http://schemas.microsoft.com/office/drawing/2016/SVG/main" r:embed="rId23"/>
                </a:ext>
              </a:extLst>
            </a:blip>
            <a:stretch>
              <a:fillRect/>
            </a:stretch>
          </a:blipFill>
          <a:ln cap="sq">
            <a:noFill/>
            <a:prstDash val="solid"/>
            <a:miter/>
          </a:ln>
        </p:spPr>
        <p:txBody>
          <a:bodyPr/>
          <a:lstStyle/>
          <a:p>
            <a:endParaRPr lang="en-GE"/>
          </a:p>
        </p:txBody>
      </p:sp>
      <p:sp>
        <p:nvSpPr>
          <p:cNvPr id="34" name="Freeform 34"/>
          <p:cNvSpPr/>
          <p:nvPr/>
        </p:nvSpPr>
        <p:spPr>
          <a:xfrm>
            <a:off x="6594580" y="5629099"/>
            <a:ext cx="616927" cy="613842"/>
          </a:xfrm>
          <a:custGeom>
            <a:avLst/>
            <a:gdLst/>
            <a:ahLst/>
            <a:cxnLst/>
            <a:rect l="l" t="t" r="r" b="b"/>
            <a:pathLst>
              <a:path w="616927" h="613842">
                <a:moveTo>
                  <a:pt x="0" y="0"/>
                </a:moveTo>
                <a:lnTo>
                  <a:pt x="616926" y="0"/>
                </a:lnTo>
                <a:lnTo>
                  <a:pt x="616926" y="613843"/>
                </a:lnTo>
                <a:lnTo>
                  <a:pt x="0" y="613843"/>
                </a:lnTo>
                <a:lnTo>
                  <a:pt x="0" y="0"/>
                </a:lnTo>
                <a:close/>
              </a:path>
            </a:pathLst>
          </a:custGeom>
          <a:blipFill>
            <a:blip r:embed="rId24">
              <a:extLst>
                <a:ext uri="{96DAC541-7B7A-43D3-8B79-37D633B846F1}">
                  <asvg:svgBlip xmlns:asvg="http://schemas.microsoft.com/office/drawing/2016/SVG/main" r:embed="rId25"/>
                </a:ext>
              </a:extLst>
            </a:blip>
            <a:stretch>
              <a:fillRect/>
            </a:stretch>
          </a:blipFill>
          <a:ln cap="sq">
            <a:noFill/>
            <a:prstDash val="solid"/>
            <a:miter/>
          </a:ln>
        </p:spPr>
        <p:txBody>
          <a:bodyPr/>
          <a:lstStyle/>
          <a:p>
            <a:endParaRPr lang="en-GE"/>
          </a:p>
        </p:txBody>
      </p:sp>
      <p:grpSp>
        <p:nvGrpSpPr>
          <p:cNvPr id="35" name="Group 35"/>
          <p:cNvGrpSpPr/>
          <p:nvPr/>
        </p:nvGrpSpPr>
        <p:grpSpPr>
          <a:xfrm>
            <a:off x="9076534" y="3991700"/>
            <a:ext cx="3534332" cy="2203171"/>
            <a:chOff x="0" y="0"/>
            <a:chExt cx="4712442" cy="2937562"/>
          </a:xfrm>
        </p:grpSpPr>
        <p:sp>
          <p:nvSpPr>
            <p:cNvPr id="36" name="TextBox 36"/>
            <p:cNvSpPr txBox="1"/>
            <p:nvPr/>
          </p:nvSpPr>
          <p:spPr>
            <a:xfrm>
              <a:off x="0" y="-38100"/>
              <a:ext cx="4712442" cy="840031"/>
            </a:xfrm>
            <a:prstGeom prst="rect">
              <a:avLst/>
            </a:prstGeom>
          </p:spPr>
          <p:txBody>
            <a:bodyPr lIns="0" tIns="0" rIns="0" bIns="0" rtlCol="0" anchor="t">
              <a:spAutoFit/>
            </a:bodyPr>
            <a:lstStyle/>
            <a:p>
              <a:pPr algn="l">
                <a:lnSpc>
                  <a:spcPts val="2600"/>
                </a:lnSpc>
              </a:pPr>
              <a:r>
                <a:rPr lang="en-US" sz="1857" b="1">
                  <a:solidFill>
                    <a:srgbClr val="1C79BE"/>
                  </a:solidFill>
                  <a:latin typeface="Open Sans Bold"/>
                  <a:ea typeface="Open Sans Bold"/>
                  <a:cs typeface="Open Sans Bold"/>
                  <a:sym typeface="Open Sans Bold"/>
                </a:rPr>
                <a:t>Stakeholder Engagement Strategy</a:t>
              </a:r>
            </a:p>
          </p:txBody>
        </p:sp>
        <p:sp>
          <p:nvSpPr>
            <p:cNvPr id="37" name="TextBox 37"/>
            <p:cNvSpPr txBox="1"/>
            <p:nvPr/>
          </p:nvSpPr>
          <p:spPr>
            <a:xfrm>
              <a:off x="0" y="1010297"/>
              <a:ext cx="3390298" cy="1927265"/>
            </a:xfrm>
            <a:prstGeom prst="rect">
              <a:avLst/>
            </a:prstGeom>
          </p:spPr>
          <p:txBody>
            <a:bodyPr lIns="0" tIns="0" rIns="0" bIns="0" rtlCol="0" anchor="t">
              <a:spAutoFit/>
            </a:bodyPr>
            <a:lstStyle/>
            <a:p>
              <a:pPr algn="l">
                <a:lnSpc>
                  <a:spcPts val="1950"/>
                </a:lnSpc>
              </a:pPr>
              <a:r>
                <a:rPr lang="en-US" sz="1392">
                  <a:solidFill>
                    <a:srgbClr val="115CAB"/>
                  </a:solidFill>
                  <a:latin typeface="Open Sans"/>
                  <a:ea typeface="Open Sans"/>
                  <a:cs typeface="Open Sans"/>
                  <a:sym typeface="Open Sans"/>
                </a:rPr>
                <a:t>Moving beyond consultation to strategic relationship management where different stakeholders contribute different knowledge for different purposes.</a:t>
              </a:r>
            </a:p>
          </p:txBody>
        </p:sp>
      </p:grpSp>
      <p:grpSp>
        <p:nvGrpSpPr>
          <p:cNvPr id="38" name="Group 38"/>
          <p:cNvGrpSpPr/>
          <p:nvPr/>
        </p:nvGrpSpPr>
        <p:grpSpPr>
          <a:xfrm>
            <a:off x="3320752" y="2664219"/>
            <a:ext cx="2789331" cy="1981104"/>
            <a:chOff x="0" y="0"/>
            <a:chExt cx="3719108" cy="2641472"/>
          </a:xfrm>
        </p:grpSpPr>
        <p:sp>
          <p:nvSpPr>
            <p:cNvPr id="39" name="TextBox 39"/>
            <p:cNvSpPr txBox="1"/>
            <p:nvPr/>
          </p:nvSpPr>
          <p:spPr>
            <a:xfrm>
              <a:off x="0" y="-38100"/>
              <a:ext cx="3719108" cy="838804"/>
            </a:xfrm>
            <a:prstGeom prst="rect">
              <a:avLst/>
            </a:prstGeom>
          </p:spPr>
          <p:txBody>
            <a:bodyPr lIns="0" tIns="0" rIns="0" bIns="0" rtlCol="0" anchor="t">
              <a:spAutoFit/>
            </a:bodyPr>
            <a:lstStyle/>
            <a:p>
              <a:pPr algn="r">
                <a:lnSpc>
                  <a:spcPts val="2600"/>
                </a:lnSpc>
              </a:pPr>
              <a:r>
                <a:rPr lang="en-US" sz="1857" b="1">
                  <a:solidFill>
                    <a:srgbClr val="1C79BE"/>
                  </a:solidFill>
                  <a:latin typeface="Open Sans Ultra-Bold"/>
                  <a:ea typeface="Open Sans Ultra-Bold"/>
                  <a:cs typeface="Open Sans Ultra-Bold"/>
                  <a:sym typeface="Open Sans Ultra-Bold"/>
                </a:rPr>
                <a:t>Clear Evaluative Thinking</a:t>
              </a:r>
            </a:p>
          </p:txBody>
        </p:sp>
        <p:sp>
          <p:nvSpPr>
            <p:cNvPr id="40" name="TextBox 40"/>
            <p:cNvSpPr txBox="1"/>
            <p:nvPr/>
          </p:nvSpPr>
          <p:spPr>
            <a:xfrm>
              <a:off x="749980" y="1009070"/>
              <a:ext cx="2969128" cy="1632403"/>
            </a:xfrm>
            <a:prstGeom prst="rect">
              <a:avLst/>
            </a:prstGeom>
          </p:spPr>
          <p:txBody>
            <a:bodyPr lIns="0" tIns="0" rIns="0" bIns="0" rtlCol="0" anchor="t">
              <a:spAutoFit/>
            </a:bodyPr>
            <a:lstStyle/>
            <a:p>
              <a:pPr algn="r">
                <a:lnSpc>
                  <a:spcPts val="1950"/>
                </a:lnSpc>
              </a:pPr>
              <a:r>
                <a:rPr lang="en-US" sz="1392" b="1">
                  <a:solidFill>
                    <a:srgbClr val="115CAB"/>
                  </a:solidFill>
                  <a:latin typeface="Open Sans Medium"/>
                  <a:ea typeface="Open Sans Medium"/>
                  <a:cs typeface="Open Sans Medium"/>
                  <a:sym typeface="Open Sans Medium"/>
                </a:rPr>
                <a:t>Making explicit judgments about merit, worth, and significance rather than just describing what happened.</a:t>
              </a:r>
            </a:p>
          </p:txBody>
        </p:sp>
      </p:grpSp>
      <p:grpSp>
        <p:nvGrpSpPr>
          <p:cNvPr id="41" name="Group 41"/>
          <p:cNvGrpSpPr/>
          <p:nvPr/>
        </p:nvGrpSpPr>
        <p:grpSpPr>
          <a:xfrm>
            <a:off x="3320752" y="5319181"/>
            <a:ext cx="2789331" cy="2365326"/>
            <a:chOff x="0" y="0"/>
            <a:chExt cx="3719108" cy="3153769"/>
          </a:xfrm>
        </p:grpSpPr>
        <p:sp>
          <p:nvSpPr>
            <p:cNvPr id="42" name="TextBox 42"/>
            <p:cNvSpPr txBox="1"/>
            <p:nvPr/>
          </p:nvSpPr>
          <p:spPr>
            <a:xfrm>
              <a:off x="749980" y="577883"/>
              <a:ext cx="2969128" cy="2575885"/>
            </a:xfrm>
            <a:prstGeom prst="rect">
              <a:avLst/>
            </a:prstGeom>
          </p:spPr>
          <p:txBody>
            <a:bodyPr lIns="0" tIns="0" rIns="0" bIns="0" rtlCol="0" anchor="t">
              <a:spAutoFit/>
            </a:bodyPr>
            <a:lstStyle/>
            <a:p>
              <a:pPr algn="r">
                <a:lnSpc>
                  <a:spcPts val="1950"/>
                </a:lnSpc>
              </a:pPr>
              <a:r>
                <a:rPr lang="en-US" sz="1392">
                  <a:solidFill>
                    <a:srgbClr val="115CAB"/>
                  </a:solidFill>
                  <a:latin typeface="Open Sans"/>
                  <a:ea typeface="Open Sans"/>
                  <a:cs typeface="Open Sans"/>
                  <a:sym typeface="Open Sans"/>
                </a:rPr>
                <a:t>Deep understanding of local political, cultural, and systemic factors that influence how change happens in specific settings.</a:t>
              </a:r>
            </a:p>
            <a:p>
              <a:pPr algn="r">
                <a:lnSpc>
                  <a:spcPts val="1950"/>
                </a:lnSpc>
              </a:pPr>
              <a:endParaRPr lang="en-US" sz="1392">
                <a:solidFill>
                  <a:srgbClr val="115CAB"/>
                </a:solidFill>
                <a:latin typeface="Open Sans"/>
                <a:ea typeface="Open Sans"/>
                <a:cs typeface="Open Sans"/>
                <a:sym typeface="Open Sans"/>
              </a:endParaRPr>
            </a:p>
            <a:p>
              <a:pPr algn="r">
                <a:lnSpc>
                  <a:spcPts val="1950"/>
                </a:lnSpc>
              </a:pPr>
              <a:endParaRPr lang="en-US" sz="1392">
                <a:solidFill>
                  <a:srgbClr val="115CAB"/>
                </a:solidFill>
                <a:latin typeface="Open Sans"/>
                <a:ea typeface="Open Sans"/>
                <a:cs typeface="Open Sans"/>
                <a:sym typeface="Open Sans"/>
              </a:endParaRPr>
            </a:p>
          </p:txBody>
        </p:sp>
        <p:sp>
          <p:nvSpPr>
            <p:cNvPr id="43" name="TextBox 43"/>
            <p:cNvSpPr txBox="1"/>
            <p:nvPr/>
          </p:nvSpPr>
          <p:spPr>
            <a:xfrm>
              <a:off x="0" y="-38100"/>
              <a:ext cx="3719108" cy="407617"/>
            </a:xfrm>
            <a:prstGeom prst="rect">
              <a:avLst/>
            </a:prstGeom>
          </p:spPr>
          <p:txBody>
            <a:bodyPr lIns="0" tIns="0" rIns="0" bIns="0" rtlCol="0" anchor="t">
              <a:spAutoFit/>
            </a:bodyPr>
            <a:lstStyle/>
            <a:p>
              <a:pPr algn="r">
                <a:lnSpc>
                  <a:spcPts val="2600"/>
                </a:lnSpc>
              </a:pPr>
              <a:r>
                <a:rPr lang="en-US" sz="1857" b="1">
                  <a:solidFill>
                    <a:srgbClr val="1C79BE"/>
                  </a:solidFill>
                  <a:latin typeface="Open Sans Bold"/>
                  <a:ea typeface="Open Sans Bold"/>
                  <a:cs typeface="Open Sans Bold"/>
                  <a:sym typeface="Open Sans Bold"/>
                </a:rPr>
                <a:t>Contextual Intelligence</a:t>
              </a:r>
            </a:p>
          </p:txBody>
        </p:sp>
      </p:grpSp>
      <p:grpSp>
        <p:nvGrpSpPr>
          <p:cNvPr id="44" name="Group 44"/>
          <p:cNvGrpSpPr/>
          <p:nvPr/>
        </p:nvGrpSpPr>
        <p:grpSpPr>
          <a:xfrm>
            <a:off x="9076534" y="6567303"/>
            <a:ext cx="2789331" cy="2203171"/>
            <a:chOff x="0" y="0"/>
            <a:chExt cx="3719108" cy="2937562"/>
          </a:xfrm>
        </p:grpSpPr>
        <p:sp>
          <p:nvSpPr>
            <p:cNvPr id="45" name="TextBox 45"/>
            <p:cNvSpPr txBox="1"/>
            <p:nvPr/>
          </p:nvSpPr>
          <p:spPr>
            <a:xfrm>
              <a:off x="0" y="-38100"/>
              <a:ext cx="3719108" cy="840031"/>
            </a:xfrm>
            <a:prstGeom prst="rect">
              <a:avLst/>
            </a:prstGeom>
          </p:spPr>
          <p:txBody>
            <a:bodyPr lIns="0" tIns="0" rIns="0" bIns="0" rtlCol="0" anchor="t">
              <a:spAutoFit/>
            </a:bodyPr>
            <a:lstStyle/>
            <a:p>
              <a:pPr algn="l">
                <a:lnSpc>
                  <a:spcPts val="2600"/>
                </a:lnSpc>
              </a:pPr>
              <a:r>
                <a:rPr lang="en-US" sz="1857" b="1">
                  <a:solidFill>
                    <a:srgbClr val="1C79BE"/>
                  </a:solidFill>
                  <a:latin typeface="Open Sans Bold"/>
                  <a:ea typeface="Open Sans Bold"/>
                  <a:cs typeface="Open Sans Bold"/>
                  <a:sym typeface="Open Sans Bold"/>
                </a:rPr>
                <a:t>Learning-Oriented Design</a:t>
              </a:r>
            </a:p>
          </p:txBody>
        </p:sp>
        <p:sp>
          <p:nvSpPr>
            <p:cNvPr id="46" name="TextBox 46"/>
            <p:cNvSpPr txBox="1"/>
            <p:nvPr/>
          </p:nvSpPr>
          <p:spPr>
            <a:xfrm>
              <a:off x="0" y="1010297"/>
              <a:ext cx="2675658" cy="1927265"/>
            </a:xfrm>
            <a:prstGeom prst="rect">
              <a:avLst/>
            </a:prstGeom>
          </p:spPr>
          <p:txBody>
            <a:bodyPr lIns="0" tIns="0" rIns="0" bIns="0" rtlCol="0" anchor="t">
              <a:spAutoFit/>
            </a:bodyPr>
            <a:lstStyle/>
            <a:p>
              <a:pPr algn="l">
                <a:lnSpc>
                  <a:spcPts val="1950"/>
                </a:lnSpc>
              </a:pPr>
              <a:r>
                <a:rPr lang="en-US" sz="1392">
                  <a:solidFill>
                    <a:srgbClr val="115CAB"/>
                  </a:solidFill>
                  <a:latin typeface="Open Sans"/>
                  <a:ea typeface="Open Sans"/>
                  <a:cs typeface="Open Sans"/>
                  <a:sym typeface="Open Sans"/>
                </a:rPr>
                <a:t>Designing evaluations that generate actionable insights and build organizational capacity, not just deliver final judgments.</a:t>
              </a:r>
            </a:p>
          </p:txBody>
        </p:sp>
      </p:grpSp>
      <p:grpSp>
        <p:nvGrpSpPr>
          <p:cNvPr id="47" name="Group 47"/>
          <p:cNvGrpSpPr/>
          <p:nvPr/>
        </p:nvGrpSpPr>
        <p:grpSpPr>
          <a:xfrm>
            <a:off x="3320752" y="7970996"/>
            <a:ext cx="2789331" cy="2041016"/>
            <a:chOff x="0" y="0"/>
            <a:chExt cx="3719108" cy="2721355"/>
          </a:xfrm>
        </p:grpSpPr>
        <p:sp>
          <p:nvSpPr>
            <p:cNvPr id="48" name="TextBox 48"/>
            <p:cNvSpPr txBox="1"/>
            <p:nvPr/>
          </p:nvSpPr>
          <p:spPr>
            <a:xfrm>
              <a:off x="0" y="-38100"/>
              <a:ext cx="3719108" cy="1272445"/>
            </a:xfrm>
            <a:prstGeom prst="rect">
              <a:avLst/>
            </a:prstGeom>
          </p:spPr>
          <p:txBody>
            <a:bodyPr lIns="0" tIns="0" rIns="0" bIns="0" rtlCol="0" anchor="t">
              <a:spAutoFit/>
            </a:bodyPr>
            <a:lstStyle/>
            <a:p>
              <a:pPr algn="r">
                <a:lnSpc>
                  <a:spcPts val="2600"/>
                </a:lnSpc>
              </a:pPr>
              <a:r>
                <a:rPr lang="en-US" sz="1857" b="1">
                  <a:solidFill>
                    <a:srgbClr val="1C79BE"/>
                  </a:solidFill>
                  <a:latin typeface="Open Sans Bold"/>
                  <a:ea typeface="Open Sans Bold"/>
                  <a:cs typeface="Open Sans Bold"/>
                  <a:sym typeface="Open Sans Bold"/>
                </a:rPr>
                <a:t>Methodological Rigor with Pragmatic Flexibility</a:t>
              </a:r>
            </a:p>
          </p:txBody>
        </p:sp>
        <p:sp>
          <p:nvSpPr>
            <p:cNvPr id="49" name="TextBox 49"/>
            <p:cNvSpPr txBox="1"/>
            <p:nvPr/>
          </p:nvSpPr>
          <p:spPr>
            <a:xfrm>
              <a:off x="749980" y="1442711"/>
              <a:ext cx="2969128" cy="1278644"/>
            </a:xfrm>
            <a:prstGeom prst="rect">
              <a:avLst/>
            </a:prstGeom>
          </p:spPr>
          <p:txBody>
            <a:bodyPr lIns="0" tIns="0" rIns="0" bIns="0" rtlCol="0" anchor="t">
              <a:spAutoFit/>
            </a:bodyPr>
            <a:lstStyle/>
            <a:p>
              <a:pPr algn="r">
                <a:lnSpc>
                  <a:spcPts val="1950"/>
                </a:lnSpc>
              </a:pPr>
              <a:r>
                <a:rPr lang="en-US" sz="1392">
                  <a:solidFill>
                    <a:srgbClr val="115CAB"/>
                  </a:solidFill>
                  <a:latin typeface="Open Sans"/>
                  <a:ea typeface="Open Sans"/>
                  <a:cs typeface="Open Sans"/>
                  <a:sym typeface="Open Sans"/>
                </a:rPr>
                <a:t>Balancing scientific credibility with real-world constraints and adaptation needs.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3"/>
            <a:stretch>
              <a:fillRect t="-649" b="-649"/>
            </a:stretch>
          </a:blipFill>
        </p:spPr>
        <p:txBody>
          <a:bodyPr/>
          <a:lstStyle/>
          <a:p>
            <a:endParaRPr lang="en-GE"/>
          </a:p>
        </p:txBody>
      </p:sp>
      <p:sp>
        <p:nvSpPr>
          <p:cNvPr id="3" name="TextBox 3"/>
          <p:cNvSpPr txBox="1"/>
          <p:nvPr/>
        </p:nvSpPr>
        <p:spPr>
          <a:xfrm>
            <a:off x="1484318" y="4458665"/>
            <a:ext cx="7941570" cy="1457325"/>
          </a:xfrm>
          <a:prstGeom prst="rect">
            <a:avLst/>
          </a:prstGeom>
        </p:spPr>
        <p:txBody>
          <a:bodyPr lIns="0" tIns="0" rIns="0" bIns="0" rtlCol="0" anchor="t">
            <a:spAutoFit/>
          </a:bodyPr>
          <a:lstStyle/>
          <a:p>
            <a:pPr algn="l">
              <a:lnSpc>
                <a:spcPts val="5759"/>
              </a:lnSpc>
            </a:pPr>
            <a:r>
              <a:rPr lang="en-US" sz="4800" b="1">
                <a:solidFill>
                  <a:srgbClr val="FEFEFE"/>
                </a:solidFill>
                <a:latin typeface="BR Omny Bold"/>
                <a:ea typeface="BR Omny Bold"/>
                <a:cs typeface="BR Omny Bold"/>
                <a:sym typeface="BR Omny Bold"/>
              </a:rPr>
              <a:t>Outcome </a:t>
            </a:r>
          </a:p>
          <a:p>
            <a:pPr algn="l">
              <a:lnSpc>
                <a:spcPts val="5759"/>
              </a:lnSpc>
            </a:pPr>
            <a:r>
              <a:rPr lang="en-US" sz="4800" b="1">
                <a:solidFill>
                  <a:srgbClr val="FEFEFE"/>
                </a:solidFill>
                <a:latin typeface="BR Omny Bold"/>
                <a:ea typeface="BR Omny Bold"/>
                <a:cs typeface="BR Omny Bold"/>
                <a:sym typeface="BR Omny Bold"/>
              </a:rPr>
              <a:t>Harvesting </a:t>
            </a:r>
          </a:p>
        </p:txBody>
      </p:sp>
      <p:sp>
        <p:nvSpPr>
          <p:cNvPr id="4" name="TextBox 4"/>
          <p:cNvSpPr txBox="1"/>
          <p:nvPr/>
        </p:nvSpPr>
        <p:spPr>
          <a:xfrm>
            <a:off x="426454" y="9874130"/>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
        <p:nvSpPr>
          <p:cNvPr id="5" name="Freeform 5"/>
          <p:cNvSpPr/>
          <p:nvPr/>
        </p:nvSpPr>
        <p:spPr>
          <a:xfrm>
            <a:off x="-1048203" y="23245"/>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GE"/>
          </a:p>
        </p:txBody>
      </p:sp>
      <p:sp>
        <p:nvSpPr>
          <p:cNvPr id="6" name="Freeform 6"/>
          <p:cNvSpPr/>
          <p:nvPr/>
        </p:nvSpPr>
        <p:spPr>
          <a:xfrm>
            <a:off x="2112184" y="-664338"/>
            <a:ext cx="3668457" cy="3668457"/>
          </a:xfrm>
          <a:custGeom>
            <a:avLst/>
            <a:gdLst/>
            <a:ahLst/>
            <a:cxnLst/>
            <a:rect l="l" t="t" r="r" b="b"/>
            <a:pathLst>
              <a:path w="3668457" h="3668457">
                <a:moveTo>
                  <a:pt x="0" y="0"/>
                </a:moveTo>
                <a:lnTo>
                  <a:pt x="3668457" y="0"/>
                </a:lnTo>
                <a:lnTo>
                  <a:pt x="3668457" y="3668456"/>
                </a:lnTo>
                <a:lnTo>
                  <a:pt x="0" y="3668456"/>
                </a:lnTo>
                <a:lnTo>
                  <a:pt x="0" y="0"/>
                </a:lnTo>
                <a:close/>
              </a:path>
            </a:pathLst>
          </a:custGeom>
          <a:blipFill>
            <a:blip r:embed="rId5"/>
            <a:stretch>
              <a:fillRect/>
            </a:stretch>
          </a:blipFill>
        </p:spPr>
        <p:txBody>
          <a:bodyPr/>
          <a:lstStyle/>
          <a:p>
            <a:endParaRPr lang="en-GE"/>
          </a:p>
        </p:txBody>
      </p:sp>
      <p:sp>
        <p:nvSpPr>
          <p:cNvPr id="7" name="Freeform 7"/>
          <p:cNvSpPr/>
          <p:nvPr/>
        </p:nvSpPr>
        <p:spPr>
          <a:xfrm>
            <a:off x="3814868" y="5915990"/>
            <a:ext cx="4189271" cy="4231587"/>
          </a:xfrm>
          <a:custGeom>
            <a:avLst/>
            <a:gdLst/>
            <a:ahLst/>
            <a:cxnLst/>
            <a:rect l="l" t="t" r="r" b="b"/>
            <a:pathLst>
              <a:path w="4189271" h="4231587">
                <a:moveTo>
                  <a:pt x="0" y="0"/>
                </a:moveTo>
                <a:lnTo>
                  <a:pt x="4189271" y="0"/>
                </a:lnTo>
                <a:lnTo>
                  <a:pt x="4189271" y="4231587"/>
                </a:lnTo>
                <a:lnTo>
                  <a:pt x="0" y="4231587"/>
                </a:lnTo>
                <a:lnTo>
                  <a:pt x="0" y="0"/>
                </a:lnTo>
                <a:close/>
              </a:path>
            </a:pathLst>
          </a:custGeom>
          <a:blipFill>
            <a:blip r:embed="rId6">
              <a:alphaModFix amt="92000"/>
              <a:extLst>
                <a:ext uri="{96DAC541-7B7A-43D3-8B79-37D633B846F1}">
                  <asvg:svgBlip xmlns:asvg="http://schemas.microsoft.com/office/drawing/2016/SVG/main" r:embed="rId7"/>
                </a:ext>
              </a:extLst>
            </a:blip>
            <a:stretch>
              <a:fillRect/>
            </a:stretch>
          </a:blipFill>
        </p:spPr>
        <p:txBody>
          <a:bodyPr/>
          <a:lstStyle/>
          <a:p>
            <a:endParaRPr lang="en-G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p:cNvSpPr txBox="1"/>
          <p:nvPr/>
        </p:nvSpPr>
        <p:spPr>
          <a:xfrm>
            <a:off x="1028700" y="1095295"/>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What is Outcome Harvesting?</a:t>
            </a:r>
          </a:p>
        </p:txBody>
      </p:sp>
      <p:sp>
        <p:nvSpPr>
          <p:cNvPr id="4" name="TextBox 4"/>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5" name="Group 5"/>
          <p:cNvGrpSpPr/>
          <p:nvPr/>
        </p:nvGrpSpPr>
        <p:grpSpPr>
          <a:xfrm rot="1407552">
            <a:off x="8970048" y="-3447840"/>
            <a:ext cx="9296774" cy="5420196"/>
            <a:chOff x="0" y="0"/>
            <a:chExt cx="2448533" cy="1427541"/>
          </a:xfrm>
        </p:grpSpPr>
        <p:sp>
          <p:nvSpPr>
            <p:cNvPr id="6" name="Freeform 6"/>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GE"/>
            </a:p>
          </p:txBody>
        </p:sp>
        <p:sp>
          <p:nvSpPr>
            <p:cNvPr id="7" name="TextBox 7"/>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8" name="Freeform 8"/>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GE"/>
          </a:p>
        </p:txBody>
      </p:sp>
      <p:sp>
        <p:nvSpPr>
          <p:cNvPr id="9" name="Freeform 9"/>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GE"/>
          </a:p>
        </p:txBody>
      </p:sp>
      <p:sp>
        <p:nvSpPr>
          <p:cNvPr id="10" name="TextBox 10"/>
          <p:cNvSpPr txBox="1"/>
          <p:nvPr/>
        </p:nvSpPr>
        <p:spPr>
          <a:xfrm>
            <a:off x="3031175" y="3853248"/>
            <a:ext cx="12113303" cy="2703607"/>
          </a:xfrm>
          <a:prstGeom prst="rect">
            <a:avLst/>
          </a:prstGeom>
        </p:spPr>
        <p:txBody>
          <a:bodyPr lIns="0" tIns="0" rIns="0" bIns="0" rtlCol="0" anchor="t">
            <a:spAutoFit/>
          </a:bodyPr>
          <a:lstStyle/>
          <a:p>
            <a:pPr algn="ctr">
              <a:lnSpc>
                <a:spcPts val="3616"/>
              </a:lnSpc>
              <a:spcBef>
                <a:spcPct val="0"/>
              </a:spcBef>
            </a:pPr>
            <a:r>
              <a:rPr lang="en-US" sz="2066">
                <a:solidFill>
                  <a:srgbClr val="6EB33F"/>
                </a:solidFill>
                <a:latin typeface="Open Sans Extra Bold"/>
                <a:ea typeface="Open Sans Extra Bold"/>
                <a:cs typeface="Open Sans Extra Bold"/>
                <a:sym typeface="Open Sans Extra Bold"/>
              </a:rPr>
              <a:t>Outcome Harvesting</a:t>
            </a:r>
            <a:r>
              <a:rPr lang="en-US" sz="2066">
                <a:solidFill>
                  <a:srgbClr val="115CAB"/>
                </a:solidFill>
                <a:latin typeface="Open Sans Extra Bold"/>
                <a:ea typeface="Open Sans Extra Bold"/>
                <a:cs typeface="Open Sans Extra Bold"/>
                <a:sym typeface="Open Sans Extra Bold"/>
              </a:rPr>
              <a:t> is an evaluation approach that allows us to retrospectively identify emergent change (outcome/impact) by collecting examples of what has changed in “behaviour writ large” (actions, relationships, policies, practices) and then work backwards to determine whether, and how an intervention has contributed to these changes. </a:t>
            </a:r>
          </a:p>
          <a:p>
            <a:pPr algn="ctr">
              <a:lnSpc>
                <a:spcPts val="3616"/>
              </a:lnSpc>
              <a:spcBef>
                <a:spcPct val="0"/>
              </a:spcBef>
            </a:pPr>
            <a:endParaRPr lang="en-US" sz="2066">
              <a:solidFill>
                <a:srgbClr val="115CAB"/>
              </a:solidFill>
              <a:latin typeface="Open Sans Extra Bold"/>
              <a:ea typeface="Open Sans Extra Bold"/>
              <a:cs typeface="Open Sans Extra Bold"/>
              <a:sym typeface="Open Sans Extra Bold"/>
            </a:endParaRPr>
          </a:p>
        </p:txBody>
      </p:sp>
      <p:sp>
        <p:nvSpPr>
          <p:cNvPr id="11" name="Freeform 11"/>
          <p:cNvSpPr/>
          <p:nvPr/>
        </p:nvSpPr>
        <p:spPr>
          <a:xfrm>
            <a:off x="1147696" y="4802202"/>
            <a:ext cx="1213606" cy="2311630"/>
          </a:xfrm>
          <a:custGeom>
            <a:avLst/>
            <a:gdLst/>
            <a:ahLst/>
            <a:cxnLst/>
            <a:rect l="l" t="t" r="r" b="b"/>
            <a:pathLst>
              <a:path w="1213606" h="2311630">
                <a:moveTo>
                  <a:pt x="0" y="0"/>
                </a:moveTo>
                <a:lnTo>
                  <a:pt x="1213606" y="0"/>
                </a:lnTo>
                <a:lnTo>
                  <a:pt x="1213606" y="2311630"/>
                </a:lnTo>
                <a:lnTo>
                  <a:pt x="0" y="2311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4733</Words>
  <Application>Microsoft Macintosh PowerPoint</Application>
  <PresentationFormat>Custom</PresentationFormat>
  <Paragraphs>332</Paragraphs>
  <Slides>14</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Open Sans</vt:lpstr>
      <vt:lpstr>BR Omny Bold</vt:lpstr>
      <vt:lpstr>Open Sans Semi-Bold</vt:lpstr>
      <vt:lpstr>Source Sans Pro</vt:lpstr>
      <vt:lpstr>Calibri</vt:lpstr>
      <vt:lpstr>Open Sans Medium</vt:lpstr>
      <vt:lpstr>Open Sans Bold</vt:lpstr>
      <vt:lpstr>Montserrat Bold</vt:lpstr>
      <vt:lpstr>BR Omny</vt:lpstr>
      <vt:lpstr>Arial</vt:lpstr>
      <vt:lpstr>Sunborn</vt:lpstr>
      <vt:lpstr>Open Sans Light</vt:lpstr>
      <vt:lpstr>Open Sans Ultra-Bold</vt:lpstr>
      <vt:lpstr>Open Sans Extra Bold</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Glocal25 slide deck</dc:title>
  <cp:lastModifiedBy>Dea Tsartsidze</cp:lastModifiedBy>
  <cp:revision>2</cp:revision>
  <dcterms:created xsi:type="dcterms:W3CDTF">2006-08-16T00:00:00Z</dcterms:created>
  <dcterms:modified xsi:type="dcterms:W3CDTF">2025-06-05T03:07:01Z</dcterms:modified>
  <dc:identifier>DAGoEwMcDQA</dc:identifier>
</cp:coreProperties>
</file>