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61" r:id="rId3"/>
    <p:sldId id="276" r:id="rId4"/>
    <p:sldId id="258" r:id="rId5"/>
    <p:sldId id="262" r:id="rId6"/>
    <p:sldId id="263" r:id="rId7"/>
    <p:sldId id="257" r:id="rId8"/>
    <p:sldId id="285" r:id="rId9"/>
    <p:sldId id="278" r:id="rId10"/>
    <p:sldId id="264" r:id="rId11"/>
    <p:sldId id="265" r:id="rId12"/>
    <p:sldId id="266" r:id="rId13"/>
    <p:sldId id="267" r:id="rId14"/>
    <p:sldId id="282" r:id="rId15"/>
    <p:sldId id="268" r:id="rId16"/>
    <p:sldId id="269" r:id="rId17"/>
    <p:sldId id="270" r:id="rId18"/>
    <p:sldId id="279" r:id="rId19"/>
    <p:sldId id="272" r:id="rId20"/>
    <p:sldId id="280" r:id="rId21"/>
    <p:sldId id="281" r:id="rId22"/>
    <p:sldId id="283" r:id="rId23"/>
    <p:sldId id="273" r:id="rId24"/>
    <p:sldId id="284" r:id="rId25"/>
    <p:sldId id="277" r:id="rId26"/>
    <p:sldId id="274" r:id="rId27"/>
    <p:sldId id="259" r:id="rId28"/>
  </p:sldIdLst>
  <p:sldSz cx="18288000" cy="10287000"/>
  <p:notesSz cx="6858000" cy="9144000"/>
  <p:embeddedFontLst>
    <p:embeddedFont>
      <p:font typeface="Alfa Slab One" panose="020B0604020202020204" charset="0"/>
      <p:regular r:id="rId30"/>
    </p:embeddedFont>
    <p:embeddedFont>
      <p:font typeface="Archivo Black" panose="020B0604020202020204" charset="0"/>
      <p:regular r:id="rId31"/>
    </p:embeddedFont>
    <p:embeddedFont>
      <p:font typeface="BR Omny" panose="020B0604020202020204" charset="0"/>
      <p:regular r:id="rId32"/>
    </p:embeddedFont>
    <p:embeddedFont>
      <p:font typeface="BR Omny Bold" panose="020B0604020202020204" charset="0"/>
      <p:regular r:id="rId33"/>
    </p:embeddedFont>
    <p:embeddedFont>
      <p:font typeface="DM Sans" pitchFamily="2" charset="0"/>
      <p:regular r:id="rId34"/>
      <p:bold r:id="rId35"/>
      <p:italic r:id="rId36"/>
      <p:boldItalic r:id="rId37"/>
    </p:embeddedFont>
    <p:embeddedFont>
      <p:font typeface="Helvetica Neue Light" panose="020B060402020202020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Light" panose="00000400000000000000" pitchFamily="2" charset="0"/>
      <p:regular r:id="rId46"/>
      <p:italic r:id="rId47"/>
    </p:embeddedFont>
    <p:embeddedFont>
      <p:font typeface="Roboto" panose="02000000000000000000" pitchFamily="2" charset="0"/>
      <p:regular r:id="rId48"/>
      <p:bold r:id="rId49"/>
      <p:italic r:id="rId50"/>
      <p:boldItalic r:id="rId51"/>
    </p:embeddedFont>
    <p:embeddedFont>
      <p:font typeface="Roboto Light" panose="02000000000000000000" pitchFamily="2" charset="0"/>
      <p:regular r:id="rId52"/>
      <p:italic r:id="rId53"/>
    </p:embeddedFont>
    <p:embeddedFont>
      <p:font typeface="Roboto Slab" pitchFamily="2"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718" autoAdjust="0"/>
  </p:normalViewPr>
  <p:slideViewPr>
    <p:cSldViewPr>
      <p:cViewPr varScale="1">
        <p:scale>
          <a:sx n="54" d="100"/>
          <a:sy n="54" d="100"/>
        </p:scale>
        <p:origin x="2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A5839-34BB-4A47-B19B-427AADA6986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7FB5884-BF75-40DF-9410-24C73C88ED75}">
      <dgm:prSet phldrT="[Text]"/>
      <dgm:spPr/>
      <dgm:t>
        <a:bodyPr/>
        <a:lstStyle/>
        <a:p>
          <a:r>
            <a:rPr lang="en-US" dirty="0"/>
            <a:t>iGIS data attributes</a:t>
          </a:r>
        </a:p>
      </dgm:t>
    </dgm:pt>
    <dgm:pt modelId="{2CCF5FD5-87F5-4C01-8D4D-9A9122E85DFF}" type="parTrans" cxnId="{9271BA99-7AF8-4538-BE55-97C36A5A570C}">
      <dgm:prSet/>
      <dgm:spPr/>
      <dgm:t>
        <a:bodyPr/>
        <a:lstStyle/>
        <a:p>
          <a:endParaRPr lang="en-US"/>
        </a:p>
      </dgm:t>
    </dgm:pt>
    <dgm:pt modelId="{3541F54B-1D7E-42CC-A32D-CD0BACAA81A0}" type="sibTrans" cxnId="{9271BA99-7AF8-4538-BE55-97C36A5A570C}">
      <dgm:prSet/>
      <dgm:spPr/>
      <dgm:t>
        <a:bodyPr/>
        <a:lstStyle/>
        <a:p>
          <a:r>
            <a:rPr lang="en-US" dirty="0"/>
            <a:t>iGIS indicator</a:t>
          </a:r>
        </a:p>
      </dgm:t>
    </dgm:pt>
    <dgm:pt modelId="{F5A12F67-558C-48F7-8742-345879A0BA48}">
      <dgm:prSet phldrT="[Text]"/>
      <dgm:spPr/>
      <dgm:t>
        <a:bodyPr/>
        <a:lstStyle/>
        <a:p>
          <a:r>
            <a:rPr lang="en-US" dirty="0"/>
            <a:t>iGIS data review checklist</a:t>
          </a:r>
        </a:p>
      </dgm:t>
    </dgm:pt>
    <dgm:pt modelId="{A5271E5A-95A1-4A94-AF57-83D8B9A66FF5}" type="parTrans" cxnId="{BF746C8E-7B8B-4511-8C71-28C97FB616EC}">
      <dgm:prSet/>
      <dgm:spPr/>
      <dgm:t>
        <a:bodyPr/>
        <a:lstStyle/>
        <a:p>
          <a:endParaRPr lang="en-US"/>
        </a:p>
      </dgm:t>
    </dgm:pt>
    <dgm:pt modelId="{A6B49F68-FB7E-45DF-8F09-DF53AF01F148}" type="sibTrans" cxnId="{BF746C8E-7B8B-4511-8C71-28C97FB616EC}">
      <dgm:prSet/>
      <dgm:spPr/>
      <dgm:t>
        <a:bodyPr/>
        <a:lstStyle/>
        <a:p>
          <a:r>
            <a:rPr lang="en-US" dirty="0"/>
            <a:t>iGIS guideline</a:t>
          </a:r>
        </a:p>
      </dgm:t>
    </dgm:pt>
    <dgm:pt modelId="{C96928CE-2893-4DBA-A940-F5AB275A2753}">
      <dgm:prSet phldrT="[Text]"/>
      <dgm:spPr/>
      <dgm:t>
        <a:bodyPr/>
        <a:lstStyle/>
        <a:p>
          <a:r>
            <a:rPr lang="en-US" dirty="0"/>
            <a:t>iGIS package</a:t>
          </a:r>
        </a:p>
      </dgm:t>
    </dgm:pt>
    <dgm:pt modelId="{7D20B60F-1182-4BD9-935B-CB828C9C1E98}" type="parTrans" cxnId="{ABA41FE2-C986-477C-A5BD-57248971A5FF}">
      <dgm:prSet/>
      <dgm:spPr/>
      <dgm:t>
        <a:bodyPr/>
        <a:lstStyle/>
        <a:p>
          <a:endParaRPr lang="en-US"/>
        </a:p>
      </dgm:t>
    </dgm:pt>
    <dgm:pt modelId="{D1B2EC44-7816-470E-8BE7-58DDF426107A}" type="sibTrans" cxnId="{ABA41FE2-C986-477C-A5BD-57248971A5FF}">
      <dgm:prSet/>
      <dgm:spPr/>
      <dgm:t>
        <a:bodyPr/>
        <a:lstStyle/>
        <a:p>
          <a:r>
            <a:rPr lang="en-US" dirty="0"/>
            <a:t>iGIS video manual/CoP</a:t>
          </a:r>
        </a:p>
      </dgm:t>
    </dgm:pt>
    <dgm:pt modelId="{E04A5A29-7B8D-45B0-9611-3B0D0AC54476}" type="pres">
      <dgm:prSet presAssocID="{AC1A5839-34BB-4A47-B19B-427AADA69866}" presName="Name0" presStyleCnt="0">
        <dgm:presLayoutVars>
          <dgm:chMax/>
          <dgm:chPref/>
          <dgm:dir/>
          <dgm:animLvl val="lvl"/>
        </dgm:presLayoutVars>
      </dgm:prSet>
      <dgm:spPr/>
    </dgm:pt>
    <dgm:pt modelId="{E3E7DE54-9641-4269-9F58-55DE905FFCBF}" type="pres">
      <dgm:prSet presAssocID="{27FB5884-BF75-40DF-9410-24C73C88ED75}" presName="composite" presStyleCnt="0"/>
      <dgm:spPr/>
    </dgm:pt>
    <dgm:pt modelId="{EC0113AA-A8E3-4184-9E36-A73B1A113446}" type="pres">
      <dgm:prSet presAssocID="{27FB5884-BF75-40DF-9410-24C73C88ED75}" presName="Parent1" presStyleLbl="node1" presStyleIdx="0" presStyleCnt="6">
        <dgm:presLayoutVars>
          <dgm:chMax val="1"/>
          <dgm:chPref val="1"/>
          <dgm:bulletEnabled val="1"/>
        </dgm:presLayoutVars>
      </dgm:prSet>
      <dgm:spPr/>
    </dgm:pt>
    <dgm:pt modelId="{9C47132C-F0EB-4E44-926C-F81DED3FD47C}" type="pres">
      <dgm:prSet presAssocID="{27FB5884-BF75-40DF-9410-24C73C88ED75}" presName="Childtext1" presStyleLbl="revTx" presStyleIdx="0" presStyleCnt="3">
        <dgm:presLayoutVars>
          <dgm:chMax val="0"/>
          <dgm:chPref val="0"/>
          <dgm:bulletEnabled val="1"/>
        </dgm:presLayoutVars>
      </dgm:prSet>
      <dgm:spPr/>
    </dgm:pt>
    <dgm:pt modelId="{9D5ACF57-2AF5-4A86-9745-C1B1E596BA0B}" type="pres">
      <dgm:prSet presAssocID="{27FB5884-BF75-40DF-9410-24C73C88ED75}" presName="BalanceSpacing" presStyleCnt="0"/>
      <dgm:spPr/>
    </dgm:pt>
    <dgm:pt modelId="{A0E64512-1856-4CBE-A26B-AAAA39A278AE}" type="pres">
      <dgm:prSet presAssocID="{27FB5884-BF75-40DF-9410-24C73C88ED75}" presName="BalanceSpacing1" presStyleCnt="0"/>
      <dgm:spPr/>
    </dgm:pt>
    <dgm:pt modelId="{0F07B2B5-BFBC-4EF9-B6D8-4579212E0B9C}" type="pres">
      <dgm:prSet presAssocID="{3541F54B-1D7E-42CC-A32D-CD0BACAA81A0}" presName="Accent1Text" presStyleLbl="node1" presStyleIdx="1" presStyleCnt="6"/>
      <dgm:spPr/>
    </dgm:pt>
    <dgm:pt modelId="{D2E8F2D3-C3CF-47EE-9393-0E44153FB686}" type="pres">
      <dgm:prSet presAssocID="{3541F54B-1D7E-42CC-A32D-CD0BACAA81A0}" presName="spaceBetweenRectangles" presStyleCnt="0"/>
      <dgm:spPr/>
    </dgm:pt>
    <dgm:pt modelId="{97E14ECC-9CBA-4E2E-82AA-EC5015E4962A}" type="pres">
      <dgm:prSet presAssocID="{F5A12F67-558C-48F7-8742-345879A0BA48}" presName="composite" presStyleCnt="0"/>
      <dgm:spPr/>
    </dgm:pt>
    <dgm:pt modelId="{FA85C4CC-65D3-4470-8A0C-D17698E687D6}" type="pres">
      <dgm:prSet presAssocID="{F5A12F67-558C-48F7-8742-345879A0BA48}" presName="Parent1" presStyleLbl="node1" presStyleIdx="2" presStyleCnt="6">
        <dgm:presLayoutVars>
          <dgm:chMax val="1"/>
          <dgm:chPref val="1"/>
          <dgm:bulletEnabled val="1"/>
        </dgm:presLayoutVars>
      </dgm:prSet>
      <dgm:spPr/>
    </dgm:pt>
    <dgm:pt modelId="{04F6BAF7-2DD0-46FC-93D5-2072BE7CC312}" type="pres">
      <dgm:prSet presAssocID="{F5A12F67-558C-48F7-8742-345879A0BA48}" presName="Childtext1" presStyleLbl="revTx" presStyleIdx="1" presStyleCnt="3">
        <dgm:presLayoutVars>
          <dgm:chMax val="0"/>
          <dgm:chPref val="0"/>
          <dgm:bulletEnabled val="1"/>
        </dgm:presLayoutVars>
      </dgm:prSet>
      <dgm:spPr/>
    </dgm:pt>
    <dgm:pt modelId="{5FE5B916-AFC8-41E4-9787-DBE08946B114}" type="pres">
      <dgm:prSet presAssocID="{F5A12F67-558C-48F7-8742-345879A0BA48}" presName="BalanceSpacing" presStyleCnt="0"/>
      <dgm:spPr/>
    </dgm:pt>
    <dgm:pt modelId="{08FE4BB5-AC53-4D93-87DE-23F78FAA9ADA}" type="pres">
      <dgm:prSet presAssocID="{F5A12F67-558C-48F7-8742-345879A0BA48}" presName="BalanceSpacing1" presStyleCnt="0"/>
      <dgm:spPr/>
    </dgm:pt>
    <dgm:pt modelId="{CC08ADA4-6310-4ED3-B21F-3C5EFD94E375}" type="pres">
      <dgm:prSet presAssocID="{A6B49F68-FB7E-45DF-8F09-DF53AF01F148}" presName="Accent1Text" presStyleLbl="node1" presStyleIdx="3" presStyleCnt="6"/>
      <dgm:spPr/>
    </dgm:pt>
    <dgm:pt modelId="{2B0ABD61-4956-49EA-86FF-AC35B3D34D05}" type="pres">
      <dgm:prSet presAssocID="{A6B49F68-FB7E-45DF-8F09-DF53AF01F148}" presName="spaceBetweenRectangles" presStyleCnt="0"/>
      <dgm:spPr/>
    </dgm:pt>
    <dgm:pt modelId="{47231B22-809C-4B51-A54B-5830E3C1E50E}" type="pres">
      <dgm:prSet presAssocID="{C96928CE-2893-4DBA-A940-F5AB275A2753}" presName="composite" presStyleCnt="0"/>
      <dgm:spPr/>
    </dgm:pt>
    <dgm:pt modelId="{3F954E70-D898-48C4-BC8B-53D26307A467}" type="pres">
      <dgm:prSet presAssocID="{C96928CE-2893-4DBA-A940-F5AB275A2753}" presName="Parent1" presStyleLbl="node1" presStyleIdx="4" presStyleCnt="6">
        <dgm:presLayoutVars>
          <dgm:chMax val="1"/>
          <dgm:chPref val="1"/>
          <dgm:bulletEnabled val="1"/>
        </dgm:presLayoutVars>
      </dgm:prSet>
      <dgm:spPr/>
    </dgm:pt>
    <dgm:pt modelId="{DB2A04AF-DE8F-4464-980E-C0B7088C2752}" type="pres">
      <dgm:prSet presAssocID="{C96928CE-2893-4DBA-A940-F5AB275A2753}" presName="Childtext1" presStyleLbl="revTx" presStyleIdx="2" presStyleCnt="3">
        <dgm:presLayoutVars>
          <dgm:chMax val="0"/>
          <dgm:chPref val="0"/>
          <dgm:bulletEnabled val="1"/>
        </dgm:presLayoutVars>
      </dgm:prSet>
      <dgm:spPr/>
    </dgm:pt>
    <dgm:pt modelId="{233C927E-DEAE-44E1-8D5F-BF356B70C414}" type="pres">
      <dgm:prSet presAssocID="{C96928CE-2893-4DBA-A940-F5AB275A2753}" presName="BalanceSpacing" presStyleCnt="0"/>
      <dgm:spPr/>
    </dgm:pt>
    <dgm:pt modelId="{A5EF9862-3342-4E3A-80E4-F68395689228}" type="pres">
      <dgm:prSet presAssocID="{C96928CE-2893-4DBA-A940-F5AB275A2753}" presName="BalanceSpacing1" presStyleCnt="0"/>
      <dgm:spPr/>
    </dgm:pt>
    <dgm:pt modelId="{477D6F90-CF9B-4450-B5BE-C97916887B70}" type="pres">
      <dgm:prSet presAssocID="{D1B2EC44-7816-470E-8BE7-58DDF426107A}" presName="Accent1Text" presStyleLbl="node1" presStyleIdx="5" presStyleCnt="6"/>
      <dgm:spPr/>
    </dgm:pt>
  </dgm:ptLst>
  <dgm:cxnLst>
    <dgm:cxn modelId="{763BA80E-C019-41C5-926C-EF5C9AE32A93}" type="presOf" srcId="{27FB5884-BF75-40DF-9410-24C73C88ED75}" destId="{EC0113AA-A8E3-4184-9E36-A73B1A113446}" srcOrd="0" destOrd="0" presId="urn:microsoft.com/office/officeart/2008/layout/AlternatingHexagons"/>
    <dgm:cxn modelId="{7808035C-15D1-4C3A-BB33-46C9DF4EAA39}" type="presOf" srcId="{C96928CE-2893-4DBA-A940-F5AB275A2753}" destId="{3F954E70-D898-48C4-BC8B-53D26307A467}" srcOrd="0" destOrd="0" presId="urn:microsoft.com/office/officeart/2008/layout/AlternatingHexagons"/>
    <dgm:cxn modelId="{11312D60-7207-4BF9-8146-3D3000EE1AC6}" type="presOf" srcId="{3541F54B-1D7E-42CC-A32D-CD0BACAA81A0}" destId="{0F07B2B5-BFBC-4EF9-B6D8-4579212E0B9C}" srcOrd="0" destOrd="0" presId="urn:microsoft.com/office/officeart/2008/layout/AlternatingHexagons"/>
    <dgm:cxn modelId="{F9858C4C-1465-41B7-9F65-1DF3C49800A1}" type="presOf" srcId="{F5A12F67-558C-48F7-8742-345879A0BA48}" destId="{FA85C4CC-65D3-4470-8A0C-D17698E687D6}" srcOrd="0" destOrd="0" presId="urn:microsoft.com/office/officeart/2008/layout/AlternatingHexagons"/>
    <dgm:cxn modelId="{BF746C8E-7B8B-4511-8C71-28C97FB616EC}" srcId="{AC1A5839-34BB-4A47-B19B-427AADA69866}" destId="{F5A12F67-558C-48F7-8742-345879A0BA48}" srcOrd="1" destOrd="0" parTransId="{A5271E5A-95A1-4A94-AF57-83D8B9A66FF5}" sibTransId="{A6B49F68-FB7E-45DF-8F09-DF53AF01F148}"/>
    <dgm:cxn modelId="{9271BA99-7AF8-4538-BE55-97C36A5A570C}" srcId="{AC1A5839-34BB-4A47-B19B-427AADA69866}" destId="{27FB5884-BF75-40DF-9410-24C73C88ED75}" srcOrd="0" destOrd="0" parTransId="{2CCF5FD5-87F5-4C01-8D4D-9A9122E85DFF}" sibTransId="{3541F54B-1D7E-42CC-A32D-CD0BACAA81A0}"/>
    <dgm:cxn modelId="{635B5BCC-B3D0-4167-A96D-8963819568ED}" type="presOf" srcId="{A6B49F68-FB7E-45DF-8F09-DF53AF01F148}" destId="{CC08ADA4-6310-4ED3-B21F-3C5EFD94E375}" srcOrd="0" destOrd="0" presId="urn:microsoft.com/office/officeart/2008/layout/AlternatingHexagons"/>
    <dgm:cxn modelId="{ABA41FE2-C986-477C-A5BD-57248971A5FF}" srcId="{AC1A5839-34BB-4A47-B19B-427AADA69866}" destId="{C96928CE-2893-4DBA-A940-F5AB275A2753}" srcOrd="2" destOrd="0" parTransId="{7D20B60F-1182-4BD9-935B-CB828C9C1E98}" sibTransId="{D1B2EC44-7816-470E-8BE7-58DDF426107A}"/>
    <dgm:cxn modelId="{BB79EDE2-E854-4D1A-85B0-6235F23C5FF9}" type="presOf" srcId="{D1B2EC44-7816-470E-8BE7-58DDF426107A}" destId="{477D6F90-CF9B-4450-B5BE-C97916887B70}" srcOrd="0" destOrd="0" presId="urn:microsoft.com/office/officeart/2008/layout/AlternatingHexagons"/>
    <dgm:cxn modelId="{EB89DAFB-C083-493B-A51D-A5AD3A51A809}" type="presOf" srcId="{AC1A5839-34BB-4A47-B19B-427AADA69866}" destId="{E04A5A29-7B8D-45B0-9611-3B0D0AC54476}" srcOrd="0" destOrd="0" presId="urn:microsoft.com/office/officeart/2008/layout/AlternatingHexagons"/>
    <dgm:cxn modelId="{D3F38B83-5AD2-437E-A72C-3E3A5C066609}" type="presParOf" srcId="{E04A5A29-7B8D-45B0-9611-3B0D0AC54476}" destId="{E3E7DE54-9641-4269-9F58-55DE905FFCBF}" srcOrd="0" destOrd="0" presId="urn:microsoft.com/office/officeart/2008/layout/AlternatingHexagons"/>
    <dgm:cxn modelId="{75765A2E-636C-430F-9FC5-DC5D3FE5B0CB}" type="presParOf" srcId="{E3E7DE54-9641-4269-9F58-55DE905FFCBF}" destId="{EC0113AA-A8E3-4184-9E36-A73B1A113446}" srcOrd="0" destOrd="0" presId="urn:microsoft.com/office/officeart/2008/layout/AlternatingHexagons"/>
    <dgm:cxn modelId="{E042B494-25F3-4AE8-B356-57BEEABC3522}" type="presParOf" srcId="{E3E7DE54-9641-4269-9F58-55DE905FFCBF}" destId="{9C47132C-F0EB-4E44-926C-F81DED3FD47C}" srcOrd="1" destOrd="0" presId="urn:microsoft.com/office/officeart/2008/layout/AlternatingHexagons"/>
    <dgm:cxn modelId="{A37580FD-313E-4FE1-9C21-B30506ED59F8}" type="presParOf" srcId="{E3E7DE54-9641-4269-9F58-55DE905FFCBF}" destId="{9D5ACF57-2AF5-4A86-9745-C1B1E596BA0B}" srcOrd="2" destOrd="0" presId="urn:microsoft.com/office/officeart/2008/layout/AlternatingHexagons"/>
    <dgm:cxn modelId="{FB3C85B3-23AB-4803-B4F8-8AA82BA10B65}" type="presParOf" srcId="{E3E7DE54-9641-4269-9F58-55DE905FFCBF}" destId="{A0E64512-1856-4CBE-A26B-AAAA39A278AE}" srcOrd="3" destOrd="0" presId="urn:microsoft.com/office/officeart/2008/layout/AlternatingHexagons"/>
    <dgm:cxn modelId="{43EC5A50-C3A4-4245-9B1A-082B45360163}" type="presParOf" srcId="{E3E7DE54-9641-4269-9F58-55DE905FFCBF}" destId="{0F07B2B5-BFBC-4EF9-B6D8-4579212E0B9C}" srcOrd="4" destOrd="0" presId="urn:microsoft.com/office/officeart/2008/layout/AlternatingHexagons"/>
    <dgm:cxn modelId="{D50824B5-A3D8-41D3-897A-BCC85D08EB24}" type="presParOf" srcId="{E04A5A29-7B8D-45B0-9611-3B0D0AC54476}" destId="{D2E8F2D3-C3CF-47EE-9393-0E44153FB686}" srcOrd="1" destOrd="0" presId="urn:microsoft.com/office/officeart/2008/layout/AlternatingHexagons"/>
    <dgm:cxn modelId="{FA043890-9276-4015-862A-CD6D90271D88}" type="presParOf" srcId="{E04A5A29-7B8D-45B0-9611-3B0D0AC54476}" destId="{97E14ECC-9CBA-4E2E-82AA-EC5015E4962A}" srcOrd="2" destOrd="0" presId="urn:microsoft.com/office/officeart/2008/layout/AlternatingHexagons"/>
    <dgm:cxn modelId="{CADFA4C2-0B2A-4D84-948E-5437BAF688F4}" type="presParOf" srcId="{97E14ECC-9CBA-4E2E-82AA-EC5015E4962A}" destId="{FA85C4CC-65D3-4470-8A0C-D17698E687D6}" srcOrd="0" destOrd="0" presId="urn:microsoft.com/office/officeart/2008/layout/AlternatingHexagons"/>
    <dgm:cxn modelId="{51D5A0A3-6E25-4AE8-8973-5D43350A2C70}" type="presParOf" srcId="{97E14ECC-9CBA-4E2E-82AA-EC5015E4962A}" destId="{04F6BAF7-2DD0-46FC-93D5-2072BE7CC312}" srcOrd="1" destOrd="0" presId="urn:microsoft.com/office/officeart/2008/layout/AlternatingHexagons"/>
    <dgm:cxn modelId="{639D6492-F870-492B-9838-30D0507816C0}" type="presParOf" srcId="{97E14ECC-9CBA-4E2E-82AA-EC5015E4962A}" destId="{5FE5B916-AFC8-41E4-9787-DBE08946B114}" srcOrd="2" destOrd="0" presId="urn:microsoft.com/office/officeart/2008/layout/AlternatingHexagons"/>
    <dgm:cxn modelId="{8F00E463-ED03-4545-AF6A-69EDFF159D8C}" type="presParOf" srcId="{97E14ECC-9CBA-4E2E-82AA-EC5015E4962A}" destId="{08FE4BB5-AC53-4D93-87DE-23F78FAA9ADA}" srcOrd="3" destOrd="0" presId="urn:microsoft.com/office/officeart/2008/layout/AlternatingHexagons"/>
    <dgm:cxn modelId="{EE91EE67-F2BE-4658-9D65-E2945F0414A0}" type="presParOf" srcId="{97E14ECC-9CBA-4E2E-82AA-EC5015E4962A}" destId="{CC08ADA4-6310-4ED3-B21F-3C5EFD94E375}" srcOrd="4" destOrd="0" presId="urn:microsoft.com/office/officeart/2008/layout/AlternatingHexagons"/>
    <dgm:cxn modelId="{356C72F0-EA96-4E38-8913-8C2F05F69E07}" type="presParOf" srcId="{E04A5A29-7B8D-45B0-9611-3B0D0AC54476}" destId="{2B0ABD61-4956-49EA-86FF-AC35B3D34D05}" srcOrd="3" destOrd="0" presId="urn:microsoft.com/office/officeart/2008/layout/AlternatingHexagons"/>
    <dgm:cxn modelId="{DB446E38-7277-4BD7-82A6-4C66986C4E65}" type="presParOf" srcId="{E04A5A29-7B8D-45B0-9611-3B0D0AC54476}" destId="{47231B22-809C-4B51-A54B-5830E3C1E50E}" srcOrd="4" destOrd="0" presId="urn:microsoft.com/office/officeart/2008/layout/AlternatingHexagons"/>
    <dgm:cxn modelId="{F5FA237C-B29B-46C1-9F15-AD62D47EA244}" type="presParOf" srcId="{47231B22-809C-4B51-A54B-5830E3C1E50E}" destId="{3F954E70-D898-48C4-BC8B-53D26307A467}" srcOrd="0" destOrd="0" presId="urn:microsoft.com/office/officeart/2008/layout/AlternatingHexagons"/>
    <dgm:cxn modelId="{685F2746-F386-4374-81AB-8A4A460F0D5F}" type="presParOf" srcId="{47231B22-809C-4B51-A54B-5830E3C1E50E}" destId="{DB2A04AF-DE8F-4464-980E-C0B7088C2752}" srcOrd="1" destOrd="0" presId="urn:microsoft.com/office/officeart/2008/layout/AlternatingHexagons"/>
    <dgm:cxn modelId="{420F8DDB-EAAC-4F9F-A72D-7D60B70FE895}" type="presParOf" srcId="{47231B22-809C-4B51-A54B-5830E3C1E50E}" destId="{233C927E-DEAE-44E1-8D5F-BF356B70C414}" srcOrd="2" destOrd="0" presId="urn:microsoft.com/office/officeart/2008/layout/AlternatingHexagons"/>
    <dgm:cxn modelId="{F560D2A6-AF33-4C16-8490-D5C41D516BAA}" type="presParOf" srcId="{47231B22-809C-4B51-A54B-5830E3C1E50E}" destId="{A5EF9862-3342-4E3A-80E4-F68395689228}" srcOrd="3" destOrd="0" presId="urn:microsoft.com/office/officeart/2008/layout/AlternatingHexagons"/>
    <dgm:cxn modelId="{2F77B95D-4034-44FF-AF37-AEE4F0FDCDE7}" type="presParOf" srcId="{47231B22-809C-4B51-A54B-5830E3C1E50E}" destId="{477D6F90-CF9B-4450-B5BE-C97916887B70}"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113AA-A8E3-4184-9E36-A73B1A113446}">
      <dsp:nvSpPr>
        <dsp:cNvPr id="0" name=""/>
        <dsp:cNvSpPr/>
      </dsp:nvSpPr>
      <dsp:spPr>
        <a:xfrm rot="5400000">
          <a:off x="5260209" y="195984"/>
          <a:ext cx="3012942" cy="262126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iGIS data attributes</a:t>
          </a:r>
        </a:p>
      </dsp:txBody>
      <dsp:txXfrm rot="-5400000">
        <a:off x="5864530" y="469660"/>
        <a:ext cx="1804300" cy="2073908"/>
      </dsp:txXfrm>
    </dsp:sp>
    <dsp:sp modelId="{9C47132C-F0EB-4E44-926C-F81DED3FD47C}">
      <dsp:nvSpPr>
        <dsp:cNvPr id="0" name=""/>
        <dsp:cNvSpPr/>
      </dsp:nvSpPr>
      <dsp:spPr>
        <a:xfrm>
          <a:off x="8156852" y="602731"/>
          <a:ext cx="3362444" cy="1807765"/>
        </a:xfrm>
        <a:prstGeom prst="rect">
          <a:avLst/>
        </a:prstGeom>
        <a:noFill/>
        <a:ln>
          <a:noFill/>
        </a:ln>
        <a:effectLst/>
      </dsp:spPr>
      <dsp:style>
        <a:lnRef idx="0">
          <a:scrgbClr r="0" g="0" b="0"/>
        </a:lnRef>
        <a:fillRef idx="0">
          <a:scrgbClr r="0" g="0" b="0"/>
        </a:fillRef>
        <a:effectRef idx="0">
          <a:scrgbClr r="0" g="0" b="0"/>
        </a:effectRef>
        <a:fontRef idx="minor"/>
      </dsp:style>
    </dsp:sp>
    <dsp:sp modelId="{0F07B2B5-BFBC-4EF9-B6D8-4579212E0B9C}">
      <dsp:nvSpPr>
        <dsp:cNvPr id="0" name=""/>
        <dsp:cNvSpPr/>
      </dsp:nvSpPr>
      <dsp:spPr>
        <a:xfrm rot="5400000">
          <a:off x="2429248" y="195984"/>
          <a:ext cx="3012942" cy="262126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iGIS indicator</a:t>
          </a:r>
        </a:p>
      </dsp:txBody>
      <dsp:txXfrm rot="-5400000">
        <a:off x="3033569" y="469660"/>
        <a:ext cx="1804300" cy="2073908"/>
      </dsp:txXfrm>
    </dsp:sp>
    <dsp:sp modelId="{FA85C4CC-65D3-4470-8A0C-D17698E687D6}">
      <dsp:nvSpPr>
        <dsp:cNvPr id="0" name=""/>
        <dsp:cNvSpPr/>
      </dsp:nvSpPr>
      <dsp:spPr>
        <a:xfrm rot="5400000">
          <a:off x="3839305" y="2753369"/>
          <a:ext cx="3012942" cy="262126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iGIS data review checklist</a:t>
          </a:r>
        </a:p>
      </dsp:txBody>
      <dsp:txXfrm rot="-5400000">
        <a:off x="4443626" y="3027045"/>
        <a:ext cx="1804300" cy="2073908"/>
      </dsp:txXfrm>
    </dsp:sp>
    <dsp:sp modelId="{04F6BAF7-2DD0-46FC-93D5-2072BE7CC312}">
      <dsp:nvSpPr>
        <dsp:cNvPr id="0" name=""/>
        <dsp:cNvSpPr/>
      </dsp:nvSpPr>
      <dsp:spPr>
        <a:xfrm>
          <a:off x="672703" y="3160117"/>
          <a:ext cx="3253978" cy="1807765"/>
        </a:xfrm>
        <a:prstGeom prst="rect">
          <a:avLst/>
        </a:prstGeom>
        <a:noFill/>
        <a:ln>
          <a:noFill/>
        </a:ln>
        <a:effectLst/>
      </dsp:spPr>
      <dsp:style>
        <a:lnRef idx="0">
          <a:scrgbClr r="0" g="0" b="0"/>
        </a:lnRef>
        <a:fillRef idx="0">
          <a:scrgbClr r="0" g="0" b="0"/>
        </a:fillRef>
        <a:effectRef idx="0">
          <a:scrgbClr r="0" g="0" b="0"/>
        </a:effectRef>
        <a:fontRef idx="minor"/>
      </dsp:style>
    </dsp:sp>
    <dsp:sp modelId="{CC08ADA4-6310-4ED3-B21F-3C5EFD94E375}">
      <dsp:nvSpPr>
        <dsp:cNvPr id="0" name=""/>
        <dsp:cNvSpPr/>
      </dsp:nvSpPr>
      <dsp:spPr>
        <a:xfrm rot="5400000">
          <a:off x="6670266" y="2753369"/>
          <a:ext cx="3012942" cy="262126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iGIS guideline</a:t>
          </a:r>
        </a:p>
      </dsp:txBody>
      <dsp:txXfrm rot="-5400000">
        <a:off x="7274587" y="3027045"/>
        <a:ext cx="1804300" cy="2073908"/>
      </dsp:txXfrm>
    </dsp:sp>
    <dsp:sp modelId="{3F954E70-D898-48C4-BC8B-53D26307A467}">
      <dsp:nvSpPr>
        <dsp:cNvPr id="0" name=""/>
        <dsp:cNvSpPr/>
      </dsp:nvSpPr>
      <dsp:spPr>
        <a:xfrm rot="5400000">
          <a:off x="5260209" y="5310755"/>
          <a:ext cx="3012942" cy="262126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iGIS package</a:t>
          </a:r>
        </a:p>
      </dsp:txBody>
      <dsp:txXfrm rot="-5400000">
        <a:off x="5864530" y="5584431"/>
        <a:ext cx="1804300" cy="2073908"/>
      </dsp:txXfrm>
    </dsp:sp>
    <dsp:sp modelId="{DB2A04AF-DE8F-4464-980E-C0B7088C2752}">
      <dsp:nvSpPr>
        <dsp:cNvPr id="0" name=""/>
        <dsp:cNvSpPr/>
      </dsp:nvSpPr>
      <dsp:spPr>
        <a:xfrm>
          <a:off x="8156852" y="5717502"/>
          <a:ext cx="3362444" cy="1807765"/>
        </a:xfrm>
        <a:prstGeom prst="rect">
          <a:avLst/>
        </a:prstGeom>
        <a:noFill/>
        <a:ln>
          <a:noFill/>
        </a:ln>
        <a:effectLst/>
      </dsp:spPr>
      <dsp:style>
        <a:lnRef idx="0">
          <a:scrgbClr r="0" g="0" b="0"/>
        </a:lnRef>
        <a:fillRef idx="0">
          <a:scrgbClr r="0" g="0" b="0"/>
        </a:fillRef>
        <a:effectRef idx="0">
          <a:scrgbClr r="0" g="0" b="0"/>
        </a:effectRef>
        <a:fontRef idx="minor"/>
      </dsp:style>
    </dsp:sp>
    <dsp:sp modelId="{477D6F90-CF9B-4450-B5BE-C97916887B70}">
      <dsp:nvSpPr>
        <dsp:cNvPr id="0" name=""/>
        <dsp:cNvSpPr/>
      </dsp:nvSpPr>
      <dsp:spPr>
        <a:xfrm rot="5400000">
          <a:off x="2429248" y="5310755"/>
          <a:ext cx="3012942" cy="262126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iGIS video manual/CoP</a:t>
          </a:r>
        </a:p>
      </dsp:txBody>
      <dsp:txXfrm rot="-5400000">
        <a:off x="3033569" y="5584431"/>
        <a:ext cx="1804300" cy="207390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DE5D8-D562-4420-B407-595201510998}"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C9939-1FF7-4172-9F2F-D52E626676F7}" type="slidenum">
              <a:rPr lang="en-US" smtClean="0"/>
              <a:t>‹#›</a:t>
            </a:fld>
            <a:endParaRPr lang="en-US"/>
          </a:p>
        </p:txBody>
      </p:sp>
    </p:spTree>
    <p:extLst>
      <p:ext uri="{BB962C8B-B14F-4D97-AF65-F5344CB8AC3E}">
        <p14:creationId xmlns:p14="http://schemas.microsoft.com/office/powerpoint/2010/main" val="26563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ae51dd5b8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g35ae51dd5b8_0_2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None/>
            </a:pPr>
            <a:r>
              <a:rPr lang="en" dirty="0"/>
              <a:t>Build</a:t>
            </a:r>
            <a:endParaRPr dirty="0"/>
          </a:p>
          <a:p>
            <a:pPr marL="0" lvl="0" indent="0" algn="l" rtl="0">
              <a:lnSpc>
                <a:spcPct val="125000"/>
              </a:lnSpc>
              <a:spcBef>
                <a:spcPts val="452"/>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71f3d7c58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g271f3d7c58c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986D62A8-654A-04A8-36C7-2B593E98F259}"/>
            </a:ext>
          </a:extLst>
        </p:cNvPr>
        <p:cNvGrpSpPr/>
        <p:nvPr/>
      </p:nvGrpSpPr>
      <p:grpSpPr>
        <a:xfrm>
          <a:off x="0" y="0"/>
          <a:ext cx="0" cy="0"/>
          <a:chOff x="0" y="0"/>
          <a:chExt cx="0" cy="0"/>
        </a:xfrm>
      </p:grpSpPr>
      <p:sp>
        <p:nvSpPr>
          <p:cNvPr id="360" name="Google Shape;360;g271f3d7c58c_0_9:notes">
            <a:extLst>
              <a:ext uri="{FF2B5EF4-FFF2-40B4-BE49-F238E27FC236}">
                <a16:creationId xmlns:a16="http://schemas.microsoft.com/office/drawing/2014/main" id="{54CE6CCF-E931-9F2B-77F4-87673A884E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g271f3d7c58c_0_9:notes">
            <a:extLst>
              <a:ext uri="{FF2B5EF4-FFF2-40B4-BE49-F238E27FC236}">
                <a16:creationId xmlns:a16="http://schemas.microsoft.com/office/drawing/2014/main" id="{31CCD604-3C7E-C514-9A26-42FC397CA62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extLst>
      <p:ext uri="{BB962C8B-B14F-4D97-AF65-F5344CB8AC3E}">
        <p14:creationId xmlns:p14="http://schemas.microsoft.com/office/powerpoint/2010/main" val="58809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71f3d7c58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g271f3d7c58c_0_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03609D19-00F3-29B7-238D-7DFA9ED5BB08}"/>
            </a:ext>
          </a:extLst>
        </p:cNvPr>
        <p:cNvGrpSpPr/>
        <p:nvPr/>
      </p:nvGrpSpPr>
      <p:grpSpPr>
        <a:xfrm>
          <a:off x="0" y="0"/>
          <a:ext cx="0" cy="0"/>
          <a:chOff x="0" y="0"/>
          <a:chExt cx="0" cy="0"/>
        </a:xfrm>
      </p:grpSpPr>
      <p:sp>
        <p:nvSpPr>
          <p:cNvPr id="378" name="Google Shape;378;g271f3d7c58c_0_26:notes">
            <a:extLst>
              <a:ext uri="{FF2B5EF4-FFF2-40B4-BE49-F238E27FC236}">
                <a16:creationId xmlns:a16="http://schemas.microsoft.com/office/drawing/2014/main" id="{A89136E7-5992-8568-7991-020D43AEF0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g271f3d7c58c_0_26:notes">
            <a:extLst>
              <a:ext uri="{FF2B5EF4-FFF2-40B4-BE49-F238E27FC236}">
                <a16:creationId xmlns:a16="http://schemas.microsoft.com/office/drawing/2014/main" id="{3AA6AF57-59C7-89EE-BED5-CF7B6843CFA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extLst>
      <p:ext uri="{BB962C8B-B14F-4D97-AF65-F5344CB8AC3E}">
        <p14:creationId xmlns:p14="http://schemas.microsoft.com/office/powerpoint/2010/main" val="1944381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BB15C7F0-05E4-D7E9-5696-BC21229A4603}"/>
            </a:ext>
          </a:extLst>
        </p:cNvPr>
        <p:cNvGrpSpPr/>
        <p:nvPr/>
      </p:nvGrpSpPr>
      <p:grpSpPr>
        <a:xfrm>
          <a:off x="0" y="0"/>
          <a:ext cx="0" cy="0"/>
          <a:chOff x="0" y="0"/>
          <a:chExt cx="0" cy="0"/>
        </a:xfrm>
      </p:grpSpPr>
      <p:sp>
        <p:nvSpPr>
          <p:cNvPr id="378" name="Google Shape;378;g271f3d7c58c_0_26:notes">
            <a:extLst>
              <a:ext uri="{FF2B5EF4-FFF2-40B4-BE49-F238E27FC236}">
                <a16:creationId xmlns:a16="http://schemas.microsoft.com/office/drawing/2014/main" id="{94B3DDDD-A714-4191-877C-0381D0981D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g271f3d7c58c_0_26:notes">
            <a:extLst>
              <a:ext uri="{FF2B5EF4-FFF2-40B4-BE49-F238E27FC236}">
                <a16:creationId xmlns:a16="http://schemas.microsoft.com/office/drawing/2014/main" id="{EA9B8CDF-476C-BAC8-F343-50381858452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extLst>
      <p:ext uri="{BB962C8B-B14F-4D97-AF65-F5344CB8AC3E}">
        <p14:creationId xmlns:p14="http://schemas.microsoft.com/office/powerpoint/2010/main" val="2401709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ee7681fb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7" name="Google Shape;387;g2dee7681fba_0_9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a:extLst>
            <a:ext uri="{FF2B5EF4-FFF2-40B4-BE49-F238E27FC236}">
              <a16:creationId xmlns:a16="http://schemas.microsoft.com/office/drawing/2014/main" id="{ACC16082-AF3B-709E-3367-32429E59B7EB}"/>
            </a:ext>
          </a:extLst>
        </p:cNvPr>
        <p:cNvGrpSpPr/>
        <p:nvPr/>
      </p:nvGrpSpPr>
      <p:grpSpPr>
        <a:xfrm>
          <a:off x="0" y="0"/>
          <a:ext cx="0" cy="0"/>
          <a:chOff x="0" y="0"/>
          <a:chExt cx="0" cy="0"/>
        </a:xfrm>
      </p:grpSpPr>
      <p:sp>
        <p:nvSpPr>
          <p:cNvPr id="386" name="Google Shape;386;g2dee7681fba_0_95:notes">
            <a:extLst>
              <a:ext uri="{FF2B5EF4-FFF2-40B4-BE49-F238E27FC236}">
                <a16:creationId xmlns:a16="http://schemas.microsoft.com/office/drawing/2014/main" id="{12F455F6-C176-82D8-1436-9D69596089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7" name="Google Shape;387;g2dee7681fba_0_95:notes">
            <a:extLst>
              <a:ext uri="{FF2B5EF4-FFF2-40B4-BE49-F238E27FC236}">
                <a16:creationId xmlns:a16="http://schemas.microsoft.com/office/drawing/2014/main" id="{3FC0A2A5-38BE-C727-4648-47DFB97A4B7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extLst>
      <p:ext uri="{BB962C8B-B14F-4D97-AF65-F5344CB8AC3E}">
        <p14:creationId xmlns:p14="http://schemas.microsoft.com/office/powerpoint/2010/main" val="723324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6" name="Google Shape;3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dc7b825d3d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g2dc7b825d3d_0_1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36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dc7b825d3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g2dc7b825d3d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36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dee7681fb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g2dee7681fba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25000"/>
              </a:lnSpc>
              <a:spcBef>
                <a:spcPts val="0"/>
              </a:spcBef>
              <a:spcAft>
                <a:spcPts val="0"/>
              </a:spcAft>
              <a:buSzPts val="1400"/>
              <a:buFont typeface="Roboto"/>
              <a:buChar char="●"/>
            </a:pPr>
            <a:r>
              <a:rPr lang="en-US" dirty="0">
                <a:latin typeface="Roboto"/>
                <a:ea typeface="Roboto"/>
                <a:cs typeface="Roboto"/>
                <a:sym typeface="Roboto"/>
              </a:rPr>
              <a:t>Discuss the role of GIS in Monitoring, Evaluation, Research, and Learning (MERL).</a:t>
            </a:r>
            <a:endParaRPr dirty="0"/>
          </a:p>
          <a:p>
            <a:pPr marL="457200" lvl="0" indent="-317500" algn="l" rtl="0">
              <a:lnSpc>
                <a:spcPct val="125000"/>
              </a:lnSpc>
              <a:spcBef>
                <a:spcPts val="0"/>
              </a:spcBef>
              <a:spcAft>
                <a:spcPts val="0"/>
              </a:spcAft>
              <a:buSzPts val="1400"/>
              <a:buFont typeface="Roboto"/>
              <a:buChar char="●"/>
            </a:pPr>
            <a:r>
              <a:rPr lang="en-US" dirty="0">
                <a:latin typeface="Roboto"/>
                <a:ea typeface="Roboto"/>
                <a:cs typeface="Roboto"/>
                <a:sym typeface="Roboto"/>
              </a:rPr>
              <a:t>Highlight how GIS can help in making better informed decisions.</a:t>
            </a:r>
            <a:endParaRPr dirty="0"/>
          </a:p>
          <a:p>
            <a:pPr marL="0" lvl="0" indent="0" algn="l" rtl="0">
              <a:lnSpc>
                <a:spcPct val="125000"/>
              </a:lnSpc>
              <a:spcBef>
                <a:spcPts val="0"/>
              </a:spcBef>
              <a:spcAft>
                <a:spcPts val="0"/>
              </a:spcAft>
              <a:buSzPts val="14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9f2e49cf8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g29f2e49cf8c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1. Prepare data. The team assembles the geospatial datasets that could be used in the model.</a:t>
            </a:r>
            <a:endParaRPr/>
          </a:p>
          <a:p>
            <a:pPr marL="0" lvl="0" indent="0" algn="l" rtl="0">
              <a:spcBef>
                <a:spcPts val="0"/>
              </a:spcBef>
              <a:spcAft>
                <a:spcPts val="0"/>
              </a:spcAft>
              <a:buSzPts val="1100"/>
              <a:buNone/>
            </a:pPr>
            <a:r>
              <a:rPr lang="en-US"/>
              <a:t>2. Select the variables. The team chooses those datasets that best represent the variables that affect vulnerability in the project area.</a:t>
            </a:r>
            <a:endParaRPr/>
          </a:p>
          <a:p>
            <a:pPr marL="0" lvl="0" indent="0" algn="l" rtl="0">
              <a:spcBef>
                <a:spcPts val="0"/>
              </a:spcBef>
              <a:spcAft>
                <a:spcPts val="0"/>
              </a:spcAft>
              <a:buSzPts val="1100"/>
              <a:buNone/>
            </a:pPr>
            <a:r>
              <a:rPr lang="en-US"/>
              <a:t>3. Run the model. The analysts run the model with the data.</a:t>
            </a:r>
            <a:endParaRPr/>
          </a:p>
          <a:p>
            <a:pPr marL="0" lvl="0" indent="0" algn="l" rtl="0">
              <a:spcBef>
                <a:spcPts val="0"/>
              </a:spcBef>
              <a:spcAft>
                <a:spcPts val="0"/>
              </a:spcAft>
              <a:buSzPts val="1100"/>
              <a:buNone/>
            </a:pPr>
            <a:r>
              <a:rPr lang="en-US"/>
              <a:t>4. Get feedback. The analysts present the preliminary outputs to the country office or design team for feedback.</a:t>
            </a:r>
            <a:endParaRPr/>
          </a:p>
          <a:p>
            <a:pPr marL="0" lvl="0" indent="0" algn="l" rtl="0">
              <a:spcBef>
                <a:spcPts val="0"/>
              </a:spcBef>
              <a:spcAft>
                <a:spcPts val="0"/>
              </a:spcAft>
              <a:buSzPts val="1100"/>
              <a:buNone/>
            </a:pPr>
            <a:r>
              <a:rPr lang="en-US"/>
              <a:t>5. Fine-tune the model. The analysts adjust the model.</a:t>
            </a:r>
            <a:endParaRPr/>
          </a:p>
          <a:p>
            <a:pPr marL="0" lvl="0" indent="0" algn="l" rtl="0">
              <a:spcBef>
                <a:spcPts val="0"/>
              </a:spcBef>
              <a:spcAft>
                <a:spcPts val="0"/>
              </a:spcAft>
              <a:buSzPts val="1100"/>
              <a:buNone/>
            </a:pPr>
            <a:r>
              <a:rPr lang="en-US"/>
              <a:t>6. Visualize the results. The analysts prepare a set of maps for the country office or design team to use. </a:t>
            </a:r>
            <a:endParaRPr/>
          </a:p>
          <a:p>
            <a:pPr marL="0" lvl="0" indent="0" algn="l" rtl="0">
              <a:spcBef>
                <a:spcPts val="0"/>
              </a:spcBef>
              <a:spcAft>
                <a:spcPts val="0"/>
              </a:spcAft>
              <a:buSzPts val="1100"/>
              <a:buNone/>
            </a:pPr>
            <a:r>
              <a:rPr lang="en-US"/>
              <a:t>7. Use the maps. The country office or design team can then use the maps in many ways.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dee7681fb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g2dee7681fba_0_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role of GIS in Monitoring, Evaluation, Research, and Learning (MERL).</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how GIS can help in making better informed decisions.</a:t>
            </a:r>
            <a:endParaRPr/>
          </a:p>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dc7b825d3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g2dc7b825d3d_0_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dee7681fb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6" name="Google Shape;346;g2dee7681fba_0_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71f3d7c58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g271f3d7c58c_0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latin typeface="Roboto"/>
                <a:ea typeface="Roboto"/>
                <a:cs typeface="Roboto"/>
                <a:sym typeface="Roboto"/>
              </a:rPr>
              <a:t>Choosing the Right GIS Software</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Discuss the top GIS software packages the industry is adopting.</a:t>
            </a:r>
            <a:endParaRPr/>
          </a:p>
          <a:p>
            <a:pPr marL="457200" lvl="0" indent="-317500" algn="l" rtl="0">
              <a:lnSpc>
                <a:spcPct val="125000"/>
              </a:lnSpc>
              <a:spcBef>
                <a:spcPts val="0"/>
              </a:spcBef>
              <a:spcAft>
                <a:spcPts val="0"/>
              </a:spcAft>
              <a:buSzPts val="1400"/>
              <a:buFont typeface="Roboto"/>
              <a:buChar char="●"/>
            </a:pPr>
            <a:r>
              <a:rPr lang="en-US">
                <a:latin typeface="Roboto"/>
                <a:ea typeface="Roboto"/>
                <a:cs typeface="Roboto"/>
                <a:sym typeface="Roboto"/>
              </a:rPr>
              <a:t>Highlight the factors to consider when choosing a GIS software.</a:t>
            </a:r>
            <a:endParaRPr/>
          </a:p>
          <a:p>
            <a:pPr marL="0" lvl="0" indent="0" algn="l" rtl="0">
              <a:lnSpc>
                <a:spcPct val="125000"/>
              </a:lnSpc>
              <a:spcBef>
                <a:spcPts val="36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EFDEB"/>
        </a:solidFill>
        <a:effectLst/>
      </p:bgPr>
    </p:bg>
    <p:spTree>
      <p:nvGrpSpPr>
        <p:cNvPr id="1" name="Shape 18"/>
        <p:cNvGrpSpPr/>
        <p:nvPr/>
      </p:nvGrpSpPr>
      <p:grpSpPr>
        <a:xfrm>
          <a:off x="0" y="0"/>
          <a:ext cx="0" cy="0"/>
          <a:chOff x="0" y="0"/>
          <a:chExt cx="0" cy="0"/>
        </a:xfrm>
      </p:grpSpPr>
      <p:sp>
        <p:nvSpPr>
          <p:cNvPr id="19" name="Google Shape;19;p18"/>
          <p:cNvSpPr txBox="1">
            <a:spLocks noGrp="1"/>
          </p:cNvSpPr>
          <p:nvPr>
            <p:ph type="title"/>
          </p:nvPr>
        </p:nvSpPr>
        <p:spPr>
          <a:xfrm>
            <a:off x="1339453" y="468809"/>
            <a:ext cx="15609094" cy="227707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9853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1 1 1">
  <p:cSld name="Custom Layout 2 1 1 1">
    <p:bg>
      <p:bgPr>
        <a:solidFill>
          <a:schemeClr val="lt2"/>
        </a:solidFill>
        <a:effectLst/>
      </p:bgPr>
    </p:bg>
    <p:spTree>
      <p:nvGrpSpPr>
        <p:cNvPr id="1" name="Shape 87"/>
        <p:cNvGrpSpPr/>
        <p:nvPr/>
      </p:nvGrpSpPr>
      <p:grpSpPr>
        <a:xfrm>
          <a:off x="0" y="0"/>
          <a:ext cx="0" cy="0"/>
          <a:chOff x="0" y="0"/>
          <a:chExt cx="0" cy="0"/>
        </a:xfrm>
      </p:grpSpPr>
      <p:sp>
        <p:nvSpPr>
          <p:cNvPr id="88" name="Google Shape;88;p19"/>
          <p:cNvSpPr/>
          <p:nvPr/>
        </p:nvSpPr>
        <p:spPr>
          <a:xfrm>
            <a:off x="116" y="1153162"/>
            <a:ext cx="7668600" cy="345600"/>
          </a:xfrm>
          <a:prstGeom prst="rect">
            <a:avLst/>
          </a:prstGeom>
          <a:solidFill>
            <a:srgbClr val="3BC466"/>
          </a:solidFill>
          <a:ln>
            <a:noFill/>
          </a:ln>
        </p:spPr>
        <p:txBody>
          <a:bodyPr spcFirstLastPara="1" wrap="square" lIns="178100" tIns="178100" rIns="178100" bIns="1781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1800" b="0" i="0" u="none" strike="noStrike" cap="none">
              <a:solidFill>
                <a:srgbClr val="000000"/>
              </a:solidFill>
              <a:latin typeface="Arial"/>
              <a:ea typeface="Arial"/>
              <a:cs typeface="Arial"/>
              <a:sym typeface="Arial"/>
            </a:endParaRPr>
          </a:p>
        </p:txBody>
      </p:sp>
      <p:sp>
        <p:nvSpPr>
          <p:cNvPr id="89" name="Google Shape;89;p19"/>
          <p:cNvSpPr/>
          <p:nvPr/>
        </p:nvSpPr>
        <p:spPr>
          <a:xfrm>
            <a:off x="0" y="728894"/>
            <a:ext cx="9839400" cy="1340400"/>
          </a:xfrm>
          <a:prstGeom prst="rect">
            <a:avLst/>
          </a:prstGeom>
          <a:solidFill>
            <a:schemeClr val="accent1"/>
          </a:solidFill>
          <a:ln>
            <a:noFill/>
          </a:ln>
        </p:spPr>
        <p:txBody>
          <a:bodyPr spcFirstLastPara="1" wrap="square" lIns="178100" tIns="178100" rIns="178100" bIns="1781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1800" b="0" i="0" u="none" strike="noStrike" cap="none">
              <a:solidFill>
                <a:srgbClr val="000000"/>
              </a:solidFill>
              <a:latin typeface="Arial"/>
              <a:ea typeface="Arial"/>
              <a:cs typeface="Arial"/>
              <a:sym typeface="Arial"/>
            </a:endParaRPr>
          </a:p>
        </p:txBody>
      </p:sp>
      <p:sp>
        <p:nvSpPr>
          <p:cNvPr id="90" name="Google Shape;90;p19"/>
          <p:cNvSpPr/>
          <p:nvPr/>
        </p:nvSpPr>
        <p:spPr>
          <a:xfrm>
            <a:off x="0" y="9248580"/>
            <a:ext cx="18288000" cy="345600"/>
          </a:xfrm>
          <a:prstGeom prst="rect">
            <a:avLst/>
          </a:prstGeom>
          <a:solidFill>
            <a:schemeClr val="accent1"/>
          </a:solidFill>
          <a:ln>
            <a:noFill/>
          </a:ln>
        </p:spPr>
        <p:txBody>
          <a:bodyPr spcFirstLastPara="1" wrap="square" lIns="178100" tIns="178100" rIns="178100" bIns="1781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1800" b="0" i="0" u="none" strike="noStrike" cap="none">
              <a:solidFill>
                <a:srgbClr val="000000"/>
              </a:solidFill>
              <a:latin typeface="Arial"/>
              <a:ea typeface="Arial"/>
              <a:cs typeface="Arial"/>
              <a:sym typeface="Arial"/>
            </a:endParaRPr>
          </a:p>
        </p:txBody>
      </p:sp>
      <p:sp>
        <p:nvSpPr>
          <p:cNvPr id="91" name="Google Shape;91;p19"/>
          <p:cNvSpPr txBox="1">
            <a:spLocks noGrp="1"/>
          </p:cNvSpPr>
          <p:nvPr>
            <p:ph type="body" idx="1"/>
          </p:nvPr>
        </p:nvSpPr>
        <p:spPr>
          <a:xfrm>
            <a:off x="838828" y="2465490"/>
            <a:ext cx="16391400" cy="6424200"/>
          </a:xfrm>
          <a:prstGeom prst="rect">
            <a:avLst/>
          </a:prstGeom>
          <a:noFill/>
          <a:ln>
            <a:noFill/>
          </a:ln>
        </p:spPr>
        <p:txBody>
          <a:bodyPr spcFirstLastPara="1" wrap="square" lIns="70075" tIns="70075" rIns="70075" bIns="70075" anchor="t" anchorCtr="0">
            <a:noAutofit/>
          </a:bodyPr>
          <a:lstStyle>
            <a:lvl1pPr marL="914400" lvl="0" indent="-723900" algn="l">
              <a:lnSpc>
                <a:spcPct val="150000"/>
              </a:lnSpc>
              <a:spcBef>
                <a:spcPts val="1600"/>
              </a:spcBef>
              <a:spcAft>
                <a:spcPts val="0"/>
              </a:spcAft>
              <a:buSzPts val="2100"/>
              <a:buChar char="•"/>
              <a:defRPr/>
            </a:lvl1pPr>
            <a:lvl2pPr marL="1828800" lvl="1" indent="-698500" algn="l">
              <a:lnSpc>
                <a:spcPct val="150000"/>
              </a:lnSpc>
              <a:spcBef>
                <a:spcPts val="800"/>
              </a:spcBef>
              <a:spcAft>
                <a:spcPts val="0"/>
              </a:spcAft>
              <a:buSzPts val="1900"/>
              <a:buChar char="•"/>
              <a:defRPr/>
            </a:lvl2pPr>
            <a:lvl3pPr marL="2743200" lvl="2" indent="-647700" algn="l">
              <a:lnSpc>
                <a:spcPct val="150000"/>
              </a:lnSpc>
              <a:spcBef>
                <a:spcPts val="800"/>
              </a:spcBef>
              <a:spcAft>
                <a:spcPts val="0"/>
              </a:spcAft>
              <a:buSzPts val="1500"/>
              <a:buChar char="•"/>
              <a:defRPr/>
            </a:lvl3pPr>
            <a:lvl4pPr marL="3657600" lvl="3" indent="-635000" algn="l">
              <a:lnSpc>
                <a:spcPct val="150000"/>
              </a:lnSpc>
              <a:spcBef>
                <a:spcPts val="800"/>
              </a:spcBef>
              <a:spcAft>
                <a:spcPts val="0"/>
              </a:spcAft>
              <a:buSzPts val="1400"/>
              <a:buChar char="•"/>
              <a:defRPr/>
            </a:lvl4pPr>
            <a:lvl5pPr marL="4572000" lvl="4" indent="-635000" algn="l">
              <a:lnSpc>
                <a:spcPct val="150000"/>
              </a:lnSpc>
              <a:spcBef>
                <a:spcPts val="800"/>
              </a:spcBef>
              <a:spcAft>
                <a:spcPts val="0"/>
              </a:spcAft>
              <a:buSzPts val="1400"/>
              <a:buChar char="•"/>
              <a:defRPr/>
            </a:lvl5pPr>
            <a:lvl6pPr marL="5486400" lvl="5" indent="-635000" algn="l">
              <a:lnSpc>
                <a:spcPct val="150000"/>
              </a:lnSpc>
              <a:spcBef>
                <a:spcPts val="800"/>
              </a:spcBef>
              <a:spcAft>
                <a:spcPts val="0"/>
              </a:spcAft>
              <a:buSzPts val="1400"/>
              <a:buChar char="•"/>
              <a:defRPr/>
            </a:lvl6pPr>
            <a:lvl7pPr marL="6400800" lvl="6" indent="-635000" algn="l">
              <a:lnSpc>
                <a:spcPct val="150000"/>
              </a:lnSpc>
              <a:spcBef>
                <a:spcPts val="800"/>
              </a:spcBef>
              <a:spcAft>
                <a:spcPts val="0"/>
              </a:spcAft>
              <a:buSzPts val="1400"/>
              <a:buChar char="•"/>
              <a:defRPr/>
            </a:lvl7pPr>
            <a:lvl8pPr marL="7315200" lvl="7" indent="-635000" algn="l">
              <a:lnSpc>
                <a:spcPct val="150000"/>
              </a:lnSpc>
              <a:spcBef>
                <a:spcPts val="800"/>
              </a:spcBef>
              <a:spcAft>
                <a:spcPts val="0"/>
              </a:spcAft>
              <a:buSzPts val="1400"/>
              <a:buChar char="•"/>
              <a:defRPr/>
            </a:lvl8pPr>
            <a:lvl9pPr marL="8229600" lvl="8" indent="-635000" algn="l">
              <a:lnSpc>
                <a:spcPct val="150000"/>
              </a:lnSpc>
              <a:spcBef>
                <a:spcPts val="800"/>
              </a:spcBef>
              <a:spcAft>
                <a:spcPts val="0"/>
              </a:spcAft>
              <a:buSzPts val="1400"/>
              <a:buChar char="•"/>
              <a:defRPr/>
            </a:lvl9pPr>
          </a:lstStyle>
          <a:p>
            <a:endParaRPr/>
          </a:p>
        </p:txBody>
      </p:sp>
      <p:sp>
        <p:nvSpPr>
          <p:cNvPr id="92" name="Google Shape;92;p19"/>
          <p:cNvSpPr txBox="1">
            <a:spLocks noGrp="1"/>
          </p:cNvSpPr>
          <p:nvPr>
            <p:ph type="title"/>
          </p:nvPr>
        </p:nvSpPr>
        <p:spPr>
          <a:xfrm>
            <a:off x="668882" y="728894"/>
            <a:ext cx="8966400" cy="1340400"/>
          </a:xfrm>
          <a:prstGeom prst="rect">
            <a:avLst/>
          </a:prstGeom>
          <a:noFill/>
          <a:ln>
            <a:noFill/>
          </a:ln>
        </p:spPr>
        <p:txBody>
          <a:bodyPr spcFirstLastPara="1" wrap="square" lIns="70075" tIns="70075" rIns="70075" bIns="70075" anchor="ctr" anchorCtr="0">
            <a:noAutofit/>
          </a:bodyPr>
          <a:lstStyle>
            <a:lvl1pPr lvl="0" algn="l">
              <a:lnSpc>
                <a:spcPct val="90000"/>
              </a:lnSpc>
              <a:spcBef>
                <a:spcPts val="0"/>
              </a:spcBef>
              <a:spcAft>
                <a:spcPts val="0"/>
              </a:spcAft>
              <a:buSzPts val="1100"/>
              <a:buNone/>
              <a:defRPr sz="6200" b="0">
                <a:solidFill>
                  <a:schemeClr val="lt2"/>
                </a:solidFill>
                <a:latin typeface="Roboto Light"/>
                <a:ea typeface="Roboto Light"/>
                <a:cs typeface="Roboto Light"/>
                <a:sym typeface="Roboto Light"/>
              </a:defRPr>
            </a:lvl1pPr>
            <a:lvl2pPr lvl="1" algn="l">
              <a:lnSpc>
                <a:spcPct val="100000"/>
              </a:lnSpc>
              <a:spcBef>
                <a:spcPts val="0"/>
              </a:spcBef>
              <a:spcAft>
                <a:spcPts val="0"/>
              </a:spcAft>
              <a:buSzPts val="1100"/>
              <a:buNone/>
              <a:defRPr sz="6200"/>
            </a:lvl2pPr>
            <a:lvl3pPr lvl="2" algn="l">
              <a:lnSpc>
                <a:spcPct val="100000"/>
              </a:lnSpc>
              <a:spcBef>
                <a:spcPts val="0"/>
              </a:spcBef>
              <a:spcAft>
                <a:spcPts val="0"/>
              </a:spcAft>
              <a:buSzPts val="1100"/>
              <a:buNone/>
              <a:defRPr sz="6200"/>
            </a:lvl3pPr>
            <a:lvl4pPr lvl="3" algn="l">
              <a:lnSpc>
                <a:spcPct val="100000"/>
              </a:lnSpc>
              <a:spcBef>
                <a:spcPts val="0"/>
              </a:spcBef>
              <a:spcAft>
                <a:spcPts val="0"/>
              </a:spcAft>
              <a:buSzPts val="1100"/>
              <a:buNone/>
              <a:defRPr sz="6200"/>
            </a:lvl4pPr>
            <a:lvl5pPr lvl="4" algn="l">
              <a:lnSpc>
                <a:spcPct val="100000"/>
              </a:lnSpc>
              <a:spcBef>
                <a:spcPts val="0"/>
              </a:spcBef>
              <a:spcAft>
                <a:spcPts val="0"/>
              </a:spcAft>
              <a:buSzPts val="1100"/>
              <a:buNone/>
              <a:defRPr sz="6200"/>
            </a:lvl5pPr>
            <a:lvl6pPr lvl="5" algn="l">
              <a:lnSpc>
                <a:spcPct val="100000"/>
              </a:lnSpc>
              <a:spcBef>
                <a:spcPts val="0"/>
              </a:spcBef>
              <a:spcAft>
                <a:spcPts val="0"/>
              </a:spcAft>
              <a:buSzPts val="1100"/>
              <a:buNone/>
              <a:defRPr sz="6200"/>
            </a:lvl6pPr>
            <a:lvl7pPr lvl="6" algn="l">
              <a:lnSpc>
                <a:spcPct val="100000"/>
              </a:lnSpc>
              <a:spcBef>
                <a:spcPts val="0"/>
              </a:spcBef>
              <a:spcAft>
                <a:spcPts val="0"/>
              </a:spcAft>
              <a:buSzPts val="1100"/>
              <a:buNone/>
              <a:defRPr sz="6200"/>
            </a:lvl7pPr>
            <a:lvl8pPr lvl="7" algn="l">
              <a:lnSpc>
                <a:spcPct val="100000"/>
              </a:lnSpc>
              <a:spcBef>
                <a:spcPts val="0"/>
              </a:spcBef>
              <a:spcAft>
                <a:spcPts val="0"/>
              </a:spcAft>
              <a:buSzPts val="1100"/>
              <a:buNone/>
              <a:defRPr sz="6200"/>
            </a:lvl8pPr>
            <a:lvl9pPr lvl="8" algn="l">
              <a:lnSpc>
                <a:spcPct val="100000"/>
              </a:lnSpc>
              <a:spcBef>
                <a:spcPts val="0"/>
              </a:spcBef>
              <a:spcAft>
                <a:spcPts val="0"/>
              </a:spcAft>
              <a:buSzPts val="1100"/>
              <a:buNone/>
              <a:defRPr sz="6200"/>
            </a:lvl9pPr>
          </a:lstStyle>
          <a:p>
            <a:endParaRPr/>
          </a:p>
        </p:txBody>
      </p:sp>
    </p:spTree>
    <p:extLst>
      <p:ext uri="{BB962C8B-B14F-4D97-AF65-F5344CB8AC3E}">
        <p14:creationId xmlns:p14="http://schemas.microsoft.com/office/powerpoint/2010/main" val="400343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jpg"/><Relationship Id="rId10" Type="http://schemas.openxmlformats.org/officeDocument/2006/relationships/image" Target="../media/image50.png"/><Relationship Id="rId4" Type="http://schemas.openxmlformats.org/officeDocument/2006/relationships/image" Target="../media/image44.jp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3D5F"/>
        </a:solidFill>
        <a:effectLst/>
      </p:bgPr>
    </p:bg>
    <p:spTree>
      <p:nvGrpSpPr>
        <p:cNvPr id="1" name=""/>
        <p:cNvGrpSpPr/>
        <p:nvPr/>
      </p:nvGrpSpPr>
      <p:grpSpPr>
        <a:xfrm>
          <a:off x="0" y="0"/>
          <a:ext cx="0" cy="0"/>
          <a:chOff x="0" y="0"/>
          <a:chExt cx="0" cy="0"/>
        </a:xfrm>
      </p:grpSpPr>
      <p:sp>
        <p:nvSpPr>
          <p:cNvPr id="2" name="Freeform 2"/>
          <p:cNvSpPr/>
          <p:nvPr/>
        </p:nvSpPr>
        <p:spPr>
          <a:xfrm rot="6395979">
            <a:off x="3351179" y="-5443156"/>
            <a:ext cx="25306469" cy="23119444"/>
          </a:xfrm>
          <a:custGeom>
            <a:avLst/>
            <a:gdLst/>
            <a:ahLst/>
            <a:cxnLst/>
            <a:rect l="l" t="t" r="r" b="b"/>
            <a:pathLst>
              <a:path w="25306469" h="23119444">
                <a:moveTo>
                  <a:pt x="0" y="0"/>
                </a:moveTo>
                <a:lnTo>
                  <a:pt x="25306469" y="0"/>
                </a:lnTo>
                <a:lnTo>
                  <a:pt x="25306469" y="23119444"/>
                </a:lnTo>
                <a:lnTo>
                  <a:pt x="0" y="23119444"/>
                </a:lnTo>
                <a:lnTo>
                  <a:pt x="0" y="0"/>
                </a:lnTo>
                <a:close/>
              </a:path>
            </a:pathLst>
          </a:custGeom>
          <a:blipFill>
            <a:blip r:embed="rId2"/>
            <a:stretch>
              <a:fillRect t="-649" b="-649"/>
            </a:stretch>
          </a:blipFill>
        </p:spPr>
        <p:txBody>
          <a:bodyPr/>
          <a:lstStyle/>
          <a:p>
            <a:endParaRPr lang="en-US"/>
          </a:p>
        </p:txBody>
      </p:sp>
      <p:sp>
        <p:nvSpPr>
          <p:cNvPr id="3" name="TextBox 3"/>
          <p:cNvSpPr txBox="1"/>
          <p:nvPr/>
        </p:nvSpPr>
        <p:spPr>
          <a:xfrm>
            <a:off x="1028700" y="3434150"/>
            <a:ext cx="6525478" cy="4429033"/>
          </a:xfrm>
          <a:prstGeom prst="rect">
            <a:avLst/>
          </a:prstGeom>
        </p:spPr>
        <p:txBody>
          <a:bodyPr lIns="0" tIns="0" rIns="0" bIns="0" rtlCol="0" anchor="t">
            <a:spAutoFit/>
          </a:bodyPr>
          <a:lstStyle/>
          <a:p>
            <a:pPr algn="l">
              <a:lnSpc>
                <a:spcPts val="5759"/>
              </a:lnSpc>
            </a:pPr>
            <a:r>
              <a:rPr lang="en-US" sz="4800" b="1" dirty="0">
                <a:solidFill>
                  <a:srgbClr val="FEFEFE"/>
                </a:solidFill>
                <a:latin typeface="BR Omny Bold"/>
              </a:rPr>
              <a:t>From Data to Decision: Scaling iGIS for Evidence-Based Development in Vietnam</a:t>
            </a:r>
          </a:p>
          <a:p>
            <a:pPr algn="l">
              <a:lnSpc>
                <a:spcPts val="5759"/>
              </a:lnSpc>
            </a:pPr>
            <a:endParaRPr lang="en-US" sz="4800" b="1" dirty="0">
              <a:solidFill>
                <a:srgbClr val="FEFEFE"/>
              </a:solidFill>
              <a:latin typeface="BR Omny Bold"/>
              <a:ea typeface="BR Omny Bold"/>
              <a:cs typeface="BR Omny Bold"/>
              <a:sym typeface="BR Omny Bold"/>
            </a:endParaRPr>
          </a:p>
        </p:txBody>
      </p:sp>
      <p:sp>
        <p:nvSpPr>
          <p:cNvPr id="4" name="TextBox 4"/>
          <p:cNvSpPr txBox="1"/>
          <p:nvPr/>
        </p:nvSpPr>
        <p:spPr>
          <a:xfrm>
            <a:off x="1028700" y="7365623"/>
            <a:ext cx="6525478" cy="974626"/>
          </a:xfrm>
          <a:prstGeom prst="rect">
            <a:avLst/>
          </a:prstGeom>
        </p:spPr>
        <p:txBody>
          <a:bodyPr lIns="0" tIns="0" rIns="0" bIns="0" rtlCol="0" anchor="t">
            <a:spAutoFit/>
          </a:bodyPr>
          <a:lstStyle/>
          <a:p>
            <a:pPr algn="l">
              <a:lnSpc>
                <a:spcPts val="3840"/>
              </a:lnSpc>
            </a:pPr>
            <a:r>
              <a:rPr lang="en-US" sz="3200" dirty="0">
                <a:solidFill>
                  <a:srgbClr val="FEFEFE"/>
                </a:solidFill>
                <a:latin typeface="BR Omny"/>
                <a:ea typeface="BR Omny"/>
                <a:cs typeface="BR Omny"/>
                <a:sym typeface="BR Omny"/>
              </a:rPr>
              <a:t>Quang Ngoc Le, Ph.D.</a:t>
            </a:r>
          </a:p>
          <a:p>
            <a:pPr algn="l">
              <a:lnSpc>
                <a:spcPts val="3840"/>
              </a:lnSpc>
            </a:pPr>
            <a:r>
              <a:rPr lang="en-US" sz="3200" dirty="0">
                <a:solidFill>
                  <a:srgbClr val="FEFEFE"/>
                </a:solidFill>
                <a:latin typeface="BR Omny"/>
                <a:sym typeface="BR Omny"/>
              </a:rPr>
              <a:t>MERL Manager, iDE</a:t>
            </a:r>
            <a:endParaRPr lang="en-US" sz="3200" dirty="0">
              <a:solidFill>
                <a:srgbClr val="FEFEFE"/>
              </a:solidFill>
              <a:latin typeface="BR Omny"/>
              <a:sym typeface="BR Omny Bold"/>
            </a:endParaRPr>
          </a:p>
        </p:txBody>
      </p:sp>
      <p:sp>
        <p:nvSpPr>
          <p:cNvPr id="5" name="TextBox 5"/>
          <p:cNvSpPr txBox="1"/>
          <p:nvPr/>
        </p:nvSpPr>
        <p:spPr>
          <a:xfrm>
            <a:off x="1028700" y="2736893"/>
            <a:ext cx="6525478" cy="428606"/>
          </a:xfrm>
          <a:prstGeom prst="rect">
            <a:avLst/>
          </a:prstGeom>
        </p:spPr>
        <p:txBody>
          <a:bodyPr lIns="0" tIns="0" rIns="0" bIns="0" rtlCol="0" anchor="t">
            <a:spAutoFit/>
          </a:bodyPr>
          <a:lstStyle/>
          <a:p>
            <a:pPr algn="l">
              <a:lnSpc>
                <a:spcPts val="3359"/>
              </a:lnSpc>
            </a:pPr>
            <a:r>
              <a:rPr lang="en-US" sz="2799" dirty="0">
                <a:solidFill>
                  <a:srgbClr val="FEFEFE"/>
                </a:solidFill>
                <a:latin typeface="BR Omny"/>
                <a:ea typeface="BR Omny"/>
                <a:cs typeface="BR Omny"/>
                <a:sym typeface="BR Omny"/>
              </a:rPr>
              <a:t>06-06-2025</a:t>
            </a:r>
          </a:p>
        </p:txBody>
      </p:sp>
      <p:sp>
        <p:nvSpPr>
          <p:cNvPr id="6" name="TextBox 6"/>
          <p:cNvSpPr txBox="1"/>
          <p:nvPr/>
        </p:nvSpPr>
        <p:spPr>
          <a:xfrm>
            <a:off x="1028700" y="9416625"/>
            <a:ext cx="4060214" cy="260756"/>
          </a:xfrm>
          <a:prstGeom prst="rect">
            <a:avLst/>
          </a:prstGeom>
        </p:spPr>
        <p:txBody>
          <a:bodyPr lIns="0" tIns="0" rIns="0" bIns="0" rtlCol="0" anchor="t">
            <a:spAutoFit/>
          </a:bodyPr>
          <a:lstStyle/>
          <a:p>
            <a:pPr algn="l">
              <a:lnSpc>
                <a:spcPts val="2090"/>
              </a:lnSpc>
            </a:pPr>
            <a:r>
              <a:rPr lang="en-US" sz="1742">
                <a:solidFill>
                  <a:srgbClr val="FFFFFF"/>
                </a:solidFill>
                <a:latin typeface="BR Omny"/>
                <a:ea typeface="BR Omny"/>
                <a:cs typeface="BR Omny"/>
                <a:sym typeface="BR Omny"/>
              </a:rPr>
              <a:t>www.glocalevalweek.org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2" name="Freeform 2">
            <a:extLst>
              <a:ext uri="{FF2B5EF4-FFF2-40B4-BE49-F238E27FC236}">
                <a16:creationId xmlns:a16="http://schemas.microsoft.com/office/drawing/2014/main" id="{4C89296A-B648-4C13-83EA-99D9442C38FF}"/>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296" name="Google Shape;296;g2dee7681fba_0_20"/>
          <p:cNvSpPr txBox="1"/>
          <p:nvPr/>
        </p:nvSpPr>
        <p:spPr>
          <a:xfrm>
            <a:off x="8991600" y="1471117"/>
            <a:ext cx="8423655" cy="681918"/>
          </a:xfrm>
          <a:prstGeom prst="rect">
            <a:avLst/>
          </a:prstGeom>
          <a:noFill/>
          <a:ln>
            <a:noFill/>
          </a:ln>
        </p:spPr>
        <p:txBody>
          <a:bodyPr spcFirstLastPara="1" wrap="square" lIns="0" tIns="0" rIns="0" bIns="0" anchor="t" anchorCtr="0">
            <a:spAutoFit/>
          </a:bodyPr>
          <a:lstStyle/>
          <a:p>
            <a:pPr>
              <a:buClr>
                <a:srgbClr val="000000"/>
              </a:buClr>
              <a:buSzPts val="1400"/>
            </a:pPr>
            <a:r>
              <a:rPr lang="en-US" sz="1477" dirty="0">
                <a:solidFill>
                  <a:srgbClr val="000000"/>
                </a:solidFill>
                <a:latin typeface="Roboto"/>
                <a:ea typeface="Roboto"/>
                <a:cs typeface="Roboto"/>
                <a:sym typeface="Roboto"/>
              </a:rPr>
              <a:t>Here we focus on GIS applications used in monitoring and evaluation. These applications are useful both for a project implementation team, as well as MERL staff providing technical support and advice to a project. </a:t>
            </a:r>
            <a:endParaRPr sz="1898" dirty="0"/>
          </a:p>
        </p:txBody>
      </p:sp>
      <p:grpSp>
        <p:nvGrpSpPr>
          <p:cNvPr id="297" name="Google Shape;297;g2dee7681fba_0_20"/>
          <p:cNvGrpSpPr/>
          <p:nvPr/>
        </p:nvGrpSpPr>
        <p:grpSpPr>
          <a:xfrm>
            <a:off x="1143000" y="1701277"/>
            <a:ext cx="7848600" cy="7836466"/>
            <a:chOff x="644694" y="1915075"/>
            <a:chExt cx="8833548" cy="6777233"/>
          </a:xfrm>
        </p:grpSpPr>
        <p:sp>
          <p:nvSpPr>
            <p:cNvPr id="298" name="Google Shape;298;g2dee7681fba_0_20"/>
            <p:cNvSpPr txBox="1"/>
            <p:nvPr/>
          </p:nvSpPr>
          <p:spPr>
            <a:xfrm>
              <a:off x="1480542" y="7404323"/>
              <a:ext cx="7997700" cy="307260"/>
            </a:xfrm>
            <a:prstGeom prst="rect">
              <a:avLst/>
            </a:prstGeom>
            <a:noFill/>
            <a:ln>
              <a:noFill/>
            </a:ln>
          </p:spPr>
          <p:txBody>
            <a:bodyPr spcFirstLastPara="1" wrap="square" lIns="0" tIns="0" rIns="0" bIns="0" anchor="t" anchorCtr="0">
              <a:spAutoFit/>
            </a:bodyPr>
            <a:lstStyle/>
            <a:p>
              <a:pPr>
                <a:lnSpc>
                  <a:spcPct val="117437"/>
                </a:lnSpc>
              </a:pPr>
              <a:r>
                <a:rPr lang="en-US" b="1">
                  <a:solidFill>
                    <a:srgbClr val="000000"/>
                  </a:solidFill>
                  <a:latin typeface="Arial" panose="020B0604020202020204" pitchFamily="34" charset="0"/>
                  <a:ea typeface="Roboto"/>
                  <a:cs typeface="Arial" panose="020B0604020202020204" pitchFamily="34" charset="0"/>
                  <a:sym typeface="Roboto"/>
                </a:rPr>
                <a:t>Communication</a:t>
              </a:r>
              <a:endParaRPr b="1">
                <a:solidFill>
                  <a:schemeClr val="dk1"/>
                </a:solidFill>
                <a:latin typeface="Arial" panose="020B0604020202020204" pitchFamily="34" charset="0"/>
                <a:ea typeface="Roboto"/>
                <a:cs typeface="Arial" panose="020B0604020202020204" pitchFamily="34" charset="0"/>
                <a:sym typeface="Roboto"/>
              </a:endParaRPr>
            </a:p>
          </p:txBody>
        </p:sp>
        <p:grpSp>
          <p:nvGrpSpPr>
            <p:cNvPr id="299" name="Google Shape;299;g2dee7681fba_0_20"/>
            <p:cNvGrpSpPr/>
            <p:nvPr/>
          </p:nvGrpSpPr>
          <p:grpSpPr>
            <a:xfrm>
              <a:off x="644694" y="1915075"/>
              <a:ext cx="8833184" cy="6777233"/>
              <a:chOff x="644694" y="1915075"/>
              <a:chExt cx="8833184" cy="6777233"/>
            </a:xfrm>
          </p:grpSpPr>
          <p:sp>
            <p:nvSpPr>
              <p:cNvPr id="300" name="Google Shape;300;g2dee7681fba_0_20"/>
              <p:cNvSpPr txBox="1"/>
              <p:nvPr/>
            </p:nvSpPr>
            <p:spPr>
              <a:xfrm>
                <a:off x="644694" y="2547057"/>
                <a:ext cx="681000" cy="367322"/>
              </a:xfrm>
              <a:prstGeom prst="rect">
                <a:avLst/>
              </a:prstGeom>
              <a:noFill/>
              <a:ln>
                <a:noFill/>
              </a:ln>
            </p:spPr>
            <p:txBody>
              <a:bodyPr spcFirstLastPara="1" wrap="square" lIns="0" tIns="0" rIns="0" bIns="0" anchor="t" anchorCtr="0">
                <a:spAutoFit/>
              </a:bodyPr>
              <a:lstStyle/>
              <a:p>
                <a:pPr algn="ctr">
                  <a:lnSpc>
                    <a:spcPct val="138024"/>
                  </a:lnSpc>
                </a:pPr>
                <a:r>
                  <a:rPr lang="en-US" sz="2000" b="1" dirty="0">
                    <a:solidFill>
                      <a:schemeClr val="dk1"/>
                    </a:solidFill>
                    <a:latin typeface="Arial" panose="020B0604020202020204" pitchFamily="34" charset="0"/>
                    <a:ea typeface="DM Sans"/>
                    <a:cs typeface="Arial" panose="020B0604020202020204" pitchFamily="34" charset="0"/>
                    <a:sym typeface="DM Sans"/>
                  </a:rPr>
                  <a:t>01</a:t>
                </a:r>
                <a:endParaRPr sz="2000" dirty="0">
                  <a:latin typeface="Arial" panose="020B0604020202020204" pitchFamily="34" charset="0"/>
                  <a:cs typeface="Arial" panose="020B0604020202020204" pitchFamily="34" charset="0"/>
                </a:endParaRPr>
              </a:p>
            </p:txBody>
          </p:sp>
          <p:sp>
            <p:nvSpPr>
              <p:cNvPr id="301" name="Google Shape;301;g2dee7681fba_0_20"/>
              <p:cNvSpPr txBox="1"/>
              <p:nvPr/>
            </p:nvSpPr>
            <p:spPr>
              <a:xfrm>
                <a:off x="666239" y="4301519"/>
                <a:ext cx="681000" cy="362462"/>
              </a:xfrm>
              <a:prstGeom prst="rect">
                <a:avLst/>
              </a:prstGeom>
              <a:noFill/>
              <a:ln>
                <a:noFill/>
              </a:ln>
            </p:spPr>
            <p:txBody>
              <a:bodyPr spcFirstLastPara="1" wrap="square" lIns="0" tIns="0" rIns="0" bIns="0" anchor="t" anchorCtr="0">
                <a:spAutoFit/>
              </a:bodyPr>
              <a:lstStyle/>
              <a:p>
                <a:pPr algn="ctr">
                  <a:lnSpc>
                    <a:spcPct val="138024"/>
                  </a:lnSpc>
                </a:pPr>
                <a:r>
                  <a:rPr lang="en-US" b="1" dirty="0">
                    <a:solidFill>
                      <a:schemeClr val="dk1"/>
                    </a:solidFill>
                    <a:latin typeface="Arial" panose="020B0604020202020204" pitchFamily="34" charset="0"/>
                    <a:ea typeface="DM Sans"/>
                    <a:cs typeface="Arial" panose="020B0604020202020204" pitchFamily="34" charset="0"/>
                    <a:sym typeface="DM Sans"/>
                  </a:rPr>
                  <a:t>02</a:t>
                </a:r>
                <a:endParaRPr dirty="0">
                  <a:latin typeface="Arial" panose="020B0604020202020204" pitchFamily="34" charset="0"/>
                  <a:cs typeface="Arial" panose="020B0604020202020204" pitchFamily="34" charset="0"/>
                </a:endParaRPr>
              </a:p>
            </p:txBody>
          </p:sp>
          <p:sp>
            <p:nvSpPr>
              <p:cNvPr id="302" name="Google Shape;302;g2dee7681fba_0_20"/>
              <p:cNvSpPr txBox="1"/>
              <p:nvPr/>
            </p:nvSpPr>
            <p:spPr>
              <a:xfrm>
                <a:off x="666239" y="6063967"/>
                <a:ext cx="681000" cy="362462"/>
              </a:xfrm>
              <a:prstGeom prst="rect">
                <a:avLst/>
              </a:prstGeom>
              <a:noFill/>
              <a:ln>
                <a:noFill/>
              </a:ln>
            </p:spPr>
            <p:txBody>
              <a:bodyPr spcFirstLastPara="1" wrap="square" lIns="0" tIns="0" rIns="0" bIns="0" anchor="t" anchorCtr="0">
                <a:spAutoFit/>
              </a:bodyPr>
              <a:lstStyle/>
              <a:p>
                <a:pPr algn="ctr">
                  <a:lnSpc>
                    <a:spcPct val="138024"/>
                  </a:lnSpc>
                </a:pPr>
                <a:r>
                  <a:rPr lang="en-US" b="1">
                    <a:solidFill>
                      <a:schemeClr val="dk1"/>
                    </a:solidFill>
                    <a:latin typeface="Arial" panose="020B0604020202020204" pitchFamily="34" charset="0"/>
                    <a:ea typeface="DM Sans"/>
                    <a:cs typeface="Arial" panose="020B0604020202020204" pitchFamily="34" charset="0"/>
                    <a:sym typeface="DM Sans"/>
                  </a:rPr>
                  <a:t>03</a:t>
                </a:r>
                <a:endParaRPr>
                  <a:latin typeface="Arial" panose="020B0604020202020204" pitchFamily="34" charset="0"/>
                  <a:cs typeface="Arial" panose="020B0604020202020204" pitchFamily="34" charset="0"/>
                </a:endParaRPr>
              </a:p>
            </p:txBody>
          </p:sp>
          <p:sp>
            <p:nvSpPr>
              <p:cNvPr id="303" name="Google Shape;303;g2dee7681fba_0_20"/>
              <p:cNvSpPr txBox="1"/>
              <p:nvPr/>
            </p:nvSpPr>
            <p:spPr>
              <a:xfrm>
                <a:off x="666239" y="7649895"/>
                <a:ext cx="681000" cy="362462"/>
              </a:xfrm>
              <a:prstGeom prst="rect">
                <a:avLst/>
              </a:prstGeom>
              <a:noFill/>
              <a:ln>
                <a:noFill/>
              </a:ln>
            </p:spPr>
            <p:txBody>
              <a:bodyPr spcFirstLastPara="1" wrap="square" lIns="0" tIns="0" rIns="0" bIns="0" anchor="t" anchorCtr="0">
                <a:spAutoFit/>
              </a:bodyPr>
              <a:lstStyle>
                <a:defPPr>
                  <a:defRPr lang="en-US"/>
                </a:defPPr>
                <a:lvl1pPr algn="ctr">
                  <a:lnSpc>
                    <a:spcPct val="138024"/>
                  </a:lnSpc>
                  <a:defRPr b="1">
                    <a:solidFill>
                      <a:schemeClr val="dk1"/>
                    </a:solidFill>
                    <a:latin typeface="Arial" panose="020B0604020202020204" pitchFamily="34" charset="0"/>
                    <a:ea typeface="DM Sans"/>
                    <a:cs typeface="Arial" panose="020B0604020202020204" pitchFamily="34" charset="0"/>
                  </a:defRPr>
                </a:lvl1pPr>
              </a:lstStyle>
              <a:p>
                <a:r>
                  <a:rPr lang="en-US" dirty="0">
                    <a:sym typeface="DM Sans"/>
                  </a:rPr>
                  <a:t>04</a:t>
                </a:r>
                <a:endParaRPr dirty="0"/>
              </a:p>
            </p:txBody>
          </p:sp>
          <p:sp>
            <p:nvSpPr>
              <p:cNvPr id="304" name="Google Shape;304;g2dee7681fba_0_20"/>
              <p:cNvSpPr txBox="1"/>
              <p:nvPr/>
            </p:nvSpPr>
            <p:spPr>
              <a:xfrm>
                <a:off x="1418131" y="3798317"/>
                <a:ext cx="7997700" cy="2066982"/>
              </a:xfrm>
              <a:prstGeom prst="rect">
                <a:avLst/>
              </a:prstGeom>
              <a:noFill/>
              <a:ln>
                <a:noFill/>
              </a:ln>
            </p:spPr>
            <p:txBody>
              <a:bodyPr spcFirstLastPara="1" wrap="square" lIns="0" tIns="0" rIns="0" bIns="0" anchor="t" anchorCtr="0">
                <a:spAutoFit/>
              </a:bodyPr>
              <a:lstStyle/>
              <a:p>
                <a:pPr>
                  <a:lnSpc>
                    <a:spcPct val="117437"/>
                  </a:lnSpc>
                </a:pPr>
                <a:r>
                  <a:rPr lang="en-US" b="1" dirty="0">
                    <a:solidFill>
                      <a:srgbClr val="000000"/>
                    </a:solidFill>
                    <a:latin typeface="Arial" panose="020B0604020202020204" pitchFamily="34" charset="0"/>
                    <a:ea typeface="Roboto"/>
                    <a:cs typeface="Arial" panose="020B0604020202020204" pitchFamily="34" charset="0"/>
                    <a:sym typeface="Roboto"/>
                  </a:rPr>
                  <a:t>Enhancing project effectiveness</a:t>
                </a:r>
                <a:endParaRPr b="1" dirty="0">
                  <a:solidFill>
                    <a:schemeClr val="dk1"/>
                  </a:solidFill>
                  <a:latin typeface="Arial" panose="020B0604020202020204" pitchFamily="34" charset="0"/>
                  <a:ea typeface="Roboto"/>
                  <a:cs typeface="Arial" panose="020B0604020202020204" pitchFamily="34" charset="0"/>
                  <a:sym typeface="Roboto"/>
                </a:endParaRPr>
              </a:p>
              <a:p>
                <a:pPr marL="301381" indent="-301381">
                  <a:lnSpc>
                    <a:spcPct val="134214"/>
                  </a:lnSpc>
                  <a:buClr>
                    <a:srgbClr val="000000"/>
                  </a:buClr>
                  <a:buSzPts val="1400"/>
                  <a:buFont typeface="Arial"/>
                  <a:buChar char="•"/>
                </a:pPr>
                <a:r>
                  <a:rPr lang="en-US" dirty="0">
                    <a:solidFill>
                      <a:srgbClr val="000000"/>
                    </a:solidFill>
                    <a:latin typeface="Arial" panose="020B0604020202020204" pitchFamily="34" charset="0"/>
                    <a:ea typeface="Roboto"/>
                    <a:cs typeface="Arial" panose="020B0604020202020204" pitchFamily="34" charset="0"/>
                    <a:sym typeface="Roboto"/>
                  </a:rPr>
                  <a:t>Targeting</a:t>
                </a:r>
                <a:endParaRPr dirty="0">
                  <a:solidFill>
                    <a:schemeClr val="dk1"/>
                  </a:solidFill>
                  <a:latin typeface="Arial" panose="020B0604020202020204" pitchFamily="34" charset="0"/>
                  <a:ea typeface="Roboto"/>
                  <a:cs typeface="Arial" panose="020B0604020202020204" pitchFamily="34" charset="0"/>
                  <a:sym typeface="Roboto"/>
                </a:endParaRPr>
              </a:p>
              <a:p>
                <a:pPr marL="301381" indent="-301381">
                  <a:lnSpc>
                    <a:spcPct val="134214"/>
                  </a:lnSpc>
                  <a:buClr>
                    <a:srgbClr val="000000"/>
                  </a:buClr>
                  <a:buSzPts val="1400"/>
                  <a:buFont typeface="Arial"/>
                  <a:buChar char="•"/>
                </a:pPr>
                <a:r>
                  <a:rPr lang="en-US" dirty="0">
                    <a:solidFill>
                      <a:srgbClr val="000000"/>
                    </a:solidFill>
                    <a:latin typeface="Arial" panose="020B0604020202020204" pitchFamily="34" charset="0"/>
                    <a:ea typeface="Roboto"/>
                    <a:cs typeface="Arial" panose="020B0604020202020204" pitchFamily="34" charset="0"/>
                    <a:sym typeface="Roboto"/>
                  </a:rPr>
                  <a:t>Planning activities</a:t>
                </a:r>
                <a:endParaRPr dirty="0">
                  <a:solidFill>
                    <a:schemeClr val="dk1"/>
                  </a:solidFill>
                  <a:latin typeface="Arial" panose="020B0604020202020204" pitchFamily="34" charset="0"/>
                  <a:ea typeface="Roboto"/>
                  <a:cs typeface="Arial" panose="020B0604020202020204" pitchFamily="34" charset="0"/>
                  <a:sym typeface="Roboto"/>
                </a:endParaRPr>
              </a:p>
              <a:p>
                <a:pPr marL="301381" indent="-301381">
                  <a:lnSpc>
                    <a:spcPct val="134214"/>
                  </a:lnSpc>
                  <a:buClr>
                    <a:srgbClr val="000000"/>
                  </a:buClr>
                  <a:buSzPts val="1400"/>
                  <a:buFont typeface="Arial"/>
                  <a:buChar char="•"/>
                </a:pPr>
                <a:r>
                  <a:rPr lang="en-US" dirty="0">
                    <a:solidFill>
                      <a:srgbClr val="000000"/>
                    </a:solidFill>
                    <a:latin typeface="Arial" panose="020B0604020202020204" pitchFamily="34" charset="0"/>
                    <a:ea typeface="Roboto"/>
                    <a:cs typeface="Arial" panose="020B0604020202020204" pitchFamily="34" charset="0"/>
                    <a:sym typeface="Roboto"/>
                  </a:rPr>
                  <a:t>Understanding the logic of interventions</a:t>
                </a:r>
                <a:endParaRPr dirty="0">
                  <a:solidFill>
                    <a:schemeClr val="dk1"/>
                  </a:solidFill>
                  <a:latin typeface="Arial" panose="020B0604020202020204" pitchFamily="34" charset="0"/>
                  <a:ea typeface="Roboto"/>
                  <a:cs typeface="Arial" panose="020B0604020202020204" pitchFamily="34" charset="0"/>
                  <a:sym typeface="Roboto"/>
                </a:endParaRPr>
              </a:p>
              <a:p>
                <a:pPr marL="301381" indent="-301381">
                  <a:lnSpc>
                    <a:spcPct val="134214"/>
                  </a:lnSpc>
                  <a:buClr>
                    <a:srgbClr val="000000"/>
                  </a:buClr>
                  <a:buSzPts val="1400"/>
                  <a:buFont typeface="Arial"/>
                  <a:buChar char="•"/>
                </a:pPr>
                <a:r>
                  <a:rPr lang="en-US" dirty="0">
                    <a:solidFill>
                      <a:srgbClr val="000000"/>
                    </a:solidFill>
                    <a:latin typeface="Arial" panose="020B0604020202020204" pitchFamily="34" charset="0"/>
                    <a:ea typeface="Roboto"/>
                    <a:cs typeface="Arial" panose="020B0604020202020204" pitchFamily="34" charset="0"/>
                    <a:sym typeface="Roboto"/>
                  </a:rPr>
                  <a:t>Innovation.</a:t>
                </a:r>
                <a:endParaRPr dirty="0">
                  <a:solidFill>
                    <a:schemeClr val="dk1"/>
                  </a:solidFill>
                  <a:latin typeface="Arial" panose="020B0604020202020204" pitchFamily="34" charset="0"/>
                  <a:ea typeface="Roboto"/>
                  <a:cs typeface="Arial" panose="020B0604020202020204" pitchFamily="34" charset="0"/>
                  <a:sym typeface="Roboto"/>
                </a:endParaRPr>
              </a:p>
              <a:p>
                <a:pPr marL="301381" indent="-301381">
                  <a:lnSpc>
                    <a:spcPct val="134214"/>
                  </a:lnSpc>
                  <a:buClr>
                    <a:srgbClr val="000000"/>
                  </a:buClr>
                  <a:buSzPts val="1400"/>
                  <a:buFont typeface="Arial"/>
                  <a:buChar char="•"/>
                </a:pPr>
                <a:r>
                  <a:rPr lang="en-US" dirty="0">
                    <a:solidFill>
                      <a:srgbClr val="000000"/>
                    </a:solidFill>
                    <a:latin typeface="Arial" panose="020B0604020202020204" pitchFamily="34" charset="0"/>
                    <a:ea typeface="Roboto"/>
                    <a:cs typeface="Arial" panose="020B0604020202020204" pitchFamily="34" charset="0"/>
                    <a:sym typeface="Roboto"/>
                  </a:rPr>
                  <a:t>Mitigating risks</a:t>
                </a:r>
                <a:endParaRPr dirty="0">
                  <a:solidFill>
                    <a:schemeClr val="dk1"/>
                  </a:solidFill>
                  <a:latin typeface="Arial" panose="020B0604020202020204" pitchFamily="34" charset="0"/>
                  <a:ea typeface="Roboto"/>
                  <a:cs typeface="Arial" panose="020B0604020202020204" pitchFamily="34" charset="0"/>
                  <a:sym typeface="Roboto"/>
                </a:endParaRPr>
              </a:p>
            </p:txBody>
          </p:sp>
          <p:sp>
            <p:nvSpPr>
              <p:cNvPr id="305" name="Google Shape;305;g2dee7681fba_0_20"/>
              <p:cNvSpPr txBox="1"/>
              <p:nvPr/>
            </p:nvSpPr>
            <p:spPr>
              <a:xfrm>
                <a:off x="1480178" y="5697123"/>
                <a:ext cx="7997700" cy="1715038"/>
              </a:xfrm>
              <a:prstGeom prst="rect">
                <a:avLst/>
              </a:prstGeom>
              <a:noFill/>
              <a:ln>
                <a:noFill/>
              </a:ln>
            </p:spPr>
            <p:txBody>
              <a:bodyPr spcFirstLastPara="1" wrap="square" lIns="0" tIns="0" rIns="0" bIns="0" anchor="t" anchorCtr="0">
                <a:spAutoFit/>
              </a:bodyPr>
              <a:lstStyle/>
              <a:p>
                <a:pPr>
                  <a:lnSpc>
                    <a:spcPct val="117437"/>
                  </a:lnSpc>
                </a:pPr>
                <a:r>
                  <a:rPr lang="en-US" b="1">
                    <a:solidFill>
                      <a:srgbClr val="000000"/>
                    </a:solidFill>
                    <a:latin typeface="Arial" panose="020B0604020202020204" pitchFamily="34" charset="0"/>
                    <a:ea typeface="Roboto"/>
                    <a:cs typeface="Arial" panose="020B0604020202020204" pitchFamily="34" charset="0"/>
                    <a:sym typeface="Roboto"/>
                  </a:rPr>
                  <a:t>Assessing impacts</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Impact assessments</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Environmental and climate assessments</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Thematic assessments</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Change detection</a:t>
                </a:r>
                <a:endParaRPr>
                  <a:latin typeface="Arial" panose="020B0604020202020204" pitchFamily="34" charset="0"/>
                  <a:cs typeface="Arial" panose="020B0604020202020204" pitchFamily="34" charset="0"/>
                </a:endParaRPr>
              </a:p>
            </p:txBody>
          </p:sp>
          <p:sp>
            <p:nvSpPr>
              <p:cNvPr id="306" name="Google Shape;306;g2dee7681fba_0_20"/>
              <p:cNvSpPr txBox="1"/>
              <p:nvPr/>
            </p:nvSpPr>
            <p:spPr>
              <a:xfrm>
                <a:off x="1347237" y="1915075"/>
                <a:ext cx="6518400" cy="2159275"/>
              </a:xfrm>
              <a:prstGeom prst="rect">
                <a:avLst/>
              </a:prstGeom>
              <a:noFill/>
              <a:ln>
                <a:noFill/>
              </a:ln>
            </p:spPr>
            <p:txBody>
              <a:bodyPr spcFirstLastPara="1" wrap="square" lIns="96425" tIns="48199" rIns="96425" bIns="48199" anchor="t" anchorCtr="0">
                <a:spAutoFit/>
              </a:bodyPr>
              <a:lstStyle/>
              <a:p>
                <a:pPr>
                  <a:lnSpc>
                    <a:spcPct val="117437"/>
                  </a:lnSpc>
                </a:pPr>
                <a:r>
                  <a:rPr lang="en-US" b="1">
                    <a:solidFill>
                      <a:srgbClr val="000000"/>
                    </a:solidFill>
                    <a:latin typeface="Arial" panose="020B0604020202020204" pitchFamily="34" charset="0"/>
                    <a:ea typeface="Roboto"/>
                    <a:cs typeface="Arial" panose="020B0604020202020204" pitchFamily="34" charset="0"/>
                    <a:sym typeface="Roboto"/>
                  </a:rPr>
                  <a:t>Improving monitoring and reporting</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Measuring indicators accurately</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Tracking activities</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Planning field visits</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Revising targets and results</a:t>
                </a:r>
                <a:endParaRPr>
                  <a:latin typeface="Arial" panose="020B0604020202020204" pitchFamily="34" charset="0"/>
                  <a:cs typeface="Arial" panose="020B0604020202020204" pitchFamily="34" charset="0"/>
                </a:endParaRPr>
              </a:p>
              <a:p>
                <a:pPr marL="301381" indent="-301381">
                  <a:lnSpc>
                    <a:spcPct val="134214"/>
                  </a:lnSpc>
                  <a:buClr>
                    <a:srgbClr val="000000"/>
                  </a:buClr>
                  <a:buSzPts val="1400"/>
                  <a:buFont typeface="Arial"/>
                  <a:buChar char="•"/>
                </a:pPr>
                <a:r>
                  <a:rPr lang="en-US">
                    <a:solidFill>
                      <a:srgbClr val="000000"/>
                    </a:solidFill>
                    <a:latin typeface="Arial" panose="020B0604020202020204" pitchFamily="34" charset="0"/>
                    <a:ea typeface="Roboto"/>
                    <a:cs typeface="Arial" panose="020B0604020202020204" pitchFamily="34" charset="0"/>
                    <a:sym typeface="Roboto"/>
                  </a:rPr>
                  <a:t>Updating project area maps</a:t>
                </a:r>
                <a:endParaRPr>
                  <a:solidFill>
                    <a:schemeClr val="dk1"/>
                  </a:solidFill>
                  <a:latin typeface="Arial" panose="020B0604020202020204" pitchFamily="34" charset="0"/>
                  <a:ea typeface="Roboto"/>
                  <a:cs typeface="Arial" panose="020B0604020202020204" pitchFamily="34" charset="0"/>
                  <a:sym typeface="Roboto"/>
                </a:endParaRPr>
              </a:p>
            </p:txBody>
          </p:sp>
          <p:sp>
            <p:nvSpPr>
              <p:cNvPr id="307" name="Google Shape;307;g2dee7681fba_0_20"/>
              <p:cNvSpPr txBox="1"/>
              <p:nvPr/>
            </p:nvSpPr>
            <p:spPr>
              <a:xfrm>
                <a:off x="1418131" y="7649895"/>
                <a:ext cx="6903600" cy="1042413"/>
              </a:xfrm>
              <a:prstGeom prst="rect">
                <a:avLst/>
              </a:prstGeom>
              <a:noFill/>
              <a:ln>
                <a:noFill/>
              </a:ln>
            </p:spPr>
            <p:txBody>
              <a:bodyPr spcFirstLastPara="1" wrap="square" lIns="96425" tIns="48199" rIns="96425" bIns="48199" anchor="t" anchorCtr="0">
                <a:spAutoFit/>
              </a:bodyPr>
              <a:lstStyle/>
              <a:p>
                <a:r>
                  <a:rPr lang="en-US" dirty="0">
                    <a:solidFill>
                      <a:srgbClr val="000000"/>
                    </a:solidFill>
                    <a:latin typeface="Arial" panose="020B0604020202020204" pitchFamily="34" charset="0"/>
                    <a:ea typeface="Arial"/>
                    <a:cs typeface="Arial" panose="020B0604020202020204" pitchFamily="34" charset="0"/>
                    <a:sym typeface="Arial"/>
                  </a:rPr>
                  <a:t>Maps help to visualize plans and results. The extent of activities within a project area can be showcased to relevant government ministries, donors and project beneficiaries. </a:t>
                </a:r>
                <a:endParaRPr dirty="0">
                  <a:latin typeface="Arial" panose="020B0604020202020204" pitchFamily="34" charset="0"/>
                  <a:cs typeface="Arial" panose="020B0604020202020204" pitchFamily="34" charset="0"/>
                </a:endParaRPr>
              </a:p>
            </p:txBody>
          </p:sp>
          <p:cxnSp>
            <p:nvCxnSpPr>
              <p:cNvPr id="308" name="Google Shape;308;g2dee7681fba_0_20"/>
              <p:cNvCxnSpPr/>
              <p:nvPr/>
            </p:nvCxnSpPr>
            <p:spPr>
              <a:xfrm rot="10800000">
                <a:off x="806758" y="3574856"/>
                <a:ext cx="416700" cy="0"/>
              </a:xfrm>
              <a:prstGeom prst="straightConnector1">
                <a:avLst/>
              </a:prstGeom>
              <a:noFill/>
              <a:ln w="47625" cap="flat" cmpd="sng">
                <a:solidFill>
                  <a:srgbClr val="4BD1FB"/>
                </a:solidFill>
                <a:prstDash val="solid"/>
                <a:round/>
                <a:headEnd type="none" w="sm" len="sm"/>
                <a:tailEnd type="none" w="sm" len="sm"/>
              </a:ln>
            </p:spPr>
          </p:cxnSp>
          <p:cxnSp>
            <p:nvCxnSpPr>
              <p:cNvPr id="309" name="Google Shape;309;g2dee7681fba_0_20"/>
              <p:cNvCxnSpPr/>
              <p:nvPr/>
            </p:nvCxnSpPr>
            <p:spPr>
              <a:xfrm rot="10800000">
                <a:off x="806758" y="5495096"/>
                <a:ext cx="416700" cy="0"/>
              </a:xfrm>
              <a:prstGeom prst="straightConnector1">
                <a:avLst/>
              </a:prstGeom>
              <a:noFill/>
              <a:ln w="47625" cap="flat" cmpd="sng">
                <a:solidFill>
                  <a:srgbClr val="4BD1FB"/>
                </a:solidFill>
                <a:prstDash val="solid"/>
                <a:round/>
                <a:headEnd type="none" w="sm" len="sm"/>
                <a:tailEnd type="none" w="sm" len="sm"/>
              </a:ln>
            </p:spPr>
          </p:cxnSp>
          <p:cxnSp>
            <p:nvCxnSpPr>
              <p:cNvPr id="310" name="Google Shape;310;g2dee7681fba_0_20"/>
              <p:cNvCxnSpPr/>
              <p:nvPr/>
            </p:nvCxnSpPr>
            <p:spPr>
              <a:xfrm rot="10800000">
                <a:off x="806758" y="7180205"/>
                <a:ext cx="416700" cy="0"/>
              </a:xfrm>
              <a:prstGeom prst="straightConnector1">
                <a:avLst/>
              </a:prstGeom>
              <a:noFill/>
              <a:ln w="47625" cap="flat" cmpd="sng">
                <a:solidFill>
                  <a:srgbClr val="4BD1FB"/>
                </a:solidFill>
                <a:prstDash val="solid"/>
                <a:round/>
                <a:headEnd type="none" w="sm" len="sm"/>
                <a:tailEnd type="none" w="sm" len="sm"/>
              </a:ln>
            </p:spPr>
          </p:cxnSp>
        </p:grpSp>
      </p:grpSp>
      <p:sp>
        <p:nvSpPr>
          <p:cNvPr id="311" name="Google Shape;311;g2dee7681fba_0_20"/>
          <p:cNvSpPr txBox="1"/>
          <p:nvPr/>
        </p:nvSpPr>
        <p:spPr>
          <a:xfrm>
            <a:off x="1286995" y="329455"/>
            <a:ext cx="9228606" cy="710066"/>
          </a:xfrm>
          <a:prstGeom prst="rect">
            <a:avLst/>
          </a:prstGeom>
        </p:spPr>
        <p:txBody>
          <a:bodyPr wrap="square" lIns="0" tIns="0" rIns="0" bIns="0" rtlCol="0" anchor="t">
            <a:spAutoFit/>
          </a:bodyPr>
          <a:lstStyle>
            <a:defPPr>
              <a:defRPr lang="en-US"/>
            </a:defPPr>
            <a:lvl1pPr>
              <a:lnSpc>
                <a:spcPts val="5759"/>
              </a:lnSpc>
              <a:defRPr sz="4800" b="1">
                <a:solidFill>
                  <a:srgbClr val="1C79BE"/>
                </a:solidFill>
                <a:latin typeface="BR Omny Bold"/>
              </a:defRPr>
            </a:lvl1pPr>
          </a:lstStyle>
          <a:p>
            <a:r>
              <a:rPr lang="en-US" dirty="0">
                <a:sym typeface="Roboto Slab"/>
              </a:rPr>
              <a:t>How can iGIS be used in M&amp;E?</a:t>
            </a:r>
            <a:endParaRPr dirty="0"/>
          </a:p>
        </p:txBody>
      </p:sp>
      <p:pic>
        <p:nvPicPr>
          <p:cNvPr id="312" name="Google Shape;312;g2dee7681fba_0_20"/>
          <p:cNvPicPr preferRelativeResize="0"/>
          <p:nvPr/>
        </p:nvPicPr>
        <p:blipFill rotWithShape="1">
          <a:blip r:embed="rId4">
            <a:alphaModFix/>
          </a:blip>
          <a:srcRect l="652" r="16659"/>
          <a:stretch>
            <a:fillRect/>
          </a:stretch>
        </p:blipFill>
        <p:spPr>
          <a:xfrm>
            <a:off x="8991277" y="2367820"/>
            <a:ext cx="8763000" cy="65953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6"/>
        <p:cNvGrpSpPr/>
        <p:nvPr/>
      </p:nvGrpSpPr>
      <p:grpSpPr>
        <a:xfrm>
          <a:off x="0" y="0"/>
          <a:ext cx="0" cy="0"/>
          <a:chOff x="0" y="0"/>
          <a:chExt cx="0" cy="0"/>
        </a:xfrm>
      </p:grpSpPr>
      <p:sp>
        <p:nvSpPr>
          <p:cNvPr id="2" name="Freeform 2">
            <a:extLst>
              <a:ext uri="{FF2B5EF4-FFF2-40B4-BE49-F238E27FC236}">
                <a16:creationId xmlns:a16="http://schemas.microsoft.com/office/drawing/2014/main" id="{AB495255-CB1B-BF03-6349-8946B6F4A06C}"/>
              </a:ext>
            </a:extLst>
          </p:cNvPr>
          <p:cNvSpPr/>
          <p:nvPr/>
        </p:nvSpPr>
        <p:spPr>
          <a:xfrm rot="20222520">
            <a:off x="13163863" y="5657199"/>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17" name="Google Shape;317;g29f2e49cf8c_0_13"/>
          <p:cNvSpPr txBox="1"/>
          <p:nvPr/>
        </p:nvSpPr>
        <p:spPr>
          <a:xfrm>
            <a:off x="2554449" y="1184164"/>
            <a:ext cx="13035305" cy="454612"/>
          </a:xfrm>
          <a:prstGeom prst="rect">
            <a:avLst/>
          </a:prstGeom>
          <a:noFill/>
          <a:ln>
            <a:noFill/>
          </a:ln>
        </p:spPr>
        <p:txBody>
          <a:bodyPr spcFirstLastPara="1" wrap="square" lIns="0" tIns="0" rIns="0" bIns="0" anchor="t" anchorCtr="0">
            <a:spAutoFit/>
          </a:bodyPr>
          <a:lstStyle/>
          <a:p>
            <a:pPr>
              <a:buClr>
                <a:srgbClr val="000000"/>
              </a:buClr>
              <a:buSzPts val="1400"/>
            </a:pPr>
            <a:r>
              <a:rPr lang="en-US" sz="1477" dirty="0">
                <a:solidFill>
                  <a:srgbClr val="000000"/>
                </a:solidFill>
                <a:latin typeface="Arial" panose="020B0604020202020204" pitchFamily="34" charset="0"/>
                <a:ea typeface="Roboto"/>
                <a:cs typeface="Arial" panose="020B0604020202020204" pitchFamily="34" charset="0"/>
                <a:sym typeface="Roboto"/>
              </a:rPr>
              <a:t>Here we focus on iGIS applications used in monitoring and evaluation. These applications are useful both for a project implementation team, as well as MERL staff providing technical support and advice to a project. </a:t>
            </a:r>
            <a:endParaRPr sz="1898" dirty="0">
              <a:latin typeface="Arial" panose="020B0604020202020204" pitchFamily="34" charset="0"/>
              <a:cs typeface="Arial" panose="020B0604020202020204" pitchFamily="34" charset="0"/>
            </a:endParaRPr>
          </a:p>
        </p:txBody>
      </p:sp>
      <p:sp>
        <p:nvSpPr>
          <p:cNvPr id="318" name="Google Shape;318;g29f2e49cf8c_0_13"/>
          <p:cNvSpPr txBox="1"/>
          <p:nvPr/>
        </p:nvSpPr>
        <p:spPr>
          <a:xfrm>
            <a:off x="1295400" y="295575"/>
            <a:ext cx="11706715" cy="710066"/>
          </a:xfrm>
          <a:prstGeom prst="rect">
            <a:avLst/>
          </a:prstGeom>
        </p:spPr>
        <p:txBody>
          <a:bodyPr wrap="square" lIns="0" tIns="0" rIns="0" bIns="0" rtlCol="0" anchor="t">
            <a:spAutoFit/>
          </a:bodyPr>
          <a:lstStyle>
            <a:defPPr>
              <a:defRPr lang="en-US"/>
            </a:defPPr>
            <a:lvl1pPr>
              <a:lnSpc>
                <a:spcPts val="5759"/>
              </a:lnSpc>
              <a:defRPr sz="4800" b="1">
                <a:solidFill>
                  <a:srgbClr val="1C79BE"/>
                </a:solidFill>
                <a:latin typeface="BR Omny Bold"/>
              </a:defRPr>
            </a:lvl1pPr>
          </a:lstStyle>
          <a:p>
            <a:r>
              <a:rPr lang="en-US" dirty="0">
                <a:sym typeface="Roboto Slab"/>
              </a:rPr>
              <a:t>How it work? 7 steps</a:t>
            </a:r>
            <a:endParaRPr dirty="0"/>
          </a:p>
        </p:txBody>
      </p:sp>
      <p:pic>
        <p:nvPicPr>
          <p:cNvPr id="319" name="Google Shape;319;g29f2e49cf8c_0_13"/>
          <p:cNvPicPr preferRelativeResize="0"/>
          <p:nvPr/>
        </p:nvPicPr>
        <p:blipFill>
          <a:blip r:embed="rId4">
            <a:alphaModFix/>
          </a:blip>
          <a:stretch>
            <a:fillRect/>
          </a:stretch>
        </p:blipFill>
        <p:spPr>
          <a:xfrm>
            <a:off x="2286000" y="1947968"/>
            <a:ext cx="13716000" cy="2839549"/>
          </a:xfrm>
          <a:prstGeom prst="rect">
            <a:avLst/>
          </a:prstGeom>
          <a:noFill/>
          <a:ln>
            <a:noFill/>
          </a:ln>
        </p:spPr>
      </p:pic>
      <p:pic>
        <p:nvPicPr>
          <p:cNvPr id="320" name="Google Shape;320;g29f2e49cf8c_0_13" descr="Map&#10;&#10;Description automatically generated"/>
          <p:cNvPicPr preferRelativeResize="0"/>
          <p:nvPr/>
        </p:nvPicPr>
        <p:blipFill rotWithShape="1">
          <a:blip r:embed="rId5">
            <a:alphaModFix/>
          </a:blip>
          <a:srcRect/>
          <a:stretch/>
        </p:blipFill>
        <p:spPr>
          <a:xfrm>
            <a:off x="2163178" y="4822659"/>
            <a:ext cx="8732813" cy="4517621"/>
          </a:xfrm>
          <a:prstGeom prst="rect">
            <a:avLst/>
          </a:prstGeom>
          <a:noFill/>
          <a:ln>
            <a:noFill/>
          </a:ln>
        </p:spPr>
      </p:pic>
      <p:pic>
        <p:nvPicPr>
          <p:cNvPr id="321" name="Google Shape;321;g29f2e49cf8c_0_13"/>
          <p:cNvPicPr preferRelativeResize="0"/>
          <p:nvPr/>
        </p:nvPicPr>
        <p:blipFill>
          <a:blip r:embed="rId6">
            <a:alphaModFix/>
          </a:blip>
          <a:stretch>
            <a:fillRect/>
          </a:stretch>
        </p:blipFill>
        <p:spPr>
          <a:xfrm>
            <a:off x="11406384" y="5096709"/>
            <a:ext cx="4420404" cy="2486477"/>
          </a:xfrm>
          <a:prstGeom prst="rect">
            <a:avLst/>
          </a:prstGeom>
          <a:noFill/>
          <a:ln>
            <a:noFill/>
          </a:ln>
        </p:spPr>
      </p:pic>
      <p:pic>
        <p:nvPicPr>
          <p:cNvPr id="322" name="Google Shape;322;g29f2e49cf8c_0_13"/>
          <p:cNvPicPr preferRelativeResize="0"/>
          <p:nvPr/>
        </p:nvPicPr>
        <p:blipFill>
          <a:blip r:embed="rId7">
            <a:alphaModFix/>
          </a:blip>
          <a:stretch>
            <a:fillRect/>
          </a:stretch>
        </p:blipFill>
        <p:spPr>
          <a:xfrm>
            <a:off x="11406384" y="7751189"/>
            <a:ext cx="4420406" cy="24754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6"/>
        <p:cNvGrpSpPr/>
        <p:nvPr/>
      </p:nvGrpSpPr>
      <p:grpSpPr>
        <a:xfrm>
          <a:off x="0" y="0"/>
          <a:ext cx="0" cy="0"/>
          <a:chOff x="0" y="0"/>
          <a:chExt cx="0" cy="0"/>
        </a:xfrm>
      </p:grpSpPr>
      <p:sp>
        <p:nvSpPr>
          <p:cNvPr id="327" name="Google Shape;327;g2dee7681fba_0_50"/>
          <p:cNvSpPr txBox="1"/>
          <p:nvPr/>
        </p:nvSpPr>
        <p:spPr>
          <a:xfrm>
            <a:off x="182880" y="80317"/>
            <a:ext cx="11706715" cy="710066"/>
          </a:xfrm>
          <a:prstGeom prst="rect">
            <a:avLst/>
          </a:prstGeom>
        </p:spPr>
        <p:txBody>
          <a:bodyPr wrap="square" lIns="0" tIns="0" rIns="0" bIns="0" rtlCol="0" anchor="t">
            <a:spAutoFit/>
          </a:bodyPr>
          <a:lstStyle>
            <a:defPPr>
              <a:defRPr lang="en-US"/>
            </a:defPPr>
            <a:lvl1pPr>
              <a:lnSpc>
                <a:spcPts val="5759"/>
              </a:lnSpc>
              <a:defRPr sz="4800" b="1">
                <a:solidFill>
                  <a:srgbClr val="1C79BE"/>
                </a:solidFill>
                <a:latin typeface="BR Omny Bold"/>
              </a:defRPr>
            </a:lvl1pPr>
          </a:lstStyle>
          <a:p>
            <a:r>
              <a:rPr lang="en-US" dirty="0">
                <a:sym typeface="Roboto Slab"/>
              </a:rPr>
              <a:t>How can iGIS be used in M&amp;E?</a:t>
            </a:r>
            <a:endParaRPr dirty="0">
              <a:sym typeface="Roboto Slab"/>
            </a:endParaRPr>
          </a:p>
        </p:txBody>
      </p:sp>
      <p:sp>
        <p:nvSpPr>
          <p:cNvPr id="328" name="Google Shape;328;g2dee7681fba_0_50"/>
          <p:cNvSpPr txBox="1"/>
          <p:nvPr/>
        </p:nvSpPr>
        <p:spPr>
          <a:xfrm>
            <a:off x="10806549" y="80317"/>
            <a:ext cx="5455920" cy="843885"/>
          </a:xfrm>
          <a:prstGeom prst="rect">
            <a:avLst/>
          </a:prstGeom>
          <a:noFill/>
          <a:ln>
            <a:noFill/>
          </a:ln>
        </p:spPr>
        <p:txBody>
          <a:bodyPr spcFirstLastPara="1" wrap="square" lIns="96425" tIns="96425" rIns="96425" bIns="96425" anchor="t" anchorCtr="0">
            <a:spAutoFit/>
          </a:bodyPr>
          <a:lstStyle/>
          <a:p>
            <a:r>
              <a:rPr lang="en-US" sz="2109" dirty="0">
                <a:latin typeface="Roboto"/>
                <a:ea typeface="Roboto"/>
                <a:cs typeface="Roboto"/>
                <a:sym typeface="Roboto"/>
              </a:rPr>
              <a:t>Minimum requirements for a development project to map investment sites</a:t>
            </a:r>
            <a:endParaRPr sz="2109" dirty="0">
              <a:latin typeface="Roboto"/>
              <a:ea typeface="Roboto"/>
              <a:cs typeface="Roboto"/>
              <a:sym typeface="Roboto"/>
            </a:endParaRPr>
          </a:p>
        </p:txBody>
      </p:sp>
      <p:graphicFrame>
        <p:nvGraphicFramePr>
          <p:cNvPr id="329" name="Google Shape;329;g2dee7681fba_0_50"/>
          <p:cNvGraphicFramePr/>
          <p:nvPr>
            <p:extLst>
              <p:ext uri="{D42A27DB-BD31-4B8C-83A1-F6EECF244321}">
                <p14:modId xmlns:p14="http://schemas.microsoft.com/office/powerpoint/2010/main" val="2055834752"/>
              </p:ext>
            </p:extLst>
          </p:nvPr>
        </p:nvGraphicFramePr>
        <p:xfrm>
          <a:off x="108069" y="947062"/>
          <a:ext cx="16154400" cy="9139200"/>
        </p:xfrm>
        <a:graphic>
          <a:graphicData uri="http://schemas.openxmlformats.org/drawingml/2006/table">
            <a:tbl>
              <a:tblPr>
                <a:noFill/>
              </a:tblPr>
              <a:tblGrid>
                <a:gridCol w="2224738">
                  <a:extLst>
                    <a:ext uri="{9D8B030D-6E8A-4147-A177-3AD203B41FA5}">
                      <a16:colId xmlns:a16="http://schemas.microsoft.com/office/drawing/2014/main" val="20000"/>
                    </a:ext>
                  </a:extLst>
                </a:gridCol>
                <a:gridCol w="13929662">
                  <a:extLst>
                    <a:ext uri="{9D8B030D-6E8A-4147-A177-3AD203B41FA5}">
                      <a16:colId xmlns:a16="http://schemas.microsoft.com/office/drawing/2014/main" val="20001"/>
                    </a:ext>
                  </a:extLst>
                </a:gridCol>
              </a:tblGrid>
              <a:tr h="482171">
                <a:tc>
                  <a:txBody>
                    <a:bodyPr/>
                    <a:lstStyle/>
                    <a:p>
                      <a:pPr marL="0" lvl="0" indent="0" algn="l" rtl="0">
                        <a:lnSpc>
                          <a:spcPct val="100000"/>
                        </a:lnSpc>
                        <a:spcBef>
                          <a:spcPts val="0"/>
                        </a:spcBef>
                        <a:spcAft>
                          <a:spcPts val="0"/>
                        </a:spcAft>
                        <a:buNone/>
                      </a:pPr>
                      <a:r>
                        <a:rPr lang="en-US" sz="1900" b="1">
                          <a:solidFill>
                            <a:srgbClr val="FFFFFF"/>
                          </a:solidFill>
                          <a:latin typeface="Roboto"/>
                          <a:ea typeface="Roboto"/>
                          <a:cs typeface="Roboto"/>
                          <a:sym typeface="Roboto"/>
                        </a:rPr>
                        <a:t>Area</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0" lvl="0" indent="0" algn="l" rtl="0">
                        <a:lnSpc>
                          <a:spcPct val="100000"/>
                        </a:lnSpc>
                        <a:spcBef>
                          <a:spcPts val="600"/>
                        </a:spcBef>
                        <a:spcAft>
                          <a:spcPts val="0"/>
                        </a:spcAft>
                        <a:buNone/>
                      </a:pPr>
                      <a:r>
                        <a:rPr lang="en-US" sz="1900" b="1" dirty="0">
                          <a:solidFill>
                            <a:srgbClr val="FFFFFF"/>
                          </a:solidFill>
                          <a:latin typeface="Roboto"/>
                          <a:ea typeface="Roboto"/>
                          <a:cs typeface="Roboto"/>
                          <a:sym typeface="Roboto"/>
                        </a:rPr>
                        <a:t>Requirements</a:t>
                      </a:r>
                      <a:endParaRPr sz="1900" b="1" dirty="0">
                        <a:solidFill>
                          <a:srgbClr val="FFFFFF"/>
                        </a:solidFill>
                        <a:latin typeface="Roboto"/>
                        <a:ea typeface="Roboto"/>
                        <a:cs typeface="Roboto"/>
                        <a:sym typeface="Roboto"/>
                      </a:endParaRPr>
                    </a:p>
                  </a:txBody>
                  <a:tcPr marL="72325" marR="72325" marT="96425" marB="96425" anchor="ctr">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extLst>
                  <a:ext uri="{0D108BD9-81ED-4DB2-BD59-A6C34878D82A}">
                    <a16:rowId xmlns:a16="http://schemas.microsoft.com/office/drawing/2014/main" val="10000"/>
                  </a:ext>
                </a:extLst>
              </a:tr>
              <a:tr h="771493">
                <a:tc>
                  <a:txBody>
                    <a:bodyPr/>
                    <a:lstStyle/>
                    <a:p>
                      <a:pPr marL="0" lvl="0" indent="0" algn="l" rtl="0">
                        <a:lnSpc>
                          <a:spcPct val="100000"/>
                        </a:lnSpc>
                        <a:spcBef>
                          <a:spcPts val="600"/>
                        </a:spcBef>
                        <a:spcAft>
                          <a:spcPts val="0"/>
                        </a:spcAft>
                        <a:buNone/>
                      </a:pPr>
                      <a:r>
                        <a:rPr lang="en-US" sz="1900" b="1">
                          <a:solidFill>
                            <a:srgbClr val="FFFFFF"/>
                          </a:solidFill>
                          <a:latin typeface="Roboto"/>
                          <a:ea typeface="Roboto"/>
                          <a:cs typeface="Roboto"/>
                          <a:sym typeface="Roboto"/>
                        </a:rPr>
                        <a:t>Expertise</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45720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One GIS expert to support the monitoring and evaluation team</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Field staff trained to collect GIS data</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6C5AC"/>
                    </a:solidFill>
                  </a:tcPr>
                </a:tc>
                <a:extLst>
                  <a:ext uri="{0D108BD9-81ED-4DB2-BD59-A6C34878D82A}">
                    <a16:rowId xmlns:a16="http://schemas.microsoft.com/office/drawing/2014/main" val="10001"/>
                  </a:ext>
                </a:extLst>
              </a:tr>
              <a:tr h="494560">
                <a:tc>
                  <a:txBody>
                    <a:bodyPr/>
                    <a:lstStyle/>
                    <a:p>
                      <a:pPr marL="0" lvl="0" indent="0" algn="l" rtl="0">
                        <a:lnSpc>
                          <a:spcPct val="100000"/>
                        </a:lnSpc>
                        <a:spcBef>
                          <a:spcPts val="600"/>
                        </a:spcBef>
                        <a:spcAft>
                          <a:spcPts val="0"/>
                        </a:spcAft>
                        <a:buNone/>
                      </a:pPr>
                      <a:r>
                        <a:rPr lang="en-US" sz="1900" b="1">
                          <a:solidFill>
                            <a:srgbClr val="FFFFFF"/>
                          </a:solidFill>
                          <a:latin typeface="Roboto"/>
                          <a:ea typeface="Roboto"/>
                          <a:cs typeface="Roboto"/>
                          <a:sym typeface="Roboto"/>
                        </a:rPr>
                        <a:t>Procedures</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45720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Operational guidelines explaining what data is collected, how it is collected, reviewed, stored and used</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AE2D5"/>
                    </a:solidFill>
                  </a:tcPr>
                </a:tc>
                <a:extLst>
                  <a:ext uri="{0D108BD9-81ED-4DB2-BD59-A6C34878D82A}">
                    <a16:rowId xmlns:a16="http://schemas.microsoft.com/office/drawing/2014/main" val="10002"/>
                  </a:ext>
                </a:extLst>
              </a:tr>
              <a:tr h="990600">
                <a:tc>
                  <a:txBody>
                    <a:bodyPr/>
                    <a:lstStyle/>
                    <a:p>
                      <a:pPr marL="0" lvl="0" indent="0" algn="l" rtl="0">
                        <a:lnSpc>
                          <a:spcPct val="100000"/>
                        </a:lnSpc>
                        <a:spcBef>
                          <a:spcPts val="600"/>
                        </a:spcBef>
                        <a:spcAft>
                          <a:spcPts val="0"/>
                        </a:spcAft>
                        <a:buNone/>
                      </a:pPr>
                      <a:r>
                        <a:rPr lang="en-US" sz="1900" b="1">
                          <a:solidFill>
                            <a:srgbClr val="FFFFFF"/>
                          </a:solidFill>
                          <a:latin typeface="Roboto"/>
                          <a:ea typeface="Roboto"/>
                          <a:cs typeface="Roboto"/>
                          <a:sym typeface="Roboto"/>
                        </a:rPr>
                        <a:t>Standards</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457200" marR="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Metadata (rules that describe data)</a:t>
                      </a:r>
                      <a:endParaRPr sz="1900" dirty="0">
                        <a:latin typeface="Roboto"/>
                        <a:ea typeface="Roboto"/>
                        <a:cs typeface="Roboto"/>
                        <a:sym typeface="Roboto"/>
                      </a:endParaRPr>
                    </a:p>
                    <a:p>
                      <a:pPr marL="457200" marR="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Format: shapefile vector format</a:t>
                      </a:r>
                      <a:endParaRPr sz="1900" dirty="0">
                        <a:latin typeface="Roboto"/>
                        <a:ea typeface="Roboto"/>
                        <a:cs typeface="Roboto"/>
                        <a:sym typeface="Roboto"/>
                      </a:endParaRPr>
                    </a:p>
                    <a:p>
                      <a:pPr marL="457200" marR="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Attribute table: standard fields for each indicator to record type of activity, status of activity or date of completion</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6C5AC"/>
                    </a:solidFill>
                  </a:tcPr>
                </a:tc>
                <a:extLst>
                  <a:ext uri="{0D108BD9-81ED-4DB2-BD59-A6C34878D82A}">
                    <a16:rowId xmlns:a16="http://schemas.microsoft.com/office/drawing/2014/main" val="10003"/>
                  </a:ext>
                </a:extLst>
              </a:tr>
              <a:tr h="1910270">
                <a:tc>
                  <a:txBody>
                    <a:bodyPr/>
                    <a:lstStyle/>
                    <a:p>
                      <a:pPr marL="0" lvl="0" indent="0" algn="l" rtl="0">
                        <a:lnSpc>
                          <a:spcPct val="100000"/>
                        </a:lnSpc>
                        <a:spcBef>
                          <a:spcPts val="600"/>
                        </a:spcBef>
                        <a:spcAft>
                          <a:spcPts val="0"/>
                        </a:spcAft>
                        <a:buNone/>
                      </a:pPr>
                      <a:r>
                        <a:rPr lang="en-US" sz="1900" b="1" dirty="0">
                          <a:solidFill>
                            <a:srgbClr val="FFFFFF"/>
                          </a:solidFill>
                          <a:latin typeface="Roboto"/>
                          <a:ea typeface="Roboto"/>
                          <a:cs typeface="Roboto"/>
                          <a:sym typeface="Roboto"/>
                        </a:rPr>
                        <a:t>Indicators</a:t>
                      </a:r>
                      <a:endParaRPr sz="1900" b="1" dirty="0">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0" lvl="0" indent="0" algn="l" rtl="0">
                        <a:lnSpc>
                          <a:spcPct val="100000"/>
                        </a:lnSpc>
                        <a:spcBef>
                          <a:spcPts val="600"/>
                        </a:spcBef>
                        <a:spcAft>
                          <a:spcPts val="0"/>
                        </a:spcAft>
                        <a:buNone/>
                      </a:pPr>
                      <a:r>
                        <a:rPr lang="en-US" sz="1900" dirty="0">
                          <a:latin typeface="Roboto"/>
                          <a:ea typeface="Roboto"/>
                          <a:cs typeface="Roboto"/>
                          <a:sym typeface="Roboto"/>
                        </a:rPr>
                        <a:t>Indicators of the logical framework measured with GIS, e.g.:</a:t>
                      </a:r>
                      <a:endParaRPr sz="1900" dirty="0">
                        <a:latin typeface="Roboto"/>
                        <a:ea typeface="Roboto"/>
                        <a:cs typeface="Roboto"/>
                        <a:sym typeface="Roboto"/>
                      </a:endParaRPr>
                    </a:p>
                    <a:p>
                      <a:pPr marL="45720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Rural roads constructed or rehabilitated</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Irrigated farmland</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Land area under improved management</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Infrastructure such as markets, processing and storage facilities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Rural institutions and businesses</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AE2D5"/>
                    </a:solidFill>
                  </a:tcPr>
                </a:tc>
                <a:extLst>
                  <a:ext uri="{0D108BD9-81ED-4DB2-BD59-A6C34878D82A}">
                    <a16:rowId xmlns:a16="http://schemas.microsoft.com/office/drawing/2014/main" val="10004"/>
                  </a:ext>
                </a:extLst>
              </a:tr>
              <a:tr h="1198307">
                <a:tc>
                  <a:txBody>
                    <a:bodyPr/>
                    <a:lstStyle/>
                    <a:p>
                      <a:pPr marL="0" lvl="0" indent="0" algn="l" rtl="0">
                        <a:lnSpc>
                          <a:spcPct val="100000"/>
                        </a:lnSpc>
                        <a:spcBef>
                          <a:spcPts val="600"/>
                        </a:spcBef>
                        <a:spcAft>
                          <a:spcPts val="0"/>
                        </a:spcAft>
                        <a:buNone/>
                      </a:pPr>
                      <a:r>
                        <a:rPr lang="en-US" sz="1900" b="1">
                          <a:solidFill>
                            <a:srgbClr val="FFFFFF"/>
                          </a:solidFill>
                          <a:latin typeface="Roboto"/>
                          <a:ea typeface="Roboto"/>
                          <a:cs typeface="Roboto"/>
                          <a:sym typeface="Roboto"/>
                        </a:rPr>
                        <a:t>Data collection</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45720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Georeferenced surveys of households, businesses/producer organizations, and communities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As part of regular monitoring and evaluation activities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Standalone mapping missions e.g. of farmland and roads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Service providers</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6C5AC"/>
                    </a:solidFill>
                  </a:tcPr>
                </a:tc>
                <a:extLst>
                  <a:ext uri="{0D108BD9-81ED-4DB2-BD59-A6C34878D82A}">
                    <a16:rowId xmlns:a16="http://schemas.microsoft.com/office/drawing/2014/main" val="10005"/>
                  </a:ext>
                </a:extLst>
              </a:tr>
              <a:tr h="1372170">
                <a:tc>
                  <a:txBody>
                    <a:bodyPr/>
                    <a:lstStyle/>
                    <a:p>
                      <a:pPr marL="0" lvl="0" indent="0" algn="l" rtl="0">
                        <a:lnSpc>
                          <a:spcPct val="100000"/>
                        </a:lnSpc>
                        <a:spcBef>
                          <a:spcPts val="600"/>
                        </a:spcBef>
                        <a:spcAft>
                          <a:spcPts val="0"/>
                        </a:spcAft>
                        <a:buNone/>
                      </a:pPr>
                      <a:r>
                        <a:rPr lang="en-US" sz="1900" b="1">
                          <a:solidFill>
                            <a:srgbClr val="FFFFFF"/>
                          </a:solidFill>
                          <a:latin typeface="Roboto"/>
                          <a:ea typeface="Roboto"/>
                          <a:cs typeface="Roboto"/>
                          <a:sym typeface="Roboto"/>
                        </a:rPr>
                        <a:t>Software</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0" lvl="0" indent="0" algn="l" rtl="0">
                        <a:lnSpc>
                          <a:spcPct val="100000"/>
                        </a:lnSpc>
                        <a:spcBef>
                          <a:spcPts val="600"/>
                        </a:spcBef>
                        <a:spcAft>
                          <a:spcPts val="0"/>
                        </a:spcAft>
                        <a:buNone/>
                      </a:pPr>
                      <a:r>
                        <a:rPr lang="en-US" sz="1900" dirty="0">
                          <a:latin typeface="Roboto"/>
                          <a:ea typeface="Roboto"/>
                          <a:cs typeface="Roboto"/>
                          <a:sym typeface="Roboto"/>
                        </a:rPr>
                        <a:t>In most cases a combination of different </a:t>
                      </a:r>
                      <a:r>
                        <a:rPr lang="en-US" sz="1900" dirty="0" err="1">
                          <a:latin typeface="Roboto"/>
                          <a:ea typeface="Roboto"/>
                          <a:cs typeface="Roboto"/>
                          <a:sym typeface="Roboto"/>
                        </a:rPr>
                        <a:t>programmes</a:t>
                      </a:r>
                      <a:r>
                        <a:rPr lang="en-US" sz="1900" dirty="0">
                          <a:latin typeface="Roboto"/>
                          <a:ea typeface="Roboto"/>
                          <a:cs typeface="Roboto"/>
                          <a:sym typeface="Roboto"/>
                        </a:rPr>
                        <a:t> to:</a:t>
                      </a:r>
                      <a:endParaRPr sz="1900" dirty="0">
                        <a:latin typeface="Roboto"/>
                        <a:ea typeface="Roboto"/>
                        <a:cs typeface="Roboto"/>
                        <a:sym typeface="Roboto"/>
                      </a:endParaRPr>
                    </a:p>
                    <a:p>
                      <a:pPr marL="45720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Collect data (such as </a:t>
                      </a:r>
                      <a:r>
                        <a:rPr lang="en-US" sz="1900" dirty="0" err="1">
                          <a:latin typeface="Roboto"/>
                          <a:ea typeface="Roboto"/>
                          <a:cs typeface="Roboto"/>
                          <a:sym typeface="Roboto"/>
                        </a:rPr>
                        <a:t>KoBo</a:t>
                      </a:r>
                      <a:r>
                        <a:rPr lang="en-US" sz="1900" dirty="0">
                          <a:latin typeface="Roboto"/>
                          <a:ea typeface="Roboto"/>
                          <a:cs typeface="Roboto"/>
                          <a:sym typeface="Roboto"/>
                        </a:rPr>
                        <a:t> Toolbox or Survey Solutions)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Data-handling software (such as QGIS or ArcGIS)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GIS platform to store and visualize data</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AE2D5"/>
                    </a:solidFill>
                  </a:tcPr>
                </a:tc>
                <a:extLst>
                  <a:ext uri="{0D108BD9-81ED-4DB2-BD59-A6C34878D82A}">
                    <a16:rowId xmlns:a16="http://schemas.microsoft.com/office/drawing/2014/main" val="10006"/>
                  </a:ext>
                </a:extLst>
              </a:tr>
              <a:tr h="934765">
                <a:tc>
                  <a:txBody>
                    <a:bodyPr/>
                    <a:lstStyle/>
                    <a:p>
                      <a:pPr marL="0" lvl="0" indent="0" algn="l" rtl="0">
                        <a:lnSpc>
                          <a:spcPct val="100000"/>
                        </a:lnSpc>
                        <a:spcBef>
                          <a:spcPts val="600"/>
                        </a:spcBef>
                        <a:spcAft>
                          <a:spcPts val="0"/>
                        </a:spcAft>
                        <a:buNone/>
                      </a:pPr>
                      <a:r>
                        <a:rPr lang="en-US" sz="1900" b="1">
                          <a:solidFill>
                            <a:srgbClr val="FFFFFF"/>
                          </a:solidFill>
                          <a:latin typeface="Roboto"/>
                          <a:ea typeface="Roboto"/>
                          <a:cs typeface="Roboto"/>
                          <a:sym typeface="Roboto"/>
                        </a:rPr>
                        <a:t>Hardware</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45720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Smartphones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GPS devices (e.g. a medium-sized project might require 20 to 30 GPS devices)</a:t>
                      </a:r>
                      <a:endParaRPr sz="1900"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sz="1900" dirty="0">
                          <a:latin typeface="Roboto"/>
                          <a:ea typeface="Roboto"/>
                          <a:cs typeface="Roboto"/>
                          <a:sym typeface="Roboto"/>
                        </a:rPr>
                        <a:t>Drones (if necessary)</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6C5AC"/>
                    </a:solidFill>
                  </a:tcPr>
                </a:tc>
                <a:extLst>
                  <a:ext uri="{0D108BD9-81ED-4DB2-BD59-A6C34878D82A}">
                    <a16:rowId xmlns:a16="http://schemas.microsoft.com/office/drawing/2014/main" val="10007"/>
                  </a:ext>
                </a:extLst>
              </a:tr>
              <a:tr h="482171">
                <a:tc>
                  <a:txBody>
                    <a:bodyPr/>
                    <a:lstStyle/>
                    <a:p>
                      <a:pPr marL="0" lvl="0" indent="0" algn="l" rtl="0">
                        <a:lnSpc>
                          <a:spcPct val="100000"/>
                        </a:lnSpc>
                        <a:spcBef>
                          <a:spcPts val="600"/>
                        </a:spcBef>
                        <a:spcAft>
                          <a:spcPts val="0"/>
                        </a:spcAft>
                        <a:buNone/>
                      </a:pPr>
                      <a:r>
                        <a:rPr lang="en-US" sz="1900" b="1">
                          <a:solidFill>
                            <a:srgbClr val="FFFFFF"/>
                          </a:solidFill>
                          <a:latin typeface="Roboto"/>
                          <a:ea typeface="Roboto"/>
                          <a:cs typeface="Roboto"/>
                          <a:sym typeface="Roboto"/>
                        </a:rPr>
                        <a:t>Reporting</a:t>
                      </a:r>
                      <a:endParaRPr sz="1900" b="1">
                        <a:solidFill>
                          <a:srgbClr val="FFFFFF"/>
                        </a:solidFill>
                        <a:latin typeface="Roboto"/>
                        <a:ea typeface="Roboto"/>
                        <a:cs typeface="Roboto"/>
                        <a:sym typeface="Roboto"/>
                      </a:endParaRPr>
                    </a:p>
                  </a:txBody>
                  <a:tcPr marL="72325" marR="72325" marT="96425" marB="964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7132"/>
                    </a:solidFill>
                  </a:tcPr>
                </a:tc>
                <a:tc>
                  <a:txBody>
                    <a:bodyPr/>
                    <a:lstStyle/>
                    <a:p>
                      <a:pPr marL="457200" lvl="0" indent="-317500" algn="l" rtl="0">
                        <a:lnSpc>
                          <a:spcPct val="100000"/>
                        </a:lnSpc>
                        <a:spcBef>
                          <a:spcPts val="600"/>
                        </a:spcBef>
                        <a:spcAft>
                          <a:spcPts val="0"/>
                        </a:spcAft>
                        <a:buSzPts val="1400"/>
                        <a:buFont typeface="Roboto"/>
                        <a:buChar char="●"/>
                      </a:pPr>
                      <a:r>
                        <a:rPr lang="en-US" sz="1900" dirty="0">
                          <a:latin typeface="Roboto"/>
                          <a:ea typeface="Roboto"/>
                          <a:cs typeface="Roboto"/>
                          <a:sym typeface="Roboto"/>
                        </a:rPr>
                        <a:t>Reporting to the donor or related to stakeholders</a:t>
                      </a:r>
                      <a:endParaRPr sz="1900" dirty="0">
                        <a:latin typeface="Roboto"/>
                        <a:ea typeface="Roboto"/>
                        <a:cs typeface="Roboto"/>
                        <a:sym typeface="Roboto"/>
                      </a:endParaRPr>
                    </a:p>
                  </a:txBody>
                  <a:tcPr marL="72325" marR="72325" marT="96425" marB="96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AE2D5"/>
                    </a:solidFill>
                  </a:tcPr>
                </a:tc>
                <a:extLst>
                  <a:ext uri="{0D108BD9-81ED-4DB2-BD59-A6C34878D82A}">
                    <a16:rowId xmlns:a16="http://schemas.microsoft.com/office/drawing/2014/main" val="10008"/>
                  </a:ext>
                </a:extLst>
              </a:tr>
            </a:tbl>
          </a:graphicData>
        </a:graphic>
      </p:graphicFrame>
      <p:sp>
        <p:nvSpPr>
          <p:cNvPr id="2" name="Freeform 2">
            <a:extLst>
              <a:ext uri="{FF2B5EF4-FFF2-40B4-BE49-F238E27FC236}">
                <a16:creationId xmlns:a16="http://schemas.microsoft.com/office/drawing/2014/main" id="{2D9B0DAB-5E5C-2CD3-C2BF-FDF3C49CDB17}"/>
              </a:ext>
            </a:extLst>
          </p:cNvPr>
          <p:cNvSpPr/>
          <p:nvPr/>
        </p:nvSpPr>
        <p:spPr>
          <a:xfrm rot="20222520">
            <a:off x="12802030" y="5523499"/>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3"/>
        <p:cNvGrpSpPr/>
        <p:nvPr/>
      </p:nvGrpSpPr>
      <p:grpSpPr>
        <a:xfrm>
          <a:off x="0" y="0"/>
          <a:ext cx="0" cy="0"/>
          <a:chOff x="0" y="0"/>
          <a:chExt cx="0" cy="0"/>
        </a:xfrm>
      </p:grpSpPr>
      <p:sp>
        <p:nvSpPr>
          <p:cNvPr id="2" name="Freeform 2">
            <a:extLst>
              <a:ext uri="{FF2B5EF4-FFF2-40B4-BE49-F238E27FC236}">
                <a16:creationId xmlns:a16="http://schemas.microsoft.com/office/drawing/2014/main" id="{0EADE090-11EB-A3E2-04B9-B28B9EF9118E}"/>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34" name="Google Shape;334;g2dc7b825d3d_0_34"/>
          <p:cNvSpPr txBox="1">
            <a:spLocks noGrp="1"/>
          </p:cNvSpPr>
          <p:nvPr>
            <p:ph type="title"/>
          </p:nvPr>
        </p:nvSpPr>
        <p:spPr>
          <a:xfrm>
            <a:off x="2554444" y="223699"/>
            <a:ext cx="11706715" cy="566684"/>
          </a:xfrm>
          <a:prstGeom prst="rect">
            <a:avLst/>
          </a:prstGeom>
        </p:spPr>
        <p:txBody>
          <a:bodyPr wrap="square" lIns="0" tIns="0" rIns="0" bIns="0" rtlCol="0" anchor="t">
            <a:spAutoFit/>
          </a:bodyPr>
          <a:lstStyle/>
          <a:p>
            <a:pPr algn="l">
              <a:lnSpc>
                <a:spcPts val="5759"/>
              </a:lnSpc>
            </a:pPr>
            <a:r>
              <a:rPr lang="en-US" sz="4800" b="1" dirty="0">
                <a:solidFill>
                  <a:srgbClr val="1C79BE"/>
                </a:solidFill>
                <a:latin typeface="BR Omny Bold"/>
                <a:ea typeface="+mn-ea"/>
                <a:cs typeface="+mn-cs"/>
                <a:sym typeface="Roboto Slab"/>
              </a:rPr>
              <a:t>Software: What are the costs?</a:t>
            </a:r>
            <a:endParaRPr sz="4800" b="1" dirty="0">
              <a:solidFill>
                <a:srgbClr val="1C79BE"/>
              </a:solidFill>
              <a:latin typeface="BR Omny Bold"/>
              <a:ea typeface="+mn-ea"/>
              <a:cs typeface="+mn-cs"/>
              <a:sym typeface="Roboto Slab"/>
            </a:endParaRPr>
          </a:p>
        </p:txBody>
      </p:sp>
      <p:sp>
        <p:nvSpPr>
          <p:cNvPr id="335" name="Google Shape;335;g2dc7b825d3d_0_34"/>
          <p:cNvSpPr txBox="1"/>
          <p:nvPr/>
        </p:nvSpPr>
        <p:spPr>
          <a:xfrm>
            <a:off x="2365602" y="1249423"/>
            <a:ext cx="5889978" cy="674206"/>
          </a:xfrm>
          <a:prstGeom prst="rect">
            <a:avLst/>
          </a:prstGeom>
          <a:noFill/>
          <a:ln>
            <a:noFill/>
          </a:ln>
        </p:spPr>
        <p:txBody>
          <a:bodyPr spcFirstLastPara="1" wrap="square" lIns="96425" tIns="96425" rIns="96425" bIns="96425" anchor="t" anchorCtr="0">
            <a:spAutoFit/>
          </a:bodyPr>
          <a:lstStyle/>
          <a:p>
            <a:pPr>
              <a:buClr>
                <a:srgbClr val="000000"/>
              </a:buClr>
              <a:buSzPts val="1400"/>
            </a:pPr>
            <a:r>
              <a:rPr lang="en-US" sz="1477">
                <a:solidFill>
                  <a:srgbClr val="000000"/>
                </a:solidFill>
                <a:latin typeface="Roboto"/>
                <a:ea typeface="Roboto"/>
                <a:cs typeface="Roboto"/>
                <a:sym typeface="Roboto"/>
              </a:rPr>
              <a:t>Various software applications are available. The table below shows the c</a:t>
            </a:r>
            <a:r>
              <a:rPr lang="en-US" sz="1477">
                <a:solidFill>
                  <a:srgbClr val="000000"/>
                </a:solidFill>
                <a:latin typeface="Arial"/>
                <a:ea typeface="Arial"/>
                <a:cs typeface="Arial"/>
                <a:sym typeface="Arial"/>
              </a:rPr>
              <a:t>omparison of commonly used GIS software:</a:t>
            </a:r>
            <a:endParaRPr sz="1477">
              <a:solidFill>
                <a:srgbClr val="000000"/>
              </a:solidFill>
              <a:latin typeface="Roboto"/>
              <a:ea typeface="Roboto"/>
              <a:cs typeface="Roboto"/>
              <a:sym typeface="Roboto"/>
            </a:endParaRPr>
          </a:p>
        </p:txBody>
      </p:sp>
      <p:graphicFrame>
        <p:nvGraphicFramePr>
          <p:cNvPr id="336" name="Google Shape;336;g2dc7b825d3d_0_34"/>
          <p:cNvGraphicFramePr/>
          <p:nvPr/>
        </p:nvGraphicFramePr>
        <p:xfrm>
          <a:off x="2365601" y="1939183"/>
          <a:ext cx="6691755" cy="3043356"/>
        </p:xfrm>
        <a:graphic>
          <a:graphicData uri="http://schemas.openxmlformats.org/drawingml/2006/table">
            <a:tbl>
              <a:tblPr>
                <a:noFill/>
              </a:tblPr>
              <a:tblGrid>
                <a:gridCol w="1321682">
                  <a:extLst>
                    <a:ext uri="{9D8B030D-6E8A-4147-A177-3AD203B41FA5}">
                      <a16:colId xmlns:a16="http://schemas.microsoft.com/office/drawing/2014/main" val="20000"/>
                    </a:ext>
                  </a:extLst>
                </a:gridCol>
                <a:gridCol w="1861629">
                  <a:extLst>
                    <a:ext uri="{9D8B030D-6E8A-4147-A177-3AD203B41FA5}">
                      <a16:colId xmlns:a16="http://schemas.microsoft.com/office/drawing/2014/main" val="20001"/>
                    </a:ext>
                  </a:extLst>
                </a:gridCol>
                <a:gridCol w="1709569">
                  <a:extLst>
                    <a:ext uri="{9D8B030D-6E8A-4147-A177-3AD203B41FA5}">
                      <a16:colId xmlns:a16="http://schemas.microsoft.com/office/drawing/2014/main" val="20002"/>
                    </a:ext>
                  </a:extLst>
                </a:gridCol>
                <a:gridCol w="1798875">
                  <a:extLst>
                    <a:ext uri="{9D8B030D-6E8A-4147-A177-3AD203B41FA5}">
                      <a16:colId xmlns:a16="http://schemas.microsoft.com/office/drawing/2014/main" val="20003"/>
                    </a:ext>
                  </a:extLst>
                </a:gridCol>
              </a:tblGrid>
              <a:tr h="420609">
                <a:tc>
                  <a:txBody>
                    <a:bodyPr/>
                    <a:lstStyle/>
                    <a:p>
                      <a:pPr marL="0" marR="0" lvl="0" indent="0" algn="l" rtl="0">
                        <a:lnSpc>
                          <a:spcPct val="100000"/>
                        </a:lnSpc>
                        <a:spcBef>
                          <a:spcPts val="0"/>
                        </a:spcBef>
                        <a:spcAft>
                          <a:spcPts val="0"/>
                        </a:spcAft>
                        <a:buNone/>
                      </a:pPr>
                      <a:endParaRPr sz="1500" u="none" strike="noStrike" cap="none">
                        <a:latin typeface="Roboto"/>
                        <a:ea typeface="Roboto"/>
                        <a:cs typeface="Roboto"/>
                        <a:sym typeface="Roboto"/>
                      </a:endParaRPr>
                    </a:p>
                  </a:txBody>
                  <a:tcPr marL="24100" marR="24100" marT="16084" marB="16084" anchor="b">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b="1" u="none" strike="noStrike" cap="none">
                          <a:latin typeface="Roboto"/>
                          <a:ea typeface="Roboto"/>
                          <a:cs typeface="Roboto"/>
                          <a:sym typeface="Roboto"/>
                        </a:rPr>
                        <a:t>QGIS</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D8D8D8"/>
                      </a:solidFill>
                      <a:prstDash val="solid"/>
                      <a:round/>
                      <a:headEnd type="none" w="sm" len="sm"/>
                      <a:tailEnd type="none" w="sm" len="sm"/>
                    </a:lnB>
                    <a:solidFill>
                      <a:srgbClr val="FBD4B4"/>
                    </a:solidFill>
                  </a:tcPr>
                </a:tc>
                <a:tc>
                  <a:txBody>
                    <a:bodyPr/>
                    <a:lstStyle/>
                    <a:p>
                      <a:pPr marL="0" marR="0" lvl="0" indent="0" algn="ctr" rtl="0">
                        <a:lnSpc>
                          <a:spcPct val="100000"/>
                        </a:lnSpc>
                        <a:spcBef>
                          <a:spcPts val="0"/>
                        </a:spcBef>
                        <a:spcAft>
                          <a:spcPts val="0"/>
                        </a:spcAft>
                        <a:buNone/>
                      </a:pPr>
                      <a:r>
                        <a:rPr lang="en-US" sz="1500" b="1" u="none" strike="noStrike" cap="none">
                          <a:latin typeface="Roboto"/>
                          <a:ea typeface="Roboto"/>
                          <a:cs typeface="Roboto"/>
                          <a:sym typeface="Roboto"/>
                        </a:rPr>
                        <a:t>ArcGIS</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D8D8D8"/>
                      </a:solidFill>
                      <a:prstDash val="solid"/>
                      <a:round/>
                      <a:headEnd type="none" w="sm" len="sm"/>
                      <a:tailEnd type="none" w="sm" len="sm"/>
                    </a:lnB>
                    <a:solidFill>
                      <a:srgbClr val="FBD4B4"/>
                    </a:solidFill>
                  </a:tcPr>
                </a:tc>
                <a:tc>
                  <a:txBody>
                    <a:bodyPr/>
                    <a:lstStyle/>
                    <a:p>
                      <a:pPr marL="0" marR="0" lvl="0" indent="0" algn="ctr" rtl="0">
                        <a:lnSpc>
                          <a:spcPct val="100000"/>
                        </a:lnSpc>
                        <a:spcBef>
                          <a:spcPts val="0"/>
                        </a:spcBef>
                        <a:spcAft>
                          <a:spcPts val="0"/>
                        </a:spcAft>
                        <a:buNone/>
                      </a:pPr>
                      <a:r>
                        <a:rPr lang="en-US" sz="1500" b="1" u="none" strike="noStrike" cap="none">
                          <a:latin typeface="Roboto"/>
                          <a:ea typeface="Roboto"/>
                          <a:cs typeface="Roboto"/>
                          <a:sym typeface="Roboto"/>
                        </a:rPr>
                        <a:t>Google Earth Pro</a:t>
                      </a:r>
                      <a:endParaRPr sz="1900"/>
                    </a:p>
                  </a:txBody>
                  <a:tcPr marL="0" marR="0" marT="16084" marB="16084"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D8D8D8"/>
                      </a:solidFill>
                      <a:prstDash val="solid"/>
                      <a:round/>
                      <a:headEnd type="none" w="sm" len="sm"/>
                      <a:tailEnd type="none" w="sm" len="sm"/>
                    </a:lnB>
                    <a:solidFill>
                      <a:srgbClr val="FBD4B4"/>
                    </a:solidFill>
                  </a:tcPr>
                </a:tc>
                <a:extLst>
                  <a:ext uri="{0D108BD9-81ED-4DB2-BD59-A6C34878D82A}">
                    <a16:rowId xmlns:a16="http://schemas.microsoft.com/office/drawing/2014/main" val="10000"/>
                  </a:ext>
                </a:extLst>
              </a:tr>
              <a:tr h="482224">
                <a:tc>
                  <a:txBody>
                    <a:bodyPr/>
                    <a:lstStyle/>
                    <a:p>
                      <a:pPr marL="0" marR="0" lvl="0" indent="0" algn="l" rtl="0">
                        <a:lnSpc>
                          <a:spcPct val="100000"/>
                        </a:lnSpc>
                        <a:spcBef>
                          <a:spcPts val="0"/>
                        </a:spcBef>
                        <a:spcAft>
                          <a:spcPts val="0"/>
                        </a:spcAft>
                        <a:buNone/>
                      </a:pPr>
                      <a:r>
                        <a:rPr lang="en-US" sz="1500" b="1" u="none" strike="noStrike" cap="none">
                          <a:latin typeface="Roboto"/>
                          <a:ea typeface="Roboto"/>
                          <a:cs typeface="Roboto"/>
                          <a:sym typeface="Roboto"/>
                        </a:rPr>
                        <a:t>Level of GIS expertise</a:t>
                      </a:r>
                      <a:endParaRPr sz="1900"/>
                    </a:p>
                  </a:txBody>
                  <a:tcPr marL="24100" marR="24100" marT="16084" marB="16084"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High</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High</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Low</a:t>
                      </a:r>
                      <a:endParaRPr sz="1900"/>
                    </a:p>
                  </a:txBody>
                  <a:tcPr marL="24100" marR="24100" marT="16084" marB="16084"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482224">
                <a:tc>
                  <a:txBody>
                    <a:bodyPr/>
                    <a:lstStyle/>
                    <a:p>
                      <a:pPr marL="0" marR="0" lvl="0" indent="0" algn="l" rtl="0">
                        <a:lnSpc>
                          <a:spcPct val="100000"/>
                        </a:lnSpc>
                        <a:spcBef>
                          <a:spcPts val="0"/>
                        </a:spcBef>
                        <a:spcAft>
                          <a:spcPts val="0"/>
                        </a:spcAft>
                        <a:buNone/>
                      </a:pPr>
                      <a:r>
                        <a:rPr lang="en-US" sz="1500" b="1" u="none" strike="noStrike" cap="none">
                          <a:latin typeface="Roboto"/>
                          <a:ea typeface="Roboto"/>
                          <a:cs typeface="Roboto"/>
                          <a:sym typeface="Roboto"/>
                        </a:rPr>
                        <a:t>Data management</a:t>
                      </a:r>
                      <a:endParaRPr sz="1900"/>
                    </a:p>
                  </a:txBody>
                  <a:tcPr marL="24100" marR="24100" marT="16084" marB="16084"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Advanced</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Advanced</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Challenging</a:t>
                      </a:r>
                      <a:endParaRPr sz="1900"/>
                    </a:p>
                  </a:txBody>
                  <a:tcPr marL="24100" marR="24100" marT="16084" marB="16084"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308681">
                <a:tc>
                  <a:txBody>
                    <a:bodyPr/>
                    <a:lstStyle/>
                    <a:p>
                      <a:pPr marL="0" marR="0" lvl="0" indent="0" algn="l" rtl="0">
                        <a:lnSpc>
                          <a:spcPct val="100000"/>
                        </a:lnSpc>
                        <a:spcBef>
                          <a:spcPts val="0"/>
                        </a:spcBef>
                        <a:spcAft>
                          <a:spcPts val="0"/>
                        </a:spcAft>
                        <a:buNone/>
                      </a:pPr>
                      <a:r>
                        <a:rPr lang="en-US" sz="1500" b="1" u="none" strike="noStrike" cap="none">
                          <a:latin typeface="Roboto"/>
                          <a:ea typeface="Roboto"/>
                          <a:cs typeface="Roboto"/>
                          <a:sym typeface="Roboto"/>
                        </a:rPr>
                        <a:t>Data analysis</a:t>
                      </a:r>
                      <a:endParaRPr sz="1900"/>
                    </a:p>
                  </a:txBody>
                  <a:tcPr marL="24100" marR="24100" marT="16084" marB="16084"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Advanced</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Advanced</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Basic</a:t>
                      </a:r>
                      <a:endParaRPr sz="1900"/>
                    </a:p>
                  </a:txBody>
                  <a:tcPr marL="24100" marR="24100" marT="16084" marB="16084"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3"/>
                  </a:ext>
                </a:extLst>
              </a:tr>
              <a:tr h="308681">
                <a:tc>
                  <a:txBody>
                    <a:bodyPr/>
                    <a:lstStyle/>
                    <a:p>
                      <a:pPr marL="0" marR="0" lvl="0" indent="0" algn="l" rtl="0">
                        <a:lnSpc>
                          <a:spcPct val="100000"/>
                        </a:lnSpc>
                        <a:spcBef>
                          <a:spcPts val="0"/>
                        </a:spcBef>
                        <a:spcAft>
                          <a:spcPts val="0"/>
                        </a:spcAft>
                        <a:buNone/>
                      </a:pPr>
                      <a:r>
                        <a:rPr lang="en-US" sz="1500" b="1" u="none" strike="noStrike" cap="none">
                          <a:latin typeface="Roboto"/>
                          <a:ea typeface="Roboto"/>
                          <a:cs typeface="Roboto"/>
                          <a:sym typeface="Roboto"/>
                        </a:rPr>
                        <a:t>Licence fees</a:t>
                      </a:r>
                      <a:endParaRPr sz="1900"/>
                    </a:p>
                  </a:txBody>
                  <a:tcPr marL="24100" marR="24100" marT="16084" marB="16084"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No</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Yes</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No</a:t>
                      </a:r>
                      <a:endParaRPr sz="1900"/>
                    </a:p>
                  </a:txBody>
                  <a:tcPr marL="24100" marR="24100" marT="16084" marB="16084"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4"/>
                  </a:ext>
                </a:extLst>
              </a:tr>
              <a:tr h="308681">
                <a:tc>
                  <a:txBody>
                    <a:bodyPr/>
                    <a:lstStyle/>
                    <a:p>
                      <a:pPr marL="0" marR="0" lvl="0" indent="0" algn="l" rtl="0">
                        <a:lnSpc>
                          <a:spcPct val="100000"/>
                        </a:lnSpc>
                        <a:spcBef>
                          <a:spcPts val="0"/>
                        </a:spcBef>
                        <a:spcAft>
                          <a:spcPts val="0"/>
                        </a:spcAft>
                        <a:buNone/>
                      </a:pPr>
                      <a:r>
                        <a:rPr lang="en-US" sz="1500" b="1" u="none" strike="noStrike" cap="none">
                          <a:latin typeface="Roboto"/>
                          <a:ea typeface="Roboto"/>
                          <a:cs typeface="Roboto"/>
                          <a:sym typeface="Roboto"/>
                        </a:rPr>
                        <a:t>Map creation</a:t>
                      </a:r>
                      <a:endParaRPr sz="1900"/>
                    </a:p>
                  </a:txBody>
                  <a:tcPr marL="24100" marR="24100" marT="16084" marB="16084"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Yes</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Yes</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No</a:t>
                      </a:r>
                      <a:endParaRPr sz="1900"/>
                    </a:p>
                  </a:txBody>
                  <a:tcPr marL="24100" marR="24100" marT="16084" marB="16084"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5"/>
                  </a:ext>
                </a:extLst>
              </a:tr>
              <a:tr h="482224">
                <a:tc>
                  <a:txBody>
                    <a:bodyPr/>
                    <a:lstStyle/>
                    <a:p>
                      <a:pPr marL="0" marR="0" lvl="0" indent="0" algn="l" rtl="0">
                        <a:lnSpc>
                          <a:spcPct val="100000"/>
                        </a:lnSpc>
                        <a:spcBef>
                          <a:spcPts val="0"/>
                        </a:spcBef>
                        <a:spcAft>
                          <a:spcPts val="0"/>
                        </a:spcAft>
                        <a:buNone/>
                      </a:pPr>
                      <a:r>
                        <a:rPr lang="en-US" sz="1500" b="1" u="none" strike="noStrike" cap="none">
                          <a:latin typeface="Roboto"/>
                          <a:ea typeface="Roboto"/>
                          <a:cs typeface="Roboto"/>
                          <a:sym typeface="Roboto"/>
                        </a:rPr>
                        <a:t>Visualization</a:t>
                      </a:r>
                      <a:endParaRPr sz="1900"/>
                    </a:p>
                  </a:txBody>
                  <a:tcPr marL="24100" marR="24100" marT="16084" marB="16084"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Plugins available</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Basemaps provided</a:t>
                      </a:r>
                      <a:endParaRPr sz="1900"/>
                    </a:p>
                  </a:txBody>
                  <a:tcPr marL="24100" marR="24100" marT="16084" marB="16084"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500" u="none" strike="noStrike" cap="none">
                          <a:latin typeface="Roboto"/>
                          <a:ea typeface="Roboto"/>
                          <a:cs typeface="Roboto"/>
                          <a:sym typeface="Roboto"/>
                        </a:rPr>
                        <a:t>Set of high-resolution data available</a:t>
                      </a:r>
                      <a:endParaRPr sz="1900"/>
                    </a:p>
                  </a:txBody>
                  <a:tcPr marL="0" marR="0" marT="16084" marB="16084"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337" name="Google Shape;337;g2dc7b825d3d_0_34"/>
          <p:cNvGrpSpPr/>
          <p:nvPr/>
        </p:nvGrpSpPr>
        <p:grpSpPr>
          <a:xfrm>
            <a:off x="2693898" y="5143500"/>
            <a:ext cx="5782056" cy="4651163"/>
            <a:chOff x="842354" y="4717397"/>
            <a:chExt cx="5482246" cy="4409992"/>
          </a:xfrm>
        </p:grpSpPr>
        <p:pic>
          <p:nvPicPr>
            <p:cNvPr id="338" name="Google Shape;338;g2dc7b825d3d_0_34"/>
            <p:cNvPicPr preferRelativeResize="0"/>
            <p:nvPr/>
          </p:nvPicPr>
          <p:blipFill rotWithShape="1">
            <a:blip r:embed="rId4">
              <a:alphaModFix/>
            </a:blip>
            <a:srcRect/>
            <a:stretch/>
          </p:blipFill>
          <p:spPr>
            <a:xfrm>
              <a:off x="842354" y="4717397"/>
              <a:ext cx="5378568" cy="4156166"/>
            </a:xfrm>
            <a:prstGeom prst="rect">
              <a:avLst/>
            </a:prstGeom>
            <a:noFill/>
            <a:ln>
              <a:noFill/>
            </a:ln>
          </p:spPr>
        </p:pic>
        <p:sp>
          <p:nvSpPr>
            <p:cNvPr id="339" name="Google Shape;339;g2dc7b825d3d_0_34"/>
            <p:cNvSpPr txBox="1"/>
            <p:nvPr/>
          </p:nvSpPr>
          <p:spPr>
            <a:xfrm>
              <a:off x="842354" y="8873563"/>
              <a:ext cx="5482246" cy="253826"/>
            </a:xfrm>
            <a:prstGeom prst="rect">
              <a:avLst/>
            </a:prstGeom>
            <a:noFill/>
            <a:ln>
              <a:noFill/>
            </a:ln>
          </p:spPr>
          <p:txBody>
            <a:bodyPr spcFirstLastPara="1" wrap="square" lIns="96425" tIns="48199" rIns="96425" bIns="48199" anchor="t" anchorCtr="0">
              <a:spAutoFit/>
            </a:bodyPr>
            <a:lstStyle/>
            <a:p>
              <a:r>
                <a:rPr lang="en-US" sz="1107">
                  <a:solidFill>
                    <a:srgbClr val="000000"/>
                  </a:solidFill>
                  <a:latin typeface="Roboto"/>
                  <a:ea typeface="Roboto"/>
                  <a:cs typeface="Roboto"/>
                  <a:sym typeface="Roboto"/>
                </a:rPr>
                <a:t>Software interface of ArcGIS: </a:t>
              </a:r>
              <a:r>
                <a:rPr lang="en-US" sz="1107">
                  <a:solidFill>
                    <a:srgbClr val="000000"/>
                  </a:solidFill>
                  <a:latin typeface="Arial"/>
                  <a:ea typeface="Arial"/>
                  <a:cs typeface="Arial"/>
                  <a:sym typeface="Arial"/>
                </a:rPr>
                <a:t>Visualizing the density of collection centers (JKs) in Danang</a:t>
              </a:r>
              <a:endParaRPr sz="1107">
                <a:solidFill>
                  <a:srgbClr val="000000"/>
                </a:solidFill>
                <a:latin typeface="Roboto"/>
                <a:ea typeface="Roboto"/>
                <a:cs typeface="Roboto"/>
                <a:sym typeface="Roboto"/>
              </a:endParaRPr>
            </a:p>
          </p:txBody>
        </p:sp>
      </p:grpSp>
      <p:sp>
        <p:nvSpPr>
          <p:cNvPr id="340" name="Google Shape;340;g2dc7b825d3d_0_34"/>
          <p:cNvSpPr txBox="1"/>
          <p:nvPr/>
        </p:nvSpPr>
        <p:spPr>
          <a:xfrm>
            <a:off x="9353722" y="1926589"/>
            <a:ext cx="6144644" cy="2758645"/>
          </a:xfrm>
          <a:prstGeom prst="rect">
            <a:avLst/>
          </a:prstGeom>
          <a:solidFill>
            <a:srgbClr val="FBD4B4"/>
          </a:solidFill>
          <a:ln>
            <a:noFill/>
          </a:ln>
        </p:spPr>
        <p:txBody>
          <a:bodyPr spcFirstLastPara="1" wrap="square" lIns="96425" tIns="48199" rIns="96425" bIns="48199" anchor="t" anchorCtr="0">
            <a:spAutoFit/>
          </a:bodyPr>
          <a:lstStyle/>
          <a:p>
            <a:pPr algn="just"/>
            <a:r>
              <a:rPr lang="en-US" sz="1477" b="1">
                <a:solidFill>
                  <a:srgbClr val="000000"/>
                </a:solidFill>
                <a:latin typeface="Roboto"/>
                <a:ea typeface="Roboto"/>
                <a:cs typeface="Roboto"/>
                <a:sym typeface="Roboto"/>
              </a:rPr>
              <a:t>GIS equipment:</a:t>
            </a:r>
            <a:r>
              <a:rPr lang="en-US" sz="1477">
                <a:solidFill>
                  <a:srgbClr val="000000"/>
                </a:solidFill>
                <a:latin typeface="Roboto"/>
                <a:ea typeface="Roboto"/>
                <a:cs typeface="Roboto"/>
                <a:sym typeface="Roboto"/>
              </a:rPr>
              <a:t> This includes smartphones, tablets, GPS devices, or</a:t>
            </a:r>
            <a:endParaRPr sz="1898"/>
          </a:p>
          <a:p>
            <a:pPr algn="just">
              <a:spcBef>
                <a:spcPts val="633"/>
              </a:spcBef>
            </a:pPr>
            <a:r>
              <a:rPr lang="en-US" sz="1477">
                <a:solidFill>
                  <a:srgbClr val="000000"/>
                </a:solidFill>
                <a:latin typeface="Roboto"/>
                <a:ea typeface="Roboto"/>
                <a:cs typeface="Roboto"/>
                <a:sym typeface="Roboto"/>
              </a:rPr>
              <a:t>simple GPS trackers.</a:t>
            </a:r>
            <a:endParaRPr sz="1898"/>
          </a:p>
          <a:p>
            <a:pPr algn="just">
              <a:spcBef>
                <a:spcPts val="633"/>
              </a:spcBef>
            </a:pPr>
            <a:r>
              <a:rPr lang="en-US" sz="1477" b="1">
                <a:solidFill>
                  <a:srgbClr val="000000"/>
                </a:solidFill>
                <a:latin typeface="Roboto"/>
                <a:ea typeface="Roboto"/>
                <a:cs typeface="Roboto"/>
                <a:sym typeface="Roboto"/>
              </a:rPr>
              <a:t>Software license:</a:t>
            </a:r>
            <a:r>
              <a:rPr lang="en-US" sz="1477">
                <a:solidFill>
                  <a:srgbClr val="000000"/>
                </a:solidFill>
                <a:latin typeface="Roboto"/>
                <a:ea typeface="Roboto"/>
                <a:cs typeface="Roboto"/>
                <a:sym typeface="Roboto"/>
              </a:rPr>
              <a:t> it is estimated that between US$621 and</a:t>
            </a:r>
            <a:endParaRPr sz="1898"/>
          </a:p>
          <a:p>
            <a:pPr algn="just">
              <a:spcBef>
                <a:spcPts val="633"/>
              </a:spcBef>
            </a:pPr>
            <a:r>
              <a:rPr lang="en-US" sz="1477">
                <a:solidFill>
                  <a:srgbClr val="000000"/>
                </a:solidFill>
                <a:latin typeface="Roboto"/>
                <a:ea typeface="Roboto"/>
                <a:cs typeface="Roboto"/>
                <a:sym typeface="Roboto"/>
              </a:rPr>
              <a:t>US$2,200 is typically needed per year to support GIS data collection</a:t>
            </a:r>
            <a:endParaRPr sz="1898"/>
          </a:p>
          <a:p>
            <a:pPr algn="just">
              <a:spcBef>
                <a:spcPts val="633"/>
              </a:spcBef>
            </a:pPr>
            <a:r>
              <a:rPr lang="en-US" sz="1477">
                <a:solidFill>
                  <a:srgbClr val="000000"/>
                </a:solidFill>
                <a:latin typeface="Roboto"/>
                <a:ea typeface="Roboto"/>
                <a:cs typeface="Roboto"/>
                <a:sym typeface="Roboto"/>
              </a:rPr>
              <a:t>activities, and about twice these amounts for very large projects.</a:t>
            </a:r>
            <a:endParaRPr sz="1898"/>
          </a:p>
          <a:p>
            <a:pPr algn="just">
              <a:spcBef>
                <a:spcPts val="633"/>
              </a:spcBef>
            </a:pPr>
            <a:r>
              <a:rPr lang="en-US" sz="1477" b="1">
                <a:solidFill>
                  <a:srgbClr val="000000"/>
                </a:solidFill>
                <a:latin typeface="Roboto"/>
                <a:ea typeface="Roboto"/>
                <a:cs typeface="Roboto"/>
                <a:sym typeface="Roboto"/>
              </a:rPr>
              <a:t>Training on GIS: </a:t>
            </a:r>
            <a:r>
              <a:rPr lang="en-US" sz="1477">
                <a:solidFill>
                  <a:srgbClr val="000000"/>
                </a:solidFill>
                <a:latin typeface="Roboto"/>
                <a:ea typeface="Roboto"/>
                <a:cs typeface="Roboto"/>
                <a:sym typeface="Roboto"/>
              </a:rPr>
              <a:t>Training may be needed for staff on new software</a:t>
            </a:r>
            <a:endParaRPr sz="1898"/>
          </a:p>
          <a:p>
            <a:pPr algn="just">
              <a:spcBef>
                <a:spcPts val="633"/>
              </a:spcBef>
            </a:pPr>
            <a:r>
              <a:rPr lang="en-US" sz="1477">
                <a:solidFill>
                  <a:srgbClr val="000000"/>
                </a:solidFill>
                <a:latin typeface="Roboto"/>
                <a:ea typeface="Roboto"/>
                <a:cs typeface="Roboto"/>
                <a:sym typeface="Roboto"/>
              </a:rPr>
              <a:t>Packages.</a:t>
            </a:r>
            <a:endParaRPr sz="1898"/>
          </a:p>
          <a:p>
            <a:pPr algn="just">
              <a:spcBef>
                <a:spcPts val="633"/>
              </a:spcBef>
            </a:pPr>
            <a:r>
              <a:rPr lang="en-US" sz="1477" b="1">
                <a:solidFill>
                  <a:srgbClr val="000000"/>
                </a:solidFill>
                <a:latin typeface="Roboto"/>
                <a:ea typeface="Roboto"/>
                <a:cs typeface="Roboto"/>
                <a:sym typeface="Roboto"/>
              </a:rPr>
              <a:t>Surveys:</a:t>
            </a:r>
            <a:r>
              <a:rPr lang="en-US" sz="1477">
                <a:solidFill>
                  <a:srgbClr val="000000"/>
                </a:solidFill>
                <a:latin typeface="Roboto"/>
                <a:ea typeface="Roboto"/>
                <a:cs typeface="Roboto"/>
                <a:sym typeface="Roboto"/>
              </a:rPr>
              <a:t> The costs of travel and accommodation for data collection</a:t>
            </a:r>
            <a:endParaRPr sz="1898"/>
          </a:p>
          <a:p>
            <a:pPr algn="just">
              <a:spcBef>
                <a:spcPts val="633"/>
              </a:spcBef>
            </a:pPr>
            <a:r>
              <a:rPr lang="en-US" sz="1477">
                <a:solidFill>
                  <a:srgbClr val="000000"/>
                </a:solidFill>
                <a:latin typeface="Roboto"/>
                <a:ea typeface="Roboto"/>
                <a:cs typeface="Roboto"/>
                <a:sym typeface="Roboto"/>
              </a:rPr>
              <a:t>missions need to be factored in.</a:t>
            </a:r>
            <a:endParaRPr sz="1898"/>
          </a:p>
        </p:txBody>
      </p:sp>
      <p:sp>
        <p:nvSpPr>
          <p:cNvPr id="341" name="Google Shape;341;g2dc7b825d3d_0_34"/>
          <p:cNvSpPr txBox="1"/>
          <p:nvPr/>
        </p:nvSpPr>
        <p:spPr>
          <a:xfrm>
            <a:off x="9716310" y="9492689"/>
            <a:ext cx="5782056" cy="277024"/>
          </a:xfrm>
          <a:prstGeom prst="rect">
            <a:avLst/>
          </a:prstGeom>
          <a:noFill/>
          <a:ln>
            <a:noFill/>
          </a:ln>
        </p:spPr>
        <p:txBody>
          <a:bodyPr spcFirstLastPara="1" wrap="square" lIns="96425" tIns="48199" rIns="96425" bIns="48199" anchor="t" anchorCtr="0">
            <a:spAutoFit/>
          </a:bodyPr>
          <a:lstStyle/>
          <a:p>
            <a:pPr algn="ctr"/>
            <a:r>
              <a:rPr lang="en-US" sz="1107" dirty="0">
                <a:solidFill>
                  <a:srgbClr val="000000"/>
                </a:solidFill>
                <a:latin typeface="Roboto"/>
                <a:ea typeface="Roboto"/>
                <a:cs typeface="Roboto"/>
                <a:sym typeface="Roboto"/>
              </a:rPr>
              <a:t>Quotation of 1 year subscription license for ArcGIS</a:t>
            </a:r>
            <a:endParaRPr sz="1898" dirty="0"/>
          </a:p>
        </p:txBody>
      </p:sp>
      <p:pic>
        <p:nvPicPr>
          <p:cNvPr id="342" name="Google Shape;342;g2dc7b825d3d_0_34"/>
          <p:cNvPicPr preferRelativeResize="0"/>
          <p:nvPr/>
        </p:nvPicPr>
        <p:blipFill rotWithShape="1">
          <a:blip r:embed="rId5">
            <a:alphaModFix/>
          </a:blip>
          <a:srcRect/>
          <a:stretch/>
        </p:blipFill>
        <p:spPr>
          <a:xfrm>
            <a:off x="9353721" y="4810449"/>
            <a:ext cx="6057598" cy="4546018"/>
          </a:xfrm>
          <a:prstGeom prst="rect">
            <a:avLst/>
          </a:prstGeom>
          <a:noFill/>
          <a:ln>
            <a:noFill/>
          </a:ln>
        </p:spPr>
      </p:pic>
      <p:sp>
        <p:nvSpPr>
          <p:cNvPr id="343" name="Google Shape;343;g2dc7b825d3d_0_34"/>
          <p:cNvSpPr txBox="1"/>
          <p:nvPr/>
        </p:nvSpPr>
        <p:spPr>
          <a:xfrm>
            <a:off x="9353721" y="1249423"/>
            <a:ext cx="6861061" cy="551951"/>
          </a:xfrm>
          <a:prstGeom prst="rect">
            <a:avLst/>
          </a:prstGeom>
          <a:noFill/>
          <a:ln>
            <a:noFill/>
          </a:ln>
        </p:spPr>
        <p:txBody>
          <a:bodyPr spcFirstLastPara="1" wrap="square" lIns="96425" tIns="48199" rIns="96425" bIns="48199" anchor="t" anchorCtr="0">
            <a:spAutoFit/>
          </a:bodyPr>
          <a:lstStyle/>
          <a:p>
            <a:r>
              <a:rPr lang="en-US" sz="1477">
                <a:solidFill>
                  <a:srgbClr val="000000"/>
                </a:solidFill>
                <a:latin typeface="Arial"/>
                <a:ea typeface="Arial"/>
                <a:cs typeface="Arial"/>
                <a:sym typeface="Arial"/>
              </a:rPr>
              <a:t>The estimated costs should be part of the project’s MERL or implementation budget. Consider the following cost items:</a:t>
            </a:r>
            <a:endParaRPr sz="1898"/>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3D5F"/>
        </a:solidFill>
        <a:effectLst/>
      </p:bgPr>
    </p:bg>
    <p:spTree>
      <p:nvGrpSpPr>
        <p:cNvPr id="1" name="">
          <a:extLst>
            <a:ext uri="{FF2B5EF4-FFF2-40B4-BE49-F238E27FC236}">
              <a16:creationId xmlns:a16="http://schemas.microsoft.com/office/drawing/2014/main" id="{4BBEBC17-3701-CCEE-043F-7F41F867FD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CF6954-0C3F-100A-E515-B685C34447EE}"/>
              </a:ext>
            </a:extLst>
          </p:cNvPr>
          <p:cNvSpPr/>
          <p:nvPr/>
        </p:nvSpPr>
        <p:spPr>
          <a:xfrm rot="1160249">
            <a:off x="6657414" y="-5067099"/>
            <a:ext cx="20522451" cy="18748868"/>
          </a:xfrm>
          <a:custGeom>
            <a:avLst/>
            <a:gdLst/>
            <a:ahLst/>
            <a:cxnLst/>
            <a:rect l="l" t="t" r="r" b="b"/>
            <a:pathLst>
              <a:path w="20522451" h="18748868">
                <a:moveTo>
                  <a:pt x="0" y="0"/>
                </a:moveTo>
                <a:lnTo>
                  <a:pt x="20522451" y="0"/>
                </a:lnTo>
                <a:lnTo>
                  <a:pt x="20522451" y="18748869"/>
                </a:lnTo>
                <a:lnTo>
                  <a:pt x="0" y="18748869"/>
                </a:lnTo>
                <a:lnTo>
                  <a:pt x="0" y="0"/>
                </a:lnTo>
                <a:close/>
              </a:path>
            </a:pathLst>
          </a:custGeom>
          <a:blipFill>
            <a:blip r:embed="rId2"/>
            <a:stretch>
              <a:fillRect t="-649" b="-649"/>
            </a:stretch>
          </a:blipFill>
        </p:spPr>
        <p:txBody>
          <a:bodyPr/>
          <a:lstStyle/>
          <a:p>
            <a:endParaRPr lang="en-US"/>
          </a:p>
        </p:txBody>
      </p:sp>
      <p:sp>
        <p:nvSpPr>
          <p:cNvPr id="3" name="TextBox 3">
            <a:extLst>
              <a:ext uri="{FF2B5EF4-FFF2-40B4-BE49-F238E27FC236}">
                <a16:creationId xmlns:a16="http://schemas.microsoft.com/office/drawing/2014/main" id="{F8FAA3F7-1625-927D-FB46-A637450EF080}"/>
              </a:ext>
            </a:extLst>
          </p:cNvPr>
          <p:cNvSpPr txBox="1"/>
          <p:nvPr/>
        </p:nvSpPr>
        <p:spPr>
          <a:xfrm>
            <a:off x="1028700" y="4772016"/>
            <a:ext cx="6525478" cy="710066"/>
          </a:xfrm>
          <a:prstGeom prst="rect">
            <a:avLst/>
          </a:prstGeom>
        </p:spPr>
        <p:txBody>
          <a:bodyPr lIns="0" tIns="0" rIns="0" bIns="0" rtlCol="0" anchor="t">
            <a:spAutoFit/>
          </a:bodyPr>
          <a:lstStyle/>
          <a:p>
            <a:pPr>
              <a:lnSpc>
                <a:spcPts val="5759"/>
              </a:lnSpc>
            </a:pPr>
            <a:r>
              <a:rPr lang="en-US" sz="4800" b="1" dirty="0">
                <a:solidFill>
                  <a:srgbClr val="FEFEFE"/>
                </a:solidFill>
                <a:latin typeface="BR Omny Bold"/>
                <a:sym typeface="Roboto Slab"/>
              </a:rPr>
              <a:t>iGIS case study</a:t>
            </a:r>
            <a:endParaRPr lang="en-US" sz="4800" b="1" dirty="0">
              <a:solidFill>
                <a:srgbClr val="FEFEFE"/>
              </a:solidFill>
              <a:latin typeface="BR Omny Bold"/>
              <a:sym typeface="BR Omny Bold"/>
            </a:endParaRPr>
          </a:p>
        </p:txBody>
      </p:sp>
    </p:spTree>
    <p:extLst>
      <p:ext uri="{BB962C8B-B14F-4D97-AF65-F5344CB8AC3E}">
        <p14:creationId xmlns:p14="http://schemas.microsoft.com/office/powerpoint/2010/main" val="4204768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7"/>
        <p:cNvGrpSpPr/>
        <p:nvPr/>
      </p:nvGrpSpPr>
      <p:grpSpPr>
        <a:xfrm>
          <a:off x="0" y="0"/>
          <a:ext cx="0" cy="0"/>
          <a:chOff x="0" y="0"/>
          <a:chExt cx="0" cy="0"/>
        </a:xfrm>
      </p:grpSpPr>
      <p:sp>
        <p:nvSpPr>
          <p:cNvPr id="2" name="Freeform 2">
            <a:extLst>
              <a:ext uri="{FF2B5EF4-FFF2-40B4-BE49-F238E27FC236}">
                <a16:creationId xmlns:a16="http://schemas.microsoft.com/office/drawing/2014/main" id="{048EE494-5C31-9444-9D3A-5383869C8E81}"/>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48" name="Google Shape;348;g2dee7681fba_0_74"/>
          <p:cNvSpPr txBox="1">
            <a:spLocks noGrp="1"/>
          </p:cNvSpPr>
          <p:nvPr>
            <p:ph type="title"/>
          </p:nvPr>
        </p:nvSpPr>
        <p:spPr>
          <a:xfrm>
            <a:off x="731520" y="495300"/>
            <a:ext cx="13182600" cy="762000"/>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in Plastic with Purpose (</a:t>
            </a:r>
            <a:r>
              <a:rPr lang="en-US" sz="4800" b="1" dirty="0" err="1">
                <a:solidFill>
                  <a:srgbClr val="1C79BE"/>
                </a:solidFill>
                <a:latin typeface="BR Omny Bold"/>
                <a:ea typeface="+mn-ea"/>
                <a:cs typeface="+mn-cs"/>
                <a:sym typeface="Roboto Slab"/>
              </a:rPr>
              <a:t>PwP</a:t>
            </a:r>
            <a:r>
              <a:rPr lang="en-US" sz="4800" b="1" dirty="0">
                <a:solidFill>
                  <a:srgbClr val="1C79BE"/>
                </a:solidFill>
                <a:latin typeface="BR Omny Bold"/>
                <a:ea typeface="+mn-ea"/>
                <a:cs typeface="+mn-cs"/>
                <a:sym typeface="Roboto Slab"/>
              </a:rPr>
              <a:t>) Project: A case study</a:t>
            </a:r>
            <a:endParaRPr sz="4800" b="1" dirty="0">
              <a:solidFill>
                <a:srgbClr val="1C79BE"/>
              </a:solidFill>
              <a:latin typeface="BR Omny Bold"/>
              <a:ea typeface="+mn-ea"/>
              <a:cs typeface="+mn-cs"/>
              <a:sym typeface="Roboto Slab"/>
            </a:endParaRPr>
          </a:p>
        </p:txBody>
      </p:sp>
      <p:graphicFrame>
        <p:nvGraphicFramePr>
          <p:cNvPr id="349" name="Google Shape;349;g2dee7681fba_0_74"/>
          <p:cNvGraphicFramePr/>
          <p:nvPr>
            <p:extLst>
              <p:ext uri="{D42A27DB-BD31-4B8C-83A1-F6EECF244321}">
                <p14:modId xmlns:p14="http://schemas.microsoft.com/office/powerpoint/2010/main" val="3109891833"/>
              </p:ext>
            </p:extLst>
          </p:nvPr>
        </p:nvGraphicFramePr>
        <p:xfrm>
          <a:off x="838200" y="1709598"/>
          <a:ext cx="14935200" cy="8120202"/>
        </p:xfrm>
        <a:graphic>
          <a:graphicData uri="http://schemas.openxmlformats.org/drawingml/2006/table">
            <a:tbl>
              <a:tblPr>
                <a:tableStyleId>{E8B1032C-EA38-4F05-BA0D-38AFFFC7BED3}</a:tableStyleId>
              </a:tblPr>
              <a:tblGrid>
                <a:gridCol w="3351692">
                  <a:extLst>
                    <a:ext uri="{9D8B030D-6E8A-4147-A177-3AD203B41FA5}">
                      <a16:colId xmlns:a16="http://schemas.microsoft.com/office/drawing/2014/main" val="20000"/>
                    </a:ext>
                  </a:extLst>
                </a:gridCol>
                <a:gridCol w="11583508">
                  <a:extLst>
                    <a:ext uri="{9D8B030D-6E8A-4147-A177-3AD203B41FA5}">
                      <a16:colId xmlns:a16="http://schemas.microsoft.com/office/drawing/2014/main" val="20001"/>
                    </a:ext>
                  </a:extLst>
                </a:gridCol>
              </a:tblGrid>
              <a:tr h="513145">
                <a:tc>
                  <a:txBody>
                    <a:bodyPr/>
                    <a:lstStyle/>
                    <a:p>
                      <a:pPr marL="0" lvl="0" indent="0" algn="ctr" rtl="0">
                        <a:spcBef>
                          <a:spcPts val="0"/>
                        </a:spcBef>
                        <a:spcAft>
                          <a:spcPts val="0"/>
                        </a:spcAft>
                        <a:buNone/>
                      </a:pPr>
                      <a:r>
                        <a:rPr lang="en-US" sz="2000" b="1">
                          <a:latin typeface="Arial" panose="020B0604020202020204" pitchFamily="34" charset="0"/>
                          <a:cs typeface="Arial" panose="020B0604020202020204" pitchFamily="34" charset="0"/>
                          <a:sym typeface="Roboto"/>
                        </a:rPr>
                        <a:t>Implemented</a:t>
                      </a:r>
                      <a:endParaRPr sz="2000" b="1">
                        <a:latin typeface="Arial" panose="020B0604020202020204" pitchFamily="34" charset="0"/>
                        <a:ea typeface="Roboto"/>
                        <a:cs typeface="Arial" panose="020B0604020202020204" pitchFamily="34" charset="0"/>
                        <a:sym typeface="Roboto"/>
                      </a:endParaRPr>
                    </a:p>
                  </a:txBody>
                  <a:tcPr marL="96425" marR="96425" marT="96425" marB="96425"/>
                </a:tc>
                <a:tc>
                  <a:txBody>
                    <a:bodyPr/>
                    <a:lstStyle/>
                    <a:p>
                      <a:pPr marL="0" lvl="0" indent="0" algn="ctr" rtl="0">
                        <a:spcBef>
                          <a:spcPts val="0"/>
                        </a:spcBef>
                        <a:spcAft>
                          <a:spcPts val="0"/>
                        </a:spcAft>
                        <a:buNone/>
                      </a:pPr>
                      <a:r>
                        <a:rPr lang="en-US" sz="2000" b="1">
                          <a:latin typeface="Arial" panose="020B0604020202020204" pitchFamily="34" charset="0"/>
                          <a:cs typeface="Arial" panose="020B0604020202020204" pitchFamily="34" charset="0"/>
                          <a:sym typeface="Roboto"/>
                        </a:rPr>
                        <a:t>Product</a:t>
                      </a:r>
                      <a:endParaRPr sz="2000" b="1">
                        <a:latin typeface="Arial" panose="020B0604020202020204" pitchFamily="34" charset="0"/>
                        <a:ea typeface="Roboto"/>
                        <a:cs typeface="Arial" panose="020B0604020202020204" pitchFamily="34" charset="0"/>
                        <a:sym typeface="Roboto"/>
                      </a:endParaRPr>
                    </a:p>
                  </a:txBody>
                  <a:tcPr marL="96425" marR="96425" marT="96425" marB="96425"/>
                </a:tc>
                <a:extLst>
                  <a:ext uri="{0D108BD9-81ED-4DB2-BD59-A6C34878D82A}">
                    <a16:rowId xmlns:a16="http://schemas.microsoft.com/office/drawing/2014/main" val="10000"/>
                  </a:ext>
                </a:extLst>
              </a:tr>
              <a:tr h="821153">
                <a:tc>
                  <a:txBody>
                    <a:bodyPr/>
                    <a:lstStyle/>
                    <a:p>
                      <a:pPr marL="0" lvl="0" indent="0" algn="l" rtl="0">
                        <a:spcBef>
                          <a:spcPts val="0"/>
                        </a:spcBef>
                        <a:spcAft>
                          <a:spcPts val="0"/>
                        </a:spcAft>
                        <a:buClr>
                          <a:schemeClr val="dk1"/>
                        </a:buClr>
                        <a:buSzPts val="1100"/>
                        <a:buFont typeface="Arial"/>
                        <a:buNone/>
                      </a:pPr>
                      <a:r>
                        <a:rPr lang="en-US" sz="2000" b="1">
                          <a:latin typeface="Arial" panose="020B0604020202020204" pitchFamily="34" charset="0"/>
                          <a:cs typeface="Arial" panose="020B0604020202020204" pitchFamily="34" charset="0"/>
                          <a:sym typeface="Roboto"/>
                        </a:rPr>
                        <a:t>Expertise</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457200" lvl="0" indent="-342900" algn="l" rtl="0">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Trained and improved our GIS expertise; shared with iDE Vietnam</a:t>
                      </a:r>
                      <a:endParaRPr sz="2000">
                        <a:latin typeface="Arial" panose="020B0604020202020204" pitchFamily="34" charset="0"/>
                        <a:cs typeface="Arial" panose="020B0604020202020204" pitchFamily="34" charset="0"/>
                        <a:sym typeface="Roboto"/>
                      </a:endParaRPr>
                    </a:p>
                    <a:p>
                      <a:pPr marL="457200" lvl="0" indent="-342900" algn="l" rtl="0">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Piloted iGIS into existing projects (plastic &amp; agriculture)</a:t>
                      </a:r>
                      <a:endParaRPr sz="2000">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1"/>
                  </a:ext>
                </a:extLst>
              </a:tr>
              <a:tr h="821153">
                <a:tc>
                  <a:txBody>
                    <a:bodyPr/>
                    <a:lstStyle/>
                    <a:p>
                      <a:pPr marL="0" lvl="0" indent="0" algn="l" rtl="0">
                        <a:spcBef>
                          <a:spcPts val="0"/>
                        </a:spcBef>
                        <a:spcAft>
                          <a:spcPts val="0"/>
                        </a:spcAft>
                        <a:buNone/>
                      </a:pPr>
                      <a:r>
                        <a:rPr lang="en-US" sz="2000" b="1">
                          <a:latin typeface="Arial" panose="020B0604020202020204" pitchFamily="34" charset="0"/>
                          <a:cs typeface="Arial" panose="020B0604020202020204" pitchFamily="34" charset="0"/>
                          <a:sym typeface="Roboto"/>
                        </a:rPr>
                        <a:t>Procedures</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457200" lvl="0" indent="-342900" algn="l" rtl="0">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Set up the iGIS procedure.</a:t>
                      </a:r>
                      <a:endParaRPr sz="2000">
                        <a:latin typeface="Arial" panose="020B0604020202020204" pitchFamily="34" charset="0"/>
                        <a:cs typeface="Arial" panose="020B0604020202020204" pitchFamily="34" charset="0"/>
                        <a:sym typeface="Roboto"/>
                      </a:endParaRPr>
                    </a:p>
                    <a:p>
                      <a:pPr marL="457200" lvl="0" indent="-342900" algn="l" rtl="0">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Developed the guideline and tools for further uses.</a:t>
                      </a:r>
                      <a:endParaRPr sz="2000">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2"/>
                  </a:ext>
                </a:extLst>
              </a:tr>
              <a:tr h="821153">
                <a:tc>
                  <a:txBody>
                    <a:bodyPr/>
                    <a:lstStyle/>
                    <a:p>
                      <a:pPr marL="0" lvl="0" indent="0" algn="l" rtl="0">
                        <a:spcBef>
                          <a:spcPts val="0"/>
                        </a:spcBef>
                        <a:spcAft>
                          <a:spcPts val="0"/>
                        </a:spcAft>
                        <a:buClr>
                          <a:schemeClr val="dk1"/>
                        </a:buClr>
                        <a:buSzPts val="1100"/>
                        <a:buFont typeface="Arial"/>
                        <a:buNone/>
                      </a:pPr>
                      <a:r>
                        <a:rPr lang="en-US" sz="2000" b="1">
                          <a:latin typeface="Arial" panose="020B0604020202020204" pitchFamily="34" charset="0"/>
                          <a:cs typeface="Arial" panose="020B0604020202020204" pitchFamily="34" charset="0"/>
                          <a:sym typeface="Roboto"/>
                        </a:rPr>
                        <a:t>Standards</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457200" lvl="0" indent="-342900" algn="l" rtl="0">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Data standard and hardware</a:t>
                      </a:r>
                      <a:endParaRPr sz="2000">
                        <a:latin typeface="Arial" panose="020B0604020202020204" pitchFamily="34" charset="0"/>
                        <a:cs typeface="Arial" panose="020B0604020202020204" pitchFamily="34" charset="0"/>
                        <a:sym typeface="Roboto"/>
                      </a:endParaRPr>
                    </a:p>
                    <a:p>
                      <a:pPr marL="457200" lvl="0" indent="-342900" algn="l" rtl="0">
                        <a:spcBef>
                          <a:spcPts val="0"/>
                        </a:spcBef>
                        <a:spcAft>
                          <a:spcPts val="0"/>
                        </a:spcAft>
                        <a:buSzPts val="1800"/>
                        <a:buFont typeface="Roboto"/>
                        <a:buChar char="●"/>
                      </a:pPr>
                      <a:endParaRPr sz="2000">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3"/>
                  </a:ext>
                </a:extLst>
              </a:tr>
              <a:tr h="821153">
                <a:tc>
                  <a:txBody>
                    <a:bodyPr/>
                    <a:lstStyle/>
                    <a:p>
                      <a:pPr marL="0" lvl="0" indent="0" algn="l" rtl="0">
                        <a:spcBef>
                          <a:spcPts val="0"/>
                        </a:spcBef>
                        <a:spcAft>
                          <a:spcPts val="0"/>
                        </a:spcAft>
                        <a:buNone/>
                      </a:pPr>
                      <a:r>
                        <a:rPr lang="en-US" sz="2000" b="1">
                          <a:latin typeface="Arial" panose="020B0604020202020204" pitchFamily="34" charset="0"/>
                          <a:cs typeface="Arial" panose="020B0604020202020204" pitchFamily="34" charset="0"/>
                          <a:sym typeface="Roboto"/>
                        </a:rPr>
                        <a:t>Indicators</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457200" lvl="0" indent="-342900" algn="l" rtl="0">
                        <a:spcBef>
                          <a:spcPts val="0"/>
                        </a:spcBef>
                        <a:spcAft>
                          <a:spcPts val="0"/>
                        </a:spcAft>
                        <a:buSzPts val="1800"/>
                        <a:buFont typeface="Roboto"/>
                        <a:buChar char="●"/>
                      </a:pPr>
                      <a:r>
                        <a:rPr lang="en-US" sz="2000" dirty="0">
                          <a:latin typeface="Arial" panose="020B0604020202020204" pitchFamily="34" charset="0"/>
                          <a:cs typeface="Arial" panose="020B0604020202020204" pitchFamily="34" charset="0"/>
                          <a:sym typeface="Roboto"/>
                        </a:rPr>
                        <a:t>Missed. It is still find the ways to set up the indicators for future projects.</a:t>
                      </a:r>
                      <a:endParaRPr sz="2000" dirty="0">
                        <a:latin typeface="Arial" panose="020B0604020202020204" pitchFamily="34" charset="0"/>
                        <a:cs typeface="Arial" panose="020B0604020202020204" pitchFamily="34" charset="0"/>
                        <a:sym typeface="Roboto"/>
                      </a:endParaRPr>
                    </a:p>
                    <a:p>
                      <a:pPr marL="457200" lvl="0" indent="-342900" algn="l" rtl="0">
                        <a:spcBef>
                          <a:spcPts val="0"/>
                        </a:spcBef>
                        <a:spcAft>
                          <a:spcPts val="0"/>
                        </a:spcAft>
                        <a:buSzPts val="1800"/>
                        <a:buFont typeface="Roboto"/>
                        <a:buChar char="●"/>
                      </a:pPr>
                      <a:r>
                        <a:rPr lang="en-US" sz="2000" dirty="0">
                          <a:latin typeface="Arial" panose="020B0604020202020204" pitchFamily="34" charset="0"/>
                          <a:cs typeface="Arial" panose="020B0604020202020204" pitchFamily="34" charset="0"/>
                          <a:sym typeface="Roboto"/>
                        </a:rPr>
                        <a:t>Developing list of reference indicators.</a:t>
                      </a:r>
                      <a:endParaRPr sz="2000" dirty="0">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4"/>
                  </a:ext>
                </a:extLst>
              </a:tr>
              <a:tr h="2783010">
                <a:tc>
                  <a:txBody>
                    <a:bodyPr/>
                    <a:lstStyle/>
                    <a:p>
                      <a:pPr marL="0" lvl="0" indent="0" algn="l" rtl="0">
                        <a:spcBef>
                          <a:spcPts val="0"/>
                        </a:spcBef>
                        <a:spcAft>
                          <a:spcPts val="0"/>
                        </a:spcAft>
                        <a:buNone/>
                      </a:pPr>
                      <a:r>
                        <a:rPr lang="en-US" sz="2000" b="1">
                          <a:latin typeface="Arial" panose="020B0604020202020204" pitchFamily="34" charset="0"/>
                          <a:cs typeface="Arial" panose="020B0604020202020204" pitchFamily="34" charset="0"/>
                          <a:sym typeface="Roboto"/>
                        </a:rPr>
                        <a:t>Data collection</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0" lvl="0" indent="0" algn="l" rtl="0">
                        <a:spcBef>
                          <a:spcPts val="0"/>
                        </a:spcBef>
                        <a:spcAft>
                          <a:spcPts val="0"/>
                        </a:spcAft>
                        <a:buNone/>
                      </a:pPr>
                      <a:r>
                        <a:rPr lang="en-US" sz="2000">
                          <a:latin typeface="Arial" panose="020B0604020202020204" pitchFamily="34" charset="0"/>
                          <a:cs typeface="Arial" panose="020B0604020202020204" pitchFamily="34" charset="0"/>
                          <a:sym typeface="Roboto"/>
                        </a:rPr>
                        <a:t>With PwP (and Glimer project is progressing)</a:t>
                      </a:r>
                      <a:endParaRPr sz="2000">
                        <a:latin typeface="Arial" panose="020B0604020202020204" pitchFamily="34" charset="0"/>
                        <a:cs typeface="Arial" panose="020B0604020202020204" pitchFamily="34" charset="0"/>
                        <a:sym typeface="Roboto"/>
                      </a:endParaRPr>
                    </a:p>
                    <a:p>
                      <a:pPr marL="457200" lvl="0" indent="-342900" algn="l" rtl="0">
                        <a:lnSpc>
                          <a:spcPct val="115000"/>
                        </a:lnSpc>
                        <a:spcBef>
                          <a:spcPts val="120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Collection points (Junk shops) - 237</a:t>
                      </a:r>
                      <a:endParaRPr sz="2000">
                        <a:latin typeface="Arial" panose="020B0604020202020204" pitchFamily="34" charset="0"/>
                        <a:cs typeface="Arial" panose="020B0604020202020204" pitchFamily="34" charset="0"/>
                        <a:sym typeface="Roboto"/>
                      </a:endParaRPr>
                    </a:p>
                    <a:p>
                      <a:pPr marL="457200" lvl="0" indent="-342900" algn="l" rtl="0">
                        <a:lnSpc>
                          <a:spcPct val="115000"/>
                        </a:lnSpc>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Municipal collection points - 353</a:t>
                      </a:r>
                      <a:endParaRPr sz="2000">
                        <a:latin typeface="Arial" panose="020B0604020202020204" pitchFamily="34" charset="0"/>
                        <a:cs typeface="Arial" panose="020B0604020202020204" pitchFamily="34" charset="0"/>
                        <a:sym typeface="Roboto"/>
                      </a:endParaRPr>
                    </a:p>
                    <a:p>
                      <a:pPr marL="457200" lvl="0" indent="-342900" algn="l" rtl="0">
                        <a:lnSpc>
                          <a:spcPct val="115000"/>
                        </a:lnSpc>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Illegal dumpsite - 383</a:t>
                      </a:r>
                      <a:endParaRPr sz="2000">
                        <a:latin typeface="Arial" panose="020B0604020202020204" pitchFamily="34" charset="0"/>
                        <a:cs typeface="Arial" panose="020B0604020202020204" pitchFamily="34" charset="0"/>
                        <a:sym typeface="Roboto"/>
                      </a:endParaRPr>
                    </a:p>
                    <a:p>
                      <a:pPr marL="457200" lvl="0" indent="-342900" algn="l" rtl="0">
                        <a:lnSpc>
                          <a:spcPct val="115000"/>
                        </a:lnSpc>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Mini-MRF - 11</a:t>
                      </a:r>
                      <a:endParaRPr sz="2000">
                        <a:latin typeface="Arial" panose="020B0604020202020204" pitchFamily="34" charset="0"/>
                        <a:cs typeface="Arial" panose="020B0604020202020204" pitchFamily="34" charset="0"/>
                        <a:sym typeface="Roboto"/>
                      </a:endParaRPr>
                    </a:p>
                    <a:p>
                      <a:pPr marL="457200" lvl="0" indent="-342900" algn="l" rtl="0">
                        <a:lnSpc>
                          <a:spcPct val="115000"/>
                        </a:lnSpc>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Municipal transfer station - 1</a:t>
                      </a:r>
                      <a:endParaRPr sz="2000">
                        <a:latin typeface="Arial" panose="020B0604020202020204" pitchFamily="34" charset="0"/>
                        <a:cs typeface="Arial" panose="020B0604020202020204" pitchFamily="34" charset="0"/>
                        <a:sym typeface="Roboto"/>
                      </a:endParaRPr>
                    </a:p>
                    <a:p>
                      <a:pPr marL="457200" lvl="0" indent="-342900" algn="l" rtl="0">
                        <a:lnSpc>
                          <a:spcPct val="115000"/>
                        </a:lnSpc>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Aggregators - 1</a:t>
                      </a:r>
                      <a:endParaRPr sz="2000" i="1">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5"/>
                  </a:ext>
                </a:extLst>
              </a:tr>
              <a:tr h="513145">
                <a:tc>
                  <a:txBody>
                    <a:bodyPr/>
                    <a:lstStyle/>
                    <a:p>
                      <a:pPr marL="0" lvl="0" indent="0" algn="l" rtl="0">
                        <a:spcBef>
                          <a:spcPts val="0"/>
                        </a:spcBef>
                        <a:spcAft>
                          <a:spcPts val="0"/>
                        </a:spcAft>
                        <a:buNone/>
                      </a:pPr>
                      <a:r>
                        <a:rPr lang="en-US" sz="2000" b="1">
                          <a:latin typeface="Arial" panose="020B0604020202020204" pitchFamily="34" charset="0"/>
                          <a:cs typeface="Arial" panose="020B0604020202020204" pitchFamily="34" charset="0"/>
                          <a:sym typeface="Roboto"/>
                        </a:rPr>
                        <a:t>Software</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457200" lvl="0" indent="-342900" algn="l" rtl="0">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QGIS (free) and ArcGIS (need a license)</a:t>
                      </a:r>
                      <a:endParaRPr sz="2000">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6"/>
                  </a:ext>
                </a:extLst>
              </a:tr>
              <a:tr h="513145">
                <a:tc>
                  <a:txBody>
                    <a:bodyPr/>
                    <a:lstStyle/>
                    <a:p>
                      <a:pPr marL="0" lvl="0" indent="0" algn="l" rtl="0">
                        <a:spcBef>
                          <a:spcPts val="0"/>
                        </a:spcBef>
                        <a:spcAft>
                          <a:spcPts val="0"/>
                        </a:spcAft>
                        <a:buNone/>
                      </a:pPr>
                      <a:r>
                        <a:rPr lang="en-US" sz="2000" b="1">
                          <a:latin typeface="Arial" panose="020B0604020202020204" pitchFamily="34" charset="0"/>
                          <a:cs typeface="Arial" panose="020B0604020202020204" pitchFamily="34" charset="0"/>
                          <a:sym typeface="Roboto"/>
                        </a:rPr>
                        <a:t>Hardware</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457200" lvl="0" indent="-342900" algn="l" rtl="0">
                        <a:spcBef>
                          <a:spcPts val="0"/>
                        </a:spcBef>
                        <a:spcAft>
                          <a:spcPts val="0"/>
                        </a:spcAft>
                        <a:buSzPts val="1800"/>
                        <a:buFont typeface="Roboto"/>
                        <a:buChar char="●"/>
                      </a:pPr>
                      <a:r>
                        <a:rPr lang="en-US" sz="2000">
                          <a:latin typeface="Arial" panose="020B0604020202020204" pitchFamily="34" charset="0"/>
                          <a:cs typeface="Arial" panose="020B0604020202020204" pitchFamily="34" charset="0"/>
                          <a:sym typeface="Roboto"/>
                        </a:rPr>
                        <a:t>2 laptop and 4 tablets</a:t>
                      </a:r>
                      <a:endParaRPr sz="2000">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7"/>
                  </a:ext>
                </a:extLst>
              </a:tr>
              <a:tr h="513145">
                <a:tc>
                  <a:txBody>
                    <a:bodyPr/>
                    <a:lstStyle/>
                    <a:p>
                      <a:pPr marL="0" lvl="0" indent="0" algn="l" rtl="0">
                        <a:spcBef>
                          <a:spcPts val="0"/>
                        </a:spcBef>
                        <a:spcAft>
                          <a:spcPts val="0"/>
                        </a:spcAft>
                        <a:buNone/>
                      </a:pPr>
                      <a:r>
                        <a:rPr lang="en-US" sz="2000" b="1">
                          <a:latin typeface="Arial" panose="020B0604020202020204" pitchFamily="34" charset="0"/>
                          <a:cs typeface="Arial" panose="020B0604020202020204" pitchFamily="34" charset="0"/>
                          <a:sym typeface="Roboto"/>
                        </a:rPr>
                        <a:t>Reporting</a:t>
                      </a:r>
                      <a:endParaRPr sz="2000" b="1">
                        <a:latin typeface="Arial" panose="020B0604020202020204" pitchFamily="34" charset="0"/>
                        <a:ea typeface="Roboto"/>
                        <a:cs typeface="Arial" panose="020B0604020202020204" pitchFamily="34" charset="0"/>
                        <a:sym typeface="Roboto"/>
                      </a:endParaRPr>
                    </a:p>
                  </a:txBody>
                  <a:tcPr marL="96425" marR="96425" marT="96425" marB="96425" anchor="ctr"/>
                </a:tc>
                <a:tc>
                  <a:txBody>
                    <a:bodyPr/>
                    <a:lstStyle/>
                    <a:p>
                      <a:pPr marL="457200" lvl="0" indent="-342900" algn="l" rtl="0">
                        <a:spcBef>
                          <a:spcPts val="0"/>
                        </a:spcBef>
                        <a:spcAft>
                          <a:spcPts val="0"/>
                        </a:spcAft>
                        <a:buSzPts val="1800"/>
                        <a:buFont typeface="Roboto"/>
                        <a:buChar char="●"/>
                      </a:pPr>
                      <a:r>
                        <a:rPr lang="en-US" sz="2000" dirty="0">
                          <a:latin typeface="Arial" panose="020B0604020202020204" pitchFamily="34" charset="0"/>
                          <a:cs typeface="Arial" panose="020B0604020202020204" pitchFamily="34" charset="0"/>
                          <a:sym typeface="Roboto"/>
                        </a:rPr>
                        <a:t>Mapping and data share</a:t>
                      </a:r>
                      <a:endParaRPr sz="2000" dirty="0">
                        <a:latin typeface="Arial" panose="020B0604020202020204" pitchFamily="34" charset="0"/>
                        <a:ea typeface="Roboto"/>
                        <a:cs typeface="Arial" panose="020B0604020202020204" pitchFamily="34" charset="0"/>
                        <a:sym typeface="Roboto"/>
                      </a:endParaRPr>
                    </a:p>
                  </a:txBody>
                  <a:tcPr marL="96425" marR="96425" marT="96425" marB="96425" anchor="ctr"/>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3"/>
        <p:cNvGrpSpPr/>
        <p:nvPr/>
      </p:nvGrpSpPr>
      <p:grpSpPr>
        <a:xfrm>
          <a:off x="0" y="0"/>
          <a:ext cx="0" cy="0"/>
          <a:chOff x="0" y="0"/>
          <a:chExt cx="0" cy="0"/>
        </a:xfrm>
      </p:grpSpPr>
      <p:sp>
        <p:nvSpPr>
          <p:cNvPr id="2" name="Freeform 2">
            <a:extLst>
              <a:ext uri="{FF2B5EF4-FFF2-40B4-BE49-F238E27FC236}">
                <a16:creationId xmlns:a16="http://schemas.microsoft.com/office/drawing/2014/main" id="{76D26CFA-3D46-28DD-0640-B924705F9897}"/>
              </a:ext>
            </a:extLst>
          </p:cNvPr>
          <p:cNvSpPr/>
          <p:nvPr/>
        </p:nvSpPr>
        <p:spPr>
          <a:xfrm rot="20222520">
            <a:off x="12478063" y="475573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54" name="Google Shape;354;g271f3d7c58c_0_3"/>
          <p:cNvSpPr txBox="1">
            <a:spLocks noGrp="1"/>
          </p:cNvSpPr>
          <p:nvPr>
            <p:ph type="title"/>
          </p:nvPr>
        </p:nvSpPr>
        <p:spPr>
          <a:xfrm>
            <a:off x="373824" y="428147"/>
            <a:ext cx="13716001" cy="720774"/>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in </a:t>
            </a:r>
            <a:r>
              <a:rPr lang="en-US" sz="4800" b="1" dirty="0" err="1">
                <a:solidFill>
                  <a:srgbClr val="1C79BE"/>
                </a:solidFill>
                <a:latin typeface="BR Omny Bold"/>
                <a:ea typeface="+mn-ea"/>
                <a:cs typeface="+mn-cs"/>
                <a:sym typeface="Roboto Slab"/>
              </a:rPr>
              <a:t>PwP</a:t>
            </a:r>
            <a:r>
              <a:rPr lang="en-US" sz="4800" b="1" dirty="0">
                <a:solidFill>
                  <a:srgbClr val="1C79BE"/>
                </a:solidFill>
                <a:latin typeface="BR Omny Bold"/>
                <a:ea typeface="+mn-ea"/>
                <a:cs typeface="+mn-cs"/>
                <a:sym typeface="Roboto Slab"/>
              </a:rPr>
              <a:t> Project: Some results</a:t>
            </a:r>
            <a:endParaRPr sz="4800" b="1" dirty="0">
              <a:solidFill>
                <a:srgbClr val="1C79BE"/>
              </a:solidFill>
              <a:latin typeface="BR Omny Bold"/>
              <a:ea typeface="+mn-ea"/>
              <a:cs typeface="+mn-cs"/>
              <a:sym typeface="Roboto Slab"/>
            </a:endParaRPr>
          </a:p>
        </p:txBody>
      </p:sp>
      <p:pic>
        <p:nvPicPr>
          <p:cNvPr id="355" name="Google Shape;355;g271f3d7c58c_0_3"/>
          <p:cNvPicPr preferRelativeResize="0"/>
          <p:nvPr/>
        </p:nvPicPr>
        <p:blipFill rotWithShape="1">
          <a:blip r:embed="rId4">
            <a:alphaModFix/>
          </a:blip>
          <a:srcRect/>
          <a:stretch/>
        </p:blipFill>
        <p:spPr>
          <a:xfrm>
            <a:off x="373824" y="1404392"/>
            <a:ext cx="13716002" cy="5257143"/>
          </a:xfrm>
          <a:prstGeom prst="rect">
            <a:avLst/>
          </a:prstGeom>
          <a:noFill/>
          <a:ln>
            <a:noFill/>
          </a:ln>
        </p:spPr>
      </p:pic>
      <p:sp>
        <p:nvSpPr>
          <p:cNvPr id="356" name="Google Shape;356;g271f3d7c58c_0_3"/>
          <p:cNvSpPr txBox="1"/>
          <p:nvPr/>
        </p:nvSpPr>
        <p:spPr>
          <a:xfrm>
            <a:off x="14490701" y="3203100"/>
            <a:ext cx="2895600" cy="973664"/>
          </a:xfrm>
          <a:prstGeom prst="rect">
            <a:avLst/>
          </a:prstGeom>
          <a:noFill/>
          <a:ln>
            <a:noFill/>
          </a:ln>
        </p:spPr>
        <p:txBody>
          <a:bodyPr spcFirstLastPara="1" wrap="square" lIns="96425" tIns="96425" rIns="96425" bIns="96425" anchor="t" anchorCtr="0">
            <a:spAutoFit/>
          </a:bodyPr>
          <a:lstStyle/>
          <a:p>
            <a:r>
              <a:rPr lang="en-US" sz="2531" dirty="0">
                <a:solidFill>
                  <a:schemeClr val="dk1"/>
                </a:solidFill>
                <a:latin typeface="Arial" panose="020B0604020202020204" pitchFamily="34" charset="0"/>
                <a:cs typeface="Arial" panose="020B0604020202020204" pitchFamily="34" charset="0"/>
              </a:rPr>
              <a:t>Data Frame and attribute</a:t>
            </a:r>
            <a:endParaRPr sz="2531" dirty="0">
              <a:solidFill>
                <a:schemeClr val="dk1"/>
              </a:solidFill>
              <a:latin typeface="Arial" panose="020B0604020202020204" pitchFamily="34" charset="0"/>
              <a:cs typeface="Arial" panose="020B0604020202020204" pitchFamily="34" charset="0"/>
            </a:endParaRPr>
          </a:p>
        </p:txBody>
      </p:sp>
      <p:graphicFrame>
        <p:nvGraphicFramePr>
          <p:cNvPr id="357" name="Google Shape;357;g271f3d7c58c_0_3"/>
          <p:cNvGraphicFramePr/>
          <p:nvPr>
            <p:extLst>
              <p:ext uri="{D42A27DB-BD31-4B8C-83A1-F6EECF244321}">
                <p14:modId xmlns:p14="http://schemas.microsoft.com/office/powerpoint/2010/main" val="2146335110"/>
              </p:ext>
            </p:extLst>
          </p:nvPr>
        </p:nvGraphicFramePr>
        <p:xfrm>
          <a:off x="373824" y="6894146"/>
          <a:ext cx="6027065" cy="3249680"/>
        </p:xfrm>
        <a:graphic>
          <a:graphicData uri="http://schemas.openxmlformats.org/drawingml/2006/table">
            <a:tbl>
              <a:tblPr>
                <a:noFill/>
              </a:tblPr>
              <a:tblGrid>
                <a:gridCol w="2678695">
                  <a:extLst>
                    <a:ext uri="{9D8B030D-6E8A-4147-A177-3AD203B41FA5}">
                      <a16:colId xmlns:a16="http://schemas.microsoft.com/office/drawing/2014/main" val="20000"/>
                    </a:ext>
                  </a:extLst>
                </a:gridCol>
                <a:gridCol w="1719853">
                  <a:extLst>
                    <a:ext uri="{9D8B030D-6E8A-4147-A177-3AD203B41FA5}">
                      <a16:colId xmlns:a16="http://schemas.microsoft.com/office/drawing/2014/main" val="20001"/>
                    </a:ext>
                  </a:extLst>
                </a:gridCol>
                <a:gridCol w="1628517">
                  <a:extLst>
                    <a:ext uri="{9D8B030D-6E8A-4147-A177-3AD203B41FA5}">
                      <a16:colId xmlns:a16="http://schemas.microsoft.com/office/drawing/2014/main" val="20002"/>
                    </a:ext>
                  </a:extLst>
                </a:gridCol>
              </a:tblGrid>
              <a:tr h="401804">
                <a:tc>
                  <a:txBody>
                    <a:bodyPr/>
                    <a:lstStyle/>
                    <a:p>
                      <a:pPr marL="0" lvl="0" indent="0" algn="ctr" rtl="0">
                        <a:lnSpc>
                          <a:spcPct val="100000"/>
                        </a:lnSpc>
                        <a:spcBef>
                          <a:spcPts val="0"/>
                        </a:spcBef>
                        <a:spcAft>
                          <a:spcPts val="0"/>
                        </a:spcAft>
                        <a:buNone/>
                      </a:pPr>
                      <a:r>
                        <a:rPr lang="en-US" sz="1400" b="1">
                          <a:latin typeface="Times New Roman"/>
                          <a:ea typeface="Times New Roman"/>
                          <a:cs typeface="Times New Roman"/>
                          <a:sym typeface="Times New Roman"/>
                        </a:rPr>
                        <a:t>Type of point</a:t>
                      </a:r>
                      <a:endParaRPr sz="1400" b="1">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0:0"/>
                      </a:ext>
                    </a:extLst>
                  </a:tcPr>
                </a:tc>
                <a:tc>
                  <a:txBody>
                    <a:bodyPr/>
                    <a:lstStyle/>
                    <a:p>
                      <a:pPr marL="0" lvl="0" indent="0" algn="ctr" rtl="0">
                        <a:lnSpc>
                          <a:spcPct val="100000"/>
                        </a:lnSpc>
                        <a:spcBef>
                          <a:spcPts val="0"/>
                        </a:spcBef>
                        <a:spcAft>
                          <a:spcPts val="0"/>
                        </a:spcAft>
                        <a:buNone/>
                      </a:pPr>
                      <a:r>
                        <a:rPr lang="en-US" sz="1400" b="1">
                          <a:latin typeface="Times New Roman"/>
                          <a:ea typeface="Times New Roman"/>
                          <a:cs typeface="Times New Roman"/>
                          <a:sym typeface="Times New Roman"/>
                        </a:rPr>
                        <a:t>No of points</a:t>
                      </a:r>
                      <a:endParaRPr sz="1400" b="1">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0:1"/>
                      </a:ext>
                    </a:extLst>
                  </a:tcPr>
                </a:tc>
                <a:tc>
                  <a:txBody>
                    <a:bodyPr/>
                    <a:lstStyle/>
                    <a:p>
                      <a:pPr marL="0" lvl="0" indent="0" algn="ctr" rtl="0">
                        <a:lnSpc>
                          <a:spcPct val="100000"/>
                        </a:lnSpc>
                        <a:spcBef>
                          <a:spcPts val="0"/>
                        </a:spcBef>
                        <a:spcAft>
                          <a:spcPts val="0"/>
                        </a:spcAft>
                        <a:buNone/>
                      </a:pPr>
                      <a:r>
                        <a:rPr lang="en-US" sz="1400" b="1">
                          <a:latin typeface="Times New Roman"/>
                          <a:ea typeface="Times New Roman"/>
                          <a:cs typeface="Times New Roman"/>
                          <a:sym typeface="Times New Roman"/>
                        </a:rPr>
                        <a:t>%</a:t>
                      </a:r>
                      <a:endParaRPr sz="1400" b="1">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0:2"/>
                      </a:ext>
                    </a:extLst>
                  </a:tcPr>
                </a:tc>
                <a:extLst>
                  <a:ext uri="{0D108BD9-81ED-4DB2-BD59-A6C34878D82A}">
                    <a16:rowId xmlns:a16="http://schemas.microsoft.com/office/drawing/2014/main" val="10000"/>
                  </a:ext>
                </a:extLst>
              </a:tr>
              <a:tr h="401804">
                <a:tc>
                  <a:txBody>
                    <a:bodyPr/>
                    <a:lstStyle/>
                    <a:p>
                      <a:pPr marL="0" lvl="0" indent="0" algn="l" rtl="0">
                        <a:lnSpc>
                          <a:spcPct val="100000"/>
                        </a:lnSpc>
                        <a:spcBef>
                          <a:spcPts val="0"/>
                        </a:spcBef>
                        <a:spcAft>
                          <a:spcPts val="0"/>
                        </a:spcAft>
                        <a:buNone/>
                      </a:pPr>
                      <a:r>
                        <a:rPr lang="en-US" sz="1400">
                          <a:latin typeface="Times New Roman"/>
                          <a:ea typeface="Times New Roman"/>
                          <a:cs typeface="Times New Roman"/>
                          <a:sym typeface="Times New Roman"/>
                        </a:rPr>
                        <a:t>Collection points (Junk shops)</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1:0"/>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237</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1:1"/>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24.0</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1:2"/>
                      </a:ext>
                    </a:extLst>
                  </a:tcPr>
                </a:tc>
                <a:extLst>
                  <a:ext uri="{0D108BD9-81ED-4DB2-BD59-A6C34878D82A}">
                    <a16:rowId xmlns:a16="http://schemas.microsoft.com/office/drawing/2014/main" val="10001"/>
                  </a:ext>
                </a:extLst>
              </a:tr>
              <a:tr h="401804">
                <a:tc>
                  <a:txBody>
                    <a:bodyPr/>
                    <a:lstStyle/>
                    <a:p>
                      <a:pPr marL="0" lvl="0" indent="0" algn="l" rtl="0">
                        <a:lnSpc>
                          <a:spcPct val="100000"/>
                        </a:lnSpc>
                        <a:spcBef>
                          <a:spcPts val="0"/>
                        </a:spcBef>
                        <a:spcAft>
                          <a:spcPts val="0"/>
                        </a:spcAft>
                        <a:buNone/>
                      </a:pPr>
                      <a:r>
                        <a:rPr lang="en-US" sz="1400">
                          <a:latin typeface="Times New Roman"/>
                          <a:ea typeface="Times New Roman"/>
                          <a:cs typeface="Times New Roman"/>
                          <a:sym typeface="Times New Roman"/>
                        </a:rPr>
                        <a:t>Municipal collection points</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2:0"/>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353</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2:1"/>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35.8</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2:2"/>
                      </a:ext>
                    </a:extLst>
                  </a:tcPr>
                </a:tc>
                <a:extLst>
                  <a:ext uri="{0D108BD9-81ED-4DB2-BD59-A6C34878D82A}">
                    <a16:rowId xmlns:a16="http://schemas.microsoft.com/office/drawing/2014/main" val="10002"/>
                  </a:ext>
                </a:extLst>
              </a:tr>
              <a:tr h="401804">
                <a:tc>
                  <a:txBody>
                    <a:bodyPr/>
                    <a:lstStyle/>
                    <a:p>
                      <a:pPr marL="0" lvl="0" indent="0" algn="l" rtl="0">
                        <a:lnSpc>
                          <a:spcPct val="100000"/>
                        </a:lnSpc>
                        <a:spcBef>
                          <a:spcPts val="0"/>
                        </a:spcBef>
                        <a:spcAft>
                          <a:spcPts val="0"/>
                        </a:spcAft>
                        <a:buNone/>
                      </a:pPr>
                      <a:r>
                        <a:rPr lang="en-US" sz="1400">
                          <a:latin typeface="Times New Roman"/>
                          <a:ea typeface="Times New Roman"/>
                          <a:cs typeface="Times New Roman"/>
                          <a:sym typeface="Times New Roman"/>
                        </a:rPr>
                        <a:t>Illegal dumpsite</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3:0"/>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383</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3:1"/>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38.8</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3:2"/>
                      </a:ext>
                    </a:extLst>
                  </a:tcPr>
                </a:tc>
                <a:extLst>
                  <a:ext uri="{0D108BD9-81ED-4DB2-BD59-A6C34878D82A}">
                    <a16:rowId xmlns:a16="http://schemas.microsoft.com/office/drawing/2014/main" val="10003"/>
                  </a:ext>
                </a:extLst>
              </a:tr>
              <a:tr h="401804">
                <a:tc>
                  <a:txBody>
                    <a:bodyPr/>
                    <a:lstStyle/>
                    <a:p>
                      <a:pPr marL="0" lvl="0" indent="0" algn="l" rtl="0">
                        <a:lnSpc>
                          <a:spcPct val="100000"/>
                        </a:lnSpc>
                        <a:spcBef>
                          <a:spcPts val="0"/>
                        </a:spcBef>
                        <a:spcAft>
                          <a:spcPts val="0"/>
                        </a:spcAft>
                        <a:buNone/>
                      </a:pPr>
                      <a:r>
                        <a:rPr lang="en-US" sz="1400">
                          <a:latin typeface="Times New Roman"/>
                          <a:ea typeface="Times New Roman"/>
                          <a:cs typeface="Times New Roman"/>
                          <a:sym typeface="Times New Roman"/>
                        </a:rPr>
                        <a:t>Mini-MRF</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4:0"/>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11</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4:1"/>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1.1</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4:2"/>
                      </a:ext>
                    </a:extLst>
                  </a:tcPr>
                </a:tc>
                <a:extLst>
                  <a:ext uri="{0D108BD9-81ED-4DB2-BD59-A6C34878D82A}">
                    <a16:rowId xmlns:a16="http://schemas.microsoft.com/office/drawing/2014/main" val="10004"/>
                  </a:ext>
                </a:extLst>
              </a:tr>
              <a:tr h="401804">
                <a:tc>
                  <a:txBody>
                    <a:bodyPr/>
                    <a:lstStyle/>
                    <a:p>
                      <a:pPr marL="0" lvl="0" indent="0" algn="l" rtl="0">
                        <a:lnSpc>
                          <a:spcPct val="100000"/>
                        </a:lnSpc>
                        <a:spcBef>
                          <a:spcPts val="0"/>
                        </a:spcBef>
                        <a:spcAft>
                          <a:spcPts val="0"/>
                        </a:spcAft>
                        <a:buNone/>
                      </a:pPr>
                      <a:r>
                        <a:rPr lang="en-US" sz="1400">
                          <a:latin typeface="Times New Roman"/>
                          <a:ea typeface="Times New Roman"/>
                          <a:cs typeface="Times New Roman"/>
                          <a:sym typeface="Times New Roman"/>
                        </a:rPr>
                        <a:t>Municipal transfer station</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5:0"/>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1</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5:1"/>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0.1</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5:2"/>
                      </a:ext>
                    </a:extLst>
                  </a:tcPr>
                </a:tc>
                <a:extLst>
                  <a:ext uri="{0D108BD9-81ED-4DB2-BD59-A6C34878D82A}">
                    <a16:rowId xmlns:a16="http://schemas.microsoft.com/office/drawing/2014/main" val="10005"/>
                  </a:ext>
                </a:extLst>
              </a:tr>
              <a:tr h="401804">
                <a:tc>
                  <a:txBody>
                    <a:bodyPr/>
                    <a:lstStyle/>
                    <a:p>
                      <a:pPr marL="0" lvl="0" indent="0" algn="l" rtl="0">
                        <a:lnSpc>
                          <a:spcPct val="100000"/>
                        </a:lnSpc>
                        <a:spcBef>
                          <a:spcPts val="0"/>
                        </a:spcBef>
                        <a:spcAft>
                          <a:spcPts val="0"/>
                        </a:spcAft>
                        <a:buNone/>
                      </a:pPr>
                      <a:r>
                        <a:rPr lang="en-US" sz="1400">
                          <a:latin typeface="Times New Roman"/>
                          <a:ea typeface="Times New Roman"/>
                          <a:cs typeface="Times New Roman"/>
                          <a:sym typeface="Times New Roman"/>
                        </a:rPr>
                        <a:t>Aggregators</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6:0"/>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1</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6:1"/>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0.1</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6:2"/>
                      </a:ext>
                    </a:extLst>
                  </a:tcPr>
                </a:tc>
                <a:extLst>
                  <a:ext uri="{0D108BD9-81ED-4DB2-BD59-A6C34878D82A}">
                    <a16:rowId xmlns:a16="http://schemas.microsoft.com/office/drawing/2014/main" val="10006"/>
                  </a:ext>
                </a:extLst>
              </a:tr>
              <a:tr h="401804">
                <a:tc>
                  <a:txBody>
                    <a:bodyPr/>
                    <a:lstStyle/>
                    <a:p>
                      <a:pPr marL="0" lvl="0" indent="0" algn="l" rtl="0">
                        <a:lnSpc>
                          <a:spcPct val="100000"/>
                        </a:lnSpc>
                        <a:spcBef>
                          <a:spcPts val="0"/>
                        </a:spcBef>
                        <a:spcAft>
                          <a:spcPts val="0"/>
                        </a:spcAft>
                        <a:buNone/>
                      </a:pPr>
                      <a:r>
                        <a:rPr lang="en-US" sz="1400">
                          <a:latin typeface="Times New Roman"/>
                          <a:ea typeface="Times New Roman"/>
                          <a:cs typeface="Times New Roman"/>
                          <a:sym typeface="Times New Roman"/>
                        </a:rPr>
                        <a:t>Total</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7:0"/>
                      </a:ext>
                    </a:extLst>
                  </a:tcPr>
                </a:tc>
                <a:tc>
                  <a:txBody>
                    <a:bodyPr/>
                    <a:lstStyle/>
                    <a:p>
                      <a:pPr marL="0" lvl="0" indent="0" algn="ctr" rtl="0">
                        <a:lnSpc>
                          <a:spcPct val="100000"/>
                        </a:lnSpc>
                        <a:spcBef>
                          <a:spcPts val="0"/>
                        </a:spcBef>
                        <a:spcAft>
                          <a:spcPts val="0"/>
                        </a:spcAft>
                        <a:buNone/>
                      </a:pPr>
                      <a:r>
                        <a:rPr lang="en-US" sz="1400">
                          <a:latin typeface="Times New Roman"/>
                          <a:ea typeface="Times New Roman"/>
                          <a:cs typeface="Times New Roman"/>
                          <a:sym typeface="Times New Roman"/>
                        </a:rPr>
                        <a:t>986</a:t>
                      </a:r>
                      <a:endParaRPr sz="140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7:1"/>
                      </a:ext>
                    </a:extLst>
                  </a:tcPr>
                </a:tc>
                <a:tc>
                  <a:txBody>
                    <a:bodyPr/>
                    <a:lstStyle/>
                    <a:p>
                      <a:pPr marL="0" lvl="0" indent="0" algn="ctr" rtl="0">
                        <a:lnSpc>
                          <a:spcPct val="100000"/>
                        </a:lnSpc>
                        <a:spcBef>
                          <a:spcPts val="0"/>
                        </a:spcBef>
                        <a:spcAft>
                          <a:spcPts val="0"/>
                        </a:spcAft>
                        <a:buNone/>
                      </a:pPr>
                      <a:r>
                        <a:rPr lang="en-US" sz="1400" dirty="0">
                          <a:latin typeface="Times New Roman"/>
                          <a:ea typeface="Times New Roman"/>
                          <a:cs typeface="Times New Roman"/>
                          <a:sym typeface="Times New Roman"/>
                        </a:rPr>
                        <a:t>100.0</a:t>
                      </a:r>
                      <a:endParaRPr sz="1400" dirty="0">
                        <a:latin typeface="Times New Roman"/>
                        <a:ea typeface="Times New Roman"/>
                        <a:cs typeface="Times New Roman"/>
                        <a:sym typeface="Times New Roman"/>
                      </a:endParaRPr>
                    </a:p>
                  </a:txBody>
                  <a:tcPr marL="30138" marR="30138" marT="96425" marB="96425" anchor="ctr">
                    <a:lnL w="6100" cap="flat" cmpd="sng">
                      <a:solidFill>
                        <a:srgbClr val="000000"/>
                      </a:solidFill>
                      <a:prstDash val="solid"/>
                      <a:round/>
                      <a:headEnd type="none" w="sm" len="sm"/>
                      <a:tailEnd type="none" w="sm" len="sm"/>
                    </a:lnL>
                    <a:lnR w="6100" cap="flat" cmpd="sng">
                      <a:solidFill>
                        <a:srgbClr val="000000"/>
                      </a:solidFill>
                      <a:prstDash val="solid"/>
                      <a:round/>
                      <a:headEnd type="none" w="sm" len="sm"/>
                      <a:tailEnd type="none" w="sm" len="sm"/>
                    </a:lnR>
                    <a:lnT w="6100" cap="flat" cmpd="sng">
                      <a:solidFill>
                        <a:srgbClr val="000000"/>
                      </a:solidFill>
                      <a:prstDash val="solid"/>
                      <a:round/>
                      <a:headEnd type="none" w="sm" len="sm"/>
                      <a:tailEnd type="none" w="sm" len="sm"/>
                    </a:lnT>
                    <a:lnB w="6100" cap="flat" cmpd="sng">
                      <a:solidFill>
                        <a:srgbClr val="000000"/>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357:7:2"/>
                      </a:ext>
                    </a:extLst>
                  </a:tcPr>
                </a:tc>
                <a:extLst>
                  <a:ext uri="{0D108BD9-81ED-4DB2-BD59-A6C34878D82A}">
                    <a16:rowId xmlns:a16="http://schemas.microsoft.com/office/drawing/2014/main" val="10007"/>
                  </a:ext>
                </a:extLst>
              </a:tr>
            </a:tbl>
          </a:graphicData>
        </a:graphic>
      </p:graphicFrame>
      <p:pic>
        <p:nvPicPr>
          <p:cNvPr id="358" name="Google Shape;358;g271f3d7c58c_0_3"/>
          <p:cNvPicPr preferRelativeResize="0"/>
          <p:nvPr/>
        </p:nvPicPr>
        <p:blipFill rotWithShape="1">
          <a:blip r:embed="rId5">
            <a:alphaModFix/>
          </a:blip>
          <a:srcRect/>
          <a:stretch/>
        </p:blipFill>
        <p:spPr>
          <a:xfrm>
            <a:off x="6431369" y="6894146"/>
            <a:ext cx="5131160" cy="28932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2"/>
        <p:cNvGrpSpPr/>
        <p:nvPr/>
      </p:nvGrpSpPr>
      <p:grpSpPr>
        <a:xfrm>
          <a:off x="0" y="0"/>
          <a:ext cx="0" cy="0"/>
          <a:chOff x="0" y="0"/>
          <a:chExt cx="0" cy="0"/>
        </a:xfrm>
      </p:grpSpPr>
      <p:sp>
        <p:nvSpPr>
          <p:cNvPr id="2" name="Freeform 2">
            <a:extLst>
              <a:ext uri="{FF2B5EF4-FFF2-40B4-BE49-F238E27FC236}">
                <a16:creationId xmlns:a16="http://schemas.microsoft.com/office/drawing/2014/main" id="{B7F9EA00-F639-6499-D5A6-DE71C567368C}"/>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63" name="Google Shape;363;g271f3d7c58c_0_9"/>
          <p:cNvSpPr txBox="1">
            <a:spLocks noGrp="1"/>
          </p:cNvSpPr>
          <p:nvPr>
            <p:ph type="title"/>
          </p:nvPr>
        </p:nvSpPr>
        <p:spPr>
          <a:xfrm>
            <a:off x="838200" y="2019300"/>
            <a:ext cx="6610729" cy="2219946"/>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in </a:t>
            </a:r>
            <a:r>
              <a:rPr lang="en-US" sz="4800" b="1" dirty="0" err="1">
                <a:solidFill>
                  <a:srgbClr val="1C79BE"/>
                </a:solidFill>
                <a:latin typeface="BR Omny Bold"/>
                <a:ea typeface="+mn-ea"/>
                <a:cs typeface="+mn-cs"/>
                <a:sym typeface="Roboto Slab"/>
              </a:rPr>
              <a:t>PwP</a:t>
            </a:r>
            <a:r>
              <a:rPr lang="en-US" sz="4800" b="1" dirty="0">
                <a:solidFill>
                  <a:srgbClr val="1C79BE"/>
                </a:solidFill>
                <a:latin typeface="BR Omny Bold"/>
                <a:ea typeface="+mn-ea"/>
                <a:cs typeface="+mn-cs"/>
                <a:sym typeface="Roboto Slab"/>
              </a:rPr>
              <a:t> Project: Some results for decision making</a:t>
            </a:r>
            <a:endParaRPr sz="4800" b="1" dirty="0">
              <a:solidFill>
                <a:srgbClr val="1C79BE"/>
              </a:solidFill>
              <a:latin typeface="BR Omny Bold"/>
              <a:ea typeface="+mn-ea"/>
              <a:cs typeface="+mn-cs"/>
              <a:sym typeface="Roboto Slab"/>
            </a:endParaRPr>
          </a:p>
        </p:txBody>
      </p:sp>
      <p:grpSp>
        <p:nvGrpSpPr>
          <p:cNvPr id="364" name="Google Shape;364;g271f3d7c58c_0_9"/>
          <p:cNvGrpSpPr/>
          <p:nvPr/>
        </p:nvGrpSpPr>
        <p:grpSpPr>
          <a:xfrm>
            <a:off x="2286000" y="1409700"/>
            <a:ext cx="13069580" cy="8240962"/>
            <a:chOff x="234451" y="1678275"/>
            <a:chExt cx="12391898" cy="7813653"/>
          </a:xfrm>
        </p:grpSpPr>
        <p:pic>
          <p:nvPicPr>
            <p:cNvPr id="365" name="Google Shape;365;g271f3d7c58c_0_9"/>
            <p:cNvPicPr preferRelativeResize="0"/>
            <p:nvPr/>
          </p:nvPicPr>
          <p:blipFill rotWithShape="1">
            <a:blip r:embed="rId4">
              <a:alphaModFix/>
            </a:blip>
            <a:srcRect/>
            <a:stretch/>
          </p:blipFill>
          <p:spPr>
            <a:xfrm>
              <a:off x="5485550" y="1678275"/>
              <a:ext cx="7140799" cy="5671800"/>
            </a:xfrm>
            <a:prstGeom prst="rect">
              <a:avLst/>
            </a:prstGeom>
            <a:noFill/>
            <a:ln>
              <a:noFill/>
            </a:ln>
          </p:spPr>
        </p:pic>
        <p:grpSp>
          <p:nvGrpSpPr>
            <p:cNvPr id="366" name="Google Shape;366;g271f3d7c58c_0_9"/>
            <p:cNvGrpSpPr/>
            <p:nvPr/>
          </p:nvGrpSpPr>
          <p:grpSpPr>
            <a:xfrm>
              <a:off x="234451" y="4526151"/>
              <a:ext cx="6819309" cy="4965777"/>
              <a:chOff x="842354" y="4717397"/>
              <a:chExt cx="5482200" cy="4388280"/>
            </a:xfrm>
          </p:grpSpPr>
          <p:pic>
            <p:nvPicPr>
              <p:cNvPr id="367" name="Google Shape;367;g271f3d7c58c_0_9"/>
              <p:cNvPicPr preferRelativeResize="0"/>
              <p:nvPr/>
            </p:nvPicPr>
            <p:blipFill rotWithShape="1">
              <a:blip r:embed="rId5">
                <a:alphaModFix/>
              </a:blip>
              <a:srcRect/>
              <a:stretch/>
            </p:blipFill>
            <p:spPr>
              <a:xfrm>
                <a:off x="842354" y="4717397"/>
                <a:ext cx="5378567" cy="4156165"/>
              </a:xfrm>
              <a:prstGeom prst="rect">
                <a:avLst/>
              </a:prstGeom>
              <a:noFill/>
              <a:ln>
                <a:noFill/>
              </a:ln>
            </p:spPr>
          </p:pic>
          <p:sp>
            <p:nvSpPr>
              <p:cNvPr id="368" name="Google Shape;368;g271f3d7c58c_0_9"/>
              <p:cNvSpPr txBox="1"/>
              <p:nvPr/>
            </p:nvSpPr>
            <p:spPr>
              <a:xfrm>
                <a:off x="842354" y="8873563"/>
                <a:ext cx="5482200" cy="232114"/>
              </a:xfrm>
              <a:prstGeom prst="rect">
                <a:avLst/>
              </a:prstGeom>
              <a:noFill/>
              <a:ln>
                <a:noFill/>
              </a:ln>
            </p:spPr>
            <p:txBody>
              <a:bodyPr spcFirstLastPara="1" wrap="square" lIns="96425" tIns="48199" rIns="96425" bIns="48199" anchor="t" anchorCtr="0">
                <a:spAutoFit/>
              </a:bodyPr>
              <a:lstStyle/>
              <a:p>
                <a:r>
                  <a:rPr lang="en-US" sz="1107">
                    <a:solidFill>
                      <a:srgbClr val="000000"/>
                    </a:solidFill>
                    <a:latin typeface="Arial"/>
                    <a:ea typeface="Arial"/>
                    <a:cs typeface="Arial"/>
                    <a:sym typeface="Arial"/>
                  </a:rPr>
                  <a:t>Visualizing the density of collection centers (JKs) in Danang</a:t>
                </a:r>
                <a:endParaRPr sz="1107">
                  <a:solidFill>
                    <a:srgbClr val="000000"/>
                  </a:solidFill>
                  <a:latin typeface="Roboto"/>
                  <a:ea typeface="Roboto"/>
                  <a:cs typeface="Roboto"/>
                  <a:sym typeface="Roboto"/>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2">
          <a:extLst>
            <a:ext uri="{FF2B5EF4-FFF2-40B4-BE49-F238E27FC236}">
              <a16:creationId xmlns:a16="http://schemas.microsoft.com/office/drawing/2014/main" id="{11355FA8-3DD9-7250-9FDE-2300E30AB40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0CA9AE-CF61-9D3C-74BE-3CCD72DD7DC0}"/>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63" name="Google Shape;363;g271f3d7c58c_0_9">
            <a:extLst>
              <a:ext uri="{FF2B5EF4-FFF2-40B4-BE49-F238E27FC236}">
                <a16:creationId xmlns:a16="http://schemas.microsoft.com/office/drawing/2014/main" id="{55923D19-097E-A605-D508-958EA392E92E}"/>
              </a:ext>
            </a:extLst>
          </p:cNvPr>
          <p:cNvSpPr txBox="1">
            <a:spLocks noGrp="1"/>
          </p:cNvSpPr>
          <p:nvPr>
            <p:ph type="title"/>
          </p:nvPr>
        </p:nvSpPr>
        <p:spPr>
          <a:xfrm>
            <a:off x="838200" y="2019300"/>
            <a:ext cx="6610729" cy="2219946"/>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in </a:t>
            </a:r>
            <a:r>
              <a:rPr lang="en-US" sz="4800" b="1" dirty="0" err="1">
                <a:solidFill>
                  <a:srgbClr val="1C79BE"/>
                </a:solidFill>
                <a:latin typeface="BR Omny Bold"/>
                <a:ea typeface="+mn-ea"/>
                <a:cs typeface="+mn-cs"/>
                <a:sym typeface="Roboto Slab"/>
              </a:rPr>
              <a:t>PwP</a:t>
            </a:r>
            <a:r>
              <a:rPr lang="en-US" sz="4800" b="1" dirty="0">
                <a:solidFill>
                  <a:srgbClr val="1C79BE"/>
                </a:solidFill>
                <a:latin typeface="BR Omny Bold"/>
                <a:ea typeface="+mn-ea"/>
                <a:cs typeface="+mn-cs"/>
                <a:sym typeface="Roboto Slab"/>
              </a:rPr>
              <a:t> Project: Some results for decision making</a:t>
            </a:r>
            <a:endParaRPr sz="4800" b="1" dirty="0">
              <a:solidFill>
                <a:srgbClr val="1C79BE"/>
              </a:solidFill>
              <a:latin typeface="BR Omny Bold"/>
              <a:ea typeface="+mn-ea"/>
              <a:cs typeface="+mn-cs"/>
              <a:sym typeface="Roboto Slab"/>
            </a:endParaRPr>
          </a:p>
        </p:txBody>
      </p:sp>
      <p:pic>
        <p:nvPicPr>
          <p:cNvPr id="3" name="Google Shape;374;g271f3d7c58c_0_17">
            <a:extLst>
              <a:ext uri="{FF2B5EF4-FFF2-40B4-BE49-F238E27FC236}">
                <a16:creationId xmlns:a16="http://schemas.microsoft.com/office/drawing/2014/main" id="{EBFFC461-070D-773E-DD98-F4981EB8DD5D}"/>
              </a:ext>
            </a:extLst>
          </p:cNvPr>
          <p:cNvPicPr preferRelativeResize="0"/>
          <p:nvPr/>
        </p:nvPicPr>
        <p:blipFill rotWithShape="1">
          <a:blip r:embed="rId4">
            <a:alphaModFix/>
          </a:blip>
          <a:srcRect/>
          <a:stretch/>
        </p:blipFill>
        <p:spPr>
          <a:xfrm>
            <a:off x="8193762" y="38100"/>
            <a:ext cx="6688614" cy="5168475"/>
          </a:xfrm>
          <a:prstGeom prst="rect">
            <a:avLst/>
          </a:prstGeom>
          <a:noFill/>
          <a:ln>
            <a:noFill/>
          </a:ln>
          <a:effectLst>
            <a:outerShdw blurRad="57150" dist="19050" dir="5400000" algn="bl" rotWithShape="0">
              <a:srgbClr val="000000">
                <a:alpha val="50000"/>
              </a:srgbClr>
            </a:outerShdw>
          </a:effectLst>
        </p:spPr>
      </p:pic>
      <p:pic>
        <p:nvPicPr>
          <p:cNvPr id="4" name="Google Shape;375;g271f3d7c58c_0_17">
            <a:extLst>
              <a:ext uri="{FF2B5EF4-FFF2-40B4-BE49-F238E27FC236}">
                <a16:creationId xmlns:a16="http://schemas.microsoft.com/office/drawing/2014/main" id="{AAE67262-136A-A0B3-996C-F9E6D0862956}"/>
              </a:ext>
            </a:extLst>
          </p:cNvPr>
          <p:cNvPicPr preferRelativeResize="0"/>
          <p:nvPr/>
        </p:nvPicPr>
        <p:blipFill rotWithShape="1">
          <a:blip r:embed="rId5">
            <a:alphaModFix/>
          </a:blip>
          <a:srcRect/>
          <a:stretch/>
        </p:blipFill>
        <p:spPr>
          <a:xfrm>
            <a:off x="1169797" y="4398176"/>
            <a:ext cx="6685897" cy="5168475"/>
          </a:xfrm>
          <a:prstGeom prst="rect">
            <a:avLst/>
          </a:prstGeom>
          <a:noFill/>
          <a:ln>
            <a:noFill/>
          </a:ln>
          <a:effectLst>
            <a:outerShdw blurRad="57150" dist="19050" dir="5400000" algn="bl" rotWithShape="0">
              <a:srgbClr val="000000">
                <a:alpha val="50000"/>
              </a:srgbClr>
            </a:outerShdw>
          </a:effectLst>
        </p:spPr>
      </p:pic>
      <p:pic>
        <p:nvPicPr>
          <p:cNvPr id="6" name="Picture 5">
            <a:extLst>
              <a:ext uri="{FF2B5EF4-FFF2-40B4-BE49-F238E27FC236}">
                <a16:creationId xmlns:a16="http://schemas.microsoft.com/office/drawing/2014/main" id="{E74E1A78-61FC-4395-5033-F5CA5F83B99D}"/>
              </a:ext>
            </a:extLst>
          </p:cNvPr>
          <p:cNvPicPr>
            <a:picLocks noChangeAspect="1"/>
          </p:cNvPicPr>
          <p:nvPr/>
        </p:nvPicPr>
        <p:blipFill>
          <a:blip r:embed="rId6"/>
          <a:stretch>
            <a:fillRect/>
          </a:stretch>
        </p:blipFill>
        <p:spPr>
          <a:xfrm>
            <a:off x="10432308" y="5528350"/>
            <a:ext cx="7806826" cy="4405927"/>
          </a:xfrm>
          <a:prstGeom prst="rect">
            <a:avLst/>
          </a:prstGeom>
        </p:spPr>
      </p:pic>
    </p:spTree>
    <p:extLst>
      <p:ext uri="{BB962C8B-B14F-4D97-AF65-F5344CB8AC3E}">
        <p14:creationId xmlns:p14="http://schemas.microsoft.com/office/powerpoint/2010/main" val="1791829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0"/>
        <p:cNvGrpSpPr/>
        <p:nvPr/>
      </p:nvGrpSpPr>
      <p:grpSpPr>
        <a:xfrm>
          <a:off x="0" y="0"/>
          <a:ext cx="0" cy="0"/>
          <a:chOff x="0" y="0"/>
          <a:chExt cx="0" cy="0"/>
        </a:xfrm>
      </p:grpSpPr>
      <p:sp>
        <p:nvSpPr>
          <p:cNvPr id="2" name="Freeform 2">
            <a:extLst>
              <a:ext uri="{FF2B5EF4-FFF2-40B4-BE49-F238E27FC236}">
                <a16:creationId xmlns:a16="http://schemas.microsoft.com/office/drawing/2014/main" id="{ED32D0B6-7133-1573-88E7-31460B65B892}"/>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81" name="Google Shape;381;g271f3d7c58c_0_26"/>
          <p:cNvSpPr txBox="1">
            <a:spLocks noGrp="1"/>
          </p:cNvSpPr>
          <p:nvPr>
            <p:ph type="title"/>
          </p:nvPr>
        </p:nvSpPr>
        <p:spPr>
          <a:xfrm>
            <a:off x="2446735" y="249652"/>
            <a:ext cx="11706715" cy="1381746"/>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in </a:t>
            </a:r>
            <a:r>
              <a:rPr lang="en-US" sz="4800" b="1" dirty="0" err="1">
                <a:solidFill>
                  <a:srgbClr val="1C79BE"/>
                </a:solidFill>
                <a:latin typeface="BR Omny Bold"/>
                <a:ea typeface="+mn-ea"/>
                <a:cs typeface="+mn-cs"/>
                <a:sym typeface="Roboto Slab"/>
              </a:rPr>
              <a:t>PwP</a:t>
            </a:r>
            <a:r>
              <a:rPr lang="en-US" sz="4800" b="1" dirty="0">
                <a:solidFill>
                  <a:srgbClr val="1C79BE"/>
                </a:solidFill>
                <a:latin typeface="BR Omny Bold"/>
                <a:ea typeface="+mn-ea"/>
                <a:cs typeface="+mn-cs"/>
                <a:sym typeface="Roboto Slab"/>
              </a:rPr>
              <a:t> Project: Data visualization</a:t>
            </a:r>
            <a:endParaRPr sz="4800" b="1" dirty="0">
              <a:solidFill>
                <a:srgbClr val="1C79BE"/>
              </a:solidFill>
              <a:latin typeface="BR Omny Bold"/>
              <a:ea typeface="+mn-ea"/>
              <a:cs typeface="+mn-cs"/>
              <a:sym typeface="Roboto Slab"/>
            </a:endParaRPr>
          </a:p>
        </p:txBody>
      </p:sp>
      <p:sp>
        <p:nvSpPr>
          <p:cNvPr id="382" name="Google Shape;382;g271f3d7c58c_0_26"/>
          <p:cNvSpPr txBox="1"/>
          <p:nvPr/>
        </p:nvSpPr>
        <p:spPr>
          <a:xfrm>
            <a:off x="12000938" y="5716226"/>
            <a:ext cx="2152512" cy="1363130"/>
          </a:xfrm>
          <a:prstGeom prst="rect">
            <a:avLst/>
          </a:prstGeom>
          <a:noFill/>
          <a:ln>
            <a:noFill/>
          </a:ln>
        </p:spPr>
        <p:txBody>
          <a:bodyPr spcFirstLastPara="1" wrap="square" lIns="96425" tIns="96425" rIns="96425" bIns="96425" anchor="t" anchorCtr="0">
            <a:spAutoFit/>
          </a:bodyPr>
          <a:lstStyle/>
          <a:p>
            <a:r>
              <a:rPr lang="en-US" sz="2531" dirty="0">
                <a:solidFill>
                  <a:schemeClr val="dk1"/>
                </a:solidFill>
                <a:latin typeface="Arial" panose="020B0604020202020204" pitchFamily="34" charset="0"/>
                <a:cs typeface="Arial" panose="020B0604020202020204" pitchFamily="34" charset="0"/>
              </a:rPr>
              <a:t>Project reporting and visualization</a:t>
            </a:r>
            <a:endParaRPr sz="2531" dirty="0">
              <a:solidFill>
                <a:schemeClr val="dk1"/>
              </a:solidFill>
              <a:latin typeface="Arial" panose="020B0604020202020204" pitchFamily="34" charset="0"/>
              <a:cs typeface="Arial" panose="020B0604020202020204" pitchFamily="34" charset="0"/>
            </a:endParaRPr>
          </a:p>
        </p:txBody>
      </p:sp>
      <p:pic>
        <p:nvPicPr>
          <p:cNvPr id="383" name="Google Shape;383;g271f3d7c58c_0_26"/>
          <p:cNvPicPr preferRelativeResize="0"/>
          <p:nvPr/>
        </p:nvPicPr>
        <p:blipFill>
          <a:blip r:embed="rId4">
            <a:alphaModFix/>
          </a:blip>
          <a:stretch>
            <a:fillRect/>
          </a:stretch>
        </p:blipFill>
        <p:spPr>
          <a:xfrm>
            <a:off x="990601" y="1631399"/>
            <a:ext cx="10579656" cy="7610838"/>
          </a:xfrm>
          <a:prstGeom prst="rect">
            <a:avLst/>
          </a:prstGeom>
          <a:noFill/>
          <a:ln>
            <a:noFill/>
          </a:ln>
        </p:spPr>
      </p:pic>
      <p:pic>
        <p:nvPicPr>
          <p:cNvPr id="384" name="Google Shape;384;g271f3d7c58c_0_26"/>
          <p:cNvPicPr preferRelativeResize="0"/>
          <p:nvPr/>
        </p:nvPicPr>
        <p:blipFill>
          <a:blip r:embed="rId5">
            <a:alphaModFix/>
          </a:blip>
          <a:stretch>
            <a:fillRect/>
          </a:stretch>
        </p:blipFill>
        <p:spPr>
          <a:xfrm>
            <a:off x="11730990" y="1631398"/>
            <a:ext cx="4652009" cy="37358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5D436-629D-7943-F1E1-98D7303EB2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CB75B2-9949-C321-9B8C-3BAEFE828F82}"/>
              </a:ext>
            </a:extLst>
          </p:cNvPr>
          <p:cNvSpPr/>
          <p:nvPr/>
        </p:nvSpPr>
        <p:spPr>
          <a:xfrm rot="-137748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2"/>
            <a:stretch>
              <a:fillRect l="-5972" r="-5972"/>
            </a:stretch>
          </a:blipFill>
        </p:spPr>
        <p:txBody>
          <a:bodyPr/>
          <a:lstStyle/>
          <a:p>
            <a:endParaRPr lang="en-US">
              <a:latin typeface="Arial" panose="020B0604020202020204" pitchFamily="34" charset="0"/>
              <a:cs typeface="Arial" panose="020B0604020202020204" pitchFamily="34" charset="0"/>
            </a:endParaRPr>
          </a:p>
        </p:txBody>
      </p:sp>
      <p:sp>
        <p:nvSpPr>
          <p:cNvPr id="3" name="TextBox 3">
            <a:extLst>
              <a:ext uri="{FF2B5EF4-FFF2-40B4-BE49-F238E27FC236}">
                <a16:creationId xmlns:a16="http://schemas.microsoft.com/office/drawing/2014/main" id="{4FC745F5-9685-AEDB-B863-433B4E2161D4}"/>
              </a:ext>
            </a:extLst>
          </p:cNvPr>
          <p:cNvSpPr txBox="1"/>
          <p:nvPr/>
        </p:nvSpPr>
        <p:spPr>
          <a:xfrm>
            <a:off x="8153400" y="955777"/>
            <a:ext cx="9972606" cy="697948"/>
          </a:xfrm>
          <a:prstGeom prst="rect">
            <a:avLst/>
          </a:prstGeom>
        </p:spPr>
        <p:txBody>
          <a:bodyPr lIns="0" tIns="0" rIns="0" bIns="0" rtlCol="0" anchor="t">
            <a:spAutoFit/>
          </a:bodyPr>
          <a:lstStyle/>
          <a:p>
            <a:pPr algn="l">
              <a:lnSpc>
                <a:spcPts val="5759"/>
              </a:lnSpc>
            </a:pPr>
            <a:r>
              <a:rPr lang="en-US" sz="4800" b="1" dirty="0">
                <a:solidFill>
                  <a:srgbClr val="1C79BE"/>
                </a:solidFill>
                <a:latin typeface="Arial" panose="020B0604020202020204" pitchFamily="34" charset="0"/>
                <a:ea typeface="BR Omny Bold"/>
                <a:cs typeface="Arial" panose="020B0604020202020204" pitchFamily="34" charset="0"/>
                <a:sym typeface="BR Omny Bold"/>
              </a:rPr>
              <a:t>Agenda</a:t>
            </a:r>
          </a:p>
        </p:txBody>
      </p:sp>
      <p:sp>
        <p:nvSpPr>
          <p:cNvPr id="5" name="TextBox 5">
            <a:extLst>
              <a:ext uri="{FF2B5EF4-FFF2-40B4-BE49-F238E27FC236}">
                <a16:creationId xmlns:a16="http://schemas.microsoft.com/office/drawing/2014/main" id="{00ADB8DE-1AC6-B71A-22C6-21D77B360337}"/>
              </a:ext>
            </a:extLst>
          </p:cNvPr>
          <p:cNvSpPr txBox="1"/>
          <p:nvPr/>
        </p:nvSpPr>
        <p:spPr>
          <a:xfrm>
            <a:off x="8153400" y="9877382"/>
            <a:ext cx="4060214" cy="260756"/>
          </a:xfrm>
          <a:prstGeom prst="rect">
            <a:avLst/>
          </a:prstGeom>
        </p:spPr>
        <p:txBody>
          <a:bodyPr lIns="0" tIns="0" rIns="0" bIns="0" rtlCol="0" anchor="t">
            <a:spAutoFit/>
          </a:bodyPr>
          <a:lstStyle/>
          <a:p>
            <a:pPr algn="l">
              <a:lnSpc>
                <a:spcPts val="2090"/>
              </a:lnSpc>
            </a:pPr>
            <a:r>
              <a:rPr lang="en-US" sz="1742" dirty="0">
                <a:solidFill>
                  <a:srgbClr val="000000"/>
                </a:solidFill>
                <a:latin typeface="Arial" panose="020B0604020202020204" pitchFamily="34" charset="0"/>
                <a:ea typeface="BR Omny"/>
                <a:cs typeface="Arial" panose="020B0604020202020204" pitchFamily="34" charset="0"/>
                <a:sym typeface="BR Omny"/>
              </a:rPr>
              <a:t>www.glocalevalweek.org</a:t>
            </a:r>
          </a:p>
        </p:txBody>
      </p:sp>
      <p:pic>
        <p:nvPicPr>
          <p:cNvPr id="6" name="Google Shape;256;p2">
            <a:extLst>
              <a:ext uri="{FF2B5EF4-FFF2-40B4-BE49-F238E27FC236}">
                <a16:creationId xmlns:a16="http://schemas.microsoft.com/office/drawing/2014/main" id="{A8FFF51F-692B-8920-85EF-47195EC6D150}"/>
              </a:ext>
            </a:extLst>
          </p:cNvPr>
          <p:cNvPicPr preferRelativeResize="0"/>
          <p:nvPr/>
        </p:nvPicPr>
        <p:blipFill rotWithShape="1">
          <a:blip r:embed="rId3">
            <a:alphaModFix amt="65000"/>
          </a:blip>
          <a:srcRect l="33008" r="33009"/>
          <a:stretch/>
        </p:blipFill>
        <p:spPr>
          <a:xfrm>
            <a:off x="2438400" y="1"/>
            <a:ext cx="5241902" cy="10287000"/>
          </a:xfrm>
          <a:prstGeom prst="rect">
            <a:avLst/>
          </a:prstGeom>
          <a:noFill/>
          <a:ln>
            <a:noFill/>
          </a:ln>
          <a:effectLst>
            <a:outerShdw blurRad="190500" algn="tl" rotWithShape="0">
              <a:srgbClr val="000000">
                <a:alpha val="69803"/>
              </a:srgbClr>
            </a:outerShdw>
          </a:effectLst>
        </p:spPr>
      </p:pic>
      <p:sp>
        <p:nvSpPr>
          <p:cNvPr id="8" name="Google Shape;258;p2">
            <a:extLst>
              <a:ext uri="{FF2B5EF4-FFF2-40B4-BE49-F238E27FC236}">
                <a16:creationId xmlns:a16="http://schemas.microsoft.com/office/drawing/2014/main" id="{091C62ED-FDFC-80D3-4DF9-5D5694BE4F83}"/>
              </a:ext>
            </a:extLst>
          </p:cNvPr>
          <p:cNvSpPr txBox="1"/>
          <p:nvPr/>
        </p:nvSpPr>
        <p:spPr>
          <a:xfrm>
            <a:off x="7959838" y="2808253"/>
            <a:ext cx="1601648" cy="5141023"/>
          </a:xfrm>
          <a:prstGeom prst="rect">
            <a:avLst/>
          </a:prstGeom>
          <a:noFill/>
          <a:ln>
            <a:noFill/>
          </a:ln>
        </p:spPr>
        <p:txBody>
          <a:bodyPr spcFirstLastPara="1" wrap="square" lIns="0" tIns="0" rIns="0" bIns="0" anchor="t" anchorCtr="0">
            <a:spAutoFit/>
          </a:bodyPr>
          <a:lstStyle/>
          <a:p>
            <a:pPr algn="ctr">
              <a:lnSpc>
                <a:spcPct val="240416"/>
              </a:lnSpc>
            </a:pPr>
            <a:r>
              <a:rPr lang="en-US" sz="2320" b="1" dirty="0">
                <a:solidFill>
                  <a:srgbClr val="FF5F4A"/>
                </a:solidFill>
                <a:latin typeface="Arial" panose="020B0604020202020204" pitchFamily="34" charset="0"/>
                <a:ea typeface="Roboto"/>
                <a:cs typeface="Arial" panose="020B0604020202020204" pitchFamily="34" charset="0"/>
                <a:sym typeface="Roboto"/>
              </a:rPr>
              <a:t>04 - 07</a:t>
            </a:r>
            <a:endParaRPr sz="2320" dirty="0">
              <a:latin typeface="Arial" panose="020B0604020202020204" pitchFamily="34" charset="0"/>
              <a:ea typeface="Roboto"/>
              <a:cs typeface="Arial" panose="020B0604020202020204" pitchFamily="34" charset="0"/>
              <a:sym typeface="Roboto"/>
            </a:endParaRPr>
          </a:p>
          <a:p>
            <a:pPr algn="ctr">
              <a:lnSpc>
                <a:spcPct val="240416"/>
              </a:lnSpc>
            </a:pPr>
            <a:r>
              <a:rPr lang="en-US" sz="2320" b="1" dirty="0">
                <a:solidFill>
                  <a:srgbClr val="FF5F4A"/>
                </a:solidFill>
                <a:latin typeface="Arial" panose="020B0604020202020204" pitchFamily="34" charset="0"/>
                <a:ea typeface="Roboto"/>
                <a:cs typeface="Arial" panose="020B0604020202020204" pitchFamily="34" charset="0"/>
                <a:sym typeface="Roboto"/>
              </a:rPr>
              <a:t> 08 - 13 </a:t>
            </a:r>
            <a:endParaRPr sz="2320" dirty="0">
              <a:latin typeface="Arial" panose="020B0604020202020204" pitchFamily="34" charset="0"/>
              <a:ea typeface="Roboto"/>
              <a:cs typeface="Arial" panose="020B0604020202020204" pitchFamily="34" charset="0"/>
              <a:sym typeface="Roboto"/>
            </a:endParaRPr>
          </a:p>
          <a:p>
            <a:pPr algn="ctr">
              <a:lnSpc>
                <a:spcPct val="240416"/>
              </a:lnSpc>
            </a:pPr>
            <a:r>
              <a:rPr lang="en-US" sz="2320" b="1" dirty="0">
                <a:solidFill>
                  <a:srgbClr val="FF5F4A"/>
                </a:solidFill>
                <a:latin typeface="Arial" panose="020B0604020202020204" pitchFamily="34" charset="0"/>
                <a:ea typeface="Roboto"/>
                <a:cs typeface="Arial" panose="020B0604020202020204" pitchFamily="34" charset="0"/>
                <a:sym typeface="Roboto"/>
              </a:rPr>
              <a:t>14 - 21</a:t>
            </a:r>
            <a:endParaRPr sz="2320" dirty="0">
              <a:latin typeface="Arial" panose="020B0604020202020204" pitchFamily="34" charset="0"/>
              <a:ea typeface="Roboto"/>
              <a:cs typeface="Arial" panose="020B0604020202020204" pitchFamily="34" charset="0"/>
              <a:sym typeface="Roboto"/>
            </a:endParaRPr>
          </a:p>
          <a:p>
            <a:pPr algn="ctr">
              <a:lnSpc>
                <a:spcPct val="240416"/>
              </a:lnSpc>
            </a:pPr>
            <a:r>
              <a:rPr lang="en-US" sz="2320" b="1" dirty="0">
                <a:solidFill>
                  <a:srgbClr val="FF5F4A"/>
                </a:solidFill>
                <a:latin typeface="Arial" panose="020B0604020202020204" pitchFamily="34" charset="0"/>
                <a:ea typeface="Roboto"/>
                <a:cs typeface="Arial" panose="020B0604020202020204" pitchFamily="34" charset="0"/>
                <a:sym typeface="Roboto"/>
              </a:rPr>
              <a:t>22 - 24</a:t>
            </a:r>
            <a:endParaRPr sz="2320" dirty="0">
              <a:latin typeface="Arial" panose="020B0604020202020204" pitchFamily="34" charset="0"/>
              <a:ea typeface="Roboto"/>
              <a:cs typeface="Arial" panose="020B0604020202020204" pitchFamily="34" charset="0"/>
              <a:sym typeface="Roboto"/>
            </a:endParaRPr>
          </a:p>
          <a:p>
            <a:pPr algn="ctr">
              <a:lnSpc>
                <a:spcPct val="240416"/>
              </a:lnSpc>
            </a:pPr>
            <a:r>
              <a:rPr lang="en-US" sz="2320" b="1" dirty="0">
                <a:solidFill>
                  <a:srgbClr val="FF5F4A"/>
                </a:solidFill>
                <a:latin typeface="Arial" panose="020B0604020202020204" pitchFamily="34" charset="0"/>
                <a:ea typeface="Roboto"/>
                <a:cs typeface="Arial" panose="020B0604020202020204" pitchFamily="34" charset="0"/>
                <a:sym typeface="Roboto"/>
              </a:rPr>
              <a:t>25 - 26</a:t>
            </a:r>
            <a:endParaRPr sz="2320" dirty="0">
              <a:latin typeface="Arial" panose="020B0604020202020204" pitchFamily="34" charset="0"/>
              <a:ea typeface="Roboto"/>
              <a:cs typeface="Arial" panose="020B0604020202020204" pitchFamily="34" charset="0"/>
              <a:sym typeface="Roboto"/>
            </a:endParaRPr>
          </a:p>
          <a:p>
            <a:pPr algn="ctr">
              <a:lnSpc>
                <a:spcPct val="240416"/>
              </a:lnSpc>
            </a:pPr>
            <a:r>
              <a:rPr lang="en-US" sz="2320" b="1" dirty="0">
                <a:solidFill>
                  <a:srgbClr val="FF5F4A"/>
                </a:solidFill>
                <a:latin typeface="Arial" panose="020B0604020202020204" pitchFamily="34" charset="0"/>
                <a:ea typeface="Roboto"/>
                <a:cs typeface="Arial" panose="020B0604020202020204" pitchFamily="34" charset="0"/>
                <a:sym typeface="Roboto"/>
              </a:rPr>
              <a:t>27</a:t>
            </a:r>
            <a:endParaRPr sz="2320" dirty="0">
              <a:latin typeface="Arial" panose="020B0604020202020204" pitchFamily="34" charset="0"/>
              <a:ea typeface="Roboto"/>
              <a:cs typeface="Arial" panose="020B0604020202020204" pitchFamily="34" charset="0"/>
              <a:sym typeface="Roboto"/>
            </a:endParaRPr>
          </a:p>
        </p:txBody>
      </p:sp>
      <p:cxnSp>
        <p:nvCxnSpPr>
          <p:cNvPr id="9" name="Google Shape;259;p2">
            <a:extLst>
              <a:ext uri="{FF2B5EF4-FFF2-40B4-BE49-F238E27FC236}">
                <a16:creationId xmlns:a16="http://schemas.microsoft.com/office/drawing/2014/main" id="{F1FE1AC1-20EF-DE8A-8910-A80E3F9E912B}"/>
              </a:ext>
            </a:extLst>
          </p:cNvPr>
          <p:cNvCxnSpPr/>
          <p:nvPr/>
        </p:nvCxnSpPr>
        <p:spPr>
          <a:xfrm rot="10800000">
            <a:off x="9577131" y="2865320"/>
            <a:ext cx="0" cy="5250129"/>
          </a:xfrm>
          <a:prstGeom prst="straightConnector1">
            <a:avLst/>
          </a:prstGeom>
          <a:noFill/>
          <a:ln w="38100" cap="flat" cmpd="sng">
            <a:solidFill>
              <a:srgbClr val="052A47"/>
            </a:solidFill>
            <a:prstDash val="solid"/>
            <a:round/>
            <a:headEnd type="none" w="sm" len="sm"/>
            <a:tailEnd type="none" w="sm" len="sm"/>
          </a:ln>
        </p:spPr>
      </p:cxnSp>
      <p:sp>
        <p:nvSpPr>
          <p:cNvPr id="10" name="Google Shape;260;p2">
            <a:extLst>
              <a:ext uri="{FF2B5EF4-FFF2-40B4-BE49-F238E27FC236}">
                <a16:creationId xmlns:a16="http://schemas.microsoft.com/office/drawing/2014/main" id="{54AB3CAF-45A6-7DB5-2D68-6000F36F94EA}"/>
              </a:ext>
            </a:extLst>
          </p:cNvPr>
          <p:cNvSpPr txBox="1"/>
          <p:nvPr/>
        </p:nvSpPr>
        <p:spPr>
          <a:xfrm>
            <a:off x="9951682" y="2808253"/>
            <a:ext cx="5867438" cy="5160387"/>
          </a:xfrm>
          <a:prstGeom prst="rect">
            <a:avLst/>
          </a:prstGeom>
          <a:noFill/>
          <a:ln>
            <a:noFill/>
          </a:ln>
        </p:spPr>
        <p:txBody>
          <a:bodyPr spcFirstLastPara="1" wrap="square" lIns="0" tIns="0" rIns="0" bIns="0" anchor="t" anchorCtr="0">
            <a:spAutoFit/>
          </a:bodyPr>
          <a:lstStyle/>
          <a:p>
            <a:pPr>
              <a:lnSpc>
                <a:spcPct val="200000"/>
              </a:lnSpc>
              <a:spcBef>
                <a:spcPts val="1055"/>
              </a:spcBef>
            </a:pPr>
            <a:r>
              <a:rPr lang="en-US" sz="2320" dirty="0">
                <a:solidFill>
                  <a:srgbClr val="2A2E3A"/>
                </a:solidFill>
                <a:latin typeface="Arial" panose="020B0604020202020204" pitchFamily="34" charset="0"/>
                <a:ea typeface="Roboto"/>
                <a:cs typeface="Arial" panose="020B0604020202020204" pitchFamily="34" charset="0"/>
                <a:sym typeface="Roboto"/>
              </a:rPr>
              <a:t>Introduction to GIS </a:t>
            </a:r>
            <a:endParaRPr sz="2320" dirty="0">
              <a:latin typeface="Arial" panose="020B0604020202020204" pitchFamily="34" charset="0"/>
              <a:ea typeface="Roboto"/>
              <a:cs typeface="Arial" panose="020B0604020202020204" pitchFamily="34" charset="0"/>
              <a:sym typeface="Roboto"/>
            </a:endParaRPr>
          </a:p>
          <a:p>
            <a:pPr>
              <a:lnSpc>
                <a:spcPct val="200000"/>
              </a:lnSpc>
              <a:spcBef>
                <a:spcPts val="1055"/>
              </a:spcBef>
            </a:pPr>
            <a:r>
              <a:rPr lang="en-US" sz="2320" dirty="0">
                <a:solidFill>
                  <a:srgbClr val="2A2E3A"/>
                </a:solidFill>
                <a:latin typeface="Arial" panose="020B0604020202020204" pitchFamily="34" charset="0"/>
                <a:ea typeface="Roboto"/>
                <a:cs typeface="Arial" panose="020B0604020202020204" pitchFamily="34" charset="0"/>
                <a:sym typeface="Roboto"/>
              </a:rPr>
              <a:t>iGIS – What is it?</a:t>
            </a:r>
            <a:endParaRPr sz="2320" dirty="0">
              <a:latin typeface="Arial" panose="020B0604020202020204" pitchFamily="34" charset="0"/>
              <a:ea typeface="Roboto"/>
              <a:cs typeface="Arial" panose="020B0604020202020204" pitchFamily="34" charset="0"/>
              <a:sym typeface="Roboto"/>
            </a:endParaRPr>
          </a:p>
          <a:p>
            <a:pPr>
              <a:lnSpc>
                <a:spcPct val="200000"/>
              </a:lnSpc>
              <a:spcBef>
                <a:spcPts val="1055"/>
              </a:spcBef>
            </a:pPr>
            <a:r>
              <a:rPr lang="en-US" sz="2320" dirty="0">
                <a:solidFill>
                  <a:srgbClr val="2A2E3A"/>
                </a:solidFill>
                <a:latin typeface="Arial" panose="020B0604020202020204" pitchFamily="34" charset="0"/>
                <a:ea typeface="Roboto"/>
                <a:cs typeface="Arial" panose="020B0604020202020204" pitchFamily="34" charset="0"/>
                <a:sym typeface="Roboto"/>
              </a:rPr>
              <a:t>iGIS: Case study</a:t>
            </a:r>
            <a:endParaRPr sz="2320" dirty="0">
              <a:solidFill>
                <a:srgbClr val="2A2E3A"/>
              </a:solidFill>
              <a:latin typeface="Arial" panose="020B0604020202020204" pitchFamily="34" charset="0"/>
              <a:ea typeface="Roboto"/>
              <a:cs typeface="Arial" panose="020B0604020202020204" pitchFamily="34" charset="0"/>
              <a:sym typeface="Roboto"/>
            </a:endParaRPr>
          </a:p>
          <a:p>
            <a:pPr>
              <a:lnSpc>
                <a:spcPts val="5759"/>
              </a:lnSpc>
            </a:pPr>
            <a:r>
              <a:rPr lang="en-US" sz="2320" dirty="0">
                <a:solidFill>
                  <a:srgbClr val="2A2E3A"/>
                </a:solidFill>
                <a:latin typeface="Arial" panose="020B0604020202020204" pitchFamily="34" charset="0"/>
                <a:ea typeface="Roboto"/>
                <a:cs typeface="Arial" panose="020B0604020202020204" pitchFamily="34" charset="0"/>
                <a:sym typeface="BR Omny Bold"/>
              </a:rPr>
              <a:t>iGIS knowledge dissemination and products</a:t>
            </a:r>
          </a:p>
          <a:p>
            <a:pPr>
              <a:lnSpc>
                <a:spcPct val="200000"/>
              </a:lnSpc>
              <a:spcBef>
                <a:spcPts val="1055"/>
              </a:spcBef>
              <a:spcAft>
                <a:spcPts val="1055"/>
              </a:spcAft>
            </a:pPr>
            <a:r>
              <a:rPr lang="en-US" sz="2320" dirty="0">
                <a:solidFill>
                  <a:srgbClr val="2A2E3A"/>
                </a:solidFill>
                <a:latin typeface="Arial" panose="020B0604020202020204" pitchFamily="34" charset="0"/>
                <a:ea typeface="Roboto"/>
                <a:cs typeface="Arial" panose="020B0604020202020204" pitchFamily="34" charset="0"/>
                <a:sym typeface="Roboto"/>
              </a:rPr>
              <a:t>Q&amp;A and Discussion </a:t>
            </a:r>
            <a:endParaRPr lang="en-US" sz="2320" dirty="0">
              <a:latin typeface="Arial" panose="020B0604020202020204" pitchFamily="34" charset="0"/>
              <a:ea typeface="Roboto"/>
              <a:cs typeface="Arial" panose="020B0604020202020204" pitchFamily="34" charset="0"/>
              <a:sym typeface="Roboto"/>
            </a:endParaRPr>
          </a:p>
          <a:p>
            <a:pPr>
              <a:lnSpc>
                <a:spcPct val="200000"/>
              </a:lnSpc>
              <a:spcBef>
                <a:spcPts val="1055"/>
              </a:spcBef>
            </a:pPr>
            <a:r>
              <a:rPr lang="en-US" sz="2320" dirty="0">
                <a:solidFill>
                  <a:srgbClr val="2A2E3A"/>
                </a:solidFill>
                <a:latin typeface="Arial" panose="020B0604020202020204" pitchFamily="34" charset="0"/>
                <a:ea typeface="Roboto"/>
                <a:cs typeface="Arial" panose="020B0604020202020204" pitchFamily="34" charset="0"/>
                <a:sym typeface="Roboto"/>
              </a:rPr>
              <a:t>Team &amp; Contact</a:t>
            </a:r>
            <a:endParaRPr sz="2320" dirty="0">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3951154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0">
          <a:extLst>
            <a:ext uri="{FF2B5EF4-FFF2-40B4-BE49-F238E27FC236}">
              <a16:creationId xmlns:a16="http://schemas.microsoft.com/office/drawing/2014/main" id="{B4A3F83B-4A4E-BAC3-AC1B-721E17C2E07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33FF09-B6E6-1226-5695-B24B1F222546}"/>
              </a:ext>
            </a:extLst>
          </p:cNvPr>
          <p:cNvSpPr/>
          <p:nvPr/>
        </p:nvSpPr>
        <p:spPr>
          <a:xfrm rot="20222520">
            <a:off x="12630462" y="6348086"/>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81" name="Google Shape;381;g271f3d7c58c_0_26">
            <a:extLst>
              <a:ext uri="{FF2B5EF4-FFF2-40B4-BE49-F238E27FC236}">
                <a16:creationId xmlns:a16="http://schemas.microsoft.com/office/drawing/2014/main" id="{C918C5C1-6C64-CA11-7E18-7B221E9E9E61}"/>
              </a:ext>
            </a:extLst>
          </p:cNvPr>
          <p:cNvSpPr txBox="1">
            <a:spLocks noGrp="1"/>
          </p:cNvSpPr>
          <p:nvPr>
            <p:ph type="title"/>
          </p:nvPr>
        </p:nvSpPr>
        <p:spPr>
          <a:xfrm>
            <a:off x="1155137" y="353891"/>
            <a:ext cx="11706715" cy="1381746"/>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in GLIMER Project: Data Performance and Validation</a:t>
            </a:r>
            <a:endParaRPr sz="4800" b="1" dirty="0">
              <a:solidFill>
                <a:srgbClr val="1C79BE"/>
              </a:solidFill>
              <a:latin typeface="BR Omny Bold"/>
              <a:ea typeface="+mn-ea"/>
              <a:cs typeface="+mn-cs"/>
              <a:sym typeface="Roboto Slab"/>
            </a:endParaRPr>
          </a:p>
        </p:txBody>
      </p:sp>
      <p:pic>
        <p:nvPicPr>
          <p:cNvPr id="4" name="Picture 3">
            <a:extLst>
              <a:ext uri="{FF2B5EF4-FFF2-40B4-BE49-F238E27FC236}">
                <a16:creationId xmlns:a16="http://schemas.microsoft.com/office/drawing/2014/main" id="{B1A6DC3F-CB8C-A277-4DBC-44FA73ACE6BA}"/>
              </a:ext>
            </a:extLst>
          </p:cNvPr>
          <p:cNvPicPr>
            <a:picLocks noChangeAspect="1"/>
          </p:cNvPicPr>
          <p:nvPr/>
        </p:nvPicPr>
        <p:blipFill>
          <a:blip r:embed="rId4"/>
          <a:stretch>
            <a:fillRect/>
          </a:stretch>
        </p:blipFill>
        <p:spPr>
          <a:xfrm>
            <a:off x="315261" y="2095500"/>
            <a:ext cx="11869459" cy="7010400"/>
          </a:xfrm>
          <a:prstGeom prst="rect">
            <a:avLst/>
          </a:prstGeom>
        </p:spPr>
      </p:pic>
      <p:sp>
        <p:nvSpPr>
          <p:cNvPr id="6" name="TextBox 5">
            <a:extLst>
              <a:ext uri="{FF2B5EF4-FFF2-40B4-BE49-F238E27FC236}">
                <a16:creationId xmlns:a16="http://schemas.microsoft.com/office/drawing/2014/main" id="{43345F72-813E-9928-0D2B-0B65913FCFB1}"/>
              </a:ext>
            </a:extLst>
          </p:cNvPr>
          <p:cNvSpPr txBox="1"/>
          <p:nvPr/>
        </p:nvSpPr>
        <p:spPr>
          <a:xfrm>
            <a:off x="11811000" y="1773737"/>
            <a:ext cx="5981360" cy="4893647"/>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iGIS was used to monitor the adoption of smart subsidy programs for households engaged in agriculture under the MIT model. By visualizing the distribution of participating households, project teams could assess regional engagement levels and adjust promotional efforts accordingly. Additionally, iGIS facilitated the initial data analysis for business development, supporting the identification of market trends and informing potential proposals for future interventions.</a:t>
            </a:r>
          </a:p>
        </p:txBody>
      </p:sp>
    </p:spTree>
    <p:extLst>
      <p:ext uri="{BB962C8B-B14F-4D97-AF65-F5344CB8AC3E}">
        <p14:creationId xmlns:p14="http://schemas.microsoft.com/office/powerpoint/2010/main" val="2996069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0">
          <a:extLst>
            <a:ext uri="{FF2B5EF4-FFF2-40B4-BE49-F238E27FC236}">
              <a16:creationId xmlns:a16="http://schemas.microsoft.com/office/drawing/2014/main" id="{886DF0D3-3BEF-98AF-1F3D-5FD5B0071E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DC10F1-25D8-640C-325B-CC37EF534A25}"/>
              </a:ext>
            </a:extLst>
          </p:cNvPr>
          <p:cNvSpPr/>
          <p:nvPr/>
        </p:nvSpPr>
        <p:spPr>
          <a:xfrm rot="20222520">
            <a:off x="12630462" y="6348086"/>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81" name="Google Shape;381;g271f3d7c58c_0_26">
            <a:extLst>
              <a:ext uri="{FF2B5EF4-FFF2-40B4-BE49-F238E27FC236}">
                <a16:creationId xmlns:a16="http://schemas.microsoft.com/office/drawing/2014/main" id="{8A238DF5-42ED-E772-2B35-1F7517B6BE0C}"/>
              </a:ext>
            </a:extLst>
          </p:cNvPr>
          <p:cNvSpPr txBox="1">
            <a:spLocks noGrp="1"/>
          </p:cNvSpPr>
          <p:nvPr>
            <p:ph type="title"/>
          </p:nvPr>
        </p:nvSpPr>
        <p:spPr>
          <a:xfrm>
            <a:off x="457201" y="3467100"/>
            <a:ext cx="4724400" cy="1381746"/>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in Business Development: Data Analysis</a:t>
            </a:r>
            <a:endParaRPr sz="4800" b="1" dirty="0">
              <a:solidFill>
                <a:srgbClr val="1C79BE"/>
              </a:solidFill>
              <a:latin typeface="BR Omny Bold"/>
              <a:ea typeface="+mn-ea"/>
              <a:cs typeface="+mn-cs"/>
              <a:sym typeface="Roboto Slab"/>
            </a:endParaRPr>
          </a:p>
        </p:txBody>
      </p:sp>
      <p:pic>
        <p:nvPicPr>
          <p:cNvPr id="5" name="Picture 4">
            <a:extLst>
              <a:ext uri="{FF2B5EF4-FFF2-40B4-BE49-F238E27FC236}">
                <a16:creationId xmlns:a16="http://schemas.microsoft.com/office/drawing/2014/main" id="{AD63B02B-0C51-FCFB-8FA5-E9DD2B0A7A5D}"/>
              </a:ext>
            </a:extLst>
          </p:cNvPr>
          <p:cNvPicPr>
            <a:picLocks noChangeAspect="1"/>
          </p:cNvPicPr>
          <p:nvPr/>
        </p:nvPicPr>
        <p:blipFill>
          <a:blip r:embed="rId4"/>
          <a:stretch>
            <a:fillRect/>
          </a:stretch>
        </p:blipFill>
        <p:spPr>
          <a:xfrm>
            <a:off x="5181600" y="209489"/>
            <a:ext cx="7420805" cy="9590449"/>
          </a:xfrm>
          <a:prstGeom prst="rect">
            <a:avLst/>
          </a:prstGeom>
        </p:spPr>
      </p:pic>
    </p:spTree>
    <p:extLst>
      <p:ext uri="{BB962C8B-B14F-4D97-AF65-F5344CB8AC3E}">
        <p14:creationId xmlns:p14="http://schemas.microsoft.com/office/powerpoint/2010/main" val="424165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3D5F"/>
        </a:solidFill>
        <a:effectLst/>
      </p:bgPr>
    </p:bg>
    <p:spTree>
      <p:nvGrpSpPr>
        <p:cNvPr id="1" name="">
          <a:extLst>
            <a:ext uri="{FF2B5EF4-FFF2-40B4-BE49-F238E27FC236}">
              <a16:creationId xmlns:a16="http://schemas.microsoft.com/office/drawing/2014/main" id="{C77EBAE7-D7C3-81D0-66DA-A230E5250C6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3333CA-28CC-7D53-9AE9-D672DB5D5301}"/>
              </a:ext>
            </a:extLst>
          </p:cNvPr>
          <p:cNvSpPr/>
          <p:nvPr/>
        </p:nvSpPr>
        <p:spPr>
          <a:xfrm rot="1160249">
            <a:off x="6657414" y="-5067099"/>
            <a:ext cx="20522451" cy="18748868"/>
          </a:xfrm>
          <a:custGeom>
            <a:avLst/>
            <a:gdLst/>
            <a:ahLst/>
            <a:cxnLst/>
            <a:rect l="l" t="t" r="r" b="b"/>
            <a:pathLst>
              <a:path w="20522451" h="18748868">
                <a:moveTo>
                  <a:pt x="0" y="0"/>
                </a:moveTo>
                <a:lnTo>
                  <a:pt x="20522451" y="0"/>
                </a:lnTo>
                <a:lnTo>
                  <a:pt x="20522451" y="18748869"/>
                </a:lnTo>
                <a:lnTo>
                  <a:pt x="0" y="18748869"/>
                </a:lnTo>
                <a:lnTo>
                  <a:pt x="0" y="0"/>
                </a:lnTo>
                <a:close/>
              </a:path>
            </a:pathLst>
          </a:custGeom>
          <a:blipFill>
            <a:blip r:embed="rId2"/>
            <a:stretch>
              <a:fillRect t="-649" b="-649"/>
            </a:stretch>
          </a:blipFill>
        </p:spPr>
        <p:txBody>
          <a:bodyPr/>
          <a:lstStyle/>
          <a:p>
            <a:endParaRPr lang="en-US"/>
          </a:p>
        </p:txBody>
      </p:sp>
      <p:sp>
        <p:nvSpPr>
          <p:cNvPr id="3" name="TextBox 3">
            <a:extLst>
              <a:ext uri="{FF2B5EF4-FFF2-40B4-BE49-F238E27FC236}">
                <a16:creationId xmlns:a16="http://schemas.microsoft.com/office/drawing/2014/main" id="{D1ED08BB-98F4-8B7B-19C3-20B2BFAA9C46}"/>
              </a:ext>
            </a:extLst>
          </p:cNvPr>
          <p:cNvSpPr txBox="1"/>
          <p:nvPr/>
        </p:nvSpPr>
        <p:spPr>
          <a:xfrm>
            <a:off x="1028700" y="4772016"/>
            <a:ext cx="6525478" cy="2197653"/>
          </a:xfrm>
          <a:prstGeom prst="rect">
            <a:avLst/>
          </a:prstGeom>
        </p:spPr>
        <p:txBody>
          <a:bodyPr lIns="0" tIns="0" rIns="0" bIns="0" rtlCol="0" anchor="t">
            <a:spAutoFit/>
          </a:bodyPr>
          <a:lstStyle/>
          <a:p>
            <a:pPr algn="l">
              <a:lnSpc>
                <a:spcPts val="5759"/>
              </a:lnSpc>
            </a:pPr>
            <a:r>
              <a:rPr lang="en-US" sz="4800" b="1" dirty="0">
                <a:solidFill>
                  <a:srgbClr val="FEFEFE"/>
                </a:solidFill>
                <a:latin typeface="BR Omny Bold"/>
                <a:ea typeface="BR Omny Bold"/>
                <a:cs typeface="BR Omny Bold"/>
                <a:sym typeface="BR Omny Bold"/>
              </a:rPr>
              <a:t>iGIS knowledge dissemination and products</a:t>
            </a:r>
          </a:p>
        </p:txBody>
      </p:sp>
    </p:spTree>
    <p:extLst>
      <p:ext uri="{BB962C8B-B14F-4D97-AF65-F5344CB8AC3E}">
        <p14:creationId xmlns:p14="http://schemas.microsoft.com/office/powerpoint/2010/main" val="1880753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8"/>
        <p:cNvGrpSpPr/>
        <p:nvPr/>
      </p:nvGrpSpPr>
      <p:grpSpPr>
        <a:xfrm>
          <a:off x="0" y="0"/>
          <a:ext cx="0" cy="0"/>
          <a:chOff x="0" y="0"/>
          <a:chExt cx="0" cy="0"/>
        </a:xfrm>
      </p:grpSpPr>
      <p:sp>
        <p:nvSpPr>
          <p:cNvPr id="2" name="Freeform 2">
            <a:extLst>
              <a:ext uri="{FF2B5EF4-FFF2-40B4-BE49-F238E27FC236}">
                <a16:creationId xmlns:a16="http://schemas.microsoft.com/office/drawing/2014/main" id="{6E96553B-C5F7-FBA7-7CAF-C972BDB278CB}"/>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89" name="Google Shape;389;g2dee7681fba_0_95"/>
          <p:cNvSpPr txBox="1">
            <a:spLocks noGrp="1"/>
          </p:cNvSpPr>
          <p:nvPr>
            <p:ph type="title"/>
          </p:nvPr>
        </p:nvSpPr>
        <p:spPr>
          <a:xfrm>
            <a:off x="2429306" y="560296"/>
            <a:ext cx="11706715" cy="566684"/>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Knowledge Sharing</a:t>
            </a:r>
            <a:endParaRPr sz="4800" b="1" dirty="0">
              <a:solidFill>
                <a:srgbClr val="1C79BE"/>
              </a:solidFill>
              <a:latin typeface="BR Omny Bold"/>
              <a:ea typeface="+mn-ea"/>
              <a:cs typeface="+mn-cs"/>
              <a:sym typeface="Roboto Slab"/>
            </a:endParaRPr>
          </a:p>
        </p:txBody>
      </p:sp>
      <p:pic>
        <p:nvPicPr>
          <p:cNvPr id="390" name="Google Shape;390;g2dee7681fba_0_95"/>
          <p:cNvPicPr preferRelativeResize="0"/>
          <p:nvPr/>
        </p:nvPicPr>
        <p:blipFill>
          <a:blip r:embed="rId4">
            <a:alphaModFix/>
          </a:blip>
          <a:stretch>
            <a:fillRect/>
          </a:stretch>
        </p:blipFill>
        <p:spPr>
          <a:xfrm>
            <a:off x="2429306" y="1694593"/>
            <a:ext cx="6498431" cy="4218224"/>
          </a:xfrm>
          <a:prstGeom prst="rect">
            <a:avLst/>
          </a:prstGeom>
          <a:noFill/>
          <a:ln>
            <a:noFill/>
          </a:ln>
        </p:spPr>
      </p:pic>
      <p:pic>
        <p:nvPicPr>
          <p:cNvPr id="391" name="Google Shape;391;g2dee7681fba_0_95"/>
          <p:cNvPicPr preferRelativeResize="0"/>
          <p:nvPr/>
        </p:nvPicPr>
        <p:blipFill>
          <a:blip r:embed="rId5">
            <a:alphaModFix/>
          </a:blip>
          <a:stretch>
            <a:fillRect/>
          </a:stretch>
        </p:blipFill>
        <p:spPr>
          <a:xfrm>
            <a:off x="9219894" y="4212456"/>
            <a:ext cx="6938892" cy="5204169"/>
          </a:xfrm>
          <a:prstGeom prst="rect">
            <a:avLst/>
          </a:prstGeom>
          <a:noFill/>
          <a:ln>
            <a:noFill/>
          </a:ln>
        </p:spPr>
      </p:pic>
      <p:sp>
        <p:nvSpPr>
          <p:cNvPr id="392" name="Google Shape;392;g2dee7681fba_0_95"/>
          <p:cNvSpPr txBox="1"/>
          <p:nvPr/>
        </p:nvSpPr>
        <p:spPr>
          <a:xfrm>
            <a:off x="3551005" y="5993598"/>
            <a:ext cx="4255031" cy="973664"/>
          </a:xfrm>
          <a:prstGeom prst="rect">
            <a:avLst/>
          </a:prstGeom>
          <a:noFill/>
          <a:ln>
            <a:noFill/>
          </a:ln>
        </p:spPr>
        <p:txBody>
          <a:bodyPr spcFirstLastPara="1" wrap="square" lIns="96425" tIns="96425" rIns="96425" bIns="96425" anchor="t" anchorCtr="0">
            <a:spAutoFit/>
          </a:bodyPr>
          <a:lstStyle/>
          <a:p>
            <a:pPr algn="ctr"/>
            <a:r>
              <a:rPr lang="en-US" sz="2531" dirty="0">
                <a:solidFill>
                  <a:schemeClr val="dk1"/>
                </a:solidFill>
                <a:latin typeface="Arial" panose="020B0604020202020204" pitchFamily="34" charset="0"/>
                <a:cs typeface="Arial" panose="020B0604020202020204" pitchFamily="34" charset="0"/>
              </a:rPr>
              <a:t>WPM knowledge sharing at international workshop</a:t>
            </a:r>
            <a:endParaRPr sz="2531" dirty="0">
              <a:solidFill>
                <a:schemeClr val="dk1"/>
              </a:solidFill>
              <a:latin typeface="Arial" panose="020B0604020202020204" pitchFamily="34" charset="0"/>
              <a:cs typeface="Arial" panose="020B0604020202020204" pitchFamily="34" charset="0"/>
            </a:endParaRPr>
          </a:p>
        </p:txBody>
      </p:sp>
      <p:sp>
        <p:nvSpPr>
          <p:cNvPr id="393" name="Google Shape;393;g2dee7681fba_0_95"/>
          <p:cNvSpPr txBox="1"/>
          <p:nvPr/>
        </p:nvSpPr>
        <p:spPr>
          <a:xfrm>
            <a:off x="11393964" y="3593800"/>
            <a:ext cx="2277176" cy="605497"/>
          </a:xfrm>
          <a:prstGeom prst="rect">
            <a:avLst/>
          </a:prstGeom>
          <a:noFill/>
          <a:ln>
            <a:noFill/>
          </a:ln>
        </p:spPr>
        <p:txBody>
          <a:bodyPr spcFirstLastPara="1" wrap="square" lIns="96425" tIns="96425" rIns="96425" bIns="96425" anchor="t" anchorCtr="0">
            <a:spAutoFit/>
          </a:bodyPr>
          <a:lstStyle/>
          <a:p>
            <a:r>
              <a:rPr lang="en-US" sz="2531" dirty="0">
                <a:solidFill>
                  <a:schemeClr val="dk1"/>
                </a:solidFill>
                <a:latin typeface="Arial" panose="020B0604020202020204" pitchFamily="34" charset="0"/>
                <a:cs typeface="Arial" panose="020B0604020202020204" pitchFamily="34" charset="0"/>
              </a:rPr>
              <a:t>WPM initiative</a:t>
            </a:r>
            <a:endParaRPr sz="2531"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8">
          <a:extLst>
            <a:ext uri="{FF2B5EF4-FFF2-40B4-BE49-F238E27FC236}">
              <a16:creationId xmlns:a16="http://schemas.microsoft.com/office/drawing/2014/main" id="{0D9C68AE-DAA0-66AA-A19B-77AE952A670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C32AC8-ECDE-CBBE-C31C-0F9ABD217B21}"/>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389" name="Google Shape;389;g2dee7681fba_0_95">
            <a:extLst>
              <a:ext uri="{FF2B5EF4-FFF2-40B4-BE49-F238E27FC236}">
                <a16:creationId xmlns:a16="http://schemas.microsoft.com/office/drawing/2014/main" id="{6861203E-620D-60CA-FA76-E73284A6D575}"/>
              </a:ext>
            </a:extLst>
          </p:cNvPr>
          <p:cNvSpPr txBox="1">
            <a:spLocks noGrp="1"/>
          </p:cNvSpPr>
          <p:nvPr>
            <p:ph type="title"/>
          </p:nvPr>
        </p:nvSpPr>
        <p:spPr>
          <a:xfrm>
            <a:off x="2429306" y="560296"/>
            <a:ext cx="11706715" cy="566684"/>
          </a:xfrm>
          <a:prstGeom prst="rect">
            <a:avLst/>
          </a:prstGeom>
          <a:noFill/>
          <a:ln>
            <a:noFill/>
          </a:ln>
        </p:spPr>
        <p:txBody>
          <a:bodyPr spcFirstLastPara="1" vert="horz" wrap="square" lIns="96425" tIns="48199" rIns="96425" bIns="48199" rtlCol="0" anchor="ctr" anchorCtr="0">
            <a:noAutofit/>
          </a:bodyPr>
          <a:lstStyle/>
          <a:p>
            <a:pPr algn="l"/>
            <a:r>
              <a:rPr lang="en-US" sz="4800" b="1" dirty="0">
                <a:solidFill>
                  <a:srgbClr val="1C79BE"/>
                </a:solidFill>
                <a:latin typeface="BR Omny Bold"/>
                <a:ea typeface="+mn-ea"/>
                <a:cs typeface="+mn-cs"/>
                <a:sym typeface="Roboto Slab"/>
              </a:rPr>
              <a:t>iGIS Knowledge products</a:t>
            </a:r>
            <a:endParaRPr sz="4800" b="1" dirty="0">
              <a:solidFill>
                <a:srgbClr val="1C79BE"/>
              </a:solidFill>
              <a:latin typeface="BR Omny Bold"/>
              <a:ea typeface="+mn-ea"/>
              <a:cs typeface="+mn-cs"/>
              <a:sym typeface="Roboto Slab"/>
            </a:endParaRPr>
          </a:p>
        </p:txBody>
      </p:sp>
      <p:graphicFrame>
        <p:nvGraphicFramePr>
          <p:cNvPr id="3" name="Diagram 2">
            <a:extLst>
              <a:ext uri="{FF2B5EF4-FFF2-40B4-BE49-F238E27FC236}">
                <a16:creationId xmlns:a16="http://schemas.microsoft.com/office/drawing/2014/main" id="{B7FA2070-854D-CC09-771C-AC42683186AB}"/>
              </a:ext>
            </a:extLst>
          </p:cNvPr>
          <p:cNvGraphicFramePr/>
          <p:nvPr>
            <p:extLst>
              <p:ext uri="{D42A27DB-BD31-4B8C-83A1-F6EECF244321}">
                <p14:modId xmlns:p14="http://schemas.microsoft.com/office/powerpoint/2010/main" val="1044385136"/>
              </p:ext>
            </p:extLst>
          </p:nvPr>
        </p:nvGraphicFramePr>
        <p:xfrm>
          <a:off x="-76200" y="1643644"/>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85346D85-28D6-527D-5365-EFF193251811}"/>
              </a:ext>
            </a:extLst>
          </p:cNvPr>
          <p:cNvPicPr>
            <a:picLocks noChangeAspect="1"/>
          </p:cNvPicPr>
          <p:nvPr/>
        </p:nvPicPr>
        <p:blipFill>
          <a:blip r:embed="rId9"/>
          <a:stretch>
            <a:fillRect/>
          </a:stretch>
        </p:blipFill>
        <p:spPr>
          <a:xfrm>
            <a:off x="10073364" y="1485900"/>
            <a:ext cx="7966071" cy="4495800"/>
          </a:xfrm>
          <a:prstGeom prst="rect">
            <a:avLst/>
          </a:prstGeom>
        </p:spPr>
      </p:pic>
    </p:spTree>
    <p:extLst>
      <p:ext uri="{BB962C8B-B14F-4D97-AF65-F5344CB8AC3E}">
        <p14:creationId xmlns:p14="http://schemas.microsoft.com/office/powerpoint/2010/main" val="2342717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E3D5F"/>
        </a:solidFill>
        <a:effectLst/>
      </p:bgPr>
    </p:bg>
    <p:spTree>
      <p:nvGrpSpPr>
        <p:cNvPr id="1" name="">
          <a:extLst>
            <a:ext uri="{FF2B5EF4-FFF2-40B4-BE49-F238E27FC236}">
              <a16:creationId xmlns:a16="http://schemas.microsoft.com/office/drawing/2014/main" id="{D3019CC8-2EEC-2D56-DE01-F475ABBF2B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9C13DFC-32B2-70E1-66C9-A95C4335BB5E}"/>
              </a:ext>
            </a:extLst>
          </p:cNvPr>
          <p:cNvSpPr/>
          <p:nvPr/>
        </p:nvSpPr>
        <p:spPr>
          <a:xfrm rot="1160249">
            <a:off x="6657414" y="-5067099"/>
            <a:ext cx="20522451" cy="18748868"/>
          </a:xfrm>
          <a:custGeom>
            <a:avLst/>
            <a:gdLst/>
            <a:ahLst/>
            <a:cxnLst/>
            <a:rect l="l" t="t" r="r" b="b"/>
            <a:pathLst>
              <a:path w="20522451" h="18748868">
                <a:moveTo>
                  <a:pt x="0" y="0"/>
                </a:moveTo>
                <a:lnTo>
                  <a:pt x="20522451" y="0"/>
                </a:lnTo>
                <a:lnTo>
                  <a:pt x="20522451" y="18748869"/>
                </a:lnTo>
                <a:lnTo>
                  <a:pt x="0" y="18748869"/>
                </a:lnTo>
                <a:lnTo>
                  <a:pt x="0" y="0"/>
                </a:lnTo>
                <a:close/>
              </a:path>
            </a:pathLst>
          </a:custGeom>
          <a:blipFill>
            <a:blip r:embed="rId2"/>
            <a:stretch>
              <a:fillRect t="-649" b="-649"/>
            </a:stretch>
          </a:blipFill>
        </p:spPr>
        <p:txBody>
          <a:bodyPr/>
          <a:lstStyle/>
          <a:p>
            <a:endParaRPr lang="en-US"/>
          </a:p>
        </p:txBody>
      </p:sp>
      <p:sp>
        <p:nvSpPr>
          <p:cNvPr id="3" name="TextBox 3">
            <a:extLst>
              <a:ext uri="{FF2B5EF4-FFF2-40B4-BE49-F238E27FC236}">
                <a16:creationId xmlns:a16="http://schemas.microsoft.com/office/drawing/2014/main" id="{43F645B9-852B-3572-7E88-D92DF9FAD8E6}"/>
              </a:ext>
            </a:extLst>
          </p:cNvPr>
          <p:cNvSpPr txBox="1"/>
          <p:nvPr/>
        </p:nvSpPr>
        <p:spPr>
          <a:xfrm>
            <a:off x="1028700" y="4772016"/>
            <a:ext cx="6525478" cy="733444"/>
          </a:xfrm>
          <a:prstGeom prst="rect">
            <a:avLst/>
          </a:prstGeom>
        </p:spPr>
        <p:txBody>
          <a:bodyPr lIns="0" tIns="0" rIns="0" bIns="0" rtlCol="0" anchor="t">
            <a:spAutoFit/>
          </a:bodyPr>
          <a:lstStyle/>
          <a:p>
            <a:pPr algn="l">
              <a:lnSpc>
                <a:spcPts val="5759"/>
              </a:lnSpc>
            </a:pPr>
            <a:r>
              <a:rPr lang="en-US" sz="4800" b="1" dirty="0">
                <a:solidFill>
                  <a:srgbClr val="FEFEFE"/>
                </a:solidFill>
                <a:latin typeface="BR Omny Bold"/>
                <a:ea typeface="BR Omny Bold"/>
                <a:cs typeface="BR Omny Bold"/>
                <a:sym typeface="BR Omny Bold"/>
              </a:rPr>
              <a:t>Q&amp;A session</a:t>
            </a:r>
          </a:p>
        </p:txBody>
      </p:sp>
    </p:spTree>
    <p:extLst>
      <p:ext uri="{BB962C8B-B14F-4D97-AF65-F5344CB8AC3E}">
        <p14:creationId xmlns:p14="http://schemas.microsoft.com/office/powerpoint/2010/main" val="4119007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7"/>
        <p:cNvGrpSpPr/>
        <p:nvPr/>
      </p:nvGrpSpPr>
      <p:grpSpPr>
        <a:xfrm>
          <a:off x="0" y="0"/>
          <a:ext cx="0" cy="0"/>
          <a:chOff x="0" y="0"/>
          <a:chExt cx="0" cy="0"/>
        </a:xfrm>
      </p:grpSpPr>
      <p:sp>
        <p:nvSpPr>
          <p:cNvPr id="2" name="Freeform 2">
            <a:extLst>
              <a:ext uri="{FF2B5EF4-FFF2-40B4-BE49-F238E27FC236}">
                <a16:creationId xmlns:a16="http://schemas.microsoft.com/office/drawing/2014/main" id="{CC08872B-18B3-9DAB-7EAB-49B19A474180}"/>
              </a:ext>
            </a:extLst>
          </p:cNvPr>
          <p:cNvSpPr/>
          <p:nvPr/>
        </p:nvSpPr>
        <p:spPr>
          <a:xfrm rot="20222520">
            <a:off x="13871963" y="-1919823"/>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grpSp>
        <p:nvGrpSpPr>
          <p:cNvPr id="398" name="Google Shape;398;p4"/>
          <p:cNvGrpSpPr/>
          <p:nvPr/>
        </p:nvGrpSpPr>
        <p:grpSpPr>
          <a:xfrm>
            <a:off x="-2060595" y="-1409700"/>
            <a:ext cx="16035096" cy="11975682"/>
            <a:chOff x="-2542174" y="-1346707"/>
            <a:chExt cx="15203647" cy="11426970"/>
          </a:xfrm>
        </p:grpSpPr>
        <p:sp>
          <p:nvSpPr>
            <p:cNvPr id="399" name="Google Shape;399;p4"/>
            <p:cNvSpPr/>
            <p:nvPr/>
          </p:nvSpPr>
          <p:spPr>
            <a:xfrm rot="-2198559">
              <a:off x="-2542174" y="-1346707"/>
              <a:ext cx="12455235" cy="11426970"/>
            </a:xfrm>
            <a:custGeom>
              <a:avLst/>
              <a:gdLst/>
              <a:ahLst/>
              <a:cxnLst/>
              <a:rect l="l" t="t" r="r" b="b"/>
              <a:pathLst>
                <a:path w="13037883" h="11992816" extrusionOk="0">
                  <a:moveTo>
                    <a:pt x="13037883" y="5151601"/>
                  </a:moveTo>
                  <a:cubicBezTo>
                    <a:pt x="13022814" y="5164902"/>
                    <a:pt x="13008050" y="5178433"/>
                    <a:pt x="12992752" y="5191404"/>
                  </a:cubicBezTo>
                  <a:cubicBezTo>
                    <a:pt x="12660803" y="5474669"/>
                    <a:pt x="12328828" y="5757755"/>
                    <a:pt x="11996879" y="6041019"/>
                  </a:cubicBezTo>
                  <a:cubicBezTo>
                    <a:pt x="11506084" y="6459912"/>
                    <a:pt x="11015593" y="6879034"/>
                    <a:pt x="10524771" y="7297749"/>
                  </a:cubicBezTo>
                  <a:cubicBezTo>
                    <a:pt x="9921912" y="7811960"/>
                    <a:pt x="9318722" y="8325765"/>
                    <a:pt x="8715862" y="8839976"/>
                  </a:cubicBezTo>
                  <a:cubicBezTo>
                    <a:pt x="8196478" y="9282984"/>
                    <a:pt x="7677298" y="9726144"/>
                    <a:pt x="7157940" y="10169330"/>
                  </a:cubicBezTo>
                  <a:cubicBezTo>
                    <a:pt x="6701754" y="10558625"/>
                    <a:pt x="6245848" y="10947971"/>
                    <a:pt x="5789536" y="11337012"/>
                  </a:cubicBezTo>
                  <a:cubicBezTo>
                    <a:pt x="5532957" y="11555850"/>
                    <a:pt x="5275947" y="11774206"/>
                    <a:pt x="5019064" y="11992816"/>
                  </a:cubicBezTo>
                  <a:cubicBezTo>
                    <a:pt x="3354598" y="10743099"/>
                    <a:pt x="1690310" y="9493357"/>
                    <a:pt x="25411" y="8244428"/>
                  </a:cubicBezTo>
                  <a:cubicBezTo>
                    <a:pt x="1342" y="8226356"/>
                    <a:pt x="0" y="8216932"/>
                    <a:pt x="18148" y="8192761"/>
                  </a:cubicBezTo>
                  <a:cubicBezTo>
                    <a:pt x="2062806" y="5470803"/>
                    <a:pt x="4106854" y="2748386"/>
                    <a:pt x="6150292" y="25513"/>
                  </a:cubicBezTo>
                  <a:cubicBezTo>
                    <a:pt x="6168440" y="1341"/>
                    <a:pt x="6177865" y="0"/>
                    <a:pt x="6201934" y="18072"/>
                  </a:cubicBezTo>
                  <a:cubicBezTo>
                    <a:pt x="8480279" y="1729655"/>
                    <a:pt x="10759081" y="3440628"/>
                    <a:pt x="13037883" y="5151601"/>
                  </a:cubicBezTo>
                  <a:close/>
                </a:path>
              </a:pathLst>
            </a:custGeom>
            <a:blipFill rotWithShape="1">
              <a:blip r:embed="rId4">
                <a:alphaModFix/>
              </a:blip>
              <a:stretch>
                <a:fillRect l="-53147" t="-34" r="-25188" b="-9024"/>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grpSp>
          <p:nvGrpSpPr>
            <p:cNvPr id="400" name="Google Shape;400;p4"/>
            <p:cNvGrpSpPr/>
            <p:nvPr/>
          </p:nvGrpSpPr>
          <p:grpSpPr>
            <a:xfrm>
              <a:off x="3923246" y="995300"/>
              <a:ext cx="8738227" cy="7384396"/>
              <a:chOff x="0" y="-296105"/>
              <a:chExt cx="3236380" cy="2734961"/>
            </a:xfrm>
          </p:grpSpPr>
          <p:sp>
            <p:nvSpPr>
              <p:cNvPr id="401" name="Google Shape;401;p4"/>
              <p:cNvSpPr/>
              <p:nvPr/>
            </p:nvSpPr>
            <p:spPr>
              <a:xfrm>
                <a:off x="0" y="0"/>
                <a:ext cx="2599595" cy="2179021"/>
              </a:xfrm>
              <a:custGeom>
                <a:avLst/>
                <a:gdLst/>
                <a:ahLst/>
                <a:cxnLst/>
                <a:rect l="l" t="t" r="r" b="b"/>
                <a:pathLst>
                  <a:path w="2599595" h="2179021" extrusionOk="0">
                    <a:moveTo>
                      <a:pt x="20393" y="0"/>
                    </a:moveTo>
                    <a:lnTo>
                      <a:pt x="2579202" y="0"/>
                    </a:lnTo>
                    <a:cubicBezTo>
                      <a:pt x="2584610" y="0"/>
                      <a:pt x="2589798" y="2149"/>
                      <a:pt x="2593622" y="5973"/>
                    </a:cubicBezTo>
                    <a:cubicBezTo>
                      <a:pt x="2597447" y="9798"/>
                      <a:pt x="2599595" y="14985"/>
                      <a:pt x="2599595" y="20393"/>
                    </a:cubicBezTo>
                    <a:lnTo>
                      <a:pt x="2599595" y="2158628"/>
                    </a:lnTo>
                    <a:cubicBezTo>
                      <a:pt x="2599595" y="2164037"/>
                      <a:pt x="2597447" y="2169224"/>
                      <a:pt x="2593622" y="2173048"/>
                    </a:cubicBezTo>
                    <a:cubicBezTo>
                      <a:pt x="2589798" y="2176873"/>
                      <a:pt x="2584610" y="2179021"/>
                      <a:pt x="2579202" y="2179021"/>
                    </a:cubicBezTo>
                    <a:lnTo>
                      <a:pt x="20393" y="2179021"/>
                    </a:lnTo>
                    <a:cubicBezTo>
                      <a:pt x="14985" y="2179021"/>
                      <a:pt x="9798" y="2176873"/>
                      <a:pt x="5973" y="2173048"/>
                    </a:cubicBezTo>
                    <a:cubicBezTo>
                      <a:pt x="2149" y="2169224"/>
                      <a:pt x="0" y="2164037"/>
                      <a:pt x="0" y="2158628"/>
                    </a:cubicBezTo>
                    <a:lnTo>
                      <a:pt x="0" y="20393"/>
                    </a:lnTo>
                    <a:cubicBezTo>
                      <a:pt x="0" y="14985"/>
                      <a:pt x="2149" y="9798"/>
                      <a:pt x="5973" y="5973"/>
                    </a:cubicBezTo>
                    <a:cubicBezTo>
                      <a:pt x="9798" y="2149"/>
                      <a:pt x="14985" y="0"/>
                      <a:pt x="20393" y="0"/>
                    </a:cubicBezTo>
                    <a:close/>
                  </a:path>
                </a:pathLst>
              </a:custGeom>
              <a:solidFill>
                <a:srgbClr val="FFFFFF">
                  <a:alpha val="58823"/>
                </a:srgbClr>
              </a:solidFill>
              <a:ln w="38100" cap="rnd" cmpd="sng">
                <a:solidFill>
                  <a:srgbClr val="FF5F4A">
                    <a:alpha val="58823"/>
                  </a:srgbClr>
                </a:solidFill>
                <a:prstDash val="solid"/>
                <a:round/>
                <a:headEnd type="none" w="sm" len="sm"/>
                <a:tailEnd type="none" w="sm" len="sm"/>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sp>
            <p:nvSpPr>
              <p:cNvPr id="402" name="Google Shape;402;p4"/>
              <p:cNvSpPr txBox="1"/>
              <p:nvPr/>
            </p:nvSpPr>
            <p:spPr>
              <a:xfrm>
                <a:off x="0" y="-296105"/>
                <a:ext cx="3236380" cy="2734961"/>
              </a:xfrm>
              <a:prstGeom prst="rect">
                <a:avLst/>
              </a:prstGeom>
              <a:noFill/>
              <a:ln>
                <a:noFill/>
              </a:ln>
            </p:spPr>
            <p:txBody>
              <a:bodyPr spcFirstLastPara="1" wrap="square" lIns="38074" tIns="38074" rIns="38074" bIns="38074" anchor="ctr" anchorCtr="0">
                <a:noAutofit/>
              </a:bodyPr>
              <a:lstStyle/>
              <a:p>
                <a:pPr algn="ctr">
                  <a:lnSpc>
                    <a:spcPct val="204116"/>
                  </a:lnSpc>
                </a:pPr>
                <a:endParaRPr sz="1050" dirty="0">
                  <a:solidFill>
                    <a:srgbClr val="000000"/>
                  </a:solidFill>
                  <a:latin typeface="Arial"/>
                  <a:ea typeface="Arial"/>
                  <a:cs typeface="Arial"/>
                  <a:sym typeface="Arial"/>
                </a:endParaRPr>
              </a:p>
            </p:txBody>
          </p:sp>
        </p:grpSp>
        <p:grpSp>
          <p:nvGrpSpPr>
            <p:cNvPr id="403" name="Google Shape;403;p4"/>
            <p:cNvGrpSpPr/>
            <p:nvPr/>
          </p:nvGrpSpPr>
          <p:grpSpPr>
            <a:xfrm>
              <a:off x="4968938" y="3443386"/>
              <a:ext cx="1936530" cy="1879645"/>
              <a:chOff x="-23042" y="66269"/>
              <a:chExt cx="6542159" cy="6349987"/>
            </a:xfrm>
          </p:grpSpPr>
          <p:sp>
            <p:nvSpPr>
              <p:cNvPr id="404" name="Google Shape;404;p4"/>
              <p:cNvSpPr/>
              <p:nvPr/>
            </p:nvSpPr>
            <p:spPr>
              <a:xfrm>
                <a:off x="-23042" y="119185"/>
                <a:ext cx="6542159" cy="6244242"/>
              </a:xfrm>
              <a:custGeom>
                <a:avLst/>
                <a:gdLst/>
                <a:ahLst/>
                <a:cxnLst/>
                <a:rect l="l" t="t" r="r" b="b"/>
                <a:pathLst>
                  <a:path w="6542159" h="6244242" extrusionOk="0">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5">
                  <a:alphaModFix/>
                </a:blip>
                <a:stretch>
                  <a:fillRect l="222" r="222"/>
                </a:stretch>
              </a:blipFill>
              <a:ln w="9525" cap="flat" cmpd="sng">
                <a:solidFill>
                  <a:srgbClr val="FF5F4A"/>
                </a:solidFill>
                <a:prstDash val="solid"/>
                <a:round/>
                <a:headEnd type="none" w="sm" len="sm"/>
                <a:tailEnd type="none" w="sm" len="sm"/>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sp>
            <p:nvSpPr>
              <p:cNvPr id="405" name="Google Shape;405;p4"/>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40506"/>
              </a:solid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grpSp>
        <p:sp>
          <p:nvSpPr>
            <p:cNvPr id="406" name="Google Shape;406;p4"/>
            <p:cNvSpPr/>
            <p:nvPr/>
          </p:nvSpPr>
          <p:spPr>
            <a:xfrm>
              <a:off x="7051173" y="4114083"/>
              <a:ext cx="283858" cy="283858"/>
            </a:xfrm>
            <a:custGeom>
              <a:avLst/>
              <a:gdLst/>
              <a:ahLst/>
              <a:cxnLst/>
              <a:rect l="l" t="t" r="r" b="b"/>
              <a:pathLst>
                <a:path w="399176" h="399176" extrusionOk="0">
                  <a:moveTo>
                    <a:pt x="0" y="0"/>
                  </a:moveTo>
                  <a:lnTo>
                    <a:pt x="399176" y="0"/>
                  </a:lnTo>
                  <a:lnTo>
                    <a:pt x="399176" y="399175"/>
                  </a:lnTo>
                  <a:lnTo>
                    <a:pt x="0" y="399175"/>
                  </a:lnTo>
                  <a:lnTo>
                    <a:pt x="0" y="0"/>
                  </a:lnTo>
                  <a:close/>
                </a:path>
              </a:pathLst>
            </a:custGeom>
            <a:blipFill rotWithShape="1">
              <a:blip r:embed="rId6">
                <a:alphaModFix/>
              </a:blip>
              <a:stretch>
                <a:fillRect/>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sp>
          <p:nvSpPr>
            <p:cNvPr id="407" name="Google Shape;407;p4"/>
            <p:cNvSpPr/>
            <p:nvPr/>
          </p:nvSpPr>
          <p:spPr>
            <a:xfrm>
              <a:off x="7051173" y="4916733"/>
              <a:ext cx="283858" cy="283858"/>
            </a:xfrm>
            <a:custGeom>
              <a:avLst/>
              <a:gdLst/>
              <a:ahLst/>
              <a:cxnLst/>
              <a:rect l="l" t="t" r="r" b="b"/>
              <a:pathLst>
                <a:path w="399176" h="399176" extrusionOk="0">
                  <a:moveTo>
                    <a:pt x="0" y="0"/>
                  </a:moveTo>
                  <a:lnTo>
                    <a:pt x="399176" y="0"/>
                  </a:lnTo>
                  <a:lnTo>
                    <a:pt x="399176" y="399176"/>
                  </a:lnTo>
                  <a:lnTo>
                    <a:pt x="0" y="399176"/>
                  </a:lnTo>
                  <a:lnTo>
                    <a:pt x="0" y="0"/>
                  </a:lnTo>
                  <a:close/>
                </a:path>
              </a:pathLst>
            </a:custGeom>
            <a:blipFill rotWithShape="1">
              <a:blip r:embed="rId7">
                <a:alphaModFix/>
              </a:blip>
              <a:stretch>
                <a:fillRect/>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grpSp>
          <p:nvGrpSpPr>
            <p:cNvPr id="408" name="Google Shape;408;p4"/>
            <p:cNvGrpSpPr/>
            <p:nvPr/>
          </p:nvGrpSpPr>
          <p:grpSpPr>
            <a:xfrm>
              <a:off x="4927659" y="5549962"/>
              <a:ext cx="2019090" cy="1945790"/>
              <a:chOff x="-162497" y="-45415"/>
              <a:chExt cx="6821070" cy="6573444"/>
            </a:xfrm>
          </p:grpSpPr>
          <p:sp>
            <p:nvSpPr>
              <p:cNvPr id="409" name="Google Shape;409;p4"/>
              <p:cNvSpPr/>
              <p:nvPr/>
            </p:nvSpPr>
            <p:spPr>
              <a:xfrm rot="-132000">
                <a:off x="-43514" y="78609"/>
                <a:ext cx="6583104" cy="6325395"/>
              </a:xfrm>
              <a:custGeom>
                <a:avLst/>
                <a:gdLst/>
                <a:ahLst/>
                <a:cxnLst/>
                <a:rect l="l" t="t" r="r" b="b"/>
                <a:pathLst>
                  <a:path w="6583104" h="6325395" extrusionOk="0">
                    <a:moveTo>
                      <a:pt x="3411211" y="47869"/>
                    </a:moveTo>
                    <a:cubicBezTo>
                      <a:pt x="2295264" y="0"/>
                      <a:pt x="1239001" y="552886"/>
                      <a:pt x="642384" y="1497173"/>
                    </a:cubicBezTo>
                    <a:cubicBezTo>
                      <a:pt x="45766" y="2441461"/>
                      <a:pt x="0" y="3632795"/>
                      <a:pt x="522414" y="4620072"/>
                    </a:cubicBezTo>
                    <a:cubicBezTo>
                      <a:pt x="1044828" y="5607348"/>
                      <a:pt x="2055561" y="6239640"/>
                      <a:pt x="3171892" y="6277526"/>
                    </a:cubicBezTo>
                    <a:cubicBezTo>
                      <a:pt x="4287840" y="6325395"/>
                      <a:pt x="5344103" y="5772510"/>
                      <a:pt x="5940720" y="4828222"/>
                    </a:cubicBezTo>
                    <a:cubicBezTo>
                      <a:pt x="6537337" y="3883935"/>
                      <a:pt x="6583104" y="2692600"/>
                      <a:pt x="6060689" y="1705324"/>
                    </a:cubicBezTo>
                    <a:cubicBezTo>
                      <a:pt x="5538276" y="718047"/>
                      <a:pt x="4527543" y="85756"/>
                      <a:pt x="3411211" y="47869"/>
                    </a:cubicBezTo>
                    <a:close/>
                  </a:path>
                </a:pathLst>
              </a:custGeom>
              <a:blipFill rotWithShape="1">
                <a:blip r:embed="rId8">
                  <a:alphaModFix/>
                </a:blip>
                <a:stretch>
                  <a:fillRect l="-2956" t="-38083" r="-154" b="5"/>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sp>
            <p:nvSpPr>
              <p:cNvPr id="410" name="Google Shape;410;p4"/>
              <p:cNvSpPr/>
              <p:nvPr/>
            </p:nvSpPr>
            <p:spPr>
              <a:xfrm>
                <a:off x="73038" y="66269"/>
                <a:ext cx="6350000" cy="6349987"/>
              </a:xfrm>
              <a:custGeom>
                <a:avLst/>
                <a:gdLst/>
                <a:ahLst/>
                <a:cxnLst/>
                <a:rect l="l" t="t" r="r" b="b"/>
                <a:pathLst>
                  <a:path w="6350000" h="6349987" extrusionOk="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40506"/>
              </a:solid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grpSp>
        <p:sp>
          <p:nvSpPr>
            <p:cNvPr id="411" name="Google Shape;411;p4"/>
            <p:cNvSpPr/>
            <p:nvPr/>
          </p:nvSpPr>
          <p:spPr>
            <a:xfrm>
              <a:off x="7051173" y="6253717"/>
              <a:ext cx="283858" cy="283858"/>
            </a:xfrm>
            <a:custGeom>
              <a:avLst/>
              <a:gdLst/>
              <a:ahLst/>
              <a:cxnLst/>
              <a:rect l="l" t="t" r="r" b="b"/>
              <a:pathLst>
                <a:path w="399176" h="399176" extrusionOk="0">
                  <a:moveTo>
                    <a:pt x="0" y="0"/>
                  </a:moveTo>
                  <a:lnTo>
                    <a:pt x="399176" y="0"/>
                  </a:lnTo>
                  <a:lnTo>
                    <a:pt x="399176" y="399176"/>
                  </a:lnTo>
                  <a:lnTo>
                    <a:pt x="0" y="399176"/>
                  </a:lnTo>
                  <a:lnTo>
                    <a:pt x="0" y="0"/>
                  </a:lnTo>
                  <a:close/>
                </a:path>
              </a:pathLst>
            </a:custGeom>
            <a:blipFill rotWithShape="1">
              <a:blip r:embed="rId6">
                <a:alphaModFix/>
              </a:blip>
              <a:stretch>
                <a:fillRect/>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sp>
          <p:nvSpPr>
            <p:cNvPr id="412" name="Google Shape;412;p4"/>
            <p:cNvSpPr/>
            <p:nvPr/>
          </p:nvSpPr>
          <p:spPr>
            <a:xfrm>
              <a:off x="7051173" y="7056367"/>
              <a:ext cx="283858" cy="283858"/>
            </a:xfrm>
            <a:custGeom>
              <a:avLst/>
              <a:gdLst/>
              <a:ahLst/>
              <a:cxnLst/>
              <a:rect l="l" t="t" r="r" b="b"/>
              <a:pathLst>
                <a:path w="399176" h="399176" extrusionOk="0">
                  <a:moveTo>
                    <a:pt x="0" y="0"/>
                  </a:moveTo>
                  <a:lnTo>
                    <a:pt x="399176" y="0"/>
                  </a:lnTo>
                  <a:lnTo>
                    <a:pt x="399176" y="399176"/>
                  </a:lnTo>
                  <a:lnTo>
                    <a:pt x="0" y="399176"/>
                  </a:lnTo>
                  <a:lnTo>
                    <a:pt x="0" y="0"/>
                  </a:lnTo>
                  <a:close/>
                </a:path>
              </a:pathLst>
            </a:custGeom>
            <a:blipFill rotWithShape="1">
              <a:blip r:embed="rId7">
                <a:alphaModFix/>
              </a:blip>
              <a:stretch>
                <a:fillRect/>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sp>
          <p:nvSpPr>
            <p:cNvPr id="413" name="Google Shape;413;p4"/>
            <p:cNvSpPr/>
            <p:nvPr/>
          </p:nvSpPr>
          <p:spPr>
            <a:xfrm>
              <a:off x="7031227" y="4492710"/>
              <a:ext cx="303867" cy="303867"/>
            </a:xfrm>
            <a:custGeom>
              <a:avLst/>
              <a:gdLst/>
              <a:ahLst/>
              <a:cxnLst/>
              <a:rect l="l" t="t" r="r" b="b"/>
              <a:pathLst>
                <a:path w="427313" h="427313" extrusionOk="0">
                  <a:moveTo>
                    <a:pt x="0" y="0"/>
                  </a:moveTo>
                  <a:lnTo>
                    <a:pt x="427313" y="0"/>
                  </a:lnTo>
                  <a:lnTo>
                    <a:pt x="427313" y="427313"/>
                  </a:lnTo>
                  <a:lnTo>
                    <a:pt x="0" y="427313"/>
                  </a:lnTo>
                  <a:lnTo>
                    <a:pt x="0" y="0"/>
                  </a:lnTo>
                  <a:close/>
                </a:path>
              </a:pathLst>
            </a:custGeom>
            <a:blipFill rotWithShape="1">
              <a:blip r:embed="rId9">
                <a:alphaModFix/>
              </a:blip>
              <a:stretch>
                <a:fillRect/>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sp>
          <p:nvSpPr>
            <p:cNvPr id="414" name="Google Shape;414;p4"/>
            <p:cNvSpPr txBox="1"/>
            <p:nvPr/>
          </p:nvSpPr>
          <p:spPr>
            <a:xfrm>
              <a:off x="5682928" y="2352549"/>
              <a:ext cx="3499543" cy="797940"/>
            </a:xfrm>
            <a:prstGeom prst="rect">
              <a:avLst/>
            </a:prstGeom>
            <a:noFill/>
            <a:ln>
              <a:noFill/>
            </a:ln>
          </p:spPr>
          <p:txBody>
            <a:bodyPr spcFirstLastPara="1" wrap="square" lIns="0" tIns="0" rIns="0" bIns="0" anchor="t" anchorCtr="0">
              <a:spAutoFit/>
            </a:bodyPr>
            <a:lstStyle/>
            <a:p>
              <a:pPr algn="ctr">
                <a:lnSpc>
                  <a:spcPct val="138009"/>
                </a:lnSpc>
              </a:pPr>
              <a:r>
                <a:rPr lang="en-US" sz="3963" b="1">
                  <a:solidFill>
                    <a:srgbClr val="FF5F4A"/>
                  </a:solidFill>
                  <a:latin typeface="Archivo Black"/>
                  <a:ea typeface="Archivo Black"/>
                  <a:cs typeface="Archivo Black"/>
                  <a:sym typeface="Archivo Black"/>
                </a:rPr>
                <a:t>OUR TEAM</a:t>
              </a:r>
              <a:endParaRPr sz="1898"/>
            </a:p>
          </p:txBody>
        </p:sp>
        <p:sp>
          <p:nvSpPr>
            <p:cNvPr id="415" name="Google Shape;415;p4"/>
            <p:cNvSpPr txBox="1"/>
            <p:nvPr/>
          </p:nvSpPr>
          <p:spPr>
            <a:xfrm>
              <a:off x="7051173" y="3391032"/>
              <a:ext cx="2487476" cy="367509"/>
            </a:xfrm>
            <a:prstGeom prst="rect">
              <a:avLst/>
            </a:prstGeom>
            <a:noFill/>
            <a:ln>
              <a:noFill/>
            </a:ln>
          </p:spPr>
          <p:txBody>
            <a:bodyPr spcFirstLastPara="1" wrap="square" lIns="0" tIns="0" rIns="0" bIns="0" anchor="t" anchorCtr="0">
              <a:spAutoFit/>
            </a:bodyPr>
            <a:lstStyle/>
            <a:p>
              <a:pPr>
                <a:lnSpc>
                  <a:spcPct val="138998"/>
                </a:lnSpc>
              </a:pPr>
              <a:r>
                <a:rPr lang="en-US" sz="1812" b="1" dirty="0">
                  <a:solidFill>
                    <a:srgbClr val="010101"/>
                  </a:solidFill>
                  <a:latin typeface="Montserrat"/>
                  <a:ea typeface="Montserrat"/>
                  <a:cs typeface="Montserrat"/>
                  <a:sym typeface="Montserrat"/>
                </a:rPr>
                <a:t>Quang Ngoc Le, </a:t>
              </a:r>
              <a:r>
                <a:rPr lang="en-US" sz="1812" b="1" dirty="0" err="1">
                  <a:solidFill>
                    <a:srgbClr val="010101"/>
                  </a:solidFill>
                  <a:latin typeface="Montserrat"/>
                  <a:ea typeface="Montserrat"/>
                  <a:cs typeface="Montserrat"/>
                  <a:sym typeface="Montserrat"/>
                </a:rPr>
                <a:t>Ph.D</a:t>
              </a:r>
              <a:endParaRPr sz="1812" b="1" dirty="0">
                <a:solidFill>
                  <a:srgbClr val="010101"/>
                </a:solidFill>
                <a:latin typeface="Montserrat"/>
                <a:ea typeface="Montserrat"/>
                <a:cs typeface="Montserrat"/>
                <a:sym typeface="Montserrat"/>
              </a:endParaRPr>
            </a:p>
          </p:txBody>
        </p:sp>
        <p:sp>
          <p:nvSpPr>
            <p:cNvPr id="416" name="Google Shape;416;p4"/>
            <p:cNvSpPr txBox="1"/>
            <p:nvPr/>
          </p:nvSpPr>
          <p:spPr>
            <a:xfrm>
              <a:off x="7069968" y="3752115"/>
              <a:ext cx="2893936" cy="312458"/>
            </a:xfrm>
            <a:prstGeom prst="rect">
              <a:avLst/>
            </a:prstGeom>
            <a:noFill/>
            <a:ln>
              <a:noFill/>
            </a:ln>
          </p:spPr>
          <p:txBody>
            <a:bodyPr spcFirstLastPara="1" wrap="square" lIns="0" tIns="0" rIns="0" bIns="0" anchor="t" anchorCtr="0">
              <a:spAutoFit/>
            </a:bodyPr>
            <a:lstStyle/>
            <a:p>
              <a:pPr>
                <a:lnSpc>
                  <a:spcPct val="133013"/>
                </a:lnSpc>
              </a:pPr>
              <a:r>
                <a:rPr lang="en-US" sz="1600">
                  <a:solidFill>
                    <a:srgbClr val="010101"/>
                  </a:solidFill>
                  <a:latin typeface="Montserrat Light"/>
                  <a:ea typeface="Montserrat Light"/>
                  <a:cs typeface="Montserrat Light"/>
                  <a:sym typeface="Montserrat Light"/>
                </a:rPr>
                <a:t>MERL Manager </a:t>
              </a:r>
              <a:endParaRPr sz="1600"/>
            </a:p>
          </p:txBody>
        </p:sp>
        <p:sp>
          <p:nvSpPr>
            <p:cNvPr id="417" name="Google Shape;417;p4"/>
            <p:cNvSpPr txBox="1"/>
            <p:nvPr/>
          </p:nvSpPr>
          <p:spPr>
            <a:xfrm>
              <a:off x="7432699" y="4492399"/>
              <a:ext cx="2693731" cy="324205"/>
            </a:xfrm>
            <a:prstGeom prst="rect">
              <a:avLst/>
            </a:prstGeom>
            <a:noFill/>
            <a:ln>
              <a:noFill/>
            </a:ln>
          </p:spPr>
          <p:txBody>
            <a:bodyPr spcFirstLastPara="1" wrap="square" lIns="0" tIns="0" rIns="0" bIns="0" anchor="t" anchorCtr="0">
              <a:spAutoFit/>
            </a:bodyPr>
            <a:lstStyle/>
            <a:p>
              <a:pPr>
                <a:lnSpc>
                  <a:spcPct val="138069"/>
                </a:lnSpc>
              </a:pPr>
              <a:r>
                <a:rPr lang="en-US" sz="1600" dirty="0">
                  <a:solidFill>
                    <a:srgbClr val="000000"/>
                  </a:solidFill>
                  <a:latin typeface="Montserrat Light"/>
                  <a:ea typeface="Montserrat Light"/>
                  <a:cs typeface="Montserrat Light"/>
                  <a:sym typeface="Montserrat Light"/>
                </a:rPr>
                <a:t>lnquang@ideglobal.org</a:t>
              </a:r>
              <a:endParaRPr sz="1600" dirty="0"/>
            </a:p>
          </p:txBody>
        </p:sp>
        <p:sp>
          <p:nvSpPr>
            <p:cNvPr id="418" name="Google Shape;418;p4"/>
            <p:cNvSpPr txBox="1"/>
            <p:nvPr/>
          </p:nvSpPr>
          <p:spPr>
            <a:xfrm>
              <a:off x="7432699" y="4935866"/>
              <a:ext cx="2693731" cy="324205"/>
            </a:xfrm>
            <a:prstGeom prst="rect">
              <a:avLst/>
            </a:prstGeom>
            <a:noFill/>
            <a:ln>
              <a:noFill/>
            </a:ln>
          </p:spPr>
          <p:txBody>
            <a:bodyPr spcFirstLastPara="1" wrap="square" lIns="0" tIns="0" rIns="0" bIns="0" anchor="t" anchorCtr="0">
              <a:spAutoFit/>
            </a:bodyPr>
            <a:lstStyle/>
            <a:p>
              <a:pPr>
                <a:lnSpc>
                  <a:spcPct val="138069"/>
                </a:lnSpc>
              </a:pPr>
              <a:r>
                <a:rPr lang="en-US" sz="1600">
                  <a:solidFill>
                    <a:srgbClr val="000000"/>
                  </a:solidFill>
                  <a:latin typeface="Montserrat Light"/>
                  <a:ea typeface="Montserrat Light"/>
                  <a:cs typeface="Montserrat Light"/>
                  <a:sym typeface="Montserrat Light"/>
                </a:rPr>
                <a:t>Danang 55000, Vietnam</a:t>
              </a:r>
              <a:endParaRPr sz="1600"/>
            </a:p>
          </p:txBody>
        </p:sp>
        <p:sp>
          <p:nvSpPr>
            <p:cNvPr id="419" name="Google Shape;419;p4"/>
            <p:cNvSpPr txBox="1"/>
            <p:nvPr/>
          </p:nvSpPr>
          <p:spPr>
            <a:xfrm>
              <a:off x="7432699" y="4122336"/>
              <a:ext cx="2531206" cy="324205"/>
            </a:xfrm>
            <a:prstGeom prst="rect">
              <a:avLst/>
            </a:prstGeom>
            <a:noFill/>
            <a:ln>
              <a:noFill/>
            </a:ln>
          </p:spPr>
          <p:txBody>
            <a:bodyPr spcFirstLastPara="1" wrap="square" lIns="0" tIns="0" rIns="0" bIns="0" anchor="t" anchorCtr="0">
              <a:spAutoFit/>
            </a:bodyPr>
            <a:lstStyle/>
            <a:p>
              <a:pPr>
                <a:lnSpc>
                  <a:spcPct val="138069"/>
                </a:lnSpc>
              </a:pPr>
              <a:r>
                <a:rPr lang="en-US" sz="1600" dirty="0">
                  <a:solidFill>
                    <a:srgbClr val="000000"/>
                  </a:solidFill>
                  <a:latin typeface="Montserrat Light"/>
                  <a:ea typeface="Montserrat Light"/>
                  <a:cs typeface="Montserrat Light"/>
                  <a:sym typeface="Montserrat Light"/>
                </a:rPr>
                <a:t>+84 343 014 783</a:t>
              </a:r>
              <a:endParaRPr sz="1600" dirty="0"/>
            </a:p>
          </p:txBody>
        </p:sp>
        <p:sp>
          <p:nvSpPr>
            <p:cNvPr id="420" name="Google Shape;420;p4"/>
            <p:cNvSpPr txBox="1"/>
            <p:nvPr/>
          </p:nvSpPr>
          <p:spPr>
            <a:xfrm>
              <a:off x="7051173" y="5530667"/>
              <a:ext cx="1924761" cy="367509"/>
            </a:xfrm>
            <a:prstGeom prst="rect">
              <a:avLst/>
            </a:prstGeom>
            <a:noFill/>
            <a:ln>
              <a:noFill/>
            </a:ln>
          </p:spPr>
          <p:txBody>
            <a:bodyPr spcFirstLastPara="1" wrap="square" lIns="0" tIns="0" rIns="0" bIns="0" anchor="t" anchorCtr="0">
              <a:spAutoFit/>
            </a:bodyPr>
            <a:lstStyle/>
            <a:p>
              <a:pPr>
                <a:lnSpc>
                  <a:spcPct val="138998"/>
                </a:lnSpc>
              </a:pPr>
              <a:r>
                <a:rPr lang="en-US" sz="1812" b="1" dirty="0">
                  <a:solidFill>
                    <a:srgbClr val="010101"/>
                  </a:solidFill>
                  <a:latin typeface="Montserrat"/>
                  <a:ea typeface="Montserrat"/>
                  <a:cs typeface="Montserrat"/>
                  <a:sym typeface="Montserrat"/>
                </a:rPr>
                <a:t>Hoang Kim Minh</a:t>
              </a:r>
              <a:endParaRPr sz="1898" dirty="0"/>
            </a:p>
          </p:txBody>
        </p:sp>
        <p:sp>
          <p:nvSpPr>
            <p:cNvPr id="421" name="Google Shape;421;p4"/>
            <p:cNvSpPr txBox="1"/>
            <p:nvPr/>
          </p:nvSpPr>
          <p:spPr>
            <a:xfrm>
              <a:off x="7069968" y="5891750"/>
              <a:ext cx="2893936" cy="312458"/>
            </a:xfrm>
            <a:prstGeom prst="rect">
              <a:avLst/>
            </a:prstGeom>
            <a:noFill/>
            <a:ln>
              <a:noFill/>
            </a:ln>
          </p:spPr>
          <p:txBody>
            <a:bodyPr spcFirstLastPara="1" wrap="square" lIns="0" tIns="0" rIns="0" bIns="0" anchor="t" anchorCtr="0">
              <a:spAutoFit/>
            </a:bodyPr>
            <a:lstStyle/>
            <a:p>
              <a:pPr>
                <a:lnSpc>
                  <a:spcPct val="133013"/>
                </a:lnSpc>
              </a:pPr>
              <a:r>
                <a:rPr lang="en-US" sz="1600">
                  <a:solidFill>
                    <a:srgbClr val="010101"/>
                  </a:solidFill>
                  <a:latin typeface="Montserrat Light"/>
                  <a:ea typeface="Montserrat Light"/>
                  <a:cs typeface="Montserrat Light"/>
                  <a:sym typeface="Montserrat Light"/>
                </a:rPr>
                <a:t>MERL Officer</a:t>
              </a:r>
              <a:endParaRPr sz="1600"/>
            </a:p>
          </p:txBody>
        </p:sp>
        <p:sp>
          <p:nvSpPr>
            <p:cNvPr id="422" name="Google Shape;422;p4"/>
            <p:cNvSpPr txBox="1"/>
            <p:nvPr/>
          </p:nvSpPr>
          <p:spPr>
            <a:xfrm>
              <a:off x="7432699" y="6632034"/>
              <a:ext cx="2693731" cy="324205"/>
            </a:xfrm>
            <a:prstGeom prst="rect">
              <a:avLst/>
            </a:prstGeom>
            <a:noFill/>
            <a:ln>
              <a:noFill/>
            </a:ln>
          </p:spPr>
          <p:txBody>
            <a:bodyPr spcFirstLastPara="1" wrap="square" lIns="0" tIns="0" rIns="0" bIns="0" anchor="t" anchorCtr="0">
              <a:spAutoFit/>
            </a:bodyPr>
            <a:lstStyle/>
            <a:p>
              <a:pPr>
                <a:lnSpc>
                  <a:spcPct val="138069"/>
                </a:lnSpc>
              </a:pPr>
              <a:r>
                <a:rPr lang="en-US" sz="1600">
                  <a:solidFill>
                    <a:srgbClr val="000000"/>
                  </a:solidFill>
                  <a:latin typeface="Montserrat Light"/>
                  <a:ea typeface="Montserrat Light"/>
                  <a:cs typeface="Montserrat Light"/>
                  <a:sym typeface="Montserrat Light"/>
                </a:rPr>
                <a:t>hkminh@ideglobal.org</a:t>
              </a:r>
              <a:endParaRPr sz="1600"/>
            </a:p>
          </p:txBody>
        </p:sp>
        <p:sp>
          <p:nvSpPr>
            <p:cNvPr id="423" name="Google Shape;423;p4"/>
            <p:cNvSpPr txBox="1"/>
            <p:nvPr/>
          </p:nvSpPr>
          <p:spPr>
            <a:xfrm>
              <a:off x="7432699" y="7075500"/>
              <a:ext cx="2693731" cy="324205"/>
            </a:xfrm>
            <a:prstGeom prst="rect">
              <a:avLst/>
            </a:prstGeom>
            <a:noFill/>
            <a:ln>
              <a:noFill/>
            </a:ln>
          </p:spPr>
          <p:txBody>
            <a:bodyPr spcFirstLastPara="1" wrap="square" lIns="0" tIns="0" rIns="0" bIns="0" anchor="t" anchorCtr="0">
              <a:spAutoFit/>
            </a:bodyPr>
            <a:lstStyle/>
            <a:p>
              <a:pPr>
                <a:lnSpc>
                  <a:spcPct val="138069"/>
                </a:lnSpc>
              </a:pPr>
              <a:r>
                <a:rPr lang="en-US" sz="1600">
                  <a:solidFill>
                    <a:srgbClr val="000000"/>
                  </a:solidFill>
                  <a:latin typeface="Montserrat Light"/>
                  <a:ea typeface="Montserrat Light"/>
                  <a:cs typeface="Montserrat Light"/>
                  <a:sym typeface="Montserrat Light"/>
                </a:rPr>
                <a:t>Danang 55000, Vietnam</a:t>
              </a:r>
              <a:endParaRPr sz="1600"/>
            </a:p>
          </p:txBody>
        </p:sp>
        <p:sp>
          <p:nvSpPr>
            <p:cNvPr id="424" name="Google Shape;424;p4"/>
            <p:cNvSpPr txBox="1"/>
            <p:nvPr/>
          </p:nvSpPr>
          <p:spPr>
            <a:xfrm>
              <a:off x="7432699" y="6261969"/>
              <a:ext cx="2531206" cy="324205"/>
            </a:xfrm>
            <a:prstGeom prst="rect">
              <a:avLst/>
            </a:prstGeom>
            <a:noFill/>
            <a:ln>
              <a:noFill/>
            </a:ln>
          </p:spPr>
          <p:txBody>
            <a:bodyPr spcFirstLastPara="1" wrap="square" lIns="0" tIns="0" rIns="0" bIns="0" anchor="t" anchorCtr="0">
              <a:spAutoFit/>
            </a:bodyPr>
            <a:lstStyle/>
            <a:p>
              <a:pPr>
                <a:lnSpc>
                  <a:spcPct val="138069"/>
                </a:lnSpc>
              </a:pPr>
              <a:r>
                <a:rPr lang="en-US" sz="1600">
                  <a:solidFill>
                    <a:srgbClr val="000000"/>
                  </a:solidFill>
                  <a:latin typeface="Montserrat Light"/>
                  <a:ea typeface="Montserrat Light"/>
                  <a:cs typeface="Montserrat Light"/>
                  <a:sym typeface="Montserrat Light"/>
                </a:rPr>
                <a:t>+84 905 289 745</a:t>
              </a:r>
              <a:endParaRPr sz="1600"/>
            </a:p>
          </p:txBody>
        </p:sp>
        <p:sp>
          <p:nvSpPr>
            <p:cNvPr id="425" name="Google Shape;425;p4"/>
            <p:cNvSpPr/>
            <p:nvPr/>
          </p:nvSpPr>
          <p:spPr>
            <a:xfrm>
              <a:off x="7031227" y="6645038"/>
              <a:ext cx="303867" cy="303867"/>
            </a:xfrm>
            <a:custGeom>
              <a:avLst/>
              <a:gdLst/>
              <a:ahLst/>
              <a:cxnLst/>
              <a:rect l="l" t="t" r="r" b="b"/>
              <a:pathLst>
                <a:path w="427313" h="427313" extrusionOk="0">
                  <a:moveTo>
                    <a:pt x="0" y="0"/>
                  </a:moveTo>
                  <a:lnTo>
                    <a:pt x="427313" y="0"/>
                  </a:lnTo>
                  <a:lnTo>
                    <a:pt x="427313" y="427313"/>
                  </a:lnTo>
                  <a:lnTo>
                    <a:pt x="0" y="427313"/>
                  </a:lnTo>
                  <a:lnTo>
                    <a:pt x="0" y="0"/>
                  </a:lnTo>
                  <a:close/>
                </a:path>
              </a:pathLst>
            </a:custGeom>
            <a:blipFill rotWithShape="1">
              <a:blip r:embed="rId9">
                <a:alphaModFix/>
              </a:blip>
              <a:stretch>
                <a:fillRect/>
              </a:stretch>
            </a:blipFill>
            <a:ln>
              <a:noFill/>
            </a:ln>
          </p:spPr>
          <p:txBody>
            <a:bodyPr spcFirstLastPara="1" wrap="square" lIns="96425" tIns="48199" rIns="96425" bIns="48199" anchor="t" anchorCtr="0">
              <a:noAutofit/>
            </a:bodyPr>
            <a:lstStyle/>
            <a:p>
              <a:endParaRPr sz="1050">
                <a:solidFill>
                  <a:srgbClr val="000000"/>
                </a:solidFill>
                <a:latin typeface="Arial"/>
                <a:ea typeface="Arial"/>
                <a:cs typeface="Arial"/>
                <a:sym typeface="Arial"/>
              </a:endParaRPr>
            </a:p>
          </p:txBody>
        </p:sp>
      </p:grpSp>
      <p:pic>
        <p:nvPicPr>
          <p:cNvPr id="426" name="Google Shape;426;p4"/>
          <p:cNvPicPr preferRelativeResize="0"/>
          <p:nvPr/>
        </p:nvPicPr>
        <p:blipFill rotWithShape="1">
          <a:blip r:embed="rId10">
            <a:alphaModFix/>
          </a:blip>
          <a:srcRect/>
          <a:stretch/>
        </p:blipFill>
        <p:spPr>
          <a:xfrm>
            <a:off x="12929979" y="6640418"/>
            <a:ext cx="2601809" cy="2601809"/>
          </a:xfrm>
          <a:prstGeom prst="ellipse">
            <a:avLst/>
          </a:prstGeom>
          <a:noFill/>
          <a:ln>
            <a:noFill/>
          </a:ln>
        </p:spPr>
      </p:pic>
      <p:sp>
        <p:nvSpPr>
          <p:cNvPr id="427" name="Google Shape;427;p4"/>
          <p:cNvSpPr txBox="1"/>
          <p:nvPr/>
        </p:nvSpPr>
        <p:spPr>
          <a:xfrm>
            <a:off x="13393283" y="9242227"/>
            <a:ext cx="1689609" cy="387607"/>
          </a:xfrm>
          <a:prstGeom prst="rect">
            <a:avLst/>
          </a:prstGeom>
          <a:noFill/>
          <a:ln>
            <a:noFill/>
          </a:ln>
        </p:spPr>
        <p:txBody>
          <a:bodyPr spcFirstLastPara="1" wrap="square" lIns="0" tIns="0" rIns="0" bIns="0" anchor="t" anchorCtr="0">
            <a:spAutoFit/>
          </a:bodyPr>
          <a:lstStyle/>
          <a:p>
            <a:pPr>
              <a:lnSpc>
                <a:spcPct val="138998"/>
              </a:lnSpc>
            </a:pPr>
            <a:r>
              <a:rPr lang="en-US" sz="1812" b="1">
                <a:solidFill>
                  <a:srgbClr val="010101"/>
                </a:solidFill>
                <a:latin typeface="Montserrat"/>
                <a:ea typeface="Montserrat"/>
                <a:cs typeface="Montserrat"/>
                <a:sym typeface="Montserrat"/>
              </a:rPr>
              <a:t>Enumerators</a:t>
            </a:r>
            <a:endParaRPr sz="1898"/>
          </a:p>
        </p:txBody>
      </p:sp>
      <p:sp>
        <p:nvSpPr>
          <p:cNvPr id="428" name="Google Shape;428;p4"/>
          <p:cNvSpPr txBox="1"/>
          <p:nvPr/>
        </p:nvSpPr>
        <p:spPr>
          <a:xfrm>
            <a:off x="11876484" y="9566623"/>
            <a:ext cx="4068668" cy="521681"/>
          </a:xfrm>
          <a:prstGeom prst="rect">
            <a:avLst/>
          </a:prstGeom>
          <a:noFill/>
          <a:ln>
            <a:noFill/>
          </a:ln>
        </p:spPr>
        <p:txBody>
          <a:bodyPr spcFirstLastPara="1" wrap="square" lIns="0" tIns="0" rIns="0" bIns="0" anchor="t" anchorCtr="0">
            <a:spAutoFit/>
          </a:bodyPr>
          <a:lstStyle/>
          <a:p>
            <a:pPr algn="just"/>
            <a:r>
              <a:rPr lang="en-US" sz="1130">
                <a:latin typeface="Montserrat Light"/>
                <a:ea typeface="Montserrat Light"/>
                <a:cs typeface="Montserrat Light"/>
                <a:sym typeface="Montserrat Light"/>
              </a:rPr>
              <a:t>Collect information using digital or paper collection modes that are designed to capture information around a research or evaluation question.</a:t>
            </a:r>
            <a:endParaRPr sz="844">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E3D5F"/>
        </a:solidFill>
        <a:effectLst/>
      </p:bgPr>
    </p:bg>
    <p:spTree>
      <p:nvGrpSpPr>
        <p:cNvPr id="1" name=""/>
        <p:cNvGrpSpPr/>
        <p:nvPr/>
      </p:nvGrpSpPr>
      <p:grpSpPr>
        <a:xfrm>
          <a:off x="0" y="0"/>
          <a:ext cx="0" cy="0"/>
          <a:chOff x="0" y="0"/>
          <a:chExt cx="0" cy="0"/>
        </a:xfrm>
      </p:grpSpPr>
      <p:sp>
        <p:nvSpPr>
          <p:cNvPr id="2" name="Freeform 2"/>
          <p:cNvSpPr/>
          <p:nvPr/>
        </p:nvSpPr>
        <p:spPr>
          <a:xfrm rot="-9871126">
            <a:off x="4008677" y="-7039991"/>
            <a:ext cx="24807266" cy="25700388"/>
          </a:xfrm>
          <a:custGeom>
            <a:avLst/>
            <a:gdLst/>
            <a:ahLst/>
            <a:cxnLst/>
            <a:rect l="l" t="t" r="r" b="b"/>
            <a:pathLst>
              <a:path w="24807266" h="25700388">
                <a:moveTo>
                  <a:pt x="0" y="0"/>
                </a:moveTo>
                <a:lnTo>
                  <a:pt x="24807266" y="0"/>
                </a:lnTo>
                <a:lnTo>
                  <a:pt x="24807266" y="25700388"/>
                </a:lnTo>
                <a:lnTo>
                  <a:pt x="0" y="25700388"/>
                </a:lnTo>
                <a:lnTo>
                  <a:pt x="0" y="0"/>
                </a:lnTo>
                <a:close/>
              </a:path>
            </a:pathLst>
          </a:custGeom>
          <a:blipFill>
            <a:blip r:embed="rId2"/>
            <a:stretch>
              <a:fillRect l="-5972" r="-5972"/>
            </a:stretch>
          </a:blipFill>
        </p:spPr>
        <p:txBody>
          <a:bodyPr/>
          <a:lstStyle/>
          <a:p>
            <a:endParaRPr lang="en-US"/>
          </a:p>
        </p:txBody>
      </p:sp>
      <p:sp>
        <p:nvSpPr>
          <p:cNvPr id="3" name="Freeform 3"/>
          <p:cNvSpPr/>
          <p:nvPr/>
        </p:nvSpPr>
        <p:spPr>
          <a:xfrm>
            <a:off x="709920" y="789835"/>
            <a:ext cx="1915812" cy="2045654"/>
          </a:xfrm>
          <a:custGeom>
            <a:avLst/>
            <a:gdLst/>
            <a:ahLst/>
            <a:cxnLst/>
            <a:rect l="l" t="t" r="r" b="b"/>
            <a:pathLst>
              <a:path w="1915812" h="2045654">
                <a:moveTo>
                  <a:pt x="0" y="0"/>
                </a:moveTo>
                <a:lnTo>
                  <a:pt x="1915812" y="0"/>
                </a:lnTo>
                <a:lnTo>
                  <a:pt x="1915812" y="2045654"/>
                </a:lnTo>
                <a:lnTo>
                  <a:pt x="0" y="2045654"/>
                </a:lnTo>
                <a:lnTo>
                  <a:pt x="0" y="0"/>
                </a:lnTo>
                <a:close/>
              </a:path>
            </a:pathLst>
          </a:custGeom>
          <a:blipFill>
            <a:blip r:embed="rId3"/>
            <a:stretch>
              <a:fillRect r="-384434"/>
            </a:stretch>
          </a:blipFill>
        </p:spPr>
        <p:txBody>
          <a:bodyPr/>
          <a:lstStyle/>
          <a:p>
            <a:endParaRPr lang="en-US"/>
          </a:p>
        </p:txBody>
      </p:sp>
      <p:sp>
        <p:nvSpPr>
          <p:cNvPr id="4" name="TextBox 4"/>
          <p:cNvSpPr txBox="1"/>
          <p:nvPr/>
        </p:nvSpPr>
        <p:spPr>
          <a:xfrm>
            <a:off x="2666543" y="1231828"/>
            <a:ext cx="1706463" cy="460243"/>
          </a:xfrm>
          <a:prstGeom prst="rect">
            <a:avLst/>
          </a:prstGeom>
        </p:spPr>
        <p:txBody>
          <a:bodyPr lIns="0" tIns="0" rIns="0" bIns="0" rtlCol="0" anchor="t">
            <a:spAutoFit/>
          </a:bodyPr>
          <a:lstStyle/>
          <a:p>
            <a:pPr algn="l">
              <a:lnSpc>
                <a:spcPts val="3729"/>
              </a:lnSpc>
            </a:pPr>
            <a:r>
              <a:rPr lang="en-US" sz="2664">
                <a:solidFill>
                  <a:srgbClr val="FEFEFE"/>
                </a:solidFill>
                <a:latin typeface="BR Omny"/>
                <a:ea typeface="BR Omny"/>
                <a:cs typeface="BR Omny"/>
                <a:sym typeface="BR Omny"/>
              </a:rPr>
              <a:t>global</a:t>
            </a:r>
          </a:p>
        </p:txBody>
      </p:sp>
      <p:sp>
        <p:nvSpPr>
          <p:cNvPr id="5" name="TextBox 5"/>
          <p:cNvSpPr txBox="1"/>
          <p:nvPr/>
        </p:nvSpPr>
        <p:spPr>
          <a:xfrm>
            <a:off x="2666543" y="1531485"/>
            <a:ext cx="1739714" cy="460276"/>
          </a:xfrm>
          <a:prstGeom prst="rect">
            <a:avLst/>
          </a:prstGeom>
        </p:spPr>
        <p:txBody>
          <a:bodyPr lIns="0" tIns="0" rIns="0" bIns="0" rtlCol="0" anchor="t">
            <a:spAutoFit/>
          </a:bodyPr>
          <a:lstStyle/>
          <a:p>
            <a:pPr algn="l">
              <a:lnSpc>
                <a:spcPts val="3729"/>
              </a:lnSpc>
            </a:pPr>
            <a:r>
              <a:rPr lang="en-US" sz="2664" b="1">
                <a:solidFill>
                  <a:srgbClr val="FEFEFE"/>
                </a:solidFill>
                <a:latin typeface="BR Omny Bold"/>
                <a:ea typeface="BR Omny Bold"/>
                <a:cs typeface="BR Omny Bold"/>
                <a:sym typeface="BR Omny Bold"/>
              </a:rPr>
              <a:t>evaluation</a:t>
            </a:r>
          </a:p>
        </p:txBody>
      </p:sp>
      <p:sp>
        <p:nvSpPr>
          <p:cNvPr id="6" name="TextBox 6"/>
          <p:cNvSpPr txBox="1"/>
          <p:nvPr/>
        </p:nvSpPr>
        <p:spPr>
          <a:xfrm>
            <a:off x="2666543" y="1812615"/>
            <a:ext cx="1739714" cy="460243"/>
          </a:xfrm>
          <a:prstGeom prst="rect">
            <a:avLst/>
          </a:prstGeom>
        </p:spPr>
        <p:txBody>
          <a:bodyPr lIns="0" tIns="0" rIns="0" bIns="0" rtlCol="0" anchor="t">
            <a:spAutoFit/>
          </a:bodyPr>
          <a:lstStyle/>
          <a:p>
            <a:pPr algn="l">
              <a:lnSpc>
                <a:spcPts val="3729"/>
              </a:lnSpc>
            </a:pPr>
            <a:r>
              <a:rPr lang="en-US" sz="2664">
                <a:solidFill>
                  <a:srgbClr val="FEFEFE"/>
                </a:solidFill>
                <a:latin typeface="BR Omny"/>
                <a:ea typeface="BR Omny"/>
                <a:cs typeface="BR Omny"/>
                <a:sym typeface="BR Omny"/>
              </a:rPr>
              <a:t>initiative</a:t>
            </a:r>
          </a:p>
        </p:txBody>
      </p:sp>
      <p:sp>
        <p:nvSpPr>
          <p:cNvPr id="7" name="TextBox 7"/>
          <p:cNvSpPr txBox="1"/>
          <p:nvPr/>
        </p:nvSpPr>
        <p:spPr>
          <a:xfrm>
            <a:off x="1028700" y="4772016"/>
            <a:ext cx="6525478" cy="1038187"/>
          </a:xfrm>
          <a:prstGeom prst="rect">
            <a:avLst/>
          </a:prstGeom>
        </p:spPr>
        <p:txBody>
          <a:bodyPr lIns="0" tIns="0" rIns="0" bIns="0" rtlCol="0" anchor="t">
            <a:spAutoFit/>
          </a:bodyPr>
          <a:lstStyle/>
          <a:p>
            <a:pPr algn="l">
              <a:lnSpc>
                <a:spcPts val="8159"/>
              </a:lnSpc>
            </a:pPr>
            <a:r>
              <a:rPr lang="en-US" sz="6799" b="1">
                <a:solidFill>
                  <a:srgbClr val="FEFEFE"/>
                </a:solidFill>
                <a:latin typeface="BR Omny Bold"/>
                <a:ea typeface="BR Omny Bold"/>
                <a:cs typeface="BR Omny Bold"/>
                <a:sym typeface="BR Omny Bold"/>
              </a:rPr>
              <a:t>Thank you!</a:t>
            </a:r>
          </a:p>
        </p:txBody>
      </p:sp>
      <p:sp>
        <p:nvSpPr>
          <p:cNvPr id="8" name="TextBox 8"/>
          <p:cNvSpPr txBox="1"/>
          <p:nvPr/>
        </p:nvSpPr>
        <p:spPr>
          <a:xfrm>
            <a:off x="1028700" y="9416625"/>
            <a:ext cx="4060214" cy="260756"/>
          </a:xfrm>
          <a:prstGeom prst="rect">
            <a:avLst/>
          </a:prstGeom>
        </p:spPr>
        <p:txBody>
          <a:bodyPr lIns="0" tIns="0" rIns="0" bIns="0" rtlCol="0" anchor="t">
            <a:spAutoFit/>
          </a:bodyPr>
          <a:lstStyle/>
          <a:p>
            <a:pPr algn="l">
              <a:lnSpc>
                <a:spcPts val="2090"/>
              </a:lnSpc>
            </a:pPr>
            <a:r>
              <a:rPr lang="en-US" sz="1742">
                <a:solidFill>
                  <a:srgbClr val="FFFFFF"/>
                </a:solidFill>
                <a:latin typeface="BR Omny"/>
                <a:ea typeface="BR Omny"/>
                <a:cs typeface="BR Omny"/>
                <a:sym typeface="BR Omny"/>
              </a:rPr>
              <a:t>www.glocalevalweek.org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4" name="Google Shape;247;p3" descr="Map&#10;&#10;Description automatically generated">
            <a:extLst>
              <a:ext uri="{FF2B5EF4-FFF2-40B4-BE49-F238E27FC236}">
                <a16:creationId xmlns:a16="http://schemas.microsoft.com/office/drawing/2014/main" id="{00EC5657-F7EA-1F88-6F39-1C5A18DA6325}"/>
              </a:ext>
            </a:extLst>
          </p:cNvPr>
          <p:cNvPicPr preferRelativeResize="0"/>
          <p:nvPr/>
        </p:nvPicPr>
        <p:blipFill rotWithShape="1">
          <a:blip r:embed="rId3"/>
          <a:srcRect l="5514" t="2634" r="4178" b="4102"/>
          <a:stretch>
            <a:fillRect/>
          </a:stretch>
        </p:blipFill>
        <p:spPr>
          <a:xfrm>
            <a:off x="6629400" y="2230800"/>
            <a:ext cx="4398468" cy="6824400"/>
          </a:xfrm>
          <a:prstGeom prst="rect">
            <a:avLst/>
          </a:prstGeom>
          <a:solidFill>
            <a:srgbClr val="FFFFFF"/>
          </a:solidFill>
          <a:ln>
            <a:noFill/>
          </a:ln>
        </p:spPr>
      </p:pic>
      <p:sp>
        <p:nvSpPr>
          <p:cNvPr id="272" name="Google Shape;272;p68"/>
          <p:cNvSpPr txBox="1"/>
          <p:nvPr/>
        </p:nvSpPr>
        <p:spPr>
          <a:xfrm>
            <a:off x="36550" y="2230800"/>
            <a:ext cx="6944979" cy="6824400"/>
          </a:xfrm>
          <a:prstGeom prst="rect">
            <a:avLst/>
          </a:prstGeom>
          <a:solidFill>
            <a:srgbClr val="FFFFFF"/>
          </a:solidFill>
          <a:ln>
            <a:noFill/>
          </a:ln>
        </p:spPr>
        <p:txBody>
          <a:bodyPr spcFirstLastPara="1" wrap="square" lIns="184300" tIns="92100" rIns="184300" bIns="92100" anchor="t" anchorCtr="0">
            <a:noAutofit/>
          </a:bodyPr>
          <a:lstStyle/>
          <a:p>
            <a:pPr>
              <a:lnSpc>
                <a:spcPct val="82111"/>
              </a:lnSpc>
            </a:pPr>
            <a:r>
              <a:rPr lang="en" sz="3600" b="1" dirty="0">
                <a:solidFill>
                  <a:schemeClr val="dk2"/>
                </a:solidFill>
                <a:latin typeface="Roboto"/>
                <a:ea typeface="Roboto"/>
                <a:cs typeface="Roboto"/>
                <a:sym typeface="Roboto"/>
              </a:rPr>
              <a:t>In Brief</a:t>
            </a:r>
            <a:endParaRPr sz="3600" b="1" dirty="0">
              <a:solidFill>
                <a:schemeClr val="dk2"/>
              </a:solidFill>
              <a:latin typeface="Roboto"/>
              <a:ea typeface="Roboto"/>
              <a:cs typeface="Roboto"/>
              <a:sym typeface="Roboto"/>
            </a:endParaRPr>
          </a:p>
          <a:p>
            <a:pPr marL="355600" indent="-330200">
              <a:lnSpc>
                <a:spcPct val="144444"/>
              </a:lnSpc>
              <a:spcBef>
                <a:spcPts val="2000"/>
              </a:spcBef>
              <a:buClr>
                <a:schemeClr val="dk2"/>
              </a:buClr>
              <a:buSzPts val="1600"/>
              <a:buFont typeface="Arial"/>
              <a:buChar char="•"/>
            </a:pPr>
            <a:r>
              <a:rPr lang="en" sz="3200" dirty="0">
                <a:solidFill>
                  <a:schemeClr val="dk2"/>
                </a:solidFill>
                <a:latin typeface="Roboto"/>
                <a:ea typeface="Roboto"/>
                <a:cs typeface="Roboto"/>
                <a:sym typeface="Roboto"/>
              </a:rPr>
              <a:t>Started Operations: </a:t>
            </a:r>
            <a:r>
              <a:rPr lang="en" sz="3200" b="1" dirty="0">
                <a:solidFill>
                  <a:schemeClr val="dk2"/>
                </a:solidFill>
                <a:latin typeface="Roboto"/>
                <a:ea typeface="Roboto"/>
                <a:cs typeface="Roboto"/>
                <a:sym typeface="Roboto"/>
              </a:rPr>
              <a:t>1991</a:t>
            </a:r>
            <a:endParaRPr sz="2400" dirty="0">
              <a:solidFill>
                <a:schemeClr val="dk2"/>
              </a:solidFill>
            </a:endParaRPr>
          </a:p>
          <a:p>
            <a:pPr marL="355600" indent="-330200">
              <a:lnSpc>
                <a:spcPct val="144444"/>
              </a:lnSpc>
              <a:buClr>
                <a:schemeClr val="dk2"/>
              </a:buClr>
              <a:buSzPts val="1600"/>
              <a:buFont typeface="Arial"/>
              <a:buChar char="•"/>
            </a:pPr>
            <a:r>
              <a:rPr lang="en" sz="3200" dirty="0">
                <a:solidFill>
                  <a:schemeClr val="dk2"/>
                </a:solidFill>
                <a:latin typeface="Roboto"/>
                <a:ea typeface="Roboto"/>
                <a:cs typeface="Roboto"/>
                <a:sym typeface="Roboto"/>
              </a:rPr>
              <a:t>Head Office: </a:t>
            </a:r>
            <a:r>
              <a:rPr lang="en" sz="3200" b="1" dirty="0">
                <a:solidFill>
                  <a:schemeClr val="dk2"/>
                </a:solidFill>
                <a:latin typeface="Roboto"/>
                <a:ea typeface="Roboto"/>
                <a:cs typeface="Roboto"/>
                <a:sym typeface="Roboto"/>
              </a:rPr>
              <a:t>1,</a:t>
            </a:r>
            <a:r>
              <a:rPr lang="en" sz="3200" dirty="0">
                <a:solidFill>
                  <a:schemeClr val="dk2"/>
                </a:solidFill>
                <a:latin typeface="Roboto"/>
                <a:ea typeface="Roboto"/>
                <a:cs typeface="Roboto"/>
                <a:sym typeface="Roboto"/>
              </a:rPr>
              <a:t> </a:t>
            </a:r>
            <a:r>
              <a:rPr lang="en" sz="3200" dirty="0">
                <a:solidFill>
                  <a:schemeClr val="dk2"/>
                </a:solidFill>
                <a:highlight>
                  <a:srgbClr val="FFFFFF"/>
                </a:highlight>
                <a:latin typeface="Roboto"/>
                <a:ea typeface="Roboto"/>
                <a:cs typeface="Roboto"/>
                <a:sym typeface="Roboto"/>
              </a:rPr>
              <a:t> Field Office: </a:t>
            </a:r>
            <a:r>
              <a:rPr lang="en" sz="3200" b="1" dirty="0">
                <a:solidFill>
                  <a:schemeClr val="dk2"/>
                </a:solidFill>
                <a:highlight>
                  <a:srgbClr val="FFFFFF"/>
                </a:highlight>
                <a:latin typeface="Roboto"/>
                <a:ea typeface="Roboto"/>
                <a:cs typeface="Roboto"/>
                <a:sym typeface="Roboto"/>
              </a:rPr>
              <a:t>1</a:t>
            </a:r>
            <a:endParaRPr sz="3200" b="1" dirty="0">
              <a:solidFill>
                <a:schemeClr val="dk2"/>
              </a:solidFill>
              <a:highlight>
                <a:srgbClr val="FFFFFF"/>
              </a:highlight>
              <a:latin typeface="Roboto"/>
              <a:ea typeface="Roboto"/>
              <a:cs typeface="Roboto"/>
              <a:sym typeface="Roboto"/>
            </a:endParaRPr>
          </a:p>
          <a:p>
            <a:pPr marL="355600" indent="-330200">
              <a:buClr>
                <a:schemeClr val="dk2"/>
              </a:buClr>
              <a:buSzPts val="1600"/>
              <a:buFont typeface="Roboto"/>
              <a:buChar char="•"/>
            </a:pPr>
            <a:r>
              <a:rPr lang="en" sz="3200" dirty="0">
                <a:solidFill>
                  <a:schemeClr val="dk2"/>
                </a:solidFill>
                <a:latin typeface="Roboto"/>
                <a:ea typeface="Roboto"/>
                <a:cs typeface="Roboto"/>
                <a:sym typeface="Roboto"/>
              </a:rPr>
              <a:t>Programs:</a:t>
            </a:r>
            <a:r>
              <a:rPr lang="en" sz="3200" b="1" dirty="0">
                <a:solidFill>
                  <a:schemeClr val="dk2"/>
                </a:solidFill>
                <a:latin typeface="Roboto"/>
                <a:ea typeface="Roboto"/>
                <a:cs typeface="Roboto"/>
                <a:sym typeface="Roboto"/>
              </a:rPr>
              <a:t> </a:t>
            </a:r>
            <a:r>
              <a:rPr lang="en" sz="3200" dirty="0">
                <a:solidFill>
                  <a:schemeClr val="dk2"/>
                </a:solidFill>
                <a:highlight>
                  <a:srgbClr val="FFFFFF"/>
                </a:highlight>
                <a:latin typeface="Roboto"/>
                <a:ea typeface="Roboto"/>
                <a:cs typeface="Roboto"/>
                <a:sym typeface="Roboto"/>
              </a:rPr>
              <a:t>AG, WASH, Circular Economy</a:t>
            </a:r>
          </a:p>
          <a:p>
            <a:pPr marL="355600" indent="-330200">
              <a:buClr>
                <a:schemeClr val="dk2"/>
              </a:buClr>
              <a:buSzPts val="1600"/>
              <a:buFont typeface="Roboto"/>
              <a:buChar char="•"/>
            </a:pPr>
            <a:endParaRPr lang="en-US" sz="3200" dirty="0">
              <a:solidFill>
                <a:schemeClr val="dk2"/>
              </a:solidFill>
              <a:highlight>
                <a:srgbClr val="FFFFFF"/>
              </a:highlight>
              <a:latin typeface="Roboto"/>
              <a:ea typeface="Roboto"/>
              <a:cs typeface="Roboto"/>
              <a:sym typeface="Roboto"/>
            </a:endParaRPr>
          </a:p>
          <a:p>
            <a:pPr marL="746125" indent="-330200">
              <a:buClr>
                <a:schemeClr val="dk2"/>
              </a:buClr>
              <a:buSzPts val="1600"/>
              <a:buFont typeface="Roboto"/>
              <a:buChar char="•"/>
            </a:pPr>
            <a:r>
              <a:rPr lang="en-US" sz="3200" b="1" dirty="0">
                <a:solidFill>
                  <a:schemeClr val="dk2"/>
                </a:solidFill>
                <a:latin typeface="Roboto"/>
                <a:ea typeface="Roboto"/>
                <a:cs typeface="Roboto"/>
              </a:rPr>
              <a:t>Long-term Partnership:</a:t>
            </a:r>
          </a:p>
          <a:p>
            <a:pPr marL="746125" indent="-330200">
              <a:buClr>
                <a:schemeClr val="dk2"/>
              </a:buClr>
              <a:buSzPts val="1600"/>
              <a:buFont typeface="Roboto"/>
              <a:buChar char="•"/>
            </a:pPr>
            <a:r>
              <a:rPr lang="en-US" sz="3200" b="1" dirty="0">
                <a:solidFill>
                  <a:schemeClr val="dk2"/>
                </a:solidFill>
                <a:latin typeface="Roboto"/>
                <a:ea typeface="Roboto"/>
                <a:cs typeface="Roboto"/>
              </a:rPr>
              <a:t>Circular Economy </a:t>
            </a:r>
          </a:p>
          <a:p>
            <a:pPr marL="746125" indent="-330200">
              <a:buClr>
                <a:schemeClr val="dk2"/>
              </a:buClr>
              <a:buSzPts val="1600"/>
              <a:buFont typeface="Roboto"/>
              <a:buChar char="•"/>
            </a:pPr>
            <a:r>
              <a:rPr lang="en-US" sz="3200" b="1" dirty="0">
                <a:solidFill>
                  <a:schemeClr val="dk2"/>
                </a:solidFill>
                <a:latin typeface="Roboto"/>
                <a:ea typeface="Roboto"/>
                <a:cs typeface="Roboto"/>
              </a:rPr>
              <a:t>Agriculture &amp; WASH Innovation</a:t>
            </a:r>
            <a:endParaRPr sz="3200" b="1" dirty="0">
              <a:solidFill>
                <a:schemeClr val="dk2"/>
              </a:solidFill>
              <a:latin typeface="Roboto"/>
              <a:ea typeface="Roboto"/>
              <a:cs typeface="Roboto"/>
              <a:sym typeface="Roboto"/>
            </a:endParaRPr>
          </a:p>
        </p:txBody>
      </p:sp>
      <p:sp>
        <p:nvSpPr>
          <p:cNvPr id="273" name="Google Shape;273;p68"/>
          <p:cNvSpPr txBox="1"/>
          <p:nvPr/>
        </p:nvSpPr>
        <p:spPr>
          <a:xfrm>
            <a:off x="12458906" y="768450"/>
            <a:ext cx="5348400" cy="1300800"/>
          </a:xfrm>
          <a:prstGeom prst="rect">
            <a:avLst/>
          </a:prstGeom>
          <a:noFill/>
          <a:ln>
            <a:noFill/>
          </a:ln>
        </p:spPr>
        <p:txBody>
          <a:bodyPr spcFirstLastPara="1" wrap="square" lIns="184300" tIns="92100" rIns="184300" bIns="92100" anchor="ctr" anchorCtr="0">
            <a:noAutofit/>
          </a:bodyPr>
          <a:lstStyle/>
          <a:p>
            <a:pPr algn="ctr">
              <a:lnSpc>
                <a:spcPct val="90000"/>
              </a:lnSpc>
            </a:pPr>
            <a:r>
              <a:rPr lang="en" sz="3800" b="1">
                <a:solidFill>
                  <a:srgbClr val="FF5F4A"/>
                </a:solidFill>
                <a:latin typeface="Roboto"/>
                <a:ea typeface="Roboto"/>
                <a:cs typeface="Roboto"/>
                <a:sym typeface="Roboto"/>
              </a:rPr>
              <a:t>Our Past and Current Donors</a:t>
            </a:r>
            <a:endParaRPr sz="3000"/>
          </a:p>
        </p:txBody>
      </p:sp>
      <p:sp>
        <p:nvSpPr>
          <p:cNvPr id="274" name="Google Shape;274;p68" descr="Image result for genesis charitable trust"/>
          <p:cNvSpPr/>
          <p:nvPr/>
        </p:nvSpPr>
        <p:spPr>
          <a:xfrm>
            <a:off x="8077200" y="4837408"/>
            <a:ext cx="609600" cy="609000"/>
          </a:xfrm>
          <a:prstGeom prst="rect">
            <a:avLst/>
          </a:prstGeom>
          <a:noFill/>
          <a:ln>
            <a:noFill/>
          </a:ln>
        </p:spPr>
        <p:txBody>
          <a:bodyPr spcFirstLastPara="1" wrap="square" lIns="184300" tIns="92100" rIns="184300" bIns="92100" anchor="t" anchorCtr="0">
            <a:noAutofit/>
          </a:bodyPr>
          <a:lstStyle/>
          <a:p>
            <a:endParaRPr sz="4600">
              <a:solidFill>
                <a:schemeClr val="dk1"/>
              </a:solidFill>
              <a:latin typeface="Helvetica Neue Light"/>
              <a:ea typeface="Helvetica Neue Light"/>
              <a:cs typeface="Helvetica Neue Light"/>
              <a:sym typeface="Helvetica Neue Light"/>
            </a:endParaRPr>
          </a:p>
        </p:txBody>
      </p:sp>
      <p:sp>
        <p:nvSpPr>
          <p:cNvPr id="275" name="Google Shape;275;p68"/>
          <p:cNvSpPr txBox="1">
            <a:spLocks noGrp="1"/>
          </p:cNvSpPr>
          <p:nvPr>
            <p:ph type="title"/>
          </p:nvPr>
        </p:nvSpPr>
        <p:spPr>
          <a:xfrm>
            <a:off x="668900" y="1482450"/>
            <a:ext cx="8966400" cy="586800"/>
          </a:xfrm>
          <a:prstGeom prst="rect">
            <a:avLst/>
          </a:prstGeom>
        </p:spPr>
        <p:txBody>
          <a:bodyPr spcFirstLastPara="1" vert="horz" wrap="square" lIns="140150" tIns="140150" rIns="140150" bIns="140150" rtlCol="0" anchor="ctr" anchorCtr="0">
            <a:noAutofit/>
          </a:bodyPr>
          <a:lstStyle/>
          <a:p>
            <a:pPr>
              <a:lnSpc>
                <a:spcPct val="100000"/>
              </a:lnSpc>
            </a:pPr>
            <a:r>
              <a:rPr lang="en" sz="4600" dirty="0">
                <a:solidFill>
                  <a:srgbClr val="FEFDEB"/>
                </a:solidFill>
                <a:latin typeface="Alfa Slab One"/>
                <a:ea typeface="Alfa Slab One"/>
                <a:cs typeface="Alfa Slab One"/>
                <a:sym typeface="Alfa Slab One"/>
              </a:rPr>
              <a:t>iDE Vietnam at a </a:t>
            </a:r>
            <a:r>
              <a:rPr lang="en" sz="5000" dirty="0">
                <a:solidFill>
                  <a:srgbClr val="FEFDEB"/>
                </a:solidFill>
                <a:latin typeface="Alfa Slab One"/>
                <a:ea typeface="Alfa Slab One"/>
                <a:cs typeface="Alfa Slab One"/>
                <a:sym typeface="Alfa Slab One"/>
              </a:rPr>
              <a:t>Glance</a:t>
            </a:r>
            <a:r>
              <a:rPr lang="en" sz="4600" dirty="0">
                <a:solidFill>
                  <a:schemeClr val="dk2"/>
                </a:solidFill>
                <a:latin typeface="Alfa Slab One"/>
                <a:ea typeface="Alfa Slab One"/>
                <a:cs typeface="Alfa Slab One"/>
                <a:sym typeface="Alfa Slab One"/>
              </a:rPr>
              <a:t> </a:t>
            </a:r>
            <a:endParaRPr sz="2200" b="1" dirty="0">
              <a:solidFill>
                <a:srgbClr val="FFF6CF"/>
              </a:solidFill>
              <a:latin typeface="Roboto"/>
              <a:ea typeface="Roboto"/>
              <a:cs typeface="Roboto"/>
              <a:sym typeface="Roboto"/>
            </a:endParaRPr>
          </a:p>
          <a:p>
            <a:endParaRPr dirty="0"/>
          </a:p>
        </p:txBody>
      </p:sp>
      <p:cxnSp>
        <p:nvCxnSpPr>
          <p:cNvPr id="276" name="Google Shape;276;p68"/>
          <p:cNvCxnSpPr>
            <a:cxnSpLocks/>
          </p:cNvCxnSpPr>
          <p:nvPr/>
        </p:nvCxnSpPr>
        <p:spPr>
          <a:xfrm>
            <a:off x="11210257" y="1912620"/>
            <a:ext cx="0" cy="7122808"/>
          </a:xfrm>
          <a:prstGeom prst="straightConnector1">
            <a:avLst/>
          </a:prstGeom>
          <a:noFill/>
          <a:ln w="9525" cap="flat" cmpd="sng">
            <a:solidFill>
              <a:schemeClr val="accent1"/>
            </a:solidFill>
            <a:prstDash val="solid"/>
            <a:round/>
            <a:headEnd type="none" w="med" len="med"/>
            <a:tailEnd type="none" w="med" len="med"/>
          </a:ln>
        </p:spPr>
      </p:cxnSp>
      <p:sp>
        <p:nvSpPr>
          <p:cNvPr id="278" name="Google Shape;278;p68"/>
          <p:cNvSpPr/>
          <p:nvPr/>
        </p:nvSpPr>
        <p:spPr>
          <a:xfrm>
            <a:off x="9372222" y="5991064"/>
            <a:ext cx="158400" cy="21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79" name="Google Shape;279;p68"/>
          <p:cNvSpPr/>
          <p:nvPr/>
        </p:nvSpPr>
        <p:spPr>
          <a:xfrm>
            <a:off x="9155558" y="5591160"/>
            <a:ext cx="158400" cy="214200"/>
          </a:xfrm>
          <a:prstGeom prst="ellipse">
            <a:avLst/>
          </a:prstGeom>
          <a:solidFill>
            <a:srgbClr val="6AA84F"/>
          </a:solidFill>
          <a:ln w="9525" cap="flat" cmpd="sng">
            <a:solidFill>
              <a:srgbClr val="6AA84F"/>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pic>
        <p:nvPicPr>
          <p:cNvPr id="280" name="Google Shape;280;p68"/>
          <p:cNvPicPr preferRelativeResize="0"/>
          <p:nvPr/>
        </p:nvPicPr>
        <p:blipFill rotWithShape="1">
          <a:blip r:embed="rId4">
            <a:alphaModFix/>
          </a:blip>
          <a:srcRect/>
          <a:stretch/>
        </p:blipFill>
        <p:spPr>
          <a:xfrm>
            <a:off x="13209481" y="2441322"/>
            <a:ext cx="2523526" cy="1222162"/>
          </a:xfrm>
          <a:prstGeom prst="rect">
            <a:avLst/>
          </a:prstGeom>
          <a:noFill/>
          <a:ln>
            <a:noFill/>
          </a:ln>
        </p:spPr>
      </p:pic>
      <p:pic>
        <p:nvPicPr>
          <p:cNvPr id="281" name="Google Shape;281;p68"/>
          <p:cNvPicPr preferRelativeResize="0"/>
          <p:nvPr/>
        </p:nvPicPr>
        <p:blipFill rotWithShape="1">
          <a:blip r:embed="rId5">
            <a:alphaModFix/>
          </a:blip>
          <a:srcRect/>
          <a:stretch/>
        </p:blipFill>
        <p:spPr>
          <a:xfrm>
            <a:off x="11283375" y="3607927"/>
            <a:ext cx="2023372" cy="2411820"/>
          </a:xfrm>
          <a:prstGeom prst="rect">
            <a:avLst/>
          </a:prstGeom>
          <a:noFill/>
          <a:ln>
            <a:noFill/>
          </a:ln>
        </p:spPr>
      </p:pic>
      <p:pic>
        <p:nvPicPr>
          <p:cNvPr id="282" name="Google Shape;282;p68"/>
          <p:cNvPicPr preferRelativeResize="0"/>
          <p:nvPr/>
        </p:nvPicPr>
        <p:blipFill rotWithShape="1">
          <a:blip r:embed="rId6">
            <a:alphaModFix/>
          </a:blip>
          <a:srcRect/>
          <a:stretch/>
        </p:blipFill>
        <p:spPr>
          <a:xfrm>
            <a:off x="13452470" y="4210650"/>
            <a:ext cx="2401772" cy="1594710"/>
          </a:xfrm>
          <a:prstGeom prst="rect">
            <a:avLst/>
          </a:prstGeom>
          <a:noFill/>
          <a:ln>
            <a:noFill/>
          </a:ln>
        </p:spPr>
      </p:pic>
      <p:pic>
        <p:nvPicPr>
          <p:cNvPr id="283" name="Google Shape;283;p68"/>
          <p:cNvPicPr preferRelativeResize="0"/>
          <p:nvPr/>
        </p:nvPicPr>
        <p:blipFill rotWithShape="1">
          <a:blip r:embed="rId7">
            <a:alphaModFix/>
          </a:blip>
          <a:srcRect l="19126"/>
          <a:stretch/>
        </p:blipFill>
        <p:spPr>
          <a:xfrm>
            <a:off x="16024454" y="2248450"/>
            <a:ext cx="1958748" cy="1476600"/>
          </a:xfrm>
          <a:prstGeom prst="rect">
            <a:avLst/>
          </a:prstGeom>
          <a:noFill/>
          <a:ln>
            <a:noFill/>
          </a:ln>
        </p:spPr>
      </p:pic>
      <p:pic>
        <p:nvPicPr>
          <p:cNvPr id="284" name="Google Shape;284;p68"/>
          <p:cNvPicPr preferRelativeResize="0"/>
          <p:nvPr/>
        </p:nvPicPr>
        <p:blipFill rotWithShape="1">
          <a:blip r:embed="rId8">
            <a:alphaModFix/>
          </a:blip>
          <a:srcRect/>
          <a:stretch/>
        </p:blipFill>
        <p:spPr>
          <a:xfrm>
            <a:off x="16245256" y="4515290"/>
            <a:ext cx="1625970" cy="697018"/>
          </a:xfrm>
          <a:prstGeom prst="rect">
            <a:avLst/>
          </a:prstGeom>
          <a:noFill/>
          <a:ln>
            <a:noFill/>
          </a:ln>
        </p:spPr>
      </p:pic>
      <p:pic>
        <p:nvPicPr>
          <p:cNvPr id="285" name="Google Shape;285;p68"/>
          <p:cNvPicPr preferRelativeResize="0"/>
          <p:nvPr/>
        </p:nvPicPr>
        <p:blipFill rotWithShape="1">
          <a:blip r:embed="rId9">
            <a:alphaModFix/>
          </a:blip>
          <a:srcRect/>
          <a:stretch/>
        </p:blipFill>
        <p:spPr>
          <a:xfrm>
            <a:off x="11465563" y="6319697"/>
            <a:ext cx="1579768" cy="1051798"/>
          </a:xfrm>
          <a:prstGeom prst="rect">
            <a:avLst/>
          </a:prstGeom>
          <a:noFill/>
          <a:ln>
            <a:noFill/>
          </a:ln>
        </p:spPr>
      </p:pic>
      <p:pic>
        <p:nvPicPr>
          <p:cNvPr id="286" name="Google Shape;286;p68"/>
          <p:cNvPicPr preferRelativeResize="0"/>
          <p:nvPr/>
        </p:nvPicPr>
        <p:blipFill rotWithShape="1">
          <a:blip r:embed="rId10">
            <a:alphaModFix/>
          </a:blip>
          <a:srcRect/>
          <a:stretch/>
        </p:blipFill>
        <p:spPr>
          <a:xfrm>
            <a:off x="13452470" y="6289618"/>
            <a:ext cx="1903084" cy="1111956"/>
          </a:xfrm>
          <a:prstGeom prst="rect">
            <a:avLst/>
          </a:prstGeom>
          <a:noFill/>
          <a:ln>
            <a:noFill/>
          </a:ln>
        </p:spPr>
      </p:pic>
      <p:pic>
        <p:nvPicPr>
          <p:cNvPr id="287" name="Google Shape;287;p68"/>
          <p:cNvPicPr preferRelativeResize="0"/>
          <p:nvPr/>
        </p:nvPicPr>
        <p:blipFill rotWithShape="1">
          <a:blip r:embed="rId11">
            <a:alphaModFix/>
          </a:blip>
          <a:srcRect/>
          <a:stretch/>
        </p:blipFill>
        <p:spPr>
          <a:xfrm>
            <a:off x="16102298" y="6289619"/>
            <a:ext cx="1757700" cy="976594"/>
          </a:xfrm>
          <a:prstGeom prst="rect">
            <a:avLst/>
          </a:prstGeom>
          <a:noFill/>
          <a:ln>
            <a:noFill/>
          </a:ln>
        </p:spPr>
      </p:pic>
      <p:pic>
        <p:nvPicPr>
          <p:cNvPr id="288" name="Google Shape;288;p68"/>
          <p:cNvPicPr preferRelativeResize="0"/>
          <p:nvPr/>
        </p:nvPicPr>
        <p:blipFill rotWithShape="1">
          <a:blip r:embed="rId12">
            <a:alphaModFix/>
          </a:blip>
          <a:srcRect/>
          <a:stretch/>
        </p:blipFill>
        <p:spPr>
          <a:xfrm>
            <a:off x="11379090" y="7828543"/>
            <a:ext cx="1757688" cy="1025420"/>
          </a:xfrm>
          <a:prstGeom prst="rect">
            <a:avLst/>
          </a:prstGeom>
          <a:noFill/>
          <a:ln>
            <a:noFill/>
          </a:ln>
        </p:spPr>
      </p:pic>
      <p:pic>
        <p:nvPicPr>
          <p:cNvPr id="289" name="Google Shape;289;p68"/>
          <p:cNvPicPr preferRelativeResize="0"/>
          <p:nvPr/>
        </p:nvPicPr>
        <p:blipFill rotWithShape="1">
          <a:blip r:embed="rId13">
            <a:alphaModFix/>
          </a:blip>
          <a:srcRect/>
          <a:stretch/>
        </p:blipFill>
        <p:spPr>
          <a:xfrm>
            <a:off x="13589619" y="8164189"/>
            <a:ext cx="1903074" cy="689774"/>
          </a:xfrm>
          <a:prstGeom prst="rect">
            <a:avLst/>
          </a:prstGeom>
          <a:noFill/>
          <a:ln>
            <a:noFill/>
          </a:ln>
        </p:spPr>
      </p:pic>
      <p:pic>
        <p:nvPicPr>
          <p:cNvPr id="290" name="Google Shape;290;p68"/>
          <p:cNvPicPr preferRelativeResize="0"/>
          <p:nvPr/>
        </p:nvPicPr>
        <p:blipFill rotWithShape="1">
          <a:blip r:embed="rId14">
            <a:alphaModFix/>
          </a:blip>
          <a:srcRect/>
          <a:stretch/>
        </p:blipFill>
        <p:spPr>
          <a:xfrm>
            <a:off x="15998211" y="7761699"/>
            <a:ext cx="1965874" cy="1092264"/>
          </a:xfrm>
          <a:prstGeom prst="rect">
            <a:avLst/>
          </a:prstGeom>
          <a:noFill/>
          <a:ln>
            <a:noFill/>
          </a:ln>
        </p:spPr>
      </p:pic>
      <p:pic>
        <p:nvPicPr>
          <p:cNvPr id="291" name="Google Shape;291;p68"/>
          <p:cNvPicPr preferRelativeResize="0"/>
          <p:nvPr/>
        </p:nvPicPr>
        <p:blipFill rotWithShape="1">
          <a:blip r:embed="rId15">
            <a:alphaModFix/>
          </a:blip>
          <a:srcRect/>
          <a:stretch/>
        </p:blipFill>
        <p:spPr>
          <a:xfrm>
            <a:off x="11448556" y="2461988"/>
            <a:ext cx="1579772" cy="1263062"/>
          </a:xfrm>
          <a:prstGeom prst="rect">
            <a:avLst/>
          </a:prstGeom>
          <a:noFill/>
          <a:ln>
            <a:noFill/>
          </a:ln>
        </p:spPr>
      </p:pic>
      <p:sp>
        <p:nvSpPr>
          <p:cNvPr id="292" name="Google Shape;292;p68"/>
          <p:cNvSpPr/>
          <p:nvPr/>
        </p:nvSpPr>
        <p:spPr>
          <a:xfrm>
            <a:off x="802690" y="9838104"/>
            <a:ext cx="158400" cy="214200"/>
          </a:xfrm>
          <a:prstGeom prst="ellipse">
            <a:avLst/>
          </a:prstGeom>
          <a:solidFill>
            <a:srgbClr val="6AA84F"/>
          </a:solidFill>
          <a:ln w="9525" cap="flat" cmpd="sng">
            <a:solidFill>
              <a:srgbClr val="6AA84F"/>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93" name="Google Shape;293;p68"/>
          <p:cNvSpPr txBox="1"/>
          <p:nvPr/>
        </p:nvSpPr>
        <p:spPr>
          <a:xfrm>
            <a:off x="961100" y="9600200"/>
            <a:ext cx="1903200" cy="690000"/>
          </a:xfrm>
          <a:prstGeom prst="rect">
            <a:avLst/>
          </a:prstGeom>
          <a:noFill/>
          <a:ln>
            <a:noFill/>
          </a:ln>
        </p:spPr>
        <p:txBody>
          <a:bodyPr spcFirstLastPara="1" wrap="square" lIns="182850" tIns="182850" rIns="182850" bIns="182850" anchor="t" anchorCtr="0">
            <a:noAutofit/>
          </a:bodyPr>
          <a:lstStyle/>
          <a:p>
            <a:r>
              <a:rPr lang="en">
                <a:solidFill>
                  <a:schemeClr val="dk2"/>
                </a:solidFill>
                <a:latin typeface="Roboto"/>
                <a:ea typeface="Roboto"/>
                <a:cs typeface="Roboto"/>
                <a:sym typeface="Roboto"/>
              </a:rPr>
              <a:t>Head Office </a:t>
            </a:r>
            <a:endParaRPr>
              <a:solidFill>
                <a:schemeClr val="dk2"/>
              </a:solidFill>
              <a:latin typeface="Roboto"/>
              <a:ea typeface="Roboto"/>
              <a:cs typeface="Roboto"/>
              <a:sym typeface="Roboto"/>
            </a:endParaRPr>
          </a:p>
        </p:txBody>
      </p:sp>
      <p:sp>
        <p:nvSpPr>
          <p:cNvPr id="294" name="Google Shape;294;p68"/>
          <p:cNvSpPr/>
          <p:nvPr/>
        </p:nvSpPr>
        <p:spPr>
          <a:xfrm>
            <a:off x="3266052" y="9838080"/>
            <a:ext cx="158400" cy="21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95" name="Google Shape;295;p68"/>
          <p:cNvSpPr txBox="1"/>
          <p:nvPr/>
        </p:nvSpPr>
        <p:spPr>
          <a:xfrm>
            <a:off x="3424450" y="9600200"/>
            <a:ext cx="1903200" cy="690000"/>
          </a:xfrm>
          <a:prstGeom prst="rect">
            <a:avLst/>
          </a:prstGeom>
          <a:noFill/>
          <a:ln>
            <a:noFill/>
          </a:ln>
        </p:spPr>
        <p:txBody>
          <a:bodyPr spcFirstLastPara="1" wrap="square" lIns="182850" tIns="182850" rIns="182850" bIns="182850" anchor="t" anchorCtr="0">
            <a:noAutofit/>
          </a:bodyPr>
          <a:lstStyle/>
          <a:p>
            <a:r>
              <a:rPr lang="en">
                <a:solidFill>
                  <a:schemeClr val="dk2"/>
                </a:solidFill>
                <a:latin typeface="Roboto"/>
                <a:ea typeface="Roboto"/>
                <a:cs typeface="Roboto"/>
                <a:sym typeface="Roboto"/>
              </a:rPr>
              <a:t>Field Office </a:t>
            </a:r>
            <a:endParaRPr>
              <a:solidFill>
                <a:schemeClr val="dk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3D5F"/>
        </a:solidFill>
        <a:effectLst/>
      </p:bgPr>
    </p:bg>
    <p:spTree>
      <p:nvGrpSpPr>
        <p:cNvPr id="1" name=""/>
        <p:cNvGrpSpPr/>
        <p:nvPr/>
      </p:nvGrpSpPr>
      <p:grpSpPr>
        <a:xfrm>
          <a:off x="0" y="0"/>
          <a:ext cx="0" cy="0"/>
          <a:chOff x="0" y="0"/>
          <a:chExt cx="0" cy="0"/>
        </a:xfrm>
      </p:grpSpPr>
      <p:sp>
        <p:nvSpPr>
          <p:cNvPr id="2" name="Freeform 2"/>
          <p:cNvSpPr/>
          <p:nvPr/>
        </p:nvSpPr>
        <p:spPr>
          <a:xfrm rot="1160249">
            <a:off x="6657414" y="-5067099"/>
            <a:ext cx="20522451" cy="18748868"/>
          </a:xfrm>
          <a:custGeom>
            <a:avLst/>
            <a:gdLst/>
            <a:ahLst/>
            <a:cxnLst/>
            <a:rect l="l" t="t" r="r" b="b"/>
            <a:pathLst>
              <a:path w="20522451" h="18748868">
                <a:moveTo>
                  <a:pt x="0" y="0"/>
                </a:moveTo>
                <a:lnTo>
                  <a:pt x="20522451" y="0"/>
                </a:lnTo>
                <a:lnTo>
                  <a:pt x="20522451" y="18748869"/>
                </a:lnTo>
                <a:lnTo>
                  <a:pt x="0" y="18748869"/>
                </a:lnTo>
                <a:lnTo>
                  <a:pt x="0" y="0"/>
                </a:lnTo>
                <a:close/>
              </a:path>
            </a:pathLst>
          </a:custGeom>
          <a:blipFill>
            <a:blip r:embed="rId2"/>
            <a:stretch>
              <a:fillRect t="-649" b="-649"/>
            </a:stretch>
          </a:blipFill>
        </p:spPr>
        <p:txBody>
          <a:bodyPr/>
          <a:lstStyle/>
          <a:p>
            <a:endParaRPr lang="en-US"/>
          </a:p>
        </p:txBody>
      </p:sp>
      <p:sp>
        <p:nvSpPr>
          <p:cNvPr id="3" name="TextBox 3"/>
          <p:cNvSpPr txBox="1"/>
          <p:nvPr/>
        </p:nvSpPr>
        <p:spPr>
          <a:xfrm>
            <a:off x="1028700" y="4772016"/>
            <a:ext cx="6525478" cy="710066"/>
          </a:xfrm>
          <a:prstGeom prst="rect">
            <a:avLst/>
          </a:prstGeom>
        </p:spPr>
        <p:txBody>
          <a:bodyPr lIns="0" tIns="0" rIns="0" bIns="0" rtlCol="0" anchor="t">
            <a:spAutoFit/>
          </a:bodyPr>
          <a:lstStyle/>
          <a:p>
            <a:pPr>
              <a:lnSpc>
                <a:spcPts val="5759"/>
              </a:lnSpc>
            </a:pPr>
            <a:r>
              <a:rPr lang="en-US" sz="4800" b="1" dirty="0">
                <a:solidFill>
                  <a:srgbClr val="FEFEFE"/>
                </a:solidFill>
                <a:latin typeface="BR Omny Bold"/>
                <a:sym typeface="Roboto Slab"/>
              </a:rPr>
              <a:t>Introduction to GIS </a:t>
            </a:r>
            <a:endParaRPr lang="en-US" sz="4800" b="1" dirty="0">
              <a:solidFill>
                <a:srgbClr val="FEFEFE"/>
              </a:solidFill>
              <a:latin typeface="BR Omny Bold"/>
              <a:sym typeface="BR Omny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4"/>
        <p:cNvGrpSpPr/>
        <p:nvPr/>
      </p:nvGrpSpPr>
      <p:grpSpPr>
        <a:xfrm>
          <a:off x="0" y="0"/>
          <a:ext cx="0" cy="0"/>
          <a:chOff x="0" y="0"/>
          <a:chExt cx="0" cy="0"/>
        </a:xfrm>
      </p:grpSpPr>
      <p:sp>
        <p:nvSpPr>
          <p:cNvPr id="3" name="Freeform 2">
            <a:extLst>
              <a:ext uri="{FF2B5EF4-FFF2-40B4-BE49-F238E27FC236}">
                <a16:creationId xmlns:a16="http://schemas.microsoft.com/office/drawing/2014/main" id="{118F0F70-0835-45CF-B084-8B3F5FF5065D}"/>
              </a:ext>
            </a:extLst>
          </p:cNvPr>
          <p:cNvSpPr/>
          <p:nvPr/>
        </p:nvSpPr>
        <p:spPr>
          <a:xfrm rot="20222520">
            <a:off x="13316263" y="5547876"/>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267" name="Google Shape;267;g2dc7b825d3d_0_135"/>
          <p:cNvSpPr txBox="1"/>
          <p:nvPr/>
        </p:nvSpPr>
        <p:spPr>
          <a:xfrm>
            <a:off x="9695391" y="6180600"/>
            <a:ext cx="6931449" cy="3773145"/>
          </a:xfrm>
          <a:prstGeom prst="rect">
            <a:avLst/>
          </a:prstGeom>
          <a:noFill/>
          <a:ln>
            <a:noFill/>
          </a:ln>
        </p:spPr>
        <p:txBody>
          <a:bodyPr spcFirstLastPara="1" wrap="square" lIns="96425" tIns="96425" rIns="96425" bIns="96425" anchor="t" anchorCtr="0">
            <a:noAutofit/>
          </a:bodyPr>
          <a:lstStyle/>
          <a:p>
            <a:pPr algn="just">
              <a:lnSpc>
                <a:spcPct val="115000"/>
              </a:lnSpc>
              <a:buClr>
                <a:srgbClr val="000000"/>
              </a:buClr>
              <a:buSzPts val="1400"/>
            </a:pPr>
            <a:r>
              <a:rPr lang="en-US" sz="1898" dirty="0">
                <a:solidFill>
                  <a:schemeClr val="dk1"/>
                </a:solidFill>
                <a:latin typeface="Arial"/>
                <a:ea typeface="Arial"/>
                <a:cs typeface="Arial"/>
                <a:sym typeface="Arial"/>
              </a:rPr>
              <a:t>GIS creates, manages, analyzes, and maps all types of data to help:</a:t>
            </a:r>
            <a:endParaRPr sz="1898" dirty="0">
              <a:solidFill>
                <a:schemeClr val="dk1"/>
              </a:solidFill>
              <a:latin typeface="Arial"/>
              <a:ea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cs typeface="Arial"/>
                <a:sym typeface="Arial"/>
              </a:rPr>
              <a:t>Connect data to a map, integrating location data (where things are) with all types of descriptive information (what things are like there). </a:t>
            </a:r>
            <a:endParaRPr sz="1898" dirty="0">
              <a:solidFill>
                <a:schemeClr val="dk1"/>
              </a:solidFill>
              <a:latin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cs typeface="Arial"/>
              </a:rPr>
              <a:t>Provide a foundation for mapping and analysis that make geographic information, patterns and relationships easy to understand.</a:t>
            </a:r>
            <a:endParaRPr sz="1898" dirty="0">
              <a:solidFill>
                <a:schemeClr val="dk1"/>
              </a:solidFill>
              <a:latin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cs typeface="Arial"/>
                <a:sym typeface="Arial"/>
              </a:rPr>
              <a:t>Improve communication and efficiency as well as better management and decision making.</a:t>
            </a:r>
            <a:endParaRPr sz="1898" dirty="0">
              <a:solidFill>
                <a:schemeClr val="dk1"/>
              </a:solidFill>
              <a:latin typeface="Arial"/>
              <a:cs typeface="Arial"/>
              <a:sym typeface="Arial"/>
            </a:endParaRPr>
          </a:p>
        </p:txBody>
      </p:sp>
      <p:sp>
        <p:nvSpPr>
          <p:cNvPr id="268" name="Google Shape;268;g2dc7b825d3d_0_135"/>
          <p:cNvSpPr/>
          <p:nvPr/>
        </p:nvSpPr>
        <p:spPr>
          <a:xfrm>
            <a:off x="8607850" y="3349609"/>
            <a:ext cx="1072301" cy="724570"/>
          </a:xfrm>
          <a:prstGeom prst="rightArrow">
            <a:avLst>
              <a:gd name="adj1" fmla="val 50000"/>
              <a:gd name="adj2" fmla="val 50000"/>
            </a:avLst>
          </a:prstGeom>
          <a:solidFill>
            <a:schemeClr val="dk2"/>
          </a:solidFill>
          <a:ln w="9525" cap="flat" cmpd="sng">
            <a:solidFill>
              <a:srgbClr val="FEFDEB"/>
            </a:solidFill>
            <a:prstDash val="solid"/>
            <a:round/>
            <a:headEnd type="none" w="sm" len="sm"/>
            <a:tailEnd type="none" w="sm" len="sm"/>
          </a:ln>
        </p:spPr>
        <p:txBody>
          <a:bodyPr spcFirstLastPara="1" wrap="square" lIns="96425" tIns="96425" rIns="96425" bIns="96425" anchor="ctr" anchorCtr="0">
            <a:noAutofit/>
          </a:bodyPr>
          <a:lstStyle/>
          <a:p>
            <a:pPr algn="ctr">
              <a:buClr>
                <a:srgbClr val="000000"/>
              </a:buClr>
              <a:buSzPts val="1400"/>
            </a:pPr>
            <a:endParaRPr sz="1477">
              <a:solidFill>
                <a:schemeClr val="accent3"/>
              </a:solidFill>
              <a:latin typeface="Arial"/>
              <a:ea typeface="Arial"/>
              <a:cs typeface="Arial"/>
              <a:sym typeface="Arial"/>
            </a:endParaRPr>
          </a:p>
        </p:txBody>
      </p:sp>
      <p:sp>
        <p:nvSpPr>
          <p:cNvPr id="269" name="Google Shape;269;g2dc7b825d3d_0_135"/>
          <p:cNvSpPr txBox="1"/>
          <p:nvPr/>
        </p:nvSpPr>
        <p:spPr>
          <a:xfrm>
            <a:off x="642811" y="6180600"/>
            <a:ext cx="8116510" cy="3773145"/>
          </a:xfrm>
          <a:prstGeom prst="rect">
            <a:avLst/>
          </a:prstGeom>
          <a:noFill/>
          <a:ln>
            <a:noFill/>
          </a:ln>
        </p:spPr>
        <p:txBody>
          <a:bodyPr spcFirstLastPara="1" wrap="square" lIns="96425" tIns="96425" rIns="96425" bIns="96425" anchor="t" anchorCtr="0">
            <a:noAutofit/>
          </a:bodyPr>
          <a:lstStyle/>
          <a:p>
            <a:pPr>
              <a:lnSpc>
                <a:spcPct val="115000"/>
              </a:lnSpc>
              <a:buClr>
                <a:srgbClr val="000000"/>
              </a:buClr>
              <a:buSzPts val="1400"/>
            </a:pPr>
            <a:r>
              <a:rPr lang="en-US" sz="1898" dirty="0">
                <a:solidFill>
                  <a:schemeClr val="dk1"/>
                </a:solidFill>
                <a:latin typeface="Arial"/>
                <a:ea typeface="Arial"/>
                <a:cs typeface="Arial"/>
                <a:sym typeface="Arial"/>
              </a:rPr>
              <a:t>A </a:t>
            </a:r>
            <a:r>
              <a:rPr lang="en-US" sz="1898" b="1" dirty="0">
                <a:solidFill>
                  <a:schemeClr val="dk1"/>
                </a:solidFill>
                <a:latin typeface="Arial"/>
                <a:ea typeface="Arial"/>
                <a:cs typeface="Arial"/>
                <a:sym typeface="Arial"/>
              </a:rPr>
              <a:t>geographic information system (GIS) </a:t>
            </a:r>
            <a:r>
              <a:rPr lang="en-US" sz="1898" dirty="0">
                <a:solidFill>
                  <a:schemeClr val="dk1"/>
                </a:solidFill>
                <a:latin typeface="Arial"/>
                <a:ea typeface="Arial"/>
                <a:cs typeface="Arial"/>
                <a:sym typeface="Arial"/>
              </a:rPr>
              <a:t>integrates five key components:</a:t>
            </a:r>
            <a:endParaRPr sz="1898" dirty="0">
              <a:solidFill>
                <a:schemeClr val="dk1"/>
              </a:solidFill>
              <a:latin typeface="Arial"/>
              <a:ea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ea typeface="Arial"/>
                <a:cs typeface="Arial"/>
                <a:sym typeface="Arial"/>
              </a:rPr>
              <a:t>Hardware: The computer systems, technical equipment and networks where GIS operates.</a:t>
            </a:r>
            <a:endParaRPr sz="1898" dirty="0">
              <a:solidFill>
                <a:schemeClr val="dk1"/>
              </a:solidFill>
              <a:latin typeface="Arial"/>
              <a:ea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ea typeface="Arial"/>
                <a:cs typeface="Arial"/>
                <a:sym typeface="Arial"/>
              </a:rPr>
              <a:t>Software: Provides the functions needed to store, analyze and display geographic information.</a:t>
            </a:r>
            <a:endParaRPr sz="1898" dirty="0">
              <a:solidFill>
                <a:schemeClr val="dk1"/>
              </a:solidFill>
              <a:latin typeface="Arial"/>
              <a:ea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ea typeface="Arial"/>
                <a:cs typeface="Arial"/>
                <a:sym typeface="Arial"/>
              </a:rPr>
              <a:t>Data: Vector data &amp; Raster data, image data attribute data (non-spatial).</a:t>
            </a:r>
            <a:endParaRPr sz="1898" dirty="0">
              <a:solidFill>
                <a:schemeClr val="dk1"/>
              </a:solidFill>
              <a:latin typeface="Arial"/>
              <a:ea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ea typeface="Arial"/>
                <a:cs typeface="Arial"/>
                <a:sym typeface="Arial"/>
              </a:rPr>
              <a:t>Methods: Guidelines, specs, procedure and standards for analyzing and applying GIS.</a:t>
            </a:r>
            <a:endParaRPr sz="1898" dirty="0">
              <a:solidFill>
                <a:schemeClr val="dk1"/>
              </a:solidFill>
              <a:latin typeface="Arial"/>
              <a:ea typeface="Arial"/>
              <a:cs typeface="Arial"/>
              <a:sym typeface="Arial"/>
            </a:endParaRPr>
          </a:p>
          <a:p>
            <a:pPr marL="482209" indent="-361657">
              <a:lnSpc>
                <a:spcPct val="115000"/>
              </a:lnSpc>
              <a:buClr>
                <a:schemeClr val="dk1"/>
              </a:buClr>
              <a:buSzPts val="1800"/>
              <a:buFont typeface="Arial"/>
              <a:buChar char="●"/>
            </a:pPr>
            <a:r>
              <a:rPr lang="en-US" sz="1898" dirty="0">
                <a:solidFill>
                  <a:schemeClr val="dk1"/>
                </a:solidFill>
                <a:latin typeface="Arial"/>
                <a:ea typeface="Arial"/>
                <a:cs typeface="Arial"/>
                <a:sym typeface="Arial"/>
              </a:rPr>
              <a:t>People: Ask questions, choose, collect, analyze the data and interpret results.</a:t>
            </a:r>
            <a:endParaRPr sz="1898" dirty="0">
              <a:solidFill>
                <a:schemeClr val="dk1"/>
              </a:solidFill>
              <a:latin typeface="Arial"/>
              <a:ea typeface="Arial"/>
              <a:cs typeface="Arial"/>
              <a:sym typeface="Arial"/>
            </a:endParaRPr>
          </a:p>
          <a:p>
            <a:pPr>
              <a:lnSpc>
                <a:spcPct val="150000"/>
              </a:lnSpc>
              <a:buClr>
                <a:srgbClr val="000000"/>
              </a:buClr>
              <a:buSzPts val="1400"/>
            </a:pPr>
            <a:endParaRPr sz="1582" dirty="0">
              <a:solidFill>
                <a:schemeClr val="dk1"/>
              </a:solidFill>
              <a:latin typeface="Arial"/>
              <a:ea typeface="Arial"/>
              <a:cs typeface="Arial"/>
              <a:sym typeface="Arial"/>
            </a:endParaRPr>
          </a:p>
        </p:txBody>
      </p:sp>
      <p:pic>
        <p:nvPicPr>
          <p:cNvPr id="270" name="Google Shape;270;g2dc7b825d3d_0_135" descr="Diagram&#10;&#10;Description automatically generated"/>
          <p:cNvPicPr preferRelativeResize="0"/>
          <p:nvPr/>
        </p:nvPicPr>
        <p:blipFill rotWithShape="1">
          <a:blip r:embed="rId4">
            <a:alphaModFix/>
          </a:blip>
          <a:srcRect b="2190"/>
          <a:stretch/>
        </p:blipFill>
        <p:spPr>
          <a:xfrm>
            <a:off x="10400002" y="1154100"/>
            <a:ext cx="6211598" cy="4858752"/>
          </a:xfrm>
          <a:prstGeom prst="rect">
            <a:avLst/>
          </a:prstGeom>
          <a:noFill/>
          <a:ln>
            <a:noFill/>
          </a:ln>
        </p:spPr>
      </p:pic>
      <p:pic>
        <p:nvPicPr>
          <p:cNvPr id="271" name="Google Shape;271;g2dc7b825d3d_0_135" descr="Graphical user interface&#10;&#10;Description automatically generated"/>
          <p:cNvPicPr preferRelativeResize="0"/>
          <p:nvPr/>
        </p:nvPicPr>
        <p:blipFill rotWithShape="1">
          <a:blip r:embed="rId5">
            <a:alphaModFix/>
          </a:blip>
          <a:srcRect t="9934"/>
          <a:stretch/>
        </p:blipFill>
        <p:spPr>
          <a:xfrm>
            <a:off x="642811" y="1154100"/>
            <a:ext cx="7686190" cy="4858752"/>
          </a:xfrm>
          <a:prstGeom prst="rect">
            <a:avLst/>
          </a:prstGeom>
          <a:noFill/>
          <a:ln w="9525" cap="flat" cmpd="sng">
            <a:solidFill>
              <a:srgbClr val="E3E8EA"/>
            </a:solidFill>
            <a:prstDash val="solid"/>
            <a:round/>
            <a:headEnd type="none" w="sm" len="sm"/>
            <a:tailEnd type="none" w="sm" len="sm"/>
          </a:ln>
        </p:spPr>
      </p:pic>
      <p:sp>
        <p:nvSpPr>
          <p:cNvPr id="6" name="TextBox 3">
            <a:extLst>
              <a:ext uri="{FF2B5EF4-FFF2-40B4-BE49-F238E27FC236}">
                <a16:creationId xmlns:a16="http://schemas.microsoft.com/office/drawing/2014/main" id="{BCC9725C-1A37-B117-E80C-966FFF02FEDB}"/>
              </a:ext>
            </a:extLst>
          </p:cNvPr>
          <p:cNvSpPr txBox="1"/>
          <p:nvPr/>
        </p:nvSpPr>
        <p:spPr>
          <a:xfrm>
            <a:off x="642811" y="333255"/>
            <a:ext cx="9972606" cy="710066"/>
          </a:xfrm>
          <a:prstGeom prst="rect">
            <a:avLst/>
          </a:prstGeom>
        </p:spPr>
        <p:txBody>
          <a:bodyPr lIns="0" tIns="0" rIns="0" bIns="0" rtlCol="0" anchor="t">
            <a:spAutoFit/>
          </a:bodyPr>
          <a:lstStyle/>
          <a:p>
            <a:pPr>
              <a:lnSpc>
                <a:spcPts val="5759"/>
              </a:lnSpc>
            </a:pPr>
            <a:r>
              <a:rPr lang="en-US" sz="4800" b="1" dirty="0">
                <a:solidFill>
                  <a:srgbClr val="1C79BE"/>
                </a:solidFill>
                <a:latin typeface="BR Omny Bold"/>
                <a:sym typeface="Roboto Slab"/>
              </a:rPr>
              <a:t>Introduction to GIS </a:t>
            </a:r>
            <a:endParaRPr lang="en-US" sz="4800" b="1" dirty="0">
              <a:solidFill>
                <a:srgbClr val="1C79BE"/>
              </a:solidFill>
              <a:latin typeface="BR Omny Bold"/>
              <a:sym typeface="BR Omny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5"/>
        <p:cNvGrpSpPr/>
        <p:nvPr/>
      </p:nvGrpSpPr>
      <p:grpSpPr>
        <a:xfrm>
          <a:off x="0" y="0"/>
          <a:ext cx="0" cy="0"/>
          <a:chOff x="0" y="0"/>
          <a:chExt cx="0" cy="0"/>
        </a:xfrm>
      </p:grpSpPr>
      <p:sp>
        <p:nvSpPr>
          <p:cNvPr id="2" name="Freeform 2">
            <a:extLst>
              <a:ext uri="{FF2B5EF4-FFF2-40B4-BE49-F238E27FC236}">
                <a16:creationId xmlns:a16="http://schemas.microsoft.com/office/drawing/2014/main" id="{E6E247C7-52C7-9F06-08B8-734B230DEB1C}"/>
              </a:ext>
            </a:extLst>
          </p:cNvPr>
          <p:cNvSpPr/>
          <p:nvPr/>
        </p:nvSpPr>
        <p:spPr>
          <a:xfrm rot="20222520">
            <a:off x="12662332" y="5831602"/>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3"/>
            <a:stretch>
              <a:fillRect l="-5972" r="-5972"/>
            </a:stretch>
          </a:blipFill>
        </p:spPr>
        <p:txBody>
          <a:bodyPr/>
          <a:lstStyle/>
          <a:p>
            <a:endParaRPr lang="en-US"/>
          </a:p>
        </p:txBody>
      </p:sp>
      <p:sp>
        <p:nvSpPr>
          <p:cNvPr id="277" name="Google Shape;277;g2dc7b825d3d_0_20"/>
          <p:cNvSpPr/>
          <p:nvPr/>
        </p:nvSpPr>
        <p:spPr>
          <a:xfrm>
            <a:off x="7688261" y="2157892"/>
            <a:ext cx="3098566" cy="770449"/>
          </a:xfrm>
          <a:prstGeom prst="chevron">
            <a:avLst>
              <a:gd name="adj" fmla="val 50000"/>
            </a:avLst>
          </a:prstGeom>
          <a:solidFill>
            <a:srgbClr val="CC4125"/>
          </a:solidFill>
          <a:ln>
            <a:noFill/>
          </a:ln>
        </p:spPr>
        <p:txBody>
          <a:bodyPr spcFirstLastPara="1" wrap="square" lIns="137136" tIns="137136" rIns="137136" bIns="137136" anchor="ctr" anchorCtr="0">
            <a:noAutofit/>
          </a:bodyPr>
          <a:lstStyle/>
          <a:p>
            <a:pPr algn="ctr">
              <a:buClr>
                <a:srgbClr val="000000"/>
              </a:buClr>
              <a:buSzPts val="1700"/>
            </a:pPr>
            <a:r>
              <a:rPr lang="en-US" sz="2109">
                <a:solidFill>
                  <a:srgbClr val="FFFFFF"/>
                </a:solidFill>
                <a:latin typeface="Roboto"/>
                <a:ea typeface="Roboto"/>
                <a:cs typeface="Roboto"/>
                <a:sym typeface="Roboto"/>
              </a:rPr>
              <a:t>Examined</a:t>
            </a:r>
            <a:endParaRPr sz="2109">
              <a:solidFill>
                <a:srgbClr val="FFFFFF"/>
              </a:solidFill>
              <a:latin typeface="Roboto"/>
              <a:ea typeface="Roboto"/>
              <a:cs typeface="Roboto"/>
              <a:sym typeface="Roboto"/>
            </a:endParaRPr>
          </a:p>
        </p:txBody>
      </p:sp>
      <p:sp>
        <p:nvSpPr>
          <p:cNvPr id="278" name="Google Shape;278;g2dc7b825d3d_0_20"/>
          <p:cNvSpPr txBox="1"/>
          <p:nvPr/>
        </p:nvSpPr>
        <p:spPr>
          <a:xfrm>
            <a:off x="8057076" y="3035241"/>
            <a:ext cx="2201693" cy="3064588"/>
          </a:xfrm>
          <a:prstGeom prst="rect">
            <a:avLst/>
          </a:prstGeom>
          <a:noFill/>
          <a:ln>
            <a:noFill/>
          </a:ln>
        </p:spPr>
        <p:txBody>
          <a:bodyPr spcFirstLastPara="1" wrap="square" lIns="137136" tIns="137136" rIns="137136" bIns="137136" anchor="t" anchorCtr="0">
            <a:noAutofit/>
          </a:bodyPr>
          <a:lstStyle>
            <a:defPPr>
              <a:defRPr lang="en-US"/>
            </a:defPPr>
            <a:lvl1pPr>
              <a:lnSpc>
                <a:spcPct val="115000"/>
              </a:lnSpc>
              <a:buClr>
                <a:srgbClr val="000000"/>
              </a:buClr>
              <a:buSzPts val="1400"/>
              <a:defRPr sz="2000">
                <a:solidFill>
                  <a:srgbClr val="000000"/>
                </a:solidFill>
                <a:latin typeface="Roboto"/>
                <a:ea typeface="Roboto"/>
                <a:cs typeface="Roboto"/>
              </a:defRPr>
            </a:lvl1pPr>
          </a:lstStyle>
          <a:p>
            <a:r>
              <a:rPr lang="en-US" dirty="0">
                <a:sym typeface="Roboto"/>
              </a:rPr>
              <a:t>You will surely not know that your data is appropriate for your study after having thoroughly examined it.</a:t>
            </a:r>
            <a:endParaRPr dirty="0">
              <a:sym typeface="Roboto"/>
            </a:endParaRPr>
          </a:p>
        </p:txBody>
      </p:sp>
      <p:sp>
        <p:nvSpPr>
          <p:cNvPr id="279" name="Google Shape;279;g2dc7b825d3d_0_20"/>
          <p:cNvSpPr/>
          <p:nvPr/>
        </p:nvSpPr>
        <p:spPr>
          <a:xfrm>
            <a:off x="2409094" y="2158139"/>
            <a:ext cx="3324480" cy="770449"/>
          </a:xfrm>
          <a:prstGeom prst="homePlate">
            <a:avLst>
              <a:gd name="adj" fmla="val 50000"/>
            </a:avLst>
          </a:prstGeom>
          <a:solidFill>
            <a:srgbClr val="801F17"/>
          </a:solidFill>
          <a:ln>
            <a:noFill/>
          </a:ln>
        </p:spPr>
        <p:txBody>
          <a:bodyPr spcFirstLastPara="1" wrap="square" lIns="137136" tIns="137136" rIns="137136" bIns="137136" anchor="ctr" anchorCtr="0">
            <a:noAutofit/>
          </a:bodyPr>
          <a:lstStyle/>
          <a:p>
            <a:pPr algn="ctr">
              <a:buClr>
                <a:srgbClr val="000000"/>
              </a:buClr>
              <a:buSzPts val="1700"/>
            </a:pPr>
            <a:r>
              <a:rPr lang="en-US" sz="2109">
                <a:solidFill>
                  <a:srgbClr val="FFFFFF"/>
                </a:solidFill>
                <a:latin typeface="Roboto"/>
                <a:ea typeface="Roboto"/>
                <a:cs typeface="Roboto"/>
                <a:sym typeface="Roboto"/>
              </a:rPr>
              <a:t>Request</a:t>
            </a:r>
            <a:endParaRPr sz="2109">
              <a:solidFill>
                <a:srgbClr val="FFFFFF"/>
              </a:solidFill>
              <a:latin typeface="Roboto"/>
              <a:ea typeface="Roboto"/>
              <a:cs typeface="Roboto"/>
              <a:sym typeface="Roboto"/>
            </a:endParaRPr>
          </a:p>
        </p:txBody>
      </p:sp>
      <p:sp>
        <p:nvSpPr>
          <p:cNvPr id="280" name="Google Shape;280;g2dc7b825d3d_0_20"/>
          <p:cNvSpPr txBox="1"/>
          <p:nvPr/>
        </p:nvSpPr>
        <p:spPr>
          <a:xfrm>
            <a:off x="2890954" y="3035241"/>
            <a:ext cx="2095875" cy="2717859"/>
          </a:xfrm>
          <a:prstGeom prst="rect">
            <a:avLst/>
          </a:prstGeom>
          <a:noFill/>
          <a:ln>
            <a:noFill/>
          </a:ln>
        </p:spPr>
        <p:txBody>
          <a:bodyPr spcFirstLastPara="1" wrap="square" lIns="137136" tIns="137136" rIns="137136" bIns="137136" anchor="t" anchorCtr="0">
            <a:noAutofit/>
          </a:bodyPr>
          <a:lstStyle/>
          <a:p>
            <a:pPr>
              <a:lnSpc>
                <a:spcPct val="115000"/>
              </a:lnSpc>
              <a:buClr>
                <a:srgbClr val="000000"/>
              </a:buClr>
              <a:buSzPts val="1400"/>
            </a:pPr>
            <a:r>
              <a:rPr lang="en-US" sz="2000" dirty="0">
                <a:solidFill>
                  <a:srgbClr val="000000"/>
                </a:solidFill>
                <a:latin typeface="Roboto"/>
                <a:ea typeface="Roboto"/>
                <a:cs typeface="Roboto"/>
                <a:sym typeface="Roboto"/>
              </a:rPr>
              <a:t>What is the problem you are trying to solve or analyze, and where is it located?</a:t>
            </a:r>
            <a:endParaRPr sz="2000" dirty="0">
              <a:solidFill>
                <a:srgbClr val="000000"/>
              </a:solidFill>
              <a:latin typeface="Roboto"/>
              <a:ea typeface="Roboto"/>
              <a:cs typeface="Roboto"/>
              <a:sym typeface="Roboto"/>
            </a:endParaRPr>
          </a:p>
        </p:txBody>
      </p:sp>
      <p:sp>
        <p:nvSpPr>
          <p:cNvPr id="281" name="Google Shape;281;g2dc7b825d3d_0_20"/>
          <p:cNvSpPr/>
          <p:nvPr/>
        </p:nvSpPr>
        <p:spPr>
          <a:xfrm>
            <a:off x="5168695" y="2157892"/>
            <a:ext cx="3098566" cy="770449"/>
          </a:xfrm>
          <a:prstGeom prst="chevron">
            <a:avLst>
              <a:gd name="adj" fmla="val 50000"/>
            </a:avLst>
          </a:prstGeom>
          <a:solidFill>
            <a:srgbClr val="A61C00"/>
          </a:solidFill>
          <a:ln>
            <a:noFill/>
          </a:ln>
        </p:spPr>
        <p:txBody>
          <a:bodyPr spcFirstLastPara="1" wrap="square" lIns="137136" tIns="137136" rIns="137136" bIns="137136" anchor="ctr" anchorCtr="0">
            <a:noAutofit/>
          </a:bodyPr>
          <a:lstStyle/>
          <a:p>
            <a:pPr algn="ctr">
              <a:buClr>
                <a:srgbClr val="000000"/>
              </a:buClr>
              <a:buSzPts val="1700"/>
            </a:pPr>
            <a:r>
              <a:rPr lang="en-US" sz="2109">
                <a:solidFill>
                  <a:srgbClr val="FFFFFF"/>
                </a:solidFill>
                <a:latin typeface="Roboto"/>
                <a:ea typeface="Roboto"/>
                <a:cs typeface="Roboto"/>
                <a:sym typeface="Roboto"/>
              </a:rPr>
              <a:t>Acquire</a:t>
            </a:r>
            <a:endParaRPr sz="2109">
              <a:solidFill>
                <a:srgbClr val="FFFFFF"/>
              </a:solidFill>
              <a:latin typeface="Roboto"/>
              <a:ea typeface="Roboto"/>
              <a:cs typeface="Roboto"/>
              <a:sym typeface="Roboto"/>
            </a:endParaRPr>
          </a:p>
        </p:txBody>
      </p:sp>
      <p:sp>
        <p:nvSpPr>
          <p:cNvPr id="282" name="Google Shape;282;g2dc7b825d3d_0_20"/>
          <p:cNvSpPr txBox="1"/>
          <p:nvPr/>
        </p:nvSpPr>
        <p:spPr>
          <a:xfrm>
            <a:off x="5537506" y="3035241"/>
            <a:ext cx="2095875" cy="2214211"/>
          </a:xfrm>
          <a:prstGeom prst="rect">
            <a:avLst/>
          </a:prstGeom>
          <a:noFill/>
          <a:ln>
            <a:noFill/>
          </a:ln>
        </p:spPr>
        <p:txBody>
          <a:bodyPr spcFirstLastPara="1" wrap="square" lIns="137136" tIns="137136" rIns="137136" bIns="137136" anchor="t" anchorCtr="0">
            <a:noAutofit/>
          </a:bodyPr>
          <a:lstStyle>
            <a:defPPr>
              <a:defRPr lang="en-US"/>
            </a:defPPr>
            <a:lvl1pPr>
              <a:lnSpc>
                <a:spcPct val="115000"/>
              </a:lnSpc>
              <a:buClr>
                <a:srgbClr val="000000"/>
              </a:buClr>
              <a:buSzPts val="1400"/>
              <a:defRPr sz="2000">
                <a:solidFill>
                  <a:srgbClr val="000000"/>
                </a:solidFill>
                <a:latin typeface="Roboto"/>
                <a:ea typeface="Roboto"/>
                <a:cs typeface="Roboto"/>
              </a:defRPr>
            </a:lvl1pPr>
          </a:lstStyle>
          <a:p>
            <a:r>
              <a:rPr lang="en-US" dirty="0">
                <a:sym typeface="Roboto"/>
              </a:rPr>
              <a:t>Then you need to find the data needed to complete your project.</a:t>
            </a:r>
            <a:endParaRPr dirty="0">
              <a:sym typeface="Roboto"/>
            </a:endParaRPr>
          </a:p>
        </p:txBody>
      </p:sp>
      <p:sp>
        <p:nvSpPr>
          <p:cNvPr id="283" name="Google Shape;283;g2dc7b825d3d_0_20"/>
          <p:cNvSpPr/>
          <p:nvPr/>
        </p:nvSpPr>
        <p:spPr>
          <a:xfrm>
            <a:off x="10258769" y="2158013"/>
            <a:ext cx="3098566" cy="770449"/>
          </a:xfrm>
          <a:prstGeom prst="chevron">
            <a:avLst>
              <a:gd name="adj" fmla="val 50000"/>
            </a:avLst>
          </a:prstGeom>
          <a:solidFill>
            <a:srgbClr val="DD7E6B"/>
          </a:solidFill>
          <a:ln>
            <a:noFill/>
          </a:ln>
        </p:spPr>
        <p:txBody>
          <a:bodyPr spcFirstLastPara="1" wrap="square" lIns="137136" tIns="137136" rIns="137136" bIns="137136" anchor="ctr" anchorCtr="0">
            <a:noAutofit/>
          </a:bodyPr>
          <a:lstStyle/>
          <a:p>
            <a:pPr algn="ctr">
              <a:buClr>
                <a:srgbClr val="000000"/>
              </a:buClr>
              <a:buSzPts val="1700"/>
            </a:pPr>
            <a:r>
              <a:rPr lang="en-US" sz="2109">
                <a:solidFill>
                  <a:srgbClr val="FFFFFF"/>
                </a:solidFill>
                <a:latin typeface="Roboto"/>
                <a:ea typeface="Roboto"/>
                <a:cs typeface="Roboto"/>
                <a:sym typeface="Roboto"/>
              </a:rPr>
              <a:t>Analyze</a:t>
            </a:r>
            <a:endParaRPr sz="2109">
              <a:solidFill>
                <a:srgbClr val="FFFFFF"/>
              </a:solidFill>
              <a:latin typeface="Roboto"/>
              <a:ea typeface="Roboto"/>
              <a:cs typeface="Roboto"/>
              <a:sym typeface="Roboto"/>
            </a:endParaRPr>
          </a:p>
        </p:txBody>
      </p:sp>
      <p:sp>
        <p:nvSpPr>
          <p:cNvPr id="284" name="Google Shape;284;g2dc7b825d3d_0_20"/>
          <p:cNvSpPr txBox="1"/>
          <p:nvPr/>
        </p:nvSpPr>
        <p:spPr>
          <a:xfrm>
            <a:off x="10627587" y="3035329"/>
            <a:ext cx="2095875" cy="2214211"/>
          </a:xfrm>
          <a:prstGeom prst="rect">
            <a:avLst/>
          </a:prstGeom>
          <a:noFill/>
          <a:ln>
            <a:noFill/>
          </a:ln>
        </p:spPr>
        <p:txBody>
          <a:bodyPr spcFirstLastPara="1" wrap="square" lIns="137136" tIns="137136" rIns="137136" bIns="137136" anchor="t" anchorCtr="0">
            <a:noAutofit/>
          </a:bodyPr>
          <a:lstStyle>
            <a:defPPr>
              <a:defRPr lang="en-US"/>
            </a:defPPr>
            <a:lvl1pPr>
              <a:lnSpc>
                <a:spcPct val="115000"/>
              </a:lnSpc>
              <a:buClr>
                <a:srgbClr val="000000"/>
              </a:buClr>
              <a:buSzPts val="1400"/>
              <a:defRPr sz="2000">
                <a:solidFill>
                  <a:srgbClr val="000000"/>
                </a:solidFill>
                <a:latin typeface="Roboto"/>
                <a:ea typeface="Roboto"/>
                <a:cs typeface="Roboto"/>
              </a:defRPr>
            </a:lvl1pPr>
          </a:lstStyle>
          <a:p>
            <a:r>
              <a:rPr lang="en-US" dirty="0">
                <a:sym typeface="Roboto"/>
              </a:rPr>
              <a:t>Employ analytical tools within GIS to study spatial relationships, patterns, and trends in the data.</a:t>
            </a:r>
            <a:endParaRPr dirty="0">
              <a:sym typeface="Roboto"/>
            </a:endParaRPr>
          </a:p>
        </p:txBody>
      </p:sp>
      <p:sp>
        <p:nvSpPr>
          <p:cNvPr id="285" name="Google Shape;285;g2dc7b825d3d_0_20"/>
          <p:cNvSpPr/>
          <p:nvPr/>
        </p:nvSpPr>
        <p:spPr>
          <a:xfrm>
            <a:off x="12780340" y="2157892"/>
            <a:ext cx="3098566" cy="770449"/>
          </a:xfrm>
          <a:prstGeom prst="chevron">
            <a:avLst>
              <a:gd name="adj" fmla="val 50000"/>
            </a:avLst>
          </a:prstGeom>
          <a:solidFill>
            <a:srgbClr val="EA9999"/>
          </a:solidFill>
          <a:ln>
            <a:noFill/>
          </a:ln>
        </p:spPr>
        <p:txBody>
          <a:bodyPr spcFirstLastPara="1" wrap="square" lIns="137136" tIns="137136" rIns="137136" bIns="137136" anchor="ctr" anchorCtr="0">
            <a:noAutofit/>
          </a:bodyPr>
          <a:lstStyle/>
          <a:p>
            <a:pPr algn="ctr">
              <a:buClr>
                <a:srgbClr val="000000"/>
              </a:buClr>
              <a:buSzPts val="1700"/>
            </a:pPr>
            <a:r>
              <a:rPr lang="en-US" sz="2320">
                <a:solidFill>
                  <a:srgbClr val="FFFFFF"/>
                </a:solidFill>
                <a:latin typeface="Roboto"/>
                <a:ea typeface="Roboto"/>
                <a:cs typeface="Roboto"/>
                <a:sym typeface="Roboto"/>
              </a:rPr>
              <a:t>Act</a:t>
            </a:r>
            <a:endParaRPr sz="2320">
              <a:solidFill>
                <a:srgbClr val="FFFFFF"/>
              </a:solidFill>
              <a:latin typeface="Roboto"/>
              <a:ea typeface="Roboto"/>
              <a:cs typeface="Roboto"/>
              <a:sym typeface="Roboto"/>
            </a:endParaRPr>
          </a:p>
        </p:txBody>
      </p:sp>
      <p:sp>
        <p:nvSpPr>
          <p:cNvPr id="286" name="Google Shape;286;g2dc7b825d3d_0_20"/>
          <p:cNvSpPr txBox="1"/>
          <p:nvPr/>
        </p:nvSpPr>
        <p:spPr>
          <a:xfrm>
            <a:off x="13149161" y="3035241"/>
            <a:ext cx="2095875" cy="2214211"/>
          </a:xfrm>
          <a:prstGeom prst="rect">
            <a:avLst/>
          </a:prstGeom>
          <a:noFill/>
          <a:ln>
            <a:noFill/>
          </a:ln>
        </p:spPr>
        <p:txBody>
          <a:bodyPr spcFirstLastPara="1" wrap="square" lIns="137136" tIns="137136" rIns="137136" bIns="137136" anchor="t" anchorCtr="0">
            <a:noAutofit/>
          </a:bodyPr>
          <a:lstStyle>
            <a:defPPr>
              <a:defRPr lang="en-US"/>
            </a:defPPr>
            <a:lvl1pPr>
              <a:lnSpc>
                <a:spcPct val="115000"/>
              </a:lnSpc>
              <a:buClr>
                <a:srgbClr val="000000"/>
              </a:buClr>
              <a:buSzPts val="1400"/>
              <a:defRPr sz="2000">
                <a:solidFill>
                  <a:srgbClr val="000000"/>
                </a:solidFill>
                <a:latin typeface="Roboto"/>
                <a:ea typeface="Roboto"/>
                <a:cs typeface="Roboto"/>
              </a:defRPr>
            </a:lvl1pPr>
          </a:lstStyle>
          <a:p>
            <a:r>
              <a:rPr lang="en-US" dirty="0">
                <a:sym typeface="Roboto"/>
              </a:rPr>
              <a:t>The results of your analysis can be shared through reports, maps, tables delivered in print or digitally over a network or on the Web.</a:t>
            </a:r>
            <a:endParaRPr dirty="0">
              <a:sym typeface="Roboto"/>
            </a:endParaRPr>
          </a:p>
        </p:txBody>
      </p:sp>
      <p:sp>
        <p:nvSpPr>
          <p:cNvPr id="287" name="Google Shape;287;g2dc7b825d3d_0_20"/>
          <p:cNvSpPr txBox="1"/>
          <p:nvPr/>
        </p:nvSpPr>
        <p:spPr>
          <a:xfrm>
            <a:off x="2558979" y="1489017"/>
            <a:ext cx="9769676" cy="605497"/>
          </a:xfrm>
          <a:prstGeom prst="rect">
            <a:avLst/>
          </a:prstGeom>
          <a:noFill/>
          <a:ln>
            <a:noFill/>
          </a:ln>
        </p:spPr>
        <p:txBody>
          <a:bodyPr spcFirstLastPara="1" wrap="square" lIns="96425" tIns="96425" rIns="96425" bIns="96425" anchor="t" anchorCtr="0">
            <a:spAutoFit/>
          </a:bodyPr>
          <a:lstStyle/>
          <a:p>
            <a:pPr>
              <a:buClr>
                <a:srgbClr val="000000"/>
              </a:buClr>
              <a:buSzPts val="2000"/>
            </a:pPr>
            <a:r>
              <a:rPr lang="en-US" sz="2531" b="1" dirty="0">
                <a:solidFill>
                  <a:srgbClr val="000000"/>
                </a:solidFill>
                <a:latin typeface="Roboto"/>
                <a:ea typeface="Roboto"/>
                <a:cs typeface="Roboto"/>
                <a:sym typeface="Roboto"/>
              </a:rPr>
              <a:t>How GIS works</a:t>
            </a:r>
            <a:endParaRPr sz="2531" b="1" dirty="0">
              <a:solidFill>
                <a:srgbClr val="000000"/>
              </a:solidFill>
              <a:latin typeface="Roboto"/>
              <a:ea typeface="Roboto"/>
              <a:cs typeface="Roboto"/>
              <a:sym typeface="Roboto"/>
            </a:endParaRPr>
          </a:p>
        </p:txBody>
      </p:sp>
      <p:pic>
        <p:nvPicPr>
          <p:cNvPr id="288" name="Google Shape;288;g2dc7b825d3d_0_20" descr="A picture containing building, porch, furniture, area&#10;&#10;Description automatically generated"/>
          <p:cNvPicPr preferRelativeResize="0"/>
          <p:nvPr/>
        </p:nvPicPr>
        <p:blipFill rotWithShape="1">
          <a:blip r:embed="rId4">
            <a:alphaModFix/>
          </a:blip>
          <a:srcRect/>
          <a:stretch/>
        </p:blipFill>
        <p:spPr>
          <a:xfrm>
            <a:off x="8312469" y="6100075"/>
            <a:ext cx="3475217" cy="2527949"/>
          </a:xfrm>
          <a:prstGeom prst="rect">
            <a:avLst/>
          </a:prstGeom>
          <a:noFill/>
          <a:ln>
            <a:noFill/>
          </a:ln>
        </p:spPr>
      </p:pic>
      <p:pic>
        <p:nvPicPr>
          <p:cNvPr id="289" name="Google Shape;289;g2dc7b825d3d_0_20" descr="A picture containing outdoor&#10;&#10;Description automatically generated"/>
          <p:cNvPicPr preferRelativeResize="0"/>
          <p:nvPr/>
        </p:nvPicPr>
        <p:blipFill rotWithShape="1">
          <a:blip r:embed="rId5">
            <a:alphaModFix/>
          </a:blip>
          <a:srcRect/>
          <a:stretch/>
        </p:blipFill>
        <p:spPr>
          <a:xfrm>
            <a:off x="11994396" y="6100075"/>
            <a:ext cx="3202773" cy="2527953"/>
          </a:xfrm>
          <a:prstGeom prst="rect">
            <a:avLst/>
          </a:prstGeom>
          <a:noFill/>
          <a:ln>
            <a:noFill/>
          </a:ln>
        </p:spPr>
      </p:pic>
      <p:pic>
        <p:nvPicPr>
          <p:cNvPr id="290" name="Google Shape;290;g2dc7b825d3d_0_20" descr="A picture containing text, clipart&#10;&#10;Description automatically generated"/>
          <p:cNvPicPr preferRelativeResize="0"/>
          <p:nvPr/>
        </p:nvPicPr>
        <p:blipFill rotWithShape="1">
          <a:blip r:embed="rId6">
            <a:alphaModFix/>
          </a:blip>
          <a:srcRect/>
          <a:stretch/>
        </p:blipFill>
        <p:spPr>
          <a:xfrm>
            <a:off x="2558980" y="6888472"/>
            <a:ext cx="1477534" cy="1607759"/>
          </a:xfrm>
          <a:prstGeom prst="rect">
            <a:avLst/>
          </a:prstGeom>
          <a:noFill/>
          <a:ln>
            <a:noFill/>
          </a:ln>
        </p:spPr>
      </p:pic>
      <p:pic>
        <p:nvPicPr>
          <p:cNvPr id="291" name="Google Shape;291;g2dc7b825d3d_0_20" descr="How to Use your Phone as a GPS Device for Backpacking — CleverHiker |  Backpacking Gear Reviews &amp; Tutorial"/>
          <p:cNvPicPr preferRelativeResize="0"/>
          <p:nvPr/>
        </p:nvPicPr>
        <p:blipFill rotWithShape="1">
          <a:blip r:embed="rId7">
            <a:alphaModFix/>
          </a:blip>
          <a:srcRect/>
          <a:stretch/>
        </p:blipFill>
        <p:spPr>
          <a:xfrm>
            <a:off x="4290813" y="6100076"/>
            <a:ext cx="3767366" cy="2527952"/>
          </a:xfrm>
          <a:prstGeom prst="rect">
            <a:avLst/>
          </a:prstGeom>
          <a:noFill/>
          <a:ln>
            <a:noFill/>
          </a:ln>
        </p:spPr>
      </p:pic>
      <p:sp>
        <p:nvSpPr>
          <p:cNvPr id="5" name="TextBox 3">
            <a:extLst>
              <a:ext uri="{FF2B5EF4-FFF2-40B4-BE49-F238E27FC236}">
                <a16:creationId xmlns:a16="http://schemas.microsoft.com/office/drawing/2014/main" id="{B27A0027-724E-7C8E-1777-F52E3C84410E}"/>
              </a:ext>
            </a:extLst>
          </p:cNvPr>
          <p:cNvSpPr txBox="1"/>
          <p:nvPr/>
        </p:nvSpPr>
        <p:spPr>
          <a:xfrm>
            <a:off x="2356049" y="466848"/>
            <a:ext cx="9972606" cy="710066"/>
          </a:xfrm>
          <a:prstGeom prst="rect">
            <a:avLst/>
          </a:prstGeom>
        </p:spPr>
        <p:txBody>
          <a:bodyPr lIns="0" tIns="0" rIns="0" bIns="0" rtlCol="0" anchor="t">
            <a:spAutoFit/>
          </a:bodyPr>
          <a:lstStyle/>
          <a:p>
            <a:pPr>
              <a:lnSpc>
                <a:spcPts val="5759"/>
              </a:lnSpc>
            </a:pPr>
            <a:r>
              <a:rPr lang="en-US" sz="4800" b="1" dirty="0">
                <a:solidFill>
                  <a:srgbClr val="1C79BE"/>
                </a:solidFill>
                <a:latin typeface="BR Omny Bold"/>
                <a:sym typeface="Roboto Slab"/>
              </a:rPr>
              <a:t>Introduction to GIS </a:t>
            </a:r>
            <a:endParaRPr lang="en-US" sz="4800" b="1" dirty="0">
              <a:solidFill>
                <a:srgbClr val="1C79BE"/>
              </a:solidFill>
              <a:latin typeface="BR Omny Bold"/>
              <a:sym typeface="BR Omny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77480">
            <a:off x="12528862" y="6209299"/>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2"/>
            <a:stretch>
              <a:fillRect l="-5972" r="-5972"/>
            </a:stretch>
          </a:blipFill>
        </p:spPr>
        <p:txBody>
          <a:bodyPr/>
          <a:lstStyle/>
          <a:p>
            <a:endParaRPr lang="en-US"/>
          </a:p>
        </p:txBody>
      </p:sp>
      <p:sp>
        <p:nvSpPr>
          <p:cNvPr id="3" name="TextBox 3"/>
          <p:cNvSpPr txBox="1"/>
          <p:nvPr/>
        </p:nvSpPr>
        <p:spPr>
          <a:xfrm>
            <a:off x="1028700" y="495300"/>
            <a:ext cx="6743700" cy="1453860"/>
          </a:xfrm>
          <a:prstGeom prst="rect">
            <a:avLst/>
          </a:prstGeom>
        </p:spPr>
        <p:txBody>
          <a:bodyPr wrap="square" lIns="0" tIns="0" rIns="0" bIns="0" rtlCol="0" anchor="t">
            <a:spAutoFit/>
          </a:bodyPr>
          <a:lstStyle/>
          <a:p>
            <a:pPr>
              <a:lnSpc>
                <a:spcPts val="5759"/>
              </a:lnSpc>
            </a:pPr>
            <a:r>
              <a:rPr lang="en-US" sz="4800" b="1" dirty="0">
                <a:solidFill>
                  <a:srgbClr val="1C79BE"/>
                </a:solidFill>
                <a:latin typeface="BR Omny Bold"/>
                <a:sym typeface="Roboto Slab"/>
              </a:rPr>
              <a:t>GIS in Development Works</a:t>
            </a:r>
            <a:endParaRPr lang="en-US" sz="4800" b="1" dirty="0">
              <a:solidFill>
                <a:srgbClr val="1C79BE"/>
              </a:solidFill>
              <a:latin typeface="BR Omny Bold"/>
              <a:sym typeface="BR Omny Bold"/>
            </a:endParaRPr>
          </a:p>
        </p:txBody>
      </p:sp>
      <p:sp>
        <p:nvSpPr>
          <p:cNvPr id="4" name="TextBox 4"/>
          <p:cNvSpPr txBox="1"/>
          <p:nvPr/>
        </p:nvSpPr>
        <p:spPr>
          <a:xfrm>
            <a:off x="1028700" y="2109850"/>
            <a:ext cx="9029700" cy="7791300"/>
          </a:xfrm>
          <a:prstGeom prst="rect">
            <a:avLst/>
          </a:prstGeom>
        </p:spPr>
        <p:txBody>
          <a:bodyPr wrap="square" lIns="0" tIns="0" rIns="0" bIns="0" rtlCol="0" anchor="t">
            <a:spAutoFit/>
          </a:bodyPr>
          <a:lstStyle/>
          <a:p>
            <a:pPr lvl="0" eaLnBrk="0" fontAlgn="base" hangingPunct="0">
              <a:lnSpc>
                <a:spcPct val="150000"/>
              </a:lnSpc>
              <a:spcBef>
                <a:spcPct val="0"/>
              </a:spcBef>
              <a:spcAft>
                <a:spcPct val="0"/>
              </a:spcAft>
            </a:pPr>
            <a:r>
              <a:rPr lang="en-US" altLang="en-US" sz="2000" b="1" dirty="0">
                <a:latin typeface="Arial" panose="020B0604020202020204" pitchFamily="34" charset="0"/>
              </a:rPr>
              <a:t>Planning &amp; Decision-Making:</a:t>
            </a:r>
            <a:r>
              <a:rPr lang="en-US" altLang="en-US" sz="2000" dirty="0">
                <a:latin typeface="Arial" panose="020B0604020202020204" pitchFamily="34" charset="0"/>
              </a:rPr>
              <a:t> Supports infrastructure planning, resource allocation, and urban management.</a:t>
            </a:r>
          </a:p>
          <a:p>
            <a:pPr lvl="0" eaLnBrk="0" fontAlgn="base" hangingPunct="0">
              <a:lnSpc>
                <a:spcPct val="150000"/>
              </a:lnSpc>
              <a:spcBef>
                <a:spcPct val="0"/>
              </a:spcBef>
              <a:spcAft>
                <a:spcPct val="0"/>
              </a:spcAft>
            </a:pPr>
            <a:r>
              <a:rPr lang="en-US" altLang="en-US" sz="2000" b="1" dirty="0">
                <a:latin typeface="Arial" panose="020B0604020202020204" pitchFamily="34" charset="0"/>
              </a:rPr>
              <a:t>Disaster Risk Reduction:</a:t>
            </a:r>
            <a:r>
              <a:rPr lang="en-US" altLang="en-US" sz="2000" dirty="0">
                <a:latin typeface="Arial" panose="020B0604020202020204" pitchFamily="34" charset="0"/>
              </a:rPr>
              <a:t> Identifies vulnerable areas and enhances early warning systems.</a:t>
            </a:r>
          </a:p>
          <a:p>
            <a:pPr lvl="0" eaLnBrk="0" fontAlgn="base" hangingPunct="0">
              <a:lnSpc>
                <a:spcPct val="150000"/>
              </a:lnSpc>
              <a:spcBef>
                <a:spcPct val="0"/>
              </a:spcBef>
              <a:spcAft>
                <a:spcPct val="0"/>
              </a:spcAft>
            </a:pPr>
            <a:r>
              <a:rPr lang="en-US" altLang="en-US" sz="2000" b="1" dirty="0">
                <a:latin typeface="Arial" panose="020B0604020202020204" pitchFamily="34" charset="0"/>
              </a:rPr>
              <a:t>Environmental Monitoring:</a:t>
            </a:r>
            <a:r>
              <a:rPr lang="en-US" altLang="en-US" sz="2000" dirty="0">
                <a:latin typeface="Arial" panose="020B0604020202020204" pitchFamily="34" charset="0"/>
              </a:rPr>
              <a:t> Tracks deforestation, land use change, and natural resource degradation.</a:t>
            </a:r>
          </a:p>
          <a:p>
            <a:pPr lvl="0" eaLnBrk="0" fontAlgn="base" hangingPunct="0">
              <a:lnSpc>
                <a:spcPct val="150000"/>
              </a:lnSpc>
              <a:spcBef>
                <a:spcPct val="0"/>
              </a:spcBef>
              <a:spcAft>
                <a:spcPct val="0"/>
              </a:spcAft>
            </a:pPr>
            <a:r>
              <a:rPr lang="en-US" altLang="en-US" sz="2000" b="1" dirty="0">
                <a:latin typeface="Arial" panose="020B0604020202020204" pitchFamily="34" charset="0"/>
              </a:rPr>
              <a:t>Public Health &amp; Education:</a:t>
            </a:r>
            <a:r>
              <a:rPr lang="en-US" altLang="en-US" sz="2000" dirty="0">
                <a:latin typeface="Arial" panose="020B0604020202020204" pitchFamily="34" charset="0"/>
              </a:rPr>
              <a:t> Maps disease outbreaks, health service access, and school coverage.</a:t>
            </a:r>
          </a:p>
          <a:p>
            <a:pPr lvl="0" eaLnBrk="0" fontAlgn="base" hangingPunct="0">
              <a:lnSpc>
                <a:spcPct val="150000"/>
              </a:lnSpc>
              <a:spcBef>
                <a:spcPct val="0"/>
              </a:spcBef>
              <a:spcAft>
                <a:spcPct val="0"/>
              </a:spcAft>
            </a:pPr>
            <a:r>
              <a:rPr lang="en-US" altLang="en-US" sz="2000" b="1" dirty="0">
                <a:latin typeface="Arial" panose="020B0604020202020204" pitchFamily="34" charset="0"/>
              </a:rPr>
              <a:t>Agricultural &amp; Rural Development:</a:t>
            </a:r>
            <a:r>
              <a:rPr lang="en-US" altLang="en-US" sz="2000" dirty="0">
                <a:latin typeface="Arial" panose="020B0604020202020204" pitchFamily="34" charset="0"/>
              </a:rPr>
              <a:t> Assists in land suitability analysis, crop monitoring, and irrigation planning.</a:t>
            </a:r>
          </a:p>
          <a:p>
            <a:pPr lvl="0" eaLnBrk="0" fontAlgn="base" hangingPunct="0">
              <a:lnSpc>
                <a:spcPct val="150000"/>
              </a:lnSpc>
              <a:spcBef>
                <a:spcPct val="0"/>
              </a:spcBef>
              <a:spcAft>
                <a:spcPct val="0"/>
              </a:spcAft>
            </a:pPr>
            <a:r>
              <a:rPr lang="en-US" altLang="en-US" sz="2000" b="1" dirty="0">
                <a:latin typeface="Arial" panose="020B0604020202020204" pitchFamily="34" charset="0"/>
              </a:rPr>
              <a:t>Community Participation:</a:t>
            </a:r>
            <a:r>
              <a:rPr lang="en-US" altLang="en-US" sz="2000" dirty="0">
                <a:latin typeface="Arial" panose="020B0604020202020204" pitchFamily="34" charset="0"/>
              </a:rPr>
              <a:t> Empowers local communities through participatory mapping and inclusive data use</a:t>
            </a:r>
          </a:p>
          <a:p>
            <a:pPr lvl="0" eaLnBrk="0" fontAlgn="base" hangingPunct="0">
              <a:lnSpc>
                <a:spcPct val="150000"/>
              </a:lnSpc>
              <a:spcBef>
                <a:spcPct val="0"/>
              </a:spcBef>
              <a:spcAft>
                <a:spcPct val="0"/>
              </a:spcAft>
            </a:pPr>
            <a:endParaRPr lang="en-US" sz="2000" dirty="0">
              <a:latin typeface="Arial" panose="020B0604020202020204" pitchFamily="34" charset="0"/>
              <a:sym typeface="BR Omny"/>
            </a:endParaRPr>
          </a:p>
          <a:p>
            <a:pPr lvl="0" eaLnBrk="0" fontAlgn="base" hangingPunct="0">
              <a:lnSpc>
                <a:spcPct val="150000"/>
              </a:lnSpc>
              <a:spcBef>
                <a:spcPct val="0"/>
              </a:spcBef>
              <a:spcAft>
                <a:spcPct val="0"/>
              </a:spcAft>
            </a:pPr>
            <a:r>
              <a:rPr lang="en-US" sz="2000" dirty="0">
                <a:latin typeface="Arial" panose="020B0604020202020204" pitchFamily="34" charset="0"/>
              </a:rPr>
              <a:t>GIS, or Geographic Information Systems, plays a crucial role in various development-related fields. It helps with spatial analysis, data visualization, and decision-making in areas like urban planning, infrastructure development, environmental management, and social development.</a:t>
            </a:r>
            <a:endParaRPr lang="en-US" sz="2000" dirty="0">
              <a:latin typeface="Arial" panose="020B0604020202020204" pitchFamily="34" charset="0"/>
              <a:sym typeface="BR Omny"/>
            </a:endParaRPr>
          </a:p>
        </p:txBody>
      </p:sp>
      <p:pic>
        <p:nvPicPr>
          <p:cNvPr id="2053" name="Picture 5" descr="GIS Software Development: A Practical Guide - Intellias">
            <a:extLst>
              <a:ext uri="{FF2B5EF4-FFF2-40B4-BE49-F238E27FC236}">
                <a16:creationId xmlns:a16="http://schemas.microsoft.com/office/drawing/2014/main" id="{5E15615B-3BFC-9EE4-E8A2-D92BC6043C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r="20000"/>
          <a:stretch>
            <a:fillRect/>
          </a:stretch>
        </p:blipFill>
        <p:spPr bwMode="auto">
          <a:xfrm>
            <a:off x="10515602" y="495300"/>
            <a:ext cx="7772398" cy="7646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E3D5F"/>
        </a:solidFill>
        <a:effectLst/>
      </p:bgPr>
    </p:bg>
    <p:spTree>
      <p:nvGrpSpPr>
        <p:cNvPr id="1" name="">
          <a:extLst>
            <a:ext uri="{FF2B5EF4-FFF2-40B4-BE49-F238E27FC236}">
              <a16:creationId xmlns:a16="http://schemas.microsoft.com/office/drawing/2014/main" id="{E5CE5240-CC01-921E-7AAF-C95D95EF27C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616954-A292-CA50-27A8-D04AEF60D768}"/>
              </a:ext>
            </a:extLst>
          </p:cNvPr>
          <p:cNvSpPr/>
          <p:nvPr/>
        </p:nvSpPr>
        <p:spPr>
          <a:xfrm rot="1160249">
            <a:off x="6657414" y="-5067099"/>
            <a:ext cx="20522451" cy="18748868"/>
          </a:xfrm>
          <a:custGeom>
            <a:avLst/>
            <a:gdLst/>
            <a:ahLst/>
            <a:cxnLst/>
            <a:rect l="l" t="t" r="r" b="b"/>
            <a:pathLst>
              <a:path w="20522451" h="18748868">
                <a:moveTo>
                  <a:pt x="0" y="0"/>
                </a:moveTo>
                <a:lnTo>
                  <a:pt x="20522451" y="0"/>
                </a:lnTo>
                <a:lnTo>
                  <a:pt x="20522451" y="18748869"/>
                </a:lnTo>
                <a:lnTo>
                  <a:pt x="0" y="18748869"/>
                </a:lnTo>
                <a:lnTo>
                  <a:pt x="0" y="0"/>
                </a:lnTo>
                <a:close/>
              </a:path>
            </a:pathLst>
          </a:custGeom>
          <a:blipFill>
            <a:blip r:embed="rId2"/>
            <a:stretch>
              <a:fillRect t="-649" b="-649"/>
            </a:stretch>
          </a:blipFill>
        </p:spPr>
        <p:txBody>
          <a:bodyPr/>
          <a:lstStyle/>
          <a:p>
            <a:endParaRPr lang="en-US"/>
          </a:p>
        </p:txBody>
      </p:sp>
      <p:sp>
        <p:nvSpPr>
          <p:cNvPr id="3" name="TextBox 3">
            <a:extLst>
              <a:ext uri="{FF2B5EF4-FFF2-40B4-BE49-F238E27FC236}">
                <a16:creationId xmlns:a16="http://schemas.microsoft.com/office/drawing/2014/main" id="{79669432-3506-217F-FE89-72A9EEC90815}"/>
              </a:ext>
            </a:extLst>
          </p:cNvPr>
          <p:cNvSpPr txBox="1"/>
          <p:nvPr/>
        </p:nvSpPr>
        <p:spPr>
          <a:xfrm>
            <a:off x="1028700" y="4772016"/>
            <a:ext cx="6525478" cy="718082"/>
          </a:xfrm>
          <a:prstGeom prst="rect">
            <a:avLst/>
          </a:prstGeom>
        </p:spPr>
        <p:txBody>
          <a:bodyPr lIns="0" tIns="0" rIns="0" bIns="0" rtlCol="0" anchor="t">
            <a:spAutoFit/>
          </a:bodyPr>
          <a:lstStyle/>
          <a:p>
            <a:pPr>
              <a:lnSpc>
                <a:spcPts val="5759"/>
              </a:lnSpc>
            </a:pPr>
            <a:r>
              <a:rPr lang="en-US" sz="4800" b="1" dirty="0">
                <a:solidFill>
                  <a:srgbClr val="FEFEFE"/>
                </a:solidFill>
                <a:latin typeface="BR Omny Bold"/>
                <a:sym typeface="Roboto Slab"/>
              </a:rPr>
              <a:t>iGIS – What is it? </a:t>
            </a:r>
            <a:endParaRPr lang="en-US" sz="4800" b="1" dirty="0">
              <a:solidFill>
                <a:srgbClr val="FEFEFE"/>
              </a:solidFill>
              <a:latin typeface="BR Omny Bold"/>
              <a:sym typeface="BR Omny Bold"/>
            </a:endParaRPr>
          </a:p>
        </p:txBody>
      </p:sp>
    </p:spTree>
    <p:extLst>
      <p:ext uri="{BB962C8B-B14F-4D97-AF65-F5344CB8AC3E}">
        <p14:creationId xmlns:p14="http://schemas.microsoft.com/office/powerpoint/2010/main" val="1569630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6B423A9-E6AB-27CA-41C3-A5EA06AE0A6E}"/>
              </a:ext>
            </a:extLst>
          </p:cNvPr>
          <p:cNvSpPr/>
          <p:nvPr/>
        </p:nvSpPr>
        <p:spPr>
          <a:xfrm rot="20222520">
            <a:off x="12528862" y="6209299"/>
            <a:ext cx="6920877" cy="7170046"/>
          </a:xfrm>
          <a:custGeom>
            <a:avLst/>
            <a:gdLst/>
            <a:ahLst/>
            <a:cxnLst/>
            <a:rect l="l" t="t" r="r" b="b"/>
            <a:pathLst>
              <a:path w="6920877" h="7170046">
                <a:moveTo>
                  <a:pt x="0" y="0"/>
                </a:moveTo>
                <a:lnTo>
                  <a:pt x="6920877" y="0"/>
                </a:lnTo>
                <a:lnTo>
                  <a:pt x="6920877" y="7170046"/>
                </a:lnTo>
                <a:lnTo>
                  <a:pt x="0" y="7170046"/>
                </a:lnTo>
                <a:lnTo>
                  <a:pt x="0" y="0"/>
                </a:lnTo>
                <a:close/>
              </a:path>
            </a:pathLst>
          </a:custGeom>
          <a:blipFill>
            <a:blip r:embed="rId2"/>
            <a:stretch>
              <a:fillRect l="-5972" r="-5972"/>
            </a:stretch>
          </a:blipFill>
        </p:spPr>
        <p:txBody>
          <a:bodyPr/>
          <a:lstStyle/>
          <a:p>
            <a:endParaRPr lang="en-US"/>
          </a:p>
        </p:txBody>
      </p:sp>
      <p:sp>
        <p:nvSpPr>
          <p:cNvPr id="2" name="TextBox 3">
            <a:extLst>
              <a:ext uri="{FF2B5EF4-FFF2-40B4-BE49-F238E27FC236}">
                <a16:creationId xmlns:a16="http://schemas.microsoft.com/office/drawing/2014/main" id="{E80D37FB-4170-1E90-9A0D-9F2DDC5B50F2}"/>
              </a:ext>
            </a:extLst>
          </p:cNvPr>
          <p:cNvSpPr txBox="1"/>
          <p:nvPr/>
        </p:nvSpPr>
        <p:spPr>
          <a:xfrm>
            <a:off x="1028700" y="1030215"/>
            <a:ext cx="6743700" cy="718082"/>
          </a:xfrm>
          <a:prstGeom prst="rect">
            <a:avLst/>
          </a:prstGeom>
        </p:spPr>
        <p:txBody>
          <a:bodyPr wrap="square" lIns="0" tIns="0" rIns="0" bIns="0" rtlCol="0" anchor="t">
            <a:spAutoFit/>
          </a:bodyPr>
          <a:lstStyle/>
          <a:p>
            <a:pPr>
              <a:lnSpc>
                <a:spcPts val="5759"/>
              </a:lnSpc>
            </a:pPr>
            <a:r>
              <a:rPr lang="en-US" sz="4800" b="1" dirty="0">
                <a:solidFill>
                  <a:srgbClr val="1C79BE"/>
                </a:solidFill>
                <a:latin typeface="BR Omny Bold"/>
                <a:sym typeface="Roboto Slab"/>
              </a:rPr>
              <a:t>What is iGIS?</a:t>
            </a:r>
            <a:endParaRPr lang="en-US" sz="4800" b="1" dirty="0">
              <a:solidFill>
                <a:srgbClr val="1C79BE"/>
              </a:solidFill>
              <a:latin typeface="BR Omny Bold"/>
              <a:sym typeface="BR Omny Bold"/>
            </a:endParaRPr>
          </a:p>
        </p:txBody>
      </p:sp>
      <p:sp>
        <p:nvSpPr>
          <p:cNvPr id="4" name="TextBox 3">
            <a:extLst>
              <a:ext uri="{FF2B5EF4-FFF2-40B4-BE49-F238E27FC236}">
                <a16:creationId xmlns:a16="http://schemas.microsoft.com/office/drawing/2014/main" id="{9A3BF6DF-F666-6BE6-A1D2-A48D145DF9E1}"/>
              </a:ext>
            </a:extLst>
          </p:cNvPr>
          <p:cNvSpPr txBox="1"/>
          <p:nvPr/>
        </p:nvSpPr>
        <p:spPr>
          <a:xfrm>
            <a:off x="1028700" y="2441876"/>
            <a:ext cx="8496300" cy="3728649"/>
          </a:xfrm>
          <a:prstGeom prst="rect">
            <a:avLst/>
          </a:prstGeom>
          <a:noFill/>
        </p:spPr>
        <p:txBody>
          <a:bodyPr wrap="square">
            <a:spAutoFit/>
          </a:bodyPr>
          <a:lstStyle/>
          <a:p>
            <a:pPr>
              <a:lnSpc>
                <a:spcPct val="150000"/>
              </a:lnSpc>
            </a:pPr>
            <a:r>
              <a:rPr lang="en-US" sz="2000" b="1" dirty="0">
                <a:latin typeface="Arial" panose="020B0604020202020204" pitchFamily="34" charset="0"/>
              </a:rPr>
              <a:t>GIS</a:t>
            </a:r>
            <a:r>
              <a:rPr lang="en-US" sz="2000" dirty="0">
                <a:latin typeface="Arial" panose="020B0604020202020204" pitchFamily="34" charset="0"/>
              </a:rPr>
              <a:t> is a technical system used for collecting, storing, analyzing, and visualizing spatial data. It provides a platform for processing geographic information and supports decision-making in various fields.</a:t>
            </a:r>
          </a:p>
          <a:p>
            <a:pPr>
              <a:lnSpc>
                <a:spcPct val="150000"/>
              </a:lnSpc>
            </a:pPr>
            <a:endParaRPr lang="en-US" sz="2000" dirty="0">
              <a:latin typeface="Arial" panose="020B0604020202020204" pitchFamily="34" charset="0"/>
            </a:endParaRPr>
          </a:p>
          <a:p>
            <a:pPr>
              <a:lnSpc>
                <a:spcPct val="150000"/>
              </a:lnSpc>
            </a:pPr>
            <a:r>
              <a:rPr lang="en-US" sz="2000" b="1" dirty="0">
                <a:solidFill>
                  <a:srgbClr val="FF0000"/>
                </a:solidFill>
                <a:latin typeface="Arial" panose="020B0604020202020204" pitchFamily="34" charset="0"/>
              </a:rPr>
              <a:t>iGIS (Integrated GIS) </a:t>
            </a:r>
            <a:r>
              <a:rPr lang="en-US" sz="2000" dirty="0">
                <a:latin typeface="Arial" panose="020B0604020202020204" pitchFamily="34" charset="0"/>
              </a:rPr>
              <a:t>emphasizes the integration of GIS into specific processes, such as Monitoring and Evaluation (M&amp;E). Instead of using GIS as a standalone technical tool, iGIS incorporates it into M&amp;E systems to enhance data analysis, planning, and decision-making.</a:t>
            </a:r>
          </a:p>
        </p:txBody>
      </p:sp>
      <p:sp>
        <p:nvSpPr>
          <p:cNvPr id="6" name="TextBox 5">
            <a:extLst>
              <a:ext uri="{FF2B5EF4-FFF2-40B4-BE49-F238E27FC236}">
                <a16:creationId xmlns:a16="http://schemas.microsoft.com/office/drawing/2014/main" id="{34B89D70-5109-42EC-EA36-D60A557ECEC7}"/>
              </a:ext>
            </a:extLst>
          </p:cNvPr>
          <p:cNvSpPr txBox="1"/>
          <p:nvPr/>
        </p:nvSpPr>
        <p:spPr>
          <a:xfrm>
            <a:off x="1028700" y="7124700"/>
            <a:ext cx="13754100" cy="2343655"/>
          </a:xfrm>
          <a:prstGeom prst="rect">
            <a:avLst/>
          </a:prstGeom>
          <a:noFill/>
        </p:spPr>
        <p:txBody>
          <a:bodyPr wrap="square">
            <a:spAutoFit/>
          </a:bodyPr>
          <a:lstStyle/>
          <a:p>
            <a:pPr>
              <a:lnSpc>
                <a:spcPct val="150000"/>
              </a:lnSpc>
            </a:pPr>
            <a:r>
              <a:rPr lang="en-US" sz="2000" dirty="0">
                <a:latin typeface="Arial" panose="020B0604020202020204" pitchFamily="34" charset="0"/>
              </a:rPr>
              <a:t>GIS is a system, while iGIS refers to an integrated approach, where GIS is embedded into specific activities to optimize processes and increase practical application value. The core idea behind iGIS is not just the use of GIS as a tool but its strategic integration into M&amp;E to enhance </a:t>
            </a:r>
            <a:r>
              <a:rPr lang="en-US" sz="2000" b="1" dirty="0">
                <a:latin typeface="Arial" panose="020B0604020202020204" pitchFamily="34" charset="0"/>
              </a:rPr>
              <a:t>data-driven decision-making</a:t>
            </a:r>
            <a:r>
              <a:rPr lang="en-US" sz="2000" dirty="0">
                <a:latin typeface="Arial" panose="020B0604020202020204" pitchFamily="34" charset="0"/>
              </a:rPr>
              <a:t>. By emphasizing the '</a:t>
            </a:r>
            <a:r>
              <a:rPr lang="en-US" sz="2000" dirty="0" err="1">
                <a:latin typeface="Arial" panose="020B0604020202020204" pitchFamily="34" charset="0"/>
              </a:rPr>
              <a:t>i</a:t>
            </a:r>
            <a:r>
              <a:rPr lang="en-US" sz="2000" dirty="0">
                <a:latin typeface="Arial" panose="020B0604020202020204" pitchFamily="34" charset="0"/>
              </a:rPr>
              <a:t>’ in iGIS, we highlight its role in embedding GIS functionalities directly into project workflows, ensuring that spatial data actively contributes to planning, analysis, and evaluation.</a:t>
            </a:r>
          </a:p>
        </p:txBody>
      </p:sp>
      <p:pic>
        <p:nvPicPr>
          <p:cNvPr id="3074" name="Picture 2" descr="integrating GIS in M&amp;E">
            <a:extLst>
              <a:ext uri="{FF2B5EF4-FFF2-40B4-BE49-F238E27FC236}">
                <a16:creationId xmlns:a16="http://schemas.microsoft.com/office/drawing/2014/main" id="{56B63D54-11E9-A6B2-6FA8-A7F79413D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647700"/>
            <a:ext cx="4876800" cy="63126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518D266-EB67-E7DB-7DC8-07F11F614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6850" y="242473"/>
            <a:ext cx="1936190" cy="185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8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1188</TotalTime>
  <Words>2234</Words>
  <Application>Microsoft Office PowerPoint</Application>
  <PresentationFormat>Custom</PresentationFormat>
  <Paragraphs>314</Paragraphs>
  <Slides>27</Slides>
  <Notes>17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BR Omny</vt:lpstr>
      <vt:lpstr>Aptos</vt:lpstr>
      <vt:lpstr>Roboto Light</vt:lpstr>
      <vt:lpstr>Roboto</vt:lpstr>
      <vt:lpstr>Roboto Slab</vt:lpstr>
      <vt:lpstr>Calibri</vt:lpstr>
      <vt:lpstr>Arial</vt:lpstr>
      <vt:lpstr>Alfa Slab One</vt:lpstr>
      <vt:lpstr>Montserrat</vt:lpstr>
      <vt:lpstr>Times New Roman</vt:lpstr>
      <vt:lpstr>Helvetica Neue Light</vt:lpstr>
      <vt:lpstr>Montserrat Light</vt:lpstr>
      <vt:lpstr>BR Omny Bold</vt:lpstr>
      <vt:lpstr>Archivo Black</vt:lpstr>
      <vt:lpstr>DM Sans</vt:lpstr>
      <vt:lpstr>Office Theme</vt:lpstr>
      <vt:lpstr>PowerPoint Presentation</vt:lpstr>
      <vt:lpstr>PowerPoint Presentation</vt:lpstr>
      <vt:lpstr>iDE Vietnam at a Glance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Software: What are the costs?</vt:lpstr>
      <vt:lpstr>PowerPoint Presentation</vt:lpstr>
      <vt:lpstr>iGIS in Plastic with Purpose (PwP) Project: A case study</vt:lpstr>
      <vt:lpstr>iGIS in PwP Project: Some results</vt:lpstr>
      <vt:lpstr>iGIS in PwP Project: Some results for decision making</vt:lpstr>
      <vt:lpstr>iGIS in PwP Project: Some results for decision making</vt:lpstr>
      <vt:lpstr>iGIS in PwP Project: Data visualization</vt:lpstr>
      <vt:lpstr>iGIS in GLIMER Project: Data Performance and Validation</vt:lpstr>
      <vt:lpstr>iGIS in Business Development: Data Analysis</vt:lpstr>
      <vt:lpstr>PowerPoint Presentation</vt:lpstr>
      <vt:lpstr>iGIS Knowledge Sharing</vt:lpstr>
      <vt:lpstr>iGIS Knowledge products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Glocal25 slide deck</dc:title>
  <cp:lastModifiedBy>Le Ngoc Quang</cp:lastModifiedBy>
  <cp:revision>7</cp:revision>
  <dcterms:created xsi:type="dcterms:W3CDTF">2006-08-16T00:00:00Z</dcterms:created>
  <dcterms:modified xsi:type="dcterms:W3CDTF">2025-06-06T13:57:03Z</dcterms:modified>
  <dc:identifier>DAGpeJe7dFs</dc:identifier>
</cp:coreProperties>
</file>