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59" r:id="rId16"/>
  </p:sldIdLst>
  <p:sldSz cx="18288000" cy="10287000"/>
  <p:notesSz cx="6858000" cy="9144000"/>
  <p:embeddedFontLst>
    <p:embeddedFont>
      <p:font typeface="BR Omny" panose="020B0604020202020204" charset="0"/>
      <p:regular r:id="rId17"/>
    </p:embeddedFont>
    <p:embeddedFont>
      <p:font typeface="BR Omny Bold" panose="020B0604020202020204" charset="0"/>
      <p:regular r:id="rId18"/>
    </p:embeddedFont>
    <p:embeddedFont>
      <p:font typeface="Sylfaen" panose="010A0502050306030303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2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ethics.iliauni.edu.ge/" TargetMode="External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s://shorturl.at/cYGC6" TargetMode="External"/><Relationship Id="rId4" Type="http://schemas.openxmlformats.org/officeDocument/2006/relationships/hyperlink" Target="https://www.facebook.com/profile.php?id=100091145411611" TargetMode="External"/><Relationship Id="rId9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s://iliauni.edu.ge/ge?_gl=1*1mheqcl*_ga*MTM1OTY0NzUwOC4xNjQ3ODQzNTI4*_ga_4HVD7CEEEL*MTY3ODk0NDc0Mi4zNzUuMS4xNjc4OTU4Mjc0LjAuMC4w" TargetMode="External"/><Relationship Id="rId7" Type="http://schemas.openxmlformats.org/officeDocument/2006/relationships/hyperlink" Target="https://www.academicintegrity.eu/wp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uni.cz/en" TargetMode="External"/><Relationship Id="rId11" Type="http://schemas.openxmlformats.org/officeDocument/2006/relationships/image" Target="../media/image5.jpeg"/><Relationship Id="rId5" Type="http://schemas.openxmlformats.org/officeDocument/2006/relationships/hyperlink" Target="https://cuni.cz/uken-1.html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s://vu.nl/en" TargetMode="External"/><Relationship Id="rId9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esau.edu.ge/" TargetMode="External"/><Relationship Id="rId13" Type="http://schemas.openxmlformats.org/officeDocument/2006/relationships/image" Target="../media/image4.jpeg"/><Relationship Id="rId3" Type="http://schemas.openxmlformats.org/officeDocument/2006/relationships/hyperlink" Target="https://tsu.ge/" TargetMode="External"/><Relationship Id="rId7" Type="http://schemas.openxmlformats.org/officeDocument/2006/relationships/hyperlink" Target="https://www.atsu.edu.ge/" TargetMode="External"/><Relationship Id="rId12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su.edu.ge/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s://dtmu.ge/" TargetMode="External"/><Relationship Id="rId10" Type="http://schemas.openxmlformats.org/officeDocument/2006/relationships/hyperlink" Target="http://art.edu.ge/" TargetMode="External"/><Relationship Id="rId4" Type="http://schemas.openxmlformats.org/officeDocument/2006/relationships/hyperlink" Target="https://cu.edu.ge/" TargetMode="External"/><Relationship Id="rId9" Type="http://schemas.openxmlformats.org/officeDocument/2006/relationships/hyperlink" Target="https://gipa.ge/" TargetMode="External"/><Relationship Id="rId1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mes.gov.ge/" TargetMode="External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s://rustaveli.org.ge/" TargetMode="External"/><Relationship Id="rId4" Type="http://schemas.openxmlformats.org/officeDocument/2006/relationships/hyperlink" Target="https://eqe.ge/ka" TargetMode="External"/><Relationship Id="rId9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395979">
            <a:off x="3351179" y="-5443156"/>
            <a:ext cx="25306469" cy="23119444"/>
          </a:xfrm>
          <a:custGeom>
            <a:avLst/>
            <a:gdLst/>
            <a:ahLst/>
            <a:cxnLst/>
            <a:rect l="l" t="t" r="r" b="b"/>
            <a:pathLst>
              <a:path w="25306469" h="23119444">
                <a:moveTo>
                  <a:pt x="0" y="0"/>
                </a:moveTo>
                <a:lnTo>
                  <a:pt x="25306469" y="0"/>
                </a:lnTo>
                <a:lnTo>
                  <a:pt x="25306469" y="23119444"/>
                </a:lnTo>
                <a:lnTo>
                  <a:pt x="0" y="231194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49" b="-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762000" y="6315895"/>
            <a:ext cx="6525478" cy="22118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Session Title</a:t>
            </a:r>
            <a:r>
              <a:rPr lang="ka-GE" sz="48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: </a:t>
            </a:r>
            <a:r>
              <a:rPr lang="en-US" sz="4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Ethics in Evaluation – way forward for Georgia</a:t>
            </a:r>
            <a:endParaRPr lang="en-US" sz="4800" b="1" dirty="0">
              <a:solidFill>
                <a:schemeClr val="bg1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38200" y="7505700"/>
            <a:ext cx="6525478" cy="4953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40"/>
              </a:lnSpc>
            </a:pPr>
            <a:r>
              <a:rPr lang="en-US" sz="32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15178" y="575849"/>
            <a:ext cx="14478000" cy="52119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4000" b="1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Evaluating for the Better Future: Inclusive and Ethical Practices of Evaluation</a:t>
            </a:r>
          </a:p>
          <a:p>
            <a:pPr algn="l">
              <a:lnSpc>
                <a:spcPts val="3359"/>
              </a:lnSpc>
            </a:pPr>
            <a:endParaRPr lang="en-US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endParaRPr lang="en-US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r>
              <a:rPr lang="en-US" sz="2799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Monitoring, Evaluation &amp; Learning Professionals Association </a:t>
            </a:r>
          </a:p>
          <a:p>
            <a:pPr algn="l">
              <a:lnSpc>
                <a:spcPts val="3359"/>
              </a:lnSpc>
            </a:pPr>
            <a:r>
              <a:rPr lang="en-US" sz="2799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MELPA</a:t>
            </a:r>
          </a:p>
          <a:p>
            <a:pPr algn="l">
              <a:lnSpc>
                <a:spcPts val="3359"/>
              </a:lnSpc>
            </a:pPr>
            <a:r>
              <a:rPr lang="en-US" sz="2799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Tbilisi, Georgia </a:t>
            </a:r>
            <a:endParaRPr lang="ka-GE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endParaRPr lang="ka-GE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endParaRPr lang="ka-GE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endParaRPr lang="ka-GE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endParaRPr lang="ka-GE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3359"/>
              </a:lnSpc>
            </a:pPr>
            <a:endParaRPr lang="en-US" sz="2799" dirty="0">
              <a:solidFill>
                <a:srgbClr val="FEFEFE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11786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 dirty="0">
                <a:solidFill>
                  <a:srgbClr val="FFFFFF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8" name="Picture 7" descr="A logo for a company&#10;&#10;AI-generated content may be incorrect.">
            <a:extLst>
              <a:ext uri="{FF2B5EF4-FFF2-40B4-BE49-F238E27FC236}">
                <a16:creationId xmlns:a16="http://schemas.microsoft.com/office/drawing/2014/main" id="{A73DD834-89C8-DF02-EEC1-313835825D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359" y="8642182"/>
            <a:ext cx="3826625" cy="16448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64DDB-E133-984C-2712-2CF24DDEC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3331417-D5E4-EECD-C1CD-5E74ADA95B16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727E5A9-717F-34B5-C7C1-E97B3B540736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7923404-C034-BD9A-90E5-C18650C586A0}"/>
              </a:ext>
            </a:extLst>
          </p:cNvPr>
          <p:cNvSpPr txBox="1"/>
          <p:nvPr/>
        </p:nvSpPr>
        <p:spPr>
          <a:xfrm>
            <a:off x="1028700" y="2731160"/>
            <a:ext cx="14211300" cy="118719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განხორციელებული აქტივობები: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3. </a:t>
            </a:r>
            <a:r>
              <a:rPr lang="ka-GE" sz="2800" b="1" dirty="0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შ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იდა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საუნივერსიტეტო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ტრენინგები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პროექტის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მონაწილე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ქართულ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უნივერსიტეტებში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(2023–2024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წლები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endParaRPr lang="ka-GE" sz="2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ტრენინგები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ფოკუსირებული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იყო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შემდეგ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თემაზე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ევროპული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ინსტიტუციური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ჩარჩოები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აკადემიური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დარღვევები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პრევენცია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მართვა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პუბლიკაციის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ავტორობა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პოლიტიკის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შემუშავება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დანერგვა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AI-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ეპოქაში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ძირითადი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პრინციპები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ახალი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გამოწვევები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FD7B88BC-37FD-5031-0880-8882D466623B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49A4BCB9-A854-2697-2F6C-46B566715E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EB52EECA-F9FE-CECA-78FA-349E60990AC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C5648C8C-D10E-9618-917F-89A7A10056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8D9EA59C-57A1-5264-4F32-77F0E1FF26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82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99630-BFA2-5AA4-6873-3AA0D16E4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5C28806-EC62-7317-D6A3-6CFCB4AD474B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A6FE400-DF3A-C484-F506-F242F7DA29CD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6CE5496C-8208-DD04-8221-A3887C9BD007}"/>
              </a:ext>
            </a:extLst>
          </p:cNvPr>
          <p:cNvSpPr txBox="1"/>
          <p:nvPr/>
        </p:nvSpPr>
        <p:spPr>
          <a:xfrm>
            <a:off x="1028700" y="2731160"/>
            <a:ext cx="14211300" cy="142751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განხორციელებული აქტივობები: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4.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ტრენინგი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აკრედიტაციის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ექსპერტებისთვის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ინიციატორი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ხარისხის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განვითარების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ეროვნული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ცენტრი</a:t>
            </a:r>
            <a:r>
              <a:rPr lang="en-US" sz="2800" b="1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(2024 </a:t>
            </a:r>
            <a:r>
              <a:rPr lang="ka-GE" sz="2800" b="1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წელი)</a:t>
            </a: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1. ცენტრმა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დახვეწა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სადოქტორო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საფეხურის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განათლების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ჩარჩო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დოკუმენტი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, </a:t>
            </a: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რომელშიც გათვალისწინებულია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ეთიკისა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კეთილსინდისიერების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სტანდარტებისა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შეფასების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თავისებურებები</a:t>
            </a: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2. კვლევის ეთიკისა და კეთილსინდისიერების შესახებ ჩაუტარა ტრენინგები აკრედიტაციის ექსპერტებს.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5. ქართულ უნივერსიტეტებში დაინერგა კვლევის ეთიკისა და კეთილსინდისიერების </a:t>
            </a:r>
            <a:r>
              <a:rPr lang="ka-GE" sz="2800" b="1" dirty="0" err="1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საპილოტე</a:t>
            </a:r>
            <a:r>
              <a:rPr lang="ka-GE" sz="2800" b="1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კურსი: (2025 წელი)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კურსი შემუშავებულია უცხოელი პარტნიორების მიერ;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rabicPeriod"/>
            </a:pPr>
            <a:endParaRPr lang="ka-GE" sz="1800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B3249AA-7613-31A4-60BD-AD4F14136096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751C5A15-2F55-2A9E-8346-FBF92914E3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17AA3794-49DC-6293-4DFA-6414D03A631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C77D554C-14CB-BE61-B461-694A3C76E3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0425B53D-DFEC-5EEE-E0E2-598E3D5181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340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DB286-01C2-97B3-6F45-059843EC9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CE44B75-023B-30B8-BDD5-14D43E0AD67E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1F371D6-23E7-D755-D378-CCE68EF042A6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4F1F9E2D-3FFC-5096-B0DF-827B9CB0BE4E}"/>
              </a:ext>
            </a:extLst>
          </p:cNvPr>
          <p:cNvSpPr txBox="1"/>
          <p:nvPr/>
        </p:nvSpPr>
        <p:spPr>
          <a:xfrm>
            <a:off x="1028700" y="2731160"/>
            <a:ext cx="14211300" cy="132667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განხორციელებული აქტივობები: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ქართულმა უნივერსიტეტებმა მასალა მოარგეს საკუთარ ინსტიტუციებს.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კურსი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მოიცავს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შემდეგ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თემებს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ეთიკისა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შესავალი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;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დოქტორანტის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ხელმძღვანელობა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;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პასუხისმგებლიანი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;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კლინიკური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ცხოველთა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;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ღია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მეცნიერება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ღია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წვდომა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;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პუბლიკაციების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გამოქვეყნების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;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პრაქტიკაში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ასახვა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;</a:t>
            </a:r>
            <a:b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უნივერსიტეტების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პოლიტიკა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მხარდაჭერა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.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rabicPeriod"/>
            </a:pPr>
            <a:endParaRPr lang="ka-GE" sz="1800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D8F492D6-85C0-1DFF-75D5-680905ACE78F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43A2F8E2-3849-FDB9-5919-8545E66039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EDE663C0-0886-3BF5-415C-394B7C5A706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F3CA18C6-BFC4-ABD9-CB87-168715BE45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A522228E-D2D7-B354-05A3-029E7E2A38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758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7E145-A7C4-CAE4-6F64-9C978D653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5540041-6F68-342C-53AA-B8248946F290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3590AE8-756C-E185-F018-8AF7EA9403C3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0C9998F3-AC80-7E7F-DCB5-648DE9C77F34}"/>
              </a:ext>
            </a:extLst>
          </p:cNvPr>
          <p:cNvSpPr txBox="1"/>
          <p:nvPr/>
        </p:nvSpPr>
        <p:spPr>
          <a:xfrm>
            <a:off x="1028700" y="2731160"/>
            <a:ext cx="14211300" cy="139566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განხორციელებული აქტივობები: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6.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უნივერსიტეტებში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ka-GE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შემუშავდა პოლიტიკის დოკუმენტი და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ყალიბდება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კვლევითი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კომიტეტები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რომელთაც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უზრუნველყონ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საერთაშორისო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სტანდარტების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დაცვა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r>
              <a:rPr lang="ka-GE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ასევე დაგეგმილია კომიტეტების საქმიანობის დაწყება (შესამუშავებელია განაცხადი, პროცედურები და </a:t>
            </a:r>
            <a:r>
              <a:rPr lang="ka-GE" sz="2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ა.შ</a:t>
            </a:r>
            <a:r>
              <a:rPr lang="ka-GE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). (2025-2026 წელი)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7. გამოვიდა პროექტის პირველი </a:t>
            </a:r>
            <a:r>
              <a:rPr lang="ka-GE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ნიუსლეთერი</a:t>
            </a: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 (2024 წელი)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იხილეთ ასევე ერთწუთიანი ვიდეო „კვლევის ეთიკისა და კეთილსინდისიერების შესახებ“</a:t>
            </a:r>
            <a:r>
              <a:rPr lang="en-US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  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https://www.youtube.com/watch?v=TbyyMv3602w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75F1314-A950-BC5F-F8BE-851F5C983C11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43D2980F-C9F6-1BE2-5551-3394BC65A8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E434955B-20FD-C8EF-E574-803214D4DC2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64B56D74-B2BE-EDAF-E6D4-90BFF7A348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8D6B0B02-3152-38FC-5FD5-DFCB0D96AF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481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43FAC-946C-18EC-F922-AABDCCA33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CF7A2A2-7BF6-967E-1D6A-F95BE7012E91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A23542F-0087-9551-532A-CAA8C478652E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1C55F51-35FA-49B2-1F0C-EDC2DC4DB9AA}"/>
              </a:ext>
            </a:extLst>
          </p:cNvPr>
          <p:cNvSpPr txBox="1"/>
          <p:nvPr/>
        </p:nvSpPr>
        <p:spPr>
          <a:xfrm>
            <a:off x="1028700" y="2731160"/>
            <a:ext cx="14211300" cy="113764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დეტალური ინფორმაციისათვის იხილეთ:</a:t>
            </a:r>
            <a:endParaRPr lang="en-US" sz="2800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პროექტის ვებგვერდი: </a:t>
            </a:r>
            <a:r>
              <a:rPr lang="en-GB" sz="2800" dirty="0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https://ethics.iliauni.edu.ge/</a:t>
            </a:r>
            <a:endParaRPr lang="ka-GE" sz="2800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ფეისბუქგვერდი</a:t>
            </a: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https://www.facebook.com/profile.php?id=100091145411611</a:t>
            </a:r>
            <a:endParaRPr lang="en-US" sz="2800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dirty="0" err="1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ლინკდინი</a:t>
            </a: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GB" sz="2800" dirty="0"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https://shorturl.at/cYGC6</a:t>
            </a:r>
            <a:endParaRPr lang="en-GB" sz="2800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8F7B247-C169-CFC7-1480-032F3F2C4015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D9757F41-7FEF-1406-AA65-15654285486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8FC7CC25-772B-26BD-F6CA-4E0B3893AF4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22460626-EC08-6A2E-0143-EC28047458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ABB233F5-B728-707A-2913-E2C42DE5754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75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9871126">
            <a:off x="4008677" y="-7039991"/>
            <a:ext cx="24807266" cy="25700388"/>
          </a:xfrm>
          <a:custGeom>
            <a:avLst/>
            <a:gdLst/>
            <a:ahLst/>
            <a:cxnLst/>
            <a:rect l="l" t="t" r="r" b="b"/>
            <a:pathLst>
              <a:path w="24807266" h="25700388">
                <a:moveTo>
                  <a:pt x="0" y="0"/>
                </a:moveTo>
                <a:lnTo>
                  <a:pt x="24807266" y="0"/>
                </a:lnTo>
                <a:lnTo>
                  <a:pt x="24807266" y="25700388"/>
                </a:lnTo>
                <a:lnTo>
                  <a:pt x="0" y="257003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709920" y="789835"/>
            <a:ext cx="1915812" cy="2045654"/>
          </a:xfrm>
          <a:custGeom>
            <a:avLst/>
            <a:gdLst/>
            <a:ahLst/>
            <a:cxnLst/>
            <a:rect l="l" t="t" r="r" b="b"/>
            <a:pathLst>
              <a:path w="1915812" h="2045654">
                <a:moveTo>
                  <a:pt x="0" y="0"/>
                </a:moveTo>
                <a:lnTo>
                  <a:pt x="1915812" y="0"/>
                </a:lnTo>
                <a:lnTo>
                  <a:pt x="1915812" y="2045654"/>
                </a:lnTo>
                <a:lnTo>
                  <a:pt x="0" y="20456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38443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2666543" y="1231828"/>
            <a:ext cx="2422371" cy="4403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global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66543" y="1531485"/>
            <a:ext cx="1739714" cy="46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666543" y="1812615"/>
            <a:ext cx="2217402" cy="4403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initiative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77858" y="5510232"/>
            <a:ext cx="6525478" cy="1038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59"/>
              </a:lnSpc>
            </a:pPr>
            <a:r>
              <a:rPr lang="en-US" sz="6799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Thank you!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FFFFFF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10" name="Picture 9" descr="A logo for a company&#10;&#10;AI-generated content may be incorrect.">
            <a:extLst>
              <a:ext uri="{FF2B5EF4-FFF2-40B4-BE49-F238E27FC236}">
                <a16:creationId xmlns:a16="http://schemas.microsoft.com/office/drawing/2014/main" id="{3833E36B-9CFF-08D4-CD3C-508DC3EC6C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72" y="2835489"/>
            <a:ext cx="3878873" cy="16672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AEBB0-A6CD-71FA-4E1C-6FAF79FEA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83E26D9-29A2-A552-A046-192E908C0FAE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06BB8EA-0CEE-4B95-ACFF-30F04B827CBE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2A3C52BA-DABE-120C-6334-E0ED3A22B566}"/>
              </a:ext>
            </a:extLst>
          </p:cNvPr>
          <p:cNvSpPr txBox="1"/>
          <p:nvPr/>
        </p:nvSpPr>
        <p:spPr>
          <a:xfrm>
            <a:off x="1028700" y="2731161"/>
            <a:ext cx="16497300" cy="54319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„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პასუხისმგებლობიანად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წარმართვა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 – 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კეთილსინდისიერება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ქართულ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უნივერსიტეტებში</a:t>
            </a:r>
            <a:r>
              <a:rPr lang="en-GB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 (ETHICS)</a:t>
            </a:r>
            <a:r>
              <a:rPr lang="en-GB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ka-GE" sz="480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ka-GE" sz="4800" dirty="0">
              <a:solidFill>
                <a:srgbClr val="000000"/>
              </a:solidFill>
              <a:latin typeface="BR Omny"/>
              <a:ea typeface="BR Omny"/>
              <a:cs typeface="Arial" panose="020B0604020202020204" pitchFamily="34" charset="0"/>
              <a:sym typeface="BR Omny"/>
            </a:endParaRPr>
          </a:p>
          <a:p>
            <a:pPr algn="l">
              <a:lnSpc>
                <a:spcPct val="150000"/>
              </a:lnSpc>
            </a:pPr>
            <a:r>
              <a:rPr lang="ka-GE" sz="4800" dirty="0">
                <a:solidFill>
                  <a:srgbClr val="000000"/>
                </a:solidFill>
                <a:latin typeface="BR Omny"/>
                <a:ea typeface="BR Omny"/>
                <a:cs typeface="Arial" panose="020B0604020202020204" pitchFamily="34" charset="0"/>
                <a:sym typeface="BR Omny"/>
              </a:rPr>
              <a:t>თამარ </a:t>
            </a:r>
            <a:r>
              <a:rPr lang="ka-GE" sz="4800" dirty="0" err="1">
                <a:solidFill>
                  <a:srgbClr val="000000"/>
                </a:solidFill>
                <a:latin typeface="BR Omny"/>
                <a:ea typeface="BR Omny"/>
                <a:cs typeface="Arial" panose="020B0604020202020204" pitchFamily="34" charset="0"/>
                <a:sym typeface="BR Omny"/>
              </a:rPr>
              <a:t>ჩოკორაია</a:t>
            </a:r>
            <a:r>
              <a:rPr lang="ka-GE" sz="4800" dirty="0">
                <a:solidFill>
                  <a:srgbClr val="000000"/>
                </a:solidFill>
                <a:latin typeface="BR Omny"/>
                <a:ea typeface="BR Omny"/>
                <a:cs typeface="Arial" panose="020B0604020202020204" pitchFamily="34" charset="0"/>
                <a:sym typeface="BR Omny"/>
              </a:rPr>
              <a:t>, კავკასიის უნივერსიტეტი</a:t>
            </a: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B1327B7-FA7D-6FCD-52DA-31249CF6747C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26266B62-93F6-7CA4-E537-9635166BC7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3C2196F0-526E-9CE7-B460-E95BB549D6D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D2625032-4387-B6B1-DB4D-22517754D7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71CB6748-7307-37A1-5413-BD77B24BA3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6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91CA4-8E4E-6666-9F0F-060BA1DBC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AC1956A-D743-7288-4DEE-E0A50D399891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1E878AF-6748-994F-32CE-74F953404134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6AD9D41-8C2A-4361-3484-9233586AE2AF}"/>
              </a:ext>
            </a:extLst>
          </p:cNvPr>
          <p:cNvSpPr txBox="1"/>
          <p:nvPr/>
        </p:nvSpPr>
        <p:spPr>
          <a:xfrm>
            <a:off x="1028700" y="2731161"/>
            <a:ext cx="16497300" cy="7108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Erasmus+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ინსტიტუციური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განვითარების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პროგრამის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ERASMUS-EDU-2022-CBHE-STRAND-3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ფარგლებში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დაფინანსებული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პირველი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ეროვნული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პროექტის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„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პასუხისმგებლობიანად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წარმართვა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 –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ქართულ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უნივერსიტეტებში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 (ETHICS)</a:t>
            </a:r>
            <a:r>
              <a:rPr lang="ka-GE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მონაწილეები: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პროექტის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კოორდინატორი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ილიას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სახელმწიფო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კონსორციუმი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ევროპელი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პარტნიორები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ამსტერდამის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თავისუფალი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ჩარლზის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უნივერსიტეტი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,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მასარიკის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აკადემიური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კეთილსინდისიერების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ევროპული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ქსელი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/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ასოციაცია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CB782B5-AB07-EB83-91D9-FC3E83B8EE01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69C53A9F-7E6C-6EC8-1937-1DC6E3D5A69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E5E6BF08-0E19-46E8-3A2B-A32E470F4D8A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E8C6E8D4-7326-D838-7004-87A0EC9DB5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962F909E-51FF-E63F-4F6C-CA09AB3786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43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47774-9527-A5E8-9DA6-3535CBF6E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98E88D3-D4C4-EAC7-5CB2-3E2C3B0217B0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61604B3-A45D-DA58-CDCB-E09C3DC88BE1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79B672D-A293-ABBB-B0EB-ADF33E48CFA0}"/>
              </a:ext>
            </a:extLst>
          </p:cNvPr>
          <p:cNvSpPr txBox="1"/>
          <p:nvPr/>
        </p:nvSpPr>
        <p:spPr>
          <a:xfrm>
            <a:off x="1028700" y="2731161"/>
            <a:ext cx="16497300" cy="69643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ქართული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უნივერსიტეტები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ივანე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ჯავახიშვილის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სახელობის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თბილისის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სახელმწიფო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კავკასიის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დავით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ტვილდიანის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სამედიცინო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შოთა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რუსთაველის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სახელობის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ბათუმის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სახელმწიფო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6"/>
              </a:rPr>
              <a:t>უნივერსიტეტი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/>
              </a:rPr>
              <a:t> 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აკაკი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წერეთლის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სახელობის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ქუთაისის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სახელმწიფო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უნივერსიტეტი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 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სამცხე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-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ჯავახეთის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სახელმწიფო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7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8"/>
              </a:rPr>
              <a:t>იაკობ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8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8"/>
              </a:rPr>
              <a:t>გოგებაშვილის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8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8"/>
              </a:rPr>
              <a:t>თელავის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8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8"/>
              </a:rPr>
              <a:t>სახელმწიფო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8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8"/>
              </a:rPr>
              <a:t>უნივერსიტეტი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9"/>
              </a:rPr>
              <a:t>ჯიპა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9"/>
              </a:rPr>
              <a:t> –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9"/>
              </a:rPr>
              <a:t>საქართველოს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9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9"/>
              </a:rPr>
              <a:t>საზოგადოებრივ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9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9"/>
              </a:rPr>
              <a:t>საქმეთა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9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9"/>
              </a:rPr>
              <a:t>ინსტიტუტი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10"/>
              </a:rPr>
              <a:t>თბილისის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10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10"/>
              </a:rPr>
              <a:t>სახელმწიფო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10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10"/>
              </a:rPr>
              <a:t>სამხატვრო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10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10"/>
              </a:rPr>
              <a:t>აკადემია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3F8BD19-5546-F83A-A6A2-4BD720AFBD7C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C304BAD6-15B1-8700-0BF6-7EF9909B4C2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99257AEF-EF69-D487-49E8-32BCD9C9F83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370F24F0-3B93-E94A-0739-18E4FF88E7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0B4E3E2A-24E7-865D-98F0-9E0A96121E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2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68BF4-EACA-DF54-976C-74118447A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BFA38A2-30C5-52A6-05A6-A1A8C90708BE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F55AB21-1339-F96E-28F9-1815BDA529A1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74E71CA-7582-BCA7-4104-38B2DB4E0934}"/>
              </a:ext>
            </a:extLst>
          </p:cNvPr>
          <p:cNvSpPr txBox="1"/>
          <p:nvPr/>
        </p:nvSpPr>
        <p:spPr>
          <a:xfrm>
            <a:off x="1028700" y="2731161"/>
            <a:ext cx="16497300" cy="33756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არასაუნივერსიტეტო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პარტნიორები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საქართველოს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განათლებისა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და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მეცნიერების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3"/>
              </a:rPr>
              <a:t>სამინისტრო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 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განათლების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ხარისხის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განვითარების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ეროვნული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4"/>
              </a:rPr>
              <a:t>ცენტრი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შოთა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რუსთაველის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საქართველოს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ეროვნული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სამეცნიერო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2800" u="sng" dirty="0" err="1">
                <a:solidFill>
                  <a:srgbClr val="467886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  <a:hlinkClick r:id="rId5"/>
              </a:rPr>
              <a:t>ფონდი</a:t>
            </a:r>
            <a:r>
              <a:rPr lang="en-GB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 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9B624168-88B8-4BB9-4985-63E328CE972F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77846D95-9A46-88CB-566E-121435B1CA2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8BDAB3E9-EF09-5DD0-7D64-02B5072F8E7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47323DDD-E6F4-D095-B421-55866A615A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DE945FE8-8C76-3BB9-6B49-7EC865D7CB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845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E7908-ECE8-08E5-F0B6-C31486D1B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656D830-1142-FD36-DD5F-ADD2EC52977C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D1F2B4EA-97A0-AF75-4781-970772EF0F71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F3D7E64-DF19-44A3-540D-FF9C49DCD10B}"/>
              </a:ext>
            </a:extLst>
          </p:cNvPr>
          <p:cNvSpPr txBox="1"/>
          <p:nvPr/>
        </p:nvSpPr>
        <p:spPr>
          <a:xfrm>
            <a:off x="1028700" y="2731161"/>
            <a:ext cx="11849100" cy="7800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პროექტის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მიზნები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სადოქტორო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პროგრამების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აკრედიტაციის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პოლიტიკის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გადახედვა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სტანდარტების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ცვლილება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/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აკრედიტაციის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ექსპერტების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უნარ</a:t>
            </a:r>
            <a:r>
              <a:rPr lang="en-GB" sz="2800" b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ჩვევების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გაძლიერება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/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ციფრული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სასწავლო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კურსის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შემუშავება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მოდულის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დანერგვა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(MOOC)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აკადემიური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კარიერით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დაინტერესებული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ნებისმიერი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პირისთვის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მათ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შორის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დოქტორანტებისთვის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ახალგაზრდა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დამწყები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მკვლევრებისთვის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სტუდენტთა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აკადემიური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ხელმძღვანელებისთვის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მკვლევრების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მხარდამჭერი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კეთილსინდისიერებაზე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პასუხისმგებელი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]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პერსონალის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მომზადება</a:t>
            </a: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: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ტრენერთა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ტრენინგის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შემუშავება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ჩატარება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რომელზეც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განსაკუთრებული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ყურადღება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დაეთმობა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უმაღლესი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ეთიკური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სტანდარტების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დაცვით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წარმართვისთვის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საჭირო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უნარ</a:t>
            </a:r>
            <a:r>
              <a:rPr lang="en-GB" sz="2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ჩვევებსა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რესურსებს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349465B-29F9-FFE0-3C05-0863C7D06B2E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DEC46B79-1293-19A9-E591-6935DEEB47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B427CB1C-BF69-C832-B525-DD4E5038A3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A9C60C9C-1A62-A5CD-E825-FB216764EA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6BD9BA34-6747-5BCD-2CB3-198F7985C7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075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4562D-F122-0F66-8037-092EDF380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9C9A858-3CE5-C50B-5CFB-593AA923E1EB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4AED00B-17DF-550F-ED1B-AC6F2ACDA836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34563C0-BB0B-6D6D-F800-432F81B00CE8}"/>
              </a:ext>
            </a:extLst>
          </p:cNvPr>
          <p:cNvSpPr txBox="1"/>
          <p:nvPr/>
        </p:nvSpPr>
        <p:spPr>
          <a:xfrm>
            <a:off x="1028700" y="2731161"/>
            <a:ext cx="12763500" cy="8226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საუნივერსიტეტო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პოლიტიკა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რესურსები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პოლიტიკის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მარეგულირებელი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ჩარჩოს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შემუშავება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რომელიც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ხელს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შეუწყობს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პრინციპებზე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დაფუძნებული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ინოვაციის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განხორციელებას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მართვის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საბჭო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მართვის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საბჭოს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/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კომიტეტის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ჩამოყალიბება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რომელსაც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ექნება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საერთო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ინსტიტუციური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პასუხისმგებლობა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თვალსაზრისით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ka-GE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მკვლევრებისთვის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/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დოქტორანტებისთვის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ხელშემწყობი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გარემოს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შექმნისთვის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საჭირო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აკადემიური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მხარდაჭერისა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სერვისები</a:t>
            </a: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ka-GE" sz="2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9198B79-E49E-0176-07C5-994A2940AAF4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37CD652A-FA16-5B9F-88BD-EDEE3E944A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E37BDB09-31DD-8C86-DF4E-835F6A3513D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422F380A-84EE-671D-EDE4-CCA22D709F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DE91C672-BAC8-10D4-C3E2-A89BA01A0A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76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B57D1-D392-980A-470C-C7F36161F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D63A6D4-DA01-527C-6E88-D394848BE02A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009EE8F-C192-CBA7-767A-AF0171F49440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09219B0-4A08-C313-BA0D-3C5350F3A785}"/>
              </a:ext>
            </a:extLst>
          </p:cNvPr>
          <p:cNvSpPr txBox="1"/>
          <p:nvPr/>
        </p:nvSpPr>
        <p:spPr>
          <a:xfrm>
            <a:off x="1028700" y="2731160"/>
            <a:ext cx="14211300" cy="4450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პასუხისმგებლობიანი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სამეცნიერო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კომუნიკაციის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სტრატეგიის</a:t>
            </a: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შემუშავება</a:t>
            </a: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: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საკომუნიკაციო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სტრატეგიამ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ხელი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უნდა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შეუწყოს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ახალგაზრდა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მკვლევრებში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დოქტორანტებს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შორის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კვლევის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ეთიკასა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კეთილსინდისიერებაზე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ცნობიერების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ამაღლებას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B7BFF4EA-39EE-2B34-49B1-ECB8CA1E3F24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D8E6AADC-B74F-2B4F-A928-F21F85AA2A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BFCAAA60-96E6-A938-0426-CE19462A446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3C09586D-9738-6EF5-BF24-F68998A1BB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A82CC61B-71D0-FE3C-BA7E-E64E36DAE8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54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E337D-D2DE-1FE7-6D0E-69BAD83FD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252B096-5E18-ED12-C826-EDEC57B1CDCD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64D9319-BD4E-453B-4E05-A4917891384B}"/>
              </a:ext>
            </a:extLst>
          </p:cNvPr>
          <p:cNvSpPr txBox="1"/>
          <p:nvPr/>
        </p:nvSpPr>
        <p:spPr>
          <a:xfrm>
            <a:off x="1028700" y="1095295"/>
            <a:ext cx="9972606" cy="733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1C79B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8AC882C-51AD-AB69-5281-7E5CFAB0521C}"/>
              </a:ext>
            </a:extLst>
          </p:cNvPr>
          <p:cNvSpPr txBox="1"/>
          <p:nvPr/>
        </p:nvSpPr>
        <p:spPr>
          <a:xfrm>
            <a:off x="1028700" y="2731160"/>
            <a:ext cx="14211300" cy="11946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განხორციელებული აქტივობები: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1. 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</a:t>
            </a:r>
            <a:r>
              <a:rPr lang="ka-GE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ირველ</a:t>
            </a: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ეროვნულ (2023 წლის 1 მარტს) და პირველ საერთაშორისო შეხვედრებზე (2023 წლის 2-6 მაისი) დაიგეგმა და განხორციელდა: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1. პროექტის სამუშაო ჯგუფების საქმიანობა;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2. </a:t>
            </a: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ევროპული გამოცდილების გაზიარება.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2.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ტრენერთა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გადამზადება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ევროკომისიის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მიერ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დაფინანსებული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პროექტის</a:t>
            </a:r>
            <a:r>
              <a:rPr lang="en-GB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ETHICS </a:t>
            </a:r>
            <a:r>
              <a:rPr lang="en-GB" sz="2800" b="1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ფარგლებში</a:t>
            </a:r>
            <a:r>
              <a:rPr lang="ka-GE" sz="28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(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2023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წლის</a:t>
            </a:r>
            <a:r>
              <a:rPr lang="en-GB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11-13 </a:t>
            </a:r>
            <a:r>
              <a:rPr lang="en-GB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ოქტომბერ</a:t>
            </a: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ი):</a:t>
            </a:r>
          </a:p>
          <a:p>
            <a:pPr marL="514350" indent="-51435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ka-GE" sz="2800" dirty="0"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ევროპელმა პარტნიორებმა ჩაატარეს ტრენერთა ტრენინგი ქართველი პარტნიორებისათვის;</a:t>
            </a:r>
          </a:p>
          <a:p>
            <a:pPr marL="514350" indent="-51435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დაიგეგმა </a:t>
            </a:r>
            <a:r>
              <a:rPr lang="ka-GE" sz="2800" dirty="0" err="1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შიდასაუნივერსიტეტო</a:t>
            </a:r>
            <a:r>
              <a:rPr lang="ka-GE" sz="2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Sylfaen" panose="010A0502050306030303" pitchFamily="18" charset="0"/>
              </a:rPr>
              <a:t> ტრენინგები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ka-GE" sz="28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ka-GE" sz="28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a-G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4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0884DCD-AA3E-2435-F07F-899F10E0C9A9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021777B1-F6F4-22A1-2636-7A82C15C3A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375" y="0"/>
            <a:ext cx="3826625" cy="1644818"/>
          </a:xfrm>
          <a:prstGeom prst="rect">
            <a:avLst/>
          </a:prstGeom>
        </p:spPr>
      </p:pic>
      <p:pic>
        <p:nvPicPr>
          <p:cNvPr id="6" name="Image 0">
            <a:extLst>
              <a:ext uri="{FF2B5EF4-FFF2-40B4-BE49-F238E27FC236}">
                <a16:creationId xmlns:a16="http://schemas.microsoft.com/office/drawing/2014/main" id="{8F7C5274-2341-CA8E-17A0-CBAD46091E3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99044"/>
            <a:ext cx="2362200" cy="2417603"/>
          </a:xfrm>
          <a:prstGeom prst="rect">
            <a:avLst/>
          </a:prstGeom>
        </p:spPr>
      </p:pic>
      <p:pic>
        <p:nvPicPr>
          <p:cNvPr id="8" name="Picture 7" descr="A colorful logo with letters&#10;&#10;AI-generated content may be incorrect.">
            <a:extLst>
              <a:ext uri="{FF2B5EF4-FFF2-40B4-BE49-F238E27FC236}">
                <a16:creationId xmlns:a16="http://schemas.microsoft.com/office/drawing/2014/main" id="{789E00E9-D7DD-5DE9-A4EB-18B2B7C38B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65" y="112922"/>
            <a:ext cx="1949335" cy="1949335"/>
          </a:xfrm>
          <a:prstGeom prst="rect">
            <a:avLst/>
          </a:prstGeom>
        </p:spPr>
      </p:pic>
      <p:pic>
        <p:nvPicPr>
          <p:cNvPr id="9" name="Picture 8" descr="A close up of a logo&#10;&#10;AI-generated content may be incorrect.">
            <a:extLst>
              <a:ext uri="{FF2B5EF4-FFF2-40B4-BE49-F238E27FC236}">
                <a16:creationId xmlns:a16="http://schemas.microsoft.com/office/drawing/2014/main" id="{CD875AB2-8D22-9ADD-EE0A-CCE8D20237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7033" y="1000466"/>
            <a:ext cx="5759335" cy="9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86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830</Words>
  <Application>Microsoft Office PowerPoint</Application>
  <PresentationFormat>Custom</PresentationFormat>
  <Paragraphs>162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BR Omny Bold</vt:lpstr>
      <vt:lpstr>BR Omny</vt:lpstr>
      <vt:lpstr>Sylfaen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Glocal25 slide deck</dc:title>
  <cp:lastModifiedBy>Tatia Chokoraia</cp:lastModifiedBy>
  <cp:revision>40</cp:revision>
  <dcterms:created xsi:type="dcterms:W3CDTF">2006-08-16T00:00:00Z</dcterms:created>
  <dcterms:modified xsi:type="dcterms:W3CDTF">2025-06-02T12:24:58Z</dcterms:modified>
  <dc:identifier>DAGn8-9Wlyk</dc:identifier>
</cp:coreProperties>
</file>