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9144000"/>
  <p:notesSz cx="6858000" cy="9144000"/>
  <p:embeddedFontLs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6" roundtripDataSignature="AMtx7mgCVHGA7yi/kjNgNqXBVRVF0VtX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 name="Google Shape;7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01be888d5a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g301be888d5a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01be888d5a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g301be888d5a_0_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01be888d5a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g301be888d5a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01be888d5a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g301be888d5a_0_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1be888d5a_0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g301be888d5a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01be888d5a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g301be888d5a_0_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01be888d5a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g301be888d5a_0_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01be888d5a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9" name="Google Shape;199;g301be888d5a_0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01be888d5a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g301be888d5a_0_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01be888d5a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g301be888d5a_0_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 name="Google Shape;8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9" name="Google Shape;21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01be888d5a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5" name="Google Shape;225;g301be888d5a_0_1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01be888d5a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g301be888d5a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01be888d5a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 name="Google Shape;133;g301be888d5a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01be888d5a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g301be888d5a_0_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8" name="Shape 8"/>
        <p:cNvGrpSpPr/>
        <p:nvPr/>
      </p:nvGrpSpPr>
      <p:grpSpPr>
        <a:xfrm>
          <a:off x="0" y="0"/>
          <a:ext cx="0" cy="0"/>
          <a:chOff x="0" y="0"/>
          <a:chExt cx="0" cy="0"/>
        </a:xfrm>
      </p:grpSpPr>
      <p:sp>
        <p:nvSpPr>
          <p:cNvPr id="9" name="Google Shape;9;p59"/>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5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1" name="Google Shape;11;p5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5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67" name="Shape 67"/>
        <p:cNvGrpSpPr/>
        <p:nvPr/>
      </p:nvGrpSpPr>
      <p:grpSpPr>
        <a:xfrm>
          <a:off x="0" y="0"/>
          <a:ext cx="0" cy="0"/>
          <a:chOff x="0" y="0"/>
          <a:chExt cx="0" cy="0"/>
        </a:xfrm>
      </p:grpSpPr>
      <p:sp>
        <p:nvSpPr>
          <p:cNvPr id="68" name="Google Shape;68;p69"/>
          <p:cNvSpPr txBox="1"/>
          <p:nvPr>
            <p:ph type="title"/>
          </p:nvPr>
        </p:nvSpPr>
        <p:spPr>
          <a:xfrm rot="5400000">
            <a:off x="4732338" y="2171701"/>
            <a:ext cx="5851525" cy="2057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Google Shape;69;p6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0" name="Google Shape;70;p69"/>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1" name="Google Shape;71;p69"/>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2" name="Google Shape;72;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4" name="Shape 14"/>
        <p:cNvGrpSpPr/>
        <p:nvPr/>
      </p:nvGrpSpPr>
      <p:grpSpPr>
        <a:xfrm>
          <a:off x="0" y="0"/>
          <a:ext cx="0" cy="0"/>
          <a:chOff x="0" y="0"/>
          <a:chExt cx="0" cy="0"/>
        </a:xfrm>
      </p:grpSpPr>
      <p:sp>
        <p:nvSpPr>
          <p:cNvPr id="15" name="Google Shape;15;p60"/>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6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 name="Google Shape;17;p60"/>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8" name="Google Shape;18;p60"/>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9" name="Google Shape;19;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0" name="Shape 20"/>
        <p:cNvGrpSpPr/>
        <p:nvPr/>
      </p:nvGrpSpPr>
      <p:grpSpPr>
        <a:xfrm>
          <a:off x="0" y="0"/>
          <a:ext cx="0" cy="0"/>
          <a:chOff x="0" y="0"/>
          <a:chExt cx="0" cy="0"/>
        </a:xfrm>
      </p:grpSpPr>
      <p:sp>
        <p:nvSpPr>
          <p:cNvPr id="21" name="Google Shape;21;p6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 name="Google Shape;22;p6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3" name="Google Shape;23;p61"/>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4" name="Google Shape;24;p61"/>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5" name="Google Shape;25;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6" name="Shape 26"/>
        <p:cNvGrpSpPr/>
        <p:nvPr/>
      </p:nvGrpSpPr>
      <p:grpSpPr>
        <a:xfrm>
          <a:off x="0" y="0"/>
          <a:ext cx="0" cy="0"/>
          <a:chOff x="0" y="0"/>
          <a:chExt cx="0" cy="0"/>
        </a:xfrm>
      </p:grpSpPr>
      <p:sp>
        <p:nvSpPr>
          <p:cNvPr id="27" name="Google Shape;27;p62"/>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6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6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62"/>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1" name="Google Shape;31;p62"/>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2" name="Google Shape;32;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3" name="Shape 33"/>
        <p:cNvGrpSpPr/>
        <p:nvPr/>
      </p:nvGrpSpPr>
      <p:grpSpPr>
        <a:xfrm>
          <a:off x="0" y="0"/>
          <a:ext cx="0" cy="0"/>
          <a:chOff x="0" y="0"/>
          <a:chExt cx="0" cy="0"/>
        </a:xfrm>
      </p:grpSpPr>
      <p:sp>
        <p:nvSpPr>
          <p:cNvPr id="34" name="Google Shape;34;p63"/>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 name="Google Shape;35;p6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6" name="Google Shape;36;p6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7" name="Google Shape;37;p6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8" name="Google Shape;38;p6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39" name="Google Shape;39;p63"/>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0" name="Google Shape;40;p63"/>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1" name="Google Shape;41;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2" name="Shape 42"/>
        <p:cNvGrpSpPr/>
        <p:nvPr/>
      </p:nvGrpSpPr>
      <p:grpSpPr>
        <a:xfrm>
          <a:off x="0" y="0"/>
          <a:ext cx="0" cy="0"/>
          <a:chOff x="0" y="0"/>
          <a:chExt cx="0" cy="0"/>
        </a:xfrm>
      </p:grpSpPr>
      <p:sp>
        <p:nvSpPr>
          <p:cNvPr id="43" name="Google Shape;43;p64"/>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4" name="Google Shape;44;p64"/>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5" name="Google Shape;45;p64"/>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6" name="Google Shape;46;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7" name="Shape 47"/>
        <p:cNvGrpSpPr/>
        <p:nvPr/>
      </p:nvGrpSpPr>
      <p:grpSpPr>
        <a:xfrm>
          <a:off x="0" y="0"/>
          <a:ext cx="0" cy="0"/>
          <a:chOff x="0" y="0"/>
          <a:chExt cx="0" cy="0"/>
        </a:xfrm>
      </p:grpSpPr>
      <p:sp>
        <p:nvSpPr>
          <p:cNvPr id="48" name="Google Shape;48;p6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6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6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1" name="Google Shape;51;p66"/>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2" name="Google Shape;52;p66"/>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3" name="Google Shape;53;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54" name="Shape 54"/>
        <p:cNvGrpSpPr/>
        <p:nvPr/>
      </p:nvGrpSpPr>
      <p:grpSpPr>
        <a:xfrm>
          <a:off x="0" y="0"/>
          <a:ext cx="0" cy="0"/>
          <a:chOff x="0" y="0"/>
          <a:chExt cx="0" cy="0"/>
        </a:xfrm>
      </p:grpSpPr>
      <p:sp>
        <p:nvSpPr>
          <p:cNvPr id="55" name="Google Shape;55;p6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67"/>
          <p:cNvSpPr/>
          <p:nvPr>
            <p:ph idx="2" type="pic"/>
          </p:nvPr>
        </p:nvSpPr>
        <p:spPr>
          <a:xfrm>
            <a:off x="1792288" y="612775"/>
            <a:ext cx="5486400" cy="4114800"/>
          </a:xfrm>
          <a:prstGeom prst="rect">
            <a:avLst/>
          </a:prstGeom>
          <a:noFill/>
          <a:ln>
            <a:noFill/>
          </a:ln>
        </p:spPr>
      </p:sp>
      <p:sp>
        <p:nvSpPr>
          <p:cNvPr id="57" name="Google Shape;57;p6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67"/>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9" name="Google Shape;59;p67"/>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0" name="Google Shape;6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1" name="Shape 61"/>
        <p:cNvGrpSpPr/>
        <p:nvPr/>
      </p:nvGrpSpPr>
      <p:grpSpPr>
        <a:xfrm>
          <a:off x="0" y="0"/>
          <a:ext cx="0" cy="0"/>
          <a:chOff x="0" y="0"/>
          <a:chExt cx="0" cy="0"/>
        </a:xfrm>
      </p:grpSpPr>
      <p:sp>
        <p:nvSpPr>
          <p:cNvPr id="62" name="Google Shape;62;p68"/>
          <p:cNvSpPr txBox="1"/>
          <p:nvPr>
            <p:ph type="title"/>
          </p:nvPr>
        </p:nvSpPr>
        <p:spPr>
          <a:xfrm>
            <a:off x="457200" y="274638"/>
            <a:ext cx="8229600" cy="11430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3" name="Google Shape;63;p6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4" name="Google Shape;64;p68"/>
          <p:cNvSpPr txBox="1"/>
          <p:nvPr>
            <p:ph idx="10" type="dt"/>
          </p:nvPr>
        </p:nvSpPr>
        <p:spPr>
          <a:xfrm>
            <a:off x="457200" y="6356350"/>
            <a:ext cx="213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 name="Google Shape;65;p68"/>
          <p:cNvSpPr txBox="1"/>
          <p:nvPr>
            <p:ph idx="11" type="ftr"/>
          </p:nvPr>
        </p:nvSpPr>
        <p:spPr>
          <a:xfrm>
            <a:off x="3124200" y="6356350"/>
            <a:ext cx="2895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 name="Google Shape;66;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pic>
        <p:nvPicPr>
          <p:cNvPr descr="PLANTILLA2.png" id="7" name="Google Shape;7;p58"/>
          <p:cNvPicPr preferRelativeResize="0"/>
          <p:nvPr/>
        </p:nvPicPr>
        <p:blipFill rotWithShape="1">
          <a:blip r:embed="rId1">
            <a:alphaModFix/>
          </a:blip>
          <a:srcRect b="0" l="0" r="0" t="0"/>
          <a:stretch/>
        </p:blipFill>
        <p:spPr>
          <a:xfrm>
            <a:off x="1" y="0"/>
            <a:ext cx="9143998" cy="68579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1.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6.jp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jp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3.jp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0.jpg"/><Relationship Id="rId5" Type="http://schemas.openxmlformats.org/officeDocument/2006/relationships/image" Target="../media/image14.jpg"/><Relationship Id="rId6" Type="http://schemas.openxmlformats.org/officeDocument/2006/relationships/image" Target="../media/image12.jpg"/><Relationship Id="rId7"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
          <p:cNvSpPr txBox="1"/>
          <p:nvPr>
            <p:ph type="ctrTitle"/>
          </p:nvPr>
        </p:nvSpPr>
        <p:spPr>
          <a:xfrm>
            <a:off x="685800" y="2130425"/>
            <a:ext cx="7772400" cy="14700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Calibri"/>
              <a:buNone/>
            </a:pPr>
            <a:r>
              <a:t/>
            </a:r>
            <a:endParaRPr/>
          </a:p>
        </p:txBody>
      </p:sp>
      <p:sp>
        <p:nvSpPr>
          <p:cNvPr id="78" name="Google Shape;78;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888888"/>
              </a:buClr>
              <a:buSzPts val="3200"/>
              <a:buNone/>
            </a:pPr>
            <a:r>
              <a:t/>
            </a:r>
            <a:endParaRPr/>
          </a:p>
        </p:txBody>
      </p:sp>
      <p:pic>
        <p:nvPicPr>
          <p:cNvPr descr="PORTADA21-PPTX.png" id="79" name="Google Shape;79;p1"/>
          <p:cNvPicPr preferRelativeResize="0"/>
          <p:nvPr/>
        </p:nvPicPr>
        <p:blipFill rotWithShape="1">
          <a:blip r:embed="rId3">
            <a:alphaModFix/>
          </a:blip>
          <a:srcRect b="0" l="0" r="0" t="0"/>
          <a:stretch/>
        </p:blipFill>
        <p:spPr>
          <a:xfrm>
            <a:off x="1" y="0"/>
            <a:ext cx="9143997" cy="6857998"/>
          </a:xfrm>
          <a:prstGeom prst="rect">
            <a:avLst/>
          </a:prstGeom>
          <a:noFill/>
          <a:ln>
            <a:noFill/>
          </a:ln>
        </p:spPr>
      </p:pic>
      <p:pic>
        <p:nvPicPr>
          <p:cNvPr descr="VECTORNUEVOLOGOFC24-02.png" id="80" name="Google Shape;80;p1"/>
          <p:cNvPicPr preferRelativeResize="0"/>
          <p:nvPr/>
        </p:nvPicPr>
        <p:blipFill rotWithShape="1">
          <a:blip r:embed="rId4">
            <a:alphaModFix/>
          </a:blip>
          <a:srcRect b="0" l="0" r="0" t="0"/>
          <a:stretch/>
        </p:blipFill>
        <p:spPr>
          <a:xfrm>
            <a:off x="5486400" y="457200"/>
            <a:ext cx="3275013" cy="923332"/>
          </a:xfrm>
          <a:prstGeom prst="rect">
            <a:avLst/>
          </a:prstGeom>
          <a:noFill/>
          <a:ln>
            <a:noFill/>
          </a:ln>
        </p:spPr>
      </p:pic>
      <p:sp>
        <p:nvSpPr>
          <p:cNvPr id="81" name="Google Shape;81;p1"/>
          <p:cNvSpPr txBox="1"/>
          <p:nvPr/>
        </p:nvSpPr>
        <p:spPr>
          <a:xfrm>
            <a:off x="2966525" y="3382636"/>
            <a:ext cx="5906700" cy="1939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4000"/>
              <a:buFont typeface="Calibri"/>
              <a:buNone/>
            </a:pPr>
            <a:r>
              <a:rPr b="1" i="0" lang="es-MX" sz="4000" u="none" cap="none" strike="noStrike">
                <a:solidFill>
                  <a:srgbClr val="3F3F3F"/>
                </a:solidFill>
                <a:latin typeface="Calibri"/>
                <a:ea typeface="Calibri"/>
                <a:cs typeface="Calibri"/>
                <a:sym typeface="Calibri"/>
              </a:rPr>
              <a:t>Ruta del </a:t>
            </a:r>
            <a:r>
              <a:rPr b="1" lang="es-MX" sz="4000">
                <a:solidFill>
                  <a:srgbClr val="3F3F3F"/>
                </a:solidFill>
                <a:latin typeface="Calibri"/>
                <a:ea typeface="Calibri"/>
                <a:cs typeface="Calibri"/>
                <a:sym typeface="Calibri"/>
              </a:rPr>
              <a:t>S</a:t>
            </a:r>
            <a:r>
              <a:rPr b="1" i="0" lang="es-MX" sz="4000" u="none" cap="none" strike="noStrike">
                <a:solidFill>
                  <a:srgbClr val="3F3F3F"/>
                </a:solidFill>
                <a:latin typeface="Calibri"/>
                <a:ea typeface="Calibri"/>
                <a:cs typeface="Calibri"/>
                <a:sym typeface="Calibri"/>
              </a:rPr>
              <a:t>istema de Reinserción Social de </a:t>
            </a:r>
            <a:r>
              <a:rPr b="1" lang="es-MX" sz="4000">
                <a:solidFill>
                  <a:srgbClr val="3F3F3F"/>
                </a:solidFill>
                <a:latin typeface="Calibri"/>
                <a:ea typeface="Calibri"/>
                <a:cs typeface="Calibri"/>
                <a:sym typeface="Calibri"/>
              </a:rPr>
              <a:t>A</a:t>
            </a:r>
            <a:r>
              <a:rPr b="1" i="0" lang="es-MX" sz="4000" u="none" cap="none" strike="noStrike">
                <a:solidFill>
                  <a:srgbClr val="3F3F3F"/>
                </a:solidFill>
                <a:latin typeface="Calibri"/>
                <a:ea typeface="Calibri"/>
                <a:cs typeface="Calibri"/>
                <a:sym typeface="Calibri"/>
              </a:rPr>
              <a:t>dolescentes Infractores</a:t>
            </a:r>
            <a:endParaRPr b="0" i="0" sz="1800" u="none" cap="none" strike="noStrike">
              <a:solidFill>
                <a:schemeClr val="dk1"/>
              </a:solidFill>
              <a:latin typeface="Calibri"/>
              <a:ea typeface="Calibri"/>
              <a:cs typeface="Calibri"/>
              <a:sym typeface="Calibri"/>
            </a:endParaRPr>
          </a:p>
        </p:txBody>
      </p:sp>
      <p:sp>
        <p:nvSpPr>
          <p:cNvPr id="82" name="Google Shape;82;p1"/>
          <p:cNvSpPr txBox="1"/>
          <p:nvPr/>
        </p:nvSpPr>
        <p:spPr>
          <a:xfrm>
            <a:off x="3538045" y="5322125"/>
            <a:ext cx="4953000"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7F7F7F"/>
              </a:buClr>
              <a:buSzPts val="3000"/>
              <a:buFont typeface="Calibri"/>
              <a:buNone/>
            </a:pPr>
            <a:r>
              <a:rPr b="0" i="0" lang="es-MX" sz="3000" u="none" cap="none" strike="noStrike">
                <a:solidFill>
                  <a:srgbClr val="7F7F7F"/>
                </a:solidFill>
                <a:latin typeface="Calibri"/>
                <a:ea typeface="Calibri"/>
                <a:cs typeface="Calibri"/>
                <a:sym typeface="Calibri"/>
              </a:rPr>
              <a:t>Preliminar</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01be888d5a_0_50"/>
          <p:cNvSpPr txBox="1"/>
          <p:nvPr/>
        </p:nvSpPr>
        <p:spPr>
          <a:xfrm>
            <a:off x="337620" y="2415215"/>
            <a:ext cx="3947700" cy="2201100"/>
          </a:xfrm>
          <a:prstGeom prst="rect">
            <a:avLst/>
          </a:prstGeom>
          <a:noFill/>
          <a:ln>
            <a:noFill/>
          </a:ln>
        </p:spPr>
        <p:txBody>
          <a:bodyPr anchorCtr="0" anchor="t" bIns="91425" lIns="91425" spcFirstLastPara="1" rIns="91425" wrap="square" tIns="91425">
            <a:spAutoFit/>
          </a:bodyPr>
          <a:lstStyle/>
          <a:p>
            <a:pPr indent="-285750" lvl="0" marL="4000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highlight>
                  <a:srgbClr val="FFFFFF"/>
                </a:highlight>
                <a:latin typeface="Arial"/>
                <a:ea typeface="Arial"/>
                <a:cs typeface="Arial"/>
                <a:sym typeface="Arial"/>
              </a:rPr>
              <a:t>Identificar programas y entes estratégicos</a:t>
            </a:r>
            <a:r>
              <a:rPr b="0" i="0" lang="es-MX" sz="1600" u="none" cap="none" strike="noStrike">
                <a:solidFill>
                  <a:schemeClr val="dk1"/>
                </a:solidFill>
                <a:highlight>
                  <a:srgbClr val="FFFFFF"/>
                </a:highlight>
                <a:latin typeface="Arial"/>
                <a:ea typeface="Arial"/>
                <a:cs typeface="Arial"/>
                <a:sym typeface="Arial"/>
              </a:rPr>
              <a:t> que den atención a la </a:t>
            </a:r>
            <a:r>
              <a:rPr b="0" i="0" lang="es-MX" sz="1600" u="none" cap="none" strike="noStrike">
                <a:solidFill>
                  <a:schemeClr val="dk1"/>
                </a:solidFill>
                <a:latin typeface="Arial"/>
                <a:ea typeface="Arial"/>
                <a:cs typeface="Arial"/>
                <a:sym typeface="Arial"/>
              </a:rPr>
              <a:t>población que no es vinculada a proceso (atención secundaria y terciaria). </a:t>
            </a:r>
            <a:endParaRPr/>
          </a:p>
          <a:p>
            <a:pPr indent="-285750" lvl="0" marL="4000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latin typeface="Arial"/>
                <a:ea typeface="Arial"/>
                <a:cs typeface="Arial"/>
                <a:sym typeface="Arial"/>
              </a:rPr>
              <a:t>Evitar la escalabilidad </a:t>
            </a:r>
            <a:r>
              <a:rPr b="0" i="0" lang="es-MX" sz="1600" u="none" cap="none" strike="noStrike">
                <a:solidFill>
                  <a:schemeClr val="dk1"/>
                </a:solidFill>
                <a:latin typeface="Arial"/>
                <a:ea typeface="Arial"/>
                <a:cs typeface="Arial"/>
                <a:sym typeface="Arial"/>
              </a:rPr>
              <a:t>de un delito y su </a:t>
            </a:r>
            <a:r>
              <a:rPr lang="es-MX" sz="1600">
                <a:solidFill>
                  <a:schemeClr val="dk1"/>
                </a:solidFill>
              </a:rPr>
              <a:t>réplica</a:t>
            </a:r>
            <a:r>
              <a:rPr b="0" i="0" lang="es-MX" sz="1600" u="none" cap="none" strike="noStrike">
                <a:solidFill>
                  <a:schemeClr val="dk1"/>
                </a:solidFill>
                <a:latin typeface="Arial"/>
                <a:ea typeface="Arial"/>
                <a:cs typeface="Arial"/>
                <a:sym typeface="Arial"/>
              </a:rPr>
              <a:t>.</a:t>
            </a:r>
            <a:endParaRPr b="0" i="0" sz="1600" u="none" cap="none" strike="noStrike">
              <a:solidFill>
                <a:schemeClr val="dk1"/>
              </a:solidFill>
              <a:latin typeface="Arial"/>
              <a:ea typeface="Arial"/>
              <a:cs typeface="Arial"/>
              <a:sym typeface="Arial"/>
            </a:endParaRPr>
          </a:p>
        </p:txBody>
      </p:sp>
      <p:pic>
        <p:nvPicPr>
          <p:cNvPr id="152" name="Google Shape;152;g301be888d5a_0_50"/>
          <p:cNvPicPr preferRelativeResize="0"/>
          <p:nvPr/>
        </p:nvPicPr>
        <p:blipFill rotWithShape="1">
          <a:blip r:embed="rId3">
            <a:alphaModFix/>
          </a:blip>
          <a:srcRect b="0" l="0" r="0" t="0"/>
          <a:stretch/>
        </p:blipFill>
        <p:spPr>
          <a:xfrm>
            <a:off x="4984357" y="786499"/>
            <a:ext cx="4159643" cy="4948379"/>
          </a:xfrm>
          <a:prstGeom prst="rect">
            <a:avLst/>
          </a:prstGeom>
          <a:noFill/>
          <a:ln>
            <a:noFill/>
          </a:ln>
        </p:spPr>
      </p:pic>
      <p:sp>
        <p:nvSpPr>
          <p:cNvPr id="153" name="Google Shape;153;g301be888d5a_0_50"/>
          <p:cNvSpPr txBox="1"/>
          <p:nvPr/>
        </p:nvSpPr>
        <p:spPr>
          <a:xfrm>
            <a:off x="835644" y="5140228"/>
            <a:ext cx="3324000" cy="67707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31859B"/>
                </a:solidFill>
                <a:latin typeface="Arial"/>
                <a:ea typeface="Arial"/>
                <a:cs typeface="Arial"/>
                <a:sym typeface="Arial"/>
              </a:rPr>
              <a:t>Población:</a:t>
            </a:r>
            <a:r>
              <a:rPr b="0" i="0" lang="es-MX" sz="1600" u="none" cap="none" strike="noStrike">
                <a:solidFill>
                  <a:srgbClr val="31859B"/>
                </a:solidFill>
                <a:latin typeface="Arial"/>
                <a:ea typeface="Arial"/>
                <a:cs typeface="Arial"/>
                <a:sym typeface="Arial"/>
              </a:rPr>
              <a:t> </a:t>
            </a:r>
            <a:r>
              <a:rPr b="0" i="0" lang="es-MX" sz="1600" u="none" cap="none" strike="noStrike">
                <a:solidFill>
                  <a:schemeClr val="dk1"/>
                </a:solidFill>
                <a:latin typeface="Arial"/>
                <a:ea typeface="Arial"/>
                <a:cs typeface="Arial"/>
                <a:sym typeface="Arial"/>
              </a:rPr>
              <a:t>Adolescentes que no se vinculan a proceso.</a:t>
            </a:r>
            <a:endParaRPr b="0" i="0" sz="1600" u="none" cap="none" strike="noStrike">
              <a:solidFill>
                <a:schemeClr val="dk1"/>
              </a:solidFill>
              <a:latin typeface="Arial"/>
              <a:ea typeface="Arial"/>
              <a:cs typeface="Arial"/>
              <a:sym typeface="Arial"/>
            </a:endParaRPr>
          </a:p>
        </p:txBody>
      </p:sp>
      <p:pic>
        <p:nvPicPr>
          <p:cNvPr id="154" name="Google Shape;154;g301be888d5a_0_50"/>
          <p:cNvPicPr preferRelativeResize="0"/>
          <p:nvPr/>
        </p:nvPicPr>
        <p:blipFill rotWithShape="1">
          <a:blip r:embed="rId4">
            <a:alphaModFix/>
          </a:blip>
          <a:srcRect b="0" l="0" r="0" t="0"/>
          <a:stretch/>
        </p:blipFill>
        <p:spPr>
          <a:xfrm>
            <a:off x="1459753" y="642110"/>
            <a:ext cx="1524530" cy="15083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301be888d5a_0_59"/>
          <p:cNvSpPr txBox="1"/>
          <p:nvPr/>
        </p:nvSpPr>
        <p:spPr>
          <a:xfrm>
            <a:off x="4457018" y="2555140"/>
            <a:ext cx="4386174" cy="1883562"/>
          </a:xfrm>
          <a:prstGeom prst="rect">
            <a:avLst/>
          </a:prstGeom>
          <a:noFill/>
          <a:ln>
            <a:noFill/>
          </a:ln>
        </p:spPr>
        <p:txBody>
          <a:bodyPr anchorCtr="0" anchor="t" bIns="91425" lIns="91425" spcFirstLastPara="1" rIns="91425" wrap="square" tIns="91425">
            <a:spAutoFit/>
          </a:bodyPr>
          <a:lstStyle/>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highlight>
                  <a:srgbClr val="FFFFFF"/>
                </a:highlight>
                <a:latin typeface="Arial"/>
                <a:ea typeface="Arial"/>
                <a:cs typeface="Arial"/>
                <a:sym typeface="Arial"/>
              </a:rPr>
              <a:t>Identificar programas </a:t>
            </a:r>
            <a:r>
              <a:rPr b="0" i="0" lang="es-MX" sz="1600" u="none" cap="none" strike="noStrike">
                <a:solidFill>
                  <a:schemeClr val="dk1"/>
                </a:solidFill>
                <a:highlight>
                  <a:srgbClr val="FFFFFF"/>
                </a:highlight>
                <a:latin typeface="Arial"/>
                <a:ea typeface="Arial"/>
                <a:cs typeface="Arial"/>
                <a:sym typeface="Arial"/>
              </a:rPr>
              <a:t>y entes estratégicos que den atención a la población que no hay acreditación de pruebas (atención terciaria). </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latin typeface="Arial"/>
                <a:ea typeface="Arial"/>
                <a:cs typeface="Arial"/>
                <a:sym typeface="Arial"/>
              </a:rPr>
              <a:t>Evitar la escalabilidad </a:t>
            </a:r>
            <a:r>
              <a:rPr b="0" i="0" lang="es-MX" sz="1600" u="none" cap="none" strike="noStrike">
                <a:solidFill>
                  <a:schemeClr val="dk1"/>
                </a:solidFill>
                <a:latin typeface="Arial"/>
                <a:ea typeface="Arial"/>
                <a:cs typeface="Arial"/>
                <a:sym typeface="Arial"/>
              </a:rPr>
              <a:t>de un </a:t>
            </a:r>
            <a:r>
              <a:rPr b="1" i="0" lang="es-MX" sz="1600" u="none" cap="none" strike="noStrike">
                <a:solidFill>
                  <a:schemeClr val="dk1"/>
                </a:solidFill>
                <a:latin typeface="Arial"/>
                <a:ea typeface="Arial"/>
                <a:cs typeface="Arial"/>
                <a:sym typeface="Arial"/>
              </a:rPr>
              <a:t>delito</a:t>
            </a:r>
            <a:r>
              <a:rPr b="0" i="0" lang="es-MX" sz="1600" u="none" cap="none" strike="noStrike">
                <a:solidFill>
                  <a:schemeClr val="dk1"/>
                </a:solidFill>
                <a:latin typeface="Arial"/>
                <a:ea typeface="Arial"/>
                <a:cs typeface="Arial"/>
                <a:sym typeface="Arial"/>
              </a:rPr>
              <a:t> y su réplica. </a:t>
            </a:r>
            <a:endParaRPr b="0" i="0" sz="1600" u="none" cap="none" strike="noStrike">
              <a:solidFill>
                <a:schemeClr val="dk1"/>
              </a:solidFill>
              <a:latin typeface="Arial"/>
              <a:ea typeface="Arial"/>
              <a:cs typeface="Arial"/>
              <a:sym typeface="Arial"/>
            </a:endParaRPr>
          </a:p>
        </p:txBody>
      </p:sp>
      <p:pic>
        <p:nvPicPr>
          <p:cNvPr id="160" name="Google Shape;160;g301be888d5a_0_59"/>
          <p:cNvPicPr preferRelativeResize="0"/>
          <p:nvPr/>
        </p:nvPicPr>
        <p:blipFill rotWithShape="1">
          <a:blip r:embed="rId3">
            <a:alphaModFix/>
          </a:blip>
          <a:srcRect b="0" l="0" r="0" t="0"/>
          <a:stretch/>
        </p:blipFill>
        <p:spPr>
          <a:xfrm>
            <a:off x="0" y="1313575"/>
            <a:ext cx="4314124" cy="4230850"/>
          </a:xfrm>
          <a:prstGeom prst="rect">
            <a:avLst/>
          </a:prstGeom>
          <a:noFill/>
          <a:ln>
            <a:noFill/>
          </a:ln>
        </p:spPr>
      </p:pic>
      <p:sp>
        <p:nvSpPr>
          <p:cNvPr id="161" name="Google Shape;161;g301be888d5a_0_59"/>
          <p:cNvSpPr txBox="1"/>
          <p:nvPr/>
        </p:nvSpPr>
        <p:spPr>
          <a:xfrm>
            <a:off x="5155292" y="4977042"/>
            <a:ext cx="3687900" cy="677078"/>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s-MX" sz="1600" u="none" cap="none" strike="noStrike">
                <a:solidFill>
                  <a:srgbClr val="31859B"/>
                </a:solidFill>
                <a:latin typeface="Arial"/>
                <a:ea typeface="Arial"/>
                <a:cs typeface="Arial"/>
                <a:sym typeface="Arial"/>
              </a:rPr>
              <a:t>Población:</a:t>
            </a:r>
            <a:r>
              <a:rPr b="0" i="0" lang="es-MX" sz="1600" u="none" cap="none" strike="noStrike">
                <a:solidFill>
                  <a:srgbClr val="31859B"/>
                </a:solidFill>
                <a:latin typeface="Arial"/>
                <a:ea typeface="Arial"/>
                <a:cs typeface="Arial"/>
                <a:sym typeface="Arial"/>
              </a:rPr>
              <a:t> </a:t>
            </a:r>
            <a:r>
              <a:rPr b="0" i="0" lang="es-MX" sz="1600" u="none" cap="none" strike="noStrike">
                <a:solidFill>
                  <a:schemeClr val="dk1"/>
                </a:solidFill>
                <a:latin typeface="Arial"/>
                <a:ea typeface="Arial"/>
                <a:cs typeface="Arial"/>
                <a:sym typeface="Arial"/>
              </a:rPr>
              <a:t>Adolescentes que no hay acreditación de responsabilidad.</a:t>
            </a:r>
            <a:endParaRPr b="0" i="0" sz="1600" u="none" cap="none" strike="noStrike">
              <a:solidFill>
                <a:schemeClr val="dk1"/>
              </a:solidFill>
              <a:latin typeface="Arial"/>
              <a:ea typeface="Arial"/>
              <a:cs typeface="Arial"/>
              <a:sym typeface="Arial"/>
            </a:endParaRPr>
          </a:p>
        </p:txBody>
      </p:sp>
      <p:pic>
        <p:nvPicPr>
          <p:cNvPr id="162" name="Google Shape;162;g301be888d5a_0_59"/>
          <p:cNvPicPr preferRelativeResize="0"/>
          <p:nvPr/>
        </p:nvPicPr>
        <p:blipFill rotWithShape="1">
          <a:blip r:embed="rId4">
            <a:alphaModFix/>
          </a:blip>
          <a:srcRect b="0" l="0" r="0" t="0"/>
          <a:stretch/>
        </p:blipFill>
        <p:spPr>
          <a:xfrm>
            <a:off x="6138745" y="1203880"/>
            <a:ext cx="1343309" cy="13290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01be888d5a_0_68"/>
          <p:cNvSpPr txBox="1"/>
          <p:nvPr/>
        </p:nvSpPr>
        <p:spPr>
          <a:xfrm>
            <a:off x="-193067" y="2419870"/>
            <a:ext cx="4685700" cy="24489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0"/>
              </a:spcBef>
              <a:spcAft>
                <a:spcPts val="0"/>
              </a:spcAft>
              <a:buNone/>
            </a:pPr>
            <a:r>
              <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latin typeface="Arial"/>
                <a:ea typeface="Arial"/>
                <a:cs typeface="Arial"/>
                <a:sym typeface="Arial"/>
              </a:rPr>
              <a:t>Acreditación de las organización civil </a:t>
            </a:r>
            <a:r>
              <a:rPr b="0" i="0" lang="es-MX" sz="1600" u="none" cap="none" strike="noStrike">
                <a:solidFill>
                  <a:schemeClr val="dk1"/>
                </a:solidFill>
                <a:latin typeface="Arial"/>
                <a:ea typeface="Arial"/>
                <a:cs typeface="Arial"/>
                <a:sym typeface="Arial"/>
              </a:rPr>
              <a:t>especialista en apego a los lineamientos del sistema de justicia para adolescentes. </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latin typeface="Arial"/>
                <a:ea typeface="Arial"/>
                <a:cs typeface="Arial"/>
                <a:sym typeface="Arial"/>
              </a:rPr>
              <a:t>Evaluación externa </a:t>
            </a:r>
            <a:r>
              <a:rPr b="0" i="0" lang="es-MX" sz="1600" u="none" cap="none" strike="noStrike">
                <a:solidFill>
                  <a:schemeClr val="dk1"/>
                </a:solidFill>
                <a:latin typeface="Arial"/>
                <a:ea typeface="Arial"/>
                <a:cs typeface="Arial"/>
                <a:sym typeface="Arial"/>
              </a:rPr>
              <a:t>que </a:t>
            </a:r>
            <a:r>
              <a:rPr b="0" i="0" lang="es-MX" sz="1600" u="none" cap="none" strike="noStrike">
                <a:solidFill>
                  <a:schemeClr val="dk1"/>
                </a:solidFill>
                <a:highlight>
                  <a:srgbClr val="FFFFFF"/>
                </a:highlight>
                <a:latin typeface="Arial"/>
                <a:ea typeface="Arial"/>
                <a:cs typeface="Arial"/>
                <a:sym typeface="Arial"/>
              </a:rPr>
              <a:t>validen el Plan Individualizado de actividades (PIA) y el Plan Individualizado de Ejecución (PIE).</a:t>
            </a:r>
            <a:endParaRPr b="0" i="0" sz="1600" u="none" cap="none" strike="noStrike">
              <a:solidFill>
                <a:schemeClr val="dk1"/>
              </a:solidFill>
              <a:highlight>
                <a:srgbClr val="FFFFFF"/>
              </a:highlight>
              <a:latin typeface="Arial"/>
              <a:ea typeface="Arial"/>
              <a:cs typeface="Arial"/>
              <a:sym typeface="Arial"/>
            </a:endParaRPr>
          </a:p>
        </p:txBody>
      </p:sp>
      <p:pic>
        <p:nvPicPr>
          <p:cNvPr id="168" name="Google Shape;168;g301be888d5a_0_68"/>
          <p:cNvPicPr preferRelativeResize="0"/>
          <p:nvPr/>
        </p:nvPicPr>
        <p:blipFill rotWithShape="1">
          <a:blip r:embed="rId3">
            <a:alphaModFix/>
          </a:blip>
          <a:srcRect b="0" l="0" r="0" t="0"/>
          <a:stretch/>
        </p:blipFill>
        <p:spPr>
          <a:xfrm>
            <a:off x="5138530" y="694847"/>
            <a:ext cx="4005470" cy="4692540"/>
          </a:xfrm>
          <a:prstGeom prst="rect">
            <a:avLst/>
          </a:prstGeom>
          <a:noFill/>
          <a:ln>
            <a:noFill/>
          </a:ln>
        </p:spPr>
      </p:pic>
      <p:sp>
        <p:nvSpPr>
          <p:cNvPr id="169" name="Google Shape;169;g301be888d5a_0_68"/>
          <p:cNvSpPr txBox="1"/>
          <p:nvPr/>
        </p:nvSpPr>
        <p:spPr>
          <a:xfrm>
            <a:off x="1301603" y="5761114"/>
            <a:ext cx="7195745" cy="67707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31859B"/>
                </a:solidFill>
                <a:latin typeface="Arial"/>
                <a:ea typeface="Arial"/>
                <a:cs typeface="Arial"/>
                <a:sym typeface="Arial"/>
              </a:rPr>
              <a:t>Población</a:t>
            </a:r>
            <a:r>
              <a:rPr b="0" i="0" lang="es-MX" sz="1600" u="none" cap="none" strike="noStrike">
                <a:solidFill>
                  <a:srgbClr val="31859B"/>
                </a:solidFill>
                <a:latin typeface="Arial"/>
                <a:ea typeface="Arial"/>
                <a:cs typeface="Arial"/>
                <a:sym typeface="Arial"/>
              </a:rPr>
              <a:t>: </a:t>
            </a:r>
            <a:r>
              <a:rPr b="0" i="0" lang="es-MX" sz="1600" u="none" cap="none" strike="noStrike">
                <a:solidFill>
                  <a:schemeClr val="dk1"/>
                </a:solidFill>
                <a:latin typeface="Arial"/>
                <a:ea typeface="Arial"/>
                <a:cs typeface="Arial"/>
                <a:sym typeface="Arial"/>
              </a:rPr>
              <a:t>Adolescentes con medida sancionadora (Privativa, semi- internamiento, salidas alternas y no privativa).</a:t>
            </a:r>
            <a:endParaRPr b="0" i="0" sz="1600" u="none" cap="none" strike="noStrike">
              <a:solidFill>
                <a:schemeClr val="dk1"/>
              </a:solidFill>
              <a:latin typeface="Arial"/>
              <a:ea typeface="Arial"/>
              <a:cs typeface="Arial"/>
              <a:sym typeface="Arial"/>
            </a:endParaRPr>
          </a:p>
        </p:txBody>
      </p:sp>
      <p:pic>
        <p:nvPicPr>
          <p:cNvPr id="170" name="Google Shape;170;g301be888d5a_0_68"/>
          <p:cNvPicPr preferRelativeResize="0"/>
          <p:nvPr/>
        </p:nvPicPr>
        <p:blipFill rotWithShape="1">
          <a:blip r:embed="rId4">
            <a:alphaModFix/>
          </a:blip>
          <a:srcRect b="0" l="0" r="0" t="0"/>
          <a:stretch/>
        </p:blipFill>
        <p:spPr>
          <a:xfrm>
            <a:off x="1427140" y="1059522"/>
            <a:ext cx="1542652" cy="15262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01be888d5a_0_77"/>
          <p:cNvSpPr txBox="1"/>
          <p:nvPr/>
        </p:nvSpPr>
        <p:spPr>
          <a:xfrm>
            <a:off x="2428965" y="5864108"/>
            <a:ext cx="5443500"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s-MX" sz="1600" u="none" cap="none" strike="noStrike">
                <a:solidFill>
                  <a:srgbClr val="31859B"/>
                </a:solidFill>
                <a:latin typeface="Arial"/>
                <a:ea typeface="Arial"/>
                <a:cs typeface="Arial"/>
                <a:sym typeface="Arial"/>
              </a:rPr>
              <a:t>Población:</a:t>
            </a:r>
            <a:r>
              <a:rPr b="0" i="0" lang="es-MX" sz="1600" u="none" cap="none" strike="noStrike">
                <a:solidFill>
                  <a:srgbClr val="31859B"/>
                </a:solidFill>
                <a:latin typeface="Arial"/>
                <a:ea typeface="Arial"/>
                <a:cs typeface="Arial"/>
                <a:sym typeface="Arial"/>
              </a:rPr>
              <a:t> </a:t>
            </a:r>
            <a:r>
              <a:rPr b="0" i="0" lang="es-MX" sz="1600" u="none" cap="none" strike="noStrike">
                <a:solidFill>
                  <a:srgbClr val="3F3F3F"/>
                </a:solidFill>
                <a:latin typeface="Arial"/>
                <a:ea typeface="Arial"/>
                <a:cs typeface="Arial"/>
                <a:sym typeface="Arial"/>
              </a:rPr>
              <a:t>Adolescentes con medida sancionadora</a:t>
            </a:r>
            <a:endParaRPr b="0" i="0" sz="1800" u="none" cap="none" strike="noStrike">
              <a:solidFill>
                <a:srgbClr val="3F3F3F"/>
              </a:solidFill>
              <a:latin typeface="Calibri"/>
              <a:ea typeface="Calibri"/>
              <a:cs typeface="Calibri"/>
              <a:sym typeface="Calibri"/>
            </a:endParaRPr>
          </a:p>
        </p:txBody>
      </p:sp>
      <p:grpSp>
        <p:nvGrpSpPr>
          <p:cNvPr id="176" name="Google Shape;176;g301be888d5a_0_77"/>
          <p:cNvGrpSpPr/>
          <p:nvPr/>
        </p:nvGrpSpPr>
        <p:grpSpPr>
          <a:xfrm>
            <a:off x="89647" y="1111624"/>
            <a:ext cx="8144435" cy="3971364"/>
            <a:chOff x="313765" y="1156447"/>
            <a:chExt cx="8144435" cy="3971364"/>
          </a:xfrm>
        </p:grpSpPr>
        <p:pic>
          <p:nvPicPr>
            <p:cNvPr id="177" name="Google Shape;177;g301be888d5a_0_77"/>
            <p:cNvPicPr preferRelativeResize="0"/>
            <p:nvPr/>
          </p:nvPicPr>
          <p:blipFill rotWithShape="1">
            <a:blip r:embed="rId3">
              <a:alphaModFix/>
            </a:blip>
            <a:srcRect b="0" l="0" r="0" t="0"/>
            <a:stretch/>
          </p:blipFill>
          <p:spPr>
            <a:xfrm>
              <a:off x="685800" y="1255020"/>
              <a:ext cx="7772400" cy="3665286"/>
            </a:xfrm>
            <a:prstGeom prst="rect">
              <a:avLst/>
            </a:prstGeom>
            <a:noFill/>
            <a:ln>
              <a:noFill/>
            </a:ln>
          </p:spPr>
        </p:pic>
        <p:sp>
          <p:nvSpPr>
            <p:cNvPr id="178" name="Google Shape;178;g301be888d5a_0_77"/>
            <p:cNvSpPr/>
            <p:nvPr/>
          </p:nvSpPr>
          <p:spPr>
            <a:xfrm>
              <a:off x="313765" y="1156447"/>
              <a:ext cx="2286000" cy="2106706"/>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9" name="Google Shape;179;g301be888d5a_0_77"/>
            <p:cNvSpPr/>
            <p:nvPr/>
          </p:nvSpPr>
          <p:spPr>
            <a:xfrm>
              <a:off x="3801036" y="4464423"/>
              <a:ext cx="1335740" cy="66338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g301be888d5a_0_85"/>
          <p:cNvPicPr preferRelativeResize="0"/>
          <p:nvPr/>
        </p:nvPicPr>
        <p:blipFill rotWithShape="1">
          <a:blip r:embed="rId3">
            <a:alphaModFix/>
          </a:blip>
          <a:srcRect b="0" l="0" r="0" t="0"/>
          <a:stretch/>
        </p:blipFill>
        <p:spPr>
          <a:xfrm>
            <a:off x="1507200" y="556126"/>
            <a:ext cx="6601100" cy="5505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301be888d5a_0_106"/>
          <p:cNvSpPr txBox="1"/>
          <p:nvPr/>
        </p:nvSpPr>
        <p:spPr>
          <a:xfrm>
            <a:off x="2234311" y="1447413"/>
            <a:ext cx="6281228" cy="3582489"/>
          </a:xfrm>
          <a:prstGeom prst="rect">
            <a:avLst/>
          </a:prstGeom>
          <a:noFill/>
          <a:ln>
            <a:noFill/>
          </a:ln>
        </p:spPr>
        <p:txBody>
          <a:bodyPr anchorCtr="0" anchor="t" bIns="91425" lIns="91425" spcFirstLastPara="1" rIns="91425" wrap="square" tIns="91425">
            <a:spAutoFit/>
          </a:bodyPr>
          <a:lstStyle/>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latin typeface="Arial"/>
                <a:ea typeface="Arial"/>
                <a:cs typeface="Arial"/>
                <a:sym typeface="Arial"/>
              </a:rPr>
              <a:t>Especializar</a:t>
            </a:r>
            <a:r>
              <a:rPr b="0" i="0" lang="es-MX" sz="1600" u="none" cap="none" strike="noStrike">
                <a:solidFill>
                  <a:schemeClr val="dk1"/>
                </a:solidFill>
                <a:latin typeface="Arial"/>
                <a:ea typeface="Arial"/>
                <a:cs typeface="Arial"/>
                <a:sym typeface="Arial"/>
              </a:rPr>
              <a:t> a las </a:t>
            </a:r>
            <a:r>
              <a:rPr b="1" i="0" lang="es-MX" sz="1600" u="none" cap="none" strike="noStrike">
                <a:solidFill>
                  <a:schemeClr val="dk1"/>
                </a:solidFill>
                <a:latin typeface="Arial"/>
                <a:ea typeface="Arial"/>
                <a:cs typeface="Arial"/>
                <a:sym typeface="Arial"/>
              </a:rPr>
              <a:t>organizaciones civiles </a:t>
            </a:r>
            <a:r>
              <a:rPr b="0" i="0" lang="es-MX" sz="1600" u="none" cap="none" strike="noStrike">
                <a:solidFill>
                  <a:schemeClr val="dk1"/>
                </a:solidFill>
                <a:latin typeface="Arial"/>
                <a:ea typeface="Arial"/>
                <a:cs typeface="Arial"/>
                <a:sym typeface="Arial"/>
              </a:rPr>
              <a:t>en temas relacionados al sistema de justicia para las personas adolescentes </a:t>
            </a:r>
            <a:r>
              <a:rPr b="1" i="0" lang="es-MX" sz="1600" u="none" cap="none" strike="noStrike">
                <a:solidFill>
                  <a:schemeClr val="dk1"/>
                </a:solidFill>
                <a:latin typeface="Arial"/>
                <a:ea typeface="Arial"/>
                <a:cs typeface="Arial"/>
                <a:sym typeface="Arial"/>
              </a:rPr>
              <a:t>(validada).</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highlight>
                  <a:srgbClr val="FFFFFF"/>
                </a:highlight>
                <a:latin typeface="Arial"/>
                <a:ea typeface="Arial"/>
                <a:cs typeface="Arial"/>
                <a:sym typeface="Arial"/>
              </a:rPr>
              <a:t>Rastrear las necesidades, zonas delictivas e intervenciones </a:t>
            </a:r>
            <a:r>
              <a:rPr b="0" i="0" lang="es-MX" sz="1600" u="none" cap="none" strike="noStrike">
                <a:solidFill>
                  <a:schemeClr val="dk1"/>
                </a:solidFill>
                <a:highlight>
                  <a:srgbClr val="FFFFFF"/>
                </a:highlight>
                <a:latin typeface="Arial"/>
                <a:ea typeface="Arial"/>
                <a:cs typeface="Arial"/>
                <a:sym typeface="Arial"/>
              </a:rPr>
              <a:t>para cumplir con lo establecido en la ley de Justicia para las y los Adolescentes del Estado de Chihuahua.</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highlight>
                  <a:srgbClr val="FFFFFF"/>
                </a:highlight>
                <a:latin typeface="Arial"/>
                <a:ea typeface="Arial"/>
                <a:cs typeface="Arial"/>
                <a:sym typeface="Arial"/>
              </a:rPr>
              <a:t>Fortalecer y buscar buenas prácticas </a:t>
            </a:r>
            <a:r>
              <a:rPr b="0" i="0" lang="es-MX" sz="1600" u="none" cap="none" strike="noStrike">
                <a:solidFill>
                  <a:schemeClr val="dk1"/>
                </a:solidFill>
                <a:highlight>
                  <a:srgbClr val="FFFFFF"/>
                </a:highlight>
                <a:latin typeface="Arial"/>
                <a:ea typeface="Arial"/>
                <a:cs typeface="Arial"/>
                <a:sym typeface="Arial"/>
              </a:rPr>
              <a:t>que puedan dar atención a las y los adolescentes con medidas sancionadoras no privativas.</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highlight>
                  <a:srgbClr val="FFFFFF"/>
                </a:highlight>
                <a:latin typeface="Arial"/>
                <a:ea typeface="Arial"/>
                <a:cs typeface="Arial"/>
                <a:sym typeface="Arial"/>
              </a:rPr>
              <a:t>Establecer programas </a:t>
            </a:r>
            <a:r>
              <a:rPr b="0" i="0" lang="es-MX" sz="1600" u="none" cap="none" strike="noStrike">
                <a:solidFill>
                  <a:schemeClr val="dk1"/>
                </a:solidFill>
                <a:highlight>
                  <a:srgbClr val="FFFFFF"/>
                </a:highlight>
                <a:latin typeface="Arial"/>
                <a:ea typeface="Arial"/>
                <a:cs typeface="Arial"/>
                <a:sym typeface="Arial"/>
              </a:rPr>
              <a:t>de atención financiadas y/u operadas por las Instituciones.</a:t>
            </a:r>
            <a:endParaRPr b="0" i="0" sz="1600" u="none" cap="none" strike="noStrike">
              <a:solidFill>
                <a:schemeClr val="dk1"/>
              </a:solidFill>
              <a:highlight>
                <a:srgbClr val="FFFFFF"/>
              </a:highlight>
              <a:latin typeface="Arial"/>
              <a:ea typeface="Arial"/>
              <a:cs typeface="Arial"/>
              <a:sym typeface="Arial"/>
            </a:endParaRPr>
          </a:p>
        </p:txBody>
      </p:sp>
      <p:sp>
        <p:nvSpPr>
          <p:cNvPr id="190" name="Google Shape;190;g301be888d5a_0_106"/>
          <p:cNvSpPr txBox="1"/>
          <p:nvPr/>
        </p:nvSpPr>
        <p:spPr>
          <a:xfrm>
            <a:off x="1577423" y="5564225"/>
            <a:ext cx="5989154" cy="67707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31859B"/>
                </a:solidFill>
                <a:latin typeface="Arial"/>
                <a:ea typeface="Arial"/>
                <a:cs typeface="Arial"/>
                <a:sym typeface="Arial"/>
              </a:rPr>
              <a:t>Población:</a:t>
            </a:r>
            <a:r>
              <a:rPr b="0" i="0" lang="es-MX" sz="1600" u="none" cap="none" strike="noStrike">
                <a:solidFill>
                  <a:srgbClr val="31859B"/>
                </a:solidFill>
                <a:latin typeface="Arial"/>
                <a:ea typeface="Arial"/>
                <a:cs typeface="Arial"/>
                <a:sym typeface="Arial"/>
              </a:rPr>
              <a:t> </a:t>
            </a:r>
            <a:r>
              <a:rPr b="0" i="0" lang="es-MX" sz="1600" u="none" cap="none" strike="noStrike">
                <a:solidFill>
                  <a:schemeClr val="dk1"/>
                </a:solidFill>
                <a:latin typeface="Arial"/>
                <a:ea typeface="Arial"/>
                <a:cs typeface="Arial"/>
                <a:sym typeface="Arial"/>
              </a:rPr>
              <a:t>Adolescentes con medida sancionadora (No privativa y salidas alternas).</a:t>
            </a:r>
            <a:endParaRPr b="0" i="0" sz="1600" u="none" cap="none" strike="noStrike">
              <a:solidFill>
                <a:schemeClr val="dk1"/>
              </a:solidFill>
              <a:latin typeface="Arial"/>
              <a:ea typeface="Arial"/>
              <a:cs typeface="Arial"/>
              <a:sym typeface="Arial"/>
            </a:endParaRPr>
          </a:p>
        </p:txBody>
      </p:sp>
      <p:pic>
        <p:nvPicPr>
          <p:cNvPr id="191" name="Google Shape;191;g301be888d5a_0_106"/>
          <p:cNvPicPr preferRelativeResize="0"/>
          <p:nvPr/>
        </p:nvPicPr>
        <p:blipFill rotWithShape="1">
          <a:blip r:embed="rId3">
            <a:alphaModFix/>
          </a:blip>
          <a:srcRect b="0" l="0" r="0" t="0"/>
          <a:stretch/>
        </p:blipFill>
        <p:spPr>
          <a:xfrm>
            <a:off x="901408" y="2084255"/>
            <a:ext cx="1563473" cy="15468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g301be888d5a_0_101"/>
          <p:cNvPicPr preferRelativeResize="0"/>
          <p:nvPr/>
        </p:nvPicPr>
        <p:blipFill rotWithShape="1">
          <a:blip r:embed="rId3">
            <a:alphaModFix/>
          </a:blip>
          <a:srcRect b="0" l="0" r="0" t="0"/>
          <a:stretch/>
        </p:blipFill>
        <p:spPr>
          <a:xfrm>
            <a:off x="2519086" y="237987"/>
            <a:ext cx="3810000" cy="61717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301be888d5a_0_94"/>
          <p:cNvSpPr txBox="1"/>
          <p:nvPr/>
        </p:nvSpPr>
        <p:spPr>
          <a:xfrm>
            <a:off x="1273628" y="851194"/>
            <a:ext cx="7517539" cy="4715107"/>
          </a:xfrm>
          <a:prstGeom prst="rect">
            <a:avLst/>
          </a:prstGeom>
          <a:noFill/>
          <a:ln>
            <a:noFill/>
          </a:ln>
        </p:spPr>
        <p:txBody>
          <a:bodyPr anchorCtr="0" anchor="t" bIns="91425" lIns="91425" spcFirstLastPara="1" rIns="91425" wrap="square" tIns="91425">
            <a:spAutoFit/>
          </a:bodyPr>
          <a:lstStyle/>
          <a:p>
            <a:pPr indent="-285750" lvl="0" marL="8572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latin typeface="Arial"/>
                <a:ea typeface="Arial"/>
                <a:cs typeface="Arial"/>
                <a:sym typeface="Arial"/>
              </a:rPr>
              <a:t>Capacitación y </a:t>
            </a:r>
            <a:r>
              <a:rPr b="1" i="0" lang="es-MX" sz="1600" u="none" cap="none" strike="noStrike">
                <a:solidFill>
                  <a:schemeClr val="dk1"/>
                </a:solidFill>
                <a:latin typeface="Arial"/>
                <a:ea typeface="Arial"/>
                <a:cs typeface="Arial"/>
                <a:sym typeface="Arial"/>
              </a:rPr>
              <a:t>especialización</a:t>
            </a:r>
            <a:r>
              <a:rPr b="0" i="0" lang="es-MX" sz="1600" u="none" cap="none" strike="noStrike">
                <a:solidFill>
                  <a:schemeClr val="dk1"/>
                </a:solidFill>
                <a:latin typeface="Arial"/>
                <a:ea typeface="Arial"/>
                <a:cs typeface="Arial"/>
                <a:sym typeface="Arial"/>
              </a:rPr>
              <a:t> principalmente en </a:t>
            </a:r>
            <a:r>
              <a:rPr b="1" i="0" lang="es-MX" sz="1600" u="none" cap="none" strike="noStrike">
                <a:solidFill>
                  <a:schemeClr val="dk1"/>
                </a:solidFill>
                <a:latin typeface="Arial"/>
                <a:ea typeface="Arial"/>
                <a:cs typeface="Arial"/>
                <a:sym typeface="Arial"/>
              </a:rPr>
              <a:t>enfoque de adolescentes.</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latin typeface="Arial"/>
                <a:ea typeface="Arial"/>
                <a:cs typeface="Arial"/>
                <a:sym typeface="Arial"/>
              </a:rPr>
              <a:t>Incluir a instancias gubernamentales </a:t>
            </a:r>
            <a:r>
              <a:rPr b="0" i="0" lang="es-MX" sz="1600" u="none" cap="none" strike="noStrike">
                <a:solidFill>
                  <a:schemeClr val="dk1"/>
                </a:solidFill>
                <a:latin typeface="Arial"/>
                <a:ea typeface="Arial"/>
                <a:cs typeface="Arial"/>
                <a:sym typeface="Arial"/>
              </a:rPr>
              <a:t>como la secretaría del trabajo, educación y salud.</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latin typeface="Arial"/>
                <a:ea typeface="Arial"/>
                <a:cs typeface="Arial"/>
                <a:sym typeface="Arial"/>
              </a:rPr>
              <a:t>Alianzas estratégicas </a:t>
            </a:r>
            <a:r>
              <a:rPr b="0" i="0" lang="es-MX" sz="1600" u="none" cap="none" strike="noStrike">
                <a:solidFill>
                  <a:schemeClr val="dk1"/>
                </a:solidFill>
                <a:latin typeface="Arial"/>
                <a:ea typeface="Arial"/>
                <a:cs typeface="Arial"/>
                <a:sym typeface="Arial"/>
              </a:rPr>
              <a:t>con el </a:t>
            </a:r>
            <a:r>
              <a:rPr b="1" i="0" lang="es-MX" sz="1600" u="none" cap="none" strike="noStrike">
                <a:solidFill>
                  <a:schemeClr val="dk1"/>
                </a:solidFill>
                <a:latin typeface="Arial"/>
                <a:ea typeface="Arial"/>
                <a:cs typeface="Arial"/>
                <a:sym typeface="Arial"/>
              </a:rPr>
              <a:t>sector empresarial </a:t>
            </a:r>
            <a:r>
              <a:rPr b="0" i="0" lang="es-MX" sz="1600" u="none" cap="none" strike="noStrike">
                <a:solidFill>
                  <a:schemeClr val="dk1"/>
                </a:solidFill>
                <a:latin typeface="Arial"/>
                <a:ea typeface="Arial"/>
                <a:cs typeface="Arial"/>
                <a:sym typeface="Arial"/>
              </a:rPr>
              <a:t>para el fomento del empleo para las y los adolescentes. </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latin typeface="Arial"/>
                <a:ea typeface="Arial"/>
                <a:cs typeface="Arial"/>
                <a:sym typeface="Arial"/>
              </a:rPr>
              <a:t>Especializar a guías técnicos </a:t>
            </a:r>
            <a:r>
              <a:rPr b="0" i="0" lang="es-MX" sz="1600" u="none" cap="none" strike="noStrike">
                <a:solidFill>
                  <a:schemeClr val="dk1"/>
                </a:solidFill>
                <a:latin typeface="Arial"/>
                <a:ea typeface="Arial"/>
                <a:cs typeface="Arial"/>
                <a:sym typeface="Arial"/>
              </a:rPr>
              <a:t>(facilitador) en </a:t>
            </a:r>
            <a:r>
              <a:rPr b="1" i="0" lang="es-MX" sz="1600" u="none" cap="none" strike="noStrike">
                <a:solidFill>
                  <a:schemeClr val="dk1"/>
                </a:solidFill>
                <a:latin typeface="Arial"/>
                <a:ea typeface="Arial"/>
                <a:cs typeface="Arial"/>
                <a:sym typeface="Arial"/>
              </a:rPr>
              <a:t>derechos de NNA </a:t>
            </a:r>
            <a:r>
              <a:rPr b="0" i="0" lang="es-MX" sz="1600" u="none" cap="none" strike="noStrike">
                <a:solidFill>
                  <a:schemeClr val="dk1"/>
                </a:solidFill>
                <a:latin typeface="Arial"/>
                <a:ea typeface="Arial"/>
                <a:cs typeface="Arial"/>
                <a:sym typeface="Arial"/>
              </a:rPr>
              <a:t>y en la </a:t>
            </a:r>
            <a:r>
              <a:rPr b="1" i="0" lang="es-MX" sz="1600" u="none" cap="none" strike="noStrike">
                <a:solidFill>
                  <a:schemeClr val="dk1"/>
                </a:solidFill>
                <a:latin typeface="Arial"/>
                <a:ea typeface="Arial"/>
                <a:cs typeface="Arial"/>
                <a:sym typeface="Arial"/>
              </a:rPr>
              <a:t>operación del sistema de justicia </a:t>
            </a:r>
            <a:r>
              <a:rPr b="0" i="0" lang="es-MX" sz="1600" u="none" cap="none" strike="noStrike">
                <a:solidFill>
                  <a:schemeClr val="dk1"/>
                </a:solidFill>
                <a:latin typeface="Arial"/>
                <a:ea typeface="Arial"/>
                <a:cs typeface="Arial"/>
                <a:sym typeface="Arial"/>
              </a:rPr>
              <a:t>para  las personas adolescentes. </a:t>
            </a:r>
            <a:endParaRPr/>
          </a:p>
          <a:p>
            <a:pPr indent="-285750" lvl="0" marL="8572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latin typeface="Arial"/>
                <a:ea typeface="Arial"/>
                <a:cs typeface="Arial"/>
                <a:sym typeface="Arial"/>
              </a:rPr>
              <a:t>Falta de </a:t>
            </a:r>
            <a:r>
              <a:rPr b="1" i="0" lang="es-MX" sz="1600" u="none" cap="none" strike="noStrike">
                <a:solidFill>
                  <a:schemeClr val="dk1"/>
                </a:solidFill>
                <a:latin typeface="Arial"/>
                <a:ea typeface="Arial"/>
                <a:cs typeface="Arial"/>
                <a:sym typeface="Arial"/>
              </a:rPr>
              <a:t>insumos básicos</a:t>
            </a:r>
            <a:r>
              <a:rPr b="0" i="0" lang="es-MX" sz="1600" u="none" cap="none" strike="noStrike">
                <a:solidFill>
                  <a:schemeClr val="dk1"/>
                </a:solidFill>
                <a:latin typeface="Arial"/>
                <a:ea typeface="Arial"/>
                <a:cs typeface="Arial"/>
                <a:sym typeface="Arial"/>
              </a:rPr>
              <a:t>: médicos, personales, limpieza, etc. </a:t>
            </a:r>
            <a:endParaRPr/>
          </a:p>
          <a:p>
            <a:pPr indent="-285750" lvl="0" marL="8572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latin typeface="Arial"/>
                <a:ea typeface="Arial"/>
                <a:cs typeface="Arial"/>
                <a:sym typeface="Arial"/>
              </a:rPr>
              <a:t>Realizar un </a:t>
            </a:r>
            <a:r>
              <a:rPr b="1" i="0" lang="es-MX" sz="1600" u="none" cap="none" strike="noStrike">
                <a:solidFill>
                  <a:schemeClr val="dk1"/>
                </a:solidFill>
                <a:latin typeface="Arial"/>
                <a:ea typeface="Arial"/>
                <a:cs typeface="Arial"/>
                <a:sym typeface="Arial"/>
              </a:rPr>
              <a:t>diagnóstico</a:t>
            </a:r>
            <a:r>
              <a:rPr b="0" i="0" lang="es-MX" sz="1600" u="none" cap="none" strike="noStrike">
                <a:solidFill>
                  <a:schemeClr val="dk1"/>
                </a:solidFill>
                <a:latin typeface="Arial"/>
                <a:ea typeface="Arial"/>
                <a:cs typeface="Arial"/>
                <a:sym typeface="Arial"/>
              </a:rPr>
              <a:t> referente a la </a:t>
            </a:r>
            <a:r>
              <a:rPr b="1" i="0" lang="es-MX" sz="1600" u="none" cap="none" strike="noStrike">
                <a:solidFill>
                  <a:schemeClr val="dk1"/>
                </a:solidFill>
                <a:latin typeface="Arial"/>
                <a:ea typeface="Arial"/>
                <a:cs typeface="Arial"/>
                <a:sym typeface="Arial"/>
              </a:rPr>
              <a:t>capacidad administrativa </a:t>
            </a:r>
            <a:r>
              <a:rPr b="0" i="0" lang="es-MX" sz="1600" u="none" cap="none" strike="noStrike">
                <a:solidFill>
                  <a:schemeClr val="dk1"/>
                </a:solidFill>
                <a:latin typeface="Arial"/>
                <a:ea typeface="Arial"/>
                <a:cs typeface="Arial"/>
                <a:sym typeface="Arial"/>
              </a:rPr>
              <a:t>del personal del </a:t>
            </a:r>
            <a:r>
              <a:rPr b="1" i="0" lang="es-MX" sz="1600" u="none" cap="none" strike="noStrike">
                <a:solidFill>
                  <a:schemeClr val="dk1"/>
                </a:solidFill>
                <a:latin typeface="Arial"/>
                <a:ea typeface="Arial"/>
                <a:cs typeface="Arial"/>
                <a:sym typeface="Arial"/>
              </a:rPr>
              <a:t>CERSAI.</a:t>
            </a:r>
            <a:endParaRPr/>
          </a:p>
          <a:p>
            <a:pPr indent="-285750" lvl="0" marL="8572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latin typeface="Arial"/>
                <a:ea typeface="Arial"/>
                <a:cs typeface="Arial"/>
                <a:sym typeface="Arial"/>
              </a:rPr>
              <a:t>Generar </a:t>
            </a:r>
            <a:r>
              <a:rPr b="1" i="0" lang="es-MX" sz="1600" u="none" cap="none" strike="noStrike">
                <a:solidFill>
                  <a:schemeClr val="dk1"/>
                </a:solidFill>
                <a:latin typeface="Arial"/>
                <a:ea typeface="Arial"/>
                <a:cs typeface="Arial"/>
                <a:sym typeface="Arial"/>
              </a:rPr>
              <a:t>espacios de participación </a:t>
            </a:r>
            <a:r>
              <a:rPr b="0" i="0" lang="es-MX" sz="1600" u="none" cap="none" strike="noStrike">
                <a:solidFill>
                  <a:schemeClr val="dk1"/>
                </a:solidFill>
                <a:latin typeface="Arial"/>
                <a:ea typeface="Arial"/>
                <a:cs typeface="Arial"/>
                <a:sym typeface="Arial"/>
              </a:rPr>
              <a:t>de las personas </a:t>
            </a:r>
            <a:r>
              <a:rPr b="1" i="0" lang="es-MX" sz="1600" u="none" cap="none" strike="noStrike">
                <a:solidFill>
                  <a:schemeClr val="dk1"/>
                </a:solidFill>
                <a:latin typeface="Arial"/>
                <a:ea typeface="Arial"/>
                <a:cs typeface="Arial"/>
                <a:sym typeface="Arial"/>
              </a:rPr>
              <a:t>adolescentes</a:t>
            </a:r>
            <a:r>
              <a:rPr b="0" i="0" lang="es-MX" sz="1600" u="none" cap="none" strike="noStrike">
                <a:solidFill>
                  <a:schemeClr val="dk1"/>
                </a:solidFill>
                <a:latin typeface="Arial"/>
                <a:ea typeface="Arial"/>
                <a:cs typeface="Arial"/>
                <a:sym typeface="Arial"/>
              </a:rPr>
              <a:t> en contacto con la ley. </a:t>
            </a:r>
            <a:endParaRPr/>
          </a:p>
          <a:p>
            <a:pPr indent="-285750" lvl="0" marL="8572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latin typeface="Arial"/>
                <a:ea typeface="Arial"/>
                <a:cs typeface="Arial"/>
                <a:sym typeface="Arial"/>
              </a:rPr>
              <a:t>Creación e implementación de un </a:t>
            </a:r>
            <a:r>
              <a:rPr b="1" i="0" lang="es-MX" sz="1600" u="none" cap="none" strike="noStrike">
                <a:solidFill>
                  <a:schemeClr val="dk1"/>
                </a:solidFill>
                <a:latin typeface="Arial"/>
                <a:ea typeface="Arial"/>
                <a:cs typeface="Arial"/>
                <a:sym typeface="Arial"/>
              </a:rPr>
              <a:t>modelo evaluado </a:t>
            </a:r>
            <a:r>
              <a:rPr b="0" i="0" lang="es-MX" sz="1600" u="none" cap="none" strike="noStrike">
                <a:solidFill>
                  <a:schemeClr val="dk1"/>
                </a:solidFill>
                <a:latin typeface="Arial"/>
                <a:ea typeface="Arial"/>
                <a:cs typeface="Arial"/>
                <a:sym typeface="Arial"/>
              </a:rPr>
              <a:t>que ponga al centro las necesidades de las personas adolescentes, desde en enfoque de restitución de derechos.</a:t>
            </a:r>
            <a:endParaRPr/>
          </a:p>
        </p:txBody>
      </p:sp>
      <p:sp>
        <p:nvSpPr>
          <p:cNvPr id="202" name="Google Shape;202;g301be888d5a_0_94"/>
          <p:cNvSpPr txBox="1"/>
          <p:nvPr/>
        </p:nvSpPr>
        <p:spPr>
          <a:xfrm>
            <a:off x="752631" y="6015780"/>
            <a:ext cx="8199900"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s-MX" sz="1600" u="none" cap="none" strike="noStrike">
                <a:solidFill>
                  <a:srgbClr val="31859B"/>
                </a:solidFill>
                <a:latin typeface="Arial"/>
                <a:ea typeface="Arial"/>
                <a:cs typeface="Arial"/>
                <a:sym typeface="Arial"/>
              </a:rPr>
              <a:t>Población:</a:t>
            </a:r>
            <a:r>
              <a:rPr b="0" i="0" lang="es-MX" sz="1600" u="none" cap="none" strike="noStrike">
                <a:solidFill>
                  <a:srgbClr val="31859B"/>
                </a:solidFill>
                <a:latin typeface="Arial"/>
                <a:ea typeface="Arial"/>
                <a:cs typeface="Arial"/>
                <a:sym typeface="Arial"/>
              </a:rPr>
              <a:t> </a:t>
            </a:r>
            <a:r>
              <a:rPr b="0" i="0" lang="es-MX" sz="1600" u="none" cap="none" strike="noStrike">
                <a:solidFill>
                  <a:schemeClr val="dk1"/>
                </a:solidFill>
                <a:latin typeface="Arial"/>
                <a:ea typeface="Arial"/>
                <a:cs typeface="Arial"/>
                <a:sym typeface="Arial"/>
              </a:rPr>
              <a:t>Adolescentes con medida sancionadora (Privativa y semi- internamiento).</a:t>
            </a:r>
            <a:endParaRPr b="0" i="0" sz="1600" u="none" cap="none" strike="noStrike">
              <a:solidFill>
                <a:schemeClr val="dk1"/>
              </a:solidFill>
              <a:latin typeface="Arial"/>
              <a:ea typeface="Arial"/>
              <a:cs typeface="Arial"/>
              <a:sym typeface="Arial"/>
            </a:endParaRPr>
          </a:p>
        </p:txBody>
      </p:sp>
      <p:pic>
        <p:nvPicPr>
          <p:cNvPr id="203" name="Google Shape;203;g301be888d5a_0_94"/>
          <p:cNvPicPr preferRelativeResize="0"/>
          <p:nvPr/>
        </p:nvPicPr>
        <p:blipFill rotWithShape="1">
          <a:blip r:embed="rId3">
            <a:alphaModFix/>
          </a:blip>
          <a:srcRect b="0" l="0" r="0" t="0"/>
          <a:stretch/>
        </p:blipFill>
        <p:spPr>
          <a:xfrm>
            <a:off x="126066" y="2315639"/>
            <a:ext cx="1497347" cy="14814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301be888d5a_0_114"/>
          <p:cNvSpPr txBox="1"/>
          <p:nvPr/>
        </p:nvSpPr>
        <p:spPr>
          <a:xfrm>
            <a:off x="2194192" y="4015474"/>
            <a:ext cx="6404665" cy="2166717"/>
          </a:xfrm>
          <a:prstGeom prst="rect">
            <a:avLst/>
          </a:prstGeom>
          <a:noFill/>
          <a:ln>
            <a:noFill/>
          </a:ln>
        </p:spPr>
        <p:txBody>
          <a:bodyPr anchorCtr="0" anchor="t" bIns="91425" lIns="91425" spcFirstLastPara="1" rIns="91425" wrap="square" tIns="91425">
            <a:spAutoFit/>
          </a:bodyPr>
          <a:lstStyle/>
          <a:p>
            <a:pPr indent="-285750" lvl="0" marL="4000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highlight>
                  <a:srgbClr val="FFFFFF"/>
                </a:highlight>
                <a:latin typeface="Arial"/>
                <a:ea typeface="Arial"/>
                <a:cs typeface="Arial"/>
                <a:sym typeface="Arial"/>
              </a:rPr>
              <a:t>Crear un </a:t>
            </a:r>
            <a:r>
              <a:rPr b="1" i="0" lang="es-MX" sz="1600" u="none" cap="none" strike="noStrike">
                <a:solidFill>
                  <a:schemeClr val="dk1"/>
                </a:solidFill>
                <a:highlight>
                  <a:srgbClr val="FFFFFF"/>
                </a:highlight>
                <a:latin typeface="Arial"/>
                <a:ea typeface="Arial"/>
                <a:cs typeface="Arial"/>
                <a:sym typeface="Arial"/>
              </a:rPr>
              <a:t>programa</a:t>
            </a:r>
            <a:r>
              <a:rPr b="0" i="0" lang="es-MX" sz="1600" u="none" cap="none" strike="noStrike">
                <a:solidFill>
                  <a:schemeClr val="dk1"/>
                </a:solidFill>
                <a:highlight>
                  <a:srgbClr val="FFFFFF"/>
                </a:highlight>
                <a:latin typeface="Arial"/>
                <a:ea typeface="Arial"/>
                <a:cs typeface="Arial"/>
                <a:sym typeface="Arial"/>
              </a:rPr>
              <a:t> que dé </a:t>
            </a:r>
            <a:r>
              <a:rPr b="1" i="0" lang="es-MX" sz="1600" u="none" cap="none" strike="noStrike">
                <a:solidFill>
                  <a:schemeClr val="dk1"/>
                </a:solidFill>
                <a:highlight>
                  <a:srgbClr val="FFFFFF"/>
                </a:highlight>
                <a:latin typeface="Arial"/>
                <a:ea typeface="Arial"/>
                <a:cs typeface="Arial"/>
                <a:sym typeface="Arial"/>
              </a:rPr>
              <a:t>continuidad</a:t>
            </a:r>
            <a:r>
              <a:rPr b="0" i="0" lang="es-MX" sz="1600" u="none" cap="none" strike="noStrike">
                <a:solidFill>
                  <a:schemeClr val="dk1"/>
                </a:solidFill>
                <a:highlight>
                  <a:srgbClr val="FFFFFF"/>
                </a:highlight>
                <a:latin typeface="Arial"/>
                <a:ea typeface="Arial"/>
                <a:cs typeface="Arial"/>
                <a:sym typeface="Arial"/>
              </a:rPr>
              <a:t> a las y los adolescentes que</a:t>
            </a:r>
            <a:r>
              <a:rPr b="1" i="0" lang="es-MX" sz="1600" u="none" cap="none" strike="noStrike">
                <a:solidFill>
                  <a:schemeClr val="dk1"/>
                </a:solidFill>
                <a:highlight>
                  <a:srgbClr val="FFFFFF"/>
                </a:highlight>
                <a:latin typeface="Arial"/>
                <a:ea typeface="Arial"/>
                <a:cs typeface="Arial"/>
                <a:sym typeface="Arial"/>
              </a:rPr>
              <a:t> egresan</a:t>
            </a:r>
            <a:r>
              <a:rPr b="0" i="0" lang="es-MX" sz="1600" u="none" cap="none" strike="noStrike">
                <a:solidFill>
                  <a:schemeClr val="dk1"/>
                </a:solidFill>
                <a:highlight>
                  <a:srgbClr val="FFFFFF"/>
                </a:highlight>
                <a:latin typeface="Arial"/>
                <a:ea typeface="Arial"/>
                <a:cs typeface="Arial"/>
                <a:sym typeface="Arial"/>
              </a:rPr>
              <a:t>.</a:t>
            </a:r>
            <a:endParaRPr/>
          </a:p>
          <a:p>
            <a:pPr indent="-285750" lvl="0" marL="4000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latin typeface="Arial"/>
                <a:ea typeface="Arial"/>
                <a:cs typeface="Arial"/>
                <a:sym typeface="Arial"/>
              </a:rPr>
              <a:t>Casas</a:t>
            </a:r>
            <a:r>
              <a:rPr b="0" i="0" lang="es-MX" sz="1600" u="none" cap="none" strike="noStrike">
                <a:solidFill>
                  <a:schemeClr val="dk1"/>
                </a:solidFill>
                <a:latin typeface="Arial"/>
                <a:ea typeface="Arial"/>
                <a:cs typeface="Arial"/>
                <a:sym typeface="Arial"/>
              </a:rPr>
              <a:t> de </a:t>
            </a:r>
            <a:r>
              <a:rPr b="1" i="0" lang="es-MX" sz="1600" u="none" cap="none" strike="noStrike">
                <a:solidFill>
                  <a:schemeClr val="dk1"/>
                </a:solidFill>
                <a:latin typeface="Arial"/>
                <a:ea typeface="Arial"/>
                <a:cs typeface="Arial"/>
                <a:sym typeface="Arial"/>
              </a:rPr>
              <a:t>medio camino</a:t>
            </a:r>
            <a:r>
              <a:rPr b="0" i="0" lang="es-MX" sz="1600" u="none" cap="none" strike="noStrike">
                <a:solidFill>
                  <a:schemeClr val="dk1"/>
                </a:solidFill>
                <a:latin typeface="Arial"/>
                <a:ea typeface="Arial"/>
                <a:cs typeface="Arial"/>
                <a:sym typeface="Arial"/>
              </a:rPr>
              <a:t>. </a:t>
            </a:r>
            <a:endParaRPr/>
          </a:p>
          <a:p>
            <a:pPr indent="-285750" lvl="0" marL="4000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highlight>
                  <a:srgbClr val="FFFFFF"/>
                </a:highlight>
                <a:latin typeface="Arial"/>
                <a:ea typeface="Arial"/>
                <a:cs typeface="Arial"/>
                <a:sym typeface="Arial"/>
              </a:rPr>
              <a:t>Incluir a las </a:t>
            </a:r>
            <a:r>
              <a:rPr b="1" i="0" lang="es-MX" sz="1600" u="none" cap="none" strike="noStrike">
                <a:solidFill>
                  <a:schemeClr val="dk1"/>
                </a:solidFill>
                <a:highlight>
                  <a:srgbClr val="FFFFFF"/>
                </a:highlight>
                <a:latin typeface="Arial"/>
                <a:ea typeface="Arial"/>
                <a:cs typeface="Arial"/>
                <a:sym typeface="Arial"/>
              </a:rPr>
              <a:t>familias o tutores</a:t>
            </a:r>
            <a:r>
              <a:rPr b="0" i="0" lang="es-MX" sz="1600" u="none" cap="none" strike="noStrike">
                <a:solidFill>
                  <a:schemeClr val="dk1"/>
                </a:solidFill>
                <a:highlight>
                  <a:srgbClr val="FFFFFF"/>
                </a:highlight>
                <a:latin typeface="Arial"/>
                <a:ea typeface="Arial"/>
                <a:cs typeface="Arial"/>
                <a:sym typeface="Arial"/>
              </a:rPr>
              <a:t>.</a:t>
            </a:r>
            <a:endParaRPr/>
          </a:p>
          <a:p>
            <a:pPr indent="-285750" lvl="0" marL="4000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highlight>
                  <a:srgbClr val="FFFFFF"/>
                </a:highlight>
                <a:latin typeface="Arial"/>
                <a:ea typeface="Arial"/>
                <a:cs typeface="Arial"/>
                <a:sym typeface="Arial"/>
              </a:rPr>
              <a:t>Fortalecer procesos de </a:t>
            </a:r>
            <a:r>
              <a:rPr b="1" i="0" lang="es-MX" sz="1600" u="none" cap="none" strike="noStrike">
                <a:solidFill>
                  <a:schemeClr val="dk1"/>
                </a:solidFill>
                <a:highlight>
                  <a:srgbClr val="FFFFFF"/>
                </a:highlight>
                <a:latin typeface="Arial"/>
                <a:ea typeface="Arial"/>
                <a:cs typeface="Arial"/>
                <a:sym typeface="Arial"/>
              </a:rPr>
              <a:t>monitoreo</a:t>
            </a:r>
            <a:r>
              <a:rPr b="0" i="0" lang="es-MX" sz="1600" u="none" cap="none" strike="noStrike">
                <a:solidFill>
                  <a:schemeClr val="dk1"/>
                </a:solidFill>
                <a:highlight>
                  <a:srgbClr val="FFFFFF"/>
                </a:highlight>
                <a:latin typeface="Arial"/>
                <a:ea typeface="Arial"/>
                <a:cs typeface="Arial"/>
                <a:sym typeface="Arial"/>
              </a:rPr>
              <a:t> de la </a:t>
            </a:r>
            <a:r>
              <a:rPr b="1" i="0" lang="es-MX" sz="1600" u="none" cap="none" strike="noStrike">
                <a:solidFill>
                  <a:schemeClr val="dk1"/>
                </a:solidFill>
                <a:highlight>
                  <a:srgbClr val="FFFFFF"/>
                </a:highlight>
                <a:latin typeface="Arial"/>
                <a:ea typeface="Arial"/>
                <a:cs typeface="Arial"/>
                <a:sym typeface="Arial"/>
              </a:rPr>
              <a:t>no reincidencia</a:t>
            </a:r>
            <a:r>
              <a:rPr b="0" i="0" lang="es-MX" sz="1600" u="none" cap="none" strike="noStrike">
                <a:solidFill>
                  <a:schemeClr val="dk1"/>
                </a:solidFill>
                <a:highlight>
                  <a:srgbClr val="FFFFFF"/>
                </a:highlight>
                <a:latin typeface="Arial"/>
                <a:ea typeface="Arial"/>
                <a:cs typeface="Arial"/>
                <a:sym typeface="Arial"/>
              </a:rPr>
              <a:t>.</a:t>
            </a:r>
            <a:endParaRPr/>
          </a:p>
          <a:p>
            <a:pPr indent="-285750" lvl="0" marL="4000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highlight>
                  <a:srgbClr val="FFFFFF"/>
                </a:highlight>
                <a:latin typeface="Arial"/>
                <a:ea typeface="Arial"/>
                <a:cs typeface="Arial"/>
                <a:sym typeface="Arial"/>
              </a:rPr>
              <a:t>Seguimiento Post</a:t>
            </a:r>
            <a:r>
              <a:rPr b="0" i="0" lang="es-MX" sz="1600" u="none" cap="none" strike="noStrike">
                <a:solidFill>
                  <a:schemeClr val="dk1"/>
                </a:solidFill>
                <a:highlight>
                  <a:srgbClr val="FFFFFF"/>
                </a:highlight>
                <a:latin typeface="Arial"/>
                <a:ea typeface="Arial"/>
                <a:cs typeface="Arial"/>
                <a:sym typeface="Arial"/>
              </a:rPr>
              <a:t> del Plan Individualizado de Actividades (PIA) y el Plan Individualizado de Ejecución (PIE).</a:t>
            </a:r>
            <a:endParaRPr b="0" i="0" sz="1600" u="none" cap="none" strike="noStrike">
              <a:solidFill>
                <a:schemeClr val="dk1"/>
              </a:solidFill>
              <a:latin typeface="Arial"/>
              <a:ea typeface="Arial"/>
              <a:cs typeface="Arial"/>
              <a:sym typeface="Arial"/>
            </a:endParaRPr>
          </a:p>
        </p:txBody>
      </p:sp>
      <p:pic>
        <p:nvPicPr>
          <p:cNvPr id="209" name="Google Shape;209;g301be888d5a_0_114"/>
          <p:cNvPicPr preferRelativeResize="0"/>
          <p:nvPr/>
        </p:nvPicPr>
        <p:blipFill rotWithShape="1">
          <a:blip r:embed="rId3">
            <a:alphaModFix/>
          </a:blip>
          <a:srcRect b="0" l="0" r="0" t="0"/>
          <a:stretch/>
        </p:blipFill>
        <p:spPr>
          <a:xfrm>
            <a:off x="3245125" y="320125"/>
            <a:ext cx="2151400" cy="2870476"/>
          </a:xfrm>
          <a:prstGeom prst="rect">
            <a:avLst/>
          </a:prstGeom>
          <a:noFill/>
          <a:ln>
            <a:noFill/>
          </a:ln>
        </p:spPr>
      </p:pic>
      <p:pic>
        <p:nvPicPr>
          <p:cNvPr id="210" name="Google Shape;210;g301be888d5a_0_114"/>
          <p:cNvPicPr preferRelativeResize="0"/>
          <p:nvPr/>
        </p:nvPicPr>
        <p:blipFill rotWithShape="1">
          <a:blip r:embed="rId4">
            <a:alphaModFix/>
          </a:blip>
          <a:srcRect b="0" l="0" r="0" t="0"/>
          <a:stretch/>
        </p:blipFill>
        <p:spPr>
          <a:xfrm>
            <a:off x="669006" y="4218651"/>
            <a:ext cx="1419867" cy="14047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301be888d5a_0_123"/>
          <p:cNvSpPr txBox="1"/>
          <p:nvPr/>
        </p:nvSpPr>
        <p:spPr>
          <a:xfrm>
            <a:off x="3237962" y="1496178"/>
            <a:ext cx="4989397" cy="3865643"/>
          </a:xfrm>
          <a:prstGeom prst="rect">
            <a:avLst/>
          </a:prstGeom>
          <a:noFill/>
          <a:ln>
            <a:noFill/>
          </a:ln>
        </p:spPr>
        <p:txBody>
          <a:bodyPr anchorCtr="0" anchor="t" bIns="91425" lIns="91425" spcFirstLastPara="1" rIns="91425" wrap="square" tIns="91425">
            <a:spAutoFit/>
          </a:bodyPr>
          <a:lstStyle/>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rgbClr val="7030A0"/>
                </a:solidFill>
                <a:latin typeface="Arial"/>
                <a:ea typeface="Arial"/>
                <a:cs typeface="Arial"/>
                <a:sym typeface="Arial"/>
              </a:rPr>
              <a:t>Especializar y sensibilizar </a:t>
            </a:r>
            <a:r>
              <a:rPr b="0" i="0" lang="es-MX" sz="1600" u="none" cap="none" strike="noStrike">
                <a:solidFill>
                  <a:schemeClr val="dk1"/>
                </a:solidFill>
                <a:latin typeface="Arial"/>
                <a:ea typeface="Arial"/>
                <a:cs typeface="Arial"/>
                <a:sym typeface="Arial"/>
              </a:rPr>
              <a:t>a las y los </a:t>
            </a:r>
            <a:r>
              <a:rPr b="1" i="0" lang="es-MX" sz="1600" u="none" cap="none" strike="noStrike">
                <a:solidFill>
                  <a:srgbClr val="7030A0"/>
                </a:solidFill>
                <a:latin typeface="Arial"/>
                <a:ea typeface="Arial"/>
                <a:cs typeface="Arial"/>
                <a:sym typeface="Arial"/>
              </a:rPr>
              <a:t>funcionarios públicos  </a:t>
            </a:r>
            <a:r>
              <a:rPr b="0" i="0" lang="es-MX" sz="1600" u="none" cap="none" strike="noStrike">
                <a:solidFill>
                  <a:schemeClr val="dk1"/>
                </a:solidFill>
                <a:latin typeface="Arial"/>
                <a:ea typeface="Arial"/>
                <a:cs typeface="Arial"/>
                <a:sym typeface="Arial"/>
              </a:rPr>
              <a:t>bajo los lineamientos de la jurisprudencia del sistema de justicia para adolescentes. </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rgbClr val="7030A0"/>
                </a:solidFill>
                <a:highlight>
                  <a:srgbClr val="FFFFFF"/>
                </a:highlight>
                <a:latin typeface="Arial"/>
                <a:ea typeface="Arial"/>
                <a:cs typeface="Arial"/>
                <a:sym typeface="Arial"/>
              </a:rPr>
              <a:t>Incluir</a:t>
            </a:r>
            <a:r>
              <a:rPr b="0" i="0" lang="es-MX" sz="1600" u="none" cap="none" strike="noStrike">
                <a:solidFill>
                  <a:schemeClr val="dk1"/>
                </a:solidFill>
                <a:highlight>
                  <a:srgbClr val="FFFFFF"/>
                </a:highlight>
                <a:latin typeface="Arial"/>
                <a:ea typeface="Arial"/>
                <a:cs typeface="Arial"/>
                <a:sym typeface="Arial"/>
              </a:rPr>
              <a:t> a todos los </a:t>
            </a:r>
            <a:r>
              <a:rPr b="1" i="0" lang="es-MX" sz="1600" u="none" cap="none" strike="noStrike">
                <a:solidFill>
                  <a:srgbClr val="7030A0"/>
                </a:solidFill>
                <a:highlight>
                  <a:srgbClr val="FFFFFF"/>
                </a:highlight>
                <a:latin typeface="Arial"/>
                <a:ea typeface="Arial"/>
                <a:cs typeface="Arial"/>
                <a:sym typeface="Arial"/>
              </a:rPr>
              <a:t>actores claves </a:t>
            </a:r>
            <a:r>
              <a:rPr b="0" i="0" lang="es-MX" sz="1600" u="none" cap="none" strike="noStrike">
                <a:solidFill>
                  <a:schemeClr val="dk1"/>
                </a:solidFill>
                <a:highlight>
                  <a:srgbClr val="FFFFFF"/>
                </a:highlight>
                <a:latin typeface="Arial"/>
                <a:ea typeface="Arial"/>
                <a:cs typeface="Arial"/>
                <a:sym typeface="Arial"/>
              </a:rPr>
              <a:t>como parte de una estrategia de trabajo conjunta y seguimiento de los casos.</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rgbClr val="7030A0"/>
                </a:solidFill>
                <a:highlight>
                  <a:srgbClr val="FFFFFF"/>
                </a:highlight>
                <a:latin typeface="Arial"/>
                <a:ea typeface="Arial"/>
                <a:cs typeface="Arial"/>
                <a:sym typeface="Arial"/>
              </a:rPr>
              <a:t>Unificar y actualizar formatos </a:t>
            </a:r>
            <a:r>
              <a:rPr b="0" i="0" lang="es-MX" sz="1600" u="none" cap="none" strike="noStrike">
                <a:solidFill>
                  <a:schemeClr val="dk1"/>
                </a:solidFill>
                <a:highlight>
                  <a:srgbClr val="FFFFFF"/>
                </a:highlight>
                <a:latin typeface="Arial"/>
                <a:ea typeface="Arial"/>
                <a:cs typeface="Arial"/>
                <a:sym typeface="Arial"/>
              </a:rPr>
              <a:t>de los entes responsables para dar un seguimiento más adecuado.</a:t>
            </a:r>
            <a:endParaRPr/>
          </a:p>
          <a:p>
            <a:pPr indent="-285750" lvl="0" marL="8572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highlight>
                  <a:srgbClr val="FFFFFF"/>
                </a:highlight>
                <a:latin typeface="Arial"/>
                <a:ea typeface="Arial"/>
                <a:cs typeface="Arial"/>
                <a:sym typeface="Arial"/>
              </a:rPr>
              <a:t>Generar un </a:t>
            </a:r>
            <a:r>
              <a:rPr b="1" i="0" lang="es-MX" sz="1600" u="none" cap="none" strike="noStrike">
                <a:solidFill>
                  <a:srgbClr val="7030A0"/>
                </a:solidFill>
                <a:highlight>
                  <a:srgbClr val="FFFFFF"/>
                </a:highlight>
                <a:latin typeface="Arial"/>
                <a:ea typeface="Arial"/>
                <a:cs typeface="Arial"/>
                <a:sym typeface="Arial"/>
              </a:rPr>
              <a:t>sistema de referencia y contrarreferencia</a:t>
            </a:r>
            <a:r>
              <a:rPr b="0" i="0" lang="es-MX" sz="1600" u="none" cap="none" strike="noStrike">
                <a:solidFill>
                  <a:schemeClr val="dk1"/>
                </a:solidFill>
                <a:highlight>
                  <a:srgbClr val="FFFFFF"/>
                </a:highlight>
                <a:latin typeface="Arial"/>
                <a:ea typeface="Arial"/>
                <a:cs typeface="Arial"/>
                <a:sym typeface="Arial"/>
              </a:rPr>
              <a:t>.</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rgbClr val="7030A0"/>
                </a:solidFill>
                <a:highlight>
                  <a:srgbClr val="FFFFFF"/>
                </a:highlight>
                <a:latin typeface="Arial"/>
                <a:ea typeface="Arial"/>
                <a:cs typeface="Arial"/>
                <a:sym typeface="Arial"/>
              </a:rPr>
              <a:t>Digitalización</a:t>
            </a:r>
            <a:r>
              <a:rPr b="0" i="0" lang="es-MX" sz="1600" u="none" cap="none" strike="noStrike">
                <a:solidFill>
                  <a:schemeClr val="dk1"/>
                </a:solidFill>
                <a:highlight>
                  <a:srgbClr val="FFFFFF"/>
                </a:highlight>
                <a:latin typeface="Arial"/>
                <a:ea typeface="Arial"/>
                <a:cs typeface="Arial"/>
                <a:sym typeface="Arial"/>
              </a:rPr>
              <a:t> de los procesos.</a:t>
            </a:r>
            <a:endParaRPr/>
          </a:p>
        </p:txBody>
      </p:sp>
      <p:pic>
        <p:nvPicPr>
          <p:cNvPr id="216" name="Google Shape;216;g301be888d5a_0_123"/>
          <p:cNvPicPr preferRelativeResize="0"/>
          <p:nvPr/>
        </p:nvPicPr>
        <p:blipFill rotWithShape="1">
          <a:blip r:embed="rId3">
            <a:alphaModFix/>
          </a:blip>
          <a:srcRect b="0" l="0" r="0" t="0"/>
          <a:stretch/>
        </p:blipFill>
        <p:spPr>
          <a:xfrm>
            <a:off x="1132476" y="2028946"/>
            <a:ext cx="1789206" cy="21470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4"/>
          <p:cNvSpPr txBox="1"/>
          <p:nvPr/>
        </p:nvSpPr>
        <p:spPr>
          <a:xfrm>
            <a:off x="457200" y="236711"/>
            <a:ext cx="8194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4000"/>
              <a:buFont typeface="Calibri"/>
              <a:buNone/>
            </a:pPr>
            <a:r>
              <a:t/>
            </a:r>
            <a:endParaRPr b="0" i="0" sz="1800" u="none" cap="none" strike="noStrike">
              <a:solidFill>
                <a:schemeClr val="dk1"/>
              </a:solidFill>
              <a:latin typeface="Calibri"/>
              <a:ea typeface="Calibri"/>
              <a:cs typeface="Calibri"/>
              <a:sym typeface="Calibri"/>
            </a:endParaRPr>
          </a:p>
        </p:txBody>
      </p:sp>
      <p:sp>
        <p:nvSpPr>
          <p:cNvPr id="88" name="Google Shape;88;p4"/>
          <p:cNvSpPr txBox="1"/>
          <p:nvPr/>
        </p:nvSpPr>
        <p:spPr>
          <a:xfrm>
            <a:off x="830400" y="1842925"/>
            <a:ext cx="7821000" cy="384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En el 2005 se inicia el Sistema Integral de Justicia Penal para Adolescentes y en el 2006 se establece la Ley de Justicia Especial para Adolescentes Infractores del Estado de Chihuahua.</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En el 2007 en este año a los siguientes en Ciudad Juárez la tasa del delito juvenil aumentó.</a:t>
            </a:r>
            <a:endParaRPr b="0" i="0" sz="1400" u="none" cap="none" strike="noStrike">
              <a:solidFill>
                <a:srgbClr val="000000"/>
              </a:solidFill>
              <a:latin typeface="Arial"/>
              <a:ea typeface="Arial"/>
              <a:cs typeface="Arial"/>
              <a:sym typeface="Arial"/>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En el 2008 se implementa el nuevo Sistema de Justicia Penal en la república Mexicana. </a:t>
            </a:r>
            <a:endParaRPr/>
          </a:p>
          <a:p>
            <a:pPr indent="-196850" lvl="0" marL="2857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s-MX" sz="1400" u="none" cap="none" strike="noStrike">
                <a:solidFill>
                  <a:srgbClr val="000000"/>
                </a:solidFill>
                <a:latin typeface="Arial"/>
                <a:ea typeface="Arial"/>
                <a:cs typeface="Arial"/>
                <a:sym typeface="Arial"/>
              </a:rPr>
              <a:t>En el año 2013 se crea el primer antecedente de la conformación de una comisión encargada específicamente de la reinserción social de adolescentes infractores en el estado de Chihuahua.</a:t>
            </a:r>
            <a:endParaRPr/>
          </a:p>
          <a:p>
            <a:pPr indent="0" lvl="0" marL="457200" marR="0" rtl="0" algn="l">
              <a:lnSpc>
                <a:spcPct val="100000"/>
              </a:lnSpc>
              <a:spcBef>
                <a:spcPts val="0"/>
              </a:spcBef>
              <a:spcAft>
                <a:spcPts val="0"/>
              </a:spcAft>
              <a:buNone/>
            </a:pPr>
            <a:r>
              <a:t/>
            </a:r>
            <a:endParaRPr/>
          </a:p>
          <a:p>
            <a:pPr indent="-285750" lvl="0" marL="285750" marR="0" rtl="0" algn="l">
              <a:lnSpc>
                <a:spcPct val="100000"/>
              </a:lnSpc>
              <a:spcBef>
                <a:spcPts val="0"/>
              </a:spcBef>
              <a:spcAft>
                <a:spcPts val="0"/>
              </a:spcAft>
              <a:buClr>
                <a:srgbClr val="000000"/>
              </a:buClr>
              <a:buSzPts val="1400"/>
              <a:buChar char="•"/>
            </a:pPr>
            <a:r>
              <a:rPr b="1" lang="es-MX"/>
              <a:t>En el año 2016 se promulga la Ley Nacional del Sistema Integral de Justicia para </a:t>
            </a:r>
            <a:r>
              <a:rPr b="1" lang="es-MX"/>
              <a:t>Adolescentes presentándose la necesidad de atención de las personas adolescentes que egresan del CERSAI; a partir de esta fecha FICOSEC integra sus esfuerzos en la atención de esta problemática.</a:t>
            </a:r>
            <a:endParaRPr b="1"/>
          </a:p>
        </p:txBody>
      </p:sp>
      <p:pic>
        <p:nvPicPr>
          <p:cNvPr id="89" name="Google Shape;89;p4" title="Captura de pantalla 2025-06-03 a la(s) 16.20.12.png"/>
          <p:cNvPicPr preferRelativeResize="0"/>
          <p:nvPr/>
        </p:nvPicPr>
        <p:blipFill>
          <a:blip r:embed="rId3">
            <a:alphaModFix/>
          </a:blip>
          <a:stretch>
            <a:fillRect/>
          </a:stretch>
        </p:blipFill>
        <p:spPr>
          <a:xfrm>
            <a:off x="3019513" y="668288"/>
            <a:ext cx="3219926" cy="1112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8"/>
          <p:cNvSpPr txBox="1"/>
          <p:nvPr/>
        </p:nvSpPr>
        <p:spPr>
          <a:xfrm>
            <a:off x="2934573" y="1227608"/>
            <a:ext cx="5286064" cy="4715107"/>
          </a:xfrm>
          <a:prstGeom prst="rect">
            <a:avLst/>
          </a:prstGeom>
          <a:noFill/>
          <a:ln>
            <a:noFill/>
          </a:ln>
        </p:spPr>
        <p:txBody>
          <a:bodyPr anchorCtr="0" anchor="t" bIns="91425" lIns="91425" spcFirstLastPara="1" rIns="91425" wrap="square" tIns="91425">
            <a:spAutoFit/>
          </a:bodyPr>
          <a:lstStyle/>
          <a:p>
            <a:pPr indent="-285750" lvl="0" marL="8572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latin typeface="Arial"/>
                <a:ea typeface="Arial"/>
                <a:cs typeface="Arial"/>
                <a:sym typeface="Arial"/>
              </a:rPr>
              <a:t>Generar </a:t>
            </a:r>
            <a:r>
              <a:rPr b="1" i="0" lang="es-MX" sz="1600" u="none" cap="none" strike="noStrike">
                <a:solidFill>
                  <a:srgbClr val="7030A0"/>
                </a:solidFill>
                <a:latin typeface="Arial"/>
                <a:ea typeface="Arial"/>
                <a:cs typeface="Arial"/>
                <a:sym typeface="Arial"/>
              </a:rPr>
              <a:t>opinión pública favorable </a:t>
            </a:r>
            <a:r>
              <a:rPr b="0" i="0" lang="es-MX" sz="1600" u="none" cap="none" strike="noStrike">
                <a:solidFill>
                  <a:schemeClr val="dk1"/>
                </a:solidFill>
                <a:latin typeface="Arial"/>
                <a:ea typeface="Arial"/>
                <a:cs typeface="Arial"/>
                <a:sym typeface="Arial"/>
              </a:rPr>
              <a:t>a la reinserción social. </a:t>
            </a:r>
            <a:endParaRPr/>
          </a:p>
          <a:p>
            <a:pPr indent="-285750" lvl="0" marL="8572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latin typeface="Arial"/>
                <a:ea typeface="Arial"/>
                <a:cs typeface="Arial"/>
                <a:sym typeface="Arial"/>
              </a:rPr>
              <a:t>Realizar </a:t>
            </a:r>
            <a:r>
              <a:rPr b="1" i="0" lang="es-MX" sz="1600" u="none" cap="none" strike="noStrike">
                <a:solidFill>
                  <a:srgbClr val="7030A0"/>
                </a:solidFill>
                <a:latin typeface="Arial"/>
                <a:ea typeface="Arial"/>
                <a:cs typeface="Arial"/>
                <a:sym typeface="Arial"/>
              </a:rPr>
              <a:t>investigaciones</a:t>
            </a:r>
            <a:r>
              <a:rPr b="0" i="0" lang="es-MX" sz="1600" u="none" cap="none" strike="noStrike">
                <a:solidFill>
                  <a:schemeClr val="dk1"/>
                </a:solidFill>
                <a:latin typeface="Arial"/>
                <a:ea typeface="Arial"/>
                <a:cs typeface="Arial"/>
                <a:sym typeface="Arial"/>
              </a:rPr>
              <a:t> de las diversas problemáticas que atraviesan las personas adolescentes.</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rgbClr val="7030A0"/>
                </a:solidFill>
                <a:highlight>
                  <a:srgbClr val="FFFFFF"/>
                </a:highlight>
                <a:latin typeface="Arial"/>
                <a:ea typeface="Arial"/>
                <a:cs typeface="Arial"/>
                <a:sym typeface="Arial"/>
              </a:rPr>
              <a:t>Identificar financiamientos </a:t>
            </a:r>
            <a:r>
              <a:rPr b="0" i="0" lang="es-MX" sz="1600" u="none" cap="none" strike="noStrike">
                <a:solidFill>
                  <a:schemeClr val="dk1"/>
                </a:solidFill>
                <a:highlight>
                  <a:srgbClr val="FFFFFF"/>
                </a:highlight>
                <a:latin typeface="Arial"/>
                <a:ea typeface="Arial"/>
                <a:cs typeface="Arial"/>
                <a:sym typeface="Arial"/>
              </a:rPr>
              <a:t>en los distintos temas y objetivos de la ruta de reinserción.</a:t>
            </a:r>
            <a:endParaRPr/>
          </a:p>
          <a:p>
            <a:pPr indent="-285750" lvl="0" marL="8572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highlight>
                  <a:srgbClr val="FFFFFF"/>
                </a:highlight>
                <a:latin typeface="Arial"/>
                <a:ea typeface="Arial"/>
                <a:cs typeface="Arial"/>
                <a:sym typeface="Arial"/>
              </a:rPr>
              <a:t>Trabajo con </a:t>
            </a:r>
            <a:r>
              <a:rPr b="1" i="0" lang="es-MX" sz="1600" u="none" cap="none" strike="noStrike">
                <a:solidFill>
                  <a:srgbClr val="7030A0"/>
                </a:solidFill>
                <a:highlight>
                  <a:srgbClr val="FFFFFF"/>
                </a:highlight>
                <a:latin typeface="Arial"/>
                <a:ea typeface="Arial"/>
                <a:cs typeface="Arial"/>
                <a:sym typeface="Arial"/>
              </a:rPr>
              <a:t>las familias, tutores y/o comunidad </a:t>
            </a:r>
            <a:r>
              <a:rPr b="0" i="0" lang="es-MX" sz="1600" u="none" cap="none" strike="noStrike">
                <a:solidFill>
                  <a:schemeClr val="dk1"/>
                </a:solidFill>
                <a:highlight>
                  <a:srgbClr val="FFFFFF"/>
                </a:highlight>
                <a:latin typeface="Arial"/>
                <a:ea typeface="Arial"/>
                <a:cs typeface="Arial"/>
                <a:sym typeface="Arial"/>
              </a:rPr>
              <a:t>en fortalecer habilidades parentales y desnormalización de las violencias. </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rgbClr val="7030A0"/>
                </a:solidFill>
                <a:latin typeface="Arial"/>
                <a:ea typeface="Arial"/>
                <a:cs typeface="Arial"/>
                <a:sym typeface="Arial"/>
              </a:rPr>
              <a:t>Establecer la ruta </a:t>
            </a:r>
            <a:r>
              <a:rPr b="0" i="0" lang="es-MX" sz="1600" u="none" cap="none" strike="noStrike">
                <a:solidFill>
                  <a:schemeClr val="dk1"/>
                </a:solidFill>
                <a:latin typeface="Arial"/>
                <a:ea typeface="Arial"/>
                <a:cs typeface="Arial"/>
                <a:sym typeface="Arial"/>
              </a:rPr>
              <a:t>como mecanismo de seguimiento para un programa estatal de reinserción. </a:t>
            </a:r>
            <a:endParaRPr/>
          </a:p>
          <a:p>
            <a:pPr indent="-285750" lvl="0" marL="857250" marR="0" rtl="0" algn="just">
              <a:lnSpc>
                <a:spcPct val="115000"/>
              </a:lnSpc>
              <a:spcBef>
                <a:spcPts val="0"/>
              </a:spcBef>
              <a:spcAft>
                <a:spcPts val="0"/>
              </a:spcAft>
              <a:buClr>
                <a:schemeClr val="dk1"/>
              </a:buClr>
              <a:buSzPts val="1800"/>
              <a:buFont typeface="Arial"/>
              <a:buChar char="•"/>
            </a:pPr>
            <a:r>
              <a:rPr b="1" i="0" lang="es-MX" sz="1600" u="none" cap="none" strike="noStrike">
                <a:solidFill>
                  <a:srgbClr val="7030A0"/>
                </a:solidFill>
                <a:latin typeface="Arial"/>
                <a:ea typeface="Arial"/>
                <a:cs typeface="Arial"/>
                <a:sym typeface="Arial"/>
              </a:rPr>
              <a:t>Línea telefónica </a:t>
            </a:r>
            <a:r>
              <a:rPr b="0" i="0" lang="es-MX" sz="1600" u="none" cap="none" strike="noStrike">
                <a:solidFill>
                  <a:schemeClr val="dk1"/>
                </a:solidFill>
                <a:latin typeface="Arial"/>
                <a:ea typeface="Arial"/>
                <a:cs typeface="Arial"/>
                <a:sym typeface="Arial"/>
              </a:rPr>
              <a:t>de ayuda para adolescentes </a:t>
            </a:r>
            <a:r>
              <a:rPr b="1" i="0" lang="es-MX" sz="1600" u="none" cap="none" strike="noStrike">
                <a:solidFill>
                  <a:srgbClr val="7030A0"/>
                </a:solidFill>
                <a:latin typeface="Arial"/>
                <a:ea typeface="Arial"/>
                <a:cs typeface="Arial"/>
                <a:sym typeface="Arial"/>
              </a:rPr>
              <a:t>especializada.</a:t>
            </a:r>
            <a:endParaRPr/>
          </a:p>
        </p:txBody>
      </p:sp>
      <p:pic>
        <p:nvPicPr>
          <p:cNvPr id="222" name="Google Shape;222;p8"/>
          <p:cNvPicPr preferRelativeResize="0"/>
          <p:nvPr/>
        </p:nvPicPr>
        <p:blipFill rotWithShape="1">
          <a:blip r:embed="rId3">
            <a:alphaModFix/>
          </a:blip>
          <a:srcRect b="0" l="0" r="0" t="0"/>
          <a:stretch/>
        </p:blipFill>
        <p:spPr>
          <a:xfrm>
            <a:off x="998006" y="2145487"/>
            <a:ext cx="1789206" cy="214704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301be888d5a_0_154"/>
          <p:cNvSpPr txBox="1"/>
          <p:nvPr/>
        </p:nvSpPr>
        <p:spPr>
          <a:xfrm>
            <a:off x="1359983" y="3053725"/>
            <a:ext cx="6915600" cy="2400627"/>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1" i="0" lang="es-MX" sz="1600" u="none" cap="none" strike="noStrike">
                <a:solidFill>
                  <a:srgbClr val="262626"/>
                </a:solidFill>
                <a:latin typeface="Arial"/>
                <a:ea typeface="Arial"/>
                <a:cs typeface="Arial"/>
                <a:sym typeface="Arial"/>
              </a:rPr>
              <a:t>Documento realizado por:</a:t>
            </a:r>
            <a:r>
              <a:rPr b="0" i="0" lang="es-MX" sz="1600" u="none" cap="none" strike="noStrike">
                <a:solidFill>
                  <a:srgbClr val="262626"/>
                </a:solidFill>
                <a:latin typeface="Arial"/>
                <a:ea typeface="Arial"/>
                <a:cs typeface="Arial"/>
                <a:sym typeface="Arial"/>
              </a:rPr>
              <a:t> Ana Rosa Alemán y Aldo Alí López.</a:t>
            </a:r>
            <a:endParaRPr b="0" i="0" sz="1600" u="none" cap="none" strike="noStrike">
              <a:solidFill>
                <a:srgbClr val="262626"/>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1" i="0" lang="es-MX" sz="1600" u="none" cap="none" strike="noStrike">
                <a:solidFill>
                  <a:srgbClr val="262626"/>
                </a:solidFill>
                <a:latin typeface="Arial"/>
                <a:ea typeface="Arial"/>
                <a:cs typeface="Arial"/>
                <a:sym typeface="Arial"/>
              </a:rPr>
              <a:t>Recopilación de información:</a:t>
            </a:r>
            <a:r>
              <a:rPr b="0" i="0" lang="es-MX" sz="1600" u="none" cap="none" strike="noStrike">
                <a:solidFill>
                  <a:srgbClr val="262626"/>
                </a:solidFill>
                <a:latin typeface="Arial"/>
                <a:ea typeface="Arial"/>
                <a:cs typeface="Arial"/>
                <a:sym typeface="Arial"/>
              </a:rPr>
              <a:t> Cynthia Ortega, Miguel Ceballos, Jaime García y Ana Rosa Alemán. </a:t>
            </a:r>
            <a:endParaRPr b="0" i="0" sz="1600" u="none" cap="none" strike="noStrike">
              <a:solidFill>
                <a:srgbClr val="262626"/>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1" i="0" lang="es-MX" sz="1600" u="none" cap="none" strike="noStrike">
                <a:solidFill>
                  <a:srgbClr val="262626"/>
                </a:solidFill>
                <a:latin typeface="Arial"/>
                <a:ea typeface="Arial"/>
                <a:cs typeface="Arial"/>
                <a:sym typeface="Arial"/>
              </a:rPr>
              <a:t>Recopilación bibliográfica:</a:t>
            </a:r>
            <a:r>
              <a:rPr b="0" i="0" lang="es-MX" sz="1600" u="none" cap="none" strike="noStrike">
                <a:solidFill>
                  <a:srgbClr val="262626"/>
                </a:solidFill>
                <a:latin typeface="Arial"/>
                <a:ea typeface="Arial"/>
                <a:cs typeface="Arial"/>
                <a:sym typeface="Arial"/>
              </a:rPr>
              <a:t> Adriana Núñez. </a:t>
            </a:r>
            <a:endParaRPr b="0" i="0" sz="1600" u="none" cap="none" strike="noStrike">
              <a:solidFill>
                <a:srgbClr val="262626"/>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1" i="0" lang="es-MX" sz="1600" u="none" cap="none" strike="noStrike">
                <a:solidFill>
                  <a:srgbClr val="262626"/>
                </a:solidFill>
                <a:latin typeface="Arial"/>
                <a:ea typeface="Arial"/>
                <a:cs typeface="Arial"/>
                <a:sym typeface="Arial"/>
              </a:rPr>
              <a:t>Observaciones del documento: </a:t>
            </a:r>
            <a:r>
              <a:rPr b="0" i="0" lang="es-MX" sz="1600" u="none" cap="none" strike="noStrike">
                <a:solidFill>
                  <a:srgbClr val="262626"/>
                </a:solidFill>
                <a:latin typeface="Arial"/>
                <a:ea typeface="Arial"/>
                <a:cs typeface="Arial"/>
                <a:sym typeface="Arial"/>
              </a:rPr>
              <a:t>Mariano Moctezuma Castillo (TSJ Adolescentes), Vanessa Manríquez (Coordinadora Comisión de Reinserción Social de Adolescentes en Cd. Juárez), Rosella Yamada (SIPINNA Estatal Zona Norte), Gloria Farfán (TSI Familiar), Denisse Lysett Lozano (Encargada de la Dirección de CERSAI 2).</a:t>
            </a:r>
            <a:endParaRPr b="0" i="0" sz="1600" u="none" cap="none" strike="noStrike">
              <a:solidFill>
                <a:srgbClr val="262626"/>
              </a:solidFill>
              <a:latin typeface="Arial"/>
              <a:ea typeface="Arial"/>
              <a:cs typeface="Arial"/>
              <a:sym typeface="Arial"/>
            </a:endParaRPr>
          </a:p>
        </p:txBody>
      </p:sp>
      <p:pic>
        <p:nvPicPr>
          <p:cNvPr id="228" name="Google Shape;228;g301be888d5a_0_154"/>
          <p:cNvPicPr preferRelativeResize="0"/>
          <p:nvPr/>
        </p:nvPicPr>
        <p:blipFill rotWithShape="1">
          <a:blip r:embed="rId3">
            <a:alphaModFix/>
          </a:blip>
          <a:srcRect b="0" l="0" r="0" t="0"/>
          <a:stretch/>
        </p:blipFill>
        <p:spPr>
          <a:xfrm>
            <a:off x="2927350" y="1006068"/>
            <a:ext cx="3289300" cy="1435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9"/>
          <p:cNvPicPr preferRelativeResize="0"/>
          <p:nvPr/>
        </p:nvPicPr>
        <p:blipFill rotWithShape="1">
          <a:blip r:embed="rId3">
            <a:alphaModFix/>
          </a:blip>
          <a:srcRect b="0" l="0" r="0" t="0"/>
          <a:stretch/>
        </p:blipFill>
        <p:spPr>
          <a:xfrm>
            <a:off x="2080983" y="2123156"/>
            <a:ext cx="4682303" cy="180506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10"/>
          <p:cNvPicPr preferRelativeResize="0"/>
          <p:nvPr/>
        </p:nvPicPr>
        <p:blipFill rotWithShape="1">
          <a:blip r:embed="rId3">
            <a:alphaModFix/>
          </a:blip>
          <a:srcRect b="0" l="0" r="0" t="0"/>
          <a:stretch/>
        </p:blipFill>
        <p:spPr>
          <a:xfrm>
            <a:off x="4284090" y="1389530"/>
            <a:ext cx="4580314" cy="3799339"/>
          </a:xfrm>
          <a:prstGeom prst="rect">
            <a:avLst/>
          </a:prstGeom>
          <a:noFill/>
          <a:ln>
            <a:noFill/>
          </a:ln>
        </p:spPr>
      </p:pic>
      <p:sp>
        <p:nvSpPr>
          <p:cNvPr id="239" name="Google Shape;239;p10"/>
          <p:cNvSpPr txBox="1"/>
          <p:nvPr/>
        </p:nvSpPr>
        <p:spPr>
          <a:xfrm>
            <a:off x="-258807" y="2830355"/>
            <a:ext cx="4158453" cy="917687"/>
          </a:xfrm>
          <a:prstGeom prst="rect">
            <a:avLst/>
          </a:prstGeom>
          <a:noFill/>
          <a:ln>
            <a:noFill/>
          </a:ln>
        </p:spPr>
        <p:txBody>
          <a:bodyPr anchorCtr="0" anchor="t" bIns="45700" lIns="91425" spcFirstLastPara="1" rIns="91425" wrap="square" tIns="45700">
            <a:spAutoFit/>
          </a:bodyPr>
          <a:lstStyle/>
          <a:p>
            <a:pPr indent="0" lvl="0" marL="571500" marR="0" rtl="0" algn="ctr">
              <a:lnSpc>
                <a:spcPct val="115000"/>
              </a:lnSpc>
              <a:spcBef>
                <a:spcPts val="0"/>
              </a:spcBef>
              <a:spcAft>
                <a:spcPts val="0"/>
              </a:spcAft>
              <a:buNone/>
            </a:pPr>
            <a:r>
              <a:rPr b="1" i="0" lang="es-MX" sz="1600" u="none" cap="none" strike="noStrike">
                <a:solidFill>
                  <a:schemeClr val="dk1"/>
                </a:solidFill>
                <a:latin typeface="Arial"/>
                <a:ea typeface="Arial"/>
                <a:cs typeface="Arial"/>
                <a:sym typeface="Arial"/>
              </a:rPr>
              <a:t>“Estrategia Integral para Adolescentes en Contacto con la Ley y altos factores de riesgo” </a:t>
            </a:r>
            <a:endParaRPr b="1" i="0" sz="1600" u="none" cap="none" strike="noStrik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1"/>
          <p:cNvSpPr txBox="1"/>
          <p:nvPr/>
        </p:nvSpPr>
        <p:spPr>
          <a:xfrm>
            <a:off x="1671999" y="2856630"/>
            <a:ext cx="5800000" cy="2154406"/>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0" i="0" lang="es-MX" sz="1600" u="none" cap="none" strike="noStrike">
                <a:solidFill>
                  <a:srgbClr val="000000"/>
                </a:solidFill>
                <a:latin typeface="Arial"/>
                <a:ea typeface="Arial"/>
                <a:cs typeface="Arial"/>
                <a:sym typeface="Arial"/>
              </a:rPr>
              <a:t>Implementar una estrategia que promueva la reinserción social de adolescentes en contacto con la ley y con altos factores de riesgos de ejercer violencia fortaleciendo a organizaciones de la sociedad civil e instituciones públicas en modelos especializados de atención, fomentar la colaboración interinstitucional y fortalecer el Sistema de Justicia Penal que contribuyan a la reducción de conductas delictivas  y al desarrollo de políticas públicas basadas en evidencia.</a:t>
            </a:r>
            <a:endParaRPr b="0" i="0" sz="1600" u="none" cap="none" strike="noStrike">
              <a:solidFill>
                <a:srgbClr val="262626"/>
              </a:solidFill>
              <a:latin typeface="Calibri"/>
              <a:ea typeface="Calibri"/>
              <a:cs typeface="Calibri"/>
              <a:sym typeface="Calibri"/>
            </a:endParaRPr>
          </a:p>
        </p:txBody>
      </p:sp>
      <p:pic>
        <p:nvPicPr>
          <p:cNvPr id="245" name="Google Shape;245;p11"/>
          <p:cNvPicPr preferRelativeResize="0"/>
          <p:nvPr/>
        </p:nvPicPr>
        <p:blipFill rotWithShape="1">
          <a:blip r:embed="rId3">
            <a:alphaModFix/>
          </a:blip>
          <a:srcRect b="0" l="0" r="0" t="0"/>
          <a:stretch/>
        </p:blipFill>
        <p:spPr>
          <a:xfrm>
            <a:off x="3478388" y="1542051"/>
            <a:ext cx="2187223" cy="10978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12"/>
          <p:cNvPicPr preferRelativeResize="0"/>
          <p:nvPr/>
        </p:nvPicPr>
        <p:blipFill rotWithShape="1">
          <a:blip r:embed="rId3">
            <a:alphaModFix/>
          </a:blip>
          <a:srcRect b="0" l="0" r="0" t="11288"/>
          <a:stretch/>
        </p:blipFill>
        <p:spPr>
          <a:xfrm>
            <a:off x="667871" y="1125962"/>
            <a:ext cx="7808258" cy="5195166"/>
          </a:xfrm>
          <a:prstGeom prst="rect">
            <a:avLst/>
          </a:prstGeom>
          <a:noFill/>
          <a:ln>
            <a:noFill/>
          </a:ln>
        </p:spPr>
      </p:pic>
      <p:pic>
        <p:nvPicPr>
          <p:cNvPr id="251" name="Google Shape;251;p12"/>
          <p:cNvPicPr preferRelativeResize="0"/>
          <p:nvPr/>
        </p:nvPicPr>
        <p:blipFill rotWithShape="1">
          <a:blip r:embed="rId4">
            <a:alphaModFix/>
          </a:blip>
          <a:srcRect b="0" l="0" r="0" t="0"/>
          <a:stretch/>
        </p:blipFill>
        <p:spPr>
          <a:xfrm>
            <a:off x="3321098" y="334560"/>
            <a:ext cx="2501803" cy="88967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57"/>
          <p:cNvPicPr preferRelativeResize="0"/>
          <p:nvPr/>
        </p:nvPicPr>
        <p:blipFill rotWithShape="1">
          <a:blip r:embed="rId3">
            <a:alphaModFix/>
          </a:blip>
          <a:srcRect b="0" l="0" r="0" t="0"/>
          <a:stretch/>
        </p:blipFill>
        <p:spPr>
          <a:xfrm>
            <a:off x="1816368" y="1943970"/>
            <a:ext cx="6331291" cy="26580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nvSpPr>
        <p:spPr>
          <a:xfrm>
            <a:off x="457200" y="236711"/>
            <a:ext cx="8194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3F3F3F"/>
              </a:buClr>
              <a:buSzPts val="40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2"/>
          <p:cNvSpPr txBox="1"/>
          <p:nvPr/>
        </p:nvSpPr>
        <p:spPr>
          <a:xfrm>
            <a:off x="395362" y="1662308"/>
            <a:ext cx="5127900" cy="25413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3F3F3F"/>
              </a:buClr>
              <a:buSzPts val="2000"/>
              <a:buFont typeface="Calibri"/>
              <a:buNone/>
            </a:pPr>
            <a:r>
              <a:rPr b="0" i="0" lang="es-MX" sz="1600" u="none" cap="none" strike="noStrike">
                <a:solidFill>
                  <a:schemeClr val="dk1"/>
                </a:solidFill>
                <a:latin typeface="Arial"/>
                <a:ea typeface="Arial"/>
                <a:cs typeface="Arial"/>
                <a:sym typeface="Arial"/>
              </a:rPr>
              <a:t>Se llevaron a cabo dos mesas de trabajo con las y los miembros de la Comisión de Reinserción Social de Adolescentes Infractores y actores claves:</a:t>
            </a:r>
            <a:endParaRPr b="0" i="0" sz="1600" u="none" cap="none" strike="noStrike">
              <a:solidFill>
                <a:schemeClr val="dk1"/>
              </a:solidFill>
              <a:latin typeface="Arial"/>
              <a:ea typeface="Arial"/>
              <a:cs typeface="Arial"/>
              <a:sym typeface="Arial"/>
            </a:endParaRPr>
          </a:p>
          <a:p>
            <a:pPr indent="0" lvl="0" marL="0" marR="0" rtl="0" algn="l">
              <a:lnSpc>
                <a:spcPct val="107000"/>
              </a:lnSpc>
              <a:spcBef>
                <a:spcPts val="0"/>
              </a:spcBef>
              <a:spcAft>
                <a:spcPts val="0"/>
              </a:spcAft>
              <a:buClr>
                <a:schemeClr val="dk1"/>
              </a:buClr>
              <a:buSzPts val="1100"/>
              <a:buFont typeface="Arial"/>
              <a:buNone/>
            </a:pPr>
            <a:r>
              <a:t/>
            </a:r>
            <a:endParaRPr b="0" i="0" sz="1600" u="none" cap="none" strike="noStrike">
              <a:solidFill>
                <a:schemeClr val="dk1"/>
              </a:solidFill>
              <a:latin typeface="Arial"/>
              <a:ea typeface="Arial"/>
              <a:cs typeface="Arial"/>
              <a:sym typeface="Arial"/>
            </a:endParaRPr>
          </a:p>
          <a:p>
            <a:pPr indent="-285750" lvl="0" marL="285750" marR="0" rtl="0" algn="l">
              <a:lnSpc>
                <a:spcPct val="107000"/>
              </a:lnSpc>
              <a:spcBef>
                <a:spcPts val="0"/>
              </a:spcBef>
              <a:spcAft>
                <a:spcPts val="0"/>
              </a:spcAft>
              <a:buClr>
                <a:schemeClr val="dk1"/>
              </a:buClr>
              <a:buSzPts val="1100"/>
              <a:buFont typeface="Arial"/>
              <a:buChar char="•"/>
            </a:pPr>
            <a:r>
              <a:rPr b="0" i="0" lang="es-MX" sz="1600" u="none" cap="none" strike="noStrike">
                <a:solidFill>
                  <a:schemeClr val="dk1"/>
                </a:solidFill>
                <a:latin typeface="Arial"/>
                <a:ea typeface="Arial"/>
                <a:cs typeface="Arial"/>
                <a:sym typeface="Arial"/>
              </a:rPr>
              <a:t>El </a:t>
            </a:r>
            <a:r>
              <a:rPr b="1" i="0" lang="es-MX" sz="1600" u="none" cap="none" strike="noStrike">
                <a:solidFill>
                  <a:srgbClr val="351C75"/>
                </a:solidFill>
                <a:latin typeface="Arial"/>
                <a:ea typeface="Arial"/>
                <a:cs typeface="Arial"/>
                <a:sym typeface="Arial"/>
              </a:rPr>
              <a:t>03 de noviembre del 2023 </a:t>
            </a:r>
            <a:r>
              <a:rPr b="0" i="0" lang="es-MX" sz="1600" u="none" cap="none" strike="noStrike">
                <a:solidFill>
                  <a:schemeClr val="dk1"/>
                </a:solidFill>
                <a:latin typeface="Arial"/>
                <a:ea typeface="Arial"/>
                <a:cs typeface="Arial"/>
                <a:sym typeface="Arial"/>
              </a:rPr>
              <a:t>con Organizaciones de la sociedad civil y la academia.</a:t>
            </a:r>
            <a:endParaRPr b="0" i="0" sz="1600" u="none" cap="none" strike="noStrike">
              <a:solidFill>
                <a:schemeClr val="dk1"/>
              </a:solidFill>
              <a:latin typeface="Arial"/>
              <a:ea typeface="Arial"/>
              <a:cs typeface="Arial"/>
              <a:sym typeface="Arial"/>
            </a:endParaRPr>
          </a:p>
          <a:p>
            <a:pPr indent="-285750" lvl="0" marL="285750" marR="0" rtl="0" algn="l">
              <a:lnSpc>
                <a:spcPct val="107000"/>
              </a:lnSpc>
              <a:spcBef>
                <a:spcPts val="0"/>
              </a:spcBef>
              <a:spcAft>
                <a:spcPts val="0"/>
              </a:spcAft>
              <a:buClr>
                <a:schemeClr val="dk1"/>
              </a:buClr>
              <a:buSzPts val="1100"/>
              <a:buFont typeface="Arial"/>
              <a:buChar char="•"/>
            </a:pPr>
            <a:r>
              <a:rPr b="0" i="0" lang="es-MX" sz="1600" u="none" cap="none" strike="noStrike">
                <a:solidFill>
                  <a:schemeClr val="dk1"/>
                </a:solidFill>
                <a:latin typeface="Arial"/>
                <a:ea typeface="Arial"/>
                <a:cs typeface="Arial"/>
                <a:sym typeface="Arial"/>
              </a:rPr>
              <a:t>El </a:t>
            </a:r>
            <a:r>
              <a:rPr b="1" i="0" lang="es-MX" sz="1600" u="none" cap="none" strike="noStrike">
                <a:solidFill>
                  <a:srgbClr val="351C75"/>
                </a:solidFill>
                <a:latin typeface="Arial"/>
                <a:ea typeface="Arial"/>
                <a:cs typeface="Arial"/>
                <a:sym typeface="Arial"/>
              </a:rPr>
              <a:t>09 de febrero del 2024</a:t>
            </a:r>
            <a:r>
              <a:rPr b="1" i="0" lang="es-MX" sz="1600" u="none" cap="none" strike="noStrike">
                <a:solidFill>
                  <a:schemeClr val="dk1"/>
                </a:solidFill>
                <a:latin typeface="Arial"/>
                <a:ea typeface="Arial"/>
                <a:cs typeface="Arial"/>
                <a:sym typeface="Arial"/>
              </a:rPr>
              <a:t> </a:t>
            </a:r>
            <a:r>
              <a:rPr b="0" i="0" lang="es-MX" sz="1600" u="none" cap="none" strike="noStrike">
                <a:solidFill>
                  <a:schemeClr val="dk1"/>
                </a:solidFill>
                <a:latin typeface="Arial"/>
                <a:ea typeface="Arial"/>
                <a:cs typeface="Arial"/>
                <a:sym typeface="Arial"/>
              </a:rPr>
              <a:t>con Instituciones Gubernamentales</a:t>
            </a:r>
            <a:r>
              <a:rPr b="0" i="0" lang="es-MX"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0"/>
              </a:spcBef>
              <a:spcAft>
                <a:spcPts val="0"/>
              </a:spcAft>
              <a:buClr>
                <a:srgbClr val="3F3F3F"/>
              </a:buClr>
              <a:buSzPts val="2000"/>
              <a:buFont typeface="Calibri"/>
              <a:buNone/>
            </a:pPr>
            <a:r>
              <a:t/>
            </a:r>
            <a:endParaRPr b="0" i="0" sz="2000" u="none" cap="none" strike="noStrike">
              <a:solidFill>
                <a:schemeClr val="dk1"/>
              </a:solidFill>
              <a:latin typeface="Calibri"/>
              <a:ea typeface="Calibri"/>
              <a:cs typeface="Calibri"/>
              <a:sym typeface="Calibri"/>
            </a:endParaRPr>
          </a:p>
        </p:txBody>
      </p:sp>
      <p:pic>
        <p:nvPicPr>
          <p:cNvPr id="96" name="Google Shape;96;p2"/>
          <p:cNvPicPr preferRelativeResize="0"/>
          <p:nvPr/>
        </p:nvPicPr>
        <p:blipFill rotWithShape="1">
          <a:blip r:embed="rId3">
            <a:alphaModFix/>
          </a:blip>
          <a:srcRect b="0" l="0" r="0" t="0"/>
          <a:stretch/>
        </p:blipFill>
        <p:spPr>
          <a:xfrm>
            <a:off x="2870224" y="352686"/>
            <a:ext cx="3126851" cy="1059512"/>
          </a:xfrm>
          <a:prstGeom prst="rect">
            <a:avLst/>
          </a:prstGeom>
          <a:noFill/>
          <a:ln>
            <a:noFill/>
          </a:ln>
        </p:spPr>
      </p:pic>
      <p:grpSp>
        <p:nvGrpSpPr>
          <p:cNvPr id="97" name="Google Shape;97;p2"/>
          <p:cNvGrpSpPr/>
          <p:nvPr/>
        </p:nvGrpSpPr>
        <p:grpSpPr>
          <a:xfrm>
            <a:off x="5895782" y="1872151"/>
            <a:ext cx="3126800" cy="3807485"/>
            <a:chOff x="7483791" y="1263995"/>
            <a:chExt cx="4083050" cy="4916055"/>
          </a:xfrm>
        </p:grpSpPr>
        <p:pic>
          <p:nvPicPr>
            <p:cNvPr id="98" name="Google Shape;98;p2"/>
            <p:cNvPicPr preferRelativeResize="0"/>
            <p:nvPr/>
          </p:nvPicPr>
          <p:blipFill rotWithShape="1">
            <a:blip r:embed="rId4">
              <a:alphaModFix/>
            </a:blip>
            <a:srcRect b="0" l="0" r="32203" t="0"/>
            <a:stretch/>
          </p:blipFill>
          <p:spPr>
            <a:xfrm>
              <a:off x="7483791" y="1263995"/>
              <a:ext cx="2238990" cy="2198255"/>
            </a:xfrm>
            <a:prstGeom prst="rect">
              <a:avLst/>
            </a:prstGeom>
            <a:noFill/>
            <a:ln>
              <a:noFill/>
            </a:ln>
          </p:spPr>
        </p:pic>
        <p:pic>
          <p:nvPicPr>
            <p:cNvPr id="99" name="Google Shape;99;p2"/>
            <p:cNvPicPr preferRelativeResize="0"/>
            <p:nvPr/>
          </p:nvPicPr>
          <p:blipFill rotWithShape="1">
            <a:blip r:embed="rId5">
              <a:alphaModFix/>
            </a:blip>
            <a:srcRect b="0" l="0" r="0" t="0"/>
            <a:stretch/>
          </p:blipFill>
          <p:spPr>
            <a:xfrm>
              <a:off x="7483791" y="3462250"/>
              <a:ext cx="4083050" cy="2717800"/>
            </a:xfrm>
            <a:prstGeom prst="rect">
              <a:avLst/>
            </a:prstGeom>
            <a:noFill/>
            <a:ln>
              <a:noFill/>
            </a:ln>
          </p:spPr>
        </p:pic>
        <p:pic>
          <p:nvPicPr>
            <p:cNvPr id="100" name="Google Shape;100;p2"/>
            <p:cNvPicPr preferRelativeResize="0"/>
            <p:nvPr/>
          </p:nvPicPr>
          <p:blipFill rotWithShape="1">
            <a:blip r:embed="rId6">
              <a:alphaModFix/>
            </a:blip>
            <a:srcRect b="0" l="36173" r="24608" t="29760"/>
            <a:stretch/>
          </p:blipFill>
          <p:spPr>
            <a:xfrm>
              <a:off x="9685072" y="1263995"/>
              <a:ext cx="1872341" cy="2231968"/>
            </a:xfrm>
            <a:prstGeom prst="rect">
              <a:avLst/>
            </a:prstGeom>
            <a:noFill/>
            <a:ln>
              <a:noFill/>
            </a:ln>
          </p:spPr>
        </p:pic>
      </p:grpSp>
      <p:pic>
        <p:nvPicPr>
          <p:cNvPr id="101" name="Google Shape;101;p2"/>
          <p:cNvPicPr preferRelativeResize="0"/>
          <p:nvPr/>
        </p:nvPicPr>
        <p:blipFill rotWithShape="1">
          <a:blip r:embed="rId7">
            <a:alphaModFix/>
          </a:blip>
          <a:srcRect b="0" l="13278" r="23068" t="0"/>
          <a:stretch/>
        </p:blipFill>
        <p:spPr>
          <a:xfrm>
            <a:off x="0" y="4802113"/>
            <a:ext cx="1813775" cy="965525"/>
          </a:xfrm>
          <a:prstGeom prst="rect">
            <a:avLst/>
          </a:prstGeom>
          <a:noFill/>
          <a:ln>
            <a:noFill/>
          </a:ln>
        </p:spPr>
      </p:pic>
      <p:sp>
        <p:nvSpPr>
          <p:cNvPr id="102" name="Google Shape;102;p2"/>
          <p:cNvSpPr txBox="1"/>
          <p:nvPr/>
        </p:nvSpPr>
        <p:spPr>
          <a:xfrm>
            <a:off x="2165125" y="4582513"/>
            <a:ext cx="3000000" cy="1662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MX" sz="1600">
                <a:solidFill>
                  <a:schemeClr val="dk1"/>
                </a:solidFill>
              </a:rPr>
              <a:t>Se estuvo trabajando con las y los integrantes de la comisión de reinserción en el mes de </a:t>
            </a:r>
            <a:r>
              <a:rPr b="1" lang="es-MX" sz="1600">
                <a:solidFill>
                  <a:srgbClr val="7030A0"/>
                </a:solidFill>
              </a:rPr>
              <a:t>marzo y abril</a:t>
            </a:r>
            <a:r>
              <a:rPr lang="es-MX" sz="1600">
                <a:solidFill>
                  <a:schemeClr val="dk1"/>
                </a:solidFill>
              </a:rPr>
              <a:t> del 2024 en una ruta preliminar del proceso del adolescente en el sistema.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txBox="1"/>
          <p:nvPr/>
        </p:nvSpPr>
        <p:spPr>
          <a:xfrm>
            <a:off x="330289" y="2160198"/>
            <a:ext cx="5681400" cy="3632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None/>
            </a:pPr>
            <a:r>
              <a:rPr b="0" i="0" lang="es-MX" sz="1600" u="none" cap="none" strike="noStrike">
                <a:solidFill>
                  <a:srgbClr val="000000"/>
                </a:solidFill>
                <a:latin typeface="Open Sans"/>
                <a:ea typeface="Open Sans"/>
                <a:cs typeface="Open Sans"/>
                <a:sym typeface="Open Sans"/>
              </a:rPr>
              <a:t>Se genera Ruta Preliminar del sistema de Reinserción Social para Adolescentes Infractores, la cual nos permite visualizar lo siguiente:</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Open Sans"/>
              <a:ea typeface="Open Sans"/>
              <a:cs typeface="Open Sans"/>
              <a:sym typeface="Open Sans"/>
            </a:endParaRPr>
          </a:p>
          <a:p>
            <a:pPr indent="-285750" lvl="0" marL="285750" marR="0" rtl="0" algn="just">
              <a:lnSpc>
                <a:spcPct val="100000"/>
              </a:lnSpc>
              <a:spcBef>
                <a:spcPts val="0"/>
              </a:spcBef>
              <a:spcAft>
                <a:spcPts val="0"/>
              </a:spcAft>
              <a:buClr>
                <a:srgbClr val="000000"/>
              </a:buClr>
              <a:buSzPts val="1600"/>
              <a:buFont typeface="Arial"/>
              <a:buChar char="•"/>
            </a:pPr>
            <a:r>
              <a:rPr b="1" i="0" lang="es-MX" sz="1600" u="none" cap="none" strike="noStrike">
                <a:solidFill>
                  <a:srgbClr val="000000"/>
                </a:solidFill>
                <a:latin typeface="Open Sans"/>
                <a:ea typeface="Open Sans"/>
                <a:cs typeface="Open Sans"/>
                <a:sym typeface="Open Sans"/>
              </a:rPr>
              <a:t>7 fases por las que el o la adolescente  </a:t>
            </a:r>
            <a:r>
              <a:rPr b="0" i="0" lang="es-MX" sz="1600" u="none" cap="none" strike="noStrike">
                <a:solidFill>
                  <a:srgbClr val="000000"/>
                </a:solidFill>
                <a:latin typeface="Open Sans"/>
                <a:ea typeface="Open Sans"/>
                <a:cs typeface="Open Sans"/>
                <a:sym typeface="Open Sans"/>
              </a:rPr>
              <a:t>puede pasar desde el ingreso hasta el egreso del sistema.</a:t>
            </a:r>
            <a:endParaRPr/>
          </a:p>
          <a:p>
            <a:pPr indent="-285750" lvl="0" marL="285750" marR="0" rtl="0" algn="just">
              <a:lnSpc>
                <a:spcPct val="100000"/>
              </a:lnSpc>
              <a:spcBef>
                <a:spcPts val="0"/>
              </a:spcBef>
              <a:spcAft>
                <a:spcPts val="0"/>
              </a:spcAft>
              <a:buClr>
                <a:srgbClr val="000000"/>
              </a:buClr>
              <a:buSzPts val="1600"/>
              <a:buFont typeface="Arial"/>
              <a:buChar char="•"/>
            </a:pPr>
            <a:r>
              <a:rPr b="1" i="0" lang="es-MX" sz="1600" u="none" cap="none" strike="noStrike">
                <a:solidFill>
                  <a:srgbClr val="000000"/>
                </a:solidFill>
                <a:latin typeface="Open Sans"/>
                <a:ea typeface="Open Sans"/>
                <a:cs typeface="Open Sans"/>
                <a:sym typeface="Open Sans"/>
              </a:rPr>
              <a:t>Identificación de diferentes poblaciones </a:t>
            </a:r>
            <a:r>
              <a:rPr b="0" i="0" lang="es-MX" sz="1600" u="none" cap="none" strike="noStrike">
                <a:solidFill>
                  <a:srgbClr val="000000"/>
                </a:solidFill>
                <a:latin typeface="Open Sans"/>
                <a:ea typeface="Open Sans"/>
                <a:cs typeface="Open Sans"/>
                <a:sym typeface="Open Sans"/>
              </a:rPr>
              <a:t>que transcurren en el sistema.</a:t>
            </a:r>
            <a:endParaRPr/>
          </a:p>
          <a:p>
            <a:pPr indent="-285750" lvl="0" marL="285750" marR="0" rtl="0" algn="just">
              <a:lnSpc>
                <a:spcPct val="100000"/>
              </a:lnSpc>
              <a:spcBef>
                <a:spcPts val="0"/>
              </a:spcBef>
              <a:spcAft>
                <a:spcPts val="0"/>
              </a:spcAft>
              <a:buClr>
                <a:srgbClr val="000000"/>
              </a:buClr>
              <a:buSzPts val="1600"/>
              <a:buFont typeface="Arial"/>
              <a:buChar char="•"/>
            </a:pPr>
            <a:r>
              <a:rPr b="1" i="0" lang="es-MX" sz="1600" u="none" cap="none" strike="noStrike">
                <a:solidFill>
                  <a:srgbClr val="000000"/>
                </a:solidFill>
                <a:latin typeface="Open Sans"/>
                <a:ea typeface="Open Sans"/>
                <a:cs typeface="Open Sans"/>
                <a:sym typeface="Open Sans"/>
              </a:rPr>
              <a:t>El procedimiento por cada una de las etapas</a:t>
            </a:r>
            <a:r>
              <a:rPr b="0" i="0" lang="es-MX" sz="1600" u="none" cap="none" strike="noStrike">
                <a:solidFill>
                  <a:srgbClr val="000000"/>
                </a:solidFill>
                <a:latin typeface="Open Sans"/>
                <a:ea typeface="Open Sans"/>
                <a:cs typeface="Open Sans"/>
                <a:sym typeface="Open Sans"/>
              </a:rPr>
              <a:t>.</a:t>
            </a:r>
            <a:endParaRPr/>
          </a:p>
          <a:p>
            <a:pPr indent="-285750" lvl="0" marL="285750" marR="0" rtl="0" algn="just">
              <a:lnSpc>
                <a:spcPct val="100000"/>
              </a:lnSpc>
              <a:spcBef>
                <a:spcPts val="0"/>
              </a:spcBef>
              <a:spcAft>
                <a:spcPts val="0"/>
              </a:spcAft>
              <a:buClr>
                <a:srgbClr val="000000"/>
              </a:buClr>
              <a:buSzPts val="1600"/>
              <a:buFont typeface="Arial"/>
              <a:buChar char="•"/>
            </a:pPr>
            <a:r>
              <a:rPr b="0" i="0" lang="es-MX" sz="1600" u="none" cap="none" strike="noStrike">
                <a:solidFill>
                  <a:srgbClr val="000000"/>
                </a:solidFill>
                <a:latin typeface="Open Sans"/>
                <a:ea typeface="Open Sans"/>
                <a:cs typeface="Open Sans"/>
                <a:sym typeface="Open Sans"/>
              </a:rPr>
              <a:t>Instituciones y/u organizaciones </a:t>
            </a:r>
            <a:r>
              <a:rPr b="1" i="0" lang="es-MX" sz="1600" u="none" cap="none" strike="noStrike">
                <a:solidFill>
                  <a:srgbClr val="000000"/>
                </a:solidFill>
                <a:latin typeface="Open Sans"/>
                <a:ea typeface="Open Sans"/>
                <a:cs typeface="Open Sans"/>
                <a:sym typeface="Open Sans"/>
              </a:rPr>
              <a:t>responsables</a:t>
            </a:r>
            <a:r>
              <a:rPr b="0" i="0" lang="es-MX" sz="1600" u="none" cap="none" strike="noStrike">
                <a:solidFill>
                  <a:srgbClr val="000000"/>
                </a:solidFill>
                <a:latin typeface="Open Sans"/>
                <a:ea typeface="Open Sans"/>
                <a:cs typeface="Open Sans"/>
                <a:sym typeface="Open Sans"/>
              </a:rPr>
              <a:t> de cada etapa o proceso.</a:t>
            </a:r>
            <a:endParaRPr/>
          </a:p>
          <a:p>
            <a:pPr indent="-285750" lvl="0" marL="285750" marR="0" rtl="0" algn="just">
              <a:lnSpc>
                <a:spcPct val="100000"/>
              </a:lnSpc>
              <a:spcBef>
                <a:spcPts val="0"/>
              </a:spcBef>
              <a:spcAft>
                <a:spcPts val="0"/>
              </a:spcAft>
              <a:buClr>
                <a:srgbClr val="000000"/>
              </a:buClr>
              <a:buSzPts val="1600"/>
              <a:buFont typeface="Arial"/>
              <a:buChar char="•"/>
            </a:pPr>
            <a:r>
              <a:rPr b="0" i="0" lang="es-MX" sz="1600" u="none" cap="none" strike="noStrike">
                <a:solidFill>
                  <a:srgbClr val="000000"/>
                </a:solidFill>
                <a:latin typeface="Open Sans"/>
                <a:ea typeface="Open Sans"/>
                <a:cs typeface="Open Sans"/>
                <a:sym typeface="Open Sans"/>
              </a:rPr>
              <a:t>Identificación del </a:t>
            </a:r>
            <a:r>
              <a:rPr b="1" i="0" lang="es-MX" sz="1600" u="none" cap="none" strike="noStrike">
                <a:solidFill>
                  <a:srgbClr val="000000"/>
                </a:solidFill>
                <a:latin typeface="Open Sans"/>
                <a:ea typeface="Open Sans"/>
                <a:cs typeface="Open Sans"/>
                <a:sym typeface="Open Sans"/>
              </a:rPr>
              <a:t>“Deber ser” </a:t>
            </a:r>
            <a:r>
              <a:rPr b="0" i="0" lang="es-MX" sz="1600" u="none" cap="none" strike="noStrike">
                <a:solidFill>
                  <a:srgbClr val="000000"/>
                </a:solidFill>
                <a:latin typeface="Open Sans"/>
                <a:ea typeface="Open Sans"/>
                <a:cs typeface="Open Sans"/>
                <a:sym typeface="Open Sans"/>
              </a:rPr>
              <a:t>según la </a:t>
            </a:r>
            <a:r>
              <a:rPr b="1" i="0" lang="es-MX" sz="1600" u="none" cap="none" strike="noStrike">
                <a:solidFill>
                  <a:srgbClr val="000000"/>
                </a:solidFill>
                <a:latin typeface="Open Sans"/>
                <a:ea typeface="Open Sans"/>
                <a:cs typeface="Open Sans"/>
                <a:sym typeface="Open Sans"/>
              </a:rPr>
              <a:t>doctrina jurídica de derechos de niñas, niños y adolescentes. </a:t>
            </a:r>
            <a:endParaRPr/>
          </a:p>
        </p:txBody>
      </p:sp>
      <p:pic>
        <p:nvPicPr>
          <p:cNvPr id="108" name="Google Shape;108;p6"/>
          <p:cNvPicPr preferRelativeResize="0"/>
          <p:nvPr/>
        </p:nvPicPr>
        <p:blipFill rotWithShape="1">
          <a:blip r:embed="rId3">
            <a:alphaModFix/>
          </a:blip>
          <a:srcRect b="0" l="0" r="0" t="0"/>
          <a:stretch/>
        </p:blipFill>
        <p:spPr>
          <a:xfrm>
            <a:off x="3275948" y="857965"/>
            <a:ext cx="2735628" cy="1102268"/>
          </a:xfrm>
          <a:prstGeom prst="rect">
            <a:avLst/>
          </a:prstGeom>
          <a:noFill/>
          <a:ln>
            <a:noFill/>
          </a:ln>
        </p:spPr>
      </p:pic>
      <p:pic>
        <p:nvPicPr>
          <p:cNvPr id="109" name="Google Shape;109;p6"/>
          <p:cNvPicPr preferRelativeResize="0"/>
          <p:nvPr/>
        </p:nvPicPr>
        <p:blipFill rotWithShape="1">
          <a:blip r:embed="rId4">
            <a:alphaModFix/>
          </a:blip>
          <a:srcRect b="0" l="0" r="0" t="0"/>
          <a:stretch/>
        </p:blipFill>
        <p:spPr>
          <a:xfrm>
            <a:off x="6122599" y="2160198"/>
            <a:ext cx="3161102" cy="3161102"/>
          </a:xfrm>
          <a:prstGeom prst="rect">
            <a:avLst/>
          </a:prstGeom>
          <a:noFill/>
          <a:ln>
            <a:noFill/>
          </a:ln>
        </p:spPr>
      </p:pic>
      <p:sp>
        <p:nvSpPr>
          <p:cNvPr id="110" name="Google Shape;110;p6"/>
          <p:cNvSpPr txBox="1"/>
          <p:nvPr/>
        </p:nvSpPr>
        <p:spPr>
          <a:xfrm>
            <a:off x="7016649" y="5013523"/>
            <a:ext cx="237807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s-MX" sz="1400" u="none" cap="none" strike="noStrike">
                <a:solidFill>
                  <a:srgbClr val="7030A0"/>
                </a:solidFill>
                <a:latin typeface="Open Sans"/>
                <a:ea typeface="Open Sans"/>
                <a:cs typeface="Open Sans"/>
                <a:sym typeface="Open Sans"/>
              </a:rPr>
              <a:t>Código QR</a:t>
            </a:r>
            <a:endParaRPr b="0" i="0" sz="1400" u="none" cap="none" strike="noStrike">
              <a:solidFill>
                <a:srgbClr val="7030A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7"/>
          <p:cNvPicPr preferRelativeResize="0"/>
          <p:nvPr/>
        </p:nvPicPr>
        <p:blipFill rotWithShape="1">
          <a:blip r:embed="rId3">
            <a:alphaModFix/>
          </a:blip>
          <a:srcRect b="28102" l="0" r="0" t="0"/>
          <a:stretch/>
        </p:blipFill>
        <p:spPr>
          <a:xfrm>
            <a:off x="780062" y="390838"/>
            <a:ext cx="3791938" cy="5538568"/>
          </a:xfrm>
          <a:prstGeom prst="rect">
            <a:avLst/>
          </a:prstGeom>
          <a:noFill/>
          <a:ln>
            <a:noFill/>
          </a:ln>
        </p:spPr>
      </p:pic>
      <p:pic>
        <p:nvPicPr>
          <p:cNvPr id="116" name="Google Shape;116;p7"/>
          <p:cNvPicPr preferRelativeResize="0"/>
          <p:nvPr/>
        </p:nvPicPr>
        <p:blipFill rotWithShape="1">
          <a:blip r:embed="rId4">
            <a:alphaModFix/>
          </a:blip>
          <a:srcRect b="0" l="0" r="0" t="0"/>
          <a:stretch/>
        </p:blipFill>
        <p:spPr>
          <a:xfrm>
            <a:off x="4572000" y="552879"/>
            <a:ext cx="3578809" cy="57522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g301be888d5a_0_23"/>
          <p:cNvPicPr preferRelativeResize="0"/>
          <p:nvPr/>
        </p:nvPicPr>
        <p:blipFill rotWithShape="1">
          <a:blip r:embed="rId3">
            <a:alphaModFix/>
          </a:blip>
          <a:srcRect b="0" l="0" r="0" t="0"/>
          <a:stretch/>
        </p:blipFill>
        <p:spPr>
          <a:xfrm>
            <a:off x="1397520" y="2089100"/>
            <a:ext cx="6639666" cy="24503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5"/>
          <p:cNvPicPr preferRelativeResize="0"/>
          <p:nvPr/>
        </p:nvPicPr>
        <p:blipFill rotWithShape="1">
          <a:blip r:embed="rId3">
            <a:alphaModFix/>
          </a:blip>
          <a:srcRect b="0" l="0" r="0" t="0"/>
          <a:stretch/>
        </p:blipFill>
        <p:spPr>
          <a:xfrm>
            <a:off x="3413558" y="336306"/>
            <a:ext cx="2744803" cy="2120170"/>
          </a:xfrm>
          <a:prstGeom prst="rect">
            <a:avLst/>
          </a:prstGeom>
          <a:noFill/>
          <a:ln>
            <a:noFill/>
          </a:ln>
        </p:spPr>
      </p:pic>
      <p:sp>
        <p:nvSpPr>
          <p:cNvPr id="127" name="Google Shape;127;p5"/>
          <p:cNvSpPr txBox="1"/>
          <p:nvPr/>
        </p:nvSpPr>
        <p:spPr>
          <a:xfrm>
            <a:off x="1850840" y="2555502"/>
            <a:ext cx="6613335" cy="3016180"/>
          </a:xfrm>
          <a:prstGeom prst="rect">
            <a:avLst/>
          </a:prstGeom>
          <a:noFill/>
          <a:ln>
            <a:noFill/>
          </a:ln>
        </p:spPr>
        <p:txBody>
          <a:bodyPr anchorCtr="0" anchor="t" bIns="91425" lIns="91425" spcFirstLastPara="1" rIns="91425" wrap="square" tIns="91425">
            <a:spAutoFit/>
          </a:bodyPr>
          <a:lstStyle/>
          <a:p>
            <a:pPr indent="-285750" lvl="0" marL="400050" marR="0" rtl="0" algn="just">
              <a:lnSpc>
                <a:spcPct val="115000"/>
              </a:lnSpc>
              <a:spcBef>
                <a:spcPts val="0"/>
              </a:spcBef>
              <a:spcAft>
                <a:spcPts val="0"/>
              </a:spcAft>
              <a:buClr>
                <a:srgbClr val="000000"/>
              </a:buClr>
              <a:buSzPts val="1800"/>
              <a:buFont typeface="Arial"/>
              <a:buChar char="•"/>
            </a:pPr>
            <a:r>
              <a:rPr b="1" i="0" lang="es-MX" sz="1600" u="none" cap="none" strike="noStrike">
                <a:solidFill>
                  <a:schemeClr val="dk1"/>
                </a:solidFill>
                <a:latin typeface="Arial"/>
                <a:ea typeface="Arial"/>
                <a:cs typeface="Arial"/>
                <a:sym typeface="Arial"/>
              </a:rPr>
              <a:t>Identificar programas gubernamentales </a:t>
            </a:r>
            <a:r>
              <a:rPr b="0" i="0" lang="es-MX" sz="1600" u="none" cap="none" strike="noStrike">
                <a:solidFill>
                  <a:schemeClr val="dk1"/>
                </a:solidFill>
                <a:latin typeface="Arial"/>
                <a:ea typeface="Arial"/>
                <a:cs typeface="Arial"/>
                <a:sym typeface="Arial"/>
              </a:rPr>
              <a:t>y de </a:t>
            </a:r>
            <a:r>
              <a:rPr b="1" i="0" lang="es-MX" sz="1600" u="none" cap="none" strike="noStrike">
                <a:solidFill>
                  <a:schemeClr val="dk1"/>
                </a:solidFill>
                <a:latin typeface="Arial"/>
                <a:ea typeface="Arial"/>
                <a:cs typeface="Arial"/>
                <a:sym typeface="Arial"/>
              </a:rPr>
              <a:t>organizaciones de la sociedad civil</a:t>
            </a:r>
            <a:r>
              <a:rPr b="0" i="0" lang="es-MX" sz="1600" u="none" cap="none" strike="noStrike">
                <a:solidFill>
                  <a:schemeClr val="dk1"/>
                </a:solidFill>
                <a:latin typeface="Arial"/>
                <a:ea typeface="Arial"/>
                <a:cs typeface="Arial"/>
                <a:sym typeface="Arial"/>
              </a:rPr>
              <a:t> en fortalecimiento </a:t>
            </a:r>
            <a:r>
              <a:rPr b="1" i="0" lang="es-MX" sz="1600" u="none" cap="none" strike="noStrike">
                <a:solidFill>
                  <a:schemeClr val="dk1"/>
                </a:solidFill>
                <a:latin typeface="Arial"/>
                <a:ea typeface="Arial"/>
                <a:cs typeface="Arial"/>
                <a:sym typeface="Arial"/>
              </a:rPr>
              <a:t>educativo</a:t>
            </a:r>
            <a:r>
              <a:rPr b="0" i="0" lang="es-MX" sz="1600" u="none" cap="none" strike="noStrike">
                <a:solidFill>
                  <a:schemeClr val="dk1"/>
                </a:solidFill>
                <a:latin typeface="Arial"/>
                <a:ea typeface="Arial"/>
                <a:cs typeface="Arial"/>
                <a:sym typeface="Arial"/>
              </a:rPr>
              <a:t> de personas en condiciones de institucionalización. </a:t>
            </a:r>
            <a:endParaRPr/>
          </a:p>
          <a:p>
            <a:pPr indent="-285750" lvl="0" marL="400050" marR="0" rtl="0" algn="just">
              <a:lnSpc>
                <a:spcPct val="115000"/>
              </a:lnSpc>
              <a:spcBef>
                <a:spcPts val="0"/>
              </a:spcBef>
              <a:spcAft>
                <a:spcPts val="0"/>
              </a:spcAft>
              <a:buClr>
                <a:srgbClr val="000000"/>
              </a:buClr>
              <a:buSzPts val="1800"/>
              <a:buFont typeface="Arial"/>
              <a:buChar char="•"/>
            </a:pPr>
            <a:r>
              <a:rPr b="0" i="0" lang="es-MX" sz="1600" u="none" cap="none" strike="noStrike">
                <a:solidFill>
                  <a:schemeClr val="dk1"/>
                </a:solidFill>
                <a:latin typeface="Arial"/>
                <a:ea typeface="Arial"/>
                <a:cs typeface="Arial"/>
                <a:sym typeface="Arial"/>
              </a:rPr>
              <a:t>Fortalecer </a:t>
            </a:r>
            <a:r>
              <a:rPr b="1" i="0" lang="es-MX" sz="1600" u="none" cap="none" strike="noStrike">
                <a:solidFill>
                  <a:schemeClr val="dk1"/>
                </a:solidFill>
                <a:latin typeface="Arial"/>
                <a:ea typeface="Arial"/>
                <a:cs typeface="Arial"/>
                <a:sym typeface="Arial"/>
              </a:rPr>
              <a:t>marcos normativos </a:t>
            </a:r>
            <a:r>
              <a:rPr b="0" i="0" lang="es-MX" sz="1600" u="none" cap="none" strike="noStrike">
                <a:solidFill>
                  <a:schemeClr val="dk1"/>
                </a:solidFill>
                <a:latin typeface="Arial"/>
                <a:ea typeface="Arial"/>
                <a:cs typeface="Arial"/>
                <a:sym typeface="Arial"/>
              </a:rPr>
              <a:t>y de gestión dentro de la administración pública estatal en materia de educación de personas en contacto con la ley. </a:t>
            </a:r>
            <a:endParaRPr/>
          </a:p>
          <a:p>
            <a:pPr indent="-285750" lvl="0" marL="400050" marR="0" rtl="0" algn="just">
              <a:lnSpc>
                <a:spcPct val="115000"/>
              </a:lnSpc>
              <a:spcBef>
                <a:spcPts val="0"/>
              </a:spcBef>
              <a:spcAft>
                <a:spcPts val="0"/>
              </a:spcAft>
              <a:buClr>
                <a:srgbClr val="000000"/>
              </a:buClr>
              <a:buSzPts val="1800"/>
              <a:buFont typeface="Arial"/>
              <a:buChar char="•"/>
            </a:pPr>
            <a:r>
              <a:rPr b="1" i="0" lang="es-MX" sz="1600" u="none" cap="none" strike="noStrike">
                <a:solidFill>
                  <a:schemeClr val="dk1"/>
                </a:solidFill>
                <a:latin typeface="Arial"/>
                <a:ea typeface="Arial"/>
                <a:cs typeface="Arial"/>
                <a:sym typeface="Arial"/>
              </a:rPr>
              <a:t>Generar opinión pública </a:t>
            </a:r>
            <a:r>
              <a:rPr b="0" i="0" lang="es-MX" sz="1600" u="none" cap="none" strike="noStrike">
                <a:solidFill>
                  <a:schemeClr val="dk1"/>
                </a:solidFill>
                <a:latin typeface="Arial"/>
                <a:ea typeface="Arial"/>
                <a:cs typeface="Arial"/>
                <a:sym typeface="Arial"/>
              </a:rPr>
              <a:t>tendiente a revertir los procesos de estigmatización a esta población. </a:t>
            </a:r>
            <a:endParaRPr/>
          </a:p>
          <a:p>
            <a:pPr indent="-285750" lvl="0" marL="400050" marR="0" rtl="0" algn="just">
              <a:lnSpc>
                <a:spcPct val="115000"/>
              </a:lnSpc>
              <a:spcBef>
                <a:spcPts val="0"/>
              </a:spcBef>
              <a:spcAft>
                <a:spcPts val="0"/>
              </a:spcAft>
              <a:buClr>
                <a:srgbClr val="000000"/>
              </a:buClr>
              <a:buSzPts val="1800"/>
              <a:buFont typeface="Arial"/>
              <a:buChar char="•"/>
            </a:pPr>
            <a:r>
              <a:rPr b="0" i="0" lang="es-MX" sz="1600" u="none" cap="none" strike="noStrike">
                <a:solidFill>
                  <a:schemeClr val="dk1"/>
                </a:solidFill>
                <a:latin typeface="Arial"/>
                <a:ea typeface="Arial"/>
                <a:cs typeface="Arial"/>
                <a:sym typeface="Arial"/>
              </a:rPr>
              <a:t>Crear una </a:t>
            </a:r>
            <a:r>
              <a:rPr b="1" i="0" lang="es-MX" sz="1600" u="none" cap="none" strike="noStrike">
                <a:solidFill>
                  <a:schemeClr val="dk1"/>
                </a:solidFill>
                <a:latin typeface="Arial"/>
                <a:ea typeface="Arial"/>
                <a:cs typeface="Arial"/>
                <a:sym typeface="Arial"/>
              </a:rPr>
              <a:t>línea de trabajo </a:t>
            </a:r>
            <a:r>
              <a:rPr b="0" i="0" lang="es-MX" sz="1600" u="none" cap="none" strike="noStrike">
                <a:solidFill>
                  <a:schemeClr val="dk1"/>
                </a:solidFill>
                <a:latin typeface="Arial"/>
                <a:ea typeface="Arial"/>
                <a:cs typeface="Arial"/>
                <a:sym typeface="Arial"/>
              </a:rPr>
              <a:t>con los programas en</a:t>
            </a:r>
            <a:r>
              <a:rPr b="1" i="0" lang="es-MX" sz="1600" u="none" cap="none" strike="noStrike">
                <a:solidFill>
                  <a:schemeClr val="dk1"/>
                </a:solidFill>
                <a:latin typeface="Arial"/>
                <a:ea typeface="Arial"/>
                <a:cs typeface="Arial"/>
                <a:sym typeface="Arial"/>
              </a:rPr>
              <a:t> intervención primaria.</a:t>
            </a:r>
            <a:endParaRPr b="1" i="0" sz="1600" u="none" cap="none" strike="noStrike">
              <a:solidFill>
                <a:schemeClr val="dk1"/>
              </a:solidFill>
              <a:latin typeface="Arial"/>
              <a:ea typeface="Arial"/>
              <a:cs typeface="Arial"/>
              <a:sym typeface="Arial"/>
            </a:endParaRPr>
          </a:p>
        </p:txBody>
      </p:sp>
      <p:pic>
        <p:nvPicPr>
          <p:cNvPr id="128" name="Google Shape;128;p5"/>
          <p:cNvPicPr preferRelativeResize="0"/>
          <p:nvPr/>
        </p:nvPicPr>
        <p:blipFill rotWithShape="1">
          <a:blip r:embed="rId4">
            <a:alphaModFix/>
          </a:blip>
          <a:srcRect b="0" l="0" r="0" t="0"/>
          <a:stretch/>
        </p:blipFill>
        <p:spPr>
          <a:xfrm>
            <a:off x="417462" y="3170485"/>
            <a:ext cx="1569835" cy="1553135"/>
          </a:xfrm>
          <a:prstGeom prst="rect">
            <a:avLst/>
          </a:prstGeom>
          <a:noFill/>
          <a:ln>
            <a:noFill/>
          </a:ln>
        </p:spPr>
      </p:pic>
      <p:sp>
        <p:nvSpPr>
          <p:cNvPr id="129" name="Google Shape;129;p5"/>
          <p:cNvSpPr txBox="1"/>
          <p:nvPr/>
        </p:nvSpPr>
        <p:spPr>
          <a:xfrm>
            <a:off x="1629190" y="5814144"/>
            <a:ext cx="6313537" cy="67707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31859B"/>
                </a:solidFill>
                <a:latin typeface="Arial"/>
                <a:ea typeface="Arial"/>
                <a:cs typeface="Arial"/>
                <a:sym typeface="Arial"/>
              </a:rPr>
              <a:t>Población:</a:t>
            </a:r>
            <a:r>
              <a:rPr b="0" i="0" lang="es-MX" sz="1600" u="none" cap="none" strike="noStrike">
                <a:solidFill>
                  <a:srgbClr val="31859B"/>
                </a:solidFill>
                <a:latin typeface="Arial"/>
                <a:ea typeface="Arial"/>
                <a:cs typeface="Arial"/>
                <a:sym typeface="Arial"/>
              </a:rPr>
              <a:t> </a:t>
            </a:r>
            <a:r>
              <a:rPr b="0" i="0" lang="es-MX" sz="1600" u="none" cap="none" strike="noStrike">
                <a:solidFill>
                  <a:schemeClr val="dk1"/>
                </a:solidFill>
                <a:latin typeface="Arial"/>
                <a:ea typeface="Arial"/>
                <a:cs typeface="Arial"/>
                <a:sym typeface="Arial"/>
              </a:rPr>
              <a:t>Adolescentes con altos factores de riesgo (aún no ingresan al sistema).</a:t>
            </a:r>
            <a:endParaRPr b="0" i="0" sz="1600" u="none" cap="none" strike="noStrike">
              <a:solidFill>
                <a:schemeClr val="dk1"/>
              </a:solidFill>
              <a:latin typeface="Arial"/>
              <a:ea typeface="Arial"/>
              <a:cs typeface="Arial"/>
              <a:sym typeface="Arial"/>
            </a:endParaRPr>
          </a:p>
        </p:txBody>
      </p:sp>
      <p:sp>
        <p:nvSpPr>
          <p:cNvPr id="130" name="Google Shape;130;p5"/>
          <p:cNvSpPr txBox="1"/>
          <p:nvPr/>
        </p:nvSpPr>
        <p:spPr>
          <a:xfrm>
            <a:off x="0" y="203600"/>
            <a:ext cx="2248500" cy="1431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s-MX" sz="1200">
                <a:solidFill>
                  <a:schemeClr val="dk1"/>
                </a:solidFill>
              </a:rPr>
              <a:t>La Ley General de Derechos de Niñas, Niños y adolescentes considera la adolescencia en el rango de edad de 12 a 17 años 11 meses.</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01be888d5a_0_31"/>
          <p:cNvSpPr txBox="1"/>
          <p:nvPr/>
        </p:nvSpPr>
        <p:spPr>
          <a:xfrm>
            <a:off x="1786075" y="3342404"/>
            <a:ext cx="7125844" cy="2449871"/>
          </a:xfrm>
          <a:prstGeom prst="rect">
            <a:avLst/>
          </a:prstGeom>
          <a:noFill/>
          <a:ln>
            <a:noFill/>
          </a:ln>
        </p:spPr>
        <p:txBody>
          <a:bodyPr anchorCtr="0" anchor="t" bIns="91425" lIns="91425" spcFirstLastPara="1" rIns="91425" wrap="square" tIns="91425">
            <a:spAutoFit/>
          </a:bodyPr>
          <a:lstStyle/>
          <a:p>
            <a:pPr indent="-285750" lvl="0" marL="4000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latin typeface="Arial"/>
                <a:ea typeface="Arial"/>
                <a:cs typeface="Arial"/>
                <a:sym typeface="Arial"/>
              </a:rPr>
              <a:t>Fortalecer la </a:t>
            </a:r>
            <a:r>
              <a:rPr b="1" i="0" lang="es-MX" sz="1600" u="none" cap="none" strike="noStrike">
                <a:solidFill>
                  <a:schemeClr val="dk1"/>
                </a:solidFill>
                <a:latin typeface="Arial"/>
                <a:ea typeface="Arial"/>
                <a:cs typeface="Arial"/>
                <a:sym typeface="Arial"/>
              </a:rPr>
              <a:t>política de proximidad</a:t>
            </a:r>
            <a:r>
              <a:rPr b="0" i="0" lang="es-MX" sz="1600" u="none" cap="none" strike="noStrike">
                <a:solidFill>
                  <a:schemeClr val="dk1"/>
                </a:solidFill>
                <a:latin typeface="Arial"/>
                <a:ea typeface="Arial"/>
                <a:cs typeface="Arial"/>
                <a:sym typeface="Arial"/>
              </a:rPr>
              <a:t>, en específico juzgado cívico en materia de derechos de NNA, en las áreas de atención y vinculación.</a:t>
            </a:r>
            <a:endParaRPr/>
          </a:p>
          <a:p>
            <a:pPr indent="-285750" lvl="0" marL="4000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latin typeface="Arial"/>
                <a:ea typeface="Arial"/>
                <a:cs typeface="Arial"/>
                <a:sym typeface="Arial"/>
              </a:rPr>
              <a:t>Identificar programas y entes estratégicos </a:t>
            </a:r>
            <a:r>
              <a:rPr b="0" i="0" lang="es-MX" sz="1600" u="none" cap="none" strike="noStrike">
                <a:solidFill>
                  <a:schemeClr val="dk1"/>
                </a:solidFill>
                <a:latin typeface="Arial"/>
                <a:ea typeface="Arial"/>
                <a:cs typeface="Arial"/>
                <a:sym typeface="Arial"/>
              </a:rPr>
              <a:t>(componentes) que den atención a la población que comete una falta administrativa (atención primaria y secundaria).</a:t>
            </a:r>
            <a:endParaRPr/>
          </a:p>
          <a:p>
            <a:pPr indent="-285750" lvl="0" marL="4000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latin typeface="Arial"/>
                <a:ea typeface="Arial"/>
                <a:cs typeface="Arial"/>
                <a:sym typeface="Arial"/>
              </a:rPr>
              <a:t>Crear instancias especializadas </a:t>
            </a:r>
            <a:r>
              <a:rPr b="0" i="0" lang="es-MX" sz="1600" u="none" cap="none" strike="noStrike">
                <a:solidFill>
                  <a:schemeClr val="dk1"/>
                </a:solidFill>
                <a:latin typeface="Arial"/>
                <a:ea typeface="Arial"/>
                <a:cs typeface="Arial"/>
                <a:sym typeface="Arial"/>
              </a:rPr>
              <a:t>que den seguimiento a las personas </a:t>
            </a:r>
            <a:r>
              <a:rPr b="1" i="0" lang="es-MX" sz="1600" u="none" cap="none" strike="noStrike">
                <a:solidFill>
                  <a:schemeClr val="dk1"/>
                </a:solidFill>
                <a:latin typeface="Arial"/>
                <a:ea typeface="Arial"/>
                <a:cs typeface="Arial"/>
                <a:sym typeface="Arial"/>
              </a:rPr>
              <a:t>adolescentes que cometen faltas administrativas </a:t>
            </a:r>
            <a:r>
              <a:rPr b="0" i="0" lang="es-MX" sz="1600" u="none" cap="none" strike="noStrike">
                <a:solidFill>
                  <a:schemeClr val="dk1"/>
                </a:solidFill>
                <a:latin typeface="Arial"/>
                <a:ea typeface="Arial"/>
                <a:cs typeface="Arial"/>
                <a:sym typeface="Arial"/>
              </a:rPr>
              <a:t>detectadas por SSPM después de su liberación.</a:t>
            </a:r>
            <a:endParaRPr b="0" i="0" sz="1600" u="none" cap="none" strike="noStrike">
              <a:solidFill>
                <a:schemeClr val="dk1"/>
              </a:solidFill>
              <a:latin typeface="Arial"/>
              <a:ea typeface="Arial"/>
              <a:cs typeface="Arial"/>
              <a:sym typeface="Arial"/>
            </a:endParaRPr>
          </a:p>
        </p:txBody>
      </p:sp>
      <p:pic>
        <p:nvPicPr>
          <p:cNvPr id="136" name="Google Shape;136;g301be888d5a_0_31"/>
          <p:cNvPicPr preferRelativeResize="0"/>
          <p:nvPr/>
        </p:nvPicPr>
        <p:blipFill rotWithShape="1">
          <a:blip r:embed="rId3">
            <a:alphaModFix/>
          </a:blip>
          <a:srcRect b="0" l="0" r="0" t="0"/>
          <a:stretch/>
        </p:blipFill>
        <p:spPr>
          <a:xfrm>
            <a:off x="2153057" y="502989"/>
            <a:ext cx="5070970" cy="2379300"/>
          </a:xfrm>
          <a:prstGeom prst="rect">
            <a:avLst/>
          </a:prstGeom>
          <a:noFill/>
          <a:ln>
            <a:noFill/>
          </a:ln>
        </p:spPr>
      </p:pic>
      <p:sp>
        <p:nvSpPr>
          <p:cNvPr id="137" name="Google Shape;137;g301be888d5a_0_31"/>
          <p:cNvSpPr txBox="1"/>
          <p:nvPr/>
        </p:nvSpPr>
        <p:spPr>
          <a:xfrm>
            <a:off x="1613629" y="6030113"/>
            <a:ext cx="6783600"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s-MX" sz="1600" u="none" cap="none" strike="noStrike">
                <a:solidFill>
                  <a:srgbClr val="31859B"/>
                </a:solidFill>
                <a:latin typeface="Arial"/>
                <a:ea typeface="Arial"/>
                <a:cs typeface="Arial"/>
                <a:sym typeface="Arial"/>
              </a:rPr>
              <a:t>Población:</a:t>
            </a:r>
            <a:r>
              <a:rPr b="0" i="0" lang="es-MX" sz="1600" u="none" cap="none" strike="noStrike">
                <a:solidFill>
                  <a:srgbClr val="31859B"/>
                </a:solidFill>
                <a:latin typeface="Arial"/>
                <a:ea typeface="Arial"/>
                <a:cs typeface="Arial"/>
                <a:sym typeface="Arial"/>
              </a:rPr>
              <a:t> </a:t>
            </a:r>
            <a:r>
              <a:rPr b="0" i="0" lang="es-MX" sz="1600" u="none" cap="none" strike="noStrike">
                <a:solidFill>
                  <a:schemeClr val="dk1"/>
                </a:solidFill>
                <a:latin typeface="Arial"/>
                <a:ea typeface="Arial"/>
                <a:cs typeface="Arial"/>
                <a:sym typeface="Arial"/>
              </a:rPr>
              <a:t>Adolescentes que cometieron alguna falta administrativa.</a:t>
            </a:r>
            <a:endParaRPr b="0" i="0" sz="1600" u="none" cap="none" strike="noStrike">
              <a:solidFill>
                <a:schemeClr val="dk1"/>
              </a:solidFill>
              <a:latin typeface="Arial"/>
              <a:ea typeface="Arial"/>
              <a:cs typeface="Arial"/>
              <a:sym typeface="Arial"/>
            </a:endParaRPr>
          </a:p>
        </p:txBody>
      </p:sp>
      <p:pic>
        <p:nvPicPr>
          <p:cNvPr id="138" name="Google Shape;138;g301be888d5a_0_31"/>
          <p:cNvPicPr preferRelativeResize="0"/>
          <p:nvPr/>
        </p:nvPicPr>
        <p:blipFill rotWithShape="1">
          <a:blip r:embed="rId4">
            <a:alphaModFix/>
          </a:blip>
          <a:srcRect b="0" l="0" r="0" t="0"/>
          <a:stretch/>
        </p:blipFill>
        <p:spPr>
          <a:xfrm>
            <a:off x="278139" y="3673353"/>
            <a:ext cx="1507936" cy="14918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01be888d5a_0_41"/>
          <p:cNvSpPr txBox="1"/>
          <p:nvPr/>
        </p:nvSpPr>
        <p:spPr>
          <a:xfrm>
            <a:off x="4274808" y="1819319"/>
            <a:ext cx="4680348" cy="3299334"/>
          </a:xfrm>
          <a:prstGeom prst="rect">
            <a:avLst/>
          </a:prstGeom>
          <a:noFill/>
          <a:ln>
            <a:noFill/>
          </a:ln>
        </p:spPr>
        <p:txBody>
          <a:bodyPr anchorCtr="0" anchor="t" bIns="91425" lIns="91425" spcFirstLastPara="1" rIns="91425" wrap="square" tIns="91425">
            <a:spAutoFit/>
          </a:bodyPr>
          <a:lstStyle/>
          <a:p>
            <a:pPr indent="-285750" lvl="0" marL="4000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highlight>
                  <a:srgbClr val="FFFFFF"/>
                </a:highlight>
                <a:latin typeface="Arial"/>
                <a:ea typeface="Arial"/>
                <a:cs typeface="Arial"/>
                <a:sym typeface="Arial"/>
              </a:rPr>
              <a:t>Rescatar y/o identificar programas </a:t>
            </a:r>
            <a:r>
              <a:rPr b="0" i="0" lang="es-MX" sz="1600" u="none" cap="none" strike="noStrike">
                <a:solidFill>
                  <a:schemeClr val="dk1"/>
                </a:solidFill>
                <a:highlight>
                  <a:srgbClr val="FFFFFF"/>
                </a:highlight>
                <a:latin typeface="Arial"/>
                <a:ea typeface="Arial"/>
                <a:cs typeface="Arial"/>
                <a:sym typeface="Arial"/>
              </a:rPr>
              <a:t>que agilicen los trabajos de la FGE sin dejar de responsabilizar al ente encargado.</a:t>
            </a:r>
            <a:endParaRPr/>
          </a:p>
          <a:p>
            <a:pPr indent="-285750" lvl="0" marL="400050" marR="0" rtl="0" algn="just">
              <a:lnSpc>
                <a:spcPct val="115000"/>
              </a:lnSpc>
              <a:spcBef>
                <a:spcPts val="0"/>
              </a:spcBef>
              <a:spcAft>
                <a:spcPts val="0"/>
              </a:spcAft>
              <a:buClr>
                <a:schemeClr val="dk1"/>
              </a:buClr>
              <a:buSzPts val="1800"/>
              <a:buFont typeface="Arial"/>
              <a:buChar char="•"/>
            </a:pPr>
            <a:r>
              <a:rPr b="0" i="0" lang="es-MX" sz="1600" u="none" cap="none" strike="noStrike">
                <a:solidFill>
                  <a:schemeClr val="dk1"/>
                </a:solidFill>
                <a:latin typeface="Arial"/>
                <a:ea typeface="Arial"/>
                <a:cs typeface="Arial"/>
                <a:sym typeface="Arial"/>
              </a:rPr>
              <a:t>Crear o fortalecer procesos de </a:t>
            </a:r>
            <a:r>
              <a:rPr b="1" i="0" lang="es-MX" sz="1600" u="none" cap="none" strike="noStrike">
                <a:solidFill>
                  <a:schemeClr val="dk1"/>
                </a:solidFill>
                <a:latin typeface="Arial"/>
                <a:ea typeface="Arial"/>
                <a:cs typeface="Arial"/>
                <a:sym typeface="Arial"/>
              </a:rPr>
              <a:t>especialización en derechos de NNA </a:t>
            </a:r>
            <a:r>
              <a:rPr b="0" i="0" lang="es-MX" sz="1600" u="none" cap="none" strike="noStrike">
                <a:solidFill>
                  <a:schemeClr val="dk1"/>
                </a:solidFill>
                <a:latin typeface="Arial"/>
                <a:ea typeface="Arial"/>
                <a:cs typeface="Arial"/>
                <a:sym typeface="Arial"/>
              </a:rPr>
              <a:t>y del </a:t>
            </a:r>
            <a:r>
              <a:rPr b="1" i="0" lang="es-MX" sz="1600" u="none" cap="none" strike="noStrike">
                <a:solidFill>
                  <a:schemeClr val="dk1"/>
                </a:solidFill>
                <a:latin typeface="Arial"/>
                <a:ea typeface="Arial"/>
                <a:cs typeface="Arial"/>
                <a:sym typeface="Arial"/>
              </a:rPr>
              <a:t>sistema de justicia para adolescentes</a:t>
            </a:r>
            <a:r>
              <a:rPr b="0" i="0" lang="es-MX" sz="1600" u="none" cap="none" strike="noStrike">
                <a:solidFill>
                  <a:schemeClr val="dk1"/>
                </a:solidFill>
                <a:latin typeface="Arial"/>
                <a:ea typeface="Arial"/>
                <a:cs typeface="Arial"/>
                <a:sym typeface="Arial"/>
              </a:rPr>
              <a:t>. </a:t>
            </a:r>
            <a:endParaRPr/>
          </a:p>
          <a:p>
            <a:pPr indent="-285750" lvl="0" marL="400050" marR="0" rtl="0" algn="just">
              <a:lnSpc>
                <a:spcPct val="115000"/>
              </a:lnSpc>
              <a:spcBef>
                <a:spcPts val="0"/>
              </a:spcBef>
              <a:spcAft>
                <a:spcPts val="0"/>
              </a:spcAft>
              <a:buClr>
                <a:schemeClr val="dk1"/>
              </a:buClr>
              <a:buSzPts val="1800"/>
              <a:buFont typeface="Arial"/>
              <a:buChar char="•"/>
            </a:pPr>
            <a:r>
              <a:rPr b="1" i="0" lang="es-MX" sz="1600" u="none" cap="none" strike="noStrike">
                <a:solidFill>
                  <a:schemeClr val="dk1"/>
                </a:solidFill>
                <a:highlight>
                  <a:srgbClr val="FFFFFF"/>
                </a:highlight>
                <a:latin typeface="Arial"/>
                <a:ea typeface="Arial"/>
                <a:cs typeface="Arial"/>
                <a:sym typeface="Arial"/>
              </a:rPr>
              <a:t>Identificar programas y entes estratégicos </a:t>
            </a:r>
            <a:r>
              <a:rPr b="0" i="0" lang="es-MX" sz="1600" u="none" cap="none" strike="noStrike">
                <a:solidFill>
                  <a:schemeClr val="dk1"/>
                </a:solidFill>
                <a:highlight>
                  <a:srgbClr val="FFFFFF"/>
                </a:highlight>
                <a:latin typeface="Arial"/>
                <a:ea typeface="Arial"/>
                <a:cs typeface="Arial"/>
                <a:sym typeface="Arial"/>
              </a:rPr>
              <a:t>que den atención a la población que queda en libertad por que no se encuentran elementos suficientes (atención secundaria). </a:t>
            </a:r>
            <a:endParaRPr b="0" i="0" sz="1600" u="none" cap="none" strike="noStrike">
              <a:solidFill>
                <a:schemeClr val="dk1"/>
              </a:solidFill>
              <a:highlight>
                <a:srgbClr val="FFFFFF"/>
              </a:highlight>
              <a:latin typeface="Arial"/>
              <a:ea typeface="Arial"/>
              <a:cs typeface="Arial"/>
              <a:sym typeface="Arial"/>
            </a:endParaRPr>
          </a:p>
          <a:p>
            <a:pPr indent="0" lvl="0" marL="457200" marR="0" rtl="0" algn="just">
              <a:lnSpc>
                <a:spcPct val="115000"/>
              </a:lnSpc>
              <a:spcBef>
                <a:spcPts val="0"/>
              </a:spcBef>
              <a:spcAft>
                <a:spcPts val="0"/>
              </a:spcAft>
              <a:buClr>
                <a:srgbClr val="000000"/>
              </a:buClr>
              <a:buSzPts val="1600"/>
              <a:buFont typeface="Arial"/>
              <a:buNone/>
            </a:pPr>
            <a:r>
              <a:rPr b="0" i="1" lang="es-MX" sz="1600" u="none" cap="none" strike="noStrike">
                <a:solidFill>
                  <a:schemeClr val="dk1"/>
                </a:solidFill>
                <a:highlight>
                  <a:srgbClr val="FFFFFF"/>
                </a:highlight>
                <a:latin typeface="Arial"/>
                <a:ea typeface="Arial"/>
                <a:cs typeface="Arial"/>
                <a:sym typeface="Arial"/>
              </a:rPr>
              <a:t>Evitar la escalabilidad del delito*</a:t>
            </a:r>
            <a:endParaRPr b="0" i="1" sz="1600" u="none" cap="none" strike="noStrike">
              <a:solidFill>
                <a:schemeClr val="dk1"/>
              </a:solidFill>
              <a:latin typeface="Arial"/>
              <a:ea typeface="Arial"/>
              <a:cs typeface="Arial"/>
              <a:sym typeface="Arial"/>
            </a:endParaRPr>
          </a:p>
        </p:txBody>
      </p:sp>
      <p:pic>
        <p:nvPicPr>
          <p:cNvPr id="144" name="Google Shape;144;g301be888d5a_0_41"/>
          <p:cNvPicPr preferRelativeResize="0"/>
          <p:nvPr/>
        </p:nvPicPr>
        <p:blipFill rotWithShape="1">
          <a:blip r:embed="rId3">
            <a:alphaModFix/>
          </a:blip>
          <a:srcRect b="0" l="0" r="0" t="0"/>
          <a:stretch/>
        </p:blipFill>
        <p:spPr>
          <a:xfrm>
            <a:off x="0" y="1119697"/>
            <a:ext cx="3965712" cy="3998956"/>
          </a:xfrm>
          <a:prstGeom prst="rect">
            <a:avLst/>
          </a:prstGeom>
          <a:noFill/>
          <a:ln>
            <a:noFill/>
          </a:ln>
        </p:spPr>
      </p:pic>
      <p:sp>
        <p:nvSpPr>
          <p:cNvPr id="145" name="Google Shape;145;g301be888d5a_0_41"/>
          <p:cNvSpPr txBox="1"/>
          <p:nvPr/>
        </p:nvSpPr>
        <p:spPr>
          <a:xfrm>
            <a:off x="1007714" y="5787999"/>
            <a:ext cx="7696500" cy="677078"/>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s-MX" sz="1600" u="none" cap="none" strike="noStrike">
                <a:solidFill>
                  <a:srgbClr val="31859B"/>
                </a:solidFill>
                <a:latin typeface="Arial"/>
                <a:ea typeface="Arial"/>
                <a:cs typeface="Arial"/>
                <a:sym typeface="Arial"/>
              </a:rPr>
              <a:t>Población:</a:t>
            </a:r>
            <a:r>
              <a:rPr b="0" i="0" lang="es-MX" sz="1600" u="none" cap="none" strike="noStrike">
                <a:solidFill>
                  <a:srgbClr val="31859B"/>
                </a:solidFill>
                <a:latin typeface="Arial"/>
                <a:ea typeface="Arial"/>
                <a:cs typeface="Arial"/>
                <a:sym typeface="Arial"/>
              </a:rPr>
              <a:t> </a:t>
            </a:r>
            <a:r>
              <a:rPr b="0" i="0" lang="es-MX" sz="1600" u="none" cap="none" strike="noStrike">
                <a:solidFill>
                  <a:schemeClr val="dk1"/>
                </a:solidFill>
                <a:latin typeface="Arial"/>
                <a:ea typeface="Arial"/>
                <a:cs typeface="Arial"/>
                <a:sym typeface="Arial"/>
              </a:rPr>
              <a:t>Adolescentes en proceso de determinarse su situación jurídica (cuando no se encuentran elementos suficientes queda en libertad).</a:t>
            </a:r>
            <a:endParaRPr b="0" i="0" sz="1600" u="none" cap="none" strike="noStrike">
              <a:solidFill>
                <a:schemeClr val="dk1"/>
              </a:solidFill>
              <a:latin typeface="Arial"/>
              <a:ea typeface="Arial"/>
              <a:cs typeface="Arial"/>
              <a:sym typeface="Arial"/>
            </a:endParaRPr>
          </a:p>
        </p:txBody>
      </p:sp>
      <p:pic>
        <p:nvPicPr>
          <p:cNvPr id="146" name="Google Shape;146;g301be888d5a_0_41"/>
          <p:cNvPicPr preferRelativeResize="0"/>
          <p:nvPr/>
        </p:nvPicPr>
        <p:blipFill rotWithShape="1">
          <a:blip r:embed="rId4">
            <a:alphaModFix/>
          </a:blip>
          <a:srcRect b="0" l="0" r="0" t="0"/>
          <a:stretch/>
        </p:blipFill>
        <p:spPr>
          <a:xfrm>
            <a:off x="5959811" y="392923"/>
            <a:ext cx="1310341" cy="12964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2024-08-02T15:22:09Z</dcterms:created>
  <dc:creator>Daniel</dc:creator>
</cp:coreProperties>
</file>