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6"/>
  </p:notesMasterIdLst>
  <p:sldIdLst>
    <p:sldId id="316" r:id="rId4"/>
    <p:sldId id="257" r:id="rId5"/>
    <p:sldId id="262" r:id="rId6"/>
    <p:sldId id="1241" r:id="rId7"/>
    <p:sldId id="457" r:id="rId8"/>
    <p:sldId id="263" r:id="rId9"/>
    <p:sldId id="265" r:id="rId10"/>
    <p:sldId id="1236" r:id="rId11"/>
    <p:sldId id="268" r:id="rId12"/>
    <p:sldId id="274" r:id="rId13"/>
    <p:sldId id="264" r:id="rId14"/>
    <p:sldId id="978" r:id="rId15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699FF"/>
    <a:srgbClr val="99CCFF"/>
    <a:srgbClr val="002060"/>
    <a:srgbClr val="EEEEEE"/>
    <a:srgbClr val="ECECEC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205" y="2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E1CEA-1D37-4F10-A054-0A8AD3E85AE1}" type="doc">
      <dgm:prSet loTypeId="urn:microsoft.com/office/officeart/2005/8/layout/radial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01EC0A11-4324-46E3-A983-B21BC31E3E4B}">
      <dgm:prSet phldrT="[Texto]" custT="1"/>
      <dgm:spPr/>
      <dgm:t>
        <a:bodyPr/>
        <a:lstStyle/>
        <a:p>
          <a:r>
            <a:rPr lang="es-CL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Género</a:t>
          </a:r>
        </a:p>
      </dgm:t>
    </dgm:pt>
    <dgm:pt modelId="{D9A1EBD6-6184-4CCD-9625-1778AF67D201}" type="parTrans" cxnId="{0219E8E9-1D9E-4EF6-A604-783423586DCD}">
      <dgm:prSet/>
      <dgm:spPr/>
      <dgm:t>
        <a:bodyPr/>
        <a:lstStyle/>
        <a:p>
          <a:endParaRPr lang="es-CL"/>
        </a:p>
      </dgm:t>
    </dgm:pt>
    <dgm:pt modelId="{1ED1058A-DB18-4D03-91A0-FB970AE9CAEB}" type="sibTrans" cxnId="{0219E8E9-1D9E-4EF6-A604-783423586DCD}">
      <dgm:prSet/>
      <dgm:spPr/>
      <dgm:t>
        <a:bodyPr/>
        <a:lstStyle/>
        <a:p>
          <a:endParaRPr lang="es-CL"/>
        </a:p>
      </dgm:t>
    </dgm:pt>
    <dgm:pt modelId="{0099EDA2-5B80-4B61-858E-C0DC9B02C554}">
      <dgm:prSet phldrT="[Texto]" custT="1"/>
      <dgm:spPr/>
      <dgm:t>
        <a:bodyPr/>
        <a:lstStyle/>
        <a:p>
          <a:r>
            <a:rPr lang="es-CL" sz="1800" dirty="0"/>
            <a:t>Igualdad de género</a:t>
          </a:r>
        </a:p>
      </dgm:t>
    </dgm:pt>
    <dgm:pt modelId="{6EFAE0A4-E861-40EA-A935-93E0DD829881}" type="parTrans" cxnId="{E1AB8CE6-B92B-4B24-BE99-7401CBCFEBDC}">
      <dgm:prSet/>
      <dgm:spPr/>
      <dgm:t>
        <a:bodyPr/>
        <a:lstStyle/>
        <a:p>
          <a:endParaRPr lang="es-CL"/>
        </a:p>
      </dgm:t>
    </dgm:pt>
    <dgm:pt modelId="{BEC94D35-2C25-48A2-888A-EAA4CA2AC7C4}" type="sibTrans" cxnId="{E1AB8CE6-B92B-4B24-BE99-7401CBCFEBDC}">
      <dgm:prSet/>
      <dgm:spPr/>
      <dgm:t>
        <a:bodyPr/>
        <a:lstStyle/>
        <a:p>
          <a:endParaRPr lang="es-CL"/>
        </a:p>
      </dgm:t>
    </dgm:pt>
    <dgm:pt modelId="{74811167-FA40-4D16-8C44-DE65D2824445}">
      <dgm:prSet phldrT="[Texto]" custT="1"/>
      <dgm:spPr/>
      <dgm:t>
        <a:bodyPr/>
        <a:lstStyle/>
        <a:p>
          <a:r>
            <a:rPr lang="es-CL" sz="1800" dirty="0"/>
            <a:t>Brechas y barreras</a:t>
          </a:r>
        </a:p>
      </dgm:t>
    </dgm:pt>
    <dgm:pt modelId="{0CF2D774-4174-4426-8530-0C5DBBA095B4}" type="parTrans" cxnId="{229F34E0-BDBD-41EB-95E8-146DAEC3C6A3}">
      <dgm:prSet/>
      <dgm:spPr/>
      <dgm:t>
        <a:bodyPr/>
        <a:lstStyle/>
        <a:p>
          <a:endParaRPr lang="es-CL"/>
        </a:p>
      </dgm:t>
    </dgm:pt>
    <dgm:pt modelId="{C33C9B1F-A282-4FF7-9299-6D445D227BD4}" type="sibTrans" cxnId="{229F34E0-BDBD-41EB-95E8-146DAEC3C6A3}">
      <dgm:prSet/>
      <dgm:spPr/>
      <dgm:t>
        <a:bodyPr/>
        <a:lstStyle/>
        <a:p>
          <a:endParaRPr lang="es-CL"/>
        </a:p>
      </dgm:t>
    </dgm:pt>
    <dgm:pt modelId="{91E79F80-D4E8-489D-869E-524F9123C9CB}">
      <dgm:prSet phldrT="[Texto]" custT="1"/>
      <dgm:spPr/>
      <dgm:t>
        <a:bodyPr/>
        <a:lstStyle/>
        <a:p>
          <a:r>
            <a:rPr lang="es-CL" sz="1600" dirty="0"/>
            <a:t>Interseccionalidad</a:t>
          </a:r>
          <a:endParaRPr lang="es-CL" sz="1100" dirty="0"/>
        </a:p>
      </dgm:t>
    </dgm:pt>
    <dgm:pt modelId="{3FAF8D7A-8D32-4AD9-BD37-DF8588E7012F}" type="parTrans" cxnId="{8B68D21D-C30F-4412-A4A3-CB3C6B91A6E9}">
      <dgm:prSet/>
      <dgm:spPr/>
      <dgm:t>
        <a:bodyPr/>
        <a:lstStyle/>
        <a:p>
          <a:endParaRPr lang="es-CL"/>
        </a:p>
      </dgm:t>
    </dgm:pt>
    <dgm:pt modelId="{24648AE3-D021-4BF2-A8E1-5A766E695880}" type="sibTrans" cxnId="{8B68D21D-C30F-4412-A4A3-CB3C6B91A6E9}">
      <dgm:prSet/>
      <dgm:spPr/>
      <dgm:t>
        <a:bodyPr/>
        <a:lstStyle/>
        <a:p>
          <a:endParaRPr lang="es-CL"/>
        </a:p>
      </dgm:t>
    </dgm:pt>
    <dgm:pt modelId="{DE458370-D4F6-4576-BF68-76A76D069D00}">
      <dgm:prSet phldrT="[Texto]" custT="1"/>
      <dgm:spPr>
        <a:solidFill>
          <a:srgbClr val="CCCCFF">
            <a:alpha val="50000"/>
          </a:srgbClr>
        </a:solidFill>
      </dgm:spPr>
      <dgm:t>
        <a:bodyPr/>
        <a:lstStyle/>
        <a:p>
          <a:r>
            <a:rPr lang="es-CL" sz="1600" dirty="0"/>
            <a:t>Transversalización</a:t>
          </a:r>
        </a:p>
      </dgm:t>
    </dgm:pt>
    <dgm:pt modelId="{4F1997A6-E92D-455A-A50D-B1EBDE2C5DD2}" type="parTrans" cxnId="{F03118E3-A447-4346-A3D6-DB3AA49F7EB3}">
      <dgm:prSet/>
      <dgm:spPr/>
      <dgm:t>
        <a:bodyPr/>
        <a:lstStyle/>
        <a:p>
          <a:endParaRPr lang="es-MX"/>
        </a:p>
      </dgm:t>
    </dgm:pt>
    <dgm:pt modelId="{DA6CEF40-C870-450B-9075-C4223028211E}" type="sibTrans" cxnId="{F03118E3-A447-4346-A3D6-DB3AA49F7EB3}">
      <dgm:prSet/>
      <dgm:spPr/>
      <dgm:t>
        <a:bodyPr/>
        <a:lstStyle/>
        <a:p>
          <a:endParaRPr lang="es-MX"/>
        </a:p>
      </dgm:t>
    </dgm:pt>
    <dgm:pt modelId="{C4D34043-EC63-4798-BAE0-1BD44FD27077}" type="pres">
      <dgm:prSet presAssocID="{1FCE1CEA-1D37-4F10-A054-0A8AD3E85AE1}" presName="composite" presStyleCnt="0">
        <dgm:presLayoutVars>
          <dgm:chMax val="1"/>
          <dgm:dir/>
          <dgm:resizeHandles val="exact"/>
        </dgm:presLayoutVars>
      </dgm:prSet>
      <dgm:spPr/>
    </dgm:pt>
    <dgm:pt modelId="{F9F10DC0-F833-49AF-8B02-B2BBDF4D4E3D}" type="pres">
      <dgm:prSet presAssocID="{1FCE1CEA-1D37-4F10-A054-0A8AD3E85AE1}" presName="radial" presStyleCnt="0">
        <dgm:presLayoutVars>
          <dgm:animLvl val="ctr"/>
        </dgm:presLayoutVars>
      </dgm:prSet>
      <dgm:spPr/>
    </dgm:pt>
    <dgm:pt modelId="{A63C7634-15BC-4A8D-801A-5348F3C8F1E8}" type="pres">
      <dgm:prSet presAssocID="{01EC0A11-4324-46E3-A983-B21BC31E3E4B}" presName="centerShape" presStyleLbl="vennNode1" presStyleIdx="0" presStyleCnt="5"/>
      <dgm:spPr/>
    </dgm:pt>
    <dgm:pt modelId="{7F4E9588-F3AB-4968-AC23-73F7B50B7012}" type="pres">
      <dgm:prSet presAssocID="{0099EDA2-5B80-4B61-858E-C0DC9B02C554}" presName="node" presStyleLbl="vennNode1" presStyleIdx="1" presStyleCnt="5" custScaleX="182755">
        <dgm:presLayoutVars>
          <dgm:bulletEnabled val="1"/>
        </dgm:presLayoutVars>
      </dgm:prSet>
      <dgm:spPr/>
    </dgm:pt>
    <dgm:pt modelId="{BAA4345D-DBE4-4C5E-B709-29E75F6AA6B6}" type="pres">
      <dgm:prSet presAssocID="{74811167-FA40-4D16-8C44-DE65D2824445}" presName="node" presStyleLbl="vennNode1" presStyleIdx="2" presStyleCnt="5" custScaleX="152728" custRadScaleRad="110195" custRadScaleInc="-3243">
        <dgm:presLayoutVars>
          <dgm:bulletEnabled val="1"/>
        </dgm:presLayoutVars>
      </dgm:prSet>
      <dgm:spPr/>
    </dgm:pt>
    <dgm:pt modelId="{6F910881-3707-444B-A7F5-7FB8BDE2D9D5}" type="pres">
      <dgm:prSet presAssocID="{91E79F80-D4E8-489D-869E-524F9123C9CB}" presName="node" presStyleLbl="vennNode1" presStyleIdx="3" presStyleCnt="5" custScaleX="205608" custScaleY="104482" custRadScaleRad="98025" custRadScaleInc="1437">
        <dgm:presLayoutVars>
          <dgm:bulletEnabled val="1"/>
        </dgm:presLayoutVars>
      </dgm:prSet>
      <dgm:spPr/>
    </dgm:pt>
    <dgm:pt modelId="{A540F998-1D51-4D77-9ED8-2AFD60BB419D}" type="pres">
      <dgm:prSet presAssocID="{DE458370-D4F6-4576-BF68-76A76D069D00}" presName="node" presStyleLbl="vennNode1" presStyleIdx="4" presStyleCnt="5" custScaleX="192745" custScaleY="112188" custRadScaleRad="124938" custRadScaleInc="233">
        <dgm:presLayoutVars>
          <dgm:bulletEnabled val="1"/>
        </dgm:presLayoutVars>
      </dgm:prSet>
      <dgm:spPr/>
    </dgm:pt>
  </dgm:ptLst>
  <dgm:cxnLst>
    <dgm:cxn modelId="{52B85E13-04A6-4B01-AC99-3CCFE6C1FA23}" type="presOf" srcId="{91E79F80-D4E8-489D-869E-524F9123C9CB}" destId="{6F910881-3707-444B-A7F5-7FB8BDE2D9D5}" srcOrd="0" destOrd="0" presId="urn:microsoft.com/office/officeart/2005/8/layout/radial3"/>
    <dgm:cxn modelId="{6ACC1F19-B0EF-48B8-BDE2-9D28211A50FF}" type="presOf" srcId="{0099EDA2-5B80-4B61-858E-C0DC9B02C554}" destId="{7F4E9588-F3AB-4968-AC23-73F7B50B7012}" srcOrd="0" destOrd="0" presId="urn:microsoft.com/office/officeart/2005/8/layout/radial3"/>
    <dgm:cxn modelId="{8B68D21D-C30F-4412-A4A3-CB3C6B91A6E9}" srcId="{01EC0A11-4324-46E3-A983-B21BC31E3E4B}" destId="{91E79F80-D4E8-489D-869E-524F9123C9CB}" srcOrd="2" destOrd="0" parTransId="{3FAF8D7A-8D32-4AD9-BD37-DF8588E7012F}" sibTransId="{24648AE3-D021-4BF2-A8E1-5A766E695880}"/>
    <dgm:cxn modelId="{0DC98520-AF0C-43AF-AB8A-8E8C002235B7}" type="presOf" srcId="{1FCE1CEA-1D37-4F10-A054-0A8AD3E85AE1}" destId="{C4D34043-EC63-4798-BAE0-1BD44FD27077}" srcOrd="0" destOrd="0" presId="urn:microsoft.com/office/officeart/2005/8/layout/radial3"/>
    <dgm:cxn modelId="{40E77463-70DE-4685-9480-9460BB99FFE0}" type="presOf" srcId="{74811167-FA40-4D16-8C44-DE65D2824445}" destId="{BAA4345D-DBE4-4C5E-B709-29E75F6AA6B6}" srcOrd="0" destOrd="0" presId="urn:microsoft.com/office/officeart/2005/8/layout/radial3"/>
    <dgm:cxn modelId="{634AEEB5-B4BE-419A-984F-119E68536296}" type="presOf" srcId="{01EC0A11-4324-46E3-A983-B21BC31E3E4B}" destId="{A63C7634-15BC-4A8D-801A-5348F3C8F1E8}" srcOrd="0" destOrd="0" presId="urn:microsoft.com/office/officeart/2005/8/layout/radial3"/>
    <dgm:cxn modelId="{229F34E0-BDBD-41EB-95E8-146DAEC3C6A3}" srcId="{01EC0A11-4324-46E3-A983-B21BC31E3E4B}" destId="{74811167-FA40-4D16-8C44-DE65D2824445}" srcOrd="1" destOrd="0" parTransId="{0CF2D774-4174-4426-8530-0C5DBBA095B4}" sibTransId="{C33C9B1F-A282-4FF7-9299-6D445D227BD4}"/>
    <dgm:cxn modelId="{F03118E3-A447-4346-A3D6-DB3AA49F7EB3}" srcId="{01EC0A11-4324-46E3-A983-B21BC31E3E4B}" destId="{DE458370-D4F6-4576-BF68-76A76D069D00}" srcOrd="3" destOrd="0" parTransId="{4F1997A6-E92D-455A-A50D-B1EBDE2C5DD2}" sibTransId="{DA6CEF40-C870-450B-9075-C4223028211E}"/>
    <dgm:cxn modelId="{79185EE3-CEC8-4B75-8A32-80F9CE13ED6C}" type="presOf" srcId="{DE458370-D4F6-4576-BF68-76A76D069D00}" destId="{A540F998-1D51-4D77-9ED8-2AFD60BB419D}" srcOrd="0" destOrd="0" presId="urn:microsoft.com/office/officeart/2005/8/layout/radial3"/>
    <dgm:cxn modelId="{E1AB8CE6-B92B-4B24-BE99-7401CBCFEBDC}" srcId="{01EC0A11-4324-46E3-A983-B21BC31E3E4B}" destId="{0099EDA2-5B80-4B61-858E-C0DC9B02C554}" srcOrd="0" destOrd="0" parTransId="{6EFAE0A4-E861-40EA-A935-93E0DD829881}" sibTransId="{BEC94D35-2C25-48A2-888A-EAA4CA2AC7C4}"/>
    <dgm:cxn modelId="{0219E8E9-1D9E-4EF6-A604-783423586DCD}" srcId="{1FCE1CEA-1D37-4F10-A054-0A8AD3E85AE1}" destId="{01EC0A11-4324-46E3-A983-B21BC31E3E4B}" srcOrd="0" destOrd="0" parTransId="{D9A1EBD6-6184-4CCD-9625-1778AF67D201}" sibTransId="{1ED1058A-DB18-4D03-91A0-FB970AE9CAEB}"/>
    <dgm:cxn modelId="{AA89A3CC-EA6E-4C1F-AB2D-242F5A08B2CC}" type="presParOf" srcId="{C4D34043-EC63-4798-BAE0-1BD44FD27077}" destId="{F9F10DC0-F833-49AF-8B02-B2BBDF4D4E3D}" srcOrd="0" destOrd="0" presId="urn:microsoft.com/office/officeart/2005/8/layout/radial3"/>
    <dgm:cxn modelId="{87F7FB8E-94A8-463F-BD08-A387FD8A722D}" type="presParOf" srcId="{F9F10DC0-F833-49AF-8B02-B2BBDF4D4E3D}" destId="{A63C7634-15BC-4A8D-801A-5348F3C8F1E8}" srcOrd="0" destOrd="0" presId="urn:microsoft.com/office/officeart/2005/8/layout/radial3"/>
    <dgm:cxn modelId="{119965EF-40D7-4C08-958B-88A813F6A9F9}" type="presParOf" srcId="{F9F10DC0-F833-49AF-8B02-B2BBDF4D4E3D}" destId="{7F4E9588-F3AB-4968-AC23-73F7B50B7012}" srcOrd="1" destOrd="0" presId="urn:microsoft.com/office/officeart/2005/8/layout/radial3"/>
    <dgm:cxn modelId="{6D20733D-C23D-49B7-9A1A-B179C0E2EF33}" type="presParOf" srcId="{F9F10DC0-F833-49AF-8B02-B2BBDF4D4E3D}" destId="{BAA4345D-DBE4-4C5E-B709-29E75F6AA6B6}" srcOrd="2" destOrd="0" presId="urn:microsoft.com/office/officeart/2005/8/layout/radial3"/>
    <dgm:cxn modelId="{3CC9641A-9CD5-4E07-AA3C-DF6698A4F625}" type="presParOf" srcId="{F9F10DC0-F833-49AF-8B02-B2BBDF4D4E3D}" destId="{6F910881-3707-444B-A7F5-7FB8BDE2D9D5}" srcOrd="3" destOrd="0" presId="urn:microsoft.com/office/officeart/2005/8/layout/radial3"/>
    <dgm:cxn modelId="{58DF5D53-E238-429A-8A69-E11BCCC0E9BF}" type="presParOf" srcId="{F9F10DC0-F833-49AF-8B02-B2BBDF4D4E3D}" destId="{A540F998-1D51-4D77-9ED8-2AFD60BB419D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C7634-15BC-4A8D-801A-5348F3C8F1E8}">
      <dsp:nvSpPr>
        <dsp:cNvPr id="0" name=""/>
        <dsp:cNvSpPr/>
      </dsp:nvSpPr>
      <dsp:spPr>
        <a:xfrm>
          <a:off x="2453792" y="1004419"/>
          <a:ext cx="2537655" cy="253765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600" kern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Género</a:t>
          </a:r>
        </a:p>
      </dsp:txBody>
      <dsp:txXfrm>
        <a:off x="2825423" y="1376050"/>
        <a:ext cx="1794393" cy="1794393"/>
      </dsp:txXfrm>
    </dsp:sp>
    <dsp:sp modelId="{7F4E9588-F3AB-4968-AC23-73F7B50B7012}">
      <dsp:nvSpPr>
        <dsp:cNvPr id="0" name=""/>
        <dsp:cNvSpPr/>
      </dsp:nvSpPr>
      <dsp:spPr>
        <a:xfrm>
          <a:off x="2563196" y="-13764"/>
          <a:ext cx="2318846" cy="1268827"/>
        </a:xfrm>
        <a:prstGeom prst="ellipse">
          <a:avLst/>
        </a:prstGeom>
        <a:solidFill>
          <a:schemeClr val="accent2">
            <a:alpha val="50000"/>
            <a:hueOff val="-3600000"/>
            <a:satOff val="-12501"/>
            <a:lumOff val="1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Igualdad de género</a:t>
          </a:r>
        </a:p>
      </dsp:txBody>
      <dsp:txXfrm>
        <a:off x="2902783" y="172051"/>
        <a:ext cx="1639672" cy="897197"/>
      </dsp:txXfrm>
    </dsp:sp>
    <dsp:sp modelId="{BAA4345D-DBE4-4C5E-B709-29E75F6AA6B6}">
      <dsp:nvSpPr>
        <dsp:cNvPr id="0" name=""/>
        <dsp:cNvSpPr/>
      </dsp:nvSpPr>
      <dsp:spPr>
        <a:xfrm>
          <a:off x="4572409" y="1546105"/>
          <a:ext cx="1937855" cy="1268827"/>
        </a:xfrm>
        <a:prstGeom prst="ellipse">
          <a:avLst/>
        </a:prstGeom>
        <a:solidFill>
          <a:schemeClr val="accent2">
            <a:alpha val="50000"/>
            <a:hueOff val="-7200000"/>
            <a:satOff val="-25001"/>
            <a:lumOff val="3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Brechas y barreras</a:t>
          </a:r>
        </a:p>
      </dsp:txBody>
      <dsp:txXfrm>
        <a:off x="4856201" y="1731920"/>
        <a:ext cx="1370271" cy="897197"/>
      </dsp:txXfrm>
    </dsp:sp>
    <dsp:sp modelId="{6F910881-3707-444B-A7F5-7FB8BDE2D9D5}">
      <dsp:nvSpPr>
        <dsp:cNvPr id="0" name=""/>
        <dsp:cNvSpPr/>
      </dsp:nvSpPr>
      <dsp:spPr>
        <a:xfrm>
          <a:off x="2381650" y="3229944"/>
          <a:ext cx="2608811" cy="1325696"/>
        </a:xfrm>
        <a:prstGeom prst="ellipse">
          <a:avLst/>
        </a:prstGeom>
        <a:solidFill>
          <a:schemeClr val="accent2">
            <a:alpha val="50000"/>
            <a:hueOff val="-10800000"/>
            <a:satOff val="-37502"/>
            <a:lumOff val="45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Interseccionalidad</a:t>
          </a:r>
          <a:endParaRPr lang="es-CL" sz="1100" kern="1200" dirty="0"/>
        </a:p>
      </dsp:txBody>
      <dsp:txXfrm>
        <a:off x="2763702" y="3424088"/>
        <a:ext cx="1844707" cy="937408"/>
      </dsp:txXfrm>
    </dsp:sp>
    <dsp:sp modelId="{A540F998-1D51-4D77-9ED8-2AFD60BB419D}">
      <dsp:nvSpPr>
        <dsp:cNvPr id="0" name=""/>
        <dsp:cNvSpPr/>
      </dsp:nvSpPr>
      <dsp:spPr>
        <a:xfrm>
          <a:off x="435110" y="1553953"/>
          <a:ext cx="2445601" cy="1423472"/>
        </a:xfrm>
        <a:prstGeom prst="ellipse">
          <a:avLst/>
        </a:prstGeom>
        <a:solidFill>
          <a:srgbClr val="CCCCFF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Transversalización</a:t>
          </a:r>
        </a:p>
      </dsp:txBody>
      <dsp:txXfrm>
        <a:off x="793260" y="1762416"/>
        <a:ext cx="1729301" cy="1006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DA8C4-C1BE-478C-B0F1-0AC04138CE38}" type="datetimeFigureOut">
              <a:rPr lang="es-ES" smtClean="0"/>
              <a:t>03/06/2025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EF375-3E46-417F-AA9B-C480FA547F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49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89061-4DF2-A43E-FB33-F7B519D2C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>
            <a:extLst>
              <a:ext uri="{FF2B5EF4-FFF2-40B4-BE49-F238E27FC236}">
                <a16:creationId xmlns:a16="http://schemas.microsoft.com/office/drawing/2014/main" id="{2015B10A-6942-2D2C-2FA3-B10CF93EA3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>
            <a:extLst>
              <a:ext uri="{FF2B5EF4-FFF2-40B4-BE49-F238E27FC236}">
                <a16:creationId xmlns:a16="http://schemas.microsoft.com/office/drawing/2014/main" id="{51DEE8D8-3D6E-9B5B-1A3F-5089AAB9C3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s-ES" altLang="en-US" dirty="0"/>
          </a:p>
          <a:p>
            <a:pPr>
              <a:defRPr/>
            </a:pPr>
            <a:r>
              <a:rPr lang="es-ES" altLang="en-US" dirty="0"/>
              <a:t> </a:t>
            </a:r>
          </a:p>
          <a:p>
            <a:pPr>
              <a:defRPr/>
            </a:pPr>
            <a:r>
              <a:rPr lang="es-ES" altLang="en-US" dirty="0"/>
              <a:t>Utilizamos el término “</a:t>
            </a:r>
            <a:r>
              <a:rPr lang="es-ES" altLang="en-US" b="1" dirty="0"/>
              <a:t>garantes de derechos</a:t>
            </a:r>
            <a:r>
              <a:rPr lang="es-ES" altLang="en-US" dirty="0"/>
              <a:t>” para reflejar las obligaciones de los Estados para con los “</a:t>
            </a:r>
            <a:r>
              <a:rPr lang="es-ES" altLang="en-US" b="1" dirty="0"/>
              <a:t>titulares de derechos</a:t>
            </a:r>
            <a:r>
              <a:rPr lang="es-ES" altLang="en-US" dirty="0"/>
              <a:t>”, que representan todos los individuos en el Estado correspondiente.</a:t>
            </a:r>
          </a:p>
          <a:p>
            <a:pPr>
              <a:defRPr/>
            </a:pPr>
            <a:endParaRPr lang="es-ES" altLang="en-US" dirty="0"/>
          </a:p>
          <a:p>
            <a:pPr>
              <a:defRPr/>
            </a:pPr>
            <a:endParaRPr lang="es-ES" altLang="en-US" dirty="0"/>
          </a:p>
        </p:txBody>
      </p:sp>
      <p:sp>
        <p:nvSpPr>
          <p:cNvPr id="16388" name="3 Marcador de número de diapositiva">
            <a:extLst>
              <a:ext uri="{FF2B5EF4-FFF2-40B4-BE49-F238E27FC236}">
                <a16:creationId xmlns:a16="http://schemas.microsoft.com/office/drawing/2014/main" id="{0C85C5BA-D3B0-581F-0301-4F100973B6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363425-B0CE-4A66-828A-44EB2940DA92}" type="slidenum">
              <a:rPr lang="es-ES_tradnl" altLang="en-US" smtClean="0"/>
              <a:pPr>
                <a:spcBef>
                  <a:spcPct val="0"/>
                </a:spcBef>
              </a:pPr>
              <a:t>4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640782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s-ES" altLang="en-US" dirty="0"/>
          </a:p>
          <a:p>
            <a:pPr>
              <a:defRPr/>
            </a:pPr>
            <a:r>
              <a:rPr lang="es-ES" altLang="en-US" dirty="0"/>
              <a:t> </a:t>
            </a:r>
          </a:p>
          <a:p>
            <a:pPr>
              <a:defRPr/>
            </a:pPr>
            <a:r>
              <a:rPr lang="es-ES" altLang="en-US" dirty="0"/>
              <a:t>Utilizamos el término “</a:t>
            </a:r>
            <a:r>
              <a:rPr lang="es-ES" altLang="en-US" b="1" dirty="0"/>
              <a:t>garantes de derechos</a:t>
            </a:r>
            <a:r>
              <a:rPr lang="es-ES" altLang="en-US" dirty="0"/>
              <a:t>” para reflejar las obligaciones de los Estados para con los “</a:t>
            </a:r>
            <a:r>
              <a:rPr lang="es-ES" altLang="en-US" b="1" dirty="0"/>
              <a:t>titulares de derechos</a:t>
            </a:r>
            <a:r>
              <a:rPr lang="es-ES" altLang="en-US" dirty="0"/>
              <a:t>”, que representan todos los individuos en el Estado correspondiente.</a:t>
            </a:r>
          </a:p>
          <a:p>
            <a:pPr>
              <a:defRPr/>
            </a:pPr>
            <a:endParaRPr lang="es-ES" altLang="en-US" dirty="0"/>
          </a:p>
          <a:p>
            <a:pPr>
              <a:defRPr/>
            </a:pPr>
            <a:endParaRPr lang="es-ES" altLang="en-US" dirty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363425-B0CE-4A66-828A-44EB2940DA92}" type="slidenum">
              <a:rPr lang="es-ES_tradnl" altLang="en-US" smtClean="0"/>
              <a:pPr>
                <a:spcBef>
                  <a:spcPct val="0"/>
                </a:spcBef>
              </a:pPr>
              <a:t>5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46726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La emergencia de</a:t>
            </a:r>
            <a:r>
              <a:rPr lang="es-CL" baseline="0" dirty="0"/>
              <a:t> las diferentes identidades de género y de la diversidad de las orientaciones afectivo-sexuales como un fenómeno reciente que lucha por sus derechos.</a:t>
            </a:r>
          </a:p>
          <a:p>
            <a:pPr>
              <a:spcBef>
                <a:spcPts val="1237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altLang="en-US" b="1" dirty="0">
                <a:solidFill>
                  <a:srgbClr val="C00000"/>
                </a:solidFill>
                <a:latin typeface="Trebuchet MS" pitchFamily="34" charset="0"/>
                <a:cs typeface="Arial" charset="0"/>
              </a:rPr>
              <a:t>Género no es equivalente a mujer </a:t>
            </a:r>
            <a:r>
              <a:rPr lang="es-ES" altLang="en-US" dirty="0">
                <a:latin typeface="Trebuchet MS" pitchFamily="34" charset="0"/>
                <a:cs typeface="Arial" charset="0"/>
              </a:rPr>
              <a:t>o a asuntos que se refieren a mujeres. Es relacional y no binario </a:t>
            </a:r>
            <a:r>
              <a:rPr lang="es-ES" altLang="en-US" b="1" dirty="0">
                <a:solidFill>
                  <a:srgbClr val="C00000"/>
                </a:solidFill>
                <a:latin typeface="Trebuchet MS" pitchFamily="34" charset="0"/>
                <a:cs typeface="Arial" charset="0"/>
              </a:rPr>
              <a:t>GENERO+</a:t>
            </a:r>
          </a:p>
          <a:p>
            <a:pPr>
              <a:spcBef>
                <a:spcPts val="1237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altLang="en-US" dirty="0">
                <a:latin typeface="Trebuchet MS" pitchFamily="34" charset="0"/>
                <a:cs typeface="Arial" charset="0"/>
              </a:rPr>
              <a:t>El género es una </a:t>
            </a:r>
            <a:r>
              <a:rPr lang="es-ES" altLang="en-US" b="1" dirty="0">
                <a:solidFill>
                  <a:srgbClr val="C00000"/>
                </a:solidFill>
                <a:latin typeface="Trebuchet MS" pitchFamily="34" charset="0"/>
                <a:cs typeface="Arial" charset="0"/>
              </a:rPr>
              <a:t>construcción social</a:t>
            </a:r>
            <a:r>
              <a:rPr lang="es-ES" altLang="en-US" dirty="0">
                <a:latin typeface="Trebuchet MS" pitchFamily="34" charset="0"/>
                <a:cs typeface="Arial" charset="0"/>
              </a:rPr>
              <a:t> (modificable-dinámica). No hay razones genéticas, biológicas, naturales o evolutivas que expliquen ni justifiquen la discriminación o las desigualdades existentes.</a:t>
            </a:r>
          </a:p>
          <a:p>
            <a:pPr>
              <a:spcBef>
                <a:spcPts val="1237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_tradnl" altLang="en-US" dirty="0">
                <a:latin typeface="Trebuchet MS" pitchFamily="34" charset="0"/>
                <a:cs typeface="Arial" charset="0"/>
              </a:rPr>
              <a:t>La igualdad de género constituye un </a:t>
            </a:r>
            <a:r>
              <a:rPr lang="es-ES_tradnl" altLang="en-US" b="1" dirty="0">
                <a:solidFill>
                  <a:srgbClr val="C00000"/>
                </a:solidFill>
                <a:latin typeface="Trebuchet MS" pitchFamily="34" charset="0"/>
                <a:cs typeface="Arial" charset="0"/>
              </a:rPr>
              <a:t>compromiso internacional</a:t>
            </a:r>
            <a:r>
              <a:rPr lang="es-ES_tradnl" altLang="en-US" dirty="0">
                <a:latin typeface="Trebuchet MS" pitchFamily="34" charset="0"/>
                <a:cs typeface="Arial" charset="0"/>
              </a:rPr>
              <a:t> dentro de la agenda actual de desarrollo. </a:t>
            </a:r>
          </a:p>
          <a:p>
            <a:pPr>
              <a:spcBef>
                <a:spcPts val="1237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_tradnl" altLang="en-US" dirty="0">
                <a:latin typeface="Trebuchet MS" pitchFamily="34" charset="0"/>
                <a:cs typeface="Arial" charset="0"/>
              </a:rPr>
              <a:t>La igualdad de género se reconoce como un asunto fundamental de </a:t>
            </a:r>
            <a:r>
              <a:rPr lang="es-ES_tradnl" altLang="en-US" b="1" dirty="0">
                <a:solidFill>
                  <a:srgbClr val="C00000"/>
                </a:solidFill>
                <a:latin typeface="Trebuchet MS" pitchFamily="34" charset="0"/>
                <a:cs typeface="Arial" charset="0"/>
              </a:rPr>
              <a:t>derechos humanos y de justicia </a:t>
            </a:r>
            <a:r>
              <a:rPr lang="es-ES_tradnl" altLang="en-US" dirty="0">
                <a:latin typeface="Trebuchet MS" pitchFamily="34" charset="0"/>
                <a:cs typeface="Arial" charset="0"/>
              </a:rPr>
              <a:t>y es un asunto reciente.</a:t>
            </a: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B55A23-7112-4CA6-9EC4-1A4E4809BB68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7078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"/>
            </a:pPr>
            <a:r>
              <a:rPr lang="es-ES" sz="120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desigualdad de género se aborda desde las desigualdades entre hombres y mujeres y muy recientemente se incluye la </a:t>
            </a:r>
            <a:r>
              <a:rPr lang="es-ES" sz="1200" b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interseccionalidad </a:t>
            </a:r>
            <a:r>
              <a:rPr lang="es-ES" sz="120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las desigualdades. Aparecen recientemente los actores subnacionales para abordar las </a:t>
            </a:r>
            <a:r>
              <a:rPr lang="es-ES" sz="1200" b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heterogeneidades territoriales </a:t>
            </a:r>
            <a:r>
              <a:rPr lang="es-ES" sz="120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 interior de los países, lo cual se puede vincular mejor con el análisis interseccional.</a:t>
            </a:r>
            <a:endParaRPr lang="es-MX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"/>
            </a:pPr>
            <a:r>
              <a:rPr lang="es-E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proyectos -en su mayoría- hacen una análisis descriptivo, extrañamente se abordan las </a:t>
            </a:r>
            <a:r>
              <a:rPr lang="es-ES" sz="12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causas o se hace alusión a los nudos estructurales de la desigualdad</a:t>
            </a:r>
            <a:r>
              <a:rPr lang="es-E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tal como señala la Agenda Regional de Género para América Latina y el Caribe.</a:t>
            </a:r>
            <a:endParaRPr lang="es-MX" sz="1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"/>
            </a:pPr>
            <a:r>
              <a:rPr lang="es-E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 sido positiva la inclusión del análisis de las autonomías como una aspiración o un </a:t>
            </a:r>
            <a:r>
              <a:rPr lang="es-ES" sz="1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estándar, falta un análisis de cómo abordar las causas y los </a:t>
            </a:r>
            <a:r>
              <a:rPr lang="es-ES" sz="12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nudos estructurales como un mecanismo de transformación. </a:t>
            </a:r>
          </a:p>
          <a:p>
            <a:pPr marL="800100" lvl="1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"/>
            </a:pPr>
            <a:r>
              <a:rPr lang="es-MX" sz="11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Los contenidos de género de los proyectos todavía aparecen muy </a:t>
            </a:r>
            <a:r>
              <a:rPr lang="es-MX" sz="1100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restringidos/asociados a los impactos sociales </a:t>
            </a:r>
            <a:r>
              <a:rPr lang="es-MX" sz="1100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 los mismos, es débil todavía la consideración de la igualdad de género y la autonomía de las mujeres en la dimensión ambiental y económica del desarrollo sostenible.</a:t>
            </a:r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135E9-8870-475B-B6D2-A0CD8B5CF541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557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3" name="Google Shape;303;p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3176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>
          <a:extLst>
            <a:ext uri="{FF2B5EF4-FFF2-40B4-BE49-F238E27FC236}">
              <a16:creationId xmlns:a16="http://schemas.microsoft.com/office/drawing/2014/main" id="{276B45D1-564D-631F-76D1-A59498FF3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9:notes">
            <a:extLst>
              <a:ext uri="{FF2B5EF4-FFF2-40B4-BE49-F238E27FC236}">
                <a16:creationId xmlns:a16="http://schemas.microsoft.com/office/drawing/2014/main" id="{4E10807E-1040-2401-BDFE-F4F7AE5764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49:notes">
            <a:extLst>
              <a:ext uri="{FF2B5EF4-FFF2-40B4-BE49-F238E27FC236}">
                <a16:creationId xmlns:a16="http://schemas.microsoft.com/office/drawing/2014/main" id="{DA75ADDB-B19F-729F-9D38-13ACA4DC2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3" name="Google Shape;303;p49:notes">
            <a:extLst>
              <a:ext uri="{FF2B5EF4-FFF2-40B4-BE49-F238E27FC236}">
                <a16:creationId xmlns:a16="http://schemas.microsoft.com/office/drawing/2014/main" id="{7A299623-647A-CB52-DE3F-63B2D9B4327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552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Según el tipo de cambios que se quieren conseguir con el proyecto o programa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2EF375-3E46-417F-AA9B-C480FA547F42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343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DC479-444F-4F06-B94F-6AC8C365C3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D5F8-A08B-4737-B760-9C6386F282A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9F765-702F-4210-BB5C-9C87E2947D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17586-E7E0-415C-BAEB-644D182CFE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03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752EE-24FC-40F3-9817-C28B15B8DD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59FF7-A404-4627-ACFF-2BB22FB31E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6B78F-9EB1-4D1E-A879-6B2ED623B3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9BDC5-1499-4902-83D0-000CA44AD9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E75B7-F9B5-4DD9-9D4F-49B7D11E05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57E80-85FB-4880-A5FC-78F6A7CEB5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74D89-4DCC-4589-9819-DA6428E4E8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38BEA-7A49-41D7-B643-EAE172CB8CA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6E2A1C6-8C51-4032-A83B-9687A452FB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-563563" y="-19685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pic>
        <p:nvPicPr>
          <p:cNvPr id="5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51" t="-1754" r="18610" b="1754"/>
          <a:stretch/>
        </p:blipFill>
        <p:spPr bwMode="auto">
          <a:xfrm rot="1090252">
            <a:off x="121079" y="1867015"/>
            <a:ext cx="4327772" cy="4109730"/>
          </a:xfrm>
          <a:prstGeom prst="rect">
            <a:avLst/>
          </a:prstGeom>
          <a:noFill/>
          <a:ln>
            <a:noFill/>
          </a:ln>
        </p:spPr>
      </p:pic>
      <p:sp>
        <p:nvSpPr>
          <p:cNvPr id="4101" name="Rectangle 2"/>
          <p:cNvSpPr txBox="1">
            <a:spLocks noChangeArrowheads="1"/>
          </p:cNvSpPr>
          <p:nvPr/>
        </p:nvSpPr>
        <p:spPr bwMode="auto">
          <a:xfrm>
            <a:off x="2965621" y="55614"/>
            <a:ext cx="5894174" cy="6493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algn="ctr"/>
            <a:endParaRPr lang="es-MX" sz="3200" dirty="0">
              <a:solidFill>
                <a:srgbClr val="FF9933"/>
              </a:solidFill>
              <a:latin typeface="Franklin Gothic Demi Cond" pitchFamily="34" charset="0"/>
            </a:endParaRPr>
          </a:p>
          <a:p>
            <a:pPr algn="ctr"/>
            <a:r>
              <a:rPr lang="es-MX" sz="3200" dirty="0">
                <a:solidFill>
                  <a:srgbClr val="0070C0"/>
                </a:solidFill>
                <a:latin typeface="Franklin Gothic Demi Cond" pitchFamily="34" charset="0"/>
              </a:rPr>
              <a:t>La importancia de la evaluación para reducir las brechas de desigualdad de género en espacios de inserción laboral</a:t>
            </a:r>
            <a:endParaRPr lang="es-ES" sz="4400" dirty="0">
              <a:solidFill>
                <a:srgbClr val="0070C0"/>
              </a:solidFill>
              <a:latin typeface="Franklin Gothic Demi Cond" pitchFamily="34" charset="0"/>
            </a:endParaRPr>
          </a:p>
          <a:p>
            <a:pPr algn="ctr"/>
            <a:endParaRPr lang="es-MX" sz="3200" dirty="0">
              <a:solidFill>
                <a:srgbClr val="808000"/>
              </a:solidFill>
              <a:latin typeface="Franklin Gothic Demi Cond" pitchFamily="34" charset="0"/>
            </a:endParaRPr>
          </a:p>
          <a:p>
            <a:pPr algn="ctr"/>
            <a:endParaRPr lang="es-MX" sz="2400" dirty="0">
              <a:solidFill>
                <a:srgbClr val="808000"/>
              </a:solidFill>
              <a:latin typeface="Franklin Gothic Demi Cond" pitchFamily="34" charset="0"/>
            </a:endParaRPr>
          </a:p>
          <a:p>
            <a:pPr algn="ctr"/>
            <a:endParaRPr lang="es-MX" sz="2400" dirty="0">
              <a:solidFill>
                <a:srgbClr val="808000"/>
              </a:solidFill>
              <a:latin typeface="Franklin Gothic Demi Cond" pitchFamily="34" charset="0"/>
            </a:endParaRPr>
          </a:p>
          <a:p>
            <a:pPr algn="ctr"/>
            <a:endParaRPr lang="es-MX" sz="2400" dirty="0">
              <a:solidFill>
                <a:srgbClr val="808000"/>
              </a:solidFill>
              <a:latin typeface="Franklin Gothic Demi Cond" pitchFamily="34" charset="0"/>
            </a:endParaRPr>
          </a:p>
          <a:p>
            <a:pPr algn="ctr"/>
            <a:endParaRPr lang="es-MX" sz="1800" dirty="0">
              <a:latin typeface="Franklin Gothic Demi Cond" pitchFamily="34" charset="0"/>
            </a:endParaRPr>
          </a:p>
          <a:p>
            <a:pPr algn="ctr"/>
            <a:endParaRPr lang="es-MX" sz="1800" dirty="0">
              <a:latin typeface="Franklin Gothic Demi Cond" pitchFamily="34" charset="0"/>
            </a:endParaRPr>
          </a:p>
          <a:p>
            <a:pPr algn="ctr"/>
            <a:endParaRPr lang="es-MX" sz="1800" dirty="0">
              <a:latin typeface="Franklin Gothic Demi Cond" pitchFamily="34" charset="0"/>
            </a:endParaRPr>
          </a:p>
          <a:p>
            <a:pPr algn="ctr"/>
            <a:endParaRPr lang="es-MX" sz="1800" dirty="0">
              <a:latin typeface="Franklin Gothic Demi Cond" pitchFamily="34" charset="0"/>
            </a:endParaRPr>
          </a:p>
          <a:p>
            <a:pPr algn="ctr"/>
            <a:r>
              <a:rPr lang="es-MX" sz="1800" dirty="0">
                <a:latin typeface="Franklin Gothic Demi Cond" pitchFamily="34" charset="0"/>
              </a:rPr>
              <a:t>4 de mayo de 2025</a:t>
            </a:r>
          </a:p>
          <a:p>
            <a:pPr algn="ctr"/>
            <a:r>
              <a:rPr lang="es-MX" sz="2400" dirty="0">
                <a:solidFill>
                  <a:srgbClr val="0070C0"/>
                </a:solidFill>
                <a:latin typeface="Franklin Gothic Demi Cond" pitchFamily="34" charset="0"/>
              </a:rPr>
              <a:t>Adriana Anacona Muñoz</a:t>
            </a:r>
            <a:endParaRPr lang="es-CL" sz="2400" dirty="0">
              <a:solidFill>
                <a:srgbClr val="0070C0"/>
              </a:solidFill>
              <a:latin typeface="Franklin Gothic Demi Cond" pitchFamily="34" charset="0"/>
            </a:endParaRPr>
          </a:p>
          <a:p>
            <a:pPr algn="ctr"/>
            <a:r>
              <a:rPr lang="es-ES" altLang="es-CL" sz="2400" dirty="0">
                <a:solidFill>
                  <a:srgbClr val="0070C0"/>
                </a:solidFill>
                <a:latin typeface="Franklin Gothic Demi Cond" pitchFamily="34" charset="0"/>
              </a:rPr>
              <a:t>Alejandra Faúndez Meléndez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812" y="4346714"/>
            <a:ext cx="2016224" cy="6579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>
          <a:extLst>
            <a:ext uri="{FF2B5EF4-FFF2-40B4-BE49-F238E27FC236}">
              <a16:creationId xmlns:a16="http://schemas.microsoft.com/office/drawing/2014/main" id="{9E760F35-7AB9-7D1F-BB07-56D19A036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9">
            <a:extLst>
              <a:ext uri="{FF2B5EF4-FFF2-40B4-BE49-F238E27FC236}">
                <a16:creationId xmlns:a16="http://schemas.microsoft.com/office/drawing/2014/main" id="{B6CA3021-BE7D-302A-FE67-9D5FB892BF4A}"/>
              </a:ext>
            </a:extLst>
          </p:cNvPr>
          <p:cNvSpPr/>
          <p:nvPr/>
        </p:nvSpPr>
        <p:spPr>
          <a:xfrm>
            <a:off x="-1" y="837080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49">
            <a:extLst>
              <a:ext uri="{FF2B5EF4-FFF2-40B4-BE49-F238E27FC236}">
                <a16:creationId xmlns:a16="http://schemas.microsoft.com/office/drawing/2014/main" id="{B46C9667-DD74-DEF5-F15B-DF4868C9FEF8}"/>
              </a:ext>
            </a:extLst>
          </p:cNvPr>
          <p:cNvSpPr/>
          <p:nvPr/>
        </p:nvSpPr>
        <p:spPr>
          <a:xfrm>
            <a:off x="365291" y="1084564"/>
            <a:ext cx="7072374" cy="392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>
              <a:buNone/>
            </a:pPr>
            <a:r>
              <a:rPr lang="es-ES" sz="22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Sesgos Epistémicos de las Métricas</a:t>
            </a:r>
            <a:endParaRPr sz="225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</p:txBody>
      </p:sp>
      <p:cxnSp>
        <p:nvCxnSpPr>
          <p:cNvPr id="307" name="Google Shape;307;p49">
            <a:extLst>
              <a:ext uri="{FF2B5EF4-FFF2-40B4-BE49-F238E27FC236}">
                <a16:creationId xmlns:a16="http://schemas.microsoft.com/office/drawing/2014/main" id="{95047111-FBC0-1633-8CBB-37491061295C}"/>
              </a:ext>
            </a:extLst>
          </p:cNvPr>
          <p:cNvCxnSpPr/>
          <p:nvPr/>
        </p:nvCxnSpPr>
        <p:spPr>
          <a:xfrm>
            <a:off x="456793" y="1568026"/>
            <a:ext cx="2080242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" name="Rectangle 2">
            <a:extLst>
              <a:ext uri="{FF2B5EF4-FFF2-40B4-BE49-F238E27FC236}">
                <a16:creationId xmlns:a16="http://schemas.microsoft.com/office/drawing/2014/main" id="{7C8A3252-22B5-7971-EB3E-3596850D1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950" y="2052710"/>
            <a:ext cx="6685412" cy="364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/>
          <a:p>
            <a:pPr marL="228600" indent="-228600" algn="just" defTabSz="457200" eaLnBrk="0" hangingPunct="0">
              <a:buFont typeface="Quattrocento Sans" panose="020B0502050000020003" pitchFamily="34" charset="0"/>
              <a:buChar char="¤"/>
            </a:pPr>
            <a:r>
              <a:rPr lang="es-CO" altLang="es-CO" dirty="0">
                <a:latin typeface="Quattrocento Sans" panose="020B0502050000020003" pitchFamily="34" charset="0"/>
              </a:rPr>
              <a:t>Los sistemas de evaluación laboral suelen excluir saberes y prácticas que no se ajustan al paradigma productivista.</a:t>
            </a:r>
          </a:p>
          <a:p>
            <a:pPr marL="228600" indent="-228600" algn="just" defTabSz="457200" eaLnBrk="0" hangingPunct="0">
              <a:buFont typeface="Quattrocento Sans" panose="020B0502050000020003" pitchFamily="34" charset="0"/>
              <a:buChar char="¤"/>
            </a:pPr>
            <a:endParaRPr lang="es-CO" altLang="es-CO" dirty="0">
              <a:latin typeface="Quattrocento Sans" panose="020B0502050000020003" pitchFamily="34" charset="0"/>
            </a:endParaRPr>
          </a:p>
          <a:p>
            <a:pPr marL="228600" indent="-228600" algn="just" defTabSz="457200" eaLnBrk="0" hangingPunct="0">
              <a:buFont typeface="Quattrocento Sans" panose="020B0502050000020003" pitchFamily="34" charset="0"/>
              <a:buChar char="¤"/>
            </a:pPr>
            <a:r>
              <a:rPr lang="es-CO" altLang="es-CO" dirty="0">
                <a:latin typeface="Quattrocento Sans" panose="020B0502050000020003" pitchFamily="34" charset="0"/>
              </a:rPr>
              <a:t>Por ejemplo, el trabajo de cuidado, el trabajo comunitario, la mediación cultural, la espiritualidad territorial... ¿quién lo remunera, quién lo mide, quién lo reconoce?</a:t>
            </a:r>
          </a:p>
          <a:p>
            <a:pPr marL="228600" indent="-228600" algn="just" defTabSz="457200" eaLnBrk="0" hangingPunct="0">
              <a:buFont typeface="Quattrocento Sans" panose="020B0502050000020003" pitchFamily="34" charset="0"/>
              <a:buChar char="¤"/>
            </a:pPr>
            <a:endParaRPr lang="es-CO" altLang="es-CO" dirty="0">
              <a:latin typeface="Quattrocento Sans" panose="020B0502050000020003" pitchFamily="34" charset="0"/>
            </a:endParaRPr>
          </a:p>
          <a:p>
            <a:pPr marL="228600" indent="-228600" algn="just" eaLnBrk="0" hangingPunct="0">
              <a:buFont typeface="Quattrocento Sans" panose="020B0502050000020003" pitchFamily="34" charset="0"/>
              <a:buChar char="¤"/>
            </a:pPr>
            <a:r>
              <a:rPr lang="es-ES" dirty="0">
                <a:latin typeface="Quattrocento Sans" panose="020B0502050000020003" pitchFamily="34" charset="0"/>
              </a:rPr>
              <a:t>Escuchar las epistemologías encarnadas en los territorios y tejamos juntas un horizonte de justicia laboral que no deje a nadie atrás, ni por género, ni por origen, ni por conocimiento.</a:t>
            </a:r>
          </a:p>
          <a:p>
            <a:pPr marL="228600" indent="-228600" algn="just" eaLnBrk="0" hangingPunct="0">
              <a:buFont typeface="Quattrocento Sans" panose="020B0502050000020003" pitchFamily="34" charset="0"/>
              <a:buChar char="¤"/>
            </a:pPr>
            <a:endParaRPr lang="es-ES" altLang="es-CO" dirty="0">
              <a:latin typeface="Quattrocento Sans" panose="020B0502050000020003" pitchFamily="34" charset="0"/>
            </a:endParaRPr>
          </a:p>
          <a:p>
            <a:pPr marL="228600" indent="-228600" algn="just" eaLnBrk="0" hangingPunct="0">
              <a:buFont typeface="Quattrocento Sans" panose="020B0502050000020003" pitchFamily="34" charset="0"/>
              <a:buChar char="¤"/>
            </a:pPr>
            <a:r>
              <a:rPr lang="es-ES" altLang="es-CO" dirty="0">
                <a:latin typeface="Quattrocento Sans" panose="020B0502050000020003" pitchFamily="34" charset="0"/>
              </a:rPr>
              <a:t>Dar lugar a los sistemas de conocimientos propios: desafío en nuestro campo (</a:t>
            </a:r>
            <a:r>
              <a:rPr lang="es-ES" altLang="es-CO" dirty="0" err="1">
                <a:latin typeface="Quattrocento Sans" panose="020B0502050000020003" pitchFamily="34" charset="0"/>
              </a:rPr>
              <a:t>Ayni</a:t>
            </a:r>
            <a:r>
              <a:rPr lang="es-ES" altLang="es-CO" dirty="0">
                <a:latin typeface="Quattrocento Sans" panose="020B0502050000020003" pitchFamily="34" charset="0"/>
              </a:rPr>
              <a:t>, Minga, Mita)</a:t>
            </a:r>
            <a:endParaRPr lang="es-CO" altLang="es-CO" dirty="0">
              <a:latin typeface="Quattrocento Sans" panose="020B050205000002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07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05;p49">
            <a:extLst>
              <a:ext uri="{FF2B5EF4-FFF2-40B4-BE49-F238E27FC236}">
                <a16:creationId xmlns:a16="http://schemas.microsoft.com/office/drawing/2014/main" id="{0F29E28D-2D76-DFF1-1ECB-7BADAB351137}"/>
              </a:ext>
            </a:extLst>
          </p:cNvPr>
          <p:cNvSpPr/>
          <p:nvPr/>
        </p:nvSpPr>
        <p:spPr>
          <a:xfrm>
            <a:off x="0" y="524026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A606237-E2CC-93A5-652B-1D5376A7AE1F}"/>
              </a:ext>
            </a:extLst>
          </p:cNvPr>
          <p:cNvSpPr txBox="1">
            <a:spLocks/>
          </p:cNvSpPr>
          <p:nvPr/>
        </p:nvSpPr>
        <p:spPr>
          <a:xfrm>
            <a:off x="772686" y="808837"/>
            <a:ext cx="6182531" cy="4118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" sz="2400" b="1" dirty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Calibri" pitchFamily="34" charset="0"/>
              </a:rPr>
              <a:t>El carácter de la desigualdad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931092F-4485-8B28-6542-911DACBEF711}"/>
              </a:ext>
            </a:extLst>
          </p:cNvPr>
          <p:cNvSpPr txBox="1">
            <a:spLocks/>
          </p:cNvSpPr>
          <p:nvPr/>
        </p:nvSpPr>
        <p:spPr>
          <a:xfrm>
            <a:off x="1588018" y="1812749"/>
            <a:ext cx="5794158" cy="36724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s-ES" sz="2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 estructural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es parte de la configuración de la sociedad y está presente en todas las esferas de la vida humana (política, social, personal, institucional, cultural y económica).</a:t>
            </a:r>
          </a:p>
          <a:p>
            <a:pPr lvl="1">
              <a:defRPr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defRPr/>
            </a:pPr>
            <a:r>
              <a:rPr lang="es-ES" sz="2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 política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grupos subordinados tienen escaso poder y autonomía para decidir sobre su vida  (diferencia vs. desigualdad).</a:t>
            </a:r>
          </a:p>
          <a:p>
            <a:pPr lvl="1">
              <a:defRPr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defRPr/>
            </a:pPr>
            <a:r>
              <a:rPr lang="es-ES" sz="2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 multidimensional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las desigualdades jerarquizadas son fenómenos propios de sociedades complejas y operan mezcladas entre sí con diferentes tipos de intersecciones e interacciones.</a:t>
            </a:r>
          </a:p>
          <a:p>
            <a:pPr lvl="1">
              <a:defRPr/>
            </a:pPr>
            <a:endParaRPr lang="es-ES" sz="1800" dirty="0">
              <a:solidFill>
                <a:srgbClr val="FF66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  <a:defRPr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622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28B98-661D-418D-AFCB-26E7687ED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399" y="1030431"/>
            <a:ext cx="1679724" cy="522571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s-MX" sz="1800" dirty="0">
                <a:solidFill>
                  <a:srgbClr val="0070C0"/>
                </a:solidFill>
              </a:rPr>
              <a:t>Considerar un marco analítico general según el tipo de cambios que propone el proyecto o programa a evaluar</a:t>
            </a: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br>
              <a:rPr lang="es-MX" sz="1800" dirty="0">
                <a:solidFill>
                  <a:srgbClr val="0070C0"/>
                </a:solidFill>
              </a:rPr>
            </a:br>
            <a:endParaRPr lang="es-MX" sz="1800" dirty="0">
              <a:solidFill>
                <a:srgbClr val="0070C0"/>
              </a:solidFill>
            </a:endParaRPr>
          </a:p>
        </p:txBody>
      </p:sp>
      <p:pic>
        <p:nvPicPr>
          <p:cNvPr id="3" name="image9.png" descr="Gráfico circular&#10;&#10;Descripción generada automáticamente con confianza media">
            <a:extLst>
              <a:ext uri="{FF2B5EF4-FFF2-40B4-BE49-F238E27FC236}">
                <a16:creationId xmlns:a16="http://schemas.microsoft.com/office/drawing/2014/main" id="{EFEE07A3-00B5-8990-7108-C76C44A0555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78617" y="0"/>
            <a:ext cx="6912984" cy="68580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64653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23;p22">
            <a:extLst>
              <a:ext uri="{FF2B5EF4-FFF2-40B4-BE49-F238E27FC236}">
                <a16:creationId xmlns:a16="http://schemas.microsoft.com/office/drawing/2014/main" id="{10248568-5308-4A8C-0B19-6EDE8A5611E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41238"/>
          <a:stretch/>
        </p:blipFill>
        <p:spPr>
          <a:xfrm>
            <a:off x="0" y="3825844"/>
            <a:ext cx="9171432" cy="30321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81A98BC-D324-58E7-2AB5-A9725E4771C8}"/>
              </a:ext>
            </a:extLst>
          </p:cNvPr>
          <p:cNvSpPr txBox="1">
            <a:spLocks/>
          </p:cNvSpPr>
          <p:nvPr/>
        </p:nvSpPr>
        <p:spPr>
          <a:xfrm>
            <a:off x="389067" y="304168"/>
            <a:ext cx="5350647" cy="18026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L" sz="20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 exceso o por defecto, las categorías fundamentales desde las que iluminamos y comprendemos las dinámicas sociales y políticas se están volviendo inoperantes”.</a:t>
            </a:r>
          </a:p>
          <a:p>
            <a:pPr marL="0" indent="0" algn="ctr">
              <a:buNone/>
            </a:pPr>
            <a:r>
              <a:rPr lang="es-CL" sz="1000" dirty="0">
                <a:latin typeface="Trebuchet MS" panose="020B0603020202020204" pitchFamily="34" charset="0"/>
              </a:rPr>
              <a:t>Esteban, J. E. (2017).  “Política del reconocimiento y tipos de ciudadanía”, </a:t>
            </a:r>
            <a:r>
              <a:rPr lang="es-CL" sz="1000" i="1" dirty="0">
                <a:latin typeface="Trebuchet MS" panose="020B0603020202020204" pitchFamily="34" charset="0"/>
              </a:rPr>
              <a:t>Logos, Anales del Seminario de Metafísicantes”</a:t>
            </a:r>
            <a:endParaRPr lang="es-CL" sz="1000" dirty="0"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es-CL" sz="1000" dirty="0"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es-CL" sz="1000" dirty="0"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es-CL" sz="1000" dirty="0">
              <a:latin typeface="Trebuchet MS" panose="020B0603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381239-8890-3BEF-F482-D98B0B02E604}"/>
              </a:ext>
            </a:extLst>
          </p:cNvPr>
          <p:cNvSpPr txBox="1"/>
          <p:nvPr/>
        </p:nvSpPr>
        <p:spPr>
          <a:xfrm>
            <a:off x="4474108" y="2215314"/>
            <a:ext cx="453396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“La interseccionalidad no es solo un lente, es una praxis política de transformación.” </a:t>
            </a:r>
          </a:p>
          <a:p>
            <a:pPr algn="ctr"/>
            <a:endParaRPr lang="es-ES" sz="2000" b="1" i="1" dirty="0">
              <a:solidFill>
                <a:schemeClr val="accent6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s-ES" sz="1000" dirty="0" err="1">
                <a:latin typeface="Trebuchet MS" panose="020B0603020202020204" pitchFamily="34" charset="0"/>
              </a:rPr>
              <a:t>Yuderkis</a:t>
            </a:r>
            <a:r>
              <a:rPr lang="es-ES" sz="1000" dirty="0">
                <a:latin typeface="Trebuchet MS" panose="020B0603020202020204" pitchFamily="34" charset="0"/>
              </a:rPr>
              <a:t> Espinosa, 2014</a:t>
            </a:r>
            <a:endParaRPr lang="es-CO" sz="1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85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305;p49">
            <a:extLst>
              <a:ext uri="{FF2B5EF4-FFF2-40B4-BE49-F238E27FC236}">
                <a16:creationId xmlns:a16="http://schemas.microsoft.com/office/drawing/2014/main" id="{0B88BCB8-7EBA-4FEA-FD30-51C9176FB88E}"/>
              </a:ext>
            </a:extLst>
          </p:cNvPr>
          <p:cNvSpPr/>
          <p:nvPr/>
        </p:nvSpPr>
        <p:spPr>
          <a:xfrm>
            <a:off x="-1" y="438219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0F732C8-AE82-C2F5-09EC-A570630BA3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1932115"/>
              </p:ext>
            </p:extLst>
          </p:nvPr>
        </p:nvGraphicFramePr>
        <p:xfrm>
          <a:off x="976317" y="1531404"/>
          <a:ext cx="7191366" cy="4574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>
            <a:extLst>
              <a:ext uri="{FF2B5EF4-FFF2-40B4-BE49-F238E27FC236}">
                <a16:creationId xmlns:a16="http://schemas.microsoft.com/office/drawing/2014/main" id="{FF97236D-85F6-961F-306B-76E08317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842" y="428335"/>
            <a:ext cx="7886700" cy="817147"/>
          </a:xfrm>
        </p:spPr>
        <p:txBody>
          <a:bodyPr/>
          <a:lstStyle/>
          <a:p>
            <a:r>
              <a:rPr lang="es-MX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Cambios en los conceptos</a:t>
            </a: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CF2FB8DE-0311-2752-63FC-C0696CCBFE30}"/>
              </a:ext>
            </a:extLst>
          </p:cNvPr>
          <p:cNvSpPr/>
          <p:nvPr/>
        </p:nvSpPr>
        <p:spPr>
          <a:xfrm>
            <a:off x="2138766" y="1623465"/>
            <a:ext cx="1250197" cy="935064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/>
              <a:t>1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3C4BE6AB-8437-1635-5FA5-98185E83BD08}"/>
              </a:ext>
            </a:extLst>
          </p:cNvPr>
          <p:cNvSpPr/>
          <p:nvPr/>
        </p:nvSpPr>
        <p:spPr>
          <a:xfrm>
            <a:off x="196312" y="3264976"/>
            <a:ext cx="1363851" cy="940231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/>
              <a:t>2</a:t>
            </a:r>
            <a:endParaRPr lang="es-MX" b="1" dirty="0"/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4F7E19C-6EA6-4A99-2AF7-1696B9AD0231}"/>
              </a:ext>
            </a:extLst>
          </p:cNvPr>
          <p:cNvSpPr/>
          <p:nvPr/>
        </p:nvSpPr>
        <p:spPr>
          <a:xfrm>
            <a:off x="7408189" y="3264976"/>
            <a:ext cx="1348353" cy="904068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/>
              <a:t>3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8132ECCC-37EB-2BE8-0C53-5D0A30A6D52A}"/>
              </a:ext>
            </a:extLst>
          </p:cNvPr>
          <p:cNvSpPr/>
          <p:nvPr/>
        </p:nvSpPr>
        <p:spPr>
          <a:xfrm>
            <a:off x="5525145" y="5117023"/>
            <a:ext cx="1348353" cy="904068"/>
          </a:xfrm>
          <a:prstGeom prst="lef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7025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A6F49-652F-D28F-992B-F0F3AD3D9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5;p49">
            <a:extLst>
              <a:ext uri="{FF2B5EF4-FFF2-40B4-BE49-F238E27FC236}">
                <a16:creationId xmlns:a16="http://schemas.microsoft.com/office/drawing/2014/main" id="{FAB27F18-5A56-649A-C467-5176F906EF7B}"/>
              </a:ext>
            </a:extLst>
          </p:cNvPr>
          <p:cNvSpPr/>
          <p:nvPr/>
        </p:nvSpPr>
        <p:spPr>
          <a:xfrm>
            <a:off x="0" y="697496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63" name="2 Marcador de contenido">
            <a:extLst>
              <a:ext uri="{FF2B5EF4-FFF2-40B4-BE49-F238E27FC236}">
                <a16:creationId xmlns:a16="http://schemas.microsoft.com/office/drawing/2014/main" id="{23E3F234-6B1B-B11E-C4CB-BC6C343C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0" y="1818376"/>
            <a:ext cx="6982916" cy="3892753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1200"/>
              </a:spcBef>
              <a:buFont typeface="Arial" panose="020B0604020202020204" pitchFamily="34" charset="0"/>
              <a:buNone/>
            </a:pPr>
            <a:endParaRPr lang="es-ES" altLang="en-US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spcBef>
                <a:spcPts val="1200"/>
              </a:spcBef>
              <a:buClr>
                <a:schemeClr val="tx2"/>
              </a:buClr>
              <a:buNone/>
            </a:pPr>
            <a:r>
              <a:rPr lang="es-ES" alt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TRABAJO</a:t>
            </a: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s-ES" altLang="en-US" sz="4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spcBef>
                <a:spcPts val="1200"/>
              </a:spcBef>
              <a:buClr>
                <a:schemeClr val="tx2"/>
              </a:buClr>
              <a:buNone/>
            </a:pPr>
            <a:r>
              <a:rPr lang="es-ES" alt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¿qué es el trabajo desde una perspectiva de género e interculturalidad?</a:t>
            </a:r>
            <a:endParaRPr lang="es-ES_tradnl" altLang="en-US" sz="4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66A0BA36-48FF-BCB4-751E-7A680BD14F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4202" y="3119545"/>
            <a:ext cx="6377634" cy="12911"/>
          </a:xfrm>
          <a:prstGeom prst="line">
            <a:avLst/>
          </a:prstGeom>
          <a:noFill/>
          <a:ln w="38100">
            <a:solidFill>
              <a:srgbClr val="F9A25E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48A98907-78E5-7934-9679-3767F425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260" y="930772"/>
            <a:ext cx="5829300" cy="43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ES_tradnl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Actualizar los conceptos</a:t>
            </a:r>
            <a:endParaRPr lang="es-CL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15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1158860" y="1818376"/>
            <a:ext cx="6982916" cy="389275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None/>
            </a:pPr>
            <a:endParaRPr lang="es-ES" alt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alt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Titulares de derechos: </a:t>
            </a:r>
            <a:r>
              <a:rPr lang="es-ES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somos todas las personas en nuestra condición de sujetos activos del desarrollo, con derechos y capacidades para ejercerlos.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alt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Garantes de derechos (titulares de obligaciones/deberes): </a:t>
            </a:r>
            <a:r>
              <a:rPr lang="es-ES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 los Estados en quienes recaen directamente las obligaciones jurídicas asociadas al cumplimiento y desarrollo efectivo de los derechos de las personas. 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alt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Titulares de responsabilidades</a:t>
            </a:r>
            <a:r>
              <a:rPr lang="es-ES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son otras organizaciones sociales como la familia, la comunidad,  la iglesia o las empresas. Al contrario que las obligaciones, de carácter jurídico, las responsabilidades son de carácter moral y ético</a:t>
            </a:r>
            <a:endParaRPr lang="es-ES_tradnl" alt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145C7BC-0842-3469-D8B5-C540F2F50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044" y="635937"/>
            <a:ext cx="5829300" cy="43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ES_tradnl" sz="3600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Otros conceptos</a:t>
            </a:r>
            <a:endParaRPr lang="es-CL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8E6B035A-546B-0CF0-F6D2-6DCDF9BC6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983434" y="1385979"/>
            <a:ext cx="6377634" cy="12911"/>
          </a:xfrm>
          <a:prstGeom prst="line">
            <a:avLst/>
          </a:prstGeom>
          <a:noFill/>
          <a:ln w="38100">
            <a:solidFill>
              <a:srgbClr val="F9A25E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" name="Google Shape;305;p49">
            <a:extLst>
              <a:ext uri="{FF2B5EF4-FFF2-40B4-BE49-F238E27FC236}">
                <a16:creationId xmlns:a16="http://schemas.microsoft.com/office/drawing/2014/main" id="{D06EEFA6-E105-5AE0-42CE-B5B24324CB93}"/>
              </a:ext>
            </a:extLst>
          </p:cNvPr>
          <p:cNvSpPr/>
          <p:nvPr/>
        </p:nvSpPr>
        <p:spPr>
          <a:xfrm>
            <a:off x="-1" y="299020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lvl="2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r>
              <a:rPr lang="es-MX" sz="32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Otros Conceptos</a:t>
            </a:r>
            <a:endParaRPr sz="3200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2">
            <a:extLst>
              <a:ext uri="{FF2B5EF4-FFF2-40B4-BE49-F238E27FC236}">
                <a16:creationId xmlns:a16="http://schemas.microsoft.com/office/drawing/2014/main" id="{266B7087-2B78-F935-3652-D56D33F73531}"/>
              </a:ext>
            </a:extLst>
          </p:cNvPr>
          <p:cNvGrpSpPr>
            <a:grpSpLocks/>
          </p:cNvGrpSpPr>
          <p:nvPr/>
        </p:nvGrpSpPr>
        <p:grpSpPr bwMode="auto">
          <a:xfrm>
            <a:off x="3890075" y="3270142"/>
            <a:ext cx="4427349" cy="2810360"/>
            <a:chOff x="1653" y="1810"/>
            <a:chExt cx="2719" cy="1779"/>
          </a:xfrm>
        </p:grpSpPr>
        <p:sp>
          <p:nvSpPr>
            <p:cNvPr id="3" name="_s1028">
              <a:extLst>
                <a:ext uri="{FF2B5EF4-FFF2-40B4-BE49-F238E27FC236}">
                  <a16:creationId xmlns:a16="http://schemas.microsoft.com/office/drawing/2014/main" id="{3CB1B936-3493-4C3A-C9F7-D9731A741850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>
              <a:off x="2543" y="2107"/>
              <a:ext cx="850" cy="850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4669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" name="_s1029">
              <a:extLst>
                <a:ext uri="{FF2B5EF4-FFF2-40B4-BE49-F238E27FC236}">
                  <a16:creationId xmlns:a16="http://schemas.microsoft.com/office/drawing/2014/main" id="{7008A529-3B83-8378-4730-34D398DA7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6" y="1810"/>
              <a:ext cx="4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_s1030">
              <a:extLst>
                <a:ext uri="{FF2B5EF4-FFF2-40B4-BE49-F238E27FC236}">
                  <a16:creationId xmlns:a16="http://schemas.microsoft.com/office/drawing/2014/main" id="{941EE0FA-1E31-ABF4-7F9A-652875F12FBC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>
              <a:off x="2822" y="2591"/>
              <a:ext cx="850" cy="850"/>
            </a:xfrm>
            <a:prstGeom prst="ellipse">
              <a:avLst/>
            </a:prstGeom>
            <a:solidFill>
              <a:schemeClr val="hlink">
                <a:alpha val="50000"/>
              </a:schemeClr>
            </a:solidFill>
            <a:ln w="4669">
              <a:solidFill>
                <a:schemeClr val="hlink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_s1031">
              <a:extLst>
                <a:ext uri="{FF2B5EF4-FFF2-40B4-BE49-F238E27FC236}">
                  <a16:creationId xmlns:a16="http://schemas.microsoft.com/office/drawing/2014/main" id="{39FD01DC-A9D8-ABB3-998B-5CCC9115F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8" y="3377"/>
              <a:ext cx="4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es-ES_tradnl" sz="1600" b="1" dirty="0">
                  <a:solidFill>
                    <a:srgbClr val="993300"/>
                  </a:solidFill>
                  <a:latin typeface="Trebuchet MS" pitchFamily="34" charset="0"/>
                  <a:cs typeface="Arial" charset="0"/>
                </a:rPr>
                <a:t>Comportamientos</a:t>
              </a:r>
              <a:endParaRPr lang="es-CL" sz="1600" b="1" dirty="0">
                <a:solidFill>
                  <a:srgbClr val="993300"/>
                </a:solidFill>
                <a:latin typeface="Trebuchet MS" pitchFamily="34" charset="0"/>
                <a:cs typeface="Arial" charset="0"/>
              </a:endParaRPr>
            </a:p>
          </p:txBody>
        </p:sp>
        <p:sp>
          <p:nvSpPr>
            <p:cNvPr id="7" name="_s1032">
              <a:extLst>
                <a:ext uri="{FF2B5EF4-FFF2-40B4-BE49-F238E27FC236}">
                  <a16:creationId xmlns:a16="http://schemas.microsoft.com/office/drawing/2014/main" id="{49886593-6C2B-2A1B-DCCE-D92DD3D3766F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>
              <a:off x="2264" y="2591"/>
              <a:ext cx="850" cy="850"/>
            </a:xfrm>
            <a:prstGeom prst="ellipse">
              <a:avLst/>
            </a:prstGeom>
            <a:solidFill>
              <a:schemeClr val="folHlink">
                <a:alpha val="50000"/>
              </a:schemeClr>
            </a:solidFill>
            <a:ln w="4669">
              <a:solidFill>
                <a:schemeClr val="folHlink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_s1033">
              <a:extLst>
                <a:ext uri="{FF2B5EF4-FFF2-40B4-BE49-F238E27FC236}">
                  <a16:creationId xmlns:a16="http://schemas.microsoft.com/office/drawing/2014/main" id="{C752B0DE-B6D0-419B-56ED-057FCC653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3" y="3335"/>
              <a:ext cx="4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65837" tIns="32918" rIns="65837" bIns="32918" numCol="1" anchor="ctr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es-ES_tradnl" sz="1600" b="1" dirty="0">
                  <a:solidFill>
                    <a:srgbClr val="993300"/>
                  </a:solidFill>
                  <a:latin typeface="Trebuchet MS" pitchFamily="34" charset="0"/>
                  <a:cs typeface="Arial" charset="0"/>
                </a:rPr>
                <a:t>Respuestas </a:t>
              </a:r>
            </a:p>
            <a:p>
              <a:pPr algn="ctr" defTabSz="685800"/>
              <a:r>
                <a:rPr lang="es-ES_tradnl" sz="1600" b="1" dirty="0">
                  <a:solidFill>
                    <a:srgbClr val="993300"/>
                  </a:solidFill>
                  <a:latin typeface="Trebuchet MS" pitchFamily="34" charset="0"/>
                  <a:cs typeface="Arial" charset="0"/>
                </a:rPr>
                <a:t>Emocionales</a:t>
              </a:r>
              <a:endParaRPr lang="es-CL" sz="1600" b="1" dirty="0">
                <a:solidFill>
                  <a:srgbClr val="993300"/>
                </a:solidFill>
                <a:latin typeface="Trebuchet MS" pitchFamily="34" charset="0"/>
                <a:cs typeface="Arial" charset="0"/>
              </a:endParaRPr>
            </a:p>
          </p:txBody>
        </p:sp>
      </p:grpSp>
      <p:sp>
        <p:nvSpPr>
          <p:cNvPr id="9" name="AutoShape 26">
            <a:extLst>
              <a:ext uri="{FF2B5EF4-FFF2-40B4-BE49-F238E27FC236}">
                <a16:creationId xmlns:a16="http://schemas.microsoft.com/office/drawing/2014/main" id="{9BAE280C-7B9C-AE89-B1FC-3AA31A4BC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306" y="3399751"/>
            <a:ext cx="2214563" cy="1944290"/>
          </a:xfrm>
          <a:prstGeom prst="rightArrowCallout">
            <a:avLst>
              <a:gd name="adj1" fmla="val 25000"/>
              <a:gd name="adj2" fmla="val 25000"/>
              <a:gd name="adj3" fmla="val 18983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dirty="0">
                <a:latin typeface="Trebuchet MS" pitchFamily="34" charset="0"/>
              </a:rPr>
              <a:t>Mitos, </a:t>
            </a:r>
          </a:p>
          <a:p>
            <a:pPr algn="ctr"/>
            <a:r>
              <a:rPr lang="es-ES_tradnl" dirty="0">
                <a:latin typeface="Trebuchet MS" pitchFamily="34" charset="0"/>
              </a:rPr>
              <a:t>símbolos, </a:t>
            </a:r>
          </a:p>
          <a:p>
            <a:pPr algn="ctr"/>
            <a:r>
              <a:rPr lang="es-ES_tradnl" dirty="0">
                <a:latin typeface="Trebuchet MS" pitchFamily="34" charset="0"/>
              </a:rPr>
              <a:t>normas, etc.</a:t>
            </a:r>
            <a:endParaRPr lang="es-CL" dirty="0">
              <a:latin typeface="Trebuchet MS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B73EAB68-77B5-902D-2E84-16AA795BC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0423" y="938135"/>
            <a:ext cx="5022056" cy="1350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None/>
            </a:pPr>
            <a:r>
              <a:rPr lang="es-ES" sz="1500" dirty="0">
                <a:latin typeface="Trebuchet MS" pitchFamily="34" charset="0"/>
              </a:rPr>
              <a:t>Red de creencias, rasgos de personalidad, actitudes, sentimientos, valores, conductas y actividades que diferencian a hombres y mujeres a través de un proceso de construcción social. Estas características las sociedades las elaboran a partir de la diferencia sexual anatómica y fisiológica. </a:t>
            </a:r>
            <a:endParaRPr lang="es-CL" sz="1500" dirty="0">
              <a:latin typeface="Trebuchet MS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BE4ABA72-1551-6464-C357-FD4A85F07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7" y="938135"/>
            <a:ext cx="2214562" cy="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_tradnl" sz="3600" b="1" dirty="0">
                <a:solidFill>
                  <a:srgbClr val="0070C0"/>
                </a:solidFill>
                <a:latin typeface="Trebuchet MS" pitchFamily="34" charset="0"/>
              </a:rPr>
              <a:t>Género</a:t>
            </a:r>
            <a:endParaRPr lang="es-CL" sz="3600" b="1" dirty="0">
              <a:solidFill>
                <a:srgbClr val="0070C0"/>
              </a:solidFill>
              <a:latin typeface="Trebuchet MS" pitchFamily="34" charset="0"/>
            </a:endParaRPr>
          </a:p>
        </p:txBody>
      </p:sp>
      <p:sp>
        <p:nvSpPr>
          <p:cNvPr id="14" name="Text Box 28">
            <a:extLst>
              <a:ext uri="{FF2B5EF4-FFF2-40B4-BE49-F238E27FC236}">
                <a16:creationId xmlns:a16="http://schemas.microsoft.com/office/drawing/2014/main" id="{A731653F-EBBF-806E-0B89-6348D0F31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582" y="2785509"/>
            <a:ext cx="27003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b="1" dirty="0">
                <a:solidFill>
                  <a:srgbClr val="993300"/>
                </a:solidFill>
              </a:rPr>
              <a:t>Funciones sociales, laborales </a:t>
            </a:r>
          </a:p>
          <a:p>
            <a:pPr algn="ctr"/>
            <a:r>
              <a:rPr lang="es-ES_tradnl" b="1" dirty="0">
                <a:solidFill>
                  <a:srgbClr val="993300"/>
                </a:solidFill>
              </a:rPr>
              <a:t>y culturales</a:t>
            </a:r>
            <a:endParaRPr lang="es-ES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1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5;p49">
            <a:extLst>
              <a:ext uri="{FF2B5EF4-FFF2-40B4-BE49-F238E27FC236}">
                <a16:creationId xmlns:a16="http://schemas.microsoft.com/office/drawing/2014/main" id="{27A172C0-0DBF-372E-4339-264DEA02DF14}"/>
              </a:ext>
            </a:extLst>
          </p:cNvPr>
          <p:cNvSpPr/>
          <p:nvPr/>
        </p:nvSpPr>
        <p:spPr>
          <a:xfrm>
            <a:off x="-1" y="216403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543E10B-0CBB-E495-2F85-6F7E06E32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19" y="1133893"/>
            <a:ext cx="7789762" cy="5724107"/>
          </a:xfrm>
          <a:prstGeom prst="rect">
            <a:avLst/>
          </a:prstGeom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CEF8096A-804D-FEB2-C2D0-C5429316499E}"/>
              </a:ext>
            </a:extLst>
          </p:cNvPr>
          <p:cNvSpPr txBox="1">
            <a:spLocks/>
          </p:cNvSpPr>
          <p:nvPr/>
        </p:nvSpPr>
        <p:spPr>
          <a:xfrm>
            <a:off x="1833910" y="469247"/>
            <a:ext cx="6182531" cy="4118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" sz="2400" b="1" dirty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Calibri" pitchFamily="34" charset="0"/>
              </a:rPr>
              <a:t>Distinciones conceptuales y prácticas</a:t>
            </a:r>
          </a:p>
        </p:txBody>
      </p:sp>
    </p:spTree>
    <p:extLst>
      <p:ext uri="{BB962C8B-B14F-4D97-AF65-F5344CB8AC3E}">
        <p14:creationId xmlns:p14="http://schemas.microsoft.com/office/powerpoint/2010/main" val="409105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56D2883-66C4-DD24-BFCB-986CC4F8E8EB}"/>
              </a:ext>
            </a:extLst>
          </p:cNvPr>
          <p:cNvSpPr txBox="1"/>
          <p:nvPr/>
        </p:nvSpPr>
        <p:spPr>
          <a:xfrm>
            <a:off x="689486" y="627591"/>
            <a:ext cx="7765028" cy="961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50"/>
              </a:spcBef>
              <a:buSzPts val="1100"/>
            </a:pPr>
            <a:r>
              <a:rPr lang="es-ES" sz="2700" dirty="0">
                <a:latin typeface="GIZ Gravur TT Cond" panose="02010506010101020102" pitchFamily="2" charset="0"/>
                <a:cs typeface="Calibri" panose="020F0502020204030204" pitchFamily="34" charset="0"/>
              </a:rPr>
              <a:t>La </a:t>
            </a:r>
            <a:r>
              <a:rPr lang="es-ES" sz="2700" b="1" dirty="0">
                <a:solidFill>
                  <a:srgbClr val="0070C0"/>
                </a:solidFill>
                <a:latin typeface="GIZ Gravur TT Cond" panose="02010506010101020102" pitchFamily="2" charset="0"/>
                <a:cs typeface="Calibri" panose="020F0502020204030204" pitchFamily="34" charset="0"/>
              </a:rPr>
              <a:t>interseccionalidad </a:t>
            </a:r>
            <a:r>
              <a:rPr lang="es-ES" sz="2700" dirty="0">
                <a:latin typeface="GIZ Gravur TT Cond" panose="02010506010101020102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como contenido </a:t>
            </a:r>
            <a:r>
              <a:rPr lang="es-ES" sz="2700" dirty="0">
                <a:latin typeface="GIZ Gravur TT Cond" panose="02010506010101020102" pitchFamily="2" charset="0"/>
                <a:cs typeface="Calibri" panose="020F0502020204030204" pitchFamily="34" charset="0"/>
              </a:rPr>
              <a:t>estratégico del marco contextual del enfoque de género</a:t>
            </a:r>
          </a:p>
        </p:txBody>
      </p:sp>
      <p:pic>
        <p:nvPicPr>
          <p:cNvPr id="3" name="Imagen 2" descr="Diagrama, Diagrama de Venn&#10;&#10;Descripción generada automáticamente">
            <a:extLst>
              <a:ext uri="{FF2B5EF4-FFF2-40B4-BE49-F238E27FC236}">
                <a16:creationId xmlns:a16="http://schemas.microsoft.com/office/drawing/2014/main" id="{04F7D49E-B78A-E433-CD41-664C6E20E0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41" y="2143138"/>
            <a:ext cx="4472150" cy="3513833"/>
          </a:xfrm>
          <a:prstGeom prst="rect">
            <a:avLst/>
          </a:prstGeom>
        </p:spPr>
      </p:pic>
      <p:pic>
        <p:nvPicPr>
          <p:cNvPr id="2" name="Imagen 1" descr="Imagen que contiene electrónica, cd&#10;&#10;Descripción generada automáticamente">
            <a:extLst>
              <a:ext uri="{FF2B5EF4-FFF2-40B4-BE49-F238E27FC236}">
                <a16:creationId xmlns:a16="http://schemas.microsoft.com/office/drawing/2014/main" id="{87EB55FF-594C-D0C6-CFBE-9A8BE4315BCF}"/>
              </a:ext>
            </a:extLst>
          </p:cNvPr>
          <p:cNvPicPr/>
          <p:nvPr/>
        </p:nvPicPr>
        <p:blipFill>
          <a:blip r:embed="rId4"/>
          <a:srcRect t="7080"/>
          <a:stretch>
            <a:fillRect/>
          </a:stretch>
        </p:blipFill>
        <p:spPr>
          <a:xfrm>
            <a:off x="4865821" y="2269746"/>
            <a:ext cx="4004375" cy="371523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641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9"/>
          <p:cNvSpPr/>
          <p:nvPr/>
        </p:nvSpPr>
        <p:spPr>
          <a:xfrm>
            <a:off x="0" y="1084564"/>
            <a:ext cx="9144001" cy="917490"/>
          </a:xfrm>
          <a:prstGeom prst="rect">
            <a:avLst/>
          </a:prstGeom>
          <a:solidFill>
            <a:srgbClr val="009DDC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49"/>
          <p:cNvSpPr/>
          <p:nvPr/>
        </p:nvSpPr>
        <p:spPr>
          <a:xfrm>
            <a:off x="611661" y="1347111"/>
            <a:ext cx="6541477" cy="392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>
              <a:buNone/>
            </a:pPr>
            <a:r>
              <a:rPr lang="es-ES" sz="22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Cómo consideramos los desafíos</a:t>
            </a:r>
            <a:endParaRPr sz="225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20158C6-B8EC-8E08-ABF8-E14A3526CC98}"/>
              </a:ext>
            </a:extLst>
          </p:cNvPr>
          <p:cNvSpPr txBox="1"/>
          <p:nvPr/>
        </p:nvSpPr>
        <p:spPr>
          <a:xfrm>
            <a:off x="2347378" y="2328325"/>
            <a:ext cx="6228212" cy="4077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eaLnBrk="0" hangingPunct="0">
              <a:buFont typeface="Quattrocento Sans" panose="020B0502050000020003" pitchFamily="34" charset="0"/>
              <a:buChar char="¤"/>
            </a:pPr>
            <a:r>
              <a:rPr lang="es-CO" altLang="es-C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mujeres indígenas, afrodescendientes, rurales, con discapacidad o diversas sexualidades viven desigualdades que no se capturan del todo en categorías binarias.</a:t>
            </a:r>
          </a:p>
          <a:p>
            <a:pPr marL="228600" indent="-228600" eaLnBrk="0" hangingPunct="0">
              <a:buFont typeface="Quattrocento Sans" panose="020B0502050000020003" pitchFamily="34" charset="0"/>
              <a:buChar char="¤"/>
            </a:pPr>
            <a:endParaRPr lang="es-CO" altLang="es-CO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eaLnBrk="0" hangingPunct="0">
              <a:buFont typeface="Quattrocento Sans" panose="020B0502050000020003" pitchFamily="34" charset="0"/>
              <a:buChar char="¤"/>
            </a:pPr>
            <a:r>
              <a:rPr lang="es-CO" altLang="es-C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Justicia epistémicas que exige preguntarnos </a:t>
            </a:r>
            <a:r>
              <a:rPr lang="es-CO" altLang="es-CO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quién evalúa, desde dónde y para qué</a:t>
            </a:r>
            <a:r>
              <a:rPr lang="es-CO" altLang="es-C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FontTx/>
              <a:buChar char="☼"/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FontTx/>
              <a:buChar char="☼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Enfoques clave: 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Interculturalidad, Interseccionalidad y Feminismos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como herramientas para reconocer trayectorias históricas, heridas coloniales y formas de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re-existencia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28600" indent="-228600">
              <a:buFontTx/>
              <a:buChar char="☼"/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FontTx/>
              <a:buChar char="☼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perspectivas decoloniales nos convocan a repensar cómo valoramos la diversidad cultural y la justicia epistémica (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Cusicanqui,2010;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Escobar, 2003; Espinosa, 2014).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57F7ABF-9485-F67F-A430-9023ACB79CB4}"/>
              </a:ext>
            </a:extLst>
          </p:cNvPr>
          <p:cNvSpPr txBox="1"/>
          <p:nvPr/>
        </p:nvSpPr>
        <p:spPr>
          <a:xfrm>
            <a:off x="611661" y="421906"/>
            <a:ext cx="90266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000" b="1" i="0" u="none" strike="noStrike" cap="none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Cómo</a:t>
            </a:r>
            <a:r>
              <a:rPr lang="en-US" sz="2000" b="1" i="0" u="none" strike="noStrike" cap="none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dialogamos</a:t>
            </a:r>
            <a:r>
              <a:rPr lang="en-US" sz="2000" b="1" i="0" u="none" strike="noStrike" cap="none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: Justicia </a:t>
            </a:r>
            <a:r>
              <a:rPr lang="en-US" sz="2000" b="1" i="0" u="none" strike="noStrike" cap="none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Epistémica</a:t>
            </a:r>
            <a:r>
              <a:rPr lang="en-US" sz="2000" b="1" i="0" u="none" strike="noStrike" cap="none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,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Interseccionalidad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i="0" u="none" strike="noStrike" cap="none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Interculturalidad</a:t>
            </a:r>
            <a:endParaRPr lang="en-US" sz="2000" b="1" i="0" u="none" strike="noStrike" cap="none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0101114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_power_point_aqr_v2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ción2" id="{858ABA7A-539A-4E9F-BE20-B4A263C3C612}" vid="{D51FABF9-C0AD-4AE7-9A9F-740950DF142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BFC3B98EE5DB46A72144D037BAD3B2" ma:contentTypeVersion="10" ma:contentTypeDescription="Crea un document nou" ma:contentTypeScope="" ma:versionID="6f2f77717b3deb3978e28d1279405bb7">
  <xsd:schema xmlns:xsd="http://www.w3.org/2001/XMLSchema" xmlns:xs="http://www.w3.org/2001/XMLSchema" xmlns:p="http://schemas.microsoft.com/office/2006/metadata/properties" xmlns:ns2="163acc1d-83d5-4462-92e7-7aa768e06724" xmlns:ns3="094738fa-1cf6-4cc8-9470-0fcc8049e17c" targetNamespace="http://schemas.microsoft.com/office/2006/metadata/properties" ma:root="true" ma:fieldsID="05e1529c6522b2425bd13c8f457da9dc" ns2:_="" ns3:_="">
    <xsd:import namespace="163acc1d-83d5-4462-92e7-7aa768e06724"/>
    <xsd:import namespace="094738fa-1cf6-4cc8-9470-0fcc8049e1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3acc1d-83d5-4462-92e7-7aa768e067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Etiquetes de la imatge" ma:readOnly="false" ma:fieldId="{5cf76f15-5ced-4ddc-b409-7134ff3c332f}" ma:taxonomyMulti="true" ma:sspId="87c5a2b0-51b2-40d4-af1d-83836684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738fa-1cf6-4cc8-9470-0fcc8049e17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bca2318-4ed8-4fc6-9de0-835c546ca509}" ma:internalName="TaxCatchAll" ma:showField="CatchAllData" ma:web="094738fa-1cf6-4cc8-9470-0fcc8049e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FDD1CC-1B7C-4FB7-9869-B93291385C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5D0982-4FF3-4CCE-B609-5E48C8FEE367}">
  <ds:schemaRefs>
    <ds:schemaRef ds:uri="094738fa-1cf6-4cc8-9470-0fcc8049e17c"/>
    <ds:schemaRef ds:uri="163acc1d-83d5-4462-92e7-7aa768e067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1021</Words>
  <Application>Microsoft Office PowerPoint</Application>
  <PresentationFormat>Presentación en pantalla (4:3)</PresentationFormat>
  <Paragraphs>99</Paragraphs>
  <Slides>12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2" baseType="lpstr">
      <vt:lpstr>Arial</vt:lpstr>
      <vt:lpstr>Calibri</vt:lpstr>
      <vt:lpstr>Franklin Gothic Demi Cond</vt:lpstr>
      <vt:lpstr>GIZ Gravur TT Cond</vt:lpstr>
      <vt:lpstr>Quattrocento Sans</vt:lpstr>
      <vt:lpstr>Roboto</vt:lpstr>
      <vt:lpstr>Symbol</vt:lpstr>
      <vt:lpstr>Trebuchet MS</vt:lpstr>
      <vt:lpstr>Wingdings</vt:lpstr>
      <vt:lpstr>plantilla_power_point_aqr_v2</vt:lpstr>
      <vt:lpstr>Presentación de PowerPoint</vt:lpstr>
      <vt:lpstr>Presentación de PowerPoint</vt:lpstr>
      <vt:lpstr>Cambios en los conceptos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Considerar un marco analítico general según el tipo de cambios que propone el proyecto o programa a evaluar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AFM</dc:creator>
  <cp:lastModifiedBy>Alejandra Faúndez</cp:lastModifiedBy>
  <cp:revision>27</cp:revision>
  <dcterms:created xsi:type="dcterms:W3CDTF">2023-09-07T07:42:43Z</dcterms:created>
  <dcterms:modified xsi:type="dcterms:W3CDTF">2025-06-04T00:53:41Z</dcterms:modified>
</cp:coreProperties>
</file>