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8288000" cy="10287000"/>
  <p:notesSz cx="6858000" cy="9144000"/>
  <p:embeddedFontLst>
    <p:embeddedFont>
      <p:font typeface="Agrandir Medium" pitchFamily="2" charset="77"/>
      <p:regular r:id="rId9"/>
    </p:embeddedFont>
    <p:embeddedFont>
      <p:font typeface="Glacial Indifference Bold" pitchFamily="2" charset="0"/>
      <p:regular r:id="rId10"/>
      <p:bold r:id="rId11"/>
    </p:embeddedFont>
    <p:embeddedFont>
      <p:font typeface="IBM Plex Sans" panose="020B0503050203000203" pitchFamily="34" charset="0"/>
      <p:regular r:id="rId12"/>
      <p:bold r:id="rId13"/>
      <p:italic r:id="rId14"/>
      <p:boldItalic r:id="rId15"/>
    </p:embeddedFont>
    <p:embeddedFont>
      <p:font typeface="Inter Medium" panose="02000503000000020004" pitchFamily="2" charset="0"/>
      <p:regular r:id="rId16"/>
    </p:embeddedFont>
    <p:embeddedFont>
      <p:font typeface="Inter Semi-Bold" panose="02000503000000020004" pitchFamily="2" charset="0"/>
      <p:regular r:id="rId17"/>
      <p:bold r:id="rId18"/>
    </p:embeddedFont>
    <p:embeddedFont>
      <p:font typeface="League Spartan" pitchFamily="2" charset="77"/>
      <p:regular r:id="rId19"/>
      <p:bold r:id="rId20"/>
    </p:embeddedFont>
    <p:embeddedFont>
      <p:font typeface="Oswald Bold" pitchFamily="2" charset="77"/>
      <p:regular r:id="rId21"/>
      <p:bold r:id="rId22"/>
    </p:embeddedFont>
    <p:embeddedFont>
      <p:font typeface="Poppins Bold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57" d="100"/>
          <a:sy n="57" d="100"/>
        </p:scale>
        <p:origin x="36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9385" y="2417763"/>
            <a:ext cx="3556826" cy="7869237"/>
            <a:chOff x="0" y="0"/>
            <a:chExt cx="660400" cy="14610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461090"/>
            </a:xfrm>
            <a:custGeom>
              <a:avLst/>
              <a:gdLst/>
              <a:ahLst/>
              <a:cxnLst/>
              <a:rect l="l" t="t" r="r" b="b"/>
              <a:pathLst>
                <a:path w="660400" h="146109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42902"/>
                  </a:cubicBezTo>
                  <a:lnTo>
                    <a:pt x="660400" y="1461090"/>
                  </a:lnTo>
                  <a:lnTo>
                    <a:pt x="0" y="1461090"/>
                  </a:lnTo>
                  <a:lnTo>
                    <a:pt x="0" y="34373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04389">
                <a:alpha val="32941"/>
              </a:srgbClr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1775"/>
              <a:ext cx="660400" cy="1229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74348" y="5909368"/>
            <a:ext cx="3556826" cy="4377632"/>
            <a:chOff x="0" y="0"/>
            <a:chExt cx="6604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8AC4D8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1775"/>
              <a:ext cx="660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31174" y="0"/>
            <a:ext cx="3556826" cy="10287000"/>
            <a:chOff x="0" y="0"/>
            <a:chExt cx="660400" cy="19099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1909999"/>
            </a:xfrm>
            <a:custGeom>
              <a:avLst/>
              <a:gdLst/>
              <a:ahLst/>
              <a:cxnLst/>
              <a:rect l="l" t="t" r="r" b="b"/>
              <a:pathLst>
                <a:path w="660400" h="190999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52874"/>
                  </a:cubicBezTo>
                  <a:lnTo>
                    <a:pt x="660400" y="1909999"/>
                  </a:lnTo>
                  <a:lnTo>
                    <a:pt x="0" y="1909999"/>
                  </a:lnTo>
                  <a:lnTo>
                    <a:pt x="0" y="35402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204389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31775"/>
              <a:ext cx="660400" cy="167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568" y="138761"/>
            <a:ext cx="4165562" cy="3768251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12948400" y="1727091"/>
            <a:ext cx="1782774" cy="2345756"/>
          </a:xfrm>
          <a:custGeom>
            <a:avLst/>
            <a:gdLst/>
            <a:ahLst/>
            <a:cxnLst/>
            <a:rect l="l" t="t" r="r" b="b"/>
            <a:pathLst>
              <a:path w="1782774" h="2345756">
                <a:moveTo>
                  <a:pt x="0" y="0"/>
                </a:moveTo>
                <a:lnTo>
                  <a:pt x="1782774" y="0"/>
                </a:lnTo>
                <a:lnTo>
                  <a:pt x="1782774" y="2345755"/>
                </a:lnTo>
                <a:lnTo>
                  <a:pt x="0" y="2345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  <p:sp>
        <p:nvSpPr>
          <p:cNvPr id="13" name="Freeform 13"/>
          <p:cNvSpPr/>
          <p:nvPr/>
        </p:nvSpPr>
        <p:spPr>
          <a:xfrm>
            <a:off x="10014385" y="6172200"/>
            <a:ext cx="4327228" cy="4114800"/>
          </a:xfrm>
          <a:custGeom>
            <a:avLst/>
            <a:gdLst/>
            <a:ahLst/>
            <a:cxnLst/>
            <a:rect l="l" t="t" r="r" b="b"/>
            <a:pathLst>
              <a:path w="4327228" h="4114800">
                <a:moveTo>
                  <a:pt x="0" y="0"/>
                </a:moveTo>
                <a:lnTo>
                  <a:pt x="4327227" y="0"/>
                </a:lnTo>
                <a:lnTo>
                  <a:pt x="43272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  <p:grpSp>
        <p:nvGrpSpPr>
          <p:cNvPr id="14" name="Group 14"/>
          <p:cNvGrpSpPr/>
          <p:nvPr/>
        </p:nvGrpSpPr>
        <p:grpSpPr>
          <a:xfrm>
            <a:off x="13650568" y="3611762"/>
            <a:ext cx="4100397" cy="410039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4FB4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80975"/>
              <a:ext cx="660400" cy="5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54848" y="3816043"/>
            <a:ext cx="3691836" cy="369183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80975"/>
              <a:ext cx="660400" cy="555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142232" y="4286249"/>
            <a:ext cx="3117068" cy="2414310"/>
          </a:xfrm>
          <a:custGeom>
            <a:avLst/>
            <a:gdLst/>
            <a:ahLst/>
            <a:cxnLst/>
            <a:rect l="l" t="t" r="r" b="b"/>
            <a:pathLst>
              <a:path w="3117068" h="2414310">
                <a:moveTo>
                  <a:pt x="0" y="0"/>
                </a:moveTo>
                <a:lnTo>
                  <a:pt x="3117068" y="0"/>
                </a:lnTo>
                <a:lnTo>
                  <a:pt x="3117068" y="2414311"/>
                </a:lnTo>
                <a:lnTo>
                  <a:pt x="0" y="24143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40510" y="7672655"/>
            <a:ext cx="1764803" cy="1639776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flipV="1">
            <a:off x="2162489" y="5195887"/>
            <a:ext cx="7509990" cy="19050"/>
          </a:xfrm>
          <a:prstGeom prst="line">
            <a:avLst/>
          </a:prstGeom>
          <a:ln w="104775" cap="flat">
            <a:solidFill>
              <a:srgbClr val="AB1D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sp>
        <p:nvSpPr>
          <p:cNvPr id="23" name="TextBox 23"/>
          <p:cNvSpPr txBox="1"/>
          <p:nvPr/>
        </p:nvSpPr>
        <p:spPr>
          <a:xfrm>
            <a:off x="-825469" y="2609550"/>
            <a:ext cx="14304587" cy="213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9"/>
              </a:lnSpc>
            </a:pPr>
            <a:r>
              <a:rPr lang="en-US" sz="6849" b="1">
                <a:solidFill>
                  <a:srgbClr val="204389"/>
                </a:solidFill>
                <a:latin typeface="Poppins Bold"/>
                <a:ea typeface="Poppins Bold"/>
                <a:cs typeface="Poppins Bold"/>
                <a:sym typeface="Poppins Bold"/>
              </a:rPr>
              <a:t>SEMANA </a:t>
            </a:r>
            <a:r>
              <a:rPr lang="en-US" sz="6849" b="1">
                <a:solidFill>
                  <a:srgbClr val="00AEEF"/>
                </a:solidFill>
                <a:latin typeface="Poppins Bold"/>
                <a:ea typeface="Poppins Bold"/>
                <a:cs typeface="Poppins Bold"/>
                <a:sym typeface="Poppins Bold"/>
              </a:rPr>
              <a:t>GLO</a:t>
            </a:r>
            <a:r>
              <a:rPr lang="en-US" sz="6849" b="1">
                <a:solidFill>
                  <a:srgbClr val="204389"/>
                </a:solidFill>
                <a:latin typeface="Poppins Bold"/>
                <a:ea typeface="Poppins Bold"/>
                <a:cs typeface="Poppins Bold"/>
                <a:sym typeface="Poppins Bold"/>
              </a:rPr>
              <a:t>CAL DE</a:t>
            </a:r>
          </a:p>
          <a:p>
            <a:pPr algn="ctr">
              <a:lnSpc>
                <a:spcPts val="6929"/>
              </a:lnSpc>
            </a:pPr>
            <a:r>
              <a:rPr lang="en-US" sz="4949" b="1">
                <a:solidFill>
                  <a:srgbClr val="204389"/>
                </a:solidFill>
                <a:latin typeface="Poppins Bold"/>
                <a:ea typeface="Poppins Bold"/>
                <a:cs typeface="Poppins Bold"/>
                <a:sym typeface="Poppins Bold"/>
              </a:rPr>
              <a:t> EVALUACIÓN DE POLÍTICAS PÚBLICAS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4555192"/>
            <a:ext cx="10515939" cy="26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4619"/>
              </a:lnSpc>
            </a:pPr>
            <a:r>
              <a:rPr lang="en-US" sz="3299" b="1">
                <a:solidFill>
                  <a:srgbClr val="13508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ESTRATEGIA PARA ALCANZAR EL DESARROLLO Y LA JUSTICA SOCIAL</a:t>
            </a:r>
          </a:p>
          <a:p>
            <a:pPr algn="ctr">
              <a:lnSpc>
                <a:spcPts val="4619"/>
              </a:lnSpc>
            </a:pPr>
            <a:endParaRPr lang="en-US" sz="3299" b="1">
              <a:solidFill>
                <a:srgbClr val="13508B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6992379"/>
            <a:ext cx="7913619" cy="1353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8"/>
              </a:lnSpc>
            </a:pPr>
            <a:r>
              <a:rPr lang="en-US" sz="2584" spc="462" dirty="0">
                <a:solidFill>
                  <a:srgbClr val="0655A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“MONITOREO </a:t>
            </a:r>
            <a:r>
              <a:rPr lang="en-US" sz="2584" spc="462" dirty="0">
                <a:solidFill>
                  <a:srgbClr val="1F4F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COMO INSUMO PARA LA </a:t>
            </a:r>
            <a:r>
              <a:rPr lang="en-US" sz="2584" spc="462" dirty="0">
                <a:solidFill>
                  <a:srgbClr val="00AEE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EVALUACIÓN</a:t>
            </a:r>
            <a:r>
              <a:rPr lang="en-US" sz="2584" spc="462" dirty="0">
                <a:solidFill>
                  <a:srgbClr val="1F4FB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POLÍTICAS PÚBLICAS”.</a:t>
            </a:r>
          </a:p>
        </p:txBody>
      </p:sp>
      <p:pic>
        <p:nvPicPr>
          <p:cNvPr id="33" name="Picture 32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5DB25F2-DBB9-D2AB-69D0-019C5BBD0B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202"/>
            <a:ext cx="3733800" cy="1977870"/>
          </a:xfrm>
          <a:prstGeom prst="rect">
            <a:avLst/>
          </a:prstGeom>
        </p:spPr>
      </p:pic>
      <p:pic>
        <p:nvPicPr>
          <p:cNvPr id="35" name="Picture 34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288EF17C-C79C-D5BF-E89E-D295C6F7D7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20" y="667"/>
            <a:ext cx="3101624" cy="21229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15CB3A-D628-0D0C-7E62-617D7E4398C6}"/>
              </a:ext>
            </a:extLst>
          </p:cNvPr>
          <p:cNvSpPr txBox="1"/>
          <p:nvPr/>
        </p:nvSpPr>
        <p:spPr>
          <a:xfrm>
            <a:off x="843679" y="8750803"/>
            <a:ext cx="7063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O" sz="2800" b="1" dirty="0"/>
              <a:t>Laura V. Sánchez-Vincitore, Ph.D.</a:t>
            </a:r>
          </a:p>
          <a:p>
            <a:r>
              <a:rPr lang="en-DO" sz="2800" dirty="0"/>
              <a:t>Laboratorio de Neurocognición y Psicofisiología</a:t>
            </a:r>
            <a:br>
              <a:rPr lang="en-DO" sz="2800" dirty="0"/>
            </a:br>
            <a:r>
              <a:rPr lang="en-DO" sz="2800" dirty="0"/>
              <a:t>Universidad Iberoamericana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869598"/>
            <a:ext cx="9586200" cy="3772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6800" b="1" dirty="0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¿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Cómo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 se involucre la academia y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aporta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 al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aconstrucción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ea typeface="Poppins Bold"/>
                <a:cs typeface="Poppins Bold"/>
                <a:sym typeface="Poppins Bold"/>
              </a:rPr>
              <a:t> del SIMEDID?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464962" y="1409700"/>
            <a:ext cx="7289638" cy="2360027"/>
            <a:chOff x="0" y="0"/>
            <a:chExt cx="2708930" cy="877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8930" cy="877019"/>
            </a:xfrm>
            <a:custGeom>
              <a:avLst/>
              <a:gdLst/>
              <a:ahLst/>
              <a:cxnLst/>
              <a:rect l="l" t="t" r="r" b="b"/>
              <a:pathLst>
                <a:path w="2708930" h="877019">
                  <a:moveTo>
                    <a:pt x="44606" y="0"/>
                  </a:moveTo>
                  <a:lnTo>
                    <a:pt x="2664324" y="0"/>
                  </a:lnTo>
                  <a:cubicBezTo>
                    <a:pt x="2688959" y="0"/>
                    <a:pt x="2708930" y="19971"/>
                    <a:pt x="2708930" y="44606"/>
                  </a:cubicBezTo>
                  <a:lnTo>
                    <a:pt x="2708930" y="832413"/>
                  </a:lnTo>
                  <a:cubicBezTo>
                    <a:pt x="2708930" y="857048"/>
                    <a:pt x="2688959" y="877019"/>
                    <a:pt x="2664324" y="877019"/>
                  </a:cubicBezTo>
                  <a:lnTo>
                    <a:pt x="44606" y="877019"/>
                  </a:lnTo>
                  <a:cubicBezTo>
                    <a:pt x="19971" y="877019"/>
                    <a:pt x="0" y="857048"/>
                    <a:pt x="0" y="832413"/>
                  </a:cubicBezTo>
                  <a:lnTo>
                    <a:pt x="0" y="44606"/>
                  </a:lnTo>
                  <a:cubicBezTo>
                    <a:pt x="0" y="19971"/>
                    <a:pt x="19971" y="0"/>
                    <a:pt x="44606" y="0"/>
                  </a:cubicBezTo>
                  <a:close/>
                </a:path>
              </a:pathLst>
            </a:custGeom>
            <a:solidFill>
              <a:srgbClr val="8AC4D8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4775"/>
              <a:ext cx="2708930" cy="77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294639" y="1905899"/>
            <a:ext cx="3793746" cy="1399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189"/>
              </a:lnSpc>
            </a:pP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El SIMEDID se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basó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en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teorías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del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desarrollo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infantil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,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pero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fue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adaptado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al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contexto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dominicano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a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partir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literatura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internacional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evidencia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local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sobre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crianza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,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entorno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cultura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.</a:t>
            </a:r>
            <a:endParaRPr lang="en-US" sz="1564" b="1" spc="25" dirty="0">
              <a:solidFill>
                <a:srgbClr val="FFFFFF"/>
              </a:solidFill>
              <a:latin typeface="Inter Semi-Bold"/>
              <a:ea typeface="Inter Semi-Bold"/>
              <a:sym typeface="Inter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41101" y="1930124"/>
            <a:ext cx="2227337" cy="155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8309" b="1" u="none" strike="noStrike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01.</a:t>
            </a:r>
          </a:p>
          <a:p>
            <a:pPr marL="0" lvl="0" indent="0" algn="ctr">
              <a:spcBef>
                <a:spcPct val="0"/>
              </a:spcBef>
            </a:pPr>
            <a:r>
              <a:rPr lang="en-US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Diseño</a:t>
            </a:r>
            <a:r>
              <a:rPr lang="en-US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conceptual</a:t>
            </a:r>
            <a:endParaRPr lang="en-US" sz="1200" b="1" u="none" strike="noStrike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464962" y="3913752"/>
            <a:ext cx="7289638" cy="2360027"/>
            <a:chOff x="0" y="0"/>
            <a:chExt cx="2708930" cy="877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930" cy="877019"/>
            </a:xfrm>
            <a:custGeom>
              <a:avLst/>
              <a:gdLst/>
              <a:ahLst/>
              <a:cxnLst/>
              <a:rect l="l" t="t" r="r" b="b"/>
              <a:pathLst>
                <a:path w="2708930" h="877019">
                  <a:moveTo>
                    <a:pt x="44606" y="0"/>
                  </a:moveTo>
                  <a:lnTo>
                    <a:pt x="2664324" y="0"/>
                  </a:lnTo>
                  <a:cubicBezTo>
                    <a:pt x="2688959" y="0"/>
                    <a:pt x="2708930" y="19971"/>
                    <a:pt x="2708930" y="44606"/>
                  </a:cubicBezTo>
                  <a:lnTo>
                    <a:pt x="2708930" y="832413"/>
                  </a:lnTo>
                  <a:cubicBezTo>
                    <a:pt x="2708930" y="857048"/>
                    <a:pt x="2688959" y="877019"/>
                    <a:pt x="2664324" y="877019"/>
                  </a:cubicBezTo>
                  <a:lnTo>
                    <a:pt x="44606" y="877019"/>
                  </a:lnTo>
                  <a:cubicBezTo>
                    <a:pt x="19971" y="877019"/>
                    <a:pt x="0" y="857048"/>
                    <a:pt x="0" y="832413"/>
                  </a:cubicBezTo>
                  <a:lnTo>
                    <a:pt x="0" y="44606"/>
                  </a:lnTo>
                  <a:cubicBezTo>
                    <a:pt x="0" y="19971"/>
                    <a:pt x="19971" y="0"/>
                    <a:pt x="44606" y="0"/>
                  </a:cubicBezTo>
                  <a:close/>
                </a:path>
              </a:pathLst>
            </a:custGeom>
            <a:solidFill>
              <a:srgbClr val="204389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4775"/>
              <a:ext cx="2708930" cy="77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294638" y="4409951"/>
            <a:ext cx="4155161" cy="1388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189"/>
              </a:lnSpc>
            </a:pP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Unibe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,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Unicef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Inaipi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evaluaron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la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confiabilidad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validez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del SIMEDID.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Publicamos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un primer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estudio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validación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ahora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lo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estamos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ampliando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a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una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muestra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representativa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nacional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.</a:t>
            </a:r>
            <a:endParaRPr lang="en-US" sz="1564" b="1" spc="25" dirty="0">
              <a:solidFill>
                <a:srgbClr val="FFFFFF"/>
              </a:solidFill>
              <a:latin typeface="Inter Semi-Bold"/>
              <a:ea typeface="Inter Semi-Bold"/>
              <a:sym typeface="Inter Semi-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841101" y="4434176"/>
            <a:ext cx="222733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25"/>
              </a:lnSpc>
              <a:spcBef>
                <a:spcPct val="0"/>
              </a:spcBef>
            </a:pPr>
            <a:r>
              <a:rPr lang="en-US" sz="8309" b="1" u="none" strike="noStrike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02.</a:t>
            </a:r>
          </a:p>
          <a:p>
            <a:pPr marL="0" lvl="0" indent="0" algn="ctr">
              <a:spcBef>
                <a:spcPct val="0"/>
              </a:spcBef>
            </a:pPr>
            <a:r>
              <a:rPr lang="en-US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Validación</a:t>
            </a:r>
            <a:r>
              <a:rPr lang="en-US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psicométrica</a:t>
            </a:r>
            <a:endParaRPr lang="en-US" b="1" u="none" strike="noStrike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464962" y="6413456"/>
            <a:ext cx="7289638" cy="2360027"/>
            <a:chOff x="0" y="0"/>
            <a:chExt cx="2708930" cy="8770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8930" cy="877019"/>
            </a:xfrm>
            <a:custGeom>
              <a:avLst/>
              <a:gdLst/>
              <a:ahLst/>
              <a:cxnLst/>
              <a:rect l="l" t="t" r="r" b="b"/>
              <a:pathLst>
                <a:path w="2708930" h="877019">
                  <a:moveTo>
                    <a:pt x="44606" y="0"/>
                  </a:moveTo>
                  <a:lnTo>
                    <a:pt x="2664324" y="0"/>
                  </a:lnTo>
                  <a:cubicBezTo>
                    <a:pt x="2688959" y="0"/>
                    <a:pt x="2708930" y="19971"/>
                    <a:pt x="2708930" y="44606"/>
                  </a:cubicBezTo>
                  <a:lnTo>
                    <a:pt x="2708930" y="832413"/>
                  </a:lnTo>
                  <a:cubicBezTo>
                    <a:pt x="2708930" y="857048"/>
                    <a:pt x="2688959" y="877019"/>
                    <a:pt x="2664324" y="877019"/>
                  </a:cubicBezTo>
                  <a:lnTo>
                    <a:pt x="44606" y="877019"/>
                  </a:lnTo>
                  <a:cubicBezTo>
                    <a:pt x="19971" y="877019"/>
                    <a:pt x="0" y="857048"/>
                    <a:pt x="0" y="832413"/>
                  </a:cubicBezTo>
                  <a:lnTo>
                    <a:pt x="0" y="44606"/>
                  </a:lnTo>
                  <a:cubicBezTo>
                    <a:pt x="0" y="19971"/>
                    <a:pt x="19971" y="0"/>
                    <a:pt x="44606" y="0"/>
                  </a:cubicBezTo>
                  <a:close/>
                </a:path>
              </a:pathLst>
            </a:custGeom>
            <a:solidFill>
              <a:srgbClr val="DC1F28"/>
            </a:solidFill>
          </p:spPr>
          <p:txBody>
            <a:bodyPr/>
            <a:lstStyle/>
            <a:p>
              <a:endParaRPr lang="es-DO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4775"/>
              <a:ext cx="2708930" cy="772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294639" y="6909655"/>
            <a:ext cx="3793746" cy="110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189"/>
              </a:lnSpc>
            </a:pP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Formación del personal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técnico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fortalecido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capacidades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locales para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el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análisis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datos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y la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toma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de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decisiones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 </a:t>
            </a:r>
            <a:r>
              <a:rPr lang="en-US" sz="1564" b="1" spc="25" dirty="0" err="1">
                <a:solidFill>
                  <a:srgbClr val="FFFFFF"/>
                </a:solidFill>
                <a:latin typeface="Inter Semi-Bold"/>
                <a:ea typeface="Inter Semi-Bold"/>
              </a:rPr>
              <a:t>informadas</a:t>
            </a:r>
            <a:r>
              <a:rPr lang="en-US" sz="1564" b="1" spc="25" dirty="0">
                <a:solidFill>
                  <a:srgbClr val="FFFFFF"/>
                </a:solidFill>
                <a:latin typeface="Inter Semi-Bold"/>
                <a:ea typeface="Inter Semi-Bold"/>
              </a:rPr>
              <a:t>.</a:t>
            </a:r>
            <a:endParaRPr lang="en-US" sz="1564" b="1" spc="25" dirty="0">
              <a:solidFill>
                <a:srgbClr val="FFFFFF"/>
              </a:solidFill>
              <a:latin typeface="Inter Semi-Bold"/>
              <a:ea typeface="Inter Semi-Bold"/>
              <a:sym typeface="Inter Semi-Bold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2B61BA7-9949-4A88-FF8C-BAB4DC566B7F}"/>
              </a:ext>
            </a:extLst>
          </p:cNvPr>
          <p:cNvSpPr txBox="1"/>
          <p:nvPr/>
        </p:nvSpPr>
        <p:spPr>
          <a:xfrm>
            <a:off x="10841100" y="6850330"/>
            <a:ext cx="2227337" cy="166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25"/>
              </a:lnSpc>
              <a:spcBef>
                <a:spcPct val="0"/>
              </a:spcBef>
            </a:pPr>
            <a:r>
              <a:rPr lang="en-US" sz="8309" b="1" u="none" strike="noStrike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03.</a:t>
            </a:r>
          </a:p>
          <a:p>
            <a:pPr marL="0" lvl="0" indent="0" algn="ctr"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Formación y </a:t>
            </a:r>
            <a:r>
              <a:rPr lang="en-US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transferencia</a:t>
            </a:r>
            <a:endParaRPr lang="en-US" b="1" u="none" strike="noStrike" dirty="0">
              <a:solidFill>
                <a:srgbClr val="FFFFFF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1070196"/>
            <a:ext cx="5486400" cy="6553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19"/>
              </a:lnSpc>
            </a:pPr>
            <a:endParaRPr lang="en-US" sz="6000" b="1" dirty="0">
              <a:solidFill>
                <a:srgbClr val="0655A3"/>
              </a:solidFill>
              <a:latin typeface="Oswald Bold"/>
              <a:ea typeface="Oswald Bold"/>
              <a:cs typeface="Oswald Bold"/>
              <a:sym typeface="Oswald Bold"/>
            </a:endParaRPr>
          </a:p>
          <a:p>
            <a:pPr lvl="0" algn="ctr">
              <a:lnSpc>
                <a:spcPts val="6048"/>
              </a:lnSpc>
            </a:pPr>
            <a:r>
              <a:rPr lang="en-US" sz="6000" b="1" dirty="0">
                <a:solidFill>
                  <a:srgbClr val="0655A3"/>
                </a:solidFill>
                <a:latin typeface="Oswald Bold"/>
              </a:rPr>
              <a:t>¿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Cuál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es la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relación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de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los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aportes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globales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a la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construcción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científica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</a:t>
            </a:r>
            <a:r>
              <a:rPr lang="en-US" sz="6000" b="1" dirty="0" err="1">
                <a:solidFill>
                  <a:srgbClr val="0655A3"/>
                </a:solidFill>
                <a:latin typeface="Oswald Bold"/>
              </a:rPr>
              <a:t>alrededor</a:t>
            </a:r>
            <a:r>
              <a:rPr lang="en-US" sz="6000" b="1" dirty="0">
                <a:solidFill>
                  <a:srgbClr val="0655A3"/>
                </a:solidFill>
                <a:latin typeface="Oswald Bold"/>
              </a:rPr>
              <a:t> del SIMEDID?</a:t>
            </a:r>
            <a:endParaRPr lang="en-US" sz="6000" b="1" dirty="0">
              <a:solidFill>
                <a:srgbClr val="0655A3"/>
              </a:solidFill>
              <a:latin typeface="Oswald Bold"/>
              <a:sym typeface="Oswa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086600" y="2435066"/>
            <a:ext cx="10673471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DO" sz="3200" b="1" dirty="0"/>
              <a:t>🌍 </a:t>
            </a:r>
            <a:r>
              <a:rPr lang="en-US" sz="3200" b="1" dirty="0"/>
              <a:t>SIMEDID y </a:t>
            </a:r>
            <a:r>
              <a:rPr lang="en-US" sz="3200" b="1" dirty="0" err="1"/>
              <a:t>los</a:t>
            </a:r>
            <a:r>
              <a:rPr lang="en-US" sz="3200" b="1" dirty="0"/>
              <a:t> </a:t>
            </a:r>
            <a:r>
              <a:rPr lang="en-US" sz="3200" b="1" dirty="0" err="1"/>
              <a:t>aportes</a:t>
            </a:r>
            <a:r>
              <a:rPr lang="en-US" sz="3200" b="1" dirty="0"/>
              <a:t> </a:t>
            </a:r>
            <a:r>
              <a:rPr lang="en-US" sz="3200" b="1" dirty="0" err="1"/>
              <a:t>globales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Basado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marcos</a:t>
            </a:r>
            <a:r>
              <a:rPr lang="en-US" sz="3200" dirty="0"/>
              <a:t> </a:t>
            </a:r>
            <a:r>
              <a:rPr lang="en-US" sz="3200" dirty="0" err="1"/>
              <a:t>internacionales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i="1" dirty="0"/>
              <a:t>Nurturing Care Framework</a:t>
            </a:r>
            <a:r>
              <a:rPr lang="en-US" sz="3200" dirty="0"/>
              <a:t>, UNICEF, OMS, Banco Mundial y </a:t>
            </a:r>
            <a:r>
              <a:rPr lang="en-US" sz="3200" dirty="0" err="1"/>
              <a:t>Unicef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 solo se </a:t>
            </a:r>
            <a:r>
              <a:rPr lang="en-US" sz="3200" dirty="0" err="1"/>
              <a:t>adoptan</a:t>
            </a:r>
            <a:r>
              <a:rPr lang="en-US" sz="3200" dirty="0"/>
              <a:t> </a:t>
            </a:r>
            <a:r>
              <a:rPr lang="en-US" sz="3200" dirty="0" err="1"/>
              <a:t>modelos</a:t>
            </a:r>
            <a:r>
              <a:rPr lang="en-US" sz="3200" dirty="0"/>
              <a:t> </a:t>
            </a:r>
            <a:r>
              <a:rPr lang="en-US" sz="3200" dirty="0" err="1"/>
              <a:t>globales</a:t>
            </a:r>
            <a:r>
              <a:rPr lang="en-US" sz="3200" dirty="0"/>
              <a:t>, se </a:t>
            </a:r>
            <a:r>
              <a:rPr lang="en-US" sz="3200" dirty="0" err="1"/>
              <a:t>adaptan</a:t>
            </a:r>
            <a:r>
              <a:rPr lang="en-US" sz="3200" dirty="0"/>
              <a:t>, </a:t>
            </a:r>
            <a:r>
              <a:rPr lang="en-US" sz="3200" dirty="0" err="1"/>
              <a:t>cuestionan</a:t>
            </a:r>
            <a:r>
              <a:rPr lang="en-US" sz="3200" dirty="0"/>
              <a:t> y </a:t>
            </a:r>
            <a:r>
              <a:rPr lang="en-US" sz="3200" dirty="0" err="1"/>
              <a:t>complementan</a:t>
            </a:r>
            <a:r>
              <a:rPr lang="en-US" sz="3200" dirty="0"/>
              <a:t> </a:t>
            </a:r>
            <a:r>
              <a:rPr lang="en-US" sz="3200" dirty="0" err="1"/>
              <a:t>desde</a:t>
            </a:r>
            <a:r>
              <a:rPr lang="en-US" sz="3200" dirty="0"/>
              <a:t> la </a:t>
            </a:r>
            <a:r>
              <a:rPr lang="en-US" sz="3200" dirty="0" err="1"/>
              <a:t>realidad</a:t>
            </a:r>
            <a:r>
              <a:rPr lang="en-US" sz="3200" dirty="0"/>
              <a:t> </a:t>
            </a:r>
            <a:r>
              <a:rPr lang="en-US" sz="3200" dirty="0" err="1"/>
              <a:t>dominicana</a:t>
            </a:r>
            <a:r>
              <a:rPr lang="en-US" sz="3200" dirty="0"/>
              <a:t>.</a:t>
            </a:r>
          </a:p>
          <a:p>
            <a:pPr lvl="2"/>
            <a:endParaRPr lang="en-US" sz="3200" dirty="0"/>
          </a:p>
          <a:p>
            <a:r>
              <a:rPr lang="en-DO" sz="3200" b="1" dirty="0"/>
              <a:t>🌎 </a:t>
            </a:r>
            <a:r>
              <a:rPr lang="en-US" sz="3200" b="1" dirty="0" err="1"/>
              <a:t>Contribución</a:t>
            </a:r>
            <a:r>
              <a:rPr lang="en-US" sz="3200" b="1" dirty="0"/>
              <a:t> al campo </a:t>
            </a:r>
            <a:r>
              <a:rPr lang="en-US" sz="3200" b="1" dirty="0" err="1"/>
              <a:t>desde</a:t>
            </a:r>
            <a:r>
              <a:rPr lang="en-US" sz="3200" b="1" dirty="0"/>
              <a:t> América Latina: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SIMEDID genera </a:t>
            </a:r>
            <a:r>
              <a:rPr lang="en-US" sz="3200" dirty="0" err="1"/>
              <a:t>conocimiento</a:t>
            </a:r>
            <a:r>
              <a:rPr lang="en-US" sz="3200" dirty="0"/>
              <a:t> local con </a:t>
            </a:r>
            <a:r>
              <a:rPr lang="en-US" sz="3200" dirty="0" err="1"/>
              <a:t>validez</a:t>
            </a:r>
            <a:r>
              <a:rPr lang="en-US" sz="3200" dirty="0"/>
              <a:t> </a:t>
            </a:r>
            <a:r>
              <a:rPr lang="en-US" sz="3200" dirty="0" err="1"/>
              <a:t>psicométrica</a:t>
            </a:r>
            <a:r>
              <a:rPr lang="en-US" sz="3200" dirty="0"/>
              <a:t> y </a:t>
            </a:r>
            <a:r>
              <a:rPr lang="en-US" sz="3200" dirty="0" err="1"/>
              <a:t>relevancia</a:t>
            </a:r>
            <a:r>
              <a:rPr lang="en-US" sz="3200" dirty="0"/>
              <a:t> cultural.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Avances</a:t>
            </a:r>
            <a:r>
              <a:rPr lang="en-US" sz="3200" dirty="0"/>
              <a:t> </a:t>
            </a:r>
            <a:r>
              <a:rPr lang="en-US" sz="3200" dirty="0" err="1"/>
              <a:t>presentados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conferencias</a:t>
            </a:r>
            <a:r>
              <a:rPr lang="en-US" sz="3200" dirty="0"/>
              <a:t> </a:t>
            </a:r>
            <a:r>
              <a:rPr lang="en-US" sz="3200" dirty="0" err="1"/>
              <a:t>regionales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Artículos</a:t>
            </a:r>
            <a:r>
              <a:rPr lang="en-US" sz="3200" dirty="0"/>
              <a:t> </a:t>
            </a:r>
            <a:r>
              <a:rPr lang="en-US" sz="3200" dirty="0" err="1"/>
              <a:t>científicos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revistas</a:t>
            </a:r>
            <a:r>
              <a:rPr lang="en-US" sz="3200" dirty="0"/>
              <a:t> de </a:t>
            </a:r>
            <a:r>
              <a:rPr lang="en-US" sz="3200" dirty="0" err="1"/>
              <a:t>impacto</a:t>
            </a:r>
            <a:r>
              <a:rPr lang="en-US" sz="3200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86757" y="4302912"/>
            <a:ext cx="20061513" cy="0"/>
          </a:xfrm>
          <a:prstGeom prst="line">
            <a:avLst/>
          </a:prstGeom>
          <a:ln w="38100" cap="flat">
            <a:solidFill>
              <a:srgbClr val="C6C6C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s-DO"/>
          </a:p>
        </p:txBody>
      </p:sp>
      <p:grpSp>
        <p:nvGrpSpPr>
          <p:cNvPr id="3" name="Group 3"/>
          <p:cNvGrpSpPr/>
          <p:nvPr/>
        </p:nvGrpSpPr>
        <p:grpSpPr>
          <a:xfrm>
            <a:off x="6169433" y="4917537"/>
            <a:ext cx="3587546" cy="3451720"/>
            <a:chOff x="0" y="0"/>
            <a:chExt cx="1864975" cy="17943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4975" cy="1794366"/>
            </a:xfrm>
            <a:custGeom>
              <a:avLst/>
              <a:gdLst/>
              <a:ahLst/>
              <a:cxnLst/>
              <a:rect l="l" t="t" r="r" b="b"/>
              <a:pathLst>
                <a:path w="1864975" h="1794366">
                  <a:moveTo>
                    <a:pt x="32370" y="0"/>
                  </a:moveTo>
                  <a:lnTo>
                    <a:pt x="1832605" y="0"/>
                  </a:lnTo>
                  <a:cubicBezTo>
                    <a:pt x="1850482" y="0"/>
                    <a:pt x="1864975" y="14493"/>
                    <a:pt x="1864975" y="32370"/>
                  </a:cubicBezTo>
                  <a:lnTo>
                    <a:pt x="1864975" y="1761996"/>
                  </a:lnTo>
                  <a:cubicBezTo>
                    <a:pt x="1864975" y="1779873"/>
                    <a:pt x="1850482" y="1794366"/>
                    <a:pt x="1832605" y="1794366"/>
                  </a:cubicBezTo>
                  <a:lnTo>
                    <a:pt x="32370" y="1794366"/>
                  </a:lnTo>
                  <a:cubicBezTo>
                    <a:pt x="14493" y="1794366"/>
                    <a:pt x="0" y="1779873"/>
                    <a:pt x="0" y="1761996"/>
                  </a:cubicBezTo>
                  <a:lnTo>
                    <a:pt x="0" y="32370"/>
                  </a:lnTo>
                  <a:cubicBezTo>
                    <a:pt x="0" y="14493"/>
                    <a:pt x="14493" y="0"/>
                    <a:pt x="32370" y="0"/>
                  </a:cubicBezTo>
                  <a:close/>
                </a:path>
              </a:pathLst>
            </a:custGeom>
            <a:solidFill>
              <a:srgbClr val="C6C6C6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775"/>
              <a:ext cx="1864975" cy="168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17062" y="4917537"/>
            <a:ext cx="3587546" cy="3451720"/>
            <a:chOff x="0" y="0"/>
            <a:chExt cx="1864975" cy="1794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64975" cy="1794366"/>
            </a:xfrm>
            <a:custGeom>
              <a:avLst/>
              <a:gdLst/>
              <a:ahLst/>
              <a:cxnLst/>
              <a:rect l="l" t="t" r="r" b="b"/>
              <a:pathLst>
                <a:path w="1864975" h="1794366">
                  <a:moveTo>
                    <a:pt x="32370" y="0"/>
                  </a:moveTo>
                  <a:lnTo>
                    <a:pt x="1832605" y="0"/>
                  </a:lnTo>
                  <a:cubicBezTo>
                    <a:pt x="1850482" y="0"/>
                    <a:pt x="1864975" y="14493"/>
                    <a:pt x="1864975" y="32370"/>
                  </a:cubicBezTo>
                  <a:lnTo>
                    <a:pt x="1864975" y="1761996"/>
                  </a:lnTo>
                  <a:cubicBezTo>
                    <a:pt x="1864975" y="1779873"/>
                    <a:pt x="1850482" y="1794366"/>
                    <a:pt x="1832605" y="1794366"/>
                  </a:cubicBezTo>
                  <a:lnTo>
                    <a:pt x="32370" y="1794366"/>
                  </a:lnTo>
                  <a:cubicBezTo>
                    <a:pt x="14493" y="1794366"/>
                    <a:pt x="0" y="1779873"/>
                    <a:pt x="0" y="1761996"/>
                  </a:cubicBezTo>
                  <a:lnTo>
                    <a:pt x="0" y="32370"/>
                  </a:lnTo>
                  <a:cubicBezTo>
                    <a:pt x="0" y="14493"/>
                    <a:pt x="14493" y="0"/>
                    <a:pt x="32370" y="0"/>
                  </a:cubicBezTo>
                  <a:close/>
                </a:path>
              </a:pathLst>
            </a:custGeom>
            <a:solidFill>
              <a:srgbClr val="DF3421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64975" cy="168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23654" y="4917537"/>
            <a:ext cx="3587546" cy="3451720"/>
            <a:chOff x="0" y="0"/>
            <a:chExt cx="1864975" cy="17943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64975" cy="1794366"/>
            </a:xfrm>
            <a:custGeom>
              <a:avLst/>
              <a:gdLst/>
              <a:ahLst/>
              <a:cxnLst/>
              <a:rect l="l" t="t" r="r" b="b"/>
              <a:pathLst>
                <a:path w="1864975" h="1794366">
                  <a:moveTo>
                    <a:pt x="32370" y="0"/>
                  </a:moveTo>
                  <a:lnTo>
                    <a:pt x="1832605" y="0"/>
                  </a:lnTo>
                  <a:cubicBezTo>
                    <a:pt x="1850482" y="0"/>
                    <a:pt x="1864975" y="14493"/>
                    <a:pt x="1864975" y="32370"/>
                  </a:cubicBezTo>
                  <a:lnTo>
                    <a:pt x="1864975" y="1761996"/>
                  </a:lnTo>
                  <a:cubicBezTo>
                    <a:pt x="1864975" y="1779873"/>
                    <a:pt x="1850482" y="1794366"/>
                    <a:pt x="1832605" y="1794366"/>
                  </a:cubicBezTo>
                  <a:lnTo>
                    <a:pt x="32370" y="1794366"/>
                  </a:lnTo>
                  <a:cubicBezTo>
                    <a:pt x="14493" y="1794366"/>
                    <a:pt x="0" y="1779873"/>
                    <a:pt x="0" y="1761996"/>
                  </a:cubicBezTo>
                  <a:lnTo>
                    <a:pt x="0" y="32370"/>
                  </a:lnTo>
                  <a:cubicBezTo>
                    <a:pt x="0" y="14493"/>
                    <a:pt x="14493" y="0"/>
                    <a:pt x="32370" y="0"/>
                  </a:cubicBezTo>
                  <a:close/>
                </a:path>
              </a:pathLst>
            </a:custGeom>
            <a:solidFill>
              <a:srgbClr val="13508B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4775"/>
              <a:ext cx="1864975" cy="1689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59142" y="4135512"/>
            <a:ext cx="343164" cy="34316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C1F28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65188" y="4135512"/>
            <a:ext cx="343164" cy="34316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63036" y="4137382"/>
            <a:ext cx="343164" cy="34316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04389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57200" y="687792"/>
            <a:ext cx="16794375" cy="2659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En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materia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de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primera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infancia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, ¿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cuáles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aportes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desde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la academia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están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pendientes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(y/o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en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proceso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)?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26924" y="5283581"/>
            <a:ext cx="2197323" cy="812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01.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26924" y="6089238"/>
            <a:ext cx="247257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Profundizar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el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análisis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longitudinal</a:t>
            </a:r>
            <a:endParaRPr lang="en-US" sz="3200" b="1" dirty="0">
              <a:solidFill>
                <a:srgbClr val="FFFFFF"/>
              </a:solidFill>
              <a:latin typeface="Inter Medium"/>
              <a:ea typeface="Inter Medium"/>
              <a:sym typeface="Inter Medium"/>
            </a:endParaRPr>
          </a:p>
        </p:txBody>
      </p: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4146366" y="3240815"/>
            <a:ext cx="522351" cy="373637"/>
            <a:chOff x="0" y="0"/>
            <a:chExt cx="522351" cy="373634"/>
          </a:xfrm>
        </p:grpSpPr>
        <p:sp>
          <p:nvSpPr>
            <p:cNvPr id="37" name="Freeform 37"/>
            <p:cNvSpPr/>
            <p:nvPr/>
          </p:nvSpPr>
          <p:spPr>
            <a:xfrm>
              <a:off x="105918" y="63500"/>
              <a:ext cx="84709" cy="84836"/>
            </a:xfrm>
            <a:custGeom>
              <a:avLst/>
              <a:gdLst/>
              <a:ahLst/>
              <a:cxnLst/>
              <a:rect l="l" t="t" r="r" b="b"/>
              <a:pathLst>
                <a:path w="84709" h="84836">
                  <a:moveTo>
                    <a:pt x="84709" y="42418"/>
                  </a:moveTo>
                  <a:cubicBezTo>
                    <a:pt x="84709" y="65786"/>
                    <a:pt x="65786" y="84836"/>
                    <a:pt x="42291" y="84836"/>
                  </a:cubicBezTo>
                  <a:cubicBezTo>
                    <a:pt x="18796" y="84836"/>
                    <a:pt x="0" y="65786"/>
                    <a:pt x="0" y="42418"/>
                  </a:cubicBezTo>
                  <a:cubicBezTo>
                    <a:pt x="0" y="19050"/>
                    <a:pt x="18923" y="0"/>
                    <a:pt x="42291" y="0"/>
                  </a:cubicBezTo>
                  <a:cubicBezTo>
                    <a:pt x="65659" y="0"/>
                    <a:pt x="84709" y="18923"/>
                    <a:pt x="84709" y="424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31597" y="63500"/>
              <a:ext cx="84963" cy="84836"/>
            </a:xfrm>
            <a:custGeom>
              <a:avLst/>
              <a:gdLst/>
              <a:ahLst/>
              <a:cxnLst/>
              <a:rect l="l" t="t" r="r" b="b"/>
              <a:pathLst>
                <a:path w="84963" h="84836">
                  <a:moveTo>
                    <a:pt x="84836" y="42418"/>
                  </a:moveTo>
                  <a:cubicBezTo>
                    <a:pt x="84836" y="65786"/>
                    <a:pt x="65913" y="84836"/>
                    <a:pt x="42418" y="84836"/>
                  </a:cubicBezTo>
                  <a:cubicBezTo>
                    <a:pt x="18923" y="84836"/>
                    <a:pt x="0" y="65913"/>
                    <a:pt x="0" y="42418"/>
                  </a:cubicBezTo>
                  <a:cubicBezTo>
                    <a:pt x="0" y="18923"/>
                    <a:pt x="19177" y="0"/>
                    <a:pt x="42545" y="0"/>
                  </a:cubicBezTo>
                  <a:cubicBezTo>
                    <a:pt x="65913" y="0"/>
                    <a:pt x="84963" y="18923"/>
                    <a:pt x="84963" y="424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6530" y="225425"/>
              <a:ext cx="169418" cy="84709"/>
            </a:xfrm>
            <a:custGeom>
              <a:avLst/>
              <a:gdLst/>
              <a:ahLst/>
              <a:cxnLst/>
              <a:rect l="l" t="t" r="r" b="b"/>
              <a:pathLst>
                <a:path w="169418" h="84709">
                  <a:moveTo>
                    <a:pt x="169418" y="84709"/>
                  </a:moveTo>
                  <a:lnTo>
                    <a:pt x="169418" y="42291"/>
                  </a:lnTo>
                  <a:cubicBezTo>
                    <a:pt x="169418" y="35687"/>
                    <a:pt x="166624" y="29083"/>
                    <a:pt x="160909" y="25400"/>
                  </a:cubicBezTo>
                  <a:cubicBezTo>
                    <a:pt x="149606" y="16002"/>
                    <a:pt x="134493" y="9398"/>
                    <a:pt x="119507" y="5588"/>
                  </a:cubicBezTo>
                  <a:lnTo>
                    <a:pt x="84709" y="0"/>
                  </a:lnTo>
                  <a:cubicBezTo>
                    <a:pt x="73406" y="0"/>
                    <a:pt x="61214" y="1905"/>
                    <a:pt x="49911" y="5588"/>
                  </a:cubicBezTo>
                  <a:cubicBezTo>
                    <a:pt x="34798" y="9398"/>
                    <a:pt x="20701" y="16891"/>
                    <a:pt x="8509" y="25400"/>
                  </a:cubicBezTo>
                  <a:lnTo>
                    <a:pt x="0" y="35814"/>
                  </a:lnTo>
                  <a:lnTo>
                    <a:pt x="0" y="84709"/>
                  </a:lnTo>
                  <a:lnTo>
                    <a:pt x="169418" y="847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18694" y="129286"/>
              <a:ext cx="84836" cy="84836"/>
            </a:xfrm>
            <a:custGeom>
              <a:avLst/>
              <a:gdLst/>
              <a:ahLst/>
              <a:cxnLst/>
              <a:rect l="l" t="t" r="r" b="b"/>
              <a:pathLst>
                <a:path w="84836" h="84836">
                  <a:moveTo>
                    <a:pt x="84836" y="42418"/>
                  </a:moveTo>
                  <a:cubicBezTo>
                    <a:pt x="84836" y="65786"/>
                    <a:pt x="65913" y="84836"/>
                    <a:pt x="42418" y="84836"/>
                  </a:cubicBezTo>
                  <a:cubicBezTo>
                    <a:pt x="18923" y="84836"/>
                    <a:pt x="0" y="65913"/>
                    <a:pt x="0" y="42418"/>
                  </a:cubicBezTo>
                  <a:cubicBezTo>
                    <a:pt x="0" y="18923"/>
                    <a:pt x="18923" y="0"/>
                    <a:pt x="42418" y="0"/>
                  </a:cubicBezTo>
                  <a:cubicBezTo>
                    <a:pt x="65913" y="0"/>
                    <a:pt x="84836" y="18923"/>
                    <a:pt x="84836" y="424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05562" y="159512"/>
              <a:ext cx="153416" cy="84709"/>
            </a:xfrm>
            <a:custGeom>
              <a:avLst/>
              <a:gdLst/>
              <a:ahLst/>
              <a:cxnLst/>
              <a:rect l="l" t="t" r="r" b="b"/>
              <a:pathLst>
                <a:path w="153416" h="84709">
                  <a:moveTo>
                    <a:pt x="144780" y="25400"/>
                  </a:moveTo>
                  <a:cubicBezTo>
                    <a:pt x="133477" y="16002"/>
                    <a:pt x="118364" y="9398"/>
                    <a:pt x="103378" y="5588"/>
                  </a:cubicBezTo>
                  <a:lnTo>
                    <a:pt x="68580" y="0"/>
                  </a:lnTo>
                  <a:cubicBezTo>
                    <a:pt x="57277" y="0"/>
                    <a:pt x="45085" y="1905"/>
                    <a:pt x="33782" y="5588"/>
                  </a:cubicBezTo>
                  <a:lnTo>
                    <a:pt x="22479" y="9398"/>
                  </a:lnTo>
                  <a:lnTo>
                    <a:pt x="16891" y="13208"/>
                  </a:lnTo>
                  <a:cubicBezTo>
                    <a:pt x="16891" y="29210"/>
                    <a:pt x="10287" y="44323"/>
                    <a:pt x="0" y="54610"/>
                  </a:cubicBezTo>
                  <a:cubicBezTo>
                    <a:pt x="17907" y="60198"/>
                    <a:pt x="32004" y="67818"/>
                    <a:pt x="43307" y="76200"/>
                  </a:cubicBezTo>
                  <a:lnTo>
                    <a:pt x="48895" y="80899"/>
                  </a:lnTo>
                  <a:lnTo>
                    <a:pt x="153416" y="84709"/>
                  </a:lnTo>
                  <a:lnTo>
                    <a:pt x="153416" y="42418"/>
                  </a:lnTo>
                  <a:cubicBezTo>
                    <a:pt x="153416" y="35814"/>
                    <a:pt x="150622" y="29210"/>
                    <a:pt x="144907" y="255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500" y="159639"/>
              <a:ext cx="153416" cy="84582"/>
            </a:xfrm>
            <a:custGeom>
              <a:avLst/>
              <a:gdLst/>
              <a:ahLst/>
              <a:cxnLst/>
              <a:rect l="l" t="t" r="r" b="b"/>
              <a:pathLst>
                <a:path w="153416" h="84582">
                  <a:moveTo>
                    <a:pt x="110109" y="76073"/>
                  </a:moveTo>
                  <a:lnTo>
                    <a:pt x="153416" y="54483"/>
                  </a:lnTo>
                  <a:cubicBezTo>
                    <a:pt x="143002" y="43180"/>
                    <a:pt x="136525" y="29083"/>
                    <a:pt x="136525" y="13081"/>
                  </a:cubicBezTo>
                  <a:lnTo>
                    <a:pt x="136525" y="12192"/>
                  </a:lnTo>
                  <a:lnTo>
                    <a:pt x="125222" y="6604"/>
                  </a:lnTo>
                  <a:cubicBezTo>
                    <a:pt x="109220" y="2794"/>
                    <a:pt x="97028" y="0"/>
                    <a:pt x="84709" y="0"/>
                  </a:cubicBezTo>
                  <a:lnTo>
                    <a:pt x="49911" y="5588"/>
                  </a:lnTo>
                  <a:cubicBezTo>
                    <a:pt x="34798" y="10287"/>
                    <a:pt x="20701" y="16891"/>
                    <a:pt x="8509" y="25400"/>
                  </a:cubicBezTo>
                  <a:lnTo>
                    <a:pt x="0" y="35687"/>
                  </a:lnTo>
                  <a:lnTo>
                    <a:pt x="0" y="84582"/>
                  </a:lnTo>
                  <a:lnTo>
                    <a:pt x="101600" y="84582"/>
                  </a:lnTo>
                  <a:cubicBezTo>
                    <a:pt x="104394" y="80772"/>
                    <a:pt x="106299" y="78994"/>
                    <a:pt x="110109" y="7607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36425" y="3209306"/>
            <a:ext cx="699059" cy="3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 23 10:00 PM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661285" y="3227594"/>
            <a:ext cx="730606" cy="3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Seminario Sincrónico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749165" y="3227594"/>
            <a:ext cx="550012" cy="36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1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Público General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968C82C1-F5FA-982D-B432-0B3EEA339C12}"/>
              </a:ext>
            </a:extLst>
          </p:cNvPr>
          <p:cNvSpPr txBox="1"/>
          <p:nvPr/>
        </p:nvSpPr>
        <p:spPr>
          <a:xfrm>
            <a:off x="6738496" y="5227113"/>
            <a:ext cx="219732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02.</a:t>
            </a: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987A847D-A0C1-38CB-6356-374A80AFBEAA}"/>
              </a:ext>
            </a:extLst>
          </p:cNvPr>
          <p:cNvSpPr txBox="1"/>
          <p:nvPr/>
        </p:nvSpPr>
        <p:spPr>
          <a:xfrm>
            <a:off x="6471797" y="6032770"/>
            <a:ext cx="32323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Validar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intervenciones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específicas</a:t>
            </a:r>
            <a:endParaRPr lang="en-US" sz="3200" b="1" dirty="0">
              <a:solidFill>
                <a:srgbClr val="FFFFFF"/>
              </a:solidFill>
              <a:latin typeface="Inter Medium"/>
              <a:ea typeface="Inter Medium"/>
              <a:sym typeface="Inter Medium"/>
            </a:endParaRPr>
          </a:p>
        </p:txBody>
      </p:sp>
      <p:sp>
        <p:nvSpPr>
          <p:cNvPr id="48" name="TextBox 28">
            <a:extLst>
              <a:ext uri="{FF2B5EF4-FFF2-40B4-BE49-F238E27FC236}">
                <a16:creationId xmlns:a16="http://schemas.microsoft.com/office/drawing/2014/main" id="{F3A69CB5-70E6-0B79-34D7-BB2A962AF190}"/>
              </a:ext>
            </a:extLst>
          </p:cNvPr>
          <p:cNvSpPr txBox="1"/>
          <p:nvPr/>
        </p:nvSpPr>
        <p:spPr>
          <a:xfrm>
            <a:off x="10451966" y="5304459"/>
            <a:ext cx="219732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03.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96F7A78B-8410-1540-C65C-09C74FFE0551}"/>
              </a:ext>
            </a:extLst>
          </p:cNvPr>
          <p:cNvSpPr txBox="1"/>
          <p:nvPr/>
        </p:nvSpPr>
        <p:spPr>
          <a:xfrm>
            <a:off x="10451966" y="6110116"/>
            <a:ext cx="295923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Integrar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la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mirada</a:t>
            </a:r>
            <a:r>
              <a:rPr lang="en-US" sz="3200" b="1" dirty="0">
                <a:solidFill>
                  <a:srgbClr val="FFFFFF"/>
                </a:solidFill>
                <a:latin typeface="Inter Medium"/>
                <a:ea typeface="Inter Medium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Inter Medium"/>
                <a:ea typeface="Inter Medium"/>
              </a:rPr>
              <a:t>intersectorial</a:t>
            </a:r>
            <a:endParaRPr lang="en-US" sz="3200" b="1" dirty="0">
              <a:solidFill>
                <a:srgbClr val="FFFFFF"/>
              </a:solidFill>
              <a:latin typeface="Inter Medium"/>
              <a:ea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>
            <a:extLst>
              <a:ext uri="{FF2B5EF4-FFF2-40B4-BE49-F238E27FC236}">
                <a16:creationId xmlns:a16="http://schemas.microsoft.com/office/drawing/2014/main" id="{040E10D3-E967-673A-F821-BA84BC3D566E}"/>
              </a:ext>
            </a:extLst>
          </p:cNvPr>
          <p:cNvSpPr txBox="1"/>
          <p:nvPr/>
        </p:nvSpPr>
        <p:spPr>
          <a:xfrm>
            <a:off x="457200" y="687792"/>
            <a:ext cx="16794375" cy="915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Artículos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publicados</a:t>
            </a:r>
            <a:endParaRPr lang="en-US" sz="6800" b="1" dirty="0">
              <a:solidFill>
                <a:srgbClr val="202A5D"/>
              </a:solidFill>
              <a:latin typeface="Poppins Bold"/>
              <a:cs typeface="Poppins Bold"/>
              <a:sym typeface="Poppins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53860-A0AB-CA18-B537-B7DF063A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2527621"/>
            <a:ext cx="3705506" cy="4994377"/>
          </a:xfrm>
          <a:prstGeom prst="rect">
            <a:avLst/>
          </a:prstGeom>
        </p:spPr>
      </p:pic>
      <p:pic>
        <p:nvPicPr>
          <p:cNvPr id="6" name="Picture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373A9D0D-DAE7-9BBB-7915-96A62294E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5710610"/>
            <a:ext cx="2404690" cy="2404690"/>
          </a:xfrm>
          <a:prstGeom prst="rect">
            <a:avLst/>
          </a:prstGeom>
        </p:spPr>
      </p:pic>
      <p:pic>
        <p:nvPicPr>
          <p:cNvPr id="8" name="Picture 7" descr="A screenshot of a news page&#10;&#10;AI-generated content may be incorrect.">
            <a:extLst>
              <a:ext uri="{FF2B5EF4-FFF2-40B4-BE49-F238E27FC236}">
                <a16:creationId xmlns:a16="http://schemas.microsoft.com/office/drawing/2014/main" id="{5F9DF9BD-202C-F9E5-BCAD-3F3A5AA1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65" y="2388476"/>
            <a:ext cx="4148791" cy="5524500"/>
          </a:xfrm>
          <a:prstGeom prst="rect">
            <a:avLst/>
          </a:prstGeom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F58BBD-BD28-31E7-8954-CE2E1A033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77" y="5942028"/>
            <a:ext cx="2404691" cy="2404691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E50245-8EC6-EED0-6194-5727815A8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642" y="2449307"/>
            <a:ext cx="4148791" cy="5548880"/>
          </a:xfrm>
          <a:prstGeom prst="rect">
            <a:avLst/>
          </a:prstGeom>
        </p:spPr>
      </p:pic>
      <p:pic>
        <p:nvPicPr>
          <p:cNvPr id="12" name="Picture 11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DCA600FE-BD18-5E81-1CB8-532AAB6E5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54" y="5934802"/>
            <a:ext cx="2404691" cy="2404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B1B288-EDC0-5A31-C32C-18D81B5326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170" y="2493238"/>
            <a:ext cx="5095952" cy="3315076"/>
          </a:xfrm>
          <a:prstGeom prst="rect">
            <a:avLst/>
          </a:prstGeom>
        </p:spPr>
      </p:pic>
      <p:pic>
        <p:nvPicPr>
          <p:cNvPr id="17" name="Picture 1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114DA66-3106-7E2F-B497-8D673D5E3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477" y="5753596"/>
            <a:ext cx="2404691" cy="24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800EA34C-E21A-81FB-2EA9-01A23C111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3208630"/>
            <a:ext cx="4114454" cy="5387975"/>
          </a:xfrm>
          <a:prstGeom prst="rect">
            <a:avLst/>
          </a:prstGeom>
        </p:spPr>
      </p:pic>
      <p:pic>
        <p:nvPicPr>
          <p:cNvPr id="5" name="Picture 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FBDE4412-562B-D92B-CA0E-06B60E9F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103658"/>
            <a:ext cx="2495550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32D46-4FCC-4118-4E93-93CD16DAE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5" y="3194691"/>
            <a:ext cx="4775200" cy="5254291"/>
          </a:xfrm>
          <a:prstGeom prst="rect">
            <a:avLst/>
          </a:prstGeom>
        </p:spPr>
      </p:pic>
      <p:pic>
        <p:nvPicPr>
          <p:cNvPr id="9" name="Picture 8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74300355-F3D8-4489-E59F-87ABED670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29" y="7103658"/>
            <a:ext cx="2495550" cy="2495550"/>
          </a:xfrm>
          <a:prstGeom prst="rect">
            <a:avLst/>
          </a:prstGeom>
        </p:spPr>
      </p:pic>
      <p:sp>
        <p:nvSpPr>
          <p:cNvPr id="12" name="TextBox 27">
            <a:extLst>
              <a:ext uri="{FF2B5EF4-FFF2-40B4-BE49-F238E27FC236}">
                <a16:creationId xmlns:a16="http://schemas.microsoft.com/office/drawing/2014/main" id="{CD4694F5-FB66-DBFA-9994-36B612C14900}"/>
              </a:ext>
            </a:extLst>
          </p:cNvPr>
          <p:cNvSpPr txBox="1"/>
          <p:nvPr/>
        </p:nvSpPr>
        <p:spPr>
          <a:xfrm>
            <a:off x="457200" y="687792"/>
            <a:ext cx="16794375" cy="1787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Ejemplo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de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participación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en</a:t>
            </a:r>
            <a:r>
              <a:rPr lang="en-US" sz="6800" b="1" dirty="0">
                <a:solidFill>
                  <a:srgbClr val="202A5D"/>
                </a:solidFill>
                <a:latin typeface="Poppins Bold"/>
                <a:cs typeface="Poppins Bold"/>
              </a:rPr>
              <a:t> </a:t>
            </a:r>
            <a:r>
              <a:rPr lang="en-US" sz="6800" b="1" dirty="0" err="1">
                <a:solidFill>
                  <a:srgbClr val="202A5D"/>
                </a:solidFill>
                <a:latin typeface="Poppins Bold"/>
                <a:cs typeface="Poppins Bold"/>
              </a:rPr>
              <a:t>conferencias</a:t>
            </a:r>
            <a:endParaRPr lang="en-US" sz="6800" b="1" dirty="0">
              <a:solidFill>
                <a:srgbClr val="202A5D"/>
              </a:solidFill>
              <a:latin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45031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22634" y="500067"/>
            <a:ext cx="5481529" cy="1203787"/>
          </a:xfrm>
          <a:custGeom>
            <a:avLst/>
            <a:gdLst/>
            <a:ahLst/>
            <a:cxnLst/>
            <a:rect l="l" t="t" r="r" b="b"/>
            <a:pathLst>
              <a:path w="5481529" h="1203787">
                <a:moveTo>
                  <a:pt x="0" y="0"/>
                </a:moveTo>
                <a:lnTo>
                  <a:pt x="5481530" y="0"/>
                </a:lnTo>
                <a:lnTo>
                  <a:pt x="5481530" y="1203787"/>
                </a:lnTo>
                <a:lnTo>
                  <a:pt x="0" y="1203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DO"/>
          </a:p>
        </p:txBody>
      </p:sp>
      <p:grpSp>
        <p:nvGrpSpPr>
          <p:cNvPr id="3" name="Group 3"/>
          <p:cNvGrpSpPr/>
          <p:nvPr/>
        </p:nvGrpSpPr>
        <p:grpSpPr>
          <a:xfrm>
            <a:off x="3657600" y="6438900"/>
            <a:ext cx="10611598" cy="3848100"/>
            <a:chOff x="0" y="0"/>
            <a:chExt cx="2709333" cy="3398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339839"/>
            </a:xfrm>
            <a:custGeom>
              <a:avLst/>
              <a:gdLst/>
              <a:ahLst/>
              <a:cxnLst/>
              <a:rect l="l" t="t" r="r" b="b"/>
              <a:pathLst>
                <a:path w="2709333" h="339839">
                  <a:moveTo>
                    <a:pt x="0" y="0"/>
                  </a:moveTo>
                  <a:lnTo>
                    <a:pt x="2709333" y="0"/>
                  </a:lnTo>
                  <a:lnTo>
                    <a:pt x="2709333" y="339839"/>
                  </a:lnTo>
                  <a:lnTo>
                    <a:pt x="0" y="339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D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709333" cy="339839"/>
            </a:xfrm>
            <a:prstGeom prst="rect">
              <a:avLst/>
            </a:prstGeom>
          </p:spPr>
          <p:txBody>
            <a:bodyPr lIns="54071" tIns="54071" rIns="54071" bIns="54071" rtlCol="0" anchor="ctr"/>
            <a:lstStyle/>
            <a:p>
              <a:pPr algn="ctr">
                <a:lnSpc>
                  <a:spcPts val="2043"/>
                </a:lnSpc>
              </a:pPr>
              <a:endParaRPr/>
            </a:p>
          </p:txBody>
        </p:sp>
      </p:grpSp>
      <p:pic>
        <p:nvPicPr>
          <p:cNvPr id="7" name="Picture 6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CCBCD171-1880-D613-8026-1A7B1EAA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505700"/>
            <a:ext cx="3733800" cy="1977870"/>
          </a:xfrm>
          <a:prstGeom prst="rect">
            <a:avLst/>
          </a:prstGeom>
        </p:spPr>
      </p:pic>
      <p:pic>
        <p:nvPicPr>
          <p:cNvPr id="8" name="Picture 7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2189304-B02C-C946-C078-B56435B90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20" y="7355165"/>
            <a:ext cx="3101624" cy="2122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7E886-3175-083E-154B-AE2975D4771B}"/>
              </a:ext>
            </a:extLst>
          </p:cNvPr>
          <p:cNvSpPr txBox="1"/>
          <p:nvPr/>
        </p:nvSpPr>
        <p:spPr>
          <a:xfrm>
            <a:off x="3429000" y="3101881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>
                <a:solidFill>
                  <a:schemeClr val="bg1"/>
                </a:solidFill>
              </a:rPr>
              <a:t>Gestión de Conocimientos para el logro de los derechos de la infancia y adolescencia en la República Dominicana.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316</Words>
  <Application>Microsoft Macintosh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Inter Semi-Bold</vt:lpstr>
      <vt:lpstr>Arial</vt:lpstr>
      <vt:lpstr>League Spartan</vt:lpstr>
      <vt:lpstr>Poppins Bold</vt:lpstr>
      <vt:lpstr>Oswald Bold</vt:lpstr>
      <vt:lpstr>Agrandir Medium</vt:lpstr>
      <vt:lpstr>Calibri</vt:lpstr>
      <vt:lpstr>Inter Medium</vt:lpstr>
      <vt:lpstr>Glacial Indifference Bold</vt:lpstr>
      <vt:lpstr>IBM Plex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Y EVALUACIÓN DE POLÍTICAS PÚBLICAS</dc:title>
  <dc:creator>Felipe Diaz</dc:creator>
  <cp:lastModifiedBy>Laura Sánchez</cp:lastModifiedBy>
  <cp:revision>6</cp:revision>
  <dcterms:created xsi:type="dcterms:W3CDTF">2006-08-16T00:00:00Z</dcterms:created>
  <dcterms:modified xsi:type="dcterms:W3CDTF">2025-06-03T13:36:45Z</dcterms:modified>
  <dc:identifier>DAGokLvM_po</dc:identifier>
</cp:coreProperties>
</file>