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5"/>
  </p:notesMasterIdLst>
  <p:sldIdLst>
    <p:sldId id="256" r:id="rId7"/>
    <p:sldId id="280" r:id="rId8"/>
    <p:sldId id="272" r:id="rId9"/>
    <p:sldId id="284" r:id="rId10"/>
    <p:sldId id="281" r:id="rId11"/>
    <p:sldId id="282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22327"/>
    <a:srgbClr val="295778"/>
    <a:srgbClr val="5F03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/>
    <p:restoredTop sz="94310" autoAdjust="0"/>
  </p:normalViewPr>
  <p:slideViewPr>
    <p:cSldViewPr snapToGrid="0" snapToObjects="1">
      <p:cViewPr>
        <p:scale>
          <a:sx n="66" d="100"/>
          <a:sy n="66" d="100"/>
        </p:scale>
        <p:origin x="804" y="-8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7BA5F-2F06-8544-B2A7-C3616961ACD1}" type="datetimeFigureOut">
              <a:rPr lang="es-ES_tradnl" smtClean="0"/>
              <a:pPr/>
              <a:t>01/06/2025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0F2F-2065-F64F-95F2-DEC0F5CF464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805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C3FC52-5465-E3E8-A3D4-6966D5A1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C547755E-A26C-7463-1704-256A61EB6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BA2B40C2-182F-5853-D3F7-CDF6D63B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259D734-C43E-EF36-894C-389BE95A8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80794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0375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A8F6FD-64F7-1E6F-9978-73A01DD6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227C8C42-E777-B8DA-7B58-21E783D8B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74B3C33C-81E1-DD73-0B24-B16DC807F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8A6D9DC-7FE2-357F-660D-AC4ABEE39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9816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0D1C90-8BA6-94FB-F0FC-D6D320834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8C0BDF2E-54EE-2CE5-4637-D8F10D9A4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94F0048E-85DD-D212-C27D-BAD49000A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B47E688-AF10-C887-ADD1-13326E04E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25088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42D0CD-F52E-1C30-735D-E968931D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8EE94216-E987-14A7-6902-CB74FDFBA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5DC6A138-6A10-996F-6E4A-B15D6E297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F2B3E4A-259A-6102-ABBC-F2758B7DC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6856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564BB5-4D65-432E-2201-9132C62D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xmlns="" id="{69413C4D-2EC4-607B-85B6-7549DAD42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xmlns="" id="{B1835B2B-B952-ECB5-E28D-74BB28863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486836E-FE4B-27E1-555A-CCF424F1F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B0F2F-2065-F64F-95F2-DEC0F5CF464A}" type="slidenum">
              <a:rPr lang="es-ES_tradnl" smtClean="0"/>
              <a:pPr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5528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outdoor object, day&#10;&#10;Description automatically generated">
            <a:extLst>
              <a:ext uri="{FF2B5EF4-FFF2-40B4-BE49-F238E27FC236}">
                <a16:creationId xmlns:a16="http://schemas.microsoft.com/office/drawing/2014/main" xmlns="" id="{C06A9A04-5F87-0F40-A0C5-06C88F0FF0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A43B3-7203-3440-B047-8D271DB8E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500" y="1719263"/>
            <a:ext cx="65786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1501C1-6D95-9B4F-A0A3-092C6B879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500" y="4198938"/>
            <a:ext cx="6578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40C5FF-9776-144D-9ECF-488A5CE8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58450" y="1358901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7/6/21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13366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FF5F9-2CCC-CA41-AFD9-BEAE8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252C78-CA72-F848-B497-9D72BD21A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7AD10-51CA-E746-9846-F3748AB5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8E3C6B-C8CD-A643-B423-E0B47E48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A71F2-9EA5-8A44-85A3-E1633CEB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3390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495A956-0CE9-2C42-B9CC-D4AC06F34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436707-EBA8-3D4C-8621-12B115551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CF06B-A755-5747-9E21-72D263DA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D3180-5B50-6940-AA2F-89B7C706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530957-F869-D54C-86CB-51FD8F80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58130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709E5-BDFE-734D-9FD3-842F1415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23603-1993-C640-B602-E1CCC2A9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628E6D-6BBD-E245-97CF-9D1FBB88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CB4D20-2E16-9849-A5B8-9919A65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C93D24-7FAA-6F4F-870B-691F2FE0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6760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CC84-18D3-F748-80CA-83F01CB6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6897"/>
            <a:ext cx="10515600" cy="2303462"/>
          </a:xfrm>
        </p:spPr>
        <p:txBody>
          <a:bodyPr anchor="b"/>
          <a:lstStyle>
            <a:lvl1pPr>
              <a:defRPr sz="6000">
                <a:solidFill>
                  <a:srgbClr val="C2232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0F66574-3B9E-5C45-B3E1-74DB56748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12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E46C3E-A7A5-A941-9772-1A913541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FF44-857C-5240-B3AD-A8F91EFD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4328B-D152-EB49-A95C-A4703653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41EBBA-16C7-064C-9FC3-73186C4C7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750" y="2722958"/>
            <a:ext cx="431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61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4DE76-B472-CF46-B547-9A351FB1A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1AB4B-ACFA-0E4D-9CA3-9B94A302E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349A00-4011-7D44-87EB-9E3E1C25F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14C84-879B-9A4F-9070-B16C75A4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DB42CC-6916-A445-8A24-F719AD8C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AB75C-7954-F542-9FB1-0D9067BF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7887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91721-3D7C-F747-BF42-053F9688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42D6ED-D251-5540-8F2B-A808111DA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2B2E35-FF07-9D49-A5BA-F5A434939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EFB63F-1B7E-334E-A685-3FF456BD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232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44EA14-845A-4545-91B2-C7F48FC58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E9F8C9B-1952-9241-B185-A8BD1961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9F1A87B-D8A1-BB4A-A23A-0A8ACEE1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7F1028-D256-184B-AE8A-2DEE6856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8930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340875-0CCB-9043-9479-6BAFED37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B37E4D-7622-0D4D-A600-BE629085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B17F84-4C52-0345-94E9-B3EDF3A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138FD6-42B0-0643-807B-6C0B168E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335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15A1FB-AB2B-3247-BDDA-718126C8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ACB1B9-E13D-3A44-9837-1366D05A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5637C8-B7B0-574B-A520-611553D5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5080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18C52-D987-1846-A37A-E778BF1C6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33782-C191-7246-B647-E81732B3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D7CDE-588B-7049-B87B-BEE69C637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186316-8989-F642-89E0-D4343D25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C28920-0EB8-AE41-AEFC-B3674DF1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16E2F2-E028-D048-923F-0F766629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3709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69BAAC-AE42-1542-9B16-DB44ABB8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FB31FD-C5F3-6244-ABE6-57D546318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EE135A-5BB8-B249-82AB-A02A488F3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1827F1-37D1-9443-85CE-D7609E95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7/6/21</a:t>
            </a:r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62880D-6F56-A44D-88AD-1BE5755B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070766-B098-FA4A-BA44-42890EAF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1017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108E40D-531A-AB4F-AC34-4C1DBF6819C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4000"/>
          </a:blip>
          <a:stretch>
            <a:fillRect/>
          </a:stretch>
        </p:blipFill>
        <p:spPr>
          <a:xfrm flipH="1">
            <a:off x="-2081881" y="681037"/>
            <a:ext cx="11326561" cy="6858000"/>
          </a:xfrm>
          <a:prstGeom prst="rect">
            <a:avLst/>
          </a:prstGeom>
          <a:effectLst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754774-FE91-A849-B10A-9B141B20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84150"/>
            <a:ext cx="1109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A7D680-6597-8345-B821-17D98C8D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63700"/>
            <a:ext cx="11099800" cy="451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Click to edit Master text styles</a:t>
            </a:r>
          </a:p>
          <a:p>
            <a:pPr lvl="1"/>
            <a:r>
              <a:rPr lang="pt-PT" noProof="0"/>
              <a:t>Second level</a:t>
            </a:r>
          </a:p>
          <a:p>
            <a:pPr lvl="2"/>
            <a:r>
              <a:rPr lang="pt-PT" noProof="0"/>
              <a:t>Third level</a:t>
            </a:r>
          </a:p>
          <a:p>
            <a:pPr lvl="3"/>
            <a:r>
              <a:rPr lang="pt-PT" noProof="0"/>
              <a:t>Fourth level</a:t>
            </a:r>
          </a:p>
          <a:p>
            <a:pPr lvl="4"/>
            <a:r>
              <a:rPr lang="pt-PT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F7255A-8791-5443-A7C5-AD7E6E785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10837" y="1357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noProof="0"/>
              <a:t>7/6/21</a:t>
            </a:r>
            <a:endParaRPr lang="pt-P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707F0F-C85D-A34E-B854-7151BC7FB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000" y="64452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pt-PT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8F8028-527A-304E-803F-CD2D7476B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958" y="6445250"/>
            <a:ext cx="525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C2232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36EB17D-BCEE-5041-B75C-6AA110C572CA}" type="slidenum">
              <a:rPr lang="pt-PT" noProof="0" smtClean="0"/>
              <a:pPr/>
              <a:t>‹#›</a:t>
            </a:fld>
            <a:endParaRPr lang="pt-PT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24D8C2-9449-DD46-988F-30ABFACB6632}"/>
              </a:ext>
            </a:extLst>
          </p:cNvPr>
          <p:cNvSpPr txBox="1"/>
          <p:nvPr userDrawn="1"/>
        </p:nvSpPr>
        <p:spPr>
          <a:xfrm>
            <a:off x="5014661" y="6492875"/>
            <a:ext cx="6438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0" i="0" noProof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Rede de Desenvolvimento de Capacidades de Avaliação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D9B7BA5D-CDE9-90BB-9751-28D9596E4C0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hdr"/>
              </p:ext>
            </p:extLst>
          </p:nvPr>
        </p:nvSpPr>
        <p:spPr>
          <a:xfrm>
            <a:off x="63500" y="63500"/>
            <a:ext cx="7667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xmlns="" val="93403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F0308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232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Wingdings" pitchFamily="2" charset="2"/>
        <a:buChar char="§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232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5E5FB-9D76-6D4D-8503-EE18F817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7232" y="1046118"/>
            <a:ext cx="6578600" cy="4034551"/>
          </a:xfrm>
        </p:spPr>
        <p:txBody>
          <a:bodyPr>
            <a:noAutofit/>
          </a:bodyPr>
          <a:lstStyle/>
          <a:p>
            <a:r>
              <a:rPr lang="pt-BR" sz="3600" b="1" kern="100" noProof="0" dirty="0">
                <a:effectLst/>
                <a:latin typeface="+mn-lt"/>
                <a:cs typeface="Times New Roman" panose="02020603050405020304" pitchFamily="18" charset="0"/>
              </a:rPr>
              <a:t>Da Teoria à Prática: Implementação de Sistemas de Indicadores de M&amp;A em bancos e agências de desenvolvimento</a:t>
            </a:r>
            <a:br>
              <a:rPr lang="pt-BR" sz="3600" b="1" kern="100" noProof="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Theory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Practice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M&amp;E Indicator Systems in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Banks </a:t>
            </a:r>
            <a:r>
              <a:rPr lang="pt-BR" sz="2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pt-BR" sz="2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Agencies</a:t>
            </a:r>
            <a:endParaRPr lang="es-CL" sz="8000" i="1" noProof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A1DF97-6BDC-2443-B49D-95D066087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3429" y="5811882"/>
            <a:ext cx="6578600" cy="1574800"/>
          </a:xfrm>
        </p:spPr>
        <p:txBody>
          <a:bodyPr>
            <a:normAutofit/>
          </a:bodyPr>
          <a:lstStyle/>
          <a:p>
            <a:pPr algn="ctr"/>
            <a:r>
              <a:rPr lang="es-CL" noProof="0" dirty="0">
                <a:latin typeface="+mn-lt"/>
              </a:rPr>
              <a:t>Aretha Zarlenga</a:t>
            </a:r>
          </a:p>
          <a:p>
            <a:pPr algn="ctr"/>
            <a:r>
              <a:rPr lang="es-CL" noProof="0" dirty="0">
                <a:latin typeface="+mn-lt"/>
              </a:rPr>
              <a:t>5 de </a:t>
            </a:r>
            <a:r>
              <a:rPr lang="es-CL" noProof="0" dirty="0" err="1">
                <a:latin typeface="+mn-lt"/>
              </a:rPr>
              <a:t>junho</a:t>
            </a:r>
            <a:r>
              <a:rPr lang="es-CL" noProof="0" dirty="0">
                <a:latin typeface="+mn-lt"/>
              </a:rPr>
              <a:t> de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4F4870-98D1-8C48-A5A8-69FA941C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08" y="1690388"/>
            <a:ext cx="317663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767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F60630-4F86-03EF-E4CD-DCF5D130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5AE90-5FF6-089F-DD52-BE3890BD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4150"/>
            <a:ext cx="11099800" cy="1325563"/>
          </a:xfrm>
        </p:spPr>
        <p:txBody>
          <a:bodyPr anchor="ctr">
            <a:norm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que serve este Caderno?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i="1" dirty="0"/>
              <a:t>What is the purpose of this Notebook?</a:t>
            </a:r>
            <a:endParaRPr lang="pt-BR" sz="16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842FE3DE-99F8-9A72-E66A-D30C8432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891527-70EC-7752-E62F-D9363099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s-ES_trad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FFA5B58E-1871-8017-A352-FB12B209AB0E}"/>
              </a:ext>
            </a:extLst>
          </p:cNvPr>
          <p:cNvSpPr txBox="1">
            <a:spLocks/>
          </p:cNvSpPr>
          <p:nvPr/>
        </p:nvSpPr>
        <p:spPr>
          <a:xfrm>
            <a:off x="546100" y="1358663"/>
            <a:ext cx="10714567" cy="1916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Guia prático, fundamentada em experiências reais da América Latina e Caribe, para o </a:t>
            </a:r>
            <a:r>
              <a:rPr lang="pt-BR" sz="1800" b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desenho, implementação e comunicação </a:t>
            </a:r>
            <a:r>
              <a:rPr lang="pt-B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de sistemas de Monitoramento e Avaliação (M&amp;A), essenciais para validar a missão institucional de desenvolvimento, mensurar resultados e fortalecer a tomada de decisão com base em evidências.</a:t>
            </a:r>
          </a:p>
          <a:p>
            <a:pPr marL="357188" indent="0" algn="just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600" i="1" dirty="0"/>
              <a:t>Practical guide based on real experiences from Latin America and the Caribbean, focused on </a:t>
            </a:r>
            <a:r>
              <a:rPr lang="en-US" sz="1600" b="1" i="1" dirty="0"/>
              <a:t>the design, implementation, and communication</a:t>
            </a:r>
            <a:r>
              <a:rPr lang="en-US" sz="1600" i="1" dirty="0"/>
              <a:t> of Monitoring &amp; Evaluation (M&amp;E) systems — key to validating development missions, measuring results, and strengthening evidence-based decisions.</a:t>
            </a:r>
            <a:endParaRPr lang="pt-BR" sz="16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800"/>
              </a:spcAft>
            </a:pPr>
            <a:endParaRPr lang="es-CL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EEDDCA8-A2FE-4D95-1392-93F496EF9A8E}"/>
              </a:ext>
            </a:extLst>
          </p:cNvPr>
          <p:cNvSpPr txBox="1">
            <a:spLocks/>
          </p:cNvSpPr>
          <p:nvPr/>
        </p:nvSpPr>
        <p:spPr>
          <a:xfrm>
            <a:off x="545548" y="4214635"/>
            <a:ext cx="11256930" cy="23292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232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Técnicos, gestoras/es e tomadores de decisão que querem aplicar melhor os recursos públicos.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dirty="0"/>
              <a:t>Technicians, managers, and decision-makers who aim to make better use of public resources</a:t>
            </a:r>
            <a:r>
              <a:rPr lang="en-US" sz="1300" i="1" dirty="0"/>
              <a:t>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13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Especialistas em M&amp;A que buscam modelos replicáveis e aplicáveis.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dirty="0"/>
              <a:t>Monitoring and Evaluation specialists looking for practical, scalable models.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1500" i="1" dirty="0"/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nstituições que desejam medir impacto para transformar realidades na América Latina e Caribe.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dirty="0"/>
              <a:t>Institutions committed to measuring impact to transform realities across Latin America and the Caribbean.</a:t>
            </a:r>
            <a:endParaRPr lang="pt-BR" sz="1500" i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65BA6F51-461D-7558-12FA-A16DBAD36584}"/>
              </a:ext>
            </a:extLst>
          </p:cNvPr>
          <p:cNvSpPr txBox="1">
            <a:spLocks/>
          </p:cNvSpPr>
          <p:nvPr/>
        </p:nvSpPr>
        <p:spPr>
          <a:xfrm>
            <a:off x="545548" y="3122752"/>
            <a:ext cx="11099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F0308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t-BR" sz="1800" b="1" dirty="0">
                <a:solidFill>
                  <a:srgbClr val="5F0308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Este Caderno é feito para: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1600" i="1" dirty="0"/>
              <a:t>This Notebook is designed for: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5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F9FBFEC-7576-6A53-6CD7-E8D03627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B17D-BCEE-5041-B75C-6AA110C572CA}" type="slidenum">
              <a:rPr lang="es-ES_tradnl" smtClean="0"/>
              <a:pPr/>
              <a:t>3</a:t>
            </a:fld>
            <a:endParaRPr lang="es-ES_tradnl"/>
          </a:p>
        </p:txBody>
      </p:sp>
      <p:pic>
        <p:nvPicPr>
          <p:cNvPr id="6" name="Imagen 5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xmlns="" id="{14AF351E-CD20-F42F-369A-323723844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177" y="4482632"/>
            <a:ext cx="3321435" cy="174643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xmlns="" id="{5EDC582B-AD42-C09A-B386-CD91B669C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62912" y="2233351"/>
            <a:ext cx="1912770" cy="6135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6998338-80AC-E9BC-5EDB-BA876566A6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12" y="4754324"/>
            <a:ext cx="3380478" cy="1105157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BECAB9CB-86CD-2E35-0D0F-D9F522F3D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8780" y="3503036"/>
            <a:ext cx="2382241" cy="884206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3F38AEB-21CA-17F0-D23A-2F7E1476A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2215" y="3735304"/>
            <a:ext cx="2295068" cy="419670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xmlns="" id="{2C74B572-01B4-9C1C-DFC3-760B02B2F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9791" y="2030220"/>
            <a:ext cx="3042012" cy="79921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70E279E5-1BC7-555C-036E-ED9AC332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71" y="245930"/>
            <a:ext cx="11099800" cy="1122041"/>
          </a:xfrm>
        </p:spPr>
        <p:txBody>
          <a:bodyPr>
            <a:normAutofit/>
          </a:bodyPr>
          <a:lstStyle/>
          <a:p>
            <a:pPr algn="ctr"/>
            <a:r>
              <a:rPr lang="es-CL" sz="2400" dirty="0" err="1">
                <a:latin typeface="Aptos" panose="020B0004020202020204" pitchFamily="34" charset="0"/>
                <a:cs typeface="Times New Roman" panose="02020603050405020304" pitchFamily="18" charset="0"/>
              </a:rPr>
              <a:t>Instituições</a:t>
            </a:r>
            <a:r>
              <a:rPr lang="es-CL" sz="2400" dirty="0">
                <a:latin typeface="Aptos" panose="020B0004020202020204" pitchFamily="34" charset="0"/>
                <a:cs typeface="Times New Roman" panose="02020603050405020304" pitchFamily="18" charset="0"/>
              </a:rPr>
              <a:t> participantes</a:t>
            </a:r>
            <a:r>
              <a:rPr lang="es-CL" sz="3200" dirty="0">
                <a:latin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es-CL" sz="32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CL" sz="1600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Participating</a:t>
            </a:r>
            <a:r>
              <a:rPr lang="es-CL" sz="1600" i="1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L" sz="1600" i="1" dirty="0" err="1">
                <a:latin typeface="Aptos" panose="020B0004020202020204" pitchFamily="34" charset="0"/>
                <a:cs typeface="Times New Roman" panose="02020603050405020304" pitchFamily="18" charset="0"/>
              </a:rPr>
              <a:t>institutions</a:t>
            </a:r>
            <a:endParaRPr lang="es-ES_tradnl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0">
            <a:extLst>
              <a:ext uri="{FF2B5EF4-FFF2-40B4-BE49-F238E27FC236}">
                <a16:creationId xmlns:a16="http://schemas.microsoft.com/office/drawing/2014/main" xmlns="" id="{298F0A69-E19C-79C8-DFED-6F228E2F09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7771" y="1700285"/>
            <a:ext cx="1410356" cy="1455850"/>
          </a:xfrm>
          <a:prstGeom prst="rect">
            <a:avLst/>
          </a:prstGeom>
        </p:spPr>
      </p:pic>
      <p:pic>
        <p:nvPicPr>
          <p:cNvPr id="3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8D795E77-1ECB-236A-F987-08829AACAC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9827" y="1912039"/>
            <a:ext cx="1914525" cy="1032342"/>
          </a:xfrm>
          <a:prstGeom prst="rect">
            <a:avLst/>
          </a:prstGeom>
        </p:spPr>
      </p:pic>
      <p:pic>
        <p:nvPicPr>
          <p:cNvPr id="4" name="Imagen 12" descr="Logotipo&#10;&#10;Descripción generada automáticamente con confianza media">
            <a:extLst>
              <a:ext uri="{FF2B5EF4-FFF2-40B4-BE49-F238E27FC236}">
                <a16:creationId xmlns:a16="http://schemas.microsoft.com/office/drawing/2014/main" xmlns="" id="{7136F9ED-A1AA-28A3-5C95-434816420C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912" y="3388954"/>
            <a:ext cx="2201040" cy="1023585"/>
          </a:xfrm>
          <a:prstGeom prst="rect">
            <a:avLst/>
          </a:prstGeom>
        </p:spPr>
      </p:pic>
      <p:pic>
        <p:nvPicPr>
          <p:cNvPr id="15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65FC44FD-7922-E56C-7058-D19111BC0A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76686" y="3161749"/>
            <a:ext cx="1566780" cy="1566780"/>
          </a:xfrm>
          <a:prstGeom prst="rect">
            <a:avLst/>
          </a:prstGeom>
        </p:spPr>
      </p:pic>
      <p:pic>
        <p:nvPicPr>
          <p:cNvPr id="17" name="Imagen 13">
            <a:extLst>
              <a:ext uri="{FF2B5EF4-FFF2-40B4-BE49-F238E27FC236}">
                <a16:creationId xmlns:a16="http://schemas.microsoft.com/office/drawing/2014/main" xmlns="" id="{535D450C-3DD6-2BA6-6F41-0F95949F16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98168" y="4482632"/>
            <a:ext cx="2458178" cy="14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64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7C859C-AC61-CB22-619D-7D31DBEBA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F2560-7F92-9B8E-9F67-C91ED7B7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4150"/>
            <a:ext cx="11099800" cy="1325563"/>
          </a:xfrm>
        </p:spPr>
        <p:txBody>
          <a:bodyPr anchor="ctr">
            <a:norm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O que inspirou a criação colaborativa do Caderno?</a:t>
            </a:r>
            <a:b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/>
              <a:t>What inspired the collaborative creation of this Notebook?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F4C3E8-A5F0-5300-C09A-3FAA6C1EB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697" y="1701397"/>
            <a:ext cx="10348581" cy="3198149"/>
          </a:xfrm>
        </p:spPr>
        <p:txBody>
          <a:bodyPr numCol="2">
            <a:normAutofit/>
          </a:bodyPr>
          <a:lstStyle/>
          <a:p>
            <a:pPr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Multiplicar o que funciona </a:t>
            </a:r>
          </a:p>
          <a:p>
            <a:pPr>
              <a:spcBef>
                <a:spcPts val="0"/>
              </a:spcBef>
            </a:pPr>
            <a:r>
              <a:rPr lang="pt-BR" sz="15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Replicate</a:t>
            </a:r>
            <a:r>
              <a:rPr lang="pt-BR" sz="1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pt-BR" sz="15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works</a:t>
            </a:r>
            <a:endParaRPr lang="pt-BR" sz="15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Compartilhar experiências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Share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experiences</a:t>
            </a: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pt-BR" sz="2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Aprender com o que vivemos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Learn from our lived experiences</a:t>
            </a: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t-BR" sz="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Superar </a:t>
            </a:r>
            <a:r>
              <a:rPr lang="pt-BR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esafios semelhantes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Overcome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similar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challenges</a:t>
            </a: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Pluralidade do aprendizado compartilhado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Plurality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shared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learning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pt-BR" sz="2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CL" sz="18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Capacidade</a:t>
            </a:r>
            <a:r>
              <a:rPr lang="es-CL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técnica acumulada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Accumulated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technical</a:t>
            </a:r>
            <a:r>
              <a:rPr lang="pt-BR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5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capacity</a:t>
            </a:r>
            <a:endParaRPr lang="es-CL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08BB12AC-AC10-B082-5CEE-59D66D5B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86781C-E404-EC3F-BB05-90AB8CF5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3901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CD69D10-2887-91D0-8A6E-1C9D32196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42B34-54EB-78BD-DBDF-EAF9CE96E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58" y="201083"/>
            <a:ext cx="11099800" cy="1325563"/>
          </a:xfrm>
        </p:spPr>
        <p:txBody>
          <a:bodyPr anchor="ctr">
            <a:norm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que aprendemos sobre </a:t>
            </a:r>
            <a:r>
              <a:rPr lang="pt-BR" sz="2400" b="1" kern="100" noProof="0" dirty="0">
                <a:effectLst/>
                <a:latin typeface="+mn-lt"/>
                <a:cs typeface="Times New Roman" panose="02020603050405020304" pitchFamily="18" charset="0"/>
              </a:rPr>
              <a:t>Sistemas de Indicadores de M&amp;A</a:t>
            </a:r>
            <a: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br>
              <a:rPr lang="pt-BR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/>
              <a:t>What did we learn about M&amp;E Indicator Systems?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15FDAE-A2A0-B769-92C7-2E98BF088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479" y="1598494"/>
            <a:ext cx="10621981" cy="488579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 importância dos sistemas de M&amp;A: legitimidade, de transparência, de direcionamento estratégico e impacto das intervenções.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The importance of M&amp;E systems: legitimacy, transparency, strategic direction, and impact of interventions.</a:t>
            </a: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800" dirty="0">
                <a:latin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construção dos indicadores: componentes essenciais e resultados práticos esperados (coerência, relevância e uso real das informações).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kern="100">
                <a:latin typeface="Aptos" panose="020B0004020202020204" pitchFamily="34" charset="0"/>
                <a:cs typeface="Times New Roman" panose="02020603050405020304" pitchFamily="18" charset="0"/>
              </a:rPr>
              <a:t>The construction of indicators: essential components and expected practical results (coherence, relevance, and actual use of information).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latin typeface="Aptos" panose="020B0004020202020204" pitchFamily="34" charset="0"/>
                <a:cs typeface="Times New Roman" panose="02020603050405020304" pitchFamily="18" charset="0"/>
              </a:rPr>
              <a:t>Os desafios de implementação: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sensibilização, engajamento político, capacitação e escuta.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Implementation challenges: awareness raising, political engagement, training, and listening.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pt-BR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Comunicação e cultura institucional: dados não falam sozinhos.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Communication and institutional culture: data do not speak for themselves.</a:t>
            </a:r>
            <a:endParaRPr lang="es-CL" sz="1500" i="1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AE2A48D9-7F5E-242F-E879-7BD96C54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A1A3DFE-B02E-7EDA-445C-F0FB154C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5515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87D026-30B6-11EE-FC0C-8F2D8200E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07765-736A-C460-DDC2-73004C4A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211752"/>
            <a:ext cx="11099800" cy="1325563"/>
          </a:xfrm>
        </p:spPr>
        <p:txBody>
          <a:bodyPr anchor="ctr">
            <a:norm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ReDeCa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tornou este Caderno uma realidade?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/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Aptos" panose="020B0004020202020204" pitchFamily="34" charset="0"/>
              </a:rPr>
              <a:t>How </a:t>
            </a:r>
            <a:r>
              <a:rPr lang="en-US" sz="1600" dirty="0" err="1">
                <a:latin typeface="Aptos" panose="020B0004020202020204" pitchFamily="34" charset="0"/>
              </a:rPr>
              <a:t>ReDeCa</a:t>
            </a:r>
            <a:r>
              <a:rPr lang="en-US" sz="1600" dirty="0">
                <a:latin typeface="Aptos" panose="020B0004020202020204" pitchFamily="34" charset="0"/>
              </a:rPr>
              <a:t> made this Notebook a Reality?</a:t>
            </a:r>
            <a:endParaRPr lang="pt-B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D304C1-D896-FDFE-B4EA-AEE777488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299" y="1762945"/>
            <a:ext cx="10746285" cy="5047430"/>
          </a:xfrm>
        </p:spPr>
        <p:txBody>
          <a:bodyPr numCol="2">
            <a:normAutofit/>
          </a:bodyPr>
          <a:lstStyle/>
          <a:p>
            <a:pPr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Construção coletiva do conhecimento</a:t>
            </a:r>
          </a:p>
          <a:p>
            <a:pPr>
              <a:spcBef>
                <a:spcPts val="0"/>
              </a:spcBef>
            </a:pPr>
            <a:r>
              <a:rPr lang="pt-BR" sz="1600" i="1" dirty="0" err="1">
                <a:latin typeface="Aptos" panose="020B0004020202020204" pitchFamily="34" charset="0"/>
              </a:rPr>
              <a:t>Collective</a:t>
            </a:r>
            <a:r>
              <a:rPr lang="pt-BR" sz="1600" i="1" dirty="0">
                <a:latin typeface="Aptos" panose="020B0004020202020204" pitchFamily="34" charset="0"/>
              </a:rPr>
              <a:t> </a:t>
            </a:r>
            <a:r>
              <a:rPr lang="pt-BR" sz="1600" i="1" dirty="0" err="1">
                <a:latin typeface="Aptos" panose="020B0004020202020204" pitchFamily="34" charset="0"/>
              </a:rPr>
              <a:t>knowledge</a:t>
            </a:r>
            <a:r>
              <a:rPr lang="pt-BR" sz="1600" i="1" dirty="0">
                <a:latin typeface="Aptos" panose="020B0004020202020204" pitchFamily="34" charset="0"/>
              </a:rPr>
              <a:t> Building</a:t>
            </a:r>
          </a:p>
          <a:p>
            <a:pPr>
              <a:spcBef>
                <a:spcPts val="0"/>
              </a:spcBef>
            </a:pPr>
            <a:endParaRPr lang="pt-BR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Validação prática de abordagens</a:t>
            </a:r>
          </a:p>
          <a:p>
            <a:pPr>
              <a:spcBef>
                <a:spcPts val="0"/>
              </a:spcBef>
            </a:pPr>
            <a:r>
              <a:rPr lang="pt-BR" sz="1600" i="1" dirty="0" err="1">
                <a:latin typeface="Aptos" panose="020B0004020202020204" pitchFamily="34" charset="0"/>
              </a:rPr>
              <a:t>Practical</a:t>
            </a:r>
            <a:r>
              <a:rPr lang="pt-BR" sz="1600" i="1" dirty="0">
                <a:latin typeface="Aptos" panose="020B0004020202020204" pitchFamily="34" charset="0"/>
              </a:rPr>
              <a:t> </a:t>
            </a:r>
            <a:r>
              <a:rPr lang="pt-BR" sz="1600" i="1" dirty="0" err="1">
                <a:latin typeface="Aptos" panose="020B0004020202020204" pitchFamily="34" charset="0"/>
              </a:rPr>
              <a:t>validation</a:t>
            </a:r>
            <a:r>
              <a:rPr lang="pt-BR" sz="1600" i="1" dirty="0">
                <a:latin typeface="Aptos" panose="020B0004020202020204" pitchFamily="34" charset="0"/>
              </a:rPr>
              <a:t> </a:t>
            </a:r>
            <a:r>
              <a:rPr lang="pt-BR" sz="1600" i="1" dirty="0" err="1">
                <a:latin typeface="Aptos" panose="020B0004020202020204" pitchFamily="34" charset="0"/>
              </a:rPr>
              <a:t>of</a:t>
            </a:r>
            <a:r>
              <a:rPr lang="pt-BR" sz="1600" i="1" dirty="0">
                <a:latin typeface="Aptos" panose="020B0004020202020204" pitchFamily="34" charset="0"/>
              </a:rPr>
              <a:t> approaches</a:t>
            </a:r>
          </a:p>
          <a:p>
            <a:pPr>
              <a:spcBef>
                <a:spcPts val="0"/>
              </a:spcBef>
            </a:pPr>
            <a:endParaRPr lang="pt-BR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Fortalecimento da cooperação regional</a:t>
            </a:r>
          </a:p>
          <a:p>
            <a:pPr>
              <a:spcBef>
                <a:spcPts val="0"/>
              </a:spcBef>
            </a:pPr>
            <a:r>
              <a:rPr lang="pt-BR" sz="1600" i="1" dirty="0" err="1">
                <a:latin typeface="Aptos" panose="020B0004020202020204" pitchFamily="34" charset="0"/>
              </a:rPr>
              <a:t>Strengthening</a:t>
            </a:r>
            <a:r>
              <a:rPr lang="pt-BR" sz="1600" i="1" dirty="0">
                <a:latin typeface="Aptos" panose="020B0004020202020204" pitchFamily="34" charset="0"/>
              </a:rPr>
              <a:t> regional </a:t>
            </a:r>
            <a:r>
              <a:rPr lang="pt-BR" sz="1600" i="1" dirty="0" err="1">
                <a:latin typeface="Aptos" panose="020B0004020202020204" pitchFamily="34" charset="0"/>
              </a:rPr>
              <a:t>cooperation</a:t>
            </a:r>
            <a:endParaRPr lang="pt-BR" sz="1600" i="1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</a:pP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3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Aceleração do processos de inovação e redução de retrabalho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latin typeface="Aptos" panose="020B0004020202020204" pitchFamily="34" charset="0"/>
              </a:rPr>
              <a:t>Accelerating innovation processes and reducing rework</a:t>
            </a:r>
          </a:p>
          <a:p>
            <a:pPr marL="0" indent="0">
              <a:spcAft>
                <a:spcPts val="800"/>
              </a:spcAft>
              <a:buNone/>
            </a:pPr>
            <a:endParaRPr lang="pt-BR" sz="16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Apoio à institucionalização de sistemas de M&amp;A</a:t>
            </a:r>
          </a:p>
          <a:p>
            <a:pPr>
              <a:spcBef>
                <a:spcPts val="0"/>
              </a:spcBef>
            </a:pPr>
            <a:r>
              <a:rPr lang="en-US" sz="1600" i="1" dirty="0">
                <a:latin typeface="Aptos" panose="020B0004020202020204" pitchFamily="34" charset="0"/>
              </a:rPr>
              <a:t>Support for the institutionalization of M&amp;E systems</a:t>
            </a:r>
          </a:p>
          <a:p>
            <a:pPr>
              <a:spcBef>
                <a:spcPts val="0"/>
              </a:spcBef>
            </a:pPr>
            <a:endParaRPr lang="en-US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pt-BR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542925" indent="-171450"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Espaço seguro para troca de desafios</a:t>
            </a:r>
          </a:p>
          <a:p>
            <a:pPr marL="542925" indent="-171450">
              <a:spcBef>
                <a:spcPts val="0"/>
              </a:spcBef>
            </a:pP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Safe </a:t>
            </a:r>
            <a:r>
              <a:rPr kumimoji="0" lang="pt-BR" altLang="pt-B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space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for </a:t>
            </a:r>
            <a:r>
              <a:rPr kumimoji="0" lang="pt-BR" altLang="pt-B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exchanging</a:t>
            </a:r>
            <a:r>
              <a:rPr kumimoji="0" lang="pt-BR" altLang="pt-BR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pt-BR" altLang="pt-BR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challenges</a:t>
            </a:r>
            <a:endParaRPr kumimoji="0" lang="pt-BR" altLang="pt-BR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542925" indent="-171450">
              <a:spcBef>
                <a:spcPts val="0"/>
              </a:spcBef>
            </a:pPr>
            <a:endParaRPr kumimoji="0" lang="pt-BR" altLang="pt-BR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542925" indent="-171450"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Articulação com agendas globais</a:t>
            </a:r>
          </a:p>
          <a:p>
            <a:pPr marL="542925" indent="-171450">
              <a:spcBef>
                <a:spcPts val="0"/>
              </a:spcBef>
            </a:pPr>
            <a:r>
              <a:rPr lang="pt-BR" sz="1600" i="1" dirty="0" err="1">
                <a:latin typeface="Aptos" panose="020B0004020202020204" pitchFamily="34" charset="0"/>
              </a:rPr>
              <a:t>Alignment</a:t>
            </a:r>
            <a:r>
              <a:rPr lang="pt-BR" sz="1600" i="1" dirty="0">
                <a:latin typeface="Aptos" panose="020B0004020202020204" pitchFamily="34" charset="0"/>
              </a:rPr>
              <a:t> </a:t>
            </a:r>
            <a:r>
              <a:rPr lang="pt-BR" sz="1600" i="1" dirty="0" err="1">
                <a:latin typeface="Aptos" panose="020B0004020202020204" pitchFamily="34" charset="0"/>
              </a:rPr>
              <a:t>with</a:t>
            </a:r>
            <a:r>
              <a:rPr lang="pt-BR" sz="1600" i="1" dirty="0">
                <a:latin typeface="Aptos" panose="020B0004020202020204" pitchFamily="34" charset="0"/>
              </a:rPr>
              <a:t> global agendas</a:t>
            </a:r>
          </a:p>
          <a:p>
            <a:pPr marL="542925" indent="-171450">
              <a:spcBef>
                <a:spcPts val="0"/>
              </a:spcBef>
            </a:pPr>
            <a:endParaRPr lang="pt-BR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542925" indent="-171450">
              <a:spcBef>
                <a:spcPts val="0"/>
              </a:spcBef>
            </a:pPr>
            <a:r>
              <a:rPr lang="pt-BR" sz="2300" dirty="0">
                <a:latin typeface="Aptos" panose="020B0004020202020204" pitchFamily="34" charset="0"/>
                <a:cs typeface="Times New Roman" panose="02020603050405020304" pitchFamily="18" charset="0"/>
              </a:rPr>
              <a:t>Mobilização de uma comunidade técnica ativa</a:t>
            </a:r>
          </a:p>
          <a:p>
            <a:pPr marL="542925" indent="-171450">
              <a:spcBef>
                <a:spcPts val="0"/>
              </a:spcBef>
            </a:pPr>
            <a:r>
              <a:rPr lang="en-US" sz="1600" i="1" dirty="0">
                <a:latin typeface="Aptos" panose="020B0004020202020204" pitchFamily="34" charset="0"/>
              </a:rPr>
              <a:t>Mobilization of an active technical community</a:t>
            </a:r>
            <a:endParaRPr lang="pt-BR" sz="16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s-CL" sz="18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099974-7ABA-12D7-4EF6-07945F2E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4770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9F0990-40AF-FF25-550B-A5DF1488A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EE608-EC0C-506C-07C5-687775C7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7" y="251618"/>
            <a:ext cx="11099800" cy="1631773"/>
          </a:xfrm>
        </p:spPr>
        <p:txBody>
          <a:bodyPr anchor="ctr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  <a:t>O que esperamos como resultado?</a:t>
            </a:r>
            <a:br>
              <a:rPr lang="pt-BR" sz="2400" dirty="0">
                <a:latin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Aptos" panose="020B0004020202020204" pitchFamily="34" charset="0"/>
                <a:cs typeface="Times New Roman" panose="02020603050405020304" pitchFamily="18" charset="0"/>
              </a:rPr>
              <a:t>What are the expected outcomes?</a:t>
            </a:r>
            <a:endParaRPr lang="pt-BR" sz="1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1F85F9-F9A3-985C-E445-08BC8B877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4" y="1647504"/>
            <a:ext cx="10694989" cy="4057259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endParaRPr lang="pt-BR" sz="1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5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Fomentar o diálogo sobre s</a:t>
            </a:r>
            <a:r>
              <a:rPr lang="pt-BR" sz="2500" dirty="0">
                <a:latin typeface="Aptos" panose="020B0004020202020204" pitchFamily="34" charset="0"/>
                <a:cs typeface="Times New Roman" panose="02020603050405020304" pitchFamily="18" charset="0"/>
              </a:rPr>
              <a:t>istemas de Indicadores de M&amp;A.</a:t>
            </a:r>
          </a:p>
          <a:p>
            <a:pPr>
              <a:spcBef>
                <a:spcPts val="0"/>
              </a:spcBef>
            </a:pPr>
            <a:r>
              <a:rPr lang="pt-BR" sz="2100" i="1" dirty="0"/>
              <a:t>Foster dialogue </a:t>
            </a:r>
            <a:r>
              <a:rPr lang="pt-BR" sz="2100" i="1" dirty="0" err="1"/>
              <a:t>on</a:t>
            </a:r>
            <a:r>
              <a:rPr lang="pt-BR" sz="2100" i="1" dirty="0"/>
              <a:t> </a:t>
            </a:r>
            <a:r>
              <a:rPr lang="pt-BR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M&amp;E Indicator Systems</a:t>
            </a:r>
            <a:r>
              <a:rPr lang="pt-BR" sz="2100" i="1" dirty="0"/>
              <a:t>.</a:t>
            </a:r>
          </a:p>
          <a:p>
            <a:pPr>
              <a:spcBef>
                <a:spcPts val="0"/>
              </a:spcBef>
            </a:pPr>
            <a:endParaRPr lang="pt-BR" sz="2100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500" dirty="0">
                <a:latin typeface="Aptos" panose="020B0004020202020204" pitchFamily="34" charset="0"/>
                <a:cs typeface="Times New Roman" panose="02020603050405020304" pitchFamily="18" charset="0"/>
              </a:rPr>
              <a:t>Reduzir lacunas de capacidade técnica.</a:t>
            </a:r>
          </a:p>
          <a:p>
            <a:pPr>
              <a:spcBef>
                <a:spcPts val="0"/>
              </a:spcBef>
            </a:pPr>
            <a:r>
              <a:rPr lang="pt-BR" sz="2100" i="1" dirty="0" err="1"/>
              <a:t>Reduce</a:t>
            </a:r>
            <a:r>
              <a:rPr lang="pt-BR" sz="2100" i="1" dirty="0"/>
              <a:t> </a:t>
            </a:r>
            <a:r>
              <a:rPr lang="pt-BR" sz="2100" i="1" dirty="0" err="1"/>
              <a:t>technical</a:t>
            </a:r>
            <a:r>
              <a:rPr lang="pt-BR" sz="2100" i="1" dirty="0"/>
              <a:t> </a:t>
            </a:r>
            <a:r>
              <a:rPr lang="pt-BR" sz="2100" i="1" dirty="0" err="1"/>
              <a:t>capacity</a:t>
            </a:r>
            <a:r>
              <a:rPr lang="pt-BR" sz="2100" i="1" dirty="0"/>
              <a:t> gaps</a:t>
            </a:r>
            <a:r>
              <a:rPr lang="pt-BR" sz="2100" i="1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pt-BR" sz="2100" i="1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Fortalecer culturas de monitoramento e avaliação.</a:t>
            </a:r>
          </a:p>
          <a:p>
            <a:pPr>
              <a:spcBef>
                <a:spcPts val="0"/>
              </a:spcBef>
            </a:pPr>
            <a:r>
              <a:rPr lang="en-US" sz="2100" i="1" dirty="0"/>
              <a:t>Strengthen cultures of monitoring and evaluation</a:t>
            </a:r>
          </a:p>
          <a:p>
            <a:pPr>
              <a:spcBef>
                <a:spcPts val="0"/>
              </a:spcBef>
            </a:pPr>
            <a:endParaRPr lang="pt-BR" sz="2100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Orientar decisões mais inteligentes e inclusivas para o desenvolvimento da América Latina.</a:t>
            </a:r>
          </a:p>
          <a:p>
            <a:pPr>
              <a:spcBef>
                <a:spcPts val="0"/>
              </a:spcBef>
            </a:pPr>
            <a:r>
              <a:rPr lang="en-US" sz="2100" i="1" dirty="0"/>
              <a:t>Guide smarter and more inclusive decisions for the development of Latin America.</a:t>
            </a:r>
            <a:endParaRPr lang="es-CL" sz="2100" i="1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xmlns="" id="{FB6B4844-4DEF-24EE-3A1B-4CE4119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10837" y="1357313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7/6/21</a:t>
            </a:r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702C5B1-C9D3-E7CF-22D1-C6AA99BC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9958" y="6445250"/>
            <a:ext cx="525041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36EB17D-BCEE-5041-B75C-6AA110C572CA}" type="slidenum">
              <a:rPr lang="es-ES_tradnl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2224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DDEF8F-27F0-36E7-CCC2-3AEEC643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85EED-C775-686F-AFF8-299F6A039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6729" y="2066234"/>
            <a:ext cx="2931755" cy="1635908"/>
          </a:xfrm>
        </p:spPr>
        <p:txBody>
          <a:bodyPr>
            <a:noAutofit/>
          </a:bodyPr>
          <a:lstStyle/>
          <a:p>
            <a:pPr algn="ctr"/>
            <a:r>
              <a:rPr lang="pt-BR" sz="4000" kern="100" dirty="0">
                <a:latin typeface="+mn-lt"/>
                <a:cs typeface="Times New Roman" panose="02020603050405020304" pitchFamily="18" charset="0"/>
              </a:rPr>
              <a:t>O</a:t>
            </a:r>
            <a: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brigada</a:t>
            </a:r>
            <a:b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4000" b="1" kern="100" noProof="0" dirty="0" err="1">
                <a:effectLst/>
                <a:latin typeface="+mn-lt"/>
                <a:cs typeface="Times New Roman" panose="02020603050405020304" pitchFamily="18" charset="0"/>
              </a:rPr>
              <a:t>Gracias</a:t>
            </a:r>
            <a: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  <a:t/>
            </a:r>
            <a:b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pt-BR" sz="4000" b="1" kern="100" noProof="0" dirty="0" err="1">
                <a:effectLst/>
                <a:latin typeface="+mn-lt"/>
                <a:cs typeface="Times New Roman" panose="02020603050405020304" pitchFamily="18" charset="0"/>
              </a:rPr>
              <a:t>Thank</a:t>
            </a:r>
            <a:r>
              <a:rPr lang="pt-BR" sz="4000" b="1" kern="100" noProof="0" dirty="0">
                <a:effectLst/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4000" b="1" kern="100" noProof="0" dirty="0" err="1">
                <a:effectLst/>
                <a:latin typeface="+mn-lt"/>
                <a:cs typeface="Times New Roman" panose="02020603050405020304" pitchFamily="18" charset="0"/>
              </a:rPr>
              <a:t>you</a:t>
            </a:r>
            <a:endParaRPr lang="es-CL" sz="8000" noProof="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E531F5-0382-B8B8-00D4-CFD66A12A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948" y="5166958"/>
            <a:ext cx="5857460" cy="1087114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3200" noProof="0" dirty="0">
                <a:latin typeface="+mn-lt"/>
              </a:rPr>
              <a:t>Aretha Zarlenga</a:t>
            </a:r>
          </a:p>
          <a:p>
            <a:pPr algn="ctr"/>
            <a:r>
              <a:rPr lang="es-CL" sz="3200" dirty="0">
                <a:latin typeface="+mn-lt"/>
              </a:rPr>
              <a:t>Aretha.Zarlenga@sebrae.com.br</a:t>
            </a:r>
            <a:endParaRPr lang="es-CL" sz="3200" noProof="0" dirty="0">
              <a:latin typeface="+mn-lt"/>
            </a:endParaRPr>
          </a:p>
          <a:p>
            <a:pPr algn="ctr"/>
            <a:endParaRPr lang="es-CL" sz="3200" noProof="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A444F6F-82A4-B2F0-DE79-F37ACB4F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08" y="1690388"/>
            <a:ext cx="317663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134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_x0020_to_x0020_Information_x00a0_Policy xmlns="cdc7663a-08f0-4737-9e8c-148ce897a09c">Confidential</Access_x0020_to_x0020_Information_x00a0_Policy>
    <SISCOR_x0020_Number xmlns="cdc7663a-08f0-4737-9e8c-148ce897a09c" xsi:nil="true"/>
    <ic46d7e087fd4a108fb86518ca413cc6 xmlns="cdc7663a-08f0-4737-9e8c-148ce897a09c">
      <Terms xmlns="http://schemas.microsoft.com/office/infopath/2007/PartnerControls"/>
    </ic46d7e087fd4a108fb86518ca413cc6>
    <IDBDocs_x0020_Number xmlns="cdc7663a-08f0-4737-9e8c-148ce897a09c" xsi:nil="true"/>
    <Division_x0020_or_x0020_Unit xmlns="cdc7663a-08f0-4737-9e8c-148ce897a09c" xsi:nil="true"/>
    <Fiscal_x0020_Year_x0020_IDB xmlns="cdc7663a-08f0-4737-9e8c-148ce897a09c" xsi:nil="true"/>
    <Other_x0020_Author xmlns="cdc7663a-08f0-4737-9e8c-148ce897a09c" xsi:nil="true"/>
    <Migration_x0020_Info xmlns="cdc7663a-08f0-4737-9e8c-148ce897a09c" xsi:nil="true"/>
    <j65ec2e3a7e44c39a1acebfd2a19200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ORF-02 Auditing, Evaluation and Inspection - General Matters</TermName>
          <TermId xmlns="http://schemas.microsoft.com/office/infopath/2007/PartnerControls">4c22fd3a-d97d-4a9e-9a7e-9396dcdfbcd8</TermId>
        </TermInfo>
      </Terms>
    </j65ec2e3a7e44c39a1acebfd2a19200a>
    <Evaluation_x0020_Type xmlns="cdc7663a-08f0-4737-9e8c-148ce897a09c" xsi:nil="true"/>
    <Document_x0020_Author xmlns="cdc7663a-08f0-4737-9e8c-148ce897a09c" xsi:nil="true"/>
    <Document_x0020_Language_x0020_IDB xmlns="cdc7663a-08f0-4737-9e8c-148ce897a09c" xsi:nil="true"/>
    <TaxCatchAll xmlns="cdc7663a-08f0-4737-9e8c-148ce897a09c">
      <Value>315</Value>
      <Value>120</Value>
    </TaxCatchAll>
    <TaxKeywordTaxHTField xmlns="cdc7663a-08f0-4737-9e8c-148ce897a09c">
      <Terms xmlns="http://schemas.microsoft.com/office/infopath/2007/PartnerControls"/>
    </TaxKeywordTaxHTField>
    <Reg_x0020_SEC_x0020_Number xmlns="cdc7663a-08f0-4737-9e8c-148ce897a09c" xsi:nil="true"/>
    <Identifier xmlns="cdc7663a-08f0-4737-9e8c-148ce897a09c" xsi:nil="true"/>
    <Stage xmlns="cdc7663a-08f0-4737-9e8c-148ce897a09c">Draft</Stage>
    <Project_x0020_Number xmlns="cdc7663a-08f0-4737-9e8c-148ce897a09c" xsi:nil="true"/>
    <nddeef1749674d76abdbe4b239a70bc6 xmlns="cdc7663a-08f0-4737-9e8c-148ce897a09c">
      <Terms xmlns="http://schemas.microsoft.com/office/infopath/2007/PartnerControls"/>
    </nddeef1749674d76abdbe4b239a70bc6>
    <cf0f1ca6d90e4583ad80995bcde0e58a xmlns="cdc7663a-08f0-4737-9e8c-148ce897a09c">
      <Terms xmlns="http://schemas.microsoft.com/office/infopath/2007/PartnerControls">
        <TermInfo xmlns="http://schemas.microsoft.com/office/infopath/2007/PartnerControls">
          <TermName xmlns="http://schemas.microsoft.com/office/infopath/2007/PartnerControls">5 Organization and Functions</TermName>
          <TermId xmlns="http://schemas.microsoft.com/office/infopath/2007/PartnerControls">4701d7f9-8df6-4219-aeac-8d4b644c65a0</TermId>
        </TermInfo>
      </Terms>
    </cf0f1ca6d90e4583ad80995bcde0e58a>
    <n2077c22f1e24496a073d1eb26f4ff79 xmlns="cdc7663a-08f0-4737-9e8c-148ce897a09c">
      <Terms xmlns="http://schemas.microsoft.com/office/infopath/2007/PartnerControls"/>
    </n2077c22f1e24496a073d1eb26f4ff79>
    <_dlc_DocId xmlns="cdc7663a-08f0-4737-9e8c-148ce897a09c">EZSHARE-1550751888-55</_dlc_DocId>
    <_dlc_DocIdUrl xmlns="cdc7663a-08f0-4737-9e8c-148ce897a09c">
      <Url>https://idbg.sharepoint.com/teams/ez-OVE/CBO/_layouts/15/DocIdRedir.aspx?ID=EZSHARE-1550751888-55</Url>
      <Description>EZSHARE-1550751888-55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ae61f9b1-e23d-4f49-b3d7-56b991556c4b" ContentTypeId="0x0101005CDACA3C2CCC724F88EC0F18A8AAB7D8" PreviousValue="false" LastSyncTimeStamp="2022-04-08T20:32:42.943Z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FD5C241A1494FA576161CC2FAEAEE" ma:contentTypeVersion="18" ma:contentTypeDescription="Crear nuevo documento." ma:contentTypeScope="" ma:versionID="524bc48ad81a82f0c88adbcb398c09aa">
  <xsd:schema xmlns:xsd="http://www.w3.org/2001/XMLSchema" xmlns:xs="http://www.w3.org/2001/XMLSchema" xmlns:p="http://schemas.microsoft.com/office/2006/metadata/properties" xmlns:ns3="ef331753-91a4-4cda-98c2-420a6a58d139" xmlns:ns4="66ffc224-3ba0-4176-8efa-217e9de68ffc" targetNamespace="http://schemas.microsoft.com/office/2006/metadata/properties" ma:root="true" ma:fieldsID="709f5d59133776abf8b4e051451cb758" ns3:_="" ns4:_="">
    <xsd:import namespace="ef331753-91a4-4cda-98c2-420a6a58d139"/>
    <xsd:import namespace="66ffc224-3ba0-4176-8efa-217e9de68ff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31753-91a4-4cda-98c2-420a6a58d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fc224-3ba0-4176-8efa-217e9de68f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A2042-DCAB-48B3-8504-A210219A6657}">
  <ds:schemaRefs>
    <ds:schemaRef ds:uri="http://schemas.microsoft.com/office/2006/metadata/properties"/>
    <ds:schemaRef ds:uri="http://schemas.microsoft.com/office/infopath/2007/PartnerControls"/>
    <ds:schemaRef ds:uri="cdc7663a-08f0-4737-9e8c-148ce897a09c"/>
  </ds:schemaRefs>
</ds:datastoreItem>
</file>

<file path=customXml/itemProps2.xml><?xml version="1.0" encoding="utf-8"?>
<ds:datastoreItem xmlns:ds="http://schemas.openxmlformats.org/officeDocument/2006/customXml" ds:itemID="{95522D5C-8DB4-4551-B9C8-6EF636C5F02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ED54B1-45E6-480F-ABC9-30C9B53B140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C734D9A2-2D59-4966-819A-809F694827E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656D595-C9AB-4DF2-A9F1-826B7A9F4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31753-91a4-4cda-98c2-420a6a58d139"/>
    <ds:schemaRef ds:uri="66ffc224-3ba0-4176-8efa-217e9de68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8ee7b6a-d66b-479e-9d73-fa7d7a22b7e2}" enabled="1" method="Privileged" siteId="{97298271-1bd7-4ac5-935b-88addef636cc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9382</TotalTime>
  <Words>597</Words>
  <Application>Microsoft Office PowerPoint</Application>
  <PresentationFormat>Custom</PresentationFormat>
  <Paragraphs>103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 Teoria à Prática: Implementação de Sistemas de Indicadores de M&amp;A em bancos e agências de desenvolvimento   From Theory to Practice: Implementation of M&amp;E Indicator Systems in Development Banks and Agencies</vt:lpstr>
      <vt:lpstr>Para que serve este Caderno? What is the purpose of this Notebook?</vt:lpstr>
      <vt:lpstr>Instituições participantes Participating institutions</vt:lpstr>
      <vt:lpstr>O que inspirou a criação colaborativa do Caderno? What inspired the collaborative creation of this Notebook?</vt:lpstr>
      <vt:lpstr>O que aprendemos sobre Sistemas de Indicadores de M&amp;A? What did we learn about M&amp;E Indicator Systems?</vt:lpstr>
      <vt:lpstr>Como a ReDeCa tornou este Caderno uma realidade? How ReDeCa made this Notebook a Reality?</vt:lpstr>
      <vt:lpstr>O que esperamos como resultado? What are the expected outcomes?</vt:lpstr>
      <vt:lpstr>Obrigada Gracias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Ahumada Manjarres, Alejandro</dc:creator>
  <cp:lastModifiedBy>Jose Pires</cp:lastModifiedBy>
  <cp:revision>45</cp:revision>
  <dcterms:created xsi:type="dcterms:W3CDTF">2021-07-06T21:19:07Z</dcterms:created>
  <dcterms:modified xsi:type="dcterms:W3CDTF">2025-06-01T20:50:05Z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0x0101005CDACA3C2CCC724F88EC0F18A8AAB7D800908BDD1E641F964F851270CBD7933D25</vt:lpwstr>
  </property>
  <property fmtid="{D5CDD505-2E9C-101B-9397-08002B2CF9AE}" pid="3" name="Series Corporate IDB">
    <vt:lpwstr>315;#ORF-02 Auditing, Evaluation and Inspection - General Matters|4c22fd3a-d97d-4a9e-9a7e-9396dcdfbcd8</vt:lpwstr>
  </property>
  <property fmtid="{D5CDD505-2E9C-101B-9397-08002B2CF9AE}" pid="4" name="_dlc_DocIdItemGuid">
    <vt:lpwstr>a9d3858f-691e-476b-879f-1c14b8f6aa1f</vt:lpwstr>
  </property>
  <property fmtid="{D5CDD505-2E9C-101B-9397-08002B2CF9AE}" pid="5" name="Function Corporate IDB">
    <vt:lpwstr>120;#5 Organization and Functions|4701d7f9-8df6-4219-aeac-8d4b644c65a0</vt:lpwstr>
  </property>
  <property fmtid="{D5CDD505-2E9C-101B-9397-08002B2CF9AE}" pid="6" name="TaxKeyword">
    <vt:lpwstr/>
  </property>
  <property fmtid="{D5CDD505-2E9C-101B-9397-08002B2CF9AE}" pid="7" name="Country">
    <vt:lpwstr/>
  </property>
  <property fmtid="{D5CDD505-2E9C-101B-9397-08002B2CF9AE}" pid="8" name="Document Type IDB">
    <vt:lpwstr/>
  </property>
  <property fmtid="{D5CDD505-2E9C-101B-9397-08002B2CF9AE}" pid="9" name="Sector IDB">
    <vt:lpwstr/>
  </property>
  <property fmtid="{D5CDD505-2E9C-101B-9397-08002B2CF9AE}" pid="10" name="MediaServiceImageTags">
    <vt:lpwstr/>
  </property>
  <property fmtid="{D5CDD505-2E9C-101B-9397-08002B2CF9AE}" pid="11" name="lcf76f155ced4ddcb4097134ff3c332f">
    <vt:lpwstr/>
  </property>
  <property fmtid="{D5CDD505-2E9C-101B-9397-08002B2CF9AE}" pid="12" name="ClassificationContentMarkingHeaderLocations">
    <vt:lpwstr>Office Theme:10</vt:lpwstr>
  </property>
  <property fmtid="{D5CDD505-2E9C-101B-9397-08002B2CF9AE}" pid="13" name="ClassificationContentMarkingHeaderText">
    <vt:lpwstr>Uso Interno</vt:lpwstr>
  </property>
</Properties>
</file>