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ppt/ink/ink3.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modernComment_230_CF5B723.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4.xml" ContentType="application/inkml+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xml" ContentType="application/vnd.openxmlformats-officedocument.presentationml.notesSlide+xml"/>
  <Override PartName="/ppt/ink/ink13.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 id="2147483664" r:id="rId3"/>
    <p:sldMasterId id="2147483659" r:id="rId4"/>
    <p:sldMasterId id="2147483662" r:id="rId5"/>
  </p:sldMasterIdLst>
  <p:notesMasterIdLst>
    <p:notesMasterId r:id="rId88"/>
  </p:notesMasterIdLst>
  <p:sldIdLst>
    <p:sldId id="257" r:id="rId6"/>
    <p:sldId id="258" r:id="rId7"/>
    <p:sldId id="259" r:id="rId8"/>
    <p:sldId id="263" r:id="rId9"/>
    <p:sldId id="264" r:id="rId10"/>
    <p:sldId id="622" r:id="rId11"/>
    <p:sldId id="623" r:id="rId12"/>
    <p:sldId id="651" r:id="rId13"/>
    <p:sldId id="624" r:id="rId14"/>
    <p:sldId id="625" r:id="rId15"/>
    <p:sldId id="652" r:id="rId16"/>
    <p:sldId id="626" r:id="rId17"/>
    <p:sldId id="629" r:id="rId18"/>
    <p:sldId id="627" r:id="rId19"/>
    <p:sldId id="628" r:id="rId20"/>
    <p:sldId id="597" r:id="rId21"/>
    <p:sldId id="598" r:id="rId22"/>
    <p:sldId id="517" r:id="rId23"/>
    <p:sldId id="559" r:id="rId24"/>
    <p:sldId id="556" r:id="rId25"/>
    <p:sldId id="560" r:id="rId26"/>
    <p:sldId id="561" r:id="rId27"/>
    <p:sldId id="562" r:id="rId28"/>
    <p:sldId id="552" r:id="rId29"/>
    <p:sldId id="534" r:id="rId30"/>
    <p:sldId id="600" r:id="rId31"/>
    <p:sldId id="601" r:id="rId32"/>
    <p:sldId id="588" r:id="rId33"/>
    <p:sldId id="591" r:id="rId34"/>
    <p:sldId id="592" r:id="rId35"/>
    <p:sldId id="594" r:id="rId36"/>
    <p:sldId id="593" r:id="rId37"/>
    <p:sldId id="595" r:id="rId38"/>
    <p:sldId id="596" r:id="rId39"/>
    <p:sldId id="602" r:id="rId40"/>
    <p:sldId id="612" r:id="rId41"/>
    <p:sldId id="614" r:id="rId42"/>
    <p:sldId id="653" r:id="rId43"/>
    <p:sldId id="615" r:id="rId44"/>
    <p:sldId id="547" r:id="rId45"/>
    <p:sldId id="630" r:id="rId46"/>
    <p:sldId id="604" r:id="rId47"/>
    <p:sldId id="279" r:id="rId48"/>
    <p:sldId id="654" r:id="rId49"/>
    <p:sldId id="543" r:id="rId50"/>
    <p:sldId id="631" r:id="rId51"/>
    <p:sldId id="632" r:id="rId52"/>
    <p:sldId id="531" r:id="rId53"/>
    <p:sldId id="532" r:id="rId54"/>
    <p:sldId id="634" r:id="rId55"/>
    <p:sldId id="635" r:id="rId56"/>
    <p:sldId id="636" r:id="rId57"/>
    <p:sldId id="637" r:id="rId58"/>
    <p:sldId id="638" r:id="rId59"/>
    <p:sldId id="639" r:id="rId60"/>
    <p:sldId id="599" r:id="rId61"/>
    <p:sldId id="640" r:id="rId62"/>
    <p:sldId id="650" r:id="rId63"/>
    <p:sldId id="643" r:id="rId64"/>
    <p:sldId id="644" r:id="rId65"/>
    <p:sldId id="261" r:id="rId66"/>
    <p:sldId id="645" r:id="rId67"/>
    <p:sldId id="646" r:id="rId68"/>
    <p:sldId id="647" r:id="rId69"/>
    <p:sldId id="648" r:id="rId70"/>
    <p:sldId id="266" r:id="rId71"/>
    <p:sldId id="267" r:id="rId72"/>
    <p:sldId id="268" r:id="rId73"/>
    <p:sldId id="272" r:id="rId74"/>
    <p:sldId id="269" r:id="rId75"/>
    <p:sldId id="270" r:id="rId76"/>
    <p:sldId id="271" r:id="rId77"/>
    <p:sldId id="273" r:id="rId78"/>
    <p:sldId id="275" r:id="rId79"/>
    <p:sldId id="276" r:id="rId80"/>
    <p:sldId id="277" r:id="rId81"/>
    <p:sldId id="641" r:id="rId82"/>
    <p:sldId id="281" r:id="rId83"/>
    <p:sldId id="274" r:id="rId84"/>
    <p:sldId id="649" r:id="rId85"/>
    <p:sldId id="262" r:id="rId86"/>
    <p:sldId id="260" r:id="rId8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16F6AB-BBA7-50A5-362C-E7EB7E107051}" name="MARIELA ALEXANDRA TAPIA LEON" initials="MATL" userId="S::mariela.tapial@ug.edu.ec::6241d986-602e-4427-a4f8-842ca60018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3D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65"/>
    <p:restoredTop sz="94690"/>
  </p:normalViewPr>
  <p:slideViewPr>
    <p:cSldViewPr snapToGrid="0">
      <p:cViewPr varScale="1">
        <p:scale>
          <a:sx n="122" d="100"/>
          <a:sy n="122" d="100"/>
        </p:scale>
        <p:origin x="216"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omments/modernComment_230_CF5B723.xml><?xml version="1.0" encoding="utf-8"?>
<p188:cmLst xmlns:a="http://schemas.openxmlformats.org/drawingml/2006/main" xmlns:r="http://schemas.openxmlformats.org/officeDocument/2006/relationships" xmlns:p188="http://schemas.microsoft.com/office/powerpoint/2018/8/main">
  <p188:cm id="{83F072BA-391C-4F05-89F8-A6DA8B211F40}" authorId="{D516F6AB-BBA7-50A5-362C-E7EB7E107051}" status="resolved" created="2022-08-18T17:28:38.085">
    <ac:txMkLst xmlns:ac="http://schemas.microsoft.com/office/drawing/2013/main/command">
      <pc:docMk xmlns:pc="http://schemas.microsoft.com/office/powerpoint/2013/main/command"/>
      <pc:sldMk xmlns:pc="http://schemas.microsoft.com/office/powerpoint/2013/main/command" cId="217429795" sldId="560"/>
      <ac:spMk id="6" creationId="{05C70940-2B9B-B02C-49FA-72865704AFE1}"/>
      <ac:txMk cp="0">
        <ac:context len="1" hash="13"/>
      </ac:txMk>
    </ac:txMkLst>
    <p188:txBody>
      <a:bodyPr/>
      <a:lstStyle/>
      <a:p>
        <a:r>
          <a:rPr lang="en-US"/>
          <a:t>punto</a:t>
        </a:r>
      </a:p>
    </p188:txBody>
  </p188:cm>
</p188:cmLst>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17EB29-4119-433F-B52F-265222101BF5}" type="doc">
      <dgm:prSet loTypeId="urn:microsoft.com/office/officeart/2005/8/layout/list1" loCatId="list" qsTypeId="urn:microsoft.com/office/officeart/2005/8/quickstyle/simple1" qsCatId="simple" csTypeId="urn:microsoft.com/office/officeart/2005/8/colors/accent3_4" csCatId="accent3" phldr="1"/>
      <dgm:spPr/>
      <dgm:t>
        <a:bodyPr/>
        <a:lstStyle/>
        <a:p>
          <a:endParaRPr lang="es-CO"/>
        </a:p>
      </dgm:t>
    </dgm:pt>
    <dgm:pt modelId="{4E7D4D87-81BB-4673-B6F1-F78366BA01AD}">
      <dgm:prSet custT="1"/>
      <dgm:spPr>
        <a:solidFill>
          <a:srgbClr val="0D5929"/>
        </a:solidFill>
      </dgm:spPr>
      <dgm:t>
        <a:bodyPr/>
        <a:lstStyle/>
        <a:p>
          <a:pPr algn="ctr"/>
          <a:r>
            <a:rPr lang="es-CO" sz="1300" b="1" noProof="0" dirty="0"/>
            <a:t>Garantizar eficiencia </a:t>
          </a:r>
          <a:r>
            <a:rPr lang="es-CO" sz="1300" noProof="0" dirty="0"/>
            <a:t>en el uso de recursos públicos</a:t>
          </a:r>
          <a:r>
            <a:rPr lang="es-CO" sz="900" noProof="0" dirty="0"/>
            <a:t>.</a:t>
          </a:r>
        </a:p>
      </dgm:t>
    </dgm:pt>
    <dgm:pt modelId="{43DDD7DC-6D98-4D70-9DAA-5075C69B0380}" type="parTrans" cxnId="{4C1769F8-DBC8-41A0-8EF7-D3D08B72F429}">
      <dgm:prSet/>
      <dgm:spPr/>
      <dgm:t>
        <a:bodyPr/>
        <a:lstStyle/>
        <a:p>
          <a:endParaRPr lang="es-CO"/>
        </a:p>
      </dgm:t>
    </dgm:pt>
    <dgm:pt modelId="{97B5316E-814D-47CA-A87D-5E6E059477DE}" type="sibTrans" cxnId="{4C1769F8-DBC8-41A0-8EF7-D3D08B72F429}">
      <dgm:prSet/>
      <dgm:spPr/>
      <dgm:t>
        <a:bodyPr/>
        <a:lstStyle/>
        <a:p>
          <a:endParaRPr lang="es-CO"/>
        </a:p>
      </dgm:t>
    </dgm:pt>
    <dgm:pt modelId="{DC99420B-0D6B-4652-B0E3-A5B46A26CA88}">
      <dgm:prSet custT="1"/>
      <dgm:spPr>
        <a:solidFill>
          <a:srgbClr val="0D5929"/>
        </a:solidFill>
      </dgm:spPr>
      <dgm:t>
        <a:bodyPr/>
        <a:lstStyle/>
        <a:p>
          <a:pPr algn="ctr"/>
          <a:r>
            <a:rPr lang="es-CO" sz="1300" b="1" noProof="0" dirty="0"/>
            <a:t>Asegurar</a:t>
          </a:r>
          <a:r>
            <a:rPr lang="es-CO" sz="1300" noProof="0" dirty="0"/>
            <a:t> </a:t>
          </a:r>
          <a:r>
            <a:rPr lang="es-CO" sz="1300" b="1" noProof="0" dirty="0"/>
            <a:t>la efectividad </a:t>
          </a:r>
          <a:r>
            <a:rPr lang="es-CO" sz="1300" noProof="0" dirty="0"/>
            <a:t>de las políticas implementadas.</a:t>
          </a:r>
        </a:p>
      </dgm:t>
    </dgm:pt>
    <dgm:pt modelId="{C9F57382-3FF4-4788-AA36-300DA8DE44B4}" type="parTrans" cxnId="{F92D44C3-8877-463C-9307-8903EC2F0481}">
      <dgm:prSet/>
      <dgm:spPr/>
      <dgm:t>
        <a:bodyPr/>
        <a:lstStyle/>
        <a:p>
          <a:endParaRPr lang="es-CO"/>
        </a:p>
      </dgm:t>
    </dgm:pt>
    <dgm:pt modelId="{480729CC-16A5-45C5-9A15-A360F0A3E66D}" type="sibTrans" cxnId="{F92D44C3-8877-463C-9307-8903EC2F0481}">
      <dgm:prSet/>
      <dgm:spPr/>
      <dgm:t>
        <a:bodyPr/>
        <a:lstStyle/>
        <a:p>
          <a:endParaRPr lang="es-CO"/>
        </a:p>
      </dgm:t>
    </dgm:pt>
    <dgm:pt modelId="{94827CB5-6072-4AE2-925A-964B15E921E0}">
      <dgm:prSet custT="1"/>
      <dgm:spPr>
        <a:solidFill>
          <a:srgbClr val="0D5929"/>
        </a:solidFill>
      </dgm:spPr>
      <dgm:t>
        <a:bodyPr/>
        <a:lstStyle/>
        <a:p>
          <a:pPr algn="ctr"/>
          <a:r>
            <a:rPr lang="es-CO" sz="1300" b="1" noProof="0" dirty="0"/>
            <a:t>Evitar</a:t>
          </a:r>
          <a:r>
            <a:rPr lang="es-CO" sz="1300" noProof="0" dirty="0"/>
            <a:t> intervenciones </a:t>
          </a:r>
          <a:r>
            <a:rPr lang="es-CO" sz="1300" b="1" noProof="0" dirty="0"/>
            <a:t>ineficaces</a:t>
          </a:r>
          <a:r>
            <a:rPr lang="es-CO" sz="1300" noProof="0" dirty="0"/>
            <a:t> o contraproducentes</a:t>
          </a:r>
          <a:r>
            <a:rPr lang="es-CO" sz="500" noProof="0" dirty="0"/>
            <a:t>.</a:t>
          </a:r>
        </a:p>
      </dgm:t>
    </dgm:pt>
    <dgm:pt modelId="{245699E5-BE6B-45BF-953F-9212551D300B}" type="parTrans" cxnId="{757BA816-7300-4468-9C12-10DCC1EB1CA2}">
      <dgm:prSet/>
      <dgm:spPr/>
      <dgm:t>
        <a:bodyPr/>
        <a:lstStyle/>
        <a:p>
          <a:endParaRPr lang="es-CO"/>
        </a:p>
      </dgm:t>
    </dgm:pt>
    <dgm:pt modelId="{96B04653-FB4C-4199-90AD-24F7F18158B0}" type="sibTrans" cxnId="{757BA816-7300-4468-9C12-10DCC1EB1CA2}">
      <dgm:prSet/>
      <dgm:spPr/>
      <dgm:t>
        <a:bodyPr/>
        <a:lstStyle/>
        <a:p>
          <a:endParaRPr lang="es-CO"/>
        </a:p>
      </dgm:t>
    </dgm:pt>
    <dgm:pt modelId="{692C503F-5B7F-40AC-BBBB-5B6098AA30BD}">
      <dgm:prSet custT="1"/>
      <dgm:spPr>
        <a:solidFill>
          <a:srgbClr val="0D5929"/>
        </a:solidFill>
      </dgm:spPr>
      <dgm:t>
        <a:bodyPr/>
        <a:lstStyle/>
        <a:p>
          <a:pPr algn="ctr"/>
          <a:r>
            <a:rPr lang="es-CO" sz="1300" b="1" noProof="0" dirty="0"/>
            <a:t>Tomar</a:t>
          </a:r>
          <a:r>
            <a:rPr lang="es-CO" sz="1300" noProof="0" dirty="0"/>
            <a:t> </a:t>
          </a:r>
          <a:r>
            <a:rPr lang="es-CO" sz="1300" b="1" noProof="0" dirty="0"/>
            <a:t>decisiones</a:t>
          </a:r>
          <a:r>
            <a:rPr lang="es-CO" sz="1300" noProof="0" dirty="0"/>
            <a:t> basadas en evidencia, no en intuiciones políticas o presiones externas</a:t>
          </a:r>
        </a:p>
      </dgm:t>
    </dgm:pt>
    <dgm:pt modelId="{B613C69F-FBD1-4BF1-BA8B-0A6366011D10}" type="sibTrans" cxnId="{0C39F168-760A-4C08-9205-B59CFC9C9183}">
      <dgm:prSet/>
      <dgm:spPr/>
      <dgm:t>
        <a:bodyPr/>
        <a:lstStyle/>
        <a:p>
          <a:endParaRPr lang="es-CO"/>
        </a:p>
      </dgm:t>
    </dgm:pt>
    <dgm:pt modelId="{641750F8-28EC-40C7-8741-6236A893A668}" type="parTrans" cxnId="{0C39F168-760A-4C08-9205-B59CFC9C9183}">
      <dgm:prSet/>
      <dgm:spPr/>
      <dgm:t>
        <a:bodyPr/>
        <a:lstStyle/>
        <a:p>
          <a:endParaRPr lang="es-CO"/>
        </a:p>
      </dgm:t>
    </dgm:pt>
    <dgm:pt modelId="{E5317CB6-0851-422D-8868-73EE96FFB1FA}" type="pres">
      <dgm:prSet presAssocID="{E017EB29-4119-433F-B52F-265222101BF5}" presName="linear" presStyleCnt="0">
        <dgm:presLayoutVars>
          <dgm:dir/>
          <dgm:animLvl val="lvl"/>
          <dgm:resizeHandles val="exact"/>
        </dgm:presLayoutVars>
      </dgm:prSet>
      <dgm:spPr/>
    </dgm:pt>
    <dgm:pt modelId="{09B6E58E-04AD-48EA-9C76-A0660D6E6ABF}" type="pres">
      <dgm:prSet presAssocID="{4E7D4D87-81BB-4673-B6F1-F78366BA01AD}" presName="parentLin" presStyleCnt="0"/>
      <dgm:spPr/>
    </dgm:pt>
    <dgm:pt modelId="{4DFE8241-E0DF-4DA5-BD2F-C4C89FB8A671}" type="pres">
      <dgm:prSet presAssocID="{4E7D4D87-81BB-4673-B6F1-F78366BA01AD}" presName="parentLeftMargin" presStyleLbl="node1" presStyleIdx="0" presStyleCnt="4"/>
      <dgm:spPr/>
    </dgm:pt>
    <dgm:pt modelId="{1DD609A0-C9DD-48AE-9C9E-07EF0EF94623}" type="pres">
      <dgm:prSet presAssocID="{4E7D4D87-81BB-4673-B6F1-F78366BA01AD}" presName="parentText" presStyleLbl="node1" presStyleIdx="0" presStyleCnt="4" custScaleX="110334" custScaleY="144199">
        <dgm:presLayoutVars>
          <dgm:chMax val="0"/>
          <dgm:bulletEnabled val="1"/>
        </dgm:presLayoutVars>
      </dgm:prSet>
      <dgm:spPr/>
    </dgm:pt>
    <dgm:pt modelId="{0517C79E-B6C7-4664-89FD-55363911D88D}" type="pres">
      <dgm:prSet presAssocID="{4E7D4D87-81BB-4673-B6F1-F78366BA01AD}" presName="negativeSpace" presStyleCnt="0"/>
      <dgm:spPr/>
    </dgm:pt>
    <dgm:pt modelId="{B1D918D3-06A9-4A2D-8DA5-4C4922F0F0F8}" type="pres">
      <dgm:prSet presAssocID="{4E7D4D87-81BB-4673-B6F1-F78366BA01AD}" presName="childText" presStyleLbl="conFgAcc1" presStyleIdx="0" presStyleCnt="4">
        <dgm:presLayoutVars>
          <dgm:bulletEnabled val="1"/>
        </dgm:presLayoutVars>
      </dgm:prSet>
      <dgm:spPr/>
    </dgm:pt>
    <dgm:pt modelId="{6A355E5C-C858-45DC-94C6-71C9B9402CA4}" type="pres">
      <dgm:prSet presAssocID="{97B5316E-814D-47CA-A87D-5E6E059477DE}" presName="spaceBetweenRectangles" presStyleCnt="0"/>
      <dgm:spPr/>
    </dgm:pt>
    <dgm:pt modelId="{2F0FA2A5-1E6F-4288-9166-4465C9FACE01}" type="pres">
      <dgm:prSet presAssocID="{DC99420B-0D6B-4652-B0E3-A5B46A26CA88}" presName="parentLin" presStyleCnt="0"/>
      <dgm:spPr/>
    </dgm:pt>
    <dgm:pt modelId="{66FC3704-457C-47B5-A519-9F4A5133D6A9}" type="pres">
      <dgm:prSet presAssocID="{DC99420B-0D6B-4652-B0E3-A5B46A26CA88}" presName="parentLeftMargin" presStyleLbl="node1" presStyleIdx="0" presStyleCnt="4"/>
      <dgm:spPr/>
    </dgm:pt>
    <dgm:pt modelId="{15C794F5-B9BC-4AE3-BF24-D78736C45D6E}" type="pres">
      <dgm:prSet presAssocID="{DC99420B-0D6B-4652-B0E3-A5B46A26CA88}" presName="parentText" presStyleLbl="node1" presStyleIdx="1" presStyleCnt="4" custScaleX="109030" custScaleY="138319">
        <dgm:presLayoutVars>
          <dgm:chMax val="0"/>
          <dgm:bulletEnabled val="1"/>
        </dgm:presLayoutVars>
      </dgm:prSet>
      <dgm:spPr/>
    </dgm:pt>
    <dgm:pt modelId="{3A678AC3-E9FD-4303-8D58-70593886DB2A}" type="pres">
      <dgm:prSet presAssocID="{DC99420B-0D6B-4652-B0E3-A5B46A26CA88}" presName="negativeSpace" presStyleCnt="0"/>
      <dgm:spPr/>
    </dgm:pt>
    <dgm:pt modelId="{5884A407-0309-40CA-9E39-D4F8176788E3}" type="pres">
      <dgm:prSet presAssocID="{DC99420B-0D6B-4652-B0E3-A5B46A26CA88}" presName="childText" presStyleLbl="conFgAcc1" presStyleIdx="1" presStyleCnt="4">
        <dgm:presLayoutVars>
          <dgm:bulletEnabled val="1"/>
        </dgm:presLayoutVars>
      </dgm:prSet>
      <dgm:spPr/>
    </dgm:pt>
    <dgm:pt modelId="{6D4013A9-8AB5-4A76-BCBA-7B491263BC68}" type="pres">
      <dgm:prSet presAssocID="{480729CC-16A5-45C5-9A15-A360F0A3E66D}" presName="spaceBetweenRectangles" presStyleCnt="0"/>
      <dgm:spPr/>
    </dgm:pt>
    <dgm:pt modelId="{BED06FD2-E55B-4DEA-B9BE-BD291FE23E19}" type="pres">
      <dgm:prSet presAssocID="{94827CB5-6072-4AE2-925A-964B15E921E0}" presName="parentLin" presStyleCnt="0"/>
      <dgm:spPr/>
    </dgm:pt>
    <dgm:pt modelId="{1427AA7E-7248-4F5F-BC59-6F2241CBB2B9}" type="pres">
      <dgm:prSet presAssocID="{94827CB5-6072-4AE2-925A-964B15E921E0}" presName="parentLeftMargin" presStyleLbl="node1" presStyleIdx="1" presStyleCnt="4"/>
      <dgm:spPr/>
    </dgm:pt>
    <dgm:pt modelId="{7D8BAEC2-42C6-405C-B3DA-DE0B2A63C67E}" type="pres">
      <dgm:prSet presAssocID="{94827CB5-6072-4AE2-925A-964B15E921E0}" presName="parentText" presStyleLbl="node1" presStyleIdx="2" presStyleCnt="4" custScaleX="107177" custScaleY="156954">
        <dgm:presLayoutVars>
          <dgm:chMax val="0"/>
          <dgm:bulletEnabled val="1"/>
        </dgm:presLayoutVars>
      </dgm:prSet>
      <dgm:spPr/>
    </dgm:pt>
    <dgm:pt modelId="{DED0B908-305A-46FB-8725-89675F0D9017}" type="pres">
      <dgm:prSet presAssocID="{94827CB5-6072-4AE2-925A-964B15E921E0}" presName="negativeSpace" presStyleCnt="0"/>
      <dgm:spPr/>
    </dgm:pt>
    <dgm:pt modelId="{6D5FA544-3994-4DE2-9705-567CD1F6C1DB}" type="pres">
      <dgm:prSet presAssocID="{94827CB5-6072-4AE2-925A-964B15E921E0}" presName="childText" presStyleLbl="conFgAcc1" presStyleIdx="2" presStyleCnt="4">
        <dgm:presLayoutVars>
          <dgm:bulletEnabled val="1"/>
        </dgm:presLayoutVars>
      </dgm:prSet>
      <dgm:spPr/>
    </dgm:pt>
    <dgm:pt modelId="{B3B7DC39-8B5E-4D4A-8012-2258BF39DF5C}" type="pres">
      <dgm:prSet presAssocID="{96B04653-FB4C-4199-90AD-24F7F18158B0}" presName="spaceBetweenRectangles" presStyleCnt="0"/>
      <dgm:spPr/>
    </dgm:pt>
    <dgm:pt modelId="{69C6EABF-8C78-4583-B362-FFAA48D20D00}" type="pres">
      <dgm:prSet presAssocID="{692C503F-5B7F-40AC-BBBB-5B6098AA30BD}" presName="parentLin" presStyleCnt="0"/>
      <dgm:spPr/>
    </dgm:pt>
    <dgm:pt modelId="{3A6E5F74-9819-484B-8B2C-C81DF37C6AD6}" type="pres">
      <dgm:prSet presAssocID="{692C503F-5B7F-40AC-BBBB-5B6098AA30BD}" presName="parentLeftMargin" presStyleLbl="node1" presStyleIdx="2" presStyleCnt="4"/>
      <dgm:spPr/>
    </dgm:pt>
    <dgm:pt modelId="{3FEA48A7-5CC1-4C5B-80B7-264B77761C5D}" type="pres">
      <dgm:prSet presAssocID="{692C503F-5B7F-40AC-BBBB-5B6098AA30BD}" presName="parentText" presStyleLbl="node1" presStyleIdx="3" presStyleCnt="4" custScaleX="107072" custScaleY="140220">
        <dgm:presLayoutVars>
          <dgm:chMax val="0"/>
          <dgm:bulletEnabled val="1"/>
        </dgm:presLayoutVars>
      </dgm:prSet>
      <dgm:spPr/>
    </dgm:pt>
    <dgm:pt modelId="{DA990B9A-D686-485E-8617-D5BDD3903B9F}" type="pres">
      <dgm:prSet presAssocID="{692C503F-5B7F-40AC-BBBB-5B6098AA30BD}" presName="negativeSpace" presStyleCnt="0"/>
      <dgm:spPr/>
    </dgm:pt>
    <dgm:pt modelId="{B22C6ABD-293F-4692-999B-D3F1D177DC52}" type="pres">
      <dgm:prSet presAssocID="{692C503F-5B7F-40AC-BBBB-5B6098AA30BD}" presName="childText" presStyleLbl="conFgAcc1" presStyleIdx="3" presStyleCnt="4" custFlipVert="1" custScaleX="100000" custScaleY="91280">
        <dgm:presLayoutVars>
          <dgm:bulletEnabled val="1"/>
        </dgm:presLayoutVars>
      </dgm:prSet>
      <dgm:spPr/>
    </dgm:pt>
  </dgm:ptLst>
  <dgm:cxnLst>
    <dgm:cxn modelId="{757BA816-7300-4468-9C12-10DCC1EB1CA2}" srcId="{E017EB29-4119-433F-B52F-265222101BF5}" destId="{94827CB5-6072-4AE2-925A-964B15E921E0}" srcOrd="2" destOrd="0" parTransId="{245699E5-BE6B-45BF-953F-9212551D300B}" sibTransId="{96B04653-FB4C-4199-90AD-24F7F18158B0}"/>
    <dgm:cxn modelId="{2586D137-9733-4357-9779-9B8861617F17}" type="presOf" srcId="{94827CB5-6072-4AE2-925A-964B15E921E0}" destId="{7D8BAEC2-42C6-405C-B3DA-DE0B2A63C67E}" srcOrd="1" destOrd="0" presId="urn:microsoft.com/office/officeart/2005/8/layout/list1"/>
    <dgm:cxn modelId="{A9C57F49-D2E5-42CC-8FD8-E3137673F2DD}" type="presOf" srcId="{DC99420B-0D6B-4652-B0E3-A5B46A26CA88}" destId="{15C794F5-B9BC-4AE3-BF24-D78736C45D6E}" srcOrd="1" destOrd="0" presId="urn:microsoft.com/office/officeart/2005/8/layout/list1"/>
    <dgm:cxn modelId="{CF2EFB54-B251-4064-8101-D4C0BC173723}" type="presOf" srcId="{692C503F-5B7F-40AC-BBBB-5B6098AA30BD}" destId="{3FEA48A7-5CC1-4C5B-80B7-264B77761C5D}" srcOrd="1" destOrd="0" presId="urn:microsoft.com/office/officeart/2005/8/layout/list1"/>
    <dgm:cxn modelId="{36B28F65-29E6-416E-A4A5-50AAF8A647B4}" type="presOf" srcId="{4E7D4D87-81BB-4673-B6F1-F78366BA01AD}" destId="{4DFE8241-E0DF-4DA5-BD2F-C4C89FB8A671}" srcOrd="0" destOrd="0" presId="urn:microsoft.com/office/officeart/2005/8/layout/list1"/>
    <dgm:cxn modelId="{0C39F168-760A-4C08-9205-B59CFC9C9183}" srcId="{E017EB29-4119-433F-B52F-265222101BF5}" destId="{692C503F-5B7F-40AC-BBBB-5B6098AA30BD}" srcOrd="3" destOrd="0" parTransId="{641750F8-28EC-40C7-8741-6236A893A668}" sibTransId="{B613C69F-FBD1-4BF1-BA8B-0A6366011D10}"/>
    <dgm:cxn modelId="{E52F929C-AAE3-4715-9857-9D2F463AA2AD}" type="presOf" srcId="{94827CB5-6072-4AE2-925A-964B15E921E0}" destId="{1427AA7E-7248-4F5F-BC59-6F2241CBB2B9}" srcOrd="0" destOrd="0" presId="urn:microsoft.com/office/officeart/2005/8/layout/list1"/>
    <dgm:cxn modelId="{BDD94CA4-97BB-40B3-9019-F42B921E7821}" type="presOf" srcId="{DC99420B-0D6B-4652-B0E3-A5B46A26CA88}" destId="{66FC3704-457C-47B5-A519-9F4A5133D6A9}" srcOrd="0" destOrd="0" presId="urn:microsoft.com/office/officeart/2005/8/layout/list1"/>
    <dgm:cxn modelId="{02ED2BB7-C0FD-4525-BA78-5528CB286837}" type="presOf" srcId="{E017EB29-4119-433F-B52F-265222101BF5}" destId="{E5317CB6-0851-422D-8868-73EE96FFB1FA}" srcOrd="0" destOrd="0" presId="urn:microsoft.com/office/officeart/2005/8/layout/list1"/>
    <dgm:cxn modelId="{F92D44C3-8877-463C-9307-8903EC2F0481}" srcId="{E017EB29-4119-433F-B52F-265222101BF5}" destId="{DC99420B-0D6B-4652-B0E3-A5B46A26CA88}" srcOrd="1" destOrd="0" parTransId="{C9F57382-3FF4-4788-AA36-300DA8DE44B4}" sibTransId="{480729CC-16A5-45C5-9A15-A360F0A3E66D}"/>
    <dgm:cxn modelId="{BEB079D4-212A-42C9-85A8-879CA9439F91}" type="presOf" srcId="{692C503F-5B7F-40AC-BBBB-5B6098AA30BD}" destId="{3A6E5F74-9819-484B-8B2C-C81DF37C6AD6}" srcOrd="0" destOrd="0" presId="urn:microsoft.com/office/officeart/2005/8/layout/list1"/>
    <dgm:cxn modelId="{751101F8-F0DC-45BC-8514-2AB364B9A4DD}" type="presOf" srcId="{4E7D4D87-81BB-4673-B6F1-F78366BA01AD}" destId="{1DD609A0-C9DD-48AE-9C9E-07EF0EF94623}" srcOrd="1" destOrd="0" presId="urn:microsoft.com/office/officeart/2005/8/layout/list1"/>
    <dgm:cxn modelId="{4C1769F8-DBC8-41A0-8EF7-D3D08B72F429}" srcId="{E017EB29-4119-433F-B52F-265222101BF5}" destId="{4E7D4D87-81BB-4673-B6F1-F78366BA01AD}" srcOrd="0" destOrd="0" parTransId="{43DDD7DC-6D98-4D70-9DAA-5075C69B0380}" sibTransId="{97B5316E-814D-47CA-A87D-5E6E059477DE}"/>
    <dgm:cxn modelId="{1FA7ED0C-AEB9-4828-9D5B-471A995EE2B9}" type="presParOf" srcId="{E5317CB6-0851-422D-8868-73EE96FFB1FA}" destId="{09B6E58E-04AD-48EA-9C76-A0660D6E6ABF}" srcOrd="0" destOrd="0" presId="urn:microsoft.com/office/officeart/2005/8/layout/list1"/>
    <dgm:cxn modelId="{77CE3C1D-CD3F-47E2-8794-D064BFA323E3}" type="presParOf" srcId="{09B6E58E-04AD-48EA-9C76-A0660D6E6ABF}" destId="{4DFE8241-E0DF-4DA5-BD2F-C4C89FB8A671}" srcOrd="0" destOrd="0" presId="urn:microsoft.com/office/officeart/2005/8/layout/list1"/>
    <dgm:cxn modelId="{DAF14B54-B4B8-4B90-A9F3-49A5929E3324}" type="presParOf" srcId="{09B6E58E-04AD-48EA-9C76-A0660D6E6ABF}" destId="{1DD609A0-C9DD-48AE-9C9E-07EF0EF94623}" srcOrd="1" destOrd="0" presId="urn:microsoft.com/office/officeart/2005/8/layout/list1"/>
    <dgm:cxn modelId="{F49A0C23-084E-47B6-A6BB-3574C5A5ECD2}" type="presParOf" srcId="{E5317CB6-0851-422D-8868-73EE96FFB1FA}" destId="{0517C79E-B6C7-4664-89FD-55363911D88D}" srcOrd="1" destOrd="0" presId="urn:microsoft.com/office/officeart/2005/8/layout/list1"/>
    <dgm:cxn modelId="{70D986B6-EE4D-4E1B-863F-4C1D67A3117E}" type="presParOf" srcId="{E5317CB6-0851-422D-8868-73EE96FFB1FA}" destId="{B1D918D3-06A9-4A2D-8DA5-4C4922F0F0F8}" srcOrd="2" destOrd="0" presId="urn:microsoft.com/office/officeart/2005/8/layout/list1"/>
    <dgm:cxn modelId="{046F10DC-9B73-406F-B62E-9CB529B4A015}" type="presParOf" srcId="{E5317CB6-0851-422D-8868-73EE96FFB1FA}" destId="{6A355E5C-C858-45DC-94C6-71C9B9402CA4}" srcOrd="3" destOrd="0" presId="urn:microsoft.com/office/officeart/2005/8/layout/list1"/>
    <dgm:cxn modelId="{BECDC5FD-B6B6-4F23-9DE5-EC37EC1B39E9}" type="presParOf" srcId="{E5317CB6-0851-422D-8868-73EE96FFB1FA}" destId="{2F0FA2A5-1E6F-4288-9166-4465C9FACE01}" srcOrd="4" destOrd="0" presId="urn:microsoft.com/office/officeart/2005/8/layout/list1"/>
    <dgm:cxn modelId="{A3E2B7F1-8F26-4E8F-978B-D699CB2434EF}" type="presParOf" srcId="{2F0FA2A5-1E6F-4288-9166-4465C9FACE01}" destId="{66FC3704-457C-47B5-A519-9F4A5133D6A9}" srcOrd="0" destOrd="0" presId="urn:microsoft.com/office/officeart/2005/8/layout/list1"/>
    <dgm:cxn modelId="{A9B09AB4-1C04-43B7-9D25-D320F566A96F}" type="presParOf" srcId="{2F0FA2A5-1E6F-4288-9166-4465C9FACE01}" destId="{15C794F5-B9BC-4AE3-BF24-D78736C45D6E}" srcOrd="1" destOrd="0" presId="urn:microsoft.com/office/officeart/2005/8/layout/list1"/>
    <dgm:cxn modelId="{F5D8C9E2-FB41-4DDB-A7A7-81672B96F681}" type="presParOf" srcId="{E5317CB6-0851-422D-8868-73EE96FFB1FA}" destId="{3A678AC3-E9FD-4303-8D58-70593886DB2A}" srcOrd="5" destOrd="0" presId="urn:microsoft.com/office/officeart/2005/8/layout/list1"/>
    <dgm:cxn modelId="{FF6317DC-BCA3-401E-B4BE-6CED60380958}" type="presParOf" srcId="{E5317CB6-0851-422D-8868-73EE96FFB1FA}" destId="{5884A407-0309-40CA-9E39-D4F8176788E3}" srcOrd="6" destOrd="0" presId="urn:microsoft.com/office/officeart/2005/8/layout/list1"/>
    <dgm:cxn modelId="{BA8BC27D-4B40-4979-AF90-7EF249382BE8}" type="presParOf" srcId="{E5317CB6-0851-422D-8868-73EE96FFB1FA}" destId="{6D4013A9-8AB5-4A76-BCBA-7B491263BC68}" srcOrd="7" destOrd="0" presId="urn:microsoft.com/office/officeart/2005/8/layout/list1"/>
    <dgm:cxn modelId="{8B9A90E1-C789-4740-9536-426D283E36D5}" type="presParOf" srcId="{E5317CB6-0851-422D-8868-73EE96FFB1FA}" destId="{BED06FD2-E55B-4DEA-B9BE-BD291FE23E19}" srcOrd="8" destOrd="0" presId="urn:microsoft.com/office/officeart/2005/8/layout/list1"/>
    <dgm:cxn modelId="{FFEC54AA-7614-4019-8BAF-F6FC760B3D1F}" type="presParOf" srcId="{BED06FD2-E55B-4DEA-B9BE-BD291FE23E19}" destId="{1427AA7E-7248-4F5F-BC59-6F2241CBB2B9}" srcOrd="0" destOrd="0" presId="urn:microsoft.com/office/officeart/2005/8/layout/list1"/>
    <dgm:cxn modelId="{C1803BCF-B070-48FF-AC65-73D2F33A5A49}" type="presParOf" srcId="{BED06FD2-E55B-4DEA-B9BE-BD291FE23E19}" destId="{7D8BAEC2-42C6-405C-B3DA-DE0B2A63C67E}" srcOrd="1" destOrd="0" presId="urn:microsoft.com/office/officeart/2005/8/layout/list1"/>
    <dgm:cxn modelId="{B19AFC4A-DB5B-43AA-B157-128401D5C7DB}" type="presParOf" srcId="{E5317CB6-0851-422D-8868-73EE96FFB1FA}" destId="{DED0B908-305A-46FB-8725-89675F0D9017}" srcOrd="9" destOrd="0" presId="urn:microsoft.com/office/officeart/2005/8/layout/list1"/>
    <dgm:cxn modelId="{931B21F1-34A9-40D0-AE93-A46EE7FE5684}" type="presParOf" srcId="{E5317CB6-0851-422D-8868-73EE96FFB1FA}" destId="{6D5FA544-3994-4DE2-9705-567CD1F6C1DB}" srcOrd="10" destOrd="0" presId="urn:microsoft.com/office/officeart/2005/8/layout/list1"/>
    <dgm:cxn modelId="{D3C8C6C4-CFDF-43B9-BF9C-A1956CD1E8F6}" type="presParOf" srcId="{E5317CB6-0851-422D-8868-73EE96FFB1FA}" destId="{B3B7DC39-8B5E-4D4A-8012-2258BF39DF5C}" srcOrd="11" destOrd="0" presId="urn:microsoft.com/office/officeart/2005/8/layout/list1"/>
    <dgm:cxn modelId="{04C5BDD9-8D26-4EEB-8592-78F42B6E82CB}" type="presParOf" srcId="{E5317CB6-0851-422D-8868-73EE96FFB1FA}" destId="{69C6EABF-8C78-4583-B362-FFAA48D20D00}" srcOrd="12" destOrd="0" presId="urn:microsoft.com/office/officeart/2005/8/layout/list1"/>
    <dgm:cxn modelId="{A12B3876-4CD5-4010-AF70-15417B0A0B54}" type="presParOf" srcId="{69C6EABF-8C78-4583-B362-FFAA48D20D00}" destId="{3A6E5F74-9819-484B-8B2C-C81DF37C6AD6}" srcOrd="0" destOrd="0" presId="urn:microsoft.com/office/officeart/2005/8/layout/list1"/>
    <dgm:cxn modelId="{17E03E29-DDCE-4AB2-A5E1-1AB1A6AE7D97}" type="presParOf" srcId="{69C6EABF-8C78-4583-B362-FFAA48D20D00}" destId="{3FEA48A7-5CC1-4C5B-80B7-264B77761C5D}" srcOrd="1" destOrd="0" presId="urn:microsoft.com/office/officeart/2005/8/layout/list1"/>
    <dgm:cxn modelId="{BD1D429C-D616-4BB6-882C-63669A57B8D2}" type="presParOf" srcId="{E5317CB6-0851-422D-8868-73EE96FFB1FA}" destId="{DA990B9A-D686-485E-8617-D5BDD3903B9F}" srcOrd="13" destOrd="0" presId="urn:microsoft.com/office/officeart/2005/8/layout/list1"/>
    <dgm:cxn modelId="{037ABCA2-A846-407B-9B8B-2672A735A370}" type="presParOf" srcId="{E5317CB6-0851-422D-8868-73EE96FFB1FA}" destId="{B22C6ABD-293F-4692-999B-D3F1D177DC52}"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17EB29-4119-433F-B52F-265222101BF5}" type="doc">
      <dgm:prSet loTypeId="urn:microsoft.com/office/officeart/2005/8/layout/list1" loCatId="list" qsTypeId="urn:microsoft.com/office/officeart/2005/8/quickstyle/simple1" qsCatId="simple" csTypeId="urn:microsoft.com/office/officeart/2005/8/colors/accent3_4" csCatId="accent3" phldr="1"/>
      <dgm:spPr/>
      <dgm:t>
        <a:bodyPr/>
        <a:lstStyle/>
        <a:p>
          <a:endParaRPr lang="es-CO"/>
        </a:p>
      </dgm:t>
    </dgm:pt>
    <dgm:pt modelId="{4E7D4D87-81BB-4673-B6F1-F78366BA01AD}">
      <dgm:prSet custT="1"/>
      <dgm:spPr>
        <a:solidFill>
          <a:srgbClr val="0D5929"/>
        </a:solidFill>
      </dgm:spPr>
      <dgm:t>
        <a:bodyPr/>
        <a:lstStyle/>
        <a:p>
          <a:pPr algn="ctr"/>
          <a:r>
            <a:rPr lang="es-CO" sz="1300" dirty="0"/>
            <a:t>Diseños experimentales o cuasiexperimentales (RCT, </a:t>
          </a:r>
          <a:r>
            <a:rPr lang="es-CO" sz="1300" dirty="0" err="1"/>
            <a:t>DiD</a:t>
          </a:r>
          <a:r>
            <a:rPr lang="es-CO" sz="1300" dirty="0"/>
            <a:t>, RDD, </a:t>
          </a:r>
          <a:r>
            <a:rPr lang="es-CO" sz="1300" dirty="0" err="1"/>
            <a:t>matching</a:t>
          </a:r>
          <a:r>
            <a:rPr lang="es-CO" sz="1300" dirty="0"/>
            <a:t>).</a:t>
          </a:r>
          <a:endParaRPr lang="es-CO" sz="900" noProof="0" dirty="0"/>
        </a:p>
      </dgm:t>
    </dgm:pt>
    <dgm:pt modelId="{43DDD7DC-6D98-4D70-9DAA-5075C69B0380}" type="parTrans" cxnId="{4C1769F8-DBC8-41A0-8EF7-D3D08B72F429}">
      <dgm:prSet/>
      <dgm:spPr/>
      <dgm:t>
        <a:bodyPr/>
        <a:lstStyle/>
        <a:p>
          <a:endParaRPr lang="es-CO"/>
        </a:p>
      </dgm:t>
    </dgm:pt>
    <dgm:pt modelId="{97B5316E-814D-47CA-A87D-5E6E059477DE}" type="sibTrans" cxnId="{4C1769F8-DBC8-41A0-8EF7-D3D08B72F429}">
      <dgm:prSet/>
      <dgm:spPr/>
      <dgm:t>
        <a:bodyPr/>
        <a:lstStyle/>
        <a:p>
          <a:endParaRPr lang="es-CO"/>
        </a:p>
      </dgm:t>
    </dgm:pt>
    <dgm:pt modelId="{DC99420B-0D6B-4652-B0E3-A5B46A26CA88}">
      <dgm:prSet custT="1"/>
      <dgm:spPr>
        <a:solidFill>
          <a:srgbClr val="0D5929"/>
        </a:solidFill>
      </dgm:spPr>
      <dgm:t>
        <a:bodyPr/>
        <a:lstStyle/>
        <a:p>
          <a:pPr algn="ctr"/>
          <a:r>
            <a:rPr lang="es-CO" sz="1300" dirty="0"/>
            <a:t>Modelos estadísticos y de machine learning para predicción, segmentación y simulación.</a:t>
          </a:r>
          <a:endParaRPr lang="es-CO" sz="1300" noProof="0" dirty="0"/>
        </a:p>
      </dgm:t>
    </dgm:pt>
    <dgm:pt modelId="{C9F57382-3FF4-4788-AA36-300DA8DE44B4}" type="parTrans" cxnId="{F92D44C3-8877-463C-9307-8903EC2F0481}">
      <dgm:prSet/>
      <dgm:spPr/>
      <dgm:t>
        <a:bodyPr/>
        <a:lstStyle/>
        <a:p>
          <a:endParaRPr lang="es-CO"/>
        </a:p>
      </dgm:t>
    </dgm:pt>
    <dgm:pt modelId="{480729CC-16A5-45C5-9A15-A360F0A3E66D}" type="sibTrans" cxnId="{F92D44C3-8877-463C-9307-8903EC2F0481}">
      <dgm:prSet/>
      <dgm:spPr/>
      <dgm:t>
        <a:bodyPr/>
        <a:lstStyle/>
        <a:p>
          <a:endParaRPr lang="es-CO"/>
        </a:p>
      </dgm:t>
    </dgm:pt>
    <dgm:pt modelId="{94827CB5-6072-4AE2-925A-964B15E921E0}">
      <dgm:prSet custT="1"/>
      <dgm:spPr>
        <a:solidFill>
          <a:srgbClr val="0D5929"/>
        </a:solidFill>
      </dgm:spPr>
      <dgm:t>
        <a:bodyPr/>
        <a:lstStyle/>
        <a:p>
          <a:pPr algn="ctr"/>
          <a:r>
            <a:rPr lang="es-CO" sz="1300" dirty="0"/>
            <a:t>Análisis de grandes volúmenes de datos administrativos, censales o de encuestas.</a:t>
          </a:r>
          <a:endParaRPr lang="es-CO" sz="500" noProof="0" dirty="0"/>
        </a:p>
      </dgm:t>
    </dgm:pt>
    <dgm:pt modelId="{245699E5-BE6B-45BF-953F-9212551D300B}" type="parTrans" cxnId="{757BA816-7300-4468-9C12-10DCC1EB1CA2}">
      <dgm:prSet/>
      <dgm:spPr/>
      <dgm:t>
        <a:bodyPr/>
        <a:lstStyle/>
        <a:p>
          <a:endParaRPr lang="es-CO"/>
        </a:p>
      </dgm:t>
    </dgm:pt>
    <dgm:pt modelId="{96B04653-FB4C-4199-90AD-24F7F18158B0}" type="sibTrans" cxnId="{757BA816-7300-4468-9C12-10DCC1EB1CA2}">
      <dgm:prSet/>
      <dgm:spPr/>
      <dgm:t>
        <a:bodyPr/>
        <a:lstStyle/>
        <a:p>
          <a:endParaRPr lang="es-CO"/>
        </a:p>
      </dgm:t>
    </dgm:pt>
    <dgm:pt modelId="{692C503F-5B7F-40AC-BBBB-5B6098AA30BD}">
      <dgm:prSet custT="1"/>
      <dgm:spPr>
        <a:solidFill>
          <a:srgbClr val="0D5929"/>
        </a:solidFill>
      </dgm:spPr>
      <dgm:t>
        <a:bodyPr/>
        <a:lstStyle/>
        <a:p>
          <a:pPr algn="ctr"/>
          <a:r>
            <a:rPr lang="es-CO" sz="1200" dirty="0"/>
            <a:t>Visualización e interpretación de resultados para informar la toma de decisiones basada en evidencia.</a:t>
          </a:r>
          <a:endParaRPr lang="es-CO" sz="1200" noProof="0" dirty="0"/>
        </a:p>
      </dgm:t>
    </dgm:pt>
    <dgm:pt modelId="{B613C69F-FBD1-4BF1-BA8B-0A6366011D10}" type="sibTrans" cxnId="{0C39F168-760A-4C08-9205-B59CFC9C9183}">
      <dgm:prSet/>
      <dgm:spPr/>
      <dgm:t>
        <a:bodyPr/>
        <a:lstStyle/>
        <a:p>
          <a:endParaRPr lang="es-CO"/>
        </a:p>
      </dgm:t>
    </dgm:pt>
    <dgm:pt modelId="{641750F8-28EC-40C7-8741-6236A893A668}" type="parTrans" cxnId="{0C39F168-760A-4C08-9205-B59CFC9C9183}">
      <dgm:prSet/>
      <dgm:spPr/>
      <dgm:t>
        <a:bodyPr/>
        <a:lstStyle/>
        <a:p>
          <a:endParaRPr lang="es-CO"/>
        </a:p>
      </dgm:t>
    </dgm:pt>
    <dgm:pt modelId="{E5317CB6-0851-422D-8868-73EE96FFB1FA}" type="pres">
      <dgm:prSet presAssocID="{E017EB29-4119-433F-B52F-265222101BF5}" presName="linear" presStyleCnt="0">
        <dgm:presLayoutVars>
          <dgm:dir/>
          <dgm:animLvl val="lvl"/>
          <dgm:resizeHandles val="exact"/>
        </dgm:presLayoutVars>
      </dgm:prSet>
      <dgm:spPr/>
    </dgm:pt>
    <dgm:pt modelId="{09B6E58E-04AD-48EA-9C76-A0660D6E6ABF}" type="pres">
      <dgm:prSet presAssocID="{4E7D4D87-81BB-4673-B6F1-F78366BA01AD}" presName="parentLin" presStyleCnt="0"/>
      <dgm:spPr/>
    </dgm:pt>
    <dgm:pt modelId="{4DFE8241-E0DF-4DA5-BD2F-C4C89FB8A671}" type="pres">
      <dgm:prSet presAssocID="{4E7D4D87-81BB-4673-B6F1-F78366BA01AD}" presName="parentLeftMargin" presStyleLbl="node1" presStyleIdx="0" presStyleCnt="4"/>
      <dgm:spPr/>
    </dgm:pt>
    <dgm:pt modelId="{1DD609A0-C9DD-48AE-9C9E-07EF0EF94623}" type="pres">
      <dgm:prSet presAssocID="{4E7D4D87-81BB-4673-B6F1-F78366BA01AD}" presName="parentText" presStyleLbl="node1" presStyleIdx="0" presStyleCnt="4" custScaleX="110334" custScaleY="144199">
        <dgm:presLayoutVars>
          <dgm:chMax val="0"/>
          <dgm:bulletEnabled val="1"/>
        </dgm:presLayoutVars>
      </dgm:prSet>
      <dgm:spPr/>
    </dgm:pt>
    <dgm:pt modelId="{0517C79E-B6C7-4664-89FD-55363911D88D}" type="pres">
      <dgm:prSet presAssocID="{4E7D4D87-81BB-4673-B6F1-F78366BA01AD}" presName="negativeSpace" presStyleCnt="0"/>
      <dgm:spPr/>
    </dgm:pt>
    <dgm:pt modelId="{B1D918D3-06A9-4A2D-8DA5-4C4922F0F0F8}" type="pres">
      <dgm:prSet presAssocID="{4E7D4D87-81BB-4673-B6F1-F78366BA01AD}" presName="childText" presStyleLbl="conFgAcc1" presStyleIdx="0" presStyleCnt="4">
        <dgm:presLayoutVars>
          <dgm:bulletEnabled val="1"/>
        </dgm:presLayoutVars>
      </dgm:prSet>
      <dgm:spPr/>
    </dgm:pt>
    <dgm:pt modelId="{6A355E5C-C858-45DC-94C6-71C9B9402CA4}" type="pres">
      <dgm:prSet presAssocID="{97B5316E-814D-47CA-A87D-5E6E059477DE}" presName="spaceBetweenRectangles" presStyleCnt="0"/>
      <dgm:spPr/>
    </dgm:pt>
    <dgm:pt modelId="{2F0FA2A5-1E6F-4288-9166-4465C9FACE01}" type="pres">
      <dgm:prSet presAssocID="{DC99420B-0D6B-4652-B0E3-A5B46A26CA88}" presName="parentLin" presStyleCnt="0"/>
      <dgm:spPr/>
    </dgm:pt>
    <dgm:pt modelId="{66FC3704-457C-47B5-A519-9F4A5133D6A9}" type="pres">
      <dgm:prSet presAssocID="{DC99420B-0D6B-4652-B0E3-A5B46A26CA88}" presName="parentLeftMargin" presStyleLbl="node1" presStyleIdx="0" presStyleCnt="4"/>
      <dgm:spPr/>
    </dgm:pt>
    <dgm:pt modelId="{15C794F5-B9BC-4AE3-BF24-D78736C45D6E}" type="pres">
      <dgm:prSet presAssocID="{DC99420B-0D6B-4652-B0E3-A5B46A26CA88}" presName="parentText" presStyleLbl="node1" presStyleIdx="1" presStyleCnt="4" custScaleX="109030" custScaleY="138319">
        <dgm:presLayoutVars>
          <dgm:chMax val="0"/>
          <dgm:bulletEnabled val="1"/>
        </dgm:presLayoutVars>
      </dgm:prSet>
      <dgm:spPr/>
    </dgm:pt>
    <dgm:pt modelId="{3A678AC3-E9FD-4303-8D58-70593886DB2A}" type="pres">
      <dgm:prSet presAssocID="{DC99420B-0D6B-4652-B0E3-A5B46A26CA88}" presName="negativeSpace" presStyleCnt="0"/>
      <dgm:spPr/>
    </dgm:pt>
    <dgm:pt modelId="{5884A407-0309-40CA-9E39-D4F8176788E3}" type="pres">
      <dgm:prSet presAssocID="{DC99420B-0D6B-4652-B0E3-A5B46A26CA88}" presName="childText" presStyleLbl="conFgAcc1" presStyleIdx="1" presStyleCnt="4">
        <dgm:presLayoutVars>
          <dgm:bulletEnabled val="1"/>
        </dgm:presLayoutVars>
      </dgm:prSet>
      <dgm:spPr/>
    </dgm:pt>
    <dgm:pt modelId="{6D4013A9-8AB5-4A76-BCBA-7B491263BC68}" type="pres">
      <dgm:prSet presAssocID="{480729CC-16A5-45C5-9A15-A360F0A3E66D}" presName="spaceBetweenRectangles" presStyleCnt="0"/>
      <dgm:spPr/>
    </dgm:pt>
    <dgm:pt modelId="{BED06FD2-E55B-4DEA-B9BE-BD291FE23E19}" type="pres">
      <dgm:prSet presAssocID="{94827CB5-6072-4AE2-925A-964B15E921E0}" presName="parentLin" presStyleCnt="0"/>
      <dgm:spPr/>
    </dgm:pt>
    <dgm:pt modelId="{1427AA7E-7248-4F5F-BC59-6F2241CBB2B9}" type="pres">
      <dgm:prSet presAssocID="{94827CB5-6072-4AE2-925A-964B15E921E0}" presName="parentLeftMargin" presStyleLbl="node1" presStyleIdx="1" presStyleCnt="4"/>
      <dgm:spPr/>
    </dgm:pt>
    <dgm:pt modelId="{7D8BAEC2-42C6-405C-B3DA-DE0B2A63C67E}" type="pres">
      <dgm:prSet presAssocID="{94827CB5-6072-4AE2-925A-964B15E921E0}" presName="parentText" presStyleLbl="node1" presStyleIdx="2" presStyleCnt="4" custScaleX="107177" custScaleY="156954">
        <dgm:presLayoutVars>
          <dgm:chMax val="0"/>
          <dgm:bulletEnabled val="1"/>
        </dgm:presLayoutVars>
      </dgm:prSet>
      <dgm:spPr/>
    </dgm:pt>
    <dgm:pt modelId="{DED0B908-305A-46FB-8725-89675F0D9017}" type="pres">
      <dgm:prSet presAssocID="{94827CB5-6072-4AE2-925A-964B15E921E0}" presName="negativeSpace" presStyleCnt="0"/>
      <dgm:spPr/>
    </dgm:pt>
    <dgm:pt modelId="{6D5FA544-3994-4DE2-9705-567CD1F6C1DB}" type="pres">
      <dgm:prSet presAssocID="{94827CB5-6072-4AE2-925A-964B15E921E0}" presName="childText" presStyleLbl="conFgAcc1" presStyleIdx="2" presStyleCnt="4">
        <dgm:presLayoutVars>
          <dgm:bulletEnabled val="1"/>
        </dgm:presLayoutVars>
      </dgm:prSet>
      <dgm:spPr/>
    </dgm:pt>
    <dgm:pt modelId="{B3B7DC39-8B5E-4D4A-8012-2258BF39DF5C}" type="pres">
      <dgm:prSet presAssocID="{96B04653-FB4C-4199-90AD-24F7F18158B0}" presName="spaceBetweenRectangles" presStyleCnt="0"/>
      <dgm:spPr/>
    </dgm:pt>
    <dgm:pt modelId="{69C6EABF-8C78-4583-B362-FFAA48D20D00}" type="pres">
      <dgm:prSet presAssocID="{692C503F-5B7F-40AC-BBBB-5B6098AA30BD}" presName="parentLin" presStyleCnt="0"/>
      <dgm:spPr/>
    </dgm:pt>
    <dgm:pt modelId="{3A6E5F74-9819-484B-8B2C-C81DF37C6AD6}" type="pres">
      <dgm:prSet presAssocID="{692C503F-5B7F-40AC-BBBB-5B6098AA30BD}" presName="parentLeftMargin" presStyleLbl="node1" presStyleIdx="2" presStyleCnt="4"/>
      <dgm:spPr/>
    </dgm:pt>
    <dgm:pt modelId="{3FEA48A7-5CC1-4C5B-80B7-264B77761C5D}" type="pres">
      <dgm:prSet presAssocID="{692C503F-5B7F-40AC-BBBB-5B6098AA30BD}" presName="parentText" presStyleLbl="node1" presStyleIdx="3" presStyleCnt="4" custScaleX="107072" custScaleY="140220">
        <dgm:presLayoutVars>
          <dgm:chMax val="0"/>
          <dgm:bulletEnabled val="1"/>
        </dgm:presLayoutVars>
      </dgm:prSet>
      <dgm:spPr/>
    </dgm:pt>
    <dgm:pt modelId="{DA990B9A-D686-485E-8617-D5BDD3903B9F}" type="pres">
      <dgm:prSet presAssocID="{692C503F-5B7F-40AC-BBBB-5B6098AA30BD}" presName="negativeSpace" presStyleCnt="0"/>
      <dgm:spPr/>
    </dgm:pt>
    <dgm:pt modelId="{B22C6ABD-293F-4692-999B-D3F1D177DC52}" type="pres">
      <dgm:prSet presAssocID="{692C503F-5B7F-40AC-BBBB-5B6098AA30BD}" presName="childText" presStyleLbl="conFgAcc1" presStyleIdx="3" presStyleCnt="4" custFlipVert="1" custScaleX="100000" custScaleY="91280">
        <dgm:presLayoutVars>
          <dgm:bulletEnabled val="1"/>
        </dgm:presLayoutVars>
      </dgm:prSet>
      <dgm:spPr/>
    </dgm:pt>
  </dgm:ptLst>
  <dgm:cxnLst>
    <dgm:cxn modelId="{757BA816-7300-4468-9C12-10DCC1EB1CA2}" srcId="{E017EB29-4119-433F-B52F-265222101BF5}" destId="{94827CB5-6072-4AE2-925A-964B15E921E0}" srcOrd="2" destOrd="0" parTransId="{245699E5-BE6B-45BF-953F-9212551D300B}" sibTransId="{96B04653-FB4C-4199-90AD-24F7F18158B0}"/>
    <dgm:cxn modelId="{2586D137-9733-4357-9779-9B8861617F17}" type="presOf" srcId="{94827CB5-6072-4AE2-925A-964B15E921E0}" destId="{7D8BAEC2-42C6-405C-B3DA-DE0B2A63C67E}" srcOrd="1" destOrd="0" presId="urn:microsoft.com/office/officeart/2005/8/layout/list1"/>
    <dgm:cxn modelId="{A9C57F49-D2E5-42CC-8FD8-E3137673F2DD}" type="presOf" srcId="{DC99420B-0D6B-4652-B0E3-A5B46A26CA88}" destId="{15C794F5-B9BC-4AE3-BF24-D78736C45D6E}" srcOrd="1" destOrd="0" presId="urn:microsoft.com/office/officeart/2005/8/layout/list1"/>
    <dgm:cxn modelId="{CF2EFB54-B251-4064-8101-D4C0BC173723}" type="presOf" srcId="{692C503F-5B7F-40AC-BBBB-5B6098AA30BD}" destId="{3FEA48A7-5CC1-4C5B-80B7-264B77761C5D}" srcOrd="1" destOrd="0" presId="urn:microsoft.com/office/officeart/2005/8/layout/list1"/>
    <dgm:cxn modelId="{36B28F65-29E6-416E-A4A5-50AAF8A647B4}" type="presOf" srcId="{4E7D4D87-81BB-4673-B6F1-F78366BA01AD}" destId="{4DFE8241-E0DF-4DA5-BD2F-C4C89FB8A671}" srcOrd="0" destOrd="0" presId="urn:microsoft.com/office/officeart/2005/8/layout/list1"/>
    <dgm:cxn modelId="{0C39F168-760A-4C08-9205-B59CFC9C9183}" srcId="{E017EB29-4119-433F-B52F-265222101BF5}" destId="{692C503F-5B7F-40AC-BBBB-5B6098AA30BD}" srcOrd="3" destOrd="0" parTransId="{641750F8-28EC-40C7-8741-6236A893A668}" sibTransId="{B613C69F-FBD1-4BF1-BA8B-0A6366011D10}"/>
    <dgm:cxn modelId="{E52F929C-AAE3-4715-9857-9D2F463AA2AD}" type="presOf" srcId="{94827CB5-6072-4AE2-925A-964B15E921E0}" destId="{1427AA7E-7248-4F5F-BC59-6F2241CBB2B9}" srcOrd="0" destOrd="0" presId="urn:microsoft.com/office/officeart/2005/8/layout/list1"/>
    <dgm:cxn modelId="{BDD94CA4-97BB-40B3-9019-F42B921E7821}" type="presOf" srcId="{DC99420B-0D6B-4652-B0E3-A5B46A26CA88}" destId="{66FC3704-457C-47B5-A519-9F4A5133D6A9}" srcOrd="0" destOrd="0" presId="urn:microsoft.com/office/officeart/2005/8/layout/list1"/>
    <dgm:cxn modelId="{02ED2BB7-C0FD-4525-BA78-5528CB286837}" type="presOf" srcId="{E017EB29-4119-433F-B52F-265222101BF5}" destId="{E5317CB6-0851-422D-8868-73EE96FFB1FA}" srcOrd="0" destOrd="0" presId="urn:microsoft.com/office/officeart/2005/8/layout/list1"/>
    <dgm:cxn modelId="{F92D44C3-8877-463C-9307-8903EC2F0481}" srcId="{E017EB29-4119-433F-B52F-265222101BF5}" destId="{DC99420B-0D6B-4652-B0E3-A5B46A26CA88}" srcOrd="1" destOrd="0" parTransId="{C9F57382-3FF4-4788-AA36-300DA8DE44B4}" sibTransId="{480729CC-16A5-45C5-9A15-A360F0A3E66D}"/>
    <dgm:cxn modelId="{BEB079D4-212A-42C9-85A8-879CA9439F91}" type="presOf" srcId="{692C503F-5B7F-40AC-BBBB-5B6098AA30BD}" destId="{3A6E5F74-9819-484B-8B2C-C81DF37C6AD6}" srcOrd="0" destOrd="0" presId="urn:microsoft.com/office/officeart/2005/8/layout/list1"/>
    <dgm:cxn modelId="{751101F8-F0DC-45BC-8514-2AB364B9A4DD}" type="presOf" srcId="{4E7D4D87-81BB-4673-B6F1-F78366BA01AD}" destId="{1DD609A0-C9DD-48AE-9C9E-07EF0EF94623}" srcOrd="1" destOrd="0" presId="urn:microsoft.com/office/officeart/2005/8/layout/list1"/>
    <dgm:cxn modelId="{4C1769F8-DBC8-41A0-8EF7-D3D08B72F429}" srcId="{E017EB29-4119-433F-B52F-265222101BF5}" destId="{4E7D4D87-81BB-4673-B6F1-F78366BA01AD}" srcOrd="0" destOrd="0" parTransId="{43DDD7DC-6D98-4D70-9DAA-5075C69B0380}" sibTransId="{97B5316E-814D-47CA-A87D-5E6E059477DE}"/>
    <dgm:cxn modelId="{1FA7ED0C-AEB9-4828-9D5B-471A995EE2B9}" type="presParOf" srcId="{E5317CB6-0851-422D-8868-73EE96FFB1FA}" destId="{09B6E58E-04AD-48EA-9C76-A0660D6E6ABF}" srcOrd="0" destOrd="0" presId="urn:microsoft.com/office/officeart/2005/8/layout/list1"/>
    <dgm:cxn modelId="{77CE3C1D-CD3F-47E2-8794-D064BFA323E3}" type="presParOf" srcId="{09B6E58E-04AD-48EA-9C76-A0660D6E6ABF}" destId="{4DFE8241-E0DF-4DA5-BD2F-C4C89FB8A671}" srcOrd="0" destOrd="0" presId="urn:microsoft.com/office/officeart/2005/8/layout/list1"/>
    <dgm:cxn modelId="{DAF14B54-B4B8-4B90-A9F3-49A5929E3324}" type="presParOf" srcId="{09B6E58E-04AD-48EA-9C76-A0660D6E6ABF}" destId="{1DD609A0-C9DD-48AE-9C9E-07EF0EF94623}" srcOrd="1" destOrd="0" presId="urn:microsoft.com/office/officeart/2005/8/layout/list1"/>
    <dgm:cxn modelId="{F49A0C23-084E-47B6-A6BB-3574C5A5ECD2}" type="presParOf" srcId="{E5317CB6-0851-422D-8868-73EE96FFB1FA}" destId="{0517C79E-B6C7-4664-89FD-55363911D88D}" srcOrd="1" destOrd="0" presId="urn:microsoft.com/office/officeart/2005/8/layout/list1"/>
    <dgm:cxn modelId="{70D986B6-EE4D-4E1B-863F-4C1D67A3117E}" type="presParOf" srcId="{E5317CB6-0851-422D-8868-73EE96FFB1FA}" destId="{B1D918D3-06A9-4A2D-8DA5-4C4922F0F0F8}" srcOrd="2" destOrd="0" presId="urn:microsoft.com/office/officeart/2005/8/layout/list1"/>
    <dgm:cxn modelId="{046F10DC-9B73-406F-B62E-9CB529B4A015}" type="presParOf" srcId="{E5317CB6-0851-422D-8868-73EE96FFB1FA}" destId="{6A355E5C-C858-45DC-94C6-71C9B9402CA4}" srcOrd="3" destOrd="0" presId="urn:microsoft.com/office/officeart/2005/8/layout/list1"/>
    <dgm:cxn modelId="{BECDC5FD-B6B6-4F23-9DE5-EC37EC1B39E9}" type="presParOf" srcId="{E5317CB6-0851-422D-8868-73EE96FFB1FA}" destId="{2F0FA2A5-1E6F-4288-9166-4465C9FACE01}" srcOrd="4" destOrd="0" presId="urn:microsoft.com/office/officeart/2005/8/layout/list1"/>
    <dgm:cxn modelId="{A3E2B7F1-8F26-4E8F-978B-D699CB2434EF}" type="presParOf" srcId="{2F0FA2A5-1E6F-4288-9166-4465C9FACE01}" destId="{66FC3704-457C-47B5-A519-9F4A5133D6A9}" srcOrd="0" destOrd="0" presId="urn:microsoft.com/office/officeart/2005/8/layout/list1"/>
    <dgm:cxn modelId="{A9B09AB4-1C04-43B7-9D25-D320F566A96F}" type="presParOf" srcId="{2F0FA2A5-1E6F-4288-9166-4465C9FACE01}" destId="{15C794F5-B9BC-4AE3-BF24-D78736C45D6E}" srcOrd="1" destOrd="0" presId="urn:microsoft.com/office/officeart/2005/8/layout/list1"/>
    <dgm:cxn modelId="{F5D8C9E2-FB41-4DDB-A7A7-81672B96F681}" type="presParOf" srcId="{E5317CB6-0851-422D-8868-73EE96FFB1FA}" destId="{3A678AC3-E9FD-4303-8D58-70593886DB2A}" srcOrd="5" destOrd="0" presId="urn:microsoft.com/office/officeart/2005/8/layout/list1"/>
    <dgm:cxn modelId="{FF6317DC-BCA3-401E-B4BE-6CED60380958}" type="presParOf" srcId="{E5317CB6-0851-422D-8868-73EE96FFB1FA}" destId="{5884A407-0309-40CA-9E39-D4F8176788E3}" srcOrd="6" destOrd="0" presId="urn:microsoft.com/office/officeart/2005/8/layout/list1"/>
    <dgm:cxn modelId="{BA8BC27D-4B40-4979-AF90-7EF249382BE8}" type="presParOf" srcId="{E5317CB6-0851-422D-8868-73EE96FFB1FA}" destId="{6D4013A9-8AB5-4A76-BCBA-7B491263BC68}" srcOrd="7" destOrd="0" presId="urn:microsoft.com/office/officeart/2005/8/layout/list1"/>
    <dgm:cxn modelId="{8B9A90E1-C789-4740-9536-426D283E36D5}" type="presParOf" srcId="{E5317CB6-0851-422D-8868-73EE96FFB1FA}" destId="{BED06FD2-E55B-4DEA-B9BE-BD291FE23E19}" srcOrd="8" destOrd="0" presId="urn:microsoft.com/office/officeart/2005/8/layout/list1"/>
    <dgm:cxn modelId="{FFEC54AA-7614-4019-8BAF-F6FC760B3D1F}" type="presParOf" srcId="{BED06FD2-E55B-4DEA-B9BE-BD291FE23E19}" destId="{1427AA7E-7248-4F5F-BC59-6F2241CBB2B9}" srcOrd="0" destOrd="0" presId="urn:microsoft.com/office/officeart/2005/8/layout/list1"/>
    <dgm:cxn modelId="{C1803BCF-B070-48FF-AC65-73D2F33A5A49}" type="presParOf" srcId="{BED06FD2-E55B-4DEA-B9BE-BD291FE23E19}" destId="{7D8BAEC2-42C6-405C-B3DA-DE0B2A63C67E}" srcOrd="1" destOrd="0" presId="urn:microsoft.com/office/officeart/2005/8/layout/list1"/>
    <dgm:cxn modelId="{B19AFC4A-DB5B-43AA-B157-128401D5C7DB}" type="presParOf" srcId="{E5317CB6-0851-422D-8868-73EE96FFB1FA}" destId="{DED0B908-305A-46FB-8725-89675F0D9017}" srcOrd="9" destOrd="0" presId="urn:microsoft.com/office/officeart/2005/8/layout/list1"/>
    <dgm:cxn modelId="{931B21F1-34A9-40D0-AE93-A46EE7FE5684}" type="presParOf" srcId="{E5317CB6-0851-422D-8868-73EE96FFB1FA}" destId="{6D5FA544-3994-4DE2-9705-567CD1F6C1DB}" srcOrd="10" destOrd="0" presId="urn:microsoft.com/office/officeart/2005/8/layout/list1"/>
    <dgm:cxn modelId="{D3C8C6C4-CFDF-43B9-BF9C-A1956CD1E8F6}" type="presParOf" srcId="{E5317CB6-0851-422D-8868-73EE96FFB1FA}" destId="{B3B7DC39-8B5E-4D4A-8012-2258BF39DF5C}" srcOrd="11" destOrd="0" presId="urn:microsoft.com/office/officeart/2005/8/layout/list1"/>
    <dgm:cxn modelId="{04C5BDD9-8D26-4EEB-8592-78F42B6E82CB}" type="presParOf" srcId="{E5317CB6-0851-422D-8868-73EE96FFB1FA}" destId="{69C6EABF-8C78-4583-B362-FFAA48D20D00}" srcOrd="12" destOrd="0" presId="urn:microsoft.com/office/officeart/2005/8/layout/list1"/>
    <dgm:cxn modelId="{A12B3876-4CD5-4010-AF70-15417B0A0B54}" type="presParOf" srcId="{69C6EABF-8C78-4583-B362-FFAA48D20D00}" destId="{3A6E5F74-9819-484B-8B2C-C81DF37C6AD6}" srcOrd="0" destOrd="0" presId="urn:microsoft.com/office/officeart/2005/8/layout/list1"/>
    <dgm:cxn modelId="{17E03E29-DDCE-4AB2-A5E1-1AB1A6AE7D97}" type="presParOf" srcId="{69C6EABF-8C78-4583-B362-FFAA48D20D00}" destId="{3FEA48A7-5CC1-4C5B-80B7-264B77761C5D}" srcOrd="1" destOrd="0" presId="urn:microsoft.com/office/officeart/2005/8/layout/list1"/>
    <dgm:cxn modelId="{BD1D429C-D616-4BB6-882C-63669A57B8D2}" type="presParOf" srcId="{E5317CB6-0851-422D-8868-73EE96FFB1FA}" destId="{DA990B9A-D686-485E-8617-D5BDD3903B9F}" srcOrd="13" destOrd="0" presId="urn:microsoft.com/office/officeart/2005/8/layout/list1"/>
    <dgm:cxn modelId="{037ABCA2-A846-407B-9B8B-2672A735A370}" type="presParOf" srcId="{E5317CB6-0851-422D-8868-73EE96FFB1FA}" destId="{B22C6ABD-293F-4692-999B-D3F1D177DC52}"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6B49FF-9A08-40CC-8660-FEDE7B0D700B}"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s-CO"/>
        </a:p>
      </dgm:t>
    </dgm:pt>
    <dgm:pt modelId="{97D4E97D-00D6-4977-8526-8FB4E0A9AC19}">
      <dgm:prSet phldrT="[Texto]" custT="1"/>
      <dgm:spPr>
        <a:solidFill>
          <a:srgbClr val="0D5929"/>
        </a:solidFill>
      </dgm:spPr>
      <dgm:t>
        <a:bodyPr/>
        <a:lstStyle/>
        <a:p>
          <a:pPr>
            <a:buNone/>
          </a:pPr>
          <a:r>
            <a:rPr lang="es-CO" sz="800" b="1" dirty="0"/>
            <a:t>Diagnóstico del problema público</a:t>
          </a:r>
          <a:endParaRPr lang="es-CO" sz="800" dirty="0"/>
        </a:p>
      </dgm:t>
    </dgm:pt>
    <dgm:pt modelId="{73F4E798-6DF2-4274-AC62-6DAAC7F34172}" type="parTrans" cxnId="{A3347AF5-5E25-4A45-B880-B305113C2143}">
      <dgm:prSet/>
      <dgm:spPr/>
      <dgm:t>
        <a:bodyPr/>
        <a:lstStyle/>
        <a:p>
          <a:endParaRPr lang="es-CO"/>
        </a:p>
      </dgm:t>
    </dgm:pt>
    <dgm:pt modelId="{EFED2AEB-BF0B-4EBD-A0B4-0961C4C19F13}" type="sibTrans" cxnId="{A3347AF5-5E25-4A45-B880-B305113C2143}">
      <dgm:prSet/>
      <dgm:spPr>
        <a:solidFill>
          <a:srgbClr val="0D5929"/>
        </a:solidFill>
      </dgm:spPr>
      <dgm:t>
        <a:bodyPr/>
        <a:lstStyle/>
        <a:p>
          <a:endParaRPr lang="es-CO"/>
        </a:p>
      </dgm:t>
    </dgm:pt>
    <dgm:pt modelId="{9896BB9A-EEB4-4DF8-B56A-3F21195F366A}">
      <dgm:prSet phldrT="[Texto]" custT="1"/>
      <dgm:spPr>
        <a:solidFill>
          <a:srgbClr val="0D5929"/>
        </a:solidFill>
      </dgm:spPr>
      <dgm:t>
        <a:bodyPr/>
        <a:lstStyle/>
        <a:p>
          <a:pPr>
            <a:buNone/>
          </a:pPr>
          <a:r>
            <a:rPr lang="es-CO" sz="800" b="1" dirty="0"/>
            <a:t>Integración de fuentes de datos administrativas</a:t>
          </a:r>
          <a:endParaRPr lang="es-CO" sz="800" dirty="0"/>
        </a:p>
      </dgm:t>
    </dgm:pt>
    <dgm:pt modelId="{857337F9-53D2-4197-8C9B-AD59516A3013}" type="parTrans" cxnId="{69B10F9A-F177-4B21-8D36-FBFFC9A53A65}">
      <dgm:prSet/>
      <dgm:spPr/>
      <dgm:t>
        <a:bodyPr/>
        <a:lstStyle/>
        <a:p>
          <a:endParaRPr lang="es-CO"/>
        </a:p>
      </dgm:t>
    </dgm:pt>
    <dgm:pt modelId="{8F871F6B-0AD5-4F63-8610-2C75709B1F70}" type="sibTrans" cxnId="{69B10F9A-F177-4B21-8D36-FBFFC9A53A65}">
      <dgm:prSet/>
      <dgm:spPr/>
      <dgm:t>
        <a:bodyPr/>
        <a:lstStyle/>
        <a:p>
          <a:endParaRPr lang="es-CO"/>
        </a:p>
      </dgm:t>
    </dgm:pt>
    <dgm:pt modelId="{597BE35B-6CF9-46E2-BFC7-6F90615F098A}">
      <dgm:prSet phldrT="[Texto]" custT="1"/>
      <dgm:spPr>
        <a:solidFill>
          <a:srgbClr val="0D5929"/>
        </a:solidFill>
      </dgm:spPr>
      <dgm:t>
        <a:bodyPr/>
        <a:lstStyle/>
        <a:p>
          <a:pPr>
            <a:buNone/>
          </a:pPr>
          <a:r>
            <a:rPr lang="es-CO" sz="800" b="1" dirty="0"/>
            <a:t>Visualización e informe para la política</a:t>
          </a:r>
          <a:endParaRPr lang="es-CO" sz="800" dirty="0"/>
        </a:p>
      </dgm:t>
    </dgm:pt>
    <dgm:pt modelId="{9FDFD5E0-C720-4A3E-9830-EAE23D542BF6}" type="parTrans" cxnId="{44983163-1816-4076-A3C3-36D4804F9850}">
      <dgm:prSet/>
      <dgm:spPr/>
      <dgm:t>
        <a:bodyPr/>
        <a:lstStyle/>
        <a:p>
          <a:endParaRPr lang="es-CO"/>
        </a:p>
      </dgm:t>
    </dgm:pt>
    <dgm:pt modelId="{EC7D80A2-6AC5-4DCE-B59C-7F4283B432D7}" type="sibTrans" cxnId="{44983163-1816-4076-A3C3-36D4804F9850}">
      <dgm:prSet/>
      <dgm:spPr/>
      <dgm:t>
        <a:bodyPr/>
        <a:lstStyle/>
        <a:p>
          <a:endParaRPr lang="es-CO"/>
        </a:p>
      </dgm:t>
    </dgm:pt>
    <dgm:pt modelId="{9A149DAC-43F0-452C-A5FD-43E3011C37BD}">
      <dgm:prSet phldrT="[Texto]" custT="1"/>
      <dgm:spPr>
        <a:solidFill>
          <a:srgbClr val="0D5929"/>
        </a:solidFill>
      </dgm:spPr>
      <dgm:t>
        <a:bodyPr/>
        <a:lstStyle/>
        <a:p>
          <a:pPr>
            <a:buNone/>
          </a:pPr>
          <a:r>
            <a:rPr lang="es-CO" sz="800" b="1" dirty="0"/>
            <a:t>Implementación y seguimiento del impacto</a:t>
          </a:r>
          <a:endParaRPr lang="es-CO" sz="800" dirty="0"/>
        </a:p>
      </dgm:t>
    </dgm:pt>
    <dgm:pt modelId="{1073C79B-9559-4024-ACB9-6D687CCF85EF}" type="parTrans" cxnId="{0A9AC894-12D8-408D-9DAD-79937EB60888}">
      <dgm:prSet/>
      <dgm:spPr/>
      <dgm:t>
        <a:bodyPr/>
        <a:lstStyle/>
        <a:p>
          <a:endParaRPr lang="es-CO"/>
        </a:p>
      </dgm:t>
    </dgm:pt>
    <dgm:pt modelId="{2BDD0FF6-FACB-4E48-887F-91470C687A37}" type="sibTrans" cxnId="{0A9AC894-12D8-408D-9DAD-79937EB60888}">
      <dgm:prSet/>
      <dgm:spPr/>
      <dgm:t>
        <a:bodyPr/>
        <a:lstStyle/>
        <a:p>
          <a:endParaRPr lang="es-CO"/>
        </a:p>
      </dgm:t>
    </dgm:pt>
    <dgm:pt modelId="{C284062D-D189-4ECC-89AC-31CBD3B98C97}">
      <dgm:prSet phldrT="[Texto]"/>
      <dgm:spPr>
        <a:solidFill>
          <a:srgbClr val="0D5929"/>
        </a:solidFill>
      </dgm:spPr>
      <dgm:t>
        <a:bodyPr/>
        <a:lstStyle/>
        <a:p>
          <a:pPr>
            <a:buNone/>
          </a:pPr>
          <a:r>
            <a:rPr lang="es-CO" b="1" dirty="0"/>
            <a:t>Limpieza y preparación de datos</a:t>
          </a:r>
          <a:r>
            <a:rPr lang="es-CO" dirty="0"/>
            <a:t>: </a:t>
          </a:r>
        </a:p>
      </dgm:t>
    </dgm:pt>
    <dgm:pt modelId="{E5BAF7EF-DF06-473B-B3D9-6663EFF8D5B9}" type="parTrans" cxnId="{3E30FF1C-F151-4184-A323-527AD008855F}">
      <dgm:prSet/>
      <dgm:spPr/>
      <dgm:t>
        <a:bodyPr/>
        <a:lstStyle/>
        <a:p>
          <a:endParaRPr lang="es-CO"/>
        </a:p>
      </dgm:t>
    </dgm:pt>
    <dgm:pt modelId="{B0C09DAB-C884-45F6-9836-8E5DD7A5F433}" type="sibTrans" cxnId="{3E30FF1C-F151-4184-A323-527AD008855F}">
      <dgm:prSet/>
      <dgm:spPr/>
      <dgm:t>
        <a:bodyPr/>
        <a:lstStyle/>
        <a:p>
          <a:endParaRPr lang="es-CO"/>
        </a:p>
      </dgm:t>
    </dgm:pt>
    <dgm:pt modelId="{01166886-F0CB-4BA1-932B-026A25DB5C54}">
      <dgm:prSet phldrT="[Texto]"/>
      <dgm:spPr>
        <a:solidFill>
          <a:srgbClr val="0D5929"/>
        </a:solidFill>
      </dgm:spPr>
      <dgm:t>
        <a:bodyPr/>
        <a:lstStyle/>
        <a:p>
          <a:pPr>
            <a:buNone/>
          </a:pPr>
          <a:r>
            <a:rPr lang="es-CO" b="1" dirty="0"/>
            <a:t>Análisis exploratorio</a:t>
          </a:r>
          <a:r>
            <a:rPr lang="es-CO" dirty="0"/>
            <a:t>: Explorar patrones, tendencias y formular hipótesis sobre el fenómeno de interés</a:t>
          </a:r>
        </a:p>
      </dgm:t>
    </dgm:pt>
    <dgm:pt modelId="{5A4D7675-88C3-40A6-AC10-6D27B2674FFC}" type="parTrans" cxnId="{B30F426D-872E-480A-81F6-D435D429EF02}">
      <dgm:prSet/>
      <dgm:spPr/>
      <dgm:t>
        <a:bodyPr/>
        <a:lstStyle/>
        <a:p>
          <a:endParaRPr lang="es-CO"/>
        </a:p>
      </dgm:t>
    </dgm:pt>
    <dgm:pt modelId="{F47233F6-01B3-41A6-BC66-FECDA84271CE}" type="sibTrans" cxnId="{B30F426D-872E-480A-81F6-D435D429EF02}">
      <dgm:prSet/>
      <dgm:spPr/>
      <dgm:t>
        <a:bodyPr/>
        <a:lstStyle/>
        <a:p>
          <a:endParaRPr lang="es-CO"/>
        </a:p>
      </dgm:t>
    </dgm:pt>
    <dgm:pt modelId="{CB8653A4-C90E-4D77-9766-8C0CF34938D1}">
      <dgm:prSet phldrT="[Texto]" custT="1"/>
      <dgm:spPr>
        <a:solidFill>
          <a:srgbClr val="0D5929"/>
        </a:solidFill>
      </dgm:spPr>
      <dgm:t>
        <a:bodyPr/>
        <a:lstStyle/>
        <a:p>
          <a:pPr>
            <a:buNone/>
          </a:pPr>
          <a:r>
            <a:rPr lang="es-CO" sz="800" b="1" dirty="0"/>
            <a:t>Construcción de indicadores y dimensiones</a:t>
          </a:r>
          <a:endParaRPr lang="es-CO" sz="800" dirty="0"/>
        </a:p>
      </dgm:t>
    </dgm:pt>
    <dgm:pt modelId="{76B2E071-9566-4FA6-A92A-6285E1105A14}" type="parTrans" cxnId="{65E60810-CF80-4C8C-B0A3-E29FD5A24791}">
      <dgm:prSet/>
      <dgm:spPr/>
      <dgm:t>
        <a:bodyPr/>
        <a:lstStyle/>
        <a:p>
          <a:endParaRPr lang="es-CO"/>
        </a:p>
      </dgm:t>
    </dgm:pt>
    <dgm:pt modelId="{E6849325-F428-43B8-BB36-0E9DD7BBB417}" type="sibTrans" cxnId="{65E60810-CF80-4C8C-B0A3-E29FD5A24791}">
      <dgm:prSet/>
      <dgm:spPr/>
      <dgm:t>
        <a:bodyPr/>
        <a:lstStyle/>
        <a:p>
          <a:endParaRPr lang="es-CO"/>
        </a:p>
      </dgm:t>
    </dgm:pt>
    <dgm:pt modelId="{D415A1F5-C447-4F47-8671-A018259FCFC3}">
      <dgm:prSet phldrT="[Texto]" custT="1"/>
      <dgm:spPr>
        <a:solidFill>
          <a:srgbClr val="0D5929"/>
        </a:solidFill>
      </dgm:spPr>
      <dgm:t>
        <a:bodyPr/>
        <a:lstStyle/>
        <a:p>
          <a:pPr>
            <a:buNone/>
          </a:pPr>
          <a:r>
            <a:rPr lang="es-CO" sz="800" b="1" dirty="0"/>
            <a:t>Modelamiento predictivo o causal</a:t>
          </a:r>
          <a:endParaRPr lang="es-CO" sz="800" dirty="0"/>
        </a:p>
      </dgm:t>
    </dgm:pt>
    <dgm:pt modelId="{78E17B72-3DEC-4FE3-8942-2F7113DD94AF}" type="parTrans" cxnId="{252A0E23-F3F2-497A-9124-988745D583AB}">
      <dgm:prSet/>
      <dgm:spPr/>
      <dgm:t>
        <a:bodyPr/>
        <a:lstStyle/>
        <a:p>
          <a:endParaRPr lang="es-CO"/>
        </a:p>
      </dgm:t>
    </dgm:pt>
    <dgm:pt modelId="{C5DDE068-A5C4-4FBC-AF59-79933C8601B3}" type="sibTrans" cxnId="{252A0E23-F3F2-497A-9124-988745D583AB}">
      <dgm:prSet/>
      <dgm:spPr/>
      <dgm:t>
        <a:bodyPr/>
        <a:lstStyle/>
        <a:p>
          <a:endParaRPr lang="es-CO"/>
        </a:p>
      </dgm:t>
    </dgm:pt>
    <dgm:pt modelId="{93166623-8537-49C0-B453-971458D1041F}" type="pres">
      <dgm:prSet presAssocID="{586B49FF-9A08-40CC-8660-FEDE7B0D700B}" presName="cycle" presStyleCnt="0">
        <dgm:presLayoutVars>
          <dgm:dir/>
          <dgm:resizeHandles val="exact"/>
        </dgm:presLayoutVars>
      </dgm:prSet>
      <dgm:spPr/>
    </dgm:pt>
    <dgm:pt modelId="{C3C7EBFD-33E2-4694-B458-DC2A7745BE1E}" type="pres">
      <dgm:prSet presAssocID="{97D4E97D-00D6-4977-8526-8FB4E0A9AC19}" presName="node" presStyleLbl="node1" presStyleIdx="0" presStyleCnt="8">
        <dgm:presLayoutVars>
          <dgm:bulletEnabled val="1"/>
        </dgm:presLayoutVars>
      </dgm:prSet>
      <dgm:spPr/>
    </dgm:pt>
    <dgm:pt modelId="{27982FB3-FD2A-4E02-8CFE-17A8009EF734}" type="pres">
      <dgm:prSet presAssocID="{97D4E97D-00D6-4977-8526-8FB4E0A9AC19}" presName="spNode" presStyleCnt="0"/>
      <dgm:spPr/>
    </dgm:pt>
    <dgm:pt modelId="{40627D56-FE12-46B3-898E-A2764E1804B3}" type="pres">
      <dgm:prSet presAssocID="{EFED2AEB-BF0B-4EBD-A0B4-0961C4C19F13}" presName="sibTrans" presStyleLbl="sibTrans1D1" presStyleIdx="0" presStyleCnt="8"/>
      <dgm:spPr/>
    </dgm:pt>
    <dgm:pt modelId="{937042E6-9F11-473B-9D5D-FA21B1C3BBC8}" type="pres">
      <dgm:prSet presAssocID="{9896BB9A-EEB4-4DF8-B56A-3F21195F366A}" presName="node" presStyleLbl="node1" presStyleIdx="1" presStyleCnt="8">
        <dgm:presLayoutVars>
          <dgm:bulletEnabled val="1"/>
        </dgm:presLayoutVars>
      </dgm:prSet>
      <dgm:spPr/>
    </dgm:pt>
    <dgm:pt modelId="{3C485BF3-914A-4F2F-A542-3F17C139C1E6}" type="pres">
      <dgm:prSet presAssocID="{9896BB9A-EEB4-4DF8-B56A-3F21195F366A}" presName="spNode" presStyleCnt="0"/>
      <dgm:spPr/>
    </dgm:pt>
    <dgm:pt modelId="{93D093B1-3151-49ED-A07E-DDA81190A12C}" type="pres">
      <dgm:prSet presAssocID="{8F871F6B-0AD5-4F63-8610-2C75709B1F70}" presName="sibTrans" presStyleLbl="sibTrans1D1" presStyleIdx="1" presStyleCnt="8"/>
      <dgm:spPr/>
    </dgm:pt>
    <dgm:pt modelId="{84A45A5E-C9CC-4104-8D9C-76554D1C3CD9}" type="pres">
      <dgm:prSet presAssocID="{C284062D-D189-4ECC-89AC-31CBD3B98C97}" presName="node" presStyleLbl="node1" presStyleIdx="2" presStyleCnt="8">
        <dgm:presLayoutVars>
          <dgm:bulletEnabled val="1"/>
        </dgm:presLayoutVars>
      </dgm:prSet>
      <dgm:spPr/>
    </dgm:pt>
    <dgm:pt modelId="{3CC91200-BFE1-4F5D-BD70-483AD504D788}" type="pres">
      <dgm:prSet presAssocID="{C284062D-D189-4ECC-89AC-31CBD3B98C97}" presName="spNode" presStyleCnt="0"/>
      <dgm:spPr/>
    </dgm:pt>
    <dgm:pt modelId="{03B83D7B-7EDB-4FAC-86F6-F7ADBFC06057}" type="pres">
      <dgm:prSet presAssocID="{B0C09DAB-C884-45F6-9836-8E5DD7A5F433}" presName="sibTrans" presStyleLbl="sibTrans1D1" presStyleIdx="2" presStyleCnt="8"/>
      <dgm:spPr/>
    </dgm:pt>
    <dgm:pt modelId="{32E5E1F1-77DA-41ED-B81E-17006A3611B8}" type="pres">
      <dgm:prSet presAssocID="{01166886-F0CB-4BA1-932B-026A25DB5C54}" presName="node" presStyleLbl="node1" presStyleIdx="3" presStyleCnt="8">
        <dgm:presLayoutVars>
          <dgm:bulletEnabled val="1"/>
        </dgm:presLayoutVars>
      </dgm:prSet>
      <dgm:spPr/>
    </dgm:pt>
    <dgm:pt modelId="{92F5E787-730F-4187-B947-7C7651D8BF62}" type="pres">
      <dgm:prSet presAssocID="{01166886-F0CB-4BA1-932B-026A25DB5C54}" presName="spNode" presStyleCnt="0"/>
      <dgm:spPr/>
    </dgm:pt>
    <dgm:pt modelId="{05484F86-9972-49FD-BF17-083090B5483B}" type="pres">
      <dgm:prSet presAssocID="{F47233F6-01B3-41A6-BC66-FECDA84271CE}" presName="sibTrans" presStyleLbl="sibTrans1D1" presStyleIdx="3" presStyleCnt="8"/>
      <dgm:spPr/>
    </dgm:pt>
    <dgm:pt modelId="{4F464563-3CA6-45B5-9524-57F947557CE8}" type="pres">
      <dgm:prSet presAssocID="{CB8653A4-C90E-4D77-9766-8C0CF34938D1}" presName="node" presStyleLbl="node1" presStyleIdx="4" presStyleCnt="8">
        <dgm:presLayoutVars>
          <dgm:bulletEnabled val="1"/>
        </dgm:presLayoutVars>
      </dgm:prSet>
      <dgm:spPr/>
    </dgm:pt>
    <dgm:pt modelId="{D6C0F4D8-040D-42D4-8577-554C2C486785}" type="pres">
      <dgm:prSet presAssocID="{CB8653A4-C90E-4D77-9766-8C0CF34938D1}" presName="spNode" presStyleCnt="0"/>
      <dgm:spPr/>
    </dgm:pt>
    <dgm:pt modelId="{1CA49196-D87B-41A1-8A59-7D963C1DA3AD}" type="pres">
      <dgm:prSet presAssocID="{E6849325-F428-43B8-BB36-0E9DD7BBB417}" presName="sibTrans" presStyleLbl="sibTrans1D1" presStyleIdx="4" presStyleCnt="8"/>
      <dgm:spPr/>
    </dgm:pt>
    <dgm:pt modelId="{47C07B96-46F2-451A-9C55-C7AC89E49FC5}" type="pres">
      <dgm:prSet presAssocID="{D415A1F5-C447-4F47-8671-A018259FCFC3}" presName="node" presStyleLbl="node1" presStyleIdx="5" presStyleCnt="8">
        <dgm:presLayoutVars>
          <dgm:bulletEnabled val="1"/>
        </dgm:presLayoutVars>
      </dgm:prSet>
      <dgm:spPr/>
    </dgm:pt>
    <dgm:pt modelId="{8ED9E6AC-33FD-4672-9539-35BE35F947E6}" type="pres">
      <dgm:prSet presAssocID="{D415A1F5-C447-4F47-8671-A018259FCFC3}" presName="spNode" presStyleCnt="0"/>
      <dgm:spPr/>
    </dgm:pt>
    <dgm:pt modelId="{C20DFBDA-1B49-4621-AD99-DD11D84029D5}" type="pres">
      <dgm:prSet presAssocID="{C5DDE068-A5C4-4FBC-AF59-79933C8601B3}" presName="sibTrans" presStyleLbl="sibTrans1D1" presStyleIdx="5" presStyleCnt="8"/>
      <dgm:spPr/>
    </dgm:pt>
    <dgm:pt modelId="{1B1F6E29-92B9-4513-9BD5-E1B3583CA3D4}" type="pres">
      <dgm:prSet presAssocID="{597BE35B-6CF9-46E2-BFC7-6F90615F098A}" presName="node" presStyleLbl="node1" presStyleIdx="6" presStyleCnt="8">
        <dgm:presLayoutVars>
          <dgm:bulletEnabled val="1"/>
        </dgm:presLayoutVars>
      </dgm:prSet>
      <dgm:spPr/>
    </dgm:pt>
    <dgm:pt modelId="{534E1485-6455-4DE8-8B67-4AB38929D98C}" type="pres">
      <dgm:prSet presAssocID="{597BE35B-6CF9-46E2-BFC7-6F90615F098A}" presName="spNode" presStyleCnt="0"/>
      <dgm:spPr/>
    </dgm:pt>
    <dgm:pt modelId="{7D07BEDA-6027-4952-BE0F-4C372F81425F}" type="pres">
      <dgm:prSet presAssocID="{EC7D80A2-6AC5-4DCE-B59C-7F4283B432D7}" presName="sibTrans" presStyleLbl="sibTrans1D1" presStyleIdx="6" presStyleCnt="8"/>
      <dgm:spPr/>
    </dgm:pt>
    <dgm:pt modelId="{3114682C-0C71-466F-816E-128EB437BCFB}" type="pres">
      <dgm:prSet presAssocID="{9A149DAC-43F0-452C-A5FD-43E3011C37BD}" presName="node" presStyleLbl="node1" presStyleIdx="7" presStyleCnt="8">
        <dgm:presLayoutVars>
          <dgm:bulletEnabled val="1"/>
        </dgm:presLayoutVars>
      </dgm:prSet>
      <dgm:spPr/>
    </dgm:pt>
    <dgm:pt modelId="{C2BF55F4-5F76-46FA-8C73-F33FBD7A16CA}" type="pres">
      <dgm:prSet presAssocID="{9A149DAC-43F0-452C-A5FD-43E3011C37BD}" presName="spNode" presStyleCnt="0"/>
      <dgm:spPr/>
    </dgm:pt>
    <dgm:pt modelId="{8E03B760-AFEC-4B73-96F9-05F1A2C3B5AE}" type="pres">
      <dgm:prSet presAssocID="{2BDD0FF6-FACB-4E48-887F-91470C687A37}" presName="sibTrans" presStyleLbl="sibTrans1D1" presStyleIdx="7" presStyleCnt="8"/>
      <dgm:spPr/>
    </dgm:pt>
  </dgm:ptLst>
  <dgm:cxnLst>
    <dgm:cxn modelId="{F5EB0800-758C-409C-A09B-A68E99F6E7E9}" type="presOf" srcId="{F47233F6-01B3-41A6-BC66-FECDA84271CE}" destId="{05484F86-9972-49FD-BF17-083090B5483B}" srcOrd="0" destOrd="0" presId="urn:microsoft.com/office/officeart/2005/8/layout/cycle6"/>
    <dgm:cxn modelId="{83377C04-2CA9-49BA-8247-B02DEF07A28A}" type="presOf" srcId="{D415A1F5-C447-4F47-8671-A018259FCFC3}" destId="{47C07B96-46F2-451A-9C55-C7AC89E49FC5}" srcOrd="0" destOrd="0" presId="urn:microsoft.com/office/officeart/2005/8/layout/cycle6"/>
    <dgm:cxn modelId="{D6486F09-6BF8-45AA-AC20-A20F51769F63}" type="presOf" srcId="{586B49FF-9A08-40CC-8660-FEDE7B0D700B}" destId="{93166623-8537-49C0-B453-971458D1041F}" srcOrd="0" destOrd="0" presId="urn:microsoft.com/office/officeart/2005/8/layout/cycle6"/>
    <dgm:cxn modelId="{A613440E-10D4-461B-851F-D2B2CBFF5C8C}" type="presOf" srcId="{E6849325-F428-43B8-BB36-0E9DD7BBB417}" destId="{1CA49196-D87B-41A1-8A59-7D963C1DA3AD}" srcOrd="0" destOrd="0" presId="urn:microsoft.com/office/officeart/2005/8/layout/cycle6"/>
    <dgm:cxn modelId="{65E60810-CF80-4C8C-B0A3-E29FD5A24791}" srcId="{586B49FF-9A08-40CC-8660-FEDE7B0D700B}" destId="{CB8653A4-C90E-4D77-9766-8C0CF34938D1}" srcOrd="4" destOrd="0" parTransId="{76B2E071-9566-4FA6-A92A-6285E1105A14}" sibTransId="{E6849325-F428-43B8-BB36-0E9DD7BBB417}"/>
    <dgm:cxn modelId="{FED68E10-FB20-4B1A-AF59-B7A2DA35294B}" type="presOf" srcId="{C284062D-D189-4ECC-89AC-31CBD3B98C97}" destId="{84A45A5E-C9CC-4104-8D9C-76554D1C3CD9}" srcOrd="0" destOrd="0" presId="urn:microsoft.com/office/officeart/2005/8/layout/cycle6"/>
    <dgm:cxn modelId="{3E30FF1C-F151-4184-A323-527AD008855F}" srcId="{586B49FF-9A08-40CC-8660-FEDE7B0D700B}" destId="{C284062D-D189-4ECC-89AC-31CBD3B98C97}" srcOrd="2" destOrd="0" parTransId="{E5BAF7EF-DF06-473B-B3D9-6663EFF8D5B9}" sibTransId="{B0C09DAB-C884-45F6-9836-8E5DD7A5F433}"/>
    <dgm:cxn modelId="{252A0E23-F3F2-497A-9124-988745D583AB}" srcId="{586B49FF-9A08-40CC-8660-FEDE7B0D700B}" destId="{D415A1F5-C447-4F47-8671-A018259FCFC3}" srcOrd="5" destOrd="0" parTransId="{78E17B72-3DEC-4FE3-8942-2F7113DD94AF}" sibTransId="{C5DDE068-A5C4-4FBC-AF59-79933C8601B3}"/>
    <dgm:cxn modelId="{720B563D-B937-4C65-9342-A252A83E373E}" type="presOf" srcId="{97D4E97D-00D6-4977-8526-8FB4E0A9AC19}" destId="{C3C7EBFD-33E2-4694-B458-DC2A7745BE1E}" srcOrd="0" destOrd="0" presId="urn:microsoft.com/office/officeart/2005/8/layout/cycle6"/>
    <dgm:cxn modelId="{E8844F55-817A-44EE-834C-30DA2D4B06E7}" type="presOf" srcId="{9896BB9A-EEB4-4DF8-B56A-3F21195F366A}" destId="{937042E6-9F11-473B-9D5D-FA21B1C3BBC8}" srcOrd="0" destOrd="0" presId="urn:microsoft.com/office/officeart/2005/8/layout/cycle6"/>
    <dgm:cxn modelId="{44983163-1816-4076-A3C3-36D4804F9850}" srcId="{586B49FF-9A08-40CC-8660-FEDE7B0D700B}" destId="{597BE35B-6CF9-46E2-BFC7-6F90615F098A}" srcOrd="6" destOrd="0" parTransId="{9FDFD5E0-C720-4A3E-9830-EAE23D542BF6}" sibTransId="{EC7D80A2-6AC5-4DCE-B59C-7F4283B432D7}"/>
    <dgm:cxn modelId="{321F6F65-841E-4224-A41C-90E8C1FC15A6}" type="presOf" srcId="{8F871F6B-0AD5-4F63-8610-2C75709B1F70}" destId="{93D093B1-3151-49ED-A07E-DDA81190A12C}" srcOrd="0" destOrd="0" presId="urn:microsoft.com/office/officeart/2005/8/layout/cycle6"/>
    <dgm:cxn modelId="{B30F426D-872E-480A-81F6-D435D429EF02}" srcId="{586B49FF-9A08-40CC-8660-FEDE7B0D700B}" destId="{01166886-F0CB-4BA1-932B-026A25DB5C54}" srcOrd="3" destOrd="0" parTransId="{5A4D7675-88C3-40A6-AC10-6D27B2674FFC}" sibTransId="{F47233F6-01B3-41A6-BC66-FECDA84271CE}"/>
    <dgm:cxn modelId="{88C7F877-953D-4CAC-92BF-9078950C990D}" type="presOf" srcId="{CB8653A4-C90E-4D77-9766-8C0CF34938D1}" destId="{4F464563-3CA6-45B5-9524-57F947557CE8}" srcOrd="0" destOrd="0" presId="urn:microsoft.com/office/officeart/2005/8/layout/cycle6"/>
    <dgm:cxn modelId="{CF1BA07C-EC4B-44B7-A7EA-D1CE1A4EA3B1}" type="presOf" srcId="{2BDD0FF6-FACB-4E48-887F-91470C687A37}" destId="{8E03B760-AFEC-4B73-96F9-05F1A2C3B5AE}" srcOrd="0" destOrd="0" presId="urn:microsoft.com/office/officeart/2005/8/layout/cycle6"/>
    <dgm:cxn modelId="{E4C8208F-2DBB-4E8A-8E32-A1C49988A2A8}" type="presOf" srcId="{EC7D80A2-6AC5-4DCE-B59C-7F4283B432D7}" destId="{7D07BEDA-6027-4952-BE0F-4C372F81425F}" srcOrd="0" destOrd="0" presId="urn:microsoft.com/office/officeart/2005/8/layout/cycle6"/>
    <dgm:cxn modelId="{0A9AC894-12D8-408D-9DAD-79937EB60888}" srcId="{586B49FF-9A08-40CC-8660-FEDE7B0D700B}" destId="{9A149DAC-43F0-452C-A5FD-43E3011C37BD}" srcOrd="7" destOrd="0" parTransId="{1073C79B-9559-4024-ACB9-6D687CCF85EF}" sibTransId="{2BDD0FF6-FACB-4E48-887F-91470C687A37}"/>
    <dgm:cxn modelId="{B0169299-7A88-43D0-9E97-F98A49DEB5F1}" type="presOf" srcId="{9A149DAC-43F0-452C-A5FD-43E3011C37BD}" destId="{3114682C-0C71-466F-816E-128EB437BCFB}" srcOrd="0" destOrd="0" presId="urn:microsoft.com/office/officeart/2005/8/layout/cycle6"/>
    <dgm:cxn modelId="{69B10F9A-F177-4B21-8D36-FBFFC9A53A65}" srcId="{586B49FF-9A08-40CC-8660-FEDE7B0D700B}" destId="{9896BB9A-EEB4-4DF8-B56A-3F21195F366A}" srcOrd="1" destOrd="0" parTransId="{857337F9-53D2-4197-8C9B-AD59516A3013}" sibTransId="{8F871F6B-0AD5-4F63-8610-2C75709B1F70}"/>
    <dgm:cxn modelId="{74A7BD9A-76ED-49C1-9207-F0CFB5ACE2DE}" type="presOf" srcId="{B0C09DAB-C884-45F6-9836-8E5DD7A5F433}" destId="{03B83D7B-7EDB-4FAC-86F6-F7ADBFC06057}" srcOrd="0" destOrd="0" presId="urn:microsoft.com/office/officeart/2005/8/layout/cycle6"/>
    <dgm:cxn modelId="{0B4403C3-FFCF-4301-91EB-D4CCB9880B1E}" type="presOf" srcId="{01166886-F0CB-4BA1-932B-026A25DB5C54}" destId="{32E5E1F1-77DA-41ED-B81E-17006A3611B8}" srcOrd="0" destOrd="0" presId="urn:microsoft.com/office/officeart/2005/8/layout/cycle6"/>
    <dgm:cxn modelId="{1623E7D9-71CC-4162-ABBC-F85FE4F0FB0C}" type="presOf" srcId="{C5DDE068-A5C4-4FBC-AF59-79933C8601B3}" destId="{C20DFBDA-1B49-4621-AD99-DD11D84029D5}" srcOrd="0" destOrd="0" presId="urn:microsoft.com/office/officeart/2005/8/layout/cycle6"/>
    <dgm:cxn modelId="{EFDB7CDC-65A9-4357-80C6-C8D584F8162B}" type="presOf" srcId="{597BE35B-6CF9-46E2-BFC7-6F90615F098A}" destId="{1B1F6E29-92B9-4513-9BD5-E1B3583CA3D4}" srcOrd="0" destOrd="0" presId="urn:microsoft.com/office/officeart/2005/8/layout/cycle6"/>
    <dgm:cxn modelId="{A3347AF5-5E25-4A45-B880-B305113C2143}" srcId="{586B49FF-9A08-40CC-8660-FEDE7B0D700B}" destId="{97D4E97D-00D6-4977-8526-8FB4E0A9AC19}" srcOrd="0" destOrd="0" parTransId="{73F4E798-6DF2-4274-AC62-6DAAC7F34172}" sibTransId="{EFED2AEB-BF0B-4EBD-A0B4-0961C4C19F13}"/>
    <dgm:cxn modelId="{A16ED2F6-636F-4E55-8680-8CF2760B2C2F}" type="presOf" srcId="{EFED2AEB-BF0B-4EBD-A0B4-0961C4C19F13}" destId="{40627D56-FE12-46B3-898E-A2764E1804B3}" srcOrd="0" destOrd="0" presId="urn:microsoft.com/office/officeart/2005/8/layout/cycle6"/>
    <dgm:cxn modelId="{2DD44B82-4901-4006-93AA-8FC909969B68}" type="presParOf" srcId="{93166623-8537-49C0-B453-971458D1041F}" destId="{C3C7EBFD-33E2-4694-B458-DC2A7745BE1E}" srcOrd="0" destOrd="0" presId="urn:microsoft.com/office/officeart/2005/8/layout/cycle6"/>
    <dgm:cxn modelId="{B42E22A9-21E3-496D-BD8D-48894CEEB742}" type="presParOf" srcId="{93166623-8537-49C0-B453-971458D1041F}" destId="{27982FB3-FD2A-4E02-8CFE-17A8009EF734}" srcOrd="1" destOrd="0" presId="urn:microsoft.com/office/officeart/2005/8/layout/cycle6"/>
    <dgm:cxn modelId="{9DAF67AF-90D3-432A-99A0-888B74D97BF0}" type="presParOf" srcId="{93166623-8537-49C0-B453-971458D1041F}" destId="{40627D56-FE12-46B3-898E-A2764E1804B3}" srcOrd="2" destOrd="0" presId="urn:microsoft.com/office/officeart/2005/8/layout/cycle6"/>
    <dgm:cxn modelId="{E24F13AF-E3F4-4FCD-9AE8-0E6C63ADA15B}" type="presParOf" srcId="{93166623-8537-49C0-B453-971458D1041F}" destId="{937042E6-9F11-473B-9D5D-FA21B1C3BBC8}" srcOrd="3" destOrd="0" presId="urn:microsoft.com/office/officeart/2005/8/layout/cycle6"/>
    <dgm:cxn modelId="{AB63BD03-7CBB-461E-800D-9FA98B8586F3}" type="presParOf" srcId="{93166623-8537-49C0-B453-971458D1041F}" destId="{3C485BF3-914A-4F2F-A542-3F17C139C1E6}" srcOrd="4" destOrd="0" presId="urn:microsoft.com/office/officeart/2005/8/layout/cycle6"/>
    <dgm:cxn modelId="{74CCA9EC-E813-4498-88F7-B70B39EA6964}" type="presParOf" srcId="{93166623-8537-49C0-B453-971458D1041F}" destId="{93D093B1-3151-49ED-A07E-DDA81190A12C}" srcOrd="5" destOrd="0" presId="urn:microsoft.com/office/officeart/2005/8/layout/cycle6"/>
    <dgm:cxn modelId="{AF55BE16-45C1-4668-8CFF-7D7D1AD39E21}" type="presParOf" srcId="{93166623-8537-49C0-B453-971458D1041F}" destId="{84A45A5E-C9CC-4104-8D9C-76554D1C3CD9}" srcOrd="6" destOrd="0" presId="urn:microsoft.com/office/officeart/2005/8/layout/cycle6"/>
    <dgm:cxn modelId="{CE34ACAA-C1E6-492F-A9F4-0DAB1E5EDAB7}" type="presParOf" srcId="{93166623-8537-49C0-B453-971458D1041F}" destId="{3CC91200-BFE1-4F5D-BD70-483AD504D788}" srcOrd="7" destOrd="0" presId="urn:microsoft.com/office/officeart/2005/8/layout/cycle6"/>
    <dgm:cxn modelId="{76A23083-D716-4219-8A8C-6EB45DCA03A8}" type="presParOf" srcId="{93166623-8537-49C0-B453-971458D1041F}" destId="{03B83D7B-7EDB-4FAC-86F6-F7ADBFC06057}" srcOrd="8" destOrd="0" presId="urn:microsoft.com/office/officeart/2005/8/layout/cycle6"/>
    <dgm:cxn modelId="{A0FAF9BA-7F69-40B8-9B2F-03B0DB93B32B}" type="presParOf" srcId="{93166623-8537-49C0-B453-971458D1041F}" destId="{32E5E1F1-77DA-41ED-B81E-17006A3611B8}" srcOrd="9" destOrd="0" presId="urn:microsoft.com/office/officeart/2005/8/layout/cycle6"/>
    <dgm:cxn modelId="{DABFEE5A-2AAD-4387-B808-87331C890D5F}" type="presParOf" srcId="{93166623-8537-49C0-B453-971458D1041F}" destId="{92F5E787-730F-4187-B947-7C7651D8BF62}" srcOrd="10" destOrd="0" presId="urn:microsoft.com/office/officeart/2005/8/layout/cycle6"/>
    <dgm:cxn modelId="{5788FF94-CA0A-44FB-B189-E605FB1F7A13}" type="presParOf" srcId="{93166623-8537-49C0-B453-971458D1041F}" destId="{05484F86-9972-49FD-BF17-083090B5483B}" srcOrd="11" destOrd="0" presId="urn:microsoft.com/office/officeart/2005/8/layout/cycle6"/>
    <dgm:cxn modelId="{E855A390-CAE3-4D73-95D6-D3091BD69CF2}" type="presParOf" srcId="{93166623-8537-49C0-B453-971458D1041F}" destId="{4F464563-3CA6-45B5-9524-57F947557CE8}" srcOrd="12" destOrd="0" presId="urn:microsoft.com/office/officeart/2005/8/layout/cycle6"/>
    <dgm:cxn modelId="{21BFC3D4-5FD8-49C7-87C8-92FCE7E294A0}" type="presParOf" srcId="{93166623-8537-49C0-B453-971458D1041F}" destId="{D6C0F4D8-040D-42D4-8577-554C2C486785}" srcOrd="13" destOrd="0" presId="urn:microsoft.com/office/officeart/2005/8/layout/cycle6"/>
    <dgm:cxn modelId="{AD27B7D0-C73F-4748-A731-FFF56A150B50}" type="presParOf" srcId="{93166623-8537-49C0-B453-971458D1041F}" destId="{1CA49196-D87B-41A1-8A59-7D963C1DA3AD}" srcOrd="14" destOrd="0" presId="urn:microsoft.com/office/officeart/2005/8/layout/cycle6"/>
    <dgm:cxn modelId="{01D56206-8CBA-49EA-AEBF-40610D2DA14B}" type="presParOf" srcId="{93166623-8537-49C0-B453-971458D1041F}" destId="{47C07B96-46F2-451A-9C55-C7AC89E49FC5}" srcOrd="15" destOrd="0" presId="urn:microsoft.com/office/officeart/2005/8/layout/cycle6"/>
    <dgm:cxn modelId="{974966E5-0307-4B0D-BBA8-380D35B1B1BA}" type="presParOf" srcId="{93166623-8537-49C0-B453-971458D1041F}" destId="{8ED9E6AC-33FD-4672-9539-35BE35F947E6}" srcOrd="16" destOrd="0" presId="urn:microsoft.com/office/officeart/2005/8/layout/cycle6"/>
    <dgm:cxn modelId="{96226066-E74D-459F-94C7-08EB91D9A1C7}" type="presParOf" srcId="{93166623-8537-49C0-B453-971458D1041F}" destId="{C20DFBDA-1B49-4621-AD99-DD11D84029D5}" srcOrd="17" destOrd="0" presId="urn:microsoft.com/office/officeart/2005/8/layout/cycle6"/>
    <dgm:cxn modelId="{348DD15C-3AA4-4719-94C4-86BFC1207AEE}" type="presParOf" srcId="{93166623-8537-49C0-B453-971458D1041F}" destId="{1B1F6E29-92B9-4513-9BD5-E1B3583CA3D4}" srcOrd="18" destOrd="0" presId="urn:microsoft.com/office/officeart/2005/8/layout/cycle6"/>
    <dgm:cxn modelId="{FE76167E-BC16-47BD-8912-31DF5E30ADE5}" type="presParOf" srcId="{93166623-8537-49C0-B453-971458D1041F}" destId="{534E1485-6455-4DE8-8B67-4AB38929D98C}" srcOrd="19" destOrd="0" presId="urn:microsoft.com/office/officeart/2005/8/layout/cycle6"/>
    <dgm:cxn modelId="{A21AEB30-30CA-4443-AE29-477259F3CCD0}" type="presParOf" srcId="{93166623-8537-49C0-B453-971458D1041F}" destId="{7D07BEDA-6027-4952-BE0F-4C372F81425F}" srcOrd="20" destOrd="0" presId="urn:microsoft.com/office/officeart/2005/8/layout/cycle6"/>
    <dgm:cxn modelId="{2CAC77EB-181C-4204-8842-43B100B75E58}" type="presParOf" srcId="{93166623-8537-49C0-B453-971458D1041F}" destId="{3114682C-0C71-466F-816E-128EB437BCFB}" srcOrd="21" destOrd="0" presId="urn:microsoft.com/office/officeart/2005/8/layout/cycle6"/>
    <dgm:cxn modelId="{F3E427D6-F6C5-4C6C-9E13-F06153B8EF1D}" type="presParOf" srcId="{93166623-8537-49C0-B453-971458D1041F}" destId="{C2BF55F4-5F76-46FA-8C73-F33FBD7A16CA}" srcOrd="22" destOrd="0" presId="urn:microsoft.com/office/officeart/2005/8/layout/cycle6"/>
    <dgm:cxn modelId="{C0788770-483A-48CE-B477-DED19E62DA28}" type="presParOf" srcId="{93166623-8537-49C0-B453-971458D1041F}" destId="{8E03B760-AFEC-4B73-96F9-05F1A2C3B5AE}" srcOrd="23" destOrd="0" presId="urn:microsoft.com/office/officeart/2005/8/layout/cycle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75CD86-F780-D44C-914F-40D1756867A2}" type="doc">
      <dgm:prSet loTypeId="urn:microsoft.com/office/officeart/2008/layout/AlternatingHexagons" loCatId="" qsTypeId="urn:microsoft.com/office/officeart/2005/8/quickstyle/simple1" qsCatId="simple" csTypeId="urn:microsoft.com/office/officeart/2005/8/colors/accent1_2" csCatId="accent1" phldr="1"/>
      <dgm:spPr/>
      <dgm:t>
        <a:bodyPr/>
        <a:lstStyle/>
        <a:p>
          <a:endParaRPr lang="es-ES"/>
        </a:p>
      </dgm:t>
    </dgm:pt>
    <dgm:pt modelId="{0557C131-7E52-5B41-A833-4AA76C74B0F5}">
      <dgm:prSet phldrT="[Texto]" custT="1"/>
      <dgm:spPr/>
      <dgm:t>
        <a:bodyPr/>
        <a:lstStyle/>
        <a:p>
          <a:r>
            <a:rPr lang="es-ES" sz="1400" dirty="0"/>
            <a:t>Pregunta</a:t>
          </a:r>
        </a:p>
      </dgm:t>
    </dgm:pt>
    <dgm:pt modelId="{4CA01F6B-A0AC-D24A-96A2-3E193963EEEE}" type="parTrans" cxnId="{43E147EC-C488-DE45-91BE-B341E3061EE0}">
      <dgm:prSet/>
      <dgm:spPr/>
      <dgm:t>
        <a:bodyPr/>
        <a:lstStyle/>
        <a:p>
          <a:endParaRPr lang="es-ES" sz="2000"/>
        </a:p>
      </dgm:t>
    </dgm:pt>
    <dgm:pt modelId="{CF6C3209-A4A5-1648-BBD4-7E5F581C8DB5}" type="sibTrans" cxnId="{43E147EC-C488-DE45-91BE-B341E3061EE0}">
      <dgm:prSet custT="1"/>
      <dgm:spPr>
        <a:solidFill>
          <a:schemeClr val="accent1">
            <a:lumMod val="40000"/>
            <a:lumOff val="60000"/>
          </a:schemeClr>
        </a:solidFill>
      </dgm:spPr>
      <dgm:t>
        <a:bodyPr/>
        <a:lstStyle/>
        <a:p>
          <a:endParaRPr lang="es-ES" sz="4000"/>
        </a:p>
      </dgm:t>
    </dgm:pt>
    <dgm:pt modelId="{913ADB84-FED1-1841-96C4-461E4FCFB8C5}">
      <dgm:prSet phldrT="[Texto]" custT="1"/>
      <dgm:spPr/>
      <dgm:t>
        <a:bodyPr/>
        <a:lstStyle/>
        <a:p>
          <a:pPr algn="ctr"/>
          <a:r>
            <a:rPr lang="es-ES" sz="1600" dirty="0"/>
            <a:t>Sentidos</a:t>
          </a:r>
        </a:p>
        <a:p>
          <a:pPr algn="ctr"/>
          <a:r>
            <a:rPr lang="es-ES" sz="1600" dirty="0"/>
            <a:t>(Información)</a:t>
          </a:r>
        </a:p>
      </dgm:t>
    </dgm:pt>
    <dgm:pt modelId="{24466889-8961-E641-ADDE-8244A11CAF2C}" type="parTrans" cxnId="{2F6FCDED-9B5B-154F-8DDB-F350A61D462E}">
      <dgm:prSet/>
      <dgm:spPr/>
      <dgm:t>
        <a:bodyPr/>
        <a:lstStyle/>
        <a:p>
          <a:endParaRPr lang="es-ES" sz="2000"/>
        </a:p>
      </dgm:t>
    </dgm:pt>
    <dgm:pt modelId="{36966B80-B540-BD41-993D-58F9FE03D68B}" type="sibTrans" cxnId="{2F6FCDED-9B5B-154F-8DDB-F350A61D462E}">
      <dgm:prSet/>
      <dgm:spPr/>
      <dgm:t>
        <a:bodyPr/>
        <a:lstStyle/>
        <a:p>
          <a:endParaRPr lang="es-ES" sz="2000"/>
        </a:p>
      </dgm:t>
    </dgm:pt>
    <dgm:pt modelId="{0E41FCCC-7F4A-9C43-956F-E161664ED6C4}">
      <dgm:prSet phldrT="[Texto]" custT="1"/>
      <dgm:spPr>
        <a:solidFill>
          <a:schemeClr val="accent2">
            <a:lumMod val="60000"/>
            <a:lumOff val="40000"/>
          </a:schemeClr>
        </a:solidFill>
      </dgm:spPr>
      <dgm:t>
        <a:bodyPr/>
        <a:lstStyle/>
        <a:p>
          <a:r>
            <a:rPr lang="es-ES" sz="1600" dirty="0"/>
            <a:t>Ítem</a:t>
          </a:r>
        </a:p>
      </dgm:t>
    </dgm:pt>
    <dgm:pt modelId="{8B6C053D-05AE-8640-B7F4-9D66B1907C2C}" type="parTrans" cxnId="{DB18F517-6A8E-7D49-887F-F5BCB8012BAB}">
      <dgm:prSet/>
      <dgm:spPr/>
      <dgm:t>
        <a:bodyPr/>
        <a:lstStyle/>
        <a:p>
          <a:endParaRPr lang="es-ES" sz="2000"/>
        </a:p>
      </dgm:t>
    </dgm:pt>
    <dgm:pt modelId="{B89CC863-CC6B-154A-97B1-2AA3495CBE33}" type="sibTrans" cxnId="{DB18F517-6A8E-7D49-887F-F5BCB8012BAB}">
      <dgm:prSet custT="1"/>
      <dgm:spPr>
        <a:solidFill>
          <a:schemeClr val="accent1">
            <a:lumMod val="40000"/>
            <a:lumOff val="60000"/>
          </a:schemeClr>
        </a:solidFill>
      </dgm:spPr>
      <dgm:t>
        <a:bodyPr/>
        <a:lstStyle/>
        <a:p>
          <a:endParaRPr lang="es-ES" sz="4000"/>
        </a:p>
      </dgm:t>
    </dgm:pt>
    <dgm:pt modelId="{C7B5A514-EEEC-BC43-A3FA-43B1B3812218}">
      <dgm:prSet phldrT="[Texto]" custT="1"/>
      <dgm:spPr/>
      <dgm:t>
        <a:bodyPr/>
        <a:lstStyle/>
        <a:p>
          <a:pPr algn="ctr"/>
          <a:r>
            <a:rPr lang="es-ES" sz="1600" dirty="0"/>
            <a:t>Proposición</a:t>
          </a:r>
        </a:p>
        <a:p>
          <a:pPr algn="ctr"/>
          <a:r>
            <a:rPr lang="es-ES" sz="1600" dirty="0"/>
            <a:t>(Afirmación)</a:t>
          </a:r>
        </a:p>
      </dgm:t>
    </dgm:pt>
    <dgm:pt modelId="{6656C15C-968A-8243-AD15-C5D5A0069124}" type="parTrans" cxnId="{3C242CFE-5C0C-0745-B3B0-CD8CDAA89F3D}">
      <dgm:prSet/>
      <dgm:spPr/>
      <dgm:t>
        <a:bodyPr/>
        <a:lstStyle/>
        <a:p>
          <a:endParaRPr lang="es-ES" sz="2000"/>
        </a:p>
      </dgm:t>
    </dgm:pt>
    <dgm:pt modelId="{E4ACA01B-F8B4-C44C-BEF7-7C179C6CE13B}" type="sibTrans" cxnId="{3C242CFE-5C0C-0745-B3B0-CD8CDAA89F3D}">
      <dgm:prSet/>
      <dgm:spPr/>
      <dgm:t>
        <a:bodyPr/>
        <a:lstStyle/>
        <a:p>
          <a:endParaRPr lang="es-ES" sz="2000"/>
        </a:p>
      </dgm:t>
    </dgm:pt>
    <dgm:pt modelId="{F4D10B7E-6D0E-3C44-8020-6DD5B7966808}">
      <dgm:prSet phldrT="[Texto]" custT="1"/>
      <dgm:spPr>
        <a:solidFill>
          <a:schemeClr val="accent2">
            <a:lumMod val="75000"/>
          </a:schemeClr>
        </a:solidFill>
      </dgm:spPr>
      <dgm:t>
        <a:bodyPr/>
        <a:lstStyle/>
        <a:p>
          <a:r>
            <a:rPr lang="es-ES" sz="1600" dirty="0"/>
            <a:t>Reactivo</a:t>
          </a:r>
        </a:p>
      </dgm:t>
    </dgm:pt>
    <dgm:pt modelId="{DFCFFBBF-91C2-B546-99CF-DCFFB2275F7B}" type="parTrans" cxnId="{C6AFBCAD-9D18-1B4D-B99E-7BD42622B0E4}">
      <dgm:prSet/>
      <dgm:spPr/>
      <dgm:t>
        <a:bodyPr/>
        <a:lstStyle/>
        <a:p>
          <a:endParaRPr lang="es-ES" sz="2000"/>
        </a:p>
      </dgm:t>
    </dgm:pt>
    <dgm:pt modelId="{236C9BFE-3324-3147-B7A8-473EE3EB0D2B}" type="sibTrans" cxnId="{C6AFBCAD-9D18-1B4D-B99E-7BD42622B0E4}">
      <dgm:prSet custT="1"/>
      <dgm:spPr>
        <a:solidFill>
          <a:schemeClr val="accent1">
            <a:lumMod val="60000"/>
            <a:lumOff val="40000"/>
          </a:schemeClr>
        </a:solidFill>
      </dgm:spPr>
      <dgm:t>
        <a:bodyPr/>
        <a:lstStyle/>
        <a:p>
          <a:endParaRPr lang="es-ES" sz="4000"/>
        </a:p>
      </dgm:t>
    </dgm:pt>
    <dgm:pt modelId="{AE3EB124-A216-3F45-8EED-AC0CB510C92C}">
      <dgm:prSet phldrT="[Texto]" custT="1"/>
      <dgm:spPr/>
      <dgm:t>
        <a:bodyPr/>
        <a:lstStyle/>
        <a:p>
          <a:pPr algn="ctr"/>
          <a:r>
            <a:rPr lang="es-ES" sz="1600" dirty="0"/>
            <a:t>Problema</a:t>
          </a:r>
        </a:p>
        <a:p>
          <a:pPr algn="ctr"/>
          <a:r>
            <a:rPr lang="es-ES" sz="1600" dirty="0"/>
            <a:t>(Reacción)</a:t>
          </a:r>
        </a:p>
      </dgm:t>
    </dgm:pt>
    <dgm:pt modelId="{65B32D1F-42A8-0642-BA56-AC4DCF4E5B9C}" type="parTrans" cxnId="{41045144-F34E-A74E-9FAF-3D972A749A8D}">
      <dgm:prSet/>
      <dgm:spPr/>
      <dgm:t>
        <a:bodyPr/>
        <a:lstStyle/>
        <a:p>
          <a:endParaRPr lang="es-ES" sz="2000"/>
        </a:p>
      </dgm:t>
    </dgm:pt>
    <dgm:pt modelId="{1039BE08-7318-7D46-BCDA-C231B1756E20}" type="sibTrans" cxnId="{41045144-F34E-A74E-9FAF-3D972A749A8D}">
      <dgm:prSet/>
      <dgm:spPr/>
      <dgm:t>
        <a:bodyPr/>
        <a:lstStyle/>
        <a:p>
          <a:endParaRPr lang="es-ES" sz="2000"/>
        </a:p>
      </dgm:t>
    </dgm:pt>
    <dgm:pt modelId="{F93CB846-45AF-CF4C-BD60-DBDE49467707}" type="pres">
      <dgm:prSet presAssocID="{E375CD86-F780-D44C-914F-40D1756867A2}" presName="Name0" presStyleCnt="0">
        <dgm:presLayoutVars>
          <dgm:chMax/>
          <dgm:chPref/>
          <dgm:dir/>
          <dgm:animLvl val="lvl"/>
        </dgm:presLayoutVars>
      </dgm:prSet>
      <dgm:spPr/>
    </dgm:pt>
    <dgm:pt modelId="{9C74C0BF-A2E4-1A4F-BBDC-39ECEB19D27B}" type="pres">
      <dgm:prSet presAssocID="{0557C131-7E52-5B41-A833-4AA76C74B0F5}" presName="composite" presStyleCnt="0"/>
      <dgm:spPr/>
    </dgm:pt>
    <dgm:pt modelId="{08CAA6A9-7BC9-4948-8DDA-AFAC613101FB}" type="pres">
      <dgm:prSet presAssocID="{0557C131-7E52-5B41-A833-4AA76C74B0F5}" presName="Parent1" presStyleLbl="node1" presStyleIdx="0" presStyleCnt="6">
        <dgm:presLayoutVars>
          <dgm:chMax val="1"/>
          <dgm:chPref val="1"/>
          <dgm:bulletEnabled val="1"/>
        </dgm:presLayoutVars>
      </dgm:prSet>
      <dgm:spPr/>
    </dgm:pt>
    <dgm:pt modelId="{C28BBFCB-5C36-864F-892D-69F0AF314D2B}" type="pres">
      <dgm:prSet presAssocID="{0557C131-7E52-5B41-A833-4AA76C74B0F5}" presName="Childtext1" presStyleLbl="revTx" presStyleIdx="0" presStyleCnt="3">
        <dgm:presLayoutVars>
          <dgm:chMax val="0"/>
          <dgm:chPref val="0"/>
          <dgm:bulletEnabled val="1"/>
        </dgm:presLayoutVars>
      </dgm:prSet>
      <dgm:spPr/>
    </dgm:pt>
    <dgm:pt modelId="{5061D2B9-2E33-9D45-A923-2220D516AEB2}" type="pres">
      <dgm:prSet presAssocID="{0557C131-7E52-5B41-A833-4AA76C74B0F5}" presName="BalanceSpacing" presStyleCnt="0"/>
      <dgm:spPr/>
    </dgm:pt>
    <dgm:pt modelId="{35F1B5BF-6317-C94D-B4B9-77F6E3A959D2}" type="pres">
      <dgm:prSet presAssocID="{0557C131-7E52-5B41-A833-4AA76C74B0F5}" presName="BalanceSpacing1" presStyleCnt="0"/>
      <dgm:spPr/>
    </dgm:pt>
    <dgm:pt modelId="{3D2BC26A-DB9E-164F-8100-5669EA750067}" type="pres">
      <dgm:prSet presAssocID="{CF6C3209-A4A5-1648-BBD4-7E5F581C8DB5}" presName="Accent1Text" presStyleLbl="node1" presStyleIdx="1" presStyleCnt="6"/>
      <dgm:spPr/>
    </dgm:pt>
    <dgm:pt modelId="{B12288E3-319B-2344-8B30-ECF427D2931F}" type="pres">
      <dgm:prSet presAssocID="{CF6C3209-A4A5-1648-BBD4-7E5F581C8DB5}" presName="spaceBetweenRectangles" presStyleCnt="0"/>
      <dgm:spPr/>
    </dgm:pt>
    <dgm:pt modelId="{C457EF87-0123-8947-89E3-6A5390817AFE}" type="pres">
      <dgm:prSet presAssocID="{0E41FCCC-7F4A-9C43-956F-E161664ED6C4}" presName="composite" presStyleCnt="0"/>
      <dgm:spPr/>
    </dgm:pt>
    <dgm:pt modelId="{A849006A-8134-6342-A809-EE8FE9ED36B3}" type="pres">
      <dgm:prSet presAssocID="{0E41FCCC-7F4A-9C43-956F-E161664ED6C4}" presName="Parent1" presStyleLbl="node1" presStyleIdx="2" presStyleCnt="6">
        <dgm:presLayoutVars>
          <dgm:chMax val="1"/>
          <dgm:chPref val="1"/>
          <dgm:bulletEnabled val="1"/>
        </dgm:presLayoutVars>
      </dgm:prSet>
      <dgm:spPr/>
    </dgm:pt>
    <dgm:pt modelId="{BFE704C0-65C6-0E4C-90CC-4158A339FFD2}" type="pres">
      <dgm:prSet presAssocID="{0E41FCCC-7F4A-9C43-956F-E161664ED6C4}" presName="Childtext1" presStyleLbl="revTx" presStyleIdx="1" presStyleCnt="3">
        <dgm:presLayoutVars>
          <dgm:chMax val="0"/>
          <dgm:chPref val="0"/>
          <dgm:bulletEnabled val="1"/>
        </dgm:presLayoutVars>
      </dgm:prSet>
      <dgm:spPr/>
    </dgm:pt>
    <dgm:pt modelId="{4E99E437-2D12-7044-AEE2-205DAD187E8C}" type="pres">
      <dgm:prSet presAssocID="{0E41FCCC-7F4A-9C43-956F-E161664ED6C4}" presName="BalanceSpacing" presStyleCnt="0"/>
      <dgm:spPr/>
    </dgm:pt>
    <dgm:pt modelId="{82161C3D-DBF5-9445-A49D-CF963472EC9A}" type="pres">
      <dgm:prSet presAssocID="{0E41FCCC-7F4A-9C43-956F-E161664ED6C4}" presName="BalanceSpacing1" presStyleCnt="0"/>
      <dgm:spPr/>
    </dgm:pt>
    <dgm:pt modelId="{3C9CE1AE-64C4-7840-905F-5727FBC6FA54}" type="pres">
      <dgm:prSet presAssocID="{B89CC863-CC6B-154A-97B1-2AA3495CBE33}" presName="Accent1Text" presStyleLbl="node1" presStyleIdx="3" presStyleCnt="6"/>
      <dgm:spPr/>
    </dgm:pt>
    <dgm:pt modelId="{915DC691-562A-4B4B-81A5-88B2136F00B4}" type="pres">
      <dgm:prSet presAssocID="{B89CC863-CC6B-154A-97B1-2AA3495CBE33}" presName="spaceBetweenRectangles" presStyleCnt="0"/>
      <dgm:spPr/>
    </dgm:pt>
    <dgm:pt modelId="{2420EA24-0793-C244-8E47-7426D8A66F66}" type="pres">
      <dgm:prSet presAssocID="{F4D10B7E-6D0E-3C44-8020-6DD5B7966808}" presName="composite" presStyleCnt="0"/>
      <dgm:spPr/>
    </dgm:pt>
    <dgm:pt modelId="{C35E20D5-9ADB-C943-B14C-84622FF19848}" type="pres">
      <dgm:prSet presAssocID="{F4D10B7E-6D0E-3C44-8020-6DD5B7966808}" presName="Parent1" presStyleLbl="node1" presStyleIdx="4" presStyleCnt="6">
        <dgm:presLayoutVars>
          <dgm:chMax val="1"/>
          <dgm:chPref val="1"/>
          <dgm:bulletEnabled val="1"/>
        </dgm:presLayoutVars>
      </dgm:prSet>
      <dgm:spPr/>
    </dgm:pt>
    <dgm:pt modelId="{F2366114-D49C-854F-839E-8D6593CD5121}" type="pres">
      <dgm:prSet presAssocID="{F4D10B7E-6D0E-3C44-8020-6DD5B7966808}" presName="Childtext1" presStyleLbl="revTx" presStyleIdx="2" presStyleCnt="3">
        <dgm:presLayoutVars>
          <dgm:chMax val="0"/>
          <dgm:chPref val="0"/>
          <dgm:bulletEnabled val="1"/>
        </dgm:presLayoutVars>
      </dgm:prSet>
      <dgm:spPr/>
    </dgm:pt>
    <dgm:pt modelId="{18B8072F-C453-1545-9189-5FCF5FE743B5}" type="pres">
      <dgm:prSet presAssocID="{F4D10B7E-6D0E-3C44-8020-6DD5B7966808}" presName="BalanceSpacing" presStyleCnt="0"/>
      <dgm:spPr/>
    </dgm:pt>
    <dgm:pt modelId="{23D5A727-36D3-7F4E-821C-82AC856C7595}" type="pres">
      <dgm:prSet presAssocID="{F4D10B7E-6D0E-3C44-8020-6DD5B7966808}" presName="BalanceSpacing1" presStyleCnt="0"/>
      <dgm:spPr/>
    </dgm:pt>
    <dgm:pt modelId="{E9746067-1553-B949-85E4-16E4E6EFBE80}" type="pres">
      <dgm:prSet presAssocID="{236C9BFE-3324-3147-B7A8-473EE3EB0D2B}" presName="Accent1Text" presStyleLbl="node1" presStyleIdx="5" presStyleCnt="6"/>
      <dgm:spPr/>
    </dgm:pt>
  </dgm:ptLst>
  <dgm:cxnLst>
    <dgm:cxn modelId="{72E6E613-1BB0-D949-A569-7E74CD32123C}" type="presOf" srcId="{AE3EB124-A216-3F45-8EED-AC0CB510C92C}" destId="{F2366114-D49C-854F-839E-8D6593CD5121}" srcOrd="0" destOrd="0" presId="urn:microsoft.com/office/officeart/2008/layout/AlternatingHexagons"/>
    <dgm:cxn modelId="{DB18F517-6A8E-7D49-887F-F5BCB8012BAB}" srcId="{E375CD86-F780-D44C-914F-40D1756867A2}" destId="{0E41FCCC-7F4A-9C43-956F-E161664ED6C4}" srcOrd="1" destOrd="0" parTransId="{8B6C053D-05AE-8640-B7F4-9D66B1907C2C}" sibTransId="{B89CC863-CC6B-154A-97B1-2AA3495CBE33}"/>
    <dgm:cxn modelId="{41045144-F34E-A74E-9FAF-3D972A749A8D}" srcId="{F4D10B7E-6D0E-3C44-8020-6DD5B7966808}" destId="{AE3EB124-A216-3F45-8EED-AC0CB510C92C}" srcOrd="0" destOrd="0" parTransId="{65B32D1F-42A8-0642-BA56-AC4DCF4E5B9C}" sibTransId="{1039BE08-7318-7D46-BCDA-C231B1756E20}"/>
    <dgm:cxn modelId="{C4EC126B-ACF3-1E40-B18A-0ADE7CAA6221}" type="presOf" srcId="{CF6C3209-A4A5-1648-BBD4-7E5F581C8DB5}" destId="{3D2BC26A-DB9E-164F-8100-5669EA750067}" srcOrd="0" destOrd="0" presId="urn:microsoft.com/office/officeart/2008/layout/AlternatingHexagons"/>
    <dgm:cxn modelId="{B7EBF59A-6445-2D4B-9426-78B64F399E71}" type="presOf" srcId="{0557C131-7E52-5B41-A833-4AA76C74B0F5}" destId="{08CAA6A9-7BC9-4948-8DDA-AFAC613101FB}" srcOrd="0" destOrd="0" presId="urn:microsoft.com/office/officeart/2008/layout/AlternatingHexagons"/>
    <dgm:cxn modelId="{5B6234A5-CE12-C14B-8489-359758EB80B9}" type="presOf" srcId="{913ADB84-FED1-1841-96C4-461E4FCFB8C5}" destId="{C28BBFCB-5C36-864F-892D-69F0AF314D2B}" srcOrd="0" destOrd="0" presId="urn:microsoft.com/office/officeart/2008/layout/AlternatingHexagons"/>
    <dgm:cxn modelId="{DE1CBCAA-D0A2-2249-8CE0-885CFB18369A}" type="presOf" srcId="{0E41FCCC-7F4A-9C43-956F-E161664ED6C4}" destId="{A849006A-8134-6342-A809-EE8FE9ED36B3}" srcOrd="0" destOrd="0" presId="urn:microsoft.com/office/officeart/2008/layout/AlternatingHexagons"/>
    <dgm:cxn modelId="{C6AFBCAD-9D18-1B4D-B99E-7BD42622B0E4}" srcId="{E375CD86-F780-D44C-914F-40D1756867A2}" destId="{F4D10B7E-6D0E-3C44-8020-6DD5B7966808}" srcOrd="2" destOrd="0" parTransId="{DFCFFBBF-91C2-B546-99CF-DCFFB2275F7B}" sibTransId="{236C9BFE-3324-3147-B7A8-473EE3EB0D2B}"/>
    <dgm:cxn modelId="{B105DFB8-D03A-5F4D-8B6D-2F260B5082A5}" type="presOf" srcId="{C7B5A514-EEEC-BC43-A3FA-43B1B3812218}" destId="{BFE704C0-65C6-0E4C-90CC-4158A339FFD2}" srcOrd="0" destOrd="0" presId="urn:microsoft.com/office/officeart/2008/layout/AlternatingHexagons"/>
    <dgm:cxn modelId="{FC8E7CCE-8B32-AD42-97D4-62A790B6E202}" type="presOf" srcId="{B89CC863-CC6B-154A-97B1-2AA3495CBE33}" destId="{3C9CE1AE-64C4-7840-905F-5727FBC6FA54}" srcOrd="0" destOrd="0" presId="urn:microsoft.com/office/officeart/2008/layout/AlternatingHexagons"/>
    <dgm:cxn modelId="{328262D0-B15B-B947-A99D-C6286EC27C79}" type="presOf" srcId="{F4D10B7E-6D0E-3C44-8020-6DD5B7966808}" destId="{C35E20D5-9ADB-C943-B14C-84622FF19848}" srcOrd="0" destOrd="0" presId="urn:microsoft.com/office/officeart/2008/layout/AlternatingHexagons"/>
    <dgm:cxn modelId="{583DB2D7-E616-C04D-8DE4-4DBB1903014A}" type="presOf" srcId="{E375CD86-F780-D44C-914F-40D1756867A2}" destId="{F93CB846-45AF-CF4C-BD60-DBDE49467707}" srcOrd="0" destOrd="0" presId="urn:microsoft.com/office/officeart/2008/layout/AlternatingHexagons"/>
    <dgm:cxn modelId="{4E5A52DA-EF68-544D-9F44-928A696A4A87}" type="presOf" srcId="{236C9BFE-3324-3147-B7A8-473EE3EB0D2B}" destId="{E9746067-1553-B949-85E4-16E4E6EFBE80}" srcOrd="0" destOrd="0" presId="urn:microsoft.com/office/officeart/2008/layout/AlternatingHexagons"/>
    <dgm:cxn modelId="{43E147EC-C488-DE45-91BE-B341E3061EE0}" srcId="{E375CD86-F780-D44C-914F-40D1756867A2}" destId="{0557C131-7E52-5B41-A833-4AA76C74B0F5}" srcOrd="0" destOrd="0" parTransId="{4CA01F6B-A0AC-D24A-96A2-3E193963EEEE}" sibTransId="{CF6C3209-A4A5-1648-BBD4-7E5F581C8DB5}"/>
    <dgm:cxn modelId="{2F6FCDED-9B5B-154F-8DDB-F350A61D462E}" srcId="{0557C131-7E52-5B41-A833-4AA76C74B0F5}" destId="{913ADB84-FED1-1841-96C4-461E4FCFB8C5}" srcOrd="0" destOrd="0" parTransId="{24466889-8961-E641-ADDE-8244A11CAF2C}" sibTransId="{36966B80-B540-BD41-993D-58F9FE03D68B}"/>
    <dgm:cxn modelId="{3C242CFE-5C0C-0745-B3B0-CD8CDAA89F3D}" srcId="{0E41FCCC-7F4A-9C43-956F-E161664ED6C4}" destId="{C7B5A514-EEEC-BC43-A3FA-43B1B3812218}" srcOrd="0" destOrd="0" parTransId="{6656C15C-968A-8243-AD15-C5D5A0069124}" sibTransId="{E4ACA01B-F8B4-C44C-BEF7-7C179C6CE13B}"/>
    <dgm:cxn modelId="{6F0A4FBE-BC5C-1C4D-86B0-61BC3A464CB5}" type="presParOf" srcId="{F93CB846-45AF-CF4C-BD60-DBDE49467707}" destId="{9C74C0BF-A2E4-1A4F-BBDC-39ECEB19D27B}" srcOrd="0" destOrd="0" presId="urn:microsoft.com/office/officeart/2008/layout/AlternatingHexagons"/>
    <dgm:cxn modelId="{28183E24-E2AD-B045-89D7-885A39B2AB8E}" type="presParOf" srcId="{9C74C0BF-A2E4-1A4F-BBDC-39ECEB19D27B}" destId="{08CAA6A9-7BC9-4948-8DDA-AFAC613101FB}" srcOrd="0" destOrd="0" presId="urn:microsoft.com/office/officeart/2008/layout/AlternatingHexagons"/>
    <dgm:cxn modelId="{1C0A84C8-42CF-C94C-8783-5F4B6AACD253}" type="presParOf" srcId="{9C74C0BF-A2E4-1A4F-BBDC-39ECEB19D27B}" destId="{C28BBFCB-5C36-864F-892D-69F0AF314D2B}" srcOrd="1" destOrd="0" presId="urn:microsoft.com/office/officeart/2008/layout/AlternatingHexagons"/>
    <dgm:cxn modelId="{B99C3454-4390-B544-A7AA-135D7CD12AD5}" type="presParOf" srcId="{9C74C0BF-A2E4-1A4F-BBDC-39ECEB19D27B}" destId="{5061D2B9-2E33-9D45-A923-2220D516AEB2}" srcOrd="2" destOrd="0" presId="urn:microsoft.com/office/officeart/2008/layout/AlternatingHexagons"/>
    <dgm:cxn modelId="{510DFC59-59F1-4A41-A4D7-95AABB0F5939}" type="presParOf" srcId="{9C74C0BF-A2E4-1A4F-BBDC-39ECEB19D27B}" destId="{35F1B5BF-6317-C94D-B4B9-77F6E3A959D2}" srcOrd="3" destOrd="0" presId="urn:microsoft.com/office/officeart/2008/layout/AlternatingHexagons"/>
    <dgm:cxn modelId="{6EA0245C-F6EA-CF41-94C2-093FECDC2F9E}" type="presParOf" srcId="{9C74C0BF-A2E4-1A4F-BBDC-39ECEB19D27B}" destId="{3D2BC26A-DB9E-164F-8100-5669EA750067}" srcOrd="4" destOrd="0" presId="urn:microsoft.com/office/officeart/2008/layout/AlternatingHexagons"/>
    <dgm:cxn modelId="{A45EFC29-8284-D144-A82B-420742A2E94F}" type="presParOf" srcId="{F93CB846-45AF-CF4C-BD60-DBDE49467707}" destId="{B12288E3-319B-2344-8B30-ECF427D2931F}" srcOrd="1" destOrd="0" presId="urn:microsoft.com/office/officeart/2008/layout/AlternatingHexagons"/>
    <dgm:cxn modelId="{F054086E-CA7E-7B4A-9C10-1332EBD85E21}" type="presParOf" srcId="{F93CB846-45AF-CF4C-BD60-DBDE49467707}" destId="{C457EF87-0123-8947-89E3-6A5390817AFE}" srcOrd="2" destOrd="0" presId="urn:microsoft.com/office/officeart/2008/layout/AlternatingHexagons"/>
    <dgm:cxn modelId="{7F4DBAC3-8A14-C249-891A-91EEECDF5814}" type="presParOf" srcId="{C457EF87-0123-8947-89E3-6A5390817AFE}" destId="{A849006A-8134-6342-A809-EE8FE9ED36B3}" srcOrd="0" destOrd="0" presId="urn:microsoft.com/office/officeart/2008/layout/AlternatingHexagons"/>
    <dgm:cxn modelId="{AC97E84B-CB8E-FC4E-A7CB-F4DDFC42B7C6}" type="presParOf" srcId="{C457EF87-0123-8947-89E3-6A5390817AFE}" destId="{BFE704C0-65C6-0E4C-90CC-4158A339FFD2}" srcOrd="1" destOrd="0" presId="urn:microsoft.com/office/officeart/2008/layout/AlternatingHexagons"/>
    <dgm:cxn modelId="{9C2FCA74-66BF-7A44-B55B-4DA1498CCF0A}" type="presParOf" srcId="{C457EF87-0123-8947-89E3-6A5390817AFE}" destId="{4E99E437-2D12-7044-AEE2-205DAD187E8C}" srcOrd="2" destOrd="0" presId="urn:microsoft.com/office/officeart/2008/layout/AlternatingHexagons"/>
    <dgm:cxn modelId="{BFB6C4FC-52B6-E146-8CEB-20F474C856D9}" type="presParOf" srcId="{C457EF87-0123-8947-89E3-6A5390817AFE}" destId="{82161C3D-DBF5-9445-A49D-CF963472EC9A}" srcOrd="3" destOrd="0" presId="urn:microsoft.com/office/officeart/2008/layout/AlternatingHexagons"/>
    <dgm:cxn modelId="{949C205B-8373-7847-9391-F47C422B5DEF}" type="presParOf" srcId="{C457EF87-0123-8947-89E3-6A5390817AFE}" destId="{3C9CE1AE-64C4-7840-905F-5727FBC6FA54}" srcOrd="4" destOrd="0" presId="urn:microsoft.com/office/officeart/2008/layout/AlternatingHexagons"/>
    <dgm:cxn modelId="{B390F97A-C781-5644-9B19-A4F401AF6D69}" type="presParOf" srcId="{F93CB846-45AF-CF4C-BD60-DBDE49467707}" destId="{915DC691-562A-4B4B-81A5-88B2136F00B4}" srcOrd="3" destOrd="0" presId="urn:microsoft.com/office/officeart/2008/layout/AlternatingHexagons"/>
    <dgm:cxn modelId="{13939E56-934B-0A48-8FE0-91F5ABEC5330}" type="presParOf" srcId="{F93CB846-45AF-CF4C-BD60-DBDE49467707}" destId="{2420EA24-0793-C244-8E47-7426D8A66F66}" srcOrd="4" destOrd="0" presId="urn:microsoft.com/office/officeart/2008/layout/AlternatingHexagons"/>
    <dgm:cxn modelId="{FC1BBA6F-FF05-C84C-852E-8C8EC4FC2E52}" type="presParOf" srcId="{2420EA24-0793-C244-8E47-7426D8A66F66}" destId="{C35E20D5-9ADB-C943-B14C-84622FF19848}" srcOrd="0" destOrd="0" presId="urn:microsoft.com/office/officeart/2008/layout/AlternatingHexagons"/>
    <dgm:cxn modelId="{0F63B4F5-8403-C246-9ED0-84E6D4343A4A}" type="presParOf" srcId="{2420EA24-0793-C244-8E47-7426D8A66F66}" destId="{F2366114-D49C-854F-839E-8D6593CD5121}" srcOrd="1" destOrd="0" presId="urn:microsoft.com/office/officeart/2008/layout/AlternatingHexagons"/>
    <dgm:cxn modelId="{8B644FEA-B391-8A47-A847-E6A6FDD10B37}" type="presParOf" srcId="{2420EA24-0793-C244-8E47-7426D8A66F66}" destId="{18B8072F-C453-1545-9189-5FCF5FE743B5}" srcOrd="2" destOrd="0" presId="urn:microsoft.com/office/officeart/2008/layout/AlternatingHexagons"/>
    <dgm:cxn modelId="{B7DB0BC0-5AEB-CF4B-8BCC-D44BADEED653}" type="presParOf" srcId="{2420EA24-0793-C244-8E47-7426D8A66F66}" destId="{23D5A727-36D3-7F4E-821C-82AC856C7595}" srcOrd="3" destOrd="0" presId="urn:microsoft.com/office/officeart/2008/layout/AlternatingHexagons"/>
    <dgm:cxn modelId="{0FCB7A14-DA32-2B40-8C38-73BE1934FAE5}" type="presParOf" srcId="{2420EA24-0793-C244-8E47-7426D8A66F66}" destId="{E9746067-1553-B949-85E4-16E4E6EFBE80}"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AF252C-3DF2-674A-8AF5-EC9C1C5C393F}" type="doc">
      <dgm:prSet loTypeId="urn:microsoft.com/office/officeart/2005/8/layout/gear1" loCatId="" qsTypeId="urn:microsoft.com/office/officeart/2005/8/quickstyle/simple1" qsCatId="simple" csTypeId="urn:microsoft.com/office/officeart/2005/8/colors/colorful1" csCatId="colorful" phldr="1"/>
      <dgm:spPr/>
    </dgm:pt>
    <dgm:pt modelId="{A9DA33E4-D5FB-5349-8BD2-C14C292AE54E}">
      <dgm:prSet phldrT="[Texto]" custT="1"/>
      <dgm:spPr/>
      <dgm:t>
        <a:bodyPr/>
        <a:lstStyle/>
        <a:p>
          <a:r>
            <a:rPr lang="es-MX" sz="1200" dirty="0"/>
            <a:t>Dimensionalidad</a:t>
          </a:r>
        </a:p>
      </dgm:t>
    </dgm:pt>
    <dgm:pt modelId="{5113F438-0293-B948-8318-750BEF697521}" type="parTrans" cxnId="{3E566FB4-350D-B840-8C63-F4B6CC9A9D19}">
      <dgm:prSet/>
      <dgm:spPr/>
      <dgm:t>
        <a:bodyPr/>
        <a:lstStyle/>
        <a:p>
          <a:endParaRPr lang="es-MX"/>
        </a:p>
      </dgm:t>
    </dgm:pt>
    <dgm:pt modelId="{F6427C3A-C114-B046-91DA-A4B0C923FAA5}" type="sibTrans" cxnId="{3E566FB4-350D-B840-8C63-F4B6CC9A9D19}">
      <dgm:prSet/>
      <dgm:spPr/>
      <dgm:t>
        <a:bodyPr/>
        <a:lstStyle/>
        <a:p>
          <a:endParaRPr lang="es-MX"/>
        </a:p>
      </dgm:t>
    </dgm:pt>
    <dgm:pt modelId="{499A3493-1D98-E547-B66B-BE70CF94C89D}">
      <dgm:prSet phldrT="[Texto]" custT="1"/>
      <dgm:spPr/>
      <dgm:t>
        <a:bodyPr/>
        <a:lstStyle/>
        <a:p>
          <a:r>
            <a:rPr lang="es-MX" sz="1000" dirty="0"/>
            <a:t>Confiabilidad</a:t>
          </a:r>
        </a:p>
      </dgm:t>
    </dgm:pt>
    <dgm:pt modelId="{77627838-E764-6D4E-BEA3-4FA77E289F36}" type="parTrans" cxnId="{8A0C8E8D-BBD9-D646-9E50-243E0089FC38}">
      <dgm:prSet/>
      <dgm:spPr/>
      <dgm:t>
        <a:bodyPr/>
        <a:lstStyle/>
        <a:p>
          <a:endParaRPr lang="es-MX"/>
        </a:p>
      </dgm:t>
    </dgm:pt>
    <dgm:pt modelId="{A00890CC-BF5A-5741-A907-50BC1935EEDB}" type="sibTrans" cxnId="{8A0C8E8D-BBD9-D646-9E50-243E0089FC38}">
      <dgm:prSet/>
      <dgm:spPr/>
      <dgm:t>
        <a:bodyPr/>
        <a:lstStyle/>
        <a:p>
          <a:endParaRPr lang="es-MX"/>
        </a:p>
      </dgm:t>
    </dgm:pt>
    <dgm:pt modelId="{89AA4EA7-A060-194E-9A09-778494BFD7D0}">
      <dgm:prSet phldrT="[Texto]"/>
      <dgm:spPr/>
      <dgm:t>
        <a:bodyPr/>
        <a:lstStyle/>
        <a:p>
          <a:r>
            <a:rPr lang="es-MX" dirty="0"/>
            <a:t>Validez</a:t>
          </a:r>
        </a:p>
      </dgm:t>
    </dgm:pt>
    <dgm:pt modelId="{CCC64CCC-4434-1D4F-961D-4504D3E1C856}" type="parTrans" cxnId="{8E01D9C4-6F98-BC42-AB44-CAE8D1D70062}">
      <dgm:prSet/>
      <dgm:spPr/>
      <dgm:t>
        <a:bodyPr/>
        <a:lstStyle/>
        <a:p>
          <a:endParaRPr lang="es-MX"/>
        </a:p>
      </dgm:t>
    </dgm:pt>
    <dgm:pt modelId="{24E9605F-D4EB-3A46-BBE2-8BE44E90CC12}" type="sibTrans" cxnId="{8E01D9C4-6F98-BC42-AB44-CAE8D1D70062}">
      <dgm:prSet/>
      <dgm:spPr/>
      <dgm:t>
        <a:bodyPr/>
        <a:lstStyle/>
        <a:p>
          <a:endParaRPr lang="es-MX"/>
        </a:p>
      </dgm:t>
    </dgm:pt>
    <dgm:pt modelId="{F0982B12-2820-8F40-9250-ACBA0660E467}" type="pres">
      <dgm:prSet presAssocID="{D8AF252C-3DF2-674A-8AF5-EC9C1C5C393F}" presName="composite" presStyleCnt="0">
        <dgm:presLayoutVars>
          <dgm:chMax val="3"/>
          <dgm:animLvl val="lvl"/>
          <dgm:resizeHandles val="exact"/>
        </dgm:presLayoutVars>
      </dgm:prSet>
      <dgm:spPr/>
    </dgm:pt>
    <dgm:pt modelId="{015F2D45-E9E9-014A-B9EB-90EE5FA5FADA}" type="pres">
      <dgm:prSet presAssocID="{A9DA33E4-D5FB-5349-8BD2-C14C292AE54E}" presName="gear1" presStyleLbl="node1" presStyleIdx="0" presStyleCnt="3">
        <dgm:presLayoutVars>
          <dgm:chMax val="1"/>
          <dgm:bulletEnabled val="1"/>
        </dgm:presLayoutVars>
      </dgm:prSet>
      <dgm:spPr/>
    </dgm:pt>
    <dgm:pt modelId="{4C653199-5764-6647-8D0F-D15290329375}" type="pres">
      <dgm:prSet presAssocID="{A9DA33E4-D5FB-5349-8BD2-C14C292AE54E}" presName="gear1srcNode" presStyleLbl="node1" presStyleIdx="0" presStyleCnt="3"/>
      <dgm:spPr/>
    </dgm:pt>
    <dgm:pt modelId="{C00A6BDA-405F-4040-9F27-1CBA95C2F8F6}" type="pres">
      <dgm:prSet presAssocID="{A9DA33E4-D5FB-5349-8BD2-C14C292AE54E}" presName="gear1dstNode" presStyleLbl="node1" presStyleIdx="0" presStyleCnt="3"/>
      <dgm:spPr/>
    </dgm:pt>
    <dgm:pt modelId="{FAFB5130-370C-8248-B983-D94DDDD75D8A}" type="pres">
      <dgm:prSet presAssocID="{499A3493-1D98-E547-B66B-BE70CF94C89D}" presName="gear2" presStyleLbl="node1" presStyleIdx="1" presStyleCnt="3">
        <dgm:presLayoutVars>
          <dgm:chMax val="1"/>
          <dgm:bulletEnabled val="1"/>
        </dgm:presLayoutVars>
      </dgm:prSet>
      <dgm:spPr/>
    </dgm:pt>
    <dgm:pt modelId="{C7213418-40F2-BF45-B3B4-2A7D31998E8F}" type="pres">
      <dgm:prSet presAssocID="{499A3493-1D98-E547-B66B-BE70CF94C89D}" presName="gear2srcNode" presStyleLbl="node1" presStyleIdx="1" presStyleCnt="3"/>
      <dgm:spPr/>
    </dgm:pt>
    <dgm:pt modelId="{C731A342-EAAE-0846-A290-E56DDC9A075C}" type="pres">
      <dgm:prSet presAssocID="{499A3493-1D98-E547-B66B-BE70CF94C89D}" presName="gear2dstNode" presStyleLbl="node1" presStyleIdx="1" presStyleCnt="3"/>
      <dgm:spPr/>
    </dgm:pt>
    <dgm:pt modelId="{EC8C5154-6DD3-6B43-9860-C8111A7029F8}" type="pres">
      <dgm:prSet presAssocID="{89AA4EA7-A060-194E-9A09-778494BFD7D0}" presName="gear3" presStyleLbl="node1" presStyleIdx="2" presStyleCnt="3"/>
      <dgm:spPr/>
    </dgm:pt>
    <dgm:pt modelId="{C790A399-D1D0-254C-A0F7-7069092DABD0}" type="pres">
      <dgm:prSet presAssocID="{89AA4EA7-A060-194E-9A09-778494BFD7D0}" presName="gear3tx" presStyleLbl="node1" presStyleIdx="2" presStyleCnt="3">
        <dgm:presLayoutVars>
          <dgm:chMax val="1"/>
          <dgm:bulletEnabled val="1"/>
        </dgm:presLayoutVars>
      </dgm:prSet>
      <dgm:spPr/>
    </dgm:pt>
    <dgm:pt modelId="{167D94C6-1A32-E042-9A3C-5D35EAFDF286}" type="pres">
      <dgm:prSet presAssocID="{89AA4EA7-A060-194E-9A09-778494BFD7D0}" presName="gear3srcNode" presStyleLbl="node1" presStyleIdx="2" presStyleCnt="3"/>
      <dgm:spPr/>
    </dgm:pt>
    <dgm:pt modelId="{C3ACDC5B-06AD-814B-96CB-714C75EE0DE7}" type="pres">
      <dgm:prSet presAssocID="{89AA4EA7-A060-194E-9A09-778494BFD7D0}" presName="gear3dstNode" presStyleLbl="node1" presStyleIdx="2" presStyleCnt="3"/>
      <dgm:spPr/>
    </dgm:pt>
    <dgm:pt modelId="{A860B051-8365-8F4E-95C4-41CCFBF42A8F}" type="pres">
      <dgm:prSet presAssocID="{F6427C3A-C114-B046-91DA-A4B0C923FAA5}" presName="connector1" presStyleLbl="sibTrans2D1" presStyleIdx="0" presStyleCnt="3"/>
      <dgm:spPr/>
    </dgm:pt>
    <dgm:pt modelId="{F81C923C-76A1-9C48-9FF1-B6D72D7285C0}" type="pres">
      <dgm:prSet presAssocID="{A00890CC-BF5A-5741-A907-50BC1935EEDB}" presName="connector2" presStyleLbl="sibTrans2D1" presStyleIdx="1" presStyleCnt="3"/>
      <dgm:spPr/>
    </dgm:pt>
    <dgm:pt modelId="{D1396C88-F9CF-6948-B173-CD13D244588B}" type="pres">
      <dgm:prSet presAssocID="{24E9605F-D4EB-3A46-BBE2-8BE44E90CC12}" presName="connector3" presStyleLbl="sibTrans2D1" presStyleIdx="2" presStyleCnt="3"/>
      <dgm:spPr/>
    </dgm:pt>
  </dgm:ptLst>
  <dgm:cxnLst>
    <dgm:cxn modelId="{801C881C-39EE-864E-A88C-073106211F9A}" type="presOf" srcId="{499A3493-1D98-E547-B66B-BE70CF94C89D}" destId="{FAFB5130-370C-8248-B983-D94DDDD75D8A}" srcOrd="0" destOrd="0" presId="urn:microsoft.com/office/officeart/2005/8/layout/gear1"/>
    <dgm:cxn modelId="{07A8D947-F2AB-6E41-BE17-B93950DEDDB9}" type="presOf" srcId="{89AA4EA7-A060-194E-9A09-778494BFD7D0}" destId="{EC8C5154-6DD3-6B43-9860-C8111A7029F8}" srcOrd="0" destOrd="0" presId="urn:microsoft.com/office/officeart/2005/8/layout/gear1"/>
    <dgm:cxn modelId="{4772C95D-4F97-0744-B421-39DCD98A74DC}" type="presOf" srcId="{A9DA33E4-D5FB-5349-8BD2-C14C292AE54E}" destId="{015F2D45-E9E9-014A-B9EB-90EE5FA5FADA}" srcOrd="0" destOrd="0" presId="urn:microsoft.com/office/officeart/2005/8/layout/gear1"/>
    <dgm:cxn modelId="{61220A5F-57B7-184C-8F85-01F9C6CE549F}" type="presOf" srcId="{499A3493-1D98-E547-B66B-BE70CF94C89D}" destId="{C7213418-40F2-BF45-B3B4-2A7D31998E8F}" srcOrd="1" destOrd="0" presId="urn:microsoft.com/office/officeart/2005/8/layout/gear1"/>
    <dgm:cxn modelId="{CF4D0669-8091-7D47-B26C-3E9F9815DB90}" type="presOf" srcId="{A00890CC-BF5A-5741-A907-50BC1935EEDB}" destId="{F81C923C-76A1-9C48-9FF1-B6D72D7285C0}" srcOrd="0" destOrd="0" presId="urn:microsoft.com/office/officeart/2005/8/layout/gear1"/>
    <dgm:cxn modelId="{9CE49475-FE52-574B-8BE5-1CA06199CD11}" type="presOf" srcId="{A9DA33E4-D5FB-5349-8BD2-C14C292AE54E}" destId="{C00A6BDA-405F-4040-9F27-1CBA95C2F8F6}" srcOrd="2" destOrd="0" presId="urn:microsoft.com/office/officeart/2005/8/layout/gear1"/>
    <dgm:cxn modelId="{B39FD07D-1799-F249-8EBA-A6B7B5CCB68C}" type="presOf" srcId="{499A3493-1D98-E547-B66B-BE70CF94C89D}" destId="{C731A342-EAAE-0846-A290-E56DDC9A075C}" srcOrd="2" destOrd="0" presId="urn:microsoft.com/office/officeart/2005/8/layout/gear1"/>
    <dgm:cxn modelId="{6878DD84-474A-CD40-AB5D-BB51A21B6D00}" type="presOf" srcId="{89AA4EA7-A060-194E-9A09-778494BFD7D0}" destId="{167D94C6-1A32-E042-9A3C-5D35EAFDF286}" srcOrd="2" destOrd="0" presId="urn:microsoft.com/office/officeart/2005/8/layout/gear1"/>
    <dgm:cxn modelId="{8A0C8E8D-BBD9-D646-9E50-243E0089FC38}" srcId="{D8AF252C-3DF2-674A-8AF5-EC9C1C5C393F}" destId="{499A3493-1D98-E547-B66B-BE70CF94C89D}" srcOrd="1" destOrd="0" parTransId="{77627838-E764-6D4E-BEA3-4FA77E289F36}" sibTransId="{A00890CC-BF5A-5741-A907-50BC1935EEDB}"/>
    <dgm:cxn modelId="{0BC39D8F-5C46-1848-A162-80CF8F974B79}" type="presOf" srcId="{89AA4EA7-A060-194E-9A09-778494BFD7D0}" destId="{C3ACDC5B-06AD-814B-96CB-714C75EE0DE7}" srcOrd="3" destOrd="0" presId="urn:microsoft.com/office/officeart/2005/8/layout/gear1"/>
    <dgm:cxn modelId="{19358E9A-75D0-D547-A10E-A25FCF0FE892}" type="presOf" srcId="{F6427C3A-C114-B046-91DA-A4B0C923FAA5}" destId="{A860B051-8365-8F4E-95C4-41CCFBF42A8F}" srcOrd="0" destOrd="0" presId="urn:microsoft.com/office/officeart/2005/8/layout/gear1"/>
    <dgm:cxn modelId="{3E566FB4-350D-B840-8C63-F4B6CC9A9D19}" srcId="{D8AF252C-3DF2-674A-8AF5-EC9C1C5C393F}" destId="{A9DA33E4-D5FB-5349-8BD2-C14C292AE54E}" srcOrd="0" destOrd="0" parTransId="{5113F438-0293-B948-8318-750BEF697521}" sibTransId="{F6427C3A-C114-B046-91DA-A4B0C923FAA5}"/>
    <dgm:cxn modelId="{E6DD6FB9-F0C9-3A4E-B61D-5EDEF9649883}" type="presOf" srcId="{A9DA33E4-D5FB-5349-8BD2-C14C292AE54E}" destId="{4C653199-5764-6647-8D0F-D15290329375}" srcOrd="1" destOrd="0" presId="urn:microsoft.com/office/officeart/2005/8/layout/gear1"/>
    <dgm:cxn modelId="{8E01D9C4-6F98-BC42-AB44-CAE8D1D70062}" srcId="{D8AF252C-3DF2-674A-8AF5-EC9C1C5C393F}" destId="{89AA4EA7-A060-194E-9A09-778494BFD7D0}" srcOrd="2" destOrd="0" parTransId="{CCC64CCC-4434-1D4F-961D-4504D3E1C856}" sibTransId="{24E9605F-D4EB-3A46-BBE2-8BE44E90CC12}"/>
    <dgm:cxn modelId="{8292E2C6-A6F2-7947-A7D3-40E1B8B98C81}" type="presOf" srcId="{89AA4EA7-A060-194E-9A09-778494BFD7D0}" destId="{C790A399-D1D0-254C-A0F7-7069092DABD0}" srcOrd="1" destOrd="0" presId="urn:microsoft.com/office/officeart/2005/8/layout/gear1"/>
    <dgm:cxn modelId="{5AA069C7-E154-4746-B0B0-AB815DC70374}" type="presOf" srcId="{24E9605F-D4EB-3A46-BBE2-8BE44E90CC12}" destId="{D1396C88-F9CF-6948-B173-CD13D244588B}" srcOrd="0" destOrd="0" presId="urn:microsoft.com/office/officeart/2005/8/layout/gear1"/>
    <dgm:cxn modelId="{6FF622E1-DBD8-6647-A98E-5DD3153A1E74}" type="presOf" srcId="{D8AF252C-3DF2-674A-8AF5-EC9C1C5C393F}" destId="{F0982B12-2820-8F40-9250-ACBA0660E467}" srcOrd="0" destOrd="0" presId="urn:microsoft.com/office/officeart/2005/8/layout/gear1"/>
    <dgm:cxn modelId="{290CDB92-96BC-E64A-99EF-3F0020929D04}" type="presParOf" srcId="{F0982B12-2820-8F40-9250-ACBA0660E467}" destId="{015F2D45-E9E9-014A-B9EB-90EE5FA5FADA}" srcOrd="0" destOrd="0" presId="urn:microsoft.com/office/officeart/2005/8/layout/gear1"/>
    <dgm:cxn modelId="{7994797D-ADC5-1242-B923-2BE1A0FDE386}" type="presParOf" srcId="{F0982B12-2820-8F40-9250-ACBA0660E467}" destId="{4C653199-5764-6647-8D0F-D15290329375}" srcOrd="1" destOrd="0" presId="urn:microsoft.com/office/officeart/2005/8/layout/gear1"/>
    <dgm:cxn modelId="{668EC0A6-04C6-B346-9400-66AA5522E234}" type="presParOf" srcId="{F0982B12-2820-8F40-9250-ACBA0660E467}" destId="{C00A6BDA-405F-4040-9F27-1CBA95C2F8F6}" srcOrd="2" destOrd="0" presId="urn:microsoft.com/office/officeart/2005/8/layout/gear1"/>
    <dgm:cxn modelId="{DCF417F6-BFFF-2548-9544-01F34FB7176E}" type="presParOf" srcId="{F0982B12-2820-8F40-9250-ACBA0660E467}" destId="{FAFB5130-370C-8248-B983-D94DDDD75D8A}" srcOrd="3" destOrd="0" presId="urn:microsoft.com/office/officeart/2005/8/layout/gear1"/>
    <dgm:cxn modelId="{CAC2C102-367F-E441-9815-959CD2E45E9B}" type="presParOf" srcId="{F0982B12-2820-8F40-9250-ACBA0660E467}" destId="{C7213418-40F2-BF45-B3B4-2A7D31998E8F}" srcOrd="4" destOrd="0" presId="urn:microsoft.com/office/officeart/2005/8/layout/gear1"/>
    <dgm:cxn modelId="{4523008F-4C96-1E43-9E2B-55EA7EBA792F}" type="presParOf" srcId="{F0982B12-2820-8F40-9250-ACBA0660E467}" destId="{C731A342-EAAE-0846-A290-E56DDC9A075C}" srcOrd="5" destOrd="0" presId="urn:microsoft.com/office/officeart/2005/8/layout/gear1"/>
    <dgm:cxn modelId="{F23DAF25-22B9-6745-A359-9D71BD2FD7A3}" type="presParOf" srcId="{F0982B12-2820-8F40-9250-ACBA0660E467}" destId="{EC8C5154-6DD3-6B43-9860-C8111A7029F8}" srcOrd="6" destOrd="0" presId="urn:microsoft.com/office/officeart/2005/8/layout/gear1"/>
    <dgm:cxn modelId="{A5D66D38-7791-0244-AD38-D4B0A2E68C12}" type="presParOf" srcId="{F0982B12-2820-8F40-9250-ACBA0660E467}" destId="{C790A399-D1D0-254C-A0F7-7069092DABD0}" srcOrd="7" destOrd="0" presId="urn:microsoft.com/office/officeart/2005/8/layout/gear1"/>
    <dgm:cxn modelId="{DF331F09-9469-9C40-84EC-6F00A1A3A677}" type="presParOf" srcId="{F0982B12-2820-8F40-9250-ACBA0660E467}" destId="{167D94C6-1A32-E042-9A3C-5D35EAFDF286}" srcOrd="8" destOrd="0" presId="urn:microsoft.com/office/officeart/2005/8/layout/gear1"/>
    <dgm:cxn modelId="{4562278A-FB89-0A45-B899-FFB837C78CE1}" type="presParOf" srcId="{F0982B12-2820-8F40-9250-ACBA0660E467}" destId="{C3ACDC5B-06AD-814B-96CB-714C75EE0DE7}" srcOrd="9" destOrd="0" presId="urn:microsoft.com/office/officeart/2005/8/layout/gear1"/>
    <dgm:cxn modelId="{D4A6898B-C99D-8F4F-8A40-C541818DEA03}" type="presParOf" srcId="{F0982B12-2820-8F40-9250-ACBA0660E467}" destId="{A860B051-8365-8F4E-95C4-41CCFBF42A8F}" srcOrd="10" destOrd="0" presId="urn:microsoft.com/office/officeart/2005/8/layout/gear1"/>
    <dgm:cxn modelId="{227F98DC-A0DF-4341-A097-4F442FB5A6CF}" type="presParOf" srcId="{F0982B12-2820-8F40-9250-ACBA0660E467}" destId="{F81C923C-76A1-9C48-9FF1-B6D72D7285C0}" srcOrd="11" destOrd="0" presId="urn:microsoft.com/office/officeart/2005/8/layout/gear1"/>
    <dgm:cxn modelId="{2124712E-CB6C-224A-8458-24A94160686D}" type="presParOf" srcId="{F0982B12-2820-8F40-9250-ACBA0660E467}" destId="{D1396C88-F9CF-6948-B173-CD13D244588B}"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35D469-DE99-9B4B-A6D0-93B17C8ABDD2}" type="doc">
      <dgm:prSet loTypeId="urn:microsoft.com/office/officeart/2005/8/layout/target1" loCatId="" qsTypeId="urn:microsoft.com/office/officeart/2005/8/quickstyle/simple1" qsCatId="simple" csTypeId="urn:microsoft.com/office/officeart/2005/8/colors/colorful2" csCatId="colorful" phldr="1"/>
      <dgm:spPr/>
    </dgm:pt>
    <dgm:pt modelId="{CE5A5D28-86C8-2642-A249-ABC7A3F14096}">
      <dgm:prSet phldrT="[Texto]"/>
      <dgm:spPr/>
      <dgm:t>
        <a:bodyPr/>
        <a:lstStyle/>
        <a:p>
          <a:r>
            <a:rPr lang="es-MX" dirty="0"/>
            <a:t>Validez Total</a:t>
          </a:r>
        </a:p>
      </dgm:t>
    </dgm:pt>
    <dgm:pt modelId="{B60974AB-A599-1D4D-9487-67D5EAE4D265}" type="parTrans" cxnId="{7CA31B97-0EE4-F443-9B97-927B204AE555}">
      <dgm:prSet/>
      <dgm:spPr/>
      <dgm:t>
        <a:bodyPr/>
        <a:lstStyle/>
        <a:p>
          <a:endParaRPr lang="es-MX"/>
        </a:p>
      </dgm:t>
    </dgm:pt>
    <dgm:pt modelId="{D37B11A1-391A-C24F-8496-E9A8D9C63697}" type="sibTrans" cxnId="{7CA31B97-0EE4-F443-9B97-927B204AE555}">
      <dgm:prSet/>
      <dgm:spPr/>
      <dgm:t>
        <a:bodyPr/>
        <a:lstStyle/>
        <a:p>
          <a:endParaRPr lang="es-MX"/>
        </a:p>
      </dgm:t>
    </dgm:pt>
    <dgm:pt modelId="{5A4CDCBE-CE73-E34A-A515-77111CCD707F}">
      <dgm:prSet phldrT="[Texto]"/>
      <dgm:spPr/>
      <dgm:t>
        <a:bodyPr/>
        <a:lstStyle/>
        <a:p>
          <a:r>
            <a:rPr lang="es-MX" dirty="0"/>
            <a:t>Validez de Constructo</a:t>
          </a:r>
        </a:p>
      </dgm:t>
    </dgm:pt>
    <dgm:pt modelId="{C7B620ED-AC9A-F041-8C82-5E2192640BBE}" type="parTrans" cxnId="{885105E5-827B-5B49-9FDF-4391CE7D7E22}">
      <dgm:prSet/>
      <dgm:spPr/>
      <dgm:t>
        <a:bodyPr/>
        <a:lstStyle/>
        <a:p>
          <a:endParaRPr lang="es-MX"/>
        </a:p>
      </dgm:t>
    </dgm:pt>
    <dgm:pt modelId="{CA334EB7-EA2E-D740-9F5D-E1FF4BF5E777}" type="sibTrans" cxnId="{885105E5-827B-5B49-9FDF-4391CE7D7E22}">
      <dgm:prSet/>
      <dgm:spPr/>
      <dgm:t>
        <a:bodyPr/>
        <a:lstStyle/>
        <a:p>
          <a:endParaRPr lang="es-MX"/>
        </a:p>
      </dgm:t>
    </dgm:pt>
    <dgm:pt modelId="{0489BAB8-6655-714F-8A29-88A25B1AF468}">
      <dgm:prSet phldrT="[Texto]"/>
      <dgm:spPr/>
      <dgm:t>
        <a:bodyPr/>
        <a:lstStyle/>
        <a:p>
          <a:r>
            <a:rPr lang="es-MX" dirty="0"/>
            <a:t>Validez de Criterio</a:t>
          </a:r>
        </a:p>
      </dgm:t>
    </dgm:pt>
    <dgm:pt modelId="{611070AC-5D0F-A045-92EA-739D7C6BFD9F}" type="parTrans" cxnId="{15FD7C5A-6F51-364E-8A32-3064AF06998F}">
      <dgm:prSet/>
      <dgm:spPr/>
      <dgm:t>
        <a:bodyPr/>
        <a:lstStyle/>
        <a:p>
          <a:endParaRPr lang="es-MX"/>
        </a:p>
      </dgm:t>
    </dgm:pt>
    <dgm:pt modelId="{BAD801E7-812E-5648-AD8B-2FFB6BF3C1B0}" type="sibTrans" cxnId="{15FD7C5A-6F51-364E-8A32-3064AF06998F}">
      <dgm:prSet/>
      <dgm:spPr/>
      <dgm:t>
        <a:bodyPr/>
        <a:lstStyle/>
        <a:p>
          <a:endParaRPr lang="es-MX"/>
        </a:p>
      </dgm:t>
    </dgm:pt>
    <dgm:pt modelId="{61A06D4D-FA63-9641-93B7-C481AACEFD9A}">
      <dgm:prSet phldrT="[Texto]"/>
      <dgm:spPr/>
      <dgm:t>
        <a:bodyPr/>
        <a:lstStyle/>
        <a:p>
          <a:r>
            <a:rPr lang="es-MX" dirty="0"/>
            <a:t>Validez de Contenido</a:t>
          </a:r>
        </a:p>
      </dgm:t>
    </dgm:pt>
    <dgm:pt modelId="{6B8E0E7A-ACA5-3F42-B508-E0AB62F49970}" type="parTrans" cxnId="{C62372A2-D6E4-1241-ABAC-FA7AFC9DC0C2}">
      <dgm:prSet/>
      <dgm:spPr/>
      <dgm:t>
        <a:bodyPr/>
        <a:lstStyle/>
        <a:p>
          <a:endParaRPr lang="es-MX"/>
        </a:p>
      </dgm:t>
    </dgm:pt>
    <dgm:pt modelId="{A1D853F5-FC46-E346-A3BC-744028EE37D3}" type="sibTrans" cxnId="{C62372A2-D6E4-1241-ABAC-FA7AFC9DC0C2}">
      <dgm:prSet/>
      <dgm:spPr/>
      <dgm:t>
        <a:bodyPr/>
        <a:lstStyle/>
        <a:p>
          <a:endParaRPr lang="es-MX"/>
        </a:p>
      </dgm:t>
    </dgm:pt>
    <dgm:pt modelId="{389C600C-C2A0-AD4B-BDAE-44C8EA3A0857}" type="pres">
      <dgm:prSet presAssocID="{1935D469-DE99-9B4B-A6D0-93B17C8ABDD2}" presName="composite" presStyleCnt="0">
        <dgm:presLayoutVars>
          <dgm:chMax val="5"/>
          <dgm:dir/>
          <dgm:resizeHandles val="exact"/>
        </dgm:presLayoutVars>
      </dgm:prSet>
      <dgm:spPr/>
    </dgm:pt>
    <dgm:pt modelId="{E96C73D6-A133-C84D-9A81-F539EAB01765}" type="pres">
      <dgm:prSet presAssocID="{CE5A5D28-86C8-2642-A249-ABC7A3F14096}" presName="circle1" presStyleLbl="lnNode1" presStyleIdx="0" presStyleCnt="4"/>
      <dgm:spPr/>
    </dgm:pt>
    <dgm:pt modelId="{4E0423DF-C6D9-F745-9BD4-8E784369B1C8}" type="pres">
      <dgm:prSet presAssocID="{CE5A5D28-86C8-2642-A249-ABC7A3F14096}" presName="text1" presStyleLbl="revTx" presStyleIdx="0" presStyleCnt="4">
        <dgm:presLayoutVars>
          <dgm:bulletEnabled val="1"/>
        </dgm:presLayoutVars>
      </dgm:prSet>
      <dgm:spPr/>
    </dgm:pt>
    <dgm:pt modelId="{C2567559-5A4E-B94B-8589-434496E20013}" type="pres">
      <dgm:prSet presAssocID="{CE5A5D28-86C8-2642-A249-ABC7A3F14096}" presName="line1" presStyleLbl="callout" presStyleIdx="0" presStyleCnt="8"/>
      <dgm:spPr/>
    </dgm:pt>
    <dgm:pt modelId="{BBE61962-0754-4149-87DD-07964E01FE4D}" type="pres">
      <dgm:prSet presAssocID="{CE5A5D28-86C8-2642-A249-ABC7A3F14096}" presName="d1" presStyleLbl="callout" presStyleIdx="1" presStyleCnt="8"/>
      <dgm:spPr/>
    </dgm:pt>
    <dgm:pt modelId="{647D3357-79DB-4B4D-8844-A04B16F54631}" type="pres">
      <dgm:prSet presAssocID="{5A4CDCBE-CE73-E34A-A515-77111CCD707F}" presName="circle2" presStyleLbl="lnNode1" presStyleIdx="1" presStyleCnt="4"/>
      <dgm:spPr/>
    </dgm:pt>
    <dgm:pt modelId="{BC2CBBDA-5886-6E4F-AC1B-374AF0311761}" type="pres">
      <dgm:prSet presAssocID="{5A4CDCBE-CE73-E34A-A515-77111CCD707F}" presName="text2" presStyleLbl="revTx" presStyleIdx="1" presStyleCnt="4">
        <dgm:presLayoutVars>
          <dgm:bulletEnabled val="1"/>
        </dgm:presLayoutVars>
      </dgm:prSet>
      <dgm:spPr/>
    </dgm:pt>
    <dgm:pt modelId="{4CD77368-29C3-2B44-BC33-7B3B41C30D71}" type="pres">
      <dgm:prSet presAssocID="{5A4CDCBE-CE73-E34A-A515-77111CCD707F}" presName="line2" presStyleLbl="callout" presStyleIdx="2" presStyleCnt="8"/>
      <dgm:spPr/>
    </dgm:pt>
    <dgm:pt modelId="{23C784F1-38EE-0141-8ADF-9E5DF9087116}" type="pres">
      <dgm:prSet presAssocID="{5A4CDCBE-CE73-E34A-A515-77111CCD707F}" presName="d2" presStyleLbl="callout" presStyleIdx="3" presStyleCnt="8"/>
      <dgm:spPr/>
    </dgm:pt>
    <dgm:pt modelId="{7EAC47BE-76FD-7640-A60A-2FF965E5E2BD}" type="pres">
      <dgm:prSet presAssocID="{0489BAB8-6655-714F-8A29-88A25B1AF468}" presName="circle3" presStyleLbl="lnNode1" presStyleIdx="2" presStyleCnt="4"/>
      <dgm:spPr/>
    </dgm:pt>
    <dgm:pt modelId="{E9C7F788-CEB2-CE4D-BF1B-87A3299D38D7}" type="pres">
      <dgm:prSet presAssocID="{0489BAB8-6655-714F-8A29-88A25B1AF468}" presName="text3" presStyleLbl="revTx" presStyleIdx="2" presStyleCnt="4">
        <dgm:presLayoutVars>
          <dgm:bulletEnabled val="1"/>
        </dgm:presLayoutVars>
      </dgm:prSet>
      <dgm:spPr/>
    </dgm:pt>
    <dgm:pt modelId="{BC3E7BCA-6608-5F4A-BA8C-310CD3E0B5A6}" type="pres">
      <dgm:prSet presAssocID="{0489BAB8-6655-714F-8A29-88A25B1AF468}" presName="line3" presStyleLbl="callout" presStyleIdx="4" presStyleCnt="8"/>
      <dgm:spPr/>
    </dgm:pt>
    <dgm:pt modelId="{FC136223-1E28-D04C-BBF7-3AB360690DE3}" type="pres">
      <dgm:prSet presAssocID="{0489BAB8-6655-714F-8A29-88A25B1AF468}" presName="d3" presStyleLbl="callout" presStyleIdx="5" presStyleCnt="8"/>
      <dgm:spPr/>
    </dgm:pt>
    <dgm:pt modelId="{910D1999-BC19-B54D-8806-B40B7FADE832}" type="pres">
      <dgm:prSet presAssocID="{61A06D4D-FA63-9641-93B7-C481AACEFD9A}" presName="circle4" presStyleLbl="lnNode1" presStyleIdx="3" presStyleCnt="4"/>
      <dgm:spPr/>
    </dgm:pt>
    <dgm:pt modelId="{BBCC3255-33B7-F84D-A88B-0A6713315268}" type="pres">
      <dgm:prSet presAssocID="{61A06D4D-FA63-9641-93B7-C481AACEFD9A}" presName="text4" presStyleLbl="revTx" presStyleIdx="3" presStyleCnt="4">
        <dgm:presLayoutVars>
          <dgm:bulletEnabled val="1"/>
        </dgm:presLayoutVars>
      </dgm:prSet>
      <dgm:spPr/>
    </dgm:pt>
    <dgm:pt modelId="{3DEF2640-AD53-9543-9F96-66304026460D}" type="pres">
      <dgm:prSet presAssocID="{61A06D4D-FA63-9641-93B7-C481AACEFD9A}" presName="line4" presStyleLbl="callout" presStyleIdx="6" presStyleCnt="8"/>
      <dgm:spPr/>
    </dgm:pt>
    <dgm:pt modelId="{B27A9016-63F4-8840-AD52-D2F65C922324}" type="pres">
      <dgm:prSet presAssocID="{61A06D4D-FA63-9641-93B7-C481AACEFD9A}" presName="d4" presStyleLbl="callout" presStyleIdx="7" presStyleCnt="8"/>
      <dgm:spPr/>
    </dgm:pt>
  </dgm:ptLst>
  <dgm:cxnLst>
    <dgm:cxn modelId="{1EC70218-F69E-0145-8645-FDEF7EAD3C39}" type="presOf" srcId="{1935D469-DE99-9B4B-A6D0-93B17C8ABDD2}" destId="{389C600C-C2A0-AD4B-BDAE-44C8EA3A0857}" srcOrd="0" destOrd="0" presId="urn:microsoft.com/office/officeart/2005/8/layout/target1"/>
    <dgm:cxn modelId="{ABE10E39-FD2F-7847-9B29-61B62EE6EEF0}" type="presOf" srcId="{0489BAB8-6655-714F-8A29-88A25B1AF468}" destId="{E9C7F788-CEB2-CE4D-BF1B-87A3299D38D7}" srcOrd="0" destOrd="0" presId="urn:microsoft.com/office/officeart/2005/8/layout/target1"/>
    <dgm:cxn modelId="{3F5E2251-35FD-6148-A8BC-E747BAC56760}" type="presOf" srcId="{CE5A5D28-86C8-2642-A249-ABC7A3F14096}" destId="{4E0423DF-C6D9-F745-9BD4-8E784369B1C8}" srcOrd="0" destOrd="0" presId="urn:microsoft.com/office/officeart/2005/8/layout/target1"/>
    <dgm:cxn modelId="{15FD7C5A-6F51-364E-8A32-3064AF06998F}" srcId="{1935D469-DE99-9B4B-A6D0-93B17C8ABDD2}" destId="{0489BAB8-6655-714F-8A29-88A25B1AF468}" srcOrd="2" destOrd="0" parTransId="{611070AC-5D0F-A045-92EA-739D7C6BFD9F}" sibTransId="{BAD801E7-812E-5648-AD8B-2FFB6BF3C1B0}"/>
    <dgm:cxn modelId="{2E8A946D-EFD9-494B-93D2-6A6BB8059C42}" type="presOf" srcId="{61A06D4D-FA63-9641-93B7-C481AACEFD9A}" destId="{BBCC3255-33B7-F84D-A88B-0A6713315268}" srcOrd="0" destOrd="0" presId="urn:microsoft.com/office/officeart/2005/8/layout/target1"/>
    <dgm:cxn modelId="{7CA31B97-0EE4-F443-9B97-927B204AE555}" srcId="{1935D469-DE99-9B4B-A6D0-93B17C8ABDD2}" destId="{CE5A5D28-86C8-2642-A249-ABC7A3F14096}" srcOrd="0" destOrd="0" parTransId="{B60974AB-A599-1D4D-9487-67D5EAE4D265}" sibTransId="{D37B11A1-391A-C24F-8496-E9A8D9C63697}"/>
    <dgm:cxn modelId="{C62372A2-D6E4-1241-ABAC-FA7AFC9DC0C2}" srcId="{1935D469-DE99-9B4B-A6D0-93B17C8ABDD2}" destId="{61A06D4D-FA63-9641-93B7-C481AACEFD9A}" srcOrd="3" destOrd="0" parTransId="{6B8E0E7A-ACA5-3F42-B508-E0AB62F49970}" sibTransId="{A1D853F5-FC46-E346-A3BC-744028EE37D3}"/>
    <dgm:cxn modelId="{885105E5-827B-5B49-9FDF-4391CE7D7E22}" srcId="{1935D469-DE99-9B4B-A6D0-93B17C8ABDD2}" destId="{5A4CDCBE-CE73-E34A-A515-77111CCD707F}" srcOrd="1" destOrd="0" parTransId="{C7B620ED-AC9A-F041-8C82-5E2192640BBE}" sibTransId="{CA334EB7-EA2E-D740-9F5D-E1FF4BF5E777}"/>
    <dgm:cxn modelId="{C7C303E9-EF24-334F-BA12-0D51B8947B3B}" type="presOf" srcId="{5A4CDCBE-CE73-E34A-A515-77111CCD707F}" destId="{BC2CBBDA-5886-6E4F-AC1B-374AF0311761}" srcOrd="0" destOrd="0" presId="urn:microsoft.com/office/officeart/2005/8/layout/target1"/>
    <dgm:cxn modelId="{590FE748-D087-F34D-95A8-F7874897224E}" type="presParOf" srcId="{389C600C-C2A0-AD4B-BDAE-44C8EA3A0857}" destId="{E96C73D6-A133-C84D-9A81-F539EAB01765}" srcOrd="0" destOrd="0" presId="urn:microsoft.com/office/officeart/2005/8/layout/target1"/>
    <dgm:cxn modelId="{AD3AE6EF-7736-A24F-8F93-40F47D87D094}" type="presParOf" srcId="{389C600C-C2A0-AD4B-BDAE-44C8EA3A0857}" destId="{4E0423DF-C6D9-F745-9BD4-8E784369B1C8}" srcOrd="1" destOrd="0" presId="urn:microsoft.com/office/officeart/2005/8/layout/target1"/>
    <dgm:cxn modelId="{B9E624AC-4C5F-CA46-A998-33BD95A0D359}" type="presParOf" srcId="{389C600C-C2A0-AD4B-BDAE-44C8EA3A0857}" destId="{C2567559-5A4E-B94B-8589-434496E20013}" srcOrd="2" destOrd="0" presId="urn:microsoft.com/office/officeart/2005/8/layout/target1"/>
    <dgm:cxn modelId="{7D779D37-A718-E040-88F9-3C6EF06E0F2D}" type="presParOf" srcId="{389C600C-C2A0-AD4B-BDAE-44C8EA3A0857}" destId="{BBE61962-0754-4149-87DD-07964E01FE4D}" srcOrd="3" destOrd="0" presId="urn:microsoft.com/office/officeart/2005/8/layout/target1"/>
    <dgm:cxn modelId="{8B9EB620-A29E-1C44-9481-EE431EF6E295}" type="presParOf" srcId="{389C600C-C2A0-AD4B-BDAE-44C8EA3A0857}" destId="{647D3357-79DB-4B4D-8844-A04B16F54631}" srcOrd="4" destOrd="0" presId="urn:microsoft.com/office/officeart/2005/8/layout/target1"/>
    <dgm:cxn modelId="{B35B82F9-2B12-D346-80EC-A813B94BFCAE}" type="presParOf" srcId="{389C600C-C2A0-AD4B-BDAE-44C8EA3A0857}" destId="{BC2CBBDA-5886-6E4F-AC1B-374AF0311761}" srcOrd="5" destOrd="0" presId="urn:microsoft.com/office/officeart/2005/8/layout/target1"/>
    <dgm:cxn modelId="{0AF1249D-B6C1-9A4C-B8FA-A6FBFFB66FF4}" type="presParOf" srcId="{389C600C-C2A0-AD4B-BDAE-44C8EA3A0857}" destId="{4CD77368-29C3-2B44-BC33-7B3B41C30D71}" srcOrd="6" destOrd="0" presId="urn:microsoft.com/office/officeart/2005/8/layout/target1"/>
    <dgm:cxn modelId="{4E7CDB9E-5A2A-A340-B3FF-AACF048A3EBB}" type="presParOf" srcId="{389C600C-C2A0-AD4B-BDAE-44C8EA3A0857}" destId="{23C784F1-38EE-0141-8ADF-9E5DF9087116}" srcOrd="7" destOrd="0" presId="urn:microsoft.com/office/officeart/2005/8/layout/target1"/>
    <dgm:cxn modelId="{158391B3-8002-134D-B631-6481BB3E5B7D}" type="presParOf" srcId="{389C600C-C2A0-AD4B-BDAE-44C8EA3A0857}" destId="{7EAC47BE-76FD-7640-A60A-2FF965E5E2BD}" srcOrd="8" destOrd="0" presId="urn:microsoft.com/office/officeart/2005/8/layout/target1"/>
    <dgm:cxn modelId="{1605FBF3-1CBC-8541-99D6-92D724F98A2D}" type="presParOf" srcId="{389C600C-C2A0-AD4B-BDAE-44C8EA3A0857}" destId="{E9C7F788-CEB2-CE4D-BF1B-87A3299D38D7}" srcOrd="9" destOrd="0" presId="urn:microsoft.com/office/officeart/2005/8/layout/target1"/>
    <dgm:cxn modelId="{D3D5D6E3-D717-204A-9A18-5B1BD90993EA}" type="presParOf" srcId="{389C600C-C2A0-AD4B-BDAE-44C8EA3A0857}" destId="{BC3E7BCA-6608-5F4A-BA8C-310CD3E0B5A6}" srcOrd="10" destOrd="0" presId="urn:microsoft.com/office/officeart/2005/8/layout/target1"/>
    <dgm:cxn modelId="{38ADFAAA-4CBF-DB41-BAA2-6C31AA1B7CD8}" type="presParOf" srcId="{389C600C-C2A0-AD4B-BDAE-44C8EA3A0857}" destId="{FC136223-1E28-D04C-BBF7-3AB360690DE3}" srcOrd="11" destOrd="0" presId="urn:microsoft.com/office/officeart/2005/8/layout/target1"/>
    <dgm:cxn modelId="{B5EBAE0B-198D-7241-96D8-EF350E33384A}" type="presParOf" srcId="{389C600C-C2A0-AD4B-BDAE-44C8EA3A0857}" destId="{910D1999-BC19-B54D-8806-B40B7FADE832}" srcOrd="12" destOrd="0" presId="urn:microsoft.com/office/officeart/2005/8/layout/target1"/>
    <dgm:cxn modelId="{76B2E598-0BB6-8F48-BD69-30565020B7C4}" type="presParOf" srcId="{389C600C-C2A0-AD4B-BDAE-44C8EA3A0857}" destId="{BBCC3255-33B7-F84D-A88B-0A6713315268}" srcOrd="13" destOrd="0" presId="urn:microsoft.com/office/officeart/2005/8/layout/target1"/>
    <dgm:cxn modelId="{3A0E02FE-B08F-4445-9C4F-456DC51AAE1D}" type="presParOf" srcId="{389C600C-C2A0-AD4B-BDAE-44C8EA3A0857}" destId="{3DEF2640-AD53-9543-9F96-66304026460D}" srcOrd="14" destOrd="0" presId="urn:microsoft.com/office/officeart/2005/8/layout/target1"/>
    <dgm:cxn modelId="{4A577BDF-ADF8-8947-852E-413DB4C2C2F4}" type="presParOf" srcId="{389C600C-C2A0-AD4B-BDAE-44C8EA3A0857}" destId="{B27A9016-63F4-8840-AD52-D2F65C922324}" srcOrd="15"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CD334EF-2283-4519-8CBA-927E4BDCD32B}" type="doc">
      <dgm:prSet loTypeId="urn:microsoft.com/office/officeart/2005/8/layout/StepDownProcess" loCatId="process" qsTypeId="urn:microsoft.com/office/officeart/2005/8/quickstyle/simple1" qsCatId="simple" csTypeId="urn:microsoft.com/office/officeart/2005/8/colors/accent3_4" csCatId="accent3" phldr="1"/>
      <dgm:spPr/>
      <dgm:t>
        <a:bodyPr/>
        <a:lstStyle/>
        <a:p>
          <a:endParaRPr lang="es-CO"/>
        </a:p>
      </dgm:t>
    </dgm:pt>
    <dgm:pt modelId="{15D89EA7-5C18-496A-93E1-C398B74C429F}">
      <dgm:prSet phldrT="[Texto]"/>
      <dgm:spPr>
        <a:solidFill>
          <a:srgbClr val="0D5929"/>
        </a:solidFill>
      </dgm:spPr>
      <dgm:t>
        <a:bodyPr/>
        <a:lstStyle/>
        <a:p>
          <a:pPr>
            <a:buFont typeface="+mj-lt"/>
            <a:buAutoNum type="arabicPeriod"/>
          </a:pPr>
          <a:r>
            <a:rPr lang="es-ES" dirty="0"/>
            <a:t>Validación de contenido</a:t>
          </a:r>
        </a:p>
        <a:p>
          <a:pPr>
            <a:buFont typeface="+mj-lt"/>
            <a:buAutoNum type="arabicPeriod"/>
          </a:pPr>
          <a:r>
            <a:rPr lang="es-ES" dirty="0"/>
            <a:t>Realidad y sus características.</a:t>
          </a:r>
        </a:p>
        <a:p>
          <a:pPr>
            <a:buFont typeface="+mj-lt"/>
            <a:buAutoNum type="arabicPeriod"/>
          </a:pPr>
          <a:r>
            <a:rPr lang="es-ES" dirty="0"/>
            <a:t>Identificación del dominio.</a:t>
          </a:r>
        </a:p>
        <a:p>
          <a:pPr>
            <a:buFont typeface="+mj-lt"/>
            <a:buAutoNum type="arabicPeriod"/>
          </a:pPr>
          <a:r>
            <a:rPr lang="es-ES" dirty="0"/>
            <a:t>Validación de contenido.</a:t>
          </a:r>
        </a:p>
        <a:p>
          <a:pPr>
            <a:buFont typeface="+mj-lt"/>
            <a:buAutoNum type="arabicPeriod"/>
          </a:pPr>
          <a:endParaRPr lang="es-CO" dirty="0"/>
        </a:p>
      </dgm:t>
    </dgm:pt>
    <dgm:pt modelId="{73E48E48-8577-4C77-A524-95C60BB04EC9}" type="parTrans" cxnId="{25A53886-642B-4517-87DB-3764F2F84E0B}">
      <dgm:prSet/>
      <dgm:spPr/>
      <dgm:t>
        <a:bodyPr/>
        <a:lstStyle/>
        <a:p>
          <a:endParaRPr lang="es-CO"/>
        </a:p>
      </dgm:t>
    </dgm:pt>
    <dgm:pt modelId="{975C050C-05F2-459F-B375-A87DF819E246}" type="sibTrans" cxnId="{25A53886-642B-4517-87DB-3764F2F84E0B}">
      <dgm:prSet/>
      <dgm:spPr/>
      <dgm:t>
        <a:bodyPr/>
        <a:lstStyle/>
        <a:p>
          <a:endParaRPr lang="es-CO"/>
        </a:p>
      </dgm:t>
    </dgm:pt>
    <dgm:pt modelId="{20A10E9D-AD1E-469F-8349-3E1E683A26EA}">
      <dgm:prSet phldrT="[Texto]" custT="1"/>
      <dgm:spPr/>
      <dgm:t>
        <a:bodyPr/>
        <a:lstStyle/>
        <a:p>
          <a:r>
            <a:rPr lang="es-ES" sz="1050" b="1" dirty="0"/>
            <a:t>FASE 1</a:t>
          </a:r>
          <a:endParaRPr lang="es-CO" sz="1050" b="1" dirty="0"/>
        </a:p>
      </dgm:t>
    </dgm:pt>
    <dgm:pt modelId="{0991B7C6-28E6-4D15-8386-454E9EF721B0}" type="parTrans" cxnId="{99C33DA7-E675-4442-B69F-2C2269CB8AC9}">
      <dgm:prSet/>
      <dgm:spPr/>
      <dgm:t>
        <a:bodyPr/>
        <a:lstStyle/>
        <a:p>
          <a:endParaRPr lang="es-CO"/>
        </a:p>
      </dgm:t>
    </dgm:pt>
    <dgm:pt modelId="{97F14B84-3D52-43F6-9B46-C9A7AF5D6C14}" type="sibTrans" cxnId="{99C33DA7-E675-4442-B69F-2C2269CB8AC9}">
      <dgm:prSet/>
      <dgm:spPr/>
      <dgm:t>
        <a:bodyPr/>
        <a:lstStyle/>
        <a:p>
          <a:endParaRPr lang="es-CO"/>
        </a:p>
      </dgm:t>
    </dgm:pt>
    <dgm:pt modelId="{C1CDB256-D345-46EF-B7C4-CFF32BF0DC74}">
      <dgm:prSet phldrT="[Texto]"/>
      <dgm:spPr>
        <a:solidFill>
          <a:srgbClr val="0D5929"/>
        </a:solidFill>
      </dgm:spPr>
      <dgm:t>
        <a:bodyPr/>
        <a:lstStyle/>
        <a:p>
          <a:pPr>
            <a:buFont typeface="+mj-lt"/>
            <a:buAutoNum type="alphaLcPeriod"/>
          </a:pPr>
          <a:r>
            <a:rPr lang="es-ES" b="1" dirty="0"/>
            <a:t>Validación de Criterio</a:t>
          </a:r>
        </a:p>
        <a:p>
          <a:pPr>
            <a:buFont typeface="+mj-lt"/>
            <a:buAutoNum type="alphaLcPeriod"/>
          </a:pPr>
          <a:r>
            <a:rPr lang="es-ES" dirty="0"/>
            <a:t>Entrevistas</a:t>
          </a:r>
        </a:p>
        <a:p>
          <a:pPr>
            <a:buFont typeface="+mj-lt"/>
            <a:buAutoNum type="alphaLcPeriod"/>
          </a:pPr>
          <a:r>
            <a:rPr lang="es-ES" dirty="0"/>
            <a:t>Prueba piloto</a:t>
          </a:r>
        </a:p>
        <a:p>
          <a:pPr>
            <a:buFont typeface="+mj-lt"/>
            <a:buAutoNum type="alphaLcPeriod"/>
          </a:pPr>
          <a:r>
            <a:rPr lang="es-ES" dirty="0"/>
            <a:t>Evaluación instrumento</a:t>
          </a:r>
        </a:p>
        <a:p>
          <a:pPr>
            <a:buFont typeface="+mj-lt"/>
            <a:buAutoNum type="alphaLcPeriod"/>
          </a:pPr>
          <a:r>
            <a:rPr lang="es-ES" dirty="0"/>
            <a:t>Modelos multivariantes</a:t>
          </a:r>
          <a:endParaRPr lang="es-CO" dirty="0"/>
        </a:p>
      </dgm:t>
    </dgm:pt>
    <dgm:pt modelId="{D647152A-6012-4804-815F-C663DEEAEA4E}" type="parTrans" cxnId="{323CE0EF-9B35-45E4-805F-7A085218B353}">
      <dgm:prSet/>
      <dgm:spPr/>
      <dgm:t>
        <a:bodyPr/>
        <a:lstStyle/>
        <a:p>
          <a:endParaRPr lang="es-CO"/>
        </a:p>
      </dgm:t>
    </dgm:pt>
    <dgm:pt modelId="{104B9E3B-B6FD-4F93-AFCB-EE5571C5EF2C}" type="sibTrans" cxnId="{323CE0EF-9B35-45E4-805F-7A085218B353}">
      <dgm:prSet/>
      <dgm:spPr/>
      <dgm:t>
        <a:bodyPr/>
        <a:lstStyle/>
        <a:p>
          <a:endParaRPr lang="es-CO"/>
        </a:p>
      </dgm:t>
    </dgm:pt>
    <dgm:pt modelId="{3A25FA3C-110B-42D7-8A5A-FFD8C67310C4}">
      <dgm:prSet phldrT="[Texto]" custT="1"/>
      <dgm:spPr/>
      <dgm:t>
        <a:bodyPr/>
        <a:lstStyle/>
        <a:p>
          <a:r>
            <a:rPr lang="es-ES" sz="1100" b="1" dirty="0"/>
            <a:t>FASE 2 </a:t>
          </a:r>
          <a:endParaRPr lang="es-CO" sz="1100" b="1" dirty="0"/>
        </a:p>
      </dgm:t>
    </dgm:pt>
    <dgm:pt modelId="{288016A1-C517-4E9F-BDBE-3258DA397CC1}" type="parTrans" cxnId="{3B3BA1F1-A038-4428-BC2C-4C16524C3CD7}">
      <dgm:prSet/>
      <dgm:spPr/>
      <dgm:t>
        <a:bodyPr/>
        <a:lstStyle/>
        <a:p>
          <a:endParaRPr lang="es-CO"/>
        </a:p>
      </dgm:t>
    </dgm:pt>
    <dgm:pt modelId="{0AF18F3A-6A1E-4391-9161-3DC78AE6696D}" type="sibTrans" cxnId="{3B3BA1F1-A038-4428-BC2C-4C16524C3CD7}">
      <dgm:prSet/>
      <dgm:spPr/>
      <dgm:t>
        <a:bodyPr/>
        <a:lstStyle/>
        <a:p>
          <a:endParaRPr lang="es-CO"/>
        </a:p>
      </dgm:t>
    </dgm:pt>
    <dgm:pt modelId="{DB5A9469-BC90-4CE2-9462-81043D9222C9}">
      <dgm:prSet phldrT="[Texto]"/>
      <dgm:spPr>
        <a:solidFill>
          <a:srgbClr val="0D5929"/>
        </a:solidFill>
      </dgm:spPr>
      <dgm:t>
        <a:bodyPr/>
        <a:lstStyle/>
        <a:p>
          <a:pPr>
            <a:buFont typeface="+mj-lt"/>
            <a:buAutoNum type="alphaLcPeriod"/>
          </a:pPr>
          <a:r>
            <a:rPr lang="es-ES" dirty="0"/>
            <a:t>Validación Total</a:t>
          </a:r>
        </a:p>
        <a:p>
          <a:pPr>
            <a:buFont typeface="+mj-lt"/>
            <a:buAutoNum type="alphaLcPeriod"/>
          </a:pPr>
          <a:r>
            <a:rPr lang="es-ES" dirty="0"/>
            <a:t>Prueba de dimensionalidad.</a:t>
          </a:r>
        </a:p>
        <a:p>
          <a:pPr>
            <a:buFont typeface="+mj-lt"/>
            <a:buAutoNum type="alphaLcPeriod"/>
          </a:pPr>
          <a:r>
            <a:rPr lang="es-ES" dirty="0"/>
            <a:t>Prueba de fiabilidad.</a:t>
          </a:r>
        </a:p>
        <a:p>
          <a:pPr>
            <a:buFont typeface="+mj-lt"/>
            <a:buAutoNum type="alphaLcPeriod"/>
          </a:pPr>
          <a:r>
            <a:rPr lang="es-ES" dirty="0"/>
            <a:t>Prueba de validez.</a:t>
          </a:r>
          <a:endParaRPr lang="es-CO" dirty="0"/>
        </a:p>
      </dgm:t>
    </dgm:pt>
    <dgm:pt modelId="{5FDC81B1-1332-4CD7-ADBF-7EDD47860B11}" type="parTrans" cxnId="{7C950BB9-BEB9-4E13-9BA2-9ADC5FA0C006}">
      <dgm:prSet/>
      <dgm:spPr/>
      <dgm:t>
        <a:bodyPr/>
        <a:lstStyle/>
        <a:p>
          <a:endParaRPr lang="es-CO"/>
        </a:p>
      </dgm:t>
    </dgm:pt>
    <dgm:pt modelId="{361FB5DC-FDC0-432F-B7A8-484BAC1CB260}" type="sibTrans" cxnId="{7C950BB9-BEB9-4E13-9BA2-9ADC5FA0C006}">
      <dgm:prSet/>
      <dgm:spPr/>
      <dgm:t>
        <a:bodyPr/>
        <a:lstStyle/>
        <a:p>
          <a:endParaRPr lang="es-CO"/>
        </a:p>
      </dgm:t>
    </dgm:pt>
    <dgm:pt modelId="{BAE1C465-996A-429F-AF5F-961801DD1A2D}" type="pres">
      <dgm:prSet presAssocID="{FCD334EF-2283-4519-8CBA-927E4BDCD32B}" presName="rootnode" presStyleCnt="0">
        <dgm:presLayoutVars>
          <dgm:chMax/>
          <dgm:chPref/>
          <dgm:dir/>
          <dgm:animLvl val="lvl"/>
        </dgm:presLayoutVars>
      </dgm:prSet>
      <dgm:spPr/>
    </dgm:pt>
    <dgm:pt modelId="{30B97E60-E9D4-47C6-8B14-CC6B0631FE33}" type="pres">
      <dgm:prSet presAssocID="{15D89EA7-5C18-496A-93E1-C398B74C429F}" presName="composite" presStyleCnt="0"/>
      <dgm:spPr/>
    </dgm:pt>
    <dgm:pt modelId="{BD1D6A08-21E8-4756-8359-7B01507CE48E}" type="pres">
      <dgm:prSet presAssocID="{15D89EA7-5C18-496A-93E1-C398B74C429F}" presName="bentUpArrow1" presStyleLbl="alignImgPlace1" presStyleIdx="0" presStyleCnt="2"/>
      <dgm:spPr>
        <a:solidFill>
          <a:schemeClr val="accent3">
            <a:lumMod val="75000"/>
          </a:schemeClr>
        </a:solidFill>
      </dgm:spPr>
    </dgm:pt>
    <dgm:pt modelId="{55444059-6A4C-4D7F-A506-35AE64305819}" type="pres">
      <dgm:prSet presAssocID="{15D89EA7-5C18-496A-93E1-C398B74C429F}" presName="ParentText" presStyleLbl="node1" presStyleIdx="0" presStyleCnt="3">
        <dgm:presLayoutVars>
          <dgm:chMax val="1"/>
          <dgm:chPref val="1"/>
          <dgm:bulletEnabled val="1"/>
        </dgm:presLayoutVars>
      </dgm:prSet>
      <dgm:spPr/>
    </dgm:pt>
    <dgm:pt modelId="{8B900EBB-3890-4879-9DA7-4A0D97232C1D}" type="pres">
      <dgm:prSet presAssocID="{15D89EA7-5C18-496A-93E1-C398B74C429F}" presName="ChildText" presStyleLbl="revTx" presStyleIdx="0" presStyleCnt="2">
        <dgm:presLayoutVars>
          <dgm:chMax val="0"/>
          <dgm:chPref val="0"/>
          <dgm:bulletEnabled val="1"/>
        </dgm:presLayoutVars>
      </dgm:prSet>
      <dgm:spPr/>
    </dgm:pt>
    <dgm:pt modelId="{E834D7D1-298C-4F64-9AE3-B6BDB94F7B62}" type="pres">
      <dgm:prSet presAssocID="{975C050C-05F2-459F-B375-A87DF819E246}" presName="sibTrans" presStyleCnt="0"/>
      <dgm:spPr/>
    </dgm:pt>
    <dgm:pt modelId="{3354331B-E5AD-4B13-A19B-708B3C63EC65}" type="pres">
      <dgm:prSet presAssocID="{C1CDB256-D345-46EF-B7C4-CFF32BF0DC74}" presName="composite" presStyleCnt="0"/>
      <dgm:spPr/>
    </dgm:pt>
    <dgm:pt modelId="{CB9B8830-64F2-4354-888B-5EEBF60B5037}" type="pres">
      <dgm:prSet presAssocID="{C1CDB256-D345-46EF-B7C4-CFF32BF0DC74}" presName="bentUpArrow1" presStyleLbl="alignImgPlace1" presStyleIdx="1" presStyleCnt="2"/>
      <dgm:spPr>
        <a:solidFill>
          <a:schemeClr val="accent3">
            <a:lumMod val="75000"/>
          </a:schemeClr>
        </a:solidFill>
      </dgm:spPr>
    </dgm:pt>
    <dgm:pt modelId="{07FE6257-9C65-45D1-8BDB-C85B755FD4E2}" type="pres">
      <dgm:prSet presAssocID="{C1CDB256-D345-46EF-B7C4-CFF32BF0DC74}" presName="ParentText" presStyleLbl="node1" presStyleIdx="1" presStyleCnt="3">
        <dgm:presLayoutVars>
          <dgm:chMax val="1"/>
          <dgm:chPref val="1"/>
          <dgm:bulletEnabled val="1"/>
        </dgm:presLayoutVars>
      </dgm:prSet>
      <dgm:spPr/>
    </dgm:pt>
    <dgm:pt modelId="{B9358CB9-8250-46D0-AEAD-40BBAA78C67E}" type="pres">
      <dgm:prSet presAssocID="{C1CDB256-D345-46EF-B7C4-CFF32BF0DC74}" presName="ChildText" presStyleLbl="revTx" presStyleIdx="1" presStyleCnt="2">
        <dgm:presLayoutVars>
          <dgm:chMax val="0"/>
          <dgm:chPref val="0"/>
          <dgm:bulletEnabled val="1"/>
        </dgm:presLayoutVars>
      </dgm:prSet>
      <dgm:spPr/>
    </dgm:pt>
    <dgm:pt modelId="{96F2CE23-281F-4BDA-BCE6-A2CCD5758BF6}" type="pres">
      <dgm:prSet presAssocID="{104B9E3B-B6FD-4F93-AFCB-EE5571C5EF2C}" presName="sibTrans" presStyleCnt="0"/>
      <dgm:spPr/>
    </dgm:pt>
    <dgm:pt modelId="{B7807AB7-76FA-4E81-AF62-2CC0B56458D7}" type="pres">
      <dgm:prSet presAssocID="{DB5A9469-BC90-4CE2-9462-81043D9222C9}" presName="composite" presStyleCnt="0"/>
      <dgm:spPr/>
    </dgm:pt>
    <dgm:pt modelId="{66FF7ACC-9163-4800-BD84-523E06FF2672}" type="pres">
      <dgm:prSet presAssocID="{DB5A9469-BC90-4CE2-9462-81043D9222C9}" presName="ParentText" presStyleLbl="node1" presStyleIdx="2" presStyleCnt="3">
        <dgm:presLayoutVars>
          <dgm:chMax val="1"/>
          <dgm:chPref val="1"/>
          <dgm:bulletEnabled val="1"/>
        </dgm:presLayoutVars>
      </dgm:prSet>
      <dgm:spPr/>
    </dgm:pt>
  </dgm:ptLst>
  <dgm:cxnLst>
    <dgm:cxn modelId="{5E08EC1B-8B12-41C3-8FD1-8277B50C6474}" type="presOf" srcId="{3A25FA3C-110B-42D7-8A5A-FFD8C67310C4}" destId="{B9358CB9-8250-46D0-AEAD-40BBAA78C67E}" srcOrd="0" destOrd="0" presId="urn:microsoft.com/office/officeart/2005/8/layout/StepDownProcess"/>
    <dgm:cxn modelId="{50F96230-E391-4EBA-A526-E5270DCB8A9F}" type="presOf" srcId="{20A10E9D-AD1E-469F-8349-3E1E683A26EA}" destId="{8B900EBB-3890-4879-9DA7-4A0D97232C1D}" srcOrd="0" destOrd="0" presId="urn:microsoft.com/office/officeart/2005/8/layout/StepDownProcess"/>
    <dgm:cxn modelId="{25A53886-642B-4517-87DB-3764F2F84E0B}" srcId="{FCD334EF-2283-4519-8CBA-927E4BDCD32B}" destId="{15D89EA7-5C18-496A-93E1-C398B74C429F}" srcOrd="0" destOrd="0" parTransId="{73E48E48-8577-4C77-A524-95C60BB04EC9}" sibTransId="{975C050C-05F2-459F-B375-A87DF819E246}"/>
    <dgm:cxn modelId="{55AEB689-1CC2-4655-A1FE-2755C9394209}" type="presOf" srcId="{C1CDB256-D345-46EF-B7C4-CFF32BF0DC74}" destId="{07FE6257-9C65-45D1-8BDB-C85B755FD4E2}" srcOrd="0" destOrd="0" presId="urn:microsoft.com/office/officeart/2005/8/layout/StepDownProcess"/>
    <dgm:cxn modelId="{99C33DA7-E675-4442-B69F-2C2269CB8AC9}" srcId="{15D89EA7-5C18-496A-93E1-C398B74C429F}" destId="{20A10E9D-AD1E-469F-8349-3E1E683A26EA}" srcOrd="0" destOrd="0" parTransId="{0991B7C6-28E6-4D15-8386-454E9EF721B0}" sibTransId="{97F14B84-3D52-43F6-9B46-C9A7AF5D6C14}"/>
    <dgm:cxn modelId="{015C67AB-18E9-447C-B64C-1B53873A91F2}" type="presOf" srcId="{FCD334EF-2283-4519-8CBA-927E4BDCD32B}" destId="{BAE1C465-996A-429F-AF5F-961801DD1A2D}" srcOrd="0" destOrd="0" presId="urn:microsoft.com/office/officeart/2005/8/layout/StepDownProcess"/>
    <dgm:cxn modelId="{208B56B7-713B-478D-8A53-E93496FE511E}" type="presOf" srcId="{DB5A9469-BC90-4CE2-9462-81043D9222C9}" destId="{66FF7ACC-9163-4800-BD84-523E06FF2672}" srcOrd="0" destOrd="0" presId="urn:microsoft.com/office/officeart/2005/8/layout/StepDownProcess"/>
    <dgm:cxn modelId="{7C950BB9-BEB9-4E13-9BA2-9ADC5FA0C006}" srcId="{FCD334EF-2283-4519-8CBA-927E4BDCD32B}" destId="{DB5A9469-BC90-4CE2-9462-81043D9222C9}" srcOrd="2" destOrd="0" parTransId="{5FDC81B1-1332-4CD7-ADBF-7EDD47860B11}" sibTransId="{361FB5DC-FDC0-432F-B7A8-484BAC1CB260}"/>
    <dgm:cxn modelId="{21A295C6-0DCE-4CCA-9DFC-20313506270B}" type="presOf" srcId="{15D89EA7-5C18-496A-93E1-C398B74C429F}" destId="{55444059-6A4C-4D7F-A506-35AE64305819}" srcOrd="0" destOrd="0" presId="urn:microsoft.com/office/officeart/2005/8/layout/StepDownProcess"/>
    <dgm:cxn modelId="{323CE0EF-9B35-45E4-805F-7A085218B353}" srcId="{FCD334EF-2283-4519-8CBA-927E4BDCD32B}" destId="{C1CDB256-D345-46EF-B7C4-CFF32BF0DC74}" srcOrd="1" destOrd="0" parTransId="{D647152A-6012-4804-815F-C663DEEAEA4E}" sibTransId="{104B9E3B-B6FD-4F93-AFCB-EE5571C5EF2C}"/>
    <dgm:cxn modelId="{3B3BA1F1-A038-4428-BC2C-4C16524C3CD7}" srcId="{C1CDB256-D345-46EF-B7C4-CFF32BF0DC74}" destId="{3A25FA3C-110B-42D7-8A5A-FFD8C67310C4}" srcOrd="0" destOrd="0" parTransId="{288016A1-C517-4E9F-BDBE-3258DA397CC1}" sibTransId="{0AF18F3A-6A1E-4391-9161-3DC78AE6696D}"/>
    <dgm:cxn modelId="{7EEA99F9-BFCD-46B5-B6B7-06124D4D5775}" type="presParOf" srcId="{BAE1C465-996A-429F-AF5F-961801DD1A2D}" destId="{30B97E60-E9D4-47C6-8B14-CC6B0631FE33}" srcOrd="0" destOrd="0" presId="urn:microsoft.com/office/officeart/2005/8/layout/StepDownProcess"/>
    <dgm:cxn modelId="{005C87D0-1116-421C-B02D-4FE9D0D7604C}" type="presParOf" srcId="{30B97E60-E9D4-47C6-8B14-CC6B0631FE33}" destId="{BD1D6A08-21E8-4756-8359-7B01507CE48E}" srcOrd="0" destOrd="0" presId="urn:microsoft.com/office/officeart/2005/8/layout/StepDownProcess"/>
    <dgm:cxn modelId="{90897FE5-E82F-4626-AECA-7590CC8B5458}" type="presParOf" srcId="{30B97E60-E9D4-47C6-8B14-CC6B0631FE33}" destId="{55444059-6A4C-4D7F-A506-35AE64305819}" srcOrd="1" destOrd="0" presId="urn:microsoft.com/office/officeart/2005/8/layout/StepDownProcess"/>
    <dgm:cxn modelId="{CA8C6A7B-8740-4BB6-A6BC-0624EBC288A1}" type="presParOf" srcId="{30B97E60-E9D4-47C6-8B14-CC6B0631FE33}" destId="{8B900EBB-3890-4879-9DA7-4A0D97232C1D}" srcOrd="2" destOrd="0" presId="urn:microsoft.com/office/officeart/2005/8/layout/StepDownProcess"/>
    <dgm:cxn modelId="{092107FB-B4FF-4190-97D0-1CCA58FF1C59}" type="presParOf" srcId="{BAE1C465-996A-429F-AF5F-961801DD1A2D}" destId="{E834D7D1-298C-4F64-9AE3-B6BDB94F7B62}" srcOrd="1" destOrd="0" presId="urn:microsoft.com/office/officeart/2005/8/layout/StepDownProcess"/>
    <dgm:cxn modelId="{F1D5AC77-D84B-4FD7-B27A-0B144485BC79}" type="presParOf" srcId="{BAE1C465-996A-429F-AF5F-961801DD1A2D}" destId="{3354331B-E5AD-4B13-A19B-708B3C63EC65}" srcOrd="2" destOrd="0" presId="urn:microsoft.com/office/officeart/2005/8/layout/StepDownProcess"/>
    <dgm:cxn modelId="{F3BC9C75-F1FB-4395-961E-C2F4C60EA854}" type="presParOf" srcId="{3354331B-E5AD-4B13-A19B-708B3C63EC65}" destId="{CB9B8830-64F2-4354-888B-5EEBF60B5037}" srcOrd="0" destOrd="0" presId="urn:microsoft.com/office/officeart/2005/8/layout/StepDownProcess"/>
    <dgm:cxn modelId="{38C973F4-DC9C-4818-AA38-30090F0C78F2}" type="presParOf" srcId="{3354331B-E5AD-4B13-A19B-708B3C63EC65}" destId="{07FE6257-9C65-45D1-8BDB-C85B755FD4E2}" srcOrd="1" destOrd="0" presId="urn:microsoft.com/office/officeart/2005/8/layout/StepDownProcess"/>
    <dgm:cxn modelId="{4ED170B0-40E6-429C-B1F7-3C4D28B17687}" type="presParOf" srcId="{3354331B-E5AD-4B13-A19B-708B3C63EC65}" destId="{B9358CB9-8250-46D0-AEAD-40BBAA78C67E}" srcOrd="2" destOrd="0" presId="urn:microsoft.com/office/officeart/2005/8/layout/StepDownProcess"/>
    <dgm:cxn modelId="{36C3F11C-2E90-408E-B471-C752549B3475}" type="presParOf" srcId="{BAE1C465-996A-429F-AF5F-961801DD1A2D}" destId="{96F2CE23-281F-4BDA-BCE6-A2CCD5758BF6}" srcOrd="3" destOrd="0" presId="urn:microsoft.com/office/officeart/2005/8/layout/StepDownProcess"/>
    <dgm:cxn modelId="{32B9FF19-61E9-44DE-AC89-80950CFC4B05}" type="presParOf" srcId="{BAE1C465-996A-429F-AF5F-961801DD1A2D}" destId="{B7807AB7-76FA-4E81-AF62-2CC0B56458D7}" srcOrd="4" destOrd="0" presId="urn:microsoft.com/office/officeart/2005/8/layout/StepDownProcess"/>
    <dgm:cxn modelId="{20440CEB-9CBC-45F2-9327-79856FA300F7}" type="presParOf" srcId="{B7807AB7-76FA-4E81-AF62-2CC0B56458D7}" destId="{66FF7ACC-9163-4800-BD84-523E06FF2672}"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918D3-06A9-4A2D-8DA5-4C4922F0F0F8}">
      <dsp:nvSpPr>
        <dsp:cNvPr id="0" name=""/>
        <dsp:cNvSpPr/>
      </dsp:nvSpPr>
      <dsp:spPr>
        <a:xfrm>
          <a:off x="0" y="458665"/>
          <a:ext cx="3336921" cy="352799"/>
        </a:xfrm>
        <a:prstGeom prst="rect">
          <a:avLst/>
        </a:prstGeom>
        <a:solidFill>
          <a:schemeClr val="lt1">
            <a:alpha val="90000"/>
            <a:hueOff val="0"/>
            <a:satOff val="0"/>
            <a:lumOff val="0"/>
            <a:alphaOff val="0"/>
          </a:schemeClr>
        </a:solidFill>
        <a:ln w="1905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D609A0-C9DD-48AE-9C9E-07EF0EF94623}">
      <dsp:nvSpPr>
        <dsp:cNvPr id="0" name=""/>
        <dsp:cNvSpPr/>
      </dsp:nvSpPr>
      <dsp:spPr>
        <a:xfrm>
          <a:off x="166846" y="69359"/>
          <a:ext cx="2577230" cy="595945"/>
        </a:xfrm>
        <a:prstGeom prst="roundRect">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289" tIns="0" rIns="88289" bIns="0" numCol="1" spcCol="1270" anchor="ctr" anchorCtr="0">
          <a:noAutofit/>
        </a:bodyPr>
        <a:lstStyle/>
        <a:p>
          <a:pPr marL="0" lvl="0" indent="0" algn="ctr" defTabSz="577850">
            <a:lnSpc>
              <a:spcPct val="90000"/>
            </a:lnSpc>
            <a:spcBef>
              <a:spcPct val="0"/>
            </a:spcBef>
            <a:spcAft>
              <a:spcPct val="35000"/>
            </a:spcAft>
            <a:buNone/>
          </a:pPr>
          <a:r>
            <a:rPr lang="es-CO" sz="1300" b="1" kern="1200" noProof="0" dirty="0"/>
            <a:t>Garantizar eficiencia </a:t>
          </a:r>
          <a:r>
            <a:rPr lang="es-CO" sz="1300" kern="1200" noProof="0" dirty="0"/>
            <a:t>en el uso de recursos públicos</a:t>
          </a:r>
          <a:r>
            <a:rPr lang="es-CO" sz="900" kern="1200" noProof="0" dirty="0"/>
            <a:t>.</a:t>
          </a:r>
        </a:p>
      </dsp:txBody>
      <dsp:txXfrm>
        <a:off x="195938" y="98451"/>
        <a:ext cx="2519046" cy="537761"/>
      </dsp:txXfrm>
    </dsp:sp>
    <dsp:sp modelId="{5884A407-0309-40CA-9E39-D4F8176788E3}">
      <dsp:nvSpPr>
        <dsp:cNvPr id="0" name=""/>
        <dsp:cNvSpPr/>
      </dsp:nvSpPr>
      <dsp:spPr>
        <a:xfrm>
          <a:off x="0" y="1252069"/>
          <a:ext cx="3336921" cy="352799"/>
        </a:xfrm>
        <a:prstGeom prst="rect">
          <a:avLst/>
        </a:prstGeom>
        <a:solidFill>
          <a:schemeClr val="lt1">
            <a:alpha val="90000"/>
            <a:hueOff val="0"/>
            <a:satOff val="0"/>
            <a:lumOff val="0"/>
            <a:alphaOff val="0"/>
          </a:schemeClr>
        </a:solidFill>
        <a:ln w="19050" cap="flat" cmpd="sng" algn="ctr">
          <a:solidFill>
            <a:schemeClr val="accent3">
              <a:shade val="50000"/>
              <a:hueOff val="-133245"/>
              <a:satOff val="-28790"/>
              <a:lumOff val="275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C794F5-B9BC-4AE3-BF24-D78736C45D6E}">
      <dsp:nvSpPr>
        <dsp:cNvPr id="0" name=""/>
        <dsp:cNvSpPr/>
      </dsp:nvSpPr>
      <dsp:spPr>
        <a:xfrm>
          <a:off x="166846" y="887065"/>
          <a:ext cx="2546771" cy="571644"/>
        </a:xfrm>
        <a:prstGeom prst="roundRect">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289" tIns="0" rIns="88289" bIns="0" numCol="1" spcCol="1270" anchor="ctr" anchorCtr="0">
          <a:noAutofit/>
        </a:bodyPr>
        <a:lstStyle/>
        <a:p>
          <a:pPr marL="0" lvl="0" indent="0" algn="ctr" defTabSz="577850">
            <a:lnSpc>
              <a:spcPct val="90000"/>
            </a:lnSpc>
            <a:spcBef>
              <a:spcPct val="0"/>
            </a:spcBef>
            <a:spcAft>
              <a:spcPct val="35000"/>
            </a:spcAft>
            <a:buNone/>
          </a:pPr>
          <a:r>
            <a:rPr lang="es-CO" sz="1300" b="1" kern="1200" noProof="0" dirty="0"/>
            <a:t>Asegurar</a:t>
          </a:r>
          <a:r>
            <a:rPr lang="es-CO" sz="1300" kern="1200" noProof="0" dirty="0"/>
            <a:t> </a:t>
          </a:r>
          <a:r>
            <a:rPr lang="es-CO" sz="1300" b="1" kern="1200" noProof="0" dirty="0"/>
            <a:t>la efectividad </a:t>
          </a:r>
          <a:r>
            <a:rPr lang="es-CO" sz="1300" kern="1200" noProof="0" dirty="0"/>
            <a:t>de las políticas implementadas.</a:t>
          </a:r>
        </a:p>
      </dsp:txBody>
      <dsp:txXfrm>
        <a:off x="194751" y="914970"/>
        <a:ext cx="2490961" cy="515834"/>
      </dsp:txXfrm>
    </dsp:sp>
    <dsp:sp modelId="{6D5FA544-3994-4DE2-9705-567CD1F6C1DB}">
      <dsp:nvSpPr>
        <dsp:cNvPr id="0" name=""/>
        <dsp:cNvSpPr/>
      </dsp:nvSpPr>
      <dsp:spPr>
        <a:xfrm>
          <a:off x="0" y="2122489"/>
          <a:ext cx="3336921" cy="352799"/>
        </a:xfrm>
        <a:prstGeom prst="rect">
          <a:avLst/>
        </a:prstGeom>
        <a:solidFill>
          <a:schemeClr val="lt1">
            <a:alpha val="90000"/>
            <a:hueOff val="0"/>
            <a:satOff val="0"/>
            <a:lumOff val="0"/>
            <a:alphaOff val="0"/>
          </a:schemeClr>
        </a:solidFill>
        <a:ln w="19050" cap="flat" cmpd="sng" algn="ctr">
          <a:solidFill>
            <a:schemeClr val="accent3">
              <a:shade val="50000"/>
              <a:hueOff val="-266491"/>
              <a:satOff val="-57579"/>
              <a:lumOff val="550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8BAEC2-42C6-405C-B3DA-DE0B2A63C67E}">
      <dsp:nvSpPr>
        <dsp:cNvPr id="0" name=""/>
        <dsp:cNvSpPr/>
      </dsp:nvSpPr>
      <dsp:spPr>
        <a:xfrm>
          <a:off x="166846" y="1680469"/>
          <a:ext cx="2503488" cy="648659"/>
        </a:xfrm>
        <a:prstGeom prst="roundRect">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289" tIns="0" rIns="88289" bIns="0" numCol="1" spcCol="1270" anchor="ctr" anchorCtr="0">
          <a:noAutofit/>
        </a:bodyPr>
        <a:lstStyle/>
        <a:p>
          <a:pPr marL="0" lvl="0" indent="0" algn="ctr" defTabSz="577850">
            <a:lnSpc>
              <a:spcPct val="90000"/>
            </a:lnSpc>
            <a:spcBef>
              <a:spcPct val="0"/>
            </a:spcBef>
            <a:spcAft>
              <a:spcPct val="35000"/>
            </a:spcAft>
            <a:buNone/>
          </a:pPr>
          <a:r>
            <a:rPr lang="es-CO" sz="1300" b="1" kern="1200" noProof="0" dirty="0"/>
            <a:t>Evitar</a:t>
          </a:r>
          <a:r>
            <a:rPr lang="es-CO" sz="1300" kern="1200" noProof="0" dirty="0"/>
            <a:t> intervenciones </a:t>
          </a:r>
          <a:r>
            <a:rPr lang="es-CO" sz="1300" b="1" kern="1200" noProof="0" dirty="0"/>
            <a:t>ineficaces</a:t>
          </a:r>
          <a:r>
            <a:rPr lang="es-CO" sz="1300" kern="1200" noProof="0" dirty="0"/>
            <a:t> o contraproducentes</a:t>
          </a:r>
          <a:r>
            <a:rPr lang="es-CO" sz="500" kern="1200" noProof="0" dirty="0"/>
            <a:t>.</a:t>
          </a:r>
        </a:p>
      </dsp:txBody>
      <dsp:txXfrm>
        <a:off x="198511" y="1712134"/>
        <a:ext cx="2440158" cy="585329"/>
      </dsp:txXfrm>
    </dsp:sp>
    <dsp:sp modelId="{B22C6ABD-293F-4692-999B-D3F1D177DC52}">
      <dsp:nvSpPr>
        <dsp:cNvPr id="0" name=""/>
        <dsp:cNvSpPr/>
      </dsp:nvSpPr>
      <dsp:spPr>
        <a:xfrm flipV="1">
          <a:off x="0" y="2923750"/>
          <a:ext cx="3336921" cy="322035"/>
        </a:xfrm>
        <a:prstGeom prst="rect">
          <a:avLst/>
        </a:prstGeom>
        <a:solidFill>
          <a:schemeClr val="lt1">
            <a:alpha val="90000"/>
            <a:hueOff val="0"/>
            <a:satOff val="0"/>
            <a:lumOff val="0"/>
            <a:alphaOff val="0"/>
          </a:schemeClr>
        </a:solidFill>
        <a:ln w="19050" cap="flat" cmpd="sng" algn="ctr">
          <a:solidFill>
            <a:schemeClr val="accent3">
              <a:shade val="50000"/>
              <a:hueOff val="-133245"/>
              <a:satOff val="-28790"/>
              <a:lumOff val="275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EA48A7-5CC1-4C5B-80B7-264B77761C5D}">
      <dsp:nvSpPr>
        <dsp:cNvPr id="0" name=""/>
        <dsp:cNvSpPr/>
      </dsp:nvSpPr>
      <dsp:spPr>
        <a:xfrm>
          <a:off x="166846" y="2550889"/>
          <a:ext cx="2501035" cy="579501"/>
        </a:xfrm>
        <a:prstGeom prst="roundRect">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289" tIns="0" rIns="88289" bIns="0" numCol="1" spcCol="1270" anchor="ctr" anchorCtr="0">
          <a:noAutofit/>
        </a:bodyPr>
        <a:lstStyle/>
        <a:p>
          <a:pPr marL="0" lvl="0" indent="0" algn="ctr" defTabSz="577850">
            <a:lnSpc>
              <a:spcPct val="90000"/>
            </a:lnSpc>
            <a:spcBef>
              <a:spcPct val="0"/>
            </a:spcBef>
            <a:spcAft>
              <a:spcPct val="35000"/>
            </a:spcAft>
            <a:buNone/>
          </a:pPr>
          <a:r>
            <a:rPr lang="es-CO" sz="1300" b="1" kern="1200" noProof="0" dirty="0"/>
            <a:t>Tomar</a:t>
          </a:r>
          <a:r>
            <a:rPr lang="es-CO" sz="1300" kern="1200" noProof="0" dirty="0"/>
            <a:t> </a:t>
          </a:r>
          <a:r>
            <a:rPr lang="es-CO" sz="1300" b="1" kern="1200" noProof="0" dirty="0"/>
            <a:t>decisiones</a:t>
          </a:r>
          <a:r>
            <a:rPr lang="es-CO" sz="1300" kern="1200" noProof="0" dirty="0"/>
            <a:t> basadas en evidencia, no en intuiciones políticas o presiones externas</a:t>
          </a:r>
        </a:p>
      </dsp:txBody>
      <dsp:txXfrm>
        <a:off x="195135" y="2579178"/>
        <a:ext cx="2444457" cy="5229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918D3-06A9-4A2D-8DA5-4C4922F0F0F8}">
      <dsp:nvSpPr>
        <dsp:cNvPr id="0" name=""/>
        <dsp:cNvSpPr/>
      </dsp:nvSpPr>
      <dsp:spPr>
        <a:xfrm>
          <a:off x="0" y="458665"/>
          <a:ext cx="3682470" cy="352799"/>
        </a:xfrm>
        <a:prstGeom prst="rect">
          <a:avLst/>
        </a:prstGeom>
        <a:solidFill>
          <a:schemeClr val="lt1">
            <a:alpha val="90000"/>
            <a:hueOff val="0"/>
            <a:satOff val="0"/>
            <a:lumOff val="0"/>
            <a:alphaOff val="0"/>
          </a:schemeClr>
        </a:solidFill>
        <a:ln w="1905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D609A0-C9DD-48AE-9C9E-07EF0EF94623}">
      <dsp:nvSpPr>
        <dsp:cNvPr id="0" name=""/>
        <dsp:cNvSpPr/>
      </dsp:nvSpPr>
      <dsp:spPr>
        <a:xfrm>
          <a:off x="184123" y="69359"/>
          <a:ext cx="2844111" cy="595945"/>
        </a:xfrm>
        <a:prstGeom prst="roundRect">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432" tIns="0" rIns="97432" bIns="0" numCol="1" spcCol="1270" anchor="ctr" anchorCtr="0">
          <a:noAutofit/>
        </a:bodyPr>
        <a:lstStyle/>
        <a:p>
          <a:pPr marL="0" lvl="0" indent="0" algn="ctr" defTabSz="577850">
            <a:lnSpc>
              <a:spcPct val="90000"/>
            </a:lnSpc>
            <a:spcBef>
              <a:spcPct val="0"/>
            </a:spcBef>
            <a:spcAft>
              <a:spcPct val="35000"/>
            </a:spcAft>
            <a:buNone/>
          </a:pPr>
          <a:r>
            <a:rPr lang="es-CO" sz="1300" kern="1200" dirty="0"/>
            <a:t>Diseños experimentales o cuasiexperimentales (RCT, </a:t>
          </a:r>
          <a:r>
            <a:rPr lang="es-CO" sz="1300" kern="1200" dirty="0" err="1"/>
            <a:t>DiD</a:t>
          </a:r>
          <a:r>
            <a:rPr lang="es-CO" sz="1300" kern="1200" dirty="0"/>
            <a:t>, RDD, </a:t>
          </a:r>
          <a:r>
            <a:rPr lang="es-CO" sz="1300" kern="1200" dirty="0" err="1"/>
            <a:t>matching</a:t>
          </a:r>
          <a:r>
            <a:rPr lang="es-CO" sz="1300" kern="1200" dirty="0"/>
            <a:t>).</a:t>
          </a:r>
          <a:endParaRPr lang="es-CO" sz="900" kern="1200" noProof="0" dirty="0"/>
        </a:p>
      </dsp:txBody>
      <dsp:txXfrm>
        <a:off x="213215" y="98451"/>
        <a:ext cx="2785927" cy="537761"/>
      </dsp:txXfrm>
    </dsp:sp>
    <dsp:sp modelId="{5884A407-0309-40CA-9E39-D4F8176788E3}">
      <dsp:nvSpPr>
        <dsp:cNvPr id="0" name=""/>
        <dsp:cNvSpPr/>
      </dsp:nvSpPr>
      <dsp:spPr>
        <a:xfrm>
          <a:off x="0" y="1252069"/>
          <a:ext cx="3682470" cy="352799"/>
        </a:xfrm>
        <a:prstGeom prst="rect">
          <a:avLst/>
        </a:prstGeom>
        <a:solidFill>
          <a:schemeClr val="lt1">
            <a:alpha val="90000"/>
            <a:hueOff val="0"/>
            <a:satOff val="0"/>
            <a:lumOff val="0"/>
            <a:alphaOff val="0"/>
          </a:schemeClr>
        </a:solidFill>
        <a:ln w="19050" cap="flat" cmpd="sng" algn="ctr">
          <a:solidFill>
            <a:schemeClr val="accent3">
              <a:shade val="50000"/>
              <a:hueOff val="-133245"/>
              <a:satOff val="-28790"/>
              <a:lumOff val="275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C794F5-B9BC-4AE3-BF24-D78736C45D6E}">
      <dsp:nvSpPr>
        <dsp:cNvPr id="0" name=""/>
        <dsp:cNvSpPr/>
      </dsp:nvSpPr>
      <dsp:spPr>
        <a:xfrm>
          <a:off x="184123" y="887065"/>
          <a:ext cx="2810497" cy="571644"/>
        </a:xfrm>
        <a:prstGeom prst="roundRect">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432" tIns="0" rIns="97432" bIns="0" numCol="1" spcCol="1270" anchor="ctr" anchorCtr="0">
          <a:noAutofit/>
        </a:bodyPr>
        <a:lstStyle/>
        <a:p>
          <a:pPr marL="0" lvl="0" indent="0" algn="ctr" defTabSz="577850">
            <a:lnSpc>
              <a:spcPct val="90000"/>
            </a:lnSpc>
            <a:spcBef>
              <a:spcPct val="0"/>
            </a:spcBef>
            <a:spcAft>
              <a:spcPct val="35000"/>
            </a:spcAft>
            <a:buNone/>
          </a:pPr>
          <a:r>
            <a:rPr lang="es-CO" sz="1300" kern="1200" dirty="0"/>
            <a:t>Modelos estadísticos y de machine learning para predicción, segmentación y simulación.</a:t>
          </a:r>
          <a:endParaRPr lang="es-CO" sz="1300" kern="1200" noProof="0" dirty="0"/>
        </a:p>
      </dsp:txBody>
      <dsp:txXfrm>
        <a:off x="212028" y="914970"/>
        <a:ext cx="2754687" cy="515834"/>
      </dsp:txXfrm>
    </dsp:sp>
    <dsp:sp modelId="{6D5FA544-3994-4DE2-9705-567CD1F6C1DB}">
      <dsp:nvSpPr>
        <dsp:cNvPr id="0" name=""/>
        <dsp:cNvSpPr/>
      </dsp:nvSpPr>
      <dsp:spPr>
        <a:xfrm>
          <a:off x="0" y="2122489"/>
          <a:ext cx="3682470" cy="352799"/>
        </a:xfrm>
        <a:prstGeom prst="rect">
          <a:avLst/>
        </a:prstGeom>
        <a:solidFill>
          <a:schemeClr val="lt1">
            <a:alpha val="90000"/>
            <a:hueOff val="0"/>
            <a:satOff val="0"/>
            <a:lumOff val="0"/>
            <a:alphaOff val="0"/>
          </a:schemeClr>
        </a:solidFill>
        <a:ln w="19050" cap="flat" cmpd="sng" algn="ctr">
          <a:solidFill>
            <a:schemeClr val="accent3">
              <a:shade val="50000"/>
              <a:hueOff val="-266491"/>
              <a:satOff val="-57579"/>
              <a:lumOff val="550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8BAEC2-42C6-405C-B3DA-DE0B2A63C67E}">
      <dsp:nvSpPr>
        <dsp:cNvPr id="0" name=""/>
        <dsp:cNvSpPr/>
      </dsp:nvSpPr>
      <dsp:spPr>
        <a:xfrm>
          <a:off x="184123" y="1680469"/>
          <a:ext cx="2762732" cy="648659"/>
        </a:xfrm>
        <a:prstGeom prst="roundRect">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432" tIns="0" rIns="97432" bIns="0" numCol="1" spcCol="1270" anchor="ctr" anchorCtr="0">
          <a:noAutofit/>
        </a:bodyPr>
        <a:lstStyle/>
        <a:p>
          <a:pPr marL="0" lvl="0" indent="0" algn="ctr" defTabSz="577850">
            <a:lnSpc>
              <a:spcPct val="90000"/>
            </a:lnSpc>
            <a:spcBef>
              <a:spcPct val="0"/>
            </a:spcBef>
            <a:spcAft>
              <a:spcPct val="35000"/>
            </a:spcAft>
            <a:buNone/>
          </a:pPr>
          <a:r>
            <a:rPr lang="es-CO" sz="1300" kern="1200" dirty="0"/>
            <a:t>Análisis de grandes volúmenes de datos administrativos, censales o de encuestas.</a:t>
          </a:r>
          <a:endParaRPr lang="es-CO" sz="500" kern="1200" noProof="0" dirty="0"/>
        </a:p>
      </dsp:txBody>
      <dsp:txXfrm>
        <a:off x="215788" y="1712134"/>
        <a:ext cx="2699402" cy="585329"/>
      </dsp:txXfrm>
    </dsp:sp>
    <dsp:sp modelId="{B22C6ABD-293F-4692-999B-D3F1D177DC52}">
      <dsp:nvSpPr>
        <dsp:cNvPr id="0" name=""/>
        <dsp:cNvSpPr/>
      </dsp:nvSpPr>
      <dsp:spPr>
        <a:xfrm flipV="1">
          <a:off x="0" y="2923750"/>
          <a:ext cx="3682470" cy="322035"/>
        </a:xfrm>
        <a:prstGeom prst="rect">
          <a:avLst/>
        </a:prstGeom>
        <a:solidFill>
          <a:schemeClr val="lt1">
            <a:alpha val="90000"/>
            <a:hueOff val="0"/>
            <a:satOff val="0"/>
            <a:lumOff val="0"/>
            <a:alphaOff val="0"/>
          </a:schemeClr>
        </a:solidFill>
        <a:ln w="19050" cap="flat" cmpd="sng" algn="ctr">
          <a:solidFill>
            <a:schemeClr val="accent3">
              <a:shade val="50000"/>
              <a:hueOff val="-133245"/>
              <a:satOff val="-28790"/>
              <a:lumOff val="275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EA48A7-5CC1-4C5B-80B7-264B77761C5D}">
      <dsp:nvSpPr>
        <dsp:cNvPr id="0" name=""/>
        <dsp:cNvSpPr/>
      </dsp:nvSpPr>
      <dsp:spPr>
        <a:xfrm>
          <a:off x="184123" y="2550889"/>
          <a:ext cx="2760025" cy="579501"/>
        </a:xfrm>
        <a:prstGeom prst="roundRect">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432" tIns="0" rIns="97432" bIns="0" numCol="1" spcCol="1270" anchor="ctr" anchorCtr="0">
          <a:noAutofit/>
        </a:bodyPr>
        <a:lstStyle/>
        <a:p>
          <a:pPr marL="0" lvl="0" indent="0" algn="ctr" defTabSz="533400">
            <a:lnSpc>
              <a:spcPct val="90000"/>
            </a:lnSpc>
            <a:spcBef>
              <a:spcPct val="0"/>
            </a:spcBef>
            <a:spcAft>
              <a:spcPct val="35000"/>
            </a:spcAft>
            <a:buNone/>
          </a:pPr>
          <a:r>
            <a:rPr lang="es-CO" sz="1200" kern="1200" dirty="0"/>
            <a:t>Visualización e interpretación de resultados para informar la toma de decisiones basada en evidencia.</a:t>
          </a:r>
          <a:endParaRPr lang="es-CO" sz="1200" kern="1200" noProof="0" dirty="0"/>
        </a:p>
      </dsp:txBody>
      <dsp:txXfrm>
        <a:off x="212412" y="2579178"/>
        <a:ext cx="2703447" cy="5229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7EBFD-33E2-4694-B458-DC2A7745BE1E}">
      <dsp:nvSpPr>
        <dsp:cNvPr id="0" name=""/>
        <dsp:cNvSpPr/>
      </dsp:nvSpPr>
      <dsp:spPr>
        <a:xfrm>
          <a:off x="3499240" y="1467"/>
          <a:ext cx="907139" cy="589640"/>
        </a:xfrm>
        <a:prstGeom prst="roundRect">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O" sz="800" b="1" kern="1200" dirty="0"/>
            <a:t>Diagnóstico del problema público</a:t>
          </a:r>
          <a:endParaRPr lang="es-CO" sz="800" kern="1200" dirty="0"/>
        </a:p>
      </dsp:txBody>
      <dsp:txXfrm>
        <a:off x="3528024" y="30251"/>
        <a:ext cx="849571" cy="532072"/>
      </dsp:txXfrm>
    </dsp:sp>
    <dsp:sp modelId="{40627D56-FE12-46B3-898E-A2764E1804B3}">
      <dsp:nvSpPr>
        <dsp:cNvPr id="0" name=""/>
        <dsp:cNvSpPr/>
      </dsp:nvSpPr>
      <dsp:spPr>
        <a:xfrm>
          <a:off x="1906659" y="296287"/>
          <a:ext cx="4092301" cy="4092301"/>
        </a:xfrm>
        <a:custGeom>
          <a:avLst/>
          <a:gdLst/>
          <a:ahLst/>
          <a:cxnLst/>
          <a:rect l="0" t="0" r="0" b="0"/>
          <a:pathLst>
            <a:path>
              <a:moveTo>
                <a:pt x="2506253" y="52400"/>
              </a:moveTo>
              <a:arcTo wR="2046150" hR="2046150" stAng="16979687" swAng="1108560"/>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37042E6-9F11-473B-9D5D-FA21B1C3BBC8}">
      <dsp:nvSpPr>
        <dsp:cNvPr id="0" name=""/>
        <dsp:cNvSpPr/>
      </dsp:nvSpPr>
      <dsp:spPr>
        <a:xfrm>
          <a:off x="4946087" y="600771"/>
          <a:ext cx="907139" cy="589640"/>
        </a:xfrm>
        <a:prstGeom prst="roundRect">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O" sz="800" b="1" kern="1200" dirty="0"/>
            <a:t>Integración de fuentes de datos administrativas</a:t>
          </a:r>
          <a:endParaRPr lang="es-CO" sz="800" kern="1200" dirty="0"/>
        </a:p>
      </dsp:txBody>
      <dsp:txXfrm>
        <a:off x="4974871" y="629555"/>
        <a:ext cx="849571" cy="532072"/>
      </dsp:txXfrm>
    </dsp:sp>
    <dsp:sp modelId="{93D093B1-3151-49ED-A07E-DDA81190A12C}">
      <dsp:nvSpPr>
        <dsp:cNvPr id="0" name=""/>
        <dsp:cNvSpPr/>
      </dsp:nvSpPr>
      <dsp:spPr>
        <a:xfrm>
          <a:off x="1906659" y="296287"/>
          <a:ext cx="4092301" cy="4092301"/>
        </a:xfrm>
        <a:custGeom>
          <a:avLst/>
          <a:gdLst/>
          <a:ahLst/>
          <a:cxnLst/>
          <a:rect l="0" t="0" r="0" b="0"/>
          <a:pathLst>
            <a:path>
              <a:moveTo>
                <a:pt x="3742338" y="901737"/>
              </a:moveTo>
              <a:arcTo wR="2046150" hR="2046150" stAng="19559554" swAng="1527932"/>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4A45A5E-C9CC-4104-8D9C-76554D1C3CD9}">
      <dsp:nvSpPr>
        <dsp:cNvPr id="0" name=""/>
        <dsp:cNvSpPr/>
      </dsp:nvSpPr>
      <dsp:spPr>
        <a:xfrm>
          <a:off x="5545391" y="2047618"/>
          <a:ext cx="907139" cy="589640"/>
        </a:xfrm>
        <a:prstGeom prst="roundRect">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s-CO" sz="600" b="1" kern="1200" dirty="0"/>
            <a:t>Limpieza y preparación de datos</a:t>
          </a:r>
          <a:r>
            <a:rPr lang="es-CO" sz="600" kern="1200" dirty="0"/>
            <a:t>: </a:t>
          </a:r>
        </a:p>
      </dsp:txBody>
      <dsp:txXfrm>
        <a:off x="5574175" y="2076402"/>
        <a:ext cx="849571" cy="532072"/>
      </dsp:txXfrm>
    </dsp:sp>
    <dsp:sp modelId="{03B83D7B-7EDB-4FAC-86F6-F7ADBFC06057}">
      <dsp:nvSpPr>
        <dsp:cNvPr id="0" name=""/>
        <dsp:cNvSpPr/>
      </dsp:nvSpPr>
      <dsp:spPr>
        <a:xfrm>
          <a:off x="1906659" y="296287"/>
          <a:ext cx="4092301" cy="4092301"/>
        </a:xfrm>
        <a:custGeom>
          <a:avLst/>
          <a:gdLst/>
          <a:ahLst/>
          <a:cxnLst/>
          <a:rect l="0" t="0" r="0" b="0"/>
          <a:pathLst>
            <a:path>
              <a:moveTo>
                <a:pt x="4069605" y="2350071"/>
              </a:moveTo>
              <a:arcTo wR="2046150" hR="2046150" stAng="512514" swAng="1527932"/>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2E5E1F1-77DA-41ED-B81E-17006A3611B8}">
      <dsp:nvSpPr>
        <dsp:cNvPr id="0" name=""/>
        <dsp:cNvSpPr/>
      </dsp:nvSpPr>
      <dsp:spPr>
        <a:xfrm>
          <a:off x="4946087" y="3494465"/>
          <a:ext cx="907139" cy="589640"/>
        </a:xfrm>
        <a:prstGeom prst="roundRect">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s-CO" sz="600" b="1" kern="1200" dirty="0"/>
            <a:t>Análisis exploratorio</a:t>
          </a:r>
          <a:r>
            <a:rPr lang="es-CO" sz="600" kern="1200" dirty="0"/>
            <a:t>: Explorar patrones, tendencias y formular hipótesis sobre el fenómeno de interés</a:t>
          </a:r>
        </a:p>
      </dsp:txBody>
      <dsp:txXfrm>
        <a:off x="4974871" y="3523249"/>
        <a:ext cx="849571" cy="532072"/>
      </dsp:txXfrm>
    </dsp:sp>
    <dsp:sp modelId="{05484F86-9972-49FD-BF17-083090B5483B}">
      <dsp:nvSpPr>
        <dsp:cNvPr id="0" name=""/>
        <dsp:cNvSpPr/>
      </dsp:nvSpPr>
      <dsp:spPr>
        <a:xfrm>
          <a:off x="1906659" y="296287"/>
          <a:ext cx="4092301" cy="4092301"/>
        </a:xfrm>
        <a:custGeom>
          <a:avLst/>
          <a:gdLst/>
          <a:ahLst/>
          <a:cxnLst/>
          <a:rect l="0" t="0" r="0" b="0"/>
          <a:pathLst>
            <a:path>
              <a:moveTo>
                <a:pt x="3114371" y="3791326"/>
              </a:moveTo>
              <a:arcTo wR="2046150" hR="2046150" stAng="3511753" swAng="1108560"/>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F464563-3CA6-45B5-9524-57F947557CE8}">
      <dsp:nvSpPr>
        <dsp:cNvPr id="0" name=""/>
        <dsp:cNvSpPr/>
      </dsp:nvSpPr>
      <dsp:spPr>
        <a:xfrm>
          <a:off x="3499240" y="4093769"/>
          <a:ext cx="907139" cy="589640"/>
        </a:xfrm>
        <a:prstGeom prst="roundRect">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O" sz="800" b="1" kern="1200" dirty="0"/>
            <a:t>Construcción de indicadores y dimensiones</a:t>
          </a:r>
          <a:endParaRPr lang="es-CO" sz="800" kern="1200" dirty="0"/>
        </a:p>
      </dsp:txBody>
      <dsp:txXfrm>
        <a:off x="3528024" y="4122553"/>
        <a:ext cx="849571" cy="532072"/>
      </dsp:txXfrm>
    </dsp:sp>
    <dsp:sp modelId="{1CA49196-D87B-41A1-8A59-7D963C1DA3AD}">
      <dsp:nvSpPr>
        <dsp:cNvPr id="0" name=""/>
        <dsp:cNvSpPr/>
      </dsp:nvSpPr>
      <dsp:spPr>
        <a:xfrm>
          <a:off x="1906659" y="296287"/>
          <a:ext cx="4092301" cy="4092301"/>
        </a:xfrm>
        <a:custGeom>
          <a:avLst/>
          <a:gdLst/>
          <a:ahLst/>
          <a:cxnLst/>
          <a:rect l="0" t="0" r="0" b="0"/>
          <a:pathLst>
            <a:path>
              <a:moveTo>
                <a:pt x="1586048" y="4039901"/>
              </a:moveTo>
              <a:arcTo wR="2046150" hR="2046150" stAng="6179687" swAng="1108560"/>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C07B96-46F2-451A-9C55-C7AC89E49FC5}">
      <dsp:nvSpPr>
        <dsp:cNvPr id="0" name=""/>
        <dsp:cNvSpPr/>
      </dsp:nvSpPr>
      <dsp:spPr>
        <a:xfrm>
          <a:off x="2052393" y="3494465"/>
          <a:ext cx="907139" cy="589640"/>
        </a:xfrm>
        <a:prstGeom prst="roundRect">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O" sz="800" b="1" kern="1200" dirty="0"/>
            <a:t>Modelamiento predictivo o causal</a:t>
          </a:r>
          <a:endParaRPr lang="es-CO" sz="800" kern="1200" dirty="0"/>
        </a:p>
      </dsp:txBody>
      <dsp:txXfrm>
        <a:off x="2081177" y="3523249"/>
        <a:ext cx="849571" cy="532072"/>
      </dsp:txXfrm>
    </dsp:sp>
    <dsp:sp modelId="{C20DFBDA-1B49-4621-AD99-DD11D84029D5}">
      <dsp:nvSpPr>
        <dsp:cNvPr id="0" name=""/>
        <dsp:cNvSpPr/>
      </dsp:nvSpPr>
      <dsp:spPr>
        <a:xfrm>
          <a:off x="1906659" y="296287"/>
          <a:ext cx="4092301" cy="4092301"/>
        </a:xfrm>
        <a:custGeom>
          <a:avLst/>
          <a:gdLst/>
          <a:ahLst/>
          <a:cxnLst/>
          <a:rect l="0" t="0" r="0" b="0"/>
          <a:pathLst>
            <a:path>
              <a:moveTo>
                <a:pt x="349963" y="3190564"/>
              </a:moveTo>
              <a:arcTo wR="2046150" hR="2046150" stAng="8759554" swAng="1527932"/>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B1F6E29-92B9-4513-9BD5-E1B3583CA3D4}">
      <dsp:nvSpPr>
        <dsp:cNvPr id="0" name=""/>
        <dsp:cNvSpPr/>
      </dsp:nvSpPr>
      <dsp:spPr>
        <a:xfrm>
          <a:off x="1453089" y="2047618"/>
          <a:ext cx="907139" cy="589640"/>
        </a:xfrm>
        <a:prstGeom prst="roundRect">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O" sz="800" b="1" kern="1200" dirty="0"/>
            <a:t>Visualización e informe para la política</a:t>
          </a:r>
          <a:endParaRPr lang="es-CO" sz="800" kern="1200" dirty="0"/>
        </a:p>
      </dsp:txBody>
      <dsp:txXfrm>
        <a:off x="1481873" y="2076402"/>
        <a:ext cx="849571" cy="532072"/>
      </dsp:txXfrm>
    </dsp:sp>
    <dsp:sp modelId="{7D07BEDA-6027-4952-BE0F-4C372F81425F}">
      <dsp:nvSpPr>
        <dsp:cNvPr id="0" name=""/>
        <dsp:cNvSpPr/>
      </dsp:nvSpPr>
      <dsp:spPr>
        <a:xfrm>
          <a:off x="1906659" y="296287"/>
          <a:ext cx="4092301" cy="4092301"/>
        </a:xfrm>
        <a:custGeom>
          <a:avLst/>
          <a:gdLst/>
          <a:ahLst/>
          <a:cxnLst/>
          <a:rect l="0" t="0" r="0" b="0"/>
          <a:pathLst>
            <a:path>
              <a:moveTo>
                <a:pt x="22696" y="1742230"/>
              </a:moveTo>
              <a:arcTo wR="2046150" hR="2046150" stAng="11312514" swAng="1527932"/>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114682C-0C71-466F-816E-128EB437BCFB}">
      <dsp:nvSpPr>
        <dsp:cNvPr id="0" name=""/>
        <dsp:cNvSpPr/>
      </dsp:nvSpPr>
      <dsp:spPr>
        <a:xfrm>
          <a:off x="2052393" y="600771"/>
          <a:ext cx="907139" cy="589640"/>
        </a:xfrm>
        <a:prstGeom prst="roundRect">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CO" sz="800" b="1" kern="1200" dirty="0"/>
            <a:t>Implementación y seguimiento del impacto</a:t>
          </a:r>
          <a:endParaRPr lang="es-CO" sz="800" kern="1200" dirty="0"/>
        </a:p>
      </dsp:txBody>
      <dsp:txXfrm>
        <a:off x="2081177" y="629555"/>
        <a:ext cx="849571" cy="532072"/>
      </dsp:txXfrm>
    </dsp:sp>
    <dsp:sp modelId="{8E03B760-AFEC-4B73-96F9-05F1A2C3B5AE}">
      <dsp:nvSpPr>
        <dsp:cNvPr id="0" name=""/>
        <dsp:cNvSpPr/>
      </dsp:nvSpPr>
      <dsp:spPr>
        <a:xfrm>
          <a:off x="1906659" y="296287"/>
          <a:ext cx="4092301" cy="4092301"/>
        </a:xfrm>
        <a:custGeom>
          <a:avLst/>
          <a:gdLst/>
          <a:ahLst/>
          <a:cxnLst/>
          <a:rect l="0" t="0" r="0" b="0"/>
          <a:pathLst>
            <a:path>
              <a:moveTo>
                <a:pt x="977930" y="300975"/>
              </a:moveTo>
              <a:arcTo wR="2046150" hR="2046150" stAng="14311753" swAng="1108560"/>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AA6A9-7BC9-4948-8DDA-AFAC613101FB}">
      <dsp:nvSpPr>
        <dsp:cNvPr id="0" name=""/>
        <dsp:cNvSpPr/>
      </dsp:nvSpPr>
      <dsp:spPr>
        <a:xfrm rot="5400000">
          <a:off x="3053471" y="104716"/>
          <a:ext cx="1582089" cy="1376417"/>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t>Pregunta</a:t>
          </a:r>
        </a:p>
      </dsp:txBody>
      <dsp:txXfrm rot="-5400000">
        <a:off x="3370799" y="248422"/>
        <a:ext cx="947433" cy="1089005"/>
      </dsp:txXfrm>
    </dsp:sp>
    <dsp:sp modelId="{C28BBFCB-5C36-864F-892D-69F0AF314D2B}">
      <dsp:nvSpPr>
        <dsp:cNvPr id="0" name=""/>
        <dsp:cNvSpPr/>
      </dsp:nvSpPr>
      <dsp:spPr>
        <a:xfrm>
          <a:off x="4574492" y="318298"/>
          <a:ext cx="1765611" cy="949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Sentidos</a:t>
          </a:r>
        </a:p>
        <a:p>
          <a:pPr marL="0" lvl="0" indent="0" algn="ctr" defTabSz="711200">
            <a:lnSpc>
              <a:spcPct val="90000"/>
            </a:lnSpc>
            <a:spcBef>
              <a:spcPct val="0"/>
            </a:spcBef>
            <a:spcAft>
              <a:spcPct val="35000"/>
            </a:spcAft>
            <a:buNone/>
          </a:pPr>
          <a:r>
            <a:rPr lang="es-ES" sz="1600" kern="1200" dirty="0"/>
            <a:t>(Información)</a:t>
          </a:r>
        </a:p>
      </dsp:txBody>
      <dsp:txXfrm>
        <a:off x="4574492" y="318298"/>
        <a:ext cx="1765611" cy="949253"/>
      </dsp:txXfrm>
    </dsp:sp>
    <dsp:sp modelId="{3D2BC26A-DB9E-164F-8100-5669EA750067}">
      <dsp:nvSpPr>
        <dsp:cNvPr id="0" name=""/>
        <dsp:cNvSpPr/>
      </dsp:nvSpPr>
      <dsp:spPr>
        <a:xfrm rot="5400000">
          <a:off x="1566940" y="104716"/>
          <a:ext cx="1582089" cy="1376417"/>
        </a:xfrm>
        <a:prstGeom prst="hexagon">
          <a:avLst>
            <a:gd name="adj" fmla="val 25000"/>
            <a:gd name="vf" fmla="val 11547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es-ES" sz="4000" kern="1200"/>
        </a:p>
      </dsp:txBody>
      <dsp:txXfrm rot="-5400000">
        <a:off x="1884268" y="248422"/>
        <a:ext cx="947433" cy="1089005"/>
      </dsp:txXfrm>
    </dsp:sp>
    <dsp:sp modelId="{A849006A-8134-6342-A809-EE8FE9ED36B3}">
      <dsp:nvSpPr>
        <dsp:cNvPr id="0" name=""/>
        <dsp:cNvSpPr/>
      </dsp:nvSpPr>
      <dsp:spPr>
        <a:xfrm rot="5400000">
          <a:off x="2307358" y="1447593"/>
          <a:ext cx="1582089" cy="1376417"/>
        </a:xfrm>
        <a:prstGeom prst="hexagon">
          <a:avLst>
            <a:gd name="adj" fmla="val 25000"/>
            <a:gd name="vf" fmla="val 11547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Ítem</a:t>
          </a:r>
        </a:p>
      </dsp:txBody>
      <dsp:txXfrm rot="-5400000">
        <a:off x="2624686" y="1591299"/>
        <a:ext cx="947433" cy="1089005"/>
      </dsp:txXfrm>
    </dsp:sp>
    <dsp:sp modelId="{BFE704C0-65C6-0E4C-90CC-4158A339FFD2}">
      <dsp:nvSpPr>
        <dsp:cNvPr id="0" name=""/>
        <dsp:cNvSpPr/>
      </dsp:nvSpPr>
      <dsp:spPr>
        <a:xfrm>
          <a:off x="644582" y="1661175"/>
          <a:ext cx="1708656" cy="949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Proposición</a:t>
          </a:r>
        </a:p>
        <a:p>
          <a:pPr marL="0" lvl="0" indent="0" algn="ctr" defTabSz="711200">
            <a:lnSpc>
              <a:spcPct val="90000"/>
            </a:lnSpc>
            <a:spcBef>
              <a:spcPct val="0"/>
            </a:spcBef>
            <a:spcAft>
              <a:spcPct val="35000"/>
            </a:spcAft>
            <a:buNone/>
          </a:pPr>
          <a:r>
            <a:rPr lang="es-ES" sz="1600" kern="1200" dirty="0"/>
            <a:t>(Afirmación)</a:t>
          </a:r>
        </a:p>
      </dsp:txBody>
      <dsp:txXfrm>
        <a:off x="644582" y="1661175"/>
        <a:ext cx="1708656" cy="949253"/>
      </dsp:txXfrm>
    </dsp:sp>
    <dsp:sp modelId="{3C9CE1AE-64C4-7840-905F-5727FBC6FA54}">
      <dsp:nvSpPr>
        <dsp:cNvPr id="0" name=""/>
        <dsp:cNvSpPr/>
      </dsp:nvSpPr>
      <dsp:spPr>
        <a:xfrm rot="5400000">
          <a:off x="3793889" y="1447593"/>
          <a:ext cx="1582089" cy="1376417"/>
        </a:xfrm>
        <a:prstGeom prst="hexagon">
          <a:avLst>
            <a:gd name="adj" fmla="val 25000"/>
            <a:gd name="vf" fmla="val 115470"/>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es-ES" sz="4000" kern="1200"/>
        </a:p>
      </dsp:txBody>
      <dsp:txXfrm rot="-5400000">
        <a:off x="4111217" y="1591299"/>
        <a:ext cx="947433" cy="1089005"/>
      </dsp:txXfrm>
    </dsp:sp>
    <dsp:sp modelId="{C35E20D5-9ADB-C943-B14C-84622FF19848}">
      <dsp:nvSpPr>
        <dsp:cNvPr id="0" name=""/>
        <dsp:cNvSpPr/>
      </dsp:nvSpPr>
      <dsp:spPr>
        <a:xfrm rot="5400000">
          <a:off x="3053471" y="2790471"/>
          <a:ext cx="1582089" cy="1376417"/>
        </a:xfrm>
        <a:prstGeom prst="hexagon">
          <a:avLst>
            <a:gd name="adj" fmla="val 25000"/>
            <a:gd name="vf" fmla="val 115470"/>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Reactivo</a:t>
          </a:r>
        </a:p>
      </dsp:txBody>
      <dsp:txXfrm rot="-5400000">
        <a:off x="3370799" y="2934177"/>
        <a:ext cx="947433" cy="1089005"/>
      </dsp:txXfrm>
    </dsp:sp>
    <dsp:sp modelId="{F2366114-D49C-854F-839E-8D6593CD5121}">
      <dsp:nvSpPr>
        <dsp:cNvPr id="0" name=""/>
        <dsp:cNvSpPr/>
      </dsp:nvSpPr>
      <dsp:spPr>
        <a:xfrm>
          <a:off x="4574492" y="3004053"/>
          <a:ext cx="1765611" cy="949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Problema</a:t>
          </a:r>
        </a:p>
        <a:p>
          <a:pPr marL="0" lvl="0" indent="0" algn="ctr" defTabSz="711200">
            <a:lnSpc>
              <a:spcPct val="90000"/>
            </a:lnSpc>
            <a:spcBef>
              <a:spcPct val="0"/>
            </a:spcBef>
            <a:spcAft>
              <a:spcPct val="35000"/>
            </a:spcAft>
            <a:buNone/>
          </a:pPr>
          <a:r>
            <a:rPr lang="es-ES" sz="1600" kern="1200" dirty="0"/>
            <a:t>(Reacción)</a:t>
          </a:r>
        </a:p>
      </dsp:txBody>
      <dsp:txXfrm>
        <a:off x="4574492" y="3004053"/>
        <a:ext cx="1765611" cy="949253"/>
      </dsp:txXfrm>
    </dsp:sp>
    <dsp:sp modelId="{E9746067-1553-B949-85E4-16E4E6EFBE80}">
      <dsp:nvSpPr>
        <dsp:cNvPr id="0" name=""/>
        <dsp:cNvSpPr/>
      </dsp:nvSpPr>
      <dsp:spPr>
        <a:xfrm rot="5400000">
          <a:off x="1566940" y="2790471"/>
          <a:ext cx="1582089" cy="1376417"/>
        </a:xfrm>
        <a:prstGeom prst="hexagon">
          <a:avLst>
            <a:gd name="adj" fmla="val 25000"/>
            <a:gd name="vf" fmla="val 115470"/>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es-ES" sz="4000" kern="1200"/>
        </a:p>
      </dsp:txBody>
      <dsp:txXfrm rot="-5400000">
        <a:off x="1884268" y="2934177"/>
        <a:ext cx="947433" cy="10890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F2D45-E9E9-014A-B9EB-90EE5FA5FADA}">
      <dsp:nvSpPr>
        <dsp:cNvPr id="0" name=""/>
        <dsp:cNvSpPr/>
      </dsp:nvSpPr>
      <dsp:spPr>
        <a:xfrm>
          <a:off x="2844615" y="1828681"/>
          <a:ext cx="2235054" cy="2235054"/>
        </a:xfrm>
        <a:prstGeom prst="gear9">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kern="1200" dirty="0"/>
            <a:t>Dimensionalidad</a:t>
          </a:r>
        </a:p>
      </dsp:txBody>
      <dsp:txXfrm>
        <a:off x="3293960" y="2352232"/>
        <a:ext cx="1336364" cy="1148864"/>
      </dsp:txXfrm>
    </dsp:sp>
    <dsp:sp modelId="{FAFB5130-370C-8248-B983-D94DDDD75D8A}">
      <dsp:nvSpPr>
        <dsp:cNvPr id="0" name=""/>
        <dsp:cNvSpPr/>
      </dsp:nvSpPr>
      <dsp:spPr>
        <a:xfrm>
          <a:off x="1544220" y="1300395"/>
          <a:ext cx="1625494" cy="1625494"/>
        </a:xfrm>
        <a:prstGeom prst="gear6">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MX" sz="1000" kern="1200" dirty="0"/>
            <a:t>Confiabilidad</a:t>
          </a:r>
        </a:p>
      </dsp:txBody>
      <dsp:txXfrm>
        <a:off x="1953443" y="1712091"/>
        <a:ext cx="807048" cy="802102"/>
      </dsp:txXfrm>
    </dsp:sp>
    <dsp:sp modelId="{EC8C5154-6DD3-6B43-9860-C8111A7029F8}">
      <dsp:nvSpPr>
        <dsp:cNvPr id="0" name=""/>
        <dsp:cNvSpPr/>
      </dsp:nvSpPr>
      <dsp:spPr>
        <a:xfrm rot="20700000">
          <a:off x="2454662" y="178970"/>
          <a:ext cx="1592652" cy="1592652"/>
        </a:xfrm>
        <a:prstGeom prst="gear6">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s-MX" sz="2100" kern="1200" dirty="0"/>
            <a:t>Validez</a:t>
          </a:r>
        </a:p>
      </dsp:txBody>
      <dsp:txXfrm rot="-20700000">
        <a:off x="2803978" y="528285"/>
        <a:ext cx="894021" cy="894021"/>
      </dsp:txXfrm>
    </dsp:sp>
    <dsp:sp modelId="{A860B051-8365-8F4E-95C4-41CCFBF42A8F}">
      <dsp:nvSpPr>
        <dsp:cNvPr id="0" name=""/>
        <dsp:cNvSpPr/>
      </dsp:nvSpPr>
      <dsp:spPr>
        <a:xfrm>
          <a:off x="2671329" y="1492225"/>
          <a:ext cx="2860870" cy="2860870"/>
        </a:xfrm>
        <a:prstGeom prst="circularArrow">
          <a:avLst>
            <a:gd name="adj1" fmla="val 4688"/>
            <a:gd name="adj2" fmla="val 299029"/>
            <a:gd name="adj3" fmla="val 2513076"/>
            <a:gd name="adj4" fmla="val 15867947"/>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1C923C-76A1-9C48-9FF1-B6D72D7285C0}">
      <dsp:nvSpPr>
        <dsp:cNvPr id="0" name=""/>
        <dsp:cNvSpPr/>
      </dsp:nvSpPr>
      <dsp:spPr>
        <a:xfrm>
          <a:off x="1256348" y="941295"/>
          <a:ext cx="2078600" cy="2078600"/>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396C88-F9CF-6948-B173-CD13D244588B}">
      <dsp:nvSpPr>
        <dsp:cNvPr id="0" name=""/>
        <dsp:cNvSpPr/>
      </dsp:nvSpPr>
      <dsp:spPr>
        <a:xfrm>
          <a:off x="2086265" y="-169320"/>
          <a:ext cx="2241150" cy="2241150"/>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D1999-BC19-B54D-8806-B40B7FADE832}">
      <dsp:nvSpPr>
        <dsp:cNvPr id="0" name=""/>
        <dsp:cNvSpPr/>
      </dsp:nvSpPr>
      <dsp:spPr>
        <a:xfrm>
          <a:off x="507967" y="1015934"/>
          <a:ext cx="3047801" cy="3047801"/>
        </a:xfrm>
        <a:prstGeom prst="ellipse">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AC47BE-76FD-7640-A60A-2FF965E5E2BD}">
      <dsp:nvSpPr>
        <dsp:cNvPr id="0" name=""/>
        <dsp:cNvSpPr/>
      </dsp:nvSpPr>
      <dsp:spPr>
        <a:xfrm>
          <a:off x="943549" y="1451515"/>
          <a:ext cx="2176638" cy="2176638"/>
        </a:xfrm>
        <a:prstGeom prst="ellipse">
          <a:avLst/>
        </a:prstGeom>
        <a:solidFill>
          <a:schemeClr val="accent2">
            <a:hueOff val="4295742"/>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7D3357-79DB-4B4D-8844-A04B16F54631}">
      <dsp:nvSpPr>
        <dsp:cNvPr id="0" name=""/>
        <dsp:cNvSpPr/>
      </dsp:nvSpPr>
      <dsp:spPr>
        <a:xfrm>
          <a:off x="1378876" y="1886843"/>
          <a:ext cx="1305983" cy="1305983"/>
        </a:xfrm>
        <a:prstGeom prst="ellipse">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6C73D6-A133-C84D-9A81-F539EAB01765}">
      <dsp:nvSpPr>
        <dsp:cNvPr id="0" name=""/>
        <dsp:cNvSpPr/>
      </dsp:nvSpPr>
      <dsp:spPr>
        <a:xfrm>
          <a:off x="1814204" y="2322171"/>
          <a:ext cx="435327" cy="43532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0423DF-C6D9-F745-9BD4-8E784369B1C8}">
      <dsp:nvSpPr>
        <dsp:cNvPr id="0" name=""/>
        <dsp:cNvSpPr/>
      </dsp:nvSpPr>
      <dsp:spPr>
        <a:xfrm>
          <a:off x="4063736" y="0"/>
          <a:ext cx="1523900" cy="728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26670" rIns="26670" bIns="26670" numCol="1" spcCol="1270" anchor="ctr" anchorCtr="0">
          <a:noAutofit/>
        </a:bodyPr>
        <a:lstStyle/>
        <a:p>
          <a:pPr marL="0" lvl="0" indent="0" algn="l" defTabSz="933450">
            <a:lnSpc>
              <a:spcPct val="90000"/>
            </a:lnSpc>
            <a:spcBef>
              <a:spcPct val="0"/>
            </a:spcBef>
            <a:spcAft>
              <a:spcPct val="35000"/>
            </a:spcAft>
            <a:buNone/>
          </a:pPr>
          <a:r>
            <a:rPr lang="es-MX" sz="2100" kern="1200" dirty="0"/>
            <a:t>Validez Total</a:t>
          </a:r>
        </a:p>
      </dsp:txBody>
      <dsp:txXfrm>
        <a:off x="4063736" y="0"/>
        <a:ext cx="1523900" cy="728932"/>
      </dsp:txXfrm>
    </dsp:sp>
    <dsp:sp modelId="{C2567559-5A4E-B94B-8589-434496E20013}">
      <dsp:nvSpPr>
        <dsp:cNvPr id="0" name=""/>
        <dsp:cNvSpPr/>
      </dsp:nvSpPr>
      <dsp:spPr>
        <a:xfrm>
          <a:off x="3682761" y="364466"/>
          <a:ext cx="380975"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E61962-0754-4149-87DD-07964E01FE4D}">
      <dsp:nvSpPr>
        <dsp:cNvPr id="0" name=""/>
        <dsp:cNvSpPr/>
      </dsp:nvSpPr>
      <dsp:spPr>
        <a:xfrm rot="5400000">
          <a:off x="1767725" y="604480"/>
          <a:ext cx="2153780" cy="1676291"/>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2CBBDA-5886-6E4F-AC1B-374AF0311761}">
      <dsp:nvSpPr>
        <dsp:cNvPr id="0" name=""/>
        <dsp:cNvSpPr/>
      </dsp:nvSpPr>
      <dsp:spPr>
        <a:xfrm>
          <a:off x="4063736" y="728932"/>
          <a:ext cx="1523900" cy="728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26670" rIns="26670" bIns="26670" numCol="1" spcCol="1270" anchor="ctr" anchorCtr="0">
          <a:noAutofit/>
        </a:bodyPr>
        <a:lstStyle/>
        <a:p>
          <a:pPr marL="0" lvl="0" indent="0" algn="l" defTabSz="933450">
            <a:lnSpc>
              <a:spcPct val="90000"/>
            </a:lnSpc>
            <a:spcBef>
              <a:spcPct val="0"/>
            </a:spcBef>
            <a:spcAft>
              <a:spcPct val="35000"/>
            </a:spcAft>
            <a:buNone/>
          </a:pPr>
          <a:r>
            <a:rPr lang="es-MX" sz="2100" kern="1200" dirty="0"/>
            <a:t>Validez de Constructo</a:t>
          </a:r>
        </a:p>
      </dsp:txBody>
      <dsp:txXfrm>
        <a:off x="4063736" y="728932"/>
        <a:ext cx="1523900" cy="728932"/>
      </dsp:txXfrm>
    </dsp:sp>
    <dsp:sp modelId="{4CD77368-29C3-2B44-BC33-7B3B41C30D71}">
      <dsp:nvSpPr>
        <dsp:cNvPr id="0" name=""/>
        <dsp:cNvSpPr/>
      </dsp:nvSpPr>
      <dsp:spPr>
        <a:xfrm>
          <a:off x="3682761" y="1093398"/>
          <a:ext cx="380975"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C784F1-38EE-0141-8ADF-9E5DF9087116}">
      <dsp:nvSpPr>
        <dsp:cNvPr id="0" name=""/>
        <dsp:cNvSpPr/>
      </dsp:nvSpPr>
      <dsp:spPr>
        <a:xfrm rot="5400000">
          <a:off x="2140573" y="1321476"/>
          <a:ext cx="1768741" cy="1313094"/>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C7F788-CEB2-CE4D-BF1B-87A3299D38D7}">
      <dsp:nvSpPr>
        <dsp:cNvPr id="0" name=""/>
        <dsp:cNvSpPr/>
      </dsp:nvSpPr>
      <dsp:spPr>
        <a:xfrm>
          <a:off x="4063736" y="1457865"/>
          <a:ext cx="1523900" cy="728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26670" rIns="26670" bIns="26670" numCol="1" spcCol="1270" anchor="ctr" anchorCtr="0">
          <a:noAutofit/>
        </a:bodyPr>
        <a:lstStyle/>
        <a:p>
          <a:pPr marL="0" lvl="0" indent="0" algn="l" defTabSz="933450">
            <a:lnSpc>
              <a:spcPct val="90000"/>
            </a:lnSpc>
            <a:spcBef>
              <a:spcPct val="0"/>
            </a:spcBef>
            <a:spcAft>
              <a:spcPct val="35000"/>
            </a:spcAft>
            <a:buNone/>
          </a:pPr>
          <a:r>
            <a:rPr lang="es-MX" sz="2100" kern="1200" dirty="0"/>
            <a:t>Validez de Criterio</a:t>
          </a:r>
        </a:p>
      </dsp:txBody>
      <dsp:txXfrm>
        <a:off x="4063736" y="1457865"/>
        <a:ext cx="1523900" cy="728932"/>
      </dsp:txXfrm>
    </dsp:sp>
    <dsp:sp modelId="{BC3E7BCA-6608-5F4A-BA8C-310CD3E0B5A6}">
      <dsp:nvSpPr>
        <dsp:cNvPr id="0" name=""/>
        <dsp:cNvSpPr/>
      </dsp:nvSpPr>
      <dsp:spPr>
        <a:xfrm>
          <a:off x="3682761" y="1822331"/>
          <a:ext cx="380975"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136223-1E28-D04C-BBF7-3AB360690DE3}">
      <dsp:nvSpPr>
        <dsp:cNvPr id="0" name=""/>
        <dsp:cNvSpPr/>
      </dsp:nvSpPr>
      <dsp:spPr>
        <a:xfrm rot="5400000">
          <a:off x="2501483" y="1989706"/>
          <a:ext cx="1349160" cy="1013394"/>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CC3255-33B7-F84D-A88B-0A6713315268}">
      <dsp:nvSpPr>
        <dsp:cNvPr id="0" name=""/>
        <dsp:cNvSpPr/>
      </dsp:nvSpPr>
      <dsp:spPr>
        <a:xfrm>
          <a:off x="4063736" y="2186797"/>
          <a:ext cx="1523900" cy="728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26670" rIns="26670" bIns="26670" numCol="1" spcCol="1270" anchor="ctr" anchorCtr="0">
          <a:noAutofit/>
        </a:bodyPr>
        <a:lstStyle/>
        <a:p>
          <a:pPr marL="0" lvl="0" indent="0" algn="l" defTabSz="933450">
            <a:lnSpc>
              <a:spcPct val="90000"/>
            </a:lnSpc>
            <a:spcBef>
              <a:spcPct val="0"/>
            </a:spcBef>
            <a:spcAft>
              <a:spcPct val="35000"/>
            </a:spcAft>
            <a:buNone/>
          </a:pPr>
          <a:r>
            <a:rPr lang="es-MX" sz="2100" kern="1200" dirty="0"/>
            <a:t>Validez de Contenido</a:t>
          </a:r>
        </a:p>
      </dsp:txBody>
      <dsp:txXfrm>
        <a:off x="4063736" y="2186797"/>
        <a:ext cx="1523900" cy="728932"/>
      </dsp:txXfrm>
    </dsp:sp>
    <dsp:sp modelId="{3DEF2640-AD53-9543-9F96-66304026460D}">
      <dsp:nvSpPr>
        <dsp:cNvPr id="0" name=""/>
        <dsp:cNvSpPr/>
      </dsp:nvSpPr>
      <dsp:spPr>
        <a:xfrm>
          <a:off x="3682761" y="2551264"/>
          <a:ext cx="380975"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7A9016-63F4-8840-AD52-D2F65C922324}">
      <dsp:nvSpPr>
        <dsp:cNvPr id="0" name=""/>
        <dsp:cNvSpPr/>
      </dsp:nvSpPr>
      <dsp:spPr>
        <a:xfrm rot="5400000">
          <a:off x="2863258" y="2660578"/>
          <a:ext cx="927344" cy="708105"/>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1D6A08-21E8-4756-8359-7B01507CE48E}">
      <dsp:nvSpPr>
        <dsp:cNvPr id="0" name=""/>
        <dsp:cNvSpPr/>
      </dsp:nvSpPr>
      <dsp:spPr>
        <a:xfrm rot="5400000">
          <a:off x="976560" y="1187298"/>
          <a:ext cx="1050063" cy="1195459"/>
        </a:xfrm>
        <a:prstGeom prst="bentUpArrow">
          <a:avLst>
            <a:gd name="adj1" fmla="val 32840"/>
            <a:gd name="adj2" fmla="val 25000"/>
            <a:gd name="adj3" fmla="val 35780"/>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444059-6A4C-4D7F-A506-35AE64305819}">
      <dsp:nvSpPr>
        <dsp:cNvPr id="0" name=""/>
        <dsp:cNvSpPr/>
      </dsp:nvSpPr>
      <dsp:spPr>
        <a:xfrm>
          <a:off x="698357" y="23282"/>
          <a:ext cx="1767688" cy="1237324"/>
        </a:xfrm>
        <a:prstGeom prst="roundRect">
          <a:avLst>
            <a:gd name="adj" fmla="val 16670"/>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Font typeface="+mj-lt"/>
            <a:buNone/>
          </a:pPr>
          <a:r>
            <a:rPr lang="es-ES" sz="900" kern="1200" dirty="0"/>
            <a:t>Validación de contenido</a:t>
          </a:r>
        </a:p>
        <a:p>
          <a:pPr marL="0" lvl="0" indent="0" algn="ctr" defTabSz="400050">
            <a:lnSpc>
              <a:spcPct val="90000"/>
            </a:lnSpc>
            <a:spcBef>
              <a:spcPct val="0"/>
            </a:spcBef>
            <a:spcAft>
              <a:spcPct val="35000"/>
            </a:spcAft>
            <a:buFont typeface="+mj-lt"/>
            <a:buNone/>
          </a:pPr>
          <a:r>
            <a:rPr lang="es-ES" sz="900" kern="1200" dirty="0"/>
            <a:t>Realidad y sus características.</a:t>
          </a:r>
        </a:p>
        <a:p>
          <a:pPr marL="0" lvl="0" indent="0" algn="ctr" defTabSz="400050">
            <a:lnSpc>
              <a:spcPct val="90000"/>
            </a:lnSpc>
            <a:spcBef>
              <a:spcPct val="0"/>
            </a:spcBef>
            <a:spcAft>
              <a:spcPct val="35000"/>
            </a:spcAft>
            <a:buFont typeface="+mj-lt"/>
            <a:buNone/>
          </a:pPr>
          <a:r>
            <a:rPr lang="es-ES" sz="900" kern="1200" dirty="0"/>
            <a:t>Identificación del dominio.</a:t>
          </a:r>
        </a:p>
        <a:p>
          <a:pPr marL="0" lvl="0" indent="0" algn="ctr" defTabSz="400050">
            <a:lnSpc>
              <a:spcPct val="90000"/>
            </a:lnSpc>
            <a:spcBef>
              <a:spcPct val="0"/>
            </a:spcBef>
            <a:spcAft>
              <a:spcPct val="35000"/>
            </a:spcAft>
            <a:buFont typeface="+mj-lt"/>
            <a:buNone/>
          </a:pPr>
          <a:r>
            <a:rPr lang="es-ES" sz="900" kern="1200" dirty="0"/>
            <a:t>Validación de contenido.</a:t>
          </a:r>
        </a:p>
        <a:p>
          <a:pPr marL="0" lvl="0" indent="0" algn="ctr" defTabSz="400050">
            <a:lnSpc>
              <a:spcPct val="90000"/>
            </a:lnSpc>
            <a:spcBef>
              <a:spcPct val="0"/>
            </a:spcBef>
            <a:spcAft>
              <a:spcPct val="35000"/>
            </a:spcAft>
            <a:buFont typeface="+mj-lt"/>
            <a:buNone/>
          </a:pPr>
          <a:endParaRPr lang="es-CO" sz="900" kern="1200" dirty="0"/>
        </a:p>
      </dsp:txBody>
      <dsp:txXfrm>
        <a:off x="758769" y="83694"/>
        <a:ext cx="1646864" cy="1116500"/>
      </dsp:txXfrm>
    </dsp:sp>
    <dsp:sp modelId="{8B900EBB-3890-4879-9DA7-4A0D97232C1D}">
      <dsp:nvSpPr>
        <dsp:cNvPr id="0" name=""/>
        <dsp:cNvSpPr/>
      </dsp:nvSpPr>
      <dsp:spPr>
        <a:xfrm>
          <a:off x="2466045" y="141289"/>
          <a:ext cx="1285647" cy="1000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s-ES" sz="1050" b="1" kern="1200" dirty="0"/>
            <a:t>FASE 1</a:t>
          </a:r>
          <a:endParaRPr lang="es-CO" sz="1050" b="1" kern="1200" dirty="0"/>
        </a:p>
      </dsp:txBody>
      <dsp:txXfrm>
        <a:off x="2466045" y="141289"/>
        <a:ext cx="1285647" cy="1000060"/>
      </dsp:txXfrm>
    </dsp:sp>
    <dsp:sp modelId="{CB9B8830-64F2-4354-888B-5EEBF60B5037}">
      <dsp:nvSpPr>
        <dsp:cNvPr id="0" name=""/>
        <dsp:cNvSpPr/>
      </dsp:nvSpPr>
      <dsp:spPr>
        <a:xfrm rot="5400000">
          <a:off x="2442161" y="2577221"/>
          <a:ext cx="1050063" cy="1195459"/>
        </a:xfrm>
        <a:prstGeom prst="bentUpArrow">
          <a:avLst>
            <a:gd name="adj1" fmla="val 32840"/>
            <a:gd name="adj2" fmla="val 25000"/>
            <a:gd name="adj3" fmla="val 35780"/>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FE6257-9C65-45D1-8BDB-C85B755FD4E2}">
      <dsp:nvSpPr>
        <dsp:cNvPr id="0" name=""/>
        <dsp:cNvSpPr/>
      </dsp:nvSpPr>
      <dsp:spPr>
        <a:xfrm>
          <a:off x="2163958" y="1413205"/>
          <a:ext cx="1767688" cy="1237324"/>
        </a:xfrm>
        <a:prstGeom prst="roundRect">
          <a:avLst>
            <a:gd name="adj" fmla="val 16670"/>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Font typeface="+mj-lt"/>
            <a:buNone/>
          </a:pPr>
          <a:r>
            <a:rPr lang="es-ES" sz="900" b="1" kern="1200" dirty="0"/>
            <a:t>Validación de Criterio</a:t>
          </a:r>
        </a:p>
        <a:p>
          <a:pPr marL="0" lvl="0" indent="0" algn="ctr" defTabSz="400050">
            <a:lnSpc>
              <a:spcPct val="90000"/>
            </a:lnSpc>
            <a:spcBef>
              <a:spcPct val="0"/>
            </a:spcBef>
            <a:spcAft>
              <a:spcPct val="35000"/>
            </a:spcAft>
            <a:buFont typeface="+mj-lt"/>
            <a:buNone/>
          </a:pPr>
          <a:r>
            <a:rPr lang="es-ES" sz="900" kern="1200" dirty="0"/>
            <a:t>Entrevistas</a:t>
          </a:r>
        </a:p>
        <a:p>
          <a:pPr marL="0" lvl="0" indent="0" algn="ctr" defTabSz="400050">
            <a:lnSpc>
              <a:spcPct val="90000"/>
            </a:lnSpc>
            <a:spcBef>
              <a:spcPct val="0"/>
            </a:spcBef>
            <a:spcAft>
              <a:spcPct val="35000"/>
            </a:spcAft>
            <a:buFont typeface="+mj-lt"/>
            <a:buNone/>
          </a:pPr>
          <a:r>
            <a:rPr lang="es-ES" sz="900" kern="1200" dirty="0"/>
            <a:t>Prueba piloto</a:t>
          </a:r>
        </a:p>
        <a:p>
          <a:pPr marL="0" lvl="0" indent="0" algn="ctr" defTabSz="400050">
            <a:lnSpc>
              <a:spcPct val="90000"/>
            </a:lnSpc>
            <a:spcBef>
              <a:spcPct val="0"/>
            </a:spcBef>
            <a:spcAft>
              <a:spcPct val="35000"/>
            </a:spcAft>
            <a:buFont typeface="+mj-lt"/>
            <a:buNone/>
          </a:pPr>
          <a:r>
            <a:rPr lang="es-ES" sz="900" kern="1200" dirty="0"/>
            <a:t>Evaluación instrumento</a:t>
          </a:r>
        </a:p>
        <a:p>
          <a:pPr marL="0" lvl="0" indent="0" algn="ctr" defTabSz="400050">
            <a:lnSpc>
              <a:spcPct val="90000"/>
            </a:lnSpc>
            <a:spcBef>
              <a:spcPct val="0"/>
            </a:spcBef>
            <a:spcAft>
              <a:spcPct val="35000"/>
            </a:spcAft>
            <a:buFont typeface="+mj-lt"/>
            <a:buNone/>
          </a:pPr>
          <a:r>
            <a:rPr lang="es-ES" sz="900" kern="1200" dirty="0"/>
            <a:t>Modelos multivariantes</a:t>
          </a:r>
          <a:endParaRPr lang="es-CO" sz="900" kern="1200" dirty="0"/>
        </a:p>
      </dsp:txBody>
      <dsp:txXfrm>
        <a:off x="2224370" y="1473617"/>
        <a:ext cx="1646864" cy="1116500"/>
      </dsp:txXfrm>
    </dsp:sp>
    <dsp:sp modelId="{B9358CB9-8250-46D0-AEAD-40BBAA78C67E}">
      <dsp:nvSpPr>
        <dsp:cNvPr id="0" name=""/>
        <dsp:cNvSpPr/>
      </dsp:nvSpPr>
      <dsp:spPr>
        <a:xfrm>
          <a:off x="3931646" y="1531212"/>
          <a:ext cx="1285647" cy="1000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s-ES" sz="1100" b="1" kern="1200" dirty="0"/>
            <a:t>FASE 2 </a:t>
          </a:r>
          <a:endParaRPr lang="es-CO" sz="1100" b="1" kern="1200" dirty="0"/>
        </a:p>
      </dsp:txBody>
      <dsp:txXfrm>
        <a:off x="3931646" y="1531212"/>
        <a:ext cx="1285647" cy="1000060"/>
      </dsp:txXfrm>
    </dsp:sp>
    <dsp:sp modelId="{66FF7ACC-9163-4800-BD84-523E06FF2672}">
      <dsp:nvSpPr>
        <dsp:cNvPr id="0" name=""/>
        <dsp:cNvSpPr/>
      </dsp:nvSpPr>
      <dsp:spPr>
        <a:xfrm>
          <a:off x="3629559" y="2803129"/>
          <a:ext cx="1767688" cy="1237324"/>
        </a:xfrm>
        <a:prstGeom prst="roundRect">
          <a:avLst>
            <a:gd name="adj" fmla="val 16670"/>
          </a:avLst>
        </a:prstGeom>
        <a:solidFill>
          <a:srgbClr val="0D592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Font typeface="+mj-lt"/>
            <a:buNone/>
          </a:pPr>
          <a:r>
            <a:rPr lang="es-ES" sz="900" kern="1200" dirty="0"/>
            <a:t>Validación Total</a:t>
          </a:r>
        </a:p>
        <a:p>
          <a:pPr marL="0" lvl="0" indent="0" algn="ctr" defTabSz="400050">
            <a:lnSpc>
              <a:spcPct val="90000"/>
            </a:lnSpc>
            <a:spcBef>
              <a:spcPct val="0"/>
            </a:spcBef>
            <a:spcAft>
              <a:spcPct val="35000"/>
            </a:spcAft>
            <a:buFont typeface="+mj-lt"/>
            <a:buNone/>
          </a:pPr>
          <a:r>
            <a:rPr lang="es-ES" sz="900" kern="1200" dirty="0"/>
            <a:t>Prueba de dimensionalidad.</a:t>
          </a:r>
        </a:p>
        <a:p>
          <a:pPr marL="0" lvl="0" indent="0" algn="ctr" defTabSz="400050">
            <a:lnSpc>
              <a:spcPct val="90000"/>
            </a:lnSpc>
            <a:spcBef>
              <a:spcPct val="0"/>
            </a:spcBef>
            <a:spcAft>
              <a:spcPct val="35000"/>
            </a:spcAft>
            <a:buFont typeface="+mj-lt"/>
            <a:buNone/>
          </a:pPr>
          <a:r>
            <a:rPr lang="es-ES" sz="900" kern="1200" dirty="0"/>
            <a:t>Prueba de fiabilidad.</a:t>
          </a:r>
        </a:p>
        <a:p>
          <a:pPr marL="0" lvl="0" indent="0" algn="ctr" defTabSz="400050">
            <a:lnSpc>
              <a:spcPct val="90000"/>
            </a:lnSpc>
            <a:spcBef>
              <a:spcPct val="0"/>
            </a:spcBef>
            <a:spcAft>
              <a:spcPct val="35000"/>
            </a:spcAft>
            <a:buFont typeface="+mj-lt"/>
            <a:buNone/>
          </a:pPr>
          <a:r>
            <a:rPr lang="es-ES" sz="900" kern="1200" dirty="0"/>
            <a:t>Prueba de validez.</a:t>
          </a:r>
          <a:endParaRPr lang="es-CO" sz="900" kern="1200" dirty="0"/>
        </a:p>
      </dsp:txBody>
      <dsp:txXfrm>
        <a:off x="3689971" y="2863541"/>
        <a:ext cx="1646864" cy="11165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4T13:05:19.806"/>
    </inkml:context>
    <inkml:brush xml:id="br0">
      <inkml:brushProperty name="height" value="0.053" units="cm"/>
      <inkml:brushProperty name="color" value="#FF0000"/>
    </inkml:brush>
  </inkml:definitions>
  <inkml:trace contextRef="#ctx0" brushRef="#br0">10528 11386 8296,'-10'10'0,"2"-2"0,1-1 0,4-5 2915,-5 1-1543,7-2-1372,-5-1 0,6 0 0,0 0 0</inkml:trace>
  <inkml:trace contextRef="#ctx0" brushRef="#br0" timeOffset="10">21115 12053 7952,'-5'-5'1157,"3"-2"-287,-1 3-91,-3 4-501,4-5 1,-1 1-279,6 1 0,8-6 0,6 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4T13:05:19.806"/>
    </inkml:context>
    <inkml:brush xml:id="br0">
      <inkml:brushProperty name="height" value="0.053" units="cm"/>
      <inkml:brushProperty name="color" value="#FF0000"/>
    </inkml:brush>
  </inkml:definitions>
  <inkml:trace contextRef="#ctx0" brushRef="#br0">10528 11386 8296,'-10'10'0,"2"-2"0,1-1 0,4-5 2915,-5 1-1543,7-2-1372,-5-1 0,6 0 0,0 0 0</inkml:trace>
  <inkml:trace contextRef="#ctx0" brushRef="#br0" timeOffset="10">21115 12053 7952,'-5'-5'1157,"3"-2"-287,-1 3-91,-3 4-501,4-5 1,-1 1-279,6 1 0,8-6 0,6 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4T13:05:19.806"/>
    </inkml:context>
    <inkml:brush xml:id="br0">
      <inkml:brushProperty name="height" value="0.053" units="cm"/>
      <inkml:brushProperty name="color" value="#FF0000"/>
    </inkml:brush>
  </inkml:definitions>
  <inkml:trace contextRef="#ctx0" brushRef="#br0">10528 11386 8296,'-10'10'0,"2"-2"0,1-1 0,4-5 2915,-5 1-1543,7-2-1372,-5-1 0,6 0 0,0 0 0</inkml:trace>
  <inkml:trace contextRef="#ctx0" brushRef="#br0" timeOffset="10">21115 12053 7952,'-5'-5'1157,"3"-2"-287,-1 3-91,-3 4-501,4-5 1,-1 1-279,6 1 0,8-6 0,6 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4T13:05:19.806"/>
    </inkml:context>
    <inkml:brush xml:id="br0">
      <inkml:brushProperty name="height" value="0.053" units="cm"/>
      <inkml:brushProperty name="color" value="#FF0000"/>
    </inkml:brush>
  </inkml:definitions>
  <inkml:trace contextRef="#ctx0" brushRef="#br0">10528 11386 8296,'-10'10'0,"2"-2"0,1-1 0,4-5 2915,-5 1-1543,7-2-1372,-5-1 0,6 0 0,0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4T13:05:19.806"/>
    </inkml:context>
    <inkml:brush xml:id="br0">
      <inkml:brushProperty name="height" value="0.053" units="cm"/>
      <inkml:brushProperty name="color" value="#FF0000"/>
    </inkml:brush>
  </inkml:definitions>
  <inkml:trace contextRef="#ctx0" brushRef="#br0">10528 11386 8296,'-10'10'0,"2"-2"0,1-1 0,4-5 2915,-5 1-1543,7-2-1372,-5-1 0,6 0 0,0 0 0</inkml:trace>
  <inkml:trace contextRef="#ctx0" brushRef="#br0" timeOffset="10">21115 12053 7952,'-5'-5'1157,"3"-2"-287,-1 3-91,-3 4-501,4-5 1,-1 1-279,6 1 0,8-6 0,6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4T13:05:19.806"/>
    </inkml:context>
    <inkml:brush xml:id="br0">
      <inkml:brushProperty name="height" value="0.053" units="cm"/>
      <inkml:brushProperty name="color" value="#FF0000"/>
    </inkml:brush>
  </inkml:definitions>
  <inkml:trace contextRef="#ctx0" brushRef="#br0">10528 11386 8296,'-10'10'0,"2"-2"0,1-1 0,4-5 2915,-5 1-1543,7-2-1372,-5-1 0,6 0 0,0 0 0</inkml:trace>
  <inkml:trace contextRef="#ctx0" brushRef="#br0" timeOffset="10">21115 12053 7952,'-5'-5'1157,"3"-2"-287,-1 3-91,-3 4-501,4-5 1,-1 1-279,6 1 0,8-6 0,6 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3T20:57:52.555"/>
    </inkml:context>
    <inkml:brush xml:id="br0">
      <inkml:brushProperty name="height" value="0.053" units="cm"/>
      <inkml:brushProperty name="color" value="#FF0000"/>
    </inkml:brush>
  </inkml:definitions>
  <inkml:trace contextRef="#ctx0" brushRef="#br0">17826 9406 7887,'-26'0'0,"-3"0"0,3 0 1919,1 0 1,3 0 113,4 0-2506,2 0-946,6-4-1188,5 2 2607,-1-2 0,12 4 0,-1 0 0</inkml:trace>
  <inkml:trace contextRef="#ctx0" brushRef="#br0" timeOffset="1">19551 11087 7863,'-11'0'2170,"0"0"0,4 0-1276,0 0 0,3 0 459,-3 0 0,4-4-2483,-5 1 883,7-1 1,-5 4 246,6-4 0,6-3 0,-1-4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4T13:05:19.881"/>
    </inkml:context>
    <inkml:brush xml:id="br0">
      <inkml:brushProperty name="width" value="0.05292" units="cm"/>
      <inkml:brushProperty name="height" value="0.05292" units="cm"/>
      <inkml:brushProperty name="color" value="#FF0000"/>
    </inkml:brush>
  </inkml:definitions>
  <inkml:trace contextRef="#ctx0" brushRef="#br0">12043 7774 7691,'-6'0'41,"2"0"168,4 0-209,0 0 0,0 5 0,0 1 0</inkml:trace>
  <inkml:trace contextRef="#ctx0" brushRef="#br0" timeOffset="119">1585 5921 7633,'-21'0'885,"0"0"0,4 0 165,3 0-1838,6 0 788,4 0 0,4-4 0,0-2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4T13:05:19.806"/>
    </inkml:context>
    <inkml:brush xml:id="br0">
      <inkml:brushProperty name="height" value="0.053" units="cm"/>
      <inkml:brushProperty name="color" value="#FF0000"/>
    </inkml:brush>
  </inkml:definitions>
  <inkml:trace contextRef="#ctx0" brushRef="#br0">10528 11386 8296,'-10'10'0,"2"-2"0,1-1 0,4-5 2915,-5 1-1543,7-2-1372,-5-1 0,6 0 0,0 0 0</inkml:trace>
  <inkml:trace contextRef="#ctx0" brushRef="#br0" timeOffset="10">21115 12053 7952,'-5'-5'1157,"3"-2"-287,-1 3-91,-3 4-501,4-5 1,-1 1-279,6 1 0,8-6 0,6 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4T13:05:19.806"/>
    </inkml:context>
    <inkml:brush xml:id="br0">
      <inkml:brushProperty name="height" value="0.053" units="cm"/>
      <inkml:brushProperty name="color" value="#FF0000"/>
    </inkml:brush>
  </inkml:definitions>
  <inkml:trace contextRef="#ctx0" brushRef="#br0">10528 11386 8296,'-10'10'0,"2"-2"0,1-1 0,4-5 2915,-5 1-1543,7-2-1372,-5-1 0,6 0 0,0 0 0</inkml:trace>
  <inkml:trace contextRef="#ctx0" brushRef="#br0" timeOffset="10">21115 12053 7952,'-5'-5'1157,"3"-2"-287,-1 3-91,-3 4-501,4-5 1,-1 1-279,6 1 0,8-6 0,6 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4T13:05:19.806"/>
    </inkml:context>
    <inkml:brush xml:id="br0">
      <inkml:brushProperty name="height" value="0.053" units="cm"/>
      <inkml:brushProperty name="color" value="#FF0000"/>
    </inkml:brush>
  </inkml:definitions>
  <inkml:trace contextRef="#ctx0" brushRef="#br0">10528 11386 8296,'-10'10'0,"2"-2"0,1-1 0,4-5 2915,-5 1-1543,7-2-1372,-5-1 0,6 0 0,0 0 0</inkml:trace>
  <inkml:trace contextRef="#ctx0" brushRef="#br0" timeOffset="10">21115 12053 7952,'-5'-5'1157,"3"-2"-287,-1 3-91,-3 4-501,4-5 1,-1 1-279,6 1 0,8-6 0,6 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4T13:05:19.806"/>
    </inkml:context>
    <inkml:brush xml:id="br0">
      <inkml:brushProperty name="height" value="0.053" units="cm"/>
      <inkml:brushProperty name="color" value="#FF0000"/>
    </inkml:brush>
  </inkml:definitions>
  <inkml:trace contextRef="#ctx0" brushRef="#br0">10528 11386 8296,'-10'10'0,"2"-2"0,1-1 0,4-5 2915,-5 1-1543,7-2-1372,-5-1 0,6 0 0,0 0 0</inkml:trace>
  <inkml:trace contextRef="#ctx0" brushRef="#br0" timeOffset="10">21115 12053 7952,'-5'-5'1157,"3"-2"-287,-1 3-91,-3 4-501,4-5 1,-1 1-279,6 1 0,8-6 0,6 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4T13:05:19.806"/>
    </inkml:context>
    <inkml:brush xml:id="br0">
      <inkml:brushProperty name="height" value="0.053" units="cm"/>
      <inkml:brushProperty name="color" value="#FF0000"/>
    </inkml:brush>
  </inkml:definitions>
  <inkml:trace contextRef="#ctx0" brushRef="#br0">10528 11386 8296,'-10'10'0,"2"-2"0,1-1 0,4-5 2915,-5 1-1543,7-2-1372,-5-1 0,6 0 0,0 0 0</inkml:trace>
  <inkml:trace contextRef="#ctx0" brushRef="#br0" timeOffset="10">21115 12053 7952,'-5'-5'1157,"3"-2"-287,-1 3-91,-3 4-501,4-5 1,-1 1-279,6 1 0,8-6 0,6 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62BCA1-9B37-144C-8AE7-AC48DC0E16DB}" type="datetimeFigureOut">
              <a:rPr lang="en-US" smtClean="0"/>
              <a:t>6/3/25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723EE4-737D-DC42-AB60-1A5DAE37FD20}" type="slidenum">
              <a:rPr lang="en-US" smtClean="0"/>
              <a:t>‹#›</a:t>
            </a:fld>
            <a:endParaRPr lang="en-US"/>
          </a:p>
        </p:txBody>
      </p:sp>
    </p:spTree>
    <p:extLst>
      <p:ext uri="{BB962C8B-B14F-4D97-AF65-F5344CB8AC3E}">
        <p14:creationId xmlns:p14="http://schemas.microsoft.com/office/powerpoint/2010/main" val="625696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058e65a7ac_20_321:notes"/>
          <p:cNvSpPr txBox="1">
            <a:spLocks noGrp="1"/>
          </p:cNvSpPr>
          <p:nvPr>
            <p:ph type="body" idx="1"/>
          </p:nvPr>
        </p:nvSpPr>
        <p:spPr>
          <a:xfrm>
            <a:off x="929640" y="3329940"/>
            <a:ext cx="7437120" cy="31546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8" name="Google Shape;398;g1058e65a7ac_20_321: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4361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302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4225B0-3F91-62FA-2D80-630377C7B86B}"/>
              </a:ext>
            </a:extLst>
          </p:cNvPr>
          <p:cNvSpPr>
            <a:spLocks noGrp="1"/>
          </p:cNvSpPr>
          <p:nvPr>
            <p:ph type="title"/>
          </p:nvPr>
        </p:nvSpPr>
        <p:spPr/>
        <p:txBody>
          <a:bodyPr/>
          <a:lstStyle/>
          <a:p>
            <a:r>
              <a:rPr lang="es-MX"/>
              <a:t>Haz clic para modificar el estilo de título del patrón</a:t>
            </a:r>
            <a:endParaRPr lang="es-EC"/>
          </a:p>
        </p:txBody>
      </p:sp>
      <p:sp>
        <p:nvSpPr>
          <p:cNvPr id="3" name="Marcador de contenido 2">
            <a:extLst>
              <a:ext uri="{FF2B5EF4-FFF2-40B4-BE49-F238E27FC236}">
                <a16:creationId xmlns:a16="http://schemas.microsoft.com/office/drawing/2014/main" id="{3B16AA9F-DE2B-F3B4-2843-CB79BF2EF4D8}"/>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Tree>
    <p:extLst>
      <p:ext uri="{BB962C8B-B14F-4D97-AF65-F5344CB8AC3E}">
        <p14:creationId xmlns:p14="http://schemas.microsoft.com/office/powerpoint/2010/main" val="2231092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232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271244-92E1-8574-6ECD-464654222E4D}"/>
              </a:ext>
            </a:extLst>
          </p:cNvPr>
          <p:cNvSpPr>
            <a:spLocks noGrp="1"/>
          </p:cNvSpPr>
          <p:nvPr>
            <p:ph type="ctrTitle"/>
          </p:nvPr>
        </p:nvSpPr>
        <p:spPr>
          <a:xfrm>
            <a:off x="1524000" y="1122363"/>
            <a:ext cx="9144000" cy="2387600"/>
          </a:xfrm>
        </p:spPr>
        <p:txBody>
          <a:bodyPr anchor="b"/>
          <a:lstStyle>
            <a:lvl1pPr algn="ctr">
              <a:defRPr sz="6000"/>
            </a:lvl1pPr>
          </a:lstStyle>
          <a:p>
            <a:r>
              <a:rPr lang="es-MX" dirty="0"/>
              <a:t>Haz clic para modificar el estilo de título del patrón</a:t>
            </a:r>
            <a:endParaRPr lang="es-EC" dirty="0"/>
          </a:p>
        </p:txBody>
      </p:sp>
      <p:sp>
        <p:nvSpPr>
          <p:cNvPr id="3" name="Subtítulo 2">
            <a:extLst>
              <a:ext uri="{FF2B5EF4-FFF2-40B4-BE49-F238E27FC236}">
                <a16:creationId xmlns:a16="http://schemas.microsoft.com/office/drawing/2014/main" id="{B83A10A9-BD1D-8A6C-8E7C-CE6ED2530B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EC"/>
          </a:p>
        </p:txBody>
      </p:sp>
    </p:spTree>
    <p:extLst>
      <p:ext uri="{BB962C8B-B14F-4D97-AF65-F5344CB8AC3E}">
        <p14:creationId xmlns:p14="http://schemas.microsoft.com/office/powerpoint/2010/main" val="347375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126F43-C5BF-F675-ED7D-67221E0207AD}"/>
              </a:ext>
            </a:extLst>
          </p:cNvPr>
          <p:cNvSpPr>
            <a:spLocks noGrp="1"/>
          </p:cNvSpPr>
          <p:nvPr>
            <p:ph type="title"/>
          </p:nvPr>
        </p:nvSpPr>
        <p:spPr/>
        <p:txBody>
          <a:bodyPr/>
          <a:lstStyle/>
          <a:p>
            <a:r>
              <a:rPr lang="es-MX"/>
              <a:t>Haz clic para modificar el estilo de título del patrón</a:t>
            </a:r>
            <a:endParaRPr lang="es-EC"/>
          </a:p>
        </p:txBody>
      </p:sp>
      <p:sp>
        <p:nvSpPr>
          <p:cNvPr id="3" name="Marcador de contenido 2">
            <a:extLst>
              <a:ext uri="{FF2B5EF4-FFF2-40B4-BE49-F238E27FC236}">
                <a16:creationId xmlns:a16="http://schemas.microsoft.com/office/drawing/2014/main" id="{22966607-8938-B256-FED2-99F0AE9DD4AA}"/>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Tree>
    <p:extLst>
      <p:ext uri="{BB962C8B-B14F-4D97-AF65-F5344CB8AC3E}">
        <p14:creationId xmlns:p14="http://schemas.microsoft.com/office/powerpoint/2010/main" val="2796864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53827E-F89F-3A79-293F-89AAF3BF7218}"/>
              </a:ext>
            </a:extLst>
          </p:cNvPr>
          <p:cNvSpPr>
            <a:spLocks noGrp="1"/>
          </p:cNvSpPr>
          <p:nvPr>
            <p:ph type="title"/>
          </p:nvPr>
        </p:nvSpPr>
        <p:spPr>
          <a:xfrm>
            <a:off x="831850" y="1281113"/>
            <a:ext cx="10515600" cy="2852737"/>
          </a:xfrm>
        </p:spPr>
        <p:txBody>
          <a:bodyPr anchor="b"/>
          <a:lstStyle>
            <a:lvl1pPr>
              <a:defRPr sz="6000"/>
            </a:lvl1pPr>
          </a:lstStyle>
          <a:p>
            <a:r>
              <a:rPr lang="es-MX"/>
              <a:t>Haz clic para modificar el estilo de título del patrón</a:t>
            </a:r>
            <a:endParaRPr lang="es-EC"/>
          </a:p>
        </p:txBody>
      </p:sp>
      <p:sp>
        <p:nvSpPr>
          <p:cNvPr id="3" name="Marcador de texto 2">
            <a:extLst>
              <a:ext uri="{FF2B5EF4-FFF2-40B4-BE49-F238E27FC236}">
                <a16:creationId xmlns:a16="http://schemas.microsoft.com/office/drawing/2014/main" id="{C5B18CE8-6B2C-89AB-CD34-CE5CF8FC68F6}"/>
              </a:ext>
            </a:extLst>
          </p:cNvPr>
          <p:cNvSpPr>
            <a:spLocks noGrp="1"/>
          </p:cNvSpPr>
          <p:nvPr>
            <p:ph type="body" idx="1"/>
          </p:nvPr>
        </p:nvSpPr>
        <p:spPr>
          <a:xfrm>
            <a:off x="831850" y="4305301"/>
            <a:ext cx="10515600" cy="952500"/>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Tree>
    <p:extLst>
      <p:ext uri="{BB962C8B-B14F-4D97-AF65-F5344CB8AC3E}">
        <p14:creationId xmlns:p14="http://schemas.microsoft.com/office/powerpoint/2010/main" val="288051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9A4FDD-F4D2-2340-30AF-5B9E8C8F495C}"/>
              </a:ext>
            </a:extLst>
          </p:cNvPr>
          <p:cNvSpPr>
            <a:spLocks noGrp="1"/>
          </p:cNvSpPr>
          <p:nvPr>
            <p:ph type="title"/>
          </p:nvPr>
        </p:nvSpPr>
        <p:spPr/>
        <p:txBody>
          <a:bodyPr/>
          <a:lstStyle/>
          <a:p>
            <a:r>
              <a:rPr lang="es-MX"/>
              <a:t>Haz clic para modificar el estilo de título del patrón</a:t>
            </a:r>
            <a:endParaRPr lang="es-EC"/>
          </a:p>
        </p:txBody>
      </p:sp>
      <p:sp>
        <p:nvSpPr>
          <p:cNvPr id="3" name="Marcador de contenido 2">
            <a:extLst>
              <a:ext uri="{FF2B5EF4-FFF2-40B4-BE49-F238E27FC236}">
                <a16:creationId xmlns:a16="http://schemas.microsoft.com/office/drawing/2014/main" id="{46A90222-737E-DA6D-C77F-E8EDD5951BF6}"/>
              </a:ext>
            </a:extLst>
          </p:cNvPr>
          <p:cNvSpPr>
            <a:spLocks noGrp="1"/>
          </p:cNvSpPr>
          <p:nvPr>
            <p:ph sz="half" idx="1"/>
          </p:nvPr>
        </p:nvSpPr>
        <p:spPr>
          <a:xfrm>
            <a:off x="838200" y="1825625"/>
            <a:ext cx="5181600" cy="3560763"/>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4" name="Marcador de contenido 3">
            <a:extLst>
              <a:ext uri="{FF2B5EF4-FFF2-40B4-BE49-F238E27FC236}">
                <a16:creationId xmlns:a16="http://schemas.microsoft.com/office/drawing/2014/main" id="{AA68DD4B-3BEC-6F5A-04E5-1505B108470D}"/>
              </a:ext>
            </a:extLst>
          </p:cNvPr>
          <p:cNvSpPr>
            <a:spLocks noGrp="1"/>
          </p:cNvSpPr>
          <p:nvPr>
            <p:ph sz="half" idx="2"/>
          </p:nvPr>
        </p:nvSpPr>
        <p:spPr>
          <a:xfrm>
            <a:off x="6172200" y="1825625"/>
            <a:ext cx="5181600" cy="3560763"/>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Tree>
    <p:extLst>
      <p:ext uri="{BB962C8B-B14F-4D97-AF65-F5344CB8AC3E}">
        <p14:creationId xmlns:p14="http://schemas.microsoft.com/office/powerpoint/2010/main" val="1725644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9D90B6-B9BC-B7F4-9A90-191833502000}"/>
              </a:ext>
            </a:extLst>
          </p:cNvPr>
          <p:cNvSpPr>
            <a:spLocks noGrp="1"/>
          </p:cNvSpPr>
          <p:nvPr>
            <p:ph type="title"/>
          </p:nvPr>
        </p:nvSpPr>
        <p:spPr/>
        <p:txBody>
          <a:bodyPr/>
          <a:lstStyle/>
          <a:p>
            <a:r>
              <a:rPr lang="es-MX"/>
              <a:t>Haz clic para modificar el estilo de título del patrón</a:t>
            </a:r>
            <a:endParaRPr lang="es-EC"/>
          </a:p>
        </p:txBody>
      </p:sp>
    </p:spTree>
    <p:extLst>
      <p:ext uri="{BB962C8B-B14F-4D97-AF65-F5344CB8AC3E}">
        <p14:creationId xmlns:p14="http://schemas.microsoft.com/office/powerpoint/2010/main" val="333680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376D7B9-EDB1-654C-9A9A-8250E775171C}" type="datetimeFigureOut">
              <a:rPr lang="es-ES" smtClean="0"/>
              <a:t>3/6/25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1C36C4AC-E6EE-B443-AC77-E47DE95C5296}" type="slidenum">
              <a:rPr lang="es-ES" smtClean="0"/>
              <a:t>‹#›</a:t>
            </a:fld>
            <a:endParaRPr lang="es-ES"/>
          </a:p>
        </p:txBody>
      </p:sp>
    </p:spTree>
    <p:extLst>
      <p:ext uri="{BB962C8B-B14F-4D97-AF65-F5344CB8AC3E}">
        <p14:creationId xmlns:p14="http://schemas.microsoft.com/office/powerpoint/2010/main" val="3264184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536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04B490-6400-9BC5-C434-B7F8FAB4B3E2}"/>
              </a:ext>
            </a:extLst>
          </p:cNvPr>
          <p:cNvSpPr>
            <a:spLocks noGrp="1"/>
          </p:cNvSpPr>
          <p:nvPr>
            <p:ph type="ctrTitle"/>
          </p:nvPr>
        </p:nvSpPr>
        <p:spPr>
          <a:xfrm>
            <a:off x="1524000" y="1600199"/>
            <a:ext cx="9144000" cy="1909763"/>
          </a:xfrm>
        </p:spPr>
        <p:txBody>
          <a:bodyPr anchor="b"/>
          <a:lstStyle>
            <a:lvl1pPr algn="ctr">
              <a:defRPr sz="6000"/>
            </a:lvl1pPr>
          </a:lstStyle>
          <a:p>
            <a:r>
              <a:rPr lang="es-MX"/>
              <a:t>Haz clic para modificar el estilo de título del patrón</a:t>
            </a:r>
            <a:endParaRPr lang="es-EC"/>
          </a:p>
        </p:txBody>
      </p:sp>
      <p:sp>
        <p:nvSpPr>
          <p:cNvPr id="3" name="Subtítulo 2">
            <a:extLst>
              <a:ext uri="{FF2B5EF4-FFF2-40B4-BE49-F238E27FC236}">
                <a16:creationId xmlns:a16="http://schemas.microsoft.com/office/drawing/2014/main" id="{7F8B3F8C-C6DE-3A82-AC4D-B5A8734D8E1B}"/>
              </a:ext>
            </a:extLst>
          </p:cNvPr>
          <p:cNvSpPr>
            <a:spLocks noGrp="1"/>
          </p:cNvSpPr>
          <p:nvPr>
            <p:ph type="subTitle" idx="1"/>
          </p:nvPr>
        </p:nvSpPr>
        <p:spPr>
          <a:xfrm>
            <a:off x="1524000" y="3602038"/>
            <a:ext cx="9144000" cy="13414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EC"/>
          </a:p>
        </p:txBody>
      </p:sp>
    </p:spTree>
    <p:extLst>
      <p:ext uri="{BB962C8B-B14F-4D97-AF65-F5344CB8AC3E}">
        <p14:creationId xmlns:p14="http://schemas.microsoft.com/office/powerpoint/2010/main" val="35655032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theme" Target="../theme/theme3.xml"/><Relationship Id="rId16" Type="http://schemas.openxmlformats.org/officeDocument/2006/relationships/image" Target="../media/image15.png"/><Relationship Id="rId20"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20.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theme" Target="../theme/theme5.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2DEED93-8237-AD85-205E-E15591D71D55}"/>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20474568"/>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4FEA1C4-CBD8-93AB-897B-5E8053413675}"/>
              </a:ext>
            </a:extLst>
          </p:cNvPr>
          <p:cNvPicPr>
            <a:picLocks noChangeAspect="1"/>
          </p:cNvPicPr>
          <p:nvPr userDrawn="1"/>
        </p:nvPicPr>
        <p:blipFill>
          <a:blip r:embed="rId8"/>
          <a:stretch>
            <a:fillRect/>
          </a:stretch>
        </p:blipFill>
        <p:spPr>
          <a:xfrm>
            <a:off x="0" y="0"/>
            <a:ext cx="12192000" cy="6858000"/>
          </a:xfrm>
          <a:prstGeom prst="rect">
            <a:avLst/>
          </a:prstGeom>
        </p:spPr>
      </p:pic>
      <p:sp>
        <p:nvSpPr>
          <p:cNvPr id="2" name="Marcador de título 1">
            <a:extLst>
              <a:ext uri="{FF2B5EF4-FFF2-40B4-BE49-F238E27FC236}">
                <a16:creationId xmlns:a16="http://schemas.microsoft.com/office/drawing/2014/main" id="{3F34C233-D89B-C0F4-8D6B-C082A319ECB0}"/>
              </a:ext>
            </a:extLst>
          </p:cNvPr>
          <p:cNvSpPr>
            <a:spLocks noGrp="1"/>
          </p:cNvSpPr>
          <p:nvPr>
            <p:ph type="title"/>
          </p:nvPr>
        </p:nvSpPr>
        <p:spPr>
          <a:xfrm>
            <a:off x="838200" y="365125"/>
            <a:ext cx="8577263" cy="1325563"/>
          </a:xfrm>
          <a:prstGeom prst="rect">
            <a:avLst/>
          </a:prstGeom>
        </p:spPr>
        <p:txBody>
          <a:bodyPr vert="horz" lIns="91440" tIns="45720" rIns="91440" bIns="45720" rtlCol="0" anchor="ctr">
            <a:normAutofit/>
          </a:bodyPr>
          <a:lstStyle/>
          <a:p>
            <a:r>
              <a:rPr lang="es-MX" dirty="0"/>
              <a:t>Haz clic para modificar el estilo de título del patrón</a:t>
            </a:r>
            <a:endParaRPr lang="es-EC" dirty="0"/>
          </a:p>
        </p:txBody>
      </p:sp>
      <p:sp>
        <p:nvSpPr>
          <p:cNvPr id="3" name="Marcador de texto 2">
            <a:extLst>
              <a:ext uri="{FF2B5EF4-FFF2-40B4-BE49-F238E27FC236}">
                <a16:creationId xmlns:a16="http://schemas.microsoft.com/office/drawing/2014/main" id="{29D2BD86-A7F7-9454-4965-13C446B78A21}"/>
              </a:ext>
            </a:extLst>
          </p:cNvPr>
          <p:cNvSpPr>
            <a:spLocks noGrp="1"/>
          </p:cNvSpPr>
          <p:nvPr>
            <p:ph type="body" idx="1"/>
          </p:nvPr>
        </p:nvSpPr>
        <p:spPr>
          <a:xfrm>
            <a:off x="838200" y="1825625"/>
            <a:ext cx="10515600" cy="34750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Tree>
    <p:extLst>
      <p:ext uri="{BB962C8B-B14F-4D97-AF65-F5344CB8AC3E}">
        <p14:creationId xmlns:p14="http://schemas.microsoft.com/office/powerpoint/2010/main" val="3637202329"/>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7"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1BF91B39-CF71-90BF-3173-1DCF25229F93}"/>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B0A4FE31-2472-3FEC-1E9C-84E64F2A86A3}"/>
              </a:ext>
            </a:extLst>
          </p:cNvPr>
          <p:cNvPicPr>
            <a:picLocks noChangeAspect="1"/>
          </p:cNvPicPr>
          <p:nvPr userDrawn="1"/>
        </p:nvPicPr>
        <p:blipFill>
          <a:blip r:embed="rId4"/>
          <a:stretch>
            <a:fillRect/>
          </a:stretch>
        </p:blipFill>
        <p:spPr>
          <a:xfrm>
            <a:off x="5164066" y="2307399"/>
            <a:ext cx="1422400" cy="1422400"/>
          </a:xfrm>
          <a:prstGeom prst="rect">
            <a:avLst/>
          </a:prstGeom>
        </p:spPr>
      </p:pic>
      <p:pic>
        <p:nvPicPr>
          <p:cNvPr id="9" name="Imagen 8">
            <a:extLst>
              <a:ext uri="{FF2B5EF4-FFF2-40B4-BE49-F238E27FC236}">
                <a16:creationId xmlns:a16="http://schemas.microsoft.com/office/drawing/2014/main" id="{6A89159C-DC66-B5EF-D31A-E02A76B885AA}"/>
              </a:ext>
            </a:extLst>
          </p:cNvPr>
          <p:cNvPicPr>
            <a:picLocks noChangeAspect="1"/>
          </p:cNvPicPr>
          <p:nvPr userDrawn="1"/>
        </p:nvPicPr>
        <p:blipFill>
          <a:blip r:embed="rId5"/>
          <a:stretch>
            <a:fillRect/>
          </a:stretch>
        </p:blipFill>
        <p:spPr>
          <a:xfrm>
            <a:off x="2997265" y="1485252"/>
            <a:ext cx="2029308" cy="800795"/>
          </a:xfrm>
          <a:prstGeom prst="rect">
            <a:avLst/>
          </a:prstGeom>
        </p:spPr>
      </p:pic>
      <p:pic>
        <p:nvPicPr>
          <p:cNvPr id="10" name="Imagen 9">
            <a:extLst>
              <a:ext uri="{FF2B5EF4-FFF2-40B4-BE49-F238E27FC236}">
                <a16:creationId xmlns:a16="http://schemas.microsoft.com/office/drawing/2014/main" id="{50405CDA-8B55-9062-4E6D-0FB9D7D4E930}"/>
              </a:ext>
            </a:extLst>
          </p:cNvPr>
          <p:cNvPicPr>
            <a:picLocks noChangeAspect="1"/>
          </p:cNvPicPr>
          <p:nvPr userDrawn="1"/>
        </p:nvPicPr>
        <p:blipFill>
          <a:blip r:embed="rId6"/>
          <a:stretch>
            <a:fillRect/>
          </a:stretch>
        </p:blipFill>
        <p:spPr>
          <a:xfrm>
            <a:off x="5264462" y="1654849"/>
            <a:ext cx="1741278" cy="683117"/>
          </a:xfrm>
          <a:prstGeom prst="rect">
            <a:avLst/>
          </a:prstGeom>
        </p:spPr>
      </p:pic>
      <p:pic>
        <p:nvPicPr>
          <p:cNvPr id="11" name="Imagen 10">
            <a:extLst>
              <a:ext uri="{FF2B5EF4-FFF2-40B4-BE49-F238E27FC236}">
                <a16:creationId xmlns:a16="http://schemas.microsoft.com/office/drawing/2014/main" id="{02D70822-7E02-32A5-C1D4-EA52D746F89E}"/>
              </a:ext>
            </a:extLst>
          </p:cNvPr>
          <p:cNvPicPr>
            <a:picLocks noChangeAspect="1"/>
          </p:cNvPicPr>
          <p:nvPr userDrawn="1"/>
        </p:nvPicPr>
        <p:blipFill>
          <a:blip r:embed="rId7"/>
          <a:stretch>
            <a:fillRect/>
          </a:stretch>
        </p:blipFill>
        <p:spPr>
          <a:xfrm>
            <a:off x="916907" y="2703249"/>
            <a:ext cx="1648355" cy="396635"/>
          </a:xfrm>
          <a:prstGeom prst="rect">
            <a:avLst/>
          </a:prstGeom>
        </p:spPr>
      </p:pic>
      <p:pic>
        <p:nvPicPr>
          <p:cNvPr id="12" name="Imagen 11">
            <a:extLst>
              <a:ext uri="{FF2B5EF4-FFF2-40B4-BE49-F238E27FC236}">
                <a16:creationId xmlns:a16="http://schemas.microsoft.com/office/drawing/2014/main" id="{D73C5DF5-6C3F-B0C2-443B-2D01588889AF}"/>
              </a:ext>
            </a:extLst>
          </p:cNvPr>
          <p:cNvPicPr>
            <a:picLocks noChangeAspect="1"/>
          </p:cNvPicPr>
          <p:nvPr userDrawn="1"/>
        </p:nvPicPr>
        <p:blipFill>
          <a:blip r:embed="rId8"/>
          <a:stretch>
            <a:fillRect/>
          </a:stretch>
        </p:blipFill>
        <p:spPr>
          <a:xfrm>
            <a:off x="7447590" y="1206060"/>
            <a:ext cx="1873612" cy="1325563"/>
          </a:xfrm>
          <a:prstGeom prst="rect">
            <a:avLst/>
          </a:prstGeom>
        </p:spPr>
      </p:pic>
      <p:pic>
        <p:nvPicPr>
          <p:cNvPr id="13" name="Imagen 12">
            <a:extLst>
              <a:ext uri="{FF2B5EF4-FFF2-40B4-BE49-F238E27FC236}">
                <a16:creationId xmlns:a16="http://schemas.microsoft.com/office/drawing/2014/main" id="{71FC4FE9-BB12-BBF5-BD86-D6C8B78FE912}"/>
              </a:ext>
            </a:extLst>
          </p:cNvPr>
          <p:cNvPicPr>
            <a:picLocks noChangeAspect="1"/>
          </p:cNvPicPr>
          <p:nvPr userDrawn="1"/>
        </p:nvPicPr>
        <p:blipFill>
          <a:blip r:embed="rId9"/>
          <a:stretch>
            <a:fillRect/>
          </a:stretch>
        </p:blipFill>
        <p:spPr>
          <a:xfrm>
            <a:off x="7068820" y="2265319"/>
            <a:ext cx="1422400" cy="1422400"/>
          </a:xfrm>
          <a:prstGeom prst="rect">
            <a:avLst/>
          </a:prstGeom>
        </p:spPr>
      </p:pic>
      <p:pic>
        <p:nvPicPr>
          <p:cNvPr id="14" name="Imagen 13">
            <a:extLst>
              <a:ext uri="{FF2B5EF4-FFF2-40B4-BE49-F238E27FC236}">
                <a16:creationId xmlns:a16="http://schemas.microsoft.com/office/drawing/2014/main" id="{AA463713-CD7B-04BD-234F-412B12212A50}"/>
              </a:ext>
            </a:extLst>
          </p:cNvPr>
          <p:cNvPicPr>
            <a:picLocks noChangeAspect="1"/>
          </p:cNvPicPr>
          <p:nvPr userDrawn="1"/>
        </p:nvPicPr>
        <p:blipFill>
          <a:blip r:embed="rId10"/>
          <a:stretch>
            <a:fillRect/>
          </a:stretch>
        </p:blipFill>
        <p:spPr>
          <a:xfrm>
            <a:off x="9007483" y="2494202"/>
            <a:ext cx="2017825" cy="683118"/>
          </a:xfrm>
          <a:prstGeom prst="rect">
            <a:avLst/>
          </a:prstGeom>
        </p:spPr>
      </p:pic>
      <p:pic>
        <p:nvPicPr>
          <p:cNvPr id="15" name="Imagen 14">
            <a:extLst>
              <a:ext uri="{FF2B5EF4-FFF2-40B4-BE49-F238E27FC236}">
                <a16:creationId xmlns:a16="http://schemas.microsoft.com/office/drawing/2014/main" id="{AFEE13DD-B634-4F0F-4F01-7C97985D6284}"/>
              </a:ext>
            </a:extLst>
          </p:cNvPr>
          <p:cNvPicPr>
            <a:picLocks noChangeAspect="1"/>
          </p:cNvPicPr>
          <p:nvPr userDrawn="1"/>
        </p:nvPicPr>
        <p:blipFill>
          <a:blip r:embed="rId11"/>
          <a:stretch>
            <a:fillRect/>
          </a:stretch>
        </p:blipFill>
        <p:spPr>
          <a:xfrm>
            <a:off x="7293596" y="3696018"/>
            <a:ext cx="1749825" cy="482952"/>
          </a:xfrm>
          <a:prstGeom prst="rect">
            <a:avLst/>
          </a:prstGeom>
        </p:spPr>
      </p:pic>
      <p:pic>
        <p:nvPicPr>
          <p:cNvPr id="16" name="Imagen 15">
            <a:extLst>
              <a:ext uri="{FF2B5EF4-FFF2-40B4-BE49-F238E27FC236}">
                <a16:creationId xmlns:a16="http://schemas.microsoft.com/office/drawing/2014/main" id="{376ABD4C-9D49-D05F-CFFC-B0D3244E81C2}"/>
              </a:ext>
            </a:extLst>
          </p:cNvPr>
          <p:cNvPicPr>
            <a:picLocks noChangeAspect="1"/>
          </p:cNvPicPr>
          <p:nvPr userDrawn="1"/>
        </p:nvPicPr>
        <p:blipFill>
          <a:blip r:embed="rId12"/>
          <a:stretch>
            <a:fillRect/>
          </a:stretch>
        </p:blipFill>
        <p:spPr>
          <a:xfrm>
            <a:off x="9658350" y="3476788"/>
            <a:ext cx="1536985" cy="920332"/>
          </a:xfrm>
          <a:prstGeom prst="rect">
            <a:avLst/>
          </a:prstGeom>
        </p:spPr>
      </p:pic>
      <p:pic>
        <p:nvPicPr>
          <p:cNvPr id="17" name="Imagen 16">
            <a:extLst>
              <a:ext uri="{FF2B5EF4-FFF2-40B4-BE49-F238E27FC236}">
                <a16:creationId xmlns:a16="http://schemas.microsoft.com/office/drawing/2014/main" id="{848C3F9A-DB65-1A90-0623-558612DF233E}"/>
              </a:ext>
            </a:extLst>
          </p:cNvPr>
          <p:cNvPicPr>
            <a:picLocks noChangeAspect="1"/>
          </p:cNvPicPr>
          <p:nvPr userDrawn="1"/>
        </p:nvPicPr>
        <p:blipFill>
          <a:blip r:embed="rId13"/>
          <a:stretch>
            <a:fillRect/>
          </a:stretch>
        </p:blipFill>
        <p:spPr>
          <a:xfrm>
            <a:off x="4332445" y="3541699"/>
            <a:ext cx="555208" cy="720850"/>
          </a:xfrm>
          <a:prstGeom prst="rect">
            <a:avLst/>
          </a:prstGeom>
        </p:spPr>
      </p:pic>
      <p:pic>
        <p:nvPicPr>
          <p:cNvPr id="18" name="Imagen 17">
            <a:extLst>
              <a:ext uri="{FF2B5EF4-FFF2-40B4-BE49-F238E27FC236}">
                <a16:creationId xmlns:a16="http://schemas.microsoft.com/office/drawing/2014/main" id="{BF99BD58-D4B6-1F3A-601A-BE0A738539CE}"/>
              </a:ext>
            </a:extLst>
          </p:cNvPr>
          <p:cNvPicPr>
            <a:picLocks noChangeAspect="1"/>
          </p:cNvPicPr>
          <p:nvPr userDrawn="1"/>
        </p:nvPicPr>
        <p:blipFill>
          <a:blip r:embed="rId14"/>
          <a:stretch>
            <a:fillRect/>
          </a:stretch>
        </p:blipFill>
        <p:spPr>
          <a:xfrm>
            <a:off x="972164" y="1506418"/>
            <a:ext cx="1759061" cy="738806"/>
          </a:xfrm>
          <a:prstGeom prst="rect">
            <a:avLst/>
          </a:prstGeom>
        </p:spPr>
      </p:pic>
      <p:pic>
        <p:nvPicPr>
          <p:cNvPr id="19" name="Imagen 18">
            <a:extLst>
              <a:ext uri="{FF2B5EF4-FFF2-40B4-BE49-F238E27FC236}">
                <a16:creationId xmlns:a16="http://schemas.microsoft.com/office/drawing/2014/main" id="{F1F3935E-4AB3-FB54-DE5A-8599092C0DA7}"/>
              </a:ext>
            </a:extLst>
          </p:cNvPr>
          <p:cNvPicPr>
            <a:picLocks noChangeAspect="1"/>
          </p:cNvPicPr>
          <p:nvPr userDrawn="1"/>
        </p:nvPicPr>
        <p:blipFill>
          <a:blip r:embed="rId15"/>
          <a:stretch>
            <a:fillRect/>
          </a:stretch>
        </p:blipFill>
        <p:spPr>
          <a:xfrm>
            <a:off x="9685764" y="1485252"/>
            <a:ext cx="603735" cy="744867"/>
          </a:xfrm>
          <a:prstGeom prst="rect">
            <a:avLst/>
          </a:prstGeom>
        </p:spPr>
      </p:pic>
      <p:pic>
        <p:nvPicPr>
          <p:cNvPr id="20" name="Imagen 19">
            <a:extLst>
              <a:ext uri="{FF2B5EF4-FFF2-40B4-BE49-F238E27FC236}">
                <a16:creationId xmlns:a16="http://schemas.microsoft.com/office/drawing/2014/main" id="{0C555BF3-248B-3C89-C96C-D8185619A6BF}"/>
              </a:ext>
            </a:extLst>
          </p:cNvPr>
          <p:cNvPicPr>
            <a:picLocks noChangeAspect="1"/>
          </p:cNvPicPr>
          <p:nvPr userDrawn="1"/>
        </p:nvPicPr>
        <p:blipFill>
          <a:blip r:embed="rId16"/>
          <a:stretch>
            <a:fillRect/>
          </a:stretch>
        </p:blipFill>
        <p:spPr>
          <a:xfrm>
            <a:off x="3047616" y="2579538"/>
            <a:ext cx="1678726" cy="683118"/>
          </a:xfrm>
          <a:prstGeom prst="rect">
            <a:avLst/>
          </a:prstGeom>
        </p:spPr>
      </p:pic>
      <p:pic>
        <p:nvPicPr>
          <p:cNvPr id="21" name="Imagen 20" descr="Resultado de imagen para logotipo o sello de la Universidad Central del Ecuador">
            <a:extLst>
              <a:ext uri="{FF2B5EF4-FFF2-40B4-BE49-F238E27FC236}">
                <a16:creationId xmlns:a16="http://schemas.microsoft.com/office/drawing/2014/main" id="{F61F78BD-57A0-21FD-A633-6D1F6275984D}"/>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758337" y="3541699"/>
            <a:ext cx="746760" cy="771525"/>
          </a:xfrm>
          <a:prstGeom prst="rect">
            <a:avLst/>
          </a:prstGeom>
          <a:noFill/>
          <a:ln>
            <a:noFill/>
          </a:ln>
        </p:spPr>
      </p:pic>
      <p:pic>
        <p:nvPicPr>
          <p:cNvPr id="22" name="Imagen 21">
            <a:extLst>
              <a:ext uri="{FF2B5EF4-FFF2-40B4-BE49-F238E27FC236}">
                <a16:creationId xmlns:a16="http://schemas.microsoft.com/office/drawing/2014/main" id="{608EFD6A-A896-E45E-D100-C94F4120B1C1}"/>
              </a:ext>
            </a:extLst>
          </p:cNvPr>
          <p:cNvPicPr>
            <a:picLocks noChangeAspect="1"/>
          </p:cNvPicPr>
          <p:nvPr userDrawn="1"/>
        </p:nvPicPr>
        <p:blipFill>
          <a:blip r:embed="rId18"/>
          <a:stretch>
            <a:fillRect/>
          </a:stretch>
        </p:blipFill>
        <p:spPr>
          <a:xfrm>
            <a:off x="1526571" y="4471727"/>
            <a:ext cx="8919943" cy="844934"/>
          </a:xfrm>
          <a:prstGeom prst="rect">
            <a:avLst/>
          </a:prstGeom>
        </p:spPr>
      </p:pic>
      <p:pic>
        <p:nvPicPr>
          <p:cNvPr id="23" name="Imagen 22">
            <a:extLst>
              <a:ext uri="{FF2B5EF4-FFF2-40B4-BE49-F238E27FC236}">
                <a16:creationId xmlns:a16="http://schemas.microsoft.com/office/drawing/2014/main" id="{76FAD100-591A-6D85-3E1F-67364F2DC1D7}"/>
              </a:ext>
            </a:extLst>
          </p:cNvPr>
          <p:cNvPicPr>
            <a:picLocks noChangeAspect="1"/>
          </p:cNvPicPr>
          <p:nvPr userDrawn="1"/>
        </p:nvPicPr>
        <p:blipFill>
          <a:blip r:embed="rId19"/>
          <a:stretch>
            <a:fillRect/>
          </a:stretch>
        </p:blipFill>
        <p:spPr>
          <a:xfrm>
            <a:off x="591856" y="3441686"/>
            <a:ext cx="1752807" cy="830631"/>
          </a:xfrm>
          <a:prstGeom prst="rect">
            <a:avLst/>
          </a:prstGeom>
        </p:spPr>
      </p:pic>
      <p:pic>
        <p:nvPicPr>
          <p:cNvPr id="7" name="Imagen 6">
            <a:extLst>
              <a:ext uri="{FF2B5EF4-FFF2-40B4-BE49-F238E27FC236}">
                <a16:creationId xmlns:a16="http://schemas.microsoft.com/office/drawing/2014/main" id="{B440E672-F29B-5DBC-EDC3-0FE893602FF3}"/>
              </a:ext>
            </a:extLst>
          </p:cNvPr>
          <p:cNvPicPr>
            <a:picLocks noChangeAspect="1"/>
          </p:cNvPicPr>
          <p:nvPr userDrawn="1"/>
        </p:nvPicPr>
        <p:blipFill>
          <a:blip r:embed="rId20"/>
          <a:stretch>
            <a:fillRect/>
          </a:stretch>
        </p:blipFill>
        <p:spPr>
          <a:xfrm>
            <a:off x="5379546" y="3286334"/>
            <a:ext cx="1270000" cy="1270000"/>
          </a:xfrm>
          <a:prstGeom prst="rect">
            <a:avLst/>
          </a:prstGeom>
        </p:spPr>
      </p:pic>
    </p:spTree>
    <p:extLst>
      <p:ext uri="{BB962C8B-B14F-4D97-AF65-F5344CB8AC3E}">
        <p14:creationId xmlns:p14="http://schemas.microsoft.com/office/powerpoint/2010/main" val="640534415"/>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2CC9BE5-E425-5572-3F13-DDB665D9468C}"/>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2" name="Marcador de título 1">
            <a:extLst>
              <a:ext uri="{FF2B5EF4-FFF2-40B4-BE49-F238E27FC236}">
                <a16:creationId xmlns:a16="http://schemas.microsoft.com/office/drawing/2014/main" id="{94F5A5B9-440A-DF47-8683-6605FB9EFB70}"/>
              </a:ext>
            </a:extLst>
          </p:cNvPr>
          <p:cNvSpPr>
            <a:spLocks noGrp="1"/>
          </p:cNvSpPr>
          <p:nvPr>
            <p:ph type="title"/>
          </p:nvPr>
        </p:nvSpPr>
        <p:spPr>
          <a:xfrm>
            <a:off x="838200" y="365125"/>
            <a:ext cx="8605838" cy="1325563"/>
          </a:xfrm>
          <a:prstGeom prst="rect">
            <a:avLst/>
          </a:prstGeom>
        </p:spPr>
        <p:txBody>
          <a:bodyPr vert="horz" lIns="91440" tIns="45720" rIns="91440" bIns="45720" rtlCol="0" anchor="ctr">
            <a:normAutofit/>
          </a:bodyPr>
          <a:lstStyle/>
          <a:p>
            <a:r>
              <a:rPr lang="es-MX" dirty="0"/>
              <a:t>Haz clic para modificar el estilo de título del patrón</a:t>
            </a:r>
            <a:endParaRPr lang="es-EC" dirty="0"/>
          </a:p>
        </p:txBody>
      </p:sp>
      <p:sp>
        <p:nvSpPr>
          <p:cNvPr id="3" name="Marcador de texto 2">
            <a:extLst>
              <a:ext uri="{FF2B5EF4-FFF2-40B4-BE49-F238E27FC236}">
                <a16:creationId xmlns:a16="http://schemas.microsoft.com/office/drawing/2014/main" id="{716F66AE-BEA3-C601-4248-663E0AD93396}"/>
              </a:ext>
            </a:extLst>
          </p:cNvPr>
          <p:cNvSpPr>
            <a:spLocks noGrp="1"/>
          </p:cNvSpPr>
          <p:nvPr>
            <p:ph type="body" idx="1"/>
          </p:nvPr>
        </p:nvSpPr>
        <p:spPr>
          <a:xfrm>
            <a:off x="838200" y="1825625"/>
            <a:ext cx="10515600" cy="3575050"/>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Tree>
    <p:extLst>
      <p:ext uri="{BB962C8B-B14F-4D97-AF65-F5344CB8AC3E}">
        <p14:creationId xmlns:p14="http://schemas.microsoft.com/office/powerpoint/2010/main" val="3207732255"/>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8B98D25-AFBD-5648-C468-2A2C2942083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55629736"/>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es/equipo-base-de-datos-red-servidor-156948/" TargetMode="External"/><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hyperlink" Target="https://bibliotecas.buap.mx/biblioguias/storage/reaCourses/reas/26/index.html?20240825153600" TargetMode="External"/><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ustomXml" Target="../ink/ink1.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customXml" Target="../ink/ink2.xml"/><Relationship Id="rId1" Type="http://schemas.openxmlformats.org/officeDocument/2006/relationships/slideLayout" Target="../slideLayouts/slideLayout3.xml"/><Relationship Id="rId6" Type="http://schemas.openxmlformats.org/officeDocument/2006/relationships/customXml" Target="../ink/ink3.xml"/><Relationship Id="rId5" Type="http://schemas.openxmlformats.org/officeDocument/2006/relationships/image" Target="../media/image39.emf"/><Relationship Id="rId4" Type="http://schemas.openxmlformats.org/officeDocument/2006/relationships/package" Target="../embeddings/Microsoft_Visio_Drawing.vsdx"/></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mailto:aagalvis@espe.edu.ec"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microsoft.com/office/2018/10/relationships/comments" Target="../comments/modernComment_230_CF5B72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Layout" Target="../diagrams/layout5.xml"/><Relationship Id="rId7" Type="http://schemas.openxmlformats.org/officeDocument/2006/relationships/image" Target="../media/image52.jpeg"/><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4.png"/><Relationship Id="rId7" Type="http://schemas.openxmlformats.org/officeDocument/2006/relationships/diagramColors" Target="../diagrams/colors7.xml"/><Relationship Id="rId2" Type="http://schemas.openxmlformats.org/officeDocument/2006/relationships/customXml" Target="../ink/ink4.xml"/><Relationship Id="rId1" Type="http://schemas.openxmlformats.org/officeDocument/2006/relationships/slideLayout" Target="../slideLayouts/slideLayout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ustomXml" Target="../ink/ink5.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ustomXml" Target="../ink/ink6.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ustomXml" Target="../ink/ink7.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ustomXml" Target="../ink/ink8.xml"/><Relationship Id="rId1" Type="http://schemas.openxmlformats.org/officeDocument/2006/relationships/slideLayout" Target="../slideLayouts/slideLayout3.xml"/><Relationship Id="rId5" Type="http://schemas.openxmlformats.org/officeDocument/2006/relationships/image" Target="../media/image61.jpe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customXml" Target="../ink/ink9.xml"/><Relationship Id="rId1" Type="http://schemas.openxmlformats.org/officeDocument/2006/relationships/slideLayout" Target="../slideLayouts/slideLayout3.xml"/><Relationship Id="rId6" Type="http://schemas.openxmlformats.org/officeDocument/2006/relationships/image" Target="../media/image63.png"/><Relationship Id="rId5" Type="http://schemas.microsoft.com/office/2007/relationships/hdphoto" Target="../media/hdphoto1.wdp"/><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ustomXml" Target="../ink/ink10.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ustomXml" Target="../ink/ink11.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customXml" Target="../ink/ink12.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3.xml"/><Relationship Id="rId5" Type="http://schemas.openxmlformats.org/officeDocument/2006/relationships/image" Target="../media/image81.emf"/><Relationship Id="rId4" Type="http://schemas.openxmlformats.org/officeDocument/2006/relationships/image" Target="../media/image80.emf"/></Relationships>
</file>

<file path=ppt/slides/_rels/slide4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jpeg"/><Relationship Id="rId1" Type="http://schemas.openxmlformats.org/officeDocument/2006/relationships/slideLayout" Target="../slideLayouts/slideLayout3.xml"/><Relationship Id="rId5" Type="http://schemas.openxmlformats.org/officeDocument/2006/relationships/image" Target="../media/image85.emf"/><Relationship Id="rId4" Type="http://schemas.openxmlformats.org/officeDocument/2006/relationships/image" Target="../media/image84.emf"/></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37.png"/><Relationship Id="rId7" Type="http://schemas.openxmlformats.org/officeDocument/2006/relationships/image" Target="../media/image91.png"/><Relationship Id="rId2" Type="http://schemas.openxmlformats.org/officeDocument/2006/relationships/customXml" Target="../ink/ink13.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es/advertencia-signo-atenci%C3%B3n-303768/" TargetMode="External"/><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doi.org/10.4135/9781526486387.n47" TargetMode="External"/><Relationship Id="rId2" Type="http://schemas.openxmlformats.org/officeDocument/2006/relationships/hyperlink" Target="https://doi.org/10.1146/annurev-economics-051520-021409" TargetMode="External"/><Relationship Id="rId1" Type="http://schemas.openxmlformats.org/officeDocument/2006/relationships/slideLayout" Target="../slideLayouts/slideLayout2.xml"/><Relationship Id="rId4" Type="http://schemas.openxmlformats.org/officeDocument/2006/relationships/hyperlink" Target="https://doi.org/10.1111/joes.12461"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hyperlink" Target="mailto:agalvisfl@flacso.edu.ec" TargetMode="External"/><Relationship Id="rId2" Type="http://schemas.openxmlformats.org/officeDocument/2006/relationships/hyperlink" Target="mailto:andres.galvis@udla.edu.ec" TargetMode="Externa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017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6DC86-DC1D-D0DB-B8BE-0EA1234AB06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A167BE8-9087-6606-87C2-24C4ECF29E5F}"/>
              </a:ext>
            </a:extLst>
          </p:cNvPr>
          <p:cNvSpPr txBox="1"/>
          <p:nvPr/>
        </p:nvSpPr>
        <p:spPr>
          <a:xfrm>
            <a:off x="4871763" y="1715068"/>
            <a:ext cx="184731" cy="280718"/>
          </a:xfrm>
          <a:prstGeom prst="rect">
            <a:avLst/>
          </a:prstGeom>
          <a:noFill/>
        </p:spPr>
        <p:txBody>
          <a:bodyPr wrap="none" rtlCol="0">
            <a:spAutoFit/>
          </a:bodyPr>
          <a:lstStyle/>
          <a:p>
            <a:endParaRPr lang="es-CO" sz="1224" dirty="0"/>
          </a:p>
        </p:txBody>
      </p:sp>
      <p:sp>
        <p:nvSpPr>
          <p:cNvPr id="6" name="Título 1">
            <a:extLst>
              <a:ext uri="{FF2B5EF4-FFF2-40B4-BE49-F238E27FC236}">
                <a16:creationId xmlns:a16="http://schemas.microsoft.com/office/drawing/2014/main" id="{E559CECB-33C9-F733-C869-BFE189B09F4D}"/>
              </a:ext>
            </a:extLst>
          </p:cNvPr>
          <p:cNvSpPr>
            <a:spLocks noGrp="1"/>
          </p:cNvSpPr>
          <p:nvPr>
            <p:ph type="title"/>
          </p:nvPr>
        </p:nvSpPr>
        <p:spPr>
          <a:xfrm>
            <a:off x="2280184" y="45736"/>
            <a:ext cx="5855971" cy="1135663"/>
          </a:xfrm>
        </p:spPr>
        <p:txBody>
          <a:bodyPr vert="horz" lIns="91434" tIns="45717" rIns="91434" bIns="45717" rtlCol="0" anchor="ctr">
            <a:normAutofit/>
          </a:bodyPr>
          <a:lstStyle/>
          <a:p>
            <a:pPr defTabSz="914296"/>
            <a:r>
              <a:rPr lang="en-US" sz="3100" b="1" dirty="0" err="1"/>
              <a:t>Antecedentes</a:t>
            </a:r>
            <a:endParaRPr lang="en-US" sz="3100" b="1" dirty="0"/>
          </a:p>
        </p:txBody>
      </p:sp>
      <p:pic>
        <p:nvPicPr>
          <p:cNvPr id="5" name="Picture 2" descr="REVOLUCIONES INDUSTRIALES | Aumentaty Community">
            <a:extLst>
              <a:ext uri="{FF2B5EF4-FFF2-40B4-BE49-F238E27FC236}">
                <a16:creationId xmlns:a16="http://schemas.microsoft.com/office/drawing/2014/main" id="{2BB3120A-BA2E-8DEC-774F-72AB1863E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884" y="2020988"/>
            <a:ext cx="5052862" cy="32962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34BDBA75-7DAD-7821-6292-C7055DA56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115" y="945105"/>
            <a:ext cx="2239448" cy="13121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Qué es el poder y cuáles son sus clases? – Chiqaq News">
            <a:extLst>
              <a:ext uri="{FF2B5EF4-FFF2-40B4-BE49-F238E27FC236}">
                <a16:creationId xmlns:a16="http://schemas.microsoft.com/office/drawing/2014/main" id="{D29AB352-4BC7-F360-E653-1175DAD0FA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310" r="26769"/>
          <a:stretch/>
        </p:blipFill>
        <p:spPr bwMode="auto">
          <a:xfrm>
            <a:off x="2896982" y="2340975"/>
            <a:ext cx="1332828" cy="14684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a importancia de una toma de decisiones inteligente, estratégica y global  | Administración | Actualidad | ESAN">
            <a:extLst>
              <a:ext uri="{FF2B5EF4-FFF2-40B4-BE49-F238E27FC236}">
                <a16:creationId xmlns:a16="http://schemas.microsoft.com/office/drawing/2014/main" id="{33F7CDB5-C2A6-0286-2201-E73763CC63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38" r="12576"/>
          <a:stretch/>
        </p:blipFill>
        <p:spPr bwMode="auto">
          <a:xfrm>
            <a:off x="2681365" y="3902250"/>
            <a:ext cx="1824947" cy="148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81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DF28A6-59CA-A80E-7B7C-7A78AC27C1EC}"/>
            </a:ext>
          </a:extLst>
        </p:cNvPr>
        <p:cNvGrpSpPr/>
        <p:nvPr/>
      </p:nvGrpSpPr>
      <p:grpSpPr>
        <a:xfrm>
          <a:off x="0" y="0"/>
          <a:ext cx="0" cy="0"/>
          <a:chOff x="0" y="0"/>
          <a:chExt cx="0" cy="0"/>
        </a:xfrm>
      </p:grpSpPr>
      <p:sp>
        <p:nvSpPr>
          <p:cNvPr id="8" name="Título 7">
            <a:extLst>
              <a:ext uri="{FF2B5EF4-FFF2-40B4-BE49-F238E27FC236}">
                <a16:creationId xmlns:a16="http://schemas.microsoft.com/office/drawing/2014/main" id="{0E1C6F3E-F772-3658-CB80-D387B52B5F6D}"/>
              </a:ext>
            </a:extLst>
          </p:cNvPr>
          <p:cNvSpPr>
            <a:spLocks noGrp="1"/>
          </p:cNvSpPr>
          <p:nvPr>
            <p:ph type="ctrTitle"/>
          </p:nvPr>
        </p:nvSpPr>
        <p:spPr/>
        <p:txBody>
          <a:bodyPr/>
          <a:lstStyle/>
          <a:p>
            <a:r>
              <a:rPr lang="es-EC" b="1" dirty="0">
                <a:solidFill>
                  <a:schemeClr val="bg1"/>
                </a:solidFill>
                <a:latin typeface="Calibri Light" panose="020F0302020204030204" pitchFamily="34" charset="0"/>
                <a:cs typeface="Calibri Light" panose="020F0302020204030204" pitchFamily="34" charset="0"/>
              </a:rPr>
              <a:t>Estrategía</a:t>
            </a:r>
          </a:p>
        </p:txBody>
      </p:sp>
    </p:spTree>
    <p:extLst>
      <p:ext uri="{BB962C8B-B14F-4D97-AF65-F5344CB8AC3E}">
        <p14:creationId xmlns:p14="http://schemas.microsoft.com/office/powerpoint/2010/main" val="3107493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A6D42-51CB-35FF-52FE-34FA906B8BE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BD2042B-5219-A8ED-94BA-2549DBAFDCD3}"/>
              </a:ext>
            </a:extLst>
          </p:cNvPr>
          <p:cNvSpPr txBox="1"/>
          <p:nvPr/>
        </p:nvSpPr>
        <p:spPr>
          <a:xfrm>
            <a:off x="4871763" y="1715068"/>
            <a:ext cx="184731" cy="280718"/>
          </a:xfrm>
          <a:prstGeom prst="rect">
            <a:avLst/>
          </a:prstGeom>
          <a:noFill/>
        </p:spPr>
        <p:txBody>
          <a:bodyPr wrap="none" rtlCol="0">
            <a:spAutoFit/>
          </a:bodyPr>
          <a:lstStyle/>
          <a:p>
            <a:endParaRPr lang="es-CO" sz="1224" dirty="0"/>
          </a:p>
        </p:txBody>
      </p:sp>
      <p:sp>
        <p:nvSpPr>
          <p:cNvPr id="6" name="Título 1">
            <a:extLst>
              <a:ext uri="{FF2B5EF4-FFF2-40B4-BE49-F238E27FC236}">
                <a16:creationId xmlns:a16="http://schemas.microsoft.com/office/drawing/2014/main" id="{59D59C8A-4527-71D6-A680-4B63D9301EBD}"/>
              </a:ext>
            </a:extLst>
          </p:cNvPr>
          <p:cNvSpPr>
            <a:spLocks noGrp="1"/>
          </p:cNvSpPr>
          <p:nvPr>
            <p:ph type="title"/>
          </p:nvPr>
        </p:nvSpPr>
        <p:spPr>
          <a:xfrm>
            <a:off x="2280184" y="45736"/>
            <a:ext cx="5855971" cy="1135663"/>
          </a:xfrm>
        </p:spPr>
        <p:txBody>
          <a:bodyPr vert="horz" lIns="91434" tIns="45717" rIns="91434" bIns="45717" rtlCol="0" anchor="ctr">
            <a:normAutofit/>
          </a:bodyPr>
          <a:lstStyle/>
          <a:p>
            <a:pPr defTabSz="914296"/>
            <a:r>
              <a:rPr lang="en-US" sz="3100" b="1" dirty="0" err="1"/>
              <a:t>Estrategia</a:t>
            </a:r>
            <a:endParaRPr lang="en-US" sz="3100" b="1" dirty="0"/>
          </a:p>
        </p:txBody>
      </p:sp>
      <p:pic>
        <p:nvPicPr>
          <p:cNvPr id="1028" name="Picture 4" descr="Imagen generada">
            <a:extLst>
              <a:ext uri="{FF2B5EF4-FFF2-40B4-BE49-F238E27FC236}">
                <a16:creationId xmlns:a16="http://schemas.microsoft.com/office/drawing/2014/main" id="{369CE9E3-329B-CAEB-7E00-3DC3FD8F7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453" y="1141398"/>
            <a:ext cx="2950458" cy="44251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Qué es Data Science? | El Blog de Jaime">
            <a:extLst>
              <a:ext uri="{FF2B5EF4-FFF2-40B4-BE49-F238E27FC236}">
                <a16:creationId xmlns:a16="http://schemas.microsoft.com/office/drawing/2014/main" id="{F3BFB008-696C-3CB9-8069-E64981131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448" y="1300798"/>
            <a:ext cx="4090271" cy="4106312"/>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a:extLst>
              <a:ext uri="{FF2B5EF4-FFF2-40B4-BE49-F238E27FC236}">
                <a16:creationId xmlns:a16="http://schemas.microsoft.com/office/drawing/2014/main" id="{32FB6C57-B97C-D6D8-B3C8-8E7CEC2008E7}"/>
              </a:ext>
            </a:extLst>
          </p:cNvPr>
          <p:cNvSpPr/>
          <p:nvPr/>
        </p:nvSpPr>
        <p:spPr>
          <a:xfrm>
            <a:off x="5002849" y="3134928"/>
            <a:ext cx="1190466" cy="438052"/>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18"/>
          </a:p>
        </p:txBody>
      </p:sp>
    </p:spTree>
    <p:extLst>
      <p:ext uri="{BB962C8B-B14F-4D97-AF65-F5344CB8AC3E}">
        <p14:creationId xmlns:p14="http://schemas.microsoft.com/office/powerpoint/2010/main" val="4245333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F206F-0003-66DD-7B0A-F4BD9DDD694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EDF3A9D-47D2-4673-14C6-072F320049BA}"/>
              </a:ext>
            </a:extLst>
          </p:cNvPr>
          <p:cNvSpPr txBox="1"/>
          <p:nvPr/>
        </p:nvSpPr>
        <p:spPr>
          <a:xfrm>
            <a:off x="4871763" y="1715068"/>
            <a:ext cx="184731" cy="280718"/>
          </a:xfrm>
          <a:prstGeom prst="rect">
            <a:avLst/>
          </a:prstGeom>
          <a:noFill/>
        </p:spPr>
        <p:txBody>
          <a:bodyPr wrap="none" rtlCol="0">
            <a:spAutoFit/>
          </a:bodyPr>
          <a:lstStyle/>
          <a:p>
            <a:endParaRPr lang="es-CO" sz="1224" dirty="0"/>
          </a:p>
        </p:txBody>
      </p:sp>
      <p:sp>
        <p:nvSpPr>
          <p:cNvPr id="5" name="TextBox 4">
            <a:extLst>
              <a:ext uri="{FF2B5EF4-FFF2-40B4-BE49-F238E27FC236}">
                <a16:creationId xmlns:a16="http://schemas.microsoft.com/office/drawing/2014/main" id="{D742D204-C341-BF57-8D81-3743F8ACF7F4}"/>
              </a:ext>
            </a:extLst>
          </p:cNvPr>
          <p:cNvSpPr txBox="1"/>
          <p:nvPr/>
        </p:nvSpPr>
        <p:spPr>
          <a:xfrm>
            <a:off x="1731477" y="398258"/>
            <a:ext cx="6171180" cy="1196610"/>
          </a:xfrm>
          <a:prstGeom prst="rect">
            <a:avLst/>
          </a:prstGeom>
          <a:noFill/>
        </p:spPr>
        <p:txBody>
          <a:bodyPr wrap="square" rtlCol="0">
            <a:spAutoFit/>
          </a:bodyPr>
          <a:lstStyle/>
          <a:p>
            <a:pPr algn="ctr"/>
            <a:r>
              <a:rPr lang="en-US" sz="2691" b="1" dirty="0" err="1"/>
              <a:t>Ciclo</a:t>
            </a:r>
            <a:r>
              <a:rPr lang="en-US" sz="2691" b="1" dirty="0"/>
              <a:t> de Vida de Ciencia de Datos para </a:t>
            </a:r>
            <a:r>
              <a:rPr lang="en-US" sz="2691" b="1" dirty="0" err="1"/>
              <a:t>Políticas</a:t>
            </a:r>
            <a:r>
              <a:rPr lang="en-US" sz="2691" b="1" dirty="0"/>
              <a:t> </a:t>
            </a:r>
            <a:r>
              <a:rPr lang="en-US" sz="2691" b="1" dirty="0" err="1"/>
              <a:t>Públicas</a:t>
            </a:r>
            <a:r>
              <a:rPr lang="en-US" sz="2691" b="1" dirty="0"/>
              <a:t>:</a:t>
            </a:r>
          </a:p>
          <a:p>
            <a:endParaRPr lang="en-US" sz="1794" b="1" dirty="0"/>
          </a:p>
        </p:txBody>
      </p:sp>
      <p:graphicFrame>
        <p:nvGraphicFramePr>
          <p:cNvPr id="7" name="Diagrama 6">
            <a:extLst>
              <a:ext uri="{FF2B5EF4-FFF2-40B4-BE49-F238E27FC236}">
                <a16:creationId xmlns:a16="http://schemas.microsoft.com/office/drawing/2014/main" id="{4C45811F-47D0-D70C-5182-F78B8908A8F3}"/>
              </a:ext>
            </a:extLst>
          </p:cNvPr>
          <p:cNvGraphicFramePr/>
          <p:nvPr/>
        </p:nvGraphicFramePr>
        <p:xfrm>
          <a:off x="2124281" y="1408305"/>
          <a:ext cx="7905620" cy="46848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1065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922E0-D919-EF7C-5011-2E48B3750E4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6DA2CD3-30BA-88F6-751B-DBE97E5726AB}"/>
              </a:ext>
            </a:extLst>
          </p:cNvPr>
          <p:cNvSpPr txBox="1"/>
          <p:nvPr/>
        </p:nvSpPr>
        <p:spPr>
          <a:xfrm>
            <a:off x="4871763" y="1715068"/>
            <a:ext cx="184731" cy="280718"/>
          </a:xfrm>
          <a:prstGeom prst="rect">
            <a:avLst/>
          </a:prstGeom>
          <a:noFill/>
        </p:spPr>
        <p:txBody>
          <a:bodyPr wrap="none" rtlCol="0">
            <a:spAutoFit/>
          </a:bodyPr>
          <a:lstStyle/>
          <a:p>
            <a:endParaRPr lang="es-CO" sz="1224" dirty="0"/>
          </a:p>
        </p:txBody>
      </p:sp>
      <p:sp>
        <p:nvSpPr>
          <p:cNvPr id="6" name="Título 1">
            <a:extLst>
              <a:ext uri="{FF2B5EF4-FFF2-40B4-BE49-F238E27FC236}">
                <a16:creationId xmlns:a16="http://schemas.microsoft.com/office/drawing/2014/main" id="{9141A171-A11A-655C-9CE9-9664C1407CFC}"/>
              </a:ext>
            </a:extLst>
          </p:cNvPr>
          <p:cNvSpPr>
            <a:spLocks noGrp="1"/>
          </p:cNvSpPr>
          <p:nvPr>
            <p:ph type="title"/>
          </p:nvPr>
        </p:nvSpPr>
        <p:spPr>
          <a:xfrm>
            <a:off x="2280184" y="45736"/>
            <a:ext cx="5855971" cy="1135663"/>
          </a:xfrm>
        </p:spPr>
        <p:txBody>
          <a:bodyPr vert="horz" lIns="91434" tIns="45717" rIns="91434" bIns="45717" rtlCol="0" anchor="ctr">
            <a:normAutofit/>
          </a:bodyPr>
          <a:lstStyle/>
          <a:p>
            <a:pPr defTabSz="914296"/>
            <a:r>
              <a:rPr lang="en-US" sz="3100" b="1" dirty="0" err="1"/>
              <a:t>Estrategia</a:t>
            </a:r>
            <a:r>
              <a:rPr lang="en-US" sz="3100" b="1" dirty="0"/>
              <a:t> </a:t>
            </a:r>
          </a:p>
        </p:txBody>
      </p:sp>
      <p:sp>
        <p:nvSpPr>
          <p:cNvPr id="8" name="Rectángulo 6">
            <a:extLst>
              <a:ext uri="{FF2B5EF4-FFF2-40B4-BE49-F238E27FC236}">
                <a16:creationId xmlns:a16="http://schemas.microsoft.com/office/drawing/2014/main" id="{88339036-3180-A794-D41A-4A07C4765317}"/>
              </a:ext>
            </a:extLst>
          </p:cNvPr>
          <p:cNvSpPr/>
          <p:nvPr/>
        </p:nvSpPr>
        <p:spPr>
          <a:xfrm>
            <a:off x="5208170" y="2911380"/>
            <a:ext cx="1506742" cy="1138743"/>
          </a:xfrm>
          <a:prstGeom prst="rect">
            <a:avLst/>
          </a:prstGeom>
          <a:noFill/>
        </p:spPr>
        <p:txBody>
          <a:bodyPr wrap="square" lIns="102523" tIns="51261" rIns="102523" bIns="51261">
            <a:spAutoFit/>
          </a:bodyPr>
          <a:lstStyle/>
          <a:p>
            <a:pPr algn="ctr"/>
            <a:r>
              <a:rPr lang="es-MX" sz="6727" b="1">
                <a:ln w="9525">
                  <a:solidFill>
                    <a:schemeClr val="bg1"/>
                  </a:solidFill>
                  <a:prstDash val="solid"/>
                </a:ln>
                <a:solidFill>
                  <a:srgbClr val="0D5929"/>
                </a:solidFill>
                <a:effectLst>
                  <a:outerShdw blurRad="12700" dist="38100" dir="2700000" algn="tl" rotWithShape="0">
                    <a:schemeClr val="accent5">
                      <a:lumMod val="60000"/>
                      <a:lumOff val="40000"/>
                    </a:schemeClr>
                  </a:outerShdw>
                </a:effectLst>
              </a:rPr>
              <a:t>Vs</a:t>
            </a:r>
            <a:endParaRPr lang="es-MX" sz="6727" b="1" dirty="0">
              <a:ln w="9525">
                <a:solidFill>
                  <a:schemeClr val="bg1"/>
                </a:solidFill>
                <a:prstDash val="solid"/>
              </a:ln>
              <a:solidFill>
                <a:srgbClr val="0D5929"/>
              </a:solidFill>
              <a:effectLst>
                <a:outerShdw blurRad="12700" dist="38100" dir="2700000" algn="tl" rotWithShape="0">
                  <a:schemeClr val="accent5">
                    <a:lumMod val="60000"/>
                    <a:lumOff val="40000"/>
                  </a:schemeClr>
                </a:outerShdw>
              </a:effectLst>
            </a:endParaRPr>
          </a:p>
        </p:txBody>
      </p:sp>
      <p:pic>
        <p:nvPicPr>
          <p:cNvPr id="9" name="Imagen 8" descr="Icono&#10;&#10;El contenido generado por IA puede ser incorrecto.">
            <a:extLst>
              <a:ext uri="{FF2B5EF4-FFF2-40B4-BE49-F238E27FC236}">
                <a16:creationId xmlns:a16="http://schemas.microsoft.com/office/drawing/2014/main" id="{F41D93BD-7A08-145E-2BA1-9E03292C092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561302" y="1658306"/>
            <a:ext cx="2414021" cy="2971103"/>
          </a:xfrm>
          <a:prstGeom prst="rect">
            <a:avLst/>
          </a:prstGeom>
        </p:spPr>
      </p:pic>
      <p:pic>
        <p:nvPicPr>
          <p:cNvPr id="11" name="Imagen 10" descr="Interfaz de usuario gráfica&#10;&#10;El contenido generado por IA puede ser incorrecto.">
            <a:extLst>
              <a:ext uri="{FF2B5EF4-FFF2-40B4-BE49-F238E27FC236}">
                <a16:creationId xmlns:a16="http://schemas.microsoft.com/office/drawing/2014/main" id="{04BDEEDE-AC7A-9C56-0014-8228D9DB775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653784" y="2160087"/>
            <a:ext cx="3806740" cy="2537826"/>
          </a:xfrm>
          <a:prstGeom prst="rect">
            <a:avLst/>
          </a:prstGeom>
        </p:spPr>
      </p:pic>
      <p:sp>
        <p:nvSpPr>
          <p:cNvPr id="13" name="CuadroTexto 12">
            <a:extLst>
              <a:ext uri="{FF2B5EF4-FFF2-40B4-BE49-F238E27FC236}">
                <a16:creationId xmlns:a16="http://schemas.microsoft.com/office/drawing/2014/main" id="{6793B087-BFB9-492D-FDDF-706748481C04}"/>
              </a:ext>
            </a:extLst>
          </p:cNvPr>
          <p:cNvSpPr txBox="1"/>
          <p:nvPr/>
        </p:nvSpPr>
        <p:spPr>
          <a:xfrm>
            <a:off x="2280185" y="4902742"/>
            <a:ext cx="1932289" cy="437364"/>
          </a:xfrm>
          <a:prstGeom prst="rect">
            <a:avLst/>
          </a:prstGeom>
          <a:noFill/>
        </p:spPr>
        <p:txBody>
          <a:bodyPr wrap="square">
            <a:spAutoFit/>
          </a:bodyPr>
          <a:lstStyle/>
          <a:p>
            <a:pPr algn="ctr"/>
            <a:r>
              <a:rPr lang="es-CO" sz="2242" b="1" dirty="0"/>
              <a:t>DATOS </a:t>
            </a:r>
          </a:p>
        </p:txBody>
      </p:sp>
      <p:sp>
        <p:nvSpPr>
          <p:cNvPr id="14" name="CuadroTexto 13">
            <a:extLst>
              <a:ext uri="{FF2B5EF4-FFF2-40B4-BE49-F238E27FC236}">
                <a16:creationId xmlns:a16="http://schemas.microsoft.com/office/drawing/2014/main" id="{331D76DB-2758-083C-D746-E83DB37C767E}"/>
              </a:ext>
            </a:extLst>
          </p:cNvPr>
          <p:cNvSpPr txBox="1"/>
          <p:nvPr/>
        </p:nvSpPr>
        <p:spPr>
          <a:xfrm>
            <a:off x="7700212" y="4785810"/>
            <a:ext cx="2178458" cy="437364"/>
          </a:xfrm>
          <a:prstGeom prst="rect">
            <a:avLst/>
          </a:prstGeom>
          <a:noFill/>
        </p:spPr>
        <p:txBody>
          <a:bodyPr wrap="square">
            <a:spAutoFit/>
          </a:bodyPr>
          <a:lstStyle/>
          <a:p>
            <a:pPr algn="ctr"/>
            <a:r>
              <a:rPr lang="es-CO" sz="2242" b="1" dirty="0"/>
              <a:t>INFORMACIÓN </a:t>
            </a:r>
          </a:p>
        </p:txBody>
      </p:sp>
    </p:spTree>
    <p:extLst>
      <p:ext uri="{BB962C8B-B14F-4D97-AF65-F5344CB8AC3E}">
        <p14:creationId xmlns:p14="http://schemas.microsoft.com/office/powerpoint/2010/main" val="3722493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CD8C8-3598-E32B-E545-E7AB39EFBD3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8D4125C-CCFA-D239-022C-2E2CB7FEC410}"/>
              </a:ext>
            </a:extLst>
          </p:cNvPr>
          <p:cNvSpPr txBox="1"/>
          <p:nvPr/>
        </p:nvSpPr>
        <p:spPr>
          <a:xfrm>
            <a:off x="4871763" y="1715068"/>
            <a:ext cx="184731" cy="280718"/>
          </a:xfrm>
          <a:prstGeom prst="rect">
            <a:avLst/>
          </a:prstGeom>
          <a:noFill/>
        </p:spPr>
        <p:txBody>
          <a:bodyPr wrap="none" rtlCol="0">
            <a:spAutoFit/>
          </a:bodyPr>
          <a:lstStyle/>
          <a:p>
            <a:endParaRPr lang="es-CO" sz="1224" dirty="0"/>
          </a:p>
        </p:txBody>
      </p:sp>
      <p:sp>
        <p:nvSpPr>
          <p:cNvPr id="6" name="Título 1">
            <a:extLst>
              <a:ext uri="{FF2B5EF4-FFF2-40B4-BE49-F238E27FC236}">
                <a16:creationId xmlns:a16="http://schemas.microsoft.com/office/drawing/2014/main" id="{B5E98766-1A6D-B60F-F977-C38DAD9727A4}"/>
              </a:ext>
            </a:extLst>
          </p:cNvPr>
          <p:cNvSpPr>
            <a:spLocks noGrp="1"/>
          </p:cNvSpPr>
          <p:nvPr>
            <p:ph type="title"/>
          </p:nvPr>
        </p:nvSpPr>
        <p:spPr>
          <a:xfrm>
            <a:off x="2341597" y="-63041"/>
            <a:ext cx="6332509" cy="1135663"/>
          </a:xfrm>
        </p:spPr>
        <p:txBody>
          <a:bodyPr vert="horz" lIns="91434" tIns="45717" rIns="91434" bIns="45717" rtlCol="0" anchor="ctr">
            <a:normAutofit/>
          </a:bodyPr>
          <a:lstStyle/>
          <a:p>
            <a:pPr defTabSz="914296"/>
            <a:r>
              <a:rPr lang="en-US" sz="3100" b="1" dirty="0" err="1"/>
              <a:t>Estrategia</a:t>
            </a:r>
            <a:r>
              <a:rPr lang="en-US" sz="3100" b="1" dirty="0"/>
              <a:t> </a:t>
            </a:r>
          </a:p>
        </p:txBody>
      </p:sp>
      <p:pic>
        <p:nvPicPr>
          <p:cNvPr id="11" name="Picture 10" descr="A diagram of a sales funnel&#10;&#10;AI-generated content may be incorrect.">
            <a:extLst>
              <a:ext uri="{FF2B5EF4-FFF2-40B4-BE49-F238E27FC236}">
                <a16:creationId xmlns:a16="http://schemas.microsoft.com/office/drawing/2014/main" id="{EA660BE9-E4ED-1D05-D5B4-0126F8816150}"/>
              </a:ext>
            </a:extLst>
          </p:cNvPr>
          <p:cNvPicPr>
            <a:picLocks noChangeAspect="1"/>
          </p:cNvPicPr>
          <p:nvPr/>
        </p:nvPicPr>
        <p:blipFill>
          <a:blip r:embed="rId2"/>
          <a:stretch>
            <a:fillRect/>
          </a:stretch>
        </p:blipFill>
        <p:spPr>
          <a:xfrm>
            <a:off x="862790" y="1715068"/>
            <a:ext cx="4911228" cy="2839493"/>
          </a:xfrm>
          <a:prstGeom prst="rect">
            <a:avLst/>
          </a:prstGeom>
        </p:spPr>
      </p:pic>
      <p:pic>
        <p:nvPicPr>
          <p:cNvPr id="7" name="Imagen 6" descr="Diagrama&#10;&#10;El contenido generado por IA puede ser incorrecto.">
            <a:extLst>
              <a:ext uri="{FF2B5EF4-FFF2-40B4-BE49-F238E27FC236}">
                <a16:creationId xmlns:a16="http://schemas.microsoft.com/office/drawing/2014/main" id="{E9B23F40-00C9-ACB2-728C-36EABCBFE0E8}"/>
              </a:ext>
            </a:extLst>
          </p:cNvPr>
          <p:cNvPicPr>
            <a:picLocks noChangeAspect="1"/>
          </p:cNvPicPr>
          <p:nvPr/>
        </p:nvPicPr>
        <p:blipFill>
          <a:blip r:embed="rId3"/>
          <a:stretch>
            <a:fillRect/>
          </a:stretch>
        </p:blipFill>
        <p:spPr>
          <a:xfrm>
            <a:off x="7237775" y="1276343"/>
            <a:ext cx="4305313" cy="4305313"/>
          </a:xfrm>
          <a:prstGeom prst="rect">
            <a:avLst/>
          </a:prstGeom>
        </p:spPr>
      </p:pic>
    </p:spTree>
    <p:extLst>
      <p:ext uri="{BB962C8B-B14F-4D97-AF65-F5344CB8AC3E}">
        <p14:creationId xmlns:p14="http://schemas.microsoft.com/office/powerpoint/2010/main" val="1649188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ECB7F-C2F0-8367-8354-5900F7E05DE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2C6E73B-7598-5829-9E9A-9034FF362197}"/>
              </a:ext>
            </a:extLst>
          </p:cNvPr>
          <p:cNvSpPr txBox="1"/>
          <p:nvPr/>
        </p:nvSpPr>
        <p:spPr>
          <a:xfrm>
            <a:off x="4556051" y="1273071"/>
            <a:ext cx="184731" cy="329193"/>
          </a:xfrm>
          <a:prstGeom prst="rect">
            <a:avLst/>
          </a:prstGeom>
          <a:noFill/>
        </p:spPr>
        <p:txBody>
          <a:bodyPr wrap="none" rtlCol="0">
            <a:spAutoFit/>
          </a:bodyPr>
          <a:lstStyle/>
          <a:p>
            <a:endParaRPr lang="es-CO" sz="1539" dirty="0"/>
          </a:p>
        </p:txBody>
      </p:sp>
      <mc:AlternateContent xmlns:mc="http://schemas.openxmlformats.org/markup-compatibility/2006">
        <mc:Choice xmlns:p14="http://schemas.microsoft.com/office/powerpoint/2010/main" Requires="p14">
          <p:contentPart p14:bwMode="auto" r:id="rId2">
            <p14:nvContentPartPr>
              <p14:cNvPr id="4" name="Entrada de lápiz 3">
                <a:extLst>
                  <a:ext uri="{FF2B5EF4-FFF2-40B4-BE49-F238E27FC236}">
                    <a16:creationId xmlns:a16="http://schemas.microsoft.com/office/drawing/2014/main" id="{9C40A029-B2CF-197E-223D-91A82F26675A}"/>
                  </a:ext>
                </a:extLst>
              </p14:cNvPr>
              <p14:cNvContentPartPr/>
              <p14:nvPr/>
            </p14:nvContentPartPr>
            <p14:xfrm>
              <a:off x="4753212" y="3700630"/>
              <a:ext cx="3830660" cy="240513"/>
            </p14:xfrm>
          </p:contentPart>
        </mc:Choice>
        <mc:Fallback>
          <p:pic>
            <p:nvPicPr>
              <p:cNvPr id="4" name="Entrada de lápiz 3">
                <a:extLst>
                  <a:ext uri="{FF2B5EF4-FFF2-40B4-BE49-F238E27FC236}">
                    <a16:creationId xmlns:a16="http://schemas.microsoft.com/office/drawing/2014/main" id="{9C40A029-B2CF-197E-223D-91A82F26675A}"/>
                  </a:ext>
                </a:extLst>
              </p:cNvPr>
              <p:cNvPicPr/>
              <p:nvPr/>
            </p:nvPicPr>
            <p:blipFill>
              <a:blip r:embed="rId3"/>
              <a:stretch>
                <a:fillRect/>
              </a:stretch>
            </p:blipFill>
            <p:spPr>
              <a:xfrm>
                <a:off x="4743852" y="3691269"/>
                <a:ext cx="3849380" cy="259236"/>
              </a:xfrm>
              <a:prstGeom prst="rect">
                <a:avLst/>
              </a:prstGeom>
            </p:spPr>
          </p:pic>
        </mc:Fallback>
      </mc:AlternateContent>
      <p:sp>
        <p:nvSpPr>
          <p:cNvPr id="10" name="Título 1">
            <a:extLst>
              <a:ext uri="{FF2B5EF4-FFF2-40B4-BE49-F238E27FC236}">
                <a16:creationId xmlns:a16="http://schemas.microsoft.com/office/drawing/2014/main" id="{98C15501-9C85-5B9D-988A-FA723AF5F262}"/>
              </a:ext>
            </a:extLst>
          </p:cNvPr>
          <p:cNvSpPr txBox="1">
            <a:spLocks/>
          </p:cNvSpPr>
          <p:nvPr/>
        </p:nvSpPr>
        <p:spPr>
          <a:xfrm>
            <a:off x="1907338" y="346325"/>
            <a:ext cx="6529385" cy="628601"/>
          </a:xfrm>
          <a:prstGeom prst="rect">
            <a:avLst/>
          </a:prstGeom>
        </p:spPr>
        <p:txBody>
          <a:bodyPr vert="horz" lIns="78221" tIns="39110" rIns="78221" bIns="39110" rtlCol="0" anchor="t">
            <a:normAutofit fontScale="82500" lnSpcReduction="1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Modelo de Producción Estadística</a:t>
            </a:r>
            <a:endParaRPr lang="es-EC" sz="3850" b="1" dirty="0">
              <a:solidFill>
                <a:schemeClr val="tx1"/>
              </a:solidFill>
            </a:endParaRPr>
          </a:p>
        </p:txBody>
      </p:sp>
      <p:pic>
        <p:nvPicPr>
          <p:cNvPr id="12" name="Picture 11" descr="A blue and white chart with white text&#10;&#10;AI-generated content may be incorrect.">
            <a:extLst>
              <a:ext uri="{FF2B5EF4-FFF2-40B4-BE49-F238E27FC236}">
                <a16:creationId xmlns:a16="http://schemas.microsoft.com/office/drawing/2014/main" id="{AD6107AE-3A19-8FCF-45B2-30A17EA14F4F}"/>
              </a:ext>
            </a:extLst>
          </p:cNvPr>
          <p:cNvPicPr>
            <a:picLocks noChangeAspect="1"/>
          </p:cNvPicPr>
          <p:nvPr/>
        </p:nvPicPr>
        <p:blipFill>
          <a:blip r:embed="rId4">
            <a:extLst>
              <a:ext uri="{28A0092B-C50C-407E-A947-70E740481C1C}">
                <a14:useLocalDpi xmlns:a14="http://schemas.microsoft.com/office/drawing/2010/main" val="0"/>
              </a:ext>
            </a:extLst>
          </a:blip>
          <a:srcRect l="1237" r="1041"/>
          <a:stretch>
            <a:fillRect/>
          </a:stretch>
        </p:blipFill>
        <p:spPr>
          <a:xfrm>
            <a:off x="1269683" y="896861"/>
            <a:ext cx="7990929" cy="4688068"/>
          </a:xfrm>
          <a:prstGeom prst="rect">
            <a:avLst/>
          </a:prstGeom>
        </p:spPr>
      </p:pic>
      <p:sp>
        <p:nvSpPr>
          <p:cNvPr id="2" name="CuadroTexto 6">
            <a:extLst>
              <a:ext uri="{FF2B5EF4-FFF2-40B4-BE49-F238E27FC236}">
                <a16:creationId xmlns:a16="http://schemas.microsoft.com/office/drawing/2014/main" id="{DB3E4726-AEF4-0326-4A8C-BCAD6FB7FCC6}"/>
              </a:ext>
            </a:extLst>
          </p:cNvPr>
          <p:cNvSpPr txBox="1"/>
          <p:nvPr/>
        </p:nvSpPr>
        <p:spPr>
          <a:xfrm>
            <a:off x="9393165" y="5164095"/>
            <a:ext cx="3429803" cy="299313"/>
          </a:xfrm>
          <a:prstGeom prst="rect">
            <a:avLst/>
          </a:prstGeom>
          <a:noFill/>
        </p:spPr>
        <p:txBody>
          <a:bodyPr wrap="square" rtlCol="0">
            <a:spAutoFit/>
          </a:bodyPr>
          <a:lstStyle/>
          <a:p>
            <a:r>
              <a:rPr lang="es-ES_tradnl" sz="1345" dirty="0"/>
              <a:t>Tomado de: INEC 2024</a:t>
            </a:r>
          </a:p>
        </p:txBody>
      </p:sp>
    </p:spTree>
    <p:extLst>
      <p:ext uri="{BB962C8B-B14F-4D97-AF65-F5344CB8AC3E}">
        <p14:creationId xmlns:p14="http://schemas.microsoft.com/office/powerpoint/2010/main" val="436098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CCD8D-6B12-B4CB-1F2A-F694119215D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B00BC23-8D6B-B48C-CC52-4BF486AE7FE0}"/>
              </a:ext>
            </a:extLst>
          </p:cNvPr>
          <p:cNvSpPr txBox="1"/>
          <p:nvPr/>
        </p:nvSpPr>
        <p:spPr>
          <a:xfrm>
            <a:off x="4423736" y="995624"/>
            <a:ext cx="184731" cy="329193"/>
          </a:xfrm>
          <a:prstGeom prst="rect">
            <a:avLst/>
          </a:prstGeom>
          <a:noFill/>
        </p:spPr>
        <p:txBody>
          <a:bodyPr wrap="none" rtlCol="0">
            <a:spAutoFit/>
          </a:bodyPr>
          <a:lstStyle/>
          <a:p>
            <a:endParaRPr lang="es-CO" sz="1539" dirty="0"/>
          </a:p>
        </p:txBody>
      </p:sp>
      <mc:AlternateContent xmlns:mc="http://schemas.openxmlformats.org/markup-compatibility/2006">
        <mc:Choice xmlns:p14="http://schemas.microsoft.com/office/powerpoint/2010/main" Requires="p14">
          <p:contentPart p14:bwMode="auto" r:id="rId2">
            <p14:nvContentPartPr>
              <p14:cNvPr id="4" name="Entrada de lápiz 3">
                <a:extLst>
                  <a:ext uri="{FF2B5EF4-FFF2-40B4-BE49-F238E27FC236}">
                    <a16:creationId xmlns:a16="http://schemas.microsoft.com/office/drawing/2014/main" id="{B428875B-4DC7-40EC-6D45-3CB0A02222EC}"/>
                  </a:ext>
                </a:extLst>
              </p14:cNvPr>
              <p14:cNvContentPartPr/>
              <p14:nvPr/>
            </p14:nvContentPartPr>
            <p14:xfrm>
              <a:off x="3296592" y="2593160"/>
              <a:ext cx="3830660" cy="240513"/>
            </p14:xfrm>
          </p:contentPart>
        </mc:Choice>
        <mc:Fallback>
          <p:pic>
            <p:nvPicPr>
              <p:cNvPr id="4" name="Entrada de lápiz 3">
                <a:extLst>
                  <a:ext uri="{FF2B5EF4-FFF2-40B4-BE49-F238E27FC236}">
                    <a16:creationId xmlns:a16="http://schemas.microsoft.com/office/drawing/2014/main" id="{B428875B-4DC7-40EC-6D45-3CB0A02222EC}"/>
                  </a:ext>
                </a:extLst>
              </p:cNvPr>
              <p:cNvPicPr/>
              <p:nvPr/>
            </p:nvPicPr>
            <p:blipFill>
              <a:blip r:embed="rId3"/>
              <a:stretch>
                <a:fillRect/>
              </a:stretch>
            </p:blipFill>
            <p:spPr>
              <a:xfrm>
                <a:off x="3287232" y="2583799"/>
                <a:ext cx="3849380" cy="259236"/>
              </a:xfrm>
              <a:prstGeom prst="rect">
                <a:avLst/>
              </a:prstGeom>
            </p:spPr>
          </p:pic>
        </mc:Fallback>
      </mc:AlternateContent>
      <p:sp>
        <p:nvSpPr>
          <p:cNvPr id="7" name="CuadroTexto 6">
            <a:extLst>
              <a:ext uri="{FF2B5EF4-FFF2-40B4-BE49-F238E27FC236}">
                <a16:creationId xmlns:a16="http://schemas.microsoft.com/office/drawing/2014/main" id="{0DF77CF1-56D9-1017-A3E6-716C97C7497C}"/>
              </a:ext>
            </a:extLst>
          </p:cNvPr>
          <p:cNvSpPr txBox="1"/>
          <p:nvPr/>
        </p:nvSpPr>
        <p:spPr>
          <a:xfrm>
            <a:off x="8932072" y="5159616"/>
            <a:ext cx="3020013" cy="282065"/>
          </a:xfrm>
          <a:prstGeom prst="rect">
            <a:avLst/>
          </a:prstGeom>
          <a:noFill/>
        </p:spPr>
        <p:txBody>
          <a:bodyPr wrap="square" rtlCol="0">
            <a:spAutoFit/>
          </a:bodyPr>
          <a:lstStyle/>
          <a:p>
            <a:r>
              <a:rPr lang="es-ES_tradnl" sz="1233" dirty="0"/>
              <a:t>Tomado de: INEC + Ministerio de Cultura</a:t>
            </a:r>
          </a:p>
        </p:txBody>
      </p:sp>
      <p:sp>
        <p:nvSpPr>
          <p:cNvPr id="10" name="Título 1">
            <a:extLst>
              <a:ext uri="{FF2B5EF4-FFF2-40B4-BE49-F238E27FC236}">
                <a16:creationId xmlns:a16="http://schemas.microsoft.com/office/drawing/2014/main" id="{A3439BFE-181A-1465-943E-946438AF5F49}"/>
              </a:ext>
            </a:extLst>
          </p:cNvPr>
          <p:cNvSpPr txBox="1">
            <a:spLocks/>
          </p:cNvSpPr>
          <p:nvPr/>
        </p:nvSpPr>
        <p:spPr>
          <a:xfrm>
            <a:off x="1907338" y="346325"/>
            <a:ext cx="6529385" cy="628601"/>
          </a:xfrm>
          <a:prstGeom prst="rect">
            <a:avLst/>
          </a:prstGeom>
        </p:spPr>
        <p:txBody>
          <a:bodyPr vert="horz" lIns="78221" tIns="39110" rIns="78221" bIns="39110" rtlCol="0" anchor="t">
            <a:normAutofit fontScale="82500" lnSpcReduction="1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Modelo de Producción Estadística</a:t>
            </a:r>
            <a:endParaRPr lang="es-EC" sz="3850" b="1" dirty="0">
              <a:solidFill>
                <a:schemeClr val="tx1"/>
              </a:solidFill>
            </a:endParaRPr>
          </a:p>
        </p:txBody>
      </p:sp>
      <p:graphicFrame>
        <p:nvGraphicFramePr>
          <p:cNvPr id="2" name="Objeto 10">
            <a:extLst>
              <a:ext uri="{FF2B5EF4-FFF2-40B4-BE49-F238E27FC236}">
                <a16:creationId xmlns:a16="http://schemas.microsoft.com/office/drawing/2014/main" id="{CD932A78-42DC-1F2C-C4E6-E39823918CCF}"/>
              </a:ext>
            </a:extLst>
          </p:cNvPr>
          <p:cNvGraphicFramePr>
            <a:graphicFrameLocks noChangeAspect="1"/>
          </p:cNvGraphicFramePr>
          <p:nvPr>
            <p:extLst>
              <p:ext uri="{D42A27DB-BD31-4B8C-83A1-F6EECF244321}">
                <p14:modId xmlns:p14="http://schemas.microsoft.com/office/powerpoint/2010/main" val="3941063467"/>
              </p:ext>
            </p:extLst>
          </p:nvPr>
        </p:nvGraphicFramePr>
        <p:xfrm>
          <a:off x="3252641" y="703685"/>
          <a:ext cx="5679431" cy="4881835"/>
        </p:xfrm>
        <a:graphic>
          <a:graphicData uri="http://schemas.openxmlformats.org/presentationml/2006/ole">
            <mc:AlternateContent xmlns:mc="http://schemas.openxmlformats.org/markup-compatibility/2006">
              <mc:Choice xmlns:v="urn:schemas-microsoft-com:vml" Requires="v">
                <p:oleObj name="Visio" r:id="rId4" imgW="8410725" imgH="5696001" progId="Visio.Drawing.15">
                  <p:embed/>
                </p:oleObj>
              </mc:Choice>
              <mc:Fallback>
                <p:oleObj name="Visio" r:id="rId4" imgW="8410725" imgH="5696001" progId="Visio.Drawing.15">
                  <p:embed/>
                  <p:pic>
                    <p:nvPicPr>
                      <p:cNvPr id="2" name="Objeto 10">
                        <a:extLst>
                          <a:ext uri="{FF2B5EF4-FFF2-40B4-BE49-F238E27FC236}">
                            <a16:creationId xmlns:a16="http://schemas.microsoft.com/office/drawing/2014/main" id="{CD932A78-42DC-1F2C-C4E6-E39823918C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641" y="703685"/>
                        <a:ext cx="5679431" cy="4881835"/>
                      </a:xfrm>
                      <a:prstGeom prst="rect">
                        <a:avLst/>
                      </a:prstGeom>
                      <a:noFill/>
                    </p:spPr>
                  </p:pic>
                </p:oleObj>
              </mc:Fallback>
            </mc:AlternateContent>
          </a:graphicData>
        </a:graphic>
      </p:graphicFrame>
      <p:sp>
        <p:nvSpPr>
          <p:cNvPr id="5" name="Medio marco 12">
            <a:extLst>
              <a:ext uri="{FF2B5EF4-FFF2-40B4-BE49-F238E27FC236}">
                <a16:creationId xmlns:a16="http://schemas.microsoft.com/office/drawing/2014/main" id="{F4033795-D218-BE5E-EEEB-3C3A1AB8F618}"/>
              </a:ext>
            </a:extLst>
          </p:cNvPr>
          <p:cNvSpPr/>
          <p:nvPr/>
        </p:nvSpPr>
        <p:spPr>
          <a:xfrm rot="10800000">
            <a:off x="415081" y="996274"/>
            <a:ext cx="1611701" cy="413144"/>
          </a:xfrm>
          <a:prstGeom prst="halfFrame">
            <a:avLst/>
          </a:prstGeom>
          <a:solidFill>
            <a:schemeClr val="tx2">
              <a:lumMod val="75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39">
              <a:solidFill>
                <a:schemeClr val="accent1">
                  <a:lumMod val="50000"/>
                </a:schemeClr>
              </a:solidFill>
            </a:endParaRPr>
          </a:p>
        </p:txBody>
      </p:sp>
      <p:sp>
        <p:nvSpPr>
          <p:cNvPr id="8" name="CuadroTexto 13">
            <a:extLst>
              <a:ext uri="{FF2B5EF4-FFF2-40B4-BE49-F238E27FC236}">
                <a16:creationId xmlns:a16="http://schemas.microsoft.com/office/drawing/2014/main" id="{FA7CF00F-1006-FE46-B453-E3BD9F37B2C8}"/>
              </a:ext>
            </a:extLst>
          </p:cNvPr>
          <p:cNvSpPr txBox="1"/>
          <p:nvPr/>
        </p:nvSpPr>
        <p:spPr>
          <a:xfrm>
            <a:off x="422162" y="904777"/>
            <a:ext cx="1418752" cy="264816"/>
          </a:xfrm>
          <a:prstGeom prst="rect">
            <a:avLst/>
          </a:prstGeom>
          <a:noFill/>
        </p:spPr>
        <p:txBody>
          <a:bodyPr wrap="square" rtlCol="0">
            <a:spAutoFit/>
          </a:bodyPr>
          <a:lstStyle/>
          <a:p>
            <a:r>
              <a:rPr lang="es-EC" sz="1121" dirty="0">
                <a:solidFill>
                  <a:schemeClr val="accent1">
                    <a:lumMod val="50000"/>
                  </a:schemeClr>
                </a:solidFill>
              </a:rPr>
              <a:t>Vivienda –Hogar /es</a:t>
            </a:r>
            <a:endParaRPr lang="en-US" sz="1121" dirty="0">
              <a:solidFill>
                <a:schemeClr val="accent1">
                  <a:lumMod val="50000"/>
                </a:schemeClr>
              </a:solidFill>
            </a:endParaRPr>
          </a:p>
        </p:txBody>
      </p:sp>
      <p:sp>
        <p:nvSpPr>
          <p:cNvPr id="9" name="Medio marco 15">
            <a:extLst>
              <a:ext uri="{FF2B5EF4-FFF2-40B4-BE49-F238E27FC236}">
                <a16:creationId xmlns:a16="http://schemas.microsoft.com/office/drawing/2014/main" id="{2C50B7E1-0324-5565-138F-8D105759DE9F}"/>
              </a:ext>
            </a:extLst>
          </p:cNvPr>
          <p:cNvSpPr/>
          <p:nvPr/>
        </p:nvSpPr>
        <p:spPr>
          <a:xfrm rot="10800000">
            <a:off x="1409615" y="1544575"/>
            <a:ext cx="1611701" cy="413144"/>
          </a:xfrm>
          <a:prstGeom prst="halfFrame">
            <a:avLst/>
          </a:prstGeom>
          <a:solidFill>
            <a:schemeClr val="tx2">
              <a:lumMod val="75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39">
              <a:solidFill>
                <a:schemeClr val="accent1">
                  <a:lumMod val="50000"/>
                </a:schemeClr>
              </a:solidFill>
            </a:endParaRPr>
          </a:p>
        </p:txBody>
      </p:sp>
      <p:sp>
        <p:nvSpPr>
          <p:cNvPr id="11" name="CuadroTexto 17">
            <a:extLst>
              <a:ext uri="{FF2B5EF4-FFF2-40B4-BE49-F238E27FC236}">
                <a16:creationId xmlns:a16="http://schemas.microsoft.com/office/drawing/2014/main" id="{537DA2A4-6DAD-C9EF-F42E-07A773674686}"/>
              </a:ext>
            </a:extLst>
          </p:cNvPr>
          <p:cNvSpPr txBox="1"/>
          <p:nvPr/>
        </p:nvSpPr>
        <p:spPr>
          <a:xfrm>
            <a:off x="1806864" y="1552573"/>
            <a:ext cx="1027176" cy="247632"/>
          </a:xfrm>
          <a:prstGeom prst="rect">
            <a:avLst/>
          </a:prstGeom>
          <a:noFill/>
        </p:spPr>
        <p:txBody>
          <a:bodyPr wrap="square" rtlCol="0">
            <a:spAutoFit/>
          </a:bodyPr>
          <a:lstStyle/>
          <a:p>
            <a:r>
              <a:rPr lang="es-EC" sz="1009" dirty="0">
                <a:solidFill>
                  <a:schemeClr val="accent1">
                    <a:lumMod val="50000"/>
                  </a:schemeClr>
                </a:solidFill>
              </a:rPr>
              <a:t>Encuestadores</a:t>
            </a:r>
            <a:endParaRPr lang="en-US" sz="1009" dirty="0">
              <a:solidFill>
                <a:schemeClr val="accent1">
                  <a:lumMod val="50000"/>
                </a:schemeClr>
              </a:solidFill>
            </a:endParaRPr>
          </a:p>
        </p:txBody>
      </p:sp>
      <p:sp>
        <p:nvSpPr>
          <p:cNvPr id="13" name="Medio marco 19">
            <a:extLst>
              <a:ext uri="{FF2B5EF4-FFF2-40B4-BE49-F238E27FC236}">
                <a16:creationId xmlns:a16="http://schemas.microsoft.com/office/drawing/2014/main" id="{C03984C0-9D76-F1DD-59F8-28779ECC9F43}"/>
              </a:ext>
            </a:extLst>
          </p:cNvPr>
          <p:cNvSpPr/>
          <p:nvPr/>
        </p:nvSpPr>
        <p:spPr>
          <a:xfrm rot="10800000">
            <a:off x="2223028" y="2108291"/>
            <a:ext cx="1611701" cy="413144"/>
          </a:xfrm>
          <a:prstGeom prst="halfFrame">
            <a:avLst/>
          </a:prstGeom>
          <a:solidFill>
            <a:schemeClr val="tx2">
              <a:lumMod val="75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39">
              <a:solidFill>
                <a:schemeClr val="accent1">
                  <a:lumMod val="50000"/>
                </a:schemeClr>
              </a:solidFill>
            </a:endParaRPr>
          </a:p>
        </p:txBody>
      </p:sp>
      <p:sp>
        <p:nvSpPr>
          <p:cNvPr id="14" name="CuadroTexto 21">
            <a:extLst>
              <a:ext uri="{FF2B5EF4-FFF2-40B4-BE49-F238E27FC236}">
                <a16:creationId xmlns:a16="http://schemas.microsoft.com/office/drawing/2014/main" id="{6D1E7480-7EB1-30E1-96FB-D1248865B6D7}"/>
              </a:ext>
            </a:extLst>
          </p:cNvPr>
          <p:cNvSpPr txBox="1"/>
          <p:nvPr/>
        </p:nvSpPr>
        <p:spPr>
          <a:xfrm>
            <a:off x="2620275" y="2116288"/>
            <a:ext cx="1027176" cy="273473"/>
          </a:xfrm>
          <a:prstGeom prst="rect">
            <a:avLst/>
          </a:prstGeom>
          <a:noFill/>
        </p:spPr>
        <p:txBody>
          <a:bodyPr wrap="square" rtlCol="0">
            <a:spAutoFit/>
          </a:bodyPr>
          <a:lstStyle/>
          <a:p>
            <a:r>
              <a:rPr lang="es-EC" sz="1177" dirty="0">
                <a:solidFill>
                  <a:schemeClr val="accent1">
                    <a:lumMod val="50000"/>
                  </a:schemeClr>
                </a:solidFill>
              </a:rPr>
              <a:t>Supervisión</a:t>
            </a:r>
            <a:endParaRPr lang="en-US" sz="1038" dirty="0">
              <a:solidFill>
                <a:schemeClr val="accent1">
                  <a:lumMod val="50000"/>
                </a:schemeClr>
              </a:solidFill>
            </a:endParaRPr>
          </a:p>
        </p:txBody>
      </p:sp>
      <p:sp>
        <p:nvSpPr>
          <p:cNvPr id="15" name="Medio marco 23">
            <a:extLst>
              <a:ext uri="{FF2B5EF4-FFF2-40B4-BE49-F238E27FC236}">
                <a16:creationId xmlns:a16="http://schemas.microsoft.com/office/drawing/2014/main" id="{07E6CC7C-44D5-260D-27B7-0032651DAC08}"/>
              </a:ext>
            </a:extLst>
          </p:cNvPr>
          <p:cNvSpPr/>
          <p:nvPr/>
        </p:nvSpPr>
        <p:spPr>
          <a:xfrm rot="10800000">
            <a:off x="2911595" y="2830910"/>
            <a:ext cx="1611701" cy="413144"/>
          </a:xfrm>
          <a:prstGeom prst="halfFrame">
            <a:avLst/>
          </a:prstGeom>
          <a:solidFill>
            <a:schemeClr val="tx2">
              <a:lumMod val="75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39" dirty="0">
              <a:solidFill>
                <a:schemeClr val="accent1">
                  <a:lumMod val="50000"/>
                </a:schemeClr>
              </a:solidFill>
            </a:endParaRPr>
          </a:p>
        </p:txBody>
      </p:sp>
      <p:sp>
        <p:nvSpPr>
          <p:cNvPr id="16" name="CuadroTexto 25">
            <a:extLst>
              <a:ext uri="{FF2B5EF4-FFF2-40B4-BE49-F238E27FC236}">
                <a16:creationId xmlns:a16="http://schemas.microsoft.com/office/drawing/2014/main" id="{CA4953B4-F854-BE1C-7C33-CEEC5439EF4D}"/>
              </a:ext>
            </a:extLst>
          </p:cNvPr>
          <p:cNvSpPr txBox="1"/>
          <p:nvPr/>
        </p:nvSpPr>
        <p:spPr>
          <a:xfrm>
            <a:off x="3170753" y="2740727"/>
            <a:ext cx="1318491" cy="441788"/>
          </a:xfrm>
          <a:prstGeom prst="rect">
            <a:avLst/>
          </a:prstGeom>
          <a:noFill/>
        </p:spPr>
        <p:txBody>
          <a:bodyPr wrap="square" rtlCol="0">
            <a:spAutoFit/>
          </a:bodyPr>
          <a:lstStyle/>
          <a:p>
            <a:r>
              <a:rPr lang="es-EC" sz="1038" dirty="0">
                <a:solidFill>
                  <a:schemeClr val="accent1">
                    <a:lumMod val="50000"/>
                  </a:schemeClr>
                </a:solidFill>
              </a:rPr>
              <a:t>Crítica y </a:t>
            </a:r>
            <a:r>
              <a:rPr lang="es-EC" sz="1233" dirty="0">
                <a:solidFill>
                  <a:schemeClr val="accent1">
                    <a:lumMod val="50000"/>
                  </a:schemeClr>
                </a:solidFill>
              </a:rPr>
              <a:t>codificación</a:t>
            </a:r>
            <a:endParaRPr lang="en-US" sz="1038" dirty="0">
              <a:solidFill>
                <a:schemeClr val="accent1">
                  <a:lumMod val="50000"/>
                </a:schemeClr>
              </a:solidFill>
            </a:endParaRPr>
          </a:p>
        </p:txBody>
      </p:sp>
      <p:sp>
        <p:nvSpPr>
          <p:cNvPr id="17" name="Flecha: hacia abajo 28">
            <a:extLst>
              <a:ext uri="{FF2B5EF4-FFF2-40B4-BE49-F238E27FC236}">
                <a16:creationId xmlns:a16="http://schemas.microsoft.com/office/drawing/2014/main" id="{532D1F8C-BF17-7008-F9B2-0B8C93FC4D00}"/>
              </a:ext>
            </a:extLst>
          </p:cNvPr>
          <p:cNvSpPr/>
          <p:nvPr/>
        </p:nvSpPr>
        <p:spPr>
          <a:xfrm rot="18558524">
            <a:off x="2277860" y="875027"/>
            <a:ext cx="408440" cy="5052436"/>
          </a:xfrm>
          <a:prstGeom prst="downArrow">
            <a:avLst/>
          </a:prstGeom>
          <a:solidFill>
            <a:schemeClr val="accent1">
              <a:lumMod val="75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99">
              <a:solidFill>
                <a:schemeClr val="accent1">
                  <a:lumMod val="50000"/>
                </a:schemeClr>
              </a:solidFill>
            </a:endParaRPr>
          </a:p>
        </p:txBody>
      </p:sp>
      <p:sp>
        <p:nvSpPr>
          <p:cNvPr id="18" name="Medio marco 30">
            <a:extLst>
              <a:ext uri="{FF2B5EF4-FFF2-40B4-BE49-F238E27FC236}">
                <a16:creationId xmlns:a16="http://schemas.microsoft.com/office/drawing/2014/main" id="{B0FD8A05-17C9-CAE4-E92E-C9D2C00D9C2B}"/>
              </a:ext>
            </a:extLst>
          </p:cNvPr>
          <p:cNvSpPr/>
          <p:nvPr/>
        </p:nvSpPr>
        <p:spPr>
          <a:xfrm rot="10800000">
            <a:off x="3781759" y="3417334"/>
            <a:ext cx="1611701" cy="413144"/>
          </a:xfrm>
          <a:prstGeom prst="halfFrame">
            <a:avLst/>
          </a:prstGeom>
          <a:solidFill>
            <a:schemeClr val="tx2">
              <a:lumMod val="75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42">
              <a:solidFill>
                <a:schemeClr val="accent1">
                  <a:lumMod val="50000"/>
                </a:schemeClr>
              </a:solidFill>
            </a:endParaRPr>
          </a:p>
        </p:txBody>
      </p:sp>
      <p:sp>
        <p:nvSpPr>
          <p:cNvPr id="19" name="CuadroTexto 32">
            <a:extLst>
              <a:ext uri="{FF2B5EF4-FFF2-40B4-BE49-F238E27FC236}">
                <a16:creationId xmlns:a16="http://schemas.microsoft.com/office/drawing/2014/main" id="{C929A1BC-274B-83E4-4AF1-48CBC32F1F9D}"/>
              </a:ext>
            </a:extLst>
          </p:cNvPr>
          <p:cNvSpPr txBox="1"/>
          <p:nvPr/>
        </p:nvSpPr>
        <p:spPr>
          <a:xfrm>
            <a:off x="4224420" y="3449230"/>
            <a:ext cx="983510" cy="282065"/>
          </a:xfrm>
          <a:prstGeom prst="rect">
            <a:avLst/>
          </a:prstGeom>
          <a:noFill/>
        </p:spPr>
        <p:txBody>
          <a:bodyPr wrap="square" rtlCol="0">
            <a:spAutoFit/>
          </a:bodyPr>
          <a:lstStyle/>
          <a:p>
            <a:r>
              <a:rPr lang="es-EC" sz="1233" dirty="0">
                <a:solidFill>
                  <a:schemeClr val="accent1">
                    <a:lumMod val="50000"/>
                  </a:schemeClr>
                </a:solidFill>
              </a:rPr>
              <a:t>Validación</a:t>
            </a:r>
            <a:endParaRPr lang="en-US" sz="1177" dirty="0">
              <a:solidFill>
                <a:schemeClr val="accent1">
                  <a:lumMod val="50000"/>
                </a:schemeClr>
              </a:solidFill>
            </a:endParaRPr>
          </a:p>
        </p:txBody>
      </p:sp>
      <p:sp>
        <p:nvSpPr>
          <p:cNvPr id="20" name="Medio marco 34">
            <a:extLst>
              <a:ext uri="{FF2B5EF4-FFF2-40B4-BE49-F238E27FC236}">
                <a16:creationId xmlns:a16="http://schemas.microsoft.com/office/drawing/2014/main" id="{25BE5BB6-2F89-95A7-3156-C8AEAC4DB54C}"/>
              </a:ext>
            </a:extLst>
          </p:cNvPr>
          <p:cNvSpPr/>
          <p:nvPr/>
        </p:nvSpPr>
        <p:spPr>
          <a:xfrm rot="10800000">
            <a:off x="4629227" y="4026451"/>
            <a:ext cx="1611701" cy="413144"/>
          </a:xfrm>
          <a:prstGeom prst="halfFrame">
            <a:avLst/>
          </a:prstGeom>
          <a:solidFill>
            <a:schemeClr val="tx2">
              <a:lumMod val="75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39">
              <a:solidFill>
                <a:schemeClr val="accent1">
                  <a:lumMod val="50000"/>
                </a:schemeClr>
              </a:solidFill>
            </a:endParaRPr>
          </a:p>
        </p:txBody>
      </p:sp>
      <p:sp>
        <p:nvSpPr>
          <p:cNvPr id="21" name="CuadroTexto 36">
            <a:extLst>
              <a:ext uri="{FF2B5EF4-FFF2-40B4-BE49-F238E27FC236}">
                <a16:creationId xmlns:a16="http://schemas.microsoft.com/office/drawing/2014/main" id="{A11B3F97-BD35-26E7-3D42-E8CEF12A90F7}"/>
              </a:ext>
            </a:extLst>
          </p:cNvPr>
          <p:cNvSpPr txBox="1"/>
          <p:nvPr/>
        </p:nvSpPr>
        <p:spPr>
          <a:xfrm>
            <a:off x="5172008" y="4058350"/>
            <a:ext cx="883389" cy="273473"/>
          </a:xfrm>
          <a:prstGeom prst="rect">
            <a:avLst/>
          </a:prstGeom>
          <a:noFill/>
        </p:spPr>
        <p:txBody>
          <a:bodyPr wrap="square" rtlCol="0">
            <a:spAutoFit/>
          </a:bodyPr>
          <a:lstStyle/>
          <a:p>
            <a:r>
              <a:rPr lang="es-EC" sz="1177" dirty="0">
                <a:solidFill>
                  <a:schemeClr val="accent1">
                    <a:lumMod val="50000"/>
                  </a:schemeClr>
                </a:solidFill>
              </a:rPr>
              <a:t>Digitación</a:t>
            </a:r>
            <a:endParaRPr lang="en-US" sz="1177" dirty="0">
              <a:solidFill>
                <a:schemeClr val="accent1">
                  <a:lumMod val="50000"/>
                </a:schemeClr>
              </a:solidFill>
            </a:endParaRPr>
          </a:p>
        </p:txBody>
      </p:sp>
      <p:sp>
        <p:nvSpPr>
          <p:cNvPr id="22" name="Flecha: hacia arriba 37">
            <a:extLst>
              <a:ext uri="{FF2B5EF4-FFF2-40B4-BE49-F238E27FC236}">
                <a16:creationId xmlns:a16="http://schemas.microsoft.com/office/drawing/2014/main" id="{875A7A9E-EB3B-21A3-3C0B-37A5054B20B5}"/>
              </a:ext>
            </a:extLst>
          </p:cNvPr>
          <p:cNvSpPr/>
          <p:nvPr/>
        </p:nvSpPr>
        <p:spPr>
          <a:xfrm>
            <a:off x="1523118" y="1552573"/>
            <a:ext cx="153058" cy="239532"/>
          </a:xfrm>
          <a:prstGeom prst="upArrow">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99">
              <a:solidFill>
                <a:schemeClr val="accent1">
                  <a:lumMod val="50000"/>
                </a:schemeClr>
              </a:solidFill>
            </a:endParaRPr>
          </a:p>
        </p:txBody>
      </p:sp>
      <p:sp>
        <p:nvSpPr>
          <p:cNvPr id="23" name="Flecha: hacia arriba 39">
            <a:extLst>
              <a:ext uri="{FF2B5EF4-FFF2-40B4-BE49-F238E27FC236}">
                <a16:creationId xmlns:a16="http://schemas.microsoft.com/office/drawing/2014/main" id="{558C0055-1C08-B468-6522-435596527885}"/>
              </a:ext>
            </a:extLst>
          </p:cNvPr>
          <p:cNvSpPr/>
          <p:nvPr/>
        </p:nvSpPr>
        <p:spPr>
          <a:xfrm>
            <a:off x="2279781" y="2184389"/>
            <a:ext cx="153058" cy="239532"/>
          </a:xfrm>
          <a:prstGeom prst="upArrow">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99">
              <a:solidFill>
                <a:schemeClr val="accent1">
                  <a:lumMod val="50000"/>
                </a:schemeClr>
              </a:solidFill>
            </a:endParaRPr>
          </a:p>
        </p:txBody>
      </p:sp>
      <p:sp>
        <p:nvSpPr>
          <p:cNvPr id="24" name="Flecha: hacia arriba 41">
            <a:extLst>
              <a:ext uri="{FF2B5EF4-FFF2-40B4-BE49-F238E27FC236}">
                <a16:creationId xmlns:a16="http://schemas.microsoft.com/office/drawing/2014/main" id="{963BADE9-F0D5-D4FA-9CC5-2DF578A4FC6E}"/>
              </a:ext>
            </a:extLst>
          </p:cNvPr>
          <p:cNvSpPr/>
          <p:nvPr/>
        </p:nvSpPr>
        <p:spPr>
          <a:xfrm>
            <a:off x="2983495" y="2888088"/>
            <a:ext cx="153058" cy="239532"/>
          </a:xfrm>
          <a:prstGeom prst="upArrow">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99">
              <a:solidFill>
                <a:schemeClr val="accent1">
                  <a:lumMod val="50000"/>
                </a:schemeClr>
              </a:solidFill>
            </a:endParaRPr>
          </a:p>
        </p:txBody>
      </p:sp>
      <p:sp>
        <p:nvSpPr>
          <p:cNvPr id="25" name="Flecha: hacia arriba 43">
            <a:extLst>
              <a:ext uri="{FF2B5EF4-FFF2-40B4-BE49-F238E27FC236}">
                <a16:creationId xmlns:a16="http://schemas.microsoft.com/office/drawing/2014/main" id="{F682E0D2-78C3-845B-EE32-39DC8D74FDE4}"/>
              </a:ext>
            </a:extLst>
          </p:cNvPr>
          <p:cNvSpPr/>
          <p:nvPr/>
        </p:nvSpPr>
        <p:spPr>
          <a:xfrm>
            <a:off x="3796911" y="3519905"/>
            <a:ext cx="153058" cy="239532"/>
          </a:xfrm>
          <a:prstGeom prst="upArrow">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99">
              <a:solidFill>
                <a:schemeClr val="accent1">
                  <a:lumMod val="50000"/>
                </a:schemeClr>
              </a:solidFill>
            </a:endParaRPr>
          </a:p>
        </p:txBody>
      </p:sp>
      <p:sp>
        <p:nvSpPr>
          <p:cNvPr id="26" name="Flecha: hacia arriba 45">
            <a:extLst>
              <a:ext uri="{FF2B5EF4-FFF2-40B4-BE49-F238E27FC236}">
                <a16:creationId xmlns:a16="http://schemas.microsoft.com/office/drawing/2014/main" id="{6D20C1C9-0397-5E05-310D-0E4E39FAEB5E}"/>
              </a:ext>
            </a:extLst>
          </p:cNvPr>
          <p:cNvSpPr/>
          <p:nvPr/>
        </p:nvSpPr>
        <p:spPr>
          <a:xfrm>
            <a:off x="4614112" y="4132812"/>
            <a:ext cx="153058" cy="239532"/>
          </a:xfrm>
          <a:prstGeom prst="upArrow">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99">
              <a:solidFill>
                <a:schemeClr val="accent1">
                  <a:lumMod val="50000"/>
                </a:schemeClr>
              </a:solidFill>
            </a:endParaRPr>
          </a:p>
        </p:txBody>
      </p:sp>
      <p:sp>
        <p:nvSpPr>
          <p:cNvPr id="27" name="CuadroTexto 46">
            <a:extLst>
              <a:ext uri="{FF2B5EF4-FFF2-40B4-BE49-F238E27FC236}">
                <a16:creationId xmlns:a16="http://schemas.microsoft.com/office/drawing/2014/main" id="{52EF8371-B616-92CF-6CFA-9C6A6E55609D}"/>
              </a:ext>
            </a:extLst>
          </p:cNvPr>
          <p:cNvSpPr txBox="1"/>
          <p:nvPr/>
        </p:nvSpPr>
        <p:spPr>
          <a:xfrm rot="2396612">
            <a:off x="1558425" y="3674070"/>
            <a:ext cx="1405541" cy="295594"/>
          </a:xfrm>
          <a:prstGeom prst="rect">
            <a:avLst/>
          </a:prstGeom>
          <a:noFill/>
        </p:spPr>
        <p:txBody>
          <a:bodyPr wrap="square" rtlCol="0">
            <a:spAutoFit/>
          </a:bodyPr>
          <a:lstStyle/>
          <a:p>
            <a:r>
              <a:rPr lang="es-EC" sz="1321" dirty="0">
                <a:solidFill>
                  <a:schemeClr val="accent1">
                    <a:lumMod val="50000"/>
                  </a:schemeClr>
                </a:solidFill>
              </a:rPr>
              <a:t>Proceso óptimo</a:t>
            </a:r>
            <a:endParaRPr lang="en-US" sz="1321" dirty="0">
              <a:solidFill>
                <a:schemeClr val="accent1">
                  <a:lumMod val="50000"/>
                </a:schemeClr>
              </a:solidFill>
            </a:endParaRPr>
          </a:p>
        </p:txBody>
      </p:sp>
      <mc:AlternateContent xmlns:mc="http://schemas.openxmlformats.org/markup-compatibility/2006">
        <mc:Choice xmlns:p14="http://schemas.microsoft.com/office/powerpoint/2010/main" Requires="p14">
          <p:contentPart p14:bwMode="auto" r:id="rId6">
            <p14:nvContentPartPr>
              <p14:cNvPr id="29" name="Entrada de lápiz 1">
                <a:extLst>
                  <a:ext uri="{FF2B5EF4-FFF2-40B4-BE49-F238E27FC236}">
                    <a16:creationId xmlns:a16="http://schemas.microsoft.com/office/drawing/2014/main" id="{5C6151BC-C639-89A7-2F09-B41C63EB1FF2}"/>
                  </a:ext>
                </a:extLst>
              </p14:cNvPr>
              <p14:cNvContentPartPr/>
              <p14:nvPr/>
            </p14:nvContentPartPr>
            <p14:xfrm>
              <a:off x="5500938" y="1980327"/>
              <a:ext cx="687357" cy="609137"/>
            </p14:xfrm>
          </p:contentPart>
        </mc:Choice>
        <mc:Fallback>
          <p:pic>
            <p:nvPicPr>
              <p:cNvPr id="29" name="Entrada de lápiz 1">
                <a:extLst>
                  <a:ext uri="{FF2B5EF4-FFF2-40B4-BE49-F238E27FC236}">
                    <a16:creationId xmlns:a16="http://schemas.microsoft.com/office/drawing/2014/main" id="{5C6151BC-C639-89A7-2F09-B41C63EB1FF2}"/>
                  </a:ext>
                </a:extLst>
              </p:cNvPr>
              <p:cNvPicPr/>
              <p:nvPr/>
            </p:nvPicPr>
            <p:blipFill>
              <a:blip r:embed="rId7"/>
              <a:stretch>
                <a:fillRect/>
              </a:stretch>
            </p:blipFill>
            <p:spPr>
              <a:xfrm>
                <a:off x="5491576" y="1970967"/>
                <a:ext cx="706080" cy="627858"/>
              </a:xfrm>
              <a:prstGeom prst="rect">
                <a:avLst/>
              </a:prstGeom>
            </p:spPr>
          </p:pic>
        </mc:Fallback>
      </mc:AlternateContent>
    </p:spTree>
    <p:extLst>
      <p:ext uri="{BB962C8B-B14F-4D97-AF65-F5344CB8AC3E}">
        <p14:creationId xmlns:p14="http://schemas.microsoft.com/office/powerpoint/2010/main" val="4134236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05186" y="544227"/>
            <a:ext cx="4127064" cy="628601"/>
          </a:xfrm>
        </p:spPr>
        <p:txBody>
          <a:bodyPr>
            <a:normAutofit/>
          </a:bodyPr>
          <a:lstStyle/>
          <a:p>
            <a:pPr algn="l"/>
            <a:r>
              <a:rPr lang="es-MX" sz="3850" b="1" dirty="0"/>
              <a:t>¿Cómo medir?</a:t>
            </a:r>
            <a:endParaRPr lang="es-EC" sz="3850" b="1" dirty="0"/>
          </a:p>
        </p:txBody>
      </p:sp>
      <p:graphicFrame>
        <p:nvGraphicFramePr>
          <p:cNvPr id="3" name="Diagrama 2">
            <a:extLst>
              <a:ext uri="{FF2B5EF4-FFF2-40B4-BE49-F238E27FC236}">
                <a16:creationId xmlns:a16="http://schemas.microsoft.com/office/drawing/2014/main" id="{9B3732F8-48DB-D948-938B-B1C845563DD2}"/>
              </a:ext>
            </a:extLst>
          </p:cNvPr>
          <p:cNvGraphicFramePr/>
          <p:nvPr/>
        </p:nvGraphicFramePr>
        <p:xfrm>
          <a:off x="2646515" y="1765856"/>
          <a:ext cx="6984687" cy="4271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7882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38650" y="432047"/>
            <a:ext cx="4127064" cy="628601"/>
          </a:xfrm>
        </p:spPr>
        <p:txBody>
          <a:bodyPr>
            <a:normAutofit/>
          </a:bodyPr>
          <a:lstStyle/>
          <a:p>
            <a:pPr algn="l"/>
            <a:r>
              <a:rPr lang="es-EC" sz="3850" b="1" dirty="0"/>
              <a:t>Modelo</a:t>
            </a:r>
          </a:p>
        </p:txBody>
      </p:sp>
      <p:grpSp>
        <p:nvGrpSpPr>
          <p:cNvPr id="5" name="Grupo 4">
            <a:extLst>
              <a:ext uri="{FF2B5EF4-FFF2-40B4-BE49-F238E27FC236}">
                <a16:creationId xmlns:a16="http://schemas.microsoft.com/office/drawing/2014/main" id="{7EF538C9-7DB5-3104-06C4-363A1BCD643A}"/>
              </a:ext>
            </a:extLst>
          </p:cNvPr>
          <p:cNvGrpSpPr/>
          <p:nvPr/>
        </p:nvGrpSpPr>
        <p:grpSpPr>
          <a:xfrm>
            <a:off x="2327839" y="1709429"/>
            <a:ext cx="7455356" cy="3909418"/>
            <a:chOff x="1698240" y="1609412"/>
            <a:chExt cx="4136103" cy="2806082"/>
          </a:xfrm>
        </p:grpSpPr>
        <mc:AlternateContent xmlns:mc="http://schemas.openxmlformats.org/markup-compatibility/2006">
          <mc:Choice xmlns:a14="http://schemas.microsoft.com/office/drawing/2010/main" Requires="a14">
            <p:sp>
              <p:nvSpPr>
                <p:cNvPr id="11" name="Rectángulo 10">
                  <a:extLst>
                    <a:ext uri="{FF2B5EF4-FFF2-40B4-BE49-F238E27FC236}">
                      <a16:creationId xmlns:a16="http://schemas.microsoft.com/office/drawing/2014/main" id="{25E33B18-B53F-96E6-53C1-1063C5349CBE}"/>
                    </a:ext>
                  </a:extLst>
                </p:cNvPr>
                <p:cNvSpPr/>
                <p:nvPr/>
              </p:nvSpPr>
              <p:spPr>
                <a:xfrm>
                  <a:off x="1989807" y="2858722"/>
                  <a:ext cx="1703337" cy="330819"/>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r>
                          <a:rPr lang="es-ES" sz="2395" i="1">
                            <a:latin typeface="Cambria Math" panose="02040503050406030204" pitchFamily="18" charset="0"/>
                          </a:rPr>
                          <m:t>𝑌</m:t>
                        </m:r>
                        <m:r>
                          <a:rPr lang="es-ES" sz="2395" i="1">
                            <a:latin typeface="Cambria Math" panose="02040503050406030204" pitchFamily="18" charset="0"/>
                          </a:rPr>
                          <m:t>=</m:t>
                        </m:r>
                        <m:r>
                          <a:rPr lang="es-ES" sz="2395" i="1">
                            <a:latin typeface="Cambria Math" panose="02040503050406030204" pitchFamily="18" charset="0"/>
                          </a:rPr>
                          <m:t>𝑋</m:t>
                        </m:r>
                        <m:r>
                          <a:rPr lang="es-ES" sz="2395" i="1">
                            <a:latin typeface="Cambria Math" panose="02040503050406030204" pitchFamily="18" charset="0"/>
                          </a:rPr>
                          <m:t>+</m:t>
                        </m:r>
                        <m:r>
                          <a:rPr lang="es-ES" sz="2395" i="1">
                            <a:latin typeface="Cambria Math" panose="02040503050406030204" pitchFamily="18" charset="0"/>
                            <a:ea typeface="Cambria Math" panose="02040503050406030204" pitchFamily="18" charset="0"/>
                          </a:rPr>
                          <m:t>𝜖</m:t>
                        </m:r>
                      </m:oMath>
                    </m:oMathPara>
                  </a14:m>
                  <a:endParaRPr lang="es-ES" sz="2395" dirty="0"/>
                </a:p>
              </p:txBody>
            </p:sp>
          </mc:Choice>
          <mc:Fallback>
            <p:sp>
              <p:nvSpPr>
                <p:cNvPr id="11" name="Rectángulo 10">
                  <a:extLst>
                    <a:ext uri="{FF2B5EF4-FFF2-40B4-BE49-F238E27FC236}">
                      <a16:creationId xmlns:a16="http://schemas.microsoft.com/office/drawing/2014/main" id="{25E33B18-B53F-96E6-53C1-1063C5349CBE}"/>
                    </a:ext>
                  </a:extLst>
                </p:cNvPr>
                <p:cNvSpPr>
                  <a:spLocks noRot="1" noChangeAspect="1" noMove="1" noResize="1" noEditPoints="1" noAdjustHandles="1" noChangeArrowheads="1" noChangeShapeType="1" noTextEdit="1"/>
                </p:cNvSpPr>
                <p:nvPr/>
              </p:nvSpPr>
              <p:spPr>
                <a:xfrm>
                  <a:off x="1989807" y="2858722"/>
                  <a:ext cx="1703337" cy="330819"/>
                </a:xfrm>
                <a:prstGeom prst="rect">
                  <a:avLst/>
                </a:prstGeom>
                <a:blipFill>
                  <a:blip r:embed="rId2"/>
                  <a:stretch>
                    <a:fillRect/>
                  </a:stretch>
                </a:blipFill>
              </p:spPr>
              <p:txBody>
                <a:bodyPr/>
                <a:lstStyle/>
                <a:p>
                  <a:r>
                    <a:rPr lang="en-US">
                      <a:noFill/>
                    </a:rPr>
                    <a:t> </a:t>
                  </a:r>
                </a:p>
              </p:txBody>
            </p:sp>
          </mc:Fallback>
        </mc:AlternateContent>
        <p:sp>
          <p:nvSpPr>
            <p:cNvPr id="12" name="Flecha derecha 11">
              <a:extLst>
                <a:ext uri="{FF2B5EF4-FFF2-40B4-BE49-F238E27FC236}">
                  <a16:creationId xmlns:a16="http://schemas.microsoft.com/office/drawing/2014/main" id="{FA0732A6-83B3-08E1-161E-076F01746985}"/>
                </a:ext>
              </a:extLst>
            </p:cNvPr>
            <p:cNvSpPr/>
            <p:nvPr/>
          </p:nvSpPr>
          <p:spPr>
            <a:xfrm rot="16200000">
              <a:off x="2072216" y="2446678"/>
              <a:ext cx="549391" cy="164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539"/>
            </a:p>
          </p:txBody>
        </p:sp>
        <p:sp>
          <p:nvSpPr>
            <p:cNvPr id="13" name="Flecha derecha 12">
              <a:extLst>
                <a:ext uri="{FF2B5EF4-FFF2-40B4-BE49-F238E27FC236}">
                  <a16:creationId xmlns:a16="http://schemas.microsoft.com/office/drawing/2014/main" id="{505E01F0-5CF9-25E9-23DE-487BD0622088}"/>
                </a:ext>
              </a:extLst>
            </p:cNvPr>
            <p:cNvSpPr/>
            <p:nvPr/>
          </p:nvSpPr>
          <p:spPr>
            <a:xfrm rot="5400000">
              <a:off x="2436370" y="3585326"/>
              <a:ext cx="810211" cy="164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539"/>
            </a:p>
          </p:txBody>
        </p:sp>
        <p:sp>
          <p:nvSpPr>
            <p:cNvPr id="14" name="Flecha derecha 13">
              <a:extLst>
                <a:ext uri="{FF2B5EF4-FFF2-40B4-BE49-F238E27FC236}">
                  <a16:creationId xmlns:a16="http://schemas.microsoft.com/office/drawing/2014/main" id="{8C0A815C-A2DF-213B-4DC4-1AB8457E7CC9}"/>
                </a:ext>
              </a:extLst>
            </p:cNvPr>
            <p:cNvSpPr/>
            <p:nvPr/>
          </p:nvSpPr>
          <p:spPr>
            <a:xfrm rot="5400000">
              <a:off x="3088590" y="3454916"/>
              <a:ext cx="549391" cy="164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539"/>
            </a:p>
          </p:txBody>
        </p:sp>
        <p:sp>
          <p:nvSpPr>
            <p:cNvPr id="15" name="Rectángulo 14">
              <a:extLst>
                <a:ext uri="{FF2B5EF4-FFF2-40B4-BE49-F238E27FC236}">
                  <a16:creationId xmlns:a16="http://schemas.microsoft.com/office/drawing/2014/main" id="{F0939422-461C-A3BB-30C0-B58027FC6B46}"/>
                </a:ext>
              </a:extLst>
            </p:cNvPr>
            <p:cNvSpPr/>
            <p:nvPr/>
          </p:nvSpPr>
          <p:spPr>
            <a:xfrm>
              <a:off x="1698240" y="1609412"/>
              <a:ext cx="1417931" cy="413110"/>
            </a:xfrm>
            <a:prstGeom prst="rect">
              <a:avLst/>
            </a:prstGeom>
            <a:solidFill>
              <a:schemeClr val="accent3">
                <a:lumMod val="60000"/>
                <a:lumOff val="40000"/>
              </a:schemeClr>
            </a:solidFill>
          </p:spPr>
          <p:txBody>
            <a:bodyPr wrap="square">
              <a:spAutoFit/>
            </a:bodyPr>
            <a:lstStyle/>
            <a:p>
              <a:pPr algn="ctr"/>
              <a:r>
                <a:rPr lang="es-ES" sz="1570" b="1" dirty="0"/>
                <a:t>VALOR </a:t>
              </a:r>
            </a:p>
            <a:p>
              <a:pPr algn="ctr"/>
              <a:r>
                <a:rPr lang="es-ES" sz="1570" b="1" dirty="0"/>
                <a:t>OBSERVADO</a:t>
              </a:r>
              <a:endParaRPr lang="es-ES" sz="1570" dirty="0"/>
            </a:p>
          </p:txBody>
        </p:sp>
        <p:sp>
          <p:nvSpPr>
            <p:cNvPr id="16" name="Rectángulo 15">
              <a:extLst>
                <a:ext uri="{FF2B5EF4-FFF2-40B4-BE49-F238E27FC236}">
                  <a16:creationId xmlns:a16="http://schemas.microsoft.com/office/drawing/2014/main" id="{CA852B73-5846-E0C9-EFF5-338337B9BA20}"/>
                </a:ext>
              </a:extLst>
            </p:cNvPr>
            <p:cNvSpPr/>
            <p:nvPr/>
          </p:nvSpPr>
          <p:spPr>
            <a:xfrm>
              <a:off x="2566781" y="4122322"/>
              <a:ext cx="549390" cy="293172"/>
            </a:xfrm>
            <a:prstGeom prst="rect">
              <a:avLst/>
            </a:prstGeom>
            <a:solidFill>
              <a:schemeClr val="accent3">
                <a:lumMod val="60000"/>
                <a:lumOff val="40000"/>
              </a:schemeClr>
            </a:solidFill>
          </p:spPr>
          <p:txBody>
            <a:bodyPr wrap="square">
              <a:spAutoFit/>
            </a:bodyPr>
            <a:lstStyle/>
            <a:p>
              <a:pPr algn="ctr"/>
              <a:r>
                <a:rPr lang="es-ES" sz="1027" b="1" dirty="0"/>
                <a:t>VALOR </a:t>
              </a:r>
            </a:p>
            <a:p>
              <a:pPr algn="ctr"/>
              <a:r>
                <a:rPr lang="es-ES" sz="1027" b="1" dirty="0"/>
                <a:t>REAL</a:t>
              </a:r>
              <a:endParaRPr lang="es-ES" sz="1027" dirty="0"/>
            </a:p>
          </p:txBody>
        </p:sp>
        <p:sp>
          <p:nvSpPr>
            <p:cNvPr id="17" name="Rectángulo 16">
              <a:extLst>
                <a:ext uri="{FF2B5EF4-FFF2-40B4-BE49-F238E27FC236}">
                  <a16:creationId xmlns:a16="http://schemas.microsoft.com/office/drawing/2014/main" id="{09A3BCDE-C2CB-DF99-B7D4-420DE7886996}"/>
                </a:ext>
              </a:extLst>
            </p:cNvPr>
            <p:cNvSpPr/>
            <p:nvPr/>
          </p:nvSpPr>
          <p:spPr>
            <a:xfrm>
              <a:off x="3088590" y="3861502"/>
              <a:ext cx="549390" cy="179724"/>
            </a:xfrm>
            <a:prstGeom prst="rect">
              <a:avLst/>
            </a:prstGeom>
            <a:solidFill>
              <a:schemeClr val="accent3">
                <a:lumMod val="60000"/>
                <a:lumOff val="40000"/>
              </a:schemeClr>
            </a:solidFill>
          </p:spPr>
          <p:txBody>
            <a:bodyPr wrap="square">
              <a:spAutoFit/>
            </a:bodyPr>
            <a:lstStyle/>
            <a:p>
              <a:pPr algn="ctr"/>
              <a:r>
                <a:rPr lang="es-ES" sz="1027" b="1" dirty="0"/>
                <a:t>ERROR</a:t>
              </a:r>
              <a:endParaRPr lang="es-ES" sz="1027" dirty="0"/>
            </a:p>
          </p:txBody>
        </p:sp>
        <p:sp>
          <p:nvSpPr>
            <p:cNvPr id="18" name="Rectángulo 17">
              <a:extLst>
                <a:ext uri="{FF2B5EF4-FFF2-40B4-BE49-F238E27FC236}">
                  <a16:creationId xmlns:a16="http://schemas.microsoft.com/office/drawing/2014/main" id="{CFB24ADE-14B0-EAAC-711D-49C9E67D9761}"/>
                </a:ext>
              </a:extLst>
            </p:cNvPr>
            <p:cNvSpPr/>
            <p:nvPr/>
          </p:nvSpPr>
          <p:spPr>
            <a:xfrm>
              <a:off x="4403132" y="3597838"/>
              <a:ext cx="1431211" cy="586528"/>
            </a:xfrm>
            <a:prstGeom prst="rect">
              <a:avLst/>
            </a:prstGeom>
            <a:solidFill>
              <a:schemeClr val="accent2">
                <a:lumMod val="60000"/>
                <a:lumOff val="40000"/>
              </a:schemeClr>
            </a:solidFill>
          </p:spPr>
          <p:txBody>
            <a:bodyPr wrap="square">
              <a:spAutoFit/>
            </a:bodyPr>
            <a:lstStyle/>
            <a:p>
              <a:pPr algn="ctr"/>
              <a:r>
                <a:rPr lang="es-ES" sz="1570" b="1" dirty="0"/>
                <a:t>Dimensionalidad</a:t>
              </a:r>
            </a:p>
            <a:p>
              <a:pPr algn="ctr"/>
              <a:r>
                <a:rPr lang="es-ES" sz="1570" b="1" dirty="0"/>
                <a:t>Confiabilidad</a:t>
              </a:r>
            </a:p>
            <a:p>
              <a:pPr algn="ctr"/>
              <a:r>
                <a:rPr lang="es-ES" sz="1570" b="1" dirty="0"/>
                <a:t>Validez</a:t>
              </a:r>
              <a:endParaRPr lang="es-ES" sz="1570" dirty="0"/>
            </a:p>
          </p:txBody>
        </p:sp>
        <p:sp>
          <p:nvSpPr>
            <p:cNvPr id="19" name="Flecha derecha 18">
              <a:extLst>
                <a:ext uri="{FF2B5EF4-FFF2-40B4-BE49-F238E27FC236}">
                  <a16:creationId xmlns:a16="http://schemas.microsoft.com/office/drawing/2014/main" id="{E32AF463-65E2-3053-B547-B002ABA7AB68}"/>
                </a:ext>
              </a:extLst>
            </p:cNvPr>
            <p:cNvSpPr/>
            <p:nvPr/>
          </p:nvSpPr>
          <p:spPr>
            <a:xfrm rot="10800000">
              <a:off x="3756943" y="3884761"/>
              <a:ext cx="549391" cy="164817"/>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539"/>
            </a:p>
          </p:txBody>
        </p:sp>
      </p:grpSp>
    </p:spTree>
    <p:extLst>
      <p:ext uri="{BB962C8B-B14F-4D97-AF65-F5344CB8AC3E}">
        <p14:creationId xmlns:p14="http://schemas.microsoft.com/office/powerpoint/2010/main" val="303365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2B8FB82C-F122-6BF3-6EAE-8D4071984F5B}"/>
              </a:ext>
            </a:extLst>
          </p:cNvPr>
          <p:cNvSpPr>
            <a:spLocks noGrp="1"/>
          </p:cNvSpPr>
          <p:nvPr>
            <p:ph type="title"/>
          </p:nvPr>
        </p:nvSpPr>
        <p:spPr/>
        <p:txBody>
          <a:bodyPr>
            <a:normAutofit fontScale="90000"/>
          </a:bodyPr>
          <a:lstStyle/>
          <a:p>
            <a:r>
              <a:rPr lang="es-EC" b="1" dirty="0">
                <a:solidFill>
                  <a:srgbClr val="4C3DA8"/>
                </a:solidFill>
                <a:latin typeface="Calibri Light" panose="020F0302020204030204" pitchFamily="34" charset="0"/>
                <a:cs typeface="Calibri Light" panose="020F0302020204030204" pitchFamily="34" charset="0"/>
              </a:rPr>
              <a:t>Estadística y Ciencia de Datos para Evaluación de intervenciones públicas</a:t>
            </a:r>
          </a:p>
        </p:txBody>
      </p:sp>
      <p:sp>
        <p:nvSpPr>
          <p:cNvPr id="9" name="CuadroTexto 8">
            <a:extLst>
              <a:ext uri="{FF2B5EF4-FFF2-40B4-BE49-F238E27FC236}">
                <a16:creationId xmlns:a16="http://schemas.microsoft.com/office/drawing/2014/main" id="{1419F4DA-E9FE-7CB4-EDF8-D0C1D6B37F26}"/>
              </a:ext>
            </a:extLst>
          </p:cNvPr>
          <p:cNvSpPr txBox="1"/>
          <p:nvPr/>
        </p:nvSpPr>
        <p:spPr>
          <a:xfrm>
            <a:off x="838200" y="1690688"/>
            <a:ext cx="5081587" cy="3416320"/>
          </a:xfrm>
          <a:prstGeom prst="rect">
            <a:avLst/>
          </a:prstGeom>
          <a:noFill/>
        </p:spPr>
        <p:txBody>
          <a:bodyPr wrap="square" rtlCol="0">
            <a:spAutoFit/>
          </a:bodyPr>
          <a:lstStyle/>
          <a:p>
            <a:pPr algn="ctr"/>
            <a:endParaRPr lang="es-EC" dirty="0">
              <a:latin typeface="Calibri Light" panose="020F0302020204030204" pitchFamily="34" charset="0"/>
              <a:cs typeface="Calibri Light" panose="020F0302020204030204" pitchFamily="34" charset="0"/>
            </a:endParaRPr>
          </a:p>
          <a:p>
            <a:pPr algn="ctr"/>
            <a:endParaRPr lang="es-EC" dirty="0">
              <a:latin typeface="Calibri Light" panose="020F0302020204030204" pitchFamily="34" charset="0"/>
              <a:cs typeface="Calibri Light" panose="020F0302020204030204" pitchFamily="34" charset="0"/>
            </a:endParaRPr>
          </a:p>
          <a:p>
            <a:pPr algn="ctr"/>
            <a:r>
              <a:rPr lang="es-EC" b="1" dirty="0">
                <a:latin typeface="Calibri Light" panose="020F0302020204030204" pitchFamily="34" charset="0"/>
                <a:cs typeface="Calibri Light" panose="020F0302020204030204" pitchFamily="34" charset="0"/>
              </a:rPr>
              <a:t>Andrés Alejandro Galvis Correa</a:t>
            </a:r>
          </a:p>
          <a:p>
            <a:pPr algn="ctr"/>
            <a:endParaRPr lang="es-EC" dirty="0">
              <a:latin typeface="Calibri Light" panose="020F0302020204030204" pitchFamily="34" charset="0"/>
              <a:cs typeface="Calibri Light" panose="020F0302020204030204" pitchFamily="34" charset="0"/>
            </a:endParaRPr>
          </a:p>
          <a:p>
            <a:pPr algn="ctr"/>
            <a:r>
              <a:rPr lang="es-EC" dirty="0">
                <a:latin typeface="Calibri Light" panose="020F0302020204030204" pitchFamily="34" charset="0"/>
                <a:cs typeface="Calibri Light" panose="020F0302020204030204" pitchFamily="34" charset="0"/>
                <a:hlinkClick r:id="rId2"/>
              </a:rPr>
              <a:t>aagalvis@espe.edu.ec</a:t>
            </a:r>
            <a:endParaRPr lang="es-EC" dirty="0">
              <a:latin typeface="Calibri Light" panose="020F0302020204030204" pitchFamily="34" charset="0"/>
              <a:cs typeface="Calibri Light" panose="020F0302020204030204" pitchFamily="34" charset="0"/>
            </a:endParaRPr>
          </a:p>
          <a:p>
            <a:pPr algn="ctr"/>
            <a:endParaRPr lang="es-EC" dirty="0">
              <a:latin typeface="Calibri Light" panose="020F0302020204030204" pitchFamily="34" charset="0"/>
              <a:cs typeface="Calibri Light" panose="020F0302020204030204" pitchFamily="34" charset="0"/>
            </a:endParaRPr>
          </a:p>
          <a:p>
            <a:pPr algn="ctr"/>
            <a:endParaRPr lang="es-EC" dirty="0">
              <a:latin typeface="Calibri Light" panose="020F0302020204030204" pitchFamily="34" charset="0"/>
              <a:cs typeface="Calibri Light" panose="020F0302020204030204" pitchFamily="34" charset="0"/>
            </a:endParaRPr>
          </a:p>
          <a:p>
            <a:pPr algn="ctr"/>
            <a:endParaRPr lang="es-EC" dirty="0">
              <a:latin typeface="Calibri Light" panose="020F0302020204030204" pitchFamily="34" charset="0"/>
              <a:cs typeface="Calibri Light" panose="020F0302020204030204" pitchFamily="34" charset="0"/>
            </a:endParaRPr>
          </a:p>
          <a:p>
            <a:pPr algn="ctr"/>
            <a:r>
              <a:rPr lang="es-EC" dirty="0">
                <a:latin typeface="Calibri Light" panose="020F0302020204030204" pitchFamily="34" charset="0"/>
                <a:cs typeface="Calibri Light" panose="020F0302020204030204" pitchFamily="34" charset="0"/>
              </a:rPr>
              <a:t>Unidad de Planificación y Desarrollo Institucional</a:t>
            </a:r>
          </a:p>
          <a:p>
            <a:pPr algn="ctr"/>
            <a:endParaRPr lang="es-EC" dirty="0">
              <a:latin typeface="Calibri Light" panose="020F0302020204030204" pitchFamily="34" charset="0"/>
              <a:cs typeface="Calibri Light" panose="020F0302020204030204" pitchFamily="34" charset="0"/>
            </a:endParaRPr>
          </a:p>
          <a:p>
            <a:pPr algn="ctr"/>
            <a:r>
              <a:rPr lang="es-EC" b="1" dirty="0">
                <a:latin typeface="Calibri Light" panose="020F0302020204030204" pitchFamily="34" charset="0"/>
                <a:cs typeface="Calibri Light" panose="020F0302020204030204" pitchFamily="34" charset="0"/>
              </a:rPr>
              <a:t>Universidad de las Fuerzas Armadas – ESPE</a:t>
            </a:r>
          </a:p>
          <a:p>
            <a:pPr algn="ctr"/>
            <a:r>
              <a:rPr lang="es-EC" b="1" dirty="0">
                <a:latin typeface="Calibri Light" panose="020F0302020204030204" pitchFamily="34" charset="0"/>
                <a:cs typeface="Calibri Light" panose="020F0302020204030204" pitchFamily="34" charset="0"/>
              </a:rPr>
              <a:t>Sociedad Ecuatoriana de Estadística - SEE</a:t>
            </a:r>
          </a:p>
        </p:txBody>
      </p:sp>
      <p:sp>
        <p:nvSpPr>
          <p:cNvPr id="11" name="Rectángulo 10">
            <a:extLst>
              <a:ext uri="{FF2B5EF4-FFF2-40B4-BE49-F238E27FC236}">
                <a16:creationId xmlns:a16="http://schemas.microsoft.com/office/drawing/2014/main" id="{FFAAD517-0D05-6980-7271-151F0DE462D4}"/>
              </a:ext>
            </a:extLst>
          </p:cNvPr>
          <p:cNvSpPr/>
          <p:nvPr/>
        </p:nvSpPr>
        <p:spPr>
          <a:xfrm>
            <a:off x="7115175" y="1690688"/>
            <a:ext cx="4129088" cy="3409950"/>
          </a:xfrm>
          <a:prstGeom prst="rect">
            <a:avLst/>
          </a:prstGeom>
          <a:solidFill>
            <a:srgbClr val="4C3D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CuadroTexto 11">
            <a:extLst>
              <a:ext uri="{FF2B5EF4-FFF2-40B4-BE49-F238E27FC236}">
                <a16:creationId xmlns:a16="http://schemas.microsoft.com/office/drawing/2014/main" id="{1F6D3ED6-9840-C33B-2465-53C171C00456}"/>
              </a:ext>
            </a:extLst>
          </p:cNvPr>
          <p:cNvSpPr txBox="1"/>
          <p:nvPr/>
        </p:nvSpPr>
        <p:spPr>
          <a:xfrm>
            <a:off x="7658100" y="3059668"/>
            <a:ext cx="3014663" cy="369332"/>
          </a:xfrm>
          <a:prstGeom prst="rect">
            <a:avLst/>
          </a:prstGeom>
          <a:noFill/>
        </p:spPr>
        <p:txBody>
          <a:bodyPr wrap="square" rtlCol="0">
            <a:spAutoFit/>
          </a:bodyPr>
          <a:lstStyle/>
          <a:p>
            <a:pPr algn="ctr"/>
            <a:r>
              <a:rPr lang="es-EC" dirty="0">
                <a:solidFill>
                  <a:schemeClr val="bg1"/>
                </a:solidFill>
                <a:latin typeface="Calibri Light" panose="020F0302020204030204" pitchFamily="34" charset="0"/>
                <a:cs typeface="Calibri Light" panose="020F0302020204030204" pitchFamily="34" charset="0"/>
              </a:rPr>
              <a:t>IMAGEN / FOTOGRAFÍA</a:t>
            </a:r>
          </a:p>
        </p:txBody>
      </p:sp>
      <p:pic>
        <p:nvPicPr>
          <p:cNvPr id="6" name="Picture 5" descr="A graph with a line and a line&#10;&#10;AI-generated content may be incorrect.">
            <a:extLst>
              <a:ext uri="{FF2B5EF4-FFF2-40B4-BE49-F238E27FC236}">
                <a16:creationId xmlns:a16="http://schemas.microsoft.com/office/drawing/2014/main" id="{41156C8B-12BD-1B13-64E8-A3C19FF06FAE}"/>
              </a:ext>
            </a:extLst>
          </p:cNvPr>
          <p:cNvPicPr>
            <a:picLocks noChangeAspect="1"/>
          </p:cNvPicPr>
          <p:nvPr/>
        </p:nvPicPr>
        <p:blipFill>
          <a:blip r:embed="rId3"/>
          <a:stretch>
            <a:fillRect/>
          </a:stretch>
        </p:blipFill>
        <p:spPr>
          <a:xfrm>
            <a:off x="7212902" y="1999529"/>
            <a:ext cx="3933633" cy="2792268"/>
          </a:xfrm>
          <a:prstGeom prst="rect">
            <a:avLst/>
          </a:prstGeom>
        </p:spPr>
      </p:pic>
    </p:spTree>
    <p:extLst>
      <p:ext uri="{BB962C8B-B14F-4D97-AF65-F5344CB8AC3E}">
        <p14:creationId xmlns:p14="http://schemas.microsoft.com/office/powerpoint/2010/main" val="3467461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15328" y="829264"/>
            <a:ext cx="4127064" cy="628601"/>
          </a:xfrm>
        </p:spPr>
        <p:txBody>
          <a:bodyPr>
            <a:normAutofit/>
          </a:bodyPr>
          <a:lstStyle/>
          <a:p>
            <a:pPr algn="l"/>
            <a:r>
              <a:rPr lang="es-EC" sz="3850" dirty="0"/>
              <a:t>Modelo</a:t>
            </a:r>
          </a:p>
        </p:txBody>
      </p:sp>
      <p:pic>
        <p:nvPicPr>
          <p:cNvPr id="11266" name="Picture 2" descr="Objetos y cosas que sirven para medir:">
            <a:extLst>
              <a:ext uri="{FF2B5EF4-FFF2-40B4-BE49-F238E27FC236}">
                <a16:creationId xmlns:a16="http://schemas.microsoft.com/office/drawing/2014/main" id="{69867096-657B-1717-A032-C96289D6E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1852" y="1803771"/>
            <a:ext cx="2402321" cy="4785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alibrador vernier 0 – 150 mm – ELICROM">
            <a:extLst>
              <a:ext uri="{FF2B5EF4-FFF2-40B4-BE49-F238E27FC236}">
                <a16:creationId xmlns:a16="http://schemas.microsoft.com/office/drawing/2014/main" id="{8306E732-22B4-B9B0-F24B-F3628E2945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5047" y="2628227"/>
            <a:ext cx="2533593" cy="98514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Termómetro - Concepto, invención, tipos y cómo funciona">
            <a:extLst>
              <a:ext uri="{FF2B5EF4-FFF2-40B4-BE49-F238E27FC236}">
                <a16:creationId xmlns:a16="http://schemas.microsoft.com/office/drawing/2014/main" id="{6E1B4284-4393-C8E4-EE1E-C88BFCD623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1853" y="3429001"/>
            <a:ext cx="2128069" cy="106403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Altímetro. - ASOC. PASIÓN POR VOLAR">
            <a:extLst>
              <a:ext uri="{FF2B5EF4-FFF2-40B4-BE49-F238E27FC236}">
                <a16:creationId xmlns:a16="http://schemas.microsoft.com/office/drawing/2014/main" id="{4CBEA1EC-F7A2-AF38-EDA5-88E6CAFF94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72" y="4385211"/>
            <a:ext cx="1138767" cy="113876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FLEXOMETRO STANLEY | EL.FERRETERO">
            <a:extLst>
              <a:ext uri="{FF2B5EF4-FFF2-40B4-BE49-F238E27FC236}">
                <a16:creationId xmlns:a16="http://schemas.microsoft.com/office/drawing/2014/main" id="{DC8C8F8A-9001-F1B9-39A9-67E0900833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1213" y="4414142"/>
            <a:ext cx="1159802" cy="1138767"/>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3A654585-B400-A4D8-405E-9501E47923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0983" y="1563874"/>
            <a:ext cx="1878981" cy="1174363"/>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istoria clínica - Iconos gratis de asistencia sanitaria y médica">
            <a:extLst>
              <a:ext uri="{FF2B5EF4-FFF2-40B4-BE49-F238E27FC236}">
                <a16:creationId xmlns:a16="http://schemas.microsoft.com/office/drawing/2014/main" id="{508457F0-5587-4CDA-C11B-6B0263B197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10786" y="4600008"/>
            <a:ext cx="923970" cy="92397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1" name="CuadroTexto 10">
                <a:extLst>
                  <a:ext uri="{FF2B5EF4-FFF2-40B4-BE49-F238E27FC236}">
                    <a16:creationId xmlns:a16="http://schemas.microsoft.com/office/drawing/2014/main" id="{7AF4ECCE-91B3-AC3F-949F-8DEE6DFA652D}"/>
                  </a:ext>
                </a:extLst>
              </p:cNvPr>
              <p:cNvSpPr txBox="1"/>
              <p:nvPr/>
            </p:nvSpPr>
            <p:spPr>
              <a:xfrm>
                <a:off x="6248419" y="3695077"/>
                <a:ext cx="650315" cy="671594"/>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s-ES_tradnl" sz="3764" i="1">
                          <a:latin typeface="Cambria Math" panose="02040503050406030204" pitchFamily="18" charset="0"/>
                          <a:ea typeface="Cambria Math" panose="02040503050406030204" pitchFamily="18" charset="0"/>
                        </a:rPr>
                        <m:t>≡</m:t>
                      </m:r>
                    </m:oMath>
                  </m:oMathPara>
                </a14:m>
                <a:endParaRPr lang="es-ES_tradnl" sz="3764" dirty="0"/>
              </a:p>
            </p:txBody>
          </p:sp>
        </mc:Choice>
        <mc:Fallback>
          <p:sp>
            <p:nvSpPr>
              <p:cNvPr id="11" name="CuadroTexto 10">
                <a:extLst>
                  <a:ext uri="{FF2B5EF4-FFF2-40B4-BE49-F238E27FC236}">
                    <a16:creationId xmlns:a16="http://schemas.microsoft.com/office/drawing/2014/main" id="{7AF4ECCE-91B3-AC3F-949F-8DEE6DFA652D}"/>
                  </a:ext>
                </a:extLst>
              </p:cNvPr>
              <p:cNvSpPr txBox="1">
                <a:spLocks noRot="1" noChangeAspect="1" noMove="1" noResize="1" noEditPoints="1" noAdjustHandles="1" noChangeArrowheads="1" noChangeShapeType="1" noTextEdit="1"/>
              </p:cNvSpPr>
              <p:nvPr/>
            </p:nvSpPr>
            <p:spPr>
              <a:xfrm>
                <a:off x="6248419" y="3695077"/>
                <a:ext cx="650315" cy="67159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CuadroTexto 11">
                <a:extLst>
                  <a:ext uri="{FF2B5EF4-FFF2-40B4-BE49-F238E27FC236}">
                    <a16:creationId xmlns:a16="http://schemas.microsoft.com/office/drawing/2014/main" id="{C04F86A6-429E-812F-8D38-C370E6E5D3C3}"/>
                  </a:ext>
                </a:extLst>
              </p:cNvPr>
              <p:cNvSpPr txBox="1"/>
              <p:nvPr/>
            </p:nvSpPr>
            <p:spPr>
              <a:xfrm>
                <a:off x="6248419" y="2613784"/>
                <a:ext cx="650315" cy="1127553"/>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s-ES" sz="6727" b="1" i="1">
                          <a:latin typeface="Cambria Math" panose="02040503050406030204" pitchFamily="18" charset="0"/>
                        </a:rPr>
                        <m:t>?</m:t>
                      </m:r>
                    </m:oMath>
                  </m:oMathPara>
                </a14:m>
                <a:endParaRPr lang="es-ES_tradnl" sz="6727" b="1" dirty="0"/>
              </a:p>
            </p:txBody>
          </p:sp>
        </mc:Choice>
        <mc:Fallback>
          <p:sp>
            <p:nvSpPr>
              <p:cNvPr id="12" name="CuadroTexto 11">
                <a:extLst>
                  <a:ext uri="{FF2B5EF4-FFF2-40B4-BE49-F238E27FC236}">
                    <a16:creationId xmlns:a16="http://schemas.microsoft.com/office/drawing/2014/main" id="{C04F86A6-429E-812F-8D38-C370E6E5D3C3}"/>
                  </a:ext>
                </a:extLst>
              </p:cNvPr>
              <p:cNvSpPr txBox="1">
                <a:spLocks noRot="1" noChangeAspect="1" noMove="1" noResize="1" noEditPoints="1" noAdjustHandles="1" noChangeArrowheads="1" noChangeShapeType="1" noTextEdit="1"/>
              </p:cNvSpPr>
              <p:nvPr/>
            </p:nvSpPr>
            <p:spPr>
              <a:xfrm>
                <a:off x="6248419" y="2613784"/>
                <a:ext cx="650315" cy="1127553"/>
              </a:xfrm>
              <a:prstGeom prst="rect">
                <a:avLst/>
              </a:prstGeom>
              <a:blipFill>
                <a:blip r:embed="rId10"/>
                <a:stretch>
                  <a:fillRect l="-23077" r="-21154" b="-1111"/>
                </a:stretch>
              </a:blipFill>
            </p:spPr>
            <p:txBody>
              <a:bodyPr/>
              <a:lstStyle/>
              <a:p>
                <a:r>
                  <a:rPr lang="en-US">
                    <a:noFill/>
                  </a:rPr>
                  <a:t> </a:t>
                </a:r>
              </a:p>
            </p:txBody>
          </p:sp>
        </mc:Fallback>
      </mc:AlternateContent>
      <p:pic>
        <p:nvPicPr>
          <p:cNvPr id="13" name="Picture 6" descr="Focus Group | Facebook">
            <a:extLst>
              <a:ext uri="{FF2B5EF4-FFF2-40B4-BE49-F238E27FC236}">
                <a16:creationId xmlns:a16="http://schemas.microsoft.com/office/drawing/2014/main" id="{AB706F6E-406F-CFB3-0024-5A65F66599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68513" y="2987845"/>
            <a:ext cx="1008515" cy="100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244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F3CB3BA7-97B9-B544-B3B9-7ACB048BC590}"/>
              </a:ext>
            </a:extLst>
          </p:cNvPr>
          <p:cNvSpPr>
            <a:spLocks noGrp="1"/>
          </p:cNvSpPr>
          <p:nvPr>
            <p:ph type="title"/>
          </p:nvPr>
        </p:nvSpPr>
        <p:spPr>
          <a:xfrm>
            <a:off x="2215327" y="829264"/>
            <a:ext cx="4496652" cy="628601"/>
          </a:xfrm>
        </p:spPr>
        <p:txBody>
          <a:bodyPr>
            <a:normAutofit fontScale="90000"/>
          </a:bodyPr>
          <a:lstStyle/>
          <a:p>
            <a:pPr algn="l"/>
            <a:r>
              <a:rPr lang="es-EC" sz="3850" b="1" dirty="0"/>
              <a:t>Supuestos del modelo</a:t>
            </a:r>
          </a:p>
        </p:txBody>
      </p:sp>
      <p:sp>
        <p:nvSpPr>
          <p:cNvPr id="5" name="Elipse 4">
            <a:extLst>
              <a:ext uri="{FF2B5EF4-FFF2-40B4-BE49-F238E27FC236}">
                <a16:creationId xmlns:a16="http://schemas.microsoft.com/office/drawing/2014/main" id="{F365C9B6-E4A8-BD07-D51D-E24FD249225D}"/>
              </a:ext>
            </a:extLst>
          </p:cNvPr>
          <p:cNvSpPr/>
          <p:nvPr/>
        </p:nvSpPr>
        <p:spPr>
          <a:xfrm>
            <a:off x="2887413" y="1970873"/>
            <a:ext cx="3449765" cy="3373863"/>
          </a:xfrm>
          <a:prstGeom prst="ellipse">
            <a:avLst/>
          </a:prstGeom>
          <a:solidFill>
            <a:srgbClr val="0D59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570" b="1" dirty="0">
                <a:solidFill>
                  <a:schemeClr val="bg1"/>
                </a:solidFill>
              </a:rPr>
              <a:t>Validez interna</a:t>
            </a:r>
            <a:r>
              <a:rPr lang="es-ES" sz="1570" dirty="0">
                <a:solidFill>
                  <a:schemeClr val="bg1"/>
                </a:solidFill>
              </a:rPr>
              <a:t>: representa el grado de confianza que se tiene respecto a los resultados de la observación o experimento (interpretación y control).</a:t>
            </a:r>
          </a:p>
          <a:p>
            <a:pPr algn="ctr"/>
            <a:endParaRPr lang="es-CO" sz="1570" dirty="0"/>
          </a:p>
        </p:txBody>
      </p:sp>
      <p:sp>
        <p:nvSpPr>
          <p:cNvPr id="7" name="Elipse 6">
            <a:extLst>
              <a:ext uri="{FF2B5EF4-FFF2-40B4-BE49-F238E27FC236}">
                <a16:creationId xmlns:a16="http://schemas.microsoft.com/office/drawing/2014/main" id="{7F1CA13B-966E-DF84-34F1-70DF1E4A5B7F}"/>
              </a:ext>
            </a:extLst>
          </p:cNvPr>
          <p:cNvSpPr/>
          <p:nvPr/>
        </p:nvSpPr>
        <p:spPr>
          <a:xfrm>
            <a:off x="6096000" y="1765926"/>
            <a:ext cx="3759174" cy="3725867"/>
          </a:xfrm>
          <a:prstGeom prst="ellipse">
            <a:avLst/>
          </a:prstGeom>
          <a:solidFill>
            <a:srgbClr val="0D59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794" b="1" dirty="0">
                <a:solidFill>
                  <a:schemeClr val="bg1"/>
                </a:solidFill>
              </a:rPr>
              <a:t>Validez externa</a:t>
            </a:r>
            <a:r>
              <a:rPr lang="es-ES" sz="1794" dirty="0">
                <a:solidFill>
                  <a:schemeClr val="bg1"/>
                </a:solidFill>
              </a:rPr>
              <a:t>: representa la posibilidad de generalizar los resultados del un experimento u observación</a:t>
            </a:r>
            <a:r>
              <a:rPr lang="es-ES" sz="1794" dirty="0"/>
              <a:t>.</a:t>
            </a:r>
            <a:endParaRPr lang="es-CO" sz="1794" dirty="0"/>
          </a:p>
        </p:txBody>
      </p:sp>
    </p:spTree>
    <p:extLst>
      <p:ext uri="{BB962C8B-B14F-4D97-AF65-F5344CB8AC3E}">
        <p14:creationId xmlns:p14="http://schemas.microsoft.com/office/powerpoint/2010/main" val="217429795"/>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F3CB3BA7-97B9-B544-B3B9-7ACB048BC590}"/>
              </a:ext>
            </a:extLst>
          </p:cNvPr>
          <p:cNvSpPr>
            <a:spLocks noGrp="1"/>
          </p:cNvSpPr>
          <p:nvPr>
            <p:ph type="title"/>
          </p:nvPr>
        </p:nvSpPr>
        <p:spPr>
          <a:xfrm>
            <a:off x="2215327" y="544227"/>
            <a:ext cx="4496652" cy="628601"/>
          </a:xfrm>
        </p:spPr>
        <p:txBody>
          <a:bodyPr>
            <a:normAutofit fontScale="90000"/>
          </a:bodyPr>
          <a:lstStyle/>
          <a:p>
            <a:pPr algn="l"/>
            <a:r>
              <a:rPr lang="es-EC" sz="3850" b="1" dirty="0"/>
              <a:t>Supuestos del modelo</a:t>
            </a:r>
          </a:p>
        </p:txBody>
      </p:sp>
      <p:graphicFrame>
        <p:nvGraphicFramePr>
          <p:cNvPr id="3" name="Diagrama 2">
            <a:extLst>
              <a:ext uri="{FF2B5EF4-FFF2-40B4-BE49-F238E27FC236}">
                <a16:creationId xmlns:a16="http://schemas.microsoft.com/office/drawing/2014/main" id="{782F8B81-215C-B7FD-98B7-AC881C0CE78F}"/>
              </a:ext>
            </a:extLst>
          </p:cNvPr>
          <p:cNvGraphicFramePr/>
          <p:nvPr>
            <p:extLst>
              <p:ext uri="{D42A27DB-BD31-4B8C-83A1-F6EECF244321}">
                <p14:modId xmlns:p14="http://schemas.microsoft.com/office/powerpoint/2010/main" val="4143068308"/>
              </p:ext>
            </p:extLst>
          </p:nvPr>
        </p:nvGraphicFramePr>
        <p:xfrm>
          <a:off x="4454817" y="850595"/>
          <a:ext cx="6095605" cy="4063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8" descr="Suspect survey says women earn more money than men | Australian Women Online">
            <a:extLst>
              <a:ext uri="{FF2B5EF4-FFF2-40B4-BE49-F238E27FC236}">
                <a16:creationId xmlns:a16="http://schemas.microsoft.com/office/drawing/2014/main" id="{5B82ABA4-970A-73F1-1C8F-FE56692F1A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2593" y="4487643"/>
            <a:ext cx="1535881" cy="13764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Focus Group | Facebook">
            <a:extLst>
              <a:ext uri="{FF2B5EF4-FFF2-40B4-BE49-F238E27FC236}">
                <a16:creationId xmlns:a16="http://schemas.microsoft.com/office/drawing/2014/main" id="{91A07916-37AD-B32A-C4EA-18AEFE2718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8374" y="3808751"/>
            <a:ext cx="1555731" cy="1555731"/>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8CBB755F-1B77-498C-CC50-0C5AB2A4D6AA}"/>
              </a:ext>
            </a:extLst>
          </p:cNvPr>
          <p:cNvSpPr/>
          <p:nvPr/>
        </p:nvSpPr>
        <p:spPr>
          <a:xfrm>
            <a:off x="3161259" y="1178020"/>
            <a:ext cx="2032733" cy="566502"/>
          </a:xfrm>
          <a:prstGeom prst="rect">
            <a:avLst/>
          </a:prstGeom>
          <a:solidFill>
            <a:schemeClr val="accent2">
              <a:lumMod val="60000"/>
              <a:lumOff val="40000"/>
            </a:schemeClr>
          </a:solidFill>
        </p:spPr>
        <p:txBody>
          <a:bodyPr wrap="square">
            <a:spAutoFit/>
          </a:bodyPr>
          <a:lstStyle/>
          <a:p>
            <a:pPr algn="just"/>
            <a:r>
              <a:rPr lang="es-ES" sz="1027" b="1" dirty="0"/>
              <a:t>Dimensionalidad: </a:t>
            </a:r>
            <a:r>
              <a:rPr lang="es-ES" sz="1027" dirty="0"/>
              <a:t>Representa la capacidad de medir un constructo o dimensión teórica</a:t>
            </a:r>
          </a:p>
        </p:txBody>
      </p:sp>
      <p:sp>
        <p:nvSpPr>
          <p:cNvPr id="9" name="Rectángulo 8">
            <a:extLst>
              <a:ext uri="{FF2B5EF4-FFF2-40B4-BE49-F238E27FC236}">
                <a16:creationId xmlns:a16="http://schemas.microsoft.com/office/drawing/2014/main" id="{7EC11B1A-13CA-C62E-1CB5-5011AC6B0C47}"/>
              </a:ext>
            </a:extLst>
          </p:cNvPr>
          <p:cNvSpPr/>
          <p:nvPr/>
        </p:nvSpPr>
        <p:spPr>
          <a:xfrm>
            <a:off x="3168163" y="1851655"/>
            <a:ext cx="2032733" cy="724557"/>
          </a:xfrm>
          <a:prstGeom prst="rect">
            <a:avLst/>
          </a:prstGeom>
          <a:solidFill>
            <a:schemeClr val="accent6">
              <a:lumMod val="60000"/>
              <a:lumOff val="40000"/>
            </a:schemeClr>
          </a:solidFill>
        </p:spPr>
        <p:txBody>
          <a:bodyPr wrap="square">
            <a:spAutoFit/>
          </a:bodyPr>
          <a:lstStyle/>
          <a:p>
            <a:pPr algn="just"/>
            <a:r>
              <a:rPr lang="es-ES" sz="1027" b="1" dirty="0"/>
              <a:t>Validez:</a:t>
            </a:r>
          </a:p>
          <a:p>
            <a:pPr algn="just"/>
            <a:r>
              <a:rPr lang="es-ES" sz="1027" dirty="0"/>
              <a:t>representa el grado en que un instrumento en verdad mide la variable que se pretende medir.</a:t>
            </a:r>
          </a:p>
        </p:txBody>
      </p:sp>
      <p:sp>
        <p:nvSpPr>
          <p:cNvPr id="11" name="Rectángulo 10">
            <a:extLst>
              <a:ext uri="{FF2B5EF4-FFF2-40B4-BE49-F238E27FC236}">
                <a16:creationId xmlns:a16="http://schemas.microsoft.com/office/drawing/2014/main" id="{7C6FA865-1DE0-FA75-621E-4B29ED1C5959}"/>
              </a:ext>
            </a:extLst>
          </p:cNvPr>
          <p:cNvSpPr/>
          <p:nvPr/>
        </p:nvSpPr>
        <p:spPr>
          <a:xfrm>
            <a:off x="3161259" y="2683260"/>
            <a:ext cx="2032733" cy="1198726"/>
          </a:xfrm>
          <a:prstGeom prst="rect">
            <a:avLst/>
          </a:prstGeom>
          <a:solidFill>
            <a:schemeClr val="accent1">
              <a:lumMod val="60000"/>
              <a:lumOff val="40000"/>
            </a:schemeClr>
          </a:solidFill>
        </p:spPr>
        <p:txBody>
          <a:bodyPr wrap="square">
            <a:spAutoFit/>
          </a:bodyPr>
          <a:lstStyle/>
          <a:p>
            <a:pPr algn="just"/>
            <a:r>
              <a:rPr lang="es-ES" sz="1027" b="1" dirty="0"/>
              <a:t>Confiabilidad:</a:t>
            </a:r>
          </a:p>
          <a:p>
            <a:pPr algn="just"/>
            <a:r>
              <a:rPr lang="es-ES" sz="1027" dirty="0"/>
              <a:t>representa el grado en que un instrumento produce resultados consistentes y coherentes.(al repetir el experimento al mismo individuo produce el mismo resultado)</a:t>
            </a:r>
            <a:endParaRPr lang="es-ES" sz="1027" b="1" dirty="0"/>
          </a:p>
        </p:txBody>
      </p:sp>
    </p:spTree>
    <p:extLst>
      <p:ext uri="{BB962C8B-B14F-4D97-AF65-F5344CB8AC3E}">
        <p14:creationId xmlns:p14="http://schemas.microsoft.com/office/powerpoint/2010/main" val="3880767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F3CB3BA7-97B9-B544-B3B9-7ACB048BC590}"/>
              </a:ext>
            </a:extLst>
          </p:cNvPr>
          <p:cNvSpPr>
            <a:spLocks noGrp="1"/>
          </p:cNvSpPr>
          <p:nvPr>
            <p:ph type="title"/>
          </p:nvPr>
        </p:nvSpPr>
        <p:spPr>
          <a:xfrm>
            <a:off x="2148877" y="514963"/>
            <a:ext cx="4496652" cy="628601"/>
          </a:xfrm>
        </p:spPr>
        <p:txBody>
          <a:bodyPr>
            <a:normAutofit fontScale="90000"/>
          </a:bodyPr>
          <a:lstStyle/>
          <a:p>
            <a:pPr algn="l"/>
            <a:r>
              <a:rPr lang="es-EC" sz="3850" b="1" dirty="0"/>
              <a:t>Supuestos del modelo</a:t>
            </a:r>
          </a:p>
        </p:txBody>
      </p:sp>
      <p:graphicFrame>
        <p:nvGraphicFramePr>
          <p:cNvPr id="2" name="Diagrama 1">
            <a:extLst>
              <a:ext uri="{FF2B5EF4-FFF2-40B4-BE49-F238E27FC236}">
                <a16:creationId xmlns:a16="http://schemas.microsoft.com/office/drawing/2014/main" id="{B90C352C-18A6-5F76-7516-45A737163146}"/>
              </a:ext>
            </a:extLst>
          </p:cNvPr>
          <p:cNvGraphicFramePr/>
          <p:nvPr>
            <p:extLst>
              <p:ext uri="{D42A27DB-BD31-4B8C-83A1-F6EECF244321}">
                <p14:modId xmlns:p14="http://schemas.microsoft.com/office/powerpoint/2010/main" val="4159513495"/>
              </p:ext>
            </p:extLst>
          </p:nvPr>
        </p:nvGraphicFramePr>
        <p:xfrm>
          <a:off x="2913926" y="1397132"/>
          <a:ext cx="6095605" cy="4063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4196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F3CB3BA7-97B9-B544-B3B9-7ACB048BC590}"/>
              </a:ext>
            </a:extLst>
          </p:cNvPr>
          <p:cNvSpPr>
            <a:spLocks noGrp="1"/>
          </p:cNvSpPr>
          <p:nvPr>
            <p:ph type="title"/>
          </p:nvPr>
        </p:nvSpPr>
        <p:spPr>
          <a:xfrm>
            <a:off x="2215328" y="829264"/>
            <a:ext cx="4989436" cy="628601"/>
          </a:xfrm>
        </p:spPr>
        <p:txBody>
          <a:bodyPr>
            <a:normAutofit fontScale="90000"/>
          </a:bodyPr>
          <a:lstStyle/>
          <a:p>
            <a:pPr algn="l"/>
            <a:r>
              <a:rPr lang="es-EC" sz="3850" dirty="0"/>
              <a:t>Relación entre Confiabilidad y Validez</a:t>
            </a:r>
          </a:p>
        </p:txBody>
      </p:sp>
      <p:pic>
        <p:nvPicPr>
          <p:cNvPr id="6" name="Picture 2">
            <a:extLst>
              <a:ext uri="{FF2B5EF4-FFF2-40B4-BE49-F238E27FC236}">
                <a16:creationId xmlns:a16="http://schemas.microsoft.com/office/drawing/2014/main" id="{A19694F2-C6DD-103A-3EFA-E1E37D918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936" y="2381835"/>
            <a:ext cx="6789856" cy="2956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230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15328" y="829264"/>
            <a:ext cx="4127064" cy="628601"/>
          </a:xfrm>
        </p:spPr>
        <p:txBody>
          <a:bodyPr>
            <a:normAutofit fontScale="90000"/>
          </a:bodyPr>
          <a:lstStyle/>
          <a:p>
            <a:pPr algn="l"/>
            <a:r>
              <a:rPr lang="es-EC" sz="3850" dirty="0"/>
              <a:t>Una buena práctica…</a:t>
            </a:r>
          </a:p>
        </p:txBody>
      </p:sp>
      <mc:AlternateContent xmlns:mc="http://schemas.openxmlformats.org/markup-compatibility/2006">
        <mc:Choice xmlns:p14="http://schemas.microsoft.com/office/powerpoint/2010/main" Requires="p14">
          <p:contentPart p14:bwMode="auto" r:id="rId2">
            <p14:nvContentPartPr>
              <p14:cNvPr id="6" name="Entrada de lápiz 5">
                <a:extLst>
                  <a:ext uri="{FF2B5EF4-FFF2-40B4-BE49-F238E27FC236}">
                    <a16:creationId xmlns:a16="http://schemas.microsoft.com/office/drawing/2014/main" id="{ED34858A-B0B5-7F4B-8706-3AC03D2F8506}"/>
                  </a:ext>
                </a:extLst>
              </p14:cNvPr>
              <p14:cNvContentPartPr/>
              <p14:nvPr/>
            </p14:nvContentPartPr>
            <p14:xfrm>
              <a:off x="1986230" y="2265228"/>
              <a:ext cx="3795770" cy="675279"/>
            </p14:xfrm>
          </p:contentPart>
        </mc:Choice>
        <mc:Fallback>
          <p:pic>
            <p:nvPicPr>
              <p:cNvPr id="6" name="Entrada de lápiz 5">
                <a:extLst>
                  <a:ext uri="{FF2B5EF4-FFF2-40B4-BE49-F238E27FC236}">
                    <a16:creationId xmlns:a16="http://schemas.microsoft.com/office/drawing/2014/main" id="{ED34858A-B0B5-7F4B-8706-3AC03D2F8506}"/>
                  </a:ext>
                </a:extLst>
              </p:cNvPr>
              <p:cNvPicPr/>
              <p:nvPr/>
            </p:nvPicPr>
            <p:blipFill>
              <a:blip r:embed="rId3"/>
              <a:stretch>
                <a:fillRect/>
              </a:stretch>
            </p:blipFill>
            <p:spPr>
              <a:xfrm>
                <a:off x="1976870" y="2255864"/>
                <a:ext cx="3814490" cy="693647"/>
              </a:xfrm>
              <a:prstGeom prst="rect">
                <a:avLst/>
              </a:prstGeom>
            </p:spPr>
          </p:pic>
        </mc:Fallback>
      </mc:AlternateContent>
      <p:graphicFrame>
        <p:nvGraphicFramePr>
          <p:cNvPr id="12" name="Diagrama 11">
            <a:extLst>
              <a:ext uri="{FF2B5EF4-FFF2-40B4-BE49-F238E27FC236}">
                <a16:creationId xmlns:a16="http://schemas.microsoft.com/office/drawing/2014/main" id="{4B8F9023-060A-A251-9E47-BEE0C122F78F}"/>
              </a:ext>
            </a:extLst>
          </p:cNvPr>
          <p:cNvGraphicFramePr/>
          <p:nvPr>
            <p:extLst>
              <p:ext uri="{D42A27DB-BD31-4B8C-83A1-F6EECF244321}">
                <p14:modId xmlns:p14="http://schemas.microsoft.com/office/powerpoint/2010/main" val="3801186022"/>
              </p:ext>
            </p:extLst>
          </p:nvPr>
        </p:nvGraphicFramePr>
        <p:xfrm>
          <a:off x="2580151" y="1505623"/>
          <a:ext cx="6095605" cy="40637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CuadroTexto 13">
            <a:extLst>
              <a:ext uri="{FF2B5EF4-FFF2-40B4-BE49-F238E27FC236}">
                <a16:creationId xmlns:a16="http://schemas.microsoft.com/office/drawing/2014/main" id="{B2AA7E4C-E3D4-5618-680D-D6CFD2307285}"/>
              </a:ext>
            </a:extLst>
          </p:cNvPr>
          <p:cNvSpPr txBox="1"/>
          <p:nvPr/>
        </p:nvSpPr>
        <p:spPr>
          <a:xfrm>
            <a:off x="7984869" y="5295886"/>
            <a:ext cx="4599292" cy="273473"/>
          </a:xfrm>
          <a:prstGeom prst="rect">
            <a:avLst/>
          </a:prstGeom>
          <a:noFill/>
        </p:spPr>
        <p:txBody>
          <a:bodyPr wrap="square">
            <a:spAutoFit/>
          </a:bodyPr>
          <a:lstStyle/>
          <a:p>
            <a:pPr lvl="0"/>
            <a:r>
              <a:rPr lang="es-ES" sz="1177" b="1" dirty="0"/>
              <a:t>FASE 3</a:t>
            </a:r>
            <a:endParaRPr lang="es-CO" sz="1177" b="1" dirty="0"/>
          </a:p>
        </p:txBody>
      </p:sp>
    </p:spTree>
    <p:extLst>
      <p:ext uri="{BB962C8B-B14F-4D97-AF65-F5344CB8AC3E}">
        <p14:creationId xmlns:p14="http://schemas.microsoft.com/office/powerpoint/2010/main" val="3007615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7373F-D64E-E962-4B94-4D6E4613FC8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48A4D2B-4689-C563-6EDC-16BC27980963}"/>
              </a:ext>
            </a:extLst>
          </p:cNvPr>
          <p:cNvSpPr>
            <a:spLocks noGrp="1"/>
          </p:cNvSpPr>
          <p:nvPr>
            <p:ph type="title"/>
          </p:nvPr>
        </p:nvSpPr>
        <p:spPr>
          <a:xfrm>
            <a:off x="1784143" y="346325"/>
            <a:ext cx="6775777" cy="628601"/>
          </a:xfrm>
        </p:spPr>
        <p:txBody>
          <a:bodyPr>
            <a:normAutofit/>
          </a:bodyPr>
          <a:lstStyle/>
          <a:p>
            <a:pPr algn="l"/>
            <a:r>
              <a:rPr lang="es-MX" sz="3850" b="1" dirty="0"/>
              <a:t>Instrumento de Medición</a:t>
            </a:r>
            <a:endParaRPr lang="es-EC" sz="3850" b="1" dirty="0"/>
          </a:p>
        </p:txBody>
      </p:sp>
      <p:sp>
        <p:nvSpPr>
          <p:cNvPr id="3" name="CuadroTexto 2">
            <a:extLst>
              <a:ext uri="{FF2B5EF4-FFF2-40B4-BE49-F238E27FC236}">
                <a16:creationId xmlns:a16="http://schemas.microsoft.com/office/drawing/2014/main" id="{9B1F1EC8-A892-C71B-EEEC-983EAED58648}"/>
              </a:ext>
            </a:extLst>
          </p:cNvPr>
          <p:cNvSpPr txBox="1"/>
          <p:nvPr/>
        </p:nvSpPr>
        <p:spPr>
          <a:xfrm>
            <a:off x="4556051" y="1273071"/>
            <a:ext cx="184731" cy="329193"/>
          </a:xfrm>
          <a:prstGeom prst="rect">
            <a:avLst/>
          </a:prstGeom>
          <a:noFill/>
        </p:spPr>
        <p:txBody>
          <a:bodyPr wrap="none" rtlCol="0">
            <a:spAutoFit/>
          </a:bodyPr>
          <a:lstStyle/>
          <a:p>
            <a:endParaRPr lang="es-CO" sz="1539" dirty="0"/>
          </a:p>
        </p:txBody>
      </p:sp>
      <p:pic>
        <p:nvPicPr>
          <p:cNvPr id="18434" name="Picture 2" descr="202401 Formulario Enemdu - OCUP ADA 2. IDENTIFICACIÓN Y UBICACIÓN DE LA  VIVIENDA EFECTIVA Calle: Nro - Studocu">
            <a:extLst>
              <a:ext uri="{FF2B5EF4-FFF2-40B4-BE49-F238E27FC236}">
                <a16:creationId xmlns:a16="http://schemas.microsoft.com/office/drawing/2014/main" id="{BEB68E05-8B52-A52C-D3EE-61D795D351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5191" y="1273071"/>
            <a:ext cx="5861618" cy="4142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541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D18DF-1B24-0C31-1B43-A3427BDD3BC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7174CDF-0ACA-5932-694B-0EDBA862B331}"/>
              </a:ext>
            </a:extLst>
          </p:cNvPr>
          <p:cNvSpPr>
            <a:spLocks noGrp="1"/>
          </p:cNvSpPr>
          <p:nvPr>
            <p:ph type="title"/>
          </p:nvPr>
        </p:nvSpPr>
        <p:spPr>
          <a:xfrm>
            <a:off x="1784143" y="346325"/>
            <a:ext cx="6775777" cy="628601"/>
          </a:xfrm>
        </p:spPr>
        <p:txBody>
          <a:bodyPr>
            <a:normAutofit/>
          </a:bodyPr>
          <a:lstStyle/>
          <a:p>
            <a:pPr algn="l"/>
            <a:r>
              <a:rPr lang="es-MX" sz="3850" b="1" dirty="0"/>
              <a:t>Instrumento de Medición</a:t>
            </a:r>
            <a:endParaRPr lang="es-EC" sz="3850" b="1" dirty="0"/>
          </a:p>
        </p:txBody>
      </p:sp>
      <p:sp>
        <p:nvSpPr>
          <p:cNvPr id="3" name="CuadroTexto 2">
            <a:extLst>
              <a:ext uri="{FF2B5EF4-FFF2-40B4-BE49-F238E27FC236}">
                <a16:creationId xmlns:a16="http://schemas.microsoft.com/office/drawing/2014/main" id="{0D32AFD1-947C-F18B-528C-8A03011C16E3}"/>
              </a:ext>
            </a:extLst>
          </p:cNvPr>
          <p:cNvSpPr txBox="1"/>
          <p:nvPr/>
        </p:nvSpPr>
        <p:spPr>
          <a:xfrm>
            <a:off x="4556051" y="1273071"/>
            <a:ext cx="184731" cy="329193"/>
          </a:xfrm>
          <a:prstGeom prst="rect">
            <a:avLst/>
          </a:prstGeom>
          <a:noFill/>
        </p:spPr>
        <p:txBody>
          <a:bodyPr wrap="none" rtlCol="0">
            <a:spAutoFit/>
          </a:bodyPr>
          <a:lstStyle/>
          <a:p>
            <a:endParaRPr lang="es-CO" sz="1539" dirty="0"/>
          </a:p>
        </p:txBody>
      </p:sp>
      <p:pic>
        <p:nvPicPr>
          <p:cNvPr id="20482" name="Picture 2" descr="Encuesta de satisfacción del servicio – Consejo Nacional para la Igualdad  de Género – CNIG">
            <a:extLst>
              <a:ext uri="{FF2B5EF4-FFF2-40B4-BE49-F238E27FC236}">
                <a16:creationId xmlns:a16="http://schemas.microsoft.com/office/drawing/2014/main" id="{20D8DCE0-9746-4109-10DB-A41F4AEEC3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43" b="24562"/>
          <a:stretch/>
        </p:blipFill>
        <p:spPr bwMode="auto">
          <a:xfrm>
            <a:off x="3418630" y="1139391"/>
            <a:ext cx="5354739" cy="4356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205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5B64ED-9C6C-7743-B686-28121E17CF66}"/>
              </a:ext>
            </a:extLst>
          </p:cNvPr>
          <p:cNvSpPr txBox="1"/>
          <p:nvPr/>
        </p:nvSpPr>
        <p:spPr>
          <a:xfrm>
            <a:off x="4556051" y="1273071"/>
            <a:ext cx="184731" cy="329193"/>
          </a:xfrm>
          <a:prstGeom prst="rect">
            <a:avLst/>
          </a:prstGeom>
          <a:noFill/>
        </p:spPr>
        <p:txBody>
          <a:bodyPr wrap="none" rtlCol="0">
            <a:spAutoFit/>
          </a:bodyPr>
          <a:lstStyle/>
          <a:p>
            <a:endParaRPr lang="es-CO" sz="1539" dirty="0"/>
          </a:p>
        </p:txBody>
      </p:sp>
      <mc:AlternateContent xmlns:mc="http://schemas.openxmlformats.org/markup-compatibility/2006">
        <mc:Choice xmlns:p14="http://schemas.microsoft.com/office/powerpoint/2010/main" Requires="p14">
          <p:contentPart p14:bwMode="auto" r:id="rId2">
            <p14:nvContentPartPr>
              <p14:cNvPr id="4" name="Entrada de lápiz 3">
                <a:extLst>
                  <a:ext uri="{FF2B5EF4-FFF2-40B4-BE49-F238E27FC236}">
                    <a16:creationId xmlns:a16="http://schemas.microsoft.com/office/drawing/2014/main" id="{15C0E872-D840-9841-8256-2DF98E573909}"/>
                  </a:ext>
                </a:extLst>
              </p14:cNvPr>
              <p14:cNvContentPartPr/>
              <p14:nvPr/>
            </p14:nvContentPartPr>
            <p14:xfrm>
              <a:off x="4753212" y="3700630"/>
              <a:ext cx="3830660" cy="240513"/>
            </p14:xfrm>
          </p:contentPart>
        </mc:Choice>
        <mc:Fallback>
          <p:pic>
            <p:nvPicPr>
              <p:cNvPr id="4" name="Entrada de lápiz 3">
                <a:extLst>
                  <a:ext uri="{FF2B5EF4-FFF2-40B4-BE49-F238E27FC236}">
                    <a16:creationId xmlns:a16="http://schemas.microsoft.com/office/drawing/2014/main" id="{15C0E872-D840-9841-8256-2DF98E573909}"/>
                  </a:ext>
                </a:extLst>
              </p:cNvPr>
              <p:cNvPicPr/>
              <p:nvPr/>
            </p:nvPicPr>
            <p:blipFill>
              <a:blip r:embed="rId3"/>
              <a:stretch>
                <a:fillRect/>
              </a:stretch>
            </p:blipFill>
            <p:spPr>
              <a:xfrm>
                <a:off x="4743852" y="3691269"/>
                <a:ext cx="3849380" cy="259236"/>
              </a:xfrm>
              <a:prstGeom prst="rect">
                <a:avLst/>
              </a:prstGeom>
            </p:spPr>
          </p:pic>
        </mc:Fallback>
      </mc:AlternateContent>
      <p:sp>
        <p:nvSpPr>
          <p:cNvPr id="7" name="CuadroTexto 6">
            <a:extLst>
              <a:ext uri="{FF2B5EF4-FFF2-40B4-BE49-F238E27FC236}">
                <a16:creationId xmlns:a16="http://schemas.microsoft.com/office/drawing/2014/main" id="{F4549244-2927-2E1D-1DDE-66729A469DDA}"/>
              </a:ext>
            </a:extLst>
          </p:cNvPr>
          <p:cNvSpPr txBox="1"/>
          <p:nvPr/>
        </p:nvSpPr>
        <p:spPr>
          <a:xfrm>
            <a:off x="7574352" y="6513298"/>
            <a:ext cx="3093352" cy="237116"/>
          </a:xfrm>
          <a:prstGeom prst="rect">
            <a:avLst/>
          </a:prstGeom>
          <a:noFill/>
        </p:spPr>
        <p:txBody>
          <a:bodyPr wrap="square" rtlCol="0">
            <a:spAutoFit/>
          </a:bodyPr>
          <a:lstStyle/>
          <a:p>
            <a:r>
              <a:rPr lang="es-ES_tradnl" sz="941" dirty="0"/>
              <a:t>Tomado de: https://</a:t>
            </a:r>
            <a:r>
              <a:rPr lang="es-ES_tradnl" sz="941" dirty="0" err="1"/>
              <a:t>rpubs.com</a:t>
            </a:r>
            <a:r>
              <a:rPr lang="es-ES_tradnl" sz="941" dirty="0"/>
              <a:t>/Cristopher/1000319</a:t>
            </a:r>
          </a:p>
        </p:txBody>
      </p:sp>
      <p:sp>
        <p:nvSpPr>
          <p:cNvPr id="10" name="Título 1">
            <a:extLst>
              <a:ext uri="{FF2B5EF4-FFF2-40B4-BE49-F238E27FC236}">
                <a16:creationId xmlns:a16="http://schemas.microsoft.com/office/drawing/2014/main" id="{EBEB0CAA-FBB9-539C-91CF-DDD5C1198415}"/>
              </a:ext>
            </a:extLst>
          </p:cNvPr>
          <p:cNvSpPr txBox="1">
            <a:spLocks/>
          </p:cNvSpPr>
          <p:nvPr/>
        </p:nvSpPr>
        <p:spPr>
          <a:xfrm>
            <a:off x="1907338" y="346325"/>
            <a:ext cx="6529385" cy="628601"/>
          </a:xfrm>
          <a:prstGeom prst="rect">
            <a:avLst/>
          </a:prstGeom>
        </p:spPr>
        <p:txBody>
          <a:bodyPr vert="horz" lIns="78221" tIns="39110" rIns="78221" bIns="39110" rtlCol="0" anchor="t">
            <a:normAutofit fontScale="97500" lnSpcReduction="1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La realidad (población)</a:t>
            </a:r>
            <a:endParaRPr lang="es-EC" sz="3850" b="1" dirty="0">
              <a:solidFill>
                <a:schemeClr val="tx1"/>
              </a:solidFill>
            </a:endParaRPr>
          </a:p>
        </p:txBody>
      </p:sp>
      <p:pic>
        <p:nvPicPr>
          <p:cNvPr id="2" name="Picture 2">
            <a:extLst>
              <a:ext uri="{FF2B5EF4-FFF2-40B4-BE49-F238E27FC236}">
                <a16:creationId xmlns:a16="http://schemas.microsoft.com/office/drawing/2014/main" id="{E3C36D6A-CF6C-A779-E16D-009BDFEDB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6493" y="925410"/>
            <a:ext cx="6979013" cy="4659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86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AE133-4103-2484-33BE-4D81DABE8FF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23C6C36-1B93-8A88-0529-4BB78C2F1ADA}"/>
              </a:ext>
            </a:extLst>
          </p:cNvPr>
          <p:cNvSpPr txBox="1"/>
          <p:nvPr/>
        </p:nvSpPr>
        <p:spPr>
          <a:xfrm>
            <a:off x="4556051" y="1273071"/>
            <a:ext cx="184731" cy="329193"/>
          </a:xfrm>
          <a:prstGeom prst="rect">
            <a:avLst/>
          </a:prstGeom>
          <a:noFill/>
        </p:spPr>
        <p:txBody>
          <a:bodyPr wrap="none" rtlCol="0">
            <a:spAutoFit/>
          </a:bodyPr>
          <a:lstStyle/>
          <a:p>
            <a:endParaRPr lang="es-CO" sz="1539" dirty="0"/>
          </a:p>
        </p:txBody>
      </p:sp>
      <mc:AlternateContent xmlns:mc="http://schemas.openxmlformats.org/markup-compatibility/2006">
        <mc:Choice xmlns:p14="http://schemas.microsoft.com/office/powerpoint/2010/main" Requires="p14">
          <p:contentPart p14:bwMode="auto" r:id="rId2">
            <p14:nvContentPartPr>
              <p14:cNvPr id="4" name="Entrada de lápiz 3">
                <a:extLst>
                  <a:ext uri="{FF2B5EF4-FFF2-40B4-BE49-F238E27FC236}">
                    <a16:creationId xmlns:a16="http://schemas.microsoft.com/office/drawing/2014/main" id="{5DC24D85-2B06-5929-E345-F214224A04CD}"/>
                  </a:ext>
                </a:extLst>
              </p14:cNvPr>
              <p14:cNvContentPartPr/>
              <p14:nvPr/>
            </p14:nvContentPartPr>
            <p14:xfrm>
              <a:off x="4753212" y="3700630"/>
              <a:ext cx="3830660" cy="240513"/>
            </p14:xfrm>
          </p:contentPart>
        </mc:Choice>
        <mc:Fallback>
          <p:pic>
            <p:nvPicPr>
              <p:cNvPr id="4" name="Entrada de lápiz 3">
                <a:extLst>
                  <a:ext uri="{FF2B5EF4-FFF2-40B4-BE49-F238E27FC236}">
                    <a16:creationId xmlns:a16="http://schemas.microsoft.com/office/drawing/2014/main" id="{5DC24D85-2B06-5929-E345-F214224A04CD}"/>
                  </a:ext>
                </a:extLst>
              </p:cNvPr>
              <p:cNvPicPr/>
              <p:nvPr/>
            </p:nvPicPr>
            <p:blipFill>
              <a:blip r:embed="rId3"/>
              <a:stretch>
                <a:fillRect/>
              </a:stretch>
            </p:blipFill>
            <p:spPr>
              <a:xfrm>
                <a:off x="4743852" y="3691269"/>
                <a:ext cx="3849380" cy="259236"/>
              </a:xfrm>
              <a:prstGeom prst="rect">
                <a:avLst/>
              </a:prstGeom>
            </p:spPr>
          </p:pic>
        </mc:Fallback>
      </mc:AlternateContent>
      <p:sp>
        <p:nvSpPr>
          <p:cNvPr id="7" name="CuadroTexto 6">
            <a:extLst>
              <a:ext uri="{FF2B5EF4-FFF2-40B4-BE49-F238E27FC236}">
                <a16:creationId xmlns:a16="http://schemas.microsoft.com/office/drawing/2014/main" id="{024D989B-6FFD-B685-0F3D-9785B84DBCDD}"/>
              </a:ext>
            </a:extLst>
          </p:cNvPr>
          <p:cNvSpPr txBox="1"/>
          <p:nvPr/>
        </p:nvSpPr>
        <p:spPr>
          <a:xfrm>
            <a:off x="8438345" y="6489392"/>
            <a:ext cx="3093352" cy="237116"/>
          </a:xfrm>
          <a:prstGeom prst="rect">
            <a:avLst/>
          </a:prstGeom>
          <a:noFill/>
        </p:spPr>
        <p:txBody>
          <a:bodyPr wrap="square" rtlCol="0">
            <a:spAutoFit/>
          </a:bodyPr>
          <a:lstStyle/>
          <a:p>
            <a:r>
              <a:rPr lang="es-ES_tradnl" sz="941" dirty="0"/>
              <a:t>Tomado de: INEC 2023</a:t>
            </a:r>
          </a:p>
        </p:txBody>
      </p:sp>
      <p:sp>
        <p:nvSpPr>
          <p:cNvPr id="10" name="Título 1">
            <a:extLst>
              <a:ext uri="{FF2B5EF4-FFF2-40B4-BE49-F238E27FC236}">
                <a16:creationId xmlns:a16="http://schemas.microsoft.com/office/drawing/2014/main" id="{4D4AB7C2-03C8-6CCB-DE72-FF53B0042F3E}"/>
              </a:ext>
            </a:extLst>
          </p:cNvPr>
          <p:cNvSpPr txBox="1">
            <a:spLocks/>
          </p:cNvSpPr>
          <p:nvPr/>
        </p:nvSpPr>
        <p:spPr>
          <a:xfrm>
            <a:off x="1907338" y="346325"/>
            <a:ext cx="6529385" cy="628601"/>
          </a:xfrm>
          <a:prstGeom prst="rect">
            <a:avLst/>
          </a:prstGeom>
        </p:spPr>
        <p:txBody>
          <a:bodyPr vert="horz" lIns="78221" tIns="39110" rIns="78221" bIns="39110" rtlCol="0" anchor="t">
            <a:normAutofit fontScale="97500" lnSpcReduction="1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La realidad (población)</a:t>
            </a:r>
            <a:endParaRPr lang="es-EC" sz="3850" b="1" dirty="0">
              <a:solidFill>
                <a:schemeClr val="tx1"/>
              </a:solidFill>
            </a:endParaRPr>
          </a:p>
        </p:txBody>
      </p:sp>
      <p:pic>
        <p:nvPicPr>
          <p:cNvPr id="3076" name="Picture 4" descr="ECUADOR CRECIÓ EN 2.5 MILLONES DE PERSONAS ENTRE 2010 Y 2022 – Instituto  Nacional de Estadística y Censos">
            <a:extLst>
              <a:ext uri="{FF2B5EF4-FFF2-40B4-BE49-F238E27FC236}">
                <a16:creationId xmlns:a16="http://schemas.microsoft.com/office/drawing/2014/main" id="{3F455EEE-04C9-7B4E-0486-BEA21F6994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2" t="3301" r="9579"/>
          <a:stretch/>
        </p:blipFill>
        <p:spPr bwMode="auto">
          <a:xfrm>
            <a:off x="2662383" y="814107"/>
            <a:ext cx="6867233" cy="465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194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F7DFAA54-DA73-2269-2823-9E7CEB980636}"/>
              </a:ext>
            </a:extLst>
          </p:cNvPr>
          <p:cNvSpPr>
            <a:spLocks noGrp="1"/>
          </p:cNvSpPr>
          <p:nvPr>
            <p:ph type="ctrTitle"/>
          </p:nvPr>
        </p:nvSpPr>
        <p:spPr/>
        <p:txBody>
          <a:bodyPr/>
          <a:lstStyle/>
          <a:p>
            <a:r>
              <a:rPr lang="es-EC" b="1" dirty="0">
                <a:solidFill>
                  <a:schemeClr val="bg1"/>
                </a:solidFill>
                <a:latin typeface="Calibri Light" panose="020F0302020204030204" pitchFamily="34" charset="0"/>
                <a:cs typeface="Calibri Light" panose="020F0302020204030204" pitchFamily="34" charset="0"/>
              </a:rPr>
              <a:t>¿Por qué?</a:t>
            </a:r>
          </a:p>
        </p:txBody>
      </p:sp>
    </p:spTree>
    <p:extLst>
      <p:ext uri="{BB962C8B-B14F-4D97-AF65-F5344CB8AC3E}">
        <p14:creationId xmlns:p14="http://schemas.microsoft.com/office/powerpoint/2010/main" val="1660352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BF09A-6522-DCB4-0A09-48B1DE631AB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C55BBEE-F177-4C79-76D3-DF96FD06796A}"/>
              </a:ext>
            </a:extLst>
          </p:cNvPr>
          <p:cNvSpPr txBox="1"/>
          <p:nvPr/>
        </p:nvSpPr>
        <p:spPr>
          <a:xfrm>
            <a:off x="4556051" y="1273071"/>
            <a:ext cx="184731" cy="329193"/>
          </a:xfrm>
          <a:prstGeom prst="rect">
            <a:avLst/>
          </a:prstGeom>
          <a:noFill/>
        </p:spPr>
        <p:txBody>
          <a:bodyPr wrap="none" rtlCol="0">
            <a:spAutoFit/>
          </a:bodyPr>
          <a:lstStyle/>
          <a:p>
            <a:endParaRPr lang="es-CO" sz="1539" dirty="0"/>
          </a:p>
        </p:txBody>
      </p:sp>
      <mc:AlternateContent xmlns:mc="http://schemas.openxmlformats.org/markup-compatibility/2006">
        <mc:Choice xmlns:p14="http://schemas.microsoft.com/office/powerpoint/2010/main" Requires="p14">
          <p:contentPart p14:bwMode="auto" r:id="rId2">
            <p14:nvContentPartPr>
              <p14:cNvPr id="4" name="Entrada de lápiz 3">
                <a:extLst>
                  <a:ext uri="{FF2B5EF4-FFF2-40B4-BE49-F238E27FC236}">
                    <a16:creationId xmlns:a16="http://schemas.microsoft.com/office/drawing/2014/main" id="{B0CFADFE-F102-C951-8940-77558B312EB8}"/>
                  </a:ext>
                </a:extLst>
              </p14:cNvPr>
              <p14:cNvContentPartPr/>
              <p14:nvPr/>
            </p14:nvContentPartPr>
            <p14:xfrm>
              <a:off x="4753212" y="3700630"/>
              <a:ext cx="3830660" cy="240513"/>
            </p14:xfrm>
          </p:contentPart>
        </mc:Choice>
        <mc:Fallback>
          <p:pic>
            <p:nvPicPr>
              <p:cNvPr id="4" name="Entrada de lápiz 3">
                <a:extLst>
                  <a:ext uri="{FF2B5EF4-FFF2-40B4-BE49-F238E27FC236}">
                    <a16:creationId xmlns:a16="http://schemas.microsoft.com/office/drawing/2014/main" id="{B0CFADFE-F102-C951-8940-77558B312EB8}"/>
                  </a:ext>
                </a:extLst>
              </p:cNvPr>
              <p:cNvPicPr/>
              <p:nvPr/>
            </p:nvPicPr>
            <p:blipFill>
              <a:blip r:embed="rId3"/>
              <a:stretch>
                <a:fillRect/>
              </a:stretch>
            </p:blipFill>
            <p:spPr>
              <a:xfrm>
                <a:off x="4743852" y="3691269"/>
                <a:ext cx="3849380" cy="259236"/>
              </a:xfrm>
              <a:prstGeom prst="rect">
                <a:avLst/>
              </a:prstGeom>
            </p:spPr>
          </p:pic>
        </mc:Fallback>
      </mc:AlternateContent>
      <p:sp>
        <p:nvSpPr>
          <p:cNvPr id="7" name="CuadroTexto 6">
            <a:extLst>
              <a:ext uri="{FF2B5EF4-FFF2-40B4-BE49-F238E27FC236}">
                <a16:creationId xmlns:a16="http://schemas.microsoft.com/office/drawing/2014/main" id="{6154C02C-4AFB-6DDD-70F4-86A9AE6804ED}"/>
              </a:ext>
            </a:extLst>
          </p:cNvPr>
          <p:cNvSpPr txBox="1"/>
          <p:nvPr/>
        </p:nvSpPr>
        <p:spPr>
          <a:xfrm>
            <a:off x="7989885" y="4969392"/>
            <a:ext cx="4202115" cy="237116"/>
          </a:xfrm>
          <a:prstGeom prst="rect">
            <a:avLst/>
          </a:prstGeom>
          <a:noFill/>
        </p:spPr>
        <p:txBody>
          <a:bodyPr wrap="square" rtlCol="0">
            <a:spAutoFit/>
          </a:bodyPr>
          <a:lstStyle/>
          <a:p>
            <a:r>
              <a:rPr lang="es-ES_tradnl" sz="941" dirty="0"/>
              <a:t>Tomado de: </a:t>
            </a:r>
            <a:r>
              <a:rPr lang="es-ES_tradnl" sz="941" dirty="0" err="1"/>
              <a:t>Fricker</a:t>
            </a:r>
            <a:r>
              <a:rPr lang="es-ES_tradnl" sz="941" dirty="0"/>
              <a:t>, R.D. (2015). </a:t>
            </a:r>
            <a:r>
              <a:rPr lang="es-ES_tradnl" sz="941" dirty="0" err="1"/>
              <a:t>Sampling</a:t>
            </a:r>
            <a:r>
              <a:rPr lang="es-ES_tradnl" sz="941" dirty="0"/>
              <a:t> </a:t>
            </a:r>
            <a:r>
              <a:rPr lang="es-ES_tradnl" sz="941" dirty="0" err="1"/>
              <a:t>Methods</a:t>
            </a:r>
            <a:r>
              <a:rPr lang="es-ES_tradnl" sz="941" dirty="0"/>
              <a:t> </a:t>
            </a:r>
            <a:r>
              <a:rPr lang="es-ES_tradnl" sz="941" dirty="0" err="1"/>
              <a:t>for</a:t>
            </a:r>
            <a:r>
              <a:rPr lang="es-ES_tradnl" sz="941" dirty="0"/>
              <a:t> Online </a:t>
            </a:r>
            <a:r>
              <a:rPr lang="es-ES_tradnl" sz="941" dirty="0" err="1"/>
              <a:t>Surveys</a:t>
            </a:r>
            <a:r>
              <a:rPr lang="es-ES_tradnl" sz="941" dirty="0"/>
              <a:t>.</a:t>
            </a:r>
          </a:p>
        </p:txBody>
      </p:sp>
      <p:sp>
        <p:nvSpPr>
          <p:cNvPr id="10" name="Título 1">
            <a:extLst>
              <a:ext uri="{FF2B5EF4-FFF2-40B4-BE49-F238E27FC236}">
                <a16:creationId xmlns:a16="http://schemas.microsoft.com/office/drawing/2014/main" id="{D5D9BBDE-B183-8911-F1F7-7C9C9339AB34}"/>
              </a:ext>
            </a:extLst>
          </p:cNvPr>
          <p:cNvSpPr txBox="1">
            <a:spLocks/>
          </p:cNvSpPr>
          <p:nvPr/>
        </p:nvSpPr>
        <p:spPr>
          <a:xfrm>
            <a:off x="1907338" y="346325"/>
            <a:ext cx="6529385" cy="628601"/>
          </a:xfrm>
          <a:prstGeom prst="rect">
            <a:avLst/>
          </a:prstGeom>
        </p:spPr>
        <p:txBody>
          <a:bodyPr vert="horz" lIns="78221" tIns="39110" rIns="78221" bIns="39110" rtlCol="0" anchor="t">
            <a:normAutofit fontScale="97500" lnSpcReduction="1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Muestra</a:t>
            </a:r>
            <a:endParaRPr lang="es-EC" sz="3850" b="1" dirty="0">
              <a:solidFill>
                <a:schemeClr val="tx1"/>
              </a:solidFill>
            </a:endParaRPr>
          </a:p>
        </p:txBody>
      </p:sp>
      <p:pic>
        <p:nvPicPr>
          <p:cNvPr id="5122" name="Picture 2" descr="PDF] Sampling Methods for Online Surveys | Semantic Scholar">
            <a:extLst>
              <a:ext uri="{FF2B5EF4-FFF2-40B4-BE49-F238E27FC236}">
                <a16:creationId xmlns:a16="http://schemas.microsoft.com/office/drawing/2014/main" id="{224DB524-37D2-CA17-213D-EF47EFA901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0" t="7956" r="2430" b="3833"/>
          <a:stretch/>
        </p:blipFill>
        <p:spPr bwMode="auto">
          <a:xfrm>
            <a:off x="1907338" y="1273071"/>
            <a:ext cx="5979529" cy="369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68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818D4-F775-AC5A-0843-F044EFB1B53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EFC0A5F-AA2D-F6BF-4A9A-2573362B0125}"/>
              </a:ext>
            </a:extLst>
          </p:cNvPr>
          <p:cNvSpPr txBox="1"/>
          <p:nvPr/>
        </p:nvSpPr>
        <p:spPr>
          <a:xfrm>
            <a:off x="4556051" y="1273071"/>
            <a:ext cx="184731" cy="329193"/>
          </a:xfrm>
          <a:prstGeom prst="rect">
            <a:avLst/>
          </a:prstGeom>
          <a:noFill/>
        </p:spPr>
        <p:txBody>
          <a:bodyPr wrap="none" rtlCol="0">
            <a:spAutoFit/>
          </a:bodyPr>
          <a:lstStyle/>
          <a:p>
            <a:endParaRPr lang="es-CO" sz="1539" dirty="0"/>
          </a:p>
        </p:txBody>
      </p:sp>
      <mc:AlternateContent xmlns:mc="http://schemas.openxmlformats.org/markup-compatibility/2006">
        <mc:Choice xmlns:p14="http://schemas.microsoft.com/office/powerpoint/2010/main" Requires="p14">
          <p:contentPart p14:bwMode="auto" r:id="rId2">
            <p14:nvContentPartPr>
              <p14:cNvPr id="4" name="Entrada de lápiz 3">
                <a:extLst>
                  <a:ext uri="{FF2B5EF4-FFF2-40B4-BE49-F238E27FC236}">
                    <a16:creationId xmlns:a16="http://schemas.microsoft.com/office/drawing/2014/main" id="{415C2A51-FF78-D87B-A110-6E50E23C7731}"/>
                  </a:ext>
                </a:extLst>
              </p14:cNvPr>
              <p14:cNvContentPartPr/>
              <p14:nvPr/>
            </p14:nvContentPartPr>
            <p14:xfrm>
              <a:off x="4753212" y="3700630"/>
              <a:ext cx="3830660" cy="240513"/>
            </p14:xfrm>
          </p:contentPart>
        </mc:Choice>
        <mc:Fallback>
          <p:pic>
            <p:nvPicPr>
              <p:cNvPr id="4" name="Entrada de lápiz 3">
                <a:extLst>
                  <a:ext uri="{FF2B5EF4-FFF2-40B4-BE49-F238E27FC236}">
                    <a16:creationId xmlns:a16="http://schemas.microsoft.com/office/drawing/2014/main" id="{415C2A51-FF78-D87B-A110-6E50E23C7731}"/>
                  </a:ext>
                </a:extLst>
              </p:cNvPr>
              <p:cNvPicPr/>
              <p:nvPr/>
            </p:nvPicPr>
            <p:blipFill>
              <a:blip r:embed="rId3"/>
              <a:stretch>
                <a:fillRect/>
              </a:stretch>
            </p:blipFill>
            <p:spPr>
              <a:xfrm>
                <a:off x="4743852" y="3691269"/>
                <a:ext cx="3849380" cy="259236"/>
              </a:xfrm>
              <a:prstGeom prst="rect">
                <a:avLst/>
              </a:prstGeom>
            </p:spPr>
          </p:pic>
        </mc:Fallback>
      </mc:AlternateContent>
      <p:sp>
        <p:nvSpPr>
          <p:cNvPr id="10" name="Título 1">
            <a:extLst>
              <a:ext uri="{FF2B5EF4-FFF2-40B4-BE49-F238E27FC236}">
                <a16:creationId xmlns:a16="http://schemas.microsoft.com/office/drawing/2014/main" id="{A136E4B2-983B-E5C1-AE05-763CDAF30721}"/>
              </a:ext>
            </a:extLst>
          </p:cNvPr>
          <p:cNvSpPr txBox="1">
            <a:spLocks/>
          </p:cNvSpPr>
          <p:nvPr/>
        </p:nvSpPr>
        <p:spPr>
          <a:xfrm>
            <a:off x="1907338" y="346325"/>
            <a:ext cx="6529385" cy="628601"/>
          </a:xfrm>
          <a:prstGeom prst="rect">
            <a:avLst/>
          </a:prstGeom>
        </p:spPr>
        <p:txBody>
          <a:bodyPr vert="horz" lIns="78221" tIns="39110" rIns="78221" bIns="39110" rtlCol="0" anchor="t">
            <a:normAutofit fontScale="97500" lnSpcReduction="1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Modelo estadístico</a:t>
            </a:r>
            <a:endParaRPr lang="es-EC" sz="3850" b="1" dirty="0">
              <a:solidFill>
                <a:schemeClr val="tx1"/>
              </a:solidFill>
            </a:endParaRPr>
          </a:p>
        </p:txBody>
      </p:sp>
      <p:pic>
        <p:nvPicPr>
          <p:cNvPr id="2" name="Imagen 4" descr="Imagen que contiene mapa, texto&#10;&#10;Descripción generada con confianza muy alta">
            <a:extLst>
              <a:ext uri="{FF2B5EF4-FFF2-40B4-BE49-F238E27FC236}">
                <a16:creationId xmlns:a16="http://schemas.microsoft.com/office/drawing/2014/main" id="{C4E5AD5E-86C4-2993-8C24-8213BB24C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02" y="1589010"/>
            <a:ext cx="6746031" cy="2535829"/>
          </a:xfrm>
          <a:prstGeom prst="rect">
            <a:avLst/>
          </a:prstGeom>
        </p:spPr>
      </p:pic>
      <p:sp>
        <p:nvSpPr>
          <p:cNvPr id="5" name="Título 1">
            <a:extLst>
              <a:ext uri="{FF2B5EF4-FFF2-40B4-BE49-F238E27FC236}">
                <a16:creationId xmlns:a16="http://schemas.microsoft.com/office/drawing/2014/main" id="{E2BB5214-C360-8194-A38E-4E6264012B8B}"/>
              </a:ext>
            </a:extLst>
          </p:cNvPr>
          <p:cNvSpPr txBox="1">
            <a:spLocks/>
          </p:cNvSpPr>
          <p:nvPr/>
        </p:nvSpPr>
        <p:spPr>
          <a:xfrm>
            <a:off x="2523317" y="4532403"/>
            <a:ext cx="6159798" cy="314300"/>
          </a:xfrm>
          <a:prstGeom prst="rect">
            <a:avLst/>
          </a:prstGeom>
          <a:solidFill>
            <a:schemeClr val="accent2">
              <a:lumMod val="40000"/>
              <a:lumOff val="60000"/>
            </a:schemeClr>
          </a:solidFill>
        </p:spPr>
        <p:txBody>
          <a:bodyPr vert="horz" lIns="78221" tIns="39110" rIns="78221" bIns="39110" rtlCol="0" anchor="t">
            <a:normAutofit fontScale="975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1539" dirty="0">
                <a:solidFill>
                  <a:schemeClr val="tx1"/>
                </a:solidFill>
              </a:rPr>
              <a:t>Si entendemos este modelo, hemos cumplido el objetivo del taller!</a:t>
            </a:r>
            <a:endParaRPr lang="es-EC" sz="1539" dirty="0">
              <a:solidFill>
                <a:schemeClr val="tx1"/>
              </a:solidFill>
            </a:endParaRPr>
          </a:p>
        </p:txBody>
      </p:sp>
      <p:pic>
        <p:nvPicPr>
          <p:cNvPr id="9218" name="Picture 2" descr="Emoji Risa Vectores, Iconos, Gráficos y Fondos para Descargar Gratis">
            <a:extLst>
              <a:ext uri="{FF2B5EF4-FFF2-40B4-BE49-F238E27FC236}">
                <a16:creationId xmlns:a16="http://schemas.microsoft.com/office/drawing/2014/main" id="{413B9455-97A2-3266-F2B7-B543A5C7D1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46" t="10185" r="10383" b="11123"/>
          <a:stretch/>
        </p:blipFill>
        <p:spPr bwMode="auto">
          <a:xfrm>
            <a:off x="9991569" y="4273519"/>
            <a:ext cx="1134436" cy="114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664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3FC14-313E-3520-BB64-1EC0A5A4BE4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440BF18-B050-C77F-EF01-4EC51EDD585B}"/>
              </a:ext>
            </a:extLst>
          </p:cNvPr>
          <p:cNvSpPr txBox="1"/>
          <p:nvPr/>
        </p:nvSpPr>
        <p:spPr>
          <a:xfrm>
            <a:off x="4556051" y="1273071"/>
            <a:ext cx="184731" cy="329193"/>
          </a:xfrm>
          <a:prstGeom prst="rect">
            <a:avLst/>
          </a:prstGeom>
          <a:noFill/>
        </p:spPr>
        <p:txBody>
          <a:bodyPr wrap="none" rtlCol="0">
            <a:spAutoFit/>
          </a:bodyPr>
          <a:lstStyle/>
          <a:p>
            <a:endParaRPr lang="es-CO" sz="1539" dirty="0"/>
          </a:p>
        </p:txBody>
      </p:sp>
      <mc:AlternateContent xmlns:mc="http://schemas.openxmlformats.org/markup-compatibility/2006">
        <mc:Choice xmlns:p14="http://schemas.microsoft.com/office/powerpoint/2010/main" Requires="p14">
          <p:contentPart p14:bwMode="auto" r:id="rId2">
            <p14:nvContentPartPr>
              <p14:cNvPr id="4" name="Entrada de lápiz 3">
                <a:extLst>
                  <a:ext uri="{FF2B5EF4-FFF2-40B4-BE49-F238E27FC236}">
                    <a16:creationId xmlns:a16="http://schemas.microsoft.com/office/drawing/2014/main" id="{9D6D5DCD-548D-A9C6-284D-673821B7D788}"/>
                  </a:ext>
                </a:extLst>
              </p14:cNvPr>
              <p14:cNvContentPartPr/>
              <p14:nvPr/>
            </p14:nvContentPartPr>
            <p14:xfrm>
              <a:off x="4753212" y="3700630"/>
              <a:ext cx="3830660" cy="240513"/>
            </p14:xfrm>
          </p:contentPart>
        </mc:Choice>
        <mc:Fallback>
          <p:pic>
            <p:nvPicPr>
              <p:cNvPr id="4" name="Entrada de lápiz 3">
                <a:extLst>
                  <a:ext uri="{FF2B5EF4-FFF2-40B4-BE49-F238E27FC236}">
                    <a16:creationId xmlns:a16="http://schemas.microsoft.com/office/drawing/2014/main" id="{9D6D5DCD-548D-A9C6-284D-673821B7D788}"/>
                  </a:ext>
                </a:extLst>
              </p:cNvPr>
              <p:cNvPicPr/>
              <p:nvPr/>
            </p:nvPicPr>
            <p:blipFill>
              <a:blip r:embed="rId3"/>
              <a:stretch>
                <a:fillRect/>
              </a:stretch>
            </p:blipFill>
            <p:spPr>
              <a:xfrm>
                <a:off x="4743852" y="3691269"/>
                <a:ext cx="3849380" cy="259236"/>
              </a:xfrm>
              <a:prstGeom prst="rect">
                <a:avLst/>
              </a:prstGeom>
            </p:spPr>
          </p:pic>
        </mc:Fallback>
      </mc:AlternateContent>
      <p:sp>
        <p:nvSpPr>
          <p:cNvPr id="7" name="CuadroTexto 6">
            <a:extLst>
              <a:ext uri="{FF2B5EF4-FFF2-40B4-BE49-F238E27FC236}">
                <a16:creationId xmlns:a16="http://schemas.microsoft.com/office/drawing/2014/main" id="{3F74CE48-D34F-02F4-DECE-FB97D76166E2}"/>
              </a:ext>
            </a:extLst>
          </p:cNvPr>
          <p:cNvSpPr txBox="1"/>
          <p:nvPr/>
        </p:nvSpPr>
        <p:spPr>
          <a:xfrm>
            <a:off x="6465589" y="6399780"/>
            <a:ext cx="4202115" cy="237116"/>
          </a:xfrm>
          <a:prstGeom prst="rect">
            <a:avLst/>
          </a:prstGeom>
          <a:noFill/>
        </p:spPr>
        <p:txBody>
          <a:bodyPr wrap="square" rtlCol="0">
            <a:spAutoFit/>
          </a:bodyPr>
          <a:lstStyle/>
          <a:p>
            <a:r>
              <a:rPr lang="es-ES_tradnl" sz="941" dirty="0"/>
              <a:t>Tomado de: </a:t>
            </a:r>
            <a:r>
              <a:rPr lang="es-ES_tradnl" sz="941" dirty="0" err="1"/>
              <a:t>Fricker</a:t>
            </a:r>
            <a:r>
              <a:rPr lang="es-ES_tradnl" sz="941" dirty="0"/>
              <a:t>, R.D. (2015). </a:t>
            </a:r>
            <a:r>
              <a:rPr lang="es-ES_tradnl" sz="941" dirty="0" err="1"/>
              <a:t>Sampling</a:t>
            </a:r>
            <a:r>
              <a:rPr lang="es-ES_tradnl" sz="941" dirty="0"/>
              <a:t> </a:t>
            </a:r>
            <a:r>
              <a:rPr lang="es-ES_tradnl" sz="941" dirty="0" err="1"/>
              <a:t>Methods</a:t>
            </a:r>
            <a:r>
              <a:rPr lang="es-ES_tradnl" sz="941" dirty="0"/>
              <a:t> </a:t>
            </a:r>
            <a:r>
              <a:rPr lang="es-ES_tradnl" sz="941" dirty="0" err="1"/>
              <a:t>for</a:t>
            </a:r>
            <a:r>
              <a:rPr lang="es-ES_tradnl" sz="941" dirty="0"/>
              <a:t> Online </a:t>
            </a:r>
            <a:r>
              <a:rPr lang="es-ES_tradnl" sz="941" dirty="0" err="1"/>
              <a:t>Surveys</a:t>
            </a:r>
            <a:r>
              <a:rPr lang="es-ES_tradnl" sz="941" dirty="0"/>
              <a:t>.</a:t>
            </a:r>
          </a:p>
        </p:txBody>
      </p:sp>
      <p:sp>
        <p:nvSpPr>
          <p:cNvPr id="10" name="Título 1">
            <a:extLst>
              <a:ext uri="{FF2B5EF4-FFF2-40B4-BE49-F238E27FC236}">
                <a16:creationId xmlns:a16="http://schemas.microsoft.com/office/drawing/2014/main" id="{AC9DEDDC-4C95-8F35-9F5E-94C8255BD3E2}"/>
              </a:ext>
            </a:extLst>
          </p:cNvPr>
          <p:cNvSpPr txBox="1">
            <a:spLocks/>
          </p:cNvSpPr>
          <p:nvPr/>
        </p:nvSpPr>
        <p:spPr>
          <a:xfrm>
            <a:off x="1907338" y="346325"/>
            <a:ext cx="6529385" cy="628601"/>
          </a:xfrm>
          <a:prstGeom prst="rect">
            <a:avLst/>
          </a:prstGeom>
        </p:spPr>
        <p:txBody>
          <a:bodyPr vert="horz" lIns="78221" tIns="39110" rIns="78221" bIns="39110" rtlCol="0" anchor="t">
            <a:normAutofit fontScale="97500" lnSpcReduction="1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Muestra</a:t>
            </a:r>
            <a:endParaRPr lang="es-EC" sz="3850" b="1" dirty="0">
              <a:solidFill>
                <a:schemeClr val="tx1"/>
              </a:solidFill>
            </a:endParaRPr>
          </a:p>
        </p:txBody>
      </p:sp>
      <p:pic>
        <p:nvPicPr>
          <p:cNvPr id="7170" name="Picture 2" descr="Ilustración animada de un vector de stock de una olla de sopa | Vector  Premium generado con IA">
            <a:extLst>
              <a:ext uri="{FF2B5EF4-FFF2-40B4-BE49-F238E27FC236}">
                <a16:creationId xmlns:a16="http://schemas.microsoft.com/office/drawing/2014/main" id="{834381B5-CE15-FAC7-8190-7709D1CD1C8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524" b="77796" l="9585" r="89617">
                        <a14:foregroundMark x1="64058" y1="23802" x2="64058" y2="23802"/>
                        <a14:foregroundMark x1="56869" y1="22684" x2="56869" y2="22684"/>
                        <a14:foregroundMark x1="58466" y1="22524" x2="58466" y2="22524"/>
                        <a14:foregroundMark x1="58466" y1="22524" x2="58466" y2="22524"/>
                        <a14:foregroundMark x1="54313" y1="77796" x2="54313" y2="77796"/>
                      </a14:backgroundRemoval>
                    </a14:imgEffect>
                  </a14:imgLayer>
                </a14:imgProps>
              </a:ext>
              <a:ext uri="{28A0092B-C50C-407E-A947-70E740481C1C}">
                <a14:useLocalDpi xmlns:a14="http://schemas.microsoft.com/office/drawing/2010/main" val="0"/>
              </a:ext>
            </a:extLst>
          </a:blip>
          <a:srcRect t="17628" b="16675"/>
          <a:stretch/>
        </p:blipFill>
        <p:spPr bwMode="auto">
          <a:xfrm>
            <a:off x="1793749" y="1802796"/>
            <a:ext cx="4681446" cy="30755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057965-8DED-28E4-491A-498DF818CADC}"/>
              </a:ext>
            </a:extLst>
          </p:cNvPr>
          <p:cNvSpPr txBox="1"/>
          <p:nvPr/>
        </p:nvSpPr>
        <p:spPr>
          <a:xfrm>
            <a:off x="2892906" y="5057716"/>
            <a:ext cx="3326290" cy="460895"/>
          </a:xfrm>
          <a:prstGeom prst="rect">
            <a:avLst/>
          </a:prstGeom>
          <a:noFill/>
        </p:spPr>
        <p:txBody>
          <a:bodyPr wrap="square" rtlCol="0">
            <a:spAutoFit/>
          </a:bodyPr>
          <a:lstStyle/>
          <a:p>
            <a:r>
              <a:rPr lang="en-US" sz="2395" b="1" dirty="0"/>
              <a:t>¿</a:t>
            </a:r>
            <a:r>
              <a:rPr lang="en-US" sz="2395" b="1" dirty="0" err="1"/>
              <a:t>Estará</a:t>
            </a:r>
            <a:r>
              <a:rPr lang="en-US" sz="2395" b="1" dirty="0"/>
              <a:t> bien de </a:t>
            </a:r>
            <a:r>
              <a:rPr lang="en-US" sz="2395" b="1" dirty="0" err="1"/>
              <a:t>sal</a:t>
            </a:r>
            <a:r>
              <a:rPr lang="en-US" sz="2395" b="1" dirty="0"/>
              <a:t>?</a:t>
            </a:r>
            <a:endParaRPr lang="en-US" sz="2395" dirty="0"/>
          </a:p>
        </p:txBody>
      </p:sp>
      <p:sp>
        <p:nvSpPr>
          <p:cNvPr id="5" name="TextBox 4">
            <a:extLst>
              <a:ext uri="{FF2B5EF4-FFF2-40B4-BE49-F238E27FC236}">
                <a16:creationId xmlns:a16="http://schemas.microsoft.com/office/drawing/2014/main" id="{2CD10BF6-62B4-BCDC-8EFB-6AEDF761EF45}"/>
              </a:ext>
            </a:extLst>
          </p:cNvPr>
          <p:cNvSpPr txBox="1"/>
          <p:nvPr/>
        </p:nvSpPr>
        <p:spPr>
          <a:xfrm>
            <a:off x="3570484" y="851519"/>
            <a:ext cx="3702852" cy="618887"/>
          </a:xfrm>
          <a:prstGeom prst="rect">
            <a:avLst/>
          </a:prstGeom>
          <a:noFill/>
        </p:spPr>
        <p:txBody>
          <a:bodyPr wrap="square" rtlCol="0">
            <a:spAutoFit/>
          </a:bodyPr>
          <a:lstStyle/>
          <a:p>
            <a:r>
              <a:rPr lang="en-US" sz="1711" b="1" dirty="0" err="1"/>
              <a:t>Homogeneidad</a:t>
            </a:r>
            <a:r>
              <a:rPr lang="en-US" sz="1711" b="1" dirty="0"/>
              <a:t> y </a:t>
            </a:r>
            <a:r>
              <a:rPr lang="en-US" sz="1711" b="1" dirty="0" err="1"/>
              <a:t>Heterogeneidad</a:t>
            </a:r>
            <a:endParaRPr lang="en-US" sz="1711" dirty="0"/>
          </a:p>
          <a:p>
            <a:endParaRPr lang="en-US" sz="1711" dirty="0"/>
          </a:p>
        </p:txBody>
      </p:sp>
      <p:pic>
        <p:nvPicPr>
          <p:cNvPr id="7172" name="Picture 4" descr="Cuchara de sopa: Más de 37,985 ilustraciones y dibujos de stock con  licencia libres de regalías | Shutterstock">
            <a:extLst>
              <a:ext uri="{FF2B5EF4-FFF2-40B4-BE49-F238E27FC236}">
                <a16:creationId xmlns:a16="http://schemas.microsoft.com/office/drawing/2014/main" id="{1BD4508B-B197-CFA6-58AD-4C5078CAB13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7667" r="91167">
                        <a14:foregroundMark x1="7833" y1="77833" x2="7833" y2="77833"/>
                        <a14:foregroundMark x1="91167" y1="11167" x2="91167" y2="11167"/>
                      </a14:backgroundRemoval>
                    </a14:imgEffect>
                  </a14:imgLayer>
                </a14:imgProps>
              </a:ext>
              <a:ext uri="{28A0092B-C50C-407E-A947-70E740481C1C}">
                <a14:useLocalDpi xmlns:a14="http://schemas.microsoft.com/office/drawing/2010/main" val="0"/>
              </a:ext>
            </a:extLst>
          </a:blip>
          <a:srcRect/>
          <a:stretch>
            <a:fillRect/>
          </a:stretch>
        </p:blipFill>
        <p:spPr bwMode="auto">
          <a:xfrm>
            <a:off x="6819863" y="2099067"/>
            <a:ext cx="1764009" cy="17640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B21F73F-B62F-5225-4393-257AAA3203FF}"/>
              </a:ext>
            </a:extLst>
          </p:cNvPr>
          <p:cNvSpPr txBox="1"/>
          <p:nvPr/>
        </p:nvSpPr>
        <p:spPr>
          <a:xfrm>
            <a:off x="6576121" y="3825914"/>
            <a:ext cx="3326290" cy="460895"/>
          </a:xfrm>
          <a:prstGeom prst="rect">
            <a:avLst/>
          </a:prstGeom>
          <a:noFill/>
        </p:spPr>
        <p:txBody>
          <a:bodyPr wrap="square" rtlCol="0">
            <a:spAutoFit/>
          </a:bodyPr>
          <a:lstStyle/>
          <a:p>
            <a:r>
              <a:rPr lang="en-US" sz="2395" b="1" dirty="0" err="1"/>
              <a:t>Muestra</a:t>
            </a:r>
            <a:endParaRPr lang="en-US" sz="2395" dirty="0"/>
          </a:p>
        </p:txBody>
      </p:sp>
    </p:spTree>
    <p:extLst>
      <p:ext uri="{BB962C8B-B14F-4D97-AF65-F5344CB8AC3E}">
        <p14:creationId xmlns:p14="http://schemas.microsoft.com/office/powerpoint/2010/main" val="2652403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CD28E-CD15-0B6A-B965-2444F79531F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1D30E9A-6442-A273-0D21-6632BF1127E9}"/>
              </a:ext>
            </a:extLst>
          </p:cNvPr>
          <p:cNvSpPr txBox="1"/>
          <p:nvPr/>
        </p:nvSpPr>
        <p:spPr>
          <a:xfrm>
            <a:off x="4556051" y="1273071"/>
            <a:ext cx="184731" cy="329193"/>
          </a:xfrm>
          <a:prstGeom prst="rect">
            <a:avLst/>
          </a:prstGeom>
          <a:noFill/>
        </p:spPr>
        <p:txBody>
          <a:bodyPr wrap="none" rtlCol="0">
            <a:spAutoFit/>
          </a:bodyPr>
          <a:lstStyle/>
          <a:p>
            <a:endParaRPr lang="es-CO" sz="1539" dirty="0"/>
          </a:p>
        </p:txBody>
      </p:sp>
      <mc:AlternateContent xmlns:mc="http://schemas.openxmlformats.org/markup-compatibility/2006">
        <mc:Choice xmlns:p14="http://schemas.microsoft.com/office/powerpoint/2010/main" Requires="p14">
          <p:contentPart p14:bwMode="auto" r:id="rId2">
            <p14:nvContentPartPr>
              <p14:cNvPr id="4" name="Entrada de lápiz 3">
                <a:extLst>
                  <a:ext uri="{FF2B5EF4-FFF2-40B4-BE49-F238E27FC236}">
                    <a16:creationId xmlns:a16="http://schemas.microsoft.com/office/drawing/2014/main" id="{FD52EB7E-1733-0319-598A-E15ABDA4E8EC}"/>
                  </a:ext>
                </a:extLst>
              </p14:cNvPr>
              <p14:cNvContentPartPr/>
              <p14:nvPr/>
            </p14:nvContentPartPr>
            <p14:xfrm>
              <a:off x="4753212" y="3700630"/>
              <a:ext cx="3830660" cy="240513"/>
            </p14:xfrm>
          </p:contentPart>
        </mc:Choice>
        <mc:Fallback>
          <p:pic>
            <p:nvPicPr>
              <p:cNvPr id="4" name="Entrada de lápiz 3">
                <a:extLst>
                  <a:ext uri="{FF2B5EF4-FFF2-40B4-BE49-F238E27FC236}">
                    <a16:creationId xmlns:a16="http://schemas.microsoft.com/office/drawing/2014/main" id="{FD52EB7E-1733-0319-598A-E15ABDA4E8EC}"/>
                  </a:ext>
                </a:extLst>
              </p:cNvPr>
              <p:cNvPicPr/>
              <p:nvPr/>
            </p:nvPicPr>
            <p:blipFill>
              <a:blip r:embed="rId3"/>
              <a:stretch>
                <a:fillRect/>
              </a:stretch>
            </p:blipFill>
            <p:spPr>
              <a:xfrm>
                <a:off x="4743852" y="3691269"/>
                <a:ext cx="3849380" cy="259236"/>
              </a:xfrm>
              <a:prstGeom prst="rect">
                <a:avLst/>
              </a:prstGeom>
            </p:spPr>
          </p:pic>
        </mc:Fallback>
      </mc:AlternateContent>
      <p:sp>
        <p:nvSpPr>
          <p:cNvPr id="7" name="CuadroTexto 6">
            <a:extLst>
              <a:ext uri="{FF2B5EF4-FFF2-40B4-BE49-F238E27FC236}">
                <a16:creationId xmlns:a16="http://schemas.microsoft.com/office/drawing/2014/main" id="{6AE887FE-352D-8FB9-341E-0BA01D917E59}"/>
              </a:ext>
            </a:extLst>
          </p:cNvPr>
          <p:cNvSpPr txBox="1"/>
          <p:nvPr/>
        </p:nvSpPr>
        <p:spPr>
          <a:xfrm>
            <a:off x="7472855" y="5132786"/>
            <a:ext cx="4571704" cy="237116"/>
          </a:xfrm>
          <a:prstGeom prst="rect">
            <a:avLst/>
          </a:prstGeom>
          <a:noFill/>
        </p:spPr>
        <p:txBody>
          <a:bodyPr wrap="square" rtlCol="0">
            <a:spAutoFit/>
          </a:bodyPr>
          <a:lstStyle/>
          <a:p>
            <a:r>
              <a:rPr lang="es-ES_tradnl" sz="941" dirty="0"/>
              <a:t>Tomado de: https://</a:t>
            </a:r>
            <a:r>
              <a:rPr lang="es-ES_tradnl" sz="941" dirty="0" err="1"/>
              <a:t>edurev.in</a:t>
            </a:r>
            <a:r>
              <a:rPr lang="es-ES_tradnl" sz="941" dirty="0"/>
              <a:t>/t/371043/</a:t>
            </a:r>
            <a:r>
              <a:rPr lang="es-ES_tradnl" sz="941" dirty="0" err="1"/>
              <a:t>Sampling-Methods-Types-Techniques</a:t>
            </a:r>
            <a:r>
              <a:rPr lang="es-ES_tradnl" sz="941" dirty="0"/>
              <a:t>.</a:t>
            </a:r>
          </a:p>
        </p:txBody>
      </p:sp>
      <p:sp>
        <p:nvSpPr>
          <p:cNvPr id="10" name="Título 1">
            <a:extLst>
              <a:ext uri="{FF2B5EF4-FFF2-40B4-BE49-F238E27FC236}">
                <a16:creationId xmlns:a16="http://schemas.microsoft.com/office/drawing/2014/main" id="{86C5199E-A01D-6823-2238-E5E29EF18B20}"/>
              </a:ext>
            </a:extLst>
          </p:cNvPr>
          <p:cNvSpPr txBox="1">
            <a:spLocks/>
          </p:cNvSpPr>
          <p:nvPr/>
        </p:nvSpPr>
        <p:spPr>
          <a:xfrm>
            <a:off x="1907338" y="346325"/>
            <a:ext cx="6529385" cy="628601"/>
          </a:xfrm>
          <a:prstGeom prst="rect">
            <a:avLst/>
          </a:prstGeom>
        </p:spPr>
        <p:txBody>
          <a:bodyPr vert="horz" lIns="78221" tIns="39110" rIns="78221" bIns="39110" rtlCol="0" anchor="t">
            <a:normAutofit fontScale="97500" lnSpcReduction="1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Métodos de Muestreo</a:t>
            </a:r>
            <a:endParaRPr lang="es-EC" sz="3850" b="1" dirty="0">
              <a:solidFill>
                <a:schemeClr val="tx1"/>
              </a:solidFill>
            </a:endParaRPr>
          </a:p>
        </p:txBody>
      </p:sp>
      <p:pic>
        <p:nvPicPr>
          <p:cNvPr id="11266" name="Picture 2" descr="Sampling Methods: Types and Techniques - UGC NET Commerce Preparation  Course PDF Download">
            <a:extLst>
              <a:ext uri="{FF2B5EF4-FFF2-40B4-BE49-F238E27FC236}">
                <a16:creationId xmlns:a16="http://schemas.microsoft.com/office/drawing/2014/main" id="{02B1D6FB-F2C3-14EF-D5B3-A4C9F4F9C7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8432" y="1402056"/>
            <a:ext cx="6301115" cy="3422158"/>
          </a:xfrm>
          <a:prstGeom prst="rect">
            <a:avLst/>
          </a:prstGeom>
          <a:noFill/>
          <a:ln w="19050">
            <a:solidFill>
              <a:srgbClr val="7030A0"/>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7CA3344-8EE6-2403-6FD5-EC91F5B05FF7}"/>
              </a:ext>
            </a:extLst>
          </p:cNvPr>
          <p:cNvSpPr txBox="1"/>
          <p:nvPr/>
        </p:nvSpPr>
        <p:spPr>
          <a:xfrm>
            <a:off x="2794534" y="5135348"/>
            <a:ext cx="3702852" cy="618887"/>
          </a:xfrm>
          <a:prstGeom prst="rect">
            <a:avLst/>
          </a:prstGeom>
          <a:noFill/>
        </p:spPr>
        <p:txBody>
          <a:bodyPr wrap="square" rtlCol="0">
            <a:spAutoFit/>
          </a:bodyPr>
          <a:lstStyle/>
          <a:p>
            <a:r>
              <a:rPr lang="en-US" sz="1711" b="1" dirty="0" err="1"/>
              <a:t>Representatividad</a:t>
            </a:r>
            <a:r>
              <a:rPr lang="en-US" sz="1711" b="1" dirty="0"/>
              <a:t> y </a:t>
            </a:r>
            <a:r>
              <a:rPr lang="en-US" sz="1711" b="1" dirty="0" err="1"/>
              <a:t>Confiabilidad</a:t>
            </a:r>
            <a:endParaRPr lang="en-US" sz="1711" dirty="0"/>
          </a:p>
          <a:p>
            <a:endParaRPr lang="en-US" sz="1711" dirty="0"/>
          </a:p>
        </p:txBody>
      </p:sp>
    </p:spTree>
    <p:extLst>
      <p:ext uri="{BB962C8B-B14F-4D97-AF65-F5344CB8AC3E}">
        <p14:creationId xmlns:p14="http://schemas.microsoft.com/office/powerpoint/2010/main" val="1776029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51B78-85B5-F918-AEE1-28DC61AE313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AB1DB16-0020-C66D-78DA-690411EDD247}"/>
              </a:ext>
            </a:extLst>
          </p:cNvPr>
          <p:cNvSpPr txBox="1"/>
          <p:nvPr/>
        </p:nvSpPr>
        <p:spPr>
          <a:xfrm>
            <a:off x="4556051" y="1273071"/>
            <a:ext cx="184731" cy="329193"/>
          </a:xfrm>
          <a:prstGeom prst="rect">
            <a:avLst/>
          </a:prstGeom>
          <a:noFill/>
        </p:spPr>
        <p:txBody>
          <a:bodyPr wrap="none" rtlCol="0">
            <a:spAutoFit/>
          </a:bodyPr>
          <a:lstStyle/>
          <a:p>
            <a:endParaRPr lang="es-CO" sz="1539" dirty="0"/>
          </a:p>
        </p:txBody>
      </p:sp>
      <mc:AlternateContent xmlns:mc="http://schemas.openxmlformats.org/markup-compatibility/2006">
        <mc:Choice xmlns:p14="http://schemas.microsoft.com/office/powerpoint/2010/main" Requires="p14">
          <p:contentPart p14:bwMode="auto" r:id="rId2">
            <p14:nvContentPartPr>
              <p14:cNvPr id="4" name="Entrada de lápiz 3">
                <a:extLst>
                  <a:ext uri="{FF2B5EF4-FFF2-40B4-BE49-F238E27FC236}">
                    <a16:creationId xmlns:a16="http://schemas.microsoft.com/office/drawing/2014/main" id="{6D5F6F29-2701-E1D4-46C0-E2BA9510B480}"/>
                  </a:ext>
                </a:extLst>
              </p14:cNvPr>
              <p14:cNvContentPartPr/>
              <p14:nvPr/>
            </p14:nvContentPartPr>
            <p14:xfrm>
              <a:off x="4753212" y="3700630"/>
              <a:ext cx="3830660" cy="240513"/>
            </p14:xfrm>
          </p:contentPart>
        </mc:Choice>
        <mc:Fallback>
          <p:pic>
            <p:nvPicPr>
              <p:cNvPr id="4" name="Entrada de lápiz 3">
                <a:extLst>
                  <a:ext uri="{FF2B5EF4-FFF2-40B4-BE49-F238E27FC236}">
                    <a16:creationId xmlns:a16="http://schemas.microsoft.com/office/drawing/2014/main" id="{6D5F6F29-2701-E1D4-46C0-E2BA9510B480}"/>
                  </a:ext>
                </a:extLst>
              </p:cNvPr>
              <p:cNvPicPr/>
              <p:nvPr/>
            </p:nvPicPr>
            <p:blipFill>
              <a:blip r:embed="rId3"/>
              <a:stretch>
                <a:fillRect/>
              </a:stretch>
            </p:blipFill>
            <p:spPr>
              <a:xfrm>
                <a:off x="4743852" y="3691269"/>
                <a:ext cx="3849380" cy="259236"/>
              </a:xfrm>
              <a:prstGeom prst="rect">
                <a:avLst/>
              </a:prstGeom>
            </p:spPr>
          </p:pic>
        </mc:Fallback>
      </mc:AlternateContent>
      <p:sp>
        <p:nvSpPr>
          <p:cNvPr id="7" name="CuadroTexto 6">
            <a:extLst>
              <a:ext uri="{FF2B5EF4-FFF2-40B4-BE49-F238E27FC236}">
                <a16:creationId xmlns:a16="http://schemas.microsoft.com/office/drawing/2014/main" id="{031938C4-D9D3-2FE4-E042-E1151ADF40D6}"/>
              </a:ext>
            </a:extLst>
          </p:cNvPr>
          <p:cNvSpPr txBox="1"/>
          <p:nvPr/>
        </p:nvSpPr>
        <p:spPr>
          <a:xfrm>
            <a:off x="8177048" y="5133296"/>
            <a:ext cx="4571704" cy="237116"/>
          </a:xfrm>
          <a:prstGeom prst="rect">
            <a:avLst/>
          </a:prstGeom>
          <a:noFill/>
        </p:spPr>
        <p:txBody>
          <a:bodyPr wrap="square" rtlCol="0">
            <a:spAutoFit/>
          </a:bodyPr>
          <a:lstStyle/>
          <a:p>
            <a:r>
              <a:rPr lang="es-ES_tradnl" sz="941" dirty="0"/>
              <a:t>Tomado de: https://</a:t>
            </a:r>
            <a:r>
              <a:rPr lang="es-ES_tradnl" sz="941" dirty="0" err="1"/>
              <a:t>www.geeksforgeeks.org</a:t>
            </a:r>
            <a:r>
              <a:rPr lang="es-ES_tradnl" sz="941" dirty="0"/>
              <a:t>/</a:t>
            </a:r>
            <a:r>
              <a:rPr lang="es-ES_tradnl" sz="941" dirty="0" err="1"/>
              <a:t>probability-sampling</a:t>
            </a:r>
            <a:r>
              <a:rPr lang="es-ES_tradnl" sz="941" dirty="0"/>
              <a:t>/.</a:t>
            </a:r>
          </a:p>
        </p:txBody>
      </p:sp>
      <p:sp>
        <p:nvSpPr>
          <p:cNvPr id="10" name="Título 1">
            <a:extLst>
              <a:ext uri="{FF2B5EF4-FFF2-40B4-BE49-F238E27FC236}">
                <a16:creationId xmlns:a16="http://schemas.microsoft.com/office/drawing/2014/main" id="{4B7F3117-3B3D-0A4F-C613-2D35C8CC3901}"/>
              </a:ext>
            </a:extLst>
          </p:cNvPr>
          <p:cNvSpPr txBox="1">
            <a:spLocks/>
          </p:cNvSpPr>
          <p:nvPr/>
        </p:nvSpPr>
        <p:spPr>
          <a:xfrm>
            <a:off x="1907338" y="346325"/>
            <a:ext cx="6529385" cy="628601"/>
          </a:xfrm>
          <a:prstGeom prst="rect">
            <a:avLst/>
          </a:prstGeom>
        </p:spPr>
        <p:txBody>
          <a:bodyPr vert="horz" lIns="78221" tIns="39110" rIns="78221" bIns="39110" rtlCol="0" anchor="t">
            <a:normAutofit fontScale="97500" lnSpcReduction="1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Métodos de Muestreo</a:t>
            </a:r>
            <a:endParaRPr lang="es-EC" sz="3850" b="1" dirty="0">
              <a:solidFill>
                <a:schemeClr val="tx1"/>
              </a:solidFill>
            </a:endParaRPr>
          </a:p>
        </p:txBody>
      </p:sp>
      <p:sp>
        <p:nvSpPr>
          <p:cNvPr id="8" name="TextBox 7">
            <a:extLst>
              <a:ext uri="{FF2B5EF4-FFF2-40B4-BE49-F238E27FC236}">
                <a16:creationId xmlns:a16="http://schemas.microsoft.com/office/drawing/2014/main" id="{128F40BB-74B6-2A39-E140-B5318ED0905E}"/>
              </a:ext>
            </a:extLst>
          </p:cNvPr>
          <p:cNvSpPr txBox="1"/>
          <p:nvPr/>
        </p:nvSpPr>
        <p:spPr>
          <a:xfrm>
            <a:off x="3266090" y="5133296"/>
            <a:ext cx="3702852" cy="618887"/>
          </a:xfrm>
          <a:prstGeom prst="rect">
            <a:avLst/>
          </a:prstGeom>
          <a:noFill/>
        </p:spPr>
        <p:txBody>
          <a:bodyPr wrap="square" rtlCol="0">
            <a:spAutoFit/>
          </a:bodyPr>
          <a:lstStyle/>
          <a:p>
            <a:r>
              <a:rPr lang="en-US" sz="1711" b="1" dirty="0" err="1"/>
              <a:t>Representatividad</a:t>
            </a:r>
            <a:r>
              <a:rPr lang="en-US" sz="1711" b="1" dirty="0"/>
              <a:t> y </a:t>
            </a:r>
            <a:r>
              <a:rPr lang="en-US" sz="1711" b="1" dirty="0" err="1"/>
              <a:t>Confiabilidad</a:t>
            </a:r>
            <a:endParaRPr lang="en-US" sz="1711" dirty="0"/>
          </a:p>
          <a:p>
            <a:endParaRPr lang="en-US" sz="1711" dirty="0"/>
          </a:p>
        </p:txBody>
      </p:sp>
      <p:pic>
        <p:nvPicPr>
          <p:cNvPr id="13314" name="Picture 2" descr="Probability sampling - GeeksforGeeks">
            <a:extLst>
              <a:ext uri="{FF2B5EF4-FFF2-40B4-BE49-F238E27FC236}">
                <a16:creationId xmlns:a16="http://schemas.microsoft.com/office/drawing/2014/main" id="{696F0865-588D-B8C1-60A7-7C45215E35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160" y="1019344"/>
            <a:ext cx="6932712" cy="346635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D09FBD-2C9B-A3CF-18DA-1178FDA64040}"/>
              </a:ext>
            </a:extLst>
          </p:cNvPr>
          <p:cNvSpPr txBox="1"/>
          <p:nvPr/>
        </p:nvSpPr>
        <p:spPr>
          <a:xfrm>
            <a:off x="3266090" y="4739426"/>
            <a:ext cx="3702852" cy="618887"/>
          </a:xfrm>
          <a:prstGeom prst="rect">
            <a:avLst/>
          </a:prstGeom>
          <a:noFill/>
        </p:spPr>
        <p:txBody>
          <a:bodyPr wrap="square" rtlCol="0">
            <a:spAutoFit/>
          </a:bodyPr>
          <a:lstStyle/>
          <a:p>
            <a:r>
              <a:rPr lang="en-US" sz="1711" b="1" dirty="0" err="1"/>
              <a:t>Homogeneidad</a:t>
            </a:r>
            <a:r>
              <a:rPr lang="en-US" sz="1711" b="1" dirty="0"/>
              <a:t> y </a:t>
            </a:r>
            <a:r>
              <a:rPr lang="en-US" sz="1711" b="1" dirty="0" err="1"/>
              <a:t>Heterogeneidad</a:t>
            </a:r>
            <a:endParaRPr lang="en-US" sz="1711" dirty="0"/>
          </a:p>
          <a:p>
            <a:endParaRPr lang="en-US" sz="1711" dirty="0"/>
          </a:p>
        </p:txBody>
      </p:sp>
    </p:spTree>
    <p:extLst>
      <p:ext uri="{BB962C8B-B14F-4D97-AF65-F5344CB8AC3E}">
        <p14:creationId xmlns:p14="http://schemas.microsoft.com/office/powerpoint/2010/main" val="1590409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6A3F5-5689-B51F-995F-37448A387F9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569F91B-EB76-6F86-973A-E4EAB57D41C1}"/>
              </a:ext>
            </a:extLst>
          </p:cNvPr>
          <p:cNvSpPr txBox="1"/>
          <p:nvPr/>
        </p:nvSpPr>
        <p:spPr>
          <a:xfrm>
            <a:off x="4556051" y="1273071"/>
            <a:ext cx="184731" cy="329193"/>
          </a:xfrm>
          <a:prstGeom prst="rect">
            <a:avLst/>
          </a:prstGeom>
          <a:noFill/>
        </p:spPr>
        <p:txBody>
          <a:bodyPr wrap="none" rtlCol="0">
            <a:spAutoFit/>
          </a:bodyPr>
          <a:lstStyle/>
          <a:p>
            <a:endParaRPr lang="es-CO" sz="1539" dirty="0"/>
          </a:p>
        </p:txBody>
      </p:sp>
      <mc:AlternateContent xmlns:mc="http://schemas.openxmlformats.org/markup-compatibility/2006">
        <mc:Choice xmlns:p14="http://schemas.microsoft.com/office/powerpoint/2010/main" Requires="p14">
          <p:contentPart p14:bwMode="auto" r:id="rId2">
            <p14:nvContentPartPr>
              <p14:cNvPr id="4" name="Entrada de lápiz 3">
                <a:extLst>
                  <a:ext uri="{FF2B5EF4-FFF2-40B4-BE49-F238E27FC236}">
                    <a16:creationId xmlns:a16="http://schemas.microsoft.com/office/drawing/2014/main" id="{C7440F52-44A3-7DB5-EED3-2BC23185EB04}"/>
                  </a:ext>
                </a:extLst>
              </p14:cNvPr>
              <p14:cNvContentPartPr/>
              <p14:nvPr/>
            </p14:nvContentPartPr>
            <p14:xfrm>
              <a:off x="4753211" y="3700630"/>
              <a:ext cx="15706" cy="11702"/>
            </p14:xfrm>
          </p:contentPart>
        </mc:Choice>
        <mc:Fallback>
          <p:pic>
            <p:nvPicPr>
              <p:cNvPr id="4" name="Entrada de lápiz 3">
                <a:extLst>
                  <a:ext uri="{FF2B5EF4-FFF2-40B4-BE49-F238E27FC236}">
                    <a16:creationId xmlns:a16="http://schemas.microsoft.com/office/drawing/2014/main" id="{C7440F52-44A3-7DB5-EED3-2BC23185EB04}"/>
                  </a:ext>
                </a:extLst>
              </p:cNvPr>
              <p:cNvPicPr/>
              <p:nvPr/>
            </p:nvPicPr>
            <p:blipFill>
              <a:blip r:embed="rId3"/>
              <a:stretch>
                <a:fillRect/>
              </a:stretch>
            </p:blipFill>
            <p:spPr>
              <a:xfrm>
                <a:off x="4743930" y="3691122"/>
                <a:ext cx="34268" cy="30718"/>
              </a:xfrm>
              <a:prstGeom prst="rect">
                <a:avLst/>
              </a:prstGeom>
            </p:spPr>
          </p:pic>
        </mc:Fallback>
      </mc:AlternateContent>
      <p:sp>
        <p:nvSpPr>
          <p:cNvPr id="7" name="CuadroTexto 6">
            <a:extLst>
              <a:ext uri="{FF2B5EF4-FFF2-40B4-BE49-F238E27FC236}">
                <a16:creationId xmlns:a16="http://schemas.microsoft.com/office/drawing/2014/main" id="{9E007A4B-612F-4D45-35FE-EEB810F3C51A}"/>
              </a:ext>
            </a:extLst>
          </p:cNvPr>
          <p:cNvSpPr txBox="1"/>
          <p:nvPr/>
        </p:nvSpPr>
        <p:spPr>
          <a:xfrm>
            <a:off x="9199325" y="5122432"/>
            <a:ext cx="2895105" cy="237116"/>
          </a:xfrm>
          <a:prstGeom prst="rect">
            <a:avLst/>
          </a:prstGeom>
          <a:noFill/>
        </p:spPr>
        <p:txBody>
          <a:bodyPr wrap="square" rtlCol="0">
            <a:spAutoFit/>
          </a:bodyPr>
          <a:lstStyle/>
          <a:p>
            <a:r>
              <a:rPr lang="es-ES_tradnl" sz="941" dirty="0"/>
              <a:t>Tomado de: Galindo 2021. Estadística 2</a:t>
            </a:r>
          </a:p>
        </p:txBody>
      </p:sp>
      <p:sp>
        <p:nvSpPr>
          <p:cNvPr id="10" name="Título 1">
            <a:extLst>
              <a:ext uri="{FF2B5EF4-FFF2-40B4-BE49-F238E27FC236}">
                <a16:creationId xmlns:a16="http://schemas.microsoft.com/office/drawing/2014/main" id="{5FEFE3F9-0B25-DB30-FC23-78C82E24EA09}"/>
              </a:ext>
            </a:extLst>
          </p:cNvPr>
          <p:cNvSpPr txBox="1">
            <a:spLocks/>
          </p:cNvSpPr>
          <p:nvPr/>
        </p:nvSpPr>
        <p:spPr>
          <a:xfrm>
            <a:off x="1907338" y="346325"/>
            <a:ext cx="6529385" cy="628601"/>
          </a:xfrm>
          <a:prstGeom prst="rect">
            <a:avLst/>
          </a:prstGeom>
        </p:spPr>
        <p:txBody>
          <a:bodyPr vert="horz" lIns="78221" tIns="39110" rIns="78221" bIns="39110" rtlCol="0" anchor="t">
            <a:normAutofit fontScale="97500" lnSpcReduction="1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Métodos de Muestreo</a:t>
            </a:r>
            <a:endParaRPr lang="es-EC" sz="3850" b="1" dirty="0">
              <a:solidFill>
                <a:schemeClr val="tx1"/>
              </a:solidFill>
            </a:endParaRPr>
          </a:p>
        </p:txBody>
      </p:sp>
      <p:pic>
        <p:nvPicPr>
          <p:cNvPr id="9" name="Picture 8" descr="A math equations on a white background&#10;&#10;AI-generated content may be incorrect.">
            <a:extLst>
              <a:ext uri="{FF2B5EF4-FFF2-40B4-BE49-F238E27FC236}">
                <a16:creationId xmlns:a16="http://schemas.microsoft.com/office/drawing/2014/main" id="{3D529270-44A3-2976-EFA6-4908AA6CB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0759" y="1558395"/>
            <a:ext cx="7008933" cy="1185801"/>
          </a:xfrm>
          <a:prstGeom prst="rect">
            <a:avLst/>
          </a:prstGeom>
        </p:spPr>
      </p:pic>
      <p:pic>
        <p:nvPicPr>
          <p:cNvPr id="12" name="Picture 11" descr="A white paper with black text and numbers&#10;&#10;AI-generated content may be incorrect.">
            <a:extLst>
              <a:ext uri="{FF2B5EF4-FFF2-40B4-BE49-F238E27FC236}">
                <a16:creationId xmlns:a16="http://schemas.microsoft.com/office/drawing/2014/main" id="{03B6D046-0F8E-3F19-960D-F8044C8C6D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9759" y="2976801"/>
            <a:ext cx="5460463" cy="2382747"/>
          </a:xfrm>
          <a:prstGeom prst="rect">
            <a:avLst/>
          </a:prstGeom>
        </p:spPr>
      </p:pic>
      <p:sp>
        <p:nvSpPr>
          <p:cNvPr id="13" name="Oval 12">
            <a:extLst>
              <a:ext uri="{FF2B5EF4-FFF2-40B4-BE49-F238E27FC236}">
                <a16:creationId xmlns:a16="http://schemas.microsoft.com/office/drawing/2014/main" id="{4454C23B-395E-6107-DE05-62EF4CC5BD42}"/>
              </a:ext>
            </a:extLst>
          </p:cNvPr>
          <p:cNvSpPr/>
          <p:nvPr/>
        </p:nvSpPr>
        <p:spPr>
          <a:xfrm>
            <a:off x="7820744" y="1592001"/>
            <a:ext cx="246391" cy="230952"/>
          </a:xfrm>
          <a:prstGeom prst="ellipse">
            <a:avLst/>
          </a:prstGeom>
          <a:solidFill>
            <a:srgbClr val="FF0000">
              <a:alpha val="2006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9" dirty="0"/>
          </a:p>
        </p:txBody>
      </p:sp>
      <p:sp>
        <p:nvSpPr>
          <p:cNvPr id="14" name="Oval 13">
            <a:extLst>
              <a:ext uri="{FF2B5EF4-FFF2-40B4-BE49-F238E27FC236}">
                <a16:creationId xmlns:a16="http://schemas.microsoft.com/office/drawing/2014/main" id="{21A09AB8-A141-1228-79D5-F706C75B934D}"/>
              </a:ext>
            </a:extLst>
          </p:cNvPr>
          <p:cNvSpPr/>
          <p:nvPr/>
        </p:nvSpPr>
        <p:spPr>
          <a:xfrm>
            <a:off x="5788011" y="4168175"/>
            <a:ext cx="246391" cy="307990"/>
          </a:xfrm>
          <a:prstGeom prst="ellipse">
            <a:avLst/>
          </a:prstGeom>
          <a:solidFill>
            <a:srgbClr val="FF0000">
              <a:alpha val="2006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9" dirty="0"/>
          </a:p>
        </p:txBody>
      </p:sp>
      <p:sp>
        <p:nvSpPr>
          <p:cNvPr id="15" name="Oval 14">
            <a:extLst>
              <a:ext uri="{FF2B5EF4-FFF2-40B4-BE49-F238E27FC236}">
                <a16:creationId xmlns:a16="http://schemas.microsoft.com/office/drawing/2014/main" id="{3DEA3AC5-31E6-B164-44B6-64EC5513F42F}"/>
              </a:ext>
            </a:extLst>
          </p:cNvPr>
          <p:cNvSpPr/>
          <p:nvPr/>
        </p:nvSpPr>
        <p:spPr>
          <a:xfrm>
            <a:off x="6157598" y="2058783"/>
            <a:ext cx="369588" cy="307990"/>
          </a:xfrm>
          <a:prstGeom prst="ellipse">
            <a:avLst/>
          </a:prstGeom>
          <a:solidFill>
            <a:srgbClr val="FF0000">
              <a:alpha val="2006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9" dirty="0"/>
          </a:p>
        </p:txBody>
      </p:sp>
      <p:sp>
        <p:nvSpPr>
          <p:cNvPr id="16" name="Oval 15">
            <a:extLst>
              <a:ext uri="{FF2B5EF4-FFF2-40B4-BE49-F238E27FC236}">
                <a16:creationId xmlns:a16="http://schemas.microsoft.com/office/drawing/2014/main" id="{51E0010A-CB09-9E21-BB16-C9CF141FFDDD}"/>
              </a:ext>
            </a:extLst>
          </p:cNvPr>
          <p:cNvSpPr/>
          <p:nvPr/>
        </p:nvSpPr>
        <p:spPr>
          <a:xfrm>
            <a:off x="4106434" y="1431041"/>
            <a:ext cx="1293557" cy="515993"/>
          </a:xfrm>
          <a:prstGeom prst="ellipse">
            <a:avLst/>
          </a:prstGeom>
          <a:solidFill>
            <a:srgbClr val="FF0000">
              <a:alpha val="2006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9" dirty="0"/>
          </a:p>
        </p:txBody>
      </p:sp>
    </p:spTree>
    <p:extLst>
      <p:ext uri="{BB962C8B-B14F-4D97-AF65-F5344CB8AC3E}">
        <p14:creationId xmlns:p14="http://schemas.microsoft.com/office/powerpoint/2010/main" val="4204673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5CDBA-FAF9-E85A-150F-61563174753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BFD5A0D-3FCE-5411-19A5-B69864670DB7}"/>
              </a:ext>
            </a:extLst>
          </p:cNvPr>
          <p:cNvSpPr txBox="1"/>
          <p:nvPr/>
        </p:nvSpPr>
        <p:spPr>
          <a:xfrm>
            <a:off x="4871763" y="1715068"/>
            <a:ext cx="184731" cy="280718"/>
          </a:xfrm>
          <a:prstGeom prst="rect">
            <a:avLst/>
          </a:prstGeom>
          <a:noFill/>
        </p:spPr>
        <p:txBody>
          <a:bodyPr wrap="none" rtlCol="0">
            <a:spAutoFit/>
          </a:bodyPr>
          <a:lstStyle/>
          <a:p>
            <a:endParaRPr lang="es-CO" sz="1224" dirty="0"/>
          </a:p>
        </p:txBody>
      </p:sp>
      <p:sp>
        <p:nvSpPr>
          <p:cNvPr id="6" name="Título 1">
            <a:extLst>
              <a:ext uri="{FF2B5EF4-FFF2-40B4-BE49-F238E27FC236}">
                <a16:creationId xmlns:a16="http://schemas.microsoft.com/office/drawing/2014/main" id="{644FC056-F60D-856A-F6B5-00E0283370BA}"/>
              </a:ext>
            </a:extLst>
          </p:cNvPr>
          <p:cNvSpPr>
            <a:spLocks noGrp="1"/>
          </p:cNvSpPr>
          <p:nvPr>
            <p:ph type="title"/>
          </p:nvPr>
        </p:nvSpPr>
        <p:spPr>
          <a:xfrm>
            <a:off x="2280184" y="45737"/>
            <a:ext cx="5855971" cy="812791"/>
          </a:xfrm>
        </p:spPr>
        <p:txBody>
          <a:bodyPr vert="horz" lIns="91434" tIns="45717" rIns="91434" bIns="45717" rtlCol="0" anchor="ctr">
            <a:normAutofit/>
          </a:bodyPr>
          <a:lstStyle/>
          <a:p>
            <a:pPr defTabSz="914296"/>
            <a:r>
              <a:rPr lang="en-US" sz="3100" b="1" dirty="0"/>
              <a:t>MUESTREOS PROBABILÍSTICOS</a:t>
            </a:r>
          </a:p>
        </p:txBody>
      </p:sp>
      <p:sp>
        <p:nvSpPr>
          <p:cNvPr id="4" name="TextBox 3">
            <a:extLst>
              <a:ext uri="{FF2B5EF4-FFF2-40B4-BE49-F238E27FC236}">
                <a16:creationId xmlns:a16="http://schemas.microsoft.com/office/drawing/2014/main" id="{65105E01-D2EB-6E28-1280-612118C8100A}"/>
              </a:ext>
            </a:extLst>
          </p:cNvPr>
          <p:cNvSpPr txBox="1"/>
          <p:nvPr/>
        </p:nvSpPr>
        <p:spPr>
          <a:xfrm>
            <a:off x="814552" y="1270188"/>
            <a:ext cx="10562896" cy="3785652"/>
          </a:xfrm>
          <a:prstGeom prst="rect">
            <a:avLst/>
          </a:prstGeom>
          <a:noFill/>
        </p:spPr>
        <p:txBody>
          <a:bodyPr wrap="square" rtlCol="0">
            <a:spAutoFit/>
          </a:bodyPr>
          <a:lstStyle/>
          <a:p>
            <a:pPr marL="384459" indent="-384459">
              <a:buAutoNum type="arabicPeriod"/>
            </a:pPr>
            <a:r>
              <a:rPr lang="en-US" sz="1600" b="1" dirty="0" err="1"/>
              <a:t>Representatividad</a:t>
            </a:r>
            <a:r>
              <a:rPr lang="en-US" sz="1600" b="1" dirty="0"/>
              <a:t> </a:t>
            </a:r>
            <a:r>
              <a:rPr lang="en-US" sz="1600" b="1" dirty="0" err="1"/>
              <a:t>Garantizada</a:t>
            </a:r>
            <a:r>
              <a:rPr lang="en-US" sz="1600" dirty="0"/>
              <a:t>: Los métodos </a:t>
            </a:r>
            <a:r>
              <a:rPr lang="en-US" sz="1600" dirty="0" err="1"/>
              <a:t>probabilísticos</a:t>
            </a:r>
            <a:r>
              <a:rPr lang="en-US" sz="1600" dirty="0"/>
              <a:t> </a:t>
            </a:r>
            <a:r>
              <a:rPr lang="en-US" sz="1600" dirty="0" err="1"/>
              <a:t>aseguran</a:t>
            </a:r>
            <a:r>
              <a:rPr lang="en-US" sz="1600" dirty="0"/>
              <a:t> que </a:t>
            </a:r>
            <a:r>
              <a:rPr lang="en-US" sz="1600" dirty="0" err="1"/>
              <a:t>cada</a:t>
            </a:r>
            <a:r>
              <a:rPr lang="en-US" sz="1600" dirty="0"/>
              <a:t> </a:t>
            </a:r>
            <a:r>
              <a:rPr lang="en-US" sz="1600" dirty="0" err="1"/>
              <a:t>unidad</a:t>
            </a:r>
            <a:r>
              <a:rPr lang="en-US" sz="1600" dirty="0"/>
              <a:t> </a:t>
            </a:r>
            <a:r>
              <a:rPr lang="en-US" sz="1600" dirty="0" err="1"/>
              <a:t>académica</a:t>
            </a:r>
            <a:r>
              <a:rPr lang="en-US" sz="1600" dirty="0"/>
              <a:t> y </a:t>
            </a:r>
            <a:r>
              <a:rPr lang="en-US" sz="1600" dirty="0" err="1"/>
              <a:t>administrativa</a:t>
            </a:r>
            <a:r>
              <a:rPr lang="en-US" sz="1600" dirty="0"/>
              <a:t> </a:t>
            </a:r>
            <a:r>
              <a:rPr lang="en-US" sz="1600" dirty="0" err="1"/>
              <a:t>tenga</a:t>
            </a:r>
            <a:r>
              <a:rPr lang="en-US" sz="1600" dirty="0"/>
              <a:t> </a:t>
            </a:r>
            <a:r>
              <a:rPr lang="en-US" sz="1600" dirty="0" err="1"/>
              <a:t>una</a:t>
            </a:r>
            <a:r>
              <a:rPr lang="en-US" sz="1600" dirty="0"/>
              <a:t> </a:t>
            </a:r>
            <a:r>
              <a:rPr lang="en-US" sz="1600" dirty="0" err="1"/>
              <a:t>probabilidad</a:t>
            </a:r>
            <a:r>
              <a:rPr lang="en-US" sz="1600" dirty="0"/>
              <a:t> </a:t>
            </a:r>
            <a:r>
              <a:rPr lang="en-US" sz="1600" dirty="0" err="1"/>
              <a:t>conocida</a:t>
            </a:r>
            <a:r>
              <a:rPr lang="en-US" sz="1600" dirty="0"/>
              <a:t> y </a:t>
            </a:r>
            <a:r>
              <a:rPr lang="en-US" sz="1600" dirty="0" err="1"/>
              <a:t>diferente</a:t>
            </a:r>
            <a:r>
              <a:rPr lang="en-US" sz="1600" dirty="0"/>
              <a:t> de cero de ser </a:t>
            </a:r>
            <a:r>
              <a:rPr lang="en-US" sz="1600" dirty="0" err="1"/>
              <a:t>seleccionada</a:t>
            </a:r>
            <a:r>
              <a:rPr lang="en-US" sz="1600" dirty="0"/>
              <a:t>. </a:t>
            </a:r>
            <a:r>
              <a:rPr lang="en-US" sz="1600" dirty="0" err="1"/>
              <a:t>Esto</a:t>
            </a:r>
            <a:r>
              <a:rPr lang="en-US" sz="1600" dirty="0"/>
              <a:t> reduce la </a:t>
            </a:r>
            <a:r>
              <a:rPr lang="en-US" sz="1600" dirty="0" err="1"/>
              <a:t>posibilidad</a:t>
            </a:r>
            <a:r>
              <a:rPr lang="en-US" sz="1600" dirty="0"/>
              <a:t> de </a:t>
            </a:r>
            <a:r>
              <a:rPr lang="en-US" sz="1600" dirty="0" err="1"/>
              <a:t>sesgo</a:t>
            </a:r>
            <a:r>
              <a:rPr lang="en-US" sz="1600" dirty="0"/>
              <a:t> </a:t>
            </a:r>
            <a:r>
              <a:rPr lang="en-US" sz="1600" dirty="0" err="1"/>
              <a:t>en</a:t>
            </a:r>
            <a:r>
              <a:rPr lang="en-US" sz="1600" dirty="0"/>
              <a:t> la </a:t>
            </a:r>
            <a:r>
              <a:rPr lang="en-US" sz="1600" dirty="0" err="1"/>
              <a:t>selección</a:t>
            </a:r>
            <a:r>
              <a:rPr lang="en-US" sz="1600" dirty="0"/>
              <a:t> de </a:t>
            </a:r>
            <a:r>
              <a:rPr lang="en-US" sz="1600" dirty="0" err="1"/>
              <a:t>los</a:t>
            </a:r>
            <a:r>
              <a:rPr lang="en-US" sz="1600" dirty="0"/>
              <a:t> </a:t>
            </a:r>
            <a:r>
              <a:rPr lang="en-US" sz="1600" dirty="0" err="1"/>
              <a:t>encuestados</a:t>
            </a:r>
            <a:r>
              <a:rPr lang="en-US" sz="1600" dirty="0"/>
              <a:t>.</a:t>
            </a:r>
          </a:p>
          <a:p>
            <a:pPr marL="384459" indent="-384459">
              <a:buAutoNum type="arabicPeriod"/>
            </a:pPr>
            <a:endParaRPr lang="en-US" sz="1600" b="1" dirty="0"/>
          </a:p>
          <a:p>
            <a:pPr marL="384459" indent="-384459">
              <a:buAutoNum type="arabicPeriod"/>
            </a:pPr>
            <a:r>
              <a:rPr lang="en-US" sz="1600" b="1" dirty="0" err="1"/>
              <a:t>Resultados</a:t>
            </a:r>
            <a:r>
              <a:rPr lang="en-US" sz="1600" b="1" dirty="0"/>
              <a:t> </a:t>
            </a:r>
            <a:r>
              <a:rPr lang="en-US" sz="1600" b="1" dirty="0" err="1"/>
              <a:t>Confiables</a:t>
            </a:r>
            <a:r>
              <a:rPr lang="en-US" sz="1600" b="1" dirty="0"/>
              <a:t> y </a:t>
            </a:r>
            <a:r>
              <a:rPr lang="en-US" sz="1600" b="1" dirty="0" err="1"/>
              <a:t>Generalizables</a:t>
            </a:r>
            <a:r>
              <a:rPr lang="en-US" sz="1600" dirty="0"/>
              <a:t>: Al </a:t>
            </a:r>
            <a:r>
              <a:rPr lang="en-US" sz="1600" dirty="0" err="1"/>
              <a:t>garantizar</a:t>
            </a:r>
            <a:r>
              <a:rPr lang="en-US" sz="1600" dirty="0"/>
              <a:t> que la </a:t>
            </a:r>
            <a:r>
              <a:rPr lang="en-US" sz="1600" dirty="0" err="1"/>
              <a:t>muestra</a:t>
            </a:r>
            <a:r>
              <a:rPr lang="en-US" sz="1600" dirty="0"/>
              <a:t> sea </a:t>
            </a:r>
            <a:r>
              <a:rPr lang="en-US" sz="1600" dirty="0" err="1"/>
              <a:t>representativa</a:t>
            </a:r>
            <a:r>
              <a:rPr lang="en-US" sz="1600" dirty="0"/>
              <a:t>, </a:t>
            </a:r>
            <a:r>
              <a:rPr lang="en-US" sz="1600" dirty="0" err="1"/>
              <a:t>los</a:t>
            </a:r>
            <a:r>
              <a:rPr lang="en-US" sz="1600" dirty="0"/>
              <a:t> </a:t>
            </a:r>
            <a:r>
              <a:rPr lang="en-US" sz="1600" dirty="0" err="1"/>
              <a:t>resultados</a:t>
            </a:r>
            <a:r>
              <a:rPr lang="en-US" sz="1600" dirty="0"/>
              <a:t> </a:t>
            </a:r>
            <a:r>
              <a:rPr lang="en-US" sz="1600" dirty="0" err="1"/>
              <a:t>pueden</a:t>
            </a:r>
            <a:r>
              <a:rPr lang="en-US" sz="1600" dirty="0"/>
              <a:t> </a:t>
            </a:r>
            <a:r>
              <a:rPr lang="en-US" sz="1600" dirty="0" err="1"/>
              <a:t>extrapolarse</a:t>
            </a:r>
            <a:r>
              <a:rPr lang="en-US" sz="1600" dirty="0"/>
              <a:t> con </a:t>
            </a:r>
            <a:r>
              <a:rPr lang="en-US" sz="1600" dirty="0" err="1"/>
              <a:t>confianza</a:t>
            </a:r>
            <a:r>
              <a:rPr lang="en-US" sz="1600" dirty="0"/>
              <a:t> a </a:t>
            </a:r>
            <a:r>
              <a:rPr lang="en-US" sz="1600" dirty="0" err="1"/>
              <a:t>toda</a:t>
            </a:r>
            <a:r>
              <a:rPr lang="en-US" sz="1600" dirty="0"/>
              <a:t> la población, </a:t>
            </a:r>
            <a:r>
              <a:rPr lang="en-US" sz="1600" dirty="0" err="1"/>
              <a:t>ofreciendo</a:t>
            </a:r>
            <a:r>
              <a:rPr lang="en-US" sz="1600" dirty="0"/>
              <a:t> </a:t>
            </a:r>
            <a:r>
              <a:rPr lang="en-US" sz="1600" dirty="0" err="1"/>
              <a:t>indicadores</a:t>
            </a:r>
            <a:r>
              <a:rPr lang="en-US" sz="1600" dirty="0"/>
              <a:t> </a:t>
            </a:r>
            <a:r>
              <a:rPr lang="en-US" sz="1600" dirty="0" err="1"/>
              <a:t>más</a:t>
            </a:r>
            <a:r>
              <a:rPr lang="en-US" sz="1600" dirty="0"/>
              <a:t> </a:t>
            </a:r>
            <a:r>
              <a:rPr lang="en-US" sz="1600" dirty="0" err="1"/>
              <a:t>precisos</a:t>
            </a:r>
            <a:r>
              <a:rPr lang="en-US" sz="1600" dirty="0"/>
              <a:t> y </a:t>
            </a:r>
            <a:r>
              <a:rPr lang="en-US" sz="1600" dirty="0" err="1"/>
              <a:t>realistas</a:t>
            </a:r>
            <a:r>
              <a:rPr lang="en-US" sz="1600" dirty="0"/>
              <a:t>.</a:t>
            </a:r>
          </a:p>
          <a:p>
            <a:pPr marL="384459" indent="-384459">
              <a:buAutoNum type="arabicPeriod"/>
            </a:pPr>
            <a:endParaRPr lang="en-US" sz="1600" b="1" dirty="0"/>
          </a:p>
          <a:p>
            <a:pPr marL="384459" indent="-384459">
              <a:buAutoNum type="arabicPeriod"/>
            </a:pPr>
            <a:r>
              <a:rPr lang="en-US" sz="1600" b="1" dirty="0" err="1"/>
              <a:t>Transparencia</a:t>
            </a:r>
            <a:r>
              <a:rPr lang="en-US" sz="1600" b="1" dirty="0"/>
              <a:t> y </a:t>
            </a:r>
            <a:r>
              <a:rPr lang="en-US" sz="1600" b="1" dirty="0" err="1"/>
              <a:t>Neutralidad</a:t>
            </a:r>
            <a:r>
              <a:rPr lang="en-US" sz="1600" dirty="0"/>
              <a:t>: El </a:t>
            </a:r>
            <a:r>
              <a:rPr lang="en-US" sz="1600" dirty="0" err="1"/>
              <a:t>diseño</a:t>
            </a:r>
            <a:r>
              <a:rPr lang="en-US" sz="1600" dirty="0"/>
              <a:t> </a:t>
            </a:r>
            <a:r>
              <a:rPr lang="en-US" sz="1600" dirty="0" err="1"/>
              <a:t>aleatorio</a:t>
            </a:r>
            <a:r>
              <a:rPr lang="en-US" sz="1600" dirty="0"/>
              <a:t> reduce la </a:t>
            </a:r>
            <a:r>
              <a:rPr lang="en-US" sz="1600" dirty="0" err="1"/>
              <a:t>influencia</a:t>
            </a:r>
            <a:r>
              <a:rPr lang="en-US" sz="1600" dirty="0"/>
              <a:t> de </a:t>
            </a:r>
            <a:r>
              <a:rPr lang="en-US" sz="1600" dirty="0" err="1"/>
              <a:t>posibles</a:t>
            </a:r>
            <a:r>
              <a:rPr lang="en-US" sz="1600" dirty="0"/>
              <a:t> </a:t>
            </a:r>
            <a:r>
              <a:rPr lang="en-US" sz="1600" dirty="0" err="1"/>
              <a:t>manipulaciones</a:t>
            </a:r>
            <a:r>
              <a:rPr lang="en-US" sz="1600" dirty="0"/>
              <a:t> </a:t>
            </a:r>
            <a:r>
              <a:rPr lang="en-US" sz="1600" dirty="0" err="1"/>
              <a:t>por</a:t>
            </a:r>
            <a:r>
              <a:rPr lang="en-US" sz="1600" dirty="0"/>
              <a:t> </a:t>
            </a:r>
            <a:r>
              <a:rPr lang="en-US" sz="1600" dirty="0" err="1"/>
              <a:t>parte</a:t>
            </a:r>
            <a:r>
              <a:rPr lang="en-US" sz="1600" dirty="0"/>
              <a:t> de las </a:t>
            </a:r>
            <a:r>
              <a:rPr lang="en-US" sz="1600" dirty="0" err="1"/>
              <a:t>unidades</a:t>
            </a:r>
            <a:r>
              <a:rPr lang="en-US" sz="1600" dirty="0"/>
              <a:t>, </a:t>
            </a:r>
            <a:r>
              <a:rPr lang="en-US" sz="1600" dirty="0" err="1"/>
              <a:t>ya</a:t>
            </a:r>
            <a:r>
              <a:rPr lang="en-US" sz="1600" dirty="0"/>
              <a:t> que </a:t>
            </a:r>
            <a:r>
              <a:rPr lang="en-US" sz="1600" dirty="0" err="1"/>
              <a:t>los</a:t>
            </a:r>
            <a:r>
              <a:rPr lang="en-US" sz="1600" dirty="0"/>
              <a:t> </a:t>
            </a:r>
            <a:r>
              <a:rPr lang="en-US" sz="1600" dirty="0" err="1"/>
              <a:t>encuestados</a:t>
            </a:r>
            <a:r>
              <a:rPr lang="en-US" sz="1600" dirty="0"/>
              <a:t> no </a:t>
            </a:r>
            <a:r>
              <a:rPr lang="en-US" sz="1600" dirty="0" err="1"/>
              <a:t>pueden</a:t>
            </a:r>
            <a:r>
              <a:rPr lang="en-US" sz="1600" dirty="0"/>
              <a:t> ser </a:t>
            </a:r>
            <a:r>
              <a:rPr lang="en-US" sz="1600" dirty="0" err="1"/>
              <a:t>seleccionados</a:t>
            </a:r>
            <a:r>
              <a:rPr lang="en-US" sz="1600" dirty="0"/>
              <a:t> de </a:t>
            </a:r>
            <a:r>
              <a:rPr lang="en-US" sz="1600" dirty="0" err="1"/>
              <a:t>manera</a:t>
            </a:r>
            <a:r>
              <a:rPr lang="en-US" sz="1600" dirty="0"/>
              <a:t> </a:t>
            </a:r>
            <a:r>
              <a:rPr lang="en-US" sz="1600" dirty="0" err="1"/>
              <a:t>subjetiva</a:t>
            </a:r>
            <a:r>
              <a:rPr lang="en-US" sz="1600" dirty="0"/>
              <a:t>.</a:t>
            </a:r>
          </a:p>
          <a:p>
            <a:pPr marL="384459" indent="-384459">
              <a:buAutoNum type="arabicPeriod"/>
            </a:pPr>
            <a:endParaRPr lang="en-US" sz="1600" b="1" dirty="0"/>
          </a:p>
          <a:p>
            <a:pPr marL="384459" indent="-384459">
              <a:buAutoNum type="arabicPeriod"/>
            </a:pPr>
            <a:r>
              <a:rPr lang="en-US" sz="1600" b="1" dirty="0" err="1"/>
              <a:t>Medición</a:t>
            </a:r>
            <a:r>
              <a:rPr lang="en-US" sz="1600" b="1" dirty="0"/>
              <a:t> de </a:t>
            </a:r>
            <a:r>
              <a:rPr lang="en-US" sz="1600" b="1" dirty="0" err="1"/>
              <a:t>Sesgos</a:t>
            </a:r>
            <a:r>
              <a:rPr lang="en-US" sz="1600" b="1" dirty="0"/>
              <a:t> </a:t>
            </a:r>
            <a:r>
              <a:rPr lang="en-US" sz="1600" b="1" dirty="0" err="1"/>
              <a:t>Potenciales</a:t>
            </a:r>
            <a:r>
              <a:rPr lang="en-US" sz="1600" dirty="0"/>
              <a:t>: El </a:t>
            </a:r>
            <a:r>
              <a:rPr lang="en-US" sz="1600" dirty="0" err="1"/>
              <a:t>análisis</a:t>
            </a:r>
            <a:r>
              <a:rPr lang="en-US" sz="1600" dirty="0"/>
              <a:t> </a:t>
            </a:r>
            <a:r>
              <a:rPr lang="en-US" sz="1600" dirty="0" err="1"/>
              <a:t>probabilístico</a:t>
            </a:r>
            <a:r>
              <a:rPr lang="en-US" sz="1600" dirty="0"/>
              <a:t> </a:t>
            </a:r>
            <a:r>
              <a:rPr lang="en-US" sz="1600" dirty="0" err="1"/>
              <a:t>permite</a:t>
            </a:r>
            <a:r>
              <a:rPr lang="en-US" sz="1600" dirty="0"/>
              <a:t> </a:t>
            </a:r>
            <a:r>
              <a:rPr lang="en-US" sz="1600" dirty="0" err="1"/>
              <a:t>identificar</a:t>
            </a:r>
            <a:r>
              <a:rPr lang="en-US" sz="1600" dirty="0"/>
              <a:t> </a:t>
            </a:r>
            <a:r>
              <a:rPr lang="en-US" sz="1600" dirty="0" err="1"/>
              <a:t>patrones</a:t>
            </a:r>
            <a:r>
              <a:rPr lang="en-US" sz="1600" dirty="0"/>
              <a:t> de </a:t>
            </a:r>
            <a:r>
              <a:rPr lang="en-US" sz="1600" dirty="0" err="1"/>
              <a:t>respuesta</a:t>
            </a:r>
            <a:r>
              <a:rPr lang="en-US" sz="1600" dirty="0"/>
              <a:t> </a:t>
            </a:r>
            <a:r>
              <a:rPr lang="en-US" sz="1600" dirty="0" err="1"/>
              <a:t>sesgada</a:t>
            </a:r>
            <a:r>
              <a:rPr lang="en-US" sz="1600" dirty="0"/>
              <a:t> o </a:t>
            </a:r>
            <a:r>
              <a:rPr lang="en-US" sz="1600" dirty="0" err="1"/>
              <a:t>discrepancias</a:t>
            </a:r>
            <a:r>
              <a:rPr lang="en-US" sz="1600" dirty="0"/>
              <a:t> </a:t>
            </a:r>
            <a:r>
              <a:rPr lang="en-US" sz="1600" dirty="0" err="1"/>
              <a:t>en</a:t>
            </a:r>
            <a:r>
              <a:rPr lang="en-US" sz="1600" dirty="0"/>
              <a:t> </a:t>
            </a:r>
            <a:r>
              <a:rPr lang="en-US" sz="1600" dirty="0" err="1"/>
              <a:t>subgrupos</a:t>
            </a:r>
            <a:r>
              <a:rPr lang="en-US" sz="1600" dirty="0"/>
              <a:t> </a:t>
            </a:r>
            <a:r>
              <a:rPr lang="en-US" sz="1600" dirty="0" err="1"/>
              <a:t>específicos</a:t>
            </a:r>
            <a:r>
              <a:rPr lang="en-US" sz="1600" dirty="0"/>
              <a:t>, lo que </a:t>
            </a:r>
            <a:r>
              <a:rPr lang="en-US" sz="1600" dirty="0" err="1"/>
              <a:t>puede</a:t>
            </a:r>
            <a:r>
              <a:rPr lang="en-US" sz="1600" dirty="0"/>
              <a:t> ser </a:t>
            </a:r>
            <a:r>
              <a:rPr lang="en-US" sz="1600" dirty="0" err="1"/>
              <a:t>útil</a:t>
            </a:r>
            <a:r>
              <a:rPr lang="en-US" sz="1600" dirty="0"/>
              <a:t> para </a:t>
            </a:r>
            <a:r>
              <a:rPr lang="en-US" sz="1600" dirty="0" err="1"/>
              <a:t>diagnosticar</a:t>
            </a:r>
            <a:r>
              <a:rPr lang="en-US" sz="1600" dirty="0"/>
              <a:t> </a:t>
            </a:r>
            <a:r>
              <a:rPr lang="en-US" sz="1600" dirty="0" err="1"/>
              <a:t>manipulaciones</a:t>
            </a:r>
            <a:r>
              <a:rPr lang="en-US" sz="1600" dirty="0"/>
              <a:t>.</a:t>
            </a:r>
          </a:p>
          <a:p>
            <a:pPr marL="384459" indent="-384459">
              <a:buAutoNum type="arabicPeriod"/>
            </a:pPr>
            <a:endParaRPr lang="en-US" sz="1600" b="1" dirty="0"/>
          </a:p>
          <a:p>
            <a:pPr marL="384459" indent="-384459">
              <a:buAutoNum type="arabicPeriod"/>
            </a:pPr>
            <a:r>
              <a:rPr lang="en-US" sz="1600" b="1" dirty="0" err="1"/>
              <a:t>Estimación</a:t>
            </a:r>
            <a:r>
              <a:rPr lang="en-US" sz="1600" b="1" dirty="0"/>
              <a:t> de </a:t>
            </a:r>
            <a:r>
              <a:rPr lang="en-US" sz="1600" b="1" dirty="0" err="1"/>
              <a:t>Márgenes</a:t>
            </a:r>
            <a:r>
              <a:rPr lang="en-US" sz="1600" b="1" dirty="0"/>
              <a:t> de Error</a:t>
            </a:r>
            <a:r>
              <a:rPr lang="en-US" sz="1600" dirty="0"/>
              <a:t>: Los métodos </a:t>
            </a:r>
            <a:r>
              <a:rPr lang="en-US" sz="1600" dirty="0" err="1"/>
              <a:t>probabilísticos</a:t>
            </a:r>
            <a:r>
              <a:rPr lang="en-US" sz="1600" dirty="0"/>
              <a:t> </a:t>
            </a:r>
            <a:r>
              <a:rPr lang="en-US" sz="1600" dirty="0" err="1"/>
              <a:t>proporcionan</a:t>
            </a:r>
            <a:r>
              <a:rPr lang="en-US" sz="1600" dirty="0"/>
              <a:t> </a:t>
            </a:r>
            <a:r>
              <a:rPr lang="en-US" sz="1600" dirty="0" err="1"/>
              <a:t>herramientas</a:t>
            </a:r>
            <a:r>
              <a:rPr lang="en-US" sz="1600" dirty="0"/>
              <a:t> para </a:t>
            </a:r>
            <a:r>
              <a:rPr lang="en-US" sz="1600" dirty="0" err="1"/>
              <a:t>calcular</a:t>
            </a:r>
            <a:r>
              <a:rPr lang="en-US" sz="1600" dirty="0"/>
              <a:t> </a:t>
            </a:r>
            <a:r>
              <a:rPr lang="en-US" sz="1600" dirty="0" err="1"/>
              <a:t>márgenes</a:t>
            </a:r>
            <a:r>
              <a:rPr lang="en-US" sz="1600" dirty="0"/>
              <a:t> de error y </a:t>
            </a:r>
            <a:r>
              <a:rPr lang="en-US" sz="1600" dirty="0" err="1"/>
              <a:t>niveles</a:t>
            </a:r>
            <a:r>
              <a:rPr lang="en-US" sz="1600" dirty="0"/>
              <a:t> de </a:t>
            </a:r>
            <a:r>
              <a:rPr lang="en-US" sz="1600" dirty="0" err="1"/>
              <a:t>confianza</a:t>
            </a:r>
            <a:r>
              <a:rPr lang="en-US" sz="1600" dirty="0"/>
              <a:t>, </a:t>
            </a:r>
            <a:r>
              <a:rPr lang="en-US" sz="1600" dirty="0" err="1"/>
              <a:t>mejorando</a:t>
            </a:r>
            <a:r>
              <a:rPr lang="en-US" sz="1600" dirty="0"/>
              <a:t> la </a:t>
            </a:r>
            <a:r>
              <a:rPr lang="en-US" sz="1600" dirty="0" err="1"/>
              <a:t>interpretación</a:t>
            </a:r>
            <a:r>
              <a:rPr lang="en-US" sz="1600" dirty="0"/>
              <a:t> y </a:t>
            </a:r>
            <a:r>
              <a:rPr lang="en-US" sz="1600" dirty="0" err="1"/>
              <a:t>comunicación</a:t>
            </a:r>
            <a:r>
              <a:rPr lang="en-US" sz="1600" dirty="0"/>
              <a:t> de </a:t>
            </a:r>
            <a:r>
              <a:rPr lang="en-US" sz="1600" dirty="0" err="1"/>
              <a:t>los</a:t>
            </a:r>
            <a:r>
              <a:rPr lang="en-US" sz="1600" dirty="0"/>
              <a:t> </a:t>
            </a:r>
            <a:r>
              <a:rPr lang="en-US" sz="1600" dirty="0" err="1"/>
              <a:t>resultados</a:t>
            </a:r>
            <a:r>
              <a:rPr lang="en-US" sz="1600" dirty="0"/>
              <a:t>.</a:t>
            </a:r>
          </a:p>
        </p:txBody>
      </p:sp>
    </p:spTree>
    <p:extLst>
      <p:ext uri="{BB962C8B-B14F-4D97-AF65-F5344CB8AC3E}">
        <p14:creationId xmlns:p14="http://schemas.microsoft.com/office/powerpoint/2010/main" val="2667285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0155B-D4E5-6028-A088-537510E1DAF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46817FD-F363-0246-F5DB-479B9C6A1208}"/>
              </a:ext>
            </a:extLst>
          </p:cNvPr>
          <p:cNvSpPr txBox="1"/>
          <p:nvPr/>
        </p:nvSpPr>
        <p:spPr>
          <a:xfrm>
            <a:off x="4871763" y="1715068"/>
            <a:ext cx="184731" cy="280718"/>
          </a:xfrm>
          <a:prstGeom prst="rect">
            <a:avLst/>
          </a:prstGeom>
          <a:noFill/>
        </p:spPr>
        <p:txBody>
          <a:bodyPr wrap="none" rtlCol="0">
            <a:spAutoFit/>
          </a:bodyPr>
          <a:lstStyle/>
          <a:p>
            <a:endParaRPr lang="es-CO" sz="1224" dirty="0"/>
          </a:p>
        </p:txBody>
      </p:sp>
      <p:sp>
        <p:nvSpPr>
          <p:cNvPr id="6" name="Título 1">
            <a:extLst>
              <a:ext uri="{FF2B5EF4-FFF2-40B4-BE49-F238E27FC236}">
                <a16:creationId xmlns:a16="http://schemas.microsoft.com/office/drawing/2014/main" id="{B6826B96-D499-0B7E-F086-769FC5BA141E}"/>
              </a:ext>
            </a:extLst>
          </p:cNvPr>
          <p:cNvSpPr>
            <a:spLocks noGrp="1"/>
          </p:cNvSpPr>
          <p:nvPr>
            <p:ph type="title"/>
          </p:nvPr>
        </p:nvSpPr>
        <p:spPr>
          <a:xfrm>
            <a:off x="2280184" y="45736"/>
            <a:ext cx="5855971" cy="582358"/>
          </a:xfrm>
        </p:spPr>
        <p:txBody>
          <a:bodyPr vert="horz" lIns="91434" tIns="45717" rIns="91434" bIns="45717" rtlCol="0" anchor="ctr">
            <a:normAutofit/>
          </a:bodyPr>
          <a:lstStyle/>
          <a:p>
            <a:pPr defTabSz="914296"/>
            <a:r>
              <a:rPr lang="en-US" sz="3100" b="1" dirty="0"/>
              <a:t>MUESTREOS PROBABILÍSTICOS</a:t>
            </a:r>
          </a:p>
        </p:txBody>
      </p:sp>
      <p:sp>
        <p:nvSpPr>
          <p:cNvPr id="4" name="TextBox 3">
            <a:extLst>
              <a:ext uri="{FF2B5EF4-FFF2-40B4-BE49-F238E27FC236}">
                <a16:creationId xmlns:a16="http://schemas.microsoft.com/office/drawing/2014/main" id="{BF2B17BE-C24E-7080-FE75-1047616206E1}"/>
              </a:ext>
            </a:extLst>
          </p:cNvPr>
          <p:cNvSpPr txBox="1"/>
          <p:nvPr/>
        </p:nvSpPr>
        <p:spPr>
          <a:xfrm>
            <a:off x="667407" y="1214552"/>
            <a:ext cx="10857186" cy="4278094"/>
          </a:xfrm>
          <a:prstGeom prst="rect">
            <a:avLst/>
          </a:prstGeom>
          <a:noFill/>
        </p:spPr>
        <p:txBody>
          <a:bodyPr wrap="square" rtlCol="0">
            <a:spAutoFit/>
          </a:bodyPr>
          <a:lstStyle/>
          <a:p>
            <a:pPr marL="256306" indent="-256306">
              <a:buFont typeface="+mj-lt"/>
              <a:buAutoNum type="arabicPeriod" startAt="6"/>
            </a:pPr>
            <a:r>
              <a:rPr lang="en-US" sz="1600" b="1" dirty="0" err="1"/>
              <a:t>Facilita</a:t>
            </a:r>
            <a:r>
              <a:rPr lang="en-US" sz="1600" b="1" dirty="0"/>
              <a:t> la </a:t>
            </a:r>
            <a:r>
              <a:rPr lang="en-US" sz="1600" b="1" dirty="0" err="1"/>
              <a:t>Comparación</a:t>
            </a:r>
            <a:r>
              <a:rPr lang="en-US" sz="1600" dirty="0"/>
              <a:t>: Al </a:t>
            </a:r>
            <a:r>
              <a:rPr lang="en-US" sz="1600" dirty="0" err="1"/>
              <a:t>aplicar</a:t>
            </a:r>
            <a:r>
              <a:rPr lang="en-US" sz="1600" dirty="0"/>
              <a:t> un </a:t>
            </a:r>
            <a:r>
              <a:rPr lang="en-US" sz="1600" dirty="0" err="1"/>
              <a:t>marco</a:t>
            </a:r>
            <a:r>
              <a:rPr lang="en-US" sz="1600" dirty="0"/>
              <a:t> </a:t>
            </a:r>
            <a:r>
              <a:rPr lang="en-US" sz="1600" dirty="0" err="1"/>
              <a:t>metodológico</a:t>
            </a:r>
            <a:r>
              <a:rPr lang="en-US" sz="1600" dirty="0"/>
              <a:t> </a:t>
            </a:r>
            <a:r>
              <a:rPr lang="en-US" sz="1600" dirty="0" err="1"/>
              <a:t>uniforme</a:t>
            </a:r>
            <a:r>
              <a:rPr lang="en-US" sz="1600" dirty="0"/>
              <a:t>, es </a:t>
            </a:r>
            <a:r>
              <a:rPr lang="en-US" sz="1600" dirty="0" err="1"/>
              <a:t>posible</a:t>
            </a:r>
            <a:r>
              <a:rPr lang="en-US" sz="1600" dirty="0"/>
              <a:t> </a:t>
            </a:r>
            <a:r>
              <a:rPr lang="en-US" sz="1600" dirty="0" err="1"/>
              <a:t>comparar</a:t>
            </a:r>
            <a:r>
              <a:rPr lang="en-US" sz="1600" dirty="0"/>
              <a:t> </a:t>
            </a:r>
            <a:r>
              <a:rPr lang="en-US" sz="1600" dirty="0" err="1"/>
              <a:t>indicadores</a:t>
            </a:r>
            <a:r>
              <a:rPr lang="en-US" sz="1600" dirty="0"/>
              <a:t> de </a:t>
            </a:r>
            <a:r>
              <a:rPr lang="en-US" sz="1600" dirty="0" err="1"/>
              <a:t>satisfacción</a:t>
            </a:r>
            <a:r>
              <a:rPr lang="en-US" sz="1600" dirty="0"/>
              <a:t> entre </a:t>
            </a:r>
            <a:r>
              <a:rPr lang="en-US" sz="1600" dirty="0" err="1"/>
              <a:t>diferentes</a:t>
            </a:r>
            <a:r>
              <a:rPr lang="en-US" sz="1600" dirty="0"/>
              <a:t> </a:t>
            </a:r>
            <a:r>
              <a:rPr lang="en-US" sz="1600" dirty="0" err="1"/>
              <a:t>periodos</a:t>
            </a:r>
            <a:r>
              <a:rPr lang="en-US" sz="1600" dirty="0"/>
              <a:t>, </a:t>
            </a:r>
            <a:r>
              <a:rPr lang="en-US" sz="1600" dirty="0" err="1"/>
              <a:t>unidades</a:t>
            </a:r>
            <a:r>
              <a:rPr lang="en-US" sz="1600" dirty="0"/>
              <a:t> o </a:t>
            </a:r>
            <a:r>
              <a:rPr lang="en-US" sz="1600" dirty="0" err="1"/>
              <a:t>categorías</a:t>
            </a:r>
            <a:r>
              <a:rPr lang="en-US" sz="1600" dirty="0"/>
              <a:t>.</a:t>
            </a:r>
          </a:p>
          <a:p>
            <a:pPr marL="256306" indent="-256306">
              <a:buFont typeface="+mj-lt"/>
              <a:buAutoNum type="arabicPeriod" startAt="6"/>
            </a:pPr>
            <a:endParaRPr lang="en-US" sz="1600" b="1" dirty="0"/>
          </a:p>
          <a:p>
            <a:pPr marL="256306" indent="-256306">
              <a:buFont typeface="+mj-lt"/>
              <a:buAutoNum type="arabicPeriod" startAt="6"/>
            </a:pPr>
            <a:r>
              <a:rPr lang="en-US" sz="1600" b="1" dirty="0" err="1"/>
              <a:t>Optimización</a:t>
            </a:r>
            <a:r>
              <a:rPr lang="en-US" sz="1600" b="1" dirty="0"/>
              <a:t> de </a:t>
            </a:r>
            <a:r>
              <a:rPr lang="en-US" sz="1600" b="1" dirty="0" err="1"/>
              <a:t>Recursos</a:t>
            </a:r>
            <a:r>
              <a:rPr lang="en-US" sz="1600" dirty="0"/>
              <a:t>: </a:t>
            </a:r>
            <a:r>
              <a:rPr lang="en-US" sz="1600" dirty="0" err="1"/>
              <a:t>Diseños</a:t>
            </a:r>
            <a:r>
              <a:rPr lang="en-US" sz="1600" dirty="0"/>
              <a:t> </a:t>
            </a:r>
            <a:r>
              <a:rPr lang="en-US" sz="1600" dirty="0" err="1"/>
              <a:t>probabilísticos</a:t>
            </a:r>
            <a:r>
              <a:rPr lang="en-US" sz="1600" dirty="0"/>
              <a:t> </a:t>
            </a:r>
            <a:r>
              <a:rPr lang="en-US" sz="1600" dirty="0" err="1"/>
              <a:t>como</a:t>
            </a:r>
            <a:r>
              <a:rPr lang="en-US" sz="1600" dirty="0"/>
              <a:t> </a:t>
            </a:r>
            <a:r>
              <a:rPr lang="en-US" sz="1600" dirty="0" err="1"/>
              <a:t>el</a:t>
            </a:r>
            <a:r>
              <a:rPr lang="en-US" sz="1600" dirty="0"/>
              <a:t> </a:t>
            </a:r>
            <a:r>
              <a:rPr lang="en-US" sz="1600" dirty="0" err="1"/>
              <a:t>muestreo</a:t>
            </a:r>
            <a:r>
              <a:rPr lang="en-US" sz="1600" dirty="0"/>
              <a:t> </a:t>
            </a:r>
            <a:r>
              <a:rPr lang="en-US" sz="1600" dirty="0" err="1"/>
              <a:t>estratificado</a:t>
            </a:r>
            <a:r>
              <a:rPr lang="en-US" sz="1600" dirty="0"/>
              <a:t> o </a:t>
            </a:r>
            <a:r>
              <a:rPr lang="en-US" sz="1600" dirty="0" err="1"/>
              <a:t>por</a:t>
            </a:r>
            <a:r>
              <a:rPr lang="en-US" sz="1600" dirty="0"/>
              <a:t> </a:t>
            </a:r>
            <a:r>
              <a:rPr lang="en-US" sz="1600" dirty="0" err="1"/>
              <a:t>conglomerados</a:t>
            </a:r>
            <a:r>
              <a:rPr lang="en-US" sz="1600" dirty="0"/>
              <a:t> </a:t>
            </a:r>
            <a:r>
              <a:rPr lang="en-US" sz="1600" dirty="0" err="1"/>
              <a:t>permiten</a:t>
            </a:r>
            <a:r>
              <a:rPr lang="en-US" sz="1600" dirty="0"/>
              <a:t> </a:t>
            </a:r>
            <a:r>
              <a:rPr lang="en-US" sz="1600" dirty="0" err="1"/>
              <a:t>obtener</a:t>
            </a:r>
            <a:r>
              <a:rPr lang="en-US" sz="1600" dirty="0"/>
              <a:t> </a:t>
            </a:r>
            <a:r>
              <a:rPr lang="en-US" sz="1600" dirty="0" err="1"/>
              <a:t>resultados</a:t>
            </a:r>
            <a:r>
              <a:rPr lang="en-US" sz="1600" dirty="0"/>
              <a:t> </a:t>
            </a:r>
            <a:r>
              <a:rPr lang="en-US" sz="1600" dirty="0" err="1"/>
              <a:t>precisos</a:t>
            </a:r>
            <a:r>
              <a:rPr lang="en-US" sz="1600" dirty="0"/>
              <a:t> con </a:t>
            </a:r>
            <a:r>
              <a:rPr lang="en-US" sz="1600" dirty="0" err="1"/>
              <a:t>tamaños</a:t>
            </a:r>
            <a:r>
              <a:rPr lang="en-US" sz="1600" dirty="0"/>
              <a:t> de </a:t>
            </a:r>
            <a:r>
              <a:rPr lang="en-US" sz="1600" dirty="0" err="1"/>
              <a:t>muestra</a:t>
            </a:r>
            <a:r>
              <a:rPr lang="en-US" sz="1600" dirty="0"/>
              <a:t> </a:t>
            </a:r>
            <a:r>
              <a:rPr lang="en-US" sz="1600" dirty="0" err="1"/>
              <a:t>más</a:t>
            </a:r>
            <a:r>
              <a:rPr lang="en-US" sz="1600" dirty="0"/>
              <a:t> </a:t>
            </a:r>
            <a:r>
              <a:rPr lang="en-US" sz="1600" dirty="0" err="1"/>
              <a:t>pequeños</a:t>
            </a:r>
            <a:r>
              <a:rPr lang="en-US" sz="1600" dirty="0"/>
              <a:t>, </a:t>
            </a:r>
            <a:r>
              <a:rPr lang="en-US" sz="1600" dirty="0" err="1"/>
              <a:t>reduciendo</a:t>
            </a:r>
            <a:r>
              <a:rPr lang="en-US" sz="1600" dirty="0"/>
              <a:t> </a:t>
            </a:r>
            <a:r>
              <a:rPr lang="en-US" sz="1600" dirty="0" err="1"/>
              <a:t>costos</a:t>
            </a:r>
            <a:r>
              <a:rPr lang="en-US" sz="1600" dirty="0"/>
              <a:t> sin </a:t>
            </a:r>
            <a:r>
              <a:rPr lang="en-US" sz="1600" dirty="0" err="1"/>
              <a:t>sacrificar</a:t>
            </a:r>
            <a:r>
              <a:rPr lang="en-US" sz="1600" dirty="0"/>
              <a:t> </a:t>
            </a:r>
            <a:r>
              <a:rPr lang="en-US" sz="1600" dirty="0" err="1"/>
              <a:t>calidad</a:t>
            </a:r>
            <a:r>
              <a:rPr lang="en-US" sz="1600" dirty="0"/>
              <a:t>.</a:t>
            </a:r>
          </a:p>
          <a:p>
            <a:pPr marL="256306" indent="-256306">
              <a:buFont typeface="+mj-lt"/>
              <a:buAutoNum type="arabicPeriod" startAt="6"/>
            </a:pPr>
            <a:endParaRPr lang="en-US" sz="1600" b="1" dirty="0"/>
          </a:p>
          <a:p>
            <a:pPr marL="256306" indent="-256306">
              <a:buFont typeface="+mj-lt"/>
              <a:buAutoNum type="arabicPeriod" startAt="6"/>
            </a:pPr>
            <a:r>
              <a:rPr lang="en-US" sz="1600" b="1" dirty="0"/>
              <a:t>Mayor </a:t>
            </a:r>
            <a:r>
              <a:rPr lang="en-US" sz="1600" b="1" dirty="0" err="1"/>
              <a:t>Credibilidad</a:t>
            </a:r>
            <a:r>
              <a:rPr lang="en-US" sz="1600" b="1" dirty="0"/>
              <a:t> de </a:t>
            </a:r>
            <a:r>
              <a:rPr lang="en-US" sz="1600" b="1" dirty="0" err="1"/>
              <a:t>los</a:t>
            </a:r>
            <a:r>
              <a:rPr lang="en-US" sz="1600" b="1" dirty="0"/>
              <a:t> </a:t>
            </a:r>
            <a:r>
              <a:rPr lang="en-US" sz="1600" b="1" dirty="0" err="1"/>
              <a:t>Resultados</a:t>
            </a:r>
            <a:r>
              <a:rPr lang="en-US" sz="1600" dirty="0"/>
              <a:t>: La </a:t>
            </a:r>
            <a:r>
              <a:rPr lang="en-US" sz="1600" dirty="0" err="1"/>
              <a:t>comunidad</a:t>
            </a:r>
            <a:r>
              <a:rPr lang="en-US" sz="1600" dirty="0"/>
              <a:t> </a:t>
            </a:r>
            <a:r>
              <a:rPr lang="en-US" sz="1600" dirty="0" err="1"/>
              <a:t>académica</a:t>
            </a:r>
            <a:r>
              <a:rPr lang="en-US" sz="1600" dirty="0"/>
              <a:t> y </a:t>
            </a:r>
            <a:r>
              <a:rPr lang="en-US" sz="1600" dirty="0" err="1"/>
              <a:t>administrativa</a:t>
            </a:r>
            <a:r>
              <a:rPr lang="en-US" sz="1600" dirty="0"/>
              <a:t> </a:t>
            </a:r>
            <a:r>
              <a:rPr lang="en-US" sz="1600" dirty="0" err="1"/>
              <a:t>puede</a:t>
            </a:r>
            <a:r>
              <a:rPr lang="en-US" sz="1600" dirty="0"/>
              <a:t> </a:t>
            </a:r>
            <a:r>
              <a:rPr lang="en-US" sz="1600" dirty="0" err="1"/>
              <a:t>confiar</a:t>
            </a:r>
            <a:r>
              <a:rPr lang="en-US" sz="1600" dirty="0"/>
              <a:t> </a:t>
            </a:r>
            <a:r>
              <a:rPr lang="en-US" sz="1600" dirty="0" err="1"/>
              <a:t>más</a:t>
            </a:r>
            <a:r>
              <a:rPr lang="en-US" sz="1600" dirty="0"/>
              <a:t> </a:t>
            </a:r>
            <a:r>
              <a:rPr lang="en-US" sz="1600" dirty="0" err="1"/>
              <a:t>en</a:t>
            </a:r>
            <a:r>
              <a:rPr lang="en-US" sz="1600" dirty="0"/>
              <a:t> </a:t>
            </a:r>
            <a:r>
              <a:rPr lang="en-US" sz="1600" dirty="0" err="1"/>
              <a:t>los</a:t>
            </a:r>
            <a:r>
              <a:rPr lang="en-US" sz="1600" dirty="0"/>
              <a:t> </a:t>
            </a:r>
            <a:r>
              <a:rPr lang="en-US" sz="1600" dirty="0" err="1"/>
              <a:t>resultados</a:t>
            </a:r>
            <a:r>
              <a:rPr lang="en-US" sz="1600" dirty="0"/>
              <a:t> </a:t>
            </a:r>
            <a:r>
              <a:rPr lang="en-US" sz="1600" dirty="0" err="1"/>
              <a:t>obtenidos</a:t>
            </a:r>
            <a:r>
              <a:rPr lang="en-US" sz="1600" dirty="0"/>
              <a:t> </a:t>
            </a:r>
            <a:r>
              <a:rPr lang="en-US" sz="1600" dirty="0" err="1"/>
              <a:t>mediante</a:t>
            </a:r>
            <a:r>
              <a:rPr lang="en-US" sz="1600" dirty="0"/>
              <a:t> un </a:t>
            </a:r>
            <a:r>
              <a:rPr lang="en-US" sz="1600" dirty="0" err="1"/>
              <a:t>enfoque</a:t>
            </a:r>
            <a:r>
              <a:rPr lang="en-US" sz="1600" dirty="0"/>
              <a:t> </a:t>
            </a:r>
            <a:r>
              <a:rPr lang="en-US" sz="1600" dirty="0" err="1"/>
              <a:t>sistemático</a:t>
            </a:r>
            <a:r>
              <a:rPr lang="en-US" sz="1600" dirty="0"/>
              <a:t> y </a:t>
            </a:r>
            <a:r>
              <a:rPr lang="en-US" sz="1600" dirty="0" err="1"/>
              <a:t>objetivo</a:t>
            </a:r>
            <a:r>
              <a:rPr lang="en-US" sz="1600" dirty="0"/>
              <a:t>.</a:t>
            </a:r>
          </a:p>
          <a:p>
            <a:pPr marL="256306" indent="-256306">
              <a:buFont typeface="+mj-lt"/>
              <a:buAutoNum type="arabicPeriod" startAt="6"/>
            </a:pPr>
            <a:endParaRPr lang="en-US" sz="1600" b="1" dirty="0"/>
          </a:p>
          <a:p>
            <a:pPr marL="256306" indent="-256306">
              <a:buFont typeface="+mj-lt"/>
              <a:buAutoNum type="arabicPeriod" startAt="6"/>
            </a:pPr>
            <a:r>
              <a:rPr lang="en-US" sz="1600" b="1" dirty="0" err="1"/>
              <a:t>Posibilidad</a:t>
            </a:r>
            <a:r>
              <a:rPr lang="en-US" sz="1600" b="1" dirty="0"/>
              <a:t> de </a:t>
            </a:r>
            <a:r>
              <a:rPr lang="en-US" sz="1600" b="1" dirty="0" err="1"/>
              <a:t>Análisis</a:t>
            </a:r>
            <a:r>
              <a:rPr lang="en-US" sz="1600" b="1" dirty="0"/>
              <a:t> Avanzado</a:t>
            </a:r>
            <a:r>
              <a:rPr lang="en-US" sz="1600" dirty="0"/>
              <a:t>: Los </a:t>
            </a:r>
            <a:r>
              <a:rPr lang="en-US" sz="1600" dirty="0" err="1"/>
              <a:t>datos</a:t>
            </a:r>
            <a:r>
              <a:rPr lang="en-US" sz="1600" dirty="0"/>
              <a:t> </a:t>
            </a:r>
            <a:r>
              <a:rPr lang="en-US" sz="1600" dirty="0" err="1"/>
              <a:t>provenientes</a:t>
            </a:r>
            <a:r>
              <a:rPr lang="en-US" sz="1600" dirty="0"/>
              <a:t> de </a:t>
            </a:r>
            <a:r>
              <a:rPr lang="en-US" sz="1600" dirty="0" err="1"/>
              <a:t>muestras</a:t>
            </a:r>
            <a:r>
              <a:rPr lang="en-US" sz="1600" dirty="0"/>
              <a:t> </a:t>
            </a:r>
            <a:r>
              <a:rPr lang="en-US" sz="1600" dirty="0" err="1"/>
              <a:t>probabilísticas</a:t>
            </a:r>
            <a:r>
              <a:rPr lang="en-US" sz="1600" dirty="0"/>
              <a:t> </a:t>
            </a:r>
            <a:r>
              <a:rPr lang="en-US" sz="1600" dirty="0" err="1"/>
              <a:t>pueden</a:t>
            </a:r>
            <a:r>
              <a:rPr lang="en-US" sz="1600" dirty="0"/>
              <a:t> ser </a:t>
            </a:r>
            <a:r>
              <a:rPr lang="en-US" sz="1600" dirty="0" err="1"/>
              <a:t>analizados</a:t>
            </a:r>
            <a:r>
              <a:rPr lang="en-US" sz="1600" dirty="0"/>
              <a:t> </a:t>
            </a:r>
            <a:r>
              <a:rPr lang="en-US" sz="1600" dirty="0" err="1"/>
              <a:t>utilizando</a:t>
            </a:r>
            <a:r>
              <a:rPr lang="en-US" sz="1600" dirty="0"/>
              <a:t> </a:t>
            </a:r>
            <a:r>
              <a:rPr lang="en-US" sz="1600" dirty="0" err="1"/>
              <a:t>modelos</a:t>
            </a:r>
            <a:r>
              <a:rPr lang="en-US" sz="1600" dirty="0"/>
              <a:t> </a:t>
            </a:r>
            <a:r>
              <a:rPr lang="en-US" sz="1600" dirty="0" err="1"/>
              <a:t>estadísticos</a:t>
            </a:r>
            <a:r>
              <a:rPr lang="en-US" sz="1600" dirty="0"/>
              <a:t> </a:t>
            </a:r>
            <a:r>
              <a:rPr lang="en-US" sz="1600" dirty="0" err="1"/>
              <a:t>más</a:t>
            </a:r>
            <a:r>
              <a:rPr lang="en-US" sz="1600" dirty="0"/>
              <a:t> </a:t>
            </a:r>
            <a:r>
              <a:rPr lang="en-US" sz="1600" dirty="0" err="1"/>
              <a:t>robustos</a:t>
            </a:r>
            <a:r>
              <a:rPr lang="en-US" sz="1600" dirty="0"/>
              <a:t>, lo que </a:t>
            </a:r>
            <a:r>
              <a:rPr lang="en-US" sz="1600" dirty="0" err="1"/>
              <a:t>mejora</a:t>
            </a:r>
            <a:r>
              <a:rPr lang="en-US" sz="1600" dirty="0"/>
              <a:t> la </a:t>
            </a:r>
            <a:r>
              <a:rPr lang="en-US" sz="1600" dirty="0" err="1"/>
              <a:t>calidad</a:t>
            </a:r>
            <a:r>
              <a:rPr lang="en-US" sz="1600" dirty="0"/>
              <a:t> del </a:t>
            </a:r>
            <a:r>
              <a:rPr lang="en-US" sz="1600" dirty="0" err="1"/>
              <a:t>diagnóstico</a:t>
            </a:r>
            <a:r>
              <a:rPr lang="en-US" sz="1600" dirty="0"/>
              <a:t> y la </a:t>
            </a:r>
            <a:r>
              <a:rPr lang="en-US" sz="1600" dirty="0" err="1"/>
              <a:t>toma</a:t>
            </a:r>
            <a:r>
              <a:rPr lang="en-US" sz="1600" dirty="0"/>
              <a:t> de </a:t>
            </a:r>
            <a:r>
              <a:rPr lang="en-US" sz="1600" dirty="0" err="1"/>
              <a:t>decisiones</a:t>
            </a:r>
            <a:r>
              <a:rPr lang="en-US" sz="1600" dirty="0"/>
              <a:t>.</a:t>
            </a:r>
          </a:p>
          <a:p>
            <a:pPr marL="256306" indent="-256306">
              <a:buFont typeface="+mj-lt"/>
              <a:buAutoNum type="arabicPeriod" startAt="6"/>
            </a:pPr>
            <a:endParaRPr lang="en-US" sz="1600" b="1" dirty="0"/>
          </a:p>
          <a:p>
            <a:pPr marL="256306" indent="-256306">
              <a:buFont typeface="+mj-lt"/>
              <a:buAutoNum type="arabicPeriod" startAt="6"/>
            </a:pPr>
            <a:r>
              <a:rPr lang="en-US" sz="1600" b="1" dirty="0" err="1"/>
              <a:t>Mitigación</a:t>
            </a:r>
            <a:r>
              <a:rPr lang="en-US" sz="1600" b="1" dirty="0"/>
              <a:t> de </a:t>
            </a:r>
            <a:r>
              <a:rPr lang="en-US" sz="1600" b="1" dirty="0" err="1"/>
              <a:t>Conflictos</a:t>
            </a:r>
            <a:r>
              <a:rPr lang="en-US" sz="1600" b="1" dirty="0"/>
              <a:t> de </a:t>
            </a:r>
            <a:r>
              <a:rPr lang="en-US" sz="1600" b="1" dirty="0" err="1"/>
              <a:t>Interés</a:t>
            </a:r>
            <a:r>
              <a:rPr lang="en-US" sz="1600" dirty="0"/>
              <a:t>: Al </a:t>
            </a:r>
            <a:r>
              <a:rPr lang="en-US" sz="1600" dirty="0" err="1"/>
              <a:t>eliminar</a:t>
            </a:r>
            <a:r>
              <a:rPr lang="en-US" sz="1600" dirty="0"/>
              <a:t> la </a:t>
            </a:r>
            <a:r>
              <a:rPr lang="en-US" sz="1600" dirty="0" err="1"/>
              <a:t>influencia</a:t>
            </a:r>
            <a:r>
              <a:rPr lang="en-US" sz="1600" dirty="0"/>
              <a:t> de </a:t>
            </a:r>
            <a:r>
              <a:rPr lang="en-US" sz="1600" dirty="0" err="1"/>
              <a:t>preferencias</a:t>
            </a:r>
            <a:r>
              <a:rPr lang="en-US" sz="1600" dirty="0"/>
              <a:t> </a:t>
            </a:r>
            <a:r>
              <a:rPr lang="en-US" sz="1600" dirty="0" err="1"/>
              <a:t>personales</a:t>
            </a:r>
            <a:r>
              <a:rPr lang="en-US" sz="1600" dirty="0"/>
              <a:t> </a:t>
            </a:r>
            <a:r>
              <a:rPr lang="en-US" sz="1600" dirty="0" err="1"/>
              <a:t>en</a:t>
            </a:r>
            <a:r>
              <a:rPr lang="en-US" sz="1600" dirty="0"/>
              <a:t> la </a:t>
            </a:r>
            <a:r>
              <a:rPr lang="en-US" sz="1600" dirty="0" err="1"/>
              <a:t>selección</a:t>
            </a:r>
            <a:r>
              <a:rPr lang="en-US" sz="1600" dirty="0"/>
              <a:t> de </a:t>
            </a:r>
            <a:r>
              <a:rPr lang="en-US" sz="1600" dirty="0" err="1"/>
              <a:t>encuestados</a:t>
            </a:r>
            <a:r>
              <a:rPr lang="en-US" sz="1600" dirty="0"/>
              <a:t>, se </a:t>
            </a:r>
            <a:r>
              <a:rPr lang="en-US" sz="1600" dirty="0" err="1"/>
              <a:t>minimizan</a:t>
            </a:r>
            <a:r>
              <a:rPr lang="en-US" sz="1600" dirty="0"/>
              <a:t> </a:t>
            </a:r>
            <a:r>
              <a:rPr lang="en-US" sz="1600" dirty="0" err="1"/>
              <a:t>los</a:t>
            </a:r>
            <a:r>
              <a:rPr lang="en-US" sz="1600" dirty="0"/>
              <a:t> </a:t>
            </a:r>
            <a:r>
              <a:rPr lang="en-US" sz="1600" dirty="0" err="1"/>
              <a:t>conflictos</a:t>
            </a:r>
            <a:r>
              <a:rPr lang="en-US" sz="1600" dirty="0"/>
              <a:t> de </a:t>
            </a:r>
            <a:r>
              <a:rPr lang="en-US" sz="1600" dirty="0" err="1"/>
              <a:t>interés</a:t>
            </a:r>
            <a:r>
              <a:rPr lang="en-US" sz="1600" dirty="0"/>
              <a:t> y se </a:t>
            </a:r>
            <a:r>
              <a:rPr lang="en-US" sz="1600" dirty="0" err="1"/>
              <a:t>aumenta</a:t>
            </a:r>
            <a:r>
              <a:rPr lang="en-US" sz="1600" dirty="0"/>
              <a:t> la </a:t>
            </a:r>
            <a:r>
              <a:rPr lang="en-US" sz="1600" dirty="0" err="1"/>
              <a:t>legitimidad</a:t>
            </a:r>
            <a:r>
              <a:rPr lang="en-US" sz="1600" dirty="0"/>
              <a:t> del </a:t>
            </a:r>
            <a:r>
              <a:rPr lang="en-US" sz="1600" dirty="0" err="1"/>
              <a:t>proceso</a:t>
            </a:r>
            <a:r>
              <a:rPr lang="en-US" sz="1600" dirty="0"/>
              <a:t>.</a:t>
            </a:r>
          </a:p>
          <a:p>
            <a:endParaRPr lang="en-US" sz="1600" dirty="0"/>
          </a:p>
          <a:p>
            <a:r>
              <a:rPr lang="en-US" sz="1600" dirty="0" err="1"/>
              <a:t>Estos</a:t>
            </a:r>
            <a:r>
              <a:rPr lang="en-US" sz="1600" dirty="0"/>
              <a:t> </a:t>
            </a:r>
            <a:r>
              <a:rPr lang="en-US" sz="1600" dirty="0" err="1"/>
              <a:t>beneficios</a:t>
            </a:r>
            <a:r>
              <a:rPr lang="en-US" sz="1600" dirty="0"/>
              <a:t> </a:t>
            </a:r>
            <a:r>
              <a:rPr lang="en-US" sz="1600" dirty="0" err="1"/>
              <a:t>mejoran</a:t>
            </a:r>
            <a:r>
              <a:rPr lang="en-US" sz="1600" dirty="0"/>
              <a:t> la </a:t>
            </a:r>
            <a:r>
              <a:rPr lang="en-US" sz="1600" dirty="0" err="1"/>
              <a:t>calidad</a:t>
            </a:r>
            <a:r>
              <a:rPr lang="en-US" sz="1600" dirty="0"/>
              <a:t> de </a:t>
            </a:r>
            <a:r>
              <a:rPr lang="en-US" sz="1600" dirty="0" err="1"/>
              <a:t>los</a:t>
            </a:r>
            <a:r>
              <a:rPr lang="en-US" sz="1600" dirty="0"/>
              <a:t> </a:t>
            </a:r>
            <a:r>
              <a:rPr lang="en-US" sz="1600" dirty="0" err="1"/>
              <a:t>datos</a:t>
            </a:r>
            <a:r>
              <a:rPr lang="en-US" sz="1600" dirty="0"/>
              <a:t>, </a:t>
            </a:r>
            <a:r>
              <a:rPr lang="en-US" sz="1600" dirty="0" err="1"/>
              <a:t>refuerzan</a:t>
            </a:r>
            <a:r>
              <a:rPr lang="en-US" sz="1600" dirty="0"/>
              <a:t> la </a:t>
            </a:r>
            <a:r>
              <a:rPr lang="en-US" sz="1600" dirty="0" err="1"/>
              <a:t>confianza</a:t>
            </a:r>
            <a:r>
              <a:rPr lang="en-US" sz="1600" dirty="0"/>
              <a:t> de la </a:t>
            </a:r>
            <a:r>
              <a:rPr lang="en-US" sz="1600" dirty="0" err="1"/>
              <a:t>comunidad</a:t>
            </a:r>
            <a:r>
              <a:rPr lang="en-US" sz="1600" dirty="0"/>
              <a:t> </a:t>
            </a:r>
            <a:r>
              <a:rPr lang="en-US" sz="1600" dirty="0" err="1"/>
              <a:t>universitaria</a:t>
            </a:r>
            <a:r>
              <a:rPr lang="en-US" sz="1600" dirty="0"/>
              <a:t> </a:t>
            </a:r>
            <a:r>
              <a:rPr lang="en-US" sz="1600" dirty="0" err="1"/>
              <a:t>en</a:t>
            </a:r>
            <a:r>
              <a:rPr lang="en-US" sz="1600" dirty="0"/>
              <a:t> </a:t>
            </a:r>
            <a:r>
              <a:rPr lang="en-US" sz="1600" dirty="0" err="1"/>
              <a:t>los</a:t>
            </a:r>
            <a:r>
              <a:rPr lang="en-US" sz="1600" dirty="0"/>
              <a:t> </a:t>
            </a:r>
            <a:r>
              <a:rPr lang="en-US" sz="1600" dirty="0" err="1"/>
              <a:t>procesos</a:t>
            </a:r>
            <a:r>
              <a:rPr lang="en-US" sz="1600" dirty="0"/>
              <a:t> de </a:t>
            </a:r>
            <a:r>
              <a:rPr lang="en-US" sz="1600" dirty="0" err="1"/>
              <a:t>evaluación</a:t>
            </a:r>
            <a:r>
              <a:rPr lang="en-US" sz="1600" dirty="0"/>
              <a:t>, </a:t>
            </a:r>
            <a:r>
              <a:rPr lang="en-US" sz="1600" dirty="0" err="1"/>
              <a:t>ayudando</a:t>
            </a:r>
            <a:r>
              <a:rPr lang="en-US" sz="1600" dirty="0"/>
              <a:t> a la </a:t>
            </a:r>
            <a:r>
              <a:rPr lang="en-US" sz="1600" dirty="0" err="1"/>
              <a:t>institución</a:t>
            </a:r>
            <a:r>
              <a:rPr lang="en-US" sz="1600" dirty="0"/>
              <a:t> a </a:t>
            </a:r>
            <a:r>
              <a:rPr lang="en-US" sz="1600" dirty="0" err="1"/>
              <a:t>tomar</a:t>
            </a:r>
            <a:r>
              <a:rPr lang="en-US" sz="1600" dirty="0"/>
              <a:t> </a:t>
            </a:r>
            <a:r>
              <a:rPr lang="en-US" sz="1600" dirty="0" err="1"/>
              <a:t>decisiones</a:t>
            </a:r>
            <a:r>
              <a:rPr lang="en-US" sz="1600" dirty="0"/>
              <a:t> </a:t>
            </a:r>
            <a:r>
              <a:rPr lang="en-US" sz="1600" dirty="0" err="1"/>
              <a:t>basadas</a:t>
            </a:r>
            <a:r>
              <a:rPr lang="en-US" sz="1600" dirty="0"/>
              <a:t> </a:t>
            </a:r>
            <a:r>
              <a:rPr lang="en-US" sz="1600" dirty="0" err="1"/>
              <a:t>en</a:t>
            </a:r>
            <a:r>
              <a:rPr lang="en-US" sz="1600" dirty="0"/>
              <a:t> </a:t>
            </a:r>
            <a:r>
              <a:rPr lang="en-US" sz="1600" dirty="0" err="1"/>
              <a:t>evidencia</a:t>
            </a:r>
            <a:r>
              <a:rPr lang="en-US" sz="1600" dirty="0"/>
              <a:t>.</a:t>
            </a:r>
          </a:p>
        </p:txBody>
      </p:sp>
    </p:spTree>
    <p:extLst>
      <p:ext uri="{BB962C8B-B14F-4D97-AF65-F5344CB8AC3E}">
        <p14:creationId xmlns:p14="http://schemas.microsoft.com/office/powerpoint/2010/main" val="2252179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78C831-2B8F-C414-72ED-0BF55F9B7421}"/>
            </a:ext>
          </a:extLst>
        </p:cNvPr>
        <p:cNvGrpSpPr/>
        <p:nvPr/>
      </p:nvGrpSpPr>
      <p:grpSpPr>
        <a:xfrm>
          <a:off x="0" y="0"/>
          <a:ext cx="0" cy="0"/>
          <a:chOff x="0" y="0"/>
          <a:chExt cx="0" cy="0"/>
        </a:xfrm>
      </p:grpSpPr>
      <p:sp>
        <p:nvSpPr>
          <p:cNvPr id="8" name="Título 7">
            <a:extLst>
              <a:ext uri="{FF2B5EF4-FFF2-40B4-BE49-F238E27FC236}">
                <a16:creationId xmlns:a16="http://schemas.microsoft.com/office/drawing/2014/main" id="{1F7A7751-43C7-F57A-332E-CEEC52BF9294}"/>
              </a:ext>
            </a:extLst>
          </p:cNvPr>
          <p:cNvSpPr>
            <a:spLocks noGrp="1"/>
          </p:cNvSpPr>
          <p:nvPr>
            <p:ph type="ctrTitle"/>
          </p:nvPr>
        </p:nvSpPr>
        <p:spPr/>
        <p:txBody>
          <a:bodyPr/>
          <a:lstStyle/>
          <a:p>
            <a:r>
              <a:rPr lang="es-EC" b="1" dirty="0">
                <a:solidFill>
                  <a:schemeClr val="bg1"/>
                </a:solidFill>
                <a:latin typeface="Calibri Light" panose="020F0302020204030204" pitchFamily="34" charset="0"/>
                <a:cs typeface="Calibri Light" panose="020F0302020204030204" pitchFamily="34" charset="0"/>
              </a:rPr>
              <a:t>Tangibles</a:t>
            </a:r>
          </a:p>
        </p:txBody>
      </p:sp>
    </p:spTree>
    <p:extLst>
      <p:ext uri="{BB962C8B-B14F-4D97-AF65-F5344CB8AC3E}">
        <p14:creationId xmlns:p14="http://schemas.microsoft.com/office/powerpoint/2010/main" val="779399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F5147-0B25-FE88-A4AE-49225125499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1C23222-AE33-F43F-4B9F-4758D61ED14B}"/>
              </a:ext>
            </a:extLst>
          </p:cNvPr>
          <p:cNvSpPr txBox="1"/>
          <p:nvPr/>
        </p:nvSpPr>
        <p:spPr>
          <a:xfrm>
            <a:off x="4871763" y="1715068"/>
            <a:ext cx="184731" cy="280718"/>
          </a:xfrm>
          <a:prstGeom prst="rect">
            <a:avLst/>
          </a:prstGeom>
          <a:noFill/>
        </p:spPr>
        <p:txBody>
          <a:bodyPr wrap="none" rtlCol="0">
            <a:spAutoFit/>
          </a:bodyPr>
          <a:lstStyle/>
          <a:p>
            <a:endParaRPr lang="es-CO" sz="1224" dirty="0"/>
          </a:p>
        </p:txBody>
      </p:sp>
      <p:sp>
        <p:nvSpPr>
          <p:cNvPr id="6" name="Título 1">
            <a:extLst>
              <a:ext uri="{FF2B5EF4-FFF2-40B4-BE49-F238E27FC236}">
                <a16:creationId xmlns:a16="http://schemas.microsoft.com/office/drawing/2014/main" id="{1D57FCB5-318D-2F56-3E19-275F281A531D}"/>
              </a:ext>
            </a:extLst>
          </p:cNvPr>
          <p:cNvSpPr>
            <a:spLocks noGrp="1"/>
          </p:cNvSpPr>
          <p:nvPr>
            <p:ph type="title"/>
          </p:nvPr>
        </p:nvSpPr>
        <p:spPr>
          <a:xfrm>
            <a:off x="2280184" y="45736"/>
            <a:ext cx="5855971" cy="582358"/>
          </a:xfrm>
        </p:spPr>
        <p:txBody>
          <a:bodyPr vert="horz" lIns="91434" tIns="45717" rIns="91434" bIns="45717" rtlCol="0" anchor="ctr">
            <a:normAutofit/>
          </a:bodyPr>
          <a:lstStyle/>
          <a:p>
            <a:pPr defTabSz="914296"/>
            <a:r>
              <a:rPr lang="en-US" sz="3100" b="1" dirty="0"/>
              <a:t>Base de Datos</a:t>
            </a:r>
          </a:p>
        </p:txBody>
      </p:sp>
      <p:sp>
        <p:nvSpPr>
          <p:cNvPr id="4" name="TextBox 3">
            <a:extLst>
              <a:ext uri="{FF2B5EF4-FFF2-40B4-BE49-F238E27FC236}">
                <a16:creationId xmlns:a16="http://schemas.microsoft.com/office/drawing/2014/main" id="{E9AC28EC-0CD9-1DC8-0346-8DAE91107A0D}"/>
              </a:ext>
            </a:extLst>
          </p:cNvPr>
          <p:cNvSpPr txBox="1"/>
          <p:nvPr/>
        </p:nvSpPr>
        <p:spPr>
          <a:xfrm>
            <a:off x="1785264" y="731077"/>
            <a:ext cx="8675261" cy="2024657"/>
          </a:xfrm>
          <a:prstGeom prst="rect">
            <a:avLst/>
          </a:prstGeom>
          <a:noFill/>
        </p:spPr>
        <p:txBody>
          <a:bodyPr wrap="square" rtlCol="0">
            <a:spAutoFit/>
          </a:bodyPr>
          <a:lstStyle/>
          <a:p>
            <a:pPr algn="ctr"/>
            <a:endParaRPr lang="en-US" sz="3139" b="1" dirty="0">
              <a:solidFill>
                <a:srgbClr val="000000"/>
              </a:solidFill>
            </a:endParaRPr>
          </a:p>
          <a:p>
            <a:pPr algn="ctr"/>
            <a:endParaRPr lang="en-US" sz="3139" b="1" dirty="0">
              <a:solidFill>
                <a:srgbClr val="000000"/>
              </a:solidFill>
            </a:endParaRPr>
          </a:p>
          <a:p>
            <a:pPr algn="ctr"/>
            <a:endParaRPr lang="en-US" sz="3139" b="1" dirty="0">
              <a:solidFill>
                <a:srgbClr val="000000"/>
              </a:solidFill>
            </a:endParaRPr>
          </a:p>
          <a:p>
            <a:pPr algn="ctr"/>
            <a:endParaRPr lang="en-US" sz="3139" b="1" dirty="0">
              <a:solidFill>
                <a:srgbClr val="000000"/>
              </a:solidFill>
            </a:endParaRPr>
          </a:p>
        </p:txBody>
      </p:sp>
      <p:pic>
        <p:nvPicPr>
          <p:cNvPr id="3074" name="Picture 2">
            <a:extLst>
              <a:ext uri="{FF2B5EF4-FFF2-40B4-BE49-F238E27FC236}">
                <a16:creationId xmlns:a16="http://schemas.microsoft.com/office/drawing/2014/main" id="{9C61DB11-F43C-0E52-D457-1BD8E35FB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345" y="628094"/>
            <a:ext cx="4927351" cy="492735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660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CBA08B-BFD7-3A01-C33A-B2982F601CC4}"/>
            </a:ext>
          </a:extLst>
        </p:cNvPr>
        <p:cNvGrpSpPr/>
        <p:nvPr/>
      </p:nvGrpSpPr>
      <p:grpSpPr>
        <a:xfrm>
          <a:off x="0" y="0"/>
          <a:ext cx="0" cy="0"/>
          <a:chOff x="0" y="0"/>
          <a:chExt cx="0" cy="0"/>
        </a:xfrm>
      </p:grpSpPr>
      <p:sp>
        <p:nvSpPr>
          <p:cNvPr id="8" name="Título 7">
            <a:extLst>
              <a:ext uri="{FF2B5EF4-FFF2-40B4-BE49-F238E27FC236}">
                <a16:creationId xmlns:a16="http://schemas.microsoft.com/office/drawing/2014/main" id="{499FC3E5-C772-DC82-0414-4D650911846C}"/>
              </a:ext>
            </a:extLst>
          </p:cNvPr>
          <p:cNvSpPr>
            <a:spLocks noGrp="1"/>
          </p:cNvSpPr>
          <p:nvPr>
            <p:ph type="title"/>
          </p:nvPr>
        </p:nvSpPr>
        <p:spPr>
          <a:xfrm>
            <a:off x="838200" y="365125"/>
            <a:ext cx="8577263" cy="1036970"/>
          </a:xfrm>
        </p:spPr>
        <p:txBody>
          <a:bodyPr>
            <a:normAutofit fontScale="90000"/>
          </a:bodyPr>
          <a:lstStyle/>
          <a:p>
            <a:r>
              <a:rPr lang="es-CO" b="1" dirty="0"/>
              <a:t>¿Por qué evaluar intervenciones públicas?</a:t>
            </a:r>
            <a:endParaRPr lang="es-EC" b="1" dirty="0">
              <a:solidFill>
                <a:srgbClr val="4C3DA8"/>
              </a:solidFill>
              <a:latin typeface="Calibri Light" panose="020F0302020204030204" pitchFamily="34" charset="0"/>
              <a:cs typeface="Calibri Light" panose="020F0302020204030204" pitchFamily="34" charset="0"/>
            </a:endParaRPr>
          </a:p>
        </p:txBody>
      </p:sp>
      <p:sp>
        <p:nvSpPr>
          <p:cNvPr id="12" name="CuadroTexto 11">
            <a:extLst>
              <a:ext uri="{FF2B5EF4-FFF2-40B4-BE49-F238E27FC236}">
                <a16:creationId xmlns:a16="http://schemas.microsoft.com/office/drawing/2014/main" id="{CB861B93-C7E3-A6AE-0A9A-6FC1A58C6BE8}"/>
              </a:ext>
            </a:extLst>
          </p:cNvPr>
          <p:cNvSpPr txBox="1"/>
          <p:nvPr/>
        </p:nvSpPr>
        <p:spPr>
          <a:xfrm>
            <a:off x="7658100" y="3059668"/>
            <a:ext cx="3014663" cy="369332"/>
          </a:xfrm>
          <a:prstGeom prst="rect">
            <a:avLst/>
          </a:prstGeom>
          <a:noFill/>
        </p:spPr>
        <p:txBody>
          <a:bodyPr wrap="square" rtlCol="0">
            <a:spAutoFit/>
          </a:bodyPr>
          <a:lstStyle/>
          <a:p>
            <a:pPr algn="ctr"/>
            <a:r>
              <a:rPr lang="es-EC" dirty="0">
                <a:solidFill>
                  <a:schemeClr val="bg1"/>
                </a:solidFill>
                <a:latin typeface="Calibri Light" panose="020F0302020204030204" pitchFamily="34" charset="0"/>
                <a:cs typeface="Calibri Light" panose="020F0302020204030204" pitchFamily="34" charset="0"/>
              </a:rPr>
              <a:t>IMAGEN / FOTOGRAFÍA</a:t>
            </a:r>
          </a:p>
        </p:txBody>
      </p:sp>
      <p:sp>
        <p:nvSpPr>
          <p:cNvPr id="2" name="TextBox 1">
            <a:extLst>
              <a:ext uri="{FF2B5EF4-FFF2-40B4-BE49-F238E27FC236}">
                <a16:creationId xmlns:a16="http://schemas.microsoft.com/office/drawing/2014/main" id="{E4D5877B-FCEB-BA9F-F31F-F592D7CAEEFA}"/>
              </a:ext>
            </a:extLst>
          </p:cNvPr>
          <p:cNvSpPr txBox="1"/>
          <p:nvPr/>
        </p:nvSpPr>
        <p:spPr>
          <a:xfrm>
            <a:off x="2454813" y="1614446"/>
            <a:ext cx="3336921" cy="3293209"/>
          </a:xfrm>
          <a:prstGeom prst="rect">
            <a:avLst/>
          </a:prstGeom>
          <a:noFill/>
        </p:spPr>
        <p:txBody>
          <a:bodyPr wrap="square" rtlCol="0">
            <a:spAutoFit/>
          </a:bodyPr>
          <a:lstStyle/>
          <a:p>
            <a:endParaRPr lang="es-CO" sz="1600" b="1" noProof="0" dirty="0"/>
          </a:p>
          <a:p>
            <a:pPr algn="just"/>
            <a:endParaRPr lang="es-CO" sz="1600" noProof="0" dirty="0"/>
          </a:p>
          <a:p>
            <a:pPr algn="just"/>
            <a:r>
              <a:rPr lang="es-CO" sz="1600" noProof="0" dirty="0"/>
              <a:t>La administración pública enfrenta permanentemente el desafío de asignar recursos limitados a necesidades múltiples. En este contexto, la evaluación rigurosa de intervenciones (programas, políticas, subsidios, incentivos) se convierte en una herramienta estratégica para identificar si el quehacer del Estado se está cumpliendo</a:t>
            </a:r>
          </a:p>
          <a:p>
            <a:pPr algn="just"/>
            <a:endParaRPr lang="es-CO" sz="1600" noProof="0" dirty="0"/>
          </a:p>
        </p:txBody>
      </p:sp>
      <p:graphicFrame>
        <p:nvGraphicFramePr>
          <p:cNvPr id="3" name="Diagrama 8">
            <a:extLst>
              <a:ext uri="{FF2B5EF4-FFF2-40B4-BE49-F238E27FC236}">
                <a16:creationId xmlns:a16="http://schemas.microsoft.com/office/drawing/2014/main" id="{C0DD2409-42EE-99A8-71E1-FE5EBAB18A3D}"/>
              </a:ext>
            </a:extLst>
          </p:cNvPr>
          <p:cNvGraphicFramePr/>
          <p:nvPr>
            <p:extLst>
              <p:ext uri="{D42A27DB-BD31-4B8C-83A1-F6EECF244321}">
                <p14:modId xmlns:p14="http://schemas.microsoft.com/office/powerpoint/2010/main" val="3716550432"/>
              </p:ext>
            </p:extLst>
          </p:nvPr>
        </p:nvGraphicFramePr>
        <p:xfrm>
          <a:off x="6425015" y="1771427"/>
          <a:ext cx="3336921" cy="3315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3539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2B82CFC-972B-B447-9FF7-0218928A2018}"/>
              </a:ext>
            </a:extLst>
          </p:cNvPr>
          <p:cNvSpPr txBox="1"/>
          <p:nvPr/>
        </p:nvSpPr>
        <p:spPr>
          <a:xfrm>
            <a:off x="5780427" y="3741751"/>
            <a:ext cx="2878637" cy="1334596"/>
          </a:xfrm>
          <a:prstGeom prst="rect">
            <a:avLst/>
          </a:prstGeom>
          <a:noFill/>
        </p:spPr>
        <p:txBody>
          <a:bodyPr wrap="square" rtlCol="0">
            <a:spAutoFit/>
          </a:bodyPr>
          <a:lstStyle/>
          <a:p>
            <a:pPr algn="ctr"/>
            <a:r>
              <a:rPr lang="es-CO" sz="2691" b="1" dirty="0"/>
              <a:t>Tabla</a:t>
            </a:r>
          </a:p>
          <a:p>
            <a:pPr algn="ctr"/>
            <a:r>
              <a:rPr lang="es-CO" sz="2691" b="1" dirty="0"/>
              <a:t>Datos Cuantitativos</a:t>
            </a:r>
          </a:p>
        </p:txBody>
      </p:sp>
      <p:pic>
        <p:nvPicPr>
          <p:cNvPr id="3" name="Imagen 2">
            <a:extLst>
              <a:ext uri="{FF2B5EF4-FFF2-40B4-BE49-F238E27FC236}">
                <a16:creationId xmlns:a16="http://schemas.microsoft.com/office/drawing/2014/main" id="{912F040B-E852-114A-B819-2B7D28C005E8}"/>
              </a:ext>
            </a:extLst>
          </p:cNvPr>
          <p:cNvPicPr>
            <a:picLocks noChangeAspect="1"/>
          </p:cNvPicPr>
          <p:nvPr/>
        </p:nvPicPr>
        <p:blipFill>
          <a:blip r:embed="rId2"/>
          <a:stretch>
            <a:fillRect/>
          </a:stretch>
        </p:blipFill>
        <p:spPr>
          <a:xfrm>
            <a:off x="2350643" y="1720071"/>
            <a:ext cx="6666841" cy="1817456"/>
          </a:xfrm>
          <a:prstGeom prst="rect">
            <a:avLst/>
          </a:prstGeom>
          <a:ln w="28575">
            <a:solidFill>
              <a:schemeClr val="tx1"/>
            </a:solidFill>
          </a:ln>
        </p:spPr>
      </p:pic>
      <p:pic>
        <p:nvPicPr>
          <p:cNvPr id="4" name="Imagen 3">
            <a:extLst>
              <a:ext uri="{FF2B5EF4-FFF2-40B4-BE49-F238E27FC236}">
                <a16:creationId xmlns:a16="http://schemas.microsoft.com/office/drawing/2014/main" id="{9E23DCD9-CC4C-B54F-897F-6E22382CEDE0}"/>
              </a:ext>
            </a:extLst>
          </p:cNvPr>
          <p:cNvPicPr>
            <a:picLocks noChangeAspect="1"/>
          </p:cNvPicPr>
          <p:nvPr/>
        </p:nvPicPr>
        <p:blipFill>
          <a:blip r:embed="rId3"/>
          <a:stretch>
            <a:fillRect/>
          </a:stretch>
        </p:blipFill>
        <p:spPr>
          <a:xfrm>
            <a:off x="2350643" y="3723814"/>
            <a:ext cx="2487854" cy="1238495"/>
          </a:xfrm>
          <a:prstGeom prst="rect">
            <a:avLst/>
          </a:prstGeom>
          <a:ln w="19050">
            <a:solidFill>
              <a:schemeClr val="tx1"/>
            </a:solidFill>
          </a:ln>
        </p:spPr>
      </p:pic>
      <p:sp>
        <p:nvSpPr>
          <p:cNvPr id="10" name="Título 1">
            <a:extLst>
              <a:ext uri="{FF2B5EF4-FFF2-40B4-BE49-F238E27FC236}">
                <a16:creationId xmlns:a16="http://schemas.microsoft.com/office/drawing/2014/main" id="{35F725D2-D609-779E-3AFE-2B9ABA330E6E}"/>
              </a:ext>
            </a:extLst>
          </p:cNvPr>
          <p:cNvSpPr>
            <a:spLocks noGrp="1"/>
          </p:cNvSpPr>
          <p:nvPr>
            <p:ph type="title"/>
          </p:nvPr>
        </p:nvSpPr>
        <p:spPr>
          <a:xfrm>
            <a:off x="2215328" y="290688"/>
            <a:ext cx="4127064" cy="628601"/>
          </a:xfrm>
        </p:spPr>
        <p:txBody>
          <a:bodyPr>
            <a:normAutofit fontScale="90000"/>
          </a:bodyPr>
          <a:lstStyle/>
          <a:p>
            <a:pPr algn="l"/>
            <a:r>
              <a:rPr lang="es-MX" sz="3850" b="1" dirty="0"/>
              <a:t>Representaciones Tabulares</a:t>
            </a:r>
            <a:endParaRPr lang="es-EC" sz="3850" b="1" dirty="0"/>
          </a:p>
        </p:txBody>
      </p:sp>
    </p:spTree>
    <p:extLst>
      <p:ext uri="{BB962C8B-B14F-4D97-AF65-F5344CB8AC3E}">
        <p14:creationId xmlns:p14="http://schemas.microsoft.com/office/powerpoint/2010/main" val="3418929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3841D-5527-F310-00FC-AD00C218AF1D}"/>
            </a:ext>
          </a:extLst>
        </p:cNvPr>
        <p:cNvGrpSpPr/>
        <p:nvPr/>
      </p:nvGrpSpPr>
      <p:grpSpPr>
        <a:xfrm>
          <a:off x="0" y="0"/>
          <a:ext cx="0" cy="0"/>
          <a:chOff x="0" y="0"/>
          <a:chExt cx="0" cy="0"/>
        </a:xfrm>
      </p:grpSpPr>
      <p:sp>
        <p:nvSpPr>
          <p:cNvPr id="10" name="Título 1">
            <a:extLst>
              <a:ext uri="{FF2B5EF4-FFF2-40B4-BE49-F238E27FC236}">
                <a16:creationId xmlns:a16="http://schemas.microsoft.com/office/drawing/2014/main" id="{8ED54F94-2D07-551B-DB18-FE2DDBCC47F6}"/>
              </a:ext>
            </a:extLst>
          </p:cNvPr>
          <p:cNvSpPr>
            <a:spLocks noGrp="1"/>
          </p:cNvSpPr>
          <p:nvPr>
            <p:ph type="title"/>
          </p:nvPr>
        </p:nvSpPr>
        <p:spPr>
          <a:xfrm>
            <a:off x="2215328" y="290688"/>
            <a:ext cx="4127064" cy="628601"/>
          </a:xfrm>
        </p:spPr>
        <p:txBody>
          <a:bodyPr>
            <a:normAutofit fontScale="90000"/>
          </a:bodyPr>
          <a:lstStyle/>
          <a:p>
            <a:pPr algn="l"/>
            <a:r>
              <a:rPr lang="es-MX" sz="3850" dirty="0"/>
              <a:t>Representaciones Tabulares</a:t>
            </a:r>
            <a:endParaRPr lang="es-EC" sz="3850" dirty="0"/>
          </a:p>
        </p:txBody>
      </p:sp>
      <p:pic>
        <p:nvPicPr>
          <p:cNvPr id="26626" name="Picture 2" descr="Unidad didáctica 3: Análisis de datos y tablas de contingencia -  Licenciatura en Enfermería y Obstetricia">
            <a:extLst>
              <a:ext uri="{FF2B5EF4-FFF2-40B4-BE49-F238E27FC236}">
                <a16:creationId xmlns:a16="http://schemas.microsoft.com/office/drawing/2014/main" id="{47635324-9F73-7028-F991-04F531936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9891" y="1084837"/>
            <a:ext cx="6692218" cy="2107614"/>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Working with OLAP Cubes | ComponentOne">
            <a:extLst>
              <a:ext uri="{FF2B5EF4-FFF2-40B4-BE49-F238E27FC236}">
                <a16:creationId xmlns:a16="http://schemas.microsoft.com/office/drawing/2014/main" id="{FCF7F4E7-8F2E-7B09-AA34-52290091B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1808" y="3192451"/>
            <a:ext cx="2677789" cy="230187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CuadroTexto 7">
            <a:extLst>
              <a:ext uri="{FF2B5EF4-FFF2-40B4-BE49-F238E27FC236}">
                <a16:creationId xmlns:a16="http://schemas.microsoft.com/office/drawing/2014/main" id="{15FE9FDF-8521-3D59-65D9-68D779C5AB72}"/>
              </a:ext>
            </a:extLst>
          </p:cNvPr>
          <p:cNvSpPr txBox="1"/>
          <p:nvPr/>
        </p:nvSpPr>
        <p:spPr>
          <a:xfrm>
            <a:off x="7078368" y="4178019"/>
            <a:ext cx="2094331" cy="437364"/>
          </a:xfrm>
          <a:prstGeom prst="rect">
            <a:avLst/>
          </a:prstGeom>
          <a:noFill/>
        </p:spPr>
        <p:txBody>
          <a:bodyPr wrap="square" rtlCol="0">
            <a:spAutoFit/>
          </a:bodyPr>
          <a:lstStyle/>
          <a:p>
            <a:pPr algn="ctr"/>
            <a:r>
              <a:rPr lang="es-CO" sz="2242" b="1" dirty="0"/>
              <a:t>Cubos OLAP</a:t>
            </a:r>
          </a:p>
        </p:txBody>
      </p:sp>
    </p:spTree>
    <p:extLst>
      <p:ext uri="{BB962C8B-B14F-4D97-AF65-F5344CB8AC3E}">
        <p14:creationId xmlns:p14="http://schemas.microsoft.com/office/powerpoint/2010/main" val="2115302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8433F-232F-C09C-461D-282DE5A6367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ED327FE-6D04-69FB-996E-2CECDF1F4635}"/>
              </a:ext>
            </a:extLst>
          </p:cNvPr>
          <p:cNvSpPr>
            <a:spLocks noGrp="1"/>
          </p:cNvSpPr>
          <p:nvPr>
            <p:ph type="title"/>
          </p:nvPr>
        </p:nvSpPr>
        <p:spPr>
          <a:xfrm>
            <a:off x="1722544" y="410699"/>
            <a:ext cx="5404153" cy="628601"/>
          </a:xfrm>
        </p:spPr>
        <p:txBody>
          <a:bodyPr>
            <a:normAutofit fontScale="90000"/>
          </a:bodyPr>
          <a:lstStyle/>
          <a:p>
            <a:pPr algn="l"/>
            <a:r>
              <a:rPr lang="es-MX" sz="3850" dirty="0"/>
              <a:t>Representaciones Gráficas</a:t>
            </a:r>
            <a:endParaRPr lang="es-EC" sz="3850" dirty="0"/>
          </a:p>
        </p:txBody>
      </p:sp>
      <p:pic>
        <p:nvPicPr>
          <p:cNvPr id="7" name="Picture 6" descr="A screenshot of a pie chart&#10;&#10;AI-generated content may be incorrect.">
            <a:extLst>
              <a:ext uri="{FF2B5EF4-FFF2-40B4-BE49-F238E27FC236}">
                <a16:creationId xmlns:a16="http://schemas.microsoft.com/office/drawing/2014/main" id="{9558D364-1FDB-4DEF-30C5-C457B9752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38" y="966015"/>
            <a:ext cx="5404153" cy="2237049"/>
          </a:xfrm>
          <a:prstGeom prst="rect">
            <a:avLst/>
          </a:prstGeom>
        </p:spPr>
      </p:pic>
      <p:sp>
        <p:nvSpPr>
          <p:cNvPr id="14" name="TextBox 13">
            <a:extLst>
              <a:ext uri="{FF2B5EF4-FFF2-40B4-BE49-F238E27FC236}">
                <a16:creationId xmlns:a16="http://schemas.microsoft.com/office/drawing/2014/main" id="{D229CA99-3B25-8279-BBA4-30144DC49F86}"/>
              </a:ext>
            </a:extLst>
          </p:cNvPr>
          <p:cNvSpPr txBox="1"/>
          <p:nvPr/>
        </p:nvSpPr>
        <p:spPr>
          <a:xfrm>
            <a:off x="2977067" y="5158608"/>
            <a:ext cx="2895105" cy="329193"/>
          </a:xfrm>
          <a:prstGeom prst="rect">
            <a:avLst/>
          </a:prstGeom>
          <a:noFill/>
        </p:spPr>
        <p:txBody>
          <a:bodyPr wrap="square">
            <a:spAutoFit/>
          </a:bodyPr>
          <a:lstStyle/>
          <a:p>
            <a:r>
              <a:rPr lang="en-US" sz="1539" dirty="0"/>
              <a:t>https://</a:t>
            </a:r>
            <a:r>
              <a:rPr lang="en-US" sz="1539" dirty="0" err="1"/>
              <a:t>www.highcharts.com</a:t>
            </a:r>
            <a:r>
              <a:rPr lang="en-US" sz="1539" dirty="0"/>
              <a:t>/</a:t>
            </a:r>
          </a:p>
        </p:txBody>
      </p:sp>
      <p:pic>
        <p:nvPicPr>
          <p:cNvPr id="11" name="Picture 11" descr="A screenshot of a computer screen&#10;&#10;AI-generated content may be incorrect.">
            <a:extLst>
              <a:ext uri="{FF2B5EF4-FFF2-40B4-BE49-F238E27FC236}">
                <a16:creationId xmlns:a16="http://schemas.microsoft.com/office/drawing/2014/main" id="{4E46D0B2-2B13-62BC-ACC1-028BA593E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438" y="1733956"/>
            <a:ext cx="7658621" cy="3223443"/>
          </a:xfrm>
          <a:prstGeom prst="rect">
            <a:avLst/>
          </a:prstGeom>
        </p:spPr>
      </p:pic>
      <p:pic>
        <p:nvPicPr>
          <p:cNvPr id="10" name="Picture 9" descr="A screenshot of a graph&#10;&#10;AI-generated content may be incorrect.">
            <a:extLst>
              <a:ext uri="{FF2B5EF4-FFF2-40B4-BE49-F238E27FC236}">
                <a16:creationId xmlns:a16="http://schemas.microsoft.com/office/drawing/2014/main" id="{FB6BAB33-0A0B-4754-3B94-09D238329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9205" y="3203064"/>
            <a:ext cx="5742957" cy="2284737"/>
          </a:xfrm>
          <a:prstGeom prst="rect">
            <a:avLst/>
          </a:prstGeom>
        </p:spPr>
      </p:pic>
    </p:spTree>
    <p:extLst>
      <p:ext uri="{BB962C8B-B14F-4D97-AF65-F5344CB8AC3E}">
        <p14:creationId xmlns:p14="http://schemas.microsoft.com/office/powerpoint/2010/main" val="51762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3" name="Google Shape;403;p36"/>
          <p:cNvSpPr txBox="1"/>
          <p:nvPr/>
        </p:nvSpPr>
        <p:spPr>
          <a:xfrm>
            <a:off x="8058560" y="1668169"/>
            <a:ext cx="2731501" cy="315920"/>
          </a:xfrm>
          <a:prstGeom prst="rect">
            <a:avLst/>
          </a:prstGeom>
          <a:noFill/>
          <a:ln>
            <a:noFill/>
          </a:ln>
        </p:spPr>
        <p:txBody>
          <a:bodyPr spcFirstLastPara="1" wrap="square" lIns="0" tIns="0" rIns="0" bIns="0" anchor="t" anchorCtr="0">
            <a:spAutoFit/>
          </a:bodyPr>
          <a:lstStyle/>
          <a:p>
            <a:pPr algn="ctr">
              <a:lnSpc>
                <a:spcPct val="120012"/>
              </a:lnSpc>
            </a:pPr>
            <a:r>
              <a:rPr lang="es-ES" sz="1711">
                <a:solidFill>
                  <a:srgbClr val="F4F6FC"/>
                </a:solidFill>
                <a:latin typeface="Arial"/>
                <a:ea typeface="Arial"/>
                <a:cs typeface="Arial"/>
                <a:sym typeface="Arial"/>
              </a:rPr>
              <a:t>Datos Nominales</a:t>
            </a:r>
            <a:endParaRPr sz="770"/>
          </a:p>
        </p:txBody>
      </p:sp>
      <p:pic>
        <p:nvPicPr>
          <p:cNvPr id="7170" name="Picture 2" descr="Making a Plotly Dash Census Viz Powered by RAPIDS | by Ajay Thorve | RAPIDS  AI | Medium">
            <a:extLst>
              <a:ext uri="{FF2B5EF4-FFF2-40B4-BE49-F238E27FC236}">
                <a16:creationId xmlns:a16="http://schemas.microsoft.com/office/drawing/2014/main" id="{A6F8BACF-5AF0-7844-A80B-B501142B6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000" y="141697"/>
            <a:ext cx="7630213" cy="5403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005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C85A0D-26AC-C1BB-E665-E2C362AADC58}"/>
            </a:ext>
          </a:extLst>
        </p:cNvPr>
        <p:cNvGrpSpPr/>
        <p:nvPr/>
      </p:nvGrpSpPr>
      <p:grpSpPr>
        <a:xfrm>
          <a:off x="0" y="0"/>
          <a:ext cx="0" cy="0"/>
          <a:chOff x="0" y="0"/>
          <a:chExt cx="0" cy="0"/>
        </a:xfrm>
      </p:grpSpPr>
      <p:sp>
        <p:nvSpPr>
          <p:cNvPr id="8" name="Título 7">
            <a:extLst>
              <a:ext uri="{FF2B5EF4-FFF2-40B4-BE49-F238E27FC236}">
                <a16:creationId xmlns:a16="http://schemas.microsoft.com/office/drawing/2014/main" id="{44C2C393-C684-D7EF-5F9A-A2322F6B6942}"/>
              </a:ext>
            </a:extLst>
          </p:cNvPr>
          <p:cNvSpPr>
            <a:spLocks noGrp="1"/>
          </p:cNvSpPr>
          <p:nvPr>
            <p:ph type="ctrTitle"/>
          </p:nvPr>
        </p:nvSpPr>
        <p:spPr/>
        <p:txBody>
          <a:bodyPr/>
          <a:lstStyle/>
          <a:p>
            <a:r>
              <a:rPr lang="es-EC" b="1" dirty="0">
                <a:solidFill>
                  <a:schemeClr val="bg1"/>
                </a:solidFill>
                <a:latin typeface="Calibri Light" panose="020F0302020204030204" pitchFamily="34" charset="0"/>
                <a:cs typeface="Calibri Light" panose="020F0302020204030204" pitchFamily="34" charset="0"/>
              </a:rPr>
              <a:t>Conocimiento</a:t>
            </a:r>
          </a:p>
        </p:txBody>
      </p:sp>
    </p:spTree>
    <p:extLst>
      <p:ext uri="{BB962C8B-B14F-4D97-AF65-F5344CB8AC3E}">
        <p14:creationId xmlns:p14="http://schemas.microsoft.com/office/powerpoint/2010/main" val="1414862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6313" y="236064"/>
            <a:ext cx="4776606" cy="1135663"/>
          </a:xfrm>
        </p:spPr>
        <p:txBody>
          <a:bodyPr vert="horz" lIns="91434" tIns="45717" rIns="91434" bIns="45717" rtlCol="0" anchor="ctr">
            <a:normAutofit/>
          </a:bodyPr>
          <a:lstStyle/>
          <a:p>
            <a:pPr defTabSz="914296"/>
            <a:r>
              <a:rPr lang="en-US" sz="3100" b="1" dirty="0" err="1"/>
              <a:t>Principios</a:t>
            </a:r>
            <a:r>
              <a:rPr lang="en-US" sz="3100" b="1" dirty="0"/>
              <a:t> </a:t>
            </a:r>
            <a:r>
              <a:rPr lang="en-US" sz="3100" b="1" dirty="0" err="1"/>
              <a:t>Básicos</a:t>
            </a:r>
            <a:r>
              <a:rPr lang="en-US" sz="3100" b="1" dirty="0"/>
              <a:t> de INDICES</a:t>
            </a:r>
          </a:p>
        </p:txBody>
      </p:sp>
      <p:sp>
        <p:nvSpPr>
          <p:cNvPr id="3" name="CuadroTexto 2">
            <a:extLst>
              <a:ext uri="{FF2B5EF4-FFF2-40B4-BE49-F238E27FC236}">
                <a16:creationId xmlns:a16="http://schemas.microsoft.com/office/drawing/2014/main" id="{FB5B64ED-9C6C-7743-B686-28121E17CF66}"/>
              </a:ext>
            </a:extLst>
          </p:cNvPr>
          <p:cNvSpPr txBox="1"/>
          <p:nvPr/>
        </p:nvSpPr>
        <p:spPr>
          <a:xfrm>
            <a:off x="4871763" y="1715068"/>
            <a:ext cx="184731" cy="280718"/>
          </a:xfrm>
          <a:prstGeom prst="rect">
            <a:avLst/>
          </a:prstGeom>
          <a:noFill/>
        </p:spPr>
        <p:txBody>
          <a:bodyPr wrap="none" rtlCol="0">
            <a:spAutoFit/>
          </a:bodyPr>
          <a:lstStyle/>
          <a:p>
            <a:endParaRPr lang="es-CO" sz="1224" dirty="0"/>
          </a:p>
        </p:txBody>
      </p:sp>
      <p:sp>
        <p:nvSpPr>
          <p:cNvPr id="4" name="CuadroTexto 3">
            <a:extLst>
              <a:ext uri="{FF2B5EF4-FFF2-40B4-BE49-F238E27FC236}">
                <a16:creationId xmlns:a16="http://schemas.microsoft.com/office/drawing/2014/main" id="{3339E7D3-F615-3143-90E1-A92DD02D0231}"/>
              </a:ext>
            </a:extLst>
          </p:cNvPr>
          <p:cNvSpPr txBox="1"/>
          <p:nvPr/>
        </p:nvSpPr>
        <p:spPr>
          <a:xfrm>
            <a:off x="2277455" y="1320817"/>
            <a:ext cx="7637090" cy="4129272"/>
          </a:xfrm>
          <a:prstGeom prst="rect">
            <a:avLst/>
          </a:prstGeom>
          <a:solidFill>
            <a:srgbClr val="92D050"/>
          </a:solidFill>
          <a:ln w="38100">
            <a:solidFill>
              <a:schemeClr val="tx1"/>
            </a:solidFill>
          </a:ln>
        </p:spPr>
        <p:txBody>
          <a:bodyPr wrap="square" rtlCol="0">
            <a:spAutoFit/>
          </a:bodyPr>
          <a:lstStyle/>
          <a:p>
            <a:r>
              <a:rPr lang="es-ES_tradnl" sz="2018" dirty="0"/>
              <a:t>Uno de los principios básicos de la gestión de la calidad de un proceso, institución, producto o servicio es el enfoque objetivo hacia la toma de decisiones. Esto significa que las decisiones deben basarse en el análisis de datos y en la información disponible.</a:t>
            </a:r>
          </a:p>
          <a:p>
            <a:endParaRPr lang="es-ES_tradnl" sz="2018" dirty="0"/>
          </a:p>
          <a:p>
            <a:r>
              <a:rPr lang="es-ES_tradnl" sz="2018" dirty="0"/>
              <a:t>Para obtener información relevante de manera eficiente es necesario disponer de un conjunto de datos medido de forma sistemática, periódica y precisa, y organizado de manera que facilite la lectura y el análisis a los distintos miembros de una organización. A este conjunto de datos es lo que se conoce como un sistema de indicadores.</a:t>
            </a:r>
          </a:p>
          <a:p>
            <a:pPr algn="r"/>
            <a:r>
              <a:rPr lang="es-ES_tradnl" sz="2018" dirty="0"/>
              <a:t>(Bas, 2014)</a:t>
            </a:r>
          </a:p>
        </p:txBody>
      </p:sp>
    </p:spTree>
    <p:extLst>
      <p:ext uri="{BB962C8B-B14F-4D97-AF65-F5344CB8AC3E}">
        <p14:creationId xmlns:p14="http://schemas.microsoft.com/office/powerpoint/2010/main" val="2574657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70148" y="45736"/>
            <a:ext cx="6674059" cy="1135663"/>
          </a:xfrm>
        </p:spPr>
        <p:txBody>
          <a:bodyPr vert="horz" lIns="91434" tIns="45717" rIns="91434" bIns="45717" rtlCol="0" anchor="ctr">
            <a:normAutofit/>
          </a:bodyPr>
          <a:lstStyle/>
          <a:p>
            <a:pPr defTabSz="914296"/>
            <a:r>
              <a:rPr lang="en-US" sz="3100" b="1" dirty="0" err="1"/>
              <a:t>Principios</a:t>
            </a:r>
            <a:r>
              <a:rPr lang="en-US" sz="3100" b="1" dirty="0"/>
              <a:t> </a:t>
            </a:r>
            <a:r>
              <a:rPr lang="en-US" sz="3100" b="1" dirty="0" err="1"/>
              <a:t>Básicos</a:t>
            </a:r>
            <a:r>
              <a:rPr lang="en-US" sz="3100" b="1" dirty="0"/>
              <a:t> de INDICES</a:t>
            </a:r>
          </a:p>
        </p:txBody>
      </p:sp>
      <p:sp>
        <p:nvSpPr>
          <p:cNvPr id="3" name="CuadroTexto 2">
            <a:extLst>
              <a:ext uri="{FF2B5EF4-FFF2-40B4-BE49-F238E27FC236}">
                <a16:creationId xmlns:a16="http://schemas.microsoft.com/office/drawing/2014/main" id="{FB5B64ED-9C6C-7743-B686-28121E17CF66}"/>
              </a:ext>
            </a:extLst>
          </p:cNvPr>
          <p:cNvSpPr txBox="1"/>
          <p:nvPr/>
        </p:nvSpPr>
        <p:spPr>
          <a:xfrm>
            <a:off x="4871763" y="1715068"/>
            <a:ext cx="184731" cy="280718"/>
          </a:xfrm>
          <a:prstGeom prst="rect">
            <a:avLst/>
          </a:prstGeom>
          <a:noFill/>
        </p:spPr>
        <p:txBody>
          <a:bodyPr wrap="none" rtlCol="0">
            <a:spAutoFit/>
          </a:bodyPr>
          <a:lstStyle/>
          <a:p>
            <a:endParaRPr lang="es-CO" sz="1224" dirty="0"/>
          </a:p>
        </p:txBody>
      </p:sp>
      <p:pic>
        <p:nvPicPr>
          <p:cNvPr id="5" name="Imagen 4">
            <a:extLst>
              <a:ext uri="{FF2B5EF4-FFF2-40B4-BE49-F238E27FC236}">
                <a16:creationId xmlns:a16="http://schemas.microsoft.com/office/drawing/2014/main" id="{D296B930-94FA-6540-A80F-FD15BCB95701}"/>
              </a:ext>
            </a:extLst>
          </p:cNvPr>
          <p:cNvPicPr>
            <a:picLocks noChangeAspect="1"/>
          </p:cNvPicPr>
          <p:nvPr/>
        </p:nvPicPr>
        <p:blipFill>
          <a:blip r:embed="rId2"/>
          <a:stretch>
            <a:fillRect/>
          </a:stretch>
        </p:blipFill>
        <p:spPr>
          <a:xfrm>
            <a:off x="367268" y="880510"/>
            <a:ext cx="4798642" cy="1965023"/>
          </a:xfrm>
          <a:prstGeom prst="rect">
            <a:avLst/>
          </a:prstGeom>
        </p:spPr>
      </p:pic>
      <p:pic>
        <p:nvPicPr>
          <p:cNvPr id="6" name="Imagen 5">
            <a:extLst>
              <a:ext uri="{FF2B5EF4-FFF2-40B4-BE49-F238E27FC236}">
                <a16:creationId xmlns:a16="http://schemas.microsoft.com/office/drawing/2014/main" id="{5DF52E65-10D8-F141-B9E6-2ED210569AEB}"/>
              </a:ext>
            </a:extLst>
          </p:cNvPr>
          <p:cNvPicPr>
            <a:picLocks noChangeAspect="1"/>
          </p:cNvPicPr>
          <p:nvPr/>
        </p:nvPicPr>
        <p:blipFill>
          <a:blip r:embed="rId3"/>
          <a:stretch>
            <a:fillRect/>
          </a:stretch>
        </p:blipFill>
        <p:spPr>
          <a:xfrm>
            <a:off x="7534027" y="3344917"/>
            <a:ext cx="3460290" cy="2184372"/>
          </a:xfrm>
          <a:prstGeom prst="rect">
            <a:avLst/>
          </a:prstGeom>
        </p:spPr>
      </p:pic>
      <p:pic>
        <p:nvPicPr>
          <p:cNvPr id="7" name="Imagen 6">
            <a:extLst>
              <a:ext uri="{FF2B5EF4-FFF2-40B4-BE49-F238E27FC236}">
                <a16:creationId xmlns:a16="http://schemas.microsoft.com/office/drawing/2014/main" id="{CE18ECAA-23CB-D444-93C0-1BDDE523FAED}"/>
              </a:ext>
            </a:extLst>
          </p:cNvPr>
          <p:cNvPicPr>
            <a:picLocks noChangeAspect="1"/>
          </p:cNvPicPr>
          <p:nvPr/>
        </p:nvPicPr>
        <p:blipFill>
          <a:blip r:embed="rId4"/>
          <a:stretch>
            <a:fillRect/>
          </a:stretch>
        </p:blipFill>
        <p:spPr>
          <a:xfrm>
            <a:off x="1197683" y="2529455"/>
            <a:ext cx="4898317" cy="3275038"/>
          </a:xfrm>
          <a:prstGeom prst="rect">
            <a:avLst/>
          </a:prstGeom>
        </p:spPr>
      </p:pic>
      <p:pic>
        <p:nvPicPr>
          <p:cNvPr id="8" name="Imagen 7">
            <a:extLst>
              <a:ext uri="{FF2B5EF4-FFF2-40B4-BE49-F238E27FC236}">
                <a16:creationId xmlns:a16="http://schemas.microsoft.com/office/drawing/2014/main" id="{7BEF5CF4-B79E-F949-BD37-0B5199A37A69}"/>
              </a:ext>
            </a:extLst>
          </p:cNvPr>
          <p:cNvPicPr>
            <a:picLocks noChangeAspect="1"/>
          </p:cNvPicPr>
          <p:nvPr/>
        </p:nvPicPr>
        <p:blipFill>
          <a:blip r:embed="rId5"/>
          <a:stretch>
            <a:fillRect/>
          </a:stretch>
        </p:blipFill>
        <p:spPr>
          <a:xfrm>
            <a:off x="6659172" y="1070256"/>
            <a:ext cx="3078297" cy="2014885"/>
          </a:xfrm>
          <a:prstGeom prst="rect">
            <a:avLst/>
          </a:prstGeom>
        </p:spPr>
      </p:pic>
    </p:spTree>
    <p:extLst>
      <p:ext uri="{BB962C8B-B14F-4D97-AF65-F5344CB8AC3E}">
        <p14:creationId xmlns:p14="http://schemas.microsoft.com/office/powerpoint/2010/main" val="3475100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70147" y="45736"/>
            <a:ext cx="6030961" cy="1135663"/>
          </a:xfrm>
        </p:spPr>
        <p:txBody>
          <a:bodyPr vert="horz" lIns="91434" tIns="45717" rIns="91434" bIns="45717" rtlCol="0" anchor="ctr">
            <a:normAutofit/>
          </a:bodyPr>
          <a:lstStyle/>
          <a:p>
            <a:pPr defTabSz="914296"/>
            <a:r>
              <a:rPr lang="en-US" sz="3100" b="1" dirty="0" err="1"/>
              <a:t>Principios</a:t>
            </a:r>
            <a:r>
              <a:rPr lang="en-US" sz="3100" b="1" dirty="0"/>
              <a:t> </a:t>
            </a:r>
            <a:r>
              <a:rPr lang="en-US" sz="3100" b="1" dirty="0" err="1"/>
              <a:t>Básicos</a:t>
            </a:r>
            <a:r>
              <a:rPr lang="en-US" sz="3100" b="1" dirty="0"/>
              <a:t> de INDICES</a:t>
            </a:r>
          </a:p>
        </p:txBody>
      </p:sp>
      <p:sp>
        <p:nvSpPr>
          <p:cNvPr id="3" name="CuadroTexto 2">
            <a:extLst>
              <a:ext uri="{FF2B5EF4-FFF2-40B4-BE49-F238E27FC236}">
                <a16:creationId xmlns:a16="http://schemas.microsoft.com/office/drawing/2014/main" id="{FB5B64ED-9C6C-7743-B686-28121E17CF66}"/>
              </a:ext>
            </a:extLst>
          </p:cNvPr>
          <p:cNvSpPr txBox="1"/>
          <p:nvPr/>
        </p:nvSpPr>
        <p:spPr>
          <a:xfrm>
            <a:off x="4871763" y="1715068"/>
            <a:ext cx="184731" cy="280718"/>
          </a:xfrm>
          <a:prstGeom prst="rect">
            <a:avLst/>
          </a:prstGeom>
          <a:noFill/>
        </p:spPr>
        <p:txBody>
          <a:bodyPr wrap="none" rtlCol="0">
            <a:spAutoFit/>
          </a:bodyPr>
          <a:lstStyle/>
          <a:p>
            <a:endParaRPr lang="es-CO" sz="1224" dirty="0"/>
          </a:p>
        </p:txBody>
      </p:sp>
      <p:pic>
        <p:nvPicPr>
          <p:cNvPr id="4" name="Imagen 3">
            <a:extLst>
              <a:ext uri="{FF2B5EF4-FFF2-40B4-BE49-F238E27FC236}">
                <a16:creationId xmlns:a16="http://schemas.microsoft.com/office/drawing/2014/main" id="{94FD640F-5FEF-F74B-A6CE-199620DC96F3}"/>
              </a:ext>
            </a:extLst>
          </p:cNvPr>
          <p:cNvPicPr>
            <a:picLocks noChangeAspect="1"/>
          </p:cNvPicPr>
          <p:nvPr/>
        </p:nvPicPr>
        <p:blipFill>
          <a:blip r:embed="rId2"/>
          <a:stretch>
            <a:fillRect/>
          </a:stretch>
        </p:blipFill>
        <p:spPr>
          <a:xfrm>
            <a:off x="1300353" y="839155"/>
            <a:ext cx="4200592" cy="3189602"/>
          </a:xfrm>
          <a:prstGeom prst="rect">
            <a:avLst/>
          </a:prstGeom>
        </p:spPr>
      </p:pic>
      <p:pic>
        <p:nvPicPr>
          <p:cNvPr id="9" name="Imagen 8">
            <a:extLst>
              <a:ext uri="{FF2B5EF4-FFF2-40B4-BE49-F238E27FC236}">
                <a16:creationId xmlns:a16="http://schemas.microsoft.com/office/drawing/2014/main" id="{343BE819-1B56-B743-8B9E-90D8D01105AF}"/>
              </a:ext>
            </a:extLst>
          </p:cNvPr>
          <p:cNvPicPr>
            <a:picLocks noChangeAspect="1"/>
          </p:cNvPicPr>
          <p:nvPr/>
        </p:nvPicPr>
        <p:blipFill>
          <a:blip r:embed="rId3"/>
          <a:stretch>
            <a:fillRect/>
          </a:stretch>
        </p:blipFill>
        <p:spPr>
          <a:xfrm>
            <a:off x="6691056" y="674925"/>
            <a:ext cx="2961773" cy="1438169"/>
          </a:xfrm>
          <a:prstGeom prst="rect">
            <a:avLst/>
          </a:prstGeom>
        </p:spPr>
      </p:pic>
      <p:pic>
        <p:nvPicPr>
          <p:cNvPr id="16" name="Imagen 15">
            <a:extLst>
              <a:ext uri="{FF2B5EF4-FFF2-40B4-BE49-F238E27FC236}">
                <a16:creationId xmlns:a16="http://schemas.microsoft.com/office/drawing/2014/main" id="{460378C3-A3E8-ED41-9595-2AD9FCB6C464}"/>
              </a:ext>
            </a:extLst>
          </p:cNvPr>
          <p:cNvPicPr>
            <a:picLocks noChangeAspect="1"/>
          </p:cNvPicPr>
          <p:nvPr/>
        </p:nvPicPr>
        <p:blipFill>
          <a:blip r:embed="rId4"/>
          <a:stretch>
            <a:fillRect/>
          </a:stretch>
        </p:blipFill>
        <p:spPr>
          <a:xfrm>
            <a:off x="7178224" y="2270204"/>
            <a:ext cx="4157874" cy="3517106"/>
          </a:xfrm>
          <a:prstGeom prst="rect">
            <a:avLst/>
          </a:prstGeom>
        </p:spPr>
      </p:pic>
      <p:pic>
        <p:nvPicPr>
          <p:cNvPr id="10" name="Imagen 9">
            <a:extLst>
              <a:ext uri="{FF2B5EF4-FFF2-40B4-BE49-F238E27FC236}">
                <a16:creationId xmlns:a16="http://schemas.microsoft.com/office/drawing/2014/main" id="{468DED2D-6CF9-8647-BAEC-CA5614E949EF}"/>
              </a:ext>
            </a:extLst>
          </p:cNvPr>
          <p:cNvPicPr>
            <a:picLocks noChangeAspect="1"/>
          </p:cNvPicPr>
          <p:nvPr/>
        </p:nvPicPr>
        <p:blipFill>
          <a:blip r:embed="rId5"/>
          <a:stretch>
            <a:fillRect/>
          </a:stretch>
        </p:blipFill>
        <p:spPr>
          <a:xfrm>
            <a:off x="338180" y="4221447"/>
            <a:ext cx="5282778" cy="1281536"/>
          </a:xfrm>
          <a:prstGeom prst="rect">
            <a:avLst/>
          </a:prstGeom>
        </p:spPr>
      </p:pic>
    </p:spTree>
    <p:extLst>
      <p:ext uri="{BB962C8B-B14F-4D97-AF65-F5344CB8AC3E}">
        <p14:creationId xmlns:p14="http://schemas.microsoft.com/office/powerpoint/2010/main" val="1970932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9890" y="138175"/>
            <a:ext cx="4127064" cy="628601"/>
          </a:xfrm>
        </p:spPr>
        <p:txBody>
          <a:bodyPr>
            <a:normAutofit/>
          </a:bodyPr>
          <a:lstStyle/>
          <a:p>
            <a:pPr algn="l"/>
            <a:r>
              <a:rPr lang="es-EC" sz="3850" dirty="0"/>
              <a:t>Modelos</a:t>
            </a:r>
          </a:p>
        </p:txBody>
      </p:sp>
      <p:sp>
        <p:nvSpPr>
          <p:cNvPr id="3" name="CuadroTexto 2">
            <a:extLst>
              <a:ext uri="{FF2B5EF4-FFF2-40B4-BE49-F238E27FC236}">
                <a16:creationId xmlns:a16="http://schemas.microsoft.com/office/drawing/2014/main" id="{FB5B64ED-9C6C-7743-B686-28121E17CF66}"/>
              </a:ext>
            </a:extLst>
          </p:cNvPr>
          <p:cNvSpPr txBox="1"/>
          <p:nvPr/>
        </p:nvSpPr>
        <p:spPr>
          <a:xfrm>
            <a:off x="4556051" y="1273071"/>
            <a:ext cx="184731" cy="329193"/>
          </a:xfrm>
          <a:prstGeom prst="rect">
            <a:avLst/>
          </a:prstGeom>
          <a:noFill/>
        </p:spPr>
        <p:txBody>
          <a:bodyPr wrap="none" rtlCol="0">
            <a:spAutoFit/>
          </a:bodyPr>
          <a:lstStyle/>
          <a:p>
            <a:endParaRPr lang="es-CO" sz="1539" dirty="0"/>
          </a:p>
        </p:txBody>
      </p:sp>
      <p:pic>
        <p:nvPicPr>
          <p:cNvPr id="6" name="Picture 5" descr="A diagram of a diagram&#10;&#10;Description automatically generated">
            <a:extLst>
              <a:ext uri="{FF2B5EF4-FFF2-40B4-BE49-F238E27FC236}">
                <a16:creationId xmlns:a16="http://schemas.microsoft.com/office/drawing/2014/main" id="{60148FDC-E093-CABD-9F31-6A3FFB076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23859" y="95939"/>
            <a:ext cx="4744281" cy="6085956"/>
          </a:xfrm>
          <a:prstGeom prst="rect">
            <a:avLst/>
          </a:prstGeom>
        </p:spPr>
      </p:pic>
    </p:spTree>
    <p:extLst>
      <p:ext uri="{BB962C8B-B14F-4D97-AF65-F5344CB8AC3E}">
        <p14:creationId xmlns:p14="http://schemas.microsoft.com/office/powerpoint/2010/main" val="1962611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76926" y="183607"/>
            <a:ext cx="4127064" cy="628601"/>
          </a:xfrm>
        </p:spPr>
        <p:txBody>
          <a:bodyPr>
            <a:normAutofit/>
          </a:bodyPr>
          <a:lstStyle/>
          <a:p>
            <a:pPr algn="l"/>
            <a:r>
              <a:rPr lang="es-EC" sz="3850" dirty="0"/>
              <a:t>Modelos</a:t>
            </a:r>
          </a:p>
        </p:txBody>
      </p:sp>
      <p:sp>
        <p:nvSpPr>
          <p:cNvPr id="3" name="CuadroTexto 2">
            <a:extLst>
              <a:ext uri="{FF2B5EF4-FFF2-40B4-BE49-F238E27FC236}">
                <a16:creationId xmlns:a16="http://schemas.microsoft.com/office/drawing/2014/main" id="{FB5B64ED-9C6C-7743-B686-28121E17CF66}"/>
              </a:ext>
            </a:extLst>
          </p:cNvPr>
          <p:cNvSpPr txBox="1"/>
          <p:nvPr/>
        </p:nvSpPr>
        <p:spPr>
          <a:xfrm>
            <a:off x="4556051" y="1273071"/>
            <a:ext cx="184731" cy="329193"/>
          </a:xfrm>
          <a:prstGeom prst="rect">
            <a:avLst/>
          </a:prstGeom>
          <a:noFill/>
        </p:spPr>
        <p:txBody>
          <a:bodyPr wrap="none" rtlCol="0">
            <a:spAutoFit/>
          </a:bodyPr>
          <a:lstStyle/>
          <a:p>
            <a:endParaRPr lang="es-CO" sz="1539" dirty="0"/>
          </a:p>
        </p:txBody>
      </p:sp>
      <p:pic>
        <p:nvPicPr>
          <p:cNvPr id="6" name="Picture 5" descr="A diagram of a flowchart&#10;&#10;Description automatically generated">
            <a:extLst>
              <a:ext uri="{FF2B5EF4-FFF2-40B4-BE49-F238E27FC236}">
                <a16:creationId xmlns:a16="http://schemas.microsoft.com/office/drawing/2014/main" id="{4D03E719-2A41-9477-0D2B-79B568237B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49765" y="24324"/>
            <a:ext cx="4508449" cy="6084217"/>
          </a:xfrm>
          <a:prstGeom prst="rect">
            <a:avLst/>
          </a:prstGeom>
        </p:spPr>
      </p:pic>
    </p:spTree>
    <p:extLst>
      <p:ext uri="{BB962C8B-B14F-4D97-AF65-F5344CB8AC3E}">
        <p14:creationId xmlns:p14="http://schemas.microsoft.com/office/powerpoint/2010/main" val="232848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E7D2B7-6837-2FCD-01CF-BCE91545E79C}"/>
            </a:ext>
          </a:extLst>
        </p:cNvPr>
        <p:cNvGrpSpPr/>
        <p:nvPr/>
      </p:nvGrpSpPr>
      <p:grpSpPr>
        <a:xfrm>
          <a:off x="0" y="0"/>
          <a:ext cx="0" cy="0"/>
          <a:chOff x="0" y="0"/>
          <a:chExt cx="0" cy="0"/>
        </a:xfrm>
      </p:grpSpPr>
      <p:sp>
        <p:nvSpPr>
          <p:cNvPr id="8" name="Título 7">
            <a:extLst>
              <a:ext uri="{FF2B5EF4-FFF2-40B4-BE49-F238E27FC236}">
                <a16:creationId xmlns:a16="http://schemas.microsoft.com/office/drawing/2014/main" id="{A43BF6BD-3ED5-6B2F-555A-062C6A3F711E}"/>
              </a:ext>
            </a:extLst>
          </p:cNvPr>
          <p:cNvSpPr>
            <a:spLocks noGrp="1"/>
          </p:cNvSpPr>
          <p:nvPr>
            <p:ph type="title"/>
          </p:nvPr>
        </p:nvSpPr>
        <p:spPr>
          <a:xfrm>
            <a:off x="838200" y="365125"/>
            <a:ext cx="8577263" cy="1036970"/>
          </a:xfrm>
        </p:spPr>
        <p:txBody>
          <a:bodyPr>
            <a:normAutofit/>
          </a:bodyPr>
          <a:lstStyle/>
          <a:p>
            <a:r>
              <a:rPr lang="es-CO" b="1" dirty="0" err="1"/>
              <a:t>Stat</a:t>
            </a:r>
            <a:r>
              <a:rPr lang="es-CO" b="1" dirty="0"/>
              <a:t> + DS para Evaluación</a:t>
            </a:r>
            <a:endParaRPr lang="es-EC" b="1" dirty="0">
              <a:solidFill>
                <a:srgbClr val="4C3DA8"/>
              </a:solidFill>
              <a:latin typeface="Calibri Light" panose="020F0302020204030204" pitchFamily="34" charset="0"/>
              <a:cs typeface="Calibri Light" panose="020F0302020204030204" pitchFamily="34" charset="0"/>
            </a:endParaRPr>
          </a:p>
        </p:txBody>
      </p:sp>
      <p:sp>
        <p:nvSpPr>
          <p:cNvPr id="12" name="CuadroTexto 11">
            <a:extLst>
              <a:ext uri="{FF2B5EF4-FFF2-40B4-BE49-F238E27FC236}">
                <a16:creationId xmlns:a16="http://schemas.microsoft.com/office/drawing/2014/main" id="{88B9924A-1733-5A07-8F96-E40439F27426}"/>
              </a:ext>
            </a:extLst>
          </p:cNvPr>
          <p:cNvSpPr txBox="1"/>
          <p:nvPr/>
        </p:nvSpPr>
        <p:spPr>
          <a:xfrm>
            <a:off x="7658100" y="3059668"/>
            <a:ext cx="3014663" cy="369332"/>
          </a:xfrm>
          <a:prstGeom prst="rect">
            <a:avLst/>
          </a:prstGeom>
          <a:noFill/>
        </p:spPr>
        <p:txBody>
          <a:bodyPr wrap="square" rtlCol="0">
            <a:spAutoFit/>
          </a:bodyPr>
          <a:lstStyle/>
          <a:p>
            <a:pPr algn="ctr"/>
            <a:r>
              <a:rPr lang="es-EC" dirty="0">
                <a:solidFill>
                  <a:schemeClr val="bg1"/>
                </a:solidFill>
                <a:latin typeface="Calibri Light" panose="020F0302020204030204" pitchFamily="34" charset="0"/>
                <a:cs typeface="Calibri Light" panose="020F0302020204030204" pitchFamily="34" charset="0"/>
              </a:rPr>
              <a:t>IMAGEN / FOTOGRAFÍA</a:t>
            </a:r>
          </a:p>
        </p:txBody>
      </p:sp>
      <p:sp>
        <p:nvSpPr>
          <p:cNvPr id="7" name="TextBox 6">
            <a:extLst>
              <a:ext uri="{FF2B5EF4-FFF2-40B4-BE49-F238E27FC236}">
                <a16:creationId xmlns:a16="http://schemas.microsoft.com/office/drawing/2014/main" id="{BA6221C5-0938-D97B-18FC-F21514A8033D}"/>
              </a:ext>
            </a:extLst>
          </p:cNvPr>
          <p:cNvSpPr txBox="1"/>
          <p:nvPr/>
        </p:nvSpPr>
        <p:spPr>
          <a:xfrm>
            <a:off x="2305937" y="1632155"/>
            <a:ext cx="2927140" cy="4247317"/>
          </a:xfrm>
          <a:prstGeom prst="rect">
            <a:avLst/>
          </a:prstGeom>
          <a:noFill/>
        </p:spPr>
        <p:txBody>
          <a:bodyPr wrap="square" rtlCol="0">
            <a:spAutoFit/>
          </a:bodyPr>
          <a:lstStyle/>
          <a:p>
            <a:pPr algn="just"/>
            <a:r>
              <a:rPr lang="es-CO" noProof="0" dirty="0"/>
              <a:t>La </a:t>
            </a:r>
            <a:r>
              <a:rPr lang="es-CO" b="1" noProof="0" dirty="0"/>
              <a:t>Estadística y Ciencia de Datos para la Evaluación de Intervenciones Públicas</a:t>
            </a:r>
            <a:r>
              <a:rPr lang="es-CO" noProof="0" dirty="0"/>
              <a:t> es el uso riguroso de métodos cuantitativos y computacionales para medir el impacto causal, la eficiencia y la efectividad de políticas, programas o acciones del Estado.</a:t>
            </a:r>
          </a:p>
          <a:p>
            <a:pPr algn="ctr"/>
            <a:endParaRPr lang="es-CO" noProof="0" dirty="0"/>
          </a:p>
          <a:p>
            <a:pPr algn="ctr"/>
            <a:endParaRPr lang="es-CO" noProof="0" dirty="0"/>
          </a:p>
          <a:p>
            <a:pPr algn="ctr"/>
            <a:endParaRPr lang="es-CO" noProof="0" dirty="0"/>
          </a:p>
          <a:p>
            <a:pPr algn="ctr"/>
            <a:endParaRPr lang="es-CO" noProof="0" dirty="0"/>
          </a:p>
          <a:p>
            <a:pPr algn="ctr"/>
            <a:r>
              <a:rPr lang="es-CO" b="1" noProof="0" dirty="0"/>
              <a:t>.</a:t>
            </a:r>
          </a:p>
        </p:txBody>
      </p:sp>
      <p:sp>
        <p:nvSpPr>
          <p:cNvPr id="9" name="CuadroTexto 6">
            <a:extLst>
              <a:ext uri="{FF2B5EF4-FFF2-40B4-BE49-F238E27FC236}">
                <a16:creationId xmlns:a16="http://schemas.microsoft.com/office/drawing/2014/main" id="{729BD687-8D6F-727F-3DD5-2123567C1E5D}"/>
              </a:ext>
            </a:extLst>
          </p:cNvPr>
          <p:cNvSpPr txBox="1"/>
          <p:nvPr/>
        </p:nvSpPr>
        <p:spPr>
          <a:xfrm>
            <a:off x="1866037" y="5058416"/>
            <a:ext cx="8280144" cy="338554"/>
          </a:xfrm>
          <a:prstGeom prst="rect">
            <a:avLst/>
          </a:prstGeom>
          <a:solidFill>
            <a:srgbClr val="0D5929"/>
          </a:solidFill>
        </p:spPr>
        <p:txBody>
          <a:bodyPr wrap="square" rtlCol="0">
            <a:spAutoFit/>
          </a:bodyPr>
          <a:lstStyle/>
          <a:p>
            <a:pPr algn="ctr"/>
            <a:r>
              <a:rPr lang="es-CO" sz="1600" b="1" noProof="0" dirty="0">
                <a:solidFill>
                  <a:schemeClr val="bg1"/>
                </a:solidFill>
              </a:rPr>
              <a:t>El objetivo es maximizar el valor público y optimizar la asignación de recursos</a:t>
            </a:r>
            <a:endParaRPr lang="es-CO" sz="1600" noProof="0" dirty="0">
              <a:solidFill>
                <a:schemeClr val="bg1"/>
              </a:solidFill>
            </a:endParaRPr>
          </a:p>
        </p:txBody>
      </p:sp>
      <p:graphicFrame>
        <p:nvGraphicFramePr>
          <p:cNvPr id="10" name="Diagrama 11">
            <a:extLst>
              <a:ext uri="{FF2B5EF4-FFF2-40B4-BE49-F238E27FC236}">
                <a16:creationId xmlns:a16="http://schemas.microsoft.com/office/drawing/2014/main" id="{E2700C35-DD22-7F02-E696-EBDCB820180F}"/>
              </a:ext>
            </a:extLst>
          </p:cNvPr>
          <p:cNvGraphicFramePr/>
          <p:nvPr>
            <p:extLst>
              <p:ext uri="{D42A27DB-BD31-4B8C-83A1-F6EECF244321}">
                <p14:modId xmlns:p14="http://schemas.microsoft.com/office/powerpoint/2010/main" val="1733195365"/>
              </p:ext>
            </p:extLst>
          </p:nvPr>
        </p:nvGraphicFramePr>
        <p:xfrm>
          <a:off x="5816865" y="1411808"/>
          <a:ext cx="3682470" cy="3315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6696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4" name="Entrada de lápiz 3">
                <a:extLst>
                  <a:ext uri="{FF2B5EF4-FFF2-40B4-BE49-F238E27FC236}">
                    <a16:creationId xmlns:a16="http://schemas.microsoft.com/office/drawing/2014/main" id="{15C0E872-D840-9841-8256-2DF98E573909}"/>
                  </a:ext>
                </a:extLst>
              </p14:cNvPr>
              <p14:cNvContentPartPr/>
              <p14:nvPr/>
            </p14:nvContentPartPr>
            <p14:xfrm>
              <a:off x="4753212" y="3454239"/>
              <a:ext cx="3830660" cy="240513"/>
            </p14:xfrm>
          </p:contentPart>
        </mc:Choice>
        <mc:Fallback>
          <p:pic>
            <p:nvPicPr>
              <p:cNvPr id="4" name="Entrada de lápiz 3">
                <a:extLst>
                  <a:ext uri="{FF2B5EF4-FFF2-40B4-BE49-F238E27FC236}">
                    <a16:creationId xmlns:a16="http://schemas.microsoft.com/office/drawing/2014/main" id="{15C0E872-D840-9841-8256-2DF98E573909}"/>
                  </a:ext>
                </a:extLst>
              </p:cNvPr>
              <p:cNvPicPr/>
              <p:nvPr/>
            </p:nvPicPr>
            <p:blipFill>
              <a:blip r:embed="rId3"/>
              <a:stretch>
                <a:fillRect/>
              </a:stretch>
            </p:blipFill>
            <p:spPr>
              <a:xfrm>
                <a:off x="4743852" y="3444878"/>
                <a:ext cx="3849380" cy="259236"/>
              </a:xfrm>
              <a:prstGeom prst="rect">
                <a:avLst/>
              </a:prstGeom>
            </p:spPr>
          </p:pic>
        </mc:Fallback>
      </mc:AlternateContent>
      <p:sp>
        <p:nvSpPr>
          <p:cNvPr id="10" name="Título 1">
            <a:extLst>
              <a:ext uri="{FF2B5EF4-FFF2-40B4-BE49-F238E27FC236}">
                <a16:creationId xmlns:a16="http://schemas.microsoft.com/office/drawing/2014/main" id="{EBEB0CAA-FBB9-539C-91CF-DDD5C1198415}"/>
              </a:ext>
            </a:extLst>
          </p:cNvPr>
          <p:cNvSpPr txBox="1">
            <a:spLocks/>
          </p:cNvSpPr>
          <p:nvPr/>
        </p:nvSpPr>
        <p:spPr>
          <a:xfrm>
            <a:off x="1808291" y="397616"/>
            <a:ext cx="4127064" cy="628601"/>
          </a:xfrm>
          <a:prstGeom prst="rect">
            <a:avLst/>
          </a:prstGeom>
        </p:spPr>
        <p:txBody>
          <a:bodyPr vert="horz" lIns="78221" tIns="39110" rIns="78221" bIns="39110" rtlCol="0" anchor="t">
            <a:normAutofit fontScale="97500" lnSpcReduction="1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Análisis Cluster</a:t>
            </a:r>
            <a:endParaRPr lang="es-EC" sz="3850" b="1" dirty="0">
              <a:solidFill>
                <a:schemeClr val="tx1"/>
              </a:solidFill>
            </a:endParaRPr>
          </a:p>
        </p:txBody>
      </p:sp>
      <p:sp>
        <p:nvSpPr>
          <p:cNvPr id="18" name="Flecha derecha 17">
            <a:extLst>
              <a:ext uri="{FF2B5EF4-FFF2-40B4-BE49-F238E27FC236}">
                <a16:creationId xmlns:a16="http://schemas.microsoft.com/office/drawing/2014/main" id="{24C84739-3A6F-B452-B3C4-809CA19ABD9C}"/>
              </a:ext>
            </a:extLst>
          </p:cNvPr>
          <p:cNvSpPr/>
          <p:nvPr/>
        </p:nvSpPr>
        <p:spPr>
          <a:xfrm>
            <a:off x="4978420" y="3865123"/>
            <a:ext cx="923970" cy="1105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sz="1539"/>
          </a:p>
        </p:txBody>
      </p:sp>
      <p:sp>
        <p:nvSpPr>
          <p:cNvPr id="24" name="Título 1">
            <a:extLst>
              <a:ext uri="{FF2B5EF4-FFF2-40B4-BE49-F238E27FC236}">
                <a16:creationId xmlns:a16="http://schemas.microsoft.com/office/drawing/2014/main" id="{3F820755-6978-7A5F-A5A4-4E2CEBB52FBA}"/>
              </a:ext>
            </a:extLst>
          </p:cNvPr>
          <p:cNvSpPr txBox="1">
            <a:spLocks/>
          </p:cNvSpPr>
          <p:nvPr/>
        </p:nvSpPr>
        <p:spPr>
          <a:xfrm>
            <a:off x="542181" y="1487817"/>
            <a:ext cx="2182747" cy="721563"/>
          </a:xfrm>
          <a:prstGeom prst="rect">
            <a:avLst/>
          </a:prstGeom>
        </p:spPr>
        <p:txBody>
          <a:bodyPr vert="horz" lIns="78221" tIns="39110" rIns="78221" bIns="39110" rtlCol="0" anchor="t">
            <a:normAutofit fontScale="25000" lnSpcReduction="2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3850" b="1" dirty="0">
                <a:solidFill>
                  <a:schemeClr val="tx1"/>
                </a:solidFill>
              </a:rPr>
              <a:t>Medidas de Similariedad – Métricas:</a:t>
            </a:r>
          </a:p>
          <a:p>
            <a:endParaRPr lang="es-MX" sz="3850" b="1" dirty="0">
              <a:solidFill>
                <a:schemeClr val="tx1"/>
              </a:solidFill>
            </a:endParaRPr>
          </a:p>
          <a:p>
            <a:r>
              <a:rPr lang="es-MX" sz="3850" dirty="0">
                <a:solidFill>
                  <a:schemeClr val="tx1"/>
                </a:solidFill>
              </a:rPr>
              <a:t>1. Distancia Euclidea.</a:t>
            </a:r>
          </a:p>
          <a:p>
            <a:endParaRPr lang="es-MX" sz="3850" dirty="0">
              <a:solidFill>
                <a:schemeClr val="tx1"/>
              </a:solidFill>
            </a:endParaRPr>
          </a:p>
          <a:p>
            <a:endParaRPr lang="es-MX" sz="3850" dirty="0">
              <a:solidFill>
                <a:schemeClr val="tx1"/>
              </a:solidFill>
            </a:endParaRPr>
          </a:p>
          <a:p>
            <a:endParaRPr lang="es-MX" sz="3850" dirty="0">
              <a:solidFill>
                <a:schemeClr val="tx1"/>
              </a:solidFill>
            </a:endParaRPr>
          </a:p>
          <a:p>
            <a:r>
              <a:rPr lang="es-EC" sz="3850" dirty="0">
                <a:solidFill>
                  <a:schemeClr val="tx1"/>
                </a:solidFill>
              </a:rPr>
              <a:t>2. Distancia Euclidea al cuadrado.</a:t>
            </a:r>
          </a:p>
          <a:p>
            <a:endParaRPr lang="es-EC" sz="3850" dirty="0">
              <a:solidFill>
                <a:schemeClr val="tx1"/>
              </a:solidFill>
            </a:endParaRPr>
          </a:p>
          <a:p>
            <a:endParaRPr lang="es-EC" sz="3850" dirty="0">
              <a:solidFill>
                <a:schemeClr val="tx1"/>
              </a:solidFill>
            </a:endParaRPr>
          </a:p>
          <a:p>
            <a:endParaRPr lang="es-EC" sz="3850" dirty="0">
              <a:solidFill>
                <a:schemeClr val="tx1"/>
              </a:solidFill>
            </a:endParaRPr>
          </a:p>
          <a:p>
            <a:endParaRPr lang="es-EC" sz="3850" dirty="0">
              <a:solidFill>
                <a:schemeClr val="tx1"/>
              </a:solidFill>
            </a:endParaRPr>
          </a:p>
          <a:p>
            <a:r>
              <a:rPr lang="es-EC" sz="3850" dirty="0">
                <a:solidFill>
                  <a:schemeClr val="tx1"/>
                </a:solidFill>
              </a:rPr>
              <a:t>3. Distancia de Minkowski.</a:t>
            </a:r>
          </a:p>
          <a:p>
            <a:endParaRPr lang="es-EC" sz="3850" dirty="0">
              <a:solidFill>
                <a:schemeClr val="tx1"/>
              </a:solidFill>
            </a:endParaRPr>
          </a:p>
          <a:p>
            <a:endParaRPr lang="es-EC" sz="3850" dirty="0">
              <a:solidFill>
                <a:schemeClr val="tx1"/>
              </a:solidFill>
            </a:endParaRPr>
          </a:p>
          <a:p>
            <a:endParaRPr lang="es-EC" sz="3850" dirty="0">
              <a:solidFill>
                <a:schemeClr val="tx1"/>
              </a:solidFill>
            </a:endParaRPr>
          </a:p>
          <a:p>
            <a:r>
              <a:rPr lang="es-EC" sz="3850" dirty="0">
                <a:solidFill>
                  <a:schemeClr val="tx1"/>
                </a:solidFill>
              </a:rPr>
              <a:t>4. Distancia de Manhattan.</a:t>
            </a:r>
          </a:p>
          <a:p>
            <a:endParaRPr lang="es-EC" sz="3850" dirty="0">
              <a:solidFill>
                <a:schemeClr val="tx1"/>
              </a:solidFill>
            </a:endParaRPr>
          </a:p>
          <a:p>
            <a:endParaRPr lang="es-EC" sz="3850" dirty="0">
              <a:solidFill>
                <a:schemeClr val="tx1"/>
              </a:solidFill>
            </a:endParaRPr>
          </a:p>
        </p:txBody>
      </p:sp>
      <p:pic>
        <p:nvPicPr>
          <p:cNvPr id="8" name="Imagen 7">
            <a:extLst>
              <a:ext uri="{FF2B5EF4-FFF2-40B4-BE49-F238E27FC236}">
                <a16:creationId xmlns:a16="http://schemas.microsoft.com/office/drawing/2014/main" id="{B0AE1001-2664-79F1-21B2-FBEE3856F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714" y="987814"/>
            <a:ext cx="3663895" cy="2362698"/>
          </a:xfrm>
          <a:prstGeom prst="rect">
            <a:avLst/>
          </a:prstGeom>
        </p:spPr>
      </p:pic>
      <p:pic>
        <p:nvPicPr>
          <p:cNvPr id="15" name="Imagen 14">
            <a:extLst>
              <a:ext uri="{FF2B5EF4-FFF2-40B4-BE49-F238E27FC236}">
                <a16:creationId xmlns:a16="http://schemas.microsoft.com/office/drawing/2014/main" id="{3C99A3E8-92F3-E738-AF0C-1029451B9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4067" y="1787845"/>
            <a:ext cx="2501949" cy="3598042"/>
          </a:xfrm>
          <a:prstGeom prst="rect">
            <a:avLst/>
          </a:prstGeom>
        </p:spPr>
      </p:pic>
      <p:sp>
        <p:nvSpPr>
          <p:cNvPr id="22" name="Título 1">
            <a:extLst>
              <a:ext uri="{FF2B5EF4-FFF2-40B4-BE49-F238E27FC236}">
                <a16:creationId xmlns:a16="http://schemas.microsoft.com/office/drawing/2014/main" id="{26FF416F-B9F4-23AD-CA63-5E4B50D80A0D}"/>
              </a:ext>
            </a:extLst>
          </p:cNvPr>
          <p:cNvSpPr txBox="1">
            <a:spLocks/>
          </p:cNvSpPr>
          <p:nvPr/>
        </p:nvSpPr>
        <p:spPr>
          <a:xfrm>
            <a:off x="8745928" y="1490086"/>
            <a:ext cx="2420088" cy="721563"/>
          </a:xfrm>
          <a:prstGeom prst="rect">
            <a:avLst/>
          </a:prstGeom>
        </p:spPr>
        <p:txBody>
          <a:bodyPr vert="horz" lIns="78221" tIns="39110" rIns="78221" bIns="39110" rtlCol="0" anchor="t">
            <a:normAutofit/>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941" b="1" dirty="0">
                <a:solidFill>
                  <a:schemeClr val="tx1"/>
                </a:solidFill>
              </a:rPr>
              <a:t>Medidas de Similariedad – Binaria</a:t>
            </a:r>
          </a:p>
        </p:txBody>
      </p:sp>
      <p:pic>
        <p:nvPicPr>
          <p:cNvPr id="27" name="Imagen 26">
            <a:extLst>
              <a:ext uri="{FF2B5EF4-FFF2-40B4-BE49-F238E27FC236}">
                <a16:creationId xmlns:a16="http://schemas.microsoft.com/office/drawing/2014/main" id="{B4BD0C8C-A282-B55D-4DC0-0BE1903BF8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7702" y="1850868"/>
            <a:ext cx="966895" cy="358512"/>
          </a:xfrm>
          <a:prstGeom prst="rect">
            <a:avLst/>
          </a:prstGeom>
        </p:spPr>
      </p:pic>
      <p:pic>
        <p:nvPicPr>
          <p:cNvPr id="29" name="Imagen 28">
            <a:extLst>
              <a:ext uri="{FF2B5EF4-FFF2-40B4-BE49-F238E27FC236}">
                <a16:creationId xmlns:a16="http://schemas.microsoft.com/office/drawing/2014/main" id="{142E4FF5-B887-8541-6365-9832445D5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0740" y="2326323"/>
            <a:ext cx="901712" cy="391104"/>
          </a:xfrm>
          <a:prstGeom prst="rect">
            <a:avLst/>
          </a:prstGeom>
        </p:spPr>
      </p:pic>
      <p:pic>
        <p:nvPicPr>
          <p:cNvPr id="31" name="Imagen 30">
            <a:extLst>
              <a:ext uri="{FF2B5EF4-FFF2-40B4-BE49-F238E27FC236}">
                <a16:creationId xmlns:a16="http://schemas.microsoft.com/office/drawing/2014/main" id="{68BCB58F-6B3E-3EB9-ABE7-632C5014E5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4789" y="2904432"/>
            <a:ext cx="1064671" cy="358512"/>
          </a:xfrm>
          <a:prstGeom prst="rect">
            <a:avLst/>
          </a:prstGeom>
        </p:spPr>
      </p:pic>
      <p:pic>
        <p:nvPicPr>
          <p:cNvPr id="33" name="Imagen 32">
            <a:extLst>
              <a:ext uri="{FF2B5EF4-FFF2-40B4-BE49-F238E27FC236}">
                <a16:creationId xmlns:a16="http://schemas.microsoft.com/office/drawing/2014/main" id="{98152BDD-ECC7-8163-30FF-B0CB7859CF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3490" y="3400705"/>
            <a:ext cx="836527" cy="336784"/>
          </a:xfrm>
          <a:prstGeom prst="rect">
            <a:avLst/>
          </a:prstGeom>
        </p:spPr>
      </p:pic>
      <p:sp>
        <p:nvSpPr>
          <p:cNvPr id="35" name="Título 1">
            <a:extLst>
              <a:ext uri="{FF2B5EF4-FFF2-40B4-BE49-F238E27FC236}">
                <a16:creationId xmlns:a16="http://schemas.microsoft.com/office/drawing/2014/main" id="{482A98C2-23FB-7C70-2268-4B0FD1FA0113}"/>
              </a:ext>
            </a:extLst>
          </p:cNvPr>
          <p:cNvSpPr txBox="1">
            <a:spLocks/>
          </p:cNvSpPr>
          <p:nvPr/>
        </p:nvSpPr>
        <p:spPr>
          <a:xfrm>
            <a:off x="548394" y="3907134"/>
            <a:ext cx="2182747" cy="721563"/>
          </a:xfrm>
          <a:prstGeom prst="rect">
            <a:avLst/>
          </a:prstGeom>
        </p:spPr>
        <p:txBody>
          <a:bodyPr vert="horz" lIns="78221" tIns="39110" rIns="78221" bIns="39110" rtlCol="0" anchor="t">
            <a:normAutofit fontScale="25000" lnSpcReduction="2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3850" b="1" dirty="0">
                <a:solidFill>
                  <a:schemeClr val="tx1"/>
                </a:solidFill>
              </a:rPr>
              <a:t>Estandarización de los datos:</a:t>
            </a:r>
          </a:p>
          <a:p>
            <a:r>
              <a:rPr lang="es-MX" sz="3850" dirty="0">
                <a:solidFill>
                  <a:schemeClr val="tx1"/>
                </a:solidFill>
              </a:rPr>
              <a:t>1. Puntuaciones Z.</a:t>
            </a:r>
          </a:p>
          <a:p>
            <a:r>
              <a:rPr lang="es-MX" sz="3850" dirty="0">
                <a:solidFill>
                  <a:schemeClr val="tx1"/>
                </a:solidFill>
              </a:rPr>
              <a:t>2. Rango 1.</a:t>
            </a:r>
          </a:p>
          <a:p>
            <a:r>
              <a:rPr lang="es-MX" sz="3850" dirty="0">
                <a:solidFill>
                  <a:schemeClr val="tx1"/>
                </a:solidFill>
              </a:rPr>
              <a:t>3. Rango 0, 1.</a:t>
            </a:r>
          </a:p>
        </p:txBody>
      </p:sp>
      <p:sp>
        <p:nvSpPr>
          <p:cNvPr id="36" name="Título 1">
            <a:extLst>
              <a:ext uri="{FF2B5EF4-FFF2-40B4-BE49-F238E27FC236}">
                <a16:creationId xmlns:a16="http://schemas.microsoft.com/office/drawing/2014/main" id="{3C752531-CDFA-6736-918A-CD38217F9E32}"/>
              </a:ext>
            </a:extLst>
          </p:cNvPr>
          <p:cNvSpPr txBox="1">
            <a:spLocks/>
          </p:cNvSpPr>
          <p:nvPr/>
        </p:nvSpPr>
        <p:spPr>
          <a:xfrm>
            <a:off x="3489691" y="3660715"/>
            <a:ext cx="2771908" cy="1386473"/>
          </a:xfrm>
          <a:prstGeom prst="rect">
            <a:avLst/>
          </a:prstGeom>
        </p:spPr>
        <p:txBody>
          <a:bodyPr vert="horz" lIns="78221" tIns="39110" rIns="78221" bIns="39110" rtlCol="0" anchor="t">
            <a:noAutofit/>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941" b="1" dirty="0">
                <a:solidFill>
                  <a:schemeClr val="tx1"/>
                </a:solidFill>
              </a:rPr>
              <a:t>Formación de Grupos:</a:t>
            </a:r>
          </a:p>
          <a:p>
            <a:r>
              <a:rPr lang="es-MX" sz="941" dirty="0">
                <a:solidFill>
                  <a:schemeClr val="tx1"/>
                </a:solidFill>
              </a:rPr>
              <a:t>1. Métodos Jeraquicos:</a:t>
            </a:r>
          </a:p>
          <a:p>
            <a:r>
              <a:rPr lang="es-MX" sz="941" dirty="0">
                <a:solidFill>
                  <a:schemeClr val="tx1"/>
                </a:solidFill>
              </a:rPr>
              <a:t>	a. centroide.</a:t>
            </a:r>
          </a:p>
          <a:p>
            <a:r>
              <a:rPr lang="es-MX" sz="941" dirty="0">
                <a:solidFill>
                  <a:schemeClr val="tx1"/>
                </a:solidFill>
              </a:rPr>
              <a:t>	b. vecino más cercano.</a:t>
            </a:r>
          </a:p>
          <a:p>
            <a:r>
              <a:rPr lang="es-MX" sz="941" dirty="0">
                <a:solidFill>
                  <a:schemeClr val="tx1"/>
                </a:solidFill>
              </a:rPr>
              <a:t>	c. Vecino más lejano.</a:t>
            </a:r>
          </a:p>
          <a:p>
            <a:r>
              <a:rPr lang="es-MX" sz="941" dirty="0">
                <a:solidFill>
                  <a:schemeClr val="tx1"/>
                </a:solidFill>
              </a:rPr>
              <a:t>	d. Vinculación promedio</a:t>
            </a:r>
          </a:p>
          <a:p>
            <a:r>
              <a:rPr lang="es-MX" sz="941" dirty="0">
                <a:solidFill>
                  <a:schemeClr val="tx1"/>
                </a:solidFill>
              </a:rPr>
              <a:t>	e. Método de Ward.</a:t>
            </a:r>
          </a:p>
          <a:p>
            <a:endParaRPr lang="es-MX" sz="941" dirty="0">
              <a:solidFill>
                <a:schemeClr val="tx1"/>
              </a:solidFill>
            </a:endParaRPr>
          </a:p>
          <a:p>
            <a:r>
              <a:rPr lang="es-MX" sz="941" dirty="0">
                <a:solidFill>
                  <a:schemeClr val="tx1"/>
                </a:solidFill>
              </a:rPr>
              <a:t>2. Métodos no Jeraquicos</a:t>
            </a:r>
          </a:p>
          <a:p>
            <a:r>
              <a:rPr lang="es-MX" sz="941" dirty="0">
                <a:solidFill>
                  <a:schemeClr val="tx1"/>
                </a:solidFill>
              </a:rPr>
              <a:t>	a. Centroide </a:t>
            </a:r>
          </a:p>
        </p:txBody>
      </p:sp>
      <p:sp>
        <p:nvSpPr>
          <p:cNvPr id="37" name="Título 1">
            <a:extLst>
              <a:ext uri="{FF2B5EF4-FFF2-40B4-BE49-F238E27FC236}">
                <a16:creationId xmlns:a16="http://schemas.microsoft.com/office/drawing/2014/main" id="{244E940A-1D50-0449-8D25-AC5EA3D90B7D}"/>
              </a:ext>
            </a:extLst>
          </p:cNvPr>
          <p:cNvSpPr txBox="1">
            <a:spLocks/>
          </p:cNvSpPr>
          <p:nvPr/>
        </p:nvSpPr>
        <p:spPr>
          <a:xfrm>
            <a:off x="5963558" y="3474278"/>
            <a:ext cx="1823010" cy="1386473"/>
          </a:xfrm>
          <a:prstGeom prst="rect">
            <a:avLst/>
          </a:prstGeom>
        </p:spPr>
        <p:txBody>
          <a:bodyPr vert="horz" lIns="78221" tIns="39110" rIns="78221" bIns="39110" rtlCol="0" anchor="t">
            <a:noAutofit/>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941" b="1" dirty="0">
                <a:solidFill>
                  <a:schemeClr val="tx1"/>
                </a:solidFill>
              </a:rPr>
              <a:t>Número de Cluster- H:</a:t>
            </a:r>
          </a:p>
          <a:p>
            <a:pPr marL="195562" indent="-195562">
              <a:buAutoNum type="arabicPeriod"/>
            </a:pPr>
            <a:r>
              <a:rPr lang="es-MX" sz="941" dirty="0">
                <a:solidFill>
                  <a:schemeClr val="tx1"/>
                </a:solidFill>
              </a:rPr>
              <a:t>Indice CH.</a:t>
            </a:r>
          </a:p>
          <a:p>
            <a:pPr marL="195562" indent="-195562">
              <a:buAutoNum type="arabicPeriod"/>
            </a:pPr>
            <a:r>
              <a:rPr lang="es-MX" sz="941" dirty="0">
                <a:solidFill>
                  <a:schemeClr val="tx1"/>
                </a:solidFill>
              </a:rPr>
              <a:t>Indice CC.</a:t>
            </a:r>
          </a:p>
          <a:p>
            <a:pPr marL="195562" indent="-195562">
              <a:buAutoNum type="arabicPeriod"/>
            </a:pPr>
            <a:r>
              <a:rPr lang="es-MX" sz="941" dirty="0">
                <a:solidFill>
                  <a:schemeClr val="tx1"/>
                </a:solidFill>
              </a:rPr>
              <a:t>Indice Pseudo t2.</a:t>
            </a:r>
          </a:p>
          <a:p>
            <a:pPr marL="195562" indent="-195562">
              <a:buAutoNum type="arabicPeriod"/>
            </a:pPr>
            <a:r>
              <a:rPr lang="es-MX" sz="941" dirty="0">
                <a:solidFill>
                  <a:schemeClr val="tx1"/>
                </a:solidFill>
              </a:rPr>
              <a:t>Indice DB.</a:t>
            </a:r>
          </a:p>
          <a:p>
            <a:pPr marL="195562" indent="-195562">
              <a:buAutoNum type="arabicPeriod"/>
            </a:pPr>
            <a:r>
              <a:rPr lang="es-MX" sz="941" dirty="0">
                <a:solidFill>
                  <a:schemeClr val="tx1"/>
                </a:solidFill>
              </a:rPr>
              <a:t>Indice Dunn.</a:t>
            </a:r>
          </a:p>
          <a:p>
            <a:pPr marL="195562" indent="-195562">
              <a:buAutoNum type="arabicPeriod"/>
            </a:pPr>
            <a:r>
              <a:rPr lang="es-MX" sz="941" dirty="0">
                <a:solidFill>
                  <a:schemeClr val="tx1"/>
                </a:solidFill>
              </a:rPr>
              <a:t>Estadístico de Hubert</a:t>
            </a:r>
          </a:p>
          <a:p>
            <a:pPr marL="195562" indent="-195562">
              <a:buAutoNum type="arabicPeriod"/>
            </a:pPr>
            <a:r>
              <a:rPr lang="es-MX" sz="941" dirty="0">
                <a:solidFill>
                  <a:schemeClr val="tx1"/>
                </a:solidFill>
              </a:rPr>
              <a:t>Indice Dindex</a:t>
            </a:r>
          </a:p>
          <a:p>
            <a:pPr marL="195562" indent="-195562">
              <a:buAutoNum type="arabicPeriod"/>
            </a:pPr>
            <a:endParaRPr lang="es-MX" sz="941" dirty="0">
              <a:solidFill>
                <a:schemeClr val="tx1"/>
              </a:solidFill>
            </a:endParaRPr>
          </a:p>
        </p:txBody>
      </p:sp>
      <p:sp>
        <p:nvSpPr>
          <p:cNvPr id="38" name="Título 1">
            <a:extLst>
              <a:ext uri="{FF2B5EF4-FFF2-40B4-BE49-F238E27FC236}">
                <a16:creationId xmlns:a16="http://schemas.microsoft.com/office/drawing/2014/main" id="{E93DECBA-424B-8605-F9DC-8B1AA545F04E}"/>
              </a:ext>
            </a:extLst>
          </p:cNvPr>
          <p:cNvSpPr txBox="1">
            <a:spLocks/>
          </p:cNvSpPr>
          <p:nvPr/>
        </p:nvSpPr>
        <p:spPr>
          <a:xfrm>
            <a:off x="5974020" y="4762807"/>
            <a:ext cx="1823010" cy="830073"/>
          </a:xfrm>
          <a:prstGeom prst="rect">
            <a:avLst/>
          </a:prstGeom>
        </p:spPr>
        <p:txBody>
          <a:bodyPr vert="horz" lIns="78221" tIns="39110" rIns="78221" bIns="39110" rtlCol="0" anchor="t">
            <a:noAutofit/>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941" b="1" dirty="0">
                <a:solidFill>
                  <a:schemeClr val="tx1"/>
                </a:solidFill>
              </a:rPr>
              <a:t>Número de Cluster- NH:</a:t>
            </a:r>
          </a:p>
          <a:p>
            <a:pPr marL="195562" indent="-195562">
              <a:buAutoNum type="arabicPeriod"/>
            </a:pPr>
            <a:r>
              <a:rPr lang="es-MX" sz="941" dirty="0">
                <a:solidFill>
                  <a:schemeClr val="tx1"/>
                </a:solidFill>
              </a:rPr>
              <a:t>K-means.</a:t>
            </a:r>
          </a:p>
          <a:p>
            <a:pPr marL="195562" indent="-195562">
              <a:buAutoNum type="arabicPeriod"/>
            </a:pPr>
            <a:r>
              <a:rPr lang="es-MX" sz="941" dirty="0">
                <a:solidFill>
                  <a:schemeClr val="tx1"/>
                </a:solidFill>
              </a:rPr>
              <a:t>K-medoids.</a:t>
            </a:r>
          </a:p>
          <a:p>
            <a:pPr marL="195562" indent="-195562">
              <a:buAutoNum type="arabicPeriod"/>
            </a:pPr>
            <a:r>
              <a:rPr lang="es-MX" sz="941" dirty="0">
                <a:solidFill>
                  <a:schemeClr val="tx1"/>
                </a:solidFill>
              </a:rPr>
              <a:t>DBSCAN.</a:t>
            </a:r>
          </a:p>
          <a:p>
            <a:pPr marL="195562" indent="-195562">
              <a:buAutoNum type="arabicPeriod"/>
            </a:pPr>
            <a:r>
              <a:rPr lang="es-MX" sz="941" dirty="0">
                <a:solidFill>
                  <a:schemeClr val="tx1"/>
                </a:solidFill>
              </a:rPr>
              <a:t>Mean Shift.</a:t>
            </a:r>
          </a:p>
          <a:p>
            <a:pPr marL="195562" indent="-195562">
              <a:buAutoNum type="arabicPeriod"/>
            </a:pPr>
            <a:endParaRPr lang="es-MX" sz="941" dirty="0">
              <a:solidFill>
                <a:schemeClr val="tx1"/>
              </a:solidFill>
            </a:endParaRPr>
          </a:p>
        </p:txBody>
      </p:sp>
      <p:sp>
        <p:nvSpPr>
          <p:cNvPr id="39" name="Flecha derecha 38">
            <a:extLst>
              <a:ext uri="{FF2B5EF4-FFF2-40B4-BE49-F238E27FC236}">
                <a16:creationId xmlns:a16="http://schemas.microsoft.com/office/drawing/2014/main" id="{1B601A94-7382-6D31-E649-CE9D93160084}"/>
              </a:ext>
            </a:extLst>
          </p:cNvPr>
          <p:cNvSpPr/>
          <p:nvPr/>
        </p:nvSpPr>
        <p:spPr>
          <a:xfrm>
            <a:off x="4994557" y="4869332"/>
            <a:ext cx="923970" cy="1105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sz="1539"/>
          </a:p>
        </p:txBody>
      </p:sp>
    </p:spTree>
    <p:extLst>
      <p:ext uri="{BB962C8B-B14F-4D97-AF65-F5344CB8AC3E}">
        <p14:creationId xmlns:p14="http://schemas.microsoft.com/office/powerpoint/2010/main" val="1833176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EBEB0CAA-FBB9-539C-91CF-DDD5C1198415}"/>
              </a:ext>
            </a:extLst>
          </p:cNvPr>
          <p:cNvSpPr txBox="1">
            <a:spLocks/>
          </p:cNvSpPr>
          <p:nvPr/>
        </p:nvSpPr>
        <p:spPr>
          <a:xfrm>
            <a:off x="1808291" y="397616"/>
            <a:ext cx="4127064" cy="628601"/>
          </a:xfrm>
          <a:prstGeom prst="rect">
            <a:avLst/>
          </a:prstGeom>
        </p:spPr>
        <p:txBody>
          <a:bodyPr vert="horz" lIns="78221" tIns="39110" rIns="78221" bIns="39110" rtlCol="0" anchor="t">
            <a:normAutofit fontScale="97500" lnSpcReduction="1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ACP vs AFE</a:t>
            </a:r>
            <a:endParaRPr lang="es-EC" sz="3850" b="1" dirty="0">
              <a:solidFill>
                <a:schemeClr val="tx1"/>
              </a:solidFill>
            </a:endParaRPr>
          </a:p>
        </p:txBody>
      </p:sp>
      <p:sp>
        <p:nvSpPr>
          <p:cNvPr id="35" name="Título 1">
            <a:extLst>
              <a:ext uri="{FF2B5EF4-FFF2-40B4-BE49-F238E27FC236}">
                <a16:creationId xmlns:a16="http://schemas.microsoft.com/office/drawing/2014/main" id="{482A98C2-23FB-7C70-2268-4B0FD1FA0113}"/>
              </a:ext>
            </a:extLst>
          </p:cNvPr>
          <p:cNvSpPr txBox="1">
            <a:spLocks/>
          </p:cNvSpPr>
          <p:nvPr/>
        </p:nvSpPr>
        <p:spPr>
          <a:xfrm>
            <a:off x="2153730" y="1396267"/>
            <a:ext cx="7638149" cy="4496652"/>
          </a:xfrm>
          <a:prstGeom prst="rect">
            <a:avLst/>
          </a:prstGeom>
        </p:spPr>
        <p:txBody>
          <a:bodyPr vert="horz" lIns="78221" tIns="39110" rIns="78221" bIns="39110" rtlCol="0" anchor="t">
            <a:normAutofit fontScale="25000" lnSpcReduction="2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MX" sz="6160" dirty="0">
                <a:solidFill>
                  <a:schemeClr val="tx1"/>
                </a:solidFill>
              </a:rPr>
              <a:t>El análisis de componentes principales (ACP) y el análisis factorial exploratorio (AFE) son técnicas de </a:t>
            </a:r>
            <a:r>
              <a:rPr lang="es-MX" sz="6160" b="1" dirty="0">
                <a:solidFill>
                  <a:schemeClr val="tx1"/>
                </a:solidFill>
              </a:rPr>
              <a:t>reducción de dimensionalidad</a:t>
            </a:r>
            <a:r>
              <a:rPr lang="es-MX" sz="6160" dirty="0">
                <a:solidFill>
                  <a:schemeClr val="tx1"/>
                </a:solidFill>
              </a:rPr>
              <a:t> en estadística multivariante, pero tienen diferencias en sus objetivos y suposiciones subyacentes:</a:t>
            </a:r>
          </a:p>
          <a:p>
            <a:pPr algn="just"/>
            <a:endParaRPr lang="es-MX" sz="6160" dirty="0">
              <a:solidFill>
                <a:schemeClr val="tx1"/>
              </a:solidFill>
            </a:endParaRPr>
          </a:p>
          <a:p>
            <a:pPr algn="just"/>
            <a:r>
              <a:rPr lang="es-MX" sz="6160" dirty="0">
                <a:solidFill>
                  <a:schemeClr val="tx1"/>
                </a:solidFill>
              </a:rPr>
              <a:t>1. </a:t>
            </a:r>
            <a:r>
              <a:rPr lang="es-MX" sz="6160" b="1" dirty="0">
                <a:solidFill>
                  <a:schemeClr val="tx1"/>
                </a:solidFill>
              </a:rPr>
              <a:t>Objetivos:</a:t>
            </a:r>
          </a:p>
          <a:p>
            <a:pPr algn="just"/>
            <a:endParaRPr lang="es-MX" sz="6160" dirty="0">
              <a:solidFill>
                <a:schemeClr val="tx1"/>
              </a:solidFill>
            </a:endParaRPr>
          </a:p>
          <a:p>
            <a:pPr marL="733357" indent="-733357" algn="just">
              <a:buFontTx/>
              <a:buChar char="-"/>
            </a:pPr>
            <a:r>
              <a:rPr lang="es-MX" sz="6160" b="1" dirty="0">
                <a:solidFill>
                  <a:schemeClr val="tx1"/>
                </a:solidFill>
              </a:rPr>
              <a:t>ACP</a:t>
            </a:r>
            <a:r>
              <a:rPr lang="es-MX" sz="6160" dirty="0">
                <a:solidFill>
                  <a:schemeClr val="tx1"/>
                </a:solidFill>
              </a:rPr>
              <a:t>: Su principal objetivo es reducir la dimensionalidad de los datos, transformando las variables originales en un nuevo conjunto de variables no correlacionadas llamadas componentes principales. El ACP busca maximizar la varianza explicada en los componentes principales.</a:t>
            </a:r>
          </a:p>
          <a:p>
            <a:pPr marL="733357" indent="-733357" algn="just">
              <a:buFontTx/>
              <a:buChar char="-"/>
            </a:pPr>
            <a:r>
              <a:rPr lang="es-MX" sz="6160" b="1" dirty="0">
                <a:solidFill>
                  <a:schemeClr val="tx1"/>
                </a:solidFill>
              </a:rPr>
              <a:t>AFE</a:t>
            </a:r>
            <a:r>
              <a:rPr lang="es-MX" sz="6160" dirty="0">
                <a:solidFill>
                  <a:schemeClr val="tx1"/>
                </a:solidFill>
              </a:rPr>
              <a:t>: Su objetivo es identificar la estructura subyacente de las variables, agrupándolas en factores comunes que expliquen las correlaciones entre ellas. El AFE busca explicar las correlaciones entre las variables en términos de un número menor de factores no observados.</a:t>
            </a:r>
          </a:p>
          <a:p>
            <a:pPr algn="just"/>
            <a:endParaRPr lang="es-MX" sz="6160" dirty="0">
              <a:solidFill>
                <a:schemeClr val="tx1"/>
              </a:solidFill>
            </a:endParaRPr>
          </a:p>
          <a:p>
            <a:pPr algn="just"/>
            <a:r>
              <a:rPr lang="es-MX" sz="6160" dirty="0">
                <a:solidFill>
                  <a:schemeClr val="tx1"/>
                </a:solidFill>
              </a:rPr>
              <a:t>2. </a:t>
            </a:r>
            <a:r>
              <a:rPr lang="es-MX" sz="6160" b="1" dirty="0">
                <a:solidFill>
                  <a:schemeClr val="tx1"/>
                </a:solidFill>
              </a:rPr>
              <a:t>Suposiciones:</a:t>
            </a:r>
          </a:p>
          <a:p>
            <a:pPr algn="just"/>
            <a:endParaRPr lang="es-MX" sz="6160" dirty="0">
              <a:solidFill>
                <a:schemeClr val="tx1"/>
              </a:solidFill>
            </a:endParaRPr>
          </a:p>
          <a:p>
            <a:pPr marL="733357" indent="-733357" algn="just">
              <a:buFontTx/>
              <a:buChar char="-"/>
            </a:pPr>
            <a:r>
              <a:rPr lang="es-MX" sz="6160" b="1" dirty="0">
                <a:solidFill>
                  <a:schemeClr val="tx1"/>
                </a:solidFill>
              </a:rPr>
              <a:t>ACP</a:t>
            </a:r>
            <a:r>
              <a:rPr lang="es-MX" sz="6160" dirty="0">
                <a:solidFill>
                  <a:schemeClr val="tx1"/>
                </a:solidFill>
              </a:rPr>
              <a:t>: No se basa en un modelo estadístico específico y no asume la existencia de factores subyacentes. Solo requiere que los datos sean cuantitativos.</a:t>
            </a:r>
          </a:p>
          <a:p>
            <a:pPr marL="733357" indent="-733357" algn="just">
              <a:buFontTx/>
              <a:buChar char="-"/>
            </a:pPr>
            <a:r>
              <a:rPr lang="es-MX" sz="6160" b="1" dirty="0">
                <a:solidFill>
                  <a:schemeClr val="tx1"/>
                </a:solidFill>
              </a:rPr>
              <a:t>AFE</a:t>
            </a:r>
            <a:r>
              <a:rPr lang="es-MX" sz="6160" dirty="0">
                <a:solidFill>
                  <a:schemeClr val="tx1"/>
                </a:solidFill>
              </a:rPr>
              <a:t>: Se basa en un modelo estadístico que asume que las correlaciones entre las variables se deben a la influencia de factores comunes subyacentes. Además, asume que existe una estructura de factores que puede ser descubierta a través del análisis.</a:t>
            </a:r>
          </a:p>
          <a:p>
            <a:pPr algn="just"/>
            <a:endParaRPr lang="es-MX" sz="3850" b="1" dirty="0">
              <a:solidFill>
                <a:schemeClr val="tx1"/>
              </a:solidFill>
            </a:endParaRPr>
          </a:p>
        </p:txBody>
      </p:sp>
    </p:spTree>
    <p:extLst>
      <p:ext uri="{BB962C8B-B14F-4D97-AF65-F5344CB8AC3E}">
        <p14:creationId xmlns:p14="http://schemas.microsoft.com/office/powerpoint/2010/main" val="26912689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EBEB0CAA-FBB9-539C-91CF-DDD5C1198415}"/>
              </a:ext>
            </a:extLst>
          </p:cNvPr>
          <p:cNvSpPr txBox="1">
            <a:spLocks/>
          </p:cNvSpPr>
          <p:nvPr/>
        </p:nvSpPr>
        <p:spPr>
          <a:xfrm>
            <a:off x="1808291" y="397616"/>
            <a:ext cx="4127064" cy="628601"/>
          </a:xfrm>
          <a:prstGeom prst="rect">
            <a:avLst/>
          </a:prstGeom>
        </p:spPr>
        <p:txBody>
          <a:bodyPr vert="horz" lIns="78221" tIns="39110" rIns="78221" bIns="39110" rtlCol="0" anchor="t">
            <a:normAutofit fontScale="97500" lnSpcReduction="1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ACP vs AFE</a:t>
            </a:r>
            <a:endParaRPr lang="es-EC" sz="3850" b="1" dirty="0">
              <a:solidFill>
                <a:schemeClr val="tx1"/>
              </a:solidFill>
            </a:endParaRPr>
          </a:p>
        </p:txBody>
      </p:sp>
      <p:sp>
        <p:nvSpPr>
          <p:cNvPr id="35" name="Título 1">
            <a:extLst>
              <a:ext uri="{FF2B5EF4-FFF2-40B4-BE49-F238E27FC236}">
                <a16:creationId xmlns:a16="http://schemas.microsoft.com/office/drawing/2014/main" id="{482A98C2-23FB-7C70-2268-4B0FD1FA0113}"/>
              </a:ext>
            </a:extLst>
          </p:cNvPr>
          <p:cNvSpPr txBox="1">
            <a:spLocks/>
          </p:cNvSpPr>
          <p:nvPr/>
        </p:nvSpPr>
        <p:spPr>
          <a:xfrm>
            <a:off x="2153730" y="1396267"/>
            <a:ext cx="7638149" cy="4496652"/>
          </a:xfrm>
          <a:prstGeom prst="rect">
            <a:avLst/>
          </a:prstGeom>
        </p:spPr>
        <p:txBody>
          <a:bodyPr vert="horz" lIns="78221" tIns="39110" rIns="78221" bIns="39110" rtlCol="0" anchor="t">
            <a:normAutofit fontScale="40000" lnSpcReduction="2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MX" sz="3850" dirty="0">
                <a:solidFill>
                  <a:schemeClr val="tx1"/>
                </a:solidFill>
              </a:rPr>
              <a:t>3. </a:t>
            </a:r>
            <a:r>
              <a:rPr lang="es-MX" sz="3850" b="1" dirty="0">
                <a:solidFill>
                  <a:schemeClr val="tx1"/>
                </a:solidFill>
              </a:rPr>
              <a:t>Interpretación</a:t>
            </a:r>
            <a:r>
              <a:rPr lang="es-MX" sz="3850" dirty="0">
                <a:solidFill>
                  <a:schemeClr val="tx1"/>
                </a:solidFill>
              </a:rPr>
              <a:t>:</a:t>
            </a:r>
          </a:p>
          <a:p>
            <a:pPr algn="just"/>
            <a:endParaRPr lang="es-MX" sz="3850" dirty="0">
              <a:solidFill>
                <a:schemeClr val="tx1"/>
              </a:solidFill>
            </a:endParaRPr>
          </a:p>
          <a:p>
            <a:pPr marL="586685" indent="-586685" algn="just">
              <a:buFontTx/>
              <a:buChar char="-"/>
            </a:pPr>
            <a:r>
              <a:rPr lang="es-MX" sz="3850" b="1" dirty="0">
                <a:solidFill>
                  <a:schemeClr val="tx1"/>
                </a:solidFill>
              </a:rPr>
              <a:t>ACP</a:t>
            </a:r>
            <a:r>
              <a:rPr lang="es-MX" sz="3850" dirty="0">
                <a:solidFill>
                  <a:schemeClr val="tx1"/>
                </a:solidFill>
              </a:rPr>
              <a:t>: Los componentes principales se interpretan como combinaciones lineales de las variables originales que capturan la mayor variabilidad posible en los datos.</a:t>
            </a:r>
          </a:p>
          <a:p>
            <a:pPr marL="586685" indent="-586685" algn="just">
              <a:buFontTx/>
              <a:buChar char="-"/>
            </a:pPr>
            <a:r>
              <a:rPr lang="es-MX" sz="3850" b="1" dirty="0">
                <a:solidFill>
                  <a:schemeClr val="tx1"/>
                </a:solidFill>
              </a:rPr>
              <a:t>AFE</a:t>
            </a:r>
            <a:r>
              <a:rPr lang="es-MX" sz="3850" dirty="0">
                <a:solidFill>
                  <a:schemeClr val="tx1"/>
                </a:solidFill>
              </a:rPr>
              <a:t>: Los factores se interpretan como constructos latentes o conceptos subyacentes que explican las correlaciones entre las variables observadas.</a:t>
            </a:r>
          </a:p>
          <a:p>
            <a:pPr algn="just"/>
            <a:endParaRPr lang="es-MX" sz="3850" dirty="0">
              <a:solidFill>
                <a:schemeClr val="tx1"/>
              </a:solidFill>
            </a:endParaRPr>
          </a:p>
          <a:p>
            <a:pPr algn="just"/>
            <a:r>
              <a:rPr lang="es-MX" sz="3850" dirty="0">
                <a:solidFill>
                  <a:schemeClr val="tx1"/>
                </a:solidFill>
              </a:rPr>
              <a:t>4. </a:t>
            </a:r>
            <a:r>
              <a:rPr lang="es-MX" sz="3850" b="1" dirty="0">
                <a:solidFill>
                  <a:schemeClr val="tx1"/>
                </a:solidFill>
              </a:rPr>
              <a:t>Rotación</a:t>
            </a:r>
            <a:r>
              <a:rPr lang="es-MX" sz="3850" dirty="0">
                <a:solidFill>
                  <a:schemeClr val="tx1"/>
                </a:solidFill>
              </a:rPr>
              <a:t>:</a:t>
            </a:r>
          </a:p>
          <a:p>
            <a:pPr algn="just"/>
            <a:endParaRPr lang="es-MX" sz="3850" dirty="0">
              <a:solidFill>
                <a:schemeClr val="tx1"/>
              </a:solidFill>
            </a:endParaRPr>
          </a:p>
          <a:p>
            <a:pPr marL="586685" indent="-586685" algn="just">
              <a:buFontTx/>
              <a:buChar char="-"/>
            </a:pPr>
            <a:r>
              <a:rPr lang="es-MX" sz="3850" b="1" dirty="0">
                <a:solidFill>
                  <a:schemeClr val="tx1"/>
                </a:solidFill>
              </a:rPr>
              <a:t>ACP</a:t>
            </a:r>
            <a:r>
              <a:rPr lang="es-MX" sz="3850" dirty="0">
                <a:solidFill>
                  <a:schemeClr val="tx1"/>
                </a:solidFill>
              </a:rPr>
              <a:t>: Generalmente, no se utilizan rotaciones de los componentes principales, ya que el objetivo es maximizar la varianza explicada en cada componente.</a:t>
            </a:r>
          </a:p>
          <a:p>
            <a:pPr marL="586685" indent="-586685" algn="just">
              <a:buFontTx/>
              <a:buChar char="-"/>
            </a:pPr>
            <a:r>
              <a:rPr lang="es-MX" sz="3850" b="1" dirty="0">
                <a:solidFill>
                  <a:schemeClr val="tx1"/>
                </a:solidFill>
              </a:rPr>
              <a:t>AFE</a:t>
            </a:r>
            <a:r>
              <a:rPr lang="es-MX" sz="3850" dirty="0">
                <a:solidFill>
                  <a:schemeClr val="tx1"/>
                </a:solidFill>
              </a:rPr>
              <a:t>: Se utilizan técnicas de rotación (ortogonal o oblicua) para hacer más interpretable la estructura de factores, buscando una solución que facilite la interpretación de los factores.</a:t>
            </a:r>
          </a:p>
          <a:p>
            <a:pPr algn="just"/>
            <a:endParaRPr lang="es-MX" sz="3850" dirty="0">
              <a:solidFill>
                <a:schemeClr val="tx1"/>
              </a:solidFill>
            </a:endParaRPr>
          </a:p>
          <a:p>
            <a:pPr algn="just"/>
            <a:r>
              <a:rPr lang="es-MX" sz="3850" b="1" dirty="0">
                <a:solidFill>
                  <a:schemeClr val="tx1"/>
                </a:solidFill>
              </a:rPr>
              <a:t>Conclusión</a:t>
            </a:r>
            <a:r>
              <a:rPr lang="es-MX" sz="3850" dirty="0">
                <a:solidFill>
                  <a:schemeClr val="tx1"/>
                </a:solidFill>
              </a:rPr>
              <a:t>:</a:t>
            </a:r>
          </a:p>
          <a:p>
            <a:pPr algn="just"/>
            <a:endParaRPr lang="es-MX" sz="3850" dirty="0">
              <a:solidFill>
                <a:schemeClr val="tx1"/>
              </a:solidFill>
            </a:endParaRPr>
          </a:p>
          <a:p>
            <a:pPr algn="just"/>
            <a:r>
              <a:rPr lang="es-MX" sz="3850" dirty="0">
                <a:solidFill>
                  <a:schemeClr val="tx1"/>
                </a:solidFill>
              </a:rPr>
              <a:t>Aunque tanto el ACP como el AFE se utilizan para la reducción de dimensionalidad, sus enfoques y objetivos son diferentes. El ACP se enfoca en la variabilidad de los datos, mientras que el AFE se centra en la estructura subyacente y las correlaciones entre las variables. La elección entre ACP y AFE dependerá del objetivo del análisis y de las características de los datos.</a:t>
            </a:r>
          </a:p>
        </p:txBody>
      </p:sp>
    </p:spTree>
    <p:extLst>
      <p:ext uri="{BB962C8B-B14F-4D97-AF65-F5344CB8AC3E}">
        <p14:creationId xmlns:p14="http://schemas.microsoft.com/office/powerpoint/2010/main" val="40885665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EBEB0CAA-FBB9-539C-91CF-DDD5C1198415}"/>
              </a:ext>
            </a:extLst>
          </p:cNvPr>
          <p:cNvSpPr txBox="1">
            <a:spLocks/>
          </p:cNvSpPr>
          <p:nvPr/>
        </p:nvSpPr>
        <p:spPr>
          <a:xfrm>
            <a:off x="1808291" y="397616"/>
            <a:ext cx="4127064" cy="628601"/>
          </a:xfrm>
          <a:prstGeom prst="rect">
            <a:avLst/>
          </a:prstGeom>
        </p:spPr>
        <p:txBody>
          <a:bodyPr vert="horz" lIns="78221" tIns="39110" rIns="78221" bIns="39110" rtlCol="0" anchor="t">
            <a:normAutofit fontScale="52500" lnSpcReduction="2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Análisis Componentes Principales</a:t>
            </a:r>
            <a:endParaRPr lang="es-EC" sz="3850" b="1" dirty="0">
              <a:solidFill>
                <a:schemeClr val="tx1"/>
              </a:solidFill>
            </a:endParaRPr>
          </a:p>
        </p:txBody>
      </p:sp>
      <p:pic>
        <p:nvPicPr>
          <p:cNvPr id="2" name="Imagen 1">
            <a:extLst>
              <a:ext uri="{FF2B5EF4-FFF2-40B4-BE49-F238E27FC236}">
                <a16:creationId xmlns:a16="http://schemas.microsoft.com/office/drawing/2014/main" id="{D032D29B-4567-42D3-2306-0BC0F4FE1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6697" y="194247"/>
            <a:ext cx="1416754" cy="662332"/>
          </a:xfrm>
          <a:prstGeom prst="rect">
            <a:avLst/>
          </a:prstGeom>
        </p:spPr>
      </p:pic>
      <p:sp>
        <p:nvSpPr>
          <p:cNvPr id="35" name="Título 1">
            <a:extLst>
              <a:ext uri="{FF2B5EF4-FFF2-40B4-BE49-F238E27FC236}">
                <a16:creationId xmlns:a16="http://schemas.microsoft.com/office/drawing/2014/main" id="{482A98C2-23FB-7C70-2268-4B0FD1FA0113}"/>
              </a:ext>
            </a:extLst>
          </p:cNvPr>
          <p:cNvSpPr txBox="1">
            <a:spLocks/>
          </p:cNvSpPr>
          <p:nvPr/>
        </p:nvSpPr>
        <p:spPr>
          <a:xfrm>
            <a:off x="2195772" y="1180674"/>
            <a:ext cx="7638149" cy="4496652"/>
          </a:xfrm>
          <a:prstGeom prst="rect">
            <a:avLst/>
          </a:prstGeom>
        </p:spPr>
        <p:txBody>
          <a:bodyPr vert="horz" lIns="78221" tIns="39110" rIns="78221" bIns="39110" rtlCol="0" anchor="t">
            <a:normAutofit fontScale="32500" lnSpcReduction="2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MX" sz="3850" b="1" dirty="0">
                <a:solidFill>
                  <a:schemeClr val="tx1"/>
                </a:solidFill>
              </a:rPr>
              <a:t>1. Concepto del Análisis de Componentes Principales (ACP):</a:t>
            </a:r>
          </a:p>
          <a:p>
            <a:pPr algn="just"/>
            <a:endParaRPr lang="es-MX" sz="3850" dirty="0">
              <a:solidFill>
                <a:schemeClr val="tx1"/>
              </a:solidFill>
            </a:endParaRPr>
          </a:p>
          <a:p>
            <a:pPr algn="just"/>
            <a:r>
              <a:rPr lang="es-MX" sz="3850" b="1" dirty="0">
                <a:solidFill>
                  <a:schemeClr val="tx1"/>
                </a:solidFill>
              </a:rPr>
              <a:t>Definición</a:t>
            </a:r>
            <a:r>
              <a:rPr lang="es-MX" sz="3850" dirty="0">
                <a:solidFill>
                  <a:schemeClr val="tx1"/>
                </a:solidFill>
              </a:rPr>
              <a:t>: El ACP es una técnica de reducción de dimensionalidad que se utiliza para resumir la información contenida en un conjunto de variables correlacionadas en un número menor de variables no correlacionadas llamadas componentes principales.</a:t>
            </a:r>
          </a:p>
          <a:p>
            <a:pPr algn="just"/>
            <a:endParaRPr lang="es-MX" sz="3850" dirty="0">
              <a:solidFill>
                <a:schemeClr val="tx1"/>
              </a:solidFill>
            </a:endParaRPr>
          </a:p>
          <a:p>
            <a:pPr algn="just"/>
            <a:r>
              <a:rPr lang="es-MX" sz="3850" b="1" dirty="0">
                <a:solidFill>
                  <a:schemeClr val="tx1"/>
                </a:solidFill>
              </a:rPr>
              <a:t>Objetivo</a:t>
            </a:r>
            <a:r>
              <a:rPr lang="es-MX" sz="3850" dirty="0">
                <a:solidFill>
                  <a:schemeClr val="tx1"/>
                </a:solidFill>
              </a:rPr>
              <a:t>: El objetivo principal del ACP es simplificar la complejidad de los datos, manteniendo la mayor cantidad de información posible.</a:t>
            </a:r>
          </a:p>
          <a:p>
            <a:pPr algn="just"/>
            <a:endParaRPr lang="es-MX" sz="3850" dirty="0">
              <a:solidFill>
                <a:schemeClr val="tx1"/>
              </a:solidFill>
            </a:endParaRPr>
          </a:p>
          <a:p>
            <a:pPr algn="just"/>
            <a:r>
              <a:rPr lang="es-MX" sz="3850" b="1" dirty="0">
                <a:solidFill>
                  <a:schemeClr val="tx1"/>
                </a:solidFill>
              </a:rPr>
              <a:t>2. Fundamentos Matemáticos del ACP</a:t>
            </a:r>
          </a:p>
          <a:p>
            <a:pPr algn="just"/>
            <a:endParaRPr lang="es-MX" sz="3850" dirty="0">
              <a:solidFill>
                <a:schemeClr val="tx1"/>
              </a:solidFill>
            </a:endParaRPr>
          </a:p>
          <a:p>
            <a:pPr algn="just"/>
            <a:r>
              <a:rPr lang="es-MX" sz="3850" b="1" dirty="0">
                <a:solidFill>
                  <a:schemeClr val="tx1"/>
                </a:solidFill>
              </a:rPr>
              <a:t>Matriz de Covarianza/Correlación</a:t>
            </a:r>
            <a:r>
              <a:rPr lang="es-MX" sz="3850" dirty="0">
                <a:solidFill>
                  <a:schemeClr val="tx1"/>
                </a:solidFill>
              </a:rPr>
              <a:t>: El ACP comienza con el cálculo de la matriz de covarianza o correlación de las variables originales.</a:t>
            </a:r>
          </a:p>
          <a:p>
            <a:pPr algn="just"/>
            <a:endParaRPr lang="es-MX" sz="3850" dirty="0">
              <a:solidFill>
                <a:schemeClr val="tx1"/>
              </a:solidFill>
            </a:endParaRPr>
          </a:p>
          <a:p>
            <a:pPr algn="just"/>
            <a:r>
              <a:rPr lang="es-MX" sz="3850" b="1" dirty="0">
                <a:solidFill>
                  <a:schemeClr val="tx1"/>
                </a:solidFill>
              </a:rPr>
              <a:t>Valores y Vectores Propios</a:t>
            </a:r>
            <a:r>
              <a:rPr lang="es-MX" sz="3850" dirty="0">
                <a:solidFill>
                  <a:schemeClr val="tx1"/>
                </a:solidFill>
              </a:rPr>
              <a:t>: A partir de la matriz de covarianza/correlación, se calculan los valores y vectores propios. Los valores propios indican la cantidad de varianza explicada por cada componente principal, mientras que los vectores propios determinan la dirección de los componentes principales.</a:t>
            </a:r>
          </a:p>
          <a:p>
            <a:pPr algn="just"/>
            <a:endParaRPr lang="es-MX" sz="3850" dirty="0">
              <a:solidFill>
                <a:schemeClr val="tx1"/>
              </a:solidFill>
            </a:endParaRPr>
          </a:p>
          <a:p>
            <a:pPr algn="just"/>
            <a:r>
              <a:rPr lang="es-MX" sz="3850" b="1" dirty="0">
                <a:solidFill>
                  <a:schemeClr val="tx1"/>
                </a:solidFill>
              </a:rPr>
              <a:t>Selección de Componentes Principales:</a:t>
            </a:r>
            <a:r>
              <a:rPr lang="es-MX" sz="3850" dirty="0">
                <a:solidFill>
                  <a:schemeClr val="tx1"/>
                </a:solidFill>
              </a:rPr>
              <a:t> Se seleccionan los componentes principales que explican la mayor parte de la variabilidad de los datos.</a:t>
            </a:r>
          </a:p>
          <a:p>
            <a:pPr algn="just"/>
            <a:endParaRPr lang="es-MX" sz="3850" dirty="0">
              <a:solidFill>
                <a:schemeClr val="tx1"/>
              </a:solidFill>
            </a:endParaRPr>
          </a:p>
          <a:p>
            <a:pPr algn="just"/>
            <a:r>
              <a:rPr lang="es-MX" sz="3850" b="1" dirty="0">
                <a:solidFill>
                  <a:schemeClr val="tx1"/>
                </a:solidFill>
              </a:rPr>
              <a:t>3. Interpretación de los Resultados</a:t>
            </a:r>
          </a:p>
          <a:p>
            <a:pPr algn="just"/>
            <a:endParaRPr lang="es-MX" sz="3850" b="1" dirty="0">
              <a:solidFill>
                <a:schemeClr val="tx1"/>
              </a:solidFill>
            </a:endParaRPr>
          </a:p>
          <a:p>
            <a:pPr algn="just"/>
            <a:r>
              <a:rPr lang="es-MX" sz="3850" b="1" dirty="0">
                <a:solidFill>
                  <a:schemeClr val="tx1"/>
                </a:solidFill>
              </a:rPr>
              <a:t>Cargas Factoriales:</a:t>
            </a:r>
            <a:r>
              <a:rPr lang="es-MX" sz="3850" dirty="0">
                <a:solidFill>
                  <a:schemeClr val="tx1"/>
                </a:solidFill>
              </a:rPr>
              <a:t> Las cargas factoriales (coeficientes de los vectores propios) indican la relación entre las variables originales y los componentes principales.</a:t>
            </a:r>
          </a:p>
          <a:p>
            <a:pPr algn="just"/>
            <a:endParaRPr lang="es-MX" sz="3850" dirty="0">
              <a:solidFill>
                <a:schemeClr val="tx1"/>
              </a:solidFill>
            </a:endParaRPr>
          </a:p>
          <a:p>
            <a:pPr algn="just"/>
            <a:r>
              <a:rPr lang="es-MX" sz="3850" b="1" dirty="0">
                <a:solidFill>
                  <a:schemeClr val="tx1"/>
                </a:solidFill>
              </a:rPr>
              <a:t>Gráficos</a:t>
            </a:r>
            <a:r>
              <a:rPr lang="es-MX" sz="3850" dirty="0">
                <a:solidFill>
                  <a:schemeClr val="tx1"/>
                </a:solidFill>
              </a:rPr>
              <a:t>: Los gráficos de biplot y de sedimento ayudan a visualizar y a interpretar los resultados del ACP.</a:t>
            </a:r>
          </a:p>
        </p:txBody>
      </p:sp>
    </p:spTree>
    <p:extLst>
      <p:ext uri="{BB962C8B-B14F-4D97-AF65-F5344CB8AC3E}">
        <p14:creationId xmlns:p14="http://schemas.microsoft.com/office/powerpoint/2010/main" val="4093510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EBEB0CAA-FBB9-539C-91CF-DDD5C1198415}"/>
              </a:ext>
            </a:extLst>
          </p:cNvPr>
          <p:cNvSpPr txBox="1">
            <a:spLocks/>
          </p:cNvSpPr>
          <p:nvPr/>
        </p:nvSpPr>
        <p:spPr>
          <a:xfrm>
            <a:off x="1808291" y="397616"/>
            <a:ext cx="4127064" cy="628601"/>
          </a:xfrm>
          <a:prstGeom prst="rect">
            <a:avLst/>
          </a:prstGeom>
        </p:spPr>
        <p:txBody>
          <a:bodyPr vert="horz" lIns="78221" tIns="39110" rIns="78221" bIns="39110" rtlCol="0" anchor="t">
            <a:normAutofit fontScale="60000" lnSpcReduction="2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Análisis Factorial Exploratorio</a:t>
            </a:r>
            <a:endParaRPr lang="es-EC" sz="3850" b="1" dirty="0">
              <a:solidFill>
                <a:schemeClr val="tx1"/>
              </a:solidFill>
            </a:endParaRPr>
          </a:p>
        </p:txBody>
      </p:sp>
      <p:sp>
        <p:nvSpPr>
          <p:cNvPr id="35" name="Título 1">
            <a:extLst>
              <a:ext uri="{FF2B5EF4-FFF2-40B4-BE49-F238E27FC236}">
                <a16:creationId xmlns:a16="http://schemas.microsoft.com/office/drawing/2014/main" id="{482A98C2-23FB-7C70-2268-4B0FD1FA0113}"/>
              </a:ext>
            </a:extLst>
          </p:cNvPr>
          <p:cNvSpPr txBox="1">
            <a:spLocks/>
          </p:cNvSpPr>
          <p:nvPr/>
        </p:nvSpPr>
        <p:spPr>
          <a:xfrm>
            <a:off x="2153730" y="1396267"/>
            <a:ext cx="7638149" cy="4496652"/>
          </a:xfrm>
          <a:prstGeom prst="rect">
            <a:avLst/>
          </a:prstGeom>
        </p:spPr>
        <p:txBody>
          <a:bodyPr vert="horz" lIns="78221" tIns="39110" rIns="78221" bIns="39110" rtlCol="0" anchor="t">
            <a:noAutofit/>
          </a:bodyPr>
          <a:lstStyle>
            <a:defPPr>
              <a:defRPr lang="en-US"/>
            </a:defPPr>
            <a:lvl1pPr algn="just" defTabSz="504200">
              <a:spcBef>
                <a:spcPct val="0"/>
              </a:spcBef>
              <a:buNone/>
              <a:defRPr sz="1600" b="1">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MX" sz="1369" b="0" dirty="0"/>
              <a:t>El análisis factorial exploratorio (AFE) es una técnica estadística utilizada para identificar la estructura subyacente de un conjunto de variables observadas</a:t>
            </a:r>
          </a:p>
          <a:p>
            <a:endParaRPr lang="es-MX" sz="1369" b="0" dirty="0"/>
          </a:p>
          <a:p>
            <a:r>
              <a:rPr lang="es-MX" sz="1369" dirty="0"/>
              <a:t>1. Definición del Problema y Recolección de Datos</a:t>
            </a:r>
          </a:p>
          <a:p>
            <a:pPr marL="244452" indent="-244452">
              <a:buFont typeface="Arial" panose="020B0604020202020204" pitchFamily="34" charset="0"/>
              <a:buChar char="•"/>
            </a:pPr>
            <a:r>
              <a:rPr lang="es-MX" sz="1369" dirty="0"/>
              <a:t>Objetivo</a:t>
            </a:r>
            <a:r>
              <a:rPr lang="es-MX" sz="1369" b="0" dirty="0"/>
              <a:t>: Definir claramente el objetivo del AFE y las preguntas de investigación.</a:t>
            </a:r>
          </a:p>
          <a:p>
            <a:pPr marL="244452" indent="-244452">
              <a:buFont typeface="Arial" panose="020B0604020202020204" pitchFamily="34" charset="0"/>
              <a:buChar char="•"/>
            </a:pPr>
            <a:r>
              <a:rPr lang="es-MX" sz="1369" dirty="0"/>
              <a:t>Datos</a:t>
            </a:r>
            <a:r>
              <a:rPr lang="es-MX" sz="1369" b="0" dirty="0"/>
              <a:t>: Recolectar un conjunto de datos cuantitativos que se sospecha que tienen una estructura factorial subyacente.</a:t>
            </a:r>
          </a:p>
          <a:p>
            <a:endParaRPr lang="es-MX" sz="1369" b="0" dirty="0"/>
          </a:p>
          <a:p>
            <a:r>
              <a:rPr lang="es-MX" sz="1369" dirty="0"/>
              <a:t>2. Evaluación de la Adecuación de los Datos</a:t>
            </a:r>
          </a:p>
          <a:p>
            <a:pPr marL="244452" indent="-244452">
              <a:buFont typeface="Arial" panose="020B0604020202020204" pitchFamily="34" charset="0"/>
              <a:buChar char="•"/>
            </a:pPr>
            <a:r>
              <a:rPr lang="es-MX" sz="1369" dirty="0"/>
              <a:t>Matriz de Correlaciones</a:t>
            </a:r>
            <a:r>
              <a:rPr lang="es-MX" sz="1369" b="0" dirty="0"/>
              <a:t>: Calcular la matriz de correlaciones de las variables para evaluar si hay suficientes correlaciones significativas.</a:t>
            </a:r>
          </a:p>
          <a:p>
            <a:pPr marL="244452" indent="-244452">
              <a:buFont typeface="Arial" panose="020B0604020202020204" pitchFamily="34" charset="0"/>
              <a:buChar char="•"/>
            </a:pPr>
            <a:r>
              <a:rPr lang="es-MX" sz="1369" dirty="0"/>
              <a:t>Medidas de Adecuación</a:t>
            </a:r>
            <a:r>
              <a:rPr lang="es-MX" sz="1369" b="0" dirty="0"/>
              <a:t>: Utilizar medidas como el índice Kaiser-Meyer-Olkin (KMO) y la prueba de esfericidad de Bartlett para evaluar la adecuación de los datos para el AFE.</a:t>
            </a:r>
          </a:p>
          <a:p>
            <a:endParaRPr lang="es-MX" sz="1369" b="0" dirty="0"/>
          </a:p>
          <a:p>
            <a:r>
              <a:rPr lang="es-MX" sz="1369" dirty="0"/>
              <a:t>3. Extracción de Factores</a:t>
            </a:r>
          </a:p>
          <a:p>
            <a:pPr marL="244452" indent="-244452">
              <a:buFont typeface="Arial" panose="020B0604020202020204" pitchFamily="34" charset="0"/>
              <a:buChar char="•"/>
            </a:pPr>
            <a:r>
              <a:rPr lang="es-MX" sz="1369" dirty="0"/>
              <a:t>Método de Extracción</a:t>
            </a:r>
            <a:r>
              <a:rPr lang="es-MX" sz="1369" b="0" dirty="0"/>
              <a:t>: Elegir un método de extracción de factores, como el método de componentes principales o el método de máxima verosimilitud.</a:t>
            </a:r>
          </a:p>
          <a:p>
            <a:pPr marL="244452" indent="-244452">
              <a:buFont typeface="Arial" panose="020B0604020202020204" pitchFamily="34" charset="0"/>
              <a:buChar char="•"/>
            </a:pPr>
            <a:r>
              <a:rPr lang="es-MX" sz="1369" dirty="0"/>
              <a:t>Número de Factores</a:t>
            </a:r>
            <a:r>
              <a:rPr lang="es-MX" sz="1369" b="0" dirty="0"/>
              <a:t>: Determinar el número de factores a extraer utilizando criterios como el criterio de Kaiser (autovalores mayores que 1), el scree plot o la interpretación teórica.</a:t>
            </a:r>
          </a:p>
        </p:txBody>
      </p:sp>
    </p:spTree>
    <p:extLst>
      <p:ext uri="{BB962C8B-B14F-4D97-AF65-F5344CB8AC3E}">
        <p14:creationId xmlns:p14="http://schemas.microsoft.com/office/powerpoint/2010/main" val="37121155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EBEB0CAA-FBB9-539C-91CF-DDD5C1198415}"/>
              </a:ext>
            </a:extLst>
          </p:cNvPr>
          <p:cNvSpPr txBox="1">
            <a:spLocks/>
          </p:cNvSpPr>
          <p:nvPr/>
        </p:nvSpPr>
        <p:spPr>
          <a:xfrm>
            <a:off x="1808291" y="397616"/>
            <a:ext cx="4127064" cy="628601"/>
          </a:xfrm>
          <a:prstGeom prst="rect">
            <a:avLst/>
          </a:prstGeom>
        </p:spPr>
        <p:txBody>
          <a:bodyPr vert="horz" lIns="78221" tIns="39110" rIns="78221" bIns="39110" rtlCol="0" anchor="t">
            <a:normAutofit fontScale="60000" lnSpcReduction="2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Análisis Factorial Exploratorio</a:t>
            </a:r>
            <a:endParaRPr lang="es-EC" sz="3850" b="1" dirty="0">
              <a:solidFill>
                <a:schemeClr val="tx1"/>
              </a:solidFill>
            </a:endParaRPr>
          </a:p>
        </p:txBody>
      </p:sp>
      <p:sp>
        <p:nvSpPr>
          <p:cNvPr id="35" name="Título 1">
            <a:extLst>
              <a:ext uri="{FF2B5EF4-FFF2-40B4-BE49-F238E27FC236}">
                <a16:creationId xmlns:a16="http://schemas.microsoft.com/office/drawing/2014/main" id="{482A98C2-23FB-7C70-2268-4B0FD1FA0113}"/>
              </a:ext>
            </a:extLst>
          </p:cNvPr>
          <p:cNvSpPr txBox="1">
            <a:spLocks/>
          </p:cNvSpPr>
          <p:nvPr/>
        </p:nvSpPr>
        <p:spPr>
          <a:xfrm>
            <a:off x="1324304" y="718630"/>
            <a:ext cx="8430126" cy="4496652"/>
          </a:xfrm>
          <a:prstGeom prst="rect">
            <a:avLst/>
          </a:prstGeom>
        </p:spPr>
        <p:txBody>
          <a:bodyPr vert="horz" lIns="78221" tIns="39110" rIns="78221" bIns="39110" rtlCol="0" anchor="t">
            <a:noAutofit/>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MX" sz="1369" b="1" dirty="0">
                <a:solidFill>
                  <a:schemeClr val="tx1"/>
                </a:solidFill>
              </a:rPr>
              <a:t>4. Rotación de Factores</a:t>
            </a:r>
          </a:p>
          <a:p>
            <a:pPr marL="244452" indent="-244452" algn="just">
              <a:buFont typeface="Arial" panose="020B0604020202020204" pitchFamily="34" charset="0"/>
              <a:buChar char="•"/>
            </a:pPr>
            <a:r>
              <a:rPr lang="es-MX" sz="1369" b="1" dirty="0">
                <a:solidFill>
                  <a:schemeClr val="tx1"/>
                </a:solidFill>
              </a:rPr>
              <a:t>Objetivo de la Rotación</a:t>
            </a:r>
            <a:r>
              <a:rPr lang="es-MX" sz="1369" dirty="0">
                <a:solidFill>
                  <a:schemeClr val="tx1"/>
                </a:solidFill>
              </a:rPr>
              <a:t>: Mejorar la interpretabilidad de la solución factorial rotando los ejes de los factores.</a:t>
            </a:r>
          </a:p>
          <a:p>
            <a:pPr marL="244452" indent="-244452" algn="just">
              <a:buFont typeface="Arial" panose="020B0604020202020204" pitchFamily="34" charset="0"/>
              <a:buChar char="•"/>
            </a:pPr>
            <a:r>
              <a:rPr lang="es-MX" sz="1369" b="1" dirty="0">
                <a:solidFill>
                  <a:schemeClr val="tx1"/>
                </a:solidFill>
              </a:rPr>
              <a:t>Método de Rotación</a:t>
            </a:r>
            <a:r>
              <a:rPr lang="es-MX" sz="1369" dirty="0">
                <a:solidFill>
                  <a:schemeClr val="tx1"/>
                </a:solidFill>
              </a:rPr>
              <a:t>: Elegir un método de rotación, que puede ser ortogonal (como Varimax) o oblicuo (como Promax), dependiendo de si se espera que los factores sean correlacionados o no.</a:t>
            </a:r>
          </a:p>
          <a:p>
            <a:pPr algn="just"/>
            <a:endParaRPr lang="es-MX" sz="1369" dirty="0">
              <a:solidFill>
                <a:schemeClr val="tx1"/>
              </a:solidFill>
            </a:endParaRPr>
          </a:p>
          <a:p>
            <a:pPr algn="just"/>
            <a:r>
              <a:rPr lang="es-MX" sz="1369" b="1" dirty="0">
                <a:solidFill>
                  <a:schemeClr val="tx1"/>
                </a:solidFill>
              </a:rPr>
              <a:t>5. Interpretación de los Factores</a:t>
            </a:r>
          </a:p>
          <a:p>
            <a:pPr marL="244452" indent="-244452" algn="just">
              <a:buFont typeface="Arial" panose="020B0604020202020204" pitchFamily="34" charset="0"/>
              <a:buChar char="•"/>
            </a:pPr>
            <a:r>
              <a:rPr lang="es-MX" sz="1369" b="1" dirty="0">
                <a:solidFill>
                  <a:schemeClr val="tx1"/>
                </a:solidFill>
              </a:rPr>
              <a:t>Cargas Factoriales</a:t>
            </a:r>
            <a:r>
              <a:rPr lang="es-MX" sz="1369" dirty="0">
                <a:solidFill>
                  <a:schemeClr val="tx1"/>
                </a:solidFill>
              </a:rPr>
              <a:t>: Examinar las cargas factoriales (correlaciones entre las variables y los factores) para interpretar la naturaleza de cada factor.</a:t>
            </a:r>
          </a:p>
          <a:p>
            <a:pPr marL="244452" indent="-244452" algn="just">
              <a:buFont typeface="Arial" panose="020B0604020202020204" pitchFamily="34" charset="0"/>
              <a:buChar char="•"/>
            </a:pPr>
            <a:r>
              <a:rPr lang="es-MX" sz="1369" b="1" dirty="0">
                <a:solidFill>
                  <a:schemeClr val="tx1"/>
                </a:solidFill>
              </a:rPr>
              <a:t>Nombrar los Factores</a:t>
            </a:r>
            <a:r>
              <a:rPr lang="es-MX" sz="1369" dirty="0">
                <a:solidFill>
                  <a:schemeClr val="tx1"/>
                </a:solidFill>
              </a:rPr>
              <a:t>: Asignar nombres a los factores basándose en las variables que tienen cargas altas en cada factor.</a:t>
            </a:r>
          </a:p>
          <a:p>
            <a:pPr algn="just"/>
            <a:endParaRPr lang="es-MX" sz="1369" dirty="0">
              <a:solidFill>
                <a:schemeClr val="tx1"/>
              </a:solidFill>
            </a:endParaRPr>
          </a:p>
          <a:p>
            <a:pPr algn="just"/>
            <a:r>
              <a:rPr lang="es-MX" sz="1369" b="1" dirty="0">
                <a:solidFill>
                  <a:schemeClr val="tx1"/>
                </a:solidFill>
              </a:rPr>
              <a:t>6. Validación de la Estructura Factorial</a:t>
            </a:r>
          </a:p>
          <a:p>
            <a:pPr marL="244452" indent="-244452" algn="just">
              <a:buFont typeface="Arial" panose="020B0604020202020204" pitchFamily="34" charset="0"/>
              <a:buChar char="•"/>
            </a:pPr>
            <a:r>
              <a:rPr lang="es-MX" sz="1369" b="1" dirty="0">
                <a:solidFill>
                  <a:schemeClr val="tx1"/>
                </a:solidFill>
              </a:rPr>
              <a:t>Validación Cruzada</a:t>
            </a:r>
            <a:r>
              <a:rPr lang="es-MX" sz="1369" dirty="0">
                <a:solidFill>
                  <a:schemeClr val="tx1"/>
                </a:solidFill>
              </a:rPr>
              <a:t>: Realizar el AFE en una muestra diferente o dividir la muestra original para validar la estructura factorial encontrada.</a:t>
            </a:r>
          </a:p>
          <a:p>
            <a:pPr marL="244452" indent="-244452" algn="just">
              <a:buFont typeface="Arial" panose="020B0604020202020204" pitchFamily="34" charset="0"/>
              <a:buChar char="•"/>
            </a:pPr>
            <a:r>
              <a:rPr lang="es-MX" sz="1369" b="1" dirty="0">
                <a:solidFill>
                  <a:schemeClr val="tx1"/>
                </a:solidFill>
              </a:rPr>
              <a:t>Análisis Confirmatorio</a:t>
            </a:r>
            <a:r>
              <a:rPr lang="es-MX" sz="1369" dirty="0">
                <a:solidFill>
                  <a:schemeClr val="tx1"/>
                </a:solidFill>
              </a:rPr>
              <a:t>: En algunos casos, se puede realizar un análisis factorial confirmatorio (AFC) para probar la estructura factorial propuesta.</a:t>
            </a:r>
          </a:p>
          <a:p>
            <a:pPr algn="just"/>
            <a:endParaRPr lang="es-MX" sz="1369" dirty="0">
              <a:solidFill>
                <a:schemeClr val="tx1"/>
              </a:solidFill>
            </a:endParaRPr>
          </a:p>
          <a:p>
            <a:pPr algn="just"/>
            <a:r>
              <a:rPr lang="es-MX" sz="1369" b="1" dirty="0">
                <a:solidFill>
                  <a:schemeClr val="tx1"/>
                </a:solidFill>
              </a:rPr>
              <a:t>7. Aplicación y Uso de los Factores</a:t>
            </a:r>
          </a:p>
          <a:p>
            <a:pPr marL="244452" indent="-244452" algn="just">
              <a:buFont typeface="Arial" panose="020B0604020202020204" pitchFamily="34" charset="0"/>
              <a:buChar char="•"/>
            </a:pPr>
            <a:r>
              <a:rPr lang="es-MX" sz="1369" b="1" dirty="0">
                <a:solidFill>
                  <a:schemeClr val="tx1"/>
                </a:solidFill>
              </a:rPr>
              <a:t>Puntuaciones Factoriales: </a:t>
            </a:r>
            <a:r>
              <a:rPr lang="es-MX" sz="1369" dirty="0">
                <a:solidFill>
                  <a:schemeClr val="tx1"/>
                </a:solidFill>
              </a:rPr>
              <a:t>Calcular las puntuaciones factoriales para cada individuo en la muestra, que pueden ser utilizadas en análisis posteriores.</a:t>
            </a:r>
          </a:p>
          <a:p>
            <a:pPr marL="244452" indent="-244452" algn="just">
              <a:buFont typeface="Arial" panose="020B0604020202020204" pitchFamily="34" charset="0"/>
              <a:buChar char="•"/>
            </a:pPr>
            <a:r>
              <a:rPr lang="es-MX" sz="1369" b="1" dirty="0">
                <a:solidFill>
                  <a:schemeClr val="tx1"/>
                </a:solidFill>
              </a:rPr>
              <a:t>Interpretación y Aplicación:</a:t>
            </a:r>
            <a:r>
              <a:rPr lang="es-MX" sz="1369" dirty="0">
                <a:solidFill>
                  <a:schemeClr val="tx1"/>
                </a:solidFill>
              </a:rPr>
              <a:t> Interpretar los factores en el contexto del problema de investigación y utilizar los resultados para la toma de decisiones o la investigación futura.</a:t>
            </a:r>
          </a:p>
        </p:txBody>
      </p:sp>
    </p:spTree>
    <p:extLst>
      <p:ext uri="{BB962C8B-B14F-4D97-AF65-F5344CB8AC3E}">
        <p14:creationId xmlns:p14="http://schemas.microsoft.com/office/powerpoint/2010/main" val="3477997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EBEB0CAA-FBB9-539C-91CF-DDD5C1198415}"/>
              </a:ext>
            </a:extLst>
          </p:cNvPr>
          <p:cNvSpPr txBox="1">
            <a:spLocks/>
          </p:cNvSpPr>
          <p:nvPr/>
        </p:nvSpPr>
        <p:spPr>
          <a:xfrm>
            <a:off x="1808291" y="397616"/>
            <a:ext cx="4127064" cy="628601"/>
          </a:xfrm>
          <a:prstGeom prst="rect">
            <a:avLst/>
          </a:prstGeom>
        </p:spPr>
        <p:txBody>
          <a:bodyPr vert="horz" lIns="78221" tIns="39110" rIns="78221" bIns="39110" rtlCol="0" anchor="t">
            <a:normAutofit fontScale="60000" lnSpcReduction="2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Análisis Factorial Exploratorio</a:t>
            </a:r>
            <a:endParaRPr lang="es-EC" sz="3850" b="1" dirty="0">
              <a:solidFill>
                <a:schemeClr val="tx1"/>
              </a:solidFill>
            </a:endParaRPr>
          </a:p>
        </p:txBody>
      </p:sp>
      <p:sp>
        <p:nvSpPr>
          <p:cNvPr id="35" name="Título 1">
            <a:extLst>
              <a:ext uri="{FF2B5EF4-FFF2-40B4-BE49-F238E27FC236}">
                <a16:creationId xmlns:a16="http://schemas.microsoft.com/office/drawing/2014/main" id="{482A98C2-23FB-7C70-2268-4B0FD1FA0113}"/>
              </a:ext>
            </a:extLst>
          </p:cNvPr>
          <p:cNvSpPr txBox="1">
            <a:spLocks/>
          </p:cNvSpPr>
          <p:nvPr/>
        </p:nvSpPr>
        <p:spPr>
          <a:xfrm>
            <a:off x="1261243" y="942133"/>
            <a:ext cx="8451146" cy="4496652"/>
          </a:xfrm>
          <a:prstGeom prst="rect">
            <a:avLst/>
          </a:prstGeom>
        </p:spPr>
        <p:txBody>
          <a:bodyPr vert="horz" lIns="78221" tIns="39110" rIns="78221" bIns="39110" rtlCol="0" anchor="t">
            <a:noAutofit/>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MX" sz="1369" b="1" dirty="0">
                <a:solidFill>
                  <a:schemeClr val="tx1"/>
                </a:solidFill>
              </a:rPr>
              <a:t>Métodos de Extracción de Factores en el AFE:</a:t>
            </a:r>
          </a:p>
          <a:p>
            <a:pPr algn="just"/>
            <a:endParaRPr lang="es-MX" sz="1369" dirty="0">
              <a:solidFill>
                <a:schemeClr val="tx1"/>
              </a:solidFill>
            </a:endParaRPr>
          </a:p>
          <a:p>
            <a:pPr algn="just"/>
            <a:r>
              <a:rPr lang="es-MX" sz="1369" dirty="0">
                <a:solidFill>
                  <a:schemeClr val="tx1"/>
                </a:solidFill>
              </a:rPr>
              <a:t>1. Método de Componentes Principales (PCA): Utiliza la descomposición de la matriz de correlaciones o covarianzas para extraer los factores. Este método es adecuado cuando el objetivo principal es la reducción de dimensionalidad.</a:t>
            </a:r>
          </a:p>
          <a:p>
            <a:pPr algn="just"/>
            <a:endParaRPr lang="es-MX" sz="1369" dirty="0">
              <a:solidFill>
                <a:schemeClr val="tx1"/>
              </a:solidFill>
            </a:endParaRPr>
          </a:p>
          <a:p>
            <a:pPr algn="just"/>
            <a:r>
              <a:rPr lang="es-MX" sz="1369" dirty="0">
                <a:solidFill>
                  <a:schemeClr val="tx1"/>
                </a:solidFill>
              </a:rPr>
              <a:t>2. Método de Máxima Verosimilitud (ML): Basado en la estimación de los parámetros que maximizan la probabilidad de obtener los datos observados. Este método proporciona pruebas de bondad de ajuste y es adecuado para datos que siguen una distribución multivariante normal.</a:t>
            </a:r>
          </a:p>
          <a:p>
            <a:pPr algn="just"/>
            <a:endParaRPr lang="es-MX" sz="1369" dirty="0">
              <a:solidFill>
                <a:schemeClr val="tx1"/>
              </a:solidFill>
            </a:endParaRPr>
          </a:p>
          <a:p>
            <a:pPr algn="just"/>
            <a:r>
              <a:rPr lang="es-MX" sz="1369" dirty="0">
                <a:solidFill>
                  <a:schemeClr val="tx1"/>
                </a:solidFill>
              </a:rPr>
              <a:t>3. Método de Ejes Principales (PA): Extrae los factores a partir de las raíces cuadradas de los autovalores de la matriz de correlaciones reducida. Este método es útil cuando se asume que las variables tienen errores de medición.</a:t>
            </a:r>
          </a:p>
          <a:p>
            <a:pPr algn="just"/>
            <a:endParaRPr lang="es-MX" sz="1369" dirty="0">
              <a:solidFill>
                <a:schemeClr val="tx1"/>
              </a:solidFill>
            </a:endParaRPr>
          </a:p>
          <a:p>
            <a:pPr algn="just"/>
            <a:r>
              <a:rPr lang="es-MX" sz="1369" dirty="0">
                <a:solidFill>
                  <a:schemeClr val="tx1"/>
                </a:solidFill>
              </a:rPr>
              <a:t>4. Método de Imagen de los Factores: Utiliza la matriz de imagen de las correlaciones para la extracción de factores, lo que implica una estimación de la varianza común y única para cada variable.</a:t>
            </a:r>
          </a:p>
          <a:p>
            <a:pPr algn="just"/>
            <a:endParaRPr lang="es-MX" sz="1369" dirty="0">
              <a:solidFill>
                <a:schemeClr val="tx1"/>
              </a:solidFill>
            </a:endParaRPr>
          </a:p>
          <a:p>
            <a:pPr algn="just"/>
            <a:r>
              <a:rPr lang="es-MX" sz="1369" dirty="0">
                <a:solidFill>
                  <a:schemeClr val="tx1"/>
                </a:solidFill>
              </a:rPr>
              <a:t>5. Método de Alpha de Cronbach: Basado en la maximización de la confiabilidad (alpha de Cronbach) de los factores extraídos.</a:t>
            </a:r>
          </a:p>
          <a:p>
            <a:pPr algn="just"/>
            <a:endParaRPr lang="es-MX" sz="1369" dirty="0">
              <a:solidFill>
                <a:schemeClr val="tx1"/>
              </a:solidFill>
            </a:endParaRPr>
          </a:p>
          <a:p>
            <a:pPr algn="just"/>
            <a:r>
              <a:rPr lang="es-MX" sz="1369" dirty="0">
                <a:solidFill>
                  <a:schemeClr val="tx1"/>
                </a:solidFill>
              </a:rPr>
              <a:t>6. Método de Mínimos Cuadrados No Ponderados (ULS): Minimiza la suma de los cuadrados de las diferencias entre las correlaciones observadas y las estimadas.</a:t>
            </a:r>
          </a:p>
        </p:txBody>
      </p:sp>
    </p:spTree>
    <p:extLst>
      <p:ext uri="{BB962C8B-B14F-4D97-AF65-F5344CB8AC3E}">
        <p14:creationId xmlns:p14="http://schemas.microsoft.com/office/powerpoint/2010/main" val="31651798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EBEB0CAA-FBB9-539C-91CF-DDD5C1198415}"/>
              </a:ext>
            </a:extLst>
          </p:cNvPr>
          <p:cNvSpPr txBox="1">
            <a:spLocks/>
          </p:cNvSpPr>
          <p:nvPr/>
        </p:nvSpPr>
        <p:spPr>
          <a:xfrm>
            <a:off x="1808291" y="397616"/>
            <a:ext cx="4127064" cy="628601"/>
          </a:xfrm>
          <a:prstGeom prst="rect">
            <a:avLst/>
          </a:prstGeom>
        </p:spPr>
        <p:txBody>
          <a:bodyPr vert="horz" lIns="78221" tIns="39110" rIns="78221" bIns="39110" rtlCol="0" anchor="t">
            <a:normAutofit fontScale="60000" lnSpcReduction="20000"/>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850" b="1" dirty="0">
                <a:solidFill>
                  <a:schemeClr val="tx1"/>
                </a:solidFill>
              </a:rPr>
              <a:t>Análisis Factorial Exploratorio</a:t>
            </a:r>
            <a:endParaRPr lang="es-EC" sz="3850" b="1" dirty="0">
              <a:solidFill>
                <a:schemeClr val="tx1"/>
              </a:solidFill>
            </a:endParaRPr>
          </a:p>
        </p:txBody>
      </p:sp>
      <p:sp>
        <p:nvSpPr>
          <p:cNvPr id="35" name="Título 1">
            <a:extLst>
              <a:ext uri="{FF2B5EF4-FFF2-40B4-BE49-F238E27FC236}">
                <a16:creationId xmlns:a16="http://schemas.microsoft.com/office/drawing/2014/main" id="{482A98C2-23FB-7C70-2268-4B0FD1FA0113}"/>
              </a:ext>
            </a:extLst>
          </p:cNvPr>
          <p:cNvSpPr txBox="1">
            <a:spLocks/>
          </p:cNvSpPr>
          <p:nvPr/>
        </p:nvSpPr>
        <p:spPr>
          <a:xfrm>
            <a:off x="1051035" y="847541"/>
            <a:ext cx="8713905" cy="4496652"/>
          </a:xfrm>
          <a:prstGeom prst="rect">
            <a:avLst/>
          </a:prstGeom>
        </p:spPr>
        <p:txBody>
          <a:bodyPr vert="horz" lIns="78221" tIns="39110" rIns="78221" bIns="39110" rtlCol="0" anchor="t">
            <a:noAutofit/>
          </a:bodyPr>
          <a:lstStyle>
            <a:lvl1pPr algn="l" defTabSz="504200" rtl="0" eaLnBrk="1" latinLnBrk="0" hangingPunct="1">
              <a:spcBef>
                <a:spcPct val="0"/>
              </a:spcBef>
              <a:buNone/>
              <a:defRPr sz="397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MX" sz="1369" b="1" dirty="0">
                <a:solidFill>
                  <a:schemeClr val="tx1"/>
                </a:solidFill>
              </a:rPr>
              <a:t>Métodos de Rotación de Factores:</a:t>
            </a:r>
          </a:p>
          <a:p>
            <a:pPr algn="just"/>
            <a:endParaRPr lang="es-MX" sz="1369" dirty="0">
              <a:solidFill>
                <a:schemeClr val="tx1"/>
              </a:solidFill>
            </a:endParaRPr>
          </a:p>
          <a:p>
            <a:pPr algn="just"/>
            <a:r>
              <a:rPr lang="es-MX" sz="1369" dirty="0">
                <a:solidFill>
                  <a:schemeClr val="tx1"/>
                </a:solidFill>
              </a:rPr>
              <a:t>1. Rotación Varimax (Ortogonal): Maximiza la varianza de las cargas cuadradas en cada factor, lo que tiende a producir factores con algunas cargas altas y muchas cargas bajas, facilitando la interpretación.</a:t>
            </a:r>
          </a:p>
          <a:p>
            <a:pPr algn="just"/>
            <a:endParaRPr lang="es-MX" sz="1369" dirty="0">
              <a:solidFill>
                <a:schemeClr val="tx1"/>
              </a:solidFill>
            </a:endParaRPr>
          </a:p>
          <a:p>
            <a:pPr algn="just"/>
            <a:r>
              <a:rPr lang="es-MX" sz="1369" dirty="0">
                <a:solidFill>
                  <a:schemeClr val="tx1"/>
                </a:solidFill>
              </a:rPr>
              <a:t>2. Rotación Quartimax (Ortogonal): Maximiza la varianza de las cargas cuadradas en cada variable, lo que puede producir una estructura de factores más simplificada.</a:t>
            </a:r>
          </a:p>
          <a:p>
            <a:pPr algn="just"/>
            <a:endParaRPr lang="es-MX" sz="1369" dirty="0">
              <a:solidFill>
                <a:schemeClr val="tx1"/>
              </a:solidFill>
            </a:endParaRPr>
          </a:p>
          <a:p>
            <a:pPr algn="just"/>
            <a:r>
              <a:rPr lang="es-MX" sz="1369" dirty="0">
                <a:solidFill>
                  <a:schemeClr val="tx1"/>
                </a:solidFill>
              </a:rPr>
              <a:t>3. Rotación Equamax (Ortogonal): Combina los criterios de Varimax y Quartimax para lograr una distribución equilibrada de las cargas.</a:t>
            </a:r>
          </a:p>
          <a:p>
            <a:pPr algn="just"/>
            <a:endParaRPr lang="es-MX" sz="1369" dirty="0">
              <a:solidFill>
                <a:schemeClr val="tx1"/>
              </a:solidFill>
            </a:endParaRPr>
          </a:p>
          <a:p>
            <a:pPr algn="just"/>
            <a:r>
              <a:rPr lang="es-MX" sz="1369" dirty="0">
                <a:solidFill>
                  <a:schemeClr val="tx1"/>
                </a:solidFill>
              </a:rPr>
              <a:t>4. Rotación Promax (Oblicua): Permite que los factores estén correlacionados y es una extensión de la rotación Varimax. Es útil cuando se espera que los factores subyacentes estén relacionados.</a:t>
            </a:r>
          </a:p>
          <a:p>
            <a:pPr algn="just"/>
            <a:endParaRPr lang="es-MX" sz="1369" dirty="0">
              <a:solidFill>
                <a:schemeClr val="tx1"/>
              </a:solidFill>
            </a:endParaRPr>
          </a:p>
          <a:p>
            <a:pPr algn="just"/>
            <a:r>
              <a:rPr lang="es-MX" sz="1369" dirty="0">
                <a:solidFill>
                  <a:schemeClr val="tx1"/>
                </a:solidFill>
              </a:rPr>
              <a:t>5. Rotación Oblimin (Oblicua): Similar a Promax, pero utiliza un criterio diferente para permitir la correlación entre los factores.</a:t>
            </a:r>
          </a:p>
          <a:p>
            <a:pPr algn="just"/>
            <a:endParaRPr lang="es-MX" sz="1369" dirty="0">
              <a:solidFill>
                <a:schemeClr val="tx1"/>
              </a:solidFill>
            </a:endParaRPr>
          </a:p>
          <a:p>
            <a:pPr algn="just"/>
            <a:r>
              <a:rPr lang="es-MX" sz="1369" dirty="0">
                <a:solidFill>
                  <a:schemeClr val="tx1"/>
                </a:solidFill>
              </a:rPr>
              <a:t>6. Rotación Directa Oblimin (Oblicua): Permite especificar la correlación esperada entre los factores.</a:t>
            </a:r>
          </a:p>
          <a:p>
            <a:pPr algn="just"/>
            <a:endParaRPr lang="es-MX" sz="1369" dirty="0">
              <a:solidFill>
                <a:schemeClr val="tx1"/>
              </a:solidFill>
            </a:endParaRPr>
          </a:p>
          <a:p>
            <a:pPr algn="just"/>
            <a:r>
              <a:rPr lang="es-MX" sz="1369" dirty="0">
                <a:solidFill>
                  <a:schemeClr val="tx1"/>
                </a:solidFill>
              </a:rPr>
              <a:t>La elección del método de extracción y rotación dependerá de las características de los datos y los objetivos del análisis. Los métodos ortogonales asumen que los factores son independientes entre sí, mientras que los métodos oblicuos permiten correlaciones entre los factores.</a:t>
            </a:r>
          </a:p>
        </p:txBody>
      </p:sp>
    </p:spTree>
    <p:extLst>
      <p:ext uri="{BB962C8B-B14F-4D97-AF65-F5344CB8AC3E}">
        <p14:creationId xmlns:p14="http://schemas.microsoft.com/office/powerpoint/2010/main" val="14568961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0BB608-B2D8-42EA-879F-EF596315345B}"/>
            </a:ext>
          </a:extLst>
        </p:cNvPr>
        <p:cNvGrpSpPr/>
        <p:nvPr/>
      </p:nvGrpSpPr>
      <p:grpSpPr>
        <a:xfrm>
          <a:off x="0" y="0"/>
          <a:ext cx="0" cy="0"/>
          <a:chOff x="0" y="0"/>
          <a:chExt cx="0" cy="0"/>
        </a:xfrm>
      </p:grpSpPr>
      <p:sp>
        <p:nvSpPr>
          <p:cNvPr id="8" name="Título 7">
            <a:extLst>
              <a:ext uri="{FF2B5EF4-FFF2-40B4-BE49-F238E27FC236}">
                <a16:creationId xmlns:a16="http://schemas.microsoft.com/office/drawing/2014/main" id="{B15AF678-EA03-092A-950D-3F0B89E31E59}"/>
              </a:ext>
            </a:extLst>
          </p:cNvPr>
          <p:cNvSpPr>
            <a:spLocks noGrp="1"/>
          </p:cNvSpPr>
          <p:nvPr>
            <p:ph type="ctrTitle"/>
          </p:nvPr>
        </p:nvSpPr>
        <p:spPr/>
        <p:txBody>
          <a:bodyPr/>
          <a:lstStyle/>
          <a:p>
            <a:r>
              <a:rPr lang="es-EC" b="1" dirty="0">
                <a:solidFill>
                  <a:schemeClr val="bg1"/>
                </a:solidFill>
                <a:latin typeface="Calibri Light" panose="020F0302020204030204" pitchFamily="34" charset="0"/>
                <a:cs typeface="Calibri Light" panose="020F0302020204030204" pitchFamily="34" charset="0"/>
              </a:rPr>
              <a:t>Aplicación</a:t>
            </a:r>
          </a:p>
        </p:txBody>
      </p:sp>
    </p:spTree>
    <p:extLst>
      <p:ext uri="{BB962C8B-B14F-4D97-AF65-F5344CB8AC3E}">
        <p14:creationId xmlns:p14="http://schemas.microsoft.com/office/powerpoint/2010/main" val="42822193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1888C-8D68-A7B3-AD8A-AFD2EC777F30}"/>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6754B564-A99A-A7A4-9F60-20C2A31DF3D1}"/>
              </a:ext>
            </a:extLst>
          </p:cNvPr>
          <p:cNvSpPr txBox="1">
            <a:spLocks/>
          </p:cNvSpPr>
          <p:nvPr/>
        </p:nvSpPr>
        <p:spPr>
          <a:xfrm>
            <a:off x="1984255" y="1020693"/>
            <a:ext cx="6214729"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I. Metáfora del juego del Billar</a:t>
            </a:r>
          </a:p>
        </p:txBody>
      </p:sp>
      <p:pic>
        <p:nvPicPr>
          <p:cNvPr id="2" name="Picture 2" descr="Ilustración de mesa de billar vacía. | Vector Premium">
            <a:extLst>
              <a:ext uri="{FF2B5EF4-FFF2-40B4-BE49-F238E27FC236}">
                <a16:creationId xmlns:a16="http://schemas.microsoft.com/office/drawing/2014/main" id="{3716343B-DFAD-D321-2147-339E93655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870" y="1872940"/>
            <a:ext cx="5962263" cy="372403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B1CAC026-FA48-7744-B688-929B7FFA68D0}"/>
              </a:ext>
            </a:extLst>
          </p:cNvPr>
          <p:cNvSpPr txBox="1"/>
          <p:nvPr/>
        </p:nvSpPr>
        <p:spPr>
          <a:xfrm>
            <a:off x="1803678" y="3561845"/>
            <a:ext cx="1498503" cy="369332"/>
          </a:xfrm>
          <a:prstGeom prst="rect">
            <a:avLst/>
          </a:prstGeom>
          <a:solidFill>
            <a:schemeClr val="accent5"/>
          </a:solidFill>
        </p:spPr>
        <p:txBody>
          <a:bodyPr wrap="square" rtlCol="0">
            <a:spAutoFit/>
          </a:bodyPr>
          <a:lstStyle/>
          <a:p>
            <a:r>
              <a:rPr lang="es-EC" b="1" dirty="0"/>
              <a:t>Correlación</a:t>
            </a:r>
          </a:p>
        </p:txBody>
      </p:sp>
      <p:sp>
        <p:nvSpPr>
          <p:cNvPr id="6" name="CuadroTexto 5">
            <a:extLst>
              <a:ext uri="{FF2B5EF4-FFF2-40B4-BE49-F238E27FC236}">
                <a16:creationId xmlns:a16="http://schemas.microsoft.com/office/drawing/2014/main" id="{07537C79-FF7C-8F52-BAA9-4EED66FB7694}"/>
              </a:ext>
            </a:extLst>
          </p:cNvPr>
          <p:cNvSpPr txBox="1"/>
          <p:nvPr/>
        </p:nvSpPr>
        <p:spPr>
          <a:xfrm>
            <a:off x="8889817" y="3561844"/>
            <a:ext cx="1498503" cy="369332"/>
          </a:xfrm>
          <a:prstGeom prst="rect">
            <a:avLst/>
          </a:prstGeom>
          <a:solidFill>
            <a:schemeClr val="accent6"/>
          </a:solidFill>
        </p:spPr>
        <p:txBody>
          <a:bodyPr wrap="square" rtlCol="0">
            <a:spAutoFit/>
          </a:bodyPr>
          <a:lstStyle/>
          <a:p>
            <a:r>
              <a:rPr lang="es-EC" b="1" dirty="0"/>
              <a:t>Causalidad</a:t>
            </a:r>
          </a:p>
        </p:txBody>
      </p:sp>
    </p:spTree>
    <p:extLst>
      <p:ext uri="{BB962C8B-B14F-4D97-AF65-F5344CB8AC3E}">
        <p14:creationId xmlns:p14="http://schemas.microsoft.com/office/powerpoint/2010/main" val="3365126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8B43D-52DF-A21F-7667-0FF4F949A66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91B8CBD-9876-264C-40D3-7DA9DCFD8A26}"/>
              </a:ext>
            </a:extLst>
          </p:cNvPr>
          <p:cNvSpPr txBox="1"/>
          <p:nvPr/>
        </p:nvSpPr>
        <p:spPr>
          <a:xfrm>
            <a:off x="4833121" y="1337217"/>
            <a:ext cx="184731" cy="280718"/>
          </a:xfrm>
          <a:prstGeom prst="rect">
            <a:avLst/>
          </a:prstGeom>
          <a:noFill/>
        </p:spPr>
        <p:txBody>
          <a:bodyPr wrap="none" rtlCol="0">
            <a:spAutoFit/>
          </a:bodyPr>
          <a:lstStyle/>
          <a:p>
            <a:endParaRPr lang="es-CO" sz="1224" dirty="0"/>
          </a:p>
        </p:txBody>
      </p:sp>
      <p:sp>
        <p:nvSpPr>
          <p:cNvPr id="6" name="Título 1">
            <a:extLst>
              <a:ext uri="{FF2B5EF4-FFF2-40B4-BE49-F238E27FC236}">
                <a16:creationId xmlns:a16="http://schemas.microsoft.com/office/drawing/2014/main" id="{63AB8492-7FA7-0957-11ED-F16516884A33}"/>
              </a:ext>
            </a:extLst>
          </p:cNvPr>
          <p:cNvSpPr>
            <a:spLocks noGrp="1"/>
          </p:cNvSpPr>
          <p:nvPr>
            <p:ph type="title"/>
          </p:nvPr>
        </p:nvSpPr>
        <p:spPr>
          <a:xfrm>
            <a:off x="591561" y="110687"/>
            <a:ext cx="6915771" cy="1135663"/>
          </a:xfrm>
        </p:spPr>
        <p:txBody>
          <a:bodyPr vert="horz" lIns="91434" tIns="45717" rIns="91434" bIns="45717" rtlCol="0" anchor="ctr">
            <a:normAutofit/>
          </a:bodyPr>
          <a:lstStyle/>
          <a:p>
            <a:pPr defTabSz="914296"/>
            <a:r>
              <a:rPr lang="en-US" sz="3100" b="1" dirty="0"/>
              <a:t>El </a:t>
            </a:r>
            <a:r>
              <a:rPr lang="en-US" sz="3100" b="1" dirty="0" err="1"/>
              <a:t>problema</a:t>
            </a:r>
            <a:r>
              <a:rPr lang="en-US" sz="3100" b="1" dirty="0"/>
              <a:t> de </a:t>
            </a:r>
            <a:r>
              <a:rPr lang="en-US" sz="3100" b="1" dirty="0">
                <a:solidFill>
                  <a:srgbClr val="0D5929"/>
                </a:solidFill>
              </a:rPr>
              <a:t>NO</a:t>
            </a:r>
            <a:r>
              <a:rPr lang="en-US" sz="3100" b="1" dirty="0"/>
              <a:t> </a:t>
            </a:r>
            <a:r>
              <a:rPr lang="en-US" sz="3100" b="1" dirty="0" err="1"/>
              <a:t>evaluar</a:t>
            </a:r>
            <a:r>
              <a:rPr lang="en-US" sz="3100" b="1" dirty="0"/>
              <a:t> lo </a:t>
            </a:r>
            <a:r>
              <a:rPr lang="en-US" sz="3100" b="1" dirty="0" err="1"/>
              <a:t>público</a:t>
            </a:r>
            <a:endParaRPr lang="en-US" sz="3100" b="1" dirty="0"/>
          </a:p>
        </p:txBody>
      </p:sp>
      <p:pic>
        <p:nvPicPr>
          <p:cNvPr id="8" name="Imagen 7" descr="Icono&#10;&#10;El contenido generado por IA puede ser incorrecto.">
            <a:extLst>
              <a:ext uri="{FF2B5EF4-FFF2-40B4-BE49-F238E27FC236}">
                <a16:creationId xmlns:a16="http://schemas.microsoft.com/office/drawing/2014/main" id="{1C929C40-0397-2EE3-6BD2-C93758A7A019}"/>
              </a:ext>
            </a:extLst>
          </p:cNvPr>
          <p:cNvPicPr>
            <a:picLocks noChangeAspect="1"/>
          </p:cNvPicPr>
          <p:nvPr/>
        </p:nvPicPr>
        <p:blipFill>
          <a:blip r:embed="rId2">
            <a:duotone>
              <a:schemeClr val="accent3">
                <a:shade val="45000"/>
                <a:satMod val="135000"/>
              </a:schemeClr>
              <a:prstClr val="white"/>
            </a:duotone>
            <a:extLst>
              <a:ext uri="{837473B0-CC2E-450A-ABE3-18F120FF3D39}">
                <a1611:picAttrSrcUrl xmlns:a1611="http://schemas.microsoft.com/office/drawing/2016/11/main" r:id="rId3"/>
              </a:ext>
            </a:extLst>
          </a:blip>
          <a:stretch>
            <a:fillRect/>
          </a:stretch>
        </p:blipFill>
        <p:spPr>
          <a:xfrm>
            <a:off x="1681489" y="1435777"/>
            <a:ext cx="1000670" cy="875587"/>
          </a:xfrm>
          <a:prstGeom prst="rect">
            <a:avLst/>
          </a:prstGeom>
        </p:spPr>
      </p:pic>
      <p:sp>
        <p:nvSpPr>
          <p:cNvPr id="10" name="CuadroTexto 9">
            <a:extLst>
              <a:ext uri="{FF2B5EF4-FFF2-40B4-BE49-F238E27FC236}">
                <a16:creationId xmlns:a16="http://schemas.microsoft.com/office/drawing/2014/main" id="{14E1EC74-0D67-CBD7-61A5-BF90656A0EDD}"/>
              </a:ext>
            </a:extLst>
          </p:cNvPr>
          <p:cNvSpPr txBox="1"/>
          <p:nvPr/>
        </p:nvSpPr>
        <p:spPr>
          <a:xfrm>
            <a:off x="2607253" y="1652182"/>
            <a:ext cx="2884389" cy="713272"/>
          </a:xfrm>
          <a:prstGeom prst="rect">
            <a:avLst/>
          </a:prstGeom>
          <a:noFill/>
        </p:spPr>
        <p:txBody>
          <a:bodyPr wrap="square">
            <a:spAutoFit/>
          </a:bodyPr>
          <a:lstStyle/>
          <a:p>
            <a:pPr algn="just">
              <a:spcAft>
                <a:spcPts val="897"/>
              </a:spcAft>
            </a:pPr>
            <a:r>
              <a:rPr lang="es-CO" sz="1345" b="1" kern="100" dirty="0">
                <a:latin typeface="Aptos" panose="020B0004020202020204" pitchFamily="34" charset="0"/>
                <a:ea typeface="Aptos" panose="020B0004020202020204" pitchFamily="34" charset="0"/>
                <a:cs typeface="Times New Roman" panose="02020603050405020304" pitchFamily="18" charset="0"/>
              </a:rPr>
              <a:t>Cuando no se evalúa con fundamentos estadísticos ni con modelos de ciencia de datos:</a:t>
            </a:r>
          </a:p>
        </p:txBody>
      </p:sp>
      <p:sp>
        <p:nvSpPr>
          <p:cNvPr id="12" name="CuadroTexto 11">
            <a:extLst>
              <a:ext uri="{FF2B5EF4-FFF2-40B4-BE49-F238E27FC236}">
                <a16:creationId xmlns:a16="http://schemas.microsoft.com/office/drawing/2014/main" id="{1AE0B57C-6DDA-ECDC-8373-57AF8497205F}"/>
              </a:ext>
            </a:extLst>
          </p:cNvPr>
          <p:cNvSpPr txBox="1"/>
          <p:nvPr/>
        </p:nvSpPr>
        <p:spPr>
          <a:xfrm>
            <a:off x="1799825" y="2511408"/>
            <a:ext cx="3539932" cy="2552558"/>
          </a:xfrm>
          <a:prstGeom prst="rect">
            <a:avLst/>
          </a:prstGeom>
          <a:noFill/>
        </p:spPr>
        <p:txBody>
          <a:bodyPr wrap="square">
            <a:spAutoFit/>
          </a:bodyPr>
          <a:lstStyle/>
          <a:p>
            <a:pPr marL="320383" indent="-320383">
              <a:lnSpc>
                <a:spcPct val="115000"/>
              </a:lnSpc>
              <a:spcAft>
                <a:spcPts val="897"/>
              </a:spcAft>
              <a:buFont typeface="Aptos" panose="020B0004020202020204" pitchFamily="34" charset="0"/>
              <a:buChar char="&gt;"/>
              <a:tabLst>
                <a:tab pos="512613" algn="l"/>
              </a:tabLst>
            </a:pPr>
            <a:r>
              <a:rPr lang="es-CO" sz="1570" kern="100" dirty="0">
                <a:latin typeface="Aptos" panose="020B0004020202020204" pitchFamily="34" charset="0"/>
                <a:ea typeface="Aptos" panose="020B0004020202020204" pitchFamily="34" charset="0"/>
                <a:cs typeface="Times New Roman" panose="02020603050405020304" pitchFamily="18" charset="0"/>
              </a:rPr>
              <a:t>Se mantienen programas </a:t>
            </a:r>
            <a:r>
              <a:rPr lang="es-CO" sz="1570" b="1" kern="100" dirty="0">
                <a:latin typeface="Aptos" panose="020B0004020202020204" pitchFamily="34" charset="0"/>
                <a:ea typeface="Aptos" panose="020B0004020202020204" pitchFamily="34" charset="0"/>
                <a:cs typeface="Times New Roman" panose="02020603050405020304" pitchFamily="18" charset="0"/>
              </a:rPr>
              <a:t>sin impacto real</a:t>
            </a:r>
            <a:r>
              <a:rPr lang="es-CO" sz="1570" kern="100" dirty="0">
                <a:latin typeface="Aptos" panose="020B0004020202020204" pitchFamily="34" charset="0"/>
                <a:ea typeface="Aptos" panose="020B0004020202020204" pitchFamily="34" charset="0"/>
                <a:cs typeface="Times New Roman" panose="02020603050405020304" pitchFamily="18" charset="0"/>
              </a:rPr>
              <a:t>.</a:t>
            </a:r>
          </a:p>
          <a:p>
            <a:pPr marL="320383" indent="-320383">
              <a:lnSpc>
                <a:spcPct val="115000"/>
              </a:lnSpc>
              <a:spcAft>
                <a:spcPts val="897"/>
              </a:spcAft>
              <a:buFont typeface="Aptos" panose="020B0004020202020204" pitchFamily="34" charset="0"/>
              <a:buChar char="&gt;"/>
              <a:tabLst>
                <a:tab pos="512613" algn="l"/>
              </a:tabLst>
            </a:pPr>
            <a:r>
              <a:rPr lang="en-US" sz="1570" kern="100" dirty="0">
                <a:latin typeface="Aptos" panose="020B0004020202020204" pitchFamily="34" charset="0"/>
                <a:ea typeface="Aptos" panose="020B0004020202020204" pitchFamily="34" charset="0"/>
                <a:cs typeface="Times New Roman" panose="02020603050405020304" pitchFamily="18" charset="0"/>
              </a:rPr>
              <a:t>Se </a:t>
            </a:r>
            <a:r>
              <a:rPr lang="en-US" sz="1570" b="1" kern="100" dirty="0" err="1">
                <a:latin typeface="Aptos" panose="020B0004020202020204" pitchFamily="34" charset="0"/>
                <a:ea typeface="Aptos" panose="020B0004020202020204" pitchFamily="34" charset="0"/>
                <a:cs typeface="Times New Roman" panose="02020603050405020304" pitchFamily="18" charset="0"/>
              </a:rPr>
              <a:t>desperdician</a:t>
            </a:r>
            <a:r>
              <a:rPr lang="en-US" sz="1570" kern="100" dirty="0">
                <a:latin typeface="Aptos" panose="020B0004020202020204" pitchFamily="34" charset="0"/>
                <a:ea typeface="Aptos" panose="020B0004020202020204" pitchFamily="34" charset="0"/>
                <a:cs typeface="Times New Roman" panose="02020603050405020304" pitchFamily="18" charset="0"/>
              </a:rPr>
              <a:t> </a:t>
            </a:r>
            <a:r>
              <a:rPr lang="en-US" sz="1570" kern="100" dirty="0" err="1">
                <a:latin typeface="Aptos" panose="020B0004020202020204" pitchFamily="34" charset="0"/>
                <a:ea typeface="Aptos" panose="020B0004020202020204" pitchFamily="34" charset="0"/>
                <a:cs typeface="Times New Roman" panose="02020603050405020304" pitchFamily="18" charset="0"/>
              </a:rPr>
              <a:t>fondos</a:t>
            </a:r>
            <a:r>
              <a:rPr lang="en-US" sz="1570" kern="100" dirty="0">
                <a:latin typeface="Aptos" panose="020B0004020202020204" pitchFamily="34" charset="0"/>
                <a:ea typeface="Aptos" panose="020B0004020202020204" pitchFamily="34" charset="0"/>
                <a:cs typeface="Times New Roman" panose="02020603050405020304" pitchFamily="18" charset="0"/>
              </a:rPr>
              <a:t> </a:t>
            </a:r>
            <a:r>
              <a:rPr lang="en-US" sz="1570" kern="100" dirty="0" err="1">
                <a:latin typeface="Aptos" panose="020B0004020202020204" pitchFamily="34" charset="0"/>
                <a:ea typeface="Aptos" panose="020B0004020202020204" pitchFamily="34" charset="0"/>
                <a:cs typeface="Times New Roman" panose="02020603050405020304" pitchFamily="18" charset="0"/>
              </a:rPr>
              <a:t>públicos</a:t>
            </a:r>
            <a:r>
              <a:rPr lang="en-US" sz="1570" kern="100" dirty="0">
                <a:latin typeface="Aptos" panose="020B0004020202020204" pitchFamily="34" charset="0"/>
                <a:ea typeface="Aptos" panose="020B0004020202020204" pitchFamily="34" charset="0"/>
                <a:cs typeface="Times New Roman" panose="02020603050405020304" pitchFamily="18" charset="0"/>
              </a:rPr>
              <a:t>.</a:t>
            </a:r>
            <a:endParaRPr lang="es-CO" sz="1570" kern="100" dirty="0">
              <a:latin typeface="Aptos" panose="020B0004020202020204" pitchFamily="34" charset="0"/>
              <a:ea typeface="Aptos" panose="020B0004020202020204" pitchFamily="34" charset="0"/>
              <a:cs typeface="Times New Roman" panose="02020603050405020304" pitchFamily="18" charset="0"/>
            </a:endParaRPr>
          </a:p>
          <a:p>
            <a:pPr marL="320383" indent="-320383">
              <a:lnSpc>
                <a:spcPct val="115000"/>
              </a:lnSpc>
              <a:spcAft>
                <a:spcPts val="897"/>
              </a:spcAft>
              <a:buFont typeface="Aptos" panose="020B0004020202020204" pitchFamily="34" charset="0"/>
              <a:buChar char="&gt;"/>
              <a:tabLst>
                <a:tab pos="512613" algn="l"/>
              </a:tabLst>
            </a:pPr>
            <a:r>
              <a:rPr lang="es-CO" sz="1570" kern="100" dirty="0">
                <a:latin typeface="Aptos" panose="020B0004020202020204" pitchFamily="34" charset="0"/>
                <a:ea typeface="Aptos" panose="020B0004020202020204" pitchFamily="34" charset="0"/>
                <a:cs typeface="Times New Roman" panose="02020603050405020304" pitchFamily="18" charset="0"/>
              </a:rPr>
              <a:t>Se toman decisiones basadas en </a:t>
            </a:r>
            <a:r>
              <a:rPr lang="es-CO" sz="1570" b="1" kern="100" dirty="0">
                <a:latin typeface="Aptos" panose="020B0004020202020204" pitchFamily="34" charset="0"/>
                <a:ea typeface="Aptos" panose="020B0004020202020204" pitchFamily="34" charset="0"/>
                <a:cs typeface="Times New Roman" panose="02020603050405020304" pitchFamily="18" charset="0"/>
              </a:rPr>
              <a:t>percepciones, no en resultados</a:t>
            </a:r>
            <a:r>
              <a:rPr lang="es-CO" sz="1570" kern="100" dirty="0">
                <a:latin typeface="Aptos" panose="020B0004020202020204" pitchFamily="34" charset="0"/>
                <a:ea typeface="Aptos" panose="020B0004020202020204" pitchFamily="34" charset="0"/>
                <a:cs typeface="Times New Roman" panose="02020603050405020304" pitchFamily="18" charset="0"/>
              </a:rPr>
              <a:t>.</a:t>
            </a:r>
          </a:p>
          <a:p>
            <a:pPr marL="320383" indent="-320383">
              <a:buFont typeface="Aptos" panose="020B0004020202020204" pitchFamily="34" charset="0"/>
              <a:buChar char="&gt;"/>
            </a:pPr>
            <a:r>
              <a:rPr lang="es-CO" sz="1570" dirty="0">
                <a:latin typeface="Aptos" panose="020B0004020202020204" pitchFamily="34" charset="0"/>
                <a:ea typeface="Aptos" panose="020B0004020202020204" pitchFamily="34" charset="0"/>
                <a:cs typeface="Times New Roman" panose="02020603050405020304" pitchFamily="18" charset="0"/>
              </a:rPr>
              <a:t>Se </a:t>
            </a:r>
            <a:r>
              <a:rPr lang="es-CO" sz="1570" b="1" dirty="0">
                <a:latin typeface="Aptos" panose="020B0004020202020204" pitchFamily="34" charset="0"/>
                <a:ea typeface="Aptos" panose="020B0004020202020204" pitchFamily="34" charset="0"/>
                <a:cs typeface="Times New Roman" panose="02020603050405020304" pitchFamily="18" charset="0"/>
              </a:rPr>
              <a:t>limita la capacidad</a:t>
            </a:r>
            <a:r>
              <a:rPr lang="es-CO" sz="1570" dirty="0">
                <a:latin typeface="Aptos" panose="020B0004020202020204" pitchFamily="34" charset="0"/>
                <a:ea typeface="Aptos" panose="020B0004020202020204" pitchFamily="34" charset="0"/>
                <a:cs typeface="Times New Roman" panose="02020603050405020304" pitchFamily="18" charset="0"/>
              </a:rPr>
              <a:t> de escalar soluciones exitosas o de corregir fallas</a:t>
            </a:r>
            <a:endParaRPr lang="es-CO" sz="1570" dirty="0"/>
          </a:p>
        </p:txBody>
      </p:sp>
      <p:sp>
        <p:nvSpPr>
          <p:cNvPr id="14" name="CuadroTexto 13">
            <a:extLst>
              <a:ext uri="{FF2B5EF4-FFF2-40B4-BE49-F238E27FC236}">
                <a16:creationId xmlns:a16="http://schemas.microsoft.com/office/drawing/2014/main" id="{7D7A72FE-9635-4BC0-9651-AD5775A9A565}"/>
              </a:ext>
            </a:extLst>
          </p:cNvPr>
          <p:cNvSpPr txBox="1"/>
          <p:nvPr/>
        </p:nvSpPr>
        <p:spPr>
          <a:xfrm>
            <a:off x="6304163" y="1813628"/>
            <a:ext cx="4675365" cy="3040832"/>
          </a:xfrm>
          <a:prstGeom prst="rect">
            <a:avLst/>
          </a:prstGeom>
          <a:solidFill>
            <a:schemeClr val="accent3">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lnSpc>
                <a:spcPct val="115000"/>
              </a:lnSpc>
              <a:spcAft>
                <a:spcPts val="897"/>
              </a:spcAft>
            </a:pPr>
            <a:r>
              <a:rPr lang="es-CO" sz="1570" b="1" kern="100" dirty="0">
                <a:solidFill>
                  <a:srgbClr val="0D5929"/>
                </a:solidFill>
                <a:latin typeface="Aptos" panose="020B0004020202020204" pitchFamily="34" charset="0"/>
                <a:ea typeface="Aptos" panose="020B0004020202020204" pitchFamily="34" charset="0"/>
                <a:cs typeface="Times New Roman" panose="02020603050405020304" pitchFamily="18" charset="0"/>
              </a:rPr>
              <a:t>El reto del sector público</a:t>
            </a:r>
          </a:p>
          <a:p>
            <a:pPr algn="ctr">
              <a:lnSpc>
                <a:spcPct val="115000"/>
              </a:lnSpc>
              <a:spcAft>
                <a:spcPts val="897"/>
              </a:spcAft>
            </a:pPr>
            <a:r>
              <a:rPr lang="es-CO" sz="1570" b="1" kern="100" dirty="0">
                <a:solidFill>
                  <a:srgbClr val="0D5929"/>
                </a:solidFill>
                <a:latin typeface="Aptos" panose="020B0004020202020204" pitchFamily="34" charset="0"/>
                <a:ea typeface="Aptos" panose="020B0004020202020204" pitchFamily="34" charset="0"/>
                <a:cs typeface="Times New Roman" panose="02020603050405020304" pitchFamily="18" charset="0"/>
              </a:rPr>
              <a:t>Comprender la  causalidad, no la correlación.</a:t>
            </a:r>
            <a:endParaRPr lang="es-CO" sz="1570" kern="100" dirty="0">
              <a:solidFill>
                <a:srgbClr val="0D5929"/>
              </a:solidFill>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97"/>
              </a:spcAft>
            </a:pPr>
            <a:r>
              <a:rPr lang="es-CO" sz="1570" kern="100" dirty="0">
                <a:solidFill>
                  <a:srgbClr val="0D5929"/>
                </a:solidFill>
                <a:latin typeface="Aptos" panose="020B0004020202020204" pitchFamily="34" charset="0"/>
                <a:ea typeface="Aptos" panose="020B0004020202020204" pitchFamily="34" charset="0"/>
                <a:cs typeface="Times New Roman" panose="02020603050405020304" pitchFamily="18" charset="0"/>
              </a:rPr>
              <a:t>Evaluar no es lo mismo que monitorear. Mientras el monitoreo describe el "qué ocurre", la evaluación busca responder a preguntas tales como:</a:t>
            </a:r>
          </a:p>
          <a:p>
            <a:pPr algn="just">
              <a:lnSpc>
                <a:spcPct val="115000"/>
              </a:lnSpc>
              <a:spcAft>
                <a:spcPts val="897"/>
              </a:spcAft>
            </a:pPr>
            <a:r>
              <a:rPr lang="es-CO" sz="1570" b="1" kern="100" dirty="0">
                <a:solidFill>
                  <a:srgbClr val="0D5929"/>
                </a:solidFill>
                <a:latin typeface="Aptos" panose="020B0004020202020204" pitchFamily="34" charset="0"/>
                <a:ea typeface="Aptos" panose="020B0004020202020204" pitchFamily="34" charset="0"/>
                <a:cs typeface="Times New Roman" panose="02020603050405020304" pitchFamily="18" charset="0"/>
              </a:rPr>
              <a:t>¿qué hubiese pasado si no hubiéramos intervenido?</a:t>
            </a:r>
            <a:r>
              <a:rPr lang="es-CO" sz="1570" kern="100" dirty="0">
                <a:solidFill>
                  <a:srgbClr val="0D5929"/>
                </a:solidFill>
                <a:latin typeface="Aptos" panose="020B0004020202020204" pitchFamily="34" charset="0"/>
                <a:ea typeface="Aptos" panose="020B0004020202020204" pitchFamily="34" charset="0"/>
                <a:cs typeface="Times New Roman" panose="02020603050405020304" pitchFamily="18" charset="0"/>
              </a:rPr>
              <a:t>” </a:t>
            </a:r>
          </a:p>
          <a:p>
            <a:pPr algn="just">
              <a:lnSpc>
                <a:spcPct val="115000"/>
              </a:lnSpc>
              <a:spcAft>
                <a:spcPts val="897"/>
              </a:spcAft>
            </a:pPr>
            <a:r>
              <a:rPr lang="es-CO" sz="1570" kern="100" dirty="0">
                <a:solidFill>
                  <a:srgbClr val="0D5929"/>
                </a:solidFill>
                <a:latin typeface="Aptos" panose="020B0004020202020204" pitchFamily="34" charset="0"/>
                <a:ea typeface="Aptos" panose="020B0004020202020204" pitchFamily="34" charset="0"/>
                <a:cs typeface="Times New Roman" panose="02020603050405020304" pitchFamily="18" charset="0"/>
              </a:rPr>
              <a:t>Esto exige un marco estadístico robusto para </a:t>
            </a:r>
            <a:r>
              <a:rPr lang="es-CO" sz="1570" b="1" kern="100" dirty="0">
                <a:solidFill>
                  <a:srgbClr val="0D5929"/>
                </a:solidFill>
                <a:latin typeface="Aptos" panose="020B0004020202020204" pitchFamily="34" charset="0"/>
                <a:ea typeface="Aptos" panose="020B0004020202020204" pitchFamily="34" charset="0"/>
                <a:cs typeface="Times New Roman" panose="02020603050405020304" pitchFamily="18" charset="0"/>
              </a:rPr>
              <a:t>estimar efectos causales, no solo correlaciones</a:t>
            </a:r>
            <a:endParaRPr lang="es-CO" sz="1570" kern="100" dirty="0">
              <a:solidFill>
                <a:srgbClr val="0D5929"/>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414483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651CC-CA65-5496-2350-AB6090E5E2F3}"/>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FC094481-4584-E338-22A6-0C98E491EBCB}"/>
              </a:ext>
            </a:extLst>
          </p:cNvPr>
          <p:cNvSpPr txBox="1">
            <a:spLocks/>
          </p:cNvSpPr>
          <p:nvPr/>
        </p:nvSpPr>
        <p:spPr>
          <a:xfrm>
            <a:off x="1992617" y="1020693"/>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I. Correlación y Causalidad</a:t>
            </a:r>
          </a:p>
        </p:txBody>
      </p:sp>
      <mc:AlternateContent xmlns:mc="http://schemas.openxmlformats.org/markup-compatibility/2006">
        <mc:Choice xmlns:a14="http://schemas.microsoft.com/office/drawing/2010/main" Requires="a14">
          <p:sp>
            <p:nvSpPr>
              <p:cNvPr id="5" name="CuadroTexto 4">
                <a:extLst>
                  <a:ext uri="{FF2B5EF4-FFF2-40B4-BE49-F238E27FC236}">
                    <a16:creationId xmlns:a16="http://schemas.microsoft.com/office/drawing/2014/main" id="{A8E8B6D4-8F5C-3759-AFA9-8492DAC894BB}"/>
                  </a:ext>
                </a:extLst>
              </p:cNvPr>
              <p:cNvSpPr txBox="1"/>
              <p:nvPr/>
            </p:nvSpPr>
            <p:spPr>
              <a:xfrm>
                <a:off x="1992616" y="1697758"/>
                <a:ext cx="8095261" cy="3462486"/>
              </a:xfrm>
              <a:prstGeom prst="rect">
                <a:avLst/>
              </a:prstGeom>
              <a:noFill/>
            </p:spPr>
            <p:txBody>
              <a:bodyPr wrap="square" rtlCol="0" anchor="ctr">
                <a:spAutoFit/>
              </a:bodyPr>
              <a:lstStyle/>
              <a:p>
                <a:r>
                  <a:rPr lang="es-EC" sz="1425" b="1" dirty="0"/>
                  <a:t>Correlación:</a:t>
                </a:r>
                <a:r>
                  <a:rPr lang="es-EC" sz="1425" dirty="0"/>
                  <a:t> </a:t>
                </a:r>
              </a:p>
              <a:p>
                <a:endParaRPr lang="es-EC" sz="1425" dirty="0"/>
              </a:p>
              <a:p>
                <a:pPr marL="257165" indent="-257165">
                  <a:buFont typeface="Arial" panose="020B0604020202020204" pitchFamily="34" charset="0"/>
                  <a:buChar char="•"/>
                </a:pPr>
                <a:r>
                  <a:rPr lang="es-EC" sz="1425" dirty="0"/>
                  <a:t>Mide la fuerza y dirección de una relación lineal y no lineal entre dos variables. </a:t>
                </a:r>
              </a:p>
              <a:p>
                <a:pPr marL="257165" indent="-257165">
                  <a:buFont typeface="Arial" panose="020B0604020202020204" pitchFamily="34" charset="0"/>
                  <a:buChar char="•"/>
                </a:pPr>
                <a:endParaRPr lang="es-EC" sz="1425" dirty="0"/>
              </a:p>
              <a:p>
                <a:pPr marL="257165" indent="-257165">
                  <a:buFont typeface="Arial" panose="020B0604020202020204" pitchFamily="34" charset="0"/>
                  <a:buChar char="•"/>
                </a:pPr>
                <a:r>
                  <a:rPr lang="es-EC" sz="1425" dirty="0"/>
                  <a:t>Si dos variables están correlacionadas, significa que cuando una cambia, la otra tiende a cambiar de una manera predecible.</a:t>
                </a:r>
              </a:p>
              <a:p>
                <a:pPr marL="257165" indent="-257165">
                  <a:buFont typeface="Arial" panose="020B0604020202020204" pitchFamily="34" charset="0"/>
                  <a:buChar char="•"/>
                </a:pPr>
                <a:endParaRPr lang="es-EC" sz="1425" dirty="0"/>
              </a:p>
              <a:p>
                <a:pPr marL="257165" indent="-257165">
                  <a:buFont typeface="Arial" panose="020B0604020202020204" pitchFamily="34" charset="0"/>
                  <a:buChar char="•"/>
                </a:pPr>
                <a:r>
                  <a:rPr lang="es-EC" sz="1425" dirty="0"/>
                  <a:t>Su medida se encuentra entre -1 y 1:</a:t>
                </a:r>
              </a:p>
              <a:p>
                <a:pPr lvl="1"/>
                <a14:m>
                  <m:oMath xmlns:m="http://schemas.openxmlformats.org/officeDocument/2006/math">
                    <m:r>
                      <a:rPr lang="es-EC" sz="1125" i="1" dirty="0">
                        <a:latin typeface="Cambria Math" panose="02040503050406030204" pitchFamily="18" charset="0"/>
                      </a:rPr>
                      <m:t>𝑟</m:t>
                    </m:r>
                    <m:r>
                      <a:rPr lang="es-EC" sz="1125" i="1" dirty="0">
                        <a:latin typeface="Cambria Math" panose="02040503050406030204" pitchFamily="18" charset="0"/>
                      </a:rPr>
                      <m:t>=1</m:t>
                    </m:r>
                  </m:oMath>
                </a14:m>
                <a:r>
                  <a:rPr lang="es-EC" sz="1125" dirty="0"/>
                  <a:t> =&gt; Correlación positiva perfecta.</a:t>
                </a:r>
              </a:p>
              <a:p>
                <a:pPr lvl="1"/>
                <a14:m>
                  <m:oMath xmlns:m="http://schemas.openxmlformats.org/officeDocument/2006/math">
                    <m:r>
                      <a:rPr lang="es-EC" sz="1125" i="1" dirty="0">
                        <a:latin typeface="Cambria Math" panose="02040503050406030204" pitchFamily="18" charset="0"/>
                      </a:rPr>
                      <m:t>𝑟</m:t>
                    </m:r>
                    <m:r>
                      <a:rPr lang="es-EC" sz="1125" i="1" dirty="0">
                        <a:latin typeface="Cambria Math" panose="02040503050406030204" pitchFamily="18" charset="0"/>
                      </a:rPr>
                      <m:t>=1</m:t>
                    </m:r>
                  </m:oMath>
                </a14:m>
                <a:r>
                  <a:rPr lang="es-EC" sz="1125" dirty="0"/>
                  <a:t> =&gt; Correlación negativa perfecta.</a:t>
                </a:r>
              </a:p>
              <a:p>
                <a:pPr lvl="1"/>
                <a14:m>
                  <m:oMath xmlns:m="http://schemas.openxmlformats.org/officeDocument/2006/math">
                    <m:r>
                      <a:rPr lang="es-EC" sz="1125" i="1" dirty="0">
                        <a:latin typeface="Cambria Math" panose="02040503050406030204" pitchFamily="18" charset="0"/>
                      </a:rPr>
                      <m:t>𝑟</m:t>
                    </m:r>
                    <m:r>
                      <a:rPr lang="es-EC" sz="1125" i="1" dirty="0">
                        <a:latin typeface="Cambria Math" panose="02040503050406030204" pitchFamily="18" charset="0"/>
                      </a:rPr>
                      <m:t>=0</m:t>
                    </m:r>
                  </m:oMath>
                </a14:m>
                <a:r>
                  <a:rPr lang="es-EC" sz="1125" dirty="0"/>
                  <a:t> =&gt; No hay correlación.</a:t>
                </a:r>
              </a:p>
              <a:p>
                <a:endParaRPr lang="es-EC" sz="1425" dirty="0"/>
              </a:p>
              <a:p>
                <a:r>
                  <a:rPr lang="es-EC" sz="1425" dirty="0"/>
                  <a:t> </a:t>
                </a:r>
              </a:p>
              <a:p>
                <a:r>
                  <a:rPr lang="es-EC" sz="1425" dirty="0"/>
                  <a:t>La correlación es útil para identificar si existe una relación entre variables, pero no implica necesariamente una relación de causa y efecto. Es decir, dos variables pueden estar correlacionadas sin que una sea la causa de la otra.</a:t>
                </a:r>
              </a:p>
            </p:txBody>
          </p:sp>
        </mc:Choice>
        <mc:Fallback>
          <p:sp>
            <p:nvSpPr>
              <p:cNvPr id="5" name="CuadroTexto 4">
                <a:extLst>
                  <a:ext uri="{FF2B5EF4-FFF2-40B4-BE49-F238E27FC236}">
                    <a16:creationId xmlns:a16="http://schemas.microsoft.com/office/drawing/2014/main" id="{A8E8B6D4-8F5C-3759-AFA9-8492DAC894BB}"/>
                  </a:ext>
                </a:extLst>
              </p:cNvPr>
              <p:cNvSpPr txBox="1">
                <a:spLocks noRot="1" noChangeAspect="1" noMove="1" noResize="1" noEditPoints="1" noAdjustHandles="1" noChangeArrowheads="1" noChangeShapeType="1" noTextEdit="1"/>
              </p:cNvSpPr>
              <p:nvPr/>
            </p:nvSpPr>
            <p:spPr>
              <a:xfrm>
                <a:off x="1992616" y="1697758"/>
                <a:ext cx="8095261" cy="3462486"/>
              </a:xfrm>
              <a:prstGeom prst="rect">
                <a:avLst/>
              </a:prstGeom>
              <a:blipFill>
                <a:blip r:embed="rId2"/>
                <a:stretch>
                  <a:fillRect l="-156" b="-1460"/>
                </a:stretch>
              </a:blipFill>
            </p:spPr>
            <p:txBody>
              <a:bodyPr/>
              <a:lstStyle/>
              <a:p>
                <a:r>
                  <a:rPr lang="en-US">
                    <a:noFill/>
                  </a:rPr>
                  <a:t> </a:t>
                </a:r>
              </a:p>
            </p:txBody>
          </p:sp>
        </mc:Fallback>
      </mc:AlternateContent>
      <p:pic>
        <p:nvPicPr>
          <p:cNvPr id="2058" name="Picture 10" descr="Can Correlation Coefficient Be Negative?">
            <a:extLst>
              <a:ext uri="{FF2B5EF4-FFF2-40B4-BE49-F238E27FC236}">
                <a16:creationId xmlns:a16="http://schemas.microsoft.com/office/drawing/2014/main" id="{9143E760-F370-9FFF-DA8E-58422B82D2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93" t="43326" r="13680" b="22013"/>
          <a:stretch/>
        </p:blipFill>
        <p:spPr bwMode="auto">
          <a:xfrm>
            <a:off x="6040247" y="3190658"/>
            <a:ext cx="3846921" cy="1036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570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2BF76-6403-581C-448B-840222543EAA}"/>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8A02A701-3D22-D6DB-9BFB-7D27D15E242B}"/>
              </a:ext>
            </a:extLst>
          </p:cNvPr>
          <p:cNvSpPr txBox="1">
            <a:spLocks/>
          </p:cNvSpPr>
          <p:nvPr/>
        </p:nvSpPr>
        <p:spPr>
          <a:xfrm>
            <a:off x="1992617" y="1020693"/>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I. Correlación y Causalidad</a:t>
            </a:r>
          </a:p>
        </p:txBody>
      </p:sp>
      <p:sp>
        <p:nvSpPr>
          <p:cNvPr id="5" name="CuadroTexto 4">
            <a:extLst>
              <a:ext uri="{FF2B5EF4-FFF2-40B4-BE49-F238E27FC236}">
                <a16:creationId xmlns:a16="http://schemas.microsoft.com/office/drawing/2014/main" id="{3C423B66-C3FF-0F71-9C91-149096C02B4F}"/>
              </a:ext>
            </a:extLst>
          </p:cNvPr>
          <p:cNvSpPr txBox="1"/>
          <p:nvPr/>
        </p:nvSpPr>
        <p:spPr>
          <a:xfrm>
            <a:off x="1992618" y="1728064"/>
            <a:ext cx="8103623" cy="3600986"/>
          </a:xfrm>
          <a:prstGeom prst="rect">
            <a:avLst/>
          </a:prstGeom>
          <a:noFill/>
        </p:spPr>
        <p:txBody>
          <a:bodyPr wrap="square" rtlCol="0" anchor="ctr">
            <a:spAutoFit/>
          </a:bodyPr>
          <a:lstStyle/>
          <a:p>
            <a:r>
              <a:rPr lang="es-EC" sz="1425" b="1" dirty="0"/>
              <a:t>Causalidad:</a:t>
            </a:r>
            <a:r>
              <a:rPr lang="es-EC" sz="1425" dirty="0"/>
              <a:t> </a:t>
            </a:r>
          </a:p>
          <a:p>
            <a:r>
              <a:rPr lang="es-EC" sz="1425" dirty="0"/>
              <a:t>La causalidad implica que un cambio en una variable (la causa) provoca un cambio en otra variable (el efecto). Es un concepto más fuerte y específico que la correlación, ya que requiere demostrar que una variable influye directamente en otra.</a:t>
            </a:r>
          </a:p>
          <a:p>
            <a:endParaRPr lang="es-EC" sz="1425" dirty="0"/>
          </a:p>
          <a:p>
            <a:r>
              <a:rPr lang="es-EC" sz="1425" b="1" dirty="0"/>
              <a:t>Inferencia causal:</a:t>
            </a:r>
          </a:p>
          <a:p>
            <a:r>
              <a:rPr lang="es-EC" sz="1425" dirty="0"/>
              <a:t>Pretende establecer si un cambio en una variable (la causa o el tratamiento) produce un cambio en otra variable (el efecto o resultado).</a:t>
            </a:r>
          </a:p>
          <a:p>
            <a:r>
              <a:rPr lang="es-EC" sz="1425" dirty="0"/>
              <a:t>En términos técnicos, la inferencia causal implica responder preguntas del tipo </a:t>
            </a:r>
          </a:p>
          <a:p>
            <a:pPr algn="ctr"/>
            <a:endParaRPr lang="es-EC" sz="1425" dirty="0"/>
          </a:p>
          <a:p>
            <a:pPr algn="ctr"/>
            <a:r>
              <a:rPr lang="es-EC" sz="1425" dirty="0"/>
              <a:t>"¿qué habría pasado si...?”</a:t>
            </a:r>
          </a:p>
          <a:p>
            <a:pPr algn="ctr"/>
            <a:endParaRPr lang="es-EC" sz="1425" dirty="0"/>
          </a:p>
          <a:p>
            <a:r>
              <a:rPr lang="es-EC" sz="1425" dirty="0"/>
              <a:t>Intenta entender los efectos de una intervención o tratamiento en una variable de interés, considerando un contrafactual: </a:t>
            </a:r>
          </a:p>
          <a:p>
            <a:pPr algn="ctr"/>
            <a:endParaRPr lang="es-EC" sz="1425" dirty="0"/>
          </a:p>
          <a:p>
            <a:pPr algn="ctr"/>
            <a:r>
              <a:rPr lang="es-EC" sz="1425" dirty="0"/>
              <a:t>“¿qué habría ocurrido en ausencia del tratamiento?”</a:t>
            </a:r>
          </a:p>
        </p:txBody>
      </p:sp>
    </p:spTree>
    <p:extLst>
      <p:ext uri="{BB962C8B-B14F-4D97-AF65-F5344CB8AC3E}">
        <p14:creationId xmlns:p14="http://schemas.microsoft.com/office/powerpoint/2010/main" val="19598976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CA97A-EB84-EA05-663F-200664D7AA60}"/>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AD1BB0DD-DD5A-75BB-E0ED-595E1CDDEE05}"/>
              </a:ext>
            </a:extLst>
          </p:cNvPr>
          <p:cNvSpPr txBox="1">
            <a:spLocks/>
          </p:cNvSpPr>
          <p:nvPr/>
        </p:nvSpPr>
        <p:spPr>
          <a:xfrm>
            <a:off x="1992617" y="1020693"/>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I. Métodos de Inferencia Causal</a:t>
            </a:r>
          </a:p>
        </p:txBody>
      </p:sp>
      <p:sp>
        <p:nvSpPr>
          <p:cNvPr id="5" name="CuadroTexto 4">
            <a:extLst>
              <a:ext uri="{FF2B5EF4-FFF2-40B4-BE49-F238E27FC236}">
                <a16:creationId xmlns:a16="http://schemas.microsoft.com/office/drawing/2014/main" id="{6A002FF2-77C3-69B8-0F53-B98D54A96FD1}"/>
              </a:ext>
            </a:extLst>
          </p:cNvPr>
          <p:cNvSpPr txBox="1"/>
          <p:nvPr/>
        </p:nvSpPr>
        <p:spPr>
          <a:xfrm>
            <a:off x="1992616" y="1735518"/>
            <a:ext cx="8095261" cy="3888736"/>
          </a:xfrm>
          <a:prstGeom prst="rect">
            <a:avLst/>
          </a:prstGeom>
          <a:noFill/>
        </p:spPr>
        <p:txBody>
          <a:bodyPr wrap="square" rtlCol="0" anchor="ctr">
            <a:normAutofit/>
          </a:bodyPr>
          <a:lstStyle/>
          <a:p>
            <a:r>
              <a:rPr lang="es-EC" sz="1425" b="1" dirty="0"/>
              <a:t>Experimentos controlados aleatorios (RCTs):</a:t>
            </a:r>
            <a:r>
              <a:rPr lang="es-EC" sz="1425" dirty="0"/>
              <a:t> </a:t>
            </a:r>
          </a:p>
          <a:p>
            <a:r>
              <a:rPr lang="es-EC" sz="1425" dirty="0"/>
              <a:t>Los individuos son asignados aleatoriamente a un grupo de tratamiento o control, lo que asegura que cualquier diferencia entre los grupos sea atribuible al tratamiento. (Estándar de oro: método más confiable y robusto).</a:t>
            </a:r>
          </a:p>
          <a:p>
            <a:endParaRPr lang="es-EC" sz="1425" b="1" dirty="0"/>
          </a:p>
          <a:p>
            <a:r>
              <a:rPr lang="es-EC" sz="1425" b="1" dirty="0"/>
              <a:t>Modelos de regresión:</a:t>
            </a:r>
            <a:r>
              <a:rPr lang="es-EC" sz="1425" dirty="0"/>
              <a:t> </a:t>
            </a:r>
          </a:p>
          <a:p>
            <a:r>
              <a:rPr lang="es-EC" sz="1425" dirty="0"/>
              <a:t>Utilizados para controlar variables que podrían confundir la relación entre tratamiento y resultado. </a:t>
            </a:r>
          </a:p>
          <a:p>
            <a:r>
              <a:rPr lang="es-EC" sz="1425" dirty="0"/>
              <a:t>Estos métodos dependen de suposiciones fuertes, como la independencia condicional.</a:t>
            </a:r>
          </a:p>
          <a:p>
            <a:endParaRPr lang="es-EC" sz="1425" b="1" dirty="0"/>
          </a:p>
          <a:p>
            <a:r>
              <a:rPr lang="es-EC" sz="1425" b="1" dirty="0"/>
              <a:t>Diseños cuasi-experimentales:</a:t>
            </a:r>
            <a:r>
              <a:rPr lang="es-EC" sz="1425" dirty="0"/>
              <a:t> Estos diseños no tienen asignación aleatoria, pero utilizan estrategias que imitan los experimentos (no utilizan aleatorización), como:</a:t>
            </a:r>
          </a:p>
          <a:p>
            <a:pPr marL="257165" indent="-257165">
              <a:buFont typeface="Arial" panose="020B0604020202020204" pitchFamily="34" charset="0"/>
              <a:buChar char="•"/>
            </a:pPr>
            <a:r>
              <a:rPr lang="es-EC" sz="1425" dirty="0"/>
              <a:t>Regresión discontinua.</a:t>
            </a:r>
          </a:p>
          <a:p>
            <a:pPr marL="257165" indent="-257165">
              <a:buFont typeface="Arial" panose="020B0604020202020204" pitchFamily="34" charset="0"/>
              <a:buChar char="•"/>
            </a:pPr>
            <a:r>
              <a:rPr lang="es-EC" sz="1425" dirty="0"/>
              <a:t>Variables instrumentales</a:t>
            </a:r>
          </a:p>
          <a:p>
            <a:pPr marL="257165" indent="-257165">
              <a:buFont typeface="Arial" panose="020B0604020202020204" pitchFamily="34" charset="0"/>
              <a:buChar char="•"/>
            </a:pPr>
            <a:r>
              <a:rPr lang="es-EC" sz="1425" dirty="0"/>
              <a:t>Propensity Score Matching.</a:t>
            </a:r>
          </a:p>
          <a:p>
            <a:pPr marL="257165" indent="-257165">
              <a:buFont typeface="Arial" panose="020B0604020202020204" pitchFamily="34" charset="0"/>
              <a:buChar char="•"/>
            </a:pPr>
            <a:r>
              <a:rPr lang="es-EC" sz="1425" dirty="0"/>
              <a:t>Modelos de diferencias en diferencias (DiD).</a:t>
            </a:r>
          </a:p>
        </p:txBody>
      </p:sp>
    </p:spTree>
    <p:extLst>
      <p:ext uri="{BB962C8B-B14F-4D97-AF65-F5344CB8AC3E}">
        <p14:creationId xmlns:p14="http://schemas.microsoft.com/office/powerpoint/2010/main" val="8856415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D3E4A-8B71-E41C-C1CF-17153161F447}"/>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EDFF8E00-25B7-BF38-4FE6-68542DD11527}"/>
              </a:ext>
            </a:extLst>
          </p:cNvPr>
          <p:cNvSpPr txBox="1">
            <a:spLocks/>
          </p:cNvSpPr>
          <p:nvPr/>
        </p:nvSpPr>
        <p:spPr>
          <a:xfrm>
            <a:off x="1992617" y="1020693"/>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I. Métodos de Inferencia Causal</a:t>
            </a:r>
          </a:p>
        </p:txBody>
      </p:sp>
      <p:graphicFrame>
        <p:nvGraphicFramePr>
          <p:cNvPr id="2" name="Marcador de contenido 3">
            <a:extLst>
              <a:ext uri="{FF2B5EF4-FFF2-40B4-BE49-F238E27FC236}">
                <a16:creationId xmlns:a16="http://schemas.microsoft.com/office/drawing/2014/main" id="{752AE6BF-C44C-660C-2BA6-779A470A0108}"/>
              </a:ext>
            </a:extLst>
          </p:cNvPr>
          <p:cNvGraphicFramePr>
            <a:graphicFrameLocks/>
          </p:cNvGraphicFramePr>
          <p:nvPr/>
        </p:nvGraphicFramePr>
        <p:xfrm>
          <a:off x="1854417" y="1759547"/>
          <a:ext cx="8483167" cy="3630548"/>
        </p:xfrm>
        <a:graphic>
          <a:graphicData uri="http://schemas.openxmlformats.org/drawingml/2006/table">
            <a:tbl>
              <a:tblPr firstRow="1" firstCol="1" bandRow="1"/>
              <a:tblGrid>
                <a:gridCol w="1772223">
                  <a:extLst>
                    <a:ext uri="{9D8B030D-6E8A-4147-A177-3AD203B41FA5}">
                      <a16:colId xmlns:a16="http://schemas.microsoft.com/office/drawing/2014/main" val="878244013"/>
                    </a:ext>
                  </a:extLst>
                </a:gridCol>
                <a:gridCol w="2335842">
                  <a:extLst>
                    <a:ext uri="{9D8B030D-6E8A-4147-A177-3AD203B41FA5}">
                      <a16:colId xmlns:a16="http://schemas.microsoft.com/office/drawing/2014/main" val="536173376"/>
                    </a:ext>
                  </a:extLst>
                </a:gridCol>
                <a:gridCol w="2564245">
                  <a:extLst>
                    <a:ext uri="{9D8B030D-6E8A-4147-A177-3AD203B41FA5}">
                      <a16:colId xmlns:a16="http://schemas.microsoft.com/office/drawing/2014/main" val="4185720473"/>
                    </a:ext>
                  </a:extLst>
                </a:gridCol>
                <a:gridCol w="1810857">
                  <a:extLst>
                    <a:ext uri="{9D8B030D-6E8A-4147-A177-3AD203B41FA5}">
                      <a16:colId xmlns:a16="http://schemas.microsoft.com/office/drawing/2014/main" val="2499977301"/>
                    </a:ext>
                  </a:extLst>
                </a:gridCol>
              </a:tblGrid>
              <a:tr h="185932">
                <a:tc>
                  <a:txBody>
                    <a:bodyPr/>
                    <a:lstStyle/>
                    <a:p>
                      <a:pPr algn="l" fontAlgn="t">
                        <a:lnSpc>
                          <a:spcPct val="115000"/>
                        </a:lnSpc>
                        <a:spcBef>
                          <a:spcPts val="0"/>
                        </a:spcBef>
                        <a:spcAft>
                          <a:spcPts val="1000"/>
                        </a:spcAft>
                      </a:pPr>
                      <a:r>
                        <a:rPr lang="en-US" sz="800" b="1"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Método</a:t>
                      </a:r>
                      <a:endParaRPr lang="en-US" sz="1200" b="1" i="0" u="none" strike="noStrike" dirty="0">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l" fontAlgn="t">
                        <a:lnSpc>
                          <a:spcPct val="115000"/>
                        </a:lnSpc>
                        <a:spcBef>
                          <a:spcPts val="0"/>
                        </a:spcBef>
                        <a:spcAft>
                          <a:spcPts val="1000"/>
                        </a:spcAft>
                      </a:pPr>
                      <a:r>
                        <a:rPr lang="en-US" sz="800" b="1"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Supuestos</a:t>
                      </a:r>
                      <a:r>
                        <a:rPr lang="en-US" sz="800" b="1" i="0" u="none" strike="noStrike" dirty="0">
                          <a:effectLst/>
                          <a:latin typeface="Cambria" panose="02040503050406030204" pitchFamily="18" charset="0"/>
                          <a:ea typeface="MS Mincho" panose="02020609040205080304" pitchFamily="49" charset="-128"/>
                          <a:cs typeface="Times New Roman" panose="02020603050405020304" pitchFamily="18" charset="0"/>
                        </a:rPr>
                        <a:t> Clave</a:t>
                      </a:r>
                      <a:endParaRPr lang="en-US" sz="1200" b="1" i="0" u="none" strike="noStrike" dirty="0">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l" fontAlgn="t">
                        <a:lnSpc>
                          <a:spcPct val="115000"/>
                        </a:lnSpc>
                        <a:spcBef>
                          <a:spcPts val="0"/>
                        </a:spcBef>
                        <a:spcAft>
                          <a:spcPts val="1000"/>
                        </a:spcAft>
                      </a:pPr>
                      <a:r>
                        <a:rPr lang="en-US" sz="800" b="1" i="0" u="none" strike="noStrike">
                          <a:effectLst/>
                          <a:latin typeface="Cambria" panose="02040503050406030204" pitchFamily="18" charset="0"/>
                          <a:ea typeface="MS Mincho" panose="02020609040205080304" pitchFamily="49" charset="-128"/>
                          <a:cs typeface="Times New Roman" panose="02020603050405020304" pitchFamily="18" charset="0"/>
                        </a:rPr>
                        <a:t>Características Principales</a:t>
                      </a:r>
                      <a:endParaRPr lang="en-US" sz="1200" b="1" i="0" u="none" strike="noStrike">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l" fontAlgn="t">
                        <a:lnSpc>
                          <a:spcPct val="115000"/>
                        </a:lnSpc>
                        <a:spcBef>
                          <a:spcPts val="0"/>
                        </a:spcBef>
                        <a:spcAft>
                          <a:spcPts val="1000"/>
                        </a:spcAft>
                      </a:pPr>
                      <a:r>
                        <a:rPr lang="en-US" sz="800" b="1"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Aplicación</a:t>
                      </a:r>
                      <a:endParaRPr lang="en-US" sz="1200" b="1" i="0" u="none" strike="noStrike" dirty="0">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828671905"/>
                  </a:ext>
                </a:extLst>
              </a:tr>
              <a:tr h="786129">
                <a:tc>
                  <a:txBody>
                    <a:bodyPr/>
                    <a:lstStyle/>
                    <a:p>
                      <a:pPr algn="l" fontAlgn="t">
                        <a:lnSpc>
                          <a:spcPct val="115000"/>
                        </a:lnSpc>
                        <a:spcBef>
                          <a:spcPts val="0"/>
                        </a:spcBef>
                        <a:spcAft>
                          <a:spcPts val="1000"/>
                        </a:spcAft>
                      </a:pPr>
                      <a:r>
                        <a:rPr lang="en-US" sz="800" b="1"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Experimentos</a:t>
                      </a:r>
                      <a:r>
                        <a:rPr lang="en-US" sz="800" b="1"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1"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Controlados</a:t>
                      </a:r>
                      <a:r>
                        <a:rPr lang="en-US" sz="800" b="1"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1"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Aleatorios</a:t>
                      </a:r>
                      <a:r>
                        <a:rPr lang="en-US" sz="800" b="1" i="0" u="none" strike="noStrike" dirty="0">
                          <a:effectLst/>
                          <a:latin typeface="Cambria" panose="02040503050406030204" pitchFamily="18" charset="0"/>
                          <a:ea typeface="MS Mincho" panose="02020609040205080304" pitchFamily="49" charset="-128"/>
                          <a:cs typeface="Times New Roman" panose="02020603050405020304" pitchFamily="18" charset="0"/>
                        </a:rPr>
                        <a:t> (RCTs)</a:t>
                      </a:r>
                      <a:endParaRPr lang="en-US" sz="1200" b="1" i="0" u="none" strike="noStrike" dirty="0">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t">
                        <a:lnSpc>
                          <a:spcPct val="115000"/>
                        </a:lnSpc>
                        <a:spcBef>
                          <a:spcPts val="0"/>
                        </a:spcBef>
                        <a:spcAft>
                          <a:spcPts val="1000"/>
                        </a:spcAft>
                      </a:pP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Aleatorización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completa</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la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asignación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de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tratamiento</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a:t>
                      </a:r>
                      <a:b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Grupos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tratados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y de control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independientes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a:t>
                      </a:r>
                      <a:b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No hay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confusión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ni</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sesgos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de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selección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a:t>
                      </a:r>
                      <a:b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Resultado</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solo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afectado</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por</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tratamiento</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a:t>
                      </a:r>
                      <a:endParaRPr lang="en-US" sz="1200" b="0" i="0" u="none" strike="noStrike" dirty="0">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Asignación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aleatoria</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asegura</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que las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características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observadas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y no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observadas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se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distribuyen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equitativamente</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entre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los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grupos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a:t>
                      </a:r>
                      <a:b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Control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estricto</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sobre</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la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intervención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a:t>
                      </a:r>
                      <a:b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Efecto</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causal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directo</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a:t>
                      </a:r>
                      <a:endParaRPr lang="en-US" sz="1200" b="0" i="0" u="none" strike="noStrike" dirty="0">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Pruebas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clínicas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a:t>
                      </a:r>
                      <a:b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Evaluación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de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intervenciones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donde</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la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aleatorización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es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posible</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y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ética</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políticas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públicas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educación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economía</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a:t>
                      </a:r>
                      <a:endParaRPr lang="en-US" sz="1200" b="0" i="0" u="none" strike="noStrike" dirty="0">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1414224"/>
                  </a:ext>
                </a:extLst>
              </a:tr>
              <a:tr h="786129">
                <a:tc>
                  <a:txBody>
                    <a:bodyPr/>
                    <a:lstStyle/>
                    <a:p>
                      <a:pPr algn="l" fontAlgn="t">
                        <a:lnSpc>
                          <a:spcPct val="115000"/>
                        </a:lnSpc>
                        <a:spcBef>
                          <a:spcPts val="0"/>
                        </a:spcBef>
                        <a:spcAft>
                          <a:spcPts val="1000"/>
                        </a:spcAft>
                      </a:pPr>
                      <a:r>
                        <a:rPr lang="en-US" sz="800" b="1"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Diferencias</a:t>
                      </a:r>
                      <a:r>
                        <a:rPr lang="en-US" sz="800" b="1"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1"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en</a:t>
                      </a:r>
                      <a:r>
                        <a:rPr lang="en-US" sz="800" b="1"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1"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Diferencias</a:t>
                      </a:r>
                      <a:r>
                        <a:rPr lang="en-US" sz="800" b="1"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1"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DiD</a:t>
                      </a:r>
                      <a:r>
                        <a:rPr lang="en-US" sz="800" b="1" i="0" u="none" strike="noStrike" dirty="0">
                          <a:effectLst/>
                          <a:latin typeface="Cambria" panose="02040503050406030204" pitchFamily="18" charset="0"/>
                          <a:ea typeface="MS Mincho" panose="02020609040205080304" pitchFamily="49" charset="-128"/>
                          <a:cs typeface="Times New Roman" panose="02020603050405020304" pitchFamily="18" charset="0"/>
                        </a:rPr>
                        <a:t>)</a:t>
                      </a:r>
                      <a:endParaRPr lang="en-US" sz="1200" b="1" i="0" u="none" strike="noStrike" dirty="0">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t">
                        <a:lnSpc>
                          <a:spcPct val="115000"/>
                        </a:lnSpc>
                        <a:spcBef>
                          <a:spcPts val="0"/>
                        </a:spcBef>
                        <a:spcAft>
                          <a:spcPts val="1000"/>
                        </a:spcAft>
                      </a:pPr>
                      <a: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t>- Trayectorias paralelas entre los grupos antes del tratamiento.</a:t>
                      </a:r>
                      <a:b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t>- No intervenciones simultáneas que afecten diferentemente a los grupos.</a:t>
                      </a:r>
                      <a:b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t>- Efecto constante del tratamiento en el tiempo.</a:t>
                      </a:r>
                      <a:endParaRPr lang="en-US" sz="1200" b="0" i="0" u="none" strike="noStrike">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Compara</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cambios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los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resultados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antes y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después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del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tratamiento</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entre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grupos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tratados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y de control.</a:t>
                      </a:r>
                      <a:b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Muy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útil</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cuando</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los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grupos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difieren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antes del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tratamiento</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a:t>
                      </a:r>
                      <a:b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Puede</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implementarse</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con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regresión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a:t>
                      </a:r>
                      <a:endParaRPr lang="en-US" sz="1200" b="0" i="0" u="none" strike="noStrike" dirty="0">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t>- Evaluación de políticas públicas o cambios regulatorios.</a:t>
                      </a:r>
                      <a:b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t>- Análisis en estudios longitudinales con diferentes tratamientos/regiones.</a:t>
                      </a:r>
                      <a:endParaRPr lang="en-US" sz="1200" b="0" i="0" u="none" strike="noStrike">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7260264"/>
                  </a:ext>
                </a:extLst>
              </a:tr>
              <a:tr h="936179">
                <a:tc>
                  <a:txBody>
                    <a:bodyPr/>
                    <a:lstStyle/>
                    <a:p>
                      <a:pPr algn="l" fontAlgn="t">
                        <a:lnSpc>
                          <a:spcPct val="115000"/>
                        </a:lnSpc>
                        <a:spcBef>
                          <a:spcPts val="0"/>
                        </a:spcBef>
                        <a:spcAft>
                          <a:spcPts val="1000"/>
                        </a:spcAft>
                      </a:pPr>
                      <a:r>
                        <a:rPr lang="en-US" sz="800" b="1" i="0" u="none" strike="noStrike">
                          <a:effectLst/>
                          <a:latin typeface="Cambria" panose="02040503050406030204" pitchFamily="18" charset="0"/>
                          <a:ea typeface="MS Mincho" panose="02020609040205080304" pitchFamily="49" charset="-128"/>
                          <a:cs typeface="Times New Roman" panose="02020603050405020304" pitchFamily="18" charset="0"/>
                        </a:rPr>
                        <a:t>Regresión Discontinua (RDD)</a:t>
                      </a:r>
                      <a:endParaRPr lang="en-US" sz="1200" b="1" i="0" u="none" strike="noStrike">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t">
                        <a:lnSpc>
                          <a:spcPct val="115000"/>
                        </a:lnSpc>
                        <a:spcBef>
                          <a:spcPts val="0"/>
                        </a:spcBef>
                        <a:spcAft>
                          <a:spcPts val="1000"/>
                        </a:spcAft>
                      </a:pP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La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asignación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al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tratamiento</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es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completamente</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determinada</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por</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un umbral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una</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variable continua.</a:t>
                      </a:r>
                      <a:b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Las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unidades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cercanas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al umbral son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similares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todo</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excepto</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el</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tratamiento</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a:t>
                      </a:r>
                      <a:endParaRPr lang="en-US" sz="1200" b="0" i="0" u="none" strike="noStrike" dirty="0">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t>- Se utiliza cuando la asignación al tratamiento depende de un umbral predefinido (ej. puntaje de examen).</a:t>
                      </a:r>
                      <a:b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t>- Compara unidades cercanas al umbral para estimar el efecto causal.</a:t>
                      </a:r>
                      <a:b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t>- Exige un fuerte control sobre los datos alrededor del umbral.</a:t>
                      </a:r>
                      <a:endParaRPr lang="en-US" sz="1200" b="0" i="0" u="none" strike="noStrike">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t>- Evaluación de programas sociales o educativos.</a:t>
                      </a:r>
                      <a:b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t>- Estudio de políticas con reglas de elegibilidad basadas en un criterio numérico o continuo.</a:t>
                      </a:r>
                      <a:endParaRPr lang="en-US" sz="1200" b="0" i="0" u="none" strike="noStrike">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2405608"/>
                  </a:ext>
                </a:extLst>
              </a:tr>
              <a:tr h="936179">
                <a:tc>
                  <a:txBody>
                    <a:bodyPr/>
                    <a:lstStyle/>
                    <a:p>
                      <a:pPr algn="l" fontAlgn="t">
                        <a:lnSpc>
                          <a:spcPct val="115000"/>
                        </a:lnSpc>
                        <a:spcBef>
                          <a:spcPts val="0"/>
                        </a:spcBef>
                        <a:spcAft>
                          <a:spcPts val="1000"/>
                        </a:spcAft>
                      </a:pPr>
                      <a:r>
                        <a:rPr lang="en-US" sz="800" b="1" i="0" u="none" strike="noStrike" dirty="0">
                          <a:effectLst/>
                          <a:latin typeface="Cambria" panose="02040503050406030204" pitchFamily="18" charset="0"/>
                          <a:ea typeface="MS Mincho" panose="02020609040205080304" pitchFamily="49" charset="-128"/>
                          <a:cs typeface="Times New Roman" panose="02020603050405020304" pitchFamily="18" charset="0"/>
                        </a:rPr>
                        <a:t>Propensity Score Matching (PSM)</a:t>
                      </a:r>
                      <a:endParaRPr lang="en-US" sz="1200" b="1" i="0" u="none" strike="noStrike" dirty="0">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t">
                        <a:lnSpc>
                          <a:spcPct val="115000"/>
                        </a:lnSpc>
                        <a:spcBef>
                          <a:spcPts val="0"/>
                        </a:spcBef>
                        <a:spcAft>
                          <a:spcPts val="1000"/>
                        </a:spcAft>
                      </a:pPr>
                      <a: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t>- Las variables que influyen tanto en el tratamiento como en el resultado deben ser observables y medibles.</a:t>
                      </a:r>
                      <a:b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t>- Las unidades tratadas y no tratadas deben ser comparables tras el emparejamiento.</a:t>
                      </a:r>
                      <a:endParaRPr lang="en-US" sz="1200" b="0" i="0" u="none" strike="noStrike">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t>- Empareja individuos tratados y no tratados que tengan características similares para imitar los efectos de un experimento aleatorizado.</a:t>
                      </a:r>
                      <a:b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t>- Reduce el sesgo de selección.</a:t>
                      </a:r>
                      <a:b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a:effectLst/>
                          <a:latin typeface="Cambria" panose="02040503050406030204" pitchFamily="18" charset="0"/>
                          <a:ea typeface="MS Mincho" panose="02020609040205080304" pitchFamily="49" charset="-128"/>
                          <a:cs typeface="Times New Roman" panose="02020603050405020304" pitchFamily="18" charset="0"/>
                        </a:rPr>
                        <a:t>- Requiere un buen modelo de la probabilidad de tratamiento.</a:t>
                      </a:r>
                      <a:endParaRPr lang="en-US" sz="1200" b="0" i="0" u="none" strike="noStrike">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Evaluaciones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de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impacto</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programas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sociales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educación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salud</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a:t>
                      </a:r>
                      <a:b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b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Estudios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donde</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no es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posible</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realizar</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aleatorización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pero</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se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tienen</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buenos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datos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r>
                        <a:rPr lang="en-US" sz="800" b="0" i="0" u="none" strike="noStrike" dirty="0" err="1">
                          <a:effectLst/>
                          <a:latin typeface="Cambria" panose="02040503050406030204" pitchFamily="18" charset="0"/>
                          <a:ea typeface="MS Mincho" panose="02020609040205080304" pitchFamily="49" charset="-128"/>
                          <a:cs typeface="Times New Roman" panose="02020603050405020304" pitchFamily="18" charset="0"/>
                        </a:rPr>
                        <a:t>observacionales</a:t>
                      </a:r>
                      <a:r>
                        <a:rPr lang="en-US" sz="800" b="0" i="0" u="none" strike="noStrike" dirty="0">
                          <a:effectLst/>
                          <a:latin typeface="Cambria" panose="02040503050406030204" pitchFamily="18" charset="0"/>
                          <a:ea typeface="MS Mincho" panose="02020609040205080304" pitchFamily="49" charset="-128"/>
                          <a:cs typeface="Times New Roman" panose="02020603050405020304" pitchFamily="18" charset="0"/>
                        </a:rPr>
                        <a:t>.</a:t>
                      </a:r>
                      <a:endParaRPr lang="en-US" sz="1200" b="0" i="0" u="none" strike="noStrike" dirty="0">
                        <a:effectLst/>
                        <a:latin typeface="Arial" panose="020B0604020202020204" pitchFamily="34" charset="0"/>
                      </a:endParaRPr>
                    </a:p>
                  </a:txBody>
                  <a:tcPr marL="49090" marR="49090" marT="681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7390477"/>
                  </a:ext>
                </a:extLst>
              </a:tr>
            </a:tbl>
          </a:graphicData>
        </a:graphic>
      </p:graphicFrame>
    </p:spTree>
    <p:extLst>
      <p:ext uri="{BB962C8B-B14F-4D97-AF65-F5344CB8AC3E}">
        <p14:creationId xmlns:p14="http://schemas.microsoft.com/office/powerpoint/2010/main" val="29997072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642FB-A72D-2A3B-8CA5-48CC4FB2AE0C}"/>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27A0AE04-51E1-7630-E1D9-A9FDD5E3D700}"/>
              </a:ext>
            </a:extLst>
          </p:cNvPr>
          <p:cNvSpPr txBox="1">
            <a:spLocks/>
          </p:cNvSpPr>
          <p:nvPr/>
        </p:nvSpPr>
        <p:spPr>
          <a:xfrm>
            <a:off x="1992617" y="1020693"/>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I. Desafios de la Inferencia Causal</a:t>
            </a:r>
          </a:p>
        </p:txBody>
      </p:sp>
      <p:sp>
        <p:nvSpPr>
          <p:cNvPr id="5" name="CuadroTexto 4">
            <a:extLst>
              <a:ext uri="{FF2B5EF4-FFF2-40B4-BE49-F238E27FC236}">
                <a16:creationId xmlns:a16="http://schemas.microsoft.com/office/drawing/2014/main" id="{90DF9C36-5F28-06E6-AE50-6C923661E808}"/>
              </a:ext>
            </a:extLst>
          </p:cNvPr>
          <p:cNvSpPr txBox="1"/>
          <p:nvPr/>
        </p:nvSpPr>
        <p:spPr>
          <a:xfrm>
            <a:off x="1992616" y="1735518"/>
            <a:ext cx="8095261" cy="3888736"/>
          </a:xfrm>
          <a:prstGeom prst="rect">
            <a:avLst/>
          </a:prstGeom>
          <a:noFill/>
        </p:spPr>
        <p:txBody>
          <a:bodyPr wrap="square" rtlCol="0" anchor="ctr">
            <a:normAutofit/>
          </a:bodyPr>
          <a:lstStyle/>
          <a:p>
            <a:r>
              <a:rPr lang="es-EC" sz="1425" b="1" dirty="0"/>
              <a:t>Confusión (confounding):</a:t>
            </a:r>
            <a:r>
              <a:rPr lang="es-EC" sz="1425" dirty="0"/>
              <a:t> </a:t>
            </a:r>
          </a:p>
          <a:p>
            <a:r>
              <a:rPr lang="es-EC" sz="1425" dirty="0"/>
              <a:t>Ocurre cuando una tercera variable afecta tanto el tratamiento como el resultado, </a:t>
            </a:r>
          </a:p>
          <a:p>
            <a:r>
              <a:rPr lang="es-EC" sz="1425" dirty="0"/>
              <a:t>haciendo que la relación causal aparente entre el tratamiento y el resultado sea espuria.</a:t>
            </a:r>
          </a:p>
          <a:p>
            <a:endParaRPr lang="es-EC" sz="1425" b="1" dirty="0"/>
          </a:p>
          <a:p>
            <a:r>
              <a:rPr lang="es-EC" sz="1425" b="1" dirty="0"/>
              <a:t>Sesgo de selección:</a:t>
            </a:r>
            <a:r>
              <a:rPr lang="es-EC" sz="1425" dirty="0"/>
              <a:t> </a:t>
            </a:r>
          </a:p>
          <a:p>
            <a:r>
              <a:rPr lang="es-EC" sz="1425" dirty="0"/>
              <a:t>Cuando las unidades en el grupo tratado difieren sistemáticamente de las unidades en el grupo de control.</a:t>
            </a:r>
          </a:p>
          <a:p>
            <a:endParaRPr lang="es-EC" sz="1425" dirty="0"/>
          </a:p>
          <a:p>
            <a:r>
              <a:rPr lang="es-EC" sz="1425" b="1" dirty="0"/>
              <a:t>Contrafactual no observable:</a:t>
            </a:r>
            <a:r>
              <a:rPr lang="es-EC" sz="1425" dirty="0"/>
              <a:t> </a:t>
            </a:r>
          </a:p>
          <a:p>
            <a:r>
              <a:rPr lang="es-EC" sz="1425" dirty="0"/>
              <a:t>No podemos observar qué hubiera pasado con una misma unidad si no hubiera recibido el tratamiento.</a:t>
            </a:r>
          </a:p>
        </p:txBody>
      </p:sp>
    </p:spTree>
    <p:extLst>
      <p:ext uri="{BB962C8B-B14F-4D97-AF65-F5344CB8AC3E}">
        <p14:creationId xmlns:p14="http://schemas.microsoft.com/office/powerpoint/2010/main" val="33701504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8C2D8-80AE-28EE-C6F8-E6A3DA785B5E}"/>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33856B51-C96E-2BD9-18E1-4CBD3729557E}"/>
              </a:ext>
            </a:extLst>
          </p:cNvPr>
          <p:cNvSpPr txBox="1">
            <a:spLocks/>
          </p:cNvSpPr>
          <p:nvPr/>
        </p:nvSpPr>
        <p:spPr>
          <a:xfrm>
            <a:off x="1992617" y="1020693"/>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II. Diseño de Regresión Discontinua</a:t>
            </a:r>
          </a:p>
        </p:txBody>
      </p:sp>
      <p:sp>
        <p:nvSpPr>
          <p:cNvPr id="5" name="CuadroTexto 4">
            <a:extLst>
              <a:ext uri="{FF2B5EF4-FFF2-40B4-BE49-F238E27FC236}">
                <a16:creationId xmlns:a16="http://schemas.microsoft.com/office/drawing/2014/main" id="{6C247442-16AF-964A-D012-21CBA7D1E0DE}"/>
              </a:ext>
            </a:extLst>
          </p:cNvPr>
          <p:cNvSpPr txBox="1"/>
          <p:nvPr/>
        </p:nvSpPr>
        <p:spPr>
          <a:xfrm>
            <a:off x="1992616" y="1735518"/>
            <a:ext cx="8095261" cy="3888736"/>
          </a:xfrm>
          <a:prstGeom prst="rect">
            <a:avLst/>
          </a:prstGeom>
          <a:noFill/>
        </p:spPr>
        <p:txBody>
          <a:bodyPr wrap="square" rtlCol="0" anchor="ctr">
            <a:normAutofit/>
          </a:bodyPr>
          <a:lstStyle/>
          <a:p>
            <a:r>
              <a:rPr lang="es-EC" sz="1425" b="1" dirty="0"/>
              <a:t>Diseños Cuasi-Experimentales: </a:t>
            </a:r>
          </a:p>
          <a:p>
            <a:pPr marL="257165" indent="-257165">
              <a:buFont typeface="Arial" panose="020B0604020202020204" pitchFamily="34" charset="0"/>
              <a:buChar char="•"/>
            </a:pPr>
            <a:r>
              <a:rPr lang="es-EC" sz="1425" dirty="0"/>
              <a:t>Intentan identificar relaciones de causa y efecto como los experimentos controlados aleatorios (RCTs), pero no utilizan la aleatorización (“Cuasi”) en la asignación de los tratamientos o intervenciones.</a:t>
            </a:r>
          </a:p>
          <a:p>
            <a:pPr marL="257165" indent="-257165">
              <a:buFont typeface="Arial" panose="020B0604020202020204" pitchFamily="34" charset="0"/>
              <a:buChar char="•"/>
            </a:pPr>
            <a:r>
              <a:rPr lang="es-EC" sz="1425" dirty="0"/>
              <a:t>Los grupos se forman de manera no aleatoria, lo que significa que puede haber diferencias preexistentes entre los grupos antes del tratamiento.</a:t>
            </a:r>
          </a:p>
          <a:p>
            <a:pPr marL="257165" indent="-257165">
              <a:buFont typeface="Arial" panose="020B0604020202020204" pitchFamily="34" charset="0"/>
              <a:buChar char="•"/>
            </a:pPr>
            <a:r>
              <a:rPr lang="es-EC" sz="1425" dirty="0"/>
              <a:t>Aunque los cuasi-experimentos buscan inferir causalidad, la falta de aleatorización introduce la posibilidad de sesgos, particularmente sesgos de confusión, que pueden afectar la validez de las conclusiones.</a:t>
            </a:r>
          </a:p>
          <a:p>
            <a:endParaRPr lang="es-EC" sz="1425" dirty="0"/>
          </a:p>
          <a:p>
            <a:r>
              <a:rPr lang="es-EC" sz="1425" b="1" dirty="0"/>
              <a:t>Características principales de los diseños cuasi-experimentales</a:t>
            </a:r>
          </a:p>
          <a:p>
            <a:pPr marL="257165" indent="-257165">
              <a:buFont typeface="Arial" panose="020B0604020202020204" pitchFamily="34" charset="0"/>
              <a:buChar char="•"/>
            </a:pPr>
            <a:r>
              <a:rPr lang="es-EC" sz="1500" dirty="0">
                <a:solidFill>
                  <a:srgbClr val="000000"/>
                </a:solidFill>
                <a:latin typeface="-webkit-standard"/>
              </a:rPr>
              <a:t>Ausencia de aleatorización =&gt; Grupos preexistentes</a:t>
            </a:r>
          </a:p>
          <a:p>
            <a:pPr marL="257165" indent="-257165">
              <a:buFont typeface="Arial" panose="020B0604020202020204" pitchFamily="34" charset="0"/>
              <a:buChar char="•"/>
            </a:pPr>
            <a:r>
              <a:rPr lang="es-EC" sz="1500" dirty="0">
                <a:solidFill>
                  <a:srgbClr val="000000"/>
                </a:solidFill>
                <a:latin typeface="-webkit-standard"/>
              </a:rPr>
              <a:t>Comparación entre grupos =&gt; uno que recibe el tratamiento (grupo de tratamiento) y otro que no lo recibe (grupo de control o de comparación)</a:t>
            </a:r>
          </a:p>
          <a:p>
            <a:pPr marL="257165" indent="-257165">
              <a:buFont typeface="Arial" panose="020B0604020202020204" pitchFamily="34" charset="0"/>
              <a:buChar char="•"/>
            </a:pPr>
            <a:r>
              <a:rPr lang="es-EC" sz="1500" dirty="0">
                <a:solidFill>
                  <a:srgbClr val="000000"/>
                </a:solidFill>
                <a:latin typeface="-webkit-standard"/>
              </a:rPr>
              <a:t>Control parcial de variables.</a:t>
            </a:r>
          </a:p>
          <a:p>
            <a:endParaRPr lang="es-EC" sz="1425" dirty="0"/>
          </a:p>
        </p:txBody>
      </p:sp>
    </p:spTree>
    <p:extLst>
      <p:ext uri="{BB962C8B-B14F-4D97-AF65-F5344CB8AC3E}">
        <p14:creationId xmlns:p14="http://schemas.microsoft.com/office/powerpoint/2010/main" val="5273535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B07A8-7AAA-79B5-BFE1-771E47C28357}"/>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479F6377-1CD9-F86C-F03E-332692BBD49B}"/>
              </a:ext>
            </a:extLst>
          </p:cNvPr>
          <p:cNvSpPr txBox="1">
            <a:spLocks/>
          </p:cNvSpPr>
          <p:nvPr/>
        </p:nvSpPr>
        <p:spPr>
          <a:xfrm>
            <a:off x="1992617" y="1020693"/>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II. Diseño de Regresión Discontinua</a:t>
            </a:r>
          </a:p>
        </p:txBody>
      </p:sp>
      <p:sp>
        <p:nvSpPr>
          <p:cNvPr id="5" name="CuadroTexto 4">
            <a:extLst>
              <a:ext uri="{FF2B5EF4-FFF2-40B4-BE49-F238E27FC236}">
                <a16:creationId xmlns:a16="http://schemas.microsoft.com/office/drawing/2014/main" id="{C9802E04-E6D7-F816-C579-15BCE581262A}"/>
              </a:ext>
            </a:extLst>
          </p:cNvPr>
          <p:cNvSpPr txBox="1"/>
          <p:nvPr/>
        </p:nvSpPr>
        <p:spPr>
          <a:xfrm>
            <a:off x="1992616" y="1735518"/>
            <a:ext cx="8095261" cy="3888736"/>
          </a:xfrm>
          <a:prstGeom prst="rect">
            <a:avLst/>
          </a:prstGeom>
          <a:noFill/>
        </p:spPr>
        <p:txBody>
          <a:bodyPr wrap="square" rtlCol="0" anchor="ctr">
            <a:normAutofit/>
          </a:bodyPr>
          <a:lstStyle/>
          <a:p>
            <a:r>
              <a:rPr lang="es-EC" sz="1425" b="1" dirty="0"/>
              <a:t>Ventajas de los diseños cuasi-experimentales: </a:t>
            </a:r>
          </a:p>
          <a:p>
            <a:pPr marL="257165" indent="-257165">
              <a:buFont typeface="Arial" panose="020B0604020202020204" pitchFamily="34" charset="0"/>
              <a:buChar char="•"/>
            </a:pPr>
            <a:r>
              <a:rPr lang="es-EC" sz="1425" dirty="0"/>
              <a:t>Aplicabilidad en el mundo real =&gt; son más factibles de implementar que los RCTs</a:t>
            </a:r>
          </a:p>
          <a:p>
            <a:pPr marL="257165" indent="-257165">
              <a:buFont typeface="Arial" panose="020B0604020202020204" pitchFamily="34" charset="0"/>
              <a:buChar char="•"/>
            </a:pPr>
            <a:r>
              <a:rPr lang="es-EC" sz="1425" dirty="0"/>
              <a:t>Costo y tiempo =&gt; no requieren un control estricto del entorno experimental</a:t>
            </a:r>
          </a:p>
          <a:p>
            <a:pPr marL="257165" indent="-257165">
              <a:buFont typeface="Arial" panose="020B0604020202020204" pitchFamily="34" charset="0"/>
              <a:buChar char="•"/>
            </a:pPr>
            <a:r>
              <a:rPr lang="es-EC" sz="1425" dirty="0"/>
              <a:t>Acceso a datos existentes =&gt; datos observacionales preexistentes</a:t>
            </a:r>
          </a:p>
          <a:p>
            <a:endParaRPr lang="es-EC" sz="1425" dirty="0"/>
          </a:p>
          <a:p>
            <a:r>
              <a:rPr lang="es-EC" sz="1425" b="1" dirty="0"/>
              <a:t>Desventajas de los diseños cuasi-experimentales:</a:t>
            </a:r>
          </a:p>
          <a:p>
            <a:pPr marL="257165" indent="-257165">
              <a:buFont typeface="Arial" panose="020B0604020202020204" pitchFamily="34" charset="0"/>
              <a:buChar char="•"/>
            </a:pPr>
            <a:r>
              <a:rPr lang="es-EC" sz="1500" dirty="0"/>
              <a:t>Problemas de validez interna =&gt; La falta de aleatorización aumenta el riesgo de sesgo de selección y confusión.</a:t>
            </a:r>
          </a:p>
          <a:p>
            <a:pPr marL="257165" indent="-257165">
              <a:buFont typeface="Arial" panose="020B0604020202020204" pitchFamily="34" charset="0"/>
              <a:buChar char="•"/>
            </a:pPr>
            <a:r>
              <a:rPr lang="es-EC" sz="1500" dirty="0"/>
              <a:t>Dificultad para controlar variables no observadas o latentes.</a:t>
            </a:r>
          </a:p>
          <a:p>
            <a:pPr marL="257165" indent="-257165">
              <a:buFont typeface="Arial" panose="020B0604020202020204" pitchFamily="34" charset="0"/>
              <a:buChar char="•"/>
            </a:pPr>
            <a:r>
              <a:rPr lang="es-EC" sz="1500" dirty="0"/>
              <a:t>Validez externa limitada =&gt; poca capacidad de inferencia</a:t>
            </a:r>
            <a:r>
              <a:rPr lang="es-EC" sz="1500" dirty="0">
                <a:solidFill>
                  <a:srgbClr val="000000"/>
                </a:solidFill>
                <a:latin typeface="-webkit-standard"/>
              </a:rPr>
              <a:t>.</a:t>
            </a:r>
          </a:p>
          <a:p>
            <a:endParaRPr lang="es-EC" sz="1425" dirty="0"/>
          </a:p>
        </p:txBody>
      </p:sp>
    </p:spTree>
    <p:extLst>
      <p:ext uri="{BB962C8B-B14F-4D97-AF65-F5344CB8AC3E}">
        <p14:creationId xmlns:p14="http://schemas.microsoft.com/office/powerpoint/2010/main" val="23099702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FE6EA-4FC4-D92E-8559-39A334A19C2E}"/>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CFECBF04-FEDE-9A53-7B9E-BD65B4FF02DF}"/>
              </a:ext>
            </a:extLst>
          </p:cNvPr>
          <p:cNvSpPr txBox="1">
            <a:spLocks/>
          </p:cNvSpPr>
          <p:nvPr/>
        </p:nvSpPr>
        <p:spPr>
          <a:xfrm>
            <a:off x="1992617" y="1020693"/>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II. Diseño de Regresión Discontinua</a:t>
            </a:r>
          </a:p>
        </p:txBody>
      </p:sp>
      <p:sp>
        <p:nvSpPr>
          <p:cNvPr id="5" name="CuadroTexto 4">
            <a:extLst>
              <a:ext uri="{FF2B5EF4-FFF2-40B4-BE49-F238E27FC236}">
                <a16:creationId xmlns:a16="http://schemas.microsoft.com/office/drawing/2014/main" id="{A5D88B79-68F0-1DD2-D503-4581C3F3899E}"/>
              </a:ext>
            </a:extLst>
          </p:cNvPr>
          <p:cNvSpPr txBox="1"/>
          <p:nvPr/>
        </p:nvSpPr>
        <p:spPr>
          <a:xfrm>
            <a:off x="1992616" y="1735518"/>
            <a:ext cx="8095261" cy="3888736"/>
          </a:xfrm>
          <a:prstGeom prst="rect">
            <a:avLst/>
          </a:prstGeom>
          <a:noFill/>
        </p:spPr>
        <p:txBody>
          <a:bodyPr wrap="square" rtlCol="0" anchor="ctr">
            <a:normAutofit fontScale="92500"/>
          </a:bodyPr>
          <a:lstStyle/>
          <a:p>
            <a:r>
              <a:rPr lang="es-EC" sz="1425" b="1" dirty="0"/>
              <a:t>Regresión Discontinua (RDD)</a:t>
            </a:r>
          </a:p>
          <a:p>
            <a:endParaRPr lang="es-EC" sz="1425" dirty="0"/>
          </a:p>
          <a:p>
            <a:pPr marL="257165" indent="-257165">
              <a:buFont typeface="Arial" panose="020B0604020202020204" pitchFamily="34" charset="0"/>
              <a:buChar char="•"/>
            </a:pPr>
            <a:r>
              <a:rPr lang="es-EC" sz="1425" dirty="0"/>
              <a:t>Es un diseño cuasi-experimental que permite identificar efectos causales cuando la asignación al tratamiento está determinada por un umbral o punto de corte en una variable continua.</a:t>
            </a:r>
          </a:p>
          <a:p>
            <a:pPr marL="257165" indent="-257165">
              <a:buFont typeface="Arial" panose="020B0604020202020204" pitchFamily="34" charset="0"/>
              <a:buChar char="•"/>
            </a:pPr>
            <a:endParaRPr lang="es-EC" sz="1425" dirty="0"/>
          </a:p>
          <a:p>
            <a:pPr marL="257165" indent="-257165">
              <a:buFont typeface="Arial" panose="020B0604020202020204" pitchFamily="34" charset="0"/>
              <a:buChar char="•"/>
            </a:pPr>
            <a:r>
              <a:rPr lang="es-EC" sz="1425" dirty="0"/>
              <a:t>Este método se utiliza cuando no es posible realizar un experimento controlado, pero la asignación al tratamiento se basa en reglas objetivas que determinan si una unidad recibe el tratamiento o no.</a:t>
            </a:r>
          </a:p>
          <a:p>
            <a:pPr marL="257165" indent="-257165">
              <a:buFont typeface="Arial" panose="020B0604020202020204" pitchFamily="34" charset="0"/>
              <a:buChar char="•"/>
            </a:pPr>
            <a:endParaRPr lang="es-EC" sz="1425" dirty="0"/>
          </a:p>
          <a:p>
            <a:pPr marL="257165" indent="-257165">
              <a:buFont typeface="Arial" panose="020B0604020202020204" pitchFamily="34" charset="0"/>
              <a:buChar char="•"/>
            </a:pPr>
            <a:r>
              <a:rPr lang="es-EC" sz="1425" dirty="0"/>
              <a:t>El modelo aprovecha la discontinuidad que ocurre en el resultado justo en el punto de corte, permitiendo hacer inferencias sobre el efecto causal del tratamiento.</a:t>
            </a:r>
          </a:p>
          <a:p>
            <a:pPr marL="257165" indent="-257165">
              <a:buFont typeface="Arial" panose="020B0604020202020204" pitchFamily="34" charset="0"/>
              <a:buChar char="•"/>
            </a:pPr>
            <a:endParaRPr lang="es-EC" sz="1425" dirty="0"/>
          </a:p>
          <a:p>
            <a:pPr marL="257165" indent="-257165">
              <a:buFont typeface="Arial" panose="020B0604020202020204" pitchFamily="34" charset="0"/>
              <a:buChar char="•"/>
            </a:pPr>
            <a:r>
              <a:rPr lang="es-EC" sz="1425" dirty="0"/>
              <a:t>Se caracteriza por la presencia de un punto de corte en una variable de clasificación (o "variable de score"), la cual determina si una unidad recibe el tratamiento. </a:t>
            </a:r>
          </a:p>
          <a:p>
            <a:pPr marL="257165" indent="-257165">
              <a:buFont typeface="Arial" panose="020B0604020202020204" pitchFamily="34" charset="0"/>
              <a:buChar char="•"/>
            </a:pPr>
            <a:endParaRPr lang="es-EC" sz="1425" dirty="0"/>
          </a:p>
          <a:p>
            <a:pPr marL="257165" indent="-257165">
              <a:buFont typeface="Arial" panose="020B0604020202020204" pitchFamily="34" charset="0"/>
              <a:buChar char="•"/>
            </a:pPr>
            <a:r>
              <a:rPr lang="es-EC" sz="1425" dirty="0"/>
              <a:t>El concepto clave es que las observaciones cercanas a este punto de corte son muy similares entre sí, con la excepción de si reciben el tratamiento o no. </a:t>
            </a:r>
          </a:p>
          <a:p>
            <a:pPr marL="257165" indent="-257165">
              <a:buFont typeface="Arial" panose="020B0604020202020204" pitchFamily="34" charset="0"/>
              <a:buChar char="•"/>
            </a:pPr>
            <a:endParaRPr lang="es-EC" sz="1425" dirty="0"/>
          </a:p>
          <a:p>
            <a:pPr marL="257165" indent="-257165">
              <a:buFont typeface="Arial" panose="020B0604020202020204" pitchFamily="34" charset="0"/>
              <a:buChar char="•"/>
            </a:pPr>
            <a:r>
              <a:rPr lang="es-EC" sz="1425" dirty="0"/>
              <a:t>Por lo tanto, cualquier discontinuidad observada en los resultados alrededor del umbral se puede atribuir al efecto del tratamiento.</a:t>
            </a:r>
          </a:p>
        </p:txBody>
      </p:sp>
    </p:spTree>
    <p:extLst>
      <p:ext uri="{BB962C8B-B14F-4D97-AF65-F5344CB8AC3E}">
        <p14:creationId xmlns:p14="http://schemas.microsoft.com/office/powerpoint/2010/main" val="29318860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94A74-6039-D172-267D-F7B6B5977A20}"/>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2764D803-9D9E-3C2A-CCA4-72946A1FCB36}"/>
              </a:ext>
            </a:extLst>
          </p:cNvPr>
          <p:cNvSpPr txBox="1">
            <a:spLocks/>
          </p:cNvSpPr>
          <p:nvPr/>
        </p:nvSpPr>
        <p:spPr>
          <a:xfrm>
            <a:off x="1992617" y="1020693"/>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II. Diseño de Regresión Discontinua</a:t>
            </a:r>
          </a:p>
        </p:txBody>
      </p:sp>
      <mc:AlternateContent xmlns:mc="http://schemas.openxmlformats.org/markup-compatibility/2006">
        <mc:Choice xmlns:a14="http://schemas.microsoft.com/office/drawing/2010/main" Requires="a14">
          <p:sp>
            <p:nvSpPr>
              <p:cNvPr id="5" name="CuadroTexto 4">
                <a:extLst>
                  <a:ext uri="{FF2B5EF4-FFF2-40B4-BE49-F238E27FC236}">
                    <a16:creationId xmlns:a16="http://schemas.microsoft.com/office/drawing/2014/main" id="{4D3CE10D-B40E-AE5A-4DBA-899FC1DF55BA}"/>
                  </a:ext>
                </a:extLst>
              </p:cNvPr>
              <p:cNvSpPr txBox="1"/>
              <p:nvPr/>
            </p:nvSpPr>
            <p:spPr>
              <a:xfrm>
                <a:off x="1992616" y="1735518"/>
                <a:ext cx="8095261" cy="3888736"/>
              </a:xfrm>
              <a:prstGeom prst="rect">
                <a:avLst/>
              </a:prstGeom>
              <a:noFill/>
            </p:spPr>
            <p:txBody>
              <a:bodyPr wrap="square" rtlCol="0" anchor="ctr">
                <a:normAutofit/>
              </a:bodyPr>
              <a:lstStyle/>
              <a:p>
                <a:r>
                  <a:rPr lang="es-EC" sz="1425" b="1" dirty="0"/>
                  <a:t>Supuestos del modelo:</a:t>
                </a:r>
              </a:p>
              <a:p>
                <a:endParaRPr lang="es-EC" sz="1425" dirty="0"/>
              </a:p>
              <a:p>
                <a:pPr marL="342887" indent="-342887">
                  <a:buFont typeface="+mj-lt"/>
                  <a:buAutoNum type="arabicPeriod"/>
                </a:pPr>
                <a:r>
                  <a:rPr lang="es-EC" sz="1425" b="1" dirty="0"/>
                  <a:t>Continuidad de las variables no observadas</a:t>
                </a:r>
                <a:r>
                  <a:rPr lang="es-EC" sz="1425" dirty="0"/>
                  <a:t>: Este es el supuesto fundamental del RDD. Establece que las variables no observadas (aquellas que no incluimos en el modelo pero que podrían afectar el resultado) deben ser continuas en torno al umbral.</a:t>
                </a:r>
              </a:p>
              <a:p>
                <a:pPr marL="342887" indent="-342887">
                  <a:buFont typeface="+mj-lt"/>
                  <a:buAutoNum type="arabicPeriod"/>
                </a:pPr>
                <a:endParaRPr lang="es-EC" sz="1425" dirty="0"/>
              </a:p>
              <a:p>
                <a:pPr marL="342887" indent="-342887">
                  <a:buFont typeface="+mj-lt"/>
                  <a:buAutoNum type="arabicPeriod"/>
                </a:pPr>
                <a:r>
                  <a:rPr lang="es-EC" sz="1425" b="1" dirty="0"/>
                  <a:t>Ninguna manipulación precisa del umbral</a:t>
                </a:r>
                <a:r>
                  <a:rPr lang="es-EC" sz="1425" dirty="0"/>
                  <a:t>: los individuos no deben poder manipular sus valores de la variable de clasificación X para asegurarse de quedar justo por encima o por debajo del umbral.</a:t>
                </a:r>
              </a:p>
              <a:p>
                <a:pPr marL="342887" indent="-342887">
                  <a:buFont typeface="+mj-lt"/>
                  <a:buAutoNum type="arabicPeriod"/>
                </a:pPr>
                <a:endParaRPr lang="es-EC" sz="1425" dirty="0"/>
              </a:p>
              <a:p>
                <a:pPr marL="342887" indent="-342887">
                  <a:buFont typeface="+mj-lt"/>
                  <a:buAutoNum type="arabicPeriod"/>
                </a:pPr>
                <a:r>
                  <a:rPr lang="es-EC" sz="1425" b="1" dirty="0"/>
                  <a:t>Continuidad en la función de resultado</a:t>
                </a:r>
                <a:r>
                  <a:rPr lang="es-EC" sz="1425" dirty="0"/>
                  <a:t>: En ausencia del tratamiento, la relación entre la variable de clasificación </a:t>
                </a:r>
                <a14:m>
                  <m:oMath xmlns:m="http://schemas.openxmlformats.org/officeDocument/2006/math">
                    <m:sSub>
                      <m:sSubPr>
                        <m:ctrlPr>
                          <a:rPr lang="es-EC" sz="1425" i="1" dirty="0">
                            <a:latin typeface="Cambria Math" panose="02040503050406030204" pitchFamily="18" charset="0"/>
                          </a:rPr>
                        </m:ctrlPr>
                      </m:sSubPr>
                      <m:e>
                        <m:r>
                          <a:rPr lang="es-EC" sz="1425" i="1" dirty="0">
                            <a:latin typeface="Cambria Math" panose="02040503050406030204" pitchFamily="18" charset="0"/>
                          </a:rPr>
                          <m:t>𝑋</m:t>
                        </m:r>
                      </m:e>
                      <m:sub>
                        <m:r>
                          <a:rPr lang="es-EC" sz="1425" i="1" dirty="0">
                            <a:latin typeface="Cambria Math" panose="02040503050406030204" pitchFamily="18" charset="0"/>
                          </a:rPr>
                          <m:t>𝑖</m:t>
                        </m:r>
                      </m:sub>
                    </m:sSub>
                  </m:oMath>
                </a14:m>
                <a:r>
                  <a:rPr lang="es-EC" sz="1425" dirty="0"/>
                  <a:t> y el resultado </a:t>
                </a:r>
                <a14:m>
                  <m:oMath xmlns:m="http://schemas.openxmlformats.org/officeDocument/2006/math">
                    <m:sSub>
                      <m:sSubPr>
                        <m:ctrlPr>
                          <a:rPr lang="es-EC" sz="1425" i="1" dirty="0">
                            <a:latin typeface="Cambria Math" panose="02040503050406030204" pitchFamily="18" charset="0"/>
                          </a:rPr>
                        </m:ctrlPr>
                      </m:sSubPr>
                      <m:e>
                        <m:r>
                          <a:rPr lang="es-EC" sz="1425" i="1" dirty="0">
                            <a:latin typeface="Cambria Math" panose="02040503050406030204" pitchFamily="18" charset="0"/>
                          </a:rPr>
                          <m:t>𝑌</m:t>
                        </m:r>
                      </m:e>
                      <m:sub>
                        <m:r>
                          <a:rPr lang="es-EC" sz="1425" i="1" dirty="0">
                            <a:latin typeface="Cambria Math" panose="02040503050406030204" pitchFamily="18" charset="0"/>
                          </a:rPr>
                          <m:t>𝑖</m:t>
                        </m:r>
                      </m:sub>
                    </m:sSub>
                  </m:oMath>
                </a14:m>
                <a:r>
                  <a:rPr lang="es-EC" sz="1425" dirty="0"/>
                  <a:t> debe ser continua alrededor del umbral.</a:t>
                </a:r>
              </a:p>
              <a:p>
                <a:pPr marL="342887" indent="-342887">
                  <a:buFont typeface="+mj-lt"/>
                  <a:buAutoNum type="arabicPeriod"/>
                </a:pPr>
                <a:endParaRPr lang="es-EC" sz="1425" dirty="0"/>
              </a:p>
              <a:p>
                <a:pPr marL="342887" indent="-342887">
                  <a:buFont typeface="+mj-lt"/>
                  <a:buAutoNum type="arabicPeriod"/>
                </a:pPr>
                <a:r>
                  <a:rPr lang="es-EC" sz="1425" b="1" dirty="0"/>
                  <a:t>Continuidad en la política de tratamiento</a:t>
                </a:r>
                <a:r>
                  <a:rPr lang="es-EC" sz="1425" dirty="0"/>
                  <a:t>: El tratamiento debe estar completamente determinado por la variable de clasificación y el umbral.</a:t>
                </a:r>
              </a:p>
            </p:txBody>
          </p:sp>
        </mc:Choice>
        <mc:Fallback>
          <p:sp>
            <p:nvSpPr>
              <p:cNvPr id="5" name="CuadroTexto 4">
                <a:extLst>
                  <a:ext uri="{FF2B5EF4-FFF2-40B4-BE49-F238E27FC236}">
                    <a16:creationId xmlns:a16="http://schemas.microsoft.com/office/drawing/2014/main" id="{4D3CE10D-B40E-AE5A-4DBA-899FC1DF55BA}"/>
                  </a:ext>
                </a:extLst>
              </p:cNvPr>
              <p:cNvSpPr txBox="1">
                <a:spLocks noRot="1" noChangeAspect="1" noMove="1" noResize="1" noEditPoints="1" noAdjustHandles="1" noChangeArrowheads="1" noChangeShapeType="1" noTextEdit="1"/>
              </p:cNvSpPr>
              <p:nvPr/>
            </p:nvSpPr>
            <p:spPr>
              <a:xfrm>
                <a:off x="1992616" y="1735518"/>
                <a:ext cx="8095261" cy="3888736"/>
              </a:xfrm>
              <a:prstGeom prst="rect">
                <a:avLst/>
              </a:prstGeom>
              <a:blipFill>
                <a:blip r:embed="rId2"/>
                <a:stretch>
                  <a:fillRect l="-156"/>
                </a:stretch>
              </a:blipFill>
            </p:spPr>
            <p:txBody>
              <a:bodyPr/>
              <a:lstStyle/>
              <a:p>
                <a:r>
                  <a:rPr lang="en-US">
                    <a:noFill/>
                  </a:rPr>
                  <a:t> </a:t>
                </a:r>
              </a:p>
            </p:txBody>
          </p:sp>
        </mc:Fallback>
      </mc:AlternateContent>
    </p:spTree>
    <p:extLst>
      <p:ext uri="{BB962C8B-B14F-4D97-AF65-F5344CB8AC3E}">
        <p14:creationId xmlns:p14="http://schemas.microsoft.com/office/powerpoint/2010/main" val="605969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9FAB7-2043-6E77-CB5D-26EC722CA9BF}"/>
            </a:ext>
          </a:extLst>
        </p:cNvPr>
        <p:cNvGrpSpPr/>
        <p:nvPr/>
      </p:nvGrpSpPr>
      <p:grpSpPr>
        <a:xfrm>
          <a:off x="0" y="0"/>
          <a:ext cx="0" cy="0"/>
          <a:chOff x="0" y="0"/>
          <a:chExt cx="0" cy="0"/>
        </a:xfrm>
      </p:grpSpPr>
      <p:pic>
        <p:nvPicPr>
          <p:cNvPr id="6" name="Imagen 20" descr="REDES Y WEB BLANCO-01.png">
            <a:extLst>
              <a:ext uri="{FF2B5EF4-FFF2-40B4-BE49-F238E27FC236}">
                <a16:creationId xmlns:a16="http://schemas.microsoft.com/office/drawing/2014/main" id="{AC04CA59-E8AA-691A-660A-26C62438A9A7}"/>
              </a:ext>
            </a:extLst>
          </p:cNvPr>
          <p:cNvPicPr>
            <a:picLocks noChangeAspect="1"/>
          </p:cNvPicPr>
          <p:nvPr/>
        </p:nvPicPr>
        <p:blipFill rotWithShape="1">
          <a:blip r:embed="rId2">
            <a:extLst>
              <a:ext uri="{28A0092B-C50C-407E-A947-70E740481C1C}">
                <a14:useLocalDpi xmlns:a14="http://schemas.microsoft.com/office/drawing/2010/main" val="0"/>
              </a:ext>
            </a:extLst>
          </a:blip>
          <a:srcRect r="62877" b="184"/>
          <a:stretch/>
        </p:blipFill>
        <p:spPr>
          <a:xfrm>
            <a:off x="1570148" y="6198521"/>
            <a:ext cx="2301305" cy="471673"/>
          </a:xfrm>
          <a:prstGeom prst="rect">
            <a:avLst/>
          </a:prstGeom>
        </p:spPr>
      </p:pic>
      <p:sp>
        <p:nvSpPr>
          <p:cNvPr id="4" name="Título 1">
            <a:extLst>
              <a:ext uri="{FF2B5EF4-FFF2-40B4-BE49-F238E27FC236}">
                <a16:creationId xmlns:a16="http://schemas.microsoft.com/office/drawing/2014/main" id="{52E4362D-E2BC-0D77-6A2A-C87AFC46B153}"/>
              </a:ext>
            </a:extLst>
          </p:cNvPr>
          <p:cNvSpPr txBox="1">
            <a:spLocks/>
          </p:cNvSpPr>
          <p:nvPr/>
        </p:nvSpPr>
        <p:spPr>
          <a:xfrm>
            <a:off x="1992617" y="1020693"/>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II. Diseño de Regresión Discontinua</a:t>
            </a:r>
          </a:p>
        </p:txBody>
      </p:sp>
      <mc:AlternateContent xmlns:mc="http://schemas.openxmlformats.org/markup-compatibility/2006">
        <mc:Choice xmlns:a14="http://schemas.microsoft.com/office/drawing/2010/main" Requires="a14">
          <p:sp>
            <p:nvSpPr>
              <p:cNvPr id="5" name="CuadroTexto 4">
                <a:extLst>
                  <a:ext uri="{FF2B5EF4-FFF2-40B4-BE49-F238E27FC236}">
                    <a16:creationId xmlns:a16="http://schemas.microsoft.com/office/drawing/2014/main" id="{4CDA0147-4A3D-A7C5-71C9-0E79053E68CE}"/>
                  </a:ext>
                </a:extLst>
              </p:cNvPr>
              <p:cNvSpPr txBox="1"/>
              <p:nvPr/>
            </p:nvSpPr>
            <p:spPr>
              <a:xfrm>
                <a:off x="1992616" y="1735518"/>
                <a:ext cx="8095261" cy="3888736"/>
              </a:xfrm>
              <a:prstGeom prst="rect">
                <a:avLst/>
              </a:prstGeom>
              <a:noFill/>
            </p:spPr>
            <p:txBody>
              <a:bodyPr wrap="square" rtlCol="0" anchor="ctr">
                <a:normAutofit/>
              </a:bodyPr>
              <a:lstStyle/>
              <a:p>
                <a:r>
                  <a:rPr lang="es-EC" sz="1425" b="1" dirty="0"/>
                  <a:t>Variables clave del modelo:</a:t>
                </a:r>
              </a:p>
              <a:p>
                <a:endParaRPr lang="es-EC" sz="1425" dirty="0"/>
              </a:p>
              <a:p>
                <a:pPr marL="342887" indent="-342887">
                  <a:buFont typeface="+mj-lt"/>
                  <a:buAutoNum type="arabicPeriod"/>
                </a:pPr>
                <a:r>
                  <a:rPr lang="es-EC" sz="1425" dirty="0"/>
                  <a:t>Variable dependiente – resultado, </a:t>
                </a:r>
                <a14:m>
                  <m:oMath xmlns:m="http://schemas.openxmlformats.org/officeDocument/2006/math">
                    <m:r>
                      <m:rPr>
                        <m:lit/>
                      </m:rPr>
                      <a:rPr lang="es-EC" sz="1425" i="1" dirty="0">
                        <a:latin typeface="Cambria Math" panose="02040503050406030204" pitchFamily="18" charset="0"/>
                      </a:rPr>
                      <m:t>(</m:t>
                    </m:r>
                    <m:sSub>
                      <m:sSubPr>
                        <m:ctrlPr>
                          <a:rPr lang="es-EC" sz="1425" i="1" dirty="0">
                            <a:latin typeface="Cambria Math" panose="02040503050406030204" pitchFamily="18" charset="0"/>
                          </a:rPr>
                        </m:ctrlPr>
                      </m:sSubPr>
                      <m:e>
                        <m:r>
                          <a:rPr lang="es-EC" sz="1425" i="1" dirty="0">
                            <a:latin typeface="Cambria Math" panose="02040503050406030204" pitchFamily="18" charset="0"/>
                          </a:rPr>
                          <m:t>𝑌</m:t>
                        </m:r>
                      </m:e>
                      <m:sub>
                        <m:r>
                          <a:rPr lang="es-EC" sz="1425" i="1" dirty="0">
                            <a:latin typeface="Cambria Math" panose="02040503050406030204" pitchFamily="18" charset="0"/>
                          </a:rPr>
                          <m:t>𝑖</m:t>
                        </m:r>
                      </m:sub>
                    </m:sSub>
                    <m:r>
                      <m:rPr>
                        <m:lit/>
                      </m:rPr>
                      <a:rPr lang="es-EC" sz="1425" i="1" dirty="0">
                        <a:latin typeface="Cambria Math" panose="02040503050406030204" pitchFamily="18" charset="0"/>
                      </a:rPr>
                      <m:t>) </m:t>
                    </m:r>
                  </m:oMath>
                </a14:m>
                <a:r>
                  <a:rPr lang="es-EC" sz="1425" dirty="0"/>
                  <a:t>: es la variable de resultado de interés, que se desea medir (por ejemplo, ingresos, rendimiento académico, o resultados de salud).</a:t>
                </a:r>
              </a:p>
              <a:p>
                <a:pPr marL="257165" indent="-257165">
                  <a:buFont typeface="Arial" panose="020B0604020202020204" pitchFamily="34" charset="0"/>
                  <a:buChar char="•"/>
                </a:pPr>
                <a:endParaRPr lang="es-EC" sz="1425" dirty="0"/>
              </a:p>
              <a:p>
                <a:pPr marL="257165" indent="-257165">
                  <a:buFont typeface="Arial" panose="020B0604020202020204" pitchFamily="34" charset="0"/>
                  <a:buChar char="•"/>
                </a:pPr>
                <a:r>
                  <a:rPr lang="es-EC" sz="1425" dirty="0"/>
                  <a:t>2. Variable de tratamiento, </a:t>
                </a:r>
                <a14:m>
                  <m:oMath xmlns:m="http://schemas.openxmlformats.org/officeDocument/2006/math">
                    <m:r>
                      <m:rPr>
                        <m:lit/>
                      </m:rPr>
                      <a:rPr lang="es-EC" sz="1425" i="1" dirty="0">
                        <a:latin typeface="Cambria Math" panose="02040503050406030204" pitchFamily="18" charset="0"/>
                      </a:rPr>
                      <m:t>(</m:t>
                    </m:r>
                    <m:sSub>
                      <m:sSubPr>
                        <m:ctrlPr>
                          <a:rPr lang="es-EC" sz="1425" i="1" dirty="0">
                            <a:latin typeface="Cambria Math" panose="02040503050406030204" pitchFamily="18" charset="0"/>
                          </a:rPr>
                        </m:ctrlPr>
                      </m:sSubPr>
                      <m:e>
                        <m:r>
                          <a:rPr lang="es-EC" sz="1425" i="1" dirty="0">
                            <a:latin typeface="Cambria Math" panose="02040503050406030204" pitchFamily="18" charset="0"/>
                          </a:rPr>
                          <m:t>𝐷</m:t>
                        </m:r>
                      </m:e>
                      <m:sub>
                        <m:r>
                          <a:rPr lang="es-EC" sz="1425" i="1" dirty="0">
                            <a:latin typeface="Cambria Math" panose="02040503050406030204" pitchFamily="18" charset="0"/>
                          </a:rPr>
                          <m:t>𝑖</m:t>
                        </m:r>
                      </m:sub>
                    </m:sSub>
                    <m:r>
                      <m:rPr>
                        <m:lit/>
                      </m:rPr>
                      <a:rPr lang="es-EC" sz="1425" i="1" dirty="0">
                        <a:latin typeface="Cambria Math" panose="02040503050406030204" pitchFamily="18" charset="0"/>
                      </a:rPr>
                      <m:t>) </m:t>
                    </m:r>
                  </m:oMath>
                </a14:m>
                <a:r>
                  <a:rPr lang="es-EC" sz="1425" dirty="0"/>
                  <a:t>: es una variable indicadora que toma el valor 1 si la unidad </a:t>
                </a:r>
                <a14:m>
                  <m:oMath xmlns:m="http://schemas.openxmlformats.org/officeDocument/2006/math">
                    <m:r>
                      <a:rPr lang="es-EC" sz="1425" i="1" dirty="0">
                        <a:latin typeface="Cambria Math" panose="02040503050406030204" pitchFamily="18" charset="0"/>
                      </a:rPr>
                      <m:t>𝑖</m:t>
                    </m:r>
                    <m:r>
                      <a:rPr lang="es-EC" sz="1425" i="1" dirty="0">
                        <a:latin typeface="Cambria Math" panose="02040503050406030204" pitchFamily="18" charset="0"/>
                      </a:rPr>
                      <m:t> </m:t>
                    </m:r>
                  </m:oMath>
                </a14:m>
                <a:r>
                  <a:rPr lang="es-EC" sz="1425" dirty="0"/>
                  <a:t>recibe el tratamiento y 0 si no lo recibe. La asignación al tratamiento depende de la variable de clasificación.</a:t>
                </a:r>
              </a:p>
              <a:p>
                <a:pPr marL="257165" indent="-257165">
                  <a:buFont typeface="Arial" panose="020B0604020202020204" pitchFamily="34" charset="0"/>
                  <a:buChar char="•"/>
                </a:pPr>
                <a:endParaRPr lang="es-EC" sz="1425" dirty="0"/>
              </a:p>
              <a:p>
                <a:pPr marL="257165" indent="-257165">
                  <a:buFont typeface="Arial" panose="020B0604020202020204" pitchFamily="34" charset="0"/>
                  <a:buChar char="•"/>
                </a:pPr>
                <a:r>
                  <a:rPr lang="es-EC" sz="1425" dirty="0"/>
                  <a:t>3. Variable de clasificación – score, </a:t>
                </a:r>
                <a14:m>
                  <m:oMath xmlns:m="http://schemas.openxmlformats.org/officeDocument/2006/math">
                    <m:r>
                      <m:rPr>
                        <m:lit/>
                      </m:rPr>
                      <a:rPr lang="es-EC" sz="1425" i="1" dirty="0">
                        <a:latin typeface="Cambria Math" panose="02040503050406030204" pitchFamily="18" charset="0"/>
                      </a:rPr>
                      <m:t>(</m:t>
                    </m:r>
                    <m:sSub>
                      <m:sSubPr>
                        <m:ctrlPr>
                          <a:rPr lang="es-EC" sz="1425" i="1" dirty="0">
                            <a:latin typeface="Cambria Math" panose="02040503050406030204" pitchFamily="18" charset="0"/>
                          </a:rPr>
                        </m:ctrlPr>
                      </m:sSubPr>
                      <m:e>
                        <m:r>
                          <a:rPr lang="es-EC" sz="1425" i="1" dirty="0">
                            <a:latin typeface="Cambria Math" panose="02040503050406030204" pitchFamily="18" charset="0"/>
                          </a:rPr>
                          <m:t>𝑋</m:t>
                        </m:r>
                      </m:e>
                      <m:sub>
                        <m:r>
                          <a:rPr lang="es-EC" sz="1425" i="1" dirty="0">
                            <a:latin typeface="Cambria Math" panose="02040503050406030204" pitchFamily="18" charset="0"/>
                          </a:rPr>
                          <m:t>𝑖</m:t>
                        </m:r>
                      </m:sub>
                    </m:sSub>
                    <m:r>
                      <m:rPr>
                        <m:lit/>
                      </m:rPr>
                      <a:rPr lang="es-EC" sz="1425" i="1" dirty="0">
                        <a:latin typeface="Cambria Math" panose="02040503050406030204" pitchFamily="18" charset="0"/>
                      </a:rPr>
                      <m:t>)</m:t>
                    </m:r>
                  </m:oMath>
                </a14:m>
                <a:r>
                  <a:rPr lang="es-EC" sz="1425" dirty="0"/>
                  <a:t>: es la variable continua que determina la asignación al tratamiento. Si </a:t>
                </a:r>
                <a14:m>
                  <m:oMath xmlns:m="http://schemas.openxmlformats.org/officeDocument/2006/math">
                    <m:r>
                      <m:rPr>
                        <m:lit/>
                      </m:rPr>
                      <a:rPr lang="es-EC" sz="1425" i="1" dirty="0">
                        <a:latin typeface="Cambria Math" panose="02040503050406030204" pitchFamily="18" charset="0"/>
                      </a:rPr>
                      <m:t>(</m:t>
                    </m:r>
                    <m:sSub>
                      <m:sSubPr>
                        <m:ctrlPr>
                          <a:rPr lang="es-EC" sz="1425" i="1" dirty="0">
                            <a:latin typeface="Cambria Math" panose="02040503050406030204" pitchFamily="18" charset="0"/>
                          </a:rPr>
                        </m:ctrlPr>
                      </m:sSubPr>
                      <m:e>
                        <m:r>
                          <a:rPr lang="es-EC" sz="1425" i="1" dirty="0">
                            <a:latin typeface="Cambria Math" panose="02040503050406030204" pitchFamily="18" charset="0"/>
                          </a:rPr>
                          <m:t>𝑋</m:t>
                        </m:r>
                      </m:e>
                      <m:sub>
                        <m:r>
                          <a:rPr lang="es-EC" sz="1425" i="1" dirty="0">
                            <a:latin typeface="Cambria Math" panose="02040503050406030204" pitchFamily="18" charset="0"/>
                          </a:rPr>
                          <m:t>𝑖</m:t>
                        </m:r>
                      </m:sub>
                    </m:sSub>
                    <m:r>
                      <a:rPr lang="es-EC" sz="1425" i="1" dirty="0">
                        <a:latin typeface="Cambria Math" panose="02040503050406030204" pitchFamily="18" charset="0"/>
                      </a:rPr>
                      <m:t>≥</m:t>
                    </m:r>
                    <m:r>
                      <a:rPr lang="es-EC" sz="1425" i="1" dirty="0">
                        <a:latin typeface="Cambria Math" panose="02040503050406030204" pitchFamily="18" charset="0"/>
                      </a:rPr>
                      <m:t>𝑐</m:t>
                    </m:r>
                    <m:r>
                      <m:rPr>
                        <m:lit/>
                      </m:rPr>
                      <a:rPr lang="es-EC" sz="1425" i="1" dirty="0">
                        <a:latin typeface="Cambria Math" panose="02040503050406030204" pitchFamily="18" charset="0"/>
                      </a:rPr>
                      <m:t>)</m:t>
                    </m:r>
                  </m:oMath>
                </a14:m>
                <a:r>
                  <a:rPr lang="es-EC" sz="1425" dirty="0"/>
                  <a:t>, la unidad recibe el tratamiento </a:t>
                </a:r>
                <a14:m>
                  <m:oMath xmlns:m="http://schemas.openxmlformats.org/officeDocument/2006/math">
                    <m:r>
                      <m:rPr>
                        <m:lit/>
                      </m:rPr>
                      <a:rPr lang="es-EC" sz="1425" i="1" dirty="0">
                        <a:latin typeface="Cambria Math" panose="02040503050406030204" pitchFamily="18" charset="0"/>
                      </a:rPr>
                      <m:t>(</m:t>
                    </m:r>
                    <m:sSub>
                      <m:sSubPr>
                        <m:ctrlPr>
                          <a:rPr lang="es-EC" sz="1425" i="1" dirty="0">
                            <a:latin typeface="Cambria Math" panose="02040503050406030204" pitchFamily="18" charset="0"/>
                          </a:rPr>
                        </m:ctrlPr>
                      </m:sSubPr>
                      <m:e>
                        <m:r>
                          <a:rPr lang="es-EC" sz="1425" i="1" dirty="0">
                            <a:latin typeface="Cambria Math" panose="02040503050406030204" pitchFamily="18" charset="0"/>
                          </a:rPr>
                          <m:t>𝐷</m:t>
                        </m:r>
                      </m:e>
                      <m:sub>
                        <m:r>
                          <a:rPr lang="es-EC" sz="1425" i="1" dirty="0">
                            <a:latin typeface="Cambria Math" panose="02040503050406030204" pitchFamily="18" charset="0"/>
                          </a:rPr>
                          <m:t>𝑖</m:t>
                        </m:r>
                      </m:sub>
                    </m:sSub>
                    <m:r>
                      <a:rPr lang="es-EC" sz="1425" i="1" dirty="0">
                        <a:latin typeface="Cambria Math" panose="02040503050406030204" pitchFamily="18" charset="0"/>
                      </a:rPr>
                      <m:t>= 1</m:t>
                    </m:r>
                    <m:r>
                      <m:rPr>
                        <m:lit/>
                      </m:rPr>
                      <a:rPr lang="es-EC" sz="1425" i="1" dirty="0">
                        <a:latin typeface="Cambria Math" panose="02040503050406030204" pitchFamily="18" charset="0"/>
                      </a:rPr>
                      <m:t>)</m:t>
                    </m:r>
                  </m:oMath>
                </a14:m>
                <a:r>
                  <a:rPr lang="es-EC" sz="1425" dirty="0"/>
                  <a:t>; de lo contrario, no lo recibe </a:t>
                </a:r>
                <a14:m>
                  <m:oMath xmlns:m="http://schemas.openxmlformats.org/officeDocument/2006/math">
                    <m:r>
                      <m:rPr>
                        <m:lit/>
                      </m:rPr>
                      <a:rPr lang="es-EC" sz="1425" i="1" dirty="0">
                        <a:latin typeface="Cambria Math" panose="02040503050406030204" pitchFamily="18" charset="0"/>
                      </a:rPr>
                      <m:t>(</m:t>
                    </m:r>
                    <m:sSub>
                      <m:sSubPr>
                        <m:ctrlPr>
                          <a:rPr lang="es-EC" sz="1425" i="1" dirty="0">
                            <a:latin typeface="Cambria Math" panose="02040503050406030204" pitchFamily="18" charset="0"/>
                          </a:rPr>
                        </m:ctrlPr>
                      </m:sSubPr>
                      <m:e>
                        <m:r>
                          <a:rPr lang="es-EC" sz="1425" i="1" dirty="0">
                            <a:latin typeface="Cambria Math" panose="02040503050406030204" pitchFamily="18" charset="0"/>
                          </a:rPr>
                          <m:t>𝐷</m:t>
                        </m:r>
                      </m:e>
                      <m:sub>
                        <m:r>
                          <a:rPr lang="es-EC" sz="1425" i="1" dirty="0">
                            <a:latin typeface="Cambria Math" panose="02040503050406030204" pitchFamily="18" charset="0"/>
                          </a:rPr>
                          <m:t>𝑖</m:t>
                        </m:r>
                      </m:sub>
                    </m:sSub>
                    <m:r>
                      <a:rPr lang="es-EC" sz="1425" i="1" dirty="0">
                        <a:latin typeface="Cambria Math" panose="02040503050406030204" pitchFamily="18" charset="0"/>
                      </a:rPr>
                      <m:t>= 0</m:t>
                    </m:r>
                    <m:r>
                      <m:rPr>
                        <m:lit/>
                      </m:rPr>
                      <a:rPr lang="es-EC" sz="1425" i="1" dirty="0">
                        <a:latin typeface="Cambria Math" panose="02040503050406030204" pitchFamily="18" charset="0"/>
                      </a:rPr>
                      <m:t>)</m:t>
                    </m:r>
                  </m:oMath>
                </a14:m>
                <a:r>
                  <a:rPr lang="es-EC" sz="1425" dirty="0"/>
                  <a:t>.</a:t>
                </a:r>
              </a:p>
            </p:txBody>
          </p:sp>
        </mc:Choice>
        <mc:Fallback>
          <p:sp>
            <p:nvSpPr>
              <p:cNvPr id="5" name="CuadroTexto 4">
                <a:extLst>
                  <a:ext uri="{FF2B5EF4-FFF2-40B4-BE49-F238E27FC236}">
                    <a16:creationId xmlns:a16="http://schemas.microsoft.com/office/drawing/2014/main" id="{4CDA0147-4A3D-A7C5-71C9-0E79053E68CE}"/>
                  </a:ext>
                </a:extLst>
              </p:cNvPr>
              <p:cNvSpPr txBox="1">
                <a:spLocks noRot="1" noChangeAspect="1" noMove="1" noResize="1" noEditPoints="1" noAdjustHandles="1" noChangeArrowheads="1" noChangeShapeType="1" noTextEdit="1"/>
              </p:cNvSpPr>
              <p:nvPr/>
            </p:nvSpPr>
            <p:spPr>
              <a:xfrm>
                <a:off x="1992616" y="1735518"/>
                <a:ext cx="8095261" cy="3888736"/>
              </a:xfrm>
              <a:prstGeom prst="rect">
                <a:avLst/>
              </a:prstGeom>
              <a:blipFill>
                <a:blip r:embed="rId3"/>
                <a:stretch>
                  <a:fillRect l="-156"/>
                </a:stretch>
              </a:blipFill>
            </p:spPr>
            <p:txBody>
              <a:bodyPr/>
              <a:lstStyle/>
              <a:p>
                <a:r>
                  <a:rPr lang="en-US">
                    <a:noFill/>
                  </a:rPr>
                  <a:t> </a:t>
                </a:r>
              </a:p>
            </p:txBody>
          </p:sp>
        </mc:Fallback>
      </mc:AlternateContent>
    </p:spTree>
    <p:extLst>
      <p:ext uri="{BB962C8B-B14F-4D97-AF65-F5344CB8AC3E}">
        <p14:creationId xmlns:p14="http://schemas.microsoft.com/office/powerpoint/2010/main" val="4257025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C4368-DE97-B2F0-4E00-D27F117022A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C88794D-4F1F-C24F-C240-B928D8354396}"/>
              </a:ext>
            </a:extLst>
          </p:cNvPr>
          <p:cNvSpPr txBox="1"/>
          <p:nvPr/>
        </p:nvSpPr>
        <p:spPr>
          <a:xfrm>
            <a:off x="4871763" y="1715068"/>
            <a:ext cx="184731" cy="280718"/>
          </a:xfrm>
          <a:prstGeom prst="rect">
            <a:avLst/>
          </a:prstGeom>
          <a:noFill/>
        </p:spPr>
        <p:txBody>
          <a:bodyPr wrap="none" rtlCol="0">
            <a:spAutoFit/>
          </a:bodyPr>
          <a:lstStyle/>
          <a:p>
            <a:endParaRPr lang="es-CO" sz="1224" dirty="0"/>
          </a:p>
        </p:txBody>
      </p:sp>
      <p:sp>
        <p:nvSpPr>
          <p:cNvPr id="6" name="Título 1">
            <a:extLst>
              <a:ext uri="{FF2B5EF4-FFF2-40B4-BE49-F238E27FC236}">
                <a16:creationId xmlns:a16="http://schemas.microsoft.com/office/drawing/2014/main" id="{F2393EAC-5D82-22DD-3EE2-4249D371FFE7}"/>
              </a:ext>
            </a:extLst>
          </p:cNvPr>
          <p:cNvSpPr>
            <a:spLocks noGrp="1"/>
          </p:cNvSpPr>
          <p:nvPr>
            <p:ph type="title"/>
          </p:nvPr>
        </p:nvSpPr>
        <p:spPr>
          <a:xfrm>
            <a:off x="2818134" y="354076"/>
            <a:ext cx="5855971" cy="1135663"/>
          </a:xfrm>
        </p:spPr>
        <p:txBody>
          <a:bodyPr vert="horz" lIns="91434" tIns="45717" rIns="91434" bIns="45717" rtlCol="0" anchor="ctr">
            <a:normAutofit/>
          </a:bodyPr>
          <a:lstStyle/>
          <a:p>
            <a:pPr defTabSz="914296"/>
            <a:r>
              <a:rPr lang="en-US" sz="3100" b="1" dirty="0"/>
              <a:t>El </a:t>
            </a:r>
            <a:r>
              <a:rPr lang="en-US" sz="3100" b="1" dirty="0" err="1"/>
              <a:t>aporte</a:t>
            </a:r>
            <a:r>
              <a:rPr lang="en-US" sz="3100" b="1" dirty="0"/>
              <a:t>  de </a:t>
            </a:r>
            <a:r>
              <a:rPr lang="en-US" sz="3100" b="1" dirty="0" err="1"/>
              <a:t>evaluar</a:t>
            </a:r>
            <a:r>
              <a:rPr lang="en-US" sz="3100" b="1" dirty="0"/>
              <a:t> lo </a:t>
            </a:r>
            <a:r>
              <a:rPr lang="en-US" sz="3100" b="1" dirty="0" err="1"/>
              <a:t>público</a:t>
            </a:r>
            <a:endParaRPr lang="en-US" sz="3100" b="1" dirty="0"/>
          </a:p>
        </p:txBody>
      </p:sp>
      <p:sp>
        <p:nvSpPr>
          <p:cNvPr id="8" name="CuadroTexto 7">
            <a:extLst>
              <a:ext uri="{FF2B5EF4-FFF2-40B4-BE49-F238E27FC236}">
                <a16:creationId xmlns:a16="http://schemas.microsoft.com/office/drawing/2014/main" id="{60273036-9C69-436E-EA1A-3AD89E053428}"/>
              </a:ext>
            </a:extLst>
          </p:cNvPr>
          <p:cNvSpPr txBox="1"/>
          <p:nvPr/>
        </p:nvSpPr>
        <p:spPr>
          <a:xfrm>
            <a:off x="1524296" y="1715068"/>
            <a:ext cx="9143408" cy="402867"/>
          </a:xfrm>
          <a:prstGeom prst="rect">
            <a:avLst/>
          </a:prstGeom>
          <a:solidFill>
            <a:srgbClr val="0D5929"/>
          </a:solidFill>
        </p:spPr>
        <p:txBody>
          <a:bodyPr wrap="square">
            <a:spAutoFit/>
          </a:bodyPr>
          <a:lstStyle/>
          <a:p>
            <a:pPr algn="ctr"/>
            <a:r>
              <a:rPr lang="en-US" sz="2018" b="1" dirty="0">
                <a:solidFill>
                  <a:schemeClr val="bg1"/>
                </a:solidFill>
              </a:rPr>
              <a:t>¿</a:t>
            </a:r>
            <a:r>
              <a:rPr lang="en-US" sz="2018" b="1" dirty="0" err="1">
                <a:solidFill>
                  <a:schemeClr val="bg1"/>
                </a:solidFill>
              </a:rPr>
              <a:t>Qué</a:t>
            </a:r>
            <a:r>
              <a:rPr lang="en-US" sz="2018" b="1" dirty="0">
                <a:solidFill>
                  <a:schemeClr val="bg1"/>
                </a:solidFill>
              </a:rPr>
              <a:t> </a:t>
            </a:r>
            <a:r>
              <a:rPr lang="en-US" sz="2018" b="1" dirty="0" err="1">
                <a:solidFill>
                  <a:schemeClr val="bg1"/>
                </a:solidFill>
              </a:rPr>
              <a:t>aporta</a:t>
            </a:r>
            <a:r>
              <a:rPr lang="en-US" sz="2018" b="1" dirty="0">
                <a:solidFill>
                  <a:schemeClr val="bg1"/>
                </a:solidFill>
              </a:rPr>
              <a:t> la </a:t>
            </a:r>
            <a:r>
              <a:rPr lang="en-US" sz="2018" b="1" dirty="0" err="1">
                <a:solidFill>
                  <a:schemeClr val="bg1"/>
                </a:solidFill>
              </a:rPr>
              <a:t>estadística</a:t>
            </a:r>
            <a:r>
              <a:rPr lang="en-US" sz="2018" b="1" dirty="0">
                <a:solidFill>
                  <a:schemeClr val="bg1"/>
                </a:solidFill>
              </a:rPr>
              <a:t> y la </a:t>
            </a:r>
            <a:r>
              <a:rPr lang="en-US" sz="2018" b="1" dirty="0" err="1">
                <a:solidFill>
                  <a:schemeClr val="bg1"/>
                </a:solidFill>
              </a:rPr>
              <a:t>ciencia</a:t>
            </a:r>
            <a:r>
              <a:rPr lang="en-US" sz="2018" b="1" dirty="0">
                <a:solidFill>
                  <a:schemeClr val="bg1"/>
                </a:solidFill>
              </a:rPr>
              <a:t> de </a:t>
            </a:r>
            <a:r>
              <a:rPr lang="en-US" sz="2018" b="1" dirty="0" err="1">
                <a:solidFill>
                  <a:schemeClr val="bg1"/>
                </a:solidFill>
              </a:rPr>
              <a:t>datos</a:t>
            </a:r>
            <a:r>
              <a:rPr lang="en-US" sz="2018" b="1" dirty="0">
                <a:solidFill>
                  <a:schemeClr val="bg1"/>
                </a:solidFill>
              </a:rPr>
              <a:t> a la gestion publica</a:t>
            </a:r>
            <a:endParaRPr lang="es-CO" sz="2018" dirty="0">
              <a:solidFill>
                <a:schemeClr val="bg1"/>
              </a:solidFill>
            </a:endParaRPr>
          </a:p>
        </p:txBody>
      </p:sp>
      <p:sp>
        <p:nvSpPr>
          <p:cNvPr id="9" name="Flecha: hacia abajo 8">
            <a:extLst>
              <a:ext uri="{FF2B5EF4-FFF2-40B4-BE49-F238E27FC236}">
                <a16:creationId xmlns:a16="http://schemas.microsoft.com/office/drawing/2014/main" id="{A6344043-FCE6-8900-6EC4-8F7E9216FB94}"/>
              </a:ext>
            </a:extLst>
          </p:cNvPr>
          <p:cNvSpPr/>
          <p:nvPr/>
        </p:nvSpPr>
        <p:spPr>
          <a:xfrm>
            <a:off x="2789312" y="2433488"/>
            <a:ext cx="702471" cy="1034722"/>
          </a:xfrm>
          <a:prstGeom prst="downArrow">
            <a:avLst/>
          </a:prstGeom>
          <a:solidFill>
            <a:schemeClr val="accent3">
              <a:lumMod val="60000"/>
              <a:lumOff val="4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CO" sz="2018"/>
          </a:p>
        </p:txBody>
      </p:sp>
      <p:sp>
        <p:nvSpPr>
          <p:cNvPr id="10" name="Flecha: hacia abajo 9">
            <a:extLst>
              <a:ext uri="{FF2B5EF4-FFF2-40B4-BE49-F238E27FC236}">
                <a16:creationId xmlns:a16="http://schemas.microsoft.com/office/drawing/2014/main" id="{CA83EBB3-6FDE-FF02-75C2-DAB33F8B94FA}"/>
              </a:ext>
            </a:extLst>
          </p:cNvPr>
          <p:cNvSpPr/>
          <p:nvPr/>
        </p:nvSpPr>
        <p:spPr>
          <a:xfrm>
            <a:off x="8835434" y="2320548"/>
            <a:ext cx="702471" cy="1034722"/>
          </a:xfrm>
          <a:prstGeom prst="downArrow">
            <a:avLst/>
          </a:prstGeom>
          <a:solidFill>
            <a:schemeClr val="accent3">
              <a:lumMod val="60000"/>
              <a:lumOff val="4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CO" sz="2018"/>
          </a:p>
        </p:txBody>
      </p:sp>
      <p:sp>
        <p:nvSpPr>
          <p:cNvPr id="11" name="Flecha: hacia abajo 10">
            <a:extLst>
              <a:ext uri="{FF2B5EF4-FFF2-40B4-BE49-F238E27FC236}">
                <a16:creationId xmlns:a16="http://schemas.microsoft.com/office/drawing/2014/main" id="{A75BD185-74F3-CDAC-9376-02E12AF69128}"/>
              </a:ext>
            </a:extLst>
          </p:cNvPr>
          <p:cNvSpPr/>
          <p:nvPr/>
        </p:nvSpPr>
        <p:spPr>
          <a:xfrm>
            <a:off x="4937978" y="2382677"/>
            <a:ext cx="702471" cy="1034722"/>
          </a:xfrm>
          <a:prstGeom prst="downArrow">
            <a:avLst/>
          </a:prstGeom>
          <a:solidFill>
            <a:schemeClr val="accent3">
              <a:lumMod val="60000"/>
              <a:lumOff val="4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CO" sz="2018"/>
          </a:p>
        </p:txBody>
      </p:sp>
      <p:sp>
        <p:nvSpPr>
          <p:cNvPr id="12" name="Flecha: hacia abajo 11">
            <a:extLst>
              <a:ext uri="{FF2B5EF4-FFF2-40B4-BE49-F238E27FC236}">
                <a16:creationId xmlns:a16="http://schemas.microsoft.com/office/drawing/2014/main" id="{AB24144C-7576-251B-DCAF-A68986E5DBDD}"/>
              </a:ext>
            </a:extLst>
          </p:cNvPr>
          <p:cNvSpPr/>
          <p:nvPr/>
        </p:nvSpPr>
        <p:spPr>
          <a:xfrm>
            <a:off x="6902788" y="2394278"/>
            <a:ext cx="702471" cy="1034722"/>
          </a:xfrm>
          <a:prstGeom prst="downArrow">
            <a:avLst/>
          </a:prstGeom>
          <a:solidFill>
            <a:schemeClr val="accent3">
              <a:lumMod val="60000"/>
              <a:lumOff val="4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CO" sz="2018"/>
          </a:p>
        </p:txBody>
      </p:sp>
      <p:sp>
        <p:nvSpPr>
          <p:cNvPr id="14" name="CuadroTexto 13">
            <a:extLst>
              <a:ext uri="{FF2B5EF4-FFF2-40B4-BE49-F238E27FC236}">
                <a16:creationId xmlns:a16="http://schemas.microsoft.com/office/drawing/2014/main" id="{70ABB870-421E-DAFA-6E67-C9B7EBB6AA90}"/>
              </a:ext>
            </a:extLst>
          </p:cNvPr>
          <p:cNvSpPr txBox="1"/>
          <p:nvPr/>
        </p:nvSpPr>
        <p:spPr>
          <a:xfrm>
            <a:off x="2073697" y="3750246"/>
            <a:ext cx="1932289" cy="1300356"/>
          </a:xfrm>
          <a:prstGeom prst="rect">
            <a:avLst/>
          </a:prstGeom>
          <a:noFill/>
        </p:spPr>
        <p:txBody>
          <a:bodyPr wrap="square">
            <a:spAutoFit/>
          </a:bodyPr>
          <a:lstStyle/>
          <a:p>
            <a:pPr algn="ctr"/>
            <a:r>
              <a:rPr lang="es-CO" sz="1570" dirty="0"/>
              <a:t>Proveen herramientas para estimar efectos causales (estadística).</a:t>
            </a:r>
          </a:p>
        </p:txBody>
      </p:sp>
      <p:sp>
        <p:nvSpPr>
          <p:cNvPr id="15" name="CuadroTexto 14">
            <a:extLst>
              <a:ext uri="{FF2B5EF4-FFF2-40B4-BE49-F238E27FC236}">
                <a16:creationId xmlns:a16="http://schemas.microsoft.com/office/drawing/2014/main" id="{AD1C45B7-1A19-7FD8-BD43-57C35DC96C4F}"/>
              </a:ext>
            </a:extLst>
          </p:cNvPr>
          <p:cNvSpPr txBox="1"/>
          <p:nvPr/>
        </p:nvSpPr>
        <p:spPr>
          <a:xfrm>
            <a:off x="4137353" y="3708715"/>
            <a:ext cx="2156066" cy="1300356"/>
          </a:xfrm>
          <a:prstGeom prst="rect">
            <a:avLst/>
          </a:prstGeom>
          <a:noFill/>
        </p:spPr>
        <p:txBody>
          <a:bodyPr wrap="square">
            <a:spAutoFit/>
          </a:bodyPr>
          <a:lstStyle/>
          <a:p>
            <a:pPr algn="ctr"/>
            <a:r>
              <a:rPr lang="es-CO" sz="1570" dirty="0"/>
              <a:t>Permiten modelar grandes volúmenes de datos administrativos o censales.</a:t>
            </a:r>
          </a:p>
          <a:p>
            <a:pPr algn="ctr"/>
            <a:r>
              <a:rPr lang="es-CO" sz="1570" dirty="0"/>
              <a:t>(ciencia de datos).</a:t>
            </a:r>
          </a:p>
        </p:txBody>
      </p:sp>
      <p:sp>
        <p:nvSpPr>
          <p:cNvPr id="16" name="CuadroTexto 15">
            <a:extLst>
              <a:ext uri="{FF2B5EF4-FFF2-40B4-BE49-F238E27FC236}">
                <a16:creationId xmlns:a16="http://schemas.microsoft.com/office/drawing/2014/main" id="{2F4B8656-82F0-FD1D-AC76-C27615071264}"/>
              </a:ext>
            </a:extLst>
          </p:cNvPr>
          <p:cNvSpPr txBox="1"/>
          <p:nvPr/>
        </p:nvSpPr>
        <p:spPr>
          <a:xfrm>
            <a:off x="6268589" y="3716157"/>
            <a:ext cx="2156066" cy="1058751"/>
          </a:xfrm>
          <a:prstGeom prst="rect">
            <a:avLst/>
          </a:prstGeom>
          <a:noFill/>
        </p:spPr>
        <p:txBody>
          <a:bodyPr wrap="square">
            <a:spAutoFit/>
          </a:bodyPr>
          <a:lstStyle/>
          <a:p>
            <a:pPr algn="ctr"/>
            <a:r>
              <a:rPr lang="es-CO" sz="1570" dirty="0"/>
              <a:t>Identifican patrones ocultos y segmentos relevantes para una mejor focalización.</a:t>
            </a:r>
          </a:p>
        </p:txBody>
      </p:sp>
      <p:sp>
        <p:nvSpPr>
          <p:cNvPr id="18" name="CuadroTexto 17">
            <a:extLst>
              <a:ext uri="{FF2B5EF4-FFF2-40B4-BE49-F238E27FC236}">
                <a16:creationId xmlns:a16="http://schemas.microsoft.com/office/drawing/2014/main" id="{911FA042-6054-1687-BAFF-B7A5B197C2A1}"/>
              </a:ext>
            </a:extLst>
          </p:cNvPr>
          <p:cNvSpPr txBox="1"/>
          <p:nvPr/>
        </p:nvSpPr>
        <p:spPr>
          <a:xfrm>
            <a:off x="8419124" y="3707900"/>
            <a:ext cx="1924043" cy="1369286"/>
          </a:xfrm>
          <a:prstGeom prst="rect">
            <a:avLst/>
          </a:prstGeom>
          <a:noFill/>
        </p:spPr>
        <p:txBody>
          <a:bodyPr wrap="square">
            <a:spAutoFit/>
          </a:bodyPr>
          <a:lstStyle/>
          <a:p>
            <a:pPr algn="ctr"/>
            <a:r>
              <a:rPr lang="es-CO" sz="1570" dirty="0"/>
              <a:t>Permiten simular escenarios, anticipar efectos y optimizar decisiones</a:t>
            </a:r>
            <a:r>
              <a:rPr lang="es-CO" sz="2018" dirty="0"/>
              <a:t>.</a:t>
            </a:r>
            <a:endParaRPr lang="es-CO" sz="2018" b="1" dirty="0"/>
          </a:p>
        </p:txBody>
      </p:sp>
    </p:spTree>
    <p:extLst>
      <p:ext uri="{BB962C8B-B14F-4D97-AF65-F5344CB8AC3E}">
        <p14:creationId xmlns:p14="http://schemas.microsoft.com/office/powerpoint/2010/main" val="39937151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56895-F7FE-7249-F8DB-B2E7228608E2}"/>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ABC2B9C5-DDC7-8FF5-AA20-AAD56299F940}"/>
              </a:ext>
            </a:extLst>
          </p:cNvPr>
          <p:cNvSpPr txBox="1">
            <a:spLocks/>
          </p:cNvSpPr>
          <p:nvPr/>
        </p:nvSpPr>
        <p:spPr>
          <a:xfrm>
            <a:off x="1992617" y="1020693"/>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II. Diseño de Regresión Discontinua</a:t>
            </a:r>
          </a:p>
        </p:txBody>
      </p:sp>
      <mc:AlternateContent xmlns:mc="http://schemas.openxmlformats.org/markup-compatibility/2006">
        <mc:Choice xmlns:a14="http://schemas.microsoft.com/office/drawing/2010/main" Requires="a14">
          <p:sp>
            <p:nvSpPr>
              <p:cNvPr id="5" name="CuadroTexto 4">
                <a:extLst>
                  <a:ext uri="{FF2B5EF4-FFF2-40B4-BE49-F238E27FC236}">
                    <a16:creationId xmlns:a16="http://schemas.microsoft.com/office/drawing/2014/main" id="{91FC173B-3F53-8DC8-666A-5819A4E12101}"/>
                  </a:ext>
                </a:extLst>
              </p:cNvPr>
              <p:cNvSpPr txBox="1"/>
              <p:nvPr/>
            </p:nvSpPr>
            <p:spPr>
              <a:xfrm>
                <a:off x="1992616" y="1735518"/>
                <a:ext cx="8095261" cy="3888736"/>
              </a:xfrm>
              <a:prstGeom prst="rect">
                <a:avLst/>
              </a:prstGeom>
              <a:noFill/>
            </p:spPr>
            <p:txBody>
              <a:bodyPr wrap="square" rtlCol="0" anchor="ctr">
                <a:normAutofit fontScale="92500" lnSpcReduction="20000"/>
              </a:bodyPr>
              <a:lstStyle/>
              <a:p>
                <a:r>
                  <a:rPr lang="es-EC" sz="1500" b="1" dirty="0">
                    <a:solidFill>
                      <a:srgbClr val="000000"/>
                    </a:solidFill>
                    <a:latin typeface="-webkit-standard"/>
                  </a:rPr>
                  <a:t>Estructura matemática básica del modelo:</a:t>
                </a:r>
                <a:endParaRPr lang="es-EC" sz="1425" b="1" dirty="0"/>
              </a:p>
              <a:p>
                <a:endParaRPr lang="es-EC" sz="1425" dirty="0"/>
              </a:p>
              <a:p>
                <a:r>
                  <a:rPr lang="es-EC" sz="1425" dirty="0"/>
                  <a:t>La regresión discontinua se puede expresar como un modelo de regresión que describe la relación entre la variable de clasificación </a:t>
                </a:r>
                <a14:m>
                  <m:oMath xmlns:m="http://schemas.openxmlformats.org/officeDocument/2006/math">
                    <m:r>
                      <m:rPr>
                        <m:lit/>
                      </m:rPr>
                      <a:rPr lang="es-EC" sz="1425" i="1" dirty="0">
                        <a:latin typeface="Cambria Math" panose="02040503050406030204" pitchFamily="18" charset="0"/>
                      </a:rPr>
                      <m:t>(</m:t>
                    </m:r>
                    <m:sSub>
                      <m:sSubPr>
                        <m:ctrlPr>
                          <a:rPr lang="es-EC" sz="1425" i="1" dirty="0">
                            <a:latin typeface="Cambria Math" panose="02040503050406030204" pitchFamily="18" charset="0"/>
                          </a:rPr>
                        </m:ctrlPr>
                      </m:sSubPr>
                      <m:e>
                        <m:r>
                          <a:rPr lang="es-EC" sz="1425" i="1" dirty="0">
                            <a:latin typeface="Cambria Math" panose="02040503050406030204" pitchFamily="18" charset="0"/>
                          </a:rPr>
                          <m:t>𝑋</m:t>
                        </m:r>
                      </m:e>
                      <m:sub>
                        <m:r>
                          <a:rPr lang="es-EC" sz="1425" i="1" dirty="0">
                            <a:latin typeface="Cambria Math" panose="02040503050406030204" pitchFamily="18" charset="0"/>
                          </a:rPr>
                          <m:t>𝑖</m:t>
                        </m:r>
                      </m:sub>
                    </m:sSub>
                    <m:r>
                      <m:rPr>
                        <m:lit/>
                      </m:rPr>
                      <a:rPr lang="es-EC" sz="1425" i="1" dirty="0">
                        <a:latin typeface="Cambria Math" panose="02040503050406030204" pitchFamily="18" charset="0"/>
                      </a:rPr>
                      <m:t>)</m:t>
                    </m:r>
                    <m:r>
                      <a:rPr lang="es-EC" sz="1425" i="1" dirty="0">
                        <a:latin typeface="Cambria Math" panose="02040503050406030204" pitchFamily="18" charset="0"/>
                      </a:rPr>
                      <m:t> </m:t>
                    </m:r>
                  </m:oMath>
                </a14:m>
                <a:r>
                  <a:rPr lang="es-EC" sz="1425" dirty="0"/>
                  <a:t>y la variable de resultado </a:t>
                </a:r>
                <a14:m>
                  <m:oMath xmlns:m="http://schemas.openxmlformats.org/officeDocument/2006/math">
                    <m:r>
                      <m:rPr>
                        <m:lit/>
                      </m:rPr>
                      <a:rPr lang="es-EC" sz="1425" i="1" dirty="0">
                        <a:latin typeface="Cambria Math" panose="02040503050406030204" pitchFamily="18" charset="0"/>
                      </a:rPr>
                      <m:t>(</m:t>
                    </m:r>
                    <m:sSub>
                      <m:sSubPr>
                        <m:ctrlPr>
                          <a:rPr lang="es-EC" sz="1425" i="1" dirty="0">
                            <a:latin typeface="Cambria Math" panose="02040503050406030204" pitchFamily="18" charset="0"/>
                          </a:rPr>
                        </m:ctrlPr>
                      </m:sSubPr>
                      <m:e>
                        <m:r>
                          <a:rPr lang="es-EC" sz="1425" i="1" dirty="0">
                            <a:latin typeface="Cambria Math" panose="02040503050406030204" pitchFamily="18" charset="0"/>
                          </a:rPr>
                          <m:t>𝑌</m:t>
                        </m:r>
                      </m:e>
                      <m:sub>
                        <m:r>
                          <a:rPr lang="es-EC" sz="1425" i="1" dirty="0">
                            <a:latin typeface="Cambria Math" panose="02040503050406030204" pitchFamily="18" charset="0"/>
                          </a:rPr>
                          <m:t>𝑖</m:t>
                        </m:r>
                      </m:sub>
                    </m:sSub>
                    <m:r>
                      <m:rPr>
                        <m:lit/>
                      </m:rPr>
                      <a:rPr lang="es-EC" sz="1425" i="1" dirty="0">
                        <a:latin typeface="Cambria Math" panose="02040503050406030204" pitchFamily="18" charset="0"/>
                      </a:rPr>
                      <m:t>)</m:t>
                    </m:r>
                  </m:oMath>
                </a14:m>
                <a:r>
                  <a:rPr lang="es-EC" sz="1425" dirty="0"/>
                  <a:t>, incorporando un tratamiento discontinuo en el umbral </a:t>
                </a:r>
                <a14:m>
                  <m:oMath xmlns:m="http://schemas.openxmlformats.org/officeDocument/2006/math">
                    <m:r>
                      <m:rPr>
                        <m:lit/>
                      </m:rPr>
                      <a:rPr lang="es-EC" sz="1425" i="1" dirty="0">
                        <a:latin typeface="Cambria Math" panose="02040503050406030204" pitchFamily="18" charset="0"/>
                      </a:rPr>
                      <m:t>(</m:t>
                    </m:r>
                    <m:r>
                      <a:rPr lang="es-EC" sz="1425" i="1" dirty="0">
                        <a:latin typeface="Cambria Math" panose="02040503050406030204" pitchFamily="18" charset="0"/>
                      </a:rPr>
                      <m:t>𝑐</m:t>
                    </m:r>
                    <m:r>
                      <m:rPr>
                        <m:lit/>
                      </m:rPr>
                      <a:rPr lang="es-EC" sz="1425" i="1" dirty="0">
                        <a:latin typeface="Cambria Math" panose="02040503050406030204" pitchFamily="18" charset="0"/>
                      </a:rPr>
                      <m:t>)</m:t>
                    </m:r>
                  </m:oMath>
                </a14:m>
                <a:r>
                  <a:rPr lang="es-EC" sz="1425" dirty="0"/>
                  <a:t>:</a:t>
                </a:r>
              </a:p>
              <a:p>
                <a:endParaRPr lang="es-EC" sz="1425" dirty="0"/>
              </a:p>
              <a:p>
                <a:pPr/>
                <a14:m>
                  <m:oMathPara xmlns:m="http://schemas.openxmlformats.org/officeDocument/2006/math">
                    <m:oMathParaPr>
                      <m:jc m:val="centerGroup"/>
                    </m:oMathParaPr>
                    <m:oMath xmlns:m="http://schemas.openxmlformats.org/officeDocument/2006/math">
                      <m:sSub>
                        <m:sSubPr>
                          <m:ctrlPr>
                            <a:rPr lang="es-EC" sz="1425" i="1" dirty="0">
                              <a:latin typeface="Cambria Math" panose="02040503050406030204" pitchFamily="18" charset="0"/>
                            </a:rPr>
                          </m:ctrlPr>
                        </m:sSubPr>
                        <m:e>
                          <m:r>
                            <a:rPr lang="es-EC" sz="1425" i="1" dirty="0">
                              <a:latin typeface="Cambria Math" panose="02040503050406030204" pitchFamily="18" charset="0"/>
                            </a:rPr>
                            <m:t>𝑌</m:t>
                          </m:r>
                        </m:e>
                        <m:sub>
                          <m:r>
                            <a:rPr lang="es-EC" sz="1425" i="1" dirty="0">
                              <a:latin typeface="Cambria Math" panose="02040503050406030204" pitchFamily="18" charset="0"/>
                            </a:rPr>
                            <m:t>𝑖</m:t>
                          </m:r>
                        </m:sub>
                      </m:sSub>
                      <m:r>
                        <a:rPr lang="es-EC" sz="1425" i="1" dirty="0">
                          <a:latin typeface="Cambria Math" panose="02040503050406030204" pitchFamily="18" charset="0"/>
                        </a:rPr>
                        <m:t>= </m:t>
                      </m:r>
                      <m:r>
                        <a:rPr lang="el-GR" sz="1425" i="1" dirty="0">
                          <a:latin typeface="Cambria Math" panose="02040503050406030204" pitchFamily="18" charset="0"/>
                        </a:rPr>
                        <m:t>𝛼</m:t>
                      </m:r>
                      <m:r>
                        <a:rPr lang="el-GR" sz="1425" i="1" dirty="0">
                          <a:latin typeface="Cambria Math" panose="02040503050406030204" pitchFamily="18" charset="0"/>
                        </a:rPr>
                        <m:t> + </m:t>
                      </m:r>
                      <m:r>
                        <a:rPr lang="el-GR" sz="1425" i="1" dirty="0">
                          <a:latin typeface="Cambria Math" panose="02040503050406030204" pitchFamily="18" charset="0"/>
                        </a:rPr>
                        <m:t>𝜏</m:t>
                      </m:r>
                      <m:r>
                        <a:rPr lang="el-GR" sz="1425" i="1" dirty="0">
                          <a:latin typeface="Cambria Math" panose="02040503050406030204" pitchFamily="18" charset="0"/>
                        </a:rPr>
                        <m:t> </m:t>
                      </m:r>
                      <m:sSub>
                        <m:sSubPr>
                          <m:ctrlPr>
                            <a:rPr lang="es-EC" sz="1425" i="1" dirty="0">
                              <a:latin typeface="Cambria Math" panose="02040503050406030204" pitchFamily="18" charset="0"/>
                            </a:rPr>
                          </m:ctrlPr>
                        </m:sSubPr>
                        <m:e>
                          <m:r>
                            <a:rPr lang="es-EC" sz="1425" i="1" dirty="0">
                              <a:latin typeface="Cambria Math" panose="02040503050406030204" pitchFamily="18" charset="0"/>
                            </a:rPr>
                            <m:t>𝐷</m:t>
                          </m:r>
                        </m:e>
                        <m:sub>
                          <m:r>
                            <a:rPr lang="es-EC" sz="1425" i="1" dirty="0">
                              <a:latin typeface="Cambria Math" panose="02040503050406030204" pitchFamily="18" charset="0"/>
                            </a:rPr>
                            <m:t>𝑖</m:t>
                          </m:r>
                        </m:sub>
                      </m:sSub>
                      <m:r>
                        <a:rPr lang="es-EC" sz="1425" i="1" dirty="0">
                          <a:latin typeface="Cambria Math" panose="02040503050406030204" pitchFamily="18" charset="0"/>
                        </a:rPr>
                        <m:t>+ </m:t>
                      </m:r>
                      <m:r>
                        <a:rPr lang="es-EC" sz="1425" i="1" dirty="0">
                          <a:latin typeface="Cambria Math" panose="02040503050406030204" pitchFamily="18" charset="0"/>
                        </a:rPr>
                        <m:t>𝑓</m:t>
                      </m:r>
                      <m:d>
                        <m:dPr>
                          <m:ctrlPr>
                            <a:rPr lang="es-EC" sz="1425" i="1" dirty="0">
                              <a:latin typeface="Cambria Math" panose="02040503050406030204" pitchFamily="18" charset="0"/>
                            </a:rPr>
                          </m:ctrlPr>
                        </m:dPr>
                        <m:e>
                          <m:sSub>
                            <m:sSubPr>
                              <m:ctrlPr>
                                <a:rPr lang="es-EC" sz="1425" i="1" dirty="0">
                                  <a:latin typeface="Cambria Math" panose="02040503050406030204" pitchFamily="18" charset="0"/>
                                </a:rPr>
                              </m:ctrlPr>
                            </m:sSubPr>
                            <m:e>
                              <m:r>
                                <a:rPr lang="es-EC" sz="1425" i="1" dirty="0">
                                  <a:latin typeface="Cambria Math" panose="02040503050406030204" pitchFamily="18" charset="0"/>
                                </a:rPr>
                                <m:t>𝑋</m:t>
                              </m:r>
                            </m:e>
                            <m:sub>
                              <m:r>
                                <a:rPr lang="es-EC" sz="1425" i="1" dirty="0">
                                  <a:latin typeface="Cambria Math" panose="02040503050406030204" pitchFamily="18" charset="0"/>
                                </a:rPr>
                                <m:t>𝑖</m:t>
                              </m:r>
                            </m:sub>
                          </m:sSub>
                        </m:e>
                      </m:d>
                      <m:r>
                        <a:rPr lang="es-EC" sz="1425" i="1" dirty="0">
                          <a:latin typeface="Cambria Math" panose="02040503050406030204" pitchFamily="18" charset="0"/>
                        </a:rPr>
                        <m:t>+ </m:t>
                      </m:r>
                      <m:sSub>
                        <m:sSubPr>
                          <m:ctrlPr>
                            <a:rPr lang="el-GR" sz="1425" i="1" dirty="0">
                              <a:latin typeface="Cambria Math" panose="02040503050406030204" pitchFamily="18" charset="0"/>
                            </a:rPr>
                          </m:ctrlPr>
                        </m:sSubPr>
                        <m:e>
                          <m:r>
                            <a:rPr lang="el-GR" sz="1425" i="1" dirty="0">
                              <a:latin typeface="Cambria Math" panose="02040503050406030204" pitchFamily="18" charset="0"/>
                            </a:rPr>
                            <m:t>𝜀</m:t>
                          </m:r>
                        </m:e>
                        <m:sub>
                          <m:r>
                            <a:rPr lang="es-EC" sz="1425" i="1" dirty="0">
                              <a:latin typeface="Cambria Math" panose="02040503050406030204" pitchFamily="18" charset="0"/>
                            </a:rPr>
                            <m:t>𝑖</m:t>
                          </m:r>
                        </m:sub>
                      </m:sSub>
                    </m:oMath>
                  </m:oMathPara>
                </a14:m>
                <a:endParaRPr lang="es-EC" sz="1425" dirty="0"/>
              </a:p>
              <a:p>
                <a:endParaRPr lang="es-EC" sz="1425" dirty="0"/>
              </a:p>
              <a:p>
                <a:r>
                  <a:rPr lang="es-EC" sz="1425" dirty="0"/>
                  <a:t>Donde:</a:t>
                </a:r>
              </a:p>
              <a:p>
                <a:endParaRPr lang="es-EC" sz="1425" dirty="0"/>
              </a:p>
              <a:p>
                <a:r>
                  <a:rPr lang="es-EC" sz="1425" dirty="0"/>
                  <a:t>• </a:t>
                </a:r>
                <a14:m>
                  <m:oMath xmlns:m="http://schemas.openxmlformats.org/officeDocument/2006/math">
                    <m:sSub>
                      <m:sSubPr>
                        <m:ctrlPr>
                          <a:rPr lang="es-EC" sz="1425" i="1" dirty="0">
                            <a:latin typeface="Cambria Math" panose="02040503050406030204" pitchFamily="18" charset="0"/>
                          </a:rPr>
                        </m:ctrlPr>
                      </m:sSubPr>
                      <m:e>
                        <m:r>
                          <a:rPr lang="es-EC" sz="1425" i="1" dirty="0">
                            <a:latin typeface="Cambria Math" panose="02040503050406030204" pitchFamily="18" charset="0"/>
                          </a:rPr>
                          <m:t>𝑌</m:t>
                        </m:r>
                      </m:e>
                      <m:sub>
                        <m:r>
                          <a:rPr lang="es-EC" sz="1425" i="1" dirty="0">
                            <a:latin typeface="Cambria Math" panose="02040503050406030204" pitchFamily="18" charset="0"/>
                          </a:rPr>
                          <m:t>𝑖</m:t>
                        </m:r>
                      </m:sub>
                    </m:sSub>
                  </m:oMath>
                </a14:m>
                <a:r>
                  <a:rPr lang="es-EC" sz="1425" dirty="0"/>
                  <a:t>: Resultado para la unidad </a:t>
                </a:r>
                <a14:m>
                  <m:oMath xmlns:m="http://schemas.openxmlformats.org/officeDocument/2006/math">
                    <m:r>
                      <a:rPr lang="es-EC" sz="1425" i="1" dirty="0">
                        <a:latin typeface="Cambria Math" panose="02040503050406030204" pitchFamily="18" charset="0"/>
                      </a:rPr>
                      <m:t>𝑖</m:t>
                    </m:r>
                  </m:oMath>
                </a14:m>
                <a:r>
                  <a:rPr lang="es-EC" sz="1425" dirty="0"/>
                  <a:t>.</a:t>
                </a:r>
              </a:p>
              <a:p>
                <a:endParaRPr lang="es-EC" sz="1425" dirty="0"/>
              </a:p>
              <a:p>
                <a:r>
                  <a:rPr lang="es-EC" sz="1425" dirty="0"/>
                  <a:t>• </a:t>
                </a:r>
                <a14:m>
                  <m:oMath xmlns:m="http://schemas.openxmlformats.org/officeDocument/2006/math">
                    <m:r>
                      <a:rPr lang="el-GR" sz="1425" i="1" dirty="0">
                        <a:latin typeface="Cambria Math" panose="02040503050406030204" pitchFamily="18" charset="0"/>
                      </a:rPr>
                      <m:t>𝛼</m:t>
                    </m:r>
                  </m:oMath>
                </a14:m>
                <a:r>
                  <a:rPr lang="el-GR" sz="1425" dirty="0"/>
                  <a:t>: </a:t>
                </a:r>
                <a:r>
                  <a:rPr lang="es-EC" sz="1425" dirty="0"/>
                  <a:t>Intercepto.</a:t>
                </a:r>
              </a:p>
              <a:p>
                <a:endParaRPr lang="es-EC" sz="1425" dirty="0"/>
              </a:p>
              <a:p>
                <a:r>
                  <a:rPr lang="es-EC" sz="1425" dirty="0"/>
                  <a:t>• </a:t>
                </a:r>
                <a14:m>
                  <m:oMath xmlns:m="http://schemas.openxmlformats.org/officeDocument/2006/math">
                    <m:r>
                      <a:rPr lang="el-GR" sz="1425" i="1" dirty="0">
                        <a:latin typeface="Cambria Math" panose="02040503050406030204" pitchFamily="18" charset="0"/>
                      </a:rPr>
                      <m:t>𝜏</m:t>
                    </m:r>
                  </m:oMath>
                </a14:m>
                <a:r>
                  <a:rPr lang="el-GR" sz="1425" dirty="0"/>
                  <a:t>: </a:t>
                </a:r>
                <a:r>
                  <a:rPr lang="es-EC" sz="1425" dirty="0"/>
                  <a:t>Efecto causal local del tratamiento que se quiere estimar.</a:t>
                </a:r>
              </a:p>
              <a:p>
                <a:endParaRPr lang="es-EC" sz="1425" dirty="0"/>
              </a:p>
              <a:p>
                <a:r>
                  <a:rPr lang="es-EC" sz="1425" dirty="0"/>
                  <a:t>• </a:t>
                </a:r>
                <a14:m>
                  <m:oMath xmlns:m="http://schemas.openxmlformats.org/officeDocument/2006/math">
                    <m:sSub>
                      <m:sSubPr>
                        <m:ctrlPr>
                          <a:rPr lang="es-EC" sz="1425" i="1" dirty="0">
                            <a:latin typeface="Cambria Math" panose="02040503050406030204" pitchFamily="18" charset="0"/>
                          </a:rPr>
                        </m:ctrlPr>
                      </m:sSubPr>
                      <m:e>
                        <m:r>
                          <a:rPr lang="es-EC" sz="1425" i="1" dirty="0">
                            <a:latin typeface="Cambria Math" panose="02040503050406030204" pitchFamily="18" charset="0"/>
                          </a:rPr>
                          <m:t>𝐷</m:t>
                        </m:r>
                      </m:e>
                      <m:sub>
                        <m:r>
                          <a:rPr lang="es-EC" sz="1425" i="1" dirty="0">
                            <a:latin typeface="Cambria Math" panose="02040503050406030204" pitchFamily="18" charset="0"/>
                          </a:rPr>
                          <m:t>𝑖</m:t>
                        </m:r>
                      </m:sub>
                    </m:sSub>
                  </m:oMath>
                </a14:m>
                <a:r>
                  <a:rPr lang="es-EC" sz="1425" dirty="0"/>
                  <a:t>: Variable de tratamiento, que toma valor 1 si </a:t>
                </a:r>
                <a14:m>
                  <m:oMath xmlns:m="http://schemas.openxmlformats.org/officeDocument/2006/math">
                    <m:sSub>
                      <m:sSubPr>
                        <m:ctrlPr>
                          <a:rPr lang="es-EC" sz="1425" i="1" dirty="0">
                            <a:latin typeface="Cambria Math" panose="02040503050406030204" pitchFamily="18" charset="0"/>
                          </a:rPr>
                        </m:ctrlPr>
                      </m:sSubPr>
                      <m:e>
                        <m:r>
                          <a:rPr lang="es-EC" sz="1425" i="1" dirty="0">
                            <a:latin typeface="Cambria Math" panose="02040503050406030204" pitchFamily="18" charset="0"/>
                          </a:rPr>
                          <m:t>𝑋</m:t>
                        </m:r>
                      </m:e>
                      <m:sub>
                        <m:r>
                          <a:rPr lang="es-EC" sz="1425" i="1" dirty="0">
                            <a:latin typeface="Cambria Math" panose="02040503050406030204" pitchFamily="18" charset="0"/>
                          </a:rPr>
                          <m:t>𝑖</m:t>
                        </m:r>
                      </m:sub>
                    </m:sSub>
                    <m:r>
                      <a:rPr lang="es-EC" sz="1425" i="1" dirty="0">
                        <a:latin typeface="Cambria Math" panose="02040503050406030204" pitchFamily="18" charset="0"/>
                      </a:rPr>
                      <m:t>≥ </m:t>
                    </m:r>
                    <m:r>
                      <a:rPr lang="es-EC" sz="1425" i="1" dirty="0">
                        <a:latin typeface="Cambria Math" panose="02040503050406030204" pitchFamily="18" charset="0"/>
                      </a:rPr>
                      <m:t>𝑐</m:t>
                    </m:r>
                  </m:oMath>
                </a14:m>
                <a:r>
                  <a:rPr lang="es-EC" sz="1425" dirty="0"/>
                  <a:t>, y 0 </a:t>
                </a:r>
                <a14:m>
                  <m:oMath xmlns:m="http://schemas.openxmlformats.org/officeDocument/2006/math">
                    <m:r>
                      <a:rPr lang="es-EC" sz="1425" i="1" dirty="0">
                        <a:latin typeface="Cambria Math" panose="02040503050406030204" pitchFamily="18" charset="0"/>
                      </a:rPr>
                      <m:t>𝑠𝑖</m:t>
                    </m:r>
                    <m:r>
                      <a:rPr lang="es-EC" sz="1425" i="1" dirty="0">
                        <a:latin typeface="Cambria Math" panose="02040503050406030204" pitchFamily="18" charset="0"/>
                      </a:rPr>
                      <m:t> </m:t>
                    </m:r>
                    <m:sSub>
                      <m:sSubPr>
                        <m:ctrlPr>
                          <a:rPr lang="es-EC" sz="1425" i="1" dirty="0">
                            <a:latin typeface="Cambria Math" panose="02040503050406030204" pitchFamily="18" charset="0"/>
                          </a:rPr>
                        </m:ctrlPr>
                      </m:sSubPr>
                      <m:e>
                        <m:r>
                          <a:rPr lang="es-EC" sz="1425" i="1" dirty="0">
                            <a:latin typeface="Cambria Math" panose="02040503050406030204" pitchFamily="18" charset="0"/>
                          </a:rPr>
                          <m:t>𝑋</m:t>
                        </m:r>
                      </m:e>
                      <m:sub>
                        <m:r>
                          <a:rPr lang="es-EC" sz="1425" i="1" dirty="0">
                            <a:latin typeface="Cambria Math" panose="02040503050406030204" pitchFamily="18" charset="0"/>
                          </a:rPr>
                          <m:t>𝑖</m:t>
                        </m:r>
                      </m:sub>
                    </m:sSub>
                    <m:r>
                      <a:rPr lang="es-EC" sz="1425" i="1" dirty="0">
                        <a:latin typeface="Cambria Math" panose="02040503050406030204" pitchFamily="18" charset="0"/>
                      </a:rPr>
                      <m:t>&lt; </m:t>
                    </m:r>
                    <m:r>
                      <a:rPr lang="es-EC" sz="1425" i="1" dirty="0">
                        <a:latin typeface="Cambria Math" panose="02040503050406030204" pitchFamily="18" charset="0"/>
                      </a:rPr>
                      <m:t>𝑐</m:t>
                    </m:r>
                  </m:oMath>
                </a14:m>
                <a:r>
                  <a:rPr lang="es-EC" sz="1425" dirty="0"/>
                  <a:t>.</a:t>
                </a:r>
              </a:p>
              <a:p>
                <a:endParaRPr lang="es-EC" sz="1425" dirty="0"/>
              </a:p>
              <a:p>
                <a:r>
                  <a:rPr lang="es-EC" sz="1425" dirty="0"/>
                  <a:t>• </a:t>
                </a:r>
                <a14:m>
                  <m:oMath xmlns:m="http://schemas.openxmlformats.org/officeDocument/2006/math">
                    <m:r>
                      <a:rPr lang="es-EC" sz="1425" i="1" dirty="0">
                        <a:latin typeface="Cambria Math" panose="02040503050406030204" pitchFamily="18" charset="0"/>
                      </a:rPr>
                      <m:t>𝑓</m:t>
                    </m:r>
                    <m:d>
                      <m:dPr>
                        <m:ctrlPr>
                          <a:rPr lang="es-EC" sz="1425" i="1" dirty="0">
                            <a:latin typeface="Cambria Math" panose="02040503050406030204" pitchFamily="18" charset="0"/>
                          </a:rPr>
                        </m:ctrlPr>
                      </m:dPr>
                      <m:e>
                        <m:sSub>
                          <m:sSubPr>
                            <m:ctrlPr>
                              <a:rPr lang="es-EC" sz="1425" i="1" dirty="0">
                                <a:latin typeface="Cambria Math" panose="02040503050406030204" pitchFamily="18" charset="0"/>
                              </a:rPr>
                            </m:ctrlPr>
                          </m:sSubPr>
                          <m:e>
                            <m:r>
                              <a:rPr lang="es-EC" sz="1425" i="1" dirty="0">
                                <a:latin typeface="Cambria Math" panose="02040503050406030204" pitchFamily="18" charset="0"/>
                              </a:rPr>
                              <m:t>𝑋</m:t>
                            </m:r>
                          </m:e>
                          <m:sub>
                            <m:r>
                              <a:rPr lang="es-EC" sz="1425" i="1" dirty="0">
                                <a:latin typeface="Cambria Math" panose="02040503050406030204" pitchFamily="18" charset="0"/>
                              </a:rPr>
                              <m:t>𝑖</m:t>
                            </m:r>
                          </m:sub>
                        </m:sSub>
                      </m:e>
                    </m:d>
                  </m:oMath>
                </a14:m>
                <a:r>
                  <a:rPr lang="es-EC" sz="1425" dirty="0"/>
                  <a:t>: Función continua de la variable de clasificación </a:t>
                </a:r>
                <a14:m>
                  <m:oMath xmlns:m="http://schemas.openxmlformats.org/officeDocument/2006/math">
                    <m:sSub>
                      <m:sSubPr>
                        <m:ctrlPr>
                          <a:rPr lang="es-EC" sz="1425" i="1" dirty="0">
                            <a:latin typeface="Cambria Math" panose="02040503050406030204" pitchFamily="18" charset="0"/>
                          </a:rPr>
                        </m:ctrlPr>
                      </m:sSubPr>
                      <m:e>
                        <m:r>
                          <a:rPr lang="es-EC" sz="1425" i="1" dirty="0">
                            <a:latin typeface="Cambria Math" panose="02040503050406030204" pitchFamily="18" charset="0"/>
                          </a:rPr>
                          <m:t>𝑋</m:t>
                        </m:r>
                      </m:e>
                      <m:sub>
                        <m:r>
                          <a:rPr lang="es-EC" sz="1425" i="1" dirty="0">
                            <a:latin typeface="Cambria Math" panose="02040503050406030204" pitchFamily="18" charset="0"/>
                          </a:rPr>
                          <m:t>𝑖</m:t>
                        </m:r>
                      </m:sub>
                    </m:sSub>
                  </m:oMath>
                </a14:m>
                <a:r>
                  <a:rPr lang="es-EC" sz="1425" dirty="0"/>
                  <a:t>, que captura la relación entre </a:t>
                </a:r>
                <a14:m>
                  <m:oMath xmlns:m="http://schemas.openxmlformats.org/officeDocument/2006/math">
                    <m:sSub>
                      <m:sSubPr>
                        <m:ctrlPr>
                          <a:rPr lang="es-EC" sz="1425" i="1" dirty="0">
                            <a:latin typeface="Cambria Math" panose="02040503050406030204" pitchFamily="18" charset="0"/>
                          </a:rPr>
                        </m:ctrlPr>
                      </m:sSubPr>
                      <m:e>
                        <m:r>
                          <a:rPr lang="es-EC" sz="1425" i="1" dirty="0">
                            <a:latin typeface="Cambria Math" panose="02040503050406030204" pitchFamily="18" charset="0"/>
                          </a:rPr>
                          <m:t>𝑋</m:t>
                        </m:r>
                      </m:e>
                      <m:sub>
                        <m:r>
                          <a:rPr lang="es-EC" sz="1425" i="1" dirty="0">
                            <a:latin typeface="Cambria Math" panose="02040503050406030204" pitchFamily="18" charset="0"/>
                          </a:rPr>
                          <m:t>𝑖</m:t>
                        </m:r>
                      </m:sub>
                    </m:sSub>
                  </m:oMath>
                </a14:m>
                <a:r>
                  <a:rPr lang="es-EC" sz="1425" dirty="0"/>
                  <a:t> y </a:t>
                </a:r>
                <a14:m>
                  <m:oMath xmlns:m="http://schemas.openxmlformats.org/officeDocument/2006/math">
                    <m:sSub>
                      <m:sSubPr>
                        <m:ctrlPr>
                          <a:rPr lang="es-EC" sz="1425" i="1" dirty="0">
                            <a:latin typeface="Cambria Math" panose="02040503050406030204" pitchFamily="18" charset="0"/>
                          </a:rPr>
                        </m:ctrlPr>
                      </m:sSubPr>
                      <m:e>
                        <m:r>
                          <a:rPr lang="es-EC" sz="1425" i="1" dirty="0">
                            <a:latin typeface="Cambria Math" panose="02040503050406030204" pitchFamily="18" charset="0"/>
                          </a:rPr>
                          <m:t>𝑌</m:t>
                        </m:r>
                      </m:e>
                      <m:sub>
                        <m:r>
                          <a:rPr lang="es-EC" sz="1425" i="1" dirty="0">
                            <a:latin typeface="Cambria Math" panose="02040503050406030204" pitchFamily="18" charset="0"/>
                          </a:rPr>
                          <m:t>𝑖</m:t>
                        </m:r>
                      </m:sub>
                    </m:sSub>
                  </m:oMath>
                </a14:m>
                <a:r>
                  <a:rPr lang="es-EC" sz="1425" dirty="0"/>
                  <a:t> en ausencia del tratamiento.</a:t>
                </a:r>
              </a:p>
              <a:p>
                <a:endParaRPr lang="es-EC" sz="1425" dirty="0"/>
              </a:p>
              <a:p>
                <a:r>
                  <a:rPr lang="es-EC" sz="1425" dirty="0"/>
                  <a:t>• </a:t>
                </a:r>
                <a14:m>
                  <m:oMath xmlns:m="http://schemas.openxmlformats.org/officeDocument/2006/math">
                    <m:sSub>
                      <m:sSubPr>
                        <m:ctrlPr>
                          <a:rPr lang="el-GR" sz="1425" i="1" dirty="0">
                            <a:latin typeface="Cambria Math" panose="02040503050406030204" pitchFamily="18" charset="0"/>
                          </a:rPr>
                        </m:ctrlPr>
                      </m:sSubPr>
                      <m:e>
                        <m:r>
                          <a:rPr lang="el-GR" sz="1425" i="1" dirty="0">
                            <a:latin typeface="Cambria Math" panose="02040503050406030204" pitchFamily="18" charset="0"/>
                          </a:rPr>
                          <m:t>𝜀</m:t>
                        </m:r>
                      </m:e>
                      <m:sub>
                        <m:r>
                          <a:rPr lang="es-EC" sz="1425" i="1" dirty="0">
                            <a:latin typeface="Cambria Math" panose="02040503050406030204" pitchFamily="18" charset="0"/>
                          </a:rPr>
                          <m:t>𝑖</m:t>
                        </m:r>
                      </m:sub>
                    </m:sSub>
                  </m:oMath>
                </a14:m>
                <a:r>
                  <a:rPr lang="es-EC" sz="1425" dirty="0"/>
                  <a:t>: Error aleatorio que representa la variabilidad no explicada.</a:t>
                </a:r>
              </a:p>
              <a:p>
                <a:endParaRPr lang="es-EC" sz="1425" dirty="0"/>
              </a:p>
            </p:txBody>
          </p:sp>
        </mc:Choice>
        <mc:Fallback>
          <p:sp>
            <p:nvSpPr>
              <p:cNvPr id="5" name="CuadroTexto 4">
                <a:extLst>
                  <a:ext uri="{FF2B5EF4-FFF2-40B4-BE49-F238E27FC236}">
                    <a16:creationId xmlns:a16="http://schemas.microsoft.com/office/drawing/2014/main" id="{91FC173B-3F53-8DC8-666A-5819A4E12101}"/>
                  </a:ext>
                </a:extLst>
              </p:cNvPr>
              <p:cNvSpPr txBox="1">
                <a:spLocks noRot="1" noChangeAspect="1" noMove="1" noResize="1" noEditPoints="1" noAdjustHandles="1" noChangeArrowheads="1" noChangeShapeType="1" noTextEdit="1"/>
              </p:cNvSpPr>
              <p:nvPr/>
            </p:nvSpPr>
            <p:spPr>
              <a:xfrm>
                <a:off x="1992616" y="1735518"/>
                <a:ext cx="8095261" cy="3888736"/>
              </a:xfrm>
              <a:prstGeom prst="rect">
                <a:avLst/>
              </a:prstGeom>
              <a:blipFill>
                <a:blip r:embed="rId2"/>
                <a:stretch>
                  <a:fillRect l="-156"/>
                </a:stretch>
              </a:blipFill>
            </p:spPr>
            <p:txBody>
              <a:bodyPr/>
              <a:lstStyle/>
              <a:p>
                <a:r>
                  <a:rPr lang="en-US">
                    <a:noFill/>
                  </a:rPr>
                  <a:t> </a:t>
                </a:r>
              </a:p>
            </p:txBody>
          </p:sp>
        </mc:Fallback>
      </mc:AlternateContent>
    </p:spTree>
    <p:extLst>
      <p:ext uri="{BB962C8B-B14F-4D97-AF65-F5344CB8AC3E}">
        <p14:creationId xmlns:p14="http://schemas.microsoft.com/office/powerpoint/2010/main" val="7592604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3F926-75AC-5F85-251A-486C105B2009}"/>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DDAFEA19-5EA7-A006-0D75-F00003C06372}"/>
              </a:ext>
            </a:extLst>
          </p:cNvPr>
          <p:cNvSpPr txBox="1">
            <a:spLocks/>
          </p:cNvSpPr>
          <p:nvPr/>
        </p:nvSpPr>
        <p:spPr>
          <a:xfrm>
            <a:off x="1992617" y="1020693"/>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II. Diseño de Regresión Discontinua</a:t>
            </a:r>
          </a:p>
        </p:txBody>
      </p:sp>
      <mc:AlternateContent xmlns:mc="http://schemas.openxmlformats.org/markup-compatibility/2006">
        <mc:Choice xmlns:a14="http://schemas.microsoft.com/office/drawing/2010/main" Requires="a14">
          <p:sp>
            <p:nvSpPr>
              <p:cNvPr id="5" name="CuadroTexto 4">
                <a:extLst>
                  <a:ext uri="{FF2B5EF4-FFF2-40B4-BE49-F238E27FC236}">
                    <a16:creationId xmlns:a16="http://schemas.microsoft.com/office/drawing/2014/main" id="{A9542089-04A6-B951-905A-2F9C043B295A}"/>
                  </a:ext>
                </a:extLst>
              </p:cNvPr>
              <p:cNvSpPr txBox="1"/>
              <p:nvPr/>
            </p:nvSpPr>
            <p:spPr>
              <a:xfrm>
                <a:off x="1992616" y="1735518"/>
                <a:ext cx="8095261" cy="3888736"/>
              </a:xfrm>
              <a:prstGeom prst="rect">
                <a:avLst/>
              </a:prstGeom>
              <a:noFill/>
            </p:spPr>
            <p:txBody>
              <a:bodyPr wrap="square" rtlCol="0" anchor="ctr">
                <a:normAutofit/>
              </a:bodyPr>
              <a:lstStyle/>
              <a:p>
                <a:r>
                  <a:rPr lang="es-EC" sz="1425" b="1" dirty="0"/>
                  <a:t>Tipos de Regresión Discontinua:</a:t>
                </a:r>
              </a:p>
              <a:p>
                <a:endParaRPr lang="es-EC" sz="1425" dirty="0"/>
              </a:p>
              <a:p>
                <a:pPr marL="342887" indent="-342887">
                  <a:buFont typeface="+mj-lt"/>
                  <a:buAutoNum type="arabicPeriod"/>
                </a:pPr>
                <a:r>
                  <a:rPr lang="es-EC" sz="1425" b="1" dirty="0"/>
                  <a:t>RDD Estricto o Sharp</a:t>
                </a:r>
                <a:r>
                  <a:rPr lang="es-EC" sz="1425" dirty="0"/>
                  <a:t>: La asignación al tratamiento es determinística y depende completamente del umbral. Si </a:t>
                </a:r>
                <a14:m>
                  <m:oMath xmlns:m="http://schemas.openxmlformats.org/officeDocument/2006/math">
                    <m:sSub>
                      <m:sSubPr>
                        <m:ctrlPr>
                          <a:rPr lang="es-EC" sz="1425" i="1" dirty="0">
                            <a:latin typeface="Cambria Math" panose="02040503050406030204" pitchFamily="18" charset="0"/>
                          </a:rPr>
                        </m:ctrlPr>
                      </m:sSubPr>
                      <m:e>
                        <m:r>
                          <a:rPr lang="es-EC" sz="1425" i="1" dirty="0">
                            <a:latin typeface="Cambria Math" panose="02040503050406030204" pitchFamily="18" charset="0"/>
                          </a:rPr>
                          <m:t>𝑋</m:t>
                        </m:r>
                      </m:e>
                      <m:sub>
                        <m:r>
                          <a:rPr lang="es-EC" sz="1425" i="1" dirty="0">
                            <a:latin typeface="Cambria Math" panose="02040503050406030204" pitchFamily="18" charset="0"/>
                          </a:rPr>
                          <m:t>𝑖</m:t>
                        </m:r>
                      </m:sub>
                    </m:sSub>
                    <m:r>
                      <a:rPr lang="es-EC" sz="1425" i="1" dirty="0">
                        <a:latin typeface="Cambria Math" panose="02040503050406030204" pitchFamily="18" charset="0"/>
                      </a:rPr>
                      <m:t>≥</m:t>
                    </m:r>
                    <m:r>
                      <a:rPr lang="es-EC" sz="1425" i="1" dirty="0">
                        <a:latin typeface="Cambria Math" panose="02040503050406030204" pitchFamily="18" charset="0"/>
                      </a:rPr>
                      <m:t>𝑐</m:t>
                    </m:r>
                  </m:oMath>
                </a14:m>
                <a:r>
                  <a:rPr lang="es-EC" sz="1425" dirty="0"/>
                  <a:t>, la unidad recibe el tratamiento, y si </a:t>
                </a:r>
                <a14:m>
                  <m:oMath xmlns:m="http://schemas.openxmlformats.org/officeDocument/2006/math">
                    <m:sSub>
                      <m:sSubPr>
                        <m:ctrlPr>
                          <a:rPr lang="es-EC" sz="1425" i="1" dirty="0">
                            <a:latin typeface="Cambria Math" panose="02040503050406030204" pitchFamily="18" charset="0"/>
                          </a:rPr>
                        </m:ctrlPr>
                      </m:sSubPr>
                      <m:e>
                        <m:r>
                          <a:rPr lang="es-EC" sz="1425" i="1" dirty="0">
                            <a:latin typeface="Cambria Math" panose="02040503050406030204" pitchFamily="18" charset="0"/>
                          </a:rPr>
                          <m:t>𝑋</m:t>
                        </m:r>
                      </m:e>
                      <m:sub>
                        <m:r>
                          <a:rPr lang="es-EC" sz="1425" i="1" dirty="0">
                            <a:latin typeface="Cambria Math" panose="02040503050406030204" pitchFamily="18" charset="0"/>
                          </a:rPr>
                          <m:t>𝑖</m:t>
                        </m:r>
                      </m:sub>
                    </m:sSub>
                    <m:r>
                      <a:rPr lang="es-EC" sz="1425" i="1" dirty="0">
                        <a:latin typeface="Cambria Math" panose="02040503050406030204" pitchFamily="18" charset="0"/>
                      </a:rPr>
                      <m:t>&lt; </m:t>
                    </m:r>
                    <m:r>
                      <a:rPr lang="es-EC" sz="1425" i="1" dirty="0">
                        <a:latin typeface="Cambria Math" panose="02040503050406030204" pitchFamily="18" charset="0"/>
                      </a:rPr>
                      <m:t>𝑐</m:t>
                    </m:r>
                  </m:oMath>
                </a14:m>
                <a:r>
                  <a:rPr lang="es-EC" sz="1425" dirty="0"/>
                  <a:t>, no lo recibe. La asignación es perfecta.</a:t>
                </a:r>
              </a:p>
              <a:p>
                <a:pPr marL="342887" indent="-342887">
                  <a:buFont typeface="+mj-lt"/>
                  <a:buAutoNum type="arabicPeriod"/>
                </a:pPr>
                <a:endParaRPr lang="es-EC" sz="1425" dirty="0"/>
              </a:p>
              <a:p>
                <a:pPr marL="342887" indent="-342887">
                  <a:buFont typeface="+mj-lt"/>
                  <a:buAutoNum type="arabicPeriod"/>
                </a:pPr>
                <a:r>
                  <a:rPr lang="es-EC" sz="1425" b="1" dirty="0"/>
                  <a:t>RDD Difuso o Fuzzy</a:t>
                </a:r>
                <a:r>
                  <a:rPr lang="es-EC" sz="1425" dirty="0"/>
                  <a:t>: En este caso, la asignación al tratamiento no es perfecta. Algunas unidades justo por encima del umbral pueden no recibir el tratamiento, mientras que algunas unidades justo por debajo pueden recibirlo. Este escenario requiere estimación mediante variables instrumentales.</a:t>
                </a:r>
              </a:p>
              <a:p>
                <a:endParaRPr lang="es-EC" sz="1425" dirty="0"/>
              </a:p>
              <a:p>
                <a:endParaRPr lang="es-EC" sz="1425" dirty="0"/>
              </a:p>
            </p:txBody>
          </p:sp>
        </mc:Choice>
        <mc:Fallback>
          <p:sp>
            <p:nvSpPr>
              <p:cNvPr id="5" name="CuadroTexto 4">
                <a:extLst>
                  <a:ext uri="{FF2B5EF4-FFF2-40B4-BE49-F238E27FC236}">
                    <a16:creationId xmlns:a16="http://schemas.microsoft.com/office/drawing/2014/main" id="{A9542089-04A6-B951-905A-2F9C043B295A}"/>
                  </a:ext>
                </a:extLst>
              </p:cNvPr>
              <p:cNvSpPr txBox="1">
                <a:spLocks noRot="1" noChangeAspect="1" noMove="1" noResize="1" noEditPoints="1" noAdjustHandles="1" noChangeArrowheads="1" noChangeShapeType="1" noTextEdit="1"/>
              </p:cNvSpPr>
              <p:nvPr/>
            </p:nvSpPr>
            <p:spPr>
              <a:xfrm>
                <a:off x="1992616" y="1735518"/>
                <a:ext cx="8095261" cy="3888736"/>
              </a:xfrm>
              <a:prstGeom prst="rect">
                <a:avLst/>
              </a:prstGeom>
              <a:blipFill>
                <a:blip r:embed="rId2"/>
                <a:stretch>
                  <a:fillRect l="-156" r="-156"/>
                </a:stretch>
              </a:blipFill>
            </p:spPr>
            <p:txBody>
              <a:bodyPr/>
              <a:lstStyle/>
              <a:p>
                <a:r>
                  <a:rPr lang="en-US">
                    <a:noFill/>
                  </a:rPr>
                  <a:t> </a:t>
                </a:r>
              </a:p>
            </p:txBody>
          </p:sp>
        </mc:Fallback>
      </mc:AlternateContent>
    </p:spTree>
    <p:extLst>
      <p:ext uri="{BB962C8B-B14F-4D97-AF65-F5344CB8AC3E}">
        <p14:creationId xmlns:p14="http://schemas.microsoft.com/office/powerpoint/2010/main" val="31094317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F23DF-8F3A-ABBE-4FC2-64E186D41FDE}"/>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77E08EB7-ED62-E244-7357-A93F698CC88D}"/>
              </a:ext>
            </a:extLst>
          </p:cNvPr>
          <p:cNvSpPr txBox="1">
            <a:spLocks/>
          </p:cNvSpPr>
          <p:nvPr/>
        </p:nvSpPr>
        <p:spPr>
          <a:xfrm>
            <a:off x="1992617" y="1020693"/>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II. Diseño de Regresión Discontinua</a:t>
            </a:r>
          </a:p>
        </p:txBody>
      </p:sp>
      <p:sp>
        <p:nvSpPr>
          <p:cNvPr id="5" name="CuadroTexto 4">
            <a:extLst>
              <a:ext uri="{FF2B5EF4-FFF2-40B4-BE49-F238E27FC236}">
                <a16:creationId xmlns:a16="http://schemas.microsoft.com/office/drawing/2014/main" id="{5CADD265-CB6C-ABAD-8B38-D4521FAECAB3}"/>
              </a:ext>
            </a:extLst>
          </p:cNvPr>
          <p:cNvSpPr txBox="1"/>
          <p:nvPr/>
        </p:nvSpPr>
        <p:spPr>
          <a:xfrm>
            <a:off x="1992616" y="1735518"/>
            <a:ext cx="8095261" cy="3888736"/>
          </a:xfrm>
          <a:prstGeom prst="rect">
            <a:avLst/>
          </a:prstGeom>
          <a:noFill/>
        </p:spPr>
        <p:txBody>
          <a:bodyPr wrap="square" rtlCol="0" anchor="ctr">
            <a:normAutofit/>
          </a:bodyPr>
          <a:lstStyle/>
          <a:p>
            <a:r>
              <a:rPr lang="es-EC" sz="1425" b="1" dirty="0"/>
              <a:t>Idea Causal del RDD:</a:t>
            </a:r>
          </a:p>
          <a:p>
            <a:endParaRPr lang="es-EC" sz="1425" dirty="0"/>
          </a:p>
          <a:p>
            <a:pPr marL="257165" indent="-257165">
              <a:buFont typeface="Arial" panose="020B0604020202020204" pitchFamily="34" charset="0"/>
              <a:buChar char="•"/>
            </a:pPr>
            <a:r>
              <a:rPr lang="es-EC" sz="1425" dirty="0"/>
              <a:t>La discontinuidad en la asignación del tratamiento permite identificar el efecto causal local del tratamiento sobre el resultado en el entorno del punto de corte. </a:t>
            </a:r>
          </a:p>
          <a:p>
            <a:endParaRPr lang="es-EC" sz="1425" dirty="0"/>
          </a:p>
          <a:p>
            <a:pPr marL="257165" indent="-257165">
              <a:buFont typeface="Arial" panose="020B0604020202020204" pitchFamily="34" charset="0"/>
              <a:buChar char="•"/>
            </a:pPr>
            <a:r>
              <a:rPr lang="es-EC" sz="1425" dirty="0"/>
              <a:t>Las unidades justo por encima y justo por debajo del umbral se consideran similares en todos los aspectos relevantes, excepto por la diferencia en el tratamiento recibido.</a:t>
            </a:r>
          </a:p>
          <a:p>
            <a:endParaRPr lang="es-EC" sz="1425" dirty="0"/>
          </a:p>
          <a:p>
            <a:r>
              <a:rPr lang="es-EC" sz="1425" b="1" dirty="0"/>
              <a:t>Aplicaciones Típicas:</a:t>
            </a:r>
          </a:p>
          <a:p>
            <a:endParaRPr lang="es-EC" sz="1425" dirty="0"/>
          </a:p>
          <a:p>
            <a:pPr marL="342887" indent="-342887">
              <a:buFont typeface="+mj-lt"/>
              <a:buAutoNum type="arabicPeriod"/>
            </a:pPr>
            <a:r>
              <a:rPr lang="es-EC" sz="1425" dirty="0"/>
              <a:t>Políticas públicas: Evaluación de programas sociales donde el ingreso familiar determina la elegibilidad.</a:t>
            </a:r>
          </a:p>
          <a:p>
            <a:pPr marL="342887" indent="-342887">
              <a:buFont typeface="+mj-lt"/>
              <a:buAutoNum type="arabicPeriod"/>
            </a:pPr>
            <a:r>
              <a:rPr lang="es-EC" sz="1425" dirty="0"/>
              <a:t>Educación: Estudio del impacto de becas otorgadas según el puntaje en un examen.</a:t>
            </a:r>
          </a:p>
          <a:p>
            <a:pPr marL="342887" indent="-342887">
              <a:buFont typeface="+mj-lt"/>
              <a:buAutoNum type="arabicPeriod"/>
            </a:pPr>
            <a:r>
              <a:rPr lang="es-EC" sz="1425" dirty="0"/>
              <a:t>Salud: Evaluación de tratamientos médicos asignados según criterios de edad o salud.</a:t>
            </a:r>
          </a:p>
          <a:p>
            <a:endParaRPr lang="es-EC" sz="1425" dirty="0"/>
          </a:p>
        </p:txBody>
      </p:sp>
    </p:spTree>
    <p:extLst>
      <p:ext uri="{BB962C8B-B14F-4D97-AF65-F5344CB8AC3E}">
        <p14:creationId xmlns:p14="http://schemas.microsoft.com/office/powerpoint/2010/main" val="41329956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1E807-315F-CD31-4768-11A5A335C132}"/>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E886AF80-D012-DE33-67A0-9E4649ABE95B}"/>
              </a:ext>
            </a:extLst>
          </p:cNvPr>
          <p:cNvSpPr txBox="1">
            <a:spLocks/>
          </p:cNvSpPr>
          <p:nvPr/>
        </p:nvSpPr>
        <p:spPr>
          <a:xfrm>
            <a:off x="1992617" y="1020693"/>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V. Caso de Estudio</a:t>
            </a:r>
          </a:p>
        </p:txBody>
      </p:sp>
      <p:sp>
        <p:nvSpPr>
          <p:cNvPr id="5" name="CuadroTexto 4">
            <a:extLst>
              <a:ext uri="{FF2B5EF4-FFF2-40B4-BE49-F238E27FC236}">
                <a16:creationId xmlns:a16="http://schemas.microsoft.com/office/drawing/2014/main" id="{012CA879-2877-551C-9416-50F4B6D15DB1}"/>
              </a:ext>
            </a:extLst>
          </p:cNvPr>
          <p:cNvSpPr txBox="1"/>
          <p:nvPr/>
        </p:nvSpPr>
        <p:spPr>
          <a:xfrm>
            <a:off x="1992616" y="1889648"/>
            <a:ext cx="8095261" cy="3203574"/>
          </a:xfrm>
          <a:prstGeom prst="rect">
            <a:avLst/>
          </a:prstGeom>
          <a:solidFill>
            <a:srgbClr val="92D050"/>
          </a:solidFill>
          <a:ln w="38100">
            <a:solidFill>
              <a:srgbClr val="0D5929"/>
            </a:solidFill>
          </a:ln>
        </p:spPr>
        <p:txBody>
          <a:bodyPr wrap="square" rtlCol="0" anchor="ctr">
            <a:normAutofit lnSpcReduction="10000"/>
          </a:bodyPr>
          <a:lstStyle/>
          <a:p>
            <a:r>
              <a:rPr lang="es-EC" sz="1570" dirty="0"/>
              <a:t>“… uno de los beneficios consiste de una ayuda económica en efectivo para aquellos estudiantes cuya nota promedio del semestre sea igual o superior al quintil 4. Es decir, una nota que se encuentre entre el </a:t>
            </a:r>
            <a:r>
              <a:rPr lang="es-EC" sz="1570" b="1" dirty="0"/>
              <a:t>20% de las mejores notas de la institución</a:t>
            </a:r>
            <a:r>
              <a:rPr lang="es-EC" sz="1570" dirty="0"/>
              <a:t>. Los beneficiarios de este apoyo económico recibirán una fracción de los 300 mil dólares en función del número de estudiantes cuyas notas sean iguales o superiores al quintil 4. Aunque los estudiantes militares no reciben el apoyo económico, ellos recibirán méritos que aportarán a su carrera militar.”</a:t>
            </a:r>
          </a:p>
          <a:p>
            <a:endParaRPr lang="es-EC" sz="1570" dirty="0"/>
          </a:p>
          <a:p>
            <a:r>
              <a:rPr lang="es-EC" sz="1570" dirty="0"/>
              <a:t>“… El objeto del apoyo económico consiste en estimular la excelencia académica, los logros</a:t>
            </a:r>
          </a:p>
          <a:p>
            <a:r>
              <a:rPr lang="es-EC" sz="1570" dirty="0"/>
              <a:t>científicos y apoyar económicamente a los estudiantes y sus familias. Además, pretende ser un</a:t>
            </a:r>
          </a:p>
          <a:p>
            <a:r>
              <a:rPr lang="es-EC" sz="1570" dirty="0"/>
              <a:t>mecanismo para incentivar la matriculación de la totalidad de créditos habilitados por semestre y</a:t>
            </a:r>
          </a:p>
          <a:p>
            <a:r>
              <a:rPr lang="es-EC" sz="1570" dirty="0"/>
              <a:t>evitar en alguna medida la deserción académica.”</a:t>
            </a:r>
          </a:p>
        </p:txBody>
      </p:sp>
    </p:spTree>
    <p:extLst>
      <p:ext uri="{BB962C8B-B14F-4D97-AF65-F5344CB8AC3E}">
        <p14:creationId xmlns:p14="http://schemas.microsoft.com/office/powerpoint/2010/main" val="9923547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A0C2D-8A13-592E-1B82-060C9D18DB8E}"/>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B9511B76-9FFA-290F-2112-7651B774E707}"/>
              </a:ext>
            </a:extLst>
          </p:cNvPr>
          <p:cNvSpPr txBox="1">
            <a:spLocks/>
          </p:cNvSpPr>
          <p:nvPr/>
        </p:nvSpPr>
        <p:spPr>
          <a:xfrm>
            <a:off x="1990685" y="78439"/>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V. Caso de Estudio</a:t>
            </a:r>
          </a:p>
        </p:txBody>
      </p:sp>
      <p:sp>
        <p:nvSpPr>
          <p:cNvPr id="5" name="CuadroTexto 4">
            <a:extLst>
              <a:ext uri="{FF2B5EF4-FFF2-40B4-BE49-F238E27FC236}">
                <a16:creationId xmlns:a16="http://schemas.microsoft.com/office/drawing/2014/main" id="{B4F81239-8056-067A-834F-E81811D7630A}"/>
              </a:ext>
            </a:extLst>
          </p:cNvPr>
          <p:cNvSpPr txBox="1"/>
          <p:nvPr/>
        </p:nvSpPr>
        <p:spPr>
          <a:xfrm>
            <a:off x="1897687" y="1924092"/>
            <a:ext cx="8095261" cy="3061181"/>
          </a:xfrm>
          <a:prstGeom prst="rect">
            <a:avLst/>
          </a:prstGeom>
          <a:solidFill>
            <a:srgbClr val="92D050"/>
          </a:solidFill>
          <a:ln w="28575">
            <a:solidFill>
              <a:srgbClr val="0D5929"/>
            </a:solidFill>
          </a:ln>
        </p:spPr>
        <p:txBody>
          <a:bodyPr wrap="square" rtlCol="0" anchor="ctr">
            <a:normAutofit/>
          </a:bodyPr>
          <a:lstStyle/>
          <a:p>
            <a:endParaRPr lang="es-EC" sz="1425" dirty="0"/>
          </a:p>
          <a:p>
            <a:r>
              <a:rPr lang="es-EC" sz="1425" dirty="0"/>
              <a:t>“… La unidad de bienestar universitario… establecen los lineamientos y el levantamiento de información de la operación estadística: “Indice de Bienestar Universitario - IBE” en el cual se pretende obtener un índice sintético para medir aspectos sociales, económicos y psicológicos de los estudiantes durante su paso por la universidad…”</a:t>
            </a:r>
          </a:p>
          <a:p>
            <a:endParaRPr lang="es-EC" sz="1425" dirty="0"/>
          </a:p>
          <a:p>
            <a:r>
              <a:rPr lang="es-EC" sz="1425" dirty="0"/>
              <a:t>“… El IBE es un índice con rango de definición en una escala de 0 a 100, 𝐼𝐵𝐸 ∈ [0, 100], donde 0 representa el menor valor de bienestar universitario, mientras un valor de 100 representa el máximo valor de bienestar respecto a las condiciones ofrecidas por la universidad. El indicador no considera condiciones particulares del hogar del estudiante, tampoco elementos diferenciadores por</a:t>
            </a:r>
          </a:p>
          <a:p>
            <a:r>
              <a:rPr lang="es-EC" sz="1425" dirty="0"/>
              <a:t>el campus, carrera, nivel o semestre que cursa, ni otros aspectos que no sean del control y objeto de</a:t>
            </a:r>
          </a:p>
          <a:p>
            <a:r>
              <a:rPr lang="es-EC" sz="1425" dirty="0"/>
              <a:t>política por parte de la institución.”</a:t>
            </a:r>
          </a:p>
        </p:txBody>
      </p:sp>
    </p:spTree>
    <p:extLst>
      <p:ext uri="{BB962C8B-B14F-4D97-AF65-F5344CB8AC3E}">
        <p14:creationId xmlns:p14="http://schemas.microsoft.com/office/powerpoint/2010/main" val="3208523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52CB7-49E3-43C4-E8EE-A44FAB489CF0}"/>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7E91C649-AD53-A168-9294-1F3EAC752602}"/>
              </a:ext>
            </a:extLst>
          </p:cNvPr>
          <p:cNvSpPr txBox="1">
            <a:spLocks/>
          </p:cNvSpPr>
          <p:nvPr/>
        </p:nvSpPr>
        <p:spPr>
          <a:xfrm>
            <a:off x="1990685" y="78439"/>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V. Caso de Estudio</a:t>
            </a:r>
          </a:p>
        </p:txBody>
      </p:sp>
      <p:sp>
        <p:nvSpPr>
          <p:cNvPr id="5" name="CuadroTexto 4">
            <a:extLst>
              <a:ext uri="{FF2B5EF4-FFF2-40B4-BE49-F238E27FC236}">
                <a16:creationId xmlns:a16="http://schemas.microsoft.com/office/drawing/2014/main" id="{3208F981-B901-1FEA-7384-203858F7FC34}"/>
              </a:ext>
            </a:extLst>
          </p:cNvPr>
          <p:cNvSpPr txBox="1"/>
          <p:nvPr/>
        </p:nvSpPr>
        <p:spPr>
          <a:xfrm>
            <a:off x="2048370" y="1251382"/>
            <a:ext cx="8095261" cy="3888736"/>
          </a:xfrm>
          <a:prstGeom prst="rect">
            <a:avLst/>
          </a:prstGeom>
          <a:solidFill>
            <a:srgbClr val="92D050"/>
          </a:solidFill>
          <a:ln w="28575">
            <a:solidFill>
              <a:schemeClr val="tx1"/>
            </a:solidFill>
          </a:ln>
        </p:spPr>
        <p:txBody>
          <a:bodyPr wrap="square" rtlCol="0" anchor="ctr">
            <a:normAutofit lnSpcReduction="10000"/>
          </a:bodyPr>
          <a:lstStyle/>
          <a:p>
            <a:endParaRPr lang="es-EC" sz="1425" dirty="0"/>
          </a:p>
          <a:p>
            <a:r>
              <a:rPr lang="es-EC" sz="1425" dirty="0"/>
              <a:t>“… La unidad de bienestar universitario… establecen los lineamientos y el levantamiento de información de la operación estadística: “Indice de Bienestar Universitario - IBE” en el cual se pretende obtener un índice sintético para medir aspectos sociales, económicos y psicológicos de los estudiantes durante su paso por la universidad…”</a:t>
            </a:r>
          </a:p>
          <a:p>
            <a:endParaRPr lang="es-EC" sz="1425" dirty="0"/>
          </a:p>
          <a:p>
            <a:r>
              <a:rPr lang="es-EC" sz="1425" dirty="0"/>
              <a:t>“… El IBE es un índice con rango de definición en una escala de 0 a 100, 𝐼𝐵𝐸 ∈ [0, 100], donde 0 representa el menor valor de bienestar universitario, mientras un valor de 100 representa el máximo valor de bienestar respecto a las condiciones ofrecidas por la universidad. El indicador no considera condiciones particulares del hogar del estudiante, tampoco elementos diferenciadores por</a:t>
            </a:r>
          </a:p>
          <a:p>
            <a:r>
              <a:rPr lang="es-EC" sz="1425" dirty="0"/>
              <a:t>el campus, carrera, nivel o semestre que cursa, ni otros aspectos que no sean del control y objeto de</a:t>
            </a:r>
          </a:p>
          <a:p>
            <a:r>
              <a:rPr lang="es-EC" sz="1425" dirty="0"/>
              <a:t>política por parte de la institución.”</a:t>
            </a:r>
          </a:p>
          <a:p>
            <a:endParaRPr lang="es-EC" sz="1425" dirty="0"/>
          </a:p>
          <a:p>
            <a:r>
              <a:rPr lang="es-EC" sz="1425" dirty="0"/>
              <a:t>“… la nota promedio del semestre que se utiliza para otorgar el beneficio económico es un promedio ponderado que se obtiene al considerar la nota de cada asignatura matriculada por su  correspondiente vector de créditos. Dicha nota se encuentra en una escala de 0 a</a:t>
            </a:r>
          </a:p>
          <a:p>
            <a:r>
              <a:rPr lang="es-EC" sz="1425" dirty="0"/>
              <a:t>20, con umbral de aprobación mayor e igual a 14 puntos y cuyo corte para acceder al apoyo</a:t>
            </a:r>
          </a:p>
          <a:p>
            <a:r>
              <a:rPr lang="es-EC" sz="1425" dirty="0"/>
              <a:t>económico por excelencia académica es de al menos 17.1 puntos.”</a:t>
            </a:r>
          </a:p>
        </p:txBody>
      </p:sp>
    </p:spTree>
    <p:extLst>
      <p:ext uri="{BB962C8B-B14F-4D97-AF65-F5344CB8AC3E}">
        <p14:creationId xmlns:p14="http://schemas.microsoft.com/office/powerpoint/2010/main" val="32039198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D3291-F8C9-CBA6-7D6E-54485B518163}"/>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738B3DED-0B4E-285B-0AAC-9186C5FA1854}"/>
              </a:ext>
            </a:extLst>
          </p:cNvPr>
          <p:cNvSpPr txBox="1">
            <a:spLocks/>
          </p:cNvSpPr>
          <p:nvPr/>
        </p:nvSpPr>
        <p:spPr>
          <a:xfrm>
            <a:off x="1990685" y="78439"/>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V. Caso de Estudio</a:t>
            </a:r>
          </a:p>
        </p:txBody>
      </p:sp>
      <p:sp>
        <p:nvSpPr>
          <p:cNvPr id="5" name="CuadroTexto 4">
            <a:extLst>
              <a:ext uri="{FF2B5EF4-FFF2-40B4-BE49-F238E27FC236}">
                <a16:creationId xmlns:a16="http://schemas.microsoft.com/office/drawing/2014/main" id="{E112CE86-8575-C0B7-B603-B97CD69266D9}"/>
              </a:ext>
            </a:extLst>
          </p:cNvPr>
          <p:cNvSpPr txBox="1"/>
          <p:nvPr/>
        </p:nvSpPr>
        <p:spPr>
          <a:xfrm>
            <a:off x="2048370" y="1588734"/>
            <a:ext cx="8095261" cy="3888736"/>
          </a:xfrm>
          <a:prstGeom prst="rect">
            <a:avLst/>
          </a:prstGeom>
          <a:solidFill>
            <a:schemeClr val="bg1"/>
          </a:solidFill>
          <a:ln w="38100">
            <a:solidFill>
              <a:srgbClr val="0D5929"/>
            </a:solidFill>
          </a:ln>
        </p:spPr>
        <p:txBody>
          <a:bodyPr wrap="square" rtlCol="0" anchor="ctr">
            <a:normAutofit/>
          </a:bodyPr>
          <a:lstStyle/>
          <a:p>
            <a:r>
              <a:rPr lang="es-EC" sz="1425" dirty="0"/>
              <a:t>“… Para ello, se definen los elementos constitutivos del diseño y su vínculo con el programa de becas:</a:t>
            </a:r>
          </a:p>
          <a:p>
            <a:endParaRPr lang="es-EC" sz="1425" dirty="0"/>
          </a:p>
          <a:p>
            <a:endParaRPr lang="es-EC" sz="1425" dirty="0"/>
          </a:p>
          <a:p>
            <a:endParaRPr lang="es-EC" sz="1425" dirty="0"/>
          </a:p>
          <a:p>
            <a:endParaRPr lang="es-EC" sz="1425" dirty="0"/>
          </a:p>
          <a:p>
            <a:endParaRPr lang="es-EC" sz="1425" dirty="0"/>
          </a:p>
          <a:p>
            <a:endParaRPr lang="es-EC" sz="1425" dirty="0"/>
          </a:p>
          <a:p>
            <a:endParaRPr lang="es-EC" sz="1425" dirty="0"/>
          </a:p>
          <a:p>
            <a:r>
              <a:rPr lang="es-EC" sz="1425" dirty="0"/>
              <a:t>De esta manera, el modelo a estimar queda determinado por la siguiente expresión:</a:t>
            </a:r>
          </a:p>
          <a:p>
            <a:endParaRPr lang="es-EC" sz="1425" dirty="0"/>
          </a:p>
          <a:p>
            <a:endParaRPr lang="es-EC" sz="1425" dirty="0"/>
          </a:p>
          <a:p>
            <a:endParaRPr lang="es-EC" sz="1425" dirty="0"/>
          </a:p>
          <a:p>
            <a:r>
              <a:rPr lang="es-EC" sz="1425" dirty="0"/>
              <a:t>Donde, 𝜏 representan el impacto del programa. Siempre y cuando se cumpla con los axiomas de continuidad de la función de regresión condicional y la función de distribución condicional”</a:t>
            </a:r>
          </a:p>
        </p:txBody>
      </p:sp>
      <p:pic>
        <p:nvPicPr>
          <p:cNvPr id="3" name="Imagen 2">
            <a:extLst>
              <a:ext uri="{FF2B5EF4-FFF2-40B4-BE49-F238E27FC236}">
                <a16:creationId xmlns:a16="http://schemas.microsoft.com/office/drawing/2014/main" id="{CAF8D4A9-2AA3-A499-A3BD-0F4458332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5770" y="2354492"/>
            <a:ext cx="3085130" cy="1154519"/>
          </a:xfrm>
          <a:prstGeom prst="rect">
            <a:avLst/>
          </a:prstGeom>
        </p:spPr>
      </p:pic>
      <p:pic>
        <p:nvPicPr>
          <p:cNvPr id="7" name="Imagen 6">
            <a:extLst>
              <a:ext uri="{FF2B5EF4-FFF2-40B4-BE49-F238E27FC236}">
                <a16:creationId xmlns:a16="http://schemas.microsoft.com/office/drawing/2014/main" id="{E550A531-46A2-6DA7-35D8-013758E04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268" y="4274768"/>
            <a:ext cx="2278020" cy="323065"/>
          </a:xfrm>
          <a:prstGeom prst="rect">
            <a:avLst/>
          </a:prstGeom>
        </p:spPr>
      </p:pic>
    </p:spTree>
    <p:extLst>
      <p:ext uri="{BB962C8B-B14F-4D97-AF65-F5344CB8AC3E}">
        <p14:creationId xmlns:p14="http://schemas.microsoft.com/office/powerpoint/2010/main" val="5917839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C702F-F864-7E86-4829-9C143FDDCC52}"/>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CAB961D2-0449-8919-A670-179B8E14696D}"/>
              </a:ext>
            </a:extLst>
          </p:cNvPr>
          <p:cNvSpPr txBox="1">
            <a:spLocks/>
          </p:cNvSpPr>
          <p:nvPr/>
        </p:nvSpPr>
        <p:spPr>
          <a:xfrm>
            <a:off x="1990685" y="78439"/>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V. Caso de Estudio</a:t>
            </a:r>
          </a:p>
        </p:txBody>
      </p:sp>
      <p:sp>
        <p:nvSpPr>
          <p:cNvPr id="5" name="CuadroTexto 4">
            <a:extLst>
              <a:ext uri="{FF2B5EF4-FFF2-40B4-BE49-F238E27FC236}">
                <a16:creationId xmlns:a16="http://schemas.microsoft.com/office/drawing/2014/main" id="{0402675C-20BD-1E5F-6229-69B1D0B87267}"/>
              </a:ext>
            </a:extLst>
          </p:cNvPr>
          <p:cNvSpPr txBox="1"/>
          <p:nvPr/>
        </p:nvSpPr>
        <p:spPr>
          <a:xfrm>
            <a:off x="1990685" y="1481761"/>
            <a:ext cx="8095261" cy="3888736"/>
          </a:xfrm>
          <a:prstGeom prst="rect">
            <a:avLst/>
          </a:prstGeom>
          <a:noFill/>
        </p:spPr>
        <p:txBody>
          <a:bodyPr wrap="square" rtlCol="0" anchor="ctr">
            <a:normAutofit/>
          </a:bodyPr>
          <a:lstStyle/>
          <a:p>
            <a:endParaRPr lang="es-EC" sz="1425" dirty="0"/>
          </a:p>
        </p:txBody>
      </p:sp>
      <p:pic>
        <p:nvPicPr>
          <p:cNvPr id="2" name="Imagen 1">
            <a:extLst>
              <a:ext uri="{FF2B5EF4-FFF2-40B4-BE49-F238E27FC236}">
                <a16:creationId xmlns:a16="http://schemas.microsoft.com/office/drawing/2014/main" id="{683A0A29-2389-98A8-A874-3D200EC1BDED}"/>
              </a:ext>
            </a:extLst>
          </p:cNvPr>
          <p:cNvPicPr>
            <a:picLocks noChangeAspect="1"/>
          </p:cNvPicPr>
          <p:nvPr/>
        </p:nvPicPr>
        <p:blipFill>
          <a:blip r:embed="rId2"/>
          <a:stretch>
            <a:fillRect/>
          </a:stretch>
        </p:blipFill>
        <p:spPr>
          <a:xfrm>
            <a:off x="2102193" y="1481762"/>
            <a:ext cx="2966031" cy="2107210"/>
          </a:xfrm>
          <a:prstGeom prst="rect">
            <a:avLst/>
          </a:prstGeom>
        </p:spPr>
      </p:pic>
      <p:sp>
        <p:nvSpPr>
          <p:cNvPr id="3" name="CuadroTexto 2">
            <a:extLst>
              <a:ext uri="{FF2B5EF4-FFF2-40B4-BE49-F238E27FC236}">
                <a16:creationId xmlns:a16="http://schemas.microsoft.com/office/drawing/2014/main" id="{CEE8DD63-F4D0-0789-052F-85868B32C23D}"/>
              </a:ext>
            </a:extLst>
          </p:cNvPr>
          <p:cNvSpPr txBox="1"/>
          <p:nvPr/>
        </p:nvSpPr>
        <p:spPr>
          <a:xfrm>
            <a:off x="3102870" y="1811897"/>
            <a:ext cx="822907" cy="196208"/>
          </a:xfrm>
          <a:prstGeom prst="rect">
            <a:avLst/>
          </a:prstGeom>
          <a:noFill/>
        </p:spPr>
        <p:txBody>
          <a:bodyPr wrap="square" rtlCol="0">
            <a:spAutoFit/>
          </a:bodyPr>
          <a:lstStyle/>
          <a:p>
            <a:pPr algn="ctr"/>
            <a:r>
              <a:rPr lang="es-EC" sz="675" b="1" dirty="0"/>
              <a:t>Homogeneidad</a:t>
            </a:r>
          </a:p>
        </p:txBody>
      </p:sp>
      <p:cxnSp>
        <p:nvCxnSpPr>
          <p:cNvPr id="7" name="Conector recto de flecha 6">
            <a:extLst>
              <a:ext uri="{FF2B5EF4-FFF2-40B4-BE49-F238E27FC236}">
                <a16:creationId xmlns:a16="http://schemas.microsoft.com/office/drawing/2014/main" id="{1A3243D6-B1DA-11DC-BEC0-66B2EF1FFBB0}"/>
              </a:ext>
            </a:extLst>
          </p:cNvPr>
          <p:cNvCxnSpPr>
            <a:cxnSpLocks/>
          </p:cNvCxnSpPr>
          <p:nvPr/>
        </p:nvCxnSpPr>
        <p:spPr>
          <a:xfrm>
            <a:off x="3932307" y="1903330"/>
            <a:ext cx="594321" cy="8167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Conector recto de flecha 9">
            <a:extLst>
              <a:ext uri="{FF2B5EF4-FFF2-40B4-BE49-F238E27FC236}">
                <a16:creationId xmlns:a16="http://schemas.microsoft.com/office/drawing/2014/main" id="{2AE7B424-6434-4B9B-E121-DEF18DDE8702}"/>
              </a:ext>
            </a:extLst>
          </p:cNvPr>
          <p:cNvCxnSpPr>
            <a:cxnSpLocks/>
          </p:cNvCxnSpPr>
          <p:nvPr/>
        </p:nvCxnSpPr>
        <p:spPr>
          <a:xfrm>
            <a:off x="3925776" y="1903330"/>
            <a:ext cx="280833" cy="43104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4" name="Imagen 13">
            <a:extLst>
              <a:ext uri="{FF2B5EF4-FFF2-40B4-BE49-F238E27FC236}">
                <a16:creationId xmlns:a16="http://schemas.microsoft.com/office/drawing/2014/main" id="{BC058051-8DBF-24F5-9848-87EA318D3A7A}"/>
              </a:ext>
            </a:extLst>
          </p:cNvPr>
          <p:cNvPicPr>
            <a:picLocks noChangeAspect="1"/>
          </p:cNvPicPr>
          <p:nvPr/>
        </p:nvPicPr>
        <p:blipFill>
          <a:blip r:embed="rId3"/>
          <a:stretch>
            <a:fillRect/>
          </a:stretch>
        </p:blipFill>
        <p:spPr>
          <a:xfrm>
            <a:off x="7231422" y="1481761"/>
            <a:ext cx="2966031" cy="1837968"/>
          </a:xfrm>
          <a:prstGeom prst="rect">
            <a:avLst/>
          </a:prstGeom>
        </p:spPr>
      </p:pic>
      <p:sp>
        <p:nvSpPr>
          <p:cNvPr id="15" name="Elipse 14">
            <a:extLst>
              <a:ext uri="{FF2B5EF4-FFF2-40B4-BE49-F238E27FC236}">
                <a16:creationId xmlns:a16="http://schemas.microsoft.com/office/drawing/2014/main" id="{D2EA4253-D992-FDAD-0B64-EC7582433988}"/>
              </a:ext>
            </a:extLst>
          </p:cNvPr>
          <p:cNvSpPr/>
          <p:nvPr/>
        </p:nvSpPr>
        <p:spPr>
          <a:xfrm>
            <a:off x="9040589" y="2660927"/>
            <a:ext cx="304090" cy="589622"/>
          </a:xfrm>
          <a:prstGeom prst="ellipse">
            <a:avLst/>
          </a:prstGeom>
          <a:solidFill>
            <a:schemeClr val="accent1">
              <a:alpha val="39739"/>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sz="1350"/>
          </a:p>
        </p:txBody>
      </p:sp>
      <p:sp>
        <p:nvSpPr>
          <p:cNvPr id="16" name="CuadroTexto 15">
            <a:extLst>
              <a:ext uri="{FF2B5EF4-FFF2-40B4-BE49-F238E27FC236}">
                <a16:creationId xmlns:a16="http://schemas.microsoft.com/office/drawing/2014/main" id="{A8980D49-44BB-4314-D101-8728F29B3EBE}"/>
              </a:ext>
            </a:extLst>
          </p:cNvPr>
          <p:cNvSpPr txBox="1"/>
          <p:nvPr/>
        </p:nvSpPr>
        <p:spPr>
          <a:xfrm>
            <a:off x="9192633" y="2224164"/>
            <a:ext cx="822907" cy="196208"/>
          </a:xfrm>
          <a:prstGeom prst="rect">
            <a:avLst/>
          </a:prstGeom>
          <a:noFill/>
        </p:spPr>
        <p:txBody>
          <a:bodyPr wrap="square" rtlCol="0">
            <a:spAutoFit/>
          </a:bodyPr>
          <a:lstStyle/>
          <a:p>
            <a:pPr algn="ctr"/>
            <a:r>
              <a:rPr lang="es-EC" sz="675" b="1" dirty="0"/>
              <a:t>Significativos</a:t>
            </a:r>
          </a:p>
        </p:txBody>
      </p:sp>
      <p:cxnSp>
        <p:nvCxnSpPr>
          <p:cNvPr id="17" name="Conector recto de flecha 16">
            <a:extLst>
              <a:ext uri="{FF2B5EF4-FFF2-40B4-BE49-F238E27FC236}">
                <a16:creationId xmlns:a16="http://schemas.microsoft.com/office/drawing/2014/main" id="{F4D69FB7-0A36-C270-3260-D6E21EA1FAB5}"/>
              </a:ext>
            </a:extLst>
          </p:cNvPr>
          <p:cNvCxnSpPr>
            <a:cxnSpLocks/>
            <a:stCxn id="16" idx="2"/>
          </p:cNvCxnSpPr>
          <p:nvPr/>
        </p:nvCxnSpPr>
        <p:spPr>
          <a:xfrm flipH="1">
            <a:off x="9192633" y="2420372"/>
            <a:ext cx="411454" cy="23768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Elipse 18">
            <a:extLst>
              <a:ext uri="{FF2B5EF4-FFF2-40B4-BE49-F238E27FC236}">
                <a16:creationId xmlns:a16="http://schemas.microsoft.com/office/drawing/2014/main" id="{2CF3272F-7047-9583-0EC2-36877ADAD350}"/>
              </a:ext>
            </a:extLst>
          </p:cNvPr>
          <p:cNvSpPr/>
          <p:nvPr/>
        </p:nvSpPr>
        <p:spPr>
          <a:xfrm rot="5400000">
            <a:off x="8089232" y="2908661"/>
            <a:ext cx="159254" cy="373910"/>
          </a:xfrm>
          <a:prstGeom prst="ellipse">
            <a:avLst/>
          </a:prstGeom>
          <a:solidFill>
            <a:schemeClr val="accent1">
              <a:alpha val="39739"/>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sz="1350"/>
          </a:p>
        </p:txBody>
      </p:sp>
      <p:sp>
        <p:nvSpPr>
          <p:cNvPr id="20" name="CuadroTexto 19">
            <a:extLst>
              <a:ext uri="{FF2B5EF4-FFF2-40B4-BE49-F238E27FC236}">
                <a16:creationId xmlns:a16="http://schemas.microsoft.com/office/drawing/2014/main" id="{9B163D38-8096-153A-810E-AB81126FC3BF}"/>
              </a:ext>
            </a:extLst>
          </p:cNvPr>
          <p:cNvSpPr txBox="1"/>
          <p:nvPr/>
        </p:nvSpPr>
        <p:spPr>
          <a:xfrm>
            <a:off x="5340696" y="2712222"/>
            <a:ext cx="1779219" cy="611706"/>
          </a:xfrm>
          <a:prstGeom prst="rect">
            <a:avLst/>
          </a:prstGeom>
          <a:noFill/>
        </p:spPr>
        <p:txBody>
          <a:bodyPr wrap="square" rtlCol="0">
            <a:spAutoFit/>
          </a:bodyPr>
          <a:lstStyle/>
          <a:p>
            <a:r>
              <a:rPr lang="es-EC" sz="675" b="1" dirty="0">
                <a:latin typeface="Helvetica" pitchFamily="2" charset="0"/>
              </a:rPr>
              <a:t>existe un impacto significativo de la beca o apoyo económico en el índice de bienestar universitario. Este impacto es positivo y de magnitud de 14.19 puntos sobre el IBE</a:t>
            </a:r>
          </a:p>
        </p:txBody>
      </p:sp>
      <p:cxnSp>
        <p:nvCxnSpPr>
          <p:cNvPr id="21" name="Conector recto de flecha 20">
            <a:extLst>
              <a:ext uri="{FF2B5EF4-FFF2-40B4-BE49-F238E27FC236}">
                <a16:creationId xmlns:a16="http://schemas.microsoft.com/office/drawing/2014/main" id="{6B76A89E-8B33-4540-B449-6C9F497632D4}"/>
              </a:ext>
            </a:extLst>
          </p:cNvPr>
          <p:cNvCxnSpPr>
            <a:cxnSpLocks/>
            <a:stCxn id="20" idx="3"/>
            <a:endCxn id="19" idx="4"/>
          </p:cNvCxnSpPr>
          <p:nvPr/>
        </p:nvCxnSpPr>
        <p:spPr>
          <a:xfrm>
            <a:off x="7119915" y="3018075"/>
            <a:ext cx="861989" cy="7754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3" name="Imagen 22">
            <a:extLst>
              <a:ext uri="{FF2B5EF4-FFF2-40B4-BE49-F238E27FC236}">
                <a16:creationId xmlns:a16="http://schemas.microsoft.com/office/drawing/2014/main" id="{F20E14FE-1435-1A0A-50AD-5D87DB1F893E}"/>
              </a:ext>
            </a:extLst>
          </p:cNvPr>
          <p:cNvPicPr>
            <a:picLocks noChangeAspect="1"/>
          </p:cNvPicPr>
          <p:nvPr/>
        </p:nvPicPr>
        <p:blipFill>
          <a:blip r:embed="rId4"/>
          <a:stretch>
            <a:fillRect/>
          </a:stretch>
        </p:blipFill>
        <p:spPr>
          <a:xfrm>
            <a:off x="2095178" y="3597335"/>
            <a:ext cx="2542478" cy="1777266"/>
          </a:xfrm>
          <a:prstGeom prst="rect">
            <a:avLst/>
          </a:prstGeom>
        </p:spPr>
      </p:pic>
      <p:sp>
        <p:nvSpPr>
          <p:cNvPr id="26" name="CuadroTexto 25">
            <a:extLst>
              <a:ext uri="{FF2B5EF4-FFF2-40B4-BE49-F238E27FC236}">
                <a16:creationId xmlns:a16="http://schemas.microsoft.com/office/drawing/2014/main" id="{53586654-154A-EFE0-3518-AF814312A43A}"/>
              </a:ext>
            </a:extLst>
          </p:cNvPr>
          <p:cNvSpPr txBox="1"/>
          <p:nvPr/>
        </p:nvSpPr>
        <p:spPr>
          <a:xfrm>
            <a:off x="5340696" y="4236975"/>
            <a:ext cx="1890725" cy="611706"/>
          </a:xfrm>
          <a:prstGeom prst="rect">
            <a:avLst/>
          </a:prstGeom>
          <a:noFill/>
        </p:spPr>
        <p:txBody>
          <a:bodyPr wrap="square" rtlCol="0">
            <a:spAutoFit/>
          </a:bodyPr>
          <a:lstStyle/>
          <a:p>
            <a:r>
              <a:rPr lang="es-EC" sz="675" b="1" dirty="0">
                <a:latin typeface="Helvetica" pitchFamily="2" charset="0"/>
              </a:rPr>
              <a:t>no existe evidencia estadística para rechazar la hipótesis de no manipuación, es decir, que la media de notas del control y del tratamiento son estadísticamente iguales</a:t>
            </a:r>
          </a:p>
        </p:txBody>
      </p:sp>
      <p:cxnSp>
        <p:nvCxnSpPr>
          <p:cNvPr id="27" name="Conector recto de flecha 26">
            <a:extLst>
              <a:ext uri="{FF2B5EF4-FFF2-40B4-BE49-F238E27FC236}">
                <a16:creationId xmlns:a16="http://schemas.microsoft.com/office/drawing/2014/main" id="{8EDCCD0E-7B4F-ADCA-AD9D-F4CF15BC2FD0}"/>
              </a:ext>
            </a:extLst>
          </p:cNvPr>
          <p:cNvCxnSpPr>
            <a:cxnSpLocks/>
            <a:stCxn id="26" idx="1"/>
          </p:cNvCxnSpPr>
          <p:nvPr/>
        </p:nvCxnSpPr>
        <p:spPr>
          <a:xfrm flipH="1" flipV="1">
            <a:off x="3102870" y="4470015"/>
            <a:ext cx="2237826" cy="7281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4" name="Imagen 33">
            <a:extLst>
              <a:ext uri="{FF2B5EF4-FFF2-40B4-BE49-F238E27FC236}">
                <a16:creationId xmlns:a16="http://schemas.microsoft.com/office/drawing/2014/main" id="{50805AF6-2B5E-5D15-FBDB-3BD654A9F1C9}"/>
              </a:ext>
            </a:extLst>
          </p:cNvPr>
          <p:cNvPicPr>
            <a:picLocks noChangeAspect="1"/>
          </p:cNvPicPr>
          <p:nvPr/>
        </p:nvPicPr>
        <p:blipFill>
          <a:blip r:embed="rId5"/>
          <a:stretch>
            <a:fillRect/>
          </a:stretch>
        </p:blipFill>
        <p:spPr>
          <a:xfrm>
            <a:off x="7998465" y="3429000"/>
            <a:ext cx="2170752" cy="1941497"/>
          </a:xfrm>
          <a:prstGeom prst="rect">
            <a:avLst/>
          </a:prstGeom>
        </p:spPr>
      </p:pic>
      <p:cxnSp>
        <p:nvCxnSpPr>
          <p:cNvPr id="38" name="Conector recto de flecha 37">
            <a:extLst>
              <a:ext uri="{FF2B5EF4-FFF2-40B4-BE49-F238E27FC236}">
                <a16:creationId xmlns:a16="http://schemas.microsoft.com/office/drawing/2014/main" id="{BF45F9F9-9232-24BB-D80A-6E30A109AE79}"/>
              </a:ext>
            </a:extLst>
          </p:cNvPr>
          <p:cNvCxnSpPr>
            <a:cxnSpLocks/>
            <a:stCxn id="26" idx="3"/>
            <a:endCxn id="39" idx="4"/>
          </p:cNvCxnSpPr>
          <p:nvPr/>
        </p:nvCxnSpPr>
        <p:spPr>
          <a:xfrm flipV="1">
            <a:off x="7231421" y="4316600"/>
            <a:ext cx="1632578" cy="22622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9" name="Elipse 38">
            <a:extLst>
              <a:ext uri="{FF2B5EF4-FFF2-40B4-BE49-F238E27FC236}">
                <a16:creationId xmlns:a16="http://schemas.microsoft.com/office/drawing/2014/main" id="{F8E8AF08-9ACC-2BF5-5C0B-525C5D0BE69F}"/>
              </a:ext>
            </a:extLst>
          </p:cNvPr>
          <p:cNvSpPr/>
          <p:nvPr/>
        </p:nvSpPr>
        <p:spPr>
          <a:xfrm rot="5400000">
            <a:off x="8971327" y="4129645"/>
            <a:ext cx="159254" cy="373910"/>
          </a:xfrm>
          <a:prstGeom prst="ellipse">
            <a:avLst/>
          </a:prstGeom>
          <a:solidFill>
            <a:schemeClr val="accent1">
              <a:alpha val="39739"/>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sz="1350"/>
          </a:p>
        </p:txBody>
      </p:sp>
    </p:spTree>
    <p:extLst>
      <p:ext uri="{BB962C8B-B14F-4D97-AF65-F5344CB8AC3E}">
        <p14:creationId xmlns:p14="http://schemas.microsoft.com/office/powerpoint/2010/main" val="30568134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3E400-A921-900E-DD88-84E6F90BF2CF}"/>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59113FD3-8E21-BAFD-BDB4-56277FEFA6FC}"/>
              </a:ext>
            </a:extLst>
          </p:cNvPr>
          <p:cNvSpPr txBox="1">
            <a:spLocks/>
          </p:cNvSpPr>
          <p:nvPr/>
        </p:nvSpPr>
        <p:spPr>
          <a:xfrm>
            <a:off x="1990685" y="78439"/>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IV. Conclusiones</a:t>
            </a:r>
          </a:p>
        </p:txBody>
      </p:sp>
      <p:sp>
        <p:nvSpPr>
          <p:cNvPr id="5" name="CuadroTexto 4">
            <a:extLst>
              <a:ext uri="{FF2B5EF4-FFF2-40B4-BE49-F238E27FC236}">
                <a16:creationId xmlns:a16="http://schemas.microsoft.com/office/drawing/2014/main" id="{CDCB3689-5C9E-F56D-556B-3FC604C33C54}"/>
              </a:ext>
            </a:extLst>
          </p:cNvPr>
          <p:cNvSpPr txBox="1"/>
          <p:nvPr/>
        </p:nvSpPr>
        <p:spPr>
          <a:xfrm>
            <a:off x="1441348" y="865539"/>
            <a:ext cx="8095261" cy="4580040"/>
          </a:xfrm>
          <a:prstGeom prst="rect">
            <a:avLst/>
          </a:prstGeom>
          <a:noFill/>
          <a:ln w="38100">
            <a:solidFill>
              <a:srgbClr val="0D5929"/>
            </a:solidFill>
          </a:ln>
        </p:spPr>
        <p:txBody>
          <a:bodyPr wrap="square" rtlCol="0" anchor="ctr">
            <a:normAutofit fontScale="77500" lnSpcReduction="20000"/>
          </a:bodyPr>
          <a:lstStyle/>
          <a:p>
            <a:r>
              <a:rPr lang="es-EC" sz="1425" b="1" dirty="0"/>
              <a:t>Identificación de Efectos Causales Locales: </a:t>
            </a:r>
          </a:p>
          <a:p>
            <a:pPr marL="257165" indent="-257165">
              <a:buFont typeface="Arial" panose="020B0604020202020204" pitchFamily="34" charset="0"/>
              <a:buChar char="•"/>
            </a:pPr>
            <a:r>
              <a:rPr lang="es-EC" sz="1425" dirty="0"/>
              <a:t>El RDD es uno de los métodos más robustos para la identificación de efectos causales en estudios no experimentales. </a:t>
            </a:r>
          </a:p>
          <a:p>
            <a:pPr marL="257165" indent="-257165">
              <a:buFont typeface="Arial" panose="020B0604020202020204" pitchFamily="34" charset="0"/>
              <a:buChar char="•"/>
            </a:pPr>
            <a:r>
              <a:rPr lang="es-EC" sz="1425" dirty="0"/>
              <a:t>Su fuerza radica en la existencia de un umbral o "cutoff", donde las unidades justo por encima y justo por debajo del umbral se consideran comparables en todos los aspectos excepto por el tratamiento. </a:t>
            </a:r>
          </a:p>
          <a:p>
            <a:pPr marL="257165" indent="-257165">
              <a:buFont typeface="Arial" panose="020B0604020202020204" pitchFamily="34" charset="0"/>
              <a:buChar char="•"/>
            </a:pPr>
            <a:r>
              <a:rPr lang="es-EC" sz="1425" dirty="0"/>
              <a:t>Esto permite estimar el efecto causal local con alta credibilidad, ya que el grupo de tratamiento y el de control se forman de manera casi aleatoria cerca del umbral.</a:t>
            </a:r>
          </a:p>
          <a:p>
            <a:pPr marL="342887" indent="-342887">
              <a:buFont typeface="+mj-lt"/>
              <a:buAutoNum type="arabicPeriod"/>
            </a:pPr>
            <a:endParaRPr lang="es-EC" sz="1425" dirty="0"/>
          </a:p>
          <a:p>
            <a:r>
              <a:rPr lang="es-EC" sz="1425" b="1" dirty="0"/>
              <a:t>Validez Interna Alta, pero Validez Externa Limitada</a:t>
            </a:r>
          </a:p>
          <a:p>
            <a:pPr marL="257165" indent="-257165">
              <a:buFont typeface="Arial" panose="020B0604020202020204" pitchFamily="34" charset="0"/>
              <a:buChar char="•"/>
            </a:pPr>
            <a:r>
              <a:rPr lang="es-EC" sz="1425" dirty="0"/>
              <a:t>El RDD proporciona una validez interna alta, es decir, la estimación del efecto causal es muy precisa para las observaciones cercanas al umbral. Sin embargo, su validez externa puede ser limitada. </a:t>
            </a:r>
          </a:p>
          <a:p>
            <a:pPr marL="257165" indent="-257165">
              <a:buFont typeface="Arial" panose="020B0604020202020204" pitchFamily="34" charset="0"/>
              <a:buChar char="•"/>
            </a:pPr>
            <a:r>
              <a:rPr lang="es-EC" sz="1425" dirty="0"/>
              <a:t>El efecto estimado es válido principalmente para las unidades cercanas al umbral, pero no puede generalizarse fácilmente a otras poblaciones o individuos que estén lejos de ese punto. </a:t>
            </a:r>
          </a:p>
          <a:p>
            <a:pPr marL="257165" indent="-257165">
              <a:buFont typeface="Arial" panose="020B0604020202020204" pitchFamily="34" charset="0"/>
              <a:buChar char="•"/>
            </a:pPr>
            <a:r>
              <a:rPr lang="es-EC" sz="1425" dirty="0"/>
              <a:t>Esto significa que el RDD se centra en el impacto local, y los resultados no necesariamente son aplicables a toda la población.</a:t>
            </a:r>
          </a:p>
          <a:p>
            <a:endParaRPr lang="es-EC" sz="1425" dirty="0"/>
          </a:p>
          <a:p>
            <a:r>
              <a:rPr lang="es-EC" sz="1425" b="1" dirty="0"/>
              <a:t>Sensibilidad al Ancho de Banda</a:t>
            </a:r>
          </a:p>
          <a:p>
            <a:pPr marL="257165" indent="-257165">
              <a:buFont typeface="Arial" panose="020B0604020202020204" pitchFamily="34" charset="0"/>
              <a:buChar char="•"/>
            </a:pPr>
            <a:r>
              <a:rPr lang="es-EC" sz="1425" dirty="0"/>
              <a:t>La elección del ancho de banda es crucial en el diseño de RDD. Un ancho de banda pequeño mejora la precisión de la estimación al reducir el sesgo, pero puede aumentar la varianza al usar menos observaciones. </a:t>
            </a:r>
          </a:p>
          <a:p>
            <a:pPr marL="257165" indent="-257165">
              <a:buFont typeface="Arial" panose="020B0604020202020204" pitchFamily="34" charset="0"/>
              <a:buChar char="•"/>
            </a:pPr>
            <a:r>
              <a:rPr lang="es-EC" sz="1425" dirty="0"/>
              <a:t>Un ancho de banda grande incluye más observaciones, pero introduce el riesgo de sesgo al comparar unidades menos comparables. </a:t>
            </a:r>
          </a:p>
          <a:p>
            <a:pPr marL="257165" indent="-257165">
              <a:buFont typeface="Arial" panose="020B0604020202020204" pitchFamily="34" charset="0"/>
              <a:buChar char="•"/>
            </a:pPr>
            <a:r>
              <a:rPr lang="es-EC" sz="1425" dirty="0"/>
              <a:t>Por lo tanto, el equilibrio entre el sesgo y la varianza es un desafío clave en la implementación del RDD.</a:t>
            </a:r>
          </a:p>
          <a:p>
            <a:pPr marL="342887" indent="-342887">
              <a:buFont typeface="+mj-lt"/>
              <a:buAutoNum type="arabicPeriod"/>
            </a:pPr>
            <a:endParaRPr lang="es-EC" sz="1425" dirty="0"/>
          </a:p>
          <a:p>
            <a:r>
              <a:rPr lang="es-EC" sz="1425" b="1" dirty="0"/>
              <a:t>Asumir Continuidad es Esencial</a:t>
            </a:r>
          </a:p>
          <a:p>
            <a:pPr marL="257165" indent="-257165">
              <a:buFont typeface="Arial" panose="020B0604020202020204" pitchFamily="34" charset="0"/>
              <a:buChar char="•"/>
            </a:pPr>
            <a:r>
              <a:rPr lang="es-EC" sz="1425" dirty="0"/>
              <a:t>El RDD asume que las observaciones a ambos lados del umbral son similares, excepto por la asignación al tratamiento. </a:t>
            </a:r>
          </a:p>
          <a:p>
            <a:pPr marL="257165" indent="-257165">
              <a:buFont typeface="Arial" panose="020B0604020202020204" pitchFamily="34" charset="0"/>
              <a:buChar char="•"/>
            </a:pPr>
            <a:r>
              <a:rPr lang="es-EC" sz="1425" dirty="0"/>
              <a:t>Este supuesto de continuidad es fundamental: la relación entre la variable de clasificación y el resultado debe ser continua, sin saltos, excepto en el punto de corte. </a:t>
            </a:r>
          </a:p>
          <a:p>
            <a:pPr marL="257165" indent="-257165">
              <a:buFont typeface="Arial" panose="020B0604020202020204" pitchFamily="34" charset="0"/>
              <a:buChar char="•"/>
            </a:pPr>
            <a:r>
              <a:rPr lang="es-EC" sz="1425" dirty="0"/>
              <a:t>Si hay evidencia de manipulación en torno al umbral o si la relación es discontinua debido a factores externos, el RDD puede no ser válido. </a:t>
            </a:r>
          </a:p>
          <a:p>
            <a:pPr marL="257165" indent="-257165">
              <a:buFont typeface="Arial" panose="020B0604020202020204" pitchFamily="34" charset="0"/>
              <a:buChar char="•"/>
            </a:pPr>
            <a:r>
              <a:rPr lang="es-EC" sz="1425" dirty="0"/>
              <a:t>La validación mediante pruebas como el Test de McCrary es esencial para verificar que no existe manipulación en la variable de clasificación..</a:t>
            </a:r>
          </a:p>
        </p:txBody>
      </p:sp>
    </p:spTree>
    <p:extLst>
      <p:ext uri="{BB962C8B-B14F-4D97-AF65-F5344CB8AC3E}">
        <p14:creationId xmlns:p14="http://schemas.microsoft.com/office/powerpoint/2010/main" val="6912014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562A9-A92B-5BC9-5BD4-5B0C683B86D7}"/>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B00811C3-5EF0-41B9-B74D-DDEE7CFC0EE7}"/>
              </a:ext>
            </a:extLst>
          </p:cNvPr>
          <p:cNvSpPr txBox="1">
            <a:spLocks/>
          </p:cNvSpPr>
          <p:nvPr/>
        </p:nvSpPr>
        <p:spPr>
          <a:xfrm>
            <a:off x="1990685" y="78439"/>
            <a:ext cx="6206367" cy="609391"/>
          </a:xfrm>
          <a:prstGeom prst="rect">
            <a:avLst/>
          </a:prstGeom>
        </p:spPr>
        <p:txBody>
          <a:bodyPr vert="horz" lIns="68575" tIns="34288" rIns="68575" bIns="3428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000" b="1" dirty="0"/>
              <a:t>V. Referencias</a:t>
            </a:r>
          </a:p>
        </p:txBody>
      </p:sp>
      <p:sp>
        <p:nvSpPr>
          <p:cNvPr id="5" name="CuadroTexto 4">
            <a:extLst>
              <a:ext uri="{FF2B5EF4-FFF2-40B4-BE49-F238E27FC236}">
                <a16:creationId xmlns:a16="http://schemas.microsoft.com/office/drawing/2014/main" id="{1571091D-5FD1-54A5-0146-62124CC17618}"/>
              </a:ext>
            </a:extLst>
          </p:cNvPr>
          <p:cNvSpPr txBox="1"/>
          <p:nvPr/>
        </p:nvSpPr>
        <p:spPr>
          <a:xfrm>
            <a:off x="1614243" y="1484632"/>
            <a:ext cx="8095261" cy="3888736"/>
          </a:xfrm>
          <a:prstGeom prst="rect">
            <a:avLst/>
          </a:prstGeom>
          <a:noFill/>
        </p:spPr>
        <p:txBody>
          <a:bodyPr wrap="square" rtlCol="0" anchor="ctr">
            <a:normAutofit fontScale="92500"/>
          </a:bodyPr>
          <a:lstStyle/>
          <a:p>
            <a:pPr marL="342887" indent="-342887">
              <a:buFont typeface="+mj-lt"/>
              <a:buAutoNum type="arabicPeriod"/>
            </a:pPr>
            <a:r>
              <a:rPr lang="es-EC" sz="1425" dirty="0"/>
              <a:t>OECD. Handbook on Constructing Composite Indicators: Methodology and User Guide. 2008.</a:t>
            </a:r>
          </a:p>
          <a:p>
            <a:pPr marL="342887" indent="-342887">
              <a:buFont typeface="+mj-lt"/>
              <a:buAutoNum type="arabicPeriod"/>
            </a:pPr>
            <a:r>
              <a:rPr lang="es-EC" sz="1425" dirty="0"/>
              <a:t>Imbens G, Lemieux T. Regression Discontinuity Designs: A Guide to Practice. Journal of Econometrics. 2008;142 (2) :615-635.</a:t>
            </a:r>
          </a:p>
          <a:p>
            <a:pPr marL="342887" indent="-342887">
              <a:buFont typeface="+mj-lt"/>
              <a:buAutoNum type="arabicPeriod"/>
            </a:pPr>
            <a:r>
              <a:rPr lang="es-EC" sz="1425" dirty="0"/>
              <a:t>Cattaneo, M. D., &amp; Titiunik, R. (2022). Regression Discontinuity Designs. Annual Review of Economics, 14, 821-851. </a:t>
            </a:r>
            <a:r>
              <a:rPr lang="es-EC" sz="1425" dirty="0">
                <a:hlinkClick r:id="rId2"/>
              </a:rPr>
              <a:t>https://doi.org/10.1146/annurev-economics-051520-021409</a:t>
            </a:r>
            <a:r>
              <a:rPr lang="es-EC" sz="1425" dirty="0"/>
              <a:t>.</a:t>
            </a:r>
          </a:p>
          <a:p>
            <a:pPr marL="342887" indent="-342887">
              <a:buFont typeface="+mj-lt"/>
              <a:buAutoNum type="arabicPeriod"/>
            </a:pPr>
            <a:r>
              <a:rPr lang="es-EC" sz="1425" dirty="0"/>
              <a:t>Cattaneo, M. D., Titiunik, R., &amp; Vazquez-Bare, G. (2020). The Regression Discontinuity Design. En Handbook of Research Methods in Political Science and International Relations (pp. 835-857). Sage Publications. </a:t>
            </a:r>
            <a:r>
              <a:rPr lang="es-EC" sz="1425" dirty="0">
                <a:hlinkClick r:id="rId3"/>
              </a:rPr>
              <a:t>https://doi.org/10.4135/9781526486387.n47</a:t>
            </a:r>
            <a:r>
              <a:rPr lang="es-EC" sz="1425" dirty="0"/>
              <a:t>.</a:t>
            </a:r>
          </a:p>
          <a:p>
            <a:pPr marL="342887" indent="-342887">
              <a:buFont typeface="+mj-lt"/>
              <a:buAutoNum type="arabicPeriod"/>
            </a:pPr>
            <a:r>
              <a:rPr lang="es-EC" sz="1425" dirty="0"/>
              <a:t>Cattaneo, M. D., Idrobo, N., &amp; Titiunik, R. (2019). A Practical Introduction to Regression Discontinuity Designs: Foundations. Cambridge Elements: Quantitative and Computational Methods for Social Science. Cambridge University Press. https://doi.org/10.1017/9781108684606. </a:t>
            </a:r>
          </a:p>
          <a:p>
            <a:pPr marL="342887" indent="-342887">
              <a:buFont typeface="+mj-lt"/>
              <a:buAutoNum type="arabicPeriod"/>
            </a:pPr>
            <a:r>
              <a:rPr lang="es-EC" sz="1425" dirty="0"/>
              <a:t>Cook, Thomas D., (2008), "Waiting for Life to Arrive": A history of the regressiondiscontinuity design in Psychology, Statistics and Economics, Journal of Econometrics, 142, issue 2, p. 636-654. </a:t>
            </a:r>
          </a:p>
          <a:p>
            <a:pPr marL="342887" indent="-342887">
              <a:buFont typeface="+mj-lt"/>
              <a:buAutoNum type="arabicPeriod"/>
            </a:pPr>
            <a:r>
              <a:rPr lang="es-EC" sz="1425" dirty="0"/>
              <a:t>Cordero, José M., Cristóbal, Víctor and Santín, Daniel, (2018), Causal inference on education policies: a survey of empirical studies using Pisa, Timss and Pirls, Journal of Economic Surveys, 32, issue 3, p. 878-915.</a:t>
            </a:r>
          </a:p>
          <a:p>
            <a:pPr marL="342887" indent="-342887">
              <a:buFont typeface="+mj-lt"/>
              <a:buAutoNum type="arabicPeriod"/>
            </a:pPr>
            <a:r>
              <a:rPr lang="es-EC" sz="1425" dirty="0"/>
              <a:t>Villamizar-Villegas, M., Pinzon-Puerto, F. A., &amp; Ruiz-Sanchez, M. A. (Accepted/In press). A comprehensive history of regression discontinuity designs: An empirical survey of the last 60 years. Journal of Economic Surveys. </a:t>
            </a:r>
            <a:r>
              <a:rPr lang="es-EC" sz="1425" dirty="0">
                <a:hlinkClick r:id="rId4"/>
              </a:rPr>
              <a:t>https://doi.org/10.1111/joes.12461</a:t>
            </a:r>
            <a:r>
              <a:rPr lang="es-EC" sz="1425" dirty="0"/>
              <a:t>.</a:t>
            </a:r>
          </a:p>
        </p:txBody>
      </p:sp>
    </p:spTree>
    <p:extLst>
      <p:ext uri="{BB962C8B-B14F-4D97-AF65-F5344CB8AC3E}">
        <p14:creationId xmlns:p14="http://schemas.microsoft.com/office/powerpoint/2010/main" val="3225301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D5F1E7-67A9-A5E5-1E6E-9C3B380D2D9C}"/>
            </a:ext>
          </a:extLst>
        </p:cNvPr>
        <p:cNvGrpSpPr/>
        <p:nvPr/>
      </p:nvGrpSpPr>
      <p:grpSpPr>
        <a:xfrm>
          <a:off x="0" y="0"/>
          <a:ext cx="0" cy="0"/>
          <a:chOff x="0" y="0"/>
          <a:chExt cx="0" cy="0"/>
        </a:xfrm>
      </p:grpSpPr>
      <p:sp>
        <p:nvSpPr>
          <p:cNvPr id="8" name="Título 7">
            <a:extLst>
              <a:ext uri="{FF2B5EF4-FFF2-40B4-BE49-F238E27FC236}">
                <a16:creationId xmlns:a16="http://schemas.microsoft.com/office/drawing/2014/main" id="{DBEF8062-DB89-A30D-4B89-6039B68B3C23}"/>
              </a:ext>
            </a:extLst>
          </p:cNvPr>
          <p:cNvSpPr>
            <a:spLocks noGrp="1"/>
          </p:cNvSpPr>
          <p:nvPr>
            <p:ph type="ctrTitle"/>
          </p:nvPr>
        </p:nvSpPr>
        <p:spPr/>
        <p:txBody>
          <a:bodyPr/>
          <a:lstStyle/>
          <a:p>
            <a:r>
              <a:rPr lang="es-EC" b="1" dirty="0">
                <a:solidFill>
                  <a:schemeClr val="bg1"/>
                </a:solidFill>
                <a:latin typeface="Calibri Light" panose="020F0302020204030204" pitchFamily="34" charset="0"/>
                <a:cs typeface="Calibri Light" panose="020F0302020204030204" pitchFamily="34" charset="0"/>
              </a:rPr>
              <a:t>Antecedentes</a:t>
            </a:r>
          </a:p>
        </p:txBody>
      </p:sp>
    </p:spTree>
    <p:extLst>
      <p:ext uri="{BB962C8B-B14F-4D97-AF65-F5344CB8AC3E}">
        <p14:creationId xmlns:p14="http://schemas.microsoft.com/office/powerpoint/2010/main" val="33733495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18031" y="521274"/>
            <a:ext cx="5356321" cy="628601"/>
          </a:xfrm>
        </p:spPr>
        <p:txBody>
          <a:bodyPr>
            <a:normAutofit/>
          </a:bodyPr>
          <a:lstStyle/>
          <a:p>
            <a:pPr algn="l"/>
            <a:r>
              <a:rPr lang="es-MX" sz="3850" dirty="0"/>
              <a:t>Docente</a:t>
            </a:r>
            <a:endParaRPr lang="es-EC" sz="3850" dirty="0"/>
          </a:p>
        </p:txBody>
      </p:sp>
      <p:sp>
        <p:nvSpPr>
          <p:cNvPr id="14" name="CuadroTexto 13">
            <a:extLst>
              <a:ext uri="{FF2B5EF4-FFF2-40B4-BE49-F238E27FC236}">
                <a16:creationId xmlns:a16="http://schemas.microsoft.com/office/drawing/2014/main" id="{7F1189CD-E6F0-6918-275B-B7B1809A3F74}"/>
              </a:ext>
            </a:extLst>
          </p:cNvPr>
          <p:cNvSpPr txBox="1"/>
          <p:nvPr/>
        </p:nvSpPr>
        <p:spPr>
          <a:xfrm>
            <a:off x="2218030" y="1262468"/>
            <a:ext cx="7758642" cy="4517006"/>
          </a:xfrm>
          <a:prstGeom prst="rect">
            <a:avLst/>
          </a:prstGeom>
          <a:noFill/>
        </p:spPr>
        <p:txBody>
          <a:bodyPr wrap="square" rtlCol="0">
            <a:spAutoFit/>
          </a:bodyPr>
          <a:lstStyle/>
          <a:p>
            <a:pPr algn="just"/>
            <a:r>
              <a:rPr lang="es-EC" sz="1369" b="1" dirty="0">
                <a:latin typeface="Times New Roman" panose="02020603050405020304" pitchFamily="18" charset="0"/>
                <a:cs typeface="Times New Roman" panose="02020603050405020304" pitchFamily="18" charset="0"/>
              </a:rPr>
              <a:t>ANDRÉS ALEJANDRO GALVIS CORREA</a:t>
            </a:r>
          </a:p>
          <a:p>
            <a:pPr algn="just"/>
            <a:endParaRPr lang="es-EC" sz="1369" b="1" dirty="0">
              <a:latin typeface="Times New Roman" panose="02020603050405020304" pitchFamily="18" charset="0"/>
              <a:cs typeface="Times New Roman" panose="02020603050405020304" pitchFamily="18" charset="0"/>
              <a:hlinkClick r:id="" action="ppaction://noaction"/>
            </a:endParaRPr>
          </a:p>
          <a:p>
            <a:pPr algn="just"/>
            <a:r>
              <a:rPr lang="es-EC" sz="1369" b="1" dirty="0">
                <a:latin typeface="Times New Roman" panose="02020603050405020304" pitchFamily="18" charset="0"/>
                <a:cs typeface="Times New Roman" panose="02020603050405020304" pitchFamily="18" charset="0"/>
                <a:hlinkClick r:id="" action="ppaction://noaction"/>
              </a:rPr>
              <a:t>aagalvis@espe.edu.ec</a:t>
            </a:r>
            <a:r>
              <a:rPr lang="es-EC" sz="1369" b="1" dirty="0">
                <a:latin typeface="Times New Roman" panose="02020603050405020304" pitchFamily="18" charset="0"/>
                <a:cs typeface="Times New Roman" panose="02020603050405020304" pitchFamily="18" charset="0"/>
              </a:rPr>
              <a:t> – </a:t>
            </a:r>
            <a:r>
              <a:rPr lang="es-EC" sz="1369" b="1" dirty="0">
                <a:latin typeface="Times New Roman" panose="02020603050405020304" pitchFamily="18" charset="0"/>
                <a:cs typeface="Times New Roman" panose="02020603050405020304" pitchFamily="18" charset="0"/>
                <a:hlinkClick r:id="rId2"/>
              </a:rPr>
              <a:t>andres.galvis@udla.edu.ec</a:t>
            </a:r>
            <a:r>
              <a:rPr lang="es-EC" sz="1369" b="1" dirty="0">
                <a:latin typeface="Times New Roman" panose="02020603050405020304" pitchFamily="18" charset="0"/>
                <a:cs typeface="Times New Roman" panose="02020603050405020304" pitchFamily="18" charset="0"/>
              </a:rPr>
              <a:t> – </a:t>
            </a:r>
            <a:r>
              <a:rPr lang="es-EC" sz="1369" b="1" dirty="0">
                <a:latin typeface="Times New Roman" panose="02020603050405020304" pitchFamily="18" charset="0"/>
                <a:cs typeface="Times New Roman" panose="02020603050405020304" pitchFamily="18" charset="0"/>
                <a:hlinkClick r:id="rId3"/>
              </a:rPr>
              <a:t>agalvisfl@flacso.edu.ec</a:t>
            </a:r>
            <a:endParaRPr lang="es-EC" sz="1369" b="1" dirty="0">
              <a:latin typeface="Times New Roman" panose="02020603050405020304" pitchFamily="18" charset="0"/>
              <a:cs typeface="Times New Roman" panose="02020603050405020304" pitchFamily="18" charset="0"/>
            </a:endParaRPr>
          </a:p>
          <a:p>
            <a:pPr algn="just"/>
            <a:endParaRPr lang="es-EC" sz="1369" dirty="0">
              <a:latin typeface="Times New Roman" panose="02020603050405020304" pitchFamily="18" charset="0"/>
              <a:cs typeface="Times New Roman" panose="02020603050405020304" pitchFamily="18" charset="0"/>
            </a:endParaRPr>
          </a:p>
          <a:p>
            <a:pPr algn="just"/>
            <a:r>
              <a:rPr lang="es-EC" sz="1369" dirty="0">
                <a:latin typeface="Times New Roman" panose="02020603050405020304" pitchFamily="18" charset="0"/>
                <a:cs typeface="Times New Roman" panose="02020603050405020304" pitchFamily="18" charset="0"/>
              </a:rPr>
              <a:t>Ingeniero Financiero - Universidad de Medellín. </a:t>
            </a:r>
          </a:p>
          <a:p>
            <a:pPr algn="just"/>
            <a:r>
              <a:rPr lang="es-EC" sz="1369" dirty="0">
                <a:latin typeface="Times New Roman" panose="02020603050405020304" pitchFamily="18" charset="0"/>
                <a:cs typeface="Times New Roman" panose="02020603050405020304" pitchFamily="18" charset="0"/>
              </a:rPr>
              <a:t>M.Sc. Estadística Aplicada - Escuela Politécnica Nacional. </a:t>
            </a:r>
          </a:p>
          <a:p>
            <a:pPr algn="just"/>
            <a:r>
              <a:rPr lang="es-EC" sz="1369" dirty="0">
                <a:latin typeface="Times New Roman" panose="02020603050405020304" pitchFamily="18" charset="0"/>
                <a:cs typeface="Times New Roman" panose="02020603050405020304" pitchFamily="18" charset="0"/>
              </a:rPr>
              <a:t>PhD. Modelación Matemática y Computación Científica – Universidad de Medellín. </a:t>
            </a:r>
          </a:p>
          <a:p>
            <a:pPr algn="just"/>
            <a:r>
              <a:rPr lang="es-EC" sz="1369" dirty="0">
                <a:latin typeface="Times New Roman" panose="02020603050405020304" pitchFamily="18" charset="0"/>
                <a:cs typeface="Times New Roman" panose="02020603050405020304" pitchFamily="18" charset="0"/>
              </a:rPr>
              <a:t>PhD. Economía del Desarrollo – Flacso.</a:t>
            </a:r>
          </a:p>
          <a:p>
            <a:pPr algn="just"/>
            <a:endParaRPr lang="es-EC" sz="1369" dirty="0">
              <a:latin typeface="Times New Roman" panose="02020603050405020304" pitchFamily="18" charset="0"/>
              <a:cs typeface="Times New Roman" panose="02020603050405020304" pitchFamily="18" charset="0"/>
            </a:endParaRPr>
          </a:p>
          <a:p>
            <a:pPr algn="just"/>
            <a:r>
              <a:rPr lang="es-EC" sz="1369" dirty="0">
                <a:latin typeface="Times New Roman" panose="02020603050405020304" pitchFamily="18" charset="0"/>
                <a:cs typeface="Times New Roman" panose="02020603050405020304" pitchFamily="18" charset="0"/>
              </a:rPr>
              <a:t>Miembro del directorio y director académico de la Sociedad Ecuatoriana de Estadística (SEE) desde al año 2013. Cuenta con más de 15 años de experiencia en docencia universitaria en pregrado y posgrado, es docente e investigador titular en la Universidad de las Fuerzas Armadas – ESPE.</a:t>
            </a:r>
          </a:p>
          <a:p>
            <a:pPr algn="just"/>
            <a:endParaRPr lang="es-EC" sz="1369" dirty="0">
              <a:latin typeface="Times New Roman" panose="02020603050405020304" pitchFamily="18" charset="0"/>
              <a:cs typeface="Times New Roman" panose="02020603050405020304" pitchFamily="18" charset="0"/>
            </a:endParaRPr>
          </a:p>
          <a:p>
            <a:pPr algn="just"/>
            <a:r>
              <a:rPr lang="es-EC" sz="1369" dirty="0">
                <a:latin typeface="Times New Roman" panose="02020603050405020304" pitchFamily="18" charset="0"/>
                <a:cs typeface="Times New Roman" panose="02020603050405020304" pitchFamily="18" charset="0"/>
              </a:rPr>
              <a:t>Tanto a nivel de pregrado y posgrado a dictado las siguientes materias: Teoría de la Probabilidad, Teoría de la Estimación, Análisis Multivariante, Procesos Estocásticos, Econometría Financiera, Finanzas Corporativas, Valoración de Empresas, Mercado Bursátil, y Mercado de Futuros y Opciones.</a:t>
            </a:r>
          </a:p>
          <a:p>
            <a:pPr algn="just"/>
            <a:endParaRPr lang="es-EC" sz="1369" dirty="0">
              <a:latin typeface="Times New Roman" panose="02020603050405020304" pitchFamily="18" charset="0"/>
              <a:cs typeface="Times New Roman" panose="02020603050405020304" pitchFamily="18" charset="0"/>
            </a:endParaRPr>
          </a:p>
          <a:p>
            <a:pPr algn="just"/>
            <a:r>
              <a:rPr lang="es-EC" sz="1369" dirty="0">
                <a:latin typeface="Times New Roman" panose="02020603050405020304" pitchFamily="18" charset="0"/>
                <a:cs typeface="Times New Roman" panose="02020603050405020304" pitchFamily="18" charset="0"/>
              </a:rPr>
              <a:t>En la parte privada, es consultor en el campo de investigación por muestreo, medición del riesgo financiero, valoración de empresas, teoría de precios de activos, y validación de instrumentos de medición y metodologías para el levantamiento de datos.</a:t>
            </a:r>
            <a:endParaRPr lang="es-ES_tradnl" sz="1369" dirty="0">
              <a:latin typeface="Times New Roman" panose="02020603050405020304" pitchFamily="18" charset="0"/>
              <a:cs typeface="Times New Roman" panose="02020603050405020304" pitchFamily="18" charset="0"/>
            </a:endParaRPr>
          </a:p>
          <a:p>
            <a:endParaRPr lang="es-EC" sz="1369" dirty="0"/>
          </a:p>
        </p:txBody>
      </p:sp>
    </p:spTree>
    <p:extLst>
      <p:ext uri="{BB962C8B-B14F-4D97-AF65-F5344CB8AC3E}">
        <p14:creationId xmlns:p14="http://schemas.microsoft.com/office/powerpoint/2010/main" val="26019793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58EE3F0C-25D3-0CBC-10BA-07A9F08A6A56}"/>
              </a:ext>
            </a:extLst>
          </p:cNvPr>
          <p:cNvSpPr txBox="1">
            <a:spLocks/>
          </p:cNvSpPr>
          <p:nvPr/>
        </p:nvSpPr>
        <p:spPr>
          <a:xfrm>
            <a:off x="838200" y="550656"/>
            <a:ext cx="857726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a:solidFill>
                  <a:srgbClr val="4C3DA8"/>
                </a:solidFill>
                <a:latin typeface="Calibri Light" panose="020F0302020204030204" pitchFamily="34" charset="0"/>
                <a:cs typeface="Calibri Light" panose="020F0302020204030204" pitchFamily="34" charset="0"/>
              </a:rPr>
              <a:t>COLABORADORES</a:t>
            </a:r>
          </a:p>
        </p:txBody>
      </p:sp>
    </p:spTree>
    <p:extLst>
      <p:ext uri="{BB962C8B-B14F-4D97-AF65-F5344CB8AC3E}">
        <p14:creationId xmlns:p14="http://schemas.microsoft.com/office/powerpoint/2010/main" val="639640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898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C67D4-968F-AB4C-B425-684BD761A9A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9F6EEA9-4A9D-59A6-12BB-81FA37D5016A}"/>
              </a:ext>
            </a:extLst>
          </p:cNvPr>
          <p:cNvSpPr txBox="1"/>
          <p:nvPr/>
        </p:nvSpPr>
        <p:spPr>
          <a:xfrm>
            <a:off x="4871763" y="1715068"/>
            <a:ext cx="184731" cy="280718"/>
          </a:xfrm>
          <a:prstGeom prst="rect">
            <a:avLst/>
          </a:prstGeom>
          <a:noFill/>
        </p:spPr>
        <p:txBody>
          <a:bodyPr wrap="none" rtlCol="0">
            <a:spAutoFit/>
          </a:bodyPr>
          <a:lstStyle/>
          <a:p>
            <a:endParaRPr lang="es-CO" sz="1224" dirty="0"/>
          </a:p>
        </p:txBody>
      </p:sp>
      <p:sp>
        <p:nvSpPr>
          <p:cNvPr id="6" name="Título 1">
            <a:extLst>
              <a:ext uri="{FF2B5EF4-FFF2-40B4-BE49-F238E27FC236}">
                <a16:creationId xmlns:a16="http://schemas.microsoft.com/office/drawing/2014/main" id="{B81797ED-FD45-2591-4B49-D4464ACD59DB}"/>
              </a:ext>
            </a:extLst>
          </p:cNvPr>
          <p:cNvSpPr>
            <a:spLocks noGrp="1"/>
          </p:cNvSpPr>
          <p:nvPr>
            <p:ph type="title"/>
          </p:nvPr>
        </p:nvSpPr>
        <p:spPr>
          <a:xfrm>
            <a:off x="2280184" y="45736"/>
            <a:ext cx="5855971" cy="1135663"/>
          </a:xfrm>
        </p:spPr>
        <p:txBody>
          <a:bodyPr vert="horz" lIns="91434" tIns="45717" rIns="91434" bIns="45717" rtlCol="0" anchor="ctr">
            <a:normAutofit/>
          </a:bodyPr>
          <a:lstStyle/>
          <a:p>
            <a:pPr defTabSz="914296"/>
            <a:r>
              <a:rPr lang="en-US" sz="3100" b="1" dirty="0" err="1"/>
              <a:t>Antecedentes</a:t>
            </a:r>
            <a:endParaRPr lang="en-US" sz="3100" b="1" dirty="0"/>
          </a:p>
        </p:txBody>
      </p:sp>
      <p:pic>
        <p:nvPicPr>
          <p:cNvPr id="7" name="Imagen 3">
            <a:extLst>
              <a:ext uri="{FF2B5EF4-FFF2-40B4-BE49-F238E27FC236}">
                <a16:creationId xmlns:a16="http://schemas.microsoft.com/office/drawing/2014/main" id="{1A8A68E4-EC6E-0D33-3184-8A57CE6FE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037" y="3290496"/>
            <a:ext cx="3731117" cy="2094845"/>
          </a:xfrm>
          <a:prstGeom prst="rect">
            <a:avLst/>
          </a:prstGeom>
        </p:spPr>
      </p:pic>
      <p:pic>
        <p:nvPicPr>
          <p:cNvPr id="8" name="Picture 6" descr="▷ 9 Pilares fundamentales de la Industria 4.0 ◁ ¿Cuáles son? | EDS">
            <a:extLst>
              <a:ext uri="{FF2B5EF4-FFF2-40B4-BE49-F238E27FC236}">
                <a16:creationId xmlns:a16="http://schemas.microsoft.com/office/drawing/2014/main" id="{E503E343-C027-78DF-E431-8DD1F23B02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70" r="9168"/>
          <a:stretch/>
        </p:blipFill>
        <p:spPr bwMode="auto">
          <a:xfrm>
            <a:off x="6291259" y="2173461"/>
            <a:ext cx="3921488" cy="257376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5">
            <a:extLst>
              <a:ext uri="{FF2B5EF4-FFF2-40B4-BE49-F238E27FC236}">
                <a16:creationId xmlns:a16="http://schemas.microsoft.com/office/drawing/2014/main" id="{2F2A411B-9D2C-E648-4F4D-5B1857908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0801" y="2135807"/>
            <a:ext cx="2801543" cy="4310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3385190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Diseño personalizad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Diseño personalizad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523</TotalTime>
  <Words>6599</Words>
  <Application>Microsoft Macintosh PowerPoint</Application>
  <PresentationFormat>Widescreen</PresentationFormat>
  <Paragraphs>617</Paragraphs>
  <Slides>82</Slides>
  <Notes>1</Notes>
  <HiddenSlides>0</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82</vt:i4>
      </vt:variant>
    </vt:vector>
  </HeadingPairs>
  <TitlesOfParts>
    <vt:vector size="97" baseType="lpstr">
      <vt:lpstr>-webkit-standard</vt:lpstr>
      <vt:lpstr>Aptos</vt:lpstr>
      <vt:lpstr>Aptos Display</vt:lpstr>
      <vt:lpstr>Arial</vt:lpstr>
      <vt:lpstr>Calibri Light</vt:lpstr>
      <vt:lpstr>Cambria</vt:lpstr>
      <vt:lpstr>Cambria Math</vt:lpstr>
      <vt:lpstr>Helvetica</vt:lpstr>
      <vt:lpstr>Times New Roman</vt:lpstr>
      <vt:lpstr>Tema de Office</vt:lpstr>
      <vt:lpstr>Diseño personalizado</vt:lpstr>
      <vt:lpstr>1_Diseño personalizado</vt:lpstr>
      <vt:lpstr>2_Diseño personalizado</vt:lpstr>
      <vt:lpstr>3_Diseño personalizado</vt:lpstr>
      <vt:lpstr>Visio</vt:lpstr>
      <vt:lpstr>PowerPoint Presentation</vt:lpstr>
      <vt:lpstr>Estadística y Ciencia de Datos para Evaluación de intervenciones públicas</vt:lpstr>
      <vt:lpstr>¿Por qué?</vt:lpstr>
      <vt:lpstr>¿Por qué evaluar intervenciones públicas?</vt:lpstr>
      <vt:lpstr>Stat + DS para Evaluación</vt:lpstr>
      <vt:lpstr>El problema de NO evaluar lo público</vt:lpstr>
      <vt:lpstr>El aporte  de evaluar lo público</vt:lpstr>
      <vt:lpstr>Antecedentes</vt:lpstr>
      <vt:lpstr>Antecedentes</vt:lpstr>
      <vt:lpstr>Antecedentes</vt:lpstr>
      <vt:lpstr>Estrategía</vt:lpstr>
      <vt:lpstr>Estrategia</vt:lpstr>
      <vt:lpstr>PowerPoint Presentation</vt:lpstr>
      <vt:lpstr>Estrategia </vt:lpstr>
      <vt:lpstr>Estrategia </vt:lpstr>
      <vt:lpstr>PowerPoint Presentation</vt:lpstr>
      <vt:lpstr>PowerPoint Presentation</vt:lpstr>
      <vt:lpstr>¿Cómo medir?</vt:lpstr>
      <vt:lpstr>Modelo</vt:lpstr>
      <vt:lpstr>Modelo</vt:lpstr>
      <vt:lpstr>Supuestos del modelo</vt:lpstr>
      <vt:lpstr>Supuestos del modelo</vt:lpstr>
      <vt:lpstr>Supuestos del modelo</vt:lpstr>
      <vt:lpstr>Relación entre Confiabilidad y Validez</vt:lpstr>
      <vt:lpstr>Una buena práctica…</vt:lpstr>
      <vt:lpstr>Instrumento de Medición</vt:lpstr>
      <vt:lpstr>Instrumento de Medición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MUESTREOS PROBABILÍSTICOS</vt:lpstr>
      <vt:lpstr>MUESTREOS PROBABILÍSTICOS</vt:lpstr>
      <vt:lpstr>Tangibles</vt:lpstr>
      <vt:lpstr>Base de Datos</vt:lpstr>
      <vt:lpstr>Representaciones Tabulares</vt:lpstr>
      <vt:lpstr>Representaciones Tabulares</vt:lpstr>
      <vt:lpstr>Representaciones Gráficas</vt:lpstr>
      <vt:lpstr>PowerPoint Presentation</vt:lpstr>
      <vt:lpstr>Conocimiento</vt:lpstr>
      <vt:lpstr>Principios Básicos de INDICES</vt:lpstr>
      <vt:lpstr>Principios Básicos de INDICES</vt:lpstr>
      <vt:lpstr>Principios Básicos de INDICES</vt:lpstr>
      <vt:lpstr>Modelos</vt:lpstr>
      <vt:lpstr>Modelos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Aplicación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Docente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GISELA ESTEFANIA ANDRADE HERMOSA</dc:creator>
  <cp:lastModifiedBy>Andres Alejandro Galvis Correa</cp:lastModifiedBy>
  <cp:revision>60</cp:revision>
  <dcterms:created xsi:type="dcterms:W3CDTF">2025-05-12T16:44:19Z</dcterms:created>
  <dcterms:modified xsi:type="dcterms:W3CDTF">2025-06-03T18:19:46Z</dcterms:modified>
</cp:coreProperties>
</file>