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72" r:id="rId8"/>
    <p:sldId id="284" r:id="rId9"/>
    <p:sldId id="276" r:id="rId10"/>
    <p:sldId id="285" r:id="rId11"/>
    <p:sldId id="286" r:id="rId12"/>
    <p:sldId id="263" r:id="rId13"/>
    <p:sldId id="287" r:id="rId14"/>
    <p:sldId id="279" r:id="rId15"/>
    <p:sldId id="267" r:id="rId16"/>
    <p:sldId id="268" r:id="rId17"/>
    <p:sldId id="283" r:id="rId18"/>
    <p:sldId id="264" r:id="rId19"/>
    <p:sldId id="291" r:id="rId20"/>
    <p:sldId id="281" r:id="rId21"/>
    <p:sldId id="292" r:id="rId22"/>
    <p:sldId id="269" r:id="rId23"/>
    <p:sldId id="259" r:id="rId24"/>
  </p:sldIdLst>
  <p:sldSz cx="18288000" cy="10287000"/>
  <p:notesSz cx="6858000" cy="9144000"/>
  <p:embeddedFontLst>
    <p:embeddedFont>
      <p:font typeface="BR Omny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ylfaen" panose="010A0502050306030303" pitchFamily="18" charset="0"/>
      <p:regular r:id="rId30"/>
    </p:embeddedFont>
    <p:embeddedFont>
      <p:font typeface="BR Omny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4622" autoAdjust="0"/>
  </p:normalViewPr>
  <p:slideViewPr>
    <p:cSldViewPr>
      <p:cViewPr varScale="1">
        <p:scale>
          <a:sx n="54" d="100"/>
          <a:sy n="54" d="100"/>
        </p:scale>
        <p:origin x="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3351179" y="-5443156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38200" y="5697531"/>
            <a:ext cx="120396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 smtClean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Evaluating Social Justice – </a:t>
            </a:r>
          </a:p>
          <a:p>
            <a:pPr algn="l">
              <a:lnSpc>
                <a:spcPts val="5759"/>
              </a:lnSpc>
            </a:pPr>
            <a:r>
              <a:rPr lang="en-US" sz="4800" b="1" dirty="0" smtClean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Participatory MEL in practice</a:t>
            </a:r>
            <a:endParaRPr lang="en-US" sz="48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8200" y="7505700"/>
            <a:ext cx="8153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dirty="0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Tamar Iakobidze &amp; </a:t>
            </a:r>
            <a:r>
              <a:rPr lang="en-US" sz="3200" dirty="0" err="1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Ekaterine</a:t>
            </a:r>
            <a:r>
              <a:rPr lang="en-US" sz="3200" dirty="0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  <a:r>
              <a:rPr lang="en-US" sz="3200" dirty="0" err="1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Danelia</a:t>
            </a:r>
            <a:endParaRPr lang="en-US" sz="3200" dirty="0" smtClean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840"/>
              </a:lnSpc>
            </a:pPr>
            <a:r>
              <a:rPr lang="en-US" sz="3200" b="1" dirty="0" smtClean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endParaRPr lang="en-US" sz="32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5178" y="575849"/>
            <a:ext cx="14478000" cy="303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4000" b="1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Evaluating for the Better Future: Inclusive and Ethical Practices of Evaluation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Monitoring, Evaluation &amp; Learning Professionals Association 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MELPA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Tbilisi, Georgia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1786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A73DD834-89C8-DF02-EEC1-313835825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9" y="8642182"/>
            <a:ext cx="3826625" cy="164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F9E491FB-CAB1-4E80-B869-548FBD28B371}"/>
              </a:ext>
            </a:extLst>
          </p:cNvPr>
          <p:cNvSpPr txBox="1"/>
          <p:nvPr/>
        </p:nvSpPr>
        <p:spPr>
          <a:xfrm>
            <a:off x="1028700" y="592301"/>
            <a:ext cx="11849100" cy="1470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ფემინისტური </a:t>
            </a: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MEL</a:t>
            </a: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-ის ძირითადი პრინციპები და ღირებულებები: 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72FC3042-E4C6-5E30-AB17-61F70481A2E4}"/>
              </a:ext>
            </a:extLst>
          </p:cNvPr>
          <p:cNvSpPr txBox="1"/>
          <p:nvPr/>
        </p:nvSpPr>
        <p:spPr>
          <a:xfrm>
            <a:off x="1181101" y="3547261"/>
            <a:ext cx="10172699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ძალაუფლების განაწილება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: ვინ განსაზღვრავს რა არის „წარმატება“? ‘გაზომვა’ პოლიტიკურია. ფემინისტური მიდგომა ჰორიზონტალურია და ძალაუფლების გაზიარების პრინციპს ემყარება. </a:t>
            </a:r>
          </a:p>
          <a:p>
            <a:pPr algn="l">
              <a:lnSpc>
                <a:spcPts val="2800"/>
              </a:lnSpc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მონაწილეობა და ინკლუზია: 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სისტემების, ჩარჩოს და მეთოდოლოგიის შექმნაში მონაწილეობას უნდა იღებდნენ ისინი, ვისთვისაც იქმნება ეს სისტემა. ხელმისაწვდომობა ასეთ პროცესებზე და ინკლუზიურობა ფემინისტური მიდგომის ამოსავალია. </a:t>
            </a:r>
          </a:p>
          <a:p>
            <a:pPr algn="l">
              <a:lnSpc>
                <a:spcPts val="2800"/>
              </a:lnSpc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ინტერსექციური ანალიზი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სისტემები უნდა აძლიერებდეს ნიუანსურ პოლიტიკურ ანალიზს, რომელიც მოიცავს გენდერულ, რასობრივ, კლასობრივ, გარემოსდაცვით, ეთნიკურ, რელიგიურ, და სხვ. ასპექტებს. </a:t>
            </a:r>
          </a:p>
          <a:p>
            <a:pPr algn="l">
              <a:lnSpc>
                <a:spcPts val="2800"/>
              </a:lnSpc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7428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C3542573-689C-02B7-B22D-3496AAC0AE11}"/>
              </a:ext>
            </a:extLst>
          </p:cNvPr>
          <p:cNvSpPr txBox="1"/>
          <p:nvPr/>
        </p:nvSpPr>
        <p:spPr>
          <a:xfrm>
            <a:off x="1028700" y="592301"/>
            <a:ext cx="11849100" cy="1470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ფემინისტური </a:t>
            </a: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MEL</a:t>
            </a: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-ის ძირითადი პრინციპები და ღირებულებები: 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C15352AC-7567-6527-0635-EF2DABE7CAED}"/>
              </a:ext>
            </a:extLst>
          </p:cNvPr>
          <p:cNvSpPr txBox="1"/>
          <p:nvPr/>
        </p:nvSpPr>
        <p:spPr>
          <a:xfrm>
            <a:off x="1028701" y="3467100"/>
            <a:ext cx="933450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ცოდნის დემოკრატიზაცია: 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გულისხმობს დაგროვილ ცოდნაზე ხელმისაწვდომობის გაზრდას, დეკოლონიური პრიზმის გაძლიერებას, ადგილობრივი თემის ცოდნისა და პრაქტიკის გათვალისწინებით.  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2800"/>
              </a:lnSpc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2800"/>
              </a:lnSpc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ზრუნვის ეთიკა: 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-თვის მნიშვნელოვანია კოლექტიური ზრუნვის პრაქტიკა - ის აფასებს ურთიერთობებს, ადამიანთა ემოციურ ჯანმრთელობას და კეთილდღეობას. </a:t>
            </a:r>
          </a:p>
        </p:txBody>
      </p:sp>
    </p:spTree>
    <p:extLst>
      <p:ext uri="{BB962C8B-B14F-4D97-AF65-F5344CB8AC3E}">
        <p14:creationId xmlns:p14="http://schemas.microsoft.com/office/powerpoint/2010/main" val="3404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MEL </a:t>
            </a:r>
            <a:r>
              <a:rPr lang="ka-GE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პრაქტიკის ცვლილება</a:t>
            </a:r>
            <a:endParaRPr lang="en-US" sz="48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</p:spTree>
    <p:extLst>
      <p:ext uri="{BB962C8B-B14F-4D97-AF65-F5344CB8AC3E}">
        <p14:creationId xmlns:p14="http://schemas.microsoft.com/office/powerpoint/2010/main" val="2247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01CC56B0-1247-564E-093A-BD6A3C266AB2}"/>
              </a:ext>
            </a:extLst>
          </p:cNvPr>
          <p:cNvSpPr txBox="1"/>
          <p:nvPr/>
        </p:nvSpPr>
        <p:spPr>
          <a:xfrm>
            <a:off x="1028700" y="1095295"/>
            <a:ext cx="9410700" cy="1470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ფემინისტურ პრაქტიკაზე გადასვლა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0F50960B-AFD5-A5B7-60AF-8A1166E22166}"/>
              </a:ext>
            </a:extLst>
          </p:cNvPr>
          <p:cNvSpPr txBox="1"/>
          <p:nvPr/>
        </p:nvSpPr>
        <p:spPr>
          <a:xfrm>
            <a:off x="1143000" y="3619500"/>
            <a:ext cx="11506200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ტრადიციული ხისტი მეთოდოლოგიების (ლოგიკური ჩარჩო, ცვლილებების ჯაჭვი, და ა.შ.) სწავლაზე ორიენტირებული მიდგომებით ჩანაცვლება (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emergent learning) </a:t>
            </a: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და ადაპტაცია (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being agile)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მონაწილებითი მეთოდების გამოყენება: 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Most Significant Change, Participatory Action Research, Before-After Action Review, etc.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არა-ტრადიციული მტკიცებულებების და მონაცემების შეგროვება, როგორიცაა - ცხოვრებისეული გამოცდილებები (ძირითადად, თვისებრივი მონაცემების შეგროვება)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მონაცემების და მიგნებების ვალიდაცია: კოლექტიური რეფლექსია და ე.წ. </a:t>
            </a:r>
            <a:r>
              <a:rPr lang="en-US" sz="24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sense-making 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3626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კრიტიკა</a:t>
            </a:r>
          </a:p>
        </p:txBody>
      </p:sp>
    </p:spTree>
    <p:extLst>
      <p:ext uri="{BB962C8B-B14F-4D97-AF65-F5344CB8AC3E}">
        <p14:creationId xmlns:p14="http://schemas.microsoft.com/office/powerpoint/2010/main" val="9497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</a:t>
            </a:r>
            <a:r>
              <a:rPr lang="ka-GE" sz="4800" b="1" dirty="0" smtClean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კრიტიკა</a:t>
            </a:r>
            <a:endParaRPr lang="ka-GE" sz="4800" b="1" dirty="0">
              <a:solidFill>
                <a:srgbClr val="1C79BE"/>
              </a:solidFill>
              <a:latin typeface="Slack-Lato"/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885329"/>
            <a:ext cx="13432675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ვის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აძლიერებს მონაწილეობა? მონაწილეობამ შესაძლოა გააძლიეროს ისინი, ვისაც უკვე ქონდა გავლენა თემის შიგნით, და ამით გაზარდოს თემის შიგნით არსებული </a:t>
            </a: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უთანასწორებები</a:t>
            </a:r>
            <a:endParaRPr lang="en-US" sz="2800" dirty="0" smtClean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მონაწილეობა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როგორც კიდევ ერთი ტექნიკური ინსტრუმენტი </a:t>
            </a:r>
            <a:endParaRPr lang="en-US" sz="2800" dirty="0" smtClean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მონაწილეობა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როგორც კონსენსუსის მიღწევის გზა </a:t>
            </a:r>
            <a:r>
              <a:rPr lang="en-US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vs.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განსხვავებული აზრის </a:t>
            </a: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მიღება</a:t>
            </a:r>
            <a:endParaRPr lang="en-US" sz="2800" dirty="0" smtClean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457200" indent="-457200">
              <a:lnSpc>
                <a:spcPts val="2800"/>
              </a:lnSpc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მონაწილეობითი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მიდგომების კოლონიალური წარსული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</a:t>
            </a:r>
            <a:r>
              <a:rPr lang="ka-GE" sz="4800" b="1" dirty="0" smtClean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კრიტიკა</a:t>
            </a:r>
            <a:endParaRPr lang="ka-GE" sz="4800" b="1" dirty="0">
              <a:solidFill>
                <a:srgbClr val="1C79BE"/>
              </a:solidFill>
              <a:latin typeface="Slack-Lato"/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885329"/>
            <a:ext cx="13432675" cy="2278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მონაწილეობის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ხარისხის უზრუნველყოფის სირთულე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მონაწილეობითი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პროცესები ძალაუფლების განაწილების გარეშე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ძალაუფლების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განმარტება: (1) გადაწყვეტილების მიღების პროცესზე გავლენა; (2) დღის წესრიგის შექმნის შესაძლებლობა და (3) ცოდნაზე, იდეებზე და ადამიანების სურვილებზე გავლენის მოხდენა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8200" y="1866916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“Participation </a:t>
            </a:r>
            <a:r>
              <a:rPr lang="en-GB" sz="2800" i="1" dirty="0"/>
              <a:t>without redistribution of power </a:t>
            </a:r>
            <a:endParaRPr lang="en-GB" sz="2800" dirty="0"/>
          </a:p>
          <a:p>
            <a:r>
              <a:rPr lang="en-GB" sz="2800" i="1" dirty="0"/>
              <a:t>is an empty and frustrating process for the powerless” (Arnstein, </a:t>
            </a:r>
            <a:r>
              <a:rPr lang="en-GB" sz="2800" i="1" dirty="0" smtClean="0"/>
              <a:t>1969</a:t>
            </a:r>
            <a:r>
              <a:rPr lang="ka-GE" sz="2800" i="1" dirty="0" smtClean="0"/>
              <a:t>)</a:t>
            </a:r>
            <a:r>
              <a:rPr lang="en-GB" sz="2800" i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1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72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 smtClean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არნშტაინის მონაწილეობის კიბე</a:t>
            </a:r>
            <a:endParaRPr lang="ka-GE" sz="4800" b="1" dirty="0">
              <a:solidFill>
                <a:srgbClr val="1C79BE"/>
              </a:solidFill>
              <a:latin typeface="Slack-Lato"/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94103"/>
              </p:ext>
            </p:extLst>
          </p:nvPr>
        </p:nvGraphicFramePr>
        <p:xfrm>
          <a:off x="914399" y="1819468"/>
          <a:ext cx="13258801" cy="71340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506259"/>
                <a:gridCol w="8752542"/>
              </a:tblGrid>
              <a:tr h="59891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Slack-Lato"/>
                          <a:ea typeface="+mn-ea"/>
                          <a:cs typeface="+mn-cs"/>
                        </a:rPr>
                        <a:t>გ</a:t>
                      </a:r>
                      <a:r>
                        <a:rPr lang="ka-GE" sz="2800" b="1" kern="1200" dirty="0" smtClean="0">
                          <a:solidFill>
                            <a:schemeClr val="tx1"/>
                          </a:solidFill>
                          <a:effectLst/>
                          <a:latin typeface="Slack-Lato"/>
                          <a:ea typeface="+mn-ea"/>
                          <a:cs typeface="+mn-cs"/>
                        </a:rPr>
                        <a:t>ადაწყვეტილების მიღების</a:t>
                      </a:r>
                      <a:r>
                        <a:rPr lang="ka-GE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Slack-Lato"/>
                          <a:ea typeface="+mn-ea"/>
                          <a:cs typeface="+mn-cs"/>
                        </a:rPr>
                        <a:t> პროცესში ჩართულობის დონეები</a:t>
                      </a:r>
                      <a:endParaRPr lang="en-US" sz="4400" i="1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400" i="1" dirty="0" smtClean="0">
                          <a:effectLst/>
                          <a:latin typeface="Slack-Lato"/>
                        </a:rPr>
                        <a:t>მონაწილეობის ხარისხი</a:t>
                      </a:r>
                      <a:endParaRPr lang="en-US" sz="3600" i="1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400" i="1" dirty="0" smtClean="0">
                          <a:effectLst/>
                          <a:latin typeface="Slack-Lato"/>
                        </a:rPr>
                        <a:t>აღწერა</a:t>
                      </a:r>
                      <a:endParaRPr lang="en-US" sz="3600" i="1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6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b="0" dirty="0" smtClean="0">
                          <a:effectLst/>
                          <a:latin typeface="Slack-Lato"/>
                        </a:rPr>
                        <a:t>მონაწილეობის არქონა</a:t>
                      </a:r>
                      <a:endParaRPr lang="en-US" sz="3600" b="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  <a:latin typeface="Slack-Lato"/>
                        </a:rPr>
                        <a:t>გადაწყვეტილების მიმღები არ აზიარებს არანაირ ინფორმაციის </a:t>
                      </a:r>
                      <a:r>
                        <a:rPr lang="ka-GE" sz="2400" smtClean="0">
                          <a:effectLst/>
                          <a:latin typeface="Slack-Lato"/>
                        </a:rPr>
                        <a:t>გადაწყვეტილების მიღების შესახებ</a:t>
                      </a:r>
                      <a:endParaRPr lang="en-US" sz="360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5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b="0" dirty="0" smtClean="0">
                          <a:effectLst/>
                          <a:latin typeface="Slack-Lato"/>
                        </a:rPr>
                        <a:t>ინფორმირება</a:t>
                      </a:r>
                      <a:endParaRPr lang="en-US" sz="3600" b="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  <a:latin typeface="Slack-Lato"/>
                        </a:rPr>
                        <a:t>გადაწყვეტილების მიმღები</a:t>
                      </a:r>
                      <a:r>
                        <a:rPr lang="ka-GE" sz="2400" baseline="0" dirty="0" smtClean="0">
                          <a:effectLst/>
                          <a:latin typeface="Slack-Lato"/>
                        </a:rPr>
                        <a:t> აზიარებს ინფორმაციას</a:t>
                      </a:r>
                      <a:endParaRPr lang="en-US" sz="360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6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b="0" dirty="0" smtClean="0">
                          <a:effectLst/>
                          <a:latin typeface="Slack-Lato"/>
                        </a:rPr>
                        <a:t>კონსულტაცია</a:t>
                      </a:r>
                      <a:endParaRPr lang="en-US" sz="3600" b="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  <a:latin typeface="Slack-Lato"/>
                        </a:rPr>
                        <a:t>გადაწყვეტილების მიმღები ეკითხება მონაწილეებს აზრს გადაწყვეტილების მიღებამდე/მიღების</a:t>
                      </a:r>
                      <a:r>
                        <a:rPr lang="ka-GE" sz="2400" baseline="0" dirty="0" smtClean="0">
                          <a:effectLst/>
                          <a:latin typeface="Slack-Lato"/>
                        </a:rPr>
                        <a:t> შემდეგ</a:t>
                      </a:r>
                      <a:endParaRPr lang="en-US" sz="360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6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b="0" dirty="0" smtClean="0">
                          <a:effectLst/>
                          <a:latin typeface="Slack-Lato"/>
                        </a:rPr>
                        <a:t>კოლაბორაცია</a:t>
                      </a:r>
                      <a:endParaRPr lang="en-US" sz="3600" b="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  <a:latin typeface="Slack-Lato"/>
                        </a:rPr>
                        <a:t>გადაწყვეტილების მიმღები ეკითხება მონაწილეებს აზრს, ითვალისწინებს მას, და რთავს მათ</a:t>
                      </a:r>
                      <a:r>
                        <a:rPr lang="ka-GE" sz="2400" baseline="0" dirty="0" smtClean="0">
                          <a:effectLst/>
                          <a:latin typeface="Slack-Lato"/>
                        </a:rPr>
                        <a:t> განხორციელებაში</a:t>
                      </a:r>
                      <a:r>
                        <a:rPr lang="ka-GE" sz="2400" dirty="0" smtClean="0">
                          <a:effectLst/>
                          <a:latin typeface="Slack-Lato"/>
                        </a:rPr>
                        <a:t> </a:t>
                      </a:r>
                      <a:endParaRPr lang="en-US" sz="360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6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b="0" dirty="0" smtClean="0">
                          <a:effectLst/>
                          <a:latin typeface="Slack-Lato"/>
                        </a:rPr>
                        <a:t>გადაწყვეტილების მიღების ერთობლივი პროცესი</a:t>
                      </a:r>
                      <a:endParaRPr lang="en-US" sz="3600" b="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  <a:latin typeface="Slack-Lato"/>
                        </a:rPr>
                        <a:t>გადაწყვეტილების მიმღები დელეგირებას უკეთებს</a:t>
                      </a:r>
                      <a:r>
                        <a:rPr lang="ka-GE" sz="2400" baseline="0" dirty="0" smtClean="0">
                          <a:effectLst/>
                          <a:latin typeface="Slack-Lato"/>
                        </a:rPr>
                        <a:t> ზოგიერთ საკითხს</a:t>
                      </a:r>
                      <a:endParaRPr lang="en-US" sz="3600" dirty="0">
                        <a:effectLst/>
                        <a:latin typeface="Slack-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8600" y="9416625"/>
            <a:ext cx="110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წყარო: </a:t>
            </a:r>
            <a:r>
              <a:rPr lang="en-GB" dirty="0"/>
              <a:t>Arnstein, S.R. (1969) ‘A Ladder Of Citizen Participation’, Journal of the American Institute of Planners, 35(4), </a:t>
            </a:r>
            <a:endParaRPr lang="ka-GE" dirty="0" smtClean="0"/>
          </a:p>
          <a:p>
            <a:r>
              <a:rPr lang="en-GB" dirty="0" smtClean="0"/>
              <a:t>pp</a:t>
            </a:r>
            <a:r>
              <a:rPr lang="en-GB" dirty="0"/>
              <a:t>. 216–224. </a:t>
            </a:r>
            <a:r>
              <a:rPr lang="en-GB" dirty="0" smtClean="0"/>
              <a:t>https</a:t>
            </a:r>
            <a:r>
              <a:rPr lang="en-GB" dirty="0"/>
              <a:t>://doi.org/10.1080/01944366908977225.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ფემინისტური 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MEL-</a:t>
            </a:r>
            <a:r>
              <a:rPr lang="ka-GE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ის გამოწვევები </a:t>
            </a:r>
            <a:endParaRPr lang="en-US" sz="48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</p:spTree>
    <p:extLst>
      <p:ext uri="{BB962C8B-B14F-4D97-AF65-F5344CB8AC3E}">
        <p14:creationId xmlns:p14="http://schemas.microsoft.com/office/powerpoint/2010/main" val="22066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21CB44CD-AC8C-FAAB-1C31-A050891CAFEC}"/>
              </a:ext>
            </a:extLst>
          </p:cNvPr>
          <p:cNvSpPr txBox="1"/>
          <p:nvPr/>
        </p:nvSpPr>
        <p:spPr>
          <a:xfrm>
            <a:off x="1028700" y="1095295"/>
            <a:ext cx="14439900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გამოწვევები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A85FAF0A-2D8B-2B08-CDB3-1E517EE104DE}"/>
              </a:ext>
            </a:extLst>
          </p:cNvPr>
          <p:cNvSpPr txBox="1"/>
          <p:nvPr/>
        </p:nvSpPr>
        <p:spPr>
          <a:xfrm>
            <a:off x="1295400" y="2790902"/>
            <a:ext cx="95250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მონაწილეობითი მიდგომა </a:t>
            </a:r>
            <a:r>
              <a:rPr lang="en-US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VS. 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ექსტრაქტივისტული მიდგომა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დონორის მოთხოვნები </a:t>
            </a:r>
            <a:r>
              <a:rPr lang="en-US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VS. 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 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თეორია </a:t>
            </a:r>
            <a:r>
              <a:rPr lang="en-US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VS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. პრაქტიკა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ხილული და უხილავი ცვლილებების დოკუმენტირება: ცვლილება პროცესია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MEL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-ის ცოდნის სიმწირე და გამოყენების სირთულეები  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41556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7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 smtClean="0">
                <a:solidFill>
                  <a:srgbClr val="1C79BE"/>
                </a:solidFill>
                <a:latin typeface="Sylfaen" panose="010A0502050306030303" pitchFamily="18" charset="0"/>
                <a:ea typeface="BR Omny Bold"/>
                <a:cs typeface="Arial" panose="020B0604020202020204" pitchFamily="34" charset="0"/>
                <a:sym typeface="BR Omny Bold"/>
              </a:rPr>
              <a:t>შინაარსი</a:t>
            </a:r>
            <a:endParaRPr lang="en-US" sz="4800" b="1" dirty="0">
              <a:solidFill>
                <a:srgbClr val="1C79BE"/>
              </a:solidFill>
              <a:latin typeface="Sylfaen" panose="010A0502050306030303" pitchFamily="18" charset="0"/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705519"/>
            <a:ext cx="13432675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მონაწილეობითი მიდგომების წარმოშობა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მონაწილეობა, როგორც ანგარიშვალდებულების </a:t>
            </a: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მექანიზმი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latin typeface="Slack-Lato"/>
                <a:ea typeface="BR Omny"/>
                <a:cs typeface="BR Omny"/>
                <a:sym typeface="BR Omny"/>
              </a:rPr>
              <a:t>რა არის ფემინისტური </a:t>
            </a:r>
            <a:r>
              <a:rPr lang="en-US" sz="2800" dirty="0">
                <a:latin typeface="Slack-Lato"/>
                <a:ea typeface="BR Omny"/>
                <a:cs typeface="BR Omny"/>
                <a:sym typeface="BR Omny"/>
              </a:rPr>
              <a:t>MEL?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latin typeface="Slack-Lato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800" dirty="0">
                <a:latin typeface="Slack-Lato"/>
                <a:ea typeface="BR Omny"/>
                <a:cs typeface="BR Omny"/>
                <a:sym typeface="BR Omny"/>
              </a:rPr>
              <a:t>MEL-</a:t>
            </a:r>
            <a:r>
              <a:rPr lang="ka-GE" sz="2800" dirty="0">
                <a:latin typeface="Slack-Lato"/>
                <a:ea typeface="BR Omny"/>
                <a:cs typeface="BR Omny"/>
                <a:sym typeface="BR Omny"/>
              </a:rPr>
              <a:t>ის ძირითადი პრინციპები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Slack-Lato"/>
                <a:ea typeface="BR Omny"/>
                <a:cs typeface="BR Omny"/>
                <a:sym typeface="BR Omny"/>
              </a:rPr>
              <a:t>MEL </a:t>
            </a:r>
            <a:r>
              <a:rPr lang="ka-GE" sz="2800" dirty="0">
                <a:latin typeface="Slack-Lato"/>
                <a:ea typeface="BR Omny"/>
                <a:cs typeface="BR Omny"/>
                <a:sym typeface="BR Omny"/>
              </a:rPr>
              <a:t>პრაქტიკის ცვლილება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მონაწილეობითი </a:t>
            </a: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მიდგომების </a:t>
            </a: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კრიტიკა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latin typeface="Slack-Lato"/>
                <a:ea typeface="BR Omny"/>
                <a:cs typeface="BR Omny"/>
                <a:sym typeface="BR Omny"/>
              </a:rPr>
              <a:t>ფემინისტური </a:t>
            </a:r>
            <a:r>
              <a:rPr lang="en-US" sz="2800" dirty="0">
                <a:latin typeface="Slack-Lato"/>
                <a:ea typeface="BR Omny"/>
                <a:cs typeface="BR Omny"/>
                <a:sym typeface="BR Omny"/>
              </a:rPr>
              <a:t>MEL-</a:t>
            </a:r>
            <a:r>
              <a:rPr lang="ka-GE" sz="2800" dirty="0">
                <a:latin typeface="Slack-Lato"/>
                <a:ea typeface="BR Omny"/>
                <a:cs typeface="BR Omny"/>
                <a:sym typeface="BR Omny"/>
              </a:rPr>
              <a:t>ის გამოწვევები 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მონაწილეობითი </a:t>
            </a:r>
            <a:r>
              <a:rPr lang="ka-GE" sz="2800" dirty="0" smtClean="0">
                <a:latin typeface="Slack-Lato"/>
                <a:ea typeface="BR Omny"/>
                <a:cs typeface="BR Omny"/>
                <a:sym typeface="BR Omny"/>
              </a:rPr>
              <a:t>მიდგომების მომავალი</a:t>
            </a:r>
            <a:endParaRPr lang="ka-GE" sz="2800" dirty="0">
              <a:latin typeface="Slack-Lato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მომავალი</a:t>
            </a:r>
          </a:p>
        </p:txBody>
      </p:sp>
    </p:spTree>
    <p:extLst>
      <p:ext uri="{BB962C8B-B14F-4D97-AF65-F5344CB8AC3E}">
        <p14:creationId xmlns:p14="http://schemas.microsoft.com/office/powerpoint/2010/main" val="2312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028700" y="1095295"/>
            <a:ext cx="13982700" cy="2214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ფემინისტური მონიტორინგი, შეფასება და სწავლება </a:t>
            </a: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(MEL) </a:t>
            </a: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სოციალური სამართლიანობისთვის 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295400" y="3873213"/>
            <a:ext cx="11658600" cy="5394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ტრადიციული მონიტორინგი, შეფასება და სწავლების 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ძირითადი ფოკუსი, როგორც წესი, დონორის პრიორიტეტებია, რაც აძლიერებს იერარქიულ, ზემოდან-ქვემოთ მიდგომას და ქმნის </a:t>
            </a:r>
            <a:r>
              <a:rPr lang="ka-GE" sz="28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ვერტიკალურ ძალაუფლებრივ დინამიკას </a:t>
            </a:r>
          </a:p>
          <a:p>
            <a:pPr algn="l">
              <a:lnSpc>
                <a:spcPts val="2800"/>
              </a:lnSpc>
            </a:pPr>
            <a:endParaRPr lang="ka-GE" sz="2800" b="1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მონიტორინგი, შეფასება და სწავლება ჰორიზონტალური ძალაუფლებრივი გადანაწილების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, მონაწილეობითი მიდგომების მომხრეა, რაც აძლიერებს თანასწორობას, ინკლუზიას და ითვალისწინებს მარგინალიზებულთა და ჩაგრულთა ხმებს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ფემინისტური მიდგომა ნიუანსურია, აანალიზებს </a:t>
            </a:r>
            <a:r>
              <a:rPr lang="ka-GE" sz="28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სტრუქტურულ ჩაგვრის </a:t>
            </a:r>
            <a:r>
              <a:rPr lang="ka-GE" sz="28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გამომწვევ მიზეზებს და ცდილობს ჰოლისტური სურათი შექმნას, განსხვავებით ტრადიციული მიდგომისგან, რომელიც სწორხაზოვანია. </a:t>
            </a:r>
            <a:endParaRPr lang="en-US" sz="28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1654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მომავალი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885329"/>
            <a:ext cx="13432675" cy="334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თვითრეფლექსია </a:t>
            </a: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ძალაუფლებაზე:</a:t>
            </a:r>
          </a:p>
          <a:p>
            <a:pPr marL="914400" lvl="1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ვის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ხელშია? </a:t>
            </a:r>
            <a:endParaRPr lang="ka-GE" sz="2800" dirty="0" smtClean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914400" lvl="1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ვის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გადავცემთ? </a:t>
            </a:r>
            <a:endParaRPr lang="ka-GE" sz="2800" dirty="0" smtClean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914400" lvl="1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როგორ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? </a:t>
            </a:r>
            <a:endParaRPr lang="ka-GE" sz="2800" dirty="0" smtClean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marL="914400" lvl="1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რისთვის?</a:t>
            </a:r>
          </a:p>
          <a:p>
            <a:pPr marL="914400" lvl="1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რამდენად </a:t>
            </a:r>
            <a:r>
              <a:rPr lang="ka-GE" sz="2800" dirty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შედეგიანად?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66543" y="1231828"/>
            <a:ext cx="2422371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1739714" cy="46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2217402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7858" y="5510232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3833E36B-9CFF-08D4-CD3C-508DC3EC6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2" y="2835489"/>
            <a:ext cx="3878873" cy="166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221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წარმოშობა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220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Sylfaen" panose="010A0502050306030303" pitchFamily="18" charset="0"/>
                <a:ea typeface="BR Omny Bold"/>
                <a:cs typeface="Arial" panose="020B0604020202020204" pitchFamily="34" charset="0"/>
                <a:sym typeface="BR Omny Bold"/>
              </a:rPr>
              <a:t>მონაწილეობითი მიდგომების წარმოშობა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885329"/>
            <a:ext cx="13432675" cy="3227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განვითარების „ალტერნატიული“ მიდგომა 1970-იანი წლებიდან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latin typeface="Slack-Lato"/>
              </a:rPr>
              <a:t>მენეჯმენტის </a:t>
            </a:r>
            <a:r>
              <a:rPr lang="ka-GE" sz="2800" dirty="0">
                <a:latin typeface="Slack-Lato"/>
              </a:rPr>
              <a:t>ზემოდან-ქვემოთ მიდგომა vs. ადგილობრივი ცოდნის და საჭიროებების დეცენტრალიზაცია</a:t>
            </a:r>
            <a:endParaRPr lang="en-US" sz="2800" dirty="0">
              <a:latin typeface="Slack-Lato"/>
            </a:endParaRP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latin typeface="Slack-Lato"/>
              </a:rPr>
              <a:t>კერძო სექტორის მზარდი გავლენა საერთაშორისო განვითარებაზე, ე.წ. „მენეჯერიალიზმი“</a:t>
            </a:r>
          </a:p>
          <a:p>
            <a:pPr marL="457200" indent="-4572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Slack-Lato"/>
                <a:ea typeface="BR Omny"/>
                <a:cs typeface="BR Omny"/>
                <a:sym typeface="BR Omny"/>
              </a:rPr>
              <a:t>მონიტორინგი და შეფასება, როგორც შედეგებზე ორიენტირებული მენეჯმენტის ნაწილი</a:t>
            </a:r>
            <a:endParaRPr lang="ka-GE" sz="2800" dirty="0">
              <a:solidFill>
                <a:srgbClr val="000000"/>
              </a:solidFill>
              <a:latin typeface="Slack-Lato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8961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მონაწილეობა, როგორც ანგარიშვალდებულების მექანიზმი</a:t>
            </a:r>
          </a:p>
        </p:txBody>
      </p:sp>
    </p:spTree>
    <p:extLst>
      <p:ext uri="{BB962C8B-B14F-4D97-AF65-F5344CB8AC3E}">
        <p14:creationId xmlns:p14="http://schemas.microsoft.com/office/powerpoint/2010/main" val="34001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220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მონაწილეობა, როგორც ანგარიშვალდებულების მექანიზმი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Slack-Lato"/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885329"/>
            <a:ext cx="13432675" cy="4162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ანგარიშვალდებულება 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ვის წინაშე? (აღმასრულებელი საბჭო, დონორები, ბენეფიციარები, პარტნიორი ორგანიზაციები, მმართველი გუნდი, თანამშრომლები, მოხალისეები, თემი, საზოგადოება, სახელმწიფო ა.შ.)</a:t>
            </a:r>
          </a:p>
          <a:p>
            <a:pPr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ანგარიშვალდებულების მიმართულებები</a:t>
            </a:r>
          </a:p>
          <a:p>
            <a:pPr marL="914400" lvl="3"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ზემოთ 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მიმართული (დონორები, მთავრობა)</a:t>
            </a:r>
          </a:p>
          <a:p>
            <a:pPr marL="914400" lvl="3"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შიგნით 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მიმართული (აღმასრულებელი საბჭო, მისია)</a:t>
            </a:r>
          </a:p>
          <a:p>
            <a:pPr marL="914400" lvl="3"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ქვევით 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მიმართული (თემი, ბენეფიციარები)</a:t>
            </a:r>
          </a:p>
          <a:p>
            <a:pPr marL="914400" lvl="3"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განზე 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მიმართული (პარტნიორები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)</a:t>
            </a:r>
            <a:endParaRPr lang="en-US" sz="2800" dirty="0">
              <a:solidFill>
                <a:srgbClr val="1D1C1D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indent="-457200">
              <a:lnSpc>
                <a:spcPts val="2800"/>
              </a:lnSpc>
              <a:spcAft>
                <a:spcPts val="1200"/>
              </a:spcAft>
              <a:buClr>
                <a:srgbClr val="1C79BE"/>
              </a:buClr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ანგარიშვალდებულება </a:t>
            </a:r>
            <a:r>
              <a:rPr lang="en-US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vs. 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სწავლა/სწავლება </a:t>
            </a:r>
            <a:endParaRPr lang="ka-GE" sz="2800" dirty="0">
              <a:solidFill>
                <a:srgbClr val="1D1C1D"/>
              </a:solidFill>
              <a:latin typeface="Slack-Lato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8961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 smtClean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რა არის ფემინისტური </a:t>
            </a:r>
            <a:r>
              <a:rPr lang="en-US" sz="4800" b="1" dirty="0" smtClean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MEL?</a:t>
            </a:r>
            <a:endParaRPr lang="ka-GE" sz="4800" b="1" dirty="0">
              <a:solidFill>
                <a:srgbClr val="FEFEFE"/>
              </a:solidFill>
              <a:latin typeface="Slack-Lato"/>
              <a:ea typeface="BR Omny Bold"/>
              <a:cs typeface="Arial" panose="020B0604020202020204" pitchFamily="34" charset="0"/>
              <a:sym typeface="BR Omny Bold"/>
            </a:endParaRPr>
          </a:p>
        </p:txBody>
      </p:sp>
    </p:spTree>
    <p:extLst>
      <p:ext uri="{BB962C8B-B14F-4D97-AF65-F5344CB8AC3E}">
        <p14:creationId xmlns:p14="http://schemas.microsoft.com/office/powerpoint/2010/main" val="41964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699" y="1095295"/>
            <a:ext cx="13432675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ფემინისტური მონიტორინგი, შეფასება და სწავლება სოციალური სამართლიანობისთვის 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Slack-Lato"/>
              <a:ea typeface="BR Omny Bold"/>
              <a:cs typeface="Arial" panose="020B0604020202020204" pitchFamily="34" charset="0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=""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1F6DE01D-1A33-98C9-75E3-2C2FAB6D2443}"/>
              </a:ext>
            </a:extLst>
          </p:cNvPr>
          <p:cNvSpPr txBox="1"/>
          <p:nvPr/>
        </p:nvSpPr>
        <p:spPr>
          <a:xfrm>
            <a:off x="838200" y="3692358"/>
            <a:ext cx="10363200" cy="1800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“</a:t>
            </a:r>
            <a:r>
              <a:rPr lang="en-US" sz="2800" b="1" i="0" dirty="0">
                <a:solidFill>
                  <a:srgbClr val="1D1C1D"/>
                </a:solidFill>
                <a:effectLst/>
                <a:latin typeface="Slack-Lato"/>
              </a:rPr>
              <a:t>Learning is about power</a:t>
            </a: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: the power to define what changes are sought, what data is seen as valid, who shapes the story the data tells us, and what lessons will be acted upon.“</a:t>
            </a:r>
          </a:p>
          <a:p>
            <a:pPr algn="l">
              <a:lnSpc>
                <a:spcPts val="2800"/>
              </a:lnSpc>
            </a:pPr>
            <a:endParaRPr lang="en-US" sz="2800" dirty="0">
              <a:solidFill>
                <a:srgbClr val="1D1C1D"/>
              </a:solidFill>
              <a:latin typeface="Slack-Lato"/>
              <a:ea typeface="BR Omny"/>
              <a:cs typeface="BR Omny"/>
              <a:sym typeface="BR Omny"/>
            </a:endParaRPr>
          </a:p>
          <a:p>
            <a:pPr algn="r">
              <a:lnSpc>
                <a:spcPts val="2800"/>
              </a:lnSpc>
            </a:pPr>
            <a:r>
              <a:rPr lang="en-US" sz="2800" b="1" i="1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Fenomenal Fund’s Learning Strategy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BB0770B5-A79C-7094-7FF6-20FE42653906}"/>
              </a:ext>
            </a:extLst>
          </p:cNvPr>
          <p:cNvSpPr txBox="1"/>
          <p:nvPr/>
        </p:nvSpPr>
        <p:spPr>
          <a:xfrm>
            <a:off x="872836" y="6896100"/>
            <a:ext cx="11506200" cy="2159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ფემინისტური მიდგომა იკვლევს ძალაუფლების, თანასწორობისა და სამართლიანობის ურთიერთმიმართებას. მისთვის მთავარი ღერძი </a:t>
            </a:r>
            <a:r>
              <a:rPr lang="ka-GE" sz="2800" b="1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სწავლა-სწავლებაა</a:t>
            </a:r>
            <a:r>
              <a:rPr lang="ka-GE" sz="2800" dirty="0">
                <a:solidFill>
                  <a:srgbClr val="1D1C1D"/>
                </a:solidFill>
                <a:latin typeface="Slack-Lato"/>
                <a:ea typeface="BR Omny"/>
                <a:cs typeface="BR Omny"/>
                <a:sym typeface="BR Omny"/>
              </a:rPr>
              <a:t>. ფემინისტური მიდგომა არამხოლოდ ცვლილების მოხელთებას ცდილობს, არამედ კრიტიკულად გაანალიზებას და ისტორიულად ჩაგრული საზოგადოებების ხმების ასახვას განვითარების პროგრამებსა და პოლიტიკებში.  </a:t>
            </a:r>
            <a:endParaRPr lang="en-US" sz="2800" b="1" i="1" dirty="0">
              <a:solidFill>
                <a:srgbClr val="1D1C1D"/>
              </a:solidFill>
              <a:latin typeface="Slack-Lato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2040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8961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ka-GE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ფემინისტური </a:t>
            </a:r>
            <a:r>
              <a:rPr lang="en-US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MEL-</a:t>
            </a:r>
            <a:r>
              <a:rPr lang="ka-GE" sz="4800" b="1" dirty="0">
                <a:solidFill>
                  <a:srgbClr val="FEFEFE"/>
                </a:solidFill>
                <a:latin typeface="Slack-Lato"/>
                <a:ea typeface="BR Omny Bold"/>
                <a:cs typeface="Arial" panose="020B0604020202020204" pitchFamily="34" charset="0"/>
                <a:sym typeface="BR Omny Bold"/>
              </a:rPr>
              <a:t>ის ძირითადი პრინციპები</a:t>
            </a:r>
          </a:p>
        </p:txBody>
      </p:sp>
    </p:spTree>
    <p:extLst>
      <p:ext uri="{BB962C8B-B14F-4D97-AF65-F5344CB8AC3E}">
        <p14:creationId xmlns:p14="http://schemas.microsoft.com/office/powerpoint/2010/main" val="3558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877</Words>
  <Application>Microsoft Office PowerPoint</Application>
  <PresentationFormat>Custom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BR Omny</vt:lpstr>
      <vt:lpstr>Arial</vt:lpstr>
      <vt:lpstr>Slack-Lato</vt:lpstr>
      <vt:lpstr>Calibri</vt:lpstr>
      <vt:lpstr>Sylfaen</vt:lpstr>
      <vt:lpstr>BR Omny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Glocal25 slide deck</dc:title>
  <cp:lastModifiedBy>tamar.iakobidze</cp:lastModifiedBy>
  <cp:revision>30</cp:revision>
  <dcterms:created xsi:type="dcterms:W3CDTF">2006-08-16T00:00:00Z</dcterms:created>
  <dcterms:modified xsi:type="dcterms:W3CDTF">2025-06-02T18:58:01Z</dcterms:modified>
  <dc:identifier>DAGn8-9Wlyk</dc:identifier>
</cp:coreProperties>
</file>