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0"/>
  </p:notesMasterIdLst>
  <p:sldIdLst>
    <p:sldId id="256" r:id="rId2"/>
    <p:sldId id="260" r:id="rId3"/>
    <p:sldId id="261" r:id="rId4"/>
    <p:sldId id="262" r:id="rId5"/>
    <p:sldId id="257" r:id="rId6"/>
    <p:sldId id="264" r:id="rId7"/>
    <p:sldId id="265" r:id="rId8"/>
    <p:sldId id="259" r:id="rId9"/>
  </p:sldIdLst>
  <p:sldSz cx="18288000" cy="10287000"/>
  <p:notesSz cx="6858000" cy="9144000"/>
  <p:embeddedFontLst>
    <p:embeddedFont>
      <p:font typeface="BR Omny" panose="020B0604020202020204" charset="0"/>
      <p:regular r:id="rId11"/>
    </p:embeddedFont>
    <p:embeddedFont>
      <p:font typeface="BR Omny Bold" panose="020B0604020202020204" charset="0"/>
      <p:regular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2" d="100"/>
          <a:sy n="52" d="100"/>
        </p:scale>
        <p:origin x="850" y="2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iam berianidze" userId="2017dd08982692d6" providerId="LiveId" clId="{5932B9BA-141B-4D53-951D-89C86E7D0025}"/>
    <pc:docChg chg="modSld">
      <pc:chgData name="mariam berianidze" userId="2017dd08982692d6" providerId="LiveId" clId="{5932B9BA-141B-4D53-951D-89C86E7D0025}" dt="2025-06-03T02:57:03.746" v="3" actId="20577"/>
      <pc:docMkLst>
        <pc:docMk/>
      </pc:docMkLst>
      <pc:sldChg chg="modSp mod">
        <pc:chgData name="mariam berianidze" userId="2017dd08982692d6" providerId="LiveId" clId="{5932B9BA-141B-4D53-951D-89C86E7D0025}" dt="2025-06-03T02:57:03.746" v="3" actId="20577"/>
        <pc:sldMkLst>
          <pc:docMk/>
          <pc:sldMk cId="3086188129" sldId="265"/>
        </pc:sldMkLst>
        <pc:spChg chg="mod">
          <ac:chgData name="mariam berianidze" userId="2017dd08982692d6" providerId="LiveId" clId="{5932B9BA-141B-4D53-951D-89C86E7D0025}" dt="2025-06-03T02:56:42.567" v="2" actId="20577"/>
          <ac:spMkLst>
            <pc:docMk/>
            <pc:sldMk cId="3086188129" sldId="265"/>
            <ac:spMk id="3" creationId="{2CB2235C-C005-E67E-80F8-619DB8857FBA}"/>
          </ac:spMkLst>
        </pc:spChg>
        <pc:spChg chg="mod">
          <ac:chgData name="mariam berianidze" userId="2017dd08982692d6" providerId="LiveId" clId="{5932B9BA-141B-4D53-951D-89C86E7D0025}" dt="2025-06-03T02:57:03.746" v="3" actId="20577"/>
          <ac:spMkLst>
            <pc:docMk/>
            <pc:sldMk cId="3086188129" sldId="265"/>
            <ac:spMk id="4" creationId="{E75D2534-9D09-C3FE-3C49-BE78D4C4CC73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6E19D2-B59D-4A83-8267-5C0D76F9B087}" type="datetimeFigureOut">
              <a:rPr lang="en-US" smtClean="0"/>
              <a:t>6/3/2025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9C503A-864C-4B1A-9250-34A2DEBD92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6563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REM </a:t>
            </a:r>
            <a:r>
              <a:rPr lang="ka-GE" dirty="0"/>
              <a:t>(თანმდევი შედეგების რუკა) ვორკშოპი, როგორც მონაწილეობითი შეფასების მეთოდი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9C503A-864C-4B1A-9250-34A2DEBD922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097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3D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6395979">
            <a:off x="3351179" y="-5443156"/>
            <a:ext cx="25306469" cy="23119444"/>
          </a:xfrm>
          <a:custGeom>
            <a:avLst/>
            <a:gdLst/>
            <a:ahLst/>
            <a:cxnLst/>
            <a:rect l="l" t="t" r="r" b="b"/>
            <a:pathLst>
              <a:path w="25306469" h="23119444">
                <a:moveTo>
                  <a:pt x="0" y="0"/>
                </a:moveTo>
                <a:lnTo>
                  <a:pt x="25306469" y="0"/>
                </a:lnTo>
                <a:lnTo>
                  <a:pt x="25306469" y="23119444"/>
                </a:lnTo>
                <a:lnTo>
                  <a:pt x="0" y="2311944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649" b="-649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762000" y="6315895"/>
            <a:ext cx="14782800" cy="21976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5759"/>
              </a:lnSpc>
            </a:pPr>
            <a:r>
              <a:rPr lang="en-US" sz="4800" b="1" dirty="0">
                <a:solidFill>
                  <a:srgbClr val="FEFEFE"/>
                </a:solidFill>
                <a:latin typeface="BR Omny Bold"/>
                <a:ea typeface="BR Omny Bold"/>
                <a:cs typeface="BR Omny Bold"/>
                <a:sym typeface="BR Omny Bold"/>
              </a:rPr>
              <a:t>Ripples Effects Mapping (REM) Workshop as a Participatory Evaluation Tool </a:t>
            </a:r>
          </a:p>
          <a:p>
            <a:pPr algn="l">
              <a:lnSpc>
                <a:spcPts val="5759"/>
              </a:lnSpc>
            </a:pPr>
            <a:endParaRPr lang="en-US" sz="4800" b="1" dirty="0">
              <a:solidFill>
                <a:srgbClr val="FEFEFE"/>
              </a:solidFill>
              <a:latin typeface="BR Omny Bold"/>
              <a:ea typeface="BR Omny Bold"/>
              <a:cs typeface="BR Omny Bold"/>
              <a:sym typeface="BR Omny Bold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762000" y="7942984"/>
            <a:ext cx="6525478" cy="4953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840"/>
              </a:lnSpc>
            </a:pPr>
            <a:r>
              <a:rPr lang="en-US" sz="3200" b="1" dirty="0">
                <a:solidFill>
                  <a:srgbClr val="FEFEFE"/>
                </a:solidFill>
                <a:latin typeface="BR Omny"/>
                <a:ea typeface="BR Omny Bold"/>
                <a:cs typeface="BR Omny Bold"/>
                <a:sym typeface="BR Omny"/>
              </a:rPr>
              <a:t>Mariam Berianidze</a:t>
            </a:r>
            <a:r>
              <a:rPr lang="en-US" sz="3200" b="1" dirty="0">
                <a:solidFill>
                  <a:srgbClr val="FEFEFE"/>
                </a:solidFill>
                <a:latin typeface="BR Omny Bold"/>
                <a:ea typeface="BR Omny Bold"/>
                <a:cs typeface="BR Omny Bold"/>
                <a:sym typeface="BR Omny Bold"/>
              </a:rPr>
              <a:t> 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315178" y="575849"/>
            <a:ext cx="14478000" cy="303185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4000" b="1" dirty="0">
                <a:solidFill>
                  <a:srgbClr val="FEFEFE"/>
                </a:solidFill>
                <a:latin typeface="BR Omny"/>
                <a:ea typeface="BR Omny"/>
                <a:cs typeface="BR Omny"/>
                <a:sym typeface="BR Omny"/>
              </a:rPr>
              <a:t>Evaluating for the Better Future: Inclusive and Ethical Practices of Evaluation</a:t>
            </a:r>
          </a:p>
          <a:p>
            <a:pPr algn="l">
              <a:lnSpc>
                <a:spcPts val="3359"/>
              </a:lnSpc>
            </a:pPr>
            <a:endParaRPr lang="en-US" sz="2799" dirty="0">
              <a:solidFill>
                <a:srgbClr val="FEFEFE"/>
              </a:solidFill>
              <a:latin typeface="BR Omny"/>
              <a:ea typeface="BR Omny"/>
              <a:cs typeface="BR Omny"/>
              <a:sym typeface="BR Omny"/>
            </a:endParaRPr>
          </a:p>
          <a:p>
            <a:pPr algn="l">
              <a:lnSpc>
                <a:spcPts val="3359"/>
              </a:lnSpc>
            </a:pPr>
            <a:endParaRPr lang="en-US" sz="2799" dirty="0">
              <a:solidFill>
                <a:srgbClr val="FEFEFE"/>
              </a:solidFill>
              <a:latin typeface="BR Omny"/>
              <a:ea typeface="BR Omny"/>
              <a:cs typeface="BR Omny"/>
              <a:sym typeface="BR Omny"/>
            </a:endParaRPr>
          </a:p>
          <a:p>
            <a:pPr algn="l">
              <a:lnSpc>
                <a:spcPts val="3359"/>
              </a:lnSpc>
            </a:pPr>
            <a:r>
              <a:rPr lang="en-US" sz="2799" dirty="0">
                <a:solidFill>
                  <a:srgbClr val="FEFEFE"/>
                </a:solidFill>
                <a:latin typeface="BR Omny"/>
                <a:ea typeface="BR Omny"/>
                <a:cs typeface="BR Omny"/>
                <a:sym typeface="BR Omny"/>
              </a:rPr>
              <a:t>Monitoring, Evaluation &amp; Learning Professionals Association </a:t>
            </a:r>
          </a:p>
          <a:p>
            <a:pPr algn="l">
              <a:lnSpc>
                <a:spcPts val="3359"/>
              </a:lnSpc>
            </a:pPr>
            <a:r>
              <a:rPr lang="en-US" sz="2799" dirty="0">
                <a:solidFill>
                  <a:srgbClr val="FEFEFE"/>
                </a:solidFill>
                <a:latin typeface="BR Omny"/>
                <a:ea typeface="BR Omny"/>
                <a:cs typeface="BR Omny"/>
                <a:sym typeface="BR Omny"/>
              </a:rPr>
              <a:t>MELPA</a:t>
            </a:r>
          </a:p>
          <a:p>
            <a:pPr algn="l">
              <a:lnSpc>
                <a:spcPts val="3359"/>
              </a:lnSpc>
            </a:pPr>
            <a:r>
              <a:rPr lang="en-US" sz="2799" dirty="0">
                <a:solidFill>
                  <a:srgbClr val="FEFEFE"/>
                </a:solidFill>
                <a:latin typeface="BR Omny"/>
                <a:ea typeface="BR Omny"/>
                <a:cs typeface="BR Omny"/>
                <a:sym typeface="BR Omny"/>
              </a:rPr>
              <a:t>Tbilisi, Georgia 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511786" y="9416625"/>
            <a:ext cx="4060214" cy="2607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090"/>
              </a:lnSpc>
            </a:pPr>
            <a:r>
              <a:rPr lang="en-US" sz="1742" dirty="0">
                <a:solidFill>
                  <a:srgbClr val="FFFFFF"/>
                </a:solidFill>
                <a:latin typeface="BR Omny"/>
                <a:ea typeface="BR Omny"/>
                <a:cs typeface="BR Omny"/>
                <a:sym typeface="BR Omny"/>
              </a:rPr>
              <a:t>www.glocalevalweek.org</a:t>
            </a:r>
          </a:p>
        </p:txBody>
      </p:sp>
      <p:pic>
        <p:nvPicPr>
          <p:cNvPr id="8" name="Picture 7" descr="A logo for a company&#10;&#10;AI-generated content may be incorrect.">
            <a:extLst>
              <a:ext uri="{FF2B5EF4-FFF2-40B4-BE49-F238E27FC236}">
                <a16:creationId xmlns:a16="http://schemas.microsoft.com/office/drawing/2014/main" id="{A73DD834-89C8-DF02-EEC1-313835825D3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359" y="8642182"/>
            <a:ext cx="3826625" cy="164481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5139C4-22C7-B1D3-9386-B4A4BAD4F4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F93E618C-6874-FF5D-EB70-71ADFB37DF2D}"/>
              </a:ext>
            </a:extLst>
          </p:cNvPr>
          <p:cNvSpPr/>
          <p:nvPr/>
        </p:nvSpPr>
        <p:spPr>
          <a:xfrm rot="-1377480">
            <a:off x="12662332" y="5831602"/>
            <a:ext cx="6920877" cy="7170046"/>
          </a:xfrm>
          <a:custGeom>
            <a:avLst/>
            <a:gdLst/>
            <a:ahLst/>
            <a:cxnLst/>
            <a:rect l="l" t="t" r="r" b="b"/>
            <a:pathLst>
              <a:path w="6920877" h="7170046">
                <a:moveTo>
                  <a:pt x="0" y="0"/>
                </a:moveTo>
                <a:lnTo>
                  <a:pt x="6920877" y="0"/>
                </a:lnTo>
                <a:lnTo>
                  <a:pt x="6920877" y="7170046"/>
                </a:lnTo>
                <a:lnTo>
                  <a:pt x="0" y="717004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5972" r="-5972"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F18EFA43-2199-3C01-DB6F-A385C308BF34}"/>
              </a:ext>
            </a:extLst>
          </p:cNvPr>
          <p:cNvSpPr txBox="1"/>
          <p:nvPr/>
        </p:nvSpPr>
        <p:spPr>
          <a:xfrm>
            <a:off x="1028700" y="1095295"/>
            <a:ext cx="9972606" cy="7268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759"/>
              </a:lnSpc>
            </a:pPr>
            <a:r>
              <a:rPr lang="ka-GE" sz="4800" b="1" dirty="0">
                <a:solidFill>
                  <a:srgbClr val="1C79BE"/>
                </a:solidFill>
                <a:latin typeface="BR Omny Bold"/>
                <a:ea typeface="BR Omny Bold"/>
                <a:cs typeface="BR Omny Bold"/>
                <a:sym typeface="BR Omny Bold"/>
              </a:rPr>
              <a:t>რა არის </a:t>
            </a:r>
            <a:r>
              <a:rPr lang="en-US" sz="4800" b="1" dirty="0">
                <a:solidFill>
                  <a:srgbClr val="1C79BE"/>
                </a:solidFill>
                <a:latin typeface="BR Omny Bold"/>
                <a:ea typeface="BR Omny Bold"/>
                <a:cs typeface="BR Omny Bold"/>
                <a:sym typeface="BR Omny Bold"/>
              </a:rPr>
              <a:t>REM </a:t>
            </a:r>
            <a:r>
              <a:rPr lang="ka-GE" sz="4800" b="1" dirty="0">
                <a:solidFill>
                  <a:srgbClr val="1C79BE"/>
                </a:solidFill>
                <a:latin typeface="BR Omny Bold"/>
                <a:ea typeface="BR Omny Bold"/>
                <a:cs typeface="BR Omny Bold"/>
                <a:sym typeface="BR Omny Bold"/>
              </a:rPr>
              <a:t>ვორკშოპი? </a:t>
            </a:r>
            <a:endParaRPr lang="en-US" sz="4800" b="1" dirty="0">
              <a:solidFill>
                <a:srgbClr val="1C79BE"/>
              </a:solidFill>
              <a:latin typeface="BR Omny Bold"/>
              <a:ea typeface="BR Omny Bold"/>
              <a:cs typeface="BR Omny Bold"/>
              <a:sym typeface="BR Omny Bold"/>
            </a:endParaRP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E891B81A-E1D7-7269-B4C4-161059E7D528}"/>
              </a:ext>
            </a:extLst>
          </p:cNvPr>
          <p:cNvSpPr txBox="1"/>
          <p:nvPr/>
        </p:nvSpPr>
        <p:spPr>
          <a:xfrm>
            <a:off x="1028700" y="9416625"/>
            <a:ext cx="4060214" cy="2607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090"/>
              </a:lnSpc>
            </a:pPr>
            <a:r>
              <a:rPr lang="en-US" sz="1742">
                <a:solidFill>
                  <a:srgbClr val="000000"/>
                </a:solidFill>
                <a:latin typeface="BR Omny"/>
                <a:ea typeface="BR Omny"/>
                <a:cs typeface="BR Omny"/>
                <a:sym typeface="BR Omny"/>
              </a:rPr>
              <a:t>www.glocalevalweek.org</a:t>
            </a:r>
          </a:p>
        </p:txBody>
      </p:sp>
      <p:pic>
        <p:nvPicPr>
          <p:cNvPr id="7" name="Picture 6" descr="A logo for a company&#10;&#10;AI-generated content may be incorrect.">
            <a:extLst>
              <a:ext uri="{FF2B5EF4-FFF2-40B4-BE49-F238E27FC236}">
                <a16:creationId xmlns:a16="http://schemas.microsoft.com/office/drawing/2014/main" id="{4551F1CD-8E22-0F02-88C1-2C1D553D6EC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1375" y="0"/>
            <a:ext cx="3826625" cy="164481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061E0AA-7B98-F744-E154-898E72D79D85}"/>
              </a:ext>
            </a:extLst>
          </p:cNvPr>
          <p:cNvSpPr txBox="1"/>
          <p:nvPr/>
        </p:nvSpPr>
        <p:spPr>
          <a:xfrm>
            <a:off x="1447800" y="2552700"/>
            <a:ext cx="14325600" cy="204632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marR="0" lvl="0" algn="l">
              <a:lnSpc>
                <a:spcPct val="107000"/>
              </a:lnSpc>
              <a:spcAft>
                <a:spcPts val="800"/>
              </a:spcAft>
            </a:pPr>
            <a:r>
              <a:rPr lang="ka-GE" sz="3000" b="1" dirty="0"/>
              <a:t>თანმდევი შედეგების რუკა </a:t>
            </a:r>
            <a:r>
              <a:rPr lang="en-US" sz="3000" b="1" dirty="0"/>
              <a:t>(REM)</a:t>
            </a:r>
            <a:r>
              <a:rPr lang="en-US" sz="3000" dirty="0"/>
              <a:t> </a:t>
            </a:r>
            <a:r>
              <a:rPr lang="ka-GE" sz="3000" dirty="0"/>
              <a:t>არის თვისებრივი მეთოდი, რომელიც გამოიყენება პროგრამის</a:t>
            </a:r>
            <a:r>
              <a:rPr lang="en-US" sz="3000" dirty="0"/>
              <a:t> </a:t>
            </a:r>
            <a:r>
              <a:rPr lang="ka-GE" sz="3000" dirty="0"/>
              <a:t> ფართო გავლენების და შედეგების შესაფასებლად. მეთოდი განსაკუთრებით ეფექტურია დაუგეგმავი და თანმდევი შედეგების გამოსავლენად და აღსაწერად.</a:t>
            </a:r>
            <a:endParaRPr lang="en-US" sz="3000" kern="100" dirty="0">
              <a:effectLst/>
              <a:latin typeface="Obvia" panose="02000506030000020004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48EA2F0-2693-188F-0F15-E663E1E702BE}"/>
              </a:ext>
            </a:extLst>
          </p:cNvPr>
          <p:cNvSpPr txBox="1"/>
          <p:nvPr/>
        </p:nvSpPr>
        <p:spPr>
          <a:xfrm>
            <a:off x="3200400" y="4639743"/>
            <a:ext cx="13766596" cy="178600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R="0" lvl="0" algn="l">
              <a:lnSpc>
                <a:spcPct val="107000"/>
              </a:lnSpc>
              <a:spcAft>
                <a:spcPts val="800"/>
              </a:spcAft>
            </a:pPr>
            <a:r>
              <a:rPr lang="en-US" sz="3200" dirty="0"/>
              <a:t>REM </a:t>
            </a:r>
            <a:r>
              <a:rPr lang="ka-GE" sz="3200" dirty="0"/>
              <a:t>მეთოდი კარგად ერგება იმ ინტერვენციების შეფასებების დიზაინს, რომელიც მოიცავს სტეიკჰოლდერების და ბენეფიციარების ბევრ სხვადასხვა ჯგუფს. </a:t>
            </a:r>
            <a:endParaRPr lang="en-US" sz="4000" kern="100" dirty="0">
              <a:effectLst/>
              <a:latin typeface="Obvia" panose="02000506030000020004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2317A2E-6F1E-EF20-2127-A794887D2EE5}"/>
              </a:ext>
            </a:extLst>
          </p:cNvPr>
          <p:cNvSpPr txBox="1"/>
          <p:nvPr/>
        </p:nvSpPr>
        <p:spPr>
          <a:xfrm>
            <a:off x="1430194" y="6509131"/>
            <a:ext cx="12590606" cy="178600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R="0" lvl="0" algn="l">
              <a:lnSpc>
                <a:spcPct val="107000"/>
              </a:lnSpc>
              <a:spcAft>
                <a:spcPts val="800"/>
              </a:spcAft>
            </a:pPr>
            <a:r>
              <a:rPr lang="ka-GE" sz="3200" kern="100" dirty="0"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რეკომენდირებულია ის რამდენჯე</a:t>
            </a:r>
            <a:r>
              <a:rPr lang="ka-GE" sz="3200" kern="100" dirty="0"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რმე ჩატარდეს ინტერვენციის განხორციელების პროცესში, რათა გრძელვადიან პერსპექტივაში დავაკვირდეთ თანმდევი შედეგების ჯაჭვს</a:t>
            </a:r>
            <a:endParaRPr lang="en-US" sz="3200" kern="100" dirty="0">
              <a:effectLst/>
              <a:latin typeface="+mj-lt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08943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2794B4-E12E-229E-6A98-035C488C5A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F8696139-A29C-CC96-1DC1-BD4F405407FB}"/>
              </a:ext>
            </a:extLst>
          </p:cNvPr>
          <p:cNvSpPr/>
          <p:nvPr/>
        </p:nvSpPr>
        <p:spPr>
          <a:xfrm rot="-1377480">
            <a:off x="12662332" y="5831602"/>
            <a:ext cx="6920877" cy="7170046"/>
          </a:xfrm>
          <a:custGeom>
            <a:avLst/>
            <a:gdLst/>
            <a:ahLst/>
            <a:cxnLst/>
            <a:rect l="l" t="t" r="r" b="b"/>
            <a:pathLst>
              <a:path w="6920877" h="7170046">
                <a:moveTo>
                  <a:pt x="0" y="0"/>
                </a:moveTo>
                <a:lnTo>
                  <a:pt x="6920877" y="0"/>
                </a:lnTo>
                <a:lnTo>
                  <a:pt x="6920877" y="7170046"/>
                </a:lnTo>
                <a:lnTo>
                  <a:pt x="0" y="717004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5972" r="-5972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654BF84E-59FD-3575-8234-F3D2DBEE05B1}"/>
              </a:ext>
            </a:extLst>
          </p:cNvPr>
          <p:cNvSpPr txBox="1"/>
          <p:nvPr/>
        </p:nvSpPr>
        <p:spPr>
          <a:xfrm>
            <a:off x="1028700" y="1095295"/>
            <a:ext cx="11696700" cy="7268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5759"/>
              </a:lnSpc>
            </a:pPr>
            <a:r>
              <a:rPr lang="ka-GE" sz="4800" b="1" dirty="0">
                <a:solidFill>
                  <a:srgbClr val="1C79BE"/>
                </a:solidFill>
                <a:latin typeface="BR Omny Bold"/>
                <a:ea typeface="BR Omny Bold"/>
                <a:cs typeface="BR Omny Bold"/>
                <a:sym typeface="BR Omny Bold"/>
              </a:rPr>
              <a:t>მეთოდის ძირითადი მახასიათებლები</a:t>
            </a:r>
            <a:endParaRPr lang="en-US" sz="4800" b="1" dirty="0">
              <a:solidFill>
                <a:srgbClr val="1C79BE"/>
              </a:solidFill>
              <a:latin typeface="BR Omny Bold"/>
              <a:ea typeface="BR Omny Bold"/>
              <a:cs typeface="BR Omny Bold"/>
              <a:sym typeface="BR Omny Bold"/>
            </a:endParaRP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958DED2F-B0B2-7973-5670-F97C4F3AC6A8}"/>
              </a:ext>
            </a:extLst>
          </p:cNvPr>
          <p:cNvSpPr txBox="1"/>
          <p:nvPr/>
        </p:nvSpPr>
        <p:spPr>
          <a:xfrm>
            <a:off x="1028700" y="9416625"/>
            <a:ext cx="4060214" cy="2607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090"/>
              </a:lnSpc>
            </a:pPr>
            <a:r>
              <a:rPr lang="en-US" sz="1742">
                <a:solidFill>
                  <a:srgbClr val="000000"/>
                </a:solidFill>
                <a:latin typeface="BR Omny"/>
                <a:ea typeface="BR Omny"/>
                <a:cs typeface="BR Omny"/>
                <a:sym typeface="BR Omny"/>
              </a:rPr>
              <a:t>www.glocalevalweek.org</a:t>
            </a:r>
          </a:p>
        </p:txBody>
      </p:sp>
      <p:pic>
        <p:nvPicPr>
          <p:cNvPr id="7" name="Picture 6" descr="A logo for a company&#10;&#10;AI-generated content may be incorrect.">
            <a:extLst>
              <a:ext uri="{FF2B5EF4-FFF2-40B4-BE49-F238E27FC236}">
                <a16:creationId xmlns:a16="http://schemas.microsoft.com/office/drawing/2014/main" id="{3C12EEB4-9A3E-BA1B-839C-D4D5F4F5227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1375" y="0"/>
            <a:ext cx="3826625" cy="16448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810F4C7-0CDA-DFF1-0810-BB0CF69359CB}"/>
              </a:ext>
            </a:extLst>
          </p:cNvPr>
          <p:cNvSpPr txBox="1"/>
          <p:nvPr/>
        </p:nvSpPr>
        <p:spPr>
          <a:xfrm>
            <a:off x="1219200" y="2476500"/>
            <a:ext cx="1272540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ka-GE" sz="2800" b="1" dirty="0"/>
              <a:t>მონაწილეობრივი მიდგომა_ </a:t>
            </a:r>
            <a:r>
              <a:rPr lang="ka-GE" sz="2800" dirty="0"/>
              <a:t>მოიცავს სტეიკჰოლდერთა სხვადასხვა ჯგუფების ჩართულობას (მათ შორის ბენეფიციარები, პროგრამის გუნდი, ადგილობრივი თემის წარმომადგენლები) სხვადასხვა პერსპექტივების დასაფარად.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ka-GE" sz="2800" b="1" dirty="0"/>
              <a:t>შედეგებზე ფოკუსირება _ </a:t>
            </a:r>
            <a:r>
              <a:rPr lang="ka-GE" sz="2800" dirty="0"/>
              <a:t>გამოავლენს როგორც  მოკლევადიან და გრძელვადიან, ასევე პირველად შედეგებთან ჯაჭვურად დაკავშირებულ  შედეგებს.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ka-GE" sz="2800" b="1" dirty="0"/>
              <a:t>ვიზუალური რუკა_ </a:t>
            </a:r>
            <a:r>
              <a:rPr lang="ka-GE" sz="2800" dirty="0"/>
              <a:t>ეყრდნობა „მეპპინგის“ ტექნიკას შედეგებისა და მათ შორის კავშირების პროგრამის ქრონოლოგიურ რუკაზე ვიზუალურად წარმოსაჩენად.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ka-GE" sz="2800" b="1" dirty="0"/>
              <a:t>ნარატიული ისტორიები_ </a:t>
            </a:r>
            <a:r>
              <a:rPr lang="ka-GE" sz="2800" dirty="0"/>
              <a:t>წაახალისებს შეფასების მონაწილეებს, რომ მოგვითხრონ საკუთარი გამოცდილებები და ისტორიები იმის შესახებ თუ როგორი გავლენა იქონია პროგრამამ პირადად მათზე, მათ ოჯახებზე, თემზე და ა.შ. </a:t>
            </a:r>
            <a:endParaRPr lang="ka-GE" sz="2800" b="1" dirty="0"/>
          </a:p>
          <a:p>
            <a:pPr marL="685800" indent="-685800">
              <a:buFont typeface="Arial" panose="020B0604020202020204" pitchFamily="34" charset="0"/>
              <a:buChar char="•"/>
            </a:pPr>
            <a:endParaRPr lang="ka-GE" sz="2800" b="1" dirty="0"/>
          </a:p>
        </p:txBody>
      </p:sp>
    </p:spTree>
    <p:extLst>
      <p:ext uri="{BB962C8B-B14F-4D97-AF65-F5344CB8AC3E}">
        <p14:creationId xmlns:p14="http://schemas.microsoft.com/office/powerpoint/2010/main" val="34306869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05F5C7-64E6-B219-6C88-F595BF2F9B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A62FFB23-02F4-4E06-EEE2-48F59B5E0B80}"/>
              </a:ext>
            </a:extLst>
          </p:cNvPr>
          <p:cNvSpPr/>
          <p:nvPr/>
        </p:nvSpPr>
        <p:spPr>
          <a:xfrm rot="-1377480">
            <a:off x="12662332" y="5831602"/>
            <a:ext cx="6920877" cy="7170046"/>
          </a:xfrm>
          <a:custGeom>
            <a:avLst/>
            <a:gdLst/>
            <a:ahLst/>
            <a:cxnLst/>
            <a:rect l="l" t="t" r="r" b="b"/>
            <a:pathLst>
              <a:path w="6920877" h="7170046">
                <a:moveTo>
                  <a:pt x="0" y="0"/>
                </a:moveTo>
                <a:lnTo>
                  <a:pt x="6920877" y="0"/>
                </a:lnTo>
                <a:lnTo>
                  <a:pt x="6920877" y="7170046"/>
                </a:lnTo>
                <a:lnTo>
                  <a:pt x="0" y="717004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5972" r="-5972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50EE5EFD-88B0-2899-9A48-8534DDFD8213}"/>
              </a:ext>
            </a:extLst>
          </p:cNvPr>
          <p:cNvSpPr txBox="1"/>
          <p:nvPr/>
        </p:nvSpPr>
        <p:spPr>
          <a:xfrm>
            <a:off x="1028700" y="1095295"/>
            <a:ext cx="11696700" cy="7268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5759"/>
              </a:lnSpc>
            </a:pPr>
            <a:r>
              <a:rPr lang="ka-GE" sz="4800" b="1" dirty="0">
                <a:solidFill>
                  <a:srgbClr val="1C79BE"/>
                </a:solidFill>
                <a:latin typeface="BR Omny Bold"/>
                <a:ea typeface="BR Omny Bold"/>
                <a:cs typeface="BR Omny Bold"/>
                <a:sym typeface="BR Omny Bold"/>
              </a:rPr>
              <a:t> ვორკშოპის შემადგენელი საფეხურები</a:t>
            </a:r>
            <a:endParaRPr lang="en-US" sz="4800" b="1" dirty="0">
              <a:solidFill>
                <a:srgbClr val="1C79BE"/>
              </a:solidFill>
              <a:latin typeface="BR Omny Bold"/>
              <a:ea typeface="BR Omny Bold"/>
              <a:cs typeface="BR Omny Bold"/>
              <a:sym typeface="BR Omny Bold"/>
            </a:endParaRP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910BF40D-E8F6-F73C-363E-ABDDB365FDCC}"/>
              </a:ext>
            </a:extLst>
          </p:cNvPr>
          <p:cNvSpPr txBox="1"/>
          <p:nvPr/>
        </p:nvSpPr>
        <p:spPr>
          <a:xfrm>
            <a:off x="1028700" y="9416625"/>
            <a:ext cx="4060214" cy="2607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090"/>
              </a:lnSpc>
            </a:pPr>
            <a:r>
              <a:rPr lang="en-US" sz="1742">
                <a:solidFill>
                  <a:srgbClr val="000000"/>
                </a:solidFill>
                <a:latin typeface="BR Omny"/>
                <a:ea typeface="BR Omny"/>
                <a:cs typeface="BR Omny"/>
                <a:sym typeface="BR Omny"/>
              </a:rPr>
              <a:t>www.glocalevalweek.org</a:t>
            </a:r>
          </a:p>
        </p:txBody>
      </p:sp>
      <p:pic>
        <p:nvPicPr>
          <p:cNvPr id="7" name="Picture 6" descr="A logo for a company&#10;&#10;AI-generated content may be incorrect.">
            <a:extLst>
              <a:ext uri="{FF2B5EF4-FFF2-40B4-BE49-F238E27FC236}">
                <a16:creationId xmlns:a16="http://schemas.microsoft.com/office/drawing/2014/main" id="{DD1E7108-40A9-DA2A-570A-E4531840961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1375" y="0"/>
            <a:ext cx="3826625" cy="164481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63F3C70-0A04-5630-0F26-DB45FFB3BCE5}"/>
              </a:ext>
            </a:extLst>
          </p:cNvPr>
          <p:cNvSpPr/>
          <p:nvPr/>
        </p:nvSpPr>
        <p:spPr>
          <a:xfrm>
            <a:off x="1206500" y="3045269"/>
            <a:ext cx="6108700" cy="656590"/>
          </a:xfrm>
          <a:prstGeom prst="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defTabSz="8255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a-GE" sz="3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Obvia" panose="02000506030000020004"/>
                <a:ea typeface="Helvetica Neue Medium"/>
                <a:cs typeface="Helvetica Neue Medium"/>
                <a:sym typeface="Helvetica Neue Medium"/>
              </a:rPr>
              <a:t>ინტერვიუ წყვილებში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Obvia" panose="02000506030000020004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DD56C21-DCE3-1D71-049A-83B627690628}"/>
              </a:ext>
            </a:extLst>
          </p:cNvPr>
          <p:cNvSpPr/>
          <p:nvPr/>
        </p:nvSpPr>
        <p:spPr>
          <a:xfrm>
            <a:off x="2082800" y="4899060"/>
            <a:ext cx="6108700" cy="656590"/>
          </a:xfrm>
          <a:prstGeom prst="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ka-GE" sz="3600" b="1" i="0" u="none" strike="noStrike" cap="none" spc="0" normalizeH="0" baseline="0" dirty="0">
                <a:ln>
                  <a:noFill/>
                </a:ln>
                <a:effectLst/>
                <a:uFillTx/>
                <a:latin typeface="Obvia" panose="02000506030000020004"/>
                <a:ea typeface="Helvetica Neue Medium"/>
                <a:cs typeface="Helvetica Neue Medium"/>
                <a:sym typeface="Helvetica Neue Medium"/>
              </a:rPr>
              <a:t>ისტორიის გაზიარება</a:t>
            </a:r>
            <a:endParaRPr kumimoji="0" lang="en-US" sz="3600" b="1" i="0" u="none" strike="noStrike" cap="none" spc="0" normalizeH="0" baseline="0" dirty="0">
              <a:ln>
                <a:noFill/>
              </a:ln>
              <a:effectLst/>
              <a:uFillTx/>
              <a:latin typeface="Obvia" panose="02000506030000020004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0076CA4-BDFC-857A-B8B8-E468979A6410}"/>
              </a:ext>
            </a:extLst>
          </p:cNvPr>
          <p:cNvSpPr/>
          <p:nvPr/>
        </p:nvSpPr>
        <p:spPr>
          <a:xfrm>
            <a:off x="2362200" y="6332223"/>
            <a:ext cx="6108700" cy="656590"/>
          </a:xfrm>
          <a:prstGeom prst="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ka-GE" sz="3600" b="1" i="0" u="none" strike="noStrike" cap="none" spc="0" normalizeH="0" baseline="0" dirty="0">
                <a:ln>
                  <a:noFill/>
                </a:ln>
                <a:effectLst/>
                <a:uFillTx/>
                <a:latin typeface="Obvia" panose="02000506030000020004"/>
                <a:ea typeface="Helvetica Neue Medium"/>
                <a:cs typeface="Helvetica Neue Medium"/>
                <a:sym typeface="Helvetica Neue Medium"/>
              </a:rPr>
              <a:t>რუკაზე მუშაობა</a:t>
            </a:r>
            <a:endParaRPr kumimoji="0" lang="en-US" sz="3600" b="1" i="0" u="none" strike="noStrike" cap="none" spc="0" normalizeH="0" baseline="0" dirty="0">
              <a:ln>
                <a:noFill/>
              </a:ln>
              <a:effectLst/>
              <a:uFillTx/>
              <a:latin typeface="Obvia" panose="02000506030000020004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129A642-72D8-C0AC-82F2-F513B78A24D1}"/>
              </a:ext>
            </a:extLst>
          </p:cNvPr>
          <p:cNvSpPr/>
          <p:nvPr/>
        </p:nvSpPr>
        <p:spPr>
          <a:xfrm>
            <a:off x="2743200" y="7765386"/>
            <a:ext cx="6108700" cy="656590"/>
          </a:xfrm>
          <a:prstGeom prst="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ka-GE" sz="3600" b="1" i="0" u="none" strike="noStrike" cap="none" spc="0" normalizeH="0" baseline="0" dirty="0">
                <a:ln>
                  <a:noFill/>
                </a:ln>
                <a:effectLst/>
                <a:uFillTx/>
                <a:latin typeface="Obvia" panose="02000506030000020004"/>
                <a:ea typeface="Helvetica Neue Medium"/>
                <a:cs typeface="Helvetica Neue Medium"/>
                <a:sym typeface="Helvetica Neue Medium"/>
              </a:rPr>
              <a:t>რეფლექსია</a:t>
            </a:r>
            <a:endParaRPr kumimoji="0" lang="en-US" sz="3600" b="1" i="0" u="none" strike="noStrike" cap="none" spc="0" normalizeH="0" baseline="0" dirty="0">
              <a:ln>
                <a:noFill/>
              </a:ln>
              <a:effectLst/>
              <a:uFillTx/>
              <a:latin typeface="Obvia" panose="02000506030000020004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1" name="Arrow: Down 10">
            <a:extLst>
              <a:ext uri="{FF2B5EF4-FFF2-40B4-BE49-F238E27FC236}">
                <a16:creationId xmlns:a16="http://schemas.microsoft.com/office/drawing/2014/main" id="{7EFFAAA0-0DFA-9C78-F717-F8EFC5B69ED6}"/>
              </a:ext>
            </a:extLst>
          </p:cNvPr>
          <p:cNvSpPr/>
          <p:nvPr/>
        </p:nvSpPr>
        <p:spPr>
          <a:xfrm rot="16200000">
            <a:off x="10271809" y="8113288"/>
            <a:ext cx="433618" cy="1774835"/>
          </a:xfrm>
          <a:prstGeom prst="downArrow">
            <a:avLst/>
          </a:prstGeom>
          <a:solidFill>
            <a:srgbClr val="00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94BC6E7-FE76-C134-A807-D78A6650FA9B}"/>
              </a:ext>
            </a:extLst>
          </p:cNvPr>
          <p:cNvSpPr/>
          <p:nvPr/>
        </p:nvSpPr>
        <p:spPr>
          <a:xfrm>
            <a:off x="11538069" y="3066163"/>
            <a:ext cx="6108700" cy="65659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ka-GE" sz="3600" b="1" dirty="0">
                <a:latin typeface="Obvia" panose="02000506030000020004"/>
                <a:ea typeface="Helvetica Neue Medium"/>
                <a:cs typeface="Helvetica Neue Medium"/>
                <a:sym typeface="Helvetica Neue Medium"/>
              </a:rPr>
              <a:t>რუკის გაციფრულება</a:t>
            </a:r>
            <a:r>
              <a:rPr kumimoji="0" lang="en-US" sz="3600" b="1" i="0" u="none" strike="noStrike" cap="none" spc="0" normalizeH="0" baseline="0" dirty="0">
                <a:ln>
                  <a:noFill/>
                </a:ln>
                <a:effectLst/>
                <a:uFillTx/>
                <a:latin typeface="Obvia" panose="02000506030000020004"/>
                <a:ea typeface="Helvetica Neue Medium"/>
                <a:cs typeface="Helvetica Neue Medium"/>
                <a:sym typeface="Helvetica Neue Medium"/>
              </a:rPr>
              <a:t>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48EF2F0-8875-B9D5-0961-2D3D0C7E82D3}"/>
              </a:ext>
            </a:extLst>
          </p:cNvPr>
          <p:cNvSpPr/>
          <p:nvPr/>
        </p:nvSpPr>
        <p:spPr>
          <a:xfrm>
            <a:off x="11586305" y="4858135"/>
            <a:ext cx="6108700" cy="65659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ka-GE" sz="3600" b="1" i="0" u="none" strike="noStrike" cap="none" spc="0" normalizeH="0" baseline="0" dirty="0">
                <a:ln>
                  <a:noFill/>
                </a:ln>
                <a:effectLst/>
                <a:uFillTx/>
                <a:latin typeface="Obvia" panose="02000506030000020004"/>
                <a:ea typeface="Helvetica Neue Medium"/>
                <a:cs typeface="Helvetica Neue Medium"/>
                <a:sym typeface="Helvetica Neue Medium"/>
              </a:rPr>
              <a:t>თემატური ანალიზი</a:t>
            </a:r>
            <a:endParaRPr kumimoji="0" lang="en-US" sz="3600" b="1" i="0" u="none" strike="noStrike" cap="none" spc="0" normalizeH="0" baseline="0" dirty="0">
              <a:ln>
                <a:noFill/>
              </a:ln>
              <a:effectLst/>
              <a:uFillTx/>
              <a:latin typeface="Obvia" panose="02000506030000020004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" name="Arrow: Down 3">
            <a:extLst>
              <a:ext uri="{FF2B5EF4-FFF2-40B4-BE49-F238E27FC236}">
                <a16:creationId xmlns:a16="http://schemas.microsoft.com/office/drawing/2014/main" id="{B03C4A20-5629-ACBF-AC72-5A09873767C8}"/>
              </a:ext>
            </a:extLst>
          </p:cNvPr>
          <p:cNvSpPr/>
          <p:nvPr/>
        </p:nvSpPr>
        <p:spPr>
          <a:xfrm>
            <a:off x="4253476" y="3880690"/>
            <a:ext cx="482099" cy="798790"/>
          </a:xfrm>
          <a:prstGeom prst="downArrow">
            <a:avLst/>
          </a:prstGeom>
          <a:solidFill>
            <a:srgbClr val="00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5" name="Arrow: Down 14">
            <a:extLst>
              <a:ext uri="{FF2B5EF4-FFF2-40B4-BE49-F238E27FC236}">
                <a16:creationId xmlns:a16="http://schemas.microsoft.com/office/drawing/2014/main" id="{CAB16A09-DC96-371E-1A88-B831512899A3}"/>
              </a:ext>
            </a:extLst>
          </p:cNvPr>
          <p:cNvSpPr/>
          <p:nvPr/>
        </p:nvSpPr>
        <p:spPr>
          <a:xfrm>
            <a:off x="4847865" y="5775230"/>
            <a:ext cx="409936" cy="613366"/>
          </a:xfrm>
          <a:prstGeom prst="downArrow">
            <a:avLst/>
          </a:prstGeom>
          <a:solidFill>
            <a:srgbClr val="00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6" name="Arrow: Down 15">
            <a:extLst>
              <a:ext uri="{FF2B5EF4-FFF2-40B4-BE49-F238E27FC236}">
                <a16:creationId xmlns:a16="http://schemas.microsoft.com/office/drawing/2014/main" id="{1A55BC65-508E-8DFA-7723-1CBCA35AFC47}"/>
              </a:ext>
            </a:extLst>
          </p:cNvPr>
          <p:cNvSpPr/>
          <p:nvPr/>
        </p:nvSpPr>
        <p:spPr>
          <a:xfrm>
            <a:off x="5203519" y="7070416"/>
            <a:ext cx="409936" cy="613366"/>
          </a:xfrm>
          <a:prstGeom prst="downArrow">
            <a:avLst/>
          </a:prstGeom>
          <a:solidFill>
            <a:srgbClr val="00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7" name="Arrow: Down 16">
            <a:extLst>
              <a:ext uri="{FF2B5EF4-FFF2-40B4-BE49-F238E27FC236}">
                <a16:creationId xmlns:a16="http://schemas.microsoft.com/office/drawing/2014/main" id="{F3557D3F-76EA-E84F-351E-94C985097740}"/>
              </a:ext>
            </a:extLst>
          </p:cNvPr>
          <p:cNvSpPr/>
          <p:nvPr/>
        </p:nvSpPr>
        <p:spPr>
          <a:xfrm>
            <a:off x="13829556" y="3891920"/>
            <a:ext cx="409936" cy="613366"/>
          </a:xfrm>
          <a:prstGeom prst="downArrow">
            <a:avLst/>
          </a:prstGeom>
          <a:solidFill>
            <a:srgbClr val="00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22953542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/>
          <p:cNvSpPr txBox="1"/>
          <p:nvPr/>
        </p:nvSpPr>
        <p:spPr>
          <a:xfrm>
            <a:off x="1028700" y="9416625"/>
            <a:ext cx="4060214" cy="2607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090"/>
              </a:lnSpc>
            </a:pPr>
            <a:r>
              <a:rPr lang="en-US" sz="1742">
                <a:solidFill>
                  <a:srgbClr val="000000"/>
                </a:solidFill>
                <a:latin typeface="BR Omny"/>
                <a:ea typeface="BR Omny"/>
                <a:cs typeface="BR Omny"/>
                <a:sym typeface="BR Omny"/>
              </a:rPr>
              <a:t>www.glocalevalweek.org</a:t>
            </a:r>
          </a:p>
        </p:txBody>
      </p:sp>
      <p:pic>
        <p:nvPicPr>
          <p:cNvPr id="7" name="Picture 6" descr="A logo for a company&#10;&#10;AI-generated content may be incorrect.">
            <a:extLst>
              <a:ext uri="{FF2B5EF4-FFF2-40B4-BE49-F238E27FC236}">
                <a16:creationId xmlns:a16="http://schemas.microsoft.com/office/drawing/2014/main" id="{2EB346A1-BDBA-F5A0-69F4-2D49486E996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1375" y="0"/>
            <a:ext cx="3826625" cy="1644818"/>
          </a:xfrm>
          <a:prstGeom prst="rect">
            <a:avLst/>
          </a:prstGeom>
        </p:spPr>
      </p:pic>
      <p:pic>
        <p:nvPicPr>
          <p:cNvPr id="6" name="Picture 5" descr="A person writing on a post-it note">
            <a:extLst>
              <a:ext uri="{FF2B5EF4-FFF2-40B4-BE49-F238E27FC236}">
                <a16:creationId xmlns:a16="http://schemas.microsoft.com/office/drawing/2014/main" id="{E1396A9E-4D20-D195-35D8-B2B977CFB5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" y="0"/>
            <a:ext cx="10207254" cy="7680960"/>
          </a:xfrm>
          <a:prstGeom prst="rect">
            <a:avLst/>
          </a:prstGeom>
        </p:spPr>
      </p:pic>
      <p:pic>
        <p:nvPicPr>
          <p:cNvPr id="8" name="Picture 7" descr="A white board with many sticky notes&#10;&#10;Description automatically generated">
            <a:extLst>
              <a:ext uri="{FF2B5EF4-FFF2-40B4-BE49-F238E27FC236}">
                <a16:creationId xmlns:a16="http://schemas.microsoft.com/office/drawing/2014/main" id="{32B52871-CD5B-04BC-137A-B8F31DC00D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7047" y="2650713"/>
            <a:ext cx="9745652" cy="7636287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6B3981-4518-F662-5147-C8BBB0C932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0D9031B3-A634-E37D-DBC3-453D99E8718A}"/>
              </a:ext>
            </a:extLst>
          </p:cNvPr>
          <p:cNvSpPr/>
          <p:nvPr/>
        </p:nvSpPr>
        <p:spPr>
          <a:xfrm rot="-1377480">
            <a:off x="15613381" y="7940021"/>
            <a:ext cx="3291840" cy="3474720"/>
          </a:xfrm>
          <a:custGeom>
            <a:avLst/>
            <a:gdLst/>
            <a:ahLst/>
            <a:cxnLst/>
            <a:rect l="l" t="t" r="r" b="b"/>
            <a:pathLst>
              <a:path w="6920877" h="7170046">
                <a:moveTo>
                  <a:pt x="0" y="0"/>
                </a:moveTo>
                <a:lnTo>
                  <a:pt x="6920877" y="0"/>
                </a:lnTo>
                <a:lnTo>
                  <a:pt x="6920877" y="7170046"/>
                </a:lnTo>
                <a:lnTo>
                  <a:pt x="0" y="717004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5972" r="-5972"/>
            </a:stretch>
          </a:blipFill>
        </p:spPr>
        <p:txBody>
          <a:bodyPr/>
          <a:lstStyle/>
          <a:p>
            <a:endParaRPr lang="en-US" sz="2000" dirty="0"/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D9EC06B6-E554-0B64-CB96-BBE7D35B6087}"/>
              </a:ext>
            </a:extLst>
          </p:cNvPr>
          <p:cNvSpPr txBox="1"/>
          <p:nvPr/>
        </p:nvSpPr>
        <p:spPr>
          <a:xfrm>
            <a:off x="1028700" y="9416625"/>
            <a:ext cx="4060214" cy="2693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090"/>
              </a:lnSpc>
            </a:pPr>
            <a:r>
              <a:rPr lang="en-US" sz="2000">
                <a:ea typeface="BR Omny"/>
                <a:cs typeface="BR Omny"/>
                <a:sym typeface="BR Omny"/>
              </a:rPr>
              <a:t>www.glocalevalweek.org</a:t>
            </a:r>
          </a:p>
        </p:txBody>
      </p:sp>
      <p:pic>
        <p:nvPicPr>
          <p:cNvPr id="7" name="Picture 6" descr="A logo for a company&#10;&#10;AI-generated content may be incorrect.">
            <a:extLst>
              <a:ext uri="{FF2B5EF4-FFF2-40B4-BE49-F238E27FC236}">
                <a16:creationId xmlns:a16="http://schemas.microsoft.com/office/drawing/2014/main" id="{1D31E6F6-1AAC-7BE1-9F34-C94EFFEBA88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1375" y="0"/>
            <a:ext cx="3826625" cy="1644818"/>
          </a:xfrm>
          <a:prstGeom prst="rect">
            <a:avLst/>
          </a:prstGeom>
        </p:spPr>
      </p:pic>
      <p:pic>
        <p:nvPicPr>
          <p:cNvPr id="6" name="Picture 5" descr="A diagram of a flowchart">
            <a:extLst>
              <a:ext uri="{FF2B5EF4-FFF2-40B4-BE49-F238E27FC236}">
                <a16:creationId xmlns:a16="http://schemas.microsoft.com/office/drawing/2014/main" id="{74CECFC8-749E-D2C8-0FBD-86135E53890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51" t="2268" r="1117" b="1668"/>
          <a:stretch/>
        </p:blipFill>
        <p:spPr>
          <a:xfrm>
            <a:off x="526275" y="50630"/>
            <a:ext cx="17235450" cy="630936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8E8F2FA-7F5E-0BB3-C824-1C2762D8E4E5}"/>
              </a:ext>
            </a:extLst>
          </p:cNvPr>
          <p:cNvSpPr/>
          <p:nvPr/>
        </p:nvSpPr>
        <p:spPr>
          <a:xfrm>
            <a:off x="477363" y="7020899"/>
            <a:ext cx="914400" cy="410369"/>
          </a:xfrm>
          <a:prstGeom prst="rect">
            <a:avLst/>
          </a:prstGeom>
          <a:solidFill>
            <a:srgbClr val="FF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spc="0" normalizeH="0" baseline="0" dirty="0">
              <a:ln>
                <a:noFill/>
              </a:ln>
              <a:effectLst/>
              <a:uFillTx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5E0F44B-1DCF-9D43-8531-85AED9E44D9A}"/>
              </a:ext>
            </a:extLst>
          </p:cNvPr>
          <p:cNvSpPr/>
          <p:nvPr/>
        </p:nvSpPr>
        <p:spPr>
          <a:xfrm>
            <a:off x="526275" y="7773269"/>
            <a:ext cx="914400" cy="410369"/>
          </a:xfrm>
          <a:prstGeom prst="rect">
            <a:avLst/>
          </a:prstGeom>
          <a:solidFill>
            <a:srgbClr val="0070C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spc="0" normalizeH="0" baseline="0" dirty="0">
              <a:ln>
                <a:noFill/>
              </a:ln>
              <a:effectLst/>
              <a:uFillTx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9FF437F-7F16-50E3-4F82-2895FE8EF6C7}"/>
              </a:ext>
            </a:extLst>
          </p:cNvPr>
          <p:cNvSpPr/>
          <p:nvPr/>
        </p:nvSpPr>
        <p:spPr>
          <a:xfrm>
            <a:off x="526275" y="8714782"/>
            <a:ext cx="914400" cy="410369"/>
          </a:xfrm>
          <a:prstGeom prst="rect">
            <a:avLst/>
          </a:prstGeom>
          <a:solidFill>
            <a:srgbClr val="FFFF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spc="0" normalizeH="0" baseline="0" dirty="0">
              <a:ln>
                <a:noFill/>
              </a:ln>
              <a:effectLst/>
              <a:uFillTx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895A1BF-6D16-AD0E-268B-BEC915A4FB2B}"/>
              </a:ext>
            </a:extLst>
          </p:cNvPr>
          <p:cNvSpPr/>
          <p:nvPr/>
        </p:nvSpPr>
        <p:spPr>
          <a:xfrm>
            <a:off x="6324600" y="7001849"/>
            <a:ext cx="914400" cy="410369"/>
          </a:xfrm>
          <a:prstGeom prst="rect">
            <a:avLst/>
          </a:prstGeom>
          <a:solidFill>
            <a:schemeClr val="accent6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spc="0" normalizeH="0" baseline="0">
              <a:ln>
                <a:noFill/>
              </a:ln>
              <a:effectLst/>
              <a:uFillTx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680AE1D-8F84-80D9-F296-D2309309F706}"/>
              </a:ext>
            </a:extLst>
          </p:cNvPr>
          <p:cNvSpPr/>
          <p:nvPr/>
        </p:nvSpPr>
        <p:spPr>
          <a:xfrm>
            <a:off x="6324600" y="7848893"/>
            <a:ext cx="914400" cy="410369"/>
          </a:xfrm>
          <a:prstGeom prst="rect">
            <a:avLst/>
          </a:prstGeom>
          <a:solidFill>
            <a:srgbClr val="E438C3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spc="0" normalizeH="0" baseline="0">
              <a:ln>
                <a:noFill/>
              </a:ln>
              <a:effectLst/>
              <a:uFillTx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05A8279-F992-2FA1-4FC0-82CB6A28AC29}"/>
              </a:ext>
            </a:extLst>
          </p:cNvPr>
          <p:cNvSpPr/>
          <p:nvPr/>
        </p:nvSpPr>
        <p:spPr>
          <a:xfrm>
            <a:off x="6305550" y="8785015"/>
            <a:ext cx="914400" cy="410369"/>
          </a:xfrm>
          <a:prstGeom prst="rect">
            <a:avLst/>
          </a:prstGeom>
          <a:solidFill>
            <a:schemeClr val="bg1">
              <a:lumMod val="5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spc="0" normalizeH="0" baseline="0">
              <a:ln>
                <a:noFill/>
              </a:ln>
              <a:effectLst/>
              <a:uFillTx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510606E-EA87-69A4-A02B-B7270863D6D5}"/>
              </a:ext>
            </a:extLst>
          </p:cNvPr>
          <p:cNvSpPr/>
          <p:nvPr/>
        </p:nvSpPr>
        <p:spPr>
          <a:xfrm>
            <a:off x="12650191" y="7020899"/>
            <a:ext cx="914400" cy="410369"/>
          </a:xfrm>
          <a:prstGeom prst="rect">
            <a:avLst/>
          </a:prstGeom>
          <a:solidFill>
            <a:schemeClr val="tx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spc="0" normalizeH="0" baseline="0" dirty="0">
              <a:ln>
                <a:noFill/>
              </a:ln>
              <a:effectLst/>
              <a:uFillTx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24853F2-F11F-EB8B-0045-2130D1640473}"/>
              </a:ext>
            </a:extLst>
          </p:cNvPr>
          <p:cNvSpPr txBox="1"/>
          <p:nvPr/>
        </p:nvSpPr>
        <p:spPr>
          <a:xfrm>
            <a:off x="1266825" y="6953447"/>
            <a:ext cx="5276850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ka-GE" sz="2000" b="0" i="0" u="none" strike="noStrike" cap="none" spc="0" normalizeH="0" baseline="0" dirty="0">
                <a:ln>
                  <a:noFill/>
                </a:ln>
                <a:effectLst/>
                <a:uFillTx/>
                <a:ea typeface="+mn-ea"/>
                <a:cs typeface="+mn-cs"/>
                <a:sym typeface="Helvetica Neue"/>
              </a:rPr>
              <a:t>ამერიკული კულტურა და ცხოვრების წესი</a:t>
            </a:r>
            <a:endParaRPr kumimoji="0" lang="en-US" sz="2000" b="0" i="0" u="none" strike="noStrike" cap="none" spc="0" normalizeH="0" baseline="0" dirty="0">
              <a:ln>
                <a:noFill/>
              </a:ln>
              <a:effectLst/>
              <a:uFillTx/>
              <a:ea typeface="+mn-ea"/>
              <a:cs typeface="+mn-cs"/>
              <a:sym typeface="Helvetica Neue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5F87731-A924-50E7-83B0-1AF915F3DD12}"/>
              </a:ext>
            </a:extLst>
          </p:cNvPr>
          <p:cNvSpPr txBox="1"/>
          <p:nvPr/>
        </p:nvSpPr>
        <p:spPr>
          <a:xfrm>
            <a:off x="1512324" y="7809958"/>
            <a:ext cx="5276850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ka-GE" sz="2000" b="0" i="0" u="none" strike="noStrike" cap="none" spc="0" normalizeH="0" baseline="0" dirty="0">
                <a:ln>
                  <a:noFill/>
                </a:ln>
                <a:effectLst/>
                <a:uFillTx/>
                <a:ea typeface="+mn-ea"/>
                <a:cs typeface="+mn-cs"/>
                <a:sym typeface="Helvetica Neue"/>
              </a:rPr>
              <a:t>ინგლისური ენის უნარები</a:t>
            </a:r>
            <a:endParaRPr kumimoji="0" lang="en-US" sz="2000" b="0" i="0" u="none" strike="noStrike" cap="none" spc="0" normalizeH="0" baseline="0" dirty="0">
              <a:ln>
                <a:noFill/>
              </a:ln>
              <a:effectLst/>
              <a:uFillTx/>
              <a:ea typeface="+mn-ea"/>
              <a:cs typeface="+mn-cs"/>
              <a:sym typeface="Helvetica Neue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42FC127-8512-4D16-39F4-D1AB46CBA55D}"/>
              </a:ext>
            </a:extLst>
          </p:cNvPr>
          <p:cNvSpPr txBox="1"/>
          <p:nvPr/>
        </p:nvSpPr>
        <p:spPr>
          <a:xfrm>
            <a:off x="1570392" y="8714782"/>
            <a:ext cx="5276850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ka-GE" sz="2000" dirty="0">
                <a:sym typeface="Helvetica Neue"/>
              </a:rPr>
              <a:t>სოციალური კავშირები</a:t>
            </a:r>
            <a:r>
              <a:rPr kumimoji="0" lang="en-US" sz="2000" b="0" i="0" u="none" strike="noStrike" cap="none" spc="0" normalizeH="0" baseline="0" dirty="0">
                <a:ln>
                  <a:noFill/>
                </a:ln>
                <a:effectLst/>
                <a:uFillTx/>
                <a:ea typeface="+mn-ea"/>
                <a:cs typeface="+mn-cs"/>
                <a:sym typeface="Helvetica Neue"/>
              </a:rPr>
              <a:t>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670B974-B5B7-BFDC-BC22-4C4760CF117C}"/>
              </a:ext>
            </a:extLst>
          </p:cNvPr>
          <p:cNvSpPr txBox="1"/>
          <p:nvPr/>
        </p:nvSpPr>
        <p:spPr>
          <a:xfrm>
            <a:off x="7473487" y="7015368"/>
            <a:ext cx="5276850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ka-GE" sz="2000" dirty="0"/>
              <a:t>ზოგადი უნარები და ცოდნა</a:t>
            </a:r>
            <a:r>
              <a:rPr lang="en-US" sz="2000" dirty="0"/>
              <a:t> </a:t>
            </a:r>
            <a:r>
              <a:rPr kumimoji="0" lang="en-US" sz="2000" b="0" i="0" u="none" strike="noStrike" cap="none" spc="0" normalizeH="0" baseline="0" dirty="0">
                <a:ln>
                  <a:noFill/>
                </a:ln>
                <a:effectLst/>
                <a:uFillTx/>
                <a:ea typeface="+mn-ea"/>
                <a:cs typeface="+mn-cs"/>
                <a:sym typeface="Helvetica Neue"/>
              </a:rPr>
              <a:t>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F1D88DE-EF48-FF08-723D-76A45964095B}"/>
              </a:ext>
            </a:extLst>
          </p:cNvPr>
          <p:cNvSpPr txBox="1"/>
          <p:nvPr/>
        </p:nvSpPr>
        <p:spPr>
          <a:xfrm>
            <a:off x="7490693" y="7886992"/>
            <a:ext cx="5276850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ka-GE" sz="2000" b="0" i="0" u="none" strike="noStrike" cap="none" spc="0" normalizeH="0" baseline="0" dirty="0">
                <a:ln>
                  <a:noFill/>
                </a:ln>
                <a:effectLst/>
                <a:uFillTx/>
                <a:ea typeface="+mn-ea"/>
                <a:cs typeface="+mn-cs"/>
                <a:sym typeface="Helvetica Neue"/>
              </a:rPr>
              <a:t>ამერიკული ღირებულებები</a:t>
            </a:r>
            <a:endParaRPr kumimoji="0" lang="en-US" sz="2000" b="0" i="0" u="none" strike="noStrike" cap="none" spc="0" normalizeH="0" baseline="0" dirty="0">
              <a:ln>
                <a:noFill/>
              </a:ln>
              <a:effectLst/>
              <a:uFillTx/>
              <a:ea typeface="+mn-ea"/>
              <a:cs typeface="+mn-cs"/>
              <a:sym typeface="Helvetica Neue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E0D67C4-BE46-2606-DB5D-A92207179838}"/>
              </a:ext>
            </a:extLst>
          </p:cNvPr>
          <p:cNvSpPr txBox="1"/>
          <p:nvPr/>
        </p:nvSpPr>
        <p:spPr>
          <a:xfrm>
            <a:off x="7500526" y="8777654"/>
            <a:ext cx="5276850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ka-GE" sz="2000" dirty="0">
                <a:sym typeface="Helvetica Neue"/>
              </a:rPr>
              <a:t>კარიერული ორიენტაცია</a:t>
            </a:r>
            <a:endParaRPr kumimoji="0" lang="en-US" sz="2000" b="0" i="0" u="none" strike="noStrike" cap="none" spc="0" normalizeH="0" baseline="0" dirty="0">
              <a:ln>
                <a:noFill/>
              </a:ln>
              <a:effectLst/>
              <a:uFillTx/>
              <a:ea typeface="+mn-ea"/>
              <a:cs typeface="+mn-cs"/>
              <a:sym typeface="Helvetica Neue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79DA576-5D36-3404-9F05-CE8647CADB59}"/>
              </a:ext>
            </a:extLst>
          </p:cNvPr>
          <p:cNvSpPr txBox="1"/>
          <p:nvPr/>
        </p:nvSpPr>
        <p:spPr>
          <a:xfrm>
            <a:off x="13882420" y="7020899"/>
            <a:ext cx="5276850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ka-GE" sz="2000" b="0" i="0" u="none" strike="noStrike" cap="none" spc="0" normalizeH="0" baseline="0" dirty="0">
                <a:ln>
                  <a:noFill/>
                </a:ln>
                <a:effectLst/>
                <a:uFillTx/>
                <a:ea typeface="+mn-ea"/>
                <a:cs typeface="+mn-cs"/>
                <a:sym typeface="Helvetica Neue"/>
              </a:rPr>
              <a:t>სხვა</a:t>
            </a:r>
            <a:endParaRPr kumimoji="0" lang="en-US" sz="2000" b="0" i="0" u="none" strike="noStrike" cap="none" spc="0" normalizeH="0" baseline="0" dirty="0">
              <a:ln>
                <a:noFill/>
              </a:ln>
              <a:effectLst/>
              <a:uFillTx/>
              <a:ea typeface="+mn-ea"/>
              <a:cs typeface="+mn-cs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8001381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AC1DF2-272C-1FCA-2562-234E1F8F44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8DEA9515-472E-A9E4-343C-F61D5AF7DAA5}"/>
              </a:ext>
            </a:extLst>
          </p:cNvPr>
          <p:cNvSpPr/>
          <p:nvPr/>
        </p:nvSpPr>
        <p:spPr>
          <a:xfrm rot="-1377480">
            <a:off x="12662332" y="5831602"/>
            <a:ext cx="6920877" cy="7170046"/>
          </a:xfrm>
          <a:custGeom>
            <a:avLst/>
            <a:gdLst/>
            <a:ahLst/>
            <a:cxnLst/>
            <a:rect l="l" t="t" r="r" b="b"/>
            <a:pathLst>
              <a:path w="6920877" h="7170046">
                <a:moveTo>
                  <a:pt x="0" y="0"/>
                </a:moveTo>
                <a:lnTo>
                  <a:pt x="6920877" y="0"/>
                </a:lnTo>
                <a:lnTo>
                  <a:pt x="6920877" y="7170046"/>
                </a:lnTo>
                <a:lnTo>
                  <a:pt x="0" y="717004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5972" r="-5972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2CB2235C-C005-E67E-80F8-619DB8857FBA}"/>
              </a:ext>
            </a:extLst>
          </p:cNvPr>
          <p:cNvSpPr txBox="1"/>
          <p:nvPr/>
        </p:nvSpPr>
        <p:spPr>
          <a:xfrm>
            <a:off x="1028700" y="1095295"/>
            <a:ext cx="9972606" cy="7334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759"/>
              </a:lnSpc>
            </a:pPr>
            <a:r>
              <a:rPr lang="ka-GE" sz="4800" b="1" dirty="0">
                <a:solidFill>
                  <a:srgbClr val="1C79BE"/>
                </a:solidFill>
                <a:latin typeface="BR Omny Bold"/>
                <a:ea typeface="BR Omny Bold"/>
                <a:cs typeface="BR Omny Bold"/>
                <a:sym typeface="BR Omny Bold"/>
              </a:rPr>
              <a:t>გამოწვევბი და „გაკვეთილები“</a:t>
            </a:r>
            <a:endParaRPr lang="en-US" sz="4800" b="1" dirty="0">
              <a:solidFill>
                <a:srgbClr val="1C79BE"/>
              </a:solidFill>
              <a:latin typeface="BR Omny Bold"/>
              <a:ea typeface="BR Omny Bold"/>
              <a:cs typeface="BR Omny Bold"/>
              <a:sym typeface="BR Omny Bold"/>
            </a:endParaRP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E75D2534-9D09-C3FE-3C49-BE78D4C4CC73}"/>
              </a:ext>
            </a:extLst>
          </p:cNvPr>
          <p:cNvSpPr txBox="1"/>
          <p:nvPr/>
        </p:nvSpPr>
        <p:spPr>
          <a:xfrm>
            <a:off x="1028700" y="2654036"/>
            <a:ext cx="14973300" cy="254563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indent="-342900" algn="l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ka-GE" sz="3600" dirty="0">
                <a:solidFill>
                  <a:srgbClr val="000000"/>
                </a:solidFill>
                <a:latin typeface="+mj-lt"/>
                <a:ea typeface="BR Omny"/>
                <a:cs typeface="BR Omny"/>
                <a:sym typeface="BR Omny"/>
              </a:rPr>
              <a:t>მონაწილეების თავშეკავება უნიკალური გამოცდილებების გაზიარების პროცესში.</a:t>
            </a:r>
            <a:endParaRPr lang="en-US" sz="3600" dirty="0">
              <a:solidFill>
                <a:srgbClr val="000000"/>
              </a:solidFill>
              <a:latin typeface="+mj-lt"/>
              <a:ea typeface="BR Omny"/>
              <a:cs typeface="BR Omny"/>
              <a:sym typeface="BR Omny"/>
            </a:endParaRPr>
          </a:p>
          <a:p>
            <a:pPr algn="l">
              <a:lnSpc>
                <a:spcPts val="2800"/>
              </a:lnSpc>
            </a:pPr>
            <a:endParaRPr lang="ka-GE" sz="3600" dirty="0">
              <a:solidFill>
                <a:srgbClr val="000000"/>
              </a:solidFill>
              <a:latin typeface="+mj-lt"/>
              <a:ea typeface="BR Omny"/>
              <a:cs typeface="BR Omny"/>
              <a:sym typeface="BR Omny"/>
            </a:endParaRPr>
          </a:p>
          <a:p>
            <a:pPr marL="342900" indent="-342900" algn="l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ka-GE" sz="3600" dirty="0">
                <a:solidFill>
                  <a:srgbClr val="000000"/>
                </a:solidFill>
                <a:latin typeface="+mj-lt"/>
                <a:ea typeface="BR Omny"/>
                <a:cs typeface="BR Omny"/>
                <a:sym typeface="BR Omny"/>
              </a:rPr>
              <a:t>ფასილიტატორის აქტიური ჩართულობის საჭიროება.</a:t>
            </a:r>
          </a:p>
          <a:p>
            <a:pPr marL="342900" indent="-342900" algn="l">
              <a:lnSpc>
                <a:spcPts val="2800"/>
              </a:lnSpc>
              <a:buFont typeface="Arial" panose="020B0604020202020204" pitchFamily="34" charset="0"/>
              <a:buChar char="•"/>
            </a:pPr>
            <a:endParaRPr lang="ka-GE" sz="3600" dirty="0">
              <a:solidFill>
                <a:srgbClr val="000000"/>
              </a:solidFill>
              <a:latin typeface="+mj-lt"/>
              <a:ea typeface="BR Omny"/>
              <a:cs typeface="BR Omny"/>
              <a:sym typeface="BR Omny"/>
            </a:endParaRPr>
          </a:p>
          <a:p>
            <a:pPr marL="342900" indent="-342900" algn="l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ka-GE" sz="3600" dirty="0">
                <a:solidFill>
                  <a:srgbClr val="000000"/>
                </a:solidFill>
                <a:latin typeface="+mj-lt"/>
                <a:ea typeface="BR Omny"/>
                <a:cs typeface="BR Omny"/>
                <a:sym typeface="BR Omny"/>
              </a:rPr>
              <a:t>მონაწილეების ჩართულობის პრობლემურობა განმეორებით სესიებში.</a:t>
            </a:r>
            <a:endParaRPr lang="en-US" sz="3600" dirty="0">
              <a:solidFill>
                <a:srgbClr val="000000"/>
              </a:solidFill>
              <a:latin typeface="+mj-lt"/>
              <a:ea typeface="BR Omny"/>
              <a:cs typeface="BR Omny"/>
              <a:sym typeface="BR Omny"/>
            </a:endParaRPr>
          </a:p>
          <a:p>
            <a:pPr marL="342900" indent="-342900" algn="l">
              <a:lnSpc>
                <a:spcPts val="2800"/>
              </a:lnSpc>
              <a:buFont typeface="Arial" panose="020B0604020202020204" pitchFamily="34" charset="0"/>
              <a:buChar char="•"/>
            </a:pPr>
            <a:endParaRPr lang="en-US" sz="3600" dirty="0">
              <a:solidFill>
                <a:srgbClr val="000000"/>
              </a:solidFill>
              <a:latin typeface="+mj-lt"/>
              <a:ea typeface="BR Omny"/>
              <a:cs typeface="BR Omny"/>
              <a:sym typeface="BR Omny"/>
            </a:endParaRP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044FC154-DC81-35E5-DE52-C9F1CA9C4E10}"/>
              </a:ext>
            </a:extLst>
          </p:cNvPr>
          <p:cNvSpPr txBox="1"/>
          <p:nvPr/>
        </p:nvSpPr>
        <p:spPr>
          <a:xfrm>
            <a:off x="1028700" y="9416625"/>
            <a:ext cx="4060214" cy="2607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090"/>
              </a:lnSpc>
            </a:pPr>
            <a:r>
              <a:rPr lang="en-US" sz="1742">
                <a:solidFill>
                  <a:srgbClr val="000000"/>
                </a:solidFill>
                <a:latin typeface="BR Omny"/>
                <a:ea typeface="BR Omny"/>
                <a:cs typeface="BR Omny"/>
                <a:sym typeface="BR Omny"/>
              </a:rPr>
              <a:t>www.glocalevalweek.org</a:t>
            </a:r>
          </a:p>
        </p:txBody>
      </p:sp>
      <p:pic>
        <p:nvPicPr>
          <p:cNvPr id="7" name="Picture 6" descr="A logo for a company&#10;&#10;AI-generated content may be incorrect.">
            <a:extLst>
              <a:ext uri="{FF2B5EF4-FFF2-40B4-BE49-F238E27FC236}">
                <a16:creationId xmlns:a16="http://schemas.microsoft.com/office/drawing/2014/main" id="{B38C67C9-EA39-A23A-4D87-DCDE22252E1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1375" y="0"/>
            <a:ext cx="3826625" cy="1644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1881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3D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9871126">
            <a:off x="4008677" y="-7039991"/>
            <a:ext cx="24807266" cy="25700388"/>
          </a:xfrm>
          <a:custGeom>
            <a:avLst/>
            <a:gdLst/>
            <a:ahLst/>
            <a:cxnLst/>
            <a:rect l="l" t="t" r="r" b="b"/>
            <a:pathLst>
              <a:path w="24807266" h="25700388">
                <a:moveTo>
                  <a:pt x="0" y="0"/>
                </a:moveTo>
                <a:lnTo>
                  <a:pt x="24807266" y="0"/>
                </a:lnTo>
                <a:lnTo>
                  <a:pt x="24807266" y="25700388"/>
                </a:lnTo>
                <a:lnTo>
                  <a:pt x="0" y="2570038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5972" r="-5972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709920" y="789835"/>
            <a:ext cx="1915812" cy="2045654"/>
          </a:xfrm>
          <a:custGeom>
            <a:avLst/>
            <a:gdLst/>
            <a:ahLst/>
            <a:cxnLst/>
            <a:rect l="l" t="t" r="r" b="b"/>
            <a:pathLst>
              <a:path w="1915812" h="2045654">
                <a:moveTo>
                  <a:pt x="0" y="0"/>
                </a:moveTo>
                <a:lnTo>
                  <a:pt x="1915812" y="0"/>
                </a:lnTo>
                <a:lnTo>
                  <a:pt x="1915812" y="2045654"/>
                </a:lnTo>
                <a:lnTo>
                  <a:pt x="0" y="204565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r="-384434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2666543" y="1231828"/>
            <a:ext cx="2422371" cy="4403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729"/>
              </a:lnSpc>
            </a:pPr>
            <a:r>
              <a:rPr lang="en-US" sz="2664" dirty="0">
                <a:solidFill>
                  <a:srgbClr val="FEFEFE"/>
                </a:solidFill>
                <a:latin typeface="BR Omny"/>
                <a:ea typeface="BR Omny"/>
                <a:cs typeface="BR Omny"/>
                <a:sym typeface="BR Omny"/>
              </a:rPr>
              <a:t>global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2666543" y="1531485"/>
            <a:ext cx="1739714" cy="4602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729"/>
              </a:lnSpc>
            </a:pPr>
            <a:r>
              <a:rPr lang="en-US" sz="2664" b="1" dirty="0">
                <a:solidFill>
                  <a:srgbClr val="FEFEFE"/>
                </a:solidFill>
                <a:latin typeface="BR Omny Bold"/>
                <a:ea typeface="BR Omny Bold"/>
                <a:cs typeface="BR Omny Bold"/>
                <a:sym typeface="BR Omny Bold"/>
              </a:rPr>
              <a:t>evaluation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2666543" y="1812615"/>
            <a:ext cx="2217402" cy="4403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729"/>
              </a:lnSpc>
            </a:pPr>
            <a:r>
              <a:rPr lang="en-US" sz="2664" dirty="0">
                <a:solidFill>
                  <a:srgbClr val="FEFEFE"/>
                </a:solidFill>
                <a:latin typeface="BR Omny"/>
                <a:ea typeface="BR Omny"/>
                <a:cs typeface="BR Omny"/>
                <a:sym typeface="BR Omny"/>
              </a:rPr>
              <a:t>initiative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977858" y="5510232"/>
            <a:ext cx="6525478" cy="10381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159"/>
              </a:lnSpc>
            </a:pPr>
            <a:r>
              <a:rPr lang="en-US" sz="6799" b="1" dirty="0">
                <a:solidFill>
                  <a:srgbClr val="FEFEFE"/>
                </a:solidFill>
                <a:latin typeface="BR Omny Bold"/>
                <a:ea typeface="BR Omny Bold"/>
                <a:cs typeface="BR Omny Bold"/>
                <a:sym typeface="BR Omny Bold"/>
              </a:rPr>
              <a:t>Thank you!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28700" y="9416625"/>
            <a:ext cx="4060214" cy="2607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090"/>
              </a:lnSpc>
            </a:pPr>
            <a:r>
              <a:rPr lang="en-US" sz="1742">
                <a:solidFill>
                  <a:srgbClr val="FFFFFF"/>
                </a:solidFill>
                <a:latin typeface="BR Omny"/>
                <a:ea typeface="BR Omny"/>
                <a:cs typeface="BR Omny"/>
                <a:sym typeface="BR Omny"/>
              </a:rPr>
              <a:t>www.glocalevalweek.org</a:t>
            </a:r>
          </a:p>
        </p:txBody>
      </p:sp>
      <p:pic>
        <p:nvPicPr>
          <p:cNvPr id="10" name="Picture 9" descr="A logo for a company&#10;&#10;AI-generated content may be incorrect.">
            <a:extLst>
              <a:ext uri="{FF2B5EF4-FFF2-40B4-BE49-F238E27FC236}">
                <a16:creationId xmlns:a16="http://schemas.microsoft.com/office/drawing/2014/main" id="{3833E36B-9CFF-08D4-CD3C-508DC3EC6C7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072" y="2835489"/>
            <a:ext cx="3878873" cy="166727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</TotalTime>
  <Words>315</Words>
  <Application>Microsoft Office PowerPoint</Application>
  <PresentationFormat>Custom</PresentationFormat>
  <Paragraphs>51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Obvia</vt:lpstr>
      <vt:lpstr>Calibri</vt:lpstr>
      <vt:lpstr>BR Omny Bold</vt:lpstr>
      <vt:lpstr>BR Omny</vt:lpstr>
      <vt:lpstr>Arial</vt:lpstr>
      <vt:lpstr>Helvetica Neue</vt:lpstr>
      <vt:lpstr>Helvetica Neue Medium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Copy of Glocal25 slide deck</dc:title>
  <dc:creator>2669</dc:creator>
  <cp:lastModifiedBy>mariam berianidze</cp:lastModifiedBy>
  <cp:revision>9</cp:revision>
  <dcterms:created xsi:type="dcterms:W3CDTF">2006-08-16T00:00:00Z</dcterms:created>
  <dcterms:modified xsi:type="dcterms:W3CDTF">2025-06-03T05:24:30Z</dcterms:modified>
  <dc:identifier>DAGn8-9Wlyk</dc:identifier>
</cp:coreProperties>
</file>