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4" r:id="rId3"/>
  </p:sldMasterIdLst>
  <p:notesMasterIdLst>
    <p:notesMasterId r:id="rId21"/>
  </p:notesMasterIdLst>
  <p:sldIdLst>
    <p:sldId id="256" r:id="rId4"/>
    <p:sldId id="1535" r:id="rId5"/>
    <p:sldId id="257" r:id="rId6"/>
    <p:sldId id="1559" r:id="rId7"/>
    <p:sldId id="1560" r:id="rId8"/>
    <p:sldId id="1561" r:id="rId9"/>
    <p:sldId id="1570" r:id="rId10"/>
    <p:sldId id="1563" r:id="rId11"/>
    <p:sldId id="258" r:id="rId12"/>
    <p:sldId id="1564" r:id="rId13"/>
    <p:sldId id="1566" r:id="rId14"/>
    <p:sldId id="1567" r:id="rId15"/>
    <p:sldId id="1565" r:id="rId16"/>
    <p:sldId id="1568" r:id="rId17"/>
    <p:sldId id="1569" r:id="rId18"/>
    <p:sldId id="319" r:id="rId19"/>
    <p:sldId id="259" r:id="rId20"/>
  </p:sldIdLst>
  <p:sldSz cx="18288000" cy="10287000"/>
  <p:notesSz cx="6858000" cy="9144000"/>
  <p:embeddedFontLst>
    <p:embeddedFont>
      <p:font typeface="Aptos" panose="020B0004020202020204" pitchFamily="34" charset="0"/>
      <p:regular r:id="rId22"/>
      <p:bold r:id="rId23"/>
      <p:italic r:id="rId24"/>
      <p:boldItalic r:id="rId25"/>
    </p:embeddedFont>
    <p:embeddedFont>
      <p:font typeface="Aptos Display" panose="020B0004020202020204" pitchFamily="34" charset="0"/>
      <p:regular r:id="rId26"/>
      <p:bold r:id="rId27"/>
      <p:italic r:id="rId28"/>
      <p:boldItalic r:id="rId29"/>
    </p:embeddedFont>
    <p:embeddedFont>
      <p:font typeface="BR Omny" panose="020B0604020202020204" charset="0"/>
      <p:regular r:id="rId30"/>
    </p:embeddedFont>
    <p:embeddedFont>
      <p:font typeface="BR Omny Bold" panose="020B0604020202020204" charset="0"/>
      <p:regular r:id="rId31"/>
    </p:embeddedFont>
    <p:embeddedFont>
      <p:font typeface="Calibri" panose="020F0502020204030204" pitchFamily="34" charset="0"/>
      <p:regular r:id="rId32"/>
      <p:bold r:id="rId33"/>
      <p:italic r:id="rId34"/>
      <p:boldItalic r:id="rId35"/>
    </p:embeddedFont>
    <p:embeddedFont>
      <p:font typeface="Georgia" panose="02040502050405020303" pitchFamily="18"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F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363" autoAdjust="0"/>
  </p:normalViewPr>
  <p:slideViewPr>
    <p:cSldViewPr>
      <p:cViewPr varScale="1">
        <p:scale>
          <a:sx n="39" d="100"/>
          <a:sy n="39" d="100"/>
        </p:scale>
        <p:origin x="2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EA569-6927-40F5-91AE-414AFA6D7D88}" type="datetimeFigureOut">
              <a:rPr lang="fi-FI" smtClean="0"/>
              <a:t>28.5.2025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71C6C-D434-49AA-85F4-86B11C8597E3}" type="slidenum">
              <a:rPr lang="fi-FI" smtClean="0"/>
              <a:t>‹#›</a:t>
            </a:fld>
            <a:endParaRPr lang="fi-FI"/>
          </a:p>
        </p:txBody>
      </p:sp>
    </p:spTree>
    <p:extLst>
      <p:ext uri="{BB962C8B-B14F-4D97-AF65-F5344CB8AC3E}">
        <p14:creationId xmlns:p14="http://schemas.microsoft.com/office/powerpoint/2010/main" val="234441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ptos Display" panose="020B0004020202020204" pitchFamily="34" charset="0"/>
            </a:endParaRPr>
          </a:p>
        </p:txBody>
      </p:sp>
      <p:sp>
        <p:nvSpPr>
          <p:cNvPr id="4" name="Slide Number Placeholder 3"/>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000000"/>
                </a:solidFill>
                <a:effectLst/>
                <a:uLnTx/>
                <a:uFillTx/>
                <a:latin typeface="Aptos Display" panose="020B0004020202020204" pitchFamily="34" charset="0"/>
                <a:ea typeface="Calibri"/>
                <a:cs typeface="Calibri"/>
                <a:sym typeface="Calibri"/>
              </a:rPr>
              <a:pPr marL="0" marR="0" lvl="0" indent="0" algn="r" defTabSz="457200" rtl="0" eaLnBrk="1" fontAlgn="auto" latinLnBrk="0" hangingPunct="1">
                <a:lnSpc>
                  <a:spcPct val="100000"/>
                </a:lnSpc>
                <a:spcBef>
                  <a:spcPts val="0"/>
                </a:spcBef>
                <a:spcAft>
                  <a:spcPts val="0"/>
                </a:spcAft>
                <a:buClr>
                  <a:srgbClr val="000000"/>
                </a:buClr>
                <a:buSzPts val="1200"/>
                <a:buFont typeface="Arial"/>
                <a:buNone/>
                <a:tabLst/>
                <a:defRPr/>
              </a:pPr>
              <a:t>2</a:t>
            </a:fld>
            <a:endParaRPr kumimoji="0" lang="en-US" sz="1200" b="0" i="0" u="none" strike="noStrike" kern="1200" cap="none" spc="0" normalizeH="0" baseline="0" noProof="0" dirty="0">
              <a:ln>
                <a:noFill/>
              </a:ln>
              <a:solidFill>
                <a:srgbClr val="000000"/>
              </a:solidFill>
              <a:effectLst/>
              <a:uLnTx/>
              <a:uFillTx/>
              <a:latin typeface="Aptos Display" panose="020B0004020202020204" pitchFamily="34" charset="0"/>
              <a:ea typeface="Calibri"/>
              <a:cs typeface="Calibri"/>
              <a:sym typeface="Calibri"/>
            </a:endParaRPr>
          </a:p>
        </p:txBody>
      </p:sp>
    </p:spTree>
    <p:extLst>
      <p:ext uri="{BB962C8B-B14F-4D97-AF65-F5344CB8AC3E}">
        <p14:creationId xmlns:p14="http://schemas.microsoft.com/office/powerpoint/2010/main" val="346227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18C71C6C-D434-49AA-85F4-86B11C8597E3}" type="slidenum">
              <a:rPr lang="fi-FI" smtClean="0"/>
              <a:t>15</a:t>
            </a:fld>
            <a:endParaRPr lang="fi-FI"/>
          </a:p>
        </p:txBody>
      </p:sp>
    </p:spTree>
    <p:extLst>
      <p:ext uri="{BB962C8B-B14F-4D97-AF65-F5344CB8AC3E}">
        <p14:creationId xmlns:p14="http://schemas.microsoft.com/office/powerpoint/2010/main" val="3910597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20D6D4E9-8630-4E9D-882C-929BF85E63FB}" type="slidenum">
              <a:rPr lang="en-US" smtClean="0"/>
              <a:t>16</a:t>
            </a:fld>
            <a:endParaRPr lang="en-US"/>
          </a:p>
        </p:txBody>
      </p:sp>
    </p:spTree>
    <p:extLst>
      <p:ext uri="{BB962C8B-B14F-4D97-AF65-F5344CB8AC3E}">
        <p14:creationId xmlns:p14="http://schemas.microsoft.com/office/powerpoint/2010/main" val="409368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18C71C6C-D434-49AA-85F4-86B11C8597E3}" type="slidenum">
              <a:rPr lang="fi-FI" smtClean="0"/>
              <a:t>6</a:t>
            </a:fld>
            <a:endParaRPr lang="fi-FI"/>
          </a:p>
        </p:txBody>
      </p:sp>
    </p:spTree>
    <p:extLst>
      <p:ext uri="{BB962C8B-B14F-4D97-AF65-F5344CB8AC3E}">
        <p14:creationId xmlns:p14="http://schemas.microsoft.com/office/powerpoint/2010/main" val="74974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18C71C6C-D434-49AA-85F4-86B11C8597E3}" type="slidenum">
              <a:rPr lang="fi-FI" smtClean="0"/>
              <a:t>7</a:t>
            </a:fld>
            <a:endParaRPr lang="fi-FI"/>
          </a:p>
        </p:txBody>
      </p:sp>
    </p:spTree>
    <p:extLst>
      <p:ext uri="{BB962C8B-B14F-4D97-AF65-F5344CB8AC3E}">
        <p14:creationId xmlns:p14="http://schemas.microsoft.com/office/powerpoint/2010/main" val="349837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18C71C6C-D434-49AA-85F4-86B11C8597E3}" type="slidenum">
              <a:rPr lang="fi-FI" smtClean="0"/>
              <a:t>8</a:t>
            </a:fld>
            <a:endParaRPr lang="fi-FI"/>
          </a:p>
        </p:txBody>
      </p:sp>
    </p:spTree>
    <p:extLst>
      <p:ext uri="{BB962C8B-B14F-4D97-AF65-F5344CB8AC3E}">
        <p14:creationId xmlns:p14="http://schemas.microsoft.com/office/powerpoint/2010/main" val="461639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18C71C6C-D434-49AA-85F4-86B11C8597E3}" type="slidenum">
              <a:rPr lang="fi-FI" smtClean="0"/>
              <a:t>10</a:t>
            </a:fld>
            <a:endParaRPr lang="fi-FI"/>
          </a:p>
        </p:txBody>
      </p:sp>
    </p:spTree>
    <p:extLst>
      <p:ext uri="{BB962C8B-B14F-4D97-AF65-F5344CB8AC3E}">
        <p14:creationId xmlns:p14="http://schemas.microsoft.com/office/powerpoint/2010/main" val="2535202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18C71C6C-D434-49AA-85F4-86B11C8597E3}" type="slidenum">
              <a:rPr lang="fi-FI" smtClean="0"/>
              <a:t>11</a:t>
            </a:fld>
            <a:endParaRPr lang="fi-FI"/>
          </a:p>
        </p:txBody>
      </p:sp>
    </p:spTree>
    <p:extLst>
      <p:ext uri="{BB962C8B-B14F-4D97-AF65-F5344CB8AC3E}">
        <p14:creationId xmlns:p14="http://schemas.microsoft.com/office/powerpoint/2010/main" val="3622757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18C71C6C-D434-49AA-85F4-86B11C8597E3}" type="slidenum">
              <a:rPr lang="fi-FI" smtClean="0"/>
              <a:t>12</a:t>
            </a:fld>
            <a:endParaRPr lang="fi-FI"/>
          </a:p>
        </p:txBody>
      </p:sp>
    </p:spTree>
    <p:extLst>
      <p:ext uri="{BB962C8B-B14F-4D97-AF65-F5344CB8AC3E}">
        <p14:creationId xmlns:p14="http://schemas.microsoft.com/office/powerpoint/2010/main" val="3044281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18C71C6C-D434-49AA-85F4-86B11C8597E3}" type="slidenum">
              <a:rPr lang="fi-FI" smtClean="0"/>
              <a:t>13</a:t>
            </a:fld>
            <a:endParaRPr lang="fi-FI"/>
          </a:p>
        </p:txBody>
      </p:sp>
    </p:spTree>
    <p:extLst>
      <p:ext uri="{BB962C8B-B14F-4D97-AF65-F5344CB8AC3E}">
        <p14:creationId xmlns:p14="http://schemas.microsoft.com/office/powerpoint/2010/main" val="557353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18C71C6C-D434-49AA-85F4-86B11C8597E3}" type="slidenum">
              <a:rPr lang="fi-FI" smtClean="0"/>
              <a:t>14</a:t>
            </a:fld>
            <a:endParaRPr lang="fi-FI"/>
          </a:p>
        </p:txBody>
      </p:sp>
    </p:spTree>
    <p:extLst>
      <p:ext uri="{BB962C8B-B14F-4D97-AF65-F5344CB8AC3E}">
        <p14:creationId xmlns:p14="http://schemas.microsoft.com/office/powerpoint/2010/main" val="328402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7E4564-91A5-E542-ABD7-FA1D079672F8}"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46391829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E4564-91A5-E542-ABD7-FA1D079672F8}"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161636838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27683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7E4564-91A5-E542-ABD7-FA1D079672F8}"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167059250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E4564-91A5-E542-ABD7-FA1D079672F8}"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53554716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7E4564-91A5-E542-ABD7-FA1D079672F8}"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173065442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4564-91A5-E542-ABD7-FA1D079672F8}"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423052989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627E4564-91A5-E542-ABD7-FA1D079672F8}"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54399542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627E4564-91A5-E542-ABD7-FA1D079672F8}"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95785672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E4564-91A5-E542-ABD7-FA1D079672F8}"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77828154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E4564-91A5-E542-ABD7-FA1D079672F8}"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132639952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35" name="Google Shape;35;p4"/>
          <p:cNvSpPr txBox="1">
            <a:spLocks noGrp="1"/>
          </p:cNvSpPr>
          <p:nvPr>
            <p:ph type="title"/>
          </p:nvPr>
        </p:nvSpPr>
        <p:spPr>
          <a:xfrm>
            <a:off x="623400" y="820000"/>
            <a:ext cx="17041200" cy="1215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b="1">
                <a:latin typeface="Aptos Display" panose="020B0004020202020204" pitchFamily="34" charset="0"/>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dirty="0"/>
              <a:t>Click to edit Master title style</a:t>
            </a:r>
            <a:endParaRPr dirty="0"/>
          </a:p>
        </p:txBody>
      </p:sp>
      <p:sp>
        <p:nvSpPr>
          <p:cNvPr id="36" name="Google Shape;36;p4"/>
          <p:cNvSpPr txBox="1">
            <a:spLocks noGrp="1"/>
          </p:cNvSpPr>
          <p:nvPr>
            <p:ph type="body" idx="1"/>
          </p:nvPr>
        </p:nvSpPr>
        <p:spPr>
          <a:xfrm>
            <a:off x="623400" y="2459750"/>
            <a:ext cx="17041200" cy="6678000"/>
          </a:xfrm>
          <a:prstGeom prst="rect">
            <a:avLst/>
          </a:prstGeom>
        </p:spPr>
        <p:txBody>
          <a:bodyPr spcFirstLastPara="1" wrap="square" lIns="91425" tIns="91425" rIns="91425" bIns="91425" anchor="t" anchorCtr="0">
            <a:normAutofit/>
          </a:bodyPr>
          <a:lstStyle>
            <a:lvl1pPr marL="914378" lvl="0" indent="-685784">
              <a:spcBef>
                <a:spcPts val="0"/>
              </a:spcBef>
              <a:spcAft>
                <a:spcPts val="0"/>
              </a:spcAft>
              <a:buSzPts val="1800"/>
              <a:buChar char="●"/>
              <a:defRPr b="0" i="0">
                <a:latin typeface="Aptos Display" panose="020B0004020202020204" pitchFamily="34" charset="0"/>
              </a:defRPr>
            </a:lvl1pPr>
            <a:lvl2pPr marL="1828755" lvl="1" indent="-634985">
              <a:spcBef>
                <a:spcPts val="0"/>
              </a:spcBef>
              <a:spcAft>
                <a:spcPts val="0"/>
              </a:spcAft>
              <a:buSzPts val="1400"/>
              <a:buChar char="○"/>
              <a:defRPr/>
            </a:lvl2pPr>
            <a:lvl3pPr marL="2743131" lvl="2" indent="-634985">
              <a:spcBef>
                <a:spcPts val="0"/>
              </a:spcBef>
              <a:spcAft>
                <a:spcPts val="0"/>
              </a:spcAft>
              <a:buSzPts val="1400"/>
              <a:buChar char="■"/>
              <a:defRPr/>
            </a:lvl3pPr>
            <a:lvl4pPr marL="3657509" lvl="3" indent="-634985">
              <a:spcBef>
                <a:spcPts val="0"/>
              </a:spcBef>
              <a:spcAft>
                <a:spcPts val="0"/>
              </a:spcAft>
              <a:buSzPts val="1400"/>
              <a:buChar char="●"/>
              <a:defRPr/>
            </a:lvl4pPr>
            <a:lvl5pPr marL="4571886" lvl="4" indent="-634985">
              <a:spcBef>
                <a:spcPts val="0"/>
              </a:spcBef>
              <a:spcAft>
                <a:spcPts val="0"/>
              </a:spcAft>
              <a:buSzPts val="1400"/>
              <a:buChar char="○"/>
              <a:defRPr/>
            </a:lvl5pPr>
            <a:lvl6pPr marL="5486264" lvl="5" indent="-634985">
              <a:spcBef>
                <a:spcPts val="0"/>
              </a:spcBef>
              <a:spcAft>
                <a:spcPts val="0"/>
              </a:spcAft>
              <a:buSzPts val="1400"/>
              <a:buChar char="■"/>
              <a:defRPr/>
            </a:lvl6pPr>
            <a:lvl7pPr marL="6400640" lvl="6" indent="-634985">
              <a:spcBef>
                <a:spcPts val="0"/>
              </a:spcBef>
              <a:spcAft>
                <a:spcPts val="0"/>
              </a:spcAft>
              <a:buSzPts val="1400"/>
              <a:buChar char="●"/>
              <a:defRPr/>
            </a:lvl7pPr>
            <a:lvl8pPr marL="7315017" lvl="7" indent="-634985">
              <a:spcBef>
                <a:spcPts val="0"/>
              </a:spcBef>
              <a:spcAft>
                <a:spcPts val="0"/>
              </a:spcAft>
              <a:buSzPts val="1400"/>
              <a:buChar char="○"/>
              <a:defRPr/>
            </a:lvl8pPr>
            <a:lvl9pPr marL="8229395" lvl="8" indent="-634985">
              <a:spcBef>
                <a:spcPts val="0"/>
              </a:spcBef>
              <a:spcAft>
                <a:spcPts val="0"/>
              </a:spcAft>
              <a:buSzPts val="1400"/>
              <a:buChar char="■"/>
              <a:defRPr/>
            </a:lvl9pPr>
          </a:lstStyle>
          <a:p>
            <a:pPr lvl="0"/>
            <a:r>
              <a:rPr lang="en-US" dirty="0"/>
              <a:t>Edit Master text styles</a:t>
            </a:r>
          </a:p>
        </p:txBody>
      </p:sp>
    </p:spTree>
    <p:custDataLst>
      <p:tags r:id="rId1"/>
    </p:custDataLst>
    <p:extLst>
      <p:ext uri="{BB962C8B-B14F-4D97-AF65-F5344CB8AC3E}">
        <p14:creationId xmlns:p14="http://schemas.microsoft.com/office/powerpoint/2010/main" val="403398661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265047-0BD3-4BB2-8CB9-EF0676811F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4566" y="1755599"/>
            <a:ext cx="6754484" cy="6760202"/>
          </a:xfrm>
          <a:prstGeom prst="rect">
            <a:avLst/>
          </a:prstGeom>
        </p:spPr>
      </p:pic>
      <p:sp>
        <p:nvSpPr>
          <p:cNvPr id="2" name="Title 1">
            <a:extLst>
              <a:ext uri="{FF2B5EF4-FFF2-40B4-BE49-F238E27FC236}">
                <a16:creationId xmlns:a16="http://schemas.microsoft.com/office/drawing/2014/main" id="{10D88C63-01F5-43A4-B7A5-4A1EDFE46416}"/>
              </a:ext>
            </a:extLst>
          </p:cNvPr>
          <p:cNvSpPr>
            <a:spLocks noGrp="1"/>
          </p:cNvSpPr>
          <p:nvPr>
            <p:ph type="ctrTitle" hasCustomPrompt="1"/>
          </p:nvPr>
        </p:nvSpPr>
        <p:spPr>
          <a:xfrm>
            <a:off x="9247696" y="494907"/>
            <a:ext cx="8554823" cy="4812459"/>
          </a:xfrm>
        </p:spPr>
        <p:txBody>
          <a:bodyPr anchor="b" anchorCtr="0"/>
          <a:lstStyle>
            <a:lvl1pPr algn="l">
              <a:defRPr sz="6150"/>
            </a:lvl1pPr>
          </a:lstStyle>
          <a:p>
            <a:r>
              <a:rPr lang="en-US"/>
              <a:t>Click to edit Master title style</a:t>
            </a:r>
          </a:p>
        </p:txBody>
      </p:sp>
      <p:sp>
        <p:nvSpPr>
          <p:cNvPr id="3" name="Subtitle 2">
            <a:extLst>
              <a:ext uri="{FF2B5EF4-FFF2-40B4-BE49-F238E27FC236}">
                <a16:creationId xmlns:a16="http://schemas.microsoft.com/office/drawing/2014/main" id="{90434203-68F5-462B-A213-2CCE4936BCE8}"/>
              </a:ext>
            </a:extLst>
          </p:cNvPr>
          <p:cNvSpPr>
            <a:spLocks noGrp="1"/>
          </p:cNvSpPr>
          <p:nvPr>
            <p:ph type="subTitle" idx="1"/>
          </p:nvPr>
        </p:nvSpPr>
        <p:spPr>
          <a:xfrm>
            <a:off x="9247696" y="5943188"/>
            <a:ext cx="8554823" cy="1539783"/>
          </a:xfrm>
        </p:spPr>
        <p:txBody>
          <a:bodyPr anchor="t" anchorCtr="0"/>
          <a:lstStyle>
            <a:lvl1pPr marL="0" indent="0" algn="l">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pic>
        <p:nvPicPr>
          <p:cNvPr id="5" name="Picture 4">
            <a:extLst>
              <a:ext uri="{FF2B5EF4-FFF2-40B4-BE49-F238E27FC236}">
                <a16:creationId xmlns:a16="http://schemas.microsoft.com/office/drawing/2014/main" id="{6B429E04-A880-49D8-A286-F9022850B0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4566" y="1755599"/>
            <a:ext cx="6754484" cy="6760202"/>
          </a:xfrm>
          <a:prstGeom prst="rect">
            <a:avLst/>
          </a:prstGeom>
        </p:spPr>
      </p:pic>
    </p:spTree>
    <p:extLst>
      <p:ext uri="{BB962C8B-B14F-4D97-AF65-F5344CB8AC3E}">
        <p14:creationId xmlns:p14="http://schemas.microsoft.com/office/powerpoint/2010/main" val="728238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11" name="Picture 7">
            <a:extLst>
              <a:ext uri="{FF2B5EF4-FFF2-40B4-BE49-F238E27FC236}">
                <a16:creationId xmlns:a16="http://schemas.microsoft.com/office/drawing/2014/main" id="{504C1862-C109-4DBA-A410-5E4F500E19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853" y="1747952"/>
            <a:ext cx="6897504" cy="6850782"/>
          </a:xfrm>
          <a:prstGeom prst="rect">
            <a:avLst/>
          </a:prstGeom>
        </p:spPr>
      </p:pic>
      <p:sp>
        <p:nvSpPr>
          <p:cNvPr id="2" name="Title 1">
            <a:extLst>
              <a:ext uri="{FF2B5EF4-FFF2-40B4-BE49-F238E27FC236}">
                <a16:creationId xmlns:a16="http://schemas.microsoft.com/office/drawing/2014/main" id="{10D88C63-01F5-43A4-B7A5-4A1EDFE46416}"/>
              </a:ext>
            </a:extLst>
          </p:cNvPr>
          <p:cNvSpPr>
            <a:spLocks noGrp="1"/>
          </p:cNvSpPr>
          <p:nvPr>
            <p:ph type="ctrTitle" hasCustomPrompt="1"/>
          </p:nvPr>
        </p:nvSpPr>
        <p:spPr>
          <a:xfrm>
            <a:off x="9247696" y="494907"/>
            <a:ext cx="8554823" cy="4812459"/>
          </a:xfrm>
        </p:spPr>
        <p:txBody>
          <a:bodyPr anchor="b" anchorCtr="0"/>
          <a:lstStyle>
            <a:lvl1pPr algn="l">
              <a:defRPr sz="6150"/>
            </a:lvl1pPr>
          </a:lstStyle>
          <a:p>
            <a:r>
              <a:rPr lang="en-US"/>
              <a:t>Click to edit Master title style</a:t>
            </a:r>
          </a:p>
        </p:txBody>
      </p:sp>
      <p:sp>
        <p:nvSpPr>
          <p:cNvPr id="3" name="Subtitle 2">
            <a:extLst>
              <a:ext uri="{FF2B5EF4-FFF2-40B4-BE49-F238E27FC236}">
                <a16:creationId xmlns:a16="http://schemas.microsoft.com/office/drawing/2014/main" id="{90434203-68F5-462B-A213-2CCE4936BCE8}"/>
              </a:ext>
            </a:extLst>
          </p:cNvPr>
          <p:cNvSpPr>
            <a:spLocks noGrp="1"/>
          </p:cNvSpPr>
          <p:nvPr>
            <p:ph type="subTitle" idx="1"/>
          </p:nvPr>
        </p:nvSpPr>
        <p:spPr>
          <a:xfrm>
            <a:off x="9247696" y="5943188"/>
            <a:ext cx="8554823" cy="1539783"/>
          </a:xfrm>
        </p:spPr>
        <p:txBody>
          <a:bodyPr anchor="t" anchorCtr="0"/>
          <a:lstStyle>
            <a:lvl1pPr marL="0" indent="0" algn="l">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pic>
        <p:nvPicPr>
          <p:cNvPr id="5" name="Picture 7">
            <a:extLst>
              <a:ext uri="{FF2B5EF4-FFF2-40B4-BE49-F238E27FC236}">
                <a16:creationId xmlns:a16="http://schemas.microsoft.com/office/drawing/2014/main" id="{5179D548-3D25-4ED7-87AD-1EE04D15C0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853" y="1747952"/>
            <a:ext cx="6897504" cy="6850782"/>
          </a:xfrm>
          <a:prstGeom prst="rect">
            <a:avLst/>
          </a:prstGeom>
        </p:spPr>
      </p:pic>
    </p:spTree>
    <p:extLst>
      <p:ext uri="{BB962C8B-B14F-4D97-AF65-F5344CB8AC3E}">
        <p14:creationId xmlns:p14="http://schemas.microsoft.com/office/powerpoint/2010/main" val="160806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88C63-01F5-43A4-B7A5-4A1EDFE46416}"/>
              </a:ext>
            </a:extLst>
          </p:cNvPr>
          <p:cNvSpPr>
            <a:spLocks noGrp="1"/>
          </p:cNvSpPr>
          <p:nvPr>
            <p:ph type="ctrTitle" hasCustomPrompt="1"/>
          </p:nvPr>
        </p:nvSpPr>
        <p:spPr>
          <a:xfrm>
            <a:off x="9247696" y="494907"/>
            <a:ext cx="8554823" cy="4812459"/>
          </a:xfrm>
        </p:spPr>
        <p:txBody>
          <a:bodyPr anchor="b" anchorCtr="0"/>
          <a:lstStyle>
            <a:lvl1pPr algn="l">
              <a:defRPr sz="6150"/>
            </a:lvl1pPr>
          </a:lstStyle>
          <a:p>
            <a:r>
              <a:rPr lang="en-US"/>
              <a:t>Click to edit Master title style</a:t>
            </a:r>
          </a:p>
        </p:txBody>
      </p:sp>
      <p:sp>
        <p:nvSpPr>
          <p:cNvPr id="3" name="Subtitle 2">
            <a:extLst>
              <a:ext uri="{FF2B5EF4-FFF2-40B4-BE49-F238E27FC236}">
                <a16:creationId xmlns:a16="http://schemas.microsoft.com/office/drawing/2014/main" id="{90434203-68F5-462B-A213-2CCE4936BCE8}"/>
              </a:ext>
            </a:extLst>
          </p:cNvPr>
          <p:cNvSpPr>
            <a:spLocks noGrp="1"/>
          </p:cNvSpPr>
          <p:nvPr>
            <p:ph type="subTitle" idx="1"/>
          </p:nvPr>
        </p:nvSpPr>
        <p:spPr>
          <a:xfrm>
            <a:off x="9247696" y="5943188"/>
            <a:ext cx="8554823" cy="1539783"/>
          </a:xfrm>
        </p:spPr>
        <p:txBody>
          <a:bodyPr anchor="t" anchorCtr="0"/>
          <a:lstStyle>
            <a:lvl1pPr marL="0" indent="0" algn="l">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pic>
        <p:nvPicPr>
          <p:cNvPr id="16" name="Picture 7">
            <a:extLst>
              <a:ext uri="{FF2B5EF4-FFF2-40B4-BE49-F238E27FC236}">
                <a16:creationId xmlns:a16="http://schemas.microsoft.com/office/drawing/2014/main" id="{F31A8CCC-F8E6-4764-A454-3C5B83C504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400" y="1809944"/>
            <a:ext cx="6780414" cy="6723000"/>
          </a:xfrm>
          <a:prstGeom prst="rect">
            <a:avLst/>
          </a:prstGeom>
        </p:spPr>
      </p:pic>
      <p:pic>
        <p:nvPicPr>
          <p:cNvPr id="5" name="Picture 7">
            <a:extLst>
              <a:ext uri="{FF2B5EF4-FFF2-40B4-BE49-F238E27FC236}">
                <a16:creationId xmlns:a16="http://schemas.microsoft.com/office/drawing/2014/main" id="{B1310D13-9125-4EF2-829A-FECA7B330D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3400" y="1809944"/>
            <a:ext cx="6780414" cy="6723000"/>
          </a:xfrm>
          <a:prstGeom prst="rect">
            <a:avLst/>
          </a:prstGeom>
        </p:spPr>
      </p:pic>
    </p:spTree>
    <p:extLst>
      <p:ext uri="{BB962C8B-B14F-4D97-AF65-F5344CB8AC3E}">
        <p14:creationId xmlns:p14="http://schemas.microsoft.com/office/powerpoint/2010/main" val="3752245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animated">
    <p:bg>
      <p:bgPr>
        <a:solidFill>
          <a:srgbClr val="FEFCF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8A0B74-C091-42B0-B94E-1D1B0C0183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535" y="1399880"/>
            <a:ext cx="7495485" cy="7495485"/>
          </a:xfrm>
          <a:prstGeom prst="rect">
            <a:avLst/>
          </a:prstGeom>
        </p:spPr>
      </p:pic>
      <p:sp>
        <p:nvSpPr>
          <p:cNvPr id="2" name="Title 1">
            <a:extLst>
              <a:ext uri="{FF2B5EF4-FFF2-40B4-BE49-F238E27FC236}">
                <a16:creationId xmlns:a16="http://schemas.microsoft.com/office/drawing/2014/main" id="{10D88C63-01F5-43A4-B7A5-4A1EDFE46416}"/>
              </a:ext>
            </a:extLst>
          </p:cNvPr>
          <p:cNvSpPr>
            <a:spLocks noGrp="1"/>
          </p:cNvSpPr>
          <p:nvPr>
            <p:ph type="ctrTitle" hasCustomPrompt="1"/>
          </p:nvPr>
        </p:nvSpPr>
        <p:spPr>
          <a:xfrm>
            <a:off x="9247696" y="494907"/>
            <a:ext cx="8554823" cy="4812459"/>
          </a:xfrm>
        </p:spPr>
        <p:txBody>
          <a:bodyPr anchor="b" anchorCtr="0"/>
          <a:lstStyle>
            <a:lvl1pPr algn="l">
              <a:defRPr sz="6150"/>
            </a:lvl1pPr>
          </a:lstStyle>
          <a:p>
            <a:r>
              <a:rPr lang="en-US"/>
              <a:t>Click to edit Master title style</a:t>
            </a:r>
          </a:p>
        </p:txBody>
      </p:sp>
      <p:sp>
        <p:nvSpPr>
          <p:cNvPr id="3" name="Subtitle 2">
            <a:extLst>
              <a:ext uri="{FF2B5EF4-FFF2-40B4-BE49-F238E27FC236}">
                <a16:creationId xmlns:a16="http://schemas.microsoft.com/office/drawing/2014/main" id="{90434203-68F5-462B-A213-2CCE4936BCE8}"/>
              </a:ext>
            </a:extLst>
          </p:cNvPr>
          <p:cNvSpPr>
            <a:spLocks noGrp="1"/>
          </p:cNvSpPr>
          <p:nvPr>
            <p:ph type="subTitle" idx="1"/>
          </p:nvPr>
        </p:nvSpPr>
        <p:spPr>
          <a:xfrm>
            <a:off x="9247696" y="5943188"/>
            <a:ext cx="8554823" cy="1539783"/>
          </a:xfrm>
        </p:spPr>
        <p:txBody>
          <a:bodyPr anchor="t" anchorCtr="0"/>
          <a:lstStyle>
            <a:lvl1pPr marL="0" indent="0" algn="l">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Tree>
    <p:extLst>
      <p:ext uri="{BB962C8B-B14F-4D97-AF65-F5344CB8AC3E}">
        <p14:creationId xmlns:p14="http://schemas.microsoft.com/office/powerpoint/2010/main" val="1460396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1A6F-356E-4B1D-A274-64BCC9F802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EEC000-5EF1-4E93-BFE6-1A370618A3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06BC0-D026-41FD-84FF-4E0413275FD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AF7CB89-4878-4A18-A48D-2DEED25B851C}"/>
              </a:ext>
            </a:extLst>
          </p:cNvPr>
          <p:cNvSpPr>
            <a:spLocks noGrp="1"/>
          </p:cNvSpPr>
          <p:nvPr>
            <p:ph type="ftr" sz="quarter" idx="11"/>
          </p:nvPr>
        </p:nvSpPr>
        <p:spPr/>
        <p:txBody>
          <a:bodyPr/>
          <a:lstStyle/>
          <a:p>
            <a:r>
              <a:rPr lang="en-US"/>
              <a:t>Design by Sara Partanen/KEO-50</a:t>
            </a:r>
          </a:p>
        </p:txBody>
      </p:sp>
      <p:sp>
        <p:nvSpPr>
          <p:cNvPr id="6" name="Slide Number Placeholder 5">
            <a:extLst>
              <a:ext uri="{FF2B5EF4-FFF2-40B4-BE49-F238E27FC236}">
                <a16:creationId xmlns:a16="http://schemas.microsoft.com/office/drawing/2014/main" id="{FE107EE3-D0E9-4108-9678-96AED8A3ADC9}"/>
              </a:ext>
            </a:extLst>
          </p:cNvPr>
          <p:cNvSpPr>
            <a:spLocks noGrp="1"/>
          </p:cNvSpPr>
          <p:nvPr>
            <p:ph type="sldNum" sz="quarter" idx="12"/>
          </p:nvPr>
        </p:nvSpPr>
        <p:spPr/>
        <p:txBody>
          <a:bodyPr/>
          <a:lstStyle/>
          <a:p>
            <a:fld id="{926655B6-25B1-452C-9F25-C7185A4DD2DC}" type="slidenum">
              <a:rPr lang="en-US" smtClean="0"/>
              <a:t>‹#›</a:t>
            </a:fld>
            <a:endParaRPr lang="en-US"/>
          </a:p>
        </p:txBody>
      </p:sp>
      <p:pic>
        <p:nvPicPr>
          <p:cNvPr id="9" name="Picture 8">
            <a:extLst>
              <a:ext uri="{FF2B5EF4-FFF2-40B4-BE49-F238E27FC236}">
                <a16:creationId xmlns:a16="http://schemas.microsoft.com/office/drawing/2014/main" id="{73C79A72-F4FC-43D7-AC4C-4849A23ED5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63381" y="452532"/>
            <a:ext cx="1809860" cy="1809903"/>
          </a:xfrm>
          <a:prstGeom prst="rect">
            <a:avLst/>
          </a:prstGeom>
        </p:spPr>
      </p:pic>
      <p:pic>
        <p:nvPicPr>
          <p:cNvPr id="8" name="Picture 7">
            <a:extLst>
              <a:ext uri="{FF2B5EF4-FFF2-40B4-BE49-F238E27FC236}">
                <a16:creationId xmlns:a16="http://schemas.microsoft.com/office/drawing/2014/main" id="{764B64D8-00EF-40E4-9057-DB7405ED82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63381" y="452532"/>
            <a:ext cx="1809860" cy="1809903"/>
          </a:xfrm>
          <a:prstGeom prst="rect">
            <a:avLst/>
          </a:prstGeom>
        </p:spPr>
      </p:pic>
    </p:spTree>
    <p:extLst>
      <p:ext uri="{BB962C8B-B14F-4D97-AF65-F5344CB8AC3E}">
        <p14:creationId xmlns:p14="http://schemas.microsoft.com/office/powerpoint/2010/main" val="3615379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1A6F-356E-4B1D-A274-64BCC9F802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EEC000-5EF1-4E93-BFE6-1A370618A3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06BC0-D026-41FD-84FF-4E0413275FD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AF7CB89-4878-4A18-A48D-2DEED25B851C}"/>
              </a:ext>
            </a:extLst>
          </p:cNvPr>
          <p:cNvSpPr>
            <a:spLocks noGrp="1"/>
          </p:cNvSpPr>
          <p:nvPr>
            <p:ph type="ftr" sz="quarter" idx="11"/>
          </p:nvPr>
        </p:nvSpPr>
        <p:spPr/>
        <p:txBody>
          <a:bodyPr/>
          <a:lstStyle/>
          <a:p>
            <a:r>
              <a:rPr lang="en-US"/>
              <a:t>Design by Sara Partanen/KEO-50</a:t>
            </a:r>
          </a:p>
        </p:txBody>
      </p:sp>
      <p:sp>
        <p:nvSpPr>
          <p:cNvPr id="6" name="Slide Number Placeholder 5">
            <a:extLst>
              <a:ext uri="{FF2B5EF4-FFF2-40B4-BE49-F238E27FC236}">
                <a16:creationId xmlns:a16="http://schemas.microsoft.com/office/drawing/2014/main" id="{FE107EE3-D0E9-4108-9678-96AED8A3ADC9}"/>
              </a:ext>
            </a:extLst>
          </p:cNvPr>
          <p:cNvSpPr>
            <a:spLocks noGrp="1"/>
          </p:cNvSpPr>
          <p:nvPr>
            <p:ph type="sldNum" sz="quarter" idx="12"/>
          </p:nvPr>
        </p:nvSpPr>
        <p:spPr/>
        <p:txBody>
          <a:bodyPr/>
          <a:lstStyle/>
          <a:p>
            <a:fld id="{926655B6-25B1-452C-9F25-C7185A4DD2DC}" type="slidenum">
              <a:rPr lang="en-US" smtClean="0"/>
              <a:t>‹#›</a:t>
            </a:fld>
            <a:endParaRPr lang="en-US"/>
          </a:p>
        </p:txBody>
      </p:sp>
      <p:pic>
        <p:nvPicPr>
          <p:cNvPr id="10" name="Picture 9">
            <a:extLst>
              <a:ext uri="{FF2B5EF4-FFF2-40B4-BE49-F238E27FC236}">
                <a16:creationId xmlns:a16="http://schemas.microsoft.com/office/drawing/2014/main" id="{6139100C-6792-4A09-B2C6-F2E19BB220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91553" y="446736"/>
            <a:ext cx="1766985" cy="1765014"/>
          </a:xfrm>
          <a:prstGeom prst="rect">
            <a:avLst/>
          </a:prstGeom>
        </p:spPr>
      </p:pic>
      <p:pic>
        <p:nvPicPr>
          <p:cNvPr id="8" name="Picture 7">
            <a:extLst>
              <a:ext uri="{FF2B5EF4-FFF2-40B4-BE49-F238E27FC236}">
                <a16:creationId xmlns:a16="http://schemas.microsoft.com/office/drawing/2014/main" id="{0CEDF0CB-C943-49EA-81EE-9AC04D87D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91553" y="446736"/>
            <a:ext cx="1766985" cy="1765014"/>
          </a:xfrm>
          <a:prstGeom prst="rect">
            <a:avLst/>
          </a:prstGeom>
        </p:spPr>
      </p:pic>
    </p:spTree>
    <p:extLst>
      <p:ext uri="{BB962C8B-B14F-4D97-AF65-F5344CB8AC3E}">
        <p14:creationId xmlns:p14="http://schemas.microsoft.com/office/powerpoint/2010/main" val="2803809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ntent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C9A7-6E08-4837-9FDE-6B18675729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DB5296-26BF-41A3-9CF8-222D8DD5D06B}"/>
              </a:ext>
            </a:extLst>
          </p:cNvPr>
          <p:cNvSpPr>
            <a:spLocks noGrp="1"/>
          </p:cNvSpPr>
          <p:nvPr>
            <p:ph sz="half" idx="1"/>
          </p:nvPr>
        </p:nvSpPr>
        <p:spPr>
          <a:xfrm>
            <a:off x="523800" y="2500200"/>
            <a:ext cx="6966000" cy="6334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41A753-512E-43D6-A0B1-588C7D5378CD}"/>
              </a:ext>
            </a:extLst>
          </p:cNvPr>
          <p:cNvSpPr>
            <a:spLocks noGrp="1"/>
          </p:cNvSpPr>
          <p:nvPr>
            <p:ph sz="half" idx="2"/>
          </p:nvPr>
        </p:nvSpPr>
        <p:spPr>
          <a:xfrm>
            <a:off x="8021033" y="2500200"/>
            <a:ext cx="6966000" cy="6334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AB804B-D2F1-4AF1-8B1B-830A363A32E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D24DCF2-ECCB-4C10-BFBD-F7DBCCFE852B}"/>
              </a:ext>
            </a:extLst>
          </p:cNvPr>
          <p:cNvSpPr>
            <a:spLocks noGrp="1"/>
          </p:cNvSpPr>
          <p:nvPr>
            <p:ph type="ftr" sz="quarter" idx="11"/>
          </p:nvPr>
        </p:nvSpPr>
        <p:spPr/>
        <p:txBody>
          <a:bodyPr/>
          <a:lstStyle/>
          <a:p>
            <a:r>
              <a:rPr lang="en-US"/>
              <a:t>Design by Sara Partanen/KEO-50</a:t>
            </a:r>
          </a:p>
        </p:txBody>
      </p:sp>
      <p:sp>
        <p:nvSpPr>
          <p:cNvPr id="7" name="Slide Number Placeholder 6">
            <a:extLst>
              <a:ext uri="{FF2B5EF4-FFF2-40B4-BE49-F238E27FC236}">
                <a16:creationId xmlns:a16="http://schemas.microsoft.com/office/drawing/2014/main" id="{4B4EF389-B93C-411B-BF9F-9CFC687C86B1}"/>
              </a:ext>
            </a:extLst>
          </p:cNvPr>
          <p:cNvSpPr>
            <a:spLocks noGrp="1"/>
          </p:cNvSpPr>
          <p:nvPr>
            <p:ph type="sldNum" sz="quarter" idx="12"/>
          </p:nvPr>
        </p:nvSpPr>
        <p:spPr/>
        <p:txBody>
          <a:bodyPr/>
          <a:lstStyle/>
          <a:p>
            <a:fld id="{926655B6-25B1-452C-9F25-C7185A4DD2DC}" type="slidenum">
              <a:rPr lang="en-US" smtClean="0"/>
              <a:t>‹#›</a:t>
            </a:fld>
            <a:endParaRPr lang="en-US"/>
          </a:p>
        </p:txBody>
      </p:sp>
      <p:pic>
        <p:nvPicPr>
          <p:cNvPr id="11" name="Picture 10">
            <a:extLst>
              <a:ext uri="{FF2B5EF4-FFF2-40B4-BE49-F238E27FC236}">
                <a16:creationId xmlns:a16="http://schemas.microsoft.com/office/drawing/2014/main" id="{D61FD3F8-B3C5-43B7-BE9E-555CF282A5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63381" y="452532"/>
            <a:ext cx="1809860" cy="1809903"/>
          </a:xfrm>
          <a:prstGeom prst="rect">
            <a:avLst/>
          </a:prstGeom>
        </p:spPr>
      </p:pic>
      <p:pic>
        <p:nvPicPr>
          <p:cNvPr id="9" name="Picture 8">
            <a:extLst>
              <a:ext uri="{FF2B5EF4-FFF2-40B4-BE49-F238E27FC236}">
                <a16:creationId xmlns:a16="http://schemas.microsoft.com/office/drawing/2014/main" id="{77DF6115-8191-4276-9420-5B8979979C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63381" y="452532"/>
            <a:ext cx="1809860" cy="1809903"/>
          </a:xfrm>
          <a:prstGeom prst="rect">
            <a:avLst/>
          </a:prstGeom>
        </p:spPr>
      </p:pic>
    </p:spTree>
    <p:extLst>
      <p:ext uri="{BB962C8B-B14F-4D97-AF65-F5344CB8AC3E}">
        <p14:creationId xmlns:p14="http://schemas.microsoft.com/office/powerpoint/2010/main" val="2014169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C9A7-6E08-4837-9FDE-6B18675729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DB5296-26BF-41A3-9CF8-222D8DD5D06B}"/>
              </a:ext>
            </a:extLst>
          </p:cNvPr>
          <p:cNvSpPr>
            <a:spLocks noGrp="1"/>
          </p:cNvSpPr>
          <p:nvPr>
            <p:ph sz="half" idx="1"/>
          </p:nvPr>
        </p:nvSpPr>
        <p:spPr>
          <a:xfrm>
            <a:off x="523800" y="2500200"/>
            <a:ext cx="6966000" cy="6334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41A753-512E-43D6-A0B1-588C7D5378CD}"/>
              </a:ext>
            </a:extLst>
          </p:cNvPr>
          <p:cNvSpPr>
            <a:spLocks noGrp="1"/>
          </p:cNvSpPr>
          <p:nvPr>
            <p:ph sz="half" idx="2"/>
          </p:nvPr>
        </p:nvSpPr>
        <p:spPr>
          <a:xfrm>
            <a:off x="8021033" y="2500200"/>
            <a:ext cx="6966000" cy="6334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AB804B-D2F1-4AF1-8B1B-830A363A32E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D24DCF2-ECCB-4C10-BFBD-F7DBCCFE852B}"/>
              </a:ext>
            </a:extLst>
          </p:cNvPr>
          <p:cNvSpPr>
            <a:spLocks noGrp="1"/>
          </p:cNvSpPr>
          <p:nvPr>
            <p:ph type="ftr" sz="quarter" idx="11"/>
          </p:nvPr>
        </p:nvSpPr>
        <p:spPr/>
        <p:txBody>
          <a:bodyPr/>
          <a:lstStyle/>
          <a:p>
            <a:r>
              <a:rPr lang="en-US"/>
              <a:t>Design by Sara Partanen/KEO-50</a:t>
            </a:r>
          </a:p>
        </p:txBody>
      </p:sp>
      <p:sp>
        <p:nvSpPr>
          <p:cNvPr id="7" name="Slide Number Placeholder 6">
            <a:extLst>
              <a:ext uri="{FF2B5EF4-FFF2-40B4-BE49-F238E27FC236}">
                <a16:creationId xmlns:a16="http://schemas.microsoft.com/office/drawing/2014/main" id="{4B4EF389-B93C-411B-BF9F-9CFC687C86B1}"/>
              </a:ext>
            </a:extLst>
          </p:cNvPr>
          <p:cNvSpPr>
            <a:spLocks noGrp="1"/>
          </p:cNvSpPr>
          <p:nvPr>
            <p:ph type="sldNum" sz="quarter" idx="12"/>
          </p:nvPr>
        </p:nvSpPr>
        <p:spPr/>
        <p:txBody>
          <a:bodyPr/>
          <a:lstStyle/>
          <a:p>
            <a:fld id="{926655B6-25B1-452C-9F25-C7185A4DD2DC}" type="slidenum">
              <a:rPr lang="en-US" smtClean="0"/>
              <a:t>‹#›</a:t>
            </a:fld>
            <a:endParaRPr lang="en-US"/>
          </a:p>
        </p:txBody>
      </p:sp>
      <p:pic>
        <p:nvPicPr>
          <p:cNvPr id="9" name="Picture 8">
            <a:extLst>
              <a:ext uri="{FF2B5EF4-FFF2-40B4-BE49-F238E27FC236}">
                <a16:creationId xmlns:a16="http://schemas.microsoft.com/office/drawing/2014/main" id="{2F4A6EFC-8412-48CC-9C4B-A7F42F4416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91553" y="446736"/>
            <a:ext cx="1766985" cy="1765014"/>
          </a:xfrm>
          <a:prstGeom prst="rect">
            <a:avLst/>
          </a:prstGeom>
        </p:spPr>
      </p:pic>
      <p:pic>
        <p:nvPicPr>
          <p:cNvPr id="10" name="Picture 9">
            <a:extLst>
              <a:ext uri="{FF2B5EF4-FFF2-40B4-BE49-F238E27FC236}">
                <a16:creationId xmlns:a16="http://schemas.microsoft.com/office/drawing/2014/main" id="{C9B987ED-7E1F-4E51-B1A2-275959802A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91553" y="446736"/>
            <a:ext cx="1766985" cy="1765014"/>
          </a:xfrm>
          <a:prstGeom prst="rect">
            <a:avLst/>
          </a:prstGeom>
        </p:spPr>
      </p:pic>
    </p:spTree>
    <p:extLst>
      <p:ext uri="{BB962C8B-B14F-4D97-AF65-F5344CB8AC3E}">
        <p14:creationId xmlns:p14="http://schemas.microsoft.com/office/powerpoint/2010/main" val="3140994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C9A7-6E08-4837-9FDE-6B18675729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DB5296-26BF-41A3-9CF8-222D8DD5D06B}"/>
              </a:ext>
            </a:extLst>
          </p:cNvPr>
          <p:cNvSpPr>
            <a:spLocks noGrp="1"/>
          </p:cNvSpPr>
          <p:nvPr>
            <p:ph sz="half" idx="1"/>
          </p:nvPr>
        </p:nvSpPr>
        <p:spPr>
          <a:xfrm>
            <a:off x="523800" y="3068425"/>
            <a:ext cx="6966000" cy="5765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41A753-512E-43D6-A0B1-588C7D5378CD}"/>
              </a:ext>
            </a:extLst>
          </p:cNvPr>
          <p:cNvSpPr>
            <a:spLocks noGrp="1"/>
          </p:cNvSpPr>
          <p:nvPr>
            <p:ph sz="half" idx="2"/>
          </p:nvPr>
        </p:nvSpPr>
        <p:spPr>
          <a:xfrm>
            <a:off x="8021033" y="3068425"/>
            <a:ext cx="6966000" cy="5765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AB804B-D2F1-4AF1-8B1B-830A363A32E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D24DCF2-ECCB-4C10-BFBD-F7DBCCFE852B}"/>
              </a:ext>
            </a:extLst>
          </p:cNvPr>
          <p:cNvSpPr>
            <a:spLocks noGrp="1"/>
          </p:cNvSpPr>
          <p:nvPr>
            <p:ph type="ftr" sz="quarter" idx="11"/>
          </p:nvPr>
        </p:nvSpPr>
        <p:spPr/>
        <p:txBody>
          <a:bodyPr/>
          <a:lstStyle/>
          <a:p>
            <a:r>
              <a:rPr lang="en-US"/>
              <a:t>Design by Sara Partanen/KEO-50</a:t>
            </a:r>
          </a:p>
        </p:txBody>
      </p:sp>
      <p:sp>
        <p:nvSpPr>
          <p:cNvPr id="7" name="Slide Number Placeholder 6">
            <a:extLst>
              <a:ext uri="{FF2B5EF4-FFF2-40B4-BE49-F238E27FC236}">
                <a16:creationId xmlns:a16="http://schemas.microsoft.com/office/drawing/2014/main" id="{4B4EF389-B93C-411B-BF9F-9CFC687C86B1}"/>
              </a:ext>
            </a:extLst>
          </p:cNvPr>
          <p:cNvSpPr>
            <a:spLocks noGrp="1"/>
          </p:cNvSpPr>
          <p:nvPr>
            <p:ph type="sldNum" sz="quarter" idx="12"/>
          </p:nvPr>
        </p:nvSpPr>
        <p:spPr/>
        <p:txBody>
          <a:bodyPr/>
          <a:lstStyle/>
          <a:p>
            <a:fld id="{926655B6-25B1-452C-9F25-C7185A4DD2DC}" type="slidenum">
              <a:rPr lang="en-US" smtClean="0"/>
              <a:t>‹#›</a:t>
            </a:fld>
            <a:endParaRPr lang="en-US"/>
          </a:p>
        </p:txBody>
      </p:sp>
      <p:sp>
        <p:nvSpPr>
          <p:cNvPr id="8" name="Text Placeholder 2">
            <a:extLst>
              <a:ext uri="{FF2B5EF4-FFF2-40B4-BE49-F238E27FC236}">
                <a16:creationId xmlns:a16="http://schemas.microsoft.com/office/drawing/2014/main" id="{AAD010FA-0F28-4F8C-AF9D-91CCCE228FF1}"/>
              </a:ext>
            </a:extLst>
          </p:cNvPr>
          <p:cNvSpPr>
            <a:spLocks noGrp="1"/>
          </p:cNvSpPr>
          <p:nvPr>
            <p:ph type="body" idx="13"/>
          </p:nvPr>
        </p:nvSpPr>
        <p:spPr>
          <a:xfrm>
            <a:off x="523190" y="2521745"/>
            <a:ext cx="6966000" cy="546680"/>
          </a:xfrm>
        </p:spPr>
        <p:txBody>
          <a:bodyPr anchor="b"/>
          <a:lstStyle>
            <a:lvl1pPr marL="0" indent="0">
              <a:buNone/>
              <a:defRPr sz="3300" b="1">
                <a:latin typeface="Arial" panose="020B0604020202020204" pitchFamily="34" charset="0"/>
                <a:cs typeface="Arial" panose="020B0604020202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10" name="Text Placeholder 2">
            <a:extLst>
              <a:ext uri="{FF2B5EF4-FFF2-40B4-BE49-F238E27FC236}">
                <a16:creationId xmlns:a16="http://schemas.microsoft.com/office/drawing/2014/main" id="{CFE36B7B-EB2B-4810-8724-B772550A59E5}"/>
              </a:ext>
            </a:extLst>
          </p:cNvPr>
          <p:cNvSpPr>
            <a:spLocks noGrp="1"/>
          </p:cNvSpPr>
          <p:nvPr>
            <p:ph type="body" idx="14"/>
          </p:nvPr>
        </p:nvSpPr>
        <p:spPr>
          <a:xfrm>
            <a:off x="8019000" y="2521745"/>
            <a:ext cx="6966000" cy="546680"/>
          </a:xfrm>
        </p:spPr>
        <p:txBody>
          <a:bodyPr anchor="b"/>
          <a:lstStyle>
            <a:lvl1pPr marL="0" indent="0">
              <a:buNone/>
              <a:defRPr sz="3300" b="1">
                <a:latin typeface="Arial" panose="020B0604020202020204" pitchFamily="34" charset="0"/>
                <a:cs typeface="Arial" panose="020B0604020202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pic>
        <p:nvPicPr>
          <p:cNvPr id="11" name="Picture 10">
            <a:extLst>
              <a:ext uri="{FF2B5EF4-FFF2-40B4-BE49-F238E27FC236}">
                <a16:creationId xmlns:a16="http://schemas.microsoft.com/office/drawing/2014/main" id="{FC6713BB-36FB-4945-9215-92191420A0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63381" y="452532"/>
            <a:ext cx="1809860" cy="1809903"/>
          </a:xfrm>
          <a:prstGeom prst="rect">
            <a:avLst/>
          </a:prstGeom>
        </p:spPr>
      </p:pic>
      <p:pic>
        <p:nvPicPr>
          <p:cNvPr id="12" name="Picture 11">
            <a:extLst>
              <a:ext uri="{FF2B5EF4-FFF2-40B4-BE49-F238E27FC236}">
                <a16:creationId xmlns:a16="http://schemas.microsoft.com/office/drawing/2014/main" id="{D851028D-F2E3-4991-8329-A3A68F1D7D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63381" y="452532"/>
            <a:ext cx="1809860" cy="1809903"/>
          </a:xfrm>
          <a:prstGeom prst="rect">
            <a:avLst/>
          </a:prstGeom>
        </p:spPr>
      </p:pic>
    </p:spTree>
    <p:extLst>
      <p:ext uri="{BB962C8B-B14F-4D97-AF65-F5344CB8AC3E}">
        <p14:creationId xmlns:p14="http://schemas.microsoft.com/office/powerpoint/2010/main" val="29848511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C9A7-6E08-4837-9FDE-6B18675729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DB5296-26BF-41A3-9CF8-222D8DD5D06B}"/>
              </a:ext>
            </a:extLst>
          </p:cNvPr>
          <p:cNvSpPr>
            <a:spLocks noGrp="1"/>
          </p:cNvSpPr>
          <p:nvPr>
            <p:ph sz="half" idx="1"/>
          </p:nvPr>
        </p:nvSpPr>
        <p:spPr>
          <a:xfrm>
            <a:off x="523800" y="3068425"/>
            <a:ext cx="6966000" cy="5765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41A753-512E-43D6-A0B1-588C7D5378CD}"/>
              </a:ext>
            </a:extLst>
          </p:cNvPr>
          <p:cNvSpPr>
            <a:spLocks noGrp="1"/>
          </p:cNvSpPr>
          <p:nvPr>
            <p:ph sz="half" idx="2"/>
          </p:nvPr>
        </p:nvSpPr>
        <p:spPr>
          <a:xfrm>
            <a:off x="8021033" y="3068425"/>
            <a:ext cx="6966000" cy="5765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AB804B-D2F1-4AF1-8B1B-830A363A32E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D24DCF2-ECCB-4C10-BFBD-F7DBCCFE852B}"/>
              </a:ext>
            </a:extLst>
          </p:cNvPr>
          <p:cNvSpPr>
            <a:spLocks noGrp="1"/>
          </p:cNvSpPr>
          <p:nvPr>
            <p:ph type="ftr" sz="quarter" idx="11"/>
          </p:nvPr>
        </p:nvSpPr>
        <p:spPr/>
        <p:txBody>
          <a:bodyPr/>
          <a:lstStyle/>
          <a:p>
            <a:r>
              <a:rPr lang="en-US"/>
              <a:t>Design by Sara Partanen/KEO-50</a:t>
            </a:r>
          </a:p>
        </p:txBody>
      </p:sp>
      <p:sp>
        <p:nvSpPr>
          <p:cNvPr id="7" name="Slide Number Placeholder 6">
            <a:extLst>
              <a:ext uri="{FF2B5EF4-FFF2-40B4-BE49-F238E27FC236}">
                <a16:creationId xmlns:a16="http://schemas.microsoft.com/office/drawing/2014/main" id="{4B4EF389-B93C-411B-BF9F-9CFC687C86B1}"/>
              </a:ext>
            </a:extLst>
          </p:cNvPr>
          <p:cNvSpPr>
            <a:spLocks noGrp="1"/>
          </p:cNvSpPr>
          <p:nvPr>
            <p:ph type="sldNum" sz="quarter" idx="12"/>
          </p:nvPr>
        </p:nvSpPr>
        <p:spPr/>
        <p:txBody>
          <a:bodyPr/>
          <a:lstStyle/>
          <a:p>
            <a:fld id="{926655B6-25B1-452C-9F25-C7185A4DD2DC}" type="slidenum">
              <a:rPr lang="en-US" smtClean="0"/>
              <a:t>‹#›</a:t>
            </a:fld>
            <a:endParaRPr lang="en-US"/>
          </a:p>
        </p:txBody>
      </p:sp>
      <p:sp>
        <p:nvSpPr>
          <p:cNvPr id="8" name="Text Placeholder 2">
            <a:extLst>
              <a:ext uri="{FF2B5EF4-FFF2-40B4-BE49-F238E27FC236}">
                <a16:creationId xmlns:a16="http://schemas.microsoft.com/office/drawing/2014/main" id="{AAD010FA-0F28-4F8C-AF9D-91CCCE228FF1}"/>
              </a:ext>
            </a:extLst>
          </p:cNvPr>
          <p:cNvSpPr>
            <a:spLocks noGrp="1"/>
          </p:cNvSpPr>
          <p:nvPr>
            <p:ph type="body" idx="13"/>
          </p:nvPr>
        </p:nvSpPr>
        <p:spPr>
          <a:xfrm>
            <a:off x="523190" y="2521745"/>
            <a:ext cx="6966000" cy="546680"/>
          </a:xfrm>
        </p:spPr>
        <p:txBody>
          <a:bodyPr anchor="b"/>
          <a:lstStyle>
            <a:lvl1pPr marL="0" indent="0">
              <a:buNone/>
              <a:defRPr sz="3300" b="1">
                <a:latin typeface="Arial" panose="020B0604020202020204" pitchFamily="34" charset="0"/>
                <a:cs typeface="Arial" panose="020B0604020202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10" name="Text Placeholder 2">
            <a:extLst>
              <a:ext uri="{FF2B5EF4-FFF2-40B4-BE49-F238E27FC236}">
                <a16:creationId xmlns:a16="http://schemas.microsoft.com/office/drawing/2014/main" id="{CFE36B7B-EB2B-4810-8724-B772550A59E5}"/>
              </a:ext>
            </a:extLst>
          </p:cNvPr>
          <p:cNvSpPr>
            <a:spLocks noGrp="1"/>
          </p:cNvSpPr>
          <p:nvPr>
            <p:ph type="body" idx="14"/>
          </p:nvPr>
        </p:nvSpPr>
        <p:spPr>
          <a:xfrm>
            <a:off x="8019000" y="2521745"/>
            <a:ext cx="6966000" cy="546680"/>
          </a:xfrm>
        </p:spPr>
        <p:txBody>
          <a:bodyPr anchor="b"/>
          <a:lstStyle>
            <a:lvl1pPr marL="0" indent="0">
              <a:buNone/>
              <a:defRPr sz="3300" b="1">
                <a:latin typeface="Arial" panose="020B0604020202020204" pitchFamily="34" charset="0"/>
                <a:cs typeface="Arial" panose="020B0604020202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pic>
        <p:nvPicPr>
          <p:cNvPr id="12" name="Picture 11">
            <a:extLst>
              <a:ext uri="{FF2B5EF4-FFF2-40B4-BE49-F238E27FC236}">
                <a16:creationId xmlns:a16="http://schemas.microsoft.com/office/drawing/2014/main" id="{555DB0B4-C4A6-4F81-A4D8-AF4CF0274D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91553" y="446736"/>
            <a:ext cx="1766985" cy="1765014"/>
          </a:xfrm>
          <a:prstGeom prst="rect">
            <a:avLst/>
          </a:prstGeom>
        </p:spPr>
      </p:pic>
      <p:pic>
        <p:nvPicPr>
          <p:cNvPr id="11" name="Picture 10">
            <a:extLst>
              <a:ext uri="{FF2B5EF4-FFF2-40B4-BE49-F238E27FC236}">
                <a16:creationId xmlns:a16="http://schemas.microsoft.com/office/drawing/2014/main" id="{3E374033-D5CF-4771-811C-9BCB71CDE1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91553" y="446736"/>
            <a:ext cx="1766985" cy="1765014"/>
          </a:xfrm>
          <a:prstGeom prst="rect">
            <a:avLst/>
          </a:prstGeom>
        </p:spPr>
      </p:pic>
    </p:spTree>
    <p:extLst>
      <p:ext uri="{BB962C8B-B14F-4D97-AF65-F5344CB8AC3E}">
        <p14:creationId xmlns:p14="http://schemas.microsoft.com/office/powerpoint/2010/main" val="23366164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D7BC-5B4E-4BD3-9FDB-1B18BD22F6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399354-B0B7-401F-87EC-B5FA63C22D3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5DCB7F6-19AA-4826-B95F-642CF9A70C0B}"/>
              </a:ext>
            </a:extLst>
          </p:cNvPr>
          <p:cNvSpPr>
            <a:spLocks noGrp="1"/>
          </p:cNvSpPr>
          <p:nvPr>
            <p:ph type="ftr" sz="quarter" idx="11"/>
          </p:nvPr>
        </p:nvSpPr>
        <p:spPr/>
        <p:txBody>
          <a:bodyPr/>
          <a:lstStyle/>
          <a:p>
            <a:r>
              <a:rPr lang="en-US"/>
              <a:t>Design by Sara Partanen/KEO-50</a:t>
            </a:r>
          </a:p>
        </p:txBody>
      </p:sp>
      <p:sp>
        <p:nvSpPr>
          <p:cNvPr id="5" name="Slide Number Placeholder 4">
            <a:extLst>
              <a:ext uri="{FF2B5EF4-FFF2-40B4-BE49-F238E27FC236}">
                <a16:creationId xmlns:a16="http://schemas.microsoft.com/office/drawing/2014/main" id="{6A509DBC-2906-4E97-81B2-700FE7D318BB}"/>
              </a:ext>
            </a:extLst>
          </p:cNvPr>
          <p:cNvSpPr>
            <a:spLocks noGrp="1"/>
          </p:cNvSpPr>
          <p:nvPr>
            <p:ph type="sldNum" sz="quarter" idx="12"/>
          </p:nvPr>
        </p:nvSpPr>
        <p:spPr/>
        <p:txBody>
          <a:bodyPr/>
          <a:lstStyle/>
          <a:p>
            <a:fld id="{926655B6-25B1-452C-9F25-C7185A4DD2DC}" type="slidenum">
              <a:rPr lang="en-US" smtClean="0"/>
              <a:t>‹#›</a:t>
            </a:fld>
            <a:endParaRPr lang="en-US"/>
          </a:p>
        </p:txBody>
      </p:sp>
      <p:pic>
        <p:nvPicPr>
          <p:cNvPr id="6" name="Picture 5">
            <a:extLst>
              <a:ext uri="{FF2B5EF4-FFF2-40B4-BE49-F238E27FC236}">
                <a16:creationId xmlns:a16="http://schemas.microsoft.com/office/drawing/2014/main" id="{E998401D-2E3E-4E3C-B75B-7B79E373F8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63381" y="452532"/>
            <a:ext cx="1809860" cy="1809903"/>
          </a:xfrm>
          <a:prstGeom prst="rect">
            <a:avLst/>
          </a:prstGeom>
        </p:spPr>
      </p:pic>
      <p:pic>
        <p:nvPicPr>
          <p:cNvPr id="7" name="Picture 6">
            <a:extLst>
              <a:ext uri="{FF2B5EF4-FFF2-40B4-BE49-F238E27FC236}">
                <a16:creationId xmlns:a16="http://schemas.microsoft.com/office/drawing/2014/main" id="{586CE0B6-11E4-4028-9A75-D0C324739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63381" y="452532"/>
            <a:ext cx="1809860" cy="1809903"/>
          </a:xfrm>
          <a:prstGeom prst="rect">
            <a:avLst/>
          </a:prstGeom>
        </p:spPr>
      </p:pic>
    </p:spTree>
    <p:extLst>
      <p:ext uri="{BB962C8B-B14F-4D97-AF65-F5344CB8AC3E}">
        <p14:creationId xmlns:p14="http://schemas.microsoft.com/office/powerpoint/2010/main" val="725510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D7BC-5B4E-4BD3-9FDB-1B18BD22F6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399354-B0B7-401F-87EC-B5FA63C22D3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5DCB7F6-19AA-4826-B95F-642CF9A70C0B}"/>
              </a:ext>
            </a:extLst>
          </p:cNvPr>
          <p:cNvSpPr>
            <a:spLocks noGrp="1"/>
          </p:cNvSpPr>
          <p:nvPr>
            <p:ph type="ftr" sz="quarter" idx="11"/>
          </p:nvPr>
        </p:nvSpPr>
        <p:spPr/>
        <p:txBody>
          <a:bodyPr/>
          <a:lstStyle/>
          <a:p>
            <a:r>
              <a:rPr lang="en-US"/>
              <a:t>Design by Sara Partanen/KEO-50</a:t>
            </a:r>
          </a:p>
        </p:txBody>
      </p:sp>
      <p:sp>
        <p:nvSpPr>
          <p:cNvPr id="5" name="Slide Number Placeholder 4">
            <a:extLst>
              <a:ext uri="{FF2B5EF4-FFF2-40B4-BE49-F238E27FC236}">
                <a16:creationId xmlns:a16="http://schemas.microsoft.com/office/drawing/2014/main" id="{6A509DBC-2906-4E97-81B2-700FE7D318BB}"/>
              </a:ext>
            </a:extLst>
          </p:cNvPr>
          <p:cNvSpPr>
            <a:spLocks noGrp="1"/>
          </p:cNvSpPr>
          <p:nvPr>
            <p:ph type="sldNum" sz="quarter" idx="12"/>
          </p:nvPr>
        </p:nvSpPr>
        <p:spPr/>
        <p:txBody>
          <a:bodyPr/>
          <a:lstStyle/>
          <a:p>
            <a:fld id="{926655B6-25B1-452C-9F25-C7185A4DD2DC}" type="slidenum">
              <a:rPr lang="en-US" smtClean="0"/>
              <a:t>‹#›</a:t>
            </a:fld>
            <a:endParaRPr lang="en-US"/>
          </a:p>
        </p:txBody>
      </p:sp>
      <p:pic>
        <p:nvPicPr>
          <p:cNvPr id="7" name="Picture 6">
            <a:extLst>
              <a:ext uri="{FF2B5EF4-FFF2-40B4-BE49-F238E27FC236}">
                <a16:creationId xmlns:a16="http://schemas.microsoft.com/office/drawing/2014/main" id="{2B1D6B02-D9E1-4424-AA00-C86351B5B6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91553" y="446736"/>
            <a:ext cx="1766985" cy="1765014"/>
          </a:xfrm>
          <a:prstGeom prst="rect">
            <a:avLst/>
          </a:prstGeom>
        </p:spPr>
      </p:pic>
      <p:pic>
        <p:nvPicPr>
          <p:cNvPr id="8" name="Picture 7">
            <a:extLst>
              <a:ext uri="{FF2B5EF4-FFF2-40B4-BE49-F238E27FC236}">
                <a16:creationId xmlns:a16="http://schemas.microsoft.com/office/drawing/2014/main" id="{8FA96DB5-A054-403D-B154-0E16DC5BF0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91553" y="446736"/>
            <a:ext cx="1766985" cy="1765014"/>
          </a:xfrm>
          <a:prstGeom prst="rect">
            <a:avLst/>
          </a:prstGeom>
        </p:spPr>
      </p:pic>
    </p:spTree>
    <p:extLst>
      <p:ext uri="{BB962C8B-B14F-4D97-AF65-F5344CB8AC3E}">
        <p14:creationId xmlns:p14="http://schemas.microsoft.com/office/powerpoint/2010/main" val="1874211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C88069-3040-4BE1-BBB7-3C7F02F0E61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B588D96-FF72-43AD-B15E-D0D8AF805243}"/>
              </a:ext>
            </a:extLst>
          </p:cNvPr>
          <p:cNvSpPr>
            <a:spLocks noGrp="1"/>
          </p:cNvSpPr>
          <p:nvPr>
            <p:ph type="ftr" sz="quarter" idx="11"/>
          </p:nvPr>
        </p:nvSpPr>
        <p:spPr/>
        <p:txBody>
          <a:bodyPr/>
          <a:lstStyle/>
          <a:p>
            <a:r>
              <a:rPr lang="en-US"/>
              <a:t>Design by Sara Partanen/KEO-50</a:t>
            </a:r>
          </a:p>
        </p:txBody>
      </p:sp>
      <p:sp>
        <p:nvSpPr>
          <p:cNvPr id="4" name="Slide Number Placeholder 3">
            <a:extLst>
              <a:ext uri="{FF2B5EF4-FFF2-40B4-BE49-F238E27FC236}">
                <a16:creationId xmlns:a16="http://schemas.microsoft.com/office/drawing/2014/main" id="{1D63EA64-121F-4C1A-BDE9-ABAFE2D61A6B}"/>
              </a:ext>
            </a:extLst>
          </p:cNvPr>
          <p:cNvSpPr>
            <a:spLocks noGrp="1"/>
          </p:cNvSpPr>
          <p:nvPr>
            <p:ph type="sldNum" sz="quarter" idx="12"/>
          </p:nvPr>
        </p:nvSpPr>
        <p:spPr/>
        <p:txBody>
          <a:bodyPr/>
          <a:lstStyle/>
          <a:p>
            <a:fld id="{926655B6-25B1-452C-9F25-C7185A4DD2DC}" type="slidenum">
              <a:rPr lang="en-US" smtClean="0"/>
              <a:t>‹#›</a:t>
            </a:fld>
            <a:endParaRPr lang="en-US"/>
          </a:p>
        </p:txBody>
      </p:sp>
    </p:spTree>
    <p:extLst>
      <p:ext uri="{BB962C8B-B14F-4D97-AF65-F5344CB8AC3E}">
        <p14:creationId xmlns:p14="http://schemas.microsoft.com/office/powerpoint/2010/main" val="2666392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wo Content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C9A7-6E08-4837-9FDE-6B18675729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DB5296-26BF-41A3-9CF8-222D8DD5D06B}"/>
              </a:ext>
            </a:extLst>
          </p:cNvPr>
          <p:cNvSpPr>
            <a:spLocks noGrp="1"/>
          </p:cNvSpPr>
          <p:nvPr>
            <p:ph sz="half" idx="1"/>
          </p:nvPr>
        </p:nvSpPr>
        <p:spPr>
          <a:xfrm>
            <a:off x="523800" y="2500200"/>
            <a:ext cx="6966000" cy="6334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41A753-512E-43D6-A0B1-588C7D5378CD}"/>
              </a:ext>
            </a:extLst>
          </p:cNvPr>
          <p:cNvSpPr>
            <a:spLocks noGrp="1"/>
          </p:cNvSpPr>
          <p:nvPr>
            <p:ph sz="half" idx="2"/>
          </p:nvPr>
        </p:nvSpPr>
        <p:spPr>
          <a:xfrm>
            <a:off x="8021033" y="2500200"/>
            <a:ext cx="6966000" cy="6334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AB804B-D2F1-4AF1-8B1B-830A363A32E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D24DCF2-ECCB-4C10-BFBD-F7DBCCFE852B}"/>
              </a:ext>
            </a:extLst>
          </p:cNvPr>
          <p:cNvSpPr>
            <a:spLocks noGrp="1"/>
          </p:cNvSpPr>
          <p:nvPr>
            <p:ph type="ftr" sz="quarter" idx="11"/>
          </p:nvPr>
        </p:nvSpPr>
        <p:spPr/>
        <p:txBody>
          <a:bodyPr/>
          <a:lstStyle/>
          <a:p>
            <a:r>
              <a:rPr lang="en-US"/>
              <a:t>Design by Sara Partanen/KEO-50</a:t>
            </a:r>
          </a:p>
        </p:txBody>
      </p:sp>
      <p:sp>
        <p:nvSpPr>
          <p:cNvPr id="7" name="Slide Number Placeholder 6">
            <a:extLst>
              <a:ext uri="{FF2B5EF4-FFF2-40B4-BE49-F238E27FC236}">
                <a16:creationId xmlns:a16="http://schemas.microsoft.com/office/drawing/2014/main" id="{4B4EF389-B93C-411B-BF9F-9CFC687C86B1}"/>
              </a:ext>
            </a:extLst>
          </p:cNvPr>
          <p:cNvSpPr>
            <a:spLocks noGrp="1"/>
          </p:cNvSpPr>
          <p:nvPr>
            <p:ph type="sldNum" sz="quarter" idx="12"/>
          </p:nvPr>
        </p:nvSpPr>
        <p:spPr/>
        <p:txBody>
          <a:bodyPr/>
          <a:lstStyle/>
          <a:p>
            <a:fld id="{926655B6-25B1-452C-9F25-C7185A4DD2DC}" type="slidenum">
              <a:rPr lang="en-US" smtClean="0"/>
              <a:t>‹#›</a:t>
            </a:fld>
            <a:endParaRPr lang="en-US"/>
          </a:p>
        </p:txBody>
      </p:sp>
      <p:pic>
        <p:nvPicPr>
          <p:cNvPr id="11" name="Picture 10">
            <a:extLst>
              <a:ext uri="{FF2B5EF4-FFF2-40B4-BE49-F238E27FC236}">
                <a16:creationId xmlns:a16="http://schemas.microsoft.com/office/drawing/2014/main" id="{D61FD3F8-B3C5-43B7-BE9E-555CF282A5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63381" y="452532"/>
            <a:ext cx="1809860" cy="1809903"/>
          </a:xfrm>
          <a:prstGeom prst="rect">
            <a:avLst/>
          </a:prstGeom>
        </p:spPr>
      </p:pic>
    </p:spTree>
    <p:extLst>
      <p:ext uri="{BB962C8B-B14F-4D97-AF65-F5344CB8AC3E}">
        <p14:creationId xmlns:p14="http://schemas.microsoft.com/office/powerpoint/2010/main" val="2790858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o Content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C9A7-6E08-4837-9FDE-6B18675729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DB5296-26BF-41A3-9CF8-222D8DD5D06B}"/>
              </a:ext>
            </a:extLst>
          </p:cNvPr>
          <p:cNvSpPr>
            <a:spLocks noGrp="1"/>
          </p:cNvSpPr>
          <p:nvPr>
            <p:ph sz="half" idx="1"/>
          </p:nvPr>
        </p:nvSpPr>
        <p:spPr>
          <a:xfrm>
            <a:off x="523800" y="2500200"/>
            <a:ext cx="6966000" cy="6334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41A753-512E-43D6-A0B1-588C7D5378CD}"/>
              </a:ext>
            </a:extLst>
          </p:cNvPr>
          <p:cNvSpPr>
            <a:spLocks noGrp="1"/>
          </p:cNvSpPr>
          <p:nvPr>
            <p:ph sz="half" idx="2"/>
          </p:nvPr>
        </p:nvSpPr>
        <p:spPr>
          <a:xfrm>
            <a:off x="8021033" y="2500200"/>
            <a:ext cx="6966000" cy="6334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AB804B-D2F1-4AF1-8B1B-830A363A32E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D24DCF2-ECCB-4C10-BFBD-F7DBCCFE852B}"/>
              </a:ext>
            </a:extLst>
          </p:cNvPr>
          <p:cNvSpPr>
            <a:spLocks noGrp="1"/>
          </p:cNvSpPr>
          <p:nvPr>
            <p:ph type="ftr" sz="quarter" idx="11"/>
          </p:nvPr>
        </p:nvSpPr>
        <p:spPr/>
        <p:txBody>
          <a:bodyPr/>
          <a:lstStyle/>
          <a:p>
            <a:r>
              <a:rPr lang="en-US"/>
              <a:t>Design by Sara Partanen/KEO-50</a:t>
            </a:r>
          </a:p>
        </p:txBody>
      </p:sp>
      <p:sp>
        <p:nvSpPr>
          <p:cNvPr id="7" name="Slide Number Placeholder 6">
            <a:extLst>
              <a:ext uri="{FF2B5EF4-FFF2-40B4-BE49-F238E27FC236}">
                <a16:creationId xmlns:a16="http://schemas.microsoft.com/office/drawing/2014/main" id="{4B4EF389-B93C-411B-BF9F-9CFC687C86B1}"/>
              </a:ext>
            </a:extLst>
          </p:cNvPr>
          <p:cNvSpPr>
            <a:spLocks noGrp="1"/>
          </p:cNvSpPr>
          <p:nvPr>
            <p:ph type="sldNum" sz="quarter" idx="12"/>
          </p:nvPr>
        </p:nvSpPr>
        <p:spPr/>
        <p:txBody>
          <a:bodyPr/>
          <a:lstStyle/>
          <a:p>
            <a:fld id="{926655B6-25B1-452C-9F25-C7185A4DD2DC}" type="slidenum">
              <a:rPr lang="en-US" smtClean="0"/>
              <a:t>‹#›</a:t>
            </a:fld>
            <a:endParaRPr lang="en-US"/>
          </a:p>
        </p:txBody>
      </p:sp>
      <p:pic>
        <p:nvPicPr>
          <p:cNvPr id="9" name="Picture 8">
            <a:extLst>
              <a:ext uri="{FF2B5EF4-FFF2-40B4-BE49-F238E27FC236}">
                <a16:creationId xmlns:a16="http://schemas.microsoft.com/office/drawing/2014/main" id="{2F4A6EFC-8412-48CC-9C4B-A7F42F4416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91553" y="446736"/>
            <a:ext cx="1766985" cy="1765014"/>
          </a:xfrm>
          <a:prstGeom prst="rect">
            <a:avLst/>
          </a:prstGeom>
        </p:spPr>
      </p:pic>
    </p:spTree>
    <p:extLst>
      <p:ext uri="{BB962C8B-B14F-4D97-AF65-F5344CB8AC3E}">
        <p14:creationId xmlns:p14="http://schemas.microsoft.com/office/powerpoint/2010/main" val="2695771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C9A7-6E08-4837-9FDE-6B18675729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DB5296-26BF-41A3-9CF8-222D8DD5D06B}"/>
              </a:ext>
            </a:extLst>
          </p:cNvPr>
          <p:cNvSpPr>
            <a:spLocks noGrp="1"/>
          </p:cNvSpPr>
          <p:nvPr>
            <p:ph sz="half" idx="1"/>
          </p:nvPr>
        </p:nvSpPr>
        <p:spPr>
          <a:xfrm>
            <a:off x="523800" y="3068425"/>
            <a:ext cx="6966000" cy="5765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41A753-512E-43D6-A0B1-588C7D5378CD}"/>
              </a:ext>
            </a:extLst>
          </p:cNvPr>
          <p:cNvSpPr>
            <a:spLocks noGrp="1"/>
          </p:cNvSpPr>
          <p:nvPr>
            <p:ph sz="half" idx="2"/>
          </p:nvPr>
        </p:nvSpPr>
        <p:spPr>
          <a:xfrm>
            <a:off x="8021033" y="3068425"/>
            <a:ext cx="6966000" cy="5765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AB804B-D2F1-4AF1-8B1B-830A363A32E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D24DCF2-ECCB-4C10-BFBD-F7DBCCFE852B}"/>
              </a:ext>
            </a:extLst>
          </p:cNvPr>
          <p:cNvSpPr>
            <a:spLocks noGrp="1"/>
          </p:cNvSpPr>
          <p:nvPr>
            <p:ph type="ftr" sz="quarter" idx="11"/>
          </p:nvPr>
        </p:nvSpPr>
        <p:spPr/>
        <p:txBody>
          <a:bodyPr/>
          <a:lstStyle/>
          <a:p>
            <a:r>
              <a:rPr lang="en-US"/>
              <a:t>Design by Sara Partanen/KEO-50</a:t>
            </a:r>
          </a:p>
        </p:txBody>
      </p:sp>
      <p:sp>
        <p:nvSpPr>
          <p:cNvPr id="7" name="Slide Number Placeholder 6">
            <a:extLst>
              <a:ext uri="{FF2B5EF4-FFF2-40B4-BE49-F238E27FC236}">
                <a16:creationId xmlns:a16="http://schemas.microsoft.com/office/drawing/2014/main" id="{4B4EF389-B93C-411B-BF9F-9CFC687C86B1}"/>
              </a:ext>
            </a:extLst>
          </p:cNvPr>
          <p:cNvSpPr>
            <a:spLocks noGrp="1"/>
          </p:cNvSpPr>
          <p:nvPr>
            <p:ph type="sldNum" sz="quarter" idx="12"/>
          </p:nvPr>
        </p:nvSpPr>
        <p:spPr/>
        <p:txBody>
          <a:bodyPr/>
          <a:lstStyle/>
          <a:p>
            <a:fld id="{926655B6-25B1-452C-9F25-C7185A4DD2DC}" type="slidenum">
              <a:rPr lang="en-US" smtClean="0"/>
              <a:t>‹#›</a:t>
            </a:fld>
            <a:endParaRPr lang="en-US"/>
          </a:p>
        </p:txBody>
      </p:sp>
      <p:sp>
        <p:nvSpPr>
          <p:cNvPr id="8" name="Text Placeholder 2">
            <a:extLst>
              <a:ext uri="{FF2B5EF4-FFF2-40B4-BE49-F238E27FC236}">
                <a16:creationId xmlns:a16="http://schemas.microsoft.com/office/drawing/2014/main" id="{AAD010FA-0F28-4F8C-AF9D-91CCCE228FF1}"/>
              </a:ext>
            </a:extLst>
          </p:cNvPr>
          <p:cNvSpPr>
            <a:spLocks noGrp="1"/>
          </p:cNvSpPr>
          <p:nvPr>
            <p:ph type="body" idx="13"/>
          </p:nvPr>
        </p:nvSpPr>
        <p:spPr>
          <a:xfrm>
            <a:off x="523190" y="2521745"/>
            <a:ext cx="6966000" cy="546680"/>
          </a:xfrm>
        </p:spPr>
        <p:txBody>
          <a:bodyPr anchor="b"/>
          <a:lstStyle>
            <a:lvl1pPr marL="0" indent="0">
              <a:buNone/>
              <a:defRPr sz="3300" b="1">
                <a:latin typeface="Arial" panose="020B0604020202020204" pitchFamily="34" charset="0"/>
                <a:cs typeface="Arial" panose="020B0604020202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10" name="Text Placeholder 2">
            <a:extLst>
              <a:ext uri="{FF2B5EF4-FFF2-40B4-BE49-F238E27FC236}">
                <a16:creationId xmlns:a16="http://schemas.microsoft.com/office/drawing/2014/main" id="{CFE36B7B-EB2B-4810-8724-B772550A59E5}"/>
              </a:ext>
            </a:extLst>
          </p:cNvPr>
          <p:cNvSpPr>
            <a:spLocks noGrp="1"/>
          </p:cNvSpPr>
          <p:nvPr>
            <p:ph type="body" idx="14"/>
          </p:nvPr>
        </p:nvSpPr>
        <p:spPr>
          <a:xfrm>
            <a:off x="8019000" y="2521745"/>
            <a:ext cx="6966000" cy="546680"/>
          </a:xfrm>
        </p:spPr>
        <p:txBody>
          <a:bodyPr anchor="b"/>
          <a:lstStyle>
            <a:lvl1pPr marL="0" indent="0">
              <a:buNone/>
              <a:defRPr sz="3300" b="1">
                <a:latin typeface="Arial" panose="020B0604020202020204" pitchFamily="34" charset="0"/>
                <a:cs typeface="Arial" panose="020B0604020202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pic>
        <p:nvPicPr>
          <p:cNvPr id="11" name="Picture 10">
            <a:extLst>
              <a:ext uri="{FF2B5EF4-FFF2-40B4-BE49-F238E27FC236}">
                <a16:creationId xmlns:a16="http://schemas.microsoft.com/office/drawing/2014/main" id="{FC6713BB-36FB-4945-9215-92191420A0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63381" y="452532"/>
            <a:ext cx="1809860" cy="1809903"/>
          </a:xfrm>
          <a:prstGeom prst="rect">
            <a:avLst/>
          </a:prstGeom>
        </p:spPr>
      </p:pic>
    </p:spTree>
    <p:extLst>
      <p:ext uri="{BB962C8B-B14F-4D97-AF65-F5344CB8AC3E}">
        <p14:creationId xmlns:p14="http://schemas.microsoft.com/office/powerpoint/2010/main" val="2891229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mparis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C9A7-6E08-4837-9FDE-6B18675729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DB5296-26BF-41A3-9CF8-222D8DD5D06B}"/>
              </a:ext>
            </a:extLst>
          </p:cNvPr>
          <p:cNvSpPr>
            <a:spLocks noGrp="1"/>
          </p:cNvSpPr>
          <p:nvPr>
            <p:ph sz="half" idx="1"/>
          </p:nvPr>
        </p:nvSpPr>
        <p:spPr>
          <a:xfrm>
            <a:off x="523800" y="3068425"/>
            <a:ext cx="6966000" cy="5765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41A753-512E-43D6-A0B1-588C7D5378CD}"/>
              </a:ext>
            </a:extLst>
          </p:cNvPr>
          <p:cNvSpPr>
            <a:spLocks noGrp="1"/>
          </p:cNvSpPr>
          <p:nvPr>
            <p:ph sz="half" idx="2"/>
          </p:nvPr>
        </p:nvSpPr>
        <p:spPr>
          <a:xfrm>
            <a:off x="8021033" y="3068425"/>
            <a:ext cx="6966000" cy="5765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AB804B-D2F1-4AF1-8B1B-830A363A32E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D24DCF2-ECCB-4C10-BFBD-F7DBCCFE852B}"/>
              </a:ext>
            </a:extLst>
          </p:cNvPr>
          <p:cNvSpPr>
            <a:spLocks noGrp="1"/>
          </p:cNvSpPr>
          <p:nvPr>
            <p:ph type="ftr" sz="quarter" idx="11"/>
          </p:nvPr>
        </p:nvSpPr>
        <p:spPr/>
        <p:txBody>
          <a:bodyPr/>
          <a:lstStyle/>
          <a:p>
            <a:r>
              <a:rPr lang="en-US"/>
              <a:t>Design by Sara Partanen/KEO-50</a:t>
            </a:r>
          </a:p>
        </p:txBody>
      </p:sp>
      <p:sp>
        <p:nvSpPr>
          <p:cNvPr id="7" name="Slide Number Placeholder 6">
            <a:extLst>
              <a:ext uri="{FF2B5EF4-FFF2-40B4-BE49-F238E27FC236}">
                <a16:creationId xmlns:a16="http://schemas.microsoft.com/office/drawing/2014/main" id="{4B4EF389-B93C-411B-BF9F-9CFC687C86B1}"/>
              </a:ext>
            </a:extLst>
          </p:cNvPr>
          <p:cNvSpPr>
            <a:spLocks noGrp="1"/>
          </p:cNvSpPr>
          <p:nvPr>
            <p:ph type="sldNum" sz="quarter" idx="12"/>
          </p:nvPr>
        </p:nvSpPr>
        <p:spPr/>
        <p:txBody>
          <a:bodyPr/>
          <a:lstStyle/>
          <a:p>
            <a:fld id="{926655B6-25B1-452C-9F25-C7185A4DD2DC}" type="slidenum">
              <a:rPr lang="en-US" smtClean="0"/>
              <a:t>‹#›</a:t>
            </a:fld>
            <a:endParaRPr lang="en-US"/>
          </a:p>
        </p:txBody>
      </p:sp>
      <p:sp>
        <p:nvSpPr>
          <p:cNvPr id="8" name="Text Placeholder 2">
            <a:extLst>
              <a:ext uri="{FF2B5EF4-FFF2-40B4-BE49-F238E27FC236}">
                <a16:creationId xmlns:a16="http://schemas.microsoft.com/office/drawing/2014/main" id="{AAD010FA-0F28-4F8C-AF9D-91CCCE228FF1}"/>
              </a:ext>
            </a:extLst>
          </p:cNvPr>
          <p:cNvSpPr>
            <a:spLocks noGrp="1"/>
          </p:cNvSpPr>
          <p:nvPr>
            <p:ph type="body" idx="13"/>
          </p:nvPr>
        </p:nvSpPr>
        <p:spPr>
          <a:xfrm>
            <a:off x="523190" y="2521745"/>
            <a:ext cx="6966000" cy="546680"/>
          </a:xfrm>
        </p:spPr>
        <p:txBody>
          <a:bodyPr anchor="b"/>
          <a:lstStyle>
            <a:lvl1pPr marL="0" indent="0">
              <a:buNone/>
              <a:defRPr sz="3300" b="1">
                <a:latin typeface="Arial" panose="020B0604020202020204" pitchFamily="34" charset="0"/>
                <a:cs typeface="Arial" panose="020B0604020202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10" name="Text Placeholder 2">
            <a:extLst>
              <a:ext uri="{FF2B5EF4-FFF2-40B4-BE49-F238E27FC236}">
                <a16:creationId xmlns:a16="http://schemas.microsoft.com/office/drawing/2014/main" id="{CFE36B7B-EB2B-4810-8724-B772550A59E5}"/>
              </a:ext>
            </a:extLst>
          </p:cNvPr>
          <p:cNvSpPr>
            <a:spLocks noGrp="1"/>
          </p:cNvSpPr>
          <p:nvPr>
            <p:ph type="body" idx="14"/>
          </p:nvPr>
        </p:nvSpPr>
        <p:spPr>
          <a:xfrm>
            <a:off x="8019000" y="2521745"/>
            <a:ext cx="6966000" cy="546680"/>
          </a:xfrm>
        </p:spPr>
        <p:txBody>
          <a:bodyPr anchor="b"/>
          <a:lstStyle>
            <a:lvl1pPr marL="0" indent="0">
              <a:buNone/>
              <a:defRPr sz="3300" b="1">
                <a:latin typeface="Arial" panose="020B0604020202020204" pitchFamily="34" charset="0"/>
                <a:cs typeface="Arial" panose="020B0604020202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pic>
        <p:nvPicPr>
          <p:cNvPr id="12" name="Picture 11">
            <a:extLst>
              <a:ext uri="{FF2B5EF4-FFF2-40B4-BE49-F238E27FC236}">
                <a16:creationId xmlns:a16="http://schemas.microsoft.com/office/drawing/2014/main" id="{555DB0B4-C4A6-4F81-A4D8-AF4CF0274D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91553" y="446736"/>
            <a:ext cx="1766985" cy="1765014"/>
          </a:xfrm>
          <a:prstGeom prst="rect">
            <a:avLst/>
          </a:prstGeom>
        </p:spPr>
      </p:pic>
    </p:spTree>
    <p:extLst>
      <p:ext uri="{BB962C8B-B14F-4D97-AF65-F5344CB8AC3E}">
        <p14:creationId xmlns:p14="http://schemas.microsoft.com/office/powerpoint/2010/main" val="1312862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b="0" i="0">
                <a:solidFill>
                  <a:schemeClr val="tx1">
                    <a:tint val="75000"/>
                  </a:schemeClr>
                </a:solidFill>
                <a:latin typeface="Aptos Display" panose="020B0004020202020204" pitchFamily="34" charset="0"/>
              </a:defRPr>
            </a:lvl1pPr>
          </a:lstStyle>
          <a:p>
            <a:fld id="{627E4564-91A5-E542-ABD7-FA1D079672F8}" type="datetimeFigureOut">
              <a:rPr lang="en-US" smtClean="0"/>
              <a:pPr/>
              <a:t>5/28/2025</a:t>
            </a:fld>
            <a:endParaRPr lang="en-US" dirty="0"/>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b="0" i="0">
                <a:solidFill>
                  <a:schemeClr val="tx1">
                    <a:tint val="75000"/>
                  </a:schemeClr>
                </a:solidFill>
                <a:latin typeface="Aptos Display" panose="020B0004020202020204" pitchFamily="34" charset="0"/>
              </a:defRPr>
            </a:lvl1pPr>
          </a:lstStyle>
          <a:p>
            <a:endParaRPr lang="en-US" dirty="0"/>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b="0" i="0">
                <a:solidFill>
                  <a:schemeClr val="tx1">
                    <a:tint val="75000"/>
                  </a:schemeClr>
                </a:solidFill>
                <a:latin typeface="Aptos Display" panose="020B0004020202020204" pitchFamily="34" charset="0"/>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897598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ftr="0" dt="0"/>
  <p:txStyles>
    <p:titleStyle>
      <a:lvl1pPr algn="l" defTabSz="1371600" rtl="0" eaLnBrk="1" latinLnBrk="0" hangingPunct="1">
        <a:lnSpc>
          <a:spcPct val="90000"/>
        </a:lnSpc>
        <a:spcBef>
          <a:spcPct val="0"/>
        </a:spcBef>
        <a:buNone/>
        <a:defRPr sz="6600" b="0" i="0" kern="1200">
          <a:solidFill>
            <a:schemeClr val="tx1"/>
          </a:solidFill>
          <a:latin typeface="Aptos Display" panose="020B0004020202020204" pitchFamily="34" charset="0"/>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tx1"/>
          </a:solidFill>
          <a:latin typeface="Aptos Display" panose="020B0004020202020204" pitchFamily="34" charset="0"/>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tx1"/>
          </a:solidFill>
          <a:latin typeface="Aptos Display" panose="020B0004020202020204" pitchFamily="34" charset="0"/>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tx1"/>
          </a:solidFill>
          <a:latin typeface="Aptos Display" panose="020B0004020202020204" pitchFamily="34" charset="0"/>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tx1"/>
          </a:solidFill>
          <a:latin typeface="Aptos Display" panose="020B0004020202020204" pitchFamily="34" charset="0"/>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tx1"/>
          </a:solidFill>
          <a:latin typeface="Aptos Display" panose="020B000402020202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21DA52-B31A-4E4D-85C0-C53D5631B36E}"/>
              </a:ext>
            </a:extLst>
          </p:cNvPr>
          <p:cNvSpPr>
            <a:spLocks noGrp="1"/>
          </p:cNvSpPr>
          <p:nvPr>
            <p:ph type="title"/>
          </p:nvPr>
        </p:nvSpPr>
        <p:spPr>
          <a:xfrm>
            <a:off x="523188" y="848412"/>
            <a:ext cx="13340730" cy="1585506"/>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8FBFBBDE-67B4-496F-8A41-4550F8B92B18}"/>
              </a:ext>
            </a:extLst>
          </p:cNvPr>
          <p:cNvSpPr>
            <a:spLocks noGrp="1"/>
          </p:cNvSpPr>
          <p:nvPr>
            <p:ph type="body" idx="1"/>
          </p:nvPr>
        </p:nvSpPr>
        <p:spPr>
          <a:xfrm>
            <a:off x="523188" y="2501154"/>
            <a:ext cx="13340730" cy="6336477"/>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B49C8-C913-48DA-ADA3-F6601BFC73C5}"/>
              </a:ext>
            </a:extLst>
          </p:cNvPr>
          <p:cNvSpPr>
            <a:spLocks noGrp="1"/>
          </p:cNvSpPr>
          <p:nvPr>
            <p:ph type="dt" sz="half" idx="2"/>
          </p:nvPr>
        </p:nvSpPr>
        <p:spPr>
          <a:xfrm>
            <a:off x="12245420" y="9304256"/>
            <a:ext cx="1525965" cy="424206"/>
          </a:xfrm>
          <a:prstGeom prst="rect">
            <a:avLst/>
          </a:prstGeom>
        </p:spPr>
        <p:txBody>
          <a:bodyPr vert="horz" lIns="0" tIns="0" rIns="0" bIns="0" rtlCol="0" anchor="b" anchorCtr="0"/>
          <a:lstStyle>
            <a:lvl1pPr algn="l">
              <a:lnSpc>
                <a:spcPct val="90000"/>
              </a:lnSpc>
              <a:defRPr sz="2175">
                <a:solidFill>
                  <a:schemeClr val="bg2"/>
                </a:solidFill>
                <a:latin typeface="Arial" panose="020B0604020202020204" pitchFamily="34" charset="0"/>
                <a:cs typeface="Arial" panose="020B0604020202020204" pitchFamily="34" charset="0"/>
              </a:defRPr>
            </a:lvl1pPr>
          </a:lstStyle>
          <a:p>
            <a:endParaRPr lang="en-US"/>
          </a:p>
        </p:txBody>
      </p:sp>
      <p:sp>
        <p:nvSpPr>
          <p:cNvPr id="5" name="Footer Placeholder 4">
            <a:extLst>
              <a:ext uri="{FF2B5EF4-FFF2-40B4-BE49-F238E27FC236}">
                <a16:creationId xmlns:a16="http://schemas.microsoft.com/office/drawing/2014/main" id="{0D780A60-6033-4A23-BD09-88E0782AF546}"/>
              </a:ext>
            </a:extLst>
          </p:cNvPr>
          <p:cNvSpPr>
            <a:spLocks noGrp="1"/>
          </p:cNvSpPr>
          <p:nvPr>
            <p:ph type="ftr" sz="quarter" idx="3"/>
          </p:nvPr>
        </p:nvSpPr>
        <p:spPr>
          <a:xfrm>
            <a:off x="523190" y="9304256"/>
            <a:ext cx="11001078" cy="424206"/>
          </a:xfrm>
          <a:prstGeom prst="rect">
            <a:avLst/>
          </a:prstGeom>
        </p:spPr>
        <p:txBody>
          <a:bodyPr vert="horz" lIns="0" tIns="0" rIns="0" bIns="0" rtlCol="0" anchor="b" anchorCtr="0"/>
          <a:lstStyle>
            <a:lvl1pPr algn="l">
              <a:lnSpc>
                <a:spcPct val="90000"/>
              </a:lnSpc>
              <a:defRPr sz="2175">
                <a:solidFill>
                  <a:schemeClr val="bg2"/>
                </a:solidFill>
              </a:defRPr>
            </a:lvl1pPr>
          </a:lstStyle>
          <a:p>
            <a:r>
              <a:rPr lang="en-US"/>
              <a:t>Design by Sara Partanen/KEO-50</a:t>
            </a:r>
          </a:p>
        </p:txBody>
      </p:sp>
      <p:sp>
        <p:nvSpPr>
          <p:cNvPr id="6" name="Slide Number Placeholder 5">
            <a:extLst>
              <a:ext uri="{FF2B5EF4-FFF2-40B4-BE49-F238E27FC236}">
                <a16:creationId xmlns:a16="http://schemas.microsoft.com/office/drawing/2014/main" id="{902CF29C-553D-4FD2-816E-E39E0F613703}"/>
              </a:ext>
            </a:extLst>
          </p:cNvPr>
          <p:cNvSpPr>
            <a:spLocks noGrp="1"/>
          </p:cNvSpPr>
          <p:nvPr>
            <p:ph type="sldNum" sz="quarter" idx="4"/>
          </p:nvPr>
        </p:nvSpPr>
        <p:spPr>
          <a:xfrm>
            <a:off x="16254167" y="9304745"/>
            <a:ext cx="1525965" cy="425691"/>
          </a:xfrm>
          <a:prstGeom prst="rect">
            <a:avLst/>
          </a:prstGeom>
        </p:spPr>
        <p:txBody>
          <a:bodyPr vert="horz" lIns="0" tIns="0" rIns="0" bIns="0" rtlCol="0" anchor="b" anchorCtr="0"/>
          <a:lstStyle>
            <a:lvl1pPr algn="r">
              <a:defRPr sz="2175" b="1">
                <a:solidFill>
                  <a:schemeClr val="bg2"/>
                </a:solidFill>
                <a:latin typeface="Arial" panose="020B0604020202020204" pitchFamily="34" charset="0"/>
                <a:cs typeface="Arial" panose="020B0604020202020204" pitchFamily="34" charset="0"/>
              </a:defRPr>
            </a:lvl1pPr>
          </a:lstStyle>
          <a:p>
            <a:fld id="{926655B6-25B1-452C-9F25-C7185A4DD2DC}" type="slidenum">
              <a:rPr lang="en-US" smtClean="0"/>
              <a:pPr/>
              <a:t>‹#›</a:t>
            </a:fld>
            <a:endParaRPr lang="en-US"/>
          </a:p>
        </p:txBody>
      </p:sp>
    </p:spTree>
    <p:extLst>
      <p:ext uri="{BB962C8B-B14F-4D97-AF65-F5344CB8AC3E}">
        <p14:creationId xmlns:p14="http://schemas.microsoft.com/office/powerpoint/2010/main" val="14724748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dt="0"/>
  <p:txStyles>
    <p:titleStyle>
      <a:lvl1pPr algn="l" defTabSz="1371600" rtl="0" eaLnBrk="1" latinLnBrk="0" hangingPunct="1">
        <a:lnSpc>
          <a:spcPct val="90000"/>
        </a:lnSpc>
        <a:spcBef>
          <a:spcPct val="0"/>
        </a:spcBef>
        <a:buNone/>
        <a:defRPr sz="4650" b="1" kern="1200">
          <a:solidFill>
            <a:schemeClr val="bg2"/>
          </a:solidFill>
          <a:latin typeface="+mj-lt"/>
          <a:ea typeface="+mj-ea"/>
          <a:cs typeface="+mj-cs"/>
        </a:defRPr>
      </a:lvl1pPr>
    </p:titleStyle>
    <p:bodyStyle>
      <a:lvl1pPr marL="269082" indent="-269082" algn="l" defTabSz="1371600" rtl="0" eaLnBrk="1" latinLnBrk="0" hangingPunct="1">
        <a:lnSpc>
          <a:spcPct val="100000"/>
        </a:lnSpc>
        <a:spcBef>
          <a:spcPts val="1500"/>
        </a:spcBef>
        <a:spcAft>
          <a:spcPts val="0"/>
        </a:spcAft>
        <a:buFont typeface="Arial" panose="020B0604020202020204" pitchFamily="34" charset="0"/>
        <a:buChar char="•"/>
        <a:defRPr sz="3300" kern="1200">
          <a:solidFill>
            <a:schemeClr val="tx2"/>
          </a:solidFill>
          <a:latin typeface="+mn-lt"/>
          <a:ea typeface="+mn-ea"/>
          <a:cs typeface="+mn-cs"/>
        </a:defRPr>
      </a:lvl1pPr>
      <a:lvl2pPr marL="671513" indent="-402432" algn="l" defTabSz="1371600" rtl="0" eaLnBrk="1" latinLnBrk="0" hangingPunct="1">
        <a:lnSpc>
          <a:spcPct val="100000"/>
        </a:lnSpc>
        <a:spcBef>
          <a:spcPts val="0"/>
        </a:spcBef>
        <a:buFont typeface="Arial" panose="020B0604020202020204" pitchFamily="34" charset="0"/>
        <a:buChar char="•"/>
        <a:defRPr sz="3000" kern="1200">
          <a:solidFill>
            <a:schemeClr val="tx2"/>
          </a:solidFill>
          <a:latin typeface="+mn-lt"/>
          <a:ea typeface="+mn-ea"/>
          <a:cs typeface="Arial" panose="020B0604020202020204" pitchFamily="34" charset="0"/>
        </a:defRPr>
      </a:lvl2pPr>
      <a:lvl3pPr marL="940595" indent="-269082" algn="l" defTabSz="1371600" rtl="0" eaLnBrk="1" latinLnBrk="0" hangingPunct="1">
        <a:lnSpc>
          <a:spcPct val="100000"/>
        </a:lnSpc>
        <a:spcBef>
          <a:spcPts val="0"/>
        </a:spcBef>
        <a:buFont typeface="Arial" panose="020B0604020202020204" pitchFamily="34" charset="0"/>
        <a:buChar char="•"/>
        <a:defRPr sz="2700" kern="1200">
          <a:solidFill>
            <a:schemeClr val="tx2"/>
          </a:solidFill>
          <a:latin typeface="+mn-lt"/>
          <a:ea typeface="+mn-ea"/>
          <a:cs typeface="+mn-cs"/>
        </a:defRPr>
      </a:lvl3pPr>
      <a:lvl4pPr marL="1345407" indent="-269082" algn="l" defTabSz="1371600" rtl="0" eaLnBrk="1" latinLnBrk="0" hangingPunct="1">
        <a:lnSpc>
          <a:spcPct val="100000"/>
        </a:lnSpc>
        <a:spcBef>
          <a:spcPts val="0"/>
        </a:spcBef>
        <a:buFont typeface="Arial" panose="020B0604020202020204" pitchFamily="34" charset="0"/>
        <a:buChar char="•"/>
        <a:defRPr sz="2700" kern="1200">
          <a:solidFill>
            <a:schemeClr val="tx2"/>
          </a:solidFill>
          <a:latin typeface="+mn-lt"/>
          <a:ea typeface="+mn-ea"/>
          <a:cs typeface="+mn-cs"/>
        </a:defRPr>
      </a:lvl4pPr>
      <a:lvl5pPr marL="1614488" indent="-269082" algn="l" defTabSz="1371600" rtl="0" eaLnBrk="1" latinLnBrk="0" hangingPunct="1">
        <a:lnSpc>
          <a:spcPct val="100000"/>
        </a:lnSpc>
        <a:spcBef>
          <a:spcPts val="0"/>
        </a:spcBef>
        <a:buFont typeface="Arial" panose="020B0604020202020204" pitchFamily="34" charset="0"/>
        <a:buChar char="•"/>
        <a:defRPr sz="2700" kern="1200">
          <a:solidFill>
            <a:schemeClr val="tx2"/>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doi.org/10.1007/978-3-030-78853-7_16" TargetMode="External"/><Relationship Id="rId13" Type="http://schemas.openxmlformats.org/officeDocument/2006/relationships/hyperlink" Target="https://pubs.iied.org/17713IIED/" TargetMode="External"/><Relationship Id="rId3" Type="http://schemas.openxmlformats.org/officeDocument/2006/relationships/hyperlink" Target="https://julkaisut.valtioneuvosto.fi/handle/10024/164657" TargetMode="External"/><Relationship Id="rId7" Type="http://schemas.openxmlformats.org/officeDocument/2006/relationships/hyperlink" Target="https://tietokayttoon.fi/julkaisu?pubid=30301" TargetMode="External"/><Relationship Id="rId12" Type="http://schemas.openxmlformats.org/officeDocument/2006/relationships/hyperlink" Target="http://urn.fi/URN:ISBN:978-952-281-833-1" TargetMode="External"/><Relationship Id="rId2" Type="http://schemas.openxmlformats.org/officeDocument/2006/relationships/notesSlide" Target="../notesSlides/notesSlide11.xml"/><Relationship Id="rId16" Type="http://schemas.openxmlformats.org/officeDocument/2006/relationships/image" Target="../media/image21.PNG"/><Relationship Id="rId1" Type="http://schemas.openxmlformats.org/officeDocument/2006/relationships/slideLayout" Target="../slideLayouts/slideLayout36.xml"/><Relationship Id="rId6" Type="http://schemas.openxmlformats.org/officeDocument/2006/relationships/hyperlink" Target="https://julkaisut.valtioneuvosto.fi/handle/10024/161601" TargetMode="External"/><Relationship Id="rId11" Type="http://schemas.openxmlformats.org/officeDocument/2006/relationships/hyperlink" Target="https://um.fi/documents/384998/0/Practical_tips_for_supporting_evaluation_capacity_and_systems.pdf/d1ed61b4-4e5a-0198-6f86-4c6766ae8887?t=1678449920584" TargetMode="External"/><Relationship Id="rId5" Type="http://schemas.openxmlformats.org/officeDocument/2006/relationships/hyperlink" Target="https://julkaisut.valtioneuvosto.fi/handle/10024/162268" TargetMode="External"/><Relationship Id="rId15" Type="http://schemas.openxmlformats.org/officeDocument/2006/relationships/image" Target="../media/image20.png"/><Relationship Id="rId10" Type="http://schemas.openxmlformats.org/officeDocument/2006/relationships/hyperlink" Target="https://valtioneuvosto.fi/en/-/development-policy-committee-s-message-to-government-formation-negotiators-in-2023-new-government-must-strengthen-finland-s-global-responsibility-and-impact" TargetMode="External"/><Relationship Id="rId4" Type="http://schemas.openxmlformats.org/officeDocument/2006/relationships/hyperlink" Target="https://julkaisut.valtioneuvosto.fi/bitstream/handle/10024/164657/7-2023-Assessing%20the%20implementation%20of%20the%20Agenda2030%20in%20Finland.pdf?sequence=6&amp;isAllowed=y" TargetMode="External"/><Relationship Id="rId9" Type="http://schemas.openxmlformats.org/officeDocument/2006/relationships/hyperlink" Target="https://kestavakehitys.fi/en/frontpage" TargetMode="External"/><Relationship Id="rId1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undocs.org/en/A/RES/77/283"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3D5F"/>
        </a:solidFill>
        <a:effectLst/>
      </p:bgPr>
    </p:bg>
    <p:spTree>
      <p:nvGrpSpPr>
        <p:cNvPr id="1" name=""/>
        <p:cNvGrpSpPr/>
        <p:nvPr/>
      </p:nvGrpSpPr>
      <p:grpSpPr>
        <a:xfrm>
          <a:off x="0" y="0"/>
          <a:ext cx="0" cy="0"/>
          <a:chOff x="0" y="0"/>
          <a:chExt cx="0" cy="0"/>
        </a:xfrm>
      </p:grpSpPr>
      <p:sp>
        <p:nvSpPr>
          <p:cNvPr id="2" name="Freeform 2"/>
          <p:cNvSpPr/>
          <p:nvPr/>
        </p:nvSpPr>
        <p:spPr>
          <a:xfrm rot="6395979">
            <a:off x="3351179" y="-5443156"/>
            <a:ext cx="25306469" cy="23119444"/>
          </a:xfrm>
          <a:custGeom>
            <a:avLst/>
            <a:gdLst/>
            <a:ahLst/>
            <a:cxnLst/>
            <a:rect l="l" t="t" r="r" b="b"/>
            <a:pathLst>
              <a:path w="25306469" h="23119444">
                <a:moveTo>
                  <a:pt x="0" y="0"/>
                </a:moveTo>
                <a:lnTo>
                  <a:pt x="25306469" y="0"/>
                </a:lnTo>
                <a:lnTo>
                  <a:pt x="25306469" y="23119444"/>
                </a:lnTo>
                <a:lnTo>
                  <a:pt x="0" y="23119444"/>
                </a:lnTo>
                <a:lnTo>
                  <a:pt x="0" y="0"/>
                </a:lnTo>
                <a:close/>
              </a:path>
            </a:pathLst>
          </a:custGeom>
          <a:blipFill>
            <a:blip r:embed="rId2"/>
            <a:stretch>
              <a:fillRect t="-649" b="-649"/>
            </a:stretch>
          </a:blipFill>
        </p:spPr>
        <p:txBody>
          <a:bodyPr/>
          <a:lstStyle/>
          <a:p>
            <a:endParaRPr lang="en-US"/>
          </a:p>
        </p:txBody>
      </p:sp>
      <p:sp>
        <p:nvSpPr>
          <p:cNvPr id="3" name="TextBox 3"/>
          <p:cNvSpPr txBox="1"/>
          <p:nvPr/>
        </p:nvSpPr>
        <p:spPr>
          <a:xfrm>
            <a:off x="315178" y="4219437"/>
            <a:ext cx="14859000" cy="1453860"/>
          </a:xfrm>
          <a:prstGeom prst="rect">
            <a:avLst/>
          </a:prstGeom>
        </p:spPr>
        <p:txBody>
          <a:bodyPr wrap="square" lIns="0" tIns="0" rIns="0" bIns="0" rtlCol="0" anchor="t">
            <a:spAutoFit/>
          </a:bodyPr>
          <a:lstStyle/>
          <a:p>
            <a:pPr algn="l">
              <a:lnSpc>
                <a:spcPts val="5759"/>
              </a:lnSpc>
            </a:pPr>
            <a:r>
              <a:rPr lang="en-US" sz="4800" b="1" dirty="0">
                <a:solidFill>
                  <a:srgbClr val="FEFEFE"/>
                </a:solidFill>
                <a:latin typeface="BR Omny Bold"/>
                <a:ea typeface="BR Omny Bold"/>
                <a:cs typeface="BR Omny Bold"/>
                <a:sym typeface="BR Omny Bold"/>
              </a:rPr>
              <a:t>Session: SDG Country Reports – New Methodologies and Opportunities for Georgia </a:t>
            </a:r>
          </a:p>
        </p:txBody>
      </p:sp>
      <p:sp>
        <p:nvSpPr>
          <p:cNvPr id="4" name="TextBox 4"/>
          <p:cNvSpPr txBox="1"/>
          <p:nvPr/>
        </p:nvSpPr>
        <p:spPr>
          <a:xfrm>
            <a:off x="511786" y="6183113"/>
            <a:ext cx="10509140" cy="1949252"/>
          </a:xfrm>
          <a:prstGeom prst="rect">
            <a:avLst/>
          </a:prstGeom>
        </p:spPr>
        <p:txBody>
          <a:bodyPr wrap="square" lIns="0" tIns="0" rIns="0" bIns="0" rtlCol="0" anchor="t">
            <a:spAutoFit/>
          </a:bodyPr>
          <a:lstStyle/>
          <a:p>
            <a:pPr algn="l">
              <a:lnSpc>
                <a:spcPts val="3840"/>
              </a:lnSpc>
            </a:pPr>
            <a:r>
              <a:rPr lang="en-US" sz="3200" b="1" dirty="0">
                <a:solidFill>
                  <a:srgbClr val="FEFEFE"/>
                </a:solidFill>
                <a:latin typeface="BR Omny"/>
                <a:ea typeface="BR Omny Bold"/>
                <a:cs typeface="BR Omny Bold"/>
                <a:sym typeface="BR Omny"/>
              </a:rPr>
              <a:t>Nea-Mari Heinonen</a:t>
            </a:r>
          </a:p>
          <a:p>
            <a:pPr algn="l">
              <a:lnSpc>
                <a:spcPts val="3840"/>
              </a:lnSpc>
            </a:pPr>
            <a:r>
              <a:rPr lang="en-US" sz="3200" b="1" dirty="0">
                <a:solidFill>
                  <a:srgbClr val="FEFEFE"/>
                </a:solidFill>
                <a:latin typeface="BR Omny"/>
                <a:ea typeface="BR Omny Bold"/>
                <a:cs typeface="BR Omny Bold"/>
                <a:sym typeface="BR Omny"/>
              </a:rPr>
              <a:t>Lead Evaluation Specialist / Deputy Director</a:t>
            </a:r>
          </a:p>
          <a:p>
            <a:pPr algn="l">
              <a:lnSpc>
                <a:spcPts val="3840"/>
              </a:lnSpc>
            </a:pPr>
            <a:r>
              <a:rPr lang="en-US" sz="3200" b="1" dirty="0">
                <a:solidFill>
                  <a:srgbClr val="FEFEFE"/>
                </a:solidFill>
                <a:latin typeface="BR Omny"/>
                <a:ea typeface="BR Omny Bold"/>
                <a:cs typeface="BR Omny Bold"/>
                <a:sym typeface="BR Omny"/>
              </a:rPr>
              <a:t>Development Evaluation Unit</a:t>
            </a:r>
          </a:p>
          <a:p>
            <a:pPr algn="l">
              <a:lnSpc>
                <a:spcPts val="3840"/>
              </a:lnSpc>
            </a:pPr>
            <a:r>
              <a:rPr lang="en-US" sz="3200" b="1" dirty="0">
                <a:solidFill>
                  <a:srgbClr val="FEFEFE"/>
                </a:solidFill>
                <a:latin typeface="BR Omny"/>
                <a:ea typeface="BR Omny Bold"/>
                <a:cs typeface="BR Omny Bold"/>
                <a:sym typeface="BR Omny"/>
              </a:rPr>
              <a:t>Ministry for Foreign Affairs of Finland</a:t>
            </a:r>
            <a:r>
              <a:rPr lang="en-US" sz="3200" b="1" dirty="0">
                <a:solidFill>
                  <a:srgbClr val="FEFEFE"/>
                </a:solidFill>
                <a:latin typeface="BR Omny Bold"/>
                <a:ea typeface="BR Omny Bold"/>
                <a:cs typeface="BR Omny Bold"/>
                <a:sym typeface="BR Omny Bold"/>
              </a:rPr>
              <a:t> </a:t>
            </a:r>
          </a:p>
        </p:txBody>
      </p:sp>
      <p:sp>
        <p:nvSpPr>
          <p:cNvPr id="5" name="TextBox 5"/>
          <p:cNvSpPr txBox="1"/>
          <p:nvPr/>
        </p:nvSpPr>
        <p:spPr>
          <a:xfrm>
            <a:off x="315178" y="575849"/>
            <a:ext cx="14478000" cy="3031856"/>
          </a:xfrm>
          <a:prstGeom prst="rect">
            <a:avLst/>
          </a:prstGeom>
        </p:spPr>
        <p:txBody>
          <a:bodyPr wrap="square" lIns="0" tIns="0" rIns="0" bIns="0" rtlCol="0" anchor="t">
            <a:spAutoFit/>
          </a:bodyPr>
          <a:lstStyle/>
          <a:p>
            <a:pPr algn="l">
              <a:lnSpc>
                <a:spcPts val="3359"/>
              </a:lnSpc>
            </a:pPr>
            <a:r>
              <a:rPr lang="en-US" sz="4000" b="1" dirty="0">
                <a:solidFill>
                  <a:srgbClr val="FEFEFE"/>
                </a:solidFill>
                <a:latin typeface="BR Omny"/>
                <a:ea typeface="BR Omny"/>
                <a:cs typeface="BR Omny"/>
                <a:sym typeface="BR Omny"/>
              </a:rPr>
              <a:t>Evaluating for the Better Future: Inclusive and Ethical Practices of Evaluation</a:t>
            </a:r>
          </a:p>
          <a:p>
            <a:pPr algn="l">
              <a:lnSpc>
                <a:spcPts val="3359"/>
              </a:lnSpc>
            </a:pPr>
            <a:endParaRPr lang="en-US" sz="2799" dirty="0">
              <a:solidFill>
                <a:srgbClr val="FEFEFE"/>
              </a:solidFill>
              <a:latin typeface="BR Omny"/>
              <a:ea typeface="BR Omny"/>
              <a:cs typeface="BR Omny"/>
              <a:sym typeface="BR Omny"/>
            </a:endParaRPr>
          </a:p>
          <a:p>
            <a:pPr algn="l">
              <a:lnSpc>
                <a:spcPts val="3359"/>
              </a:lnSpc>
            </a:pPr>
            <a:endParaRPr lang="en-US" sz="2799" dirty="0">
              <a:solidFill>
                <a:srgbClr val="FEFEFE"/>
              </a:solidFill>
              <a:latin typeface="BR Omny"/>
              <a:ea typeface="BR Omny"/>
              <a:cs typeface="BR Omny"/>
              <a:sym typeface="BR Omny"/>
            </a:endParaRPr>
          </a:p>
          <a:p>
            <a:pPr algn="l">
              <a:lnSpc>
                <a:spcPts val="3359"/>
              </a:lnSpc>
            </a:pPr>
            <a:r>
              <a:rPr lang="en-US" sz="2799" dirty="0">
                <a:solidFill>
                  <a:srgbClr val="FEFEFE"/>
                </a:solidFill>
                <a:latin typeface="BR Omny"/>
                <a:ea typeface="BR Omny"/>
                <a:cs typeface="BR Omny"/>
                <a:sym typeface="BR Omny"/>
              </a:rPr>
              <a:t>Monitoring, Evaluation &amp; Learning Professionals Association </a:t>
            </a:r>
          </a:p>
          <a:p>
            <a:pPr algn="l">
              <a:lnSpc>
                <a:spcPts val="3359"/>
              </a:lnSpc>
            </a:pPr>
            <a:r>
              <a:rPr lang="en-US" sz="2799" dirty="0">
                <a:solidFill>
                  <a:srgbClr val="FEFEFE"/>
                </a:solidFill>
                <a:latin typeface="BR Omny"/>
                <a:ea typeface="BR Omny"/>
                <a:cs typeface="BR Omny"/>
                <a:sym typeface="BR Omny"/>
              </a:rPr>
              <a:t>MELPA</a:t>
            </a:r>
          </a:p>
          <a:p>
            <a:pPr algn="l">
              <a:lnSpc>
                <a:spcPts val="3359"/>
              </a:lnSpc>
            </a:pPr>
            <a:r>
              <a:rPr lang="en-US" sz="2799" dirty="0">
                <a:solidFill>
                  <a:srgbClr val="FEFEFE"/>
                </a:solidFill>
                <a:latin typeface="BR Omny"/>
                <a:ea typeface="BR Omny"/>
                <a:cs typeface="BR Omny"/>
                <a:sym typeface="BR Omny"/>
              </a:rPr>
              <a:t>Tbilisi, Georgia </a:t>
            </a:r>
          </a:p>
        </p:txBody>
      </p:sp>
      <p:sp>
        <p:nvSpPr>
          <p:cNvPr id="6" name="TextBox 6"/>
          <p:cNvSpPr txBox="1"/>
          <p:nvPr/>
        </p:nvSpPr>
        <p:spPr>
          <a:xfrm>
            <a:off x="511786" y="9416625"/>
            <a:ext cx="4060214" cy="260756"/>
          </a:xfrm>
          <a:prstGeom prst="rect">
            <a:avLst/>
          </a:prstGeom>
        </p:spPr>
        <p:txBody>
          <a:bodyPr lIns="0" tIns="0" rIns="0" bIns="0" rtlCol="0" anchor="t">
            <a:spAutoFit/>
          </a:bodyPr>
          <a:lstStyle/>
          <a:p>
            <a:pPr algn="l">
              <a:lnSpc>
                <a:spcPts val="2090"/>
              </a:lnSpc>
            </a:pPr>
            <a:r>
              <a:rPr lang="en-US" sz="1742" dirty="0">
                <a:solidFill>
                  <a:srgbClr val="FFFFFF"/>
                </a:solidFill>
                <a:latin typeface="BR Omny"/>
                <a:ea typeface="BR Omny"/>
                <a:cs typeface="BR Omny"/>
                <a:sym typeface="BR Omny"/>
              </a:rPr>
              <a:t>www.glocalevalweek.org</a:t>
            </a:r>
          </a:p>
        </p:txBody>
      </p:sp>
      <p:pic>
        <p:nvPicPr>
          <p:cNvPr id="8" name="Picture 7" descr="A logo for a company&#10;&#10;AI-generated content may be incorrect.">
            <a:extLst>
              <a:ext uri="{FF2B5EF4-FFF2-40B4-BE49-F238E27FC236}">
                <a16:creationId xmlns:a16="http://schemas.microsoft.com/office/drawing/2014/main" id="{A73DD834-89C8-DF02-EEC1-313835825D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1359" y="8642182"/>
            <a:ext cx="3826625" cy="16448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62000" y="404171"/>
            <a:ext cx="15316200" cy="1487587"/>
          </a:xfrm>
          <a:prstGeom prst="rect">
            <a:avLst/>
          </a:prstGeom>
        </p:spPr>
        <p:txBody>
          <a:bodyPr wrap="square" lIns="0" tIns="0" rIns="0" bIns="0" rtlCol="0" anchor="t">
            <a:spAutoFit/>
          </a:bodyPr>
          <a:lstStyle/>
          <a:p>
            <a:pPr marL="0" marR="0" lvl="0" indent="0" algn="l" defTabSz="914400" rtl="0" eaLnBrk="1" fontAlgn="auto" latinLnBrk="0" hangingPunct="1">
              <a:lnSpc>
                <a:spcPts val="5759"/>
              </a:lnSpc>
              <a:spcBef>
                <a:spcPts val="0"/>
              </a:spcBef>
              <a:spcAft>
                <a:spcPts val="0"/>
              </a:spcAft>
              <a:buClrTx/>
              <a:buSzTx/>
              <a:buFontTx/>
              <a:buNone/>
              <a:tabLst/>
              <a:defRPr/>
            </a:pPr>
            <a:r>
              <a:rPr lang="en-US" sz="5400" b="1" dirty="0">
                <a:solidFill>
                  <a:srgbClr val="0070C0"/>
                </a:solidFill>
              </a:rPr>
              <a:t>Context and key actors of the national implementation of the 2030 Agenda in Finland</a:t>
            </a:r>
            <a:endParaRPr kumimoji="0" lang="en-US" sz="5400" b="1" i="0" u="none" strike="noStrike" kern="1200" cap="none" spc="0" normalizeH="0" baseline="0" noProof="0" dirty="0">
              <a:ln>
                <a:noFill/>
              </a:ln>
              <a:solidFill>
                <a:srgbClr val="1C79BE"/>
              </a:solidFill>
              <a:effectLst/>
              <a:uLnTx/>
              <a:uFillTx/>
              <a:latin typeface="BR Omny Bold"/>
              <a:ea typeface="BR Omny Bold"/>
              <a:cs typeface="BR Omny Bold"/>
              <a:sym typeface="BR Omny Bold"/>
            </a:endParaRPr>
          </a:p>
        </p:txBody>
      </p:sp>
      <p:pic>
        <p:nvPicPr>
          <p:cNvPr id="7" name="Picture 6" descr="A logo for a company&#10;&#10;AI-generated content may be incorrect.">
            <a:extLst>
              <a:ext uri="{FF2B5EF4-FFF2-40B4-BE49-F238E27FC236}">
                <a16:creationId xmlns:a16="http://schemas.microsoft.com/office/drawing/2014/main" id="{2EB346A1-BDBA-F5A0-69F4-2D49486E99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61375" y="0"/>
            <a:ext cx="3826625" cy="1644818"/>
          </a:xfrm>
          <a:prstGeom prst="rect">
            <a:avLst/>
          </a:prstGeom>
        </p:spPr>
      </p:pic>
      <p:pic>
        <p:nvPicPr>
          <p:cNvPr id="9" name="Picture 8">
            <a:extLst>
              <a:ext uri="{FF2B5EF4-FFF2-40B4-BE49-F238E27FC236}">
                <a16:creationId xmlns:a16="http://schemas.microsoft.com/office/drawing/2014/main" id="{789F84E0-A4E1-D0CC-ED5F-DC93249C080B}"/>
              </a:ext>
            </a:extLst>
          </p:cNvPr>
          <p:cNvPicPr>
            <a:picLocks noChangeAspect="1"/>
          </p:cNvPicPr>
          <p:nvPr/>
        </p:nvPicPr>
        <p:blipFill>
          <a:blip r:embed="rId5"/>
          <a:stretch>
            <a:fillRect/>
          </a:stretch>
        </p:blipFill>
        <p:spPr>
          <a:xfrm>
            <a:off x="304799" y="1713567"/>
            <a:ext cx="14897099" cy="8573434"/>
          </a:xfrm>
          <a:prstGeom prst="rect">
            <a:avLst/>
          </a:prstGeom>
        </p:spPr>
      </p:pic>
      <p:sp>
        <p:nvSpPr>
          <p:cNvPr id="10" name="TextBox 9">
            <a:extLst>
              <a:ext uri="{FF2B5EF4-FFF2-40B4-BE49-F238E27FC236}">
                <a16:creationId xmlns:a16="http://schemas.microsoft.com/office/drawing/2014/main" id="{8576C071-EABB-F61D-3DFD-41082D16ED6A}"/>
              </a:ext>
            </a:extLst>
          </p:cNvPr>
          <p:cNvSpPr txBox="1"/>
          <p:nvPr/>
        </p:nvSpPr>
        <p:spPr>
          <a:xfrm>
            <a:off x="1447800" y="9882829"/>
            <a:ext cx="5945525" cy="346249"/>
          </a:xfrm>
          <a:prstGeom prst="rect">
            <a:avLst/>
          </a:prstGeom>
          <a:noFill/>
        </p:spPr>
        <p:txBody>
          <a:bodyPr wrap="square" rtlCol="0">
            <a:spAutoFit/>
          </a:bodyPr>
          <a:lstStyle/>
          <a:p>
            <a:pPr defTabSz="1371600"/>
            <a:r>
              <a:rPr lang="fi-FI" sz="1650" dirty="0">
                <a:solidFill>
                  <a:prstClr val="black"/>
                </a:solidFill>
                <a:latin typeface="Georgia"/>
              </a:rPr>
              <a:t>Source: Evaluation 2022, </a:t>
            </a:r>
            <a:r>
              <a:rPr lang="fi-FI" sz="1650" dirty="0" err="1">
                <a:solidFill>
                  <a:prstClr val="black"/>
                </a:solidFill>
                <a:latin typeface="Georgia"/>
              </a:rPr>
              <a:t>Policy</a:t>
            </a:r>
            <a:r>
              <a:rPr lang="fi-FI" sz="1650" dirty="0">
                <a:solidFill>
                  <a:prstClr val="black"/>
                </a:solidFill>
                <a:latin typeface="Georgia"/>
              </a:rPr>
              <a:t> </a:t>
            </a:r>
            <a:r>
              <a:rPr lang="fi-FI" sz="1650" dirty="0" err="1">
                <a:solidFill>
                  <a:prstClr val="black"/>
                </a:solidFill>
                <a:latin typeface="Georgia"/>
              </a:rPr>
              <a:t>Brief</a:t>
            </a:r>
            <a:r>
              <a:rPr lang="fi-FI" sz="1650" dirty="0">
                <a:solidFill>
                  <a:prstClr val="black"/>
                </a:solidFill>
                <a:latin typeface="Georgia"/>
              </a:rPr>
              <a:t> </a:t>
            </a:r>
          </a:p>
        </p:txBody>
      </p:sp>
    </p:spTree>
    <p:extLst>
      <p:ext uri="{BB962C8B-B14F-4D97-AF65-F5344CB8AC3E}">
        <p14:creationId xmlns:p14="http://schemas.microsoft.com/office/powerpoint/2010/main" val="2082505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381000" y="166863"/>
            <a:ext cx="13906500" cy="718082"/>
          </a:xfrm>
          <a:prstGeom prst="rect">
            <a:avLst/>
          </a:prstGeom>
        </p:spPr>
        <p:txBody>
          <a:bodyPr wrap="square" lIns="0" tIns="0" rIns="0" bIns="0" rtlCol="0" anchor="t">
            <a:spAutoFit/>
          </a:bodyPr>
          <a:lstStyle/>
          <a:p>
            <a:pPr marL="0" marR="0" lvl="0" indent="0" algn="l" defTabSz="914400" rtl="0" eaLnBrk="1" fontAlgn="auto" latinLnBrk="0" hangingPunct="1">
              <a:lnSpc>
                <a:spcPts val="5759"/>
              </a:lnSpc>
              <a:spcBef>
                <a:spcPts val="0"/>
              </a:spcBef>
              <a:spcAft>
                <a:spcPts val="0"/>
              </a:spcAft>
              <a:buClrTx/>
              <a:buSzTx/>
              <a:buFontTx/>
              <a:buNone/>
              <a:tabLst/>
              <a:defRPr/>
            </a:pPr>
            <a:r>
              <a:rPr lang="en-US" sz="4800" b="1" dirty="0">
                <a:solidFill>
                  <a:srgbClr val="0070C0"/>
                </a:solidFill>
              </a:rPr>
              <a:t>Cycle of Sustainable Development Policy Framework</a:t>
            </a:r>
            <a:endParaRPr kumimoji="0" lang="en-US" sz="4800" b="1" i="0" u="none" strike="noStrike" kern="1200" cap="none" spc="0" normalizeH="0" baseline="0" noProof="0" dirty="0">
              <a:ln>
                <a:noFill/>
              </a:ln>
              <a:solidFill>
                <a:srgbClr val="1C79BE"/>
              </a:solidFill>
              <a:effectLst/>
              <a:uLnTx/>
              <a:uFillTx/>
              <a:latin typeface="BR Omny Bold"/>
              <a:ea typeface="BR Omny Bold"/>
              <a:cs typeface="BR Omny Bold"/>
              <a:sym typeface="BR Omny Bold"/>
            </a:endParaRPr>
          </a:p>
        </p:txBody>
      </p:sp>
      <p:pic>
        <p:nvPicPr>
          <p:cNvPr id="7" name="Picture 6" descr="A logo for a company&#10;&#10;AI-generated content may be incorrect.">
            <a:extLst>
              <a:ext uri="{FF2B5EF4-FFF2-40B4-BE49-F238E27FC236}">
                <a16:creationId xmlns:a16="http://schemas.microsoft.com/office/drawing/2014/main" id="{2EB346A1-BDBA-F5A0-69F4-2D49486E99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61375" y="0"/>
            <a:ext cx="3826625" cy="1644818"/>
          </a:xfrm>
          <a:prstGeom prst="rect">
            <a:avLst/>
          </a:prstGeom>
        </p:spPr>
      </p:pic>
      <p:pic>
        <p:nvPicPr>
          <p:cNvPr id="6" name="Kuva 1" descr="image003">
            <a:extLst>
              <a:ext uri="{FF2B5EF4-FFF2-40B4-BE49-F238E27FC236}">
                <a16:creationId xmlns:a16="http://schemas.microsoft.com/office/drawing/2014/main" id="{738AA62C-E61D-6D88-0AF5-860192ED31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006647"/>
            <a:ext cx="11968308" cy="889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259AF0C-26FB-3F3D-802A-83BE5257D565}"/>
              </a:ext>
            </a:extLst>
          </p:cNvPr>
          <p:cNvSpPr txBox="1"/>
          <p:nvPr/>
        </p:nvSpPr>
        <p:spPr>
          <a:xfrm>
            <a:off x="990600" y="9652186"/>
            <a:ext cx="3274515" cy="346249"/>
          </a:xfrm>
          <a:prstGeom prst="rect">
            <a:avLst/>
          </a:prstGeom>
          <a:noFill/>
        </p:spPr>
        <p:txBody>
          <a:bodyPr wrap="square" rtlCol="0">
            <a:spAutoFit/>
          </a:bodyPr>
          <a:lstStyle/>
          <a:p>
            <a:r>
              <a:rPr lang="fi-FI" sz="1650" dirty="0"/>
              <a:t>Source: </a:t>
            </a:r>
            <a:r>
              <a:rPr lang="fi-FI" sz="1650" dirty="0" err="1"/>
              <a:t>Guidebook</a:t>
            </a:r>
            <a:endParaRPr lang="fi-FI" sz="1650" dirty="0"/>
          </a:p>
        </p:txBody>
      </p:sp>
    </p:spTree>
    <p:extLst>
      <p:ext uri="{BB962C8B-B14F-4D97-AF65-F5344CB8AC3E}">
        <p14:creationId xmlns:p14="http://schemas.microsoft.com/office/powerpoint/2010/main" val="1652610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228600" y="469300"/>
            <a:ext cx="14952702" cy="778226"/>
          </a:xfrm>
          <a:prstGeom prst="rect">
            <a:avLst/>
          </a:prstGeom>
        </p:spPr>
        <p:txBody>
          <a:bodyPr wrap="square" lIns="0" tIns="0" rIns="0" bIns="0" rtlCol="0" anchor="t">
            <a:spAutoFit/>
          </a:bodyPr>
          <a:lstStyle/>
          <a:p>
            <a:pPr marL="0" marR="0" lvl="0" indent="0" algn="l" defTabSz="914400" rtl="0" eaLnBrk="1" fontAlgn="auto" latinLnBrk="0" hangingPunct="1">
              <a:lnSpc>
                <a:spcPts val="5759"/>
              </a:lnSpc>
              <a:spcBef>
                <a:spcPts val="0"/>
              </a:spcBef>
              <a:spcAft>
                <a:spcPts val="0"/>
              </a:spcAft>
              <a:buClrTx/>
              <a:buSzTx/>
              <a:buFontTx/>
              <a:buNone/>
              <a:tabLst/>
              <a:defRPr/>
            </a:pPr>
            <a:r>
              <a:rPr lang="en-US" sz="6000" b="1" dirty="0">
                <a:solidFill>
                  <a:srgbClr val="0070C0"/>
                </a:solidFill>
              </a:rPr>
              <a:t>Evaluations and VNRs informing each other </a:t>
            </a:r>
            <a:endParaRPr kumimoji="0" lang="en-US" sz="6000" b="1" i="0" u="none" strike="noStrike" kern="1200" cap="none" spc="0" normalizeH="0" baseline="0" noProof="0" dirty="0">
              <a:ln>
                <a:noFill/>
              </a:ln>
              <a:solidFill>
                <a:srgbClr val="1C79BE"/>
              </a:solidFill>
              <a:effectLst/>
              <a:uLnTx/>
              <a:uFillTx/>
              <a:latin typeface="BR Omny Bold"/>
              <a:ea typeface="BR Omny Bold"/>
              <a:cs typeface="BR Omny Bold"/>
              <a:sym typeface="BR Omny Bold"/>
            </a:endParaRPr>
          </a:p>
        </p:txBody>
      </p:sp>
      <p:sp>
        <p:nvSpPr>
          <p:cNvPr id="5" name="TextBox 5"/>
          <p:cNvSpPr txBox="1"/>
          <p:nvPr/>
        </p:nvSpPr>
        <p:spPr>
          <a:xfrm>
            <a:off x="1028700" y="9416625"/>
            <a:ext cx="4060214" cy="260756"/>
          </a:xfrm>
          <a:prstGeom prst="rect">
            <a:avLst/>
          </a:prstGeom>
        </p:spPr>
        <p:txBody>
          <a:bodyPr lIns="0" tIns="0" rIns="0" bIns="0" rtlCol="0" anchor="t">
            <a:spAutoFit/>
          </a:bodyPr>
          <a:lstStyle/>
          <a:p>
            <a:pPr marL="0" marR="0" lvl="0" indent="0" algn="l" defTabSz="914400" rtl="0" eaLnBrk="1" fontAlgn="auto" latinLnBrk="0" hangingPunct="1">
              <a:lnSpc>
                <a:spcPts val="2090"/>
              </a:lnSpc>
              <a:spcBef>
                <a:spcPts val="0"/>
              </a:spcBef>
              <a:spcAft>
                <a:spcPts val="0"/>
              </a:spcAft>
              <a:buClrTx/>
              <a:buSzTx/>
              <a:buFontTx/>
              <a:buNone/>
              <a:tabLst/>
              <a:defRPr/>
            </a:pPr>
            <a:r>
              <a:rPr kumimoji="0" lang="en-US" sz="1742" b="0" i="0" u="none" strike="noStrike" kern="1200" cap="none" spc="0" normalizeH="0" baseline="0" noProof="0">
                <a:ln>
                  <a:noFill/>
                </a:ln>
                <a:solidFill>
                  <a:srgbClr val="000000"/>
                </a:solidFill>
                <a:effectLst/>
                <a:uLnTx/>
                <a:uFillTx/>
                <a:latin typeface="BR Omny"/>
                <a:ea typeface="BR Omny"/>
                <a:cs typeface="BR Omny"/>
                <a:sym typeface="BR Omny"/>
              </a:rPr>
              <a:t>www.glocalevalweek.org</a:t>
            </a:r>
          </a:p>
        </p:txBody>
      </p:sp>
      <p:pic>
        <p:nvPicPr>
          <p:cNvPr id="7" name="Picture 6" descr="A logo for a company&#10;&#10;AI-generated content may be incorrect.">
            <a:extLst>
              <a:ext uri="{FF2B5EF4-FFF2-40B4-BE49-F238E27FC236}">
                <a16:creationId xmlns:a16="http://schemas.microsoft.com/office/drawing/2014/main" id="{2EB346A1-BDBA-F5A0-69F4-2D49486E99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61375" y="0"/>
            <a:ext cx="3826625" cy="1644818"/>
          </a:xfrm>
          <a:prstGeom prst="rect">
            <a:avLst/>
          </a:prstGeom>
        </p:spPr>
      </p:pic>
      <p:sp>
        <p:nvSpPr>
          <p:cNvPr id="6" name="Text Placeholder 4">
            <a:extLst>
              <a:ext uri="{FF2B5EF4-FFF2-40B4-BE49-F238E27FC236}">
                <a16:creationId xmlns:a16="http://schemas.microsoft.com/office/drawing/2014/main" id="{1D408CE7-EED5-571C-63B7-D23310899C61}"/>
              </a:ext>
            </a:extLst>
          </p:cNvPr>
          <p:cNvSpPr txBox="1">
            <a:spLocks/>
          </p:cNvSpPr>
          <p:nvPr/>
        </p:nvSpPr>
        <p:spPr>
          <a:xfrm>
            <a:off x="478675" y="2012925"/>
            <a:ext cx="6965157" cy="5476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a:solidFill>
                  <a:srgbClr val="0070C0"/>
                </a:solidFill>
              </a:rPr>
              <a:t>Track record</a:t>
            </a:r>
          </a:p>
        </p:txBody>
      </p:sp>
      <p:sp>
        <p:nvSpPr>
          <p:cNvPr id="8" name="Text Placeholder 6">
            <a:extLst>
              <a:ext uri="{FF2B5EF4-FFF2-40B4-BE49-F238E27FC236}">
                <a16:creationId xmlns:a16="http://schemas.microsoft.com/office/drawing/2014/main" id="{808B06B3-19A2-3F27-ABA4-396B524B0CF8}"/>
              </a:ext>
            </a:extLst>
          </p:cNvPr>
          <p:cNvSpPr txBox="1">
            <a:spLocks/>
          </p:cNvSpPr>
          <p:nvPr/>
        </p:nvSpPr>
        <p:spPr>
          <a:xfrm>
            <a:off x="8466221" y="1931488"/>
            <a:ext cx="6965156" cy="5476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a:solidFill>
                  <a:srgbClr val="0070C0"/>
                </a:solidFill>
              </a:rPr>
              <a:t>Benefits</a:t>
            </a:r>
          </a:p>
        </p:txBody>
      </p:sp>
      <p:sp>
        <p:nvSpPr>
          <p:cNvPr id="11" name="Content Placeholder 2">
            <a:extLst>
              <a:ext uri="{FF2B5EF4-FFF2-40B4-BE49-F238E27FC236}">
                <a16:creationId xmlns:a16="http://schemas.microsoft.com/office/drawing/2014/main" id="{AD847437-B84D-3ED4-6749-82E20FAB3D97}"/>
              </a:ext>
            </a:extLst>
          </p:cNvPr>
          <p:cNvSpPr txBox="1">
            <a:spLocks/>
          </p:cNvSpPr>
          <p:nvPr/>
        </p:nvSpPr>
        <p:spPr>
          <a:xfrm>
            <a:off x="533400" y="2627119"/>
            <a:ext cx="6965157" cy="576500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200" b="1" dirty="0">
                <a:solidFill>
                  <a:srgbClr val="E12F88"/>
                </a:solidFill>
              </a:rPr>
              <a:t>2019 evaluation </a:t>
            </a:r>
            <a:r>
              <a:rPr lang="en-US" sz="4200" dirty="0"/>
              <a:t>of the nation´s sustainable development policy</a:t>
            </a:r>
            <a:endParaRPr lang="fi-FI" sz="4200" dirty="0"/>
          </a:p>
          <a:p>
            <a:r>
              <a:rPr lang="en-US" sz="4200" dirty="0"/>
              <a:t>…was used in Finland´s </a:t>
            </a:r>
            <a:r>
              <a:rPr lang="en-US" sz="4200" b="1" dirty="0">
                <a:solidFill>
                  <a:srgbClr val="E12F88"/>
                </a:solidFill>
              </a:rPr>
              <a:t>VNR in 2020</a:t>
            </a:r>
            <a:endParaRPr lang="en-US" sz="4200" dirty="0">
              <a:solidFill>
                <a:srgbClr val="E12F88"/>
              </a:solidFill>
            </a:endParaRPr>
          </a:p>
          <a:p>
            <a:r>
              <a:rPr lang="en-US" sz="4200" dirty="0"/>
              <a:t>…was used in the </a:t>
            </a:r>
            <a:r>
              <a:rPr lang="en-US" sz="4200" b="1" dirty="0">
                <a:solidFill>
                  <a:srgbClr val="E12F88"/>
                </a:solidFill>
              </a:rPr>
              <a:t>2022 evaluation</a:t>
            </a:r>
          </a:p>
          <a:p>
            <a:r>
              <a:rPr lang="en-US" sz="4200" dirty="0"/>
              <a:t>…used in</a:t>
            </a:r>
            <a:r>
              <a:rPr lang="en-US" sz="4200" b="1" dirty="0"/>
              <a:t> </a:t>
            </a:r>
            <a:r>
              <a:rPr lang="en-US" sz="4200" b="1" dirty="0">
                <a:solidFill>
                  <a:srgbClr val="E12F88"/>
                </a:solidFill>
              </a:rPr>
              <a:t>2025 VNR</a:t>
            </a:r>
            <a:r>
              <a:rPr lang="en-US" sz="4200" dirty="0">
                <a:solidFill>
                  <a:srgbClr val="E12F88"/>
                </a:solidFill>
              </a:rPr>
              <a:t> </a:t>
            </a:r>
            <a:r>
              <a:rPr lang="en-US" sz="4200" dirty="0"/>
              <a:t>of Finland.</a:t>
            </a:r>
            <a:endParaRPr lang="fi-FI" sz="4200" dirty="0">
              <a:solidFill>
                <a:srgbClr val="FF0000"/>
              </a:solidFill>
            </a:endParaRPr>
          </a:p>
        </p:txBody>
      </p:sp>
      <p:sp>
        <p:nvSpPr>
          <p:cNvPr id="14" name="Rectangle 1">
            <a:extLst>
              <a:ext uri="{FF2B5EF4-FFF2-40B4-BE49-F238E27FC236}">
                <a16:creationId xmlns:a16="http://schemas.microsoft.com/office/drawing/2014/main" id="{B013F0F4-6220-4FB8-A7B2-14173687BA08}"/>
              </a:ext>
            </a:extLst>
          </p:cNvPr>
          <p:cNvSpPr txBox="1">
            <a:spLocks noChangeArrowheads="1"/>
          </p:cNvSpPr>
          <p:nvPr/>
        </p:nvSpPr>
        <p:spPr bwMode="auto">
          <a:xfrm>
            <a:off x="8458200" y="2506933"/>
            <a:ext cx="8610600" cy="703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rtlCol="0" anchor="ctr" anchorCtr="0" compatLnSpc="1">
            <a:prstTxWarp prst="textNoShape">
              <a:avLst/>
            </a:prstTxWarp>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spcBef>
                <a:spcPct val="0"/>
              </a:spcBef>
              <a:spcAft>
                <a:spcPct val="0"/>
              </a:spcAft>
              <a:buFontTx/>
              <a:buChar char="•"/>
            </a:pPr>
            <a:r>
              <a:rPr lang="en-US" altLang="fi-FI" b="1" dirty="0"/>
              <a:t> </a:t>
            </a:r>
            <a:r>
              <a:rPr lang="en-US" altLang="fi-FI" b="1" dirty="0">
                <a:solidFill>
                  <a:srgbClr val="0070C0"/>
                </a:solidFill>
              </a:rPr>
              <a:t>Informing Policy Decisions:</a:t>
            </a:r>
            <a:r>
              <a:rPr lang="en-US" altLang="fi-FI" dirty="0">
                <a:solidFill>
                  <a:srgbClr val="0070C0"/>
                </a:solidFill>
              </a:rPr>
              <a:t> </a:t>
            </a:r>
            <a:r>
              <a:rPr lang="en-US" altLang="fi-FI" dirty="0"/>
              <a:t>Results were shared during key election periods. Provided key insights into the relevance, efficiency, and sustainability of policies for Finland’s Government Programme planning.</a:t>
            </a:r>
          </a:p>
          <a:p>
            <a:pPr marL="0" indent="0" eaLnBrk="0" fontAlgn="base" hangingPunct="0">
              <a:spcBef>
                <a:spcPct val="0"/>
              </a:spcBef>
              <a:spcAft>
                <a:spcPct val="0"/>
              </a:spcAft>
              <a:buFontTx/>
              <a:buChar char="•"/>
            </a:pPr>
            <a:r>
              <a:rPr lang="en-US" altLang="fi-FI" b="1" dirty="0"/>
              <a:t> </a:t>
            </a:r>
            <a:r>
              <a:rPr lang="en-US" altLang="fi-FI" b="1" dirty="0">
                <a:solidFill>
                  <a:srgbClr val="0070C0"/>
                </a:solidFill>
              </a:rPr>
              <a:t>Strengthened evidence-base for VNRs</a:t>
            </a:r>
            <a:r>
              <a:rPr lang="en-US" altLang="fi-FI" b="1" dirty="0"/>
              <a:t>:</a:t>
            </a:r>
            <a:r>
              <a:rPr lang="en-US" altLang="fi-FI" dirty="0"/>
              <a:t> Sequential cycle allowed learning. (Cf. Resolution) </a:t>
            </a:r>
          </a:p>
          <a:p>
            <a:pPr marL="0" indent="0" eaLnBrk="0" fontAlgn="base" hangingPunct="0">
              <a:spcBef>
                <a:spcPct val="0"/>
              </a:spcBef>
              <a:spcAft>
                <a:spcPct val="0"/>
              </a:spcAft>
              <a:buFontTx/>
              <a:buChar char="•"/>
            </a:pPr>
            <a:r>
              <a:rPr lang="en-US" altLang="fi-FI" b="1" dirty="0"/>
              <a:t> </a:t>
            </a:r>
            <a:r>
              <a:rPr lang="en-US" altLang="fi-FI" b="1" dirty="0">
                <a:solidFill>
                  <a:srgbClr val="0070C0"/>
                </a:solidFill>
              </a:rPr>
              <a:t>Increased Visibility:</a:t>
            </a:r>
            <a:r>
              <a:rPr lang="en-US" altLang="fi-FI" dirty="0">
                <a:solidFill>
                  <a:srgbClr val="0070C0"/>
                </a:solidFill>
              </a:rPr>
              <a:t> </a:t>
            </a:r>
            <a:r>
              <a:rPr lang="en-US" altLang="fi-FI" dirty="0"/>
              <a:t>Using evaluations in VNRs raises their domestic visibility and boosts policy impact.</a:t>
            </a:r>
          </a:p>
          <a:p>
            <a:pPr marL="0" indent="0" eaLnBrk="0" fontAlgn="base" hangingPunct="0">
              <a:spcBef>
                <a:spcPct val="0"/>
              </a:spcBef>
              <a:spcAft>
                <a:spcPct val="0"/>
              </a:spcAft>
              <a:buFontTx/>
              <a:buChar char="•"/>
            </a:pPr>
            <a:r>
              <a:rPr lang="en-US" altLang="fi-FI" b="1" dirty="0"/>
              <a:t> </a:t>
            </a:r>
            <a:r>
              <a:rPr lang="en-US" altLang="fi-FI" b="1" dirty="0">
                <a:solidFill>
                  <a:srgbClr val="0070C0"/>
                </a:solidFill>
              </a:rPr>
              <a:t>International Collaboration:</a:t>
            </a:r>
            <a:r>
              <a:rPr lang="en-US" altLang="fi-FI" dirty="0"/>
              <a:t> Finland has shared insights from these evaluations globally, fostering international collaboration and leading to resources like the Guidebook on SDG evaluations. </a:t>
            </a:r>
          </a:p>
        </p:txBody>
      </p:sp>
      <p:sp>
        <p:nvSpPr>
          <p:cNvPr id="15" name="Right Arrow 8">
            <a:extLst>
              <a:ext uri="{FF2B5EF4-FFF2-40B4-BE49-F238E27FC236}">
                <a16:creationId xmlns:a16="http://schemas.microsoft.com/office/drawing/2014/main" id="{33D74E10-DC60-C3FC-CE96-F5991BE6F213}"/>
              </a:ext>
            </a:extLst>
          </p:cNvPr>
          <p:cNvSpPr/>
          <p:nvPr/>
        </p:nvSpPr>
        <p:spPr>
          <a:xfrm>
            <a:off x="7353848" y="4685197"/>
            <a:ext cx="959643" cy="1328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fi-FI" sz="2700">
              <a:solidFill>
                <a:prstClr val="white"/>
              </a:solidFill>
              <a:latin typeface="Georgia"/>
            </a:endParaRPr>
          </a:p>
        </p:txBody>
      </p:sp>
    </p:spTree>
    <p:extLst>
      <p:ext uri="{BB962C8B-B14F-4D97-AF65-F5344CB8AC3E}">
        <p14:creationId xmlns:p14="http://schemas.microsoft.com/office/powerpoint/2010/main" val="228015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1066800" y="9721246"/>
            <a:ext cx="4060214" cy="260756"/>
          </a:xfrm>
          <a:prstGeom prst="rect">
            <a:avLst/>
          </a:prstGeom>
        </p:spPr>
        <p:txBody>
          <a:bodyPr lIns="0" tIns="0" rIns="0" bIns="0" rtlCol="0" anchor="t">
            <a:spAutoFit/>
          </a:bodyPr>
          <a:lstStyle/>
          <a:p>
            <a:pPr marL="0" marR="0" lvl="0" indent="0" algn="l" defTabSz="914400" rtl="0" eaLnBrk="1" fontAlgn="auto" latinLnBrk="0" hangingPunct="1">
              <a:lnSpc>
                <a:spcPts val="2090"/>
              </a:lnSpc>
              <a:spcBef>
                <a:spcPts val="0"/>
              </a:spcBef>
              <a:spcAft>
                <a:spcPts val="0"/>
              </a:spcAft>
              <a:buClrTx/>
              <a:buSzTx/>
              <a:buFontTx/>
              <a:buNone/>
              <a:tabLst/>
              <a:defRPr/>
            </a:pPr>
            <a:r>
              <a:rPr kumimoji="0" lang="en-US" sz="1742" b="0" i="0" u="none" strike="noStrike" kern="1200" cap="none" spc="0" normalizeH="0" baseline="0" noProof="0" dirty="0">
                <a:ln>
                  <a:noFill/>
                </a:ln>
                <a:solidFill>
                  <a:srgbClr val="000000"/>
                </a:solidFill>
                <a:effectLst/>
                <a:uLnTx/>
                <a:uFillTx/>
                <a:latin typeface="BR Omny"/>
                <a:ea typeface="BR Omny"/>
                <a:cs typeface="BR Omny"/>
                <a:sym typeface="BR Omny"/>
              </a:rPr>
              <a:t>www.glocalevalweek.org</a:t>
            </a:r>
          </a:p>
        </p:txBody>
      </p:sp>
      <p:pic>
        <p:nvPicPr>
          <p:cNvPr id="7" name="Picture 6" descr="A logo for a company&#10;&#10;AI-generated content may be incorrect.">
            <a:extLst>
              <a:ext uri="{FF2B5EF4-FFF2-40B4-BE49-F238E27FC236}">
                <a16:creationId xmlns:a16="http://schemas.microsoft.com/office/drawing/2014/main" id="{2EB346A1-BDBA-F5A0-69F4-2D49486E99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61375" y="0"/>
            <a:ext cx="3826625" cy="1644818"/>
          </a:xfrm>
          <a:prstGeom prst="rect">
            <a:avLst/>
          </a:prstGeom>
        </p:spPr>
      </p:pic>
      <p:sp>
        <p:nvSpPr>
          <p:cNvPr id="9" name="Title 7">
            <a:extLst>
              <a:ext uri="{FF2B5EF4-FFF2-40B4-BE49-F238E27FC236}">
                <a16:creationId xmlns:a16="http://schemas.microsoft.com/office/drawing/2014/main" id="{5492B8A9-AE3C-2F41-3249-68CB0C1E3625}"/>
              </a:ext>
            </a:extLst>
          </p:cNvPr>
          <p:cNvSpPr txBox="1">
            <a:spLocks/>
          </p:cNvSpPr>
          <p:nvPr/>
        </p:nvSpPr>
        <p:spPr>
          <a:xfrm>
            <a:off x="609600" y="501386"/>
            <a:ext cx="16535400" cy="9929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dirty="0">
                <a:solidFill>
                  <a:srgbClr val="0070C0"/>
                </a:solidFill>
              </a:rPr>
              <a:t>Two rounds of evaluation - Objectives </a:t>
            </a:r>
          </a:p>
        </p:txBody>
      </p:sp>
      <p:sp>
        <p:nvSpPr>
          <p:cNvPr id="10" name="Text Placeholder 10">
            <a:extLst>
              <a:ext uri="{FF2B5EF4-FFF2-40B4-BE49-F238E27FC236}">
                <a16:creationId xmlns:a16="http://schemas.microsoft.com/office/drawing/2014/main" id="{664A7CA8-30F3-E9FD-CE51-E96CDEDEAAE8}"/>
              </a:ext>
            </a:extLst>
          </p:cNvPr>
          <p:cNvSpPr txBox="1">
            <a:spLocks/>
          </p:cNvSpPr>
          <p:nvPr/>
        </p:nvSpPr>
        <p:spPr>
          <a:xfrm>
            <a:off x="609600" y="1797947"/>
            <a:ext cx="6965157" cy="5476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i-FI" b="1" dirty="0">
                <a:solidFill>
                  <a:srgbClr val="0070C0"/>
                </a:solidFill>
              </a:rPr>
              <a:t>2019 Evaluation </a:t>
            </a:r>
          </a:p>
        </p:txBody>
      </p:sp>
      <p:sp>
        <p:nvSpPr>
          <p:cNvPr id="11" name="Content Placeholder 8">
            <a:extLst>
              <a:ext uri="{FF2B5EF4-FFF2-40B4-BE49-F238E27FC236}">
                <a16:creationId xmlns:a16="http://schemas.microsoft.com/office/drawing/2014/main" id="{82ACF53C-8C93-D956-138D-C9CDD8733639}"/>
              </a:ext>
            </a:extLst>
          </p:cNvPr>
          <p:cNvSpPr txBox="1">
            <a:spLocks/>
          </p:cNvSpPr>
          <p:nvPr/>
        </p:nvSpPr>
        <p:spPr>
          <a:xfrm>
            <a:off x="0" y="2424708"/>
            <a:ext cx="6655133" cy="71383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533400">
              <a:spcBef>
                <a:spcPts val="0"/>
              </a:spcBef>
              <a:buClr>
                <a:schemeClr val="lt2"/>
              </a:buClr>
              <a:buSzPts val="2000"/>
            </a:pPr>
            <a:r>
              <a:rPr lang="en-US" sz="3000" dirty="0"/>
              <a:t>To produce</a:t>
            </a:r>
            <a:r>
              <a:rPr lang="en-US" sz="3000" b="1" dirty="0"/>
              <a:t> </a:t>
            </a:r>
            <a:r>
              <a:rPr lang="en-US" sz="3000" b="1" dirty="0">
                <a:solidFill>
                  <a:srgbClr val="E12F88"/>
                </a:solidFill>
              </a:rPr>
              <a:t>an independent and comprehensive evaluation on sustainable development policy</a:t>
            </a:r>
            <a:r>
              <a:rPr lang="en-US" sz="3000" dirty="0">
                <a:solidFill>
                  <a:srgbClr val="E12F88"/>
                </a:solidFill>
              </a:rPr>
              <a:t>, </a:t>
            </a:r>
            <a:r>
              <a:rPr lang="en-US" sz="3000" dirty="0"/>
              <a:t>especially regarding Finland's national policy, the national implementation of the 2030 Agenda and Finland's foreign policy.</a:t>
            </a:r>
          </a:p>
          <a:p>
            <a:pPr marL="685800" indent="0">
              <a:spcBef>
                <a:spcPts val="0"/>
              </a:spcBef>
              <a:buFont typeface="Arial" pitchFamily="34" charset="0"/>
              <a:buNone/>
            </a:pPr>
            <a:endParaRPr lang="en-US" sz="3000" dirty="0"/>
          </a:p>
          <a:p>
            <a:pPr marL="685800" indent="-533400">
              <a:spcBef>
                <a:spcPts val="0"/>
              </a:spcBef>
              <a:buClr>
                <a:schemeClr val="lt2"/>
              </a:buClr>
              <a:buSzPts val="2000"/>
            </a:pPr>
            <a:r>
              <a:rPr lang="en-US" sz="3000" dirty="0"/>
              <a:t>To produce </a:t>
            </a:r>
            <a:r>
              <a:rPr lang="en-US" sz="3000" b="1" dirty="0">
                <a:solidFill>
                  <a:srgbClr val="E12F88"/>
                </a:solidFill>
              </a:rPr>
              <a:t>concrete recommendations</a:t>
            </a:r>
            <a:r>
              <a:rPr lang="en-US" sz="3000" dirty="0">
                <a:solidFill>
                  <a:srgbClr val="E12F88"/>
                </a:solidFill>
              </a:rPr>
              <a:t> </a:t>
            </a:r>
            <a:r>
              <a:rPr lang="en-US" sz="3000" dirty="0"/>
              <a:t>on the future directions of Finland's sustainable development policy (taking into account different timespans and levels of ambition) as well as ways to evaluate it. </a:t>
            </a:r>
            <a:endParaRPr lang="en-US" sz="2700" dirty="0"/>
          </a:p>
          <a:p>
            <a:pPr marL="0" indent="0">
              <a:buNone/>
            </a:pPr>
            <a:endParaRPr lang="fi-FI" dirty="0"/>
          </a:p>
        </p:txBody>
      </p:sp>
      <p:sp>
        <p:nvSpPr>
          <p:cNvPr id="12" name="Text Placeholder 11">
            <a:extLst>
              <a:ext uri="{FF2B5EF4-FFF2-40B4-BE49-F238E27FC236}">
                <a16:creationId xmlns:a16="http://schemas.microsoft.com/office/drawing/2014/main" id="{AA357CEE-0FFF-BBDA-FEF4-4E924B648A93}"/>
              </a:ext>
            </a:extLst>
          </p:cNvPr>
          <p:cNvSpPr txBox="1">
            <a:spLocks/>
          </p:cNvSpPr>
          <p:nvPr/>
        </p:nvSpPr>
        <p:spPr>
          <a:xfrm>
            <a:off x="9504023" y="1797947"/>
            <a:ext cx="6965156" cy="5476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i-FI" b="1" dirty="0">
                <a:solidFill>
                  <a:srgbClr val="0070C0"/>
                </a:solidFill>
              </a:rPr>
              <a:t>2022 Assesment </a:t>
            </a:r>
          </a:p>
        </p:txBody>
      </p:sp>
      <p:sp>
        <p:nvSpPr>
          <p:cNvPr id="13" name="Content Placeholder 9">
            <a:extLst>
              <a:ext uri="{FF2B5EF4-FFF2-40B4-BE49-F238E27FC236}">
                <a16:creationId xmlns:a16="http://schemas.microsoft.com/office/drawing/2014/main" id="{DFC32436-A71D-E8F3-0CAC-4D2E19AAAA42}"/>
              </a:ext>
            </a:extLst>
          </p:cNvPr>
          <p:cNvSpPr txBox="1">
            <a:spLocks/>
          </p:cNvSpPr>
          <p:nvPr/>
        </p:nvSpPr>
        <p:spPr>
          <a:xfrm>
            <a:off x="9504023" y="2584846"/>
            <a:ext cx="6650831" cy="63531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t>To analyze </a:t>
            </a:r>
          </a:p>
          <a:p>
            <a:pPr marL="0" indent="0">
              <a:buFont typeface="Arial" pitchFamily="34" charset="0"/>
              <a:buNone/>
            </a:pPr>
            <a:r>
              <a:rPr lang="en-US" sz="3600" dirty="0"/>
              <a:t>1) </a:t>
            </a:r>
            <a:r>
              <a:rPr lang="en-US" sz="3600" b="1" dirty="0">
                <a:solidFill>
                  <a:srgbClr val="E12F88"/>
                </a:solidFill>
              </a:rPr>
              <a:t>the progress made</a:t>
            </a:r>
            <a:r>
              <a:rPr lang="en-US" sz="3600" b="1" dirty="0"/>
              <a:t> </a:t>
            </a:r>
            <a:r>
              <a:rPr lang="en-US" sz="3600" dirty="0"/>
              <a:t>in the implementation of Agenda2030 since the previous evaluation published in 2019, and</a:t>
            </a:r>
          </a:p>
          <a:p>
            <a:pPr marL="0" indent="0">
              <a:buFont typeface="Arial" pitchFamily="34" charset="0"/>
              <a:buNone/>
            </a:pPr>
            <a:r>
              <a:rPr lang="en-US" sz="3600" dirty="0"/>
              <a:t>2) the extent of central </a:t>
            </a:r>
            <a:r>
              <a:rPr lang="en-US" sz="3600" b="1" dirty="0">
                <a:solidFill>
                  <a:srgbClr val="E12F88"/>
                </a:solidFill>
              </a:rPr>
              <a:t>government guidance and direction</a:t>
            </a:r>
            <a:r>
              <a:rPr lang="en-US" sz="3600" dirty="0">
                <a:solidFill>
                  <a:srgbClr val="E12F88"/>
                </a:solidFill>
              </a:rPr>
              <a:t> </a:t>
            </a:r>
            <a:r>
              <a:rPr lang="en-US" sz="3600" dirty="0"/>
              <a:t>supporting the achievement of Agenda2030's goals.  </a:t>
            </a:r>
            <a:endParaRPr lang="fi-FI" sz="3600" dirty="0"/>
          </a:p>
        </p:txBody>
      </p:sp>
    </p:spTree>
    <p:extLst>
      <p:ext uri="{BB962C8B-B14F-4D97-AF65-F5344CB8AC3E}">
        <p14:creationId xmlns:p14="http://schemas.microsoft.com/office/powerpoint/2010/main" val="2613310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descr="A logo for a company&#10;&#10;AI-generated content may be incorrect.">
            <a:extLst>
              <a:ext uri="{FF2B5EF4-FFF2-40B4-BE49-F238E27FC236}">
                <a16:creationId xmlns:a16="http://schemas.microsoft.com/office/drawing/2014/main" id="{2EB346A1-BDBA-F5A0-69F4-2D49486E99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61375" y="0"/>
            <a:ext cx="3826625" cy="1644818"/>
          </a:xfrm>
          <a:prstGeom prst="rect">
            <a:avLst/>
          </a:prstGeom>
        </p:spPr>
      </p:pic>
      <p:sp>
        <p:nvSpPr>
          <p:cNvPr id="6" name="Title 7">
            <a:extLst>
              <a:ext uri="{FF2B5EF4-FFF2-40B4-BE49-F238E27FC236}">
                <a16:creationId xmlns:a16="http://schemas.microsoft.com/office/drawing/2014/main" id="{9F00906C-27DB-D04D-46D8-27C74B24666B}"/>
              </a:ext>
            </a:extLst>
          </p:cNvPr>
          <p:cNvSpPr txBox="1">
            <a:spLocks/>
          </p:cNvSpPr>
          <p:nvPr/>
        </p:nvSpPr>
        <p:spPr>
          <a:xfrm>
            <a:off x="397041" y="715814"/>
            <a:ext cx="16535400" cy="9929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a:solidFill>
                  <a:srgbClr val="0070C0"/>
                </a:solidFill>
              </a:rPr>
              <a:t>Two rounds of evaluation - Methodology</a:t>
            </a:r>
          </a:p>
        </p:txBody>
      </p:sp>
      <p:sp>
        <p:nvSpPr>
          <p:cNvPr id="8" name="Text Placeholder 10">
            <a:extLst>
              <a:ext uri="{FF2B5EF4-FFF2-40B4-BE49-F238E27FC236}">
                <a16:creationId xmlns:a16="http://schemas.microsoft.com/office/drawing/2014/main" id="{84904E3E-EF63-FA81-6EA3-E7A39AFE3310}"/>
              </a:ext>
            </a:extLst>
          </p:cNvPr>
          <p:cNvSpPr txBox="1">
            <a:spLocks/>
          </p:cNvSpPr>
          <p:nvPr/>
        </p:nvSpPr>
        <p:spPr>
          <a:xfrm>
            <a:off x="397041" y="1881906"/>
            <a:ext cx="6965157" cy="5453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i-FI" sz="3600" b="1" dirty="0">
                <a:solidFill>
                  <a:srgbClr val="0070C0"/>
                </a:solidFill>
              </a:rPr>
              <a:t>2019 Evaluation </a:t>
            </a:r>
          </a:p>
        </p:txBody>
      </p:sp>
      <p:pic>
        <p:nvPicPr>
          <p:cNvPr id="9" name="Kuva 2" descr="image005">
            <a:extLst>
              <a:ext uri="{FF2B5EF4-FFF2-40B4-BE49-F238E27FC236}">
                <a16:creationId xmlns:a16="http://schemas.microsoft.com/office/drawing/2014/main" id="{B29CC554-F4B2-6FA3-2C61-29FDC8B984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041" y="2512156"/>
            <a:ext cx="11389520" cy="685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3B464E2-1B55-016A-9D8A-01E8A711931C}"/>
              </a:ext>
            </a:extLst>
          </p:cNvPr>
          <p:cNvSpPr txBox="1"/>
          <p:nvPr/>
        </p:nvSpPr>
        <p:spPr>
          <a:xfrm>
            <a:off x="397041" y="9458078"/>
            <a:ext cx="10477046" cy="346249"/>
          </a:xfrm>
          <a:prstGeom prst="rect">
            <a:avLst/>
          </a:prstGeom>
          <a:noFill/>
        </p:spPr>
        <p:txBody>
          <a:bodyPr wrap="square" rtlCol="0">
            <a:spAutoFit/>
          </a:bodyPr>
          <a:lstStyle/>
          <a:p>
            <a:pPr defTabSz="1371600"/>
            <a:r>
              <a:rPr lang="fi-FI" sz="1650" dirty="0">
                <a:solidFill>
                  <a:prstClr val="black"/>
                </a:solidFill>
                <a:latin typeface="Georgia"/>
              </a:rPr>
              <a:t>Source: </a:t>
            </a:r>
            <a:r>
              <a:rPr lang="en-US" sz="1650" dirty="0">
                <a:solidFill>
                  <a:prstClr val="black"/>
                </a:solidFill>
                <a:latin typeface="Georgia"/>
              </a:rPr>
              <a:t>Guidebook: Evaluation to connect national priorities with the SDGs</a:t>
            </a:r>
            <a:endParaRPr lang="fi-FI" sz="1650" dirty="0">
              <a:solidFill>
                <a:prstClr val="black"/>
              </a:solidFill>
              <a:latin typeface="Georgia"/>
            </a:endParaRPr>
          </a:p>
        </p:txBody>
      </p:sp>
      <p:sp>
        <p:nvSpPr>
          <p:cNvPr id="11" name="Text Placeholder 11">
            <a:extLst>
              <a:ext uri="{FF2B5EF4-FFF2-40B4-BE49-F238E27FC236}">
                <a16:creationId xmlns:a16="http://schemas.microsoft.com/office/drawing/2014/main" id="{58EE1423-824E-AC9D-48A0-79A87CA37E70}"/>
              </a:ext>
            </a:extLst>
          </p:cNvPr>
          <p:cNvSpPr txBox="1">
            <a:spLocks/>
          </p:cNvSpPr>
          <p:nvPr/>
        </p:nvSpPr>
        <p:spPr>
          <a:xfrm>
            <a:off x="12496800" y="2086788"/>
            <a:ext cx="6967538" cy="5476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i-FI" sz="3600" b="1" dirty="0">
                <a:solidFill>
                  <a:srgbClr val="0070C0"/>
                </a:solidFill>
              </a:rPr>
              <a:t>2022 </a:t>
            </a:r>
            <a:r>
              <a:rPr lang="en-US" sz="3600" b="1" dirty="0">
                <a:solidFill>
                  <a:srgbClr val="0070C0"/>
                </a:solidFill>
              </a:rPr>
              <a:t>Assessmen</a:t>
            </a:r>
            <a:r>
              <a:rPr lang="fi-FI" sz="3600" b="1" dirty="0">
                <a:solidFill>
                  <a:srgbClr val="0070C0"/>
                </a:solidFill>
              </a:rPr>
              <a:t>t</a:t>
            </a:r>
          </a:p>
        </p:txBody>
      </p:sp>
      <p:sp>
        <p:nvSpPr>
          <p:cNvPr id="12" name="Content Placeholder 9">
            <a:extLst>
              <a:ext uri="{FF2B5EF4-FFF2-40B4-BE49-F238E27FC236}">
                <a16:creationId xmlns:a16="http://schemas.microsoft.com/office/drawing/2014/main" id="{C9F67C57-A121-2724-D27C-45844CD7746D}"/>
              </a:ext>
            </a:extLst>
          </p:cNvPr>
          <p:cNvSpPr txBox="1">
            <a:spLocks/>
          </p:cNvSpPr>
          <p:nvPr/>
        </p:nvSpPr>
        <p:spPr>
          <a:xfrm>
            <a:off x="12496800" y="2996802"/>
            <a:ext cx="5262563" cy="42933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t>similar methods </a:t>
            </a:r>
          </a:p>
          <a:p>
            <a:pPr marL="0" indent="0">
              <a:buFont typeface="Arial" pitchFamily="34" charset="0"/>
              <a:buNone/>
            </a:pPr>
            <a:r>
              <a:rPr lang="en-US" sz="3600" b="1" dirty="0">
                <a:solidFill>
                  <a:srgbClr val="E12F88"/>
                </a:solidFill>
              </a:rPr>
              <a:t>+</a:t>
            </a:r>
            <a:r>
              <a:rPr lang="en-US" sz="3600" dirty="0">
                <a:solidFill>
                  <a:srgbClr val="E12F88"/>
                </a:solidFill>
              </a:rPr>
              <a:t> </a:t>
            </a:r>
            <a:r>
              <a:rPr lang="en-US" sz="3600" b="1" dirty="0">
                <a:solidFill>
                  <a:srgbClr val="E12F88"/>
                </a:solidFill>
              </a:rPr>
              <a:t>benchmark analysis </a:t>
            </a:r>
            <a:r>
              <a:rPr lang="en-US" sz="3600" dirty="0"/>
              <a:t>of three reference countries (the Netherlands, Sweden and Germany). </a:t>
            </a:r>
          </a:p>
          <a:p>
            <a:endParaRPr lang="fi-FI" dirty="0"/>
          </a:p>
        </p:txBody>
      </p:sp>
      <p:sp>
        <p:nvSpPr>
          <p:cNvPr id="13" name="Oval 12">
            <a:extLst>
              <a:ext uri="{FF2B5EF4-FFF2-40B4-BE49-F238E27FC236}">
                <a16:creationId xmlns:a16="http://schemas.microsoft.com/office/drawing/2014/main" id="{090490D2-A61C-83CD-307E-9FACEF74F72A}"/>
              </a:ext>
            </a:extLst>
          </p:cNvPr>
          <p:cNvSpPr/>
          <p:nvPr/>
        </p:nvSpPr>
        <p:spPr>
          <a:xfrm>
            <a:off x="11871064" y="6682648"/>
            <a:ext cx="4531697" cy="1804207"/>
          </a:xfrm>
          <a:prstGeom prst="ellipse">
            <a:avLst/>
          </a:prstGeom>
          <a:solidFill>
            <a:srgbClr val="E12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2700" dirty="0">
                <a:solidFill>
                  <a:schemeClr val="bg1"/>
                </a:solidFill>
                <a:latin typeface="+mj-lt"/>
              </a:rPr>
              <a:t>Both: Participatory and consultative approach!</a:t>
            </a:r>
          </a:p>
        </p:txBody>
      </p:sp>
    </p:spTree>
    <p:extLst>
      <p:ext uri="{BB962C8B-B14F-4D97-AF65-F5344CB8AC3E}">
        <p14:creationId xmlns:p14="http://schemas.microsoft.com/office/powerpoint/2010/main" val="739803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62000" y="609619"/>
            <a:ext cx="14135100" cy="743793"/>
          </a:xfrm>
          <a:prstGeom prst="rect">
            <a:avLst/>
          </a:prstGeom>
        </p:spPr>
        <p:txBody>
          <a:bodyPr wrap="square" lIns="0" tIns="0" rIns="0" bIns="0" rtlCol="0" anchor="t">
            <a:spAutoFit/>
          </a:bodyPr>
          <a:lstStyle/>
          <a:p>
            <a:pPr marL="0" marR="0" lvl="0" indent="0" algn="l" defTabSz="914400" rtl="0" eaLnBrk="1" fontAlgn="auto" latinLnBrk="0" hangingPunct="1">
              <a:lnSpc>
                <a:spcPts val="5759"/>
              </a:lnSpc>
              <a:spcBef>
                <a:spcPts val="0"/>
              </a:spcBef>
              <a:spcAft>
                <a:spcPts val="0"/>
              </a:spcAft>
              <a:buClrTx/>
              <a:buSzTx/>
              <a:buFontTx/>
              <a:buNone/>
              <a:tabLst/>
              <a:defRPr/>
            </a:pPr>
            <a:r>
              <a:rPr lang="en-US" sz="5400" b="1" dirty="0">
                <a:solidFill>
                  <a:srgbClr val="0070C0"/>
                </a:solidFill>
              </a:rPr>
              <a:t>Process example: </a:t>
            </a:r>
            <a:r>
              <a:rPr lang="fi-FI" sz="5400" b="1" dirty="0">
                <a:solidFill>
                  <a:srgbClr val="0070C0"/>
                </a:solidFill>
              </a:rPr>
              <a:t>2019 PATH2030 Evaluation </a:t>
            </a:r>
            <a:endParaRPr kumimoji="0" lang="en-US" sz="5400" b="1" i="0" u="none" strike="noStrike" kern="1200" cap="none" spc="0" normalizeH="0" baseline="0" noProof="0" dirty="0">
              <a:ln>
                <a:noFill/>
              </a:ln>
              <a:solidFill>
                <a:srgbClr val="1C79BE"/>
              </a:solidFill>
              <a:effectLst/>
              <a:uLnTx/>
              <a:uFillTx/>
              <a:latin typeface="BR Omny Bold"/>
              <a:ea typeface="BR Omny Bold"/>
              <a:cs typeface="BR Omny Bold"/>
              <a:sym typeface="BR Omny Bold"/>
            </a:endParaRPr>
          </a:p>
        </p:txBody>
      </p:sp>
      <p:sp>
        <p:nvSpPr>
          <p:cNvPr id="5" name="TextBox 5"/>
          <p:cNvSpPr txBox="1"/>
          <p:nvPr/>
        </p:nvSpPr>
        <p:spPr>
          <a:xfrm>
            <a:off x="1028700" y="9416625"/>
            <a:ext cx="4060214" cy="260756"/>
          </a:xfrm>
          <a:prstGeom prst="rect">
            <a:avLst/>
          </a:prstGeom>
        </p:spPr>
        <p:txBody>
          <a:bodyPr lIns="0" tIns="0" rIns="0" bIns="0" rtlCol="0" anchor="t">
            <a:spAutoFit/>
          </a:bodyPr>
          <a:lstStyle/>
          <a:p>
            <a:pPr marL="0" marR="0" lvl="0" indent="0" algn="l" defTabSz="914400" rtl="0" eaLnBrk="1" fontAlgn="auto" latinLnBrk="0" hangingPunct="1">
              <a:lnSpc>
                <a:spcPts val="2090"/>
              </a:lnSpc>
              <a:spcBef>
                <a:spcPts val="0"/>
              </a:spcBef>
              <a:spcAft>
                <a:spcPts val="0"/>
              </a:spcAft>
              <a:buClrTx/>
              <a:buSzTx/>
              <a:buFontTx/>
              <a:buNone/>
              <a:tabLst/>
              <a:defRPr/>
            </a:pPr>
            <a:r>
              <a:rPr kumimoji="0" lang="en-US" sz="1742" b="0" i="0" u="none" strike="noStrike" kern="1200" cap="none" spc="0" normalizeH="0" baseline="0" noProof="0">
                <a:ln>
                  <a:noFill/>
                </a:ln>
                <a:solidFill>
                  <a:srgbClr val="000000"/>
                </a:solidFill>
                <a:effectLst/>
                <a:uLnTx/>
                <a:uFillTx/>
                <a:latin typeface="BR Omny"/>
                <a:ea typeface="BR Omny"/>
                <a:cs typeface="BR Omny"/>
                <a:sym typeface="BR Omny"/>
              </a:rPr>
              <a:t>www.glocalevalweek.org</a:t>
            </a:r>
          </a:p>
        </p:txBody>
      </p:sp>
      <p:sp>
        <p:nvSpPr>
          <p:cNvPr id="6" name="Rectangle 5">
            <a:extLst>
              <a:ext uri="{FF2B5EF4-FFF2-40B4-BE49-F238E27FC236}">
                <a16:creationId xmlns:a16="http://schemas.microsoft.com/office/drawing/2014/main" id="{C41DB0A0-3F8C-8079-A7FF-09F6620E60C3}"/>
              </a:ext>
            </a:extLst>
          </p:cNvPr>
          <p:cNvSpPr/>
          <p:nvPr/>
        </p:nvSpPr>
        <p:spPr>
          <a:xfrm>
            <a:off x="451184" y="1648031"/>
            <a:ext cx="11594358" cy="370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fi-FI" sz="2700" dirty="0">
                <a:solidFill>
                  <a:prstClr val="white"/>
                </a:solidFill>
                <a:latin typeface="Georgia"/>
              </a:rPr>
              <a:t>Oversight by government steering group</a:t>
            </a:r>
          </a:p>
        </p:txBody>
      </p:sp>
      <p:sp>
        <p:nvSpPr>
          <p:cNvPr id="8" name="Rectangle 7">
            <a:extLst>
              <a:ext uri="{FF2B5EF4-FFF2-40B4-BE49-F238E27FC236}">
                <a16:creationId xmlns:a16="http://schemas.microsoft.com/office/drawing/2014/main" id="{68011A42-4FED-4648-1F21-8A990C389B97}"/>
              </a:ext>
            </a:extLst>
          </p:cNvPr>
          <p:cNvSpPr/>
          <p:nvPr/>
        </p:nvSpPr>
        <p:spPr>
          <a:xfrm>
            <a:off x="451184" y="2286642"/>
            <a:ext cx="11594358" cy="370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fi-FI" sz="2700" dirty="0">
                <a:solidFill>
                  <a:prstClr val="white"/>
                </a:solidFill>
                <a:latin typeface="Georgia"/>
              </a:rPr>
              <a:t>Support group </a:t>
            </a:r>
          </a:p>
        </p:txBody>
      </p:sp>
      <p:pic>
        <p:nvPicPr>
          <p:cNvPr id="9" name="Picture 8">
            <a:extLst>
              <a:ext uri="{FF2B5EF4-FFF2-40B4-BE49-F238E27FC236}">
                <a16:creationId xmlns:a16="http://schemas.microsoft.com/office/drawing/2014/main" id="{07974232-4262-CE4A-98CD-0EB59B60FD51}"/>
              </a:ext>
            </a:extLst>
          </p:cNvPr>
          <p:cNvPicPr>
            <a:picLocks noChangeAspect="1"/>
          </p:cNvPicPr>
          <p:nvPr/>
        </p:nvPicPr>
        <p:blipFill>
          <a:blip r:embed="rId3"/>
          <a:stretch>
            <a:fillRect/>
          </a:stretch>
        </p:blipFill>
        <p:spPr>
          <a:xfrm>
            <a:off x="262614" y="3132450"/>
            <a:ext cx="11971497" cy="4543926"/>
          </a:xfrm>
          <a:prstGeom prst="rect">
            <a:avLst/>
          </a:prstGeom>
        </p:spPr>
      </p:pic>
      <p:sp>
        <p:nvSpPr>
          <p:cNvPr id="10" name="Left-Right Arrow 4">
            <a:extLst>
              <a:ext uri="{FF2B5EF4-FFF2-40B4-BE49-F238E27FC236}">
                <a16:creationId xmlns:a16="http://schemas.microsoft.com/office/drawing/2014/main" id="{5D055A4A-3F76-CA22-545A-0D275B403A0C}"/>
              </a:ext>
            </a:extLst>
          </p:cNvPr>
          <p:cNvSpPr/>
          <p:nvPr/>
        </p:nvSpPr>
        <p:spPr>
          <a:xfrm>
            <a:off x="362184" y="7890526"/>
            <a:ext cx="11871927" cy="6446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fi-FI" sz="2700" dirty="0">
                <a:solidFill>
                  <a:prstClr val="white"/>
                </a:solidFill>
                <a:latin typeface="Georgia"/>
              </a:rPr>
              <a:t>6 mo</a:t>
            </a:r>
          </a:p>
        </p:txBody>
      </p:sp>
      <p:sp>
        <p:nvSpPr>
          <p:cNvPr id="11" name="Flowchart: Internal Storage 10">
            <a:extLst>
              <a:ext uri="{FF2B5EF4-FFF2-40B4-BE49-F238E27FC236}">
                <a16:creationId xmlns:a16="http://schemas.microsoft.com/office/drawing/2014/main" id="{1D5BF56E-1F95-BFCB-E85C-06DE282A215B}"/>
              </a:ext>
            </a:extLst>
          </p:cNvPr>
          <p:cNvSpPr/>
          <p:nvPr/>
        </p:nvSpPr>
        <p:spPr>
          <a:xfrm>
            <a:off x="13114176" y="2286642"/>
            <a:ext cx="4572890" cy="7443380"/>
          </a:xfrm>
          <a:prstGeom prst="flowChartInternalStorage">
            <a:avLst/>
          </a:prstGeom>
          <a:solidFill>
            <a:srgbClr val="E12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28625" indent="-428625" defTabSz="1371600">
              <a:buFont typeface="Arial" panose="020B0604020202020204" pitchFamily="34" charset="0"/>
              <a:buChar char="•"/>
            </a:pPr>
            <a:r>
              <a:rPr lang="en-US" sz="2800" dirty="0">
                <a:solidFill>
                  <a:prstClr val="black"/>
                </a:solidFill>
                <a:latin typeface="+mj-lt"/>
              </a:rPr>
              <a:t>6 discussions with political parties</a:t>
            </a:r>
          </a:p>
          <a:p>
            <a:pPr marL="428625" indent="-428625" defTabSz="1371600">
              <a:buFont typeface="Arial" panose="020B0604020202020204" pitchFamily="34" charset="0"/>
              <a:buChar char="•"/>
            </a:pPr>
            <a:r>
              <a:rPr lang="en-US" sz="2800" dirty="0">
                <a:solidFill>
                  <a:prstClr val="black"/>
                </a:solidFill>
                <a:latin typeface="+mj-lt"/>
              </a:rPr>
              <a:t>4 parliamentary committees discussed the results together</a:t>
            </a:r>
          </a:p>
          <a:p>
            <a:pPr marL="428625" indent="-428625" defTabSz="1371600">
              <a:buFont typeface="Arial" panose="020B0604020202020204" pitchFamily="34" charset="0"/>
              <a:buChar char="•"/>
            </a:pPr>
            <a:r>
              <a:rPr lang="en-US" sz="2800" dirty="0">
                <a:solidFill>
                  <a:prstClr val="black"/>
                </a:solidFill>
                <a:latin typeface="+mj-lt"/>
              </a:rPr>
              <a:t>Presentations and discussions in several ministries</a:t>
            </a:r>
          </a:p>
          <a:p>
            <a:pPr marL="428625" indent="-428625" defTabSz="1371600">
              <a:buFont typeface="Arial" panose="020B0604020202020204" pitchFamily="34" charset="0"/>
              <a:buChar char="•"/>
            </a:pPr>
            <a:r>
              <a:rPr lang="en-US" sz="2800" dirty="0">
                <a:solidFill>
                  <a:prstClr val="black"/>
                </a:solidFill>
                <a:latin typeface="+mj-lt"/>
              </a:rPr>
              <a:t>Workshop of national commission on SD</a:t>
            </a:r>
          </a:p>
          <a:p>
            <a:pPr marL="428625" indent="-428625" defTabSz="1371600">
              <a:buFont typeface="Arial" panose="020B0604020202020204" pitchFamily="34" charset="0"/>
              <a:buChar char="•"/>
            </a:pPr>
            <a:r>
              <a:rPr lang="en-US" sz="2800" dirty="0">
                <a:solidFill>
                  <a:prstClr val="black"/>
                </a:solidFill>
                <a:latin typeface="+mj-lt"/>
              </a:rPr>
              <a:t>Government negotiations: the leading party had SDG’s as a basis of the programme draft.</a:t>
            </a:r>
          </a:p>
        </p:txBody>
      </p:sp>
      <p:sp>
        <p:nvSpPr>
          <p:cNvPr id="12" name="Right Arrow 8">
            <a:extLst>
              <a:ext uri="{FF2B5EF4-FFF2-40B4-BE49-F238E27FC236}">
                <a16:creationId xmlns:a16="http://schemas.microsoft.com/office/drawing/2014/main" id="{47E63B7A-A678-C963-A02F-332B34CEA110}"/>
              </a:ext>
            </a:extLst>
          </p:cNvPr>
          <p:cNvSpPr/>
          <p:nvPr/>
        </p:nvSpPr>
        <p:spPr>
          <a:xfrm>
            <a:off x="12165847" y="4745015"/>
            <a:ext cx="1040657" cy="1263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fi-FI" sz="2700">
              <a:solidFill>
                <a:prstClr val="white"/>
              </a:solidFill>
              <a:latin typeface="Georgia"/>
            </a:endParaRPr>
          </a:p>
        </p:txBody>
      </p:sp>
      <p:sp>
        <p:nvSpPr>
          <p:cNvPr id="13" name="Oval Callout 3">
            <a:extLst>
              <a:ext uri="{FF2B5EF4-FFF2-40B4-BE49-F238E27FC236}">
                <a16:creationId xmlns:a16="http://schemas.microsoft.com/office/drawing/2014/main" id="{483C890D-75B9-8530-5CEC-9CE9923FC6F5}"/>
              </a:ext>
            </a:extLst>
          </p:cNvPr>
          <p:cNvSpPr/>
          <p:nvPr/>
        </p:nvSpPr>
        <p:spPr>
          <a:xfrm>
            <a:off x="13292222" y="353732"/>
            <a:ext cx="4969886" cy="2526098"/>
          </a:xfrm>
          <a:prstGeom prst="wedgeEllipseCallout">
            <a:avLst>
              <a:gd name="adj1" fmla="val -48849"/>
              <a:gd name="adj2" fmla="val 483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2700" b="1" dirty="0">
                <a:solidFill>
                  <a:prstClr val="white"/>
                </a:solidFill>
              </a:rPr>
              <a:t>The results and recommendations widely discussed with stakeholders</a:t>
            </a:r>
          </a:p>
        </p:txBody>
      </p:sp>
      <p:sp>
        <p:nvSpPr>
          <p:cNvPr id="14" name="TextBox 13">
            <a:extLst>
              <a:ext uri="{FF2B5EF4-FFF2-40B4-BE49-F238E27FC236}">
                <a16:creationId xmlns:a16="http://schemas.microsoft.com/office/drawing/2014/main" id="{285B3C93-AE92-E91E-7D8C-AC209FEC53BB}"/>
              </a:ext>
            </a:extLst>
          </p:cNvPr>
          <p:cNvSpPr txBox="1"/>
          <p:nvPr/>
        </p:nvSpPr>
        <p:spPr>
          <a:xfrm>
            <a:off x="451184" y="7503251"/>
            <a:ext cx="4722642" cy="346249"/>
          </a:xfrm>
          <a:prstGeom prst="rect">
            <a:avLst/>
          </a:prstGeom>
          <a:noFill/>
        </p:spPr>
        <p:txBody>
          <a:bodyPr wrap="square" rtlCol="0">
            <a:spAutoFit/>
          </a:bodyPr>
          <a:lstStyle/>
          <a:p>
            <a:pPr defTabSz="1371600"/>
            <a:r>
              <a:rPr lang="fi-FI" sz="1650" dirty="0">
                <a:solidFill>
                  <a:prstClr val="black"/>
                </a:solidFill>
                <a:latin typeface="Georgia"/>
              </a:rPr>
              <a:t>Source: Räkköläinen and Saxén 2022</a:t>
            </a:r>
          </a:p>
        </p:txBody>
      </p:sp>
    </p:spTree>
    <p:extLst>
      <p:ext uri="{BB962C8B-B14F-4D97-AF65-F5344CB8AC3E}">
        <p14:creationId xmlns:p14="http://schemas.microsoft.com/office/powerpoint/2010/main" val="4051074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7042" y="292894"/>
            <a:ext cx="13339763" cy="1585913"/>
          </a:xfrm>
        </p:spPr>
        <p:txBody>
          <a:bodyPr/>
          <a:lstStyle/>
          <a:p>
            <a:r>
              <a:rPr lang="en-US" dirty="0">
                <a:solidFill>
                  <a:srgbClr val="0070C0"/>
                </a:solidFill>
              </a:rPr>
              <a:t>Sources and links</a:t>
            </a:r>
          </a:p>
        </p:txBody>
      </p:sp>
      <p:sp>
        <p:nvSpPr>
          <p:cNvPr id="3" name="Content Placeholder 2"/>
          <p:cNvSpPr>
            <a:spLocks noGrp="1"/>
          </p:cNvSpPr>
          <p:nvPr>
            <p:ph idx="4294967295"/>
          </p:nvPr>
        </p:nvSpPr>
        <p:spPr>
          <a:xfrm>
            <a:off x="529670" y="1085850"/>
            <a:ext cx="13963650" cy="8877300"/>
          </a:xfrm>
        </p:spPr>
        <p:txBody>
          <a:bodyPr>
            <a:normAutofit fontScale="40000" lnSpcReduction="20000"/>
          </a:bodyPr>
          <a:lstStyle/>
          <a:p>
            <a:pPr marL="0" indent="0">
              <a:spcBef>
                <a:spcPts val="0"/>
              </a:spcBef>
              <a:buNone/>
            </a:pPr>
            <a:r>
              <a:rPr lang="en-US" sz="6300" b="1" dirty="0">
                <a:solidFill>
                  <a:schemeClr val="accent3">
                    <a:lumMod val="50000"/>
                  </a:schemeClr>
                </a:solidFill>
              </a:rPr>
              <a:t>Evaluation 2022:</a:t>
            </a:r>
          </a:p>
          <a:p>
            <a:pPr>
              <a:spcBef>
                <a:spcPts val="0"/>
              </a:spcBef>
              <a:buFontTx/>
              <a:buChar char="-"/>
            </a:pPr>
            <a:r>
              <a:rPr lang="en-US" sz="6300" dirty="0">
                <a:solidFill>
                  <a:schemeClr val="accent3">
                    <a:lumMod val="50000"/>
                  </a:schemeClr>
                </a:solidFill>
              </a:rPr>
              <a:t>Report (in Finnish only): </a:t>
            </a:r>
            <a:r>
              <a:rPr lang="en-US" sz="6300" dirty="0">
                <a:solidFill>
                  <a:schemeClr val="accent3">
                    <a:lumMod val="50000"/>
                  </a:schemeClr>
                </a:solidFill>
                <a:hlinkClick r:id="rId3"/>
              </a:rPr>
              <a:t>Link</a:t>
            </a:r>
            <a:endParaRPr lang="en-US" sz="6300" dirty="0">
              <a:solidFill>
                <a:schemeClr val="accent3">
                  <a:lumMod val="50000"/>
                </a:schemeClr>
              </a:solidFill>
            </a:endParaRPr>
          </a:p>
          <a:p>
            <a:pPr>
              <a:spcBef>
                <a:spcPts val="0"/>
              </a:spcBef>
              <a:buFontTx/>
              <a:buChar char="-"/>
            </a:pPr>
            <a:r>
              <a:rPr lang="en-US" sz="6300" dirty="0">
                <a:solidFill>
                  <a:schemeClr val="accent3">
                    <a:lumMod val="50000"/>
                  </a:schemeClr>
                </a:solidFill>
              </a:rPr>
              <a:t>Policy Brief (EN): </a:t>
            </a:r>
            <a:r>
              <a:rPr lang="en-US" sz="6300" dirty="0">
                <a:solidFill>
                  <a:schemeClr val="accent3">
                    <a:lumMod val="50000"/>
                  </a:schemeClr>
                </a:solidFill>
                <a:hlinkClick r:id="rId4"/>
              </a:rPr>
              <a:t>Link</a:t>
            </a:r>
            <a:endParaRPr lang="en-US" sz="6300" dirty="0">
              <a:solidFill>
                <a:schemeClr val="accent3">
                  <a:lumMod val="50000"/>
                </a:schemeClr>
              </a:solidFill>
            </a:endParaRPr>
          </a:p>
          <a:p>
            <a:pPr marL="0" indent="0">
              <a:spcBef>
                <a:spcPts val="0"/>
              </a:spcBef>
              <a:buNone/>
            </a:pPr>
            <a:endParaRPr lang="en-US" sz="6300" dirty="0">
              <a:solidFill>
                <a:schemeClr val="accent3">
                  <a:lumMod val="50000"/>
                </a:schemeClr>
              </a:solidFill>
            </a:endParaRPr>
          </a:p>
          <a:p>
            <a:pPr marL="0" indent="0">
              <a:spcBef>
                <a:spcPts val="0"/>
              </a:spcBef>
              <a:buNone/>
            </a:pPr>
            <a:r>
              <a:rPr lang="en-US" sz="6300" b="1" dirty="0">
                <a:solidFill>
                  <a:schemeClr val="accent3">
                    <a:lumMod val="50000"/>
                  </a:schemeClr>
                </a:solidFill>
              </a:rPr>
              <a:t>VNR 2020 (EN): </a:t>
            </a:r>
            <a:r>
              <a:rPr lang="en-US" sz="6300" dirty="0">
                <a:solidFill>
                  <a:schemeClr val="accent3">
                    <a:lumMod val="50000"/>
                  </a:schemeClr>
                </a:solidFill>
                <a:hlinkClick r:id="rId5"/>
              </a:rPr>
              <a:t>Link</a:t>
            </a:r>
            <a:r>
              <a:rPr lang="en-US" sz="6300" dirty="0">
                <a:solidFill>
                  <a:schemeClr val="accent3">
                    <a:lumMod val="50000"/>
                  </a:schemeClr>
                </a:solidFill>
              </a:rPr>
              <a:t> </a:t>
            </a:r>
          </a:p>
          <a:p>
            <a:pPr marL="0" indent="0">
              <a:spcBef>
                <a:spcPts val="0"/>
              </a:spcBef>
              <a:buNone/>
            </a:pPr>
            <a:endParaRPr lang="en-US" sz="6300" b="1" dirty="0">
              <a:solidFill>
                <a:schemeClr val="accent3">
                  <a:lumMod val="50000"/>
                </a:schemeClr>
              </a:solidFill>
            </a:endParaRPr>
          </a:p>
          <a:p>
            <a:pPr marL="0" indent="0">
              <a:spcBef>
                <a:spcPts val="0"/>
              </a:spcBef>
              <a:buNone/>
            </a:pPr>
            <a:r>
              <a:rPr lang="en-US" sz="6300" b="1" dirty="0">
                <a:solidFill>
                  <a:schemeClr val="accent3">
                    <a:lumMod val="50000"/>
                  </a:schemeClr>
                </a:solidFill>
              </a:rPr>
              <a:t>Evaluation 2019: </a:t>
            </a:r>
          </a:p>
          <a:p>
            <a:pPr>
              <a:spcBef>
                <a:spcPts val="0"/>
              </a:spcBef>
              <a:buFontTx/>
              <a:buChar char="-"/>
            </a:pPr>
            <a:r>
              <a:rPr lang="en-US" sz="6300" dirty="0">
                <a:solidFill>
                  <a:schemeClr val="accent3">
                    <a:lumMod val="50000"/>
                  </a:schemeClr>
                </a:solidFill>
              </a:rPr>
              <a:t>Report (in Finnish only): </a:t>
            </a:r>
            <a:r>
              <a:rPr lang="en-US" sz="6300" dirty="0">
                <a:solidFill>
                  <a:schemeClr val="accent3">
                    <a:lumMod val="50000"/>
                  </a:schemeClr>
                </a:solidFill>
                <a:hlinkClick r:id="rId6"/>
              </a:rPr>
              <a:t>Link</a:t>
            </a:r>
            <a:endParaRPr lang="en-US" sz="6300" dirty="0">
              <a:solidFill>
                <a:schemeClr val="accent3">
                  <a:lumMod val="50000"/>
                </a:schemeClr>
              </a:solidFill>
            </a:endParaRPr>
          </a:p>
          <a:p>
            <a:pPr>
              <a:spcBef>
                <a:spcPts val="0"/>
              </a:spcBef>
              <a:buFontTx/>
              <a:buChar char="-"/>
            </a:pPr>
            <a:r>
              <a:rPr lang="en-US" sz="6300" dirty="0">
                <a:solidFill>
                  <a:schemeClr val="accent3">
                    <a:lumMod val="50000"/>
                  </a:schemeClr>
                </a:solidFill>
              </a:rPr>
              <a:t>Policy Brief (EN): </a:t>
            </a:r>
            <a:r>
              <a:rPr lang="en-US" sz="6300" dirty="0">
                <a:solidFill>
                  <a:schemeClr val="accent3">
                    <a:lumMod val="50000"/>
                  </a:schemeClr>
                </a:solidFill>
                <a:hlinkClick r:id="rId7"/>
              </a:rPr>
              <a:t>Link</a:t>
            </a:r>
            <a:endParaRPr lang="en-US" sz="6300" dirty="0">
              <a:solidFill>
                <a:schemeClr val="accent3">
                  <a:lumMod val="50000"/>
                </a:schemeClr>
              </a:solidFill>
            </a:endParaRPr>
          </a:p>
          <a:p>
            <a:pPr marL="0" indent="0">
              <a:spcBef>
                <a:spcPts val="0"/>
              </a:spcBef>
              <a:buNone/>
            </a:pPr>
            <a:endParaRPr lang="en-US" sz="6300" dirty="0">
              <a:solidFill>
                <a:schemeClr val="accent3">
                  <a:lumMod val="50000"/>
                </a:schemeClr>
              </a:solidFill>
            </a:endParaRPr>
          </a:p>
          <a:p>
            <a:pPr marL="0" indent="0">
              <a:spcBef>
                <a:spcPts val="0"/>
              </a:spcBef>
              <a:buNone/>
            </a:pPr>
            <a:r>
              <a:rPr lang="en-US" sz="6300" dirty="0">
                <a:solidFill>
                  <a:schemeClr val="accent3">
                    <a:lumMod val="50000"/>
                  </a:schemeClr>
                </a:solidFill>
              </a:rPr>
              <a:t>Räkköläinen M and Saxén A (2022). ”Pathway to the Transformative Policy of Agenda 2030: Evaluation of Finland’s Sustainable Development Policy. In: Uitto, J.I., </a:t>
            </a:r>
            <a:r>
              <a:rPr lang="en-US" sz="6300" dirty="0" err="1">
                <a:solidFill>
                  <a:schemeClr val="accent3">
                    <a:lumMod val="50000"/>
                  </a:schemeClr>
                </a:solidFill>
              </a:rPr>
              <a:t>Batra</a:t>
            </a:r>
            <a:r>
              <a:rPr lang="en-US" sz="6300" dirty="0">
                <a:solidFill>
                  <a:schemeClr val="accent3">
                    <a:lumMod val="50000"/>
                  </a:schemeClr>
                </a:solidFill>
              </a:rPr>
              <a:t>, G. (</a:t>
            </a:r>
            <a:r>
              <a:rPr lang="en-US" sz="6300" dirty="0" err="1">
                <a:solidFill>
                  <a:schemeClr val="accent3">
                    <a:lumMod val="50000"/>
                  </a:schemeClr>
                </a:solidFill>
              </a:rPr>
              <a:t>eds</a:t>
            </a:r>
            <a:r>
              <a:rPr lang="en-US" sz="6300" dirty="0">
                <a:solidFill>
                  <a:schemeClr val="accent3">
                    <a:lumMod val="50000"/>
                  </a:schemeClr>
                </a:solidFill>
              </a:rPr>
              <a:t>) Transformational Change for People and the Planet. Sustainable Development Goals Series. Springer, Cham. </a:t>
            </a:r>
            <a:r>
              <a:rPr lang="en-US" sz="6300" dirty="0">
                <a:solidFill>
                  <a:schemeClr val="accent3">
                    <a:lumMod val="50000"/>
                  </a:schemeClr>
                </a:solidFill>
                <a:hlinkClick r:id="rId8"/>
              </a:rPr>
              <a:t>Link</a:t>
            </a:r>
            <a:r>
              <a:rPr lang="en-US" sz="6300" dirty="0">
                <a:solidFill>
                  <a:schemeClr val="accent3">
                    <a:lumMod val="50000"/>
                  </a:schemeClr>
                </a:solidFill>
              </a:rPr>
              <a:t> </a:t>
            </a:r>
          </a:p>
          <a:p>
            <a:pPr marL="0" indent="0">
              <a:spcBef>
                <a:spcPts val="0"/>
              </a:spcBef>
              <a:buNone/>
            </a:pPr>
            <a:endParaRPr lang="en-US" sz="6300" dirty="0">
              <a:solidFill>
                <a:schemeClr val="accent3">
                  <a:lumMod val="50000"/>
                </a:schemeClr>
              </a:solidFill>
            </a:endParaRPr>
          </a:p>
          <a:p>
            <a:pPr marL="0" indent="0">
              <a:spcBef>
                <a:spcPts val="0"/>
              </a:spcBef>
              <a:buNone/>
            </a:pPr>
            <a:r>
              <a:rPr lang="en-US" sz="6300" dirty="0">
                <a:solidFill>
                  <a:schemeClr val="accent3">
                    <a:lumMod val="50000"/>
                  </a:schemeClr>
                </a:solidFill>
              </a:rPr>
              <a:t>Finnish National Commission on Sustainable Development: </a:t>
            </a:r>
            <a:r>
              <a:rPr lang="en-US" sz="6300" dirty="0">
                <a:solidFill>
                  <a:schemeClr val="accent3">
                    <a:lumMod val="50000"/>
                  </a:schemeClr>
                </a:solidFill>
                <a:hlinkClick r:id="rId9"/>
              </a:rPr>
              <a:t>Link</a:t>
            </a:r>
            <a:endParaRPr lang="en-US" sz="6300" dirty="0">
              <a:solidFill>
                <a:schemeClr val="accent3">
                  <a:lumMod val="50000"/>
                </a:schemeClr>
              </a:solidFill>
            </a:endParaRPr>
          </a:p>
          <a:p>
            <a:pPr marL="0" indent="0">
              <a:spcBef>
                <a:spcPts val="0"/>
              </a:spcBef>
              <a:buNone/>
            </a:pPr>
            <a:endParaRPr lang="en-US" sz="6300" dirty="0">
              <a:solidFill>
                <a:schemeClr val="accent3">
                  <a:lumMod val="50000"/>
                </a:schemeClr>
              </a:solidFill>
            </a:endParaRPr>
          </a:p>
          <a:p>
            <a:pPr marL="0" indent="0">
              <a:spcBef>
                <a:spcPts val="0"/>
              </a:spcBef>
              <a:buNone/>
            </a:pPr>
            <a:r>
              <a:rPr lang="en-US" sz="6300" dirty="0">
                <a:solidFill>
                  <a:schemeClr val="accent3">
                    <a:lumMod val="50000"/>
                  </a:schemeClr>
                </a:solidFill>
              </a:rPr>
              <a:t>Press release 2023, Development Policy Committee’s message to government-formation negotiations </a:t>
            </a:r>
            <a:r>
              <a:rPr lang="en-US" sz="6300" dirty="0">
                <a:solidFill>
                  <a:schemeClr val="accent3">
                    <a:lumMod val="50000"/>
                  </a:schemeClr>
                </a:solidFill>
                <a:hlinkClick r:id="rId10"/>
              </a:rPr>
              <a:t>Link</a:t>
            </a:r>
            <a:endParaRPr lang="en-US" sz="6300" dirty="0">
              <a:solidFill>
                <a:schemeClr val="accent3">
                  <a:lumMod val="50000"/>
                </a:schemeClr>
              </a:solidFill>
            </a:endParaRPr>
          </a:p>
          <a:p>
            <a:pPr marL="0" indent="0">
              <a:spcBef>
                <a:spcPts val="0"/>
              </a:spcBef>
              <a:buNone/>
            </a:pPr>
            <a:endParaRPr lang="en-US" sz="6300" dirty="0">
              <a:solidFill>
                <a:schemeClr val="accent3">
                  <a:lumMod val="50000"/>
                </a:schemeClr>
              </a:solidFill>
            </a:endParaRPr>
          </a:p>
          <a:p>
            <a:pPr marL="0" indent="0">
              <a:spcBef>
                <a:spcPts val="0"/>
              </a:spcBef>
              <a:buNone/>
            </a:pPr>
            <a:r>
              <a:rPr lang="en-US" sz="6300" dirty="0">
                <a:solidFill>
                  <a:schemeClr val="accent3">
                    <a:lumMod val="50000"/>
                  </a:schemeClr>
                </a:solidFill>
              </a:rPr>
              <a:t>MFA (2023) </a:t>
            </a:r>
            <a:r>
              <a:rPr lang="en-US" sz="6300" i="1" dirty="0">
                <a:solidFill>
                  <a:schemeClr val="accent3">
                    <a:lumMod val="50000"/>
                  </a:schemeClr>
                </a:solidFill>
              </a:rPr>
              <a:t>Practical Tips for Supporting Evaluation Capacity and Systems in Partner Countries</a:t>
            </a:r>
            <a:r>
              <a:rPr lang="en-US" sz="6300" dirty="0">
                <a:solidFill>
                  <a:schemeClr val="accent3">
                    <a:lumMod val="50000"/>
                  </a:schemeClr>
                </a:solidFill>
              </a:rPr>
              <a:t>. </a:t>
            </a:r>
            <a:r>
              <a:rPr lang="en-US" sz="6300" dirty="0">
                <a:solidFill>
                  <a:schemeClr val="accent3">
                    <a:lumMod val="50000"/>
                  </a:schemeClr>
                </a:solidFill>
                <a:hlinkClick r:id="rId11"/>
              </a:rPr>
              <a:t>Link</a:t>
            </a:r>
            <a:endParaRPr lang="en-US" sz="6300" dirty="0">
              <a:solidFill>
                <a:schemeClr val="accent3">
                  <a:lumMod val="50000"/>
                </a:schemeClr>
              </a:solidFill>
            </a:endParaRPr>
          </a:p>
          <a:p>
            <a:pPr marL="0" indent="0">
              <a:spcBef>
                <a:spcPts val="0"/>
              </a:spcBef>
              <a:buNone/>
            </a:pPr>
            <a:endParaRPr lang="en-US" sz="6300" dirty="0">
              <a:solidFill>
                <a:schemeClr val="accent3">
                  <a:lumMod val="50000"/>
                </a:schemeClr>
              </a:solidFill>
            </a:endParaRPr>
          </a:p>
          <a:p>
            <a:pPr marL="0" indent="0">
              <a:spcBef>
                <a:spcPts val="0"/>
              </a:spcBef>
              <a:buNone/>
            </a:pPr>
            <a:r>
              <a:rPr lang="en-US" sz="6300" dirty="0">
                <a:solidFill>
                  <a:schemeClr val="accent3">
                    <a:lumMod val="50000"/>
                  </a:schemeClr>
                </a:solidFill>
              </a:rPr>
              <a:t>Finland case in </a:t>
            </a:r>
            <a:r>
              <a:rPr lang="en-US" sz="6300" b="1" dirty="0">
                <a:solidFill>
                  <a:schemeClr val="accent3">
                    <a:lumMod val="50000"/>
                  </a:schemeClr>
                </a:solidFill>
              </a:rPr>
              <a:t>Guidebook: </a:t>
            </a:r>
            <a:r>
              <a:rPr lang="en-US" sz="6300" i="1" dirty="0">
                <a:solidFill>
                  <a:schemeClr val="accent3">
                    <a:lumMod val="50000"/>
                  </a:schemeClr>
                </a:solidFill>
              </a:rPr>
              <a:t>Evaluation to connect national priorities with the SDGs. </a:t>
            </a:r>
            <a:r>
              <a:rPr lang="en-US" sz="6300" dirty="0">
                <a:solidFill>
                  <a:schemeClr val="accent3">
                    <a:lumMod val="50000"/>
                  </a:schemeClr>
                </a:solidFill>
                <a:hlinkClick r:id="rId12"/>
              </a:rPr>
              <a:t>Link</a:t>
            </a:r>
            <a:r>
              <a:rPr lang="en-US" sz="6300" dirty="0">
                <a:solidFill>
                  <a:schemeClr val="accent3">
                    <a:lumMod val="50000"/>
                  </a:schemeClr>
                </a:solidFill>
              </a:rPr>
              <a:t>  </a:t>
            </a:r>
          </a:p>
          <a:p>
            <a:pPr marL="0" indent="0">
              <a:spcBef>
                <a:spcPts val="0"/>
              </a:spcBef>
              <a:buNone/>
            </a:pPr>
            <a:endParaRPr lang="en-US" sz="6300" dirty="0">
              <a:solidFill>
                <a:schemeClr val="accent3">
                  <a:lumMod val="50000"/>
                </a:schemeClr>
              </a:solidFill>
            </a:endParaRPr>
          </a:p>
          <a:p>
            <a:pPr marL="0" indent="0">
              <a:spcBef>
                <a:spcPts val="0"/>
              </a:spcBef>
              <a:buNone/>
            </a:pPr>
            <a:r>
              <a:rPr lang="en-US" sz="6300" dirty="0">
                <a:solidFill>
                  <a:schemeClr val="accent3">
                    <a:lumMod val="50000"/>
                  </a:schemeClr>
                </a:solidFill>
              </a:rPr>
              <a:t>A briefing paper </a:t>
            </a:r>
            <a:r>
              <a:rPr lang="en-US" sz="6300" b="1" dirty="0">
                <a:solidFill>
                  <a:schemeClr val="accent3">
                    <a:lumMod val="50000"/>
                  </a:schemeClr>
                </a:solidFill>
              </a:rPr>
              <a:t>“Evaluating sustainable development: how the 2030 Agenda can help</a:t>
            </a:r>
            <a:r>
              <a:rPr lang="en-US" sz="6300" b="1" i="1" dirty="0">
                <a:solidFill>
                  <a:schemeClr val="accent3">
                    <a:lumMod val="50000"/>
                  </a:schemeClr>
                </a:solidFill>
              </a:rPr>
              <a:t>”  </a:t>
            </a:r>
            <a:r>
              <a:rPr lang="en-US" sz="6300" dirty="0">
                <a:solidFill>
                  <a:schemeClr val="accent3">
                    <a:lumMod val="50000"/>
                  </a:schemeClr>
                </a:solidFill>
                <a:hlinkClick r:id="rId13"/>
              </a:rPr>
              <a:t>Link</a:t>
            </a:r>
            <a:r>
              <a:rPr lang="en-US" sz="6300" dirty="0">
                <a:solidFill>
                  <a:schemeClr val="accent3">
                    <a:lumMod val="50000"/>
                  </a:schemeClr>
                </a:solidFill>
              </a:rPr>
              <a:t> </a:t>
            </a:r>
            <a:endParaRPr lang="en-US" sz="6300" u="sng" dirty="0">
              <a:solidFill>
                <a:schemeClr val="accent3">
                  <a:lumMod val="50000"/>
                </a:schemeClr>
              </a:solidFill>
            </a:endParaRPr>
          </a:p>
          <a:p>
            <a:pPr marL="0" indent="0">
              <a:spcBef>
                <a:spcPts val="0"/>
              </a:spcBef>
              <a:buNone/>
            </a:pPr>
            <a:endParaRPr lang="en-GB" sz="6300" u="sng" dirty="0">
              <a:solidFill>
                <a:schemeClr val="accent3">
                  <a:lumMod val="50000"/>
                </a:schemeClr>
              </a:solidFill>
            </a:endParaRPr>
          </a:p>
          <a:p>
            <a:pPr marL="0" indent="0">
              <a:spcBef>
                <a:spcPts val="0"/>
              </a:spcBef>
              <a:buNone/>
            </a:pPr>
            <a:endParaRPr lang="fi-FI" sz="6300" dirty="0">
              <a:solidFill>
                <a:schemeClr val="accent3">
                  <a:lumMod val="50000"/>
                </a:schemeClr>
              </a:solidFill>
            </a:endParaRPr>
          </a:p>
          <a:p>
            <a:pPr marL="0" indent="0">
              <a:spcBef>
                <a:spcPts val="0"/>
              </a:spcBef>
              <a:buNone/>
            </a:pPr>
            <a:endParaRPr lang="en-GB" sz="6300" u="sng" dirty="0">
              <a:solidFill>
                <a:schemeClr val="accent3">
                  <a:lumMod val="50000"/>
                </a:schemeClr>
              </a:solidFill>
            </a:endParaRPr>
          </a:p>
          <a:p>
            <a:pPr marL="0" indent="0">
              <a:spcBef>
                <a:spcPts val="0"/>
              </a:spcBef>
              <a:buNone/>
            </a:pPr>
            <a:endParaRPr lang="fi-FI" dirty="0"/>
          </a:p>
        </p:txBody>
      </p:sp>
      <p:pic>
        <p:nvPicPr>
          <p:cNvPr id="7" name="Picture 6"/>
          <p:cNvPicPr>
            <a:picLocks noChangeAspect="1"/>
          </p:cNvPicPr>
          <p:nvPr/>
        </p:nvPicPr>
        <p:blipFill>
          <a:blip r:embed="rId14"/>
          <a:stretch>
            <a:fillRect/>
          </a:stretch>
        </p:blipFill>
        <p:spPr>
          <a:xfrm>
            <a:off x="12775914" y="293607"/>
            <a:ext cx="2478837" cy="3440379"/>
          </a:xfrm>
          <a:prstGeom prst="rect">
            <a:avLst/>
          </a:prstGeom>
        </p:spPr>
      </p:pic>
      <p:pic>
        <p:nvPicPr>
          <p:cNvPr id="6" name="Picture 5"/>
          <p:cNvPicPr>
            <a:picLocks noChangeAspect="1"/>
          </p:cNvPicPr>
          <p:nvPr/>
        </p:nvPicPr>
        <p:blipFill>
          <a:blip r:embed="rId15"/>
          <a:stretch>
            <a:fillRect/>
          </a:stretch>
        </p:blipFill>
        <p:spPr>
          <a:xfrm>
            <a:off x="15646877" y="293607"/>
            <a:ext cx="2388068" cy="3423753"/>
          </a:xfrm>
          <a:prstGeom prst="rect">
            <a:avLst/>
          </a:prstGeom>
        </p:spPr>
      </p:pic>
      <p:pic>
        <p:nvPicPr>
          <p:cNvPr id="5" name="Picture 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646876" y="4305665"/>
            <a:ext cx="2388068" cy="3342462"/>
          </a:xfrm>
          <a:prstGeom prst="rect">
            <a:avLst/>
          </a:prstGeom>
          <a:ln>
            <a:solidFill>
              <a:schemeClr val="tx1"/>
            </a:solidFill>
          </a:ln>
        </p:spPr>
      </p:pic>
    </p:spTree>
    <p:extLst>
      <p:ext uri="{BB962C8B-B14F-4D97-AF65-F5344CB8AC3E}">
        <p14:creationId xmlns:p14="http://schemas.microsoft.com/office/powerpoint/2010/main" val="1856460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E3D5F"/>
        </a:solidFill>
        <a:effectLst/>
      </p:bgPr>
    </p:bg>
    <p:spTree>
      <p:nvGrpSpPr>
        <p:cNvPr id="1" name=""/>
        <p:cNvGrpSpPr/>
        <p:nvPr/>
      </p:nvGrpSpPr>
      <p:grpSpPr>
        <a:xfrm>
          <a:off x="0" y="0"/>
          <a:ext cx="0" cy="0"/>
          <a:chOff x="0" y="0"/>
          <a:chExt cx="0" cy="0"/>
        </a:xfrm>
      </p:grpSpPr>
      <p:sp>
        <p:nvSpPr>
          <p:cNvPr id="2" name="Freeform 2"/>
          <p:cNvSpPr/>
          <p:nvPr/>
        </p:nvSpPr>
        <p:spPr>
          <a:xfrm rot="-9871126">
            <a:off x="4008677" y="-7039991"/>
            <a:ext cx="24807266" cy="25700388"/>
          </a:xfrm>
          <a:custGeom>
            <a:avLst/>
            <a:gdLst/>
            <a:ahLst/>
            <a:cxnLst/>
            <a:rect l="l" t="t" r="r" b="b"/>
            <a:pathLst>
              <a:path w="24807266" h="25700388">
                <a:moveTo>
                  <a:pt x="0" y="0"/>
                </a:moveTo>
                <a:lnTo>
                  <a:pt x="24807266" y="0"/>
                </a:lnTo>
                <a:lnTo>
                  <a:pt x="24807266" y="25700388"/>
                </a:lnTo>
                <a:lnTo>
                  <a:pt x="0" y="25700388"/>
                </a:lnTo>
                <a:lnTo>
                  <a:pt x="0" y="0"/>
                </a:lnTo>
                <a:close/>
              </a:path>
            </a:pathLst>
          </a:custGeom>
          <a:blipFill>
            <a:blip r:embed="rId2"/>
            <a:stretch>
              <a:fillRect l="-5972" r="-5972"/>
            </a:stretch>
          </a:blipFill>
        </p:spPr>
        <p:txBody>
          <a:bodyPr/>
          <a:lstStyle/>
          <a:p>
            <a:endParaRPr lang="en-US"/>
          </a:p>
        </p:txBody>
      </p:sp>
      <p:sp>
        <p:nvSpPr>
          <p:cNvPr id="3" name="Freeform 3"/>
          <p:cNvSpPr/>
          <p:nvPr/>
        </p:nvSpPr>
        <p:spPr>
          <a:xfrm>
            <a:off x="709920" y="789835"/>
            <a:ext cx="1915812" cy="2045654"/>
          </a:xfrm>
          <a:custGeom>
            <a:avLst/>
            <a:gdLst/>
            <a:ahLst/>
            <a:cxnLst/>
            <a:rect l="l" t="t" r="r" b="b"/>
            <a:pathLst>
              <a:path w="1915812" h="2045654">
                <a:moveTo>
                  <a:pt x="0" y="0"/>
                </a:moveTo>
                <a:lnTo>
                  <a:pt x="1915812" y="0"/>
                </a:lnTo>
                <a:lnTo>
                  <a:pt x="1915812" y="2045654"/>
                </a:lnTo>
                <a:lnTo>
                  <a:pt x="0" y="2045654"/>
                </a:lnTo>
                <a:lnTo>
                  <a:pt x="0" y="0"/>
                </a:lnTo>
                <a:close/>
              </a:path>
            </a:pathLst>
          </a:custGeom>
          <a:blipFill>
            <a:blip r:embed="rId3"/>
            <a:stretch>
              <a:fillRect r="-384434"/>
            </a:stretch>
          </a:blipFill>
        </p:spPr>
        <p:txBody>
          <a:bodyPr/>
          <a:lstStyle/>
          <a:p>
            <a:endParaRPr lang="en-US"/>
          </a:p>
        </p:txBody>
      </p:sp>
      <p:sp>
        <p:nvSpPr>
          <p:cNvPr id="4" name="TextBox 4"/>
          <p:cNvSpPr txBox="1"/>
          <p:nvPr/>
        </p:nvSpPr>
        <p:spPr>
          <a:xfrm>
            <a:off x="2666543" y="1231828"/>
            <a:ext cx="2422371" cy="440377"/>
          </a:xfrm>
          <a:prstGeom prst="rect">
            <a:avLst/>
          </a:prstGeom>
        </p:spPr>
        <p:txBody>
          <a:bodyPr wrap="square" lIns="0" tIns="0" rIns="0" bIns="0" rtlCol="0" anchor="t">
            <a:spAutoFit/>
          </a:bodyPr>
          <a:lstStyle/>
          <a:p>
            <a:pPr algn="l">
              <a:lnSpc>
                <a:spcPts val="3729"/>
              </a:lnSpc>
            </a:pPr>
            <a:r>
              <a:rPr lang="en-US" sz="2664" dirty="0">
                <a:solidFill>
                  <a:srgbClr val="FEFEFE"/>
                </a:solidFill>
                <a:latin typeface="BR Omny"/>
                <a:ea typeface="BR Omny"/>
                <a:cs typeface="BR Omny"/>
                <a:sym typeface="BR Omny"/>
              </a:rPr>
              <a:t>global</a:t>
            </a:r>
          </a:p>
        </p:txBody>
      </p:sp>
      <p:sp>
        <p:nvSpPr>
          <p:cNvPr id="5" name="TextBox 5"/>
          <p:cNvSpPr txBox="1"/>
          <p:nvPr/>
        </p:nvSpPr>
        <p:spPr>
          <a:xfrm>
            <a:off x="2666543" y="1531485"/>
            <a:ext cx="1739714" cy="460276"/>
          </a:xfrm>
          <a:prstGeom prst="rect">
            <a:avLst/>
          </a:prstGeom>
        </p:spPr>
        <p:txBody>
          <a:bodyPr lIns="0" tIns="0" rIns="0" bIns="0" rtlCol="0" anchor="t">
            <a:spAutoFit/>
          </a:bodyPr>
          <a:lstStyle/>
          <a:p>
            <a:pPr algn="l">
              <a:lnSpc>
                <a:spcPts val="3729"/>
              </a:lnSpc>
            </a:pPr>
            <a:r>
              <a:rPr lang="en-US" sz="2664" b="1" dirty="0">
                <a:solidFill>
                  <a:srgbClr val="FEFEFE"/>
                </a:solidFill>
                <a:latin typeface="BR Omny Bold"/>
                <a:ea typeface="BR Omny Bold"/>
                <a:cs typeface="BR Omny Bold"/>
                <a:sym typeface="BR Omny Bold"/>
              </a:rPr>
              <a:t>evaluation</a:t>
            </a:r>
          </a:p>
        </p:txBody>
      </p:sp>
      <p:sp>
        <p:nvSpPr>
          <p:cNvPr id="6" name="TextBox 6"/>
          <p:cNvSpPr txBox="1"/>
          <p:nvPr/>
        </p:nvSpPr>
        <p:spPr>
          <a:xfrm>
            <a:off x="2666543" y="1812615"/>
            <a:ext cx="2217402" cy="440377"/>
          </a:xfrm>
          <a:prstGeom prst="rect">
            <a:avLst/>
          </a:prstGeom>
        </p:spPr>
        <p:txBody>
          <a:bodyPr wrap="square" lIns="0" tIns="0" rIns="0" bIns="0" rtlCol="0" anchor="t">
            <a:spAutoFit/>
          </a:bodyPr>
          <a:lstStyle/>
          <a:p>
            <a:pPr algn="l">
              <a:lnSpc>
                <a:spcPts val="3729"/>
              </a:lnSpc>
            </a:pPr>
            <a:r>
              <a:rPr lang="en-US" sz="2664" dirty="0">
                <a:solidFill>
                  <a:srgbClr val="FEFEFE"/>
                </a:solidFill>
                <a:latin typeface="BR Omny"/>
                <a:ea typeface="BR Omny"/>
                <a:cs typeface="BR Omny"/>
                <a:sym typeface="BR Omny"/>
              </a:rPr>
              <a:t>initiative</a:t>
            </a:r>
          </a:p>
        </p:txBody>
      </p:sp>
      <p:sp>
        <p:nvSpPr>
          <p:cNvPr id="7" name="TextBox 7"/>
          <p:cNvSpPr txBox="1"/>
          <p:nvPr/>
        </p:nvSpPr>
        <p:spPr>
          <a:xfrm>
            <a:off x="977858" y="5510232"/>
            <a:ext cx="6525478" cy="1038187"/>
          </a:xfrm>
          <a:prstGeom prst="rect">
            <a:avLst/>
          </a:prstGeom>
        </p:spPr>
        <p:txBody>
          <a:bodyPr lIns="0" tIns="0" rIns="0" bIns="0" rtlCol="0" anchor="t">
            <a:spAutoFit/>
          </a:bodyPr>
          <a:lstStyle/>
          <a:p>
            <a:pPr algn="l">
              <a:lnSpc>
                <a:spcPts val="8159"/>
              </a:lnSpc>
            </a:pPr>
            <a:r>
              <a:rPr lang="en-US" sz="6799" b="1" dirty="0">
                <a:solidFill>
                  <a:srgbClr val="FEFEFE"/>
                </a:solidFill>
                <a:latin typeface="BR Omny Bold"/>
                <a:ea typeface="BR Omny Bold"/>
                <a:cs typeface="BR Omny Bold"/>
                <a:sym typeface="BR Omny Bold"/>
              </a:rPr>
              <a:t>Thank you!</a:t>
            </a:r>
          </a:p>
        </p:txBody>
      </p:sp>
      <p:sp>
        <p:nvSpPr>
          <p:cNvPr id="8" name="TextBox 8"/>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FFFFFF"/>
                </a:solidFill>
                <a:latin typeface="BR Omny"/>
                <a:ea typeface="BR Omny"/>
                <a:cs typeface="BR Omny"/>
                <a:sym typeface="BR Omny"/>
              </a:rPr>
              <a:t>www.glocalevalweek.org</a:t>
            </a:r>
          </a:p>
        </p:txBody>
      </p:sp>
      <p:pic>
        <p:nvPicPr>
          <p:cNvPr id="10" name="Picture 9" descr="A logo for a company&#10;&#10;AI-generated content may be incorrect.">
            <a:extLst>
              <a:ext uri="{FF2B5EF4-FFF2-40B4-BE49-F238E27FC236}">
                <a16:creationId xmlns:a16="http://schemas.microsoft.com/office/drawing/2014/main" id="{3833E36B-9CFF-08D4-CD3C-508DC3EC6C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072" y="2835489"/>
            <a:ext cx="3878873" cy="16672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AB2CA-36AB-4923-B9C8-1CA53845969F}"/>
              </a:ext>
            </a:extLst>
          </p:cNvPr>
          <p:cNvSpPr>
            <a:spLocks noGrp="1"/>
          </p:cNvSpPr>
          <p:nvPr>
            <p:ph type="title"/>
          </p:nvPr>
        </p:nvSpPr>
        <p:spPr>
          <a:xfrm>
            <a:off x="858740" y="357809"/>
            <a:ext cx="16527780" cy="2151623"/>
          </a:xfrm>
        </p:spPr>
        <p:txBody>
          <a:bodyPr spcFirstLastPara="1" vert="horz" wrap="square" lIns="137160" tIns="68580" rIns="137160" bIns="68580" rtlCol="0" anchor="b" anchorCtr="0">
            <a:normAutofit fontScale="90000"/>
          </a:bodyPr>
          <a:lstStyle/>
          <a:p>
            <a:pPr>
              <a:spcBef>
                <a:spcPct val="0"/>
              </a:spcBef>
            </a:pPr>
            <a:r>
              <a:rPr lang="en-US" sz="6000" dirty="0">
                <a:solidFill>
                  <a:srgbClr val="0070C0"/>
                </a:solidFill>
              </a:rPr>
              <a:t>Nea-Mari Heinonen </a:t>
            </a:r>
            <a:br>
              <a:rPr lang="en-US" sz="6900" b="0" dirty="0"/>
            </a:br>
            <a:r>
              <a:rPr lang="en-US" sz="4350" b="0" dirty="0"/>
              <a:t>Lead Evaluation Specialist / Deputy Director at the</a:t>
            </a:r>
            <a:br>
              <a:rPr lang="en-US" sz="4350" b="0" dirty="0"/>
            </a:br>
            <a:r>
              <a:rPr lang="en-US" sz="4350" b="0" dirty="0"/>
              <a:t>Development Evaluation Unit of the Ministry for Foreign Affairs of Finland</a:t>
            </a:r>
          </a:p>
        </p:txBody>
      </p:sp>
      <p:sp>
        <p:nvSpPr>
          <p:cNvPr id="3" name="Text Placeholder 2">
            <a:extLst>
              <a:ext uri="{FF2B5EF4-FFF2-40B4-BE49-F238E27FC236}">
                <a16:creationId xmlns:a16="http://schemas.microsoft.com/office/drawing/2014/main" id="{A506EA38-50A2-41DA-B7F1-752E833762C7}"/>
              </a:ext>
            </a:extLst>
          </p:cNvPr>
          <p:cNvSpPr>
            <a:spLocks noGrp="1"/>
          </p:cNvSpPr>
          <p:nvPr>
            <p:ph type="body" idx="1"/>
          </p:nvPr>
        </p:nvSpPr>
        <p:spPr>
          <a:xfrm>
            <a:off x="228601" y="3106974"/>
            <a:ext cx="10700468" cy="6178758"/>
          </a:xfrm>
        </p:spPr>
        <p:txBody>
          <a:bodyPr spcFirstLastPara="1" vert="horz" wrap="square" lIns="137160" tIns="68580" rIns="137160" bIns="68580" rtlCol="0" anchor="t" anchorCtr="0">
            <a:normAutofit fontScale="92500" lnSpcReduction="10000"/>
          </a:bodyPr>
          <a:lstStyle/>
          <a:p>
            <a:pPr marL="571478" indent="0">
              <a:spcAft>
                <a:spcPts val="900"/>
              </a:spcAft>
              <a:buNone/>
            </a:pPr>
            <a:r>
              <a:rPr lang="en-US" sz="3000" dirty="0"/>
              <a:t>Nea-Mari Heinonen (</a:t>
            </a:r>
            <a:r>
              <a:rPr lang="en-US" sz="3000" dirty="0" err="1"/>
              <a:t>MSSc</a:t>
            </a:r>
            <a:r>
              <a:rPr lang="en-US" sz="3000" dirty="0"/>
              <a:t>; MA) has 15 years of experience in international development policy and cooperation, with specialization in planning, monitoring, evaluation and learning (PMEL). </a:t>
            </a:r>
          </a:p>
          <a:p>
            <a:pPr marL="571478" indent="0">
              <a:spcAft>
                <a:spcPts val="900"/>
              </a:spcAft>
              <a:buNone/>
            </a:pPr>
            <a:r>
              <a:rPr lang="en-US" sz="3000" dirty="0"/>
              <a:t>Working as Lead Evaluation Specialist, she manages external centralized and strategic evaluations commissioned by the independent Development Evaluation Unit of the MFA of Finland. She has developed various tools, guidelines and trainings for increased quality and learning within the Ministry. Nea-Mari is part of various international networks and working groups on development evaluation.</a:t>
            </a:r>
          </a:p>
          <a:p>
            <a:pPr marL="571478" indent="0">
              <a:spcAft>
                <a:spcPts val="900"/>
              </a:spcAft>
              <a:buNone/>
            </a:pPr>
            <a:r>
              <a:rPr lang="en-US" sz="3000" dirty="0"/>
              <a:t>Between 2008–2010 she served in the UNFPA Uganda Country office as an M&amp;E Officer. Furthermore, she has developed results-based management (RBM) and PME frameworks, systems, guidelines and tools for different organizations. </a:t>
            </a:r>
          </a:p>
        </p:txBody>
      </p:sp>
      <p:pic>
        <p:nvPicPr>
          <p:cNvPr id="5" name="Picture 4">
            <a:extLst>
              <a:ext uri="{FF2B5EF4-FFF2-40B4-BE49-F238E27FC236}">
                <a16:creationId xmlns:a16="http://schemas.microsoft.com/office/drawing/2014/main" id="{6186EB24-3323-AE9C-5908-953184DE3F2F}"/>
              </a:ext>
            </a:extLst>
          </p:cNvPr>
          <p:cNvPicPr>
            <a:picLocks noChangeAspect="1"/>
          </p:cNvPicPr>
          <p:nvPr/>
        </p:nvPicPr>
        <p:blipFill rotWithShape="1">
          <a:blip r:embed="rId4"/>
          <a:srcRect t="1980" b="1980"/>
          <a:stretch/>
        </p:blipFill>
        <p:spPr>
          <a:xfrm>
            <a:off x="11513487" y="3140964"/>
            <a:ext cx="5911596" cy="6144768"/>
          </a:xfrm>
          <a:prstGeom prst="rect">
            <a:avLst/>
          </a:prstGeom>
          <a:ln w="19050">
            <a:solidFill>
              <a:schemeClr val="tx1"/>
            </a:solidFill>
          </a:ln>
        </p:spPr>
      </p:pic>
      <p:pic>
        <p:nvPicPr>
          <p:cNvPr id="6" name="Picture 5">
            <a:extLst>
              <a:ext uri="{FF2B5EF4-FFF2-40B4-BE49-F238E27FC236}">
                <a16:creationId xmlns:a16="http://schemas.microsoft.com/office/drawing/2014/main" id="{2F64882A-B973-9438-52A9-E63ABA85E211}"/>
              </a:ext>
            </a:extLst>
          </p:cNvPr>
          <p:cNvPicPr>
            <a:picLocks noChangeAspect="1"/>
          </p:cNvPicPr>
          <p:nvPr/>
        </p:nvPicPr>
        <p:blipFill>
          <a:blip r:embed="rId5"/>
          <a:stretch>
            <a:fillRect/>
          </a:stretch>
        </p:blipFill>
        <p:spPr>
          <a:xfrm>
            <a:off x="14231854" y="276477"/>
            <a:ext cx="3154667" cy="1157142"/>
          </a:xfrm>
          <a:prstGeom prst="rect">
            <a:avLst/>
          </a:prstGeom>
        </p:spPr>
      </p:pic>
    </p:spTree>
    <p:custDataLst>
      <p:tags r:id="rId1"/>
    </p:custDataLst>
    <p:extLst>
      <p:ext uri="{BB962C8B-B14F-4D97-AF65-F5344CB8AC3E}">
        <p14:creationId xmlns:p14="http://schemas.microsoft.com/office/powerpoint/2010/main" val="2079614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62000" y="912872"/>
            <a:ext cx="14630400" cy="1622239"/>
          </a:xfrm>
          <a:prstGeom prst="rect">
            <a:avLst/>
          </a:prstGeom>
        </p:spPr>
        <p:txBody>
          <a:bodyPr wrap="square" lIns="0" tIns="0" rIns="0" bIns="0" rtlCol="0" anchor="t">
            <a:spAutoFit/>
          </a:bodyPr>
          <a:lstStyle/>
          <a:p>
            <a:pPr algn="l">
              <a:lnSpc>
                <a:spcPts val="5759"/>
              </a:lnSpc>
            </a:pPr>
            <a:r>
              <a:rPr lang="en-US" sz="8000" b="1" dirty="0">
                <a:solidFill>
                  <a:srgbClr val="0070C0"/>
                </a:solidFill>
              </a:rPr>
              <a:t>Evaluations of </a:t>
            </a:r>
            <a:r>
              <a:rPr lang="en-US" sz="8000" b="1" dirty="0">
                <a:solidFill>
                  <a:srgbClr val="E12F88"/>
                </a:solidFill>
              </a:rPr>
              <a:t>the 2030 Agenda </a:t>
            </a:r>
            <a:r>
              <a:rPr lang="en-US" sz="8000" b="1" dirty="0">
                <a:solidFill>
                  <a:srgbClr val="0070C0"/>
                </a:solidFill>
              </a:rPr>
              <a:t>and </a:t>
            </a:r>
            <a:r>
              <a:rPr lang="en-US" sz="8000" b="1" dirty="0">
                <a:solidFill>
                  <a:srgbClr val="E12F88"/>
                </a:solidFill>
              </a:rPr>
              <a:t>the SDGs</a:t>
            </a:r>
            <a:endParaRPr lang="en-US" sz="8000" b="1" dirty="0">
              <a:solidFill>
                <a:srgbClr val="E12F88"/>
              </a:solidFill>
              <a:latin typeface="BR Omny Bold"/>
              <a:ea typeface="BR Omny Bold"/>
              <a:cs typeface="BR Omny Bold"/>
              <a:sym typeface="BR Omny Bold"/>
            </a:endParaRPr>
          </a:p>
        </p:txBody>
      </p:sp>
      <p:sp>
        <p:nvSpPr>
          <p:cNvPr id="4" name="TextBox 4"/>
          <p:cNvSpPr txBox="1"/>
          <p:nvPr/>
        </p:nvSpPr>
        <p:spPr>
          <a:xfrm>
            <a:off x="609600" y="3159712"/>
            <a:ext cx="9972606" cy="5632311"/>
          </a:xfrm>
          <a:prstGeom prst="rect">
            <a:avLst/>
          </a:prstGeom>
        </p:spPr>
        <p:txBody>
          <a:bodyPr lIns="0" tIns="0" rIns="0" bIns="0" rtlCol="0" anchor="t">
            <a:spAutoFit/>
          </a:bodyPr>
          <a:lstStyle/>
          <a:p>
            <a:pPr>
              <a:spcAft>
                <a:spcPts val="1800"/>
              </a:spcAft>
            </a:pPr>
            <a:r>
              <a:rPr lang="en-US" sz="4800" dirty="0"/>
              <a:t>10 years in, there is </a:t>
            </a:r>
            <a:r>
              <a:rPr lang="en-US" sz="4800" b="1" dirty="0">
                <a:solidFill>
                  <a:srgbClr val="0070C0"/>
                </a:solidFill>
              </a:rPr>
              <a:t>a low number of  national evaluations</a:t>
            </a:r>
            <a:r>
              <a:rPr lang="en-US" sz="4800" dirty="0">
                <a:solidFill>
                  <a:srgbClr val="0070C0"/>
                </a:solidFill>
              </a:rPr>
              <a:t> </a:t>
            </a:r>
            <a:r>
              <a:rPr lang="en-US" sz="4800" dirty="0"/>
              <a:t>of the 2030 Agenda and SDG attainment.</a:t>
            </a:r>
            <a:r>
              <a:rPr lang="en-US" sz="4800" b="1" dirty="0"/>
              <a:t> </a:t>
            </a:r>
          </a:p>
          <a:p>
            <a:pPr>
              <a:spcAft>
                <a:spcPts val="1800"/>
              </a:spcAft>
            </a:pPr>
            <a:endParaRPr lang="en-US" sz="4800" b="1" dirty="0"/>
          </a:p>
          <a:p>
            <a:pPr>
              <a:spcAft>
                <a:spcPts val="1800"/>
              </a:spcAft>
            </a:pPr>
            <a:r>
              <a:rPr lang="en-US" sz="4800" dirty="0"/>
              <a:t>Call to implement the </a:t>
            </a:r>
            <a:r>
              <a:rPr lang="en-US" sz="4800" b="1" dirty="0">
                <a:solidFill>
                  <a:srgbClr val="0070C0"/>
                </a:solidFill>
              </a:rPr>
              <a:t>UN GA </a:t>
            </a:r>
            <a:r>
              <a:rPr lang="en-US" sz="4800" dirty="0">
                <a:hlinkClick r:id="rId2"/>
              </a:rPr>
              <a:t>Resolution 77/283</a:t>
            </a:r>
            <a:r>
              <a:rPr lang="en-US" sz="4800" dirty="0"/>
              <a:t> on “Strengthening VNRs through country-led evaluation”</a:t>
            </a:r>
          </a:p>
        </p:txBody>
      </p:sp>
      <p:sp>
        <p:nvSpPr>
          <p:cNvPr id="5" name="TextBox 5"/>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pic>
        <p:nvPicPr>
          <p:cNvPr id="7" name="Picture 6" descr="A logo for a company&#10;&#10;AI-generated content may be incorrect.">
            <a:extLst>
              <a:ext uri="{FF2B5EF4-FFF2-40B4-BE49-F238E27FC236}">
                <a16:creationId xmlns:a16="http://schemas.microsoft.com/office/drawing/2014/main" id="{2EB346A1-BDBA-F5A0-69F4-2D49486E99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1375" y="0"/>
            <a:ext cx="3826625" cy="1644818"/>
          </a:xfrm>
          <a:prstGeom prst="rect">
            <a:avLst/>
          </a:prstGeom>
        </p:spPr>
      </p:pic>
      <p:pic>
        <p:nvPicPr>
          <p:cNvPr id="6" name="Picture 4" descr="SDGs vs ESGs - GlobalAI">
            <a:extLst>
              <a:ext uri="{FF2B5EF4-FFF2-40B4-BE49-F238E27FC236}">
                <a16:creationId xmlns:a16="http://schemas.microsoft.com/office/drawing/2014/main" id="{4D44A623-2151-802C-0283-AFCA995D6F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3400" y="3447983"/>
            <a:ext cx="5477806" cy="5477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1028700" y="1095295"/>
            <a:ext cx="14363700" cy="835165"/>
          </a:xfrm>
          <a:prstGeom prst="rect">
            <a:avLst/>
          </a:prstGeom>
        </p:spPr>
        <p:txBody>
          <a:bodyPr wrap="square" lIns="0" tIns="0" rIns="0" bIns="0" rtlCol="0" anchor="t">
            <a:spAutoFit/>
          </a:bodyPr>
          <a:lstStyle/>
          <a:p>
            <a:pPr marL="0" marR="0" lvl="0" indent="0" algn="l" defTabSz="914400" rtl="0" eaLnBrk="1" fontAlgn="auto" latinLnBrk="0" hangingPunct="1">
              <a:lnSpc>
                <a:spcPts val="5759"/>
              </a:lnSpc>
              <a:spcBef>
                <a:spcPts val="0"/>
              </a:spcBef>
              <a:spcAft>
                <a:spcPts val="0"/>
              </a:spcAft>
              <a:buClrTx/>
              <a:buSzTx/>
              <a:buFontTx/>
              <a:buNone/>
              <a:tabLst/>
              <a:defRPr/>
            </a:pPr>
            <a:r>
              <a:rPr lang="en-US" sz="8000" b="1" dirty="0">
                <a:solidFill>
                  <a:srgbClr val="137ABE"/>
                </a:solidFill>
                <a:latin typeface="Aptos Display"/>
              </a:rPr>
              <a:t>What does </a:t>
            </a:r>
            <a:r>
              <a:rPr lang="en-US" sz="8000" b="1" dirty="0">
                <a:solidFill>
                  <a:srgbClr val="E12F88"/>
                </a:solidFill>
                <a:latin typeface="Aptos Display"/>
              </a:rPr>
              <a:t>country-led</a:t>
            </a:r>
            <a:r>
              <a:rPr lang="en-US" sz="8000" b="1" dirty="0">
                <a:solidFill>
                  <a:srgbClr val="137ABE"/>
                </a:solidFill>
                <a:latin typeface="Aptos Display"/>
              </a:rPr>
              <a:t> mean?</a:t>
            </a:r>
            <a:endParaRPr kumimoji="0" lang="en-US" sz="8000" b="1" i="0" u="none" strike="noStrike" kern="1200" cap="none" spc="0" normalizeH="0" baseline="0" noProof="0" dirty="0">
              <a:ln>
                <a:noFill/>
              </a:ln>
              <a:solidFill>
                <a:srgbClr val="1C79BE"/>
              </a:solidFill>
              <a:effectLst/>
              <a:uLnTx/>
              <a:uFillTx/>
              <a:latin typeface="BR Omny Bold"/>
              <a:ea typeface="BR Omny Bold"/>
              <a:cs typeface="BR Omny Bold"/>
              <a:sym typeface="BR Omny Bold"/>
            </a:endParaRPr>
          </a:p>
        </p:txBody>
      </p:sp>
      <p:sp>
        <p:nvSpPr>
          <p:cNvPr id="4" name="TextBox 4"/>
          <p:cNvSpPr txBox="1"/>
          <p:nvPr/>
        </p:nvSpPr>
        <p:spPr>
          <a:xfrm>
            <a:off x="762000" y="2324100"/>
            <a:ext cx="13792200" cy="6357446"/>
          </a:xfrm>
          <a:prstGeom prst="rect">
            <a:avLst/>
          </a:prstGeom>
        </p:spPr>
        <p:txBody>
          <a:bodyPr wrap="square" lIns="0" tIns="0" rIns="0" bIns="0" rtlCol="0" anchor="t">
            <a:spAutoFit/>
          </a:bodyPr>
          <a:lstStyle/>
          <a:p>
            <a:pPr marL="914400" indent="-685800">
              <a:spcAft>
                <a:spcPts val="2700"/>
              </a:spcAft>
            </a:pPr>
            <a:r>
              <a:rPr lang="en-US" sz="3600" dirty="0">
                <a:solidFill>
                  <a:srgbClr val="131619"/>
                </a:solidFill>
                <a:latin typeface="Aptos Display"/>
              </a:rPr>
              <a:t>Evaluations that are </a:t>
            </a:r>
            <a:r>
              <a:rPr lang="en-US" sz="3600" b="1" dirty="0">
                <a:solidFill>
                  <a:srgbClr val="0070C0"/>
                </a:solidFill>
                <a:latin typeface="Aptos Display"/>
              </a:rPr>
              <a:t>managed</a:t>
            </a:r>
            <a:r>
              <a:rPr lang="en-US" sz="3600" dirty="0">
                <a:solidFill>
                  <a:srgbClr val="131619"/>
                </a:solidFill>
                <a:latin typeface="Aptos Display"/>
              </a:rPr>
              <a:t> and </a:t>
            </a:r>
            <a:r>
              <a:rPr lang="en-US" sz="3600" b="1" dirty="0">
                <a:solidFill>
                  <a:srgbClr val="0070C0"/>
                </a:solidFill>
                <a:latin typeface="Aptos Display"/>
              </a:rPr>
              <a:t>used</a:t>
            </a:r>
            <a:r>
              <a:rPr lang="en-US" sz="3600" b="1" dirty="0">
                <a:solidFill>
                  <a:srgbClr val="131619"/>
                </a:solidFill>
                <a:latin typeface="Aptos Display"/>
              </a:rPr>
              <a:t> </a:t>
            </a:r>
            <a:r>
              <a:rPr lang="en-US" sz="3600" dirty="0">
                <a:solidFill>
                  <a:srgbClr val="131619"/>
                </a:solidFill>
                <a:latin typeface="Aptos Display"/>
              </a:rPr>
              <a:t>by governments with the </a:t>
            </a:r>
            <a:r>
              <a:rPr lang="en-US" sz="3600" b="1" dirty="0">
                <a:solidFill>
                  <a:srgbClr val="0070C0"/>
                </a:solidFill>
                <a:latin typeface="Aptos Display"/>
              </a:rPr>
              <a:t>participation</a:t>
            </a:r>
            <a:r>
              <a:rPr lang="en-US" sz="3600" dirty="0">
                <a:solidFill>
                  <a:srgbClr val="131619"/>
                </a:solidFill>
                <a:latin typeface="Aptos Display"/>
              </a:rPr>
              <a:t> of broad sectors of society; and usually with the cooperation of development agencies. </a:t>
            </a:r>
            <a:endParaRPr lang="en-US" sz="3600" dirty="0">
              <a:latin typeface="Aptos Display"/>
            </a:endParaRPr>
          </a:p>
          <a:p>
            <a:pPr marL="914400" indent="-685800">
              <a:spcAft>
                <a:spcPts val="2700"/>
              </a:spcAft>
            </a:pPr>
            <a:r>
              <a:rPr lang="en-US" sz="3600" dirty="0">
                <a:solidFill>
                  <a:srgbClr val="131619"/>
                </a:solidFill>
                <a:latin typeface="Aptos Display"/>
              </a:rPr>
              <a:t>Although they are</a:t>
            </a:r>
            <a:r>
              <a:rPr lang="en-US" sz="3600" dirty="0">
                <a:solidFill>
                  <a:srgbClr val="0070C0"/>
                </a:solidFill>
                <a:latin typeface="Aptos Display"/>
              </a:rPr>
              <a:t> </a:t>
            </a:r>
            <a:r>
              <a:rPr lang="en-US" sz="3600" b="1" dirty="0">
                <a:solidFill>
                  <a:srgbClr val="0070C0"/>
                </a:solidFill>
                <a:latin typeface="Aptos Display"/>
              </a:rPr>
              <a:t>led</a:t>
            </a:r>
            <a:r>
              <a:rPr lang="en-US" sz="3600" dirty="0">
                <a:solidFill>
                  <a:srgbClr val="0070C0"/>
                </a:solidFill>
                <a:latin typeface="Aptos Display"/>
              </a:rPr>
              <a:t> </a:t>
            </a:r>
            <a:r>
              <a:rPr lang="en-US" sz="3600" dirty="0">
                <a:solidFill>
                  <a:srgbClr val="131619"/>
                </a:solidFill>
                <a:latin typeface="Aptos Display"/>
              </a:rPr>
              <a:t>and </a:t>
            </a:r>
            <a:r>
              <a:rPr lang="en-US" sz="3600" b="1" dirty="0">
                <a:solidFill>
                  <a:srgbClr val="0070C0"/>
                </a:solidFill>
                <a:latin typeface="Aptos Display"/>
              </a:rPr>
              <a:t>managed</a:t>
            </a:r>
            <a:r>
              <a:rPr lang="en-US" sz="3600" dirty="0">
                <a:solidFill>
                  <a:srgbClr val="131619"/>
                </a:solidFill>
                <a:latin typeface="Aptos Display"/>
              </a:rPr>
              <a:t> by governments, these evaluations should be conducted in </a:t>
            </a:r>
            <a:r>
              <a:rPr lang="en-US" sz="3600" b="1" dirty="0">
                <a:solidFill>
                  <a:srgbClr val="0070C0"/>
                </a:solidFill>
                <a:latin typeface="Aptos Display"/>
              </a:rPr>
              <a:t>an inclusive process</a:t>
            </a:r>
            <a:r>
              <a:rPr lang="en-US" sz="3600" dirty="0">
                <a:solidFill>
                  <a:srgbClr val="0070C0"/>
                </a:solidFill>
                <a:latin typeface="Aptos Display"/>
              </a:rPr>
              <a:t> </a:t>
            </a:r>
            <a:r>
              <a:rPr lang="en-US" sz="3600" dirty="0">
                <a:solidFill>
                  <a:srgbClr val="131619"/>
                </a:solidFill>
                <a:latin typeface="Aptos Display"/>
              </a:rPr>
              <a:t>open to key </a:t>
            </a:r>
            <a:r>
              <a:rPr lang="en-US" sz="3600" b="1" dirty="0">
                <a:solidFill>
                  <a:srgbClr val="0070C0"/>
                </a:solidFill>
                <a:latin typeface="Aptos Display"/>
              </a:rPr>
              <a:t>national stakeholders.</a:t>
            </a:r>
            <a:endParaRPr lang="en-US" sz="3600" dirty="0">
              <a:solidFill>
                <a:srgbClr val="0070C0"/>
              </a:solidFill>
              <a:latin typeface="Aptos Display"/>
            </a:endParaRPr>
          </a:p>
          <a:p>
            <a:pPr marL="914400" indent="-685800">
              <a:spcAft>
                <a:spcPts val="2700"/>
              </a:spcAft>
            </a:pPr>
            <a:r>
              <a:rPr lang="en-US" sz="3600" dirty="0">
                <a:solidFill>
                  <a:srgbClr val="131619"/>
                </a:solidFill>
                <a:latin typeface="Aptos Display"/>
              </a:rPr>
              <a:t>Considering that progress towards the 2030 Agenda is led, managed, and monitored at</a:t>
            </a:r>
            <a:r>
              <a:rPr lang="en-US" sz="3600" b="1" dirty="0">
                <a:solidFill>
                  <a:srgbClr val="131619"/>
                </a:solidFill>
                <a:latin typeface="Aptos Display"/>
              </a:rPr>
              <a:t> </a:t>
            </a:r>
            <a:r>
              <a:rPr lang="en-US" sz="3600" dirty="0">
                <a:solidFill>
                  <a:srgbClr val="131619"/>
                </a:solidFill>
                <a:latin typeface="Aptos Display"/>
              </a:rPr>
              <a:t>the</a:t>
            </a:r>
            <a:r>
              <a:rPr lang="en-US" sz="3600" b="1" dirty="0">
                <a:solidFill>
                  <a:srgbClr val="131619"/>
                </a:solidFill>
                <a:latin typeface="Aptos Display"/>
              </a:rPr>
              <a:t> </a:t>
            </a:r>
            <a:r>
              <a:rPr lang="en-US" sz="3600" b="1" dirty="0">
                <a:solidFill>
                  <a:srgbClr val="0070C0"/>
                </a:solidFill>
                <a:latin typeface="Aptos Display"/>
              </a:rPr>
              <a:t>national level, its evaluation must also be country-led</a:t>
            </a:r>
            <a:r>
              <a:rPr lang="en-US" sz="3600" dirty="0">
                <a:solidFill>
                  <a:srgbClr val="0070C0"/>
                </a:solidFill>
                <a:latin typeface="Aptos Display"/>
              </a:rPr>
              <a:t> </a:t>
            </a:r>
            <a:r>
              <a:rPr lang="en-US" sz="3600" dirty="0">
                <a:solidFill>
                  <a:srgbClr val="131619"/>
                </a:solidFill>
                <a:latin typeface="Aptos Display"/>
              </a:rPr>
              <a:t>to ensure that countries are at the helm of their own development.</a:t>
            </a:r>
            <a:endParaRPr lang="en-US" sz="3600" dirty="0">
              <a:latin typeface="Aptos Display"/>
            </a:endParaRPr>
          </a:p>
          <a:p>
            <a:pPr marL="0" marR="0" lvl="0" indent="0" algn="l" defTabSz="914400" rtl="0" eaLnBrk="1" fontAlgn="auto" latinLnBrk="0" hangingPunct="1">
              <a:lnSpc>
                <a:spcPts val="28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BR Omny"/>
              <a:ea typeface="BR Omny"/>
              <a:cs typeface="BR Omny"/>
              <a:sym typeface="BR Omny"/>
            </a:endParaRPr>
          </a:p>
        </p:txBody>
      </p:sp>
      <p:sp>
        <p:nvSpPr>
          <p:cNvPr id="5" name="TextBox 5"/>
          <p:cNvSpPr txBox="1"/>
          <p:nvPr/>
        </p:nvSpPr>
        <p:spPr>
          <a:xfrm>
            <a:off x="1028700" y="9416625"/>
            <a:ext cx="4060214" cy="260756"/>
          </a:xfrm>
          <a:prstGeom prst="rect">
            <a:avLst/>
          </a:prstGeom>
        </p:spPr>
        <p:txBody>
          <a:bodyPr lIns="0" tIns="0" rIns="0" bIns="0" rtlCol="0" anchor="t">
            <a:spAutoFit/>
          </a:bodyPr>
          <a:lstStyle/>
          <a:p>
            <a:pPr marL="0" marR="0" lvl="0" indent="0" algn="l" defTabSz="914400" rtl="0" eaLnBrk="1" fontAlgn="auto" latinLnBrk="0" hangingPunct="1">
              <a:lnSpc>
                <a:spcPts val="2090"/>
              </a:lnSpc>
              <a:spcBef>
                <a:spcPts val="0"/>
              </a:spcBef>
              <a:spcAft>
                <a:spcPts val="0"/>
              </a:spcAft>
              <a:buClrTx/>
              <a:buSzTx/>
              <a:buFontTx/>
              <a:buNone/>
              <a:tabLst/>
              <a:defRPr/>
            </a:pPr>
            <a:r>
              <a:rPr kumimoji="0" lang="en-US" sz="1742" b="0" i="0" u="none" strike="noStrike" kern="1200" cap="none" spc="0" normalizeH="0" baseline="0" noProof="0">
                <a:ln>
                  <a:noFill/>
                </a:ln>
                <a:solidFill>
                  <a:srgbClr val="000000"/>
                </a:solidFill>
                <a:effectLst/>
                <a:uLnTx/>
                <a:uFillTx/>
                <a:latin typeface="BR Omny"/>
                <a:ea typeface="BR Omny"/>
                <a:cs typeface="BR Omny"/>
                <a:sym typeface="BR Omny"/>
              </a:rPr>
              <a:t>www.glocalevalweek.org</a:t>
            </a:r>
          </a:p>
        </p:txBody>
      </p:sp>
      <p:pic>
        <p:nvPicPr>
          <p:cNvPr id="7" name="Picture 6" descr="A logo for a company&#10;&#10;AI-generated content may be incorrect.">
            <a:extLst>
              <a:ext uri="{FF2B5EF4-FFF2-40B4-BE49-F238E27FC236}">
                <a16:creationId xmlns:a16="http://schemas.microsoft.com/office/drawing/2014/main" id="{2EB346A1-BDBA-F5A0-69F4-2D49486E99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1375" y="0"/>
            <a:ext cx="3826625" cy="164481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1028700" y="1095295"/>
            <a:ext cx="13830300" cy="1568763"/>
          </a:xfrm>
          <a:prstGeom prst="rect">
            <a:avLst/>
          </a:prstGeom>
        </p:spPr>
        <p:txBody>
          <a:bodyPr wrap="square" lIns="0" tIns="0" rIns="0" bIns="0" rtlCol="0" anchor="t">
            <a:spAutoFit/>
          </a:bodyPr>
          <a:lstStyle/>
          <a:p>
            <a:pPr marL="0" marR="0" lvl="0" indent="0" algn="l" defTabSz="914400" rtl="0" eaLnBrk="1" fontAlgn="auto" latinLnBrk="0" hangingPunct="1">
              <a:lnSpc>
                <a:spcPts val="5759"/>
              </a:lnSpc>
              <a:spcBef>
                <a:spcPts val="0"/>
              </a:spcBef>
              <a:spcAft>
                <a:spcPts val="0"/>
              </a:spcAft>
              <a:buClrTx/>
              <a:buSzTx/>
              <a:buFontTx/>
              <a:buNone/>
              <a:tabLst/>
              <a:defRPr/>
            </a:pPr>
            <a:r>
              <a:rPr lang="en-US" sz="8000" b="1" dirty="0">
                <a:solidFill>
                  <a:srgbClr val="0070C0"/>
                </a:solidFill>
              </a:rPr>
              <a:t>What is an </a:t>
            </a:r>
            <a:r>
              <a:rPr lang="en-US" sz="8000" b="1" dirty="0">
                <a:solidFill>
                  <a:srgbClr val="E12F88"/>
                </a:solidFill>
              </a:rPr>
              <a:t>evaluation of the</a:t>
            </a:r>
            <a:br>
              <a:rPr lang="en-US" sz="8000" b="1" dirty="0">
                <a:solidFill>
                  <a:srgbClr val="E12F88"/>
                </a:solidFill>
              </a:rPr>
            </a:br>
            <a:r>
              <a:rPr lang="en-US" sz="8000" b="1" dirty="0">
                <a:solidFill>
                  <a:srgbClr val="E12F88"/>
                </a:solidFill>
              </a:rPr>
              <a:t>2030 Agenda and the SDGs?</a:t>
            </a:r>
            <a:endParaRPr kumimoji="0" lang="en-US" sz="8000" b="1" i="0" u="none" strike="noStrike" kern="1200" cap="none" spc="0" normalizeH="0" baseline="0" noProof="0" dirty="0">
              <a:ln>
                <a:noFill/>
              </a:ln>
              <a:solidFill>
                <a:srgbClr val="E12F88"/>
              </a:solidFill>
              <a:effectLst/>
              <a:uLnTx/>
              <a:uFillTx/>
              <a:latin typeface="BR Omny Bold"/>
              <a:ea typeface="BR Omny Bold"/>
              <a:cs typeface="BR Omny Bold"/>
              <a:sym typeface="BR Omny Bold"/>
            </a:endParaRPr>
          </a:p>
        </p:txBody>
      </p:sp>
      <p:sp>
        <p:nvSpPr>
          <p:cNvPr id="4" name="TextBox 4"/>
          <p:cNvSpPr txBox="1"/>
          <p:nvPr/>
        </p:nvSpPr>
        <p:spPr>
          <a:xfrm>
            <a:off x="1371600" y="3086100"/>
            <a:ext cx="12420600" cy="5539978"/>
          </a:xfrm>
          <a:prstGeom prst="rect">
            <a:avLst/>
          </a:prstGeom>
        </p:spPr>
        <p:txBody>
          <a:bodyPr wrap="square" lIns="0" tIns="0" rIns="0" bIns="0" rtlCol="0" anchor="t">
            <a:spAutoFit/>
          </a:bodyPr>
          <a:lstStyle/>
          <a:p>
            <a:r>
              <a:rPr lang="en-US" sz="3600" b="0" i="0" u="none" strike="noStrike" baseline="0" dirty="0">
                <a:latin typeface="Aptos" panose="020B0004020202020204" pitchFamily="34" charset="0"/>
                <a:cs typeface="Times New Roman" panose="02020603050405020304" pitchFamily="18" charset="0"/>
              </a:rPr>
              <a:t>Determines the </a:t>
            </a:r>
            <a:r>
              <a:rPr lang="en-US" sz="3600" b="1" i="0" u="none" strike="noStrike" baseline="0" dirty="0">
                <a:solidFill>
                  <a:srgbClr val="0070C0"/>
                </a:solidFill>
                <a:latin typeface="Aptos" panose="020B0004020202020204" pitchFamily="34" charset="0"/>
                <a:cs typeface="Times New Roman" panose="02020603050405020304" pitchFamily="18" charset="0"/>
              </a:rPr>
              <a:t>merit, worth, significance </a:t>
            </a:r>
            <a:r>
              <a:rPr lang="en-US" sz="3600" b="0" i="0" u="none" strike="noStrike" baseline="0" dirty="0">
                <a:latin typeface="Aptos" panose="020B0004020202020204" pitchFamily="34" charset="0"/>
                <a:cs typeface="Times New Roman" panose="02020603050405020304" pitchFamily="18" charset="0"/>
              </a:rPr>
              <a:t>and </a:t>
            </a:r>
            <a:r>
              <a:rPr lang="en-US" sz="3600" b="1" i="0" u="none" strike="noStrike" baseline="0" dirty="0">
                <a:solidFill>
                  <a:srgbClr val="0070C0"/>
                </a:solidFill>
                <a:latin typeface="Aptos" panose="020B0004020202020204" pitchFamily="34" charset="0"/>
                <a:cs typeface="Times New Roman" panose="02020603050405020304" pitchFamily="18" charset="0"/>
              </a:rPr>
              <a:t>sustainability</a:t>
            </a:r>
            <a:r>
              <a:rPr lang="en-US" sz="3600" b="0" i="0" u="none" strike="noStrike" baseline="0" dirty="0">
                <a:solidFill>
                  <a:srgbClr val="0070C0"/>
                </a:solidFill>
                <a:latin typeface="Aptos" panose="020B0004020202020204" pitchFamily="34" charset="0"/>
                <a:cs typeface="Times New Roman" panose="02020603050405020304" pitchFamily="18" charset="0"/>
              </a:rPr>
              <a:t> </a:t>
            </a:r>
            <a:r>
              <a:rPr lang="en-US" sz="3600" b="0" i="0" u="none" strike="noStrike" baseline="0" dirty="0">
                <a:latin typeface="Aptos" panose="020B0004020202020204" pitchFamily="34" charset="0"/>
                <a:cs typeface="Times New Roman" panose="02020603050405020304" pitchFamily="18" charset="0"/>
              </a:rPr>
              <a:t>of</a:t>
            </a:r>
            <a:r>
              <a:rPr lang="ru-RU" sz="3600" b="0" i="0" u="none" strike="noStrike" baseline="0" dirty="0">
                <a:latin typeface="Aptos" panose="020B0004020202020204" pitchFamily="34" charset="0"/>
                <a:cs typeface="Times New Roman" panose="02020603050405020304" pitchFamily="18" charset="0"/>
              </a:rPr>
              <a:t> </a:t>
            </a:r>
            <a:r>
              <a:rPr lang="en-US" sz="3600" b="0" i="0" u="none" strike="noStrike" baseline="0" dirty="0">
                <a:latin typeface="Aptos" panose="020B0004020202020204" pitchFamily="34" charset="0"/>
                <a:cs typeface="Times New Roman" panose="02020603050405020304" pitchFamily="18" charset="0"/>
              </a:rPr>
              <a:t>national strategies, policies and </a:t>
            </a:r>
            <a:r>
              <a:rPr lang="en-US" sz="3600" b="0" i="0" u="none" strike="noStrike" baseline="0" dirty="0" err="1">
                <a:latin typeface="Aptos" panose="020B0004020202020204" pitchFamily="34" charset="0"/>
                <a:cs typeface="Times New Roman" panose="02020603050405020304" pitchFamily="18" charset="0"/>
              </a:rPr>
              <a:t>programmes</a:t>
            </a:r>
            <a:r>
              <a:rPr lang="en-US" sz="3600" b="0" i="0" u="none" strike="noStrike" baseline="0" dirty="0">
                <a:latin typeface="Aptos" panose="020B0004020202020204" pitchFamily="34" charset="0"/>
                <a:cs typeface="Times New Roman" panose="02020603050405020304" pitchFamily="18" charset="0"/>
              </a:rPr>
              <a:t> that contribute to the achievement of the SDGs.</a:t>
            </a:r>
          </a:p>
          <a:p>
            <a:pPr marL="0" indent="0">
              <a:buNone/>
            </a:pPr>
            <a:endParaRPr lang="en-US" sz="3600" b="0" i="0" u="none" strike="noStrike" baseline="0" dirty="0">
              <a:latin typeface="Aptos" panose="020B0004020202020204" pitchFamily="34" charset="0"/>
              <a:cs typeface="Times New Roman" panose="02020603050405020304" pitchFamily="18" charset="0"/>
            </a:endParaRPr>
          </a:p>
          <a:p>
            <a:r>
              <a:rPr lang="en-US" sz="3600" dirty="0">
                <a:latin typeface="Aptos" panose="020B0004020202020204" pitchFamily="34" charset="0"/>
                <a:cs typeface="Times New Roman" panose="02020603050405020304" pitchFamily="18" charset="0"/>
              </a:rPr>
              <a:t>I</a:t>
            </a:r>
            <a:r>
              <a:rPr lang="en-US" sz="3600" b="0" i="0" u="none" strike="noStrike" baseline="0" dirty="0">
                <a:latin typeface="Aptos" panose="020B0004020202020204" pitchFamily="34" charset="0"/>
                <a:cs typeface="Times New Roman" panose="02020603050405020304" pitchFamily="18" charset="0"/>
              </a:rPr>
              <a:t>nvestigates the </a:t>
            </a:r>
            <a:r>
              <a:rPr lang="en-US" sz="3600" b="1" i="0" u="none" strike="noStrike" baseline="0" dirty="0">
                <a:solidFill>
                  <a:srgbClr val="0070C0"/>
                </a:solidFill>
                <a:latin typeface="Aptos" panose="020B0004020202020204" pitchFamily="34" charset="0"/>
                <a:cs typeface="Times New Roman" panose="02020603050405020304" pitchFamily="18" charset="0"/>
              </a:rPr>
              <a:t>complex interactions </a:t>
            </a:r>
            <a:r>
              <a:rPr lang="en-US" sz="3600" b="0" i="0" u="none" strike="noStrike" baseline="0" dirty="0">
                <a:latin typeface="Aptos" panose="020B0004020202020204" pitchFamily="34" charset="0"/>
                <a:cs typeface="Times New Roman" panose="02020603050405020304" pitchFamily="18" charset="0"/>
              </a:rPr>
              <a:t>between the human, economic and natural systems. </a:t>
            </a:r>
          </a:p>
          <a:p>
            <a:pPr marL="0" indent="0">
              <a:buNone/>
            </a:pPr>
            <a:endParaRPr lang="en-US" sz="3600" dirty="0">
              <a:latin typeface="Aptos" panose="020B0004020202020204" pitchFamily="34" charset="0"/>
              <a:cs typeface="Times New Roman" panose="02020603050405020304" pitchFamily="18" charset="0"/>
            </a:endParaRPr>
          </a:p>
          <a:p>
            <a:r>
              <a:rPr lang="en-US" sz="3600" b="0" i="0" u="none" strike="noStrike" baseline="0" dirty="0">
                <a:latin typeface="Aptos" panose="020B0004020202020204" pitchFamily="34" charset="0"/>
                <a:cs typeface="Times New Roman" panose="02020603050405020304" pitchFamily="18" charset="0"/>
              </a:rPr>
              <a:t>Looks at the</a:t>
            </a:r>
            <a:r>
              <a:rPr lang="ru-RU" sz="3600" b="0" i="0" u="none" strike="noStrike" baseline="0" dirty="0">
                <a:latin typeface="Aptos" panose="020B0004020202020204" pitchFamily="34" charset="0"/>
                <a:cs typeface="Times New Roman" panose="02020603050405020304" pitchFamily="18" charset="0"/>
              </a:rPr>
              <a:t> </a:t>
            </a:r>
            <a:r>
              <a:rPr lang="en-US" sz="3600" b="1" i="0" u="none" strike="noStrike" baseline="0" dirty="0">
                <a:solidFill>
                  <a:srgbClr val="0070C0"/>
                </a:solidFill>
                <a:latin typeface="Aptos" panose="020B0004020202020204" pitchFamily="34" charset="0"/>
                <a:cs typeface="Times New Roman" panose="02020603050405020304" pitchFamily="18" charset="0"/>
              </a:rPr>
              <a:t>effects of laws, regulations </a:t>
            </a:r>
            <a:r>
              <a:rPr lang="en-US" sz="3600" dirty="0">
                <a:latin typeface="Aptos" panose="020B0004020202020204" pitchFamily="34" charset="0"/>
                <a:cs typeface="Times New Roman" panose="02020603050405020304" pitchFamily="18" charset="0"/>
              </a:rPr>
              <a:t>and</a:t>
            </a:r>
            <a:r>
              <a:rPr lang="en-US" sz="3600" b="1" i="0" u="none" strike="noStrike" baseline="0" dirty="0">
                <a:solidFill>
                  <a:schemeClr val="accent6">
                    <a:lumMod val="75000"/>
                  </a:schemeClr>
                </a:solidFill>
                <a:latin typeface="Aptos" panose="020B0004020202020204" pitchFamily="34" charset="0"/>
                <a:cs typeface="Times New Roman" panose="02020603050405020304" pitchFamily="18" charset="0"/>
              </a:rPr>
              <a:t> </a:t>
            </a:r>
            <a:r>
              <a:rPr lang="en-US" sz="3600" b="1" i="0" u="none" strike="noStrike" baseline="0" dirty="0">
                <a:solidFill>
                  <a:srgbClr val="0070C0"/>
                </a:solidFill>
                <a:latin typeface="Aptos" panose="020B0004020202020204" pitchFamily="34" charset="0"/>
                <a:cs typeface="Times New Roman" panose="02020603050405020304" pitchFamily="18" charset="0"/>
              </a:rPr>
              <a:t>procedures </a:t>
            </a:r>
            <a:r>
              <a:rPr lang="en-US" sz="3600" b="0" i="0" u="none" strike="noStrike" baseline="0" dirty="0">
                <a:latin typeface="Aptos" panose="020B0004020202020204" pitchFamily="34" charset="0"/>
                <a:cs typeface="Times New Roman" panose="02020603050405020304" pitchFamily="18" charset="0"/>
              </a:rPr>
              <a:t>within and beyond the geographic boundaries in which they are</a:t>
            </a:r>
            <a:r>
              <a:rPr lang="ru-RU" sz="3600" b="0" i="0" u="none" strike="noStrike" baseline="0" dirty="0">
                <a:latin typeface="Aptos" panose="020B0004020202020204" pitchFamily="34" charset="0"/>
                <a:cs typeface="Times New Roman" panose="02020603050405020304" pitchFamily="18" charset="0"/>
              </a:rPr>
              <a:t> </a:t>
            </a:r>
            <a:r>
              <a:rPr lang="en-US" sz="3600" b="0" i="0" u="none" strike="noStrike" baseline="0" dirty="0">
                <a:latin typeface="Aptos" panose="020B0004020202020204" pitchFamily="34" charset="0"/>
                <a:cs typeface="Times New Roman" panose="02020603050405020304" pitchFamily="18" charset="0"/>
              </a:rPr>
              <a:t>adopted.</a:t>
            </a:r>
            <a:endParaRPr lang="ru-RU" sz="3600" dirty="0">
              <a:latin typeface="Aptos" panose="020B0004020202020204" pitchFamily="34" charset="0"/>
              <a:cs typeface="Times New Roman" panose="02020603050405020304" pitchFamily="18" charset="0"/>
            </a:endParaRPr>
          </a:p>
        </p:txBody>
      </p:sp>
      <p:sp>
        <p:nvSpPr>
          <p:cNvPr id="5" name="TextBox 5"/>
          <p:cNvSpPr txBox="1"/>
          <p:nvPr/>
        </p:nvSpPr>
        <p:spPr>
          <a:xfrm>
            <a:off x="1028700" y="9416625"/>
            <a:ext cx="4060214" cy="260756"/>
          </a:xfrm>
          <a:prstGeom prst="rect">
            <a:avLst/>
          </a:prstGeom>
        </p:spPr>
        <p:txBody>
          <a:bodyPr lIns="0" tIns="0" rIns="0" bIns="0" rtlCol="0" anchor="t">
            <a:spAutoFit/>
          </a:bodyPr>
          <a:lstStyle/>
          <a:p>
            <a:pPr marL="0" marR="0" lvl="0" indent="0" algn="l" defTabSz="914400" rtl="0" eaLnBrk="1" fontAlgn="auto" latinLnBrk="0" hangingPunct="1">
              <a:lnSpc>
                <a:spcPts val="2090"/>
              </a:lnSpc>
              <a:spcBef>
                <a:spcPts val="0"/>
              </a:spcBef>
              <a:spcAft>
                <a:spcPts val="0"/>
              </a:spcAft>
              <a:buClrTx/>
              <a:buSzTx/>
              <a:buFontTx/>
              <a:buNone/>
              <a:tabLst/>
              <a:defRPr/>
            </a:pPr>
            <a:r>
              <a:rPr kumimoji="0" lang="en-US" sz="1742" b="0" i="0" u="none" strike="noStrike" kern="1200" cap="none" spc="0" normalizeH="0" baseline="0" noProof="0">
                <a:ln>
                  <a:noFill/>
                </a:ln>
                <a:solidFill>
                  <a:srgbClr val="000000"/>
                </a:solidFill>
                <a:effectLst/>
                <a:uLnTx/>
                <a:uFillTx/>
                <a:latin typeface="BR Omny"/>
                <a:ea typeface="BR Omny"/>
                <a:cs typeface="BR Omny"/>
                <a:sym typeface="BR Omny"/>
              </a:rPr>
              <a:t>www.glocalevalweek.org</a:t>
            </a:r>
          </a:p>
        </p:txBody>
      </p:sp>
      <p:pic>
        <p:nvPicPr>
          <p:cNvPr id="7" name="Picture 6" descr="A logo for a company&#10;&#10;AI-generated content may be incorrect.">
            <a:extLst>
              <a:ext uri="{FF2B5EF4-FFF2-40B4-BE49-F238E27FC236}">
                <a16:creationId xmlns:a16="http://schemas.microsoft.com/office/drawing/2014/main" id="{2EB346A1-BDBA-F5A0-69F4-2D49486E99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1375" y="0"/>
            <a:ext cx="3826625" cy="1644818"/>
          </a:xfrm>
          <a:prstGeom prst="rect">
            <a:avLst/>
          </a:prstGeom>
        </p:spPr>
      </p:pic>
    </p:spTree>
    <p:extLst>
      <p:ext uri="{BB962C8B-B14F-4D97-AF65-F5344CB8AC3E}">
        <p14:creationId xmlns:p14="http://schemas.microsoft.com/office/powerpoint/2010/main" val="1776709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533400" y="182943"/>
            <a:ext cx="13144500" cy="1461875"/>
          </a:xfrm>
          <a:prstGeom prst="rect">
            <a:avLst/>
          </a:prstGeom>
        </p:spPr>
        <p:txBody>
          <a:bodyPr wrap="square" lIns="0" tIns="0" rIns="0" bIns="0" rtlCol="0" anchor="t">
            <a:spAutoFit/>
          </a:bodyPr>
          <a:lstStyle/>
          <a:p>
            <a:pPr marL="0" marR="0" lvl="0" indent="0" algn="l" defTabSz="914400" rtl="0" eaLnBrk="1" fontAlgn="auto" latinLnBrk="0" hangingPunct="1">
              <a:lnSpc>
                <a:spcPts val="5759"/>
              </a:lnSpc>
              <a:spcBef>
                <a:spcPts val="0"/>
              </a:spcBef>
              <a:spcAft>
                <a:spcPts val="0"/>
              </a:spcAft>
              <a:buClrTx/>
              <a:buSzTx/>
              <a:buFontTx/>
              <a:buNone/>
              <a:tabLst/>
              <a:defRPr/>
            </a:pPr>
            <a:r>
              <a:rPr lang="en-PE" sz="4800" b="1" dirty="0">
                <a:solidFill>
                  <a:srgbClr val="0070C0"/>
                </a:solidFill>
              </a:rPr>
              <a:t>Evaluation</a:t>
            </a:r>
            <a:r>
              <a:rPr lang="en-US" sz="4800" b="1" dirty="0">
                <a:solidFill>
                  <a:srgbClr val="0070C0"/>
                </a:solidFill>
              </a:rPr>
              <a:t>s</a:t>
            </a:r>
            <a:r>
              <a:rPr lang="en-PE" sz="4800" b="1" dirty="0">
                <a:solidFill>
                  <a:srgbClr val="0070C0"/>
                </a:solidFill>
              </a:rPr>
              <a:t> of </a:t>
            </a:r>
            <a:r>
              <a:rPr lang="en-US" sz="4800" b="1" dirty="0">
                <a:solidFill>
                  <a:srgbClr val="0070C0"/>
                </a:solidFill>
              </a:rPr>
              <a:t>the 2030 </a:t>
            </a:r>
            <a:r>
              <a:rPr lang="en-PE" sz="4800" b="1" dirty="0">
                <a:solidFill>
                  <a:srgbClr val="0070C0"/>
                </a:solidFill>
              </a:rPr>
              <a:t>Agenda and the SDGs: </a:t>
            </a:r>
            <a:br>
              <a:rPr lang="en-US" sz="4800" b="1" dirty="0">
                <a:solidFill>
                  <a:schemeClr val="accent2"/>
                </a:solidFill>
              </a:rPr>
            </a:br>
            <a:r>
              <a:rPr lang="fi-FI" sz="4800" b="1" dirty="0">
                <a:solidFill>
                  <a:srgbClr val="E12F88"/>
                </a:solidFill>
              </a:rPr>
              <a:t>N</a:t>
            </a:r>
            <a:r>
              <a:rPr lang="en-PE" sz="4800" b="1" dirty="0">
                <a:solidFill>
                  <a:srgbClr val="E12F88"/>
                </a:solidFill>
              </a:rPr>
              <a:t>ot </a:t>
            </a:r>
            <a:r>
              <a:rPr lang="en-US" sz="4800" b="1" dirty="0">
                <a:solidFill>
                  <a:srgbClr val="E12F88"/>
                </a:solidFill>
              </a:rPr>
              <a:t>your </a:t>
            </a:r>
            <a:r>
              <a:rPr lang="en-PE" sz="4800" b="1" dirty="0">
                <a:solidFill>
                  <a:srgbClr val="E12F88"/>
                </a:solidFill>
              </a:rPr>
              <a:t>regular evaluations</a:t>
            </a:r>
            <a:endParaRPr kumimoji="0" lang="en-US" sz="4800" b="1" i="0" u="none" strike="noStrike" kern="1200" cap="none" spc="0" normalizeH="0" baseline="0" noProof="0" dirty="0">
              <a:ln>
                <a:noFill/>
              </a:ln>
              <a:solidFill>
                <a:srgbClr val="E12F88"/>
              </a:solidFill>
              <a:effectLst/>
              <a:uLnTx/>
              <a:uFillTx/>
              <a:latin typeface="BR Omny Bold"/>
              <a:ea typeface="BR Omny Bold"/>
              <a:cs typeface="BR Omny Bold"/>
              <a:sym typeface="BR Omny Bold"/>
            </a:endParaRPr>
          </a:p>
        </p:txBody>
      </p:sp>
      <p:pic>
        <p:nvPicPr>
          <p:cNvPr id="7" name="Picture 6" descr="A logo for a company&#10;&#10;AI-generated content may be incorrect.">
            <a:extLst>
              <a:ext uri="{FF2B5EF4-FFF2-40B4-BE49-F238E27FC236}">
                <a16:creationId xmlns:a16="http://schemas.microsoft.com/office/drawing/2014/main" id="{2EB346A1-BDBA-F5A0-69F4-2D49486E99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61375" y="0"/>
            <a:ext cx="3826625" cy="1644818"/>
          </a:xfrm>
          <a:prstGeom prst="rect">
            <a:avLst/>
          </a:prstGeom>
        </p:spPr>
      </p:pic>
      <p:sp>
        <p:nvSpPr>
          <p:cNvPr id="10" name="TextBox 9">
            <a:extLst>
              <a:ext uri="{FF2B5EF4-FFF2-40B4-BE49-F238E27FC236}">
                <a16:creationId xmlns:a16="http://schemas.microsoft.com/office/drawing/2014/main" id="{C04E8033-9E57-8694-0C25-B2F515C08343}"/>
              </a:ext>
            </a:extLst>
          </p:cNvPr>
          <p:cNvSpPr txBox="1"/>
          <p:nvPr/>
        </p:nvSpPr>
        <p:spPr>
          <a:xfrm>
            <a:off x="533400" y="1847554"/>
            <a:ext cx="14999970" cy="8255401"/>
          </a:xfrm>
          <a:prstGeom prst="rect">
            <a:avLst/>
          </a:prstGeom>
          <a:noFill/>
        </p:spPr>
        <p:txBody>
          <a:bodyPr wrap="square">
            <a:spAutoFit/>
          </a:bodyPr>
          <a:lstStyle/>
          <a:p>
            <a:pPr marL="457200" marR="0" lvl="0" indent="-457200" algn="l" defTabSz="1371600" rtl="0" eaLnBrk="1" fontAlgn="auto" latinLnBrk="0" hangingPunct="1">
              <a:lnSpc>
                <a:spcPct val="90000"/>
              </a:lnSpc>
              <a:spcBef>
                <a:spcPts val="1500"/>
              </a:spcBef>
              <a:spcAft>
                <a:spcPts val="0"/>
              </a:spcAft>
              <a:buClrTx/>
              <a:buSzTx/>
              <a:buFont typeface="Arial" panose="020B0604020202020204" pitchFamily="34" charset="0"/>
              <a:buChar char="•"/>
              <a:tabLst/>
              <a:defRPr/>
            </a:pPr>
            <a:r>
              <a:rPr kumimoji="0" lang="en-AU" sz="33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rPr>
              <a:t>They are </a:t>
            </a:r>
            <a:r>
              <a:rPr kumimoji="0" lang="en-AU" sz="3300" b="1" i="0" u="none" strike="noStrike" kern="1200" cap="none" spc="0" normalizeH="0" baseline="0" noProof="0" dirty="0">
                <a:ln>
                  <a:noFill/>
                </a:ln>
                <a:solidFill>
                  <a:srgbClr val="E12F88"/>
                </a:solidFill>
                <a:effectLst/>
                <a:uLnTx/>
                <a:uFillTx/>
                <a:latin typeface="Aptos" panose="020B0004020202020204" pitchFamily="34" charset="0"/>
                <a:ea typeface="+mn-ea"/>
                <a:cs typeface="+mn-cs"/>
              </a:rPr>
              <a:t>complex</a:t>
            </a:r>
            <a:r>
              <a:rPr kumimoji="0" lang="en-AU" sz="33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rPr>
              <a:t> evaluations: multi-linear rather than linear causality</a:t>
            </a:r>
            <a:br>
              <a:rPr kumimoji="0" lang="en-AU" sz="33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rPr>
            </a:br>
            <a:r>
              <a:rPr kumimoji="0" lang="en-AU" sz="33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rPr>
              <a:t>(social, political, environmental dimensions, legal frameworks, etc.)</a:t>
            </a:r>
          </a:p>
          <a:p>
            <a:pPr marL="342900" marR="0" lvl="0" indent="-342900" algn="l" defTabSz="1371600" rtl="0" eaLnBrk="1" fontAlgn="auto" latinLnBrk="0" hangingPunct="1">
              <a:lnSpc>
                <a:spcPct val="90000"/>
              </a:lnSpc>
              <a:spcBef>
                <a:spcPts val="1500"/>
              </a:spcBef>
              <a:spcAft>
                <a:spcPts val="0"/>
              </a:spcAft>
              <a:buClrTx/>
              <a:buSzTx/>
              <a:buFont typeface="Arial" panose="020B0604020202020204" pitchFamily="34" charset="0"/>
              <a:buChar char="•"/>
              <a:tabLst/>
              <a:defRPr/>
            </a:pPr>
            <a:r>
              <a:rPr kumimoji="0" lang="en-AU" sz="33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rPr>
              <a:t>Require a </a:t>
            </a:r>
            <a:r>
              <a:rPr kumimoji="0" lang="en-AU" sz="3300" b="1" i="0" u="none" strike="noStrike" kern="1200" cap="none" spc="0" normalizeH="0" baseline="0" noProof="0" dirty="0">
                <a:ln>
                  <a:noFill/>
                </a:ln>
                <a:solidFill>
                  <a:srgbClr val="E12F88"/>
                </a:solidFill>
                <a:effectLst/>
                <a:uLnTx/>
                <a:uFillTx/>
                <a:latin typeface="Aptos" panose="020B0004020202020204" pitchFamily="34" charset="0"/>
                <a:ea typeface="+mn-ea"/>
                <a:cs typeface="+mn-cs"/>
              </a:rPr>
              <a:t>systems thinking</a:t>
            </a:r>
            <a:r>
              <a:rPr kumimoji="0" lang="en-AU" sz="33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rPr>
              <a:t>*
</a:t>
            </a:r>
            <a:r>
              <a:rPr kumimoji="0" lang="en-AU" sz="3300" b="1" i="0" u="none" strike="noStrike" kern="1200" cap="none" spc="0" normalizeH="0" baseline="0" noProof="0" dirty="0">
                <a:ln>
                  <a:noFill/>
                </a:ln>
                <a:solidFill>
                  <a:srgbClr val="E12F88"/>
                </a:solidFill>
                <a:effectLst/>
                <a:uLnTx/>
                <a:uFillTx/>
                <a:latin typeface="Aptos" panose="020B0004020202020204" pitchFamily="34" charset="0"/>
                <a:ea typeface="+mn-ea"/>
                <a:cs typeface="+mn-cs"/>
              </a:rPr>
              <a:t>Unit of analysis: </a:t>
            </a:r>
            <a:r>
              <a:rPr kumimoji="0" lang="en-AU" sz="33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rPr>
              <a:t>public policies or national plans or strategies 
They are </a:t>
            </a:r>
            <a:r>
              <a:rPr kumimoji="0" lang="en-AU" sz="3300" b="1" i="0" u="none" strike="noStrike" kern="1200" cap="none" spc="0" normalizeH="0" baseline="0" noProof="0" dirty="0">
                <a:ln>
                  <a:noFill/>
                </a:ln>
                <a:solidFill>
                  <a:srgbClr val="E12F88"/>
                </a:solidFill>
                <a:effectLst/>
                <a:uLnTx/>
                <a:uFillTx/>
                <a:latin typeface="Aptos" panose="020B0004020202020204" pitchFamily="34" charset="0"/>
                <a:ea typeface="+mn-ea"/>
                <a:cs typeface="+mn-cs"/>
              </a:rPr>
              <a:t>multidimensional</a:t>
            </a:r>
            <a:r>
              <a:rPr kumimoji="0" lang="en-AU" sz="33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rPr>
              <a:t> and involve several actors (in line with the 2030 Agenda)
They are based upon internationally agreed criteria and standards as well as by the principles of the 2030 Agenda
The </a:t>
            </a:r>
            <a:r>
              <a:rPr kumimoji="0" lang="en-AU" sz="3300" b="1" i="0" u="none" strike="noStrike" kern="1200" cap="none" spc="0" normalizeH="0" baseline="0" noProof="0" dirty="0">
                <a:ln>
                  <a:noFill/>
                </a:ln>
                <a:solidFill>
                  <a:srgbClr val="E12F88"/>
                </a:solidFill>
                <a:effectLst/>
                <a:uLnTx/>
                <a:uFillTx/>
                <a:latin typeface="Aptos" panose="020B0004020202020204" pitchFamily="34" charset="0"/>
                <a:ea typeface="+mn-ea"/>
                <a:cs typeface="+mn-cs"/>
              </a:rPr>
              <a:t>principles of the 2030 Agenda</a:t>
            </a:r>
            <a:r>
              <a:rPr kumimoji="0" lang="en-AU" sz="33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rPr>
              <a:t> guide both the design, the management arrangements, and the evaluation approach.  The participatory approach is "non-negotiable"
Use of evaluation: linked to good governance and to better and more equitable </a:t>
            </a:r>
            <a:r>
              <a:rPr kumimoji="0" lang="en-AU" sz="3300" b="1" i="0" u="none" strike="noStrike" kern="1200" cap="none" spc="0" normalizeH="0" baseline="0" noProof="0" dirty="0">
                <a:ln>
                  <a:noFill/>
                </a:ln>
                <a:solidFill>
                  <a:srgbClr val="E12F88"/>
                </a:solidFill>
                <a:effectLst/>
                <a:uLnTx/>
                <a:uFillTx/>
                <a:latin typeface="Aptos" panose="020B0004020202020204" pitchFamily="34" charset="0"/>
                <a:ea typeface="+mn-ea"/>
                <a:cs typeface="+mn-cs"/>
              </a:rPr>
              <a:t>public policies</a:t>
            </a:r>
            <a:endParaRPr kumimoji="0" lang="en-AU" sz="3600" b="1" i="0" u="none" strike="noStrike" kern="1200" cap="none" spc="0" normalizeH="0" baseline="0" noProof="0" dirty="0">
              <a:ln>
                <a:noFill/>
              </a:ln>
              <a:solidFill>
                <a:srgbClr val="E12F88"/>
              </a:solidFill>
              <a:effectLst/>
              <a:uLnTx/>
              <a:uFillTx/>
              <a:latin typeface="Aptos" panose="020B0004020202020204" pitchFamily="34" charset="0"/>
              <a:ea typeface="+mn-ea"/>
              <a:cs typeface="+mn-cs"/>
            </a:endParaRPr>
          </a:p>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AU" sz="36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rPr>
              <a:t>*</a:t>
            </a:r>
            <a:r>
              <a:rPr kumimoji="0" lang="en-PE" sz="27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Systems thinking is a holistic approach to analysis that focuses on the way different parts of a system interact and how they influence one another within a whole.</a:t>
            </a:r>
          </a:p>
        </p:txBody>
      </p:sp>
    </p:spTree>
    <p:extLst>
      <p:ext uri="{BB962C8B-B14F-4D97-AF65-F5344CB8AC3E}">
        <p14:creationId xmlns:p14="http://schemas.microsoft.com/office/powerpoint/2010/main" val="853057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90500" y="476850"/>
            <a:ext cx="8305800" cy="2197653"/>
          </a:xfrm>
          <a:prstGeom prst="rect">
            <a:avLst/>
          </a:prstGeom>
        </p:spPr>
        <p:txBody>
          <a:bodyPr wrap="square" lIns="0" tIns="0" rIns="0" bIns="0" rtlCol="0" anchor="t">
            <a:spAutoFit/>
          </a:bodyPr>
          <a:lstStyle/>
          <a:p>
            <a:pPr>
              <a:lnSpc>
                <a:spcPts val="5759"/>
              </a:lnSpc>
              <a:defRPr/>
            </a:pPr>
            <a:r>
              <a:rPr lang="en-US" sz="6600" b="1" dirty="0">
                <a:solidFill>
                  <a:srgbClr val="0070C0"/>
                </a:solidFill>
              </a:rPr>
              <a:t>Second edition of a guidebook is out!</a:t>
            </a:r>
            <a:endParaRPr lang="en-ID" sz="6600" b="1" dirty="0"/>
          </a:p>
          <a:p>
            <a:pPr marL="0" marR="0" lvl="0" indent="0" algn="l" defTabSz="914400" rtl="0" eaLnBrk="1" fontAlgn="auto" latinLnBrk="0" hangingPunct="1">
              <a:lnSpc>
                <a:spcPts val="5759"/>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1C79BE"/>
              </a:solidFill>
              <a:effectLst/>
              <a:uLnTx/>
              <a:uFillTx/>
              <a:latin typeface="BR Omny Bold"/>
              <a:ea typeface="BR Omny Bold"/>
              <a:cs typeface="BR Omny Bold"/>
              <a:sym typeface="BR Omny Bold"/>
            </a:endParaRPr>
          </a:p>
        </p:txBody>
      </p:sp>
      <p:pic>
        <p:nvPicPr>
          <p:cNvPr id="6" name="Picture 5">
            <a:extLst>
              <a:ext uri="{FF2B5EF4-FFF2-40B4-BE49-F238E27FC236}">
                <a16:creationId xmlns:a16="http://schemas.microsoft.com/office/drawing/2014/main" id="{9FFACEE9-6810-BFAF-2D92-0C64A3740ABE}"/>
              </a:ext>
            </a:extLst>
          </p:cNvPr>
          <p:cNvPicPr>
            <a:picLocks noChangeAspect="1"/>
          </p:cNvPicPr>
          <p:nvPr/>
        </p:nvPicPr>
        <p:blipFill>
          <a:blip r:embed="rId3"/>
          <a:stretch>
            <a:fillRect/>
          </a:stretch>
        </p:blipFill>
        <p:spPr>
          <a:xfrm>
            <a:off x="9115926" y="104015"/>
            <a:ext cx="9101747" cy="10031346"/>
          </a:xfrm>
          <a:prstGeom prst="rect">
            <a:avLst/>
          </a:prstGeom>
        </p:spPr>
      </p:pic>
      <p:pic>
        <p:nvPicPr>
          <p:cNvPr id="8" name="Picture 7">
            <a:extLst>
              <a:ext uri="{FF2B5EF4-FFF2-40B4-BE49-F238E27FC236}">
                <a16:creationId xmlns:a16="http://schemas.microsoft.com/office/drawing/2014/main" id="{5449661A-009A-1EAD-737F-518DD0C2C97D}"/>
              </a:ext>
            </a:extLst>
          </p:cNvPr>
          <p:cNvPicPr>
            <a:picLocks noChangeAspect="1"/>
          </p:cNvPicPr>
          <p:nvPr/>
        </p:nvPicPr>
        <p:blipFill>
          <a:blip r:embed="rId4"/>
          <a:stretch>
            <a:fillRect/>
          </a:stretch>
        </p:blipFill>
        <p:spPr>
          <a:xfrm>
            <a:off x="5117253" y="5386388"/>
            <a:ext cx="4014715" cy="4030838"/>
          </a:xfrm>
          <a:prstGeom prst="rect">
            <a:avLst/>
          </a:prstGeom>
        </p:spPr>
      </p:pic>
      <p:pic>
        <p:nvPicPr>
          <p:cNvPr id="9" name="Picture 8">
            <a:extLst>
              <a:ext uri="{FF2B5EF4-FFF2-40B4-BE49-F238E27FC236}">
                <a16:creationId xmlns:a16="http://schemas.microsoft.com/office/drawing/2014/main" id="{96A9B2C2-AA4B-41D8-67E2-1F12FBE5BD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 y="3182334"/>
            <a:ext cx="4495800" cy="6400921"/>
          </a:xfrm>
          <a:prstGeom prst="rect">
            <a:avLst/>
          </a:prstGeom>
        </p:spPr>
      </p:pic>
      <p:sp>
        <p:nvSpPr>
          <p:cNvPr id="10" name="TextBox 4">
            <a:extLst>
              <a:ext uri="{FF2B5EF4-FFF2-40B4-BE49-F238E27FC236}">
                <a16:creationId xmlns:a16="http://schemas.microsoft.com/office/drawing/2014/main" id="{5F8AAB96-FBBC-B365-810C-DA5EB5144467}"/>
              </a:ext>
            </a:extLst>
          </p:cNvPr>
          <p:cNvSpPr txBox="1"/>
          <p:nvPr/>
        </p:nvSpPr>
        <p:spPr>
          <a:xfrm>
            <a:off x="4233248" y="2171700"/>
            <a:ext cx="4714221" cy="2462213"/>
          </a:xfrm>
          <a:prstGeom prst="rect">
            <a:avLst/>
          </a:prstGeom>
        </p:spPr>
        <p:txBody>
          <a:bodyPr wrap="square" lIns="0" tIns="0" rIns="0" bIns="0" rtlCol="0" anchor="t">
            <a:spAutoFit/>
          </a:bodyPr>
          <a:lstStyle/>
          <a:p>
            <a:pPr algn="r">
              <a:spcAft>
                <a:spcPts val="1800"/>
              </a:spcAft>
            </a:pPr>
            <a:r>
              <a:rPr lang="en-US" sz="4000" dirty="0">
                <a:solidFill>
                  <a:srgbClr val="E12F88"/>
                </a:solidFill>
              </a:rPr>
              <a:t>Partners: IDEAS, DEval, Unicef, Ministry for Foreign Affairs of Finland</a:t>
            </a:r>
          </a:p>
        </p:txBody>
      </p:sp>
      <p:sp>
        <p:nvSpPr>
          <p:cNvPr id="11" name="TextBox 10">
            <a:extLst>
              <a:ext uri="{FF2B5EF4-FFF2-40B4-BE49-F238E27FC236}">
                <a16:creationId xmlns:a16="http://schemas.microsoft.com/office/drawing/2014/main" id="{D98009EE-BA47-5A15-EF85-CE494748D40A}"/>
              </a:ext>
            </a:extLst>
          </p:cNvPr>
          <p:cNvSpPr txBox="1"/>
          <p:nvPr/>
        </p:nvSpPr>
        <p:spPr>
          <a:xfrm>
            <a:off x="166437" y="9583255"/>
            <a:ext cx="12847845" cy="507831"/>
          </a:xfrm>
          <a:prstGeom prst="rect">
            <a:avLst/>
          </a:prstGeom>
          <a:noFill/>
        </p:spPr>
        <p:txBody>
          <a:bodyPr wrap="square" rtlCol="0">
            <a:spAutoFit/>
          </a:bodyPr>
          <a:lstStyle/>
          <a:p>
            <a:pPr defTabSz="685800">
              <a:spcAft>
                <a:spcPts val="1800"/>
              </a:spcAft>
            </a:pPr>
            <a:r>
              <a:rPr lang="en-US" sz="2700" dirty="0">
                <a:solidFill>
                  <a:prstClr val="black"/>
                </a:solidFill>
                <a:latin typeface="Aptos Display" panose="020B0004020202020204" pitchFamily="34" charset="0"/>
              </a:rPr>
              <a:t>http://urn.fi/URN:ISBN:978-952-281-833-1</a:t>
            </a:r>
          </a:p>
        </p:txBody>
      </p:sp>
    </p:spTree>
    <p:extLst>
      <p:ext uri="{BB962C8B-B14F-4D97-AF65-F5344CB8AC3E}">
        <p14:creationId xmlns:p14="http://schemas.microsoft.com/office/powerpoint/2010/main" val="57268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533400" y="358950"/>
            <a:ext cx="12458700" cy="743793"/>
          </a:xfrm>
          <a:prstGeom prst="rect">
            <a:avLst/>
          </a:prstGeom>
        </p:spPr>
        <p:txBody>
          <a:bodyPr wrap="square" lIns="0" tIns="0" rIns="0" bIns="0" rtlCol="0" anchor="t">
            <a:spAutoFit/>
          </a:bodyPr>
          <a:lstStyle/>
          <a:p>
            <a:pPr marL="0" marR="0" lvl="0" indent="0" algn="l" defTabSz="914400" rtl="0" eaLnBrk="1" fontAlgn="auto" latinLnBrk="0" hangingPunct="1">
              <a:lnSpc>
                <a:spcPts val="5759"/>
              </a:lnSpc>
              <a:spcBef>
                <a:spcPts val="0"/>
              </a:spcBef>
              <a:spcAft>
                <a:spcPts val="0"/>
              </a:spcAft>
              <a:buClrTx/>
              <a:buSzTx/>
              <a:buFontTx/>
              <a:buNone/>
              <a:tabLst/>
              <a:defRPr/>
            </a:pPr>
            <a:r>
              <a:rPr lang="en-US" sz="5400" b="1" dirty="0">
                <a:solidFill>
                  <a:srgbClr val="E12F88"/>
                </a:solidFill>
              </a:rPr>
              <a:t>Selected key lessons from the Guidebook</a:t>
            </a:r>
            <a:endParaRPr kumimoji="0" lang="en-US" sz="5400" b="1" i="0" u="none" strike="noStrike" kern="1200" cap="none" spc="0" normalizeH="0" baseline="0" noProof="0" dirty="0">
              <a:ln>
                <a:noFill/>
              </a:ln>
              <a:solidFill>
                <a:srgbClr val="E12F88"/>
              </a:solidFill>
              <a:effectLst/>
              <a:uLnTx/>
              <a:uFillTx/>
              <a:latin typeface="BR Omny Bold"/>
              <a:ea typeface="BR Omny Bold"/>
              <a:cs typeface="BR Omny Bold"/>
              <a:sym typeface="BR Omny Bold"/>
            </a:endParaRPr>
          </a:p>
        </p:txBody>
      </p:sp>
      <p:sp>
        <p:nvSpPr>
          <p:cNvPr id="4" name="TextBox 4"/>
          <p:cNvSpPr txBox="1"/>
          <p:nvPr/>
        </p:nvSpPr>
        <p:spPr>
          <a:xfrm>
            <a:off x="533400" y="1239955"/>
            <a:ext cx="15087600" cy="868699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900"/>
              </a:spcAft>
              <a:buClr>
                <a:prstClr val="black"/>
              </a:buClr>
              <a:buSzTx/>
              <a:buFontTx/>
              <a:buNone/>
              <a:tabLst/>
              <a:defRPr/>
            </a:pPr>
            <a:r>
              <a:rPr kumimoji="0" lang="en-US" sz="3200" b="1" i="0" u="none" strike="noStrike" kern="1200" cap="none" spc="0" normalizeH="0" baseline="0" noProof="0" dirty="0">
                <a:ln>
                  <a:noFill/>
                </a:ln>
                <a:solidFill>
                  <a:srgbClr val="0070C0"/>
                </a:solidFill>
                <a:effectLst/>
                <a:uLnTx/>
                <a:uFillTx/>
                <a:latin typeface="Calibri"/>
                <a:ea typeface="+mn-ea"/>
                <a:cs typeface="+mn-cs"/>
              </a:rPr>
              <a:t>Initiate</a:t>
            </a: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a:ln>
                  <a:noFill/>
                </a:ln>
                <a:solidFill>
                  <a:prstClr val="black"/>
                </a:solidFill>
                <a:effectLst/>
                <a:uLnTx/>
                <a:uFillTx/>
                <a:latin typeface="Calibri"/>
                <a:ea typeface="+mn-ea"/>
                <a:cs typeface="+mn-cs"/>
              </a:rPr>
              <a:t>the evaluation process with </a:t>
            </a:r>
            <a:r>
              <a:rPr kumimoji="0" lang="en-US" sz="3200" b="1" i="0" u="none" strike="noStrike" kern="1200" cap="none" spc="0" normalizeH="0" baseline="0" noProof="0" dirty="0">
                <a:ln>
                  <a:noFill/>
                </a:ln>
                <a:solidFill>
                  <a:srgbClr val="0070C0"/>
                </a:solidFill>
                <a:effectLst/>
                <a:uLnTx/>
                <a:uFillTx/>
                <a:latin typeface="Calibri"/>
                <a:ea typeface="+mn-ea"/>
                <a:cs typeface="+mn-cs"/>
              </a:rPr>
              <a:t>policy dialogues</a:t>
            </a:r>
            <a:r>
              <a:rPr kumimoji="0" lang="en-US" sz="3200" b="0" i="0" u="none" strike="noStrike" kern="1200" cap="none" spc="0" normalizeH="0" baseline="0" noProof="0" dirty="0">
                <a:ln>
                  <a:noFill/>
                </a:ln>
                <a:solidFill>
                  <a:srgbClr val="0070C0"/>
                </a:solidFill>
                <a:effectLst/>
                <a:uLnTx/>
                <a:uFillTx/>
                <a:latin typeface="Calibri"/>
                <a:ea typeface="+mn-ea"/>
                <a:cs typeface="+mn-cs"/>
              </a:rPr>
              <a:t> </a:t>
            </a:r>
            <a:r>
              <a:rPr kumimoji="0" lang="en-US" sz="3200" b="0" i="0" u="none" strike="noStrike" kern="1200" cap="none" spc="0" normalizeH="0" baseline="0" noProof="0" dirty="0">
                <a:ln>
                  <a:noFill/>
                </a:ln>
                <a:solidFill>
                  <a:prstClr val="black"/>
                </a:solidFill>
                <a:effectLst/>
                <a:uLnTx/>
                <a:uFillTx/>
                <a:latin typeface="Calibri"/>
                <a:ea typeface="+mn-ea"/>
                <a:cs typeface="+mn-cs"/>
              </a:rPr>
              <a:t>with the aim to prompt high-level decision-makers, to undertake the SDG evaluation. </a:t>
            </a:r>
          </a:p>
          <a:p>
            <a:pPr marL="0" marR="0" lvl="0" indent="0" algn="l" defTabSz="914400" rtl="0" eaLnBrk="1" fontAlgn="auto" latinLnBrk="0" hangingPunct="1">
              <a:lnSpc>
                <a:spcPct val="100000"/>
              </a:lnSpc>
              <a:spcBef>
                <a:spcPts val="0"/>
              </a:spcBef>
              <a:spcAft>
                <a:spcPts val="900"/>
              </a:spcAft>
              <a:buClr>
                <a:prstClr val="black"/>
              </a:buClr>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Emphasize the </a:t>
            </a:r>
            <a:r>
              <a:rPr kumimoji="0" lang="en-US" sz="3200" b="1" i="0" u="none" strike="noStrike" kern="1200" cap="none" spc="0" normalizeH="0" baseline="0" noProof="0" dirty="0">
                <a:ln>
                  <a:noFill/>
                </a:ln>
                <a:solidFill>
                  <a:srgbClr val="0070C0"/>
                </a:solidFill>
                <a:effectLst/>
                <a:uLnTx/>
                <a:uFillTx/>
                <a:latin typeface="Calibri"/>
                <a:ea typeface="+mn-ea"/>
                <a:cs typeface="+mn-cs"/>
              </a:rPr>
              <a:t>relevance and potential benefits</a:t>
            </a:r>
            <a:r>
              <a:rPr kumimoji="0" lang="en-US" sz="3200" b="0" i="0" u="none" strike="noStrike" kern="1200" cap="none" spc="0" normalizeH="0" baseline="0" noProof="0" dirty="0">
                <a:ln>
                  <a:noFill/>
                </a:ln>
                <a:solidFill>
                  <a:srgbClr val="0070C0"/>
                </a:solidFill>
                <a:effectLst/>
                <a:uLnTx/>
                <a:uFillTx/>
                <a:latin typeface="Calibri"/>
                <a:ea typeface="+mn-ea"/>
                <a:cs typeface="+mn-cs"/>
              </a:rPr>
              <a:t> </a:t>
            </a:r>
            <a:r>
              <a:rPr kumimoji="0" lang="en-US" sz="3200" b="0" i="0" u="none" strike="noStrike" kern="1200" cap="none" spc="0" normalizeH="0" baseline="0" noProof="0" dirty="0">
                <a:ln>
                  <a:noFill/>
                </a:ln>
                <a:solidFill>
                  <a:prstClr val="black"/>
                </a:solidFill>
                <a:effectLst/>
                <a:uLnTx/>
                <a:uFillTx/>
                <a:latin typeface="Calibri"/>
                <a:ea typeface="+mn-ea"/>
                <a:cs typeface="+mn-cs"/>
              </a:rPr>
              <a:t>of SDG evaluation for the country and in its unique context. </a:t>
            </a:r>
          </a:p>
          <a:p>
            <a:pPr marL="0" marR="0" lvl="0" indent="0" algn="l" defTabSz="914400" rtl="0" eaLnBrk="1" fontAlgn="auto" latinLnBrk="0" hangingPunct="1">
              <a:lnSpc>
                <a:spcPct val="100000"/>
              </a:lnSpc>
              <a:spcBef>
                <a:spcPts val="0"/>
              </a:spcBef>
              <a:spcAft>
                <a:spcPts val="900"/>
              </a:spcAft>
              <a:buClr>
                <a:prstClr val="black"/>
              </a:buClr>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Foster </a:t>
            </a:r>
            <a:r>
              <a:rPr kumimoji="0" lang="en-US" sz="3200" b="1" i="0" u="none" strike="noStrike" kern="1200" cap="none" spc="0" normalizeH="0" baseline="0" noProof="0" dirty="0">
                <a:ln>
                  <a:noFill/>
                </a:ln>
                <a:solidFill>
                  <a:srgbClr val="0070C0"/>
                </a:solidFill>
                <a:effectLst/>
                <a:uLnTx/>
                <a:uFillTx/>
                <a:latin typeface="Calibri"/>
                <a:ea typeface="+mn-ea"/>
                <a:cs typeface="+mn-cs"/>
              </a:rPr>
              <a:t>partnerships</a:t>
            </a:r>
            <a:r>
              <a:rPr kumimoji="0" lang="en-US" sz="3200" b="0" i="0" u="none" strike="noStrike" kern="1200" cap="none" spc="0" normalizeH="0" baseline="0" noProof="0" dirty="0">
                <a:ln>
                  <a:noFill/>
                </a:ln>
                <a:solidFill>
                  <a:prstClr val="black"/>
                </a:solidFill>
                <a:effectLst/>
                <a:uLnTx/>
                <a:uFillTx/>
                <a:latin typeface="Calibri"/>
                <a:ea typeface="+mn-ea"/>
                <a:cs typeface="+mn-cs"/>
              </a:rPr>
              <a:t> between government, international cooperation agencies, parliamentarians and Voluntary Organization for Professional Evaluations to kick-start the evaluation process. </a:t>
            </a:r>
          </a:p>
          <a:p>
            <a:pPr marL="0" marR="0" lvl="0" indent="0" algn="l" defTabSz="914400" rtl="0" eaLnBrk="1" fontAlgn="auto" latinLnBrk="0" hangingPunct="1">
              <a:lnSpc>
                <a:spcPct val="100000"/>
              </a:lnSpc>
              <a:spcBef>
                <a:spcPts val="0"/>
              </a:spcBef>
              <a:spcAft>
                <a:spcPts val="900"/>
              </a:spcAft>
              <a:buClr>
                <a:prstClr val="black"/>
              </a:buClr>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Identify and define the SDG evaluation </a:t>
            </a:r>
            <a:r>
              <a:rPr kumimoji="0" lang="en-US" sz="3200" b="1" i="0" u="none" strike="noStrike" kern="1200" cap="none" spc="0" normalizeH="0" baseline="0" noProof="0" dirty="0">
                <a:ln>
                  <a:noFill/>
                </a:ln>
                <a:solidFill>
                  <a:srgbClr val="0070C0"/>
                </a:solidFill>
                <a:effectLst/>
                <a:uLnTx/>
                <a:uFillTx/>
                <a:latin typeface="Calibri"/>
                <a:ea typeface="+mn-ea"/>
                <a:cs typeface="+mn-cs"/>
              </a:rPr>
              <a:t>objectives, scope and focus </a:t>
            </a:r>
            <a:r>
              <a:rPr kumimoji="0" lang="en-US" sz="3200" b="0" i="0" u="none" strike="noStrike" kern="1200" cap="none" spc="0" normalizeH="0" baseline="0" noProof="0" dirty="0">
                <a:ln>
                  <a:noFill/>
                </a:ln>
                <a:solidFill>
                  <a:prstClr val="black"/>
                </a:solidFill>
                <a:effectLst/>
                <a:uLnTx/>
                <a:uFillTx/>
                <a:latin typeface="Calibri"/>
                <a:ea typeface="+mn-ea"/>
                <a:cs typeface="+mn-cs"/>
              </a:rPr>
              <a:t>of SDG evaluation through </a:t>
            </a:r>
            <a:r>
              <a:rPr kumimoji="0" lang="en-US" sz="3200" b="1" i="0" u="none" strike="noStrike" kern="1200" cap="none" spc="0" normalizeH="0" baseline="0" noProof="0" dirty="0">
                <a:ln>
                  <a:noFill/>
                </a:ln>
                <a:solidFill>
                  <a:srgbClr val="0070C0"/>
                </a:solidFill>
                <a:effectLst/>
                <a:uLnTx/>
                <a:uFillTx/>
                <a:latin typeface="Calibri"/>
                <a:ea typeface="+mn-ea"/>
                <a:cs typeface="+mn-cs"/>
              </a:rPr>
              <a:t>participatory processes</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900"/>
              </a:spcAft>
              <a:buClr>
                <a:prstClr val="black"/>
              </a:buClr>
              <a:buSzTx/>
              <a:buFontTx/>
              <a:buNone/>
              <a:tabLst/>
              <a:defRPr/>
            </a:pPr>
            <a:r>
              <a:rPr kumimoji="0" lang="en-US" sz="3200" b="1" i="0" u="none" strike="noStrike" kern="1200" cap="none" spc="0" normalizeH="0" baseline="0" noProof="0" dirty="0">
                <a:ln>
                  <a:noFill/>
                </a:ln>
                <a:solidFill>
                  <a:srgbClr val="0070C0"/>
                </a:solidFill>
                <a:effectLst/>
                <a:uLnTx/>
                <a:uFillTx/>
                <a:latin typeface="Calibri"/>
                <a:ea typeface="+mn-ea"/>
                <a:cs typeface="+mn-cs"/>
              </a:rPr>
              <a:t>Use the principles </a:t>
            </a:r>
            <a:r>
              <a:rPr kumimoji="0" lang="en-US" sz="3200" b="0" i="0" u="none" strike="noStrike" kern="1200" cap="none" spc="0" normalizeH="0" baseline="0" noProof="0" dirty="0">
                <a:ln>
                  <a:noFill/>
                </a:ln>
                <a:solidFill>
                  <a:prstClr val="black"/>
                </a:solidFill>
                <a:effectLst/>
                <a:uLnTx/>
                <a:uFillTx/>
                <a:latin typeface="Calibri"/>
                <a:ea typeface="+mn-ea"/>
                <a:cs typeface="+mn-cs"/>
              </a:rPr>
              <a:t>that underpin the 2030 Agenda such as LNOB, equity and others, as evaluative criteria and to inform the evaluation questions. </a:t>
            </a:r>
          </a:p>
          <a:p>
            <a:pPr marL="0" marR="0" lvl="0" indent="0" algn="l" defTabSz="914400" rtl="0" eaLnBrk="1" fontAlgn="auto" latinLnBrk="0" hangingPunct="1">
              <a:lnSpc>
                <a:spcPct val="100000"/>
              </a:lnSpc>
              <a:spcBef>
                <a:spcPts val="0"/>
              </a:spcBef>
              <a:spcAft>
                <a:spcPts val="900"/>
              </a:spcAft>
              <a:buClr>
                <a:prstClr val="black"/>
              </a:buClr>
              <a:buSzTx/>
              <a:buFontTx/>
              <a:buNone/>
              <a:tabLst/>
              <a:defRPr/>
            </a:pPr>
            <a:r>
              <a:rPr kumimoji="0" lang="en-US" sz="3200" b="1" i="0" u="none" strike="noStrike" kern="1200" cap="none" spc="0" normalizeH="0" baseline="0" noProof="0" dirty="0">
                <a:ln>
                  <a:noFill/>
                </a:ln>
                <a:solidFill>
                  <a:srgbClr val="0070C0"/>
                </a:solidFill>
                <a:effectLst/>
                <a:uLnTx/>
                <a:uFillTx/>
                <a:latin typeface="Calibri"/>
                <a:ea typeface="+mn-ea"/>
                <a:cs typeface="+mn-cs"/>
              </a:rPr>
              <a:t>Frame</a:t>
            </a:r>
            <a:r>
              <a:rPr kumimoji="0" lang="en-US" sz="3200" b="0" i="0" u="none" strike="noStrike" kern="1200" cap="none" spc="0" normalizeH="0" baseline="0" noProof="0" dirty="0">
                <a:ln>
                  <a:noFill/>
                </a:ln>
                <a:solidFill>
                  <a:prstClr val="black"/>
                </a:solidFill>
                <a:effectLst/>
                <a:uLnTx/>
                <a:uFillTx/>
                <a:latin typeface="Calibri"/>
                <a:ea typeface="+mn-ea"/>
                <a:cs typeface="+mn-cs"/>
              </a:rPr>
              <a:t> the evaluation around the logic that underpins complex policies and interventions relevant to your context.</a:t>
            </a:r>
          </a:p>
          <a:p>
            <a:pPr marL="0" marR="0" lvl="0" indent="0" algn="l" defTabSz="914400" rtl="0" eaLnBrk="1" fontAlgn="auto" latinLnBrk="0" hangingPunct="1">
              <a:lnSpc>
                <a:spcPct val="100000"/>
              </a:lnSpc>
              <a:spcBef>
                <a:spcPts val="0"/>
              </a:spcBef>
              <a:spcAft>
                <a:spcPts val="900"/>
              </a:spcAft>
              <a:buClr>
                <a:prstClr val="black"/>
              </a:buClr>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Plan for the </a:t>
            </a:r>
            <a:r>
              <a:rPr kumimoji="0" lang="en-US" sz="3200" b="1" i="0" u="none" strike="noStrike" kern="1200" cap="none" spc="0" normalizeH="0" baseline="0" noProof="0" dirty="0">
                <a:ln>
                  <a:noFill/>
                </a:ln>
                <a:solidFill>
                  <a:srgbClr val="0070C0"/>
                </a:solidFill>
                <a:effectLst/>
                <a:uLnTx/>
                <a:uFillTx/>
                <a:latin typeface="Calibri"/>
                <a:ea typeface="+mn-ea"/>
                <a:cs typeface="+mn-cs"/>
              </a:rPr>
              <a:t>evaluation use, communication and influence </a:t>
            </a:r>
            <a:r>
              <a:rPr kumimoji="0" lang="en-US" sz="3200" b="0" i="0" u="none" strike="noStrike" kern="1200" cap="none" spc="0" normalizeH="0" baseline="0" noProof="0" dirty="0">
                <a:ln>
                  <a:noFill/>
                </a:ln>
                <a:solidFill>
                  <a:prstClr val="black"/>
                </a:solidFill>
                <a:effectLst/>
                <a:uLnTx/>
                <a:uFillTx/>
                <a:latin typeface="Calibri"/>
                <a:ea typeface="+mn-ea"/>
                <a:cs typeface="+mn-cs"/>
              </a:rPr>
              <a:t>early on</a:t>
            </a:r>
          </a:p>
          <a:p>
            <a:pPr marL="0" marR="0" lvl="0" indent="0" algn="l" defTabSz="914400" rtl="0" eaLnBrk="1" fontAlgn="auto" latinLnBrk="0" hangingPunct="1">
              <a:lnSpc>
                <a:spcPct val="100000"/>
              </a:lnSpc>
              <a:spcBef>
                <a:spcPts val="0"/>
              </a:spcBef>
              <a:spcAft>
                <a:spcPts val="900"/>
              </a:spcAft>
              <a:buClr>
                <a:prstClr val="black"/>
              </a:buClr>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Use evaluations of the SDGs to strengthen the country´s VNRs, as called for by </a:t>
            </a:r>
            <a:r>
              <a:rPr kumimoji="0" lang="en-US" sz="3200" b="1" i="0" u="none" strike="noStrike" kern="1200" cap="none" spc="0" normalizeH="0" baseline="0" noProof="0" dirty="0">
                <a:ln>
                  <a:noFill/>
                </a:ln>
                <a:solidFill>
                  <a:srgbClr val="0070C0"/>
                </a:solidFill>
                <a:effectLst/>
                <a:uLnTx/>
                <a:uFillTx/>
                <a:latin typeface="Calibri"/>
                <a:ea typeface="+mn-ea"/>
                <a:cs typeface="+mn-cs"/>
              </a:rPr>
              <a:t>UNGA Resolution 77/283</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7" name="Picture 6" descr="A logo for a company&#10;&#10;AI-generated content may be incorrect.">
            <a:extLst>
              <a:ext uri="{FF2B5EF4-FFF2-40B4-BE49-F238E27FC236}">
                <a16:creationId xmlns:a16="http://schemas.microsoft.com/office/drawing/2014/main" id="{2EB346A1-BDBA-F5A0-69F4-2D49486E99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9000" y="75526"/>
            <a:ext cx="3826625" cy="1644818"/>
          </a:xfrm>
          <a:prstGeom prst="rect">
            <a:avLst/>
          </a:prstGeom>
        </p:spPr>
      </p:pic>
    </p:spTree>
    <p:extLst>
      <p:ext uri="{BB962C8B-B14F-4D97-AF65-F5344CB8AC3E}">
        <p14:creationId xmlns:p14="http://schemas.microsoft.com/office/powerpoint/2010/main" val="4040632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E3D5F"/>
        </a:solidFill>
        <a:effectLst/>
      </p:bgPr>
    </p:bg>
    <p:spTree>
      <p:nvGrpSpPr>
        <p:cNvPr id="1" name=""/>
        <p:cNvGrpSpPr/>
        <p:nvPr/>
      </p:nvGrpSpPr>
      <p:grpSpPr>
        <a:xfrm>
          <a:off x="0" y="0"/>
          <a:ext cx="0" cy="0"/>
          <a:chOff x="0" y="0"/>
          <a:chExt cx="0" cy="0"/>
        </a:xfrm>
      </p:grpSpPr>
      <p:sp>
        <p:nvSpPr>
          <p:cNvPr id="2" name="Freeform 2"/>
          <p:cNvSpPr/>
          <p:nvPr/>
        </p:nvSpPr>
        <p:spPr>
          <a:xfrm rot="1160249">
            <a:off x="6657414" y="-5067099"/>
            <a:ext cx="20522451" cy="18748868"/>
          </a:xfrm>
          <a:custGeom>
            <a:avLst/>
            <a:gdLst/>
            <a:ahLst/>
            <a:cxnLst/>
            <a:rect l="l" t="t" r="r" b="b"/>
            <a:pathLst>
              <a:path w="20522451" h="18748868">
                <a:moveTo>
                  <a:pt x="0" y="0"/>
                </a:moveTo>
                <a:lnTo>
                  <a:pt x="20522451" y="0"/>
                </a:lnTo>
                <a:lnTo>
                  <a:pt x="20522451" y="18748869"/>
                </a:lnTo>
                <a:lnTo>
                  <a:pt x="0" y="18748869"/>
                </a:lnTo>
                <a:lnTo>
                  <a:pt x="0" y="0"/>
                </a:lnTo>
                <a:close/>
              </a:path>
            </a:pathLst>
          </a:custGeom>
          <a:blipFill>
            <a:blip r:embed="rId2"/>
            <a:stretch>
              <a:fillRect t="-649" b="-649"/>
            </a:stretch>
          </a:blipFill>
        </p:spPr>
        <p:txBody>
          <a:bodyPr/>
          <a:lstStyle/>
          <a:p>
            <a:endParaRPr lang="en-US"/>
          </a:p>
        </p:txBody>
      </p:sp>
      <p:sp>
        <p:nvSpPr>
          <p:cNvPr id="3" name="TextBox 3"/>
          <p:cNvSpPr txBox="1"/>
          <p:nvPr/>
        </p:nvSpPr>
        <p:spPr>
          <a:xfrm>
            <a:off x="1028700" y="4772016"/>
            <a:ext cx="6525478" cy="733444"/>
          </a:xfrm>
          <a:prstGeom prst="rect">
            <a:avLst/>
          </a:prstGeom>
        </p:spPr>
        <p:txBody>
          <a:bodyPr lIns="0" tIns="0" rIns="0" bIns="0" rtlCol="0" anchor="t">
            <a:spAutoFit/>
          </a:bodyPr>
          <a:lstStyle/>
          <a:p>
            <a:pPr algn="l">
              <a:lnSpc>
                <a:spcPts val="5759"/>
              </a:lnSpc>
            </a:pPr>
            <a:r>
              <a:rPr lang="en-US" sz="4800" b="1" dirty="0">
                <a:solidFill>
                  <a:srgbClr val="FEFEFE"/>
                </a:solidFill>
                <a:latin typeface="BR Omny Bold"/>
                <a:ea typeface="BR Omny Bold"/>
                <a:cs typeface="BR Omny Bold"/>
                <a:sym typeface="BR Omny Bold"/>
              </a:rPr>
              <a:t>Finland Case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2013 - 2022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3.xml><?xml version="1.0" encoding="utf-8"?>
<a:theme xmlns:a="http://schemas.openxmlformats.org/drawingml/2006/main" name="UM">
  <a:themeElements>
    <a:clrScheme name="UM">
      <a:dk1>
        <a:sysClr val="windowText" lastClr="000000"/>
      </a:dk1>
      <a:lt1>
        <a:sysClr val="window" lastClr="FFFFFF"/>
      </a:lt1>
      <a:dk2>
        <a:srgbClr val="676767"/>
      </a:dk2>
      <a:lt2>
        <a:srgbClr val="BEBEBE"/>
      </a:lt2>
      <a:accent1>
        <a:srgbClr val="003773"/>
      </a:accent1>
      <a:accent2>
        <a:srgbClr val="91C8EB"/>
      </a:accent2>
      <a:accent3>
        <a:srgbClr val="BEBEBE"/>
      </a:accent3>
      <a:accent4>
        <a:srgbClr val="776E64"/>
      </a:accent4>
      <a:accent5>
        <a:srgbClr val="A3B2A4"/>
      </a:accent5>
      <a:accent6>
        <a:srgbClr val="BFA5B8"/>
      </a:accent6>
      <a:hlink>
        <a:srgbClr val="0563C1"/>
      </a:hlink>
      <a:folHlink>
        <a:srgbClr val="954F72"/>
      </a:folHlink>
    </a:clrScheme>
    <a:fontScheme name="UM">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_presentation_template_v2018-01-14.potx" id="{5EACCA99-A3E9-4FF0-990F-889687B31B3C}" vid="{B6B99D7D-8723-4BF5-BA41-2B3E16E76A1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1394</Words>
  <Application>Microsoft Office PowerPoint</Application>
  <PresentationFormat>Custom</PresentationFormat>
  <Paragraphs>135</Paragraphs>
  <Slides>17</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BR Omny Bold</vt:lpstr>
      <vt:lpstr>BR Omny</vt:lpstr>
      <vt:lpstr>Georgia</vt:lpstr>
      <vt:lpstr>Arial</vt:lpstr>
      <vt:lpstr>Aptos Display</vt:lpstr>
      <vt:lpstr>Aptos</vt:lpstr>
      <vt:lpstr>Calibri</vt:lpstr>
      <vt:lpstr>Office Theme</vt:lpstr>
      <vt:lpstr>Office 2013 - 2022 Theme</vt:lpstr>
      <vt:lpstr>UM</vt:lpstr>
      <vt:lpstr>PowerPoint Presentation</vt:lpstr>
      <vt:lpstr>Nea-Mari Heinonen  Lead Evaluation Specialist / Deputy Director at the Development Evaluation Unit of the Ministry for Foreign Affairs of Finland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 and links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Glocal25 slide deck</dc:title>
  <cp:lastModifiedBy>Heinonen Nea-Mari (UM)</cp:lastModifiedBy>
  <cp:revision>33</cp:revision>
  <dcterms:created xsi:type="dcterms:W3CDTF">2006-08-16T00:00:00Z</dcterms:created>
  <dcterms:modified xsi:type="dcterms:W3CDTF">2025-05-28T06:36:40Z</dcterms:modified>
  <dc:identifier>DAGn8-9Wlyk</dc:identifier>
</cp:coreProperties>
</file>