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62" r:id="rId6"/>
    <p:sldId id="259" r:id="rId7"/>
  </p:sldIdLst>
  <p:sldSz cx="18288000" cy="10287000"/>
  <p:notesSz cx="6858000" cy="9144000"/>
  <p:embeddedFontLst>
    <p:embeddedFont>
      <p:font typeface="BR Omny" panose="020B0604020202020204" charset="-18"/>
      <p:regular r:id="rId9"/>
    </p:embeddedFont>
    <p:embeddedFont>
      <p:font typeface="BR Omny Bold" panose="020B0604020202020204" charset="-1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06F17-EE85-426B-BBE4-B56FF9AB148B}" type="datetimeFigureOut">
              <a:rPr lang="pl-PL" smtClean="0"/>
              <a:t>29.05.2025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47DA9-969C-4910-9FA4-1A1B0246D9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335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2007-2013 – boom in evaluation, "golden period" in the sense of demand but not supply, dynamic development of competences (e.g. publications, postgraduate studies, training)</a:t>
            </a:r>
            <a:r>
              <a:rPr lang="pl-PL" dirty="0"/>
              <a:t>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47DA9-969C-4910-9FA4-1A1B0246D9CC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2724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3D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395979">
            <a:off x="4651073" y="-5161109"/>
            <a:ext cx="25306469" cy="23119444"/>
          </a:xfrm>
          <a:custGeom>
            <a:avLst/>
            <a:gdLst/>
            <a:ahLst/>
            <a:cxnLst/>
            <a:rect l="l" t="t" r="r" b="b"/>
            <a:pathLst>
              <a:path w="25306469" h="23119444">
                <a:moveTo>
                  <a:pt x="0" y="0"/>
                </a:moveTo>
                <a:lnTo>
                  <a:pt x="25306469" y="0"/>
                </a:lnTo>
                <a:lnTo>
                  <a:pt x="25306469" y="23119444"/>
                </a:lnTo>
                <a:lnTo>
                  <a:pt x="0" y="231194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49" b="-649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TextBox 3"/>
          <p:cNvSpPr txBox="1"/>
          <p:nvPr/>
        </p:nvSpPr>
        <p:spPr>
          <a:xfrm>
            <a:off x="315178" y="4102728"/>
            <a:ext cx="9142089" cy="29751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pl-PL" sz="5400" b="1" dirty="0" err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Challenges</a:t>
            </a:r>
            <a:r>
              <a:rPr lang="pl-PL" sz="54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 and </a:t>
            </a:r>
            <a:r>
              <a:rPr lang="pl-PL" sz="5400" b="1" dirty="0" err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opportunities</a:t>
            </a:r>
            <a:r>
              <a:rPr lang="pl-PL" sz="54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 for </a:t>
            </a:r>
            <a:r>
              <a:rPr lang="pl-PL" sz="5400" b="1" dirty="0" err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professionalization</a:t>
            </a:r>
            <a:r>
              <a:rPr lang="pl-PL" sz="54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 of </a:t>
            </a:r>
            <a:r>
              <a:rPr lang="pl-PL" sz="5400" b="1" dirty="0" err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evaluation</a:t>
            </a:r>
            <a:endParaRPr lang="en-US" sz="5400" b="1" dirty="0">
              <a:solidFill>
                <a:srgbClr val="FEFEF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15178" y="7322822"/>
            <a:ext cx="10124222" cy="974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840"/>
              </a:lnSpc>
            </a:pPr>
            <a:r>
              <a:rPr lang="pl-PL" sz="32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Monika Niziolek – </a:t>
            </a:r>
            <a:r>
              <a:rPr lang="pl-PL" sz="3200" b="1" dirty="0" err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Polish</a:t>
            </a:r>
            <a:r>
              <a:rPr lang="pl-PL" sz="32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 Evaluation </a:t>
            </a:r>
            <a:r>
              <a:rPr lang="pl-PL" sz="3200" b="1" dirty="0" err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Society</a:t>
            </a:r>
            <a:endParaRPr lang="pl-PL" sz="3200" b="1" dirty="0">
              <a:solidFill>
                <a:srgbClr val="FEFEFE"/>
              </a:solidFill>
              <a:latin typeface="BR Omny Bold"/>
              <a:ea typeface="BR Omny Bold"/>
              <a:cs typeface="BR Omny Bold"/>
              <a:sym typeface="BR Omny Bold"/>
            </a:endParaRPr>
          </a:p>
          <a:p>
            <a:pPr algn="l">
              <a:lnSpc>
                <a:spcPts val="3840"/>
              </a:lnSpc>
            </a:pPr>
            <a:r>
              <a:rPr lang="pl-PL" sz="32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pte@pte.org.pl</a:t>
            </a:r>
            <a:endParaRPr lang="en-US" sz="3200" b="1" dirty="0">
              <a:solidFill>
                <a:srgbClr val="FEFEF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15178" y="575849"/>
            <a:ext cx="14478000" cy="30318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4000" b="1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Evaluating for the Better Future: Inclusive and Ethical Practices of Evaluation</a:t>
            </a:r>
          </a:p>
          <a:p>
            <a:pPr algn="l">
              <a:lnSpc>
                <a:spcPts val="3359"/>
              </a:lnSpc>
            </a:pPr>
            <a:endParaRPr lang="en-US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3359"/>
              </a:lnSpc>
            </a:pPr>
            <a:endParaRPr lang="en-US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3359"/>
              </a:lnSpc>
            </a:pPr>
            <a:r>
              <a:rPr lang="en-US" sz="2799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Monitoring, Evaluation &amp; Learning Professionals Association </a:t>
            </a:r>
          </a:p>
          <a:p>
            <a:pPr algn="l">
              <a:lnSpc>
                <a:spcPts val="3359"/>
              </a:lnSpc>
            </a:pPr>
            <a:r>
              <a:rPr lang="en-US" sz="2799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MELPA</a:t>
            </a:r>
          </a:p>
          <a:p>
            <a:pPr algn="l">
              <a:lnSpc>
                <a:spcPts val="3359"/>
              </a:lnSpc>
            </a:pPr>
            <a:r>
              <a:rPr lang="en-US" sz="2799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Tbilisi, Georgia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11786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 dirty="0">
                <a:solidFill>
                  <a:srgbClr val="FFFFFF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8" name="Picture 7" descr="A logo for a company&#10;&#10;AI-generated content may be incorrect.">
            <a:extLst>
              <a:ext uri="{FF2B5EF4-FFF2-40B4-BE49-F238E27FC236}">
                <a16:creationId xmlns:a16="http://schemas.microsoft.com/office/drawing/2014/main" id="{A73DD834-89C8-DF02-EEC1-313835825D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359" y="8642182"/>
            <a:ext cx="3826625" cy="16448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034143" y="620505"/>
            <a:ext cx="12915900" cy="14538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59"/>
              </a:lnSpc>
            </a:pP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Polish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Evaluation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Society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(PES) – developing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evaluation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culture</a:t>
            </a: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2EB346A1-BDBA-F5A0-69F4-2D49486E99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2481431D-04BE-2423-ED48-C7BAB69604E2}"/>
              </a:ext>
            </a:extLst>
          </p:cNvPr>
          <p:cNvSpPr txBox="1"/>
          <p:nvPr/>
        </p:nvSpPr>
        <p:spPr>
          <a:xfrm>
            <a:off x="402770" y="2437827"/>
            <a:ext cx="17732829" cy="7455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>
              <a:spcBef>
                <a:spcPts val="300"/>
              </a:spcBef>
              <a:spcAft>
                <a:spcPts val="300"/>
              </a:spcAft>
              <a:buClr>
                <a:srgbClr val="761341"/>
              </a:buClr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id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-19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90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– evaluation of foreign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development (e.g. USAID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, UNDP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) and educational programs by NGOs and universities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68288" indent="-268288">
              <a:spcBef>
                <a:spcPts val="300"/>
              </a:spcBef>
              <a:spcAft>
                <a:spcPts val="300"/>
              </a:spcAft>
              <a:buClr>
                <a:srgbClr val="761341"/>
              </a:buClr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2000 –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establishing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of the PES</a:t>
            </a:r>
          </a:p>
          <a:p>
            <a:pPr marL="268288" indent="-268288">
              <a:spcBef>
                <a:spcPts val="300"/>
              </a:spcBef>
              <a:spcAft>
                <a:spcPts val="300"/>
              </a:spcAft>
              <a:buClr>
                <a:srgbClr val="761341"/>
              </a:buClr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2008 – Evaluation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Standards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68288" indent="-268288">
              <a:spcBef>
                <a:spcPts val="300"/>
              </a:spcBef>
              <a:spcAft>
                <a:spcPts val="300"/>
              </a:spcAft>
              <a:buClr>
                <a:srgbClr val="761341"/>
              </a:buClr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2010 – training program „Evaluation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Forge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” (6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day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long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) &amp;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blended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-learning  version </a:t>
            </a:r>
          </a:p>
          <a:p>
            <a:pPr marL="268288" indent="-268288">
              <a:spcBef>
                <a:spcPts val="300"/>
              </a:spcBef>
              <a:spcAft>
                <a:spcPts val="300"/>
              </a:spcAft>
              <a:buClr>
                <a:srgbClr val="761341"/>
              </a:buClr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2015 – Evaluation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Congress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2017, 2021, 2025 (23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October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online)</a:t>
            </a:r>
          </a:p>
          <a:p>
            <a:pPr marL="268288" indent="-268288">
              <a:spcBef>
                <a:spcPts val="300"/>
              </a:spcBef>
              <a:spcAft>
                <a:spcPts val="300"/>
              </a:spcAft>
              <a:buClr>
                <a:srgbClr val="761341"/>
              </a:buClr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2020 – Evaluation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Qualifications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Framework</a:t>
            </a:r>
          </a:p>
          <a:p>
            <a:pPr marL="268288" indent="-268288">
              <a:spcBef>
                <a:spcPts val="300"/>
              </a:spcBef>
              <a:spcAft>
                <a:spcPts val="300"/>
              </a:spcAft>
              <a:buClr>
                <a:srgbClr val="761341"/>
              </a:buClr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2022 –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Polish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Evaluation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Review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(3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editions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68288" indent="-268288">
              <a:spcBef>
                <a:spcPts val="300"/>
              </a:spcBef>
              <a:spcAft>
                <a:spcPts val="300"/>
              </a:spcAft>
              <a:buClr>
                <a:srgbClr val="761341"/>
              </a:buClr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2021-24 – Mentor4Eval,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webinars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series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monthly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meetings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„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Thursdays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with Evaluation”), blog,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channels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profiles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in social media (YT, FB, LinkedIn),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projects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digital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library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, newsletter</a:t>
            </a:r>
          </a:p>
          <a:p>
            <a:pPr marL="268288" indent="-268288">
              <a:spcBef>
                <a:spcPts val="300"/>
              </a:spcBef>
              <a:spcAft>
                <a:spcPts val="300"/>
              </a:spcAft>
              <a:buClr>
                <a:srgbClr val="761341"/>
              </a:buClr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2024 –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Guiding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Principles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of Evaluation (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axiological-ethical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pl-PL" sz="4000" b="1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2AF25E4F-5329-26DE-0801-D67297443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000" y="1413648"/>
            <a:ext cx="1981200" cy="102417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FE97A-03C7-C135-A8B5-41437ED27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F8FC506-4FF9-8D45-B6A6-8FBF2810D8D3}"/>
              </a:ext>
            </a:extLst>
          </p:cNvPr>
          <p:cNvSpPr/>
          <p:nvPr/>
        </p:nvSpPr>
        <p:spPr>
          <a:xfrm rot="-1377480">
            <a:off x="11639863" y="3514050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B5D156C-279B-1830-8FB7-A34D1FE5FBAA}"/>
              </a:ext>
            </a:extLst>
          </p:cNvPr>
          <p:cNvSpPr txBox="1"/>
          <p:nvPr/>
        </p:nvSpPr>
        <p:spPr>
          <a:xfrm>
            <a:off x="609600" y="609619"/>
            <a:ext cx="13411200" cy="14538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59"/>
              </a:lnSpc>
            </a:pP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Polish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Evaluation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Society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– </a:t>
            </a:r>
            <a:r>
              <a:rPr lang="en-US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integrating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</a:p>
          <a:p>
            <a:pPr>
              <a:lnSpc>
                <a:spcPts val="5759"/>
              </a:lnSpc>
            </a:pP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the</a:t>
            </a:r>
            <a:r>
              <a:rPr lang="en-US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evaluation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  <a:r>
              <a:rPr lang="en-US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community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D55F2C75-0E55-6FCA-DCE1-A36CF21DBA80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AF463ECF-D24D-AD73-8A0E-2096E3E402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2F895689-BEC3-7B4E-779E-252090DB66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59000" y="1766697"/>
            <a:ext cx="1981200" cy="959075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3BA1C6F5-734E-4B95-98BF-25E1D9BEA596}"/>
              </a:ext>
            </a:extLst>
          </p:cNvPr>
          <p:cNvSpPr txBox="1"/>
          <p:nvPr/>
        </p:nvSpPr>
        <p:spPr>
          <a:xfrm>
            <a:off x="457200" y="2437364"/>
            <a:ext cx="155448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/>
              <a:t>STRATEGY FOR 2021-2027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1. Developing Evaluation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Professionalization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standards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certification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advocacy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Research,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innovative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initiatives</a:t>
            </a:r>
            <a:endParaRPr lang="pl-PL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pl-PL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Popularizing</a:t>
            </a: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 of Evaluation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Dissemination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knowledge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skills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publishing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Cooperation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with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various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stakeholders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allys</a:t>
            </a:r>
            <a:endParaRPr lang="pl-PL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3.  </a:t>
            </a:r>
            <a:r>
              <a:rPr lang="pl-PL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PES’s</a:t>
            </a: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Capacity</a:t>
            </a: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Building</a:t>
            </a:r>
            <a:endParaRPr lang="pl-PL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Resource management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Public relations (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membership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pl-PL" sz="3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437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D432F-AA88-BE69-89E5-B4D77FD43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33DFA1C5-4A05-7CE5-3EA7-4A2C558065AC}"/>
              </a:ext>
            </a:extLst>
          </p:cNvPr>
          <p:cNvSpPr txBox="1"/>
          <p:nvPr/>
        </p:nvSpPr>
        <p:spPr>
          <a:xfrm>
            <a:off x="1028700" y="609619"/>
            <a:ext cx="12915900" cy="14538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59"/>
              </a:lnSpc>
            </a:pP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Polish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Evaluation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Society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–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enhancing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evaluation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that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supports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social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change</a:t>
            </a: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BA3378E0-C057-B944-88F9-65EED9C5EE7D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729D1377-F8F5-D77C-C861-74CFB162F1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06BCE3C2-88E8-7B08-D083-083F6B3235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82800" y="1405818"/>
            <a:ext cx="1981200" cy="959075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AEB0B76C-43D6-9F08-AEB4-04FEB7F3CC26}"/>
              </a:ext>
            </a:extLst>
          </p:cNvPr>
          <p:cNvSpPr txBox="1"/>
          <p:nvPr/>
        </p:nvSpPr>
        <p:spPr>
          <a:xfrm>
            <a:off x="381000" y="2620206"/>
            <a:ext cx="176784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600" dirty="0"/>
              <a:t>Evaluation </a:t>
            </a:r>
            <a:r>
              <a:rPr lang="pl-PL" sz="3600" dirty="0" err="1"/>
              <a:t>is</a:t>
            </a:r>
            <a:r>
              <a:rPr lang="pl-PL" sz="3600" dirty="0"/>
              <a:t> </a:t>
            </a:r>
            <a:r>
              <a:rPr lang="pl-PL" sz="3600" dirty="0" err="1"/>
              <a:t>mainly</a:t>
            </a:r>
            <a:r>
              <a:rPr lang="pl-PL" sz="3600" dirty="0"/>
              <a:t> </a:t>
            </a:r>
            <a:r>
              <a:rPr lang="pl-PL" sz="3600" dirty="0" err="1"/>
              <a:t>used</a:t>
            </a:r>
            <a:r>
              <a:rPr lang="pl-PL" sz="3600" dirty="0"/>
              <a:t> for the</a:t>
            </a:r>
            <a:r>
              <a:rPr lang="pl-PL" sz="3600" b="1" dirty="0"/>
              <a:t> EU </a:t>
            </a:r>
            <a:r>
              <a:rPr lang="pl-PL" sz="3600" b="1" dirty="0" err="1"/>
              <a:t>funds</a:t>
            </a:r>
            <a:r>
              <a:rPr lang="pl-PL" sz="3600" b="1" dirty="0"/>
              <a:t> </a:t>
            </a:r>
            <a:r>
              <a:rPr lang="pl-PL" sz="3600" dirty="0"/>
              <a:t>(</a:t>
            </a:r>
            <a:r>
              <a:rPr lang="pl-PL" sz="3600" dirty="0" err="1"/>
              <a:t>cohesion</a:t>
            </a:r>
            <a:r>
              <a:rPr lang="pl-PL" sz="3600" dirty="0"/>
              <a:t> policy) – </a:t>
            </a:r>
            <a:r>
              <a:rPr lang="pl-PL" sz="3600" dirty="0" err="1"/>
              <a:t>diminishing</a:t>
            </a:r>
            <a:r>
              <a:rPr lang="pl-PL" sz="3600" dirty="0"/>
              <a:t> </a:t>
            </a:r>
            <a:r>
              <a:rPr lang="pl-PL" sz="3600" dirty="0" err="1"/>
              <a:t>obligations</a:t>
            </a:r>
            <a:r>
              <a:rPr lang="pl-PL" sz="3600" dirty="0"/>
              <a:t> </a:t>
            </a:r>
            <a:r>
              <a:rPr lang="pl-PL" sz="3600" dirty="0" err="1"/>
              <a:t>over</a:t>
            </a:r>
            <a:r>
              <a:rPr lang="pl-PL" sz="3600" dirty="0"/>
              <a:t> </a:t>
            </a:r>
            <a:r>
              <a:rPr lang="pl-PL" sz="3600" dirty="0" err="1"/>
              <a:t>time</a:t>
            </a:r>
            <a:r>
              <a:rPr lang="pl-PL" sz="3600" dirty="0"/>
              <a:t> (</a:t>
            </a:r>
            <a:r>
              <a:rPr lang="pl-PL" sz="3600" dirty="0" err="1"/>
              <a:t>e.g</a:t>
            </a:r>
            <a:r>
              <a:rPr lang="pl-PL" sz="3600" dirty="0"/>
              <a:t>. ex-ante).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600" b="1" dirty="0" err="1"/>
              <a:t>Poor</a:t>
            </a:r>
            <a:r>
              <a:rPr lang="pl-PL" sz="3600" b="1" dirty="0"/>
              <a:t> „</a:t>
            </a:r>
            <a:r>
              <a:rPr lang="pl-PL" sz="3600" b="1" dirty="0" err="1"/>
              <a:t>spill</a:t>
            </a:r>
            <a:r>
              <a:rPr lang="pl-PL" sz="3600" b="1" dirty="0"/>
              <a:t> </a:t>
            </a:r>
            <a:r>
              <a:rPr lang="pl-PL" sz="3600" b="1" dirty="0" err="1"/>
              <a:t>over</a:t>
            </a:r>
            <a:r>
              <a:rPr lang="pl-PL" sz="3600" b="1" dirty="0"/>
              <a:t> </a:t>
            </a:r>
            <a:r>
              <a:rPr lang="pl-PL" sz="3600" b="1" dirty="0" err="1"/>
              <a:t>efect</a:t>
            </a:r>
            <a:r>
              <a:rPr lang="pl-PL" sz="3600" b="1" dirty="0"/>
              <a:t>” in public policy </a:t>
            </a:r>
            <a:r>
              <a:rPr lang="pl-PL" sz="3600" dirty="0"/>
              <a:t>– in 2009-2021 </a:t>
            </a:r>
            <a:r>
              <a:rPr lang="pl-PL" sz="3600" dirty="0" err="1"/>
              <a:t>evaluation</a:t>
            </a:r>
            <a:r>
              <a:rPr lang="pl-PL" sz="3600" dirty="0"/>
              <a:t> in </a:t>
            </a:r>
            <a:r>
              <a:rPr lang="pl-PL" sz="3600" dirty="0" err="1"/>
              <a:t>education</a:t>
            </a:r>
            <a:r>
              <a:rPr lang="pl-PL" sz="3600" dirty="0"/>
              <a:t> </a:t>
            </a:r>
            <a:r>
              <a:rPr lang="pl-PL" sz="3600" dirty="0" err="1"/>
              <a:t>sector</a:t>
            </a:r>
            <a:r>
              <a:rPr lang="pl-PL" sz="3600" dirty="0"/>
              <a:t>, development </a:t>
            </a:r>
            <a:r>
              <a:rPr lang="pl-PL" sz="3600" dirty="0" err="1"/>
              <a:t>cooperation</a:t>
            </a:r>
            <a:r>
              <a:rPr lang="pl-PL" sz="3600" dirty="0"/>
              <a:t> (</a:t>
            </a:r>
            <a:r>
              <a:rPr lang="pl-PL" sz="3600" dirty="0" err="1"/>
              <a:t>Polish</a:t>
            </a:r>
            <a:r>
              <a:rPr lang="pl-PL" sz="3600" dirty="0"/>
              <a:t> Aid), </a:t>
            </a:r>
            <a:r>
              <a:rPr lang="pl-PL" sz="3600" dirty="0" err="1"/>
              <a:t>occasional</a:t>
            </a:r>
            <a:r>
              <a:rPr lang="pl-PL" sz="3600" dirty="0"/>
              <a:t> </a:t>
            </a:r>
            <a:r>
              <a:rPr lang="pl-PL" sz="3600" dirty="0" err="1"/>
              <a:t>evaluations</a:t>
            </a:r>
            <a:r>
              <a:rPr lang="pl-PL" sz="3600" dirty="0"/>
              <a:t> in social policy, </a:t>
            </a:r>
            <a:r>
              <a:rPr lang="pl-PL" sz="3600" dirty="0" err="1"/>
              <a:t>health</a:t>
            </a:r>
            <a:r>
              <a:rPr lang="pl-PL" sz="3600" dirty="0"/>
              <a:t>, and </a:t>
            </a:r>
            <a:r>
              <a:rPr lang="pl-PL" sz="3600" dirty="0" err="1"/>
              <a:t>culture</a:t>
            </a:r>
            <a:r>
              <a:rPr lang="pl-PL" sz="3600" dirty="0"/>
              <a:t> </a:t>
            </a:r>
            <a:r>
              <a:rPr lang="pl-PL" sz="3600" dirty="0" err="1"/>
              <a:t>area</a:t>
            </a:r>
            <a:r>
              <a:rPr lang="pl-PL" sz="3600" dirty="0"/>
              <a:t>, </a:t>
            </a:r>
            <a:r>
              <a:rPr lang="pl-PL" sz="3600" dirty="0" err="1"/>
              <a:t>Civic</a:t>
            </a:r>
            <a:r>
              <a:rPr lang="pl-PL" sz="3600" dirty="0"/>
              <a:t> </a:t>
            </a:r>
            <a:r>
              <a:rPr lang="pl-PL" sz="3600" dirty="0" err="1"/>
              <a:t>Initiatives</a:t>
            </a:r>
            <a:r>
              <a:rPr lang="pl-PL" sz="3600" dirty="0"/>
              <a:t> Fund.  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600" b="1" dirty="0" err="1"/>
              <a:t>Gaps</a:t>
            </a:r>
            <a:r>
              <a:rPr lang="pl-PL" sz="3600" b="1" dirty="0"/>
              <a:t> </a:t>
            </a:r>
            <a:r>
              <a:rPr lang="pl-PL" sz="3600" b="1" dirty="0" err="1"/>
              <a:t>remained</a:t>
            </a:r>
            <a:r>
              <a:rPr lang="pl-PL" sz="3600" b="1" dirty="0"/>
              <a:t> </a:t>
            </a:r>
            <a:r>
              <a:rPr lang="pl-PL" sz="3600" dirty="0"/>
              <a:t>– EU project level (</a:t>
            </a:r>
            <a:r>
              <a:rPr lang="pl-PL" sz="3600" dirty="0" err="1"/>
              <a:t>till</a:t>
            </a:r>
            <a:r>
              <a:rPr lang="pl-PL" sz="3600" dirty="0"/>
              <a:t> 2015), independent </a:t>
            </a:r>
            <a:r>
              <a:rPr lang="pl-PL" sz="3600" dirty="0" err="1"/>
              <a:t>evaluation</a:t>
            </a:r>
            <a:r>
              <a:rPr lang="pl-PL" sz="3600" dirty="0"/>
              <a:t> unit for public </a:t>
            </a:r>
            <a:r>
              <a:rPr lang="pl-PL" sz="3600" dirty="0" err="1"/>
              <a:t>policies</a:t>
            </a:r>
            <a:r>
              <a:rPr lang="pl-PL" sz="3600" dirty="0"/>
              <a:t> and </a:t>
            </a:r>
            <a:r>
              <a:rPr lang="pl-PL" sz="3600" dirty="0" err="1"/>
              <a:t>engagging</a:t>
            </a:r>
            <a:r>
              <a:rPr lang="pl-PL" sz="3600" dirty="0"/>
              <a:t> </a:t>
            </a:r>
            <a:r>
              <a:rPr lang="pl-PL" sz="3600" dirty="0" err="1"/>
              <a:t>Polish</a:t>
            </a:r>
            <a:r>
              <a:rPr lang="pl-PL" sz="3600" dirty="0"/>
              <a:t> 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arliament</a:t>
            </a:r>
            <a:r>
              <a:rPr lang="pl-PL" sz="3600" dirty="0"/>
              <a:t>, ombudsman, </a:t>
            </a:r>
            <a:r>
              <a:rPr lang="pl-PL" sz="3600" dirty="0" err="1"/>
              <a:t>more</a:t>
            </a:r>
            <a:r>
              <a:rPr lang="pl-PL" sz="3600" dirty="0"/>
              <a:t> </a:t>
            </a:r>
            <a:r>
              <a:rPr lang="pl-PL" sz="3600" dirty="0" err="1"/>
              <a:t>cooperation</a:t>
            </a:r>
            <a:r>
              <a:rPr lang="pl-PL" sz="3600" dirty="0"/>
              <a:t> with </a:t>
            </a:r>
            <a:r>
              <a:rPr lang="pl-PL" sz="3600" dirty="0" err="1"/>
              <a:t>universities</a:t>
            </a:r>
            <a:r>
              <a:rPr lang="pl-PL" sz="3600" dirty="0"/>
              <a:t> (</a:t>
            </a:r>
            <a:r>
              <a:rPr lang="pl-PL" sz="3600" dirty="0" err="1"/>
              <a:t>e.g</a:t>
            </a:r>
            <a:r>
              <a:rPr lang="pl-PL" sz="3600" dirty="0"/>
              <a:t>. </a:t>
            </a:r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M.A. in </a:t>
            </a:r>
            <a:r>
              <a:rPr lang="pl-P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evaluation</a:t>
            </a:r>
            <a:r>
              <a:rPr lang="pl-PL" sz="3600" dirty="0"/>
              <a:t>), </a:t>
            </a:r>
            <a:r>
              <a:rPr lang="pl-PL" sz="3600" dirty="0" err="1"/>
              <a:t>EvalYouth</a:t>
            </a:r>
            <a:r>
              <a:rPr lang="pl-PL" sz="3600" dirty="0"/>
              <a:t> Poland.      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600" dirty="0"/>
              <a:t>G</a:t>
            </a:r>
            <a:r>
              <a:rPr lang="en-US" sz="3600" dirty="0"/>
              <a:t>rowing importance of evaluation at the </a:t>
            </a:r>
            <a:r>
              <a:rPr lang="en-US" sz="3600" b="1" dirty="0"/>
              <a:t>local government </a:t>
            </a:r>
            <a:r>
              <a:rPr lang="en-US" sz="3600" dirty="0"/>
              <a:t>and among national </a:t>
            </a:r>
            <a:r>
              <a:rPr lang="pl-PL" sz="3600" b="1" dirty="0" err="1"/>
              <a:t>NGOs</a:t>
            </a:r>
            <a:r>
              <a:rPr lang="en-US" sz="3600" dirty="0"/>
              <a:t>, especially those supporting refugees from Ukraine (grantors</a:t>
            </a:r>
            <a:r>
              <a:rPr lang="pl-PL" sz="3600" dirty="0"/>
              <a:t>’ </a:t>
            </a:r>
            <a:r>
              <a:rPr lang="en-US" sz="3600" dirty="0"/>
              <a:t>require</a:t>
            </a:r>
            <a:r>
              <a:rPr lang="pl-PL" sz="3600" dirty="0" err="1"/>
              <a:t>ment</a:t>
            </a:r>
            <a:r>
              <a:rPr lang="pl-PL" sz="3600" dirty="0"/>
              <a:t>)</a:t>
            </a:r>
            <a:r>
              <a:rPr lang="en-US" sz="3600" dirty="0"/>
              <a:t>. </a:t>
            </a:r>
            <a:endParaRPr lang="pl-PL" sz="3600" dirty="0"/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600" b="1" dirty="0"/>
              <a:t>Database </a:t>
            </a:r>
            <a:r>
              <a:rPr lang="pl-PL" sz="3600" dirty="0"/>
              <a:t>of the </a:t>
            </a:r>
            <a:r>
              <a:rPr lang="pl-PL" sz="3600" dirty="0" err="1"/>
              <a:t>evaluation</a:t>
            </a:r>
            <a:r>
              <a:rPr lang="pl-PL" sz="3600" dirty="0"/>
              <a:t> </a:t>
            </a:r>
            <a:r>
              <a:rPr lang="pl-PL" sz="3600" dirty="0" err="1"/>
              <a:t>reports</a:t>
            </a:r>
            <a:r>
              <a:rPr lang="pl-PL" sz="3600" dirty="0"/>
              <a:t> and </a:t>
            </a:r>
            <a:r>
              <a:rPr lang="pl-PL" sz="3600" b="1" dirty="0" err="1"/>
              <a:t>Recommendation</a:t>
            </a:r>
            <a:r>
              <a:rPr lang="pl-PL" sz="3600" b="1" dirty="0"/>
              <a:t> </a:t>
            </a:r>
            <a:r>
              <a:rPr lang="pl-PL" sz="3600" b="1" dirty="0" err="1"/>
              <a:t>Implementation</a:t>
            </a:r>
            <a:r>
              <a:rPr lang="pl-PL" sz="3600" b="1" dirty="0"/>
              <a:t> System. </a:t>
            </a:r>
          </a:p>
        </p:txBody>
      </p:sp>
    </p:spTree>
    <p:extLst>
      <p:ext uri="{BB962C8B-B14F-4D97-AF65-F5344CB8AC3E}">
        <p14:creationId xmlns:p14="http://schemas.microsoft.com/office/powerpoint/2010/main" val="411128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AE3C2-C34E-5F24-8736-1C48FF940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44606F3B-A50C-81A7-9851-708335D7C450}"/>
              </a:ext>
            </a:extLst>
          </p:cNvPr>
          <p:cNvSpPr txBox="1"/>
          <p:nvPr/>
        </p:nvSpPr>
        <p:spPr>
          <a:xfrm>
            <a:off x="1431471" y="543900"/>
            <a:ext cx="12915900" cy="14538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Polish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Evaluation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Society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–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enchancing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democracy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in Poland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through</a:t>
            </a:r>
            <a:r>
              <a:rPr lang="pl-PL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  <a:r>
              <a:rPr lang="pl-PL" sz="48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evaluation</a:t>
            </a: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CB7C92E7-614F-E8E4-AF3D-0422B955B32F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2C47E222-783E-7E3E-4A5E-A700AD0477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B95DAC32-C117-F5C5-EA72-C63A4320C3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69886" y="1677475"/>
            <a:ext cx="1997529" cy="966980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00FA67C5-DA05-D7CC-7228-CD29F20D636C}"/>
              </a:ext>
            </a:extLst>
          </p:cNvPr>
          <p:cNvSpPr txBox="1"/>
          <p:nvPr/>
        </p:nvSpPr>
        <p:spPr>
          <a:xfrm>
            <a:off x="304800" y="2466968"/>
            <a:ext cx="179832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3200" b="1" dirty="0">
                <a:solidFill>
                  <a:srgbClr val="0070C0"/>
                </a:solidFill>
              </a:rPr>
              <a:t>Research and training </a:t>
            </a:r>
            <a:r>
              <a:rPr lang="pl-PL" sz="3200" b="1" dirty="0" err="1">
                <a:solidFill>
                  <a:srgbClr val="0070C0"/>
                </a:solidFill>
              </a:rPr>
              <a:t>projects</a:t>
            </a:r>
            <a:r>
              <a:rPr lang="pl-PL" sz="3200" b="1" dirty="0">
                <a:solidFill>
                  <a:srgbClr val="0070C0"/>
                </a:solidFill>
              </a:rPr>
              <a:t>: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200" dirty="0" err="1"/>
              <a:t>Supporting</a:t>
            </a:r>
            <a:r>
              <a:rPr lang="pl-PL" sz="3200" dirty="0"/>
              <a:t> </a:t>
            </a:r>
            <a:r>
              <a:rPr lang="pl-PL" sz="3200" dirty="0" err="1"/>
              <a:t>NGOs</a:t>
            </a:r>
            <a:r>
              <a:rPr lang="pl-PL" sz="3200" dirty="0"/>
              <a:t> (training and </a:t>
            </a:r>
            <a:r>
              <a:rPr lang="pl-PL" sz="3200" dirty="0" err="1"/>
              <a:t>tutoring</a:t>
            </a:r>
            <a:r>
              <a:rPr lang="pl-PL" sz="3200" dirty="0"/>
              <a:t>) and </a:t>
            </a:r>
            <a:r>
              <a:rPr lang="pl-PL" sz="3200" dirty="0" err="1"/>
              <a:t>local</a:t>
            </a:r>
            <a:r>
              <a:rPr lang="pl-PL" sz="3200" dirty="0"/>
              <a:t> </a:t>
            </a:r>
            <a:r>
              <a:rPr lang="pl-PL" sz="3200" dirty="0" err="1"/>
              <a:t>governments</a:t>
            </a:r>
            <a:r>
              <a:rPr lang="pl-PL" sz="3200" dirty="0"/>
              <a:t> („Evaluation Think Tank”) in </a:t>
            </a:r>
            <a:r>
              <a:rPr lang="pl-PL" sz="3200" b="1" dirty="0"/>
              <a:t>developing </a:t>
            </a:r>
            <a:r>
              <a:rPr lang="pl-PL" sz="3200" b="1" dirty="0" err="1"/>
              <a:t>evaluation</a:t>
            </a:r>
            <a:r>
              <a:rPr lang="pl-PL" sz="3200" b="1" dirty="0"/>
              <a:t> </a:t>
            </a:r>
            <a:r>
              <a:rPr lang="pl-PL" sz="3200" b="1" dirty="0" err="1"/>
              <a:t>competencies</a:t>
            </a:r>
            <a:r>
              <a:rPr lang="pl-PL" sz="3200" b="1" dirty="0"/>
              <a:t> </a:t>
            </a:r>
            <a:r>
              <a:rPr lang="pl-PL" sz="3200" dirty="0"/>
              <a:t>(2010, 2014-2016, 2022-2023, 2025-2026).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200" dirty="0"/>
              <a:t>Studies on: </a:t>
            </a:r>
            <a:r>
              <a:rPr lang="pl-PL" sz="3200" dirty="0" err="1"/>
              <a:t>attitudes</a:t>
            </a:r>
            <a:r>
              <a:rPr lang="pl-PL" sz="3200" dirty="0"/>
              <a:t> </a:t>
            </a:r>
            <a:r>
              <a:rPr lang="pl-PL" sz="3200" dirty="0" err="1"/>
              <a:t>towards</a:t>
            </a:r>
            <a:r>
              <a:rPr lang="pl-PL" sz="3200" dirty="0"/>
              <a:t> </a:t>
            </a:r>
            <a:r>
              <a:rPr lang="pl-PL" sz="3200" dirty="0" err="1"/>
              <a:t>evaluation</a:t>
            </a:r>
            <a:r>
              <a:rPr lang="pl-PL" sz="3200" dirty="0"/>
              <a:t>, </a:t>
            </a:r>
            <a:r>
              <a:rPr lang="pl-PL" sz="3200" dirty="0" err="1"/>
              <a:t>analysis</a:t>
            </a:r>
            <a:r>
              <a:rPr lang="pl-PL" sz="3200" dirty="0"/>
              <a:t> of </a:t>
            </a:r>
            <a:r>
              <a:rPr lang="pl-PL" sz="3200" dirty="0" err="1"/>
              <a:t>evaluation</a:t>
            </a:r>
            <a:r>
              <a:rPr lang="pl-PL" sz="3200" dirty="0"/>
              <a:t> curricula, status quo of </a:t>
            </a:r>
            <a:r>
              <a:rPr lang="pl-PL" sz="3200" dirty="0" err="1"/>
              <a:t>evaluation</a:t>
            </a:r>
            <a:r>
              <a:rPr lang="pl-PL" sz="3200" dirty="0"/>
              <a:t> </a:t>
            </a:r>
            <a:r>
              <a:rPr lang="pl-PL" sz="3200" dirty="0" err="1"/>
              <a:t>at</a:t>
            </a:r>
            <a:r>
              <a:rPr lang="pl-PL" sz="3200" dirty="0"/>
              <a:t> the </a:t>
            </a:r>
            <a:r>
              <a:rPr lang="pl-PL" sz="3200" dirty="0" err="1"/>
              <a:t>local</a:t>
            </a:r>
            <a:r>
              <a:rPr lang="pl-PL" sz="3200" dirty="0"/>
              <a:t> </a:t>
            </a:r>
            <a:r>
              <a:rPr lang="pl-PL" sz="3200" dirty="0" err="1"/>
              <a:t>governments</a:t>
            </a:r>
            <a:r>
              <a:rPr lang="pl-PL" sz="3200" dirty="0"/>
              <a:t>, </a:t>
            </a:r>
            <a:r>
              <a:rPr lang="pl-PL" sz="3200" dirty="0" err="1"/>
              <a:t>analysis</a:t>
            </a:r>
            <a:r>
              <a:rPr lang="pl-PL" sz="3200" dirty="0"/>
              <a:t> of</a:t>
            </a:r>
            <a:r>
              <a:rPr lang="en-GB" sz="3200" dirty="0"/>
              <a:t> the evaluation market</a:t>
            </a:r>
            <a:r>
              <a:rPr lang="pl-PL" sz="3200" dirty="0"/>
              <a:t> in Poland.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3200" b="1" dirty="0" err="1">
                <a:solidFill>
                  <a:srgbClr val="0070C0"/>
                </a:solidFill>
              </a:rPr>
              <a:t>Lessons</a:t>
            </a:r>
            <a:r>
              <a:rPr lang="pl-PL" sz="3200" b="1" dirty="0">
                <a:solidFill>
                  <a:srgbClr val="0070C0"/>
                </a:solidFill>
              </a:rPr>
              <a:t> </a:t>
            </a:r>
            <a:r>
              <a:rPr lang="pl-PL" sz="3200" b="1" dirty="0" err="1">
                <a:solidFill>
                  <a:srgbClr val="0070C0"/>
                </a:solidFill>
              </a:rPr>
              <a:t>learned</a:t>
            </a:r>
            <a:r>
              <a:rPr lang="pl-PL" sz="3200" b="1" dirty="0">
                <a:solidFill>
                  <a:srgbClr val="0070C0"/>
                </a:solidFill>
              </a:rPr>
              <a:t>: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200" dirty="0"/>
              <a:t>Developing </a:t>
            </a:r>
            <a:r>
              <a:rPr lang="pl-PL" sz="3200" b="1" dirty="0" err="1"/>
              <a:t>positive</a:t>
            </a:r>
            <a:r>
              <a:rPr lang="pl-PL" sz="3200" b="1" dirty="0"/>
              <a:t> </a:t>
            </a:r>
            <a:r>
              <a:rPr lang="pl-PL" sz="3200" b="1" dirty="0" err="1"/>
              <a:t>attitude</a:t>
            </a:r>
            <a:r>
              <a:rPr lang="pl-PL" sz="3200" b="1" dirty="0"/>
              <a:t> </a:t>
            </a:r>
            <a:r>
              <a:rPr lang="pl-PL" sz="3200" dirty="0" err="1"/>
              <a:t>towards</a:t>
            </a:r>
            <a:r>
              <a:rPr lang="pl-PL" sz="3200" dirty="0"/>
              <a:t> </a:t>
            </a:r>
            <a:r>
              <a:rPr lang="pl-PL" sz="3200" dirty="0" err="1"/>
              <a:t>evaluation</a:t>
            </a:r>
            <a:r>
              <a:rPr lang="pl-PL" sz="3200" dirty="0"/>
              <a:t> </a:t>
            </a:r>
            <a:r>
              <a:rPr lang="pl-PL" sz="3200" dirty="0" err="1"/>
              <a:t>that</a:t>
            </a:r>
            <a:r>
              <a:rPr lang="pl-PL" sz="3200" dirty="0"/>
              <a:t> </a:t>
            </a:r>
            <a:r>
              <a:rPr lang="pl-PL" sz="3200" dirty="0" err="1"/>
              <a:t>should</a:t>
            </a:r>
            <a:r>
              <a:rPr lang="pl-PL" sz="3200" dirty="0"/>
              <a:t> not be </a:t>
            </a:r>
            <a:r>
              <a:rPr lang="pl-PL" sz="3200" dirty="0" err="1"/>
              <a:t>identified</a:t>
            </a:r>
            <a:r>
              <a:rPr lang="pl-PL" sz="3200" dirty="0"/>
              <a:t> with monitoring, </a:t>
            </a:r>
            <a:r>
              <a:rPr lang="pl-PL" sz="3200" dirty="0" err="1"/>
              <a:t>control</a:t>
            </a:r>
            <a:r>
              <a:rPr lang="pl-PL" sz="3200" dirty="0"/>
              <a:t>, </a:t>
            </a:r>
            <a:r>
              <a:rPr lang="pl-PL" sz="3200" dirty="0" err="1"/>
              <a:t>accreditation</a:t>
            </a:r>
            <a:r>
              <a:rPr lang="pl-PL" sz="3200" dirty="0"/>
              <a:t>, </a:t>
            </a:r>
            <a:r>
              <a:rPr lang="pl-PL" sz="3200" dirty="0" err="1"/>
              <a:t>assesment</a:t>
            </a:r>
            <a:r>
              <a:rPr lang="pl-PL" sz="3200" dirty="0"/>
              <a:t>, </a:t>
            </a:r>
            <a:r>
              <a:rPr lang="pl-PL" sz="3200" dirty="0" err="1"/>
              <a:t>judgement</a:t>
            </a:r>
            <a:r>
              <a:rPr lang="pl-PL" sz="3200" dirty="0"/>
              <a:t>, etc.  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200" dirty="0"/>
              <a:t>Training </a:t>
            </a:r>
            <a:r>
              <a:rPr lang="pl-PL" sz="3200" dirty="0" err="1"/>
              <a:t>before</a:t>
            </a:r>
            <a:r>
              <a:rPr lang="pl-PL" sz="3200" dirty="0"/>
              <a:t> </a:t>
            </a:r>
            <a:r>
              <a:rPr lang="pl-PL" sz="3200" dirty="0" err="1"/>
              <a:t>requirements</a:t>
            </a:r>
            <a:r>
              <a:rPr lang="pl-PL" sz="3200" dirty="0"/>
              <a:t> – </a:t>
            </a:r>
            <a:r>
              <a:rPr lang="pl-PL" sz="3200" b="1" dirty="0" err="1"/>
              <a:t>evaluation</a:t>
            </a:r>
            <a:r>
              <a:rPr lang="pl-PL" sz="3200" b="1" dirty="0"/>
              <a:t> </a:t>
            </a:r>
            <a:r>
              <a:rPr lang="pl-PL" sz="3200" b="1" dirty="0" err="1"/>
              <a:t>competencies</a:t>
            </a:r>
            <a:r>
              <a:rPr lang="pl-PL" sz="3200" b="1" dirty="0"/>
              <a:t> </a:t>
            </a:r>
            <a:r>
              <a:rPr lang="pl-PL" sz="3200" dirty="0" err="1"/>
              <a:t>first</a:t>
            </a:r>
            <a:r>
              <a:rPr lang="pl-PL" sz="3200" dirty="0"/>
              <a:t>, </a:t>
            </a:r>
            <a:r>
              <a:rPr lang="pl-PL" sz="3200" dirty="0" err="1"/>
              <a:t>otherwise</a:t>
            </a:r>
            <a:r>
              <a:rPr lang="pl-PL" sz="3200" dirty="0"/>
              <a:t> </a:t>
            </a:r>
            <a:r>
              <a:rPr lang="pl-PL" sz="3200" b="1" dirty="0"/>
              <a:t>pseudo-</a:t>
            </a:r>
            <a:r>
              <a:rPr lang="pl-PL" sz="3200" b="1" dirty="0" err="1"/>
              <a:t>evaluations</a:t>
            </a:r>
            <a:r>
              <a:rPr lang="pl-PL" sz="3200" dirty="0"/>
              <a:t>.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3200" b="1" dirty="0" err="1"/>
              <a:t>Quantity</a:t>
            </a:r>
            <a:r>
              <a:rPr lang="pl-PL" sz="3200" b="1" dirty="0"/>
              <a:t> </a:t>
            </a:r>
            <a:r>
              <a:rPr lang="pl-PL" sz="3200" b="1" dirty="0" err="1"/>
              <a:t>kills</a:t>
            </a:r>
            <a:r>
              <a:rPr lang="pl-PL" sz="3200" b="1" dirty="0"/>
              <a:t> quality </a:t>
            </a:r>
            <a:r>
              <a:rPr lang="pl-PL" sz="3200" dirty="0"/>
              <a:t>– </a:t>
            </a:r>
            <a:r>
              <a:rPr lang="en-US" sz="3200" dirty="0"/>
              <a:t>inflation of </a:t>
            </a:r>
            <a:r>
              <a:rPr lang="pl-PL" sz="3200" dirty="0"/>
              <a:t>e</a:t>
            </a:r>
            <a:r>
              <a:rPr lang="en-US" sz="3200" dirty="0"/>
              <a:t>valuation</a:t>
            </a:r>
            <a:r>
              <a:rPr lang="pl-PL" sz="3200" dirty="0"/>
              <a:t>, </a:t>
            </a:r>
            <a:r>
              <a:rPr lang="pl-PL" sz="3200" dirty="0" err="1"/>
              <a:t>hermeticism</a:t>
            </a:r>
            <a:r>
              <a:rPr lang="pl-PL" sz="3200" dirty="0"/>
              <a:t> and </a:t>
            </a:r>
            <a:r>
              <a:rPr lang="pl-PL" sz="3200" b="1" dirty="0"/>
              <a:t>social </a:t>
            </a:r>
            <a:r>
              <a:rPr lang="pl-PL" sz="3200" b="1" dirty="0" err="1"/>
              <a:t>alienation</a:t>
            </a:r>
            <a:r>
              <a:rPr lang="pl-PL" sz="3200" b="1" dirty="0"/>
              <a:t> </a:t>
            </a:r>
            <a:r>
              <a:rPr lang="pl-PL" sz="3200" dirty="0"/>
              <a:t>of </a:t>
            </a:r>
            <a:r>
              <a:rPr lang="pl-PL" sz="3200" dirty="0" err="1"/>
              <a:t>of</a:t>
            </a:r>
            <a:r>
              <a:rPr lang="pl-PL" sz="3200" dirty="0"/>
              <a:t> </a:t>
            </a:r>
            <a:r>
              <a:rPr lang="pl-PL" sz="3200" dirty="0" err="1"/>
              <a:t>bureaucratically</a:t>
            </a:r>
            <a:r>
              <a:rPr lang="pl-PL" sz="3200" dirty="0"/>
              <a:t> </a:t>
            </a:r>
            <a:r>
              <a:rPr lang="pl-PL" sz="3200" dirty="0" err="1"/>
              <a:t>oriented</a:t>
            </a:r>
            <a:r>
              <a:rPr lang="pl-PL" sz="3200" dirty="0"/>
              <a:t> </a:t>
            </a:r>
            <a:r>
              <a:rPr lang="pl-PL" sz="3200" dirty="0" err="1"/>
              <a:t>evaluation</a:t>
            </a:r>
            <a:r>
              <a:rPr lang="pl-PL" sz="3200" dirty="0"/>
              <a:t>, </a:t>
            </a:r>
            <a:r>
              <a:rPr lang="en-US" sz="3200" b="1" dirty="0"/>
              <a:t>reproduction</a:t>
            </a:r>
            <a:r>
              <a:rPr lang="en-US" sz="3200" dirty="0"/>
              <a:t> of the existing state</a:t>
            </a:r>
            <a:r>
              <a:rPr lang="pl-PL" sz="3200" dirty="0"/>
              <a:t> </a:t>
            </a:r>
            <a:r>
              <a:rPr lang="pl-PL" sz="3200" dirty="0" err="1"/>
              <a:t>instead</a:t>
            </a:r>
            <a:r>
              <a:rPr lang="pl-PL" sz="3200" dirty="0"/>
              <a:t> of </a:t>
            </a:r>
            <a:r>
              <a:rPr lang="pl-PL" sz="3200" b="1" dirty="0"/>
              <a:t>social </a:t>
            </a:r>
            <a:r>
              <a:rPr lang="pl-PL" sz="3200" b="1" dirty="0" err="1"/>
              <a:t>problems</a:t>
            </a:r>
            <a:r>
              <a:rPr lang="pl-PL" sz="3200" b="1" dirty="0"/>
              <a:t> </a:t>
            </a:r>
            <a:r>
              <a:rPr lang="pl-PL" sz="3200" b="1" dirty="0" err="1"/>
              <a:t>solving</a:t>
            </a:r>
            <a:r>
              <a:rPr lang="pl-PL" sz="3200" b="1" dirty="0"/>
              <a:t> </a:t>
            </a:r>
            <a:r>
              <a:rPr lang="pl-PL" sz="3200" dirty="0"/>
              <a:t>(</a:t>
            </a:r>
            <a:r>
              <a:rPr lang="pl-PL" sz="3200" dirty="0" err="1"/>
              <a:t>participation</a:t>
            </a:r>
            <a:r>
              <a:rPr lang="pl-PL" sz="3200" dirty="0"/>
              <a:t> and </a:t>
            </a:r>
            <a:r>
              <a:rPr lang="pl-PL" sz="3200" dirty="0" err="1"/>
              <a:t>systemic</a:t>
            </a:r>
            <a:r>
              <a:rPr lang="pl-PL" sz="3200" dirty="0"/>
              <a:t> </a:t>
            </a:r>
            <a:r>
              <a:rPr lang="pl-PL" sz="3200" dirty="0" err="1"/>
              <a:t>approach</a:t>
            </a:r>
            <a:r>
              <a:rPr lang="pl-PL" sz="3200" dirty="0"/>
              <a:t>), </a:t>
            </a:r>
            <a:r>
              <a:rPr lang="pl-PL" sz="3200" dirty="0" err="1"/>
              <a:t>repeated</a:t>
            </a:r>
            <a:r>
              <a:rPr lang="pl-PL" sz="3200" dirty="0"/>
              <a:t> </a:t>
            </a:r>
            <a:r>
              <a:rPr lang="pl-PL" sz="3200" dirty="0" err="1"/>
              <a:t>recommendations</a:t>
            </a:r>
            <a:r>
              <a:rPr lang="pl-PL" sz="3200" dirty="0"/>
              <a:t> </a:t>
            </a:r>
            <a:r>
              <a:rPr lang="pl-PL" sz="3200" dirty="0" err="1"/>
              <a:t>over</a:t>
            </a:r>
            <a:r>
              <a:rPr lang="pl-PL" sz="3200" dirty="0"/>
              <a:t> the </a:t>
            </a:r>
            <a:r>
              <a:rPr lang="pl-PL" sz="3200" dirty="0" err="1"/>
              <a:t>years</a:t>
            </a:r>
            <a:r>
              <a:rPr lang="pl-PL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2792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3D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9871126">
            <a:off x="4008677" y="-7039991"/>
            <a:ext cx="24807266" cy="25700388"/>
          </a:xfrm>
          <a:custGeom>
            <a:avLst/>
            <a:gdLst/>
            <a:ahLst/>
            <a:cxnLst/>
            <a:rect l="l" t="t" r="r" b="b"/>
            <a:pathLst>
              <a:path w="24807266" h="25700388">
                <a:moveTo>
                  <a:pt x="0" y="0"/>
                </a:moveTo>
                <a:lnTo>
                  <a:pt x="24807266" y="0"/>
                </a:lnTo>
                <a:lnTo>
                  <a:pt x="24807266" y="25700388"/>
                </a:lnTo>
                <a:lnTo>
                  <a:pt x="0" y="257003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709920" y="789835"/>
            <a:ext cx="1915812" cy="2045654"/>
          </a:xfrm>
          <a:custGeom>
            <a:avLst/>
            <a:gdLst/>
            <a:ahLst/>
            <a:cxnLst/>
            <a:rect l="l" t="t" r="r" b="b"/>
            <a:pathLst>
              <a:path w="1915812" h="2045654">
                <a:moveTo>
                  <a:pt x="0" y="0"/>
                </a:moveTo>
                <a:lnTo>
                  <a:pt x="1915812" y="0"/>
                </a:lnTo>
                <a:lnTo>
                  <a:pt x="1915812" y="2045654"/>
                </a:lnTo>
                <a:lnTo>
                  <a:pt x="0" y="20456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38443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2666543" y="1231828"/>
            <a:ext cx="2422371" cy="4403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729"/>
              </a:lnSpc>
            </a:pPr>
            <a:r>
              <a:rPr lang="en-US" sz="2664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global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666543" y="1531485"/>
            <a:ext cx="1739714" cy="460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9"/>
              </a:lnSpc>
            </a:pPr>
            <a:r>
              <a:rPr lang="en-US" sz="2664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666543" y="1812615"/>
            <a:ext cx="2217402" cy="4403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729"/>
              </a:lnSpc>
            </a:pPr>
            <a:r>
              <a:rPr lang="en-US" sz="2664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initiative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88139" y="5143500"/>
            <a:ext cx="6525478" cy="4159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59"/>
              </a:lnSpc>
            </a:pPr>
            <a:r>
              <a:rPr lang="en-US" sz="6799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Thank you</a:t>
            </a:r>
            <a:r>
              <a:rPr lang="pl-PL" sz="6799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 for </a:t>
            </a:r>
            <a:r>
              <a:rPr lang="pl-PL" sz="6799" b="1" dirty="0" err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your</a:t>
            </a:r>
            <a:r>
              <a:rPr lang="pl-PL" sz="6799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  <a:r>
              <a:rPr lang="pl-PL" sz="6799" b="1" dirty="0" err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attention</a:t>
            </a:r>
            <a:endParaRPr lang="pl-PL" sz="6799" b="1" dirty="0">
              <a:solidFill>
                <a:srgbClr val="FEFEFE"/>
              </a:solidFill>
              <a:latin typeface="BR Omny Bold"/>
              <a:ea typeface="BR Omny Bold"/>
              <a:cs typeface="BR Omny Bold"/>
              <a:sym typeface="BR Omny Bold"/>
            </a:endParaRPr>
          </a:p>
          <a:p>
            <a:pPr algn="l">
              <a:lnSpc>
                <a:spcPts val="8159"/>
              </a:lnSpc>
            </a:pPr>
            <a:endParaRPr lang="pl-PL" sz="6799" b="1" dirty="0">
              <a:solidFill>
                <a:srgbClr val="FEFEFE"/>
              </a:solidFill>
              <a:latin typeface="BR Omny Bold"/>
              <a:ea typeface="BR Omny Bold"/>
              <a:cs typeface="BR Omny Bold"/>
              <a:sym typeface="BR Omny Bold"/>
            </a:endParaRPr>
          </a:p>
          <a:p>
            <a:pPr algn="l">
              <a:lnSpc>
                <a:spcPts val="8159"/>
              </a:lnSpc>
            </a:pPr>
            <a:r>
              <a:rPr lang="pl-PL" sz="6799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pte@pte.org.pl</a:t>
            </a:r>
            <a:endParaRPr lang="en-US" sz="6799" b="1" dirty="0">
              <a:solidFill>
                <a:srgbClr val="FEFEF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FFFFFF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10" name="Picture 9" descr="A logo for a company&#10;&#10;AI-generated content may be incorrect.">
            <a:extLst>
              <a:ext uri="{FF2B5EF4-FFF2-40B4-BE49-F238E27FC236}">
                <a16:creationId xmlns:a16="http://schemas.microsoft.com/office/drawing/2014/main" id="{3833E36B-9CFF-08D4-CD3C-508DC3EC6C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72" y="2835489"/>
            <a:ext cx="3878873" cy="16672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2495</TotalTime>
  <Words>637</Words>
  <Application>Microsoft Office PowerPoint</Application>
  <PresentationFormat>Niestandardowy</PresentationFormat>
  <Paragraphs>60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BR Omny Bold</vt:lpstr>
      <vt:lpstr>Wingdings</vt:lpstr>
      <vt:lpstr>BR Omny</vt:lpstr>
      <vt:lpstr>Arial</vt:lpstr>
      <vt:lpstr>Calibri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Glocal25 slide deck</dc:title>
  <dc:creator>Monika Bartosiewicz-Niziolek</dc:creator>
  <cp:lastModifiedBy>Monika Bartosiewicz-Niziolek</cp:lastModifiedBy>
  <cp:revision>11</cp:revision>
  <dcterms:created xsi:type="dcterms:W3CDTF">2006-08-16T00:00:00Z</dcterms:created>
  <dcterms:modified xsi:type="dcterms:W3CDTF">2025-05-29T09:42:16Z</dcterms:modified>
  <dc:identifier>DAGn8-9Wlyk</dc:identifier>
</cp:coreProperties>
</file>