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5"/>
  </p:notesMasterIdLst>
  <p:sldIdLst>
    <p:sldId id="274" r:id="rId2"/>
    <p:sldId id="342" r:id="rId3"/>
    <p:sldId id="341" r:id="rId4"/>
    <p:sldId id="343" r:id="rId5"/>
    <p:sldId id="291" r:id="rId6"/>
    <p:sldId id="257" r:id="rId7"/>
    <p:sldId id="278" r:id="rId8"/>
    <p:sldId id="279" r:id="rId9"/>
    <p:sldId id="280" r:id="rId10"/>
    <p:sldId id="281" r:id="rId11"/>
    <p:sldId id="282" r:id="rId12"/>
    <p:sldId id="286" r:id="rId13"/>
    <p:sldId id="292" r:id="rId14"/>
    <p:sldId id="283" r:id="rId15"/>
    <p:sldId id="284" r:id="rId16"/>
    <p:sldId id="287" r:id="rId17"/>
    <p:sldId id="285" r:id="rId18"/>
    <p:sldId id="258" r:id="rId19"/>
    <p:sldId id="288" r:id="rId20"/>
    <p:sldId id="290" r:id="rId21"/>
    <p:sldId id="293" r:id="rId22"/>
    <p:sldId id="294" r:id="rId23"/>
    <p:sldId id="273" r:id="rId24"/>
  </p:sldIdLst>
  <p:sldSz cx="15240000" cy="8572500"/>
  <p:notesSz cx="6858000" cy="9144000"/>
  <p:embeddedFontLst>
    <p:embeddedFont>
      <p:font typeface="Aptos" panose="020B0004020202020204" pitchFamily="34" charset="0"/>
      <p:regular r:id="rId26"/>
      <p:bold r:id="rId27"/>
      <p:italic r:id="rId28"/>
      <p:boldItalic r:id="rId29"/>
    </p:embeddedFont>
    <p:embeddedFont>
      <p:font typeface="BR Omny" pitchFamily="2" charset="77"/>
      <p:regular r:id="rId30"/>
      <p:bold r:id="rId31"/>
      <p:italic r:id="rId32"/>
      <p:boldItalic r:id="rId33"/>
    </p:embeddedFont>
    <p:embeddedFont>
      <p:font typeface="BR Omny Bold" pitchFamily="2" charset="77"/>
      <p:regular r:id="rId34"/>
      <p:bold r:id="rId35"/>
      <p:italic r:id="rId36"/>
      <p:boldItalic r:id="rId37"/>
    </p:embeddedFont>
    <p:embeddedFont>
      <p:font typeface="Calibri" panose="020F0502020204030204" pitchFamily="34" charset="0"/>
      <p:regular r:id="rId38"/>
      <p:bold r:id="rId39"/>
      <p:italic r:id="rId40"/>
      <p:boldItalic r:id="rId41"/>
    </p:embeddedFont>
    <p:embeddedFont>
      <p:font typeface="Calibri Light" panose="020F0302020204030204" pitchFamily="34" charset="0"/>
      <p:regular r:id="rId42"/>
      <p: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9" autoAdjust="0"/>
    <p:restoredTop sz="93488" autoAdjust="0"/>
  </p:normalViewPr>
  <p:slideViewPr>
    <p:cSldViewPr>
      <p:cViewPr varScale="1">
        <p:scale>
          <a:sx n="89" d="100"/>
          <a:sy n="89" d="100"/>
        </p:scale>
        <p:origin x="56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6.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9DCFCB-C6B0-1442-80A6-EB4E0855D3C3}" type="doc">
      <dgm:prSet loTypeId="urn:microsoft.com/office/officeart/2005/8/layout/arrow2" loCatId="" qsTypeId="urn:microsoft.com/office/officeart/2005/8/quickstyle/simple4" qsCatId="simple" csTypeId="urn:microsoft.com/office/officeart/2005/8/colors/colorful1" csCatId="colorful" phldr="1"/>
      <dgm:spPr/>
      <dgm:t>
        <a:bodyPr/>
        <a:lstStyle/>
        <a:p>
          <a:endParaRPr lang="es-MX"/>
        </a:p>
      </dgm:t>
    </dgm:pt>
    <dgm:pt modelId="{6286C194-6BE1-E846-BE9B-F2934073455A}">
      <dgm:prSet phldrT="[Texto]" custT="1"/>
      <dgm:spPr/>
      <dgm:t>
        <a:bodyPr/>
        <a:lstStyle/>
        <a:p>
          <a:r>
            <a:rPr lang="es-MX" sz="1400" b="1" dirty="0">
              <a:latin typeface="BR Omny" pitchFamily="2" charset="77"/>
            </a:rPr>
            <a:t>2. Context of program.</a:t>
          </a:r>
        </a:p>
      </dgm:t>
    </dgm:pt>
    <dgm:pt modelId="{8182F825-43D3-794E-A0B3-544289155609}" type="parTrans" cxnId="{F050B0FC-E19A-1049-B65A-82E303333AA8}">
      <dgm:prSet/>
      <dgm:spPr/>
      <dgm:t>
        <a:bodyPr/>
        <a:lstStyle/>
        <a:p>
          <a:endParaRPr lang="es-MX">
            <a:latin typeface="BR Omny" pitchFamily="2" charset="77"/>
          </a:endParaRPr>
        </a:p>
      </dgm:t>
    </dgm:pt>
    <dgm:pt modelId="{9557FF77-AD2E-DA48-9A57-3AB41C6C3BC6}" type="sibTrans" cxnId="{F050B0FC-E19A-1049-B65A-82E303333AA8}">
      <dgm:prSet/>
      <dgm:spPr/>
      <dgm:t>
        <a:bodyPr/>
        <a:lstStyle/>
        <a:p>
          <a:endParaRPr lang="es-MX">
            <a:latin typeface="BR Omny" pitchFamily="2" charset="77"/>
          </a:endParaRPr>
        </a:p>
      </dgm:t>
    </dgm:pt>
    <dgm:pt modelId="{3AB23149-AF71-A545-8576-FBFB9D7993B6}">
      <dgm:prSet phldrT="[Texto]" custT="1"/>
      <dgm:spPr/>
      <dgm:t>
        <a:bodyPr/>
        <a:lstStyle/>
        <a:p>
          <a:r>
            <a:rPr lang="es-MX" sz="1400" dirty="0">
              <a:latin typeface="BR Omny" pitchFamily="2" charset="77"/>
            </a:rPr>
            <a:t>Context of program Amazon Vision Colombia and principal elements.</a:t>
          </a:r>
        </a:p>
      </dgm:t>
    </dgm:pt>
    <dgm:pt modelId="{02427D2B-3542-A84C-820B-2B80369FDB9E}" type="parTrans" cxnId="{33962C5F-8474-764D-A08D-3DCA17DBB39E}">
      <dgm:prSet/>
      <dgm:spPr/>
      <dgm:t>
        <a:bodyPr/>
        <a:lstStyle/>
        <a:p>
          <a:endParaRPr lang="es-MX">
            <a:latin typeface="BR Omny" pitchFamily="2" charset="77"/>
          </a:endParaRPr>
        </a:p>
      </dgm:t>
    </dgm:pt>
    <dgm:pt modelId="{FDF6A735-BF04-604F-9018-4DAE7B7E3DCE}" type="sibTrans" cxnId="{33962C5F-8474-764D-A08D-3DCA17DBB39E}">
      <dgm:prSet/>
      <dgm:spPr/>
      <dgm:t>
        <a:bodyPr/>
        <a:lstStyle/>
        <a:p>
          <a:endParaRPr lang="es-MX">
            <a:latin typeface="BR Omny" pitchFamily="2" charset="77"/>
          </a:endParaRPr>
        </a:p>
      </dgm:t>
    </dgm:pt>
    <dgm:pt modelId="{EC557603-5D3D-9A4F-B3BE-697CAB4E42E8}">
      <dgm:prSet phldrT="[Texto]" custT="1"/>
      <dgm:spPr/>
      <dgm:t>
        <a:bodyPr/>
        <a:lstStyle/>
        <a:p>
          <a:r>
            <a:rPr lang="es-MX" sz="1400" b="1" dirty="0">
              <a:latin typeface="BR Omny" pitchFamily="2" charset="77"/>
            </a:rPr>
            <a:t>3. Exercice in Breakrooms.</a:t>
          </a:r>
        </a:p>
      </dgm:t>
    </dgm:pt>
    <dgm:pt modelId="{C6ED866E-AFC6-4C4D-99F6-A9F3512D084B}" type="parTrans" cxnId="{BFCEC460-79C0-C94D-8189-BD9A4A0C6F16}">
      <dgm:prSet/>
      <dgm:spPr/>
      <dgm:t>
        <a:bodyPr/>
        <a:lstStyle/>
        <a:p>
          <a:endParaRPr lang="es-MX">
            <a:latin typeface="BR Omny" pitchFamily="2" charset="77"/>
          </a:endParaRPr>
        </a:p>
      </dgm:t>
    </dgm:pt>
    <dgm:pt modelId="{AA3DA2C4-FFF5-C849-B9D0-AD96ED260A07}" type="sibTrans" cxnId="{BFCEC460-79C0-C94D-8189-BD9A4A0C6F16}">
      <dgm:prSet/>
      <dgm:spPr/>
      <dgm:t>
        <a:bodyPr/>
        <a:lstStyle/>
        <a:p>
          <a:endParaRPr lang="es-MX">
            <a:latin typeface="BR Omny" pitchFamily="2" charset="77"/>
          </a:endParaRPr>
        </a:p>
      </dgm:t>
    </dgm:pt>
    <dgm:pt modelId="{B03C5228-28A0-8A49-979D-E5252261410E}">
      <dgm:prSet phldrT="[Texto]" custT="1"/>
      <dgm:spPr/>
      <dgm:t>
        <a:bodyPr/>
        <a:lstStyle/>
        <a:p>
          <a:r>
            <a:rPr lang="es-MX" sz="1400" dirty="0">
              <a:latin typeface="BR Omny" pitchFamily="2" charset="77"/>
            </a:rPr>
            <a:t>Separation into Breakrooms by groups to reconstruct the program's theory of change</a:t>
          </a:r>
        </a:p>
      </dgm:t>
    </dgm:pt>
    <dgm:pt modelId="{5E806191-8C0F-414E-8E0B-F117071D4A6C}" type="parTrans" cxnId="{DF6FCA68-D1DA-9A46-8327-CDD1F36A8179}">
      <dgm:prSet/>
      <dgm:spPr/>
      <dgm:t>
        <a:bodyPr/>
        <a:lstStyle/>
        <a:p>
          <a:endParaRPr lang="es-MX">
            <a:latin typeface="BR Omny" pitchFamily="2" charset="77"/>
          </a:endParaRPr>
        </a:p>
      </dgm:t>
    </dgm:pt>
    <dgm:pt modelId="{7963C715-A8EA-574C-AF94-27147DD53027}" type="sibTrans" cxnId="{DF6FCA68-D1DA-9A46-8327-CDD1F36A8179}">
      <dgm:prSet/>
      <dgm:spPr/>
      <dgm:t>
        <a:bodyPr/>
        <a:lstStyle/>
        <a:p>
          <a:endParaRPr lang="es-MX">
            <a:latin typeface="BR Omny" pitchFamily="2" charset="77"/>
          </a:endParaRPr>
        </a:p>
      </dgm:t>
    </dgm:pt>
    <dgm:pt modelId="{1AA18549-B82D-6B4B-9278-EB2B4FEDADFB}">
      <dgm:prSet phldrT="[Texto]" custT="1"/>
      <dgm:spPr/>
      <dgm:t>
        <a:bodyPr/>
        <a:lstStyle/>
        <a:p>
          <a:r>
            <a:rPr lang="es-MX" sz="1400" b="1" dirty="0">
              <a:latin typeface="BR Omny" pitchFamily="2" charset="77"/>
            </a:rPr>
            <a:t>4. Comparison theories of change.</a:t>
          </a:r>
        </a:p>
      </dgm:t>
    </dgm:pt>
    <dgm:pt modelId="{1BFE8E80-6A63-A44F-A1E5-75B094C3BF92}" type="parTrans" cxnId="{D56F0928-BB9B-C543-BBF6-2D9451C68C29}">
      <dgm:prSet/>
      <dgm:spPr/>
      <dgm:t>
        <a:bodyPr/>
        <a:lstStyle/>
        <a:p>
          <a:endParaRPr lang="es-MX">
            <a:latin typeface="BR Omny" pitchFamily="2" charset="77"/>
          </a:endParaRPr>
        </a:p>
      </dgm:t>
    </dgm:pt>
    <dgm:pt modelId="{1A23765D-377D-1C4B-A48A-23D1834B2563}" type="sibTrans" cxnId="{D56F0928-BB9B-C543-BBF6-2D9451C68C29}">
      <dgm:prSet/>
      <dgm:spPr/>
      <dgm:t>
        <a:bodyPr/>
        <a:lstStyle/>
        <a:p>
          <a:endParaRPr lang="es-MX">
            <a:latin typeface="BR Omny" pitchFamily="2" charset="77"/>
          </a:endParaRPr>
        </a:p>
      </dgm:t>
    </dgm:pt>
    <dgm:pt modelId="{8CB91E35-D29D-A84C-8894-DB0B56734653}">
      <dgm:prSet phldrT="[Texto]" custT="1"/>
      <dgm:spPr/>
      <dgm:t>
        <a:bodyPr/>
        <a:lstStyle/>
        <a:p>
          <a:r>
            <a:rPr lang="es-MX" sz="1400" dirty="0">
              <a:latin typeface="BR Omny" pitchFamily="2" charset="77"/>
            </a:rPr>
            <a:t>Presentation of the reconstructed theory of change back in plenary session</a:t>
          </a:r>
          <a:r>
            <a:rPr lang="es-MX" sz="1200" dirty="0">
              <a:latin typeface="BR Omny" pitchFamily="2" charset="77"/>
            </a:rPr>
            <a:t>.</a:t>
          </a:r>
        </a:p>
      </dgm:t>
    </dgm:pt>
    <dgm:pt modelId="{3A43C0D4-5706-E045-9089-B9535C1644E3}" type="parTrans" cxnId="{229B87DD-F10B-6146-9356-F7CDBB38C6B3}">
      <dgm:prSet/>
      <dgm:spPr/>
      <dgm:t>
        <a:bodyPr/>
        <a:lstStyle/>
        <a:p>
          <a:endParaRPr lang="es-MX">
            <a:latin typeface="BR Omny" pitchFamily="2" charset="77"/>
          </a:endParaRPr>
        </a:p>
      </dgm:t>
    </dgm:pt>
    <dgm:pt modelId="{002F3968-298C-A440-925E-C56CF87079FA}" type="sibTrans" cxnId="{229B87DD-F10B-6146-9356-F7CDBB38C6B3}">
      <dgm:prSet/>
      <dgm:spPr/>
      <dgm:t>
        <a:bodyPr/>
        <a:lstStyle/>
        <a:p>
          <a:endParaRPr lang="es-MX">
            <a:latin typeface="BR Omny" pitchFamily="2" charset="77"/>
          </a:endParaRPr>
        </a:p>
      </dgm:t>
    </dgm:pt>
    <dgm:pt modelId="{7C6DD9D1-4918-4043-8069-D27F7A1E133C}">
      <dgm:prSet phldrT="[Texto]" custT="1"/>
      <dgm:spPr/>
      <dgm:t>
        <a:bodyPr/>
        <a:lstStyle/>
        <a:p>
          <a:r>
            <a:rPr lang="es-MX" sz="1500" b="1" dirty="0">
              <a:latin typeface="BR Omny" pitchFamily="2" charset="77"/>
            </a:rPr>
            <a:t>1. </a:t>
          </a:r>
          <a:r>
            <a:rPr lang="es-MX" sz="1400" b="1" dirty="0">
              <a:latin typeface="BR Omny" pitchFamily="2" charset="77"/>
            </a:rPr>
            <a:t>TBE Overview.</a:t>
          </a:r>
        </a:p>
      </dgm:t>
    </dgm:pt>
    <dgm:pt modelId="{1A91A545-1491-064B-8524-A560A551A57F}" type="parTrans" cxnId="{9AC03CBC-81C3-9349-94D6-9672CE13C2C5}">
      <dgm:prSet/>
      <dgm:spPr/>
      <dgm:t>
        <a:bodyPr/>
        <a:lstStyle/>
        <a:p>
          <a:endParaRPr lang="es-MX">
            <a:latin typeface="BR Omny" pitchFamily="2" charset="77"/>
          </a:endParaRPr>
        </a:p>
      </dgm:t>
    </dgm:pt>
    <dgm:pt modelId="{485D189A-A07B-DB41-B471-A89FE9B190C2}" type="sibTrans" cxnId="{9AC03CBC-81C3-9349-94D6-9672CE13C2C5}">
      <dgm:prSet/>
      <dgm:spPr/>
      <dgm:t>
        <a:bodyPr/>
        <a:lstStyle/>
        <a:p>
          <a:endParaRPr lang="es-MX">
            <a:latin typeface="BR Omny" pitchFamily="2" charset="77"/>
          </a:endParaRPr>
        </a:p>
      </dgm:t>
    </dgm:pt>
    <dgm:pt modelId="{D8D923AD-0063-4542-9EDD-C6AB09FDD407}">
      <dgm:prSet phldrT="[Texto]" custT="1"/>
      <dgm:spPr/>
      <dgm:t>
        <a:bodyPr/>
        <a:lstStyle/>
        <a:p>
          <a:r>
            <a:rPr lang="es-MX" sz="1400" dirty="0">
              <a:latin typeface="BR Omny" pitchFamily="2" charset="77"/>
            </a:rPr>
            <a:t>Why does public policy need theory?</a:t>
          </a:r>
        </a:p>
      </dgm:t>
    </dgm:pt>
    <dgm:pt modelId="{F30F5A0B-978A-0443-B459-16520DA1197C}" type="parTrans" cxnId="{EAA59E1C-E571-CF4F-A2C2-246E68C5A7D7}">
      <dgm:prSet/>
      <dgm:spPr/>
      <dgm:t>
        <a:bodyPr/>
        <a:lstStyle/>
        <a:p>
          <a:endParaRPr lang="es-MX">
            <a:latin typeface="BR Omny" pitchFamily="2" charset="77"/>
          </a:endParaRPr>
        </a:p>
      </dgm:t>
    </dgm:pt>
    <dgm:pt modelId="{2212D00E-5914-084E-8BCC-D5D316DC0B66}" type="sibTrans" cxnId="{EAA59E1C-E571-CF4F-A2C2-246E68C5A7D7}">
      <dgm:prSet/>
      <dgm:spPr/>
      <dgm:t>
        <a:bodyPr/>
        <a:lstStyle/>
        <a:p>
          <a:endParaRPr lang="es-MX">
            <a:latin typeface="BR Omny" pitchFamily="2" charset="77"/>
          </a:endParaRPr>
        </a:p>
      </dgm:t>
    </dgm:pt>
    <dgm:pt modelId="{E629EA18-BAF0-BD43-90D7-01B8627F43F8}">
      <dgm:prSet phldrT="[Texto]" custT="1"/>
      <dgm:spPr/>
      <dgm:t>
        <a:bodyPr/>
        <a:lstStyle/>
        <a:p>
          <a:r>
            <a:rPr lang="es-MX" sz="1400" dirty="0">
              <a:latin typeface="BR Omny" pitchFamily="2" charset="77"/>
            </a:rPr>
            <a:t>What is Theory Based Evaluation (TBE)</a:t>
          </a:r>
        </a:p>
      </dgm:t>
    </dgm:pt>
    <dgm:pt modelId="{B643F217-669F-5F4B-9576-C1935C642242}" type="parTrans" cxnId="{F2F35067-E122-814F-80B3-1678C0C9A537}">
      <dgm:prSet/>
      <dgm:spPr/>
      <dgm:t>
        <a:bodyPr/>
        <a:lstStyle/>
        <a:p>
          <a:endParaRPr lang="es-MX">
            <a:latin typeface="BR Omny" pitchFamily="2" charset="77"/>
          </a:endParaRPr>
        </a:p>
      </dgm:t>
    </dgm:pt>
    <dgm:pt modelId="{9CD47334-7445-1A45-B08B-0776E0E61375}" type="sibTrans" cxnId="{F2F35067-E122-814F-80B3-1678C0C9A537}">
      <dgm:prSet/>
      <dgm:spPr/>
      <dgm:t>
        <a:bodyPr/>
        <a:lstStyle/>
        <a:p>
          <a:endParaRPr lang="es-MX">
            <a:latin typeface="BR Omny" pitchFamily="2" charset="77"/>
          </a:endParaRPr>
        </a:p>
      </dgm:t>
    </dgm:pt>
    <dgm:pt modelId="{55EFE11A-B7D7-4B45-A8FE-A19BD1D9AE2C}">
      <dgm:prSet phldrT="[Texto]" custT="1"/>
      <dgm:spPr/>
      <dgm:t>
        <a:bodyPr/>
        <a:lstStyle/>
        <a:p>
          <a:r>
            <a:rPr lang="es-MX" sz="1400" dirty="0">
              <a:latin typeface="BR Omny" pitchFamily="2" charset="77"/>
            </a:rPr>
            <a:t>Basic Methodological Aspects to take into Account</a:t>
          </a:r>
        </a:p>
      </dgm:t>
    </dgm:pt>
    <dgm:pt modelId="{A5FFE7C9-4A90-A448-A649-BB833949EEDA}" type="parTrans" cxnId="{D1F9B354-07FF-6046-AE6F-B257C1E571D5}">
      <dgm:prSet/>
      <dgm:spPr/>
      <dgm:t>
        <a:bodyPr/>
        <a:lstStyle/>
        <a:p>
          <a:endParaRPr lang="es-MX">
            <a:latin typeface="BR Omny" pitchFamily="2" charset="77"/>
          </a:endParaRPr>
        </a:p>
      </dgm:t>
    </dgm:pt>
    <dgm:pt modelId="{E8607233-20FE-0943-85A8-D60F9AADB92D}" type="sibTrans" cxnId="{D1F9B354-07FF-6046-AE6F-B257C1E571D5}">
      <dgm:prSet/>
      <dgm:spPr/>
      <dgm:t>
        <a:bodyPr/>
        <a:lstStyle/>
        <a:p>
          <a:endParaRPr lang="es-MX">
            <a:latin typeface="BR Omny" pitchFamily="2" charset="77"/>
          </a:endParaRPr>
        </a:p>
      </dgm:t>
    </dgm:pt>
    <dgm:pt modelId="{40ABAD98-E1BF-AE4E-9EF9-C46116FBD93D}">
      <dgm:prSet phldrT="[Texto]" custT="1"/>
      <dgm:spPr/>
      <dgm:t>
        <a:bodyPr/>
        <a:lstStyle/>
        <a:p>
          <a:r>
            <a:rPr lang="es-MX" sz="1400" dirty="0">
              <a:latin typeface="BR Omny" pitchFamily="2" charset="77"/>
            </a:rPr>
            <a:t>Theory Dimensions</a:t>
          </a:r>
        </a:p>
      </dgm:t>
    </dgm:pt>
    <dgm:pt modelId="{05E75564-9BF1-AA42-900B-9B59E9F9360C}" type="parTrans" cxnId="{E844EBC1-6A7C-9843-960B-2D08CB8739E5}">
      <dgm:prSet/>
      <dgm:spPr/>
      <dgm:t>
        <a:bodyPr/>
        <a:lstStyle/>
        <a:p>
          <a:endParaRPr lang="es-MX">
            <a:latin typeface="BR Omny" pitchFamily="2" charset="77"/>
          </a:endParaRPr>
        </a:p>
      </dgm:t>
    </dgm:pt>
    <dgm:pt modelId="{0921E12F-4D6A-9843-90AA-92FACD92DA08}" type="sibTrans" cxnId="{E844EBC1-6A7C-9843-960B-2D08CB8739E5}">
      <dgm:prSet/>
      <dgm:spPr/>
      <dgm:t>
        <a:bodyPr/>
        <a:lstStyle/>
        <a:p>
          <a:endParaRPr lang="es-MX">
            <a:latin typeface="BR Omny" pitchFamily="2" charset="77"/>
          </a:endParaRPr>
        </a:p>
      </dgm:t>
    </dgm:pt>
    <dgm:pt modelId="{AE03DF1B-233C-5E47-81EE-EA261FBB0EB8}">
      <dgm:prSet phldrT="[Texto]" custT="1"/>
      <dgm:spPr/>
      <dgm:t>
        <a:bodyPr/>
        <a:lstStyle/>
        <a:p>
          <a:r>
            <a:rPr lang="es-MX" sz="1400" b="1" dirty="0">
              <a:latin typeface="BR Omny" pitchFamily="2" charset="77"/>
            </a:rPr>
            <a:t>5. Presentation of the theory of change of the Amazon Vision program by Econometria consultants.</a:t>
          </a:r>
        </a:p>
      </dgm:t>
    </dgm:pt>
    <dgm:pt modelId="{D0FFB660-DA74-AC4D-9F8D-A4D9F476FFFC}" type="parTrans" cxnId="{0B75A965-0EC6-3E4C-962F-2288D7F8C097}">
      <dgm:prSet/>
      <dgm:spPr/>
      <dgm:t>
        <a:bodyPr/>
        <a:lstStyle/>
        <a:p>
          <a:endParaRPr lang="es-MX">
            <a:latin typeface="BR Omny" pitchFamily="2" charset="77"/>
          </a:endParaRPr>
        </a:p>
      </dgm:t>
    </dgm:pt>
    <dgm:pt modelId="{63FC5236-08A8-6A49-814E-4143C295AEB4}" type="sibTrans" cxnId="{0B75A965-0EC6-3E4C-962F-2288D7F8C097}">
      <dgm:prSet/>
      <dgm:spPr/>
      <dgm:t>
        <a:bodyPr/>
        <a:lstStyle/>
        <a:p>
          <a:endParaRPr lang="es-MX">
            <a:latin typeface="BR Omny" pitchFamily="2" charset="77"/>
          </a:endParaRPr>
        </a:p>
      </dgm:t>
    </dgm:pt>
    <dgm:pt modelId="{96AD40A4-07FB-7845-BAD9-69C078603CDA}">
      <dgm:prSet phldrT="[Texto]"/>
      <dgm:spPr/>
      <dgm:t>
        <a:bodyPr/>
        <a:lstStyle/>
        <a:p>
          <a:endParaRPr lang="es-MX">
            <a:latin typeface="BR Omny" pitchFamily="2" charset="77"/>
          </a:endParaRPr>
        </a:p>
      </dgm:t>
    </dgm:pt>
    <dgm:pt modelId="{0293D0FA-13BA-1D4D-8D2B-ADA3E14DFFCD}" type="parTrans" cxnId="{DB1D0A9A-1901-5B40-A6E6-25FD4BD85A8B}">
      <dgm:prSet/>
      <dgm:spPr/>
      <dgm:t>
        <a:bodyPr/>
        <a:lstStyle/>
        <a:p>
          <a:endParaRPr lang="es-MX">
            <a:latin typeface="BR Omny" pitchFamily="2" charset="77"/>
          </a:endParaRPr>
        </a:p>
      </dgm:t>
    </dgm:pt>
    <dgm:pt modelId="{139B28A7-ECFD-3942-A227-99EEE19BE6B3}" type="sibTrans" cxnId="{DB1D0A9A-1901-5B40-A6E6-25FD4BD85A8B}">
      <dgm:prSet/>
      <dgm:spPr/>
      <dgm:t>
        <a:bodyPr/>
        <a:lstStyle/>
        <a:p>
          <a:endParaRPr lang="es-MX">
            <a:latin typeface="BR Omny" pitchFamily="2" charset="77"/>
          </a:endParaRPr>
        </a:p>
      </dgm:t>
    </dgm:pt>
    <dgm:pt modelId="{314D9196-122C-3643-867E-8AF9ED09CA7F}" type="pres">
      <dgm:prSet presAssocID="{F99DCFCB-C6B0-1442-80A6-EB4E0855D3C3}" presName="arrowDiagram" presStyleCnt="0">
        <dgm:presLayoutVars>
          <dgm:chMax val="5"/>
          <dgm:dir/>
          <dgm:resizeHandles val="exact"/>
        </dgm:presLayoutVars>
      </dgm:prSet>
      <dgm:spPr/>
    </dgm:pt>
    <dgm:pt modelId="{D45584A8-60EF-D04E-94A9-5647968DCF98}" type="pres">
      <dgm:prSet presAssocID="{F99DCFCB-C6B0-1442-80A6-EB4E0855D3C3}" presName="arrow" presStyleLbl="bgShp" presStyleIdx="0" presStyleCnt="1" custScaleX="119020"/>
      <dgm:spPr/>
    </dgm:pt>
    <dgm:pt modelId="{44E0ED86-AD89-A149-BD47-9C4ACBC8B252}" type="pres">
      <dgm:prSet presAssocID="{F99DCFCB-C6B0-1442-80A6-EB4E0855D3C3}" presName="arrowDiagram5" presStyleCnt="0"/>
      <dgm:spPr/>
    </dgm:pt>
    <dgm:pt modelId="{2BB13057-B3B5-6C45-AFDD-138304182191}" type="pres">
      <dgm:prSet presAssocID="{7C6DD9D1-4918-4043-8069-D27F7A1E133C}" presName="bullet5a" presStyleLbl="node1" presStyleIdx="0" presStyleCnt="5" custLinFactX="-100000" custLinFactNeighborX="-115484" custLinFactNeighborY="-47617"/>
      <dgm:spPr/>
    </dgm:pt>
    <dgm:pt modelId="{B352B606-8C3D-2D48-8132-B36A476250C8}" type="pres">
      <dgm:prSet presAssocID="{7C6DD9D1-4918-4043-8069-D27F7A1E133C}" presName="textBox5a" presStyleLbl="revTx" presStyleIdx="0" presStyleCnt="5" custScaleX="154625" custLinFactNeighborX="-242" custLinFactNeighborY="195">
        <dgm:presLayoutVars>
          <dgm:bulletEnabled val="1"/>
        </dgm:presLayoutVars>
      </dgm:prSet>
      <dgm:spPr/>
    </dgm:pt>
    <dgm:pt modelId="{BA920C8D-99A7-9546-BCAF-AAE4B19367D8}" type="pres">
      <dgm:prSet presAssocID="{6286C194-6BE1-E846-BE9B-F2934073455A}" presName="bullet5b" presStyleLbl="node1" presStyleIdx="1" presStyleCnt="5" custLinFactNeighborX="-41287" custLinFactNeighborY="-23222"/>
      <dgm:spPr/>
    </dgm:pt>
    <dgm:pt modelId="{D200336C-50E4-B544-8C46-035A31D3D71B}" type="pres">
      <dgm:prSet presAssocID="{6286C194-6BE1-E846-BE9B-F2934073455A}" presName="textBox5b" presStyleLbl="revTx" presStyleIdx="1" presStyleCnt="5" custScaleY="50305" custLinFactNeighborX="3037" custLinFactNeighborY="-13382">
        <dgm:presLayoutVars>
          <dgm:bulletEnabled val="1"/>
        </dgm:presLayoutVars>
      </dgm:prSet>
      <dgm:spPr/>
    </dgm:pt>
    <dgm:pt modelId="{2E7C9094-1818-A746-83DE-9B9F4162063E}" type="pres">
      <dgm:prSet presAssocID="{EC557603-5D3D-9A4F-B3BE-697CAB4E42E8}" presName="bullet5c" presStyleLbl="node1" presStyleIdx="2" presStyleCnt="5" custLinFactNeighborX="-64868" custLinFactNeighborY="8274"/>
      <dgm:spPr/>
    </dgm:pt>
    <dgm:pt modelId="{AA2A8790-7697-5140-AA0D-0B9F6A377667}" type="pres">
      <dgm:prSet presAssocID="{EC557603-5D3D-9A4F-B3BE-697CAB4E42E8}" presName="textBox5c" presStyleLbl="revTx" presStyleIdx="2" presStyleCnt="5" custScaleX="102427" custScaleY="36331" custLinFactNeighborX="-4379" custLinFactNeighborY="-14400">
        <dgm:presLayoutVars>
          <dgm:bulletEnabled val="1"/>
        </dgm:presLayoutVars>
      </dgm:prSet>
      <dgm:spPr/>
    </dgm:pt>
    <dgm:pt modelId="{65868543-8EE5-1741-BC6E-73A5325C52C1}" type="pres">
      <dgm:prSet presAssocID="{1AA18549-B82D-6B4B-9278-EB2B4FEDADFB}" presName="bullet5d" presStyleLbl="node1" presStyleIdx="3" presStyleCnt="5" custLinFactNeighborX="-92949" custLinFactNeighborY="33546"/>
      <dgm:spPr/>
    </dgm:pt>
    <dgm:pt modelId="{A6D3C992-6888-5349-94EF-B0D60BE90F79}" type="pres">
      <dgm:prSet presAssocID="{1AA18549-B82D-6B4B-9278-EB2B4FEDADFB}" presName="textBox5d" presStyleLbl="revTx" presStyleIdx="3" presStyleCnt="5" custScaleY="25473" custLinFactNeighborX="-13991" custLinFactNeighborY="-17975">
        <dgm:presLayoutVars>
          <dgm:bulletEnabled val="1"/>
        </dgm:presLayoutVars>
      </dgm:prSet>
      <dgm:spPr/>
    </dgm:pt>
    <dgm:pt modelId="{E38B5799-EF01-7C4D-B1F9-76ED65863D04}" type="pres">
      <dgm:prSet presAssocID="{AE03DF1B-233C-5E47-81EE-EA261FBB0EB8}" presName="bullet5e" presStyleLbl="node1" presStyleIdx="4" presStyleCnt="5" custLinFactNeighborX="-85048" custLinFactNeighborY="22130"/>
      <dgm:spPr/>
    </dgm:pt>
    <dgm:pt modelId="{380DDD30-06B7-E647-97A6-0EFA9F7BEC7A}" type="pres">
      <dgm:prSet presAssocID="{AE03DF1B-233C-5E47-81EE-EA261FBB0EB8}" presName="textBox5e" presStyleLbl="revTx" presStyleIdx="4" presStyleCnt="5" custScaleX="95434" custScaleY="35452" custLinFactNeighborX="-18396" custLinFactNeighborY="-14649">
        <dgm:presLayoutVars>
          <dgm:bulletEnabled val="1"/>
        </dgm:presLayoutVars>
      </dgm:prSet>
      <dgm:spPr/>
    </dgm:pt>
  </dgm:ptLst>
  <dgm:cxnLst>
    <dgm:cxn modelId="{EAA59E1C-E571-CF4F-A2C2-246E68C5A7D7}" srcId="{7C6DD9D1-4918-4043-8069-D27F7A1E133C}" destId="{D8D923AD-0063-4542-9EDD-C6AB09FDD407}" srcOrd="0" destOrd="0" parTransId="{F30F5A0B-978A-0443-B459-16520DA1197C}" sibTransId="{2212D00E-5914-084E-8BCC-D5D316DC0B66}"/>
    <dgm:cxn modelId="{D56F0928-BB9B-C543-BBF6-2D9451C68C29}" srcId="{F99DCFCB-C6B0-1442-80A6-EB4E0855D3C3}" destId="{1AA18549-B82D-6B4B-9278-EB2B4FEDADFB}" srcOrd="3" destOrd="0" parTransId="{1BFE8E80-6A63-A44F-A1E5-75B094C3BF92}" sibTransId="{1A23765D-377D-1C4B-A48A-23D1834B2563}"/>
    <dgm:cxn modelId="{8390CF29-ECBF-4341-9A5D-5C8A293FE35F}" type="presOf" srcId="{40ABAD98-E1BF-AE4E-9EF9-C46116FBD93D}" destId="{B352B606-8C3D-2D48-8132-B36A476250C8}" srcOrd="0" destOrd="4" presId="urn:microsoft.com/office/officeart/2005/8/layout/arrow2"/>
    <dgm:cxn modelId="{B1898F40-F86E-1A4E-9EE7-7C6D88BA6823}" type="presOf" srcId="{6286C194-6BE1-E846-BE9B-F2934073455A}" destId="{D200336C-50E4-B544-8C46-035A31D3D71B}" srcOrd="0" destOrd="0" presId="urn:microsoft.com/office/officeart/2005/8/layout/arrow2"/>
    <dgm:cxn modelId="{FC2A0A44-75EF-DE45-B1AD-F46C187D95B4}" type="presOf" srcId="{55EFE11A-B7D7-4B45-A8FE-A19BD1D9AE2C}" destId="{B352B606-8C3D-2D48-8132-B36A476250C8}" srcOrd="0" destOrd="3" presId="urn:microsoft.com/office/officeart/2005/8/layout/arrow2"/>
    <dgm:cxn modelId="{91D1D048-DB96-C44A-B647-F7C46C1392AB}" type="presOf" srcId="{7C6DD9D1-4918-4043-8069-D27F7A1E133C}" destId="{B352B606-8C3D-2D48-8132-B36A476250C8}" srcOrd="0" destOrd="0" presId="urn:microsoft.com/office/officeart/2005/8/layout/arrow2"/>
    <dgm:cxn modelId="{D1F9B354-07FF-6046-AE6F-B257C1E571D5}" srcId="{7C6DD9D1-4918-4043-8069-D27F7A1E133C}" destId="{55EFE11A-B7D7-4B45-A8FE-A19BD1D9AE2C}" srcOrd="2" destOrd="0" parTransId="{A5FFE7C9-4A90-A448-A649-BB833949EEDA}" sibTransId="{E8607233-20FE-0943-85A8-D60F9AADB92D}"/>
    <dgm:cxn modelId="{33962C5F-8474-764D-A08D-3DCA17DBB39E}" srcId="{6286C194-6BE1-E846-BE9B-F2934073455A}" destId="{3AB23149-AF71-A545-8576-FBFB9D7993B6}" srcOrd="0" destOrd="0" parTransId="{02427D2B-3542-A84C-820B-2B80369FDB9E}" sibTransId="{FDF6A735-BF04-604F-9018-4DAE7B7E3DCE}"/>
    <dgm:cxn modelId="{BFCEC460-79C0-C94D-8189-BD9A4A0C6F16}" srcId="{F99DCFCB-C6B0-1442-80A6-EB4E0855D3C3}" destId="{EC557603-5D3D-9A4F-B3BE-697CAB4E42E8}" srcOrd="2" destOrd="0" parTransId="{C6ED866E-AFC6-4C4D-99F6-A9F3512D084B}" sibTransId="{AA3DA2C4-FFF5-C849-B9D0-AD96ED260A07}"/>
    <dgm:cxn modelId="{0B75A965-0EC6-3E4C-962F-2288D7F8C097}" srcId="{F99DCFCB-C6B0-1442-80A6-EB4E0855D3C3}" destId="{AE03DF1B-233C-5E47-81EE-EA261FBB0EB8}" srcOrd="4" destOrd="0" parTransId="{D0FFB660-DA74-AC4D-9F8D-A4D9F476FFFC}" sibTransId="{63FC5236-08A8-6A49-814E-4143C295AEB4}"/>
    <dgm:cxn modelId="{F2F35067-E122-814F-80B3-1678C0C9A537}" srcId="{7C6DD9D1-4918-4043-8069-D27F7A1E133C}" destId="{E629EA18-BAF0-BD43-90D7-01B8627F43F8}" srcOrd="1" destOrd="0" parTransId="{B643F217-669F-5F4B-9576-C1935C642242}" sibTransId="{9CD47334-7445-1A45-B08B-0776E0E61375}"/>
    <dgm:cxn modelId="{DF6FCA68-D1DA-9A46-8327-CDD1F36A8179}" srcId="{EC557603-5D3D-9A4F-B3BE-697CAB4E42E8}" destId="{B03C5228-28A0-8A49-979D-E5252261410E}" srcOrd="0" destOrd="0" parTransId="{5E806191-8C0F-414E-8E0B-F117071D4A6C}" sibTransId="{7963C715-A8EA-574C-AF94-27147DD53027}"/>
    <dgm:cxn modelId="{5761FD73-03C4-A940-ABC4-7F7AD8D5DECC}" type="presOf" srcId="{B03C5228-28A0-8A49-979D-E5252261410E}" destId="{AA2A8790-7697-5140-AA0D-0B9F6A377667}" srcOrd="0" destOrd="1" presId="urn:microsoft.com/office/officeart/2005/8/layout/arrow2"/>
    <dgm:cxn modelId="{FE67BB95-88DB-244F-86AD-91CBD1CF78B1}" type="presOf" srcId="{E629EA18-BAF0-BD43-90D7-01B8627F43F8}" destId="{B352B606-8C3D-2D48-8132-B36A476250C8}" srcOrd="0" destOrd="2" presId="urn:microsoft.com/office/officeart/2005/8/layout/arrow2"/>
    <dgm:cxn modelId="{1DC8D396-377C-9842-BFF5-3E2C2462E9AD}" type="presOf" srcId="{1AA18549-B82D-6B4B-9278-EB2B4FEDADFB}" destId="{A6D3C992-6888-5349-94EF-B0D60BE90F79}" srcOrd="0" destOrd="0" presId="urn:microsoft.com/office/officeart/2005/8/layout/arrow2"/>
    <dgm:cxn modelId="{DB1D0A9A-1901-5B40-A6E6-25FD4BD85A8B}" srcId="{F99DCFCB-C6B0-1442-80A6-EB4E0855D3C3}" destId="{96AD40A4-07FB-7845-BAD9-69C078603CDA}" srcOrd="5" destOrd="0" parTransId="{0293D0FA-13BA-1D4D-8D2B-ADA3E14DFFCD}" sibTransId="{139B28A7-ECFD-3942-A227-99EEE19BE6B3}"/>
    <dgm:cxn modelId="{6C5BE7AC-26A7-2843-85DE-B864E81A0038}" type="presOf" srcId="{F99DCFCB-C6B0-1442-80A6-EB4E0855D3C3}" destId="{314D9196-122C-3643-867E-8AF9ED09CA7F}" srcOrd="0" destOrd="0" presId="urn:microsoft.com/office/officeart/2005/8/layout/arrow2"/>
    <dgm:cxn modelId="{9AC03CBC-81C3-9349-94D6-9672CE13C2C5}" srcId="{F99DCFCB-C6B0-1442-80A6-EB4E0855D3C3}" destId="{7C6DD9D1-4918-4043-8069-D27F7A1E133C}" srcOrd="0" destOrd="0" parTransId="{1A91A545-1491-064B-8524-A560A551A57F}" sibTransId="{485D189A-A07B-DB41-B471-A89FE9B190C2}"/>
    <dgm:cxn modelId="{E844EBC1-6A7C-9843-960B-2D08CB8739E5}" srcId="{7C6DD9D1-4918-4043-8069-D27F7A1E133C}" destId="{40ABAD98-E1BF-AE4E-9EF9-C46116FBD93D}" srcOrd="3" destOrd="0" parTransId="{05E75564-9BF1-AA42-900B-9B59E9F9360C}" sibTransId="{0921E12F-4D6A-9843-90AA-92FACD92DA08}"/>
    <dgm:cxn modelId="{A54536C3-784D-CC40-8F21-CA4399BA874C}" type="presOf" srcId="{EC557603-5D3D-9A4F-B3BE-697CAB4E42E8}" destId="{AA2A8790-7697-5140-AA0D-0B9F6A377667}" srcOrd="0" destOrd="0" presId="urn:microsoft.com/office/officeart/2005/8/layout/arrow2"/>
    <dgm:cxn modelId="{E68EEFC6-4F95-D24A-B59A-166EA44A3DB2}" type="presOf" srcId="{3AB23149-AF71-A545-8576-FBFB9D7993B6}" destId="{D200336C-50E4-B544-8C46-035A31D3D71B}" srcOrd="0" destOrd="1" presId="urn:microsoft.com/office/officeart/2005/8/layout/arrow2"/>
    <dgm:cxn modelId="{8F9346D3-F6DB-304F-B7A6-8809952D222F}" type="presOf" srcId="{D8D923AD-0063-4542-9EDD-C6AB09FDD407}" destId="{B352B606-8C3D-2D48-8132-B36A476250C8}" srcOrd="0" destOrd="1" presId="urn:microsoft.com/office/officeart/2005/8/layout/arrow2"/>
    <dgm:cxn modelId="{229B87DD-F10B-6146-9356-F7CDBB38C6B3}" srcId="{1AA18549-B82D-6B4B-9278-EB2B4FEDADFB}" destId="{8CB91E35-D29D-A84C-8894-DB0B56734653}" srcOrd="0" destOrd="0" parTransId="{3A43C0D4-5706-E045-9089-B9535C1644E3}" sibTransId="{002F3968-298C-A440-925E-C56CF87079FA}"/>
    <dgm:cxn modelId="{F857D9E0-3538-F341-8D02-BA63CE9A75A3}" type="presOf" srcId="{AE03DF1B-233C-5E47-81EE-EA261FBB0EB8}" destId="{380DDD30-06B7-E647-97A6-0EFA9F7BEC7A}" srcOrd="0" destOrd="0" presId="urn:microsoft.com/office/officeart/2005/8/layout/arrow2"/>
    <dgm:cxn modelId="{90CB96FA-BCA7-674F-9C66-CC38AF828D4F}" type="presOf" srcId="{8CB91E35-D29D-A84C-8894-DB0B56734653}" destId="{A6D3C992-6888-5349-94EF-B0D60BE90F79}" srcOrd="0" destOrd="1" presId="urn:microsoft.com/office/officeart/2005/8/layout/arrow2"/>
    <dgm:cxn modelId="{F050B0FC-E19A-1049-B65A-82E303333AA8}" srcId="{F99DCFCB-C6B0-1442-80A6-EB4E0855D3C3}" destId="{6286C194-6BE1-E846-BE9B-F2934073455A}" srcOrd="1" destOrd="0" parTransId="{8182F825-43D3-794E-A0B3-544289155609}" sibTransId="{9557FF77-AD2E-DA48-9A57-3AB41C6C3BC6}"/>
    <dgm:cxn modelId="{F9D0000E-C3AA-1445-912B-E085528CD238}" type="presParOf" srcId="{314D9196-122C-3643-867E-8AF9ED09CA7F}" destId="{D45584A8-60EF-D04E-94A9-5647968DCF98}" srcOrd="0" destOrd="0" presId="urn:microsoft.com/office/officeart/2005/8/layout/arrow2"/>
    <dgm:cxn modelId="{040A1823-7F6C-5E42-BD5E-756D86A447CE}" type="presParOf" srcId="{314D9196-122C-3643-867E-8AF9ED09CA7F}" destId="{44E0ED86-AD89-A149-BD47-9C4ACBC8B252}" srcOrd="1" destOrd="0" presId="urn:microsoft.com/office/officeart/2005/8/layout/arrow2"/>
    <dgm:cxn modelId="{A80FEB20-9C9A-0D48-9FA5-556AB75CDBF7}" type="presParOf" srcId="{44E0ED86-AD89-A149-BD47-9C4ACBC8B252}" destId="{2BB13057-B3B5-6C45-AFDD-138304182191}" srcOrd="0" destOrd="0" presId="urn:microsoft.com/office/officeart/2005/8/layout/arrow2"/>
    <dgm:cxn modelId="{B4FF18EB-A368-224E-8078-E48D7A15F6C2}" type="presParOf" srcId="{44E0ED86-AD89-A149-BD47-9C4ACBC8B252}" destId="{B352B606-8C3D-2D48-8132-B36A476250C8}" srcOrd="1" destOrd="0" presId="urn:microsoft.com/office/officeart/2005/8/layout/arrow2"/>
    <dgm:cxn modelId="{69277FC3-BEF7-C041-83AA-FB7CACEC0E46}" type="presParOf" srcId="{44E0ED86-AD89-A149-BD47-9C4ACBC8B252}" destId="{BA920C8D-99A7-9546-BCAF-AAE4B19367D8}" srcOrd="2" destOrd="0" presId="urn:microsoft.com/office/officeart/2005/8/layout/arrow2"/>
    <dgm:cxn modelId="{079304C7-D878-514C-84AF-D344CC75A893}" type="presParOf" srcId="{44E0ED86-AD89-A149-BD47-9C4ACBC8B252}" destId="{D200336C-50E4-B544-8C46-035A31D3D71B}" srcOrd="3" destOrd="0" presId="urn:microsoft.com/office/officeart/2005/8/layout/arrow2"/>
    <dgm:cxn modelId="{5A15007C-C03B-7E43-B1EB-898340CEE9A9}" type="presParOf" srcId="{44E0ED86-AD89-A149-BD47-9C4ACBC8B252}" destId="{2E7C9094-1818-A746-83DE-9B9F4162063E}" srcOrd="4" destOrd="0" presId="urn:microsoft.com/office/officeart/2005/8/layout/arrow2"/>
    <dgm:cxn modelId="{132A0FE6-9703-3F47-A345-879F76458287}" type="presParOf" srcId="{44E0ED86-AD89-A149-BD47-9C4ACBC8B252}" destId="{AA2A8790-7697-5140-AA0D-0B9F6A377667}" srcOrd="5" destOrd="0" presId="urn:microsoft.com/office/officeart/2005/8/layout/arrow2"/>
    <dgm:cxn modelId="{D3044232-C8E7-134B-9433-1EA7BCC35D53}" type="presParOf" srcId="{44E0ED86-AD89-A149-BD47-9C4ACBC8B252}" destId="{65868543-8EE5-1741-BC6E-73A5325C52C1}" srcOrd="6" destOrd="0" presId="urn:microsoft.com/office/officeart/2005/8/layout/arrow2"/>
    <dgm:cxn modelId="{F7423B8A-C3B1-6546-99DB-08B43A732634}" type="presParOf" srcId="{44E0ED86-AD89-A149-BD47-9C4ACBC8B252}" destId="{A6D3C992-6888-5349-94EF-B0D60BE90F79}" srcOrd="7" destOrd="0" presId="urn:microsoft.com/office/officeart/2005/8/layout/arrow2"/>
    <dgm:cxn modelId="{8C6851E9-3394-7740-B318-DFC7149494D6}" type="presParOf" srcId="{44E0ED86-AD89-A149-BD47-9C4ACBC8B252}" destId="{E38B5799-EF01-7C4D-B1F9-76ED65863D04}" srcOrd="8" destOrd="0" presId="urn:microsoft.com/office/officeart/2005/8/layout/arrow2"/>
    <dgm:cxn modelId="{ED6ADD0B-13FD-424D-A372-CDBB2886F568}" type="presParOf" srcId="{44E0ED86-AD89-A149-BD47-9C4ACBC8B252}" destId="{380DDD30-06B7-E647-97A6-0EFA9F7BEC7A}"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ACB985-7BB5-D645-9F7E-6DBFC8DA24D9}" type="doc">
      <dgm:prSet loTypeId="urn:microsoft.com/office/officeart/2005/8/layout/process3" loCatId="" qsTypeId="urn:microsoft.com/office/officeart/2005/8/quickstyle/simple1" qsCatId="simple" csTypeId="urn:microsoft.com/office/officeart/2005/8/colors/colorful3" csCatId="colorful" phldr="1"/>
      <dgm:spPr/>
      <dgm:t>
        <a:bodyPr/>
        <a:lstStyle/>
        <a:p>
          <a:endParaRPr lang="en-US"/>
        </a:p>
      </dgm:t>
    </dgm:pt>
    <dgm:pt modelId="{0046224B-2E9A-4F43-901C-731455606E2C}">
      <dgm:prSet phldrT="[Text]" custT="1"/>
      <dgm:spPr/>
      <dgm:t>
        <a:bodyPr/>
        <a:lstStyle/>
        <a:p>
          <a:r>
            <a:rPr lang="en-US" sz="1400" dirty="0">
              <a:latin typeface="BR Omny" pitchFamily="2" charset="77"/>
            </a:rPr>
            <a:t>Phase 1: Reconstruction of Theory of Change</a:t>
          </a:r>
        </a:p>
      </dgm:t>
    </dgm:pt>
    <dgm:pt modelId="{97A09539-E35F-A244-A03B-6F2FA42E672F}" type="parTrans" cxnId="{89DEC46D-DE75-D04F-A44E-56CA718DAE8B}">
      <dgm:prSet/>
      <dgm:spPr/>
      <dgm:t>
        <a:bodyPr/>
        <a:lstStyle/>
        <a:p>
          <a:endParaRPr lang="en-US" sz="2000">
            <a:latin typeface="BR Omny" pitchFamily="2" charset="77"/>
          </a:endParaRPr>
        </a:p>
      </dgm:t>
    </dgm:pt>
    <dgm:pt modelId="{77A5EBEF-4928-3847-8ADB-B949C36EFF8E}" type="sibTrans" cxnId="{89DEC46D-DE75-D04F-A44E-56CA718DAE8B}">
      <dgm:prSet custT="1"/>
      <dgm:spPr/>
      <dgm:t>
        <a:bodyPr/>
        <a:lstStyle/>
        <a:p>
          <a:endParaRPr lang="en-US" sz="1050">
            <a:latin typeface="BR Omny" pitchFamily="2" charset="77"/>
          </a:endParaRPr>
        </a:p>
      </dgm:t>
    </dgm:pt>
    <dgm:pt modelId="{7DA2F7F2-3B0A-FC48-8EE1-7D5370815232}">
      <dgm:prSet phldrT="[Text]" custT="1"/>
      <dgm:spPr/>
      <dgm:t>
        <a:bodyPr/>
        <a:lstStyle/>
        <a:p>
          <a:r>
            <a:rPr lang="en-US" sz="1400" dirty="0">
              <a:latin typeface="BR Omny" pitchFamily="2" charset="77"/>
            </a:rPr>
            <a:t>Rebuild the logic behind the intervention and how it is expected to lead to results over time. </a:t>
          </a:r>
        </a:p>
      </dgm:t>
    </dgm:pt>
    <dgm:pt modelId="{B4F11297-AE71-A94B-BE05-F76083864415}" type="parTrans" cxnId="{DBFCE952-66E9-164C-957F-EF6275A2B320}">
      <dgm:prSet/>
      <dgm:spPr/>
      <dgm:t>
        <a:bodyPr/>
        <a:lstStyle/>
        <a:p>
          <a:endParaRPr lang="en-US" sz="2000">
            <a:latin typeface="BR Omny" pitchFamily="2" charset="77"/>
          </a:endParaRPr>
        </a:p>
      </dgm:t>
    </dgm:pt>
    <dgm:pt modelId="{20EFE431-5346-9848-A513-08B6E565F512}" type="sibTrans" cxnId="{DBFCE952-66E9-164C-957F-EF6275A2B320}">
      <dgm:prSet/>
      <dgm:spPr/>
      <dgm:t>
        <a:bodyPr/>
        <a:lstStyle/>
        <a:p>
          <a:endParaRPr lang="en-US" sz="2000">
            <a:latin typeface="BR Omny" pitchFamily="2" charset="77"/>
          </a:endParaRPr>
        </a:p>
      </dgm:t>
    </dgm:pt>
    <dgm:pt modelId="{8D433271-60D9-944F-A325-6FE4B1179D2C}">
      <dgm:prSet phldrT="[Text]" custT="1"/>
      <dgm:spPr/>
      <dgm:t>
        <a:bodyPr/>
        <a:lstStyle/>
        <a:p>
          <a:r>
            <a:rPr lang="en-US" sz="1400" dirty="0">
              <a:latin typeface="BR Omny" pitchFamily="2" charset="77"/>
            </a:rPr>
            <a:t>Phase 2: Identify Assumptions and Mechanisms</a:t>
          </a:r>
        </a:p>
      </dgm:t>
    </dgm:pt>
    <dgm:pt modelId="{BDEEF439-457C-BC45-846F-49C1A7560732}" type="parTrans" cxnId="{44CDD355-9CD6-A648-B61C-828A069E723B}">
      <dgm:prSet/>
      <dgm:spPr/>
      <dgm:t>
        <a:bodyPr/>
        <a:lstStyle/>
        <a:p>
          <a:endParaRPr lang="en-US" sz="2000">
            <a:latin typeface="BR Omny" pitchFamily="2" charset="77"/>
          </a:endParaRPr>
        </a:p>
      </dgm:t>
    </dgm:pt>
    <dgm:pt modelId="{B46E2759-4280-F744-9B8E-36361F589DB3}" type="sibTrans" cxnId="{44CDD355-9CD6-A648-B61C-828A069E723B}">
      <dgm:prSet custT="1"/>
      <dgm:spPr/>
      <dgm:t>
        <a:bodyPr/>
        <a:lstStyle/>
        <a:p>
          <a:endParaRPr lang="en-US" sz="1050">
            <a:latin typeface="BR Omny" pitchFamily="2" charset="77"/>
          </a:endParaRPr>
        </a:p>
      </dgm:t>
    </dgm:pt>
    <dgm:pt modelId="{691B1798-AA97-2B44-B3D5-27487818F0CA}">
      <dgm:prSet phldrT="[Text]" custT="1"/>
      <dgm:spPr/>
      <dgm:t>
        <a:bodyPr/>
        <a:lstStyle/>
        <a:p>
          <a:r>
            <a:rPr lang="en-US" sz="1400" dirty="0">
              <a:latin typeface="BR Omny" pitchFamily="2" charset="77"/>
            </a:rPr>
            <a:t>Clarify the assumptions that must hold for each causal link and the mechanisms that drive change</a:t>
          </a:r>
        </a:p>
      </dgm:t>
    </dgm:pt>
    <dgm:pt modelId="{B3CF75FD-92C1-1340-9F77-4830224AD73F}" type="parTrans" cxnId="{103507F4-A248-FB41-913E-1843E7E8C9DF}">
      <dgm:prSet/>
      <dgm:spPr/>
      <dgm:t>
        <a:bodyPr/>
        <a:lstStyle/>
        <a:p>
          <a:endParaRPr lang="en-US" sz="2000">
            <a:latin typeface="BR Omny" pitchFamily="2" charset="77"/>
          </a:endParaRPr>
        </a:p>
      </dgm:t>
    </dgm:pt>
    <dgm:pt modelId="{3FA1B385-14B9-6A48-9FD4-3D0DB2429E0F}" type="sibTrans" cxnId="{103507F4-A248-FB41-913E-1843E7E8C9DF}">
      <dgm:prSet/>
      <dgm:spPr/>
      <dgm:t>
        <a:bodyPr/>
        <a:lstStyle/>
        <a:p>
          <a:endParaRPr lang="en-US" sz="2000">
            <a:latin typeface="BR Omny" pitchFamily="2" charset="77"/>
          </a:endParaRPr>
        </a:p>
      </dgm:t>
    </dgm:pt>
    <dgm:pt modelId="{FD64B7BA-8A07-8D4C-9F69-E86E794308E9}">
      <dgm:prSet phldrT="[Text]" custT="1"/>
      <dgm:spPr/>
      <dgm:t>
        <a:bodyPr/>
        <a:lstStyle/>
        <a:p>
          <a:r>
            <a:rPr lang="en-US" sz="1400" dirty="0">
              <a:latin typeface="BR Omny" pitchFamily="2" charset="77"/>
            </a:rPr>
            <a:t>Phase 3: Develop Evaluation Questions</a:t>
          </a:r>
        </a:p>
      </dgm:t>
    </dgm:pt>
    <dgm:pt modelId="{89C921F7-7EE7-1C4A-8B31-FF2EDD351C97}" type="parTrans" cxnId="{145CE70C-CC3F-9040-8718-5B2019988CB5}">
      <dgm:prSet/>
      <dgm:spPr/>
      <dgm:t>
        <a:bodyPr/>
        <a:lstStyle/>
        <a:p>
          <a:endParaRPr lang="en-US" sz="2000">
            <a:latin typeface="BR Omny" pitchFamily="2" charset="77"/>
          </a:endParaRPr>
        </a:p>
      </dgm:t>
    </dgm:pt>
    <dgm:pt modelId="{72376A88-DB89-3548-8CC3-C51A939BDE55}" type="sibTrans" cxnId="{145CE70C-CC3F-9040-8718-5B2019988CB5}">
      <dgm:prSet custT="1"/>
      <dgm:spPr/>
      <dgm:t>
        <a:bodyPr/>
        <a:lstStyle/>
        <a:p>
          <a:endParaRPr lang="en-US" sz="1050">
            <a:latin typeface="BR Omny" pitchFamily="2" charset="77"/>
          </a:endParaRPr>
        </a:p>
      </dgm:t>
    </dgm:pt>
    <dgm:pt modelId="{4A45F54F-FC23-A94D-8944-64F5A235A8AE}">
      <dgm:prSet phldrT="[Text]" custT="1"/>
      <dgm:spPr/>
      <dgm:t>
        <a:bodyPr/>
        <a:lstStyle/>
        <a:p>
          <a:r>
            <a:rPr lang="en-US" sz="1400" dirty="0">
              <a:latin typeface="BR Omny" pitchFamily="2" charset="77"/>
            </a:rPr>
            <a:t>Formulate evaluation questions directly linked to the </a:t>
          </a:r>
          <a:r>
            <a:rPr lang="en-US" sz="1400" dirty="0" err="1">
              <a:latin typeface="BR Omny" pitchFamily="2" charset="77"/>
            </a:rPr>
            <a:t>ToC</a:t>
          </a:r>
          <a:r>
            <a:rPr lang="en-US" sz="1400" dirty="0">
              <a:latin typeface="BR Omny" pitchFamily="2" charset="77"/>
            </a:rPr>
            <a:t>, targeting causal relationships, contextual factors, and areas of uncertainty. </a:t>
          </a:r>
        </a:p>
      </dgm:t>
    </dgm:pt>
    <dgm:pt modelId="{FCBAFE65-E9F4-4C4E-84F9-BC7B516B0F57}" type="parTrans" cxnId="{703CB76E-1E32-094F-9337-49BDD87A590F}">
      <dgm:prSet/>
      <dgm:spPr/>
      <dgm:t>
        <a:bodyPr/>
        <a:lstStyle/>
        <a:p>
          <a:endParaRPr lang="en-US" sz="2000">
            <a:latin typeface="BR Omny" pitchFamily="2" charset="77"/>
          </a:endParaRPr>
        </a:p>
      </dgm:t>
    </dgm:pt>
    <dgm:pt modelId="{368AFAD3-C668-724E-B54C-C9F43F4FC5E9}" type="sibTrans" cxnId="{703CB76E-1E32-094F-9337-49BDD87A590F}">
      <dgm:prSet/>
      <dgm:spPr/>
      <dgm:t>
        <a:bodyPr/>
        <a:lstStyle/>
        <a:p>
          <a:endParaRPr lang="en-US" sz="2000">
            <a:latin typeface="BR Omny" pitchFamily="2" charset="77"/>
          </a:endParaRPr>
        </a:p>
      </dgm:t>
    </dgm:pt>
    <dgm:pt modelId="{E537ADC5-A1A5-1A47-9A2B-37A7592B2CFA}">
      <dgm:prSet phldrT="[Text]" custT="1"/>
      <dgm:spPr/>
      <dgm:t>
        <a:bodyPr/>
        <a:lstStyle/>
        <a:p>
          <a:endParaRPr lang="en-US" sz="1400" dirty="0">
            <a:latin typeface="BR Omny" pitchFamily="2" charset="77"/>
          </a:endParaRPr>
        </a:p>
      </dgm:t>
    </dgm:pt>
    <dgm:pt modelId="{C5C90921-E965-A841-A9DC-53B1DF39EE2D}" type="parTrans" cxnId="{4029ADAB-0067-1848-B2EE-3A02185151B7}">
      <dgm:prSet/>
      <dgm:spPr/>
      <dgm:t>
        <a:bodyPr/>
        <a:lstStyle/>
        <a:p>
          <a:endParaRPr lang="en-US" sz="2000">
            <a:latin typeface="BR Omny" pitchFamily="2" charset="77"/>
          </a:endParaRPr>
        </a:p>
      </dgm:t>
    </dgm:pt>
    <dgm:pt modelId="{5D4472A7-079A-EF4A-AE69-DB16FB0D2C12}" type="sibTrans" cxnId="{4029ADAB-0067-1848-B2EE-3A02185151B7}">
      <dgm:prSet/>
      <dgm:spPr/>
      <dgm:t>
        <a:bodyPr/>
        <a:lstStyle/>
        <a:p>
          <a:endParaRPr lang="en-US" sz="2000">
            <a:latin typeface="BR Omny" pitchFamily="2" charset="77"/>
          </a:endParaRPr>
        </a:p>
      </dgm:t>
    </dgm:pt>
    <dgm:pt modelId="{259E1493-54BB-0149-ACA4-7E7498994D3A}">
      <dgm:prSet phldrT="[Text]" custT="1"/>
      <dgm:spPr/>
      <dgm:t>
        <a:bodyPr/>
        <a:lstStyle/>
        <a:p>
          <a:r>
            <a:rPr lang="en-US" sz="1400" dirty="0">
              <a:latin typeface="BR Omny" pitchFamily="2" charset="77"/>
            </a:rPr>
            <a:t>Analyze project documents, policy plans </a:t>
          </a:r>
          <a:r>
            <a:rPr lang="en-US" sz="1400">
              <a:latin typeface="BR Omny" pitchFamily="2" charset="77"/>
            </a:rPr>
            <a:t>and evaluations (Secondary information)</a:t>
          </a:r>
          <a:endParaRPr lang="en-US" sz="1400" dirty="0">
            <a:latin typeface="BR Omny" pitchFamily="2" charset="77"/>
          </a:endParaRPr>
        </a:p>
      </dgm:t>
    </dgm:pt>
    <dgm:pt modelId="{826774A7-9A86-9C46-A3BD-1E2CDD716908}" type="parTrans" cxnId="{06DC3D20-41FF-E341-845D-1C8A20DC31FB}">
      <dgm:prSet/>
      <dgm:spPr/>
      <dgm:t>
        <a:bodyPr/>
        <a:lstStyle/>
        <a:p>
          <a:endParaRPr lang="en-US" sz="2000">
            <a:latin typeface="BR Omny" pitchFamily="2" charset="77"/>
          </a:endParaRPr>
        </a:p>
      </dgm:t>
    </dgm:pt>
    <dgm:pt modelId="{30000F32-9B2B-004E-A4BE-156C52200A87}" type="sibTrans" cxnId="{06DC3D20-41FF-E341-845D-1C8A20DC31FB}">
      <dgm:prSet/>
      <dgm:spPr/>
      <dgm:t>
        <a:bodyPr/>
        <a:lstStyle/>
        <a:p>
          <a:endParaRPr lang="en-US" sz="2000">
            <a:latin typeface="BR Omny" pitchFamily="2" charset="77"/>
          </a:endParaRPr>
        </a:p>
      </dgm:t>
    </dgm:pt>
    <dgm:pt modelId="{4502774B-F3A6-9F43-9B67-2CF4A360FC69}">
      <dgm:prSet phldrT="[Text]" custT="1"/>
      <dgm:spPr/>
      <dgm:t>
        <a:bodyPr/>
        <a:lstStyle/>
        <a:p>
          <a:endParaRPr lang="en-US" sz="1400" dirty="0">
            <a:latin typeface="BR Omny" pitchFamily="2" charset="77"/>
          </a:endParaRPr>
        </a:p>
      </dgm:t>
    </dgm:pt>
    <dgm:pt modelId="{57DD6B92-23EE-6447-AB33-7C4730941509}" type="parTrans" cxnId="{AF8BA1A8-3989-8641-A413-0ED14221C233}">
      <dgm:prSet/>
      <dgm:spPr/>
      <dgm:t>
        <a:bodyPr/>
        <a:lstStyle/>
        <a:p>
          <a:endParaRPr lang="en-US" sz="2000">
            <a:latin typeface="BR Omny" pitchFamily="2" charset="77"/>
          </a:endParaRPr>
        </a:p>
      </dgm:t>
    </dgm:pt>
    <dgm:pt modelId="{51A25C4C-9C7F-824C-A63C-7D319C1483A8}" type="sibTrans" cxnId="{AF8BA1A8-3989-8641-A413-0ED14221C233}">
      <dgm:prSet/>
      <dgm:spPr/>
      <dgm:t>
        <a:bodyPr/>
        <a:lstStyle/>
        <a:p>
          <a:endParaRPr lang="en-US" sz="2000">
            <a:latin typeface="BR Omny" pitchFamily="2" charset="77"/>
          </a:endParaRPr>
        </a:p>
      </dgm:t>
    </dgm:pt>
    <dgm:pt modelId="{8EC51775-9FB9-CB47-ABFB-FADAF9372126}">
      <dgm:prSet phldrT="[Text]" custT="1"/>
      <dgm:spPr/>
      <dgm:t>
        <a:bodyPr/>
        <a:lstStyle/>
        <a:p>
          <a:r>
            <a:rPr lang="en-US" sz="1400" dirty="0">
              <a:latin typeface="BR Omny" pitchFamily="2" charset="77"/>
            </a:rPr>
            <a:t>Through interviews and workshops with key stakeholders</a:t>
          </a:r>
        </a:p>
      </dgm:t>
    </dgm:pt>
    <dgm:pt modelId="{BE574A7F-E346-5444-916D-44990E63FD37}" type="parTrans" cxnId="{A5D4D3DD-94ED-7240-ACFA-EC78D172554B}">
      <dgm:prSet/>
      <dgm:spPr/>
      <dgm:t>
        <a:bodyPr/>
        <a:lstStyle/>
        <a:p>
          <a:endParaRPr lang="en-US" sz="2000">
            <a:latin typeface="BR Omny" pitchFamily="2" charset="77"/>
          </a:endParaRPr>
        </a:p>
      </dgm:t>
    </dgm:pt>
    <dgm:pt modelId="{11520C59-8E97-4D4B-BC1E-CD7D6214C372}" type="sibTrans" cxnId="{A5D4D3DD-94ED-7240-ACFA-EC78D172554B}">
      <dgm:prSet/>
      <dgm:spPr/>
      <dgm:t>
        <a:bodyPr/>
        <a:lstStyle/>
        <a:p>
          <a:endParaRPr lang="en-US" sz="2000">
            <a:latin typeface="BR Omny" pitchFamily="2" charset="77"/>
          </a:endParaRPr>
        </a:p>
      </dgm:t>
    </dgm:pt>
    <dgm:pt modelId="{A6B16AEB-036C-4046-895B-F8F681290F62}">
      <dgm:prSet phldrT="[Text]" custT="1"/>
      <dgm:spPr/>
      <dgm:t>
        <a:bodyPr/>
        <a:lstStyle/>
        <a:p>
          <a:r>
            <a:rPr lang="en-US" sz="1400" dirty="0">
              <a:latin typeface="BR Omny" pitchFamily="2" charset="77"/>
            </a:rPr>
            <a:t>Visually mapping causal pathways, assumptions and outcomes</a:t>
          </a:r>
        </a:p>
      </dgm:t>
    </dgm:pt>
    <dgm:pt modelId="{31CC60F1-8CC4-4D41-A68F-8002EB8C5E96}" type="parTrans" cxnId="{F17C07A3-B54D-B143-80AE-2BC3D45F943C}">
      <dgm:prSet/>
      <dgm:spPr/>
      <dgm:t>
        <a:bodyPr/>
        <a:lstStyle/>
        <a:p>
          <a:endParaRPr lang="en-US" sz="2000">
            <a:latin typeface="BR Omny" pitchFamily="2" charset="77"/>
          </a:endParaRPr>
        </a:p>
      </dgm:t>
    </dgm:pt>
    <dgm:pt modelId="{F60EF4D8-E95A-854E-ABF1-10256C96D92D}" type="sibTrans" cxnId="{F17C07A3-B54D-B143-80AE-2BC3D45F943C}">
      <dgm:prSet/>
      <dgm:spPr/>
      <dgm:t>
        <a:bodyPr/>
        <a:lstStyle/>
        <a:p>
          <a:endParaRPr lang="en-US" sz="2000">
            <a:latin typeface="BR Omny" pitchFamily="2" charset="77"/>
          </a:endParaRPr>
        </a:p>
      </dgm:t>
    </dgm:pt>
    <dgm:pt modelId="{FF29A1D1-7463-E049-B649-E6517D696732}">
      <dgm:prSet phldrT="[Text]" custT="1"/>
      <dgm:spPr/>
      <dgm:t>
        <a:bodyPr/>
        <a:lstStyle/>
        <a:p>
          <a:r>
            <a:rPr lang="en-US" sz="1400" dirty="0">
              <a:latin typeface="BR Omny" pitchFamily="2" charset="77"/>
            </a:rPr>
            <a:t>Facilitate structured discussions with the evaluation team</a:t>
          </a:r>
        </a:p>
      </dgm:t>
    </dgm:pt>
    <dgm:pt modelId="{B492BD69-AD4A-4940-A7A3-8E8F0D293F17}" type="parTrans" cxnId="{DA253C1B-23AC-904C-A46E-755A12D89F6E}">
      <dgm:prSet/>
      <dgm:spPr/>
      <dgm:t>
        <a:bodyPr/>
        <a:lstStyle/>
        <a:p>
          <a:endParaRPr lang="en-US" sz="2000">
            <a:latin typeface="BR Omny" pitchFamily="2" charset="77"/>
          </a:endParaRPr>
        </a:p>
      </dgm:t>
    </dgm:pt>
    <dgm:pt modelId="{66307665-37D1-C94E-BA00-283196E69E46}" type="sibTrans" cxnId="{DA253C1B-23AC-904C-A46E-755A12D89F6E}">
      <dgm:prSet/>
      <dgm:spPr/>
      <dgm:t>
        <a:bodyPr/>
        <a:lstStyle/>
        <a:p>
          <a:endParaRPr lang="en-US" sz="2000">
            <a:latin typeface="BR Omny" pitchFamily="2" charset="77"/>
          </a:endParaRPr>
        </a:p>
      </dgm:t>
    </dgm:pt>
    <dgm:pt modelId="{7F3AFCB9-B79C-6B44-A033-3A1E242C4473}">
      <dgm:prSet phldrT="[Text]" custT="1"/>
      <dgm:spPr/>
      <dgm:t>
        <a:bodyPr/>
        <a:lstStyle/>
        <a:p>
          <a:endParaRPr lang="en-US" sz="1400" dirty="0">
            <a:latin typeface="BR Omny" pitchFamily="2" charset="77"/>
          </a:endParaRPr>
        </a:p>
      </dgm:t>
    </dgm:pt>
    <dgm:pt modelId="{73D6C2A7-ED43-C44D-AF34-F4D1A644318A}" type="parTrans" cxnId="{A9393247-A458-7940-A0C4-3DBF10C8DB79}">
      <dgm:prSet/>
      <dgm:spPr/>
      <dgm:t>
        <a:bodyPr/>
        <a:lstStyle/>
        <a:p>
          <a:endParaRPr lang="en-US" sz="2000">
            <a:latin typeface="BR Omny" pitchFamily="2" charset="77"/>
          </a:endParaRPr>
        </a:p>
      </dgm:t>
    </dgm:pt>
    <dgm:pt modelId="{DFB76584-E633-3142-9378-4B74E0E731A5}" type="sibTrans" cxnId="{A9393247-A458-7940-A0C4-3DBF10C8DB79}">
      <dgm:prSet/>
      <dgm:spPr/>
      <dgm:t>
        <a:bodyPr/>
        <a:lstStyle/>
        <a:p>
          <a:endParaRPr lang="en-US" sz="2000">
            <a:latin typeface="BR Omny" pitchFamily="2" charset="77"/>
          </a:endParaRPr>
        </a:p>
      </dgm:t>
    </dgm:pt>
    <dgm:pt modelId="{EAD3E6B8-6C86-0640-9EBD-AAE14BE64A58}">
      <dgm:prSet phldrT="[Text]" custT="1"/>
      <dgm:spPr/>
      <dgm:t>
        <a:bodyPr/>
        <a:lstStyle/>
        <a:p>
          <a:r>
            <a:rPr lang="en-US" sz="1400" dirty="0">
              <a:latin typeface="BR Omny" pitchFamily="2" charset="77"/>
            </a:rPr>
            <a:t>Use prior relevant research to identify common or previously used mechanisms</a:t>
          </a:r>
        </a:p>
      </dgm:t>
    </dgm:pt>
    <dgm:pt modelId="{4D47679A-B4D2-D644-BF76-B0BB9815AF8E}" type="parTrans" cxnId="{818F35A1-4125-E546-B5EC-C987EC945FB3}">
      <dgm:prSet/>
      <dgm:spPr/>
      <dgm:t>
        <a:bodyPr/>
        <a:lstStyle/>
        <a:p>
          <a:endParaRPr lang="en-US" sz="2000">
            <a:latin typeface="BR Omny" pitchFamily="2" charset="77"/>
          </a:endParaRPr>
        </a:p>
      </dgm:t>
    </dgm:pt>
    <dgm:pt modelId="{EFEB1D77-E21A-7444-BDB1-2374637E7D31}" type="sibTrans" cxnId="{818F35A1-4125-E546-B5EC-C987EC945FB3}">
      <dgm:prSet/>
      <dgm:spPr/>
      <dgm:t>
        <a:bodyPr/>
        <a:lstStyle/>
        <a:p>
          <a:endParaRPr lang="en-US" sz="2000">
            <a:latin typeface="BR Omny" pitchFamily="2" charset="77"/>
          </a:endParaRPr>
        </a:p>
      </dgm:t>
    </dgm:pt>
    <dgm:pt modelId="{A56A71B5-0832-7648-97F0-04A274EE08B3}">
      <dgm:prSet phldrT="[Text]" custT="1"/>
      <dgm:spPr/>
      <dgm:t>
        <a:bodyPr/>
        <a:lstStyle/>
        <a:p>
          <a:r>
            <a:rPr lang="en-US" sz="1400" dirty="0">
              <a:latin typeface="BR Omny" pitchFamily="2" charset="77"/>
            </a:rPr>
            <a:t>Use context analysis and assumptions mapping to account for specific local realities </a:t>
          </a:r>
        </a:p>
      </dgm:t>
    </dgm:pt>
    <dgm:pt modelId="{12CFEAC2-85EE-3C4A-ACEE-BF88B942DD79}" type="parTrans" cxnId="{BB427715-BE34-E846-9C31-B8A824FFA293}">
      <dgm:prSet/>
      <dgm:spPr/>
      <dgm:t>
        <a:bodyPr/>
        <a:lstStyle/>
        <a:p>
          <a:endParaRPr lang="en-US" sz="2000">
            <a:latin typeface="BR Omny" pitchFamily="2" charset="77"/>
          </a:endParaRPr>
        </a:p>
      </dgm:t>
    </dgm:pt>
    <dgm:pt modelId="{DF7847F8-9947-D14D-8833-C53546514921}" type="sibTrans" cxnId="{BB427715-BE34-E846-9C31-B8A824FFA293}">
      <dgm:prSet/>
      <dgm:spPr/>
      <dgm:t>
        <a:bodyPr/>
        <a:lstStyle/>
        <a:p>
          <a:endParaRPr lang="en-US" sz="2000">
            <a:latin typeface="BR Omny" pitchFamily="2" charset="77"/>
          </a:endParaRPr>
        </a:p>
      </dgm:t>
    </dgm:pt>
    <dgm:pt modelId="{3F99F4C9-0818-2341-B336-C12BB3069097}">
      <dgm:prSet phldrT="[Text]" custT="1"/>
      <dgm:spPr/>
      <dgm:t>
        <a:bodyPr/>
        <a:lstStyle/>
        <a:p>
          <a:r>
            <a:rPr lang="en-US" sz="1400" dirty="0">
              <a:latin typeface="BR Omny" pitchFamily="2" charset="77"/>
            </a:rPr>
            <a:t>Align questions with </a:t>
          </a:r>
          <a:r>
            <a:rPr lang="en-US" sz="1400" dirty="0" err="1">
              <a:latin typeface="BR Omny" pitchFamily="2" charset="77"/>
            </a:rPr>
            <a:t>ToC</a:t>
          </a:r>
          <a:r>
            <a:rPr lang="en-US" sz="1400" dirty="0">
              <a:latin typeface="BR Omny" pitchFamily="2" charset="77"/>
            </a:rPr>
            <a:t> links, aiming to identify relations between inputs, outputs and outcomes</a:t>
          </a:r>
        </a:p>
      </dgm:t>
    </dgm:pt>
    <dgm:pt modelId="{9D574624-7845-5048-B7A7-29C43550B0DB}" type="parTrans" cxnId="{285E8003-3937-F24E-BC2A-95CBF654912E}">
      <dgm:prSet/>
      <dgm:spPr/>
      <dgm:t>
        <a:bodyPr/>
        <a:lstStyle/>
        <a:p>
          <a:endParaRPr lang="en-US" sz="2000">
            <a:latin typeface="BR Omny" pitchFamily="2" charset="77"/>
          </a:endParaRPr>
        </a:p>
      </dgm:t>
    </dgm:pt>
    <dgm:pt modelId="{84791D4C-87AC-314D-93D8-132EC6DDADDF}" type="sibTrans" cxnId="{285E8003-3937-F24E-BC2A-95CBF654912E}">
      <dgm:prSet/>
      <dgm:spPr/>
      <dgm:t>
        <a:bodyPr/>
        <a:lstStyle/>
        <a:p>
          <a:endParaRPr lang="en-US" sz="2000">
            <a:latin typeface="BR Omny" pitchFamily="2" charset="77"/>
          </a:endParaRPr>
        </a:p>
      </dgm:t>
    </dgm:pt>
    <dgm:pt modelId="{FAAD947F-550A-6941-A90D-31174B6D154D}">
      <dgm:prSet phldrT="[Text]" custT="1"/>
      <dgm:spPr/>
      <dgm:t>
        <a:bodyPr/>
        <a:lstStyle/>
        <a:p>
          <a:endParaRPr lang="en-US" sz="1400" dirty="0">
            <a:latin typeface="BR Omny" pitchFamily="2" charset="77"/>
          </a:endParaRPr>
        </a:p>
      </dgm:t>
    </dgm:pt>
    <dgm:pt modelId="{4923EB7E-48AD-2944-8F4C-3C730D00DCC1}" type="parTrans" cxnId="{19B89BD0-3AD0-F64E-A103-E4D9213C4B86}">
      <dgm:prSet/>
      <dgm:spPr/>
      <dgm:t>
        <a:bodyPr/>
        <a:lstStyle/>
        <a:p>
          <a:endParaRPr lang="en-US" sz="2000">
            <a:latin typeface="BR Omny" pitchFamily="2" charset="77"/>
          </a:endParaRPr>
        </a:p>
      </dgm:t>
    </dgm:pt>
    <dgm:pt modelId="{329BBE6F-8061-054F-9D4A-71DCCAAD5D81}" type="sibTrans" cxnId="{19B89BD0-3AD0-F64E-A103-E4D9213C4B86}">
      <dgm:prSet/>
      <dgm:spPr/>
      <dgm:t>
        <a:bodyPr/>
        <a:lstStyle/>
        <a:p>
          <a:endParaRPr lang="en-US" sz="2000">
            <a:latin typeface="BR Omny" pitchFamily="2" charset="77"/>
          </a:endParaRPr>
        </a:p>
      </dgm:t>
    </dgm:pt>
    <dgm:pt modelId="{AE0F5EB4-82AA-E047-83ED-DD255DFB286E}">
      <dgm:prSet phldrT="[Text]" custT="1"/>
      <dgm:spPr/>
      <dgm:t>
        <a:bodyPr/>
        <a:lstStyle/>
        <a:p>
          <a:r>
            <a:rPr lang="en-US" sz="1400" dirty="0" err="1">
              <a:latin typeface="BR Omny" pitchFamily="2" charset="77"/>
            </a:rPr>
            <a:t>ToC</a:t>
          </a:r>
          <a:r>
            <a:rPr lang="en-US" sz="1400" dirty="0">
              <a:latin typeface="BR Omny" pitchFamily="2" charset="77"/>
            </a:rPr>
            <a:t> revision with stakeholders to validate and prioritize evaluation insights</a:t>
          </a:r>
        </a:p>
      </dgm:t>
    </dgm:pt>
    <dgm:pt modelId="{0BDF2A28-063A-6F4C-9585-6C508DF53E45}" type="parTrans" cxnId="{D6862DA4-0DB0-3645-B938-EF3B0498E573}">
      <dgm:prSet/>
      <dgm:spPr/>
      <dgm:t>
        <a:bodyPr/>
        <a:lstStyle/>
        <a:p>
          <a:endParaRPr lang="en-US" sz="2000">
            <a:latin typeface="BR Omny" pitchFamily="2" charset="77"/>
          </a:endParaRPr>
        </a:p>
      </dgm:t>
    </dgm:pt>
    <dgm:pt modelId="{A7A747FA-6642-1E46-8C48-7EBE8B34D6E1}" type="sibTrans" cxnId="{D6862DA4-0DB0-3645-B938-EF3B0498E573}">
      <dgm:prSet/>
      <dgm:spPr/>
      <dgm:t>
        <a:bodyPr/>
        <a:lstStyle/>
        <a:p>
          <a:endParaRPr lang="en-US" sz="2000">
            <a:latin typeface="BR Omny" pitchFamily="2" charset="77"/>
          </a:endParaRPr>
        </a:p>
      </dgm:t>
    </dgm:pt>
    <dgm:pt modelId="{C19A9807-D352-DA40-8FC0-26CA07D3887B}">
      <dgm:prSet phldrT="[Text]" custT="1"/>
      <dgm:spPr/>
      <dgm:t>
        <a:bodyPr/>
        <a:lstStyle/>
        <a:p>
          <a:r>
            <a:rPr lang="en-US" sz="1400" dirty="0">
              <a:latin typeface="BR Omny" pitchFamily="2" charset="77"/>
            </a:rPr>
            <a:t>Use underlying guiding questions </a:t>
          </a:r>
        </a:p>
      </dgm:t>
    </dgm:pt>
    <dgm:pt modelId="{301F6DB1-0667-B141-8471-44545B040327}" type="parTrans" cxnId="{C61CC71E-C60D-DA44-82DA-B08D7E0D56DE}">
      <dgm:prSet/>
      <dgm:spPr/>
      <dgm:t>
        <a:bodyPr/>
        <a:lstStyle/>
        <a:p>
          <a:endParaRPr lang="en-US" sz="2000">
            <a:latin typeface="BR Omny" pitchFamily="2" charset="77"/>
          </a:endParaRPr>
        </a:p>
      </dgm:t>
    </dgm:pt>
    <dgm:pt modelId="{FD95B6A5-EC32-8943-B9B4-2AE7E7C85742}" type="sibTrans" cxnId="{C61CC71E-C60D-DA44-82DA-B08D7E0D56DE}">
      <dgm:prSet/>
      <dgm:spPr/>
      <dgm:t>
        <a:bodyPr/>
        <a:lstStyle/>
        <a:p>
          <a:endParaRPr lang="en-US" sz="2000">
            <a:latin typeface="BR Omny" pitchFamily="2" charset="77"/>
          </a:endParaRPr>
        </a:p>
      </dgm:t>
    </dgm:pt>
    <dgm:pt modelId="{085784E9-0CD4-444D-ABFB-1B8DF09290FE}">
      <dgm:prSet phldrT="[Text]" custT="1"/>
      <dgm:spPr/>
      <dgm:t>
        <a:bodyPr/>
        <a:lstStyle/>
        <a:p>
          <a:r>
            <a:rPr lang="en-US" sz="1400" dirty="0">
              <a:latin typeface="BR Omny" pitchFamily="2" charset="77"/>
            </a:rPr>
            <a:t>Phase 4: Gather and Analyze Evidence</a:t>
          </a:r>
        </a:p>
      </dgm:t>
    </dgm:pt>
    <dgm:pt modelId="{67B3F6EB-FA87-BC44-86F7-E6D78C9AE314}" type="parTrans" cxnId="{C766F431-9099-4641-8880-8FA499666359}">
      <dgm:prSet/>
      <dgm:spPr/>
      <dgm:t>
        <a:bodyPr/>
        <a:lstStyle/>
        <a:p>
          <a:endParaRPr lang="en-US" sz="2000">
            <a:latin typeface="BR Omny" pitchFamily="2" charset="77"/>
          </a:endParaRPr>
        </a:p>
      </dgm:t>
    </dgm:pt>
    <dgm:pt modelId="{D53D4320-5D75-A248-AE97-AC8EAEC14072}" type="sibTrans" cxnId="{C766F431-9099-4641-8880-8FA499666359}">
      <dgm:prSet custT="1"/>
      <dgm:spPr/>
      <dgm:t>
        <a:bodyPr/>
        <a:lstStyle/>
        <a:p>
          <a:endParaRPr lang="en-US" sz="1050">
            <a:latin typeface="BR Omny" pitchFamily="2" charset="77"/>
          </a:endParaRPr>
        </a:p>
      </dgm:t>
    </dgm:pt>
    <dgm:pt modelId="{1F4D94BF-CC3F-064F-BFB7-366A50C8E2BC}">
      <dgm:prSet phldrT="[Text]" custT="1"/>
      <dgm:spPr/>
      <dgm:t>
        <a:bodyPr/>
        <a:lstStyle/>
        <a:p>
          <a:r>
            <a:rPr lang="en-US" sz="1400" dirty="0">
              <a:latin typeface="BR Omny" pitchFamily="2" charset="77"/>
            </a:rPr>
            <a:t>Collect and interpret data to assess whether the causal pathways, assumptions, and mechanisms are playing out as expected. </a:t>
          </a:r>
        </a:p>
      </dgm:t>
    </dgm:pt>
    <dgm:pt modelId="{D4A12388-0D42-D148-8822-EBCB50679A5F}" type="parTrans" cxnId="{83D47D9B-1BC8-5941-92A2-98FDCEC1E6A1}">
      <dgm:prSet/>
      <dgm:spPr/>
      <dgm:t>
        <a:bodyPr/>
        <a:lstStyle/>
        <a:p>
          <a:endParaRPr lang="en-US" sz="2000">
            <a:latin typeface="BR Omny" pitchFamily="2" charset="77"/>
          </a:endParaRPr>
        </a:p>
      </dgm:t>
    </dgm:pt>
    <dgm:pt modelId="{19E09C42-830B-3A49-87C7-685C0F8F7EC1}" type="sibTrans" cxnId="{83D47D9B-1BC8-5941-92A2-98FDCEC1E6A1}">
      <dgm:prSet/>
      <dgm:spPr/>
      <dgm:t>
        <a:bodyPr/>
        <a:lstStyle/>
        <a:p>
          <a:endParaRPr lang="en-US" sz="2000">
            <a:latin typeface="BR Omny" pitchFamily="2" charset="77"/>
          </a:endParaRPr>
        </a:p>
      </dgm:t>
    </dgm:pt>
    <dgm:pt modelId="{C45C1E99-6DF8-074F-8E17-DBEBC9691053}">
      <dgm:prSet phldrT="[Text]" custT="1"/>
      <dgm:spPr/>
      <dgm:t>
        <a:bodyPr/>
        <a:lstStyle/>
        <a:p>
          <a:r>
            <a:rPr lang="en-US" sz="1400" dirty="0">
              <a:latin typeface="BR Omny" pitchFamily="2" charset="77"/>
            </a:rPr>
            <a:t>Use mixed methods: interviews, focus groups, work shops, surveys and administrative data </a:t>
          </a:r>
        </a:p>
      </dgm:t>
    </dgm:pt>
    <dgm:pt modelId="{E2D40E90-9916-AF45-AA8F-A221959D7E1A}" type="parTrans" cxnId="{235CDC35-CBFC-BC46-8B4C-BD222C35A70B}">
      <dgm:prSet/>
      <dgm:spPr/>
      <dgm:t>
        <a:bodyPr/>
        <a:lstStyle/>
        <a:p>
          <a:endParaRPr lang="en-US" sz="2000">
            <a:latin typeface="BR Omny" pitchFamily="2" charset="77"/>
          </a:endParaRPr>
        </a:p>
      </dgm:t>
    </dgm:pt>
    <dgm:pt modelId="{B2BE1ABF-C1FF-FD4E-9D6E-5D95A87B96B1}" type="sibTrans" cxnId="{235CDC35-CBFC-BC46-8B4C-BD222C35A70B}">
      <dgm:prSet/>
      <dgm:spPr/>
      <dgm:t>
        <a:bodyPr/>
        <a:lstStyle/>
        <a:p>
          <a:endParaRPr lang="en-US" sz="2000">
            <a:latin typeface="BR Omny" pitchFamily="2" charset="77"/>
          </a:endParaRPr>
        </a:p>
      </dgm:t>
    </dgm:pt>
    <dgm:pt modelId="{BF5CE31E-2032-294C-9670-857A7FE27633}">
      <dgm:prSet phldrT="[Text]" custT="1"/>
      <dgm:spPr/>
      <dgm:t>
        <a:bodyPr/>
        <a:lstStyle/>
        <a:p>
          <a:endParaRPr lang="en-US" sz="1400" dirty="0">
            <a:latin typeface="BR Omny" pitchFamily="2" charset="77"/>
          </a:endParaRPr>
        </a:p>
      </dgm:t>
    </dgm:pt>
    <dgm:pt modelId="{45B8E764-40D3-0842-967F-EB1760153352}" type="parTrans" cxnId="{2B254E77-AFE2-C749-8816-E413D693311D}">
      <dgm:prSet/>
      <dgm:spPr/>
      <dgm:t>
        <a:bodyPr/>
        <a:lstStyle/>
        <a:p>
          <a:endParaRPr lang="en-US" sz="2000">
            <a:latin typeface="BR Omny" pitchFamily="2" charset="77"/>
          </a:endParaRPr>
        </a:p>
      </dgm:t>
    </dgm:pt>
    <dgm:pt modelId="{762B916E-326E-324F-882D-AB48EFAEDABF}" type="sibTrans" cxnId="{2B254E77-AFE2-C749-8816-E413D693311D}">
      <dgm:prSet/>
      <dgm:spPr/>
      <dgm:t>
        <a:bodyPr/>
        <a:lstStyle/>
        <a:p>
          <a:endParaRPr lang="en-US" sz="2000">
            <a:latin typeface="BR Omny" pitchFamily="2" charset="77"/>
          </a:endParaRPr>
        </a:p>
      </dgm:t>
    </dgm:pt>
    <dgm:pt modelId="{895FD283-CEA8-7C49-B431-5173363BAA79}">
      <dgm:prSet phldrT="[Text]" custT="1"/>
      <dgm:spPr/>
      <dgm:t>
        <a:bodyPr/>
        <a:lstStyle/>
        <a:p>
          <a:r>
            <a:rPr lang="en-US" sz="1400" dirty="0">
              <a:latin typeface="BR Omny" pitchFamily="2" charset="77"/>
            </a:rPr>
            <a:t>Apply contribution analysis, process tracing and comparative case analysis</a:t>
          </a:r>
        </a:p>
      </dgm:t>
    </dgm:pt>
    <dgm:pt modelId="{2F2071C0-1D0E-D74A-A9B2-047A58894DE1}" type="parTrans" cxnId="{AD1E5A1B-954F-3640-8929-C6398314B8DB}">
      <dgm:prSet/>
      <dgm:spPr/>
      <dgm:t>
        <a:bodyPr/>
        <a:lstStyle/>
        <a:p>
          <a:endParaRPr lang="en-US" sz="2000">
            <a:latin typeface="BR Omny" pitchFamily="2" charset="77"/>
          </a:endParaRPr>
        </a:p>
      </dgm:t>
    </dgm:pt>
    <dgm:pt modelId="{A9785B49-31A4-A046-9BF0-DAF4C6788129}" type="sibTrans" cxnId="{AD1E5A1B-954F-3640-8929-C6398314B8DB}">
      <dgm:prSet/>
      <dgm:spPr/>
      <dgm:t>
        <a:bodyPr/>
        <a:lstStyle/>
        <a:p>
          <a:endParaRPr lang="en-US" sz="2000">
            <a:latin typeface="BR Omny" pitchFamily="2" charset="77"/>
          </a:endParaRPr>
        </a:p>
      </dgm:t>
    </dgm:pt>
    <dgm:pt modelId="{2D3E27DD-45CF-9A41-B40D-9FB606A2FB46}">
      <dgm:prSet phldrT="[Text]" custT="1"/>
      <dgm:spPr/>
      <dgm:t>
        <a:bodyPr/>
        <a:lstStyle/>
        <a:p>
          <a:r>
            <a:rPr lang="en-US" sz="1400" dirty="0">
              <a:latin typeface="BR Omny" pitchFamily="2" charset="77"/>
            </a:rPr>
            <a:t>Triangulate findings across methods, sites and stakeholders perspectives</a:t>
          </a:r>
        </a:p>
      </dgm:t>
    </dgm:pt>
    <dgm:pt modelId="{00E45B26-3591-4145-ABB9-2610D1F6671C}" type="parTrans" cxnId="{30BA6270-FC81-614F-AF38-96A0C3CC63DF}">
      <dgm:prSet/>
      <dgm:spPr/>
      <dgm:t>
        <a:bodyPr/>
        <a:lstStyle/>
        <a:p>
          <a:endParaRPr lang="en-US" sz="2000">
            <a:latin typeface="BR Omny" pitchFamily="2" charset="77"/>
          </a:endParaRPr>
        </a:p>
      </dgm:t>
    </dgm:pt>
    <dgm:pt modelId="{658C5265-C062-4E45-813D-A27C19BBBF2C}" type="sibTrans" cxnId="{30BA6270-FC81-614F-AF38-96A0C3CC63DF}">
      <dgm:prSet/>
      <dgm:spPr/>
      <dgm:t>
        <a:bodyPr/>
        <a:lstStyle/>
        <a:p>
          <a:endParaRPr lang="en-US" sz="2000">
            <a:latin typeface="BR Omny" pitchFamily="2" charset="77"/>
          </a:endParaRPr>
        </a:p>
      </dgm:t>
    </dgm:pt>
    <dgm:pt modelId="{F05DCAA1-275C-4B49-98B9-04387B2233C9}">
      <dgm:prSet phldrT="[Text]" custT="1"/>
      <dgm:spPr/>
      <dgm:t>
        <a:bodyPr/>
        <a:lstStyle/>
        <a:p>
          <a:r>
            <a:rPr lang="en-US" sz="1400" dirty="0">
              <a:latin typeface="BR Omny" pitchFamily="2" charset="77"/>
            </a:rPr>
            <a:t>Phase 5: Refine the theory and socialization</a:t>
          </a:r>
        </a:p>
      </dgm:t>
    </dgm:pt>
    <dgm:pt modelId="{B484869D-F877-C54D-B511-9478A326265E}" type="parTrans" cxnId="{49B97F7C-03F0-264A-9746-CA4C8755ED5D}">
      <dgm:prSet/>
      <dgm:spPr/>
      <dgm:t>
        <a:bodyPr/>
        <a:lstStyle/>
        <a:p>
          <a:endParaRPr lang="en-US" sz="2000">
            <a:latin typeface="BR Omny" pitchFamily="2" charset="77"/>
          </a:endParaRPr>
        </a:p>
      </dgm:t>
    </dgm:pt>
    <dgm:pt modelId="{131EC90E-CEB8-C741-A616-69150E804843}" type="sibTrans" cxnId="{49B97F7C-03F0-264A-9746-CA4C8755ED5D}">
      <dgm:prSet/>
      <dgm:spPr/>
      <dgm:t>
        <a:bodyPr/>
        <a:lstStyle/>
        <a:p>
          <a:endParaRPr lang="en-US" sz="2000">
            <a:latin typeface="BR Omny" pitchFamily="2" charset="77"/>
          </a:endParaRPr>
        </a:p>
      </dgm:t>
    </dgm:pt>
    <dgm:pt modelId="{97761799-8ED9-AB40-A3B1-5314FB9044DE}">
      <dgm:prSet phldrT="[Text]" custT="1"/>
      <dgm:spPr/>
      <dgm:t>
        <a:bodyPr/>
        <a:lstStyle/>
        <a:p>
          <a:r>
            <a:rPr lang="en-US" sz="1400" dirty="0">
              <a:latin typeface="BR Omny" pitchFamily="2" charset="77"/>
            </a:rPr>
            <a:t>Based on the findings, refine the </a:t>
          </a:r>
          <a:r>
            <a:rPr lang="en-US" sz="1400" dirty="0" err="1">
              <a:latin typeface="BR Omny" pitchFamily="2" charset="77"/>
            </a:rPr>
            <a:t>ToC</a:t>
          </a:r>
          <a:r>
            <a:rPr lang="en-US" sz="1400" dirty="0">
              <a:latin typeface="BR Omny" pitchFamily="2" charset="77"/>
            </a:rPr>
            <a:t> to reflect what was confirmed, modified, or disproven. </a:t>
          </a:r>
        </a:p>
      </dgm:t>
    </dgm:pt>
    <dgm:pt modelId="{3441CC07-CE97-5542-91F1-EC61F9CE9BBE}" type="parTrans" cxnId="{1C4D76B4-C96C-2442-9B26-F8DC62EE877B}">
      <dgm:prSet/>
      <dgm:spPr/>
      <dgm:t>
        <a:bodyPr/>
        <a:lstStyle/>
        <a:p>
          <a:endParaRPr lang="en-US" sz="2000">
            <a:latin typeface="BR Omny" pitchFamily="2" charset="77"/>
          </a:endParaRPr>
        </a:p>
      </dgm:t>
    </dgm:pt>
    <dgm:pt modelId="{14FB4D2D-FEEE-1A4B-8EE9-CDCF0E8D65A1}" type="sibTrans" cxnId="{1C4D76B4-C96C-2442-9B26-F8DC62EE877B}">
      <dgm:prSet/>
      <dgm:spPr/>
      <dgm:t>
        <a:bodyPr/>
        <a:lstStyle/>
        <a:p>
          <a:endParaRPr lang="en-US" sz="2000">
            <a:latin typeface="BR Omny" pitchFamily="2" charset="77"/>
          </a:endParaRPr>
        </a:p>
      </dgm:t>
    </dgm:pt>
    <dgm:pt modelId="{6427E758-6838-244F-B0DE-1AADE5D6BEED}">
      <dgm:prSet phldrT="[Text]" custT="1"/>
      <dgm:spPr/>
      <dgm:t>
        <a:bodyPr/>
        <a:lstStyle/>
        <a:p>
          <a:pPr>
            <a:buFont typeface="Arial" panose="020B0604020202020204" pitchFamily="34" charset="0"/>
            <a:buChar char="•"/>
          </a:pPr>
          <a:r>
            <a:rPr lang="en-US" sz="1400" dirty="0">
              <a:latin typeface="BR Omny" pitchFamily="2" charset="77"/>
            </a:rPr>
            <a:t>Revise the </a:t>
          </a:r>
          <a:r>
            <a:rPr lang="en-US" sz="1400" dirty="0" err="1">
              <a:latin typeface="BR Omny" pitchFamily="2" charset="77"/>
            </a:rPr>
            <a:t>ToC</a:t>
          </a:r>
          <a:r>
            <a:rPr lang="en-US" sz="1400" dirty="0">
              <a:latin typeface="BR Omny" pitchFamily="2" charset="77"/>
            </a:rPr>
            <a:t> to reflect evidence-supported and broken causal links</a:t>
          </a:r>
        </a:p>
      </dgm:t>
    </dgm:pt>
    <dgm:pt modelId="{FC6C49B6-0D3C-F64B-B986-37F9145921BD}" type="parTrans" cxnId="{20B69DC0-7954-D840-9732-8E5EA59E3C36}">
      <dgm:prSet/>
      <dgm:spPr/>
      <dgm:t>
        <a:bodyPr/>
        <a:lstStyle/>
        <a:p>
          <a:endParaRPr lang="en-US" sz="2000">
            <a:latin typeface="BR Omny" pitchFamily="2" charset="77"/>
          </a:endParaRPr>
        </a:p>
      </dgm:t>
    </dgm:pt>
    <dgm:pt modelId="{DB79E9EA-F70D-B148-98FF-3D37526A9159}" type="sibTrans" cxnId="{20B69DC0-7954-D840-9732-8E5EA59E3C36}">
      <dgm:prSet/>
      <dgm:spPr/>
      <dgm:t>
        <a:bodyPr/>
        <a:lstStyle/>
        <a:p>
          <a:endParaRPr lang="en-US" sz="2000">
            <a:latin typeface="BR Omny" pitchFamily="2" charset="77"/>
          </a:endParaRPr>
        </a:p>
      </dgm:t>
    </dgm:pt>
    <dgm:pt modelId="{88D814B3-8977-6240-9726-5C18ACC334FE}">
      <dgm:prSet phldrT="[Text]" custT="1"/>
      <dgm:spPr/>
      <dgm:t>
        <a:bodyPr/>
        <a:lstStyle/>
        <a:p>
          <a:endParaRPr lang="en-US" sz="1400" dirty="0">
            <a:latin typeface="BR Omny" pitchFamily="2" charset="77"/>
          </a:endParaRPr>
        </a:p>
      </dgm:t>
    </dgm:pt>
    <dgm:pt modelId="{3B16BF3D-0FEF-DD4F-846F-582607F1E5C2}" type="parTrans" cxnId="{25615483-08ED-9A4E-AC16-8DB625E2B3A5}">
      <dgm:prSet/>
      <dgm:spPr/>
      <dgm:t>
        <a:bodyPr/>
        <a:lstStyle/>
        <a:p>
          <a:endParaRPr lang="en-US" sz="2000">
            <a:latin typeface="BR Omny" pitchFamily="2" charset="77"/>
          </a:endParaRPr>
        </a:p>
      </dgm:t>
    </dgm:pt>
    <dgm:pt modelId="{62E3FBCD-2698-0E4F-B1A4-271CD3A2C980}" type="sibTrans" cxnId="{25615483-08ED-9A4E-AC16-8DB625E2B3A5}">
      <dgm:prSet/>
      <dgm:spPr/>
      <dgm:t>
        <a:bodyPr/>
        <a:lstStyle/>
        <a:p>
          <a:endParaRPr lang="en-US" sz="2000">
            <a:latin typeface="BR Omny" pitchFamily="2" charset="77"/>
          </a:endParaRPr>
        </a:p>
      </dgm:t>
    </dgm:pt>
    <dgm:pt modelId="{6B32852C-47B7-014B-BC9E-A308228924A9}">
      <dgm:prSet phldrT="[Text]" custT="1"/>
      <dgm:spPr/>
      <dgm:t>
        <a:bodyPr/>
        <a:lstStyle/>
        <a:p>
          <a:pPr>
            <a:buFont typeface="Arial" panose="020B0604020202020204" pitchFamily="34" charset="0"/>
            <a:buChar char="•"/>
          </a:pPr>
          <a:r>
            <a:rPr lang="en-US" sz="1400" dirty="0">
              <a:latin typeface="BR Omny" pitchFamily="2" charset="77"/>
            </a:rPr>
            <a:t>Present findings through participatory learning and socialization sessions</a:t>
          </a:r>
        </a:p>
      </dgm:t>
    </dgm:pt>
    <dgm:pt modelId="{B5239AB7-067D-1145-913B-382742E6272A}" type="parTrans" cxnId="{C46D2A58-4D74-1A4D-9DC0-8BF1A6383403}">
      <dgm:prSet/>
      <dgm:spPr/>
      <dgm:t>
        <a:bodyPr/>
        <a:lstStyle/>
        <a:p>
          <a:endParaRPr lang="en-US" sz="2000">
            <a:latin typeface="BR Omny" pitchFamily="2" charset="77"/>
          </a:endParaRPr>
        </a:p>
      </dgm:t>
    </dgm:pt>
    <dgm:pt modelId="{77E69BF3-7F2A-034E-BE3F-8042AD760D59}" type="sibTrans" cxnId="{C46D2A58-4D74-1A4D-9DC0-8BF1A6383403}">
      <dgm:prSet/>
      <dgm:spPr/>
      <dgm:t>
        <a:bodyPr/>
        <a:lstStyle/>
        <a:p>
          <a:endParaRPr lang="en-US" sz="2000">
            <a:latin typeface="BR Omny" pitchFamily="2" charset="77"/>
          </a:endParaRPr>
        </a:p>
      </dgm:t>
    </dgm:pt>
    <dgm:pt modelId="{6AA7818A-2C71-8240-A823-4A35BA620E19}">
      <dgm:prSet phldrT="[Text]" custT="1"/>
      <dgm:spPr/>
      <dgm:t>
        <a:bodyPr/>
        <a:lstStyle/>
        <a:p>
          <a:pPr>
            <a:buFont typeface="Arial" panose="020B0604020202020204" pitchFamily="34" charset="0"/>
            <a:buChar char="•"/>
          </a:pPr>
          <a:r>
            <a:rPr lang="en-US" sz="1400" dirty="0">
              <a:latin typeface="BR Omny" pitchFamily="2" charset="77"/>
            </a:rPr>
            <a:t>Develop practical, theory-informed recommendations for improvement</a:t>
          </a:r>
        </a:p>
      </dgm:t>
    </dgm:pt>
    <dgm:pt modelId="{502D4898-533D-F64D-8876-8FA1D9F56CC8}" type="parTrans" cxnId="{9BDE8E16-0A7F-AC4E-8B68-EC3A6F51CD96}">
      <dgm:prSet/>
      <dgm:spPr/>
      <dgm:t>
        <a:bodyPr/>
        <a:lstStyle/>
        <a:p>
          <a:endParaRPr lang="en-US" sz="2000">
            <a:latin typeface="BR Omny" pitchFamily="2" charset="77"/>
          </a:endParaRPr>
        </a:p>
      </dgm:t>
    </dgm:pt>
    <dgm:pt modelId="{0AF862CB-3DA9-5B4A-B679-7D6836F7C815}" type="sibTrans" cxnId="{9BDE8E16-0A7F-AC4E-8B68-EC3A6F51CD96}">
      <dgm:prSet/>
      <dgm:spPr/>
      <dgm:t>
        <a:bodyPr/>
        <a:lstStyle/>
        <a:p>
          <a:endParaRPr lang="en-US" sz="2000">
            <a:latin typeface="BR Omny" pitchFamily="2" charset="77"/>
          </a:endParaRPr>
        </a:p>
      </dgm:t>
    </dgm:pt>
    <dgm:pt modelId="{D2172112-F611-1544-A291-E42C259868ED}" type="pres">
      <dgm:prSet presAssocID="{57ACB985-7BB5-D645-9F7E-6DBFC8DA24D9}" presName="linearFlow" presStyleCnt="0">
        <dgm:presLayoutVars>
          <dgm:dir/>
          <dgm:animLvl val="lvl"/>
          <dgm:resizeHandles val="exact"/>
        </dgm:presLayoutVars>
      </dgm:prSet>
      <dgm:spPr/>
    </dgm:pt>
    <dgm:pt modelId="{707E16D1-C42D-A547-8B85-0994FC64584A}" type="pres">
      <dgm:prSet presAssocID="{0046224B-2E9A-4F43-901C-731455606E2C}" presName="composite" presStyleCnt="0"/>
      <dgm:spPr/>
    </dgm:pt>
    <dgm:pt modelId="{63DE439B-2447-E54B-AC8E-2706B8E916FD}" type="pres">
      <dgm:prSet presAssocID="{0046224B-2E9A-4F43-901C-731455606E2C}" presName="parTx" presStyleLbl="node1" presStyleIdx="0" presStyleCnt="5">
        <dgm:presLayoutVars>
          <dgm:chMax val="0"/>
          <dgm:chPref val="0"/>
          <dgm:bulletEnabled val="1"/>
        </dgm:presLayoutVars>
      </dgm:prSet>
      <dgm:spPr/>
    </dgm:pt>
    <dgm:pt modelId="{79F61327-5A66-2744-97B6-4D6A312E92AE}" type="pres">
      <dgm:prSet presAssocID="{0046224B-2E9A-4F43-901C-731455606E2C}" presName="parSh" presStyleLbl="node1" presStyleIdx="0" presStyleCnt="5"/>
      <dgm:spPr/>
    </dgm:pt>
    <dgm:pt modelId="{289F4F59-60CC-C648-BA85-D6BC04450C86}" type="pres">
      <dgm:prSet presAssocID="{0046224B-2E9A-4F43-901C-731455606E2C}" presName="desTx" presStyleLbl="fgAcc1" presStyleIdx="0" presStyleCnt="5">
        <dgm:presLayoutVars>
          <dgm:bulletEnabled val="1"/>
        </dgm:presLayoutVars>
      </dgm:prSet>
      <dgm:spPr/>
    </dgm:pt>
    <dgm:pt modelId="{7E5FBB58-DA7E-1B44-A85E-44FFC30B39DA}" type="pres">
      <dgm:prSet presAssocID="{77A5EBEF-4928-3847-8ADB-B949C36EFF8E}" presName="sibTrans" presStyleLbl="sibTrans2D1" presStyleIdx="0" presStyleCnt="4"/>
      <dgm:spPr/>
    </dgm:pt>
    <dgm:pt modelId="{2E4D4850-5619-7F47-8943-E339A2E4D453}" type="pres">
      <dgm:prSet presAssocID="{77A5EBEF-4928-3847-8ADB-B949C36EFF8E}" presName="connTx" presStyleLbl="sibTrans2D1" presStyleIdx="0" presStyleCnt="4"/>
      <dgm:spPr/>
    </dgm:pt>
    <dgm:pt modelId="{65801396-01F6-7A49-997F-CDD06B737FCF}" type="pres">
      <dgm:prSet presAssocID="{8D433271-60D9-944F-A325-6FE4B1179D2C}" presName="composite" presStyleCnt="0"/>
      <dgm:spPr/>
    </dgm:pt>
    <dgm:pt modelId="{B3C2FA9B-A106-4044-806D-0768C09DB2AC}" type="pres">
      <dgm:prSet presAssocID="{8D433271-60D9-944F-A325-6FE4B1179D2C}" presName="parTx" presStyleLbl="node1" presStyleIdx="0" presStyleCnt="5">
        <dgm:presLayoutVars>
          <dgm:chMax val="0"/>
          <dgm:chPref val="0"/>
          <dgm:bulletEnabled val="1"/>
        </dgm:presLayoutVars>
      </dgm:prSet>
      <dgm:spPr/>
    </dgm:pt>
    <dgm:pt modelId="{46BCA885-D660-5540-BF28-090E34CC0DD8}" type="pres">
      <dgm:prSet presAssocID="{8D433271-60D9-944F-A325-6FE4B1179D2C}" presName="parSh" presStyleLbl="node1" presStyleIdx="1" presStyleCnt="5"/>
      <dgm:spPr/>
    </dgm:pt>
    <dgm:pt modelId="{01F9C1E0-6189-2443-A870-57E2C4084EC1}" type="pres">
      <dgm:prSet presAssocID="{8D433271-60D9-944F-A325-6FE4B1179D2C}" presName="desTx" presStyleLbl="fgAcc1" presStyleIdx="1" presStyleCnt="5">
        <dgm:presLayoutVars>
          <dgm:bulletEnabled val="1"/>
        </dgm:presLayoutVars>
      </dgm:prSet>
      <dgm:spPr/>
    </dgm:pt>
    <dgm:pt modelId="{3836CCEF-7404-5E47-850C-EED77ED5342D}" type="pres">
      <dgm:prSet presAssocID="{B46E2759-4280-F744-9B8E-36361F589DB3}" presName="sibTrans" presStyleLbl="sibTrans2D1" presStyleIdx="1" presStyleCnt="4"/>
      <dgm:spPr/>
    </dgm:pt>
    <dgm:pt modelId="{2F2A4638-2F6B-FE43-B7F0-88EABA15D4CF}" type="pres">
      <dgm:prSet presAssocID="{B46E2759-4280-F744-9B8E-36361F589DB3}" presName="connTx" presStyleLbl="sibTrans2D1" presStyleIdx="1" presStyleCnt="4"/>
      <dgm:spPr/>
    </dgm:pt>
    <dgm:pt modelId="{ADFF4EB4-89AC-5848-A388-5DEEA29FF278}" type="pres">
      <dgm:prSet presAssocID="{FD64B7BA-8A07-8D4C-9F69-E86E794308E9}" presName="composite" presStyleCnt="0"/>
      <dgm:spPr/>
    </dgm:pt>
    <dgm:pt modelId="{01B99101-6717-BC4E-9E0B-DAB304ACA43A}" type="pres">
      <dgm:prSet presAssocID="{FD64B7BA-8A07-8D4C-9F69-E86E794308E9}" presName="parTx" presStyleLbl="node1" presStyleIdx="1" presStyleCnt="5">
        <dgm:presLayoutVars>
          <dgm:chMax val="0"/>
          <dgm:chPref val="0"/>
          <dgm:bulletEnabled val="1"/>
        </dgm:presLayoutVars>
      </dgm:prSet>
      <dgm:spPr/>
    </dgm:pt>
    <dgm:pt modelId="{7EF4C6BD-2CA0-7E40-A68C-364C35D7F8A9}" type="pres">
      <dgm:prSet presAssocID="{FD64B7BA-8A07-8D4C-9F69-E86E794308E9}" presName="parSh" presStyleLbl="node1" presStyleIdx="2" presStyleCnt="5"/>
      <dgm:spPr/>
    </dgm:pt>
    <dgm:pt modelId="{7008B2FB-B056-5947-995E-B969AE21655F}" type="pres">
      <dgm:prSet presAssocID="{FD64B7BA-8A07-8D4C-9F69-E86E794308E9}" presName="desTx" presStyleLbl="fgAcc1" presStyleIdx="2" presStyleCnt="5">
        <dgm:presLayoutVars>
          <dgm:bulletEnabled val="1"/>
        </dgm:presLayoutVars>
      </dgm:prSet>
      <dgm:spPr/>
    </dgm:pt>
    <dgm:pt modelId="{528456CD-AABB-3B46-8CFD-547E8E106F94}" type="pres">
      <dgm:prSet presAssocID="{72376A88-DB89-3548-8CC3-C51A939BDE55}" presName="sibTrans" presStyleLbl="sibTrans2D1" presStyleIdx="2" presStyleCnt="4"/>
      <dgm:spPr/>
    </dgm:pt>
    <dgm:pt modelId="{2F70CD12-0607-1E4D-BC94-9E171A931BE2}" type="pres">
      <dgm:prSet presAssocID="{72376A88-DB89-3548-8CC3-C51A939BDE55}" presName="connTx" presStyleLbl="sibTrans2D1" presStyleIdx="2" presStyleCnt="4"/>
      <dgm:spPr/>
    </dgm:pt>
    <dgm:pt modelId="{E4EF614A-BC13-7A4C-BBE5-57ED7ED0CA82}" type="pres">
      <dgm:prSet presAssocID="{085784E9-0CD4-444D-ABFB-1B8DF09290FE}" presName="composite" presStyleCnt="0"/>
      <dgm:spPr/>
    </dgm:pt>
    <dgm:pt modelId="{3C61F0E8-1F31-F949-9F59-6F87E75F1B16}" type="pres">
      <dgm:prSet presAssocID="{085784E9-0CD4-444D-ABFB-1B8DF09290FE}" presName="parTx" presStyleLbl="node1" presStyleIdx="2" presStyleCnt="5">
        <dgm:presLayoutVars>
          <dgm:chMax val="0"/>
          <dgm:chPref val="0"/>
          <dgm:bulletEnabled val="1"/>
        </dgm:presLayoutVars>
      </dgm:prSet>
      <dgm:spPr/>
    </dgm:pt>
    <dgm:pt modelId="{793DAFA9-1C74-F34F-AB38-F2307AD0C0A3}" type="pres">
      <dgm:prSet presAssocID="{085784E9-0CD4-444D-ABFB-1B8DF09290FE}" presName="parSh" presStyleLbl="node1" presStyleIdx="3" presStyleCnt="5"/>
      <dgm:spPr/>
    </dgm:pt>
    <dgm:pt modelId="{1A69C690-3A83-EF4F-AA88-F8D4D3700F65}" type="pres">
      <dgm:prSet presAssocID="{085784E9-0CD4-444D-ABFB-1B8DF09290FE}" presName="desTx" presStyleLbl="fgAcc1" presStyleIdx="3" presStyleCnt="5">
        <dgm:presLayoutVars>
          <dgm:bulletEnabled val="1"/>
        </dgm:presLayoutVars>
      </dgm:prSet>
      <dgm:spPr/>
    </dgm:pt>
    <dgm:pt modelId="{8A5B43E0-EBA9-6044-8BD3-D79B077ED861}" type="pres">
      <dgm:prSet presAssocID="{D53D4320-5D75-A248-AE97-AC8EAEC14072}" presName="sibTrans" presStyleLbl="sibTrans2D1" presStyleIdx="3" presStyleCnt="4"/>
      <dgm:spPr/>
    </dgm:pt>
    <dgm:pt modelId="{7C317B93-580F-2D40-A9F2-A4622CB7CE4E}" type="pres">
      <dgm:prSet presAssocID="{D53D4320-5D75-A248-AE97-AC8EAEC14072}" presName="connTx" presStyleLbl="sibTrans2D1" presStyleIdx="3" presStyleCnt="4"/>
      <dgm:spPr/>
    </dgm:pt>
    <dgm:pt modelId="{84695D46-B2FD-FC4B-86AE-078438AA9F56}" type="pres">
      <dgm:prSet presAssocID="{F05DCAA1-275C-4B49-98B9-04387B2233C9}" presName="composite" presStyleCnt="0"/>
      <dgm:spPr/>
    </dgm:pt>
    <dgm:pt modelId="{D7CB05EC-217D-4141-91CB-A639ED79159B}" type="pres">
      <dgm:prSet presAssocID="{F05DCAA1-275C-4B49-98B9-04387B2233C9}" presName="parTx" presStyleLbl="node1" presStyleIdx="3" presStyleCnt="5">
        <dgm:presLayoutVars>
          <dgm:chMax val="0"/>
          <dgm:chPref val="0"/>
          <dgm:bulletEnabled val="1"/>
        </dgm:presLayoutVars>
      </dgm:prSet>
      <dgm:spPr/>
    </dgm:pt>
    <dgm:pt modelId="{C35B5D8C-EBCF-864B-9DC6-74A73ED69BBE}" type="pres">
      <dgm:prSet presAssocID="{F05DCAA1-275C-4B49-98B9-04387B2233C9}" presName="parSh" presStyleLbl="node1" presStyleIdx="4" presStyleCnt="5"/>
      <dgm:spPr/>
    </dgm:pt>
    <dgm:pt modelId="{88911D88-AC92-604F-A9AB-895B52F9A322}" type="pres">
      <dgm:prSet presAssocID="{F05DCAA1-275C-4B49-98B9-04387B2233C9}" presName="desTx" presStyleLbl="fgAcc1" presStyleIdx="4" presStyleCnt="5">
        <dgm:presLayoutVars>
          <dgm:bulletEnabled val="1"/>
        </dgm:presLayoutVars>
      </dgm:prSet>
      <dgm:spPr/>
    </dgm:pt>
  </dgm:ptLst>
  <dgm:cxnLst>
    <dgm:cxn modelId="{26619602-543D-EE4A-A3DB-5F43B3D8637F}" type="presOf" srcId="{BF5CE31E-2032-294C-9670-857A7FE27633}" destId="{1A69C690-3A83-EF4F-AA88-F8D4D3700F65}" srcOrd="0" destOrd="1" presId="urn:microsoft.com/office/officeart/2005/8/layout/process3"/>
    <dgm:cxn modelId="{285E8003-3937-F24E-BC2A-95CBF654912E}" srcId="{FD64B7BA-8A07-8D4C-9F69-E86E794308E9}" destId="{3F99F4C9-0818-2341-B336-C12BB3069097}" srcOrd="2" destOrd="0" parTransId="{9D574624-7845-5048-B7A7-29C43550B0DB}" sibTransId="{84791D4C-87AC-314D-93D8-132EC6DDADDF}"/>
    <dgm:cxn modelId="{847C6905-734B-4142-850E-E4D5D393E039}" type="presOf" srcId="{2D3E27DD-45CF-9A41-B40D-9FB606A2FB46}" destId="{1A69C690-3A83-EF4F-AA88-F8D4D3700F65}" srcOrd="0" destOrd="4" presId="urn:microsoft.com/office/officeart/2005/8/layout/process3"/>
    <dgm:cxn modelId="{68CC7306-1F8C-5541-8FD9-F547FE7A1CED}" type="presOf" srcId="{4A45F54F-FC23-A94D-8944-64F5A235A8AE}" destId="{7008B2FB-B056-5947-995E-B969AE21655F}" srcOrd="0" destOrd="0" presId="urn:microsoft.com/office/officeart/2005/8/layout/process3"/>
    <dgm:cxn modelId="{145CE70C-CC3F-9040-8718-5B2019988CB5}" srcId="{57ACB985-7BB5-D645-9F7E-6DBFC8DA24D9}" destId="{FD64B7BA-8A07-8D4C-9F69-E86E794308E9}" srcOrd="2" destOrd="0" parTransId="{89C921F7-7EE7-1C4A-8B31-FF2EDD351C97}" sibTransId="{72376A88-DB89-3548-8CC3-C51A939BDE55}"/>
    <dgm:cxn modelId="{AC710112-1A32-464A-B23A-F03F36105B4A}" type="presOf" srcId="{D53D4320-5D75-A248-AE97-AC8EAEC14072}" destId="{7C317B93-580F-2D40-A9F2-A4622CB7CE4E}" srcOrd="1" destOrd="0" presId="urn:microsoft.com/office/officeart/2005/8/layout/process3"/>
    <dgm:cxn modelId="{52DEB214-DCAB-F642-BFA2-AA55EB08CDAD}" type="presOf" srcId="{691B1798-AA97-2B44-B3D5-27487818F0CA}" destId="{01F9C1E0-6189-2443-A870-57E2C4084EC1}" srcOrd="0" destOrd="0" presId="urn:microsoft.com/office/officeart/2005/8/layout/process3"/>
    <dgm:cxn modelId="{BB427715-BE34-E846-9C31-B8A824FFA293}" srcId="{8D433271-60D9-944F-A325-6FE4B1179D2C}" destId="{A56A71B5-0832-7648-97F0-04A274EE08B3}" srcOrd="4" destOrd="0" parTransId="{12CFEAC2-85EE-3C4A-ACEE-BF88B942DD79}" sibTransId="{DF7847F8-9947-D14D-8833-C53546514921}"/>
    <dgm:cxn modelId="{9BDE8E16-0A7F-AC4E-8B68-EC3A6F51CD96}" srcId="{F05DCAA1-275C-4B49-98B9-04387B2233C9}" destId="{6AA7818A-2C71-8240-A823-4A35BA620E19}" srcOrd="4" destOrd="0" parTransId="{502D4898-533D-F64D-8876-8FA1D9F56CC8}" sibTransId="{0AF862CB-3DA9-5B4A-B679-7D6836F7C815}"/>
    <dgm:cxn modelId="{A8062E1A-6247-254D-BCD2-C734D941D4AC}" type="presOf" srcId="{085784E9-0CD4-444D-ABFB-1B8DF09290FE}" destId="{3C61F0E8-1F31-F949-9F59-6F87E75F1B16}" srcOrd="0" destOrd="0" presId="urn:microsoft.com/office/officeart/2005/8/layout/process3"/>
    <dgm:cxn modelId="{DA253C1B-23AC-904C-A46E-755A12D89F6E}" srcId="{8D433271-60D9-944F-A325-6FE4B1179D2C}" destId="{FF29A1D1-7463-E049-B649-E6517D696732}" srcOrd="2" destOrd="0" parTransId="{B492BD69-AD4A-4940-A7A3-8E8F0D293F17}" sibTransId="{66307665-37D1-C94E-BA00-283196E69E46}"/>
    <dgm:cxn modelId="{AD1E5A1B-954F-3640-8929-C6398314B8DB}" srcId="{085784E9-0CD4-444D-ABFB-1B8DF09290FE}" destId="{895FD283-CEA8-7C49-B431-5173363BAA79}" srcOrd="3" destOrd="0" parTransId="{2F2071C0-1D0E-D74A-A9B2-047A58894DE1}" sibTransId="{A9785B49-31A4-A046-9BF0-DAF4C6788129}"/>
    <dgm:cxn modelId="{C61CC71E-C60D-DA44-82DA-B08D7E0D56DE}" srcId="{FD64B7BA-8A07-8D4C-9F69-E86E794308E9}" destId="{C19A9807-D352-DA40-8FC0-26CA07D3887B}" srcOrd="4" destOrd="0" parTransId="{301F6DB1-0667-B141-8471-44545B040327}" sibTransId="{FD95B6A5-EC32-8943-B9B4-2AE7E7C85742}"/>
    <dgm:cxn modelId="{06DC3D20-41FF-E341-845D-1C8A20DC31FB}" srcId="{0046224B-2E9A-4F43-901C-731455606E2C}" destId="{259E1493-54BB-0149-ACA4-7E7498994D3A}" srcOrd="2" destOrd="0" parTransId="{826774A7-9A86-9C46-A3BD-1E2CDD716908}" sibTransId="{30000F32-9B2B-004E-A4BE-156C52200A87}"/>
    <dgm:cxn modelId="{41429522-CBC9-6A49-B532-3E338C7BE276}" type="presOf" srcId="{97761799-8ED9-AB40-A3B1-5314FB9044DE}" destId="{88911D88-AC92-604F-A9AB-895B52F9A322}" srcOrd="0" destOrd="0" presId="urn:microsoft.com/office/officeart/2005/8/layout/process3"/>
    <dgm:cxn modelId="{3EBAF724-67C7-D549-895C-4ACE21DDECA1}" type="presOf" srcId="{3F99F4C9-0818-2341-B336-C12BB3069097}" destId="{7008B2FB-B056-5947-995E-B969AE21655F}" srcOrd="0" destOrd="2" presId="urn:microsoft.com/office/officeart/2005/8/layout/process3"/>
    <dgm:cxn modelId="{21ABD127-7443-044F-994F-624D863225C8}" type="presOf" srcId="{085784E9-0CD4-444D-ABFB-1B8DF09290FE}" destId="{793DAFA9-1C74-F34F-AB38-F2307AD0C0A3}" srcOrd="1" destOrd="0" presId="urn:microsoft.com/office/officeart/2005/8/layout/process3"/>
    <dgm:cxn modelId="{0EC77E2E-4196-2748-84FB-1DE3AFE810AC}" type="presOf" srcId="{7DA2F7F2-3B0A-FC48-8EE1-7D5370815232}" destId="{289F4F59-60CC-C648-BA85-D6BC04450C86}" srcOrd="0" destOrd="0" presId="urn:microsoft.com/office/officeart/2005/8/layout/process3"/>
    <dgm:cxn modelId="{C766F431-9099-4641-8880-8FA499666359}" srcId="{57ACB985-7BB5-D645-9F7E-6DBFC8DA24D9}" destId="{085784E9-0CD4-444D-ABFB-1B8DF09290FE}" srcOrd="3" destOrd="0" parTransId="{67B3F6EB-FA87-BC44-86F7-E6D78C9AE314}" sibTransId="{D53D4320-5D75-A248-AE97-AC8EAEC14072}"/>
    <dgm:cxn modelId="{235CDC35-CBFC-BC46-8B4C-BD222C35A70B}" srcId="{085784E9-0CD4-444D-ABFB-1B8DF09290FE}" destId="{C45C1E99-6DF8-074F-8E17-DBEBC9691053}" srcOrd="2" destOrd="0" parTransId="{E2D40E90-9916-AF45-AA8F-A221959D7E1A}" sibTransId="{B2BE1ABF-C1FF-FD4E-9D6E-5D95A87B96B1}"/>
    <dgm:cxn modelId="{338F2536-3494-F247-9A43-DAF9F6026ED9}" type="presOf" srcId="{F05DCAA1-275C-4B49-98B9-04387B2233C9}" destId="{C35B5D8C-EBCF-864B-9DC6-74A73ED69BBE}" srcOrd="1" destOrd="0" presId="urn:microsoft.com/office/officeart/2005/8/layout/process3"/>
    <dgm:cxn modelId="{1AC16939-433E-0D4C-A9CE-C4A82D82247F}" type="presOf" srcId="{6427E758-6838-244F-B0DE-1AADE5D6BEED}" destId="{88911D88-AC92-604F-A9AB-895B52F9A322}" srcOrd="0" destOrd="2" presId="urn:microsoft.com/office/officeart/2005/8/layout/process3"/>
    <dgm:cxn modelId="{BA09453F-4447-0940-8862-092F75F36AD1}" type="presOf" srcId="{6B32852C-47B7-014B-BC9E-A308228924A9}" destId="{88911D88-AC92-604F-A9AB-895B52F9A322}" srcOrd="0" destOrd="3" presId="urn:microsoft.com/office/officeart/2005/8/layout/process3"/>
    <dgm:cxn modelId="{8EF8F643-88D5-D241-BB95-C9A54989183C}" type="presOf" srcId="{0046224B-2E9A-4F43-901C-731455606E2C}" destId="{63DE439B-2447-E54B-AC8E-2706B8E916FD}" srcOrd="0" destOrd="0" presId="urn:microsoft.com/office/officeart/2005/8/layout/process3"/>
    <dgm:cxn modelId="{A9393247-A458-7940-A0C4-3DBF10C8DB79}" srcId="{8D433271-60D9-944F-A325-6FE4B1179D2C}" destId="{7F3AFCB9-B79C-6B44-A033-3A1E242C4473}" srcOrd="1" destOrd="0" parTransId="{73D6C2A7-ED43-C44D-AF34-F4D1A644318A}" sibTransId="{DFB76584-E633-3142-9378-4B74E0E731A5}"/>
    <dgm:cxn modelId="{0D4D8F4A-E1E5-5041-882D-DAB7BC01758E}" type="presOf" srcId="{FD64B7BA-8A07-8D4C-9F69-E86E794308E9}" destId="{01B99101-6717-BC4E-9E0B-DAB304ACA43A}" srcOrd="0" destOrd="0" presId="urn:microsoft.com/office/officeart/2005/8/layout/process3"/>
    <dgm:cxn modelId="{9813B24E-B099-B946-B7E6-98A46328CC56}" type="presOf" srcId="{4502774B-F3A6-9F43-9B67-2CF4A360FC69}" destId="{289F4F59-60CC-C648-BA85-D6BC04450C86}" srcOrd="0" destOrd="1" presId="urn:microsoft.com/office/officeart/2005/8/layout/process3"/>
    <dgm:cxn modelId="{DBFCE952-66E9-164C-957F-EF6275A2B320}" srcId="{0046224B-2E9A-4F43-901C-731455606E2C}" destId="{7DA2F7F2-3B0A-FC48-8EE1-7D5370815232}" srcOrd="0" destOrd="0" parTransId="{B4F11297-AE71-A94B-BE05-F76083864415}" sibTransId="{20EFE431-5346-9848-A513-08B6E565F512}"/>
    <dgm:cxn modelId="{EF062354-BF9C-0F44-880D-D810ADF78BC1}" type="presOf" srcId="{8EC51775-9FB9-CB47-ABFB-FADAF9372126}" destId="{289F4F59-60CC-C648-BA85-D6BC04450C86}" srcOrd="0" destOrd="3" presId="urn:microsoft.com/office/officeart/2005/8/layout/process3"/>
    <dgm:cxn modelId="{44CDD355-9CD6-A648-B61C-828A069E723B}" srcId="{57ACB985-7BB5-D645-9F7E-6DBFC8DA24D9}" destId="{8D433271-60D9-944F-A325-6FE4B1179D2C}" srcOrd="1" destOrd="0" parTransId="{BDEEF439-457C-BC45-846F-49C1A7560732}" sibTransId="{B46E2759-4280-F744-9B8E-36361F589DB3}"/>
    <dgm:cxn modelId="{C46D2A58-4D74-1A4D-9DC0-8BF1A6383403}" srcId="{F05DCAA1-275C-4B49-98B9-04387B2233C9}" destId="{6B32852C-47B7-014B-BC9E-A308228924A9}" srcOrd="3" destOrd="0" parTransId="{B5239AB7-067D-1145-913B-382742E6272A}" sibTransId="{77E69BF3-7F2A-034E-BE3F-8042AD760D59}"/>
    <dgm:cxn modelId="{6B299D61-7A29-9244-8E7F-644E17F1CF87}" type="presOf" srcId="{AE0F5EB4-82AA-E047-83ED-DD255DFB286E}" destId="{7008B2FB-B056-5947-995E-B969AE21655F}" srcOrd="0" destOrd="3" presId="urn:microsoft.com/office/officeart/2005/8/layout/process3"/>
    <dgm:cxn modelId="{89DEC46D-DE75-D04F-A44E-56CA718DAE8B}" srcId="{57ACB985-7BB5-D645-9F7E-6DBFC8DA24D9}" destId="{0046224B-2E9A-4F43-901C-731455606E2C}" srcOrd="0" destOrd="0" parTransId="{97A09539-E35F-A244-A03B-6F2FA42E672F}" sibTransId="{77A5EBEF-4928-3847-8ADB-B949C36EFF8E}"/>
    <dgm:cxn modelId="{13A7376E-D9FD-4D4C-97C0-1669759103F0}" type="presOf" srcId="{77A5EBEF-4928-3847-8ADB-B949C36EFF8E}" destId="{7E5FBB58-DA7E-1B44-A85E-44FFC30B39DA}" srcOrd="0" destOrd="0" presId="urn:microsoft.com/office/officeart/2005/8/layout/process3"/>
    <dgm:cxn modelId="{703CB76E-1E32-094F-9337-49BDD87A590F}" srcId="{FD64B7BA-8A07-8D4C-9F69-E86E794308E9}" destId="{4A45F54F-FC23-A94D-8944-64F5A235A8AE}" srcOrd="0" destOrd="0" parTransId="{FCBAFE65-E9F4-4C4E-84F9-BC7B516B0F57}" sibTransId="{368AFAD3-C668-724E-B54C-C9F43F4FC5E9}"/>
    <dgm:cxn modelId="{D93D526F-911E-E448-97B4-FAFA89D2DF99}" type="presOf" srcId="{895FD283-CEA8-7C49-B431-5173363BAA79}" destId="{1A69C690-3A83-EF4F-AA88-F8D4D3700F65}" srcOrd="0" destOrd="3" presId="urn:microsoft.com/office/officeart/2005/8/layout/process3"/>
    <dgm:cxn modelId="{02EFA66F-0F90-8B49-B7B0-862A64D435F3}" type="presOf" srcId="{8D433271-60D9-944F-A325-6FE4B1179D2C}" destId="{B3C2FA9B-A106-4044-806D-0768C09DB2AC}" srcOrd="0" destOrd="0" presId="urn:microsoft.com/office/officeart/2005/8/layout/process3"/>
    <dgm:cxn modelId="{30BA6270-FC81-614F-AF38-96A0C3CC63DF}" srcId="{085784E9-0CD4-444D-ABFB-1B8DF09290FE}" destId="{2D3E27DD-45CF-9A41-B40D-9FB606A2FB46}" srcOrd="4" destOrd="0" parTransId="{00E45B26-3591-4145-ABB9-2610D1F6671C}" sibTransId="{658C5265-C062-4E45-813D-A27C19BBBF2C}"/>
    <dgm:cxn modelId="{6FE8BC71-452D-8641-B4BD-EA9AB1C6661B}" type="presOf" srcId="{A6B16AEB-036C-4046-895B-F8F681290F62}" destId="{289F4F59-60CC-C648-BA85-D6BC04450C86}" srcOrd="0" destOrd="4" presId="urn:microsoft.com/office/officeart/2005/8/layout/process3"/>
    <dgm:cxn modelId="{1E531772-7696-3D43-B70C-CE63A8F7AB37}" type="presOf" srcId="{EAD3E6B8-6C86-0640-9EBD-AAE14BE64A58}" destId="{01F9C1E0-6189-2443-A870-57E2C4084EC1}" srcOrd="0" destOrd="3" presId="urn:microsoft.com/office/officeart/2005/8/layout/process3"/>
    <dgm:cxn modelId="{B635F374-EAE8-2246-9C4E-DA36B9F7C6F9}" type="presOf" srcId="{B46E2759-4280-F744-9B8E-36361F589DB3}" destId="{3836CCEF-7404-5E47-850C-EED77ED5342D}" srcOrd="0" destOrd="0" presId="urn:microsoft.com/office/officeart/2005/8/layout/process3"/>
    <dgm:cxn modelId="{2B254E77-AFE2-C749-8816-E413D693311D}" srcId="{085784E9-0CD4-444D-ABFB-1B8DF09290FE}" destId="{BF5CE31E-2032-294C-9670-857A7FE27633}" srcOrd="1" destOrd="0" parTransId="{45B8E764-40D3-0842-967F-EB1760153352}" sibTransId="{762B916E-326E-324F-882D-AB48EFAEDABF}"/>
    <dgm:cxn modelId="{49B97F7C-03F0-264A-9746-CA4C8755ED5D}" srcId="{57ACB985-7BB5-D645-9F7E-6DBFC8DA24D9}" destId="{F05DCAA1-275C-4B49-98B9-04387B2233C9}" srcOrd="4" destOrd="0" parTransId="{B484869D-F877-C54D-B511-9478A326265E}" sibTransId="{131EC90E-CEB8-C741-A616-69150E804843}"/>
    <dgm:cxn modelId="{0106DB7E-5CD3-7E44-8E53-3F3403BDB1A7}" type="presOf" srcId="{FAAD947F-550A-6941-A90D-31174B6D154D}" destId="{7008B2FB-B056-5947-995E-B969AE21655F}" srcOrd="0" destOrd="1" presId="urn:microsoft.com/office/officeart/2005/8/layout/process3"/>
    <dgm:cxn modelId="{25615483-08ED-9A4E-AC16-8DB625E2B3A5}" srcId="{F05DCAA1-275C-4B49-98B9-04387B2233C9}" destId="{88D814B3-8977-6240-9726-5C18ACC334FE}" srcOrd="1" destOrd="0" parTransId="{3B16BF3D-0FEF-DD4F-846F-582607F1E5C2}" sibTransId="{62E3FBCD-2698-0E4F-B1A4-271CD3A2C980}"/>
    <dgm:cxn modelId="{8DA9E589-9B84-5947-AF57-91A3E88A5832}" type="presOf" srcId="{F05DCAA1-275C-4B49-98B9-04387B2233C9}" destId="{D7CB05EC-217D-4141-91CB-A639ED79159B}" srcOrd="0" destOrd="0" presId="urn:microsoft.com/office/officeart/2005/8/layout/process3"/>
    <dgm:cxn modelId="{DB0D5E91-6BCF-C847-808F-FEFAEDA9D8F6}" type="presOf" srcId="{7F3AFCB9-B79C-6B44-A033-3A1E242C4473}" destId="{01F9C1E0-6189-2443-A870-57E2C4084EC1}" srcOrd="0" destOrd="1" presId="urn:microsoft.com/office/officeart/2005/8/layout/process3"/>
    <dgm:cxn modelId="{83D47D9B-1BC8-5941-92A2-98FDCEC1E6A1}" srcId="{085784E9-0CD4-444D-ABFB-1B8DF09290FE}" destId="{1F4D94BF-CC3F-064F-BFB7-366A50C8E2BC}" srcOrd="0" destOrd="0" parTransId="{D4A12388-0D42-D148-8822-EBCB50679A5F}" sibTransId="{19E09C42-830B-3A49-87C7-685C0F8F7EC1}"/>
    <dgm:cxn modelId="{69C0719D-5CFE-6F47-9BAF-BB70A23C5A44}" type="presOf" srcId="{259E1493-54BB-0149-ACA4-7E7498994D3A}" destId="{289F4F59-60CC-C648-BA85-D6BC04450C86}" srcOrd="0" destOrd="2" presId="urn:microsoft.com/office/officeart/2005/8/layout/process3"/>
    <dgm:cxn modelId="{818F35A1-4125-E546-B5EC-C987EC945FB3}" srcId="{8D433271-60D9-944F-A325-6FE4B1179D2C}" destId="{EAD3E6B8-6C86-0640-9EBD-AAE14BE64A58}" srcOrd="3" destOrd="0" parTransId="{4D47679A-B4D2-D644-BF76-B0BB9815AF8E}" sibTransId="{EFEB1D77-E21A-7444-BDB1-2374637E7D31}"/>
    <dgm:cxn modelId="{F17C07A3-B54D-B143-80AE-2BC3D45F943C}" srcId="{0046224B-2E9A-4F43-901C-731455606E2C}" destId="{A6B16AEB-036C-4046-895B-F8F681290F62}" srcOrd="4" destOrd="0" parTransId="{31CC60F1-8CC4-4D41-A68F-8002EB8C5E96}" sibTransId="{F60EF4D8-E95A-854E-ABF1-10256C96D92D}"/>
    <dgm:cxn modelId="{D6862DA4-0DB0-3645-B938-EF3B0498E573}" srcId="{FD64B7BA-8A07-8D4C-9F69-E86E794308E9}" destId="{AE0F5EB4-82AA-E047-83ED-DD255DFB286E}" srcOrd="3" destOrd="0" parTransId="{0BDF2A28-063A-6F4C-9585-6C508DF53E45}" sibTransId="{A7A747FA-6642-1E46-8C48-7EBE8B34D6E1}"/>
    <dgm:cxn modelId="{AF8BA1A8-3989-8641-A413-0ED14221C233}" srcId="{0046224B-2E9A-4F43-901C-731455606E2C}" destId="{4502774B-F3A6-9F43-9B67-2CF4A360FC69}" srcOrd="1" destOrd="0" parTransId="{57DD6B92-23EE-6447-AB33-7C4730941509}" sibTransId="{51A25C4C-9C7F-824C-A63C-7D319C1483A8}"/>
    <dgm:cxn modelId="{915506AA-C15D-F048-81A9-5823C5DA7644}" type="presOf" srcId="{E537ADC5-A1A5-1A47-9A2B-37A7592B2CFA}" destId="{289F4F59-60CC-C648-BA85-D6BC04450C86}" srcOrd="0" destOrd="5" presId="urn:microsoft.com/office/officeart/2005/8/layout/process3"/>
    <dgm:cxn modelId="{4029ADAB-0067-1848-B2EE-3A02185151B7}" srcId="{0046224B-2E9A-4F43-901C-731455606E2C}" destId="{E537ADC5-A1A5-1A47-9A2B-37A7592B2CFA}" srcOrd="5" destOrd="0" parTransId="{C5C90921-E965-A841-A9DC-53B1DF39EE2D}" sibTransId="{5D4472A7-079A-EF4A-AE69-DB16FB0D2C12}"/>
    <dgm:cxn modelId="{C9AAEAB2-1A58-3542-A951-A1492FE5C11E}" type="presOf" srcId="{88D814B3-8977-6240-9726-5C18ACC334FE}" destId="{88911D88-AC92-604F-A9AB-895B52F9A322}" srcOrd="0" destOrd="1" presId="urn:microsoft.com/office/officeart/2005/8/layout/process3"/>
    <dgm:cxn modelId="{1C4D76B4-C96C-2442-9B26-F8DC62EE877B}" srcId="{F05DCAA1-275C-4B49-98B9-04387B2233C9}" destId="{97761799-8ED9-AB40-A3B1-5314FB9044DE}" srcOrd="0" destOrd="0" parTransId="{3441CC07-CE97-5542-91F1-EC61F9CE9BBE}" sibTransId="{14FB4D2D-FEEE-1A4B-8EE9-CDCF0E8D65A1}"/>
    <dgm:cxn modelId="{EADC8AB5-3459-174A-8E2D-66B37F607FF3}" type="presOf" srcId="{6AA7818A-2C71-8240-A823-4A35BA620E19}" destId="{88911D88-AC92-604F-A9AB-895B52F9A322}" srcOrd="0" destOrd="4" presId="urn:microsoft.com/office/officeart/2005/8/layout/process3"/>
    <dgm:cxn modelId="{0A2BF6BA-5685-AE4E-863C-FC77E8B50E09}" type="presOf" srcId="{A56A71B5-0832-7648-97F0-04A274EE08B3}" destId="{01F9C1E0-6189-2443-A870-57E2C4084EC1}" srcOrd="0" destOrd="4" presId="urn:microsoft.com/office/officeart/2005/8/layout/process3"/>
    <dgm:cxn modelId="{DB06DCBD-9B8A-7341-A594-F050C899741D}" type="presOf" srcId="{FD64B7BA-8A07-8D4C-9F69-E86E794308E9}" destId="{7EF4C6BD-2CA0-7E40-A68C-364C35D7F8A9}" srcOrd="1" destOrd="0" presId="urn:microsoft.com/office/officeart/2005/8/layout/process3"/>
    <dgm:cxn modelId="{2DF499C0-89BC-2E48-91D1-892A586CAB92}" type="presOf" srcId="{C45C1E99-6DF8-074F-8E17-DBEBC9691053}" destId="{1A69C690-3A83-EF4F-AA88-F8D4D3700F65}" srcOrd="0" destOrd="2" presId="urn:microsoft.com/office/officeart/2005/8/layout/process3"/>
    <dgm:cxn modelId="{20B69DC0-7954-D840-9732-8E5EA59E3C36}" srcId="{F05DCAA1-275C-4B49-98B9-04387B2233C9}" destId="{6427E758-6838-244F-B0DE-1AADE5D6BEED}" srcOrd="2" destOrd="0" parTransId="{FC6C49B6-0D3C-F64B-B986-37F9145921BD}" sibTransId="{DB79E9EA-F70D-B148-98FF-3D37526A9159}"/>
    <dgm:cxn modelId="{0167E5C5-97CA-0C47-A5F3-67DFDCE64553}" type="presOf" srcId="{D53D4320-5D75-A248-AE97-AC8EAEC14072}" destId="{8A5B43E0-EBA9-6044-8BD3-D79B077ED861}" srcOrd="0" destOrd="0" presId="urn:microsoft.com/office/officeart/2005/8/layout/process3"/>
    <dgm:cxn modelId="{BD47F5C6-2845-F848-830F-F2E50C5099B1}" type="presOf" srcId="{8D433271-60D9-944F-A325-6FE4B1179D2C}" destId="{46BCA885-D660-5540-BF28-090E34CC0DD8}" srcOrd="1" destOrd="0" presId="urn:microsoft.com/office/officeart/2005/8/layout/process3"/>
    <dgm:cxn modelId="{3C0A1FC7-D760-9349-9864-2C969D4B5A35}" type="presOf" srcId="{1F4D94BF-CC3F-064F-BFB7-366A50C8E2BC}" destId="{1A69C690-3A83-EF4F-AA88-F8D4D3700F65}" srcOrd="0" destOrd="0" presId="urn:microsoft.com/office/officeart/2005/8/layout/process3"/>
    <dgm:cxn modelId="{50A4FFCA-C9FE-AD45-BB31-1DD75B6C98AC}" type="presOf" srcId="{77A5EBEF-4928-3847-8ADB-B949C36EFF8E}" destId="{2E4D4850-5619-7F47-8943-E339A2E4D453}" srcOrd="1" destOrd="0" presId="urn:microsoft.com/office/officeart/2005/8/layout/process3"/>
    <dgm:cxn modelId="{19B89BD0-3AD0-F64E-A103-E4D9213C4B86}" srcId="{FD64B7BA-8A07-8D4C-9F69-E86E794308E9}" destId="{FAAD947F-550A-6941-A90D-31174B6D154D}" srcOrd="1" destOrd="0" parTransId="{4923EB7E-48AD-2944-8F4C-3C730D00DCC1}" sibTransId="{329BBE6F-8061-054F-9D4A-71DCCAAD5D81}"/>
    <dgm:cxn modelId="{633ABAD0-9E06-D444-BAB9-4BC72E9DB4AC}" type="presOf" srcId="{57ACB985-7BB5-D645-9F7E-6DBFC8DA24D9}" destId="{D2172112-F611-1544-A291-E42C259868ED}" srcOrd="0" destOrd="0" presId="urn:microsoft.com/office/officeart/2005/8/layout/process3"/>
    <dgm:cxn modelId="{EE2024D4-A19F-A64C-932F-0693C1721ED4}" type="presOf" srcId="{B46E2759-4280-F744-9B8E-36361F589DB3}" destId="{2F2A4638-2F6B-FE43-B7F0-88EABA15D4CF}" srcOrd="1" destOrd="0" presId="urn:microsoft.com/office/officeart/2005/8/layout/process3"/>
    <dgm:cxn modelId="{A5D4D3DD-94ED-7240-ACFA-EC78D172554B}" srcId="{0046224B-2E9A-4F43-901C-731455606E2C}" destId="{8EC51775-9FB9-CB47-ABFB-FADAF9372126}" srcOrd="3" destOrd="0" parTransId="{BE574A7F-E346-5444-916D-44990E63FD37}" sibTransId="{11520C59-8E97-4D4B-BC1E-CD7D6214C372}"/>
    <dgm:cxn modelId="{C61412E4-108B-AF4C-8A98-FA3D8381D3EC}" type="presOf" srcId="{FF29A1D1-7463-E049-B649-E6517D696732}" destId="{01F9C1E0-6189-2443-A870-57E2C4084EC1}" srcOrd="0" destOrd="2" presId="urn:microsoft.com/office/officeart/2005/8/layout/process3"/>
    <dgm:cxn modelId="{1E5989EF-5730-7B4D-8B57-4250F252CAAA}" type="presOf" srcId="{0046224B-2E9A-4F43-901C-731455606E2C}" destId="{79F61327-5A66-2744-97B6-4D6A312E92AE}" srcOrd="1" destOrd="0" presId="urn:microsoft.com/office/officeart/2005/8/layout/process3"/>
    <dgm:cxn modelId="{63E571F3-5EDE-B440-831B-DAB8D02F24AC}" type="presOf" srcId="{72376A88-DB89-3548-8CC3-C51A939BDE55}" destId="{2F70CD12-0607-1E4D-BC94-9E171A931BE2}" srcOrd="1" destOrd="0" presId="urn:microsoft.com/office/officeart/2005/8/layout/process3"/>
    <dgm:cxn modelId="{103507F4-A248-FB41-913E-1843E7E8C9DF}" srcId="{8D433271-60D9-944F-A325-6FE4B1179D2C}" destId="{691B1798-AA97-2B44-B3D5-27487818F0CA}" srcOrd="0" destOrd="0" parTransId="{B3CF75FD-92C1-1340-9F77-4830224AD73F}" sibTransId="{3FA1B385-14B9-6A48-9FD4-3D0DB2429E0F}"/>
    <dgm:cxn modelId="{81D017F6-A53E-4247-9B1B-5F9944E14C50}" type="presOf" srcId="{72376A88-DB89-3548-8CC3-C51A939BDE55}" destId="{528456CD-AABB-3B46-8CFD-547E8E106F94}" srcOrd="0" destOrd="0" presId="urn:microsoft.com/office/officeart/2005/8/layout/process3"/>
    <dgm:cxn modelId="{37B3B2FE-CCA0-8B40-8FB9-1F834E20F997}" type="presOf" srcId="{C19A9807-D352-DA40-8FC0-26CA07D3887B}" destId="{7008B2FB-B056-5947-995E-B969AE21655F}" srcOrd="0" destOrd="4" presId="urn:microsoft.com/office/officeart/2005/8/layout/process3"/>
    <dgm:cxn modelId="{0DAB0835-6EE7-DD4F-8599-8080DD057DA5}" type="presParOf" srcId="{D2172112-F611-1544-A291-E42C259868ED}" destId="{707E16D1-C42D-A547-8B85-0994FC64584A}" srcOrd="0" destOrd="0" presId="urn:microsoft.com/office/officeart/2005/8/layout/process3"/>
    <dgm:cxn modelId="{E5037652-B76B-0F49-9487-D4F3B0C86A18}" type="presParOf" srcId="{707E16D1-C42D-A547-8B85-0994FC64584A}" destId="{63DE439B-2447-E54B-AC8E-2706B8E916FD}" srcOrd="0" destOrd="0" presId="urn:microsoft.com/office/officeart/2005/8/layout/process3"/>
    <dgm:cxn modelId="{BD00E57A-57D5-B649-A251-F7272F0FDA7F}" type="presParOf" srcId="{707E16D1-C42D-A547-8B85-0994FC64584A}" destId="{79F61327-5A66-2744-97B6-4D6A312E92AE}" srcOrd="1" destOrd="0" presId="urn:microsoft.com/office/officeart/2005/8/layout/process3"/>
    <dgm:cxn modelId="{3377EBD4-86D3-4D4C-9F27-CA553B81C13B}" type="presParOf" srcId="{707E16D1-C42D-A547-8B85-0994FC64584A}" destId="{289F4F59-60CC-C648-BA85-D6BC04450C86}" srcOrd="2" destOrd="0" presId="urn:microsoft.com/office/officeart/2005/8/layout/process3"/>
    <dgm:cxn modelId="{3DE74522-EADE-9142-851C-04FDF175BD16}" type="presParOf" srcId="{D2172112-F611-1544-A291-E42C259868ED}" destId="{7E5FBB58-DA7E-1B44-A85E-44FFC30B39DA}" srcOrd="1" destOrd="0" presId="urn:microsoft.com/office/officeart/2005/8/layout/process3"/>
    <dgm:cxn modelId="{7A5E16F1-B1B9-4146-B6AE-703A238CC294}" type="presParOf" srcId="{7E5FBB58-DA7E-1B44-A85E-44FFC30B39DA}" destId="{2E4D4850-5619-7F47-8943-E339A2E4D453}" srcOrd="0" destOrd="0" presId="urn:microsoft.com/office/officeart/2005/8/layout/process3"/>
    <dgm:cxn modelId="{0675DEA7-60A3-1146-8AD1-0321BC9A6181}" type="presParOf" srcId="{D2172112-F611-1544-A291-E42C259868ED}" destId="{65801396-01F6-7A49-997F-CDD06B737FCF}" srcOrd="2" destOrd="0" presId="urn:microsoft.com/office/officeart/2005/8/layout/process3"/>
    <dgm:cxn modelId="{A8B5627D-6F4A-614B-9CC7-8716236EF2A4}" type="presParOf" srcId="{65801396-01F6-7A49-997F-CDD06B737FCF}" destId="{B3C2FA9B-A106-4044-806D-0768C09DB2AC}" srcOrd="0" destOrd="0" presId="urn:microsoft.com/office/officeart/2005/8/layout/process3"/>
    <dgm:cxn modelId="{405F7282-8A70-0448-8CCA-92282B0203AD}" type="presParOf" srcId="{65801396-01F6-7A49-997F-CDD06B737FCF}" destId="{46BCA885-D660-5540-BF28-090E34CC0DD8}" srcOrd="1" destOrd="0" presId="urn:microsoft.com/office/officeart/2005/8/layout/process3"/>
    <dgm:cxn modelId="{D6CF4524-BF80-5744-83B0-9EFE046BB779}" type="presParOf" srcId="{65801396-01F6-7A49-997F-CDD06B737FCF}" destId="{01F9C1E0-6189-2443-A870-57E2C4084EC1}" srcOrd="2" destOrd="0" presId="urn:microsoft.com/office/officeart/2005/8/layout/process3"/>
    <dgm:cxn modelId="{68E5AFD9-AE00-934F-AF4E-881A66CC1A8B}" type="presParOf" srcId="{D2172112-F611-1544-A291-E42C259868ED}" destId="{3836CCEF-7404-5E47-850C-EED77ED5342D}" srcOrd="3" destOrd="0" presId="urn:microsoft.com/office/officeart/2005/8/layout/process3"/>
    <dgm:cxn modelId="{B3AA7342-E950-3942-8762-C5A91B5AB43D}" type="presParOf" srcId="{3836CCEF-7404-5E47-850C-EED77ED5342D}" destId="{2F2A4638-2F6B-FE43-B7F0-88EABA15D4CF}" srcOrd="0" destOrd="0" presId="urn:microsoft.com/office/officeart/2005/8/layout/process3"/>
    <dgm:cxn modelId="{F9AE0778-7A2A-464A-BFFD-CB686488DA35}" type="presParOf" srcId="{D2172112-F611-1544-A291-E42C259868ED}" destId="{ADFF4EB4-89AC-5848-A388-5DEEA29FF278}" srcOrd="4" destOrd="0" presId="urn:microsoft.com/office/officeart/2005/8/layout/process3"/>
    <dgm:cxn modelId="{311968A6-722E-7E44-8D40-96C369228FD4}" type="presParOf" srcId="{ADFF4EB4-89AC-5848-A388-5DEEA29FF278}" destId="{01B99101-6717-BC4E-9E0B-DAB304ACA43A}" srcOrd="0" destOrd="0" presId="urn:microsoft.com/office/officeart/2005/8/layout/process3"/>
    <dgm:cxn modelId="{DEE2984C-B626-C648-A3AC-3FB9449E666D}" type="presParOf" srcId="{ADFF4EB4-89AC-5848-A388-5DEEA29FF278}" destId="{7EF4C6BD-2CA0-7E40-A68C-364C35D7F8A9}" srcOrd="1" destOrd="0" presId="urn:microsoft.com/office/officeart/2005/8/layout/process3"/>
    <dgm:cxn modelId="{0CE0C0EB-6550-4145-810B-6AB7C06AA631}" type="presParOf" srcId="{ADFF4EB4-89AC-5848-A388-5DEEA29FF278}" destId="{7008B2FB-B056-5947-995E-B969AE21655F}" srcOrd="2" destOrd="0" presId="urn:microsoft.com/office/officeart/2005/8/layout/process3"/>
    <dgm:cxn modelId="{BB3CB74E-21C5-5948-9241-38B0BCAC5B00}" type="presParOf" srcId="{D2172112-F611-1544-A291-E42C259868ED}" destId="{528456CD-AABB-3B46-8CFD-547E8E106F94}" srcOrd="5" destOrd="0" presId="urn:microsoft.com/office/officeart/2005/8/layout/process3"/>
    <dgm:cxn modelId="{5EB430A5-991F-D94D-88C3-F33D524EC4C7}" type="presParOf" srcId="{528456CD-AABB-3B46-8CFD-547E8E106F94}" destId="{2F70CD12-0607-1E4D-BC94-9E171A931BE2}" srcOrd="0" destOrd="0" presId="urn:microsoft.com/office/officeart/2005/8/layout/process3"/>
    <dgm:cxn modelId="{73995C7D-00B7-614B-9641-490884C1D8CE}" type="presParOf" srcId="{D2172112-F611-1544-A291-E42C259868ED}" destId="{E4EF614A-BC13-7A4C-BBE5-57ED7ED0CA82}" srcOrd="6" destOrd="0" presId="urn:microsoft.com/office/officeart/2005/8/layout/process3"/>
    <dgm:cxn modelId="{9CF2E436-A855-F342-B8CE-0FAF5D1D7109}" type="presParOf" srcId="{E4EF614A-BC13-7A4C-BBE5-57ED7ED0CA82}" destId="{3C61F0E8-1F31-F949-9F59-6F87E75F1B16}" srcOrd="0" destOrd="0" presId="urn:microsoft.com/office/officeart/2005/8/layout/process3"/>
    <dgm:cxn modelId="{429BB8B3-CD0A-6642-A9A3-A9ADB4DC5A86}" type="presParOf" srcId="{E4EF614A-BC13-7A4C-BBE5-57ED7ED0CA82}" destId="{793DAFA9-1C74-F34F-AB38-F2307AD0C0A3}" srcOrd="1" destOrd="0" presId="urn:microsoft.com/office/officeart/2005/8/layout/process3"/>
    <dgm:cxn modelId="{C34C3F95-2AE0-9449-9741-8E2E191AE584}" type="presParOf" srcId="{E4EF614A-BC13-7A4C-BBE5-57ED7ED0CA82}" destId="{1A69C690-3A83-EF4F-AA88-F8D4D3700F65}" srcOrd="2" destOrd="0" presId="urn:microsoft.com/office/officeart/2005/8/layout/process3"/>
    <dgm:cxn modelId="{DC0AA074-CC62-C74E-A5CB-F08F098FC849}" type="presParOf" srcId="{D2172112-F611-1544-A291-E42C259868ED}" destId="{8A5B43E0-EBA9-6044-8BD3-D79B077ED861}" srcOrd="7" destOrd="0" presId="urn:microsoft.com/office/officeart/2005/8/layout/process3"/>
    <dgm:cxn modelId="{36CB78A6-AEE0-B94F-8979-D129895D3AC5}" type="presParOf" srcId="{8A5B43E0-EBA9-6044-8BD3-D79B077ED861}" destId="{7C317B93-580F-2D40-A9F2-A4622CB7CE4E}" srcOrd="0" destOrd="0" presId="urn:microsoft.com/office/officeart/2005/8/layout/process3"/>
    <dgm:cxn modelId="{7CFED6FC-3DC5-DF43-95BC-191463D63311}" type="presParOf" srcId="{D2172112-F611-1544-A291-E42C259868ED}" destId="{84695D46-B2FD-FC4B-86AE-078438AA9F56}" srcOrd="8" destOrd="0" presId="urn:microsoft.com/office/officeart/2005/8/layout/process3"/>
    <dgm:cxn modelId="{F487A8C0-C3A6-8D4A-B282-EBF038BF4C7F}" type="presParOf" srcId="{84695D46-B2FD-FC4B-86AE-078438AA9F56}" destId="{D7CB05EC-217D-4141-91CB-A639ED79159B}" srcOrd="0" destOrd="0" presId="urn:microsoft.com/office/officeart/2005/8/layout/process3"/>
    <dgm:cxn modelId="{2DA28161-1B2A-FE46-83BD-DE38DF554B65}" type="presParOf" srcId="{84695D46-B2FD-FC4B-86AE-078438AA9F56}" destId="{C35B5D8C-EBCF-864B-9DC6-74A73ED69BBE}" srcOrd="1" destOrd="0" presId="urn:microsoft.com/office/officeart/2005/8/layout/process3"/>
    <dgm:cxn modelId="{30DD17F4-8B35-DD44-95B5-B9F7BE928A85}" type="presParOf" srcId="{84695D46-B2FD-FC4B-86AE-078438AA9F56}" destId="{88911D88-AC92-604F-A9AB-895B52F9A322}"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584A8-60EF-D04E-94A9-5647968DCF98}">
      <dsp:nvSpPr>
        <dsp:cNvPr id="0" name=""/>
        <dsp:cNvSpPr/>
      </dsp:nvSpPr>
      <dsp:spPr>
        <a:xfrm>
          <a:off x="1285110" y="0"/>
          <a:ext cx="12669779" cy="6653178"/>
        </a:xfrm>
        <a:prstGeom prst="swooshArrow">
          <a:avLst>
            <a:gd name="adj1" fmla="val 25000"/>
            <a:gd name="adj2" fmla="val 25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BB13057-B3B5-6C45-AFDD-138304182191}">
      <dsp:nvSpPr>
        <dsp:cNvPr id="0" name=""/>
        <dsp:cNvSpPr/>
      </dsp:nvSpPr>
      <dsp:spPr>
        <a:xfrm>
          <a:off x="2818413" y="4830719"/>
          <a:ext cx="244836" cy="24483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352B606-8C3D-2D48-8132-B36A476250C8}">
      <dsp:nvSpPr>
        <dsp:cNvPr id="0" name=""/>
        <dsp:cNvSpPr/>
      </dsp:nvSpPr>
      <dsp:spPr>
        <a:xfrm>
          <a:off x="3084167" y="5069721"/>
          <a:ext cx="2156255" cy="1583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734" tIns="0" rIns="0" bIns="0" numCol="1" spcCol="1270" anchor="t" anchorCtr="0">
          <a:noAutofit/>
        </a:bodyPr>
        <a:lstStyle/>
        <a:p>
          <a:pPr marL="0" lvl="0" indent="0" algn="l" defTabSz="666750">
            <a:lnSpc>
              <a:spcPct val="90000"/>
            </a:lnSpc>
            <a:spcBef>
              <a:spcPct val="0"/>
            </a:spcBef>
            <a:spcAft>
              <a:spcPct val="35000"/>
            </a:spcAft>
            <a:buNone/>
          </a:pPr>
          <a:r>
            <a:rPr lang="es-MX" sz="1500" b="1" kern="1200" dirty="0">
              <a:latin typeface="BR Omny" pitchFamily="2" charset="77"/>
            </a:rPr>
            <a:t>1. </a:t>
          </a:r>
          <a:r>
            <a:rPr lang="es-MX" sz="1400" b="1" kern="1200" dirty="0">
              <a:latin typeface="BR Omny" pitchFamily="2" charset="77"/>
            </a:rPr>
            <a:t>TBE Overview.</a:t>
          </a:r>
        </a:p>
        <a:p>
          <a:pPr marL="114300" lvl="1" indent="-114300" algn="l" defTabSz="622300">
            <a:lnSpc>
              <a:spcPct val="90000"/>
            </a:lnSpc>
            <a:spcBef>
              <a:spcPct val="0"/>
            </a:spcBef>
            <a:spcAft>
              <a:spcPct val="15000"/>
            </a:spcAft>
            <a:buChar char="•"/>
          </a:pPr>
          <a:r>
            <a:rPr lang="es-MX" sz="1400" kern="1200" dirty="0">
              <a:latin typeface="BR Omny" pitchFamily="2" charset="77"/>
            </a:rPr>
            <a:t>Why does public policy need theory?</a:t>
          </a:r>
        </a:p>
        <a:p>
          <a:pPr marL="114300" lvl="1" indent="-114300" algn="l" defTabSz="622300">
            <a:lnSpc>
              <a:spcPct val="90000"/>
            </a:lnSpc>
            <a:spcBef>
              <a:spcPct val="0"/>
            </a:spcBef>
            <a:spcAft>
              <a:spcPct val="15000"/>
            </a:spcAft>
            <a:buChar char="•"/>
          </a:pPr>
          <a:r>
            <a:rPr lang="es-MX" sz="1400" kern="1200" dirty="0">
              <a:latin typeface="BR Omny" pitchFamily="2" charset="77"/>
            </a:rPr>
            <a:t>What is Theory Based Evaluation (TBE)</a:t>
          </a:r>
        </a:p>
        <a:p>
          <a:pPr marL="114300" lvl="1" indent="-114300" algn="l" defTabSz="622300">
            <a:lnSpc>
              <a:spcPct val="90000"/>
            </a:lnSpc>
            <a:spcBef>
              <a:spcPct val="0"/>
            </a:spcBef>
            <a:spcAft>
              <a:spcPct val="15000"/>
            </a:spcAft>
            <a:buChar char="•"/>
          </a:pPr>
          <a:r>
            <a:rPr lang="es-MX" sz="1400" kern="1200" dirty="0">
              <a:latin typeface="BR Omny" pitchFamily="2" charset="77"/>
            </a:rPr>
            <a:t>Basic Methodological Aspects to take into Account</a:t>
          </a:r>
        </a:p>
        <a:p>
          <a:pPr marL="114300" lvl="1" indent="-114300" algn="l" defTabSz="622300">
            <a:lnSpc>
              <a:spcPct val="90000"/>
            </a:lnSpc>
            <a:spcBef>
              <a:spcPct val="0"/>
            </a:spcBef>
            <a:spcAft>
              <a:spcPct val="15000"/>
            </a:spcAft>
            <a:buChar char="•"/>
          </a:pPr>
          <a:r>
            <a:rPr lang="es-MX" sz="1400" kern="1200" dirty="0">
              <a:latin typeface="BR Omny" pitchFamily="2" charset="77"/>
            </a:rPr>
            <a:t>Theory Dimensions</a:t>
          </a:r>
        </a:p>
      </dsp:txBody>
      <dsp:txXfrm>
        <a:off x="3084167" y="5069721"/>
        <a:ext cx="2156255" cy="1583456"/>
      </dsp:txXfrm>
    </dsp:sp>
    <dsp:sp modelId="{BA920C8D-99A7-9546-BCAF-AAE4B19367D8}">
      <dsp:nvSpPr>
        <dsp:cNvPr id="0" name=""/>
        <dsp:cNvSpPr/>
      </dsp:nvSpPr>
      <dsp:spPr>
        <a:xfrm>
          <a:off x="4513090" y="3584892"/>
          <a:ext cx="383223" cy="383223"/>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200336C-50E4-B544-8C46-035A31D3D71B}">
      <dsp:nvSpPr>
        <dsp:cNvPr id="0" name=""/>
        <dsp:cNvSpPr/>
      </dsp:nvSpPr>
      <dsp:spPr>
        <a:xfrm>
          <a:off x="4916589" y="4185118"/>
          <a:ext cx="1767084" cy="140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062" tIns="0" rIns="0" bIns="0" numCol="1" spcCol="1270" anchor="t" anchorCtr="0">
          <a:noAutofit/>
        </a:bodyPr>
        <a:lstStyle/>
        <a:p>
          <a:pPr marL="0" lvl="0" indent="0" algn="l" defTabSz="622300">
            <a:lnSpc>
              <a:spcPct val="90000"/>
            </a:lnSpc>
            <a:spcBef>
              <a:spcPct val="0"/>
            </a:spcBef>
            <a:spcAft>
              <a:spcPct val="35000"/>
            </a:spcAft>
            <a:buNone/>
          </a:pPr>
          <a:r>
            <a:rPr lang="es-MX" sz="1400" b="1" kern="1200" dirty="0">
              <a:latin typeface="BR Omny" pitchFamily="2" charset="77"/>
            </a:rPr>
            <a:t>2. Context of program.</a:t>
          </a:r>
        </a:p>
        <a:p>
          <a:pPr marL="114300" lvl="1" indent="-114300" algn="l" defTabSz="622300">
            <a:lnSpc>
              <a:spcPct val="90000"/>
            </a:lnSpc>
            <a:spcBef>
              <a:spcPct val="0"/>
            </a:spcBef>
            <a:spcAft>
              <a:spcPct val="15000"/>
            </a:spcAft>
            <a:buChar char="•"/>
          </a:pPr>
          <a:r>
            <a:rPr lang="es-MX" sz="1400" kern="1200" dirty="0">
              <a:latin typeface="BR Omny" pitchFamily="2" charset="77"/>
            </a:rPr>
            <a:t>Context of program Amazon Vision Colombia and principal elements.</a:t>
          </a:r>
        </a:p>
      </dsp:txBody>
      <dsp:txXfrm>
        <a:off x="4916589" y="4185118"/>
        <a:ext cx="1767084" cy="1402343"/>
      </dsp:txXfrm>
    </dsp:sp>
    <dsp:sp modelId="{2E7C9094-1818-A746-83DE-9B9F4162063E}">
      <dsp:nvSpPr>
        <dsp:cNvPr id="0" name=""/>
        <dsp:cNvSpPr/>
      </dsp:nvSpPr>
      <dsp:spPr>
        <a:xfrm>
          <a:off x="6043072" y="2700887"/>
          <a:ext cx="510964" cy="510964"/>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A2A8790-7697-5140-AA0D-0B9F6A377667}">
      <dsp:nvSpPr>
        <dsp:cNvPr id="0" name=""/>
        <dsp:cNvSpPr/>
      </dsp:nvSpPr>
      <dsp:spPr>
        <a:xfrm>
          <a:off x="6515109" y="3565982"/>
          <a:ext cx="2104364" cy="1358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749" tIns="0" rIns="0" bIns="0" numCol="1" spcCol="1270" anchor="t" anchorCtr="0">
          <a:noAutofit/>
        </a:bodyPr>
        <a:lstStyle/>
        <a:p>
          <a:pPr marL="0" lvl="0" indent="0" algn="l" defTabSz="622300">
            <a:lnSpc>
              <a:spcPct val="90000"/>
            </a:lnSpc>
            <a:spcBef>
              <a:spcPct val="0"/>
            </a:spcBef>
            <a:spcAft>
              <a:spcPct val="35000"/>
            </a:spcAft>
            <a:buNone/>
          </a:pPr>
          <a:r>
            <a:rPr lang="es-MX" sz="1400" b="1" kern="1200" dirty="0">
              <a:latin typeface="BR Omny" pitchFamily="2" charset="77"/>
            </a:rPr>
            <a:t>3. Exercice in Breakrooms.</a:t>
          </a:r>
        </a:p>
        <a:p>
          <a:pPr marL="114300" lvl="1" indent="-114300" algn="l" defTabSz="622300">
            <a:lnSpc>
              <a:spcPct val="90000"/>
            </a:lnSpc>
            <a:spcBef>
              <a:spcPct val="0"/>
            </a:spcBef>
            <a:spcAft>
              <a:spcPct val="15000"/>
            </a:spcAft>
            <a:buChar char="•"/>
          </a:pPr>
          <a:r>
            <a:rPr lang="es-MX" sz="1400" kern="1200" dirty="0">
              <a:latin typeface="BR Omny" pitchFamily="2" charset="77"/>
            </a:rPr>
            <a:t>Separation into Breakrooms by groups to reconstruct the program's theory of change</a:t>
          </a:r>
        </a:p>
      </dsp:txBody>
      <dsp:txXfrm>
        <a:off x="6515109" y="3565982"/>
        <a:ext cx="2104364" cy="1358447"/>
      </dsp:txXfrm>
    </dsp:sp>
    <dsp:sp modelId="{65868543-8EE5-1741-BC6E-73A5325C52C1}">
      <dsp:nvSpPr>
        <dsp:cNvPr id="0" name=""/>
        <dsp:cNvSpPr/>
      </dsp:nvSpPr>
      <dsp:spPr>
        <a:xfrm>
          <a:off x="7741051" y="2086953"/>
          <a:ext cx="659995" cy="659995"/>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6D3C992-6888-5349-94EF-B0D60BE90F79}">
      <dsp:nvSpPr>
        <dsp:cNvPr id="0" name=""/>
        <dsp:cNvSpPr/>
      </dsp:nvSpPr>
      <dsp:spPr>
        <a:xfrm>
          <a:off x="8386637" y="3055358"/>
          <a:ext cx="2129016" cy="1135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718" tIns="0" rIns="0" bIns="0" numCol="1" spcCol="1270" anchor="t" anchorCtr="0">
          <a:noAutofit/>
        </a:bodyPr>
        <a:lstStyle/>
        <a:p>
          <a:pPr marL="0" lvl="0" indent="0" algn="l" defTabSz="622300">
            <a:lnSpc>
              <a:spcPct val="90000"/>
            </a:lnSpc>
            <a:spcBef>
              <a:spcPct val="0"/>
            </a:spcBef>
            <a:spcAft>
              <a:spcPct val="35000"/>
            </a:spcAft>
            <a:buNone/>
          </a:pPr>
          <a:r>
            <a:rPr lang="es-MX" sz="1400" b="1" kern="1200" dirty="0">
              <a:latin typeface="BR Omny" pitchFamily="2" charset="77"/>
            </a:rPr>
            <a:t>4. Comparison theories of change.</a:t>
          </a:r>
        </a:p>
        <a:p>
          <a:pPr marL="114300" lvl="1" indent="-114300" algn="l" defTabSz="622300">
            <a:lnSpc>
              <a:spcPct val="90000"/>
            </a:lnSpc>
            <a:spcBef>
              <a:spcPct val="0"/>
            </a:spcBef>
            <a:spcAft>
              <a:spcPct val="15000"/>
            </a:spcAft>
            <a:buChar char="•"/>
          </a:pPr>
          <a:r>
            <a:rPr lang="es-MX" sz="1400" kern="1200" dirty="0">
              <a:latin typeface="BR Omny" pitchFamily="2" charset="77"/>
            </a:rPr>
            <a:t>Presentation of the reconstructed theory of change back in plenary session</a:t>
          </a:r>
          <a:r>
            <a:rPr lang="es-MX" sz="1200" kern="1200" dirty="0">
              <a:latin typeface="BR Omny" pitchFamily="2" charset="77"/>
            </a:rPr>
            <a:t>.</a:t>
          </a:r>
        </a:p>
      </dsp:txBody>
      <dsp:txXfrm>
        <a:off x="8386637" y="3055358"/>
        <a:ext cx="2129016" cy="1135491"/>
      </dsp:txXfrm>
    </dsp:sp>
    <dsp:sp modelId="{E38B5799-EF01-7C4D-B1F9-76ED65863D04}">
      <dsp:nvSpPr>
        <dsp:cNvPr id="0" name=""/>
        <dsp:cNvSpPr/>
      </dsp:nvSpPr>
      <dsp:spPr>
        <a:xfrm>
          <a:off x="9677823" y="1522062"/>
          <a:ext cx="840961" cy="840961"/>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80DDD30-06B7-E647-97A6-0EFA9F7BEC7A}">
      <dsp:nvSpPr>
        <dsp:cNvPr id="0" name=""/>
        <dsp:cNvSpPr/>
      </dsp:nvSpPr>
      <dsp:spPr>
        <a:xfrm>
          <a:off x="10470476" y="2619489"/>
          <a:ext cx="2031806" cy="1735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5608" tIns="0" rIns="0" bIns="0" numCol="1" spcCol="1270" anchor="t" anchorCtr="0">
          <a:noAutofit/>
        </a:bodyPr>
        <a:lstStyle/>
        <a:p>
          <a:pPr marL="0" lvl="0" indent="0" algn="l" defTabSz="622300">
            <a:lnSpc>
              <a:spcPct val="90000"/>
            </a:lnSpc>
            <a:spcBef>
              <a:spcPct val="0"/>
            </a:spcBef>
            <a:spcAft>
              <a:spcPct val="35000"/>
            </a:spcAft>
            <a:buNone/>
          </a:pPr>
          <a:r>
            <a:rPr lang="es-MX" sz="1400" b="1" kern="1200" dirty="0">
              <a:latin typeface="BR Omny" pitchFamily="2" charset="77"/>
            </a:rPr>
            <a:t>5. Presentation of the theory of change of the Amazon Vision program by Econometria consultants.</a:t>
          </a:r>
        </a:p>
      </dsp:txBody>
      <dsp:txXfrm>
        <a:off x="10470476" y="2619489"/>
        <a:ext cx="2031806" cy="17359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61327-5A66-2744-97B6-4D6A312E92AE}">
      <dsp:nvSpPr>
        <dsp:cNvPr id="0" name=""/>
        <dsp:cNvSpPr/>
      </dsp:nvSpPr>
      <dsp:spPr>
        <a:xfrm>
          <a:off x="23216" y="144093"/>
          <a:ext cx="1799133" cy="97354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latin typeface="BR Omny" pitchFamily="2" charset="77"/>
            </a:rPr>
            <a:t>Phase 1: Reconstruction of Theory of Change</a:t>
          </a:r>
        </a:p>
      </dsp:txBody>
      <dsp:txXfrm>
        <a:off x="23216" y="144093"/>
        <a:ext cx="1799133" cy="649032"/>
      </dsp:txXfrm>
    </dsp:sp>
    <dsp:sp modelId="{289F4F59-60CC-C648-BA85-D6BC04450C86}">
      <dsp:nvSpPr>
        <dsp:cNvPr id="0" name=""/>
        <dsp:cNvSpPr/>
      </dsp:nvSpPr>
      <dsp:spPr>
        <a:xfrm>
          <a:off x="391353" y="793126"/>
          <a:ext cx="1799133" cy="5836113"/>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BR Omny" pitchFamily="2" charset="77"/>
            </a:rPr>
            <a:t>Rebuild the logic behind the intervention and how it is expected to lead to results over time. </a:t>
          </a:r>
        </a:p>
        <a:p>
          <a:pPr marL="114300" lvl="1" indent="-114300" algn="l" defTabSz="622300">
            <a:lnSpc>
              <a:spcPct val="90000"/>
            </a:lnSpc>
            <a:spcBef>
              <a:spcPct val="0"/>
            </a:spcBef>
            <a:spcAft>
              <a:spcPct val="15000"/>
            </a:spcAft>
            <a:buChar char="•"/>
          </a:pPr>
          <a:endParaRPr lang="en-US" sz="1400" kern="1200" dirty="0">
            <a:latin typeface="BR Omny" pitchFamily="2" charset="77"/>
          </a:endParaRPr>
        </a:p>
        <a:p>
          <a:pPr marL="114300" lvl="1" indent="-114300" algn="l" defTabSz="622300">
            <a:lnSpc>
              <a:spcPct val="90000"/>
            </a:lnSpc>
            <a:spcBef>
              <a:spcPct val="0"/>
            </a:spcBef>
            <a:spcAft>
              <a:spcPct val="15000"/>
            </a:spcAft>
            <a:buChar char="•"/>
          </a:pPr>
          <a:r>
            <a:rPr lang="en-US" sz="1400" kern="1200" dirty="0">
              <a:latin typeface="BR Omny" pitchFamily="2" charset="77"/>
            </a:rPr>
            <a:t>Analyze project documents, policy plans </a:t>
          </a:r>
          <a:r>
            <a:rPr lang="en-US" sz="1400" kern="1200">
              <a:latin typeface="BR Omny" pitchFamily="2" charset="77"/>
            </a:rPr>
            <a:t>and evaluations (Secondary information)</a:t>
          </a:r>
          <a:endParaRPr lang="en-US" sz="1400" kern="1200" dirty="0">
            <a:latin typeface="BR Omny" pitchFamily="2" charset="77"/>
          </a:endParaRPr>
        </a:p>
        <a:p>
          <a:pPr marL="114300" lvl="1" indent="-114300" algn="l" defTabSz="622300">
            <a:lnSpc>
              <a:spcPct val="90000"/>
            </a:lnSpc>
            <a:spcBef>
              <a:spcPct val="0"/>
            </a:spcBef>
            <a:spcAft>
              <a:spcPct val="15000"/>
            </a:spcAft>
            <a:buChar char="•"/>
          </a:pPr>
          <a:r>
            <a:rPr lang="en-US" sz="1400" kern="1200" dirty="0">
              <a:latin typeface="BR Omny" pitchFamily="2" charset="77"/>
            </a:rPr>
            <a:t>Through interviews and workshops with key stakeholders</a:t>
          </a:r>
        </a:p>
        <a:p>
          <a:pPr marL="114300" lvl="1" indent="-114300" algn="l" defTabSz="622300">
            <a:lnSpc>
              <a:spcPct val="90000"/>
            </a:lnSpc>
            <a:spcBef>
              <a:spcPct val="0"/>
            </a:spcBef>
            <a:spcAft>
              <a:spcPct val="15000"/>
            </a:spcAft>
            <a:buChar char="•"/>
          </a:pPr>
          <a:r>
            <a:rPr lang="en-US" sz="1400" kern="1200" dirty="0">
              <a:latin typeface="BR Omny" pitchFamily="2" charset="77"/>
            </a:rPr>
            <a:t>Visually mapping causal pathways, assumptions and outcomes</a:t>
          </a:r>
        </a:p>
        <a:p>
          <a:pPr marL="114300" lvl="1" indent="-114300" algn="l" defTabSz="622300">
            <a:lnSpc>
              <a:spcPct val="90000"/>
            </a:lnSpc>
            <a:spcBef>
              <a:spcPct val="0"/>
            </a:spcBef>
            <a:spcAft>
              <a:spcPct val="15000"/>
            </a:spcAft>
            <a:buChar char="•"/>
          </a:pPr>
          <a:endParaRPr lang="en-US" sz="1400" kern="1200" dirty="0">
            <a:latin typeface="BR Omny" pitchFamily="2" charset="77"/>
          </a:endParaRPr>
        </a:p>
      </dsp:txBody>
      <dsp:txXfrm>
        <a:off x="444048" y="845821"/>
        <a:ext cx="1693743" cy="5730723"/>
      </dsp:txXfrm>
    </dsp:sp>
    <dsp:sp modelId="{7E5FBB58-DA7E-1B44-A85E-44FFC30B39DA}">
      <dsp:nvSpPr>
        <dsp:cNvPr id="0" name=""/>
        <dsp:cNvSpPr/>
      </dsp:nvSpPr>
      <dsp:spPr>
        <a:xfrm>
          <a:off x="2095031" y="244606"/>
          <a:ext cx="578085" cy="44800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latin typeface="BR Omny" pitchFamily="2" charset="77"/>
          </a:endParaRPr>
        </a:p>
      </dsp:txBody>
      <dsp:txXfrm>
        <a:off x="2095031" y="334207"/>
        <a:ext cx="443683" cy="268804"/>
      </dsp:txXfrm>
    </dsp:sp>
    <dsp:sp modelId="{46BCA885-D660-5540-BF28-090E34CC0DD8}">
      <dsp:nvSpPr>
        <dsp:cNvPr id="0" name=""/>
        <dsp:cNvSpPr/>
      </dsp:nvSpPr>
      <dsp:spPr>
        <a:xfrm>
          <a:off x="2913078" y="144093"/>
          <a:ext cx="1799133" cy="973549"/>
        </a:xfrm>
        <a:prstGeom prst="roundRect">
          <a:avLst>
            <a:gd name="adj" fmla="val 10000"/>
          </a:avLst>
        </a:prstGeom>
        <a:solidFill>
          <a:schemeClr val="accent3">
            <a:hueOff val="1860145"/>
            <a:satOff val="-11392"/>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latin typeface="BR Omny" pitchFamily="2" charset="77"/>
            </a:rPr>
            <a:t>Phase 2: Identify Assumptions and Mechanisms</a:t>
          </a:r>
        </a:p>
      </dsp:txBody>
      <dsp:txXfrm>
        <a:off x="2913078" y="144093"/>
        <a:ext cx="1799133" cy="649032"/>
      </dsp:txXfrm>
    </dsp:sp>
    <dsp:sp modelId="{01F9C1E0-6189-2443-A870-57E2C4084EC1}">
      <dsp:nvSpPr>
        <dsp:cNvPr id="0" name=""/>
        <dsp:cNvSpPr/>
      </dsp:nvSpPr>
      <dsp:spPr>
        <a:xfrm>
          <a:off x="3281215" y="793126"/>
          <a:ext cx="1799133" cy="5836113"/>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1860145"/>
              <a:satOff val="-11392"/>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BR Omny" pitchFamily="2" charset="77"/>
            </a:rPr>
            <a:t>Clarify the assumptions that must hold for each causal link and the mechanisms that drive change</a:t>
          </a:r>
        </a:p>
        <a:p>
          <a:pPr marL="114300" lvl="1" indent="-114300" algn="l" defTabSz="622300">
            <a:lnSpc>
              <a:spcPct val="90000"/>
            </a:lnSpc>
            <a:spcBef>
              <a:spcPct val="0"/>
            </a:spcBef>
            <a:spcAft>
              <a:spcPct val="15000"/>
            </a:spcAft>
            <a:buChar char="•"/>
          </a:pPr>
          <a:endParaRPr lang="en-US" sz="1400" kern="1200" dirty="0">
            <a:latin typeface="BR Omny" pitchFamily="2" charset="77"/>
          </a:endParaRPr>
        </a:p>
        <a:p>
          <a:pPr marL="114300" lvl="1" indent="-114300" algn="l" defTabSz="622300">
            <a:lnSpc>
              <a:spcPct val="90000"/>
            </a:lnSpc>
            <a:spcBef>
              <a:spcPct val="0"/>
            </a:spcBef>
            <a:spcAft>
              <a:spcPct val="15000"/>
            </a:spcAft>
            <a:buChar char="•"/>
          </a:pPr>
          <a:r>
            <a:rPr lang="en-US" sz="1400" kern="1200" dirty="0">
              <a:latin typeface="BR Omny" pitchFamily="2" charset="77"/>
            </a:rPr>
            <a:t>Facilitate structured discussions with the evaluation team</a:t>
          </a:r>
        </a:p>
        <a:p>
          <a:pPr marL="114300" lvl="1" indent="-114300" algn="l" defTabSz="622300">
            <a:lnSpc>
              <a:spcPct val="90000"/>
            </a:lnSpc>
            <a:spcBef>
              <a:spcPct val="0"/>
            </a:spcBef>
            <a:spcAft>
              <a:spcPct val="15000"/>
            </a:spcAft>
            <a:buChar char="•"/>
          </a:pPr>
          <a:r>
            <a:rPr lang="en-US" sz="1400" kern="1200" dirty="0">
              <a:latin typeface="BR Omny" pitchFamily="2" charset="77"/>
            </a:rPr>
            <a:t>Use prior relevant research to identify common or previously used mechanisms</a:t>
          </a:r>
        </a:p>
        <a:p>
          <a:pPr marL="114300" lvl="1" indent="-114300" algn="l" defTabSz="622300">
            <a:lnSpc>
              <a:spcPct val="90000"/>
            </a:lnSpc>
            <a:spcBef>
              <a:spcPct val="0"/>
            </a:spcBef>
            <a:spcAft>
              <a:spcPct val="15000"/>
            </a:spcAft>
            <a:buChar char="•"/>
          </a:pPr>
          <a:r>
            <a:rPr lang="en-US" sz="1400" kern="1200" dirty="0">
              <a:latin typeface="BR Omny" pitchFamily="2" charset="77"/>
            </a:rPr>
            <a:t>Use context analysis and assumptions mapping to account for specific local realities </a:t>
          </a:r>
        </a:p>
      </dsp:txBody>
      <dsp:txXfrm>
        <a:off x="3333910" y="845821"/>
        <a:ext cx="1693743" cy="5730723"/>
      </dsp:txXfrm>
    </dsp:sp>
    <dsp:sp modelId="{3836CCEF-7404-5E47-850C-EED77ED5342D}">
      <dsp:nvSpPr>
        <dsp:cNvPr id="0" name=""/>
        <dsp:cNvSpPr/>
      </dsp:nvSpPr>
      <dsp:spPr>
        <a:xfrm>
          <a:off x="4984893" y="244606"/>
          <a:ext cx="578085" cy="448006"/>
        </a:xfrm>
        <a:prstGeom prst="rightArrow">
          <a:avLst>
            <a:gd name="adj1" fmla="val 60000"/>
            <a:gd name="adj2" fmla="val 50000"/>
          </a:avLst>
        </a:prstGeom>
        <a:solidFill>
          <a:schemeClr val="accent3">
            <a:hueOff val="2480194"/>
            <a:satOff val="-1519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latin typeface="BR Omny" pitchFamily="2" charset="77"/>
          </a:endParaRPr>
        </a:p>
      </dsp:txBody>
      <dsp:txXfrm>
        <a:off x="4984893" y="334207"/>
        <a:ext cx="443683" cy="268804"/>
      </dsp:txXfrm>
    </dsp:sp>
    <dsp:sp modelId="{7EF4C6BD-2CA0-7E40-A68C-364C35D7F8A9}">
      <dsp:nvSpPr>
        <dsp:cNvPr id="0" name=""/>
        <dsp:cNvSpPr/>
      </dsp:nvSpPr>
      <dsp:spPr>
        <a:xfrm>
          <a:off x="5802939" y="144093"/>
          <a:ext cx="1799133" cy="973549"/>
        </a:xfrm>
        <a:prstGeom prst="roundRect">
          <a:avLst>
            <a:gd name="adj" fmla="val 10000"/>
          </a:avLst>
        </a:prstGeom>
        <a:solidFill>
          <a:schemeClr val="accent3">
            <a:hueOff val="3720291"/>
            <a:satOff val="-22785"/>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latin typeface="BR Omny" pitchFamily="2" charset="77"/>
            </a:rPr>
            <a:t>Phase 3: Develop Evaluation Questions</a:t>
          </a:r>
        </a:p>
      </dsp:txBody>
      <dsp:txXfrm>
        <a:off x="5802939" y="144093"/>
        <a:ext cx="1799133" cy="649032"/>
      </dsp:txXfrm>
    </dsp:sp>
    <dsp:sp modelId="{7008B2FB-B056-5947-995E-B969AE21655F}">
      <dsp:nvSpPr>
        <dsp:cNvPr id="0" name=""/>
        <dsp:cNvSpPr/>
      </dsp:nvSpPr>
      <dsp:spPr>
        <a:xfrm>
          <a:off x="6171077" y="793126"/>
          <a:ext cx="1799133" cy="5836113"/>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3720291"/>
              <a:satOff val="-22785"/>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BR Omny" pitchFamily="2" charset="77"/>
            </a:rPr>
            <a:t>Formulate evaluation questions directly linked to the </a:t>
          </a:r>
          <a:r>
            <a:rPr lang="en-US" sz="1400" kern="1200" dirty="0" err="1">
              <a:latin typeface="BR Omny" pitchFamily="2" charset="77"/>
            </a:rPr>
            <a:t>ToC</a:t>
          </a:r>
          <a:r>
            <a:rPr lang="en-US" sz="1400" kern="1200" dirty="0">
              <a:latin typeface="BR Omny" pitchFamily="2" charset="77"/>
            </a:rPr>
            <a:t>, targeting causal relationships, contextual factors, and areas of uncertainty. </a:t>
          </a:r>
        </a:p>
        <a:p>
          <a:pPr marL="114300" lvl="1" indent="-114300" algn="l" defTabSz="622300">
            <a:lnSpc>
              <a:spcPct val="90000"/>
            </a:lnSpc>
            <a:spcBef>
              <a:spcPct val="0"/>
            </a:spcBef>
            <a:spcAft>
              <a:spcPct val="15000"/>
            </a:spcAft>
            <a:buChar char="•"/>
          </a:pPr>
          <a:endParaRPr lang="en-US" sz="1400" kern="1200" dirty="0">
            <a:latin typeface="BR Omny" pitchFamily="2" charset="77"/>
          </a:endParaRPr>
        </a:p>
        <a:p>
          <a:pPr marL="114300" lvl="1" indent="-114300" algn="l" defTabSz="622300">
            <a:lnSpc>
              <a:spcPct val="90000"/>
            </a:lnSpc>
            <a:spcBef>
              <a:spcPct val="0"/>
            </a:spcBef>
            <a:spcAft>
              <a:spcPct val="15000"/>
            </a:spcAft>
            <a:buChar char="•"/>
          </a:pPr>
          <a:r>
            <a:rPr lang="en-US" sz="1400" kern="1200" dirty="0">
              <a:latin typeface="BR Omny" pitchFamily="2" charset="77"/>
            </a:rPr>
            <a:t>Align questions with </a:t>
          </a:r>
          <a:r>
            <a:rPr lang="en-US" sz="1400" kern="1200" dirty="0" err="1">
              <a:latin typeface="BR Omny" pitchFamily="2" charset="77"/>
            </a:rPr>
            <a:t>ToC</a:t>
          </a:r>
          <a:r>
            <a:rPr lang="en-US" sz="1400" kern="1200" dirty="0">
              <a:latin typeface="BR Omny" pitchFamily="2" charset="77"/>
            </a:rPr>
            <a:t> links, aiming to identify relations between inputs, outputs and outcomes</a:t>
          </a:r>
        </a:p>
        <a:p>
          <a:pPr marL="114300" lvl="1" indent="-114300" algn="l" defTabSz="622300">
            <a:lnSpc>
              <a:spcPct val="90000"/>
            </a:lnSpc>
            <a:spcBef>
              <a:spcPct val="0"/>
            </a:spcBef>
            <a:spcAft>
              <a:spcPct val="15000"/>
            </a:spcAft>
            <a:buChar char="•"/>
          </a:pPr>
          <a:r>
            <a:rPr lang="en-US" sz="1400" kern="1200" dirty="0" err="1">
              <a:latin typeface="BR Omny" pitchFamily="2" charset="77"/>
            </a:rPr>
            <a:t>ToC</a:t>
          </a:r>
          <a:r>
            <a:rPr lang="en-US" sz="1400" kern="1200" dirty="0">
              <a:latin typeface="BR Omny" pitchFamily="2" charset="77"/>
            </a:rPr>
            <a:t> revision with stakeholders to validate and prioritize evaluation insights</a:t>
          </a:r>
        </a:p>
        <a:p>
          <a:pPr marL="114300" lvl="1" indent="-114300" algn="l" defTabSz="622300">
            <a:lnSpc>
              <a:spcPct val="90000"/>
            </a:lnSpc>
            <a:spcBef>
              <a:spcPct val="0"/>
            </a:spcBef>
            <a:spcAft>
              <a:spcPct val="15000"/>
            </a:spcAft>
            <a:buChar char="•"/>
          </a:pPr>
          <a:r>
            <a:rPr lang="en-US" sz="1400" kern="1200" dirty="0">
              <a:latin typeface="BR Omny" pitchFamily="2" charset="77"/>
            </a:rPr>
            <a:t>Use underlying guiding questions </a:t>
          </a:r>
        </a:p>
      </dsp:txBody>
      <dsp:txXfrm>
        <a:off x="6223772" y="845821"/>
        <a:ext cx="1693743" cy="5730723"/>
      </dsp:txXfrm>
    </dsp:sp>
    <dsp:sp modelId="{528456CD-AABB-3B46-8CFD-547E8E106F94}">
      <dsp:nvSpPr>
        <dsp:cNvPr id="0" name=""/>
        <dsp:cNvSpPr/>
      </dsp:nvSpPr>
      <dsp:spPr>
        <a:xfrm>
          <a:off x="7874755" y="244606"/>
          <a:ext cx="578085" cy="448006"/>
        </a:xfrm>
        <a:prstGeom prst="rightArrow">
          <a:avLst>
            <a:gd name="adj1" fmla="val 60000"/>
            <a:gd name="adj2" fmla="val 50000"/>
          </a:avLst>
        </a:prstGeom>
        <a:solidFill>
          <a:schemeClr val="accent3">
            <a:hueOff val="4960388"/>
            <a:satOff val="-3038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latin typeface="BR Omny" pitchFamily="2" charset="77"/>
          </a:endParaRPr>
        </a:p>
      </dsp:txBody>
      <dsp:txXfrm>
        <a:off x="7874755" y="334207"/>
        <a:ext cx="443683" cy="268804"/>
      </dsp:txXfrm>
    </dsp:sp>
    <dsp:sp modelId="{793DAFA9-1C74-F34F-AB38-F2307AD0C0A3}">
      <dsp:nvSpPr>
        <dsp:cNvPr id="0" name=""/>
        <dsp:cNvSpPr/>
      </dsp:nvSpPr>
      <dsp:spPr>
        <a:xfrm>
          <a:off x="8692801" y="144093"/>
          <a:ext cx="1799133" cy="973549"/>
        </a:xfrm>
        <a:prstGeom prst="roundRect">
          <a:avLst>
            <a:gd name="adj" fmla="val 10000"/>
          </a:avLst>
        </a:prstGeom>
        <a:solidFill>
          <a:schemeClr val="accent3">
            <a:hueOff val="5580436"/>
            <a:satOff val="-34178"/>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latin typeface="BR Omny" pitchFamily="2" charset="77"/>
            </a:rPr>
            <a:t>Phase 4: Gather and Analyze Evidence</a:t>
          </a:r>
        </a:p>
      </dsp:txBody>
      <dsp:txXfrm>
        <a:off x="8692801" y="144093"/>
        <a:ext cx="1799133" cy="649032"/>
      </dsp:txXfrm>
    </dsp:sp>
    <dsp:sp modelId="{1A69C690-3A83-EF4F-AA88-F8D4D3700F65}">
      <dsp:nvSpPr>
        <dsp:cNvPr id="0" name=""/>
        <dsp:cNvSpPr/>
      </dsp:nvSpPr>
      <dsp:spPr>
        <a:xfrm>
          <a:off x="9060938" y="793126"/>
          <a:ext cx="1799133" cy="5836113"/>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5580436"/>
              <a:satOff val="-34178"/>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BR Omny" pitchFamily="2" charset="77"/>
            </a:rPr>
            <a:t>Collect and interpret data to assess whether the causal pathways, assumptions, and mechanisms are playing out as expected. </a:t>
          </a:r>
        </a:p>
        <a:p>
          <a:pPr marL="114300" lvl="1" indent="-114300" algn="l" defTabSz="622300">
            <a:lnSpc>
              <a:spcPct val="90000"/>
            </a:lnSpc>
            <a:spcBef>
              <a:spcPct val="0"/>
            </a:spcBef>
            <a:spcAft>
              <a:spcPct val="15000"/>
            </a:spcAft>
            <a:buChar char="•"/>
          </a:pPr>
          <a:endParaRPr lang="en-US" sz="1400" kern="1200" dirty="0">
            <a:latin typeface="BR Omny" pitchFamily="2" charset="77"/>
          </a:endParaRPr>
        </a:p>
        <a:p>
          <a:pPr marL="114300" lvl="1" indent="-114300" algn="l" defTabSz="622300">
            <a:lnSpc>
              <a:spcPct val="90000"/>
            </a:lnSpc>
            <a:spcBef>
              <a:spcPct val="0"/>
            </a:spcBef>
            <a:spcAft>
              <a:spcPct val="15000"/>
            </a:spcAft>
            <a:buChar char="•"/>
          </a:pPr>
          <a:r>
            <a:rPr lang="en-US" sz="1400" kern="1200" dirty="0">
              <a:latin typeface="BR Omny" pitchFamily="2" charset="77"/>
            </a:rPr>
            <a:t>Use mixed methods: interviews, focus groups, work shops, surveys and administrative data </a:t>
          </a:r>
        </a:p>
        <a:p>
          <a:pPr marL="114300" lvl="1" indent="-114300" algn="l" defTabSz="622300">
            <a:lnSpc>
              <a:spcPct val="90000"/>
            </a:lnSpc>
            <a:spcBef>
              <a:spcPct val="0"/>
            </a:spcBef>
            <a:spcAft>
              <a:spcPct val="15000"/>
            </a:spcAft>
            <a:buChar char="•"/>
          </a:pPr>
          <a:r>
            <a:rPr lang="en-US" sz="1400" kern="1200" dirty="0">
              <a:latin typeface="BR Omny" pitchFamily="2" charset="77"/>
            </a:rPr>
            <a:t>Apply contribution analysis, process tracing and comparative case analysis</a:t>
          </a:r>
        </a:p>
        <a:p>
          <a:pPr marL="114300" lvl="1" indent="-114300" algn="l" defTabSz="622300">
            <a:lnSpc>
              <a:spcPct val="90000"/>
            </a:lnSpc>
            <a:spcBef>
              <a:spcPct val="0"/>
            </a:spcBef>
            <a:spcAft>
              <a:spcPct val="15000"/>
            </a:spcAft>
            <a:buChar char="•"/>
          </a:pPr>
          <a:r>
            <a:rPr lang="en-US" sz="1400" kern="1200" dirty="0">
              <a:latin typeface="BR Omny" pitchFamily="2" charset="77"/>
            </a:rPr>
            <a:t>Triangulate findings across methods, sites and stakeholders perspectives</a:t>
          </a:r>
        </a:p>
      </dsp:txBody>
      <dsp:txXfrm>
        <a:off x="9113633" y="845821"/>
        <a:ext cx="1693743" cy="5730723"/>
      </dsp:txXfrm>
    </dsp:sp>
    <dsp:sp modelId="{8A5B43E0-EBA9-6044-8BD3-D79B077ED861}">
      <dsp:nvSpPr>
        <dsp:cNvPr id="0" name=""/>
        <dsp:cNvSpPr/>
      </dsp:nvSpPr>
      <dsp:spPr>
        <a:xfrm>
          <a:off x="10764616" y="244606"/>
          <a:ext cx="578085" cy="448006"/>
        </a:xfrm>
        <a:prstGeom prst="rightArrow">
          <a:avLst>
            <a:gd name="adj1" fmla="val 60000"/>
            <a:gd name="adj2" fmla="val 50000"/>
          </a:avLst>
        </a:prstGeom>
        <a:solidFill>
          <a:schemeClr val="accent3">
            <a:hueOff val="7440581"/>
            <a:satOff val="-4557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latin typeface="BR Omny" pitchFamily="2" charset="77"/>
          </a:endParaRPr>
        </a:p>
      </dsp:txBody>
      <dsp:txXfrm>
        <a:off x="10764616" y="334207"/>
        <a:ext cx="443683" cy="268804"/>
      </dsp:txXfrm>
    </dsp:sp>
    <dsp:sp modelId="{C35B5D8C-EBCF-864B-9DC6-74A73ED69BBE}">
      <dsp:nvSpPr>
        <dsp:cNvPr id="0" name=""/>
        <dsp:cNvSpPr/>
      </dsp:nvSpPr>
      <dsp:spPr>
        <a:xfrm>
          <a:off x="11582662" y="144093"/>
          <a:ext cx="1799133" cy="973549"/>
        </a:xfrm>
        <a:prstGeom prst="roundRect">
          <a:avLst>
            <a:gd name="adj" fmla="val 10000"/>
          </a:avLst>
        </a:prstGeom>
        <a:solidFill>
          <a:schemeClr val="accent3">
            <a:hueOff val="7440581"/>
            <a:satOff val="-4557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latin typeface="BR Omny" pitchFamily="2" charset="77"/>
            </a:rPr>
            <a:t>Phase 5: Refine the theory and socialization</a:t>
          </a:r>
        </a:p>
      </dsp:txBody>
      <dsp:txXfrm>
        <a:off x="11582662" y="144093"/>
        <a:ext cx="1799133" cy="649032"/>
      </dsp:txXfrm>
    </dsp:sp>
    <dsp:sp modelId="{88911D88-AC92-604F-A9AB-895B52F9A322}">
      <dsp:nvSpPr>
        <dsp:cNvPr id="0" name=""/>
        <dsp:cNvSpPr/>
      </dsp:nvSpPr>
      <dsp:spPr>
        <a:xfrm>
          <a:off x="11950800" y="793126"/>
          <a:ext cx="1799133" cy="5836113"/>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7440581"/>
              <a:satOff val="-4557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BR Omny" pitchFamily="2" charset="77"/>
            </a:rPr>
            <a:t>Based on the findings, refine the </a:t>
          </a:r>
          <a:r>
            <a:rPr lang="en-US" sz="1400" kern="1200" dirty="0" err="1">
              <a:latin typeface="BR Omny" pitchFamily="2" charset="77"/>
            </a:rPr>
            <a:t>ToC</a:t>
          </a:r>
          <a:r>
            <a:rPr lang="en-US" sz="1400" kern="1200" dirty="0">
              <a:latin typeface="BR Omny" pitchFamily="2" charset="77"/>
            </a:rPr>
            <a:t> to reflect what was confirmed, modified, or disproven. </a:t>
          </a:r>
        </a:p>
        <a:p>
          <a:pPr marL="114300" lvl="1" indent="-114300" algn="l" defTabSz="622300">
            <a:lnSpc>
              <a:spcPct val="90000"/>
            </a:lnSpc>
            <a:spcBef>
              <a:spcPct val="0"/>
            </a:spcBef>
            <a:spcAft>
              <a:spcPct val="15000"/>
            </a:spcAft>
            <a:buChar char="•"/>
          </a:pPr>
          <a:endParaRPr lang="en-US" sz="1400" kern="1200" dirty="0">
            <a:latin typeface="BR Omny" pitchFamily="2" charset="77"/>
          </a:endParaRP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latin typeface="BR Omny" pitchFamily="2" charset="77"/>
            </a:rPr>
            <a:t>Revise the </a:t>
          </a:r>
          <a:r>
            <a:rPr lang="en-US" sz="1400" kern="1200" dirty="0" err="1">
              <a:latin typeface="BR Omny" pitchFamily="2" charset="77"/>
            </a:rPr>
            <a:t>ToC</a:t>
          </a:r>
          <a:r>
            <a:rPr lang="en-US" sz="1400" kern="1200" dirty="0">
              <a:latin typeface="BR Omny" pitchFamily="2" charset="77"/>
            </a:rPr>
            <a:t> to reflect evidence-supported and broken causal links</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latin typeface="BR Omny" pitchFamily="2" charset="77"/>
            </a:rPr>
            <a:t>Present findings through participatory learning and socialization sessions</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latin typeface="BR Omny" pitchFamily="2" charset="77"/>
            </a:rPr>
            <a:t>Develop practical, theory-informed recommendations for improvement</a:t>
          </a:r>
        </a:p>
      </dsp:txBody>
      <dsp:txXfrm>
        <a:off x="12003495" y="845821"/>
        <a:ext cx="1693743" cy="5730723"/>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E0203B-651D-8A4C-9BC1-AAE6F7B0EF88}" type="datetimeFigureOut">
              <a:rPr lang="es-ES_tradnl" smtClean="0"/>
              <a:t>10/6/25</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D2BC7-0FFC-A642-B6B0-FF8B1D0371E4}" type="slidenum">
              <a:rPr lang="es-ES_tradnl" smtClean="0"/>
              <a:t>‹#›</a:t>
            </a:fld>
            <a:endParaRPr lang="es-ES_tradnl"/>
          </a:p>
        </p:txBody>
      </p:sp>
    </p:spTree>
    <p:extLst>
      <p:ext uri="{BB962C8B-B14F-4D97-AF65-F5344CB8AC3E}">
        <p14:creationId xmlns:p14="http://schemas.microsoft.com/office/powerpoint/2010/main" val="4223087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0E5D2BC7-0FFC-A642-B6B0-FF8B1D0371E4}" type="slidenum">
              <a:rPr lang="es-ES_tradnl" smtClean="0"/>
              <a:t>3</a:t>
            </a:fld>
            <a:endParaRPr lang="es-ES_tradnl"/>
          </a:p>
        </p:txBody>
      </p:sp>
    </p:spTree>
    <p:extLst>
      <p:ext uri="{BB962C8B-B14F-4D97-AF65-F5344CB8AC3E}">
        <p14:creationId xmlns:p14="http://schemas.microsoft.com/office/powerpoint/2010/main" val="639502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TBE is most powerful when used as a </a:t>
            </a:r>
            <a:r>
              <a:rPr lang="en-US" b="1" dirty="0"/>
              <a:t>learning and decision-support tool</a:t>
            </a:r>
            <a:r>
              <a:rPr lang="en-US" dirty="0"/>
              <a:t> in complex policy contexts—but it requires rigor, openness, and resources to be done well.</a:t>
            </a:r>
          </a:p>
          <a:p>
            <a:endParaRPr lang="en-US" dirty="0"/>
          </a:p>
          <a:p>
            <a:r>
              <a:rPr lang="en-US" dirty="0"/>
              <a:t>“TBE expands the value of evaluation beyond judgment—it helps explain and improve policy logic.</a:t>
            </a:r>
            <a:br>
              <a:rPr lang="en-US" dirty="0"/>
            </a:br>
            <a:r>
              <a:rPr lang="en-US" dirty="0"/>
              <a:t>But it’s not a light-touch tool. It requires access, collaboration, and methodological care. The good news? Its payoff in actionable learning often justifies the investment.”</a:t>
            </a:r>
            <a:endParaRPr lang="en-CO" dirty="0"/>
          </a:p>
        </p:txBody>
      </p:sp>
      <p:sp>
        <p:nvSpPr>
          <p:cNvPr id="4" name="Slide Number Placeholder 3"/>
          <p:cNvSpPr>
            <a:spLocks noGrp="1"/>
          </p:cNvSpPr>
          <p:nvPr>
            <p:ph type="sldNum" sz="quarter" idx="5"/>
          </p:nvPr>
        </p:nvSpPr>
        <p:spPr/>
        <p:txBody>
          <a:bodyPr/>
          <a:lstStyle/>
          <a:p>
            <a:fld id="{0E5D2BC7-0FFC-A642-B6B0-FF8B1D0371E4}" type="slidenum">
              <a:rPr lang="es-ES_tradnl" smtClean="0"/>
              <a:t>15</a:t>
            </a:fld>
            <a:endParaRPr lang="es-ES_tradnl"/>
          </a:p>
        </p:txBody>
      </p:sp>
    </p:spTree>
    <p:extLst>
      <p:ext uri="{BB962C8B-B14F-4D97-AF65-F5344CB8AC3E}">
        <p14:creationId xmlns:p14="http://schemas.microsoft.com/office/powerpoint/2010/main" val="445993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O" dirty="0"/>
              <a:t>Th general approach of this presentation and the general approach of Econometria is from the evaluator side, we construct or reconstruct the ToC in order to assess how those dynamics are working in the intervention. </a:t>
            </a:r>
          </a:p>
          <a:p>
            <a:endParaRPr lang="en-CO" dirty="0"/>
          </a:p>
          <a:p>
            <a:r>
              <a:rPr lang="en-CO" dirty="0"/>
              <a:t>Nevertheless, this graph shows how the moments of the ToC (Imputs, processes, products and results) can be usefull for designing evaluations and for the validation part of the evaluation. </a:t>
            </a:r>
          </a:p>
        </p:txBody>
      </p:sp>
      <p:sp>
        <p:nvSpPr>
          <p:cNvPr id="4" name="Slide Number Placeholder 3"/>
          <p:cNvSpPr>
            <a:spLocks noGrp="1"/>
          </p:cNvSpPr>
          <p:nvPr>
            <p:ph type="sldNum" sz="quarter" idx="5"/>
          </p:nvPr>
        </p:nvSpPr>
        <p:spPr/>
        <p:txBody>
          <a:bodyPr/>
          <a:lstStyle/>
          <a:p>
            <a:fld id="{0E5D2BC7-0FFC-A642-B6B0-FF8B1D0371E4}" type="slidenum">
              <a:rPr lang="es-ES_tradnl" smtClean="0"/>
              <a:t>16</a:t>
            </a:fld>
            <a:endParaRPr lang="es-ES_tradnl"/>
          </a:p>
        </p:txBody>
      </p:sp>
    </p:spTree>
    <p:extLst>
      <p:ext uri="{BB962C8B-B14F-4D97-AF65-F5344CB8AC3E}">
        <p14:creationId xmlns:p14="http://schemas.microsoft.com/office/powerpoint/2010/main" val="667599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435CE-9AA7-9645-A0DA-C6F2D9792A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0D5F96-9CA3-66C7-1FAE-8484C0438F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08C1E0-BFCA-1DA7-EBB8-286BEACE0FAC}"/>
              </a:ext>
            </a:extLst>
          </p:cNvPr>
          <p:cNvSpPr>
            <a:spLocks noGrp="1"/>
          </p:cNvSpPr>
          <p:nvPr>
            <p:ph type="body" idx="1"/>
          </p:nvPr>
        </p:nvSpPr>
        <p:spPr/>
        <p:txBody>
          <a:bodyPr/>
          <a:lstStyle/>
          <a:p>
            <a:pPr algn="l">
              <a:buNone/>
            </a:pPr>
            <a:r>
              <a:rPr lang="es-CO" b="0" i="0" u="none" strike="noStrike" dirty="0">
                <a:solidFill>
                  <a:srgbClr val="000000"/>
                </a:solidFill>
                <a:effectLst/>
              </a:rPr>
              <a:t>En el marco de la Cumbre de París, los gobiernos de Alemania, Noruega, Reino Unido y Colombia firmaron en 2015 la Declaración de Intención Conjunta (DCI), con el objetivo de reducir emisiones de GEI por deforestación y degradación forestal, avanzar en restauración, desarrollo sostenible y un desarrollo rural bajo en carbono.</a:t>
            </a:r>
          </a:p>
          <a:p>
            <a:pPr algn="l">
              <a:buNone/>
            </a:pPr>
            <a:r>
              <a:rPr lang="es-CO" b="0" i="0" u="none" strike="noStrike" dirty="0">
                <a:solidFill>
                  <a:srgbClr val="000000"/>
                </a:solidFill>
                <a:effectLst/>
              </a:rPr>
              <a:t>La DCI propuso un esquema de </a:t>
            </a:r>
            <a:r>
              <a:rPr lang="es-CO" b="1" i="0" u="none" strike="noStrike" dirty="0">
                <a:solidFill>
                  <a:srgbClr val="000000"/>
                </a:solidFill>
                <a:effectLst/>
              </a:rPr>
              <a:t>pagos por resultados</a:t>
            </a:r>
            <a:r>
              <a:rPr lang="es-CO" b="0" i="0" u="none" strike="noStrike" dirty="0">
                <a:solidFill>
                  <a:srgbClr val="000000"/>
                </a:solidFill>
                <a:effectLst/>
              </a:rPr>
              <a:t> en dos modalidades:</a:t>
            </a:r>
          </a:p>
          <a:p>
            <a:pPr algn="l">
              <a:buFont typeface="+mj-lt"/>
              <a:buAutoNum type="arabicPeriod"/>
            </a:pPr>
            <a:r>
              <a:rPr lang="es-CO" b="1" i="0" u="none" strike="noStrike" dirty="0">
                <a:solidFill>
                  <a:srgbClr val="000000"/>
                </a:solidFill>
                <a:effectLst/>
              </a:rPr>
              <a:t>Modalidad 1:</a:t>
            </a:r>
            <a:r>
              <a:rPr lang="es-CO" b="0" i="0" u="none" strike="noStrike" dirty="0">
                <a:solidFill>
                  <a:srgbClr val="000000"/>
                </a:solidFill>
                <a:effectLst/>
              </a:rPr>
              <a:t> Pagos condicionados al cumplimiento de hitos de política.</a:t>
            </a:r>
          </a:p>
          <a:p>
            <a:pPr algn="l">
              <a:buFont typeface="+mj-lt"/>
              <a:buAutoNum type="arabicPeriod"/>
            </a:pPr>
            <a:r>
              <a:rPr lang="es-CO" b="1" i="0" u="none" strike="noStrike" dirty="0">
                <a:solidFill>
                  <a:srgbClr val="000000"/>
                </a:solidFill>
                <a:effectLst/>
              </a:rPr>
              <a:t>Modalidad 2:</a:t>
            </a:r>
            <a:r>
              <a:rPr lang="es-CO" b="0" i="0" u="none" strike="noStrike" dirty="0">
                <a:solidFill>
                  <a:srgbClr val="000000"/>
                </a:solidFill>
                <a:effectLst/>
              </a:rPr>
              <a:t> Pagos por reducciones verificadas de emisiones a nivel nacional.</a:t>
            </a:r>
          </a:p>
          <a:p>
            <a:pPr algn="l"/>
            <a:r>
              <a:rPr lang="es-CO" b="0" i="0" u="none" strike="noStrike" dirty="0">
                <a:solidFill>
                  <a:srgbClr val="000000"/>
                </a:solidFill>
                <a:effectLst/>
              </a:rPr>
              <a:t>Gracias a este acuerdo se lanzó en 2016 el programa </a:t>
            </a:r>
            <a:r>
              <a:rPr lang="es-CO" b="1" i="0" u="none" strike="noStrike" dirty="0">
                <a:solidFill>
                  <a:srgbClr val="000000"/>
                </a:solidFill>
                <a:effectLst/>
              </a:rPr>
              <a:t>REDD </a:t>
            </a:r>
            <a:r>
              <a:rPr lang="es-CO" b="1" i="0" u="none" strike="noStrike" dirty="0" err="1">
                <a:solidFill>
                  <a:srgbClr val="000000"/>
                </a:solidFill>
                <a:effectLst/>
              </a:rPr>
              <a:t>Early</a:t>
            </a:r>
            <a:r>
              <a:rPr lang="es-CO" b="1" i="0" u="none" strike="noStrike" dirty="0">
                <a:solidFill>
                  <a:srgbClr val="000000"/>
                </a:solidFill>
                <a:effectLst/>
              </a:rPr>
              <a:t> </a:t>
            </a:r>
            <a:r>
              <a:rPr lang="es-CO" b="1" i="0" u="none" strike="noStrike" dirty="0" err="1">
                <a:solidFill>
                  <a:srgbClr val="000000"/>
                </a:solidFill>
                <a:effectLst/>
              </a:rPr>
              <a:t>Movers</a:t>
            </a:r>
            <a:r>
              <a:rPr lang="es-CO" b="1" i="0" u="none" strike="noStrike" dirty="0">
                <a:solidFill>
                  <a:srgbClr val="000000"/>
                </a:solidFill>
                <a:effectLst/>
              </a:rPr>
              <a:t> (REM) Colombia Visión Amazonía</a:t>
            </a:r>
            <a:r>
              <a:rPr lang="es-CO" b="0" i="0" u="none" strike="noStrike" dirty="0">
                <a:solidFill>
                  <a:srgbClr val="000000"/>
                </a:solidFill>
                <a:effectLst/>
              </a:rPr>
              <a:t>, que, bajo la Modalidad 1, promovió el uso de incentivos económicos y financieros para conservar los bosques, fomentar el aprovechamiento legal y sostenible de productos forestales y fortalecer la gobernanza forestal.</a:t>
            </a:r>
          </a:p>
          <a:p>
            <a:endParaRPr lang="en-CO" dirty="0"/>
          </a:p>
        </p:txBody>
      </p:sp>
      <p:sp>
        <p:nvSpPr>
          <p:cNvPr id="4" name="Slide Number Placeholder 3">
            <a:extLst>
              <a:ext uri="{FF2B5EF4-FFF2-40B4-BE49-F238E27FC236}">
                <a16:creationId xmlns:a16="http://schemas.microsoft.com/office/drawing/2014/main" id="{1A4F9F63-34B8-00FD-7E80-FED7A31F1D21}"/>
              </a:ext>
            </a:extLst>
          </p:cNvPr>
          <p:cNvSpPr>
            <a:spLocks noGrp="1"/>
          </p:cNvSpPr>
          <p:nvPr>
            <p:ph type="sldNum" sz="quarter" idx="5"/>
          </p:nvPr>
        </p:nvSpPr>
        <p:spPr/>
        <p:txBody>
          <a:bodyPr/>
          <a:lstStyle/>
          <a:p>
            <a:fld id="{0E5D2BC7-0FFC-A642-B6B0-FF8B1D0371E4}" type="slidenum">
              <a:rPr lang="es-ES_tradnl" smtClean="0"/>
              <a:t>19</a:t>
            </a:fld>
            <a:endParaRPr lang="es-ES_tradnl"/>
          </a:p>
        </p:txBody>
      </p:sp>
    </p:spTree>
    <p:extLst>
      <p:ext uri="{BB962C8B-B14F-4D97-AF65-F5344CB8AC3E}">
        <p14:creationId xmlns:p14="http://schemas.microsoft.com/office/powerpoint/2010/main" val="4150442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BF3F4-A721-466C-A9F0-D755BAF163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508BAC-D7C4-9DCF-AB5B-76369DB3DA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406F1A-3FB3-EE40-EE5B-729D23F3BE26}"/>
              </a:ext>
            </a:extLst>
          </p:cNvPr>
          <p:cNvSpPr>
            <a:spLocks noGrp="1"/>
          </p:cNvSpPr>
          <p:nvPr>
            <p:ph type="body" idx="1"/>
          </p:nvPr>
        </p:nvSpPr>
        <p:spPr/>
        <p:txBody>
          <a:bodyPr/>
          <a:lstStyle/>
          <a:p>
            <a:r>
              <a:rPr lang="es-CO" dirty="0"/>
              <a:t>El acuerdo de paz con las FARC en </a:t>
            </a:r>
            <a:r>
              <a:rPr lang="es-CO" dirty="0" err="1"/>
              <a:t>colombia</a:t>
            </a:r>
            <a:r>
              <a:rPr lang="es-CO" dirty="0"/>
              <a:t> definió compromisos para servicios ambientales y la creación de incentivos para solucionar conflictos entre la vocación y el uso de la tierra. No </a:t>
            </a:r>
            <a:r>
              <a:rPr lang="es-CO" dirty="0" err="1"/>
              <a:t>obstánte</a:t>
            </a:r>
            <a:r>
              <a:rPr lang="es-CO" dirty="0"/>
              <a:t>, desde 2017 se aumento la deforestación en la Amazonía. Por tanto, para este año el programa identifico como causas de la deforestación:</a:t>
            </a:r>
          </a:p>
          <a:p>
            <a:r>
              <a:rPr lang="es-CO" dirty="0"/>
              <a:t>- </a:t>
            </a:r>
            <a:r>
              <a:rPr lang="es-CO" dirty="0" err="1"/>
              <a:t>Praderización</a:t>
            </a:r>
            <a:r>
              <a:rPr lang="es-CO" dirty="0"/>
              <a:t> del bosque amazónico y malas prácticas de ganadería extensiva.</a:t>
            </a:r>
          </a:p>
          <a:p>
            <a:r>
              <a:rPr lang="es-CO" dirty="0"/>
              <a:t>- Cultivos de uso ilícito, minería y tala ilegal.</a:t>
            </a:r>
          </a:p>
          <a:p>
            <a:r>
              <a:rPr lang="es-CO" dirty="0"/>
              <a:t>- Ampliación no planificada de infraestructura de transporte.</a:t>
            </a:r>
          </a:p>
          <a:p>
            <a:r>
              <a:rPr lang="es-CO" dirty="0"/>
              <a:t>- Ampliación de la frontera </a:t>
            </a:r>
            <a:r>
              <a:rPr lang="es-CO" dirty="0" err="1"/>
              <a:t>agricola</a:t>
            </a:r>
            <a:r>
              <a:rPr lang="es-CO" dirty="0"/>
              <a:t> en áreas no permitidas.</a:t>
            </a:r>
          </a:p>
          <a:p>
            <a:r>
              <a:rPr lang="es-CO" dirty="0"/>
              <a:t>Estos elementos, llevo a que el programa estableciera instrumentos económicos y financieros diseñados para la región. Estos instrumentos son:</a:t>
            </a:r>
          </a:p>
          <a:p>
            <a:r>
              <a:rPr lang="es-CO" dirty="0"/>
              <a:t>- Incentivos de conservación: 1) Incentivo forestal amazónico (IFA) es un pago por servicios ambientales diseñado desde 2018. Corresponde al costo de oportunidad de actividades agropecuarios.</a:t>
            </a:r>
          </a:p>
          <a:p>
            <a:r>
              <a:rPr lang="es-CO" dirty="0"/>
              <a:t>- Instrumentos financieros: 1) instrumento de transformacionales productiva sostenible, es un crédito que busca incentivar la liberación de áreas para restauración. 2) Instrumento financiero verde es un incentivo al capital donde a través de diferentes líneas de crédito dirigidas a siembra de plantaciones forestales, reconversión ganadera y actividades de piscicultura con especies amazónicas buscan mitigar efectos de la deforestación.</a:t>
            </a:r>
            <a:endParaRPr lang="en-CO" dirty="0"/>
          </a:p>
        </p:txBody>
      </p:sp>
      <p:sp>
        <p:nvSpPr>
          <p:cNvPr id="4" name="Slide Number Placeholder 3">
            <a:extLst>
              <a:ext uri="{FF2B5EF4-FFF2-40B4-BE49-F238E27FC236}">
                <a16:creationId xmlns:a16="http://schemas.microsoft.com/office/drawing/2014/main" id="{19582B5A-D10F-8350-0F56-B229B9046DDD}"/>
              </a:ext>
            </a:extLst>
          </p:cNvPr>
          <p:cNvSpPr>
            <a:spLocks noGrp="1"/>
          </p:cNvSpPr>
          <p:nvPr>
            <p:ph type="sldNum" sz="quarter" idx="5"/>
          </p:nvPr>
        </p:nvSpPr>
        <p:spPr/>
        <p:txBody>
          <a:bodyPr/>
          <a:lstStyle/>
          <a:p>
            <a:fld id="{0E5D2BC7-0FFC-A642-B6B0-FF8B1D0371E4}" type="slidenum">
              <a:rPr lang="es-ES_tradnl" smtClean="0"/>
              <a:t>20</a:t>
            </a:fld>
            <a:endParaRPr lang="es-ES_tradnl"/>
          </a:p>
        </p:txBody>
      </p:sp>
    </p:spTree>
    <p:extLst>
      <p:ext uri="{BB962C8B-B14F-4D97-AF65-F5344CB8AC3E}">
        <p14:creationId xmlns:p14="http://schemas.microsoft.com/office/powerpoint/2010/main" val="3881539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BF3F4-A721-466C-A9F0-D755BAF163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508BAC-D7C4-9DCF-AB5B-76369DB3DA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406F1A-3FB3-EE40-EE5B-729D23F3BE26}"/>
              </a:ext>
            </a:extLst>
          </p:cNvPr>
          <p:cNvSpPr>
            <a:spLocks noGrp="1"/>
          </p:cNvSpPr>
          <p:nvPr>
            <p:ph type="body" idx="1"/>
          </p:nvPr>
        </p:nvSpPr>
        <p:spPr/>
        <p:txBody>
          <a:bodyPr/>
          <a:lstStyle/>
          <a:p>
            <a:endParaRPr lang="en-CO" dirty="0"/>
          </a:p>
        </p:txBody>
      </p:sp>
      <p:sp>
        <p:nvSpPr>
          <p:cNvPr id="4" name="Slide Number Placeholder 3">
            <a:extLst>
              <a:ext uri="{FF2B5EF4-FFF2-40B4-BE49-F238E27FC236}">
                <a16:creationId xmlns:a16="http://schemas.microsoft.com/office/drawing/2014/main" id="{19582B5A-D10F-8350-0F56-B229B9046DDD}"/>
              </a:ext>
            </a:extLst>
          </p:cNvPr>
          <p:cNvSpPr>
            <a:spLocks noGrp="1"/>
          </p:cNvSpPr>
          <p:nvPr>
            <p:ph type="sldNum" sz="quarter" idx="5"/>
          </p:nvPr>
        </p:nvSpPr>
        <p:spPr/>
        <p:txBody>
          <a:bodyPr/>
          <a:lstStyle/>
          <a:p>
            <a:fld id="{0E5D2BC7-0FFC-A642-B6B0-FF8B1D0371E4}" type="slidenum">
              <a:rPr lang="es-ES_tradnl" smtClean="0"/>
              <a:t>22</a:t>
            </a:fld>
            <a:endParaRPr lang="es-ES_tradnl"/>
          </a:p>
        </p:txBody>
      </p:sp>
    </p:spTree>
    <p:extLst>
      <p:ext uri="{BB962C8B-B14F-4D97-AF65-F5344CB8AC3E}">
        <p14:creationId xmlns:p14="http://schemas.microsoft.com/office/powerpoint/2010/main" val="2100052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0E5D2BC7-0FFC-A642-B6B0-FF8B1D0371E4}" type="slidenum">
              <a:rPr lang="es-ES_tradnl" smtClean="0"/>
              <a:t>23</a:t>
            </a:fld>
            <a:endParaRPr lang="es-ES_tradnl"/>
          </a:p>
        </p:txBody>
      </p:sp>
    </p:spTree>
    <p:extLst>
      <p:ext uri="{BB962C8B-B14F-4D97-AF65-F5344CB8AC3E}">
        <p14:creationId xmlns:p14="http://schemas.microsoft.com/office/powerpoint/2010/main" val="1560601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O" dirty="0"/>
              <a:t>QR Y ENLACE DIRECTO A ECONOMETRIA </a:t>
            </a:r>
          </a:p>
        </p:txBody>
      </p:sp>
      <p:sp>
        <p:nvSpPr>
          <p:cNvPr id="4" name="Slide Number Placeholder 3"/>
          <p:cNvSpPr>
            <a:spLocks noGrp="1"/>
          </p:cNvSpPr>
          <p:nvPr>
            <p:ph type="sldNum" sz="quarter" idx="5"/>
          </p:nvPr>
        </p:nvSpPr>
        <p:spPr/>
        <p:txBody>
          <a:bodyPr/>
          <a:lstStyle/>
          <a:p>
            <a:fld id="{0E5D2BC7-0FFC-A642-B6B0-FF8B1D0371E4}" type="slidenum">
              <a:rPr lang="es-ES_tradnl" smtClean="0"/>
              <a:t>4</a:t>
            </a:fld>
            <a:endParaRPr lang="es-ES_tradnl"/>
          </a:p>
        </p:txBody>
      </p:sp>
    </p:spTree>
    <p:extLst>
      <p:ext uri="{BB962C8B-B14F-4D97-AF65-F5344CB8AC3E}">
        <p14:creationId xmlns:p14="http://schemas.microsoft.com/office/powerpoint/2010/main" val="4286023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0E5D2BC7-0FFC-A642-B6B0-FF8B1D0371E4}" type="slidenum">
              <a:rPr lang="es-ES_tradnl" smtClean="0"/>
              <a:t>5</a:t>
            </a:fld>
            <a:endParaRPr lang="es-ES_tradnl"/>
          </a:p>
        </p:txBody>
      </p:sp>
    </p:spTree>
    <p:extLst>
      <p:ext uri="{BB962C8B-B14F-4D97-AF65-F5344CB8AC3E}">
        <p14:creationId xmlns:p14="http://schemas.microsoft.com/office/powerpoint/2010/main" val="576656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policies and interventions are usually multicomponent, multilevel, its should be intrinsically context driven.  Given that they are politically accountable to the public and are made to address issues within society, they require a clear structure and planning, methodology and all of these factors working towards a specific goal. </a:t>
            </a:r>
          </a:p>
          <a:p>
            <a:endParaRPr lang="en-US" dirty="0"/>
          </a:p>
          <a:p>
            <a:endParaRPr lang="en-US" dirty="0"/>
          </a:p>
          <a:p>
            <a:r>
              <a:rPr lang="en-US" dirty="0"/>
              <a:t>Many evaluations focus on </a:t>
            </a:r>
            <a:r>
              <a:rPr lang="en-US" b="1" dirty="0"/>
              <a:t>outputs</a:t>
            </a:r>
            <a:r>
              <a:rPr lang="en-US" dirty="0"/>
              <a:t> and </a:t>
            </a:r>
            <a:r>
              <a:rPr lang="en-US" b="1" dirty="0"/>
              <a:t>final results</a:t>
            </a:r>
            <a:r>
              <a:rPr lang="en-US" dirty="0"/>
              <a:t> without explaining </a:t>
            </a:r>
            <a:r>
              <a:rPr lang="en-US" i="1" dirty="0"/>
              <a:t>how</a:t>
            </a:r>
            <a:r>
              <a:rPr lang="en-US" dirty="0"/>
              <a:t> change actually occurred.</a:t>
            </a:r>
          </a:p>
          <a:p>
            <a:endParaRPr lang="en-US" dirty="0"/>
          </a:p>
          <a:p>
            <a:r>
              <a:rPr lang="en-US" dirty="0"/>
              <a:t>They often treat interventions as "black boxes":</a:t>
            </a:r>
          </a:p>
          <a:p>
            <a:r>
              <a:rPr lang="en-US" i="1" dirty="0"/>
              <a:t>Inputs → [???] → Outcomes</a:t>
            </a:r>
          </a:p>
          <a:p>
            <a:endParaRPr lang="en-US" i="1" dirty="0"/>
          </a:p>
          <a:p>
            <a:r>
              <a:rPr lang="en-US" i="0" dirty="0"/>
              <a:t>TBE aims to understand the logic, rationale, </a:t>
            </a:r>
            <a:r>
              <a:rPr lang="en-US" i="0" dirty="0" err="1"/>
              <a:t>assumptions,mechanisms</a:t>
            </a:r>
            <a:r>
              <a:rPr lang="en-US" i="0" dirty="0"/>
              <a:t> and context that are part of the structure and planning of the intervention or the policy. This by :</a:t>
            </a:r>
          </a:p>
          <a:p>
            <a:r>
              <a:rPr lang="en-US" i="0" dirty="0"/>
              <a:t>	- </a:t>
            </a:r>
            <a:r>
              <a:rPr lang="en-US" dirty="0"/>
              <a:t>Providing an </a:t>
            </a:r>
            <a:r>
              <a:rPr lang="en-US" b="1" dirty="0"/>
              <a:t>explicit framework (multiple components and levels) </a:t>
            </a:r>
            <a:r>
              <a:rPr lang="en-US" dirty="0"/>
              <a:t> to understand policy or intervention logic</a:t>
            </a:r>
          </a:p>
          <a:p>
            <a:r>
              <a:rPr lang="en-US" dirty="0"/>
              <a:t>	- Helping trace </a:t>
            </a:r>
            <a:r>
              <a:rPr lang="en-US" b="1" dirty="0"/>
              <a:t>intermediate steps and assumptions</a:t>
            </a:r>
          </a:p>
          <a:p>
            <a:r>
              <a:rPr lang="en-US" b="1" dirty="0"/>
              <a:t>	- </a:t>
            </a:r>
            <a:r>
              <a:rPr lang="en-US" dirty="0"/>
              <a:t>Improving </a:t>
            </a:r>
            <a:r>
              <a:rPr lang="en-US" b="1" dirty="0"/>
              <a:t>transparency, learning, and accountability</a:t>
            </a:r>
            <a:endParaRPr lang="en-US" dirty="0"/>
          </a:p>
          <a:p>
            <a:endParaRPr lang="en-US" i="0" dirty="0"/>
          </a:p>
          <a:p>
            <a:endParaRPr lang="en-US" i="1" dirty="0"/>
          </a:p>
          <a:p>
            <a:endParaRPr lang="en-US" dirty="0"/>
          </a:p>
          <a:p>
            <a:endParaRPr lang="en-CO" dirty="0"/>
          </a:p>
        </p:txBody>
      </p:sp>
      <p:sp>
        <p:nvSpPr>
          <p:cNvPr id="4" name="Slide Number Placeholder 3"/>
          <p:cNvSpPr>
            <a:spLocks noGrp="1"/>
          </p:cNvSpPr>
          <p:nvPr>
            <p:ph type="sldNum" sz="quarter" idx="5"/>
          </p:nvPr>
        </p:nvSpPr>
        <p:spPr/>
        <p:txBody>
          <a:bodyPr/>
          <a:lstStyle/>
          <a:p>
            <a:fld id="{0E5D2BC7-0FFC-A642-B6B0-FF8B1D0371E4}" type="slidenum">
              <a:rPr lang="es-ES_tradnl" smtClean="0"/>
              <a:t>6</a:t>
            </a:fld>
            <a:endParaRPr lang="es-ES_tradnl"/>
          </a:p>
        </p:txBody>
      </p:sp>
    </p:spTree>
    <p:extLst>
      <p:ext uri="{BB962C8B-B14F-4D97-AF65-F5344CB8AC3E}">
        <p14:creationId xmlns:p14="http://schemas.microsoft.com/office/powerpoint/2010/main" val="1580862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TBE integrates multiple theoretical layers—program logic, delivery strategy, change mechanisms, and assumptions—into a single, testable Theory of Change.</a:t>
            </a:r>
          </a:p>
          <a:p>
            <a:endParaRPr lang="en-US" b="0" dirty="0"/>
          </a:p>
          <a:p>
            <a:r>
              <a:rPr lang="en-US" b="0" dirty="0"/>
              <a:t>Rather than treating theories separately, TBE examines how they interact to produce outcomes and uses this integrated model to evaluate the coherence, feasibility, and effectiveness of a policy or intervention.</a:t>
            </a:r>
          </a:p>
          <a:p>
            <a:endParaRPr lang="en-CO" dirty="0"/>
          </a:p>
        </p:txBody>
      </p:sp>
      <p:sp>
        <p:nvSpPr>
          <p:cNvPr id="4" name="Slide Number Placeholder 3"/>
          <p:cNvSpPr>
            <a:spLocks noGrp="1"/>
          </p:cNvSpPr>
          <p:nvPr>
            <p:ph type="sldNum" sz="quarter" idx="5"/>
          </p:nvPr>
        </p:nvSpPr>
        <p:spPr/>
        <p:txBody>
          <a:bodyPr/>
          <a:lstStyle/>
          <a:p>
            <a:fld id="{0E5D2BC7-0FFC-A642-B6B0-FF8B1D0371E4}" type="slidenum">
              <a:rPr lang="es-ES_tradnl" smtClean="0"/>
              <a:t>9</a:t>
            </a:fld>
            <a:endParaRPr lang="es-ES_tradnl"/>
          </a:p>
        </p:txBody>
      </p:sp>
    </p:spTree>
    <p:extLst>
      <p:ext uri="{BB962C8B-B14F-4D97-AF65-F5344CB8AC3E}">
        <p14:creationId xmlns:p14="http://schemas.microsoft.com/office/powerpoint/2010/main" val="2041830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TBE, the Theory of Change is the centerpiece—it’s where policy logic is made visible and testable.</a:t>
            </a:r>
            <a:br>
              <a:rPr lang="en-US" dirty="0"/>
            </a:br>
            <a:r>
              <a:rPr lang="en-US" dirty="0"/>
              <a:t>We don’t just accept the </a:t>
            </a:r>
            <a:r>
              <a:rPr lang="en-US" dirty="0" err="1"/>
              <a:t>ToC</a:t>
            </a:r>
            <a:r>
              <a:rPr lang="en-US" dirty="0"/>
              <a:t>—we interrogate it. Is each link supported by evidence? Are assumptions holding? Are results emerging in all contexts or only some? That’s how we move from descriptive evaluation to causal explanation</a:t>
            </a:r>
            <a:endParaRPr lang="en-CO" dirty="0"/>
          </a:p>
        </p:txBody>
      </p:sp>
      <p:sp>
        <p:nvSpPr>
          <p:cNvPr id="4" name="Slide Number Placeholder 3"/>
          <p:cNvSpPr>
            <a:spLocks noGrp="1"/>
          </p:cNvSpPr>
          <p:nvPr>
            <p:ph type="sldNum" sz="quarter" idx="5"/>
          </p:nvPr>
        </p:nvSpPr>
        <p:spPr/>
        <p:txBody>
          <a:bodyPr/>
          <a:lstStyle/>
          <a:p>
            <a:fld id="{0E5D2BC7-0FFC-A642-B6B0-FF8B1D0371E4}" type="slidenum">
              <a:rPr lang="es-ES_tradnl" smtClean="0"/>
              <a:t>10</a:t>
            </a:fld>
            <a:endParaRPr lang="es-ES_tradnl"/>
          </a:p>
        </p:txBody>
      </p:sp>
    </p:spTree>
    <p:extLst>
      <p:ext uri="{BB962C8B-B14F-4D97-AF65-F5344CB8AC3E}">
        <p14:creationId xmlns:p14="http://schemas.microsoft.com/office/powerpoint/2010/main" val="1021794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Phase 1: The Theory of Change (</a:t>
            </a:r>
            <a:r>
              <a:rPr lang="en-US" dirty="0" err="1"/>
              <a:t>ToC</a:t>
            </a:r>
            <a:r>
              <a:rPr lang="en-US" dirty="0"/>
              <a:t>) becomes the analytical foundation for the evaluation.</a:t>
            </a:r>
          </a:p>
          <a:p>
            <a:endParaRPr lang="en-US" dirty="0"/>
          </a:p>
          <a:p>
            <a:r>
              <a:rPr lang="en-US" dirty="0"/>
              <a:t>Phase 2: This step ensures that the logic behind expected outcomes is realistic and evidence-informed.</a:t>
            </a:r>
          </a:p>
          <a:p>
            <a:endParaRPr lang="en-US" dirty="0"/>
          </a:p>
          <a:p>
            <a:r>
              <a:rPr lang="en-US" dirty="0"/>
              <a:t>Phase 3: These questions guide data collection and analytical focus.   Underlying questions: What works, how, for whom, and under what conditions?</a:t>
            </a:r>
          </a:p>
          <a:p>
            <a:endParaRPr lang="en-US" dirty="0"/>
          </a:p>
          <a:p>
            <a:r>
              <a:rPr lang="en-US" dirty="0"/>
              <a:t>Phase 4: The goal is to test the validity and strength of the </a:t>
            </a:r>
            <a:r>
              <a:rPr lang="en-US" dirty="0" err="1"/>
              <a:t>ToC</a:t>
            </a:r>
            <a:r>
              <a:rPr lang="en-US" dirty="0"/>
              <a:t> empirically.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Phase 5: This step closes the loop by producing lessons for policy adaptation, scale-up, or redesign.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theory of change can be addressed both for construction and reconstruction. When one constructs the theory of change its an analysis of a framework of 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the other hand, reconstruction is more an evaluative approach</a:t>
            </a:r>
          </a:p>
          <a:p>
            <a:endParaRPr lang="en-US" dirty="0"/>
          </a:p>
          <a:p>
            <a:endParaRPr lang="en-CO" dirty="0"/>
          </a:p>
        </p:txBody>
      </p:sp>
      <p:sp>
        <p:nvSpPr>
          <p:cNvPr id="4" name="Slide Number Placeholder 3"/>
          <p:cNvSpPr>
            <a:spLocks noGrp="1"/>
          </p:cNvSpPr>
          <p:nvPr>
            <p:ph type="sldNum" sz="quarter" idx="5"/>
          </p:nvPr>
        </p:nvSpPr>
        <p:spPr/>
        <p:txBody>
          <a:bodyPr/>
          <a:lstStyle/>
          <a:p>
            <a:fld id="{0E5D2BC7-0FFC-A642-B6B0-FF8B1D0371E4}" type="slidenum">
              <a:rPr lang="es-ES_tradnl" smtClean="0"/>
              <a:t>11</a:t>
            </a:fld>
            <a:endParaRPr lang="es-ES_tradnl"/>
          </a:p>
        </p:txBody>
      </p:sp>
    </p:spTree>
    <p:extLst>
      <p:ext uri="{BB962C8B-B14F-4D97-AF65-F5344CB8AC3E}">
        <p14:creationId xmlns:p14="http://schemas.microsoft.com/office/powerpoint/2010/main" val="1342652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O" dirty="0"/>
              <a:t>1. </a:t>
            </a:r>
            <a:r>
              <a:rPr lang="en-US" sz="1200" dirty="0"/>
              <a:t>A theory of change can be constructed or reconstructed as part of the evaluation</a:t>
            </a:r>
            <a:endParaRPr lang="en-CO" dirty="0"/>
          </a:p>
        </p:txBody>
      </p:sp>
      <p:sp>
        <p:nvSpPr>
          <p:cNvPr id="4" name="Slide Number Placeholder 3"/>
          <p:cNvSpPr>
            <a:spLocks noGrp="1"/>
          </p:cNvSpPr>
          <p:nvPr>
            <p:ph type="sldNum" sz="quarter" idx="5"/>
          </p:nvPr>
        </p:nvSpPr>
        <p:spPr/>
        <p:txBody>
          <a:bodyPr/>
          <a:lstStyle/>
          <a:p>
            <a:fld id="{0E5D2BC7-0FFC-A642-B6B0-FF8B1D0371E4}" type="slidenum">
              <a:rPr lang="es-ES_tradnl" smtClean="0"/>
              <a:t>13</a:t>
            </a:fld>
            <a:endParaRPr lang="es-ES_tradnl"/>
          </a:p>
        </p:txBody>
      </p:sp>
    </p:spTree>
    <p:extLst>
      <p:ext uri="{BB962C8B-B14F-4D97-AF65-F5344CB8AC3E}">
        <p14:creationId xmlns:p14="http://schemas.microsoft.com/office/powerpoint/2010/main" val="4144539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TBE is most valuable when policies are complex, outcomes are uncertain, and there is a real need to understand </a:t>
            </a:r>
            <a:r>
              <a:rPr lang="en-US" i="1" dirty="0"/>
              <a:t>how and why</a:t>
            </a:r>
            <a:r>
              <a:rPr lang="en-US" dirty="0"/>
              <a:t> change occurs—not just whether it did.</a:t>
            </a:r>
          </a:p>
          <a:p>
            <a:endParaRPr lang="en-US" dirty="0"/>
          </a:p>
          <a:p>
            <a:r>
              <a:rPr lang="en-US" dirty="0"/>
              <a:t>“Not all evaluations need to be theory-based, but when the goal is to understand complexity, adaptation, or contribution, TBE becomes a powerful tool.</a:t>
            </a:r>
            <a:br>
              <a:rPr lang="en-US" dirty="0"/>
            </a:br>
            <a:r>
              <a:rPr lang="en-US" dirty="0"/>
              <a:t>However, it requires the right conditions—mainly access to logic, people, and data—and a willingness to learn, not just measure.”</a:t>
            </a:r>
            <a:endParaRPr lang="en-CO" dirty="0"/>
          </a:p>
        </p:txBody>
      </p:sp>
      <p:sp>
        <p:nvSpPr>
          <p:cNvPr id="4" name="Slide Number Placeholder 3"/>
          <p:cNvSpPr>
            <a:spLocks noGrp="1"/>
          </p:cNvSpPr>
          <p:nvPr>
            <p:ph type="sldNum" sz="quarter" idx="5"/>
          </p:nvPr>
        </p:nvSpPr>
        <p:spPr/>
        <p:txBody>
          <a:bodyPr/>
          <a:lstStyle/>
          <a:p>
            <a:fld id="{0E5D2BC7-0FFC-A642-B6B0-FF8B1D0371E4}" type="slidenum">
              <a:rPr lang="es-ES_tradnl" smtClean="0"/>
              <a:t>14</a:t>
            </a:fld>
            <a:endParaRPr lang="es-ES_tradnl"/>
          </a:p>
        </p:txBody>
      </p:sp>
    </p:spTree>
    <p:extLst>
      <p:ext uri="{BB962C8B-B14F-4D97-AF65-F5344CB8AC3E}">
        <p14:creationId xmlns:p14="http://schemas.microsoft.com/office/powerpoint/2010/main" val="1886676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1500" y="1775354"/>
            <a:ext cx="6477000" cy="1225021"/>
          </a:xfrm>
        </p:spPr>
        <p:txBody>
          <a:bodyPr/>
          <a:lstStyle/>
          <a:p>
            <a:r>
              <a:rPr lang="en-US"/>
              <a:t>Click to edit Master title style</a:t>
            </a:r>
          </a:p>
        </p:txBody>
      </p:sp>
      <p:sp>
        <p:nvSpPr>
          <p:cNvPr id="3" name="Subtitle 2"/>
          <p:cNvSpPr>
            <a:spLocks noGrp="1"/>
          </p:cNvSpPr>
          <p:nvPr>
            <p:ph type="subTitle" idx="1"/>
          </p:nvPr>
        </p:nvSpPr>
        <p:spPr>
          <a:xfrm>
            <a:off x="1143000" y="3238500"/>
            <a:ext cx="5334000" cy="14605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3743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8193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24500" y="228865"/>
            <a:ext cx="17145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228865"/>
            <a:ext cx="50165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54067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4331321" y="8032486"/>
            <a:ext cx="489924" cy="456406"/>
          </a:xfrm>
          <a:prstGeom prst="rect">
            <a:avLst/>
          </a:prstGeom>
        </p:spPr>
        <p:txBody>
          <a:bodyPr/>
          <a:lstStyle>
            <a:lvl1pPr algn="ctr">
              <a:defRPr sz="1250">
                <a:solidFill>
                  <a:schemeClr val="tx2">
                    <a:lumMod val="50000"/>
                  </a:schemeClr>
                </a:solidFill>
              </a:defRPr>
            </a:lvl1pPr>
          </a:lstStyle>
          <a:p>
            <a:fld id="{61DBAD30-19CD-4FA5-A0A6-0856AA654930}" type="slidenum">
              <a:rPr lang="es-CO" smtClean="0"/>
              <a:t>‹#›</a:t>
            </a:fld>
            <a:endParaRPr lang="es-CO" dirty="0"/>
          </a:p>
        </p:txBody>
      </p:sp>
    </p:spTree>
    <p:extLst>
      <p:ext uri="{BB962C8B-B14F-4D97-AF65-F5344CB8AC3E}">
        <p14:creationId xmlns:p14="http://schemas.microsoft.com/office/powerpoint/2010/main" val="3342147621"/>
      </p:ext>
    </p:extLst>
  </p:cSld>
  <p:clrMapOvr>
    <a:masterClrMapping/>
  </p:clrMapOvr>
  <p:transition>
    <p:fade thruBlk="1"/>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95978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1928" y="3672417"/>
            <a:ext cx="6477000" cy="1135063"/>
          </a:xfrm>
        </p:spPr>
        <p:txBody>
          <a:bodyPr anchor="t"/>
          <a:lstStyle>
            <a:lvl1pPr algn="l">
              <a:defRPr sz="3333" b="1" cap="all"/>
            </a:lvl1pPr>
          </a:lstStyle>
          <a:p>
            <a:r>
              <a:rPr lang="en-US"/>
              <a:t>Click to edit Master title style</a:t>
            </a:r>
          </a:p>
        </p:txBody>
      </p:sp>
      <p:sp>
        <p:nvSpPr>
          <p:cNvPr id="3" name="Text Placeholder 2"/>
          <p:cNvSpPr>
            <a:spLocks noGrp="1"/>
          </p:cNvSpPr>
          <p:nvPr>
            <p:ph type="body" idx="1"/>
          </p:nvPr>
        </p:nvSpPr>
        <p:spPr>
          <a:xfrm>
            <a:off x="601928" y="2422261"/>
            <a:ext cx="6477000" cy="1250156"/>
          </a:xfr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44779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333500"/>
            <a:ext cx="33655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73500" y="1333500"/>
            <a:ext cx="33655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47094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1000" y="1279261"/>
            <a:ext cx="3366823"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381000" y="1812396"/>
            <a:ext cx="3366823"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70855" y="1279261"/>
            <a:ext cx="3368146"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3870855" y="1812396"/>
            <a:ext cx="3368146"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79005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2038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2220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227542"/>
            <a:ext cx="2506928" cy="968375"/>
          </a:xfrm>
        </p:spPr>
        <p:txBody>
          <a:bodyPr anchor="b"/>
          <a:lstStyle>
            <a:lvl1pPr algn="l">
              <a:defRPr sz="1667" b="1"/>
            </a:lvl1pPr>
          </a:lstStyle>
          <a:p>
            <a:r>
              <a:rPr lang="en-US"/>
              <a:t>Click to edit Master title style</a:t>
            </a:r>
          </a:p>
        </p:txBody>
      </p:sp>
      <p:sp>
        <p:nvSpPr>
          <p:cNvPr id="3" name="Content Placeholder 2"/>
          <p:cNvSpPr>
            <a:spLocks noGrp="1"/>
          </p:cNvSpPr>
          <p:nvPr>
            <p:ph idx="1"/>
          </p:nvPr>
        </p:nvSpPr>
        <p:spPr>
          <a:xfrm>
            <a:off x="2979208" y="227542"/>
            <a:ext cx="4259792"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1000" y="1195917"/>
            <a:ext cx="2506928"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47956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93573" y="4000500"/>
            <a:ext cx="4572000" cy="472282"/>
          </a:xfrm>
        </p:spPr>
        <p:txBody>
          <a:bodyPr anchor="b"/>
          <a:lstStyle>
            <a:lvl1pPr algn="l">
              <a:defRPr sz="1667" b="1"/>
            </a:lvl1pPr>
          </a:lstStyle>
          <a:p>
            <a:r>
              <a:rPr lang="en-US"/>
              <a:t>Click to edit Master title style</a:t>
            </a:r>
          </a:p>
        </p:txBody>
      </p:sp>
      <p:sp>
        <p:nvSpPr>
          <p:cNvPr id="3" name="Picture Placeholder 2"/>
          <p:cNvSpPr>
            <a:spLocks noGrp="1"/>
          </p:cNvSpPr>
          <p:nvPr>
            <p:ph type="pic" idx="1"/>
          </p:nvPr>
        </p:nvSpPr>
        <p:spPr>
          <a:xfrm>
            <a:off x="1493573" y="510646"/>
            <a:ext cx="45720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US"/>
          </a:p>
        </p:txBody>
      </p:sp>
      <p:sp>
        <p:nvSpPr>
          <p:cNvPr id="4" name="Text Placeholder 3"/>
          <p:cNvSpPr>
            <a:spLocks noGrp="1"/>
          </p:cNvSpPr>
          <p:nvPr>
            <p:ph type="body" sz="half" idx="2"/>
          </p:nvPr>
        </p:nvSpPr>
        <p:spPr>
          <a:xfrm>
            <a:off x="1493573" y="4472782"/>
            <a:ext cx="45720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45130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865"/>
            <a:ext cx="6858000" cy="952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1000" y="1333500"/>
            <a:ext cx="6858000" cy="37716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1000" y="5296959"/>
            <a:ext cx="17780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1D8BD707-D9CF-40AE-B4C6-C98DA3205C09}" type="datetimeFigureOut">
              <a:rPr lang="en-US" smtClean="0"/>
              <a:pPr/>
              <a:t>6/10/25</a:t>
            </a:fld>
            <a:endParaRPr lang="en-US"/>
          </a:p>
        </p:txBody>
      </p:sp>
      <p:sp>
        <p:nvSpPr>
          <p:cNvPr id="5" name="Footer Placeholder 4"/>
          <p:cNvSpPr>
            <a:spLocks noGrp="1"/>
          </p:cNvSpPr>
          <p:nvPr>
            <p:ph type="ftr" sz="quarter" idx="3"/>
          </p:nvPr>
        </p:nvSpPr>
        <p:spPr>
          <a:xfrm>
            <a:off x="2603500" y="5296959"/>
            <a:ext cx="24130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61000" y="5296959"/>
            <a:ext cx="17780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540561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Lst>
  <p:txStyles>
    <p:titleStyle>
      <a:lvl1pPr algn="ctr" defTabSz="761970" rtl="0" eaLnBrk="1" latinLnBrk="0" hangingPunct="1">
        <a:spcBef>
          <a:spcPct val="0"/>
        </a:spcBef>
        <a:buNone/>
        <a:defRPr sz="3667" kern="1200">
          <a:solidFill>
            <a:schemeClr val="tx1"/>
          </a:solidFill>
          <a:latin typeface="+mj-lt"/>
          <a:ea typeface="+mj-ea"/>
          <a:cs typeface="+mj-cs"/>
        </a:defRPr>
      </a:lvl1pPr>
    </p:titleStyle>
    <p:bodyStyle>
      <a:lvl1pPr marL="285739" indent="-285739" algn="l" defTabSz="761970" rtl="0" eaLnBrk="1" latinLnBrk="0" hangingPunct="1">
        <a:spcBef>
          <a:spcPct val="20000"/>
        </a:spcBef>
        <a:buFont typeface="Arial" pitchFamily="34" charset="0"/>
        <a:buChar char="•"/>
        <a:defRPr sz="2667" kern="1200">
          <a:solidFill>
            <a:schemeClr val="tx1"/>
          </a:solidFill>
          <a:latin typeface="+mn-lt"/>
          <a:ea typeface="+mn-ea"/>
          <a:cs typeface="+mn-cs"/>
        </a:defRPr>
      </a:lvl1pPr>
      <a:lvl2pPr marL="619100" indent="-238115" algn="l" defTabSz="761970" rtl="0" eaLnBrk="1" latinLnBrk="0" hangingPunct="1">
        <a:spcBef>
          <a:spcPct val="20000"/>
        </a:spcBef>
        <a:buFont typeface="Arial" pitchFamily="34" charset="0"/>
        <a:buChar char="–"/>
        <a:defRPr sz="2333" kern="1200">
          <a:solidFill>
            <a:schemeClr val="tx1"/>
          </a:solidFill>
          <a:latin typeface="+mn-lt"/>
          <a:ea typeface="+mn-ea"/>
          <a:cs typeface="+mn-cs"/>
        </a:defRPr>
      </a:lvl2pPr>
      <a:lvl3pPr marL="952462" indent="-190492" algn="l" defTabSz="76197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33447"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4pPr>
      <a:lvl5pPr marL="171443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D59A5841-594E-716A-3113-E98C67BAD89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1816571-A44A-E212-D7E0-F8AB5E86529B}"/>
              </a:ext>
            </a:extLst>
          </p:cNvPr>
          <p:cNvSpPr/>
          <p:nvPr/>
        </p:nvSpPr>
        <p:spPr>
          <a:xfrm rot="6395979">
            <a:off x="2792650" y="-4535963"/>
            <a:ext cx="21088724" cy="19266203"/>
          </a:xfrm>
          <a:custGeom>
            <a:avLst/>
            <a:gdLst/>
            <a:ahLst/>
            <a:cxnLst/>
            <a:rect l="l" t="t" r="r" b="b"/>
            <a:pathLst>
              <a:path w="25306469" h="23119444">
                <a:moveTo>
                  <a:pt x="0" y="0"/>
                </a:moveTo>
                <a:lnTo>
                  <a:pt x="25306469" y="0"/>
                </a:lnTo>
                <a:lnTo>
                  <a:pt x="25306469" y="23119444"/>
                </a:lnTo>
                <a:lnTo>
                  <a:pt x="0" y="23119444"/>
                </a:lnTo>
                <a:lnTo>
                  <a:pt x="0" y="0"/>
                </a:lnTo>
                <a:close/>
              </a:path>
            </a:pathLst>
          </a:custGeom>
          <a:blipFill>
            <a:blip r:embed="rId2"/>
            <a:stretch>
              <a:fillRect t="-649" b="-649"/>
            </a:stretch>
          </a:blipFill>
        </p:spPr>
        <p:txBody>
          <a:bodyPr/>
          <a:lstStyle/>
          <a:p>
            <a:pPr defTabSz="761970"/>
            <a:endParaRPr lang="es-ES_tradnl" sz="1500">
              <a:solidFill>
                <a:prstClr val="black"/>
              </a:solidFill>
              <a:latin typeface="Calibri"/>
            </a:endParaRPr>
          </a:p>
        </p:txBody>
      </p:sp>
      <p:sp>
        <p:nvSpPr>
          <p:cNvPr id="3" name="TextBox 3">
            <a:extLst>
              <a:ext uri="{FF2B5EF4-FFF2-40B4-BE49-F238E27FC236}">
                <a16:creationId xmlns:a16="http://schemas.microsoft.com/office/drawing/2014/main" id="{12F4F78C-E4E2-15CF-AEAA-E831C028CF1E}"/>
              </a:ext>
            </a:extLst>
          </p:cNvPr>
          <p:cNvSpPr txBox="1"/>
          <p:nvPr/>
        </p:nvSpPr>
        <p:spPr>
          <a:xfrm>
            <a:off x="857250" y="2861792"/>
            <a:ext cx="8439150" cy="1846659"/>
          </a:xfrm>
          <a:prstGeom prst="rect">
            <a:avLst/>
          </a:prstGeom>
        </p:spPr>
        <p:txBody>
          <a:bodyPr wrap="square" lIns="0" tIns="0" rIns="0" bIns="0" rtlCol="0" anchor="t">
            <a:spAutoFit/>
          </a:bodyPr>
          <a:lstStyle/>
          <a:p>
            <a:pPr defTabSz="761970">
              <a:lnSpc>
                <a:spcPts val="4799"/>
              </a:lnSpc>
            </a:pPr>
            <a:r>
              <a:rPr lang="en-US" sz="4000" b="1" dirty="0">
                <a:solidFill>
                  <a:srgbClr val="FEFEFE"/>
                </a:solidFill>
                <a:effectLst>
                  <a:outerShdw blurRad="50800" dist="38100" dir="2700000" algn="tl" rotWithShape="0">
                    <a:prstClr val="black">
                      <a:alpha val="40000"/>
                    </a:prstClr>
                  </a:outerShdw>
                </a:effectLst>
                <a:latin typeface="BR Omny Bold"/>
                <a:ea typeface="BR Omny Bold"/>
                <a:cs typeface="BR Omny Bold"/>
                <a:sym typeface="BR Omny Bold"/>
              </a:rPr>
              <a:t>From Theory to Action: Enhancing Public Policy Evaluations through (TBE) Approach</a:t>
            </a:r>
          </a:p>
        </p:txBody>
      </p:sp>
      <p:sp>
        <p:nvSpPr>
          <p:cNvPr id="4" name="TextBox 4">
            <a:extLst>
              <a:ext uri="{FF2B5EF4-FFF2-40B4-BE49-F238E27FC236}">
                <a16:creationId xmlns:a16="http://schemas.microsoft.com/office/drawing/2014/main" id="{0D762069-A95F-4561-0AA4-5526820F0EB5}"/>
              </a:ext>
            </a:extLst>
          </p:cNvPr>
          <p:cNvSpPr txBox="1"/>
          <p:nvPr/>
        </p:nvSpPr>
        <p:spPr>
          <a:xfrm>
            <a:off x="857250" y="4955080"/>
            <a:ext cx="6762750" cy="1077218"/>
          </a:xfrm>
          <a:prstGeom prst="rect">
            <a:avLst/>
          </a:prstGeom>
        </p:spPr>
        <p:txBody>
          <a:bodyPr wrap="square" lIns="0" tIns="0" rIns="0" bIns="0" rtlCol="0" anchor="t">
            <a:spAutoFit/>
          </a:bodyPr>
          <a:lstStyle/>
          <a:p>
            <a:pPr defTabSz="761970">
              <a:lnSpc>
                <a:spcPts val="2800"/>
              </a:lnSpc>
            </a:pPr>
            <a:r>
              <a:rPr lang="en-US" sz="2400" i="1" dirty="0">
                <a:solidFill>
                  <a:srgbClr val="FEFEFE"/>
                </a:solidFill>
                <a:latin typeface="BR Omny"/>
                <a:ea typeface="BR Omny"/>
                <a:cs typeface="BR Omny"/>
                <a:sym typeface="BR Omny"/>
              </a:rPr>
              <a:t>“Every program is based on an underlying theory about how and why the program will work.” -- Carol H. Weiss (1995)</a:t>
            </a:r>
          </a:p>
        </p:txBody>
      </p:sp>
      <p:sp>
        <p:nvSpPr>
          <p:cNvPr id="5" name="TextBox 5">
            <a:extLst>
              <a:ext uri="{FF2B5EF4-FFF2-40B4-BE49-F238E27FC236}">
                <a16:creationId xmlns:a16="http://schemas.microsoft.com/office/drawing/2014/main" id="{33371E26-FB97-FD2F-5ADE-D170C84D0674}"/>
              </a:ext>
            </a:extLst>
          </p:cNvPr>
          <p:cNvSpPr txBox="1"/>
          <p:nvPr/>
        </p:nvSpPr>
        <p:spPr>
          <a:xfrm>
            <a:off x="857250" y="2280744"/>
            <a:ext cx="5437898" cy="355418"/>
          </a:xfrm>
          <a:prstGeom prst="rect">
            <a:avLst/>
          </a:prstGeom>
        </p:spPr>
        <p:txBody>
          <a:bodyPr lIns="0" tIns="0" rIns="0" bIns="0" rtlCol="0" anchor="t">
            <a:spAutoFit/>
          </a:bodyPr>
          <a:lstStyle/>
          <a:p>
            <a:pPr defTabSz="761970">
              <a:lnSpc>
                <a:spcPts val="2799"/>
              </a:lnSpc>
            </a:pPr>
            <a:r>
              <a:rPr lang="en-US" sz="2332" dirty="0">
                <a:solidFill>
                  <a:srgbClr val="FEFEFE"/>
                </a:solidFill>
                <a:latin typeface="BR Omny"/>
                <a:ea typeface="BR Omny"/>
                <a:cs typeface="BR Omny"/>
                <a:sym typeface="BR Omny"/>
              </a:rPr>
              <a:t>03-06-2025</a:t>
            </a:r>
          </a:p>
        </p:txBody>
      </p:sp>
      <p:sp>
        <p:nvSpPr>
          <p:cNvPr id="6" name="TextBox 6">
            <a:extLst>
              <a:ext uri="{FF2B5EF4-FFF2-40B4-BE49-F238E27FC236}">
                <a16:creationId xmlns:a16="http://schemas.microsoft.com/office/drawing/2014/main" id="{1FFD85FC-0467-27FC-27F8-693B0061B461}"/>
              </a:ext>
            </a:extLst>
          </p:cNvPr>
          <p:cNvSpPr txBox="1"/>
          <p:nvPr/>
        </p:nvSpPr>
        <p:spPr>
          <a:xfrm>
            <a:off x="857250" y="7847188"/>
            <a:ext cx="3383512" cy="218008"/>
          </a:xfrm>
          <a:prstGeom prst="rect">
            <a:avLst/>
          </a:prstGeom>
        </p:spPr>
        <p:txBody>
          <a:bodyPr lIns="0" tIns="0" rIns="0" bIns="0" rtlCol="0" anchor="t">
            <a:spAutoFit/>
          </a:bodyPr>
          <a:lstStyle/>
          <a:p>
            <a:pPr defTabSz="761970">
              <a:lnSpc>
                <a:spcPts val="1742"/>
              </a:lnSpc>
            </a:pPr>
            <a:r>
              <a:rPr lang="en-US" sz="1452" dirty="0" err="1">
                <a:solidFill>
                  <a:srgbClr val="FFFFFF"/>
                </a:solidFill>
                <a:latin typeface="BR Omny"/>
                <a:ea typeface="BR Omny"/>
                <a:cs typeface="BR Omny"/>
                <a:sym typeface="BR Omny"/>
              </a:rPr>
              <a:t>www.glocalevalweek.org</a:t>
            </a:r>
            <a:endParaRPr lang="en-US" sz="1452" dirty="0">
              <a:solidFill>
                <a:srgbClr val="FFFFFF"/>
              </a:solidFill>
              <a:latin typeface="BR Omny"/>
              <a:ea typeface="BR Omny"/>
              <a:cs typeface="BR Omny"/>
              <a:sym typeface="BR Omny"/>
            </a:endParaRPr>
          </a:p>
        </p:txBody>
      </p:sp>
      <p:pic>
        <p:nvPicPr>
          <p:cNvPr id="10" name="Gráfico 9">
            <a:extLst>
              <a:ext uri="{FF2B5EF4-FFF2-40B4-BE49-F238E27FC236}">
                <a16:creationId xmlns:a16="http://schemas.microsoft.com/office/drawing/2014/main" id="{5A69F288-26B3-CA2C-0A5D-7C73FD292D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7251" y="6554920"/>
            <a:ext cx="3790950" cy="855530"/>
          </a:xfrm>
          <a:prstGeom prst="rect">
            <a:avLst/>
          </a:prstGeom>
        </p:spPr>
      </p:pic>
      <p:sp>
        <p:nvSpPr>
          <p:cNvPr id="11" name="TextBox 6">
            <a:extLst>
              <a:ext uri="{FF2B5EF4-FFF2-40B4-BE49-F238E27FC236}">
                <a16:creationId xmlns:a16="http://schemas.microsoft.com/office/drawing/2014/main" id="{580CBAB0-A084-BA65-FEBC-70FA1F82D2C6}"/>
              </a:ext>
            </a:extLst>
          </p:cNvPr>
          <p:cNvSpPr txBox="1"/>
          <p:nvPr/>
        </p:nvSpPr>
        <p:spPr>
          <a:xfrm>
            <a:off x="857250" y="6189926"/>
            <a:ext cx="3790950" cy="207814"/>
          </a:xfrm>
          <a:prstGeom prst="rect">
            <a:avLst/>
          </a:prstGeom>
        </p:spPr>
        <p:txBody>
          <a:bodyPr wrap="square" lIns="0" tIns="0" rIns="0" bIns="0" rtlCol="0" anchor="ctr">
            <a:spAutoFit/>
          </a:bodyPr>
          <a:lstStyle/>
          <a:p>
            <a:pPr algn="ctr" defTabSz="761970">
              <a:lnSpc>
                <a:spcPts val="1742"/>
              </a:lnSpc>
            </a:pPr>
            <a:r>
              <a:rPr lang="en-US" sz="1200" dirty="0">
                <a:solidFill>
                  <a:schemeClr val="bg1"/>
                </a:solidFill>
                <a:latin typeface="BR Omny"/>
                <a:ea typeface="BR Omny"/>
                <a:cs typeface="BR Omny"/>
                <a:sym typeface="BR Omny"/>
              </a:rPr>
              <a:t>Event participants</a:t>
            </a:r>
          </a:p>
        </p:txBody>
      </p:sp>
      <p:cxnSp>
        <p:nvCxnSpPr>
          <p:cNvPr id="13" name="Conector recto 12">
            <a:extLst>
              <a:ext uri="{FF2B5EF4-FFF2-40B4-BE49-F238E27FC236}">
                <a16:creationId xmlns:a16="http://schemas.microsoft.com/office/drawing/2014/main" id="{F24AE620-0EAA-0B22-3AAB-28914216C85C}"/>
              </a:ext>
            </a:extLst>
          </p:cNvPr>
          <p:cNvCxnSpPr>
            <a:cxnSpLocks/>
          </p:cNvCxnSpPr>
          <p:nvPr/>
        </p:nvCxnSpPr>
        <p:spPr>
          <a:xfrm>
            <a:off x="857250" y="6418526"/>
            <a:ext cx="379095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64B526B9-CF98-AB4A-2EFF-1412E4A7DB88}"/>
              </a:ext>
            </a:extLst>
          </p:cNvPr>
          <p:cNvCxnSpPr>
            <a:cxnSpLocks/>
          </p:cNvCxnSpPr>
          <p:nvPr/>
        </p:nvCxnSpPr>
        <p:spPr>
          <a:xfrm>
            <a:off x="857250" y="6167849"/>
            <a:ext cx="379095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27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D04EB1F-4A56-E2A6-F710-C228F28B7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2130" y="1532458"/>
            <a:ext cx="7815470" cy="6532738"/>
          </a:xfrm>
          <a:prstGeom prst="rect">
            <a:avLst/>
          </a:prstGeom>
        </p:spPr>
      </p:pic>
      <p:sp>
        <p:nvSpPr>
          <p:cNvPr id="4" name="TextBox 4"/>
          <p:cNvSpPr txBox="1"/>
          <p:nvPr/>
        </p:nvSpPr>
        <p:spPr>
          <a:xfrm>
            <a:off x="857251" y="1874949"/>
            <a:ext cx="7205870" cy="5847755"/>
          </a:xfrm>
          <a:prstGeom prst="rect">
            <a:avLst/>
          </a:prstGeom>
        </p:spPr>
        <p:txBody>
          <a:bodyPr wrap="square" lIns="0" tIns="0" rIns="0" bIns="0" rtlCol="0" anchor="t">
            <a:spAutoFit/>
          </a:bodyPr>
          <a:lstStyle/>
          <a:p>
            <a:r>
              <a:rPr lang="en-US" sz="2000" dirty="0">
                <a:latin typeface="BR Omny" pitchFamily="2" charset="77"/>
              </a:rPr>
              <a:t>In TBE, the </a:t>
            </a:r>
            <a:r>
              <a:rPr lang="en-US" sz="2000" dirty="0" err="1">
                <a:latin typeface="BR Omny" pitchFamily="2" charset="77"/>
              </a:rPr>
              <a:t>ToC</a:t>
            </a:r>
            <a:r>
              <a:rPr lang="en-US" sz="2000" dirty="0">
                <a:latin typeface="BR Omny" pitchFamily="2" charset="77"/>
              </a:rPr>
              <a:t> is both a </a:t>
            </a:r>
            <a:r>
              <a:rPr lang="en-US" sz="2000" b="1" dirty="0">
                <a:latin typeface="BR Omny" pitchFamily="2" charset="77"/>
              </a:rPr>
              <a:t>hypothesis (Construction)</a:t>
            </a:r>
            <a:r>
              <a:rPr lang="en-US" sz="2000" dirty="0">
                <a:latin typeface="BR Omny" pitchFamily="2" charset="77"/>
              </a:rPr>
              <a:t> and a </a:t>
            </a:r>
            <a:r>
              <a:rPr lang="en-US" sz="2000" b="1" dirty="0">
                <a:latin typeface="BR Omny" pitchFamily="2" charset="77"/>
              </a:rPr>
              <a:t>tool for analysis (Reconstruction) </a:t>
            </a:r>
            <a:r>
              <a:rPr lang="en-US" sz="2000" dirty="0">
                <a:latin typeface="BR Omny" pitchFamily="2" charset="77"/>
              </a:rPr>
              <a:t>and it is used to test causal logic, identify assumptions, and breakpoints in the chain.</a:t>
            </a:r>
            <a:endParaRPr lang="en-US" sz="2000" i="1" dirty="0">
              <a:solidFill>
                <a:srgbClr val="000000"/>
              </a:solidFill>
              <a:latin typeface="BR Omny" pitchFamily="2" charset="77"/>
              <a:ea typeface="BR Omny"/>
              <a:cs typeface="BR Omny"/>
              <a:sym typeface="BR Omny"/>
            </a:endParaRPr>
          </a:p>
          <a:p>
            <a:endParaRPr lang="en-US" sz="2000" dirty="0">
              <a:latin typeface="BR Omny" pitchFamily="2" charset="77"/>
            </a:endParaRPr>
          </a:p>
          <a:p>
            <a:r>
              <a:rPr lang="en-US" sz="2000" dirty="0">
                <a:latin typeface="BR Omny" pitchFamily="2" charset="77"/>
              </a:rPr>
              <a:t>A robust </a:t>
            </a:r>
            <a:r>
              <a:rPr lang="en-US" sz="2000" dirty="0" err="1">
                <a:latin typeface="BR Omny" pitchFamily="2" charset="77"/>
              </a:rPr>
              <a:t>ToC</a:t>
            </a:r>
            <a:r>
              <a:rPr lang="en-US" sz="2000" dirty="0">
                <a:latin typeface="BR Omny" pitchFamily="2" charset="77"/>
              </a:rPr>
              <a:t> includes:</a:t>
            </a:r>
          </a:p>
          <a:p>
            <a:endParaRPr lang="en-US" sz="2000" dirty="0">
              <a:latin typeface="BR Omny" pitchFamily="2" charset="77"/>
            </a:endParaRPr>
          </a:p>
          <a:p>
            <a:pPr marL="342900" indent="-342900">
              <a:buClr>
                <a:schemeClr val="accent2"/>
              </a:buClr>
              <a:buFont typeface="Wingdings" pitchFamily="2" charset="2"/>
              <a:buChar char="§"/>
            </a:pPr>
            <a:r>
              <a:rPr lang="en-US" sz="2000" b="1" dirty="0">
                <a:latin typeface="BR Omny" pitchFamily="2" charset="77"/>
              </a:rPr>
              <a:t>Causal links</a:t>
            </a:r>
            <a:r>
              <a:rPr lang="en-US" sz="2000" dirty="0">
                <a:latin typeface="BR Omny" pitchFamily="2" charset="77"/>
              </a:rPr>
              <a:t> between activities, outputs, and outcomes</a:t>
            </a:r>
          </a:p>
          <a:p>
            <a:pPr marL="342900" indent="-342900">
              <a:buClr>
                <a:schemeClr val="accent2"/>
              </a:buClr>
              <a:buFont typeface="Wingdings" pitchFamily="2" charset="2"/>
              <a:buChar char="§"/>
            </a:pPr>
            <a:r>
              <a:rPr lang="en-US" sz="2000" b="1" dirty="0">
                <a:latin typeface="BR Omny" pitchFamily="2" charset="77"/>
              </a:rPr>
              <a:t>Mechanisms of change </a:t>
            </a:r>
            <a:r>
              <a:rPr lang="en-US" sz="2000" dirty="0">
                <a:latin typeface="BR Omny" pitchFamily="2" charset="77"/>
              </a:rPr>
              <a:t>(Activities)</a:t>
            </a:r>
          </a:p>
          <a:p>
            <a:pPr marL="342900" indent="-342900">
              <a:buClr>
                <a:schemeClr val="accent2"/>
              </a:buClr>
              <a:buFont typeface="Wingdings" pitchFamily="2" charset="2"/>
              <a:buChar char="§"/>
            </a:pPr>
            <a:r>
              <a:rPr lang="en-US" sz="2000" b="1" dirty="0">
                <a:latin typeface="BR Omny" pitchFamily="2" charset="77"/>
              </a:rPr>
              <a:t>Assumptions and risks</a:t>
            </a:r>
            <a:endParaRPr lang="en-US" sz="2000" dirty="0">
              <a:latin typeface="BR Omny" pitchFamily="2" charset="77"/>
            </a:endParaRPr>
          </a:p>
          <a:p>
            <a:pPr marL="342900" indent="-342900">
              <a:buClr>
                <a:schemeClr val="accent2"/>
              </a:buClr>
              <a:buFont typeface="Wingdings" pitchFamily="2" charset="2"/>
              <a:buChar char="§"/>
            </a:pPr>
            <a:r>
              <a:rPr lang="en-US" sz="2000" b="1" dirty="0">
                <a:latin typeface="BR Omny" pitchFamily="2" charset="77"/>
              </a:rPr>
              <a:t>Contextual factors</a:t>
            </a:r>
            <a:r>
              <a:rPr lang="en-US" sz="2000" dirty="0">
                <a:latin typeface="BR Omny" pitchFamily="2" charset="77"/>
              </a:rPr>
              <a:t> that affect implementation and results</a:t>
            </a:r>
          </a:p>
          <a:p>
            <a:endParaRPr lang="en-US" sz="2000" dirty="0">
              <a:latin typeface="BR Omny" pitchFamily="2" charset="77"/>
            </a:endParaRPr>
          </a:p>
          <a:p>
            <a:r>
              <a:rPr lang="en-US" sz="2000" dirty="0">
                <a:latin typeface="BR Omny" pitchFamily="2" charset="77"/>
              </a:rPr>
              <a:t>TBE uses the </a:t>
            </a:r>
            <a:r>
              <a:rPr lang="en-US" sz="2000" dirty="0" err="1">
                <a:latin typeface="BR Omny" pitchFamily="2" charset="77"/>
              </a:rPr>
              <a:t>ToC</a:t>
            </a:r>
            <a:r>
              <a:rPr lang="en-US" sz="2000" dirty="0">
                <a:latin typeface="BR Omny" pitchFamily="2" charset="77"/>
              </a:rPr>
              <a:t> to guide:</a:t>
            </a:r>
          </a:p>
          <a:p>
            <a:endParaRPr lang="en-US" sz="2000" dirty="0">
              <a:latin typeface="BR Omny" pitchFamily="2" charset="77"/>
            </a:endParaRPr>
          </a:p>
          <a:p>
            <a:pPr marL="342900" indent="-342900">
              <a:buClr>
                <a:schemeClr val="accent2"/>
              </a:buClr>
              <a:buFont typeface="Wingdings" pitchFamily="2" charset="2"/>
              <a:buChar char="§"/>
            </a:pPr>
            <a:r>
              <a:rPr lang="en-US" sz="2000" b="1" dirty="0">
                <a:latin typeface="BR Omny" pitchFamily="2" charset="77"/>
              </a:rPr>
              <a:t>Evaluation questions</a:t>
            </a:r>
            <a:endParaRPr lang="en-US" sz="2000" dirty="0">
              <a:latin typeface="BR Omny" pitchFamily="2" charset="77"/>
            </a:endParaRPr>
          </a:p>
          <a:p>
            <a:pPr marL="342900" indent="-342900">
              <a:buClr>
                <a:schemeClr val="accent2"/>
              </a:buClr>
              <a:buFont typeface="Wingdings" pitchFamily="2" charset="2"/>
              <a:buChar char="§"/>
            </a:pPr>
            <a:r>
              <a:rPr lang="en-US" sz="2000" b="1" dirty="0">
                <a:latin typeface="BR Omny" pitchFamily="2" charset="77"/>
              </a:rPr>
              <a:t>Data collection</a:t>
            </a:r>
            <a:endParaRPr lang="en-US" sz="2000" dirty="0">
              <a:latin typeface="BR Omny" pitchFamily="2" charset="77"/>
            </a:endParaRPr>
          </a:p>
          <a:p>
            <a:pPr marL="342900" indent="-342900">
              <a:buClr>
                <a:schemeClr val="accent2"/>
              </a:buClr>
              <a:buFont typeface="Wingdings" pitchFamily="2" charset="2"/>
              <a:buChar char="§"/>
            </a:pPr>
            <a:r>
              <a:rPr lang="en-US" sz="2000" b="1" dirty="0">
                <a:latin typeface="BR Omny" pitchFamily="2" charset="77"/>
              </a:rPr>
              <a:t>Interpretation of findings</a:t>
            </a:r>
            <a:endParaRPr lang="en-US" sz="2000" dirty="0">
              <a:latin typeface="BR Omny" pitchFamily="2" charset="77"/>
            </a:endParaRPr>
          </a:p>
          <a:p>
            <a:pPr marL="342900" indent="-342900">
              <a:buClr>
                <a:schemeClr val="accent2"/>
              </a:buClr>
              <a:buFont typeface="Wingdings" pitchFamily="2" charset="2"/>
              <a:buChar char="§"/>
            </a:pPr>
            <a:r>
              <a:rPr lang="en-US" sz="2000" b="1" dirty="0">
                <a:latin typeface="BR Omny" pitchFamily="2" charset="77"/>
              </a:rPr>
              <a:t>Theory refinement</a:t>
            </a:r>
            <a:endParaRPr lang="en-US" sz="2000" dirty="0">
              <a:solidFill>
                <a:srgbClr val="000000"/>
              </a:solidFill>
              <a:latin typeface="BR Omny" pitchFamily="2" charset="77"/>
              <a:ea typeface="BR Omny"/>
              <a:cs typeface="BR Omny"/>
              <a:sym typeface="BR Omny"/>
            </a:endParaRPr>
          </a:p>
        </p:txBody>
      </p:sp>
      <p:sp>
        <p:nvSpPr>
          <p:cNvPr id="6" name="TextBox 3">
            <a:extLst>
              <a:ext uri="{FF2B5EF4-FFF2-40B4-BE49-F238E27FC236}">
                <a16:creationId xmlns:a16="http://schemas.microsoft.com/office/drawing/2014/main" id="{985A2BC0-7D90-B317-AC40-AA2B1B9DBF5A}"/>
              </a:ext>
            </a:extLst>
          </p:cNvPr>
          <p:cNvSpPr txBox="1"/>
          <p:nvPr/>
        </p:nvSpPr>
        <p:spPr>
          <a:xfrm>
            <a:off x="857251" y="912746"/>
            <a:ext cx="12985749" cy="615553"/>
          </a:xfrm>
          <a:prstGeom prst="rect">
            <a:avLst/>
          </a:prstGeom>
        </p:spPr>
        <p:txBody>
          <a:bodyPr wrap="square" lIns="0" tIns="0" rIns="0" bIns="0" rtlCol="0" anchor="t">
            <a:spAutoFit/>
          </a:bodyPr>
          <a:lstStyle/>
          <a:p>
            <a:pPr>
              <a:lnSpc>
                <a:spcPts val="4799"/>
              </a:lnSpc>
            </a:pPr>
            <a:r>
              <a:rPr lang="en-US" sz="4000" b="1" noProof="0" dirty="0">
                <a:solidFill>
                  <a:srgbClr val="1C79BE"/>
                </a:solidFill>
                <a:latin typeface="BR Omny Bold"/>
                <a:ea typeface="BR Omny Bold"/>
                <a:cs typeface="BR Omny Bold"/>
                <a:sym typeface="BR Omny Bold"/>
              </a:rPr>
              <a:t>Theory of Change (</a:t>
            </a:r>
            <a:r>
              <a:rPr lang="en-US" sz="4000" b="1" noProof="0" dirty="0" err="1">
                <a:solidFill>
                  <a:srgbClr val="1C79BE"/>
                </a:solidFill>
                <a:latin typeface="BR Omny Bold"/>
                <a:ea typeface="BR Omny Bold"/>
                <a:cs typeface="BR Omny Bold"/>
                <a:sym typeface="BR Omny Bold"/>
              </a:rPr>
              <a:t>ToC</a:t>
            </a:r>
            <a:r>
              <a:rPr lang="en-US" sz="4000" b="1" noProof="0" dirty="0">
                <a:solidFill>
                  <a:srgbClr val="1C79BE"/>
                </a:solidFill>
                <a:latin typeface="BR Omny Bold"/>
                <a:ea typeface="BR Omny Bold"/>
                <a:cs typeface="BR Omny Bold"/>
                <a:sym typeface="BR Omny Bold"/>
              </a:rPr>
              <a:t>)</a:t>
            </a:r>
          </a:p>
        </p:txBody>
      </p:sp>
      <p:sp>
        <p:nvSpPr>
          <p:cNvPr id="7" name="Freeform 2">
            <a:extLst>
              <a:ext uri="{FF2B5EF4-FFF2-40B4-BE49-F238E27FC236}">
                <a16:creationId xmlns:a16="http://schemas.microsoft.com/office/drawing/2014/main" id="{FE6C69C1-5086-6CC3-B08B-70D418C1D1FE}"/>
              </a:ext>
            </a:extLst>
          </p:cNvPr>
          <p:cNvSpPr/>
          <p:nvPr/>
        </p:nvSpPr>
        <p:spPr>
          <a:xfrm rot="-1377480">
            <a:off x="13658128" y="-73755"/>
            <a:ext cx="1598249" cy="1655790"/>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4"/>
            <a:stretch>
              <a:fillRect l="-5972" r="-5972"/>
            </a:stretch>
          </a:blipFill>
        </p:spPr>
        <p:txBody>
          <a:bodyPr/>
          <a:lstStyle/>
          <a:p>
            <a:pPr defTabSz="634950"/>
            <a:endParaRPr lang="es-ES_tradnl" sz="1250">
              <a:solidFill>
                <a:prstClr val="black"/>
              </a:solidFill>
              <a:latin typeface="Calibri"/>
            </a:endParaRPr>
          </a:p>
        </p:txBody>
      </p:sp>
    </p:spTree>
    <p:extLst>
      <p:ext uri="{BB962C8B-B14F-4D97-AF65-F5344CB8AC3E}">
        <p14:creationId xmlns:p14="http://schemas.microsoft.com/office/powerpoint/2010/main" val="1798450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BCA8B9B-ACD3-A98B-DA9A-C7456C2FD1BF}"/>
              </a:ext>
            </a:extLst>
          </p:cNvPr>
          <p:cNvGraphicFramePr/>
          <p:nvPr>
            <p:extLst>
              <p:ext uri="{D42A27DB-BD31-4B8C-83A1-F6EECF244321}">
                <p14:modId xmlns:p14="http://schemas.microsoft.com/office/powerpoint/2010/main" val="834646627"/>
              </p:ext>
            </p:extLst>
          </p:nvPr>
        </p:nvGraphicFramePr>
        <p:xfrm>
          <a:off x="733425" y="1543050"/>
          <a:ext cx="13773150" cy="6773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C3DA041C-7F70-6DAA-98A0-9D912E6C1CDD}"/>
              </a:ext>
            </a:extLst>
          </p:cNvPr>
          <p:cNvSpPr txBox="1"/>
          <p:nvPr/>
        </p:nvSpPr>
        <p:spPr>
          <a:xfrm>
            <a:off x="857251" y="912746"/>
            <a:ext cx="12985749" cy="615553"/>
          </a:xfrm>
          <a:prstGeom prst="rect">
            <a:avLst/>
          </a:prstGeom>
        </p:spPr>
        <p:txBody>
          <a:bodyPr wrap="square" lIns="0" tIns="0" rIns="0" bIns="0" rtlCol="0" anchor="t">
            <a:spAutoFit/>
          </a:bodyPr>
          <a:lstStyle/>
          <a:p>
            <a:pPr>
              <a:lnSpc>
                <a:spcPts val="4799"/>
              </a:lnSpc>
            </a:pPr>
            <a:r>
              <a:rPr lang="en-US" sz="4000" b="1" noProof="0" dirty="0">
                <a:solidFill>
                  <a:srgbClr val="1C79BE"/>
                </a:solidFill>
                <a:latin typeface="BR Omny Bold"/>
                <a:ea typeface="BR Omny Bold"/>
                <a:cs typeface="BR Omny Bold"/>
                <a:sym typeface="BR Omny Bold"/>
              </a:rPr>
              <a:t>Methodological Phases </a:t>
            </a:r>
          </a:p>
        </p:txBody>
      </p:sp>
      <p:sp>
        <p:nvSpPr>
          <p:cNvPr id="5" name="Freeform 2">
            <a:extLst>
              <a:ext uri="{FF2B5EF4-FFF2-40B4-BE49-F238E27FC236}">
                <a16:creationId xmlns:a16="http://schemas.microsoft.com/office/drawing/2014/main" id="{767EFFDC-CA76-8442-A225-38B4216ADDC7}"/>
              </a:ext>
            </a:extLst>
          </p:cNvPr>
          <p:cNvSpPr/>
          <p:nvPr/>
        </p:nvSpPr>
        <p:spPr>
          <a:xfrm rot="-1377480">
            <a:off x="13658128" y="-73755"/>
            <a:ext cx="1598249" cy="1655790"/>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8"/>
            <a:stretch>
              <a:fillRect l="-5972" r="-5972"/>
            </a:stretch>
          </a:blipFill>
        </p:spPr>
        <p:txBody>
          <a:bodyPr/>
          <a:lstStyle/>
          <a:p>
            <a:pPr defTabSz="634950"/>
            <a:endParaRPr lang="es-ES_tradnl" sz="1250">
              <a:solidFill>
                <a:prstClr val="black"/>
              </a:solidFill>
              <a:latin typeface="Calibri"/>
            </a:endParaRPr>
          </a:p>
        </p:txBody>
      </p:sp>
    </p:spTree>
    <p:extLst>
      <p:ext uri="{BB962C8B-B14F-4D97-AF65-F5344CB8AC3E}">
        <p14:creationId xmlns:p14="http://schemas.microsoft.com/office/powerpoint/2010/main" val="2282364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4">
            <a:extLst>
              <a:ext uri="{FF2B5EF4-FFF2-40B4-BE49-F238E27FC236}">
                <a16:creationId xmlns:a16="http://schemas.microsoft.com/office/drawing/2014/main" id="{909F5025-E470-95CB-ED18-4B60CADE46A5}"/>
              </a:ext>
            </a:extLst>
          </p:cNvPr>
          <p:cNvSpPr txBox="1"/>
          <p:nvPr/>
        </p:nvSpPr>
        <p:spPr>
          <a:xfrm>
            <a:off x="730627" y="2143852"/>
            <a:ext cx="6889373" cy="5355312"/>
          </a:xfrm>
          <a:prstGeom prst="rect">
            <a:avLst/>
          </a:prstGeom>
        </p:spPr>
        <p:txBody>
          <a:bodyPr wrap="square" lIns="0" tIns="0" rIns="0" bIns="0" rtlCol="0" anchor="t">
            <a:spAutoFit/>
          </a:bodyPr>
          <a:lstStyle/>
          <a:p>
            <a:pPr marL="342900" indent="-342900">
              <a:buClr>
                <a:schemeClr val="accent2"/>
              </a:buClr>
              <a:buFont typeface="Wingdings" pitchFamily="2" charset="2"/>
              <a:buChar char="§"/>
            </a:pPr>
            <a:r>
              <a:rPr lang="en-US" sz="2000" dirty="0">
                <a:solidFill>
                  <a:srgbClr val="000000"/>
                </a:solidFill>
                <a:latin typeface="BR Omny" pitchFamily="2" charset="77"/>
                <a:ea typeface="BR Omny"/>
                <a:cs typeface="BR Omny"/>
                <a:sym typeface="BR Omny"/>
              </a:rPr>
              <a:t>Each stage of the theory of change—</a:t>
            </a:r>
            <a:r>
              <a:rPr lang="en-US" sz="2000" b="1" dirty="0">
                <a:solidFill>
                  <a:srgbClr val="000000"/>
                </a:solidFill>
                <a:latin typeface="BR Omny" pitchFamily="2" charset="77"/>
                <a:ea typeface="BR Omny"/>
                <a:cs typeface="BR Omny"/>
                <a:sym typeface="BR Omny"/>
              </a:rPr>
              <a:t>inputs, activities, outputs, results</a:t>
            </a:r>
            <a:r>
              <a:rPr lang="en-US" sz="2000" dirty="0">
                <a:solidFill>
                  <a:srgbClr val="000000"/>
                </a:solidFill>
                <a:latin typeface="BR Omny" pitchFamily="2" charset="77"/>
                <a:ea typeface="BR Omny"/>
                <a:cs typeface="BR Omny"/>
                <a:sym typeface="BR Omny"/>
              </a:rPr>
              <a:t>—can be analyzed and entail different dimensions of evaluation</a:t>
            </a:r>
            <a:endParaRPr lang="en-US" sz="2000" dirty="0">
              <a:latin typeface="BR Omny" pitchFamily="2" charset="77"/>
            </a:endParaRPr>
          </a:p>
          <a:p>
            <a:pPr marL="342900" indent="-342900">
              <a:buClr>
                <a:schemeClr val="accent2"/>
              </a:buClr>
              <a:buFont typeface="Wingdings" pitchFamily="2" charset="2"/>
              <a:buChar char="§"/>
            </a:pPr>
            <a:endParaRPr lang="en-US" sz="2000" dirty="0">
              <a:latin typeface="BR Omny" pitchFamily="2" charset="77"/>
            </a:endParaRPr>
          </a:p>
          <a:p>
            <a:pPr marL="342900" indent="-342900">
              <a:buClr>
                <a:schemeClr val="accent2"/>
              </a:buClr>
              <a:buFont typeface="Wingdings" pitchFamily="2" charset="2"/>
              <a:buChar char="§"/>
            </a:pPr>
            <a:r>
              <a:rPr lang="en-US" sz="2000" dirty="0">
                <a:latin typeface="BR Omny" pitchFamily="2" charset="77"/>
              </a:rPr>
              <a:t>For example, </a:t>
            </a:r>
            <a:r>
              <a:rPr lang="en-US" sz="2000" b="1" dirty="0">
                <a:latin typeface="BR Omny" pitchFamily="2" charset="77"/>
              </a:rPr>
              <a:t>efficiency</a:t>
            </a:r>
            <a:r>
              <a:rPr lang="en-US" sz="2000" dirty="0">
                <a:latin typeface="BR Omny" pitchFamily="2" charset="77"/>
              </a:rPr>
              <a:t> applies to how well inputs are turned into outputs, while </a:t>
            </a:r>
            <a:r>
              <a:rPr lang="en-US" sz="2000" b="1" dirty="0">
                <a:latin typeface="BR Omny" pitchFamily="2" charset="77"/>
              </a:rPr>
              <a:t>effectiveness</a:t>
            </a:r>
            <a:r>
              <a:rPr lang="en-US" sz="2000" dirty="0">
                <a:latin typeface="BR Omny" pitchFamily="2" charset="77"/>
              </a:rPr>
              <a:t> and </a:t>
            </a:r>
            <a:r>
              <a:rPr lang="en-US" sz="2000" b="1" dirty="0">
                <a:latin typeface="BR Omny" pitchFamily="2" charset="77"/>
              </a:rPr>
              <a:t>impact</a:t>
            </a:r>
            <a:r>
              <a:rPr lang="en-US" sz="2000" dirty="0">
                <a:latin typeface="BR Omny" pitchFamily="2" charset="77"/>
              </a:rPr>
              <a:t> relate to whether results and long-term goals are achieved. </a:t>
            </a:r>
          </a:p>
          <a:p>
            <a:pPr marL="342900" indent="-342900">
              <a:buClr>
                <a:schemeClr val="accent2"/>
              </a:buClr>
              <a:buFont typeface="Wingdings" pitchFamily="2" charset="2"/>
              <a:buChar char="§"/>
            </a:pPr>
            <a:endParaRPr lang="en-US" sz="2000" dirty="0">
              <a:latin typeface="BR Omny" pitchFamily="2" charset="77"/>
            </a:endParaRPr>
          </a:p>
          <a:p>
            <a:pPr marL="342900" indent="-342900">
              <a:buClr>
                <a:schemeClr val="accent2"/>
              </a:buClr>
              <a:buFont typeface="Wingdings" pitchFamily="2" charset="2"/>
              <a:buChar char="§"/>
            </a:pPr>
            <a:r>
              <a:rPr lang="en-US" sz="2000" dirty="0">
                <a:latin typeface="BR Omny" pitchFamily="2" charset="77"/>
              </a:rPr>
              <a:t>Concepts like </a:t>
            </a:r>
            <a:r>
              <a:rPr lang="en-US" sz="2000" b="1" dirty="0">
                <a:latin typeface="BR Omny" pitchFamily="2" charset="77"/>
              </a:rPr>
              <a:t>quality, productivity, cost-effectiveness, and efficacy</a:t>
            </a:r>
            <a:r>
              <a:rPr lang="en-US" sz="2000" dirty="0">
                <a:latin typeface="BR Omny" pitchFamily="2" charset="77"/>
              </a:rPr>
              <a:t> help tailor evaluations to specific levels of an intervention. </a:t>
            </a:r>
          </a:p>
          <a:p>
            <a:pPr marL="342900" indent="-342900">
              <a:buClr>
                <a:schemeClr val="accent2"/>
              </a:buClr>
              <a:buFont typeface="Wingdings" pitchFamily="2" charset="2"/>
              <a:buChar char="§"/>
            </a:pPr>
            <a:endParaRPr lang="en-US" sz="2000" dirty="0">
              <a:latin typeface="BR Omny" pitchFamily="2" charset="77"/>
            </a:endParaRPr>
          </a:p>
          <a:p>
            <a:pPr marL="342900" indent="-342900">
              <a:buClr>
                <a:schemeClr val="accent2"/>
              </a:buClr>
              <a:buFont typeface="Wingdings" pitchFamily="2" charset="2"/>
              <a:buChar char="§"/>
            </a:pPr>
            <a:r>
              <a:rPr lang="en-US" sz="2000" dirty="0">
                <a:latin typeface="BR Omny" pitchFamily="2" charset="77"/>
              </a:rPr>
              <a:t>This framework shows that </a:t>
            </a:r>
            <a:r>
              <a:rPr lang="en-US" sz="2000" b="1" dirty="0">
                <a:latin typeface="BR Omny" pitchFamily="2" charset="77"/>
              </a:rPr>
              <a:t>evaluation is not one-size-fits-all</a:t>
            </a:r>
            <a:r>
              <a:rPr lang="en-US" sz="2000" dirty="0">
                <a:latin typeface="BR Omny" pitchFamily="2" charset="77"/>
              </a:rPr>
              <a:t>—it should match the specific causal link being assessed and the needs of the client or assignment.</a:t>
            </a:r>
            <a:r>
              <a:rPr lang="en-US" sz="2000" dirty="0">
                <a:solidFill>
                  <a:srgbClr val="000000"/>
                </a:solidFill>
                <a:latin typeface="BR Omny" pitchFamily="2" charset="77"/>
                <a:ea typeface="BR Omny"/>
                <a:cs typeface="BR Omny"/>
                <a:sym typeface="BR Omny"/>
              </a:rPr>
              <a:t> </a:t>
            </a:r>
          </a:p>
        </p:txBody>
      </p:sp>
      <p:sp>
        <p:nvSpPr>
          <p:cNvPr id="13" name="TextBox 12">
            <a:extLst>
              <a:ext uri="{FF2B5EF4-FFF2-40B4-BE49-F238E27FC236}">
                <a16:creationId xmlns:a16="http://schemas.microsoft.com/office/drawing/2014/main" id="{E3957749-9DD5-9CAC-2F32-BD305F24EAE3}"/>
              </a:ext>
            </a:extLst>
          </p:cNvPr>
          <p:cNvSpPr txBox="1"/>
          <p:nvPr/>
        </p:nvSpPr>
        <p:spPr>
          <a:xfrm>
            <a:off x="8145217" y="6828651"/>
            <a:ext cx="6134100" cy="553998"/>
          </a:xfrm>
          <a:prstGeom prst="rect">
            <a:avLst/>
          </a:prstGeom>
          <a:noFill/>
        </p:spPr>
        <p:txBody>
          <a:bodyPr wrap="square" rtlCol="0">
            <a:spAutoFit/>
          </a:bodyPr>
          <a:lstStyle/>
          <a:p>
            <a:r>
              <a:rPr lang="en-US" sz="1000" dirty="0">
                <a:effectLst/>
                <a:latin typeface="BR Omny" pitchFamily="2" charset="77"/>
              </a:rPr>
              <a:t>DNP, </a:t>
            </a:r>
            <a:r>
              <a:rPr lang="en-US" sz="1000" dirty="0" err="1">
                <a:effectLst/>
                <a:latin typeface="BR Omny" pitchFamily="2" charset="77"/>
              </a:rPr>
              <a:t>Departamento</a:t>
            </a:r>
            <a:r>
              <a:rPr lang="en-US" sz="1000" dirty="0">
                <a:effectLst/>
                <a:latin typeface="BR Omny" pitchFamily="2" charset="77"/>
              </a:rPr>
              <a:t> Nacional de </a:t>
            </a:r>
            <a:r>
              <a:rPr lang="en-US" sz="1000" dirty="0" err="1">
                <a:effectLst/>
                <a:latin typeface="BR Omny" pitchFamily="2" charset="77"/>
              </a:rPr>
              <a:t>Planeación</a:t>
            </a:r>
            <a:r>
              <a:rPr lang="en-US" sz="1000" dirty="0">
                <a:effectLst/>
                <a:latin typeface="BR Omny" pitchFamily="2" charset="77"/>
              </a:rPr>
              <a:t>. </a:t>
            </a:r>
            <a:r>
              <a:rPr lang="en-US" sz="1000" dirty="0" err="1">
                <a:effectLst/>
                <a:latin typeface="BR Omny" pitchFamily="2" charset="77"/>
              </a:rPr>
              <a:t>Guía</a:t>
            </a:r>
            <a:r>
              <a:rPr lang="en-US" sz="1000" dirty="0">
                <a:effectLst/>
                <a:latin typeface="BR Omny" pitchFamily="2" charset="77"/>
              </a:rPr>
              <a:t> </a:t>
            </a:r>
            <a:r>
              <a:rPr lang="en-US" sz="1000" dirty="0" err="1">
                <a:effectLst/>
                <a:latin typeface="BR Omny" pitchFamily="2" charset="77"/>
              </a:rPr>
              <a:t>metodológica</a:t>
            </a:r>
            <a:r>
              <a:rPr lang="en-US" sz="1000" dirty="0">
                <a:effectLst/>
                <a:latin typeface="BR Omny" pitchFamily="2" charset="77"/>
              </a:rPr>
              <a:t> para </a:t>
            </a:r>
            <a:r>
              <a:rPr lang="en-US" sz="1000" dirty="0" err="1">
                <a:effectLst/>
                <a:latin typeface="BR Omny" pitchFamily="2" charset="77"/>
              </a:rPr>
              <a:t>el</a:t>
            </a:r>
            <a:r>
              <a:rPr lang="en-US" sz="1000" dirty="0">
                <a:effectLst/>
                <a:latin typeface="BR Omny" pitchFamily="2" charset="77"/>
              </a:rPr>
              <a:t> </a:t>
            </a:r>
            <a:r>
              <a:rPr lang="en-US" sz="1000" dirty="0" err="1">
                <a:effectLst/>
                <a:latin typeface="BR Omny" pitchFamily="2" charset="77"/>
              </a:rPr>
              <a:t>Seguimiento</a:t>
            </a:r>
            <a:r>
              <a:rPr lang="en-US" sz="1000" dirty="0">
                <a:effectLst/>
                <a:latin typeface="BR Omny" pitchFamily="2" charset="77"/>
              </a:rPr>
              <a:t> y. Accessed May 24, 2025. https://</a:t>
            </a:r>
            <a:r>
              <a:rPr lang="en-US" sz="1000" dirty="0" err="1">
                <a:effectLst/>
                <a:latin typeface="BR Omny" pitchFamily="2" charset="77"/>
              </a:rPr>
              <a:t>colaboracion.dnp.gov.co</a:t>
            </a:r>
            <a:r>
              <a:rPr lang="en-US" sz="1000" dirty="0">
                <a:effectLst/>
                <a:latin typeface="BR Omny" pitchFamily="2" charset="77"/>
              </a:rPr>
              <a:t>/CDT/</a:t>
            </a:r>
            <a:r>
              <a:rPr lang="en-US" sz="1000" dirty="0" err="1">
                <a:effectLst/>
                <a:latin typeface="BR Omny" pitchFamily="2" charset="77"/>
              </a:rPr>
              <a:t>Sinergia</a:t>
            </a:r>
            <a:r>
              <a:rPr lang="en-US" sz="1000" dirty="0">
                <a:effectLst/>
                <a:latin typeface="BR Omny" pitchFamily="2" charset="77"/>
              </a:rPr>
              <a:t>/</a:t>
            </a:r>
            <a:r>
              <a:rPr lang="en-US" sz="1000" dirty="0" err="1">
                <a:effectLst/>
                <a:latin typeface="BR Omny" pitchFamily="2" charset="77"/>
              </a:rPr>
              <a:t>Documentos</a:t>
            </a:r>
            <a:r>
              <a:rPr lang="en-US" sz="1000" dirty="0">
                <a:effectLst/>
                <a:latin typeface="BR Omny" pitchFamily="2" charset="77"/>
              </a:rPr>
              <a:t>/</a:t>
            </a:r>
            <a:r>
              <a:rPr lang="en-US" sz="1000" dirty="0" err="1">
                <a:effectLst/>
                <a:latin typeface="BR Omny" pitchFamily="2" charset="77"/>
              </a:rPr>
              <a:t>Cartilla</a:t>
            </a:r>
            <a:r>
              <a:rPr lang="en-US" sz="1000" dirty="0">
                <a:effectLst/>
                <a:latin typeface="BR Omny" pitchFamily="2" charset="77"/>
              </a:rPr>
              <a:t> </a:t>
            </a:r>
            <a:r>
              <a:rPr lang="en-US" sz="1000" dirty="0" err="1">
                <a:effectLst/>
                <a:latin typeface="BR Omny" pitchFamily="2" charset="77"/>
              </a:rPr>
              <a:t>Guia</a:t>
            </a:r>
            <a:r>
              <a:rPr lang="en-US" sz="1000" dirty="0">
                <a:effectLst/>
                <a:latin typeface="BR Omny" pitchFamily="2" charset="77"/>
              </a:rPr>
              <a:t> para </a:t>
            </a:r>
            <a:r>
              <a:rPr lang="en-US" sz="1000" dirty="0" err="1">
                <a:effectLst/>
                <a:latin typeface="BR Omny" pitchFamily="2" charset="77"/>
              </a:rPr>
              <a:t>Seguimiento</a:t>
            </a:r>
            <a:r>
              <a:rPr lang="en-US" sz="1000" dirty="0">
                <a:effectLst/>
                <a:latin typeface="BR Omny" pitchFamily="2" charset="77"/>
              </a:rPr>
              <a:t> y </a:t>
            </a:r>
            <a:r>
              <a:rPr lang="en-US" sz="1000" dirty="0" err="1">
                <a:effectLst/>
                <a:latin typeface="BR Omny" pitchFamily="2" charset="77"/>
              </a:rPr>
              <a:t>Evaluación</a:t>
            </a:r>
            <a:r>
              <a:rPr lang="en-US" sz="1000" dirty="0">
                <a:effectLst/>
                <a:latin typeface="BR Omny" pitchFamily="2" charset="77"/>
              </a:rPr>
              <a:t> Ago 13.pdf. </a:t>
            </a:r>
          </a:p>
        </p:txBody>
      </p:sp>
      <p:pic>
        <p:nvPicPr>
          <p:cNvPr id="3" name="Picture 2">
            <a:extLst>
              <a:ext uri="{FF2B5EF4-FFF2-40B4-BE49-F238E27FC236}">
                <a16:creationId xmlns:a16="http://schemas.microsoft.com/office/drawing/2014/main" id="{5F7C78DE-FDF1-96F8-9CB6-FCA74C850C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2576" y="2016206"/>
            <a:ext cx="6859382" cy="4540087"/>
          </a:xfrm>
          <a:prstGeom prst="rect">
            <a:avLst/>
          </a:prstGeom>
        </p:spPr>
      </p:pic>
      <p:sp>
        <p:nvSpPr>
          <p:cNvPr id="2" name="TextBox 3">
            <a:extLst>
              <a:ext uri="{FF2B5EF4-FFF2-40B4-BE49-F238E27FC236}">
                <a16:creationId xmlns:a16="http://schemas.microsoft.com/office/drawing/2014/main" id="{4EEAACAE-0FFD-815B-3E5D-F37A3621A77A}"/>
              </a:ext>
            </a:extLst>
          </p:cNvPr>
          <p:cNvSpPr txBox="1"/>
          <p:nvPr/>
        </p:nvSpPr>
        <p:spPr>
          <a:xfrm>
            <a:off x="857251" y="912746"/>
            <a:ext cx="12985749" cy="1231106"/>
          </a:xfrm>
          <a:prstGeom prst="rect">
            <a:avLst/>
          </a:prstGeom>
        </p:spPr>
        <p:txBody>
          <a:bodyPr wrap="square" lIns="0" tIns="0" rIns="0" bIns="0" rtlCol="0" anchor="t">
            <a:spAutoFit/>
          </a:bodyPr>
          <a:lstStyle/>
          <a:p>
            <a:pPr>
              <a:lnSpc>
                <a:spcPts val="4799"/>
              </a:lnSpc>
            </a:pPr>
            <a:r>
              <a:rPr lang="en-US" sz="4000" b="1" noProof="0" dirty="0">
                <a:solidFill>
                  <a:srgbClr val="1C79BE"/>
                </a:solidFill>
                <a:latin typeface="BR Omny Bold"/>
                <a:ea typeface="BR Omny Bold"/>
                <a:cs typeface="BR Omny Bold"/>
                <a:sym typeface="BR Omny Bold"/>
              </a:rPr>
              <a:t>Dimensions Along the Theory of Change</a:t>
            </a:r>
          </a:p>
          <a:p>
            <a:pPr>
              <a:lnSpc>
                <a:spcPts val="4799"/>
              </a:lnSpc>
            </a:pPr>
            <a:endParaRPr lang="en-US" sz="4000" b="1" noProof="0" dirty="0">
              <a:solidFill>
                <a:srgbClr val="1C79BE"/>
              </a:solidFill>
              <a:latin typeface="BR Omny Bold"/>
              <a:ea typeface="BR Omny Bold"/>
              <a:cs typeface="BR Omny Bold"/>
              <a:sym typeface="BR Omny Bold"/>
            </a:endParaRPr>
          </a:p>
        </p:txBody>
      </p:sp>
      <p:sp>
        <p:nvSpPr>
          <p:cNvPr id="4" name="Freeform 2">
            <a:extLst>
              <a:ext uri="{FF2B5EF4-FFF2-40B4-BE49-F238E27FC236}">
                <a16:creationId xmlns:a16="http://schemas.microsoft.com/office/drawing/2014/main" id="{74797DE0-B72A-7D62-9F38-275773FBA8B4}"/>
              </a:ext>
            </a:extLst>
          </p:cNvPr>
          <p:cNvSpPr/>
          <p:nvPr/>
        </p:nvSpPr>
        <p:spPr>
          <a:xfrm rot="-1377480">
            <a:off x="13658128" y="-73755"/>
            <a:ext cx="1598249" cy="1655790"/>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3"/>
            <a:stretch>
              <a:fillRect l="-5972" r="-5972"/>
            </a:stretch>
          </a:blipFill>
        </p:spPr>
        <p:txBody>
          <a:bodyPr/>
          <a:lstStyle/>
          <a:p>
            <a:pPr defTabSz="634950"/>
            <a:endParaRPr lang="es-ES_tradnl" sz="1250">
              <a:solidFill>
                <a:prstClr val="black"/>
              </a:solidFill>
              <a:latin typeface="Calibri"/>
            </a:endParaRPr>
          </a:p>
        </p:txBody>
      </p:sp>
    </p:spTree>
    <p:extLst>
      <p:ext uri="{BB962C8B-B14F-4D97-AF65-F5344CB8AC3E}">
        <p14:creationId xmlns:p14="http://schemas.microsoft.com/office/powerpoint/2010/main" val="3269931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6312C6C-B08D-4B89-1AEE-EF6D21D719EC}"/>
              </a:ext>
            </a:extLst>
          </p:cNvPr>
          <p:cNvSpPr txBox="1"/>
          <p:nvPr/>
        </p:nvSpPr>
        <p:spPr>
          <a:xfrm>
            <a:off x="809626" y="2039481"/>
            <a:ext cx="10772774" cy="5940088"/>
          </a:xfrm>
          <a:prstGeom prst="rect">
            <a:avLst/>
          </a:prstGeom>
          <a:noFill/>
        </p:spPr>
        <p:txBody>
          <a:bodyPr wrap="square">
            <a:spAutoFit/>
          </a:bodyPr>
          <a:lstStyle/>
          <a:p>
            <a:endParaRPr lang="en-US" sz="2000" dirty="0">
              <a:latin typeface="BR Omny" pitchFamily="2" charset="77"/>
            </a:endParaRPr>
          </a:p>
          <a:p>
            <a:r>
              <a:rPr lang="en-US" sz="2000" dirty="0">
                <a:latin typeface="BR Omny" pitchFamily="2" charset="77"/>
              </a:rPr>
              <a:t>There is a commitment to  </a:t>
            </a:r>
            <a:r>
              <a:rPr lang="en-US" sz="2000" b="1" dirty="0">
                <a:latin typeface="BR Omny" pitchFamily="2" charset="77"/>
              </a:rPr>
              <a:t>address a determined issue through a specific causal pathway</a:t>
            </a:r>
            <a:r>
              <a:rPr lang="en-US" sz="2000" dirty="0">
                <a:latin typeface="BR Omny" pitchFamily="2" charset="77"/>
              </a:rPr>
              <a:t>, meaning that the intervention should be guided (Explicitly or Implicitly)  by the idea that change can be produced through a sequence  of actions, outcomes, and contextual conditions.</a:t>
            </a:r>
          </a:p>
          <a:p>
            <a:endParaRPr lang="en-US" sz="2000" dirty="0">
              <a:latin typeface="BR Omny" pitchFamily="2" charset="77"/>
            </a:endParaRPr>
          </a:p>
          <a:p>
            <a:r>
              <a:rPr lang="en-US" sz="2000" dirty="0">
                <a:latin typeface="BR Omny" pitchFamily="2" charset="77"/>
              </a:rPr>
              <a:t>There has to be sufficient Access to program documentation, including program design documents, stakeholder insights, and existing monitoring or administrative data.</a:t>
            </a:r>
          </a:p>
          <a:p>
            <a:endParaRPr lang="en-US" sz="2000" dirty="0">
              <a:latin typeface="BR Omny" pitchFamily="2" charset="77"/>
            </a:endParaRPr>
          </a:p>
          <a:p>
            <a:r>
              <a:rPr lang="en-US" sz="2000" dirty="0">
                <a:latin typeface="BR Omny" pitchFamily="2" charset="77"/>
              </a:rPr>
              <a:t>There should be a willingness to challenge internal logics, revisit assumptions, and accept complexity, therefore the main </a:t>
            </a:r>
            <a:r>
              <a:rPr lang="en-US" sz="2000" b="1" dirty="0">
                <a:latin typeface="BR Omny" pitchFamily="2" charset="77"/>
              </a:rPr>
              <a:t>stakeholders should be open to reflective processes and construction discussions</a:t>
            </a:r>
          </a:p>
          <a:p>
            <a:endParaRPr lang="en-US" sz="2000" b="1" dirty="0">
              <a:latin typeface="BR Omny" pitchFamily="2" charset="77"/>
            </a:endParaRPr>
          </a:p>
          <a:p>
            <a:r>
              <a:rPr lang="en-US" sz="2000" b="1" dirty="0">
                <a:latin typeface="BR Omny" pitchFamily="2" charset="77"/>
              </a:rPr>
              <a:t>Explanation and learning should be central to the evaluation’s purpose</a:t>
            </a:r>
            <a:r>
              <a:rPr lang="en-US" sz="2000" dirty="0">
                <a:latin typeface="BR Omny" pitchFamily="2" charset="77"/>
              </a:rPr>
              <a:t>. The goal is not limited to verifying whether outcomes were achieved, but to understand how and why change occurs, under what conditions, and through which mechanisms. This orientation supports meaningful learning  for policy refinement.</a:t>
            </a:r>
          </a:p>
          <a:p>
            <a:endParaRPr lang="en-US" sz="2000" dirty="0">
              <a:latin typeface="BR Omny" pitchFamily="2" charset="77"/>
            </a:endParaRPr>
          </a:p>
          <a:p>
            <a:endParaRPr lang="en-US" sz="2000" dirty="0">
              <a:latin typeface="BR Omny" pitchFamily="2" charset="77"/>
            </a:endParaRPr>
          </a:p>
        </p:txBody>
      </p:sp>
      <p:sp>
        <p:nvSpPr>
          <p:cNvPr id="4" name="TextBox 3">
            <a:extLst>
              <a:ext uri="{FF2B5EF4-FFF2-40B4-BE49-F238E27FC236}">
                <a16:creationId xmlns:a16="http://schemas.microsoft.com/office/drawing/2014/main" id="{9903208A-8511-092B-8D3A-54F41D62C18B}"/>
              </a:ext>
            </a:extLst>
          </p:cNvPr>
          <p:cNvSpPr txBox="1"/>
          <p:nvPr/>
        </p:nvSpPr>
        <p:spPr>
          <a:xfrm>
            <a:off x="857251" y="912746"/>
            <a:ext cx="12985749" cy="615553"/>
          </a:xfrm>
          <a:prstGeom prst="rect">
            <a:avLst/>
          </a:prstGeom>
        </p:spPr>
        <p:txBody>
          <a:bodyPr wrap="square" lIns="0" tIns="0" rIns="0" bIns="0" rtlCol="0" anchor="t">
            <a:spAutoFit/>
          </a:bodyPr>
          <a:lstStyle/>
          <a:p>
            <a:pPr>
              <a:lnSpc>
                <a:spcPts val="4799"/>
              </a:lnSpc>
            </a:pPr>
            <a:r>
              <a:rPr lang="en-US" sz="4000" b="1" noProof="0" dirty="0">
                <a:solidFill>
                  <a:srgbClr val="1C79BE"/>
                </a:solidFill>
                <a:latin typeface="BR Omny Bold"/>
                <a:ea typeface="BR Omny Bold"/>
                <a:cs typeface="BR Omny Bold"/>
                <a:sym typeface="BR Omny Bold"/>
              </a:rPr>
              <a:t>Pre- implementation Assumptions</a:t>
            </a:r>
          </a:p>
        </p:txBody>
      </p:sp>
      <p:sp>
        <p:nvSpPr>
          <p:cNvPr id="6" name="Freeform 2">
            <a:extLst>
              <a:ext uri="{FF2B5EF4-FFF2-40B4-BE49-F238E27FC236}">
                <a16:creationId xmlns:a16="http://schemas.microsoft.com/office/drawing/2014/main" id="{8F0DADF1-CEAE-D863-C32A-A8CDC35E9197}"/>
              </a:ext>
            </a:extLst>
          </p:cNvPr>
          <p:cNvSpPr/>
          <p:nvPr/>
        </p:nvSpPr>
        <p:spPr>
          <a:xfrm rot="-1377480">
            <a:off x="11126516" y="4859669"/>
            <a:ext cx="5767398" cy="5975038"/>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3"/>
            <a:stretch>
              <a:fillRect l="-5972" r="-5972"/>
            </a:stretch>
          </a:blipFill>
        </p:spPr>
        <p:txBody>
          <a:bodyPr/>
          <a:lstStyle/>
          <a:p>
            <a:endParaRPr lang="es-PY" sz="1500"/>
          </a:p>
        </p:txBody>
      </p:sp>
    </p:spTree>
    <p:extLst>
      <p:ext uri="{BB962C8B-B14F-4D97-AF65-F5344CB8AC3E}">
        <p14:creationId xmlns:p14="http://schemas.microsoft.com/office/powerpoint/2010/main" val="2297238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0FF3476-3B55-068C-7C62-9E1FF1DA6BF3}"/>
              </a:ext>
            </a:extLst>
          </p:cNvPr>
          <p:cNvSpPr txBox="1"/>
          <p:nvPr/>
        </p:nvSpPr>
        <p:spPr>
          <a:xfrm>
            <a:off x="809626" y="1665913"/>
            <a:ext cx="11153774" cy="6247864"/>
          </a:xfrm>
          <a:prstGeom prst="rect">
            <a:avLst/>
          </a:prstGeom>
          <a:noFill/>
        </p:spPr>
        <p:txBody>
          <a:bodyPr wrap="square">
            <a:spAutoFit/>
          </a:bodyPr>
          <a:lstStyle/>
          <a:p>
            <a:endParaRPr lang="en-US" sz="2000" b="1" u="sng" dirty="0">
              <a:latin typeface="BR Omny" pitchFamily="2" charset="77"/>
            </a:endParaRPr>
          </a:p>
          <a:p>
            <a:r>
              <a:rPr lang="en-US" sz="2000" dirty="0">
                <a:latin typeface="BR Omny" pitchFamily="2" charset="77"/>
              </a:rPr>
              <a:t>This approach addresses </a:t>
            </a:r>
            <a:r>
              <a:rPr lang="en-US" sz="2000" b="1" dirty="0">
                <a:latin typeface="BR Omny" pitchFamily="2" charset="77"/>
              </a:rPr>
              <a:t>multi-level interventions</a:t>
            </a:r>
            <a:r>
              <a:rPr lang="en-US" sz="2000" dirty="0">
                <a:latin typeface="BR Omny" pitchFamily="2" charset="77"/>
              </a:rPr>
              <a:t>, </a:t>
            </a:r>
            <a:r>
              <a:rPr lang="en-US" sz="2000" b="1" dirty="0">
                <a:latin typeface="BR Omny" pitchFamily="2" charset="77"/>
              </a:rPr>
              <a:t>pilot programs</a:t>
            </a:r>
            <a:r>
              <a:rPr lang="en-US" sz="2000" dirty="0">
                <a:latin typeface="BR Omny" pitchFamily="2" charset="77"/>
              </a:rPr>
              <a:t>, or </a:t>
            </a:r>
            <a:r>
              <a:rPr lang="en-US" sz="2000" b="1" dirty="0">
                <a:latin typeface="BR Omny" pitchFamily="2" charset="77"/>
              </a:rPr>
              <a:t>policy scaling or adaptation</a:t>
            </a:r>
            <a:r>
              <a:rPr lang="en-US" sz="2000" dirty="0">
                <a:latin typeface="BR Omny" pitchFamily="2" charset="77"/>
              </a:rPr>
              <a:t>, where change unfolds through multiple pathways.</a:t>
            </a:r>
          </a:p>
          <a:p>
            <a:endParaRPr lang="en-US" sz="2000" dirty="0">
              <a:latin typeface="BR Omny" pitchFamily="2" charset="77"/>
            </a:endParaRPr>
          </a:p>
          <a:p>
            <a:r>
              <a:rPr lang="en-US" sz="2000" dirty="0">
                <a:latin typeface="BR Omny" pitchFamily="2" charset="77"/>
              </a:rPr>
              <a:t>During the design phase, the process of </a:t>
            </a:r>
            <a:r>
              <a:rPr lang="en-US" sz="2000" b="1" dirty="0">
                <a:latin typeface="BR Omny" pitchFamily="2" charset="77"/>
              </a:rPr>
              <a:t>constructing or refining the Theory of Change </a:t>
            </a:r>
            <a:r>
              <a:rPr lang="en-US" sz="2000" dirty="0">
                <a:latin typeface="BR Omny" pitchFamily="2" charset="77"/>
              </a:rPr>
              <a:t>should allow the evaluators to </a:t>
            </a:r>
            <a:r>
              <a:rPr lang="en-US" sz="2000" b="1" dirty="0">
                <a:latin typeface="BR Omny" pitchFamily="2" charset="77"/>
              </a:rPr>
              <a:t>identify where in the causal chain</a:t>
            </a:r>
            <a:r>
              <a:rPr lang="en-US" sz="2000" dirty="0">
                <a:latin typeface="BR Omny" pitchFamily="2" charset="77"/>
              </a:rPr>
              <a:t> to focus the analysis and determining whether to conduct </a:t>
            </a:r>
            <a:r>
              <a:rPr lang="en-US" sz="2000" b="1" dirty="0">
                <a:latin typeface="BR Omny" pitchFamily="2" charset="77"/>
              </a:rPr>
              <a:t>operations, institutional, results, or impact evaluations</a:t>
            </a:r>
            <a:r>
              <a:rPr lang="en-US" sz="2000" dirty="0">
                <a:latin typeface="BR Omny" pitchFamily="2" charset="77"/>
              </a:rPr>
              <a:t>.</a:t>
            </a:r>
          </a:p>
          <a:p>
            <a:endParaRPr lang="en-US" sz="2000" dirty="0">
              <a:latin typeface="BR Omny" pitchFamily="2" charset="77"/>
            </a:endParaRPr>
          </a:p>
          <a:p>
            <a:r>
              <a:rPr lang="en-US" sz="2000" dirty="0">
                <a:latin typeface="BR Omny" pitchFamily="2" charset="77"/>
              </a:rPr>
              <a:t>Early con continuous engagement with key actors is essential to </a:t>
            </a:r>
            <a:r>
              <a:rPr lang="en-US" sz="2000" b="1" dirty="0">
                <a:latin typeface="BR Omny" pitchFamily="2" charset="77"/>
              </a:rPr>
              <a:t>co-construct and validate the </a:t>
            </a:r>
            <a:r>
              <a:rPr lang="en-US" sz="2000" b="1" dirty="0" err="1">
                <a:latin typeface="BR Omny" pitchFamily="2" charset="77"/>
              </a:rPr>
              <a:t>ToC</a:t>
            </a:r>
            <a:r>
              <a:rPr lang="en-US" sz="2000" dirty="0">
                <a:latin typeface="BR Omny" pitchFamily="2" charset="77"/>
              </a:rPr>
              <a:t>, surface implicit assumptions, and establish </a:t>
            </a:r>
            <a:r>
              <a:rPr lang="en-US" sz="2000" b="1" dirty="0">
                <a:latin typeface="BR Omny" pitchFamily="2" charset="77"/>
              </a:rPr>
              <a:t>feedback loops</a:t>
            </a:r>
            <a:r>
              <a:rPr lang="en-US" sz="2000" dirty="0">
                <a:latin typeface="BR Omny" pitchFamily="2" charset="77"/>
              </a:rPr>
              <a:t> for real-time learning and adjustment.</a:t>
            </a:r>
          </a:p>
          <a:p>
            <a:endParaRPr lang="en-US" sz="2000" dirty="0">
              <a:latin typeface="BR Omny" pitchFamily="2" charset="77"/>
            </a:endParaRPr>
          </a:p>
          <a:p>
            <a:r>
              <a:rPr lang="en-US" sz="2000" dirty="0">
                <a:latin typeface="BR Omny" pitchFamily="2" charset="77"/>
              </a:rPr>
              <a:t>The approach requires </a:t>
            </a:r>
            <a:r>
              <a:rPr lang="en-US" sz="2000" b="1" dirty="0">
                <a:latin typeface="BR Omny" pitchFamily="2" charset="77"/>
              </a:rPr>
              <a:t>expertise in causal reasoning and TIME</a:t>
            </a:r>
            <a:r>
              <a:rPr lang="en-US" sz="2000" dirty="0">
                <a:latin typeface="BR Omny" pitchFamily="2" charset="77"/>
              </a:rPr>
              <a:t> to perform rigorous desk reviews, unpack mechanisms, and anticipate potential unintended outcomes in dynamic policy environments.</a:t>
            </a:r>
          </a:p>
          <a:p>
            <a:endParaRPr lang="en-US" sz="2000" dirty="0">
              <a:latin typeface="BR Omny" pitchFamily="2" charset="77"/>
            </a:endParaRPr>
          </a:p>
          <a:p>
            <a:r>
              <a:rPr lang="en-US" sz="2000" dirty="0">
                <a:latin typeface="BR Omny" pitchFamily="2" charset="77"/>
              </a:rPr>
              <a:t>To enrich methodological robustness and validity, it's important to incorporate </a:t>
            </a:r>
            <a:r>
              <a:rPr lang="en-US" sz="2000" b="1" dirty="0">
                <a:latin typeface="BR Omny" pitchFamily="2" charset="77"/>
              </a:rPr>
              <a:t>mixed methods</a:t>
            </a:r>
            <a:r>
              <a:rPr lang="en-US" sz="2000" dirty="0">
                <a:latin typeface="BR Omny" pitchFamily="2" charset="77"/>
              </a:rPr>
              <a:t> (quantitative and qualitative) in the data collection, both of secondary information and primary sources, and analysis.</a:t>
            </a:r>
          </a:p>
          <a:p>
            <a:endParaRPr lang="en-US" sz="2000" dirty="0">
              <a:latin typeface="BR Omny" pitchFamily="2" charset="77"/>
            </a:endParaRPr>
          </a:p>
        </p:txBody>
      </p:sp>
      <p:sp>
        <p:nvSpPr>
          <p:cNvPr id="4" name="TextBox 3">
            <a:extLst>
              <a:ext uri="{FF2B5EF4-FFF2-40B4-BE49-F238E27FC236}">
                <a16:creationId xmlns:a16="http://schemas.microsoft.com/office/drawing/2014/main" id="{C33879B1-E9B0-D81D-7FDD-419E860BE1B8}"/>
              </a:ext>
            </a:extLst>
          </p:cNvPr>
          <p:cNvSpPr txBox="1"/>
          <p:nvPr/>
        </p:nvSpPr>
        <p:spPr>
          <a:xfrm>
            <a:off x="857251" y="912746"/>
            <a:ext cx="12985749" cy="615553"/>
          </a:xfrm>
          <a:prstGeom prst="rect">
            <a:avLst/>
          </a:prstGeom>
        </p:spPr>
        <p:txBody>
          <a:bodyPr wrap="square" lIns="0" tIns="0" rIns="0" bIns="0" rtlCol="0" anchor="t">
            <a:spAutoFit/>
          </a:bodyPr>
          <a:lstStyle/>
          <a:p>
            <a:pPr>
              <a:lnSpc>
                <a:spcPts val="4799"/>
              </a:lnSpc>
            </a:pPr>
            <a:r>
              <a:rPr lang="en-US" sz="4000" b="1" noProof="0" dirty="0">
                <a:solidFill>
                  <a:srgbClr val="1C79BE"/>
                </a:solidFill>
                <a:latin typeface="BR Omny Bold"/>
                <a:ea typeface="BR Omny Bold"/>
                <a:cs typeface="BR Omny Bold"/>
                <a:sym typeface="BR Omny Bold"/>
              </a:rPr>
              <a:t>Design Considerations</a:t>
            </a:r>
          </a:p>
        </p:txBody>
      </p:sp>
      <p:sp>
        <p:nvSpPr>
          <p:cNvPr id="6" name="Freeform 2">
            <a:extLst>
              <a:ext uri="{FF2B5EF4-FFF2-40B4-BE49-F238E27FC236}">
                <a16:creationId xmlns:a16="http://schemas.microsoft.com/office/drawing/2014/main" id="{2EEA57C2-F1CF-CD99-0A62-A5BB4DEC8BDC}"/>
              </a:ext>
            </a:extLst>
          </p:cNvPr>
          <p:cNvSpPr/>
          <p:nvPr/>
        </p:nvSpPr>
        <p:spPr>
          <a:xfrm rot="-1377480">
            <a:off x="11126516" y="4859669"/>
            <a:ext cx="5767398" cy="5975038"/>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3"/>
            <a:stretch>
              <a:fillRect l="-5972" r="-5972"/>
            </a:stretch>
          </a:blipFill>
        </p:spPr>
        <p:txBody>
          <a:bodyPr/>
          <a:lstStyle/>
          <a:p>
            <a:endParaRPr lang="es-PY" sz="1500"/>
          </a:p>
        </p:txBody>
      </p:sp>
    </p:spTree>
    <p:extLst>
      <p:ext uri="{BB962C8B-B14F-4D97-AF65-F5344CB8AC3E}">
        <p14:creationId xmlns:p14="http://schemas.microsoft.com/office/powerpoint/2010/main" val="3106582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F5213EA-D60C-AC61-8A73-63DBE74B9A3B}"/>
              </a:ext>
            </a:extLst>
          </p:cNvPr>
          <p:cNvGrpSpPr/>
          <p:nvPr/>
        </p:nvGrpSpPr>
        <p:grpSpPr>
          <a:xfrm>
            <a:off x="1524000" y="1828162"/>
            <a:ext cx="5410200" cy="6184041"/>
            <a:chOff x="1143000" y="1836009"/>
            <a:chExt cx="5410200" cy="5726841"/>
          </a:xfrm>
          <a:solidFill>
            <a:schemeClr val="accent1">
              <a:lumMod val="60000"/>
              <a:lumOff val="40000"/>
            </a:schemeClr>
          </a:solidFill>
        </p:grpSpPr>
        <p:sp>
          <p:nvSpPr>
            <p:cNvPr id="6" name="Rectangle 5">
              <a:extLst>
                <a:ext uri="{FF2B5EF4-FFF2-40B4-BE49-F238E27FC236}">
                  <a16:creationId xmlns:a16="http://schemas.microsoft.com/office/drawing/2014/main" id="{4F39CFB1-711E-86BC-C4C0-723A5491F5CC}"/>
                </a:ext>
              </a:extLst>
            </p:cNvPr>
            <p:cNvSpPr/>
            <p:nvPr/>
          </p:nvSpPr>
          <p:spPr>
            <a:xfrm>
              <a:off x="1143000" y="2914650"/>
              <a:ext cx="5410200" cy="4648200"/>
            </a:xfrm>
            <a:prstGeom prst="rect">
              <a:avLst/>
            </a:prstGeom>
            <a:solidFill>
              <a:schemeClr val="accent1">
                <a:lumMod val="20000"/>
                <a:lumOff val="80000"/>
              </a:schemeClr>
            </a:solidFill>
            <a:ln>
              <a:solidFill>
                <a:schemeClr val="bg1"/>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285750" indent="-285750">
                <a:buFont typeface="Arial" panose="020B0604020202020204" pitchFamily="34" charset="0"/>
                <a:buChar char="•"/>
              </a:pPr>
              <a:r>
                <a:rPr lang="en-US" b="1" dirty="0">
                  <a:solidFill>
                    <a:schemeClr val="tx1"/>
                  </a:solidFill>
                  <a:latin typeface="BR Omny" pitchFamily="2" charset="77"/>
                </a:rPr>
                <a:t>Explains not just what happened, but how, why and in what context</a:t>
              </a:r>
              <a:br>
                <a:rPr lang="en-US" dirty="0">
                  <a:solidFill>
                    <a:schemeClr val="tx1"/>
                  </a:solidFill>
                  <a:latin typeface="BR Omny" pitchFamily="2" charset="77"/>
                </a:rPr>
              </a:br>
              <a:r>
                <a:rPr lang="en-US" dirty="0">
                  <a:solidFill>
                    <a:schemeClr val="tx1"/>
                  </a:solidFill>
                  <a:latin typeface="BR Omny" pitchFamily="2" charset="77"/>
                </a:rPr>
                <a:t>Enables deeper understanding of causal pathways and what drives change</a:t>
              </a:r>
            </a:p>
            <a:p>
              <a:pPr marL="285750" indent="-285750">
                <a:buFont typeface="Arial" panose="020B0604020202020204" pitchFamily="34" charset="0"/>
                <a:buChar char="•"/>
              </a:pPr>
              <a:r>
                <a:rPr lang="en-US" b="1" dirty="0">
                  <a:solidFill>
                    <a:schemeClr val="tx1"/>
                  </a:solidFill>
                  <a:latin typeface="BR Omny" pitchFamily="2" charset="77"/>
                </a:rPr>
                <a:t>Supports learning and adaptive policymaking</a:t>
              </a:r>
              <a:br>
                <a:rPr lang="en-US" dirty="0">
                  <a:solidFill>
                    <a:schemeClr val="tx1"/>
                  </a:solidFill>
                  <a:latin typeface="BR Omny" pitchFamily="2" charset="77"/>
                </a:rPr>
              </a:br>
              <a:r>
                <a:rPr lang="en-US" dirty="0">
                  <a:solidFill>
                    <a:schemeClr val="tx1"/>
                  </a:solidFill>
                  <a:latin typeface="BR Omny" pitchFamily="2" charset="77"/>
                </a:rPr>
                <a:t>Helps refine strategies, scale effective components, and redesign weak ones</a:t>
              </a:r>
            </a:p>
            <a:p>
              <a:pPr marL="285750" indent="-285750">
                <a:buFont typeface="Arial" panose="020B0604020202020204" pitchFamily="34" charset="0"/>
                <a:buChar char="•"/>
              </a:pPr>
              <a:r>
                <a:rPr lang="en-US" b="1" dirty="0">
                  <a:solidFill>
                    <a:schemeClr val="tx1"/>
                  </a:solidFill>
                  <a:latin typeface="BR Omny" pitchFamily="2" charset="77"/>
                </a:rPr>
                <a:t>Captures complexity and variation</a:t>
              </a:r>
              <a:br>
                <a:rPr lang="en-US" dirty="0">
                  <a:solidFill>
                    <a:schemeClr val="tx1"/>
                  </a:solidFill>
                  <a:latin typeface="BR Omny" pitchFamily="2" charset="77"/>
                </a:rPr>
              </a:br>
              <a:r>
                <a:rPr lang="en-US" dirty="0">
                  <a:solidFill>
                    <a:schemeClr val="tx1"/>
                  </a:solidFill>
                  <a:latin typeface="BR Omny" pitchFamily="2" charset="77"/>
                </a:rPr>
                <a:t>Works well for multi-level, multi-actor, or context-sensitive policies</a:t>
              </a:r>
            </a:p>
            <a:p>
              <a:pPr marL="285750" indent="-285750">
                <a:buFont typeface="Arial" panose="020B0604020202020204" pitchFamily="34" charset="0"/>
                <a:buChar char="•"/>
              </a:pPr>
              <a:r>
                <a:rPr lang="en-US" b="1" dirty="0">
                  <a:solidFill>
                    <a:schemeClr val="tx1"/>
                  </a:solidFill>
                  <a:latin typeface="BR Omny" pitchFamily="2" charset="77"/>
                </a:rPr>
                <a:t>Engages stakeholders in evaluative thinking</a:t>
              </a:r>
              <a:br>
                <a:rPr lang="en-US" dirty="0">
                  <a:solidFill>
                    <a:schemeClr val="tx1"/>
                  </a:solidFill>
                  <a:latin typeface="BR Omny" pitchFamily="2" charset="77"/>
                </a:rPr>
              </a:br>
              <a:r>
                <a:rPr lang="en-US" dirty="0">
                  <a:solidFill>
                    <a:schemeClr val="tx1"/>
                  </a:solidFill>
                  <a:latin typeface="BR Omny" pitchFamily="2" charset="77"/>
                </a:rPr>
                <a:t>Promotes ownership, reflection, and use of findings</a:t>
              </a:r>
            </a:p>
            <a:p>
              <a:pPr marL="285750" indent="-285750">
                <a:buFont typeface="Arial" panose="020B0604020202020204" pitchFamily="34" charset="0"/>
                <a:buChar char="•"/>
              </a:pPr>
              <a:r>
                <a:rPr lang="en-US" b="1" dirty="0">
                  <a:solidFill>
                    <a:schemeClr val="tx1"/>
                  </a:solidFill>
                  <a:latin typeface="BR Omny" pitchFamily="2" charset="77"/>
                </a:rPr>
                <a:t>Links evidence to strategic decisions</a:t>
              </a:r>
              <a:br>
                <a:rPr lang="en-US" dirty="0">
                  <a:solidFill>
                    <a:schemeClr val="tx1"/>
                  </a:solidFill>
                  <a:latin typeface="BR Omny" pitchFamily="2" charset="77"/>
                </a:rPr>
              </a:br>
              <a:r>
                <a:rPr lang="en-US" dirty="0">
                  <a:solidFill>
                    <a:schemeClr val="tx1"/>
                  </a:solidFill>
                  <a:latin typeface="BR Omny" pitchFamily="2" charset="77"/>
                </a:rPr>
                <a:t>Guides resource allocation and program refinement using theory-informed insights</a:t>
              </a:r>
              <a:endParaRPr lang="en-CO" dirty="0">
                <a:solidFill>
                  <a:schemeClr val="tx1"/>
                </a:solidFill>
                <a:latin typeface="BR Omny" pitchFamily="2" charset="77"/>
              </a:endParaRPr>
            </a:p>
          </p:txBody>
        </p:sp>
        <p:sp>
          <p:nvSpPr>
            <p:cNvPr id="8" name="Rectangle 7">
              <a:extLst>
                <a:ext uri="{FF2B5EF4-FFF2-40B4-BE49-F238E27FC236}">
                  <a16:creationId xmlns:a16="http://schemas.microsoft.com/office/drawing/2014/main" id="{B0EC8659-517A-C047-277F-BAD84537ACE1}"/>
                </a:ext>
              </a:extLst>
            </p:cNvPr>
            <p:cNvSpPr/>
            <p:nvPr/>
          </p:nvSpPr>
          <p:spPr>
            <a:xfrm>
              <a:off x="1143000" y="1836009"/>
              <a:ext cx="5410200" cy="1078641"/>
            </a:xfrm>
            <a:prstGeom prst="rect">
              <a:avLst/>
            </a:prstGeom>
            <a:solidFill>
              <a:schemeClr val="accent1"/>
            </a:solidFill>
            <a:ln>
              <a:solidFill>
                <a:schemeClr val="bg1"/>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CO" sz="2800" b="1" dirty="0">
                  <a:solidFill>
                    <a:schemeClr val="bg1"/>
                  </a:solidFill>
                  <a:latin typeface="BR Omny" pitchFamily="2" charset="77"/>
                </a:rPr>
                <a:t>Strengths</a:t>
              </a:r>
            </a:p>
          </p:txBody>
        </p:sp>
      </p:grpSp>
      <p:grpSp>
        <p:nvGrpSpPr>
          <p:cNvPr id="12" name="Group 11">
            <a:extLst>
              <a:ext uri="{FF2B5EF4-FFF2-40B4-BE49-F238E27FC236}">
                <a16:creationId xmlns:a16="http://schemas.microsoft.com/office/drawing/2014/main" id="{B1764F4B-9E14-4593-8C4C-B44F6AAE2C23}"/>
              </a:ext>
            </a:extLst>
          </p:cNvPr>
          <p:cNvGrpSpPr/>
          <p:nvPr/>
        </p:nvGrpSpPr>
        <p:grpSpPr>
          <a:xfrm>
            <a:off x="8305800" y="1828162"/>
            <a:ext cx="5410200" cy="6184041"/>
            <a:chOff x="1143000" y="1836009"/>
            <a:chExt cx="5410200" cy="5726841"/>
          </a:xfrm>
          <a:solidFill>
            <a:schemeClr val="accent4">
              <a:lumMod val="60000"/>
              <a:lumOff val="40000"/>
            </a:schemeClr>
          </a:solidFill>
        </p:grpSpPr>
        <p:sp>
          <p:nvSpPr>
            <p:cNvPr id="13" name="Rectangle 12">
              <a:extLst>
                <a:ext uri="{FF2B5EF4-FFF2-40B4-BE49-F238E27FC236}">
                  <a16:creationId xmlns:a16="http://schemas.microsoft.com/office/drawing/2014/main" id="{C0C880D0-4308-F709-7F2A-4F99C80AED5C}"/>
                </a:ext>
              </a:extLst>
            </p:cNvPr>
            <p:cNvSpPr/>
            <p:nvPr/>
          </p:nvSpPr>
          <p:spPr>
            <a:xfrm>
              <a:off x="1143000" y="2914650"/>
              <a:ext cx="5410200" cy="4648200"/>
            </a:xfrm>
            <a:prstGeom prst="rect">
              <a:avLst/>
            </a:prstGeom>
            <a:solidFill>
              <a:schemeClr val="accent2">
                <a:lumMod val="20000"/>
                <a:lumOff val="80000"/>
              </a:schemeClr>
            </a:solidFill>
            <a:ln>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285750" indent="-285750">
                <a:buFont typeface="Arial" panose="020B0604020202020204" pitchFamily="34" charset="0"/>
                <a:buChar char="•"/>
              </a:pPr>
              <a:r>
                <a:rPr lang="en-US" b="1" dirty="0">
                  <a:solidFill>
                    <a:schemeClr val="tx1"/>
                  </a:solidFill>
                  <a:latin typeface="BR Omny" pitchFamily="2" charset="77"/>
                </a:rPr>
                <a:t>Requires time, data, and analytical capacity</a:t>
              </a:r>
              <a:br>
                <a:rPr lang="en-US" dirty="0">
                  <a:solidFill>
                    <a:schemeClr val="tx1"/>
                  </a:solidFill>
                  <a:latin typeface="BR Omny" pitchFamily="2" charset="77"/>
                </a:rPr>
              </a:br>
              <a:r>
                <a:rPr lang="en-US" dirty="0">
                  <a:solidFill>
                    <a:schemeClr val="tx1"/>
                  </a:solidFill>
                  <a:latin typeface="BR Omny" pitchFamily="2" charset="77"/>
                </a:rPr>
                <a:t>Not well-suited for rapid or resource-light evaluations</a:t>
              </a:r>
            </a:p>
            <a:p>
              <a:pPr marL="285750" indent="-285750">
                <a:buFont typeface="Arial" panose="020B0604020202020204" pitchFamily="34" charset="0"/>
                <a:buChar char="•"/>
              </a:pPr>
              <a:r>
                <a:rPr lang="en-US" b="1" dirty="0">
                  <a:solidFill>
                    <a:schemeClr val="tx1"/>
                  </a:solidFill>
                  <a:latin typeface="BR Omny" pitchFamily="2" charset="77"/>
                </a:rPr>
                <a:t>Heavily dependent on quality of the </a:t>
              </a:r>
              <a:r>
                <a:rPr lang="en-US" b="1" dirty="0" err="1">
                  <a:solidFill>
                    <a:schemeClr val="tx1"/>
                  </a:solidFill>
                  <a:latin typeface="BR Omny" pitchFamily="2" charset="77"/>
                </a:rPr>
                <a:t>ToC</a:t>
              </a:r>
              <a:br>
                <a:rPr lang="en-US" dirty="0">
                  <a:solidFill>
                    <a:schemeClr val="tx1"/>
                  </a:solidFill>
                  <a:latin typeface="BR Omny" pitchFamily="2" charset="77"/>
                </a:rPr>
              </a:br>
              <a:r>
                <a:rPr lang="en-US" dirty="0">
                  <a:solidFill>
                    <a:schemeClr val="tx1"/>
                  </a:solidFill>
                  <a:latin typeface="BR Omny" pitchFamily="2" charset="77"/>
                </a:rPr>
                <a:t>Existent constructed or reconstructed </a:t>
              </a:r>
              <a:r>
                <a:rPr lang="en-US" dirty="0" err="1">
                  <a:solidFill>
                    <a:schemeClr val="tx1"/>
                  </a:solidFill>
                  <a:latin typeface="BR Omny" pitchFamily="2" charset="77"/>
                </a:rPr>
                <a:t>ToC</a:t>
              </a:r>
              <a:endParaRPr lang="en-US" dirty="0">
                <a:solidFill>
                  <a:schemeClr val="tx1"/>
                </a:solidFill>
                <a:latin typeface="BR Omny" pitchFamily="2" charset="77"/>
              </a:endParaRPr>
            </a:p>
            <a:p>
              <a:pPr marL="285750" indent="-285750">
                <a:buFont typeface="Arial" panose="020B0604020202020204" pitchFamily="34" charset="0"/>
                <a:buChar char="•"/>
              </a:pPr>
              <a:r>
                <a:rPr lang="en-US" b="1" dirty="0">
                  <a:solidFill>
                    <a:schemeClr val="tx1"/>
                  </a:solidFill>
                  <a:latin typeface="BR Omny" pitchFamily="2" charset="77"/>
                </a:rPr>
                <a:t>Can be complex to communicate to non-technical audiences</a:t>
              </a:r>
              <a:br>
                <a:rPr lang="en-US" dirty="0">
                  <a:solidFill>
                    <a:schemeClr val="tx1"/>
                  </a:solidFill>
                  <a:latin typeface="BR Omny" pitchFamily="2" charset="77"/>
                </a:rPr>
              </a:br>
              <a:r>
                <a:rPr lang="en-US" dirty="0">
                  <a:solidFill>
                    <a:schemeClr val="tx1"/>
                  </a:solidFill>
                  <a:latin typeface="BR Omny" pitchFamily="2" charset="77"/>
                </a:rPr>
                <a:t>Explanatory models may be harder to summarize than simple outcome metrics</a:t>
              </a:r>
            </a:p>
            <a:p>
              <a:pPr marL="285750" indent="-285750">
                <a:buFont typeface="Arial" panose="020B0604020202020204" pitchFamily="34" charset="0"/>
                <a:buChar char="•"/>
              </a:pPr>
              <a:r>
                <a:rPr lang="en-US" b="1" dirty="0">
                  <a:solidFill>
                    <a:schemeClr val="tx1"/>
                  </a:solidFill>
                  <a:latin typeface="BR Omny" pitchFamily="2" charset="77"/>
                </a:rPr>
                <a:t>Does not provide definitive attribution</a:t>
              </a:r>
              <a:br>
                <a:rPr lang="en-US" dirty="0">
                  <a:solidFill>
                    <a:schemeClr val="tx1"/>
                  </a:solidFill>
                  <a:latin typeface="BR Omny" pitchFamily="2" charset="77"/>
                </a:rPr>
              </a:br>
              <a:r>
                <a:rPr lang="en-US" dirty="0">
                  <a:solidFill>
                    <a:schemeClr val="tx1"/>
                  </a:solidFill>
                  <a:latin typeface="BR Omny" pitchFamily="2" charset="77"/>
                </a:rPr>
                <a:t>Focuses on </a:t>
              </a:r>
              <a:r>
                <a:rPr lang="en-US" b="1" dirty="0">
                  <a:solidFill>
                    <a:schemeClr val="tx1"/>
                  </a:solidFill>
                  <a:latin typeface="BR Omny" pitchFamily="2" charset="77"/>
                </a:rPr>
                <a:t>contribution</a:t>
              </a:r>
              <a:r>
                <a:rPr lang="en-US" dirty="0">
                  <a:solidFill>
                    <a:schemeClr val="tx1"/>
                  </a:solidFill>
                  <a:latin typeface="BR Omny" pitchFamily="2" charset="77"/>
                </a:rPr>
                <a:t>, not counterfactual proof</a:t>
              </a:r>
            </a:p>
            <a:p>
              <a:pPr marL="285750" indent="-285750">
                <a:buFont typeface="Arial" panose="020B0604020202020204" pitchFamily="34" charset="0"/>
                <a:buChar char="•"/>
              </a:pPr>
              <a:r>
                <a:rPr lang="en-US" b="1" dirty="0">
                  <a:solidFill>
                    <a:schemeClr val="tx1"/>
                  </a:solidFill>
                  <a:latin typeface="BR Omny" pitchFamily="2" charset="77"/>
                </a:rPr>
                <a:t>Risk of confirmation bias if </a:t>
              </a:r>
              <a:r>
                <a:rPr lang="en-US" b="1" dirty="0" err="1">
                  <a:solidFill>
                    <a:schemeClr val="tx1"/>
                  </a:solidFill>
                  <a:latin typeface="BR Omny" pitchFamily="2" charset="77"/>
                </a:rPr>
                <a:t>ToC</a:t>
              </a:r>
              <a:r>
                <a:rPr lang="en-US" b="1" dirty="0">
                  <a:solidFill>
                    <a:schemeClr val="tx1"/>
                  </a:solidFill>
                  <a:latin typeface="BR Omny" pitchFamily="2" charset="77"/>
                </a:rPr>
                <a:t> is not critically interrogated</a:t>
              </a:r>
              <a:br>
                <a:rPr lang="en-US" dirty="0">
                  <a:solidFill>
                    <a:schemeClr val="tx1"/>
                  </a:solidFill>
                  <a:latin typeface="BR Omny" pitchFamily="2" charset="77"/>
                </a:rPr>
              </a:br>
              <a:r>
                <a:rPr lang="en-US" dirty="0">
                  <a:solidFill>
                    <a:schemeClr val="tx1"/>
                  </a:solidFill>
                  <a:latin typeface="BR Omny" pitchFamily="2" charset="77"/>
                </a:rPr>
                <a:t>Without systematic testing, it can validate flawed logic</a:t>
              </a:r>
              <a:endParaRPr lang="en-CO" dirty="0">
                <a:solidFill>
                  <a:schemeClr val="tx1"/>
                </a:solidFill>
                <a:latin typeface="BR Omny" pitchFamily="2" charset="77"/>
              </a:endParaRPr>
            </a:p>
          </p:txBody>
        </p:sp>
        <p:sp>
          <p:nvSpPr>
            <p:cNvPr id="14" name="Rectangle 13">
              <a:extLst>
                <a:ext uri="{FF2B5EF4-FFF2-40B4-BE49-F238E27FC236}">
                  <a16:creationId xmlns:a16="http://schemas.microsoft.com/office/drawing/2014/main" id="{BDB857E5-B740-4710-6702-2CD5EAAB242E}"/>
                </a:ext>
              </a:extLst>
            </p:cNvPr>
            <p:cNvSpPr/>
            <p:nvPr/>
          </p:nvSpPr>
          <p:spPr>
            <a:xfrm>
              <a:off x="1143000" y="1836009"/>
              <a:ext cx="5410200" cy="1078641"/>
            </a:xfrm>
            <a:prstGeom prst="rect">
              <a:avLst/>
            </a:prstGeom>
            <a:solidFill>
              <a:schemeClr val="accent2"/>
            </a:solidFill>
            <a:ln>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CO" sz="2800" b="1" dirty="0">
                  <a:solidFill>
                    <a:schemeClr val="bg1"/>
                  </a:solidFill>
                  <a:latin typeface="BR Omny" pitchFamily="2" charset="77"/>
                </a:rPr>
                <a:t>Limitations and Challenges</a:t>
              </a:r>
            </a:p>
          </p:txBody>
        </p:sp>
      </p:grpSp>
      <p:sp>
        <p:nvSpPr>
          <p:cNvPr id="4" name="TextBox 3">
            <a:extLst>
              <a:ext uri="{FF2B5EF4-FFF2-40B4-BE49-F238E27FC236}">
                <a16:creationId xmlns:a16="http://schemas.microsoft.com/office/drawing/2014/main" id="{D6AC16D5-5F5B-9DC3-C5F3-5A34B2BBE383}"/>
              </a:ext>
            </a:extLst>
          </p:cNvPr>
          <p:cNvSpPr txBox="1"/>
          <p:nvPr/>
        </p:nvSpPr>
        <p:spPr>
          <a:xfrm>
            <a:off x="857251" y="912746"/>
            <a:ext cx="12985749" cy="615553"/>
          </a:xfrm>
          <a:prstGeom prst="rect">
            <a:avLst/>
          </a:prstGeom>
        </p:spPr>
        <p:txBody>
          <a:bodyPr wrap="square" lIns="0" tIns="0" rIns="0" bIns="0" rtlCol="0" anchor="t">
            <a:spAutoFit/>
          </a:bodyPr>
          <a:lstStyle/>
          <a:p>
            <a:pPr>
              <a:lnSpc>
                <a:spcPts val="4799"/>
              </a:lnSpc>
            </a:pPr>
            <a:r>
              <a:rPr lang="en-US" sz="4000" b="1" noProof="0" dirty="0">
                <a:solidFill>
                  <a:srgbClr val="1C79BE"/>
                </a:solidFill>
                <a:latin typeface="BR Omny Bold"/>
                <a:ea typeface="BR Omny Bold"/>
                <a:cs typeface="BR Omny Bold"/>
                <a:sym typeface="BR Omny Bold"/>
              </a:rPr>
              <a:t>Strengths and Limitations</a:t>
            </a:r>
          </a:p>
        </p:txBody>
      </p:sp>
      <p:sp>
        <p:nvSpPr>
          <p:cNvPr id="7" name="Freeform 2">
            <a:extLst>
              <a:ext uri="{FF2B5EF4-FFF2-40B4-BE49-F238E27FC236}">
                <a16:creationId xmlns:a16="http://schemas.microsoft.com/office/drawing/2014/main" id="{F94F28FC-1A3E-301B-E3C8-84BC61EEC3B8}"/>
              </a:ext>
            </a:extLst>
          </p:cNvPr>
          <p:cNvSpPr/>
          <p:nvPr/>
        </p:nvSpPr>
        <p:spPr>
          <a:xfrm rot="-1377480">
            <a:off x="13658128" y="-73755"/>
            <a:ext cx="1598249" cy="1655790"/>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3"/>
            <a:stretch>
              <a:fillRect l="-5972" r="-5972"/>
            </a:stretch>
          </a:blipFill>
        </p:spPr>
        <p:txBody>
          <a:bodyPr/>
          <a:lstStyle/>
          <a:p>
            <a:pPr defTabSz="634950"/>
            <a:endParaRPr lang="es-ES_tradnl" sz="1250">
              <a:solidFill>
                <a:prstClr val="black"/>
              </a:solidFill>
              <a:latin typeface="Calibri"/>
            </a:endParaRPr>
          </a:p>
        </p:txBody>
      </p:sp>
    </p:spTree>
    <p:extLst>
      <p:ext uri="{BB962C8B-B14F-4D97-AF65-F5344CB8AC3E}">
        <p14:creationId xmlns:p14="http://schemas.microsoft.com/office/powerpoint/2010/main" val="1344543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a:extLst>
              <a:ext uri="{FF2B5EF4-FFF2-40B4-BE49-F238E27FC236}">
                <a16:creationId xmlns:a16="http://schemas.microsoft.com/office/drawing/2014/main" id="{6D0CCE2F-12BF-FF6C-57F6-15CFDCB56CC1}"/>
              </a:ext>
            </a:extLst>
          </p:cNvPr>
          <p:cNvSpPr txBox="1"/>
          <p:nvPr/>
        </p:nvSpPr>
        <p:spPr>
          <a:xfrm>
            <a:off x="857250" y="2303204"/>
            <a:ext cx="7098997" cy="4308872"/>
          </a:xfrm>
          <a:prstGeom prst="rect">
            <a:avLst/>
          </a:prstGeom>
        </p:spPr>
        <p:txBody>
          <a:bodyPr wrap="square" lIns="0" tIns="0" rIns="0" bIns="0" rtlCol="0" anchor="t">
            <a:spAutoFit/>
          </a:bodyPr>
          <a:lstStyle/>
          <a:p>
            <a:pPr marL="342900" indent="-342900">
              <a:buClr>
                <a:schemeClr val="accent2"/>
              </a:buClr>
              <a:buFont typeface="Wingdings" pitchFamily="2" charset="2"/>
              <a:buChar char="§"/>
            </a:pPr>
            <a:r>
              <a:rPr lang="en-US" sz="2000" dirty="0">
                <a:latin typeface="BR Omny" pitchFamily="2" charset="77"/>
              </a:rPr>
              <a:t>A well-structured </a:t>
            </a:r>
            <a:r>
              <a:rPr lang="en-US" sz="2000" b="1" dirty="0">
                <a:latin typeface="BR Omny" pitchFamily="2" charset="77"/>
              </a:rPr>
              <a:t>Theory of Change</a:t>
            </a:r>
            <a:r>
              <a:rPr lang="en-US" sz="2000" dirty="0">
                <a:latin typeface="BR Omny" pitchFamily="2" charset="77"/>
              </a:rPr>
              <a:t> allows us to design </a:t>
            </a:r>
            <a:r>
              <a:rPr lang="en-US" sz="2000" b="1" dirty="0">
                <a:latin typeface="BR Omny" pitchFamily="2" charset="77"/>
              </a:rPr>
              <a:t>different types of evaluations</a:t>
            </a:r>
            <a:r>
              <a:rPr lang="en-US" sz="2000" dirty="0">
                <a:latin typeface="BR Omny" pitchFamily="2" charset="77"/>
              </a:rPr>
              <a:t>, each focused on a specific part of the causal pathway.</a:t>
            </a:r>
          </a:p>
          <a:p>
            <a:pPr marL="342900" indent="-342900">
              <a:buClr>
                <a:schemeClr val="accent2"/>
              </a:buClr>
              <a:buFont typeface="Wingdings" pitchFamily="2" charset="2"/>
              <a:buChar char="§"/>
            </a:pPr>
            <a:endParaRPr lang="en-US" sz="2000" dirty="0">
              <a:latin typeface="BR Omny" pitchFamily="2" charset="77"/>
            </a:endParaRPr>
          </a:p>
          <a:p>
            <a:pPr marL="342900" indent="-342900">
              <a:buClr>
                <a:schemeClr val="accent2"/>
              </a:buClr>
              <a:buFont typeface="Wingdings" pitchFamily="2" charset="2"/>
              <a:buChar char="§"/>
            </a:pPr>
            <a:r>
              <a:rPr lang="en-US" sz="2000" dirty="0">
                <a:latin typeface="BR Omny" pitchFamily="2" charset="77"/>
              </a:rPr>
              <a:t>By analyzing inputs, processes, outputs, or results separately, we can conduct </a:t>
            </a:r>
            <a:r>
              <a:rPr lang="en-US" sz="2000" b="1" dirty="0">
                <a:latin typeface="BR Omny" pitchFamily="2" charset="77"/>
              </a:rPr>
              <a:t>operations, institutional, results, or impact evaluations</a:t>
            </a:r>
            <a:r>
              <a:rPr lang="en-US" sz="2000" dirty="0">
                <a:latin typeface="BR Omny" pitchFamily="2" charset="77"/>
              </a:rPr>
              <a:t>. (Figure 2)</a:t>
            </a:r>
          </a:p>
          <a:p>
            <a:pPr marL="342900" indent="-342900">
              <a:buClr>
                <a:schemeClr val="accent2"/>
              </a:buClr>
              <a:buFont typeface="Wingdings" pitchFamily="2" charset="2"/>
              <a:buChar char="§"/>
            </a:pPr>
            <a:endParaRPr lang="en-US" sz="2000" dirty="0">
              <a:latin typeface="BR Omny" pitchFamily="2" charset="77"/>
            </a:endParaRPr>
          </a:p>
          <a:p>
            <a:pPr marL="342900" indent="-342900">
              <a:buClr>
                <a:schemeClr val="accent2"/>
              </a:buClr>
              <a:buFont typeface="Wingdings" pitchFamily="2" charset="2"/>
              <a:buChar char="§"/>
            </a:pPr>
            <a:r>
              <a:rPr lang="en-US" sz="2000" dirty="0">
                <a:latin typeface="BR Omny" pitchFamily="2" charset="77"/>
              </a:rPr>
              <a:t>The </a:t>
            </a:r>
            <a:r>
              <a:rPr lang="en-US" sz="2000" dirty="0" err="1">
                <a:latin typeface="BR Omny" pitchFamily="2" charset="77"/>
              </a:rPr>
              <a:t>ToC</a:t>
            </a:r>
            <a:r>
              <a:rPr lang="en-US" sz="2000" dirty="0">
                <a:latin typeface="BR Omny" pitchFamily="2" charset="77"/>
              </a:rPr>
              <a:t> acts as a </a:t>
            </a:r>
            <a:r>
              <a:rPr lang="en-US" sz="2000" b="1" dirty="0">
                <a:latin typeface="BR Omny" pitchFamily="2" charset="77"/>
              </a:rPr>
              <a:t>map for selecting the right evaluative questions </a:t>
            </a:r>
            <a:r>
              <a:rPr lang="en-US" sz="2000" dirty="0">
                <a:latin typeface="BR Omny" pitchFamily="2" charset="77"/>
              </a:rPr>
              <a:t>to specifically asses what we are trying to understand or improve? </a:t>
            </a:r>
          </a:p>
          <a:p>
            <a:pPr marL="342900" indent="-342900">
              <a:buClr>
                <a:schemeClr val="accent2"/>
              </a:buClr>
              <a:buFont typeface="Wingdings" pitchFamily="2" charset="2"/>
              <a:buChar char="§"/>
            </a:pPr>
            <a:endParaRPr lang="en-US" sz="2000" dirty="0">
              <a:latin typeface="BR Omny" pitchFamily="2" charset="77"/>
            </a:endParaRPr>
          </a:p>
          <a:p>
            <a:pPr marL="342900" indent="-342900">
              <a:buClr>
                <a:schemeClr val="accent2"/>
              </a:buClr>
              <a:buFont typeface="Wingdings" pitchFamily="2" charset="2"/>
              <a:buChar char="§"/>
            </a:pPr>
            <a:r>
              <a:rPr lang="en-US" sz="2000" dirty="0">
                <a:latin typeface="BR Omny" pitchFamily="2" charset="77"/>
              </a:rPr>
              <a:t>This approach ensures that evaluation efforts are </a:t>
            </a:r>
            <a:r>
              <a:rPr lang="en-US" sz="2000" b="1" dirty="0">
                <a:latin typeface="BR Omny" pitchFamily="2" charset="77"/>
              </a:rPr>
              <a:t>targeted, relevant, and methodologically coherent</a:t>
            </a:r>
            <a:r>
              <a:rPr lang="en-US" sz="2000" dirty="0">
                <a:latin typeface="BR Omny" pitchFamily="2" charset="77"/>
              </a:rPr>
              <a:t>.</a:t>
            </a:r>
          </a:p>
        </p:txBody>
      </p:sp>
      <p:sp>
        <p:nvSpPr>
          <p:cNvPr id="7" name="TextBox 6">
            <a:extLst>
              <a:ext uri="{FF2B5EF4-FFF2-40B4-BE49-F238E27FC236}">
                <a16:creationId xmlns:a16="http://schemas.microsoft.com/office/drawing/2014/main" id="{83372600-21FA-A868-BF23-2FA384708FF9}"/>
              </a:ext>
            </a:extLst>
          </p:cNvPr>
          <p:cNvSpPr txBox="1"/>
          <p:nvPr/>
        </p:nvSpPr>
        <p:spPr>
          <a:xfrm>
            <a:off x="8362948" y="6809088"/>
            <a:ext cx="6134100" cy="553998"/>
          </a:xfrm>
          <a:prstGeom prst="rect">
            <a:avLst/>
          </a:prstGeom>
          <a:noFill/>
        </p:spPr>
        <p:txBody>
          <a:bodyPr wrap="square" rtlCol="0">
            <a:spAutoFit/>
          </a:bodyPr>
          <a:lstStyle/>
          <a:p>
            <a:r>
              <a:rPr lang="en-US" sz="1000" dirty="0">
                <a:effectLst/>
                <a:latin typeface="BR Omny" pitchFamily="2" charset="77"/>
              </a:rPr>
              <a:t>DNP, </a:t>
            </a:r>
            <a:r>
              <a:rPr lang="en-US" sz="1000" dirty="0" err="1">
                <a:effectLst/>
                <a:latin typeface="BR Omny" pitchFamily="2" charset="77"/>
              </a:rPr>
              <a:t>Departamento</a:t>
            </a:r>
            <a:r>
              <a:rPr lang="en-US" sz="1000" dirty="0">
                <a:effectLst/>
                <a:latin typeface="BR Omny" pitchFamily="2" charset="77"/>
              </a:rPr>
              <a:t> Nacional de </a:t>
            </a:r>
            <a:r>
              <a:rPr lang="en-US" sz="1000" dirty="0" err="1">
                <a:effectLst/>
                <a:latin typeface="BR Omny" pitchFamily="2" charset="77"/>
              </a:rPr>
              <a:t>Planeación</a:t>
            </a:r>
            <a:r>
              <a:rPr lang="en-US" sz="1000" dirty="0">
                <a:effectLst/>
                <a:latin typeface="BR Omny" pitchFamily="2" charset="77"/>
              </a:rPr>
              <a:t>. </a:t>
            </a:r>
            <a:r>
              <a:rPr lang="en-US" sz="1000" dirty="0" err="1">
                <a:effectLst/>
                <a:latin typeface="BR Omny" pitchFamily="2" charset="77"/>
              </a:rPr>
              <a:t>Guía</a:t>
            </a:r>
            <a:r>
              <a:rPr lang="en-US" sz="1000" dirty="0">
                <a:effectLst/>
                <a:latin typeface="BR Omny" pitchFamily="2" charset="77"/>
              </a:rPr>
              <a:t> </a:t>
            </a:r>
            <a:r>
              <a:rPr lang="en-US" sz="1000" dirty="0" err="1">
                <a:effectLst/>
                <a:latin typeface="BR Omny" pitchFamily="2" charset="77"/>
              </a:rPr>
              <a:t>metodológica</a:t>
            </a:r>
            <a:r>
              <a:rPr lang="en-US" sz="1000" dirty="0">
                <a:effectLst/>
                <a:latin typeface="BR Omny" pitchFamily="2" charset="77"/>
              </a:rPr>
              <a:t> para </a:t>
            </a:r>
            <a:r>
              <a:rPr lang="en-US" sz="1000" dirty="0" err="1">
                <a:effectLst/>
                <a:latin typeface="BR Omny" pitchFamily="2" charset="77"/>
              </a:rPr>
              <a:t>el</a:t>
            </a:r>
            <a:r>
              <a:rPr lang="en-US" sz="1000" dirty="0">
                <a:effectLst/>
                <a:latin typeface="BR Omny" pitchFamily="2" charset="77"/>
              </a:rPr>
              <a:t> </a:t>
            </a:r>
            <a:r>
              <a:rPr lang="en-US" sz="1000" dirty="0" err="1">
                <a:effectLst/>
                <a:latin typeface="BR Omny" pitchFamily="2" charset="77"/>
              </a:rPr>
              <a:t>Seguimiento</a:t>
            </a:r>
            <a:r>
              <a:rPr lang="en-US" sz="1000" dirty="0">
                <a:effectLst/>
                <a:latin typeface="BR Omny" pitchFamily="2" charset="77"/>
              </a:rPr>
              <a:t> y. Accessed May 24, 2025. https://</a:t>
            </a:r>
            <a:r>
              <a:rPr lang="en-US" sz="1000" dirty="0" err="1">
                <a:effectLst/>
                <a:latin typeface="BR Omny" pitchFamily="2" charset="77"/>
              </a:rPr>
              <a:t>colaboracion.dnp.gov.co</a:t>
            </a:r>
            <a:r>
              <a:rPr lang="en-US" sz="1000" dirty="0">
                <a:effectLst/>
                <a:latin typeface="BR Omny" pitchFamily="2" charset="77"/>
              </a:rPr>
              <a:t>/CDT/</a:t>
            </a:r>
            <a:r>
              <a:rPr lang="en-US" sz="1000" dirty="0" err="1">
                <a:effectLst/>
                <a:latin typeface="BR Omny" pitchFamily="2" charset="77"/>
              </a:rPr>
              <a:t>Sinergia</a:t>
            </a:r>
            <a:r>
              <a:rPr lang="en-US" sz="1000" dirty="0">
                <a:effectLst/>
                <a:latin typeface="BR Omny" pitchFamily="2" charset="77"/>
              </a:rPr>
              <a:t>/</a:t>
            </a:r>
            <a:r>
              <a:rPr lang="en-US" sz="1000" dirty="0" err="1">
                <a:effectLst/>
                <a:latin typeface="BR Omny" pitchFamily="2" charset="77"/>
              </a:rPr>
              <a:t>Documentos</a:t>
            </a:r>
            <a:r>
              <a:rPr lang="en-US" sz="1000" dirty="0">
                <a:effectLst/>
                <a:latin typeface="BR Omny" pitchFamily="2" charset="77"/>
              </a:rPr>
              <a:t>/</a:t>
            </a:r>
            <a:r>
              <a:rPr lang="en-US" sz="1000" dirty="0" err="1">
                <a:effectLst/>
                <a:latin typeface="BR Omny" pitchFamily="2" charset="77"/>
              </a:rPr>
              <a:t>Cartilla</a:t>
            </a:r>
            <a:r>
              <a:rPr lang="en-US" sz="1000" dirty="0">
                <a:effectLst/>
                <a:latin typeface="BR Omny" pitchFamily="2" charset="77"/>
              </a:rPr>
              <a:t> </a:t>
            </a:r>
            <a:r>
              <a:rPr lang="en-US" sz="1000" dirty="0" err="1">
                <a:effectLst/>
                <a:latin typeface="BR Omny" pitchFamily="2" charset="77"/>
              </a:rPr>
              <a:t>Guia</a:t>
            </a:r>
            <a:r>
              <a:rPr lang="en-US" sz="1000" dirty="0">
                <a:effectLst/>
                <a:latin typeface="BR Omny" pitchFamily="2" charset="77"/>
              </a:rPr>
              <a:t> para </a:t>
            </a:r>
            <a:r>
              <a:rPr lang="en-US" sz="1000" dirty="0" err="1">
                <a:effectLst/>
                <a:latin typeface="BR Omny" pitchFamily="2" charset="77"/>
              </a:rPr>
              <a:t>Seguimiento</a:t>
            </a:r>
            <a:r>
              <a:rPr lang="en-US" sz="1000" dirty="0">
                <a:effectLst/>
                <a:latin typeface="BR Omny" pitchFamily="2" charset="77"/>
              </a:rPr>
              <a:t> y </a:t>
            </a:r>
            <a:r>
              <a:rPr lang="en-US" sz="1000" dirty="0" err="1">
                <a:effectLst/>
                <a:latin typeface="BR Omny" pitchFamily="2" charset="77"/>
              </a:rPr>
              <a:t>Evaluación</a:t>
            </a:r>
            <a:r>
              <a:rPr lang="en-US" sz="1000" dirty="0">
                <a:effectLst/>
                <a:latin typeface="BR Omny" pitchFamily="2" charset="77"/>
              </a:rPr>
              <a:t> Ago 13.pdf. </a:t>
            </a:r>
          </a:p>
        </p:txBody>
      </p:sp>
      <p:pic>
        <p:nvPicPr>
          <p:cNvPr id="4" name="Picture 3">
            <a:extLst>
              <a:ext uri="{FF2B5EF4-FFF2-40B4-BE49-F238E27FC236}">
                <a16:creationId xmlns:a16="http://schemas.microsoft.com/office/drawing/2014/main" id="{4902DA66-EE90-4233-5E67-0BCFB5D67C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247" y="2000250"/>
            <a:ext cx="6947503" cy="4646623"/>
          </a:xfrm>
          <a:prstGeom prst="rect">
            <a:avLst/>
          </a:prstGeom>
        </p:spPr>
      </p:pic>
      <p:sp>
        <p:nvSpPr>
          <p:cNvPr id="2" name="TextBox 3">
            <a:extLst>
              <a:ext uri="{FF2B5EF4-FFF2-40B4-BE49-F238E27FC236}">
                <a16:creationId xmlns:a16="http://schemas.microsoft.com/office/drawing/2014/main" id="{8BB0D74C-FFB6-8961-4035-FEBA8A416AFE}"/>
              </a:ext>
            </a:extLst>
          </p:cNvPr>
          <p:cNvSpPr txBox="1"/>
          <p:nvPr/>
        </p:nvSpPr>
        <p:spPr>
          <a:xfrm>
            <a:off x="857251" y="912746"/>
            <a:ext cx="12985749" cy="615553"/>
          </a:xfrm>
          <a:prstGeom prst="rect">
            <a:avLst/>
          </a:prstGeom>
        </p:spPr>
        <p:txBody>
          <a:bodyPr wrap="square" lIns="0" tIns="0" rIns="0" bIns="0" rtlCol="0" anchor="t">
            <a:spAutoFit/>
          </a:bodyPr>
          <a:lstStyle/>
          <a:p>
            <a:pPr>
              <a:lnSpc>
                <a:spcPts val="4799"/>
              </a:lnSpc>
            </a:pPr>
            <a:r>
              <a:rPr lang="en-US" sz="4000" b="1" noProof="0" dirty="0">
                <a:solidFill>
                  <a:srgbClr val="1C79BE"/>
                </a:solidFill>
                <a:latin typeface="BR Omny Bold"/>
                <a:ea typeface="BR Omny Bold"/>
                <a:cs typeface="BR Omny Bold"/>
                <a:sym typeface="BR Omny Bold"/>
              </a:rPr>
              <a:t>Other Uses of  Theory of Change in Evaluation</a:t>
            </a:r>
          </a:p>
        </p:txBody>
      </p:sp>
      <p:sp>
        <p:nvSpPr>
          <p:cNvPr id="6" name="Freeform 2">
            <a:extLst>
              <a:ext uri="{FF2B5EF4-FFF2-40B4-BE49-F238E27FC236}">
                <a16:creationId xmlns:a16="http://schemas.microsoft.com/office/drawing/2014/main" id="{0D0ECA99-F9A0-4756-1064-650C4F1D7F87}"/>
              </a:ext>
            </a:extLst>
          </p:cNvPr>
          <p:cNvSpPr/>
          <p:nvPr/>
        </p:nvSpPr>
        <p:spPr>
          <a:xfrm rot="-1377480">
            <a:off x="13658128" y="-73755"/>
            <a:ext cx="1598249" cy="1655790"/>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4"/>
            <a:stretch>
              <a:fillRect l="-5972" r="-5972"/>
            </a:stretch>
          </a:blipFill>
        </p:spPr>
        <p:txBody>
          <a:bodyPr/>
          <a:lstStyle/>
          <a:p>
            <a:pPr defTabSz="634950"/>
            <a:endParaRPr lang="es-ES_tradnl" sz="1250">
              <a:solidFill>
                <a:prstClr val="black"/>
              </a:solidFill>
              <a:latin typeface="Calibri"/>
            </a:endParaRPr>
          </a:p>
        </p:txBody>
      </p:sp>
    </p:spTree>
    <p:extLst>
      <p:ext uri="{BB962C8B-B14F-4D97-AF65-F5344CB8AC3E}">
        <p14:creationId xmlns:p14="http://schemas.microsoft.com/office/powerpoint/2010/main" val="2310162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857251" y="2152650"/>
            <a:ext cx="7753349" cy="3693319"/>
          </a:xfrm>
          <a:prstGeom prst="rect">
            <a:avLst/>
          </a:prstGeom>
        </p:spPr>
        <p:txBody>
          <a:bodyPr wrap="square" lIns="0" tIns="0" rIns="0" bIns="0" rtlCol="0" anchor="t">
            <a:spAutoFit/>
          </a:bodyPr>
          <a:lstStyle/>
          <a:p>
            <a:r>
              <a:rPr lang="en-US" sz="2400" b="1" dirty="0">
                <a:latin typeface="BR Omny" pitchFamily="2" charset="77"/>
              </a:rPr>
              <a:t>TBE enhances public policy evaluation</a:t>
            </a:r>
            <a:r>
              <a:rPr lang="en-US" sz="2400" dirty="0">
                <a:latin typeface="BR Omny" pitchFamily="2" charset="77"/>
              </a:rPr>
              <a:t> by explaining </a:t>
            </a:r>
            <a:r>
              <a:rPr lang="en-US" sz="2400" i="1" dirty="0">
                <a:latin typeface="BR Omny" pitchFamily="2" charset="77"/>
              </a:rPr>
              <a:t>how</a:t>
            </a:r>
            <a:r>
              <a:rPr lang="en-US" sz="2400" dirty="0">
                <a:latin typeface="BR Omny" pitchFamily="2" charset="77"/>
              </a:rPr>
              <a:t>, </a:t>
            </a:r>
            <a:r>
              <a:rPr lang="en-US" sz="2400" i="1" dirty="0">
                <a:latin typeface="BR Omny" pitchFamily="2" charset="77"/>
              </a:rPr>
              <a:t>why</a:t>
            </a:r>
            <a:r>
              <a:rPr lang="en-US" sz="2400" dirty="0">
                <a:latin typeface="BR Omny" pitchFamily="2" charset="77"/>
              </a:rPr>
              <a:t>, and </a:t>
            </a:r>
            <a:r>
              <a:rPr lang="en-US" sz="2400" i="1" dirty="0">
                <a:latin typeface="BR Omny" pitchFamily="2" charset="77"/>
              </a:rPr>
              <a:t>under what conditions</a:t>
            </a:r>
            <a:r>
              <a:rPr lang="en-US" sz="2400" dirty="0">
                <a:latin typeface="BR Omny" pitchFamily="2" charset="77"/>
              </a:rPr>
              <a:t> change occurs—not just whether it did.</a:t>
            </a:r>
          </a:p>
          <a:p>
            <a:endParaRPr lang="en-US" sz="2400" dirty="0">
              <a:latin typeface="BR Omny" pitchFamily="2" charset="77"/>
            </a:endParaRPr>
          </a:p>
          <a:p>
            <a:r>
              <a:rPr lang="en-US" sz="2400" dirty="0">
                <a:latin typeface="BR Omny" pitchFamily="2" charset="77"/>
              </a:rPr>
              <a:t>It treats the </a:t>
            </a:r>
            <a:r>
              <a:rPr lang="en-US" sz="2400" b="1" dirty="0">
                <a:latin typeface="BR Omny" pitchFamily="2" charset="77"/>
              </a:rPr>
              <a:t>Theory of Change as a testable model</a:t>
            </a:r>
            <a:r>
              <a:rPr lang="en-US" sz="2400" dirty="0">
                <a:latin typeface="BR Omny" pitchFamily="2" charset="77"/>
              </a:rPr>
              <a:t>, linking design, delivery, mechanisms, and outcomes.</a:t>
            </a:r>
          </a:p>
          <a:p>
            <a:endParaRPr lang="en-US" sz="2400" dirty="0">
              <a:latin typeface="BR Omny" pitchFamily="2" charset="77"/>
            </a:endParaRPr>
          </a:p>
          <a:p>
            <a:r>
              <a:rPr lang="en-US" sz="2400" dirty="0">
                <a:latin typeface="BR Omny" pitchFamily="2" charset="77"/>
              </a:rPr>
              <a:t>TBE is especially valuable in </a:t>
            </a:r>
            <a:r>
              <a:rPr lang="en-US" sz="2400" b="1" dirty="0">
                <a:latin typeface="BR Omny" pitchFamily="2" charset="77"/>
              </a:rPr>
              <a:t>complex, adaptive, or high-stakes policy contexts</a:t>
            </a:r>
            <a:r>
              <a:rPr lang="en-US" sz="2400" dirty="0">
                <a:latin typeface="BR Omny" pitchFamily="2" charset="77"/>
              </a:rPr>
              <a:t>, where learning matters as much as measurement.</a:t>
            </a:r>
            <a:r>
              <a:rPr lang="en-US" sz="2400" dirty="0">
                <a:solidFill>
                  <a:srgbClr val="000000"/>
                </a:solidFill>
                <a:latin typeface="BR Omny" pitchFamily="2" charset="77"/>
                <a:ea typeface="BR Omny"/>
                <a:cs typeface="BR Omny"/>
                <a:sym typeface="BR Omny"/>
              </a:rPr>
              <a:t> </a:t>
            </a:r>
          </a:p>
        </p:txBody>
      </p:sp>
      <p:pic>
        <p:nvPicPr>
          <p:cNvPr id="10" name="Picture 9">
            <a:extLst>
              <a:ext uri="{FF2B5EF4-FFF2-40B4-BE49-F238E27FC236}">
                <a16:creationId xmlns:a16="http://schemas.microsoft.com/office/drawing/2014/main" id="{67388827-EDD2-13D7-334A-9205D73D4A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7755" y="1930003"/>
            <a:ext cx="5883717" cy="2588598"/>
          </a:xfrm>
          <a:prstGeom prst="rect">
            <a:avLst/>
          </a:prstGeom>
        </p:spPr>
      </p:pic>
      <p:sp>
        <p:nvSpPr>
          <p:cNvPr id="2" name="TextBox 3">
            <a:extLst>
              <a:ext uri="{FF2B5EF4-FFF2-40B4-BE49-F238E27FC236}">
                <a16:creationId xmlns:a16="http://schemas.microsoft.com/office/drawing/2014/main" id="{44B86820-52A5-70F3-EFA4-9CF40AF06CB4}"/>
              </a:ext>
            </a:extLst>
          </p:cNvPr>
          <p:cNvSpPr txBox="1"/>
          <p:nvPr/>
        </p:nvSpPr>
        <p:spPr>
          <a:xfrm>
            <a:off x="857251" y="912746"/>
            <a:ext cx="12985749" cy="615553"/>
          </a:xfrm>
          <a:prstGeom prst="rect">
            <a:avLst/>
          </a:prstGeom>
        </p:spPr>
        <p:txBody>
          <a:bodyPr wrap="square" lIns="0" tIns="0" rIns="0" bIns="0" rtlCol="0" anchor="t">
            <a:spAutoFit/>
          </a:bodyPr>
          <a:lstStyle/>
          <a:p>
            <a:pPr>
              <a:lnSpc>
                <a:spcPts val="4799"/>
              </a:lnSpc>
            </a:pPr>
            <a:r>
              <a:rPr lang="en-US" sz="4000" b="1" noProof="0" dirty="0">
                <a:solidFill>
                  <a:srgbClr val="1C79BE"/>
                </a:solidFill>
                <a:latin typeface="BR Omny Bold"/>
                <a:ea typeface="BR Omny Bold"/>
                <a:cs typeface="BR Omny Bold"/>
                <a:sym typeface="BR Omny Bold"/>
              </a:rPr>
              <a:t>From Theory to Action</a:t>
            </a:r>
          </a:p>
        </p:txBody>
      </p:sp>
      <p:sp>
        <p:nvSpPr>
          <p:cNvPr id="7" name="Freeform 2">
            <a:extLst>
              <a:ext uri="{FF2B5EF4-FFF2-40B4-BE49-F238E27FC236}">
                <a16:creationId xmlns:a16="http://schemas.microsoft.com/office/drawing/2014/main" id="{B6EADED3-E1BB-CB53-D0AE-E1A293D0CEC1}"/>
              </a:ext>
            </a:extLst>
          </p:cNvPr>
          <p:cNvSpPr/>
          <p:nvPr/>
        </p:nvSpPr>
        <p:spPr>
          <a:xfrm rot="-1377480">
            <a:off x="11126516" y="4859669"/>
            <a:ext cx="5767398" cy="5975038"/>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3"/>
            <a:stretch>
              <a:fillRect l="-5972" r="-5972"/>
            </a:stretch>
          </a:blipFill>
        </p:spPr>
        <p:txBody>
          <a:bodyPr/>
          <a:lstStyle/>
          <a:p>
            <a:endParaRPr lang="es-PY" sz="1500"/>
          </a:p>
        </p:txBody>
      </p:sp>
    </p:spTree>
    <p:extLst>
      <p:ext uri="{BB962C8B-B14F-4D97-AF65-F5344CB8AC3E}">
        <p14:creationId xmlns:p14="http://schemas.microsoft.com/office/powerpoint/2010/main" val="3720938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Freeform 2"/>
          <p:cNvSpPr/>
          <p:nvPr/>
        </p:nvSpPr>
        <p:spPr>
          <a:xfrm rot="1160249">
            <a:off x="7057402" y="-3835349"/>
            <a:ext cx="17102043" cy="15624057"/>
          </a:xfrm>
          <a:custGeom>
            <a:avLst/>
            <a:gdLst/>
            <a:ahLst/>
            <a:cxnLst/>
            <a:rect l="l" t="t" r="r" b="b"/>
            <a:pathLst>
              <a:path w="20522451" h="18748868">
                <a:moveTo>
                  <a:pt x="0" y="0"/>
                </a:moveTo>
                <a:lnTo>
                  <a:pt x="20522451" y="0"/>
                </a:lnTo>
                <a:lnTo>
                  <a:pt x="20522451" y="18748869"/>
                </a:lnTo>
                <a:lnTo>
                  <a:pt x="0" y="18748869"/>
                </a:lnTo>
                <a:lnTo>
                  <a:pt x="0" y="0"/>
                </a:lnTo>
                <a:close/>
              </a:path>
            </a:pathLst>
          </a:custGeom>
          <a:blipFill>
            <a:blip r:embed="rId2"/>
            <a:stretch>
              <a:fillRect t="-649" b="-649"/>
            </a:stretch>
          </a:blipFill>
        </p:spPr>
        <p:txBody>
          <a:bodyPr/>
          <a:lstStyle/>
          <a:p>
            <a:pPr defTabSz="761970"/>
            <a:endParaRPr lang="es-ES_tradnl" sz="1500">
              <a:solidFill>
                <a:prstClr val="black"/>
              </a:solidFill>
              <a:latin typeface="Calibri"/>
            </a:endParaRPr>
          </a:p>
        </p:txBody>
      </p:sp>
      <p:sp>
        <p:nvSpPr>
          <p:cNvPr id="3" name="TextBox 3"/>
          <p:cNvSpPr txBox="1"/>
          <p:nvPr/>
        </p:nvSpPr>
        <p:spPr>
          <a:xfrm>
            <a:off x="857250" y="3976680"/>
            <a:ext cx="6762750" cy="1261884"/>
          </a:xfrm>
          <a:prstGeom prst="rect">
            <a:avLst/>
          </a:prstGeom>
        </p:spPr>
        <p:txBody>
          <a:bodyPr wrap="square" lIns="0" tIns="0" rIns="0" bIns="0" rtlCol="0" anchor="t">
            <a:spAutoFit/>
          </a:bodyPr>
          <a:lstStyle/>
          <a:p>
            <a:pPr defTabSz="761970">
              <a:lnSpc>
                <a:spcPts val="4799"/>
              </a:lnSpc>
            </a:pPr>
            <a:r>
              <a:rPr lang="en-US" sz="5000" b="1" dirty="0">
                <a:solidFill>
                  <a:srgbClr val="FEFEFE"/>
                </a:solidFill>
                <a:latin typeface="BR Omny Bold"/>
                <a:ea typeface="BR Omny Bold"/>
                <a:cs typeface="BR Omny Bold"/>
                <a:sym typeface="BR Omny Bold"/>
              </a:rPr>
              <a:t>Vision Amazonia  project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67E6C-E9C9-6C8D-C6F4-047D9B5AC89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7B564C8C-9E2F-1BA7-C521-58759F6D05A6}"/>
              </a:ext>
            </a:extLst>
          </p:cNvPr>
          <p:cNvSpPr txBox="1"/>
          <p:nvPr/>
        </p:nvSpPr>
        <p:spPr>
          <a:xfrm>
            <a:off x="857251" y="1828162"/>
            <a:ext cx="8362950" cy="6401753"/>
          </a:xfrm>
          <a:prstGeom prst="rect">
            <a:avLst/>
          </a:prstGeom>
          <a:noFill/>
        </p:spPr>
        <p:txBody>
          <a:bodyPr wrap="square">
            <a:spAutoFit/>
          </a:bodyPr>
          <a:lstStyle/>
          <a:p>
            <a:pPr algn="just">
              <a:spcBef>
                <a:spcPts val="1200"/>
              </a:spcBef>
              <a:buNone/>
            </a:pPr>
            <a:r>
              <a:rPr lang="en-US" sz="2000" dirty="0">
                <a:latin typeface="BR Omny" pitchFamily="2" charset="77"/>
              </a:rPr>
              <a:t>In 2015, in the context of the Paris Summit, the governments of Germany, Norway, the UK and Colombia signed the Joint Declaration of Intent (JIU) in 2015, aiming to support the reduction GHG emissions from human actions such as deforestation and forest degradation. </a:t>
            </a:r>
          </a:p>
          <a:p>
            <a:pPr algn="just">
              <a:spcBef>
                <a:spcPts val="1200"/>
              </a:spcBef>
              <a:buNone/>
            </a:pPr>
            <a:r>
              <a:rPr lang="en-US" sz="2000" dirty="0">
                <a:latin typeface="BR Omny" pitchFamily="2" charset="77"/>
              </a:rPr>
              <a:t>In the same line the agreement set a line of action towards advancing in restoration, adaptation, sustainable development and low-carbon energy solutions, interventions and initiatives.</a:t>
            </a:r>
          </a:p>
          <a:p>
            <a:pPr algn="just">
              <a:spcBef>
                <a:spcPts val="1200"/>
              </a:spcBef>
              <a:buNone/>
            </a:pPr>
            <a:r>
              <a:rPr lang="en-US" sz="2000" dirty="0">
                <a:latin typeface="BR Omny" pitchFamily="2" charset="77"/>
              </a:rPr>
              <a:t>The JIU proposed two payment strategies to achieve its goal:</a:t>
            </a:r>
          </a:p>
          <a:p>
            <a:pPr marL="914400" lvl="1" indent="-457200" algn="just">
              <a:spcBef>
                <a:spcPts val="1200"/>
              </a:spcBef>
              <a:buClr>
                <a:schemeClr val="accent2"/>
              </a:buClr>
              <a:buFont typeface="+mj-lt"/>
              <a:buAutoNum type="arabicPeriod"/>
            </a:pPr>
            <a:r>
              <a:rPr lang="en-US" sz="2000" b="1" dirty="0">
                <a:latin typeface="BR Omny" pitchFamily="2" charset="77"/>
              </a:rPr>
              <a:t>Conditional monetary transfers attached to meeting policy milestones.</a:t>
            </a:r>
          </a:p>
          <a:p>
            <a:pPr marL="914400" lvl="1" indent="-457200" algn="just">
              <a:spcBef>
                <a:spcPts val="1200"/>
              </a:spcBef>
              <a:buClr>
                <a:schemeClr val="accent2"/>
              </a:buClr>
              <a:buFont typeface="+mj-lt"/>
              <a:buAutoNum type="arabicPeriod"/>
            </a:pPr>
            <a:r>
              <a:rPr lang="en-US" sz="2000" b="1" dirty="0">
                <a:latin typeface="BR Omny" pitchFamily="2" charset="77"/>
              </a:rPr>
              <a:t>Specific transfers tied verified emission reductions at the national level.</a:t>
            </a:r>
          </a:p>
          <a:p>
            <a:pPr algn="just">
              <a:spcBef>
                <a:spcPts val="1200"/>
              </a:spcBef>
              <a:buNone/>
            </a:pPr>
            <a:r>
              <a:rPr lang="en-US" sz="2000" dirty="0">
                <a:latin typeface="BR Omny" pitchFamily="2" charset="77"/>
              </a:rPr>
              <a:t>Under this agreement, the REDD Early Movers (REM) launched the Colombia Amazon Vision program, in 2016, which, under the first strategy, promotes the use of economic and financial incentives to conserve forests, encourage the legal and sustainable use of forest products and strengthen forest governance.</a:t>
            </a:r>
          </a:p>
        </p:txBody>
      </p:sp>
      <p:pic>
        <p:nvPicPr>
          <p:cNvPr id="1026" name="Picture 2" descr="Visión Amazonía - Patrimonio Natural">
            <a:extLst>
              <a:ext uri="{FF2B5EF4-FFF2-40B4-BE49-F238E27FC236}">
                <a16:creationId xmlns:a16="http://schemas.microsoft.com/office/drawing/2014/main" id="{9F03D1E6-889F-F3B3-9B6F-C3140F330C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7400" y="1914525"/>
            <a:ext cx="4743450" cy="47434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3">
            <a:extLst>
              <a:ext uri="{FF2B5EF4-FFF2-40B4-BE49-F238E27FC236}">
                <a16:creationId xmlns:a16="http://schemas.microsoft.com/office/drawing/2014/main" id="{11A39519-1209-8DE6-C7FB-8FA092575C43}"/>
              </a:ext>
            </a:extLst>
          </p:cNvPr>
          <p:cNvSpPr txBox="1"/>
          <p:nvPr/>
        </p:nvSpPr>
        <p:spPr>
          <a:xfrm>
            <a:off x="857251" y="912746"/>
            <a:ext cx="12985749" cy="615553"/>
          </a:xfrm>
          <a:prstGeom prst="rect">
            <a:avLst/>
          </a:prstGeom>
        </p:spPr>
        <p:txBody>
          <a:bodyPr wrap="square" lIns="0" tIns="0" rIns="0" bIns="0" rtlCol="0" anchor="t">
            <a:spAutoFit/>
          </a:bodyPr>
          <a:lstStyle/>
          <a:p>
            <a:pPr>
              <a:lnSpc>
                <a:spcPts val="4799"/>
              </a:lnSpc>
            </a:pPr>
            <a:r>
              <a:rPr lang="en-US" sz="4000" b="1" noProof="0" dirty="0">
                <a:solidFill>
                  <a:srgbClr val="1C79BE"/>
                </a:solidFill>
                <a:latin typeface="BR Omny Bold"/>
                <a:ea typeface="BR Omny Bold"/>
                <a:cs typeface="BR Omny Bold"/>
                <a:sym typeface="BR Omny Bold"/>
              </a:rPr>
              <a:t>Context of program:  Visión </a:t>
            </a:r>
            <a:r>
              <a:rPr lang="en-US" sz="4000" b="1" noProof="0" dirty="0" err="1">
                <a:solidFill>
                  <a:srgbClr val="1C79BE"/>
                </a:solidFill>
                <a:latin typeface="BR Omny Bold"/>
                <a:ea typeface="BR Omny Bold"/>
                <a:cs typeface="BR Omny Bold"/>
                <a:sym typeface="BR Omny Bold"/>
              </a:rPr>
              <a:t>Amazonía</a:t>
            </a:r>
            <a:endParaRPr lang="en-US" sz="4000" b="1" noProof="0" dirty="0">
              <a:solidFill>
                <a:srgbClr val="1C79BE"/>
              </a:solidFill>
              <a:latin typeface="BR Omny Bold"/>
              <a:ea typeface="BR Omny Bold"/>
              <a:cs typeface="BR Omny Bold"/>
              <a:sym typeface="BR Omny Bold"/>
            </a:endParaRPr>
          </a:p>
        </p:txBody>
      </p:sp>
      <p:sp>
        <p:nvSpPr>
          <p:cNvPr id="4" name="Freeform 2">
            <a:extLst>
              <a:ext uri="{FF2B5EF4-FFF2-40B4-BE49-F238E27FC236}">
                <a16:creationId xmlns:a16="http://schemas.microsoft.com/office/drawing/2014/main" id="{5189937E-4354-96FE-78EA-76143F984581}"/>
              </a:ext>
            </a:extLst>
          </p:cNvPr>
          <p:cNvSpPr/>
          <p:nvPr/>
        </p:nvSpPr>
        <p:spPr>
          <a:xfrm rot="-1377480">
            <a:off x="13658128" y="-73755"/>
            <a:ext cx="1598249" cy="1655790"/>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4"/>
            <a:stretch>
              <a:fillRect l="-5972" r="-5972"/>
            </a:stretch>
          </a:blipFill>
        </p:spPr>
        <p:txBody>
          <a:bodyPr/>
          <a:lstStyle/>
          <a:p>
            <a:pPr defTabSz="634950"/>
            <a:endParaRPr lang="es-ES_tradnl" sz="1250">
              <a:solidFill>
                <a:prstClr val="black"/>
              </a:solidFill>
              <a:latin typeface="Calibri"/>
            </a:endParaRPr>
          </a:p>
        </p:txBody>
      </p:sp>
    </p:spTree>
    <p:extLst>
      <p:ext uri="{BB962C8B-B14F-4D97-AF65-F5344CB8AC3E}">
        <p14:creationId xmlns:p14="http://schemas.microsoft.com/office/powerpoint/2010/main" val="3146435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3">
            <a:extLst>
              <a:ext uri="{FF2B5EF4-FFF2-40B4-BE49-F238E27FC236}">
                <a16:creationId xmlns:a16="http://schemas.microsoft.com/office/drawing/2014/main" id="{B5225AE8-116C-AFC0-1DF6-15E941AD41E5}"/>
              </a:ext>
            </a:extLst>
          </p:cNvPr>
          <p:cNvSpPr txBox="1"/>
          <p:nvPr/>
        </p:nvSpPr>
        <p:spPr>
          <a:xfrm>
            <a:off x="857251" y="912746"/>
            <a:ext cx="12985749" cy="615553"/>
          </a:xfrm>
          <a:prstGeom prst="rect">
            <a:avLst/>
          </a:prstGeom>
        </p:spPr>
        <p:txBody>
          <a:bodyPr wrap="square" lIns="0" tIns="0" rIns="0" bIns="0" rtlCol="0" anchor="t">
            <a:spAutoFit/>
          </a:bodyPr>
          <a:lstStyle/>
          <a:p>
            <a:pPr>
              <a:lnSpc>
                <a:spcPts val="4799"/>
              </a:lnSpc>
            </a:pPr>
            <a:r>
              <a:rPr lang="es-ES_tradnl" sz="4000" b="1" dirty="0">
                <a:solidFill>
                  <a:srgbClr val="1C79BE"/>
                </a:solidFill>
                <a:latin typeface="BR Omny Bold"/>
                <a:ea typeface="BR Omny Bold"/>
                <a:cs typeface="BR Omny Bold"/>
                <a:sym typeface="BR Omny Bold"/>
              </a:rPr>
              <a:t>Who are </a:t>
            </a:r>
            <a:r>
              <a:rPr lang="es-ES_tradnl" sz="4000" b="1" dirty="0" err="1">
                <a:solidFill>
                  <a:srgbClr val="1C79BE"/>
                </a:solidFill>
                <a:latin typeface="BR Omny Bold"/>
                <a:ea typeface="BR Omny Bold"/>
                <a:cs typeface="BR Omny Bold"/>
                <a:sym typeface="BR Omny Bold"/>
              </a:rPr>
              <a:t>we</a:t>
            </a:r>
            <a:r>
              <a:rPr lang="es-ES_tradnl" sz="4000" b="1" dirty="0">
                <a:solidFill>
                  <a:srgbClr val="1C79BE"/>
                </a:solidFill>
                <a:latin typeface="BR Omny Bold"/>
                <a:ea typeface="BR Omny Bold"/>
                <a:cs typeface="BR Omny Bold"/>
                <a:sym typeface="BR Omny Bold"/>
              </a:rPr>
              <a:t>?</a:t>
            </a:r>
          </a:p>
        </p:txBody>
      </p:sp>
      <p:grpSp>
        <p:nvGrpSpPr>
          <p:cNvPr id="61" name="Grupo 60">
            <a:extLst>
              <a:ext uri="{FF2B5EF4-FFF2-40B4-BE49-F238E27FC236}">
                <a16:creationId xmlns:a16="http://schemas.microsoft.com/office/drawing/2014/main" id="{EAEBA6E1-57F6-55C3-334B-2749FBC00974}"/>
              </a:ext>
            </a:extLst>
          </p:cNvPr>
          <p:cNvGrpSpPr/>
          <p:nvPr/>
        </p:nvGrpSpPr>
        <p:grpSpPr>
          <a:xfrm>
            <a:off x="167575" y="1905046"/>
            <a:ext cx="13230926" cy="6158969"/>
            <a:chOff x="167574" y="1544986"/>
            <a:chExt cx="14004421" cy="6519029"/>
          </a:xfrm>
        </p:grpSpPr>
        <p:grpSp>
          <p:nvGrpSpPr>
            <p:cNvPr id="10" name="Gruppieren 36">
              <a:extLst>
                <a:ext uri="{FF2B5EF4-FFF2-40B4-BE49-F238E27FC236}">
                  <a16:creationId xmlns:a16="http://schemas.microsoft.com/office/drawing/2014/main" id="{D4DCCE14-9A92-1898-35A1-0558EDAEE5AC}"/>
                </a:ext>
              </a:extLst>
            </p:cNvPr>
            <p:cNvGrpSpPr/>
            <p:nvPr/>
          </p:nvGrpSpPr>
          <p:grpSpPr bwMode="gray">
            <a:xfrm>
              <a:off x="6595971" y="3163084"/>
              <a:ext cx="3283834" cy="3283692"/>
              <a:chOff x="2803531" y="1911431"/>
              <a:chExt cx="3536069" cy="3535917"/>
            </a:xfrm>
            <a:effectLst/>
          </p:grpSpPr>
          <p:sp>
            <p:nvSpPr>
              <p:cNvPr id="11" name="Freeform">
                <a:extLst>
                  <a:ext uri="{FF2B5EF4-FFF2-40B4-BE49-F238E27FC236}">
                    <a16:creationId xmlns:a16="http://schemas.microsoft.com/office/drawing/2014/main" id="{B5A34185-1F15-F333-AF95-B904ED41A501}"/>
                  </a:ext>
                </a:extLst>
              </p:cNvPr>
              <p:cNvSpPr>
                <a:spLocks noChangeAspect="1"/>
              </p:cNvSpPr>
              <p:nvPr/>
            </p:nvSpPr>
            <p:spPr bwMode="gray">
              <a:xfrm>
                <a:off x="2803531" y="1912148"/>
                <a:ext cx="3535199" cy="3535200"/>
              </a:xfrm>
              <a:prstGeom prst="ellipse">
                <a:avLst/>
              </a:prstGeom>
              <a:solidFill>
                <a:srgbClr val="3E3839">
                  <a:lumMod val="20000"/>
                  <a:lumOff val="80000"/>
                </a:srgbClr>
              </a:solidFill>
              <a:ln w="12700">
                <a:noFill/>
                <a:round/>
                <a:headEnd/>
                <a:tailE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31F20"/>
                  </a:solidFill>
                  <a:effectLst/>
                  <a:uLnTx/>
                  <a:uFillTx/>
                  <a:latin typeface="Calibri Light"/>
                </a:endParaRPr>
              </a:p>
            </p:txBody>
          </p:sp>
          <p:sp>
            <p:nvSpPr>
              <p:cNvPr id="12" name="Freeform" descr="© INSCALE GmbH, 15.06.2010">
                <a:extLst>
                  <a:ext uri="{FF2B5EF4-FFF2-40B4-BE49-F238E27FC236}">
                    <a16:creationId xmlns:a16="http://schemas.microsoft.com/office/drawing/2014/main" id="{592EC2CC-28BF-1C13-4CE9-0439D1DADEED}"/>
                  </a:ext>
                </a:extLst>
              </p:cNvPr>
              <p:cNvSpPr>
                <a:spLocks noEditPoints="1"/>
              </p:cNvSpPr>
              <p:nvPr/>
            </p:nvSpPr>
            <p:spPr bwMode="gray">
              <a:xfrm>
                <a:off x="2952046" y="1911431"/>
                <a:ext cx="3387554" cy="3483772"/>
              </a:xfrm>
              <a:custGeom>
                <a:avLst/>
                <a:gdLst/>
                <a:ahLst/>
                <a:cxnLst>
                  <a:cxn ang="0">
                    <a:pos x="1405" y="305"/>
                  </a:cxn>
                  <a:cxn ang="0">
                    <a:pos x="365" y="392"/>
                  </a:cxn>
                  <a:cxn ang="0">
                    <a:pos x="845" y="388"/>
                  </a:cxn>
                  <a:cxn ang="0">
                    <a:pos x="646" y="408"/>
                  </a:cxn>
                  <a:cxn ang="0">
                    <a:pos x="552" y="533"/>
                  </a:cxn>
                  <a:cxn ang="0">
                    <a:pos x="551" y="545"/>
                  </a:cxn>
                  <a:cxn ang="0">
                    <a:pos x="414" y="433"/>
                  </a:cxn>
                  <a:cxn ang="0">
                    <a:pos x="441" y="533"/>
                  </a:cxn>
                  <a:cxn ang="0">
                    <a:pos x="301" y="469"/>
                  </a:cxn>
                  <a:cxn ang="0">
                    <a:pos x="643" y="455"/>
                  </a:cxn>
                  <a:cxn ang="0">
                    <a:pos x="628" y="481"/>
                  </a:cxn>
                  <a:cxn ang="0">
                    <a:pos x="297" y="495"/>
                  </a:cxn>
                  <a:cxn ang="0">
                    <a:pos x="352" y="564"/>
                  </a:cxn>
                  <a:cxn ang="0">
                    <a:pos x="365" y="502"/>
                  </a:cxn>
                  <a:cxn ang="0">
                    <a:pos x="289" y="540"/>
                  </a:cxn>
                  <a:cxn ang="0">
                    <a:pos x="235" y="612"/>
                  </a:cxn>
                  <a:cxn ang="0">
                    <a:pos x="127" y="706"/>
                  </a:cxn>
                  <a:cxn ang="0">
                    <a:pos x="313" y="574"/>
                  </a:cxn>
                  <a:cxn ang="0">
                    <a:pos x="430" y="590"/>
                  </a:cxn>
                  <a:cxn ang="0">
                    <a:pos x="405" y="610"/>
                  </a:cxn>
                  <a:cxn ang="0">
                    <a:pos x="237" y="652"/>
                  </a:cxn>
                  <a:cxn ang="0">
                    <a:pos x="1207" y="719"/>
                  </a:cxn>
                  <a:cxn ang="0">
                    <a:pos x="538" y="793"/>
                  </a:cxn>
                  <a:cxn ang="0">
                    <a:pos x="389" y="708"/>
                  </a:cxn>
                  <a:cxn ang="0">
                    <a:pos x="274" y="692"/>
                  </a:cxn>
                  <a:cxn ang="0">
                    <a:pos x="169" y="792"/>
                  </a:cxn>
                  <a:cxn ang="0">
                    <a:pos x="250" y="990"/>
                  </a:cxn>
                  <a:cxn ang="0">
                    <a:pos x="347" y="917"/>
                  </a:cxn>
                  <a:cxn ang="0">
                    <a:pos x="563" y="846"/>
                  </a:cxn>
                  <a:cxn ang="0">
                    <a:pos x="49" y="797"/>
                  </a:cxn>
                  <a:cxn ang="0">
                    <a:pos x="36" y="882"/>
                  </a:cxn>
                  <a:cxn ang="0">
                    <a:pos x="398" y="1035"/>
                  </a:cxn>
                  <a:cxn ang="0">
                    <a:pos x="8" y="1073"/>
                  </a:cxn>
                  <a:cxn ang="0">
                    <a:pos x="234" y="1171"/>
                  </a:cxn>
                  <a:cxn ang="0">
                    <a:pos x="244" y="1231"/>
                  </a:cxn>
                  <a:cxn ang="0">
                    <a:pos x="1382" y="311"/>
                  </a:cxn>
                  <a:cxn ang="0">
                    <a:pos x="1383" y="257"/>
                  </a:cxn>
                  <a:cxn ang="0">
                    <a:pos x="412" y="140"/>
                  </a:cxn>
                  <a:cxn ang="0">
                    <a:pos x="511" y="145"/>
                  </a:cxn>
                  <a:cxn ang="0">
                    <a:pos x="429" y="235"/>
                  </a:cxn>
                  <a:cxn ang="0">
                    <a:pos x="540" y="371"/>
                  </a:cxn>
                  <a:cxn ang="0">
                    <a:pos x="615" y="383"/>
                  </a:cxn>
                  <a:cxn ang="0">
                    <a:pos x="646" y="344"/>
                  </a:cxn>
                  <a:cxn ang="0">
                    <a:pos x="798" y="257"/>
                  </a:cxn>
                  <a:cxn ang="0">
                    <a:pos x="973" y="281"/>
                  </a:cxn>
                  <a:cxn ang="0">
                    <a:pos x="1234" y="274"/>
                  </a:cxn>
                  <a:cxn ang="0">
                    <a:pos x="1211" y="367"/>
                  </a:cxn>
                  <a:cxn ang="0">
                    <a:pos x="1371" y="369"/>
                  </a:cxn>
                  <a:cxn ang="0">
                    <a:pos x="1249" y="483"/>
                  </a:cxn>
                  <a:cxn ang="0">
                    <a:pos x="1314" y="863"/>
                  </a:cxn>
                  <a:cxn ang="0">
                    <a:pos x="1440" y="1013"/>
                  </a:cxn>
                  <a:cxn ang="0">
                    <a:pos x="1584" y="745"/>
                  </a:cxn>
                  <a:cxn ang="0">
                    <a:pos x="1289" y="188"/>
                  </a:cxn>
                  <a:cxn ang="0">
                    <a:pos x="348" y="170"/>
                  </a:cxn>
                  <a:cxn ang="0">
                    <a:pos x="1069" y="1659"/>
                  </a:cxn>
                  <a:cxn ang="0">
                    <a:pos x="976" y="1665"/>
                  </a:cxn>
                  <a:cxn ang="0">
                    <a:pos x="301" y="227"/>
                  </a:cxn>
                  <a:cxn ang="0">
                    <a:pos x="369" y="213"/>
                  </a:cxn>
                  <a:cxn ang="0">
                    <a:pos x="331" y="421"/>
                  </a:cxn>
                  <a:cxn ang="0">
                    <a:pos x="780" y="1440"/>
                  </a:cxn>
                </a:cxnLst>
                <a:rect l="0" t="0" r="r" b="b"/>
                <a:pathLst>
                  <a:path w="1640" h="1690">
                    <a:moveTo>
                      <a:pt x="329" y="163"/>
                    </a:moveTo>
                    <a:cubicBezTo>
                      <a:pt x="330" y="160"/>
                      <a:pt x="333" y="161"/>
                      <a:pt x="332" y="158"/>
                    </a:cubicBezTo>
                    <a:cubicBezTo>
                      <a:pt x="329" y="158"/>
                      <a:pt x="327" y="159"/>
                      <a:pt x="327" y="161"/>
                    </a:cubicBezTo>
                    <a:cubicBezTo>
                      <a:pt x="328" y="161"/>
                      <a:pt x="328" y="162"/>
                      <a:pt x="329" y="163"/>
                    </a:cubicBezTo>
                    <a:close/>
                    <a:moveTo>
                      <a:pt x="397" y="205"/>
                    </a:moveTo>
                    <a:cubicBezTo>
                      <a:pt x="400" y="205"/>
                      <a:pt x="402" y="204"/>
                      <a:pt x="403" y="202"/>
                    </a:cubicBezTo>
                    <a:cubicBezTo>
                      <a:pt x="400" y="202"/>
                      <a:pt x="397" y="202"/>
                      <a:pt x="397" y="205"/>
                    </a:cubicBezTo>
                    <a:close/>
                    <a:moveTo>
                      <a:pt x="401" y="293"/>
                    </a:moveTo>
                    <a:cubicBezTo>
                      <a:pt x="406" y="288"/>
                      <a:pt x="412" y="283"/>
                      <a:pt x="416" y="277"/>
                    </a:cubicBezTo>
                    <a:cubicBezTo>
                      <a:pt x="414" y="272"/>
                      <a:pt x="412" y="267"/>
                      <a:pt x="409" y="264"/>
                    </a:cubicBezTo>
                    <a:cubicBezTo>
                      <a:pt x="393" y="263"/>
                      <a:pt x="398" y="288"/>
                      <a:pt x="401" y="293"/>
                    </a:cubicBezTo>
                    <a:close/>
                    <a:moveTo>
                      <a:pt x="533" y="288"/>
                    </a:moveTo>
                    <a:cubicBezTo>
                      <a:pt x="528" y="280"/>
                      <a:pt x="514" y="283"/>
                      <a:pt x="506" y="287"/>
                    </a:cubicBezTo>
                    <a:cubicBezTo>
                      <a:pt x="506" y="292"/>
                      <a:pt x="508" y="295"/>
                      <a:pt x="509" y="299"/>
                    </a:cubicBezTo>
                    <a:cubicBezTo>
                      <a:pt x="518" y="300"/>
                      <a:pt x="531" y="298"/>
                      <a:pt x="533" y="288"/>
                    </a:cubicBezTo>
                    <a:close/>
                    <a:moveTo>
                      <a:pt x="1405" y="305"/>
                    </a:moveTo>
                    <a:cubicBezTo>
                      <a:pt x="1408" y="311"/>
                      <a:pt x="1413" y="314"/>
                      <a:pt x="1420" y="316"/>
                    </a:cubicBezTo>
                    <a:cubicBezTo>
                      <a:pt x="1417" y="310"/>
                      <a:pt x="1409" y="309"/>
                      <a:pt x="1405" y="305"/>
                    </a:cubicBezTo>
                    <a:close/>
                    <a:moveTo>
                      <a:pt x="711" y="319"/>
                    </a:moveTo>
                    <a:cubicBezTo>
                      <a:pt x="714" y="325"/>
                      <a:pt x="711" y="337"/>
                      <a:pt x="716" y="340"/>
                    </a:cubicBezTo>
                    <a:cubicBezTo>
                      <a:pt x="718" y="334"/>
                      <a:pt x="719" y="325"/>
                      <a:pt x="716" y="319"/>
                    </a:cubicBezTo>
                    <a:cubicBezTo>
                      <a:pt x="715" y="319"/>
                      <a:pt x="713" y="319"/>
                      <a:pt x="711" y="319"/>
                    </a:cubicBezTo>
                    <a:close/>
                    <a:moveTo>
                      <a:pt x="375" y="329"/>
                    </a:moveTo>
                    <a:cubicBezTo>
                      <a:pt x="372" y="332"/>
                      <a:pt x="372" y="337"/>
                      <a:pt x="368" y="339"/>
                    </a:cubicBezTo>
                    <a:cubicBezTo>
                      <a:pt x="369" y="347"/>
                      <a:pt x="368" y="349"/>
                      <a:pt x="366" y="355"/>
                    </a:cubicBezTo>
                    <a:cubicBezTo>
                      <a:pt x="366" y="357"/>
                      <a:pt x="370" y="356"/>
                      <a:pt x="370" y="360"/>
                    </a:cubicBezTo>
                    <a:cubicBezTo>
                      <a:pt x="369" y="367"/>
                      <a:pt x="370" y="376"/>
                      <a:pt x="359" y="374"/>
                    </a:cubicBezTo>
                    <a:cubicBezTo>
                      <a:pt x="351" y="379"/>
                      <a:pt x="338" y="382"/>
                      <a:pt x="340" y="394"/>
                    </a:cubicBezTo>
                    <a:cubicBezTo>
                      <a:pt x="350" y="394"/>
                      <a:pt x="349" y="384"/>
                      <a:pt x="355" y="381"/>
                    </a:cubicBezTo>
                    <a:cubicBezTo>
                      <a:pt x="356" y="381"/>
                      <a:pt x="356" y="382"/>
                      <a:pt x="356" y="384"/>
                    </a:cubicBezTo>
                    <a:cubicBezTo>
                      <a:pt x="362" y="383"/>
                      <a:pt x="365" y="373"/>
                      <a:pt x="371" y="379"/>
                    </a:cubicBezTo>
                    <a:cubicBezTo>
                      <a:pt x="368" y="383"/>
                      <a:pt x="365" y="386"/>
                      <a:pt x="365" y="392"/>
                    </a:cubicBezTo>
                    <a:cubicBezTo>
                      <a:pt x="367" y="392"/>
                      <a:pt x="367" y="393"/>
                      <a:pt x="369" y="393"/>
                    </a:cubicBezTo>
                    <a:cubicBezTo>
                      <a:pt x="372" y="388"/>
                      <a:pt x="374" y="383"/>
                      <a:pt x="377" y="378"/>
                    </a:cubicBezTo>
                    <a:cubicBezTo>
                      <a:pt x="376" y="378"/>
                      <a:pt x="374" y="378"/>
                      <a:pt x="374" y="377"/>
                    </a:cubicBezTo>
                    <a:cubicBezTo>
                      <a:pt x="382" y="368"/>
                      <a:pt x="390" y="360"/>
                      <a:pt x="396" y="348"/>
                    </a:cubicBezTo>
                    <a:cubicBezTo>
                      <a:pt x="393" y="348"/>
                      <a:pt x="392" y="351"/>
                      <a:pt x="389" y="350"/>
                    </a:cubicBezTo>
                    <a:cubicBezTo>
                      <a:pt x="392" y="347"/>
                      <a:pt x="389" y="345"/>
                      <a:pt x="389" y="341"/>
                    </a:cubicBezTo>
                    <a:cubicBezTo>
                      <a:pt x="390" y="339"/>
                      <a:pt x="392" y="338"/>
                      <a:pt x="393" y="335"/>
                    </a:cubicBezTo>
                    <a:cubicBezTo>
                      <a:pt x="390" y="323"/>
                      <a:pt x="384" y="331"/>
                      <a:pt x="375" y="329"/>
                    </a:cubicBezTo>
                    <a:close/>
                    <a:moveTo>
                      <a:pt x="713" y="353"/>
                    </a:moveTo>
                    <a:cubicBezTo>
                      <a:pt x="716" y="353"/>
                      <a:pt x="717" y="351"/>
                      <a:pt x="717" y="348"/>
                    </a:cubicBezTo>
                    <a:cubicBezTo>
                      <a:pt x="716" y="348"/>
                      <a:pt x="716" y="347"/>
                      <a:pt x="714" y="347"/>
                    </a:cubicBezTo>
                    <a:cubicBezTo>
                      <a:pt x="713" y="348"/>
                      <a:pt x="713" y="350"/>
                      <a:pt x="713" y="353"/>
                    </a:cubicBezTo>
                    <a:close/>
                    <a:moveTo>
                      <a:pt x="872" y="371"/>
                    </a:moveTo>
                    <a:cubicBezTo>
                      <a:pt x="872" y="367"/>
                      <a:pt x="876" y="368"/>
                      <a:pt x="876" y="364"/>
                    </a:cubicBezTo>
                    <a:cubicBezTo>
                      <a:pt x="873" y="364"/>
                      <a:pt x="874" y="360"/>
                      <a:pt x="872" y="360"/>
                    </a:cubicBezTo>
                    <a:cubicBezTo>
                      <a:pt x="854" y="361"/>
                      <a:pt x="850" y="375"/>
                      <a:pt x="845" y="388"/>
                    </a:cubicBezTo>
                    <a:cubicBezTo>
                      <a:pt x="854" y="401"/>
                      <a:pt x="880" y="400"/>
                      <a:pt x="878" y="381"/>
                    </a:cubicBezTo>
                    <a:cubicBezTo>
                      <a:pt x="877" y="377"/>
                      <a:pt x="873" y="376"/>
                      <a:pt x="872" y="371"/>
                    </a:cubicBezTo>
                    <a:close/>
                    <a:moveTo>
                      <a:pt x="696" y="388"/>
                    </a:moveTo>
                    <a:cubicBezTo>
                      <a:pt x="698" y="386"/>
                      <a:pt x="701" y="386"/>
                      <a:pt x="700" y="382"/>
                    </a:cubicBezTo>
                    <a:cubicBezTo>
                      <a:pt x="696" y="380"/>
                      <a:pt x="694" y="386"/>
                      <a:pt x="696" y="388"/>
                    </a:cubicBezTo>
                    <a:close/>
                    <a:moveTo>
                      <a:pt x="392" y="399"/>
                    </a:moveTo>
                    <a:cubicBezTo>
                      <a:pt x="390" y="398"/>
                      <a:pt x="390" y="394"/>
                      <a:pt x="385" y="395"/>
                    </a:cubicBezTo>
                    <a:cubicBezTo>
                      <a:pt x="384" y="401"/>
                      <a:pt x="382" y="405"/>
                      <a:pt x="381" y="410"/>
                    </a:cubicBezTo>
                    <a:cubicBezTo>
                      <a:pt x="385" y="412"/>
                      <a:pt x="391" y="411"/>
                      <a:pt x="396" y="412"/>
                    </a:cubicBezTo>
                    <a:cubicBezTo>
                      <a:pt x="395" y="416"/>
                      <a:pt x="397" y="416"/>
                      <a:pt x="398" y="418"/>
                    </a:cubicBezTo>
                    <a:cubicBezTo>
                      <a:pt x="405" y="415"/>
                      <a:pt x="404" y="421"/>
                      <a:pt x="410" y="422"/>
                    </a:cubicBezTo>
                    <a:cubicBezTo>
                      <a:pt x="413" y="417"/>
                      <a:pt x="407" y="412"/>
                      <a:pt x="400" y="413"/>
                    </a:cubicBezTo>
                    <a:cubicBezTo>
                      <a:pt x="398" y="409"/>
                      <a:pt x="392" y="407"/>
                      <a:pt x="388" y="405"/>
                    </a:cubicBezTo>
                    <a:cubicBezTo>
                      <a:pt x="390" y="403"/>
                      <a:pt x="391" y="401"/>
                      <a:pt x="392" y="399"/>
                    </a:cubicBezTo>
                    <a:close/>
                    <a:moveTo>
                      <a:pt x="664" y="405"/>
                    </a:moveTo>
                    <a:cubicBezTo>
                      <a:pt x="656" y="407"/>
                      <a:pt x="651" y="405"/>
                      <a:pt x="646" y="408"/>
                    </a:cubicBezTo>
                    <a:cubicBezTo>
                      <a:pt x="642" y="410"/>
                      <a:pt x="640" y="416"/>
                      <a:pt x="636" y="420"/>
                    </a:cubicBezTo>
                    <a:cubicBezTo>
                      <a:pt x="631" y="424"/>
                      <a:pt x="623" y="427"/>
                      <a:pt x="617" y="432"/>
                    </a:cubicBezTo>
                    <a:cubicBezTo>
                      <a:pt x="616" y="436"/>
                      <a:pt x="613" y="439"/>
                      <a:pt x="609" y="442"/>
                    </a:cubicBezTo>
                    <a:cubicBezTo>
                      <a:pt x="605" y="439"/>
                      <a:pt x="602" y="444"/>
                      <a:pt x="599" y="445"/>
                    </a:cubicBezTo>
                    <a:cubicBezTo>
                      <a:pt x="597" y="442"/>
                      <a:pt x="595" y="443"/>
                      <a:pt x="592" y="445"/>
                    </a:cubicBezTo>
                    <a:cubicBezTo>
                      <a:pt x="596" y="453"/>
                      <a:pt x="583" y="457"/>
                      <a:pt x="580" y="464"/>
                    </a:cubicBezTo>
                    <a:cubicBezTo>
                      <a:pt x="577" y="463"/>
                      <a:pt x="574" y="464"/>
                      <a:pt x="571" y="465"/>
                    </a:cubicBezTo>
                    <a:cubicBezTo>
                      <a:pt x="574" y="470"/>
                      <a:pt x="574" y="472"/>
                      <a:pt x="575" y="478"/>
                    </a:cubicBezTo>
                    <a:cubicBezTo>
                      <a:pt x="573" y="480"/>
                      <a:pt x="568" y="480"/>
                      <a:pt x="565" y="481"/>
                    </a:cubicBezTo>
                    <a:cubicBezTo>
                      <a:pt x="563" y="484"/>
                      <a:pt x="563" y="489"/>
                      <a:pt x="561" y="491"/>
                    </a:cubicBezTo>
                    <a:cubicBezTo>
                      <a:pt x="547" y="482"/>
                      <a:pt x="537" y="493"/>
                      <a:pt x="535" y="506"/>
                    </a:cubicBezTo>
                    <a:cubicBezTo>
                      <a:pt x="546" y="508"/>
                      <a:pt x="547" y="499"/>
                      <a:pt x="551" y="494"/>
                    </a:cubicBezTo>
                    <a:cubicBezTo>
                      <a:pt x="553" y="494"/>
                      <a:pt x="557" y="493"/>
                      <a:pt x="557" y="495"/>
                    </a:cubicBezTo>
                    <a:cubicBezTo>
                      <a:pt x="556" y="497"/>
                      <a:pt x="553" y="497"/>
                      <a:pt x="550" y="497"/>
                    </a:cubicBezTo>
                    <a:cubicBezTo>
                      <a:pt x="550" y="501"/>
                      <a:pt x="547" y="503"/>
                      <a:pt x="545" y="507"/>
                    </a:cubicBezTo>
                    <a:cubicBezTo>
                      <a:pt x="549" y="514"/>
                      <a:pt x="548" y="525"/>
                      <a:pt x="552" y="533"/>
                    </a:cubicBezTo>
                    <a:cubicBezTo>
                      <a:pt x="541" y="534"/>
                      <a:pt x="535" y="540"/>
                      <a:pt x="524" y="541"/>
                    </a:cubicBezTo>
                    <a:cubicBezTo>
                      <a:pt x="519" y="552"/>
                      <a:pt x="505" y="553"/>
                      <a:pt x="494" y="557"/>
                    </a:cubicBezTo>
                    <a:cubicBezTo>
                      <a:pt x="492" y="556"/>
                      <a:pt x="492" y="553"/>
                      <a:pt x="490" y="553"/>
                    </a:cubicBezTo>
                    <a:cubicBezTo>
                      <a:pt x="483" y="559"/>
                      <a:pt x="474" y="562"/>
                      <a:pt x="467" y="567"/>
                    </a:cubicBezTo>
                    <a:cubicBezTo>
                      <a:pt x="468" y="570"/>
                      <a:pt x="471" y="577"/>
                      <a:pt x="466" y="578"/>
                    </a:cubicBezTo>
                    <a:cubicBezTo>
                      <a:pt x="460" y="572"/>
                      <a:pt x="451" y="579"/>
                      <a:pt x="448" y="584"/>
                    </a:cubicBezTo>
                    <a:cubicBezTo>
                      <a:pt x="447" y="580"/>
                      <a:pt x="441" y="584"/>
                      <a:pt x="440" y="586"/>
                    </a:cubicBezTo>
                    <a:cubicBezTo>
                      <a:pt x="440" y="590"/>
                      <a:pt x="442" y="591"/>
                      <a:pt x="446" y="592"/>
                    </a:cubicBezTo>
                    <a:cubicBezTo>
                      <a:pt x="449" y="591"/>
                      <a:pt x="448" y="587"/>
                      <a:pt x="451" y="586"/>
                    </a:cubicBezTo>
                    <a:cubicBezTo>
                      <a:pt x="455" y="587"/>
                      <a:pt x="452" y="590"/>
                      <a:pt x="452" y="593"/>
                    </a:cubicBezTo>
                    <a:cubicBezTo>
                      <a:pt x="463" y="594"/>
                      <a:pt x="463" y="586"/>
                      <a:pt x="471" y="582"/>
                    </a:cubicBezTo>
                    <a:cubicBezTo>
                      <a:pt x="479" y="578"/>
                      <a:pt x="490" y="578"/>
                      <a:pt x="495" y="574"/>
                    </a:cubicBezTo>
                    <a:cubicBezTo>
                      <a:pt x="498" y="571"/>
                      <a:pt x="499" y="567"/>
                      <a:pt x="503" y="565"/>
                    </a:cubicBezTo>
                    <a:cubicBezTo>
                      <a:pt x="509" y="562"/>
                      <a:pt x="519" y="562"/>
                      <a:pt x="526" y="559"/>
                    </a:cubicBezTo>
                    <a:cubicBezTo>
                      <a:pt x="536" y="555"/>
                      <a:pt x="539" y="548"/>
                      <a:pt x="550" y="551"/>
                    </a:cubicBezTo>
                    <a:cubicBezTo>
                      <a:pt x="553" y="549"/>
                      <a:pt x="549" y="546"/>
                      <a:pt x="551" y="545"/>
                    </a:cubicBezTo>
                    <a:cubicBezTo>
                      <a:pt x="553" y="543"/>
                      <a:pt x="559" y="545"/>
                      <a:pt x="561" y="543"/>
                    </a:cubicBezTo>
                    <a:cubicBezTo>
                      <a:pt x="559" y="539"/>
                      <a:pt x="553" y="540"/>
                      <a:pt x="553" y="534"/>
                    </a:cubicBezTo>
                    <a:cubicBezTo>
                      <a:pt x="557" y="531"/>
                      <a:pt x="565" y="529"/>
                      <a:pt x="569" y="531"/>
                    </a:cubicBezTo>
                    <a:cubicBezTo>
                      <a:pt x="573" y="518"/>
                      <a:pt x="589" y="519"/>
                      <a:pt x="591" y="504"/>
                    </a:cubicBezTo>
                    <a:cubicBezTo>
                      <a:pt x="611" y="496"/>
                      <a:pt x="609" y="473"/>
                      <a:pt x="624" y="460"/>
                    </a:cubicBezTo>
                    <a:cubicBezTo>
                      <a:pt x="626" y="460"/>
                      <a:pt x="627" y="460"/>
                      <a:pt x="629" y="460"/>
                    </a:cubicBezTo>
                    <a:cubicBezTo>
                      <a:pt x="629" y="447"/>
                      <a:pt x="635" y="440"/>
                      <a:pt x="645" y="437"/>
                    </a:cubicBezTo>
                    <a:cubicBezTo>
                      <a:pt x="646" y="435"/>
                      <a:pt x="648" y="434"/>
                      <a:pt x="648" y="432"/>
                    </a:cubicBezTo>
                    <a:cubicBezTo>
                      <a:pt x="654" y="428"/>
                      <a:pt x="658" y="421"/>
                      <a:pt x="663" y="417"/>
                    </a:cubicBezTo>
                    <a:cubicBezTo>
                      <a:pt x="669" y="413"/>
                      <a:pt x="679" y="411"/>
                      <a:pt x="679" y="402"/>
                    </a:cubicBezTo>
                    <a:cubicBezTo>
                      <a:pt x="673" y="396"/>
                      <a:pt x="668" y="404"/>
                      <a:pt x="664" y="405"/>
                    </a:cubicBezTo>
                    <a:close/>
                    <a:moveTo>
                      <a:pt x="327" y="432"/>
                    </a:moveTo>
                    <a:cubicBezTo>
                      <a:pt x="331" y="433"/>
                      <a:pt x="331" y="430"/>
                      <a:pt x="330" y="427"/>
                    </a:cubicBezTo>
                    <a:cubicBezTo>
                      <a:pt x="327" y="427"/>
                      <a:pt x="324" y="430"/>
                      <a:pt x="327" y="432"/>
                    </a:cubicBezTo>
                    <a:close/>
                    <a:moveTo>
                      <a:pt x="424" y="442"/>
                    </a:moveTo>
                    <a:cubicBezTo>
                      <a:pt x="425" y="439"/>
                      <a:pt x="420" y="433"/>
                      <a:pt x="414" y="433"/>
                    </a:cubicBezTo>
                    <a:cubicBezTo>
                      <a:pt x="413" y="429"/>
                      <a:pt x="412" y="426"/>
                      <a:pt x="407" y="429"/>
                    </a:cubicBezTo>
                    <a:cubicBezTo>
                      <a:pt x="407" y="434"/>
                      <a:pt x="403" y="437"/>
                      <a:pt x="399" y="438"/>
                    </a:cubicBezTo>
                    <a:cubicBezTo>
                      <a:pt x="397" y="449"/>
                      <a:pt x="384" y="449"/>
                      <a:pt x="380" y="458"/>
                    </a:cubicBezTo>
                    <a:cubicBezTo>
                      <a:pt x="384" y="463"/>
                      <a:pt x="387" y="457"/>
                      <a:pt x="392" y="456"/>
                    </a:cubicBezTo>
                    <a:cubicBezTo>
                      <a:pt x="393" y="461"/>
                      <a:pt x="389" y="461"/>
                      <a:pt x="389" y="464"/>
                    </a:cubicBezTo>
                    <a:cubicBezTo>
                      <a:pt x="394" y="466"/>
                      <a:pt x="397" y="460"/>
                      <a:pt x="399" y="461"/>
                    </a:cubicBezTo>
                    <a:cubicBezTo>
                      <a:pt x="400" y="468"/>
                      <a:pt x="397" y="474"/>
                      <a:pt x="399" y="477"/>
                    </a:cubicBezTo>
                    <a:cubicBezTo>
                      <a:pt x="394" y="478"/>
                      <a:pt x="391" y="483"/>
                      <a:pt x="395" y="488"/>
                    </a:cubicBezTo>
                    <a:cubicBezTo>
                      <a:pt x="390" y="492"/>
                      <a:pt x="389" y="499"/>
                      <a:pt x="385" y="504"/>
                    </a:cubicBezTo>
                    <a:cubicBezTo>
                      <a:pt x="391" y="507"/>
                      <a:pt x="399" y="496"/>
                      <a:pt x="402" y="504"/>
                    </a:cubicBezTo>
                    <a:cubicBezTo>
                      <a:pt x="400" y="505"/>
                      <a:pt x="397" y="505"/>
                      <a:pt x="398" y="508"/>
                    </a:cubicBezTo>
                    <a:cubicBezTo>
                      <a:pt x="399" y="514"/>
                      <a:pt x="405" y="511"/>
                      <a:pt x="412" y="511"/>
                    </a:cubicBezTo>
                    <a:cubicBezTo>
                      <a:pt x="414" y="513"/>
                      <a:pt x="415" y="516"/>
                      <a:pt x="416" y="519"/>
                    </a:cubicBezTo>
                    <a:cubicBezTo>
                      <a:pt x="414" y="520"/>
                      <a:pt x="411" y="521"/>
                      <a:pt x="411" y="525"/>
                    </a:cubicBezTo>
                    <a:cubicBezTo>
                      <a:pt x="418" y="533"/>
                      <a:pt x="428" y="544"/>
                      <a:pt x="443" y="542"/>
                    </a:cubicBezTo>
                    <a:cubicBezTo>
                      <a:pt x="443" y="538"/>
                      <a:pt x="440" y="538"/>
                      <a:pt x="441" y="533"/>
                    </a:cubicBezTo>
                    <a:cubicBezTo>
                      <a:pt x="446" y="530"/>
                      <a:pt x="450" y="531"/>
                      <a:pt x="456" y="530"/>
                    </a:cubicBezTo>
                    <a:cubicBezTo>
                      <a:pt x="458" y="520"/>
                      <a:pt x="469" y="525"/>
                      <a:pt x="476" y="524"/>
                    </a:cubicBezTo>
                    <a:cubicBezTo>
                      <a:pt x="479" y="522"/>
                      <a:pt x="474" y="518"/>
                      <a:pt x="477" y="516"/>
                    </a:cubicBezTo>
                    <a:cubicBezTo>
                      <a:pt x="484" y="519"/>
                      <a:pt x="488" y="516"/>
                      <a:pt x="495" y="515"/>
                    </a:cubicBezTo>
                    <a:cubicBezTo>
                      <a:pt x="499" y="506"/>
                      <a:pt x="497" y="500"/>
                      <a:pt x="498" y="491"/>
                    </a:cubicBezTo>
                    <a:cubicBezTo>
                      <a:pt x="507" y="487"/>
                      <a:pt x="516" y="470"/>
                      <a:pt x="504" y="464"/>
                    </a:cubicBezTo>
                    <a:cubicBezTo>
                      <a:pt x="494" y="464"/>
                      <a:pt x="487" y="469"/>
                      <a:pt x="478" y="469"/>
                    </a:cubicBezTo>
                    <a:cubicBezTo>
                      <a:pt x="479" y="466"/>
                      <a:pt x="482" y="466"/>
                      <a:pt x="481" y="462"/>
                    </a:cubicBezTo>
                    <a:cubicBezTo>
                      <a:pt x="473" y="451"/>
                      <a:pt x="451" y="464"/>
                      <a:pt x="446" y="450"/>
                    </a:cubicBezTo>
                    <a:cubicBezTo>
                      <a:pt x="443" y="448"/>
                      <a:pt x="440" y="447"/>
                      <a:pt x="438" y="445"/>
                    </a:cubicBezTo>
                    <a:cubicBezTo>
                      <a:pt x="438" y="443"/>
                      <a:pt x="436" y="443"/>
                      <a:pt x="437" y="440"/>
                    </a:cubicBezTo>
                    <a:cubicBezTo>
                      <a:pt x="431" y="439"/>
                      <a:pt x="430" y="443"/>
                      <a:pt x="424" y="442"/>
                    </a:cubicBezTo>
                    <a:close/>
                    <a:moveTo>
                      <a:pt x="663" y="434"/>
                    </a:moveTo>
                    <a:cubicBezTo>
                      <a:pt x="667" y="434"/>
                      <a:pt x="672" y="433"/>
                      <a:pt x="671" y="428"/>
                    </a:cubicBezTo>
                    <a:cubicBezTo>
                      <a:pt x="666" y="427"/>
                      <a:pt x="661" y="431"/>
                      <a:pt x="663" y="434"/>
                    </a:cubicBezTo>
                    <a:close/>
                    <a:moveTo>
                      <a:pt x="301" y="469"/>
                    </a:moveTo>
                    <a:cubicBezTo>
                      <a:pt x="303" y="470"/>
                      <a:pt x="302" y="475"/>
                      <a:pt x="306" y="475"/>
                    </a:cubicBezTo>
                    <a:cubicBezTo>
                      <a:pt x="308" y="472"/>
                      <a:pt x="308" y="468"/>
                      <a:pt x="312" y="468"/>
                    </a:cubicBezTo>
                    <a:cubicBezTo>
                      <a:pt x="314" y="474"/>
                      <a:pt x="307" y="476"/>
                      <a:pt x="310" y="481"/>
                    </a:cubicBezTo>
                    <a:cubicBezTo>
                      <a:pt x="320" y="476"/>
                      <a:pt x="331" y="473"/>
                      <a:pt x="330" y="457"/>
                    </a:cubicBezTo>
                    <a:cubicBezTo>
                      <a:pt x="334" y="450"/>
                      <a:pt x="350" y="458"/>
                      <a:pt x="351" y="448"/>
                    </a:cubicBezTo>
                    <a:cubicBezTo>
                      <a:pt x="351" y="446"/>
                      <a:pt x="349" y="446"/>
                      <a:pt x="349" y="444"/>
                    </a:cubicBezTo>
                    <a:cubicBezTo>
                      <a:pt x="342" y="447"/>
                      <a:pt x="343" y="444"/>
                      <a:pt x="337" y="442"/>
                    </a:cubicBezTo>
                    <a:cubicBezTo>
                      <a:pt x="330" y="450"/>
                      <a:pt x="322" y="441"/>
                      <a:pt x="315" y="442"/>
                    </a:cubicBezTo>
                    <a:cubicBezTo>
                      <a:pt x="315" y="439"/>
                      <a:pt x="320" y="437"/>
                      <a:pt x="316" y="435"/>
                    </a:cubicBezTo>
                    <a:cubicBezTo>
                      <a:pt x="305" y="440"/>
                      <a:pt x="305" y="457"/>
                      <a:pt x="301" y="469"/>
                    </a:cubicBezTo>
                    <a:close/>
                    <a:moveTo>
                      <a:pt x="515" y="441"/>
                    </a:moveTo>
                    <a:cubicBezTo>
                      <a:pt x="519" y="442"/>
                      <a:pt x="520" y="439"/>
                      <a:pt x="521" y="437"/>
                    </a:cubicBezTo>
                    <a:cubicBezTo>
                      <a:pt x="519" y="435"/>
                      <a:pt x="514" y="437"/>
                      <a:pt x="515" y="441"/>
                    </a:cubicBezTo>
                    <a:close/>
                    <a:moveTo>
                      <a:pt x="643" y="455"/>
                    </a:moveTo>
                    <a:cubicBezTo>
                      <a:pt x="649" y="453"/>
                      <a:pt x="652" y="449"/>
                      <a:pt x="653" y="443"/>
                    </a:cubicBezTo>
                    <a:cubicBezTo>
                      <a:pt x="645" y="442"/>
                      <a:pt x="640" y="448"/>
                      <a:pt x="643" y="455"/>
                    </a:cubicBezTo>
                    <a:close/>
                    <a:moveTo>
                      <a:pt x="369" y="457"/>
                    </a:moveTo>
                    <a:cubicBezTo>
                      <a:pt x="370" y="456"/>
                      <a:pt x="370" y="452"/>
                      <a:pt x="368" y="452"/>
                    </a:cubicBezTo>
                    <a:cubicBezTo>
                      <a:pt x="366" y="453"/>
                      <a:pt x="363" y="455"/>
                      <a:pt x="366" y="457"/>
                    </a:cubicBezTo>
                    <a:cubicBezTo>
                      <a:pt x="367" y="457"/>
                      <a:pt x="368" y="457"/>
                      <a:pt x="369" y="457"/>
                    </a:cubicBezTo>
                    <a:close/>
                    <a:moveTo>
                      <a:pt x="356" y="457"/>
                    </a:moveTo>
                    <a:cubicBezTo>
                      <a:pt x="352" y="453"/>
                      <a:pt x="346" y="462"/>
                      <a:pt x="351" y="464"/>
                    </a:cubicBezTo>
                    <a:cubicBezTo>
                      <a:pt x="353" y="462"/>
                      <a:pt x="356" y="461"/>
                      <a:pt x="356" y="457"/>
                    </a:cubicBezTo>
                    <a:close/>
                    <a:moveTo>
                      <a:pt x="559" y="463"/>
                    </a:moveTo>
                    <a:cubicBezTo>
                      <a:pt x="562" y="463"/>
                      <a:pt x="563" y="461"/>
                      <a:pt x="564" y="458"/>
                    </a:cubicBezTo>
                    <a:cubicBezTo>
                      <a:pt x="559" y="457"/>
                      <a:pt x="557" y="461"/>
                      <a:pt x="559" y="463"/>
                    </a:cubicBezTo>
                    <a:close/>
                    <a:moveTo>
                      <a:pt x="557" y="474"/>
                    </a:moveTo>
                    <a:cubicBezTo>
                      <a:pt x="560" y="474"/>
                      <a:pt x="563" y="470"/>
                      <a:pt x="561" y="467"/>
                    </a:cubicBezTo>
                    <a:cubicBezTo>
                      <a:pt x="557" y="467"/>
                      <a:pt x="554" y="471"/>
                      <a:pt x="557" y="474"/>
                    </a:cubicBezTo>
                    <a:close/>
                    <a:moveTo>
                      <a:pt x="628" y="481"/>
                    </a:moveTo>
                    <a:cubicBezTo>
                      <a:pt x="634" y="483"/>
                      <a:pt x="636" y="475"/>
                      <a:pt x="634" y="471"/>
                    </a:cubicBezTo>
                    <a:cubicBezTo>
                      <a:pt x="628" y="470"/>
                      <a:pt x="626" y="478"/>
                      <a:pt x="628" y="481"/>
                    </a:cubicBezTo>
                    <a:close/>
                    <a:moveTo>
                      <a:pt x="560" y="480"/>
                    </a:moveTo>
                    <a:cubicBezTo>
                      <a:pt x="564" y="482"/>
                      <a:pt x="567" y="476"/>
                      <a:pt x="563" y="475"/>
                    </a:cubicBezTo>
                    <a:cubicBezTo>
                      <a:pt x="561" y="476"/>
                      <a:pt x="559" y="477"/>
                      <a:pt x="560" y="480"/>
                    </a:cubicBezTo>
                    <a:close/>
                    <a:moveTo>
                      <a:pt x="619" y="484"/>
                    </a:moveTo>
                    <a:cubicBezTo>
                      <a:pt x="619" y="486"/>
                      <a:pt x="620" y="486"/>
                      <a:pt x="620" y="487"/>
                    </a:cubicBezTo>
                    <a:cubicBezTo>
                      <a:pt x="622" y="487"/>
                      <a:pt x="625" y="487"/>
                      <a:pt x="624" y="483"/>
                    </a:cubicBezTo>
                    <a:cubicBezTo>
                      <a:pt x="622" y="483"/>
                      <a:pt x="620" y="484"/>
                      <a:pt x="619" y="484"/>
                    </a:cubicBezTo>
                    <a:close/>
                    <a:moveTo>
                      <a:pt x="319" y="487"/>
                    </a:moveTo>
                    <a:cubicBezTo>
                      <a:pt x="316" y="487"/>
                      <a:pt x="315" y="488"/>
                      <a:pt x="315" y="491"/>
                    </a:cubicBezTo>
                    <a:cubicBezTo>
                      <a:pt x="317" y="491"/>
                      <a:pt x="319" y="490"/>
                      <a:pt x="319" y="487"/>
                    </a:cubicBezTo>
                    <a:close/>
                    <a:moveTo>
                      <a:pt x="620" y="488"/>
                    </a:moveTo>
                    <a:cubicBezTo>
                      <a:pt x="617" y="490"/>
                      <a:pt x="613" y="492"/>
                      <a:pt x="613" y="496"/>
                    </a:cubicBezTo>
                    <a:cubicBezTo>
                      <a:pt x="616" y="498"/>
                      <a:pt x="624" y="490"/>
                      <a:pt x="620" y="488"/>
                    </a:cubicBezTo>
                    <a:close/>
                    <a:moveTo>
                      <a:pt x="301" y="502"/>
                    </a:moveTo>
                    <a:cubicBezTo>
                      <a:pt x="301" y="499"/>
                      <a:pt x="301" y="497"/>
                      <a:pt x="301" y="495"/>
                    </a:cubicBezTo>
                    <a:cubicBezTo>
                      <a:pt x="299" y="495"/>
                      <a:pt x="298" y="495"/>
                      <a:pt x="297" y="495"/>
                    </a:cubicBezTo>
                    <a:cubicBezTo>
                      <a:pt x="297" y="498"/>
                      <a:pt x="296" y="503"/>
                      <a:pt x="301" y="502"/>
                    </a:cubicBezTo>
                    <a:close/>
                    <a:moveTo>
                      <a:pt x="330" y="520"/>
                    </a:moveTo>
                    <a:cubicBezTo>
                      <a:pt x="327" y="516"/>
                      <a:pt x="314" y="516"/>
                      <a:pt x="315" y="524"/>
                    </a:cubicBezTo>
                    <a:cubicBezTo>
                      <a:pt x="322" y="522"/>
                      <a:pt x="322" y="526"/>
                      <a:pt x="326" y="528"/>
                    </a:cubicBezTo>
                    <a:cubicBezTo>
                      <a:pt x="329" y="525"/>
                      <a:pt x="333" y="528"/>
                      <a:pt x="336" y="527"/>
                    </a:cubicBezTo>
                    <a:cubicBezTo>
                      <a:pt x="343" y="525"/>
                      <a:pt x="347" y="517"/>
                      <a:pt x="353" y="515"/>
                    </a:cubicBezTo>
                    <a:cubicBezTo>
                      <a:pt x="355" y="515"/>
                      <a:pt x="357" y="516"/>
                      <a:pt x="358" y="516"/>
                    </a:cubicBezTo>
                    <a:cubicBezTo>
                      <a:pt x="363" y="516"/>
                      <a:pt x="366" y="510"/>
                      <a:pt x="372" y="510"/>
                    </a:cubicBezTo>
                    <a:cubicBezTo>
                      <a:pt x="375" y="512"/>
                      <a:pt x="376" y="515"/>
                      <a:pt x="376" y="519"/>
                    </a:cubicBezTo>
                    <a:cubicBezTo>
                      <a:pt x="371" y="521"/>
                      <a:pt x="369" y="527"/>
                      <a:pt x="365" y="530"/>
                    </a:cubicBezTo>
                    <a:cubicBezTo>
                      <a:pt x="362" y="530"/>
                      <a:pt x="362" y="526"/>
                      <a:pt x="357" y="527"/>
                    </a:cubicBezTo>
                    <a:cubicBezTo>
                      <a:pt x="352" y="532"/>
                      <a:pt x="339" y="524"/>
                      <a:pt x="340" y="536"/>
                    </a:cubicBezTo>
                    <a:cubicBezTo>
                      <a:pt x="344" y="537"/>
                      <a:pt x="345" y="534"/>
                      <a:pt x="349" y="534"/>
                    </a:cubicBezTo>
                    <a:cubicBezTo>
                      <a:pt x="352" y="536"/>
                      <a:pt x="353" y="540"/>
                      <a:pt x="358" y="539"/>
                    </a:cubicBezTo>
                    <a:cubicBezTo>
                      <a:pt x="352" y="544"/>
                      <a:pt x="356" y="553"/>
                      <a:pt x="350" y="558"/>
                    </a:cubicBezTo>
                    <a:cubicBezTo>
                      <a:pt x="350" y="561"/>
                      <a:pt x="353" y="560"/>
                      <a:pt x="352" y="564"/>
                    </a:cubicBezTo>
                    <a:cubicBezTo>
                      <a:pt x="350" y="570"/>
                      <a:pt x="342" y="573"/>
                      <a:pt x="346" y="581"/>
                    </a:cubicBezTo>
                    <a:cubicBezTo>
                      <a:pt x="350" y="584"/>
                      <a:pt x="351" y="578"/>
                      <a:pt x="353" y="580"/>
                    </a:cubicBezTo>
                    <a:cubicBezTo>
                      <a:pt x="353" y="583"/>
                      <a:pt x="353" y="586"/>
                      <a:pt x="355" y="587"/>
                    </a:cubicBezTo>
                    <a:cubicBezTo>
                      <a:pt x="357" y="584"/>
                      <a:pt x="361" y="585"/>
                      <a:pt x="364" y="583"/>
                    </a:cubicBezTo>
                    <a:cubicBezTo>
                      <a:pt x="365" y="566"/>
                      <a:pt x="368" y="553"/>
                      <a:pt x="374" y="538"/>
                    </a:cubicBezTo>
                    <a:cubicBezTo>
                      <a:pt x="379" y="544"/>
                      <a:pt x="370" y="563"/>
                      <a:pt x="381" y="567"/>
                    </a:cubicBezTo>
                    <a:cubicBezTo>
                      <a:pt x="375" y="579"/>
                      <a:pt x="397" y="579"/>
                      <a:pt x="394" y="566"/>
                    </a:cubicBezTo>
                    <a:cubicBezTo>
                      <a:pt x="387" y="561"/>
                      <a:pt x="388" y="556"/>
                      <a:pt x="389" y="547"/>
                    </a:cubicBezTo>
                    <a:cubicBezTo>
                      <a:pt x="392" y="546"/>
                      <a:pt x="395" y="546"/>
                      <a:pt x="397" y="544"/>
                    </a:cubicBezTo>
                    <a:cubicBezTo>
                      <a:pt x="394" y="540"/>
                      <a:pt x="397" y="537"/>
                      <a:pt x="396" y="533"/>
                    </a:cubicBezTo>
                    <a:cubicBezTo>
                      <a:pt x="393" y="532"/>
                      <a:pt x="388" y="533"/>
                      <a:pt x="387" y="529"/>
                    </a:cubicBezTo>
                    <a:cubicBezTo>
                      <a:pt x="389" y="529"/>
                      <a:pt x="389" y="526"/>
                      <a:pt x="389" y="523"/>
                    </a:cubicBezTo>
                    <a:cubicBezTo>
                      <a:pt x="388" y="519"/>
                      <a:pt x="383" y="519"/>
                      <a:pt x="381" y="516"/>
                    </a:cubicBezTo>
                    <a:cubicBezTo>
                      <a:pt x="385" y="512"/>
                      <a:pt x="379" y="509"/>
                      <a:pt x="379" y="505"/>
                    </a:cubicBezTo>
                    <a:cubicBezTo>
                      <a:pt x="376" y="505"/>
                      <a:pt x="374" y="505"/>
                      <a:pt x="371" y="505"/>
                    </a:cubicBezTo>
                    <a:cubicBezTo>
                      <a:pt x="368" y="505"/>
                      <a:pt x="369" y="500"/>
                      <a:pt x="365" y="502"/>
                    </a:cubicBezTo>
                    <a:cubicBezTo>
                      <a:pt x="358" y="508"/>
                      <a:pt x="352" y="515"/>
                      <a:pt x="339" y="515"/>
                    </a:cubicBezTo>
                    <a:cubicBezTo>
                      <a:pt x="336" y="517"/>
                      <a:pt x="334" y="519"/>
                      <a:pt x="330" y="520"/>
                    </a:cubicBezTo>
                    <a:close/>
                    <a:moveTo>
                      <a:pt x="519" y="514"/>
                    </a:moveTo>
                    <a:cubicBezTo>
                      <a:pt x="523" y="514"/>
                      <a:pt x="522" y="510"/>
                      <a:pt x="527" y="511"/>
                    </a:cubicBezTo>
                    <a:cubicBezTo>
                      <a:pt x="527" y="509"/>
                      <a:pt x="529" y="508"/>
                      <a:pt x="528" y="504"/>
                    </a:cubicBezTo>
                    <a:cubicBezTo>
                      <a:pt x="522" y="501"/>
                      <a:pt x="515" y="510"/>
                      <a:pt x="519" y="514"/>
                    </a:cubicBezTo>
                    <a:close/>
                    <a:moveTo>
                      <a:pt x="280" y="523"/>
                    </a:moveTo>
                    <a:cubicBezTo>
                      <a:pt x="278" y="525"/>
                      <a:pt x="272" y="526"/>
                      <a:pt x="276" y="530"/>
                    </a:cubicBezTo>
                    <a:cubicBezTo>
                      <a:pt x="279" y="530"/>
                      <a:pt x="283" y="526"/>
                      <a:pt x="280" y="523"/>
                    </a:cubicBezTo>
                    <a:close/>
                    <a:moveTo>
                      <a:pt x="280" y="539"/>
                    </a:moveTo>
                    <a:cubicBezTo>
                      <a:pt x="274" y="541"/>
                      <a:pt x="276" y="549"/>
                      <a:pt x="279" y="552"/>
                    </a:cubicBezTo>
                    <a:cubicBezTo>
                      <a:pt x="280" y="551"/>
                      <a:pt x="285" y="548"/>
                      <a:pt x="286" y="552"/>
                    </a:cubicBezTo>
                    <a:cubicBezTo>
                      <a:pt x="285" y="555"/>
                      <a:pt x="278" y="559"/>
                      <a:pt x="282" y="561"/>
                    </a:cubicBezTo>
                    <a:cubicBezTo>
                      <a:pt x="291" y="554"/>
                      <a:pt x="296" y="546"/>
                      <a:pt x="297" y="532"/>
                    </a:cubicBezTo>
                    <a:cubicBezTo>
                      <a:pt x="291" y="532"/>
                      <a:pt x="292" y="525"/>
                      <a:pt x="285" y="525"/>
                    </a:cubicBezTo>
                    <a:cubicBezTo>
                      <a:pt x="284" y="530"/>
                      <a:pt x="288" y="533"/>
                      <a:pt x="289" y="540"/>
                    </a:cubicBezTo>
                    <a:cubicBezTo>
                      <a:pt x="288" y="540"/>
                      <a:pt x="288" y="541"/>
                      <a:pt x="287" y="541"/>
                    </a:cubicBezTo>
                    <a:cubicBezTo>
                      <a:pt x="284" y="541"/>
                      <a:pt x="284" y="538"/>
                      <a:pt x="280" y="539"/>
                    </a:cubicBezTo>
                    <a:close/>
                    <a:moveTo>
                      <a:pt x="346" y="542"/>
                    </a:moveTo>
                    <a:cubicBezTo>
                      <a:pt x="342" y="542"/>
                      <a:pt x="339" y="542"/>
                      <a:pt x="339" y="546"/>
                    </a:cubicBezTo>
                    <a:cubicBezTo>
                      <a:pt x="342" y="547"/>
                      <a:pt x="346" y="547"/>
                      <a:pt x="346" y="542"/>
                    </a:cubicBezTo>
                    <a:close/>
                    <a:moveTo>
                      <a:pt x="331" y="551"/>
                    </a:moveTo>
                    <a:cubicBezTo>
                      <a:pt x="326" y="547"/>
                      <a:pt x="318" y="557"/>
                      <a:pt x="312" y="559"/>
                    </a:cubicBezTo>
                    <a:cubicBezTo>
                      <a:pt x="319" y="557"/>
                      <a:pt x="328" y="557"/>
                      <a:pt x="331" y="551"/>
                    </a:cubicBezTo>
                    <a:close/>
                    <a:moveTo>
                      <a:pt x="450" y="567"/>
                    </a:moveTo>
                    <a:cubicBezTo>
                      <a:pt x="455" y="568"/>
                      <a:pt x="464" y="572"/>
                      <a:pt x="464" y="564"/>
                    </a:cubicBezTo>
                    <a:cubicBezTo>
                      <a:pt x="460" y="562"/>
                      <a:pt x="451" y="562"/>
                      <a:pt x="450" y="567"/>
                    </a:cubicBezTo>
                    <a:close/>
                    <a:moveTo>
                      <a:pt x="187" y="696"/>
                    </a:moveTo>
                    <a:cubicBezTo>
                      <a:pt x="196" y="694"/>
                      <a:pt x="201" y="690"/>
                      <a:pt x="208" y="687"/>
                    </a:cubicBezTo>
                    <a:cubicBezTo>
                      <a:pt x="208" y="683"/>
                      <a:pt x="205" y="681"/>
                      <a:pt x="203" y="679"/>
                    </a:cubicBezTo>
                    <a:cubicBezTo>
                      <a:pt x="199" y="678"/>
                      <a:pt x="196" y="683"/>
                      <a:pt x="195" y="681"/>
                    </a:cubicBezTo>
                    <a:cubicBezTo>
                      <a:pt x="191" y="646"/>
                      <a:pt x="224" y="637"/>
                      <a:pt x="235" y="612"/>
                    </a:cubicBezTo>
                    <a:cubicBezTo>
                      <a:pt x="238" y="613"/>
                      <a:pt x="239" y="617"/>
                      <a:pt x="244" y="617"/>
                    </a:cubicBezTo>
                    <a:cubicBezTo>
                      <a:pt x="248" y="614"/>
                      <a:pt x="244" y="612"/>
                      <a:pt x="244" y="607"/>
                    </a:cubicBezTo>
                    <a:cubicBezTo>
                      <a:pt x="245" y="603"/>
                      <a:pt x="250" y="602"/>
                      <a:pt x="252" y="598"/>
                    </a:cubicBezTo>
                    <a:cubicBezTo>
                      <a:pt x="244" y="597"/>
                      <a:pt x="238" y="600"/>
                      <a:pt x="231" y="603"/>
                    </a:cubicBezTo>
                    <a:cubicBezTo>
                      <a:pt x="232" y="596"/>
                      <a:pt x="242" y="597"/>
                      <a:pt x="248" y="593"/>
                    </a:cubicBezTo>
                    <a:cubicBezTo>
                      <a:pt x="249" y="590"/>
                      <a:pt x="249" y="588"/>
                      <a:pt x="249" y="584"/>
                    </a:cubicBezTo>
                    <a:cubicBezTo>
                      <a:pt x="255" y="581"/>
                      <a:pt x="261" y="580"/>
                      <a:pt x="261" y="571"/>
                    </a:cubicBezTo>
                    <a:cubicBezTo>
                      <a:pt x="256" y="576"/>
                      <a:pt x="250" y="573"/>
                      <a:pt x="241" y="573"/>
                    </a:cubicBezTo>
                    <a:cubicBezTo>
                      <a:pt x="233" y="582"/>
                      <a:pt x="220" y="588"/>
                      <a:pt x="227" y="606"/>
                    </a:cubicBezTo>
                    <a:cubicBezTo>
                      <a:pt x="227" y="609"/>
                      <a:pt x="223" y="608"/>
                      <a:pt x="222" y="609"/>
                    </a:cubicBezTo>
                    <a:cubicBezTo>
                      <a:pt x="226" y="622"/>
                      <a:pt x="207" y="624"/>
                      <a:pt x="207" y="614"/>
                    </a:cubicBezTo>
                    <a:cubicBezTo>
                      <a:pt x="203" y="614"/>
                      <a:pt x="201" y="617"/>
                      <a:pt x="197" y="618"/>
                    </a:cubicBezTo>
                    <a:cubicBezTo>
                      <a:pt x="197" y="615"/>
                      <a:pt x="199" y="615"/>
                      <a:pt x="197" y="613"/>
                    </a:cubicBezTo>
                    <a:cubicBezTo>
                      <a:pt x="194" y="612"/>
                      <a:pt x="194" y="615"/>
                      <a:pt x="190" y="614"/>
                    </a:cubicBezTo>
                    <a:cubicBezTo>
                      <a:pt x="170" y="643"/>
                      <a:pt x="139" y="662"/>
                      <a:pt x="125" y="698"/>
                    </a:cubicBezTo>
                    <a:cubicBezTo>
                      <a:pt x="126" y="700"/>
                      <a:pt x="127" y="703"/>
                      <a:pt x="127" y="706"/>
                    </a:cubicBezTo>
                    <a:cubicBezTo>
                      <a:pt x="123" y="713"/>
                      <a:pt x="114" y="719"/>
                      <a:pt x="114" y="728"/>
                    </a:cubicBezTo>
                    <a:cubicBezTo>
                      <a:pt x="115" y="730"/>
                      <a:pt x="120" y="728"/>
                      <a:pt x="121" y="730"/>
                    </a:cubicBezTo>
                    <a:cubicBezTo>
                      <a:pt x="123" y="736"/>
                      <a:pt x="117" y="741"/>
                      <a:pt x="116" y="746"/>
                    </a:cubicBezTo>
                    <a:cubicBezTo>
                      <a:pt x="115" y="753"/>
                      <a:pt x="119" y="762"/>
                      <a:pt x="111" y="765"/>
                    </a:cubicBezTo>
                    <a:cubicBezTo>
                      <a:pt x="116" y="774"/>
                      <a:pt x="103" y="786"/>
                      <a:pt x="110" y="794"/>
                    </a:cubicBezTo>
                    <a:cubicBezTo>
                      <a:pt x="112" y="776"/>
                      <a:pt x="133" y="776"/>
                      <a:pt x="130" y="752"/>
                    </a:cubicBezTo>
                    <a:cubicBezTo>
                      <a:pt x="131" y="750"/>
                      <a:pt x="134" y="749"/>
                      <a:pt x="134" y="745"/>
                    </a:cubicBezTo>
                    <a:cubicBezTo>
                      <a:pt x="133" y="743"/>
                      <a:pt x="132" y="738"/>
                      <a:pt x="134" y="735"/>
                    </a:cubicBezTo>
                    <a:cubicBezTo>
                      <a:pt x="134" y="734"/>
                      <a:pt x="145" y="719"/>
                      <a:pt x="146" y="719"/>
                    </a:cubicBezTo>
                    <a:cubicBezTo>
                      <a:pt x="151" y="716"/>
                      <a:pt x="152" y="721"/>
                      <a:pt x="157" y="720"/>
                    </a:cubicBezTo>
                    <a:cubicBezTo>
                      <a:pt x="160" y="720"/>
                      <a:pt x="159" y="715"/>
                      <a:pt x="162" y="718"/>
                    </a:cubicBezTo>
                    <a:cubicBezTo>
                      <a:pt x="161" y="720"/>
                      <a:pt x="159" y="722"/>
                      <a:pt x="159" y="726"/>
                    </a:cubicBezTo>
                    <a:cubicBezTo>
                      <a:pt x="175" y="722"/>
                      <a:pt x="186" y="713"/>
                      <a:pt x="187" y="696"/>
                    </a:cubicBezTo>
                    <a:close/>
                    <a:moveTo>
                      <a:pt x="313" y="574"/>
                    </a:moveTo>
                    <a:cubicBezTo>
                      <a:pt x="308" y="569"/>
                      <a:pt x="301" y="575"/>
                      <a:pt x="302" y="582"/>
                    </a:cubicBezTo>
                    <a:cubicBezTo>
                      <a:pt x="307" y="585"/>
                      <a:pt x="313" y="579"/>
                      <a:pt x="313" y="574"/>
                    </a:cubicBezTo>
                    <a:close/>
                    <a:moveTo>
                      <a:pt x="265" y="602"/>
                    </a:moveTo>
                    <a:cubicBezTo>
                      <a:pt x="268" y="599"/>
                      <a:pt x="269" y="596"/>
                      <a:pt x="275" y="596"/>
                    </a:cubicBezTo>
                    <a:cubicBezTo>
                      <a:pt x="275" y="593"/>
                      <a:pt x="274" y="590"/>
                      <a:pt x="277" y="590"/>
                    </a:cubicBezTo>
                    <a:cubicBezTo>
                      <a:pt x="284" y="588"/>
                      <a:pt x="293" y="589"/>
                      <a:pt x="293" y="580"/>
                    </a:cubicBezTo>
                    <a:cubicBezTo>
                      <a:pt x="288" y="578"/>
                      <a:pt x="281" y="581"/>
                      <a:pt x="276" y="581"/>
                    </a:cubicBezTo>
                    <a:cubicBezTo>
                      <a:pt x="276" y="580"/>
                      <a:pt x="280" y="575"/>
                      <a:pt x="276" y="575"/>
                    </a:cubicBezTo>
                    <a:cubicBezTo>
                      <a:pt x="274" y="578"/>
                      <a:pt x="267" y="577"/>
                      <a:pt x="267" y="581"/>
                    </a:cubicBezTo>
                    <a:cubicBezTo>
                      <a:pt x="269" y="583"/>
                      <a:pt x="273" y="582"/>
                      <a:pt x="274" y="584"/>
                    </a:cubicBezTo>
                    <a:cubicBezTo>
                      <a:pt x="269" y="587"/>
                      <a:pt x="261" y="597"/>
                      <a:pt x="265" y="602"/>
                    </a:cubicBezTo>
                    <a:close/>
                    <a:moveTo>
                      <a:pt x="377" y="579"/>
                    </a:moveTo>
                    <a:cubicBezTo>
                      <a:pt x="377" y="581"/>
                      <a:pt x="377" y="583"/>
                      <a:pt x="377" y="584"/>
                    </a:cubicBezTo>
                    <a:cubicBezTo>
                      <a:pt x="379" y="584"/>
                      <a:pt x="381" y="584"/>
                      <a:pt x="382" y="584"/>
                    </a:cubicBezTo>
                    <a:cubicBezTo>
                      <a:pt x="382" y="581"/>
                      <a:pt x="381" y="579"/>
                      <a:pt x="377" y="579"/>
                    </a:cubicBezTo>
                    <a:close/>
                    <a:moveTo>
                      <a:pt x="439" y="587"/>
                    </a:moveTo>
                    <a:cubicBezTo>
                      <a:pt x="438" y="587"/>
                      <a:pt x="438" y="586"/>
                      <a:pt x="438" y="585"/>
                    </a:cubicBezTo>
                    <a:cubicBezTo>
                      <a:pt x="434" y="585"/>
                      <a:pt x="431" y="587"/>
                      <a:pt x="430" y="590"/>
                    </a:cubicBezTo>
                    <a:cubicBezTo>
                      <a:pt x="433" y="592"/>
                      <a:pt x="437" y="589"/>
                      <a:pt x="439" y="587"/>
                    </a:cubicBezTo>
                    <a:close/>
                    <a:moveTo>
                      <a:pt x="412" y="592"/>
                    </a:moveTo>
                    <a:cubicBezTo>
                      <a:pt x="407" y="593"/>
                      <a:pt x="404" y="595"/>
                      <a:pt x="399" y="597"/>
                    </a:cubicBezTo>
                    <a:cubicBezTo>
                      <a:pt x="399" y="600"/>
                      <a:pt x="400" y="603"/>
                      <a:pt x="403" y="603"/>
                    </a:cubicBezTo>
                    <a:cubicBezTo>
                      <a:pt x="408" y="602"/>
                      <a:pt x="411" y="597"/>
                      <a:pt x="412" y="592"/>
                    </a:cubicBezTo>
                    <a:close/>
                    <a:moveTo>
                      <a:pt x="423" y="603"/>
                    </a:moveTo>
                    <a:cubicBezTo>
                      <a:pt x="424" y="599"/>
                      <a:pt x="430" y="599"/>
                      <a:pt x="432" y="596"/>
                    </a:cubicBezTo>
                    <a:cubicBezTo>
                      <a:pt x="425" y="588"/>
                      <a:pt x="414" y="596"/>
                      <a:pt x="410" y="602"/>
                    </a:cubicBezTo>
                    <a:cubicBezTo>
                      <a:pt x="414" y="607"/>
                      <a:pt x="417" y="601"/>
                      <a:pt x="423" y="603"/>
                    </a:cubicBezTo>
                    <a:close/>
                    <a:moveTo>
                      <a:pt x="387" y="612"/>
                    </a:moveTo>
                    <a:cubicBezTo>
                      <a:pt x="390" y="610"/>
                      <a:pt x="394" y="608"/>
                      <a:pt x="397" y="605"/>
                    </a:cubicBezTo>
                    <a:cubicBezTo>
                      <a:pt x="389" y="606"/>
                      <a:pt x="377" y="599"/>
                      <a:pt x="373" y="610"/>
                    </a:cubicBezTo>
                    <a:cubicBezTo>
                      <a:pt x="365" y="608"/>
                      <a:pt x="363" y="615"/>
                      <a:pt x="353" y="612"/>
                    </a:cubicBezTo>
                    <a:cubicBezTo>
                      <a:pt x="361" y="625"/>
                      <a:pt x="376" y="608"/>
                      <a:pt x="387" y="612"/>
                    </a:cubicBezTo>
                    <a:close/>
                    <a:moveTo>
                      <a:pt x="398" y="619"/>
                    </a:moveTo>
                    <a:cubicBezTo>
                      <a:pt x="402" y="617"/>
                      <a:pt x="406" y="617"/>
                      <a:pt x="405" y="610"/>
                    </a:cubicBezTo>
                    <a:cubicBezTo>
                      <a:pt x="396" y="612"/>
                      <a:pt x="387" y="614"/>
                      <a:pt x="387" y="625"/>
                    </a:cubicBezTo>
                    <a:cubicBezTo>
                      <a:pt x="394" y="627"/>
                      <a:pt x="395" y="622"/>
                      <a:pt x="398" y="619"/>
                    </a:cubicBezTo>
                    <a:close/>
                    <a:moveTo>
                      <a:pt x="319" y="624"/>
                    </a:moveTo>
                    <a:cubicBezTo>
                      <a:pt x="323" y="623"/>
                      <a:pt x="326" y="623"/>
                      <a:pt x="329" y="622"/>
                    </a:cubicBezTo>
                    <a:cubicBezTo>
                      <a:pt x="328" y="614"/>
                      <a:pt x="321" y="621"/>
                      <a:pt x="319" y="624"/>
                    </a:cubicBezTo>
                    <a:close/>
                    <a:moveTo>
                      <a:pt x="342" y="621"/>
                    </a:moveTo>
                    <a:cubicBezTo>
                      <a:pt x="342" y="620"/>
                      <a:pt x="342" y="619"/>
                      <a:pt x="342" y="618"/>
                    </a:cubicBezTo>
                    <a:cubicBezTo>
                      <a:pt x="340" y="618"/>
                      <a:pt x="339" y="618"/>
                      <a:pt x="338" y="619"/>
                    </a:cubicBezTo>
                    <a:cubicBezTo>
                      <a:pt x="337" y="622"/>
                      <a:pt x="340" y="620"/>
                      <a:pt x="342" y="621"/>
                    </a:cubicBezTo>
                    <a:close/>
                    <a:moveTo>
                      <a:pt x="332" y="636"/>
                    </a:moveTo>
                    <a:cubicBezTo>
                      <a:pt x="341" y="635"/>
                      <a:pt x="350" y="644"/>
                      <a:pt x="357" y="638"/>
                    </a:cubicBezTo>
                    <a:cubicBezTo>
                      <a:pt x="357" y="630"/>
                      <a:pt x="347" y="627"/>
                      <a:pt x="341" y="626"/>
                    </a:cubicBezTo>
                    <a:cubicBezTo>
                      <a:pt x="331" y="625"/>
                      <a:pt x="318" y="631"/>
                      <a:pt x="311" y="632"/>
                    </a:cubicBezTo>
                    <a:cubicBezTo>
                      <a:pt x="316" y="641"/>
                      <a:pt x="326" y="637"/>
                      <a:pt x="332" y="636"/>
                    </a:cubicBezTo>
                    <a:close/>
                    <a:moveTo>
                      <a:pt x="229" y="640"/>
                    </a:moveTo>
                    <a:cubicBezTo>
                      <a:pt x="233" y="643"/>
                      <a:pt x="232" y="650"/>
                      <a:pt x="237" y="652"/>
                    </a:cubicBezTo>
                    <a:cubicBezTo>
                      <a:pt x="239" y="647"/>
                      <a:pt x="235" y="637"/>
                      <a:pt x="229" y="640"/>
                    </a:cubicBezTo>
                    <a:close/>
                    <a:moveTo>
                      <a:pt x="274" y="646"/>
                    </a:moveTo>
                    <a:cubicBezTo>
                      <a:pt x="271" y="642"/>
                      <a:pt x="261" y="641"/>
                      <a:pt x="261" y="648"/>
                    </a:cubicBezTo>
                    <a:cubicBezTo>
                      <a:pt x="264" y="649"/>
                      <a:pt x="273" y="650"/>
                      <a:pt x="274" y="646"/>
                    </a:cubicBezTo>
                    <a:close/>
                    <a:moveTo>
                      <a:pt x="1261" y="735"/>
                    </a:moveTo>
                    <a:cubicBezTo>
                      <a:pt x="1252" y="729"/>
                      <a:pt x="1245" y="721"/>
                      <a:pt x="1237" y="716"/>
                    </a:cubicBezTo>
                    <a:cubicBezTo>
                      <a:pt x="1237" y="715"/>
                      <a:pt x="1239" y="710"/>
                      <a:pt x="1237" y="709"/>
                    </a:cubicBezTo>
                    <a:cubicBezTo>
                      <a:pt x="1237" y="710"/>
                      <a:pt x="1234" y="712"/>
                      <a:pt x="1234" y="710"/>
                    </a:cubicBezTo>
                    <a:cubicBezTo>
                      <a:pt x="1234" y="705"/>
                      <a:pt x="1235" y="704"/>
                      <a:pt x="1234" y="700"/>
                    </a:cubicBezTo>
                    <a:cubicBezTo>
                      <a:pt x="1231" y="699"/>
                      <a:pt x="1229" y="701"/>
                      <a:pt x="1228" y="696"/>
                    </a:cubicBezTo>
                    <a:cubicBezTo>
                      <a:pt x="1227" y="693"/>
                      <a:pt x="1231" y="694"/>
                      <a:pt x="1230" y="691"/>
                    </a:cubicBezTo>
                    <a:cubicBezTo>
                      <a:pt x="1218" y="688"/>
                      <a:pt x="1227" y="670"/>
                      <a:pt x="1217" y="666"/>
                    </a:cubicBezTo>
                    <a:cubicBezTo>
                      <a:pt x="1210" y="672"/>
                      <a:pt x="1200" y="678"/>
                      <a:pt x="1202" y="691"/>
                    </a:cubicBezTo>
                    <a:cubicBezTo>
                      <a:pt x="1200" y="694"/>
                      <a:pt x="1195" y="695"/>
                      <a:pt x="1195" y="700"/>
                    </a:cubicBezTo>
                    <a:cubicBezTo>
                      <a:pt x="1198" y="702"/>
                      <a:pt x="1205" y="700"/>
                      <a:pt x="1205" y="704"/>
                    </a:cubicBezTo>
                    <a:cubicBezTo>
                      <a:pt x="1203" y="711"/>
                      <a:pt x="1206" y="713"/>
                      <a:pt x="1207" y="719"/>
                    </a:cubicBezTo>
                    <a:cubicBezTo>
                      <a:pt x="1197" y="740"/>
                      <a:pt x="1214" y="773"/>
                      <a:pt x="1212" y="801"/>
                    </a:cubicBezTo>
                    <a:cubicBezTo>
                      <a:pt x="1211" y="812"/>
                      <a:pt x="1210" y="819"/>
                      <a:pt x="1215" y="827"/>
                    </a:cubicBezTo>
                    <a:cubicBezTo>
                      <a:pt x="1222" y="833"/>
                      <a:pt x="1232" y="844"/>
                      <a:pt x="1242" y="834"/>
                    </a:cubicBezTo>
                    <a:cubicBezTo>
                      <a:pt x="1244" y="832"/>
                      <a:pt x="1242" y="831"/>
                      <a:pt x="1242" y="828"/>
                    </a:cubicBezTo>
                    <a:cubicBezTo>
                      <a:pt x="1251" y="821"/>
                      <a:pt x="1259" y="814"/>
                      <a:pt x="1260" y="803"/>
                    </a:cubicBezTo>
                    <a:cubicBezTo>
                      <a:pt x="1260" y="794"/>
                      <a:pt x="1251" y="787"/>
                      <a:pt x="1251" y="779"/>
                    </a:cubicBezTo>
                    <a:cubicBezTo>
                      <a:pt x="1251" y="769"/>
                      <a:pt x="1262" y="761"/>
                      <a:pt x="1263" y="750"/>
                    </a:cubicBezTo>
                    <a:cubicBezTo>
                      <a:pt x="1263" y="744"/>
                      <a:pt x="1258" y="742"/>
                      <a:pt x="1261" y="735"/>
                    </a:cubicBezTo>
                    <a:close/>
                    <a:moveTo>
                      <a:pt x="112" y="674"/>
                    </a:moveTo>
                    <a:cubicBezTo>
                      <a:pt x="107" y="674"/>
                      <a:pt x="105" y="676"/>
                      <a:pt x="106" y="681"/>
                    </a:cubicBezTo>
                    <a:cubicBezTo>
                      <a:pt x="110" y="683"/>
                      <a:pt x="112" y="678"/>
                      <a:pt x="112" y="674"/>
                    </a:cubicBezTo>
                    <a:close/>
                    <a:moveTo>
                      <a:pt x="285" y="679"/>
                    </a:moveTo>
                    <a:cubicBezTo>
                      <a:pt x="283" y="685"/>
                      <a:pt x="292" y="686"/>
                      <a:pt x="292" y="681"/>
                    </a:cubicBezTo>
                    <a:cubicBezTo>
                      <a:pt x="292" y="678"/>
                      <a:pt x="288" y="679"/>
                      <a:pt x="285" y="679"/>
                    </a:cubicBezTo>
                    <a:close/>
                    <a:moveTo>
                      <a:pt x="541" y="828"/>
                    </a:moveTo>
                    <a:cubicBezTo>
                      <a:pt x="549" y="818"/>
                      <a:pt x="539" y="806"/>
                      <a:pt x="538" y="793"/>
                    </a:cubicBezTo>
                    <a:cubicBezTo>
                      <a:pt x="539" y="790"/>
                      <a:pt x="542" y="789"/>
                      <a:pt x="543" y="785"/>
                    </a:cubicBezTo>
                    <a:cubicBezTo>
                      <a:pt x="542" y="781"/>
                      <a:pt x="539" y="781"/>
                      <a:pt x="539" y="778"/>
                    </a:cubicBezTo>
                    <a:cubicBezTo>
                      <a:pt x="542" y="774"/>
                      <a:pt x="542" y="767"/>
                      <a:pt x="541" y="761"/>
                    </a:cubicBezTo>
                    <a:cubicBezTo>
                      <a:pt x="539" y="761"/>
                      <a:pt x="536" y="762"/>
                      <a:pt x="537" y="759"/>
                    </a:cubicBezTo>
                    <a:cubicBezTo>
                      <a:pt x="532" y="759"/>
                      <a:pt x="534" y="766"/>
                      <a:pt x="529" y="766"/>
                    </a:cubicBezTo>
                    <a:cubicBezTo>
                      <a:pt x="531" y="760"/>
                      <a:pt x="532" y="754"/>
                      <a:pt x="533" y="746"/>
                    </a:cubicBezTo>
                    <a:cubicBezTo>
                      <a:pt x="531" y="744"/>
                      <a:pt x="528" y="743"/>
                      <a:pt x="525" y="741"/>
                    </a:cubicBezTo>
                    <a:cubicBezTo>
                      <a:pt x="527" y="731"/>
                      <a:pt x="519" y="725"/>
                      <a:pt x="513" y="720"/>
                    </a:cubicBezTo>
                    <a:cubicBezTo>
                      <a:pt x="510" y="722"/>
                      <a:pt x="516" y="725"/>
                      <a:pt x="513" y="726"/>
                    </a:cubicBezTo>
                    <a:cubicBezTo>
                      <a:pt x="508" y="720"/>
                      <a:pt x="500" y="723"/>
                      <a:pt x="495" y="721"/>
                    </a:cubicBezTo>
                    <a:cubicBezTo>
                      <a:pt x="492" y="721"/>
                      <a:pt x="490" y="717"/>
                      <a:pt x="487" y="717"/>
                    </a:cubicBezTo>
                    <a:cubicBezTo>
                      <a:pt x="480" y="715"/>
                      <a:pt x="467" y="717"/>
                      <a:pt x="458" y="717"/>
                    </a:cubicBezTo>
                    <a:cubicBezTo>
                      <a:pt x="449" y="717"/>
                      <a:pt x="442" y="721"/>
                      <a:pt x="436" y="721"/>
                    </a:cubicBezTo>
                    <a:cubicBezTo>
                      <a:pt x="423" y="723"/>
                      <a:pt x="419" y="714"/>
                      <a:pt x="407" y="713"/>
                    </a:cubicBezTo>
                    <a:cubicBezTo>
                      <a:pt x="416" y="702"/>
                      <a:pt x="401" y="697"/>
                      <a:pt x="393" y="695"/>
                    </a:cubicBezTo>
                    <a:cubicBezTo>
                      <a:pt x="390" y="699"/>
                      <a:pt x="392" y="705"/>
                      <a:pt x="389" y="708"/>
                    </a:cubicBezTo>
                    <a:cubicBezTo>
                      <a:pt x="386" y="705"/>
                      <a:pt x="388" y="702"/>
                      <a:pt x="388" y="696"/>
                    </a:cubicBezTo>
                    <a:cubicBezTo>
                      <a:pt x="382" y="695"/>
                      <a:pt x="380" y="702"/>
                      <a:pt x="372" y="700"/>
                    </a:cubicBezTo>
                    <a:cubicBezTo>
                      <a:pt x="372" y="699"/>
                      <a:pt x="374" y="698"/>
                      <a:pt x="374" y="695"/>
                    </a:cubicBezTo>
                    <a:cubicBezTo>
                      <a:pt x="370" y="695"/>
                      <a:pt x="371" y="691"/>
                      <a:pt x="369" y="691"/>
                    </a:cubicBezTo>
                    <a:cubicBezTo>
                      <a:pt x="367" y="692"/>
                      <a:pt x="366" y="693"/>
                      <a:pt x="364" y="694"/>
                    </a:cubicBezTo>
                    <a:cubicBezTo>
                      <a:pt x="365" y="691"/>
                      <a:pt x="363" y="691"/>
                      <a:pt x="363" y="689"/>
                    </a:cubicBezTo>
                    <a:cubicBezTo>
                      <a:pt x="358" y="689"/>
                      <a:pt x="356" y="687"/>
                      <a:pt x="354" y="691"/>
                    </a:cubicBezTo>
                    <a:cubicBezTo>
                      <a:pt x="352" y="683"/>
                      <a:pt x="344" y="685"/>
                      <a:pt x="336" y="682"/>
                    </a:cubicBezTo>
                    <a:cubicBezTo>
                      <a:pt x="336" y="691"/>
                      <a:pt x="331" y="695"/>
                      <a:pt x="329" y="702"/>
                    </a:cubicBezTo>
                    <a:cubicBezTo>
                      <a:pt x="331" y="705"/>
                      <a:pt x="334" y="706"/>
                      <a:pt x="334" y="710"/>
                    </a:cubicBezTo>
                    <a:cubicBezTo>
                      <a:pt x="331" y="709"/>
                      <a:pt x="328" y="708"/>
                      <a:pt x="327" y="705"/>
                    </a:cubicBezTo>
                    <a:cubicBezTo>
                      <a:pt x="324" y="708"/>
                      <a:pt x="317" y="712"/>
                      <a:pt x="313" y="712"/>
                    </a:cubicBezTo>
                    <a:cubicBezTo>
                      <a:pt x="314" y="708"/>
                      <a:pt x="318" y="707"/>
                      <a:pt x="318" y="703"/>
                    </a:cubicBezTo>
                    <a:cubicBezTo>
                      <a:pt x="316" y="699"/>
                      <a:pt x="312" y="694"/>
                      <a:pt x="306" y="697"/>
                    </a:cubicBezTo>
                    <a:cubicBezTo>
                      <a:pt x="307" y="693"/>
                      <a:pt x="306" y="691"/>
                      <a:pt x="304" y="689"/>
                    </a:cubicBezTo>
                    <a:cubicBezTo>
                      <a:pt x="292" y="683"/>
                      <a:pt x="282" y="697"/>
                      <a:pt x="274" y="692"/>
                    </a:cubicBezTo>
                    <a:cubicBezTo>
                      <a:pt x="277" y="689"/>
                      <a:pt x="282" y="689"/>
                      <a:pt x="282" y="683"/>
                    </a:cubicBezTo>
                    <a:cubicBezTo>
                      <a:pt x="278" y="679"/>
                      <a:pt x="275" y="684"/>
                      <a:pt x="271" y="685"/>
                    </a:cubicBezTo>
                    <a:cubicBezTo>
                      <a:pt x="270" y="688"/>
                      <a:pt x="269" y="690"/>
                      <a:pt x="268" y="693"/>
                    </a:cubicBezTo>
                    <a:cubicBezTo>
                      <a:pt x="256" y="698"/>
                      <a:pt x="253" y="712"/>
                      <a:pt x="236" y="713"/>
                    </a:cubicBezTo>
                    <a:cubicBezTo>
                      <a:pt x="234" y="716"/>
                      <a:pt x="231" y="718"/>
                      <a:pt x="231" y="722"/>
                    </a:cubicBezTo>
                    <a:cubicBezTo>
                      <a:pt x="234" y="725"/>
                      <a:pt x="239" y="725"/>
                      <a:pt x="239" y="729"/>
                    </a:cubicBezTo>
                    <a:cubicBezTo>
                      <a:pt x="243" y="729"/>
                      <a:pt x="243" y="726"/>
                      <a:pt x="247" y="726"/>
                    </a:cubicBezTo>
                    <a:cubicBezTo>
                      <a:pt x="246" y="729"/>
                      <a:pt x="249" y="730"/>
                      <a:pt x="248" y="733"/>
                    </a:cubicBezTo>
                    <a:cubicBezTo>
                      <a:pt x="258" y="734"/>
                      <a:pt x="258" y="747"/>
                      <a:pt x="251" y="750"/>
                    </a:cubicBezTo>
                    <a:cubicBezTo>
                      <a:pt x="250" y="768"/>
                      <a:pt x="233" y="769"/>
                      <a:pt x="234" y="788"/>
                    </a:cubicBezTo>
                    <a:cubicBezTo>
                      <a:pt x="232" y="790"/>
                      <a:pt x="227" y="791"/>
                      <a:pt x="223" y="792"/>
                    </a:cubicBezTo>
                    <a:cubicBezTo>
                      <a:pt x="209" y="782"/>
                      <a:pt x="200" y="768"/>
                      <a:pt x="195" y="750"/>
                    </a:cubicBezTo>
                    <a:cubicBezTo>
                      <a:pt x="188" y="749"/>
                      <a:pt x="184" y="747"/>
                      <a:pt x="185" y="738"/>
                    </a:cubicBezTo>
                    <a:cubicBezTo>
                      <a:pt x="182" y="737"/>
                      <a:pt x="179" y="734"/>
                      <a:pt x="176" y="736"/>
                    </a:cubicBezTo>
                    <a:cubicBezTo>
                      <a:pt x="170" y="750"/>
                      <a:pt x="176" y="763"/>
                      <a:pt x="179" y="779"/>
                    </a:cubicBezTo>
                    <a:cubicBezTo>
                      <a:pt x="173" y="779"/>
                      <a:pt x="169" y="788"/>
                      <a:pt x="169" y="792"/>
                    </a:cubicBezTo>
                    <a:cubicBezTo>
                      <a:pt x="169" y="798"/>
                      <a:pt x="174" y="800"/>
                      <a:pt x="176" y="806"/>
                    </a:cubicBezTo>
                    <a:cubicBezTo>
                      <a:pt x="177" y="811"/>
                      <a:pt x="175" y="819"/>
                      <a:pt x="177" y="824"/>
                    </a:cubicBezTo>
                    <a:cubicBezTo>
                      <a:pt x="178" y="828"/>
                      <a:pt x="183" y="831"/>
                      <a:pt x="183" y="835"/>
                    </a:cubicBezTo>
                    <a:cubicBezTo>
                      <a:pt x="186" y="847"/>
                      <a:pt x="176" y="854"/>
                      <a:pt x="175" y="866"/>
                    </a:cubicBezTo>
                    <a:cubicBezTo>
                      <a:pt x="178" y="870"/>
                      <a:pt x="180" y="875"/>
                      <a:pt x="177" y="881"/>
                    </a:cubicBezTo>
                    <a:cubicBezTo>
                      <a:pt x="179" y="883"/>
                      <a:pt x="181" y="886"/>
                      <a:pt x="183" y="888"/>
                    </a:cubicBezTo>
                    <a:cubicBezTo>
                      <a:pt x="179" y="887"/>
                      <a:pt x="180" y="888"/>
                      <a:pt x="178" y="889"/>
                    </a:cubicBezTo>
                    <a:cubicBezTo>
                      <a:pt x="179" y="895"/>
                      <a:pt x="175" y="896"/>
                      <a:pt x="176" y="901"/>
                    </a:cubicBezTo>
                    <a:cubicBezTo>
                      <a:pt x="177" y="902"/>
                      <a:pt x="180" y="902"/>
                      <a:pt x="183" y="902"/>
                    </a:cubicBezTo>
                    <a:cubicBezTo>
                      <a:pt x="180" y="914"/>
                      <a:pt x="184" y="923"/>
                      <a:pt x="185" y="931"/>
                    </a:cubicBezTo>
                    <a:cubicBezTo>
                      <a:pt x="187" y="939"/>
                      <a:pt x="185" y="943"/>
                      <a:pt x="189" y="948"/>
                    </a:cubicBezTo>
                    <a:cubicBezTo>
                      <a:pt x="191" y="951"/>
                      <a:pt x="196" y="951"/>
                      <a:pt x="199" y="956"/>
                    </a:cubicBezTo>
                    <a:cubicBezTo>
                      <a:pt x="200" y="958"/>
                      <a:pt x="200" y="961"/>
                      <a:pt x="202" y="963"/>
                    </a:cubicBezTo>
                    <a:cubicBezTo>
                      <a:pt x="207" y="970"/>
                      <a:pt x="220" y="973"/>
                      <a:pt x="227" y="978"/>
                    </a:cubicBezTo>
                    <a:cubicBezTo>
                      <a:pt x="229" y="979"/>
                      <a:pt x="229" y="982"/>
                      <a:pt x="231" y="984"/>
                    </a:cubicBezTo>
                    <a:cubicBezTo>
                      <a:pt x="236" y="987"/>
                      <a:pt x="245" y="988"/>
                      <a:pt x="250" y="990"/>
                    </a:cubicBezTo>
                    <a:cubicBezTo>
                      <a:pt x="251" y="989"/>
                      <a:pt x="252" y="988"/>
                      <a:pt x="254" y="987"/>
                    </a:cubicBezTo>
                    <a:cubicBezTo>
                      <a:pt x="257" y="994"/>
                      <a:pt x="268" y="992"/>
                      <a:pt x="275" y="995"/>
                    </a:cubicBezTo>
                    <a:cubicBezTo>
                      <a:pt x="279" y="1003"/>
                      <a:pt x="290" y="1004"/>
                      <a:pt x="299" y="1008"/>
                    </a:cubicBezTo>
                    <a:cubicBezTo>
                      <a:pt x="301" y="1018"/>
                      <a:pt x="318" y="1018"/>
                      <a:pt x="323" y="1008"/>
                    </a:cubicBezTo>
                    <a:cubicBezTo>
                      <a:pt x="330" y="1012"/>
                      <a:pt x="336" y="1011"/>
                      <a:pt x="347" y="1011"/>
                    </a:cubicBezTo>
                    <a:cubicBezTo>
                      <a:pt x="348" y="1004"/>
                      <a:pt x="345" y="999"/>
                      <a:pt x="345" y="994"/>
                    </a:cubicBezTo>
                    <a:cubicBezTo>
                      <a:pt x="351" y="998"/>
                      <a:pt x="353" y="998"/>
                      <a:pt x="361" y="997"/>
                    </a:cubicBezTo>
                    <a:cubicBezTo>
                      <a:pt x="366" y="986"/>
                      <a:pt x="377" y="982"/>
                      <a:pt x="376" y="965"/>
                    </a:cubicBezTo>
                    <a:cubicBezTo>
                      <a:pt x="374" y="963"/>
                      <a:pt x="368" y="964"/>
                      <a:pt x="367" y="960"/>
                    </a:cubicBezTo>
                    <a:cubicBezTo>
                      <a:pt x="367" y="955"/>
                      <a:pt x="366" y="952"/>
                      <a:pt x="364" y="949"/>
                    </a:cubicBezTo>
                    <a:cubicBezTo>
                      <a:pt x="365" y="946"/>
                      <a:pt x="370" y="944"/>
                      <a:pt x="368" y="941"/>
                    </a:cubicBezTo>
                    <a:cubicBezTo>
                      <a:pt x="365" y="940"/>
                      <a:pt x="357" y="938"/>
                      <a:pt x="361" y="933"/>
                    </a:cubicBezTo>
                    <a:cubicBezTo>
                      <a:pt x="364" y="936"/>
                      <a:pt x="373" y="941"/>
                      <a:pt x="376" y="934"/>
                    </a:cubicBezTo>
                    <a:cubicBezTo>
                      <a:pt x="369" y="932"/>
                      <a:pt x="366" y="926"/>
                      <a:pt x="357" y="926"/>
                    </a:cubicBezTo>
                    <a:cubicBezTo>
                      <a:pt x="356" y="925"/>
                      <a:pt x="357" y="921"/>
                      <a:pt x="355" y="920"/>
                    </a:cubicBezTo>
                    <a:cubicBezTo>
                      <a:pt x="352" y="920"/>
                      <a:pt x="346" y="922"/>
                      <a:pt x="347" y="917"/>
                    </a:cubicBezTo>
                    <a:cubicBezTo>
                      <a:pt x="358" y="915"/>
                      <a:pt x="363" y="925"/>
                      <a:pt x="377" y="923"/>
                    </a:cubicBezTo>
                    <a:cubicBezTo>
                      <a:pt x="380" y="924"/>
                      <a:pt x="378" y="929"/>
                      <a:pt x="381" y="929"/>
                    </a:cubicBezTo>
                    <a:cubicBezTo>
                      <a:pt x="385" y="928"/>
                      <a:pt x="388" y="926"/>
                      <a:pt x="387" y="920"/>
                    </a:cubicBezTo>
                    <a:cubicBezTo>
                      <a:pt x="385" y="918"/>
                      <a:pt x="383" y="923"/>
                      <a:pt x="381" y="920"/>
                    </a:cubicBezTo>
                    <a:cubicBezTo>
                      <a:pt x="378" y="913"/>
                      <a:pt x="382" y="908"/>
                      <a:pt x="383" y="903"/>
                    </a:cubicBezTo>
                    <a:cubicBezTo>
                      <a:pt x="382" y="901"/>
                      <a:pt x="377" y="901"/>
                      <a:pt x="377" y="897"/>
                    </a:cubicBezTo>
                    <a:cubicBezTo>
                      <a:pt x="382" y="890"/>
                      <a:pt x="388" y="883"/>
                      <a:pt x="393" y="876"/>
                    </a:cubicBezTo>
                    <a:cubicBezTo>
                      <a:pt x="399" y="876"/>
                      <a:pt x="406" y="870"/>
                      <a:pt x="416" y="869"/>
                    </a:cubicBezTo>
                    <a:cubicBezTo>
                      <a:pt x="422" y="869"/>
                      <a:pt x="428" y="872"/>
                      <a:pt x="433" y="870"/>
                    </a:cubicBezTo>
                    <a:cubicBezTo>
                      <a:pt x="436" y="869"/>
                      <a:pt x="437" y="866"/>
                      <a:pt x="440" y="865"/>
                    </a:cubicBezTo>
                    <a:cubicBezTo>
                      <a:pt x="443" y="865"/>
                      <a:pt x="448" y="866"/>
                      <a:pt x="452" y="865"/>
                    </a:cubicBezTo>
                    <a:cubicBezTo>
                      <a:pt x="457" y="865"/>
                      <a:pt x="460" y="862"/>
                      <a:pt x="463" y="863"/>
                    </a:cubicBezTo>
                    <a:cubicBezTo>
                      <a:pt x="470" y="864"/>
                      <a:pt x="472" y="874"/>
                      <a:pt x="479" y="873"/>
                    </a:cubicBezTo>
                    <a:cubicBezTo>
                      <a:pt x="488" y="866"/>
                      <a:pt x="503" y="869"/>
                      <a:pt x="515" y="863"/>
                    </a:cubicBezTo>
                    <a:cubicBezTo>
                      <a:pt x="529" y="867"/>
                      <a:pt x="544" y="870"/>
                      <a:pt x="555" y="861"/>
                    </a:cubicBezTo>
                    <a:cubicBezTo>
                      <a:pt x="560" y="856"/>
                      <a:pt x="566" y="851"/>
                      <a:pt x="563" y="846"/>
                    </a:cubicBezTo>
                    <a:cubicBezTo>
                      <a:pt x="547" y="851"/>
                      <a:pt x="548" y="834"/>
                      <a:pt x="541" y="828"/>
                    </a:cubicBezTo>
                    <a:close/>
                    <a:moveTo>
                      <a:pt x="71" y="736"/>
                    </a:moveTo>
                    <a:cubicBezTo>
                      <a:pt x="72" y="725"/>
                      <a:pt x="82" y="716"/>
                      <a:pt x="82" y="708"/>
                    </a:cubicBezTo>
                    <a:cubicBezTo>
                      <a:pt x="80" y="708"/>
                      <a:pt x="80" y="707"/>
                      <a:pt x="79" y="707"/>
                    </a:cubicBezTo>
                    <a:cubicBezTo>
                      <a:pt x="78" y="721"/>
                      <a:pt x="58" y="744"/>
                      <a:pt x="71" y="751"/>
                    </a:cubicBezTo>
                    <a:cubicBezTo>
                      <a:pt x="76" y="746"/>
                      <a:pt x="71" y="741"/>
                      <a:pt x="71" y="736"/>
                    </a:cubicBezTo>
                    <a:close/>
                    <a:moveTo>
                      <a:pt x="82" y="740"/>
                    </a:moveTo>
                    <a:cubicBezTo>
                      <a:pt x="81" y="736"/>
                      <a:pt x="83" y="735"/>
                      <a:pt x="83" y="731"/>
                    </a:cubicBezTo>
                    <a:cubicBezTo>
                      <a:pt x="71" y="730"/>
                      <a:pt x="74" y="744"/>
                      <a:pt x="77" y="750"/>
                    </a:cubicBezTo>
                    <a:cubicBezTo>
                      <a:pt x="89" y="755"/>
                      <a:pt x="104" y="745"/>
                      <a:pt x="107" y="731"/>
                    </a:cubicBezTo>
                    <a:cubicBezTo>
                      <a:pt x="98" y="729"/>
                      <a:pt x="91" y="742"/>
                      <a:pt x="82" y="740"/>
                    </a:cubicBezTo>
                    <a:close/>
                    <a:moveTo>
                      <a:pt x="57" y="796"/>
                    </a:moveTo>
                    <a:cubicBezTo>
                      <a:pt x="59" y="788"/>
                      <a:pt x="64" y="772"/>
                      <a:pt x="60" y="763"/>
                    </a:cubicBezTo>
                    <a:cubicBezTo>
                      <a:pt x="56" y="771"/>
                      <a:pt x="51" y="787"/>
                      <a:pt x="57" y="796"/>
                    </a:cubicBezTo>
                    <a:close/>
                    <a:moveTo>
                      <a:pt x="50" y="804"/>
                    </a:moveTo>
                    <a:cubicBezTo>
                      <a:pt x="51" y="803"/>
                      <a:pt x="53" y="796"/>
                      <a:pt x="49" y="797"/>
                    </a:cubicBezTo>
                    <a:cubicBezTo>
                      <a:pt x="48" y="799"/>
                      <a:pt x="47" y="804"/>
                      <a:pt x="50" y="804"/>
                    </a:cubicBezTo>
                    <a:close/>
                    <a:moveTo>
                      <a:pt x="51" y="830"/>
                    </a:moveTo>
                    <a:cubicBezTo>
                      <a:pt x="52" y="824"/>
                      <a:pt x="54" y="815"/>
                      <a:pt x="54" y="810"/>
                    </a:cubicBezTo>
                    <a:cubicBezTo>
                      <a:pt x="52" y="814"/>
                      <a:pt x="49" y="817"/>
                      <a:pt x="48" y="821"/>
                    </a:cubicBezTo>
                    <a:cubicBezTo>
                      <a:pt x="54" y="822"/>
                      <a:pt x="47" y="829"/>
                      <a:pt x="51" y="830"/>
                    </a:cubicBezTo>
                    <a:close/>
                    <a:moveTo>
                      <a:pt x="40" y="817"/>
                    </a:moveTo>
                    <a:cubicBezTo>
                      <a:pt x="39" y="823"/>
                      <a:pt x="36" y="832"/>
                      <a:pt x="39" y="839"/>
                    </a:cubicBezTo>
                    <a:cubicBezTo>
                      <a:pt x="40" y="833"/>
                      <a:pt x="43" y="824"/>
                      <a:pt x="40" y="817"/>
                    </a:cubicBezTo>
                    <a:close/>
                    <a:moveTo>
                      <a:pt x="31" y="845"/>
                    </a:moveTo>
                    <a:cubicBezTo>
                      <a:pt x="31" y="852"/>
                      <a:pt x="31" y="859"/>
                      <a:pt x="33" y="864"/>
                    </a:cubicBezTo>
                    <a:cubicBezTo>
                      <a:pt x="34" y="858"/>
                      <a:pt x="37" y="847"/>
                      <a:pt x="31" y="845"/>
                    </a:cubicBezTo>
                    <a:close/>
                    <a:moveTo>
                      <a:pt x="38" y="861"/>
                    </a:moveTo>
                    <a:cubicBezTo>
                      <a:pt x="42" y="859"/>
                      <a:pt x="46" y="849"/>
                      <a:pt x="41" y="845"/>
                    </a:cubicBezTo>
                    <a:cubicBezTo>
                      <a:pt x="39" y="849"/>
                      <a:pt x="37" y="853"/>
                      <a:pt x="38" y="861"/>
                    </a:cubicBezTo>
                    <a:close/>
                    <a:moveTo>
                      <a:pt x="35" y="871"/>
                    </a:moveTo>
                    <a:cubicBezTo>
                      <a:pt x="35" y="875"/>
                      <a:pt x="30" y="881"/>
                      <a:pt x="36" y="882"/>
                    </a:cubicBezTo>
                    <a:cubicBezTo>
                      <a:pt x="34" y="878"/>
                      <a:pt x="39" y="872"/>
                      <a:pt x="35" y="871"/>
                    </a:cubicBezTo>
                    <a:close/>
                    <a:moveTo>
                      <a:pt x="389" y="936"/>
                    </a:moveTo>
                    <a:cubicBezTo>
                      <a:pt x="384" y="933"/>
                      <a:pt x="379" y="938"/>
                      <a:pt x="377" y="942"/>
                    </a:cubicBezTo>
                    <a:cubicBezTo>
                      <a:pt x="382" y="941"/>
                      <a:pt x="390" y="943"/>
                      <a:pt x="389" y="936"/>
                    </a:cubicBezTo>
                    <a:close/>
                    <a:moveTo>
                      <a:pt x="82" y="1015"/>
                    </a:moveTo>
                    <a:cubicBezTo>
                      <a:pt x="85" y="1004"/>
                      <a:pt x="85" y="985"/>
                      <a:pt x="79" y="978"/>
                    </a:cubicBezTo>
                    <a:cubicBezTo>
                      <a:pt x="77" y="989"/>
                      <a:pt x="79" y="1003"/>
                      <a:pt x="82" y="1015"/>
                    </a:cubicBezTo>
                    <a:close/>
                    <a:moveTo>
                      <a:pt x="375" y="999"/>
                    </a:moveTo>
                    <a:cubicBezTo>
                      <a:pt x="375" y="996"/>
                      <a:pt x="367" y="994"/>
                      <a:pt x="368" y="999"/>
                    </a:cubicBezTo>
                    <a:cubicBezTo>
                      <a:pt x="371" y="998"/>
                      <a:pt x="374" y="1002"/>
                      <a:pt x="375" y="999"/>
                    </a:cubicBezTo>
                    <a:close/>
                    <a:moveTo>
                      <a:pt x="386" y="1021"/>
                    </a:moveTo>
                    <a:cubicBezTo>
                      <a:pt x="383" y="1016"/>
                      <a:pt x="380" y="1011"/>
                      <a:pt x="376" y="1007"/>
                    </a:cubicBezTo>
                    <a:cubicBezTo>
                      <a:pt x="373" y="1015"/>
                      <a:pt x="368" y="1026"/>
                      <a:pt x="358" y="1025"/>
                    </a:cubicBezTo>
                    <a:cubicBezTo>
                      <a:pt x="362" y="1031"/>
                      <a:pt x="368" y="1037"/>
                      <a:pt x="376" y="1035"/>
                    </a:cubicBezTo>
                    <a:cubicBezTo>
                      <a:pt x="377" y="1041"/>
                      <a:pt x="383" y="1041"/>
                      <a:pt x="387" y="1043"/>
                    </a:cubicBezTo>
                    <a:cubicBezTo>
                      <a:pt x="387" y="1037"/>
                      <a:pt x="395" y="1039"/>
                      <a:pt x="398" y="1035"/>
                    </a:cubicBezTo>
                    <a:cubicBezTo>
                      <a:pt x="396" y="1030"/>
                      <a:pt x="395" y="1023"/>
                      <a:pt x="391" y="1019"/>
                    </a:cubicBezTo>
                    <a:cubicBezTo>
                      <a:pt x="388" y="1018"/>
                      <a:pt x="389" y="1022"/>
                      <a:pt x="386" y="1021"/>
                    </a:cubicBezTo>
                    <a:close/>
                    <a:moveTo>
                      <a:pt x="354" y="1020"/>
                    </a:moveTo>
                    <a:cubicBezTo>
                      <a:pt x="354" y="1017"/>
                      <a:pt x="353" y="1015"/>
                      <a:pt x="350" y="1015"/>
                    </a:cubicBezTo>
                    <a:cubicBezTo>
                      <a:pt x="350" y="1018"/>
                      <a:pt x="349" y="1021"/>
                      <a:pt x="351" y="1022"/>
                    </a:cubicBezTo>
                    <a:cubicBezTo>
                      <a:pt x="353" y="1023"/>
                      <a:pt x="352" y="1020"/>
                      <a:pt x="354" y="1020"/>
                    </a:cubicBezTo>
                    <a:close/>
                    <a:moveTo>
                      <a:pt x="351" y="1026"/>
                    </a:moveTo>
                    <a:cubicBezTo>
                      <a:pt x="352" y="1027"/>
                      <a:pt x="355" y="1029"/>
                      <a:pt x="355" y="1026"/>
                    </a:cubicBezTo>
                    <a:cubicBezTo>
                      <a:pt x="354" y="1025"/>
                      <a:pt x="351" y="1022"/>
                      <a:pt x="351" y="1026"/>
                    </a:cubicBezTo>
                    <a:close/>
                    <a:moveTo>
                      <a:pt x="17" y="1069"/>
                    </a:moveTo>
                    <a:cubicBezTo>
                      <a:pt x="11" y="1070"/>
                      <a:pt x="13" y="1084"/>
                      <a:pt x="19" y="1083"/>
                    </a:cubicBezTo>
                    <a:cubicBezTo>
                      <a:pt x="19" y="1077"/>
                      <a:pt x="22" y="1072"/>
                      <a:pt x="17" y="1069"/>
                    </a:cubicBezTo>
                    <a:close/>
                    <a:moveTo>
                      <a:pt x="8" y="1073"/>
                    </a:moveTo>
                    <a:cubicBezTo>
                      <a:pt x="6" y="1075"/>
                      <a:pt x="0" y="1084"/>
                      <a:pt x="9" y="1083"/>
                    </a:cubicBezTo>
                    <a:cubicBezTo>
                      <a:pt x="8" y="1079"/>
                      <a:pt x="12" y="1077"/>
                      <a:pt x="10" y="1074"/>
                    </a:cubicBezTo>
                    <a:cubicBezTo>
                      <a:pt x="9" y="1073"/>
                      <a:pt x="9" y="1073"/>
                      <a:pt x="8" y="1073"/>
                    </a:cubicBezTo>
                    <a:close/>
                    <a:moveTo>
                      <a:pt x="224" y="1172"/>
                    </a:moveTo>
                    <a:cubicBezTo>
                      <a:pt x="222" y="1170"/>
                      <a:pt x="219" y="1168"/>
                      <a:pt x="218" y="1165"/>
                    </a:cubicBezTo>
                    <a:cubicBezTo>
                      <a:pt x="218" y="1163"/>
                      <a:pt x="220" y="1163"/>
                      <a:pt x="220" y="1160"/>
                    </a:cubicBezTo>
                    <a:cubicBezTo>
                      <a:pt x="216" y="1147"/>
                      <a:pt x="204" y="1160"/>
                      <a:pt x="196" y="1159"/>
                    </a:cubicBezTo>
                    <a:cubicBezTo>
                      <a:pt x="181" y="1158"/>
                      <a:pt x="179" y="1140"/>
                      <a:pt x="167" y="1130"/>
                    </a:cubicBezTo>
                    <a:cubicBezTo>
                      <a:pt x="167" y="1130"/>
                      <a:pt x="166" y="1130"/>
                      <a:pt x="165" y="1130"/>
                    </a:cubicBezTo>
                    <a:cubicBezTo>
                      <a:pt x="169" y="1138"/>
                      <a:pt x="166" y="1154"/>
                      <a:pt x="179" y="1153"/>
                    </a:cubicBezTo>
                    <a:cubicBezTo>
                      <a:pt x="180" y="1156"/>
                      <a:pt x="181" y="1158"/>
                      <a:pt x="182" y="1161"/>
                    </a:cubicBezTo>
                    <a:cubicBezTo>
                      <a:pt x="179" y="1161"/>
                      <a:pt x="180" y="1157"/>
                      <a:pt x="176" y="1158"/>
                    </a:cubicBezTo>
                    <a:cubicBezTo>
                      <a:pt x="175" y="1167"/>
                      <a:pt x="188" y="1164"/>
                      <a:pt x="188" y="1172"/>
                    </a:cubicBezTo>
                    <a:cubicBezTo>
                      <a:pt x="187" y="1176"/>
                      <a:pt x="184" y="1178"/>
                      <a:pt x="183" y="1181"/>
                    </a:cubicBezTo>
                    <a:cubicBezTo>
                      <a:pt x="182" y="1184"/>
                      <a:pt x="185" y="1184"/>
                      <a:pt x="185" y="1186"/>
                    </a:cubicBezTo>
                    <a:cubicBezTo>
                      <a:pt x="192" y="1185"/>
                      <a:pt x="195" y="1182"/>
                      <a:pt x="201" y="1185"/>
                    </a:cubicBezTo>
                    <a:cubicBezTo>
                      <a:pt x="202" y="1183"/>
                      <a:pt x="201" y="1178"/>
                      <a:pt x="206" y="1178"/>
                    </a:cubicBezTo>
                    <a:cubicBezTo>
                      <a:pt x="212" y="1185"/>
                      <a:pt x="220" y="1174"/>
                      <a:pt x="232" y="1177"/>
                    </a:cubicBezTo>
                    <a:cubicBezTo>
                      <a:pt x="233" y="1175"/>
                      <a:pt x="235" y="1174"/>
                      <a:pt x="234" y="1171"/>
                    </a:cubicBezTo>
                    <a:cubicBezTo>
                      <a:pt x="230" y="1168"/>
                      <a:pt x="228" y="1170"/>
                      <a:pt x="224" y="1172"/>
                    </a:cubicBezTo>
                    <a:close/>
                    <a:moveTo>
                      <a:pt x="232" y="1152"/>
                    </a:moveTo>
                    <a:cubicBezTo>
                      <a:pt x="233" y="1155"/>
                      <a:pt x="235" y="1158"/>
                      <a:pt x="236" y="1160"/>
                    </a:cubicBezTo>
                    <a:cubicBezTo>
                      <a:pt x="235" y="1160"/>
                      <a:pt x="233" y="1160"/>
                      <a:pt x="233" y="1162"/>
                    </a:cubicBezTo>
                    <a:cubicBezTo>
                      <a:pt x="240" y="1174"/>
                      <a:pt x="263" y="1156"/>
                      <a:pt x="270" y="1168"/>
                    </a:cubicBezTo>
                    <a:cubicBezTo>
                      <a:pt x="272" y="1166"/>
                      <a:pt x="271" y="1163"/>
                      <a:pt x="273" y="1161"/>
                    </a:cubicBezTo>
                    <a:cubicBezTo>
                      <a:pt x="288" y="1160"/>
                      <a:pt x="297" y="1162"/>
                      <a:pt x="311" y="1160"/>
                    </a:cubicBezTo>
                    <a:cubicBezTo>
                      <a:pt x="315" y="1154"/>
                      <a:pt x="316" y="1144"/>
                      <a:pt x="321" y="1139"/>
                    </a:cubicBezTo>
                    <a:cubicBezTo>
                      <a:pt x="319" y="1138"/>
                      <a:pt x="319" y="1135"/>
                      <a:pt x="318" y="1133"/>
                    </a:cubicBezTo>
                    <a:cubicBezTo>
                      <a:pt x="288" y="1138"/>
                      <a:pt x="263" y="1151"/>
                      <a:pt x="232" y="1152"/>
                    </a:cubicBezTo>
                    <a:close/>
                    <a:moveTo>
                      <a:pt x="323" y="1146"/>
                    </a:moveTo>
                    <a:cubicBezTo>
                      <a:pt x="323" y="1147"/>
                      <a:pt x="323" y="1148"/>
                      <a:pt x="323" y="1150"/>
                    </a:cubicBezTo>
                    <a:cubicBezTo>
                      <a:pt x="327" y="1151"/>
                      <a:pt x="328" y="1152"/>
                      <a:pt x="331" y="1151"/>
                    </a:cubicBezTo>
                    <a:cubicBezTo>
                      <a:pt x="329" y="1148"/>
                      <a:pt x="327" y="1146"/>
                      <a:pt x="323" y="1146"/>
                    </a:cubicBezTo>
                    <a:close/>
                    <a:moveTo>
                      <a:pt x="237" y="1224"/>
                    </a:moveTo>
                    <a:cubicBezTo>
                      <a:pt x="234" y="1228"/>
                      <a:pt x="241" y="1234"/>
                      <a:pt x="244" y="1231"/>
                    </a:cubicBezTo>
                    <a:cubicBezTo>
                      <a:pt x="242" y="1229"/>
                      <a:pt x="241" y="1225"/>
                      <a:pt x="237" y="1224"/>
                    </a:cubicBezTo>
                    <a:close/>
                    <a:moveTo>
                      <a:pt x="1075" y="1623"/>
                    </a:moveTo>
                    <a:cubicBezTo>
                      <a:pt x="1085" y="1623"/>
                      <a:pt x="1090" y="1618"/>
                      <a:pt x="1095" y="1613"/>
                    </a:cubicBezTo>
                    <a:cubicBezTo>
                      <a:pt x="1087" y="1614"/>
                      <a:pt x="1082" y="1620"/>
                      <a:pt x="1075" y="1623"/>
                    </a:cubicBezTo>
                    <a:close/>
                    <a:moveTo>
                      <a:pt x="1081" y="1653"/>
                    </a:moveTo>
                    <a:cubicBezTo>
                      <a:pt x="1078" y="1653"/>
                      <a:pt x="1075" y="1654"/>
                      <a:pt x="1073" y="1656"/>
                    </a:cubicBezTo>
                    <a:cubicBezTo>
                      <a:pt x="1077" y="1656"/>
                      <a:pt x="1079" y="1654"/>
                      <a:pt x="1081" y="1653"/>
                    </a:cubicBezTo>
                    <a:close/>
                    <a:moveTo>
                      <a:pt x="1494" y="395"/>
                    </a:moveTo>
                    <a:cubicBezTo>
                      <a:pt x="1496" y="398"/>
                      <a:pt x="1497" y="400"/>
                      <a:pt x="1499" y="404"/>
                    </a:cubicBezTo>
                    <a:cubicBezTo>
                      <a:pt x="1493" y="401"/>
                      <a:pt x="1493" y="394"/>
                      <a:pt x="1486" y="392"/>
                    </a:cubicBezTo>
                    <a:cubicBezTo>
                      <a:pt x="1486" y="395"/>
                      <a:pt x="1488" y="395"/>
                      <a:pt x="1488" y="398"/>
                    </a:cubicBezTo>
                    <a:cubicBezTo>
                      <a:pt x="1483" y="396"/>
                      <a:pt x="1483" y="389"/>
                      <a:pt x="1475" y="390"/>
                    </a:cubicBezTo>
                    <a:cubicBezTo>
                      <a:pt x="1462" y="376"/>
                      <a:pt x="1457" y="355"/>
                      <a:pt x="1441" y="345"/>
                    </a:cubicBezTo>
                    <a:cubicBezTo>
                      <a:pt x="1435" y="349"/>
                      <a:pt x="1431" y="338"/>
                      <a:pt x="1427" y="342"/>
                    </a:cubicBezTo>
                    <a:cubicBezTo>
                      <a:pt x="1423" y="336"/>
                      <a:pt x="1417" y="336"/>
                      <a:pt x="1411" y="334"/>
                    </a:cubicBezTo>
                    <a:cubicBezTo>
                      <a:pt x="1399" y="328"/>
                      <a:pt x="1392" y="316"/>
                      <a:pt x="1382" y="311"/>
                    </a:cubicBezTo>
                    <a:cubicBezTo>
                      <a:pt x="1377" y="308"/>
                      <a:pt x="1371" y="309"/>
                      <a:pt x="1367" y="306"/>
                    </a:cubicBezTo>
                    <a:cubicBezTo>
                      <a:pt x="1352" y="296"/>
                      <a:pt x="1350" y="276"/>
                      <a:pt x="1336" y="265"/>
                    </a:cubicBezTo>
                    <a:cubicBezTo>
                      <a:pt x="1340" y="261"/>
                      <a:pt x="1319" y="245"/>
                      <a:pt x="1331" y="251"/>
                    </a:cubicBezTo>
                    <a:cubicBezTo>
                      <a:pt x="1341" y="257"/>
                      <a:pt x="1352" y="269"/>
                      <a:pt x="1361" y="267"/>
                    </a:cubicBezTo>
                    <a:cubicBezTo>
                      <a:pt x="1369" y="273"/>
                      <a:pt x="1379" y="286"/>
                      <a:pt x="1388" y="281"/>
                    </a:cubicBezTo>
                    <a:cubicBezTo>
                      <a:pt x="1386" y="279"/>
                      <a:pt x="1384" y="282"/>
                      <a:pt x="1384" y="277"/>
                    </a:cubicBezTo>
                    <a:cubicBezTo>
                      <a:pt x="1386" y="277"/>
                      <a:pt x="1388" y="281"/>
                      <a:pt x="1389" y="278"/>
                    </a:cubicBezTo>
                    <a:cubicBezTo>
                      <a:pt x="1386" y="276"/>
                      <a:pt x="1382" y="275"/>
                      <a:pt x="1381" y="270"/>
                    </a:cubicBezTo>
                    <a:cubicBezTo>
                      <a:pt x="1382" y="270"/>
                      <a:pt x="1383" y="274"/>
                      <a:pt x="1384" y="271"/>
                    </a:cubicBezTo>
                    <a:cubicBezTo>
                      <a:pt x="1381" y="269"/>
                      <a:pt x="1376" y="262"/>
                      <a:pt x="1376" y="260"/>
                    </a:cubicBezTo>
                    <a:cubicBezTo>
                      <a:pt x="1384" y="267"/>
                      <a:pt x="1393" y="273"/>
                      <a:pt x="1400" y="283"/>
                    </a:cubicBezTo>
                    <a:cubicBezTo>
                      <a:pt x="1400" y="285"/>
                      <a:pt x="1398" y="285"/>
                      <a:pt x="1398" y="286"/>
                    </a:cubicBezTo>
                    <a:cubicBezTo>
                      <a:pt x="1399" y="290"/>
                      <a:pt x="1417" y="299"/>
                      <a:pt x="1409" y="297"/>
                    </a:cubicBezTo>
                    <a:cubicBezTo>
                      <a:pt x="1414" y="302"/>
                      <a:pt x="1418" y="312"/>
                      <a:pt x="1424" y="312"/>
                    </a:cubicBezTo>
                    <a:cubicBezTo>
                      <a:pt x="1420" y="307"/>
                      <a:pt x="1416" y="303"/>
                      <a:pt x="1416" y="294"/>
                    </a:cubicBezTo>
                    <a:cubicBezTo>
                      <a:pt x="1404" y="280"/>
                      <a:pt x="1398" y="271"/>
                      <a:pt x="1383" y="257"/>
                    </a:cubicBezTo>
                    <a:cubicBezTo>
                      <a:pt x="1284" y="157"/>
                      <a:pt x="1149" y="74"/>
                      <a:pt x="996" y="35"/>
                    </a:cubicBezTo>
                    <a:cubicBezTo>
                      <a:pt x="950" y="23"/>
                      <a:pt x="896" y="11"/>
                      <a:pt x="845" y="8"/>
                    </a:cubicBezTo>
                    <a:cubicBezTo>
                      <a:pt x="704" y="0"/>
                      <a:pt x="574" y="21"/>
                      <a:pt x="471" y="65"/>
                    </a:cubicBezTo>
                    <a:cubicBezTo>
                      <a:pt x="476" y="63"/>
                      <a:pt x="481" y="61"/>
                      <a:pt x="487" y="59"/>
                    </a:cubicBezTo>
                    <a:cubicBezTo>
                      <a:pt x="485" y="62"/>
                      <a:pt x="480" y="62"/>
                      <a:pt x="477" y="65"/>
                    </a:cubicBezTo>
                    <a:cubicBezTo>
                      <a:pt x="499" y="58"/>
                      <a:pt x="517" y="52"/>
                      <a:pt x="542" y="48"/>
                    </a:cubicBezTo>
                    <a:cubicBezTo>
                      <a:pt x="538" y="51"/>
                      <a:pt x="538" y="54"/>
                      <a:pt x="534" y="56"/>
                    </a:cubicBezTo>
                    <a:cubicBezTo>
                      <a:pt x="533" y="59"/>
                      <a:pt x="537" y="57"/>
                      <a:pt x="537" y="60"/>
                    </a:cubicBezTo>
                    <a:cubicBezTo>
                      <a:pt x="534" y="60"/>
                      <a:pt x="524" y="65"/>
                      <a:pt x="525" y="61"/>
                    </a:cubicBezTo>
                    <a:cubicBezTo>
                      <a:pt x="512" y="70"/>
                      <a:pt x="489" y="73"/>
                      <a:pt x="473" y="79"/>
                    </a:cubicBezTo>
                    <a:cubicBezTo>
                      <a:pt x="474" y="77"/>
                      <a:pt x="480" y="77"/>
                      <a:pt x="477" y="75"/>
                    </a:cubicBezTo>
                    <a:cubicBezTo>
                      <a:pt x="454" y="89"/>
                      <a:pt x="428" y="100"/>
                      <a:pt x="406" y="115"/>
                    </a:cubicBezTo>
                    <a:cubicBezTo>
                      <a:pt x="408" y="115"/>
                      <a:pt x="408" y="114"/>
                      <a:pt x="410" y="114"/>
                    </a:cubicBezTo>
                    <a:cubicBezTo>
                      <a:pt x="401" y="124"/>
                      <a:pt x="383" y="129"/>
                      <a:pt x="375" y="138"/>
                    </a:cubicBezTo>
                    <a:cubicBezTo>
                      <a:pt x="402" y="126"/>
                      <a:pt x="427" y="102"/>
                      <a:pt x="457" y="89"/>
                    </a:cubicBezTo>
                    <a:cubicBezTo>
                      <a:pt x="439" y="103"/>
                      <a:pt x="415" y="114"/>
                      <a:pt x="412" y="140"/>
                    </a:cubicBezTo>
                    <a:cubicBezTo>
                      <a:pt x="423" y="143"/>
                      <a:pt x="429" y="134"/>
                      <a:pt x="438" y="132"/>
                    </a:cubicBezTo>
                    <a:cubicBezTo>
                      <a:pt x="435" y="136"/>
                      <a:pt x="436" y="137"/>
                      <a:pt x="440" y="139"/>
                    </a:cubicBezTo>
                    <a:cubicBezTo>
                      <a:pt x="438" y="142"/>
                      <a:pt x="435" y="143"/>
                      <a:pt x="433" y="146"/>
                    </a:cubicBezTo>
                    <a:cubicBezTo>
                      <a:pt x="436" y="148"/>
                      <a:pt x="438" y="151"/>
                      <a:pt x="442" y="151"/>
                    </a:cubicBezTo>
                    <a:cubicBezTo>
                      <a:pt x="424" y="165"/>
                      <a:pt x="400" y="174"/>
                      <a:pt x="388" y="194"/>
                    </a:cubicBezTo>
                    <a:cubicBezTo>
                      <a:pt x="396" y="194"/>
                      <a:pt x="402" y="193"/>
                      <a:pt x="409" y="194"/>
                    </a:cubicBezTo>
                    <a:cubicBezTo>
                      <a:pt x="417" y="185"/>
                      <a:pt x="421" y="178"/>
                      <a:pt x="431" y="170"/>
                    </a:cubicBezTo>
                    <a:cubicBezTo>
                      <a:pt x="429" y="170"/>
                      <a:pt x="429" y="171"/>
                      <a:pt x="427" y="171"/>
                    </a:cubicBezTo>
                    <a:cubicBezTo>
                      <a:pt x="433" y="166"/>
                      <a:pt x="441" y="162"/>
                      <a:pt x="451" y="161"/>
                    </a:cubicBezTo>
                    <a:cubicBezTo>
                      <a:pt x="458" y="149"/>
                      <a:pt x="468" y="140"/>
                      <a:pt x="488" y="142"/>
                    </a:cubicBezTo>
                    <a:cubicBezTo>
                      <a:pt x="487" y="146"/>
                      <a:pt x="491" y="145"/>
                      <a:pt x="494" y="145"/>
                    </a:cubicBezTo>
                    <a:cubicBezTo>
                      <a:pt x="494" y="141"/>
                      <a:pt x="503" y="140"/>
                      <a:pt x="498" y="133"/>
                    </a:cubicBezTo>
                    <a:cubicBezTo>
                      <a:pt x="506" y="128"/>
                      <a:pt x="513" y="130"/>
                      <a:pt x="519" y="133"/>
                    </a:cubicBezTo>
                    <a:cubicBezTo>
                      <a:pt x="520" y="136"/>
                      <a:pt x="516" y="135"/>
                      <a:pt x="519" y="138"/>
                    </a:cubicBezTo>
                    <a:cubicBezTo>
                      <a:pt x="522" y="137"/>
                      <a:pt x="528" y="135"/>
                      <a:pt x="530" y="137"/>
                    </a:cubicBezTo>
                    <a:cubicBezTo>
                      <a:pt x="528" y="144"/>
                      <a:pt x="518" y="142"/>
                      <a:pt x="511" y="145"/>
                    </a:cubicBezTo>
                    <a:cubicBezTo>
                      <a:pt x="506" y="148"/>
                      <a:pt x="504" y="154"/>
                      <a:pt x="498" y="154"/>
                    </a:cubicBezTo>
                    <a:cubicBezTo>
                      <a:pt x="496" y="154"/>
                      <a:pt x="493" y="151"/>
                      <a:pt x="491" y="151"/>
                    </a:cubicBezTo>
                    <a:cubicBezTo>
                      <a:pt x="488" y="151"/>
                      <a:pt x="485" y="154"/>
                      <a:pt x="482" y="155"/>
                    </a:cubicBezTo>
                    <a:cubicBezTo>
                      <a:pt x="478" y="157"/>
                      <a:pt x="467" y="156"/>
                      <a:pt x="470" y="163"/>
                    </a:cubicBezTo>
                    <a:cubicBezTo>
                      <a:pt x="472" y="161"/>
                      <a:pt x="477" y="160"/>
                      <a:pt x="480" y="162"/>
                    </a:cubicBezTo>
                    <a:cubicBezTo>
                      <a:pt x="481" y="162"/>
                      <a:pt x="480" y="165"/>
                      <a:pt x="480" y="166"/>
                    </a:cubicBezTo>
                    <a:cubicBezTo>
                      <a:pt x="480" y="165"/>
                      <a:pt x="488" y="168"/>
                      <a:pt x="488" y="170"/>
                    </a:cubicBezTo>
                    <a:cubicBezTo>
                      <a:pt x="487" y="173"/>
                      <a:pt x="477" y="176"/>
                      <a:pt x="471" y="179"/>
                    </a:cubicBezTo>
                    <a:cubicBezTo>
                      <a:pt x="462" y="185"/>
                      <a:pt x="456" y="190"/>
                      <a:pt x="451" y="195"/>
                    </a:cubicBezTo>
                    <a:cubicBezTo>
                      <a:pt x="446" y="197"/>
                      <a:pt x="440" y="202"/>
                      <a:pt x="440" y="205"/>
                    </a:cubicBezTo>
                    <a:cubicBezTo>
                      <a:pt x="441" y="204"/>
                      <a:pt x="445" y="202"/>
                      <a:pt x="447" y="204"/>
                    </a:cubicBezTo>
                    <a:cubicBezTo>
                      <a:pt x="442" y="207"/>
                      <a:pt x="435" y="208"/>
                      <a:pt x="432" y="213"/>
                    </a:cubicBezTo>
                    <a:cubicBezTo>
                      <a:pt x="433" y="214"/>
                      <a:pt x="439" y="210"/>
                      <a:pt x="439" y="216"/>
                    </a:cubicBezTo>
                    <a:cubicBezTo>
                      <a:pt x="430" y="218"/>
                      <a:pt x="424" y="216"/>
                      <a:pt x="420" y="220"/>
                    </a:cubicBezTo>
                    <a:cubicBezTo>
                      <a:pt x="418" y="222"/>
                      <a:pt x="423" y="227"/>
                      <a:pt x="419" y="229"/>
                    </a:cubicBezTo>
                    <a:cubicBezTo>
                      <a:pt x="424" y="229"/>
                      <a:pt x="424" y="235"/>
                      <a:pt x="429" y="235"/>
                    </a:cubicBezTo>
                    <a:cubicBezTo>
                      <a:pt x="431" y="239"/>
                      <a:pt x="429" y="240"/>
                      <a:pt x="427" y="243"/>
                    </a:cubicBezTo>
                    <a:cubicBezTo>
                      <a:pt x="433" y="247"/>
                      <a:pt x="429" y="259"/>
                      <a:pt x="440" y="260"/>
                    </a:cubicBezTo>
                    <a:cubicBezTo>
                      <a:pt x="442" y="262"/>
                      <a:pt x="441" y="262"/>
                      <a:pt x="440" y="265"/>
                    </a:cubicBezTo>
                    <a:cubicBezTo>
                      <a:pt x="449" y="276"/>
                      <a:pt x="467" y="266"/>
                      <a:pt x="480" y="270"/>
                    </a:cubicBezTo>
                    <a:cubicBezTo>
                      <a:pt x="483" y="269"/>
                      <a:pt x="482" y="265"/>
                      <a:pt x="487" y="265"/>
                    </a:cubicBezTo>
                    <a:cubicBezTo>
                      <a:pt x="487" y="267"/>
                      <a:pt x="487" y="269"/>
                      <a:pt x="487" y="271"/>
                    </a:cubicBezTo>
                    <a:cubicBezTo>
                      <a:pt x="495" y="275"/>
                      <a:pt x="509" y="267"/>
                      <a:pt x="515" y="274"/>
                    </a:cubicBezTo>
                    <a:cubicBezTo>
                      <a:pt x="515" y="278"/>
                      <a:pt x="513" y="279"/>
                      <a:pt x="514" y="283"/>
                    </a:cubicBezTo>
                    <a:cubicBezTo>
                      <a:pt x="521" y="282"/>
                      <a:pt x="526" y="279"/>
                      <a:pt x="525" y="269"/>
                    </a:cubicBezTo>
                    <a:cubicBezTo>
                      <a:pt x="532" y="265"/>
                      <a:pt x="548" y="260"/>
                      <a:pt x="551" y="270"/>
                    </a:cubicBezTo>
                    <a:cubicBezTo>
                      <a:pt x="560" y="270"/>
                      <a:pt x="567" y="273"/>
                      <a:pt x="567" y="279"/>
                    </a:cubicBezTo>
                    <a:cubicBezTo>
                      <a:pt x="569" y="289"/>
                      <a:pt x="547" y="294"/>
                      <a:pt x="547" y="305"/>
                    </a:cubicBezTo>
                    <a:cubicBezTo>
                      <a:pt x="532" y="313"/>
                      <a:pt x="516" y="321"/>
                      <a:pt x="511" y="338"/>
                    </a:cubicBezTo>
                    <a:cubicBezTo>
                      <a:pt x="509" y="344"/>
                      <a:pt x="511" y="349"/>
                      <a:pt x="507" y="354"/>
                    </a:cubicBezTo>
                    <a:cubicBezTo>
                      <a:pt x="509" y="358"/>
                      <a:pt x="510" y="362"/>
                      <a:pt x="512" y="366"/>
                    </a:cubicBezTo>
                    <a:cubicBezTo>
                      <a:pt x="519" y="371"/>
                      <a:pt x="531" y="370"/>
                      <a:pt x="540" y="371"/>
                    </a:cubicBezTo>
                    <a:cubicBezTo>
                      <a:pt x="540" y="374"/>
                      <a:pt x="536" y="375"/>
                      <a:pt x="539" y="378"/>
                    </a:cubicBezTo>
                    <a:cubicBezTo>
                      <a:pt x="542" y="378"/>
                      <a:pt x="542" y="376"/>
                      <a:pt x="545" y="377"/>
                    </a:cubicBezTo>
                    <a:cubicBezTo>
                      <a:pt x="546" y="383"/>
                      <a:pt x="556" y="386"/>
                      <a:pt x="560" y="384"/>
                    </a:cubicBezTo>
                    <a:cubicBezTo>
                      <a:pt x="567" y="382"/>
                      <a:pt x="564" y="368"/>
                      <a:pt x="572" y="361"/>
                    </a:cubicBezTo>
                    <a:cubicBezTo>
                      <a:pt x="580" y="355"/>
                      <a:pt x="582" y="360"/>
                      <a:pt x="588" y="354"/>
                    </a:cubicBezTo>
                    <a:cubicBezTo>
                      <a:pt x="590" y="352"/>
                      <a:pt x="585" y="350"/>
                      <a:pt x="588" y="348"/>
                    </a:cubicBezTo>
                    <a:cubicBezTo>
                      <a:pt x="589" y="346"/>
                      <a:pt x="592" y="346"/>
                      <a:pt x="596" y="346"/>
                    </a:cubicBezTo>
                    <a:cubicBezTo>
                      <a:pt x="597" y="343"/>
                      <a:pt x="599" y="340"/>
                      <a:pt x="601" y="337"/>
                    </a:cubicBezTo>
                    <a:cubicBezTo>
                      <a:pt x="607" y="337"/>
                      <a:pt x="611" y="339"/>
                      <a:pt x="615" y="337"/>
                    </a:cubicBezTo>
                    <a:cubicBezTo>
                      <a:pt x="616" y="335"/>
                      <a:pt x="615" y="331"/>
                      <a:pt x="616" y="329"/>
                    </a:cubicBezTo>
                    <a:cubicBezTo>
                      <a:pt x="620" y="329"/>
                      <a:pt x="620" y="327"/>
                      <a:pt x="624" y="328"/>
                    </a:cubicBezTo>
                    <a:cubicBezTo>
                      <a:pt x="624" y="329"/>
                      <a:pt x="626" y="329"/>
                      <a:pt x="626" y="331"/>
                    </a:cubicBezTo>
                    <a:cubicBezTo>
                      <a:pt x="624" y="339"/>
                      <a:pt x="628" y="350"/>
                      <a:pt x="633" y="355"/>
                    </a:cubicBezTo>
                    <a:cubicBezTo>
                      <a:pt x="629" y="357"/>
                      <a:pt x="632" y="366"/>
                      <a:pt x="630" y="369"/>
                    </a:cubicBezTo>
                    <a:cubicBezTo>
                      <a:pt x="626" y="370"/>
                      <a:pt x="626" y="367"/>
                      <a:pt x="622" y="368"/>
                    </a:cubicBezTo>
                    <a:cubicBezTo>
                      <a:pt x="622" y="375"/>
                      <a:pt x="616" y="376"/>
                      <a:pt x="615" y="383"/>
                    </a:cubicBezTo>
                    <a:cubicBezTo>
                      <a:pt x="614" y="385"/>
                      <a:pt x="620" y="383"/>
                      <a:pt x="617" y="386"/>
                    </a:cubicBezTo>
                    <a:cubicBezTo>
                      <a:pt x="615" y="390"/>
                      <a:pt x="613" y="383"/>
                      <a:pt x="612" y="386"/>
                    </a:cubicBezTo>
                    <a:cubicBezTo>
                      <a:pt x="611" y="389"/>
                      <a:pt x="610" y="392"/>
                      <a:pt x="608" y="393"/>
                    </a:cubicBezTo>
                    <a:cubicBezTo>
                      <a:pt x="604" y="394"/>
                      <a:pt x="603" y="392"/>
                      <a:pt x="599" y="392"/>
                    </a:cubicBezTo>
                    <a:cubicBezTo>
                      <a:pt x="596" y="405"/>
                      <a:pt x="582" y="407"/>
                      <a:pt x="574" y="415"/>
                    </a:cubicBezTo>
                    <a:cubicBezTo>
                      <a:pt x="575" y="430"/>
                      <a:pt x="576" y="441"/>
                      <a:pt x="566" y="446"/>
                    </a:cubicBezTo>
                    <a:cubicBezTo>
                      <a:pt x="566" y="449"/>
                      <a:pt x="565" y="454"/>
                      <a:pt x="567" y="456"/>
                    </a:cubicBezTo>
                    <a:cubicBezTo>
                      <a:pt x="585" y="455"/>
                      <a:pt x="589" y="440"/>
                      <a:pt x="603" y="434"/>
                    </a:cubicBezTo>
                    <a:cubicBezTo>
                      <a:pt x="604" y="432"/>
                      <a:pt x="604" y="429"/>
                      <a:pt x="604" y="426"/>
                    </a:cubicBezTo>
                    <a:cubicBezTo>
                      <a:pt x="607" y="425"/>
                      <a:pt x="609" y="424"/>
                      <a:pt x="611" y="422"/>
                    </a:cubicBezTo>
                    <a:cubicBezTo>
                      <a:pt x="611" y="418"/>
                      <a:pt x="609" y="417"/>
                      <a:pt x="610" y="412"/>
                    </a:cubicBezTo>
                    <a:cubicBezTo>
                      <a:pt x="611" y="411"/>
                      <a:pt x="615" y="411"/>
                      <a:pt x="617" y="411"/>
                    </a:cubicBezTo>
                    <a:cubicBezTo>
                      <a:pt x="618" y="395"/>
                      <a:pt x="628" y="388"/>
                      <a:pt x="637" y="380"/>
                    </a:cubicBezTo>
                    <a:cubicBezTo>
                      <a:pt x="640" y="380"/>
                      <a:pt x="641" y="383"/>
                      <a:pt x="643" y="381"/>
                    </a:cubicBezTo>
                    <a:cubicBezTo>
                      <a:pt x="646" y="368"/>
                      <a:pt x="639" y="360"/>
                      <a:pt x="640" y="346"/>
                    </a:cubicBezTo>
                    <a:cubicBezTo>
                      <a:pt x="642" y="345"/>
                      <a:pt x="647" y="348"/>
                      <a:pt x="646" y="344"/>
                    </a:cubicBezTo>
                    <a:cubicBezTo>
                      <a:pt x="647" y="340"/>
                      <a:pt x="643" y="340"/>
                      <a:pt x="641" y="337"/>
                    </a:cubicBezTo>
                    <a:cubicBezTo>
                      <a:pt x="655" y="325"/>
                      <a:pt x="656" y="300"/>
                      <a:pt x="671" y="288"/>
                    </a:cubicBezTo>
                    <a:cubicBezTo>
                      <a:pt x="673" y="290"/>
                      <a:pt x="670" y="293"/>
                      <a:pt x="672" y="295"/>
                    </a:cubicBezTo>
                    <a:cubicBezTo>
                      <a:pt x="683" y="298"/>
                      <a:pt x="691" y="305"/>
                      <a:pt x="701" y="299"/>
                    </a:cubicBezTo>
                    <a:cubicBezTo>
                      <a:pt x="696" y="295"/>
                      <a:pt x="704" y="287"/>
                      <a:pt x="699" y="284"/>
                    </a:cubicBezTo>
                    <a:cubicBezTo>
                      <a:pt x="704" y="278"/>
                      <a:pt x="706" y="269"/>
                      <a:pt x="718" y="269"/>
                    </a:cubicBezTo>
                    <a:cubicBezTo>
                      <a:pt x="721" y="267"/>
                      <a:pt x="716" y="265"/>
                      <a:pt x="718" y="264"/>
                    </a:cubicBezTo>
                    <a:cubicBezTo>
                      <a:pt x="726" y="264"/>
                      <a:pt x="726" y="256"/>
                      <a:pt x="735" y="257"/>
                    </a:cubicBezTo>
                    <a:cubicBezTo>
                      <a:pt x="735" y="253"/>
                      <a:pt x="737" y="250"/>
                      <a:pt x="741" y="250"/>
                    </a:cubicBezTo>
                    <a:cubicBezTo>
                      <a:pt x="742" y="247"/>
                      <a:pt x="740" y="242"/>
                      <a:pt x="743" y="241"/>
                    </a:cubicBezTo>
                    <a:cubicBezTo>
                      <a:pt x="753" y="243"/>
                      <a:pt x="760" y="246"/>
                      <a:pt x="771" y="243"/>
                    </a:cubicBezTo>
                    <a:cubicBezTo>
                      <a:pt x="771" y="245"/>
                      <a:pt x="771" y="247"/>
                      <a:pt x="771" y="248"/>
                    </a:cubicBezTo>
                    <a:cubicBezTo>
                      <a:pt x="775" y="247"/>
                      <a:pt x="776" y="248"/>
                      <a:pt x="780" y="249"/>
                    </a:cubicBezTo>
                    <a:cubicBezTo>
                      <a:pt x="781" y="246"/>
                      <a:pt x="784" y="245"/>
                      <a:pt x="787" y="243"/>
                    </a:cubicBezTo>
                    <a:cubicBezTo>
                      <a:pt x="791" y="247"/>
                      <a:pt x="795" y="249"/>
                      <a:pt x="801" y="250"/>
                    </a:cubicBezTo>
                    <a:cubicBezTo>
                      <a:pt x="800" y="253"/>
                      <a:pt x="796" y="255"/>
                      <a:pt x="798" y="257"/>
                    </a:cubicBezTo>
                    <a:cubicBezTo>
                      <a:pt x="802" y="260"/>
                      <a:pt x="807" y="266"/>
                      <a:pt x="813" y="264"/>
                    </a:cubicBezTo>
                    <a:cubicBezTo>
                      <a:pt x="815" y="269"/>
                      <a:pt x="823" y="268"/>
                      <a:pt x="827" y="271"/>
                    </a:cubicBezTo>
                    <a:cubicBezTo>
                      <a:pt x="830" y="274"/>
                      <a:pt x="831" y="278"/>
                      <a:pt x="834" y="281"/>
                    </a:cubicBezTo>
                    <a:cubicBezTo>
                      <a:pt x="837" y="281"/>
                      <a:pt x="839" y="282"/>
                      <a:pt x="842" y="283"/>
                    </a:cubicBezTo>
                    <a:cubicBezTo>
                      <a:pt x="845" y="286"/>
                      <a:pt x="848" y="290"/>
                      <a:pt x="851" y="294"/>
                    </a:cubicBezTo>
                    <a:cubicBezTo>
                      <a:pt x="856" y="294"/>
                      <a:pt x="860" y="295"/>
                      <a:pt x="864" y="296"/>
                    </a:cubicBezTo>
                    <a:cubicBezTo>
                      <a:pt x="864" y="303"/>
                      <a:pt x="873" y="301"/>
                      <a:pt x="875" y="306"/>
                    </a:cubicBezTo>
                    <a:cubicBezTo>
                      <a:pt x="872" y="310"/>
                      <a:pt x="875" y="313"/>
                      <a:pt x="877" y="316"/>
                    </a:cubicBezTo>
                    <a:cubicBezTo>
                      <a:pt x="864" y="322"/>
                      <a:pt x="879" y="341"/>
                      <a:pt x="871" y="352"/>
                    </a:cubicBezTo>
                    <a:cubicBezTo>
                      <a:pt x="876" y="355"/>
                      <a:pt x="885" y="357"/>
                      <a:pt x="882" y="363"/>
                    </a:cubicBezTo>
                    <a:cubicBezTo>
                      <a:pt x="886" y="365"/>
                      <a:pt x="889" y="367"/>
                      <a:pt x="894" y="366"/>
                    </a:cubicBezTo>
                    <a:cubicBezTo>
                      <a:pt x="896" y="368"/>
                      <a:pt x="896" y="370"/>
                      <a:pt x="896" y="374"/>
                    </a:cubicBezTo>
                    <a:cubicBezTo>
                      <a:pt x="910" y="384"/>
                      <a:pt x="918" y="366"/>
                      <a:pt x="926" y="359"/>
                    </a:cubicBezTo>
                    <a:cubicBezTo>
                      <a:pt x="924" y="342"/>
                      <a:pt x="946" y="341"/>
                      <a:pt x="944" y="320"/>
                    </a:cubicBezTo>
                    <a:cubicBezTo>
                      <a:pt x="953" y="319"/>
                      <a:pt x="953" y="309"/>
                      <a:pt x="962" y="308"/>
                    </a:cubicBezTo>
                    <a:cubicBezTo>
                      <a:pt x="962" y="299"/>
                      <a:pt x="973" y="292"/>
                      <a:pt x="973" y="281"/>
                    </a:cubicBezTo>
                    <a:cubicBezTo>
                      <a:pt x="973" y="275"/>
                      <a:pt x="969" y="271"/>
                      <a:pt x="968" y="264"/>
                    </a:cubicBezTo>
                    <a:cubicBezTo>
                      <a:pt x="968" y="261"/>
                      <a:pt x="974" y="263"/>
                      <a:pt x="974" y="259"/>
                    </a:cubicBezTo>
                    <a:cubicBezTo>
                      <a:pt x="972" y="256"/>
                      <a:pt x="966" y="254"/>
                      <a:pt x="968" y="252"/>
                    </a:cubicBezTo>
                    <a:cubicBezTo>
                      <a:pt x="974" y="253"/>
                      <a:pt x="975" y="257"/>
                      <a:pt x="976" y="263"/>
                    </a:cubicBezTo>
                    <a:cubicBezTo>
                      <a:pt x="986" y="273"/>
                      <a:pt x="1012" y="270"/>
                      <a:pt x="1019" y="260"/>
                    </a:cubicBezTo>
                    <a:cubicBezTo>
                      <a:pt x="1014" y="254"/>
                      <a:pt x="1001" y="257"/>
                      <a:pt x="999" y="248"/>
                    </a:cubicBezTo>
                    <a:cubicBezTo>
                      <a:pt x="1003" y="252"/>
                      <a:pt x="1010" y="254"/>
                      <a:pt x="1020" y="253"/>
                    </a:cubicBezTo>
                    <a:cubicBezTo>
                      <a:pt x="1021" y="252"/>
                      <a:pt x="1020" y="248"/>
                      <a:pt x="1022" y="248"/>
                    </a:cubicBezTo>
                    <a:cubicBezTo>
                      <a:pt x="1032" y="246"/>
                      <a:pt x="1046" y="245"/>
                      <a:pt x="1052" y="239"/>
                    </a:cubicBezTo>
                    <a:cubicBezTo>
                      <a:pt x="1086" y="247"/>
                      <a:pt x="1111" y="258"/>
                      <a:pt x="1149" y="258"/>
                    </a:cubicBezTo>
                    <a:cubicBezTo>
                      <a:pt x="1155" y="239"/>
                      <a:pt x="1167" y="262"/>
                      <a:pt x="1181" y="264"/>
                    </a:cubicBezTo>
                    <a:cubicBezTo>
                      <a:pt x="1189" y="264"/>
                      <a:pt x="1196" y="259"/>
                      <a:pt x="1200" y="260"/>
                    </a:cubicBezTo>
                    <a:cubicBezTo>
                      <a:pt x="1203" y="260"/>
                      <a:pt x="1206" y="264"/>
                      <a:pt x="1210" y="264"/>
                    </a:cubicBezTo>
                    <a:cubicBezTo>
                      <a:pt x="1214" y="258"/>
                      <a:pt x="1216" y="250"/>
                      <a:pt x="1225" y="249"/>
                    </a:cubicBezTo>
                    <a:cubicBezTo>
                      <a:pt x="1230" y="254"/>
                      <a:pt x="1236" y="258"/>
                      <a:pt x="1241" y="263"/>
                    </a:cubicBezTo>
                    <a:cubicBezTo>
                      <a:pt x="1237" y="265"/>
                      <a:pt x="1233" y="269"/>
                      <a:pt x="1234" y="274"/>
                    </a:cubicBezTo>
                    <a:cubicBezTo>
                      <a:pt x="1231" y="274"/>
                      <a:pt x="1229" y="274"/>
                      <a:pt x="1226" y="274"/>
                    </a:cubicBezTo>
                    <a:cubicBezTo>
                      <a:pt x="1226" y="278"/>
                      <a:pt x="1227" y="279"/>
                      <a:pt x="1226" y="282"/>
                    </a:cubicBezTo>
                    <a:cubicBezTo>
                      <a:pt x="1220" y="280"/>
                      <a:pt x="1221" y="286"/>
                      <a:pt x="1218" y="288"/>
                    </a:cubicBezTo>
                    <a:cubicBezTo>
                      <a:pt x="1215" y="283"/>
                      <a:pt x="1216" y="273"/>
                      <a:pt x="1208" y="273"/>
                    </a:cubicBezTo>
                    <a:cubicBezTo>
                      <a:pt x="1203" y="278"/>
                      <a:pt x="1211" y="284"/>
                      <a:pt x="1213" y="289"/>
                    </a:cubicBezTo>
                    <a:cubicBezTo>
                      <a:pt x="1204" y="293"/>
                      <a:pt x="1196" y="282"/>
                      <a:pt x="1184" y="283"/>
                    </a:cubicBezTo>
                    <a:cubicBezTo>
                      <a:pt x="1179" y="270"/>
                      <a:pt x="1166" y="265"/>
                      <a:pt x="1158" y="256"/>
                    </a:cubicBezTo>
                    <a:cubicBezTo>
                      <a:pt x="1158" y="261"/>
                      <a:pt x="1162" y="269"/>
                      <a:pt x="1156" y="272"/>
                    </a:cubicBezTo>
                    <a:cubicBezTo>
                      <a:pt x="1151" y="275"/>
                      <a:pt x="1140" y="270"/>
                      <a:pt x="1132" y="272"/>
                    </a:cubicBezTo>
                    <a:cubicBezTo>
                      <a:pt x="1128" y="273"/>
                      <a:pt x="1124" y="279"/>
                      <a:pt x="1120" y="280"/>
                    </a:cubicBezTo>
                    <a:cubicBezTo>
                      <a:pt x="1119" y="289"/>
                      <a:pt x="1133" y="292"/>
                      <a:pt x="1134" y="302"/>
                    </a:cubicBezTo>
                    <a:cubicBezTo>
                      <a:pt x="1137" y="303"/>
                      <a:pt x="1140" y="303"/>
                      <a:pt x="1143" y="304"/>
                    </a:cubicBezTo>
                    <a:cubicBezTo>
                      <a:pt x="1143" y="307"/>
                      <a:pt x="1144" y="309"/>
                      <a:pt x="1144" y="312"/>
                    </a:cubicBezTo>
                    <a:cubicBezTo>
                      <a:pt x="1154" y="319"/>
                      <a:pt x="1161" y="329"/>
                      <a:pt x="1172" y="334"/>
                    </a:cubicBezTo>
                    <a:cubicBezTo>
                      <a:pt x="1174" y="346"/>
                      <a:pt x="1193" y="346"/>
                      <a:pt x="1203" y="355"/>
                    </a:cubicBezTo>
                    <a:cubicBezTo>
                      <a:pt x="1206" y="358"/>
                      <a:pt x="1208" y="365"/>
                      <a:pt x="1211" y="367"/>
                    </a:cubicBezTo>
                    <a:cubicBezTo>
                      <a:pt x="1214" y="370"/>
                      <a:pt x="1219" y="369"/>
                      <a:pt x="1223" y="371"/>
                    </a:cubicBezTo>
                    <a:cubicBezTo>
                      <a:pt x="1246" y="383"/>
                      <a:pt x="1257" y="409"/>
                      <a:pt x="1286" y="413"/>
                    </a:cubicBezTo>
                    <a:cubicBezTo>
                      <a:pt x="1288" y="424"/>
                      <a:pt x="1305" y="434"/>
                      <a:pt x="1311" y="421"/>
                    </a:cubicBezTo>
                    <a:cubicBezTo>
                      <a:pt x="1310" y="414"/>
                      <a:pt x="1308" y="407"/>
                      <a:pt x="1313" y="403"/>
                    </a:cubicBezTo>
                    <a:cubicBezTo>
                      <a:pt x="1311" y="401"/>
                      <a:pt x="1311" y="397"/>
                      <a:pt x="1310" y="393"/>
                    </a:cubicBezTo>
                    <a:cubicBezTo>
                      <a:pt x="1317" y="386"/>
                      <a:pt x="1323" y="377"/>
                      <a:pt x="1331" y="370"/>
                    </a:cubicBezTo>
                    <a:cubicBezTo>
                      <a:pt x="1333" y="371"/>
                      <a:pt x="1335" y="373"/>
                      <a:pt x="1338" y="372"/>
                    </a:cubicBezTo>
                    <a:cubicBezTo>
                      <a:pt x="1345" y="367"/>
                      <a:pt x="1337" y="353"/>
                      <a:pt x="1343" y="348"/>
                    </a:cubicBezTo>
                    <a:cubicBezTo>
                      <a:pt x="1347" y="348"/>
                      <a:pt x="1349" y="350"/>
                      <a:pt x="1353" y="351"/>
                    </a:cubicBezTo>
                    <a:cubicBezTo>
                      <a:pt x="1354" y="342"/>
                      <a:pt x="1361" y="339"/>
                      <a:pt x="1363" y="332"/>
                    </a:cubicBezTo>
                    <a:cubicBezTo>
                      <a:pt x="1365" y="332"/>
                      <a:pt x="1367" y="332"/>
                      <a:pt x="1369" y="332"/>
                    </a:cubicBezTo>
                    <a:cubicBezTo>
                      <a:pt x="1369" y="329"/>
                      <a:pt x="1365" y="325"/>
                      <a:pt x="1368" y="323"/>
                    </a:cubicBezTo>
                    <a:cubicBezTo>
                      <a:pt x="1369" y="328"/>
                      <a:pt x="1371" y="331"/>
                      <a:pt x="1372" y="336"/>
                    </a:cubicBezTo>
                    <a:cubicBezTo>
                      <a:pt x="1374" y="338"/>
                      <a:pt x="1377" y="335"/>
                      <a:pt x="1379" y="337"/>
                    </a:cubicBezTo>
                    <a:cubicBezTo>
                      <a:pt x="1374" y="342"/>
                      <a:pt x="1377" y="355"/>
                      <a:pt x="1369" y="359"/>
                    </a:cubicBezTo>
                    <a:cubicBezTo>
                      <a:pt x="1370" y="362"/>
                      <a:pt x="1372" y="364"/>
                      <a:pt x="1371" y="369"/>
                    </a:cubicBezTo>
                    <a:cubicBezTo>
                      <a:pt x="1368" y="371"/>
                      <a:pt x="1364" y="370"/>
                      <a:pt x="1361" y="372"/>
                    </a:cubicBezTo>
                    <a:cubicBezTo>
                      <a:pt x="1361" y="383"/>
                      <a:pt x="1362" y="388"/>
                      <a:pt x="1362" y="401"/>
                    </a:cubicBezTo>
                    <a:cubicBezTo>
                      <a:pt x="1351" y="396"/>
                      <a:pt x="1345" y="409"/>
                      <a:pt x="1346" y="422"/>
                    </a:cubicBezTo>
                    <a:cubicBezTo>
                      <a:pt x="1339" y="424"/>
                      <a:pt x="1334" y="423"/>
                      <a:pt x="1327" y="422"/>
                    </a:cubicBezTo>
                    <a:cubicBezTo>
                      <a:pt x="1325" y="423"/>
                      <a:pt x="1327" y="427"/>
                      <a:pt x="1325" y="428"/>
                    </a:cubicBezTo>
                    <a:cubicBezTo>
                      <a:pt x="1323" y="428"/>
                      <a:pt x="1320" y="428"/>
                      <a:pt x="1318" y="428"/>
                    </a:cubicBezTo>
                    <a:cubicBezTo>
                      <a:pt x="1317" y="434"/>
                      <a:pt x="1308" y="428"/>
                      <a:pt x="1307" y="435"/>
                    </a:cubicBezTo>
                    <a:cubicBezTo>
                      <a:pt x="1306" y="440"/>
                      <a:pt x="1310" y="440"/>
                      <a:pt x="1311" y="444"/>
                    </a:cubicBezTo>
                    <a:cubicBezTo>
                      <a:pt x="1303" y="444"/>
                      <a:pt x="1304" y="450"/>
                      <a:pt x="1298" y="450"/>
                    </a:cubicBezTo>
                    <a:cubicBezTo>
                      <a:pt x="1289" y="450"/>
                      <a:pt x="1285" y="435"/>
                      <a:pt x="1273" y="437"/>
                    </a:cubicBezTo>
                    <a:cubicBezTo>
                      <a:pt x="1270" y="433"/>
                      <a:pt x="1266" y="430"/>
                      <a:pt x="1263" y="427"/>
                    </a:cubicBezTo>
                    <a:cubicBezTo>
                      <a:pt x="1259" y="426"/>
                      <a:pt x="1260" y="429"/>
                      <a:pt x="1258" y="427"/>
                    </a:cubicBezTo>
                    <a:cubicBezTo>
                      <a:pt x="1250" y="417"/>
                      <a:pt x="1233" y="418"/>
                      <a:pt x="1228" y="407"/>
                    </a:cubicBezTo>
                    <a:cubicBezTo>
                      <a:pt x="1225" y="407"/>
                      <a:pt x="1224" y="405"/>
                      <a:pt x="1220" y="406"/>
                    </a:cubicBezTo>
                    <a:cubicBezTo>
                      <a:pt x="1221" y="416"/>
                      <a:pt x="1226" y="423"/>
                      <a:pt x="1225" y="435"/>
                    </a:cubicBezTo>
                    <a:cubicBezTo>
                      <a:pt x="1236" y="450"/>
                      <a:pt x="1241" y="468"/>
                      <a:pt x="1249" y="483"/>
                    </a:cubicBezTo>
                    <a:cubicBezTo>
                      <a:pt x="1261" y="507"/>
                      <a:pt x="1274" y="522"/>
                      <a:pt x="1288" y="540"/>
                    </a:cubicBezTo>
                    <a:cubicBezTo>
                      <a:pt x="1301" y="555"/>
                      <a:pt x="1311" y="573"/>
                      <a:pt x="1317" y="593"/>
                    </a:cubicBezTo>
                    <a:cubicBezTo>
                      <a:pt x="1319" y="594"/>
                      <a:pt x="1322" y="595"/>
                      <a:pt x="1323" y="598"/>
                    </a:cubicBezTo>
                    <a:cubicBezTo>
                      <a:pt x="1329" y="614"/>
                      <a:pt x="1335" y="631"/>
                      <a:pt x="1336" y="654"/>
                    </a:cubicBezTo>
                    <a:cubicBezTo>
                      <a:pt x="1335" y="656"/>
                      <a:pt x="1332" y="656"/>
                      <a:pt x="1328" y="656"/>
                    </a:cubicBezTo>
                    <a:cubicBezTo>
                      <a:pt x="1329" y="671"/>
                      <a:pt x="1324" y="679"/>
                      <a:pt x="1317" y="689"/>
                    </a:cubicBezTo>
                    <a:cubicBezTo>
                      <a:pt x="1313" y="687"/>
                      <a:pt x="1312" y="690"/>
                      <a:pt x="1309" y="692"/>
                    </a:cubicBezTo>
                    <a:cubicBezTo>
                      <a:pt x="1310" y="702"/>
                      <a:pt x="1306" y="707"/>
                      <a:pt x="1305" y="712"/>
                    </a:cubicBezTo>
                    <a:cubicBezTo>
                      <a:pt x="1303" y="717"/>
                      <a:pt x="1303" y="725"/>
                      <a:pt x="1301" y="730"/>
                    </a:cubicBezTo>
                    <a:cubicBezTo>
                      <a:pt x="1300" y="733"/>
                      <a:pt x="1298" y="732"/>
                      <a:pt x="1297" y="735"/>
                    </a:cubicBezTo>
                    <a:cubicBezTo>
                      <a:pt x="1296" y="742"/>
                      <a:pt x="1299" y="755"/>
                      <a:pt x="1302" y="762"/>
                    </a:cubicBezTo>
                    <a:cubicBezTo>
                      <a:pt x="1306" y="771"/>
                      <a:pt x="1319" y="778"/>
                      <a:pt x="1322" y="791"/>
                    </a:cubicBezTo>
                    <a:cubicBezTo>
                      <a:pt x="1324" y="799"/>
                      <a:pt x="1322" y="805"/>
                      <a:pt x="1329" y="811"/>
                    </a:cubicBezTo>
                    <a:cubicBezTo>
                      <a:pt x="1328" y="821"/>
                      <a:pt x="1335" y="822"/>
                      <a:pt x="1333" y="833"/>
                    </a:cubicBezTo>
                    <a:cubicBezTo>
                      <a:pt x="1331" y="833"/>
                      <a:pt x="1329" y="833"/>
                      <a:pt x="1328" y="833"/>
                    </a:cubicBezTo>
                    <a:cubicBezTo>
                      <a:pt x="1326" y="845"/>
                      <a:pt x="1312" y="846"/>
                      <a:pt x="1314" y="863"/>
                    </a:cubicBezTo>
                    <a:cubicBezTo>
                      <a:pt x="1313" y="864"/>
                      <a:pt x="1310" y="864"/>
                      <a:pt x="1311" y="867"/>
                    </a:cubicBezTo>
                    <a:cubicBezTo>
                      <a:pt x="1313" y="881"/>
                      <a:pt x="1323" y="888"/>
                      <a:pt x="1325" y="903"/>
                    </a:cubicBezTo>
                    <a:cubicBezTo>
                      <a:pt x="1318" y="908"/>
                      <a:pt x="1313" y="923"/>
                      <a:pt x="1313" y="935"/>
                    </a:cubicBezTo>
                    <a:cubicBezTo>
                      <a:pt x="1314" y="938"/>
                      <a:pt x="1317" y="942"/>
                      <a:pt x="1317" y="946"/>
                    </a:cubicBezTo>
                    <a:cubicBezTo>
                      <a:pt x="1318" y="956"/>
                      <a:pt x="1313" y="966"/>
                      <a:pt x="1314" y="975"/>
                    </a:cubicBezTo>
                    <a:cubicBezTo>
                      <a:pt x="1315" y="977"/>
                      <a:pt x="1317" y="978"/>
                      <a:pt x="1317" y="981"/>
                    </a:cubicBezTo>
                    <a:cubicBezTo>
                      <a:pt x="1318" y="986"/>
                      <a:pt x="1317" y="991"/>
                      <a:pt x="1317" y="996"/>
                    </a:cubicBezTo>
                    <a:cubicBezTo>
                      <a:pt x="1319" y="1012"/>
                      <a:pt x="1324" y="1025"/>
                      <a:pt x="1330" y="1037"/>
                    </a:cubicBezTo>
                    <a:cubicBezTo>
                      <a:pt x="1338" y="1038"/>
                      <a:pt x="1338" y="1048"/>
                      <a:pt x="1344" y="1051"/>
                    </a:cubicBezTo>
                    <a:cubicBezTo>
                      <a:pt x="1342" y="1062"/>
                      <a:pt x="1352" y="1063"/>
                      <a:pt x="1351" y="1074"/>
                    </a:cubicBezTo>
                    <a:cubicBezTo>
                      <a:pt x="1355" y="1075"/>
                      <a:pt x="1360" y="1073"/>
                      <a:pt x="1363" y="1077"/>
                    </a:cubicBezTo>
                    <a:cubicBezTo>
                      <a:pt x="1366" y="1071"/>
                      <a:pt x="1372" y="1071"/>
                      <a:pt x="1375" y="1066"/>
                    </a:cubicBezTo>
                    <a:cubicBezTo>
                      <a:pt x="1371" y="1053"/>
                      <a:pt x="1386" y="1055"/>
                      <a:pt x="1392" y="1052"/>
                    </a:cubicBezTo>
                    <a:cubicBezTo>
                      <a:pt x="1400" y="1047"/>
                      <a:pt x="1400" y="1038"/>
                      <a:pt x="1410" y="1037"/>
                    </a:cubicBezTo>
                    <a:cubicBezTo>
                      <a:pt x="1420" y="1036"/>
                      <a:pt x="1433" y="1026"/>
                      <a:pt x="1439" y="1018"/>
                    </a:cubicBezTo>
                    <a:cubicBezTo>
                      <a:pt x="1440" y="1017"/>
                      <a:pt x="1439" y="1014"/>
                      <a:pt x="1440" y="1013"/>
                    </a:cubicBezTo>
                    <a:cubicBezTo>
                      <a:pt x="1442" y="1011"/>
                      <a:pt x="1446" y="1010"/>
                      <a:pt x="1448" y="1008"/>
                    </a:cubicBezTo>
                    <a:cubicBezTo>
                      <a:pt x="1453" y="1001"/>
                      <a:pt x="1455" y="993"/>
                      <a:pt x="1459" y="989"/>
                    </a:cubicBezTo>
                    <a:cubicBezTo>
                      <a:pt x="1462" y="987"/>
                      <a:pt x="1467" y="987"/>
                      <a:pt x="1471" y="984"/>
                    </a:cubicBezTo>
                    <a:cubicBezTo>
                      <a:pt x="1476" y="981"/>
                      <a:pt x="1480" y="976"/>
                      <a:pt x="1484" y="973"/>
                    </a:cubicBezTo>
                    <a:cubicBezTo>
                      <a:pt x="1489" y="970"/>
                      <a:pt x="1494" y="969"/>
                      <a:pt x="1498" y="965"/>
                    </a:cubicBezTo>
                    <a:cubicBezTo>
                      <a:pt x="1503" y="959"/>
                      <a:pt x="1501" y="952"/>
                      <a:pt x="1507" y="946"/>
                    </a:cubicBezTo>
                    <a:cubicBezTo>
                      <a:pt x="1506" y="933"/>
                      <a:pt x="1514" y="923"/>
                      <a:pt x="1515" y="911"/>
                    </a:cubicBezTo>
                    <a:cubicBezTo>
                      <a:pt x="1516" y="898"/>
                      <a:pt x="1511" y="885"/>
                      <a:pt x="1519" y="874"/>
                    </a:cubicBezTo>
                    <a:cubicBezTo>
                      <a:pt x="1522" y="869"/>
                      <a:pt x="1527" y="868"/>
                      <a:pt x="1529" y="862"/>
                    </a:cubicBezTo>
                    <a:cubicBezTo>
                      <a:pt x="1530" y="858"/>
                      <a:pt x="1529" y="855"/>
                      <a:pt x="1529" y="852"/>
                    </a:cubicBezTo>
                    <a:cubicBezTo>
                      <a:pt x="1531" y="845"/>
                      <a:pt x="1539" y="843"/>
                      <a:pt x="1543" y="839"/>
                    </a:cubicBezTo>
                    <a:cubicBezTo>
                      <a:pt x="1543" y="830"/>
                      <a:pt x="1548" y="827"/>
                      <a:pt x="1551" y="822"/>
                    </a:cubicBezTo>
                    <a:cubicBezTo>
                      <a:pt x="1564" y="822"/>
                      <a:pt x="1568" y="813"/>
                      <a:pt x="1575" y="808"/>
                    </a:cubicBezTo>
                    <a:cubicBezTo>
                      <a:pt x="1576" y="801"/>
                      <a:pt x="1572" y="792"/>
                      <a:pt x="1574" y="784"/>
                    </a:cubicBezTo>
                    <a:cubicBezTo>
                      <a:pt x="1574" y="781"/>
                      <a:pt x="1576" y="779"/>
                      <a:pt x="1576" y="776"/>
                    </a:cubicBezTo>
                    <a:cubicBezTo>
                      <a:pt x="1577" y="764"/>
                      <a:pt x="1572" y="750"/>
                      <a:pt x="1584" y="745"/>
                    </a:cubicBezTo>
                    <a:cubicBezTo>
                      <a:pt x="1589" y="755"/>
                      <a:pt x="1592" y="765"/>
                      <a:pt x="1598" y="773"/>
                    </a:cubicBezTo>
                    <a:cubicBezTo>
                      <a:pt x="1600" y="770"/>
                      <a:pt x="1598" y="762"/>
                      <a:pt x="1605" y="763"/>
                    </a:cubicBezTo>
                    <a:cubicBezTo>
                      <a:pt x="1617" y="785"/>
                      <a:pt x="1615" y="811"/>
                      <a:pt x="1622" y="838"/>
                    </a:cubicBezTo>
                    <a:cubicBezTo>
                      <a:pt x="1622" y="840"/>
                      <a:pt x="1625" y="842"/>
                      <a:pt x="1625" y="844"/>
                    </a:cubicBezTo>
                    <a:cubicBezTo>
                      <a:pt x="1631" y="862"/>
                      <a:pt x="1626" y="881"/>
                      <a:pt x="1631" y="900"/>
                    </a:cubicBezTo>
                    <a:cubicBezTo>
                      <a:pt x="1640" y="685"/>
                      <a:pt x="1577" y="522"/>
                      <a:pt x="1494" y="395"/>
                    </a:cubicBezTo>
                    <a:close/>
                    <a:moveTo>
                      <a:pt x="1365" y="253"/>
                    </a:moveTo>
                    <a:cubicBezTo>
                      <a:pt x="1366" y="254"/>
                      <a:pt x="1359" y="249"/>
                      <a:pt x="1357" y="247"/>
                    </a:cubicBezTo>
                    <a:cubicBezTo>
                      <a:pt x="1359" y="245"/>
                      <a:pt x="1363" y="251"/>
                      <a:pt x="1365" y="253"/>
                    </a:cubicBezTo>
                    <a:close/>
                    <a:moveTo>
                      <a:pt x="1305" y="211"/>
                    </a:moveTo>
                    <a:cubicBezTo>
                      <a:pt x="1303" y="210"/>
                      <a:pt x="1303" y="212"/>
                      <a:pt x="1301" y="212"/>
                    </a:cubicBezTo>
                    <a:cubicBezTo>
                      <a:pt x="1291" y="209"/>
                      <a:pt x="1268" y="198"/>
                      <a:pt x="1263" y="192"/>
                    </a:cubicBezTo>
                    <a:cubicBezTo>
                      <a:pt x="1261" y="190"/>
                      <a:pt x="1261" y="187"/>
                      <a:pt x="1261" y="185"/>
                    </a:cubicBezTo>
                    <a:cubicBezTo>
                      <a:pt x="1268" y="185"/>
                      <a:pt x="1273" y="183"/>
                      <a:pt x="1280" y="185"/>
                    </a:cubicBezTo>
                    <a:cubicBezTo>
                      <a:pt x="1271" y="179"/>
                      <a:pt x="1265" y="171"/>
                      <a:pt x="1256" y="166"/>
                    </a:cubicBezTo>
                    <a:cubicBezTo>
                      <a:pt x="1266" y="170"/>
                      <a:pt x="1280" y="179"/>
                      <a:pt x="1289" y="188"/>
                    </a:cubicBezTo>
                    <a:cubicBezTo>
                      <a:pt x="1285" y="188"/>
                      <a:pt x="1284" y="185"/>
                      <a:pt x="1281" y="184"/>
                    </a:cubicBezTo>
                    <a:cubicBezTo>
                      <a:pt x="1287" y="190"/>
                      <a:pt x="1297" y="194"/>
                      <a:pt x="1304" y="200"/>
                    </a:cubicBezTo>
                    <a:cubicBezTo>
                      <a:pt x="1305" y="198"/>
                      <a:pt x="1302" y="194"/>
                      <a:pt x="1298" y="192"/>
                    </a:cubicBezTo>
                    <a:cubicBezTo>
                      <a:pt x="1306" y="193"/>
                      <a:pt x="1322" y="207"/>
                      <a:pt x="1335" y="219"/>
                    </a:cubicBezTo>
                    <a:cubicBezTo>
                      <a:pt x="1344" y="227"/>
                      <a:pt x="1351" y="235"/>
                      <a:pt x="1356" y="243"/>
                    </a:cubicBezTo>
                    <a:cubicBezTo>
                      <a:pt x="1337" y="236"/>
                      <a:pt x="1323" y="216"/>
                      <a:pt x="1305" y="211"/>
                    </a:cubicBezTo>
                    <a:close/>
                    <a:moveTo>
                      <a:pt x="458" y="68"/>
                    </a:moveTo>
                    <a:cubicBezTo>
                      <a:pt x="427" y="78"/>
                      <a:pt x="399" y="101"/>
                      <a:pt x="371" y="112"/>
                    </a:cubicBezTo>
                    <a:cubicBezTo>
                      <a:pt x="365" y="120"/>
                      <a:pt x="348" y="125"/>
                      <a:pt x="340" y="138"/>
                    </a:cubicBezTo>
                    <a:cubicBezTo>
                      <a:pt x="377" y="111"/>
                      <a:pt x="421" y="91"/>
                      <a:pt x="461" y="68"/>
                    </a:cubicBezTo>
                    <a:cubicBezTo>
                      <a:pt x="463" y="66"/>
                      <a:pt x="458" y="68"/>
                      <a:pt x="458" y="68"/>
                    </a:cubicBezTo>
                    <a:close/>
                    <a:moveTo>
                      <a:pt x="333" y="169"/>
                    </a:moveTo>
                    <a:cubicBezTo>
                      <a:pt x="333" y="172"/>
                      <a:pt x="330" y="172"/>
                      <a:pt x="329" y="174"/>
                    </a:cubicBezTo>
                    <a:cubicBezTo>
                      <a:pt x="338" y="173"/>
                      <a:pt x="343" y="163"/>
                      <a:pt x="351" y="166"/>
                    </a:cubicBezTo>
                    <a:cubicBezTo>
                      <a:pt x="349" y="166"/>
                      <a:pt x="346" y="167"/>
                      <a:pt x="345" y="169"/>
                    </a:cubicBezTo>
                    <a:cubicBezTo>
                      <a:pt x="346" y="170"/>
                      <a:pt x="347" y="169"/>
                      <a:pt x="348" y="170"/>
                    </a:cubicBezTo>
                    <a:cubicBezTo>
                      <a:pt x="353" y="165"/>
                      <a:pt x="365" y="162"/>
                      <a:pt x="364" y="154"/>
                    </a:cubicBezTo>
                    <a:cubicBezTo>
                      <a:pt x="364" y="155"/>
                      <a:pt x="360" y="157"/>
                      <a:pt x="360" y="155"/>
                    </a:cubicBezTo>
                    <a:cubicBezTo>
                      <a:pt x="366" y="149"/>
                      <a:pt x="374" y="145"/>
                      <a:pt x="380" y="139"/>
                    </a:cubicBezTo>
                    <a:cubicBezTo>
                      <a:pt x="362" y="149"/>
                      <a:pt x="341" y="157"/>
                      <a:pt x="326" y="170"/>
                    </a:cubicBezTo>
                    <a:cubicBezTo>
                      <a:pt x="328" y="172"/>
                      <a:pt x="330" y="169"/>
                      <a:pt x="333" y="169"/>
                    </a:cubicBezTo>
                    <a:close/>
                    <a:moveTo>
                      <a:pt x="1346" y="267"/>
                    </a:moveTo>
                    <a:cubicBezTo>
                      <a:pt x="1351" y="272"/>
                      <a:pt x="1357" y="280"/>
                      <a:pt x="1363" y="280"/>
                    </a:cubicBezTo>
                    <a:cubicBezTo>
                      <a:pt x="1360" y="274"/>
                      <a:pt x="1351" y="269"/>
                      <a:pt x="1346" y="267"/>
                    </a:cubicBezTo>
                    <a:close/>
                    <a:moveTo>
                      <a:pt x="1440" y="321"/>
                    </a:moveTo>
                    <a:cubicBezTo>
                      <a:pt x="1434" y="314"/>
                      <a:pt x="1428" y="302"/>
                      <a:pt x="1420" y="299"/>
                    </a:cubicBezTo>
                    <a:cubicBezTo>
                      <a:pt x="1428" y="304"/>
                      <a:pt x="1433" y="318"/>
                      <a:pt x="1440" y="321"/>
                    </a:cubicBezTo>
                    <a:close/>
                    <a:moveTo>
                      <a:pt x="1464" y="351"/>
                    </a:moveTo>
                    <a:cubicBezTo>
                      <a:pt x="1461" y="349"/>
                      <a:pt x="1459" y="345"/>
                      <a:pt x="1456" y="342"/>
                    </a:cubicBezTo>
                    <a:cubicBezTo>
                      <a:pt x="1458" y="346"/>
                      <a:pt x="1462" y="352"/>
                      <a:pt x="1464" y="351"/>
                    </a:cubicBezTo>
                    <a:close/>
                    <a:moveTo>
                      <a:pt x="1095" y="1649"/>
                    </a:moveTo>
                    <a:cubicBezTo>
                      <a:pt x="1086" y="1651"/>
                      <a:pt x="1078" y="1660"/>
                      <a:pt x="1069" y="1659"/>
                    </a:cubicBezTo>
                    <a:cubicBezTo>
                      <a:pt x="1071" y="1658"/>
                      <a:pt x="1072" y="1655"/>
                      <a:pt x="1071" y="1656"/>
                    </a:cubicBezTo>
                    <a:cubicBezTo>
                      <a:pt x="1063" y="1656"/>
                      <a:pt x="1050" y="1661"/>
                      <a:pt x="1039" y="1661"/>
                    </a:cubicBezTo>
                    <a:cubicBezTo>
                      <a:pt x="1041" y="1657"/>
                      <a:pt x="1049" y="1657"/>
                      <a:pt x="1051" y="1653"/>
                    </a:cubicBezTo>
                    <a:cubicBezTo>
                      <a:pt x="1038" y="1654"/>
                      <a:pt x="1031" y="1654"/>
                      <a:pt x="1020" y="1654"/>
                    </a:cubicBezTo>
                    <a:cubicBezTo>
                      <a:pt x="1020" y="1651"/>
                      <a:pt x="1023" y="1652"/>
                      <a:pt x="1023" y="1649"/>
                    </a:cubicBezTo>
                    <a:cubicBezTo>
                      <a:pt x="1020" y="1649"/>
                      <a:pt x="1016" y="1653"/>
                      <a:pt x="1013" y="1650"/>
                    </a:cubicBezTo>
                    <a:cubicBezTo>
                      <a:pt x="1026" y="1647"/>
                      <a:pt x="1028" y="1634"/>
                      <a:pt x="1039" y="1629"/>
                    </a:cubicBezTo>
                    <a:cubicBezTo>
                      <a:pt x="1029" y="1633"/>
                      <a:pt x="1018" y="1635"/>
                      <a:pt x="1009" y="1639"/>
                    </a:cubicBezTo>
                    <a:cubicBezTo>
                      <a:pt x="1007" y="1640"/>
                      <a:pt x="1011" y="1642"/>
                      <a:pt x="1008" y="1643"/>
                    </a:cubicBezTo>
                    <a:cubicBezTo>
                      <a:pt x="999" y="1644"/>
                      <a:pt x="996" y="1652"/>
                      <a:pt x="987" y="1655"/>
                    </a:cubicBezTo>
                    <a:cubicBezTo>
                      <a:pt x="985" y="1658"/>
                      <a:pt x="991" y="1655"/>
                      <a:pt x="991" y="1657"/>
                    </a:cubicBezTo>
                    <a:cubicBezTo>
                      <a:pt x="988" y="1660"/>
                      <a:pt x="985" y="1660"/>
                      <a:pt x="982" y="1660"/>
                    </a:cubicBezTo>
                    <a:cubicBezTo>
                      <a:pt x="987" y="1661"/>
                      <a:pt x="981" y="1663"/>
                      <a:pt x="980" y="1664"/>
                    </a:cubicBezTo>
                    <a:cubicBezTo>
                      <a:pt x="982" y="1665"/>
                      <a:pt x="985" y="1663"/>
                      <a:pt x="985" y="1665"/>
                    </a:cubicBezTo>
                    <a:cubicBezTo>
                      <a:pt x="982" y="1665"/>
                      <a:pt x="983" y="1669"/>
                      <a:pt x="980" y="1669"/>
                    </a:cubicBezTo>
                    <a:cubicBezTo>
                      <a:pt x="977" y="1668"/>
                      <a:pt x="977" y="1667"/>
                      <a:pt x="976" y="1665"/>
                    </a:cubicBezTo>
                    <a:cubicBezTo>
                      <a:pt x="974" y="1667"/>
                      <a:pt x="974" y="1668"/>
                      <a:pt x="974" y="1670"/>
                    </a:cubicBezTo>
                    <a:cubicBezTo>
                      <a:pt x="975" y="1672"/>
                      <a:pt x="980" y="1669"/>
                      <a:pt x="980" y="1671"/>
                    </a:cubicBezTo>
                    <a:cubicBezTo>
                      <a:pt x="977" y="1673"/>
                      <a:pt x="976" y="1673"/>
                      <a:pt x="972" y="1672"/>
                    </a:cubicBezTo>
                    <a:cubicBezTo>
                      <a:pt x="973" y="1675"/>
                      <a:pt x="971" y="1678"/>
                      <a:pt x="967" y="1680"/>
                    </a:cubicBezTo>
                    <a:cubicBezTo>
                      <a:pt x="975" y="1681"/>
                      <a:pt x="976" y="1675"/>
                      <a:pt x="982" y="1675"/>
                    </a:cubicBezTo>
                    <a:cubicBezTo>
                      <a:pt x="981" y="1676"/>
                      <a:pt x="980" y="1679"/>
                      <a:pt x="978" y="1680"/>
                    </a:cubicBezTo>
                    <a:cubicBezTo>
                      <a:pt x="974" y="1680"/>
                      <a:pt x="972" y="1683"/>
                      <a:pt x="969" y="1683"/>
                    </a:cubicBezTo>
                    <a:cubicBezTo>
                      <a:pt x="962" y="1685"/>
                      <a:pt x="978" y="1684"/>
                      <a:pt x="979" y="1682"/>
                    </a:cubicBezTo>
                    <a:cubicBezTo>
                      <a:pt x="979" y="1686"/>
                      <a:pt x="977" y="1687"/>
                      <a:pt x="975" y="1689"/>
                    </a:cubicBezTo>
                    <a:cubicBezTo>
                      <a:pt x="981" y="1690"/>
                      <a:pt x="986" y="1689"/>
                      <a:pt x="991" y="1688"/>
                    </a:cubicBezTo>
                    <a:cubicBezTo>
                      <a:pt x="1052" y="1673"/>
                      <a:pt x="1108" y="1650"/>
                      <a:pt x="1158" y="1624"/>
                    </a:cubicBezTo>
                    <a:cubicBezTo>
                      <a:pt x="1138" y="1628"/>
                      <a:pt x="1121" y="1644"/>
                      <a:pt x="1101" y="1649"/>
                    </a:cubicBezTo>
                    <a:cubicBezTo>
                      <a:pt x="1099" y="1649"/>
                      <a:pt x="1097" y="1648"/>
                      <a:pt x="1095" y="1649"/>
                    </a:cubicBezTo>
                    <a:close/>
                    <a:moveTo>
                      <a:pt x="295" y="225"/>
                    </a:moveTo>
                    <a:cubicBezTo>
                      <a:pt x="297" y="228"/>
                      <a:pt x="292" y="230"/>
                      <a:pt x="295" y="232"/>
                    </a:cubicBezTo>
                    <a:cubicBezTo>
                      <a:pt x="296" y="230"/>
                      <a:pt x="297" y="227"/>
                      <a:pt x="301" y="227"/>
                    </a:cubicBezTo>
                    <a:cubicBezTo>
                      <a:pt x="304" y="230"/>
                      <a:pt x="312" y="223"/>
                      <a:pt x="316" y="221"/>
                    </a:cubicBezTo>
                    <a:cubicBezTo>
                      <a:pt x="315" y="225"/>
                      <a:pt x="310" y="224"/>
                      <a:pt x="310" y="228"/>
                    </a:cubicBezTo>
                    <a:cubicBezTo>
                      <a:pt x="313" y="227"/>
                      <a:pt x="312" y="230"/>
                      <a:pt x="312" y="232"/>
                    </a:cubicBezTo>
                    <a:cubicBezTo>
                      <a:pt x="318" y="230"/>
                      <a:pt x="326" y="225"/>
                      <a:pt x="326" y="219"/>
                    </a:cubicBezTo>
                    <a:cubicBezTo>
                      <a:pt x="329" y="219"/>
                      <a:pt x="333" y="215"/>
                      <a:pt x="335" y="216"/>
                    </a:cubicBezTo>
                    <a:cubicBezTo>
                      <a:pt x="333" y="222"/>
                      <a:pt x="323" y="220"/>
                      <a:pt x="325" y="229"/>
                    </a:cubicBezTo>
                    <a:cubicBezTo>
                      <a:pt x="328" y="228"/>
                      <a:pt x="330" y="225"/>
                      <a:pt x="333" y="224"/>
                    </a:cubicBezTo>
                    <a:cubicBezTo>
                      <a:pt x="333" y="227"/>
                      <a:pt x="335" y="226"/>
                      <a:pt x="333" y="228"/>
                    </a:cubicBezTo>
                    <a:cubicBezTo>
                      <a:pt x="339" y="226"/>
                      <a:pt x="345" y="224"/>
                      <a:pt x="345" y="216"/>
                    </a:cubicBezTo>
                    <a:cubicBezTo>
                      <a:pt x="343" y="216"/>
                      <a:pt x="340" y="219"/>
                      <a:pt x="339" y="216"/>
                    </a:cubicBezTo>
                    <a:cubicBezTo>
                      <a:pt x="345" y="212"/>
                      <a:pt x="354" y="216"/>
                      <a:pt x="360" y="212"/>
                    </a:cubicBezTo>
                    <a:cubicBezTo>
                      <a:pt x="349" y="219"/>
                      <a:pt x="342" y="225"/>
                      <a:pt x="342" y="238"/>
                    </a:cubicBezTo>
                    <a:cubicBezTo>
                      <a:pt x="346" y="238"/>
                      <a:pt x="344" y="232"/>
                      <a:pt x="349" y="232"/>
                    </a:cubicBezTo>
                    <a:cubicBezTo>
                      <a:pt x="349" y="233"/>
                      <a:pt x="349" y="234"/>
                      <a:pt x="349" y="235"/>
                    </a:cubicBezTo>
                    <a:cubicBezTo>
                      <a:pt x="354" y="234"/>
                      <a:pt x="354" y="229"/>
                      <a:pt x="357" y="227"/>
                    </a:cubicBezTo>
                    <a:cubicBezTo>
                      <a:pt x="354" y="216"/>
                      <a:pt x="368" y="222"/>
                      <a:pt x="369" y="213"/>
                    </a:cubicBezTo>
                    <a:cubicBezTo>
                      <a:pt x="367" y="211"/>
                      <a:pt x="362" y="213"/>
                      <a:pt x="361" y="211"/>
                    </a:cubicBezTo>
                    <a:cubicBezTo>
                      <a:pt x="364" y="211"/>
                      <a:pt x="365" y="209"/>
                      <a:pt x="365" y="207"/>
                    </a:cubicBezTo>
                    <a:cubicBezTo>
                      <a:pt x="359" y="208"/>
                      <a:pt x="359" y="203"/>
                      <a:pt x="356" y="202"/>
                    </a:cubicBezTo>
                    <a:cubicBezTo>
                      <a:pt x="349" y="205"/>
                      <a:pt x="335" y="208"/>
                      <a:pt x="330" y="210"/>
                    </a:cubicBezTo>
                    <a:cubicBezTo>
                      <a:pt x="332" y="205"/>
                      <a:pt x="339" y="198"/>
                      <a:pt x="336" y="196"/>
                    </a:cubicBezTo>
                    <a:cubicBezTo>
                      <a:pt x="333" y="200"/>
                      <a:pt x="331" y="205"/>
                      <a:pt x="322" y="203"/>
                    </a:cubicBezTo>
                    <a:cubicBezTo>
                      <a:pt x="322" y="192"/>
                      <a:pt x="336" y="184"/>
                      <a:pt x="343" y="173"/>
                    </a:cubicBezTo>
                    <a:cubicBezTo>
                      <a:pt x="329" y="178"/>
                      <a:pt x="315" y="190"/>
                      <a:pt x="306" y="203"/>
                    </a:cubicBezTo>
                    <a:cubicBezTo>
                      <a:pt x="308" y="203"/>
                      <a:pt x="309" y="203"/>
                      <a:pt x="308" y="205"/>
                    </a:cubicBezTo>
                    <a:cubicBezTo>
                      <a:pt x="299" y="212"/>
                      <a:pt x="291" y="221"/>
                      <a:pt x="286" y="232"/>
                    </a:cubicBezTo>
                    <a:cubicBezTo>
                      <a:pt x="292" y="233"/>
                      <a:pt x="290" y="225"/>
                      <a:pt x="295" y="225"/>
                    </a:cubicBezTo>
                    <a:close/>
                    <a:moveTo>
                      <a:pt x="336" y="400"/>
                    </a:moveTo>
                    <a:cubicBezTo>
                      <a:pt x="324" y="402"/>
                      <a:pt x="317" y="413"/>
                      <a:pt x="316" y="423"/>
                    </a:cubicBezTo>
                    <a:cubicBezTo>
                      <a:pt x="318" y="423"/>
                      <a:pt x="323" y="419"/>
                      <a:pt x="324" y="421"/>
                    </a:cubicBezTo>
                    <a:cubicBezTo>
                      <a:pt x="321" y="423"/>
                      <a:pt x="315" y="428"/>
                      <a:pt x="320" y="432"/>
                    </a:cubicBezTo>
                    <a:cubicBezTo>
                      <a:pt x="324" y="428"/>
                      <a:pt x="326" y="423"/>
                      <a:pt x="331" y="421"/>
                    </a:cubicBezTo>
                    <a:cubicBezTo>
                      <a:pt x="332" y="424"/>
                      <a:pt x="332" y="429"/>
                      <a:pt x="335" y="430"/>
                    </a:cubicBezTo>
                    <a:cubicBezTo>
                      <a:pt x="335" y="425"/>
                      <a:pt x="335" y="421"/>
                      <a:pt x="337" y="419"/>
                    </a:cubicBezTo>
                    <a:cubicBezTo>
                      <a:pt x="341" y="421"/>
                      <a:pt x="341" y="430"/>
                      <a:pt x="338" y="433"/>
                    </a:cubicBezTo>
                    <a:cubicBezTo>
                      <a:pt x="343" y="436"/>
                      <a:pt x="351" y="434"/>
                      <a:pt x="351" y="429"/>
                    </a:cubicBezTo>
                    <a:cubicBezTo>
                      <a:pt x="350" y="426"/>
                      <a:pt x="347" y="424"/>
                      <a:pt x="346" y="422"/>
                    </a:cubicBezTo>
                    <a:cubicBezTo>
                      <a:pt x="349" y="421"/>
                      <a:pt x="346" y="416"/>
                      <a:pt x="350" y="415"/>
                    </a:cubicBezTo>
                    <a:cubicBezTo>
                      <a:pt x="350" y="417"/>
                      <a:pt x="352" y="416"/>
                      <a:pt x="353" y="416"/>
                    </a:cubicBezTo>
                    <a:cubicBezTo>
                      <a:pt x="358" y="412"/>
                      <a:pt x="356" y="407"/>
                      <a:pt x="357" y="401"/>
                    </a:cubicBezTo>
                    <a:cubicBezTo>
                      <a:pt x="350" y="403"/>
                      <a:pt x="340" y="407"/>
                      <a:pt x="345" y="415"/>
                    </a:cubicBezTo>
                    <a:cubicBezTo>
                      <a:pt x="343" y="417"/>
                      <a:pt x="341" y="414"/>
                      <a:pt x="339" y="416"/>
                    </a:cubicBezTo>
                    <a:cubicBezTo>
                      <a:pt x="339" y="415"/>
                      <a:pt x="339" y="414"/>
                      <a:pt x="340" y="413"/>
                    </a:cubicBezTo>
                    <a:cubicBezTo>
                      <a:pt x="333" y="416"/>
                      <a:pt x="334" y="416"/>
                      <a:pt x="327" y="416"/>
                    </a:cubicBezTo>
                    <a:cubicBezTo>
                      <a:pt x="330" y="413"/>
                      <a:pt x="327" y="414"/>
                      <a:pt x="325" y="412"/>
                    </a:cubicBezTo>
                    <a:cubicBezTo>
                      <a:pt x="329" y="409"/>
                      <a:pt x="336" y="408"/>
                      <a:pt x="336" y="400"/>
                    </a:cubicBezTo>
                    <a:close/>
                    <a:moveTo>
                      <a:pt x="804" y="1440"/>
                    </a:moveTo>
                    <a:cubicBezTo>
                      <a:pt x="798" y="1440"/>
                      <a:pt x="786" y="1438"/>
                      <a:pt x="780" y="1440"/>
                    </a:cubicBezTo>
                    <a:cubicBezTo>
                      <a:pt x="783" y="1444"/>
                      <a:pt x="786" y="1445"/>
                      <a:pt x="789" y="1448"/>
                    </a:cubicBezTo>
                    <a:cubicBezTo>
                      <a:pt x="779" y="1444"/>
                      <a:pt x="803" y="1460"/>
                      <a:pt x="805" y="1453"/>
                    </a:cubicBezTo>
                    <a:cubicBezTo>
                      <a:pt x="794" y="1444"/>
                      <a:pt x="811" y="1452"/>
                      <a:pt x="814" y="1444"/>
                    </a:cubicBezTo>
                    <a:cubicBezTo>
                      <a:pt x="811" y="1441"/>
                      <a:pt x="799" y="1444"/>
                      <a:pt x="804" y="144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31F20"/>
                  </a:solidFill>
                  <a:effectLst/>
                  <a:uLnTx/>
                  <a:uFillTx/>
                  <a:latin typeface="Calibri Light"/>
                </a:endParaRPr>
              </a:p>
            </p:txBody>
          </p:sp>
          <p:sp>
            <p:nvSpPr>
              <p:cNvPr id="13" name="Freeform 8" descr="© INSCALE GmbH, 15.06.2010">
                <a:extLst>
                  <a:ext uri="{FF2B5EF4-FFF2-40B4-BE49-F238E27FC236}">
                    <a16:creationId xmlns:a16="http://schemas.microsoft.com/office/drawing/2014/main" id="{13526E80-7F95-EA36-0D92-4E818FE8F82B}"/>
                  </a:ext>
                </a:extLst>
              </p:cNvPr>
              <p:cNvSpPr>
                <a:spLocks noEditPoints="1"/>
              </p:cNvSpPr>
              <p:nvPr/>
            </p:nvSpPr>
            <p:spPr bwMode="gray">
              <a:xfrm>
                <a:off x="2804400" y="1911431"/>
                <a:ext cx="3530223"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solidFill>
                <a:srgbClr val="231F20">
                  <a:lumMod val="75000"/>
                  <a:lumOff val="25000"/>
                  <a:alpha val="25098"/>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31F20"/>
                  </a:solidFill>
                  <a:effectLst/>
                  <a:uLnTx/>
                  <a:uFillTx/>
                  <a:latin typeface="Calibri Light"/>
                </a:endParaRPr>
              </a:p>
            </p:txBody>
          </p:sp>
          <p:sp>
            <p:nvSpPr>
              <p:cNvPr id="14" name="_color1" descr="© INSCALE GmbH, 15.06.2010">
                <a:extLst>
                  <a:ext uri="{FF2B5EF4-FFF2-40B4-BE49-F238E27FC236}">
                    <a16:creationId xmlns:a16="http://schemas.microsoft.com/office/drawing/2014/main" id="{94B9441E-AA45-E7CE-61EC-F6C1783ECA8A}"/>
                  </a:ext>
                </a:extLst>
              </p:cNvPr>
              <p:cNvSpPr>
                <a:spLocks noEditPoints="1"/>
              </p:cNvSpPr>
              <p:nvPr/>
            </p:nvSpPr>
            <p:spPr bwMode="gray">
              <a:xfrm>
                <a:off x="2825966" y="1931337"/>
                <a:ext cx="3513634" cy="3472160"/>
              </a:xfrm>
              <a:custGeom>
                <a:avLst/>
                <a:gdLst/>
                <a:ahLst/>
                <a:cxnLst>
                  <a:cxn ang="0">
                    <a:pos x="1149" y="62"/>
                  </a:cxn>
                  <a:cxn ang="0">
                    <a:pos x="951" y="221"/>
                  </a:cxn>
                  <a:cxn ang="0">
                    <a:pos x="988" y="237"/>
                  </a:cxn>
                  <a:cxn ang="0">
                    <a:pos x="968" y="250"/>
                  </a:cxn>
                  <a:cxn ang="0">
                    <a:pos x="1369" y="244"/>
                  </a:cxn>
                  <a:cxn ang="0">
                    <a:pos x="942" y="271"/>
                  </a:cxn>
                  <a:cxn ang="0">
                    <a:pos x="1075" y="303"/>
                  </a:cxn>
                  <a:cxn ang="0">
                    <a:pos x="1078" y="374"/>
                  </a:cxn>
                  <a:cxn ang="0">
                    <a:pos x="1060" y="402"/>
                  </a:cxn>
                  <a:cxn ang="0">
                    <a:pos x="543" y="494"/>
                  </a:cxn>
                  <a:cxn ang="0">
                    <a:pos x="1256" y="514"/>
                  </a:cxn>
                  <a:cxn ang="0">
                    <a:pos x="535" y="560"/>
                  </a:cxn>
                  <a:cxn ang="0">
                    <a:pos x="991" y="1035"/>
                  </a:cxn>
                  <a:cxn ang="0">
                    <a:pos x="1044" y="1110"/>
                  </a:cxn>
                  <a:cxn ang="0">
                    <a:pos x="950" y="1131"/>
                  </a:cxn>
                  <a:cxn ang="0">
                    <a:pos x="1110" y="1150"/>
                  </a:cxn>
                  <a:cxn ang="0">
                    <a:pos x="1245" y="1157"/>
                  </a:cxn>
                  <a:cxn ang="0">
                    <a:pos x="1262" y="1197"/>
                  </a:cxn>
                  <a:cxn ang="0">
                    <a:pos x="1108" y="1277"/>
                  </a:cxn>
                  <a:cxn ang="0">
                    <a:pos x="1014" y="20"/>
                  </a:cxn>
                  <a:cxn ang="0">
                    <a:pos x="1463" y="270"/>
                  </a:cxn>
                  <a:cxn ang="0">
                    <a:pos x="1351" y="197"/>
                  </a:cxn>
                  <a:cxn ang="0">
                    <a:pos x="1371" y="246"/>
                  </a:cxn>
                  <a:cxn ang="0">
                    <a:pos x="1581" y="471"/>
                  </a:cxn>
                  <a:cxn ang="0">
                    <a:pos x="1409" y="1335"/>
                  </a:cxn>
                  <a:cxn ang="0">
                    <a:pos x="1207" y="1273"/>
                  </a:cxn>
                  <a:cxn ang="0">
                    <a:pos x="866" y="1341"/>
                  </a:cxn>
                  <a:cxn ang="0">
                    <a:pos x="718" y="1176"/>
                  </a:cxn>
                  <a:cxn ang="0">
                    <a:pos x="724" y="980"/>
                  </a:cxn>
                  <a:cxn ang="0">
                    <a:pos x="945" y="1058"/>
                  </a:cxn>
                  <a:cxn ang="0">
                    <a:pos x="1050" y="835"/>
                  </a:cxn>
                  <a:cxn ang="0">
                    <a:pos x="1201" y="646"/>
                  </a:cxn>
                  <a:cxn ang="0">
                    <a:pos x="1254" y="477"/>
                  </a:cxn>
                  <a:cxn ang="0">
                    <a:pos x="1130" y="395"/>
                  </a:cxn>
                  <a:cxn ang="0">
                    <a:pos x="1031" y="512"/>
                  </a:cxn>
                  <a:cxn ang="0">
                    <a:pos x="1026" y="347"/>
                  </a:cxn>
                  <a:cxn ang="0">
                    <a:pos x="1088" y="355"/>
                  </a:cxn>
                  <a:cxn ang="0">
                    <a:pos x="1132" y="302"/>
                  </a:cxn>
                  <a:cxn ang="0">
                    <a:pos x="1023" y="297"/>
                  </a:cxn>
                  <a:cxn ang="0">
                    <a:pos x="969" y="324"/>
                  </a:cxn>
                  <a:cxn ang="0">
                    <a:pos x="755" y="319"/>
                  </a:cxn>
                  <a:cxn ang="0">
                    <a:pos x="518" y="315"/>
                  </a:cxn>
                  <a:cxn ang="0">
                    <a:pos x="421" y="397"/>
                  </a:cxn>
                  <a:cxn ang="0">
                    <a:pos x="450" y="406"/>
                  </a:cxn>
                  <a:cxn ang="0">
                    <a:pos x="569" y="482"/>
                  </a:cxn>
                  <a:cxn ang="0">
                    <a:pos x="528" y="564"/>
                  </a:cxn>
                  <a:cxn ang="0">
                    <a:pos x="399" y="850"/>
                  </a:cxn>
                  <a:cxn ang="0">
                    <a:pos x="439" y="968"/>
                  </a:cxn>
                  <a:cxn ang="0">
                    <a:pos x="683" y="1249"/>
                  </a:cxn>
                  <a:cxn ang="0">
                    <a:pos x="943" y="1349"/>
                  </a:cxn>
                  <a:cxn ang="0">
                    <a:pos x="887" y="1531"/>
                  </a:cxn>
                  <a:cxn ang="0">
                    <a:pos x="1491" y="1396"/>
                  </a:cxn>
                  <a:cxn ang="0">
                    <a:pos x="1048" y="260"/>
                  </a:cxn>
                  <a:cxn ang="0">
                    <a:pos x="796" y="980"/>
                  </a:cxn>
                  <a:cxn ang="0">
                    <a:pos x="1250" y="1290"/>
                  </a:cxn>
                  <a:cxn ang="0">
                    <a:pos x="929" y="328"/>
                  </a:cxn>
                  <a:cxn ang="0">
                    <a:pos x="1551" y="384"/>
                  </a:cxn>
                  <a:cxn ang="0">
                    <a:pos x="1104" y="127"/>
                  </a:cxn>
                  <a:cxn ang="0">
                    <a:pos x="1063" y="211"/>
                  </a:cxn>
                  <a:cxn ang="0">
                    <a:pos x="1236" y="273"/>
                  </a:cxn>
                  <a:cxn ang="0">
                    <a:pos x="999" y="174"/>
                  </a:cxn>
                  <a:cxn ang="0">
                    <a:pos x="1029" y="205"/>
                  </a:cxn>
                  <a:cxn ang="0">
                    <a:pos x="1012" y="184"/>
                  </a:cxn>
                </a:cxnLst>
                <a:rect l="0" t="0" r="r" b="b"/>
                <a:pathLst>
                  <a:path w="1701" h="1684">
                    <a:moveTo>
                      <a:pt x="820" y="1"/>
                    </a:moveTo>
                    <a:cubicBezTo>
                      <a:pt x="818" y="2"/>
                      <a:pt x="812" y="0"/>
                      <a:pt x="811" y="2"/>
                    </a:cubicBezTo>
                    <a:cubicBezTo>
                      <a:pt x="814" y="2"/>
                      <a:pt x="819" y="3"/>
                      <a:pt x="820" y="1"/>
                    </a:cubicBezTo>
                    <a:close/>
                    <a:moveTo>
                      <a:pt x="875" y="1"/>
                    </a:moveTo>
                    <a:cubicBezTo>
                      <a:pt x="870" y="2"/>
                      <a:pt x="862" y="0"/>
                      <a:pt x="859" y="2"/>
                    </a:cubicBezTo>
                    <a:cubicBezTo>
                      <a:pt x="864" y="2"/>
                      <a:pt x="872" y="3"/>
                      <a:pt x="875" y="1"/>
                    </a:cubicBezTo>
                    <a:close/>
                    <a:moveTo>
                      <a:pt x="918" y="10"/>
                    </a:moveTo>
                    <a:cubicBezTo>
                      <a:pt x="924" y="11"/>
                      <a:pt x="929" y="13"/>
                      <a:pt x="934" y="10"/>
                    </a:cubicBezTo>
                    <a:cubicBezTo>
                      <a:pt x="931" y="9"/>
                      <a:pt x="927" y="11"/>
                      <a:pt x="926" y="9"/>
                    </a:cubicBezTo>
                    <a:cubicBezTo>
                      <a:pt x="949" y="8"/>
                      <a:pt x="977" y="16"/>
                      <a:pt x="998" y="17"/>
                    </a:cubicBezTo>
                    <a:cubicBezTo>
                      <a:pt x="963" y="9"/>
                      <a:pt x="922" y="2"/>
                      <a:pt x="881" y="3"/>
                    </a:cubicBezTo>
                    <a:cubicBezTo>
                      <a:pt x="895" y="5"/>
                      <a:pt x="910" y="5"/>
                      <a:pt x="922" y="9"/>
                    </a:cubicBezTo>
                    <a:cubicBezTo>
                      <a:pt x="921" y="9"/>
                      <a:pt x="919" y="9"/>
                      <a:pt x="918" y="10"/>
                    </a:cubicBezTo>
                    <a:close/>
                    <a:moveTo>
                      <a:pt x="954" y="16"/>
                    </a:moveTo>
                    <a:cubicBezTo>
                      <a:pt x="946" y="16"/>
                      <a:pt x="942" y="12"/>
                      <a:pt x="934" y="12"/>
                    </a:cubicBezTo>
                    <a:cubicBezTo>
                      <a:pt x="939" y="15"/>
                      <a:pt x="947" y="21"/>
                      <a:pt x="954" y="16"/>
                    </a:cubicBezTo>
                    <a:close/>
                    <a:moveTo>
                      <a:pt x="1099" y="46"/>
                    </a:moveTo>
                    <a:cubicBezTo>
                      <a:pt x="1089" y="40"/>
                      <a:pt x="1075" y="41"/>
                      <a:pt x="1061" y="38"/>
                    </a:cubicBezTo>
                    <a:cubicBezTo>
                      <a:pt x="1048" y="35"/>
                      <a:pt x="1035" y="29"/>
                      <a:pt x="1023" y="29"/>
                    </a:cubicBezTo>
                    <a:cubicBezTo>
                      <a:pt x="1047" y="35"/>
                      <a:pt x="1074" y="44"/>
                      <a:pt x="1099" y="46"/>
                    </a:cubicBezTo>
                    <a:close/>
                    <a:moveTo>
                      <a:pt x="1149" y="62"/>
                    </a:moveTo>
                    <a:cubicBezTo>
                      <a:pt x="1145" y="63"/>
                      <a:pt x="1143" y="58"/>
                      <a:pt x="1141" y="61"/>
                    </a:cubicBezTo>
                    <a:cubicBezTo>
                      <a:pt x="1144" y="61"/>
                      <a:pt x="1147" y="66"/>
                      <a:pt x="1149" y="62"/>
                    </a:cubicBezTo>
                    <a:close/>
                    <a:moveTo>
                      <a:pt x="1254" y="217"/>
                    </a:moveTo>
                    <a:cubicBezTo>
                      <a:pt x="1258" y="220"/>
                      <a:pt x="1260" y="230"/>
                      <a:pt x="1266" y="229"/>
                    </a:cubicBezTo>
                    <a:cubicBezTo>
                      <a:pt x="1267" y="226"/>
                      <a:pt x="1262" y="225"/>
                      <a:pt x="1265" y="224"/>
                    </a:cubicBezTo>
                    <a:cubicBezTo>
                      <a:pt x="1272" y="225"/>
                      <a:pt x="1269" y="232"/>
                      <a:pt x="1272" y="235"/>
                    </a:cubicBezTo>
                    <a:cubicBezTo>
                      <a:pt x="1276" y="229"/>
                      <a:pt x="1284" y="233"/>
                      <a:pt x="1284" y="239"/>
                    </a:cubicBezTo>
                    <a:cubicBezTo>
                      <a:pt x="1285" y="239"/>
                      <a:pt x="1287" y="239"/>
                      <a:pt x="1288" y="239"/>
                    </a:cubicBezTo>
                    <a:cubicBezTo>
                      <a:pt x="1289" y="237"/>
                      <a:pt x="1287" y="237"/>
                      <a:pt x="1287" y="235"/>
                    </a:cubicBezTo>
                    <a:cubicBezTo>
                      <a:pt x="1289" y="236"/>
                      <a:pt x="1294" y="235"/>
                      <a:pt x="1297" y="234"/>
                    </a:cubicBezTo>
                    <a:cubicBezTo>
                      <a:pt x="1291" y="218"/>
                      <a:pt x="1279" y="196"/>
                      <a:pt x="1259" y="201"/>
                    </a:cubicBezTo>
                    <a:cubicBezTo>
                      <a:pt x="1264" y="203"/>
                      <a:pt x="1264" y="208"/>
                      <a:pt x="1261" y="211"/>
                    </a:cubicBezTo>
                    <a:cubicBezTo>
                      <a:pt x="1263" y="211"/>
                      <a:pt x="1264" y="213"/>
                      <a:pt x="1265" y="214"/>
                    </a:cubicBezTo>
                    <a:cubicBezTo>
                      <a:pt x="1264" y="215"/>
                      <a:pt x="1262" y="214"/>
                      <a:pt x="1262" y="215"/>
                    </a:cubicBezTo>
                    <a:cubicBezTo>
                      <a:pt x="1265" y="215"/>
                      <a:pt x="1268" y="220"/>
                      <a:pt x="1266" y="221"/>
                    </a:cubicBezTo>
                    <a:cubicBezTo>
                      <a:pt x="1264" y="219"/>
                      <a:pt x="1259" y="214"/>
                      <a:pt x="1254" y="217"/>
                    </a:cubicBezTo>
                    <a:close/>
                    <a:moveTo>
                      <a:pt x="965" y="206"/>
                    </a:moveTo>
                    <a:cubicBezTo>
                      <a:pt x="967" y="203"/>
                      <a:pt x="963" y="200"/>
                      <a:pt x="962" y="203"/>
                    </a:cubicBezTo>
                    <a:cubicBezTo>
                      <a:pt x="963" y="204"/>
                      <a:pt x="963" y="205"/>
                      <a:pt x="965" y="206"/>
                    </a:cubicBezTo>
                    <a:close/>
                    <a:moveTo>
                      <a:pt x="945" y="212"/>
                    </a:moveTo>
                    <a:cubicBezTo>
                      <a:pt x="945" y="218"/>
                      <a:pt x="951" y="216"/>
                      <a:pt x="951" y="221"/>
                    </a:cubicBezTo>
                    <a:cubicBezTo>
                      <a:pt x="957" y="218"/>
                      <a:pt x="958" y="223"/>
                      <a:pt x="964" y="223"/>
                    </a:cubicBezTo>
                    <a:cubicBezTo>
                      <a:pt x="964" y="211"/>
                      <a:pt x="954" y="211"/>
                      <a:pt x="945" y="212"/>
                    </a:cubicBezTo>
                    <a:close/>
                    <a:moveTo>
                      <a:pt x="982" y="222"/>
                    </a:moveTo>
                    <a:cubicBezTo>
                      <a:pt x="979" y="217"/>
                      <a:pt x="973" y="211"/>
                      <a:pt x="967" y="213"/>
                    </a:cubicBezTo>
                    <a:cubicBezTo>
                      <a:pt x="967" y="221"/>
                      <a:pt x="975" y="224"/>
                      <a:pt x="982" y="222"/>
                    </a:cubicBezTo>
                    <a:close/>
                    <a:moveTo>
                      <a:pt x="994" y="222"/>
                    </a:moveTo>
                    <a:cubicBezTo>
                      <a:pt x="995" y="219"/>
                      <a:pt x="990" y="216"/>
                      <a:pt x="989" y="220"/>
                    </a:cubicBezTo>
                    <a:cubicBezTo>
                      <a:pt x="991" y="221"/>
                      <a:pt x="991" y="223"/>
                      <a:pt x="994" y="222"/>
                    </a:cubicBezTo>
                    <a:close/>
                    <a:moveTo>
                      <a:pt x="916" y="228"/>
                    </a:moveTo>
                    <a:cubicBezTo>
                      <a:pt x="915" y="234"/>
                      <a:pt x="920" y="235"/>
                      <a:pt x="926" y="235"/>
                    </a:cubicBezTo>
                    <a:cubicBezTo>
                      <a:pt x="927" y="230"/>
                      <a:pt x="928" y="225"/>
                      <a:pt x="932" y="223"/>
                    </a:cubicBezTo>
                    <a:cubicBezTo>
                      <a:pt x="931" y="220"/>
                      <a:pt x="925" y="220"/>
                      <a:pt x="922" y="221"/>
                    </a:cubicBezTo>
                    <a:cubicBezTo>
                      <a:pt x="921" y="225"/>
                      <a:pt x="924" y="226"/>
                      <a:pt x="922" y="228"/>
                    </a:cubicBezTo>
                    <a:cubicBezTo>
                      <a:pt x="921" y="226"/>
                      <a:pt x="917" y="226"/>
                      <a:pt x="916" y="228"/>
                    </a:cubicBezTo>
                    <a:close/>
                    <a:moveTo>
                      <a:pt x="945" y="234"/>
                    </a:moveTo>
                    <a:cubicBezTo>
                      <a:pt x="945" y="230"/>
                      <a:pt x="945" y="227"/>
                      <a:pt x="941" y="227"/>
                    </a:cubicBezTo>
                    <a:cubicBezTo>
                      <a:pt x="941" y="230"/>
                      <a:pt x="942" y="233"/>
                      <a:pt x="945" y="234"/>
                    </a:cubicBezTo>
                    <a:close/>
                    <a:moveTo>
                      <a:pt x="998" y="237"/>
                    </a:moveTo>
                    <a:cubicBezTo>
                      <a:pt x="997" y="236"/>
                      <a:pt x="997" y="234"/>
                      <a:pt x="997" y="232"/>
                    </a:cubicBezTo>
                    <a:cubicBezTo>
                      <a:pt x="989" y="229"/>
                      <a:pt x="979" y="226"/>
                      <a:pt x="971" y="229"/>
                    </a:cubicBezTo>
                    <a:cubicBezTo>
                      <a:pt x="973" y="238"/>
                      <a:pt x="983" y="232"/>
                      <a:pt x="988" y="237"/>
                    </a:cubicBezTo>
                    <a:cubicBezTo>
                      <a:pt x="987" y="244"/>
                      <a:pt x="989" y="247"/>
                      <a:pt x="992" y="250"/>
                    </a:cubicBezTo>
                    <a:cubicBezTo>
                      <a:pt x="994" y="248"/>
                      <a:pt x="1000" y="249"/>
                      <a:pt x="1000" y="246"/>
                    </a:cubicBezTo>
                    <a:cubicBezTo>
                      <a:pt x="1011" y="249"/>
                      <a:pt x="1022" y="243"/>
                      <a:pt x="1033" y="240"/>
                    </a:cubicBezTo>
                    <a:cubicBezTo>
                      <a:pt x="1032" y="236"/>
                      <a:pt x="1032" y="236"/>
                      <a:pt x="1033" y="232"/>
                    </a:cubicBezTo>
                    <a:cubicBezTo>
                      <a:pt x="1020" y="220"/>
                      <a:pt x="1011" y="241"/>
                      <a:pt x="998" y="237"/>
                    </a:cubicBezTo>
                    <a:close/>
                    <a:moveTo>
                      <a:pt x="891" y="242"/>
                    </a:moveTo>
                    <a:cubicBezTo>
                      <a:pt x="892" y="243"/>
                      <a:pt x="890" y="247"/>
                      <a:pt x="893" y="246"/>
                    </a:cubicBezTo>
                    <a:cubicBezTo>
                      <a:pt x="900" y="245"/>
                      <a:pt x="903" y="240"/>
                      <a:pt x="905" y="235"/>
                    </a:cubicBezTo>
                    <a:cubicBezTo>
                      <a:pt x="891" y="226"/>
                      <a:pt x="883" y="241"/>
                      <a:pt x="868" y="238"/>
                    </a:cubicBezTo>
                    <a:cubicBezTo>
                      <a:pt x="867" y="240"/>
                      <a:pt x="868" y="243"/>
                      <a:pt x="868" y="246"/>
                    </a:cubicBezTo>
                    <a:cubicBezTo>
                      <a:pt x="869" y="247"/>
                      <a:pt x="876" y="244"/>
                      <a:pt x="875" y="250"/>
                    </a:cubicBezTo>
                    <a:cubicBezTo>
                      <a:pt x="878" y="250"/>
                      <a:pt x="882" y="250"/>
                      <a:pt x="885" y="250"/>
                    </a:cubicBezTo>
                    <a:cubicBezTo>
                      <a:pt x="886" y="247"/>
                      <a:pt x="886" y="242"/>
                      <a:pt x="891" y="242"/>
                    </a:cubicBezTo>
                    <a:close/>
                    <a:moveTo>
                      <a:pt x="968" y="235"/>
                    </a:moveTo>
                    <a:cubicBezTo>
                      <a:pt x="964" y="233"/>
                      <a:pt x="963" y="235"/>
                      <a:pt x="958" y="234"/>
                    </a:cubicBezTo>
                    <a:cubicBezTo>
                      <a:pt x="956" y="235"/>
                      <a:pt x="958" y="235"/>
                      <a:pt x="958" y="238"/>
                    </a:cubicBezTo>
                    <a:cubicBezTo>
                      <a:pt x="953" y="235"/>
                      <a:pt x="955" y="242"/>
                      <a:pt x="953" y="244"/>
                    </a:cubicBezTo>
                    <a:cubicBezTo>
                      <a:pt x="951" y="241"/>
                      <a:pt x="950" y="237"/>
                      <a:pt x="945" y="237"/>
                    </a:cubicBezTo>
                    <a:cubicBezTo>
                      <a:pt x="943" y="242"/>
                      <a:pt x="948" y="248"/>
                      <a:pt x="955" y="247"/>
                    </a:cubicBezTo>
                    <a:cubicBezTo>
                      <a:pt x="955" y="249"/>
                      <a:pt x="958" y="250"/>
                      <a:pt x="958" y="253"/>
                    </a:cubicBezTo>
                    <a:cubicBezTo>
                      <a:pt x="962" y="253"/>
                      <a:pt x="965" y="251"/>
                      <a:pt x="968" y="250"/>
                    </a:cubicBezTo>
                    <a:cubicBezTo>
                      <a:pt x="966" y="245"/>
                      <a:pt x="971" y="240"/>
                      <a:pt x="968" y="235"/>
                    </a:cubicBezTo>
                    <a:close/>
                    <a:moveTo>
                      <a:pt x="938" y="242"/>
                    </a:moveTo>
                    <a:cubicBezTo>
                      <a:pt x="935" y="241"/>
                      <a:pt x="936" y="245"/>
                      <a:pt x="934" y="245"/>
                    </a:cubicBezTo>
                    <a:cubicBezTo>
                      <a:pt x="932" y="243"/>
                      <a:pt x="934" y="236"/>
                      <a:pt x="930" y="236"/>
                    </a:cubicBezTo>
                    <a:cubicBezTo>
                      <a:pt x="928" y="239"/>
                      <a:pt x="924" y="239"/>
                      <a:pt x="924" y="243"/>
                    </a:cubicBezTo>
                    <a:cubicBezTo>
                      <a:pt x="925" y="245"/>
                      <a:pt x="929" y="244"/>
                      <a:pt x="928" y="248"/>
                    </a:cubicBezTo>
                    <a:cubicBezTo>
                      <a:pt x="924" y="248"/>
                      <a:pt x="923" y="250"/>
                      <a:pt x="919" y="250"/>
                    </a:cubicBezTo>
                    <a:cubicBezTo>
                      <a:pt x="918" y="248"/>
                      <a:pt x="918" y="244"/>
                      <a:pt x="916" y="242"/>
                    </a:cubicBezTo>
                    <a:cubicBezTo>
                      <a:pt x="912" y="243"/>
                      <a:pt x="910" y="240"/>
                      <a:pt x="911" y="235"/>
                    </a:cubicBezTo>
                    <a:cubicBezTo>
                      <a:pt x="909" y="235"/>
                      <a:pt x="908" y="235"/>
                      <a:pt x="907" y="235"/>
                    </a:cubicBezTo>
                    <a:cubicBezTo>
                      <a:pt x="906" y="239"/>
                      <a:pt x="909" y="239"/>
                      <a:pt x="910" y="241"/>
                    </a:cubicBezTo>
                    <a:cubicBezTo>
                      <a:pt x="904" y="244"/>
                      <a:pt x="896" y="247"/>
                      <a:pt x="897" y="254"/>
                    </a:cubicBezTo>
                    <a:cubicBezTo>
                      <a:pt x="893" y="254"/>
                      <a:pt x="889" y="254"/>
                      <a:pt x="890" y="259"/>
                    </a:cubicBezTo>
                    <a:cubicBezTo>
                      <a:pt x="901" y="257"/>
                      <a:pt x="902" y="269"/>
                      <a:pt x="916" y="264"/>
                    </a:cubicBezTo>
                    <a:cubicBezTo>
                      <a:pt x="918" y="254"/>
                      <a:pt x="952" y="255"/>
                      <a:pt x="938" y="242"/>
                    </a:cubicBezTo>
                    <a:close/>
                    <a:moveTo>
                      <a:pt x="903" y="259"/>
                    </a:moveTo>
                    <a:cubicBezTo>
                      <a:pt x="904" y="258"/>
                      <a:pt x="905" y="257"/>
                      <a:pt x="908" y="258"/>
                    </a:cubicBezTo>
                    <a:cubicBezTo>
                      <a:pt x="908" y="260"/>
                      <a:pt x="904" y="261"/>
                      <a:pt x="903" y="259"/>
                    </a:cubicBezTo>
                    <a:close/>
                    <a:moveTo>
                      <a:pt x="1369" y="244"/>
                    </a:moveTo>
                    <a:cubicBezTo>
                      <a:pt x="1366" y="244"/>
                      <a:pt x="1364" y="237"/>
                      <a:pt x="1361" y="239"/>
                    </a:cubicBezTo>
                    <a:cubicBezTo>
                      <a:pt x="1363" y="241"/>
                      <a:pt x="1366" y="247"/>
                      <a:pt x="1369" y="244"/>
                    </a:cubicBezTo>
                    <a:close/>
                    <a:moveTo>
                      <a:pt x="983" y="242"/>
                    </a:moveTo>
                    <a:cubicBezTo>
                      <a:pt x="975" y="241"/>
                      <a:pt x="970" y="245"/>
                      <a:pt x="972" y="250"/>
                    </a:cubicBezTo>
                    <a:cubicBezTo>
                      <a:pt x="975" y="251"/>
                      <a:pt x="979" y="252"/>
                      <a:pt x="984" y="252"/>
                    </a:cubicBezTo>
                    <a:cubicBezTo>
                      <a:pt x="984" y="248"/>
                      <a:pt x="984" y="245"/>
                      <a:pt x="983" y="242"/>
                    </a:cubicBezTo>
                    <a:close/>
                    <a:moveTo>
                      <a:pt x="880" y="257"/>
                    </a:moveTo>
                    <a:cubicBezTo>
                      <a:pt x="882" y="259"/>
                      <a:pt x="887" y="256"/>
                      <a:pt x="887" y="253"/>
                    </a:cubicBezTo>
                    <a:cubicBezTo>
                      <a:pt x="884" y="251"/>
                      <a:pt x="880" y="253"/>
                      <a:pt x="880" y="257"/>
                    </a:cubicBezTo>
                    <a:close/>
                    <a:moveTo>
                      <a:pt x="996" y="256"/>
                    </a:moveTo>
                    <a:cubicBezTo>
                      <a:pt x="988" y="253"/>
                      <a:pt x="983" y="256"/>
                      <a:pt x="975" y="256"/>
                    </a:cubicBezTo>
                    <a:cubicBezTo>
                      <a:pt x="975" y="261"/>
                      <a:pt x="972" y="263"/>
                      <a:pt x="969" y="266"/>
                    </a:cubicBezTo>
                    <a:cubicBezTo>
                      <a:pt x="973" y="270"/>
                      <a:pt x="972" y="277"/>
                      <a:pt x="978" y="279"/>
                    </a:cubicBezTo>
                    <a:cubicBezTo>
                      <a:pt x="981" y="277"/>
                      <a:pt x="981" y="272"/>
                      <a:pt x="983" y="269"/>
                    </a:cubicBezTo>
                    <a:cubicBezTo>
                      <a:pt x="988" y="268"/>
                      <a:pt x="988" y="272"/>
                      <a:pt x="992" y="270"/>
                    </a:cubicBezTo>
                    <a:cubicBezTo>
                      <a:pt x="989" y="263"/>
                      <a:pt x="999" y="265"/>
                      <a:pt x="996" y="256"/>
                    </a:cubicBezTo>
                    <a:close/>
                    <a:moveTo>
                      <a:pt x="957" y="290"/>
                    </a:moveTo>
                    <a:cubicBezTo>
                      <a:pt x="961" y="289"/>
                      <a:pt x="964" y="286"/>
                      <a:pt x="968" y="284"/>
                    </a:cubicBezTo>
                    <a:cubicBezTo>
                      <a:pt x="969" y="276"/>
                      <a:pt x="965" y="272"/>
                      <a:pt x="961" y="269"/>
                    </a:cubicBezTo>
                    <a:cubicBezTo>
                      <a:pt x="963" y="268"/>
                      <a:pt x="966" y="266"/>
                      <a:pt x="965" y="261"/>
                    </a:cubicBezTo>
                    <a:cubicBezTo>
                      <a:pt x="959" y="258"/>
                      <a:pt x="948" y="260"/>
                      <a:pt x="946" y="266"/>
                    </a:cubicBezTo>
                    <a:cubicBezTo>
                      <a:pt x="946" y="270"/>
                      <a:pt x="951" y="268"/>
                      <a:pt x="950" y="273"/>
                    </a:cubicBezTo>
                    <a:cubicBezTo>
                      <a:pt x="948" y="272"/>
                      <a:pt x="946" y="270"/>
                      <a:pt x="942" y="271"/>
                    </a:cubicBezTo>
                    <a:cubicBezTo>
                      <a:pt x="944" y="281"/>
                      <a:pt x="954" y="282"/>
                      <a:pt x="957" y="290"/>
                    </a:cubicBezTo>
                    <a:close/>
                    <a:moveTo>
                      <a:pt x="925" y="270"/>
                    </a:moveTo>
                    <a:cubicBezTo>
                      <a:pt x="927" y="275"/>
                      <a:pt x="935" y="278"/>
                      <a:pt x="938" y="272"/>
                    </a:cubicBezTo>
                    <a:cubicBezTo>
                      <a:pt x="937" y="268"/>
                      <a:pt x="926" y="265"/>
                      <a:pt x="925" y="270"/>
                    </a:cubicBezTo>
                    <a:close/>
                    <a:moveTo>
                      <a:pt x="1409" y="289"/>
                    </a:moveTo>
                    <a:cubicBezTo>
                      <a:pt x="1413" y="292"/>
                      <a:pt x="1415" y="298"/>
                      <a:pt x="1420" y="300"/>
                    </a:cubicBezTo>
                    <a:cubicBezTo>
                      <a:pt x="1421" y="301"/>
                      <a:pt x="1423" y="299"/>
                      <a:pt x="1424" y="300"/>
                    </a:cubicBezTo>
                    <a:cubicBezTo>
                      <a:pt x="1432" y="306"/>
                      <a:pt x="1433" y="319"/>
                      <a:pt x="1444" y="319"/>
                    </a:cubicBezTo>
                    <a:cubicBezTo>
                      <a:pt x="1439" y="310"/>
                      <a:pt x="1437" y="301"/>
                      <a:pt x="1432" y="294"/>
                    </a:cubicBezTo>
                    <a:cubicBezTo>
                      <a:pt x="1428" y="288"/>
                      <a:pt x="1420" y="285"/>
                      <a:pt x="1415" y="281"/>
                    </a:cubicBezTo>
                    <a:cubicBezTo>
                      <a:pt x="1410" y="276"/>
                      <a:pt x="1408" y="267"/>
                      <a:pt x="1399" y="267"/>
                    </a:cubicBezTo>
                    <a:cubicBezTo>
                      <a:pt x="1396" y="277"/>
                      <a:pt x="1407" y="280"/>
                      <a:pt x="1411" y="286"/>
                    </a:cubicBezTo>
                    <a:cubicBezTo>
                      <a:pt x="1411" y="288"/>
                      <a:pt x="1408" y="287"/>
                      <a:pt x="1409" y="289"/>
                    </a:cubicBezTo>
                    <a:close/>
                    <a:moveTo>
                      <a:pt x="1060" y="293"/>
                    </a:moveTo>
                    <a:cubicBezTo>
                      <a:pt x="1059" y="296"/>
                      <a:pt x="1061" y="298"/>
                      <a:pt x="1063" y="298"/>
                    </a:cubicBezTo>
                    <a:cubicBezTo>
                      <a:pt x="1063" y="295"/>
                      <a:pt x="1063" y="292"/>
                      <a:pt x="1060" y="293"/>
                    </a:cubicBezTo>
                    <a:close/>
                    <a:moveTo>
                      <a:pt x="1052" y="303"/>
                    </a:moveTo>
                    <a:cubicBezTo>
                      <a:pt x="1055" y="303"/>
                      <a:pt x="1059" y="296"/>
                      <a:pt x="1055" y="295"/>
                    </a:cubicBezTo>
                    <a:cubicBezTo>
                      <a:pt x="1053" y="297"/>
                      <a:pt x="1052" y="299"/>
                      <a:pt x="1052" y="303"/>
                    </a:cubicBezTo>
                    <a:close/>
                    <a:moveTo>
                      <a:pt x="1070" y="299"/>
                    </a:moveTo>
                    <a:cubicBezTo>
                      <a:pt x="1070" y="302"/>
                      <a:pt x="1072" y="303"/>
                      <a:pt x="1075" y="303"/>
                    </a:cubicBezTo>
                    <a:cubicBezTo>
                      <a:pt x="1076" y="299"/>
                      <a:pt x="1072" y="300"/>
                      <a:pt x="1070" y="299"/>
                    </a:cubicBezTo>
                    <a:close/>
                    <a:moveTo>
                      <a:pt x="1084" y="308"/>
                    </a:moveTo>
                    <a:cubicBezTo>
                      <a:pt x="1084" y="304"/>
                      <a:pt x="1080" y="306"/>
                      <a:pt x="1078" y="307"/>
                    </a:cubicBezTo>
                    <a:cubicBezTo>
                      <a:pt x="1077" y="310"/>
                      <a:pt x="1082" y="310"/>
                      <a:pt x="1084" y="308"/>
                    </a:cubicBezTo>
                    <a:close/>
                    <a:moveTo>
                      <a:pt x="1065" y="319"/>
                    </a:moveTo>
                    <a:cubicBezTo>
                      <a:pt x="1071" y="319"/>
                      <a:pt x="1072" y="319"/>
                      <a:pt x="1076" y="316"/>
                    </a:cubicBezTo>
                    <a:cubicBezTo>
                      <a:pt x="1077" y="311"/>
                      <a:pt x="1075" y="309"/>
                      <a:pt x="1073" y="307"/>
                    </a:cubicBezTo>
                    <a:cubicBezTo>
                      <a:pt x="1064" y="304"/>
                      <a:pt x="1061" y="314"/>
                      <a:pt x="1065" y="319"/>
                    </a:cubicBezTo>
                    <a:close/>
                    <a:moveTo>
                      <a:pt x="940" y="324"/>
                    </a:moveTo>
                    <a:cubicBezTo>
                      <a:pt x="939" y="329"/>
                      <a:pt x="946" y="329"/>
                      <a:pt x="944" y="323"/>
                    </a:cubicBezTo>
                    <a:cubicBezTo>
                      <a:pt x="942" y="323"/>
                      <a:pt x="941" y="323"/>
                      <a:pt x="940" y="324"/>
                    </a:cubicBezTo>
                    <a:close/>
                    <a:moveTo>
                      <a:pt x="1036" y="351"/>
                    </a:moveTo>
                    <a:cubicBezTo>
                      <a:pt x="1035" y="348"/>
                      <a:pt x="1034" y="347"/>
                      <a:pt x="1032" y="347"/>
                    </a:cubicBezTo>
                    <a:cubicBezTo>
                      <a:pt x="1032" y="349"/>
                      <a:pt x="1032" y="351"/>
                      <a:pt x="1036" y="351"/>
                    </a:cubicBezTo>
                    <a:close/>
                    <a:moveTo>
                      <a:pt x="433" y="354"/>
                    </a:moveTo>
                    <a:cubicBezTo>
                      <a:pt x="431" y="345"/>
                      <a:pt x="419" y="347"/>
                      <a:pt x="418" y="355"/>
                    </a:cubicBezTo>
                    <a:cubicBezTo>
                      <a:pt x="421" y="358"/>
                      <a:pt x="430" y="357"/>
                      <a:pt x="433" y="354"/>
                    </a:cubicBezTo>
                    <a:close/>
                    <a:moveTo>
                      <a:pt x="1155" y="365"/>
                    </a:moveTo>
                    <a:cubicBezTo>
                      <a:pt x="1155" y="362"/>
                      <a:pt x="1151" y="362"/>
                      <a:pt x="1150" y="363"/>
                    </a:cubicBezTo>
                    <a:cubicBezTo>
                      <a:pt x="1149" y="366"/>
                      <a:pt x="1153" y="367"/>
                      <a:pt x="1155" y="365"/>
                    </a:cubicBezTo>
                    <a:close/>
                    <a:moveTo>
                      <a:pt x="1078" y="374"/>
                    </a:moveTo>
                    <a:cubicBezTo>
                      <a:pt x="1078" y="371"/>
                      <a:pt x="1074" y="367"/>
                      <a:pt x="1072" y="370"/>
                    </a:cubicBezTo>
                    <a:cubicBezTo>
                      <a:pt x="1074" y="371"/>
                      <a:pt x="1074" y="375"/>
                      <a:pt x="1078" y="374"/>
                    </a:cubicBezTo>
                    <a:close/>
                    <a:moveTo>
                      <a:pt x="1066" y="373"/>
                    </a:moveTo>
                    <a:cubicBezTo>
                      <a:pt x="1066" y="377"/>
                      <a:pt x="1067" y="379"/>
                      <a:pt x="1072" y="379"/>
                    </a:cubicBezTo>
                    <a:cubicBezTo>
                      <a:pt x="1073" y="376"/>
                      <a:pt x="1072" y="374"/>
                      <a:pt x="1071" y="372"/>
                    </a:cubicBezTo>
                    <a:cubicBezTo>
                      <a:pt x="1069" y="371"/>
                      <a:pt x="1067" y="372"/>
                      <a:pt x="1066" y="373"/>
                    </a:cubicBezTo>
                    <a:close/>
                    <a:moveTo>
                      <a:pt x="1157" y="378"/>
                    </a:moveTo>
                    <a:cubicBezTo>
                      <a:pt x="1156" y="374"/>
                      <a:pt x="1152" y="374"/>
                      <a:pt x="1151" y="378"/>
                    </a:cubicBezTo>
                    <a:cubicBezTo>
                      <a:pt x="1152" y="379"/>
                      <a:pt x="1157" y="381"/>
                      <a:pt x="1157" y="378"/>
                    </a:cubicBezTo>
                    <a:close/>
                    <a:moveTo>
                      <a:pt x="1042" y="384"/>
                    </a:moveTo>
                    <a:cubicBezTo>
                      <a:pt x="1034" y="381"/>
                      <a:pt x="1033" y="396"/>
                      <a:pt x="1034" y="402"/>
                    </a:cubicBezTo>
                    <a:cubicBezTo>
                      <a:pt x="1044" y="404"/>
                      <a:pt x="1045" y="392"/>
                      <a:pt x="1042" y="384"/>
                    </a:cubicBezTo>
                    <a:close/>
                    <a:moveTo>
                      <a:pt x="291" y="392"/>
                    </a:moveTo>
                    <a:cubicBezTo>
                      <a:pt x="296" y="393"/>
                      <a:pt x="298" y="392"/>
                      <a:pt x="303" y="394"/>
                    </a:cubicBezTo>
                    <a:cubicBezTo>
                      <a:pt x="303" y="392"/>
                      <a:pt x="306" y="392"/>
                      <a:pt x="305" y="389"/>
                    </a:cubicBezTo>
                    <a:cubicBezTo>
                      <a:pt x="298" y="390"/>
                      <a:pt x="294" y="388"/>
                      <a:pt x="291" y="392"/>
                    </a:cubicBezTo>
                    <a:close/>
                    <a:moveTo>
                      <a:pt x="306" y="394"/>
                    </a:moveTo>
                    <a:cubicBezTo>
                      <a:pt x="305" y="401"/>
                      <a:pt x="317" y="397"/>
                      <a:pt x="316" y="392"/>
                    </a:cubicBezTo>
                    <a:cubicBezTo>
                      <a:pt x="311" y="392"/>
                      <a:pt x="310" y="394"/>
                      <a:pt x="306" y="394"/>
                    </a:cubicBezTo>
                    <a:close/>
                    <a:moveTo>
                      <a:pt x="1054" y="398"/>
                    </a:moveTo>
                    <a:cubicBezTo>
                      <a:pt x="1055" y="400"/>
                      <a:pt x="1056" y="402"/>
                      <a:pt x="1060" y="402"/>
                    </a:cubicBezTo>
                    <a:cubicBezTo>
                      <a:pt x="1066" y="395"/>
                      <a:pt x="1055" y="387"/>
                      <a:pt x="1054" y="398"/>
                    </a:cubicBezTo>
                    <a:close/>
                    <a:moveTo>
                      <a:pt x="326" y="395"/>
                    </a:moveTo>
                    <a:cubicBezTo>
                      <a:pt x="324" y="395"/>
                      <a:pt x="322" y="395"/>
                      <a:pt x="320" y="395"/>
                    </a:cubicBezTo>
                    <a:cubicBezTo>
                      <a:pt x="321" y="400"/>
                      <a:pt x="325" y="398"/>
                      <a:pt x="326" y="395"/>
                    </a:cubicBezTo>
                    <a:close/>
                    <a:moveTo>
                      <a:pt x="1136" y="399"/>
                    </a:moveTo>
                    <a:cubicBezTo>
                      <a:pt x="1139" y="400"/>
                      <a:pt x="1140" y="402"/>
                      <a:pt x="1143" y="403"/>
                    </a:cubicBezTo>
                    <a:cubicBezTo>
                      <a:pt x="1145" y="401"/>
                      <a:pt x="1143" y="399"/>
                      <a:pt x="1142" y="397"/>
                    </a:cubicBezTo>
                    <a:cubicBezTo>
                      <a:pt x="1139" y="397"/>
                      <a:pt x="1137" y="397"/>
                      <a:pt x="1136" y="399"/>
                    </a:cubicBezTo>
                    <a:close/>
                    <a:moveTo>
                      <a:pt x="554" y="473"/>
                    </a:moveTo>
                    <a:cubicBezTo>
                      <a:pt x="558" y="468"/>
                      <a:pt x="563" y="465"/>
                      <a:pt x="568" y="462"/>
                    </a:cubicBezTo>
                    <a:cubicBezTo>
                      <a:pt x="569" y="459"/>
                      <a:pt x="568" y="455"/>
                      <a:pt x="573" y="455"/>
                    </a:cubicBezTo>
                    <a:cubicBezTo>
                      <a:pt x="573" y="458"/>
                      <a:pt x="571" y="458"/>
                      <a:pt x="572" y="461"/>
                    </a:cubicBezTo>
                    <a:cubicBezTo>
                      <a:pt x="580" y="460"/>
                      <a:pt x="584" y="455"/>
                      <a:pt x="587" y="449"/>
                    </a:cubicBezTo>
                    <a:cubicBezTo>
                      <a:pt x="584" y="446"/>
                      <a:pt x="582" y="451"/>
                      <a:pt x="579" y="451"/>
                    </a:cubicBezTo>
                    <a:cubicBezTo>
                      <a:pt x="579" y="448"/>
                      <a:pt x="578" y="447"/>
                      <a:pt x="578" y="446"/>
                    </a:cubicBezTo>
                    <a:cubicBezTo>
                      <a:pt x="572" y="445"/>
                      <a:pt x="569" y="448"/>
                      <a:pt x="570" y="453"/>
                    </a:cubicBezTo>
                    <a:cubicBezTo>
                      <a:pt x="562" y="457"/>
                      <a:pt x="553" y="464"/>
                      <a:pt x="554" y="473"/>
                    </a:cubicBezTo>
                    <a:close/>
                    <a:moveTo>
                      <a:pt x="565" y="473"/>
                    </a:moveTo>
                    <a:cubicBezTo>
                      <a:pt x="570" y="471"/>
                      <a:pt x="575" y="470"/>
                      <a:pt x="577" y="466"/>
                    </a:cubicBezTo>
                    <a:cubicBezTo>
                      <a:pt x="573" y="462"/>
                      <a:pt x="566" y="467"/>
                      <a:pt x="565" y="473"/>
                    </a:cubicBezTo>
                    <a:close/>
                    <a:moveTo>
                      <a:pt x="543" y="494"/>
                    </a:moveTo>
                    <a:cubicBezTo>
                      <a:pt x="547" y="494"/>
                      <a:pt x="547" y="489"/>
                      <a:pt x="550" y="488"/>
                    </a:cubicBezTo>
                    <a:cubicBezTo>
                      <a:pt x="550" y="492"/>
                      <a:pt x="548" y="492"/>
                      <a:pt x="549" y="496"/>
                    </a:cubicBezTo>
                    <a:cubicBezTo>
                      <a:pt x="556" y="491"/>
                      <a:pt x="565" y="485"/>
                      <a:pt x="563" y="475"/>
                    </a:cubicBezTo>
                    <a:cubicBezTo>
                      <a:pt x="556" y="480"/>
                      <a:pt x="547" y="485"/>
                      <a:pt x="543" y="494"/>
                    </a:cubicBezTo>
                    <a:close/>
                    <a:moveTo>
                      <a:pt x="1053" y="484"/>
                    </a:moveTo>
                    <a:cubicBezTo>
                      <a:pt x="1053" y="489"/>
                      <a:pt x="1054" y="492"/>
                      <a:pt x="1059" y="492"/>
                    </a:cubicBezTo>
                    <a:cubicBezTo>
                      <a:pt x="1065" y="488"/>
                      <a:pt x="1058" y="478"/>
                      <a:pt x="1053" y="484"/>
                    </a:cubicBezTo>
                    <a:close/>
                    <a:moveTo>
                      <a:pt x="514" y="533"/>
                    </a:moveTo>
                    <a:cubicBezTo>
                      <a:pt x="519" y="519"/>
                      <a:pt x="532" y="512"/>
                      <a:pt x="542" y="503"/>
                    </a:cubicBezTo>
                    <a:cubicBezTo>
                      <a:pt x="539" y="503"/>
                      <a:pt x="538" y="505"/>
                      <a:pt x="535" y="504"/>
                    </a:cubicBezTo>
                    <a:cubicBezTo>
                      <a:pt x="533" y="503"/>
                      <a:pt x="533" y="501"/>
                      <a:pt x="531" y="500"/>
                    </a:cubicBezTo>
                    <a:cubicBezTo>
                      <a:pt x="530" y="500"/>
                      <a:pt x="529" y="500"/>
                      <a:pt x="529" y="500"/>
                    </a:cubicBezTo>
                    <a:cubicBezTo>
                      <a:pt x="528" y="504"/>
                      <a:pt x="521" y="506"/>
                      <a:pt x="519" y="511"/>
                    </a:cubicBezTo>
                    <a:cubicBezTo>
                      <a:pt x="518" y="512"/>
                      <a:pt x="520" y="515"/>
                      <a:pt x="519" y="516"/>
                    </a:cubicBezTo>
                    <a:cubicBezTo>
                      <a:pt x="516" y="521"/>
                      <a:pt x="508" y="528"/>
                      <a:pt x="514" y="533"/>
                    </a:cubicBezTo>
                    <a:close/>
                    <a:moveTo>
                      <a:pt x="1298" y="545"/>
                    </a:moveTo>
                    <a:cubicBezTo>
                      <a:pt x="1290" y="547"/>
                      <a:pt x="1295" y="536"/>
                      <a:pt x="1289" y="536"/>
                    </a:cubicBezTo>
                    <a:cubicBezTo>
                      <a:pt x="1285" y="535"/>
                      <a:pt x="1286" y="541"/>
                      <a:pt x="1284" y="543"/>
                    </a:cubicBezTo>
                    <a:cubicBezTo>
                      <a:pt x="1277" y="540"/>
                      <a:pt x="1272" y="534"/>
                      <a:pt x="1266" y="530"/>
                    </a:cubicBezTo>
                    <a:cubicBezTo>
                      <a:pt x="1269" y="525"/>
                      <a:pt x="1265" y="515"/>
                      <a:pt x="1266" y="508"/>
                    </a:cubicBezTo>
                    <a:cubicBezTo>
                      <a:pt x="1262" y="506"/>
                      <a:pt x="1257" y="511"/>
                      <a:pt x="1256" y="514"/>
                    </a:cubicBezTo>
                    <a:cubicBezTo>
                      <a:pt x="1254" y="531"/>
                      <a:pt x="1257" y="567"/>
                      <a:pt x="1246" y="575"/>
                    </a:cubicBezTo>
                    <a:cubicBezTo>
                      <a:pt x="1247" y="578"/>
                      <a:pt x="1250" y="580"/>
                      <a:pt x="1250" y="585"/>
                    </a:cubicBezTo>
                    <a:cubicBezTo>
                      <a:pt x="1261" y="583"/>
                      <a:pt x="1272" y="576"/>
                      <a:pt x="1284" y="578"/>
                    </a:cubicBezTo>
                    <a:cubicBezTo>
                      <a:pt x="1283" y="580"/>
                      <a:pt x="1282" y="582"/>
                      <a:pt x="1282" y="586"/>
                    </a:cubicBezTo>
                    <a:cubicBezTo>
                      <a:pt x="1290" y="587"/>
                      <a:pt x="1291" y="581"/>
                      <a:pt x="1297" y="579"/>
                    </a:cubicBezTo>
                    <a:cubicBezTo>
                      <a:pt x="1301" y="580"/>
                      <a:pt x="1303" y="584"/>
                      <a:pt x="1308" y="582"/>
                    </a:cubicBezTo>
                    <a:cubicBezTo>
                      <a:pt x="1309" y="576"/>
                      <a:pt x="1313" y="565"/>
                      <a:pt x="1308" y="561"/>
                    </a:cubicBezTo>
                    <a:cubicBezTo>
                      <a:pt x="1304" y="564"/>
                      <a:pt x="1303" y="563"/>
                      <a:pt x="1299" y="560"/>
                    </a:cubicBezTo>
                    <a:cubicBezTo>
                      <a:pt x="1298" y="554"/>
                      <a:pt x="1299" y="551"/>
                      <a:pt x="1298" y="545"/>
                    </a:cubicBezTo>
                    <a:close/>
                    <a:moveTo>
                      <a:pt x="1264" y="534"/>
                    </a:moveTo>
                    <a:cubicBezTo>
                      <a:pt x="1267" y="535"/>
                      <a:pt x="1266" y="540"/>
                      <a:pt x="1267" y="544"/>
                    </a:cubicBezTo>
                    <a:cubicBezTo>
                      <a:pt x="1262" y="542"/>
                      <a:pt x="1266" y="537"/>
                      <a:pt x="1264" y="534"/>
                    </a:cubicBezTo>
                    <a:close/>
                    <a:moveTo>
                      <a:pt x="545" y="534"/>
                    </a:moveTo>
                    <a:cubicBezTo>
                      <a:pt x="546" y="530"/>
                      <a:pt x="547" y="530"/>
                      <a:pt x="546" y="525"/>
                    </a:cubicBezTo>
                    <a:cubicBezTo>
                      <a:pt x="537" y="524"/>
                      <a:pt x="541" y="531"/>
                      <a:pt x="540" y="534"/>
                    </a:cubicBezTo>
                    <a:cubicBezTo>
                      <a:pt x="542" y="534"/>
                      <a:pt x="543" y="534"/>
                      <a:pt x="545" y="534"/>
                    </a:cubicBezTo>
                    <a:close/>
                    <a:moveTo>
                      <a:pt x="1030" y="548"/>
                    </a:moveTo>
                    <a:cubicBezTo>
                      <a:pt x="1034" y="550"/>
                      <a:pt x="1040" y="551"/>
                      <a:pt x="1040" y="546"/>
                    </a:cubicBezTo>
                    <a:cubicBezTo>
                      <a:pt x="1038" y="542"/>
                      <a:pt x="1030" y="542"/>
                      <a:pt x="1030" y="548"/>
                    </a:cubicBezTo>
                    <a:close/>
                    <a:moveTo>
                      <a:pt x="539" y="561"/>
                    </a:moveTo>
                    <a:cubicBezTo>
                      <a:pt x="538" y="561"/>
                      <a:pt x="537" y="560"/>
                      <a:pt x="535" y="560"/>
                    </a:cubicBezTo>
                    <a:cubicBezTo>
                      <a:pt x="533" y="566"/>
                      <a:pt x="538" y="565"/>
                      <a:pt x="539" y="561"/>
                    </a:cubicBezTo>
                    <a:close/>
                    <a:moveTo>
                      <a:pt x="1197" y="565"/>
                    </a:moveTo>
                    <a:cubicBezTo>
                      <a:pt x="1201" y="571"/>
                      <a:pt x="1221" y="572"/>
                      <a:pt x="1225" y="565"/>
                    </a:cubicBezTo>
                    <a:cubicBezTo>
                      <a:pt x="1220" y="559"/>
                      <a:pt x="1199" y="562"/>
                      <a:pt x="1197" y="565"/>
                    </a:cubicBezTo>
                    <a:close/>
                    <a:moveTo>
                      <a:pt x="1252" y="613"/>
                    </a:moveTo>
                    <a:cubicBezTo>
                      <a:pt x="1248" y="612"/>
                      <a:pt x="1246" y="610"/>
                      <a:pt x="1246" y="606"/>
                    </a:cubicBezTo>
                    <a:cubicBezTo>
                      <a:pt x="1238" y="605"/>
                      <a:pt x="1237" y="616"/>
                      <a:pt x="1239" y="622"/>
                    </a:cubicBezTo>
                    <a:cubicBezTo>
                      <a:pt x="1245" y="621"/>
                      <a:pt x="1250" y="619"/>
                      <a:pt x="1252" y="613"/>
                    </a:cubicBezTo>
                    <a:close/>
                    <a:moveTo>
                      <a:pt x="1205" y="619"/>
                    </a:moveTo>
                    <a:cubicBezTo>
                      <a:pt x="1204" y="627"/>
                      <a:pt x="1226" y="628"/>
                      <a:pt x="1225" y="619"/>
                    </a:cubicBezTo>
                    <a:cubicBezTo>
                      <a:pt x="1218" y="619"/>
                      <a:pt x="1212" y="620"/>
                      <a:pt x="1205" y="619"/>
                    </a:cubicBezTo>
                    <a:close/>
                    <a:moveTo>
                      <a:pt x="9" y="719"/>
                    </a:moveTo>
                    <a:cubicBezTo>
                      <a:pt x="9" y="714"/>
                      <a:pt x="13" y="709"/>
                      <a:pt x="10" y="705"/>
                    </a:cubicBezTo>
                    <a:cubicBezTo>
                      <a:pt x="10" y="709"/>
                      <a:pt x="7" y="715"/>
                      <a:pt x="9" y="719"/>
                    </a:cubicBezTo>
                    <a:close/>
                    <a:moveTo>
                      <a:pt x="8" y="726"/>
                    </a:moveTo>
                    <a:cubicBezTo>
                      <a:pt x="9" y="730"/>
                      <a:pt x="7" y="740"/>
                      <a:pt x="9" y="739"/>
                    </a:cubicBezTo>
                    <a:cubicBezTo>
                      <a:pt x="8" y="735"/>
                      <a:pt x="12" y="727"/>
                      <a:pt x="8" y="726"/>
                    </a:cubicBezTo>
                    <a:close/>
                    <a:moveTo>
                      <a:pt x="6" y="765"/>
                    </a:moveTo>
                    <a:cubicBezTo>
                      <a:pt x="9" y="759"/>
                      <a:pt x="8" y="750"/>
                      <a:pt x="6" y="743"/>
                    </a:cubicBezTo>
                    <a:cubicBezTo>
                      <a:pt x="6" y="750"/>
                      <a:pt x="0" y="761"/>
                      <a:pt x="6" y="765"/>
                    </a:cubicBezTo>
                    <a:close/>
                    <a:moveTo>
                      <a:pt x="991" y="1035"/>
                    </a:moveTo>
                    <a:cubicBezTo>
                      <a:pt x="990" y="1040"/>
                      <a:pt x="997" y="1037"/>
                      <a:pt x="997" y="1040"/>
                    </a:cubicBezTo>
                    <a:cubicBezTo>
                      <a:pt x="996" y="1045"/>
                      <a:pt x="990" y="1045"/>
                      <a:pt x="991" y="1051"/>
                    </a:cubicBezTo>
                    <a:cubicBezTo>
                      <a:pt x="1001" y="1052"/>
                      <a:pt x="1004" y="1047"/>
                      <a:pt x="1007" y="1041"/>
                    </a:cubicBezTo>
                    <a:cubicBezTo>
                      <a:pt x="1004" y="1037"/>
                      <a:pt x="997" y="1033"/>
                      <a:pt x="991" y="1035"/>
                    </a:cubicBezTo>
                    <a:close/>
                    <a:moveTo>
                      <a:pt x="967" y="1046"/>
                    </a:moveTo>
                    <a:cubicBezTo>
                      <a:pt x="974" y="1048"/>
                      <a:pt x="983" y="1046"/>
                      <a:pt x="985" y="1040"/>
                    </a:cubicBezTo>
                    <a:cubicBezTo>
                      <a:pt x="982" y="1036"/>
                      <a:pt x="967" y="1039"/>
                      <a:pt x="967" y="1046"/>
                    </a:cubicBezTo>
                    <a:close/>
                    <a:moveTo>
                      <a:pt x="1027" y="1077"/>
                    </a:moveTo>
                    <a:cubicBezTo>
                      <a:pt x="1020" y="1074"/>
                      <a:pt x="1016" y="1067"/>
                      <a:pt x="1013" y="1059"/>
                    </a:cubicBezTo>
                    <a:cubicBezTo>
                      <a:pt x="1010" y="1059"/>
                      <a:pt x="1009" y="1060"/>
                      <a:pt x="1007" y="1061"/>
                    </a:cubicBezTo>
                    <a:cubicBezTo>
                      <a:pt x="1008" y="1070"/>
                      <a:pt x="1018" y="1088"/>
                      <a:pt x="1027" y="1077"/>
                    </a:cubicBezTo>
                    <a:close/>
                    <a:moveTo>
                      <a:pt x="981" y="1085"/>
                    </a:moveTo>
                    <a:cubicBezTo>
                      <a:pt x="986" y="1072"/>
                      <a:pt x="968" y="1067"/>
                      <a:pt x="966" y="1080"/>
                    </a:cubicBezTo>
                    <a:cubicBezTo>
                      <a:pt x="971" y="1082"/>
                      <a:pt x="974" y="1085"/>
                      <a:pt x="981" y="1085"/>
                    </a:cubicBezTo>
                    <a:close/>
                    <a:moveTo>
                      <a:pt x="983" y="1094"/>
                    </a:moveTo>
                    <a:cubicBezTo>
                      <a:pt x="986" y="1094"/>
                      <a:pt x="987" y="1093"/>
                      <a:pt x="989" y="1092"/>
                    </a:cubicBezTo>
                    <a:cubicBezTo>
                      <a:pt x="989" y="1088"/>
                      <a:pt x="987" y="1087"/>
                      <a:pt x="983" y="1087"/>
                    </a:cubicBezTo>
                    <a:cubicBezTo>
                      <a:pt x="982" y="1089"/>
                      <a:pt x="981" y="1092"/>
                      <a:pt x="983" y="1094"/>
                    </a:cubicBezTo>
                    <a:close/>
                    <a:moveTo>
                      <a:pt x="1049" y="1103"/>
                    </a:moveTo>
                    <a:cubicBezTo>
                      <a:pt x="1045" y="1103"/>
                      <a:pt x="1042" y="1096"/>
                      <a:pt x="1040" y="1102"/>
                    </a:cubicBezTo>
                    <a:cubicBezTo>
                      <a:pt x="1041" y="1106"/>
                      <a:pt x="1045" y="1105"/>
                      <a:pt x="1044" y="1110"/>
                    </a:cubicBezTo>
                    <a:cubicBezTo>
                      <a:pt x="1048" y="1110"/>
                      <a:pt x="1049" y="1108"/>
                      <a:pt x="1049" y="1103"/>
                    </a:cubicBezTo>
                    <a:close/>
                    <a:moveTo>
                      <a:pt x="1068" y="1104"/>
                    </a:moveTo>
                    <a:cubicBezTo>
                      <a:pt x="1066" y="1102"/>
                      <a:pt x="1059" y="1103"/>
                      <a:pt x="1060" y="1107"/>
                    </a:cubicBezTo>
                    <a:cubicBezTo>
                      <a:pt x="1063" y="1107"/>
                      <a:pt x="1064" y="1109"/>
                      <a:pt x="1067" y="1109"/>
                    </a:cubicBezTo>
                    <a:cubicBezTo>
                      <a:pt x="1068" y="1108"/>
                      <a:pt x="1068" y="1107"/>
                      <a:pt x="1068" y="1104"/>
                    </a:cubicBezTo>
                    <a:close/>
                    <a:moveTo>
                      <a:pt x="1012" y="1157"/>
                    </a:moveTo>
                    <a:cubicBezTo>
                      <a:pt x="1023" y="1155"/>
                      <a:pt x="1037" y="1149"/>
                      <a:pt x="1040" y="1145"/>
                    </a:cubicBezTo>
                    <a:cubicBezTo>
                      <a:pt x="1037" y="1143"/>
                      <a:pt x="1031" y="1144"/>
                      <a:pt x="1026" y="1144"/>
                    </a:cubicBezTo>
                    <a:cubicBezTo>
                      <a:pt x="1023" y="1140"/>
                      <a:pt x="1017" y="1136"/>
                      <a:pt x="1011" y="1139"/>
                    </a:cubicBezTo>
                    <a:cubicBezTo>
                      <a:pt x="1009" y="1130"/>
                      <a:pt x="995" y="1134"/>
                      <a:pt x="987" y="1132"/>
                    </a:cubicBezTo>
                    <a:cubicBezTo>
                      <a:pt x="987" y="1130"/>
                      <a:pt x="987" y="1127"/>
                      <a:pt x="986" y="1126"/>
                    </a:cubicBezTo>
                    <a:cubicBezTo>
                      <a:pt x="975" y="1126"/>
                      <a:pt x="966" y="1109"/>
                      <a:pt x="956" y="1120"/>
                    </a:cubicBezTo>
                    <a:cubicBezTo>
                      <a:pt x="947" y="1119"/>
                      <a:pt x="941" y="1109"/>
                      <a:pt x="933" y="1107"/>
                    </a:cubicBezTo>
                    <a:cubicBezTo>
                      <a:pt x="928" y="1106"/>
                      <a:pt x="920" y="1109"/>
                      <a:pt x="914" y="1107"/>
                    </a:cubicBezTo>
                    <a:cubicBezTo>
                      <a:pt x="911" y="1107"/>
                      <a:pt x="910" y="1105"/>
                      <a:pt x="908" y="1105"/>
                    </a:cubicBezTo>
                    <a:cubicBezTo>
                      <a:pt x="877" y="1102"/>
                      <a:pt x="866" y="1116"/>
                      <a:pt x="848" y="1121"/>
                    </a:cubicBezTo>
                    <a:cubicBezTo>
                      <a:pt x="854" y="1129"/>
                      <a:pt x="864" y="1121"/>
                      <a:pt x="871" y="1120"/>
                    </a:cubicBezTo>
                    <a:cubicBezTo>
                      <a:pt x="875" y="1119"/>
                      <a:pt x="879" y="1120"/>
                      <a:pt x="883" y="1120"/>
                    </a:cubicBezTo>
                    <a:cubicBezTo>
                      <a:pt x="890" y="1119"/>
                      <a:pt x="898" y="1111"/>
                      <a:pt x="904" y="1118"/>
                    </a:cubicBezTo>
                    <a:cubicBezTo>
                      <a:pt x="902" y="1120"/>
                      <a:pt x="896" y="1118"/>
                      <a:pt x="896" y="1123"/>
                    </a:cubicBezTo>
                    <a:cubicBezTo>
                      <a:pt x="913" y="1127"/>
                      <a:pt x="930" y="1131"/>
                      <a:pt x="950" y="1131"/>
                    </a:cubicBezTo>
                    <a:cubicBezTo>
                      <a:pt x="950" y="1133"/>
                      <a:pt x="950" y="1134"/>
                      <a:pt x="950" y="1136"/>
                    </a:cubicBezTo>
                    <a:cubicBezTo>
                      <a:pt x="963" y="1136"/>
                      <a:pt x="968" y="1144"/>
                      <a:pt x="977" y="1148"/>
                    </a:cubicBezTo>
                    <a:cubicBezTo>
                      <a:pt x="978" y="1154"/>
                      <a:pt x="971" y="1152"/>
                      <a:pt x="971" y="1157"/>
                    </a:cubicBezTo>
                    <a:cubicBezTo>
                      <a:pt x="978" y="1160"/>
                      <a:pt x="982" y="1155"/>
                      <a:pt x="988" y="1153"/>
                    </a:cubicBezTo>
                    <a:cubicBezTo>
                      <a:pt x="991" y="1159"/>
                      <a:pt x="1002" y="1159"/>
                      <a:pt x="1012" y="1157"/>
                    </a:cubicBezTo>
                    <a:close/>
                    <a:moveTo>
                      <a:pt x="1061" y="1120"/>
                    </a:moveTo>
                    <a:cubicBezTo>
                      <a:pt x="1062" y="1122"/>
                      <a:pt x="1060" y="1122"/>
                      <a:pt x="1061" y="1123"/>
                    </a:cubicBezTo>
                    <a:cubicBezTo>
                      <a:pt x="1065" y="1124"/>
                      <a:pt x="1065" y="1119"/>
                      <a:pt x="1061" y="1120"/>
                    </a:cubicBezTo>
                    <a:close/>
                    <a:moveTo>
                      <a:pt x="1050" y="1128"/>
                    </a:moveTo>
                    <a:cubicBezTo>
                      <a:pt x="1050" y="1131"/>
                      <a:pt x="1050" y="1134"/>
                      <a:pt x="1051" y="1135"/>
                    </a:cubicBezTo>
                    <a:cubicBezTo>
                      <a:pt x="1056" y="1134"/>
                      <a:pt x="1062" y="1134"/>
                      <a:pt x="1061" y="1127"/>
                    </a:cubicBezTo>
                    <a:cubicBezTo>
                      <a:pt x="1059" y="1125"/>
                      <a:pt x="1053" y="1128"/>
                      <a:pt x="1050" y="1128"/>
                    </a:cubicBezTo>
                    <a:close/>
                    <a:moveTo>
                      <a:pt x="876" y="1136"/>
                    </a:moveTo>
                    <a:cubicBezTo>
                      <a:pt x="879" y="1138"/>
                      <a:pt x="886" y="1139"/>
                      <a:pt x="888" y="1134"/>
                    </a:cubicBezTo>
                    <a:cubicBezTo>
                      <a:pt x="887" y="1129"/>
                      <a:pt x="876" y="1132"/>
                      <a:pt x="876" y="1136"/>
                    </a:cubicBezTo>
                    <a:close/>
                    <a:moveTo>
                      <a:pt x="1225" y="1147"/>
                    </a:moveTo>
                    <a:cubicBezTo>
                      <a:pt x="1227" y="1147"/>
                      <a:pt x="1230" y="1147"/>
                      <a:pt x="1230" y="1145"/>
                    </a:cubicBezTo>
                    <a:cubicBezTo>
                      <a:pt x="1230" y="1144"/>
                      <a:pt x="1229" y="1144"/>
                      <a:pt x="1229" y="1143"/>
                    </a:cubicBezTo>
                    <a:cubicBezTo>
                      <a:pt x="1227" y="1143"/>
                      <a:pt x="1225" y="1144"/>
                      <a:pt x="1225" y="1147"/>
                    </a:cubicBezTo>
                    <a:close/>
                    <a:moveTo>
                      <a:pt x="1139" y="1162"/>
                    </a:moveTo>
                    <a:cubicBezTo>
                      <a:pt x="1140" y="1152"/>
                      <a:pt x="1119" y="1154"/>
                      <a:pt x="1110" y="1150"/>
                    </a:cubicBezTo>
                    <a:cubicBezTo>
                      <a:pt x="1107" y="1149"/>
                      <a:pt x="1105" y="1144"/>
                      <a:pt x="1102" y="1144"/>
                    </a:cubicBezTo>
                    <a:cubicBezTo>
                      <a:pt x="1092" y="1141"/>
                      <a:pt x="1080" y="1150"/>
                      <a:pt x="1075" y="1150"/>
                    </a:cubicBezTo>
                    <a:cubicBezTo>
                      <a:pt x="1065" y="1152"/>
                      <a:pt x="1051" y="1145"/>
                      <a:pt x="1048" y="1155"/>
                    </a:cubicBezTo>
                    <a:cubicBezTo>
                      <a:pt x="1052" y="1157"/>
                      <a:pt x="1059" y="1156"/>
                      <a:pt x="1062" y="1158"/>
                    </a:cubicBezTo>
                    <a:cubicBezTo>
                      <a:pt x="1059" y="1161"/>
                      <a:pt x="1062" y="1169"/>
                      <a:pt x="1059" y="1171"/>
                    </a:cubicBezTo>
                    <a:cubicBezTo>
                      <a:pt x="1049" y="1172"/>
                      <a:pt x="1036" y="1170"/>
                      <a:pt x="1033" y="1177"/>
                    </a:cubicBezTo>
                    <a:cubicBezTo>
                      <a:pt x="1035" y="1181"/>
                      <a:pt x="1038" y="1185"/>
                      <a:pt x="1045" y="1185"/>
                    </a:cubicBezTo>
                    <a:cubicBezTo>
                      <a:pt x="1054" y="1178"/>
                      <a:pt x="1077" y="1173"/>
                      <a:pt x="1085" y="1182"/>
                    </a:cubicBezTo>
                    <a:cubicBezTo>
                      <a:pt x="1090" y="1179"/>
                      <a:pt x="1092" y="1176"/>
                      <a:pt x="1097" y="1173"/>
                    </a:cubicBezTo>
                    <a:cubicBezTo>
                      <a:pt x="1108" y="1169"/>
                      <a:pt x="1138" y="1171"/>
                      <a:pt x="1139" y="1162"/>
                    </a:cubicBezTo>
                    <a:close/>
                    <a:moveTo>
                      <a:pt x="1246" y="1147"/>
                    </a:moveTo>
                    <a:cubicBezTo>
                      <a:pt x="1246" y="1145"/>
                      <a:pt x="1245" y="1143"/>
                      <a:pt x="1243" y="1144"/>
                    </a:cubicBezTo>
                    <a:cubicBezTo>
                      <a:pt x="1243" y="1145"/>
                      <a:pt x="1242" y="1145"/>
                      <a:pt x="1242" y="1147"/>
                    </a:cubicBezTo>
                    <a:cubicBezTo>
                      <a:pt x="1243" y="1147"/>
                      <a:pt x="1244" y="1147"/>
                      <a:pt x="1246" y="1147"/>
                    </a:cubicBezTo>
                    <a:close/>
                    <a:moveTo>
                      <a:pt x="1159" y="1166"/>
                    </a:moveTo>
                    <a:cubicBezTo>
                      <a:pt x="1172" y="1168"/>
                      <a:pt x="1190" y="1163"/>
                      <a:pt x="1195" y="1151"/>
                    </a:cubicBezTo>
                    <a:cubicBezTo>
                      <a:pt x="1185" y="1154"/>
                      <a:pt x="1158" y="1149"/>
                      <a:pt x="1159" y="1166"/>
                    </a:cubicBezTo>
                    <a:close/>
                    <a:moveTo>
                      <a:pt x="1245" y="1157"/>
                    </a:moveTo>
                    <a:cubicBezTo>
                      <a:pt x="1245" y="1156"/>
                      <a:pt x="1246" y="1155"/>
                      <a:pt x="1246" y="1153"/>
                    </a:cubicBezTo>
                    <a:cubicBezTo>
                      <a:pt x="1245" y="1153"/>
                      <a:pt x="1244" y="1153"/>
                      <a:pt x="1243" y="1153"/>
                    </a:cubicBezTo>
                    <a:cubicBezTo>
                      <a:pt x="1243" y="1155"/>
                      <a:pt x="1243" y="1157"/>
                      <a:pt x="1245" y="1157"/>
                    </a:cubicBezTo>
                    <a:close/>
                    <a:moveTo>
                      <a:pt x="1232" y="1159"/>
                    </a:moveTo>
                    <a:cubicBezTo>
                      <a:pt x="1234" y="1159"/>
                      <a:pt x="1236" y="1159"/>
                      <a:pt x="1238" y="1159"/>
                    </a:cubicBezTo>
                    <a:cubicBezTo>
                      <a:pt x="1238" y="1156"/>
                      <a:pt x="1235" y="1156"/>
                      <a:pt x="1233" y="1154"/>
                    </a:cubicBezTo>
                    <a:cubicBezTo>
                      <a:pt x="1232" y="1156"/>
                      <a:pt x="1231" y="1156"/>
                      <a:pt x="1232" y="1159"/>
                    </a:cubicBezTo>
                    <a:close/>
                    <a:moveTo>
                      <a:pt x="1203" y="1157"/>
                    </a:moveTo>
                    <a:cubicBezTo>
                      <a:pt x="1200" y="1158"/>
                      <a:pt x="1197" y="1157"/>
                      <a:pt x="1197" y="1160"/>
                    </a:cubicBezTo>
                    <a:cubicBezTo>
                      <a:pt x="1198" y="1162"/>
                      <a:pt x="1204" y="1161"/>
                      <a:pt x="1203" y="1157"/>
                    </a:cubicBezTo>
                    <a:close/>
                    <a:moveTo>
                      <a:pt x="1257" y="1164"/>
                    </a:moveTo>
                    <a:cubicBezTo>
                      <a:pt x="1256" y="1164"/>
                      <a:pt x="1255" y="1164"/>
                      <a:pt x="1254" y="1164"/>
                    </a:cubicBezTo>
                    <a:cubicBezTo>
                      <a:pt x="1253" y="1168"/>
                      <a:pt x="1252" y="1168"/>
                      <a:pt x="1248" y="1169"/>
                    </a:cubicBezTo>
                    <a:cubicBezTo>
                      <a:pt x="1247" y="1171"/>
                      <a:pt x="1248" y="1172"/>
                      <a:pt x="1249" y="1173"/>
                    </a:cubicBezTo>
                    <a:cubicBezTo>
                      <a:pt x="1254" y="1172"/>
                      <a:pt x="1256" y="1168"/>
                      <a:pt x="1257" y="1164"/>
                    </a:cubicBezTo>
                    <a:close/>
                    <a:moveTo>
                      <a:pt x="1257" y="1183"/>
                    </a:moveTo>
                    <a:cubicBezTo>
                      <a:pt x="1258" y="1182"/>
                      <a:pt x="1259" y="1180"/>
                      <a:pt x="1258" y="1178"/>
                    </a:cubicBezTo>
                    <a:cubicBezTo>
                      <a:pt x="1256" y="1177"/>
                      <a:pt x="1256" y="1180"/>
                      <a:pt x="1253" y="1179"/>
                    </a:cubicBezTo>
                    <a:cubicBezTo>
                      <a:pt x="1253" y="1182"/>
                      <a:pt x="1254" y="1183"/>
                      <a:pt x="1257" y="1183"/>
                    </a:cubicBezTo>
                    <a:close/>
                    <a:moveTo>
                      <a:pt x="955" y="1189"/>
                    </a:moveTo>
                    <a:cubicBezTo>
                      <a:pt x="958" y="1198"/>
                      <a:pt x="973" y="1194"/>
                      <a:pt x="982" y="1197"/>
                    </a:cubicBezTo>
                    <a:cubicBezTo>
                      <a:pt x="986" y="1193"/>
                      <a:pt x="990" y="1194"/>
                      <a:pt x="997" y="1193"/>
                    </a:cubicBezTo>
                    <a:cubicBezTo>
                      <a:pt x="993" y="1180"/>
                      <a:pt x="965" y="1185"/>
                      <a:pt x="955" y="1189"/>
                    </a:cubicBezTo>
                    <a:close/>
                    <a:moveTo>
                      <a:pt x="1262" y="1197"/>
                    </a:moveTo>
                    <a:cubicBezTo>
                      <a:pt x="1265" y="1195"/>
                      <a:pt x="1264" y="1192"/>
                      <a:pt x="1262" y="1190"/>
                    </a:cubicBezTo>
                    <a:cubicBezTo>
                      <a:pt x="1260" y="1189"/>
                      <a:pt x="1258" y="1190"/>
                      <a:pt x="1257" y="1191"/>
                    </a:cubicBezTo>
                    <a:cubicBezTo>
                      <a:pt x="1256" y="1193"/>
                      <a:pt x="1259" y="1197"/>
                      <a:pt x="1262" y="1197"/>
                    </a:cubicBezTo>
                    <a:close/>
                    <a:moveTo>
                      <a:pt x="1264" y="1201"/>
                    </a:moveTo>
                    <a:cubicBezTo>
                      <a:pt x="1259" y="1200"/>
                      <a:pt x="1258" y="1205"/>
                      <a:pt x="1259" y="1207"/>
                    </a:cubicBezTo>
                    <a:cubicBezTo>
                      <a:pt x="1263" y="1207"/>
                      <a:pt x="1264" y="1205"/>
                      <a:pt x="1264" y="1201"/>
                    </a:cubicBezTo>
                    <a:close/>
                    <a:moveTo>
                      <a:pt x="1282" y="1205"/>
                    </a:moveTo>
                    <a:cubicBezTo>
                      <a:pt x="1281" y="1206"/>
                      <a:pt x="1281" y="1210"/>
                      <a:pt x="1282" y="1211"/>
                    </a:cubicBezTo>
                    <a:cubicBezTo>
                      <a:pt x="1285" y="1212"/>
                      <a:pt x="1284" y="1209"/>
                      <a:pt x="1286" y="1209"/>
                    </a:cubicBezTo>
                    <a:cubicBezTo>
                      <a:pt x="1286" y="1207"/>
                      <a:pt x="1285" y="1204"/>
                      <a:pt x="1282" y="1205"/>
                    </a:cubicBezTo>
                    <a:close/>
                    <a:moveTo>
                      <a:pt x="1258" y="1215"/>
                    </a:moveTo>
                    <a:cubicBezTo>
                      <a:pt x="1256" y="1214"/>
                      <a:pt x="1254" y="1215"/>
                      <a:pt x="1254" y="1218"/>
                    </a:cubicBezTo>
                    <a:cubicBezTo>
                      <a:pt x="1257" y="1218"/>
                      <a:pt x="1259" y="1217"/>
                      <a:pt x="1258" y="1215"/>
                    </a:cubicBezTo>
                    <a:close/>
                    <a:moveTo>
                      <a:pt x="1250" y="1235"/>
                    </a:moveTo>
                    <a:cubicBezTo>
                      <a:pt x="1246" y="1234"/>
                      <a:pt x="1244" y="1234"/>
                      <a:pt x="1244" y="1238"/>
                    </a:cubicBezTo>
                    <a:cubicBezTo>
                      <a:pt x="1246" y="1239"/>
                      <a:pt x="1249" y="1237"/>
                      <a:pt x="1250" y="1235"/>
                    </a:cubicBezTo>
                    <a:close/>
                    <a:moveTo>
                      <a:pt x="1212" y="1263"/>
                    </a:moveTo>
                    <a:cubicBezTo>
                      <a:pt x="1209" y="1261"/>
                      <a:pt x="1205" y="1265"/>
                      <a:pt x="1201" y="1266"/>
                    </a:cubicBezTo>
                    <a:cubicBezTo>
                      <a:pt x="1202" y="1272"/>
                      <a:pt x="1213" y="1267"/>
                      <a:pt x="1212" y="1263"/>
                    </a:cubicBezTo>
                    <a:close/>
                    <a:moveTo>
                      <a:pt x="1097" y="1272"/>
                    </a:moveTo>
                    <a:cubicBezTo>
                      <a:pt x="1095" y="1281"/>
                      <a:pt x="1104" y="1281"/>
                      <a:pt x="1108" y="1277"/>
                    </a:cubicBezTo>
                    <a:cubicBezTo>
                      <a:pt x="1109" y="1269"/>
                      <a:pt x="1101" y="1268"/>
                      <a:pt x="1097" y="1272"/>
                    </a:cubicBezTo>
                    <a:close/>
                    <a:moveTo>
                      <a:pt x="701" y="1465"/>
                    </a:moveTo>
                    <a:cubicBezTo>
                      <a:pt x="701" y="1460"/>
                      <a:pt x="696" y="1462"/>
                      <a:pt x="692" y="1462"/>
                    </a:cubicBezTo>
                    <a:cubicBezTo>
                      <a:pt x="690" y="1459"/>
                      <a:pt x="688" y="1456"/>
                      <a:pt x="683" y="1457"/>
                    </a:cubicBezTo>
                    <a:cubicBezTo>
                      <a:pt x="683" y="1459"/>
                      <a:pt x="683" y="1461"/>
                      <a:pt x="680" y="1463"/>
                    </a:cubicBezTo>
                    <a:cubicBezTo>
                      <a:pt x="681" y="1468"/>
                      <a:pt x="686" y="1462"/>
                      <a:pt x="687" y="1465"/>
                    </a:cubicBezTo>
                    <a:cubicBezTo>
                      <a:pt x="687" y="1467"/>
                      <a:pt x="683" y="1466"/>
                      <a:pt x="684" y="1469"/>
                    </a:cubicBezTo>
                    <a:cubicBezTo>
                      <a:pt x="686" y="1473"/>
                      <a:pt x="690" y="1472"/>
                      <a:pt x="696" y="1472"/>
                    </a:cubicBezTo>
                    <a:cubicBezTo>
                      <a:pt x="697" y="1469"/>
                      <a:pt x="696" y="1470"/>
                      <a:pt x="696" y="1466"/>
                    </a:cubicBezTo>
                    <a:cubicBezTo>
                      <a:pt x="699" y="1467"/>
                      <a:pt x="699" y="1465"/>
                      <a:pt x="701" y="1465"/>
                    </a:cubicBezTo>
                    <a:close/>
                    <a:moveTo>
                      <a:pt x="702" y="1467"/>
                    </a:moveTo>
                    <a:cubicBezTo>
                      <a:pt x="701" y="1471"/>
                      <a:pt x="707" y="1472"/>
                      <a:pt x="709" y="1470"/>
                    </a:cubicBezTo>
                    <a:cubicBezTo>
                      <a:pt x="709" y="1466"/>
                      <a:pt x="705" y="1465"/>
                      <a:pt x="702" y="1467"/>
                    </a:cubicBezTo>
                    <a:close/>
                    <a:moveTo>
                      <a:pt x="727" y="1470"/>
                    </a:moveTo>
                    <a:cubicBezTo>
                      <a:pt x="725" y="1470"/>
                      <a:pt x="722" y="1470"/>
                      <a:pt x="720" y="1470"/>
                    </a:cubicBezTo>
                    <a:cubicBezTo>
                      <a:pt x="719" y="1476"/>
                      <a:pt x="727" y="1474"/>
                      <a:pt x="727" y="1470"/>
                    </a:cubicBezTo>
                    <a:close/>
                    <a:moveTo>
                      <a:pt x="700" y="1475"/>
                    </a:moveTo>
                    <a:cubicBezTo>
                      <a:pt x="700" y="1478"/>
                      <a:pt x="704" y="1478"/>
                      <a:pt x="705" y="1476"/>
                    </a:cubicBezTo>
                    <a:cubicBezTo>
                      <a:pt x="704" y="1475"/>
                      <a:pt x="703" y="1475"/>
                      <a:pt x="700" y="1475"/>
                    </a:cubicBezTo>
                    <a:close/>
                    <a:moveTo>
                      <a:pt x="1057" y="29"/>
                    </a:moveTo>
                    <a:cubicBezTo>
                      <a:pt x="1043" y="26"/>
                      <a:pt x="1027" y="21"/>
                      <a:pt x="1014" y="20"/>
                    </a:cubicBezTo>
                    <a:cubicBezTo>
                      <a:pt x="1028" y="23"/>
                      <a:pt x="1042" y="30"/>
                      <a:pt x="1057" y="29"/>
                    </a:cubicBezTo>
                    <a:close/>
                    <a:moveTo>
                      <a:pt x="593" y="40"/>
                    </a:moveTo>
                    <a:cubicBezTo>
                      <a:pt x="593" y="41"/>
                      <a:pt x="591" y="41"/>
                      <a:pt x="591" y="42"/>
                    </a:cubicBezTo>
                    <a:cubicBezTo>
                      <a:pt x="596" y="40"/>
                      <a:pt x="595" y="39"/>
                      <a:pt x="599" y="39"/>
                    </a:cubicBezTo>
                    <a:cubicBezTo>
                      <a:pt x="598" y="39"/>
                      <a:pt x="596" y="38"/>
                      <a:pt x="598" y="38"/>
                    </a:cubicBezTo>
                    <a:cubicBezTo>
                      <a:pt x="610" y="34"/>
                      <a:pt x="622" y="30"/>
                      <a:pt x="634" y="26"/>
                    </a:cubicBezTo>
                    <a:cubicBezTo>
                      <a:pt x="586" y="38"/>
                      <a:pt x="536" y="55"/>
                      <a:pt x="495" y="74"/>
                    </a:cubicBezTo>
                    <a:cubicBezTo>
                      <a:pt x="491" y="76"/>
                      <a:pt x="477" y="81"/>
                      <a:pt x="481" y="81"/>
                    </a:cubicBezTo>
                    <a:cubicBezTo>
                      <a:pt x="489" y="79"/>
                      <a:pt x="495" y="74"/>
                      <a:pt x="503" y="72"/>
                    </a:cubicBezTo>
                    <a:cubicBezTo>
                      <a:pt x="494" y="79"/>
                      <a:pt x="482" y="82"/>
                      <a:pt x="473" y="88"/>
                    </a:cubicBezTo>
                    <a:cubicBezTo>
                      <a:pt x="506" y="75"/>
                      <a:pt x="550" y="51"/>
                      <a:pt x="593" y="40"/>
                    </a:cubicBezTo>
                    <a:close/>
                    <a:moveTo>
                      <a:pt x="1091" y="39"/>
                    </a:moveTo>
                    <a:cubicBezTo>
                      <a:pt x="1083" y="37"/>
                      <a:pt x="1069" y="31"/>
                      <a:pt x="1064" y="32"/>
                    </a:cubicBezTo>
                    <a:cubicBezTo>
                      <a:pt x="1074" y="34"/>
                      <a:pt x="1083" y="41"/>
                      <a:pt x="1091" y="39"/>
                    </a:cubicBezTo>
                    <a:close/>
                    <a:moveTo>
                      <a:pt x="1553" y="403"/>
                    </a:moveTo>
                    <a:cubicBezTo>
                      <a:pt x="1542" y="388"/>
                      <a:pt x="1531" y="366"/>
                      <a:pt x="1518" y="350"/>
                    </a:cubicBezTo>
                    <a:cubicBezTo>
                      <a:pt x="1505" y="333"/>
                      <a:pt x="1502" y="316"/>
                      <a:pt x="1487" y="302"/>
                    </a:cubicBezTo>
                    <a:cubicBezTo>
                      <a:pt x="1491" y="303"/>
                      <a:pt x="1491" y="308"/>
                      <a:pt x="1495" y="309"/>
                    </a:cubicBezTo>
                    <a:cubicBezTo>
                      <a:pt x="1492" y="304"/>
                      <a:pt x="1486" y="297"/>
                      <a:pt x="1479" y="289"/>
                    </a:cubicBezTo>
                    <a:cubicBezTo>
                      <a:pt x="1474" y="284"/>
                      <a:pt x="1462" y="277"/>
                      <a:pt x="1461" y="271"/>
                    </a:cubicBezTo>
                    <a:cubicBezTo>
                      <a:pt x="1461" y="272"/>
                      <a:pt x="1464" y="272"/>
                      <a:pt x="1463" y="270"/>
                    </a:cubicBezTo>
                    <a:cubicBezTo>
                      <a:pt x="1459" y="264"/>
                      <a:pt x="1450" y="258"/>
                      <a:pt x="1444" y="252"/>
                    </a:cubicBezTo>
                    <a:cubicBezTo>
                      <a:pt x="1350" y="159"/>
                      <a:pt x="1231" y="80"/>
                      <a:pt x="1092" y="41"/>
                    </a:cubicBezTo>
                    <a:cubicBezTo>
                      <a:pt x="1106" y="45"/>
                      <a:pt x="1118" y="50"/>
                      <a:pt x="1131" y="55"/>
                    </a:cubicBezTo>
                    <a:cubicBezTo>
                      <a:pt x="1137" y="57"/>
                      <a:pt x="1148" y="58"/>
                      <a:pt x="1151" y="63"/>
                    </a:cubicBezTo>
                    <a:cubicBezTo>
                      <a:pt x="1150" y="62"/>
                      <a:pt x="1148" y="63"/>
                      <a:pt x="1149" y="64"/>
                    </a:cubicBezTo>
                    <a:cubicBezTo>
                      <a:pt x="1155" y="67"/>
                      <a:pt x="1164" y="65"/>
                      <a:pt x="1167" y="70"/>
                    </a:cubicBezTo>
                    <a:cubicBezTo>
                      <a:pt x="1166" y="70"/>
                      <a:pt x="1162" y="68"/>
                      <a:pt x="1162" y="70"/>
                    </a:cubicBezTo>
                    <a:cubicBezTo>
                      <a:pt x="1164" y="74"/>
                      <a:pt x="1166" y="77"/>
                      <a:pt x="1170" y="79"/>
                    </a:cubicBezTo>
                    <a:cubicBezTo>
                      <a:pt x="1168" y="80"/>
                      <a:pt x="1165" y="77"/>
                      <a:pt x="1165" y="79"/>
                    </a:cubicBezTo>
                    <a:cubicBezTo>
                      <a:pt x="1167" y="81"/>
                      <a:pt x="1172" y="81"/>
                      <a:pt x="1173" y="84"/>
                    </a:cubicBezTo>
                    <a:cubicBezTo>
                      <a:pt x="1171" y="84"/>
                      <a:pt x="1166" y="78"/>
                      <a:pt x="1165" y="83"/>
                    </a:cubicBezTo>
                    <a:cubicBezTo>
                      <a:pt x="1171" y="89"/>
                      <a:pt x="1188" y="98"/>
                      <a:pt x="1197" y="102"/>
                    </a:cubicBezTo>
                    <a:cubicBezTo>
                      <a:pt x="1197" y="103"/>
                      <a:pt x="1195" y="104"/>
                      <a:pt x="1195" y="105"/>
                    </a:cubicBezTo>
                    <a:cubicBezTo>
                      <a:pt x="1216" y="114"/>
                      <a:pt x="1242" y="127"/>
                      <a:pt x="1263" y="139"/>
                    </a:cubicBezTo>
                    <a:cubicBezTo>
                      <a:pt x="1271" y="144"/>
                      <a:pt x="1278" y="152"/>
                      <a:pt x="1284" y="157"/>
                    </a:cubicBezTo>
                    <a:cubicBezTo>
                      <a:pt x="1288" y="160"/>
                      <a:pt x="1297" y="163"/>
                      <a:pt x="1302" y="168"/>
                    </a:cubicBezTo>
                    <a:cubicBezTo>
                      <a:pt x="1307" y="173"/>
                      <a:pt x="1313" y="182"/>
                      <a:pt x="1318" y="178"/>
                    </a:cubicBezTo>
                    <a:cubicBezTo>
                      <a:pt x="1319" y="184"/>
                      <a:pt x="1326" y="184"/>
                      <a:pt x="1331" y="187"/>
                    </a:cubicBezTo>
                    <a:cubicBezTo>
                      <a:pt x="1333" y="188"/>
                      <a:pt x="1335" y="191"/>
                      <a:pt x="1336" y="191"/>
                    </a:cubicBezTo>
                    <a:cubicBezTo>
                      <a:pt x="1338" y="192"/>
                      <a:pt x="1339" y="190"/>
                      <a:pt x="1341" y="191"/>
                    </a:cubicBezTo>
                    <a:cubicBezTo>
                      <a:pt x="1344" y="193"/>
                      <a:pt x="1346" y="199"/>
                      <a:pt x="1351" y="197"/>
                    </a:cubicBezTo>
                    <a:cubicBezTo>
                      <a:pt x="1348" y="188"/>
                      <a:pt x="1334" y="184"/>
                      <a:pt x="1332" y="176"/>
                    </a:cubicBezTo>
                    <a:cubicBezTo>
                      <a:pt x="1343" y="182"/>
                      <a:pt x="1356" y="190"/>
                      <a:pt x="1367" y="193"/>
                    </a:cubicBezTo>
                    <a:cubicBezTo>
                      <a:pt x="1354" y="182"/>
                      <a:pt x="1342" y="174"/>
                      <a:pt x="1326" y="163"/>
                    </a:cubicBezTo>
                    <a:cubicBezTo>
                      <a:pt x="1319" y="158"/>
                      <a:pt x="1311" y="151"/>
                      <a:pt x="1304" y="148"/>
                    </a:cubicBezTo>
                    <a:cubicBezTo>
                      <a:pt x="1301" y="147"/>
                      <a:pt x="1298" y="148"/>
                      <a:pt x="1295" y="147"/>
                    </a:cubicBezTo>
                    <a:cubicBezTo>
                      <a:pt x="1284" y="143"/>
                      <a:pt x="1273" y="134"/>
                      <a:pt x="1263" y="127"/>
                    </a:cubicBezTo>
                    <a:cubicBezTo>
                      <a:pt x="1252" y="120"/>
                      <a:pt x="1238" y="118"/>
                      <a:pt x="1229" y="108"/>
                    </a:cubicBezTo>
                    <a:cubicBezTo>
                      <a:pt x="1251" y="116"/>
                      <a:pt x="1267" y="130"/>
                      <a:pt x="1290" y="138"/>
                    </a:cubicBezTo>
                    <a:cubicBezTo>
                      <a:pt x="1289" y="130"/>
                      <a:pt x="1272" y="126"/>
                      <a:pt x="1270" y="120"/>
                    </a:cubicBezTo>
                    <a:cubicBezTo>
                      <a:pt x="1309" y="149"/>
                      <a:pt x="1360" y="172"/>
                      <a:pt x="1384" y="211"/>
                    </a:cubicBezTo>
                    <a:cubicBezTo>
                      <a:pt x="1373" y="208"/>
                      <a:pt x="1361" y="193"/>
                      <a:pt x="1350" y="190"/>
                    </a:cubicBezTo>
                    <a:cubicBezTo>
                      <a:pt x="1366" y="208"/>
                      <a:pt x="1389" y="213"/>
                      <a:pt x="1403" y="233"/>
                    </a:cubicBezTo>
                    <a:cubicBezTo>
                      <a:pt x="1413" y="248"/>
                      <a:pt x="1430" y="256"/>
                      <a:pt x="1438" y="274"/>
                    </a:cubicBezTo>
                    <a:cubicBezTo>
                      <a:pt x="1429" y="271"/>
                      <a:pt x="1428" y="261"/>
                      <a:pt x="1419" y="259"/>
                    </a:cubicBezTo>
                    <a:cubicBezTo>
                      <a:pt x="1416" y="258"/>
                      <a:pt x="1421" y="261"/>
                      <a:pt x="1418" y="261"/>
                    </a:cubicBezTo>
                    <a:cubicBezTo>
                      <a:pt x="1408" y="254"/>
                      <a:pt x="1398" y="248"/>
                      <a:pt x="1385" y="245"/>
                    </a:cubicBezTo>
                    <a:cubicBezTo>
                      <a:pt x="1380" y="239"/>
                      <a:pt x="1374" y="234"/>
                      <a:pt x="1368" y="230"/>
                    </a:cubicBezTo>
                    <a:cubicBezTo>
                      <a:pt x="1367" y="231"/>
                      <a:pt x="1369" y="235"/>
                      <a:pt x="1367" y="235"/>
                    </a:cubicBezTo>
                    <a:cubicBezTo>
                      <a:pt x="1364" y="231"/>
                      <a:pt x="1361" y="228"/>
                      <a:pt x="1357" y="226"/>
                    </a:cubicBezTo>
                    <a:cubicBezTo>
                      <a:pt x="1360" y="235"/>
                      <a:pt x="1367" y="241"/>
                      <a:pt x="1375" y="247"/>
                    </a:cubicBezTo>
                    <a:cubicBezTo>
                      <a:pt x="1373" y="246"/>
                      <a:pt x="1371" y="245"/>
                      <a:pt x="1371" y="246"/>
                    </a:cubicBezTo>
                    <a:cubicBezTo>
                      <a:pt x="1373" y="247"/>
                      <a:pt x="1374" y="249"/>
                      <a:pt x="1376" y="250"/>
                    </a:cubicBezTo>
                    <a:cubicBezTo>
                      <a:pt x="1376" y="249"/>
                      <a:pt x="1376" y="248"/>
                      <a:pt x="1375" y="247"/>
                    </a:cubicBezTo>
                    <a:cubicBezTo>
                      <a:pt x="1383" y="253"/>
                      <a:pt x="1391" y="258"/>
                      <a:pt x="1395" y="263"/>
                    </a:cubicBezTo>
                    <a:cubicBezTo>
                      <a:pt x="1396" y="261"/>
                      <a:pt x="1398" y="265"/>
                      <a:pt x="1396" y="260"/>
                    </a:cubicBezTo>
                    <a:cubicBezTo>
                      <a:pt x="1400" y="262"/>
                      <a:pt x="1400" y="266"/>
                      <a:pt x="1404" y="266"/>
                    </a:cubicBezTo>
                    <a:cubicBezTo>
                      <a:pt x="1405" y="264"/>
                      <a:pt x="1402" y="264"/>
                      <a:pt x="1403" y="261"/>
                    </a:cubicBezTo>
                    <a:cubicBezTo>
                      <a:pt x="1409" y="266"/>
                      <a:pt x="1419" y="266"/>
                      <a:pt x="1420" y="279"/>
                    </a:cubicBezTo>
                    <a:cubicBezTo>
                      <a:pt x="1429" y="282"/>
                      <a:pt x="1432" y="291"/>
                      <a:pt x="1440" y="296"/>
                    </a:cubicBezTo>
                    <a:cubicBezTo>
                      <a:pt x="1439" y="293"/>
                      <a:pt x="1439" y="293"/>
                      <a:pt x="1442" y="292"/>
                    </a:cubicBezTo>
                    <a:cubicBezTo>
                      <a:pt x="1446" y="301"/>
                      <a:pt x="1451" y="309"/>
                      <a:pt x="1458" y="316"/>
                    </a:cubicBezTo>
                    <a:cubicBezTo>
                      <a:pt x="1451" y="303"/>
                      <a:pt x="1448" y="291"/>
                      <a:pt x="1441" y="277"/>
                    </a:cubicBezTo>
                    <a:cubicBezTo>
                      <a:pt x="1449" y="283"/>
                      <a:pt x="1455" y="291"/>
                      <a:pt x="1460" y="301"/>
                    </a:cubicBezTo>
                    <a:cubicBezTo>
                      <a:pt x="1459" y="301"/>
                      <a:pt x="1459" y="300"/>
                      <a:pt x="1457" y="300"/>
                    </a:cubicBezTo>
                    <a:cubicBezTo>
                      <a:pt x="1460" y="305"/>
                      <a:pt x="1465" y="306"/>
                      <a:pt x="1468" y="311"/>
                    </a:cubicBezTo>
                    <a:cubicBezTo>
                      <a:pt x="1469" y="314"/>
                      <a:pt x="1467" y="316"/>
                      <a:pt x="1468" y="318"/>
                    </a:cubicBezTo>
                    <a:cubicBezTo>
                      <a:pt x="1469" y="325"/>
                      <a:pt x="1475" y="328"/>
                      <a:pt x="1479" y="332"/>
                    </a:cubicBezTo>
                    <a:cubicBezTo>
                      <a:pt x="1481" y="331"/>
                      <a:pt x="1481" y="329"/>
                      <a:pt x="1483" y="328"/>
                    </a:cubicBezTo>
                    <a:cubicBezTo>
                      <a:pt x="1498" y="342"/>
                      <a:pt x="1521" y="355"/>
                      <a:pt x="1523" y="379"/>
                    </a:cubicBezTo>
                    <a:cubicBezTo>
                      <a:pt x="1524" y="392"/>
                      <a:pt x="1522" y="402"/>
                      <a:pt x="1529" y="413"/>
                    </a:cubicBezTo>
                    <a:cubicBezTo>
                      <a:pt x="1551" y="431"/>
                      <a:pt x="1561" y="461"/>
                      <a:pt x="1581" y="482"/>
                    </a:cubicBezTo>
                    <a:cubicBezTo>
                      <a:pt x="1583" y="478"/>
                      <a:pt x="1579" y="473"/>
                      <a:pt x="1581" y="471"/>
                    </a:cubicBezTo>
                    <a:cubicBezTo>
                      <a:pt x="1585" y="471"/>
                      <a:pt x="1584" y="476"/>
                      <a:pt x="1588" y="476"/>
                    </a:cubicBezTo>
                    <a:cubicBezTo>
                      <a:pt x="1582" y="457"/>
                      <a:pt x="1577" y="442"/>
                      <a:pt x="1569" y="427"/>
                    </a:cubicBezTo>
                    <a:cubicBezTo>
                      <a:pt x="1564" y="417"/>
                      <a:pt x="1558" y="410"/>
                      <a:pt x="1553" y="403"/>
                    </a:cubicBezTo>
                    <a:close/>
                    <a:moveTo>
                      <a:pt x="1193" y="87"/>
                    </a:moveTo>
                    <a:cubicBezTo>
                      <a:pt x="1192" y="82"/>
                      <a:pt x="1187" y="81"/>
                      <a:pt x="1184" y="78"/>
                    </a:cubicBezTo>
                    <a:cubicBezTo>
                      <a:pt x="1193" y="78"/>
                      <a:pt x="1200" y="86"/>
                      <a:pt x="1209" y="89"/>
                    </a:cubicBezTo>
                    <a:cubicBezTo>
                      <a:pt x="1205" y="90"/>
                      <a:pt x="1200" y="84"/>
                      <a:pt x="1193" y="87"/>
                    </a:cubicBezTo>
                    <a:close/>
                    <a:moveTo>
                      <a:pt x="1540" y="1282"/>
                    </a:moveTo>
                    <a:cubicBezTo>
                      <a:pt x="1527" y="1275"/>
                      <a:pt x="1520" y="1288"/>
                      <a:pt x="1509" y="1296"/>
                    </a:cubicBezTo>
                    <a:cubicBezTo>
                      <a:pt x="1503" y="1300"/>
                      <a:pt x="1491" y="1304"/>
                      <a:pt x="1487" y="1308"/>
                    </a:cubicBezTo>
                    <a:cubicBezTo>
                      <a:pt x="1481" y="1313"/>
                      <a:pt x="1478" y="1322"/>
                      <a:pt x="1473" y="1324"/>
                    </a:cubicBezTo>
                    <a:cubicBezTo>
                      <a:pt x="1474" y="1320"/>
                      <a:pt x="1478" y="1318"/>
                      <a:pt x="1478" y="1314"/>
                    </a:cubicBezTo>
                    <a:cubicBezTo>
                      <a:pt x="1476" y="1312"/>
                      <a:pt x="1475" y="1310"/>
                      <a:pt x="1471" y="1311"/>
                    </a:cubicBezTo>
                    <a:cubicBezTo>
                      <a:pt x="1470" y="1311"/>
                      <a:pt x="1471" y="1314"/>
                      <a:pt x="1468" y="1314"/>
                    </a:cubicBezTo>
                    <a:cubicBezTo>
                      <a:pt x="1460" y="1311"/>
                      <a:pt x="1458" y="1319"/>
                      <a:pt x="1448" y="1317"/>
                    </a:cubicBezTo>
                    <a:cubicBezTo>
                      <a:pt x="1436" y="1321"/>
                      <a:pt x="1433" y="1334"/>
                      <a:pt x="1424" y="1341"/>
                    </a:cubicBezTo>
                    <a:cubicBezTo>
                      <a:pt x="1426" y="1335"/>
                      <a:pt x="1433" y="1328"/>
                      <a:pt x="1432" y="1322"/>
                    </a:cubicBezTo>
                    <a:cubicBezTo>
                      <a:pt x="1427" y="1323"/>
                      <a:pt x="1425" y="1326"/>
                      <a:pt x="1420" y="1328"/>
                    </a:cubicBezTo>
                    <a:cubicBezTo>
                      <a:pt x="1419" y="1326"/>
                      <a:pt x="1418" y="1327"/>
                      <a:pt x="1416" y="1324"/>
                    </a:cubicBezTo>
                    <a:cubicBezTo>
                      <a:pt x="1412" y="1326"/>
                      <a:pt x="1411" y="1330"/>
                      <a:pt x="1407" y="1332"/>
                    </a:cubicBezTo>
                    <a:cubicBezTo>
                      <a:pt x="1407" y="1334"/>
                      <a:pt x="1408" y="1334"/>
                      <a:pt x="1409" y="1335"/>
                    </a:cubicBezTo>
                    <a:cubicBezTo>
                      <a:pt x="1407" y="1335"/>
                      <a:pt x="1404" y="1339"/>
                      <a:pt x="1402" y="1337"/>
                    </a:cubicBezTo>
                    <a:cubicBezTo>
                      <a:pt x="1405" y="1326"/>
                      <a:pt x="1416" y="1323"/>
                      <a:pt x="1417" y="1310"/>
                    </a:cubicBezTo>
                    <a:cubicBezTo>
                      <a:pt x="1412" y="1309"/>
                      <a:pt x="1410" y="1312"/>
                      <a:pt x="1406" y="1312"/>
                    </a:cubicBezTo>
                    <a:cubicBezTo>
                      <a:pt x="1401" y="1304"/>
                      <a:pt x="1409" y="1289"/>
                      <a:pt x="1399" y="1286"/>
                    </a:cubicBezTo>
                    <a:cubicBezTo>
                      <a:pt x="1396" y="1286"/>
                      <a:pt x="1398" y="1292"/>
                      <a:pt x="1394" y="1291"/>
                    </a:cubicBezTo>
                    <a:cubicBezTo>
                      <a:pt x="1395" y="1287"/>
                      <a:pt x="1392" y="1287"/>
                      <a:pt x="1391" y="1285"/>
                    </a:cubicBezTo>
                    <a:cubicBezTo>
                      <a:pt x="1384" y="1286"/>
                      <a:pt x="1384" y="1282"/>
                      <a:pt x="1380" y="1280"/>
                    </a:cubicBezTo>
                    <a:cubicBezTo>
                      <a:pt x="1375" y="1285"/>
                      <a:pt x="1369" y="1283"/>
                      <a:pt x="1363" y="1283"/>
                    </a:cubicBezTo>
                    <a:cubicBezTo>
                      <a:pt x="1351" y="1283"/>
                      <a:pt x="1344" y="1293"/>
                      <a:pt x="1332" y="1297"/>
                    </a:cubicBezTo>
                    <a:cubicBezTo>
                      <a:pt x="1326" y="1299"/>
                      <a:pt x="1321" y="1298"/>
                      <a:pt x="1318" y="1301"/>
                    </a:cubicBezTo>
                    <a:cubicBezTo>
                      <a:pt x="1312" y="1298"/>
                      <a:pt x="1305" y="1294"/>
                      <a:pt x="1296" y="1297"/>
                    </a:cubicBezTo>
                    <a:cubicBezTo>
                      <a:pt x="1303" y="1280"/>
                      <a:pt x="1280" y="1284"/>
                      <a:pt x="1271" y="1279"/>
                    </a:cubicBezTo>
                    <a:cubicBezTo>
                      <a:pt x="1266" y="1283"/>
                      <a:pt x="1262" y="1286"/>
                      <a:pt x="1255" y="1284"/>
                    </a:cubicBezTo>
                    <a:cubicBezTo>
                      <a:pt x="1256" y="1280"/>
                      <a:pt x="1262" y="1276"/>
                      <a:pt x="1260" y="1272"/>
                    </a:cubicBezTo>
                    <a:cubicBezTo>
                      <a:pt x="1256" y="1270"/>
                      <a:pt x="1250" y="1273"/>
                      <a:pt x="1246" y="1270"/>
                    </a:cubicBezTo>
                    <a:cubicBezTo>
                      <a:pt x="1255" y="1269"/>
                      <a:pt x="1258" y="1262"/>
                      <a:pt x="1259" y="1252"/>
                    </a:cubicBezTo>
                    <a:cubicBezTo>
                      <a:pt x="1247" y="1256"/>
                      <a:pt x="1246" y="1271"/>
                      <a:pt x="1234" y="1275"/>
                    </a:cubicBezTo>
                    <a:cubicBezTo>
                      <a:pt x="1234" y="1271"/>
                      <a:pt x="1230" y="1270"/>
                      <a:pt x="1229" y="1267"/>
                    </a:cubicBezTo>
                    <a:cubicBezTo>
                      <a:pt x="1232" y="1264"/>
                      <a:pt x="1238" y="1265"/>
                      <a:pt x="1239" y="1261"/>
                    </a:cubicBezTo>
                    <a:cubicBezTo>
                      <a:pt x="1230" y="1264"/>
                      <a:pt x="1219" y="1263"/>
                      <a:pt x="1211" y="1268"/>
                    </a:cubicBezTo>
                    <a:cubicBezTo>
                      <a:pt x="1210" y="1270"/>
                      <a:pt x="1209" y="1272"/>
                      <a:pt x="1207" y="1273"/>
                    </a:cubicBezTo>
                    <a:cubicBezTo>
                      <a:pt x="1200" y="1278"/>
                      <a:pt x="1190" y="1285"/>
                      <a:pt x="1181" y="1285"/>
                    </a:cubicBezTo>
                    <a:cubicBezTo>
                      <a:pt x="1176" y="1285"/>
                      <a:pt x="1172" y="1280"/>
                      <a:pt x="1166" y="1281"/>
                    </a:cubicBezTo>
                    <a:cubicBezTo>
                      <a:pt x="1155" y="1282"/>
                      <a:pt x="1147" y="1290"/>
                      <a:pt x="1133" y="1290"/>
                    </a:cubicBezTo>
                    <a:cubicBezTo>
                      <a:pt x="1133" y="1288"/>
                      <a:pt x="1130" y="1289"/>
                      <a:pt x="1131" y="1287"/>
                    </a:cubicBezTo>
                    <a:cubicBezTo>
                      <a:pt x="1130" y="1284"/>
                      <a:pt x="1130" y="1281"/>
                      <a:pt x="1129" y="1279"/>
                    </a:cubicBezTo>
                    <a:cubicBezTo>
                      <a:pt x="1103" y="1275"/>
                      <a:pt x="1088" y="1289"/>
                      <a:pt x="1073" y="1299"/>
                    </a:cubicBezTo>
                    <a:cubicBezTo>
                      <a:pt x="1071" y="1295"/>
                      <a:pt x="1070" y="1290"/>
                      <a:pt x="1068" y="1286"/>
                    </a:cubicBezTo>
                    <a:cubicBezTo>
                      <a:pt x="1075" y="1283"/>
                      <a:pt x="1083" y="1281"/>
                      <a:pt x="1084" y="1272"/>
                    </a:cubicBezTo>
                    <a:cubicBezTo>
                      <a:pt x="1071" y="1269"/>
                      <a:pt x="1061" y="1275"/>
                      <a:pt x="1058" y="1284"/>
                    </a:cubicBezTo>
                    <a:cubicBezTo>
                      <a:pt x="1043" y="1283"/>
                      <a:pt x="1044" y="1299"/>
                      <a:pt x="1026" y="1295"/>
                    </a:cubicBezTo>
                    <a:cubicBezTo>
                      <a:pt x="1020" y="1307"/>
                      <a:pt x="1001" y="1301"/>
                      <a:pt x="995" y="1314"/>
                    </a:cubicBezTo>
                    <a:cubicBezTo>
                      <a:pt x="999" y="1320"/>
                      <a:pt x="991" y="1322"/>
                      <a:pt x="994" y="1328"/>
                    </a:cubicBezTo>
                    <a:cubicBezTo>
                      <a:pt x="986" y="1328"/>
                      <a:pt x="983" y="1334"/>
                      <a:pt x="979" y="1339"/>
                    </a:cubicBezTo>
                    <a:cubicBezTo>
                      <a:pt x="974" y="1340"/>
                      <a:pt x="969" y="1341"/>
                      <a:pt x="967" y="1345"/>
                    </a:cubicBezTo>
                    <a:cubicBezTo>
                      <a:pt x="957" y="1347"/>
                      <a:pt x="955" y="1338"/>
                      <a:pt x="951" y="1336"/>
                    </a:cubicBezTo>
                    <a:cubicBezTo>
                      <a:pt x="946" y="1332"/>
                      <a:pt x="931" y="1332"/>
                      <a:pt x="927" y="1331"/>
                    </a:cubicBezTo>
                    <a:cubicBezTo>
                      <a:pt x="918" y="1329"/>
                      <a:pt x="918" y="1333"/>
                      <a:pt x="908" y="1338"/>
                    </a:cubicBezTo>
                    <a:cubicBezTo>
                      <a:pt x="906" y="1338"/>
                      <a:pt x="902" y="1337"/>
                      <a:pt x="899" y="1339"/>
                    </a:cubicBezTo>
                    <a:cubicBezTo>
                      <a:pt x="895" y="1340"/>
                      <a:pt x="893" y="1345"/>
                      <a:pt x="890" y="1345"/>
                    </a:cubicBezTo>
                    <a:cubicBezTo>
                      <a:pt x="884" y="1346"/>
                      <a:pt x="880" y="1343"/>
                      <a:pt x="875" y="1341"/>
                    </a:cubicBezTo>
                    <a:cubicBezTo>
                      <a:pt x="873" y="1344"/>
                      <a:pt x="869" y="1343"/>
                      <a:pt x="866" y="1341"/>
                    </a:cubicBezTo>
                    <a:cubicBezTo>
                      <a:pt x="866" y="1339"/>
                      <a:pt x="866" y="1338"/>
                      <a:pt x="866" y="1336"/>
                    </a:cubicBezTo>
                    <a:cubicBezTo>
                      <a:pt x="852" y="1332"/>
                      <a:pt x="845" y="1320"/>
                      <a:pt x="840" y="1308"/>
                    </a:cubicBezTo>
                    <a:cubicBezTo>
                      <a:pt x="840" y="1305"/>
                      <a:pt x="845" y="1306"/>
                      <a:pt x="844" y="1302"/>
                    </a:cubicBezTo>
                    <a:cubicBezTo>
                      <a:pt x="845" y="1298"/>
                      <a:pt x="842" y="1297"/>
                      <a:pt x="842" y="1294"/>
                    </a:cubicBezTo>
                    <a:cubicBezTo>
                      <a:pt x="843" y="1292"/>
                      <a:pt x="845" y="1290"/>
                      <a:pt x="849" y="1290"/>
                    </a:cubicBezTo>
                    <a:cubicBezTo>
                      <a:pt x="844" y="1269"/>
                      <a:pt x="863" y="1265"/>
                      <a:pt x="858" y="1252"/>
                    </a:cubicBezTo>
                    <a:cubicBezTo>
                      <a:pt x="860" y="1251"/>
                      <a:pt x="862" y="1250"/>
                      <a:pt x="862" y="1246"/>
                    </a:cubicBezTo>
                    <a:cubicBezTo>
                      <a:pt x="848" y="1241"/>
                      <a:pt x="836" y="1228"/>
                      <a:pt x="819" y="1233"/>
                    </a:cubicBezTo>
                    <a:cubicBezTo>
                      <a:pt x="815" y="1233"/>
                      <a:pt x="815" y="1229"/>
                      <a:pt x="811" y="1230"/>
                    </a:cubicBezTo>
                    <a:cubicBezTo>
                      <a:pt x="801" y="1238"/>
                      <a:pt x="783" y="1235"/>
                      <a:pt x="773" y="1230"/>
                    </a:cubicBezTo>
                    <a:cubicBezTo>
                      <a:pt x="768" y="1233"/>
                      <a:pt x="761" y="1233"/>
                      <a:pt x="756" y="1230"/>
                    </a:cubicBezTo>
                    <a:cubicBezTo>
                      <a:pt x="756" y="1223"/>
                      <a:pt x="766" y="1226"/>
                      <a:pt x="769" y="1221"/>
                    </a:cubicBezTo>
                    <a:cubicBezTo>
                      <a:pt x="767" y="1210"/>
                      <a:pt x="773" y="1204"/>
                      <a:pt x="776" y="1195"/>
                    </a:cubicBezTo>
                    <a:cubicBezTo>
                      <a:pt x="776" y="1193"/>
                      <a:pt x="771" y="1194"/>
                      <a:pt x="772" y="1190"/>
                    </a:cubicBezTo>
                    <a:cubicBezTo>
                      <a:pt x="776" y="1187"/>
                      <a:pt x="777" y="1193"/>
                      <a:pt x="783" y="1192"/>
                    </a:cubicBezTo>
                    <a:cubicBezTo>
                      <a:pt x="787" y="1186"/>
                      <a:pt x="788" y="1177"/>
                      <a:pt x="793" y="1172"/>
                    </a:cubicBezTo>
                    <a:cubicBezTo>
                      <a:pt x="788" y="1158"/>
                      <a:pt x="812" y="1155"/>
                      <a:pt x="811" y="1138"/>
                    </a:cubicBezTo>
                    <a:cubicBezTo>
                      <a:pt x="789" y="1132"/>
                      <a:pt x="771" y="1138"/>
                      <a:pt x="746" y="1138"/>
                    </a:cubicBezTo>
                    <a:cubicBezTo>
                      <a:pt x="740" y="1143"/>
                      <a:pt x="736" y="1150"/>
                      <a:pt x="737" y="1162"/>
                    </a:cubicBezTo>
                    <a:cubicBezTo>
                      <a:pt x="732" y="1162"/>
                      <a:pt x="733" y="1169"/>
                      <a:pt x="730" y="1171"/>
                    </a:cubicBezTo>
                    <a:cubicBezTo>
                      <a:pt x="725" y="1172"/>
                      <a:pt x="722" y="1175"/>
                      <a:pt x="718" y="1176"/>
                    </a:cubicBezTo>
                    <a:cubicBezTo>
                      <a:pt x="716" y="1180"/>
                      <a:pt x="716" y="1186"/>
                      <a:pt x="710" y="1185"/>
                    </a:cubicBezTo>
                    <a:cubicBezTo>
                      <a:pt x="708" y="1184"/>
                      <a:pt x="708" y="1182"/>
                      <a:pt x="707" y="1180"/>
                    </a:cubicBezTo>
                    <a:cubicBezTo>
                      <a:pt x="701" y="1178"/>
                      <a:pt x="698" y="1181"/>
                      <a:pt x="689" y="1181"/>
                    </a:cubicBezTo>
                    <a:cubicBezTo>
                      <a:pt x="684" y="1181"/>
                      <a:pt x="679" y="1180"/>
                      <a:pt x="675" y="1180"/>
                    </a:cubicBezTo>
                    <a:cubicBezTo>
                      <a:pt x="663" y="1181"/>
                      <a:pt x="655" y="1190"/>
                      <a:pt x="652" y="1177"/>
                    </a:cubicBezTo>
                    <a:cubicBezTo>
                      <a:pt x="649" y="1173"/>
                      <a:pt x="640" y="1173"/>
                      <a:pt x="634" y="1171"/>
                    </a:cubicBezTo>
                    <a:cubicBezTo>
                      <a:pt x="635" y="1165"/>
                      <a:pt x="629" y="1161"/>
                      <a:pt x="628" y="1156"/>
                    </a:cubicBezTo>
                    <a:cubicBezTo>
                      <a:pt x="627" y="1154"/>
                      <a:pt x="628" y="1151"/>
                      <a:pt x="628" y="1149"/>
                    </a:cubicBezTo>
                    <a:cubicBezTo>
                      <a:pt x="626" y="1144"/>
                      <a:pt x="621" y="1141"/>
                      <a:pt x="619" y="1135"/>
                    </a:cubicBezTo>
                    <a:cubicBezTo>
                      <a:pt x="618" y="1133"/>
                      <a:pt x="619" y="1130"/>
                      <a:pt x="619" y="1128"/>
                    </a:cubicBezTo>
                    <a:cubicBezTo>
                      <a:pt x="618" y="1120"/>
                      <a:pt x="612" y="1114"/>
                      <a:pt x="615" y="1102"/>
                    </a:cubicBezTo>
                    <a:cubicBezTo>
                      <a:pt x="623" y="1096"/>
                      <a:pt x="624" y="1083"/>
                      <a:pt x="625" y="1070"/>
                    </a:cubicBezTo>
                    <a:cubicBezTo>
                      <a:pt x="634" y="1069"/>
                      <a:pt x="626" y="1052"/>
                      <a:pt x="640" y="1056"/>
                    </a:cubicBezTo>
                    <a:cubicBezTo>
                      <a:pt x="641" y="1052"/>
                      <a:pt x="643" y="1050"/>
                      <a:pt x="646" y="1048"/>
                    </a:cubicBezTo>
                    <a:cubicBezTo>
                      <a:pt x="642" y="1036"/>
                      <a:pt x="648" y="1025"/>
                      <a:pt x="645" y="1021"/>
                    </a:cubicBezTo>
                    <a:cubicBezTo>
                      <a:pt x="646" y="1019"/>
                      <a:pt x="647" y="1022"/>
                      <a:pt x="651" y="1021"/>
                    </a:cubicBezTo>
                    <a:cubicBezTo>
                      <a:pt x="652" y="1013"/>
                      <a:pt x="658" y="1009"/>
                      <a:pt x="667" y="1008"/>
                    </a:cubicBezTo>
                    <a:cubicBezTo>
                      <a:pt x="669" y="1006"/>
                      <a:pt x="670" y="1002"/>
                      <a:pt x="674" y="1000"/>
                    </a:cubicBezTo>
                    <a:cubicBezTo>
                      <a:pt x="686" y="1006"/>
                      <a:pt x="706" y="996"/>
                      <a:pt x="704" y="982"/>
                    </a:cubicBezTo>
                    <a:cubicBezTo>
                      <a:pt x="711" y="982"/>
                      <a:pt x="710" y="988"/>
                      <a:pt x="717" y="987"/>
                    </a:cubicBezTo>
                    <a:cubicBezTo>
                      <a:pt x="722" y="987"/>
                      <a:pt x="720" y="981"/>
                      <a:pt x="724" y="980"/>
                    </a:cubicBezTo>
                    <a:cubicBezTo>
                      <a:pt x="730" y="983"/>
                      <a:pt x="732" y="983"/>
                      <a:pt x="738" y="980"/>
                    </a:cubicBezTo>
                    <a:cubicBezTo>
                      <a:pt x="741" y="989"/>
                      <a:pt x="753" y="990"/>
                      <a:pt x="758" y="982"/>
                    </a:cubicBezTo>
                    <a:cubicBezTo>
                      <a:pt x="763" y="985"/>
                      <a:pt x="763" y="991"/>
                      <a:pt x="766" y="996"/>
                    </a:cubicBezTo>
                    <a:cubicBezTo>
                      <a:pt x="776" y="999"/>
                      <a:pt x="777" y="996"/>
                      <a:pt x="787" y="1000"/>
                    </a:cubicBezTo>
                    <a:cubicBezTo>
                      <a:pt x="789" y="998"/>
                      <a:pt x="786" y="992"/>
                      <a:pt x="790" y="992"/>
                    </a:cubicBezTo>
                    <a:cubicBezTo>
                      <a:pt x="794" y="995"/>
                      <a:pt x="796" y="1004"/>
                      <a:pt x="804" y="1000"/>
                    </a:cubicBezTo>
                    <a:cubicBezTo>
                      <a:pt x="804" y="993"/>
                      <a:pt x="798" y="993"/>
                      <a:pt x="797" y="988"/>
                    </a:cubicBezTo>
                    <a:cubicBezTo>
                      <a:pt x="802" y="987"/>
                      <a:pt x="803" y="985"/>
                      <a:pt x="800" y="980"/>
                    </a:cubicBezTo>
                    <a:cubicBezTo>
                      <a:pt x="808" y="974"/>
                      <a:pt x="822" y="978"/>
                      <a:pt x="830" y="973"/>
                    </a:cubicBezTo>
                    <a:cubicBezTo>
                      <a:pt x="831" y="974"/>
                      <a:pt x="831" y="976"/>
                      <a:pt x="833" y="977"/>
                    </a:cubicBezTo>
                    <a:cubicBezTo>
                      <a:pt x="846" y="971"/>
                      <a:pt x="859" y="973"/>
                      <a:pt x="867" y="981"/>
                    </a:cubicBezTo>
                    <a:cubicBezTo>
                      <a:pt x="870" y="999"/>
                      <a:pt x="883" y="981"/>
                      <a:pt x="892" y="979"/>
                    </a:cubicBezTo>
                    <a:cubicBezTo>
                      <a:pt x="897" y="983"/>
                      <a:pt x="898" y="991"/>
                      <a:pt x="902" y="996"/>
                    </a:cubicBezTo>
                    <a:cubicBezTo>
                      <a:pt x="906" y="996"/>
                      <a:pt x="910" y="996"/>
                      <a:pt x="912" y="998"/>
                    </a:cubicBezTo>
                    <a:cubicBezTo>
                      <a:pt x="913" y="1008"/>
                      <a:pt x="905" y="1008"/>
                      <a:pt x="906" y="1019"/>
                    </a:cubicBezTo>
                    <a:cubicBezTo>
                      <a:pt x="907" y="1021"/>
                      <a:pt x="910" y="1020"/>
                      <a:pt x="911" y="1023"/>
                    </a:cubicBezTo>
                    <a:cubicBezTo>
                      <a:pt x="903" y="1027"/>
                      <a:pt x="906" y="1038"/>
                      <a:pt x="914" y="1040"/>
                    </a:cubicBezTo>
                    <a:cubicBezTo>
                      <a:pt x="914" y="1049"/>
                      <a:pt x="918" y="1054"/>
                      <a:pt x="923" y="1058"/>
                    </a:cubicBezTo>
                    <a:cubicBezTo>
                      <a:pt x="922" y="1066"/>
                      <a:pt x="925" y="1070"/>
                      <a:pt x="930" y="1071"/>
                    </a:cubicBezTo>
                    <a:cubicBezTo>
                      <a:pt x="937" y="1072"/>
                      <a:pt x="939" y="1063"/>
                      <a:pt x="941" y="1060"/>
                    </a:cubicBezTo>
                    <a:cubicBezTo>
                      <a:pt x="942" y="1059"/>
                      <a:pt x="945" y="1059"/>
                      <a:pt x="945" y="1058"/>
                    </a:cubicBezTo>
                    <a:cubicBezTo>
                      <a:pt x="948" y="1054"/>
                      <a:pt x="951" y="1042"/>
                      <a:pt x="951" y="1039"/>
                    </a:cubicBezTo>
                    <a:cubicBezTo>
                      <a:pt x="951" y="1032"/>
                      <a:pt x="945" y="1023"/>
                      <a:pt x="944" y="1018"/>
                    </a:cubicBezTo>
                    <a:cubicBezTo>
                      <a:pt x="944" y="1012"/>
                      <a:pt x="947" y="1006"/>
                      <a:pt x="946" y="1001"/>
                    </a:cubicBezTo>
                    <a:cubicBezTo>
                      <a:pt x="945" y="996"/>
                      <a:pt x="941" y="992"/>
                      <a:pt x="940" y="987"/>
                    </a:cubicBezTo>
                    <a:cubicBezTo>
                      <a:pt x="933" y="959"/>
                      <a:pt x="950" y="945"/>
                      <a:pt x="964" y="930"/>
                    </a:cubicBezTo>
                    <a:cubicBezTo>
                      <a:pt x="968" y="930"/>
                      <a:pt x="972" y="930"/>
                      <a:pt x="974" y="929"/>
                    </a:cubicBezTo>
                    <a:cubicBezTo>
                      <a:pt x="975" y="927"/>
                      <a:pt x="975" y="923"/>
                      <a:pt x="977" y="922"/>
                    </a:cubicBezTo>
                    <a:cubicBezTo>
                      <a:pt x="980" y="922"/>
                      <a:pt x="981" y="920"/>
                      <a:pt x="984" y="920"/>
                    </a:cubicBezTo>
                    <a:cubicBezTo>
                      <a:pt x="989" y="910"/>
                      <a:pt x="995" y="899"/>
                      <a:pt x="1011" y="900"/>
                    </a:cubicBezTo>
                    <a:cubicBezTo>
                      <a:pt x="1013" y="893"/>
                      <a:pt x="1017" y="889"/>
                      <a:pt x="1021" y="884"/>
                    </a:cubicBezTo>
                    <a:cubicBezTo>
                      <a:pt x="1027" y="883"/>
                      <a:pt x="1036" y="884"/>
                      <a:pt x="1038" y="880"/>
                    </a:cubicBezTo>
                    <a:cubicBezTo>
                      <a:pt x="1038" y="874"/>
                      <a:pt x="1032" y="874"/>
                      <a:pt x="1033" y="867"/>
                    </a:cubicBezTo>
                    <a:cubicBezTo>
                      <a:pt x="1035" y="865"/>
                      <a:pt x="1038" y="868"/>
                      <a:pt x="1042" y="867"/>
                    </a:cubicBezTo>
                    <a:cubicBezTo>
                      <a:pt x="1045" y="864"/>
                      <a:pt x="1047" y="862"/>
                      <a:pt x="1048" y="858"/>
                    </a:cubicBezTo>
                    <a:cubicBezTo>
                      <a:pt x="1044" y="858"/>
                      <a:pt x="1040" y="857"/>
                      <a:pt x="1037" y="856"/>
                    </a:cubicBezTo>
                    <a:cubicBezTo>
                      <a:pt x="1041" y="854"/>
                      <a:pt x="1045" y="853"/>
                      <a:pt x="1048" y="851"/>
                    </a:cubicBezTo>
                    <a:cubicBezTo>
                      <a:pt x="1047" y="835"/>
                      <a:pt x="1044" y="825"/>
                      <a:pt x="1037" y="815"/>
                    </a:cubicBezTo>
                    <a:cubicBezTo>
                      <a:pt x="1039" y="815"/>
                      <a:pt x="1038" y="812"/>
                      <a:pt x="1040" y="812"/>
                    </a:cubicBezTo>
                    <a:cubicBezTo>
                      <a:pt x="1042" y="813"/>
                      <a:pt x="1043" y="815"/>
                      <a:pt x="1045" y="815"/>
                    </a:cubicBezTo>
                    <a:cubicBezTo>
                      <a:pt x="1047" y="814"/>
                      <a:pt x="1046" y="810"/>
                      <a:pt x="1048" y="809"/>
                    </a:cubicBezTo>
                    <a:cubicBezTo>
                      <a:pt x="1060" y="814"/>
                      <a:pt x="1046" y="825"/>
                      <a:pt x="1050" y="835"/>
                    </a:cubicBezTo>
                    <a:cubicBezTo>
                      <a:pt x="1054" y="823"/>
                      <a:pt x="1068" y="818"/>
                      <a:pt x="1067" y="804"/>
                    </a:cubicBezTo>
                    <a:cubicBezTo>
                      <a:pt x="1067" y="798"/>
                      <a:pt x="1061" y="794"/>
                      <a:pt x="1064" y="787"/>
                    </a:cubicBezTo>
                    <a:cubicBezTo>
                      <a:pt x="1068" y="790"/>
                      <a:pt x="1069" y="792"/>
                      <a:pt x="1069" y="797"/>
                    </a:cubicBezTo>
                    <a:cubicBezTo>
                      <a:pt x="1078" y="790"/>
                      <a:pt x="1081" y="778"/>
                      <a:pt x="1088" y="769"/>
                    </a:cubicBezTo>
                    <a:cubicBezTo>
                      <a:pt x="1087" y="767"/>
                      <a:pt x="1085" y="766"/>
                      <a:pt x="1084" y="763"/>
                    </a:cubicBezTo>
                    <a:cubicBezTo>
                      <a:pt x="1096" y="760"/>
                      <a:pt x="1110" y="759"/>
                      <a:pt x="1111" y="746"/>
                    </a:cubicBezTo>
                    <a:cubicBezTo>
                      <a:pt x="1120" y="744"/>
                      <a:pt x="1121" y="734"/>
                      <a:pt x="1130" y="734"/>
                    </a:cubicBezTo>
                    <a:cubicBezTo>
                      <a:pt x="1131" y="736"/>
                      <a:pt x="1131" y="739"/>
                      <a:pt x="1134" y="739"/>
                    </a:cubicBezTo>
                    <a:cubicBezTo>
                      <a:pt x="1135" y="734"/>
                      <a:pt x="1140" y="734"/>
                      <a:pt x="1142" y="731"/>
                    </a:cubicBezTo>
                    <a:cubicBezTo>
                      <a:pt x="1143" y="726"/>
                      <a:pt x="1141" y="723"/>
                      <a:pt x="1138" y="721"/>
                    </a:cubicBezTo>
                    <a:cubicBezTo>
                      <a:pt x="1136" y="722"/>
                      <a:pt x="1139" y="728"/>
                      <a:pt x="1135" y="727"/>
                    </a:cubicBezTo>
                    <a:cubicBezTo>
                      <a:pt x="1134" y="724"/>
                      <a:pt x="1132" y="721"/>
                      <a:pt x="1130" y="718"/>
                    </a:cubicBezTo>
                    <a:cubicBezTo>
                      <a:pt x="1134" y="717"/>
                      <a:pt x="1131" y="712"/>
                      <a:pt x="1132" y="709"/>
                    </a:cubicBezTo>
                    <a:cubicBezTo>
                      <a:pt x="1133" y="703"/>
                      <a:pt x="1139" y="699"/>
                      <a:pt x="1138" y="691"/>
                    </a:cubicBezTo>
                    <a:cubicBezTo>
                      <a:pt x="1147" y="690"/>
                      <a:pt x="1152" y="683"/>
                      <a:pt x="1156" y="676"/>
                    </a:cubicBezTo>
                    <a:cubicBezTo>
                      <a:pt x="1157" y="677"/>
                      <a:pt x="1158" y="679"/>
                      <a:pt x="1161" y="678"/>
                    </a:cubicBezTo>
                    <a:cubicBezTo>
                      <a:pt x="1163" y="671"/>
                      <a:pt x="1169" y="667"/>
                      <a:pt x="1176" y="665"/>
                    </a:cubicBezTo>
                    <a:cubicBezTo>
                      <a:pt x="1176" y="663"/>
                      <a:pt x="1176" y="661"/>
                      <a:pt x="1176" y="659"/>
                    </a:cubicBezTo>
                    <a:cubicBezTo>
                      <a:pt x="1182" y="658"/>
                      <a:pt x="1184" y="653"/>
                      <a:pt x="1187" y="649"/>
                    </a:cubicBezTo>
                    <a:cubicBezTo>
                      <a:pt x="1195" y="653"/>
                      <a:pt x="1196" y="638"/>
                      <a:pt x="1202" y="640"/>
                    </a:cubicBezTo>
                    <a:cubicBezTo>
                      <a:pt x="1201" y="643"/>
                      <a:pt x="1199" y="643"/>
                      <a:pt x="1201" y="646"/>
                    </a:cubicBezTo>
                    <a:cubicBezTo>
                      <a:pt x="1204" y="647"/>
                      <a:pt x="1206" y="642"/>
                      <a:pt x="1207" y="646"/>
                    </a:cubicBezTo>
                    <a:cubicBezTo>
                      <a:pt x="1197" y="649"/>
                      <a:pt x="1181" y="663"/>
                      <a:pt x="1187" y="680"/>
                    </a:cubicBezTo>
                    <a:cubicBezTo>
                      <a:pt x="1190" y="681"/>
                      <a:pt x="1192" y="681"/>
                      <a:pt x="1196" y="681"/>
                    </a:cubicBezTo>
                    <a:cubicBezTo>
                      <a:pt x="1200" y="672"/>
                      <a:pt x="1208" y="668"/>
                      <a:pt x="1210" y="658"/>
                    </a:cubicBezTo>
                    <a:cubicBezTo>
                      <a:pt x="1222" y="656"/>
                      <a:pt x="1229" y="642"/>
                      <a:pt x="1239" y="637"/>
                    </a:cubicBezTo>
                    <a:cubicBezTo>
                      <a:pt x="1237" y="630"/>
                      <a:pt x="1233" y="630"/>
                      <a:pt x="1228" y="627"/>
                    </a:cubicBezTo>
                    <a:cubicBezTo>
                      <a:pt x="1225" y="634"/>
                      <a:pt x="1218" y="630"/>
                      <a:pt x="1210" y="632"/>
                    </a:cubicBezTo>
                    <a:cubicBezTo>
                      <a:pt x="1209" y="630"/>
                      <a:pt x="1209" y="627"/>
                      <a:pt x="1208" y="625"/>
                    </a:cubicBezTo>
                    <a:cubicBezTo>
                      <a:pt x="1190" y="628"/>
                      <a:pt x="1199" y="606"/>
                      <a:pt x="1199" y="595"/>
                    </a:cubicBezTo>
                    <a:cubicBezTo>
                      <a:pt x="1195" y="596"/>
                      <a:pt x="1197" y="602"/>
                      <a:pt x="1192" y="601"/>
                    </a:cubicBezTo>
                    <a:cubicBezTo>
                      <a:pt x="1191" y="597"/>
                      <a:pt x="1195" y="589"/>
                      <a:pt x="1202" y="589"/>
                    </a:cubicBezTo>
                    <a:cubicBezTo>
                      <a:pt x="1201" y="584"/>
                      <a:pt x="1200" y="584"/>
                      <a:pt x="1201" y="579"/>
                    </a:cubicBezTo>
                    <a:cubicBezTo>
                      <a:pt x="1189" y="570"/>
                      <a:pt x="1178" y="580"/>
                      <a:pt x="1170" y="587"/>
                    </a:cubicBezTo>
                    <a:cubicBezTo>
                      <a:pt x="1166" y="590"/>
                      <a:pt x="1161" y="592"/>
                      <a:pt x="1159" y="594"/>
                    </a:cubicBezTo>
                    <a:cubicBezTo>
                      <a:pt x="1151" y="601"/>
                      <a:pt x="1148" y="613"/>
                      <a:pt x="1142" y="619"/>
                    </a:cubicBezTo>
                    <a:cubicBezTo>
                      <a:pt x="1148" y="603"/>
                      <a:pt x="1154" y="587"/>
                      <a:pt x="1170" y="580"/>
                    </a:cubicBezTo>
                    <a:cubicBezTo>
                      <a:pt x="1170" y="573"/>
                      <a:pt x="1173" y="570"/>
                      <a:pt x="1175" y="565"/>
                    </a:cubicBezTo>
                    <a:cubicBezTo>
                      <a:pt x="1189" y="558"/>
                      <a:pt x="1202" y="550"/>
                      <a:pt x="1224" y="551"/>
                    </a:cubicBezTo>
                    <a:cubicBezTo>
                      <a:pt x="1231" y="542"/>
                      <a:pt x="1242" y="537"/>
                      <a:pt x="1242" y="521"/>
                    </a:cubicBezTo>
                    <a:cubicBezTo>
                      <a:pt x="1250" y="515"/>
                      <a:pt x="1259" y="509"/>
                      <a:pt x="1262" y="498"/>
                    </a:cubicBezTo>
                    <a:cubicBezTo>
                      <a:pt x="1255" y="493"/>
                      <a:pt x="1254" y="488"/>
                      <a:pt x="1254" y="477"/>
                    </a:cubicBezTo>
                    <a:cubicBezTo>
                      <a:pt x="1251" y="476"/>
                      <a:pt x="1249" y="473"/>
                      <a:pt x="1244" y="473"/>
                    </a:cubicBezTo>
                    <a:cubicBezTo>
                      <a:pt x="1241" y="475"/>
                      <a:pt x="1246" y="480"/>
                      <a:pt x="1242" y="480"/>
                    </a:cubicBezTo>
                    <a:cubicBezTo>
                      <a:pt x="1240" y="478"/>
                      <a:pt x="1240" y="472"/>
                      <a:pt x="1238" y="470"/>
                    </a:cubicBezTo>
                    <a:cubicBezTo>
                      <a:pt x="1235" y="469"/>
                      <a:pt x="1232" y="473"/>
                      <a:pt x="1230" y="470"/>
                    </a:cubicBezTo>
                    <a:cubicBezTo>
                      <a:pt x="1231" y="466"/>
                      <a:pt x="1236" y="467"/>
                      <a:pt x="1239" y="465"/>
                    </a:cubicBezTo>
                    <a:cubicBezTo>
                      <a:pt x="1235" y="457"/>
                      <a:pt x="1222" y="457"/>
                      <a:pt x="1217" y="463"/>
                    </a:cubicBezTo>
                    <a:cubicBezTo>
                      <a:pt x="1211" y="461"/>
                      <a:pt x="1210" y="455"/>
                      <a:pt x="1207" y="451"/>
                    </a:cubicBezTo>
                    <a:cubicBezTo>
                      <a:pt x="1200" y="453"/>
                      <a:pt x="1195" y="447"/>
                      <a:pt x="1193" y="442"/>
                    </a:cubicBezTo>
                    <a:cubicBezTo>
                      <a:pt x="1196" y="441"/>
                      <a:pt x="1197" y="439"/>
                      <a:pt x="1197" y="434"/>
                    </a:cubicBezTo>
                    <a:cubicBezTo>
                      <a:pt x="1195" y="433"/>
                      <a:pt x="1190" y="433"/>
                      <a:pt x="1190" y="430"/>
                    </a:cubicBezTo>
                    <a:cubicBezTo>
                      <a:pt x="1190" y="427"/>
                      <a:pt x="1193" y="428"/>
                      <a:pt x="1191" y="425"/>
                    </a:cubicBezTo>
                    <a:cubicBezTo>
                      <a:pt x="1186" y="423"/>
                      <a:pt x="1181" y="421"/>
                      <a:pt x="1179" y="417"/>
                    </a:cubicBezTo>
                    <a:cubicBezTo>
                      <a:pt x="1179" y="416"/>
                      <a:pt x="1180" y="415"/>
                      <a:pt x="1180" y="413"/>
                    </a:cubicBezTo>
                    <a:cubicBezTo>
                      <a:pt x="1172" y="409"/>
                      <a:pt x="1169" y="399"/>
                      <a:pt x="1160" y="396"/>
                    </a:cubicBezTo>
                    <a:cubicBezTo>
                      <a:pt x="1158" y="405"/>
                      <a:pt x="1161" y="411"/>
                      <a:pt x="1158" y="420"/>
                    </a:cubicBezTo>
                    <a:cubicBezTo>
                      <a:pt x="1156" y="419"/>
                      <a:pt x="1155" y="415"/>
                      <a:pt x="1153" y="418"/>
                    </a:cubicBezTo>
                    <a:cubicBezTo>
                      <a:pt x="1154" y="421"/>
                      <a:pt x="1152" y="428"/>
                      <a:pt x="1150" y="430"/>
                    </a:cubicBezTo>
                    <a:cubicBezTo>
                      <a:pt x="1147" y="429"/>
                      <a:pt x="1146" y="427"/>
                      <a:pt x="1144" y="430"/>
                    </a:cubicBezTo>
                    <a:cubicBezTo>
                      <a:pt x="1143" y="429"/>
                      <a:pt x="1142" y="427"/>
                      <a:pt x="1142" y="425"/>
                    </a:cubicBezTo>
                    <a:cubicBezTo>
                      <a:pt x="1140" y="424"/>
                      <a:pt x="1138" y="423"/>
                      <a:pt x="1134" y="424"/>
                    </a:cubicBezTo>
                    <a:cubicBezTo>
                      <a:pt x="1131" y="414"/>
                      <a:pt x="1127" y="405"/>
                      <a:pt x="1130" y="395"/>
                    </a:cubicBezTo>
                    <a:cubicBezTo>
                      <a:pt x="1124" y="393"/>
                      <a:pt x="1119" y="394"/>
                      <a:pt x="1113" y="394"/>
                    </a:cubicBezTo>
                    <a:cubicBezTo>
                      <a:pt x="1112" y="383"/>
                      <a:pt x="1103" y="386"/>
                      <a:pt x="1097" y="379"/>
                    </a:cubicBezTo>
                    <a:cubicBezTo>
                      <a:pt x="1094" y="380"/>
                      <a:pt x="1095" y="384"/>
                      <a:pt x="1092" y="385"/>
                    </a:cubicBezTo>
                    <a:cubicBezTo>
                      <a:pt x="1090" y="385"/>
                      <a:pt x="1089" y="384"/>
                      <a:pt x="1087" y="383"/>
                    </a:cubicBezTo>
                    <a:cubicBezTo>
                      <a:pt x="1085" y="391"/>
                      <a:pt x="1078" y="383"/>
                      <a:pt x="1071" y="384"/>
                    </a:cubicBezTo>
                    <a:cubicBezTo>
                      <a:pt x="1070" y="387"/>
                      <a:pt x="1069" y="390"/>
                      <a:pt x="1069" y="395"/>
                    </a:cubicBezTo>
                    <a:cubicBezTo>
                      <a:pt x="1070" y="398"/>
                      <a:pt x="1074" y="397"/>
                      <a:pt x="1074" y="402"/>
                    </a:cubicBezTo>
                    <a:cubicBezTo>
                      <a:pt x="1067" y="410"/>
                      <a:pt x="1074" y="416"/>
                      <a:pt x="1075" y="427"/>
                    </a:cubicBezTo>
                    <a:cubicBezTo>
                      <a:pt x="1074" y="427"/>
                      <a:pt x="1073" y="427"/>
                      <a:pt x="1072" y="427"/>
                    </a:cubicBezTo>
                    <a:cubicBezTo>
                      <a:pt x="1074" y="434"/>
                      <a:pt x="1065" y="439"/>
                      <a:pt x="1066" y="446"/>
                    </a:cubicBezTo>
                    <a:cubicBezTo>
                      <a:pt x="1067" y="450"/>
                      <a:pt x="1074" y="449"/>
                      <a:pt x="1078" y="453"/>
                    </a:cubicBezTo>
                    <a:cubicBezTo>
                      <a:pt x="1081" y="457"/>
                      <a:pt x="1085" y="478"/>
                      <a:pt x="1083" y="482"/>
                    </a:cubicBezTo>
                    <a:cubicBezTo>
                      <a:pt x="1074" y="497"/>
                      <a:pt x="1068" y="505"/>
                      <a:pt x="1052" y="509"/>
                    </a:cubicBezTo>
                    <a:cubicBezTo>
                      <a:pt x="1051" y="517"/>
                      <a:pt x="1056" y="519"/>
                      <a:pt x="1057" y="524"/>
                    </a:cubicBezTo>
                    <a:cubicBezTo>
                      <a:pt x="1058" y="534"/>
                      <a:pt x="1054" y="544"/>
                      <a:pt x="1059" y="553"/>
                    </a:cubicBezTo>
                    <a:cubicBezTo>
                      <a:pt x="1054" y="557"/>
                      <a:pt x="1052" y="564"/>
                      <a:pt x="1053" y="571"/>
                    </a:cubicBezTo>
                    <a:cubicBezTo>
                      <a:pt x="1050" y="570"/>
                      <a:pt x="1052" y="566"/>
                      <a:pt x="1048" y="567"/>
                    </a:cubicBezTo>
                    <a:cubicBezTo>
                      <a:pt x="1045" y="568"/>
                      <a:pt x="1044" y="572"/>
                      <a:pt x="1042" y="574"/>
                    </a:cubicBezTo>
                    <a:cubicBezTo>
                      <a:pt x="1040" y="574"/>
                      <a:pt x="1036" y="576"/>
                      <a:pt x="1036" y="573"/>
                    </a:cubicBezTo>
                    <a:cubicBezTo>
                      <a:pt x="1035" y="570"/>
                      <a:pt x="1038" y="570"/>
                      <a:pt x="1037" y="567"/>
                    </a:cubicBezTo>
                    <a:cubicBezTo>
                      <a:pt x="1018" y="555"/>
                      <a:pt x="1027" y="533"/>
                      <a:pt x="1031" y="512"/>
                    </a:cubicBezTo>
                    <a:cubicBezTo>
                      <a:pt x="1023" y="507"/>
                      <a:pt x="1010" y="510"/>
                      <a:pt x="1002" y="512"/>
                    </a:cubicBezTo>
                    <a:cubicBezTo>
                      <a:pt x="1003" y="506"/>
                      <a:pt x="994" y="504"/>
                      <a:pt x="987" y="503"/>
                    </a:cubicBezTo>
                    <a:cubicBezTo>
                      <a:pt x="982" y="486"/>
                      <a:pt x="962" y="485"/>
                      <a:pt x="945" y="487"/>
                    </a:cubicBezTo>
                    <a:cubicBezTo>
                      <a:pt x="946" y="480"/>
                      <a:pt x="948" y="470"/>
                      <a:pt x="946" y="463"/>
                    </a:cubicBezTo>
                    <a:cubicBezTo>
                      <a:pt x="942" y="463"/>
                      <a:pt x="939" y="463"/>
                      <a:pt x="936" y="464"/>
                    </a:cubicBezTo>
                    <a:cubicBezTo>
                      <a:pt x="938" y="436"/>
                      <a:pt x="961" y="420"/>
                      <a:pt x="973" y="400"/>
                    </a:cubicBezTo>
                    <a:cubicBezTo>
                      <a:pt x="977" y="399"/>
                      <a:pt x="982" y="399"/>
                      <a:pt x="986" y="397"/>
                    </a:cubicBezTo>
                    <a:cubicBezTo>
                      <a:pt x="987" y="392"/>
                      <a:pt x="983" y="393"/>
                      <a:pt x="983" y="389"/>
                    </a:cubicBezTo>
                    <a:cubicBezTo>
                      <a:pt x="986" y="390"/>
                      <a:pt x="987" y="388"/>
                      <a:pt x="989" y="387"/>
                    </a:cubicBezTo>
                    <a:cubicBezTo>
                      <a:pt x="990" y="384"/>
                      <a:pt x="990" y="380"/>
                      <a:pt x="992" y="379"/>
                    </a:cubicBezTo>
                    <a:cubicBezTo>
                      <a:pt x="996" y="378"/>
                      <a:pt x="997" y="380"/>
                      <a:pt x="1000" y="380"/>
                    </a:cubicBezTo>
                    <a:cubicBezTo>
                      <a:pt x="1004" y="377"/>
                      <a:pt x="1009" y="370"/>
                      <a:pt x="1012" y="369"/>
                    </a:cubicBezTo>
                    <a:cubicBezTo>
                      <a:pt x="1016" y="375"/>
                      <a:pt x="1009" y="375"/>
                      <a:pt x="1010" y="380"/>
                    </a:cubicBezTo>
                    <a:cubicBezTo>
                      <a:pt x="1012" y="383"/>
                      <a:pt x="1014" y="380"/>
                      <a:pt x="1017" y="380"/>
                    </a:cubicBezTo>
                    <a:cubicBezTo>
                      <a:pt x="1017" y="392"/>
                      <a:pt x="1035" y="389"/>
                      <a:pt x="1032" y="377"/>
                    </a:cubicBezTo>
                    <a:cubicBezTo>
                      <a:pt x="1042" y="373"/>
                      <a:pt x="1051" y="385"/>
                      <a:pt x="1060" y="377"/>
                    </a:cubicBezTo>
                    <a:cubicBezTo>
                      <a:pt x="1059" y="373"/>
                      <a:pt x="1055" y="373"/>
                      <a:pt x="1052" y="373"/>
                    </a:cubicBezTo>
                    <a:cubicBezTo>
                      <a:pt x="1048" y="368"/>
                      <a:pt x="1045" y="359"/>
                      <a:pt x="1036" y="362"/>
                    </a:cubicBezTo>
                    <a:cubicBezTo>
                      <a:pt x="1034" y="356"/>
                      <a:pt x="1028" y="358"/>
                      <a:pt x="1025" y="354"/>
                    </a:cubicBezTo>
                    <a:cubicBezTo>
                      <a:pt x="1026" y="351"/>
                      <a:pt x="1029" y="355"/>
                      <a:pt x="1029" y="351"/>
                    </a:cubicBezTo>
                    <a:cubicBezTo>
                      <a:pt x="1028" y="349"/>
                      <a:pt x="1028" y="347"/>
                      <a:pt x="1026" y="347"/>
                    </a:cubicBezTo>
                    <a:cubicBezTo>
                      <a:pt x="1025" y="350"/>
                      <a:pt x="1024" y="351"/>
                      <a:pt x="1020" y="350"/>
                    </a:cubicBezTo>
                    <a:cubicBezTo>
                      <a:pt x="1016" y="353"/>
                      <a:pt x="1018" y="363"/>
                      <a:pt x="1013" y="366"/>
                    </a:cubicBezTo>
                    <a:cubicBezTo>
                      <a:pt x="1013" y="364"/>
                      <a:pt x="1013" y="361"/>
                      <a:pt x="1010" y="359"/>
                    </a:cubicBezTo>
                    <a:cubicBezTo>
                      <a:pt x="1015" y="357"/>
                      <a:pt x="1017" y="351"/>
                      <a:pt x="1021" y="348"/>
                    </a:cubicBezTo>
                    <a:cubicBezTo>
                      <a:pt x="1021" y="345"/>
                      <a:pt x="1017" y="346"/>
                      <a:pt x="1018" y="342"/>
                    </a:cubicBezTo>
                    <a:cubicBezTo>
                      <a:pt x="1023" y="339"/>
                      <a:pt x="1026" y="347"/>
                      <a:pt x="1033" y="343"/>
                    </a:cubicBezTo>
                    <a:cubicBezTo>
                      <a:pt x="1033" y="338"/>
                      <a:pt x="1028" y="339"/>
                      <a:pt x="1028" y="334"/>
                    </a:cubicBezTo>
                    <a:cubicBezTo>
                      <a:pt x="1031" y="336"/>
                      <a:pt x="1032" y="341"/>
                      <a:pt x="1036" y="342"/>
                    </a:cubicBezTo>
                    <a:cubicBezTo>
                      <a:pt x="1041" y="338"/>
                      <a:pt x="1046" y="334"/>
                      <a:pt x="1047" y="326"/>
                    </a:cubicBezTo>
                    <a:cubicBezTo>
                      <a:pt x="1045" y="321"/>
                      <a:pt x="1038" y="321"/>
                      <a:pt x="1038" y="313"/>
                    </a:cubicBezTo>
                    <a:cubicBezTo>
                      <a:pt x="1040" y="311"/>
                      <a:pt x="1043" y="311"/>
                      <a:pt x="1044" y="309"/>
                    </a:cubicBezTo>
                    <a:cubicBezTo>
                      <a:pt x="1043" y="303"/>
                      <a:pt x="1036" y="301"/>
                      <a:pt x="1034" y="296"/>
                    </a:cubicBezTo>
                    <a:cubicBezTo>
                      <a:pt x="1041" y="297"/>
                      <a:pt x="1035" y="292"/>
                      <a:pt x="1037" y="290"/>
                    </a:cubicBezTo>
                    <a:cubicBezTo>
                      <a:pt x="1042" y="290"/>
                      <a:pt x="1048" y="290"/>
                      <a:pt x="1052" y="291"/>
                    </a:cubicBezTo>
                    <a:cubicBezTo>
                      <a:pt x="1054" y="286"/>
                      <a:pt x="1046" y="286"/>
                      <a:pt x="1050" y="283"/>
                    </a:cubicBezTo>
                    <a:cubicBezTo>
                      <a:pt x="1055" y="289"/>
                      <a:pt x="1068" y="288"/>
                      <a:pt x="1071" y="297"/>
                    </a:cubicBezTo>
                    <a:cubicBezTo>
                      <a:pt x="1089" y="297"/>
                      <a:pt x="1095" y="319"/>
                      <a:pt x="1084" y="331"/>
                    </a:cubicBezTo>
                    <a:cubicBezTo>
                      <a:pt x="1086" y="332"/>
                      <a:pt x="1089" y="333"/>
                      <a:pt x="1089" y="336"/>
                    </a:cubicBezTo>
                    <a:cubicBezTo>
                      <a:pt x="1085" y="343"/>
                      <a:pt x="1078" y="344"/>
                      <a:pt x="1069" y="345"/>
                    </a:cubicBezTo>
                    <a:cubicBezTo>
                      <a:pt x="1066" y="354"/>
                      <a:pt x="1064" y="363"/>
                      <a:pt x="1074" y="362"/>
                    </a:cubicBezTo>
                    <a:cubicBezTo>
                      <a:pt x="1078" y="362"/>
                      <a:pt x="1081" y="351"/>
                      <a:pt x="1088" y="355"/>
                    </a:cubicBezTo>
                    <a:cubicBezTo>
                      <a:pt x="1089" y="354"/>
                      <a:pt x="1085" y="351"/>
                      <a:pt x="1088" y="351"/>
                    </a:cubicBezTo>
                    <a:cubicBezTo>
                      <a:pt x="1100" y="353"/>
                      <a:pt x="1105" y="361"/>
                      <a:pt x="1109" y="368"/>
                    </a:cubicBezTo>
                    <a:cubicBezTo>
                      <a:pt x="1112" y="368"/>
                      <a:pt x="1112" y="366"/>
                      <a:pt x="1114" y="368"/>
                    </a:cubicBezTo>
                    <a:cubicBezTo>
                      <a:pt x="1114" y="372"/>
                      <a:pt x="1115" y="376"/>
                      <a:pt x="1120" y="375"/>
                    </a:cubicBezTo>
                    <a:cubicBezTo>
                      <a:pt x="1122" y="371"/>
                      <a:pt x="1116" y="371"/>
                      <a:pt x="1119" y="369"/>
                    </a:cubicBezTo>
                    <a:cubicBezTo>
                      <a:pt x="1127" y="375"/>
                      <a:pt x="1137" y="372"/>
                      <a:pt x="1147" y="376"/>
                    </a:cubicBezTo>
                    <a:cubicBezTo>
                      <a:pt x="1147" y="362"/>
                      <a:pt x="1127" y="364"/>
                      <a:pt x="1126" y="355"/>
                    </a:cubicBezTo>
                    <a:cubicBezTo>
                      <a:pt x="1134" y="356"/>
                      <a:pt x="1139" y="356"/>
                      <a:pt x="1146" y="360"/>
                    </a:cubicBezTo>
                    <a:cubicBezTo>
                      <a:pt x="1145" y="358"/>
                      <a:pt x="1148" y="358"/>
                      <a:pt x="1149" y="357"/>
                    </a:cubicBezTo>
                    <a:cubicBezTo>
                      <a:pt x="1147" y="353"/>
                      <a:pt x="1145" y="353"/>
                      <a:pt x="1148" y="349"/>
                    </a:cubicBezTo>
                    <a:cubicBezTo>
                      <a:pt x="1141" y="335"/>
                      <a:pt x="1127" y="333"/>
                      <a:pt x="1116" y="322"/>
                    </a:cubicBezTo>
                    <a:cubicBezTo>
                      <a:pt x="1120" y="321"/>
                      <a:pt x="1121" y="326"/>
                      <a:pt x="1122" y="322"/>
                    </a:cubicBezTo>
                    <a:cubicBezTo>
                      <a:pt x="1121" y="321"/>
                      <a:pt x="1117" y="317"/>
                      <a:pt x="1119" y="316"/>
                    </a:cubicBezTo>
                    <a:cubicBezTo>
                      <a:pt x="1120" y="316"/>
                      <a:pt x="1120" y="314"/>
                      <a:pt x="1121" y="314"/>
                    </a:cubicBezTo>
                    <a:cubicBezTo>
                      <a:pt x="1131" y="317"/>
                      <a:pt x="1134" y="326"/>
                      <a:pt x="1145" y="330"/>
                    </a:cubicBezTo>
                    <a:cubicBezTo>
                      <a:pt x="1147" y="325"/>
                      <a:pt x="1142" y="321"/>
                      <a:pt x="1141" y="316"/>
                    </a:cubicBezTo>
                    <a:cubicBezTo>
                      <a:pt x="1142" y="317"/>
                      <a:pt x="1144" y="317"/>
                      <a:pt x="1146" y="317"/>
                    </a:cubicBezTo>
                    <a:cubicBezTo>
                      <a:pt x="1146" y="313"/>
                      <a:pt x="1142" y="313"/>
                      <a:pt x="1143" y="308"/>
                    </a:cubicBezTo>
                    <a:cubicBezTo>
                      <a:pt x="1146" y="309"/>
                      <a:pt x="1146" y="307"/>
                      <a:pt x="1147" y="306"/>
                    </a:cubicBezTo>
                    <a:cubicBezTo>
                      <a:pt x="1145" y="303"/>
                      <a:pt x="1144" y="302"/>
                      <a:pt x="1142" y="300"/>
                    </a:cubicBezTo>
                    <a:cubicBezTo>
                      <a:pt x="1136" y="300"/>
                      <a:pt x="1136" y="300"/>
                      <a:pt x="1132" y="302"/>
                    </a:cubicBezTo>
                    <a:cubicBezTo>
                      <a:pt x="1129" y="300"/>
                      <a:pt x="1128" y="296"/>
                      <a:pt x="1125" y="294"/>
                    </a:cubicBezTo>
                    <a:cubicBezTo>
                      <a:pt x="1114" y="295"/>
                      <a:pt x="1101" y="295"/>
                      <a:pt x="1102" y="283"/>
                    </a:cubicBezTo>
                    <a:cubicBezTo>
                      <a:pt x="1105" y="284"/>
                      <a:pt x="1107" y="283"/>
                      <a:pt x="1108" y="282"/>
                    </a:cubicBezTo>
                    <a:cubicBezTo>
                      <a:pt x="1104" y="280"/>
                      <a:pt x="1102" y="278"/>
                      <a:pt x="1101" y="274"/>
                    </a:cubicBezTo>
                    <a:cubicBezTo>
                      <a:pt x="1096" y="272"/>
                      <a:pt x="1093" y="279"/>
                      <a:pt x="1091" y="274"/>
                    </a:cubicBezTo>
                    <a:cubicBezTo>
                      <a:pt x="1092" y="272"/>
                      <a:pt x="1095" y="273"/>
                      <a:pt x="1096" y="271"/>
                    </a:cubicBezTo>
                    <a:cubicBezTo>
                      <a:pt x="1094" y="268"/>
                      <a:pt x="1090" y="267"/>
                      <a:pt x="1086" y="266"/>
                    </a:cubicBezTo>
                    <a:cubicBezTo>
                      <a:pt x="1085" y="267"/>
                      <a:pt x="1086" y="270"/>
                      <a:pt x="1084" y="270"/>
                    </a:cubicBezTo>
                    <a:cubicBezTo>
                      <a:pt x="1081" y="267"/>
                      <a:pt x="1079" y="263"/>
                      <a:pt x="1074" y="261"/>
                    </a:cubicBezTo>
                    <a:cubicBezTo>
                      <a:pt x="1071" y="266"/>
                      <a:pt x="1068" y="264"/>
                      <a:pt x="1063" y="265"/>
                    </a:cubicBezTo>
                    <a:cubicBezTo>
                      <a:pt x="1063" y="263"/>
                      <a:pt x="1065" y="263"/>
                      <a:pt x="1064" y="260"/>
                    </a:cubicBezTo>
                    <a:cubicBezTo>
                      <a:pt x="1058" y="262"/>
                      <a:pt x="1060" y="258"/>
                      <a:pt x="1060" y="256"/>
                    </a:cubicBezTo>
                    <a:cubicBezTo>
                      <a:pt x="1052" y="257"/>
                      <a:pt x="1051" y="247"/>
                      <a:pt x="1044" y="246"/>
                    </a:cubicBezTo>
                    <a:cubicBezTo>
                      <a:pt x="1041" y="246"/>
                      <a:pt x="1035" y="248"/>
                      <a:pt x="1033" y="251"/>
                    </a:cubicBezTo>
                    <a:cubicBezTo>
                      <a:pt x="1031" y="248"/>
                      <a:pt x="1027" y="251"/>
                      <a:pt x="1024" y="251"/>
                    </a:cubicBezTo>
                    <a:cubicBezTo>
                      <a:pt x="1023" y="254"/>
                      <a:pt x="1025" y="254"/>
                      <a:pt x="1021" y="256"/>
                    </a:cubicBezTo>
                    <a:cubicBezTo>
                      <a:pt x="1017" y="252"/>
                      <a:pt x="1012" y="253"/>
                      <a:pt x="1006" y="255"/>
                    </a:cubicBezTo>
                    <a:cubicBezTo>
                      <a:pt x="1005" y="265"/>
                      <a:pt x="994" y="274"/>
                      <a:pt x="999" y="284"/>
                    </a:cubicBezTo>
                    <a:cubicBezTo>
                      <a:pt x="1003" y="285"/>
                      <a:pt x="1006" y="283"/>
                      <a:pt x="1009" y="284"/>
                    </a:cubicBezTo>
                    <a:cubicBezTo>
                      <a:pt x="1007" y="288"/>
                      <a:pt x="1003" y="287"/>
                      <a:pt x="1002" y="291"/>
                    </a:cubicBezTo>
                    <a:cubicBezTo>
                      <a:pt x="1007" y="301"/>
                      <a:pt x="1017" y="290"/>
                      <a:pt x="1023" y="297"/>
                    </a:cubicBezTo>
                    <a:cubicBezTo>
                      <a:pt x="1019" y="300"/>
                      <a:pt x="1023" y="306"/>
                      <a:pt x="1024" y="309"/>
                    </a:cubicBezTo>
                    <a:cubicBezTo>
                      <a:pt x="1017" y="314"/>
                      <a:pt x="1020" y="331"/>
                      <a:pt x="1011" y="333"/>
                    </a:cubicBezTo>
                    <a:cubicBezTo>
                      <a:pt x="1010" y="329"/>
                      <a:pt x="1006" y="329"/>
                      <a:pt x="1007" y="323"/>
                    </a:cubicBezTo>
                    <a:cubicBezTo>
                      <a:pt x="1008" y="322"/>
                      <a:pt x="1009" y="320"/>
                      <a:pt x="1011" y="319"/>
                    </a:cubicBezTo>
                    <a:cubicBezTo>
                      <a:pt x="1009" y="315"/>
                      <a:pt x="1007" y="311"/>
                      <a:pt x="1003" y="309"/>
                    </a:cubicBezTo>
                    <a:cubicBezTo>
                      <a:pt x="1000" y="312"/>
                      <a:pt x="999" y="315"/>
                      <a:pt x="996" y="317"/>
                    </a:cubicBezTo>
                    <a:cubicBezTo>
                      <a:pt x="995" y="314"/>
                      <a:pt x="996" y="312"/>
                      <a:pt x="996" y="308"/>
                    </a:cubicBezTo>
                    <a:cubicBezTo>
                      <a:pt x="994" y="306"/>
                      <a:pt x="990" y="306"/>
                      <a:pt x="988" y="308"/>
                    </a:cubicBezTo>
                    <a:cubicBezTo>
                      <a:pt x="986" y="303"/>
                      <a:pt x="991" y="304"/>
                      <a:pt x="992" y="301"/>
                    </a:cubicBezTo>
                    <a:cubicBezTo>
                      <a:pt x="984" y="297"/>
                      <a:pt x="988" y="281"/>
                      <a:pt x="976" y="281"/>
                    </a:cubicBezTo>
                    <a:cubicBezTo>
                      <a:pt x="973" y="284"/>
                      <a:pt x="971" y="289"/>
                      <a:pt x="966" y="290"/>
                    </a:cubicBezTo>
                    <a:cubicBezTo>
                      <a:pt x="966" y="297"/>
                      <a:pt x="970" y="299"/>
                      <a:pt x="965" y="306"/>
                    </a:cubicBezTo>
                    <a:cubicBezTo>
                      <a:pt x="969" y="308"/>
                      <a:pt x="972" y="311"/>
                      <a:pt x="976" y="311"/>
                    </a:cubicBezTo>
                    <a:cubicBezTo>
                      <a:pt x="978" y="314"/>
                      <a:pt x="974" y="316"/>
                      <a:pt x="973" y="318"/>
                    </a:cubicBezTo>
                    <a:cubicBezTo>
                      <a:pt x="974" y="320"/>
                      <a:pt x="978" y="318"/>
                      <a:pt x="978" y="320"/>
                    </a:cubicBezTo>
                    <a:cubicBezTo>
                      <a:pt x="976" y="324"/>
                      <a:pt x="973" y="331"/>
                      <a:pt x="967" y="329"/>
                    </a:cubicBezTo>
                    <a:cubicBezTo>
                      <a:pt x="965" y="332"/>
                      <a:pt x="965" y="336"/>
                      <a:pt x="964" y="339"/>
                    </a:cubicBezTo>
                    <a:cubicBezTo>
                      <a:pt x="964" y="339"/>
                      <a:pt x="963" y="339"/>
                      <a:pt x="962" y="339"/>
                    </a:cubicBezTo>
                    <a:cubicBezTo>
                      <a:pt x="961" y="334"/>
                      <a:pt x="964" y="333"/>
                      <a:pt x="964" y="330"/>
                    </a:cubicBezTo>
                    <a:cubicBezTo>
                      <a:pt x="962" y="328"/>
                      <a:pt x="959" y="328"/>
                      <a:pt x="959" y="325"/>
                    </a:cubicBezTo>
                    <a:cubicBezTo>
                      <a:pt x="963" y="328"/>
                      <a:pt x="965" y="325"/>
                      <a:pt x="969" y="324"/>
                    </a:cubicBezTo>
                    <a:cubicBezTo>
                      <a:pt x="968" y="315"/>
                      <a:pt x="963" y="309"/>
                      <a:pt x="952" y="309"/>
                    </a:cubicBezTo>
                    <a:cubicBezTo>
                      <a:pt x="953" y="315"/>
                      <a:pt x="949" y="316"/>
                      <a:pt x="947" y="319"/>
                    </a:cubicBezTo>
                    <a:cubicBezTo>
                      <a:pt x="948" y="323"/>
                      <a:pt x="955" y="320"/>
                      <a:pt x="956" y="325"/>
                    </a:cubicBezTo>
                    <a:cubicBezTo>
                      <a:pt x="955" y="327"/>
                      <a:pt x="951" y="327"/>
                      <a:pt x="949" y="329"/>
                    </a:cubicBezTo>
                    <a:cubicBezTo>
                      <a:pt x="949" y="333"/>
                      <a:pt x="948" y="337"/>
                      <a:pt x="945" y="339"/>
                    </a:cubicBezTo>
                    <a:cubicBezTo>
                      <a:pt x="942" y="336"/>
                      <a:pt x="933" y="337"/>
                      <a:pt x="928" y="338"/>
                    </a:cubicBezTo>
                    <a:cubicBezTo>
                      <a:pt x="922" y="332"/>
                      <a:pt x="917" y="336"/>
                      <a:pt x="910" y="331"/>
                    </a:cubicBezTo>
                    <a:cubicBezTo>
                      <a:pt x="904" y="332"/>
                      <a:pt x="903" y="337"/>
                      <a:pt x="894" y="335"/>
                    </a:cubicBezTo>
                    <a:cubicBezTo>
                      <a:pt x="891" y="341"/>
                      <a:pt x="892" y="355"/>
                      <a:pt x="886" y="354"/>
                    </a:cubicBezTo>
                    <a:cubicBezTo>
                      <a:pt x="884" y="349"/>
                      <a:pt x="888" y="350"/>
                      <a:pt x="890" y="349"/>
                    </a:cubicBezTo>
                    <a:cubicBezTo>
                      <a:pt x="885" y="331"/>
                      <a:pt x="866" y="346"/>
                      <a:pt x="850" y="341"/>
                    </a:cubicBezTo>
                    <a:cubicBezTo>
                      <a:pt x="851" y="337"/>
                      <a:pt x="859" y="340"/>
                      <a:pt x="861" y="337"/>
                    </a:cubicBezTo>
                    <a:cubicBezTo>
                      <a:pt x="861" y="324"/>
                      <a:pt x="843" y="328"/>
                      <a:pt x="833" y="323"/>
                    </a:cubicBezTo>
                    <a:cubicBezTo>
                      <a:pt x="828" y="320"/>
                      <a:pt x="827" y="316"/>
                      <a:pt x="823" y="316"/>
                    </a:cubicBezTo>
                    <a:cubicBezTo>
                      <a:pt x="818" y="316"/>
                      <a:pt x="816" y="324"/>
                      <a:pt x="811" y="323"/>
                    </a:cubicBezTo>
                    <a:cubicBezTo>
                      <a:pt x="812" y="319"/>
                      <a:pt x="814" y="317"/>
                      <a:pt x="815" y="313"/>
                    </a:cubicBezTo>
                    <a:cubicBezTo>
                      <a:pt x="808" y="314"/>
                      <a:pt x="808" y="322"/>
                      <a:pt x="801" y="323"/>
                    </a:cubicBezTo>
                    <a:cubicBezTo>
                      <a:pt x="800" y="316"/>
                      <a:pt x="806" y="310"/>
                      <a:pt x="800" y="307"/>
                    </a:cubicBezTo>
                    <a:cubicBezTo>
                      <a:pt x="796" y="308"/>
                      <a:pt x="790" y="320"/>
                      <a:pt x="783" y="315"/>
                    </a:cubicBezTo>
                    <a:cubicBezTo>
                      <a:pt x="786" y="315"/>
                      <a:pt x="789" y="314"/>
                      <a:pt x="788" y="310"/>
                    </a:cubicBezTo>
                    <a:cubicBezTo>
                      <a:pt x="775" y="313"/>
                      <a:pt x="766" y="314"/>
                      <a:pt x="755" y="319"/>
                    </a:cubicBezTo>
                    <a:cubicBezTo>
                      <a:pt x="756" y="316"/>
                      <a:pt x="754" y="315"/>
                      <a:pt x="753" y="314"/>
                    </a:cubicBezTo>
                    <a:cubicBezTo>
                      <a:pt x="748" y="317"/>
                      <a:pt x="742" y="319"/>
                      <a:pt x="738" y="324"/>
                    </a:cubicBezTo>
                    <a:cubicBezTo>
                      <a:pt x="735" y="322"/>
                      <a:pt x="731" y="322"/>
                      <a:pt x="729" y="319"/>
                    </a:cubicBezTo>
                    <a:cubicBezTo>
                      <a:pt x="729" y="316"/>
                      <a:pt x="729" y="314"/>
                      <a:pt x="730" y="312"/>
                    </a:cubicBezTo>
                    <a:cubicBezTo>
                      <a:pt x="727" y="312"/>
                      <a:pt x="725" y="311"/>
                      <a:pt x="721" y="311"/>
                    </a:cubicBezTo>
                    <a:cubicBezTo>
                      <a:pt x="719" y="309"/>
                      <a:pt x="720" y="306"/>
                      <a:pt x="718" y="305"/>
                    </a:cubicBezTo>
                    <a:cubicBezTo>
                      <a:pt x="713" y="304"/>
                      <a:pt x="711" y="307"/>
                      <a:pt x="706" y="307"/>
                    </a:cubicBezTo>
                    <a:cubicBezTo>
                      <a:pt x="700" y="300"/>
                      <a:pt x="691" y="295"/>
                      <a:pt x="678" y="295"/>
                    </a:cubicBezTo>
                    <a:cubicBezTo>
                      <a:pt x="678" y="293"/>
                      <a:pt x="680" y="293"/>
                      <a:pt x="679" y="290"/>
                    </a:cubicBezTo>
                    <a:cubicBezTo>
                      <a:pt x="675" y="290"/>
                      <a:pt x="672" y="287"/>
                      <a:pt x="673" y="284"/>
                    </a:cubicBezTo>
                    <a:cubicBezTo>
                      <a:pt x="667" y="281"/>
                      <a:pt x="655" y="288"/>
                      <a:pt x="646" y="283"/>
                    </a:cubicBezTo>
                    <a:cubicBezTo>
                      <a:pt x="640" y="288"/>
                      <a:pt x="633" y="283"/>
                      <a:pt x="627" y="283"/>
                    </a:cubicBezTo>
                    <a:cubicBezTo>
                      <a:pt x="619" y="284"/>
                      <a:pt x="612" y="290"/>
                      <a:pt x="604" y="291"/>
                    </a:cubicBezTo>
                    <a:cubicBezTo>
                      <a:pt x="592" y="292"/>
                      <a:pt x="582" y="287"/>
                      <a:pt x="574" y="293"/>
                    </a:cubicBezTo>
                    <a:cubicBezTo>
                      <a:pt x="575" y="302"/>
                      <a:pt x="568" y="302"/>
                      <a:pt x="566" y="307"/>
                    </a:cubicBezTo>
                    <a:cubicBezTo>
                      <a:pt x="567" y="309"/>
                      <a:pt x="571" y="308"/>
                      <a:pt x="571" y="310"/>
                    </a:cubicBezTo>
                    <a:cubicBezTo>
                      <a:pt x="567" y="313"/>
                      <a:pt x="567" y="314"/>
                      <a:pt x="570" y="317"/>
                    </a:cubicBezTo>
                    <a:cubicBezTo>
                      <a:pt x="562" y="318"/>
                      <a:pt x="556" y="318"/>
                      <a:pt x="550" y="316"/>
                    </a:cubicBezTo>
                    <a:cubicBezTo>
                      <a:pt x="551" y="314"/>
                      <a:pt x="554" y="314"/>
                      <a:pt x="553" y="309"/>
                    </a:cubicBezTo>
                    <a:cubicBezTo>
                      <a:pt x="542" y="306"/>
                      <a:pt x="534" y="311"/>
                      <a:pt x="519" y="308"/>
                    </a:cubicBezTo>
                    <a:cubicBezTo>
                      <a:pt x="518" y="310"/>
                      <a:pt x="518" y="313"/>
                      <a:pt x="518" y="315"/>
                    </a:cubicBezTo>
                    <a:cubicBezTo>
                      <a:pt x="513" y="316"/>
                      <a:pt x="510" y="319"/>
                      <a:pt x="508" y="323"/>
                    </a:cubicBezTo>
                    <a:cubicBezTo>
                      <a:pt x="518" y="328"/>
                      <a:pt x="525" y="331"/>
                      <a:pt x="538" y="329"/>
                    </a:cubicBezTo>
                    <a:cubicBezTo>
                      <a:pt x="537" y="333"/>
                      <a:pt x="533" y="332"/>
                      <a:pt x="528" y="331"/>
                    </a:cubicBezTo>
                    <a:cubicBezTo>
                      <a:pt x="526" y="338"/>
                      <a:pt x="519" y="339"/>
                      <a:pt x="513" y="341"/>
                    </a:cubicBezTo>
                    <a:cubicBezTo>
                      <a:pt x="512" y="339"/>
                      <a:pt x="507" y="339"/>
                      <a:pt x="509" y="335"/>
                    </a:cubicBezTo>
                    <a:cubicBezTo>
                      <a:pt x="504" y="336"/>
                      <a:pt x="501" y="340"/>
                      <a:pt x="494" y="339"/>
                    </a:cubicBezTo>
                    <a:cubicBezTo>
                      <a:pt x="494" y="337"/>
                      <a:pt x="494" y="335"/>
                      <a:pt x="492" y="334"/>
                    </a:cubicBezTo>
                    <a:cubicBezTo>
                      <a:pt x="488" y="337"/>
                      <a:pt x="481" y="337"/>
                      <a:pt x="477" y="340"/>
                    </a:cubicBezTo>
                    <a:cubicBezTo>
                      <a:pt x="468" y="337"/>
                      <a:pt x="457" y="341"/>
                      <a:pt x="450" y="345"/>
                    </a:cubicBezTo>
                    <a:cubicBezTo>
                      <a:pt x="449" y="351"/>
                      <a:pt x="450" y="354"/>
                      <a:pt x="446" y="355"/>
                    </a:cubicBezTo>
                    <a:cubicBezTo>
                      <a:pt x="444" y="356"/>
                      <a:pt x="447" y="350"/>
                      <a:pt x="443" y="352"/>
                    </a:cubicBezTo>
                    <a:cubicBezTo>
                      <a:pt x="437" y="353"/>
                      <a:pt x="434" y="358"/>
                      <a:pt x="431" y="362"/>
                    </a:cubicBezTo>
                    <a:cubicBezTo>
                      <a:pt x="435" y="364"/>
                      <a:pt x="436" y="365"/>
                      <a:pt x="442" y="364"/>
                    </a:cubicBezTo>
                    <a:cubicBezTo>
                      <a:pt x="437" y="371"/>
                      <a:pt x="425" y="368"/>
                      <a:pt x="420" y="378"/>
                    </a:cubicBezTo>
                    <a:cubicBezTo>
                      <a:pt x="421" y="378"/>
                      <a:pt x="422" y="378"/>
                      <a:pt x="422" y="379"/>
                    </a:cubicBezTo>
                    <a:cubicBezTo>
                      <a:pt x="427" y="380"/>
                      <a:pt x="427" y="376"/>
                      <a:pt x="432" y="377"/>
                    </a:cubicBezTo>
                    <a:cubicBezTo>
                      <a:pt x="436" y="381"/>
                      <a:pt x="428" y="384"/>
                      <a:pt x="431" y="387"/>
                    </a:cubicBezTo>
                    <a:cubicBezTo>
                      <a:pt x="434" y="387"/>
                      <a:pt x="436" y="385"/>
                      <a:pt x="439" y="384"/>
                    </a:cubicBezTo>
                    <a:cubicBezTo>
                      <a:pt x="439" y="386"/>
                      <a:pt x="438" y="386"/>
                      <a:pt x="438" y="388"/>
                    </a:cubicBezTo>
                    <a:cubicBezTo>
                      <a:pt x="441" y="387"/>
                      <a:pt x="445" y="386"/>
                      <a:pt x="445" y="390"/>
                    </a:cubicBezTo>
                    <a:cubicBezTo>
                      <a:pt x="438" y="388"/>
                      <a:pt x="430" y="395"/>
                      <a:pt x="421" y="397"/>
                    </a:cubicBezTo>
                    <a:cubicBezTo>
                      <a:pt x="414" y="398"/>
                      <a:pt x="406" y="394"/>
                      <a:pt x="401" y="401"/>
                    </a:cubicBezTo>
                    <a:cubicBezTo>
                      <a:pt x="394" y="393"/>
                      <a:pt x="384" y="401"/>
                      <a:pt x="373" y="401"/>
                    </a:cubicBezTo>
                    <a:cubicBezTo>
                      <a:pt x="374" y="397"/>
                      <a:pt x="370" y="398"/>
                      <a:pt x="370" y="396"/>
                    </a:cubicBezTo>
                    <a:cubicBezTo>
                      <a:pt x="361" y="399"/>
                      <a:pt x="352" y="394"/>
                      <a:pt x="346" y="399"/>
                    </a:cubicBezTo>
                    <a:cubicBezTo>
                      <a:pt x="346" y="397"/>
                      <a:pt x="346" y="396"/>
                      <a:pt x="346" y="395"/>
                    </a:cubicBezTo>
                    <a:cubicBezTo>
                      <a:pt x="341" y="395"/>
                      <a:pt x="332" y="392"/>
                      <a:pt x="331" y="399"/>
                    </a:cubicBezTo>
                    <a:cubicBezTo>
                      <a:pt x="334" y="400"/>
                      <a:pt x="338" y="399"/>
                      <a:pt x="339" y="403"/>
                    </a:cubicBezTo>
                    <a:cubicBezTo>
                      <a:pt x="348" y="396"/>
                      <a:pt x="353" y="407"/>
                      <a:pt x="364" y="401"/>
                    </a:cubicBezTo>
                    <a:cubicBezTo>
                      <a:pt x="364" y="403"/>
                      <a:pt x="365" y="404"/>
                      <a:pt x="365" y="405"/>
                    </a:cubicBezTo>
                    <a:cubicBezTo>
                      <a:pt x="371" y="405"/>
                      <a:pt x="375" y="406"/>
                      <a:pt x="377" y="408"/>
                    </a:cubicBezTo>
                    <a:cubicBezTo>
                      <a:pt x="384" y="409"/>
                      <a:pt x="390" y="406"/>
                      <a:pt x="395" y="405"/>
                    </a:cubicBezTo>
                    <a:cubicBezTo>
                      <a:pt x="402" y="404"/>
                      <a:pt x="411" y="408"/>
                      <a:pt x="419" y="406"/>
                    </a:cubicBezTo>
                    <a:cubicBezTo>
                      <a:pt x="422" y="406"/>
                      <a:pt x="424" y="404"/>
                      <a:pt x="426" y="403"/>
                    </a:cubicBezTo>
                    <a:cubicBezTo>
                      <a:pt x="428" y="403"/>
                      <a:pt x="431" y="405"/>
                      <a:pt x="435" y="404"/>
                    </a:cubicBezTo>
                    <a:cubicBezTo>
                      <a:pt x="441" y="404"/>
                      <a:pt x="445" y="398"/>
                      <a:pt x="449" y="404"/>
                    </a:cubicBezTo>
                    <a:cubicBezTo>
                      <a:pt x="447" y="406"/>
                      <a:pt x="446" y="409"/>
                      <a:pt x="442" y="409"/>
                    </a:cubicBezTo>
                    <a:cubicBezTo>
                      <a:pt x="442" y="407"/>
                      <a:pt x="443" y="407"/>
                      <a:pt x="443" y="405"/>
                    </a:cubicBezTo>
                    <a:cubicBezTo>
                      <a:pt x="437" y="406"/>
                      <a:pt x="430" y="407"/>
                      <a:pt x="429" y="413"/>
                    </a:cubicBezTo>
                    <a:cubicBezTo>
                      <a:pt x="442" y="421"/>
                      <a:pt x="452" y="410"/>
                      <a:pt x="467" y="408"/>
                    </a:cubicBezTo>
                    <a:cubicBezTo>
                      <a:pt x="467" y="407"/>
                      <a:pt x="467" y="405"/>
                      <a:pt x="467" y="403"/>
                    </a:cubicBezTo>
                    <a:cubicBezTo>
                      <a:pt x="462" y="401"/>
                      <a:pt x="456" y="410"/>
                      <a:pt x="450" y="406"/>
                    </a:cubicBezTo>
                    <a:cubicBezTo>
                      <a:pt x="452" y="399"/>
                      <a:pt x="462" y="400"/>
                      <a:pt x="469" y="399"/>
                    </a:cubicBezTo>
                    <a:cubicBezTo>
                      <a:pt x="473" y="389"/>
                      <a:pt x="494" y="392"/>
                      <a:pt x="501" y="389"/>
                    </a:cubicBezTo>
                    <a:cubicBezTo>
                      <a:pt x="497" y="392"/>
                      <a:pt x="497" y="394"/>
                      <a:pt x="495" y="396"/>
                    </a:cubicBezTo>
                    <a:cubicBezTo>
                      <a:pt x="491" y="394"/>
                      <a:pt x="486" y="395"/>
                      <a:pt x="485" y="400"/>
                    </a:cubicBezTo>
                    <a:cubicBezTo>
                      <a:pt x="493" y="403"/>
                      <a:pt x="501" y="396"/>
                      <a:pt x="509" y="397"/>
                    </a:cubicBezTo>
                    <a:cubicBezTo>
                      <a:pt x="513" y="397"/>
                      <a:pt x="516" y="400"/>
                      <a:pt x="520" y="400"/>
                    </a:cubicBezTo>
                    <a:cubicBezTo>
                      <a:pt x="530" y="399"/>
                      <a:pt x="544" y="381"/>
                      <a:pt x="550" y="395"/>
                    </a:cubicBezTo>
                    <a:cubicBezTo>
                      <a:pt x="546" y="399"/>
                      <a:pt x="548" y="401"/>
                      <a:pt x="549" y="407"/>
                    </a:cubicBezTo>
                    <a:cubicBezTo>
                      <a:pt x="557" y="411"/>
                      <a:pt x="566" y="415"/>
                      <a:pt x="573" y="421"/>
                    </a:cubicBezTo>
                    <a:cubicBezTo>
                      <a:pt x="568" y="425"/>
                      <a:pt x="572" y="434"/>
                      <a:pt x="568" y="440"/>
                    </a:cubicBezTo>
                    <a:cubicBezTo>
                      <a:pt x="571" y="441"/>
                      <a:pt x="573" y="442"/>
                      <a:pt x="578" y="442"/>
                    </a:cubicBezTo>
                    <a:cubicBezTo>
                      <a:pt x="578" y="439"/>
                      <a:pt x="579" y="436"/>
                      <a:pt x="581" y="435"/>
                    </a:cubicBezTo>
                    <a:cubicBezTo>
                      <a:pt x="581" y="438"/>
                      <a:pt x="584" y="437"/>
                      <a:pt x="584" y="439"/>
                    </a:cubicBezTo>
                    <a:cubicBezTo>
                      <a:pt x="584" y="442"/>
                      <a:pt x="580" y="443"/>
                      <a:pt x="582" y="445"/>
                    </a:cubicBezTo>
                    <a:cubicBezTo>
                      <a:pt x="587" y="447"/>
                      <a:pt x="588" y="440"/>
                      <a:pt x="590" y="442"/>
                    </a:cubicBezTo>
                    <a:cubicBezTo>
                      <a:pt x="590" y="450"/>
                      <a:pt x="589" y="460"/>
                      <a:pt x="579" y="460"/>
                    </a:cubicBezTo>
                    <a:cubicBezTo>
                      <a:pt x="578" y="464"/>
                      <a:pt x="579" y="466"/>
                      <a:pt x="580" y="469"/>
                    </a:cubicBezTo>
                    <a:cubicBezTo>
                      <a:pt x="577" y="473"/>
                      <a:pt x="573" y="475"/>
                      <a:pt x="572" y="480"/>
                    </a:cubicBezTo>
                    <a:cubicBezTo>
                      <a:pt x="571" y="483"/>
                      <a:pt x="576" y="481"/>
                      <a:pt x="577" y="483"/>
                    </a:cubicBezTo>
                    <a:cubicBezTo>
                      <a:pt x="575" y="485"/>
                      <a:pt x="573" y="487"/>
                      <a:pt x="570" y="487"/>
                    </a:cubicBezTo>
                    <a:cubicBezTo>
                      <a:pt x="570" y="485"/>
                      <a:pt x="570" y="483"/>
                      <a:pt x="569" y="482"/>
                    </a:cubicBezTo>
                    <a:cubicBezTo>
                      <a:pt x="563" y="484"/>
                      <a:pt x="561" y="489"/>
                      <a:pt x="558" y="494"/>
                    </a:cubicBezTo>
                    <a:cubicBezTo>
                      <a:pt x="563" y="503"/>
                      <a:pt x="550" y="519"/>
                      <a:pt x="543" y="514"/>
                    </a:cubicBezTo>
                    <a:cubicBezTo>
                      <a:pt x="542" y="516"/>
                      <a:pt x="541" y="517"/>
                      <a:pt x="541" y="521"/>
                    </a:cubicBezTo>
                    <a:cubicBezTo>
                      <a:pt x="547" y="526"/>
                      <a:pt x="555" y="516"/>
                      <a:pt x="561" y="517"/>
                    </a:cubicBezTo>
                    <a:cubicBezTo>
                      <a:pt x="560" y="524"/>
                      <a:pt x="552" y="521"/>
                      <a:pt x="549" y="527"/>
                    </a:cubicBezTo>
                    <a:cubicBezTo>
                      <a:pt x="552" y="537"/>
                      <a:pt x="545" y="542"/>
                      <a:pt x="538" y="544"/>
                    </a:cubicBezTo>
                    <a:cubicBezTo>
                      <a:pt x="540" y="550"/>
                      <a:pt x="535" y="550"/>
                      <a:pt x="531" y="548"/>
                    </a:cubicBezTo>
                    <a:cubicBezTo>
                      <a:pt x="530" y="552"/>
                      <a:pt x="531" y="556"/>
                      <a:pt x="532" y="558"/>
                    </a:cubicBezTo>
                    <a:cubicBezTo>
                      <a:pt x="535" y="560"/>
                      <a:pt x="535" y="556"/>
                      <a:pt x="540" y="557"/>
                    </a:cubicBezTo>
                    <a:cubicBezTo>
                      <a:pt x="543" y="562"/>
                      <a:pt x="543" y="563"/>
                      <a:pt x="540" y="568"/>
                    </a:cubicBezTo>
                    <a:cubicBezTo>
                      <a:pt x="542" y="568"/>
                      <a:pt x="544" y="568"/>
                      <a:pt x="545" y="570"/>
                    </a:cubicBezTo>
                    <a:cubicBezTo>
                      <a:pt x="545" y="574"/>
                      <a:pt x="541" y="574"/>
                      <a:pt x="541" y="578"/>
                    </a:cubicBezTo>
                    <a:cubicBezTo>
                      <a:pt x="555" y="588"/>
                      <a:pt x="540" y="600"/>
                      <a:pt x="536" y="611"/>
                    </a:cubicBezTo>
                    <a:cubicBezTo>
                      <a:pt x="528" y="610"/>
                      <a:pt x="528" y="621"/>
                      <a:pt x="521" y="619"/>
                    </a:cubicBezTo>
                    <a:cubicBezTo>
                      <a:pt x="521" y="612"/>
                      <a:pt x="529" y="613"/>
                      <a:pt x="531" y="608"/>
                    </a:cubicBezTo>
                    <a:cubicBezTo>
                      <a:pt x="528" y="605"/>
                      <a:pt x="521" y="607"/>
                      <a:pt x="521" y="602"/>
                    </a:cubicBezTo>
                    <a:cubicBezTo>
                      <a:pt x="527" y="603"/>
                      <a:pt x="535" y="603"/>
                      <a:pt x="536" y="595"/>
                    </a:cubicBezTo>
                    <a:cubicBezTo>
                      <a:pt x="537" y="592"/>
                      <a:pt x="532" y="588"/>
                      <a:pt x="532" y="584"/>
                    </a:cubicBezTo>
                    <a:cubicBezTo>
                      <a:pt x="533" y="578"/>
                      <a:pt x="538" y="574"/>
                      <a:pt x="537" y="571"/>
                    </a:cubicBezTo>
                    <a:cubicBezTo>
                      <a:pt x="537" y="568"/>
                      <a:pt x="533" y="567"/>
                      <a:pt x="534" y="565"/>
                    </a:cubicBezTo>
                    <a:cubicBezTo>
                      <a:pt x="531" y="566"/>
                      <a:pt x="530" y="565"/>
                      <a:pt x="528" y="564"/>
                    </a:cubicBezTo>
                    <a:cubicBezTo>
                      <a:pt x="528" y="559"/>
                      <a:pt x="525" y="557"/>
                      <a:pt x="525" y="553"/>
                    </a:cubicBezTo>
                    <a:cubicBezTo>
                      <a:pt x="520" y="553"/>
                      <a:pt x="518" y="554"/>
                      <a:pt x="515" y="556"/>
                    </a:cubicBezTo>
                    <a:cubicBezTo>
                      <a:pt x="513" y="561"/>
                      <a:pt x="516" y="560"/>
                      <a:pt x="517" y="564"/>
                    </a:cubicBezTo>
                    <a:cubicBezTo>
                      <a:pt x="514" y="563"/>
                      <a:pt x="513" y="565"/>
                      <a:pt x="512" y="567"/>
                    </a:cubicBezTo>
                    <a:cubicBezTo>
                      <a:pt x="517" y="570"/>
                      <a:pt x="515" y="576"/>
                      <a:pt x="513" y="581"/>
                    </a:cubicBezTo>
                    <a:cubicBezTo>
                      <a:pt x="514" y="583"/>
                      <a:pt x="517" y="579"/>
                      <a:pt x="518" y="582"/>
                    </a:cubicBezTo>
                    <a:cubicBezTo>
                      <a:pt x="512" y="586"/>
                      <a:pt x="518" y="592"/>
                      <a:pt x="519" y="599"/>
                    </a:cubicBezTo>
                    <a:cubicBezTo>
                      <a:pt x="517" y="599"/>
                      <a:pt x="515" y="599"/>
                      <a:pt x="513" y="599"/>
                    </a:cubicBezTo>
                    <a:cubicBezTo>
                      <a:pt x="506" y="610"/>
                      <a:pt x="501" y="622"/>
                      <a:pt x="493" y="632"/>
                    </a:cubicBezTo>
                    <a:cubicBezTo>
                      <a:pt x="490" y="631"/>
                      <a:pt x="491" y="633"/>
                      <a:pt x="488" y="633"/>
                    </a:cubicBezTo>
                    <a:cubicBezTo>
                      <a:pt x="477" y="650"/>
                      <a:pt x="456" y="657"/>
                      <a:pt x="444" y="673"/>
                    </a:cubicBezTo>
                    <a:cubicBezTo>
                      <a:pt x="426" y="682"/>
                      <a:pt x="424" y="707"/>
                      <a:pt x="402" y="712"/>
                    </a:cubicBezTo>
                    <a:cubicBezTo>
                      <a:pt x="399" y="716"/>
                      <a:pt x="401" y="720"/>
                      <a:pt x="401" y="726"/>
                    </a:cubicBezTo>
                    <a:cubicBezTo>
                      <a:pt x="393" y="733"/>
                      <a:pt x="387" y="741"/>
                      <a:pt x="388" y="757"/>
                    </a:cubicBezTo>
                    <a:cubicBezTo>
                      <a:pt x="390" y="757"/>
                      <a:pt x="395" y="756"/>
                      <a:pt x="395" y="758"/>
                    </a:cubicBezTo>
                    <a:cubicBezTo>
                      <a:pt x="387" y="760"/>
                      <a:pt x="378" y="766"/>
                      <a:pt x="384" y="777"/>
                    </a:cubicBezTo>
                    <a:cubicBezTo>
                      <a:pt x="374" y="783"/>
                      <a:pt x="376" y="797"/>
                      <a:pt x="380" y="809"/>
                    </a:cubicBezTo>
                    <a:cubicBezTo>
                      <a:pt x="378" y="812"/>
                      <a:pt x="374" y="814"/>
                      <a:pt x="373" y="818"/>
                    </a:cubicBezTo>
                    <a:cubicBezTo>
                      <a:pt x="378" y="822"/>
                      <a:pt x="383" y="826"/>
                      <a:pt x="385" y="834"/>
                    </a:cubicBezTo>
                    <a:cubicBezTo>
                      <a:pt x="387" y="835"/>
                      <a:pt x="391" y="834"/>
                      <a:pt x="393" y="835"/>
                    </a:cubicBezTo>
                    <a:cubicBezTo>
                      <a:pt x="389" y="842"/>
                      <a:pt x="398" y="844"/>
                      <a:pt x="399" y="850"/>
                    </a:cubicBezTo>
                    <a:cubicBezTo>
                      <a:pt x="400" y="856"/>
                      <a:pt x="393" y="863"/>
                      <a:pt x="391" y="870"/>
                    </a:cubicBezTo>
                    <a:cubicBezTo>
                      <a:pt x="390" y="878"/>
                      <a:pt x="391" y="887"/>
                      <a:pt x="389" y="896"/>
                    </a:cubicBezTo>
                    <a:cubicBezTo>
                      <a:pt x="389" y="898"/>
                      <a:pt x="387" y="899"/>
                      <a:pt x="387" y="901"/>
                    </a:cubicBezTo>
                    <a:cubicBezTo>
                      <a:pt x="386" y="907"/>
                      <a:pt x="388" y="914"/>
                      <a:pt x="386" y="920"/>
                    </a:cubicBezTo>
                    <a:cubicBezTo>
                      <a:pt x="397" y="924"/>
                      <a:pt x="400" y="948"/>
                      <a:pt x="388" y="952"/>
                    </a:cubicBezTo>
                    <a:cubicBezTo>
                      <a:pt x="384" y="951"/>
                      <a:pt x="381" y="948"/>
                      <a:pt x="378" y="947"/>
                    </a:cubicBezTo>
                    <a:cubicBezTo>
                      <a:pt x="376" y="951"/>
                      <a:pt x="382" y="955"/>
                      <a:pt x="381" y="961"/>
                    </a:cubicBezTo>
                    <a:cubicBezTo>
                      <a:pt x="388" y="964"/>
                      <a:pt x="390" y="974"/>
                      <a:pt x="397" y="974"/>
                    </a:cubicBezTo>
                    <a:cubicBezTo>
                      <a:pt x="395" y="983"/>
                      <a:pt x="403" y="986"/>
                      <a:pt x="402" y="994"/>
                    </a:cubicBezTo>
                    <a:cubicBezTo>
                      <a:pt x="401" y="998"/>
                      <a:pt x="396" y="1001"/>
                      <a:pt x="396" y="1005"/>
                    </a:cubicBezTo>
                    <a:cubicBezTo>
                      <a:pt x="396" y="1021"/>
                      <a:pt x="420" y="1030"/>
                      <a:pt x="413" y="1050"/>
                    </a:cubicBezTo>
                    <a:cubicBezTo>
                      <a:pt x="418" y="1054"/>
                      <a:pt x="425" y="1052"/>
                      <a:pt x="429" y="1048"/>
                    </a:cubicBezTo>
                    <a:cubicBezTo>
                      <a:pt x="428" y="1041"/>
                      <a:pt x="428" y="1033"/>
                      <a:pt x="425" y="1028"/>
                    </a:cubicBezTo>
                    <a:cubicBezTo>
                      <a:pt x="412" y="1026"/>
                      <a:pt x="420" y="1017"/>
                      <a:pt x="418" y="1004"/>
                    </a:cubicBezTo>
                    <a:cubicBezTo>
                      <a:pt x="417" y="996"/>
                      <a:pt x="417" y="991"/>
                      <a:pt x="419" y="983"/>
                    </a:cubicBezTo>
                    <a:cubicBezTo>
                      <a:pt x="418" y="981"/>
                      <a:pt x="414" y="981"/>
                      <a:pt x="413" y="979"/>
                    </a:cubicBezTo>
                    <a:cubicBezTo>
                      <a:pt x="412" y="957"/>
                      <a:pt x="411" y="934"/>
                      <a:pt x="405" y="911"/>
                    </a:cubicBezTo>
                    <a:cubicBezTo>
                      <a:pt x="410" y="905"/>
                      <a:pt x="411" y="894"/>
                      <a:pt x="417" y="887"/>
                    </a:cubicBezTo>
                    <a:cubicBezTo>
                      <a:pt x="421" y="894"/>
                      <a:pt x="430" y="897"/>
                      <a:pt x="434" y="905"/>
                    </a:cubicBezTo>
                    <a:cubicBezTo>
                      <a:pt x="427" y="921"/>
                      <a:pt x="427" y="947"/>
                      <a:pt x="434" y="965"/>
                    </a:cubicBezTo>
                    <a:cubicBezTo>
                      <a:pt x="435" y="966"/>
                      <a:pt x="439" y="966"/>
                      <a:pt x="439" y="968"/>
                    </a:cubicBezTo>
                    <a:cubicBezTo>
                      <a:pt x="436" y="980"/>
                      <a:pt x="446" y="987"/>
                      <a:pt x="452" y="993"/>
                    </a:cubicBezTo>
                    <a:cubicBezTo>
                      <a:pt x="452" y="995"/>
                      <a:pt x="452" y="997"/>
                      <a:pt x="452" y="1000"/>
                    </a:cubicBezTo>
                    <a:cubicBezTo>
                      <a:pt x="449" y="1001"/>
                      <a:pt x="446" y="1002"/>
                      <a:pt x="443" y="1003"/>
                    </a:cubicBezTo>
                    <a:cubicBezTo>
                      <a:pt x="443" y="1005"/>
                      <a:pt x="443" y="1007"/>
                      <a:pt x="443" y="1009"/>
                    </a:cubicBezTo>
                    <a:cubicBezTo>
                      <a:pt x="449" y="1015"/>
                      <a:pt x="456" y="1019"/>
                      <a:pt x="460" y="1027"/>
                    </a:cubicBezTo>
                    <a:cubicBezTo>
                      <a:pt x="458" y="1028"/>
                      <a:pt x="456" y="1029"/>
                      <a:pt x="457" y="1032"/>
                    </a:cubicBezTo>
                    <a:cubicBezTo>
                      <a:pt x="457" y="1036"/>
                      <a:pt x="462" y="1035"/>
                      <a:pt x="463" y="1037"/>
                    </a:cubicBezTo>
                    <a:cubicBezTo>
                      <a:pt x="465" y="1052"/>
                      <a:pt x="479" y="1059"/>
                      <a:pt x="481" y="1073"/>
                    </a:cubicBezTo>
                    <a:cubicBezTo>
                      <a:pt x="482" y="1082"/>
                      <a:pt x="477" y="1090"/>
                      <a:pt x="484" y="1097"/>
                    </a:cubicBezTo>
                    <a:cubicBezTo>
                      <a:pt x="477" y="1098"/>
                      <a:pt x="478" y="1107"/>
                      <a:pt x="470" y="1108"/>
                    </a:cubicBezTo>
                    <a:cubicBezTo>
                      <a:pt x="468" y="1115"/>
                      <a:pt x="470" y="1122"/>
                      <a:pt x="471" y="1128"/>
                    </a:cubicBezTo>
                    <a:cubicBezTo>
                      <a:pt x="477" y="1134"/>
                      <a:pt x="482" y="1132"/>
                      <a:pt x="488" y="1137"/>
                    </a:cubicBezTo>
                    <a:cubicBezTo>
                      <a:pt x="495" y="1142"/>
                      <a:pt x="494" y="1151"/>
                      <a:pt x="499" y="1156"/>
                    </a:cubicBezTo>
                    <a:cubicBezTo>
                      <a:pt x="504" y="1161"/>
                      <a:pt x="515" y="1160"/>
                      <a:pt x="521" y="1164"/>
                    </a:cubicBezTo>
                    <a:cubicBezTo>
                      <a:pt x="527" y="1168"/>
                      <a:pt x="529" y="1178"/>
                      <a:pt x="536" y="1183"/>
                    </a:cubicBezTo>
                    <a:cubicBezTo>
                      <a:pt x="546" y="1190"/>
                      <a:pt x="560" y="1191"/>
                      <a:pt x="570" y="1196"/>
                    </a:cubicBezTo>
                    <a:cubicBezTo>
                      <a:pt x="573" y="1205"/>
                      <a:pt x="582" y="1206"/>
                      <a:pt x="587" y="1213"/>
                    </a:cubicBezTo>
                    <a:cubicBezTo>
                      <a:pt x="596" y="1213"/>
                      <a:pt x="604" y="1213"/>
                      <a:pt x="605" y="1220"/>
                    </a:cubicBezTo>
                    <a:cubicBezTo>
                      <a:pt x="621" y="1226"/>
                      <a:pt x="635" y="1212"/>
                      <a:pt x="650" y="1216"/>
                    </a:cubicBezTo>
                    <a:cubicBezTo>
                      <a:pt x="657" y="1217"/>
                      <a:pt x="673" y="1231"/>
                      <a:pt x="679" y="1239"/>
                    </a:cubicBezTo>
                    <a:cubicBezTo>
                      <a:pt x="682" y="1242"/>
                      <a:pt x="683" y="1245"/>
                      <a:pt x="683" y="1249"/>
                    </a:cubicBezTo>
                    <a:cubicBezTo>
                      <a:pt x="691" y="1256"/>
                      <a:pt x="700" y="1260"/>
                      <a:pt x="713" y="1262"/>
                    </a:cubicBezTo>
                    <a:cubicBezTo>
                      <a:pt x="723" y="1263"/>
                      <a:pt x="730" y="1274"/>
                      <a:pt x="741" y="1271"/>
                    </a:cubicBezTo>
                    <a:cubicBezTo>
                      <a:pt x="743" y="1273"/>
                      <a:pt x="746" y="1274"/>
                      <a:pt x="748" y="1276"/>
                    </a:cubicBezTo>
                    <a:cubicBezTo>
                      <a:pt x="754" y="1274"/>
                      <a:pt x="757" y="1277"/>
                      <a:pt x="762" y="1278"/>
                    </a:cubicBezTo>
                    <a:cubicBezTo>
                      <a:pt x="763" y="1274"/>
                      <a:pt x="774" y="1272"/>
                      <a:pt x="775" y="1277"/>
                    </a:cubicBezTo>
                    <a:cubicBezTo>
                      <a:pt x="776" y="1282"/>
                      <a:pt x="770" y="1278"/>
                      <a:pt x="771" y="1283"/>
                    </a:cubicBezTo>
                    <a:cubicBezTo>
                      <a:pt x="778" y="1284"/>
                      <a:pt x="781" y="1292"/>
                      <a:pt x="784" y="1298"/>
                    </a:cubicBezTo>
                    <a:cubicBezTo>
                      <a:pt x="789" y="1307"/>
                      <a:pt x="804" y="1305"/>
                      <a:pt x="800" y="1318"/>
                    </a:cubicBezTo>
                    <a:cubicBezTo>
                      <a:pt x="799" y="1321"/>
                      <a:pt x="795" y="1321"/>
                      <a:pt x="796" y="1325"/>
                    </a:cubicBezTo>
                    <a:cubicBezTo>
                      <a:pt x="800" y="1330"/>
                      <a:pt x="808" y="1331"/>
                      <a:pt x="815" y="1335"/>
                    </a:cubicBezTo>
                    <a:cubicBezTo>
                      <a:pt x="817" y="1334"/>
                      <a:pt x="815" y="1329"/>
                      <a:pt x="819" y="1329"/>
                    </a:cubicBezTo>
                    <a:cubicBezTo>
                      <a:pt x="821" y="1329"/>
                      <a:pt x="820" y="1334"/>
                      <a:pt x="821" y="1336"/>
                    </a:cubicBezTo>
                    <a:cubicBezTo>
                      <a:pt x="824" y="1337"/>
                      <a:pt x="827" y="1337"/>
                      <a:pt x="831" y="1337"/>
                    </a:cubicBezTo>
                    <a:cubicBezTo>
                      <a:pt x="833" y="1340"/>
                      <a:pt x="838" y="1341"/>
                      <a:pt x="837" y="1348"/>
                    </a:cubicBezTo>
                    <a:cubicBezTo>
                      <a:pt x="847" y="1355"/>
                      <a:pt x="861" y="1352"/>
                      <a:pt x="873" y="1356"/>
                    </a:cubicBezTo>
                    <a:cubicBezTo>
                      <a:pt x="874" y="1358"/>
                      <a:pt x="874" y="1361"/>
                      <a:pt x="876" y="1363"/>
                    </a:cubicBezTo>
                    <a:cubicBezTo>
                      <a:pt x="882" y="1365"/>
                      <a:pt x="884" y="1359"/>
                      <a:pt x="890" y="1359"/>
                    </a:cubicBezTo>
                    <a:cubicBezTo>
                      <a:pt x="889" y="1364"/>
                      <a:pt x="891" y="1367"/>
                      <a:pt x="892" y="1369"/>
                    </a:cubicBezTo>
                    <a:cubicBezTo>
                      <a:pt x="900" y="1370"/>
                      <a:pt x="905" y="1367"/>
                      <a:pt x="908" y="1363"/>
                    </a:cubicBezTo>
                    <a:cubicBezTo>
                      <a:pt x="904" y="1361"/>
                      <a:pt x="899" y="1361"/>
                      <a:pt x="898" y="1356"/>
                    </a:cubicBezTo>
                    <a:cubicBezTo>
                      <a:pt x="910" y="1347"/>
                      <a:pt x="929" y="1334"/>
                      <a:pt x="943" y="1349"/>
                    </a:cubicBezTo>
                    <a:cubicBezTo>
                      <a:pt x="939" y="1364"/>
                      <a:pt x="952" y="1366"/>
                      <a:pt x="956" y="1375"/>
                    </a:cubicBezTo>
                    <a:cubicBezTo>
                      <a:pt x="952" y="1379"/>
                      <a:pt x="956" y="1382"/>
                      <a:pt x="958" y="1386"/>
                    </a:cubicBezTo>
                    <a:cubicBezTo>
                      <a:pt x="957" y="1387"/>
                      <a:pt x="954" y="1387"/>
                      <a:pt x="954" y="1389"/>
                    </a:cubicBezTo>
                    <a:cubicBezTo>
                      <a:pt x="959" y="1396"/>
                      <a:pt x="953" y="1404"/>
                      <a:pt x="951" y="1409"/>
                    </a:cubicBezTo>
                    <a:cubicBezTo>
                      <a:pt x="952" y="1412"/>
                      <a:pt x="957" y="1411"/>
                      <a:pt x="958" y="1415"/>
                    </a:cubicBezTo>
                    <a:cubicBezTo>
                      <a:pt x="951" y="1423"/>
                      <a:pt x="944" y="1431"/>
                      <a:pt x="931" y="1433"/>
                    </a:cubicBezTo>
                    <a:cubicBezTo>
                      <a:pt x="929" y="1435"/>
                      <a:pt x="930" y="1439"/>
                      <a:pt x="928" y="1440"/>
                    </a:cubicBezTo>
                    <a:cubicBezTo>
                      <a:pt x="924" y="1440"/>
                      <a:pt x="922" y="1441"/>
                      <a:pt x="920" y="1442"/>
                    </a:cubicBezTo>
                    <a:cubicBezTo>
                      <a:pt x="920" y="1445"/>
                      <a:pt x="922" y="1446"/>
                      <a:pt x="922" y="1448"/>
                    </a:cubicBezTo>
                    <a:cubicBezTo>
                      <a:pt x="918" y="1455"/>
                      <a:pt x="900" y="1448"/>
                      <a:pt x="898" y="1458"/>
                    </a:cubicBezTo>
                    <a:cubicBezTo>
                      <a:pt x="898" y="1461"/>
                      <a:pt x="902" y="1460"/>
                      <a:pt x="901" y="1463"/>
                    </a:cubicBezTo>
                    <a:cubicBezTo>
                      <a:pt x="899" y="1465"/>
                      <a:pt x="896" y="1467"/>
                      <a:pt x="893" y="1468"/>
                    </a:cubicBezTo>
                    <a:cubicBezTo>
                      <a:pt x="893" y="1470"/>
                      <a:pt x="893" y="1472"/>
                      <a:pt x="893" y="1474"/>
                    </a:cubicBezTo>
                    <a:cubicBezTo>
                      <a:pt x="890" y="1475"/>
                      <a:pt x="887" y="1478"/>
                      <a:pt x="883" y="1479"/>
                    </a:cubicBezTo>
                    <a:cubicBezTo>
                      <a:pt x="890" y="1485"/>
                      <a:pt x="877" y="1502"/>
                      <a:pt x="895" y="1498"/>
                    </a:cubicBezTo>
                    <a:cubicBezTo>
                      <a:pt x="898" y="1499"/>
                      <a:pt x="893" y="1502"/>
                      <a:pt x="897" y="1502"/>
                    </a:cubicBezTo>
                    <a:cubicBezTo>
                      <a:pt x="901" y="1503"/>
                      <a:pt x="900" y="1499"/>
                      <a:pt x="903" y="1500"/>
                    </a:cubicBezTo>
                    <a:cubicBezTo>
                      <a:pt x="904" y="1497"/>
                      <a:pt x="898" y="1497"/>
                      <a:pt x="901" y="1496"/>
                    </a:cubicBezTo>
                    <a:cubicBezTo>
                      <a:pt x="903" y="1494"/>
                      <a:pt x="906" y="1495"/>
                      <a:pt x="907" y="1497"/>
                    </a:cubicBezTo>
                    <a:cubicBezTo>
                      <a:pt x="902" y="1510"/>
                      <a:pt x="883" y="1508"/>
                      <a:pt x="876" y="1519"/>
                    </a:cubicBezTo>
                    <a:cubicBezTo>
                      <a:pt x="878" y="1524"/>
                      <a:pt x="883" y="1527"/>
                      <a:pt x="887" y="1531"/>
                    </a:cubicBezTo>
                    <a:cubicBezTo>
                      <a:pt x="886" y="1534"/>
                      <a:pt x="880" y="1532"/>
                      <a:pt x="880" y="1536"/>
                    </a:cubicBezTo>
                    <a:cubicBezTo>
                      <a:pt x="883" y="1541"/>
                      <a:pt x="889" y="1538"/>
                      <a:pt x="893" y="1539"/>
                    </a:cubicBezTo>
                    <a:cubicBezTo>
                      <a:pt x="903" y="1541"/>
                      <a:pt x="907" y="1548"/>
                      <a:pt x="916" y="1555"/>
                    </a:cubicBezTo>
                    <a:cubicBezTo>
                      <a:pt x="919" y="1557"/>
                      <a:pt x="923" y="1557"/>
                      <a:pt x="926" y="1558"/>
                    </a:cubicBezTo>
                    <a:cubicBezTo>
                      <a:pt x="937" y="1565"/>
                      <a:pt x="943" y="1575"/>
                      <a:pt x="951" y="1583"/>
                    </a:cubicBezTo>
                    <a:cubicBezTo>
                      <a:pt x="954" y="1583"/>
                      <a:pt x="955" y="1584"/>
                      <a:pt x="958" y="1584"/>
                    </a:cubicBezTo>
                    <a:cubicBezTo>
                      <a:pt x="959" y="1593"/>
                      <a:pt x="970" y="1592"/>
                      <a:pt x="975" y="1597"/>
                    </a:cubicBezTo>
                    <a:cubicBezTo>
                      <a:pt x="977" y="1599"/>
                      <a:pt x="974" y="1601"/>
                      <a:pt x="975" y="1604"/>
                    </a:cubicBezTo>
                    <a:cubicBezTo>
                      <a:pt x="1001" y="1616"/>
                      <a:pt x="1045" y="1610"/>
                      <a:pt x="1074" y="1617"/>
                    </a:cubicBezTo>
                    <a:cubicBezTo>
                      <a:pt x="1078" y="1624"/>
                      <a:pt x="1078" y="1631"/>
                      <a:pt x="1077" y="1640"/>
                    </a:cubicBezTo>
                    <a:cubicBezTo>
                      <a:pt x="1075" y="1641"/>
                      <a:pt x="1074" y="1643"/>
                      <a:pt x="1070" y="1643"/>
                    </a:cubicBezTo>
                    <a:cubicBezTo>
                      <a:pt x="1069" y="1647"/>
                      <a:pt x="1074" y="1643"/>
                      <a:pt x="1074" y="1646"/>
                    </a:cubicBezTo>
                    <a:cubicBezTo>
                      <a:pt x="1070" y="1650"/>
                      <a:pt x="1068" y="1653"/>
                      <a:pt x="1069" y="1659"/>
                    </a:cubicBezTo>
                    <a:cubicBezTo>
                      <a:pt x="1062" y="1661"/>
                      <a:pt x="1062" y="1665"/>
                      <a:pt x="1058" y="1669"/>
                    </a:cubicBezTo>
                    <a:cubicBezTo>
                      <a:pt x="1059" y="1669"/>
                      <a:pt x="1061" y="1668"/>
                      <a:pt x="1061" y="1670"/>
                    </a:cubicBezTo>
                    <a:cubicBezTo>
                      <a:pt x="1060" y="1670"/>
                      <a:pt x="1058" y="1671"/>
                      <a:pt x="1056" y="1672"/>
                    </a:cubicBezTo>
                    <a:cubicBezTo>
                      <a:pt x="1055" y="1675"/>
                      <a:pt x="1059" y="1673"/>
                      <a:pt x="1060" y="1675"/>
                    </a:cubicBezTo>
                    <a:cubicBezTo>
                      <a:pt x="1057" y="1681"/>
                      <a:pt x="1048" y="1680"/>
                      <a:pt x="1044" y="1684"/>
                    </a:cubicBezTo>
                    <a:cubicBezTo>
                      <a:pt x="1161" y="1653"/>
                      <a:pt x="1269" y="1607"/>
                      <a:pt x="1351" y="1535"/>
                    </a:cubicBezTo>
                    <a:cubicBezTo>
                      <a:pt x="1373" y="1517"/>
                      <a:pt x="1395" y="1500"/>
                      <a:pt x="1416" y="1483"/>
                    </a:cubicBezTo>
                    <a:cubicBezTo>
                      <a:pt x="1443" y="1460"/>
                      <a:pt x="1472" y="1429"/>
                      <a:pt x="1491" y="1396"/>
                    </a:cubicBezTo>
                    <a:cubicBezTo>
                      <a:pt x="1495" y="1389"/>
                      <a:pt x="1497" y="1380"/>
                      <a:pt x="1502" y="1373"/>
                    </a:cubicBezTo>
                    <a:cubicBezTo>
                      <a:pt x="1507" y="1367"/>
                      <a:pt x="1513" y="1363"/>
                      <a:pt x="1517" y="1356"/>
                    </a:cubicBezTo>
                    <a:cubicBezTo>
                      <a:pt x="1535" y="1329"/>
                      <a:pt x="1556" y="1303"/>
                      <a:pt x="1562" y="1267"/>
                    </a:cubicBezTo>
                    <a:cubicBezTo>
                      <a:pt x="1553" y="1271"/>
                      <a:pt x="1551" y="1280"/>
                      <a:pt x="1540" y="1282"/>
                    </a:cubicBezTo>
                    <a:close/>
                    <a:moveTo>
                      <a:pt x="1191" y="602"/>
                    </a:moveTo>
                    <a:cubicBezTo>
                      <a:pt x="1188" y="604"/>
                      <a:pt x="1183" y="602"/>
                      <a:pt x="1183" y="598"/>
                    </a:cubicBezTo>
                    <a:cubicBezTo>
                      <a:pt x="1185" y="597"/>
                      <a:pt x="1191" y="599"/>
                      <a:pt x="1191" y="602"/>
                    </a:cubicBezTo>
                    <a:close/>
                    <a:moveTo>
                      <a:pt x="1229" y="472"/>
                    </a:moveTo>
                    <a:cubicBezTo>
                      <a:pt x="1231" y="475"/>
                      <a:pt x="1229" y="485"/>
                      <a:pt x="1221" y="485"/>
                    </a:cubicBezTo>
                    <a:cubicBezTo>
                      <a:pt x="1222" y="479"/>
                      <a:pt x="1226" y="476"/>
                      <a:pt x="1229" y="472"/>
                    </a:cubicBezTo>
                    <a:close/>
                    <a:moveTo>
                      <a:pt x="1106" y="748"/>
                    </a:moveTo>
                    <a:cubicBezTo>
                      <a:pt x="1103" y="752"/>
                      <a:pt x="1097" y="754"/>
                      <a:pt x="1091" y="756"/>
                    </a:cubicBezTo>
                    <a:cubicBezTo>
                      <a:pt x="1091" y="748"/>
                      <a:pt x="1100" y="746"/>
                      <a:pt x="1106" y="748"/>
                    </a:cubicBezTo>
                    <a:close/>
                    <a:moveTo>
                      <a:pt x="1051" y="792"/>
                    </a:moveTo>
                    <a:cubicBezTo>
                      <a:pt x="1052" y="792"/>
                      <a:pt x="1053" y="792"/>
                      <a:pt x="1054" y="792"/>
                    </a:cubicBezTo>
                    <a:cubicBezTo>
                      <a:pt x="1054" y="798"/>
                      <a:pt x="1051" y="800"/>
                      <a:pt x="1050" y="805"/>
                    </a:cubicBezTo>
                    <a:cubicBezTo>
                      <a:pt x="1045" y="802"/>
                      <a:pt x="1050" y="795"/>
                      <a:pt x="1051" y="792"/>
                    </a:cubicBezTo>
                    <a:close/>
                    <a:moveTo>
                      <a:pt x="1051" y="254"/>
                    </a:moveTo>
                    <a:cubicBezTo>
                      <a:pt x="1052" y="257"/>
                      <a:pt x="1044" y="258"/>
                      <a:pt x="1044" y="255"/>
                    </a:cubicBezTo>
                    <a:cubicBezTo>
                      <a:pt x="1046" y="254"/>
                      <a:pt x="1048" y="253"/>
                      <a:pt x="1051" y="254"/>
                    </a:cubicBezTo>
                    <a:close/>
                    <a:moveTo>
                      <a:pt x="1048" y="260"/>
                    </a:moveTo>
                    <a:cubicBezTo>
                      <a:pt x="1046" y="265"/>
                      <a:pt x="1040" y="264"/>
                      <a:pt x="1036" y="264"/>
                    </a:cubicBezTo>
                    <a:cubicBezTo>
                      <a:pt x="1036" y="262"/>
                      <a:pt x="1037" y="261"/>
                      <a:pt x="1039" y="261"/>
                    </a:cubicBezTo>
                    <a:cubicBezTo>
                      <a:pt x="1038" y="258"/>
                      <a:pt x="1037" y="255"/>
                      <a:pt x="1034" y="254"/>
                    </a:cubicBezTo>
                    <a:cubicBezTo>
                      <a:pt x="1037" y="256"/>
                      <a:pt x="1043" y="258"/>
                      <a:pt x="1048" y="260"/>
                    </a:cubicBezTo>
                    <a:close/>
                    <a:moveTo>
                      <a:pt x="1022" y="283"/>
                    </a:moveTo>
                    <a:cubicBezTo>
                      <a:pt x="1016" y="279"/>
                      <a:pt x="1011" y="266"/>
                      <a:pt x="1015" y="258"/>
                    </a:cubicBezTo>
                    <a:cubicBezTo>
                      <a:pt x="1018" y="256"/>
                      <a:pt x="1018" y="259"/>
                      <a:pt x="1019" y="259"/>
                    </a:cubicBezTo>
                    <a:cubicBezTo>
                      <a:pt x="1020" y="263"/>
                      <a:pt x="1016" y="261"/>
                      <a:pt x="1016" y="263"/>
                    </a:cubicBezTo>
                    <a:cubicBezTo>
                      <a:pt x="1017" y="267"/>
                      <a:pt x="1020" y="268"/>
                      <a:pt x="1022" y="270"/>
                    </a:cubicBezTo>
                    <a:cubicBezTo>
                      <a:pt x="1022" y="271"/>
                      <a:pt x="1020" y="271"/>
                      <a:pt x="1018" y="271"/>
                    </a:cubicBezTo>
                    <a:cubicBezTo>
                      <a:pt x="1016" y="279"/>
                      <a:pt x="1025" y="276"/>
                      <a:pt x="1022" y="283"/>
                    </a:cubicBezTo>
                    <a:close/>
                    <a:moveTo>
                      <a:pt x="1008" y="361"/>
                    </a:moveTo>
                    <a:cubicBezTo>
                      <a:pt x="1004" y="360"/>
                      <a:pt x="1004" y="363"/>
                      <a:pt x="1001" y="362"/>
                    </a:cubicBezTo>
                    <a:cubicBezTo>
                      <a:pt x="1000" y="357"/>
                      <a:pt x="994" y="356"/>
                      <a:pt x="989" y="355"/>
                    </a:cubicBezTo>
                    <a:cubicBezTo>
                      <a:pt x="997" y="348"/>
                      <a:pt x="1004" y="356"/>
                      <a:pt x="1008" y="361"/>
                    </a:cubicBezTo>
                    <a:close/>
                    <a:moveTo>
                      <a:pt x="977" y="385"/>
                    </a:moveTo>
                    <a:cubicBezTo>
                      <a:pt x="977" y="390"/>
                      <a:pt x="971" y="388"/>
                      <a:pt x="971" y="384"/>
                    </a:cubicBezTo>
                    <a:cubicBezTo>
                      <a:pt x="973" y="385"/>
                      <a:pt x="977" y="383"/>
                      <a:pt x="977" y="385"/>
                    </a:cubicBezTo>
                    <a:close/>
                    <a:moveTo>
                      <a:pt x="796" y="980"/>
                    </a:moveTo>
                    <a:cubicBezTo>
                      <a:pt x="792" y="981"/>
                      <a:pt x="789" y="980"/>
                      <a:pt x="788" y="979"/>
                    </a:cubicBezTo>
                    <a:cubicBezTo>
                      <a:pt x="789" y="974"/>
                      <a:pt x="796" y="975"/>
                      <a:pt x="796" y="980"/>
                    </a:cubicBezTo>
                    <a:close/>
                    <a:moveTo>
                      <a:pt x="503" y="390"/>
                    </a:moveTo>
                    <a:cubicBezTo>
                      <a:pt x="505" y="387"/>
                      <a:pt x="511" y="387"/>
                      <a:pt x="515" y="385"/>
                    </a:cubicBezTo>
                    <a:cubicBezTo>
                      <a:pt x="513" y="389"/>
                      <a:pt x="507" y="392"/>
                      <a:pt x="503" y="390"/>
                    </a:cubicBezTo>
                    <a:close/>
                    <a:moveTo>
                      <a:pt x="519" y="386"/>
                    </a:moveTo>
                    <a:cubicBezTo>
                      <a:pt x="520" y="383"/>
                      <a:pt x="529" y="381"/>
                      <a:pt x="531" y="386"/>
                    </a:cubicBezTo>
                    <a:cubicBezTo>
                      <a:pt x="525" y="383"/>
                      <a:pt x="524" y="387"/>
                      <a:pt x="519" y="386"/>
                    </a:cubicBezTo>
                    <a:close/>
                    <a:moveTo>
                      <a:pt x="554" y="543"/>
                    </a:moveTo>
                    <a:cubicBezTo>
                      <a:pt x="555" y="538"/>
                      <a:pt x="550" y="541"/>
                      <a:pt x="551" y="537"/>
                    </a:cubicBezTo>
                    <a:cubicBezTo>
                      <a:pt x="553" y="537"/>
                      <a:pt x="555" y="537"/>
                      <a:pt x="557" y="537"/>
                    </a:cubicBezTo>
                    <a:cubicBezTo>
                      <a:pt x="558" y="541"/>
                      <a:pt x="557" y="543"/>
                      <a:pt x="554" y="543"/>
                    </a:cubicBezTo>
                    <a:close/>
                    <a:moveTo>
                      <a:pt x="971" y="1350"/>
                    </a:moveTo>
                    <a:cubicBezTo>
                      <a:pt x="969" y="1350"/>
                      <a:pt x="969" y="1348"/>
                      <a:pt x="968" y="1346"/>
                    </a:cubicBezTo>
                    <a:cubicBezTo>
                      <a:pt x="969" y="1346"/>
                      <a:pt x="970" y="1346"/>
                      <a:pt x="971" y="1346"/>
                    </a:cubicBezTo>
                    <a:cubicBezTo>
                      <a:pt x="971" y="1347"/>
                      <a:pt x="971" y="1349"/>
                      <a:pt x="971" y="1350"/>
                    </a:cubicBezTo>
                    <a:close/>
                    <a:moveTo>
                      <a:pt x="1074" y="1321"/>
                    </a:moveTo>
                    <a:cubicBezTo>
                      <a:pt x="1070" y="1319"/>
                      <a:pt x="1067" y="1317"/>
                      <a:pt x="1061" y="1316"/>
                    </a:cubicBezTo>
                    <a:cubicBezTo>
                      <a:pt x="1064" y="1310"/>
                      <a:pt x="1067" y="1304"/>
                      <a:pt x="1074" y="1302"/>
                    </a:cubicBezTo>
                    <a:cubicBezTo>
                      <a:pt x="1078" y="1309"/>
                      <a:pt x="1082" y="1316"/>
                      <a:pt x="1074" y="1321"/>
                    </a:cubicBezTo>
                    <a:close/>
                    <a:moveTo>
                      <a:pt x="1250" y="1290"/>
                    </a:moveTo>
                    <a:cubicBezTo>
                      <a:pt x="1249" y="1287"/>
                      <a:pt x="1252" y="1287"/>
                      <a:pt x="1254" y="1287"/>
                    </a:cubicBezTo>
                    <a:cubicBezTo>
                      <a:pt x="1255" y="1289"/>
                      <a:pt x="1252" y="1289"/>
                      <a:pt x="1250" y="1290"/>
                    </a:cubicBezTo>
                    <a:close/>
                    <a:moveTo>
                      <a:pt x="1402" y="1341"/>
                    </a:moveTo>
                    <a:cubicBezTo>
                      <a:pt x="1401" y="1346"/>
                      <a:pt x="1400" y="1348"/>
                      <a:pt x="1399" y="1352"/>
                    </a:cubicBezTo>
                    <a:cubicBezTo>
                      <a:pt x="1395" y="1350"/>
                      <a:pt x="1397" y="1349"/>
                      <a:pt x="1392" y="1348"/>
                    </a:cubicBezTo>
                    <a:cubicBezTo>
                      <a:pt x="1393" y="1343"/>
                      <a:pt x="1398" y="1343"/>
                      <a:pt x="1402" y="1341"/>
                    </a:cubicBezTo>
                    <a:close/>
                    <a:moveTo>
                      <a:pt x="1398" y="1358"/>
                    </a:moveTo>
                    <a:cubicBezTo>
                      <a:pt x="1400" y="1353"/>
                      <a:pt x="1404" y="1357"/>
                      <a:pt x="1408" y="1355"/>
                    </a:cubicBezTo>
                    <a:cubicBezTo>
                      <a:pt x="1410" y="1353"/>
                      <a:pt x="1401" y="1361"/>
                      <a:pt x="1398" y="1358"/>
                    </a:cubicBezTo>
                    <a:close/>
                    <a:moveTo>
                      <a:pt x="1414" y="1350"/>
                    </a:moveTo>
                    <a:cubicBezTo>
                      <a:pt x="1415" y="1347"/>
                      <a:pt x="1418" y="1345"/>
                      <a:pt x="1421" y="1344"/>
                    </a:cubicBezTo>
                    <a:cubicBezTo>
                      <a:pt x="1420" y="1349"/>
                      <a:pt x="1418" y="1350"/>
                      <a:pt x="1414" y="1350"/>
                    </a:cubicBezTo>
                    <a:close/>
                    <a:moveTo>
                      <a:pt x="834" y="299"/>
                    </a:moveTo>
                    <a:cubicBezTo>
                      <a:pt x="841" y="299"/>
                      <a:pt x="842" y="293"/>
                      <a:pt x="848" y="296"/>
                    </a:cubicBezTo>
                    <a:cubicBezTo>
                      <a:pt x="857" y="286"/>
                      <a:pt x="874" y="280"/>
                      <a:pt x="886" y="277"/>
                    </a:cubicBezTo>
                    <a:cubicBezTo>
                      <a:pt x="878" y="283"/>
                      <a:pt x="867" y="286"/>
                      <a:pt x="861" y="295"/>
                    </a:cubicBezTo>
                    <a:cubicBezTo>
                      <a:pt x="865" y="300"/>
                      <a:pt x="861" y="302"/>
                      <a:pt x="860" y="307"/>
                    </a:cubicBezTo>
                    <a:cubicBezTo>
                      <a:pt x="860" y="309"/>
                      <a:pt x="865" y="306"/>
                      <a:pt x="865" y="309"/>
                    </a:cubicBezTo>
                    <a:cubicBezTo>
                      <a:pt x="861" y="311"/>
                      <a:pt x="857" y="312"/>
                      <a:pt x="855" y="315"/>
                    </a:cubicBezTo>
                    <a:cubicBezTo>
                      <a:pt x="854" y="322"/>
                      <a:pt x="862" y="319"/>
                      <a:pt x="863" y="325"/>
                    </a:cubicBezTo>
                    <a:cubicBezTo>
                      <a:pt x="861" y="326"/>
                      <a:pt x="860" y="327"/>
                      <a:pt x="861" y="331"/>
                    </a:cubicBezTo>
                    <a:cubicBezTo>
                      <a:pt x="878" y="337"/>
                      <a:pt x="891" y="321"/>
                      <a:pt x="905" y="323"/>
                    </a:cubicBezTo>
                    <a:cubicBezTo>
                      <a:pt x="914" y="324"/>
                      <a:pt x="921" y="338"/>
                      <a:pt x="929" y="328"/>
                    </a:cubicBezTo>
                    <a:cubicBezTo>
                      <a:pt x="930" y="324"/>
                      <a:pt x="925" y="326"/>
                      <a:pt x="925" y="324"/>
                    </a:cubicBezTo>
                    <a:cubicBezTo>
                      <a:pt x="929" y="318"/>
                      <a:pt x="941" y="320"/>
                      <a:pt x="946" y="315"/>
                    </a:cubicBezTo>
                    <a:cubicBezTo>
                      <a:pt x="946" y="305"/>
                      <a:pt x="934" y="306"/>
                      <a:pt x="928" y="302"/>
                    </a:cubicBezTo>
                    <a:cubicBezTo>
                      <a:pt x="936" y="296"/>
                      <a:pt x="927" y="273"/>
                      <a:pt x="920" y="273"/>
                    </a:cubicBezTo>
                    <a:cubicBezTo>
                      <a:pt x="912" y="273"/>
                      <a:pt x="917" y="284"/>
                      <a:pt x="912" y="289"/>
                    </a:cubicBezTo>
                    <a:cubicBezTo>
                      <a:pt x="907" y="288"/>
                      <a:pt x="912" y="279"/>
                      <a:pt x="909" y="277"/>
                    </a:cubicBezTo>
                    <a:cubicBezTo>
                      <a:pt x="905" y="277"/>
                      <a:pt x="903" y="279"/>
                      <a:pt x="902" y="283"/>
                    </a:cubicBezTo>
                    <a:cubicBezTo>
                      <a:pt x="900" y="282"/>
                      <a:pt x="902" y="278"/>
                      <a:pt x="900" y="278"/>
                    </a:cubicBezTo>
                    <a:cubicBezTo>
                      <a:pt x="895" y="277"/>
                      <a:pt x="895" y="281"/>
                      <a:pt x="890" y="281"/>
                    </a:cubicBezTo>
                    <a:cubicBezTo>
                      <a:pt x="890" y="279"/>
                      <a:pt x="892" y="278"/>
                      <a:pt x="892" y="275"/>
                    </a:cubicBezTo>
                    <a:cubicBezTo>
                      <a:pt x="889" y="275"/>
                      <a:pt x="889" y="276"/>
                      <a:pt x="886" y="276"/>
                    </a:cubicBezTo>
                    <a:cubicBezTo>
                      <a:pt x="885" y="264"/>
                      <a:pt x="876" y="268"/>
                      <a:pt x="868" y="267"/>
                    </a:cubicBezTo>
                    <a:cubicBezTo>
                      <a:pt x="866" y="267"/>
                      <a:pt x="865" y="264"/>
                      <a:pt x="863" y="263"/>
                    </a:cubicBezTo>
                    <a:cubicBezTo>
                      <a:pt x="856" y="262"/>
                      <a:pt x="850" y="267"/>
                      <a:pt x="844" y="266"/>
                    </a:cubicBezTo>
                    <a:cubicBezTo>
                      <a:pt x="844" y="271"/>
                      <a:pt x="851" y="269"/>
                      <a:pt x="849" y="276"/>
                    </a:cubicBezTo>
                    <a:cubicBezTo>
                      <a:pt x="836" y="273"/>
                      <a:pt x="836" y="282"/>
                      <a:pt x="830" y="289"/>
                    </a:cubicBezTo>
                    <a:cubicBezTo>
                      <a:pt x="836" y="289"/>
                      <a:pt x="832" y="296"/>
                      <a:pt x="834" y="299"/>
                    </a:cubicBezTo>
                    <a:close/>
                    <a:moveTo>
                      <a:pt x="1547" y="384"/>
                    </a:moveTo>
                    <a:cubicBezTo>
                      <a:pt x="1545" y="383"/>
                      <a:pt x="1545" y="379"/>
                      <a:pt x="1542" y="379"/>
                    </a:cubicBezTo>
                    <a:cubicBezTo>
                      <a:pt x="1543" y="381"/>
                      <a:pt x="1545" y="387"/>
                      <a:pt x="1547" y="384"/>
                    </a:cubicBezTo>
                    <a:close/>
                    <a:moveTo>
                      <a:pt x="1551" y="384"/>
                    </a:moveTo>
                    <a:cubicBezTo>
                      <a:pt x="1567" y="412"/>
                      <a:pt x="1583" y="442"/>
                      <a:pt x="1592" y="476"/>
                    </a:cubicBezTo>
                    <a:cubicBezTo>
                      <a:pt x="1593" y="481"/>
                      <a:pt x="1588" y="475"/>
                      <a:pt x="1589" y="480"/>
                    </a:cubicBezTo>
                    <a:cubicBezTo>
                      <a:pt x="1605" y="504"/>
                      <a:pt x="1609" y="536"/>
                      <a:pt x="1621" y="563"/>
                    </a:cubicBezTo>
                    <a:cubicBezTo>
                      <a:pt x="1624" y="569"/>
                      <a:pt x="1628" y="574"/>
                      <a:pt x="1631" y="580"/>
                    </a:cubicBezTo>
                    <a:cubicBezTo>
                      <a:pt x="1637" y="597"/>
                      <a:pt x="1637" y="615"/>
                      <a:pt x="1640" y="634"/>
                    </a:cubicBezTo>
                    <a:cubicBezTo>
                      <a:pt x="1641" y="640"/>
                      <a:pt x="1645" y="646"/>
                      <a:pt x="1646" y="653"/>
                    </a:cubicBezTo>
                    <a:cubicBezTo>
                      <a:pt x="1647" y="657"/>
                      <a:pt x="1646" y="661"/>
                      <a:pt x="1646" y="665"/>
                    </a:cubicBezTo>
                    <a:cubicBezTo>
                      <a:pt x="1647" y="673"/>
                      <a:pt x="1652" y="681"/>
                      <a:pt x="1654" y="690"/>
                    </a:cubicBezTo>
                    <a:cubicBezTo>
                      <a:pt x="1656" y="700"/>
                      <a:pt x="1656" y="711"/>
                      <a:pt x="1659" y="722"/>
                    </a:cubicBezTo>
                    <a:cubicBezTo>
                      <a:pt x="1661" y="734"/>
                      <a:pt x="1660" y="746"/>
                      <a:pt x="1663" y="756"/>
                    </a:cubicBezTo>
                    <a:cubicBezTo>
                      <a:pt x="1665" y="760"/>
                      <a:pt x="1668" y="762"/>
                      <a:pt x="1669" y="765"/>
                    </a:cubicBezTo>
                    <a:cubicBezTo>
                      <a:pt x="1670" y="769"/>
                      <a:pt x="1669" y="772"/>
                      <a:pt x="1670" y="776"/>
                    </a:cubicBezTo>
                    <a:cubicBezTo>
                      <a:pt x="1671" y="781"/>
                      <a:pt x="1675" y="786"/>
                      <a:pt x="1676" y="790"/>
                    </a:cubicBezTo>
                    <a:cubicBezTo>
                      <a:pt x="1678" y="802"/>
                      <a:pt x="1679" y="817"/>
                      <a:pt x="1680" y="829"/>
                    </a:cubicBezTo>
                    <a:cubicBezTo>
                      <a:pt x="1680" y="834"/>
                      <a:pt x="1678" y="840"/>
                      <a:pt x="1679" y="845"/>
                    </a:cubicBezTo>
                    <a:cubicBezTo>
                      <a:pt x="1679" y="848"/>
                      <a:pt x="1682" y="852"/>
                      <a:pt x="1683" y="856"/>
                    </a:cubicBezTo>
                    <a:cubicBezTo>
                      <a:pt x="1684" y="862"/>
                      <a:pt x="1680" y="869"/>
                      <a:pt x="1684" y="874"/>
                    </a:cubicBezTo>
                    <a:cubicBezTo>
                      <a:pt x="1689" y="871"/>
                      <a:pt x="1691" y="886"/>
                      <a:pt x="1692" y="897"/>
                    </a:cubicBezTo>
                    <a:cubicBezTo>
                      <a:pt x="1701" y="678"/>
                      <a:pt x="1636" y="512"/>
                      <a:pt x="1551" y="384"/>
                    </a:cubicBezTo>
                    <a:close/>
                    <a:moveTo>
                      <a:pt x="1123" y="136"/>
                    </a:moveTo>
                    <a:cubicBezTo>
                      <a:pt x="1117" y="135"/>
                      <a:pt x="1108" y="130"/>
                      <a:pt x="1104" y="127"/>
                    </a:cubicBezTo>
                    <a:cubicBezTo>
                      <a:pt x="1096" y="121"/>
                      <a:pt x="1090" y="112"/>
                      <a:pt x="1081" y="109"/>
                    </a:cubicBezTo>
                    <a:cubicBezTo>
                      <a:pt x="1080" y="110"/>
                      <a:pt x="1080" y="111"/>
                      <a:pt x="1079" y="112"/>
                    </a:cubicBezTo>
                    <a:cubicBezTo>
                      <a:pt x="1078" y="115"/>
                      <a:pt x="1082" y="114"/>
                      <a:pt x="1083" y="116"/>
                    </a:cubicBezTo>
                    <a:cubicBezTo>
                      <a:pt x="1079" y="117"/>
                      <a:pt x="1083" y="119"/>
                      <a:pt x="1081" y="120"/>
                    </a:cubicBezTo>
                    <a:cubicBezTo>
                      <a:pt x="1076" y="119"/>
                      <a:pt x="1074" y="116"/>
                      <a:pt x="1069" y="115"/>
                    </a:cubicBezTo>
                    <a:cubicBezTo>
                      <a:pt x="1064" y="120"/>
                      <a:pt x="1050" y="124"/>
                      <a:pt x="1056" y="133"/>
                    </a:cubicBezTo>
                    <a:cubicBezTo>
                      <a:pt x="1053" y="134"/>
                      <a:pt x="1049" y="134"/>
                      <a:pt x="1050" y="139"/>
                    </a:cubicBezTo>
                    <a:cubicBezTo>
                      <a:pt x="1054" y="139"/>
                      <a:pt x="1058" y="139"/>
                      <a:pt x="1060" y="143"/>
                    </a:cubicBezTo>
                    <a:cubicBezTo>
                      <a:pt x="1056" y="143"/>
                      <a:pt x="1051" y="142"/>
                      <a:pt x="1050" y="146"/>
                    </a:cubicBezTo>
                    <a:cubicBezTo>
                      <a:pt x="1052" y="147"/>
                      <a:pt x="1054" y="147"/>
                      <a:pt x="1055" y="149"/>
                    </a:cubicBezTo>
                    <a:cubicBezTo>
                      <a:pt x="1050" y="149"/>
                      <a:pt x="1051" y="151"/>
                      <a:pt x="1045" y="150"/>
                    </a:cubicBezTo>
                    <a:cubicBezTo>
                      <a:pt x="1044" y="153"/>
                      <a:pt x="1042" y="155"/>
                      <a:pt x="1039" y="157"/>
                    </a:cubicBezTo>
                    <a:cubicBezTo>
                      <a:pt x="1039" y="161"/>
                      <a:pt x="1042" y="161"/>
                      <a:pt x="1043" y="163"/>
                    </a:cubicBezTo>
                    <a:cubicBezTo>
                      <a:pt x="1038" y="165"/>
                      <a:pt x="1040" y="169"/>
                      <a:pt x="1038" y="175"/>
                    </a:cubicBezTo>
                    <a:cubicBezTo>
                      <a:pt x="1043" y="176"/>
                      <a:pt x="1050" y="176"/>
                      <a:pt x="1049" y="183"/>
                    </a:cubicBezTo>
                    <a:cubicBezTo>
                      <a:pt x="1042" y="185"/>
                      <a:pt x="1045" y="192"/>
                      <a:pt x="1037" y="194"/>
                    </a:cubicBezTo>
                    <a:cubicBezTo>
                      <a:pt x="1041" y="202"/>
                      <a:pt x="1051" y="199"/>
                      <a:pt x="1056" y="199"/>
                    </a:cubicBezTo>
                    <a:cubicBezTo>
                      <a:pt x="1056" y="198"/>
                      <a:pt x="1055" y="195"/>
                      <a:pt x="1057" y="195"/>
                    </a:cubicBezTo>
                    <a:cubicBezTo>
                      <a:pt x="1057" y="197"/>
                      <a:pt x="1059" y="196"/>
                      <a:pt x="1059" y="199"/>
                    </a:cubicBezTo>
                    <a:cubicBezTo>
                      <a:pt x="1054" y="200"/>
                      <a:pt x="1052" y="203"/>
                      <a:pt x="1047" y="201"/>
                    </a:cubicBezTo>
                    <a:cubicBezTo>
                      <a:pt x="1048" y="209"/>
                      <a:pt x="1058" y="208"/>
                      <a:pt x="1063" y="211"/>
                    </a:cubicBezTo>
                    <a:cubicBezTo>
                      <a:pt x="1065" y="210"/>
                      <a:pt x="1068" y="207"/>
                      <a:pt x="1070" y="209"/>
                    </a:cubicBezTo>
                    <a:cubicBezTo>
                      <a:pt x="1076" y="196"/>
                      <a:pt x="1090" y="205"/>
                      <a:pt x="1101" y="208"/>
                    </a:cubicBezTo>
                    <a:cubicBezTo>
                      <a:pt x="1109" y="218"/>
                      <a:pt x="1126" y="221"/>
                      <a:pt x="1129" y="237"/>
                    </a:cubicBezTo>
                    <a:cubicBezTo>
                      <a:pt x="1132" y="237"/>
                      <a:pt x="1132" y="238"/>
                      <a:pt x="1134" y="238"/>
                    </a:cubicBezTo>
                    <a:cubicBezTo>
                      <a:pt x="1137" y="236"/>
                      <a:pt x="1135" y="232"/>
                      <a:pt x="1136" y="230"/>
                    </a:cubicBezTo>
                    <a:cubicBezTo>
                      <a:pt x="1141" y="234"/>
                      <a:pt x="1149" y="234"/>
                      <a:pt x="1152" y="240"/>
                    </a:cubicBezTo>
                    <a:cubicBezTo>
                      <a:pt x="1148" y="241"/>
                      <a:pt x="1143" y="240"/>
                      <a:pt x="1138" y="241"/>
                    </a:cubicBezTo>
                    <a:cubicBezTo>
                      <a:pt x="1140" y="247"/>
                      <a:pt x="1152" y="247"/>
                      <a:pt x="1156" y="245"/>
                    </a:cubicBezTo>
                    <a:cubicBezTo>
                      <a:pt x="1164" y="250"/>
                      <a:pt x="1165" y="255"/>
                      <a:pt x="1170" y="263"/>
                    </a:cubicBezTo>
                    <a:cubicBezTo>
                      <a:pt x="1167" y="263"/>
                      <a:pt x="1166" y="260"/>
                      <a:pt x="1162" y="260"/>
                    </a:cubicBezTo>
                    <a:cubicBezTo>
                      <a:pt x="1162" y="266"/>
                      <a:pt x="1166" y="266"/>
                      <a:pt x="1169" y="268"/>
                    </a:cubicBezTo>
                    <a:cubicBezTo>
                      <a:pt x="1169" y="270"/>
                      <a:pt x="1165" y="269"/>
                      <a:pt x="1166" y="272"/>
                    </a:cubicBezTo>
                    <a:cubicBezTo>
                      <a:pt x="1174" y="290"/>
                      <a:pt x="1192" y="297"/>
                      <a:pt x="1203" y="312"/>
                    </a:cubicBezTo>
                    <a:cubicBezTo>
                      <a:pt x="1204" y="308"/>
                      <a:pt x="1198" y="304"/>
                      <a:pt x="1203" y="303"/>
                    </a:cubicBezTo>
                    <a:cubicBezTo>
                      <a:pt x="1207" y="305"/>
                      <a:pt x="1207" y="311"/>
                      <a:pt x="1206" y="315"/>
                    </a:cubicBezTo>
                    <a:cubicBezTo>
                      <a:pt x="1220" y="325"/>
                      <a:pt x="1231" y="338"/>
                      <a:pt x="1249" y="344"/>
                    </a:cubicBezTo>
                    <a:cubicBezTo>
                      <a:pt x="1249" y="342"/>
                      <a:pt x="1250" y="342"/>
                      <a:pt x="1252" y="342"/>
                    </a:cubicBezTo>
                    <a:cubicBezTo>
                      <a:pt x="1253" y="340"/>
                      <a:pt x="1251" y="336"/>
                      <a:pt x="1253" y="336"/>
                    </a:cubicBezTo>
                    <a:cubicBezTo>
                      <a:pt x="1260" y="342"/>
                      <a:pt x="1263" y="345"/>
                      <a:pt x="1273" y="345"/>
                    </a:cubicBezTo>
                    <a:cubicBezTo>
                      <a:pt x="1269" y="325"/>
                      <a:pt x="1255" y="315"/>
                      <a:pt x="1248" y="296"/>
                    </a:cubicBezTo>
                    <a:cubicBezTo>
                      <a:pt x="1255" y="288"/>
                      <a:pt x="1229" y="281"/>
                      <a:pt x="1236" y="273"/>
                    </a:cubicBezTo>
                    <a:cubicBezTo>
                      <a:pt x="1230" y="270"/>
                      <a:pt x="1236" y="265"/>
                      <a:pt x="1232" y="260"/>
                    </a:cubicBezTo>
                    <a:cubicBezTo>
                      <a:pt x="1234" y="260"/>
                      <a:pt x="1234" y="263"/>
                      <a:pt x="1236" y="262"/>
                    </a:cubicBezTo>
                    <a:cubicBezTo>
                      <a:pt x="1234" y="258"/>
                      <a:pt x="1235" y="258"/>
                      <a:pt x="1237" y="255"/>
                    </a:cubicBezTo>
                    <a:cubicBezTo>
                      <a:pt x="1235" y="244"/>
                      <a:pt x="1225" y="231"/>
                      <a:pt x="1219" y="223"/>
                    </a:cubicBezTo>
                    <a:cubicBezTo>
                      <a:pt x="1221" y="224"/>
                      <a:pt x="1224" y="223"/>
                      <a:pt x="1225" y="222"/>
                    </a:cubicBezTo>
                    <a:cubicBezTo>
                      <a:pt x="1225" y="206"/>
                      <a:pt x="1217" y="198"/>
                      <a:pt x="1211" y="187"/>
                    </a:cubicBezTo>
                    <a:cubicBezTo>
                      <a:pt x="1208" y="187"/>
                      <a:pt x="1206" y="190"/>
                      <a:pt x="1203" y="190"/>
                    </a:cubicBezTo>
                    <a:cubicBezTo>
                      <a:pt x="1201" y="187"/>
                      <a:pt x="1194" y="188"/>
                      <a:pt x="1194" y="183"/>
                    </a:cubicBezTo>
                    <a:cubicBezTo>
                      <a:pt x="1198" y="185"/>
                      <a:pt x="1202" y="188"/>
                      <a:pt x="1207" y="185"/>
                    </a:cubicBezTo>
                    <a:cubicBezTo>
                      <a:pt x="1201" y="176"/>
                      <a:pt x="1186" y="172"/>
                      <a:pt x="1171" y="175"/>
                    </a:cubicBezTo>
                    <a:cubicBezTo>
                      <a:pt x="1172" y="172"/>
                      <a:pt x="1171" y="173"/>
                      <a:pt x="1171" y="169"/>
                    </a:cubicBezTo>
                    <a:cubicBezTo>
                      <a:pt x="1173" y="169"/>
                      <a:pt x="1178" y="167"/>
                      <a:pt x="1180" y="169"/>
                    </a:cubicBezTo>
                    <a:cubicBezTo>
                      <a:pt x="1180" y="165"/>
                      <a:pt x="1173" y="168"/>
                      <a:pt x="1172" y="165"/>
                    </a:cubicBezTo>
                    <a:cubicBezTo>
                      <a:pt x="1173" y="164"/>
                      <a:pt x="1173" y="163"/>
                      <a:pt x="1173" y="161"/>
                    </a:cubicBezTo>
                    <a:cubicBezTo>
                      <a:pt x="1171" y="158"/>
                      <a:pt x="1159" y="158"/>
                      <a:pt x="1164" y="154"/>
                    </a:cubicBezTo>
                    <a:cubicBezTo>
                      <a:pt x="1161" y="149"/>
                      <a:pt x="1154" y="154"/>
                      <a:pt x="1151" y="150"/>
                    </a:cubicBezTo>
                    <a:cubicBezTo>
                      <a:pt x="1151" y="149"/>
                      <a:pt x="1152" y="149"/>
                      <a:pt x="1153" y="148"/>
                    </a:cubicBezTo>
                    <a:cubicBezTo>
                      <a:pt x="1149" y="144"/>
                      <a:pt x="1140" y="145"/>
                      <a:pt x="1133" y="143"/>
                    </a:cubicBezTo>
                    <a:cubicBezTo>
                      <a:pt x="1133" y="140"/>
                      <a:pt x="1134" y="140"/>
                      <a:pt x="1134" y="138"/>
                    </a:cubicBezTo>
                    <a:cubicBezTo>
                      <a:pt x="1130" y="134"/>
                      <a:pt x="1127" y="136"/>
                      <a:pt x="1123" y="136"/>
                    </a:cubicBezTo>
                    <a:close/>
                    <a:moveTo>
                      <a:pt x="999" y="174"/>
                    </a:moveTo>
                    <a:cubicBezTo>
                      <a:pt x="997" y="174"/>
                      <a:pt x="995" y="174"/>
                      <a:pt x="993" y="174"/>
                    </a:cubicBezTo>
                    <a:cubicBezTo>
                      <a:pt x="995" y="181"/>
                      <a:pt x="982" y="177"/>
                      <a:pt x="982" y="185"/>
                    </a:cubicBezTo>
                    <a:cubicBezTo>
                      <a:pt x="985" y="184"/>
                      <a:pt x="986" y="188"/>
                      <a:pt x="988" y="188"/>
                    </a:cubicBezTo>
                    <a:cubicBezTo>
                      <a:pt x="993" y="190"/>
                      <a:pt x="993" y="184"/>
                      <a:pt x="999" y="184"/>
                    </a:cubicBezTo>
                    <a:cubicBezTo>
                      <a:pt x="993" y="192"/>
                      <a:pt x="1002" y="201"/>
                      <a:pt x="1012" y="200"/>
                    </a:cubicBezTo>
                    <a:cubicBezTo>
                      <a:pt x="1008" y="202"/>
                      <a:pt x="1004" y="202"/>
                      <a:pt x="1000" y="206"/>
                    </a:cubicBezTo>
                    <a:cubicBezTo>
                      <a:pt x="1000" y="205"/>
                      <a:pt x="999" y="205"/>
                      <a:pt x="999" y="204"/>
                    </a:cubicBezTo>
                    <a:cubicBezTo>
                      <a:pt x="999" y="201"/>
                      <a:pt x="1003" y="203"/>
                      <a:pt x="1004" y="201"/>
                    </a:cubicBezTo>
                    <a:cubicBezTo>
                      <a:pt x="1000" y="198"/>
                      <a:pt x="995" y="196"/>
                      <a:pt x="993" y="191"/>
                    </a:cubicBezTo>
                    <a:cubicBezTo>
                      <a:pt x="986" y="194"/>
                      <a:pt x="984" y="189"/>
                      <a:pt x="978" y="187"/>
                    </a:cubicBezTo>
                    <a:cubicBezTo>
                      <a:pt x="973" y="194"/>
                      <a:pt x="975" y="196"/>
                      <a:pt x="972" y="202"/>
                    </a:cubicBezTo>
                    <a:cubicBezTo>
                      <a:pt x="978" y="207"/>
                      <a:pt x="982" y="214"/>
                      <a:pt x="992" y="215"/>
                    </a:cubicBezTo>
                    <a:cubicBezTo>
                      <a:pt x="995" y="214"/>
                      <a:pt x="991" y="212"/>
                      <a:pt x="993" y="211"/>
                    </a:cubicBezTo>
                    <a:cubicBezTo>
                      <a:pt x="997" y="213"/>
                      <a:pt x="1001" y="215"/>
                      <a:pt x="1002" y="220"/>
                    </a:cubicBezTo>
                    <a:cubicBezTo>
                      <a:pt x="998" y="221"/>
                      <a:pt x="997" y="226"/>
                      <a:pt x="994" y="228"/>
                    </a:cubicBezTo>
                    <a:cubicBezTo>
                      <a:pt x="1006" y="229"/>
                      <a:pt x="1014" y="225"/>
                      <a:pt x="1022" y="221"/>
                    </a:cubicBezTo>
                    <a:cubicBezTo>
                      <a:pt x="1024" y="223"/>
                      <a:pt x="1027" y="224"/>
                      <a:pt x="1030" y="224"/>
                    </a:cubicBezTo>
                    <a:cubicBezTo>
                      <a:pt x="1030" y="220"/>
                      <a:pt x="1036" y="219"/>
                      <a:pt x="1033" y="213"/>
                    </a:cubicBezTo>
                    <a:cubicBezTo>
                      <a:pt x="1029" y="213"/>
                      <a:pt x="1028" y="216"/>
                      <a:pt x="1027" y="212"/>
                    </a:cubicBezTo>
                    <a:cubicBezTo>
                      <a:pt x="1028" y="211"/>
                      <a:pt x="1029" y="211"/>
                      <a:pt x="1031" y="211"/>
                    </a:cubicBezTo>
                    <a:cubicBezTo>
                      <a:pt x="1032" y="207"/>
                      <a:pt x="1028" y="208"/>
                      <a:pt x="1029" y="205"/>
                    </a:cubicBezTo>
                    <a:cubicBezTo>
                      <a:pt x="1031" y="204"/>
                      <a:pt x="1034" y="203"/>
                      <a:pt x="1034" y="200"/>
                    </a:cubicBezTo>
                    <a:cubicBezTo>
                      <a:pt x="1031" y="198"/>
                      <a:pt x="1032" y="198"/>
                      <a:pt x="1033" y="195"/>
                    </a:cubicBezTo>
                    <a:cubicBezTo>
                      <a:pt x="1030" y="193"/>
                      <a:pt x="1027" y="193"/>
                      <a:pt x="1023" y="194"/>
                    </a:cubicBezTo>
                    <a:cubicBezTo>
                      <a:pt x="1021" y="192"/>
                      <a:pt x="1023" y="193"/>
                      <a:pt x="1023" y="190"/>
                    </a:cubicBezTo>
                    <a:cubicBezTo>
                      <a:pt x="1027" y="191"/>
                      <a:pt x="1029" y="190"/>
                      <a:pt x="1031" y="188"/>
                    </a:cubicBezTo>
                    <a:cubicBezTo>
                      <a:pt x="1031" y="186"/>
                      <a:pt x="1029" y="187"/>
                      <a:pt x="1029" y="185"/>
                    </a:cubicBezTo>
                    <a:cubicBezTo>
                      <a:pt x="1030" y="183"/>
                      <a:pt x="1032" y="183"/>
                      <a:pt x="1034" y="185"/>
                    </a:cubicBezTo>
                    <a:cubicBezTo>
                      <a:pt x="1034" y="174"/>
                      <a:pt x="1034" y="165"/>
                      <a:pt x="1038" y="157"/>
                    </a:cubicBezTo>
                    <a:cubicBezTo>
                      <a:pt x="1034" y="156"/>
                      <a:pt x="1032" y="157"/>
                      <a:pt x="1026" y="156"/>
                    </a:cubicBezTo>
                    <a:cubicBezTo>
                      <a:pt x="1025" y="160"/>
                      <a:pt x="1021" y="159"/>
                      <a:pt x="1017" y="159"/>
                    </a:cubicBezTo>
                    <a:cubicBezTo>
                      <a:pt x="1016" y="161"/>
                      <a:pt x="1016" y="162"/>
                      <a:pt x="1013" y="161"/>
                    </a:cubicBezTo>
                    <a:cubicBezTo>
                      <a:pt x="1013" y="162"/>
                      <a:pt x="1013" y="163"/>
                      <a:pt x="1013" y="164"/>
                    </a:cubicBezTo>
                    <a:cubicBezTo>
                      <a:pt x="1007" y="162"/>
                      <a:pt x="1006" y="169"/>
                      <a:pt x="998" y="170"/>
                    </a:cubicBezTo>
                    <a:cubicBezTo>
                      <a:pt x="997" y="173"/>
                      <a:pt x="1002" y="173"/>
                      <a:pt x="999" y="174"/>
                    </a:cubicBezTo>
                    <a:close/>
                    <a:moveTo>
                      <a:pt x="998" y="212"/>
                    </a:moveTo>
                    <a:cubicBezTo>
                      <a:pt x="999" y="209"/>
                      <a:pt x="999" y="211"/>
                      <a:pt x="998" y="208"/>
                    </a:cubicBezTo>
                    <a:cubicBezTo>
                      <a:pt x="1000" y="208"/>
                      <a:pt x="1002" y="215"/>
                      <a:pt x="1003" y="210"/>
                    </a:cubicBezTo>
                    <a:cubicBezTo>
                      <a:pt x="1007" y="210"/>
                      <a:pt x="1007" y="213"/>
                      <a:pt x="1010" y="214"/>
                    </a:cubicBezTo>
                    <a:cubicBezTo>
                      <a:pt x="1006" y="217"/>
                      <a:pt x="1002" y="212"/>
                      <a:pt x="998" y="212"/>
                    </a:cubicBezTo>
                    <a:close/>
                    <a:moveTo>
                      <a:pt x="1011" y="179"/>
                    </a:moveTo>
                    <a:cubicBezTo>
                      <a:pt x="1014" y="178"/>
                      <a:pt x="1014" y="182"/>
                      <a:pt x="1012" y="184"/>
                    </a:cubicBezTo>
                    <a:cubicBezTo>
                      <a:pt x="1010" y="183"/>
                      <a:pt x="1010" y="181"/>
                      <a:pt x="1011" y="179"/>
                    </a:cubicBezTo>
                    <a:close/>
                    <a:moveTo>
                      <a:pt x="1003" y="187"/>
                    </a:moveTo>
                    <a:cubicBezTo>
                      <a:pt x="1004" y="187"/>
                      <a:pt x="1005" y="187"/>
                      <a:pt x="1007" y="187"/>
                    </a:cubicBezTo>
                    <a:cubicBezTo>
                      <a:pt x="1004" y="190"/>
                      <a:pt x="1009" y="192"/>
                      <a:pt x="1012" y="191"/>
                    </a:cubicBezTo>
                    <a:cubicBezTo>
                      <a:pt x="1012" y="194"/>
                      <a:pt x="1002" y="191"/>
                      <a:pt x="1003" y="187"/>
                    </a:cubicBezTo>
                    <a:close/>
                  </a:path>
                </a:pathLst>
              </a:custGeom>
              <a:solidFill>
                <a:srgbClr val="706F6F">
                  <a:lumMod val="60000"/>
                  <a:lumOff val="40000"/>
                </a:srgbClr>
              </a:solidFill>
              <a:ln w="9525" cap="flat" cmpd="sng">
                <a:no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31F20"/>
                  </a:solidFill>
                  <a:effectLst/>
                  <a:uLnTx/>
                  <a:uFillTx/>
                  <a:latin typeface="Calibri Light"/>
                </a:endParaRPr>
              </a:p>
            </p:txBody>
          </p:sp>
        </p:grpSp>
        <p:grpSp>
          <p:nvGrpSpPr>
            <p:cNvPr id="15" name="Gruppieren 18">
              <a:extLst>
                <a:ext uri="{FF2B5EF4-FFF2-40B4-BE49-F238E27FC236}">
                  <a16:creationId xmlns:a16="http://schemas.microsoft.com/office/drawing/2014/main" id="{8669C559-5799-B36F-AF66-14A110B6EC2E}"/>
                </a:ext>
              </a:extLst>
            </p:cNvPr>
            <p:cNvGrpSpPr/>
            <p:nvPr/>
          </p:nvGrpSpPr>
          <p:grpSpPr>
            <a:xfrm>
              <a:off x="5470827" y="2075254"/>
              <a:ext cx="5515172" cy="5512702"/>
              <a:chOff x="2800351" y="1908175"/>
              <a:chExt cx="3541713" cy="3540126"/>
            </a:xfrm>
            <a:solidFill>
              <a:srgbClr val="CE071B"/>
            </a:solidFill>
            <a:effectLst/>
          </p:grpSpPr>
          <p:sp>
            <p:nvSpPr>
              <p:cNvPr id="16" name="Freeform 38">
                <a:extLst>
                  <a:ext uri="{FF2B5EF4-FFF2-40B4-BE49-F238E27FC236}">
                    <a16:creationId xmlns:a16="http://schemas.microsoft.com/office/drawing/2014/main" id="{653AFEAC-0664-BEAF-E73B-703E3BB89EA6}"/>
                  </a:ext>
                </a:extLst>
              </p:cNvPr>
              <p:cNvSpPr>
                <a:spLocks/>
              </p:cNvSpPr>
              <p:nvPr/>
            </p:nvSpPr>
            <p:spPr bwMode="auto">
              <a:xfrm>
                <a:off x="2800351" y="3481388"/>
                <a:ext cx="785813" cy="1339850"/>
              </a:xfrm>
              <a:custGeom>
                <a:avLst/>
                <a:gdLst>
                  <a:gd name="T0" fmla="*/ 621 w 621"/>
                  <a:gd name="T1" fmla="*/ 782 h 1060"/>
                  <a:gd name="T2" fmla="*/ 400 w 621"/>
                  <a:gd name="T3" fmla="*/ 155 h 1060"/>
                  <a:gd name="T4" fmla="*/ 400 w 621"/>
                  <a:gd name="T5" fmla="*/ 155 h 1060"/>
                  <a:gd name="T6" fmla="*/ 200 w 621"/>
                  <a:gd name="T7" fmla="*/ 0 h 1060"/>
                  <a:gd name="T8" fmla="*/ 0 w 621"/>
                  <a:gd name="T9" fmla="*/ 155 h 1060"/>
                  <a:gd name="T10" fmla="*/ 0 w 621"/>
                  <a:gd name="T11" fmla="*/ 155 h 1060"/>
                  <a:gd name="T12" fmla="*/ 332 w 621"/>
                  <a:gd name="T13" fmla="*/ 1060 h 1060"/>
                  <a:gd name="T14" fmla="*/ 363 w 621"/>
                  <a:gd name="T15" fmla="*/ 815 h 1060"/>
                  <a:gd name="T16" fmla="*/ 621 w 621"/>
                  <a:gd name="T17" fmla="*/ 782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1" h="1060">
                    <a:moveTo>
                      <a:pt x="621" y="782"/>
                    </a:moveTo>
                    <a:cubicBezTo>
                      <a:pt x="483" y="611"/>
                      <a:pt x="400" y="392"/>
                      <a:pt x="400" y="155"/>
                    </a:cubicBezTo>
                    <a:cubicBezTo>
                      <a:pt x="400" y="155"/>
                      <a:pt x="400" y="155"/>
                      <a:pt x="400" y="155"/>
                    </a:cubicBezTo>
                    <a:cubicBezTo>
                      <a:pt x="200" y="0"/>
                      <a:pt x="200" y="0"/>
                      <a:pt x="200" y="0"/>
                    </a:cubicBezTo>
                    <a:cubicBezTo>
                      <a:pt x="0" y="155"/>
                      <a:pt x="0" y="155"/>
                      <a:pt x="0" y="155"/>
                    </a:cubicBezTo>
                    <a:cubicBezTo>
                      <a:pt x="0" y="155"/>
                      <a:pt x="0" y="155"/>
                      <a:pt x="0" y="155"/>
                    </a:cubicBezTo>
                    <a:cubicBezTo>
                      <a:pt x="0" y="500"/>
                      <a:pt x="125" y="816"/>
                      <a:pt x="332" y="1060"/>
                    </a:cubicBezTo>
                    <a:cubicBezTo>
                      <a:pt x="363" y="815"/>
                      <a:pt x="363" y="815"/>
                      <a:pt x="363" y="815"/>
                    </a:cubicBezTo>
                    <a:lnTo>
                      <a:pt x="621" y="782"/>
                    </a:lnTo>
                    <a:close/>
                  </a:path>
                </a:pathLst>
              </a:custGeom>
              <a:solidFill>
                <a:schemeClr val="accent2"/>
              </a:solidFill>
              <a:ln w="25400" cap="flat" cmpd="sng" algn="ctr">
                <a:noFill/>
                <a:prstDash val="solid"/>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a:ea typeface="+mn-ea"/>
                  <a:cs typeface="+mn-cs"/>
                </a:endParaRPr>
              </a:p>
            </p:txBody>
          </p:sp>
          <p:sp>
            <p:nvSpPr>
              <p:cNvPr id="17" name="Freeform 39">
                <a:extLst>
                  <a:ext uri="{FF2B5EF4-FFF2-40B4-BE49-F238E27FC236}">
                    <a16:creationId xmlns:a16="http://schemas.microsoft.com/office/drawing/2014/main" id="{6A732A8B-FE4C-594F-C03E-A5C2CB94B8E5}"/>
                  </a:ext>
                </a:extLst>
              </p:cNvPr>
              <p:cNvSpPr>
                <a:spLocks/>
              </p:cNvSpPr>
              <p:nvPr/>
            </p:nvSpPr>
            <p:spPr bwMode="auto">
              <a:xfrm>
                <a:off x="4705351" y="1914525"/>
                <a:ext cx="1117600" cy="868363"/>
              </a:xfrm>
              <a:custGeom>
                <a:avLst/>
                <a:gdLst>
                  <a:gd name="T0" fmla="*/ 0 w 883"/>
                  <a:gd name="T1" fmla="*/ 401 h 688"/>
                  <a:gd name="T2" fmla="*/ 600 w 883"/>
                  <a:gd name="T3" fmla="*/ 688 h 688"/>
                  <a:gd name="T4" fmla="*/ 600 w 883"/>
                  <a:gd name="T5" fmla="*/ 688 h 688"/>
                  <a:gd name="T6" fmla="*/ 851 w 883"/>
                  <a:gd name="T7" fmla="*/ 656 h 688"/>
                  <a:gd name="T8" fmla="*/ 883 w 883"/>
                  <a:gd name="T9" fmla="*/ 405 h 688"/>
                  <a:gd name="T10" fmla="*/ 9 w 883"/>
                  <a:gd name="T11" fmla="*/ 0 h 688"/>
                  <a:gd name="T12" fmla="*/ 160 w 883"/>
                  <a:gd name="T13" fmla="*/ 195 h 688"/>
                  <a:gd name="T14" fmla="*/ 0 w 883"/>
                  <a:gd name="T15" fmla="*/ 401 h 6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3" h="688">
                    <a:moveTo>
                      <a:pt x="0" y="401"/>
                    </a:moveTo>
                    <a:cubicBezTo>
                      <a:pt x="234" y="426"/>
                      <a:pt x="443" y="531"/>
                      <a:pt x="600" y="688"/>
                    </a:cubicBezTo>
                    <a:cubicBezTo>
                      <a:pt x="600" y="688"/>
                      <a:pt x="600" y="688"/>
                      <a:pt x="600" y="688"/>
                    </a:cubicBezTo>
                    <a:cubicBezTo>
                      <a:pt x="851" y="656"/>
                      <a:pt x="851" y="656"/>
                      <a:pt x="851" y="656"/>
                    </a:cubicBezTo>
                    <a:cubicBezTo>
                      <a:pt x="883" y="405"/>
                      <a:pt x="883" y="405"/>
                      <a:pt x="883" y="405"/>
                    </a:cubicBezTo>
                    <a:cubicBezTo>
                      <a:pt x="655" y="177"/>
                      <a:pt x="349" y="28"/>
                      <a:pt x="9" y="0"/>
                    </a:cubicBezTo>
                    <a:cubicBezTo>
                      <a:pt x="160" y="195"/>
                      <a:pt x="160" y="195"/>
                      <a:pt x="160" y="195"/>
                    </a:cubicBezTo>
                    <a:lnTo>
                      <a:pt x="0" y="401"/>
                    </a:lnTo>
                    <a:close/>
                  </a:path>
                </a:pathLst>
              </a:custGeom>
              <a:solidFill>
                <a:schemeClr val="accent6"/>
              </a:solidFill>
              <a:ln w="25400" cap="flat" cmpd="sng" algn="ctr">
                <a:noFill/>
                <a:prstDash val="solid"/>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a:ea typeface="+mn-ea"/>
                  <a:cs typeface="+mn-cs"/>
                </a:endParaRPr>
              </a:p>
            </p:txBody>
          </p:sp>
          <p:sp>
            <p:nvSpPr>
              <p:cNvPr id="18" name="Freeform 40">
                <a:extLst>
                  <a:ext uri="{FF2B5EF4-FFF2-40B4-BE49-F238E27FC236}">
                    <a16:creationId xmlns:a16="http://schemas.microsoft.com/office/drawing/2014/main" id="{8D0956AD-34B6-F26B-B4D3-650251BB00FC}"/>
                  </a:ext>
                </a:extLst>
              </p:cNvPr>
              <p:cNvSpPr>
                <a:spLocks/>
              </p:cNvSpPr>
              <p:nvPr/>
            </p:nvSpPr>
            <p:spPr bwMode="auto">
              <a:xfrm>
                <a:off x="2806701" y="2425700"/>
                <a:ext cx="869950" cy="1116013"/>
              </a:xfrm>
              <a:custGeom>
                <a:avLst/>
                <a:gdLst>
                  <a:gd name="T0" fmla="*/ 401 w 688"/>
                  <a:gd name="T1" fmla="*/ 883 h 883"/>
                  <a:gd name="T2" fmla="*/ 688 w 688"/>
                  <a:gd name="T3" fmla="*/ 283 h 883"/>
                  <a:gd name="T4" fmla="*/ 656 w 688"/>
                  <a:gd name="T5" fmla="*/ 32 h 883"/>
                  <a:gd name="T6" fmla="*/ 405 w 688"/>
                  <a:gd name="T7" fmla="*/ 0 h 883"/>
                  <a:gd name="T8" fmla="*/ 0 w 688"/>
                  <a:gd name="T9" fmla="*/ 874 h 883"/>
                  <a:gd name="T10" fmla="*/ 195 w 688"/>
                  <a:gd name="T11" fmla="*/ 723 h 883"/>
                  <a:gd name="T12" fmla="*/ 401 w 688"/>
                  <a:gd name="T13" fmla="*/ 883 h 883"/>
                </a:gdLst>
                <a:ahLst/>
                <a:cxnLst>
                  <a:cxn ang="0">
                    <a:pos x="T0" y="T1"/>
                  </a:cxn>
                  <a:cxn ang="0">
                    <a:pos x="T2" y="T3"/>
                  </a:cxn>
                  <a:cxn ang="0">
                    <a:pos x="T4" y="T5"/>
                  </a:cxn>
                  <a:cxn ang="0">
                    <a:pos x="T6" y="T7"/>
                  </a:cxn>
                  <a:cxn ang="0">
                    <a:pos x="T8" y="T9"/>
                  </a:cxn>
                  <a:cxn ang="0">
                    <a:pos x="T10" y="T11"/>
                  </a:cxn>
                  <a:cxn ang="0">
                    <a:pos x="T12" y="T13"/>
                  </a:cxn>
                </a:cxnLst>
                <a:rect l="0" t="0" r="r" b="b"/>
                <a:pathLst>
                  <a:path w="688" h="883">
                    <a:moveTo>
                      <a:pt x="401" y="883"/>
                    </a:moveTo>
                    <a:cubicBezTo>
                      <a:pt x="426" y="649"/>
                      <a:pt x="531" y="440"/>
                      <a:pt x="688" y="283"/>
                    </a:cubicBezTo>
                    <a:cubicBezTo>
                      <a:pt x="656" y="32"/>
                      <a:pt x="656" y="32"/>
                      <a:pt x="656" y="32"/>
                    </a:cubicBezTo>
                    <a:cubicBezTo>
                      <a:pt x="405" y="0"/>
                      <a:pt x="405" y="0"/>
                      <a:pt x="405" y="0"/>
                    </a:cubicBezTo>
                    <a:cubicBezTo>
                      <a:pt x="177" y="228"/>
                      <a:pt x="28" y="534"/>
                      <a:pt x="0" y="874"/>
                    </a:cubicBezTo>
                    <a:cubicBezTo>
                      <a:pt x="195" y="723"/>
                      <a:pt x="195" y="723"/>
                      <a:pt x="195" y="723"/>
                    </a:cubicBezTo>
                    <a:lnTo>
                      <a:pt x="401" y="883"/>
                    </a:lnTo>
                    <a:close/>
                  </a:path>
                </a:pathLst>
              </a:custGeom>
              <a:solidFill>
                <a:schemeClr val="bg2"/>
              </a:solidFill>
              <a:ln w="25400" cap="flat" cmpd="sng" algn="ctr">
                <a:noFill/>
                <a:prstDash val="solid"/>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a:ea typeface="+mn-ea"/>
                  <a:cs typeface="+mn-cs"/>
                </a:endParaRPr>
              </a:p>
            </p:txBody>
          </p:sp>
          <p:sp>
            <p:nvSpPr>
              <p:cNvPr id="19" name="Freeform 41">
                <a:extLst>
                  <a:ext uri="{FF2B5EF4-FFF2-40B4-BE49-F238E27FC236}">
                    <a16:creationId xmlns:a16="http://schemas.microsoft.com/office/drawing/2014/main" id="{F45F7AC0-4B89-69A2-8074-521AFA96E2B4}"/>
                  </a:ext>
                </a:extLst>
              </p:cNvPr>
              <p:cNvSpPr>
                <a:spLocks/>
              </p:cNvSpPr>
              <p:nvPr/>
            </p:nvSpPr>
            <p:spPr bwMode="auto">
              <a:xfrm>
                <a:off x="5464176" y="3813175"/>
                <a:ext cx="871538" cy="1116013"/>
              </a:xfrm>
              <a:custGeom>
                <a:avLst/>
                <a:gdLst>
                  <a:gd name="T0" fmla="*/ 287 w 688"/>
                  <a:gd name="T1" fmla="*/ 0 h 883"/>
                  <a:gd name="T2" fmla="*/ 0 w 688"/>
                  <a:gd name="T3" fmla="*/ 600 h 883"/>
                  <a:gd name="T4" fmla="*/ 0 w 688"/>
                  <a:gd name="T5" fmla="*/ 600 h 883"/>
                  <a:gd name="T6" fmla="*/ 32 w 688"/>
                  <a:gd name="T7" fmla="*/ 851 h 883"/>
                  <a:gd name="T8" fmla="*/ 283 w 688"/>
                  <a:gd name="T9" fmla="*/ 883 h 883"/>
                  <a:gd name="T10" fmla="*/ 688 w 688"/>
                  <a:gd name="T11" fmla="*/ 9 h 883"/>
                  <a:gd name="T12" fmla="*/ 493 w 688"/>
                  <a:gd name="T13" fmla="*/ 160 h 883"/>
                  <a:gd name="T14" fmla="*/ 287 w 688"/>
                  <a:gd name="T15" fmla="*/ 0 h 8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8" h="883">
                    <a:moveTo>
                      <a:pt x="287" y="0"/>
                    </a:moveTo>
                    <a:cubicBezTo>
                      <a:pt x="262" y="234"/>
                      <a:pt x="157" y="443"/>
                      <a:pt x="0" y="600"/>
                    </a:cubicBezTo>
                    <a:cubicBezTo>
                      <a:pt x="0" y="600"/>
                      <a:pt x="0" y="600"/>
                      <a:pt x="0" y="600"/>
                    </a:cubicBezTo>
                    <a:cubicBezTo>
                      <a:pt x="32" y="851"/>
                      <a:pt x="32" y="851"/>
                      <a:pt x="32" y="851"/>
                    </a:cubicBezTo>
                    <a:cubicBezTo>
                      <a:pt x="283" y="883"/>
                      <a:pt x="283" y="883"/>
                      <a:pt x="283" y="883"/>
                    </a:cubicBezTo>
                    <a:cubicBezTo>
                      <a:pt x="511" y="655"/>
                      <a:pt x="660" y="349"/>
                      <a:pt x="688" y="9"/>
                    </a:cubicBezTo>
                    <a:cubicBezTo>
                      <a:pt x="493" y="160"/>
                      <a:pt x="493" y="160"/>
                      <a:pt x="493" y="160"/>
                    </a:cubicBezTo>
                    <a:lnTo>
                      <a:pt x="287" y="0"/>
                    </a:lnTo>
                    <a:close/>
                  </a:path>
                </a:pathLst>
              </a:custGeom>
              <a:solidFill>
                <a:schemeClr val="accent4"/>
              </a:solidFill>
              <a:ln w="25400" cap="flat" cmpd="sng" algn="ctr">
                <a:noFill/>
                <a:prstDash val="solid"/>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a:ea typeface="+mn-ea"/>
                  <a:cs typeface="+mn-cs"/>
                </a:endParaRPr>
              </a:p>
            </p:txBody>
          </p:sp>
          <p:sp>
            <p:nvSpPr>
              <p:cNvPr id="44" name="Freeform 42">
                <a:extLst>
                  <a:ext uri="{FF2B5EF4-FFF2-40B4-BE49-F238E27FC236}">
                    <a16:creationId xmlns:a16="http://schemas.microsoft.com/office/drawing/2014/main" id="{17781553-7807-9F24-44B5-A0B6067B9E38}"/>
                  </a:ext>
                </a:extLst>
              </p:cNvPr>
              <p:cNvSpPr>
                <a:spLocks/>
              </p:cNvSpPr>
              <p:nvPr/>
            </p:nvSpPr>
            <p:spPr bwMode="auto">
              <a:xfrm>
                <a:off x="3317876" y="4572000"/>
                <a:ext cx="1117600" cy="869950"/>
              </a:xfrm>
              <a:custGeom>
                <a:avLst/>
                <a:gdLst>
                  <a:gd name="T0" fmla="*/ 883 w 883"/>
                  <a:gd name="T1" fmla="*/ 287 h 688"/>
                  <a:gd name="T2" fmla="*/ 283 w 883"/>
                  <a:gd name="T3" fmla="*/ 0 h 688"/>
                  <a:gd name="T4" fmla="*/ 32 w 883"/>
                  <a:gd name="T5" fmla="*/ 32 h 688"/>
                  <a:gd name="T6" fmla="*/ 0 w 883"/>
                  <a:gd name="T7" fmla="*/ 283 h 688"/>
                  <a:gd name="T8" fmla="*/ 874 w 883"/>
                  <a:gd name="T9" fmla="*/ 688 h 688"/>
                  <a:gd name="T10" fmla="*/ 723 w 883"/>
                  <a:gd name="T11" fmla="*/ 493 h 688"/>
                  <a:gd name="T12" fmla="*/ 883 w 883"/>
                  <a:gd name="T13" fmla="*/ 287 h 688"/>
                </a:gdLst>
                <a:ahLst/>
                <a:cxnLst>
                  <a:cxn ang="0">
                    <a:pos x="T0" y="T1"/>
                  </a:cxn>
                  <a:cxn ang="0">
                    <a:pos x="T2" y="T3"/>
                  </a:cxn>
                  <a:cxn ang="0">
                    <a:pos x="T4" y="T5"/>
                  </a:cxn>
                  <a:cxn ang="0">
                    <a:pos x="T6" y="T7"/>
                  </a:cxn>
                  <a:cxn ang="0">
                    <a:pos x="T8" y="T9"/>
                  </a:cxn>
                  <a:cxn ang="0">
                    <a:pos x="T10" y="T11"/>
                  </a:cxn>
                  <a:cxn ang="0">
                    <a:pos x="T12" y="T13"/>
                  </a:cxn>
                </a:cxnLst>
                <a:rect l="0" t="0" r="r" b="b"/>
                <a:pathLst>
                  <a:path w="883" h="688">
                    <a:moveTo>
                      <a:pt x="883" y="287"/>
                    </a:moveTo>
                    <a:cubicBezTo>
                      <a:pt x="649" y="262"/>
                      <a:pt x="440" y="157"/>
                      <a:pt x="283" y="0"/>
                    </a:cubicBezTo>
                    <a:cubicBezTo>
                      <a:pt x="32" y="32"/>
                      <a:pt x="32" y="32"/>
                      <a:pt x="32" y="32"/>
                    </a:cubicBezTo>
                    <a:cubicBezTo>
                      <a:pt x="0" y="283"/>
                      <a:pt x="0" y="283"/>
                      <a:pt x="0" y="283"/>
                    </a:cubicBezTo>
                    <a:cubicBezTo>
                      <a:pt x="228" y="511"/>
                      <a:pt x="534" y="660"/>
                      <a:pt x="874" y="688"/>
                    </a:cubicBezTo>
                    <a:cubicBezTo>
                      <a:pt x="723" y="493"/>
                      <a:pt x="723" y="493"/>
                      <a:pt x="723" y="493"/>
                    </a:cubicBezTo>
                    <a:lnTo>
                      <a:pt x="883" y="287"/>
                    </a:lnTo>
                    <a:close/>
                  </a:path>
                </a:pathLst>
              </a:custGeom>
              <a:solidFill>
                <a:schemeClr val="accent1"/>
              </a:solidFill>
              <a:ln w="25400" cap="flat" cmpd="sng" algn="ctr">
                <a:noFill/>
                <a:prstDash val="solid"/>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a:ea typeface="+mn-ea"/>
                  <a:cs typeface="+mn-cs"/>
                </a:endParaRPr>
              </a:p>
            </p:txBody>
          </p:sp>
          <p:sp>
            <p:nvSpPr>
              <p:cNvPr id="45" name="Freeform 43">
                <a:extLst>
                  <a:ext uri="{FF2B5EF4-FFF2-40B4-BE49-F238E27FC236}">
                    <a16:creationId xmlns:a16="http://schemas.microsoft.com/office/drawing/2014/main" id="{865254E9-88DB-A723-4B5F-BC5E31892BEE}"/>
                  </a:ext>
                </a:extLst>
              </p:cNvPr>
              <p:cNvSpPr>
                <a:spLocks/>
              </p:cNvSpPr>
              <p:nvPr/>
            </p:nvSpPr>
            <p:spPr bwMode="auto">
              <a:xfrm>
                <a:off x="3425826" y="1908175"/>
                <a:ext cx="1341438" cy="784225"/>
              </a:xfrm>
              <a:custGeom>
                <a:avLst/>
                <a:gdLst>
                  <a:gd name="T0" fmla="*/ 278 w 1060"/>
                  <a:gd name="T1" fmla="*/ 621 h 621"/>
                  <a:gd name="T2" fmla="*/ 905 w 1060"/>
                  <a:gd name="T3" fmla="*/ 400 h 621"/>
                  <a:gd name="T4" fmla="*/ 1060 w 1060"/>
                  <a:gd name="T5" fmla="*/ 200 h 621"/>
                  <a:gd name="T6" fmla="*/ 905 w 1060"/>
                  <a:gd name="T7" fmla="*/ 0 h 621"/>
                  <a:gd name="T8" fmla="*/ 905 w 1060"/>
                  <a:gd name="T9" fmla="*/ 0 h 621"/>
                  <a:gd name="T10" fmla="*/ 0 w 1060"/>
                  <a:gd name="T11" fmla="*/ 332 h 621"/>
                  <a:gd name="T12" fmla="*/ 245 w 1060"/>
                  <a:gd name="T13" fmla="*/ 363 h 621"/>
                  <a:gd name="T14" fmla="*/ 278 w 1060"/>
                  <a:gd name="T15" fmla="*/ 621 h 6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0" h="621">
                    <a:moveTo>
                      <a:pt x="278" y="621"/>
                    </a:moveTo>
                    <a:cubicBezTo>
                      <a:pt x="449" y="483"/>
                      <a:pt x="668" y="400"/>
                      <a:pt x="905" y="400"/>
                    </a:cubicBezTo>
                    <a:cubicBezTo>
                      <a:pt x="1060" y="200"/>
                      <a:pt x="1060" y="200"/>
                      <a:pt x="1060" y="200"/>
                    </a:cubicBezTo>
                    <a:cubicBezTo>
                      <a:pt x="905" y="0"/>
                      <a:pt x="905" y="0"/>
                      <a:pt x="905" y="0"/>
                    </a:cubicBezTo>
                    <a:cubicBezTo>
                      <a:pt x="905" y="0"/>
                      <a:pt x="905" y="0"/>
                      <a:pt x="905" y="0"/>
                    </a:cubicBezTo>
                    <a:cubicBezTo>
                      <a:pt x="560" y="0"/>
                      <a:pt x="244" y="125"/>
                      <a:pt x="0" y="332"/>
                    </a:cubicBezTo>
                    <a:cubicBezTo>
                      <a:pt x="245" y="363"/>
                      <a:pt x="245" y="363"/>
                      <a:pt x="245" y="363"/>
                    </a:cubicBezTo>
                    <a:lnTo>
                      <a:pt x="278" y="621"/>
                    </a:lnTo>
                    <a:close/>
                  </a:path>
                </a:pathLst>
              </a:custGeom>
              <a:solidFill>
                <a:schemeClr val="tx2"/>
              </a:solidFill>
              <a:ln w="25400" cap="flat" cmpd="sng" algn="ctr">
                <a:noFill/>
                <a:prstDash val="solid"/>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a:ea typeface="+mn-ea"/>
                  <a:cs typeface="+mn-cs"/>
                </a:endParaRPr>
              </a:p>
            </p:txBody>
          </p:sp>
          <p:sp>
            <p:nvSpPr>
              <p:cNvPr id="46" name="Freeform 44">
                <a:extLst>
                  <a:ext uri="{FF2B5EF4-FFF2-40B4-BE49-F238E27FC236}">
                    <a16:creationId xmlns:a16="http://schemas.microsoft.com/office/drawing/2014/main" id="{4A4FBB89-B811-8656-55FE-91AAD852FE70}"/>
                  </a:ext>
                </a:extLst>
              </p:cNvPr>
              <p:cNvSpPr>
                <a:spLocks/>
              </p:cNvSpPr>
              <p:nvPr/>
            </p:nvSpPr>
            <p:spPr bwMode="auto">
              <a:xfrm>
                <a:off x="4375151" y="4662488"/>
                <a:ext cx="1339850" cy="785813"/>
              </a:xfrm>
              <a:custGeom>
                <a:avLst/>
                <a:gdLst>
                  <a:gd name="T0" fmla="*/ 782 w 1060"/>
                  <a:gd name="T1" fmla="*/ 0 h 621"/>
                  <a:gd name="T2" fmla="*/ 155 w 1060"/>
                  <a:gd name="T3" fmla="*/ 221 h 621"/>
                  <a:gd name="T4" fmla="*/ 0 w 1060"/>
                  <a:gd name="T5" fmla="*/ 421 h 621"/>
                  <a:gd name="T6" fmla="*/ 155 w 1060"/>
                  <a:gd name="T7" fmla="*/ 621 h 621"/>
                  <a:gd name="T8" fmla="*/ 155 w 1060"/>
                  <a:gd name="T9" fmla="*/ 621 h 621"/>
                  <a:gd name="T10" fmla="*/ 1060 w 1060"/>
                  <a:gd name="T11" fmla="*/ 289 h 621"/>
                  <a:gd name="T12" fmla="*/ 815 w 1060"/>
                  <a:gd name="T13" fmla="*/ 258 h 621"/>
                  <a:gd name="T14" fmla="*/ 782 w 1060"/>
                  <a:gd name="T15" fmla="*/ 0 h 6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0" h="621">
                    <a:moveTo>
                      <a:pt x="782" y="0"/>
                    </a:moveTo>
                    <a:cubicBezTo>
                      <a:pt x="611" y="138"/>
                      <a:pt x="392" y="221"/>
                      <a:pt x="155" y="221"/>
                    </a:cubicBezTo>
                    <a:cubicBezTo>
                      <a:pt x="0" y="421"/>
                      <a:pt x="0" y="421"/>
                      <a:pt x="0" y="421"/>
                    </a:cubicBezTo>
                    <a:cubicBezTo>
                      <a:pt x="155" y="621"/>
                      <a:pt x="155" y="621"/>
                      <a:pt x="155" y="621"/>
                    </a:cubicBezTo>
                    <a:cubicBezTo>
                      <a:pt x="155" y="621"/>
                      <a:pt x="155" y="621"/>
                      <a:pt x="155" y="621"/>
                    </a:cubicBezTo>
                    <a:cubicBezTo>
                      <a:pt x="500" y="621"/>
                      <a:pt x="816" y="496"/>
                      <a:pt x="1060" y="289"/>
                    </a:cubicBezTo>
                    <a:cubicBezTo>
                      <a:pt x="815" y="258"/>
                      <a:pt x="815" y="258"/>
                      <a:pt x="815" y="258"/>
                    </a:cubicBezTo>
                    <a:lnTo>
                      <a:pt x="782" y="0"/>
                    </a:lnTo>
                    <a:close/>
                  </a:path>
                </a:pathLst>
              </a:custGeom>
              <a:solidFill>
                <a:schemeClr val="accent3"/>
              </a:solidFill>
              <a:ln w="25400" cap="flat" cmpd="sng" algn="ctr">
                <a:noFill/>
                <a:prstDash val="solid"/>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a:ea typeface="+mn-ea"/>
                  <a:cs typeface="+mn-cs"/>
                </a:endParaRPr>
              </a:p>
            </p:txBody>
          </p:sp>
          <p:sp>
            <p:nvSpPr>
              <p:cNvPr id="47" name="Freeform 45">
                <a:extLst>
                  <a:ext uri="{FF2B5EF4-FFF2-40B4-BE49-F238E27FC236}">
                    <a16:creationId xmlns:a16="http://schemas.microsoft.com/office/drawing/2014/main" id="{93A3537A-EED4-908C-BFB7-75E2FCEFF0CB}"/>
                  </a:ext>
                </a:extLst>
              </p:cNvPr>
              <p:cNvSpPr>
                <a:spLocks/>
              </p:cNvSpPr>
              <p:nvPr/>
            </p:nvSpPr>
            <p:spPr bwMode="auto">
              <a:xfrm>
                <a:off x="5556251" y="2533650"/>
                <a:ext cx="785813" cy="1339850"/>
              </a:xfrm>
              <a:custGeom>
                <a:avLst/>
                <a:gdLst>
                  <a:gd name="T0" fmla="*/ 0 w 621"/>
                  <a:gd name="T1" fmla="*/ 278 h 1060"/>
                  <a:gd name="T2" fmla="*/ 221 w 621"/>
                  <a:gd name="T3" fmla="*/ 905 h 1060"/>
                  <a:gd name="T4" fmla="*/ 421 w 621"/>
                  <a:gd name="T5" fmla="*/ 1060 h 1060"/>
                  <a:gd name="T6" fmla="*/ 621 w 621"/>
                  <a:gd name="T7" fmla="*/ 905 h 1060"/>
                  <a:gd name="T8" fmla="*/ 621 w 621"/>
                  <a:gd name="T9" fmla="*/ 905 h 1060"/>
                  <a:gd name="T10" fmla="*/ 289 w 621"/>
                  <a:gd name="T11" fmla="*/ 0 h 1060"/>
                  <a:gd name="T12" fmla="*/ 258 w 621"/>
                  <a:gd name="T13" fmla="*/ 245 h 1060"/>
                  <a:gd name="T14" fmla="*/ 0 w 621"/>
                  <a:gd name="T15" fmla="*/ 278 h 10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1" h="1060">
                    <a:moveTo>
                      <a:pt x="0" y="278"/>
                    </a:moveTo>
                    <a:cubicBezTo>
                      <a:pt x="138" y="449"/>
                      <a:pt x="221" y="668"/>
                      <a:pt x="221" y="905"/>
                    </a:cubicBezTo>
                    <a:cubicBezTo>
                      <a:pt x="421" y="1060"/>
                      <a:pt x="421" y="1060"/>
                      <a:pt x="421" y="1060"/>
                    </a:cubicBezTo>
                    <a:cubicBezTo>
                      <a:pt x="621" y="905"/>
                      <a:pt x="621" y="905"/>
                      <a:pt x="621" y="905"/>
                    </a:cubicBezTo>
                    <a:cubicBezTo>
                      <a:pt x="621" y="905"/>
                      <a:pt x="621" y="905"/>
                      <a:pt x="621" y="905"/>
                    </a:cubicBezTo>
                    <a:cubicBezTo>
                      <a:pt x="621" y="560"/>
                      <a:pt x="496" y="244"/>
                      <a:pt x="289" y="0"/>
                    </a:cubicBezTo>
                    <a:cubicBezTo>
                      <a:pt x="258" y="245"/>
                      <a:pt x="258" y="245"/>
                      <a:pt x="258" y="245"/>
                    </a:cubicBezTo>
                    <a:lnTo>
                      <a:pt x="0" y="278"/>
                    </a:lnTo>
                    <a:close/>
                  </a:path>
                </a:pathLst>
              </a:custGeom>
              <a:solidFill>
                <a:schemeClr val="accent5"/>
              </a:solidFill>
              <a:ln w="25400" cap="flat" cmpd="sng" algn="ctr">
                <a:noFill/>
                <a:prstDash val="solid"/>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Light"/>
                  <a:ea typeface="+mn-ea"/>
                  <a:cs typeface="+mn-cs"/>
                </a:endParaRPr>
              </a:p>
            </p:txBody>
          </p:sp>
        </p:grpSp>
        <p:sp>
          <p:nvSpPr>
            <p:cNvPr id="49" name="Textfeld 39">
              <a:extLst>
                <a:ext uri="{FF2B5EF4-FFF2-40B4-BE49-F238E27FC236}">
                  <a16:creationId xmlns:a16="http://schemas.microsoft.com/office/drawing/2014/main" id="{0FC5E0E0-BB0E-F1B8-43F6-40B95CE17151}"/>
                </a:ext>
              </a:extLst>
            </p:cNvPr>
            <p:cNvSpPr txBox="1"/>
            <p:nvPr/>
          </p:nvSpPr>
          <p:spPr bwMode="gray">
            <a:xfrm>
              <a:off x="167574" y="2978673"/>
              <a:ext cx="5153515" cy="993598"/>
            </a:xfrm>
            <a:prstGeom prst="rect">
              <a:avLst/>
            </a:prstGeom>
            <a:noFill/>
          </p:spPr>
          <p:txBody>
            <a:bodyPr wrap="square" lIns="0" tIns="0" rIns="0" bIns="0" rtlCol="0" anchor="t" anchorCtr="0">
              <a:spAutoFit/>
            </a:bodyPr>
            <a:lstStyle>
              <a:defPPr>
                <a:defRPr lang="de-DE"/>
              </a:defPPr>
              <a:lvl1pPr lvl="0" algn="ctr">
                <a:spcAft>
                  <a:spcPts val="600"/>
                </a:spcAft>
                <a:defRPr sz="1200">
                  <a:solidFill>
                    <a:prstClr val="black"/>
                  </a:solidFill>
                </a:defRPr>
              </a:lvl1pPr>
            </a:lstStyle>
            <a:p>
              <a:pPr marL="0" marR="0" lvl="0" indent="0" algn="r" defTabSz="914400" eaLnBrk="1" fontAlgn="auto" latinLnBrk="0" hangingPunct="1">
                <a:lnSpc>
                  <a:spcPct val="100000"/>
                </a:lnSpc>
                <a:spcBef>
                  <a:spcPts val="0"/>
                </a:spcBef>
                <a:spcAft>
                  <a:spcPts val="600"/>
                </a:spcAft>
                <a:buClrTx/>
                <a:buSzTx/>
                <a:buFontTx/>
                <a:buNone/>
                <a:tabLst/>
                <a:defRPr/>
              </a:pPr>
              <a:r>
                <a:rPr kumimoji="0" lang="en-US" sz="2800" b="1" i="0" u="none" strike="noStrike" kern="0" cap="none" spc="0" normalizeH="0" baseline="0" noProof="0" dirty="0">
                  <a:ln>
                    <a:noFill/>
                  </a:ln>
                  <a:solidFill>
                    <a:schemeClr val="tx2"/>
                  </a:solidFill>
                  <a:effectLst/>
                  <a:uLnTx/>
                  <a:uFillTx/>
                  <a:latin typeface="BR Omny" pitchFamily="2" charset="77"/>
                  <a:cs typeface="Calibri" panose="020F0502020204030204" pitchFamily="34" charset="0"/>
                </a:rPr>
                <a:t>Colombian Consulting </a:t>
              </a:r>
            </a:p>
            <a:p>
              <a:pPr marL="0" marR="0" lvl="0" indent="0" algn="r" defTabSz="914400" eaLnBrk="1" fontAlgn="auto" latinLnBrk="0" hangingPunct="1">
                <a:lnSpc>
                  <a:spcPct val="100000"/>
                </a:lnSpc>
                <a:spcBef>
                  <a:spcPts val="0"/>
                </a:spcBef>
                <a:spcAft>
                  <a:spcPts val="600"/>
                </a:spcAft>
                <a:buClrTx/>
                <a:buSzTx/>
                <a:buFontTx/>
                <a:buNone/>
                <a:tabLst/>
                <a:defRPr/>
              </a:pPr>
              <a:r>
                <a:rPr kumimoji="0" lang="en-US" sz="2800" b="1" i="0" u="none" strike="noStrike" kern="0" cap="none" spc="0" normalizeH="0" baseline="0" noProof="0" dirty="0">
                  <a:ln>
                    <a:noFill/>
                  </a:ln>
                  <a:solidFill>
                    <a:schemeClr val="tx2"/>
                  </a:solidFill>
                  <a:effectLst/>
                  <a:uLnTx/>
                  <a:uFillTx/>
                  <a:latin typeface="BR Omny" pitchFamily="2" charset="77"/>
                  <a:cs typeface="Calibri" panose="020F0502020204030204" pitchFamily="34" charset="0"/>
                </a:rPr>
                <a:t>Firm</a:t>
              </a:r>
              <a:endParaRPr kumimoji="0" lang="en-US" sz="2400" b="0" i="0" u="none" strike="noStrike" kern="0" cap="none" spc="0" normalizeH="0" baseline="0" noProof="0" dirty="0">
                <a:ln>
                  <a:noFill/>
                </a:ln>
                <a:solidFill>
                  <a:schemeClr val="tx2"/>
                </a:solidFill>
                <a:effectLst/>
                <a:uLnTx/>
                <a:uFillTx/>
                <a:latin typeface="BR Omny" pitchFamily="2" charset="77"/>
              </a:endParaRPr>
            </a:p>
          </p:txBody>
        </p:sp>
        <p:sp>
          <p:nvSpPr>
            <p:cNvPr id="50" name="CuadroTexto 49">
              <a:extLst>
                <a:ext uri="{FF2B5EF4-FFF2-40B4-BE49-F238E27FC236}">
                  <a16:creationId xmlns:a16="http://schemas.microsoft.com/office/drawing/2014/main" id="{80EED44A-352A-FBE4-249D-AA313126AA40}"/>
                </a:ext>
              </a:extLst>
            </p:cNvPr>
            <p:cNvSpPr txBox="1"/>
            <p:nvPr/>
          </p:nvSpPr>
          <p:spPr>
            <a:xfrm>
              <a:off x="1147860" y="5155446"/>
              <a:ext cx="4246988" cy="707886"/>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231F20"/>
                  </a:solidFill>
                  <a:effectLst/>
                  <a:uLnTx/>
                  <a:uFillTx/>
                  <a:latin typeface="BR Omny" pitchFamily="2" charset="77"/>
                </a:rPr>
                <a:t>Multidisciplinary team with qualified professional members</a:t>
              </a:r>
            </a:p>
          </p:txBody>
        </p:sp>
        <p:sp>
          <p:nvSpPr>
            <p:cNvPr id="51" name="CuadroTexto 50">
              <a:extLst>
                <a:ext uri="{FF2B5EF4-FFF2-40B4-BE49-F238E27FC236}">
                  <a16:creationId xmlns:a16="http://schemas.microsoft.com/office/drawing/2014/main" id="{C8F2C315-37E1-ECC4-B457-EF5D7F88D49A}"/>
                </a:ext>
              </a:extLst>
            </p:cNvPr>
            <p:cNvSpPr txBox="1"/>
            <p:nvPr/>
          </p:nvSpPr>
          <p:spPr>
            <a:xfrm>
              <a:off x="9762327" y="1544986"/>
              <a:ext cx="3184277"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231F20"/>
                  </a:solidFill>
                  <a:effectLst/>
                  <a:uLnTx/>
                  <a:uFillTx/>
                  <a:latin typeface="BR Omny" pitchFamily="2" charset="77"/>
                </a:rPr>
                <a:t>Social and economic</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231F20"/>
                  </a:solidFill>
                  <a:effectLst/>
                  <a:uLnTx/>
                  <a:uFillTx/>
                  <a:latin typeface="BR Omny" pitchFamily="2" charset="77"/>
                </a:rPr>
                <a:t>analysis studies</a:t>
              </a:r>
            </a:p>
          </p:txBody>
        </p:sp>
        <p:sp>
          <p:nvSpPr>
            <p:cNvPr id="52" name="Rectángulo 51">
              <a:extLst>
                <a:ext uri="{FF2B5EF4-FFF2-40B4-BE49-F238E27FC236}">
                  <a16:creationId xmlns:a16="http://schemas.microsoft.com/office/drawing/2014/main" id="{07C11C18-45DD-1465-68CB-15D022BE791E}"/>
                </a:ext>
              </a:extLst>
            </p:cNvPr>
            <p:cNvSpPr/>
            <p:nvPr/>
          </p:nvSpPr>
          <p:spPr>
            <a:xfrm>
              <a:off x="4623230" y="1566710"/>
              <a:ext cx="2935419"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231F20"/>
                  </a:solidFill>
                  <a:effectLst/>
                  <a:uLnTx/>
                  <a:uFillTx/>
                  <a:latin typeface="BR Omny" pitchFamily="2" charset="77"/>
                </a:rPr>
                <a:t>47 years of experience</a:t>
              </a:r>
            </a:p>
          </p:txBody>
        </p:sp>
        <p:sp>
          <p:nvSpPr>
            <p:cNvPr id="53" name="Rectángulo 52">
              <a:extLst>
                <a:ext uri="{FF2B5EF4-FFF2-40B4-BE49-F238E27FC236}">
                  <a16:creationId xmlns:a16="http://schemas.microsoft.com/office/drawing/2014/main" id="{ED41FBF8-C797-8D4B-22F2-A8D0E9E0228C}"/>
                </a:ext>
              </a:extLst>
            </p:cNvPr>
            <p:cNvSpPr/>
            <p:nvPr/>
          </p:nvSpPr>
          <p:spPr>
            <a:xfrm>
              <a:off x="11004140" y="3540190"/>
              <a:ext cx="3167855"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231F20"/>
                  </a:solidFill>
                  <a:effectLst/>
                  <a:uLnTx/>
                  <a:uFillTx/>
                  <a:latin typeface="BR Omny" pitchFamily="2" charset="77"/>
                </a:rPr>
                <a:t>Over 1000 studies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231F20"/>
                  </a:solidFill>
                  <a:effectLst/>
                  <a:uLnTx/>
                  <a:uFillTx/>
                  <a:latin typeface="BR Omny" pitchFamily="2" charset="77"/>
                </a:rPr>
                <a:t>developed and executed</a:t>
              </a:r>
            </a:p>
          </p:txBody>
        </p:sp>
        <p:sp>
          <p:nvSpPr>
            <p:cNvPr id="54" name="Rectángulo 53">
              <a:extLst>
                <a:ext uri="{FF2B5EF4-FFF2-40B4-BE49-F238E27FC236}">
                  <a16:creationId xmlns:a16="http://schemas.microsoft.com/office/drawing/2014/main" id="{647868E9-4583-7C5C-1D18-A7518896D563}"/>
                </a:ext>
              </a:extLst>
            </p:cNvPr>
            <p:cNvSpPr/>
            <p:nvPr/>
          </p:nvSpPr>
          <p:spPr>
            <a:xfrm>
              <a:off x="10768108" y="5997705"/>
              <a:ext cx="1809900" cy="74927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231F20"/>
                  </a:solidFill>
                  <a:effectLst/>
                  <a:uLnTx/>
                  <a:uFillTx/>
                  <a:latin typeface="BR Omny" pitchFamily="2" charset="77"/>
                </a:rPr>
                <a:t>Over 20 countries</a:t>
              </a:r>
            </a:p>
          </p:txBody>
        </p:sp>
        <p:sp>
          <p:nvSpPr>
            <p:cNvPr id="55" name="Rectángulo 54">
              <a:extLst>
                <a:ext uri="{FF2B5EF4-FFF2-40B4-BE49-F238E27FC236}">
                  <a16:creationId xmlns:a16="http://schemas.microsoft.com/office/drawing/2014/main" id="{683F08BD-B4AD-EF65-B120-0B1FA383558D}"/>
                </a:ext>
              </a:extLst>
            </p:cNvPr>
            <p:cNvSpPr/>
            <p:nvPr/>
          </p:nvSpPr>
          <p:spPr>
            <a:xfrm>
              <a:off x="8878770" y="7663905"/>
              <a:ext cx="2209259"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231F20"/>
                  </a:solidFill>
                  <a:effectLst/>
                  <a:uLnTx/>
                  <a:uFillTx/>
                  <a:latin typeface="BR Omny" pitchFamily="2" charset="77"/>
                </a:rPr>
                <a:t>Over 300 clients</a:t>
              </a:r>
            </a:p>
          </p:txBody>
        </p:sp>
        <p:sp>
          <p:nvSpPr>
            <p:cNvPr id="56" name="Rectángulo 55">
              <a:extLst>
                <a:ext uri="{FF2B5EF4-FFF2-40B4-BE49-F238E27FC236}">
                  <a16:creationId xmlns:a16="http://schemas.microsoft.com/office/drawing/2014/main" id="{451820AE-4265-B0B3-4572-35409C5B3865}"/>
                </a:ext>
              </a:extLst>
            </p:cNvPr>
            <p:cNvSpPr/>
            <p:nvPr/>
          </p:nvSpPr>
          <p:spPr>
            <a:xfrm>
              <a:off x="1587369" y="7343889"/>
              <a:ext cx="5577169" cy="400110"/>
            </a:xfrm>
            <a:prstGeom prst="rect">
              <a:avLst/>
            </a:prstGeom>
          </p:spPr>
          <p:txBody>
            <a:bodyPr wrap="non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231F20"/>
                  </a:solidFill>
                  <a:effectLst/>
                  <a:uLnTx/>
                  <a:uFillTx/>
                  <a:latin typeface="BR Omny" pitchFamily="2" charset="77"/>
                </a:rPr>
                <a:t>Qualitative and Quantitative Methodologies</a:t>
              </a:r>
            </a:p>
          </p:txBody>
        </p:sp>
      </p:grpSp>
      <p:sp>
        <p:nvSpPr>
          <p:cNvPr id="62" name="Freeform 2">
            <a:extLst>
              <a:ext uri="{FF2B5EF4-FFF2-40B4-BE49-F238E27FC236}">
                <a16:creationId xmlns:a16="http://schemas.microsoft.com/office/drawing/2014/main" id="{E7CE6218-C959-500A-9EBC-3AA9108B1D1E}"/>
              </a:ext>
            </a:extLst>
          </p:cNvPr>
          <p:cNvSpPr/>
          <p:nvPr/>
        </p:nvSpPr>
        <p:spPr>
          <a:xfrm rot="-1377480">
            <a:off x="11126516" y="4859669"/>
            <a:ext cx="5767398" cy="5975038"/>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2"/>
            <a:stretch>
              <a:fillRect l="-5972" r="-5972"/>
            </a:stretch>
          </a:blipFill>
        </p:spPr>
        <p:txBody>
          <a:bodyPr/>
          <a:lstStyle/>
          <a:p>
            <a:endParaRPr lang="es-PY" sz="15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D0198-0C5D-BF3A-18D7-96E7F52FCEA4}"/>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1D1034F8-80B0-1DD2-FAF6-06394D49226C}"/>
              </a:ext>
            </a:extLst>
          </p:cNvPr>
          <p:cNvSpPr txBox="1"/>
          <p:nvPr/>
        </p:nvSpPr>
        <p:spPr>
          <a:xfrm>
            <a:off x="773348" y="1725275"/>
            <a:ext cx="6781800" cy="6093976"/>
          </a:xfrm>
          <a:prstGeom prst="rect">
            <a:avLst/>
          </a:prstGeom>
        </p:spPr>
        <p:txBody>
          <a:bodyPr wrap="square" lIns="0" tIns="0" rIns="0" bIns="0" rtlCol="0" anchor="t">
            <a:spAutoFit/>
          </a:bodyPr>
          <a:lstStyle/>
          <a:p>
            <a:r>
              <a:rPr lang="en-US" dirty="0">
                <a:latin typeface="BR Omny" pitchFamily="2" charset="77"/>
              </a:rPr>
              <a:t>Following the peace agreement with FARC in Colombia, among the commitments that were established, some where regarding environmental services and the creation of incentives to address conflicts between land use and land vocation. However, deforestation in the Amazon has increased since 2017. </a:t>
            </a:r>
          </a:p>
          <a:p>
            <a:endParaRPr lang="en-US" dirty="0">
              <a:latin typeface="BR Omny" pitchFamily="2" charset="77"/>
            </a:endParaRPr>
          </a:p>
          <a:p>
            <a:r>
              <a:rPr lang="en-US" dirty="0">
                <a:latin typeface="BR Omny" pitchFamily="2" charset="77"/>
              </a:rPr>
              <a:t>For this reason, the program identified the following drivers of deforestation this year:</a:t>
            </a:r>
          </a:p>
          <a:p>
            <a:endParaRPr lang="en-US" dirty="0">
              <a:latin typeface="BR Omny" pitchFamily="2" charset="77"/>
            </a:endParaRPr>
          </a:p>
          <a:p>
            <a:pPr marL="285750" indent="-285750">
              <a:buClr>
                <a:schemeClr val="accent2"/>
              </a:buClr>
              <a:buFont typeface="Wingdings" pitchFamily="2" charset="2"/>
              <a:buChar char="§"/>
            </a:pPr>
            <a:r>
              <a:rPr lang="en-US" b="1" dirty="0">
                <a:latin typeface="BR Omny" pitchFamily="2" charset="77"/>
              </a:rPr>
              <a:t>Changing the use of the land </a:t>
            </a:r>
            <a:r>
              <a:rPr lang="en-US" dirty="0">
                <a:latin typeface="BR Omny" pitchFamily="2" charset="77"/>
              </a:rPr>
              <a:t>from Amazon forest to pastureland and unsustainable extensive cattle ranching practices.</a:t>
            </a:r>
          </a:p>
          <a:p>
            <a:pPr>
              <a:buFont typeface="Arial" panose="020B0604020202020204" pitchFamily="34" charset="0"/>
              <a:buChar char="•"/>
            </a:pPr>
            <a:endParaRPr lang="en-US" dirty="0">
              <a:latin typeface="BR Omny" pitchFamily="2" charset="77"/>
            </a:endParaRPr>
          </a:p>
          <a:p>
            <a:pPr marL="342900" indent="-342900">
              <a:buClr>
                <a:schemeClr val="accent2"/>
              </a:buClr>
              <a:buFont typeface="Wingdings" pitchFamily="2" charset="2"/>
              <a:buChar char="§"/>
            </a:pPr>
            <a:r>
              <a:rPr lang="en-US" b="1" dirty="0">
                <a:latin typeface="BR Omny" pitchFamily="2" charset="77"/>
              </a:rPr>
              <a:t>Illicit activities</a:t>
            </a:r>
            <a:r>
              <a:rPr lang="en-US" dirty="0">
                <a:latin typeface="BR Omny" pitchFamily="2" charset="77"/>
              </a:rPr>
              <a:t>, including illegal crops, mining, and logging.</a:t>
            </a:r>
          </a:p>
          <a:p>
            <a:pPr marL="342900" indent="-342900">
              <a:buClr>
                <a:schemeClr val="accent2"/>
              </a:buClr>
              <a:buFont typeface="Wingdings" pitchFamily="2" charset="2"/>
              <a:buChar char="§"/>
            </a:pPr>
            <a:r>
              <a:rPr lang="en-US" b="1" dirty="0">
                <a:latin typeface="BR Omny" pitchFamily="2" charset="77"/>
              </a:rPr>
              <a:t>Unplanned expansion of transportation infrastructure</a:t>
            </a:r>
            <a:r>
              <a:rPr lang="en-US" dirty="0">
                <a:latin typeface="BR Omny" pitchFamily="2" charset="77"/>
              </a:rPr>
              <a:t>.</a:t>
            </a:r>
          </a:p>
          <a:p>
            <a:pPr marL="342900" indent="-342900">
              <a:buClr>
                <a:schemeClr val="accent2"/>
              </a:buClr>
              <a:buFont typeface="Wingdings" pitchFamily="2" charset="2"/>
              <a:buChar char="§"/>
            </a:pPr>
            <a:r>
              <a:rPr lang="en-US" b="1" dirty="0">
                <a:latin typeface="BR Omny" pitchFamily="2" charset="77"/>
              </a:rPr>
              <a:t>Encroachment of the agricultural frontier</a:t>
            </a:r>
            <a:r>
              <a:rPr lang="en-US" dirty="0">
                <a:latin typeface="BR Omny" pitchFamily="2" charset="77"/>
              </a:rPr>
              <a:t> into restricted or environmentally protected areas.</a:t>
            </a:r>
          </a:p>
          <a:p>
            <a:pPr marL="342900" indent="-342900">
              <a:buFont typeface="Arial" panose="020B0604020202020204" pitchFamily="34" charset="0"/>
              <a:buChar char="•"/>
            </a:pPr>
            <a:endParaRPr lang="en-US" dirty="0">
              <a:latin typeface="BR Omny" pitchFamily="2" charset="77"/>
            </a:endParaRPr>
          </a:p>
          <a:p>
            <a:r>
              <a:rPr lang="en-US" dirty="0">
                <a:latin typeface="BR Omny" pitchFamily="2" charset="77"/>
              </a:rPr>
              <a:t>In response, the program has developed a series of </a:t>
            </a:r>
            <a:r>
              <a:rPr lang="en-US" b="1" dirty="0">
                <a:latin typeface="BR Omny" pitchFamily="2" charset="77"/>
              </a:rPr>
              <a:t>economic and financial instruments tailored to the region</a:t>
            </a:r>
            <a:r>
              <a:rPr lang="en-US" dirty="0">
                <a:latin typeface="BR Omny" pitchFamily="2" charset="77"/>
              </a:rPr>
              <a:t>. These instruments include:</a:t>
            </a:r>
          </a:p>
        </p:txBody>
      </p:sp>
      <p:sp>
        <p:nvSpPr>
          <p:cNvPr id="5" name="TextBox 4">
            <a:extLst>
              <a:ext uri="{FF2B5EF4-FFF2-40B4-BE49-F238E27FC236}">
                <a16:creationId xmlns:a16="http://schemas.microsoft.com/office/drawing/2014/main" id="{54586746-8A23-8879-7209-B536407C9035}"/>
              </a:ext>
            </a:extLst>
          </p:cNvPr>
          <p:cNvSpPr txBox="1"/>
          <p:nvPr/>
        </p:nvSpPr>
        <p:spPr>
          <a:xfrm>
            <a:off x="7824555" y="1725275"/>
            <a:ext cx="6667498" cy="6370975"/>
          </a:xfrm>
          <a:prstGeom prst="rect">
            <a:avLst/>
          </a:prstGeom>
        </p:spPr>
        <p:txBody>
          <a:bodyPr wrap="square" lIns="0" tIns="0" rIns="0" bIns="0" rtlCol="0" anchor="t">
            <a:spAutoFit/>
          </a:bodyPr>
          <a:lstStyle/>
          <a:p>
            <a:pPr marL="342900" indent="-342900" defTabSz="761970">
              <a:buClr>
                <a:schemeClr val="accent2"/>
              </a:buClr>
              <a:buFont typeface="Wingdings" pitchFamily="2" charset="2"/>
              <a:buChar char="§"/>
            </a:pPr>
            <a:r>
              <a:rPr lang="en-US" b="1" dirty="0">
                <a:solidFill>
                  <a:srgbClr val="000000"/>
                </a:solidFill>
                <a:latin typeface="BR Omny" pitchFamily="2" charset="77"/>
                <a:ea typeface="BR Omny"/>
                <a:cs typeface="BR Omny"/>
                <a:sym typeface="BR Omny"/>
              </a:rPr>
              <a:t>Conservation incentives: </a:t>
            </a:r>
          </a:p>
          <a:p>
            <a:pPr marL="800100" lvl="1" indent="-342900" defTabSz="761970">
              <a:buClr>
                <a:schemeClr val="accent2"/>
              </a:buClr>
              <a:buFont typeface="+mj-lt"/>
              <a:buAutoNum type="arabicPeriod"/>
            </a:pPr>
            <a:r>
              <a:rPr lang="en-US" b="1" i="1" dirty="0">
                <a:solidFill>
                  <a:srgbClr val="000000"/>
                </a:solidFill>
                <a:latin typeface="BR Omny" pitchFamily="2" charset="77"/>
                <a:ea typeface="BR Omny"/>
                <a:cs typeface="BR Omny"/>
                <a:sym typeface="BR Omny"/>
              </a:rPr>
              <a:t>Amazon Forest Incentive (AFI):</a:t>
            </a:r>
          </a:p>
          <a:p>
            <a:pPr lvl="1" defTabSz="761970"/>
            <a:endParaRPr lang="en-US" i="1" dirty="0">
              <a:solidFill>
                <a:srgbClr val="000000"/>
              </a:solidFill>
              <a:latin typeface="BR Omny" pitchFamily="2" charset="77"/>
              <a:ea typeface="BR Omny"/>
              <a:cs typeface="BR Omny"/>
              <a:sym typeface="BR Omny"/>
            </a:endParaRPr>
          </a:p>
          <a:p>
            <a:pPr lvl="1" defTabSz="761970"/>
            <a:r>
              <a:rPr lang="en-US" i="1" dirty="0">
                <a:solidFill>
                  <a:srgbClr val="000000"/>
                </a:solidFill>
                <a:latin typeface="BR Omny" pitchFamily="2" charset="77"/>
                <a:ea typeface="BR Omny"/>
                <a:cs typeface="BR Omny"/>
                <a:sym typeface="BR Omny"/>
              </a:rPr>
              <a:t>A monetary transfer mechanism based on payments for environmental services (PES), designed in 2018.</a:t>
            </a:r>
          </a:p>
          <a:p>
            <a:pPr lvl="1" defTabSz="761970"/>
            <a:r>
              <a:rPr lang="en-US" i="1" dirty="0">
                <a:solidFill>
                  <a:srgbClr val="000000"/>
                </a:solidFill>
                <a:latin typeface="BR Omny" pitchFamily="2" charset="77"/>
                <a:ea typeface="BR Omny"/>
                <a:cs typeface="BR Omny"/>
                <a:sym typeface="BR Omny"/>
              </a:rPr>
              <a:t>It compensates local actors for the opportunity cost of refraining from agricultural expansion in areas of high conservation value.</a:t>
            </a:r>
          </a:p>
          <a:p>
            <a:pPr lvl="1" defTabSz="761970"/>
            <a:endParaRPr lang="en-US" dirty="0">
              <a:solidFill>
                <a:srgbClr val="000000"/>
              </a:solidFill>
              <a:latin typeface="BR Omny" pitchFamily="2" charset="77"/>
              <a:ea typeface="BR Omny"/>
              <a:cs typeface="BR Omny"/>
              <a:sym typeface="BR Omny"/>
            </a:endParaRPr>
          </a:p>
          <a:p>
            <a:pPr marL="342900" indent="-342900" defTabSz="761970">
              <a:buClr>
                <a:schemeClr val="accent2"/>
              </a:buClr>
              <a:buFont typeface="Wingdings" pitchFamily="2" charset="2"/>
              <a:buChar char="§"/>
            </a:pPr>
            <a:r>
              <a:rPr lang="en-US" b="1" dirty="0">
                <a:solidFill>
                  <a:srgbClr val="000000"/>
                </a:solidFill>
                <a:latin typeface="BR Omny" pitchFamily="2" charset="77"/>
                <a:ea typeface="BR Omny"/>
                <a:cs typeface="BR Omny"/>
                <a:sym typeface="BR Omny"/>
              </a:rPr>
              <a:t>Financial instruments: </a:t>
            </a:r>
          </a:p>
          <a:p>
            <a:pPr marL="914400" lvl="1" indent="-457200" defTabSz="761970">
              <a:buClr>
                <a:schemeClr val="accent2"/>
              </a:buClr>
              <a:buFont typeface="+mj-lt"/>
              <a:buAutoNum type="arabicPeriod"/>
            </a:pPr>
            <a:r>
              <a:rPr lang="en-US" b="1" i="1" dirty="0">
                <a:solidFill>
                  <a:srgbClr val="000000"/>
                </a:solidFill>
                <a:latin typeface="BR Omny" pitchFamily="2" charset="77"/>
                <a:ea typeface="BR Omny"/>
                <a:cs typeface="BR Omny"/>
                <a:sym typeface="BR Omny"/>
              </a:rPr>
              <a:t>Sustainable Productive Transformation Instrument (SPTI): </a:t>
            </a:r>
            <a:r>
              <a:rPr lang="en-US" i="1" dirty="0">
                <a:solidFill>
                  <a:srgbClr val="000000"/>
                </a:solidFill>
                <a:latin typeface="BR Omny" pitchFamily="2" charset="77"/>
                <a:ea typeface="BR Omny"/>
                <a:cs typeface="BR Omny"/>
                <a:sym typeface="BR Omny"/>
              </a:rPr>
              <a:t>A credit line that promotes the release of degraded or illegally used land for ecological restoration and transition to sustainable land use.</a:t>
            </a:r>
          </a:p>
          <a:p>
            <a:pPr marL="914400" lvl="1" indent="-457200" defTabSz="761970">
              <a:buClr>
                <a:schemeClr val="accent2"/>
              </a:buClr>
              <a:buAutoNum type="arabicPeriod"/>
            </a:pPr>
            <a:endParaRPr lang="en-US" b="1" i="1" dirty="0">
              <a:solidFill>
                <a:srgbClr val="000000"/>
              </a:solidFill>
              <a:latin typeface="BR Omny" pitchFamily="2" charset="77"/>
              <a:ea typeface="BR Omny"/>
              <a:cs typeface="BR Omny"/>
              <a:sym typeface="BR Omny"/>
            </a:endParaRPr>
          </a:p>
          <a:p>
            <a:pPr marL="914400" lvl="1" indent="-457200" defTabSz="761970">
              <a:buClr>
                <a:schemeClr val="accent2"/>
              </a:buClr>
              <a:buAutoNum type="arabicPeriod"/>
            </a:pPr>
            <a:r>
              <a:rPr lang="en-US" b="1" i="1" dirty="0">
                <a:solidFill>
                  <a:srgbClr val="000000"/>
                </a:solidFill>
                <a:latin typeface="BR Omny" pitchFamily="2" charset="77"/>
                <a:ea typeface="BR Omny"/>
                <a:cs typeface="BR Omny"/>
                <a:sym typeface="BR Omny"/>
              </a:rPr>
              <a:t>Green Financial Instrument (GFI): </a:t>
            </a:r>
            <a:r>
              <a:rPr lang="en-US" i="1" dirty="0">
                <a:solidFill>
                  <a:srgbClr val="000000"/>
                </a:solidFill>
                <a:latin typeface="BR Omny" pitchFamily="2" charset="77"/>
                <a:ea typeface="BR Omny"/>
                <a:cs typeface="BR Omny"/>
                <a:sym typeface="BR Omny"/>
              </a:rPr>
              <a:t>A capital-based incentive scheme offering differentiated credit products aimed at:</a:t>
            </a:r>
          </a:p>
          <a:p>
            <a:pPr marL="1371600" lvl="2" indent="-457200" defTabSz="761970">
              <a:buClr>
                <a:schemeClr val="accent2"/>
              </a:buClr>
              <a:buFont typeface="+mj-lt"/>
              <a:buAutoNum type="arabicPeriod"/>
            </a:pPr>
            <a:r>
              <a:rPr lang="en-US" i="1" dirty="0">
                <a:solidFill>
                  <a:srgbClr val="000000"/>
                </a:solidFill>
                <a:latin typeface="BR Omny" pitchFamily="2" charset="77"/>
                <a:ea typeface="BR Omny"/>
                <a:cs typeface="BR Omny"/>
                <a:sym typeface="BR Omny"/>
              </a:rPr>
              <a:t>Establishing commercial forestry plantations</a:t>
            </a:r>
          </a:p>
          <a:p>
            <a:pPr marL="1371600" lvl="2" indent="-457200" defTabSz="761970">
              <a:buClr>
                <a:schemeClr val="accent2"/>
              </a:buClr>
              <a:buFont typeface="+mj-lt"/>
              <a:buAutoNum type="arabicPeriod"/>
            </a:pPr>
            <a:r>
              <a:rPr lang="en-US" i="1" dirty="0">
                <a:solidFill>
                  <a:srgbClr val="000000"/>
                </a:solidFill>
                <a:latin typeface="BR Omny" pitchFamily="2" charset="77"/>
                <a:ea typeface="BR Omny"/>
                <a:cs typeface="BR Omny"/>
                <a:sym typeface="BR Omny"/>
              </a:rPr>
              <a:t>Supporting the conversion of traditional livestock systems</a:t>
            </a:r>
          </a:p>
          <a:p>
            <a:pPr marL="1371600" lvl="2" indent="-457200" defTabSz="761970">
              <a:buClr>
                <a:schemeClr val="accent2"/>
              </a:buClr>
              <a:buFont typeface="+mj-lt"/>
              <a:buAutoNum type="arabicPeriod"/>
            </a:pPr>
            <a:r>
              <a:rPr lang="en-US" i="1" dirty="0">
                <a:solidFill>
                  <a:srgbClr val="000000"/>
                </a:solidFill>
                <a:latin typeface="BR Omny" pitchFamily="2" charset="77"/>
                <a:ea typeface="BR Omny"/>
                <a:cs typeface="BR Omny"/>
                <a:sym typeface="BR Omny"/>
              </a:rPr>
              <a:t>Financing aquaculture ventures using native Amazonian species</a:t>
            </a:r>
            <a:endParaRPr lang="en-US" dirty="0">
              <a:solidFill>
                <a:srgbClr val="000000"/>
              </a:solidFill>
              <a:latin typeface="BR Omny" pitchFamily="2" charset="77"/>
              <a:ea typeface="BR Omny"/>
              <a:cs typeface="BR Omny"/>
              <a:sym typeface="BR Omny"/>
            </a:endParaRPr>
          </a:p>
        </p:txBody>
      </p:sp>
      <p:sp>
        <p:nvSpPr>
          <p:cNvPr id="6" name="TextBox 3">
            <a:extLst>
              <a:ext uri="{FF2B5EF4-FFF2-40B4-BE49-F238E27FC236}">
                <a16:creationId xmlns:a16="http://schemas.microsoft.com/office/drawing/2014/main" id="{B11A9274-EBDD-20E0-3EA6-3A615875A948}"/>
              </a:ext>
            </a:extLst>
          </p:cNvPr>
          <p:cNvSpPr txBox="1"/>
          <p:nvPr/>
        </p:nvSpPr>
        <p:spPr>
          <a:xfrm>
            <a:off x="857251" y="912746"/>
            <a:ext cx="12985749" cy="615553"/>
          </a:xfrm>
          <a:prstGeom prst="rect">
            <a:avLst/>
          </a:prstGeom>
        </p:spPr>
        <p:txBody>
          <a:bodyPr wrap="square" lIns="0" tIns="0" rIns="0" bIns="0" rtlCol="0" anchor="t">
            <a:spAutoFit/>
          </a:bodyPr>
          <a:lstStyle/>
          <a:p>
            <a:pPr>
              <a:lnSpc>
                <a:spcPts val="4799"/>
              </a:lnSpc>
            </a:pPr>
            <a:r>
              <a:rPr lang="en-US" sz="4000" b="1" noProof="0" dirty="0">
                <a:solidFill>
                  <a:srgbClr val="1C79BE"/>
                </a:solidFill>
                <a:latin typeface="BR Omny Bold"/>
                <a:ea typeface="BR Omny Bold"/>
                <a:cs typeface="BR Omny Bold"/>
                <a:sym typeface="BR Omny Bold"/>
              </a:rPr>
              <a:t>Generalities of the Program</a:t>
            </a:r>
          </a:p>
        </p:txBody>
      </p:sp>
      <p:sp>
        <p:nvSpPr>
          <p:cNvPr id="7" name="Freeform 2">
            <a:extLst>
              <a:ext uri="{FF2B5EF4-FFF2-40B4-BE49-F238E27FC236}">
                <a16:creationId xmlns:a16="http://schemas.microsoft.com/office/drawing/2014/main" id="{0DBE3BF8-4A41-0F96-51A0-650C24E78780}"/>
              </a:ext>
            </a:extLst>
          </p:cNvPr>
          <p:cNvSpPr/>
          <p:nvPr/>
        </p:nvSpPr>
        <p:spPr>
          <a:xfrm rot="-1377480">
            <a:off x="13658128" y="-73755"/>
            <a:ext cx="1598249" cy="1655790"/>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3"/>
            <a:stretch>
              <a:fillRect l="-5972" r="-5972"/>
            </a:stretch>
          </a:blipFill>
        </p:spPr>
        <p:txBody>
          <a:bodyPr/>
          <a:lstStyle/>
          <a:p>
            <a:pPr defTabSz="634950"/>
            <a:endParaRPr lang="es-ES_tradnl" sz="1250">
              <a:solidFill>
                <a:prstClr val="black"/>
              </a:solidFill>
              <a:latin typeface="Calibri"/>
            </a:endParaRPr>
          </a:p>
        </p:txBody>
      </p:sp>
    </p:spTree>
    <p:extLst>
      <p:ext uri="{BB962C8B-B14F-4D97-AF65-F5344CB8AC3E}">
        <p14:creationId xmlns:p14="http://schemas.microsoft.com/office/powerpoint/2010/main" val="2275773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Freeform 2"/>
          <p:cNvSpPr/>
          <p:nvPr/>
        </p:nvSpPr>
        <p:spPr>
          <a:xfrm rot="1160249">
            <a:off x="7057402" y="-3835349"/>
            <a:ext cx="17102043" cy="15624057"/>
          </a:xfrm>
          <a:custGeom>
            <a:avLst/>
            <a:gdLst/>
            <a:ahLst/>
            <a:cxnLst/>
            <a:rect l="l" t="t" r="r" b="b"/>
            <a:pathLst>
              <a:path w="20522451" h="18748868">
                <a:moveTo>
                  <a:pt x="0" y="0"/>
                </a:moveTo>
                <a:lnTo>
                  <a:pt x="20522451" y="0"/>
                </a:lnTo>
                <a:lnTo>
                  <a:pt x="20522451" y="18748869"/>
                </a:lnTo>
                <a:lnTo>
                  <a:pt x="0" y="18748869"/>
                </a:lnTo>
                <a:lnTo>
                  <a:pt x="0" y="0"/>
                </a:lnTo>
                <a:close/>
              </a:path>
            </a:pathLst>
          </a:custGeom>
          <a:blipFill>
            <a:blip r:embed="rId2"/>
            <a:stretch>
              <a:fillRect t="-649" b="-649"/>
            </a:stretch>
          </a:blipFill>
        </p:spPr>
        <p:txBody>
          <a:bodyPr/>
          <a:lstStyle/>
          <a:p>
            <a:pPr defTabSz="761970"/>
            <a:endParaRPr lang="es-ES_tradnl" sz="1500">
              <a:solidFill>
                <a:prstClr val="black"/>
              </a:solidFill>
              <a:latin typeface="Calibri"/>
            </a:endParaRPr>
          </a:p>
        </p:txBody>
      </p:sp>
      <p:sp>
        <p:nvSpPr>
          <p:cNvPr id="3" name="TextBox 3"/>
          <p:cNvSpPr txBox="1"/>
          <p:nvPr/>
        </p:nvSpPr>
        <p:spPr>
          <a:xfrm>
            <a:off x="857250" y="3976680"/>
            <a:ext cx="6229350" cy="646331"/>
          </a:xfrm>
          <a:prstGeom prst="rect">
            <a:avLst/>
          </a:prstGeom>
        </p:spPr>
        <p:txBody>
          <a:bodyPr wrap="square" lIns="0" tIns="0" rIns="0" bIns="0" rtlCol="0" anchor="t">
            <a:spAutoFit/>
          </a:bodyPr>
          <a:lstStyle/>
          <a:p>
            <a:pPr defTabSz="761970">
              <a:lnSpc>
                <a:spcPts val="4799"/>
              </a:lnSpc>
            </a:pPr>
            <a:r>
              <a:rPr lang="en-US" sz="5000" b="1" dirty="0">
                <a:solidFill>
                  <a:srgbClr val="FEFEFE"/>
                </a:solidFill>
                <a:latin typeface="BR Omny Bold"/>
                <a:ea typeface="BR Omny Bold"/>
                <a:cs typeface="BR Omny Bold"/>
                <a:sym typeface="BR Omny Bold"/>
              </a:rPr>
              <a:t>Practical </a:t>
            </a:r>
            <a:r>
              <a:rPr lang="en-US" sz="5000" b="1" dirty="0" err="1">
                <a:solidFill>
                  <a:srgbClr val="FEFEFE"/>
                </a:solidFill>
                <a:latin typeface="BR Omny Bold"/>
                <a:ea typeface="BR Omny Bold"/>
                <a:cs typeface="BR Omny Bold"/>
                <a:sym typeface="BR Omny Bold"/>
              </a:rPr>
              <a:t>Excercise</a:t>
            </a:r>
            <a:endParaRPr lang="en-US" sz="5000" b="1" dirty="0">
              <a:solidFill>
                <a:srgbClr val="FEFEFE"/>
              </a:solidFill>
              <a:latin typeface="BR Omny Bold"/>
              <a:ea typeface="BR Omny Bold"/>
              <a:cs typeface="BR Omny Bold"/>
              <a:sym typeface="BR Omny Bold"/>
            </a:endParaRPr>
          </a:p>
        </p:txBody>
      </p:sp>
    </p:spTree>
    <p:extLst>
      <p:ext uri="{BB962C8B-B14F-4D97-AF65-F5344CB8AC3E}">
        <p14:creationId xmlns:p14="http://schemas.microsoft.com/office/powerpoint/2010/main" val="1696349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D0198-0C5D-BF3A-18D7-96E7F52FCEA4}"/>
            </a:ext>
          </a:extLst>
        </p:cNvPr>
        <p:cNvGrpSpPr/>
        <p:nvPr/>
      </p:nvGrpSpPr>
      <p:grpSpPr>
        <a:xfrm>
          <a:off x="0" y="0"/>
          <a:ext cx="0" cy="0"/>
          <a:chOff x="0" y="0"/>
          <a:chExt cx="0" cy="0"/>
        </a:xfrm>
      </p:grpSpPr>
      <p:sp>
        <p:nvSpPr>
          <p:cNvPr id="6" name="TextBox 4">
            <a:extLst>
              <a:ext uri="{FF2B5EF4-FFF2-40B4-BE49-F238E27FC236}">
                <a16:creationId xmlns:a16="http://schemas.microsoft.com/office/drawing/2014/main" id="{1331161E-34A5-77E5-E4B7-D34691B46F10}"/>
              </a:ext>
            </a:extLst>
          </p:cNvPr>
          <p:cNvSpPr txBox="1"/>
          <p:nvPr/>
        </p:nvSpPr>
        <p:spPr>
          <a:xfrm>
            <a:off x="857250" y="2400149"/>
            <a:ext cx="9429750" cy="5539978"/>
          </a:xfrm>
          <a:prstGeom prst="rect">
            <a:avLst/>
          </a:prstGeom>
        </p:spPr>
        <p:txBody>
          <a:bodyPr wrap="square" lIns="0" tIns="0" rIns="0" bIns="0" rtlCol="0" anchor="t">
            <a:spAutoFit/>
          </a:bodyPr>
          <a:lstStyle/>
          <a:p>
            <a:r>
              <a:rPr lang="en-US" sz="2000" b="1" dirty="0">
                <a:latin typeface="BR Omny" pitchFamily="2" charset="77"/>
              </a:rPr>
              <a:t>Objective</a:t>
            </a:r>
          </a:p>
          <a:p>
            <a:endParaRPr lang="en-US" sz="2000" b="1" dirty="0">
              <a:latin typeface="BR Omny" pitchFamily="2" charset="77"/>
            </a:endParaRPr>
          </a:p>
          <a:p>
            <a:r>
              <a:rPr lang="en-US" sz="2000" dirty="0">
                <a:latin typeface="BR Omny" pitchFamily="2" charset="77"/>
              </a:rPr>
              <a:t>To construct together a </a:t>
            </a:r>
            <a:r>
              <a:rPr lang="en-US" sz="2000" b="1" dirty="0">
                <a:latin typeface="BR Omny" pitchFamily="2" charset="77"/>
              </a:rPr>
              <a:t>Theory of Change (</a:t>
            </a:r>
            <a:r>
              <a:rPr lang="en-US" sz="2000" b="1" dirty="0" err="1">
                <a:latin typeface="BR Omny" pitchFamily="2" charset="77"/>
              </a:rPr>
              <a:t>ToC</a:t>
            </a:r>
            <a:r>
              <a:rPr lang="en-US" sz="2000" b="1" dirty="0">
                <a:latin typeface="BR Omny" pitchFamily="2" charset="77"/>
              </a:rPr>
              <a:t>)</a:t>
            </a:r>
            <a:r>
              <a:rPr lang="en-US" sz="2000" dirty="0">
                <a:latin typeface="BR Omny" pitchFamily="2" charset="77"/>
              </a:rPr>
              <a:t> for one of the strategies of the </a:t>
            </a:r>
            <a:r>
              <a:rPr lang="en-US" sz="2000" b="1" dirty="0">
                <a:latin typeface="BR Omny" pitchFamily="2" charset="77"/>
              </a:rPr>
              <a:t>Vision Amazonia</a:t>
            </a:r>
            <a:r>
              <a:rPr lang="en-US" sz="2000" dirty="0">
                <a:latin typeface="BR Omny" pitchFamily="2" charset="77"/>
              </a:rPr>
              <a:t> program, applying the principles of theory-based evaluation in real time.</a:t>
            </a:r>
          </a:p>
          <a:p>
            <a:endParaRPr lang="en-US" sz="2000" dirty="0">
              <a:latin typeface="BR Omny" pitchFamily="2" charset="77"/>
            </a:endParaRPr>
          </a:p>
          <a:p>
            <a:r>
              <a:rPr lang="en-US" sz="2000" b="1" dirty="0">
                <a:latin typeface="BR Omny" pitchFamily="2" charset="77"/>
              </a:rPr>
              <a:t>How It Works</a:t>
            </a:r>
          </a:p>
          <a:p>
            <a:endParaRPr lang="en-US" sz="2000" b="1" dirty="0">
              <a:latin typeface="BR Omny" pitchFamily="2" charset="77"/>
            </a:endParaRPr>
          </a:p>
          <a:p>
            <a:pPr marL="342900" indent="-342900">
              <a:buClr>
                <a:schemeClr val="accent2"/>
              </a:buClr>
              <a:buFont typeface="Wingdings" pitchFamily="2" charset="2"/>
              <a:buChar char="§"/>
            </a:pPr>
            <a:r>
              <a:rPr lang="en-US" sz="2000" dirty="0">
                <a:latin typeface="BR Omny" pitchFamily="2" charset="77"/>
              </a:rPr>
              <a:t>We will break up into rooms, and each group receives a set of elements (activities, outcomes, assumptions)</a:t>
            </a:r>
          </a:p>
          <a:p>
            <a:pPr marL="342900" indent="-342900">
              <a:buClr>
                <a:schemeClr val="accent2"/>
              </a:buClr>
              <a:buFont typeface="Wingdings" pitchFamily="2" charset="2"/>
              <a:buChar char="§"/>
            </a:pPr>
            <a:r>
              <a:rPr lang="en-US" sz="2000" dirty="0">
                <a:latin typeface="BR Omny" pitchFamily="2" charset="77"/>
              </a:rPr>
              <a:t>The task: </a:t>
            </a:r>
            <a:r>
              <a:rPr lang="en-US" sz="2000" b="1" dirty="0">
                <a:latin typeface="BR Omny" pitchFamily="2" charset="77"/>
              </a:rPr>
              <a:t>organize them logically</a:t>
            </a:r>
            <a:r>
              <a:rPr lang="en-US" sz="2000" dirty="0">
                <a:latin typeface="BR Omny" pitchFamily="2" charset="77"/>
              </a:rPr>
              <a:t> within a </a:t>
            </a:r>
            <a:r>
              <a:rPr lang="en-US" sz="2000" dirty="0" err="1">
                <a:latin typeface="BR Omny" pitchFamily="2" charset="77"/>
              </a:rPr>
              <a:t>ToC</a:t>
            </a:r>
            <a:r>
              <a:rPr lang="en-US" sz="2000" dirty="0">
                <a:latin typeface="BR Omny" pitchFamily="2" charset="77"/>
              </a:rPr>
              <a:t> framework</a:t>
            </a:r>
          </a:p>
          <a:p>
            <a:endParaRPr lang="en-US" sz="2000" b="1" dirty="0">
              <a:latin typeface="BR Omny" pitchFamily="2" charset="77"/>
            </a:endParaRPr>
          </a:p>
          <a:p>
            <a:r>
              <a:rPr lang="en-US" sz="2000" b="1" dirty="0">
                <a:latin typeface="BR Omny" pitchFamily="2" charset="77"/>
              </a:rPr>
              <a:t>After the Breakout</a:t>
            </a:r>
          </a:p>
          <a:p>
            <a:endParaRPr lang="en-US" sz="2000" b="1" dirty="0">
              <a:latin typeface="BR Omny" pitchFamily="2" charset="77"/>
            </a:endParaRPr>
          </a:p>
          <a:p>
            <a:pPr marL="342900" indent="-342900">
              <a:buClr>
                <a:schemeClr val="accent2"/>
              </a:buClr>
              <a:buFont typeface="Wingdings" pitchFamily="2" charset="2"/>
              <a:buChar char="§"/>
            </a:pPr>
            <a:r>
              <a:rPr lang="en-US" sz="2000" dirty="0">
                <a:latin typeface="BR Omny" pitchFamily="2" charset="77"/>
              </a:rPr>
              <a:t>We’ll </a:t>
            </a:r>
            <a:r>
              <a:rPr lang="en-US" sz="2000" b="1" dirty="0">
                <a:latin typeface="BR Omny" pitchFamily="2" charset="77"/>
              </a:rPr>
              <a:t>compare the </a:t>
            </a:r>
            <a:r>
              <a:rPr lang="en-US" sz="2000" b="1" dirty="0" err="1">
                <a:latin typeface="BR Omny" pitchFamily="2" charset="77"/>
              </a:rPr>
              <a:t>ToCs</a:t>
            </a:r>
            <a:r>
              <a:rPr lang="en-US" sz="2000" dirty="0">
                <a:latin typeface="BR Omny" pitchFamily="2" charset="77"/>
              </a:rPr>
              <a:t> built by each group as a whole</a:t>
            </a:r>
          </a:p>
          <a:p>
            <a:pPr marL="342900" indent="-342900">
              <a:buClr>
                <a:schemeClr val="accent2"/>
              </a:buClr>
              <a:buFont typeface="Wingdings" pitchFamily="2" charset="2"/>
              <a:buChar char="§"/>
            </a:pPr>
            <a:r>
              <a:rPr lang="en-US" sz="2000" dirty="0">
                <a:latin typeface="BR Omny" pitchFamily="2" charset="77"/>
              </a:rPr>
              <a:t>Reflect and discuss on </a:t>
            </a:r>
            <a:r>
              <a:rPr lang="en-US" sz="2000" b="1" dirty="0">
                <a:latin typeface="BR Omny" pitchFamily="2" charset="77"/>
              </a:rPr>
              <a:t>different causal logics</a:t>
            </a:r>
            <a:r>
              <a:rPr lang="en-US" sz="2000" dirty="0">
                <a:latin typeface="BR Omny" pitchFamily="2" charset="77"/>
              </a:rPr>
              <a:t> and placement decisions</a:t>
            </a:r>
          </a:p>
          <a:p>
            <a:pPr marL="342900" indent="-342900">
              <a:buClr>
                <a:schemeClr val="accent2"/>
              </a:buClr>
              <a:buFont typeface="Wingdings" pitchFamily="2" charset="2"/>
              <a:buChar char="§"/>
            </a:pPr>
            <a:r>
              <a:rPr lang="en-US" sz="2000" dirty="0">
                <a:latin typeface="BR Omny" pitchFamily="2" charset="77"/>
              </a:rPr>
              <a:t>Contrast group work with the </a:t>
            </a:r>
            <a:r>
              <a:rPr lang="en-US" sz="2000" b="1" dirty="0">
                <a:latin typeface="BR Omny" pitchFamily="2" charset="77"/>
              </a:rPr>
              <a:t>official Vision Amazonia </a:t>
            </a:r>
            <a:r>
              <a:rPr lang="en-US" sz="2000" b="1" dirty="0" err="1">
                <a:latin typeface="BR Omny" pitchFamily="2" charset="77"/>
              </a:rPr>
              <a:t>ToC</a:t>
            </a:r>
            <a:endParaRPr lang="en-US" sz="2000" dirty="0">
              <a:latin typeface="BR Omny" pitchFamily="2" charset="77"/>
            </a:endParaRPr>
          </a:p>
          <a:p>
            <a:endParaRPr lang="en-US" sz="2000" dirty="0">
              <a:latin typeface="BR Omny" pitchFamily="2" charset="77"/>
            </a:endParaRPr>
          </a:p>
        </p:txBody>
      </p:sp>
      <p:pic>
        <p:nvPicPr>
          <p:cNvPr id="8" name="Picture 7">
            <a:extLst>
              <a:ext uri="{FF2B5EF4-FFF2-40B4-BE49-F238E27FC236}">
                <a16:creationId xmlns:a16="http://schemas.microsoft.com/office/drawing/2014/main" id="{9DB41800-7473-8763-5B66-E6978802B8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600" y="2686050"/>
            <a:ext cx="4316069" cy="4235287"/>
          </a:xfrm>
          <a:prstGeom prst="rect">
            <a:avLst/>
          </a:prstGeom>
        </p:spPr>
      </p:pic>
      <p:sp>
        <p:nvSpPr>
          <p:cNvPr id="4" name="TextBox 3">
            <a:extLst>
              <a:ext uri="{FF2B5EF4-FFF2-40B4-BE49-F238E27FC236}">
                <a16:creationId xmlns:a16="http://schemas.microsoft.com/office/drawing/2014/main" id="{CBA29907-4CB1-CDA4-EF08-CFFD3AF04D39}"/>
              </a:ext>
            </a:extLst>
          </p:cNvPr>
          <p:cNvSpPr txBox="1"/>
          <p:nvPr/>
        </p:nvSpPr>
        <p:spPr>
          <a:xfrm>
            <a:off x="857251" y="912746"/>
            <a:ext cx="12985749" cy="1231106"/>
          </a:xfrm>
          <a:prstGeom prst="rect">
            <a:avLst/>
          </a:prstGeom>
        </p:spPr>
        <p:txBody>
          <a:bodyPr wrap="square" lIns="0" tIns="0" rIns="0" bIns="0" rtlCol="0" anchor="t">
            <a:spAutoFit/>
          </a:bodyPr>
          <a:lstStyle/>
          <a:p>
            <a:pPr>
              <a:lnSpc>
                <a:spcPts val="4799"/>
              </a:lnSpc>
            </a:pPr>
            <a:r>
              <a:rPr lang="en-US" sz="4000" b="1" noProof="0" dirty="0">
                <a:solidFill>
                  <a:srgbClr val="1C79BE"/>
                </a:solidFill>
                <a:latin typeface="BR Omny Bold"/>
                <a:ea typeface="BR Omny Bold"/>
                <a:cs typeface="BR Omny Bold"/>
                <a:sym typeface="BR Omny Bold"/>
              </a:rPr>
              <a:t>Practical Exercise – Reconstructing a Theory of Change</a:t>
            </a:r>
          </a:p>
        </p:txBody>
      </p:sp>
      <p:sp>
        <p:nvSpPr>
          <p:cNvPr id="5" name="Freeform 2">
            <a:extLst>
              <a:ext uri="{FF2B5EF4-FFF2-40B4-BE49-F238E27FC236}">
                <a16:creationId xmlns:a16="http://schemas.microsoft.com/office/drawing/2014/main" id="{C1F06C44-ADB3-692C-2772-F7A44941B4B1}"/>
              </a:ext>
            </a:extLst>
          </p:cNvPr>
          <p:cNvSpPr/>
          <p:nvPr/>
        </p:nvSpPr>
        <p:spPr>
          <a:xfrm rot="-1377480">
            <a:off x="13658128" y="-73755"/>
            <a:ext cx="1598249" cy="1655790"/>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4"/>
            <a:stretch>
              <a:fillRect l="-5972" r="-5972"/>
            </a:stretch>
          </a:blipFill>
        </p:spPr>
        <p:txBody>
          <a:bodyPr/>
          <a:lstStyle/>
          <a:p>
            <a:pPr defTabSz="634950"/>
            <a:endParaRPr lang="es-ES_tradnl" sz="1250">
              <a:solidFill>
                <a:prstClr val="black"/>
              </a:solidFill>
              <a:latin typeface="Calibri"/>
            </a:endParaRPr>
          </a:p>
        </p:txBody>
      </p:sp>
    </p:spTree>
    <p:extLst>
      <p:ext uri="{BB962C8B-B14F-4D97-AF65-F5344CB8AC3E}">
        <p14:creationId xmlns:p14="http://schemas.microsoft.com/office/powerpoint/2010/main" val="1615675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C4795FDE-5F81-D4D4-90BB-DAF0406757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4511" y="6275652"/>
            <a:ext cx="1207197" cy="1207197"/>
          </a:xfrm>
          <a:prstGeom prst="rect">
            <a:avLst/>
          </a:prstGeom>
        </p:spPr>
      </p:pic>
      <p:sp>
        <p:nvSpPr>
          <p:cNvPr id="2" name="Freeform 2"/>
          <p:cNvSpPr/>
          <p:nvPr/>
        </p:nvSpPr>
        <p:spPr>
          <a:xfrm rot="-9871126">
            <a:off x="3340566" y="-5687668"/>
            <a:ext cx="20672722" cy="21416990"/>
          </a:xfrm>
          <a:custGeom>
            <a:avLst/>
            <a:gdLst/>
            <a:ahLst/>
            <a:cxnLst/>
            <a:rect l="l" t="t" r="r" b="b"/>
            <a:pathLst>
              <a:path w="24807266" h="25700388">
                <a:moveTo>
                  <a:pt x="0" y="0"/>
                </a:moveTo>
                <a:lnTo>
                  <a:pt x="24807266" y="0"/>
                </a:lnTo>
                <a:lnTo>
                  <a:pt x="24807266" y="25700388"/>
                </a:lnTo>
                <a:lnTo>
                  <a:pt x="0" y="25700388"/>
                </a:lnTo>
                <a:lnTo>
                  <a:pt x="0" y="0"/>
                </a:lnTo>
                <a:close/>
              </a:path>
            </a:pathLst>
          </a:custGeom>
          <a:blipFill>
            <a:blip r:embed="rId4"/>
            <a:stretch>
              <a:fillRect l="-5972" r="-5972"/>
            </a:stretch>
          </a:blipFill>
        </p:spPr>
        <p:txBody>
          <a:bodyPr/>
          <a:lstStyle/>
          <a:p>
            <a:pPr defTabSz="761970"/>
            <a:endParaRPr lang="es-ES_tradnl" sz="1500">
              <a:solidFill>
                <a:prstClr val="black"/>
              </a:solidFill>
              <a:latin typeface="Calibri"/>
            </a:endParaRPr>
          </a:p>
        </p:txBody>
      </p:sp>
      <p:sp>
        <p:nvSpPr>
          <p:cNvPr id="3" name="Freeform 3"/>
          <p:cNvSpPr/>
          <p:nvPr/>
        </p:nvSpPr>
        <p:spPr>
          <a:xfrm>
            <a:off x="591600" y="658196"/>
            <a:ext cx="1596510" cy="1704712"/>
          </a:xfrm>
          <a:custGeom>
            <a:avLst/>
            <a:gdLst/>
            <a:ahLst/>
            <a:cxnLst/>
            <a:rect l="l" t="t" r="r" b="b"/>
            <a:pathLst>
              <a:path w="1915812" h="2045654">
                <a:moveTo>
                  <a:pt x="0" y="0"/>
                </a:moveTo>
                <a:lnTo>
                  <a:pt x="1915812" y="0"/>
                </a:lnTo>
                <a:lnTo>
                  <a:pt x="1915812" y="2045654"/>
                </a:lnTo>
                <a:lnTo>
                  <a:pt x="0" y="2045654"/>
                </a:lnTo>
                <a:lnTo>
                  <a:pt x="0" y="0"/>
                </a:lnTo>
                <a:close/>
              </a:path>
            </a:pathLst>
          </a:custGeom>
          <a:blipFill>
            <a:blip r:embed="rId5"/>
            <a:stretch>
              <a:fillRect r="-384434"/>
            </a:stretch>
          </a:blipFill>
        </p:spPr>
        <p:txBody>
          <a:bodyPr/>
          <a:lstStyle/>
          <a:p>
            <a:pPr defTabSz="761970"/>
            <a:endParaRPr lang="es-ES_tradnl" sz="1500">
              <a:solidFill>
                <a:prstClr val="black"/>
              </a:solidFill>
              <a:latin typeface="Calibri"/>
            </a:endParaRPr>
          </a:p>
        </p:txBody>
      </p:sp>
      <p:sp>
        <p:nvSpPr>
          <p:cNvPr id="4" name="TextBox 4"/>
          <p:cNvSpPr txBox="1"/>
          <p:nvPr/>
        </p:nvSpPr>
        <p:spPr>
          <a:xfrm>
            <a:off x="2222119" y="1026523"/>
            <a:ext cx="1422053" cy="380169"/>
          </a:xfrm>
          <a:prstGeom prst="rect">
            <a:avLst/>
          </a:prstGeom>
        </p:spPr>
        <p:txBody>
          <a:bodyPr lIns="0" tIns="0" rIns="0" bIns="0" rtlCol="0" anchor="t">
            <a:spAutoFit/>
          </a:bodyPr>
          <a:lstStyle/>
          <a:p>
            <a:pPr defTabSz="761970">
              <a:lnSpc>
                <a:spcPts val="3107"/>
              </a:lnSpc>
            </a:pPr>
            <a:r>
              <a:rPr lang="en-US" sz="2220">
                <a:solidFill>
                  <a:srgbClr val="FEFEFE"/>
                </a:solidFill>
                <a:latin typeface="BR Omny"/>
                <a:ea typeface="BR Omny"/>
                <a:cs typeface="BR Omny"/>
                <a:sym typeface="BR Omny"/>
              </a:rPr>
              <a:t>global</a:t>
            </a:r>
          </a:p>
        </p:txBody>
      </p:sp>
      <p:sp>
        <p:nvSpPr>
          <p:cNvPr id="5" name="TextBox 5"/>
          <p:cNvSpPr txBox="1"/>
          <p:nvPr/>
        </p:nvSpPr>
        <p:spPr>
          <a:xfrm>
            <a:off x="2222119" y="1276238"/>
            <a:ext cx="1715409" cy="380169"/>
          </a:xfrm>
          <a:prstGeom prst="rect">
            <a:avLst/>
          </a:prstGeom>
        </p:spPr>
        <p:txBody>
          <a:bodyPr wrap="square" lIns="0" tIns="0" rIns="0" bIns="0" rtlCol="0" anchor="t">
            <a:spAutoFit/>
          </a:bodyPr>
          <a:lstStyle/>
          <a:p>
            <a:pPr defTabSz="761970">
              <a:lnSpc>
                <a:spcPts val="3107"/>
              </a:lnSpc>
            </a:pPr>
            <a:r>
              <a:rPr lang="en-US" sz="2220" b="1" dirty="0">
                <a:solidFill>
                  <a:srgbClr val="FEFEFE"/>
                </a:solidFill>
                <a:latin typeface="BR Omny Bold"/>
                <a:ea typeface="BR Omny Bold"/>
                <a:cs typeface="BR Omny Bold"/>
                <a:sym typeface="BR Omny Bold"/>
              </a:rPr>
              <a:t>evaluation</a:t>
            </a:r>
          </a:p>
        </p:txBody>
      </p:sp>
      <p:sp>
        <p:nvSpPr>
          <p:cNvPr id="6" name="TextBox 6"/>
          <p:cNvSpPr txBox="1"/>
          <p:nvPr/>
        </p:nvSpPr>
        <p:spPr>
          <a:xfrm>
            <a:off x="2222119" y="1510513"/>
            <a:ext cx="1449762" cy="380169"/>
          </a:xfrm>
          <a:prstGeom prst="rect">
            <a:avLst/>
          </a:prstGeom>
        </p:spPr>
        <p:txBody>
          <a:bodyPr lIns="0" tIns="0" rIns="0" bIns="0" rtlCol="0" anchor="t">
            <a:spAutoFit/>
          </a:bodyPr>
          <a:lstStyle/>
          <a:p>
            <a:pPr defTabSz="761970">
              <a:lnSpc>
                <a:spcPts val="3107"/>
              </a:lnSpc>
            </a:pPr>
            <a:r>
              <a:rPr lang="en-US" sz="2220">
                <a:solidFill>
                  <a:srgbClr val="FEFEFE"/>
                </a:solidFill>
                <a:latin typeface="BR Omny"/>
                <a:ea typeface="BR Omny"/>
                <a:cs typeface="BR Omny"/>
                <a:sym typeface="BR Omny"/>
              </a:rPr>
              <a:t>initiative</a:t>
            </a:r>
          </a:p>
        </p:txBody>
      </p:sp>
      <p:sp>
        <p:nvSpPr>
          <p:cNvPr id="7" name="TextBox 7"/>
          <p:cNvSpPr txBox="1"/>
          <p:nvPr/>
        </p:nvSpPr>
        <p:spPr>
          <a:xfrm>
            <a:off x="857250" y="3976680"/>
            <a:ext cx="5437898" cy="863313"/>
          </a:xfrm>
          <a:prstGeom prst="rect">
            <a:avLst/>
          </a:prstGeom>
        </p:spPr>
        <p:txBody>
          <a:bodyPr lIns="0" tIns="0" rIns="0" bIns="0" rtlCol="0" anchor="t">
            <a:spAutoFit/>
          </a:bodyPr>
          <a:lstStyle/>
          <a:p>
            <a:pPr defTabSz="761970">
              <a:lnSpc>
                <a:spcPts val="6799"/>
              </a:lnSpc>
            </a:pPr>
            <a:r>
              <a:rPr lang="en-US" sz="5666" b="1">
                <a:solidFill>
                  <a:srgbClr val="FEFEFE"/>
                </a:solidFill>
                <a:latin typeface="BR Omny Bold"/>
                <a:ea typeface="BR Omny Bold"/>
                <a:cs typeface="BR Omny Bold"/>
                <a:sym typeface="BR Omny Bold"/>
              </a:rPr>
              <a:t>Thank you!</a:t>
            </a:r>
          </a:p>
        </p:txBody>
      </p:sp>
      <p:sp>
        <p:nvSpPr>
          <p:cNvPr id="8" name="TextBox 8"/>
          <p:cNvSpPr txBox="1"/>
          <p:nvPr/>
        </p:nvSpPr>
        <p:spPr>
          <a:xfrm>
            <a:off x="857250" y="7847188"/>
            <a:ext cx="3383512" cy="218008"/>
          </a:xfrm>
          <a:prstGeom prst="rect">
            <a:avLst/>
          </a:prstGeom>
        </p:spPr>
        <p:txBody>
          <a:bodyPr lIns="0" tIns="0" rIns="0" bIns="0" rtlCol="0" anchor="t">
            <a:spAutoFit/>
          </a:bodyPr>
          <a:lstStyle/>
          <a:p>
            <a:pPr defTabSz="761970">
              <a:lnSpc>
                <a:spcPts val="1742"/>
              </a:lnSpc>
            </a:pPr>
            <a:r>
              <a:rPr lang="en-US" sz="1452">
                <a:solidFill>
                  <a:srgbClr val="FFFFFF"/>
                </a:solidFill>
                <a:latin typeface="BR Omny"/>
                <a:ea typeface="BR Omny"/>
                <a:cs typeface="BR Omny"/>
                <a:sym typeface="BR Omny"/>
              </a:rPr>
              <a:t>www.glocalevalweek.org</a:t>
            </a:r>
          </a:p>
        </p:txBody>
      </p:sp>
      <p:pic>
        <p:nvPicPr>
          <p:cNvPr id="9" name="Gráfico 8">
            <a:extLst>
              <a:ext uri="{FF2B5EF4-FFF2-40B4-BE49-F238E27FC236}">
                <a16:creationId xmlns:a16="http://schemas.microsoft.com/office/drawing/2014/main" id="{E43BF35F-2379-F90B-DB3B-31C99CF8879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7251" y="5499437"/>
            <a:ext cx="2727852" cy="615613"/>
          </a:xfrm>
          <a:prstGeom prst="rect">
            <a:avLst/>
          </a:prstGeom>
        </p:spPr>
      </p:pic>
      <p:sp>
        <p:nvSpPr>
          <p:cNvPr id="10" name="TextBox 6">
            <a:extLst>
              <a:ext uri="{FF2B5EF4-FFF2-40B4-BE49-F238E27FC236}">
                <a16:creationId xmlns:a16="http://schemas.microsoft.com/office/drawing/2014/main" id="{2E89A55C-F0DE-6920-DDEF-BA0F882E0E7A}"/>
              </a:ext>
            </a:extLst>
          </p:cNvPr>
          <p:cNvSpPr txBox="1"/>
          <p:nvPr/>
        </p:nvSpPr>
        <p:spPr>
          <a:xfrm>
            <a:off x="857250" y="5192494"/>
            <a:ext cx="2727852" cy="193066"/>
          </a:xfrm>
          <a:prstGeom prst="rect">
            <a:avLst/>
          </a:prstGeom>
        </p:spPr>
        <p:txBody>
          <a:bodyPr wrap="square" lIns="0" tIns="0" rIns="0" bIns="0" rtlCol="0" anchor="t">
            <a:spAutoFit/>
          </a:bodyPr>
          <a:lstStyle/>
          <a:p>
            <a:pPr algn="ctr" defTabSz="761970">
              <a:lnSpc>
                <a:spcPts val="1742"/>
              </a:lnSpc>
            </a:pPr>
            <a:r>
              <a:rPr lang="en-US" sz="800" noProof="0">
                <a:solidFill>
                  <a:schemeClr val="bg1"/>
                </a:solidFill>
                <a:latin typeface="BR Omny"/>
                <a:ea typeface="BR Omny"/>
                <a:cs typeface="BR Omny"/>
                <a:sym typeface="BR Omny"/>
              </a:rPr>
              <a:t>Event participants</a:t>
            </a:r>
          </a:p>
        </p:txBody>
      </p:sp>
      <p:cxnSp>
        <p:nvCxnSpPr>
          <p:cNvPr id="11" name="Conector recto 10">
            <a:extLst>
              <a:ext uri="{FF2B5EF4-FFF2-40B4-BE49-F238E27FC236}">
                <a16:creationId xmlns:a16="http://schemas.microsoft.com/office/drawing/2014/main" id="{056F99CE-6136-6D7E-C3A1-162A94DAD085}"/>
              </a:ext>
            </a:extLst>
          </p:cNvPr>
          <p:cNvCxnSpPr>
            <a:cxnSpLocks/>
          </p:cNvCxnSpPr>
          <p:nvPr/>
        </p:nvCxnSpPr>
        <p:spPr>
          <a:xfrm>
            <a:off x="857250" y="5401292"/>
            <a:ext cx="272785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DEEB273B-1AC9-C881-7651-EEBCFB6DB96D}"/>
              </a:ext>
            </a:extLst>
          </p:cNvPr>
          <p:cNvCxnSpPr>
            <a:cxnSpLocks/>
          </p:cNvCxnSpPr>
          <p:nvPr/>
        </p:nvCxnSpPr>
        <p:spPr>
          <a:xfrm>
            <a:off x="857250" y="5220912"/>
            <a:ext cx="272785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Box 6">
            <a:extLst>
              <a:ext uri="{FF2B5EF4-FFF2-40B4-BE49-F238E27FC236}">
                <a16:creationId xmlns:a16="http://schemas.microsoft.com/office/drawing/2014/main" id="{0506BDB7-333C-CB3E-D39A-DB1E17255BBF}"/>
              </a:ext>
            </a:extLst>
          </p:cNvPr>
          <p:cNvSpPr txBox="1"/>
          <p:nvPr/>
        </p:nvSpPr>
        <p:spPr>
          <a:xfrm>
            <a:off x="1584512" y="7513310"/>
            <a:ext cx="1207196" cy="125740"/>
          </a:xfrm>
          <a:prstGeom prst="rect">
            <a:avLst/>
          </a:prstGeom>
          <a:solidFill>
            <a:schemeClr val="accent3"/>
          </a:solidFill>
        </p:spPr>
        <p:txBody>
          <a:bodyPr wrap="square" lIns="0" tIns="0" rIns="0" bIns="0" rtlCol="0" anchor="ctr">
            <a:spAutoFit/>
          </a:bodyPr>
          <a:lstStyle/>
          <a:p>
            <a:pPr algn="ctr" defTabSz="57150">
              <a:lnSpc>
                <a:spcPts val="1042"/>
              </a:lnSpc>
            </a:pPr>
            <a:r>
              <a:rPr lang="en-US" sz="800" noProof="0">
                <a:solidFill>
                  <a:schemeClr val="bg1"/>
                </a:solidFill>
                <a:latin typeface="BR Omny"/>
                <a:ea typeface="BR Omny"/>
                <a:cs typeface="BR Omny"/>
                <a:sym typeface="BR Omny"/>
              </a:rPr>
              <a:t>Contact us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2" name="Imagen 641">
            <a:extLst>
              <a:ext uri="{FF2B5EF4-FFF2-40B4-BE49-F238E27FC236}">
                <a16:creationId xmlns:a16="http://schemas.microsoft.com/office/drawing/2014/main" id="{375D413E-B8C0-9A14-6CC4-9F33F83049AF}"/>
              </a:ext>
            </a:extLst>
          </p:cNvPr>
          <p:cNvPicPr>
            <a:picLocks noChangeAspect="1"/>
          </p:cNvPicPr>
          <p:nvPr/>
        </p:nvPicPr>
        <p:blipFill>
          <a:blip r:embed="rId3"/>
          <a:stretch>
            <a:fillRect/>
          </a:stretch>
        </p:blipFill>
        <p:spPr>
          <a:xfrm>
            <a:off x="0" y="0"/>
            <a:ext cx="15240000" cy="8572500"/>
          </a:xfrm>
          <a:prstGeom prst="rect">
            <a:avLst/>
          </a:prstGeom>
        </p:spPr>
      </p:pic>
    </p:spTree>
    <p:extLst>
      <p:ext uri="{BB962C8B-B14F-4D97-AF65-F5344CB8AC3E}">
        <p14:creationId xmlns:p14="http://schemas.microsoft.com/office/powerpoint/2010/main" val="1683536316"/>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3">
            <a:extLst>
              <a:ext uri="{FF2B5EF4-FFF2-40B4-BE49-F238E27FC236}">
                <a16:creationId xmlns:a16="http://schemas.microsoft.com/office/drawing/2014/main" id="{25D079EA-40C2-4B49-0693-DF3E30F05C95}"/>
              </a:ext>
            </a:extLst>
          </p:cNvPr>
          <p:cNvSpPr txBox="1"/>
          <p:nvPr/>
        </p:nvSpPr>
        <p:spPr>
          <a:xfrm>
            <a:off x="857251" y="912746"/>
            <a:ext cx="12985749" cy="615553"/>
          </a:xfrm>
          <a:prstGeom prst="rect">
            <a:avLst/>
          </a:prstGeom>
        </p:spPr>
        <p:txBody>
          <a:bodyPr wrap="square" lIns="0" tIns="0" rIns="0" bIns="0" rtlCol="0" anchor="t">
            <a:spAutoFit/>
          </a:bodyPr>
          <a:lstStyle/>
          <a:p>
            <a:pPr>
              <a:lnSpc>
                <a:spcPts val="4799"/>
              </a:lnSpc>
            </a:pPr>
            <a:r>
              <a:rPr lang="es-ES_tradnl" sz="4000" b="1" dirty="0" err="1">
                <a:solidFill>
                  <a:srgbClr val="1C79BE"/>
                </a:solidFill>
                <a:latin typeface="BR Omny Bold"/>
                <a:ea typeface="BR Omny Bold"/>
                <a:cs typeface="BR Omny Bold"/>
                <a:sym typeface="BR Omny Bold"/>
              </a:rPr>
              <a:t>Our</a:t>
            </a:r>
            <a:r>
              <a:rPr lang="es-ES_tradnl" sz="4000" b="1" dirty="0">
                <a:solidFill>
                  <a:srgbClr val="1C79BE"/>
                </a:solidFill>
                <a:latin typeface="BR Omny Bold"/>
                <a:ea typeface="BR Omny Bold"/>
                <a:cs typeface="BR Omny Bold"/>
                <a:sym typeface="BR Omny Bold"/>
              </a:rPr>
              <a:t> </a:t>
            </a:r>
            <a:r>
              <a:rPr lang="es-ES_tradnl" sz="4000" b="1" dirty="0" err="1">
                <a:solidFill>
                  <a:srgbClr val="1C79BE"/>
                </a:solidFill>
                <a:latin typeface="BR Omny Bold"/>
                <a:ea typeface="BR Omny Bold"/>
                <a:cs typeface="BR Omny Bold"/>
                <a:sym typeface="BR Omny Bold"/>
              </a:rPr>
              <a:t>Services</a:t>
            </a:r>
            <a:endParaRPr lang="es-ES_tradnl" sz="4000" b="1" dirty="0">
              <a:solidFill>
                <a:srgbClr val="1C79BE"/>
              </a:solidFill>
              <a:latin typeface="BR Omny Bold"/>
              <a:ea typeface="BR Omny Bold"/>
              <a:cs typeface="BR Omny Bold"/>
              <a:sym typeface="BR Omny Bold"/>
            </a:endParaRPr>
          </a:p>
        </p:txBody>
      </p:sp>
      <p:sp>
        <p:nvSpPr>
          <p:cNvPr id="5" name="TextBox 5"/>
          <p:cNvSpPr txBox="1"/>
          <p:nvPr/>
        </p:nvSpPr>
        <p:spPr>
          <a:xfrm>
            <a:off x="857250" y="7847188"/>
            <a:ext cx="3383512" cy="218008"/>
          </a:xfrm>
          <a:prstGeom prst="rect">
            <a:avLst/>
          </a:prstGeom>
        </p:spPr>
        <p:txBody>
          <a:bodyPr lIns="0" tIns="0" rIns="0" bIns="0" rtlCol="0" anchor="t">
            <a:spAutoFit/>
          </a:bodyPr>
          <a:lstStyle/>
          <a:p>
            <a:pPr defTabSz="761970">
              <a:lnSpc>
                <a:spcPts val="1742"/>
              </a:lnSpc>
            </a:pPr>
            <a:r>
              <a:rPr lang="en-US" sz="1452" dirty="0" err="1">
                <a:solidFill>
                  <a:srgbClr val="000000"/>
                </a:solidFill>
                <a:latin typeface="BR Omny"/>
                <a:ea typeface="BR Omny"/>
                <a:cs typeface="BR Omny"/>
                <a:sym typeface="BR Omny"/>
              </a:rPr>
              <a:t>www.glocalevalweek.org</a:t>
            </a:r>
            <a:endParaRPr lang="en-US" sz="1452" dirty="0">
              <a:solidFill>
                <a:srgbClr val="000000"/>
              </a:solidFill>
              <a:latin typeface="BR Omny"/>
              <a:ea typeface="BR Omny"/>
              <a:cs typeface="BR Omny"/>
              <a:sym typeface="BR Omny"/>
            </a:endParaRPr>
          </a:p>
        </p:txBody>
      </p:sp>
      <p:grpSp>
        <p:nvGrpSpPr>
          <p:cNvPr id="4" name="Group 3">
            <a:extLst>
              <a:ext uri="{FF2B5EF4-FFF2-40B4-BE49-F238E27FC236}">
                <a16:creationId xmlns:a16="http://schemas.microsoft.com/office/drawing/2014/main" id="{2C16ACAC-5D2D-4182-1077-340ACD6966D0}"/>
              </a:ext>
            </a:extLst>
          </p:cNvPr>
          <p:cNvGrpSpPr/>
          <p:nvPr/>
        </p:nvGrpSpPr>
        <p:grpSpPr>
          <a:xfrm>
            <a:off x="651116" y="292827"/>
            <a:ext cx="14092126" cy="8255445"/>
            <a:chOff x="651116" y="292827"/>
            <a:chExt cx="14092126" cy="8255445"/>
          </a:xfrm>
        </p:grpSpPr>
        <p:grpSp>
          <p:nvGrpSpPr>
            <p:cNvPr id="6" name="Grupo 18">
              <a:extLst>
                <a:ext uri="{FF2B5EF4-FFF2-40B4-BE49-F238E27FC236}">
                  <a16:creationId xmlns:a16="http://schemas.microsoft.com/office/drawing/2014/main" id="{9335928A-932F-626B-3088-1F02144E9DF3}"/>
                </a:ext>
              </a:extLst>
            </p:cNvPr>
            <p:cNvGrpSpPr/>
            <p:nvPr/>
          </p:nvGrpSpPr>
          <p:grpSpPr>
            <a:xfrm>
              <a:off x="6419279" y="5894267"/>
              <a:ext cx="2490388" cy="2490388"/>
              <a:chOff x="2434166" y="1564820"/>
              <a:chExt cx="1912559" cy="1912559"/>
            </a:xfrm>
            <a:solidFill>
              <a:schemeClr val="accent5"/>
            </a:solidFill>
          </p:grpSpPr>
          <p:sp>
            <p:nvSpPr>
              <p:cNvPr id="77" name="Forma 19">
                <a:extLst>
                  <a:ext uri="{FF2B5EF4-FFF2-40B4-BE49-F238E27FC236}">
                    <a16:creationId xmlns:a16="http://schemas.microsoft.com/office/drawing/2014/main" id="{1BEB2BA5-EB59-7D08-B824-C6C74F38BB61}"/>
                  </a:ext>
                </a:extLst>
              </p:cNvPr>
              <p:cNvSpPr/>
              <p:nvPr/>
            </p:nvSpPr>
            <p:spPr>
              <a:xfrm>
                <a:off x="2434166" y="1564820"/>
                <a:ext cx="1912559" cy="1912559"/>
              </a:xfrm>
              <a:prstGeom prst="ellipse">
                <a:avLst/>
              </a:prstGeom>
              <a:grpFill/>
              <a:ln>
                <a:noFill/>
              </a:ln>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a:lstStyle/>
              <a:p>
                <a:endParaRPr lang="en-US">
                  <a:latin typeface="BR Omny" pitchFamily="2" charset="77"/>
                </a:endParaRPr>
              </a:p>
            </p:txBody>
          </p:sp>
          <p:sp>
            <p:nvSpPr>
              <p:cNvPr id="78" name="Forma 4">
                <a:extLst>
                  <a:ext uri="{FF2B5EF4-FFF2-40B4-BE49-F238E27FC236}">
                    <a16:creationId xmlns:a16="http://schemas.microsoft.com/office/drawing/2014/main" id="{87773670-54BE-04A7-2843-8885560E2259}"/>
                  </a:ext>
                </a:extLst>
              </p:cNvPr>
              <p:cNvSpPr txBox="1"/>
              <p:nvPr/>
            </p:nvSpPr>
            <p:spPr>
              <a:xfrm>
                <a:off x="2818675" y="2012828"/>
                <a:ext cx="1143541" cy="983095"/>
              </a:xfrm>
              <a:prstGeom prst="ellipse">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7625" tIns="47625" rIns="47625" bIns="47625" numCol="1" spcCol="1270" anchor="ctr" anchorCtr="0">
                <a:noAutofit/>
              </a:bodyPr>
              <a:lstStyle/>
              <a:p>
                <a:pPr algn="ctr" defTabSz="1666875">
                  <a:lnSpc>
                    <a:spcPct val="90000"/>
                  </a:lnSpc>
                  <a:spcBef>
                    <a:spcPct val="0"/>
                  </a:spcBef>
                  <a:spcAft>
                    <a:spcPct val="35000"/>
                  </a:spcAft>
                </a:pPr>
                <a:endParaRPr lang="en-US" dirty="0">
                  <a:latin typeface="BR Omny" pitchFamily="2" charset="77"/>
                </a:endParaRPr>
              </a:p>
            </p:txBody>
          </p:sp>
        </p:grpSp>
        <p:sp>
          <p:nvSpPr>
            <p:cNvPr id="7" name="Flecha: circular 33">
              <a:extLst>
                <a:ext uri="{FF2B5EF4-FFF2-40B4-BE49-F238E27FC236}">
                  <a16:creationId xmlns:a16="http://schemas.microsoft.com/office/drawing/2014/main" id="{F01B23DB-F9AD-1DF9-EC87-1735EAC35364}"/>
                </a:ext>
              </a:extLst>
            </p:cNvPr>
            <p:cNvSpPr/>
            <p:nvPr/>
          </p:nvSpPr>
          <p:spPr>
            <a:xfrm rot="11844059">
              <a:off x="651116" y="2794686"/>
              <a:ext cx="2431066" cy="2795801"/>
            </a:xfrm>
            <a:prstGeom prst="circularArrow">
              <a:avLst>
                <a:gd name="adj1" fmla="val 4688"/>
                <a:gd name="adj2" fmla="val 299029"/>
                <a:gd name="adj3" fmla="val 2496355"/>
                <a:gd name="adj4" fmla="val 15904633"/>
                <a:gd name="adj5" fmla="val 5469"/>
              </a:avLst>
            </a:prstGeom>
            <a:solidFill>
              <a:schemeClr val="accent1"/>
            </a:solidFill>
            <a:ln>
              <a:noFill/>
            </a:ln>
          </p:spPr>
          <p:style>
            <a:lnRef idx="0">
              <a:schemeClr val="accent1">
                <a:shade val="90000"/>
                <a:hueOff val="0"/>
                <a:satOff val="0"/>
                <a:lumOff val="0"/>
                <a:alphaOff val="0"/>
              </a:schemeClr>
            </a:lnRef>
            <a:fillRef idx="1">
              <a:schemeClr val="accent1">
                <a:shade val="90000"/>
                <a:hueOff val="0"/>
                <a:satOff val="0"/>
                <a:lumOff val="0"/>
                <a:alphaOff val="0"/>
              </a:schemeClr>
            </a:fillRef>
            <a:effectRef idx="0">
              <a:schemeClr val="accent1">
                <a:shade val="90000"/>
                <a:hueOff val="0"/>
                <a:satOff val="0"/>
                <a:lumOff val="0"/>
                <a:alphaOff val="0"/>
              </a:schemeClr>
            </a:effectRef>
            <a:fontRef idx="minor">
              <a:schemeClr val="lt1"/>
            </a:fontRef>
          </p:style>
          <p:txBody>
            <a:bodyPr/>
            <a:lstStyle/>
            <a:p>
              <a:endParaRPr lang="en-US">
                <a:latin typeface="BR Omny" pitchFamily="2" charset="77"/>
              </a:endParaRPr>
            </a:p>
          </p:txBody>
        </p:sp>
        <p:sp>
          <p:nvSpPr>
            <p:cNvPr id="8" name="Flecha: circular 34">
              <a:extLst>
                <a:ext uri="{FF2B5EF4-FFF2-40B4-BE49-F238E27FC236}">
                  <a16:creationId xmlns:a16="http://schemas.microsoft.com/office/drawing/2014/main" id="{52E9B800-1DC9-B8DF-6C32-56CDB3271C2D}"/>
                </a:ext>
              </a:extLst>
            </p:cNvPr>
            <p:cNvSpPr/>
            <p:nvPr/>
          </p:nvSpPr>
          <p:spPr>
            <a:xfrm rot="901053">
              <a:off x="3663810" y="4039885"/>
              <a:ext cx="2362951" cy="2996226"/>
            </a:xfrm>
            <a:prstGeom prst="circularArrow">
              <a:avLst>
                <a:gd name="adj1" fmla="val 5984"/>
                <a:gd name="adj2" fmla="val 394124"/>
                <a:gd name="adj3" fmla="val 13313824"/>
                <a:gd name="adj4" fmla="val 10508221"/>
                <a:gd name="adj5" fmla="val 6981"/>
              </a:avLst>
            </a:prstGeom>
            <a:solidFill>
              <a:schemeClr val="accent1"/>
            </a:solidFill>
            <a:ln>
              <a:noFill/>
            </a:ln>
          </p:spPr>
          <p:style>
            <a:lnRef idx="0">
              <a:schemeClr val="accent1">
                <a:shade val="90000"/>
                <a:hueOff val="45175"/>
                <a:satOff val="-26813"/>
                <a:lumOff val="27661"/>
                <a:alphaOff val="0"/>
              </a:schemeClr>
            </a:lnRef>
            <a:fillRef idx="1">
              <a:schemeClr val="accent1">
                <a:shade val="90000"/>
                <a:hueOff val="45175"/>
                <a:satOff val="-26813"/>
                <a:lumOff val="27661"/>
                <a:alphaOff val="0"/>
              </a:schemeClr>
            </a:fillRef>
            <a:effectRef idx="0">
              <a:schemeClr val="accent1">
                <a:shade val="90000"/>
                <a:hueOff val="45175"/>
                <a:satOff val="-26813"/>
                <a:lumOff val="27661"/>
                <a:alphaOff val="0"/>
              </a:schemeClr>
            </a:effectRef>
            <a:fontRef idx="minor">
              <a:schemeClr val="lt1"/>
            </a:fontRef>
          </p:style>
          <p:txBody>
            <a:bodyPr/>
            <a:lstStyle/>
            <a:p>
              <a:endParaRPr lang="en-US">
                <a:latin typeface="BR Omny" pitchFamily="2" charset="77"/>
              </a:endParaRPr>
            </a:p>
          </p:txBody>
        </p:sp>
        <p:sp>
          <p:nvSpPr>
            <p:cNvPr id="9" name="Flecha: circular 35">
              <a:extLst>
                <a:ext uri="{FF2B5EF4-FFF2-40B4-BE49-F238E27FC236}">
                  <a16:creationId xmlns:a16="http://schemas.microsoft.com/office/drawing/2014/main" id="{2E28CD1C-6696-3DC3-5F9D-7304736AC53F}"/>
                </a:ext>
              </a:extLst>
            </p:cNvPr>
            <p:cNvSpPr/>
            <p:nvPr/>
          </p:nvSpPr>
          <p:spPr>
            <a:xfrm rot="20898550">
              <a:off x="4210038" y="1329022"/>
              <a:ext cx="2377535" cy="2815116"/>
            </a:xfrm>
            <a:prstGeom prst="circularArrow">
              <a:avLst>
                <a:gd name="adj1" fmla="val 4688"/>
                <a:gd name="adj2" fmla="val 299029"/>
                <a:gd name="adj3" fmla="val 2496355"/>
                <a:gd name="adj4" fmla="val 17516635"/>
                <a:gd name="adj5" fmla="val 5469"/>
              </a:avLst>
            </a:prstGeom>
            <a:solidFill>
              <a:schemeClr val="accent1"/>
            </a:solidFill>
            <a:ln>
              <a:noFill/>
            </a:ln>
          </p:spPr>
          <p:style>
            <a:lnRef idx="0">
              <a:schemeClr val="accent1">
                <a:shade val="90000"/>
                <a:hueOff val="0"/>
                <a:satOff val="0"/>
                <a:lumOff val="0"/>
                <a:alphaOff val="0"/>
              </a:schemeClr>
            </a:lnRef>
            <a:fillRef idx="1">
              <a:schemeClr val="accent1">
                <a:shade val="90000"/>
                <a:hueOff val="0"/>
                <a:satOff val="0"/>
                <a:lumOff val="0"/>
                <a:alphaOff val="0"/>
              </a:schemeClr>
            </a:fillRef>
            <a:effectRef idx="0">
              <a:schemeClr val="accent1">
                <a:shade val="90000"/>
                <a:hueOff val="0"/>
                <a:satOff val="0"/>
                <a:lumOff val="0"/>
                <a:alphaOff val="0"/>
              </a:schemeClr>
            </a:effectRef>
            <a:fontRef idx="minor">
              <a:schemeClr val="lt1"/>
            </a:fontRef>
          </p:style>
          <p:txBody>
            <a:bodyPr/>
            <a:lstStyle/>
            <a:p>
              <a:endParaRPr lang="en-US">
                <a:latin typeface="BR Omny" pitchFamily="2" charset="77"/>
              </a:endParaRPr>
            </a:p>
          </p:txBody>
        </p:sp>
        <p:sp>
          <p:nvSpPr>
            <p:cNvPr id="10" name="Forma 36">
              <a:extLst>
                <a:ext uri="{FF2B5EF4-FFF2-40B4-BE49-F238E27FC236}">
                  <a16:creationId xmlns:a16="http://schemas.microsoft.com/office/drawing/2014/main" id="{20B8B1F4-5B3E-2EBB-4F6D-B2FED697331F}"/>
                </a:ext>
              </a:extLst>
            </p:cNvPr>
            <p:cNvSpPr/>
            <p:nvPr/>
          </p:nvSpPr>
          <p:spPr>
            <a:xfrm rot="931334">
              <a:off x="6330506" y="2996862"/>
              <a:ext cx="1990056" cy="2375796"/>
            </a:xfrm>
            <a:prstGeom prst="leftCircularArrow">
              <a:avLst>
                <a:gd name="adj1" fmla="val 6452"/>
                <a:gd name="adj2" fmla="val 429999"/>
                <a:gd name="adj3" fmla="val 10489124"/>
                <a:gd name="adj4" fmla="val 14837806"/>
                <a:gd name="adj5" fmla="val 7527"/>
              </a:avLst>
            </a:prstGeom>
            <a:solidFill>
              <a:schemeClr val="accent1"/>
            </a:solidFill>
            <a:ln>
              <a:noFill/>
            </a:ln>
          </p:spPr>
          <p:style>
            <a:lnRef idx="0">
              <a:schemeClr val="accent1">
                <a:shade val="90000"/>
                <a:hueOff val="45175"/>
                <a:satOff val="-26813"/>
                <a:lumOff val="27661"/>
                <a:alphaOff val="0"/>
              </a:schemeClr>
            </a:lnRef>
            <a:fillRef idx="1">
              <a:schemeClr val="accent1">
                <a:shade val="90000"/>
                <a:hueOff val="45175"/>
                <a:satOff val="-26813"/>
                <a:lumOff val="27661"/>
                <a:alphaOff val="0"/>
              </a:schemeClr>
            </a:fillRef>
            <a:effectRef idx="0">
              <a:schemeClr val="accent1">
                <a:shade val="90000"/>
                <a:hueOff val="45175"/>
                <a:satOff val="-26813"/>
                <a:lumOff val="27661"/>
                <a:alphaOff val="0"/>
              </a:schemeClr>
            </a:effectRef>
            <a:fontRef idx="minor">
              <a:schemeClr val="lt1"/>
            </a:fontRef>
          </p:style>
          <p:txBody>
            <a:bodyPr/>
            <a:lstStyle/>
            <a:p>
              <a:endParaRPr lang="en-US">
                <a:latin typeface="BR Omny" pitchFamily="2" charset="77"/>
              </a:endParaRPr>
            </a:p>
          </p:txBody>
        </p:sp>
        <p:sp>
          <p:nvSpPr>
            <p:cNvPr id="11" name="Forma 37">
              <a:extLst>
                <a:ext uri="{FF2B5EF4-FFF2-40B4-BE49-F238E27FC236}">
                  <a16:creationId xmlns:a16="http://schemas.microsoft.com/office/drawing/2014/main" id="{78F266F3-6CE7-ED83-CBF5-974F71CBDC46}"/>
                </a:ext>
              </a:extLst>
            </p:cNvPr>
            <p:cNvSpPr/>
            <p:nvPr/>
          </p:nvSpPr>
          <p:spPr>
            <a:xfrm rot="10550026">
              <a:off x="7393885" y="6676181"/>
              <a:ext cx="1872091" cy="1872091"/>
            </a:xfrm>
            <a:prstGeom prst="leftCircularArrow">
              <a:avLst>
                <a:gd name="adj1" fmla="val 6452"/>
                <a:gd name="adj2" fmla="val 429999"/>
                <a:gd name="adj3" fmla="val 10489124"/>
                <a:gd name="adj4" fmla="val 14837806"/>
                <a:gd name="adj5" fmla="val 7527"/>
              </a:avLst>
            </a:prstGeom>
            <a:solidFill>
              <a:schemeClr val="accent1"/>
            </a:solidFill>
            <a:ln>
              <a:noFill/>
            </a:ln>
          </p:spPr>
          <p:style>
            <a:lnRef idx="0">
              <a:schemeClr val="accent1">
                <a:shade val="90000"/>
                <a:hueOff val="45175"/>
                <a:satOff val="-26813"/>
                <a:lumOff val="27661"/>
                <a:alphaOff val="0"/>
              </a:schemeClr>
            </a:lnRef>
            <a:fillRef idx="1">
              <a:schemeClr val="accent1">
                <a:shade val="90000"/>
                <a:hueOff val="45175"/>
                <a:satOff val="-26813"/>
                <a:lumOff val="27661"/>
                <a:alphaOff val="0"/>
              </a:schemeClr>
            </a:fillRef>
            <a:effectRef idx="0">
              <a:schemeClr val="accent1">
                <a:shade val="90000"/>
                <a:hueOff val="45175"/>
                <a:satOff val="-26813"/>
                <a:lumOff val="27661"/>
                <a:alphaOff val="0"/>
              </a:schemeClr>
            </a:effectRef>
            <a:fontRef idx="minor">
              <a:schemeClr val="lt1"/>
            </a:fontRef>
          </p:style>
          <p:txBody>
            <a:bodyPr/>
            <a:lstStyle/>
            <a:p>
              <a:endParaRPr lang="en-US">
                <a:latin typeface="BR Omny" pitchFamily="2" charset="77"/>
              </a:endParaRPr>
            </a:p>
          </p:txBody>
        </p:sp>
        <p:sp>
          <p:nvSpPr>
            <p:cNvPr id="12" name="Forma 38">
              <a:extLst>
                <a:ext uri="{FF2B5EF4-FFF2-40B4-BE49-F238E27FC236}">
                  <a16:creationId xmlns:a16="http://schemas.microsoft.com/office/drawing/2014/main" id="{18C999FA-FC3D-2D29-75D5-B25649E208E9}"/>
                </a:ext>
              </a:extLst>
            </p:cNvPr>
            <p:cNvSpPr/>
            <p:nvPr/>
          </p:nvSpPr>
          <p:spPr>
            <a:xfrm rot="700041">
              <a:off x="8836779" y="5072050"/>
              <a:ext cx="1875325" cy="2003153"/>
            </a:xfrm>
            <a:prstGeom prst="leftCircularArrow">
              <a:avLst>
                <a:gd name="adj1" fmla="val 6452"/>
                <a:gd name="adj2" fmla="val 429999"/>
                <a:gd name="adj3" fmla="val 10489124"/>
                <a:gd name="adj4" fmla="val 14837806"/>
                <a:gd name="adj5" fmla="val 7527"/>
              </a:avLst>
            </a:prstGeom>
            <a:solidFill>
              <a:schemeClr val="accent1"/>
            </a:solidFill>
            <a:ln>
              <a:noFill/>
            </a:ln>
          </p:spPr>
          <p:style>
            <a:lnRef idx="0">
              <a:schemeClr val="accent1">
                <a:shade val="90000"/>
                <a:hueOff val="45175"/>
                <a:satOff val="-26813"/>
                <a:lumOff val="27661"/>
                <a:alphaOff val="0"/>
              </a:schemeClr>
            </a:lnRef>
            <a:fillRef idx="1">
              <a:schemeClr val="accent1">
                <a:shade val="90000"/>
                <a:hueOff val="45175"/>
                <a:satOff val="-26813"/>
                <a:lumOff val="27661"/>
                <a:alphaOff val="0"/>
              </a:schemeClr>
            </a:fillRef>
            <a:effectRef idx="0">
              <a:schemeClr val="accent1">
                <a:shade val="90000"/>
                <a:hueOff val="45175"/>
                <a:satOff val="-26813"/>
                <a:lumOff val="27661"/>
                <a:alphaOff val="0"/>
              </a:schemeClr>
            </a:effectRef>
            <a:fontRef idx="minor">
              <a:schemeClr val="lt1"/>
            </a:fontRef>
          </p:style>
          <p:txBody>
            <a:bodyPr/>
            <a:lstStyle/>
            <a:p>
              <a:endParaRPr lang="en-US">
                <a:latin typeface="BR Omny" pitchFamily="2" charset="77"/>
              </a:endParaRPr>
            </a:p>
          </p:txBody>
        </p:sp>
        <p:sp>
          <p:nvSpPr>
            <p:cNvPr id="13" name="Flecha: circular 39">
              <a:extLst>
                <a:ext uri="{FF2B5EF4-FFF2-40B4-BE49-F238E27FC236}">
                  <a16:creationId xmlns:a16="http://schemas.microsoft.com/office/drawing/2014/main" id="{6D33B888-D653-0901-855C-CFCAF080251D}"/>
                </a:ext>
              </a:extLst>
            </p:cNvPr>
            <p:cNvSpPr/>
            <p:nvPr/>
          </p:nvSpPr>
          <p:spPr>
            <a:xfrm rot="1037213">
              <a:off x="8862135" y="2374677"/>
              <a:ext cx="2343903" cy="2343903"/>
            </a:xfrm>
            <a:prstGeom prst="circularArrow">
              <a:avLst>
                <a:gd name="adj1" fmla="val 5984"/>
                <a:gd name="adj2" fmla="val 394124"/>
                <a:gd name="adj3" fmla="val 13313824"/>
                <a:gd name="adj4" fmla="val 10508221"/>
                <a:gd name="adj5" fmla="val 6981"/>
              </a:avLst>
            </a:prstGeom>
            <a:solidFill>
              <a:schemeClr val="accent1"/>
            </a:solidFill>
            <a:ln>
              <a:noFill/>
            </a:ln>
          </p:spPr>
          <p:style>
            <a:lnRef idx="0">
              <a:schemeClr val="accent1">
                <a:shade val="90000"/>
                <a:hueOff val="45175"/>
                <a:satOff val="-26813"/>
                <a:lumOff val="27661"/>
                <a:alphaOff val="0"/>
              </a:schemeClr>
            </a:lnRef>
            <a:fillRef idx="1">
              <a:schemeClr val="accent1">
                <a:shade val="90000"/>
                <a:hueOff val="45175"/>
                <a:satOff val="-26813"/>
                <a:lumOff val="27661"/>
                <a:alphaOff val="0"/>
              </a:schemeClr>
            </a:fillRef>
            <a:effectRef idx="0">
              <a:schemeClr val="accent1">
                <a:shade val="90000"/>
                <a:hueOff val="45175"/>
                <a:satOff val="-26813"/>
                <a:lumOff val="27661"/>
                <a:alphaOff val="0"/>
              </a:schemeClr>
            </a:effectRef>
            <a:fontRef idx="minor">
              <a:schemeClr val="lt1"/>
            </a:fontRef>
          </p:style>
          <p:txBody>
            <a:bodyPr/>
            <a:lstStyle/>
            <a:p>
              <a:endParaRPr lang="en-US">
                <a:latin typeface="BR Omny" pitchFamily="2" charset="77"/>
              </a:endParaRPr>
            </a:p>
          </p:txBody>
        </p:sp>
        <p:sp>
          <p:nvSpPr>
            <p:cNvPr id="14" name="Flecha: circular 40">
              <a:extLst>
                <a:ext uri="{FF2B5EF4-FFF2-40B4-BE49-F238E27FC236}">
                  <a16:creationId xmlns:a16="http://schemas.microsoft.com/office/drawing/2014/main" id="{F976CEA8-B13D-C5D9-25F2-563C88810090}"/>
                </a:ext>
              </a:extLst>
            </p:cNvPr>
            <p:cNvSpPr/>
            <p:nvPr/>
          </p:nvSpPr>
          <p:spPr>
            <a:xfrm rot="440462">
              <a:off x="12402763" y="4096738"/>
              <a:ext cx="2340479" cy="2631974"/>
            </a:xfrm>
            <a:prstGeom prst="circularArrow">
              <a:avLst>
                <a:gd name="adj1" fmla="val 4688"/>
                <a:gd name="adj2" fmla="val 299029"/>
                <a:gd name="adj3" fmla="val 2496355"/>
                <a:gd name="adj4" fmla="val 17091334"/>
                <a:gd name="adj5" fmla="val 5469"/>
              </a:avLst>
            </a:prstGeom>
            <a:solidFill>
              <a:schemeClr val="accent1"/>
            </a:solidFill>
            <a:ln>
              <a:noFill/>
            </a:ln>
          </p:spPr>
          <p:style>
            <a:lnRef idx="0">
              <a:schemeClr val="accent1">
                <a:shade val="90000"/>
                <a:hueOff val="0"/>
                <a:satOff val="0"/>
                <a:lumOff val="0"/>
                <a:alphaOff val="0"/>
              </a:schemeClr>
            </a:lnRef>
            <a:fillRef idx="1">
              <a:schemeClr val="accent1">
                <a:shade val="90000"/>
                <a:hueOff val="0"/>
                <a:satOff val="0"/>
                <a:lumOff val="0"/>
                <a:alphaOff val="0"/>
              </a:schemeClr>
            </a:fillRef>
            <a:effectRef idx="0">
              <a:schemeClr val="accent1">
                <a:shade val="90000"/>
                <a:hueOff val="0"/>
                <a:satOff val="0"/>
                <a:lumOff val="0"/>
                <a:alphaOff val="0"/>
              </a:schemeClr>
            </a:effectRef>
            <a:fontRef idx="minor">
              <a:schemeClr val="lt1"/>
            </a:fontRef>
          </p:style>
          <p:txBody>
            <a:bodyPr/>
            <a:lstStyle/>
            <a:p>
              <a:endParaRPr lang="en-US" dirty="0">
                <a:latin typeface="BR Omny" pitchFamily="2" charset="77"/>
              </a:endParaRPr>
            </a:p>
          </p:txBody>
        </p:sp>
        <p:sp>
          <p:nvSpPr>
            <p:cNvPr id="15" name="Flecha: circular 41">
              <a:extLst>
                <a:ext uri="{FF2B5EF4-FFF2-40B4-BE49-F238E27FC236}">
                  <a16:creationId xmlns:a16="http://schemas.microsoft.com/office/drawing/2014/main" id="{EFB1C372-3FD3-16B8-076C-7D50FF8777F6}"/>
                </a:ext>
              </a:extLst>
            </p:cNvPr>
            <p:cNvSpPr/>
            <p:nvPr/>
          </p:nvSpPr>
          <p:spPr>
            <a:xfrm rot="14404188">
              <a:off x="10516430" y="236633"/>
              <a:ext cx="2354026" cy="2466414"/>
            </a:xfrm>
            <a:prstGeom prst="circularArrow">
              <a:avLst>
                <a:gd name="adj1" fmla="val 4688"/>
                <a:gd name="adj2" fmla="val 299029"/>
                <a:gd name="adj3" fmla="val 2496355"/>
                <a:gd name="adj4" fmla="val 15904633"/>
                <a:gd name="adj5" fmla="val 5469"/>
              </a:avLst>
            </a:prstGeom>
            <a:solidFill>
              <a:schemeClr val="accent1"/>
            </a:solidFill>
          </p:spPr>
          <p:style>
            <a:lnRef idx="0">
              <a:schemeClr val="accent1">
                <a:shade val="90000"/>
                <a:hueOff val="0"/>
                <a:satOff val="0"/>
                <a:lumOff val="0"/>
                <a:alphaOff val="0"/>
              </a:schemeClr>
            </a:lnRef>
            <a:fillRef idx="1">
              <a:schemeClr val="accent1">
                <a:shade val="90000"/>
                <a:hueOff val="0"/>
                <a:satOff val="0"/>
                <a:lumOff val="0"/>
                <a:alphaOff val="0"/>
              </a:schemeClr>
            </a:fillRef>
            <a:effectRef idx="0">
              <a:schemeClr val="accent1">
                <a:shade val="90000"/>
                <a:hueOff val="0"/>
                <a:satOff val="0"/>
                <a:lumOff val="0"/>
                <a:alphaOff val="0"/>
              </a:schemeClr>
            </a:effectRef>
            <a:fontRef idx="minor">
              <a:schemeClr val="lt1"/>
            </a:fontRef>
          </p:style>
          <p:txBody>
            <a:bodyPr/>
            <a:lstStyle/>
            <a:p>
              <a:endParaRPr lang="en-US">
                <a:latin typeface="BR Omny" pitchFamily="2" charset="77"/>
              </a:endParaRPr>
            </a:p>
          </p:txBody>
        </p:sp>
        <p:sp>
          <p:nvSpPr>
            <p:cNvPr id="16" name="Rectángulo 55">
              <a:extLst>
                <a:ext uri="{FF2B5EF4-FFF2-40B4-BE49-F238E27FC236}">
                  <a16:creationId xmlns:a16="http://schemas.microsoft.com/office/drawing/2014/main" id="{4873C46D-8406-A547-C2A0-ED5E926FB9E3}"/>
                </a:ext>
              </a:extLst>
            </p:cNvPr>
            <p:cNvSpPr/>
            <p:nvPr/>
          </p:nvSpPr>
          <p:spPr>
            <a:xfrm>
              <a:off x="6668462" y="6335081"/>
              <a:ext cx="1948314" cy="1477328"/>
            </a:xfrm>
            <a:prstGeom prst="rect">
              <a:avLst/>
            </a:prstGeom>
            <a:ln>
              <a:noFill/>
            </a:ln>
          </p:spPr>
          <p:txBody>
            <a:bodyPr wrap="square">
              <a:spAutoFit/>
            </a:bodyPr>
            <a:lstStyle/>
            <a:p>
              <a:pPr algn="ctr"/>
              <a:r>
                <a:rPr lang="en-US" b="1" dirty="0">
                  <a:solidFill>
                    <a:schemeClr val="bg1"/>
                  </a:solidFill>
                  <a:latin typeface="BR Omny" pitchFamily="2" charset="77"/>
                  <a:ea typeface="Calibri" panose="020F0502020204030204" pitchFamily="34" charset="0"/>
                  <a:cs typeface="Times New Roman" panose="02020603050405020304" pitchFamily="18" charset="0"/>
                </a:rPr>
                <a:t>Design of</a:t>
              </a:r>
            </a:p>
            <a:p>
              <a:pPr algn="ctr"/>
              <a:r>
                <a:rPr lang="en-US" b="1" dirty="0">
                  <a:solidFill>
                    <a:schemeClr val="bg1"/>
                  </a:solidFill>
                  <a:latin typeface="BR Omny" pitchFamily="2" charset="77"/>
                  <a:ea typeface="Calibri" panose="020F0502020204030204" pitchFamily="34" charset="0"/>
                  <a:cs typeface="Times New Roman" panose="02020603050405020304" pitchFamily="18" charset="0"/>
                </a:rPr>
                <a:t>methodologies,</a:t>
              </a:r>
            </a:p>
            <a:p>
              <a:pPr algn="ctr"/>
              <a:r>
                <a:rPr lang="en-US" b="1" dirty="0">
                  <a:solidFill>
                    <a:schemeClr val="bg1"/>
                  </a:solidFill>
                  <a:latin typeface="BR Omny" pitchFamily="2" charset="77"/>
                  <a:ea typeface="Calibri" panose="020F0502020204030204" pitchFamily="34" charset="0"/>
                  <a:cs typeface="Times New Roman" panose="02020603050405020304" pitchFamily="18" charset="0"/>
                </a:rPr>
                <a:t>information</a:t>
              </a:r>
            </a:p>
            <a:p>
              <a:pPr algn="ctr"/>
              <a:r>
                <a:rPr lang="en-US" b="1" dirty="0">
                  <a:solidFill>
                    <a:schemeClr val="bg1"/>
                  </a:solidFill>
                  <a:latin typeface="BR Omny" pitchFamily="2" charset="77"/>
                  <a:ea typeface="Calibri" panose="020F0502020204030204" pitchFamily="34" charset="0"/>
                  <a:cs typeface="Times New Roman" panose="02020603050405020304" pitchFamily="18" charset="0"/>
                </a:rPr>
                <a:t>systems</a:t>
              </a:r>
            </a:p>
            <a:p>
              <a:pPr algn="ctr"/>
              <a:r>
                <a:rPr lang="en-US" b="1" dirty="0">
                  <a:solidFill>
                    <a:schemeClr val="bg1"/>
                  </a:solidFill>
                  <a:latin typeface="BR Omny" pitchFamily="2" charset="77"/>
                  <a:ea typeface="Calibri" panose="020F0502020204030204" pitchFamily="34" charset="0"/>
                  <a:cs typeface="Times New Roman" panose="02020603050405020304" pitchFamily="18" charset="0"/>
                </a:rPr>
                <a:t>and monitoring</a:t>
              </a:r>
              <a:endParaRPr lang="en-US" dirty="0">
                <a:solidFill>
                  <a:schemeClr val="bg1"/>
                </a:solidFill>
                <a:latin typeface="BR Omny" pitchFamily="2" charset="77"/>
              </a:endParaRPr>
            </a:p>
          </p:txBody>
        </p:sp>
        <p:grpSp>
          <p:nvGrpSpPr>
            <p:cNvPr id="17" name="Grupo 62">
              <a:extLst>
                <a:ext uri="{FF2B5EF4-FFF2-40B4-BE49-F238E27FC236}">
                  <a16:creationId xmlns:a16="http://schemas.microsoft.com/office/drawing/2014/main" id="{52FB64D0-FD21-0D63-61F9-3A51A401DEF8}"/>
                </a:ext>
              </a:extLst>
            </p:cNvPr>
            <p:cNvGrpSpPr/>
            <p:nvPr/>
          </p:nvGrpSpPr>
          <p:grpSpPr>
            <a:xfrm>
              <a:off x="1310377" y="2948161"/>
              <a:ext cx="2490388" cy="2490388"/>
              <a:chOff x="2434166" y="1564820"/>
              <a:chExt cx="1912559" cy="1912559"/>
            </a:xfrm>
            <a:solidFill>
              <a:schemeClr val="accent2">
                <a:lumMod val="75000"/>
              </a:schemeClr>
            </a:solidFill>
          </p:grpSpPr>
          <p:sp>
            <p:nvSpPr>
              <p:cNvPr id="75" name="Forma 63">
                <a:extLst>
                  <a:ext uri="{FF2B5EF4-FFF2-40B4-BE49-F238E27FC236}">
                    <a16:creationId xmlns:a16="http://schemas.microsoft.com/office/drawing/2014/main" id="{9DB08232-F186-78B5-7E58-5A7F36051C64}"/>
                  </a:ext>
                </a:extLst>
              </p:cNvPr>
              <p:cNvSpPr/>
              <p:nvPr/>
            </p:nvSpPr>
            <p:spPr>
              <a:xfrm>
                <a:off x="2434166" y="1564820"/>
                <a:ext cx="1912559" cy="1912559"/>
              </a:xfrm>
              <a:prstGeom prst="ellipse">
                <a:avLst/>
              </a:prstGeom>
              <a:grpFill/>
              <a:ln>
                <a:noFill/>
              </a:ln>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a:lstStyle/>
              <a:p>
                <a:endParaRPr lang="en-US">
                  <a:latin typeface="BR Omny" pitchFamily="2" charset="77"/>
                </a:endParaRPr>
              </a:p>
            </p:txBody>
          </p:sp>
          <p:sp>
            <p:nvSpPr>
              <p:cNvPr id="76" name="Forma 4">
                <a:extLst>
                  <a:ext uri="{FF2B5EF4-FFF2-40B4-BE49-F238E27FC236}">
                    <a16:creationId xmlns:a16="http://schemas.microsoft.com/office/drawing/2014/main" id="{DB9E67D9-8D11-C03C-113E-846C3ED5B244}"/>
                  </a:ext>
                </a:extLst>
              </p:cNvPr>
              <p:cNvSpPr txBox="1"/>
              <p:nvPr/>
            </p:nvSpPr>
            <p:spPr>
              <a:xfrm>
                <a:off x="2818675" y="2012828"/>
                <a:ext cx="1143541" cy="983095"/>
              </a:xfrm>
              <a:prstGeom prst="ellipse">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7625" tIns="47625" rIns="47625" bIns="47625" numCol="1" spcCol="1270" anchor="ctr" anchorCtr="0">
                <a:noAutofit/>
              </a:bodyPr>
              <a:lstStyle/>
              <a:p>
                <a:pPr algn="ctr" defTabSz="1666875">
                  <a:lnSpc>
                    <a:spcPct val="90000"/>
                  </a:lnSpc>
                  <a:spcBef>
                    <a:spcPct val="0"/>
                  </a:spcBef>
                  <a:spcAft>
                    <a:spcPct val="35000"/>
                  </a:spcAft>
                </a:pPr>
                <a:endParaRPr lang="en-US" dirty="0">
                  <a:latin typeface="BR Omny" pitchFamily="2" charset="77"/>
                </a:endParaRPr>
              </a:p>
            </p:txBody>
          </p:sp>
        </p:grpSp>
        <p:sp>
          <p:nvSpPr>
            <p:cNvPr id="18" name="Rectángulo 51">
              <a:extLst>
                <a:ext uri="{FF2B5EF4-FFF2-40B4-BE49-F238E27FC236}">
                  <a16:creationId xmlns:a16="http://schemas.microsoft.com/office/drawing/2014/main" id="{D563185F-DBE0-95FD-A576-177277408657}"/>
                </a:ext>
              </a:extLst>
            </p:cNvPr>
            <p:cNvSpPr/>
            <p:nvPr/>
          </p:nvSpPr>
          <p:spPr>
            <a:xfrm>
              <a:off x="1503038" y="3720238"/>
              <a:ext cx="2105064" cy="957955"/>
            </a:xfrm>
            <a:prstGeom prst="rect">
              <a:avLst/>
            </a:prstGeom>
            <a:ln>
              <a:noFill/>
            </a:ln>
          </p:spPr>
          <p:txBody>
            <a:bodyPr wrap="none">
              <a:spAutoFit/>
            </a:bodyPr>
            <a:lstStyle/>
            <a:p>
              <a:pPr algn="ctr"/>
              <a:r>
                <a:rPr lang="en-US" b="1" dirty="0">
                  <a:solidFill>
                    <a:schemeClr val="bg1"/>
                  </a:solidFill>
                  <a:latin typeface="BR Omny" pitchFamily="2" charset="77"/>
                  <a:ea typeface="Calibri" panose="020F0502020204030204" pitchFamily="34" charset="0"/>
                  <a:cs typeface="Times New Roman" panose="02020603050405020304" pitchFamily="18" charset="0"/>
                </a:rPr>
                <a:t>Market  analysis</a:t>
              </a:r>
            </a:p>
            <a:p>
              <a:pPr algn="ctr"/>
              <a:r>
                <a:rPr lang="en-US" b="1" dirty="0">
                  <a:solidFill>
                    <a:schemeClr val="bg1"/>
                  </a:solidFill>
                  <a:latin typeface="BR Omny" pitchFamily="2" charset="77"/>
                  <a:ea typeface="Calibri" panose="020F0502020204030204" pitchFamily="34" charset="0"/>
                  <a:cs typeface="Times New Roman" panose="02020603050405020304" pitchFamily="18" charset="0"/>
                </a:rPr>
                <a:t>and</a:t>
              </a:r>
            </a:p>
            <a:p>
              <a:pPr algn="ctr"/>
              <a:r>
                <a:rPr lang="en-US" b="1" dirty="0">
                  <a:solidFill>
                    <a:schemeClr val="bg1"/>
                  </a:solidFill>
                  <a:latin typeface="BR Omny" pitchFamily="2" charset="77"/>
                  <a:ea typeface="Calibri" panose="020F0502020204030204" pitchFamily="34" charset="0"/>
                  <a:cs typeface="Times New Roman" panose="02020603050405020304" pitchFamily="18" charset="0"/>
                </a:rPr>
                <a:t> business plans</a:t>
              </a:r>
              <a:endParaRPr lang="en-US" b="1" dirty="0">
                <a:solidFill>
                  <a:schemeClr val="bg1"/>
                </a:solidFill>
                <a:latin typeface="BR Omny" pitchFamily="2" charset="77"/>
              </a:endParaRPr>
            </a:p>
          </p:txBody>
        </p:sp>
        <p:grpSp>
          <p:nvGrpSpPr>
            <p:cNvPr id="19" name="Grupo 65">
              <a:extLst>
                <a:ext uri="{FF2B5EF4-FFF2-40B4-BE49-F238E27FC236}">
                  <a16:creationId xmlns:a16="http://schemas.microsoft.com/office/drawing/2014/main" id="{C7E7E5C8-D56C-2A5B-2166-3302C0036510}"/>
                </a:ext>
              </a:extLst>
            </p:cNvPr>
            <p:cNvGrpSpPr/>
            <p:nvPr/>
          </p:nvGrpSpPr>
          <p:grpSpPr>
            <a:xfrm>
              <a:off x="3564122" y="1611942"/>
              <a:ext cx="2490388" cy="2490388"/>
              <a:chOff x="2434166" y="1564820"/>
              <a:chExt cx="1912559" cy="1912559"/>
            </a:xfrm>
            <a:solidFill>
              <a:srgbClr val="6D5829"/>
            </a:solidFill>
          </p:grpSpPr>
          <p:sp>
            <p:nvSpPr>
              <p:cNvPr id="73" name="Forma 66">
                <a:extLst>
                  <a:ext uri="{FF2B5EF4-FFF2-40B4-BE49-F238E27FC236}">
                    <a16:creationId xmlns:a16="http://schemas.microsoft.com/office/drawing/2014/main" id="{66F2C1F5-BBC1-1657-B705-D728E023A911}"/>
                  </a:ext>
                </a:extLst>
              </p:cNvPr>
              <p:cNvSpPr/>
              <p:nvPr/>
            </p:nvSpPr>
            <p:spPr>
              <a:xfrm>
                <a:off x="2434166" y="1564820"/>
                <a:ext cx="1912559" cy="1912559"/>
              </a:xfrm>
              <a:prstGeom prst="ellipse">
                <a:avLst/>
              </a:prstGeom>
              <a:solidFill>
                <a:schemeClr val="accent4">
                  <a:lumMod val="75000"/>
                </a:schemeClr>
              </a:solidFill>
              <a:ln>
                <a:noFill/>
              </a:ln>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a:lstStyle/>
              <a:p>
                <a:endParaRPr lang="en-US">
                  <a:latin typeface="BR Omny" pitchFamily="2" charset="77"/>
                </a:endParaRPr>
              </a:p>
            </p:txBody>
          </p:sp>
          <p:sp>
            <p:nvSpPr>
              <p:cNvPr id="74" name="Forma 4">
                <a:extLst>
                  <a:ext uri="{FF2B5EF4-FFF2-40B4-BE49-F238E27FC236}">
                    <a16:creationId xmlns:a16="http://schemas.microsoft.com/office/drawing/2014/main" id="{D521AAC7-AB4B-0A6E-3968-702357F122B5}"/>
                  </a:ext>
                </a:extLst>
              </p:cNvPr>
              <p:cNvSpPr txBox="1"/>
              <p:nvPr/>
            </p:nvSpPr>
            <p:spPr>
              <a:xfrm>
                <a:off x="2818675" y="2012828"/>
                <a:ext cx="1143541" cy="983095"/>
              </a:xfrm>
              <a:prstGeom prst="ellipse">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47625" tIns="47625" rIns="47625" bIns="47625" numCol="1" spcCol="1270" anchor="ctr" anchorCtr="0">
                <a:noAutofit/>
              </a:bodyPr>
              <a:lstStyle/>
              <a:p>
                <a:pPr algn="ctr" defTabSz="1666875">
                  <a:lnSpc>
                    <a:spcPct val="90000"/>
                  </a:lnSpc>
                  <a:spcBef>
                    <a:spcPct val="0"/>
                  </a:spcBef>
                  <a:spcAft>
                    <a:spcPct val="35000"/>
                  </a:spcAft>
                </a:pPr>
                <a:endParaRPr lang="en-US" dirty="0">
                  <a:latin typeface="BR Omny" pitchFamily="2" charset="77"/>
                </a:endParaRPr>
              </a:p>
            </p:txBody>
          </p:sp>
        </p:grpSp>
        <p:sp>
          <p:nvSpPr>
            <p:cNvPr id="44" name="Rectángulo 52">
              <a:extLst>
                <a:ext uri="{FF2B5EF4-FFF2-40B4-BE49-F238E27FC236}">
                  <a16:creationId xmlns:a16="http://schemas.microsoft.com/office/drawing/2014/main" id="{E541DEBD-A127-3AB1-D2CA-552BA8F46069}"/>
                </a:ext>
              </a:extLst>
            </p:cNvPr>
            <p:cNvSpPr/>
            <p:nvPr/>
          </p:nvSpPr>
          <p:spPr>
            <a:xfrm>
              <a:off x="3765880" y="2382653"/>
              <a:ext cx="2060179" cy="957955"/>
            </a:xfrm>
            <a:prstGeom prst="rect">
              <a:avLst/>
            </a:prstGeom>
            <a:ln>
              <a:noFill/>
            </a:ln>
          </p:spPr>
          <p:txBody>
            <a:bodyPr wrap="none">
              <a:spAutoFit/>
            </a:bodyPr>
            <a:lstStyle/>
            <a:p>
              <a:pPr algn="ctr"/>
              <a:r>
                <a:rPr lang="en-US" b="1" dirty="0">
                  <a:solidFill>
                    <a:schemeClr val="bg1"/>
                  </a:solidFill>
                  <a:latin typeface="BR Omny" pitchFamily="2" charset="77"/>
                  <a:ea typeface="Calibri" panose="020F0502020204030204" pitchFamily="34" charset="0"/>
                  <a:cs typeface="Times New Roman" panose="02020603050405020304" pitchFamily="18" charset="0"/>
                </a:rPr>
                <a:t>Macroeconomic</a:t>
              </a:r>
            </a:p>
            <a:p>
              <a:pPr algn="ctr"/>
              <a:r>
                <a:rPr lang="en-US" b="1" dirty="0">
                  <a:solidFill>
                    <a:schemeClr val="bg1"/>
                  </a:solidFill>
                  <a:latin typeface="BR Omny" pitchFamily="2" charset="77"/>
                  <a:ea typeface="Calibri" panose="020F0502020204030204" pitchFamily="34" charset="0"/>
                  <a:cs typeface="Times New Roman" panose="02020603050405020304" pitchFamily="18" charset="0"/>
                </a:rPr>
                <a:t>and sectorial</a:t>
              </a:r>
            </a:p>
            <a:p>
              <a:pPr algn="ctr"/>
              <a:r>
                <a:rPr lang="en-US" b="1" dirty="0">
                  <a:solidFill>
                    <a:schemeClr val="bg1"/>
                  </a:solidFill>
                  <a:latin typeface="BR Omny" pitchFamily="2" charset="77"/>
                  <a:cs typeface="Times New Roman" panose="02020603050405020304" pitchFamily="18" charset="0"/>
                </a:rPr>
                <a:t>analysis</a:t>
              </a:r>
              <a:endParaRPr lang="en-US" b="1" dirty="0">
                <a:solidFill>
                  <a:schemeClr val="bg1"/>
                </a:solidFill>
                <a:latin typeface="BR Omny" pitchFamily="2" charset="77"/>
              </a:endParaRPr>
            </a:p>
          </p:txBody>
        </p:sp>
        <p:grpSp>
          <p:nvGrpSpPr>
            <p:cNvPr id="45" name="Grupo 68">
              <a:extLst>
                <a:ext uri="{FF2B5EF4-FFF2-40B4-BE49-F238E27FC236}">
                  <a16:creationId xmlns:a16="http://schemas.microsoft.com/office/drawing/2014/main" id="{451BA1D5-E570-85CE-AF50-D9111B32C09E}"/>
                </a:ext>
              </a:extLst>
            </p:cNvPr>
            <p:cNvGrpSpPr/>
            <p:nvPr/>
          </p:nvGrpSpPr>
          <p:grpSpPr>
            <a:xfrm>
              <a:off x="4268556" y="4144035"/>
              <a:ext cx="2490388" cy="2490388"/>
              <a:chOff x="2434166" y="1564820"/>
              <a:chExt cx="1912559" cy="1912559"/>
            </a:xfrm>
            <a:solidFill>
              <a:schemeClr val="accent6">
                <a:lumMod val="75000"/>
              </a:schemeClr>
            </a:solidFill>
          </p:grpSpPr>
          <p:sp>
            <p:nvSpPr>
              <p:cNvPr id="71" name="Forma 69">
                <a:extLst>
                  <a:ext uri="{FF2B5EF4-FFF2-40B4-BE49-F238E27FC236}">
                    <a16:creationId xmlns:a16="http://schemas.microsoft.com/office/drawing/2014/main" id="{7A51010F-9DC1-CDE5-D37C-835C2375B2DA}"/>
                  </a:ext>
                </a:extLst>
              </p:cNvPr>
              <p:cNvSpPr/>
              <p:nvPr/>
            </p:nvSpPr>
            <p:spPr>
              <a:xfrm>
                <a:off x="2434166" y="1564820"/>
                <a:ext cx="1912559" cy="1912559"/>
              </a:xfrm>
              <a:prstGeom prst="ellipse">
                <a:avLst/>
              </a:prstGeom>
              <a:grpFill/>
              <a:ln>
                <a:noFill/>
              </a:ln>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a:lstStyle/>
              <a:p>
                <a:endParaRPr lang="en-US">
                  <a:latin typeface="BR Omny" pitchFamily="2" charset="77"/>
                </a:endParaRPr>
              </a:p>
            </p:txBody>
          </p:sp>
          <p:sp>
            <p:nvSpPr>
              <p:cNvPr id="72" name="Forma 4">
                <a:extLst>
                  <a:ext uri="{FF2B5EF4-FFF2-40B4-BE49-F238E27FC236}">
                    <a16:creationId xmlns:a16="http://schemas.microsoft.com/office/drawing/2014/main" id="{1C85FDE4-EE71-C206-D101-854BE3DE49BA}"/>
                  </a:ext>
                </a:extLst>
              </p:cNvPr>
              <p:cNvSpPr txBox="1"/>
              <p:nvPr/>
            </p:nvSpPr>
            <p:spPr>
              <a:xfrm>
                <a:off x="2818675" y="2012828"/>
                <a:ext cx="1143541" cy="983095"/>
              </a:xfrm>
              <a:prstGeom prst="ellipse">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7625" tIns="47625" rIns="47625" bIns="47625" numCol="1" spcCol="1270" anchor="ctr" anchorCtr="0">
                <a:noAutofit/>
              </a:bodyPr>
              <a:lstStyle/>
              <a:p>
                <a:pPr algn="ctr" defTabSz="1666875">
                  <a:lnSpc>
                    <a:spcPct val="90000"/>
                  </a:lnSpc>
                  <a:spcBef>
                    <a:spcPct val="0"/>
                  </a:spcBef>
                  <a:spcAft>
                    <a:spcPct val="35000"/>
                  </a:spcAft>
                </a:pPr>
                <a:endParaRPr lang="en-US" dirty="0">
                  <a:latin typeface="BR Omny" pitchFamily="2" charset="77"/>
                </a:endParaRPr>
              </a:p>
            </p:txBody>
          </p:sp>
        </p:grpSp>
        <p:sp>
          <p:nvSpPr>
            <p:cNvPr id="46" name="Rectángulo 54">
              <a:extLst>
                <a:ext uri="{FF2B5EF4-FFF2-40B4-BE49-F238E27FC236}">
                  <a16:creationId xmlns:a16="http://schemas.microsoft.com/office/drawing/2014/main" id="{47F510E7-8770-1127-0A30-FA1C0F48BC39}"/>
                </a:ext>
              </a:extLst>
            </p:cNvPr>
            <p:cNvSpPr/>
            <p:nvPr/>
          </p:nvSpPr>
          <p:spPr>
            <a:xfrm>
              <a:off x="4606289" y="4926082"/>
              <a:ext cx="1814920" cy="957955"/>
            </a:xfrm>
            <a:prstGeom prst="rect">
              <a:avLst/>
            </a:prstGeom>
            <a:ln>
              <a:noFill/>
            </a:ln>
          </p:spPr>
          <p:txBody>
            <a:bodyPr wrap="none">
              <a:spAutoFit/>
            </a:bodyPr>
            <a:lstStyle/>
            <a:p>
              <a:pPr algn="ctr"/>
              <a:r>
                <a:rPr lang="en-US" b="1" dirty="0">
                  <a:solidFill>
                    <a:schemeClr val="bg1"/>
                  </a:solidFill>
                  <a:latin typeface="BR Omny" pitchFamily="2" charset="77"/>
                  <a:cs typeface="Times New Roman" panose="02020603050405020304" pitchFamily="18" charset="0"/>
                </a:rPr>
                <a:t>Plan, program</a:t>
              </a:r>
            </a:p>
            <a:p>
              <a:pPr algn="ctr"/>
              <a:r>
                <a:rPr lang="en-US" b="1" dirty="0">
                  <a:solidFill>
                    <a:schemeClr val="bg1"/>
                  </a:solidFill>
                  <a:latin typeface="BR Omny" pitchFamily="2" charset="77"/>
                  <a:cs typeface="Times New Roman" panose="02020603050405020304" pitchFamily="18" charset="0"/>
                </a:rPr>
                <a:t> and projects </a:t>
              </a:r>
            </a:p>
            <a:p>
              <a:pPr algn="ctr"/>
              <a:r>
                <a:rPr lang="en-US" b="1" dirty="0">
                  <a:solidFill>
                    <a:schemeClr val="bg1"/>
                  </a:solidFill>
                  <a:latin typeface="BR Omny" pitchFamily="2" charset="77"/>
                  <a:cs typeface="Times New Roman" panose="02020603050405020304" pitchFamily="18" charset="0"/>
                </a:rPr>
                <a:t>design</a:t>
              </a:r>
            </a:p>
          </p:txBody>
        </p:sp>
        <p:grpSp>
          <p:nvGrpSpPr>
            <p:cNvPr id="47" name="Grupo 71">
              <a:extLst>
                <a:ext uri="{FF2B5EF4-FFF2-40B4-BE49-F238E27FC236}">
                  <a16:creationId xmlns:a16="http://schemas.microsoft.com/office/drawing/2014/main" id="{DE001127-A5EB-F1DC-30C7-EEFE54980702}"/>
                </a:ext>
              </a:extLst>
            </p:cNvPr>
            <p:cNvGrpSpPr/>
            <p:nvPr/>
          </p:nvGrpSpPr>
          <p:grpSpPr>
            <a:xfrm>
              <a:off x="6721246" y="653970"/>
              <a:ext cx="2490388" cy="2490388"/>
              <a:chOff x="2434166" y="1564820"/>
              <a:chExt cx="1912559" cy="1912559"/>
            </a:xfrm>
            <a:solidFill>
              <a:schemeClr val="accent3"/>
            </a:solidFill>
          </p:grpSpPr>
          <p:sp>
            <p:nvSpPr>
              <p:cNvPr id="69" name="Forma 72">
                <a:extLst>
                  <a:ext uri="{FF2B5EF4-FFF2-40B4-BE49-F238E27FC236}">
                    <a16:creationId xmlns:a16="http://schemas.microsoft.com/office/drawing/2014/main" id="{3D504EC0-F2A4-195F-7175-AFCD888A2A80}"/>
                  </a:ext>
                </a:extLst>
              </p:cNvPr>
              <p:cNvSpPr/>
              <p:nvPr/>
            </p:nvSpPr>
            <p:spPr>
              <a:xfrm>
                <a:off x="2434166" y="1564820"/>
                <a:ext cx="1912559" cy="1912559"/>
              </a:xfrm>
              <a:prstGeom prst="ellipse">
                <a:avLst/>
              </a:prstGeom>
              <a:grpFill/>
              <a:ln>
                <a:noFill/>
              </a:ln>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a:lstStyle/>
              <a:p>
                <a:endParaRPr lang="en-US">
                  <a:latin typeface="BR Omny" pitchFamily="2" charset="77"/>
                </a:endParaRPr>
              </a:p>
            </p:txBody>
          </p:sp>
          <p:sp>
            <p:nvSpPr>
              <p:cNvPr id="70" name="Forma 4">
                <a:extLst>
                  <a:ext uri="{FF2B5EF4-FFF2-40B4-BE49-F238E27FC236}">
                    <a16:creationId xmlns:a16="http://schemas.microsoft.com/office/drawing/2014/main" id="{9E21A9AC-0D60-379C-1E44-C068813FE9E5}"/>
                  </a:ext>
                </a:extLst>
              </p:cNvPr>
              <p:cNvSpPr txBox="1"/>
              <p:nvPr/>
            </p:nvSpPr>
            <p:spPr>
              <a:xfrm>
                <a:off x="2818675" y="2012828"/>
                <a:ext cx="1143541" cy="983095"/>
              </a:xfrm>
              <a:prstGeom prst="ellipse">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7625" tIns="47625" rIns="47625" bIns="47625" numCol="1" spcCol="1270" anchor="ctr" anchorCtr="0">
                <a:noAutofit/>
              </a:bodyPr>
              <a:lstStyle/>
              <a:p>
                <a:pPr algn="ctr" defTabSz="1666875">
                  <a:lnSpc>
                    <a:spcPct val="90000"/>
                  </a:lnSpc>
                  <a:spcBef>
                    <a:spcPct val="0"/>
                  </a:spcBef>
                  <a:spcAft>
                    <a:spcPct val="35000"/>
                  </a:spcAft>
                </a:pPr>
                <a:endParaRPr lang="en-US" dirty="0">
                  <a:latin typeface="BR Omny" pitchFamily="2" charset="77"/>
                </a:endParaRPr>
              </a:p>
            </p:txBody>
          </p:sp>
        </p:grpSp>
        <p:sp>
          <p:nvSpPr>
            <p:cNvPr id="48" name="CuadroTexto 53">
              <a:extLst>
                <a:ext uri="{FF2B5EF4-FFF2-40B4-BE49-F238E27FC236}">
                  <a16:creationId xmlns:a16="http://schemas.microsoft.com/office/drawing/2014/main" id="{BE6FAE17-D3C4-E7E1-59D7-10DFFAB917BF}"/>
                </a:ext>
              </a:extLst>
            </p:cNvPr>
            <p:cNvSpPr txBox="1"/>
            <p:nvPr/>
          </p:nvSpPr>
          <p:spPr>
            <a:xfrm>
              <a:off x="6850812" y="1675408"/>
              <a:ext cx="2263449" cy="380873"/>
            </a:xfrm>
            <a:prstGeom prst="rect">
              <a:avLst/>
            </a:prstGeom>
            <a:noFill/>
            <a:ln>
              <a:noFill/>
            </a:ln>
          </p:spPr>
          <p:txBody>
            <a:bodyPr wrap="square" rtlCol="0">
              <a:spAutoFit/>
            </a:bodyPr>
            <a:lstStyle/>
            <a:p>
              <a:pPr algn="ctr"/>
              <a:r>
                <a:rPr lang="en-US" b="1" dirty="0">
                  <a:solidFill>
                    <a:schemeClr val="bg1"/>
                  </a:solidFill>
                  <a:latin typeface="BR Omny" pitchFamily="2" charset="77"/>
                </a:rPr>
                <a:t>Evaluation</a:t>
              </a:r>
            </a:p>
          </p:txBody>
        </p:sp>
        <p:grpSp>
          <p:nvGrpSpPr>
            <p:cNvPr id="49" name="Grupo 74">
              <a:extLst>
                <a:ext uri="{FF2B5EF4-FFF2-40B4-BE49-F238E27FC236}">
                  <a16:creationId xmlns:a16="http://schemas.microsoft.com/office/drawing/2014/main" id="{A0B899AB-80EF-10B5-9906-7EF53B3409E5}"/>
                </a:ext>
              </a:extLst>
            </p:cNvPr>
            <p:cNvGrpSpPr/>
            <p:nvPr/>
          </p:nvGrpSpPr>
          <p:grpSpPr>
            <a:xfrm>
              <a:off x="6804181" y="3237554"/>
              <a:ext cx="2490388" cy="2490388"/>
              <a:chOff x="2434166" y="1564820"/>
              <a:chExt cx="1912559" cy="1912559"/>
            </a:xfrm>
            <a:solidFill>
              <a:schemeClr val="accent2"/>
            </a:solidFill>
          </p:grpSpPr>
          <p:sp>
            <p:nvSpPr>
              <p:cNvPr id="67" name="Forma 75">
                <a:extLst>
                  <a:ext uri="{FF2B5EF4-FFF2-40B4-BE49-F238E27FC236}">
                    <a16:creationId xmlns:a16="http://schemas.microsoft.com/office/drawing/2014/main" id="{0CB017C8-F97B-90C6-19A1-C55BE37005E0}"/>
                  </a:ext>
                </a:extLst>
              </p:cNvPr>
              <p:cNvSpPr/>
              <p:nvPr/>
            </p:nvSpPr>
            <p:spPr>
              <a:xfrm>
                <a:off x="2434166" y="1564820"/>
                <a:ext cx="1912559" cy="1912559"/>
              </a:xfrm>
              <a:prstGeom prst="ellipse">
                <a:avLst/>
              </a:prstGeom>
              <a:grpFill/>
              <a:ln>
                <a:noFill/>
              </a:ln>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a:lstStyle/>
              <a:p>
                <a:endParaRPr lang="en-US">
                  <a:latin typeface="BR Omny" pitchFamily="2" charset="77"/>
                </a:endParaRPr>
              </a:p>
            </p:txBody>
          </p:sp>
          <p:sp>
            <p:nvSpPr>
              <p:cNvPr id="68" name="Forma 4">
                <a:extLst>
                  <a:ext uri="{FF2B5EF4-FFF2-40B4-BE49-F238E27FC236}">
                    <a16:creationId xmlns:a16="http://schemas.microsoft.com/office/drawing/2014/main" id="{CBCE1BBC-2221-35E7-E8D7-4F301D00E504}"/>
                  </a:ext>
                </a:extLst>
              </p:cNvPr>
              <p:cNvSpPr txBox="1"/>
              <p:nvPr/>
            </p:nvSpPr>
            <p:spPr>
              <a:xfrm>
                <a:off x="2818675" y="2012828"/>
                <a:ext cx="1143541" cy="983095"/>
              </a:xfrm>
              <a:prstGeom prst="ellipse">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7625" tIns="47625" rIns="47625" bIns="47625" numCol="1" spcCol="1270" anchor="ctr" anchorCtr="0">
                <a:noAutofit/>
              </a:bodyPr>
              <a:lstStyle/>
              <a:p>
                <a:pPr algn="ctr" defTabSz="1666875">
                  <a:lnSpc>
                    <a:spcPct val="90000"/>
                  </a:lnSpc>
                  <a:spcBef>
                    <a:spcPct val="0"/>
                  </a:spcBef>
                  <a:spcAft>
                    <a:spcPct val="35000"/>
                  </a:spcAft>
                </a:pPr>
                <a:endParaRPr lang="en-US" dirty="0">
                  <a:latin typeface="BR Omny" pitchFamily="2" charset="77"/>
                </a:endParaRPr>
              </a:p>
            </p:txBody>
          </p:sp>
        </p:grpSp>
        <p:sp>
          <p:nvSpPr>
            <p:cNvPr id="50" name="Rectángulo 56">
              <a:extLst>
                <a:ext uri="{FF2B5EF4-FFF2-40B4-BE49-F238E27FC236}">
                  <a16:creationId xmlns:a16="http://schemas.microsoft.com/office/drawing/2014/main" id="{B3175AEC-8163-0714-E724-B07BBE302EF4}"/>
                </a:ext>
              </a:extLst>
            </p:cNvPr>
            <p:cNvSpPr/>
            <p:nvPr/>
          </p:nvSpPr>
          <p:spPr>
            <a:xfrm>
              <a:off x="7124132" y="4162476"/>
              <a:ext cx="1845377" cy="646331"/>
            </a:xfrm>
            <a:prstGeom prst="rect">
              <a:avLst/>
            </a:prstGeom>
            <a:ln>
              <a:noFill/>
            </a:ln>
          </p:spPr>
          <p:txBody>
            <a:bodyPr wrap="none">
              <a:spAutoFit/>
            </a:bodyPr>
            <a:lstStyle/>
            <a:p>
              <a:pPr algn="ctr"/>
              <a:r>
                <a:rPr lang="en-US" b="1" dirty="0">
                  <a:solidFill>
                    <a:schemeClr val="bg1"/>
                  </a:solidFill>
                  <a:latin typeface="BR Omny" pitchFamily="2" charset="77"/>
                  <a:ea typeface="Calibri" panose="020F0502020204030204" pitchFamily="34" charset="0"/>
                  <a:cs typeface="Times New Roman" panose="02020603050405020304" pitchFamily="18" charset="0"/>
                </a:rPr>
                <a:t>Organizational</a:t>
              </a:r>
            </a:p>
            <a:p>
              <a:pPr algn="ctr"/>
              <a:r>
                <a:rPr lang="en-US" b="1" dirty="0">
                  <a:solidFill>
                    <a:schemeClr val="bg1"/>
                  </a:solidFill>
                  <a:latin typeface="BR Omny" pitchFamily="2" charset="77"/>
                  <a:ea typeface="Calibri" panose="020F0502020204030204" pitchFamily="34" charset="0"/>
                  <a:cs typeface="Times New Roman" panose="02020603050405020304" pitchFamily="18" charset="0"/>
                </a:rPr>
                <a:t>analysis</a:t>
              </a:r>
              <a:endParaRPr lang="en-US" b="1" dirty="0">
                <a:solidFill>
                  <a:schemeClr val="bg1"/>
                </a:solidFill>
                <a:latin typeface="BR Omny" pitchFamily="2" charset="77"/>
              </a:endParaRPr>
            </a:p>
          </p:txBody>
        </p:sp>
        <p:grpSp>
          <p:nvGrpSpPr>
            <p:cNvPr id="51" name="Grupo 77">
              <a:extLst>
                <a:ext uri="{FF2B5EF4-FFF2-40B4-BE49-F238E27FC236}">
                  <a16:creationId xmlns:a16="http://schemas.microsoft.com/office/drawing/2014/main" id="{E4A5E700-9BE1-8356-AD07-1299C7AE78FA}"/>
                </a:ext>
              </a:extLst>
            </p:cNvPr>
            <p:cNvGrpSpPr/>
            <p:nvPr/>
          </p:nvGrpSpPr>
          <p:grpSpPr>
            <a:xfrm>
              <a:off x="9403724" y="2574071"/>
              <a:ext cx="2490388" cy="2490388"/>
              <a:chOff x="2434166" y="1564820"/>
              <a:chExt cx="1912559" cy="1912559"/>
            </a:xfrm>
            <a:solidFill>
              <a:schemeClr val="bg2">
                <a:lumMod val="75000"/>
              </a:schemeClr>
            </a:solidFill>
          </p:grpSpPr>
          <p:sp>
            <p:nvSpPr>
              <p:cNvPr id="65" name="Forma 78">
                <a:extLst>
                  <a:ext uri="{FF2B5EF4-FFF2-40B4-BE49-F238E27FC236}">
                    <a16:creationId xmlns:a16="http://schemas.microsoft.com/office/drawing/2014/main" id="{707DE2EE-35A4-661A-F99D-70FEF7CE81F4}"/>
                  </a:ext>
                </a:extLst>
              </p:cNvPr>
              <p:cNvSpPr/>
              <p:nvPr/>
            </p:nvSpPr>
            <p:spPr>
              <a:xfrm>
                <a:off x="2434166" y="1564820"/>
                <a:ext cx="1912559" cy="1912559"/>
              </a:xfrm>
              <a:prstGeom prst="ellipse">
                <a:avLst/>
              </a:prstGeom>
              <a:grpFill/>
              <a:ln>
                <a:noFill/>
              </a:ln>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a:lstStyle/>
              <a:p>
                <a:endParaRPr lang="en-US">
                  <a:latin typeface="BR Omny" pitchFamily="2" charset="77"/>
                </a:endParaRPr>
              </a:p>
            </p:txBody>
          </p:sp>
          <p:sp>
            <p:nvSpPr>
              <p:cNvPr id="66" name="Forma 4">
                <a:extLst>
                  <a:ext uri="{FF2B5EF4-FFF2-40B4-BE49-F238E27FC236}">
                    <a16:creationId xmlns:a16="http://schemas.microsoft.com/office/drawing/2014/main" id="{900F61E0-4CE5-4FA9-AF50-5BFE4CA969A8}"/>
                  </a:ext>
                </a:extLst>
              </p:cNvPr>
              <p:cNvSpPr txBox="1"/>
              <p:nvPr/>
            </p:nvSpPr>
            <p:spPr>
              <a:xfrm>
                <a:off x="2818675" y="2012828"/>
                <a:ext cx="1143541" cy="983095"/>
              </a:xfrm>
              <a:prstGeom prst="ellipse">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7625" tIns="47625" rIns="47625" bIns="47625" numCol="1" spcCol="1270" anchor="ctr" anchorCtr="0">
                <a:noAutofit/>
              </a:bodyPr>
              <a:lstStyle/>
              <a:p>
                <a:pPr algn="ctr" defTabSz="1666875">
                  <a:lnSpc>
                    <a:spcPct val="90000"/>
                  </a:lnSpc>
                  <a:spcBef>
                    <a:spcPct val="0"/>
                  </a:spcBef>
                  <a:spcAft>
                    <a:spcPct val="35000"/>
                  </a:spcAft>
                </a:pPr>
                <a:endParaRPr lang="en-US" dirty="0">
                  <a:latin typeface="BR Omny" pitchFamily="2" charset="77"/>
                </a:endParaRPr>
              </a:p>
            </p:txBody>
          </p:sp>
        </p:grpSp>
        <p:sp>
          <p:nvSpPr>
            <p:cNvPr id="52" name="Rectángulo 57">
              <a:extLst>
                <a:ext uri="{FF2B5EF4-FFF2-40B4-BE49-F238E27FC236}">
                  <a16:creationId xmlns:a16="http://schemas.microsoft.com/office/drawing/2014/main" id="{E14C44EA-AE95-3552-FB8D-AAE9E1856BA7}"/>
                </a:ext>
              </a:extLst>
            </p:cNvPr>
            <p:cNvSpPr/>
            <p:nvPr/>
          </p:nvSpPr>
          <p:spPr>
            <a:xfrm>
              <a:off x="9883862" y="3633801"/>
              <a:ext cx="1530108" cy="380873"/>
            </a:xfrm>
            <a:prstGeom prst="rect">
              <a:avLst/>
            </a:prstGeom>
            <a:ln>
              <a:noFill/>
            </a:ln>
          </p:spPr>
          <p:txBody>
            <a:bodyPr wrap="square">
              <a:spAutoFit/>
            </a:bodyPr>
            <a:lstStyle/>
            <a:p>
              <a:pPr algn="ctr"/>
              <a:r>
                <a:rPr lang="en-US" b="1" dirty="0">
                  <a:solidFill>
                    <a:schemeClr val="bg1"/>
                  </a:solidFill>
                  <a:latin typeface="BR Omny" pitchFamily="2" charset="77"/>
                  <a:ea typeface="Calibri" panose="020F0502020204030204" pitchFamily="34" charset="0"/>
                  <a:cs typeface="Times New Roman" panose="02020603050405020304" pitchFamily="18" charset="0"/>
                </a:rPr>
                <a:t>Regulation</a:t>
              </a:r>
              <a:endParaRPr lang="en-US" b="1" dirty="0">
                <a:solidFill>
                  <a:schemeClr val="bg1"/>
                </a:solidFill>
                <a:latin typeface="BR Omny" pitchFamily="2" charset="77"/>
              </a:endParaRPr>
            </a:p>
          </p:txBody>
        </p:sp>
        <p:grpSp>
          <p:nvGrpSpPr>
            <p:cNvPr id="53" name="Grupo 80">
              <a:extLst>
                <a:ext uri="{FF2B5EF4-FFF2-40B4-BE49-F238E27FC236}">
                  <a16:creationId xmlns:a16="http://schemas.microsoft.com/office/drawing/2014/main" id="{D4419F2B-FAE8-45F3-9D7D-399FBCD6207E}"/>
                </a:ext>
              </a:extLst>
            </p:cNvPr>
            <p:cNvGrpSpPr/>
            <p:nvPr/>
          </p:nvGrpSpPr>
          <p:grpSpPr>
            <a:xfrm>
              <a:off x="9163430" y="5298382"/>
              <a:ext cx="2490388" cy="2490388"/>
              <a:chOff x="2434166" y="1564820"/>
              <a:chExt cx="1912559" cy="1912559"/>
            </a:xfrm>
            <a:solidFill>
              <a:schemeClr val="tx2">
                <a:lumMod val="50000"/>
              </a:schemeClr>
            </a:solidFill>
          </p:grpSpPr>
          <p:sp>
            <p:nvSpPr>
              <p:cNvPr id="63" name="Forma 81">
                <a:extLst>
                  <a:ext uri="{FF2B5EF4-FFF2-40B4-BE49-F238E27FC236}">
                    <a16:creationId xmlns:a16="http://schemas.microsoft.com/office/drawing/2014/main" id="{89F06897-A243-CECA-CB47-8665927B7858}"/>
                  </a:ext>
                </a:extLst>
              </p:cNvPr>
              <p:cNvSpPr/>
              <p:nvPr/>
            </p:nvSpPr>
            <p:spPr>
              <a:xfrm>
                <a:off x="2434166" y="1564820"/>
                <a:ext cx="1912559" cy="1912559"/>
              </a:xfrm>
              <a:prstGeom prst="ellipse">
                <a:avLst/>
              </a:prstGeom>
              <a:solidFill>
                <a:schemeClr val="tx2"/>
              </a:solidFill>
              <a:ln>
                <a:noFill/>
              </a:ln>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a:lstStyle/>
              <a:p>
                <a:endParaRPr lang="en-US">
                  <a:solidFill>
                    <a:schemeClr val="tx2"/>
                  </a:solidFill>
                  <a:latin typeface="BR Omny" pitchFamily="2" charset="77"/>
                </a:endParaRPr>
              </a:p>
            </p:txBody>
          </p:sp>
          <p:sp>
            <p:nvSpPr>
              <p:cNvPr id="64" name="Forma 4">
                <a:extLst>
                  <a:ext uri="{FF2B5EF4-FFF2-40B4-BE49-F238E27FC236}">
                    <a16:creationId xmlns:a16="http://schemas.microsoft.com/office/drawing/2014/main" id="{24469C02-1918-5C9C-8D7D-B8869C7FA4DC}"/>
                  </a:ext>
                </a:extLst>
              </p:cNvPr>
              <p:cNvSpPr txBox="1"/>
              <p:nvPr/>
            </p:nvSpPr>
            <p:spPr>
              <a:xfrm>
                <a:off x="2818675" y="2012828"/>
                <a:ext cx="1143541" cy="983095"/>
              </a:xfrm>
              <a:prstGeom prst="ellipse">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spcFirstLastPara="0" vert="horz" wrap="square" lIns="47625" tIns="47625" rIns="47625" bIns="47625" numCol="1" spcCol="1270" anchor="ctr" anchorCtr="0">
                <a:noAutofit/>
              </a:bodyPr>
              <a:lstStyle/>
              <a:p>
                <a:pPr algn="ctr" defTabSz="1666875">
                  <a:lnSpc>
                    <a:spcPct val="90000"/>
                  </a:lnSpc>
                  <a:spcBef>
                    <a:spcPct val="0"/>
                  </a:spcBef>
                  <a:spcAft>
                    <a:spcPct val="35000"/>
                  </a:spcAft>
                </a:pPr>
                <a:endParaRPr lang="en-US" dirty="0">
                  <a:latin typeface="BR Omny" pitchFamily="2" charset="77"/>
                </a:endParaRPr>
              </a:p>
            </p:txBody>
          </p:sp>
        </p:grpSp>
        <p:sp>
          <p:nvSpPr>
            <p:cNvPr id="54" name="Rectángulo 58">
              <a:extLst>
                <a:ext uri="{FF2B5EF4-FFF2-40B4-BE49-F238E27FC236}">
                  <a16:creationId xmlns:a16="http://schemas.microsoft.com/office/drawing/2014/main" id="{1C423B4C-2B03-7281-7182-A9DF02F48236}"/>
                </a:ext>
              </a:extLst>
            </p:cNvPr>
            <p:cNvSpPr/>
            <p:nvPr/>
          </p:nvSpPr>
          <p:spPr>
            <a:xfrm>
              <a:off x="9296730" y="6386207"/>
              <a:ext cx="2222083" cy="380873"/>
            </a:xfrm>
            <a:prstGeom prst="rect">
              <a:avLst/>
            </a:prstGeom>
            <a:ln>
              <a:noFill/>
            </a:ln>
          </p:spPr>
          <p:txBody>
            <a:bodyPr wrap="none">
              <a:spAutoFit/>
            </a:bodyPr>
            <a:lstStyle/>
            <a:p>
              <a:pPr algn="ctr"/>
              <a:r>
                <a:rPr lang="en-US" b="1" dirty="0">
                  <a:solidFill>
                    <a:schemeClr val="bg1"/>
                  </a:solidFill>
                  <a:latin typeface="BR Omny" pitchFamily="2" charset="77"/>
                  <a:ea typeface="Calibri" panose="020F0502020204030204" pitchFamily="34" charset="0"/>
                  <a:cs typeface="Times New Roman" panose="02020603050405020304" pitchFamily="18" charset="0"/>
                </a:rPr>
                <a:t>Diagnosis studies</a:t>
              </a:r>
              <a:endParaRPr lang="en-US" b="1" dirty="0">
                <a:solidFill>
                  <a:schemeClr val="bg1"/>
                </a:solidFill>
                <a:latin typeface="BR Omny" pitchFamily="2" charset="77"/>
              </a:endParaRPr>
            </a:p>
          </p:txBody>
        </p:sp>
        <p:grpSp>
          <p:nvGrpSpPr>
            <p:cNvPr id="55" name="Grupo 83">
              <a:extLst>
                <a:ext uri="{FF2B5EF4-FFF2-40B4-BE49-F238E27FC236}">
                  <a16:creationId xmlns:a16="http://schemas.microsoft.com/office/drawing/2014/main" id="{7B7844EF-D2D6-AC57-A061-45953FD8C117}"/>
                </a:ext>
              </a:extLst>
            </p:cNvPr>
            <p:cNvGrpSpPr/>
            <p:nvPr/>
          </p:nvGrpSpPr>
          <p:grpSpPr>
            <a:xfrm>
              <a:off x="11041591" y="608872"/>
              <a:ext cx="2490388" cy="2490388"/>
              <a:chOff x="2434166" y="1564820"/>
              <a:chExt cx="1912559" cy="1912559"/>
            </a:xfrm>
            <a:solidFill>
              <a:schemeClr val="accent5"/>
            </a:solidFill>
          </p:grpSpPr>
          <p:sp>
            <p:nvSpPr>
              <p:cNvPr id="61" name="Forma 84">
                <a:extLst>
                  <a:ext uri="{FF2B5EF4-FFF2-40B4-BE49-F238E27FC236}">
                    <a16:creationId xmlns:a16="http://schemas.microsoft.com/office/drawing/2014/main" id="{A2494E80-B8D3-C659-9FEC-EE3C14D95712}"/>
                  </a:ext>
                </a:extLst>
              </p:cNvPr>
              <p:cNvSpPr/>
              <p:nvPr/>
            </p:nvSpPr>
            <p:spPr>
              <a:xfrm>
                <a:off x="2434166" y="1564820"/>
                <a:ext cx="1912559" cy="1912559"/>
              </a:xfrm>
              <a:prstGeom prst="ellipse">
                <a:avLst/>
              </a:prstGeom>
              <a:grpFill/>
              <a:ln>
                <a:noFill/>
              </a:ln>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a:lstStyle/>
              <a:p>
                <a:endParaRPr lang="en-US">
                  <a:latin typeface="BR Omny" pitchFamily="2" charset="77"/>
                </a:endParaRPr>
              </a:p>
            </p:txBody>
          </p:sp>
          <p:sp>
            <p:nvSpPr>
              <p:cNvPr id="62" name="Forma 4">
                <a:extLst>
                  <a:ext uri="{FF2B5EF4-FFF2-40B4-BE49-F238E27FC236}">
                    <a16:creationId xmlns:a16="http://schemas.microsoft.com/office/drawing/2014/main" id="{2BCAB31A-E4D9-2A32-0D62-CA511847015E}"/>
                  </a:ext>
                </a:extLst>
              </p:cNvPr>
              <p:cNvSpPr txBox="1"/>
              <p:nvPr/>
            </p:nvSpPr>
            <p:spPr>
              <a:xfrm>
                <a:off x="2818675" y="2012828"/>
                <a:ext cx="1143541" cy="983095"/>
              </a:xfrm>
              <a:prstGeom prst="ellipse">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7625" tIns="47625" rIns="47625" bIns="47625" numCol="1" spcCol="1270" anchor="ctr" anchorCtr="0">
                <a:noAutofit/>
              </a:bodyPr>
              <a:lstStyle/>
              <a:p>
                <a:pPr algn="ctr" defTabSz="1666875">
                  <a:lnSpc>
                    <a:spcPct val="90000"/>
                  </a:lnSpc>
                  <a:spcBef>
                    <a:spcPct val="0"/>
                  </a:spcBef>
                  <a:spcAft>
                    <a:spcPct val="35000"/>
                  </a:spcAft>
                </a:pPr>
                <a:endParaRPr lang="en-US" dirty="0">
                  <a:latin typeface="BR Omny" pitchFamily="2" charset="77"/>
                </a:endParaRPr>
              </a:p>
            </p:txBody>
          </p:sp>
        </p:grpSp>
        <p:sp>
          <p:nvSpPr>
            <p:cNvPr id="56" name="Rectángulo 60">
              <a:extLst>
                <a:ext uri="{FF2B5EF4-FFF2-40B4-BE49-F238E27FC236}">
                  <a16:creationId xmlns:a16="http://schemas.microsoft.com/office/drawing/2014/main" id="{92A327C9-0704-4CF8-EA6F-FEDF785D7756}"/>
                </a:ext>
              </a:extLst>
            </p:cNvPr>
            <p:cNvSpPr/>
            <p:nvPr/>
          </p:nvSpPr>
          <p:spPr>
            <a:xfrm>
              <a:off x="11185548" y="1290301"/>
              <a:ext cx="2218876" cy="1200329"/>
            </a:xfrm>
            <a:prstGeom prst="rect">
              <a:avLst/>
            </a:prstGeom>
            <a:ln>
              <a:noFill/>
            </a:ln>
          </p:spPr>
          <p:txBody>
            <a:bodyPr wrap="none">
              <a:spAutoFit/>
            </a:bodyPr>
            <a:lstStyle/>
            <a:p>
              <a:pPr algn="ctr"/>
              <a:r>
                <a:rPr lang="en-US" b="1" dirty="0">
                  <a:solidFill>
                    <a:schemeClr val="bg1"/>
                  </a:solidFill>
                  <a:latin typeface="BR Omny" pitchFamily="2" charset="77"/>
                  <a:ea typeface="Calibri" panose="020F0502020204030204" pitchFamily="34" charset="0"/>
                  <a:cs typeface="Times New Roman" panose="02020603050405020304" pitchFamily="18" charset="0"/>
                </a:rPr>
                <a:t>Financial analysis </a:t>
              </a:r>
            </a:p>
            <a:p>
              <a:pPr algn="ctr"/>
              <a:r>
                <a:rPr lang="en-US" b="1" dirty="0">
                  <a:solidFill>
                    <a:schemeClr val="bg1"/>
                  </a:solidFill>
                  <a:latin typeface="BR Omny" pitchFamily="2" charset="77"/>
                  <a:ea typeface="Calibri" panose="020F0502020204030204" pitchFamily="34" charset="0"/>
                  <a:cs typeface="Times New Roman" panose="02020603050405020304" pitchFamily="18" charset="0"/>
                </a:rPr>
                <a:t>and </a:t>
              </a:r>
            </a:p>
            <a:p>
              <a:pPr algn="ctr"/>
              <a:r>
                <a:rPr lang="en-US" b="1" dirty="0">
                  <a:solidFill>
                    <a:schemeClr val="bg1"/>
                  </a:solidFill>
                  <a:latin typeface="BR Omny" pitchFamily="2" charset="77"/>
                  <a:ea typeface="Calibri" panose="020F0502020204030204" pitchFamily="34" charset="0"/>
                  <a:cs typeface="Times New Roman" panose="02020603050405020304" pitchFamily="18" charset="0"/>
                </a:rPr>
                <a:t>Economic </a:t>
              </a:r>
            </a:p>
            <a:p>
              <a:pPr algn="ctr"/>
              <a:r>
                <a:rPr lang="en-US" b="1" dirty="0">
                  <a:solidFill>
                    <a:schemeClr val="bg1"/>
                  </a:solidFill>
                  <a:latin typeface="BR Omny" pitchFamily="2" charset="77"/>
                  <a:ea typeface="Calibri" panose="020F0502020204030204" pitchFamily="34" charset="0"/>
                  <a:cs typeface="Times New Roman" panose="02020603050405020304" pitchFamily="18" charset="0"/>
                </a:rPr>
                <a:t>Valuation</a:t>
              </a:r>
            </a:p>
          </p:txBody>
        </p:sp>
        <p:grpSp>
          <p:nvGrpSpPr>
            <p:cNvPr id="57" name="Grupo 86">
              <a:extLst>
                <a:ext uri="{FF2B5EF4-FFF2-40B4-BE49-F238E27FC236}">
                  <a16:creationId xmlns:a16="http://schemas.microsoft.com/office/drawing/2014/main" id="{34ECA303-95DC-877E-9840-EDDAC698B945}"/>
                </a:ext>
              </a:extLst>
            </p:cNvPr>
            <p:cNvGrpSpPr/>
            <p:nvPr/>
          </p:nvGrpSpPr>
          <p:grpSpPr>
            <a:xfrm>
              <a:off x="11583294" y="4167530"/>
              <a:ext cx="2490388" cy="2490388"/>
              <a:chOff x="2434166" y="1564820"/>
              <a:chExt cx="1912559" cy="1912559"/>
            </a:xfrm>
            <a:solidFill>
              <a:schemeClr val="accent6"/>
            </a:solidFill>
          </p:grpSpPr>
          <p:sp>
            <p:nvSpPr>
              <p:cNvPr id="59" name="Forma 87">
                <a:extLst>
                  <a:ext uri="{FF2B5EF4-FFF2-40B4-BE49-F238E27FC236}">
                    <a16:creationId xmlns:a16="http://schemas.microsoft.com/office/drawing/2014/main" id="{BB9D2A47-2A13-A797-C0D0-95181F5673A8}"/>
                  </a:ext>
                </a:extLst>
              </p:cNvPr>
              <p:cNvSpPr/>
              <p:nvPr/>
            </p:nvSpPr>
            <p:spPr>
              <a:xfrm>
                <a:off x="2434166" y="1564820"/>
                <a:ext cx="1912559" cy="1912559"/>
              </a:xfrm>
              <a:prstGeom prst="ellipse">
                <a:avLst/>
              </a:prstGeom>
              <a:grpFill/>
              <a:ln>
                <a:noFill/>
              </a:ln>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a:lstStyle/>
              <a:p>
                <a:endParaRPr lang="en-US">
                  <a:latin typeface="BR Omny" pitchFamily="2" charset="77"/>
                </a:endParaRPr>
              </a:p>
            </p:txBody>
          </p:sp>
          <p:sp>
            <p:nvSpPr>
              <p:cNvPr id="60" name="Forma 4">
                <a:extLst>
                  <a:ext uri="{FF2B5EF4-FFF2-40B4-BE49-F238E27FC236}">
                    <a16:creationId xmlns:a16="http://schemas.microsoft.com/office/drawing/2014/main" id="{FD51413B-0D45-00CD-8681-5A2740F492B8}"/>
                  </a:ext>
                </a:extLst>
              </p:cNvPr>
              <p:cNvSpPr txBox="1"/>
              <p:nvPr/>
            </p:nvSpPr>
            <p:spPr>
              <a:xfrm>
                <a:off x="2818675" y="2012828"/>
                <a:ext cx="1143541" cy="983095"/>
              </a:xfrm>
              <a:prstGeom prst="ellipse">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7625" tIns="47625" rIns="47625" bIns="47625" numCol="1" spcCol="1270" anchor="ctr" anchorCtr="0">
                <a:noAutofit/>
              </a:bodyPr>
              <a:lstStyle/>
              <a:p>
                <a:pPr algn="ctr" defTabSz="1666875">
                  <a:lnSpc>
                    <a:spcPct val="90000"/>
                  </a:lnSpc>
                  <a:spcBef>
                    <a:spcPct val="0"/>
                  </a:spcBef>
                  <a:spcAft>
                    <a:spcPct val="35000"/>
                  </a:spcAft>
                </a:pPr>
                <a:endParaRPr lang="en-US" dirty="0">
                  <a:latin typeface="BR Omny" pitchFamily="2" charset="77"/>
                </a:endParaRPr>
              </a:p>
            </p:txBody>
          </p:sp>
        </p:grpSp>
        <p:sp>
          <p:nvSpPr>
            <p:cNvPr id="58" name="Rectángulo 59">
              <a:extLst>
                <a:ext uri="{FF2B5EF4-FFF2-40B4-BE49-F238E27FC236}">
                  <a16:creationId xmlns:a16="http://schemas.microsoft.com/office/drawing/2014/main" id="{44A4B637-944D-AD21-45EB-314FE3C82DBF}"/>
                </a:ext>
              </a:extLst>
            </p:cNvPr>
            <p:cNvSpPr/>
            <p:nvPr/>
          </p:nvSpPr>
          <p:spPr>
            <a:xfrm>
              <a:off x="11976331" y="4944952"/>
              <a:ext cx="1704313" cy="957955"/>
            </a:xfrm>
            <a:prstGeom prst="rect">
              <a:avLst/>
            </a:prstGeom>
            <a:ln>
              <a:noFill/>
            </a:ln>
          </p:spPr>
          <p:txBody>
            <a:bodyPr wrap="none">
              <a:spAutoFit/>
            </a:bodyPr>
            <a:lstStyle/>
            <a:p>
              <a:pPr algn="ctr"/>
              <a:r>
                <a:rPr lang="en-US" b="1" dirty="0">
                  <a:solidFill>
                    <a:schemeClr val="bg1"/>
                  </a:solidFill>
                  <a:latin typeface="BR Omny" pitchFamily="2" charset="77"/>
                  <a:ea typeface="Calibri" panose="020F0502020204030204" pitchFamily="34" charset="0"/>
                  <a:cs typeface="Times New Roman" panose="02020603050405020304" pitchFamily="18" charset="0"/>
                </a:rPr>
                <a:t>Design of</a:t>
              </a:r>
            </a:p>
            <a:p>
              <a:pPr algn="ctr"/>
              <a:r>
                <a:rPr lang="en-US" b="1" dirty="0">
                  <a:solidFill>
                    <a:schemeClr val="bg1"/>
                  </a:solidFill>
                  <a:latin typeface="BR Omny" pitchFamily="2" charset="77"/>
                  <a:ea typeface="Calibri" panose="020F0502020204030204" pitchFamily="34" charset="0"/>
                  <a:cs typeface="Times New Roman" panose="02020603050405020304" pitchFamily="18" charset="0"/>
                </a:rPr>
                <a:t> public policy</a:t>
              </a:r>
            </a:p>
            <a:p>
              <a:pPr algn="ctr"/>
              <a:r>
                <a:rPr lang="en-US" b="1" dirty="0">
                  <a:solidFill>
                    <a:schemeClr val="bg1"/>
                  </a:solidFill>
                  <a:latin typeface="BR Omny" pitchFamily="2" charset="77"/>
                  <a:ea typeface="Calibri" panose="020F0502020204030204" pitchFamily="34" charset="0"/>
                  <a:cs typeface="Times New Roman" panose="02020603050405020304" pitchFamily="18" charset="0"/>
                </a:rPr>
                <a:t>guidelines</a:t>
              </a:r>
              <a:endParaRPr lang="en-US" b="1" dirty="0">
                <a:solidFill>
                  <a:schemeClr val="bg1"/>
                </a:solidFill>
                <a:latin typeface="BR Omny" pitchFamily="2" charset="77"/>
              </a:endParaRPr>
            </a:p>
          </p:txBody>
        </p:sp>
      </p:grpSp>
      <p:sp>
        <p:nvSpPr>
          <p:cNvPr id="21" name="Freeform 2">
            <a:extLst>
              <a:ext uri="{FF2B5EF4-FFF2-40B4-BE49-F238E27FC236}">
                <a16:creationId xmlns:a16="http://schemas.microsoft.com/office/drawing/2014/main" id="{5BB5A6B7-8287-B3D4-D462-837D0A1DB395}"/>
              </a:ext>
            </a:extLst>
          </p:cNvPr>
          <p:cNvSpPr/>
          <p:nvPr/>
        </p:nvSpPr>
        <p:spPr>
          <a:xfrm rot="-1377480">
            <a:off x="13658128" y="-73755"/>
            <a:ext cx="1598249" cy="1655790"/>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3"/>
            <a:stretch>
              <a:fillRect l="-5972" r="-5972"/>
            </a:stretch>
          </a:blipFill>
        </p:spPr>
        <p:txBody>
          <a:bodyPr/>
          <a:lstStyle/>
          <a:p>
            <a:pPr defTabSz="634950"/>
            <a:endParaRPr lang="es-ES_tradnl" sz="1250">
              <a:solidFill>
                <a:prstClr val="black"/>
              </a:solidFill>
              <a:latin typeface="Calibri"/>
            </a:endParaRPr>
          </a:p>
        </p:txBody>
      </p:sp>
    </p:spTree>
    <p:extLst>
      <p:ext uri="{BB962C8B-B14F-4D97-AF65-F5344CB8AC3E}">
        <p14:creationId xmlns:p14="http://schemas.microsoft.com/office/powerpoint/2010/main" val="2259004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574E4-AA4B-B4A6-DC2E-758E68971E75}"/>
            </a:ext>
          </a:extLst>
        </p:cNvPr>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3463109E-C005-2907-8E35-5A57DDC798CD}"/>
              </a:ext>
            </a:extLst>
          </p:cNvPr>
          <p:cNvGraphicFramePr/>
          <p:nvPr>
            <p:extLst>
              <p:ext uri="{D42A27DB-BD31-4B8C-83A1-F6EECF244321}">
                <p14:modId xmlns:p14="http://schemas.microsoft.com/office/powerpoint/2010/main" val="4102419967"/>
              </p:ext>
            </p:extLst>
          </p:nvPr>
        </p:nvGraphicFramePr>
        <p:xfrm>
          <a:off x="0" y="1172642"/>
          <a:ext cx="15240000" cy="6653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95BC4477-6318-5062-C266-F8F084E37E5B}"/>
              </a:ext>
            </a:extLst>
          </p:cNvPr>
          <p:cNvSpPr txBox="1"/>
          <p:nvPr/>
        </p:nvSpPr>
        <p:spPr>
          <a:xfrm>
            <a:off x="857251" y="912746"/>
            <a:ext cx="12985749" cy="615553"/>
          </a:xfrm>
          <a:prstGeom prst="rect">
            <a:avLst/>
          </a:prstGeom>
        </p:spPr>
        <p:txBody>
          <a:bodyPr wrap="square" lIns="0" tIns="0" rIns="0" bIns="0" rtlCol="0" anchor="t">
            <a:spAutoFit/>
          </a:bodyPr>
          <a:lstStyle/>
          <a:p>
            <a:pPr>
              <a:lnSpc>
                <a:spcPts val="4799"/>
              </a:lnSpc>
            </a:pPr>
            <a:r>
              <a:rPr lang="es-ES_tradnl" sz="4000" b="1" dirty="0">
                <a:solidFill>
                  <a:srgbClr val="1C79BE"/>
                </a:solidFill>
                <a:latin typeface="BR Omny Bold"/>
                <a:ea typeface="BR Omny Bold"/>
                <a:cs typeface="BR Omny Bold"/>
                <a:sym typeface="BR Omny Bold"/>
              </a:rPr>
              <a:t>Workshop Content</a:t>
            </a:r>
          </a:p>
        </p:txBody>
      </p:sp>
      <p:sp>
        <p:nvSpPr>
          <p:cNvPr id="7" name="Freeform 2">
            <a:extLst>
              <a:ext uri="{FF2B5EF4-FFF2-40B4-BE49-F238E27FC236}">
                <a16:creationId xmlns:a16="http://schemas.microsoft.com/office/drawing/2014/main" id="{B184C7F0-7FD9-2488-829C-9E454EA71B65}"/>
              </a:ext>
            </a:extLst>
          </p:cNvPr>
          <p:cNvSpPr/>
          <p:nvPr/>
        </p:nvSpPr>
        <p:spPr>
          <a:xfrm rot="-1377480">
            <a:off x="11126516" y="4859669"/>
            <a:ext cx="5767398" cy="5975038"/>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8"/>
            <a:stretch>
              <a:fillRect l="-5972" r="-5972"/>
            </a:stretch>
          </a:blipFill>
        </p:spPr>
        <p:txBody>
          <a:bodyPr/>
          <a:lstStyle/>
          <a:p>
            <a:endParaRPr lang="es-PY" sz="1500"/>
          </a:p>
        </p:txBody>
      </p:sp>
    </p:spTree>
    <p:extLst>
      <p:ext uri="{BB962C8B-B14F-4D97-AF65-F5344CB8AC3E}">
        <p14:creationId xmlns:p14="http://schemas.microsoft.com/office/powerpoint/2010/main" val="857244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3F75248B-C063-0CB4-C066-A12DB438776A}"/>
              </a:ext>
            </a:extLst>
          </p:cNvPr>
          <p:cNvSpPr txBox="1"/>
          <p:nvPr/>
        </p:nvSpPr>
        <p:spPr>
          <a:xfrm>
            <a:off x="857251" y="912746"/>
            <a:ext cx="12985749" cy="1231106"/>
          </a:xfrm>
          <a:prstGeom prst="rect">
            <a:avLst/>
          </a:prstGeom>
        </p:spPr>
        <p:txBody>
          <a:bodyPr wrap="square" lIns="0" tIns="0" rIns="0" bIns="0" rtlCol="0" anchor="t">
            <a:spAutoFit/>
          </a:bodyPr>
          <a:lstStyle/>
          <a:p>
            <a:pPr>
              <a:lnSpc>
                <a:spcPts val="4799"/>
              </a:lnSpc>
            </a:pPr>
            <a:r>
              <a:rPr lang="en-US" sz="4000" b="1" noProof="0" dirty="0">
                <a:solidFill>
                  <a:srgbClr val="1C79BE"/>
                </a:solidFill>
                <a:latin typeface="BR Omny Bold"/>
                <a:ea typeface="BR Omny Bold"/>
                <a:cs typeface="BR Omny Bold"/>
                <a:sym typeface="BR Omny Bold"/>
              </a:rPr>
              <a:t>Beyond the black box: Why does public policy need theory?</a:t>
            </a:r>
          </a:p>
        </p:txBody>
      </p:sp>
      <p:pic>
        <p:nvPicPr>
          <p:cNvPr id="7" name="Picture 6">
            <a:extLst>
              <a:ext uri="{FF2B5EF4-FFF2-40B4-BE49-F238E27FC236}">
                <a16:creationId xmlns:a16="http://schemas.microsoft.com/office/drawing/2014/main" id="{EF9D425E-8EA0-2AFF-E938-3F80C126E3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0248" y="5599779"/>
            <a:ext cx="4663942" cy="2753947"/>
          </a:xfrm>
          <a:prstGeom prst="rect">
            <a:avLst/>
          </a:prstGeom>
          <a:effectLst>
            <a:softEdge rad="0"/>
          </a:effectLst>
        </p:spPr>
      </p:pic>
      <p:pic>
        <p:nvPicPr>
          <p:cNvPr id="10" name="Picture 9">
            <a:extLst>
              <a:ext uri="{FF2B5EF4-FFF2-40B4-BE49-F238E27FC236}">
                <a16:creationId xmlns:a16="http://schemas.microsoft.com/office/drawing/2014/main" id="{9F9AB3EB-0C17-02A7-989F-306EE7830B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9751" y="5552729"/>
            <a:ext cx="4663941" cy="2848048"/>
          </a:xfrm>
          <a:prstGeom prst="rect">
            <a:avLst/>
          </a:prstGeom>
        </p:spPr>
      </p:pic>
      <p:sp>
        <p:nvSpPr>
          <p:cNvPr id="11" name="TextBox 4">
            <a:extLst>
              <a:ext uri="{FF2B5EF4-FFF2-40B4-BE49-F238E27FC236}">
                <a16:creationId xmlns:a16="http://schemas.microsoft.com/office/drawing/2014/main" id="{06A0A92F-FBD3-2176-AC9C-9911C7169059}"/>
              </a:ext>
            </a:extLst>
          </p:cNvPr>
          <p:cNvSpPr txBox="1"/>
          <p:nvPr/>
        </p:nvSpPr>
        <p:spPr>
          <a:xfrm>
            <a:off x="857251" y="2381250"/>
            <a:ext cx="6308943" cy="3149580"/>
          </a:xfrm>
          <a:prstGeom prst="rect">
            <a:avLst/>
          </a:prstGeom>
        </p:spPr>
        <p:txBody>
          <a:bodyPr wrap="square" lIns="0" tIns="0" rIns="0" bIns="0" rtlCol="0" anchor="t">
            <a:spAutoFit/>
          </a:bodyPr>
          <a:lstStyle/>
          <a:p>
            <a:pPr defTabSz="761970">
              <a:spcAft>
                <a:spcPts val="200"/>
              </a:spcAft>
            </a:pPr>
            <a:r>
              <a:rPr lang="en-US" b="1" noProof="0" dirty="0">
                <a:solidFill>
                  <a:srgbClr val="000000"/>
                </a:solidFill>
                <a:latin typeface="BR Omny" pitchFamily="2" charset="77"/>
                <a:ea typeface="BR Omny"/>
                <a:cs typeface="BR Omny"/>
                <a:sym typeface="BR Omny"/>
              </a:rPr>
              <a:t>Black Box Evaluation</a:t>
            </a:r>
          </a:p>
          <a:p>
            <a:pPr defTabSz="761970">
              <a:spcAft>
                <a:spcPts val="200"/>
              </a:spcAft>
            </a:pPr>
            <a:endParaRPr lang="en-US" noProof="0" dirty="0">
              <a:solidFill>
                <a:srgbClr val="000000"/>
              </a:solidFill>
              <a:latin typeface="BR Omny" pitchFamily="2" charset="77"/>
              <a:ea typeface="BR Omny"/>
              <a:cs typeface="BR Omny"/>
              <a:sym typeface="BR Omny"/>
            </a:endParaRPr>
          </a:p>
          <a:p>
            <a:pPr marL="342900" indent="-342900">
              <a:spcAft>
                <a:spcPts val="200"/>
              </a:spcAft>
              <a:buClr>
                <a:schemeClr val="accent2"/>
              </a:buClr>
              <a:buFont typeface="Wingdings" pitchFamily="2" charset="2"/>
              <a:buChar char="§"/>
            </a:pPr>
            <a:r>
              <a:rPr lang="en-US" noProof="0" dirty="0">
                <a:latin typeface="BR Omny" pitchFamily="2" charset="77"/>
              </a:rPr>
              <a:t>Focuses on </a:t>
            </a:r>
            <a:r>
              <a:rPr lang="en-US" b="1" noProof="0" dirty="0">
                <a:latin typeface="BR Omny" pitchFamily="2" charset="77"/>
              </a:rPr>
              <a:t>inputs and final outcomes</a:t>
            </a:r>
            <a:r>
              <a:rPr lang="en-US" noProof="0" dirty="0">
                <a:latin typeface="BR Omny" pitchFamily="2" charset="77"/>
              </a:rPr>
              <a:t>, but ignores the complex dynamics and contextual realities between them.</a:t>
            </a:r>
          </a:p>
          <a:p>
            <a:pPr marL="342900" indent="-342900">
              <a:spcAft>
                <a:spcPts val="200"/>
              </a:spcAft>
              <a:buClr>
                <a:schemeClr val="accent2"/>
              </a:buClr>
              <a:buFont typeface="Wingdings" pitchFamily="2" charset="2"/>
              <a:buChar char="§"/>
            </a:pPr>
            <a:r>
              <a:rPr lang="en-US" noProof="0" dirty="0">
                <a:latin typeface="BR Omny" pitchFamily="2" charset="77"/>
              </a:rPr>
              <a:t>Evaluates and assesses the intervention </a:t>
            </a:r>
            <a:r>
              <a:rPr lang="en-US" b="1" noProof="0" dirty="0">
                <a:latin typeface="BR Omny" pitchFamily="2" charset="77"/>
              </a:rPr>
              <a:t>without making explicit</a:t>
            </a:r>
            <a:r>
              <a:rPr lang="en-US" noProof="0" dirty="0">
                <a:latin typeface="BR Omny" pitchFamily="2" charset="77"/>
              </a:rPr>
              <a:t> the rationale behind, the assumptions, nor mechanisms of change.</a:t>
            </a:r>
            <a:endParaRPr lang="en-US" noProof="0" dirty="0">
              <a:solidFill>
                <a:srgbClr val="000000"/>
              </a:solidFill>
              <a:latin typeface="BR Omny" pitchFamily="2" charset="77"/>
              <a:ea typeface="BR Omny"/>
              <a:cs typeface="BR Omny"/>
              <a:sym typeface="BR Omny"/>
            </a:endParaRPr>
          </a:p>
          <a:p>
            <a:pPr marL="342900" indent="-342900">
              <a:spcAft>
                <a:spcPts val="200"/>
              </a:spcAft>
              <a:buClr>
                <a:schemeClr val="accent2"/>
              </a:buClr>
              <a:buFont typeface="Wingdings" pitchFamily="2" charset="2"/>
              <a:buChar char="§"/>
            </a:pPr>
            <a:r>
              <a:rPr lang="en-US" noProof="0" dirty="0">
                <a:solidFill>
                  <a:srgbClr val="000000"/>
                </a:solidFill>
                <a:latin typeface="BR Omny" pitchFamily="2" charset="77"/>
                <a:ea typeface="BR Omny"/>
                <a:cs typeface="BR Omny"/>
                <a:sym typeface="BR Omny"/>
              </a:rPr>
              <a:t> Might fall in misunderstanding</a:t>
            </a:r>
            <a:r>
              <a:rPr lang="en-US" noProof="0" dirty="0">
                <a:latin typeface="BR Omny" pitchFamily="2" charset="77"/>
              </a:rPr>
              <a:t> public policies as </a:t>
            </a:r>
            <a:r>
              <a:rPr lang="en-US" b="1" noProof="0" dirty="0">
                <a:latin typeface="BR Omny" pitchFamily="2" charset="77"/>
              </a:rPr>
              <a:t>universally applicable</a:t>
            </a:r>
            <a:r>
              <a:rPr lang="en-US" noProof="0" dirty="0">
                <a:latin typeface="BR Omny" pitchFamily="2" charset="77"/>
              </a:rPr>
              <a:t>, overlooking variation in population needs and implementation environments.</a:t>
            </a:r>
            <a:endParaRPr lang="en-US" noProof="0" dirty="0">
              <a:solidFill>
                <a:srgbClr val="000000"/>
              </a:solidFill>
              <a:latin typeface="BR Omny" pitchFamily="2" charset="77"/>
              <a:ea typeface="BR Omny"/>
              <a:cs typeface="BR Omny"/>
              <a:sym typeface="BR Omny"/>
            </a:endParaRPr>
          </a:p>
        </p:txBody>
      </p:sp>
      <p:sp>
        <p:nvSpPr>
          <p:cNvPr id="12" name="TextBox 4">
            <a:extLst>
              <a:ext uri="{FF2B5EF4-FFF2-40B4-BE49-F238E27FC236}">
                <a16:creationId xmlns:a16="http://schemas.microsoft.com/office/drawing/2014/main" id="{BFAB2108-8C83-0057-6DEC-CD84C8FE40B8}"/>
              </a:ext>
            </a:extLst>
          </p:cNvPr>
          <p:cNvSpPr txBox="1"/>
          <p:nvPr/>
        </p:nvSpPr>
        <p:spPr>
          <a:xfrm>
            <a:off x="7754038" y="2381250"/>
            <a:ext cx="6876361" cy="3149580"/>
          </a:xfrm>
          <a:prstGeom prst="rect">
            <a:avLst/>
          </a:prstGeom>
        </p:spPr>
        <p:txBody>
          <a:bodyPr wrap="square" lIns="0" tIns="0" rIns="0" bIns="0" rtlCol="0" anchor="t">
            <a:spAutoFit/>
          </a:bodyPr>
          <a:lstStyle/>
          <a:p>
            <a:pPr defTabSz="761970">
              <a:spcAft>
                <a:spcPts val="200"/>
              </a:spcAft>
            </a:pPr>
            <a:r>
              <a:rPr lang="en-US" b="1" noProof="0" dirty="0">
                <a:solidFill>
                  <a:srgbClr val="000000"/>
                </a:solidFill>
                <a:latin typeface="BR Omny" pitchFamily="2" charset="77"/>
                <a:ea typeface="BR Omny"/>
                <a:cs typeface="BR Omny"/>
                <a:sym typeface="BR Omny"/>
              </a:rPr>
              <a:t>Theory-Based Evaluation (TBE)</a:t>
            </a:r>
          </a:p>
          <a:p>
            <a:pPr defTabSz="761970">
              <a:spcAft>
                <a:spcPts val="200"/>
              </a:spcAft>
            </a:pPr>
            <a:endParaRPr lang="en-US" noProof="0" dirty="0">
              <a:solidFill>
                <a:srgbClr val="000000"/>
              </a:solidFill>
              <a:latin typeface="BR Omny" pitchFamily="2" charset="77"/>
              <a:ea typeface="BR Omny"/>
              <a:cs typeface="BR Omny"/>
              <a:sym typeface="BR Omny"/>
            </a:endParaRPr>
          </a:p>
          <a:p>
            <a:pPr marL="342900" indent="-342900" defTabSz="761970">
              <a:spcAft>
                <a:spcPts val="200"/>
              </a:spcAft>
              <a:buClr>
                <a:schemeClr val="accent2"/>
              </a:buClr>
              <a:buFont typeface="Wingdings" pitchFamily="2" charset="2"/>
              <a:buChar char="§"/>
            </a:pPr>
            <a:r>
              <a:rPr lang="en-US" noProof="0" dirty="0">
                <a:latin typeface="BR Omny" pitchFamily="2" charset="77"/>
              </a:rPr>
              <a:t>Builds a </a:t>
            </a:r>
            <a:r>
              <a:rPr lang="en-US" b="1" noProof="0" dirty="0">
                <a:latin typeface="BR Omny" pitchFamily="2" charset="77"/>
              </a:rPr>
              <a:t>theory of change</a:t>
            </a:r>
            <a:r>
              <a:rPr lang="en-US" noProof="0" dirty="0">
                <a:latin typeface="BR Omny" pitchFamily="2" charset="77"/>
              </a:rPr>
              <a:t> to explain how (the specific “steps” and assumptions) interventions produce change in specific contexts</a:t>
            </a:r>
            <a:r>
              <a:rPr lang="en-US" noProof="0" dirty="0">
                <a:solidFill>
                  <a:srgbClr val="000000"/>
                </a:solidFill>
                <a:latin typeface="BR Omny" pitchFamily="2" charset="77"/>
                <a:ea typeface="BR Omny"/>
                <a:cs typeface="BR Omny"/>
                <a:sym typeface="BR Omny"/>
              </a:rPr>
              <a:t>.</a:t>
            </a:r>
            <a:r>
              <a:rPr lang="en-US" noProof="0" dirty="0">
                <a:latin typeface="BR Omny" pitchFamily="2" charset="77"/>
              </a:rPr>
              <a:t> </a:t>
            </a:r>
          </a:p>
          <a:p>
            <a:pPr marL="342900" indent="-342900" defTabSz="761970">
              <a:spcAft>
                <a:spcPts val="200"/>
              </a:spcAft>
              <a:buClr>
                <a:schemeClr val="accent2"/>
              </a:buClr>
              <a:buFont typeface="Wingdings" pitchFamily="2" charset="2"/>
              <a:buChar char="§"/>
            </a:pPr>
            <a:r>
              <a:rPr lang="en-US" noProof="0" dirty="0">
                <a:latin typeface="BR Omny" pitchFamily="2" charset="77"/>
              </a:rPr>
              <a:t>Makes the </a:t>
            </a:r>
            <a:r>
              <a:rPr lang="en-US" b="1" noProof="0" dirty="0">
                <a:latin typeface="BR Omny" pitchFamily="2" charset="77"/>
              </a:rPr>
              <a:t>causal logic and assumptions explicit to make it evaluable</a:t>
            </a:r>
            <a:r>
              <a:rPr lang="en-US" noProof="0" dirty="0">
                <a:latin typeface="BR Omny" pitchFamily="2" charset="77"/>
              </a:rPr>
              <a:t>, and aligning policy rationale with specific context complexity.</a:t>
            </a:r>
            <a:r>
              <a:rPr lang="en-US" noProof="0" dirty="0">
                <a:solidFill>
                  <a:srgbClr val="000000"/>
                </a:solidFill>
                <a:latin typeface="BR Omny" pitchFamily="2" charset="77"/>
                <a:ea typeface="BR Omny"/>
                <a:cs typeface="BR Omny"/>
                <a:sym typeface="BR Omny"/>
              </a:rPr>
              <a:t> </a:t>
            </a:r>
          </a:p>
          <a:p>
            <a:pPr marL="342900" indent="-342900" defTabSz="761970">
              <a:spcAft>
                <a:spcPts val="200"/>
              </a:spcAft>
              <a:buClr>
                <a:schemeClr val="accent2"/>
              </a:buClr>
              <a:buFont typeface="Wingdings" pitchFamily="2" charset="2"/>
              <a:buChar char="§"/>
            </a:pPr>
            <a:r>
              <a:rPr lang="en-US" noProof="0" dirty="0">
                <a:solidFill>
                  <a:srgbClr val="000000"/>
                </a:solidFill>
                <a:latin typeface="BR Omny" pitchFamily="2" charset="77"/>
                <a:ea typeface="BR Omny"/>
                <a:cs typeface="BR Omny"/>
                <a:sym typeface="BR Omny"/>
              </a:rPr>
              <a:t>Responds to the diverse but specific needs and realities of the specific population and context, enabling adaptive learning and specificity. </a:t>
            </a:r>
          </a:p>
        </p:txBody>
      </p:sp>
      <p:cxnSp>
        <p:nvCxnSpPr>
          <p:cNvPr id="14" name="Straight Connector 13">
            <a:extLst>
              <a:ext uri="{FF2B5EF4-FFF2-40B4-BE49-F238E27FC236}">
                <a16:creationId xmlns:a16="http://schemas.microsoft.com/office/drawing/2014/main" id="{05897D0D-F228-0B38-CBF0-06692E37DC1E}"/>
              </a:ext>
            </a:extLst>
          </p:cNvPr>
          <p:cNvCxnSpPr>
            <a:cxnSpLocks/>
          </p:cNvCxnSpPr>
          <p:nvPr/>
        </p:nvCxnSpPr>
        <p:spPr>
          <a:xfrm>
            <a:off x="7467600" y="2279004"/>
            <a:ext cx="0" cy="629349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Freeform 2">
            <a:extLst>
              <a:ext uri="{FF2B5EF4-FFF2-40B4-BE49-F238E27FC236}">
                <a16:creationId xmlns:a16="http://schemas.microsoft.com/office/drawing/2014/main" id="{C25B9212-1383-61E8-A082-82F42A266F76}"/>
              </a:ext>
            </a:extLst>
          </p:cNvPr>
          <p:cNvSpPr/>
          <p:nvPr/>
        </p:nvSpPr>
        <p:spPr>
          <a:xfrm rot="-1377480">
            <a:off x="13658128" y="-73755"/>
            <a:ext cx="1598249" cy="1655790"/>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5"/>
            <a:stretch>
              <a:fillRect l="-5972" r="-5972"/>
            </a:stretch>
          </a:blipFill>
        </p:spPr>
        <p:txBody>
          <a:bodyPr/>
          <a:lstStyle/>
          <a:p>
            <a:pPr defTabSz="634950"/>
            <a:endParaRPr lang="es-ES_tradnl" sz="1250">
              <a:solidFill>
                <a:prstClr val="black"/>
              </a:solidFill>
              <a:latin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5656E447-1FB5-D8DB-662B-B9135658861E}"/>
              </a:ext>
            </a:extLst>
          </p:cNvPr>
          <p:cNvSpPr txBox="1"/>
          <p:nvPr/>
        </p:nvSpPr>
        <p:spPr>
          <a:xfrm>
            <a:off x="857251" y="912746"/>
            <a:ext cx="12985749" cy="615553"/>
          </a:xfrm>
          <a:prstGeom prst="rect">
            <a:avLst/>
          </a:prstGeom>
        </p:spPr>
        <p:txBody>
          <a:bodyPr wrap="square" lIns="0" tIns="0" rIns="0" bIns="0" rtlCol="0" anchor="t">
            <a:spAutoFit/>
          </a:bodyPr>
          <a:lstStyle/>
          <a:p>
            <a:pPr>
              <a:lnSpc>
                <a:spcPts val="4799"/>
              </a:lnSpc>
            </a:pPr>
            <a:r>
              <a:rPr lang="en-US" sz="4000" b="1" noProof="0" dirty="0">
                <a:solidFill>
                  <a:srgbClr val="1C79BE"/>
                </a:solidFill>
                <a:latin typeface="BR Omny Bold"/>
                <a:ea typeface="BR Omny Bold"/>
                <a:cs typeface="BR Omny Bold"/>
                <a:sym typeface="BR Omny Bold"/>
              </a:rPr>
              <a:t>What is Theory Based Evaluation (TBE)?</a:t>
            </a:r>
          </a:p>
        </p:txBody>
      </p:sp>
      <p:sp>
        <p:nvSpPr>
          <p:cNvPr id="4" name="TextBox 4"/>
          <p:cNvSpPr txBox="1"/>
          <p:nvPr/>
        </p:nvSpPr>
        <p:spPr>
          <a:xfrm>
            <a:off x="864678" y="1949053"/>
            <a:ext cx="8736521" cy="5816977"/>
          </a:xfrm>
          <a:prstGeom prst="rect">
            <a:avLst/>
          </a:prstGeom>
        </p:spPr>
        <p:txBody>
          <a:bodyPr wrap="square" lIns="0" tIns="0" rIns="0" bIns="0" rtlCol="0" anchor="t">
            <a:spAutoFit/>
          </a:bodyPr>
          <a:lstStyle/>
          <a:p>
            <a:endParaRPr lang="en-US" dirty="0">
              <a:latin typeface="BR Omny" pitchFamily="2" charset="77"/>
            </a:endParaRPr>
          </a:p>
          <a:p>
            <a:r>
              <a:rPr lang="en-US" dirty="0">
                <a:solidFill>
                  <a:srgbClr val="000000"/>
                </a:solidFill>
                <a:latin typeface="BR Omny" pitchFamily="2" charset="77"/>
                <a:ea typeface="BR Omny"/>
                <a:cs typeface="BR Omny"/>
                <a:sym typeface="BR Omny"/>
              </a:rPr>
              <a:t>Theory Based Evaluation (TBE) aims to understand not only </a:t>
            </a:r>
            <a:r>
              <a:rPr lang="en-US" b="1" i="1" dirty="0">
                <a:solidFill>
                  <a:srgbClr val="000000"/>
                </a:solidFill>
                <a:latin typeface="BR Omny" pitchFamily="2" charset="77"/>
                <a:ea typeface="BR Omny"/>
                <a:cs typeface="BR Omny"/>
                <a:sym typeface="BR Omny"/>
              </a:rPr>
              <a:t>what worked  </a:t>
            </a:r>
            <a:r>
              <a:rPr lang="en-US" b="1" dirty="0">
                <a:solidFill>
                  <a:srgbClr val="000000"/>
                </a:solidFill>
                <a:latin typeface="BR Omny" pitchFamily="2" charset="77"/>
                <a:ea typeface="BR Omny"/>
                <a:cs typeface="BR Omny"/>
                <a:sym typeface="BR Omny"/>
              </a:rPr>
              <a:t>and </a:t>
            </a:r>
            <a:r>
              <a:rPr lang="en-US" b="1" i="1" dirty="0">
                <a:solidFill>
                  <a:srgbClr val="000000"/>
                </a:solidFill>
                <a:latin typeface="BR Omny" pitchFamily="2" charset="77"/>
                <a:ea typeface="BR Omny"/>
                <a:cs typeface="BR Omny"/>
                <a:sym typeface="BR Omny"/>
              </a:rPr>
              <a:t>what outcomes resulted </a:t>
            </a:r>
            <a:r>
              <a:rPr lang="en-US" dirty="0">
                <a:solidFill>
                  <a:srgbClr val="000000"/>
                </a:solidFill>
                <a:latin typeface="BR Omny" pitchFamily="2" charset="77"/>
                <a:ea typeface="BR Omny"/>
                <a:cs typeface="BR Omny"/>
                <a:sym typeface="BR Omny"/>
              </a:rPr>
              <a:t>but </a:t>
            </a:r>
            <a:r>
              <a:rPr lang="en-US" b="1" i="1" dirty="0">
                <a:effectLst/>
                <a:latin typeface="BR Omny" pitchFamily="2" charset="77"/>
              </a:rPr>
              <a:t>how</a:t>
            </a:r>
            <a:r>
              <a:rPr lang="en-US" b="1" dirty="0">
                <a:effectLst/>
                <a:latin typeface="BR Omny" pitchFamily="2" charset="77"/>
              </a:rPr>
              <a:t>, </a:t>
            </a:r>
            <a:r>
              <a:rPr lang="en-US" b="1" i="1" dirty="0">
                <a:effectLst/>
                <a:latin typeface="BR Omny" pitchFamily="2" charset="77"/>
              </a:rPr>
              <a:t>why</a:t>
            </a:r>
            <a:r>
              <a:rPr lang="en-US" b="1" dirty="0">
                <a:effectLst/>
                <a:latin typeface="BR Omny" pitchFamily="2" charset="77"/>
              </a:rPr>
              <a:t>, </a:t>
            </a:r>
            <a:r>
              <a:rPr lang="en-US" b="1" i="1" dirty="0">
                <a:effectLst/>
                <a:latin typeface="BR Omny" pitchFamily="2" charset="77"/>
              </a:rPr>
              <a:t>for whom</a:t>
            </a:r>
            <a:r>
              <a:rPr lang="en-US" b="1" dirty="0">
                <a:effectLst/>
                <a:latin typeface="BR Omny" pitchFamily="2" charset="77"/>
              </a:rPr>
              <a:t>, and </a:t>
            </a:r>
            <a:r>
              <a:rPr lang="en-US" b="1" i="1" dirty="0">
                <a:effectLst/>
                <a:latin typeface="BR Omny" pitchFamily="2" charset="77"/>
              </a:rPr>
              <a:t>under what circumstances</a:t>
            </a:r>
            <a:r>
              <a:rPr lang="en-US" b="1" dirty="0">
                <a:effectLst/>
                <a:latin typeface="BR Omny" pitchFamily="2" charset="77"/>
              </a:rPr>
              <a:t>. </a:t>
            </a:r>
            <a:r>
              <a:rPr lang="en-US" dirty="0">
                <a:latin typeface="BR Omny" pitchFamily="2" charset="77"/>
              </a:rPr>
              <a:t>Social science’s adaptation of </a:t>
            </a:r>
            <a:r>
              <a:rPr lang="en-US" b="1" dirty="0">
                <a:latin typeface="BR Omny" pitchFamily="2" charset="77"/>
              </a:rPr>
              <a:t>value chains and productive processes.</a:t>
            </a:r>
            <a:endParaRPr lang="en-US" b="1" dirty="0">
              <a:effectLst/>
              <a:latin typeface="BR Omny" pitchFamily="2" charset="77"/>
            </a:endParaRPr>
          </a:p>
          <a:p>
            <a:r>
              <a:rPr lang="en-US" b="1" dirty="0">
                <a:latin typeface="BR Omny" pitchFamily="2" charset="77"/>
              </a:rPr>
              <a:t> </a:t>
            </a:r>
            <a:endParaRPr lang="en-US" dirty="0">
              <a:latin typeface="BR Omny" pitchFamily="2" charset="77"/>
            </a:endParaRPr>
          </a:p>
          <a:p>
            <a:r>
              <a:rPr lang="en-US" dirty="0">
                <a:latin typeface="BR Omny" pitchFamily="2" charset="77"/>
              </a:rPr>
              <a:t>TBE is an </a:t>
            </a:r>
            <a:r>
              <a:rPr lang="en-US" b="1" dirty="0">
                <a:latin typeface="BR Omny" pitchFamily="2" charset="77"/>
              </a:rPr>
              <a:t>evaluation aims to understand the logic behind the intervention </a:t>
            </a:r>
            <a:r>
              <a:rPr lang="en-US" dirty="0">
                <a:latin typeface="BR Omny" pitchFamily="2" charset="77"/>
              </a:rPr>
              <a:t>through a </a:t>
            </a:r>
            <a:r>
              <a:rPr lang="en-US" b="1" dirty="0">
                <a:latin typeface="BR Omny" pitchFamily="2" charset="77"/>
              </a:rPr>
              <a:t> causal inference and contribution logic</a:t>
            </a:r>
            <a:r>
              <a:rPr lang="en-US" dirty="0">
                <a:latin typeface="BR Omny" pitchFamily="2" charset="77"/>
              </a:rPr>
              <a:t>, which seeks to understand how an intervention produces change by making explicit its </a:t>
            </a:r>
            <a:r>
              <a:rPr lang="en-US" b="1" dirty="0">
                <a:latin typeface="BR Omny" pitchFamily="2" charset="77"/>
              </a:rPr>
              <a:t>implementation model </a:t>
            </a:r>
            <a:r>
              <a:rPr lang="en-US" dirty="0">
                <a:latin typeface="BR Omny" pitchFamily="2" charset="77"/>
              </a:rPr>
              <a:t>and testing its </a:t>
            </a:r>
            <a:r>
              <a:rPr lang="en-US" b="1" dirty="0">
                <a:latin typeface="BR Omny" pitchFamily="2" charset="77"/>
              </a:rPr>
              <a:t>causal theory of change</a:t>
            </a:r>
            <a:r>
              <a:rPr lang="en-US" dirty="0">
                <a:latin typeface="BR Omny" pitchFamily="2" charset="77"/>
              </a:rPr>
              <a:t>, analyzing:</a:t>
            </a:r>
          </a:p>
          <a:p>
            <a:endParaRPr lang="en-US" dirty="0">
              <a:latin typeface="BR Omny" pitchFamily="2" charset="77"/>
            </a:endParaRPr>
          </a:p>
          <a:p>
            <a:pPr marL="342900" indent="-342900">
              <a:lnSpc>
                <a:spcPct val="150000"/>
              </a:lnSpc>
              <a:buClr>
                <a:schemeClr val="accent2"/>
              </a:buClr>
              <a:buFont typeface="Wingdings" pitchFamily="2" charset="2"/>
              <a:buChar char="§"/>
            </a:pPr>
            <a:r>
              <a:rPr lang="en-US" dirty="0">
                <a:latin typeface="BR Omny" pitchFamily="2" charset="77"/>
              </a:rPr>
              <a:t>The </a:t>
            </a:r>
            <a:r>
              <a:rPr lang="en-US" b="1" dirty="0">
                <a:latin typeface="BR Omny" pitchFamily="2" charset="77"/>
              </a:rPr>
              <a:t>mechanisms of change</a:t>
            </a:r>
            <a:r>
              <a:rPr lang="en-US" dirty="0">
                <a:latin typeface="BR Omny" pitchFamily="2" charset="77"/>
              </a:rPr>
              <a:t>,</a:t>
            </a:r>
          </a:p>
          <a:p>
            <a:pPr marL="342900" indent="-342900">
              <a:lnSpc>
                <a:spcPct val="150000"/>
              </a:lnSpc>
              <a:buClr>
                <a:schemeClr val="accent2"/>
              </a:buClr>
              <a:buFont typeface="Wingdings" pitchFamily="2" charset="2"/>
              <a:buChar char="§"/>
            </a:pPr>
            <a:r>
              <a:rPr lang="en-US" dirty="0">
                <a:latin typeface="BR Omny" pitchFamily="2" charset="77"/>
              </a:rPr>
              <a:t>The </a:t>
            </a:r>
            <a:r>
              <a:rPr lang="en-US" b="1" dirty="0">
                <a:latin typeface="BR Omny" pitchFamily="2" charset="77"/>
              </a:rPr>
              <a:t>contextual conditions</a:t>
            </a:r>
            <a:r>
              <a:rPr lang="en-US" dirty="0">
                <a:latin typeface="BR Omny" pitchFamily="2" charset="77"/>
              </a:rPr>
              <a:t> under which they operate,</a:t>
            </a:r>
          </a:p>
          <a:p>
            <a:pPr marL="342900" indent="-342900">
              <a:lnSpc>
                <a:spcPct val="150000"/>
              </a:lnSpc>
              <a:buClr>
                <a:schemeClr val="accent2"/>
              </a:buClr>
              <a:buFont typeface="Wingdings" pitchFamily="2" charset="2"/>
              <a:buChar char="§"/>
            </a:pPr>
            <a:r>
              <a:rPr lang="en-US" dirty="0">
                <a:latin typeface="BR Omny" pitchFamily="2" charset="77"/>
              </a:rPr>
              <a:t>The </a:t>
            </a:r>
            <a:r>
              <a:rPr lang="en-US" b="1" dirty="0">
                <a:latin typeface="BR Omny" pitchFamily="2" charset="77"/>
              </a:rPr>
              <a:t>assumptions and rationale behind </a:t>
            </a:r>
            <a:r>
              <a:rPr lang="en-US" dirty="0">
                <a:latin typeface="BR Omny" pitchFamily="2" charset="77"/>
              </a:rPr>
              <a:t>the intervention</a:t>
            </a:r>
          </a:p>
          <a:p>
            <a:pPr marL="342900" indent="-342900">
              <a:lnSpc>
                <a:spcPct val="150000"/>
              </a:lnSpc>
              <a:buClr>
                <a:schemeClr val="accent2"/>
              </a:buClr>
              <a:buFont typeface="Wingdings" pitchFamily="2" charset="2"/>
              <a:buChar char="§"/>
            </a:pPr>
            <a:r>
              <a:rPr lang="en-US" dirty="0">
                <a:latin typeface="BR Omny" pitchFamily="2" charset="77"/>
              </a:rPr>
              <a:t>And the </a:t>
            </a:r>
            <a:r>
              <a:rPr lang="en-US" b="1" dirty="0">
                <a:latin typeface="BR Omny" pitchFamily="2" charset="77"/>
              </a:rPr>
              <a:t>sequential pathways</a:t>
            </a:r>
            <a:r>
              <a:rPr lang="en-US" dirty="0">
                <a:latin typeface="BR Omny" pitchFamily="2" charset="77"/>
              </a:rPr>
              <a:t> from inputs to outcomes.</a:t>
            </a:r>
          </a:p>
          <a:p>
            <a:pPr>
              <a:buFont typeface="Arial" panose="020B0604020202020204" pitchFamily="34" charset="0"/>
              <a:buChar char="•"/>
            </a:pPr>
            <a:endParaRPr lang="en-US" dirty="0">
              <a:latin typeface="BR Omny" pitchFamily="2" charset="77"/>
            </a:endParaRPr>
          </a:p>
          <a:p>
            <a:r>
              <a:rPr lang="en-US" dirty="0">
                <a:latin typeface="BR Omny" pitchFamily="2" charset="77"/>
              </a:rPr>
              <a:t>It focuses on </a:t>
            </a:r>
            <a:r>
              <a:rPr lang="en-US" b="1" dirty="0">
                <a:latin typeface="BR Omny" pitchFamily="2" charset="77"/>
              </a:rPr>
              <a:t>causal contribution </a:t>
            </a:r>
            <a:r>
              <a:rPr lang="en-US" dirty="0">
                <a:latin typeface="BR Omny" pitchFamily="2" charset="77"/>
              </a:rPr>
              <a:t>of each aspect of the </a:t>
            </a:r>
            <a:r>
              <a:rPr lang="en-US" b="1" dirty="0">
                <a:latin typeface="BR Omny" pitchFamily="2" charset="77"/>
              </a:rPr>
              <a:t>Theory of Change </a:t>
            </a:r>
            <a:r>
              <a:rPr lang="en-US" dirty="0">
                <a:latin typeface="BR Omny" pitchFamily="2" charset="77"/>
              </a:rPr>
              <a:t>through the systematic validation and evaluation of program logic and underlying assumptions.</a:t>
            </a:r>
            <a:endParaRPr lang="en-US" sz="2400" dirty="0">
              <a:solidFill>
                <a:srgbClr val="000000"/>
              </a:solidFill>
              <a:latin typeface="BR Omny" pitchFamily="2" charset="77"/>
              <a:ea typeface="BR Omny"/>
              <a:cs typeface="BR Omny"/>
              <a:sym typeface="BR Omny"/>
            </a:endParaRPr>
          </a:p>
        </p:txBody>
      </p:sp>
      <p:pic>
        <p:nvPicPr>
          <p:cNvPr id="10" name="Picture 9">
            <a:extLst>
              <a:ext uri="{FF2B5EF4-FFF2-40B4-BE49-F238E27FC236}">
                <a16:creationId xmlns:a16="http://schemas.microsoft.com/office/drawing/2014/main" id="{67388827-EDD2-13D7-334A-9205D73D4A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6302" y="2382359"/>
            <a:ext cx="5355598" cy="2356247"/>
          </a:xfrm>
          <a:prstGeom prst="rect">
            <a:avLst/>
          </a:prstGeom>
        </p:spPr>
      </p:pic>
      <p:sp>
        <p:nvSpPr>
          <p:cNvPr id="7" name="Freeform 2">
            <a:extLst>
              <a:ext uri="{FF2B5EF4-FFF2-40B4-BE49-F238E27FC236}">
                <a16:creationId xmlns:a16="http://schemas.microsoft.com/office/drawing/2014/main" id="{576FEFBB-9D7C-3597-AA8A-683D8542DA91}"/>
              </a:ext>
            </a:extLst>
          </p:cNvPr>
          <p:cNvSpPr/>
          <p:nvPr/>
        </p:nvSpPr>
        <p:spPr>
          <a:xfrm rot="-1377480">
            <a:off x="11126516" y="4859669"/>
            <a:ext cx="5767398" cy="5975038"/>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3"/>
            <a:stretch>
              <a:fillRect l="-5972" r="-5972"/>
            </a:stretch>
          </a:blipFill>
        </p:spPr>
        <p:txBody>
          <a:bodyPr/>
          <a:lstStyle/>
          <a:p>
            <a:endParaRPr lang="es-PY" sz="1500"/>
          </a:p>
        </p:txBody>
      </p:sp>
    </p:spTree>
    <p:extLst>
      <p:ext uri="{BB962C8B-B14F-4D97-AF65-F5344CB8AC3E}">
        <p14:creationId xmlns:p14="http://schemas.microsoft.com/office/powerpoint/2010/main" val="4018101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831850" y="2152650"/>
            <a:ext cx="10217150" cy="5232202"/>
          </a:xfrm>
          <a:prstGeom prst="rect">
            <a:avLst/>
          </a:prstGeom>
        </p:spPr>
        <p:txBody>
          <a:bodyPr wrap="square" lIns="0" tIns="0" rIns="0" bIns="0" rtlCol="0" anchor="t">
            <a:spAutoFit/>
          </a:bodyPr>
          <a:lstStyle/>
          <a:p>
            <a:r>
              <a:rPr lang="en-US" sz="2000" b="1" dirty="0">
                <a:latin typeface="BR Omny" pitchFamily="2" charset="77"/>
              </a:rPr>
              <a:t>Reconstruction of Theory of Change (</a:t>
            </a:r>
            <a:r>
              <a:rPr lang="en-US" sz="2000" b="1" dirty="0" err="1">
                <a:latin typeface="BR Omny" pitchFamily="2" charset="77"/>
              </a:rPr>
              <a:t>ToC</a:t>
            </a:r>
            <a:r>
              <a:rPr lang="en-US" sz="2000" b="1" dirty="0">
                <a:latin typeface="BR Omny" pitchFamily="2" charset="77"/>
              </a:rPr>
              <a:t>):</a:t>
            </a:r>
          </a:p>
          <a:p>
            <a:r>
              <a:rPr lang="en-US" sz="2000" dirty="0">
                <a:latin typeface="BR Omny" pitchFamily="2" charset="77"/>
              </a:rPr>
              <a:t>Maps the expected causal pathways, outcomes, assumptions, and contextual factors and serves as the basis for the evaluation. Uses evidence to revise the </a:t>
            </a:r>
            <a:r>
              <a:rPr lang="en-US" sz="2000" dirty="0" err="1">
                <a:latin typeface="BR Omny" pitchFamily="2" charset="77"/>
              </a:rPr>
              <a:t>ToC</a:t>
            </a:r>
            <a:r>
              <a:rPr lang="en-US" sz="2000" dirty="0">
                <a:latin typeface="BR Omny" pitchFamily="2" charset="77"/>
              </a:rPr>
              <a:t>, support decision-making, and improve policy evaluation.</a:t>
            </a:r>
            <a:endParaRPr lang="en-US" sz="2000" i="1" dirty="0">
              <a:solidFill>
                <a:srgbClr val="000000"/>
              </a:solidFill>
              <a:latin typeface="BR Omny" pitchFamily="2" charset="77"/>
              <a:ea typeface="BR Omny"/>
              <a:cs typeface="BR Omny"/>
              <a:sym typeface="BR Omny"/>
            </a:endParaRPr>
          </a:p>
          <a:p>
            <a:endParaRPr lang="en-US" sz="2000" dirty="0">
              <a:latin typeface="BR Omny" pitchFamily="2" charset="77"/>
            </a:endParaRPr>
          </a:p>
          <a:p>
            <a:r>
              <a:rPr lang="en-US" sz="2000" b="1" dirty="0">
                <a:latin typeface="BR Omny" pitchFamily="2" charset="77"/>
              </a:rPr>
              <a:t>Causal Mechanism Analysis:</a:t>
            </a:r>
          </a:p>
          <a:p>
            <a:r>
              <a:rPr lang="en-US" sz="2000" dirty="0">
                <a:latin typeface="BR Omny" pitchFamily="2" charset="77"/>
              </a:rPr>
              <a:t>Identifies how and why the intervention is expected to work ( motivation, incentives, expected institutional shifts).</a:t>
            </a:r>
          </a:p>
          <a:p>
            <a:endParaRPr lang="en-US" sz="2000" dirty="0">
              <a:latin typeface="BR Omny" pitchFamily="2" charset="77"/>
            </a:endParaRPr>
          </a:p>
          <a:p>
            <a:r>
              <a:rPr lang="en-US" sz="2000" b="1" dirty="0">
                <a:latin typeface="BR Omny" pitchFamily="2" charset="77"/>
              </a:rPr>
              <a:t>Contextual Conditions:</a:t>
            </a:r>
          </a:p>
          <a:p>
            <a:r>
              <a:rPr lang="en-US" sz="2000" dirty="0">
                <a:latin typeface="BR Omny" pitchFamily="2" charset="77"/>
              </a:rPr>
              <a:t>Examines under what conditions mechanisms are intended to work, by recognizing what outcomes vary across different contexts, and what specifics within the context determine the feasibility and success of the intervention.  </a:t>
            </a:r>
          </a:p>
          <a:p>
            <a:endParaRPr lang="en-US" sz="2000" dirty="0">
              <a:latin typeface="BR Omny" pitchFamily="2" charset="77"/>
            </a:endParaRPr>
          </a:p>
          <a:p>
            <a:r>
              <a:rPr lang="en-US" sz="2000" b="1" dirty="0">
                <a:latin typeface="BR Omny" pitchFamily="2" charset="77"/>
              </a:rPr>
              <a:t>Contribution Analysis:</a:t>
            </a:r>
          </a:p>
          <a:p>
            <a:r>
              <a:rPr lang="en-US" sz="2000" dirty="0">
                <a:latin typeface="BR Omny" pitchFamily="2" charset="77"/>
              </a:rPr>
              <a:t>Assesses the </a:t>
            </a:r>
            <a:r>
              <a:rPr lang="en-US" sz="2000" b="1" dirty="0">
                <a:latin typeface="BR Omny" pitchFamily="2" charset="77"/>
              </a:rPr>
              <a:t>plausibility</a:t>
            </a:r>
            <a:r>
              <a:rPr lang="en-US" sz="2000" dirty="0">
                <a:latin typeface="BR Omny" pitchFamily="2" charset="77"/>
              </a:rPr>
              <a:t> of the program’s influence on outcomes, focusing on causal contribution and not attribution.(Not causation)</a:t>
            </a:r>
            <a:r>
              <a:rPr lang="en-US" sz="2000" dirty="0">
                <a:solidFill>
                  <a:srgbClr val="000000"/>
                </a:solidFill>
                <a:latin typeface="BR Omny" pitchFamily="2" charset="77"/>
                <a:ea typeface="BR Omny"/>
                <a:cs typeface="BR Omny"/>
                <a:sym typeface="BR Omny"/>
              </a:rPr>
              <a:t> </a:t>
            </a:r>
          </a:p>
        </p:txBody>
      </p:sp>
      <p:sp>
        <p:nvSpPr>
          <p:cNvPr id="5" name="Freeform 2">
            <a:extLst>
              <a:ext uri="{FF2B5EF4-FFF2-40B4-BE49-F238E27FC236}">
                <a16:creationId xmlns:a16="http://schemas.microsoft.com/office/drawing/2014/main" id="{6B6B5F14-B43B-E4AE-A914-F88C6DC12962}"/>
              </a:ext>
            </a:extLst>
          </p:cNvPr>
          <p:cNvSpPr/>
          <p:nvPr/>
        </p:nvSpPr>
        <p:spPr>
          <a:xfrm rot="-1377480">
            <a:off x="11126516" y="4859669"/>
            <a:ext cx="5767398" cy="5975038"/>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2"/>
            <a:stretch>
              <a:fillRect l="-5972" r="-5972"/>
            </a:stretch>
          </a:blipFill>
        </p:spPr>
        <p:txBody>
          <a:bodyPr/>
          <a:lstStyle/>
          <a:p>
            <a:endParaRPr lang="es-PY" sz="1500"/>
          </a:p>
        </p:txBody>
      </p:sp>
      <p:sp>
        <p:nvSpPr>
          <p:cNvPr id="6" name="TextBox 3">
            <a:extLst>
              <a:ext uri="{FF2B5EF4-FFF2-40B4-BE49-F238E27FC236}">
                <a16:creationId xmlns:a16="http://schemas.microsoft.com/office/drawing/2014/main" id="{B7F0EFAC-7DAD-BF15-DAEF-B666075F3E30}"/>
              </a:ext>
            </a:extLst>
          </p:cNvPr>
          <p:cNvSpPr txBox="1"/>
          <p:nvPr/>
        </p:nvSpPr>
        <p:spPr>
          <a:xfrm>
            <a:off x="857251" y="912746"/>
            <a:ext cx="12985749" cy="615553"/>
          </a:xfrm>
          <a:prstGeom prst="rect">
            <a:avLst/>
          </a:prstGeom>
        </p:spPr>
        <p:txBody>
          <a:bodyPr wrap="square" lIns="0" tIns="0" rIns="0" bIns="0" rtlCol="0" anchor="t">
            <a:spAutoFit/>
          </a:bodyPr>
          <a:lstStyle/>
          <a:p>
            <a:pPr>
              <a:lnSpc>
                <a:spcPts val="4799"/>
              </a:lnSpc>
            </a:pPr>
            <a:r>
              <a:rPr lang="en-US" sz="4000" b="1" noProof="0" dirty="0">
                <a:solidFill>
                  <a:srgbClr val="1C79BE"/>
                </a:solidFill>
                <a:latin typeface="BR Omny Bold"/>
                <a:ea typeface="BR Omny Bold"/>
                <a:cs typeface="BR Omny Bold"/>
                <a:sym typeface="BR Omny Bold"/>
              </a:rPr>
              <a:t>Basic Methodological Aspects to take into Account</a:t>
            </a:r>
          </a:p>
        </p:txBody>
      </p:sp>
    </p:spTree>
    <p:extLst>
      <p:ext uri="{BB962C8B-B14F-4D97-AF65-F5344CB8AC3E}">
        <p14:creationId xmlns:p14="http://schemas.microsoft.com/office/powerpoint/2010/main" val="2564175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1D37674-05F0-C616-B63D-A2121D784576}"/>
              </a:ext>
            </a:extLst>
          </p:cNvPr>
          <p:cNvGraphicFramePr>
            <a:graphicFrameLocks noGrp="1"/>
          </p:cNvGraphicFramePr>
          <p:nvPr>
            <p:extLst>
              <p:ext uri="{D42A27DB-BD31-4B8C-83A1-F6EECF244321}">
                <p14:modId xmlns:p14="http://schemas.microsoft.com/office/powerpoint/2010/main" val="2407185517"/>
              </p:ext>
            </p:extLst>
          </p:nvPr>
        </p:nvGraphicFramePr>
        <p:xfrm>
          <a:off x="857249" y="1791830"/>
          <a:ext cx="8439152" cy="6391098"/>
        </p:xfrm>
        <a:graphic>
          <a:graphicData uri="http://schemas.openxmlformats.org/drawingml/2006/table">
            <a:tbl>
              <a:tblPr>
                <a:tableStyleId>{7DF18680-E054-41AD-8BC1-D1AEF772440D}</a:tableStyleId>
              </a:tblPr>
              <a:tblGrid>
                <a:gridCol w="4219576">
                  <a:extLst>
                    <a:ext uri="{9D8B030D-6E8A-4147-A177-3AD203B41FA5}">
                      <a16:colId xmlns:a16="http://schemas.microsoft.com/office/drawing/2014/main" val="3583633395"/>
                    </a:ext>
                  </a:extLst>
                </a:gridCol>
                <a:gridCol w="4219576">
                  <a:extLst>
                    <a:ext uri="{9D8B030D-6E8A-4147-A177-3AD203B41FA5}">
                      <a16:colId xmlns:a16="http://schemas.microsoft.com/office/drawing/2014/main" val="2687231495"/>
                    </a:ext>
                  </a:extLst>
                </a:gridCol>
              </a:tblGrid>
              <a:tr h="459035">
                <a:tc>
                  <a:txBody>
                    <a:bodyPr/>
                    <a:lstStyle/>
                    <a:p>
                      <a:r>
                        <a:rPr lang="en-US" sz="1600" b="1" dirty="0">
                          <a:solidFill>
                            <a:schemeClr val="bg1"/>
                          </a:solidFill>
                          <a:latin typeface="BR Omny" pitchFamily="2" charset="77"/>
                        </a:rPr>
                        <a:t>Theory Dimension</a:t>
                      </a:r>
                    </a:p>
                  </a:txBody>
                  <a:tcPr marL="77771" marR="77771" marT="38886" marB="38886" anchor="ctr">
                    <a:solidFill>
                      <a:schemeClr val="accent2"/>
                    </a:solidFill>
                  </a:tcPr>
                </a:tc>
                <a:tc>
                  <a:txBody>
                    <a:bodyPr/>
                    <a:lstStyle/>
                    <a:p>
                      <a:r>
                        <a:rPr lang="en-US" sz="1600" b="1" dirty="0">
                          <a:solidFill>
                            <a:schemeClr val="bg1"/>
                          </a:solidFill>
                          <a:latin typeface="BR Omny" pitchFamily="2" charset="77"/>
                        </a:rPr>
                        <a:t>Role in TBE</a:t>
                      </a:r>
                    </a:p>
                  </a:txBody>
                  <a:tcPr marL="77771" marR="77771" marT="38886" marB="38886" anchor="ctr">
                    <a:solidFill>
                      <a:schemeClr val="accent2"/>
                    </a:solidFill>
                  </a:tcPr>
                </a:tc>
                <a:extLst>
                  <a:ext uri="{0D108BD9-81ED-4DB2-BD59-A6C34878D82A}">
                    <a16:rowId xmlns:a16="http://schemas.microsoft.com/office/drawing/2014/main" val="1048371479"/>
                  </a:ext>
                </a:extLst>
              </a:tr>
              <a:tr h="1058078">
                <a:tc>
                  <a:txBody>
                    <a:bodyPr/>
                    <a:lstStyle/>
                    <a:p>
                      <a:r>
                        <a:rPr lang="en-US" sz="1600" b="0" dirty="0">
                          <a:latin typeface="BR Omny" pitchFamily="2" charset="77"/>
                        </a:rPr>
                        <a:t>Program Sub Theory</a:t>
                      </a:r>
                    </a:p>
                  </a:txBody>
                  <a:tcPr marL="77771" marR="77771" marT="38886" marB="38886" anchor="ctr">
                    <a:solidFill>
                      <a:schemeClr val="accent1">
                        <a:lumMod val="20000"/>
                        <a:lumOff val="80000"/>
                      </a:schemeClr>
                    </a:solidFill>
                  </a:tcPr>
                </a:tc>
                <a:tc>
                  <a:txBody>
                    <a:bodyPr/>
                    <a:lstStyle/>
                    <a:p>
                      <a:r>
                        <a:rPr lang="en-US" sz="1600" b="0" dirty="0">
                          <a:latin typeface="BR Omny" pitchFamily="2" charset="77"/>
                        </a:rPr>
                        <a:t>The overall logic—why the policy/intervention is expected to work. </a:t>
                      </a:r>
                    </a:p>
                    <a:p>
                      <a:endParaRPr lang="en-US" sz="1600" b="0" dirty="0">
                        <a:latin typeface="BR Omny" pitchFamily="2" charset="77"/>
                      </a:endParaRPr>
                    </a:p>
                    <a:p>
                      <a:r>
                        <a:rPr lang="en-US" sz="1600" b="0" dirty="0">
                          <a:latin typeface="BR Omny" pitchFamily="2" charset="77"/>
                        </a:rPr>
                        <a:t>TBE evaluates this as a causal model.</a:t>
                      </a:r>
                    </a:p>
                  </a:txBody>
                  <a:tcPr marL="77771" marR="77771" marT="38886" marB="38886" anchor="ctr">
                    <a:solidFill>
                      <a:schemeClr val="accent1">
                        <a:lumMod val="20000"/>
                        <a:lumOff val="80000"/>
                      </a:schemeClr>
                    </a:solidFill>
                  </a:tcPr>
                </a:tc>
                <a:extLst>
                  <a:ext uri="{0D108BD9-81ED-4DB2-BD59-A6C34878D82A}">
                    <a16:rowId xmlns:a16="http://schemas.microsoft.com/office/drawing/2014/main" val="2491725573"/>
                  </a:ext>
                </a:extLst>
              </a:tr>
              <a:tr h="1005248">
                <a:tc>
                  <a:txBody>
                    <a:bodyPr/>
                    <a:lstStyle/>
                    <a:p>
                      <a:r>
                        <a:rPr lang="en-US" sz="1600" b="0" dirty="0">
                          <a:latin typeface="BR Omny" pitchFamily="2" charset="77"/>
                        </a:rPr>
                        <a:t>Implementation Sub Theory </a:t>
                      </a:r>
                    </a:p>
                  </a:txBody>
                  <a:tcPr marL="77771" marR="77771" marT="38886" marB="38886" anchor="ctr">
                    <a:solidFill>
                      <a:schemeClr val="accent1">
                        <a:lumMod val="20000"/>
                        <a:lumOff val="80000"/>
                      </a:schemeClr>
                    </a:solidFill>
                  </a:tcPr>
                </a:tc>
                <a:tc>
                  <a:txBody>
                    <a:bodyPr/>
                    <a:lstStyle/>
                    <a:p>
                      <a:r>
                        <a:rPr lang="en-US" sz="1600" b="0" dirty="0">
                          <a:latin typeface="BR Omny" pitchFamily="2" charset="77"/>
                        </a:rPr>
                        <a:t>How delivery is expected to happen. </a:t>
                      </a:r>
                    </a:p>
                    <a:p>
                      <a:endParaRPr lang="en-US" sz="1600" b="0" dirty="0">
                        <a:latin typeface="BR Omny" pitchFamily="2" charset="77"/>
                      </a:endParaRPr>
                    </a:p>
                    <a:p>
                      <a:r>
                        <a:rPr lang="en-US" sz="1600" b="0" dirty="0">
                          <a:latin typeface="BR Omny" pitchFamily="2" charset="77"/>
                        </a:rPr>
                        <a:t>TBE checks whether implementation enables  causal pathway.</a:t>
                      </a:r>
                    </a:p>
                  </a:txBody>
                  <a:tcPr marL="77771" marR="77771" marT="38886" marB="38886" anchor="ctr">
                    <a:solidFill>
                      <a:schemeClr val="accent1">
                        <a:lumMod val="20000"/>
                        <a:lumOff val="80000"/>
                      </a:schemeClr>
                    </a:solidFill>
                  </a:tcPr>
                </a:tc>
                <a:extLst>
                  <a:ext uri="{0D108BD9-81ED-4DB2-BD59-A6C34878D82A}">
                    <a16:rowId xmlns:a16="http://schemas.microsoft.com/office/drawing/2014/main" val="838678073"/>
                  </a:ext>
                </a:extLst>
              </a:tr>
              <a:tr h="1238001">
                <a:tc>
                  <a:txBody>
                    <a:bodyPr/>
                    <a:lstStyle/>
                    <a:p>
                      <a:r>
                        <a:rPr lang="en-US" sz="1600" b="0" dirty="0">
                          <a:latin typeface="BR Omny" pitchFamily="2" charset="77"/>
                        </a:rPr>
                        <a:t>Triggering Mechanisms</a:t>
                      </a:r>
                    </a:p>
                  </a:txBody>
                  <a:tcPr marL="77771" marR="77771" marT="38886" marB="38886" anchor="ctr">
                    <a:solidFill>
                      <a:schemeClr val="accent1">
                        <a:lumMod val="20000"/>
                        <a:lumOff val="80000"/>
                      </a:schemeClr>
                    </a:solidFill>
                  </a:tcPr>
                </a:tc>
                <a:tc>
                  <a:txBody>
                    <a:bodyPr/>
                    <a:lstStyle/>
                    <a:p>
                      <a:r>
                        <a:rPr lang="en-US" sz="1600" b="0" dirty="0">
                          <a:latin typeface="BR Omny" pitchFamily="2" charset="77"/>
                        </a:rPr>
                        <a:t>The mechanisms/instruments that produce change (e.g., incentives, norms, motivation). </a:t>
                      </a:r>
                    </a:p>
                    <a:p>
                      <a:endParaRPr lang="en-US" sz="1600" b="0" dirty="0">
                        <a:latin typeface="BR Omny" pitchFamily="2" charset="77"/>
                      </a:endParaRPr>
                    </a:p>
                    <a:p>
                      <a:r>
                        <a:rPr lang="en-US" sz="1600" b="0" dirty="0">
                          <a:latin typeface="BR Omny" pitchFamily="2" charset="77"/>
                        </a:rPr>
                        <a:t>TBE identifies and evaluates these.</a:t>
                      </a:r>
                    </a:p>
                  </a:txBody>
                  <a:tcPr marL="77771" marR="77771" marT="38886" marB="38886" anchor="ctr">
                    <a:solidFill>
                      <a:schemeClr val="accent1">
                        <a:lumMod val="20000"/>
                        <a:lumOff val="80000"/>
                      </a:schemeClr>
                    </a:solidFill>
                  </a:tcPr>
                </a:tc>
                <a:extLst>
                  <a:ext uri="{0D108BD9-81ED-4DB2-BD59-A6C34878D82A}">
                    <a16:rowId xmlns:a16="http://schemas.microsoft.com/office/drawing/2014/main" val="673992704"/>
                  </a:ext>
                </a:extLst>
              </a:tr>
              <a:tr h="1005248">
                <a:tc>
                  <a:txBody>
                    <a:bodyPr/>
                    <a:lstStyle/>
                    <a:p>
                      <a:r>
                        <a:rPr lang="en-US" sz="1600" b="0" dirty="0">
                          <a:latin typeface="BR Omny" pitchFamily="2" charset="77"/>
                        </a:rPr>
                        <a:t>Action Sub Theory</a:t>
                      </a:r>
                    </a:p>
                  </a:txBody>
                  <a:tcPr marL="77771" marR="77771" marT="38886" marB="38886" anchor="ctr">
                    <a:solidFill>
                      <a:schemeClr val="accent1">
                        <a:lumMod val="20000"/>
                        <a:lumOff val="80000"/>
                      </a:schemeClr>
                    </a:solidFill>
                  </a:tcPr>
                </a:tc>
                <a:tc>
                  <a:txBody>
                    <a:bodyPr/>
                    <a:lstStyle/>
                    <a:p>
                      <a:r>
                        <a:rPr lang="en-US" sz="1600" b="0" dirty="0">
                          <a:latin typeface="BR Omny" pitchFamily="2" charset="77"/>
                        </a:rPr>
                        <a:t>The choice of specific activities to trigger mechanisms. </a:t>
                      </a:r>
                    </a:p>
                    <a:p>
                      <a:endParaRPr lang="en-US" sz="1600" b="0" dirty="0">
                        <a:latin typeface="BR Omny" pitchFamily="2" charset="77"/>
                      </a:endParaRPr>
                    </a:p>
                    <a:p>
                      <a:r>
                        <a:rPr lang="en-US" sz="1600" b="0" dirty="0">
                          <a:latin typeface="BR Omny" pitchFamily="2" charset="77"/>
                        </a:rPr>
                        <a:t>TBE assesses their strategic pertinence.</a:t>
                      </a:r>
                    </a:p>
                  </a:txBody>
                  <a:tcPr marL="77771" marR="77771" marT="38886" marB="38886" anchor="ctr">
                    <a:solidFill>
                      <a:schemeClr val="accent1">
                        <a:lumMod val="20000"/>
                        <a:lumOff val="80000"/>
                      </a:schemeClr>
                    </a:solidFill>
                  </a:tcPr>
                </a:tc>
                <a:extLst>
                  <a:ext uri="{0D108BD9-81ED-4DB2-BD59-A6C34878D82A}">
                    <a16:rowId xmlns:a16="http://schemas.microsoft.com/office/drawing/2014/main" val="1013645260"/>
                  </a:ext>
                </a:extLst>
              </a:tr>
              <a:tr h="1470749">
                <a:tc>
                  <a:txBody>
                    <a:bodyPr/>
                    <a:lstStyle/>
                    <a:p>
                      <a:r>
                        <a:rPr lang="en-US" sz="1600" b="0" dirty="0">
                          <a:latin typeface="BR Omny" pitchFamily="2" charset="77"/>
                        </a:rPr>
                        <a:t>Theory of Change (</a:t>
                      </a:r>
                      <a:r>
                        <a:rPr lang="en-US" sz="1600" b="0" dirty="0" err="1">
                          <a:latin typeface="BR Omny" pitchFamily="2" charset="77"/>
                        </a:rPr>
                        <a:t>ToC</a:t>
                      </a:r>
                      <a:r>
                        <a:rPr lang="en-US" sz="1600" b="0" dirty="0">
                          <a:latin typeface="BR Omny" pitchFamily="2" charset="77"/>
                        </a:rPr>
                        <a:t>)</a:t>
                      </a:r>
                    </a:p>
                  </a:txBody>
                  <a:tcPr marL="77771" marR="77771" marT="38886" marB="38886" anchor="ctr">
                    <a:solidFill>
                      <a:schemeClr val="accent1">
                        <a:lumMod val="60000"/>
                        <a:lumOff val="40000"/>
                      </a:schemeClr>
                    </a:solidFill>
                  </a:tcPr>
                </a:tc>
                <a:tc>
                  <a:txBody>
                    <a:bodyPr/>
                    <a:lstStyle/>
                    <a:p>
                      <a:r>
                        <a:rPr lang="en-US" sz="1600" b="0" dirty="0">
                          <a:latin typeface="BR Omny" pitchFamily="2" charset="77"/>
                        </a:rPr>
                        <a:t>The integrated framework that connects all of the above. </a:t>
                      </a:r>
                    </a:p>
                    <a:p>
                      <a:endParaRPr lang="en-US" sz="1600" b="0" dirty="0">
                        <a:latin typeface="BR Omny" pitchFamily="2" charset="77"/>
                      </a:endParaRPr>
                    </a:p>
                    <a:p>
                      <a:r>
                        <a:rPr lang="en-US" sz="1600" b="0" dirty="0">
                          <a:latin typeface="BR Omny" pitchFamily="2" charset="77"/>
                        </a:rPr>
                        <a:t>TBE uses the </a:t>
                      </a:r>
                      <a:r>
                        <a:rPr lang="en-US" sz="1600" b="0" dirty="0" err="1">
                          <a:latin typeface="BR Omny" pitchFamily="2" charset="77"/>
                        </a:rPr>
                        <a:t>ToC</a:t>
                      </a:r>
                      <a:r>
                        <a:rPr lang="en-US" sz="1600" b="0" dirty="0">
                          <a:latin typeface="BR Omny" pitchFamily="2" charset="77"/>
                        </a:rPr>
                        <a:t> to organize, test, and revise the full causal pathway.</a:t>
                      </a:r>
                    </a:p>
                  </a:txBody>
                  <a:tcPr marL="77771" marR="77771" marT="38886" marB="38886" anchor="ctr">
                    <a:solidFill>
                      <a:schemeClr val="accent1">
                        <a:lumMod val="60000"/>
                        <a:lumOff val="40000"/>
                      </a:schemeClr>
                    </a:solidFill>
                  </a:tcPr>
                </a:tc>
                <a:extLst>
                  <a:ext uri="{0D108BD9-81ED-4DB2-BD59-A6C34878D82A}">
                    <a16:rowId xmlns:a16="http://schemas.microsoft.com/office/drawing/2014/main" val="1473115905"/>
                  </a:ext>
                </a:extLst>
              </a:tr>
            </a:tbl>
          </a:graphicData>
        </a:graphic>
      </p:graphicFrame>
      <p:sp>
        <p:nvSpPr>
          <p:cNvPr id="9" name="TextBox 8">
            <a:extLst>
              <a:ext uri="{FF2B5EF4-FFF2-40B4-BE49-F238E27FC236}">
                <a16:creationId xmlns:a16="http://schemas.microsoft.com/office/drawing/2014/main" id="{8CD845BD-E56D-0B98-EECC-5AD694C35AE8}"/>
              </a:ext>
            </a:extLst>
          </p:cNvPr>
          <p:cNvSpPr txBox="1"/>
          <p:nvPr/>
        </p:nvSpPr>
        <p:spPr>
          <a:xfrm>
            <a:off x="9440140" y="1946405"/>
            <a:ext cx="4942612" cy="3416320"/>
          </a:xfrm>
          <a:prstGeom prst="rect">
            <a:avLst/>
          </a:prstGeom>
          <a:noFill/>
        </p:spPr>
        <p:txBody>
          <a:bodyPr wrap="square">
            <a:spAutoFit/>
          </a:bodyPr>
          <a:lstStyle/>
          <a:p>
            <a:r>
              <a:rPr lang="en-US" sz="2400" dirty="0">
                <a:latin typeface="BR Omny" pitchFamily="2" charset="77"/>
              </a:rPr>
              <a:t>TBE integrates program logic, delivery strategies, and change mechanisms into a coherent, testable Theory of Change.</a:t>
            </a:r>
          </a:p>
          <a:p>
            <a:endParaRPr lang="en-US" sz="2400" dirty="0">
              <a:latin typeface="BR Omny" pitchFamily="2" charset="77"/>
            </a:endParaRPr>
          </a:p>
          <a:p>
            <a:r>
              <a:rPr lang="en-US" sz="2400" dirty="0">
                <a:latin typeface="BR Omny" pitchFamily="2" charset="77"/>
              </a:rPr>
              <a:t>It examines how these elements interact to assess the plausibility and effectiveness of a policy’s causal pathway.</a:t>
            </a:r>
          </a:p>
        </p:txBody>
      </p:sp>
      <p:sp>
        <p:nvSpPr>
          <p:cNvPr id="10" name="Plus 9">
            <a:extLst>
              <a:ext uri="{FF2B5EF4-FFF2-40B4-BE49-F238E27FC236}">
                <a16:creationId xmlns:a16="http://schemas.microsoft.com/office/drawing/2014/main" id="{00943DC9-80D8-7F77-CB12-A4D1834D366F}"/>
              </a:ext>
            </a:extLst>
          </p:cNvPr>
          <p:cNvSpPr/>
          <p:nvPr/>
        </p:nvSpPr>
        <p:spPr>
          <a:xfrm>
            <a:off x="3859762" y="2381250"/>
            <a:ext cx="762000" cy="787092"/>
          </a:xfrm>
          <a:prstGeom prst="mathPlus">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11" name="Plus 10">
            <a:extLst>
              <a:ext uri="{FF2B5EF4-FFF2-40B4-BE49-F238E27FC236}">
                <a16:creationId xmlns:a16="http://schemas.microsoft.com/office/drawing/2014/main" id="{B18CC28E-4E4C-F6FF-0AF2-232B55CBCF6D}"/>
              </a:ext>
            </a:extLst>
          </p:cNvPr>
          <p:cNvSpPr/>
          <p:nvPr/>
        </p:nvSpPr>
        <p:spPr>
          <a:xfrm>
            <a:off x="3859762" y="3448050"/>
            <a:ext cx="762000" cy="787092"/>
          </a:xfrm>
          <a:prstGeom prst="mathPlus">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12" name="Plus 11">
            <a:extLst>
              <a:ext uri="{FF2B5EF4-FFF2-40B4-BE49-F238E27FC236}">
                <a16:creationId xmlns:a16="http://schemas.microsoft.com/office/drawing/2014/main" id="{1AE3AAD1-5B98-C016-1EDD-28163C0D2D5F}"/>
              </a:ext>
            </a:extLst>
          </p:cNvPr>
          <p:cNvSpPr/>
          <p:nvPr/>
        </p:nvSpPr>
        <p:spPr>
          <a:xfrm>
            <a:off x="3859762" y="4591050"/>
            <a:ext cx="762000" cy="787092"/>
          </a:xfrm>
          <a:prstGeom prst="mathPlus">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13" name="Plus 12">
            <a:extLst>
              <a:ext uri="{FF2B5EF4-FFF2-40B4-BE49-F238E27FC236}">
                <a16:creationId xmlns:a16="http://schemas.microsoft.com/office/drawing/2014/main" id="{ECFA3F9A-5164-482D-570B-48AF68E3E22C}"/>
              </a:ext>
            </a:extLst>
          </p:cNvPr>
          <p:cNvSpPr/>
          <p:nvPr/>
        </p:nvSpPr>
        <p:spPr>
          <a:xfrm>
            <a:off x="3859762" y="5810250"/>
            <a:ext cx="762000" cy="787092"/>
          </a:xfrm>
          <a:prstGeom prst="mathPlus">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14" name="Equal 13">
            <a:extLst>
              <a:ext uri="{FF2B5EF4-FFF2-40B4-BE49-F238E27FC236}">
                <a16:creationId xmlns:a16="http://schemas.microsoft.com/office/drawing/2014/main" id="{56D1FAB4-CCF5-0E39-D831-2BDDEE94EF36}"/>
              </a:ext>
            </a:extLst>
          </p:cNvPr>
          <p:cNvSpPr/>
          <p:nvPr/>
        </p:nvSpPr>
        <p:spPr>
          <a:xfrm>
            <a:off x="3859762" y="7105650"/>
            <a:ext cx="762000" cy="774973"/>
          </a:xfrm>
          <a:prstGeom prst="mathEqual">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O">
              <a:solidFill>
                <a:schemeClr val="tx1"/>
              </a:solidFill>
            </a:endParaRPr>
          </a:p>
        </p:txBody>
      </p:sp>
      <p:sp>
        <p:nvSpPr>
          <p:cNvPr id="2" name="Freeform 2">
            <a:extLst>
              <a:ext uri="{FF2B5EF4-FFF2-40B4-BE49-F238E27FC236}">
                <a16:creationId xmlns:a16="http://schemas.microsoft.com/office/drawing/2014/main" id="{8BB2B065-F1A2-DF3E-9BA0-DF07F8B86C6A}"/>
              </a:ext>
            </a:extLst>
          </p:cNvPr>
          <p:cNvSpPr/>
          <p:nvPr/>
        </p:nvSpPr>
        <p:spPr>
          <a:xfrm rot="-1377480">
            <a:off x="11126516" y="4859669"/>
            <a:ext cx="5767398" cy="5975038"/>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3"/>
            <a:stretch>
              <a:fillRect l="-5972" r="-5972"/>
            </a:stretch>
          </a:blipFill>
        </p:spPr>
        <p:txBody>
          <a:bodyPr/>
          <a:lstStyle/>
          <a:p>
            <a:endParaRPr lang="es-PY" sz="1500"/>
          </a:p>
        </p:txBody>
      </p:sp>
      <p:sp>
        <p:nvSpPr>
          <p:cNvPr id="4" name="TextBox 3">
            <a:extLst>
              <a:ext uri="{FF2B5EF4-FFF2-40B4-BE49-F238E27FC236}">
                <a16:creationId xmlns:a16="http://schemas.microsoft.com/office/drawing/2014/main" id="{070EB850-2C70-093E-A80B-991A8EC4127F}"/>
              </a:ext>
            </a:extLst>
          </p:cNvPr>
          <p:cNvSpPr txBox="1"/>
          <p:nvPr/>
        </p:nvSpPr>
        <p:spPr>
          <a:xfrm>
            <a:off x="857251" y="912746"/>
            <a:ext cx="12985749" cy="615553"/>
          </a:xfrm>
          <a:prstGeom prst="rect">
            <a:avLst/>
          </a:prstGeom>
        </p:spPr>
        <p:txBody>
          <a:bodyPr wrap="square" lIns="0" tIns="0" rIns="0" bIns="0" rtlCol="0" anchor="t">
            <a:spAutoFit/>
          </a:bodyPr>
          <a:lstStyle/>
          <a:p>
            <a:pPr>
              <a:lnSpc>
                <a:spcPts val="4799"/>
              </a:lnSpc>
            </a:pPr>
            <a:r>
              <a:rPr lang="en-US" sz="4000" b="1" noProof="0" dirty="0">
                <a:solidFill>
                  <a:srgbClr val="1C79BE"/>
                </a:solidFill>
                <a:latin typeface="BR Omny Bold"/>
                <a:ea typeface="BR Omny Bold"/>
                <a:cs typeface="BR Omny Bold"/>
                <a:sym typeface="BR Omny Bold"/>
              </a:rPr>
              <a:t>Theory Dimensions</a:t>
            </a:r>
          </a:p>
        </p:txBody>
      </p:sp>
    </p:spTree>
    <p:extLst>
      <p:ext uri="{BB962C8B-B14F-4D97-AF65-F5344CB8AC3E}">
        <p14:creationId xmlns:p14="http://schemas.microsoft.com/office/powerpoint/2010/main" val="4229262501"/>
      </p:ext>
    </p:extLst>
  </p:cSld>
  <p:clrMapOvr>
    <a:masterClrMapping/>
  </p:clrMapOvr>
</p:sld>
</file>

<file path=ppt/theme/theme1.xml><?xml version="1.0" encoding="utf-8"?>
<a:theme xmlns:a="http://schemas.openxmlformats.org/drawingml/2006/main" name="1_Office Theme">
  <a:themeElements>
    <a:clrScheme name="GLOCAL 2025">
      <a:dk1>
        <a:srgbClr val="000000"/>
      </a:dk1>
      <a:lt1>
        <a:srgbClr val="FFFFFF"/>
      </a:lt1>
      <a:dk2>
        <a:srgbClr val="0D3C5E"/>
      </a:dk2>
      <a:lt2>
        <a:srgbClr val="EAEAEA"/>
      </a:lt2>
      <a:accent1>
        <a:srgbClr val="1C79BE"/>
      </a:accent1>
      <a:accent2>
        <a:srgbClr val="DC368B"/>
      </a:accent2>
      <a:accent3>
        <a:srgbClr val="00ACED"/>
      </a:accent3>
      <a:accent4>
        <a:srgbClr val="B7368B"/>
      </a:accent4>
      <a:accent5>
        <a:srgbClr val="4BACC6"/>
      </a:accent5>
      <a:accent6>
        <a:srgbClr val="0086B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25134</TotalTime>
  <Words>3687</Words>
  <Application>Microsoft Macintosh PowerPoint</Application>
  <PresentationFormat>Custom</PresentationFormat>
  <Paragraphs>344</Paragraphs>
  <Slides>23</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Wingdings</vt:lpstr>
      <vt:lpstr>Calibri Light</vt:lpstr>
      <vt:lpstr>Aptos</vt:lpstr>
      <vt:lpstr>BR Omny Bold</vt:lpstr>
      <vt:lpstr>Arial</vt:lpstr>
      <vt:lpstr>Calibri</vt:lpstr>
      <vt:lpstr>BR Omny</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GLOCAL25 quote cards</dc:title>
  <cp:lastModifiedBy>Microsoft Office User</cp:lastModifiedBy>
  <cp:revision>31</cp:revision>
  <dcterms:created xsi:type="dcterms:W3CDTF">2006-08-16T00:00:00Z</dcterms:created>
  <dcterms:modified xsi:type="dcterms:W3CDTF">2025-06-10T20:30:05Z</dcterms:modified>
  <dc:identifier>DAGfXFGK4OQ</dc:identifier>
</cp:coreProperties>
</file>