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61" r:id="rId3"/>
    <p:sldId id="295" r:id="rId4"/>
    <p:sldId id="296" r:id="rId5"/>
    <p:sldId id="264" r:id="rId6"/>
    <p:sldId id="297" r:id="rId7"/>
    <p:sldId id="298" r:id="rId8"/>
    <p:sldId id="287" r:id="rId9"/>
    <p:sldId id="299" r:id="rId10"/>
    <p:sldId id="293" r:id="rId11"/>
    <p:sldId id="268" r:id="rId12"/>
    <p:sldId id="269" r:id="rId13"/>
    <p:sldId id="289" r:id="rId14"/>
    <p:sldId id="303" r:id="rId15"/>
    <p:sldId id="290" r:id="rId16"/>
    <p:sldId id="304" r:id="rId17"/>
    <p:sldId id="259" r:id="rId18"/>
    <p:sldId id="279" r:id="rId19"/>
  </p:sldIdLst>
  <p:sldSz cx="18288000" cy="10287000"/>
  <p:notesSz cx="6858000" cy="9144000"/>
  <p:embeddedFontLst>
    <p:embeddedFont>
      <p:font typeface="BR Omny" panose="020B0604020202020204" charset="0"/>
      <p:regular r:id="rId21"/>
    </p:embeddedFont>
    <p:embeddedFont>
      <p:font typeface="BR Omny Bold" panose="020B0604020202020204" charset="0"/>
      <p:regular r:id="rId22"/>
    </p:embeddedFont>
    <p:embeddedFont>
      <p:font typeface="Sylfaen" panose="010A0502050306030303"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9BBB59"/>
    <a:srgbClr val="608CAB"/>
    <a:srgbClr val="5CB37C"/>
    <a:srgbClr val="FFFFFF"/>
    <a:srgbClr val="DC37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557" autoAdjust="0"/>
  </p:normalViewPr>
  <p:slideViewPr>
    <p:cSldViewPr>
      <p:cViewPr varScale="1">
        <p:scale>
          <a:sx n="31" d="100"/>
          <a:sy n="31" d="100"/>
        </p:scale>
        <p:origin x="1348"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E6B09-923E-468D-B003-6F259445D461}" type="doc">
      <dgm:prSet loTypeId="urn:microsoft.com/office/officeart/2005/8/layout/pyramid1" loCatId="pyramid" qsTypeId="urn:microsoft.com/office/officeart/2005/8/quickstyle/simple1" qsCatId="simple" csTypeId="urn:microsoft.com/office/officeart/2005/8/colors/colorful3" csCatId="colorful" phldr="1"/>
      <dgm:spPr/>
      <dgm:t>
        <a:bodyPr/>
        <a:lstStyle/>
        <a:p>
          <a:endParaRPr lang="en-US"/>
        </a:p>
      </dgm:t>
    </dgm:pt>
    <dgm:pt modelId="{E1ECAAF7-BFDE-42B8-A92C-ECB545D22080}">
      <dgm:prSet phldrT="[Text]"/>
      <dgm:spPr/>
      <dgm:t>
        <a:bodyPr/>
        <a:lstStyle/>
        <a:p>
          <a:r>
            <a:rPr lang="ka-GE" b="1" dirty="0"/>
            <a:t> დონორი ორგანიზაცია</a:t>
          </a:r>
          <a:endParaRPr lang="en-US" b="1" dirty="0"/>
        </a:p>
      </dgm:t>
    </dgm:pt>
    <dgm:pt modelId="{C135F9E8-C9F7-4F8B-AA78-0035423265EB}" type="parTrans" cxnId="{E3D5EAE4-6937-4B76-AC6D-C9A2ED4EB1D4}">
      <dgm:prSet/>
      <dgm:spPr/>
      <dgm:t>
        <a:bodyPr/>
        <a:lstStyle/>
        <a:p>
          <a:endParaRPr lang="en-US"/>
        </a:p>
      </dgm:t>
    </dgm:pt>
    <dgm:pt modelId="{EA24FD81-0411-49FC-80EE-A702BB982C51}" type="sibTrans" cxnId="{E3D5EAE4-6937-4B76-AC6D-C9A2ED4EB1D4}">
      <dgm:prSet/>
      <dgm:spPr/>
      <dgm:t>
        <a:bodyPr/>
        <a:lstStyle/>
        <a:p>
          <a:endParaRPr lang="en-US"/>
        </a:p>
      </dgm:t>
    </dgm:pt>
    <dgm:pt modelId="{6EF6CE7D-57B0-481B-A480-7E66B8BFD4D4}">
      <dgm:prSet phldrT="[Text]"/>
      <dgm:spPr/>
      <dgm:t>
        <a:bodyPr/>
        <a:lstStyle/>
        <a:p>
          <a:r>
            <a:rPr lang="ka-GE" b="1" dirty="0"/>
            <a:t>საერთაშორისო ორგანიზაცია</a:t>
          </a:r>
          <a:endParaRPr lang="en-US" b="1" dirty="0"/>
        </a:p>
      </dgm:t>
    </dgm:pt>
    <dgm:pt modelId="{7CCCA4F6-44EE-4E4E-8D54-A901629254E9}" type="parTrans" cxnId="{EAF44A8D-0DBF-4AFA-9396-1F09A83CD1F1}">
      <dgm:prSet/>
      <dgm:spPr/>
      <dgm:t>
        <a:bodyPr/>
        <a:lstStyle/>
        <a:p>
          <a:endParaRPr lang="en-US"/>
        </a:p>
      </dgm:t>
    </dgm:pt>
    <dgm:pt modelId="{0759F183-4E0E-42CF-9B4B-AC8A557E107F}" type="sibTrans" cxnId="{EAF44A8D-0DBF-4AFA-9396-1F09A83CD1F1}">
      <dgm:prSet/>
      <dgm:spPr/>
      <dgm:t>
        <a:bodyPr/>
        <a:lstStyle/>
        <a:p>
          <a:endParaRPr lang="en-US"/>
        </a:p>
      </dgm:t>
    </dgm:pt>
    <dgm:pt modelId="{9057203B-BD77-4F33-AB47-60C84D9E3257}">
      <dgm:prSet phldrT="[Text]"/>
      <dgm:spPr/>
      <dgm:t>
        <a:bodyPr/>
        <a:lstStyle/>
        <a:p>
          <a:r>
            <a:rPr lang="ka-GE" b="1" dirty="0"/>
            <a:t>ადგილობრივი ცენტრალური ორგანიზაცია</a:t>
          </a:r>
          <a:endParaRPr lang="en-US" b="1" dirty="0"/>
        </a:p>
      </dgm:t>
    </dgm:pt>
    <dgm:pt modelId="{718EC225-40B3-4C2D-800F-DD0646BC71DF}" type="parTrans" cxnId="{E1CE681F-82FE-4ABD-BE22-D7060E8BFCC4}">
      <dgm:prSet/>
      <dgm:spPr/>
      <dgm:t>
        <a:bodyPr/>
        <a:lstStyle/>
        <a:p>
          <a:endParaRPr lang="en-US"/>
        </a:p>
      </dgm:t>
    </dgm:pt>
    <dgm:pt modelId="{5B1A2262-F90B-4839-9294-0202FD9760CB}" type="sibTrans" cxnId="{E1CE681F-82FE-4ABD-BE22-D7060E8BFCC4}">
      <dgm:prSet/>
      <dgm:spPr/>
      <dgm:t>
        <a:bodyPr/>
        <a:lstStyle/>
        <a:p>
          <a:endParaRPr lang="en-US"/>
        </a:p>
      </dgm:t>
    </dgm:pt>
    <dgm:pt modelId="{14309757-E29E-4F7D-BABD-C30AC009F71F}">
      <dgm:prSet/>
      <dgm:spPr/>
      <dgm:t>
        <a:bodyPr/>
        <a:lstStyle/>
        <a:p>
          <a:r>
            <a:rPr lang="ka-GE" b="1" dirty="0"/>
            <a:t>ადგილობრივი რეგიონული ორგანიზაცია  </a:t>
          </a:r>
          <a:endParaRPr lang="en-US" b="1" dirty="0"/>
        </a:p>
      </dgm:t>
    </dgm:pt>
    <dgm:pt modelId="{4CDACACA-1111-4FCD-ACFC-172734DDC69B}" type="parTrans" cxnId="{8D5C3228-AB06-4AA2-8BCF-D5C82CBA1F6B}">
      <dgm:prSet/>
      <dgm:spPr/>
      <dgm:t>
        <a:bodyPr/>
        <a:lstStyle/>
        <a:p>
          <a:endParaRPr lang="en-US"/>
        </a:p>
      </dgm:t>
    </dgm:pt>
    <dgm:pt modelId="{EA2E217F-06AF-40EC-AAAE-16FDA73DEF19}" type="sibTrans" cxnId="{8D5C3228-AB06-4AA2-8BCF-D5C82CBA1F6B}">
      <dgm:prSet/>
      <dgm:spPr/>
      <dgm:t>
        <a:bodyPr/>
        <a:lstStyle/>
        <a:p>
          <a:endParaRPr lang="en-US"/>
        </a:p>
      </dgm:t>
    </dgm:pt>
    <dgm:pt modelId="{1EB5F5FC-D25E-4FF1-A113-3A5672DE8AC0}" type="pres">
      <dgm:prSet presAssocID="{7A0E6B09-923E-468D-B003-6F259445D461}" presName="Name0" presStyleCnt="0">
        <dgm:presLayoutVars>
          <dgm:dir/>
          <dgm:animLvl val="lvl"/>
          <dgm:resizeHandles val="exact"/>
        </dgm:presLayoutVars>
      </dgm:prSet>
      <dgm:spPr/>
    </dgm:pt>
    <dgm:pt modelId="{487044E0-73BE-4DA9-A955-4C85FF2AA8E0}" type="pres">
      <dgm:prSet presAssocID="{E1ECAAF7-BFDE-42B8-A92C-ECB545D22080}" presName="Name8" presStyleCnt="0"/>
      <dgm:spPr/>
    </dgm:pt>
    <dgm:pt modelId="{ADED8C04-8F2E-45E0-9877-2C9C3E14FE35}" type="pres">
      <dgm:prSet presAssocID="{E1ECAAF7-BFDE-42B8-A92C-ECB545D22080}" presName="level" presStyleLbl="node1" presStyleIdx="0" presStyleCnt="4">
        <dgm:presLayoutVars>
          <dgm:chMax val="1"/>
          <dgm:bulletEnabled val="1"/>
        </dgm:presLayoutVars>
      </dgm:prSet>
      <dgm:spPr/>
    </dgm:pt>
    <dgm:pt modelId="{65654681-148D-437C-9603-17421B512794}" type="pres">
      <dgm:prSet presAssocID="{E1ECAAF7-BFDE-42B8-A92C-ECB545D22080}" presName="levelTx" presStyleLbl="revTx" presStyleIdx="0" presStyleCnt="0">
        <dgm:presLayoutVars>
          <dgm:chMax val="1"/>
          <dgm:bulletEnabled val="1"/>
        </dgm:presLayoutVars>
      </dgm:prSet>
      <dgm:spPr/>
    </dgm:pt>
    <dgm:pt modelId="{3547A4BE-092E-42A1-81DC-74B2A0362BDA}" type="pres">
      <dgm:prSet presAssocID="{6EF6CE7D-57B0-481B-A480-7E66B8BFD4D4}" presName="Name8" presStyleCnt="0"/>
      <dgm:spPr/>
    </dgm:pt>
    <dgm:pt modelId="{06F8A186-0C2D-4F2F-A4D6-2951D4363177}" type="pres">
      <dgm:prSet presAssocID="{6EF6CE7D-57B0-481B-A480-7E66B8BFD4D4}" presName="level" presStyleLbl="node1" presStyleIdx="1" presStyleCnt="4">
        <dgm:presLayoutVars>
          <dgm:chMax val="1"/>
          <dgm:bulletEnabled val="1"/>
        </dgm:presLayoutVars>
      </dgm:prSet>
      <dgm:spPr/>
    </dgm:pt>
    <dgm:pt modelId="{2EE8725A-12E7-4D9F-B196-2D778B0EF140}" type="pres">
      <dgm:prSet presAssocID="{6EF6CE7D-57B0-481B-A480-7E66B8BFD4D4}" presName="levelTx" presStyleLbl="revTx" presStyleIdx="0" presStyleCnt="0">
        <dgm:presLayoutVars>
          <dgm:chMax val="1"/>
          <dgm:bulletEnabled val="1"/>
        </dgm:presLayoutVars>
      </dgm:prSet>
      <dgm:spPr/>
    </dgm:pt>
    <dgm:pt modelId="{993EF461-3F14-4186-B127-AFC4AF740FB5}" type="pres">
      <dgm:prSet presAssocID="{9057203B-BD77-4F33-AB47-60C84D9E3257}" presName="Name8" presStyleCnt="0"/>
      <dgm:spPr/>
    </dgm:pt>
    <dgm:pt modelId="{64A0D069-F865-4035-8F88-2D8E597DA85C}" type="pres">
      <dgm:prSet presAssocID="{9057203B-BD77-4F33-AB47-60C84D9E3257}" presName="level" presStyleLbl="node1" presStyleIdx="2" presStyleCnt="4">
        <dgm:presLayoutVars>
          <dgm:chMax val="1"/>
          <dgm:bulletEnabled val="1"/>
        </dgm:presLayoutVars>
      </dgm:prSet>
      <dgm:spPr/>
    </dgm:pt>
    <dgm:pt modelId="{0F940ED4-CDAE-4ADC-8AE2-0CEE544D6906}" type="pres">
      <dgm:prSet presAssocID="{9057203B-BD77-4F33-AB47-60C84D9E3257}" presName="levelTx" presStyleLbl="revTx" presStyleIdx="0" presStyleCnt="0">
        <dgm:presLayoutVars>
          <dgm:chMax val="1"/>
          <dgm:bulletEnabled val="1"/>
        </dgm:presLayoutVars>
      </dgm:prSet>
      <dgm:spPr/>
    </dgm:pt>
    <dgm:pt modelId="{1277363F-A6BA-4569-8D36-08CA4266A9F6}" type="pres">
      <dgm:prSet presAssocID="{14309757-E29E-4F7D-BABD-C30AC009F71F}" presName="Name8" presStyleCnt="0"/>
      <dgm:spPr/>
    </dgm:pt>
    <dgm:pt modelId="{9B45AD1C-5BFD-4857-87F2-DDC33B6A0B3E}" type="pres">
      <dgm:prSet presAssocID="{14309757-E29E-4F7D-BABD-C30AC009F71F}" presName="level" presStyleLbl="node1" presStyleIdx="3" presStyleCnt="4">
        <dgm:presLayoutVars>
          <dgm:chMax val="1"/>
          <dgm:bulletEnabled val="1"/>
        </dgm:presLayoutVars>
      </dgm:prSet>
      <dgm:spPr/>
    </dgm:pt>
    <dgm:pt modelId="{5ACE5670-93E1-4662-9594-F709ABAFF885}" type="pres">
      <dgm:prSet presAssocID="{14309757-E29E-4F7D-BABD-C30AC009F71F}" presName="levelTx" presStyleLbl="revTx" presStyleIdx="0" presStyleCnt="0">
        <dgm:presLayoutVars>
          <dgm:chMax val="1"/>
          <dgm:bulletEnabled val="1"/>
        </dgm:presLayoutVars>
      </dgm:prSet>
      <dgm:spPr/>
    </dgm:pt>
  </dgm:ptLst>
  <dgm:cxnLst>
    <dgm:cxn modelId="{C3847815-557D-431E-85BC-DFE49E617EFD}" type="presOf" srcId="{E1ECAAF7-BFDE-42B8-A92C-ECB545D22080}" destId="{65654681-148D-437C-9603-17421B512794}" srcOrd="1" destOrd="0" presId="urn:microsoft.com/office/officeart/2005/8/layout/pyramid1"/>
    <dgm:cxn modelId="{E1CE681F-82FE-4ABD-BE22-D7060E8BFCC4}" srcId="{7A0E6B09-923E-468D-B003-6F259445D461}" destId="{9057203B-BD77-4F33-AB47-60C84D9E3257}" srcOrd="2" destOrd="0" parTransId="{718EC225-40B3-4C2D-800F-DD0646BC71DF}" sibTransId="{5B1A2262-F90B-4839-9294-0202FD9760CB}"/>
    <dgm:cxn modelId="{1D191F27-B6ED-4716-8CC5-3152A755EDE7}" type="presOf" srcId="{7A0E6B09-923E-468D-B003-6F259445D461}" destId="{1EB5F5FC-D25E-4FF1-A113-3A5672DE8AC0}" srcOrd="0" destOrd="0" presId="urn:microsoft.com/office/officeart/2005/8/layout/pyramid1"/>
    <dgm:cxn modelId="{8D5C3228-AB06-4AA2-8BCF-D5C82CBA1F6B}" srcId="{7A0E6B09-923E-468D-B003-6F259445D461}" destId="{14309757-E29E-4F7D-BABD-C30AC009F71F}" srcOrd="3" destOrd="0" parTransId="{4CDACACA-1111-4FCD-ACFC-172734DDC69B}" sibTransId="{EA2E217F-06AF-40EC-AAAE-16FDA73DEF19}"/>
    <dgm:cxn modelId="{D116FC2B-3FA1-4775-BC52-D61FF3017DCE}" type="presOf" srcId="{14309757-E29E-4F7D-BABD-C30AC009F71F}" destId="{9B45AD1C-5BFD-4857-87F2-DDC33B6A0B3E}" srcOrd="0" destOrd="0" presId="urn:microsoft.com/office/officeart/2005/8/layout/pyramid1"/>
    <dgm:cxn modelId="{91EE2F5F-C22A-4389-AE18-A4415D606B46}" type="presOf" srcId="{6EF6CE7D-57B0-481B-A480-7E66B8BFD4D4}" destId="{2EE8725A-12E7-4D9F-B196-2D778B0EF140}" srcOrd="1" destOrd="0" presId="urn:microsoft.com/office/officeart/2005/8/layout/pyramid1"/>
    <dgm:cxn modelId="{218C1E63-D052-4E18-B3AD-25049C830203}" type="presOf" srcId="{9057203B-BD77-4F33-AB47-60C84D9E3257}" destId="{64A0D069-F865-4035-8F88-2D8E597DA85C}" srcOrd="0" destOrd="0" presId="urn:microsoft.com/office/officeart/2005/8/layout/pyramid1"/>
    <dgm:cxn modelId="{A2C2A24A-47F9-426D-A645-83CA58D7F8E6}" type="presOf" srcId="{9057203B-BD77-4F33-AB47-60C84D9E3257}" destId="{0F940ED4-CDAE-4ADC-8AE2-0CEE544D6906}" srcOrd="1" destOrd="0" presId="urn:microsoft.com/office/officeart/2005/8/layout/pyramid1"/>
    <dgm:cxn modelId="{6796EC77-59C2-4CD0-B28E-F693EDA76F0B}" type="presOf" srcId="{14309757-E29E-4F7D-BABD-C30AC009F71F}" destId="{5ACE5670-93E1-4662-9594-F709ABAFF885}" srcOrd="1" destOrd="0" presId="urn:microsoft.com/office/officeart/2005/8/layout/pyramid1"/>
    <dgm:cxn modelId="{767CFE84-2608-4967-9801-DB88EB1C2C89}" type="presOf" srcId="{E1ECAAF7-BFDE-42B8-A92C-ECB545D22080}" destId="{ADED8C04-8F2E-45E0-9877-2C9C3E14FE35}" srcOrd="0" destOrd="0" presId="urn:microsoft.com/office/officeart/2005/8/layout/pyramid1"/>
    <dgm:cxn modelId="{EAF44A8D-0DBF-4AFA-9396-1F09A83CD1F1}" srcId="{7A0E6B09-923E-468D-B003-6F259445D461}" destId="{6EF6CE7D-57B0-481B-A480-7E66B8BFD4D4}" srcOrd="1" destOrd="0" parTransId="{7CCCA4F6-44EE-4E4E-8D54-A901629254E9}" sibTransId="{0759F183-4E0E-42CF-9B4B-AC8A557E107F}"/>
    <dgm:cxn modelId="{E3D5EAE4-6937-4B76-AC6D-C9A2ED4EB1D4}" srcId="{7A0E6B09-923E-468D-B003-6F259445D461}" destId="{E1ECAAF7-BFDE-42B8-A92C-ECB545D22080}" srcOrd="0" destOrd="0" parTransId="{C135F9E8-C9F7-4F8B-AA78-0035423265EB}" sibTransId="{EA24FD81-0411-49FC-80EE-A702BB982C51}"/>
    <dgm:cxn modelId="{ED6E8EE9-FD3A-41FD-A3C6-0E9CE69DBE4B}" type="presOf" srcId="{6EF6CE7D-57B0-481B-A480-7E66B8BFD4D4}" destId="{06F8A186-0C2D-4F2F-A4D6-2951D4363177}" srcOrd="0" destOrd="0" presId="urn:microsoft.com/office/officeart/2005/8/layout/pyramid1"/>
    <dgm:cxn modelId="{CEDE2B8F-B736-4DA4-957A-B102EA11B0F8}" type="presParOf" srcId="{1EB5F5FC-D25E-4FF1-A113-3A5672DE8AC0}" destId="{487044E0-73BE-4DA9-A955-4C85FF2AA8E0}" srcOrd="0" destOrd="0" presId="urn:microsoft.com/office/officeart/2005/8/layout/pyramid1"/>
    <dgm:cxn modelId="{53CA6927-A2C4-45B0-82CF-955FCFD0C395}" type="presParOf" srcId="{487044E0-73BE-4DA9-A955-4C85FF2AA8E0}" destId="{ADED8C04-8F2E-45E0-9877-2C9C3E14FE35}" srcOrd="0" destOrd="0" presId="urn:microsoft.com/office/officeart/2005/8/layout/pyramid1"/>
    <dgm:cxn modelId="{3EF24077-EDF5-4891-8F27-E141B40D2CD9}" type="presParOf" srcId="{487044E0-73BE-4DA9-A955-4C85FF2AA8E0}" destId="{65654681-148D-437C-9603-17421B512794}" srcOrd="1" destOrd="0" presId="urn:microsoft.com/office/officeart/2005/8/layout/pyramid1"/>
    <dgm:cxn modelId="{CF453174-BFEB-44ED-A1AB-E19B86D4AC5D}" type="presParOf" srcId="{1EB5F5FC-D25E-4FF1-A113-3A5672DE8AC0}" destId="{3547A4BE-092E-42A1-81DC-74B2A0362BDA}" srcOrd="1" destOrd="0" presId="urn:microsoft.com/office/officeart/2005/8/layout/pyramid1"/>
    <dgm:cxn modelId="{25D72E80-BDCF-46E3-A156-3DE29264D2D9}" type="presParOf" srcId="{3547A4BE-092E-42A1-81DC-74B2A0362BDA}" destId="{06F8A186-0C2D-4F2F-A4D6-2951D4363177}" srcOrd="0" destOrd="0" presId="urn:microsoft.com/office/officeart/2005/8/layout/pyramid1"/>
    <dgm:cxn modelId="{71D1BEBB-D4F1-4193-99C4-0B8A9B40EF09}" type="presParOf" srcId="{3547A4BE-092E-42A1-81DC-74B2A0362BDA}" destId="{2EE8725A-12E7-4D9F-B196-2D778B0EF140}" srcOrd="1" destOrd="0" presId="urn:microsoft.com/office/officeart/2005/8/layout/pyramid1"/>
    <dgm:cxn modelId="{BD674DE6-4496-40EB-8CCD-BF21CB1997A7}" type="presParOf" srcId="{1EB5F5FC-D25E-4FF1-A113-3A5672DE8AC0}" destId="{993EF461-3F14-4186-B127-AFC4AF740FB5}" srcOrd="2" destOrd="0" presId="urn:microsoft.com/office/officeart/2005/8/layout/pyramid1"/>
    <dgm:cxn modelId="{35405E6B-C8A5-45AC-BF91-EB8DC7755A05}" type="presParOf" srcId="{993EF461-3F14-4186-B127-AFC4AF740FB5}" destId="{64A0D069-F865-4035-8F88-2D8E597DA85C}" srcOrd="0" destOrd="0" presId="urn:microsoft.com/office/officeart/2005/8/layout/pyramid1"/>
    <dgm:cxn modelId="{F9348648-C72E-40B1-B8FF-73D4D39E1AC9}" type="presParOf" srcId="{993EF461-3F14-4186-B127-AFC4AF740FB5}" destId="{0F940ED4-CDAE-4ADC-8AE2-0CEE544D6906}" srcOrd="1" destOrd="0" presId="urn:microsoft.com/office/officeart/2005/8/layout/pyramid1"/>
    <dgm:cxn modelId="{0901939C-5926-4336-9E35-2C6A59237CF8}" type="presParOf" srcId="{1EB5F5FC-D25E-4FF1-A113-3A5672DE8AC0}" destId="{1277363F-A6BA-4569-8D36-08CA4266A9F6}" srcOrd="3" destOrd="0" presId="urn:microsoft.com/office/officeart/2005/8/layout/pyramid1"/>
    <dgm:cxn modelId="{49B70900-88B9-4A93-9F46-069A961E0D97}" type="presParOf" srcId="{1277363F-A6BA-4569-8D36-08CA4266A9F6}" destId="{9B45AD1C-5BFD-4857-87F2-DDC33B6A0B3E}" srcOrd="0" destOrd="0" presId="urn:microsoft.com/office/officeart/2005/8/layout/pyramid1"/>
    <dgm:cxn modelId="{D9B11EC6-ACBF-4E86-8D8A-DCC79E6F56BD}" type="presParOf" srcId="{1277363F-A6BA-4569-8D36-08CA4266A9F6}" destId="{5ACE5670-93E1-4662-9594-F709ABAFF88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E6B09-923E-468D-B003-6F259445D461}" type="doc">
      <dgm:prSet loTypeId="urn:microsoft.com/office/officeart/2005/8/layout/pyramid1" loCatId="pyramid" qsTypeId="urn:microsoft.com/office/officeart/2005/8/quickstyle/simple1" qsCatId="simple" csTypeId="urn:microsoft.com/office/officeart/2005/8/colors/colorful3" csCatId="colorful" phldr="1"/>
      <dgm:spPr/>
      <dgm:t>
        <a:bodyPr/>
        <a:lstStyle/>
        <a:p>
          <a:endParaRPr lang="en-US"/>
        </a:p>
      </dgm:t>
    </dgm:pt>
    <dgm:pt modelId="{E1ECAAF7-BFDE-42B8-A92C-ECB545D22080}">
      <dgm:prSet phldrT="[Text]" custT="1"/>
      <dgm:spPr/>
      <dgm:t>
        <a:bodyPr/>
        <a:lstStyle/>
        <a:p>
          <a:r>
            <a:rPr lang="ka-GE" sz="2400" b="1" dirty="0"/>
            <a:t> დონორი ორგანიზაცია</a:t>
          </a:r>
          <a:endParaRPr lang="en-US" sz="2400" b="1" dirty="0"/>
        </a:p>
      </dgm:t>
    </dgm:pt>
    <dgm:pt modelId="{C135F9E8-C9F7-4F8B-AA78-0035423265EB}" type="parTrans" cxnId="{E3D5EAE4-6937-4B76-AC6D-C9A2ED4EB1D4}">
      <dgm:prSet/>
      <dgm:spPr/>
      <dgm:t>
        <a:bodyPr/>
        <a:lstStyle/>
        <a:p>
          <a:endParaRPr lang="en-US"/>
        </a:p>
      </dgm:t>
    </dgm:pt>
    <dgm:pt modelId="{EA24FD81-0411-49FC-80EE-A702BB982C51}" type="sibTrans" cxnId="{E3D5EAE4-6937-4B76-AC6D-C9A2ED4EB1D4}">
      <dgm:prSet/>
      <dgm:spPr/>
      <dgm:t>
        <a:bodyPr/>
        <a:lstStyle/>
        <a:p>
          <a:endParaRPr lang="en-US"/>
        </a:p>
      </dgm:t>
    </dgm:pt>
    <dgm:pt modelId="{6EF6CE7D-57B0-481B-A480-7E66B8BFD4D4}">
      <dgm:prSet phldrT="[Text]" custT="1"/>
      <dgm:spPr/>
      <dgm:t>
        <a:bodyPr/>
        <a:lstStyle/>
        <a:p>
          <a:r>
            <a:rPr lang="ka-GE" sz="2400" b="1" dirty="0"/>
            <a:t>საერთაშორისო ორგანიზაცია</a:t>
          </a:r>
          <a:endParaRPr lang="en-US" sz="2400" b="1" dirty="0"/>
        </a:p>
      </dgm:t>
    </dgm:pt>
    <dgm:pt modelId="{7CCCA4F6-44EE-4E4E-8D54-A901629254E9}" type="parTrans" cxnId="{EAF44A8D-0DBF-4AFA-9396-1F09A83CD1F1}">
      <dgm:prSet/>
      <dgm:spPr/>
      <dgm:t>
        <a:bodyPr/>
        <a:lstStyle/>
        <a:p>
          <a:endParaRPr lang="en-US"/>
        </a:p>
      </dgm:t>
    </dgm:pt>
    <dgm:pt modelId="{0759F183-4E0E-42CF-9B4B-AC8A557E107F}" type="sibTrans" cxnId="{EAF44A8D-0DBF-4AFA-9396-1F09A83CD1F1}">
      <dgm:prSet/>
      <dgm:spPr/>
      <dgm:t>
        <a:bodyPr/>
        <a:lstStyle/>
        <a:p>
          <a:endParaRPr lang="en-US"/>
        </a:p>
      </dgm:t>
    </dgm:pt>
    <dgm:pt modelId="{9057203B-BD77-4F33-AB47-60C84D9E3257}">
      <dgm:prSet phldrT="[Text]" custT="1"/>
      <dgm:spPr/>
      <dgm:t>
        <a:bodyPr/>
        <a:lstStyle/>
        <a:p>
          <a:r>
            <a:rPr lang="ka-GE" sz="2400" b="1" dirty="0"/>
            <a:t>ადგილობრივი ცენტრალური ორგანიზაცია</a:t>
          </a:r>
          <a:endParaRPr lang="en-US" sz="2400" b="1" dirty="0"/>
        </a:p>
      </dgm:t>
    </dgm:pt>
    <dgm:pt modelId="{718EC225-40B3-4C2D-800F-DD0646BC71DF}" type="parTrans" cxnId="{E1CE681F-82FE-4ABD-BE22-D7060E8BFCC4}">
      <dgm:prSet/>
      <dgm:spPr/>
      <dgm:t>
        <a:bodyPr/>
        <a:lstStyle/>
        <a:p>
          <a:endParaRPr lang="en-US"/>
        </a:p>
      </dgm:t>
    </dgm:pt>
    <dgm:pt modelId="{5B1A2262-F90B-4839-9294-0202FD9760CB}" type="sibTrans" cxnId="{E1CE681F-82FE-4ABD-BE22-D7060E8BFCC4}">
      <dgm:prSet/>
      <dgm:spPr/>
      <dgm:t>
        <a:bodyPr/>
        <a:lstStyle/>
        <a:p>
          <a:endParaRPr lang="en-US"/>
        </a:p>
      </dgm:t>
    </dgm:pt>
    <dgm:pt modelId="{14309757-E29E-4F7D-BABD-C30AC009F71F}">
      <dgm:prSet custT="1"/>
      <dgm:spPr/>
      <dgm:t>
        <a:bodyPr/>
        <a:lstStyle/>
        <a:p>
          <a:r>
            <a:rPr lang="ka-GE" sz="2400" b="1" dirty="0"/>
            <a:t>ადგილობრივი რეგიონული ორგანიზაცია  </a:t>
          </a:r>
          <a:endParaRPr lang="en-US" sz="2400" b="1" dirty="0"/>
        </a:p>
      </dgm:t>
    </dgm:pt>
    <dgm:pt modelId="{4CDACACA-1111-4FCD-ACFC-172734DDC69B}" type="parTrans" cxnId="{8D5C3228-AB06-4AA2-8BCF-D5C82CBA1F6B}">
      <dgm:prSet/>
      <dgm:spPr/>
      <dgm:t>
        <a:bodyPr/>
        <a:lstStyle/>
        <a:p>
          <a:endParaRPr lang="en-US"/>
        </a:p>
      </dgm:t>
    </dgm:pt>
    <dgm:pt modelId="{EA2E217F-06AF-40EC-AAAE-16FDA73DEF19}" type="sibTrans" cxnId="{8D5C3228-AB06-4AA2-8BCF-D5C82CBA1F6B}">
      <dgm:prSet/>
      <dgm:spPr/>
      <dgm:t>
        <a:bodyPr/>
        <a:lstStyle/>
        <a:p>
          <a:endParaRPr lang="en-US"/>
        </a:p>
      </dgm:t>
    </dgm:pt>
    <dgm:pt modelId="{1EB5F5FC-D25E-4FF1-A113-3A5672DE8AC0}" type="pres">
      <dgm:prSet presAssocID="{7A0E6B09-923E-468D-B003-6F259445D461}" presName="Name0" presStyleCnt="0">
        <dgm:presLayoutVars>
          <dgm:dir/>
          <dgm:animLvl val="lvl"/>
          <dgm:resizeHandles val="exact"/>
        </dgm:presLayoutVars>
      </dgm:prSet>
      <dgm:spPr/>
    </dgm:pt>
    <dgm:pt modelId="{487044E0-73BE-4DA9-A955-4C85FF2AA8E0}" type="pres">
      <dgm:prSet presAssocID="{E1ECAAF7-BFDE-42B8-A92C-ECB545D22080}" presName="Name8" presStyleCnt="0"/>
      <dgm:spPr/>
    </dgm:pt>
    <dgm:pt modelId="{ADED8C04-8F2E-45E0-9877-2C9C3E14FE35}" type="pres">
      <dgm:prSet presAssocID="{E1ECAAF7-BFDE-42B8-A92C-ECB545D22080}" presName="level" presStyleLbl="node1" presStyleIdx="0" presStyleCnt="4">
        <dgm:presLayoutVars>
          <dgm:chMax val="1"/>
          <dgm:bulletEnabled val="1"/>
        </dgm:presLayoutVars>
      </dgm:prSet>
      <dgm:spPr/>
    </dgm:pt>
    <dgm:pt modelId="{65654681-148D-437C-9603-17421B512794}" type="pres">
      <dgm:prSet presAssocID="{E1ECAAF7-BFDE-42B8-A92C-ECB545D22080}" presName="levelTx" presStyleLbl="revTx" presStyleIdx="0" presStyleCnt="0">
        <dgm:presLayoutVars>
          <dgm:chMax val="1"/>
          <dgm:bulletEnabled val="1"/>
        </dgm:presLayoutVars>
      </dgm:prSet>
      <dgm:spPr/>
    </dgm:pt>
    <dgm:pt modelId="{3547A4BE-092E-42A1-81DC-74B2A0362BDA}" type="pres">
      <dgm:prSet presAssocID="{6EF6CE7D-57B0-481B-A480-7E66B8BFD4D4}" presName="Name8" presStyleCnt="0"/>
      <dgm:spPr/>
    </dgm:pt>
    <dgm:pt modelId="{06F8A186-0C2D-4F2F-A4D6-2951D4363177}" type="pres">
      <dgm:prSet presAssocID="{6EF6CE7D-57B0-481B-A480-7E66B8BFD4D4}" presName="level" presStyleLbl="node1" presStyleIdx="1" presStyleCnt="4">
        <dgm:presLayoutVars>
          <dgm:chMax val="1"/>
          <dgm:bulletEnabled val="1"/>
        </dgm:presLayoutVars>
      </dgm:prSet>
      <dgm:spPr/>
    </dgm:pt>
    <dgm:pt modelId="{2EE8725A-12E7-4D9F-B196-2D778B0EF140}" type="pres">
      <dgm:prSet presAssocID="{6EF6CE7D-57B0-481B-A480-7E66B8BFD4D4}" presName="levelTx" presStyleLbl="revTx" presStyleIdx="0" presStyleCnt="0">
        <dgm:presLayoutVars>
          <dgm:chMax val="1"/>
          <dgm:bulletEnabled val="1"/>
        </dgm:presLayoutVars>
      </dgm:prSet>
      <dgm:spPr/>
    </dgm:pt>
    <dgm:pt modelId="{993EF461-3F14-4186-B127-AFC4AF740FB5}" type="pres">
      <dgm:prSet presAssocID="{9057203B-BD77-4F33-AB47-60C84D9E3257}" presName="Name8" presStyleCnt="0"/>
      <dgm:spPr/>
    </dgm:pt>
    <dgm:pt modelId="{64A0D069-F865-4035-8F88-2D8E597DA85C}" type="pres">
      <dgm:prSet presAssocID="{9057203B-BD77-4F33-AB47-60C84D9E3257}" presName="level" presStyleLbl="node1" presStyleIdx="2" presStyleCnt="4">
        <dgm:presLayoutVars>
          <dgm:chMax val="1"/>
          <dgm:bulletEnabled val="1"/>
        </dgm:presLayoutVars>
      </dgm:prSet>
      <dgm:spPr/>
    </dgm:pt>
    <dgm:pt modelId="{0F940ED4-CDAE-4ADC-8AE2-0CEE544D6906}" type="pres">
      <dgm:prSet presAssocID="{9057203B-BD77-4F33-AB47-60C84D9E3257}" presName="levelTx" presStyleLbl="revTx" presStyleIdx="0" presStyleCnt="0">
        <dgm:presLayoutVars>
          <dgm:chMax val="1"/>
          <dgm:bulletEnabled val="1"/>
        </dgm:presLayoutVars>
      </dgm:prSet>
      <dgm:spPr/>
    </dgm:pt>
    <dgm:pt modelId="{1277363F-A6BA-4569-8D36-08CA4266A9F6}" type="pres">
      <dgm:prSet presAssocID="{14309757-E29E-4F7D-BABD-C30AC009F71F}" presName="Name8" presStyleCnt="0"/>
      <dgm:spPr/>
    </dgm:pt>
    <dgm:pt modelId="{9B45AD1C-5BFD-4857-87F2-DDC33B6A0B3E}" type="pres">
      <dgm:prSet presAssocID="{14309757-E29E-4F7D-BABD-C30AC009F71F}" presName="level" presStyleLbl="node1" presStyleIdx="3" presStyleCnt="4">
        <dgm:presLayoutVars>
          <dgm:chMax val="1"/>
          <dgm:bulletEnabled val="1"/>
        </dgm:presLayoutVars>
      </dgm:prSet>
      <dgm:spPr/>
    </dgm:pt>
    <dgm:pt modelId="{5ACE5670-93E1-4662-9594-F709ABAFF885}" type="pres">
      <dgm:prSet presAssocID="{14309757-E29E-4F7D-BABD-C30AC009F71F}" presName="levelTx" presStyleLbl="revTx" presStyleIdx="0" presStyleCnt="0">
        <dgm:presLayoutVars>
          <dgm:chMax val="1"/>
          <dgm:bulletEnabled val="1"/>
        </dgm:presLayoutVars>
      </dgm:prSet>
      <dgm:spPr/>
    </dgm:pt>
  </dgm:ptLst>
  <dgm:cxnLst>
    <dgm:cxn modelId="{14244C18-9003-455B-800A-4E2E4AAA33F6}" type="presOf" srcId="{9057203B-BD77-4F33-AB47-60C84D9E3257}" destId="{0F940ED4-CDAE-4ADC-8AE2-0CEE544D6906}" srcOrd="1" destOrd="0" presId="urn:microsoft.com/office/officeart/2005/8/layout/pyramid1"/>
    <dgm:cxn modelId="{0E58761E-242B-428C-BBAF-F9ED1F37F4F7}" type="presOf" srcId="{E1ECAAF7-BFDE-42B8-A92C-ECB545D22080}" destId="{65654681-148D-437C-9603-17421B512794}" srcOrd="1" destOrd="0" presId="urn:microsoft.com/office/officeart/2005/8/layout/pyramid1"/>
    <dgm:cxn modelId="{E1CE681F-82FE-4ABD-BE22-D7060E8BFCC4}" srcId="{7A0E6B09-923E-468D-B003-6F259445D461}" destId="{9057203B-BD77-4F33-AB47-60C84D9E3257}" srcOrd="2" destOrd="0" parTransId="{718EC225-40B3-4C2D-800F-DD0646BC71DF}" sibTransId="{5B1A2262-F90B-4839-9294-0202FD9760CB}"/>
    <dgm:cxn modelId="{8D5C3228-AB06-4AA2-8BCF-D5C82CBA1F6B}" srcId="{7A0E6B09-923E-468D-B003-6F259445D461}" destId="{14309757-E29E-4F7D-BABD-C30AC009F71F}" srcOrd="3" destOrd="0" parTransId="{4CDACACA-1111-4FCD-ACFC-172734DDC69B}" sibTransId="{EA2E217F-06AF-40EC-AAAE-16FDA73DEF19}"/>
    <dgm:cxn modelId="{8760822C-120A-431C-9E8D-91E5E8FB13EA}" type="presOf" srcId="{9057203B-BD77-4F33-AB47-60C84D9E3257}" destId="{64A0D069-F865-4035-8F88-2D8E597DA85C}" srcOrd="0" destOrd="0" presId="urn:microsoft.com/office/officeart/2005/8/layout/pyramid1"/>
    <dgm:cxn modelId="{E0B7785B-5DE0-439C-BB33-2FAD699D26A0}" type="presOf" srcId="{6EF6CE7D-57B0-481B-A480-7E66B8BFD4D4}" destId="{06F8A186-0C2D-4F2F-A4D6-2951D4363177}" srcOrd="0" destOrd="0" presId="urn:microsoft.com/office/officeart/2005/8/layout/pyramid1"/>
    <dgm:cxn modelId="{8F24C861-E128-4C70-8765-8337181DDFB0}" type="presOf" srcId="{E1ECAAF7-BFDE-42B8-A92C-ECB545D22080}" destId="{ADED8C04-8F2E-45E0-9877-2C9C3E14FE35}" srcOrd="0" destOrd="0" presId="urn:microsoft.com/office/officeart/2005/8/layout/pyramid1"/>
    <dgm:cxn modelId="{E98AA86F-3B6B-44AC-9DBA-81D607C4F094}" type="presOf" srcId="{14309757-E29E-4F7D-BABD-C30AC009F71F}" destId="{9B45AD1C-5BFD-4857-87F2-DDC33B6A0B3E}" srcOrd="0" destOrd="0" presId="urn:microsoft.com/office/officeart/2005/8/layout/pyramid1"/>
    <dgm:cxn modelId="{EAF44A8D-0DBF-4AFA-9396-1F09A83CD1F1}" srcId="{7A0E6B09-923E-468D-B003-6F259445D461}" destId="{6EF6CE7D-57B0-481B-A480-7E66B8BFD4D4}" srcOrd="1" destOrd="0" parTransId="{7CCCA4F6-44EE-4E4E-8D54-A901629254E9}" sibTransId="{0759F183-4E0E-42CF-9B4B-AC8A557E107F}"/>
    <dgm:cxn modelId="{05AE02AB-07E8-428C-A1B9-F3FCAE08CD0D}" type="presOf" srcId="{6EF6CE7D-57B0-481B-A480-7E66B8BFD4D4}" destId="{2EE8725A-12E7-4D9F-B196-2D778B0EF140}" srcOrd="1" destOrd="0" presId="urn:microsoft.com/office/officeart/2005/8/layout/pyramid1"/>
    <dgm:cxn modelId="{65995BCB-B982-4F12-8C27-5C29CC6A41BB}" type="presOf" srcId="{14309757-E29E-4F7D-BABD-C30AC009F71F}" destId="{5ACE5670-93E1-4662-9594-F709ABAFF885}" srcOrd="1" destOrd="0" presId="urn:microsoft.com/office/officeart/2005/8/layout/pyramid1"/>
    <dgm:cxn modelId="{E3D5EAE4-6937-4B76-AC6D-C9A2ED4EB1D4}" srcId="{7A0E6B09-923E-468D-B003-6F259445D461}" destId="{E1ECAAF7-BFDE-42B8-A92C-ECB545D22080}" srcOrd="0" destOrd="0" parTransId="{C135F9E8-C9F7-4F8B-AA78-0035423265EB}" sibTransId="{EA24FD81-0411-49FC-80EE-A702BB982C51}"/>
    <dgm:cxn modelId="{FE7C47EC-2D44-4DFC-90CB-455C33A57E12}" type="presOf" srcId="{7A0E6B09-923E-468D-B003-6F259445D461}" destId="{1EB5F5FC-D25E-4FF1-A113-3A5672DE8AC0}" srcOrd="0" destOrd="0" presId="urn:microsoft.com/office/officeart/2005/8/layout/pyramid1"/>
    <dgm:cxn modelId="{7FA61918-48D7-4BBF-8BE8-CF955EDCB8D7}" type="presParOf" srcId="{1EB5F5FC-D25E-4FF1-A113-3A5672DE8AC0}" destId="{487044E0-73BE-4DA9-A955-4C85FF2AA8E0}" srcOrd="0" destOrd="0" presId="urn:microsoft.com/office/officeart/2005/8/layout/pyramid1"/>
    <dgm:cxn modelId="{DFFE48F9-13C8-4940-A09D-2E703232FEC9}" type="presParOf" srcId="{487044E0-73BE-4DA9-A955-4C85FF2AA8E0}" destId="{ADED8C04-8F2E-45E0-9877-2C9C3E14FE35}" srcOrd="0" destOrd="0" presId="urn:microsoft.com/office/officeart/2005/8/layout/pyramid1"/>
    <dgm:cxn modelId="{ECC2E8FC-D7E2-4D14-8C24-3686711635D1}" type="presParOf" srcId="{487044E0-73BE-4DA9-A955-4C85FF2AA8E0}" destId="{65654681-148D-437C-9603-17421B512794}" srcOrd="1" destOrd="0" presId="urn:microsoft.com/office/officeart/2005/8/layout/pyramid1"/>
    <dgm:cxn modelId="{17D2BD5C-5B36-44A0-9B39-9B2376C5B82C}" type="presParOf" srcId="{1EB5F5FC-D25E-4FF1-A113-3A5672DE8AC0}" destId="{3547A4BE-092E-42A1-81DC-74B2A0362BDA}" srcOrd="1" destOrd="0" presId="urn:microsoft.com/office/officeart/2005/8/layout/pyramid1"/>
    <dgm:cxn modelId="{41F46732-B42F-4EDD-9A8B-89C4533D2CCD}" type="presParOf" srcId="{3547A4BE-092E-42A1-81DC-74B2A0362BDA}" destId="{06F8A186-0C2D-4F2F-A4D6-2951D4363177}" srcOrd="0" destOrd="0" presId="urn:microsoft.com/office/officeart/2005/8/layout/pyramid1"/>
    <dgm:cxn modelId="{D543730D-D681-48F7-A3AD-2A36BE47A9D5}" type="presParOf" srcId="{3547A4BE-092E-42A1-81DC-74B2A0362BDA}" destId="{2EE8725A-12E7-4D9F-B196-2D778B0EF140}" srcOrd="1" destOrd="0" presId="urn:microsoft.com/office/officeart/2005/8/layout/pyramid1"/>
    <dgm:cxn modelId="{728AA77E-554D-48AD-93FB-4C44F742DB3D}" type="presParOf" srcId="{1EB5F5FC-D25E-4FF1-A113-3A5672DE8AC0}" destId="{993EF461-3F14-4186-B127-AFC4AF740FB5}" srcOrd="2" destOrd="0" presId="urn:microsoft.com/office/officeart/2005/8/layout/pyramid1"/>
    <dgm:cxn modelId="{A9B1E98E-D05D-4FA9-B37E-92851B83207E}" type="presParOf" srcId="{993EF461-3F14-4186-B127-AFC4AF740FB5}" destId="{64A0D069-F865-4035-8F88-2D8E597DA85C}" srcOrd="0" destOrd="0" presId="urn:microsoft.com/office/officeart/2005/8/layout/pyramid1"/>
    <dgm:cxn modelId="{DCDD7381-9B49-461D-BC28-5E0FFAFD2FD5}" type="presParOf" srcId="{993EF461-3F14-4186-B127-AFC4AF740FB5}" destId="{0F940ED4-CDAE-4ADC-8AE2-0CEE544D6906}" srcOrd="1" destOrd="0" presId="urn:microsoft.com/office/officeart/2005/8/layout/pyramid1"/>
    <dgm:cxn modelId="{30355E97-1CAE-4005-829E-DC1B0352C722}" type="presParOf" srcId="{1EB5F5FC-D25E-4FF1-A113-3A5672DE8AC0}" destId="{1277363F-A6BA-4569-8D36-08CA4266A9F6}" srcOrd="3" destOrd="0" presId="urn:microsoft.com/office/officeart/2005/8/layout/pyramid1"/>
    <dgm:cxn modelId="{727C0FA4-E511-4B20-8DFB-ADE4D3D24F0C}" type="presParOf" srcId="{1277363F-A6BA-4569-8D36-08CA4266A9F6}" destId="{9B45AD1C-5BFD-4857-87F2-DDC33B6A0B3E}" srcOrd="0" destOrd="0" presId="urn:microsoft.com/office/officeart/2005/8/layout/pyramid1"/>
    <dgm:cxn modelId="{13675A7B-C3FB-4338-935F-8BB589C8AA85}" type="presParOf" srcId="{1277363F-A6BA-4569-8D36-08CA4266A9F6}" destId="{5ACE5670-93E1-4662-9594-F709ABAFF88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E6B09-923E-468D-B003-6F259445D461}" type="doc">
      <dgm:prSet loTypeId="urn:microsoft.com/office/officeart/2005/8/layout/pyramid1" loCatId="pyramid" qsTypeId="urn:microsoft.com/office/officeart/2005/8/quickstyle/simple1" qsCatId="simple" csTypeId="urn:microsoft.com/office/officeart/2005/8/colors/colorful3" csCatId="colorful" phldr="1"/>
      <dgm:spPr/>
      <dgm:t>
        <a:bodyPr/>
        <a:lstStyle/>
        <a:p>
          <a:endParaRPr lang="en-US"/>
        </a:p>
      </dgm:t>
    </dgm:pt>
    <dgm:pt modelId="{E1ECAAF7-BFDE-42B8-A92C-ECB545D22080}">
      <dgm:prSet phldrT="[Text]"/>
      <dgm:spPr/>
      <dgm:t>
        <a:bodyPr/>
        <a:lstStyle/>
        <a:p>
          <a:r>
            <a:rPr lang="ka-GE" dirty="0"/>
            <a:t> </a:t>
          </a:r>
          <a:r>
            <a:rPr lang="ka-GE" b="1" dirty="0"/>
            <a:t>დონორი ორგანიზაცია</a:t>
          </a:r>
          <a:endParaRPr lang="en-US" b="1" dirty="0"/>
        </a:p>
      </dgm:t>
    </dgm:pt>
    <dgm:pt modelId="{C135F9E8-C9F7-4F8B-AA78-0035423265EB}" type="parTrans" cxnId="{E3D5EAE4-6937-4B76-AC6D-C9A2ED4EB1D4}">
      <dgm:prSet/>
      <dgm:spPr/>
      <dgm:t>
        <a:bodyPr/>
        <a:lstStyle/>
        <a:p>
          <a:endParaRPr lang="en-US"/>
        </a:p>
      </dgm:t>
    </dgm:pt>
    <dgm:pt modelId="{EA24FD81-0411-49FC-80EE-A702BB982C51}" type="sibTrans" cxnId="{E3D5EAE4-6937-4B76-AC6D-C9A2ED4EB1D4}">
      <dgm:prSet/>
      <dgm:spPr/>
      <dgm:t>
        <a:bodyPr/>
        <a:lstStyle/>
        <a:p>
          <a:endParaRPr lang="en-US"/>
        </a:p>
      </dgm:t>
    </dgm:pt>
    <dgm:pt modelId="{6EF6CE7D-57B0-481B-A480-7E66B8BFD4D4}">
      <dgm:prSet phldrT="[Text]"/>
      <dgm:spPr/>
      <dgm:t>
        <a:bodyPr/>
        <a:lstStyle/>
        <a:p>
          <a:r>
            <a:rPr lang="ka-GE" b="1" dirty="0"/>
            <a:t>საერთაშორისო ორგანიზაცია</a:t>
          </a:r>
          <a:endParaRPr lang="en-US" b="1" dirty="0"/>
        </a:p>
      </dgm:t>
    </dgm:pt>
    <dgm:pt modelId="{7CCCA4F6-44EE-4E4E-8D54-A901629254E9}" type="parTrans" cxnId="{EAF44A8D-0DBF-4AFA-9396-1F09A83CD1F1}">
      <dgm:prSet/>
      <dgm:spPr/>
      <dgm:t>
        <a:bodyPr/>
        <a:lstStyle/>
        <a:p>
          <a:endParaRPr lang="en-US"/>
        </a:p>
      </dgm:t>
    </dgm:pt>
    <dgm:pt modelId="{0759F183-4E0E-42CF-9B4B-AC8A557E107F}" type="sibTrans" cxnId="{EAF44A8D-0DBF-4AFA-9396-1F09A83CD1F1}">
      <dgm:prSet/>
      <dgm:spPr/>
      <dgm:t>
        <a:bodyPr/>
        <a:lstStyle/>
        <a:p>
          <a:endParaRPr lang="en-US"/>
        </a:p>
      </dgm:t>
    </dgm:pt>
    <dgm:pt modelId="{9057203B-BD77-4F33-AB47-60C84D9E3257}">
      <dgm:prSet phldrT="[Text]"/>
      <dgm:spPr/>
      <dgm:t>
        <a:bodyPr/>
        <a:lstStyle/>
        <a:p>
          <a:r>
            <a:rPr lang="ka-GE" b="1" dirty="0"/>
            <a:t>ადგილობრივი ცენტრალური ორგანიზაცია</a:t>
          </a:r>
          <a:endParaRPr lang="en-US" b="1" dirty="0"/>
        </a:p>
      </dgm:t>
    </dgm:pt>
    <dgm:pt modelId="{718EC225-40B3-4C2D-800F-DD0646BC71DF}" type="parTrans" cxnId="{E1CE681F-82FE-4ABD-BE22-D7060E8BFCC4}">
      <dgm:prSet/>
      <dgm:spPr/>
      <dgm:t>
        <a:bodyPr/>
        <a:lstStyle/>
        <a:p>
          <a:endParaRPr lang="en-US"/>
        </a:p>
      </dgm:t>
    </dgm:pt>
    <dgm:pt modelId="{5B1A2262-F90B-4839-9294-0202FD9760CB}" type="sibTrans" cxnId="{E1CE681F-82FE-4ABD-BE22-D7060E8BFCC4}">
      <dgm:prSet/>
      <dgm:spPr/>
      <dgm:t>
        <a:bodyPr/>
        <a:lstStyle/>
        <a:p>
          <a:endParaRPr lang="en-US"/>
        </a:p>
      </dgm:t>
    </dgm:pt>
    <dgm:pt modelId="{14309757-E29E-4F7D-BABD-C30AC009F71F}">
      <dgm:prSet/>
      <dgm:spPr/>
      <dgm:t>
        <a:bodyPr/>
        <a:lstStyle/>
        <a:p>
          <a:r>
            <a:rPr lang="ka-GE" b="1" dirty="0"/>
            <a:t>ადგილობრივი რეგიონული ორგანიზაცია  </a:t>
          </a:r>
          <a:endParaRPr lang="en-US" b="1" dirty="0"/>
        </a:p>
      </dgm:t>
    </dgm:pt>
    <dgm:pt modelId="{4CDACACA-1111-4FCD-ACFC-172734DDC69B}" type="parTrans" cxnId="{8D5C3228-AB06-4AA2-8BCF-D5C82CBA1F6B}">
      <dgm:prSet/>
      <dgm:spPr/>
      <dgm:t>
        <a:bodyPr/>
        <a:lstStyle/>
        <a:p>
          <a:endParaRPr lang="en-US"/>
        </a:p>
      </dgm:t>
    </dgm:pt>
    <dgm:pt modelId="{EA2E217F-06AF-40EC-AAAE-16FDA73DEF19}" type="sibTrans" cxnId="{8D5C3228-AB06-4AA2-8BCF-D5C82CBA1F6B}">
      <dgm:prSet/>
      <dgm:spPr/>
      <dgm:t>
        <a:bodyPr/>
        <a:lstStyle/>
        <a:p>
          <a:endParaRPr lang="en-US"/>
        </a:p>
      </dgm:t>
    </dgm:pt>
    <dgm:pt modelId="{1EB5F5FC-D25E-4FF1-A113-3A5672DE8AC0}" type="pres">
      <dgm:prSet presAssocID="{7A0E6B09-923E-468D-B003-6F259445D461}" presName="Name0" presStyleCnt="0">
        <dgm:presLayoutVars>
          <dgm:dir/>
          <dgm:animLvl val="lvl"/>
          <dgm:resizeHandles val="exact"/>
        </dgm:presLayoutVars>
      </dgm:prSet>
      <dgm:spPr/>
    </dgm:pt>
    <dgm:pt modelId="{487044E0-73BE-4DA9-A955-4C85FF2AA8E0}" type="pres">
      <dgm:prSet presAssocID="{E1ECAAF7-BFDE-42B8-A92C-ECB545D22080}" presName="Name8" presStyleCnt="0"/>
      <dgm:spPr/>
    </dgm:pt>
    <dgm:pt modelId="{ADED8C04-8F2E-45E0-9877-2C9C3E14FE35}" type="pres">
      <dgm:prSet presAssocID="{E1ECAAF7-BFDE-42B8-A92C-ECB545D22080}" presName="level" presStyleLbl="node1" presStyleIdx="0" presStyleCnt="4">
        <dgm:presLayoutVars>
          <dgm:chMax val="1"/>
          <dgm:bulletEnabled val="1"/>
        </dgm:presLayoutVars>
      </dgm:prSet>
      <dgm:spPr/>
    </dgm:pt>
    <dgm:pt modelId="{65654681-148D-437C-9603-17421B512794}" type="pres">
      <dgm:prSet presAssocID="{E1ECAAF7-BFDE-42B8-A92C-ECB545D22080}" presName="levelTx" presStyleLbl="revTx" presStyleIdx="0" presStyleCnt="0">
        <dgm:presLayoutVars>
          <dgm:chMax val="1"/>
          <dgm:bulletEnabled val="1"/>
        </dgm:presLayoutVars>
      </dgm:prSet>
      <dgm:spPr/>
    </dgm:pt>
    <dgm:pt modelId="{3547A4BE-092E-42A1-81DC-74B2A0362BDA}" type="pres">
      <dgm:prSet presAssocID="{6EF6CE7D-57B0-481B-A480-7E66B8BFD4D4}" presName="Name8" presStyleCnt="0"/>
      <dgm:spPr/>
    </dgm:pt>
    <dgm:pt modelId="{06F8A186-0C2D-4F2F-A4D6-2951D4363177}" type="pres">
      <dgm:prSet presAssocID="{6EF6CE7D-57B0-481B-A480-7E66B8BFD4D4}" presName="level" presStyleLbl="node1" presStyleIdx="1" presStyleCnt="4">
        <dgm:presLayoutVars>
          <dgm:chMax val="1"/>
          <dgm:bulletEnabled val="1"/>
        </dgm:presLayoutVars>
      </dgm:prSet>
      <dgm:spPr/>
    </dgm:pt>
    <dgm:pt modelId="{2EE8725A-12E7-4D9F-B196-2D778B0EF140}" type="pres">
      <dgm:prSet presAssocID="{6EF6CE7D-57B0-481B-A480-7E66B8BFD4D4}" presName="levelTx" presStyleLbl="revTx" presStyleIdx="0" presStyleCnt="0">
        <dgm:presLayoutVars>
          <dgm:chMax val="1"/>
          <dgm:bulletEnabled val="1"/>
        </dgm:presLayoutVars>
      </dgm:prSet>
      <dgm:spPr/>
    </dgm:pt>
    <dgm:pt modelId="{993EF461-3F14-4186-B127-AFC4AF740FB5}" type="pres">
      <dgm:prSet presAssocID="{9057203B-BD77-4F33-AB47-60C84D9E3257}" presName="Name8" presStyleCnt="0"/>
      <dgm:spPr/>
    </dgm:pt>
    <dgm:pt modelId="{64A0D069-F865-4035-8F88-2D8E597DA85C}" type="pres">
      <dgm:prSet presAssocID="{9057203B-BD77-4F33-AB47-60C84D9E3257}" presName="level" presStyleLbl="node1" presStyleIdx="2" presStyleCnt="4">
        <dgm:presLayoutVars>
          <dgm:chMax val="1"/>
          <dgm:bulletEnabled val="1"/>
        </dgm:presLayoutVars>
      </dgm:prSet>
      <dgm:spPr/>
    </dgm:pt>
    <dgm:pt modelId="{0F940ED4-CDAE-4ADC-8AE2-0CEE544D6906}" type="pres">
      <dgm:prSet presAssocID="{9057203B-BD77-4F33-AB47-60C84D9E3257}" presName="levelTx" presStyleLbl="revTx" presStyleIdx="0" presStyleCnt="0">
        <dgm:presLayoutVars>
          <dgm:chMax val="1"/>
          <dgm:bulletEnabled val="1"/>
        </dgm:presLayoutVars>
      </dgm:prSet>
      <dgm:spPr/>
    </dgm:pt>
    <dgm:pt modelId="{1277363F-A6BA-4569-8D36-08CA4266A9F6}" type="pres">
      <dgm:prSet presAssocID="{14309757-E29E-4F7D-BABD-C30AC009F71F}" presName="Name8" presStyleCnt="0"/>
      <dgm:spPr/>
    </dgm:pt>
    <dgm:pt modelId="{9B45AD1C-5BFD-4857-87F2-DDC33B6A0B3E}" type="pres">
      <dgm:prSet presAssocID="{14309757-E29E-4F7D-BABD-C30AC009F71F}" presName="level" presStyleLbl="node1" presStyleIdx="3" presStyleCnt="4">
        <dgm:presLayoutVars>
          <dgm:chMax val="1"/>
          <dgm:bulletEnabled val="1"/>
        </dgm:presLayoutVars>
      </dgm:prSet>
      <dgm:spPr/>
    </dgm:pt>
    <dgm:pt modelId="{5ACE5670-93E1-4662-9594-F709ABAFF885}" type="pres">
      <dgm:prSet presAssocID="{14309757-E29E-4F7D-BABD-C30AC009F71F}" presName="levelTx" presStyleLbl="revTx" presStyleIdx="0" presStyleCnt="0">
        <dgm:presLayoutVars>
          <dgm:chMax val="1"/>
          <dgm:bulletEnabled val="1"/>
        </dgm:presLayoutVars>
      </dgm:prSet>
      <dgm:spPr/>
    </dgm:pt>
  </dgm:ptLst>
  <dgm:cxnLst>
    <dgm:cxn modelId="{14244C18-9003-455B-800A-4E2E4AAA33F6}" type="presOf" srcId="{9057203B-BD77-4F33-AB47-60C84D9E3257}" destId="{0F940ED4-CDAE-4ADC-8AE2-0CEE544D6906}" srcOrd="1" destOrd="0" presId="urn:microsoft.com/office/officeart/2005/8/layout/pyramid1"/>
    <dgm:cxn modelId="{0E58761E-242B-428C-BBAF-F9ED1F37F4F7}" type="presOf" srcId="{E1ECAAF7-BFDE-42B8-A92C-ECB545D22080}" destId="{65654681-148D-437C-9603-17421B512794}" srcOrd="1" destOrd="0" presId="urn:microsoft.com/office/officeart/2005/8/layout/pyramid1"/>
    <dgm:cxn modelId="{E1CE681F-82FE-4ABD-BE22-D7060E8BFCC4}" srcId="{7A0E6B09-923E-468D-B003-6F259445D461}" destId="{9057203B-BD77-4F33-AB47-60C84D9E3257}" srcOrd="2" destOrd="0" parTransId="{718EC225-40B3-4C2D-800F-DD0646BC71DF}" sibTransId="{5B1A2262-F90B-4839-9294-0202FD9760CB}"/>
    <dgm:cxn modelId="{8D5C3228-AB06-4AA2-8BCF-D5C82CBA1F6B}" srcId="{7A0E6B09-923E-468D-B003-6F259445D461}" destId="{14309757-E29E-4F7D-BABD-C30AC009F71F}" srcOrd="3" destOrd="0" parTransId="{4CDACACA-1111-4FCD-ACFC-172734DDC69B}" sibTransId="{EA2E217F-06AF-40EC-AAAE-16FDA73DEF19}"/>
    <dgm:cxn modelId="{8760822C-120A-431C-9E8D-91E5E8FB13EA}" type="presOf" srcId="{9057203B-BD77-4F33-AB47-60C84D9E3257}" destId="{64A0D069-F865-4035-8F88-2D8E597DA85C}" srcOrd="0" destOrd="0" presId="urn:microsoft.com/office/officeart/2005/8/layout/pyramid1"/>
    <dgm:cxn modelId="{E0B7785B-5DE0-439C-BB33-2FAD699D26A0}" type="presOf" srcId="{6EF6CE7D-57B0-481B-A480-7E66B8BFD4D4}" destId="{06F8A186-0C2D-4F2F-A4D6-2951D4363177}" srcOrd="0" destOrd="0" presId="urn:microsoft.com/office/officeart/2005/8/layout/pyramid1"/>
    <dgm:cxn modelId="{8F24C861-E128-4C70-8765-8337181DDFB0}" type="presOf" srcId="{E1ECAAF7-BFDE-42B8-A92C-ECB545D22080}" destId="{ADED8C04-8F2E-45E0-9877-2C9C3E14FE35}" srcOrd="0" destOrd="0" presId="urn:microsoft.com/office/officeart/2005/8/layout/pyramid1"/>
    <dgm:cxn modelId="{E98AA86F-3B6B-44AC-9DBA-81D607C4F094}" type="presOf" srcId="{14309757-E29E-4F7D-BABD-C30AC009F71F}" destId="{9B45AD1C-5BFD-4857-87F2-DDC33B6A0B3E}" srcOrd="0" destOrd="0" presId="urn:microsoft.com/office/officeart/2005/8/layout/pyramid1"/>
    <dgm:cxn modelId="{EAF44A8D-0DBF-4AFA-9396-1F09A83CD1F1}" srcId="{7A0E6B09-923E-468D-B003-6F259445D461}" destId="{6EF6CE7D-57B0-481B-A480-7E66B8BFD4D4}" srcOrd="1" destOrd="0" parTransId="{7CCCA4F6-44EE-4E4E-8D54-A901629254E9}" sibTransId="{0759F183-4E0E-42CF-9B4B-AC8A557E107F}"/>
    <dgm:cxn modelId="{05AE02AB-07E8-428C-A1B9-F3FCAE08CD0D}" type="presOf" srcId="{6EF6CE7D-57B0-481B-A480-7E66B8BFD4D4}" destId="{2EE8725A-12E7-4D9F-B196-2D778B0EF140}" srcOrd="1" destOrd="0" presId="urn:microsoft.com/office/officeart/2005/8/layout/pyramid1"/>
    <dgm:cxn modelId="{65995BCB-B982-4F12-8C27-5C29CC6A41BB}" type="presOf" srcId="{14309757-E29E-4F7D-BABD-C30AC009F71F}" destId="{5ACE5670-93E1-4662-9594-F709ABAFF885}" srcOrd="1" destOrd="0" presId="urn:microsoft.com/office/officeart/2005/8/layout/pyramid1"/>
    <dgm:cxn modelId="{E3D5EAE4-6937-4B76-AC6D-C9A2ED4EB1D4}" srcId="{7A0E6B09-923E-468D-B003-6F259445D461}" destId="{E1ECAAF7-BFDE-42B8-A92C-ECB545D22080}" srcOrd="0" destOrd="0" parTransId="{C135F9E8-C9F7-4F8B-AA78-0035423265EB}" sibTransId="{EA24FD81-0411-49FC-80EE-A702BB982C51}"/>
    <dgm:cxn modelId="{FE7C47EC-2D44-4DFC-90CB-455C33A57E12}" type="presOf" srcId="{7A0E6B09-923E-468D-B003-6F259445D461}" destId="{1EB5F5FC-D25E-4FF1-A113-3A5672DE8AC0}" srcOrd="0" destOrd="0" presId="urn:microsoft.com/office/officeart/2005/8/layout/pyramid1"/>
    <dgm:cxn modelId="{7FA61918-48D7-4BBF-8BE8-CF955EDCB8D7}" type="presParOf" srcId="{1EB5F5FC-D25E-4FF1-A113-3A5672DE8AC0}" destId="{487044E0-73BE-4DA9-A955-4C85FF2AA8E0}" srcOrd="0" destOrd="0" presId="urn:microsoft.com/office/officeart/2005/8/layout/pyramid1"/>
    <dgm:cxn modelId="{DFFE48F9-13C8-4940-A09D-2E703232FEC9}" type="presParOf" srcId="{487044E0-73BE-4DA9-A955-4C85FF2AA8E0}" destId="{ADED8C04-8F2E-45E0-9877-2C9C3E14FE35}" srcOrd="0" destOrd="0" presId="urn:microsoft.com/office/officeart/2005/8/layout/pyramid1"/>
    <dgm:cxn modelId="{ECC2E8FC-D7E2-4D14-8C24-3686711635D1}" type="presParOf" srcId="{487044E0-73BE-4DA9-A955-4C85FF2AA8E0}" destId="{65654681-148D-437C-9603-17421B512794}" srcOrd="1" destOrd="0" presId="urn:microsoft.com/office/officeart/2005/8/layout/pyramid1"/>
    <dgm:cxn modelId="{17D2BD5C-5B36-44A0-9B39-9B2376C5B82C}" type="presParOf" srcId="{1EB5F5FC-D25E-4FF1-A113-3A5672DE8AC0}" destId="{3547A4BE-092E-42A1-81DC-74B2A0362BDA}" srcOrd="1" destOrd="0" presId="urn:microsoft.com/office/officeart/2005/8/layout/pyramid1"/>
    <dgm:cxn modelId="{41F46732-B42F-4EDD-9A8B-89C4533D2CCD}" type="presParOf" srcId="{3547A4BE-092E-42A1-81DC-74B2A0362BDA}" destId="{06F8A186-0C2D-4F2F-A4D6-2951D4363177}" srcOrd="0" destOrd="0" presId="urn:microsoft.com/office/officeart/2005/8/layout/pyramid1"/>
    <dgm:cxn modelId="{D543730D-D681-48F7-A3AD-2A36BE47A9D5}" type="presParOf" srcId="{3547A4BE-092E-42A1-81DC-74B2A0362BDA}" destId="{2EE8725A-12E7-4D9F-B196-2D778B0EF140}" srcOrd="1" destOrd="0" presId="urn:microsoft.com/office/officeart/2005/8/layout/pyramid1"/>
    <dgm:cxn modelId="{728AA77E-554D-48AD-93FB-4C44F742DB3D}" type="presParOf" srcId="{1EB5F5FC-D25E-4FF1-A113-3A5672DE8AC0}" destId="{993EF461-3F14-4186-B127-AFC4AF740FB5}" srcOrd="2" destOrd="0" presId="urn:microsoft.com/office/officeart/2005/8/layout/pyramid1"/>
    <dgm:cxn modelId="{A9B1E98E-D05D-4FA9-B37E-92851B83207E}" type="presParOf" srcId="{993EF461-3F14-4186-B127-AFC4AF740FB5}" destId="{64A0D069-F865-4035-8F88-2D8E597DA85C}" srcOrd="0" destOrd="0" presId="urn:microsoft.com/office/officeart/2005/8/layout/pyramid1"/>
    <dgm:cxn modelId="{DCDD7381-9B49-461D-BC28-5E0FFAFD2FD5}" type="presParOf" srcId="{993EF461-3F14-4186-B127-AFC4AF740FB5}" destId="{0F940ED4-CDAE-4ADC-8AE2-0CEE544D6906}" srcOrd="1" destOrd="0" presId="urn:microsoft.com/office/officeart/2005/8/layout/pyramid1"/>
    <dgm:cxn modelId="{30355E97-1CAE-4005-829E-DC1B0352C722}" type="presParOf" srcId="{1EB5F5FC-D25E-4FF1-A113-3A5672DE8AC0}" destId="{1277363F-A6BA-4569-8D36-08CA4266A9F6}" srcOrd="3" destOrd="0" presId="urn:microsoft.com/office/officeart/2005/8/layout/pyramid1"/>
    <dgm:cxn modelId="{727C0FA4-E511-4B20-8DFB-ADE4D3D24F0C}" type="presParOf" srcId="{1277363F-A6BA-4569-8D36-08CA4266A9F6}" destId="{9B45AD1C-5BFD-4857-87F2-DDC33B6A0B3E}" srcOrd="0" destOrd="0" presId="urn:microsoft.com/office/officeart/2005/8/layout/pyramid1"/>
    <dgm:cxn modelId="{13675A7B-C3FB-4338-935F-8BB589C8AA85}" type="presParOf" srcId="{1277363F-A6BA-4569-8D36-08CA4266A9F6}" destId="{5ACE5670-93E1-4662-9594-F709ABAFF88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8C04-8F2E-45E0-9877-2C9C3E14FE35}">
      <dsp:nvSpPr>
        <dsp:cNvPr id="0" name=""/>
        <dsp:cNvSpPr/>
      </dsp:nvSpPr>
      <dsp:spPr>
        <a:xfrm>
          <a:off x="2590689" y="0"/>
          <a:ext cx="1727126" cy="1631751"/>
        </a:xfrm>
        <a:prstGeom prst="trapezoid">
          <a:avLst>
            <a:gd name="adj" fmla="val 52922"/>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ka-GE" sz="2100" b="1" kern="1200" dirty="0"/>
            <a:t> დონორი ორგანიზაცია</a:t>
          </a:r>
          <a:endParaRPr lang="en-US" sz="2100" b="1" kern="1200" dirty="0"/>
        </a:p>
      </dsp:txBody>
      <dsp:txXfrm>
        <a:off x="2590689" y="0"/>
        <a:ext cx="1727126" cy="1631751"/>
      </dsp:txXfrm>
    </dsp:sp>
    <dsp:sp modelId="{06F8A186-0C2D-4F2F-A4D6-2951D4363177}">
      <dsp:nvSpPr>
        <dsp:cNvPr id="0" name=""/>
        <dsp:cNvSpPr/>
      </dsp:nvSpPr>
      <dsp:spPr>
        <a:xfrm>
          <a:off x="1727126" y="1631751"/>
          <a:ext cx="3454252" cy="1631751"/>
        </a:xfrm>
        <a:prstGeom prst="trapezoid">
          <a:avLst>
            <a:gd name="adj" fmla="val 52922"/>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ka-GE" sz="2100" b="1" kern="1200" dirty="0"/>
            <a:t>საერთაშორისო ორგანიზაცია</a:t>
          </a:r>
          <a:endParaRPr lang="en-US" sz="2100" b="1" kern="1200" dirty="0"/>
        </a:p>
      </dsp:txBody>
      <dsp:txXfrm>
        <a:off x="2331620" y="1631751"/>
        <a:ext cx="2245264" cy="1631751"/>
      </dsp:txXfrm>
    </dsp:sp>
    <dsp:sp modelId="{64A0D069-F865-4035-8F88-2D8E597DA85C}">
      <dsp:nvSpPr>
        <dsp:cNvPr id="0" name=""/>
        <dsp:cNvSpPr/>
      </dsp:nvSpPr>
      <dsp:spPr>
        <a:xfrm>
          <a:off x="863563" y="3263503"/>
          <a:ext cx="5181378" cy="1631751"/>
        </a:xfrm>
        <a:prstGeom prst="trapezoid">
          <a:avLst>
            <a:gd name="adj" fmla="val 52922"/>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ka-GE" sz="2100" b="1" kern="1200" dirty="0"/>
            <a:t>ადგილობრივი ცენტრალური ორგანიზაცია</a:t>
          </a:r>
          <a:endParaRPr lang="en-US" sz="2100" b="1" kern="1200" dirty="0"/>
        </a:p>
      </dsp:txBody>
      <dsp:txXfrm>
        <a:off x="1770304" y="3263503"/>
        <a:ext cx="3367896" cy="1631751"/>
      </dsp:txXfrm>
    </dsp:sp>
    <dsp:sp modelId="{9B45AD1C-5BFD-4857-87F2-DDC33B6A0B3E}">
      <dsp:nvSpPr>
        <dsp:cNvPr id="0" name=""/>
        <dsp:cNvSpPr/>
      </dsp:nvSpPr>
      <dsp:spPr>
        <a:xfrm>
          <a:off x="0" y="4895255"/>
          <a:ext cx="6908504" cy="1631751"/>
        </a:xfrm>
        <a:prstGeom prst="trapezoid">
          <a:avLst>
            <a:gd name="adj" fmla="val 52922"/>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ka-GE" sz="2100" b="1" kern="1200" dirty="0"/>
            <a:t>ადგილობრივი რეგიონული ორგანიზაცია  </a:t>
          </a:r>
          <a:endParaRPr lang="en-US" sz="2100" b="1" kern="1200" dirty="0"/>
        </a:p>
      </dsp:txBody>
      <dsp:txXfrm>
        <a:off x="1208988" y="4895255"/>
        <a:ext cx="4490528" cy="1631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8C04-8F2E-45E0-9877-2C9C3E14FE35}">
      <dsp:nvSpPr>
        <dsp:cNvPr id="0" name=""/>
        <dsp:cNvSpPr/>
      </dsp:nvSpPr>
      <dsp:spPr>
        <a:xfrm>
          <a:off x="2345476" y="0"/>
          <a:ext cx="1563650" cy="1631751"/>
        </a:xfrm>
        <a:prstGeom prst="trapezoid">
          <a:avLst>
            <a:gd name="adj"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ka-GE" sz="2400" b="1" kern="1200" dirty="0"/>
            <a:t> დონორი ორგანიზაცია</a:t>
          </a:r>
          <a:endParaRPr lang="en-US" sz="2400" b="1" kern="1200" dirty="0"/>
        </a:p>
      </dsp:txBody>
      <dsp:txXfrm>
        <a:off x="2345476" y="0"/>
        <a:ext cx="1563650" cy="1631751"/>
      </dsp:txXfrm>
    </dsp:sp>
    <dsp:sp modelId="{06F8A186-0C2D-4F2F-A4D6-2951D4363177}">
      <dsp:nvSpPr>
        <dsp:cNvPr id="0" name=""/>
        <dsp:cNvSpPr/>
      </dsp:nvSpPr>
      <dsp:spPr>
        <a:xfrm>
          <a:off x="1563650" y="1631751"/>
          <a:ext cx="3127301" cy="1631751"/>
        </a:xfrm>
        <a:prstGeom prst="trapezoid">
          <a:avLst>
            <a:gd name="adj" fmla="val 47913"/>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ka-GE" sz="2400" b="1" kern="1200" dirty="0"/>
            <a:t>საერთაშორისო ორგანიზაცია</a:t>
          </a:r>
          <a:endParaRPr lang="en-US" sz="2400" b="1" kern="1200" dirty="0"/>
        </a:p>
      </dsp:txBody>
      <dsp:txXfrm>
        <a:off x="2110928" y="1631751"/>
        <a:ext cx="2032745" cy="1631751"/>
      </dsp:txXfrm>
    </dsp:sp>
    <dsp:sp modelId="{64A0D069-F865-4035-8F88-2D8E597DA85C}">
      <dsp:nvSpPr>
        <dsp:cNvPr id="0" name=""/>
        <dsp:cNvSpPr/>
      </dsp:nvSpPr>
      <dsp:spPr>
        <a:xfrm>
          <a:off x="781825" y="3263503"/>
          <a:ext cx="4690952" cy="1631751"/>
        </a:xfrm>
        <a:prstGeom prst="trapezoid">
          <a:avLst>
            <a:gd name="adj" fmla="val 47913"/>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ka-GE" sz="2400" b="1" kern="1200" dirty="0"/>
            <a:t>ადგილობრივი ცენტრალური ორგანიზაცია</a:t>
          </a:r>
          <a:endParaRPr lang="en-US" sz="2400" b="1" kern="1200" dirty="0"/>
        </a:p>
      </dsp:txBody>
      <dsp:txXfrm>
        <a:off x="1602742" y="3263503"/>
        <a:ext cx="3049118" cy="1631751"/>
      </dsp:txXfrm>
    </dsp:sp>
    <dsp:sp modelId="{9B45AD1C-5BFD-4857-87F2-DDC33B6A0B3E}">
      <dsp:nvSpPr>
        <dsp:cNvPr id="0" name=""/>
        <dsp:cNvSpPr/>
      </dsp:nvSpPr>
      <dsp:spPr>
        <a:xfrm>
          <a:off x="0" y="4895255"/>
          <a:ext cx="6254603" cy="1631751"/>
        </a:xfrm>
        <a:prstGeom prst="trapezoid">
          <a:avLst>
            <a:gd name="adj" fmla="val 47913"/>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ka-GE" sz="2400" b="1" kern="1200" dirty="0"/>
            <a:t>ადგილობრივი რეგიონული ორგანიზაცია  </a:t>
          </a:r>
          <a:endParaRPr lang="en-US" sz="2400" b="1" kern="1200" dirty="0"/>
        </a:p>
      </dsp:txBody>
      <dsp:txXfrm>
        <a:off x="1094555" y="4895255"/>
        <a:ext cx="4065491" cy="1631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8C04-8F2E-45E0-9877-2C9C3E14FE35}">
      <dsp:nvSpPr>
        <dsp:cNvPr id="0" name=""/>
        <dsp:cNvSpPr/>
      </dsp:nvSpPr>
      <dsp:spPr>
        <a:xfrm>
          <a:off x="2345476" y="0"/>
          <a:ext cx="1563650" cy="1631751"/>
        </a:xfrm>
        <a:prstGeom prst="trapezoid">
          <a:avLst>
            <a:gd name="adj"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ka-GE" sz="1900" kern="1200" dirty="0"/>
            <a:t> </a:t>
          </a:r>
          <a:r>
            <a:rPr lang="ka-GE" sz="1900" b="1" kern="1200" dirty="0"/>
            <a:t>დონორი ორგანიზაცია</a:t>
          </a:r>
          <a:endParaRPr lang="en-US" sz="1900" b="1" kern="1200" dirty="0"/>
        </a:p>
      </dsp:txBody>
      <dsp:txXfrm>
        <a:off x="2345476" y="0"/>
        <a:ext cx="1563650" cy="1631751"/>
      </dsp:txXfrm>
    </dsp:sp>
    <dsp:sp modelId="{06F8A186-0C2D-4F2F-A4D6-2951D4363177}">
      <dsp:nvSpPr>
        <dsp:cNvPr id="0" name=""/>
        <dsp:cNvSpPr/>
      </dsp:nvSpPr>
      <dsp:spPr>
        <a:xfrm>
          <a:off x="1563650" y="1631751"/>
          <a:ext cx="3127301" cy="1631751"/>
        </a:xfrm>
        <a:prstGeom prst="trapezoid">
          <a:avLst>
            <a:gd name="adj" fmla="val 47913"/>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ka-GE" sz="1900" b="1" kern="1200" dirty="0"/>
            <a:t>საერთაშორისო ორგანიზაცია</a:t>
          </a:r>
          <a:endParaRPr lang="en-US" sz="1900" b="1" kern="1200" dirty="0"/>
        </a:p>
      </dsp:txBody>
      <dsp:txXfrm>
        <a:off x="2110928" y="1631751"/>
        <a:ext cx="2032745" cy="1631751"/>
      </dsp:txXfrm>
    </dsp:sp>
    <dsp:sp modelId="{64A0D069-F865-4035-8F88-2D8E597DA85C}">
      <dsp:nvSpPr>
        <dsp:cNvPr id="0" name=""/>
        <dsp:cNvSpPr/>
      </dsp:nvSpPr>
      <dsp:spPr>
        <a:xfrm>
          <a:off x="781825" y="3263503"/>
          <a:ext cx="4690952" cy="1631751"/>
        </a:xfrm>
        <a:prstGeom prst="trapezoid">
          <a:avLst>
            <a:gd name="adj" fmla="val 47913"/>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ka-GE" sz="1900" b="1" kern="1200" dirty="0"/>
            <a:t>ადგილობრივი ცენტრალური ორგანიზაცია</a:t>
          </a:r>
          <a:endParaRPr lang="en-US" sz="1900" b="1" kern="1200" dirty="0"/>
        </a:p>
      </dsp:txBody>
      <dsp:txXfrm>
        <a:off x="1602742" y="3263503"/>
        <a:ext cx="3049118" cy="1631751"/>
      </dsp:txXfrm>
    </dsp:sp>
    <dsp:sp modelId="{9B45AD1C-5BFD-4857-87F2-DDC33B6A0B3E}">
      <dsp:nvSpPr>
        <dsp:cNvPr id="0" name=""/>
        <dsp:cNvSpPr/>
      </dsp:nvSpPr>
      <dsp:spPr>
        <a:xfrm>
          <a:off x="0" y="4895255"/>
          <a:ext cx="6254603" cy="1631751"/>
        </a:xfrm>
        <a:prstGeom prst="trapezoid">
          <a:avLst>
            <a:gd name="adj" fmla="val 47913"/>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ka-GE" sz="1900" b="1" kern="1200" dirty="0"/>
            <a:t>ადგილობრივი რეგიონული ორგანიზაცია  </a:t>
          </a:r>
          <a:endParaRPr lang="en-US" sz="1900" b="1" kern="1200" dirty="0"/>
        </a:p>
      </dsp:txBody>
      <dsp:txXfrm>
        <a:off x="1094555" y="4895255"/>
        <a:ext cx="4065491" cy="16317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C2D45-A80A-4B37-9352-FA388B5094D2}"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B22B6-4161-421A-BE38-E7FA43937330}" type="slidenum">
              <a:rPr lang="en-US" smtClean="0"/>
              <a:t>‹#›</a:t>
            </a:fld>
            <a:endParaRPr lang="en-US"/>
          </a:p>
        </p:txBody>
      </p:sp>
    </p:spTree>
    <p:extLst>
      <p:ext uri="{BB962C8B-B14F-4D97-AF65-F5344CB8AC3E}">
        <p14:creationId xmlns:p14="http://schemas.microsoft.com/office/powerpoint/2010/main" val="199470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B22B6-4161-421A-BE38-E7FA43937330}" type="slidenum">
              <a:rPr lang="en-US" smtClean="0"/>
              <a:t>5</a:t>
            </a:fld>
            <a:endParaRPr lang="en-US"/>
          </a:p>
        </p:txBody>
      </p:sp>
    </p:spTree>
    <p:extLst>
      <p:ext uri="{BB962C8B-B14F-4D97-AF65-F5344CB8AC3E}">
        <p14:creationId xmlns:p14="http://schemas.microsoft.com/office/powerpoint/2010/main" val="335113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ka-GE" sz="1200" dirty="0"/>
              <a:t>1. გავცდეთ სქესისა და ასაკის ჩაშლას</a:t>
            </a:r>
          </a:p>
          <a:p>
            <a:pPr marL="0" indent="0">
              <a:buNone/>
            </a:pPr>
            <a:r>
              <a:rPr lang="ka-GE" sz="1200" dirty="0"/>
              <a:t>გამოვიყენოთ ისეთი კომბინაციები, როგორიც არის სოფლად მცხოვრები ახალგაზრდა ქალი, ეთნიკური უმცირესობის წარმომადგენელი ხნიერი კაცი, შშმ ქალი, და სხვ </a:t>
            </a:r>
          </a:p>
          <a:p>
            <a:pPr marL="0" indent="0">
              <a:buNone/>
            </a:pPr>
            <a:endParaRPr lang="ka-GE" sz="1200" dirty="0"/>
          </a:p>
          <a:p>
            <a:pPr marL="0" indent="0">
              <a:buNone/>
            </a:pPr>
            <a:r>
              <a:rPr lang="ka-GE" sz="1200" dirty="0"/>
              <a:t>2. რაოდენობრივი მეთოდები: სად  არის უთანასწოროება?</a:t>
            </a:r>
          </a:p>
          <a:p>
            <a:pPr marL="0" indent="0">
              <a:buNone/>
            </a:pPr>
            <a:r>
              <a:rPr lang="ka-GE" sz="1200" dirty="0"/>
              <a:t>თვისებრივი მეთოდები: როგორ არის უთანასწორობის გამოცდილება?</a:t>
            </a:r>
          </a:p>
          <a:p>
            <a:pPr marL="0" indent="0">
              <a:buNone/>
            </a:pPr>
            <a:r>
              <a:rPr lang="ka-GE" sz="1200" dirty="0"/>
              <a:t>თანამონაწილეობითი ინსტრუმენტები: გაისმას მარგინალიზებული ხმები, მათივე ინტერპრეტაციები.</a:t>
            </a:r>
          </a:p>
          <a:p>
            <a:pPr marL="0" indent="0">
              <a:buNone/>
            </a:pPr>
            <a:endParaRPr lang="ka-GE" sz="1200" dirty="0"/>
          </a:p>
          <a:p>
            <a:pPr marL="0" indent="0">
              <a:buNone/>
            </a:pPr>
            <a:r>
              <a:rPr lang="ka-GE" sz="1200" dirty="0"/>
              <a:t>3. გავიაზროთ, რომ </a:t>
            </a:r>
            <a:r>
              <a:rPr lang="en-US" sz="1200" dirty="0"/>
              <a:t>MEL</a:t>
            </a:r>
            <a:r>
              <a:rPr lang="ka-GE" sz="1200" dirty="0"/>
              <a:t> ინსტრუმენტებმა მხოლოდ დომონანტური პერსპექტივები წარმოაჩინონ. </a:t>
            </a:r>
            <a:endParaRPr lang="en-US" sz="1200" dirty="0"/>
          </a:p>
          <a:p>
            <a:pPr marL="0" indent="0">
              <a:buNone/>
            </a:pPr>
            <a:endParaRPr lang="ka-GE" sz="1200" dirty="0"/>
          </a:p>
          <a:p>
            <a:pPr marL="0" indent="0">
              <a:buNone/>
            </a:pPr>
            <a:endParaRPr lang="ka-GE" sz="1200" dirty="0"/>
          </a:p>
          <a:p>
            <a:pPr marL="0" indent="0">
              <a:buNone/>
            </a:pPr>
            <a:r>
              <a:rPr lang="ka-GE" sz="1200" dirty="0"/>
              <a:t>4. ვფოკუსირდეთ არა მხოლოდ იმაზე თუ ვინ იღებს სარგებელს, არამედ იმაზე თუ ვინ აკონტროლებს რესურსებს, ვინ იღებს გადაწყვეტილებებს, ვინ ადგენს ჩართულობის წესებს. </a:t>
            </a:r>
          </a:p>
          <a:p>
            <a:pPr marL="0" indent="0">
              <a:buNone/>
            </a:pPr>
            <a:r>
              <a:rPr lang="en-US" sz="1200" dirty="0"/>
              <a:t>MEL</a:t>
            </a:r>
            <a:r>
              <a:rPr lang="ka-GE" sz="1200" dirty="0"/>
              <a:t> გეგმის ფარგლებში ვინ წყვეტს თუ რა არის წარმატება</a:t>
            </a:r>
            <a:endParaRPr lang="en-US" sz="1200" dirty="0"/>
          </a:p>
          <a:p>
            <a:endParaRPr lang="en-US" dirty="0"/>
          </a:p>
        </p:txBody>
      </p:sp>
      <p:sp>
        <p:nvSpPr>
          <p:cNvPr id="4" name="Slide Number Placeholder 3"/>
          <p:cNvSpPr>
            <a:spLocks noGrp="1"/>
          </p:cNvSpPr>
          <p:nvPr>
            <p:ph type="sldNum" sz="quarter" idx="5"/>
          </p:nvPr>
        </p:nvSpPr>
        <p:spPr/>
        <p:txBody>
          <a:bodyPr/>
          <a:lstStyle/>
          <a:p>
            <a:fld id="{633B22B6-4161-421A-BE38-E7FA43937330}" type="slidenum">
              <a:rPr lang="en-US" smtClean="0"/>
              <a:t>6</a:t>
            </a:fld>
            <a:endParaRPr lang="en-US"/>
          </a:p>
        </p:txBody>
      </p:sp>
    </p:spTree>
    <p:extLst>
      <p:ext uri="{BB962C8B-B14F-4D97-AF65-F5344CB8AC3E}">
        <p14:creationId xmlns:p14="http://schemas.microsoft.com/office/powerpoint/2010/main" val="321664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B22B6-4161-421A-BE38-E7FA43937330}" type="slidenum">
              <a:rPr lang="en-US" smtClean="0"/>
              <a:t>8</a:t>
            </a:fld>
            <a:endParaRPr lang="en-US"/>
          </a:p>
        </p:txBody>
      </p:sp>
    </p:spTree>
    <p:extLst>
      <p:ext uri="{BB962C8B-B14F-4D97-AF65-F5344CB8AC3E}">
        <p14:creationId xmlns:p14="http://schemas.microsoft.com/office/powerpoint/2010/main" val="223001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a:t>გავენტასთვის მნიშვნელოვანია, არა მხოლოდ ის რომ გაიხსნას სივრცეები ჩართულობისთვის, არამედ ისიც რომ შეიცვალოს ის თუ როგორ ხდება ძალაუფლების გამოყენება/ოპერირება ამ სივრცეებს შიგნით  </a:t>
            </a:r>
          </a:p>
          <a:p>
            <a:pPr marL="0" indent="0" eaLnBrk="0" fontAlgn="base" hangingPunct="0">
              <a:spcBef>
                <a:spcPct val="0"/>
              </a:spcBef>
              <a:spcAft>
                <a:spcPct val="0"/>
              </a:spcAft>
              <a:buNone/>
            </a:pPr>
            <a:r>
              <a:rPr lang="ka-GE" sz="1200" b="1" dirty="0"/>
              <a:t>ძალაუფლების დონეები:</a:t>
            </a:r>
          </a:p>
          <a:p>
            <a:pPr marL="0" indent="0" eaLnBrk="0" fontAlgn="base" hangingPunct="0">
              <a:spcBef>
                <a:spcPct val="0"/>
              </a:spcBef>
              <a:spcAft>
                <a:spcPct val="0"/>
              </a:spcAft>
              <a:buNone/>
            </a:pPr>
            <a:r>
              <a:rPr lang="ka-GE" altLang="en-US" sz="1200" b="1" dirty="0"/>
              <a:t>ადგილობრივი </a:t>
            </a:r>
            <a:r>
              <a:rPr lang="en-US" altLang="en-US" sz="1200" dirty="0"/>
              <a:t>– </a:t>
            </a:r>
            <a:r>
              <a:rPr lang="ka-GE" altLang="en-US" sz="1200" dirty="0"/>
              <a:t>მაგ. სათემო ორგანიზაციები, ადგილობრივი მუნიციპალიტეტი</a:t>
            </a:r>
            <a:endParaRPr lang="en-US" altLang="en-US" sz="1200" dirty="0"/>
          </a:p>
          <a:p>
            <a:pPr marL="0" indent="0" eaLnBrk="0" fontAlgn="base" hangingPunct="0">
              <a:spcBef>
                <a:spcPct val="0"/>
              </a:spcBef>
              <a:spcAft>
                <a:spcPct val="0"/>
              </a:spcAft>
              <a:buNone/>
            </a:pPr>
            <a:r>
              <a:rPr lang="ka-GE" altLang="en-US" sz="1200" b="1" dirty="0"/>
              <a:t>ეროვნული</a:t>
            </a:r>
            <a:r>
              <a:rPr lang="en-US" altLang="en-US" sz="1200" dirty="0"/>
              <a:t> – </a:t>
            </a:r>
            <a:r>
              <a:rPr lang="ka-GE" altLang="en-US" sz="1200" dirty="0"/>
              <a:t>მაგ. ცენტრალური ორგანიზაციები, სამინისტროები</a:t>
            </a:r>
            <a:endParaRPr lang="en-US" altLang="en-US" sz="1200" dirty="0"/>
          </a:p>
          <a:p>
            <a:pPr marL="0" indent="0" eaLnBrk="0" fontAlgn="base" hangingPunct="0">
              <a:spcBef>
                <a:spcPct val="0"/>
              </a:spcBef>
              <a:spcAft>
                <a:spcPct val="0"/>
              </a:spcAft>
              <a:buNone/>
            </a:pPr>
            <a:r>
              <a:rPr lang="ka-GE" altLang="en-US" sz="1200" b="1" dirty="0"/>
              <a:t>გლობალური/საერთაშორისო </a:t>
            </a:r>
            <a:r>
              <a:rPr lang="en-US" altLang="en-US" sz="1200" dirty="0"/>
              <a:t>– </a:t>
            </a:r>
            <a:r>
              <a:rPr lang="ka-GE" altLang="en-US" sz="1200" dirty="0"/>
              <a:t>დონორები, საერთაშორისო ორგანიზაციები</a:t>
            </a: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a:p>
            <a:pPr>
              <a:spcBef>
                <a:spcPts val="0"/>
              </a:spcBef>
              <a:buNone/>
            </a:pPr>
            <a:r>
              <a:rPr lang="ka-GE" sz="1200" b="1" dirty="0"/>
              <a:t>ძალაუფლების სივრცეები:</a:t>
            </a:r>
            <a:endParaRPr lang="en-US" sz="1200" b="1" dirty="0"/>
          </a:p>
          <a:p>
            <a:pPr>
              <a:spcBef>
                <a:spcPts val="0"/>
              </a:spcBef>
              <a:buNone/>
            </a:pPr>
            <a:r>
              <a:rPr lang="ka-GE" sz="1200" dirty="0"/>
              <a:t>როგორ ურთიეთქმედებენ ადამიანები ძალაუფლებასთან</a:t>
            </a:r>
          </a:p>
          <a:p>
            <a:pPr marL="0" indent="0">
              <a:spcBef>
                <a:spcPts val="0"/>
              </a:spcBef>
              <a:buNone/>
            </a:pPr>
            <a:r>
              <a:rPr lang="ka-GE" sz="1200" b="1" dirty="0"/>
              <a:t>დახურული სივრცეები </a:t>
            </a:r>
            <a:r>
              <a:rPr lang="en-US" sz="1200" dirty="0"/>
              <a:t>– </a:t>
            </a:r>
            <a:r>
              <a:rPr lang="ka-GE" sz="1200" dirty="0"/>
              <a:t>გადაწყვეტილებები მიიღება დახურულ კარს მიღმა</a:t>
            </a:r>
            <a:endParaRPr lang="en-US" sz="1200" dirty="0"/>
          </a:p>
          <a:p>
            <a:pPr marL="0" indent="0">
              <a:spcBef>
                <a:spcPts val="0"/>
              </a:spcBef>
              <a:buNone/>
            </a:pPr>
            <a:r>
              <a:rPr lang="ka-GE" sz="1200" b="1" dirty="0"/>
              <a:t>სივრცე „მოსაწვევებით“</a:t>
            </a:r>
            <a:r>
              <a:rPr lang="en-US" sz="1200" dirty="0"/>
              <a:t>– </a:t>
            </a:r>
            <a:r>
              <a:rPr lang="ka-GE" sz="1200" dirty="0"/>
              <a:t>ადამიანები მოწვეულები არიან, თუმცა მოქმედებს ორგანიზატორის „წესები“ / განრიგს განსაზღვრავს ორგანიზატორი</a:t>
            </a:r>
          </a:p>
          <a:p>
            <a:pPr marL="0" indent="0">
              <a:spcBef>
                <a:spcPts val="0"/>
              </a:spcBef>
              <a:buNone/>
            </a:pPr>
            <a:r>
              <a:rPr lang="ka-GE" sz="1200" b="1" dirty="0"/>
              <a:t>მოთხოვნილი/შექმნილი სივრცე </a:t>
            </a:r>
            <a:r>
              <a:rPr lang="en-US" sz="1200" dirty="0"/>
              <a:t>– </a:t>
            </a:r>
            <a:r>
              <a:rPr lang="ka-GE" sz="1200" dirty="0"/>
              <a:t>მარგინალიზებული ჯგუფები თავად ქმნიან გავლენის სივრცეებს</a:t>
            </a:r>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a:p>
            <a:pPr>
              <a:spcBef>
                <a:spcPts val="0"/>
              </a:spcBef>
              <a:buNone/>
            </a:pPr>
            <a:r>
              <a:rPr lang="ka-GE" sz="1200" b="1" dirty="0"/>
              <a:t>ძალაუფლების ფორმები</a:t>
            </a:r>
            <a:endParaRPr lang="en-US" sz="1200" b="1" dirty="0"/>
          </a:p>
          <a:p>
            <a:pPr>
              <a:spcBef>
                <a:spcPts val="0"/>
              </a:spcBef>
              <a:buNone/>
            </a:pPr>
            <a:r>
              <a:rPr lang="ka-GE" sz="1200" dirty="0"/>
              <a:t>როგორ ვლინდება ძალაუფლება</a:t>
            </a:r>
          </a:p>
          <a:p>
            <a:pPr marL="0" indent="0">
              <a:spcBef>
                <a:spcPts val="0"/>
              </a:spcBef>
              <a:buNone/>
            </a:pPr>
            <a:r>
              <a:rPr lang="ka-GE" sz="1200" b="1" dirty="0"/>
              <a:t>ხილული ძალაუფლება </a:t>
            </a:r>
            <a:r>
              <a:rPr lang="en-US" sz="1200" dirty="0"/>
              <a:t>– </a:t>
            </a:r>
            <a:r>
              <a:rPr lang="ka-GE" sz="1200" dirty="0"/>
              <a:t>ფორმალური წესები, სტრუქტურები, გადაწყვეტილების მიღების პროცედურები </a:t>
            </a:r>
          </a:p>
          <a:p>
            <a:pPr marL="0" indent="0">
              <a:spcBef>
                <a:spcPts val="0"/>
              </a:spcBef>
              <a:buNone/>
            </a:pPr>
            <a:r>
              <a:rPr lang="ka-GE" sz="1200" b="1" dirty="0"/>
              <a:t>დაფარული ძალაუფლება </a:t>
            </a:r>
            <a:r>
              <a:rPr lang="en-US" sz="1200" dirty="0"/>
              <a:t>– </a:t>
            </a:r>
            <a:r>
              <a:rPr lang="ka-GE" sz="1200" dirty="0"/>
              <a:t>განრიგის შექმნა, კონტროლი იმაზე თუ ვინ მიიღებს მონაწილეობას</a:t>
            </a:r>
          </a:p>
          <a:p>
            <a:pPr marL="0" indent="0">
              <a:spcBef>
                <a:spcPts val="0"/>
              </a:spcBef>
              <a:buNone/>
            </a:pPr>
            <a:r>
              <a:rPr lang="ka-GE" sz="1200" b="1" dirty="0"/>
              <a:t>უხილავი</a:t>
            </a:r>
            <a:r>
              <a:rPr lang="en-US" sz="1200" b="1" dirty="0"/>
              <a:t> </a:t>
            </a:r>
            <a:r>
              <a:rPr lang="ka-GE" sz="1200" b="1" dirty="0"/>
              <a:t>ძალაუფლება</a:t>
            </a:r>
            <a:r>
              <a:rPr lang="en-US" sz="1200" dirty="0"/>
              <a:t> – </a:t>
            </a:r>
            <a:r>
              <a:rPr lang="ka-GE" sz="1200" dirty="0"/>
              <a:t>ინტერნალიზებული ნორმები, იდეოლოგიები, რწმენა-წარმოდგენები. </a:t>
            </a:r>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FB4506-9760-418D-B2B3-A72450AC99AC}" type="slidenum">
              <a:rPr lang="en-US" smtClean="0"/>
              <a:t>12</a:t>
            </a:fld>
            <a:endParaRPr lang="en-US"/>
          </a:p>
        </p:txBody>
      </p:sp>
    </p:spTree>
    <p:extLst>
      <p:ext uri="{BB962C8B-B14F-4D97-AF65-F5344CB8AC3E}">
        <p14:creationId xmlns:p14="http://schemas.microsoft.com/office/powerpoint/2010/main" val="117502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t>
            </a:r>
            <a:r>
              <a:rPr lang="ka-GE" dirty="0"/>
              <a:t> გეგმები დახურულ კარს მიღმა იქმნება. დონორი/ცენტრალური ორგანიზაცია განსაზღვრავს, რა არის წარმატება და როგორ უნდა გავზომოთ იგი. </a:t>
            </a:r>
          </a:p>
          <a:p>
            <a:pPr>
              <a:buFont typeface="Arial" panose="020B0604020202020204" pitchFamily="34" charset="0"/>
              <a:buChar char="•"/>
            </a:pPr>
            <a:r>
              <a:rPr lang="en-US" b="1" dirty="0"/>
              <a:t>Where decisions are made</a:t>
            </a:r>
            <a:r>
              <a:rPr lang="en-US" dirty="0"/>
              <a:t> (Levels)</a:t>
            </a:r>
          </a:p>
          <a:p>
            <a:pPr>
              <a:buFont typeface="Arial" panose="020B0604020202020204" pitchFamily="34" charset="0"/>
              <a:buChar char="•"/>
            </a:pPr>
            <a:r>
              <a:rPr lang="en-US" b="1" dirty="0"/>
              <a:t>Who is allowed to participate and how</a:t>
            </a:r>
            <a:r>
              <a:rPr lang="en-US" dirty="0"/>
              <a:t> (Spaces)</a:t>
            </a:r>
          </a:p>
          <a:p>
            <a:pPr>
              <a:buFont typeface="Arial" panose="020B0604020202020204" pitchFamily="34" charset="0"/>
              <a:buChar char="•"/>
            </a:pPr>
            <a:r>
              <a:rPr lang="en-US" b="1" dirty="0"/>
              <a:t>How power is exercised</a:t>
            </a:r>
            <a:r>
              <a:rPr lang="en-US" dirty="0"/>
              <a:t> (Forms)</a:t>
            </a:r>
          </a:p>
          <a:p>
            <a:endParaRPr lang="en-US" dirty="0"/>
          </a:p>
        </p:txBody>
      </p:sp>
      <p:sp>
        <p:nvSpPr>
          <p:cNvPr id="4" name="Slide Number Placeholder 3"/>
          <p:cNvSpPr>
            <a:spLocks noGrp="1"/>
          </p:cNvSpPr>
          <p:nvPr>
            <p:ph type="sldNum" sz="quarter" idx="5"/>
          </p:nvPr>
        </p:nvSpPr>
        <p:spPr/>
        <p:txBody>
          <a:bodyPr/>
          <a:lstStyle/>
          <a:p>
            <a:fld id="{57FB4506-9760-418D-B2B3-A72450AC99AC}" type="slidenum">
              <a:rPr lang="en-US" smtClean="0"/>
              <a:t>13</a:t>
            </a:fld>
            <a:endParaRPr lang="en-US"/>
          </a:p>
        </p:txBody>
      </p:sp>
    </p:spTree>
    <p:extLst>
      <p:ext uri="{BB962C8B-B14F-4D97-AF65-F5344CB8AC3E}">
        <p14:creationId xmlns:p14="http://schemas.microsoft.com/office/powerpoint/2010/main" val="417631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0AA49-A791-FB78-0EF7-9CE50779F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C2FE1-D2AF-B3F9-DF87-CB0FB893A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638B7-DFF0-8781-6991-FF7B42CB7FEE}"/>
              </a:ext>
            </a:extLst>
          </p:cNvPr>
          <p:cNvSpPr>
            <a:spLocks noGrp="1"/>
          </p:cNvSpPr>
          <p:nvPr>
            <p:ph type="body" idx="1"/>
          </p:nvPr>
        </p:nvSpPr>
        <p:spPr/>
        <p:txBody>
          <a:bodyPr/>
          <a:lstStyle/>
          <a:p>
            <a:r>
              <a:rPr lang="en-US" dirty="0"/>
              <a:t>MEL</a:t>
            </a:r>
            <a:r>
              <a:rPr lang="ka-GE" dirty="0"/>
              <a:t> გეგმები დახურულ კარს მიღმა იქმნება. დონორი/ცენტრალური ორგანიზაცია განსაზღვრავს, რა არის წარმატება და როგორ უნდა გავზომოთ იგი. </a:t>
            </a:r>
          </a:p>
          <a:p>
            <a:pPr>
              <a:buFont typeface="Arial" panose="020B0604020202020204" pitchFamily="34" charset="0"/>
              <a:buChar char="•"/>
            </a:pPr>
            <a:r>
              <a:rPr lang="en-US" b="1" dirty="0"/>
              <a:t>Where decisions are made</a:t>
            </a:r>
            <a:r>
              <a:rPr lang="en-US" dirty="0"/>
              <a:t> (Levels)</a:t>
            </a:r>
          </a:p>
          <a:p>
            <a:pPr>
              <a:buFont typeface="Arial" panose="020B0604020202020204" pitchFamily="34" charset="0"/>
              <a:buChar char="•"/>
            </a:pPr>
            <a:r>
              <a:rPr lang="en-US" b="1" dirty="0"/>
              <a:t>Who is allowed to participate and how</a:t>
            </a:r>
            <a:r>
              <a:rPr lang="en-US" dirty="0"/>
              <a:t> (Spaces)</a:t>
            </a:r>
          </a:p>
          <a:p>
            <a:pPr>
              <a:buFont typeface="Arial" panose="020B0604020202020204" pitchFamily="34" charset="0"/>
              <a:buChar char="•"/>
            </a:pPr>
            <a:r>
              <a:rPr lang="en-US" b="1" dirty="0"/>
              <a:t>How power is exercised</a:t>
            </a:r>
            <a:r>
              <a:rPr lang="en-US" dirty="0"/>
              <a:t> (Forms)</a:t>
            </a:r>
          </a:p>
          <a:p>
            <a:endParaRPr lang="en-US" dirty="0"/>
          </a:p>
        </p:txBody>
      </p:sp>
      <p:sp>
        <p:nvSpPr>
          <p:cNvPr id="4" name="Slide Number Placeholder 3">
            <a:extLst>
              <a:ext uri="{FF2B5EF4-FFF2-40B4-BE49-F238E27FC236}">
                <a16:creationId xmlns:a16="http://schemas.microsoft.com/office/drawing/2014/main" id="{4E7D1C8B-6578-5B02-3CAE-0632714095D9}"/>
              </a:ext>
            </a:extLst>
          </p:cNvPr>
          <p:cNvSpPr>
            <a:spLocks noGrp="1"/>
          </p:cNvSpPr>
          <p:nvPr>
            <p:ph type="sldNum" sz="quarter" idx="5"/>
          </p:nvPr>
        </p:nvSpPr>
        <p:spPr/>
        <p:txBody>
          <a:bodyPr/>
          <a:lstStyle/>
          <a:p>
            <a:fld id="{57FB4506-9760-418D-B2B3-A72450AC99AC}" type="slidenum">
              <a:rPr lang="en-US" smtClean="0"/>
              <a:t>15</a:t>
            </a:fld>
            <a:endParaRPr lang="en-US"/>
          </a:p>
        </p:txBody>
      </p:sp>
    </p:spTree>
    <p:extLst>
      <p:ext uri="{BB962C8B-B14F-4D97-AF65-F5344CB8AC3E}">
        <p14:creationId xmlns:p14="http://schemas.microsoft.com/office/powerpoint/2010/main" val="201779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linkedin.com/in/nana-chabukiani-5088469b" TargetMode="External"/><Relationship Id="rId5" Type="http://schemas.openxmlformats.org/officeDocument/2006/relationships/hyperlink" Target="mailto:youremail@gmail.com"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6395979">
            <a:off x="3351179" y="-5443156"/>
            <a:ext cx="25306469" cy="23119444"/>
          </a:xfrm>
          <a:custGeom>
            <a:avLst/>
            <a:gdLst/>
            <a:ahLst/>
            <a:cxnLst/>
            <a:rect l="l" t="t" r="r" b="b"/>
            <a:pathLst>
              <a:path w="25306469" h="23119444">
                <a:moveTo>
                  <a:pt x="0" y="0"/>
                </a:moveTo>
                <a:lnTo>
                  <a:pt x="25306469" y="0"/>
                </a:lnTo>
                <a:lnTo>
                  <a:pt x="25306469" y="23119444"/>
                </a:lnTo>
                <a:lnTo>
                  <a:pt x="0" y="23119444"/>
                </a:lnTo>
                <a:lnTo>
                  <a:pt x="0" y="0"/>
                </a:lnTo>
                <a:close/>
              </a:path>
            </a:pathLst>
          </a:custGeom>
          <a:blipFill>
            <a:blip r:embed="rId2"/>
            <a:stretch>
              <a:fillRect t="-649" b="-649"/>
            </a:stretch>
          </a:blipFill>
        </p:spPr>
        <p:txBody>
          <a:bodyPr/>
          <a:lstStyle/>
          <a:p>
            <a:endParaRPr lang="en-US"/>
          </a:p>
        </p:txBody>
      </p:sp>
      <p:sp>
        <p:nvSpPr>
          <p:cNvPr id="3" name="TextBox 3"/>
          <p:cNvSpPr txBox="1"/>
          <p:nvPr/>
        </p:nvSpPr>
        <p:spPr>
          <a:xfrm>
            <a:off x="685800" y="5167745"/>
            <a:ext cx="9677400" cy="2205668"/>
          </a:xfrm>
          <a:prstGeom prst="rect">
            <a:avLst/>
          </a:prstGeom>
        </p:spPr>
        <p:txBody>
          <a:bodyPr wrap="square" lIns="0" tIns="0" rIns="0" bIns="0" rtlCol="0" anchor="t">
            <a:spAutoFit/>
          </a:bodyPr>
          <a:lstStyle/>
          <a:p>
            <a:pPr algn="l">
              <a:lnSpc>
                <a:spcPts val="5759"/>
              </a:lnSpc>
            </a:pPr>
            <a:r>
              <a:rPr lang="ka-GE" sz="4800" dirty="0">
                <a:solidFill>
                  <a:schemeClr val="bg1"/>
                </a:solidFill>
              </a:rPr>
              <a:t>კუბებსა და კაპიტალს შორის: მონაწილეობითი </a:t>
            </a:r>
            <a:r>
              <a:rPr lang="en-US" sz="4800" dirty="0">
                <a:solidFill>
                  <a:schemeClr val="bg1"/>
                </a:solidFill>
              </a:rPr>
              <a:t>MEL</a:t>
            </a:r>
            <a:r>
              <a:rPr lang="ka-GE" sz="4800" dirty="0">
                <a:solidFill>
                  <a:schemeClr val="bg1"/>
                </a:solidFill>
              </a:rPr>
              <a:t>-ის კრიტიკული ანალიზი</a:t>
            </a:r>
            <a:endParaRPr lang="en-US" sz="4800" b="1" dirty="0">
              <a:solidFill>
                <a:schemeClr val="bg1"/>
              </a:solidFill>
              <a:latin typeface="BR Omny Bold"/>
              <a:ea typeface="BR Omny Bold"/>
              <a:cs typeface="BR Omny Bold"/>
              <a:sym typeface="BR Omny Bold"/>
            </a:endParaRPr>
          </a:p>
        </p:txBody>
      </p:sp>
      <p:sp>
        <p:nvSpPr>
          <p:cNvPr id="4" name="TextBox 4"/>
          <p:cNvSpPr txBox="1"/>
          <p:nvPr/>
        </p:nvSpPr>
        <p:spPr>
          <a:xfrm>
            <a:off x="720436" y="7511982"/>
            <a:ext cx="6525478" cy="495319"/>
          </a:xfrm>
          <a:prstGeom prst="rect">
            <a:avLst/>
          </a:prstGeom>
        </p:spPr>
        <p:txBody>
          <a:bodyPr lIns="0" tIns="0" rIns="0" bIns="0" rtlCol="0" anchor="t">
            <a:spAutoFit/>
          </a:bodyPr>
          <a:lstStyle/>
          <a:p>
            <a:pPr algn="l">
              <a:lnSpc>
                <a:spcPts val="3840"/>
              </a:lnSpc>
            </a:pPr>
            <a:r>
              <a:rPr lang="ka-GE" sz="3200" b="1" dirty="0">
                <a:solidFill>
                  <a:srgbClr val="FEFEFE"/>
                </a:solidFill>
                <a:latin typeface="BR Omny Bold"/>
                <a:ea typeface="BR Omny Bold"/>
                <a:cs typeface="BR Omny Bold"/>
                <a:sym typeface="BR Omny"/>
              </a:rPr>
              <a:t>ნანა ჭაბუკიანი</a:t>
            </a:r>
            <a:endParaRPr lang="en-US" sz="3200" b="1" dirty="0">
              <a:solidFill>
                <a:srgbClr val="FEFEFE"/>
              </a:solidFill>
              <a:latin typeface="BR Omny Bold"/>
              <a:ea typeface="BR Omny Bold"/>
              <a:cs typeface="BR Omny Bold"/>
              <a:sym typeface="BR Omny Bold"/>
            </a:endParaRPr>
          </a:p>
        </p:txBody>
      </p:sp>
      <p:sp>
        <p:nvSpPr>
          <p:cNvPr id="5" name="TextBox 5"/>
          <p:cNvSpPr txBox="1"/>
          <p:nvPr/>
        </p:nvSpPr>
        <p:spPr>
          <a:xfrm>
            <a:off x="315178" y="575849"/>
            <a:ext cx="14478000" cy="3031856"/>
          </a:xfrm>
          <a:prstGeom prst="rect">
            <a:avLst/>
          </a:prstGeom>
        </p:spPr>
        <p:txBody>
          <a:bodyPr wrap="square" lIns="0" tIns="0" rIns="0" bIns="0" rtlCol="0" anchor="t">
            <a:spAutoFit/>
          </a:bodyPr>
          <a:lstStyle/>
          <a:p>
            <a:pPr algn="l">
              <a:lnSpc>
                <a:spcPts val="3359"/>
              </a:lnSpc>
            </a:pPr>
            <a:r>
              <a:rPr lang="en-US" sz="4000" b="1" dirty="0">
                <a:solidFill>
                  <a:srgbClr val="FEFEFE"/>
                </a:solidFill>
                <a:latin typeface="BR Omny"/>
                <a:ea typeface="BR Omny"/>
                <a:cs typeface="BR Omny"/>
                <a:sym typeface="BR Omny"/>
              </a:rPr>
              <a:t>Evaluating for the Better Future: Inclusive and Ethical Practices of Evaluation</a:t>
            </a:r>
          </a:p>
          <a:p>
            <a:pPr algn="l">
              <a:lnSpc>
                <a:spcPts val="3359"/>
              </a:lnSpc>
            </a:pPr>
            <a:endParaRPr lang="en-US" sz="2799" dirty="0">
              <a:solidFill>
                <a:srgbClr val="FEFEFE"/>
              </a:solidFill>
              <a:latin typeface="BR Omny"/>
              <a:ea typeface="BR Omny"/>
              <a:cs typeface="BR Omny"/>
              <a:sym typeface="BR Omny"/>
            </a:endParaRPr>
          </a:p>
          <a:p>
            <a:pPr algn="l">
              <a:lnSpc>
                <a:spcPts val="3359"/>
              </a:lnSpc>
            </a:pPr>
            <a:endParaRPr lang="en-US" sz="2799" dirty="0">
              <a:solidFill>
                <a:srgbClr val="FEFEFE"/>
              </a:solidFill>
              <a:latin typeface="BR Omny"/>
              <a:ea typeface="BR Omny"/>
              <a:cs typeface="BR Omny"/>
              <a:sym typeface="BR Omny"/>
            </a:endParaRPr>
          </a:p>
          <a:p>
            <a:pPr algn="l">
              <a:lnSpc>
                <a:spcPts val="3359"/>
              </a:lnSpc>
            </a:pPr>
            <a:r>
              <a:rPr lang="en-US" sz="2799" dirty="0">
                <a:solidFill>
                  <a:srgbClr val="FEFEFE"/>
                </a:solidFill>
                <a:latin typeface="BR Omny"/>
                <a:ea typeface="BR Omny"/>
                <a:cs typeface="BR Omny"/>
                <a:sym typeface="BR Omny"/>
              </a:rPr>
              <a:t>Monitoring, Evaluation &amp; Learning Professionals Association </a:t>
            </a:r>
          </a:p>
          <a:p>
            <a:pPr algn="l">
              <a:lnSpc>
                <a:spcPts val="3359"/>
              </a:lnSpc>
            </a:pPr>
            <a:r>
              <a:rPr lang="en-US" sz="2799" dirty="0">
                <a:solidFill>
                  <a:srgbClr val="FEFEFE"/>
                </a:solidFill>
                <a:latin typeface="BR Omny"/>
                <a:ea typeface="BR Omny"/>
                <a:cs typeface="BR Omny"/>
                <a:sym typeface="BR Omny"/>
              </a:rPr>
              <a:t>MELPA</a:t>
            </a:r>
          </a:p>
          <a:p>
            <a:pPr algn="l">
              <a:lnSpc>
                <a:spcPts val="3359"/>
              </a:lnSpc>
            </a:pPr>
            <a:r>
              <a:rPr lang="en-US" sz="2799" dirty="0">
                <a:solidFill>
                  <a:srgbClr val="FEFEFE"/>
                </a:solidFill>
                <a:latin typeface="BR Omny"/>
                <a:ea typeface="BR Omny"/>
                <a:cs typeface="BR Omny"/>
                <a:sym typeface="BR Omny"/>
              </a:rPr>
              <a:t>Tbilisi, Georgia </a:t>
            </a:r>
          </a:p>
        </p:txBody>
      </p:sp>
      <p:sp>
        <p:nvSpPr>
          <p:cNvPr id="6" name="TextBox 6"/>
          <p:cNvSpPr txBox="1"/>
          <p:nvPr/>
        </p:nvSpPr>
        <p:spPr>
          <a:xfrm>
            <a:off x="511786" y="9416625"/>
            <a:ext cx="4060214" cy="260756"/>
          </a:xfrm>
          <a:prstGeom prst="rect">
            <a:avLst/>
          </a:prstGeom>
        </p:spPr>
        <p:txBody>
          <a:bodyPr lIns="0" tIns="0" rIns="0" bIns="0" rtlCol="0" anchor="t">
            <a:spAutoFit/>
          </a:bodyPr>
          <a:lstStyle/>
          <a:p>
            <a:pPr algn="l">
              <a:lnSpc>
                <a:spcPts val="2090"/>
              </a:lnSpc>
            </a:pPr>
            <a:r>
              <a:rPr lang="en-US" sz="1742" dirty="0">
                <a:solidFill>
                  <a:srgbClr val="FFFFFF"/>
                </a:solidFill>
                <a:latin typeface="BR Omny"/>
                <a:ea typeface="BR Omny"/>
                <a:cs typeface="BR Omny"/>
                <a:sym typeface="BR Omny"/>
              </a:rPr>
              <a:t>www.glocalevalweek.org</a:t>
            </a:r>
          </a:p>
        </p:txBody>
      </p:sp>
      <p:pic>
        <p:nvPicPr>
          <p:cNvPr id="8" name="Picture 7" descr="A logo for a company&#10;&#10;AI-generated content may be incorrect.">
            <a:extLst>
              <a:ext uri="{FF2B5EF4-FFF2-40B4-BE49-F238E27FC236}">
                <a16:creationId xmlns:a16="http://schemas.microsoft.com/office/drawing/2014/main" id="{A73DD834-89C8-DF02-EEC1-313835825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359" y="8642182"/>
            <a:ext cx="3826625" cy="16448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8397-D1F3-BD6E-A377-78547EC2EFC5}"/>
              </a:ext>
            </a:extLst>
          </p:cNvPr>
          <p:cNvSpPr>
            <a:spLocks noGrp="1"/>
          </p:cNvSpPr>
          <p:nvPr>
            <p:ph type="title"/>
          </p:nvPr>
        </p:nvSpPr>
        <p:spPr/>
        <p:txBody>
          <a:bodyPr/>
          <a:lstStyle/>
          <a:p>
            <a:r>
              <a:rPr lang="ka-GE" dirty="0"/>
              <a:t>რეფლექსია:</a:t>
            </a:r>
            <a:endParaRPr lang="en-US" dirty="0"/>
          </a:p>
        </p:txBody>
      </p:sp>
      <p:graphicFrame>
        <p:nvGraphicFramePr>
          <p:cNvPr id="4" name="Content Placeholder 3">
            <a:extLst>
              <a:ext uri="{FF2B5EF4-FFF2-40B4-BE49-F238E27FC236}">
                <a16:creationId xmlns:a16="http://schemas.microsoft.com/office/drawing/2014/main" id="{DC6899DB-7DF8-D1D9-0E42-3259AA55101E}"/>
              </a:ext>
            </a:extLst>
          </p:cNvPr>
          <p:cNvGraphicFramePr>
            <a:graphicFrameLocks noGrp="1"/>
          </p:cNvGraphicFramePr>
          <p:nvPr>
            <p:ph idx="1"/>
            <p:extLst>
              <p:ext uri="{D42A27DB-BD31-4B8C-83A1-F6EECF244321}">
                <p14:modId xmlns:p14="http://schemas.microsoft.com/office/powerpoint/2010/main" val="256106614"/>
              </p:ext>
            </p:extLst>
          </p:nvPr>
        </p:nvGraphicFramePr>
        <p:xfrm>
          <a:off x="5689747" y="2153628"/>
          <a:ext cx="6908505" cy="6527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5">
            <a:extLst>
              <a:ext uri="{FF2B5EF4-FFF2-40B4-BE49-F238E27FC236}">
                <a16:creationId xmlns:a16="http://schemas.microsoft.com/office/drawing/2014/main" id="{54556EE9-A581-FE7D-BC2D-0057D0575F04}"/>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
        <p:nvSpPr>
          <p:cNvPr id="12" name="Arrow: Curved Right 11">
            <a:extLst>
              <a:ext uri="{FF2B5EF4-FFF2-40B4-BE49-F238E27FC236}">
                <a16:creationId xmlns:a16="http://schemas.microsoft.com/office/drawing/2014/main" id="{E8DDD5D8-02E0-BD25-8AB3-278F22C2D4A8}"/>
              </a:ext>
            </a:extLst>
          </p:cNvPr>
          <p:cNvSpPr/>
          <p:nvPr/>
        </p:nvSpPr>
        <p:spPr>
          <a:xfrm>
            <a:off x="4064297" y="3066280"/>
            <a:ext cx="1219198" cy="4648200"/>
          </a:xfrm>
          <a:prstGeom prst="curvedRightArrow">
            <a:avLst/>
          </a:prstGeom>
          <a:solidFill>
            <a:srgbClr val="9BBB5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Right 12">
            <a:extLst>
              <a:ext uri="{FF2B5EF4-FFF2-40B4-BE49-F238E27FC236}">
                <a16:creationId xmlns:a16="http://schemas.microsoft.com/office/drawing/2014/main" id="{025C392B-2474-C83B-A1A0-BDD15A302278}"/>
              </a:ext>
            </a:extLst>
          </p:cNvPr>
          <p:cNvSpPr/>
          <p:nvPr/>
        </p:nvSpPr>
        <p:spPr>
          <a:xfrm rot="10800000">
            <a:off x="13004505" y="3113297"/>
            <a:ext cx="1219198" cy="4648200"/>
          </a:xfrm>
          <a:prstGeom prst="curvedRightArrow">
            <a:avLst/>
          </a:prstGeom>
          <a:solidFill>
            <a:srgbClr val="8064A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A logo for a company&#10;&#10;AI-generated content may be incorrect.">
            <a:extLst>
              <a:ext uri="{FF2B5EF4-FFF2-40B4-BE49-F238E27FC236}">
                <a16:creationId xmlns:a16="http://schemas.microsoft.com/office/drawing/2014/main" id="{EB7C7359-9492-8B54-B009-049539B7F7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6" name="TextBox 5">
            <a:extLst>
              <a:ext uri="{FF2B5EF4-FFF2-40B4-BE49-F238E27FC236}">
                <a16:creationId xmlns:a16="http://schemas.microsoft.com/office/drawing/2014/main" id="{C4A4CCB6-FEAA-E43F-CB5E-343AEC4BB1AC}"/>
              </a:ext>
            </a:extLst>
          </p:cNvPr>
          <p:cNvSpPr txBox="1"/>
          <p:nvPr/>
        </p:nvSpPr>
        <p:spPr>
          <a:xfrm>
            <a:off x="476655" y="3200273"/>
            <a:ext cx="3181390" cy="3619132"/>
          </a:xfrm>
          <a:prstGeom prst="rect">
            <a:avLst/>
          </a:prstGeom>
          <a:noFill/>
        </p:spPr>
        <p:txBody>
          <a:bodyPr wrap="square">
            <a:spAutoFit/>
          </a:bodyPr>
          <a:lstStyle/>
          <a:p>
            <a:pPr marL="0">
              <a:lnSpc>
                <a:spcPct val="115000"/>
              </a:lnSpc>
              <a:spcAft>
                <a:spcPts val="1200"/>
              </a:spcAft>
              <a:buNone/>
            </a:pPr>
            <a:r>
              <a:rPr lang="en-US" sz="2400" kern="100" dirty="0" err="1">
                <a:ea typeface="Aptos" panose="020B0004020202020204" pitchFamily="34" charset="0"/>
                <a:cs typeface="Times New Roman" panose="02020603050405020304" pitchFamily="18" charset="0"/>
              </a:rPr>
              <a:t>ვინ</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წყვეტს</a:t>
            </a:r>
            <a:r>
              <a:rPr lang="ka-GE" sz="2400" kern="100" dirty="0">
                <a:ea typeface="Aptos" panose="020B0004020202020204" pitchFamily="34" charset="0"/>
                <a:cs typeface="Times New Roman" panose="02020603050405020304" pitchFamily="18" charset="0"/>
              </a:rPr>
              <a:t>,</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რომ</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მონაცემების</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შეგროვება</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მნიშვნელოვანია</a:t>
            </a:r>
            <a:r>
              <a:rPr lang="en-US" sz="2400" kern="100" dirty="0">
                <a:ea typeface="Aptos" panose="020B0004020202020204" pitchFamily="34" charset="0"/>
                <a:cs typeface="Times New Roman" panose="02020603050405020304" pitchFamily="18" charset="0"/>
              </a:rPr>
              <a:t>?</a:t>
            </a:r>
          </a:p>
          <a:p>
            <a:pPr marL="0">
              <a:lnSpc>
                <a:spcPct val="115000"/>
              </a:lnSpc>
              <a:spcAft>
                <a:spcPts val="1200"/>
              </a:spcAft>
              <a:buNone/>
            </a:pPr>
            <a:r>
              <a:rPr lang="en-US" sz="2400" kern="100" dirty="0" err="1">
                <a:ea typeface="Aptos" panose="020B0004020202020204" pitchFamily="34" charset="0"/>
                <a:cs typeface="Times New Roman" panose="02020603050405020304" pitchFamily="18" charset="0"/>
              </a:rPr>
              <a:t>ვინ</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წყვეტს</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რა</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მონაცემები</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უნდა</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შეგროვდეს</a:t>
            </a:r>
            <a:r>
              <a:rPr lang="ka-GE" sz="2400" kern="100" dirty="0">
                <a:ea typeface="Aptos" panose="020B0004020202020204" pitchFamily="34" charset="0"/>
                <a:cs typeface="Times New Roman" panose="02020603050405020304" pitchFamily="18" charset="0"/>
              </a:rPr>
              <a:t> და როგორ</a:t>
            </a:r>
            <a:r>
              <a:rPr lang="en-US" sz="2400" kern="100" dirty="0">
                <a:ea typeface="Aptos" panose="020B000402020202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2031A56C-DD39-5BD0-7D38-A5D074EDB9C0}"/>
              </a:ext>
            </a:extLst>
          </p:cNvPr>
          <p:cNvSpPr txBox="1"/>
          <p:nvPr/>
        </p:nvSpPr>
        <p:spPr>
          <a:xfrm>
            <a:off x="14782800" y="3880620"/>
            <a:ext cx="3028545" cy="916854"/>
          </a:xfrm>
          <a:prstGeom prst="rect">
            <a:avLst/>
          </a:prstGeom>
          <a:noFill/>
        </p:spPr>
        <p:txBody>
          <a:bodyPr wrap="square">
            <a:spAutoFit/>
          </a:bodyPr>
          <a:lstStyle/>
          <a:p>
            <a:pPr marL="0" indent="0">
              <a:lnSpc>
                <a:spcPct val="115000"/>
              </a:lnSpc>
              <a:spcAft>
                <a:spcPts val="1200"/>
              </a:spcAft>
              <a:buNone/>
            </a:pPr>
            <a:r>
              <a:rPr lang="en-US" sz="2400" kern="100" dirty="0" err="1">
                <a:ea typeface="Aptos" panose="020B0004020202020204" pitchFamily="34" charset="0"/>
                <a:cs typeface="Times New Roman" panose="02020603050405020304" pitchFamily="18" charset="0"/>
              </a:rPr>
              <a:t>ვინ</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აგროვებს</a:t>
            </a:r>
            <a:r>
              <a:rPr lang="en-US" sz="2400" kern="100" dirty="0">
                <a:ea typeface="Aptos" panose="020B0004020202020204" pitchFamily="34" charset="0"/>
                <a:cs typeface="Times New Roman" panose="02020603050405020304" pitchFamily="18" charset="0"/>
              </a:rPr>
              <a:t> </a:t>
            </a:r>
            <a:r>
              <a:rPr lang="en-US" sz="2400" kern="100" dirty="0" err="1">
                <a:ea typeface="Aptos" panose="020B0004020202020204" pitchFamily="34" charset="0"/>
                <a:cs typeface="Times New Roman" panose="02020603050405020304" pitchFamily="18" charset="0"/>
              </a:rPr>
              <a:t>მონაც</a:t>
            </a:r>
            <a:r>
              <a:rPr lang="ka-GE" sz="2400" kern="100" dirty="0">
                <a:ea typeface="Aptos" panose="020B0004020202020204" pitchFamily="34" charset="0"/>
                <a:cs typeface="Times New Roman" panose="02020603050405020304" pitchFamily="18" charset="0"/>
              </a:rPr>
              <a:t>ე</a:t>
            </a:r>
            <a:r>
              <a:rPr lang="en-US" sz="2400" kern="100" dirty="0" err="1">
                <a:ea typeface="Aptos" panose="020B0004020202020204" pitchFamily="34" charset="0"/>
                <a:cs typeface="Times New Roman" panose="02020603050405020304" pitchFamily="18" charset="0"/>
              </a:rPr>
              <a:t>მებს</a:t>
            </a:r>
            <a:r>
              <a:rPr lang="en-US" sz="2400" kern="100" dirty="0">
                <a:ea typeface="Aptos" panose="020B0004020202020204" pitchFamily="34" charset="0"/>
                <a:cs typeface="Times New Roman" panose="02020603050405020304" pitchFamily="18" charset="0"/>
              </a:rPr>
              <a:t>?</a:t>
            </a:r>
            <a:endParaRPr lang="ka-GE" sz="24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3734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AA45-84B0-7C2B-2797-2E14BE30B445}"/>
              </a:ext>
            </a:extLst>
          </p:cNvPr>
          <p:cNvSpPr>
            <a:spLocks noGrp="1"/>
          </p:cNvSpPr>
          <p:nvPr>
            <p:ph type="title"/>
          </p:nvPr>
        </p:nvSpPr>
        <p:spPr/>
        <p:txBody>
          <a:bodyPr/>
          <a:lstStyle/>
          <a:p>
            <a:r>
              <a:rPr lang="ka-GE" dirty="0"/>
              <a:t>ანალიზი:</a:t>
            </a:r>
            <a:endParaRPr lang="en-US" dirty="0"/>
          </a:p>
        </p:txBody>
      </p:sp>
      <p:sp>
        <p:nvSpPr>
          <p:cNvPr id="3" name="Content Placeholder 2">
            <a:extLst>
              <a:ext uri="{FF2B5EF4-FFF2-40B4-BE49-F238E27FC236}">
                <a16:creationId xmlns:a16="http://schemas.microsoft.com/office/drawing/2014/main" id="{3E5EAAEA-96F8-770E-9EB8-F8928E5A8A90}"/>
              </a:ext>
            </a:extLst>
          </p:cNvPr>
          <p:cNvSpPr>
            <a:spLocks noGrp="1"/>
          </p:cNvSpPr>
          <p:nvPr>
            <p:ph idx="1"/>
          </p:nvPr>
        </p:nvSpPr>
        <p:spPr>
          <a:xfrm>
            <a:off x="457201" y="2880518"/>
            <a:ext cx="13335000" cy="4525963"/>
          </a:xfrm>
          <a:custGeom>
            <a:avLst/>
            <a:gdLst>
              <a:gd name="connsiteX0" fmla="*/ 0 w 13335000"/>
              <a:gd name="connsiteY0" fmla="*/ 0 h 4525963"/>
              <a:gd name="connsiteX1" fmla="*/ 400050 w 13335000"/>
              <a:gd name="connsiteY1" fmla="*/ 0 h 4525963"/>
              <a:gd name="connsiteX2" fmla="*/ 933450 w 13335000"/>
              <a:gd name="connsiteY2" fmla="*/ 0 h 4525963"/>
              <a:gd name="connsiteX3" fmla="*/ 1466850 w 13335000"/>
              <a:gd name="connsiteY3" fmla="*/ 0 h 4525963"/>
              <a:gd name="connsiteX4" fmla="*/ 1733550 w 13335000"/>
              <a:gd name="connsiteY4" fmla="*/ 0 h 4525963"/>
              <a:gd name="connsiteX5" fmla="*/ 2667000 w 13335000"/>
              <a:gd name="connsiteY5" fmla="*/ 0 h 4525963"/>
              <a:gd name="connsiteX6" fmla="*/ 3600450 w 13335000"/>
              <a:gd name="connsiteY6" fmla="*/ 0 h 4525963"/>
              <a:gd name="connsiteX7" fmla="*/ 3867150 w 13335000"/>
              <a:gd name="connsiteY7" fmla="*/ 0 h 4525963"/>
              <a:gd name="connsiteX8" fmla="*/ 4267200 w 13335000"/>
              <a:gd name="connsiteY8" fmla="*/ 0 h 4525963"/>
              <a:gd name="connsiteX9" fmla="*/ 5200650 w 13335000"/>
              <a:gd name="connsiteY9" fmla="*/ 0 h 4525963"/>
              <a:gd name="connsiteX10" fmla="*/ 5867400 w 13335000"/>
              <a:gd name="connsiteY10" fmla="*/ 0 h 4525963"/>
              <a:gd name="connsiteX11" fmla="*/ 6267450 w 13335000"/>
              <a:gd name="connsiteY11" fmla="*/ 0 h 4525963"/>
              <a:gd name="connsiteX12" fmla="*/ 6800850 w 13335000"/>
              <a:gd name="connsiteY12" fmla="*/ 0 h 4525963"/>
              <a:gd name="connsiteX13" fmla="*/ 7067550 w 13335000"/>
              <a:gd name="connsiteY13" fmla="*/ 0 h 4525963"/>
              <a:gd name="connsiteX14" fmla="*/ 8001000 w 13335000"/>
              <a:gd name="connsiteY14" fmla="*/ 0 h 4525963"/>
              <a:gd name="connsiteX15" fmla="*/ 8401050 w 13335000"/>
              <a:gd name="connsiteY15" fmla="*/ 0 h 4525963"/>
              <a:gd name="connsiteX16" fmla="*/ 8801100 w 13335000"/>
              <a:gd name="connsiteY16" fmla="*/ 0 h 4525963"/>
              <a:gd name="connsiteX17" fmla="*/ 9334500 w 13335000"/>
              <a:gd name="connsiteY17" fmla="*/ 0 h 4525963"/>
              <a:gd name="connsiteX18" fmla="*/ 10267950 w 13335000"/>
              <a:gd name="connsiteY18" fmla="*/ 0 h 4525963"/>
              <a:gd name="connsiteX19" fmla="*/ 10801350 w 13335000"/>
              <a:gd name="connsiteY19" fmla="*/ 0 h 4525963"/>
              <a:gd name="connsiteX20" fmla="*/ 11068050 w 13335000"/>
              <a:gd name="connsiteY20" fmla="*/ 0 h 4525963"/>
              <a:gd name="connsiteX21" fmla="*/ 12001500 w 13335000"/>
              <a:gd name="connsiteY21" fmla="*/ 0 h 4525963"/>
              <a:gd name="connsiteX22" fmla="*/ 12401550 w 13335000"/>
              <a:gd name="connsiteY22" fmla="*/ 0 h 4525963"/>
              <a:gd name="connsiteX23" fmla="*/ 13335000 w 13335000"/>
              <a:gd name="connsiteY23" fmla="*/ 0 h 4525963"/>
              <a:gd name="connsiteX24" fmla="*/ 13335000 w 13335000"/>
              <a:gd name="connsiteY24" fmla="*/ 691826 h 4525963"/>
              <a:gd name="connsiteX25" fmla="*/ 13335000 w 13335000"/>
              <a:gd name="connsiteY25" fmla="*/ 1383652 h 4525963"/>
              <a:gd name="connsiteX26" fmla="*/ 13335000 w 13335000"/>
              <a:gd name="connsiteY26" fmla="*/ 2120737 h 4525963"/>
              <a:gd name="connsiteX27" fmla="*/ 13335000 w 13335000"/>
              <a:gd name="connsiteY27" fmla="*/ 2857822 h 4525963"/>
              <a:gd name="connsiteX28" fmla="*/ 13335000 w 13335000"/>
              <a:gd name="connsiteY28" fmla="*/ 3459129 h 4525963"/>
              <a:gd name="connsiteX29" fmla="*/ 13335000 w 13335000"/>
              <a:gd name="connsiteY29" fmla="*/ 4525963 h 4525963"/>
              <a:gd name="connsiteX30" fmla="*/ 12534900 w 13335000"/>
              <a:gd name="connsiteY30" fmla="*/ 4525963 h 4525963"/>
              <a:gd name="connsiteX31" fmla="*/ 11601450 w 13335000"/>
              <a:gd name="connsiteY31" fmla="*/ 4525963 h 4525963"/>
              <a:gd name="connsiteX32" fmla="*/ 10668000 w 13335000"/>
              <a:gd name="connsiteY32" fmla="*/ 4525963 h 4525963"/>
              <a:gd name="connsiteX33" fmla="*/ 10401300 w 13335000"/>
              <a:gd name="connsiteY33" fmla="*/ 4525963 h 4525963"/>
              <a:gd name="connsiteX34" fmla="*/ 9601200 w 13335000"/>
              <a:gd name="connsiteY34" fmla="*/ 4525963 h 4525963"/>
              <a:gd name="connsiteX35" fmla="*/ 9067800 w 13335000"/>
              <a:gd name="connsiteY35" fmla="*/ 4525963 h 4525963"/>
              <a:gd name="connsiteX36" fmla="*/ 8134350 w 13335000"/>
              <a:gd name="connsiteY36" fmla="*/ 4525963 h 4525963"/>
              <a:gd name="connsiteX37" fmla="*/ 7200900 w 13335000"/>
              <a:gd name="connsiteY37" fmla="*/ 4525963 h 4525963"/>
              <a:gd name="connsiteX38" fmla="*/ 6534150 w 13335000"/>
              <a:gd name="connsiteY38" fmla="*/ 4525963 h 4525963"/>
              <a:gd name="connsiteX39" fmla="*/ 5867400 w 13335000"/>
              <a:gd name="connsiteY39" fmla="*/ 4525963 h 4525963"/>
              <a:gd name="connsiteX40" fmla="*/ 5200650 w 13335000"/>
              <a:gd name="connsiteY40" fmla="*/ 4525963 h 4525963"/>
              <a:gd name="connsiteX41" fmla="*/ 4800600 w 13335000"/>
              <a:gd name="connsiteY41" fmla="*/ 4525963 h 4525963"/>
              <a:gd name="connsiteX42" fmla="*/ 4267200 w 13335000"/>
              <a:gd name="connsiteY42" fmla="*/ 4525963 h 4525963"/>
              <a:gd name="connsiteX43" fmla="*/ 3467100 w 13335000"/>
              <a:gd name="connsiteY43" fmla="*/ 4525963 h 4525963"/>
              <a:gd name="connsiteX44" fmla="*/ 2667000 w 13335000"/>
              <a:gd name="connsiteY44" fmla="*/ 4525963 h 4525963"/>
              <a:gd name="connsiteX45" fmla="*/ 2400300 w 13335000"/>
              <a:gd name="connsiteY45" fmla="*/ 4525963 h 4525963"/>
              <a:gd name="connsiteX46" fmla="*/ 2133600 w 13335000"/>
              <a:gd name="connsiteY46" fmla="*/ 4525963 h 4525963"/>
              <a:gd name="connsiteX47" fmla="*/ 1200150 w 13335000"/>
              <a:gd name="connsiteY47" fmla="*/ 4525963 h 4525963"/>
              <a:gd name="connsiteX48" fmla="*/ 0 w 13335000"/>
              <a:gd name="connsiteY48" fmla="*/ 4525963 h 4525963"/>
              <a:gd name="connsiteX49" fmla="*/ 0 w 13335000"/>
              <a:gd name="connsiteY49" fmla="*/ 3924656 h 4525963"/>
              <a:gd name="connsiteX50" fmla="*/ 0 w 13335000"/>
              <a:gd name="connsiteY50" fmla="*/ 3368610 h 4525963"/>
              <a:gd name="connsiteX51" fmla="*/ 0 w 13335000"/>
              <a:gd name="connsiteY51" fmla="*/ 2857822 h 4525963"/>
              <a:gd name="connsiteX52" fmla="*/ 0 w 13335000"/>
              <a:gd name="connsiteY52" fmla="*/ 2256516 h 4525963"/>
              <a:gd name="connsiteX53" fmla="*/ 0 w 13335000"/>
              <a:gd name="connsiteY53" fmla="*/ 1745729 h 4525963"/>
              <a:gd name="connsiteX54" fmla="*/ 0 w 13335000"/>
              <a:gd name="connsiteY54" fmla="*/ 1053903 h 4525963"/>
              <a:gd name="connsiteX55" fmla="*/ 0 w 13335000"/>
              <a:gd name="connsiteY55" fmla="*/ 0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335000" h="4525963" fill="none" extrusionOk="0">
                <a:moveTo>
                  <a:pt x="0" y="0"/>
                </a:moveTo>
                <a:cubicBezTo>
                  <a:pt x="84348" y="-12274"/>
                  <a:pt x="293317" y="-12956"/>
                  <a:pt x="400050" y="0"/>
                </a:cubicBezTo>
                <a:cubicBezTo>
                  <a:pt x="506783" y="12956"/>
                  <a:pt x="790113" y="-22635"/>
                  <a:pt x="933450" y="0"/>
                </a:cubicBezTo>
                <a:cubicBezTo>
                  <a:pt x="1076787" y="22635"/>
                  <a:pt x="1275729" y="-12328"/>
                  <a:pt x="1466850" y="0"/>
                </a:cubicBezTo>
                <a:cubicBezTo>
                  <a:pt x="1657971" y="12328"/>
                  <a:pt x="1621971" y="-7526"/>
                  <a:pt x="1733550" y="0"/>
                </a:cubicBezTo>
                <a:cubicBezTo>
                  <a:pt x="1845129" y="7526"/>
                  <a:pt x="2370132" y="43927"/>
                  <a:pt x="2667000" y="0"/>
                </a:cubicBezTo>
                <a:cubicBezTo>
                  <a:pt x="2963868" y="-43927"/>
                  <a:pt x="3288745" y="-19578"/>
                  <a:pt x="3600450" y="0"/>
                </a:cubicBezTo>
                <a:cubicBezTo>
                  <a:pt x="3912155" y="19578"/>
                  <a:pt x="3753713" y="-7464"/>
                  <a:pt x="3867150" y="0"/>
                </a:cubicBezTo>
                <a:cubicBezTo>
                  <a:pt x="3980587" y="7464"/>
                  <a:pt x="4150704" y="16771"/>
                  <a:pt x="4267200" y="0"/>
                </a:cubicBezTo>
                <a:cubicBezTo>
                  <a:pt x="4383696" y="-16771"/>
                  <a:pt x="4882778" y="33573"/>
                  <a:pt x="5200650" y="0"/>
                </a:cubicBezTo>
                <a:cubicBezTo>
                  <a:pt x="5518522" y="-33573"/>
                  <a:pt x="5710687" y="-11752"/>
                  <a:pt x="5867400" y="0"/>
                </a:cubicBezTo>
                <a:cubicBezTo>
                  <a:pt x="6024113" y="11752"/>
                  <a:pt x="6162147" y="-4413"/>
                  <a:pt x="6267450" y="0"/>
                </a:cubicBezTo>
                <a:cubicBezTo>
                  <a:pt x="6372753" y="4413"/>
                  <a:pt x="6607101" y="-9362"/>
                  <a:pt x="6800850" y="0"/>
                </a:cubicBezTo>
                <a:cubicBezTo>
                  <a:pt x="6994599" y="9362"/>
                  <a:pt x="7004021" y="1181"/>
                  <a:pt x="7067550" y="0"/>
                </a:cubicBezTo>
                <a:cubicBezTo>
                  <a:pt x="7131079" y="-1181"/>
                  <a:pt x="7609394" y="-6197"/>
                  <a:pt x="8001000" y="0"/>
                </a:cubicBezTo>
                <a:cubicBezTo>
                  <a:pt x="8392606" y="6197"/>
                  <a:pt x="8319125" y="-7340"/>
                  <a:pt x="8401050" y="0"/>
                </a:cubicBezTo>
                <a:cubicBezTo>
                  <a:pt x="8482975" y="7340"/>
                  <a:pt x="8654736" y="1069"/>
                  <a:pt x="8801100" y="0"/>
                </a:cubicBezTo>
                <a:cubicBezTo>
                  <a:pt x="8947464" y="-1069"/>
                  <a:pt x="9087881" y="16389"/>
                  <a:pt x="9334500" y="0"/>
                </a:cubicBezTo>
                <a:cubicBezTo>
                  <a:pt x="9581119" y="-16389"/>
                  <a:pt x="10037485" y="40593"/>
                  <a:pt x="10267950" y="0"/>
                </a:cubicBezTo>
                <a:cubicBezTo>
                  <a:pt x="10498415" y="-40593"/>
                  <a:pt x="10610851" y="-18738"/>
                  <a:pt x="10801350" y="0"/>
                </a:cubicBezTo>
                <a:cubicBezTo>
                  <a:pt x="10991849" y="18738"/>
                  <a:pt x="11003581" y="7140"/>
                  <a:pt x="11068050" y="0"/>
                </a:cubicBezTo>
                <a:cubicBezTo>
                  <a:pt x="11132519" y="-7140"/>
                  <a:pt x="11790084" y="39304"/>
                  <a:pt x="12001500" y="0"/>
                </a:cubicBezTo>
                <a:cubicBezTo>
                  <a:pt x="12212916" y="-39304"/>
                  <a:pt x="12257055" y="-10633"/>
                  <a:pt x="12401550" y="0"/>
                </a:cubicBezTo>
                <a:cubicBezTo>
                  <a:pt x="12546045" y="10633"/>
                  <a:pt x="13012239" y="-5474"/>
                  <a:pt x="13335000" y="0"/>
                </a:cubicBezTo>
                <a:cubicBezTo>
                  <a:pt x="13343342" y="320500"/>
                  <a:pt x="13366346" y="526427"/>
                  <a:pt x="13335000" y="691826"/>
                </a:cubicBezTo>
                <a:cubicBezTo>
                  <a:pt x="13303654" y="857225"/>
                  <a:pt x="13332655" y="1147387"/>
                  <a:pt x="13335000" y="1383652"/>
                </a:cubicBezTo>
                <a:cubicBezTo>
                  <a:pt x="13337345" y="1619917"/>
                  <a:pt x="13300357" y="1893945"/>
                  <a:pt x="13335000" y="2120737"/>
                </a:cubicBezTo>
                <a:cubicBezTo>
                  <a:pt x="13369643" y="2347530"/>
                  <a:pt x="13340737" y="2499569"/>
                  <a:pt x="13335000" y="2857822"/>
                </a:cubicBezTo>
                <a:cubicBezTo>
                  <a:pt x="13329263" y="3216076"/>
                  <a:pt x="13332374" y="3311282"/>
                  <a:pt x="13335000" y="3459129"/>
                </a:cubicBezTo>
                <a:cubicBezTo>
                  <a:pt x="13337626" y="3606976"/>
                  <a:pt x="13330526" y="4153376"/>
                  <a:pt x="13335000" y="4525963"/>
                </a:cubicBezTo>
                <a:cubicBezTo>
                  <a:pt x="13104475" y="4503640"/>
                  <a:pt x="12819085" y="4507327"/>
                  <a:pt x="12534900" y="4525963"/>
                </a:cubicBezTo>
                <a:cubicBezTo>
                  <a:pt x="12250715" y="4544599"/>
                  <a:pt x="11976333" y="4566978"/>
                  <a:pt x="11601450" y="4525963"/>
                </a:cubicBezTo>
                <a:cubicBezTo>
                  <a:pt x="11226567" y="4484949"/>
                  <a:pt x="11037613" y="4492834"/>
                  <a:pt x="10668000" y="4525963"/>
                </a:cubicBezTo>
                <a:cubicBezTo>
                  <a:pt x="10298387" y="4559093"/>
                  <a:pt x="10476522" y="4529839"/>
                  <a:pt x="10401300" y="4525963"/>
                </a:cubicBezTo>
                <a:cubicBezTo>
                  <a:pt x="10326078" y="4522087"/>
                  <a:pt x="9869977" y="4489524"/>
                  <a:pt x="9601200" y="4525963"/>
                </a:cubicBezTo>
                <a:cubicBezTo>
                  <a:pt x="9332423" y="4562402"/>
                  <a:pt x="9318020" y="4502717"/>
                  <a:pt x="9067800" y="4525963"/>
                </a:cubicBezTo>
                <a:cubicBezTo>
                  <a:pt x="8817580" y="4549209"/>
                  <a:pt x="8457680" y="4532413"/>
                  <a:pt x="8134350" y="4525963"/>
                </a:cubicBezTo>
                <a:cubicBezTo>
                  <a:pt x="7811020" y="4519514"/>
                  <a:pt x="7496866" y="4489083"/>
                  <a:pt x="7200900" y="4525963"/>
                </a:cubicBezTo>
                <a:cubicBezTo>
                  <a:pt x="6904934" y="4562844"/>
                  <a:pt x="6744233" y="4512684"/>
                  <a:pt x="6534150" y="4525963"/>
                </a:cubicBezTo>
                <a:cubicBezTo>
                  <a:pt x="6324067" y="4539243"/>
                  <a:pt x="6196958" y="4539347"/>
                  <a:pt x="5867400" y="4525963"/>
                </a:cubicBezTo>
                <a:cubicBezTo>
                  <a:pt x="5537842" y="4512580"/>
                  <a:pt x="5512358" y="4549394"/>
                  <a:pt x="5200650" y="4525963"/>
                </a:cubicBezTo>
                <a:cubicBezTo>
                  <a:pt x="4888942" y="4502533"/>
                  <a:pt x="4899451" y="4540695"/>
                  <a:pt x="4800600" y="4525963"/>
                </a:cubicBezTo>
                <a:cubicBezTo>
                  <a:pt x="4701749" y="4511232"/>
                  <a:pt x="4377159" y="4502567"/>
                  <a:pt x="4267200" y="4525963"/>
                </a:cubicBezTo>
                <a:cubicBezTo>
                  <a:pt x="4157241" y="4549359"/>
                  <a:pt x="3630160" y="4486659"/>
                  <a:pt x="3467100" y="4525963"/>
                </a:cubicBezTo>
                <a:cubicBezTo>
                  <a:pt x="3304040" y="4565267"/>
                  <a:pt x="2914111" y="4526636"/>
                  <a:pt x="2667000" y="4525963"/>
                </a:cubicBezTo>
                <a:cubicBezTo>
                  <a:pt x="2419889" y="4525290"/>
                  <a:pt x="2506515" y="4528826"/>
                  <a:pt x="2400300" y="4525963"/>
                </a:cubicBezTo>
                <a:cubicBezTo>
                  <a:pt x="2294085" y="4523100"/>
                  <a:pt x="2209992" y="4518772"/>
                  <a:pt x="2133600" y="4525963"/>
                </a:cubicBezTo>
                <a:cubicBezTo>
                  <a:pt x="2057208" y="4533154"/>
                  <a:pt x="1546888" y="4568339"/>
                  <a:pt x="1200150" y="4525963"/>
                </a:cubicBezTo>
                <a:cubicBezTo>
                  <a:pt x="853412" y="4483588"/>
                  <a:pt x="537471" y="4494810"/>
                  <a:pt x="0" y="4525963"/>
                </a:cubicBezTo>
                <a:cubicBezTo>
                  <a:pt x="26401" y="4335426"/>
                  <a:pt x="17458" y="4072886"/>
                  <a:pt x="0" y="3924656"/>
                </a:cubicBezTo>
                <a:cubicBezTo>
                  <a:pt x="-17458" y="3776426"/>
                  <a:pt x="13413" y="3587726"/>
                  <a:pt x="0" y="3368610"/>
                </a:cubicBezTo>
                <a:cubicBezTo>
                  <a:pt x="-13413" y="3149494"/>
                  <a:pt x="8133" y="2990664"/>
                  <a:pt x="0" y="2857822"/>
                </a:cubicBezTo>
                <a:cubicBezTo>
                  <a:pt x="-8133" y="2724980"/>
                  <a:pt x="13973" y="2543161"/>
                  <a:pt x="0" y="2256516"/>
                </a:cubicBezTo>
                <a:cubicBezTo>
                  <a:pt x="-13973" y="1969871"/>
                  <a:pt x="23589" y="1884262"/>
                  <a:pt x="0" y="1745729"/>
                </a:cubicBezTo>
                <a:cubicBezTo>
                  <a:pt x="-23589" y="1607196"/>
                  <a:pt x="29106" y="1320061"/>
                  <a:pt x="0" y="1053903"/>
                </a:cubicBezTo>
                <a:cubicBezTo>
                  <a:pt x="-29106" y="787745"/>
                  <a:pt x="40349" y="471310"/>
                  <a:pt x="0" y="0"/>
                </a:cubicBezTo>
                <a:close/>
              </a:path>
              <a:path w="13335000" h="4525963" stroke="0" extrusionOk="0">
                <a:moveTo>
                  <a:pt x="0" y="0"/>
                </a:moveTo>
                <a:cubicBezTo>
                  <a:pt x="83152" y="5357"/>
                  <a:pt x="188403" y="-247"/>
                  <a:pt x="266700" y="0"/>
                </a:cubicBezTo>
                <a:cubicBezTo>
                  <a:pt x="344997" y="247"/>
                  <a:pt x="432810" y="7643"/>
                  <a:pt x="533400" y="0"/>
                </a:cubicBezTo>
                <a:cubicBezTo>
                  <a:pt x="633990" y="-7643"/>
                  <a:pt x="1132943" y="-31591"/>
                  <a:pt x="1333500" y="0"/>
                </a:cubicBezTo>
                <a:cubicBezTo>
                  <a:pt x="1534057" y="31591"/>
                  <a:pt x="1789447" y="-13452"/>
                  <a:pt x="2133600" y="0"/>
                </a:cubicBezTo>
                <a:cubicBezTo>
                  <a:pt x="2477753" y="13452"/>
                  <a:pt x="2337214" y="-9264"/>
                  <a:pt x="2400300" y="0"/>
                </a:cubicBezTo>
                <a:cubicBezTo>
                  <a:pt x="2463386" y="9264"/>
                  <a:pt x="2688498" y="482"/>
                  <a:pt x="2933700" y="0"/>
                </a:cubicBezTo>
                <a:cubicBezTo>
                  <a:pt x="3178902" y="-482"/>
                  <a:pt x="3105552" y="4844"/>
                  <a:pt x="3200400" y="0"/>
                </a:cubicBezTo>
                <a:cubicBezTo>
                  <a:pt x="3295248" y="-4844"/>
                  <a:pt x="3604227" y="23914"/>
                  <a:pt x="3867150" y="0"/>
                </a:cubicBezTo>
                <a:cubicBezTo>
                  <a:pt x="4130073" y="-23914"/>
                  <a:pt x="4383520" y="36344"/>
                  <a:pt x="4667250" y="0"/>
                </a:cubicBezTo>
                <a:cubicBezTo>
                  <a:pt x="4950980" y="-36344"/>
                  <a:pt x="5035044" y="-2811"/>
                  <a:pt x="5334000" y="0"/>
                </a:cubicBezTo>
                <a:cubicBezTo>
                  <a:pt x="5632956" y="2811"/>
                  <a:pt x="6004935" y="40992"/>
                  <a:pt x="6267450" y="0"/>
                </a:cubicBezTo>
                <a:cubicBezTo>
                  <a:pt x="6529965" y="-40992"/>
                  <a:pt x="6681603" y="20255"/>
                  <a:pt x="6800850" y="0"/>
                </a:cubicBezTo>
                <a:cubicBezTo>
                  <a:pt x="6920097" y="-20255"/>
                  <a:pt x="6981103" y="5650"/>
                  <a:pt x="7067550" y="0"/>
                </a:cubicBezTo>
                <a:cubicBezTo>
                  <a:pt x="7153997" y="-5650"/>
                  <a:pt x="7351953" y="-4668"/>
                  <a:pt x="7600950" y="0"/>
                </a:cubicBezTo>
                <a:cubicBezTo>
                  <a:pt x="7849947" y="4668"/>
                  <a:pt x="8026497" y="25932"/>
                  <a:pt x="8267700" y="0"/>
                </a:cubicBezTo>
                <a:cubicBezTo>
                  <a:pt x="8508903" y="-25932"/>
                  <a:pt x="8506847" y="-13801"/>
                  <a:pt x="8667750" y="0"/>
                </a:cubicBezTo>
                <a:cubicBezTo>
                  <a:pt x="8828653" y="13801"/>
                  <a:pt x="8983961" y="-21591"/>
                  <a:pt x="9201150" y="0"/>
                </a:cubicBezTo>
                <a:cubicBezTo>
                  <a:pt x="9418339" y="21591"/>
                  <a:pt x="9611720" y="20418"/>
                  <a:pt x="9734550" y="0"/>
                </a:cubicBezTo>
                <a:cubicBezTo>
                  <a:pt x="9857380" y="-20418"/>
                  <a:pt x="9877892" y="3262"/>
                  <a:pt x="10001250" y="0"/>
                </a:cubicBezTo>
                <a:cubicBezTo>
                  <a:pt x="10124608" y="-3262"/>
                  <a:pt x="10457710" y="26842"/>
                  <a:pt x="10801350" y="0"/>
                </a:cubicBezTo>
                <a:cubicBezTo>
                  <a:pt x="11144990" y="-26842"/>
                  <a:pt x="11031835" y="6867"/>
                  <a:pt x="11201400" y="0"/>
                </a:cubicBezTo>
                <a:cubicBezTo>
                  <a:pt x="11370965" y="-6867"/>
                  <a:pt x="11635830" y="-23785"/>
                  <a:pt x="12001500" y="0"/>
                </a:cubicBezTo>
                <a:cubicBezTo>
                  <a:pt x="12367170" y="23785"/>
                  <a:pt x="12213376" y="7612"/>
                  <a:pt x="12401550" y="0"/>
                </a:cubicBezTo>
                <a:cubicBezTo>
                  <a:pt x="12589724" y="-7612"/>
                  <a:pt x="13107406" y="-35518"/>
                  <a:pt x="13335000" y="0"/>
                </a:cubicBezTo>
                <a:cubicBezTo>
                  <a:pt x="13329918" y="217085"/>
                  <a:pt x="13334257" y="333427"/>
                  <a:pt x="13335000" y="556047"/>
                </a:cubicBezTo>
                <a:cubicBezTo>
                  <a:pt x="13335743" y="778667"/>
                  <a:pt x="13324463" y="860423"/>
                  <a:pt x="13335000" y="1112094"/>
                </a:cubicBezTo>
                <a:cubicBezTo>
                  <a:pt x="13345537" y="1363765"/>
                  <a:pt x="13364616" y="1464279"/>
                  <a:pt x="13335000" y="1713400"/>
                </a:cubicBezTo>
                <a:cubicBezTo>
                  <a:pt x="13305384" y="1962521"/>
                  <a:pt x="13323227" y="2147977"/>
                  <a:pt x="13335000" y="2269447"/>
                </a:cubicBezTo>
                <a:cubicBezTo>
                  <a:pt x="13346773" y="2390917"/>
                  <a:pt x="13337608" y="2544389"/>
                  <a:pt x="13335000" y="2780234"/>
                </a:cubicBezTo>
                <a:cubicBezTo>
                  <a:pt x="13332392" y="3016079"/>
                  <a:pt x="13363604" y="3185628"/>
                  <a:pt x="13335000" y="3426801"/>
                </a:cubicBezTo>
                <a:cubicBezTo>
                  <a:pt x="13306396" y="3667974"/>
                  <a:pt x="13348772" y="4228334"/>
                  <a:pt x="13335000" y="4525963"/>
                </a:cubicBezTo>
                <a:cubicBezTo>
                  <a:pt x="13177953" y="4511749"/>
                  <a:pt x="13101647" y="4525422"/>
                  <a:pt x="12934950" y="4525963"/>
                </a:cubicBezTo>
                <a:cubicBezTo>
                  <a:pt x="12768253" y="4526505"/>
                  <a:pt x="12616680" y="4545460"/>
                  <a:pt x="12401550" y="4525963"/>
                </a:cubicBezTo>
                <a:cubicBezTo>
                  <a:pt x="12186420" y="4506466"/>
                  <a:pt x="11994693" y="4526709"/>
                  <a:pt x="11868150" y="4525963"/>
                </a:cubicBezTo>
                <a:cubicBezTo>
                  <a:pt x="11741607" y="4525217"/>
                  <a:pt x="11587798" y="4539355"/>
                  <a:pt x="11334750" y="4525963"/>
                </a:cubicBezTo>
                <a:cubicBezTo>
                  <a:pt x="11081702" y="4512571"/>
                  <a:pt x="11195176" y="4518877"/>
                  <a:pt x="11068050" y="4525963"/>
                </a:cubicBezTo>
                <a:cubicBezTo>
                  <a:pt x="10940924" y="4533049"/>
                  <a:pt x="10480939" y="4546995"/>
                  <a:pt x="10134600" y="4525963"/>
                </a:cubicBezTo>
                <a:cubicBezTo>
                  <a:pt x="9788261" y="4504932"/>
                  <a:pt x="9577869" y="4506699"/>
                  <a:pt x="9201150" y="4525963"/>
                </a:cubicBezTo>
                <a:cubicBezTo>
                  <a:pt x="8824431" y="4545228"/>
                  <a:pt x="8823386" y="4500051"/>
                  <a:pt x="8667750" y="4525963"/>
                </a:cubicBezTo>
                <a:cubicBezTo>
                  <a:pt x="8512114" y="4551875"/>
                  <a:pt x="8349466" y="4537668"/>
                  <a:pt x="8267700" y="4525963"/>
                </a:cubicBezTo>
                <a:cubicBezTo>
                  <a:pt x="8185934" y="4514259"/>
                  <a:pt x="7713834" y="4498125"/>
                  <a:pt x="7334250" y="4525963"/>
                </a:cubicBezTo>
                <a:cubicBezTo>
                  <a:pt x="6954666" y="4553802"/>
                  <a:pt x="6810156" y="4537220"/>
                  <a:pt x="6534150" y="4525963"/>
                </a:cubicBezTo>
                <a:cubicBezTo>
                  <a:pt x="6258144" y="4514706"/>
                  <a:pt x="6068344" y="4499587"/>
                  <a:pt x="5867400" y="4525963"/>
                </a:cubicBezTo>
                <a:cubicBezTo>
                  <a:pt x="5666456" y="4552340"/>
                  <a:pt x="5388757" y="4557288"/>
                  <a:pt x="5200650" y="4525963"/>
                </a:cubicBezTo>
                <a:cubicBezTo>
                  <a:pt x="5012543" y="4494639"/>
                  <a:pt x="4583095" y="4495635"/>
                  <a:pt x="4400550" y="4525963"/>
                </a:cubicBezTo>
                <a:cubicBezTo>
                  <a:pt x="4218005" y="4556291"/>
                  <a:pt x="3673698" y="4544648"/>
                  <a:pt x="3467100" y="4525963"/>
                </a:cubicBezTo>
                <a:cubicBezTo>
                  <a:pt x="3260502" y="4507279"/>
                  <a:pt x="3204689" y="4545025"/>
                  <a:pt x="3067050" y="4525963"/>
                </a:cubicBezTo>
                <a:cubicBezTo>
                  <a:pt x="2929411" y="4506902"/>
                  <a:pt x="2464018" y="4514662"/>
                  <a:pt x="2266950" y="4525963"/>
                </a:cubicBezTo>
                <a:cubicBezTo>
                  <a:pt x="2069882" y="4537264"/>
                  <a:pt x="2055971" y="4513086"/>
                  <a:pt x="1866900" y="4525963"/>
                </a:cubicBezTo>
                <a:cubicBezTo>
                  <a:pt x="1677829" y="4538841"/>
                  <a:pt x="1644005" y="4541362"/>
                  <a:pt x="1466850" y="4525963"/>
                </a:cubicBezTo>
                <a:cubicBezTo>
                  <a:pt x="1289695" y="4510565"/>
                  <a:pt x="1086168" y="4553649"/>
                  <a:pt x="800100" y="4525963"/>
                </a:cubicBezTo>
                <a:cubicBezTo>
                  <a:pt x="514032" y="4498278"/>
                  <a:pt x="204427" y="4529391"/>
                  <a:pt x="0" y="4525963"/>
                </a:cubicBezTo>
                <a:cubicBezTo>
                  <a:pt x="-21718" y="4224647"/>
                  <a:pt x="15582" y="4092502"/>
                  <a:pt x="0" y="3879397"/>
                </a:cubicBezTo>
                <a:cubicBezTo>
                  <a:pt x="-15582" y="3666292"/>
                  <a:pt x="-1090" y="3437102"/>
                  <a:pt x="0" y="3323350"/>
                </a:cubicBezTo>
                <a:cubicBezTo>
                  <a:pt x="1090" y="3209598"/>
                  <a:pt x="2038" y="2942167"/>
                  <a:pt x="0" y="2767303"/>
                </a:cubicBezTo>
                <a:cubicBezTo>
                  <a:pt x="-2038" y="2592439"/>
                  <a:pt x="-188" y="2270835"/>
                  <a:pt x="0" y="2120737"/>
                </a:cubicBezTo>
                <a:cubicBezTo>
                  <a:pt x="188" y="1970639"/>
                  <a:pt x="15203" y="1776273"/>
                  <a:pt x="0" y="1609950"/>
                </a:cubicBezTo>
                <a:cubicBezTo>
                  <a:pt x="-15203" y="1443627"/>
                  <a:pt x="23897" y="1256978"/>
                  <a:pt x="0" y="963384"/>
                </a:cubicBezTo>
                <a:cubicBezTo>
                  <a:pt x="-23897" y="669790"/>
                  <a:pt x="-11941" y="314502"/>
                  <a:pt x="0" y="0"/>
                </a:cubicBezTo>
                <a:close/>
              </a:path>
            </a:pathLst>
          </a:custGeom>
          <a:ln>
            <a:solidFill>
              <a:schemeClr val="tx1"/>
            </a:solidFill>
            <a:extLst>
              <a:ext uri="{C807C97D-BFC1-408E-A445-0C87EB9F89A2}">
                <ask:lineSketchStyleProps xmlns:ask="http://schemas.microsoft.com/office/drawing/2018/sketchyshapes" sd="2104618008">
                  <ask:type>
                    <ask:lineSketchFreehand/>
                  </ask:type>
                </ask:lineSketchStyleProps>
              </a:ext>
            </a:extLst>
          </a:ln>
        </p:spPr>
        <p:txBody>
          <a:bodyPr>
            <a:normAutofit/>
          </a:bodyPr>
          <a:lstStyle/>
          <a:p>
            <a:pPr marL="0" indent="0">
              <a:buNone/>
            </a:pPr>
            <a:r>
              <a:rPr lang="ka-GE" sz="2600" dirty="0"/>
              <a:t>გავაანალიზოთ ძალაუფლებრივი ურთიერთმიმართებები </a:t>
            </a:r>
          </a:p>
          <a:p>
            <a:pPr marL="0" indent="0">
              <a:buNone/>
            </a:pPr>
            <a:r>
              <a:rPr lang="ka-GE" sz="2600" dirty="0"/>
              <a:t>	 ვის ხელში არის ძალაუფლება?</a:t>
            </a:r>
          </a:p>
          <a:p>
            <a:pPr marL="0">
              <a:lnSpc>
                <a:spcPct val="115000"/>
              </a:lnSpc>
              <a:spcAft>
                <a:spcPts val="1200"/>
              </a:spcAft>
              <a:buNone/>
            </a:pPr>
            <a:r>
              <a:rPr lang="ka-GE" sz="2600" kern="100" dirty="0">
                <a:ea typeface="Aptos" panose="020B0004020202020204" pitchFamily="34" charset="0"/>
                <a:cs typeface="Times New Roman" panose="02020603050405020304" pitchFamily="18" charset="0"/>
              </a:rPr>
              <a:t>	სად არის კონცენტრირებული ძალაუფლება და როგორ მოძრაობს იგი?</a:t>
            </a:r>
          </a:p>
          <a:p>
            <a:pPr marL="0">
              <a:lnSpc>
                <a:spcPct val="115000"/>
              </a:lnSpc>
              <a:spcAft>
                <a:spcPts val="1200"/>
              </a:spcAft>
              <a:buNone/>
            </a:pPr>
            <a:r>
              <a:rPr lang="ka-GE" sz="2600" kern="100" dirty="0">
                <a:ea typeface="Aptos" panose="020B0004020202020204" pitchFamily="34" charset="0"/>
                <a:cs typeface="Times New Roman" panose="02020603050405020304" pitchFamily="18" charset="0"/>
              </a:rPr>
              <a:t>	რატომ არის რომ ძალაუფლება კონცენტრირებულია კონკრეტულ 	წერტილებში/ლოკაციებში/აქტორებში?</a:t>
            </a:r>
          </a:p>
          <a:p>
            <a:pPr marL="0" indent="0">
              <a:buNone/>
            </a:pPr>
            <a:r>
              <a:rPr lang="ka-GE" sz="2600" dirty="0"/>
              <a:t>გავენტას ძალაუფლების კუბი</a:t>
            </a:r>
          </a:p>
          <a:p>
            <a:pPr marL="0" indent="0">
              <a:buNone/>
            </a:pPr>
            <a:r>
              <a:rPr lang="ka-GE" sz="2600" dirty="0"/>
              <a:t>ბურდიეს კაპიტალის თეორია</a:t>
            </a:r>
            <a:endParaRPr lang="en-US" sz="2600" dirty="0"/>
          </a:p>
        </p:txBody>
      </p:sp>
      <p:sp>
        <p:nvSpPr>
          <p:cNvPr id="4" name="TextBox 5">
            <a:extLst>
              <a:ext uri="{FF2B5EF4-FFF2-40B4-BE49-F238E27FC236}">
                <a16:creationId xmlns:a16="http://schemas.microsoft.com/office/drawing/2014/main" id="{0646004C-DD7D-0E96-0658-0169F3C5E488}"/>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
        <p:nvSpPr>
          <p:cNvPr id="5" name="Freeform 2">
            <a:extLst>
              <a:ext uri="{FF2B5EF4-FFF2-40B4-BE49-F238E27FC236}">
                <a16:creationId xmlns:a16="http://schemas.microsoft.com/office/drawing/2014/main" id="{13F25ED3-C803-EC3E-8317-F90817D8E4D3}"/>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pic>
        <p:nvPicPr>
          <p:cNvPr id="6" name="Picture 5" descr="A logo for a company&#10;&#10;AI-generated content may be incorrect.">
            <a:extLst>
              <a:ext uri="{FF2B5EF4-FFF2-40B4-BE49-F238E27FC236}">
                <a16:creationId xmlns:a16="http://schemas.microsoft.com/office/drawing/2014/main" id="{0DB0324D-E592-B444-46F7-45A38B3EE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Tree>
    <p:extLst>
      <p:ext uri="{BB962C8B-B14F-4D97-AF65-F5344CB8AC3E}">
        <p14:creationId xmlns:p14="http://schemas.microsoft.com/office/powerpoint/2010/main" val="336572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9552-82B8-D6BA-380F-DCC11A6C4DDC}"/>
              </a:ext>
            </a:extLst>
          </p:cNvPr>
          <p:cNvSpPr>
            <a:spLocks noGrp="1"/>
          </p:cNvSpPr>
          <p:nvPr>
            <p:ph type="title"/>
          </p:nvPr>
        </p:nvSpPr>
        <p:spPr/>
        <p:txBody>
          <a:bodyPr/>
          <a:lstStyle/>
          <a:p>
            <a:r>
              <a:rPr lang="ka-GE" dirty="0"/>
              <a:t>გავენტას ძალაუფლების კუბი</a:t>
            </a:r>
            <a:endParaRPr lang="en-US" dirty="0"/>
          </a:p>
        </p:txBody>
      </p:sp>
      <p:sp>
        <p:nvSpPr>
          <p:cNvPr id="3" name="Content Placeholder 2">
            <a:extLst>
              <a:ext uri="{FF2B5EF4-FFF2-40B4-BE49-F238E27FC236}">
                <a16:creationId xmlns:a16="http://schemas.microsoft.com/office/drawing/2014/main" id="{F5424A44-BA11-D87E-D360-CA2289F7439E}"/>
              </a:ext>
            </a:extLst>
          </p:cNvPr>
          <p:cNvSpPr>
            <a:spLocks noGrp="1"/>
          </p:cNvSpPr>
          <p:nvPr>
            <p:ph idx="1"/>
          </p:nvPr>
        </p:nvSpPr>
        <p:spPr>
          <a:xfrm>
            <a:off x="443909" y="2536031"/>
            <a:ext cx="9284882" cy="6722269"/>
          </a:xfrm>
        </p:spPr>
        <p:txBody>
          <a:bodyPr>
            <a:normAutofit/>
          </a:bodyPr>
          <a:lstStyle/>
          <a:p>
            <a:pPr marL="0" indent="0">
              <a:buNone/>
            </a:pPr>
            <a:r>
              <a:rPr lang="ka-GE" sz="3000" dirty="0"/>
              <a:t>ძალაუფლების ლოკალიზებისთვის იყენებს სამ განზომილებას:</a:t>
            </a:r>
            <a:endParaRPr lang="en-US" sz="3000" dirty="0"/>
          </a:p>
          <a:p>
            <a:pPr marL="1114425" lvl="1" indent="-428625"/>
            <a:r>
              <a:rPr lang="ka-GE" sz="3000" b="1" dirty="0"/>
              <a:t>ადგილი/დონე </a:t>
            </a:r>
            <a:r>
              <a:rPr lang="en-US" sz="3000" dirty="0"/>
              <a:t>(</a:t>
            </a:r>
            <a:r>
              <a:rPr lang="ka-GE" sz="3000" dirty="0"/>
              <a:t>ადგილობრივი</a:t>
            </a:r>
            <a:r>
              <a:rPr lang="en-US" sz="3000" dirty="0"/>
              <a:t>, </a:t>
            </a:r>
            <a:r>
              <a:rPr lang="ka-GE" sz="3000" dirty="0"/>
              <a:t>ეროვნული</a:t>
            </a:r>
            <a:r>
              <a:rPr lang="en-US" sz="3000" dirty="0"/>
              <a:t>, </a:t>
            </a:r>
            <a:r>
              <a:rPr lang="ka-GE" sz="3000" dirty="0"/>
              <a:t>გლობალური</a:t>
            </a:r>
            <a:r>
              <a:rPr lang="en-US" sz="3000" dirty="0"/>
              <a:t>)</a:t>
            </a:r>
          </a:p>
          <a:p>
            <a:pPr marL="1114425" lvl="1" indent="-428625"/>
            <a:r>
              <a:rPr lang="ka-GE" sz="3000" b="1" dirty="0"/>
              <a:t>სივრცე ძალაუფლებისთვის </a:t>
            </a:r>
            <a:r>
              <a:rPr lang="en-US" sz="3000" dirty="0"/>
              <a:t>(</a:t>
            </a:r>
            <a:r>
              <a:rPr lang="ka-GE" sz="3000" dirty="0"/>
              <a:t>დახურული</a:t>
            </a:r>
            <a:r>
              <a:rPr lang="en-US" sz="3000" dirty="0"/>
              <a:t>, </a:t>
            </a:r>
            <a:r>
              <a:rPr lang="ka-GE" sz="3000" dirty="0"/>
              <a:t>მოწვეული</a:t>
            </a:r>
            <a:r>
              <a:rPr lang="en-US" sz="3000" dirty="0"/>
              <a:t>,</a:t>
            </a:r>
            <a:r>
              <a:rPr lang="ka-GE" sz="3000" dirty="0"/>
              <a:t> მოთხოვნილი/შექმნილი</a:t>
            </a:r>
            <a:r>
              <a:rPr lang="en-US" sz="3000" dirty="0"/>
              <a:t>)</a:t>
            </a:r>
          </a:p>
          <a:p>
            <a:pPr marL="1114425" lvl="1" indent="-428625"/>
            <a:r>
              <a:rPr lang="ka-GE" sz="3000" b="1" dirty="0"/>
              <a:t>ძალაუფლების ფორმა </a:t>
            </a:r>
            <a:r>
              <a:rPr lang="en-US" sz="3000" dirty="0"/>
              <a:t>(</a:t>
            </a:r>
            <a:r>
              <a:rPr lang="ka-GE" sz="3000" dirty="0"/>
              <a:t>ხილული</a:t>
            </a:r>
            <a:r>
              <a:rPr lang="en-US" sz="3000" dirty="0"/>
              <a:t>, </a:t>
            </a:r>
            <a:r>
              <a:rPr lang="ka-GE" sz="3000" dirty="0"/>
              <a:t>დაფარული</a:t>
            </a:r>
            <a:r>
              <a:rPr lang="en-US" sz="3000" dirty="0"/>
              <a:t>, </a:t>
            </a:r>
            <a:r>
              <a:rPr lang="ka-GE" sz="3000" dirty="0"/>
              <a:t>უხილავი</a:t>
            </a:r>
            <a:r>
              <a:rPr lang="en-US" sz="3000" dirty="0"/>
              <a:t>)</a:t>
            </a:r>
            <a:endParaRPr lang="ka-GE" sz="3000" dirty="0"/>
          </a:p>
          <a:p>
            <a:pPr marL="685800" lvl="1" indent="0">
              <a:buNone/>
            </a:pPr>
            <a:endParaRPr lang="ka-GE" sz="3000" dirty="0"/>
          </a:p>
          <a:p>
            <a:pPr marL="0" lvl="1" indent="0">
              <a:buNone/>
            </a:pPr>
            <a:r>
              <a:rPr lang="ka-GE" sz="3000" dirty="0"/>
              <a:t>ეს მიდგომა ჩვენს შემთხვევაში, გვეხმარება წარმოვაჩინოთ ძალაუფლების იერარქიულობა, და ასევე ის, თუ სად ხდება და ვინ არის ჩართული გადაწყვეტილებების მიღების პროცესში.</a:t>
            </a:r>
            <a:endParaRPr lang="en-US" sz="3000" dirty="0"/>
          </a:p>
          <a:p>
            <a:pPr marL="0" indent="0">
              <a:buNone/>
            </a:pPr>
            <a:endParaRPr lang="en-US" dirty="0"/>
          </a:p>
        </p:txBody>
      </p:sp>
      <p:pic>
        <p:nvPicPr>
          <p:cNvPr id="4" name="Content Placeholder 4" descr="A diagram of a cube with different levels&#10;&#10;AI-generated content may be incorrect.">
            <a:extLst>
              <a:ext uri="{FF2B5EF4-FFF2-40B4-BE49-F238E27FC236}">
                <a16:creationId xmlns:a16="http://schemas.microsoft.com/office/drawing/2014/main" id="{B1896584-201E-2DE9-D28A-8DE1E4C63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384" y="2996496"/>
            <a:ext cx="7801203" cy="6527007"/>
          </a:xfrm>
          <a:prstGeom prst="rect">
            <a:avLst/>
          </a:prstGeom>
        </p:spPr>
      </p:pic>
      <p:pic>
        <p:nvPicPr>
          <p:cNvPr id="5" name="Picture 4" descr="A logo for a company&#10;&#10;AI-generated content may be incorrect.">
            <a:extLst>
              <a:ext uri="{FF2B5EF4-FFF2-40B4-BE49-F238E27FC236}">
                <a16:creationId xmlns:a16="http://schemas.microsoft.com/office/drawing/2014/main" id="{94CA5702-7EE4-A5BC-892B-3411A571A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Tree>
    <p:extLst>
      <p:ext uri="{BB962C8B-B14F-4D97-AF65-F5344CB8AC3E}">
        <p14:creationId xmlns:p14="http://schemas.microsoft.com/office/powerpoint/2010/main" val="44350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148D-A1EB-220D-5AB6-2D503E065C42}"/>
              </a:ext>
            </a:extLst>
          </p:cNvPr>
          <p:cNvSpPr>
            <a:spLocks noGrp="1"/>
          </p:cNvSpPr>
          <p:nvPr>
            <p:ph type="title"/>
          </p:nvPr>
        </p:nvSpPr>
        <p:spPr/>
        <p:txBody>
          <a:bodyPr>
            <a:normAutofit/>
          </a:bodyPr>
          <a:lstStyle/>
          <a:p>
            <a:endParaRPr lang="en-US" dirty="0"/>
          </a:p>
        </p:txBody>
      </p:sp>
      <p:graphicFrame>
        <p:nvGraphicFramePr>
          <p:cNvPr id="4" name="Content Placeholder 3">
            <a:extLst>
              <a:ext uri="{FF2B5EF4-FFF2-40B4-BE49-F238E27FC236}">
                <a16:creationId xmlns:a16="http://schemas.microsoft.com/office/drawing/2014/main" id="{5CEA2096-7E93-FFC9-61E9-646A66A34443}"/>
              </a:ext>
            </a:extLst>
          </p:cNvPr>
          <p:cNvGraphicFramePr>
            <a:graphicFrameLocks noGrp="1"/>
          </p:cNvGraphicFramePr>
          <p:nvPr>
            <p:ph idx="1"/>
            <p:extLst>
              <p:ext uri="{D42A27DB-BD31-4B8C-83A1-F6EECF244321}">
                <p14:modId xmlns:p14="http://schemas.microsoft.com/office/powerpoint/2010/main" val="123067504"/>
              </p:ext>
            </p:extLst>
          </p:nvPr>
        </p:nvGraphicFramePr>
        <p:xfrm>
          <a:off x="1257300" y="2276773"/>
          <a:ext cx="6254603" cy="6527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940CAB6-5A2C-4F96-6F25-C03E0C4D2C76}"/>
              </a:ext>
            </a:extLst>
          </p:cNvPr>
          <p:cNvSpPr txBox="1"/>
          <p:nvPr/>
        </p:nvSpPr>
        <p:spPr>
          <a:xfrm>
            <a:off x="9601200" y="1993151"/>
            <a:ext cx="8181753" cy="7094250"/>
          </a:xfrm>
          <a:prstGeom prst="rect">
            <a:avLst/>
          </a:prstGeom>
          <a:noFill/>
        </p:spPr>
        <p:txBody>
          <a:bodyPr wrap="square" rtlCol="0">
            <a:spAutoFit/>
          </a:bodyPr>
          <a:lstStyle/>
          <a:p>
            <a:pPr>
              <a:spcAft>
                <a:spcPts val="1200"/>
              </a:spcAft>
            </a:pPr>
            <a:r>
              <a:rPr lang="ka-GE" sz="2700" b="1" dirty="0"/>
              <a:t>ძალაუფლების დონე</a:t>
            </a:r>
            <a:r>
              <a:rPr lang="ka-GE" sz="2700" dirty="0"/>
              <a:t>: რაც უფრო მაღალია მდებარეობა, მით უფრო მაღალია ძალაუფლების დონე. </a:t>
            </a:r>
          </a:p>
          <a:p>
            <a:pPr>
              <a:spcAft>
                <a:spcPts val="1200"/>
              </a:spcAft>
            </a:pPr>
            <a:r>
              <a:rPr lang="ka-GE" sz="2700" dirty="0"/>
              <a:t>გადაწყვეტილებების მიღება ზედა დონეზე ხდება</a:t>
            </a:r>
          </a:p>
          <a:p>
            <a:pPr>
              <a:spcAft>
                <a:spcPts val="1200"/>
              </a:spcAft>
            </a:pPr>
            <a:r>
              <a:rPr lang="ka-GE" sz="2700" b="1" dirty="0"/>
              <a:t>ძალაუფლების სივრცები</a:t>
            </a:r>
            <a:r>
              <a:rPr lang="ka-GE" sz="2700" dirty="0"/>
              <a:t>: ყველა ქვედა დონე, ზედა დონესთან შეხვედრაზე „მოსაწვევით“ ხვდება. განრიგს ზედა დონე ქმნის. ქვედა დონე აზრს გამოხატავს მაგრამ საბოლოო გადაწყვეტილება მის ხელში არაა.</a:t>
            </a:r>
          </a:p>
          <a:p>
            <a:pPr>
              <a:spcAft>
                <a:spcPts val="1200"/>
              </a:spcAft>
            </a:pPr>
            <a:r>
              <a:rPr lang="ka-GE" sz="2700" dirty="0"/>
              <a:t>სივრცეების მოთხოვნა/შექმნის მაგალითები ნაკლებად გვაქვს. </a:t>
            </a:r>
          </a:p>
          <a:p>
            <a:pPr>
              <a:spcAft>
                <a:spcPts val="1200"/>
              </a:spcAft>
            </a:pPr>
            <a:r>
              <a:rPr lang="ka-GE" sz="2700" b="1" dirty="0"/>
              <a:t>ძალაუფლების ფორმები</a:t>
            </a:r>
            <a:r>
              <a:rPr lang="ka-GE" sz="2700" dirty="0"/>
              <a:t>: ადგილობრივ ორგანიზაციებს, არც ხილული, არც დაფარული ძალაუფლება არ აქვთ.</a:t>
            </a:r>
          </a:p>
          <a:p>
            <a:pPr>
              <a:spcAft>
                <a:spcPts val="1200"/>
              </a:spcAft>
            </a:pPr>
            <a:r>
              <a:rPr lang="ka-GE" sz="2700" dirty="0"/>
              <a:t>უხილავი ძალაუფლება მაღალია ქვედა დონეზე.</a:t>
            </a:r>
            <a:endParaRPr lang="en-US" sz="2700" dirty="0"/>
          </a:p>
        </p:txBody>
      </p:sp>
      <p:pic>
        <p:nvPicPr>
          <p:cNvPr id="3" name="Picture 2" descr="A logo for a company&#10;&#10;AI-generated content may be incorrect.">
            <a:extLst>
              <a:ext uri="{FF2B5EF4-FFF2-40B4-BE49-F238E27FC236}">
                <a16:creationId xmlns:a16="http://schemas.microsoft.com/office/drawing/2014/main" id="{85C79023-0231-F3D8-1434-C70DE4689F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cxnSp>
        <p:nvCxnSpPr>
          <p:cNvPr id="7" name="Straight Connector 6">
            <a:extLst>
              <a:ext uri="{FF2B5EF4-FFF2-40B4-BE49-F238E27FC236}">
                <a16:creationId xmlns:a16="http://schemas.microsoft.com/office/drawing/2014/main" id="{81269D58-C49D-9445-A898-37D9824F5110}"/>
              </a:ext>
            </a:extLst>
          </p:cNvPr>
          <p:cNvCxnSpPr/>
          <p:nvPr/>
        </p:nvCxnSpPr>
        <p:spPr>
          <a:xfrm>
            <a:off x="9342783" y="2644676"/>
            <a:ext cx="0" cy="5791200"/>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4644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F5307-7873-E046-1687-D7043CEFB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54220-4AB5-B710-9089-576B5B6353FF}"/>
              </a:ext>
            </a:extLst>
          </p:cNvPr>
          <p:cNvSpPr>
            <a:spLocks noGrp="1"/>
          </p:cNvSpPr>
          <p:nvPr>
            <p:ph type="title"/>
          </p:nvPr>
        </p:nvSpPr>
        <p:spPr/>
        <p:txBody>
          <a:bodyPr/>
          <a:lstStyle/>
          <a:p>
            <a:r>
              <a:rPr lang="ka-GE" b="1" dirty="0"/>
              <a:t>ბურდიეს კაპიტალის თეორია</a:t>
            </a:r>
            <a:endParaRPr lang="en-US" dirty="0"/>
          </a:p>
        </p:txBody>
      </p:sp>
      <p:sp>
        <p:nvSpPr>
          <p:cNvPr id="4" name="TextBox 5">
            <a:extLst>
              <a:ext uri="{FF2B5EF4-FFF2-40B4-BE49-F238E27FC236}">
                <a16:creationId xmlns:a16="http://schemas.microsoft.com/office/drawing/2014/main" id="{A782B675-6596-0EE9-5044-052179FC3D09}"/>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
        <p:nvSpPr>
          <p:cNvPr id="5" name="Freeform 2">
            <a:extLst>
              <a:ext uri="{FF2B5EF4-FFF2-40B4-BE49-F238E27FC236}">
                <a16:creationId xmlns:a16="http://schemas.microsoft.com/office/drawing/2014/main" id="{E10E64F0-EC6F-70E8-84CD-4073F8662276}"/>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dirty="0"/>
          </a:p>
        </p:txBody>
      </p:sp>
      <p:pic>
        <p:nvPicPr>
          <p:cNvPr id="6" name="Picture 5" descr="A logo for a company&#10;&#10;AI-generated content may be incorrect.">
            <a:extLst>
              <a:ext uri="{FF2B5EF4-FFF2-40B4-BE49-F238E27FC236}">
                <a16:creationId xmlns:a16="http://schemas.microsoft.com/office/drawing/2014/main" id="{0AC09B52-1451-4468-633D-346575C24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8" name="Content Placeholder 2">
            <a:extLst>
              <a:ext uri="{FF2B5EF4-FFF2-40B4-BE49-F238E27FC236}">
                <a16:creationId xmlns:a16="http://schemas.microsoft.com/office/drawing/2014/main" id="{A9D6D6AB-2E04-61FC-429A-6BAA7945236E}"/>
              </a:ext>
            </a:extLst>
          </p:cNvPr>
          <p:cNvSpPr txBox="1">
            <a:spLocks/>
          </p:cNvSpPr>
          <p:nvPr/>
        </p:nvSpPr>
        <p:spPr>
          <a:xfrm>
            <a:off x="964096" y="4765802"/>
            <a:ext cx="10544156" cy="2895601"/>
          </a:xfrm>
          <a:custGeom>
            <a:avLst/>
            <a:gdLst>
              <a:gd name="connsiteX0" fmla="*/ 0 w 10544156"/>
              <a:gd name="connsiteY0" fmla="*/ 0 h 2895601"/>
              <a:gd name="connsiteX1" fmla="*/ 764451 w 10544156"/>
              <a:gd name="connsiteY1" fmla="*/ 0 h 2895601"/>
              <a:gd name="connsiteX2" fmla="*/ 1107136 w 10544156"/>
              <a:gd name="connsiteY2" fmla="*/ 0 h 2895601"/>
              <a:gd name="connsiteX3" fmla="*/ 1660705 w 10544156"/>
              <a:gd name="connsiteY3" fmla="*/ 0 h 2895601"/>
              <a:gd name="connsiteX4" fmla="*/ 2214273 w 10544156"/>
              <a:gd name="connsiteY4" fmla="*/ 0 h 2895601"/>
              <a:gd name="connsiteX5" fmla="*/ 3084166 w 10544156"/>
              <a:gd name="connsiteY5" fmla="*/ 0 h 2895601"/>
              <a:gd name="connsiteX6" fmla="*/ 3426851 w 10544156"/>
              <a:gd name="connsiteY6" fmla="*/ 0 h 2895601"/>
              <a:gd name="connsiteX7" fmla="*/ 3874977 w 10544156"/>
              <a:gd name="connsiteY7" fmla="*/ 0 h 2895601"/>
              <a:gd name="connsiteX8" fmla="*/ 4533987 w 10544156"/>
              <a:gd name="connsiteY8" fmla="*/ 0 h 2895601"/>
              <a:gd name="connsiteX9" fmla="*/ 4982114 w 10544156"/>
              <a:gd name="connsiteY9" fmla="*/ 0 h 2895601"/>
              <a:gd name="connsiteX10" fmla="*/ 5430240 w 10544156"/>
              <a:gd name="connsiteY10" fmla="*/ 0 h 2895601"/>
              <a:gd name="connsiteX11" fmla="*/ 5772925 w 10544156"/>
              <a:gd name="connsiteY11" fmla="*/ 0 h 2895601"/>
              <a:gd name="connsiteX12" fmla="*/ 6115610 w 10544156"/>
              <a:gd name="connsiteY12" fmla="*/ 0 h 2895601"/>
              <a:gd name="connsiteX13" fmla="*/ 6563737 w 10544156"/>
              <a:gd name="connsiteY13" fmla="*/ 0 h 2895601"/>
              <a:gd name="connsiteX14" fmla="*/ 7433630 w 10544156"/>
              <a:gd name="connsiteY14" fmla="*/ 0 h 2895601"/>
              <a:gd name="connsiteX15" fmla="*/ 7881757 w 10544156"/>
              <a:gd name="connsiteY15" fmla="*/ 0 h 2895601"/>
              <a:gd name="connsiteX16" fmla="*/ 8435325 w 10544156"/>
              <a:gd name="connsiteY16" fmla="*/ 0 h 2895601"/>
              <a:gd name="connsiteX17" fmla="*/ 8988893 w 10544156"/>
              <a:gd name="connsiteY17" fmla="*/ 0 h 2895601"/>
              <a:gd name="connsiteX18" fmla="*/ 9331578 w 10544156"/>
              <a:gd name="connsiteY18" fmla="*/ 0 h 2895601"/>
              <a:gd name="connsiteX19" fmla="*/ 10544156 w 10544156"/>
              <a:gd name="connsiteY19" fmla="*/ 0 h 2895601"/>
              <a:gd name="connsiteX20" fmla="*/ 10544156 w 10544156"/>
              <a:gd name="connsiteY20" fmla="*/ 637032 h 2895601"/>
              <a:gd name="connsiteX21" fmla="*/ 10544156 w 10544156"/>
              <a:gd name="connsiteY21" fmla="*/ 1216152 h 2895601"/>
              <a:gd name="connsiteX22" fmla="*/ 10544156 w 10544156"/>
              <a:gd name="connsiteY22" fmla="*/ 1766317 h 2895601"/>
              <a:gd name="connsiteX23" fmla="*/ 10544156 w 10544156"/>
              <a:gd name="connsiteY23" fmla="*/ 2374393 h 2895601"/>
              <a:gd name="connsiteX24" fmla="*/ 10544156 w 10544156"/>
              <a:gd name="connsiteY24" fmla="*/ 2895601 h 2895601"/>
              <a:gd name="connsiteX25" fmla="*/ 9674263 w 10544156"/>
              <a:gd name="connsiteY25" fmla="*/ 2895601 h 2895601"/>
              <a:gd name="connsiteX26" fmla="*/ 9331578 w 10544156"/>
              <a:gd name="connsiteY26" fmla="*/ 2895601 h 2895601"/>
              <a:gd name="connsiteX27" fmla="*/ 8672568 w 10544156"/>
              <a:gd name="connsiteY27" fmla="*/ 2895601 h 2895601"/>
              <a:gd name="connsiteX28" fmla="*/ 8119000 w 10544156"/>
              <a:gd name="connsiteY28" fmla="*/ 2895601 h 2895601"/>
              <a:gd name="connsiteX29" fmla="*/ 7670873 w 10544156"/>
              <a:gd name="connsiteY29" fmla="*/ 2895601 h 2895601"/>
              <a:gd name="connsiteX30" fmla="*/ 7011864 w 10544156"/>
              <a:gd name="connsiteY30" fmla="*/ 2895601 h 2895601"/>
              <a:gd name="connsiteX31" fmla="*/ 6669179 w 10544156"/>
              <a:gd name="connsiteY31" fmla="*/ 2895601 h 2895601"/>
              <a:gd name="connsiteX32" fmla="*/ 5799286 w 10544156"/>
              <a:gd name="connsiteY32" fmla="*/ 2895601 h 2895601"/>
              <a:gd name="connsiteX33" fmla="*/ 5351159 w 10544156"/>
              <a:gd name="connsiteY33" fmla="*/ 2895601 h 2895601"/>
              <a:gd name="connsiteX34" fmla="*/ 4481266 w 10544156"/>
              <a:gd name="connsiteY34" fmla="*/ 2895601 h 2895601"/>
              <a:gd name="connsiteX35" fmla="*/ 3927698 w 10544156"/>
              <a:gd name="connsiteY35" fmla="*/ 2895601 h 2895601"/>
              <a:gd name="connsiteX36" fmla="*/ 3163247 w 10544156"/>
              <a:gd name="connsiteY36" fmla="*/ 2895601 h 2895601"/>
              <a:gd name="connsiteX37" fmla="*/ 2820562 w 10544156"/>
              <a:gd name="connsiteY37" fmla="*/ 2895601 h 2895601"/>
              <a:gd name="connsiteX38" fmla="*/ 2056110 w 10544156"/>
              <a:gd name="connsiteY38" fmla="*/ 2895601 h 2895601"/>
              <a:gd name="connsiteX39" fmla="*/ 1607984 w 10544156"/>
              <a:gd name="connsiteY39" fmla="*/ 2895601 h 2895601"/>
              <a:gd name="connsiteX40" fmla="*/ 1265299 w 10544156"/>
              <a:gd name="connsiteY40" fmla="*/ 2895601 h 2895601"/>
              <a:gd name="connsiteX41" fmla="*/ 922614 w 10544156"/>
              <a:gd name="connsiteY41" fmla="*/ 2895601 h 2895601"/>
              <a:gd name="connsiteX42" fmla="*/ 579929 w 10544156"/>
              <a:gd name="connsiteY42" fmla="*/ 2895601 h 2895601"/>
              <a:gd name="connsiteX43" fmla="*/ 0 w 10544156"/>
              <a:gd name="connsiteY43" fmla="*/ 2895601 h 2895601"/>
              <a:gd name="connsiteX44" fmla="*/ 0 w 10544156"/>
              <a:gd name="connsiteY44" fmla="*/ 2403349 h 2895601"/>
              <a:gd name="connsiteX45" fmla="*/ 0 w 10544156"/>
              <a:gd name="connsiteY45" fmla="*/ 1824229 h 2895601"/>
              <a:gd name="connsiteX46" fmla="*/ 0 w 10544156"/>
              <a:gd name="connsiteY46" fmla="*/ 1187196 h 2895601"/>
              <a:gd name="connsiteX47" fmla="*/ 0 w 10544156"/>
              <a:gd name="connsiteY47" fmla="*/ 608076 h 2895601"/>
              <a:gd name="connsiteX48" fmla="*/ 0 w 10544156"/>
              <a:gd name="connsiteY48" fmla="*/ 0 h 28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44156" h="2895601" fill="none" extrusionOk="0">
                <a:moveTo>
                  <a:pt x="0" y="0"/>
                </a:moveTo>
                <a:cubicBezTo>
                  <a:pt x="301939" y="-1260"/>
                  <a:pt x="448506" y="22065"/>
                  <a:pt x="764451" y="0"/>
                </a:cubicBezTo>
                <a:cubicBezTo>
                  <a:pt x="1080396" y="-22065"/>
                  <a:pt x="1014151" y="-13848"/>
                  <a:pt x="1107136" y="0"/>
                </a:cubicBezTo>
                <a:cubicBezTo>
                  <a:pt x="1200122" y="13848"/>
                  <a:pt x="1420296" y="-19669"/>
                  <a:pt x="1660705" y="0"/>
                </a:cubicBezTo>
                <a:cubicBezTo>
                  <a:pt x="1901114" y="19669"/>
                  <a:pt x="1949633" y="13658"/>
                  <a:pt x="2214273" y="0"/>
                </a:cubicBezTo>
                <a:cubicBezTo>
                  <a:pt x="2478913" y="-13658"/>
                  <a:pt x="2764930" y="-20548"/>
                  <a:pt x="3084166" y="0"/>
                </a:cubicBezTo>
                <a:cubicBezTo>
                  <a:pt x="3403402" y="20548"/>
                  <a:pt x="3332789" y="-613"/>
                  <a:pt x="3426851" y="0"/>
                </a:cubicBezTo>
                <a:cubicBezTo>
                  <a:pt x="3520913" y="613"/>
                  <a:pt x="3703738" y="11874"/>
                  <a:pt x="3874977" y="0"/>
                </a:cubicBezTo>
                <a:cubicBezTo>
                  <a:pt x="4046216" y="-11874"/>
                  <a:pt x="4342669" y="31662"/>
                  <a:pt x="4533987" y="0"/>
                </a:cubicBezTo>
                <a:cubicBezTo>
                  <a:pt x="4725305" y="-31662"/>
                  <a:pt x="4794668" y="-4745"/>
                  <a:pt x="4982114" y="0"/>
                </a:cubicBezTo>
                <a:cubicBezTo>
                  <a:pt x="5169560" y="4745"/>
                  <a:pt x="5333394" y="-19336"/>
                  <a:pt x="5430240" y="0"/>
                </a:cubicBezTo>
                <a:cubicBezTo>
                  <a:pt x="5527086" y="19336"/>
                  <a:pt x="5621693" y="3358"/>
                  <a:pt x="5772925" y="0"/>
                </a:cubicBezTo>
                <a:cubicBezTo>
                  <a:pt x="5924157" y="-3358"/>
                  <a:pt x="5946058" y="-16943"/>
                  <a:pt x="6115610" y="0"/>
                </a:cubicBezTo>
                <a:cubicBezTo>
                  <a:pt x="6285162" y="16943"/>
                  <a:pt x="6388421" y="21935"/>
                  <a:pt x="6563737" y="0"/>
                </a:cubicBezTo>
                <a:cubicBezTo>
                  <a:pt x="6739053" y="-21935"/>
                  <a:pt x="7013666" y="-43269"/>
                  <a:pt x="7433630" y="0"/>
                </a:cubicBezTo>
                <a:cubicBezTo>
                  <a:pt x="7853594" y="43269"/>
                  <a:pt x="7782076" y="-13374"/>
                  <a:pt x="7881757" y="0"/>
                </a:cubicBezTo>
                <a:cubicBezTo>
                  <a:pt x="7981438" y="13374"/>
                  <a:pt x="8227662" y="9377"/>
                  <a:pt x="8435325" y="0"/>
                </a:cubicBezTo>
                <a:cubicBezTo>
                  <a:pt x="8642988" y="-9377"/>
                  <a:pt x="8756621" y="-21162"/>
                  <a:pt x="8988893" y="0"/>
                </a:cubicBezTo>
                <a:cubicBezTo>
                  <a:pt x="9221165" y="21162"/>
                  <a:pt x="9184287" y="-12085"/>
                  <a:pt x="9331578" y="0"/>
                </a:cubicBezTo>
                <a:cubicBezTo>
                  <a:pt x="9478869" y="12085"/>
                  <a:pt x="10301494" y="38010"/>
                  <a:pt x="10544156" y="0"/>
                </a:cubicBezTo>
                <a:cubicBezTo>
                  <a:pt x="10567658" y="271618"/>
                  <a:pt x="10566556" y="359448"/>
                  <a:pt x="10544156" y="637032"/>
                </a:cubicBezTo>
                <a:cubicBezTo>
                  <a:pt x="10521756" y="914616"/>
                  <a:pt x="10565415" y="1033788"/>
                  <a:pt x="10544156" y="1216152"/>
                </a:cubicBezTo>
                <a:cubicBezTo>
                  <a:pt x="10522897" y="1398516"/>
                  <a:pt x="10559505" y="1545590"/>
                  <a:pt x="10544156" y="1766317"/>
                </a:cubicBezTo>
                <a:cubicBezTo>
                  <a:pt x="10528807" y="1987045"/>
                  <a:pt x="10520841" y="2087160"/>
                  <a:pt x="10544156" y="2374393"/>
                </a:cubicBezTo>
                <a:cubicBezTo>
                  <a:pt x="10567471" y="2661626"/>
                  <a:pt x="10542512" y="2743141"/>
                  <a:pt x="10544156" y="2895601"/>
                </a:cubicBezTo>
                <a:cubicBezTo>
                  <a:pt x="10216895" y="2874067"/>
                  <a:pt x="10021142" y="2938385"/>
                  <a:pt x="9674263" y="2895601"/>
                </a:cubicBezTo>
                <a:cubicBezTo>
                  <a:pt x="9327384" y="2852817"/>
                  <a:pt x="9467005" y="2883227"/>
                  <a:pt x="9331578" y="2895601"/>
                </a:cubicBezTo>
                <a:cubicBezTo>
                  <a:pt x="9196151" y="2907975"/>
                  <a:pt x="8975152" y="2911070"/>
                  <a:pt x="8672568" y="2895601"/>
                </a:cubicBezTo>
                <a:cubicBezTo>
                  <a:pt x="8369984" y="2880133"/>
                  <a:pt x="8386425" y="2887996"/>
                  <a:pt x="8119000" y="2895601"/>
                </a:cubicBezTo>
                <a:cubicBezTo>
                  <a:pt x="7851575" y="2903206"/>
                  <a:pt x="7865645" y="2891214"/>
                  <a:pt x="7670873" y="2895601"/>
                </a:cubicBezTo>
                <a:cubicBezTo>
                  <a:pt x="7476101" y="2899988"/>
                  <a:pt x="7253431" y="2886749"/>
                  <a:pt x="7011864" y="2895601"/>
                </a:cubicBezTo>
                <a:cubicBezTo>
                  <a:pt x="6770297" y="2904453"/>
                  <a:pt x="6797008" y="2890322"/>
                  <a:pt x="6669179" y="2895601"/>
                </a:cubicBezTo>
                <a:cubicBezTo>
                  <a:pt x="6541350" y="2900880"/>
                  <a:pt x="5984212" y="2903646"/>
                  <a:pt x="5799286" y="2895601"/>
                </a:cubicBezTo>
                <a:cubicBezTo>
                  <a:pt x="5614360" y="2887556"/>
                  <a:pt x="5468007" y="2878188"/>
                  <a:pt x="5351159" y="2895601"/>
                </a:cubicBezTo>
                <a:cubicBezTo>
                  <a:pt x="5234311" y="2913014"/>
                  <a:pt x="4913888" y="2861623"/>
                  <a:pt x="4481266" y="2895601"/>
                </a:cubicBezTo>
                <a:cubicBezTo>
                  <a:pt x="4048644" y="2929579"/>
                  <a:pt x="4178424" y="2868430"/>
                  <a:pt x="3927698" y="2895601"/>
                </a:cubicBezTo>
                <a:cubicBezTo>
                  <a:pt x="3676972" y="2922772"/>
                  <a:pt x="3521820" y="2876823"/>
                  <a:pt x="3163247" y="2895601"/>
                </a:cubicBezTo>
                <a:cubicBezTo>
                  <a:pt x="2804674" y="2914379"/>
                  <a:pt x="2953163" y="2886866"/>
                  <a:pt x="2820562" y="2895601"/>
                </a:cubicBezTo>
                <a:cubicBezTo>
                  <a:pt x="2687962" y="2904336"/>
                  <a:pt x="2271371" y="2871446"/>
                  <a:pt x="2056110" y="2895601"/>
                </a:cubicBezTo>
                <a:cubicBezTo>
                  <a:pt x="1840849" y="2919756"/>
                  <a:pt x="1732756" y="2898185"/>
                  <a:pt x="1607984" y="2895601"/>
                </a:cubicBezTo>
                <a:cubicBezTo>
                  <a:pt x="1483212" y="2893017"/>
                  <a:pt x="1358417" y="2883970"/>
                  <a:pt x="1265299" y="2895601"/>
                </a:cubicBezTo>
                <a:cubicBezTo>
                  <a:pt x="1172181" y="2907232"/>
                  <a:pt x="1066367" y="2911665"/>
                  <a:pt x="922614" y="2895601"/>
                </a:cubicBezTo>
                <a:cubicBezTo>
                  <a:pt x="778862" y="2879537"/>
                  <a:pt x="666869" y="2897694"/>
                  <a:pt x="579929" y="2895601"/>
                </a:cubicBezTo>
                <a:cubicBezTo>
                  <a:pt x="492990" y="2893508"/>
                  <a:pt x="198913" y="2904656"/>
                  <a:pt x="0" y="2895601"/>
                </a:cubicBezTo>
                <a:cubicBezTo>
                  <a:pt x="-3310" y="2765546"/>
                  <a:pt x="-2153" y="2544981"/>
                  <a:pt x="0" y="2403349"/>
                </a:cubicBezTo>
                <a:cubicBezTo>
                  <a:pt x="2153" y="2261717"/>
                  <a:pt x="22428" y="1946707"/>
                  <a:pt x="0" y="1824229"/>
                </a:cubicBezTo>
                <a:cubicBezTo>
                  <a:pt x="-22428" y="1701751"/>
                  <a:pt x="8655" y="1338940"/>
                  <a:pt x="0" y="1187196"/>
                </a:cubicBezTo>
                <a:cubicBezTo>
                  <a:pt x="-8655" y="1035452"/>
                  <a:pt x="-9113" y="782809"/>
                  <a:pt x="0" y="608076"/>
                </a:cubicBezTo>
                <a:cubicBezTo>
                  <a:pt x="9113" y="433343"/>
                  <a:pt x="19455" y="152980"/>
                  <a:pt x="0" y="0"/>
                </a:cubicBezTo>
                <a:close/>
              </a:path>
              <a:path w="10544156" h="2895601" stroke="0" extrusionOk="0">
                <a:moveTo>
                  <a:pt x="0" y="0"/>
                </a:moveTo>
                <a:cubicBezTo>
                  <a:pt x="98844" y="8432"/>
                  <a:pt x="248551" y="6254"/>
                  <a:pt x="342685" y="0"/>
                </a:cubicBezTo>
                <a:cubicBezTo>
                  <a:pt x="436819" y="-6254"/>
                  <a:pt x="610446" y="-12197"/>
                  <a:pt x="685370" y="0"/>
                </a:cubicBezTo>
                <a:cubicBezTo>
                  <a:pt x="760294" y="12197"/>
                  <a:pt x="1165565" y="-36725"/>
                  <a:pt x="1449821" y="0"/>
                </a:cubicBezTo>
                <a:cubicBezTo>
                  <a:pt x="1734077" y="36725"/>
                  <a:pt x="2013242" y="-29915"/>
                  <a:pt x="2214273" y="0"/>
                </a:cubicBezTo>
                <a:cubicBezTo>
                  <a:pt x="2415304" y="29915"/>
                  <a:pt x="2440669" y="6449"/>
                  <a:pt x="2556958" y="0"/>
                </a:cubicBezTo>
                <a:cubicBezTo>
                  <a:pt x="2673248" y="-6449"/>
                  <a:pt x="2918561" y="-7874"/>
                  <a:pt x="3110526" y="0"/>
                </a:cubicBezTo>
                <a:cubicBezTo>
                  <a:pt x="3302491" y="7874"/>
                  <a:pt x="3354666" y="-6022"/>
                  <a:pt x="3453211" y="0"/>
                </a:cubicBezTo>
                <a:cubicBezTo>
                  <a:pt x="3551757" y="6022"/>
                  <a:pt x="3885324" y="-16755"/>
                  <a:pt x="4112221" y="0"/>
                </a:cubicBezTo>
                <a:cubicBezTo>
                  <a:pt x="4339118" y="16755"/>
                  <a:pt x="4630825" y="812"/>
                  <a:pt x="4876672" y="0"/>
                </a:cubicBezTo>
                <a:cubicBezTo>
                  <a:pt x="5122519" y="-812"/>
                  <a:pt x="5275870" y="32605"/>
                  <a:pt x="5535682" y="0"/>
                </a:cubicBezTo>
                <a:cubicBezTo>
                  <a:pt x="5795494" y="-32605"/>
                  <a:pt x="6131305" y="621"/>
                  <a:pt x="6405575" y="0"/>
                </a:cubicBezTo>
                <a:cubicBezTo>
                  <a:pt x="6679845" y="-621"/>
                  <a:pt x="6848072" y="-15205"/>
                  <a:pt x="6959143" y="0"/>
                </a:cubicBezTo>
                <a:cubicBezTo>
                  <a:pt x="7070214" y="15205"/>
                  <a:pt x="7134507" y="-15110"/>
                  <a:pt x="7301828" y="0"/>
                </a:cubicBezTo>
                <a:cubicBezTo>
                  <a:pt x="7469149" y="15110"/>
                  <a:pt x="7625276" y="-9656"/>
                  <a:pt x="7855396" y="0"/>
                </a:cubicBezTo>
                <a:cubicBezTo>
                  <a:pt x="8085516" y="9656"/>
                  <a:pt x="8345761" y="4404"/>
                  <a:pt x="8514406" y="0"/>
                </a:cubicBezTo>
                <a:cubicBezTo>
                  <a:pt x="8683051" y="-4404"/>
                  <a:pt x="8827836" y="-2647"/>
                  <a:pt x="8962533" y="0"/>
                </a:cubicBezTo>
                <a:cubicBezTo>
                  <a:pt x="9097230" y="2647"/>
                  <a:pt x="9248185" y="17069"/>
                  <a:pt x="9516101" y="0"/>
                </a:cubicBezTo>
                <a:cubicBezTo>
                  <a:pt x="9784017" y="-17069"/>
                  <a:pt x="10195103" y="-14773"/>
                  <a:pt x="10544156" y="0"/>
                </a:cubicBezTo>
                <a:cubicBezTo>
                  <a:pt x="10532512" y="111338"/>
                  <a:pt x="10553642" y="331749"/>
                  <a:pt x="10544156" y="492252"/>
                </a:cubicBezTo>
                <a:cubicBezTo>
                  <a:pt x="10534670" y="652755"/>
                  <a:pt x="10523180" y="833264"/>
                  <a:pt x="10544156" y="1013460"/>
                </a:cubicBezTo>
                <a:cubicBezTo>
                  <a:pt x="10565132" y="1193656"/>
                  <a:pt x="10513975" y="1407106"/>
                  <a:pt x="10544156" y="1621537"/>
                </a:cubicBezTo>
                <a:cubicBezTo>
                  <a:pt x="10574337" y="1835968"/>
                  <a:pt x="10557354" y="1969894"/>
                  <a:pt x="10544156" y="2171701"/>
                </a:cubicBezTo>
                <a:cubicBezTo>
                  <a:pt x="10530958" y="2373508"/>
                  <a:pt x="10568984" y="2621789"/>
                  <a:pt x="10544156" y="2895601"/>
                </a:cubicBezTo>
                <a:cubicBezTo>
                  <a:pt x="10343510" y="2911974"/>
                  <a:pt x="10311365" y="2899415"/>
                  <a:pt x="10096029" y="2895601"/>
                </a:cubicBezTo>
                <a:cubicBezTo>
                  <a:pt x="9880693" y="2891787"/>
                  <a:pt x="9784026" y="2884108"/>
                  <a:pt x="9542461" y="2895601"/>
                </a:cubicBezTo>
                <a:cubicBezTo>
                  <a:pt x="9300896" y="2907094"/>
                  <a:pt x="9208620" y="2869272"/>
                  <a:pt x="8883451" y="2895601"/>
                </a:cubicBezTo>
                <a:cubicBezTo>
                  <a:pt x="8558282" y="2921931"/>
                  <a:pt x="8463904" y="2900336"/>
                  <a:pt x="8329883" y="2895601"/>
                </a:cubicBezTo>
                <a:cubicBezTo>
                  <a:pt x="8195862" y="2890866"/>
                  <a:pt x="7878056" y="2924718"/>
                  <a:pt x="7670873" y="2895601"/>
                </a:cubicBezTo>
                <a:cubicBezTo>
                  <a:pt x="7463690" y="2866485"/>
                  <a:pt x="7385182" y="2872103"/>
                  <a:pt x="7117305" y="2895601"/>
                </a:cubicBezTo>
                <a:cubicBezTo>
                  <a:pt x="6849428" y="2919099"/>
                  <a:pt x="6875902" y="2890670"/>
                  <a:pt x="6774620" y="2895601"/>
                </a:cubicBezTo>
                <a:cubicBezTo>
                  <a:pt x="6673339" y="2900532"/>
                  <a:pt x="6415882" y="2919568"/>
                  <a:pt x="6115610" y="2895601"/>
                </a:cubicBezTo>
                <a:cubicBezTo>
                  <a:pt x="5815338" y="2871635"/>
                  <a:pt x="5641680" y="2923548"/>
                  <a:pt x="5245718" y="2895601"/>
                </a:cubicBezTo>
                <a:cubicBezTo>
                  <a:pt x="4849756" y="2867654"/>
                  <a:pt x="4834632" y="2896797"/>
                  <a:pt x="4692149" y="2895601"/>
                </a:cubicBezTo>
                <a:cubicBezTo>
                  <a:pt x="4549666" y="2894405"/>
                  <a:pt x="4383866" y="2900275"/>
                  <a:pt x="4138581" y="2895601"/>
                </a:cubicBezTo>
                <a:cubicBezTo>
                  <a:pt x="3893296" y="2890927"/>
                  <a:pt x="3703844" y="2913413"/>
                  <a:pt x="3585013" y="2895601"/>
                </a:cubicBezTo>
                <a:cubicBezTo>
                  <a:pt x="3466182" y="2877789"/>
                  <a:pt x="3403696" y="2885402"/>
                  <a:pt x="3242328" y="2895601"/>
                </a:cubicBezTo>
                <a:cubicBezTo>
                  <a:pt x="3080960" y="2905800"/>
                  <a:pt x="2615161" y="2905344"/>
                  <a:pt x="2372435" y="2895601"/>
                </a:cubicBezTo>
                <a:cubicBezTo>
                  <a:pt x="2129709" y="2885858"/>
                  <a:pt x="1680506" y="2864826"/>
                  <a:pt x="1502542" y="2895601"/>
                </a:cubicBezTo>
                <a:cubicBezTo>
                  <a:pt x="1324578" y="2926376"/>
                  <a:pt x="1124809" y="2878702"/>
                  <a:pt x="948974" y="2895601"/>
                </a:cubicBezTo>
                <a:cubicBezTo>
                  <a:pt x="773139" y="2912500"/>
                  <a:pt x="335997" y="2894983"/>
                  <a:pt x="0" y="2895601"/>
                </a:cubicBezTo>
                <a:cubicBezTo>
                  <a:pt x="-9614" y="2697377"/>
                  <a:pt x="-20005" y="2563652"/>
                  <a:pt x="0" y="2258569"/>
                </a:cubicBezTo>
                <a:cubicBezTo>
                  <a:pt x="20005" y="1953486"/>
                  <a:pt x="25234" y="1872980"/>
                  <a:pt x="0" y="1708405"/>
                </a:cubicBezTo>
                <a:cubicBezTo>
                  <a:pt x="-25234" y="1543830"/>
                  <a:pt x="-20443" y="1268403"/>
                  <a:pt x="0" y="1071372"/>
                </a:cubicBezTo>
                <a:cubicBezTo>
                  <a:pt x="20443" y="874341"/>
                  <a:pt x="-13637" y="802844"/>
                  <a:pt x="0" y="579120"/>
                </a:cubicBezTo>
                <a:cubicBezTo>
                  <a:pt x="13637" y="355396"/>
                  <a:pt x="-157" y="135607"/>
                  <a:pt x="0" y="0"/>
                </a:cubicBezTo>
                <a:close/>
              </a:path>
            </a:pathLst>
          </a:custGeom>
          <a:ln>
            <a:solidFill>
              <a:schemeClr val="tx1"/>
            </a:solidFill>
            <a:extLst>
              <a:ext uri="{C807C97D-BFC1-408E-A445-0C87EB9F89A2}">
                <ask:lineSketchStyleProps xmlns:ask="http://schemas.microsoft.com/office/drawing/2018/sketchyshapes" sd="2104618008">
                  <a:prstGeom prst="rect">
                    <a:avLst/>
                  </a:prstGeom>
                  <ask:type>
                    <ask:lineSketchFreehand/>
                  </ask:type>
                </ask:lineSketchStyleProps>
              </a:ext>
            </a:extLst>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US" sz="2800" dirty="0"/>
          </a:p>
          <a:p>
            <a:pPr marL="0" indent="0">
              <a:buNone/>
            </a:pPr>
            <a:r>
              <a:rPr lang="ka-GE" sz="2800" b="1" dirty="0"/>
              <a:t>ეკონომიკური კაპიტალი </a:t>
            </a:r>
            <a:r>
              <a:rPr lang="en-US" sz="2800" dirty="0"/>
              <a:t>(</a:t>
            </a:r>
            <a:r>
              <a:rPr lang="ka-GE" sz="2800" dirty="0"/>
              <a:t>დაფინანსება</a:t>
            </a:r>
            <a:r>
              <a:rPr lang="en-US" sz="2800" dirty="0"/>
              <a:t>)</a:t>
            </a:r>
          </a:p>
          <a:p>
            <a:pPr marL="0" indent="0">
              <a:buNone/>
            </a:pPr>
            <a:r>
              <a:rPr lang="ka-GE" sz="2800" b="1" dirty="0"/>
              <a:t>კულტურული კაპიტალი </a:t>
            </a:r>
            <a:r>
              <a:rPr lang="en-US" sz="2800" dirty="0"/>
              <a:t>(</a:t>
            </a:r>
            <a:r>
              <a:rPr lang="ka-GE" sz="2800" dirty="0"/>
              <a:t>განათლება, ენა, პროფესიონალიზმი</a:t>
            </a:r>
            <a:r>
              <a:rPr lang="en-US" sz="2800" dirty="0"/>
              <a:t>)</a:t>
            </a:r>
          </a:p>
          <a:p>
            <a:pPr marL="0" indent="0">
              <a:buNone/>
            </a:pPr>
            <a:r>
              <a:rPr lang="ka-GE" sz="2800" b="1" dirty="0"/>
              <a:t>სოციალური კაპიტალი </a:t>
            </a:r>
            <a:r>
              <a:rPr lang="en-US" sz="2800" dirty="0"/>
              <a:t>(</a:t>
            </a:r>
            <a:r>
              <a:rPr lang="ka-GE" sz="2800" dirty="0"/>
              <a:t>კავშირები</a:t>
            </a:r>
            <a:r>
              <a:rPr lang="en-US" sz="2800" dirty="0"/>
              <a:t>)</a:t>
            </a:r>
          </a:p>
          <a:p>
            <a:pPr marL="0" indent="0">
              <a:buNone/>
            </a:pPr>
            <a:r>
              <a:rPr lang="ka-GE" sz="2800" b="1" dirty="0"/>
              <a:t>სიმბოლური კაპიტალი </a:t>
            </a:r>
            <a:r>
              <a:rPr lang="en-US" sz="2800" dirty="0"/>
              <a:t>(</a:t>
            </a:r>
            <a:r>
              <a:rPr lang="ka-GE" sz="2800" dirty="0"/>
              <a:t>აღიარება, ლეგიტიმაცია</a:t>
            </a:r>
            <a:r>
              <a:rPr lang="en-US" sz="2800" dirty="0"/>
              <a:t>)</a:t>
            </a:r>
          </a:p>
        </p:txBody>
      </p:sp>
      <p:sp>
        <p:nvSpPr>
          <p:cNvPr id="7" name="TextBox 6">
            <a:extLst>
              <a:ext uri="{FF2B5EF4-FFF2-40B4-BE49-F238E27FC236}">
                <a16:creationId xmlns:a16="http://schemas.microsoft.com/office/drawing/2014/main" id="{7965724B-ED36-6B91-2DA7-2FE3F5D0325D}"/>
              </a:ext>
            </a:extLst>
          </p:cNvPr>
          <p:cNvSpPr txBox="1"/>
          <p:nvPr/>
        </p:nvSpPr>
        <p:spPr>
          <a:xfrm>
            <a:off x="940904" y="2019300"/>
            <a:ext cx="12470295" cy="1015663"/>
          </a:xfrm>
          <a:prstGeom prst="rect">
            <a:avLst/>
          </a:prstGeom>
          <a:noFill/>
        </p:spPr>
        <p:txBody>
          <a:bodyPr wrap="square">
            <a:spAutoFit/>
          </a:bodyPr>
          <a:lstStyle/>
          <a:p>
            <a:pPr>
              <a:buNone/>
            </a:pPr>
            <a:r>
              <a:rPr lang="ka-GE" sz="3000" dirty="0"/>
              <a:t>რატომ ხდება რომ ძალაუფლება როგორც წესი ერთ წერტილში არის თავმოყრილი და ყველას არ აქვს თანაბარი წვდომა მასზე? </a:t>
            </a:r>
          </a:p>
        </p:txBody>
      </p:sp>
    </p:spTree>
    <p:extLst>
      <p:ext uri="{BB962C8B-B14F-4D97-AF65-F5344CB8AC3E}">
        <p14:creationId xmlns:p14="http://schemas.microsoft.com/office/powerpoint/2010/main" val="21627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FAA76-C96E-4118-A98B-F14591890584}"/>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8012234-0575-AFEE-DCAB-DB79A200B13B}"/>
              </a:ext>
            </a:extLst>
          </p:cNvPr>
          <p:cNvGraphicFramePr>
            <a:graphicFrameLocks noGrp="1"/>
          </p:cNvGraphicFramePr>
          <p:nvPr>
            <p:ph idx="1"/>
            <p:extLst>
              <p:ext uri="{D42A27DB-BD31-4B8C-83A1-F6EECF244321}">
                <p14:modId xmlns:p14="http://schemas.microsoft.com/office/powerpoint/2010/main" val="3320280494"/>
              </p:ext>
            </p:extLst>
          </p:nvPr>
        </p:nvGraphicFramePr>
        <p:xfrm>
          <a:off x="1295400" y="1638300"/>
          <a:ext cx="6254603" cy="6527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74900B4-081B-0AE7-8EEA-F8881DB9D47D}"/>
              </a:ext>
            </a:extLst>
          </p:cNvPr>
          <p:cNvSpPr txBox="1"/>
          <p:nvPr/>
        </p:nvSpPr>
        <p:spPr>
          <a:xfrm>
            <a:off x="9144000" y="3531080"/>
            <a:ext cx="8181753" cy="3416320"/>
          </a:xfrm>
          <a:prstGeom prst="rect">
            <a:avLst/>
          </a:prstGeom>
          <a:noFill/>
        </p:spPr>
        <p:txBody>
          <a:bodyPr wrap="square" rtlCol="0">
            <a:spAutoFit/>
          </a:bodyPr>
          <a:lstStyle/>
          <a:p>
            <a:r>
              <a:rPr lang="ka-GE" sz="2700" b="1" dirty="0"/>
              <a:t>ეკონომიკური კაპიტალი</a:t>
            </a:r>
            <a:r>
              <a:rPr lang="ka-GE" sz="2700" dirty="0"/>
              <a:t> - რაც მაღალია დონე მით მაღალია კაპიტალი</a:t>
            </a:r>
          </a:p>
          <a:p>
            <a:r>
              <a:rPr lang="ka-GE" sz="2700" b="1" dirty="0"/>
              <a:t>კულტურული კაპიტალი</a:t>
            </a:r>
            <a:r>
              <a:rPr lang="ka-GE" sz="2700" dirty="0"/>
              <a:t> - ენის საკითხი მწვავედ დგას ეთნიკურ უმცირესობებში</a:t>
            </a:r>
          </a:p>
          <a:p>
            <a:r>
              <a:rPr lang="ka-GE" sz="2700" b="1" dirty="0"/>
              <a:t>სოციალური კაპიტალი </a:t>
            </a:r>
            <a:r>
              <a:rPr lang="ka-GE" sz="2700" dirty="0"/>
              <a:t> - სოციალური კავშირები ვერტიკალურია</a:t>
            </a:r>
          </a:p>
          <a:p>
            <a:r>
              <a:rPr lang="ka-GE" sz="2700" b="1" dirty="0"/>
              <a:t>სიმბოლური კაპიტალი - </a:t>
            </a:r>
            <a:r>
              <a:rPr lang="ka-GE" sz="2700" dirty="0"/>
              <a:t>მაღალია მაღალ დონეებზე</a:t>
            </a:r>
            <a:endParaRPr lang="en-US" sz="2700" dirty="0"/>
          </a:p>
        </p:txBody>
      </p:sp>
      <p:cxnSp>
        <p:nvCxnSpPr>
          <p:cNvPr id="2" name="Straight Connector 1">
            <a:extLst>
              <a:ext uri="{FF2B5EF4-FFF2-40B4-BE49-F238E27FC236}">
                <a16:creationId xmlns:a16="http://schemas.microsoft.com/office/drawing/2014/main" id="{A4D6F811-EE39-89BC-B051-10381CF34A57}"/>
              </a:ext>
            </a:extLst>
          </p:cNvPr>
          <p:cNvCxnSpPr>
            <a:cxnSpLocks/>
          </p:cNvCxnSpPr>
          <p:nvPr/>
        </p:nvCxnSpPr>
        <p:spPr>
          <a:xfrm>
            <a:off x="8991600" y="3780234"/>
            <a:ext cx="0" cy="2726531"/>
          </a:xfrm>
          <a:prstGeom prst="line">
            <a:avLst/>
          </a:prstGeom>
          <a:ln/>
        </p:spPr>
        <p:style>
          <a:lnRef idx="3">
            <a:schemeClr val="accent3"/>
          </a:lnRef>
          <a:fillRef idx="0">
            <a:schemeClr val="accent3"/>
          </a:fillRef>
          <a:effectRef idx="2">
            <a:schemeClr val="accent3"/>
          </a:effectRef>
          <a:fontRef idx="minor">
            <a:schemeClr val="tx1"/>
          </a:fontRef>
        </p:style>
      </p:cxnSp>
      <p:pic>
        <p:nvPicPr>
          <p:cNvPr id="7" name="Picture 6" descr="A logo for a company&#10;&#10;AI-generated content may be incorrect.">
            <a:extLst>
              <a:ext uri="{FF2B5EF4-FFF2-40B4-BE49-F238E27FC236}">
                <a16:creationId xmlns:a16="http://schemas.microsoft.com/office/drawing/2014/main" id="{1F4F3658-25B8-E7AB-AD15-E2879A7565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Tree>
    <p:extLst>
      <p:ext uri="{BB962C8B-B14F-4D97-AF65-F5344CB8AC3E}">
        <p14:creationId xmlns:p14="http://schemas.microsoft.com/office/powerpoint/2010/main" val="40200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D083-529B-5FE7-7E14-B811440B3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CB879-24B6-20E5-024B-33D3098B5F1B}"/>
              </a:ext>
            </a:extLst>
          </p:cNvPr>
          <p:cNvSpPr>
            <a:spLocks noGrp="1"/>
          </p:cNvSpPr>
          <p:nvPr>
            <p:ph type="title"/>
          </p:nvPr>
        </p:nvSpPr>
        <p:spPr>
          <a:xfrm>
            <a:off x="457200" y="274638"/>
            <a:ext cx="9753600" cy="1143000"/>
          </a:xfrm>
        </p:spPr>
        <p:txBody>
          <a:bodyPr>
            <a:normAutofit/>
          </a:bodyPr>
          <a:lstStyle/>
          <a:p>
            <a:r>
              <a:rPr lang="ka-GE" b="1" dirty="0"/>
              <a:t>კუბებსა და კაპიტალს შორის</a:t>
            </a:r>
            <a:endParaRPr lang="en-US" dirty="0"/>
          </a:p>
        </p:txBody>
      </p:sp>
      <p:sp>
        <p:nvSpPr>
          <p:cNvPr id="4" name="TextBox 5">
            <a:extLst>
              <a:ext uri="{FF2B5EF4-FFF2-40B4-BE49-F238E27FC236}">
                <a16:creationId xmlns:a16="http://schemas.microsoft.com/office/drawing/2014/main" id="{142E709B-32C0-2536-4558-AC5BCD74E12C}"/>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
        <p:nvSpPr>
          <p:cNvPr id="5" name="Freeform 2">
            <a:extLst>
              <a:ext uri="{FF2B5EF4-FFF2-40B4-BE49-F238E27FC236}">
                <a16:creationId xmlns:a16="http://schemas.microsoft.com/office/drawing/2014/main" id="{970DD4C2-67D8-4EE9-BCC8-84E0C4D66237}"/>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dirty="0"/>
          </a:p>
        </p:txBody>
      </p:sp>
      <p:pic>
        <p:nvPicPr>
          <p:cNvPr id="6" name="Picture 5" descr="A logo for a company&#10;&#10;AI-generated content may be incorrect.">
            <a:extLst>
              <a:ext uri="{FF2B5EF4-FFF2-40B4-BE49-F238E27FC236}">
                <a16:creationId xmlns:a16="http://schemas.microsoft.com/office/drawing/2014/main" id="{258B0DB6-D7DD-2EE2-C716-73383A286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8" name="Content Placeholder 2">
            <a:extLst>
              <a:ext uri="{FF2B5EF4-FFF2-40B4-BE49-F238E27FC236}">
                <a16:creationId xmlns:a16="http://schemas.microsoft.com/office/drawing/2014/main" id="{E279B7A2-2DAB-26F0-47CA-509A46C9544F}"/>
              </a:ext>
            </a:extLst>
          </p:cNvPr>
          <p:cNvSpPr txBox="1">
            <a:spLocks/>
          </p:cNvSpPr>
          <p:nvPr/>
        </p:nvSpPr>
        <p:spPr>
          <a:xfrm>
            <a:off x="794540" y="1644818"/>
            <a:ext cx="15037904" cy="7133950"/>
          </a:xfrm>
          <a:custGeom>
            <a:avLst/>
            <a:gdLst>
              <a:gd name="connsiteX0" fmla="*/ 0 w 15037904"/>
              <a:gd name="connsiteY0" fmla="*/ 0 h 7133950"/>
              <a:gd name="connsiteX1" fmla="*/ 533162 w 15037904"/>
              <a:gd name="connsiteY1" fmla="*/ 0 h 7133950"/>
              <a:gd name="connsiteX2" fmla="*/ 1066324 w 15037904"/>
              <a:gd name="connsiteY2" fmla="*/ 0 h 7133950"/>
              <a:gd name="connsiteX3" fmla="*/ 2050623 w 15037904"/>
              <a:gd name="connsiteY3" fmla="*/ 0 h 7133950"/>
              <a:gd name="connsiteX4" fmla="*/ 2583785 w 15037904"/>
              <a:gd name="connsiteY4" fmla="*/ 0 h 7133950"/>
              <a:gd name="connsiteX5" fmla="*/ 2816189 w 15037904"/>
              <a:gd name="connsiteY5" fmla="*/ 0 h 7133950"/>
              <a:gd name="connsiteX6" fmla="*/ 3800488 w 15037904"/>
              <a:gd name="connsiteY6" fmla="*/ 0 h 7133950"/>
              <a:gd name="connsiteX7" fmla="*/ 4183271 w 15037904"/>
              <a:gd name="connsiteY7" fmla="*/ 0 h 7133950"/>
              <a:gd name="connsiteX8" fmla="*/ 4866813 w 15037904"/>
              <a:gd name="connsiteY8" fmla="*/ 0 h 7133950"/>
              <a:gd name="connsiteX9" fmla="*/ 5700733 w 15037904"/>
              <a:gd name="connsiteY9" fmla="*/ 0 h 7133950"/>
              <a:gd name="connsiteX10" fmla="*/ 6083516 w 15037904"/>
              <a:gd name="connsiteY10" fmla="*/ 0 h 7133950"/>
              <a:gd name="connsiteX11" fmla="*/ 6466299 w 15037904"/>
              <a:gd name="connsiteY11" fmla="*/ 0 h 7133950"/>
              <a:gd name="connsiteX12" fmla="*/ 7149840 w 15037904"/>
              <a:gd name="connsiteY12" fmla="*/ 0 h 7133950"/>
              <a:gd name="connsiteX13" fmla="*/ 7683002 w 15037904"/>
              <a:gd name="connsiteY13" fmla="*/ 0 h 7133950"/>
              <a:gd name="connsiteX14" fmla="*/ 8065785 w 15037904"/>
              <a:gd name="connsiteY14" fmla="*/ 0 h 7133950"/>
              <a:gd name="connsiteX15" fmla="*/ 8598947 w 15037904"/>
              <a:gd name="connsiteY15" fmla="*/ 0 h 7133950"/>
              <a:gd name="connsiteX16" fmla="*/ 9132109 w 15037904"/>
              <a:gd name="connsiteY16" fmla="*/ 0 h 7133950"/>
              <a:gd name="connsiteX17" fmla="*/ 9815650 w 15037904"/>
              <a:gd name="connsiteY17" fmla="*/ 0 h 7133950"/>
              <a:gd name="connsiteX18" fmla="*/ 10499191 w 15037904"/>
              <a:gd name="connsiteY18" fmla="*/ 0 h 7133950"/>
              <a:gd name="connsiteX19" fmla="*/ 11483490 w 15037904"/>
              <a:gd name="connsiteY19" fmla="*/ 0 h 7133950"/>
              <a:gd name="connsiteX20" fmla="*/ 12167031 w 15037904"/>
              <a:gd name="connsiteY20" fmla="*/ 0 h 7133950"/>
              <a:gd name="connsiteX21" fmla="*/ 13000952 w 15037904"/>
              <a:gd name="connsiteY21" fmla="*/ 0 h 7133950"/>
              <a:gd name="connsiteX22" fmla="*/ 13534114 w 15037904"/>
              <a:gd name="connsiteY22" fmla="*/ 0 h 7133950"/>
              <a:gd name="connsiteX23" fmla="*/ 15037904 w 15037904"/>
              <a:gd name="connsiteY23" fmla="*/ 0 h 7133950"/>
              <a:gd name="connsiteX24" fmla="*/ 15037904 w 15037904"/>
              <a:gd name="connsiteY24" fmla="*/ 434522 h 7133950"/>
              <a:gd name="connsiteX25" fmla="*/ 15037904 w 15037904"/>
              <a:gd name="connsiteY25" fmla="*/ 1083063 h 7133950"/>
              <a:gd name="connsiteX26" fmla="*/ 15037904 w 15037904"/>
              <a:gd name="connsiteY26" fmla="*/ 1731604 h 7133950"/>
              <a:gd name="connsiteX27" fmla="*/ 15037904 w 15037904"/>
              <a:gd name="connsiteY27" fmla="*/ 2166127 h 7133950"/>
              <a:gd name="connsiteX28" fmla="*/ 15037904 w 15037904"/>
              <a:gd name="connsiteY28" fmla="*/ 2886007 h 7133950"/>
              <a:gd name="connsiteX29" fmla="*/ 15037904 w 15037904"/>
              <a:gd name="connsiteY29" fmla="*/ 3677227 h 7133950"/>
              <a:gd name="connsiteX30" fmla="*/ 15037904 w 15037904"/>
              <a:gd name="connsiteY30" fmla="*/ 4111749 h 7133950"/>
              <a:gd name="connsiteX31" fmla="*/ 15037904 w 15037904"/>
              <a:gd name="connsiteY31" fmla="*/ 4831630 h 7133950"/>
              <a:gd name="connsiteX32" fmla="*/ 15037904 w 15037904"/>
              <a:gd name="connsiteY32" fmla="*/ 5551510 h 7133950"/>
              <a:gd name="connsiteX33" fmla="*/ 15037904 w 15037904"/>
              <a:gd name="connsiteY33" fmla="*/ 6342730 h 7133950"/>
              <a:gd name="connsiteX34" fmla="*/ 15037904 w 15037904"/>
              <a:gd name="connsiteY34" fmla="*/ 7133950 h 7133950"/>
              <a:gd name="connsiteX35" fmla="*/ 14354363 w 15037904"/>
              <a:gd name="connsiteY35" fmla="*/ 7133950 h 7133950"/>
              <a:gd name="connsiteX36" fmla="*/ 14121959 w 15037904"/>
              <a:gd name="connsiteY36" fmla="*/ 7133950 h 7133950"/>
              <a:gd name="connsiteX37" fmla="*/ 13739176 w 15037904"/>
              <a:gd name="connsiteY37" fmla="*/ 7133950 h 7133950"/>
              <a:gd name="connsiteX38" fmla="*/ 13206014 w 15037904"/>
              <a:gd name="connsiteY38" fmla="*/ 7133950 h 7133950"/>
              <a:gd name="connsiteX39" fmla="*/ 12823231 w 15037904"/>
              <a:gd name="connsiteY39" fmla="*/ 7133950 h 7133950"/>
              <a:gd name="connsiteX40" fmla="*/ 12590827 w 15037904"/>
              <a:gd name="connsiteY40" fmla="*/ 7133950 h 7133950"/>
              <a:gd name="connsiteX41" fmla="*/ 12358423 w 15037904"/>
              <a:gd name="connsiteY41" fmla="*/ 7133950 h 7133950"/>
              <a:gd name="connsiteX42" fmla="*/ 11674882 w 15037904"/>
              <a:gd name="connsiteY42" fmla="*/ 7133950 h 7133950"/>
              <a:gd name="connsiteX43" fmla="*/ 11442478 w 15037904"/>
              <a:gd name="connsiteY43" fmla="*/ 7133950 h 7133950"/>
              <a:gd name="connsiteX44" fmla="*/ 10758937 w 15037904"/>
              <a:gd name="connsiteY44" fmla="*/ 7133950 h 7133950"/>
              <a:gd name="connsiteX45" fmla="*/ 10376154 w 15037904"/>
              <a:gd name="connsiteY45" fmla="*/ 7133950 h 7133950"/>
              <a:gd name="connsiteX46" fmla="*/ 9993371 w 15037904"/>
              <a:gd name="connsiteY46" fmla="*/ 7133950 h 7133950"/>
              <a:gd name="connsiteX47" fmla="*/ 9159451 w 15037904"/>
              <a:gd name="connsiteY47" fmla="*/ 7133950 h 7133950"/>
              <a:gd name="connsiteX48" fmla="*/ 8776668 w 15037904"/>
              <a:gd name="connsiteY48" fmla="*/ 7133950 h 7133950"/>
              <a:gd name="connsiteX49" fmla="*/ 7792368 w 15037904"/>
              <a:gd name="connsiteY49" fmla="*/ 7133950 h 7133950"/>
              <a:gd name="connsiteX50" fmla="*/ 7559964 w 15037904"/>
              <a:gd name="connsiteY50" fmla="*/ 7133950 h 7133950"/>
              <a:gd name="connsiteX51" fmla="*/ 6726044 w 15037904"/>
              <a:gd name="connsiteY51" fmla="*/ 7133950 h 7133950"/>
              <a:gd name="connsiteX52" fmla="*/ 5741745 w 15037904"/>
              <a:gd name="connsiteY52" fmla="*/ 7133950 h 7133950"/>
              <a:gd name="connsiteX53" fmla="*/ 4907825 w 15037904"/>
              <a:gd name="connsiteY53" fmla="*/ 7133950 h 7133950"/>
              <a:gd name="connsiteX54" fmla="*/ 4224284 w 15037904"/>
              <a:gd name="connsiteY54" fmla="*/ 7133950 h 7133950"/>
              <a:gd name="connsiteX55" fmla="*/ 3991880 w 15037904"/>
              <a:gd name="connsiteY55" fmla="*/ 7133950 h 7133950"/>
              <a:gd name="connsiteX56" fmla="*/ 3759476 w 15037904"/>
              <a:gd name="connsiteY56" fmla="*/ 7133950 h 7133950"/>
              <a:gd name="connsiteX57" fmla="*/ 2925556 w 15037904"/>
              <a:gd name="connsiteY57" fmla="*/ 7133950 h 7133950"/>
              <a:gd name="connsiteX58" fmla="*/ 2242015 w 15037904"/>
              <a:gd name="connsiteY58" fmla="*/ 7133950 h 7133950"/>
              <a:gd name="connsiteX59" fmla="*/ 1408095 w 15037904"/>
              <a:gd name="connsiteY59" fmla="*/ 7133950 h 7133950"/>
              <a:gd name="connsiteX60" fmla="*/ 1025312 w 15037904"/>
              <a:gd name="connsiteY60" fmla="*/ 7133950 h 7133950"/>
              <a:gd name="connsiteX61" fmla="*/ 0 w 15037904"/>
              <a:gd name="connsiteY61" fmla="*/ 7133950 h 7133950"/>
              <a:gd name="connsiteX62" fmla="*/ 0 w 15037904"/>
              <a:gd name="connsiteY62" fmla="*/ 6414070 h 7133950"/>
              <a:gd name="connsiteX63" fmla="*/ 0 w 15037904"/>
              <a:gd name="connsiteY63" fmla="*/ 5908208 h 7133950"/>
              <a:gd name="connsiteX64" fmla="*/ 0 w 15037904"/>
              <a:gd name="connsiteY64" fmla="*/ 5259667 h 7133950"/>
              <a:gd name="connsiteX65" fmla="*/ 0 w 15037904"/>
              <a:gd name="connsiteY65" fmla="*/ 4468447 h 7133950"/>
              <a:gd name="connsiteX66" fmla="*/ 0 w 15037904"/>
              <a:gd name="connsiteY66" fmla="*/ 3891245 h 7133950"/>
              <a:gd name="connsiteX67" fmla="*/ 0 w 15037904"/>
              <a:gd name="connsiteY67" fmla="*/ 3385384 h 7133950"/>
              <a:gd name="connsiteX68" fmla="*/ 0 w 15037904"/>
              <a:gd name="connsiteY68" fmla="*/ 2736843 h 7133950"/>
              <a:gd name="connsiteX69" fmla="*/ 0 w 15037904"/>
              <a:gd name="connsiteY69" fmla="*/ 2302320 h 7133950"/>
              <a:gd name="connsiteX70" fmla="*/ 0 w 15037904"/>
              <a:gd name="connsiteY70" fmla="*/ 1725119 h 7133950"/>
              <a:gd name="connsiteX71" fmla="*/ 0 w 15037904"/>
              <a:gd name="connsiteY71" fmla="*/ 1076578 h 7133950"/>
              <a:gd name="connsiteX72" fmla="*/ 0 w 15037904"/>
              <a:gd name="connsiteY72" fmla="*/ 0 h 7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5037904" h="7133950" fill="none" extrusionOk="0">
                <a:moveTo>
                  <a:pt x="0" y="0"/>
                </a:moveTo>
                <a:cubicBezTo>
                  <a:pt x="189001" y="-8498"/>
                  <a:pt x="306714" y="23125"/>
                  <a:pt x="533162" y="0"/>
                </a:cubicBezTo>
                <a:cubicBezTo>
                  <a:pt x="759610" y="-23125"/>
                  <a:pt x="868981" y="-7503"/>
                  <a:pt x="1066324" y="0"/>
                </a:cubicBezTo>
                <a:cubicBezTo>
                  <a:pt x="1263667" y="7503"/>
                  <a:pt x="1560600" y="-27915"/>
                  <a:pt x="2050623" y="0"/>
                </a:cubicBezTo>
                <a:cubicBezTo>
                  <a:pt x="2540646" y="27915"/>
                  <a:pt x="2374916" y="-19927"/>
                  <a:pt x="2583785" y="0"/>
                </a:cubicBezTo>
                <a:cubicBezTo>
                  <a:pt x="2792654" y="19927"/>
                  <a:pt x="2711596" y="74"/>
                  <a:pt x="2816189" y="0"/>
                </a:cubicBezTo>
                <a:cubicBezTo>
                  <a:pt x="2920782" y="-74"/>
                  <a:pt x="3398197" y="35980"/>
                  <a:pt x="3800488" y="0"/>
                </a:cubicBezTo>
                <a:cubicBezTo>
                  <a:pt x="4202779" y="-35980"/>
                  <a:pt x="4043677" y="13919"/>
                  <a:pt x="4183271" y="0"/>
                </a:cubicBezTo>
                <a:cubicBezTo>
                  <a:pt x="4322865" y="-13919"/>
                  <a:pt x="4554835" y="-5990"/>
                  <a:pt x="4866813" y="0"/>
                </a:cubicBezTo>
                <a:cubicBezTo>
                  <a:pt x="5178791" y="5990"/>
                  <a:pt x="5344915" y="-16014"/>
                  <a:pt x="5700733" y="0"/>
                </a:cubicBezTo>
                <a:cubicBezTo>
                  <a:pt x="6056551" y="16014"/>
                  <a:pt x="5987164" y="-6822"/>
                  <a:pt x="6083516" y="0"/>
                </a:cubicBezTo>
                <a:cubicBezTo>
                  <a:pt x="6179868" y="6822"/>
                  <a:pt x="6354016" y="-16200"/>
                  <a:pt x="6466299" y="0"/>
                </a:cubicBezTo>
                <a:cubicBezTo>
                  <a:pt x="6578582" y="16200"/>
                  <a:pt x="6946478" y="9614"/>
                  <a:pt x="7149840" y="0"/>
                </a:cubicBezTo>
                <a:cubicBezTo>
                  <a:pt x="7353202" y="-9614"/>
                  <a:pt x="7425168" y="-23223"/>
                  <a:pt x="7683002" y="0"/>
                </a:cubicBezTo>
                <a:cubicBezTo>
                  <a:pt x="7940836" y="23223"/>
                  <a:pt x="7889966" y="17753"/>
                  <a:pt x="8065785" y="0"/>
                </a:cubicBezTo>
                <a:cubicBezTo>
                  <a:pt x="8241604" y="-17753"/>
                  <a:pt x="8452065" y="864"/>
                  <a:pt x="8598947" y="0"/>
                </a:cubicBezTo>
                <a:cubicBezTo>
                  <a:pt x="8745829" y="-864"/>
                  <a:pt x="8952036" y="-12924"/>
                  <a:pt x="9132109" y="0"/>
                </a:cubicBezTo>
                <a:cubicBezTo>
                  <a:pt x="9312182" y="12924"/>
                  <a:pt x="9562140" y="25166"/>
                  <a:pt x="9815650" y="0"/>
                </a:cubicBezTo>
                <a:cubicBezTo>
                  <a:pt x="10069160" y="-25166"/>
                  <a:pt x="10258106" y="32154"/>
                  <a:pt x="10499191" y="0"/>
                </a:cubicBezTo>
                <a:cubicBezTo>
                  <a:pt x="10740276" y="-32154"/>
                  <a:pt x="11125251" y="-10106"/>
                  <a:pt x="11483490" y="0"/>
                </a:cubicBezTo>
                <a:cubicBezTo>
                  <a:pt x="11841729" y="10106"/>
                  <a:pt x="11980659" y="-29949"/>
                  <a:pt x="12167031" y="0"/>
                </a:cubicBezTo>
                <a:cubicBezTo>
                  <a:pt x="12353403" y="29949"/>
                  <a:pt x="12807786" y="-28387"/>
                  <a:pt x="13000952" y="0"/>
                </a:cubicBezTo>
                <a:cubicBezTo>
                  <a:pt x="13194118" y="28387"/>
                  <a:pt x="13275013" y="23983"/>
                  <a:pt x="13534114" y="0"/>
                </a:cubicBezTo>
                <a:cubicBezTo>
                  <a:pt x="13793215" y="-23983"/>
                  <a:pt x="14540450" y="67604"/>
                  <a:pt x="15037904" y="0"/>
                </a:cubicBezTo>
                <a:cubicBezTo>
                  <a:pt x="15048923" y="170756"/>
                  <a:pt x="15046606" y="307075"/>
                  <a:pt x="15037904" y="434522"/>
                </a:cubicBezTo>
                <a:cubicBezTo>
                  <a:pt x="15029202" y="561969"/>
                  <a:pt x="15040198" y="824866"/>
                  <a:pt x="15037904" y="1083063"/>
                </a:cubicBezTo>
                <a:cubicBezTo>
                  <a:pt x="15035610" y="1341260"/>
                  <a:pt x="15069417" y="1431793"/>
                  <a:pt x="15037904" y="1731604"/>
                </a:cubicBezTo>
                <a:cubicBezTo>
                  <a:pt x="15006391" y="2031415"/>
                  <a:pt x="15045730" y="2036654"/>
                  <a:pt x="15037904" y="2166127"/>
                </a:cubicBezTo>
                <a:cubicBezTo>
                  <a:pt x="15030078" y="2295600"/>
                  <a:pt x="15055660" y="2566843"/>
                  <a:pt x="15037904" y="2886007"/>
                </a:cubicBezTo>
                <a:cubicBezTo>
                  <a:pt x="15020148" y="3205171"/>
                  <a:pt x="15069919" y="3324459"/>
                  <a:pt x="15037904" y="3677227"/>
                </a:cubicBezTo>
                <a:cubicBezTo>
                  <a:pt x="15005889" y="4029995"/>
                  <a:pt x="15024642" y="3902839"/>
                  <a:pt x="15037904" y="4111749"/>
                </a:cubicBezTo>
                <a:cubicBezTo>
                  <a:pt x="15051166" y="4320659"/>
                  <a:pt x="15023300" y="4554625"/>
                  <a:pt x="15037904" y="4831630"/>
                </a:cubicBezTo>
                <a:cubicBezTo>
                  <a:pt x="15052508" y="5108635"/>
                  <a:pt x="15010731" y="5358816"/>
                  <a:pt x="15037904" y="5551510"/>
                </a:cubicBezTo>
                <a:cubicBezTo>
                  <a:pt x="15065077" y="5744204"/>
                  <a:pt x="15039505" y="6144890"/>
                  <a:pt x="15037904" y="6342730"/>
                </a:cubicBezTo>
                <a:cubicBezTo>
                  <a:pt x="15036303" y="6540570"/>
                  <a:pt x="15019119" y="6897072"/>
                  <a:pt x="15037904" y="7133950"/>
                </a:cubicBezTo>
                <a:cubicBezTo>
                  <a:pt x="14887703" y="7140454"/>
                  <a:pt x="14686975" y="7108532"/>
                  <a:pt x="14354363" y="7133950"/>
                </a:cubicBezTo>
                <a:cubicBezTo>
                  <a:pt x="14021751" y="7159368"/>
                  <a:pt x="14185372" y="7144065"/>
                  <a:pt x="14121959" y="7133950"/>
                </a:cubicBezTo>
                <a:cubicBezTo>
                  <a:pt x="14058546" y="7123835"/>
                  <a:pt x="13861724" y="7138870"/>
                  <a:pt x="13739176" y="7133950"/>
                </a:cubicBezTo>
                <a:cubicBezTo>
                  <a:pt x="13616628" y="7129030"/>
                  <a:pt x="13449977" y="7156028"/>
                  <a:pt x="13206014" y="7133950"/>
                </a:cubicBezTo>
                <a:cubicBezTo>
                  <a:pt x="12962051" y="7111872"/>
                  <a:pt x="12906101" y="7114986"/>
                  <a:pt x="12823231" y="7133950"/>
                </a:cubicBezTo>
                <a:cubicBezTo>
                  <a:pt x="12740361" y="7152914"/>
                  <a:pt x="12693806" y="7130955"/>
                  <a:pt x="12590827" y="7133950"/>
                </a:cubicBezTo>
                <a:cubicBezTo>
                  <a:pt x="12487848" y="7136945"/>
                  <a:pt x="12458308" y="7123190"/>
                  <a:pt x="12358423" y="7133950"/>
                </a:cubicBezTo>
                <a:cubicBezTo>
                  <a:pt x="12258538" y="7144710"/>
                  <a:pt x="11955220" y="7116854"/>
                  <a:pt x="11674882" y="7133950"/>
                </a:cubicBezTo>
                <a:cubicBezTo>
                  <a:pt x="11394544" y="7151046"/>
                  <a:pt x="11501110" y="7130727"/>
                  <a:pt x="11442478" y="7133950"/>
                </a:cubicBezTo>
                <a:cubicBezTo>
                  <a:pt x="11383846" y="7137173"/>
                  <a:pt x="10993367" y="7145798"/>
                  <a:pt x="10758937" y="7133950"/>
                </a:cubicBezTo>
                <a:cubicBezTo>
                  <a:pt x="10524507" y="7122102"/>
                  <a:pt x="10495306" y="7115005"/>
                  <a:pt x="10376154" y="7133950"/>
                </a:cubicBezTo>
                <a:cubicBezTo>
                  <a:pt x="10257002" y="7152895"/>
                  <a:pt x="10091646" y="7142632"/>
                  <a:pt x="9993371" y="7133950"/>
                </a:cubicBezTo>
                <a:cubicBezTo>
                  <a:pt x="9895096" y="7125268"/>
                  <a:pt x="9473584" y="7162738"/>
                  <a:pt x="9159451" y="7133950"/>
                </a:cubicBezTo>
                <a:cubicBezTo>
                  <a:pt x="8845318" y="7105162"/>
                  <a:pt x="8888301" y="7131334"/>
                  <a:pt x="8776668" y="7133950"/>
                </a:cubicBezTo>
                <a:cubicBezTo>
                  <a:pt x="8665035" y="7136566"/>
                  <a:pt x="8151972" y="7167991"/>
                  <a:pt x="7792368" y="7133950"/>
                </a:cubicBezTo>
                <a:cubicBezTo>
                  <a:pt x="7432764" y="7099909"/>
                  <a:pt x="7615807" y="7136986"/>
                  <a:pt x="7559964" y="7133950"/>
                </a:cubicBezTo>
                <a:cubicBezTo>
                  <a:pt x="7504121" y="7130914"/>
                  <a:pt x="6976746" y="7143824"/>
                  <a:pt x="6726044" y="7133950"/>
                </a:cubicBezTo>
                <a:cubicBezTo>
                  <a:pt x="6475342" y="7124076"/>
                  <a:pt x="6196048" y="7101941"/>
                  <a:pt x="5741745" y="7133950"/>
                </a:cubicBezTo>
                <a:cubicBezTo>
                  <a:pt x="5287442" y="7165959"/>
                  <a:pt x="5244981" y="7138986"/>
                  <a:pt x="4907825" y="7133950"/>
                </a:cubicBezTo>
                <a:cubicBezTo>
                  <a:pt x="4570669" y="7128914"/>
                  <a:pt x="4482720" y="7147179"/>
                  <a:pt x="4224284" y="7133950"/>
                </a:cubicBezTo>
                <a:cubicBezTo>
                  <a:pt x="3965848" y="7120721"/>
                  <a:pt x="4051599" y="7126974"/>
                  <a:pt x="3991880" y="7133950"/>
                </a:cubicBezTo>
                <a:cubicBezTo>
                  <a:pt x="3932161" y="7140926"/>
                  <a:pt x="3858648" y="7140788"/>
                  <a:pt x="3759476" y="7133950"/>
                </a:cubicBezTo>
                <a:cubicBezTo>
                  <a:pt x="3660304" y="7127112"/>
                  <a:pt x="3102514" y="7103128"/>
                  <a:pt x="2925556" y="7133950"/>
                </a:cubicBezTo>
                <a:cubicBezTo>
                  <a:pt x="2748598" y="7164772"/>
                  <a:pt x="2413145" y="7118218"/>
                  <a:pt x="2242015" y="7133950"/>
                </a:cubicBezTo>
                <a:cubicBezTo>
                  <a:pt x="2070885" y="7149682"/>
                  <a:pt x="1589740" y="7102722"/>
                  <a:pt x="1408095" y="7133950"/>
                </a:cubicBezTo>
                <a:cubicBezTo>
                  <a:pt x="1226450" y="7165178"/>
                  <a:pt x="1135302" y="7137366"/>
                  <a:pt x="1025312" y="7133950"/>
                </a:cubicBezTo>
                <a:cubicBezTo>
                  <a:pt x="915322" y="7130534"/>
                  <a:pt x="280866" y="7177609"/>
                  <a:pt x="0" y="7133950"/>
                </a:cubicBezTo>
                <a:cubicBezTo>
                  <a:pt x="-3037" y="6884350"/>
                  <a:pt x="9276" y="6607939"/>
                  <a:pt x="0" y="6414070"/>
                </a:cubicBezTo>
                <a:cubicBezTo>
                  <a:pt x="-9276" y="6220201"/>
                  <a:pt x="-21018" y="6084243"/>
                  <a:pt x="0" y="5908208"/>
                </a:cubicBezTo>
                <a:cubicBezTo>
                  <a:pt x="21018" y="5732173"/>
                  <a:pt x="24058" y="5423120"/>
                  <a:pt x="0" y="5259667"/>
                </a:cubicBezTo>
                <a:cubicBezTo>
                  <a:pt x="-24058" y="5096214"/>
                  <a:pt x="-30087" y="4705097"/>
                  <a:pt x="0" y="4468447"/>
                </a:cubicBezTo>
                <a:cubicBezTo>
                  <a:pt x="30087" y="4231797"/>
                  <a:pt x="19" y="4016482"/>
                  <a:pt x="0" y="3891245"/>
                </a:cubicBezTo>
                <a:cubicBezTo>
                  <a:pt x="-19" y="3766008"/>
                  <a:pt x="6026" y="3535788"/>
                  <a:pt x="0" y="3385384"/>
                </a:cubicBezTo>
                <a:cubicBezTo>
                  <a:pt x="-6026" y="3234980"/>
                  <a:pt x="10638" y="2980870"/>
                  <a:pt x="0" y="2736843"/>
                </a:cubicBezTo>
                <a:cubicBezTo>
                  <a:pt x="-10638" y="2492816"/>
                  <a:pt x="3717" y="2390269"/>
                  <a:pt x="0" y="2302320"/>
                </a:cubicBezTo>
                <a:cubicBezTo>
                  <a:pt x="-3717" y="2214371"/>
                  <a:pt x="-15331" y="1971716"/>
                  <a:pt x="0" y="1725119"/>
                </a:cubicBezTo>
                <a:cubicBezTo>
                  <a:pt x="15331" y="1478522"/>
                  <a:pt x="6529" y="1292650"/>
                  <a:pt x="0" y="1076578"/>
                </a:cubicBezTo>
                <a:cubicBezTo>
                  <a:pt x="-6529" y="860506"/>
                  <a:pt x="33296" y="330570"/>
                  <a:pt x="0" y="0"/>
                </a:cubicBezTo>
                <a:close/>
              </a:path>
              <a:path w="15037904" h="7133950" stroke="0" extrusionOk="0">
                <a:moveTo>
                  <a:pt x="0" y="0"/>
                </a:moveTo>
                <a:cubicBezTo>
                  <a:pt x="77205" y="10830"/>
                  <a:pt x="139372" y="9383"/>
                  <a:pt x="232404" y="0"/>
                </a:cubicBezTo>
                <a:cubicBezTo>
                  <a:pt x="325436" y="-9383"/>
                  <a:pt x="359139" y="-1637"/>
                  <a:pt x="464808" y="0"/>
                </a:cubicBezTo>
                <a:cubicBezTo>
                  <a:pt x="570477" y="1637"/>
                  <a:pt x="903029" y="-18126"/>
                  <a:pt x="1298728" y="0"/>
                </a:cubicBezTo>
                <a:cubicBezTo>
                  <a:pt x="1694427" y="18126"/>
                  <a:pt x="1830381" y="-14663"/>
                  <a:pt x="2132648" y="0"/>
                </a:cubicBezTo>
                <a:cubicBezTo>
                  <a:pt x="2434915" y="14663"/>
                  <a:pt x="2282145" y="2315"/>
                  <a:pt x="2365052" y="0"/>
                </a:cubicBezTo>
                <a:cubicBezTo>
                  <a:pt x="2447959" y="-2315"/>
                  <a:pt x="2720822" y="-26255"/>
                  <a:pt x="2898214" y="0"/>
                </a:cubicBezTo>
                <a:cubicBezTo>
                  <a:pt x="3075606" y="26255"/>
                  <a:pt x="3065950" y="2314"/>
                  <a:pt x="3130618" y="0"/>
                </a:cubicBezTo>
                <a:cubicBezTo>
                  <a:pt x="3195286" y="-2314"/>
                  <a:pt x="3658687" y="25037"/>
                  <a:pt x="3814159" y="0"/>
                </a:cubicBezTo>
                <a:cubicBezTo>
                  <a:pt x="3969631" y="-25037"/>
                  <a:pt x="4329390" y="-33811"/>
                  <a:pt x="4648079" y="0"/>
                </a:cubicBezTo>
                <a:cubicBezTo>
                  <a:pt x="4966768" y="33811"/>
                  <a:pt x="5194210" y="16485"/>
                  <a:pt x="5331621" y="0"/>
                </a:cubicBezTo>
                <a:cubicBezTo>
                  <a:pt x="5469032" y="-16485"/>
                  <a:pt x="5996616" y="-11856"/>
                  <a:pt x="6315920" y="0"/>
                </a:cubicBezTo>
                <a:cubicBezTo>
                  <a:pt x="6635224" y="11856"/>
                  <a:pt x="6721291" y="-2297"/>
                  <a:pt x="6849082" y="0"/>
                </a:cubicBezTo>
                <a:cubicBezTo>
                  <a:pt x="6976873" y="2297"/>
                  <a:pt x="6987118" y="-10348"/>
                  <a:pt x="7081486" y="0"/>
                </a:cubicBezTo>
                <a:cubicBezTo>
                  <a:pt x="7175854" y="10348"/>
                  <a:pt x="7460395" y="-18733"/>
                  <a:pt x="7614648" y="0"/>
                </a:cubicBezTo>
                <a:cubicBezTo>
                  <a:pt x="7768901" y="18733"/>
                  <a:pt x="8031659" y="-14941"/>
                  <a:pt x="8298189" y="0"/>
                </a:cubicBezTo>
                <a:cubicBezTo>
                  <a:pt x="8564719" y="14941"/>
                  <a:pt x="8528568" y="-3738"/>
                  <a:pt x="8680972" y="0"/>
                </a:cubicBezTo>
                <a:cubicBezTo>
                  <a:pt x="8833376" y="3738"/>
                  <a:pt x="8998441" y="14278"/>
                  <a:pt x="9214134" y="0"/>
                </a:cubicBezTo>
                <a:cubicBezTo>
                  <a:pt x="9429827" y="-14278"/>
                  <a:pt x="9576662" y="-3215"/>
                  <a:pt x="9747296" y="0"/>
                </a:cubicBezTo>
                <a:cubicBezTo>
                  <a:pt x="9917930" y="3215"/>
                  <a:pt x="9928088" y="-8277"/>
                  <a:pt x="9979700" y="0"/>
                </a:cubicBezTo>
                <a:cubicBezTo>
                  <a:pt x="10031312" y="8277"/>
                  <a:pt x="10615344" y="21341"/>
                  <a:pt x="10813620" y="0"/>
                </a:cubicBezTo>
                <a:cubicBezTo>
                  <a:pt x="11011896" y="-21341"/>
                  <a:pt x="11044389" y="-10275"/>
                  <a:pt x="11196403" y="0"/>
                </a:cubicBezTo>
                <a:cubicBezTo>
                  <a:pt x="11348417" y="10275"/>
                  <a:pt x="11705706" y="-3024"/>
                  <a:pt x="12030323" y="0"/>
                </a:cubicBezTo>
                <a:cubicBezTo>
                  <a:pt x="12354940" y="3024"/>
                  <a:pt x="12317524" y="7110"/>
                  <a:pt x="12413106" y="0"/>
                </a:cubicBezTo>
                <a:cubicBezTo>
                  <a:pt x="12508688" y="-7110"/>
                  <a:pt x="12969347" y="14099"/>
                  <a:pt x="13247026" y="0"/>
                </a:cubicBezTo>
                <a:cubicBezTo>
                  <a:pt x="13524705" y="-14099"/>
                  <a:pt x="13486536" y="-13389"/>
                  <a:pt x="13629809" y="0"/>
                </a:cubicBezTo>
                <a:cubicBezTo>
                  <a:pt x="13773082" y="13389"/>
                  <a:pt x="14433125" y="60662"/>
                  <a:pt x="15037904" y="0"/>
                </a:cubicBezTo>
                <a:cubicBezTo>
                  <a:pt x="15043671" y="200840"/>
                  <a:pt x="15043090" y="291137"/>
                  <a:pt x="15037904" y="434522"/>
                </a:cubicBezTo>
                <a:cubicBezTo>
                  <a:pt x="15032718" y="577907"/>
                  <a:pt x="15061196" y="810794"/>
                  <a:pt x="15037904" y="940384"/>
                </a:cubicBezTo>
                <a:cubicBezTo>
                  <a:pt x="15014612" y="1069974"/>
                  <a:pt x="15026214" y="1233453"/>
                  <a:pt x="15037904" y="1374907"/>
                </a:cubicBezTo>
                <a:cubicBezTo>
                  <a:pt x="15049594" y="1516361"/>
                  <a:pt x="15023371" y="1881765"/>
                  <a:pt x="15037904" y="2023448"/>
                </a:cubicBezTo>
                <a:cubicBezTo>
                  <a:pt x="15052437" y="2165131"/>
                  <a:pt x="15057034" y="2423113"/>
                  <a:pt x="15037904" y="2671989"/>
                </a:cubicBezTo>
                <a:cubicBezTo>
                  <a:pt x="15018774" y="2920865"/>
                  <a:pt x="15012694" y="2954214"/>
                  <a:pt x="15037904" y="3177850"/>
                </a:cubicBezTo>
                <a:cubicBezTo>
                  <a:pt x="15063114" y="3401486"/>
                  <a:pt x="15040861" y="3637414"/>
                  <a:pt x="15037904" y="3897731"/>
                </a:cubicBezTo>
                <a:cubicBezTo>
                  <a:pt x="15034947" y="4158048"/>
                  <a:pt x="15050047" y="4227782"/>
                  <a:pt x="15037904" y="4474932"/>
                </a:cubicBezTo>
                <a:cubicBezTo>
                  <a:pt x="15025761" y="4722082"/>
                  <a:pt x="15042598" y="4849069"/>
                  <a:pt x="15037904" y="5123473"/>
                </a:cubicBezTo>
                <a:cubicBezTo>
                  <a:pt x="15033210" y="5397877"/>
                  <a:pt x="15029610" y="5418429"/>
                  <a:pt x="15037904" y="5557996"/>
                </a:cubicBezTo>
                <a:cubicBezTo>
                  <a:pt x="15046198" y="5697563"/>
                  <a:pt x="15019375" y="5784368"/>
                  <a:pt x="15037904" y="5992518"/>
                </a:cubicBezTo>
                <a:cubicBezTo>
                  <a:pt x="15056433" y="6200668"/>
                  <a:pt x="15010691" y="6406786"/>
                  <a:pt x="15037904" y="6569719"/>
                </a:cubicBezTo>
                <a:cubicBezTo>
                  <a:pt x="15065117" y="6732652"/>
                  <a:pt x="15022681" y="7018460"/>
                  <a:pt x="15037904" y="7133950"/>
                </a:cubicBezTo>
                <a:cubicBezTo>
                  <a:pt x="14975900" y="7134022"/>
                  <a:pt x="14904720" y="7141514"/>
                  <a:pt x="14805500" y="7133950"/>
                </a:cubicBezTo>
                <a:cubicBezTo>
                  <a:pt x="14706280" y="7126386"/>
                  <a:pt x="14093163" y="7133189"/>
                  <a:pt x="13821201" y="7133950"/>
                </a:cubicBezTo>
                <a:cubicBezTo>
                  <a:pt x="13549239" y="7134711"/>
                  <a:pt x="13321102" y="7169924"/>
                  <a:pt x="12987281" y="7133950"/>
                </a:cubicBezTo>
                <a:cubicBezTo>
                  <a:pt x="12653460" y="7097976"/>
                  <a:pt x="12451332" y="7157731"/>
                  <a:pt x="12303740" y="7133950"/>
                </a:cubicBezTo>
                <a:cubicBezTo>
                  <a:pt x="12156148" y="7110169"/>
                  <a:pt x="11787944" y="7125456"/>
                  <a:pt x="11620199" y="7133950"/>
                </a:cubicBezTo>
                <a:cubicBezTo>
                  <a:pt x="11452454" y="7142444"/>
                  <a:pt x="10958266" y="7161537"/>
                  <a:pt x="10786278" y="7133950"/>
                </a:cubicBezTo>
                <a:cubicBezTo>
                  <a:pt x="10614290" y="7106363"/>
                  <a:pt x="10250760" y="7088551"/>
                  <a:pt x="9801979" y="7133950"/>
                </a:cubicBezTo>
                <a:cubicBezTo>
                  <a:pt x="9353198" y="7179349"/>
                  <a:pt x="9605313" y="7115162"/>
                  <a:pt x="9419196" y="7133950"/>
                </a:cubicBezTo>
                <a:cubicBezTo>
                  <a:pt x="9233079" y="7152738"/>
                  <a:pt x="8793676" y="7105838"/>
                  <a:pt x="8585276" y="7133950"/>
                </a:cubicBezTo>
                <a:cubicBezTo>
                  <a:pt x="8376876" y="7162062"/>
                  <a:pt x="8294609" y="7147107"/>
                  <a:pt x="8202493" y="7133950"/>
                </a:cubicBezTo>
                <a:cubicBezTo>
                  <a:pt x="8110377" y="7120793"/>
                  <a:pt x="7963986" y="7128926"/>
                  <a:pt x="7819710" y="7133950"/>
                </a:cubicBezTo>
                <a:cubicBezTo>
                  <a:pt x="7675434" y="7138974"/>
                  <a:pt x="7396364" y="7128962"/>
                  <a:pt x="7136169" y="7133950"/>
                </a:cubicBezTo>
                <a:cubicBezTo>
                  <a:pt x="6875974" y="7138938"/>
                  <a:pt x="6826014" y="7149578"/>
                  <a:pt x="6603007" y="7133950"/>
                </a:cubicBezTo>
                <a:cubicBezTo>
                  <a:pt x="6380000" y="7118322"/>
                  <a:pt x="6211528" y="7110168"/>
                  <a:pt x="5919466" y="7133950"/>
                </a:cubicBezTo>
                <a:cubicBezTo>
                  <a:pt x="5627404" y="7157732"/>
                  <a:pt x="5696697" y="7143241"/>
                  <a:pt x="5536683" y="7133950"/>
                </a:cubicBezTo>
                <a:cubicBezTo>
                  <a:pt x="5376669" y="7124659"/>
                  <a:pt x="5061518" y="7132641"/>
                  <a:pt x="4702763" y="7133950"/>
                </a:cubicBezTo>
                <a:cubicBezTo>
                  <a:pt x="4344008" y="7135259"/>
                  <a:pt x="4088698" y="7142137"/>
                  <a:pt x="3868843" y="7133950"/>
                </a:cubicBezTo>
                <a:cubicBezTo>
                  <a:pt x="3648988" y="7125763"/>
                  <a:pt x="3663849" y="7120427"/>
                  <a:pt x="3486060" y="7133950"/>
                </a:cubicBezTo>
                <a:cubicBezTo>
                  <a:pt x="3308271" y="7147473"/>
                  <a:pt x="3246153" y="7142084"/>
                  <a:pt x="3103277" y="7133950"/>
                </a:cubicBezTo>
                <a:cubicBezTo>
                  <a:pt x="2960401" y="7125816"/>
                  <a:pt x="2714795" y="7146557"/>
                  <a:pt x="2570115" y="7133950"/>
                </a:cubicBezTo>
                <a:cubicBezTo>
                  <a:pt x="2425435" y="7121343"/>
                  <a:pt x="1930654" y="7105260"/>
                  <a:pt x="1585815" y="7133950"/>
                </a:cubicBezTo>
                <a:cubicBezTo>
                  <a:pt x="1240976" y="7162640"/>
                  <a:pt x="1127683" y="7122914"/>
                  <a:pt x="751895" y="7133950"/>
                </a:cubicBezTo>
                <a:cubicBezTo>
                  <a:pt x="376107" y="7144986"/>
                  <a:pt x="157077" y="7148019"/>
                  <a:pt x="0" y="7133950"/>
                </a:cubicBezTo>
                <a:cubicBezTo>
                  <a:pt x="13540" y="6836611"/>
                  <a:pt x="28623" y="6694721"/>
                  <a:pt x="0" y="6485409"/>
                </a:cubicBezTo>
                <a:cubicBezTo>
                  <a:pt x="-28623" y="6276097"/>
                  <a:pt x="-18193" y="6211709"/>
                  <a:pt x="0" y="6050887"/>
                </a:cubicBezTo>
                <a:cubicBezTo>
                  <a:pt x="18193" y="5890065"/>
                  <a:pt x="20928" y="5640624"/>
                  <a:pt x="0" y="5402346"/>
                </a:cubicBezTo>
                <a:cubicBezTo>
                  <a:pt x="-20928" y="5164068"/>
                  <a:pt x="35890" y="4901654"/>
                  <a:pt x="0" y="4682465"/>
                </a:cubicBezTo>
                <a:cubicBezTo>
                  <a:pt x="-35890" y="4463276"/>
                  <a:pt x="20946" y="4385043"/>
                  <a:pt x="0" y="4105264"/>
                </a:cubicBezTo>
                <a:cubicBezTo>
                  <a:pt x="-20946" y="3825485"/>
                  <a:pt x="-21910" y="3596194"/>
                  <a:pt x="0" y="3314044"/>
                </a:cubicBezTo>
                <a:cubicBezTo>
                  <a:pt x="21910" y="3031894"/>
                  <a:pt x="22559" y="3044942"/>
                  <a:pt x="0" y="2808182"/>
                </a:cubicBezTo>
                <a:cubicBezTo>
                  <a:pt x="-22559" y="2571422"/>
                  <a:pt x="20633" y="2409629"/>
                  <a:pt x="0" y="2230981"/>
                </a:cubicBezTo>
                <a:cubicBezTo>
                  <a:pt x="-20633" y="2052333"/>
                  <a:pt x="19542" y="1999319"/>
                  <a:pt x="0" y="1796458"/>
                </a:cubicBezTo>
                <a:cubicBezTo>
                  <a:pt x="-19542" y="1593597"/>
                  <a:pt x="-27456" y="1303205"/>
                  <a:pt x="0" y="1076578"/>
                </a:cubicBezTo>
                <a:cubicBezTo>
                  <a:pt x="27456" y="849951"/>
                  <a:pt x="-15435" y="739949"/>
                  <a:pt x="0" y="642055"/>
                </a:cubicBezTo>
                <a:cubicBezTo>
                  <a:pt x="15435" y="544161"/>
                  <a:pt x="13825" y="219429"/>
                  <a:pt x="0" y="0"/>
                </a:cubicBezTo>
                <a:close/>
              </a:path>
            </a:pathLst>
          </a:custGeom>
          <a:ln>
            <a:solidFill>
              <a:schemeClr val="tx1"/>
            </a:solidFill>
            <a:extLst>
              <a:ext uri="{C807C97D-BFC1-408E-A445-0C87EB9F89A2}">
                <ask:lineSketchStyleProps xmlns:ask="http://schemas.microsoft.com/office/drawing/2018/sketchyshapes" sd="2104618008">
                  <a:prstGeom prst="rect">
                    <a:avLst/>
                  </a:prstGeom>
                  <ask:type>
                    <ask:lineSketchFreehand/>
                  </ask:type>
                </ask:lineSketchStyleProps>
              </a:ext>
            </a:extLst>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US" sz="2800" dirty="0"/>
          </a:p>
          <a:p>
            <a:pPr marL="0" indent="0" defTabSz="1371600" eaLnBrk="0" fontAlgn="base" hangingPunct="0">
              <a:spcBef>
                <a:spcPct val="0"/>
              </a:spcBef>
              <a:spcAft>
                <a:spcPct val="0"/>
              </a:spcAft>
              <a:buNone/>
            </a:pPr>
            <a:r>
              <a:rPr lang="ka-GE" altLang="en-US" sz="2800" dirty="0">
                <a:latin typeface="Arial" panose="020B0604020202020204" pitchFamily="34" charset="0"/>
              </a:rPr>
              <a:t>გავენტას კუბი ველია, სადაც სხვადასხვა ორგანიზაციები თავსდებიან მათ მიერ ძალაუფლების ფლობის მიხედვით. </a:t>
            </a:r>
          </a:p>
          <a:p>
            <a:pPr marL="0" indent="0" defTabSz="1371600" eaLnBrk="0" fontAlgn="base" hangingPunct="0">
              <a:spcBef>
                <a:spcPct val="0"/>
              </a:spcBef>
              <a:spcAft>
                <a:spcPct val="0"/>
              </a:spcAft>
              <a:buNone/>
            </a:pPr>
            <a:endParaRPr lang="ka-GE" altLang="en-US" sz="2800" dirty="0">
              <a:latin typeface="Arial" panose="020B0604020202020204" pitchFamily="34" charset="0"/>
            </a:endParaRPr>
          </a:p>
          <a:p>
            <a:pPr marL="0" indent="0" defTabSz="1371600" eaLnBrk="0" fontAlgn="base" hangingPunct="0">
              <a:spcBef>
                <a:spcPct val="0"/>
              </a:spcBef>
              <a:spcAft>
                <a:spcPct val="0"/>
              </a:spcAft>
              <a:buNone/>
            </a:pPr>
            <a:r>
              <a:rPr lang="ka-GE" altLang="en-US" sz="2800" dirty="0">
                <a:latin typeface="Arial" panose="020B0604020202020204" pitchFamily="34" charset="0"/>
              </a:rPr>
              <a:t>ძალაუფლების ფლობას ორგანიზაციის კაპიტალის დონეებიც განსაზღვრავს. </a:t>
            </a:r>
          </a:p>
          <a:p>
            <a:pPr marL="0" indent="0" defTabSz="1371600" eaLnBrk="0" fontAlgn="base" hangingPunct="0">
              <a:spcBef>
                <a:spcPct val="0"/>
              </a:spcBef>
              <a:spcAft>
                <a:spcPct val="0"/>
              </a:spcAft>
              <a:buNone/>
            </a:pPr>
            <a:endParaRPr lang="ka-GE" altLang="en-US" sz="2800" dirty="0">
              <a:latin typeface="Arial" panose="020B0604020202020204" pitchFamily="34" charset="0"/>
            </a:endParaRPr>
          </a:p>
          <a:p>
            <a:pPr marL="0" indent="0" defTabSz="1371600" eaLnBrk="0" fontAlgn="base" hangingPunct="0">
              <a:spcBef>
                <a:spcPct val="0"/>
              </a:spcBef>
              <a:spcAft>
                <a:spcPct val="0"/>
              </a:spcAft>
              <a:buNone/>
            </a:pPr>
            <a:r>
              <a:rPr lang="ka-GE" altLang="en-US" sz="2800" dirty="0">
                <a:latin typeface="Arial" panose="020B0604020202020204" pitchFamily="34" charset="0"/>
              </a:rPr>
              <a:t>სხვადასხვა კაპიტალის ოდენობა განსაზღვრავს სხვადასხვა ორგანიზაცის მდგომარეობას ძალაუფლების სივრცეებსა და დონეებზე. </a:t>
            </a:r>
          </a:p>
          <a:p>
            <a:pPr marL="0" indent="0" defTabSz="1371600" eaLnBrk="0" fontAlgn="base" hangingPunct="0">
              <a:spcBef>
                <a:spcPct val="0"/>
              </a:spcBef>
              <a:spcAft>
                <a:spcPct val="0"/>
              </a:spcAft>
              <a:buNone/>
            </a:pPr>
            <a:endParaRPr lang="ka-GE" altLang="en-US" sz="2800" dirty="0">
              <a:latin typeface="Arial" panose="020B0604020202020204" pitchFamily="34" charset="0"/>
            </a:endParaRPr>
          </a:p>
          <a:p>
            <a:pPr marL="0" indent="0" defTabSz="1371600" eaLnBrk="0" fontAlgn="base" hangingPunct="0">
              <a:spcBef>
                <a:spcPct val="0"/>
              </a:spcBef>
              <a:spcAft>
                <a:spcPct val="0"/>
              </a:spcAft>
              <a:buNone/>
            </a:pPr>
            <a:r>
              <a:rPr lang="ka-GE" altLang="en-US" sz="2800" dirty="0">
                <a:latin typeface="Arial" panose="020B0604020202020204" pitchFamily="34" charset="0"/>
              </a:rPr>
              <a:t>ქვედა დონეებს, ზედა დონეებთან მიმართებით ნაკლები კაპიტალი და შესაბამისად, ნაკლები ძალაუფლება აქვთ.</a:t>
            </a:r>
          </a:p>
          <a:p>
            <a:pPr marL="0" indent="0" defTabSz="1371600" eaLnBrk="0" fontAlgn="base" hangingPunct="0">
              <a:spcBef>
                <a:spcPct val="0"/>
              </a:spcBef>
              <a:spcAft>
                <a:spcPct val="0"/>
              </a:spcAft>
              <a:buNone/>
            </a:pPr>
            <a:endParaRPr lang="ka-GE" altLang="en-US" sz="2800" dirty="0">
              <a:latin typeface="Arial" panose="020B0604020202020204" pitchFamily="34" charset="0"/>
            </a:endParaRPr>
          </a:p>
          <a:p>
            <a:pPr marL="0" indent="0" defTabSz="1371600" eaLnBrk="0" fontAlgn="base" hangingPunct="0">
              <a:spcBef>
                <a:spcPct val="0"/>
              </a:spcBef>
              <a:spcAft>
                <a:spcPct val="0"/>
              </a:spcAft>
              <a:buNone/>
            </a:pPr>
            <a:r>
              <a:rPr lang="ka-GE" altLang="en-US" sz="2800" dirty="0">
                <a:latin typeface="Arial" panose="020B0604020202020204" pitchFamily="34" charset="0"/>
              </a:rPr>
              <a:t>კაპიტალები ურთიერთკონვერტირებადი და, ამავდროულად რიგიდულია.</a:t>
            </a:r>
          </a:p>
          <a:p>
            <a:pPr marL="0" indent="0" defTabSz="1371600" eaLnBrk="0" fontAlgn="base" hangingPunct="0">
              <a:spcBef>
                <a:spcPct val="0"/>
              </a:spcBef>
              <a:spcAft>
                <a:spcPct val="0"/>
              </a:spcAft>
              <a:buNone/>
            </a:pPr>
            <a:endParaRPr lang="ka-GE" altLang="en-US" sz="2800" dirty="0">
              <a:latin typeface="Arial" panose="020B0604020202020204" pitchFamily="34" charset="0"/>
            </a:endParaRPr>
          </a:p>
          <a:p>
            <a:pPr marL="0" indent="0" defTabSz="1371600" eaLnBrk="0" fontAlgn="base" hangingPunct="0">
              <a:spcBef>
                <a:spcPct val="0"/>
              </a:spcBef>
              <a:spcAft>
                <a:spcPct val="0"/>
              </a:spcAft>
              <a:buNone/>
            </a:pPr>
            <a:r>
              <a:rPr lang="ka-GE" altLang="en-US" sz="2800" dirty="0">
                <a:latin typeface="Arial" panose="020B0604020202020204" pitchFamily="34" charset="0"/>
              </a:rPr>
              <a:t>ნაკლები კაპიტალი ძალაუფლების სივრცეებზე და შესაბამისად, გადაწყვეტილებების მიღებისას ნაკლებ ჩართულობას და ნაკლებ გავლენას გულისხმობს. </a:t>
            </a:r>
            <a:endParaRPr lang="en-US" altLang="en-US" sz="2800" dirty="0">
              <a:latin typeface="Arial" panose="020B0604020202020204" pitchFamily="34" charset="0"/>
            </a:endParaRPr>
          </a:p>
          <a:p>
            <a:pPr marL="0" indent="0">
              <a:buNone/>
            </a:pPr>
            <a:endParaRPr lang="en-US" sz="2800" dirty="0"/>
          </a:p>
        </p:txBody>
      </p:sp>
    </p:spTree>
    <p:extLst>
      <p:ext uri="{BB962C8B-B14F-4D97-AF65-F5344CB8AC3E}">
        <p14:creationId xmlns:p14="http://schemas.microsoft.com/office/powerpoint/2010/main" val="11754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9871126">
            <a:off x="4008677" y="-7039991"/>
            <a:ext cx="24807266" cy="25700388"/>
          </a:xfrm>
          <a:custGeom>
            <a:avLst/>
            <a:gdLst/>
            <a:ahLst/>
            <a:cxnLst/>
            <a:rect l="l" t="t" r="r" b="b"/>
            <a:pathLst>
              <a:path w="24807266" h="25700388">
                <a:moveTo>
                  <a:pt x="0" y="0"/>
                </a:moveTo>
                <a:lnTo>
                  <a:pt x="24807266" y="0"/>
                </a:lnTo>
                <a:lnTo>
                  <a:pt x="24807266" y="25700388"/>
                </a:lnTo>
                <a:lnTo>
                  <a:pt x="0" y="25700388"/>
                </a:lnTo>
                <a:lnTo>
                  <a:pt x="0" y="0"/>
                </a:lnTo>
                <a:close/>
              </a:path>
            </a:pathLst>
          </a:custGeom>
          <a:blipFill>
            <a:blip r:embed="rId2"/>
            <a:stretch>
              <a:fillRect l="-5972" r="-5972"/>
            </a:stretch>
          </a:blipFill>
        </p:spPr>
        <p:txBody>
          <a:bodyPr/>
          <a:lstStyle/>
          <a:p>
            <a:endParaRPr lang="en-US"/>
          </a:p>
        </p:txBody>
      </p:sp>
      <p:sp>
        <p:nvSpPr>
          <p:cNvPr id="3" name="Freeform 3"/>
          <p:cNvSpPr/>
          <p:nvPr/>
        </p:nvSpPr>
        <p:spPr>
          <a:xfrm>
            <a:off x="709920" y="789835"/>
            <a:ext cx="1915812" cy="2045654"/>
          </a:xfrm>
          <a:custGeom>
            <a:avLst/>
            <a:gdLst/>
            <a:ahLst/>
            <a:cxnLst/>
            <a:rect l="l" t="t" r="r" b="b"/>
            <a:pathLst>
              <a:path w="1915812" h="2045654">
                <a:moveTo>
                  <a:pt x="0" y="0"/>
                </a:moveTo>
                <a:lnTo>
                  <a:pt x="1915812" y="0"/>
                </a:lnTo>
                <a:lnTo>
                  <a:pt x="1915812" y="2045654"/>
                </a:lnTo>
                <a:lnTo>
                  <a:pt x="0" y="2045654"/>
                </a:lnTo>
                <a:lnTo>
                  <a:pt x="0" y="0"/>
                </a:lnTo>
                <a:close/>
              </a:path>
            </a:pathLst>
          </a:custGeom>
          <a:blipFill>
            <a:blip r:embed="rId3"/>
            <a:stretch>
              <a:fillRect r="-384434"/>
            </a:stretch>
          </a:blipFill>
        </p:spPr>
        <p:txBody>
          <a:bodyPr/>
          <a:lstStyle/>
          <a:p>
            <a:endParaRPr lang="en-US"/>
          </a:p>
        </p:txBody>
      </p:sp>
      <p:sp>
        <p:nvSpPr>
          <p:cNvPr id="4" name="TextBox 4"/>
          <p:cNvSpPr txBox="1"/>
          <p:nvPr/>
        </p:nvSpPr>
        <p:spPr>
          <a:xfrm>
            <a:off x="2666543" y="1231828"/>
            <a:ext cx="2422371" cy="440377"/>
          </a:xfrm>
          <a:prstGeom prst="rect">
            <a:avLst/>
          </a:prstGeom>
        </p:spPr>
        <p:txBody>
          <a:bodyPr wrap="square" lIns="0" tIns="0" rIns="0" bIns="0" rtlCol="0" anchor="t">
            <a:spAutoFit/>
          </a:bodyPr>
          <a:lstStyle/>
          <a:p>
            <a:pPr algn="l">
              <a:lnSpc>
                <a:spcPts val="3729"/>
              </a:lnSpc>
            </a:pPr>
            <a:r>
              <a:rPr lang="en-US" sz="2664" dirty="0">
                <a:solidFill>
                  <a:srgbClr val="FEFEFE"/>
                </a:solidFill>
                <a:latin typeface="BR Omny"/>
                <a:ea typeface="BR Omny"/>
                <a:cs typeface="BR Omny"/>
                <a:sym typeface="BR Omny"/>
              </a:rPr>
              <a:t>global</a:t>
            </a:r>
          </a:p>
        </p:txBody>
      </p:sp>
      <p:sp>
        <p:nvSpPr>
          <p:cNvPr id="5" name="TextBox 5"/>
          <p:cNvSpPr txBox="1"/>
          <p:nvPr/>
        </p:nvSpPr>
        <p:spPr>
          <a:xfrm>
            <a:off x="2666543" y="1531485"/>
            <a:ext cx="1739714" cy="460276"/>
          </a:xfrm>
          <a:prstGeom prst="rect">
            <a:avLst/>
          </a:prstGeom>
        </p:spPr>
        <p:txBody>
          <a:bodyPr lIns="0" tIns="0" rIns="0" bIns="0" rtlCol="0" anchor="t">
            <a:spAutoFit/>
          </a:bodyPr>
          <a:lstStyle/>
          <a:p>
            <a:pPr algn="l">
              <a:lnSpc>
                <a:spcPts val="3729"/>
              </a:lnSpc>
            </a:pPr>
            <a:r>
              <a:rPr lang="en-US" sz="2664" b="1" dirty="0">
                <a:solidFill>
                  <a:srgbClr val="FEFEFE"/>
                </a:solidFill>
                <a:latin typeface="BR Omny Bold"/>
                <a:ea typeface="BR Omny Bold"/>
                <a:cs typeface="BR Omny Bold"/>
                <a:sym typeface="BR Omny Bold"/>
              </a:rPr>
              <a:t>evaluation</a:t>
            </a:r>
          </a:p>
        </p:txBody>
      </p:sp>
      <p:sp>
        <p:nvSpPr>
          <p:cNvPr id="6" name="TextBox 6"/>
          <p:cNvSpPr txBox="1"/>
          <p:nvPr/>
        </p:nvSpPr>
        <p:spPr>
          <a:xfrm>
            <a:off x="2666543" y="1812615"/>
            <a:ext cx="2217402" cy="440377"/>
          </a:xfrm>
          <a:prstGeom prst="rect">
            <a:avLst/>
          </a:prstGeom>
        </p:spPr>
        <p:txBody>
          <a:bodyPr wrap="square" lIns="0" tIns="0" rIns="0" bIns="0" rtlCol="0" anchor="t">
            <a:spAutoFit/>
          </a:bodyPr>
          <a:lstStyle/>
          <a:p>
            <a:pPr algn="l">
              <a:lnSpc>
                <a:spcPts val="3729"/>
              </a:lnSpc>
            </a:pPr>
            <a:r>
              <a:rPr lang="en-US" sz="2664" dirty="0">
                <a:solidFill>
                  <a:srgbClr val="FEFEFE"/>
                </a:solidFill>
                <a:latin typeface="BR Omny"/>
                <a:ea typeface="BR Omny"/>
                <a:cs typeface="BR Omny"/>
                <a:sym typeface="BR Omny"/>
              </a:rPr>
              <a:t>initiative</a:t>
            </a:r>
          </a:p>
        </p:txBody>
      </p:sp>
      <p:sp>
        <p:nvSpPr>
          <p:cNvPr id="7" name="TextBox 7"/>
          <p:cNvSpPr txBox="1"/>
          <p:nvPr/>
        </p:nvSpPr>
        <p:spPr>
          <a:xfrm>
            <a:off x="977858" y="5510232"/>
            <a:ext cx="6525478" cy="1038187"/>
          </a:xfrm>
          <a:prstGeom prst="rect">
            <a:avLst/>
          </a:prstGeom>
        </p:spPr>
        <p:txBody>
          <a:bodyPr lIns="0" tIns="0" rIns="0" bIns="0" rtlCol="0" anchor="t">
            <a:spAutoFit/>
          </a:bodyPr>
          <a:lstStyle/>
          <a:p>
            <a:pPr algn="l">
              <a:lnSpc>
                <a:spcPts val="8159"/>
              </a:lnSpc>
            </a:pPr>
            <a:r>
              <a:rPr lang="ka-GE" sz="6799" b="1" dirty="0">
                <a:solidFill>
                  <a:srgbClr val="FEFEFE"/>
                </a:solidFill>
                <a:latin typeface="BR Omny Bold"/>
                <a:ea typeface="BR Omny Bold"/>
                <a:cs typeface="BR Omny Bold"/>
                <a:sym typeface="BR Omny Bold"/>
              </a:rPr>
              <a:t>დიდი მადლობა</a:t>
            </a:r>
            <a:endParaRPr lang="en-US" sz="6799" b="1" dirty="0">
              <a:solidFill>
                <a:srgbClr val="FEFEFE"/>
              </a:solidFill>
              <a:latin typeface="BR Omny Bold"/>
              <a:ea typeface="BR Omny Bold"/>
              <a:cs typeface="BR Omny Bold"/>
              <a:sym typeface="BR Omny Bold"/>
            </a:endParaRPr>
          </a:p>
        </p:txBody>
      </p:sp>
      <p:sp>
        <p:nvSpPr>
          <p:cNvPr id="8" name="TextBox 8"/>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pic>
        <p:nvPicPr>
          <p:cNvPr id="10" name="Picture 9" descr="A logo for a company&#10;&#10;AI-generated content may be incorrect.">
            <a:extLst>
              <a:ext uri="{FF2B5EF4-FFF2-40B4-BE49-F238E27FC236}">
                <a16:creationId xmlns:a16="http://schemas.microsoft.com/office/drawing/2014/main" id="{3833E36B-9CFF-08D4-CD3C-508DC3EC6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072" y="2835489"/>
            <a:ext cx="3878873" cy="1667276"/>
          </a:xfrm>
          <a:prstGeom prst="rect">
            <a:avLst/>
          </a:prstGeom>
        </p:spPr>
      </p:pic>
      <p:sp>
        <p:nvSpPr>
          <p:cNvPr id="9" name="TextBox 8">
            <a:extLst>
              <a:ext uri="{FF2B5EF4-FFF2-40B4-BE49-F238E27FC236}">
                <a16:creationId xmlns:a16="http://schemas.microsoft.com/office/drawing/2014/main" id="{5B85B64C-0A26-27F9-050B-0B0A72D3E1D8}"/>
              </a:ext>
            </a:extLst>
          </p:cNvPr>
          <p:cNvSpPr txBox="1"/>
          <p:nvPr/>
        </p:nvSpPr>
        <p:spPr>
          <a:xfrm>
            <a:off x="977858" y="6972850"/>
            <a:ext cx="9140733" cy="1946687"/>
          </a:xfrm>
          <a:prstGeom prst="rect">
            <a:avLst/>
          </a:prstGeom>
          <a:noFill/>
        </p:spPr>
        <p:txBody>
          <a:bodyPr wrap="square">
            <a:spAutoFit/>
          </a:bodyPr>
          <a:lstStyle/>
          <a:p>
            <a:pPr marL="19050">
              <a:lnSpc>
                <a:spcPts val="1538"/>
              </a:lnSpc>
              <a:spcBef>
                <a:spcPts val="923"/>
              </a:spcBef>
            </a:pPr>
            <a:r>
              <a:rPr lang="en-US" sz="3600" b="1" dirty="0">
                <a:solidFill>
                  <a:schemeClr val="bg1">
                    <a:lumMod val="95000"/>
                  </a:schemeClr>
                </a:solidFill>
                <a:latin typeface="Sylfaen" panose="010A0502050306030303" pitchFamily="18" charset="0"/>
                <a:ea typeface="Open Sans Light" panose="020B0306030504020204" pitchFamily="34" charset="0"/>
                <a:cs typeface="Open Sans Light" panose="020B0306030504020204" pitchFamily="34" charset="0"/>
              </a:rPr>
              <a:t>Email: </a:t>
            </a:r>
            <a:r>
              <a:rPr lang="en-US" sz="3600" dirty="0">
                <a:solidFill>
                  <a:schemeClr val="bg1">
                    <a:lumMod val="95000"/>
                  </a:schemeClr>
                </a:solidFill>
                <a:latin typeface="Sylfaen" panose="010A0502050306030303" pitchFamily="18" charset="0"/>
                <a:ea typeface="Open Sans Light" panose="020B0306030504020204" pitchFamily="34" charset="0"/>
                <a:hlinkClick r:id="rId5">
                  <a:extLst>
                    <a:ext uri="{A12FA001-AC4F-418D-AE19-62706E023703}">
                      <ahyp:hlinkClr xmlns:ahyp="http://schemas.microsoft.com/office/drawing/2018/hyperlinkcolor" val="tx"/>
                    </a:ext>
                  </a:extLst>
                </a:hlinkClick>
              </a:rPr>
              <a:t>chabukiani.nana@gmail.com</a:t>
            </a:r>
            <a:r>
              <a:rPr lang="en-US" sz="3600" dirty="0">
                <a:solidFill>
                  <a:schemeClr val="bg1">
                    <a:lumMod val="95000"/>
                  </a:schemeClr>
                </a:solidFill>
                <a:latin typeface="Sylfaen" panose="010A0502050306030303" pitchFamily="18" charset="0"/>
                <a:ea typeface="Open Sans Light" panose="020B0306030504020204" pitchFamily="34" charset="0"/>
              </a:rPr>
              <a:t> </a:t>
            </a:r>
          </a:p>
          <a:p>
            <a:r>
              <a:rPr lang="en-US" sz="3600" b="1" dirty="0">
                <a:solidFill>
                  <a:schemeClr val="bg1">
                    <a:lumMod val="95000"/>
                  </a:schemeClr>
                </a:solidFill>
                <a:latin typeface="Sylfaen" panose="010A0502050306030303" pitchFamily="18" charset="0"/>
                <a:ea typeface="Open Sans Light" panose="020B0306030504020204" pitchFamily="34" charset="0"/>
                <a:cs typeface="Open Sans Light" panose="020B0306030504020204" pitchFamily="34" charset="0"/>
              </a:rPr>
              <a:t>Phone: </a:t>
            </a:r>
            <a:r>
              <a:rPr lang="en-US" sz="3600" dirty="0">
                <a:solidFill>
                  <a:schemeClr val="bg1">
                    <a:lumMod val="95000"/>
                  </a:schemeClr>
                </a:solidFill>
                <a:latin typeface="Sylfaen" panose="010A0502050306030303" pitchFamily="18" charset="0"/>
                <a:ea typeface="Open Sans Light" panose="020B0306030504020204" pitchFamily="34" charset="0"/>
              </a:rPr>
              <a:t>+995 593 512287 </a:t>
            </a:r>
          </a:p>
          <a:p>
            <a:r>
              <a:rPr lang="en-US" sz="3600" b="1" u="sng" dirty="0" err="1">
                <a:solidFill>
                  <a:schemeClr val="bg1">
                    <a:lumMod val="95000"/>
                  </a:schemeClr>
                </a:solidFill>
                <a:latin typeface="Sylfaen" panose="010A0502050306030303" pitchFamily="18" charset="0"/>
                <a:ea typeface="Open Sans Light" panose="020B0306030504020204" pitchFamily="34" charset="0"/>
              </a:rPr>
              <a:t>Linkedin</a:t>
            </a:r>
            <a:r>
              <a:rPr lang="en-US" sz="3600" b="1" u="sng" dirty="0">
                <a:solidFill>
                  <a:schemeClr val="bg1">
                    <a:lumMod val="95000"/>
                  </a:schemeClr>
                </a:solidFill>
                <a:latin typeface="Sylfaen" panose="010A0502050306030303" pitchFamily="18" charset="0"/>
                <a:ea typeface="Open Sans Light" panose="020B0306030504020204" pitchFamily="34" charset="0"/>
              </a:rPr>
              <a:t>:</a:t>
            </a:r>
            <a:r>
              <a:rPr lang="en-US" sz="3600" u="sng" dirty="0">
                <a:solidFill>
                  <a:schemeClr val="bg1">
                    <a:lumMod val="95000"/>
                  </a:schemeClr>
                </a:solidFill>
                <a:latin typeface="Sylfaen" panose="010A0502050306030303" pitchFamily="18" charset="0"/>
                <a:ea typeface="Open Sans Light" panose="020B0306030504020204" pitchFamily="34" charset="0"/>
              </a:rPr>
              <a:t> </a:t>
            </a:r>
            <a:r>
              <a:rPr lang="en-US" sz="3600" u="sng" dirty="0">
                <a:solidFill>
                  <a:schemeClr val="bg1">
                    <a:lumMod val="95000"/>
                  </a:schemeClr>
                </a:solidFill>
                <a:latin typeface="Sylfaen" panose="010A0502050306030303" pitchFamily="18" charset="0"/>
                <a:ea typeface="Open Sans Light" panose="020B0306030504020204" pitchFamily="34" charset="0"/>
                <a:hlinkClick r:id="rId6">
                  <a:extLst>
                    <a:ext uri="{A12FA001-AC4F-418D-AE19-62706E023703}">
                      <ahyp:hlinkClr xmlns:ahyp="http://schemas.microsoft.com/office/drawing/2018/hyperlinkcolor" val="tx"/>
                    </a:ext>
                  </a:extLst>
                </a:hlinkClick>
              </a:rPr>
              <a:t>www.linkedin.com/in/nana-chabukiani-5088469b</a:t>
            </a:r>
            <a:r>
              <a:rPr lang="ka-GE" sz="3600" u="sng" dirty="0">
                <a:solidFill>
                  <a:schemeClr val="bg1">
                    <a:lumMod val="95000"/>
                  </a:schemeClr>
                </a:solidFill>
                <a:latin typeface="Sylfaen" panose="010A0502050306030303" pitchFamily="18" charset="0"/>
                <a:ea typeface="Open Sans Light" panose="020B0306030504020204" pitchFamily="34" charset="0"/>
              </a:rPr>
              <a:t> </a:t>
            </a:r>
            <a:r>
              <a:rPr lang="en-US" sz="3600" dirty="0">
                <a:solidFill>
                  <a:schemeClr val="bg1">
                    <a:lumMod val="95000"/>
                  </a:schemeClr>
                </a:solidFill>
                <a:latin typeface="Sylfaen" panose="010A0502050306030303" pitchFamily="18" charset="0"/>
                <a:ea typeface="Open Sans Light" panose="020B0306030504020204"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F24F-283D-174F-A222-184AE225D2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61EF70-04A8-E0E6-CFA6-E609DE0BDEF0}"/>
              </a:ext>
            </a:extLst>
          </p:cNvPr>
          <p:cNvSpPr>
            <a:spLocks noGrp="1"/>
          </p:cNvSpPr>
          <p:nvPr>
            <p:ph idx="1"/>
          </p:nvPr>
        </p:nvSpPr>
        <p:spPr>
          <a:xfrm>
            <a:off x="495300" y="2705100"/>
            <a:ext cx="16383000" cy="4525963"/>
          </a:xfrm>
        </p:spPr>
        <p:txBody>
          <a:bodyPr>
            <a:normAutofit/>
          </a:bodyPr>
          <a:lstStyle/>
          <a:p>
            <a:pPr marL="0" indent="0">
              <a:buNone/>
            </a:pPr>
            <a:r>
              <a:rPr lang="en-US" dirty="0"/>
              <a:t>🗨️ </a:t>
            </a:r>
            <a:r>
              <a:rPr lang="ka-GE" dirty="0"/>
              <a:t>სადისკუსიო საკითხები</a:t>
            </a:r>
          </a:p>
          <a:p>
            <a:pPr marL="0" indent="0">
              <a:buNone/>
            </a:pPr>
            <a:endParaRPr lang="ka-GE" dirty="0"/>
          </a:p>
          <a:p>
            <a:pPr marL="0" indent="0">
              <a:buNone/>
            </a:pPr>
            <a:r>
              <a:rPr lang="ka-GE" dirty="0"/>
              <a:t>ძალაუფლების პოზიციონირების ანალიზისას აღვნიშნე</a:t>
            </a:r>
            <a:r>
              <a:rPr lang="en-US" dirty="0"/>
              <a:t>,</a:t>
            </a:r>
            <a:r>
              <a:rPr lang="ka-GE" dirty="0"/>
              <a:t> რომ </a:t>
            </a:r>
            <a:r>
              <a:rPr lang="ka-GE" b="1" dirty="0"/>
              <a:t>სივრცეების მოთხოვნა/შექმნის (</a:t>
            </a:r>
            <a:r>
              <a:rPr lang="en-US" b="1" dirty="0"/>
              <a:t>Claimed/Created spaces</a:t>
            </a:r>
            <a:r>
              <a:rPr lang="ka-GE" b="1" dirty="0"/>
              <a:t>) მაგალითები ნაკლებად გვაქვს. </a:t>
            </a:r>
            <a:r>
              <a:rPr lang="ka-GE" dirty="0"/>
              <a:t>რამდენად ეთანხმებით ამას?</a:t>
            </a:r>
          </a:p>
          <a:p>
            <a:pPr marL="0" indent="0">
              <a:buNone/>
            </a:pPr>
            <a:endParaRPr lang="ka-GE" dirty="0"/>
          </a:p>
          <a:p>
            <a:pPr marL="0" indent="0">
              <a:buNone/>
            </a:pPr>
            <a:r>
              <a:rPr lang="ka-GE" dirty="0"/>
              <a:t>როგორ შეიძლება </a:t>
            </a:r>
            <a:r>
              <a:rPr lang="en-US" dirty="0"/>
              <a:t>MEL</a:t>
            </a:r>
            <a:r>
              <a:rPr lang="ka-GE" dirty="0"/>
              <a:t>ის ფარგლებში არსებული ძალაუფლებრივი წყობის შერბილება?</a:t>
            </a:r>
          </a:p>
        </p:txBody>
      </p:sp>
    </p:spTree>
    <p:extLst>
      <p:ext uri="{BB962C8B-B14F-4D97-AF65-F5344CB8AC3E}">
        <p14:creationId xmlns:p14="http://schemas.microsoft.com/office/powerpoint/2010/main" val="188936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5C22-F2FE-BAF9-473D-6C99C4B7C5CF}"/>
              </a:ext>
            </a:extLst>
          </p:cNvPr>
          <p:cNvSpPr>
            <a:spLocks noGrp="1"/>
          </p:cNvSpPr>
          <p:nvPr>
            <p:ph type="title"/>
          </p:nvPr>
        </p:nvSpPr>
        <p:spPr>
          <a:xfrm>
            <a:off x="800398" y="533433"/>
            <a:ext cx="8229600" cy="1143000"/>
          </a:xfrm>
        </p:spPr>
        <p:txBody>
          <a:bodyPr/>
          <a:lstStyle/>
          <a:p>
            <a:r>
              <a:rPr lang="ka-GE" dirty="0"/>
              <a:t>ჩემს შესახებ</a:t>
            </a:r>
            <a:endParaRPr lang="en-US" dirty="0"/>
          </a:p>
        </p:txBody>
      </p:sp>
      <p:sp>
        <p:nvSpPr>
          <p:cNvPr id="3" name="Content Placeholder 2">
            <a:extLst>
              <a:ext uri="{FF2B5EF4-FFF2-40B4-BE49-F238E27FC236}">
                <a16:creationId xmlns:a16="http://schemas.microsoft.com/office/drawing/2014/main" id="{F2B5A8DD-5DA2-0DFB-9AE3-1AE40507D4D3}"/>
              </a:ext>
            </a:extLst>
          </p:cNvPr>
          <p:cNvSpPr>
            <a:spLocks noGrp="1"/>
          </p:cNvSpPr>
          <p:nvPr>
            <p:ph idx="1"/>
          </p:nvPr>
        </p:nvSpPr>
        <p:spPr>
          <a:xfrm>
            <a:off x="800398" y="4784447"/>
            <a:ext cx="10737671" cy="4041186"/>
          </a:xfrm>
          <a:custGeom>
            <a:avLst/>
            <a:gdLst>
              <a:gd name="connsiteX0" fmla="*/ 0 w 10737671"/>
              <a:gd name="connsiteY0" fmla="*/ 0 h 4041186"/>
              <a:gd name="connsiteX1" fmla="*/ 885858 w 10737671"/>
              <a:gd name="connsiteY1" fmla="*/ 0 h 4041186"/>
              <a:gd name="connsiteX2" fmla="*/ 1342209 w 10737671"/>
              <a:gd name="connsiteY2" fmla="*/ 0 h 4041186"/>
              <a:gd name="connsiteX3" fmla="*/ 2013313 w 10737671"/>
              <a:gd name="connsiteY3" fmla="*/ 0 h 4041186"/>
              <a:gd name="connsiteX4" fmla="*/ 2899171 w 10737671"/>
              <a:gd name="connsiteY4" fmla="*/ 0 h 4041186"/>
              <a:gd name="connsiteX5" fmla="*/ 3355522 w 10737671"/>
              <a:gd name="connsiteY5" fmla="*/ 0 h 4041186"/>
              <a:gd name="connsiteX6" fmla="*/ 4241380 w 10737671"/>
              <a:gd name="connsiteY6" fmla="*/ 0 h 4041186"/>
              <a:gd name="connsiteX7" fmla="*/ 4805108 w 10737671"/>
              <a:gd name="connsiteY7" fmla="*/ 0 h 4041186"/>
              <a:gd name="connsiteX8" fmla="*/ 5368836 w 10737671"/>
              <a:gd name="connsiteY8" fmla="*/ 0 h 4041186"/>
              <a:gd name="connsiteX9" fmla="*/ 5825187 w 10737671"/>
              <a:gd name="connsiteY9" fmla="*/ 0 h 4041186"/>
              <a:gd name="connsiteX10" fmla="*/ 6711044 w 10737671"/>
              <a:gd name="connsiteY10" fmla="*/ 0 h 4041186"/>
              <a:gd name="connsiteX11" fmla="*/ 7382149 w 10737671"/>
              <a:gd name="connsiteY11" fmla="*/ 0 h 4041186"/>
              <a:gd name="connsiteX12" fmla="*/ 7731123 w 10737671"/>
              <a:gd name="connsiteY12" fmla="*/ 0 h 4041186"/>
              <a:gd name="connsiteX13" fmla="*/ 8294851 w 10737671"/>
              <a:gd name="connsiteY13" fmla="*/ 0 h 4041186"/>
              <a:gd name="connsiteX14" fmla="*/ 8858579 w 10737671"/>
              <a:gd name="connsiteY14" fmla="*/ 0 h 4041186"/>
              <a:gd name="connsiteX15" fmla="*/ 9422306 w 10737671"/>
              <a:gd name="connsiteY15" fmla="*/ 0 h 4041186"/>
              <a:gd name="connsiteX16" fmla="*/ 9878657 w 10737671"/>
              <a:gd name="connsiteY16" fmla="*/ 0 h 4041186"/>
              <a:gd name="connsiteX17" fmla="*/ 10737671 w 10737671"/>
              <a:gd name="connsiteY17" fmla="*/ 0 h 4041186"/>
              <a:gd name="connsiteX18" fmla="*/ 10737671 w 10737671"/>
              <a:gd name="connsiteY18" fmla="*/ 754355 h 4041186"/>
              <a:gd name="connsiteX19" fmla="*/ 10737671 w 10737671"/>
              <a:gd name="connsiteY19" fmla="*/ 1468298 h 4041186"/>
              <a:gd name="connsiteX20" fmla="*/ 10737671 w 10737671"/>
              <a:gd name="connsiteY20" fmla="*/ 2020593 h 4041186"/>
              <a:gd name="connsiteX21" fmla="*/ 10737671 w 10737671"/>
              <a:gd name="connsiteY21" fmla="*/ 2774948 h 4041186"/>
              <a:gd name="connsiteX22" fmla="*/ 10737671 w 10737671"/>
              <a:gd name="connsiteY22" fmla="*/ 3327243 h 4041186"/>
              <a:gd name="connsiteX23" fmla="*/ 10737671 w 10737671"/>
              <a:gd name="connsiteY23" fmla="*/ 4041186 h 4041186"/>
              <a:gd name="connsiteX24" fmla="*/ 10388697 w 10737671"/>
              <a:gd name="connsiteY24" fmla="*/ 4041186 h 4041186"/>
              <a:gd name="connsiteX25" fmla="*/ 9824969 w 10737671"/>
              <a:gd name="connsiteY25" fmla="*/ 4041186 h 4041186"/>
              <a:gd name="connsiteX26" fmla="*/ 9046488 w 10737671"/>
              <a:gd name="connsiteY26" fmla="*/ 4041186 h 4041186"/>
              <a:gd name="connsiteX27" fmla="*/ 8590137 w 10737671"/>
              <a:gd name="connsiteY27" fmla="*/ 4041186 h 4041186"/>
              <a:gd name="connsiteX28" fmla="*/ 7811656 w 10737671"/>
              <a:gd name="connsiteY28" fmla="*/ 4041186 h 4041186"/>
              <a:gd name="connsiteX29" fmla="*/ 6925798 w 10737671"/>
              <a:gd name="connsiteY29" fmla="*/ 4041186 h 4041186"/>
              <a:gd name="connsiteX30" fmla="*/ 6147317 w 10737671"/>
              <a:gd name="connsiteY30" fmla="*/ 4041186 h 4041186"/>
              <a:gd name="connsiteX31" fmla="*/ 5261459 w 10737671"/>
              <a:gd name="connsiteY31" fmla="*/ 4041186 h 4041186"/>
              <a:gd name="connsiteX32" fmla="*/ 4375601 w 10737671"/>
              <a:gd name="connsiteY32" fmla="*/ 4041186 h 4041186"/>
              <a:gd name="connsiteX33" fmla="*/ 4026627 w 10737671"/>
              <a:gd name="connsiteY33" fmla="*/ 4041186 h 4041186"/>
              <a:gd name="connsiteX34" fmla="*/ 3355522 w 10737671"/>
              <a:gd name="connsiteY34" fmla="*/ 4041186 h 4041186"/>
              <a:gd name="connsiteX35" fmla="*/ 2577041 w 10737671"/>
              <a:gd name="connsiteY35" fmla="*/ 4041186 h 4041186"/>
              <a:gd name="connsiteX36" fmla="*/ 1691183 w 10737671"/>
              <a:gd name="connsiteY36" fmla="*/ 4041186 h 4041186"/>
              <a:gd name="connsiteX37" fmla="*/ 805325 w 10737671"/>
              <a:gd name="connsiteY37" fmla="*/ 4041186 h 4041186"/>
              <a:gd name="connsiteX38" fmla="*/ 0 w 10737671"/>
              <a:gd name="connsiteY38" fmla="*/ 4041186 h 4041186"/>
              <a:gd name="connsiteX39" fmla="*/ 0 w 10737671"/>
              <a:gd name="connsiteY39" fmla="*/ 3408067 h 4041186"/>
              <a:gd name="connsiteX40" fmla="*/ 0 w 10737671"/>
              <a:gd name="connsiteY40" fmla="*/ 2855771 h 4041186"/>
              <a:gd name="connsiteX41" fmla="*/ 0 w 10737671"/>
              <a:gd name="connsiteY41" fmla="*/ 2141829 h 4041186"/>
              <a:gd name="connsiteX42" fmla="*/ 0 w 10737671"/>
              <a:gd name="connsiteY42" fmla="*/ 1549121 h 4041186"/>
              <a:gd name="connsiteX43" fmla="*/ 0 w 10737671"/>
              <a:gd name="connsiteY43" fmla="*/ 996826 h 4041186"/>
              <a:gd name="connsiteX44" fmla="*/ 0 w 10737671"/>
              <a:gd name="connsiteY44" fmla="*/ 0 h 40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37671" h="4041186" fill="none" extrusionOk="0">
                <a:moveTo>
                  <a:pt x="0" y="0"/>
                </a:moveTo>
                <a:cubicBezTo>
                  <a:pt x="300659" y="876"/>
                  <a:pt x="624285" y="16296"/>
                  <a:pt x="885858" y="0"/>
                </a:cubicBezTo>
                <a:cubicBezTo>
                  <a:pt x="1147431" y="-16296"/>
                  <a:pt x="1207892" y="21773"/>
                  <a:pt x="1342209" y="0"/>
                </a:cubicBezTo>
                <a:cubicBezTo>
                  <a:pt x="1476526" y="-21773"/>
                  <a:pt x="1761939" y="1801"/>
                  <a:pt x="2013313" y="0"/>
                </a:cubicBezTo>
                <a:cubicBezTo>
                  <a:pt x="2264687" y="-1801"/>
                  <a:pt x="2481474" y="-36384"/>
                  <a:pt x="2899171" y="0"/>
                </a:cubicBezTo>
                <a:cubicBezTo>
                  <a:pt x="3316868" y="36384"/>
                  <a:pt x="3236272" y="6240"/>
                  <a:pt x="3355522" y="0"/>
                </a:cubicBezTo>
                <a:cubicBezTo>
                  <a:pt x="3474772" y="-6240"/>
                  <a:pt x="3857147" y="20104"/>
                  <a:pt x="4241380" y="0"/>
                </a:cubicBezTo>
                <a:cubicBezTo>
                  <a:pt x="4625613" y="-20104"/>
                  <a:pt x="4633118" y="-4701"/>
                  <a:pt x="4805108" y="0"/>
                </a:cubicBezTo>
                <a:cubicBezTo>
                  <a:pt x="4977098" y="4701"/>
                  <a:pt x="5189953" y="21860"/>
                  <a:pt x="5368836" y="0"/>
                </a:cubicBezTo>
                <a:cubicBezTo>
                  <a:pt x="5547719" y="-21860"/>
                  <a:pt x="5732923" y="-15682"/>
                  <a:pt x="5825187" y="0"/>
                </a:cubicBezTo>
                <a:cubicBezTo>
                  <a:pt x="5917451" y="15682"/>
                  <a:pt x="6360948" y="469"/>
                  <a:pt x="6711044" y="0"/>
                </a:cubicBezTo>
                <a:cubicBezTo>
                  <a:pt x="7061140" y="-469"/>
                  <a:pt x="7124265" y="3550"/>
                  <a:pt x="7382149" y="0"/>
                </a:cubicBezTo>
                <a:cubicBezTo>
                  <a:pt x="7640034" y="-3550"/>
                  <a:pt x="7563836" y="12707"/>
                  <a:pt x="7731123" y="0"/>
                </a:cubicBezTo>
                <a:cubicBezTo>
                  <a:pt x="7898410" y="-12707"/>
                  <a:pt x="8169590" y="-15388"/>
                  <a:pt x="8294851" y="0"/>
                </a:cubicBezTo>
                <a:cubicBezTo>
                  <a:pt x="8420112" y="15388"/>
                  <a:pt x="8699571" y="3999"/>
                  <a:pt x="8858579" y="0"/>
                </a:cubicBezTo>
                <a:cubicBezTo>
                  <a:pt x="9017587" y="-3999"/>
                  <a:pt x="9227484" y="5495"/>
                  <a:pt x="9422306" y="0"/>
                </a:cubicBezTo>
                <a:cubicBezTo>
                  <a:pt x="9617128" y="-5495"/>
                  <a:pt x="9720146" y="10552"/>
                  <a:pt x="9878657" y="0"/>
                </a:cubicBezTo>
                <a:cubicBezTo>
                  <a:pt x="10037168" y="-10552"/>
                  <a:pt x="10471003" y="-31462"/>
                  <a:pt x="10737671" y="0"/>
                </a:cubicBezTo>
                <a:cubicBezTo>
                  <a:pt x="10740597" y="250016"/>
                  <a:pt x="10713701" y="391819"/>
                  <a:pt x="10737671" y="754355"/>
                </a:cubicBezTo>
                <a:cubicBezTo>
                  <a:pt x="10761641" y="1116891"/>
                  <a:pt x="10769146" y="1162122"/>
                  <a:pt x="10737671" y="1468298"/>
                </a:cubicBezTo>
                <a:cubicBezTo>
                  <a:pt x="10706196" y="1774474"/>
                  <a:pt x="10710968" y="1902489"/>
                  <a:pt x="10737671" y="2020593"/>
                </a:cubicBezTo>
                <a:cubicBezTo>
                  <a:pt x="10764374" y="2138698"/>
                  <a:pt x="10763684" y="2580258"/>
                  <a:pt x="10737671" y="2774948"/>
                </a:cubicBezTo>
                <a:cubicBezTo>
                  <a:pt x="10711658" y="2969639"/>
                  <a:pt x="10732404" y="3130694"/>
                  <a:pt x="10737671" y="3327243"/>
                </a:cubicBezTo>
                <a:cubicBezTo>
                  <a:pt x="10742938" y="3523793"/>
                  <a:pt x="10722596" y="3717153"/>
                  <a:pt x="10737671" y="4041186"/>
                </a:cubicBezTo>
                <a:cubicBezTo>
                  <a:pt x="10665715" y="4050652"/>
                  <a:pt x="10535318" y="4054244"/>
                  <a:pt x="10388697" y="4041186"/>
                </a:cubicBezTo>
                <a:cubicBezTo>
                  <a:pt x="10242076" y="4028128"/>
                  <a:pt x="10084139" y="4018168"/>
                  <a:pt x="9824969" y="4041186"/>
                </a:cubicBezTo>
                <a:cubicBezTo>
                  <a:pt x="9565799" y="4064204"/>
                  <a:pt x="9326464" y="4058048"/>
                  <a:pt x="9046488" y="4041186"/>
                </a:cubicBezTo>
                <a:cubicBezTo>
                  <a:pt x="8766512" y="4024324"/>
                  <a:pt x="8697023" y="4032471"/>
                  <a:pt x="8590137" y="4041186"/>
                </a:cubicBezTo>
                <a:cubicBezTo>
                  <a:pt x="8483251" y="4049901"/>
                  <a:pt x="8071703" y="4073709"/>
                  <a:pt x="7811656" y="4041186"/>
                </a:cubicBezTo>
                <a:cubicBezTo>
                  <a:pt x="7551609" y="4008663"/>
                  <a:pt x="7349560" y="4036931"/>
                  <a:pt x="6925798" y="4041186"/>
                </a:cubicBezTo>
                <a:cubicBezTo>
                  <a:pt x="6502036" y="4045441"/>
                  <a:pt x="6489094" y="4076515"/>
                  <a:pt x="6147317" y="4041186"/>
                </a:cubicBezTo>
                <a:cubicBezTo>
                  <a:pt x="5805540" y="4005857"/>
                  <a:pt x="5608709" y="4066552"/>
                  <a:pt x="5261459" y="4041186"/>
                </a:cubicBezTo>
                <a:cubicBezTo>
                  <a:pt x="4914209" y="4015820"/>
                  <a:pt x="4634833" y="4063980"/>
                  <a:pt x="4375601" y="4041186"/>
                </a:cubicBezTo>
                <a:cubicBezTo>
                  <a:pt x="4116369" y="4018392"/>
                  <a:pt x="4114612" y="4049214"/>
                  <a:pt x="4026627" y="4041186"/>
                </a:cubicBezTo>
                <a:cubicBezTo>
                  <a:pt x="3938642" y="4033158"/>
                  <a:pt x="3545156" y="4021228"/>
                  <a:pt x="3355522" y="4041186"/>
                </a:cubicBezTo>
                <a:cubicBezTo>
                  <a:pt x="3165889" y="4061144"/>
                  <a:pt x="2853397" y="4038655"/>
                  <a:pt x="2577041" y="4041186"/>
                </a:cubicBezTo>
                <a:cubicBezTo>
                  <a:pt x="2300685" y="4043717"/>
                  <a:pt x="2093961" y="4075913"/>
                  <a:pt x="1691183" y="4041186"/>
                </a:cubicBezTo>
                <a:cubicBezTo>
                  <a:pt x="1288405" y="4006459"/>
                  <a:pt x="1117932" y="4030698"/>
                  <a:pt x="805325" y="4041186"/>
                </a:cubicBezTo>
                <a:cubicBezTo>
                  <a:pt x="492718" y="4051674"/>
                  <a:pt x="349920" y="4053060"/>
                  <a:pt x="0" y="4041186"/>
                </a:cubicBezTo>
                <a:cubicBezTo>
                  <a:pt x="28322" y="3850487"/>
                  <a:pt x="-24215" y="3616764"/>
                  <a:pt x="0" y="3408067"/>
                </a:cubicBezTo>
                <a:cubicBezTo>
                  <a:pt x="24215" y="3199370"/>
                  <a:pt x="7065" y="3107666"/>
                  <a:pt x="0" y="2855771"/>
                </a:cubicBezTo>
                <a:cubicBezTo>
                  <a:pt x="-7065" y="2603876"/>
                  <a:pt x="-13281" y="2339031"/>
                  <a:pt x="0" y="2141829"/>
                </a:cubicBezTo>
                <a:cubicBezTo>
                  <a:pt x="13281" y="1944627"/>
                  <a:pt x="4085" y="1724631"/>
                  <a:pt x="0" y="1549121"/>
                </a:cubicBezTo>
                <a:cubicBezTo>
                  <a:pt x="-4085" y="1373611"/>
                  <a:pt x="-7467" y="1260462"/>
                  <a:pt x="0" y="996826"/>
                </a:cubicBezTo>
                <a:cubicBezTo>
                  <a:pt x="7467" y="733190"/>
                  <a:pt x="40112" y="390758"/>
                  <a:pt x="0" y="0"/>
                </a:cubicBezTo>
                <a:close/>
              </a:path>
              <a:path w="10737671" h="4041186" stroke="0" extrusionOk="0">
                <a:moveTo>
                  <a:pt x="0" y="0"/>
                </a:moveTo>
                <a:cubicBezTo>
                  <a:pt x="217955" y="28442"/>
                  <a:pt x="440001" y="-7191"/>
                  <a:pt x="778481" y="0"/>
                </a:cubicBezTo>
                <a:cubicBezTo>
                  <a:pt x="1116961" y="7191"/>
                  <a:pt x="1367921" y="6775"/>
                  <a:pt x="1556962" y="0"/>
                </a:cubicBezTo>
                <a:cubicBezTo>
                  <a:pt x="1746003" y="-6775"/>
                  <a:pt x="2247898" y="-23565"/>
                  <a:pt x="2442820" y="0"/>
                </a:cubicBezTo>
                <a:cubicBezTo>
                  <a:pt x="2637742" y="23565"/>
                  <a:pt x="2642887" y="-11140"/>
                  <a:pt x="2791794" y="0"/>
                </a:cubicBezTo>
                <a:cubicBezTo>
                  <a:pt x="2940701" y="11140"/>
                  <a:pt x="3345677" y="3829"/>
                  <a:pt x="3570276" y="0"/>
                </a:cubicBezTo>
                <a:cubicBezTo>
                  <a:pt x="3794875" y="-3829"/>
                  <a:pt x="3864823" y="10039"/>
                  <a:pt x="4134003" y="0"/>
                </a:cubicBezTo>
                <a:cubicBezTo>
                  <a:pt x="4403183" y="-10039"/>
                  <a:pt x="4458313" y="-15074"/>
                  <a:pt x="4590354" y="0"/>
                </a:cubicBezTo>
                <a:cubicBezTo>
                  <a:pt x="4722395" y="15074"/>
                  <a:pt x="4835320" y="-3003"/>
                  <a:pt x="4939329" y="0"/>
                </a:cubicBezTo>
                <a:cubicBezTo>
                  <a:pt x="5043339" y="3003"/>
                  <a:pt x="5538767" y="-28829"/>
                  <a:pt x="5825187" y="0"/>
                </a:cubicBezTo>
                <a:cubicBezTo>
                  <a:pt x="6111607" y="28829"/>
                  <a:pt x="6286140" y="33359"/>
                  <a:pt x="6711044" y="0"/>
                </a:cubicBezTo>
                <a:cubicBezTo>
                  <a:pt x="7135948" y="-33359"/>
                  <a:pt x="7135673" y="-725"/>
                  <a:pt x="7382149" y="0"/>
                </a:cubicBezTo>
                <a:cubicBezTo>
                  <a:pt x="7628626" y="725"/>
                  <a:pt x="7744547" y="22863"/>
                  <a:pt x="8053253" y="0"/>
                </a:cubicBezTo>
                <a:cubicBezTo>
                  <a:pt x="8361959" y="-22863"/>
                  <a:pt x="8661764" y="-35954"/>
                  <a:pt x="8939111" y="0"/>
                </a:cubicBezTo>
                <a:cubicBezTo>
                  <a:pt x="9216458" y="35954"/>
                  <a:pt x="9472582" y="-1867"/>
                  <a:pt x="9610216" y="0"/>
                </a:cubicBezTo>
                <a:cubicBezTo>
                  <a:pt x="9747851" y="1867"/>
                  <a:pt x="10447186" y="-10274"/>
                  <a:pt x="10737671" y="0"/>
                </a:cubicBezTo>
                <a:cubicBezTo>
                  <a:pt x="10710443" y="256977"/>
                  <a:pt x="10739018" y="501493"/>
                  <a:pt x="10737671" y="633119"/>
                </a:cubicBezTo>
                <a:cubicBezTo>
                  <a:pt x="10736324" y="764745"/>
                  <a:pt x="10721606" y="1025237"/>
                  <a:pt x="10737671" y="1387474"/>
                </a:cubicBezTo>
                <a:cubicBezTo>
                  <a:pt x="10753736" y="1749712"/>
                  <a:pt x="10758011" y="1877595"/>
                  <a:pt x="10737671" y="2020593"/>
                </a:cubicBezTo>
                <a:cubicBezTo>
                  <a:pt x="10717331" y="2163591"/>
                  <a:pt x="10768130" y="2481377"/>
                  <a:pt x="10737671" y="2653712"/>
                </a:cubicBezTo>
                <a:cubicBezTo>
                  <a:pt x="10707212" y="2826047"/>
                  <a:pt x="10769843" y="3137456"/>
                  <a:pt x="10737671" y="3327243"/>
                </a:cubicBezTo>
                <a:cubicBezTo>
                  <a:pt x="10705499" y="3517030"/>
                  <a:pt x="10771971" y="3832833"/>
                  <a:pt x="10737671" y="4041186"/>
                </a:cubicBezTo>
                <a:cubicBezTo>
                  <a:pt x="10599806" y="4021832"/>
                  <a:pt x="10361489" y="4062312"/>
                  <a:pt x="10066567" y="4041186"/>
                </a:cubicBezTo>
                <a:cubicBezTo>
                  <a:pt x="9771645" y="4020060"/>
                  <a:pt x="9505836" y="4035141"/>
                  <a:pt x="9288085" y="4041186"/>
                </a:cubicBezTo>
                <a:cubicBezTo>
                  <a:pt x="9070334" y="4047231"/>
                  <a:pt x="8620135" y="4076301"/>
                  <a:pt x="8402228" y="4041186"/>
                </a:cubicBezTo>
                <a:cubicBezTo>
                  <a:pt x="8184321" y="4006071"/>
                  <a:pt x="7752243" y="4002564"/>
                  <a:pt x="7516370" y="4041186"/>
                </a:cubicBezTo>
                <a:cubicBezTo>
                  <a:pt x="7280497" y="4079808"/>
                  <a:pt x="7246026" y="4024455"/>
                  <a:pt x="7060019" y="4041186"/>
                </a:cubicBezTo>
                <a:cubicBezTo>
                  <a:pt x="6874012" y="4057917"/>
                  <a:pt x="6772466" y="4068235"/>
                  <a:pt x="6496291" y="4041186"/>
                </a:cubicBezTo>
                <a:cubicBezTo>
                  <a:pt x="6220116" y="4014137"/>
                  <a:pt x="6042426" y="4069903"/>
                  <a:pt x="5825187" y="4041186"/>
                </a:cubicBezTo>
                <a:cubicBezTo>
                  <a:pt x="5607948" y="4012469"/>
                  <a:pt x="5465989" y="4037623"/>
                  <a:pt x="5368836" y="4041186"/>
                </a:cubicBezTo>
                <a:cubicBezTo>
                  <a:pt x="5271683" y="4044749"/>
                  <a:pt x="4892259" y="4065242"/>
                  <a:pt x="4590354" y="4041186"/>
                </a:cubicBezTo>
                <a:cubicBezTo>
                  <a:pt x="4288449" y="4017130"/>
                  <a:pt x="4141299" y="4021608"/>
                  <a:pt x="3811873" y="4041186"/>
                </a:cubicBezTo>
                <a:cubicBezTo>
                  <a:pt x="3482447" y="4060764"/>
                  <a:pt x="3208983" y="4062153"/>
                  <a:pt x="2926015" y="4041186"/>
                </a:cubicBezTo>
                <a:cubicBezTo>
                  <a:pt x="2643047" y="4020219"/>
                  <a:pt x="2310557" y="4051298"/>
                  <a:pt x="2040157" y="4041186"/>
                </a:cubicBezTo>
                <a:cubicBezTo>
                  <a:pt x="1769757" y="4031074"/>
                  <a:pt x="1711012" y="4055856"/>
                  <a:pt x="1476430" y="4041186"/>
                </a:cubicBezTo>
                <a:cubicBezTo>
                  <a:pt x="1241848" y="4026516"/>
                  <a:pt x="1061727" y="4049966"/>
                  <a:pt x="912702" y="4041186"/>
                </a:cubicBezTo>
                <a:cubicBezTo>
                  <a:pt x="763677" y="4032406"/>
                  <a:pt x="191079" y="4029064"/>
                  <a:pt x="0" y="4041186"/>
                </a:cubicBezTo>
                <a:cubicBezTo>
                  <a:pt x="-11036" y="3867874"/>
                  <a:pt x="-15233" y="3478075"/>
                  <a:pt x="0" y="3327243"/>
                </a:cubicBezTo>
                <a:cubicBezTo>
                  <a:pt x="15233" y="3176411"/>
                  <a:pt x="-19874" y="2861453"/>
                  <a:pt x="0" y="2653712"/>
                </a:cubicBezTo>
                <a:cubicBezTo>
                  <a:pt x="19874" y="2445971"/>
                  <a:pt x="-29416" y="2252682"/>
                  <a:pt x="0" y="2061005"/>
                </a:cubicBezTo>
                <a:cubicBezTo>
                  <a:pt x="29416" y="1869328"/>
                  <a:pt x="22986" y="1697395"/>
                  <a:pt x="0" y="1508709"/>
                </a:cubicBezTo>
                <a:cubicBezTo>
                  <a:pt x="-22986" y="1320023"/>
                  <a:pt x="-12101" y="1071435"/>
                  <a:pt x="0" y="754355"/>
                </a:cubicBezTo>
                <a:cubicBezTo>
                  <a:pt x="12101" y="437275"/>
                  <a:pt x="498" y="343666"/>
                  <a:pt x="0" y="0"/>
                </a:cubicBezTo>
                <a:close/>
              </a:path>
            </a:pathLst>
          </a:custGeom>
          <a:ln>
            <a:solidFill>
              <a:schemeClr val="tx1"/>
            </a:solidFill>
            <a:extLst>
              <a:ext uri="{C807C97D-BFC1-408E-A445-0C87EB9F89A2}">
                <ask:lineSketchStyleProps xmlns:ask="http://schemas.microsoft.com/office/drawing/2018/sketchyshapes" sd="3339082119">
                  <ask:type>
                    <ask:lineSketchFreehand/>
                  </ask:type>
                </ask:lineSketchStyleProps>
              </a:ext>
            </a:extLst>
          </a:ln>
        </p:spPr>
        <p:txBody>
          <a:bodyPr>
            <a:normAutofit/>
          </a:bodyPr>
          <a:lstStyle/>
          <a:p>
            <a:pPr marL="0" indent="0">
              <a:buNone/>
            </a:pPr>
            <a:r>
              <a:rPr lang="ka-GE" dirty="0"/>
              <a:t>ნანა ჭაბუკიანი</a:t>
            </a:r>
            <a:endParaRPr lang="en-US" dirty="0"/>
          </a:p>
          <a:p>
            <a:pPr marL="0" indent="0">
              <a:buNone/>
            </a:pPr>
            <a:r>
              <a:rPr lang="ka-GE" dirty="0"/>
              <a:t>სოციალური მკვლევარი</a:t>
            </a:r>
            <a:r>
              <a:rPr lang="en-US" dirty="0"/>
              <a:t>| </a:t>
            </a:r>
            <a:r>
              <a:rPr lang="ka-GE" dirty="0"/>
              <a:t>მონიტორინგისა და შეფასების სპეციალისტი</a:t>
            </a:r>
            <a:endParaRPr lang="en-US" dirty="0"/>
          </a:p>
          <a:p>
            <a:pPr marL="0" indent="0">
              <a:buNone/>
            </a:pPr>
            <a:r>
              <a:rPr lang="en-US" dirty="0"/>
              <a:t>15 </a:t>
            </a:r>
            <a:r>
              <a:rPr lang="ka-GE" dirty="0"/>
              <a:t>წლიანი სამუშაო გამოცდილება</a:t>
            </a:r>
            <a:endParaRPr lang="en-US" dirty="0"/>
          </a:p>
          <a:p>
            <a:pPr marL="0" indent="0">
              <a:buNone/>
            </a:pPr>
            <a:r>
              <a:rPr lang="en-US" dirty="0"/>
              <a:t>20+ </a:t>
            </a:r>
            <a:r>
              <a:rPr lang="ka-GE" dirty="0"/>
              <a:t>კვლევითი და შეფასებითი პროექტი</a:t>
            </a:r>
            <a:endParaRPr lang="en-US" dirty="0"/>
          </a:p>
          <a:p>
            <a:pPr marL="0" indent="0">
              <a:buNone/>
            </a:pPr>
            <a:r>
              <a:rPr lang="en-US" dirty="0" err="1"/>
              <a:t>WeResearch</a:t>
            </a:r>
            <a:r>
              <a:rPr lang="ka-GE" dirty="0"/>
              <a:t>-ის თანადამფუძნებელი</a:t>
            </a:r>
            <a:endParaRPr lang="en-US" dirty="0"/>
          </a:p>
          <a:p>
            <a:pPr marL="0" indent="0">
              <a:buNone/>
            </a:pPr>
            <a:r>
              <a:rPr lang="ka-GE" dirty="0"/>
              <a:t>სოციოლოგია და სოციალური ანთროპოლოგია</a:t>
            </a:r>
            <a:endParaRPr lang="en-US" dirty="0"/>
          </a:p>
        </p:txBody>
      </p:sp>
      <p:sp>
        <p:nvSpPr>
          <p:cNvPr id="4" name="Freeform 2">
            <a:extLst>
              <a:ext uri="{FF2B5EF4-FFF2-40B4-BE49-F238E27FC236}">
                <a16:creationId xmlns:a16="http://schemas.microsoft.com/office/drawing/2014/main" id="{A588AB40-7486-591F-F86F-ED82FF7C900C}"/>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pic>
        <p:nvPicPr>
          <p:cNvPr id="5" name="Picture 4" descr="A logo for a company&#10;&#10;AI-generated content may be incorrect.">
            <a:extLst>
              <a:ext uri="{FF2B5EF4-FFF2-40B4-BE49-F238E27FC236}">
                <a16:creationId xmlns:a16="http://schemas.microsoft.com/office/drawing/2014/main" id="{89C91368-E754-C75A-EBCF-CA0DB81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6" name="TextBox 5">
            <a:extLst>
              <a:ext uri="{FF2B5EF4-FFF2-40B4-BE49-F238E27FC236}">
                <a16:creationId xmlns:a16="http://schemas.microsoft.com/office/drawing/2014/main" id="{4B022318-1E7B-B207-AC02-DFCF3D20D936}"/>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extLst>
      <p:ext uri="{BB962C8B-B14F-4D97-AF65-F5344CB8AC3E}">
        <p14:creationId xmlns:p14="http://schemas.microsoft.com/office/powerpoint/2010/main" val="241001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4318-EE94-88B1-CCFF-37CCF6D60281}"/>
              </a:ext>
            </a:extLst>
          </p:cNvPr>
          <p:cNvSpPr>
            <a:spLocks noGrp="1"/>
          </p:cNvSpPr>
          <p:nvPr>
            <p:ph type="title"/>
          </p:nvPr>
        </p:nvSpPr>
        <p:spPr/>
        <p:txBody>
          <a:bodyPr/>
          <a:lstStyle/>
          <a:p>
            <a:r>
              <a:rPr lang="ka-GE" dirty="0"/>
              <a:t>პრეზენტაციის შესახებ</a:t>
            </a:r>
            <a:endParaRPr lang="en-US" dirty="0"/>
          </a:p>
        </p:txBody>
      </p:sp>
      <p:sp>
        <p:nvSpPr>
          <p:cNvPr id="3" name="Content Placeholder 2">
            <a:extLst>
              <a:ext uri="{FF2B5EF4-FFF2-40B4-BE49-F238E27FC236}">
                <a16:creationId xmlns:a16="http://schemas.microsoft.com/office/drawing/2014/main" id="{9A1E8EA0-7DE3-6A24-0DB4-DFF76AD2A49A}"/>
              </a:ext>
            </a:extLst>
          </p:cNvPr>
          <p:cNvSpPr>
            <a:spLocks noGrp="1"/>
          </p:cNvSpPr>
          <p:nvPr>
            <p:ph idx="1"/>
          </p:nvPr>
        </p:nvSpPr>
        <p:spPr>
          <a:xfrm>
            <a:off x="457200" y="2476500"/>
            <a:ext cx="12420600" cy="6934200"/>
          </a:xfrm>
        </p:spPr>
        <p:txBody>
          <a:bodyPr/>
          <a:lstStyle/>
          <a:p>
            <a:pPr marL="0" indent="0">
              <a:buNone/>
            </a:pPr>
            <a:r>
              <a:rPr lang="ka-GE" sz="3200" b="1" kern="100" dirty="0">
                <a:ea typeface="Aptos" panose="020B0004020202020204" pitchFamily="34" charset="0"/>
                <a:cs typeface="Times New Roman" panose="02020603050405020304" pitchFamily="18" charset="0"/>
              </a:rPr>
              <a:t>შემთხვევა</a:t>
            </a:r>
            <a:r>
              <a:rPr lang="ka-GE" sz="3200" kern="100" dirty="0">
                <a:ea typeface="Aptos" panose="020B0004020202020204" pitchFamily="34" charset="0"/>
                <a:cs typeface="Times New Roman" panose="02020603050405020304" pitchFamily="18" charset="0"/>
              </a:rPr>
              <a:t>: მონაწილეობითი პრინციპები: ჩართულობა და ძალაუფლება</a:t>
            </a:r>
          </a:p>
          <a:p>
            <a:pPr marL="0" indent="0">
              <a:buNone/>
            </a:pPr>
            <a:endParaRPr lang="ka-GE" kern="100" dirty="0">
              <a:ea typeface="Aptos" panose="020B0004020202020204" pitchFamily="34" charset="0"/>
              <a:cs typeface="Times New Roman" panose="02020603050405020304" pitchFamily="18" charset="0"/>
            </a:endParaRPr>
          </a:p>
          <a:p>
            <a:pPr marL="0" indent="0">
              <a:spcBef>
                <a:spcPts val="600"/>
              </a:spcBef>
              <a:buNone/>
            </a:pPr>
            <a:r>
              <a:rPr lang="ka-GE" sz="3200" b="1" kern="100" dirty="0">
                <a:ea typeface="Aptos" panose="020B0004020202020204" pitchFamily="34" charset="0"/>
                <a:cs typeface="Times New Roman" panose="02020603050405020304" pitchFamily="18" charset="0"/>
              </a:rPr>
              <a:t>მცდელობა</a:t>
            </a:r>
            <a:r>
              <a:rPr lang="ka-GE" dirty="0"/>
              <a:t>: </a:t>
            </a:r>
            <a:r>
              <a:rPr lang="ka-GE" sz="3200" kern="100" dirty="0">
                <a:ea typeface="Aptos" panose="020B0004020202020204" pitchFamily="34" charset="0"/>
                <a:cs typeface="Times New Roman" panose="02020603050405020304" pitchFamily="18" charset="0"/>
              </a:rPr>
              <a:t>ინტერსექციურობის პრინციპების გატარება </a:t>
            </a:r>
            <a:r>
              <a:rPr lang="en-US" sz="3200" kern="100" dirty="0">
                <a:ea typeface="Aptos" panose="020B0004020202020204" pitchFamily="34" charset="0"/>
                <a:cs typeface="Times New Roman" panose="02020603050405020304" pitchFamily="18" charset="0"/>
              </a:rPr>
              <a:t>MEL-</a:t>
            </a:r>
            <a:r>
              <a:rPr lang="ka-GE" sz="3200" kern="100" dirty="0">
                <a:ea typeface="Aptos" panose="020B0004020202020204" pitchFamily="34" charset="0"/>
                <a:cs typeface="Times New Roman" panose="02020603050405020304" pitchFamily="18" charset="0"/>
              </a:rPr>
              <a:t>ში</a:t>
            </a:r>
          </a:p>
          <a:p>
            <a:pPr marL="0" indent="0">
              <a:spcBef>
                <a:spcPts val="600"/>
              </a:spcBef>
              <a:buNone/>
            </a:pPr>
            <a:endParaRPr lang="ka-GE" sz="3200" kern="100" dirty="0">
              <a:ea typeface="Aptos" panose="020B0004020202020204" pitchFamily="34" charset="0"/>
              <a:cs typeface="Times New Roman" panose="02020603050405020304" pitchFamily="18" charset="0"/>
            </a:endParaRPr>
          </a:p>
          <a:p>
            <a:pPr marL="0" indent="0">
              <a:spcBef>
                <a:spcPts val="600"/>
              </a:spcBef>
              <a:buNone/>
            </a:pPr>
            <a:r>
              <a:rPr lang="ka-GE" b="1" kern="100" dirty="0">
                <a:cs typeface="Times New Roman" panose="02020603050405020304" pitchFamily="18" charset="0"/>
              </a:rPr>
              <a:t>წარუმატებლობა</a:t>
            </a:r>
            <a:r>
              <a:rPr lang="ka-GE" kern="100" dirty="0">
                <a:cs typeface="Times New Roman" panose="02020603050405020304" pitchFamily="18" charset="0"/>
              </a:rPr>
              <a:t>: უთანასწორობა მონაწილეობით </a:t>
            </a:r>
            <a:r>
              <a:rPr lang="en-US" kern="100" dirty="0">
                <a:cs typeface="Times New Roman" panose="02020603050405020304" pitchFamily="18" charset="0"/>
              </a:rPr>
              <a:t>MEL</a:t>
            </a:r>
            <a:r>
              <a:rPr lang="ka-GE" kern="100" dirty="0">
                <a:cs typeface="Times New Roman" panose="02020603050405020304" pitchFamily="18" charset="0"/>
              </a:rPr>
              <a:t>-ში</a:t>
            </a:r>
          </a:p>
          <a:p>
            <a:pPr marL="0" indent="0">
              <a:spcBef>
                <a:spcPts val="600"/>
              </a:spcBef>
              <a:buNone/>
            </a:pPr>
            <a:endParaRPr lang="ka-GE" kern="100" dirty="0">
              <a:cs typeface="Times New Roman" panose="02020603050405020304" pitchFamily="18" charset="0"/>
            </a:endParaRPr>
          </a:p>
          <a:p>
            <a:pPr marL="0" indent="0">
              <a:spcBef>
                <a:spcPts val="600"/>
              </a:spcBef>
              <a:spcAft>
                <a:spcPts val="1200"/>
              </a:spcAft>
              <a:buNone/>
            </a:pPr>
            <a:r>
              <a:rPr lang="ka-GE" b="1" kern="100" dirty="0">
                <a:cs typeface="Times New Roman" panose="02020603050405020304" pitchFamily="18" charset="0"/>
              </a:rPr>
              <a:t>რეფლექსია</a:t>
            </a:r>
            <a:r>
              <a:rPr lang="ka-GE" kern="100" dirty="0">
                <a:cs typeface="Times New Roman" panose="02020603050405020304" pitchFamily="18" charset="0"/>
              </a:rPr>
              <a:t>: თეორიული მიმოხილვა და ახსნა</a:t>
            </a:r>
          </a:p>
          <a:p>
            <a:pPr marL="0" indent="0">
              <a:spcBef>
                <a:spcPts val="600"/>
              </a:spcBef>
              <a:buNone/>
            </a:pPr>
            <a:endParaRPr lang="ka-GE"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ka-GE" sz="32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4" name="Freeform 2">
            <a:extLst>
              <a:ext uri="{FF2B5EF4-FFF2-40B4-BE49-F238E27FC236}">
                <a16:creationId xmlns:a16="http://schemas.microsoft.com/office/drawing/2014/main" id="{D1CF95C0-EE18-3525-59D3-D51C16187C0D}"/>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pic>
        <p:nvPicPr>
          <p:cNvPr id="5" name="Picture 4" descr="A logo for a company&#10;&#10;AI-generated content may be incorrect.">
            <a:extLst>
              <a:ext uri="{FF2B5EF4-FFF2-40B4-BE49-F238E27FC236}">
                <a16:creationId xmlns:a16="http://schemas.microsoft.com/office/drawing/2014/main" id="{62C08475-57AA-9B5C-12DD-1AB2FD701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6" name="TextBox 5">
            <a:extLst>
              <a:ext uri="{FF2B5EF4-FFF2-40B4-BE49-F238E27FC236}">
                <a16:creationId xmlns:a16="http://schemas.microsoft.com/office/drawing/2014/main" id="{2FA86401-DD4C-D85B-1250-A2E80F281154}"/>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extLst>
      <p:ext uri="{BB962C8B-B14F-4D97-AF65-F5344CB8AC3E}">
        <p14:creationId xmlns:p14="http://schemas.microsoft.com/office/powerpoint/2010/main" val="239033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23FED-9C2D-D694-349A-063A6AA5A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7F191-FC4E-A2DF-7F25-618AE3EC3A19}"/>
              </a:ext>
            </a:extLst>
          </p:cNvPr>
          <p:cNvSpPr>
            <a:spLocks noGrp="1"/>
          </p:cNvSpPr>
          <p:nvPr>
            <p:ph type="title"/>
          </p:nvPr>
        </p:nvSpPr>
        <p:spPr/>
        <p:txBody>
          <a:bodyPr/>
          <a:lstStyle/>
          <a:p>
            <a:r>
              <a:rPr lang="ka-GE" dirty="0"/>
              <a:t>პროექტის შესახებ</a:t>
            </a:r>
            <a:endParaRPr lang="en-US" dirty="0"/>
          </a:p>
        </p:txBody>
      </p:sp>
      <p:sp>
        <p:nvSpPr>
          <p:cNvPr id="3" name="Content Placeholder 2">
            <a:extLst>
              <a:ext uri="{FF2B5EF4-FFF2-40B4-BE49-F238E27FC236}">
                <a16:creationId xmlns:a16="http://schemas.microsoft.com/office/drawing/2014/main" id="{55B40101-7E66-A638-5BEE-6624B79A825D}"/>
              </a:ext>
            </a:extLst>
          </p:cNvPr>
          <p:cNvSpPr>
            <a:spLocks noGrp="1"/>
          </p:cNvSpPr>
          <p:nvPr>
            <p:ph idx="1"/>
          </p:nvPr>
        </p:nvSpPr>
        <p:spPr>
          <a:xfrm>
            <a:off x="457200" y="2476500"/>
            <a:ext cx="12420600" cy="6934200"/>
          </a:xfrm>
        </p:spPr>
        <p:txBody>
          <a:bodyPr/>
          <a:lstStyle/>
          <a:p>
            <a:pPr marL="0" indent="0">
              <a:spcAft>
                <a:spcPts val="1200"/>
              </a:spcAft>
              <a:buNone/>
            </a:pPr>
            <a:r>
              <a:rPr lang="ka-GE" b="1" dirty="0"/>
              <a:t>მიზანი</a:t>
            </a:r>
            <a:r>
              <a:rPr lang="ka-GE" dirty="0"/>
              <a:t>: ეთნიკური და რელიგიური უმცირესობის ინტეგრაციის ხელშეწყობა</a:t>
            </a:r>
          </a:p>
          <a:p>
            <a:pPr marL="0" indent="0">
              <a:spcAft>
                <a:spcPts val="1200"/>
              </a:spcAft>
              <a:buNone/>
            </a:pPr>
            <a:r>
              <a:rPr lang="ka-GE" b="1" dirty="0"/>
              <a:t>პერიოდი</a:t>
            </a:r>
            <a:r>
              <a:rPr lang="ka-GE" dirty="0"/>
              <a:t>: 5 წელი</a:t>
            </a:r>
          </a:p>
          <a:p>
            <a:pPr marL="0" indent="0">
              <a:spcAft>
                <a:spcPts val="1200"/>
              </a:spcAft>
              <a:buNone/>
            </a:pPr>
            <a:r>
              <a:rPr lang="ka-GE" b="1" dirty="0"/>
              <a:t>პარტნიორები</a:t>
            </a:r>
            <a:r>
              <a:rPr lang="ka-GE" dirty="0"/>
              <a:t>: 15 ადგილობრივი ორგანიზაცია საქართველოს რეგიონებში</a:t>
            </a:r>
          </a:p>
          <a:p>
            <a:pPr marL="0" indent="0">
              <a:spcAft>
                <a:spcPts val="1200"/>
              </a:spcAft>
              <a:buNone/>
            </a:pPr>
            <a:r>
              <a:rPr lang="ka-GE" b="1" dirty="0"/>
              <a:t>სამიზნე ჯგუფი</a:t>
            </a:r>
            <a:r>
              <a:rPr lang="ka-GE" dirty="0"/>
              <a:t>: ქალები, ახალგაზრდები, ეთნიკური უმცირესობები</a:t>
            </a:r>
          </a:p>
          <a:p>
            <a:endParaRPr lang="ka-GE" dirty="0"/>
          </a:p>
          <a:p>
            <a:pPr marL="0" indent="0">
              <a:buNone/>
            </a:pPr>
            <a:r>
              <a:rPr lang="ka-GE" b="1" dirty="0"/>
              <a:t>მონაწილეობითი მიდგომა და ინტერსექციურობა</a:t>
            </a:r>
          </a:p>
          <a:p>
            <a:pPr marL="0" indent="0">
              <a:spcBef>
                <a:spcPts val="600"/>
              </a:spcBef>
              <a:buNone/>
            </a:pPr>
            <a:endParaRPr lang="ka-GE"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ka-GE" sz="32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4" name="Freeform 2">
            <a:extLst>
              <a:ext uri="{FF2B5EF4-FFF2-40B4-BE49-F238E27FC236}">
                <a16:creationId xmlns:a16="http://schemas.microsoft.com/office/drawing/2014/main" id="{E08146A2-38F2-3152-7BE1-8A77E111B06B}"/>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pic>
        <p:nvPicPr>
          <p:cNvPr id="5" name="Picture 4" descr="A logo for a company&#10;&#10;AI-generated content may be incorrect.">
            <a:extLst>
              <a:ext uri="{FF2B5EF4-FFF2-40B4-BE49-F238E27FC236}">
                <a16:creationId xmlns:a16="http://schemas.microsoft.com/office/drawing/2014/main" id="{C1BB69EC-996D-E2C1-1724-5C77CB58C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6" name="TextBox 5">
            <a:extLst>
              <a:ext uri="{FF2B5EF4-FFF2-40B4-BE49-F238E27FC236}">
                <a16:creationId xmlns:a16="http://schemas.microsoft.com/office/drawing/2014/main" id="{AE5BB1F1-7199-B519-B168-E4BA2FAD505C}"/>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extLst>
      <p:ext uri="{BB962C8B-B14F-4D97-AF65-F5344CB8AC3E}">
        <p14:creationId xmlns:p14="http://schemas.microsoft.com/office/powerpoint/2010/main" val="85144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9850E-5930-B5FC-C846-38CA1BDF3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57C84-D84B-D4EB-0D67-9D6DF2B58EE6}"/>
              </a:ext>
            </a:extLst>
          </p:cNvPr>
          <p:cNvSpPr>
            <a:spLocks noGrp="1"/>
          </p:cNvSpPr>
          <p:nvPr>
            <p:ph type="title"/>
          </p:nvPr>
        </p:nvSpPr>
        <p:spPr/>
        <p:txBody>
          <a:bodyPr>
            <a:normAutofit/>
          </a:bodyPr>
          <a:lstStyle/>
          <a:p>
            <a:r>
              <a:rPr lang="ka-GE" dirty="0"/>
              <a:t>რა არის ინტერსექციურობა?</a:t>
            </a:r>
            <a:endParaRPr lang="en-US" dirty="0"/>
          </a:p>
        </p:txBody>
      </p:sp>
      <p:sp>
        <p:nvSpPr>
          <p:cNvPr id="3" name="Content Placeholder 2">
            <a:extLst>
              <a:ext uri="{FF2B5EF4-FFF2-40B4-BE49-F238E27FC236}">
                <a16:creationId xmlns:a16="http://schemas.microsoft.com/office/drawing/2014/main" id="{820E3549-436B-ADB5-0C42-ED28ADE17FA2}"/>
              </a:ext>
            </a:extLst>
          </p:cNvPr>
          <p:cNvSpPr>
            <a:spLocks noGrp="1"/>
          </p:cNvSpPr>
          <p:nvPr>
            <p:ph idx="1"/>
          </p:nvPr>
        </p:nvSpPr>
        <p:spPr>
          <a:xfrm>
            <a:off x="457200" y="1408721"/>
            <a:ext cx="9753600" cy="2744179"/>
          </a:xfrm>
          <a:custGeom>
            <a:avLst/>
            <a:gdLst>
              <a:gd name="connsiteX0" fmla="*/ 0 w 9753600"/>
              <a:gd name="connsiteY0" fmla="*/ 0 h 2744179"/>
              <a:gd name="connsiteX1" fmla="*/ 599150 w 9753600"/>
              <a:gd name="connsiteY1" fmla="*/ 0 h 2744179"/>
              <a:gd name="connsiteX2" fmla="*/ 1295835 w 9753600"/>
              <a:gd name="connsiteY2" fmla="*/ 0 h 2744179"/>
              <a:gd name="connsiteX3" fmla="*/ 1797449 w 9753600"/>
              <a:gd name="connsiteY3" fmla="*/ 0 h 2744179"/>
              <a:gd name="connsiteX4" fmla="*/ 2396599 w 9753600"/>
              <a:gd name="connsiteY4" fmla="*/ 0 h 2744179"/>
              <a:gd name="connsiteX5" fmla="*/ 2898213 w 9753600"/>
              <a:gd name="connsiteY5" fmla="*/ 0 h 2744179"/>
              <a:gd name="connsiteX6" fmla="*/ 3497362 w 9753600"/>
              <a:gd name="connsiteY6" fmla="*/ 0 h 2744179"/>
              <a:gd name="connsiteX7" fmla="*/ 4389120 w 9753600"/>
              <a:gd name="connsiteY7" fmla="*/ 0 h 2744179"/>
              <a:gd name="connsiteX8" fmla="*/ 5085806 w 9753600"/>
              <a:gd name="connsiteY8" fmla="*/ 0 h 2744179"/>
              <a:gd name="connsiteX9" fmla="*/ 5977563 w 9753600"/>
              <a:gd name="connsiteY9" fmla="*/ 0 h 2744179"/>
              <a:gd name="connsiteX10" fmla="*/ 6576713 w 9753600"/>
              <a:gd name="connsiteY10" fmla="*/ 0 h 2744179"/>
              <a:gd name="connsiteX11" fmla="*/ 6980791 w 9753600"/>
              <a:gd name="connsiteY11" fmla="*/ 0 h 2744179"/>
              <a:gd name="connsiteX12" fmla="*/ 7677477 w 9753600"/>
              <a:gd name="connsiteY12" fmla="*/ 0 h 2744179"/>
              <a:gd name="connsiteX13" fmla="*/ 8081554 w 9753600"/>
              <a:gd name="connsiteY13" fmla="*/ 0 h 2744179"/>
              <a:gd name="connsiteX14" fmla="*/ 8778240 w 9753600"/>
              <a:gd name="connsiteY14" fmla="*/ 0 h 2744179"/>
              <a:gd name="connsiteX15" fmla="*/ 9753600 w 9753600"/>
              <a:gd name="connsiteY15" fmla="*/ 0 h 2744179"/>
              <a:gd name="connsiteX16" fmla="*/ 9753600 w 9753600"/>
              <a:gd name="connsiteY16" fmla="*/ 713487 h 2744179"/>
              <a:gd name="connsiteX17" fmla="*/ 9753600 w 9753600"/>
              <a:gd name="connsiteY17" fmla="*/ 1344648 h 2744179"/>
              <a:gd name="connsiteX18" fmla="*/ 9753600 w 9753600"/>
              <a:gd name="connsiteY18" fmla="*/ 2085576 h 2744179"/>
              <a:gd name="connsiteX19" fmla="*/ 9753600 w 9753600"/>
              <a:gd name="connsiteY19" fmla="*/ 2744179 h 2744179"/>
              <a:gd name="connsiteX20" fmla="*/ 9056914 w 9753600"/>
              <a:gd name="connsiteY20" fmla="*/ 2744179 h 2744179"/>
              <a:gd name="connsiteX21" fmla="*/ 8165157 w 9753600"/>
              <a:gd name="connsiteY21" fmla="*/ 2744179 h 2744179"/>
              <a:gd name="connsiteX22" fmla="*/ 7370935 w 9753600"/>
              <a:gd name="connsiteY22" fmla="*/ 2744179 h 2744179"/>
              <a:gd name="connsiteX23" fmla="*/ 6674249 w 9753600"/>
              <a:gd name="connsiteY23" fmla="*/ 2744179 h 2744179"/>
              <a:gd name="connsiteX24" fmla="*/ 5880027 w 9753600"/>
              <a:gd name="connsiteY24" fmla="*/ 2744179 h 2744179"/>
              <a:gd name="connsiteX25" fmla="*/ 4988270 w 9753600"/>
              <a:gd name="connsiteY25" fmla="*/ 2744179 h 2744179"/>
              <a:gd name="connsiteX26" fmla="*/ 4194048 w 9753600"/>
              <a:gd name="connsiteY26" fmla="*/ 2744179 h 2744179"/>
              <a:gd name="connsiteX27" fmla="*/ 3594898 w 9753600"/>
              <a:gd name="connsiteY27" fmla="*/ 2744179 h 2744179"/>
              <a:gd name="connsiteX28" fmla="*/ 2995749 w 9753600"/>
              <a:gd name="connsiteY28" fmla="*/ 2744179 h 2744179"/>
              <a:gd name="connsiteX29" fmla="*/ 2299063 w 9753600"/>
              <a:gd name="connsiteY29" fmla="*/ 2744179 h 2744179"/>
              <a:gd name="connsiteX30" fmla="*/ 1894985 w 9753600"/>
              <a:gd name="connsiteY30" fmla="*/ 2744179 h 2744179"/>
              <a:gd name="connsiteX31" fmla="*/ 1003227 w 9753600"/>
              <a:gd name="connsiteY31" fmla="*/ 2744179 h 2744179"/>
              <a:gd name="connsiteX32" fmla="*/ 0 w 9753600"/>
              <a:gd name="connsiteY32" fmla="*/ 2744179 h 2744179"/>
              <a:gd name="connsiteX33" fmla="*/ 0 w 9753600"/>
              <a:gd name="connsiteY33" fmla="*/ 2113018 h 2744179"/>
              <a:gd name="connsiteX34" fmla="*/ 0 w 9753600"/>
              <a:gd name="connsiteY34" fmla="*/ 1454415 h 2744179"/>
              <a:gd name="connsiteX35" fmla="*/ 0 w 9753600"/>
              <a:gd name="connsiteY35" fmla="*/ 795812 h 2744179"/>
              <a:gd name="connsiteX36" fmla="*/ 0 w 9753600"/>
              <a:gd name="connsiteY36" fmla="*/ 0 h 27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53600" h="2744179" fill="none" extrusionOk="0">
                <a:moveTo>
                  <a:pt x="0" y="0"/>
                </a:moveTo>
                <a:cubicBezTo>
                  <a:pt x="244834" y="26506"/>
                  <a:pt x="405031" y="21459"/>
                  <a:pt x="599150" y="0"/>
                </a:cubicBezTo>
                <a:cubicBezTo>
                  <a:pt x="793269" y="-21459"/>
                  <a:pt x="1087576" y="-2001"/>
                  <a:pt x="1295835" y="0"/>
                </a:cubicBezTo>
                <a:cubicBezTo>
                  <a:pt x="1504094" y="2001"/>
                  <a:pt x="1546681" y="9743"/>
                  <a:pt x="1797449" y="0"/>
                </a:cubicBezTo>
                <a:cubicBezTo>
                  <a:pt x="2048217" y="-9743"/>
                  <a:pt x="2250968" y="-17783"/>
                  <a:pt x="2396599" y="0"/>
                </a:cubicBezTo>
                <a:cubicBezTo>
                  <a:pt x="2542230" y="17783"/>
                  <a:pt x="2653584" y="-4134"/>
                  <a:pt x="2898213" y="0"/>
                </a:cubicBezTo>
                <a:cubicBezTo>
                  <a:pt x="3142842" y="4134"/>
                  <a:pt x="3205066" y="13133"/>
                  <a:pt x="3497362" y="0"/>
                </a:cubicBezTo>
                <a:cubicBezTo>
                  <a:pt x="3789658" y="-13133"/>
                  <a:pt x="4053382" y="-35868"/>
                  <a:pt x="4389120" y="0"/>
                </a:cubicBezTo>
                <a:cubicBezTo>
                  <a:pt x="4724858" y="35868"/>
                  <a:pt x="4891695" y="-25144"/>
                  <a:pt x="5085806" y="0"/>
                </a:cubicBezTo>
                <a:cubicBezTo>
                  <a:pt x="5279917" y="25144"/>
                  <a:pt x="5537441" y="-13247"/>
                  <a:pt x="5977563" y="0"/>
                </a:cubicBezTo>
                <a:cubicBezTo>
                  <a:pt x="6417685" y="13247"/>
                  <a:pt x="6358505" y="739"/>
                  <a:pt x="6576713" y="0"/>
                </a:cubicBezTo>
                <a:cubicBezTo>
                  <a:pt x="6794921" y="-739"/>
                  <a:pt x="6821725" y="4160"/>
                  <a:pt x="6980791" y="0"/>
                </a:cubicBezTo>
                <a:cubicBezTo>
                  <a:pt x="7139857" y="-4160"/>
                  <a:pt x="7492510" y="-26474"/>
                  <a:pt x="7677477" y="0"/>
                </a:cubicBezTo>
                <a:cubicBezTo>
                  <a:pt x="7862444" y="26474"/>
                  <a:pt x="7981840" y="-19093"/>
                  <a:pt x="8081554" y="0"/>
                </a:cubicBezTo>
                <a:cubicBezTo>
                  <a:pt x="8181268" y="19093"/>
                  <a:pt x="8521370" y="17786"/>
                  <a:pt x="8778240" y="0"/>
                </a:cubicBezTo>
                <a:cubicBezTo>
                  <a:pt x="9035110" y="-17786"/>
                  <a:pt x="9388463" y="11569"/>
                  <a:pt x="9753600" y="0"/>
                </a:cubicBezTo>
                <a:cubicBezTo>
                  <a:pt x="9773919" y="195470"/>
                  <a:pt x="9757167" y="461201"/>
                  <a:pt x="9753600" y="713487"/>
                </a:cubicBezTo>
                <a:cubicBezTo>
                  <a:pt x="9750033" y="965773"/>
                  <a:pt x="9725073" y="1137646"/>
                  <a:pt x="9753600" y="1344648"/>
                </a:cubicBezTo>
                <a:cubicBezTo>
                  <a:pt x="9782127" y="1551650"/>
                  <a:pt x="9740411" y="1867361"/>
                  <a:pt x="9753600" y="2085576"/>
                </a:cubicBezTo>
                <a:cubicBezTo>
                  <a:pt x="9766789" y="2303791"/>
                  <a:pt x="9755941" y="2489933"/>
                  <a:pt x="9753600" y="2744179"/>
                </a:cubicBezTo>
                <a:cubicBezTo>
                  <a:pt x="9516476" y="2734234"/>
                  <a:pt x="9378414" y="2761137"/>
                  <a:pt x="9056914" y="2744179"/>
                </a:cubicBezTo>
                <a:cubicBezTo>
                  <a:pt x="8735414" y="2727221"/>
                  <a:pt x="8511356" y="2723245"/>
                  <a:pt x="8165157" y="2744179"/>
                </a:cubicBezTo>
                <a:cubicBezTo>
                  <a:pt x="7818958" y="2765113"/>
                  <a:pt x="7559259" y="2772238"/>
                  <a:pt x="7370935" y="2744179"/>
                </a:cubicBezTo>
                <a:cubicBezTo>
                  <a:pt x="7182611" y="2716120"/>
                  <a:pt x="6837811" y="2743793"/>
                  <a:pt x="6674249" y="2744179"/>
                </a:cubicBezTo>
                <a:cubicBezTo>
                  <a:pt x="6510687" y="2744565"/>
                  <a:pt x="6176186" y="2726236"/>
                  <a:pt x="5880027" y="2744179"/>
                </a:cubicBezTo>
                <a:cubicBezTo>
                  <a:pt x="5583868" y="2762122"/>
                  <a:pt x="5198975" y="2746642"/>
                  <a:pt x="4988270" y="2744179"/>
                </a:cubicBezTo>
                <a:cubicBezTo>
                  <a:pt x="4777565" y="2741716"/>
                  <a:pt x="4375286" y="2721128"/>
                  <a:pt x="4194048" y="2744179"/>
                </a:cubicBezTo>
                <a:cubicBezTo>
                  <a:pt x="4012810" y="2767230"/>
                  <a:pt x="3816696" y="2717498"/>
                  <a:pt x="3594898" y="2744179"/>
                </a:cubicBezTo>
                <a:cubicBezTo>
                  <a:pt x="3373100" y="2770861"/>
                  <a:pt x="3246897" y="2717001"/>
                  <a:pt x="2995749" y="2744179"/>
                </a:cubicBezTo>
                <a:cubicBezTo>
                  <a:pt x="2744601" y="2771357"/>
                  <a:pt x="2534668" y="2753864"/>
                  <a:pt x="2299063" y="2744179"/>
                </a:cubicBezTo>
                <a:cubicBezTo>
                  <a:pt x="2063458" y="2734494"/>
                  <a:pt x="1997301" y="2752330"/>
                  <a:pt x="1894985" y="2744179"/>
                </a:cubicBezTo>
                <a:cubicBezTo>
                  <a:pt x="1792669" y="2736028"/>
                  <a:pt x="1381709" y="2733356"/>
                  <a:pt x="1003227" y="2744179"/>
                </a:cubicBezTo>
                <a:cubicBezTo>
                  <a:pt x="624745" y="2755002"/>
                  <a:pt x="483521" y="2794080"/>
                  <a:pt x="0" y="2744179"/>
                </a:cubicBezTo>
                <a:cubicBezTo>
                  <a:pt x="-14183" y="2480810"/>
                  <a:pt x="-5442" y="2268166"/>
                  <a:pt x="0" y="2113018"/>
                </a:cubicBezTo>
                <a:cubicBezTo>
                  <a:pt x="5442" y="1957870"/>
                  <a:pt x="20423" y="1643620"/>
                  <a:pt x="0" y="1454415"/>
                </a:cubicBezTo>
                <a:cubicBezTo>
                  <a:pt x="-20423" y="1265210"/>
                  <a:pt x="18528" y="1036787"/>
                  <a:pt x="0" y="795812"/>
                </a:cubicBezTo>
                <a:cubicBezTo>
                  <a:pt x="-18528" y="554837"/>
                  <a:pt x="26909" y="169771"/>
                  <a:pt x="0" y="0"/>
                </a:cubicBezTo>
                <a:close/>
              </a:path>
              <a:path w="9753600" h="2744179" stroke="0" extrusionOk="0">
                <a:moveTo>
                  <a:pt x="0" y="0"/>
                </a:moveTo>
                <a:cubicBezTo>
                  <a:pt x="112068" y="-16571"/>
                  <a:pt x="310448" y="14976"/>
                  <a:pt x="404078" y="0"/>
                </a:cubicBezTo>
                <a:cubicBezTo>
                  <a:pt x="497708" y="-14976"/>
                  <a:pt x="910594" y="-13067"/>
                  <a:pt x="1198299" y="0"/>
                </a:cubicBezTo>
                <a:cubicBezTo>
                  <a:pt x="1486004" y="13067"/>
                  <a:pt x="1658134" y="-31756"/>
                  <a:pt x="1992521" y="0"/>
                </a:cubicBezTo>
                <a:cubicBezTo>
                  <a:pt x="2326908" y="31756"/>
                  <a:pt x="2213015" y="3692"/>
                  <a:pt x="2396599" y="0"/>
                </a:cubicBezTo>
                <a:cubicBezTo>
                  <a:pt x="2580183" y="-3692"/>
                  <a:pt x="2847411" y="-4279"/>
                  <a:pt x="3288357" y="0"/>
                </a:cubicBezTo>
                <a:cubicBezTo>
                  <a:pt x="3729303" y="4279"/>
                  <a:pt x="3553870" y="-13632"/>
                  <a:pt x="3692434" y="0"/>
                </a:cubicBezTo>
                <a:cubicBezTo>
                  <a:pt x="3830998" y="13632"/>
                  <a:pt x="4344278" y="34082"/>
                  <a:pt x="4584192" y="0"/>
                </a:cubicBezTo>
                <a:cubicBezTo>
                  <a:pt x="4824106" y="-34082"/>
                  <a:pt x="4920435" y="-13861"/>
                  <a:pt x="5085806" y="0"/>
                </a:cubicBezTo>
                <a:cubicBezTo>
                  <a:pt x="5251177" y="13861"/>
                  <a:pt x="5738739" y="-12796"/>
                  <a:pt x="5977563" y="0"/>
                </a:cubicBezTo>
                <a:cubicBezTo>
                  <a:pt x="6216387" y="12796"/>
                  <a:pt x="6369134" y="17033"/>
                  <a:pt x="6479177" y="0"/>
                </a:cubicBezTo>
                <a:cubicBezTo>
                  <a:pt x="6589220" y="-17033"/>
                  <a:pt x="6854687" y="1110"/>
                  <a:pt x="6980791" y="0"/>
                </a:cubicBezTo>
                <a:cubicBezTo>
                  <a:pt x="7106895" y="-1110"/>
                  <a:pt x="7487270" y="-33302"/>
                  <a:pt x="7872549" y="0"/>
                </a:cubicBezTo>
                <a:cubicBezTo>
                  <a:pt x="8257828" y="33302"/>
                  <a:pt x="8500078" y="32181"/>
                  <a:pt x="8764306" y="0"/>
                </a:cubicBezTo>
                <a:cubicBezTo>
                  <a:pt x="9028534" y="-32181"/>
                  <a:pt x="9326937" y="-36892"/>
                  <a:pt x="9753600" y="0"/>
                </a:cubicBezTo>
                <a:cubicBezTo>
                  <a:pt x="9754539" y="352726"/>
                  <a:pt x="9737898" y="557588"/>
                  <a:pt x="9753600" y="740928"/>
                </a:cubicBezTo>
                <a:cubicBezTo>
                  <a:pt x="9769302" y="924268"/>
                  <a:pt x="9752250" y="1184610"/>
                  <a:pt x="9753600" y="1372090"/>
                </a:cubicBezTo>
                <a:cubicBezTo>
                  <a:pt x="9754950" y="1559570"/>
                  <a:pt x="9774871" y="1759240"/>
                  <a:pt x="9753600" y="2030692"/>
                </a:cubicBezTo>
                <a:cubicBezTo>
                  <a:pt x="9732329" y="2302144"/>
                  <a:pt x="9743610" y="2464981"/>
                  <a:pt x="9753600" y="2744179"/>
                </a:cubicBezTo>
                <a:cubicBezTo>
                  <a:pt x="9492878" y="2728711"/>
                  <a:pt x="9284614" y="2721433"/>
                  <a:pt x="8861842" y="2744179"/>
                </a:cubicBezTo>
                <a:cubicBezTo>
                  <a:pt x="8439070" y="2766925"/>
                  <a:pt x="8374784" y="2718986"/>
                  <a:pt x="7970085" y="2744179"/>
                </a:cubicBezTo>
                <a:cubicBezTo>
                  <a:pt x="7565386" y="2769372"/>
                  <a:pt x="7278609" y="2780322"/>
                  <a:pt x="7078327" y="2744179"/>
                </a:cubicBezTo>
                <a:cubicBezTo>
                  <a:pt x="6878045" y="2708036"/>
                  <a:pt x="6786749" y="2735660"/>
                  <a:pt x="6674249" y="2744179"/>
                </a:cubicBezTo>
                <a:cubicBezTo>
                  <a:pt x="6561749" y="2752698"/>
                  <a:pt x="6126425" y="2771474"/>
                  <a:pt x="5782491" y="2744179"/>
                </a:cubicBezTo>
                <a:cubicBezTo>
                  <a:pt x="5438557" y="2716884"/>
                  <a:pt x="5415456" y="2760082"/>
                  <a:pt x="5280878" y="2744179"/>
                </a:cubicBezTo>
                <a:cubicBezTo>
                  <a:pt x="5146300" y="2728276"/>
                  <a:pt x="4881391" y="2757728"/>
                  <a:pt x="4584192" y="2744179"/>
                </a:cubicBezTo>
                <a:cubicBezTo>
                  <a:pt x="4286993" y="2730630"/>
                  <a:pt x="4192580" y="2737197"/>
                  <a:pt x="3985042" y="2744179"/>
                </a:cubicBezTo>
                <a:cubicBezTo>
                  <a:pt x="3777504" y="2751162"/>
                  <a:pt x="3629326" y="2761868"/>
                  <a:pt x="3483429" y="2744179"/>
                </a:cubicBezTo>
                <a:cubicBezTo>
                  <a:pt x="3337532" y="2726490"/>
                  <a:pt x="2819685" y="2736564"/>
                  <a:pt x="2591671" y="2744179"/>
                </a:cubicBezTo>
                <a:cubicBezTo>
                  <a:pt x="2363657" y="2751794"/>
                  <a:pt x="2105549" y="2718225"/>
                  <a:pt x="1797449" y="2744179"/>
                </a:cubicBezTo>
                <a:cubicBezTo>
                  <a:pt x="1489349" y="2770133"/>
                  <a:pt x="1395882" y="2749147"/>
                  <a:pt x="1198299" y="2744179"/>
                </a:cubicBezTo>
                <a:cubicBezTo>
                  <a:pt x="1000716" y="2739212"/>
                  <a:pt x="449913" y="2763728"/>
                  <a:pt x="0" y="2744179"/>
                </a:cubicBezTo>
                <a:cubicBezTo>
                  <a:pt x="-13004" y="2588381"/>
                  <a:pt x="21263" y="2428052"/>
                  <a:pt x="0" y="2113018"/>
                </a:cubicBezTo>
                <a:cubicBezTo>
                  <a:pt x="-21263" y="1797984"/>
                  <a:pt x="31938" y="1595875"/>
                  <a:pt x="0" y="1426973"/>
                </a:cubicBezTo>
                <a:cubicBezTo>
                  <a:pt x="-31938" y="1258072"/>
                  <a:pt x="3944" y="1085362"/>
                  <a:pt x="0" y="795812"/>
                </a:cubicBezTo>
                <a:cubicBezTo>
                  <a:pt x="-3944" y="506262"/>
                  <a:pt x="37381" y="178802"/>
                  <a:pt x="0" y="0"/>
                </a:cubicBezTo>
                <a:close/>
              </a:path>
            </a:pathLst>
          </a:custGeom>
          <a:ln>
            <a:solidFill>
              <a:schemeClr val="tx1"/>
            </a:solidFill>
            <a:extLst>
              <a:ext uri="{C807C97D-BFC1-408E-A445-0C87EB9F89A2}">
                <ask:lineSketchStyleProps xmlns:ask="http://schemas.microsoft.com/office/drawing/2018/sketchyshapes" sd="2786970889">
                  <ask:type>
                    <ask:lineSketchFreehand/>
                  </ask:type>
                </ask:lineSketchStyleProps>
              </a:ext>
            </a:extLst>
          </a:ln>
        </p:spPr>
        <p:txBody>
          <a:bodyPr>
            <a:normAutofit/>
          </a:bodyPr>
          <a:lstStyle/>
          <a:p>
            <a:pPr marL="0">
              <a:lnSpc>
                <a:spcPct val="115000"/>
              </a:lnSpc>
              <a:spcAft>
                <a:spcPts val="1200"/>
              </a:spcAft>
              <a:buNone/>
            </a:pPr>
            <a:r>
              <a:rPr lang="ka-GE" sz="2400" kern="100" dirty="0">
                <a:latin typeface="Sylfaen" panose="010A0502050306030303" pitchFamily="18" charset="0"/>
                <a:ea typeface="Aptos" panose="020B0004020202020204" pitchFamily="34" charset="0"/>
                <a:cs typeface="Times New Roman" panose="02020603050405020304" pitchFamily="18" charset="0"/>
              </a:rPr>
              <a:t>ინტერსექციურობა არის ერთგვარი ჩარჩო, რომელიც აჩვენებს თუ სხვადასხვა სოციალური კატეგორიები, როგორიც არის გენდერი, კლასი, ასაკი, შეზღუდული შესაძლებლობა, სექსუალური ორიენტაცია, საცხოვრებელი ადგილი და სხვა, როგორ შემოსაზღვრავს ინდივიდს და ანიჭებს მას პრივილეგიებს, ან პირიქით, ჩაგრავს მას. </a:t>
            </a:r>
          </a:p>
        </p:txBody>
      </p:sp>
      <p:grpSp>
        <p:nvGrpSpPr>
          <p:cNvPr id="37" name="Group 36">
            <a:extLst>
              <a:ext uri="{FF2B5EF4-FFF2-40B4-BE49-F238E27FC236}">
                <a16:creationId xmlns:a16="http://schemas.microsoft.com/office/drawing/2014/main" id="{51569A41-0E85-7C31-109B-0D9B640E93BD}"/>
              </a:ext>
            </a:extLst>
          </p:cNvPr>
          <p:cNvGrpSpPr/>
          <p:nvPr/>
        </p:nvGrpSpPr>
        <p:grpSpPr>
          <a:xfrm>
            <a:off x="10592703" y="6060768"/>
            <a:ext cx="3472061" cy="3314700"/>
            <a:chOff x="10592703" y="6060768"/>
            <a:chExt cx="3472061" cy="3314700"/>
          </a:xfrm>
        </p:grpSpPr>
        <p:sp>
          <p:nvSpPr>
            <p:cNvPr id="4" name="Oval 3">
              <a:extLst>
                <a:ext uri="{FF2B5EF4-FFF2-40B4-BE49-F238E27FC236}">
                  <a16:creationId xmlns:a16="http://schemas.microsoft.com/office/drawing/2014/main" id="{87E37B60-2AAF-ACD8-A21F-C11C344A6B06}"/>
                </a:ext>
              </a:extLst>
            </p:cNvPr>
            <p:cNvSpPr/>
            <p:nvPr/>
          </p:nvSpPr>
          <p:spPr>
            <a:xfrm>
              <a:off x="10592703" y="6060768"/>
              <a:ext cx="3472061" cy="3314700"/>
            </a:xfrm>
            <a:prstGeom prst="ellipse">
              <a:avLst/>
            </a:prstGeom>
            <a:solidFill>
              <a:schemeClr val="accent1">
                <a:alpha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A83728C8-C294-60E4-3A8B-CA6295A7BB9F}"/>
                </a:ext>
              </a:extLst>
            </p:cNvPr>
            <p:cNvSpPr/>
            <p:nvPr/>
          </p:nvSpPr>
          <p:spPr>
            <a:xfrm>
              <a:off x="10931564" y="7525757"/>
              <a:ext cx="2519948" cy="384721"/>
            </a:xfrm>
            <a:prstGeom prst="rect">
              <a:avLst/>
            </a:prstGeom>
          </p:spPr>
          <p:txBody>
            <a:bodyPr wrap="square">
              <a:spAutoFit/>
            </a:bodyPr>
            <a:lstStyle/>
            <a:p>
              <a:pPr algn="ctr">
                <a:lnSpc>
                  <a:spcPct val="95000"/>
                </a:lnSpc>
              </a:pPr>
              <a:r>
                <a:rPr lang="ka-GE" sz="2000" dirty="0"/>
                <a:t>სქესი</a:t>
              </a:r>
              <a:endParaRPr lang="en-US" sz="2000" dirty="0"/>
            </a:p>
          </p:txBody>
        </p:sp>
      </p:grpSp>
      <p:grpSp>
        <p:nvGrpSpPr>
          <p:cNvPr id="38" name="Group 37">
            <a:extLst>
              <a:ext uri="{FF2B5EF4-FFF2-40B4-BE49-F238E27FC236}">
                <a16:creationId xmlns:a16="http://schemas.microsoft.com/office/drawing/2014/main" id="{9D0DCFA3-9E63-00CA-5A98-09A4D5DC938C}"/>
              </a:ext>
            </a:extLst>
          </p:cNvPr>
          <p:cNvGrpSpPr/>
          <p:nvPr/>
        </p:nvGrpSpPr>
        <p:grpSpPr>
          <a:xfrm>
            <a:off x="12022108" y="4410713"/>
            <a:ext cx="3472061" cy="3314700"/>
            <a:chOff x="12291444" y="4595778"/>
            <a:chExt cx="3472061" cy="3314700"/>
          </a:xfrm>
        </p:grpSpPr>
        <p:sp>
          <p:nvSpPr>
            <p:cNvPr id="5" name="Oval 4">
              <a:extLst>
                <a:ext uri="{FF2B5EF4-FFF2-40B4-BE49-F238E27FC236}">
                  <a16:creationId xmlns:a16="http://schemas.microsoft.com/office/drawing/2014/main" id="{5E7A0131-CEFB-CC88-7894-6D929725E11F}"/>
                </a:ext>
              </a:extLst>
            </p:cNvPr>
            <p:cNvSpPr/>
            <p:nvPr/>
          </p:nvSpPr>
          <p:spPr>
            <a:xfrm>
              <a:off x="12291444" y="4595778"/>
              <a:ext cx="3472061" cy="3314700"/>
            </a:xfrm>
            <a:prstGeom prst="ellipse">
              <a:avLst/>
            </a:prstGeom>
            <a:solidFill>
              <a:schemeClr val="accent5">
                <a:alpha val="6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5B4FCD3E-A417-73E1-37B9-2C7FFDE3C6A8}"/>
                </a:ext>
              </a:extLst>
            </p:cNvPr>
            <p:cNvSpPr/>
            <p:nvPr/>
          </p:nvSpPr>
          <p:spPr>
            <a:xfrm>
              <a:off x="12804790" y="5946801"/>
              <a:ext cx="2519948" cy="384721"/>
            </a:xfrm>
            <a:prstGeom prst="rect">
              <a:avLst/>
            </a:prstGeom>
          </p:spPr>
          <p:txBody>
            <a:bodyPr wrap="square">
              <a:spAutoFit/>
            </a:bodyPr>
            <a:lstStyle/>
            <a:p>
              <a:pPr algn="ctr">
                <a:lnSpc>
                  <a:spcPct val="95000"/>
                </a:lnSpc>
              </a:pPr>
              <a:r>
                <a:rPr lang="ka-GE" sz="2000" dirty="0"/>
                <a:t>ასაკი</a:t>
              </a:r>
              <a:endParaRPr lang="en-US" sz="2000" dirty="0"/>
            </a:p>
          </p:txBody>
        </p:sp>
      </p:grpSp>
      <p:grpSp>
        <p:nvGrpSpPr>
          <p:cNvPr id="39" name="Group 38">
            <a:extLst>
              <a:ext uri="{FF2B5EF4-FFF2-40B4-BE49-F238E27FC236}">
                <a16:creationId xmlns:a16="http://schemas.microsoft.com/office/drawing/2014/main" id="{AF22F800-71F7-7216-5BFC-9F61BB95428B}"/>
              </a:ext>
            </a:extLst>
          </p:cNvPr>
          <p:cNvGrpSpPr/>
          <p:nvPr/>
        </p:nvGrpSpPr>
        <p:grpSpPr>
          <a:xfrm>
            <a:off x="13213772" y="6174735"/>
            <a:ext cx="3472061" cy="3314700"/>
            <a:chOff x="13213772" y="6174735"/>
            <a:chExt cx="3472061" cy="3314700"/>
          </a:xfrm>
        </p:grpSpPr>
        <p:sp>
          <p:nvSpPr>
            <p:cNvPr id="6" name="Oval 5">
              <a:extLst>
                <a:ext uri="{FF2B5EF4-FFF2-40B4-BE49-F238E27FC236}">
                  <a16:creationId xmlns:a16="http://schemas.microsoft.com/office/drawing/2014/main" id="{F3680AF9-07A2-1E53-CF8C-5824732C9150}"/>
                </a:ext>
              </a:extLst>
            </p:cNvPr>
            <p:cNvSpPr/>
            <p:nvPr/>
          </p:nvSpPr>
          <p:spPr>
            <a:xfrm>
              <a:off x="13213772" y="6174735"/>
              <a:ext cx="3472061" cy="3314700"/>
            </a:xfrm>
            <a:prstGeom prst="ellipse">
              <a:avLst/>
            </a:prstGeom>
            <a:solidFill>
              <a:schemeClr val="bg2">
                <a:alpha val="6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F75AA68C-45B2-CFBA-B94C-A8FB1D576CCA}"/>
                </a:ext>
              </a:extLst>
            </p:cNvPr>
            <p:cNvSpPr/>
            <p:nvPr/>
          </p:nvSpPr>
          <p:spPr>
            <a:xfrm>
              <a:off x="13814692" y="7447364"/>
              <a:ext cx="2519948" cy="384721"/>
            </a:xfrm>
            <a:prstGeom prst="rect">
              <a:avLst/>
            </a:prstGeom>
          </p:spPr>
          <p:txBody>
            <a:bodyPr wrap="square">
              <a:spAutoFit/>
            </a:bodyPr>
            <a:lstStyle/>
            <a:p>
              <a:pPr algn="ctr">
                <a:lnSpc>
                  <a:spcPct val="95000"/>
                </a:lnSpc>
              </a:pPr>
              <a:r>
                <a:rPr lang="ka-GE" sz="2000" dirty="0"/>
                <a:t>ადგილი</a:t>
              </a:r>
              <a:endParaRPr lang="en-US" sz="2000" dirty="0"/>
            </a:p>
          </p:txBody>
        </p:sp>
      </p:grpSp>
      <p:pic>
        <p:nvPicPr>
          <p:cNvPr id="36" name="Picture 35" descr="A logo for a company&#10;&#10;AI-generated content may be incorrect.">
            <a:extLst>
              <a:ext uri="{FF2B5EF4-FFF2-40B4-BE49-F238E27FC236}">
                <a16:creationId xmlns:a16="http://schemas.microsoft.com/office/drawing/2014/main" id="{5739E526-A30F-4C30-F06B-0BC2C3FC9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41" name="Content Placeholder 2">
            <a:extLst>
              <a:ext uri="{FF2B5EF4-FFF2-40B4-BE49-F238E27FC236}">
                <a16:creationId xmlns:a16="http://schemas.microsoft.com/office/drawing/2014/main" id="{4E62141E-A734-7503-8206-30BA2225B4AC}"/>
              </a:ext>
            </a:extLst>
          </p:cNvPr>
          <p:cNvSpPr txBox="1">
            <a:spLocks/>
          </p:cNvSpPr>
          <p:nvPr/>
        </p:nvSpPr>
        <p:spPr>
          <a:xfrm>
            <a:off x="457200" y="4533900"/>
            <a:ext cx="9749400" cy="5021197"/>
          </a:xfrm>
          <a:custGeom>
            <a:avLst/>
            <a:gdLst>
              <a:gd name="connsiteX0" fmla="*/ 0 w 9749400"/>
              <a:gd name="connsiteY0" fmla="*/ 0 h 5021197"/>
              <a:gd name="connsiteX1" fmla="*/ 793880 w 9749400"/>
              <a:gd name="connsiteY1" fmla="*/ 0 h 5021197"/>
              <a:gd name="connsiteX2" fmla="*/ 1490265 w 9749400"/>
              <a:gd name="connsiteY2" fmla="*/ 0 h 5021197"/>
              <a:gd name="connsiteX3" fmla="*/ 2284145 w 9749400"/>
              <a:gd name="connsiteY3" fmla="*/ 0 h 5021197"/>
              <a:gd name="connsiteX4" fmla="*/ 2688049 w 9749400"/>
              <a:gd name="connsiteY4" fmla="*/ 0 h 5021197"/>
              <a:gd name="connsiteX5" fmla="*/ 3286941 w 9749400"/>
              <a:gd name="connsiteY5" fmla="*/ 0 h 5021197"/>
              <a:gd name="connsiteX6" fmla="*/ 3788338 w 9749400"/>
              <a:gd name="connsiteY6" fmla="*/ 0 h 5021197"/>
              <a:gd name="connsiteX7" fmla="*/ 4192242 w 9749400"/>
              <a:gd name="connsiteY7" fmla="*/ 0 h 5021197"/>
              <a:gd name="connsiteX8" fmla="*/ 5083616 w 9749400"/>
              <a:gd name="connsiteY8" fmla="*/ 0 h 5021197"/>
              <a:gd name="connsiteX9" fmla="*/ 5974989 w 9749400"/>
              <a:gd name="connsiteY9" fmla="*/ 0 h 5021197"/>
              <a:gd name="connsiteX10" fmla="*/ 6866363 w 9749400"/>
              <a:gd name="connsiteY10" fmla="*/ 0 h 5021197"/>
              <a:gd name="connsiteX11" fmla="*/ 7562749 w 9749400"/>
              <a:gd name="connsiteY11" fmla="*/ 0 h 5021197"/>
              <a:gd name="connsiteX12" fmla="*/ 8259135 w 9749400"/>
              <a:gd name="connsiteY12" fmla="*/ 0 h 5021197"/>
              <a:gd name="connsiteX13" fmla="*/ 8760532 w 9749400"/>
              <a:gd name="connsiteY13" fmla="*/ 0 h 5021197"/>
              <a:gd name="connsiteX14" fmla="*/ 9749400 w 9749400"/>
              <a:gd name="connsiteY14" fmla="*/ 0 h 5021197"/>
              <a:gd name="connsiteX15" fmla="*/ 9749400 w 9749400"/>
              <a:gd name="connsiteY15" fmla="*/ 728074 h 5021197"/>
              <a:gd name="connsiteX16" fmla="*/ 9749400 w 9749400"/>
              <a:gd name="connsiteY16" fmla="*/ 1305511 h 5021197"/>
              <a:gd name="connsiteX17" fmla="*/ 9749400 w 9749400"/>
              <a:gd name="connsiteY17" fmla="*/ 2033585 h 5021197"/>
              <a:gd name="connsiteX18" fmla="*/ 9749400 w 9749400"/>
              <a:gd name="connsiteY18" fmla="*/ 2510599 h 5021197"/>
              <a:gd name="connsiteX19" fmla="*/ 9749400 w 9749400"/>
              <a:gd name="connsiteY19" fmla="*/ 2987612 h 5021197"/>
              <a:gd name="connsiteX20" fmla="*/ 9749400 w 9749400"/>
              <a:gd name="connsiteY20" fmla="*/ 3665474 h 5021197"/>
              <a:gd name="connsiteX21" fmla="*/ 9749400 w 9749400"/>
              <a:gd name="connsiteY21" fmla="*/ 4192699 h 5021197"/>
              <a:gd name="connsiteX22" fmla="*/ 9749400 w 9749400"/>
              <a:gd name="connsiteY22" fmla="*/ 5021197 h 5021197"/>
              <a:gd name="connsiteX23" fmla="*/ 8955520 w 9749400"/>
              <a:gd name="connsiteY23" fmla="*/ 5021197 h 5021197"/>
              <a:gd name="connsiteX24" fmla="*/ 8454123 w 9749400"/>
              <a:gd name="connsiteY24" fmla="*/ 5021197 h 5021197"/>
              <a:gd name="connsiteX25" fmla="*/ 8050219 w 9749400"/>
              <a:gd name="connsiteY25" fmla="*/ 5021197 h 5021197"/>
              <a:gd name="connsiteX26" fmla="*/ 7353833 w 9749400"/>
              <a:gd name="connsiteY26" fmla="*/ 5021197 h 5021197"/>
              <a:gd name="connsiteX27" fmla="*/ 6559953 w 9749400"/>
              <a:gd name="connsiteY27" fmla="*/ 5021197 h 5021197"/>
              <a:gd name="connsiteX28" fmla="*/ 5668580 w 9749400"/>
              <a:gd name="connsiteY28" fmla="*/ 5021197 h 5021197"/>
              <a:gd name="connsiteX29" fmla="*/ 5069688 w 9749400"/>
              <a:gd name="connsiteY29" fmla="*/ 5021197 h 5021197"/>
              <a:gd name="connsiteX30" fmla="*/ 4373302 w 9749400"/>
              <a:gd name="connsiteY30" fmla="*/ 5021197 h 5021197"/>
              <a:gd name="connsiteX31" fmla="*/ 3481929 w 9749400"/>
              <a:gd name="connsiteY31" fmla="*/ 5021197 h 5021197"/>
              <a:gd name="connsiteX32" fmla="*/ 2883037 w 9749400"/>
              <a:gd name="connsiteY32" fmla="*/ 5021197 h 5021197"/>
              <a:gd name="connsiteX33" fmla="*/ 2284145 w 9749400"/>
              <a:gd name="connsiteY33" fmla="*/ 5021197 h 5021197"/>
              <a:gd name="connsiteX34" fmla="*/ 1587759 w 9749400"/>
              <a:gd name="connsiteY34" fmla="*/ 5021197 h 5021197"/>
              <a:gd name="connsiteX35" fmla="*/ 696386 w 9749400"/>
              <a:gd name="connsiteY35" fmla="*/ 5021197 h 5021197"/>
              <a:gd name="connsiteX36" fmla="*/ 0 w 9749400"/>
              <a:gd name="connsiteY36" fmla="*/ 5021197 h 5021197"/>
              <a:gd name="connsiteX37" fmla="*/ 0 w 9749400"/>
              <a:gd name="connsiteY37" fmla="*/ 4493971 h 5021197"/>
              <a:gd name="connsiteX38" fmla="*/ 0 w 9749400"/>
              <a:gd name="connsiteY38" fmla="*/ 3966746 h 5021197"/>
              <a:gd name="connsiteX39" fmla="*/ 0 w 9749400"/>
              <a:gd name="connsiteY39" fmla="*/ 3288884 h 5021197"/>
              <a:gd name="connsiteX40" fmla="*/ 0 w 9749400"/>
              <a:gd name="connsiteY40" fmla="*/ 2761658 h 5021197"/>
              <a:gd name="connsiteX41" fmla="*/ 0 w 9749400"/>
              <a:gd name="connsiteY41" fmla="*/ 2033585 h 5021197"/>
              <a:gd name="connsiteX42" fmla="*/ 0 w 9749400"/>
              <a:gd name="connsiteY42" fmla="*/ 1305511 h 5021197"/>
              <a:gd name="connsiteX43" fmla="*/ 0 w 9749400"/>
              <a:gd name="connsiteY43" fmla="*/ 778286 h 5021197"/>
              <a:gd name="connsiteX44" fmla="*/ 0 w 9749400"/>
              <a:gd name="connsiteY44" fmla="*/ 0 h 502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749400" h="5021197" fill="none" extrusionOk="0">
                <a:moveTo>
                  <a:pt x="0" y="0"/>
                </a:moveTo>
                <a:cubicBezTo>
                  <a:pt x="281827" y="-15370"/>
                  <a:pt x="525204" y="-5819"/>
                  <a:pt x="793880" y="0"/>
                </a:cubicBezTo>
                <a:cubicBezTo>
                  <a:pt x="1062556" y="5819"/>
                  <a:pt x="1262471" y="-24287"/>
                  <a:pt x="1490265" y="0"/>
                </a:cubicBezTo>
                <a:cubicBezTo>
                  <a:pt x="1718060" y="24287"/>
                  <a:pt x="1975680" y="-10304"/>
                  <a:pt x="2284145" y="0"/>
                </a:cubicBezTo>
                <a:cubicBezTo>
                  <a:pt x="2592610" y="10304"/>
                  <a:pt x="2510680" y="-20089"/>
                  <a:pt x="2688049" y="0"/>
                </a:cubicBezTo>
                <a:cubicBezTo>
                  <a:pt x="2865418" y="20089"/>
                  <a:pt x="3045717" y="-11287"/>
                  <a:pt x="3286941" y="0"/>
                </a:cubicBezTo>
                <a:cubicBezTo>
                  <a:pt x="3528165" y="11287"/>
                  <a:pt x="3640443" y="6176"/>
                  <a:pt x="3788338" y="0"/>
                </a:cubicBezTo>
                <a:cubicBezTo>
                  <a:pt x="3936233" y="-6176"/>
                  <a:pt x="4105147" y="-5749"/>
                  <a:pt x="4192242" y="0"/>
                </a:cubicBezTo>
                <a:cubicBezTo>
                  <a:pt x="4279337" y="5749"/>
                  <a:pt x="4816712" y="-42134"/>
                  <a:pt x="5083616" y="0"/>
                </a:cubicBezTo>
                <a:cubicBezTo>
                  <a:pt x="5350520" y="42134"/>
                  <a:pt x="5581784" y="-37756"/>
                  <a:pt x="5974989" y="0"/>
                </a:cubicBezTo>
                <a:cubicBezTo>
                  <a:pt x="6368194" y="37756"/>
                  <a:pt x="6488746" y="-41669"/>
                  <a:pt x="6866363" y="0"/>
                </a:cubicBezTo>
                <a:cubicBezTo>
                  <a:pt x="7243980" y="41669"/>
                  <a:pt x="7243551" y="15988"/>
                  <a:pt x="7562749" y="0"/>
                </a:cubicBezTo>
                <a:cubicBezTo>
                  <a:pt x="7881947" y="-15988"/>
                  <a:pt x="8045063" y="-19986"/>
                  <a:pt x="8259135" y="0"/>
                </a:cubicBezTo>
                <a:cubicBezTo>
                  <a:pt x="8473207" y="19986"/>
                  <a:pt x="8578391" y="8964"/>
                  <a:pt x="8760532" y="0"/>
                </a:cubicBezTo>
                <a:cubicBezTo>
                  <a:pt x="8942673" y="-8964"/>
                  <a:pt x="9339342" y="-40196"/>
                  <a:pt x="9749400" y="0"/>
                </a:cubicBezTo>
                <a:cubicBezTo>
                  <a:pt x="9750301" y="194718"/>
                  <a:pt x="9735503" y="372995"/>
                  <a:pt x="9749400" y="728074"/>
                </a:cubicBezTo>
                <a:cubicBezTo>
                  <a:pt x="9763297" y="1083153"/>
                  <a:pt x="9746350" y="1047078"/>
                  <a:pt x="9749400" y="1305511"/>
                </a:cubicBezTo>
                <a:cubicBezTo>
                  <a:pt x="9752450" y="1563944"/>
                  <a:pt x="9728300" y="1713732"/>
                  <a:pt x="9749400" y="2033585"/>
                </a:cubicBezTo>
                <a:cubicBezTo>
                  <a:pt x="9770500" y="2353438"/>
                  <a:pt x="9734499" y="2409586"/>
                  <a:pt x="9749400" y="2510599"/>
                </a:cubicBezTo>
                <a:cubicBezTo>
                  <a:pt x="9764301" y="2611612"/>
                  <a:pt x="9771925" y="2882866"/>
                  <a:pt x="9749400" y="2987612"/>
                </a:cubicBezTo>
                <a:cubicBezTo>
                  <a:pt x="9726875" y="3092358"/>
                  <a:pt x="9766435" y="3434383"/>
                  <a:pt x="9749400" y="3665474"/>
                </a:cubicBezTo>
                <a:cubicBezTo>
                  <a:pt x="9732365" y="3896565"/>
                  <a:pt x="9751428" y="4053268"/>
                  <a:pt x="9749400" y="4192699"/>
                </a:cubicBezTo>
                <a:cubicBezTo>
                  <a:pt x="9747372" y="4332131"/>
                  <a:pt x="9759985" y="4757781"/>
                  <a:pt x="9749400" y="5021197"/>
                </a:cubicBezTo>
                <a:cubicBezTo>
                  <a:pt x="9468768" y="4992193"/>
                  <a:pt x="9320022" y="5054719"/>
                  <a:pt x="8955520" y="5021197"/>
                </a:cubicBezTo>
                <a:cubicBezTo>
                  <a:pt x="8591018" y="4987675"/>
                  <a:pt x="8602323" y="5026569"/>
                  <a:pt x="8454123" y="5021197"/>
                </a:cubicBezTo>
                <a:cubicBezTo>
                  <a:pt x="8305923" y="5015825"/>
                  <a:pt x="8209414" y="5037515"/>
                  <a:pt x="8050219" y="5021197"/>
                </a:cubicBezTo>
                <a:cubicBezTo>
                  <a:pt x="7891024" y="5004879"/>
                  <a:pt x="7684588" y="5050357"/>
                  <a:pt x="7353833" y="5021197"/>
                </a:cubicBezTo>
                <a:cubicBezTo>
                  <a:pt x="7023078" y="4992037"/>
                  <a:pt x="6908997" y="5001267"/>
                  <a:pt x="6559953" y="5021197"/>
                </a:cubicBezTo>
                <a:cubicBezTo>
                  <a:pt x="6210909" y="5041127"/>
                  <a:pt x="5956278" y="5010688"/>
                  <a:pt x="5668580" y="5021197"/>
                </a:cubicBezTo>
                <a:cubicBezTo>
                  <a:pt x="5380882" y="5031706"/>
                  <a:pt x="5352030" y="5035906"/>
                  <a:pt x="5069688" y="5021197"/>
                </a:cubicBezTo>
                <a:cubicBezTo>
                  <a:pt x="4787346" y="5006488"/>
                  <a:pt x="4533397" y="5011056"/>
                  <a:pt x="4373302" y="5021197"/>
                </a:cubicBezTo>
                <a:cubicBezTo>
                  <a:pt x="4213207" y="5031338"/>
                  <a:pt x="3780682" y="5021852"/>
                  <a:pt x="3481929" y="5021197"/>
                </a:cubicBezTo>
                <a:cubicBezTo>
                  <a:pt x="3183176" y="5020542"/>
                  <a:pt x="3053508" y="5015578"/>
                  <a:pt x="2883037" y="5021197"/>
                </a:cubicBezTo>
                <a:cubicBezTo>
                  <a:pt x="2712566" y="5026816"/>
                  <a:pt x="2475527" y="5017368"/>
                  <a:pt x="2284145" y="5021197"/>
                </a:cubicBezTo>
                <a:cubicBezTo>
                  <a:pt x="2092763" y="5025026"/>
                  <a:pt x="1903937" y="5001858"/>
                  <a:pt x="1587759" y="5021197"/>
                </a:cubicBezTo>
                <a:cubicBezTo>
                  <a:pt x="1271581" y="5040536"/>
                  <a:pt x="967775" y="5002284"/>
                  <a:pt x="696386" y="5021197"/>
                </a:cubicBezTo>
                <a:cubicBezTo>
                  <a:pt x="424997" y="5040110"/>
                  <a:pt x="148610" y="4997250"/>
                  <a:pt x="0" y="5021197"/>
                </a:cubicBezTo>
                <a:cubicBezTo>
                  <a:pt x="14380" y="4903959"/>
                  <a:pt x="-25817" y="4631490"/>
                  <a:pt x="0" y="4493971"/>
                </a:cubicBezTo>
                <a:cubicBezTo>
                  <a:pt x="25817" y="4356452"/>
                  <a:pt x="933" y="4190738"/>
                  <a:pt x="0" y="3966746"/>
                </a:cubicBezTo>
                <a:cubicBezTo>
                  <a:pt x="-933" y="3742754"/>
                  <a:pt x="3635" y="3543571"/>
                  <a:pt x="0" y="3288884"/>
                </a:cubicBezTo>
                <a:cubicBezTo>
                  <a:pt x="-3635" y="3034197"/>
                  <a:pt x="-11114" y="2891651"/>
                  <a:pt x="0" y="2761658"/>
                </a:cubicBezTo>
                <a:cubicBezTo>
                  <a:pt x="11114" y="2631665"/>
                  <a:pt x="-1179" y="2220322"/>
                  <a:pt x="0" y="2033585"/>
                </a:cubicBezTo>
                <a:cubicBezTo>
                  <a:pt x="1179" y="1846848"/>
                  <a:pt x="-2574" y="1622864"/>
                  <a:pt x="0" y="1305511"/>
                </a:cubicBezTo>
                <a:cubicBezTo>
                  <a:pt x="2574" y="988158"/>
                  <a:pt x="-8946" y="974428"/>
                  <a:pt x="0" y="778286"/>
                </a:cubicBezTo>
                <a:cubicBezTo>
                  <a:pt x="8946" y="582145"/>
                  <a:pt x="-17827" y="368069"/>
                  <a:pt x="0" y="0"/>
                </a:cubicBezTo>
                <a:close/>
              </a:path>
              <a:path w="9749400" h="5021197" stroke="0" extrusionOk="0">
                <a:moveTo>
                  <a:pt x="0" y="0"/>
                </a:moveTo>
                <a:cubicBezTo>
                  <a:pt x="215970" y="-22009"/>
                  <a:pt x="363430" y="15218"/>
                  <a:pt x="598892" y="0"/>
                </a:cubicBezTo>
                <a:cubicBezTo>
                  <a:pt x="834354" y="-15218"/>
                  <a:pt x="954731" y="16004"/>
                  <a:pt x="1100289" y="0"/>
                </a:cubicBezTo>
                <a:cubicBezTo>
                  <a:pt x="1245847" y="-16004"/>
                  <a:pt x="1694110" y="37392"/>
                  <a:pt x="1991663" y="0"/>
                </a:cubicBezTo>
                <a:cubicBezTo>
                  <a:pt x="2289216" y="-37392"/>
                  <a:pt x="2321532" y="-19366"/>
                  <a:pt x="2493061" y="0"/>
                </a:cubicBezTo>
                <a:cubicBezTo>
                  <a:pt x="2664590" y="19366"/>
                  <a:pt x="2749348" y="-3681"/>
                  <a:pt x="2896965" y="0"/>
                </a:cubicBezTo>
                <a:cubicBezTo>
                  <a:pt x="3044582" y="3681"/>
                  <a:pt x="3225276" y="-10475"/>
                  <a:pt x="3398362" y="0"/>
                </a:cubicBezTo>
                <a:cubicBezTo>
                  <a:pt x="3571448" y="10475"/>
                  <a:pt x="3880190" y="-11745"/>
                  <a:pt x="4094748" y="0"/>
                </a:cubicBezTo>
                <a:cubicBezTo>
                  <a:pt x="4309306" y="11745"/>
                  <a:pt x="4493290" y="-20266"/>
                  <a:pt x="4888628" y="0"/>
                </a:cubicBezTo>
                <a:cubicBezTo>
                  <a:pt x="5283966" y="20266"/>
                  <a:pt x="5104575" y="4588"/>
                  <a:pt x="5292531" y="0"/>
                </a:cubicBezTo>
                <a:cubicBezTo>
                  <a:pt x="5480487" y="-4588"/>
                  <a:pt x="5595761" y="12585"/>
                  <a:pt x="5793929" y="0"/>
                </a:cubicBezTo>
                <a:cubicBezTo>
                  <a:pt x="5992097" y="-12585"/>
                  <a:pt x="6202779" y="4482"/>
                  <a:pt x="6587809" y="0"/>
                </a:cubicBezTo>
                <a:cubicBezTo>
                  <a:pt x="6972839" y="-4482"/>
                  <a:pt x="6987235" y="13844"/>
                  <a:pt x="7089207" y="0"/>
                </a:cubicBezTo>
                <a:cubicBezTo>
                  <a:pt x="7191179" y="-13844"/>
                  <a:pt x="7409373" y="24893"/>
                  <a:pt x="7688098" y="0"/>
                </a:cubicBezTo>
                <a:cubicBezTo>
                  <a:pt x="7966823" y="-24893"/>
                  <a:pt x="8322767" y="25445"/>
                  <a:pt x="8579472" y="0"/>
                </a:cubicBezTo>
                <a:cubicBezTo>
                  <a:pt x="8836177" y="-25445"/>
                  <a:pt x="8849262" y="4817"/>
                  <a:pt x="9080870" y="0"/>
                </a:cubicBezTo>
                <a:cubicBezTo>
                  <a:pt x="9312478" y="-4817"/>
                  <a:pt x="9608183" y="-29089"/>
                  <a:pt x="9749400" y="0"/>
                </a:cubicBezTo>
                <a:cubicBezTo>
                  <a:pt x="9753618" y="226420"/>
                  <a:pt x="9727446" y="323662"/>
                  <a:pt x="9749400" y="627650"/>
                </a:cubicBezTo>
                <a:cubicBezTo>
                  <a:pt x="9771355" y="931638"/>
                  <a:pt x="9768515" y="1052026"/>
                  <a:pt x="9749400" y="1205087"/>
                </a:cubicBezTo>
                <a:cubicBezTo>
                  <a:pt x="9730285" y="1358148"/>
                  <a:pt x="9718924" y="1673412"/>
                  <a:pt x="9749400" y="1933161"/>
                </a:cubicBezTo>
                <a:cubicBezTo>
                  <a:pt x="9779876" y="2192910"/>
                  <a:pt x="9751287" y="2375614"/>
                  <a:pt x="9749400" y="2510599"/>
                </a:cubicBezTo>
                <a:cubicBezTo>
                  <a:pt x="9747513" y="2645584"/>
                  <a:pt x="9742576" y="2767215"/>
                  <a:pt x="9749400" y="2987612"/>
                </a:cubicBezTo>
                <a:cubicBezTo>
                  <a:pt x="9756224" y="3208009"/>
                  <a:pt x="9752021" y="3399472"/>
                  <a:pt x="9749400" y="3715686"/>
                </a:cubicBezTo>
                <a:cubicBezTo>
                  <a:pt x="9746779" y="4031900"/>
                  <a:pt x="9773322" y="4109104"/>
                  <a:pt x="9749400" y="4443759"/>
                </a:cubicBezTo>
                <a:cubicBezTo>
                  <a:pt x="9725478" y="4778414"/>
                  <a:pt x="9756874" y="4758875"/>
                  <a:pt x="9749400" y="5021197"/>
                </a:cubicBezTo>
                <a:cubicBezTo>
                  <a:pt x="9521585" y="5024000"/>
                  <a:pt x="9129622" y="5022849"/>
                  <a:pt x="8858026" y="5021197"/>
                </a:cubicBezTo>
                <a:cubicBezTo>
                  <a:pt x="8586430" y="5019545"/>
                  <a:pt x="8557217" y="5033176"/>
                  <a:pt x="8356629" y="5021197"/>
                </a:cubicBezTo>
                <a:cubicBezTo>
                  <a:pt x="8156041" y="5009218"/>
                  <a:pt x="7837157" y="5020590"/>
                  <a:pt x="7660243" y="5021197"/>
                </a:cubicBezTo>
                <a:cubicBezTo>
                  <a:pt x="7483329" y="5021804"/>
                  <a:pt x="7259938" y="5011353"/>
                  <a:pt x="6866363" y="5021197"/>
                </a:cubicBezTo>
                <a:cubicBezTo>
                  <a:pt x="6472788" y="5031041"/>
                  <a:pt x="6467890" y="5036259"/>
                  <a:pt x="6072483" y="5021197"/>
                </a:cubicBezTo>
                <a:cubicBezTo>
                  <a:pt x="5677076" y="5006135"/>
                  <a:pt x="5713161" y="5013312"/>
                  <a:pt x="5571086" y="5021197"/>
                </a:cubicBezTo>
                <a:cubicBezTo>
                  <a:pt x="5429011" y="5029082"/>
                  <a:pt x="5239379" y="5035848"/>
                  <a:pt x="5069688" y="5021197"/>
                </a:cubicBezTo>
                <a:cubicBezTo>
                  <a:pt x="4899997" y="5006546"/>
                  <a:pt x="4603884" y="5007321"/>
                  <a:pt x="4470796" y="5021197"/>
                </a:cubicBezTo>
                <a:cubicBezTo>
                  <a:pt x="4337708" y="5035073"/>
                  <a:pt x="3922697" y="4994518"/>
                  <a:pt x="3774411" y="5021197"/>
                </a:cubicBezTo>
                <a:cubicBezTo>
                  <a:pt x="3626125" y="5047876"/>
                  <a:pt x="3357707" y="5008786"/>
                  <a:pt x="3175519" y="5021197"/>
                </a:cubicBezTo>
                <a:cubicBezTo>
                  <a:pt x="2993331" y="5033608"/>
                  <a:pt x="2728795" y="5006287"/>
                  <a:pt x="2381639" y="5021197"/>
                </a:cubicBezTo>
                <a:cubicBezTo>
                  <a:pt x="2034483" y="5036107"/>
                  <a:pt x="2059168" y="4997212"/>
                  <a:pt x="1782747" y="5021197"/>
                </a:cubicBezTo>
                <a:cubicBezTo>
                  <a:pt x="1506326" y="5045182"/>
                  <a:pt x="1363796" y="5041699"/>
                  <a:pt x="988868" y="5021197"/>
                </a:cubicBezTo>
                <a:cubicBezTo>
                  <a:pt x="613940" y="5000695"/>
                  <a:pt x="452954" y="5058907"/>
                  <a:pt x="0" y="5021197"/>
                </a:cubicBezTo>
                <a:cubicBezTo>
                  <a:pt x="-21166" y="4915582"/>
                  <a:pt x="-15120" y="4713183"/>
                  <a:pt x="0" y="4544183"/>
                </a:cubicBezTo>
                <a:cubicBezTo>
                  <a:pt x="15120" y="4375183"/>
                  <a:pt x="-14389" y="4153405"/>
                  <a:pt x="0" y="3916534"/>
                </a:cubicBezTo>
                <a:cubicBezTo>
                  <a:pt x="14389" y="3679663"/>
                  <a:pt x="-602" y="3642585"/>
                  <a:pt x="0" y="3389308"/>
                </a:cubicBezTo>
                <a:cubicBezTo>
                  <a:pt x="602" y="3136031"/>
                  <a:pt x="2398" y="2965501"/>
                  <a:pt x="0" y="2761658"/>
                </a:cubicBezTo>
                <a:cubicBezTo>
                  <a:pt x="-2398" y="2557815"/>
                  <a:pt x="11938" y="2476817"/>
                  <a:pt x="0" y="2234433"/>
                </a:cubicBezTo>
                <a:cubicBezTo>
                  <a:pt x="-11938" y="1992049"/>
                  <a:pt x="-2929" y="1776295"/>
                  <a:pt x="0" y="1656995"/>
                </a:cubicBezTo>
                <a:cubicBezTo>
                  <a:pt x="2929" y="1537695"/>
                  <a:pt x="-6259" y="1347318"/>
                  <a:pt x="0" y="1179981"/>
                </a:cubicBezTo>
                <a:cubicBezTo>
                  <a:pt x="6259" y="1012644"/>
                  <a:pt x="3988" y="290807"/>
                  <a:pt x="0" y="0"/>
                </a:cubicBezTo>
                <a:close/>
              </a:path>
            </a:pathLst>
          </a:custGeom>
          <a:ln>
            <a:solidFill>
              <a:schemeClr val="tx1"/>
            </a:solidFill>
            <a:extLst>
              <a:ext uri="{C807C97D-BFC1-408E-A445-0C87EB9F89A2}">
                <ask:lineSketchStyleProps xmlns:ask="http://schemas.microsoft.com/office/drawing/2018/sketchyshapes" sd="2757191658">
                  <a:prstGeom prst="rect">
                    <a:avLst/>
                  </a:prstGeom>
                  <ask:type>
                    <ask:lineSketchFreehand/>
                  </ask:type>
                </ask:lineSketchStyleProps>
              </a:ext>
            </a:extLst>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nSpc>
                <a:spcPct val="115000"/>
              </a:lnSpc>
              <a:spcAft>
                <a:spcPts val="1200"/>
              </a:spcAft>
              <a:buFont typeface="Arial" pitchFamily="34" charset="0"/>
              <a:buNone/>
            </a:pPr>
            <a:r>
              <a:rPr lang="ka-GE" sz="2700" kern="100" dirty="0">
                <a:latin typeface="Sylfaen" panose="010A0502050306030303" pitchFamily="18" charset="0"/>
                <a:ea typeface="Aptos" panose="020B0004020202020204" pitchFamily="34" charset="0"/>
                <a:cs typeface="Times New Roman" panose="02020603050405020304" pitchFamily="18" charset="0"/>
              </a:rPr>
              <a:t>ადამიანებს განვიხილავთ არა მხოლოდ ერთი კატეგორიით, მაგ. „ქალი“, „ახალგაზრდა“, „ეთნიკური უმცირესობა“, არამედ, როგორც ამ კატეგორიების ურთიეთკვეთას. </a:t>
            </a:r>
          </a:p>
          <a:p>
            <a:pPr marL="0">
              <a:lnSpc>
                <a:spcPct val="115000"/>
              </a:lnSpc>
              <a:spcAft>
                <a:spcPts val="1200"/>
              </a:spcAft>
              <a:buFont typeface="Arial" pitchFamily="34" charset="0"/>
              <a:buNone/>
            </a:pPr>
            <a:r>
              <a:rPr lang="ka-GE" sz="2700" kern="100" dirty="0">
                <a:latin typeface="Sylfaen" panose="010A0502050306030303" pitchFamily="18" charset="0"/>
                <a:ea typeface="Aptos" panose="020B0004020202020204" pitchFamily="34" charset="0"/>
                <a:cs typeface="Times New Roman" panose="02020603050405020304" pitchFamily="18" charset="0"/>
              </a:rPr>
              <a:t>როგორ შემოსაზღვრავს იდენტობების ეს თანაკვეთა ინდივიდების </a:t>
            </a:r>
            <a:r>
              <a:rPr lang="ka-GE" sz="2700" u="sng" kern="100" dirty="0">
                <a:latin typeface="Sylfaen" panose="010A0502050306030303" pitchFamily="18" charset="0"/>
                <a:ea typeface="Aptos" panose="020B0004020202020204" pitchFamily="34" charset="0"/>
                <a:cs typeface="Times New Roman" panose="02020603050405020304" pitchFamily="18" charset="0"/>
              </a:rPr>
              <a:t>სოციალურ მდგომარეობას</a:t>
            </a:r>
            <a:r>
              <a:rPr lang="ka-GE" sz="2700" kern="100" dirty="0">
                <a:latin typeface="Sylfaen" panose="010A0502050306030303" pitchFamily="18" charset="0"/>
                <a:ea typeface="Aptos" panose="020B0004020202020204" pitchFamily="34" charset="0"/>
                <a:cs typeface="Times New Roman" panose="02020603050405020304" pitchFamily="18" charset="0"/>
              </a:rPr>
              <a:t>, </a:t>
            </a:r>
            <a:r>
              <a:rPr lang="ka-GE" sz="2700" u="sng" kern="100" dirty="0">
                <a:latin typeface="Sylfaen" panose="010A0502050306030303" pitchFamily="18" charset="0"/>
                <a:ea typeface="Aptos" panose="020B0004020202020204" pitchFamily="34" charset="0"/>
                <a:cs typeface="Times New Roman" panose="02020603050405020304" pitchFamily="18" charset="0"/>
              </a:rPr>
              <a:t>სტატუსსა</a:t>
            </a:r>
            <a:r>
              <a:rPr lang="ka-GE" sz="2700" kern="100" dirty="0">
                <a:latin typeface="Sylfaen" panose="010A0502050306030303" pitchFamily="18" charset="0"/>
                <a:ea typeface="Aptos" panose="020B0004020202020204" pitchFamily="34" charset="0"/>
                <a:cs typeface="Times New Roman" panose="02020603050405020304" pitchFamily="18" charset="0"/>
              </a:rPr>
              <a:t> და </a:t>
            </a:r>
            <a:r>
              <a:rPr lang="ka-GE" sz="2700" u="sng" kern="100" dirty="0">
                <a:latin typeface="Sylfaen" panose="010A0502050306030303" pitchFamily="18" charset="0"/>
                <a:ea typeface="Aptos" panose="020B0004020202020204" pitchFamily="34" charset="0"/>
                <a:cs typeface="Times New Roman" panose="02020603050405020304" pitchFamily="18" charset="0"/>
              </a:rPr>
              <a:t>შესაძლებლობებს</a:t>
            </a:r>
            <a:r>
              <a:rPr lang="ka-GE" sz="2700" kern="100" dirty="0">
                <a:latin typeface="Sylfaen" panose="010A0502050306030303" pitchFamily="18" charset="0"/>
                <a:ea typeface="Aptos" panose="020B0004020202020204" pitchFamily="34" charset="0"/>
                <a:cs typeface="Times New Roman" panose="02020603050405020304" pitchFamily="18" charset="0"/>
              </a:rPr>
              <a:t>. </a:t>
            </a:r>
          </a:p>
          <a:p>
            <a:pPr marL="0">
              <a:lnSpc>
                <a:spcPct val="115000"/>
              </a:lnSpc>
              <a:spcAft>
                <a:spcPts val="1200"/>
              </a:spcAft>
              <a:buFont typeface="Arial" pitchFamily="34" charset="0"/>
              <a:buNone/>
            </a:pPr>
            <a:r>
              <a:rPr lang="ka-GE" sz="2700" kern="100" dirty="0">
                <a:latin typeface="Sylfaen" panose="010A0502050306030303" pitchFamily="18" charset="0"/>
                <a:ea typeface="Aptos" panose="020B0004020202020204" pitchFamily="34" charset="0"/>
                <a:cs typeface="Times New Roman" panose="02020603050405020304" pitchFamily="18" charset="0"/>
              </a:rPr>
              <a:t>მათ შორის იმას თუ:</a:t>
            </a:r>
          </a:p>
          <a:p>
            <a:pPr marL="771525" lvl="1" indent="-428625">
              <a:lnSpc>
                <a:spcPct val="115000"/>
              </a:lnSpc>
              <a:spcAft>
                <a:spcPts val="1200"/>
              </a:spcAft>
            </a:pPr>
            <a:r>
              <a:rPr lang="ka-GE" sz="2100" kern="100" dirty="0">
                <a:latin typeface="Sylfaen" panose="010A0502050306030303" pitchFamily="18" charset="0"/>
                <a:ea typeface="Aptos" panose="020B0004020202020204" pitchFamily="34" charset="0"/>
                <a:cs typeface="Times New Roman" panose="02020603050405020304" pitchFamily="18" charset="0"/>
              </a:rPr>
              <a:t>რამდენად აქვთ მათ წვდომა სხვადასხვა სიკეთეებზე</a:t>
            </a:r>
          </a:p>
          <a:p>
            <a:pPr marL="771525" lvl="1" indent="-428625">
              <a:lnSpc>
                <a:spcPct val="115000"/>
              </a:lnSpc>
              <a:spcAft>
                <a:spcPts val="1200"/>
              </a:spcAft>
            </a:pPr>
            <a:r>
              <a:rPr lang="ka-GE" sz="2100" kern="100" dirty="0">
                <a:latin typeface="Sylfaen" panose="010A0502050306030303" pitchFamily="18" charset="0"/>
                <a:ea typeface="Aptos" panose="020B0004020202020204" pitchFamily="34" charset="0"/>
                <a:cs typeface="Times New Roman" panose="02020603050405020304" pitchFamily="18" charset="0"/>
              </a:rPr>
              <a:t>რამდენად მოწყვლადები არიან ზიანის მიმართ</a:t>
            </a:r>
          </a:p>
          <a:p>
            <a:pPr marL="771525" lvl="1" indent="-428625">
              <a:lnSpc>
                <a:spcPct val="115000"/>
              </a:lnSpc>
              <a:spcAft>
                <a:spcPts val="1200"/>
              </a:spcAft>
            </a:pPr>
            <a:r>
              <a:rPr lang="ka-GE" sz="2100" kern="100" dirty="0">
                <a:latin typeface="Sylfaen" panose="010A0502050306030303" pitchFamily="18" charset="0"/>
                <a:ea typeface="Aptos" panose="020B0004020202020204" pitchFamily="34" charset="0"/>
                <a:cs typeface="Times New Roman" panose="02020603050405020304" pitchFamily="18" charset="0"/>
              </a:rPr>
              <a:t>რამდენად აქვს „ხმა“ და „ძალაუფლება“ რომ გავლენა მოახდინონ პროცესებზე.</a:t>
            </a:r>
            <a:endParaRPr lang="en-US" sz="2100" kern="100" dirty="0">
              <a:latin typeface="Sylfaen" panose="010A05020503060303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0521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9C7F3-35B1-21F1-B37B-BFE7AABDE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3A382-C048-4390-DE7F-7EB35DFFCFC9}"/>
              </a:ext>
            </a:extLst>
          </p:cNvPr>
          <p:cNvSpPr>
            <a:spLocks noGrp="1"/>
          </p:cNvSpPr>
          <p:nvPr>
            <p:ph type="title"/>
          </p:nvPr>
        </p:nvSpPr>
        <p:spPr>
          <a:xfrm>
            <a:off x="457200" y="274638"/>
            <a:ext cx="11277600" cy="1143000"/>
          </a:xfrm>
        </p:spPr>
        <p:txBody>
          <a:bodyPr>
            <a:normAutofit/>
          </a:bodyPr>
          <a:lstStyle/>
          <a:p>
            <a:r>
              <a:rPr lang="ka-GE" dirty="0"/>
              <a:t>რას ნიშნავს ინტერსექციურობა </a:t>
            </a:r>
            <a:r>
              <a:rPr lang="en-US" dirty="0"/>
              <a:t>MEL-</a:t>
            </a:r>
            <a:r>
              <a:rPr lang="ka-GE" dirty="0"/>
              <a:t>ში?</a:t>
            </a:r>
            <a:endParaRPr lang="en-US" dirty="0"/>
          </a:p>
        </p:txBody>
      </p:sp>
      <p:sp>
        <p:nvSpPr>
          <p:cNvPr id="3" name="Content Placeholder 2">
            <a:extLst>
              <a:ext uri="{FF2B5EF4-FFF2-40B4-BE49-F238E27FC236}">
                <a16:creationId xmlns:a16="http://schemas.microsoft.com/office/drawing/2014/main" id="{F5B40642-7DF0-B36B-323F-3A5C98D20D09}"/>
              </a:ext>
            </a:extLst>
          </p:cNvPr>
          <p:cNvSpPr>
            <a:spLocks noGrp="1"/>
          </p:cNvSpPr>
          <p:nvPr>
            <p:ph idx="1"/>
          </p:nvPr>
        </p:nvSpPr>
        <p:spPr>
          <a:xfrm>
            <a:off x="914400" y="3619500"/>
            <a:ext cx="12420600" cy="4876800"/>
          </a:xfrm>
        </p:spPr>
        <p:txBody>
          <a:bodyPr>
            <a:normAutofit/>
          </a:bodyPr>
          <a:lstStyle/>
          <a:p>
            <a:pPr marL="0" indent="0">
              <a:lnSpc>
                <a:spcPct val="200000"/>
              </a:lnSpc>
              <a:buNone/>
            </a:pPr>
            <a:r>
              <a:rPr lang="ka-GE" dirty="0"/>
              <a:t>შევიმუშავოთ ინკლუზიური ინდიკატორები</a:t>
            </a:r>
            <a:endParaRPr lang="en-US" dirty="0"/>
          </a:p>
          <a:p>
            <a:pPr marL="0" indent="0">
              <a:lnSpc>
                <a:spcPct val="200000"/>
              </a:lnSpc>
              <a:buNone/>
            </a:pPr>
            <a:r>
              <a:rPr lang="ka-GE" dirty="0"/>
              <a:t>მონაცემთა შეგროვებისთვის გამოვიყენოთ</a:t>
            </a:r>
            <a:r>
              <a:rPr lang="en-US" dirty="0"/>
              <a:t> </a:t>
            </a:r>
            <a:r>
              <a:rPr lang="ka-GE" dirty="0"/>
              <a:t>სხვადასხვა მეთოდი</a:t>
            </a:r>
          </a:p>
          <a:p>
            <a:pPr marL="0" indent="0">
              <a:lnSpc>
                <a:spcPct val="200000"/>
              </a:lnSpc>
              <a:buNone/>
            </a:pPr>
            <a:r>
              <a:rPr lang="ka-GE" dirty="0"/>
              <a:t>შევეწინააღმდეგოთ არსებულ ნორმებსა და დაშვებებს</a:t>
            </a:r>
          </a:p>
          <a:p>
            <a:pPr marL="0" indent="0">
              <a:lnSpc>
                <a:spcPct val="200000"/>
              </a:lnSpc>
              <a:buNone/>
            </a:pPr>
            <a:r>
              <a:rPr lang="ka-GE" dirty="0"/>
              <a:t>გავაანალიზოთ ძალაუფლებრივი ურთიერთმიმართებები</a:t>
            </a:r>
          </a:p>
          <a:p>
            <a:pPr marL="0" indent="0">
              <a:buNone/>
            </a:pPr>
            <a:endParaRPr lang="ka-GE" sz="32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4" name="Freeform 2">
            <a:extLst>
              <a:ext uri="{FF2B5EF4-FFF2-40B4-BE49-F238E27FC236}">
                <a16:creationId xmlns:a16="http://schemas.microsoft.com/office/drawing/2014/main" id="{85633926-A181-A5C7-5D38-602B623C7103}"/>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US"/>
          </a:p>
        </p:txBody>
      </p:sp>
      <p:pic>
        <p:nvPicPr>
          <p:cNvPr id="5" name="Picture 4" descr="A logo for a company&#10;&#10;AI-generated content may be incorrect.">
            <a:extLst>
              <a:ext uri="{FF2B5EF4-FFF2-40B4-BE49-F238E27FC236}">
                <a16:creationId xmlns:a16="http://schemas.microsoft.com/office/drawing/2014/main" id="{7EB38B06-CC1A-9F75-2C6E-AFA9A2D9D8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6" name="TextBox 5">
            <a:extLst>
              <a:ext uri="{FF2B5EF4-FFF2-40B4-BE49-F238E27FC236}">
                <a16:creationId xmlns:a16="http://schemas.microsoft.com/office/drawing/2014/main" id="{46F31CE3-0460-6B3F-7D67-7500C5033C6B}"/>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
        <p:nvSpPr>
          <p:cNvPr id="7" name="Multiplication Sign 6">
            <a:extLst>
              <a:ext uri="{FF2B5EF4-FFF2-40B4-BE49-F238E27FC236}">
                <a16:creationId xmlns:a16="http://schemas.microsoft.com/office/drawing/2014/main" id="{5CF58308-A92F-6A80-1988-E2CC12A10871}"/>
              </a:ext>
            </a:extLst>
          </p:cNvPr>
          <p:cNvSpPr/>
          <p:nvPr/>
        </p:nvSpPr>
        <p:spPr>
          <a:xfrm>
            <a:off x="11512129" y="7115783"/>
            <a:ext cx="1066800" cy="990600"/>
          </a:xfrm>
          <a:prstGeom prst="mathMultiply">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Graphic 8" descr="Checkmark with solid fill">
            <a:extLst>
              <a:ext uri="{FF2B5EF4-FFF2-40B4-BE49-F238E27FC236}">
                <a16:creationId xmlns:a16="http://schemas.microsoft.com/office/drawing/2014/main" id="{33893248-D278-4E7A-4C15-173D092B0F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91600" y="3746012"/>
            <a:ext cx="914400" cy="914400"/>
          </a:xfrm>
          <a:prstGeom prst="rect">
            <a:avLst/>
          </a:prstGeom>
        </p:spPr>
      </p:pic>
      <p:pic>
        <p:nvPicPr>
          <p:cNvPr id="10" name="Graphic 9" descr="Checkmark with solid fill">
            <a:extLst>
              <a:ext uri="{FF2B5EF4-FFF2-40B4-BE49-F238E27FC236}">
                <a16:creationId xmlns:a16="http://schemas.microsoft.com/office/drawing/2014/main" id="{A39FA762-9AB0-E4B3-8DBE-8298B737FD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03740" y="4914900"/>
            <a:ext cx="914400" cy="914400"/>
          </a:xfrm>
          <a:prstGeom prst="rect">
            <a:avLst/>
          </a:prstGeom>
        </p:spPr>
      </p:pic>
      <p:pic>
        <p:nvPicPr>
          <p:cNvPr id="11" name="Graphic 10" descr="Checkmark with solid fill">
            <a:extLst>
              <a:ext uri="{FF2B5EF4-FFF2-40B4-BE49-F238E27FC236}">
                <a16:creationId xmlns:a16="http://schemas.microsoft.com/office/drawing/2014/main" id="{E8746271-1CBA-43EC-9134-3970C998C5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31129" y="6045740"/>
            <a:ext cx="914400" cy="914400"/>
          </a:xfrm>
          <a:prstGeom prst="rect">
            <a:avLst/>
          </a:prstGeom>
        </p:spPr>
      </p:pic>
    </p:spTree>
    <p:extLst>
      <p:ext uri="{BB962C8B-B14F-4D97-AF65-F5344CB8AC3E}">
        <p14:creationId xmlns:p14="http://schemas.microsoft.com/office/powerpoint/2010/main" val="14259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55514-E132-BD60-953F-8F245D04C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2B056-E7F8-BBFD-421E-30007BCD32B5}"/>
              </a:ext>
            </a:extLst>
          </p:cNvPr>
          <p:cNvSpPr>
            <a:spLocks noGrp="1"/>
          </p:cNvSpPr>
          <p:nvPr>
            <p:ph type="title"/>
          </p:nvPr>
        </p:nvSpPr>
        <p:spPr>
          <a:xfrm>
            <a:off x="457200" y="274638"/>
            <a:ext cx="11277600" cy="1143000"/>
          </a:xfrm>
        </p:spPr>
        <p:txBody>
          <a:bodyPr>
            <a:normAutofit/>
          </a:bodyPr>
          <a:lstStyle/>
          <a:p>
            <a:r>
              <a:rPr lang="ka-GE" dirty="0"/>
              <a:t>მცდელობა:</a:t>
            </a:r>
            <a:endParaRPr lang="en-US" dirty="0"/>
          </a:p>
        </p:txBody>
      </p:sp>
      <p:sp>
        <p:nvSpPr>
          <p:cNvPr id="3" name="Content Placeholder 2">
            <a:extLst>
              <a:ext uri="{FF2B5EF4-FFF2-40B4-BE49-F238E27FC236}">
                <a16:creationId xmlns:a16="http://schemas.microsoft.com/office/drawing/2014/main" id="{0122AEA6-0C39-190C-D1A1-2AB7C7FAC69D}"/>
              </a:ext>
            </a:extLst>
          </p:cNvPr>
          <p:cNvSpPr>
            <a:spLocks noGrp="1"/>
          </p:cNvSpPr>
          <p:nvPr>
            <p:ph idx="1"/>
          </p:nvPr>
        </p:nvSpPr>
        <p:spPr>
          <a:xfrm>
            <a:off x="914400" y="1644818"/>
            <a:ext cx="12420600" cy="7918282"/>
          </a:xfrm>
        </p:spPr>
        <p:txBody>
          <a:bodyPr>
            <a:normAutofit/>
          </a:bodyPr>
          <a:lstStyle/>
          <a:p>
            <a:pPr marL="0">
              <a:lnSpc>
                <a:spcPct val="115000"/>
              </a:lnSpc>
              <a:spcAft>
                <a:spcPts val="1200"/>
              </a:spcAft>
              <a:buNone/>
            </a:pPr>
            <a:r>
              <a:rPr lang="en-US" sz="2600" kern="100" dirty="0" err="1">
                <a:ea typeface="Aptos" panose="020B0004020202020204" pitchFamily="34" charset="0"/>
                <a:cs typeface="Times New Roman" panose="02020603050405020304" pitchFamily="18" charset="0"/>
              </a:rPr>
              <a:t>ყველა</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მოწყვლად</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ჯგუფს</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მოიცავს</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პროექტი</a:t>
            </a:r>
            <a:r>
              <a:rPr lang="en-US" sz="2600" kern="100" dirty="0">
                <a:ea typeface="Aptos" panose="020B0004020202020204" pitchFamily="34" charset="0"/>
                <a:cs typeface="Times New Roman" panose="02020603050405020304" pitchFamily="18" charset="0"/>
              </a:rPr>
              <a:t>? </a:t>
            </a:r>
            <a:endParaRPr lang="ka-GE" sz="2600" kern="100" dirty="0">
              <a:ea typeface="Aptos" panose="020B0004020202020204" pitchFamily="34" charset="0"/>
              <a:cs typeface="Times New Roman" panose="02020603050405020304" pitchFamily="18" charset="0"/>
            </a:endParaRPr>
          </a:p>
          <a:p>
            <a:pPr marL="0">
              <a:lnSpc>
                <a:spcPct val="115000"/>
              </a:lnSpc>
              <a:spcAft>
                <a:spcPts val="1200"/>
              </a:spcAft>
              <a:buNone/>
            </a:pPr>
            <a:r>
              <a:rPr lang="en-US" sz="2600" kern="100" dirty="0" err="1">
                <a:ea typeface="Aptos" panose="020B0004020202020204" pitchFamily="34" charset="0"/>
                <a:cs typeface="Times New Roman" panose="02020603050405020304" pitchFamily="18" charset="0"/>
              </a:rPr>
              <a:t>ხომ</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ყველას</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აქვს</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შესა</a:t>
            </a:r>
            <a:r>
              <a:rPr lang="ka-GE" sz="2600" kern="100" dirty="0">
                <a:ea typeface="Aptos" panose="020B0004020202020204" pitchFamily="34" charset="0"/>
                <a:cs typeface="Times New Roman" panose="02020603050405020304" pitchFamily="18" charset="0"/>
              </a:rPr>
              <a:t>ძ</a:t>
            </a:r>
            <a:r>
              <a:rPr lang="en-US" sz="2600" kern="100" dirty="0" err="1">
                <a:ea typeface="Aptos" panose="020B0004020202020204" pitchFamily="34" charset="0"/>
                <a:cs typeface="Times New Roman" panose="02020603050405020304" pitchFamily="18" charset="0"/>
              </a:rPr>
              <a:t>ლებლობა</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რომ</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ჩაერთოს</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პროექტში</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და</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მიიღოს</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ის</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ბენეფიტები</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რასაც</a:t>
            </a:r>
            <a:r>
              <a:rPr lang="en-US" sz="2600" kern="100" dirty="0">
                <a:ea typeface="Aptos" panose="020B0004020202020204" pitchFamily="34" charset="0"/>
                <a:cs typeface="Times New Roman" panose="02020603050405020304" pitchFamily="18" charset="0"/>
              </a:rPr>
              <a:t> </a:t>
            </a:r>
            <a:r>
              <a:rPr lang="en-US" sz="2600" kern="100" dirty="0" err="1">
                <a:ea typeface="Aptos" panose="020B0004020202020204" pitchFamily="34" charset="0"/>
                <a:cs typeface="Times New Roman" panose="02020603050405020304" pitchFamily="18" charset="0"/>
              </a:rPr>
              <a:t>ვთავაზობთ</a:t>
            </a:r>
            <a:r>
              <a:rPr lang="ka-GE" sz="2600" kern="100" dirty="0">
                <a:ea typeface="Aptos" panose="020B0004020202020204" pitchFamily="34" charset="0"/>
                <a:cs typeface="Times New Roman" panose="02020603050405020304" pitchFamily="18" charset="0"/>
              </a:rPr>
              <a:t>?</a:t>
            </a:r>
            <a:endParaRPr lang="en-US" sz="2600" kern="100" dirty="0">
              <a:ea typeface="Aptos" panose="020B0004020202020204" pitchFamily="34" charset="0"/>
              <a:cs typeface="Times New Roman" panose="02020603050405020304" pitchFamily="18" charset="0"/>
            </a:endParaRPr>
          </a:p>
          <a:p>
            <a:pPr marL="0">
              <a:lnSpc>
                <a:spcPct val="115000"/>
              </a:lnSpc>
              <a:spcAft>
                <a:spcPts val="1200"/>
              </a:spcAft>
              <a:buNone/>
            </a:pPr>
            <a:r>
              <a:rPr lang="ka-GE" sz="2600" kern="100" dirty="0">
                <a:ea typeface="Aptos" panose="020B0004020202020204" pitchFamily="34" charset="0"/>
                <a:cs typeface="Times New Roman" panose="02020603050405020304" pitchFamily="18" charset="0"/>
              </a:rPr>
              <a:t>	შევიმუშავეთ ინკლუზიური ინდიკატორები</a:t>
            </a:r>
          </a:p>
          <a:p>
            <a:pPr marL="0">
              <a:lnSpc>
                <a:spcPct val="115000"/>
              </a:lnSpc>
              <a:spcAft>
                <a:spcPts val="1200"/>
              </a:spcAft>
              <a:buNone/>
            </a:pPr>
            <a:r>
              <a:rPr lang="ka-GE" sz="2600" kern="100" dirty="0">
                <a:ea typeface="Aptos" panose="020B0004020202020204" pitchFamily="34" charset="0"/>
                <a:cs typeface="Times New Roman" panose="02020603050405020304" pitchFamily="18" charset="0"/>
              </a:rPr>
              <a:t>	ვიყენებდით ურთიერთგადამფარავ კატეგორიებს</a:t>
            </a:r>
          </a:p>
          <a:p>
            <a:pPr marL="0">
              <a:lnSpc>
                <a:spcPct val="115000"/>
              </a:lnSpc>
              <a:spcAft>
                <a:spcPts val="1200"/>
              </a:spcAft>
              <a:buNone/>
            </a:pPr>
            <a:r>
              <a:rPr lang="ka-GE" sz="2600" kern="100" dirty="0">
                <a:ea typeface="Aptos" panose="020B0004020202020204" pitchFamily="34" charset="0"/>
                <a:cs typeface="Times New Roman" panose="02020603050405020304" pitchFamily="18" charset="0"/>
              </a:rPr>
              <a:t>	ვიყენებდით მონაცემთა შეგროვების სხვადასხვა მეთოდებსა და 	ინსტრუმენტებს</a:t>
            </a:r>
          </a:p>
          <a:p>
            <a:pPr marL="0">
              <a:lnSpc>
                <a:spcPct val="115000"/>
              </a:lnSpc>
              <a:spcAft>
                <a:spcPts val="1200"/>
              </a:spcAft>
              <a:buNone/>
            </a:pPr>
            <a:r>
              <a:rPr lang="ka-GE" sz="2600" kern="100" dirty="0">
                <a:ea typeface="Aptos" panose="020B0004020202020204" pitchFamily="34" charset="0"/>
                <a:cs typeface="Times New Roman" panose="02020603050405020304" pitchFamily="18" charset="0"/>
              </a:rPr>
              <a:t>დისეგრეგაცია:</a:t>
            </a:r>
            <a:endParaRPr lang="en-US" sz="2600" kern="100" dirty="0">
              <a:ea typeface="Aptos" panose="020B0004020202020204" pitchFamily="34" charset="0"/>
              <a:cs typeface="Times New Roman" panose="02020603050405020304" pitchFamily="18" charset="0"/>
            </a:endParaRPr>
          </a:p>
          <a:p>
            <a:pPr marL="1114425" lvl="1" indent="-428625">
              <a:lnSpc>
                <a:spcPct val="115000"/>
              </a:lnSpc>
              <a:spcAft>
                <a:spcPts val="1200"/>
              </a:spcAft>
              <a:buFont typeface="Arial" panose="020B0604020202020204" pitchFamily="34" charset="0"/>
              <a:buChar char="•"/>
              <a:tabLst>
                <a:tab pos="1371600" algn="l"/>
              </a:tabLst>
            </a:pPr>
            <a:r>
              <a:rPr lang="ka-GE" sz="2600" kern="100" dirty="0">
                <a:ea typeface="Aptos" panose="020B0004020202020204" pitchFamily="34" charset="0"/>
                <a:cs typeface="Times New Roman" panose="02020603050405020304" pitchFamily="18" charset="0"/>
              </a:rPr>
              <a:t>მოთხოვნილი</a:t>
            </a:r>
            <a:r>
              <a:rPr lang="en-US" sz="2600" kern="100" dirty="0">
                <a:ea typeface="Aptos" panose="020B0004020202020204" pitchFamily="34" charset="0"/>
                <a:cs typeface="Times New Roman" panose="02020603050405020304" pitchFamily="18" charset="0"/>
              </a:rPr>
              <a:t>: </a:t>
            </a:r>
            <a:r>
              <a:rPr lang="ka-GE" sz="2600" kern="100" dirty="0">
                <a:ea typeface="Aptos" panose="020B0004020202020204" pitchFamily="34" charset="0"/>
                <a:cs typeface="Times New Roman" panose="02020603050405020304" pitchFamily="18" charset="0"/>
              </a:rPr>
              <a:t>სქესი, ასაკი, ადგილმდებარეობა </a:t>
            </a:r>
            <a:endParaRPr lang="en-US" sz="2600" kern="100" dirty="0">
              <a:ea typeface="Aptos" panose="020B0004020202020204" pitchFamily="34" charset="0"/>
              <a:cs typeface="Times New Roman" panose="02020603050405020304" pitchFamily="18" charset="0"/>
            </a:endParaRPr>
          </a:p>
          <a:p>
            <a:pPr marL="1114425" lvl="1" indent="-428625">
              <a:lnSpc>
                <a:spcPct val="115000"/>
              </a:lnSpc>
              <a:spcAft>
                <a:spcPts val="1200"/>
              </a:spcAft>
              <a:buFont typeface="Arial" panose="020B0604020202020204" pitchFamily="34" charset="0"/>
              <a:buChar char="•"/>
              <a:tabLst>
                <a:tab pos="1371600" algn="l"/>
              </a:tabLst>
            </a:pPr>
            <a:r>
              <a:rPr lang="ka-GE" sz="2600" kern="100" dirty="0">
                <a:ea typeface="Aptos" panose="020B0004020202020204" pitchFamily="34" charset="0"/>
                <a:cs typeface="Times New Roman" panose="02020603050405020304" pitchFamily="18" charset="0"/>
              </a:rPr>
              <a:t>ასევე გროვდება</a:t>
            </a:r>
            <a:r>
              <a:rPr lang="en-US" sz="2600" kern="100" dirty="0">
                <a:ea typeface="Aptos" panose="020B0004020202020204" pitchFamily="34" charset="0"/>
                <a:cs typeface="Times New Roman" panose="02020603050405020304" pitchFamily="18" charset="0"/>
              </a:rPr>
              <a:t>: </a:t>
            </a:r>
            <a:r>
              <a:rPr lang="ka-GE" sz="2600" kern="100" dirty="0">
                <a:ea typeface="Aptos" panose="020B0004020202020204" pitchFamily="34" charset="0"/>
                <a:cs typeface="Times New Roman" panose="02020603050405020304" pitchFamily="18" charset="0"/>
              </a:rPr>
              <a:t>ეთნიკური და რელიგიური მიკუთვნებულობა</a:t>
            </a:r>
            <a:r>
              <a:rPr lang="en-US" sz="2600" kern="100" dirty="0">
                <a:ea typeface="Aptos" panose="020B0004020202020204" pitchFamily="34" charset="0"/>
                <a:cs typeface="Times New Roman" panose="02020603050405020304" pitchFamily="18" charset="0"/>
              </a:rPr>
              <a:t>, </a:t>
            </a:r>
            <a:r>
              <a:rPr lang="ka-GE" sz="2600" kern="100" dirty="0">
                <a:ea typeface="Aptos" panose="020B0004020202020204" pitchFamily="34" charset="0"/>
                <a:cs typeface="Times New Roman" panose="02020603050405020304" pitchFamily="18" charset="0"/>
              </a:rPr>
              <a:t>შეზღუდული შესაძლებლობა</a:t>
            </a:r>
            <a:r>
              <a:rPr lang="en-US" sz="2600" kern="100" dirty="0">
                <a:ea typeface="Aptos" panose="020B0004020202020204" pitchFamily="34" charset="0"/>
                <a:cs typeface="Times New Roman" panose="02020603050405020304" pitchFamily="18" charset="0"/>
              </a:rPr>
              <a:t>, </a:t>
            </a:r>
            <a:r>
              <a:rPr lang="ka-GE" sz="2600" kern="100" dirty="0">
                <a:ea typeface="Aptos" panose="020B0004020202020204" pitchFamily="34" charset="0"/>
                <a:cs typeface="Times New Roman" panose="02020603050405020304" pitchFamily="18" charset="0"/>
              </a:rPr>
              <a:t>იძულებით გადაადგილებული პირები</a:t>
            </a:r>
            <a:r>
              <a:rPr lang="en-US" sz="2600" kern="100" dirty="0">
                <a:ea typeface="Aptos" panose="020B0004020202020204" pitchFamily="34" charset="0"/>
                <a:cs typeface="Times New Roman" panose="02020603050405020304" pitchFamily="18" charset="0"/>
              </a:rPr>
              <a:t>, </a:t>
            </a:r>
            <a:r>
              <a:rPr lang="ka-GE" sz="2600" kern="100" dirty="0">
                <a:ea typeface="Aptos" panose="020B0004020202020204" pitchFamily="34" charset="0"/>
                <a:cs typeface="Times New Roman" panose="02020603050405020304" pitchFamily="18" charset="0"/>
              </a:rPr>
              <a:t>სოციალურად დაუცველი</a:t>
            </a:r>
            <a:r>
              <a:rPr lang="en-US" sz="2600" kern="100" dirty="0">
                <a:ea typeface="Aptos" panose="020B0004020202020204" pitchFamily="34" charset="0"/>
                <a:cs typeface="Times New Roman" panose="02020603050405020304" pitchFamily="18" charset="0"/>
              </a:rPr>
              <a:t>  </a:t>
            </a:r>
            <a:r>
              <a:rPr lang="ka-GE" sz="2600" kern="100" dirty="0">
                <a:ea typeface="Aptos" panose="020B0004020202020204" pitchFamily="34" charset="0"/>
                <a:cs typeface="Times New Roman" panose="02020603050405020304" pitchFamily="18" charset="0"/>
              </a:rPr>
              <a:t>პირები</a:t>
            </a:r>
            <a:endParaRPr lang="en-US" sz="2600" kern="100" dirty="0">
              <a:ea typeface="Aptos" panose="020B0004020202020204" pitchFamily="34" charset="0"/>
              <a:cs typeface="Times New Roman" panose="02020603050405020304" pitchFamily="18" charset="0"/>
            </a:endParaRPr>
          </a:p>
          <a:p>
            <a:pPr marL="0" indent="0">
              <a:buNone/>
            </a:pPr>
            <a:endParaRPr lang="ka-GE" sz="32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4" name="Freeform 2">
            <a:extLst>
              <a:ext uri="{FF2B5EF4-FFF2-40B4-BE49-F238E27FC236}">
                <a16:creationId xmlns:a16="http://schemas.microsoft.com/office/drawing/2014/main" id="{A53B7392-3B9C-4CE0-17C5-D544A8B897F3}"/>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pic>
        <p:nvPicPr>
          <p:cNvPr id="5" name="Picture 4" descr="A logo for a company&#10;&#10;AI-generated content may be incorrect.">
            <a:extLst>
              <a:ext uri="{FF2B5EF4-FFF2-40B4-BE49-F238E27FC236}">
                <a16:creationId xmlns:a16="http://schemas.microsoft.com/office/drawing/2014/main" id="{3BF21847-5230-8CD0-991A-F34C7C232B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6" name="TextBox 5">
            <a:extLst>
              <a:ext uri="{FF2B5EF4-FFF2-40B4-BE49-F238E27FC236}">
                <a16:creationId xmlns:a16="http://schemas.microsoft.com/office/drawing/2014/main" id="{618CB715-BA00-532E-ED31-5F752EE66C68}"/>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pic>
        <p:nvPicPr>
          <p:cNvPr id="7" name="Graphic 6" descr="Checkmark with solid fill">
            <a:extLst>
              <a:ext uri="{FF2B5EF4-FFF2-40B4-BE49-F238E27FC236}">
                <a16:creationId xmlns:a16="http://schemas.microsoft.com/office/drawing/2014/main" id="{4E106A9E-6178-28CC-38F1-BE4BA83BDB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200" y="3418574"/>
            <a:ext cx="685800" cy="685800"/>
          </a:xfrm>
          <a:prstGeom prst="rect">
            <a:avLst/>
          </a:prstGeom>
        </p:spPr>
      </p:pic>
      <p:pic>
        <p:nvPicPr>
          <p:cNvPr id="10" name="Graphic 9" descr="Checkmark with solid fill">
            <a:extLst>
              <a:ext uri="{FF2B5EF4-FFF2-40B4-BE49-F238E27FC236}">
                <a16:creationId xmlns:a16="http://schemas.microsoft.com/office/drawing/2014/main" id="{74A439F0-AAE0-1BFD-BC40-56F0B6A498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3532" y="4159122"/>
            <a:ext cx="685800" cy="685800"/>
          </a:xfrm>
          <a:prstGeom prst="rect">
            <a:avLst/>
          </a:prstGeom>
        </p:spPr>
      </p:pic>
      <p:pic>
        <p:nvPicPr>
          <p:cNvPr id="11" name="Graphic 10" descr="Checkmark with solid fill">
            <a:extLst>
              <a:ext uri="{FF2B5EF4-FFF2-40B4-BE49-F238E27FC236}">
                <a16:creationId xmlns:a16="http://schemas.microsoft.com/office/drawing/2014/main" id="{4511BD3A-3611-2F5C-26B1-E61D6F989D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3532" y="4844922"/>
            <a:ext cx="685800" cy="685800"/>
          </a:xfrm>
          <a:prstGeom prst="rect">
            <a:avLst/>
          </a:prstGeom>
        </p:spPr>
      </p:pic>
    </p:spTree>
    <p:extLst>
      <p:ext uri="{BB962C8B-B14F-4D97-AF65-F5344CB8AC3E}">
        <p14:creationId xmlns:p14="http://schemas.microsoft.com/office/powerpoint/2010/main" val="35110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6D2280-B685-5010-4E0E-E92901F7EA91}"/>
              </a:ext>
            </a:extLst>
          </p:cNvPr>
          <p:cNvPicPr>
            <a:picLocks noGrp="1" noChangeAspect="1"/>
          </p:cNvPicPr>
          <p:nvPr>
            <p:ph idx="1"/>
          </p:nvPr>
        </p:nvPicPr>
        <p:blipFill>
          <a:blip r:embed="rId3"/>
          <a:srcRect t="55618" r="617"/>
          <a:stretch/>
        </p:blipFill>
        <p:spPr>
          <a:xfrm>
            <a:off x="-16213" y="2471969"/>
            <a:ext cx="18287999" cy="3589443"/>
          </a:xfrm>
          <a:prstGeom prst="rect">
            <a:avLst/>
          </a:prstGeom>
        </p:spPr>
      </p:pic>
      <p:sp>
        <p:nvSpPr>
          <p:cNvPr id="2" name="TextBox 5">
            <a:extLst>
              <a:ext uri="{FF2B5EF4-FFF2-40B4-BE49-F238E27FC236}">
                <a16:creationId xmlns:a16="http://schemas.microsoft.com/office/drawing/2014/main" id="{48E4AB9C-B218-F4BC-5978-4107FF014240}"/>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
        <p:nvSpPr>
          <p:cNvPr id="3" name="Freeform 2">
            <a:extLst>
              <a:ext uri="{FF2B5EF4-FFF2-40B4-BE49-F238E27FC236}">
                <a16:creationId xmlns:a16="http://schemas.microsoft.com/office/drawing/2014/main" id="{10B6AD09-AE5B-B785-CA1E-3C166E87F437}"/>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4"/>
            <a:stretch>
              <a:fillRect l="-5972" r="-5972"/>
            </a:stretch>
          </a:blipFill>
        </p:spPr>
        <p:txBody>
          <a:bodyPr/>
          <a:lstStyle/>
          <a:p>
            <a:endParaRPr lang="en-US"/>
          </a:p>
        </p:txBody>
      </p:sp>
      <p:pic>
        <p:nvPicPr>
          <p:cNvPr id="5" name="Picture 4" descr="A logo for a company&#10;&#10;AI-generated content may be incorrect.">
            <a:extLst>
              <a:ext uri="{FF2B5EF4-FFF2-40B4-BE49-F238E27FC236}">
                <a16:creationId xmlns:a16="http://schemas.microsoft.com/office/drawing/2014/main" id="{7A0E5D9D-B206-4179-20A5-4E9D8B4E45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Tree>
    <p:extLst>
      <p:ext uri="{BB962C8B-B14F-4D97-AF65-F5344CB8AC3E}">
        <p14:creationId xmlns:p14="http://schemas.microsoft.com/office/powerpoint/2010/main" val="303374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6716F-D418-B44B-B5BF-64FC4ADE3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31D0D-494F-24CD-5E5B-2E7E16E4D04E}"/>
              </a:ext>
            </a:extLst>
          </p:cNvPr>
          <p:cNvSpPr>
            <a:spLocks noGrp="1"/>
          </p:cNvSpPr>
          <p:nvPr>
            <p:ph type="title"/>
          </p:nvPr>
        </p:nvSpPr>
        <p:spPr>
          <a:xfrm>
            <a:off x="457200" y="274638"/>
            <a:ext cx="11277600" cy="1143000"/>
          </a:xfrm>
        </p:spPr>
        <p:txBody>
          <a:bodyPr>
            <a:normAutofit/>
          </a:bodyPr>
          <a:lstStyle/>
          <a:p>
            <a:r>
              <a:rPr lang="ka-GE" dirty="0"/>
              <a:t>წარუმატებლობა:</a:t>
            </a:r>
            <a:endParaRPr lang="en-US" dirty="0"/>
          </a:p>
        </p:txBody>
      </p:sp>
      <p:sp>
        <p:nvSpPr>
          <p:cNvPr id="3" name="Content Placeholder 2">
            <a:extLst>
              <a:ext uri="{FF2B5EF4-FFF2-40B4-BE49-F238E27FC236}">
                <a16:creationId xmlns:a16="http://schemas.microsoft.com/office/drawing/2014/main" id="{0622BA3F-A59B-62B5-527F-ADBA19F71E65}"/>
              </a:ext>
            </a:extLst>
          </p:cNvPr>
          <p:cNvSpPr>
            <a:spLocks noGrp="1"/>
          </p:cNvSpPr>
          <p:nvPr>
            <p:ph idx="1"/>
          </p:nvPr>
        </p:nvSpPr>
        <p:spPr>
          <a:xfrm>
            <a:off x="914400" y="1644818"/>
            <a:ext cx="12420600" cy="7918282"/>
          </a:xfrm>
        </p:spPr>
        <p:txBody>
          <a:bodyPr>
            <a:normAutofit/>
          </a:bodyPr>
          <a:lstStyle/>
          <a:p>
            <a:pPr marL="0">
              <a:lnSpc>
                <a:spcPct val="115000"/>
              </a:lnSpc>
              <a:spcAft>
                <a:spcPts val="1200"/>
              </a:spcAft>
              <a:buNone/>
            </a:pPr>
            <a:r>
              <a:rPr lang="ka-GE" sz="2800" kern="100" dirty="0">
                <a:ea typeface="Aptos" panose="020B0004020202020204" pitchFamily="34" charset="0"/>
                <a:cs typeface="Times New Roman" panose="02020603050405020304" pitchFamily="18" charset="0"/>
              </a:rPr>
              <a:t>მაგრამ რუტინული მონიტორინგის მონაცემების შეგროვების დროს </a:t>
            </a:r>
            <a:r>
              <a:rPr lang="en-US" sz="2800" kern="100" dirty="0">
                <a:ea typeface="Aptos" panose="020B0004020202020204" pitchFamily="34" charset="0"/>
                <a:cs typeface="Times New Roman" panose="02020603050405020304" pitchFamily="18" charset="0"/>
              </a:rPr>
              <a:t>MEL </a:t>
            </a:r>
            <a:r>
              <a:rPr lang="ka-GE" sz="2800" kern="100" dirty="0">
                <a:ea typeface="Aptos" panose="020B0004020202020204" pitchFamily="34" charset="0"/>
                <a:cs typeface="Times New Roman" panose="02020603050405020304" pitchFamily="18" charset="0"/>
              </a:rPr>
              <a:t>გუნდი ეყრდნობა ადგილობრივ პარტნიორებს და მათ მიერ მოწოდებულ მონაცემებს:</a:t>
            </a:r>
          </a:p>
          <a:p>
            <a:pPr marL="0">
              <a:lnSpc>
                <a:spcPct val="115000"/>
              </a:lnSpc>
              <a:spcAft>
                <a:spcPts val="1200"/>
              </a:spcAft>
              <a:buNone/>
            </a:pPr>
            <a:r>
              <a:rPr lang="ka-GE" sz="2800" kern="100" dirty="0">
                <a:ea typeface="Aptos" panose="020B0004020202020204" pitchFamily="34" charset="0"/>
                <a:cs typeface="Times New Roman" panose="02020603050405020304" pitchFamily="18" charset="0"/>
              </a:rPr>
              <a:t>	რუტინული მონაცმების </a:t>
            </a:r>
            <a:r>
              <a:rPr lang="ka-GE" sz="2800" b="1" kern="100" dirty="0">
                <a:ea typeface="Aptos" panose="020B0004020202020204" pitchFamily="34" charset="0"/>
                <a:cs typeface="Times New Roman" panose="02020603050405020304" pitchFamily="18" charset="0"/>
              </a:rPr>
              <a:t>90% მოდის პროგრამის პარტნიორებისგან.</a:t>
            </a:r>
            <a:endParaRPr lang="en-US" sz="2800" kern="100" dirty="0">
              <a:ea typeface="Aptos" panose="020B0004020202020204" pitchFamily="34" charset="0"/>
              <a:cs typeface="Times New Roman" panose="02020603050405020304" pitchFamily="18" charset="0"/>
            </a:endParaRPr>
          </a:p>
          <a:p>
            <a:pPr marL="0">
              <a:lnSpc>
                <a:spcPct val="115000"/>
              </a:lnSpc>
              <a:spcAft>
                <a:spcPts val="1200"/>
              </a:spcAft>
              <a:buNone/>
            </a:pPr>
            <a:r>
              <a:rPr lang="ka-GE" sz="2800" kern="100" dirty="0">
                <a:ea typeface="Aptos" panose="020B0004020202020204" pitchFamily="34" charset="0"/>
                <a:cs typeface="Times New Roman" panose="02020603050405020304" pitchFamily="18" charset="0"/>
              </a:rPr>
              <a:t>შესაბამისად, მრავალფეროვანი, ჩაშლილი მონაცემების შეგროვება გაშუალებულია პროექტის პარტნიორების მიერ.</a:t>
            </a:r>
          </a:p>
          <a:p>
            <a:pPr marL="0">
              <a:lnSpc>
                <a:spcPct val="115000"/>
              </a:lnSpc>
              <a:spcAft>
                <a:spcPts val="1200"/>
              </a:spcAft>
              <a:buNone/>
            </a:pPr>
            <a:r>
              <a:rPr lang="ka-GE" sz="2800" dirty="0"/>
              <a:t>	მონაცემები მოდის ნაკლული</a:t>
            </a:r>
          </a:p>
          <a:p>
            <a:pPr marL="0" indent="0">
              <a:buNone/>
            </a:pPr>
            <a:r>
              <a:rPr lang="ka-GE" sz="2800" dirty="0"/>
              <a:t>	პარტნიორები თვითონ „ირჩევენ“ რა ინფორმაცია მოგვაწოდონ და არა</a:t>
            </a:r>
          </a:p>
          <a:p>
            <a:pPr marL="0" indent="0">
              <a:buNone/>
            </a:pPr>
            <a:endParaRPr lang="en-US" dirty="0"/>
          </a:p>
        </p:txBody>
      </p:sp>
      <p:sp>
        <p:nvSpPr>
          <p:cNvPr id="4" name="Freeform 2">
            <a:extLst>
              <a:ext uri="{FF2B5EF4-FFF2-40B4-BE49-F238E27FC236}">
                <a16:creationId xmlns:a16="http://schemas.microsoft.com/office/drawing/2014/main" id="{24D273EB-F443-5186-74D4-98754F4E6EAB}"/>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pic>
        <p:nvPicPr>
          <p:cNvPr id="5" name="Picture 4" descr="A logo for a company&#10;&#10;AI-generated content may be incorrect.">
            <a:extLst>
              <a:ext uri="{FF2B5EF4-FFF2-40B4-BE49-F238E27FC236}">
                <a16:creationId xmlns:a16="http://schemas.microsoft.com/office/drawing/2014/main" id="{EAA90071-5890-C410-061F-F76BFB4F8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1375" y="0"/>
            <a:ext cx="3826625" cy="1644818"/>
          </a:xfrm>
          <a:prstGeom prst="rect">
            <a:avLst/>
          </a:prstGeom>
        </p:spPr>
      </p:pic>
      <p:sp>
        <p:nvSpPr>
          <p:cNvPr id="6" name="TextBox 5">
            <a:extLst>
              <a:ext uri="{FF2B5EF4-FFF2-40B4-BE49-F238E27FC236}">
                <a16:creationId xmlns:a16="http://schemas.microsoft.com/office/drawing/2014/main" id="{4B15AD0F-01B3-2E6D-D868-7BB51C7A75A4}"/>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extLst>
      <p:ext uri="{BB962C8B-B14F-4D97-AF65-F5344CB8AC3E}">
        <p14:creationId xmlns:p14="http://schemas.microsoft.com/office/powerpoint/2010/main" val="106682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366</TotalTime>
  <Words>1259</Words>
  <Application>Microsoft Office PowerPoint</Application>
  <PresentationFormat>Custom</PresentationFormat>
  <Paragraphs>191</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Sylfaen</vt:lpstr>
      <vt:lpstr>Calibri</vt:lpstr>
      <vt:lpstr>Aptos</vt:lpstr>
      <vt:lpstr>BR Omny Bold</vt:lpstr>
      <vt:lpstr>Times New Roman</vt:lpstr>
      <vt:lpstr>Arial</vt:lpstr>
      <vt:lpstr>BR Omny</vt:lpstr>
      <vt:lpstr>Office Theme</vt:lpstr>
      <vt:lpstr>PowerPoint Presentation</vt:lpstr>
      <vt:lpstr>ჩემს შესახებ</vt:lpstr>
      <vt:lpstr>პრეზენტაციის შესახებ</vt:lpstr>
      <vt:lpstr>პროექტის შესახებ</vt:lpstr>
      <vt:lpstr>რა არის ინტერსექციურობა?</vt:lpstr>
      <vt:lpstr>რას ნიშნავს ინტერსექციურობა MEL-ში?</vt:lpstr>
      <vt:lpstr>მცდელობა:</vt:lpstr>
      <vt:lpstr>PowerPoint Presentation</vt:lpstr>
      <vt:lpstr>წარუმატებლობა:</vt:lpstr>
      <vt:lpstr>რეფლექსია:</vt:lpstr>
      <vt:lpstr>ანალიზი:</vt:lpstr>
      <vt:lpstr>გავენტას ძალაუფლების კუბი</vt:lpstr>
      <vt:lpstr>PowerPoint Presentation</vt:lpstr>
      <vt:lpstr>ბურდიეს კაპიტალის თეორია</vt:lpstr>
      <vt:lpstr>PowerPoint Presentation</vt:lpstr>
      <vt:lpstr>კუბებსა და კაპიტალს შორის</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Glocal25 slide deck</dc:title>
  <cp:lastModifiedBy>Nana Chabukiani</cp:lastModifiedBy>
  <cp:revision>10</cp:revision>
  <dcterms:created xsi:type="dcterms:W3CDTF">2006-08-16T00:00:00Z</dcterms:created>
  <dcterms:modified xsi:type="dcterms:W3CDTF">2025-06-02T11:04:40Z</dcterms:modified>
  <dc:identifier>DAGn8-9Wlyk</dc:identifier>
</cp:coreProperties>
</file>