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Arimo Bold" panose="020B0604020202020204" charset="0"/>
      <p:regular r:id="rId10"/>
    </p:embeddedFont>
    <p:embeddedFont>
      <p:font typeface="Arimo Bold Italics" panose="020B0604020202020204" charset="0"/>
      <p:regular r:id="rId11"/>
    </p:embeddedFont>
    <p:embeddedFont>
      <p:font typeface="Univers Condensed Bold" panose="020B080603050204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8C"/>
    <a:srgbClr val="1C7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395979">
            <a:off x="3351179" y="-5443156"/>
            <a:ext cx="25306469" cy="23119444"/>
            <a:chOff x="0" y="0"/>
            <a:chExt cx="33741959" cy="30825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741996" cy="30825948"/>
            </a:xfrm>
            <a:custGeom>
              <a:avLst/>
              <a:gdLst/>
              <a:ahLst/>
              <a:cxnLst/>
              <a:rect l="l" t="t" r="r" b="b"/>
              <a:pathLst>
                <a:path w="33741996" h="30825948">
                  <a:moveTo>
                    <a:pt x="0" y="0"/>
                  </a:moveTo>
                  <a:lnTo>
                    <a:pt x="33741996" y="0"/>
                  </a:lnTo>
                  <a:lnTo>
                    <a:pt x="33741996" y="30825948"/>
                  </a:lnTo>
                  <a:lnTo>
                    <a:pt x="0" y="30825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41" b="-741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04799" y="3354047"/>
            <a:ext cx="11941309" cy="219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FROM SUNDARBANS TO THE WORLD: EVALUATING CLIMATE CHANGE ON THE GROUND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7848" y="2704126"/>
            <a:ext cx="6525478" cy="44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02.06.2025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304799" y="225716"/>
            <a:ext cx="4704979" cy="802983"/>
          </a:xfrm>
          <a:custGeom>
            <a:avLst/>
            <a:gdLst/>
            <a:ahLst/>
            <a:cxnLst/>
            <a:rect l="l" t="t" r="r" b="b"/>
            <a:pathLst>
              <a:path w="4704979" h="802983">
                <a:moveTo>
                  <a:pt x="0" y="0"/>
                </a:moveTo>
                <a:lnTo>
                  <a:pt x="4704979" y="0"/>
                </a:lnTo>
                <a:lnTo>
                  <a:pt x="4704979" y="802983"/>
                </a:lnTo>
                <a:lnTo>
                  <a:pt x="0" y="802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35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304799" y="9240893"/>
            <a:ext cx="845113" cy="845113"/>
          </a:xfrm>
          <a:custGeom>
            <a:avLst/>
            <a:gdLst/>
            <a:ahLst/>
            <a:cxnLst/>
            <a:rect l="l" t="t" r="r" b="b"/>
            <a:pathLst>
              <a:path w="845113" h="845113">
                <a:moveTo>
                  <a:pt x="0" y="0"/>
                </a:moveTo>
                <a:lnTo>
                  <a:pt x="845113" y="0"/>
                </a:lnTo>
                <a:lnTo>
                  <a:pt x="845113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433447" y="9240893"/>
            <a:ext cx="399316" cy="845113"/>
          </a:xfrm>
          <a:custGeom>
            <a:avLst/>
            <a:gdLst/>
            <a:ahLst/>
            <a:cxnLst/>
            <a:rect l="l" t="t" r="r" b="b"/>
            <a:pathLst>
              <a:path w="399316" h="845113">
                <a:moveTo>
                  <a:pt x="0" y="0"/>
                </a:moveTo>
                <a:lnTo>
                  <a:pt x="399316" y="0"/>
                </a:lnTo>
                <a:lnTo>
                  <a:pt x="399316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2118513" y="9240893"/>
            <a:ext cx="845113" cy="845113"/>
          </a:xfrm>
          <a:custGeom>
            <a:avLst/>
            <a:gdLst/>
            <a:ahLst/>
            <a:cxnLst/>
            <a:rect l="l" t="t" r="r" b="b"/>
            <a:pathLst>
              <a:path w="845113" h="845113">
                <a:moveTo>
                  <a:pt x="0" y="0"/>
                </a:moveTo>
                <a:lnTo>
                  <a:pt x="845113" y="0"/>
                </a:lnTo>
                <a:lnTo>
                  <a:pt x="845113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3249376" y="9240893"/>
            <a:ext cx="1145916" cy="845113"/>
          </a:xfrm>
          <a:custGeom>
            <a:avLst/>
            <a:gdLst/>
            <a:ahLst/>
            <a:cxnLst/>
            <a:rect l="l" t="t" r="r" b="b"/>
            <a:pathLst>
              <a:path w="1145916" h="845113">
                <a:moveTo>
                  <a:pt x="0" y="0"/>
                </a:moveTo>
                <a:lnTo>
                  <a:pt x="1145916" y="0"/>
                </a:lnTo>
                <a:lnTo>
                  <a:pt x="1145916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304801" y="8411544"/>
            <a:ext cx="4060214" cy="27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www.glocalevalweek.org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801" y="8738674"/>
            <a:ext cx="4060214" cy="27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www.tdh-india.org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river with trees and plants in the background  AI-generated content may be incorrect."/>
          <p:cNvSpPr/>
          <p:nvPr/>
        </p:nvSpPr>
        <p:spPr>
          <a:xfrm>
            <a:off x="457200" y="1028700"/>
            <a:ext cx="17419219" cy="5086873"/>
          </a:xfrm>
          <a:custGeom>
            <a:avLst/>
            <a:gdLst/>
            <a:ahLst/>
            <a:cxnLst/>
            <a:rect l="l" t="t" r="r" b="b"/>
            <a:pathLst>
              <a:path w="17419219" h="5086873">
                <a:moveTo>
                  <a:pt x="0" y="0"/>
                </a:moveTo>
                <a:lnTo>
                  <a:pt x="17419219" y="0"/>
                </a:lnTo>
                <a:lnTo>
                  <a:pt x="17419219" y="5086873"/>
                </a:lnTo>
                <a:lnTo>
                  <a:pt x="0" y="5086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49" t="-39387" r="-199" b="-73598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 rot="-1377480">
            <a:off x="12987469" y="6209300"/>
            <a:ext cx="6920877" cy="7170046"/>
            <a:chOff x="0" y="0"/>
            <a:chExt cx="9227836" cy="95600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27820" cy="9560052"/>
            </a:xfrm>
            <a:custGeom>
              <a:avLst/>
              <a:gdLst/>
              <a:ahLst/>
              <a:cxnLst/>
              <a:rect l="l" t="t" r="r" b="b"/>
              <a:pathLst>
                <a:path w="9227820" h="9560052">
                  <a:moveTo>
                    <a:pt x="0" y="0"/>
                  </a:moveTo>
                  <a:lnTo>
                    <a:pt x="9227820" y="0"/>
                  </a:lnTo>
                  <a:lnTo>
                    <a:pt x="9227820" y="9560052"/>
                  </a:lnTo>
                  <a:lnTo>
                    <a:pt x="0" y="956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7000"/>
              </a:blip>
              <a:stretch>
                <a:fillRect l="-5871" r="-5871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" name="Freeform 5"/>
          <p:cNvSpPr/>
          <p:nvPr/>
        </p:nvSpPr>
        <p:spPr>
          <a:xfrm>
            <a:off x="3019465" y="2566480"/>
            <a:ext cx="2821487" cy="2052632"/>
          </a:xfrm>
          <a:custGeom>
            <a:avLst/>
            <a:gdLst/>
            <a:ahLst/>
            <a:cxnLst/>
            <a:rect l="l" t="t" r="r" b="b"/>
            <a:pathLst>
              <a:path w="2821487" h="2052632">
                <a:moveTo>
                  <a:pt x="0" y="0"/>
                </a:moveTo>
                <a:lnTo>
                  <a:pt x="2821487" y="0"/>
                </a:lnTo>
                <a:lnTo>
                  <a:pt x="2821487" y="2052632"/>
                </a:lnTo>
                <a:lnTo>
                  <a:pt x="0" y="2052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2281878" y="4524459"/>
            <a:ext cx="4296661" cy="1919436"/>
            <a:chOff x="0" y="0"/>
            <a:chExt cx="1131631" cy="5055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1631" cy="505531"/>
            </a:xfrm>
            <a:custGeom>
              <a:avLst/>
              <a:gdLst/>
              <a:ahLst/>
              <a:cxnLst/>
              <a:rect l="l" t="t" r="r" b="b"/>
              <a:pathLst>
                <a:path w="1131631" h="505531">
                  <a:moveTo>
                    <a:pt x="39641" y="0"/>
                  </a:moveTo>
                  <a:lnTo>
                    <a:pt x="1091990" y="0"/>
                  </a:lnTo>
                  <a:cubicBezTo>
                    <a:pt x="1113883" y="0"/>
                    <a:pt x="1131631" y="17748"/>
                    <a:pt x="1131631" y="39641"/>
                  </a:cubicBezTo>
                  <a:lnTo>
                    <a:pt x="1131631" y="465890"/>
                  </a:lnTo>
                  <a:cubicBezTo>
                    <a:pt x="1131631" y="487783"/>
                    <a:pt x="1113883" y="505531"/>
                    <a:pt x="1091990" y="505531"/>
                  </a:cubicBezTo>
                  <a:lnTo>
                    <a:pt x="39641" y="505531"/>
                  </a:lnTo>
                  <a:cubicBezTo>
                    <a:pt x="17748" y="505531"/>
                    <a:pt x="0" y="487783"/>
                    <a:pt x="0" y="465890"/>
                  </a:cubicBezTo>
                  <a:lnTo>
                    <a:pt x="0" y="39641"/>
                  </a:lnTo>
                  <a:cubicBezTo>
                    <a:pt x="0" y="17748"/>
                    <a:pt x="17748" y="0"/>
                    <a:pt x="39641" y="0"/>
                  </a:cubicBezTo>
                  <a:close/>
                </a:path>
              </a:pathLst>
            </a:custGeom>
            <a:solidFill>
              <a:srgbClr val="1C79BE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131631" cy="562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81878" y="4288510"/>
            <a:ext cx="4296661" cy="765332"/>
            <a:chOff x="0" y="0"/>
            <a:chExt cx="1131631" cy="2015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631" cy="201569"/>
            </a:xfrm>
            <a:custGeom>
              <a:avLst/>
              <a:gdLst/>
              <a:ahLst/>
              <a:cxnLst/>
              <a:rect l="l" t="t" r="r" b="b"/>
              <a:pathLst>
                <a:path w="1131631" h="201569">
                  <a:moveTo>
                    <a:pt x="91894" y="0"/>
                  </a:moveTo>
                  <a:lnTo>
                    <a:pt x="1039737" y="0"/>
                  </a:lnTo>
                  <a:cubicBezTo>
                    <a:pt x="1090488" y="0"/>
                    <a:pt x="1131631" y="41142"/>
                    <a:pt x="1131631" y="91894"/>
                  </a:cubicBezTo>
                  <a:lnTo>
                    <a:pt x="1131631" y="109675"/>
                  </a:lnTo>
                  <a:cubicBezTo>
                    <a:pt x="1131631" y="160426"/>
                    <a:pt x="1090488" y="201569"/>
                    <a:pt x="1039737" y="201569"/>
                  </a:cubicBezTo>
                  <a:lnTo>
                    <a:pt x="91894" y="201569"/>
                  </a:lnTo>
                  <a:cubicBezTo>
                    <a:pt x="41142" y="201569"/>
                    <a:pt x="0" y="160426"/>
                    <a:pt x="0" y="109675"/>
                  </a:cubicBezTo>
                  <a:lnTo>
                    <a:pt x="0" y="91894"/>
                  </a:lnTo>
                  <a:cubicBezTo>
                    <a:pt x="0" y="41142"/>
                    <a:pt x="41142" y="0"/>
                    <a:pt x="918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31631" cy="25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5336735">
            <a:off x="8160863" y="2659893"/>
            <a:ext cx="2014941" cy="1664845"/>
          </a:xfrm>
          <a:custGeom>
            <a:avLst/>
            <a:gdLst/>
            <a:ahLst/>
            <a:cxnLst/>
            <a:rect l="l" t="t" r="r" b="b"/>
            <a:pathLst>
              <a:path w="2014941" h="1664845">
                <a:moveTo>
                  <a:pt x="0" y="0"/>
                </a:moveTo>
                <a:lnTo>
                  <a:pt x="2014941" y="0"/>
                </a:lnTo>
                <a:lnTo>
                  <a:pt x="2014941" y="1664846"/>
                </a:lnTo>
                <a:lnTo>
                  <a:pt x="0" y="1664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3" name="Group 13"/>
          <p:cNvGrpSpPr/>
          <p:nvPr/>
        </p:nvGrpSpPr>
        <p:grpSpPr>
          <a:xfrm>
            <a:off x="7016689" y="4524459"/>
            <a:ext cx="4296661" cy="1919436"/>
            <a:chOff x="0" y="0"/>
            <a:chExt cx="1131631" cy="5055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31631" cy="505531"/>
            </a:xfrm>
            <a:custGeom>
              <a:avLst/>
              <a:gdLst/>
              <a:ahLst/>
              <a:cxnLst/>
              <a:rect l="l" t="t" r="r" b="b"/>
              <a:pathLst>
                <a:path w="1131631" h="505531">
                  <a:moveTo>
                    <a:pt x="39641" y="0"/>
                  </a:moveTo>
                  <a:lnTo>
                    <a:pt x="1091990" y="0"/>
                  </a:lnTo>
                  <a:cubicBezTo>
                    <a:pt x="1113883" y="0"/>
                    <a:pt x="1131631" y="17748"/>
                    <a:pt x="1131631" y="39641"/>
                  </a:cubicBezTo>
                  <a:lnTo>
                    <a:pt x="1131631" y="465890"/>
                  </a:lnTo>
                  <a:cubicBezTo>
                    <a:pt x="1131631" y="487783"/>
                    <a:pt x="1113883" y="505531"/>
                    <a:pt x="1091990" y="505531"/>
                  </a:cubicBezTo>
                  <a:lnTo>
                    <a:pt x="39641" y="505531"/>
                  </a:lnTo>
                  <a:cubicBezTo>
                    <a:pt x="17748" y="505531"/>
                    <a:pt x="0" y="487783"/>
                    <a:pt x="0" y="465890"/>
                  </a:cubicBezTo>
                  <a:lnTo>
                    <a:pt x="0" y="39641"/>
                  </a:lnTo>
                  <a:cubicBezTo>
                    <a:pt x="0" y="17748"/>
                    <a:pt x="17748" y="0"/>
                    <a:pt x="39641" y="0"/>
                  </a:cubicBezTo>
                  <a:close/>
                </a:path>
              </a:pathLst>
            </a:custGeom>
            <a:solidFill>
              <a:srgbClr val="DC378C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131631" cy="562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20003" y="4288510"/>
            <a:ext cx="4296661" cy="765332"/>
            <a:chOff x="0" y="0"/>
            <a:chExt cx="1131631" cy="2015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31631" cy="201569"/>
            </a:xfrm>
            <a:custGeom>
              <a:avLst/>
              <a:gdLst/>
              <a:ahLst/>
              <a:cxnLst/>
              <a:rect l="l" t="t" r="r" b="b"/>
              <a:pathLst>
                <a:path w="1131631" h="201569">
                  <a:moveTo>
                    <a:pt x="91894" y="0"/>
                  </a:moveTo>
                  <a:lnTo>
                    <a:pt x="1039737" y="0"/>
                  </a:lnTo>
                  <a:cubicBezTo>
                    <a:pt x="1090488" y="0"/>
                    <a:pt x="1131631" y="41142"/>
                    <a:pt x="1131631" y="91894"/>
                  </a:cubicBezTo>
                  <a:lnTo>
                    <a:pt x="1131631" y="109675"/>
                  </a:lnTo>
                  <a:cubicBezTo>
                    <a:pt x="1131631" y="160426"/>
                    <a:pt x="1090488" y="201569"/>
                    <a:pt x="1039737" y="201569"/>
                  </a:cubicBezTo>
                  <a:lnTo>
                    <a:pt x="91894" y="201569"/>
                  </a:lnTo>
                  <a:cubicBezTo>
                    <a:pt x="41142" y="201569"/>
                    <a:pt x="0" y="160426"/>
                    <a:pt x="0" y="109675"/>
                  </a:cubicBezTo>
                  <a:lnTo>
                    <a:pt x="0" y="91894"/>
                  </a:lnTo>
                  <a:cubicBezTo>
                    <a:pt x="0" y="41142"/>
                    <a:pt x="41142" y="0"/>
                    <a:pt x="918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131631" cy="25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755079" y="4524459"/>
            <a:ext cx="4296661" cy="1919436"/>
            <a:chOff x="0" y="0"/>
            <a:chExt cx="1131631" cy="5055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31631" cy="505531"/>
            </a:xfrm>
            <a:custGeom>
              <a:avLst/>
              <a:gdLst/>
              <a:ahLst/>
              <a:cxnLst/>
              <a:rect l="l" t="t" r="r" b="b"/>
              <a:pathLst>
                <a:path w="1131631" h="505531">
                  <a:moveTo>
                    <a:pt x="39641" y="0"/>
                  </a:moveTo>
                  <a:lnTo>
                    <a:pt x="1091990" y="0"/>
                  </a:lnTo>
                  <a:cubicBezTo>
                    <a:pt x="1113883" y="0"/>
                    <a:pt x="1131631" y="17748"/>
                    <a:pt x="1131631" y="39641"/>
                  </a:cubicBezTo>
                  <a:lnTo>
                    <a:pt x="1131631" y="465890"/>
                  </a:lnTo>
                  <a:cubicBezTo>
                    <a:pt x="1131631" y="487783"/>
                    <a:pt x="1113883" y="505531"/>
                    <a:pt x="1091990" y="505531"/>
                  </a:cubicBezTo>
                  <a:lnTo>
                    <a:pt x="39641" y="505531"/>
                  </a:lnTo>
                  <a:cubicBezTo>
                    <a:pt x="17748" y="505531"/>
                    <a:pt x="0" y="487783"/>
                    <a:pt x="0" y="465890"/>
                  </a:cubicBezTo>
                  <a:lnTo>
                    <a:pt x="0" y="39641"/>
                  </a:lnTo>
                  <a:cubicBezTo>
                    <a:pt x="0" y="17748"/>
                    <a:pt x="17748" y="0"/>
                    <a:pt x="39641" y="0"/>
                  </a:cubicBezTo>
                  <a:close/>
                </a:path>
              </a:pathLst>
            </a:custGeom>
            <a:solidFill>
              <a:srgbClr val="1C79BE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131631" cy="562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066747" y="2774821"/>
            <a:ext cx="3673327" cy="1896355"/>
          </a:xfrm>
          <a:custGeom>
            <a:avLst/>
            <a:gdLst/>
            <a:ahLst/>
            <a:cxnLst/>
            <a:rect l="l" t="t" r="r" b="b"/>
            <a:pathLst>
              <a:path w="3673327" h="1896355">
                <a:moveTo>
                  <a:pt x="0" y="0"/>
                </a:moveTo>
                <a:lnTo>
                  <a:pt x="3673326" y="0"/>
                </a:lnTo>
                <a:lnTo>
                  <a:pt x="3673326" y="1896355"/>
                </a:lnTo>
                <a:lnTo>
                  <a:pt x="0" y="18963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3" name="Group 23"/>
          <p:cNvGrpSpPr/>
          <p:nvPr/>
        </p:nvGrpSpPr>
        <p:grpSpPr>
          <a:xfrm>
            <a:off x="11755079" y="4329068"/>
            <a:ext cx="4296661" cy="765332"/>
            <a:chOff x="0" y="0"/>
            <a:chExt cx="1131631" cy="2015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31631" cy="201569"/>
            </a:xfrm>
            <a:custGeom>
              <a:avLst/>
              <a:gdLst/>
              <a:ahLst/>
              <a:cxnLst/>
              <a:rect l="l" t="t" r="r" b="b"/>
              <a:pathLst>
                <a:path w="1131631" h="201569">
                  <a:moveTo>
                    <a:pt x="91894" y="0"/>
                  </a:moveTo>
                  <a:lnTo>
                    <a:pt x="1039737" y="0"/>
                  </a:lnTo>
                  <a:cubicBezTo>
                    <a:pt x="1090488" y="0"/>
                    <a:pt x="1131631" y="41142"/>
                    <a:pt x="1131631" y="91894"/>
                  </a:cubicBezTo>
                  <a:lnTo>
                    <a:pt x="1131631" y="109675"/>
                  </a:lnTo>
                  <a:cubicBezTo>
                    <a:pt x="1131631" y="160426"/>
                    <a:pt x="1090488" y="201569"/>
                    <a:pt x="1039737" y="201569"/>
                  </a:cubicBezTo>
                  <a:lnTo>
                    <a:pt x="91894" y="201569"/>
                  </a:lnTo>
                  <a:cubicBezTo>
                    <a:pt x="41142" y="201569"/>
                    <a:pt x="0" y="160426"/>
                    <a:pt x="0" y="109675"/>
                  </a:cubicBezTo>
                  <a:lnTo>
                    <a:pt x="0" y="91894"/>
                  </a:lnTo>
                  <a:cubicBezTo>
                    <a:pt x="0" y="41142"/>
                    <a:pt x="41142" y="0"/>
                    <a:pt x="9189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131631" cy="25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624149" y="7096675"/>
            <a:ext cx="565944" cy="568788"/>
          </a:xfrm>
          <a:custGeom>
            <a:avLst/>
            <a:gdLst/>
            <a:ahLst/>
            <a:cxnLst/>
            <a:rect l="l" t="t" r="r" b="b"/>
            <a:pathLst>
              <a:path w="565944" h="568788">
                <a:moveTo>
                  <a:pt x="0" y="0"/>
                </a:moveTo>
                <a:lnTo>
                  <a:pt x="565944" y="0"/>
                </a:lnTo>
                <a:lnTo>
                  <a:pt x="565944" y="568788"/>
                </a:lnTo>
                <a:lnTo>
                  <a:pt x="0" y="568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7" name="Freeform 27"/>
          <p:cNvSpPr/>
          <p:nvPr/>
        </p:nvSpPr>
        <p:spPr>
          <a:xfrm>
            <a:off x="618593" y="7741663"/>
            <a:ext cx="571500" cy="469344"/>
          </a:xfrm>
          <a:custGeom>
            <a:avLst/>
            <a:gdLst/>
            <a:ahLst/>
            <a:cxnLst/>
            <a:rect l="l" t="t" r="r" b="b"/>
            <a:pathLst>
              <a:path w="571500" h="469344">
                <a:moveTo>
                  <a:pt x="0" y="0"/>
                </a:moveTo>
                <a:lnTo>
                  <a:pt x="571500" y="0"/>
                </a:lnTo>
                <a:lnTo>
                  <a:pt x="571500" y="469345"/>
                </a:lnTo>
                <a:lnTo>
                  <a:pt x="0" y="4693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8" name="Freeform 28"/>
          <p:cNvSpPr/>
          <p:nvPr/>
        </p:nvSpPr>
        <p:spPr>
          <a:xfrm>
            <a:off x="527538" y="8408128"/>
            <a:ext cx="759166" cy="423235"/>
          </a:xfrm>
          <a:custGeom>
            <a:avLst/>
            <a:gdLst/>
            <a:ahLst/>
            <a:cxnLst/>
            <a:rect l="l" t="t" r="r" b="b"/>
            <a:pathLst>
              <a:path w="759166" h="423235">
                <a:moveTo>
                  <a:pt x="0" y="0"/>
                </a:moveTo>
                <a:lnTo>
                  <a:pt x="759166" y="0"/>
                </a:lnTo>
                <a:lnTo>
                  <a:pt x="759166" y="423235"/>
                </a:lnTo>
                <a:lnTo>
                  <a:pt x="0" y="42323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9" name="Freeform 29"/>
          <p:cNvSpPr/>
          <p:nvPr/>
        </p:nvSpPr>
        <p:spPr>
          <a:xfrm>
            <a:off x="533094" y="9031388"/>
            <a:ext cx="753610" cy="606999"/>
          </a:xfrm>
          <a:custGeom>
            <a:avLst/>
            <a:gdLst/>
            <a:ahLst/>
            <a:cxnLst/>
            <a:rect l="l" t="t" r="r" b="b"/>
            <a:pathLst>
              <a:path w="753610" h="606999">
                <a:moveTo>
                  <a:pt x="0" y="0"/>
                </a:moveTo>
                <a:lnTo>
                  <a:pt x="753610" y="0"/>
                </a:lnTo>
                <a:lnTo>
                  <a:pt x="753610" y="606998"/>
                </a:lnTo>
                <a:lnTo>
                  <a:pt x="0" y="6069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0" name="TextBox 30"/>
          <p:cNvSpPr txBox="1"/>
          <p:nvPr/>
        </p:nvSpPr>
        <p:spPr>
          <a:xfrm>
            <a:off x="457200" y="180956"/>
            <a:ext cx="9972606" cy="75249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DC378C"/>
                </a:solidFill>
                <a:latin typeface="Arimo Bold"/>
                <a:ea typeface="Arimo Bold"/>
                <a:cs typeface="Arimo Bold"/>
                <a:sym typeface="Arimo Bold"/>
              </a:rPr>
              <a:t>About Sundarbans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20726" y="5180489"/>
            <a:ext cx="3624438" cy="110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The world’</a:t>
            </a:r>
            <a:r>
              <a:rPr lang="en-US" sz="2100" u="none" strike="noStrike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s largest delta, faces extreme vulnerability to climate change.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70250" y="4448259"/>
            <a:ext cx="3128274" cy="4413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Sundarban Region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600883" y="4448259"/>
            <a:ext cx="3128274" cy="4413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 </a:t>
            </a:r>
            <a:r>
              <a:rPr lang="en-US" sz="2500" b="1" u="none" strike="noStrike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Shared Delta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2534" y="4448259"/>
            <a:ext cx="3448380" cy="4413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</a:t>
            </a:r>
            <a:r>
              <a:rPr lang="en-US" sz="2500" b="1" u="none" strike="noStrike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slands of Life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939666" y="5155792"/>
            <a:ext cx="4065362" cy="1084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Indian Sund</a:t>
            </a:r>
            <a:r>
              <a:rPr lang="en-US" sz="2100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arbans comprises of 102 islands: 48 forested, 58 inhabited by 4.5 million people.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56115" y="5180489"/>
            <a:ext cx="3624438" cy="110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De</a:t>
            </a:r>
            <a:r>
              <a:rPr lang="en-US" sz="2100" u="none" strike="noStrike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lta formed by Ganga-Brahmaputra-Meghna, shared by Bangladesh  and India.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57200" y="6577245"/>
            <a:ext cx="9803802" cy="4432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3199" b="1" i="1" dirty="0">
                <a:solidFill>
                  <a:srgbClr val="1C79BE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Climate Vulnerabilities in the Sundarbans: 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440510" y="7129014"/>
            <a:ext cx="13561706" cy="2558227"/>
            <a:chOff x="0" y="0"/>
            <a:chExt cx="18082274" cy="3410970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57150"/>
              <a:ext cx="15449687" cy="534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Sea-Level Ri</a:t>
              </a:r>
              <a:r>
                <a:rPr lang="en-US" sz="2400" b="1" u="none" strike="noStrik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se:</a:t>
              </a:r>
              <a:r>
                <a:rPr lang="en-US" sz="2400" u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~0.30m rise between 1950–2014 causing severe land erosion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782318"/>
              <a:ext cx="18082274" cy="534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Salinization</a:t>
              </a:r>
              <a:r>
                <a:rPr lang="en-US" sz="2400" b="1" u="none" strike="noStrik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:</a:t>
              </a:r>
              <a:r>
                <a:rPr lang="en-US" sz="2400" u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Tidal seawater intrusion increases river salinity, affecting freshwater ecosystems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564635"/>
              <a:ext cx="17026177" cy="880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</a:pPr>
              <a:r>
                <a:rPr lang="en-US" sz="24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Biodiversity &amp; Habitat Loss</a:t>
              </a:r>
              <a:r>
                <a:rPr lang="en-US" sz="2400" b="1" u="none" strike="noStrik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: </a:t>
              </a:r>
              <a:r>
                <a:rPr lang="en-US" sz="2400" u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Salinity threatens Sundari trees; shrinking habitats escalate human-wildlife conflict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2530858"/>
              <a:ext cx="15036210" cy="880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</a:pPr>
              <a:r>
                <a:rPr lang="en-US" sz="24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Frequency of severe cyclonic storms: </a:t>
              </a:r>
              <a:r>
                <a:rPr lang="en-US" sz="24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26% increase</a:t>
              </a:r>
              <a:r>
                <a:rPr lang="en-US" sz="2400" u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in the frequency of severe cyclones (1975–2006) in Bay of Bengal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60249">
            <a:off x="6657414" y="-5067099"/>
            <a:ext cx="20522451" cy="18748868"/>
            <a:chOff x="0" y="0"/>
            <a:chExt cx="27363268" cy="24998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63294" cy="24998553"/>
            </a:xfrm>
            <a:custGeom>
              <a:avLst/>
              <a:gdLst/>
              <a:ahLst/>
              <a:cxnLst/>
              <a:rect l="l" t="t" r="r" b="b"/>
              <a:pathLst>
                <a:path w="27363294" h="24998553">
                  <a:moveTo>
                    <a:pt x="0" y="0"/>
                  </a:moveTo>
                  <a:lnTo>
                    <a:pt x="27363294" y="0"/>
                  </a:lnTo>
                  <a:lnTo>
                    <a:pt x="27363294" y="24998553"/>
                  </a:lnTo>
                  <a:lnTo>
                    <a:pt x="0" y="2499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41" b="-741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73942" y="2834425"/>
            <a:ext cx="10248900" cy="146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IMPACT OF CLIMATE CHANGE: </a:t>
            </a: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A THREAT MULTIPLIER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48" y="402354"/>
            <a:ext cx="16915687" cy="4999337"/>
            <a:chOff x="0" y="0"/>
            <a:chExt cx="4455160" cy="1403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5160" cy="1403123"/>
            </a:xfrm>
            <a:custGeom>
              <a:avLst/>
              <a:gdLst/>
              <a:ahLst/>
              <a:cxnLst/>
              <a:rect l="l" t="t" r="r" b="b"/>
              <a:pathLst>
                <a:path w="4455160" h="1403123">
                  <a:moveTo>
                    <a:pt x="10069" y="0"/>
                  </a:moveTo>
                  <a:lnTo>
                    <a:pt x="4445091" y="0"/>
                  </a:lnTo>
                  <a:cubicBezTo>
                    <a:pt x="4450652" y="0"/>
                    <a:pt x="4455160" y="4508"/>
                    <a:pt x="4455160" y="10069"/>
                  </a:cubicBezTo>
                  <a:lnTo>
                    <a:pt x="4455160" y="1393054"/>
                  </a:lnTo>
                  <a:cubicBezTo>
                    <a:pt x="4455160" y="1398615"/>
                    <a:pt x="4450652" y="1403123"/>
                    <a:pt x="4445091" y="1403123"/>
                  </a:cubicBezTo>
                  <a:lnTo>
                    <a:pt x="10069" y="1403123"/>
                  </a:lnTo>
                  <a:cubicBezTo>
                    <a:pt x="4508" y="1403123"/>
                    <a:pt x="0" y="1398615"/>
                    <a:pt x="0" y="1393054"/>
                  </a:cubicBezTo>
                  <a:lnTo>
                    <a:pt x="0" y="10069"/>
                  </a:lnTo>
                  <a:cubicBezTo>
                    <a:pt x="0" y="4508"/>
                    <a:pt x="4508" y="0"/>
                    <a:pt x="10069" y="0"/>
                  </a:cubicBezTo>
                  <a:close/>
                </a:path>
              </a:pathLst>
            </a:custGeom>
            <a:solidFill>
              <a:srgbClr val="1C79BE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55160" cy="1460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968" y="263368"/>
            <a:ext cx="4296661" cy="765332"/>
            <a:chOff x="0" y="0"/>
            <a:chExt cx="1131631" cy="2015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1631" cy="201569"/>
            </a:xfrm>
            <a:custGeom>
              <a:avLst/>
              <a:gdLst/>
              <a:ahLst/>
              <a:cxnLst/>
              <a:rect l="l" t="t" r="r" b="b"/>
              <a:pathLst>
                <a:path w="1131631" h="201569">
                  <a:moveTo>
                    <a:pt x="91894" y="0"/>
                  </a:moveTo>
                  <a:lnTo>
                    <a:pt x="1039737" y="0"/>
                  </a:lnTo>
                  <a:cubicBezTo>
                    <a:pt x="1090488" y="0"/>
                    <a:pt x="1131631" y="41142"/>
                    <a:pt x="1131631" y="91894"/>
                  </a:cubicBezTo>
                  <a:lnTo>
                    <a:pt x="1131631" y="109675"/>
                  </a:lnTo>
                  <a:cubicBezTo>
                    <a:pt x="1131631" y="160426"/>
                    <a:pt x="1090488" y="201569"/>
                    <a:pt x="1039737" y="201569"/>
                  </a:cubicBezTo>
                  <a:lnTo>
                    <a:pt x="91894" y="201569"/>
                  </a:lnTo>
                  <a:cubicBezTo>
                    <a:pt x="41142" y="201569"/>
                    <a:pt x="0" y="160426"/>
                    <a:pt x="0" y="109675"/>
                  </a:cubicBezTo>
                  <a:lnTo>
                    <a:pt x="0" y="91894"/>
                  </a:lnTo>
                  <a:cubicBezTo>
                    <a:pt x="0" y="41142"/>
                    <a:pt x="41142" y="0"/>
                    <a:pt x="9189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1631" cy="25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1448" y="5605317"/>
            <a:ext cx="8592350" cy="4482955"/>
            <a:chOff x="0" y="0"/>
            <a:chExt cx="2215062" cy="10302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062" cy="1030212"/>
            </a:xfrm>
            <a:custGeom>
              <a:avLst/>
              <a:gdLst/>
              <a:ahLst/>
              <a:cxnLst/>
              <a:rect l="l" t="t" r="r" b="b"/>
              <a:pathLst>
                <a:path w="2215062" h="1030212">
                  <a:moveTo>
                    <a:pt x="20252" y="0"/>
                  </a:moveTo>
                  <a:lnTo>
                    <a:pt x="2194810" y="0"/>
                  </a:lnTo>
                  <a:cubicBezTo>
                    <a:pt x="2205995" y="0"/>
                    <a:pt x="2215062" y="9067"/>
                    <a:pt x="2215062" y="20252"/>
                  </a:cubicBezTo>
                  <a:lnTo>
                    <a:pt x="2215062" y="1009961"/>
                  </a:lnTo>
                  <a:cubicBezTo>
                    <a:pt x="2215062" y="1021145"/>
                    <a:pt x="2205995" y="1030212"/>
                    <a:pt x="2194810" y="1030212"/>
                  </a:cubicBezTo>
                  <a:lnTo>
                    <a:pt x="20252" y="1030212"/>
                  </a:lnTo>
                  <a:cubicBezTo>
                    <a:pt x="9067" y="1030212"/>
                    <a:pt x="0" y="1021145"/>
                    <a:pt x="0" y="1009961"/>
                  </a:cubicBezTo>
                  <a:lnTo>
                    <a:pt x="0" y="20252"/>
                  </a:lnTo>
                  <a:cubicBezTo>
                    <a:pt x="0" y="9067"/>
                    <a:pt x="9067" y="0"/>
                    <a:pt x="20252" y="0"/>
                  </a:cubicBezTo>
                  <a:close/>
                </a:path>
              </a:pathLst>
            </a:custGeom>
            <a:solidFill>
              <a:srgbClr val="DC378C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215062" cy="1087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9234" y="5605317"/>
            <a:ext cx="8087901" cy="4482955"/>
            <a:chOff x="0" y="0"/>
            <a:chExt cx="1253028" cy="606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3028" cy="606007"/>
            </a:xfrm>
            <a:custGeom>
              <a:avLst/>
              <a:gdLst/>
              <a:ahLst/>
              <a:cxnLst/>
              <a:rect l="l" t="t" r="r" b="b"/>
              <a:pathLst>
                <a:path w="1253028" h="606007">
                  <a:moveTo>
                    <a:pt x="22016" y="0"/>
                  </a:moveTo>
                  <a:lnTo>
                    <a:pt x="1231011" y="0"/>
                  </a:lnTo>
                  <a:cubicBezTo>
                    <a:pt x="1236850" y="0"/>
                    <a:pt x="1242450" y="2320"/>
                    <a:pt x="1246579" y="6448"/>
                  </a:cubicBezTo>
                  <a:cubicBezTo>
                    <a:pt x="1250708" y="10577"/>
                    <a:pt x="1253028" y="16177"/>
                    <a:pt x="1253028" y="22016"/>
                  </a:cubicBezTo>
                  <a:lnTo>
                    <a:pt x="1253028" y="583991"/>
                  </a:lnTo>
                  <a:cubicBezTo>
                    <a:pt x="1253028" y="596150"/>
                    <a:pt x="1243171" y="606007"/>
                    <a:pt x="1231011" y="606007"/>
                  </a:cubicBezTo>
                  <a:lnTo>
                    <a:pt x="22016" y="606007"/>
                  </a:lnTo>
                  <a:cubicBezTo>
                    <a:pt x="16177" y="606007"/>
                    <a:pt x="10577" y="603688"/>
                    <a:pt x="6448" y="599559"/>
                  </a:cubicBezTo>
                  <a:cubicBezTo>
                    <a:pt x="2320" y="595430"/>
                    <a:pt x="0" y="589830"/>
                    <a:pt x="0" y="583991"/>
                  </a:cubicBezTo>
                  <a:lnTo>
                    <a:pt x="0" y="22016"/>
                  </a:lnTo>
                  <a:cubicBezTo>
                    <a:pt x="0" y="16177"/>
                    <a:pt x="2320" y="10577"/>
                    <a:pt x="6448" y="6448"/>
                  </a:cubicBezTo>
                  <a:cubicBezTo>
                    <a:pt x="10577" y="2320"/>
                    <a:pt x="16177" y="0"/>
                    <a:pt x="22016" y="0"/>
                  </a:cubicBezTo>
                  <a:close/>
                </a:path>
              </a:pathLst>
            </a:custGeom>
            <a:blipFill>
              <a:blip r:embed="rId2"/>
              <a:stretch>
                <a:fillRect t="-37444" b="-525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2161" y="361927"/>
            <a:ext cx="3128274" cy="597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Migration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4224" y="1112406"/>
            <a:ext cx="16415076" cy="68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0"/>
              </a:lnSpc>
              <a:spcBef>
                <a:spcPct val="0"/>
              </a:spcBef>
            </a:pPr>
            <a:r>
              <a:rPr lang="en-US" sz="3900" b="1" u="sng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60% of households</a:t>
            </a:r>
            <a:r>
              <a:rPr lang="en-US" sz="3900" b="1" u="sng" strike="noStrike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report atleast one member to have migrated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944013"/>
            <a:ext cx="16230600" cy="345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Three</a:t>
            </a:r>
            <a:r>
              <a:rPr lang="en-US" sz="2800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predominant types of movement: </a:t>
            </a:r>
          </a:p>
          <a:p>
            <a:pPr marL="604532" lvl="1" indent="-302266" algn="l">
              <a:lnSpc>
                <a:spcPts val="3920"/>
              </a:lnSpc>
              <a:spcBef>
                <a:spcPct val="0"/>
              </a:spcBef>
              <a:buAutoNum type="arabicPeriod"/>
            </a:pPr>
            <a:r>
              <a:rPr lang="en-US" sz="2800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Climate-related push factors:  </a:t>
            </a:r>
            <a:r>
              <a:rPr lang="en-US" sz="2800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Predominantly temporary circular migration, averaging ~8 months duration.</a:t>
            </a:r>
          </a:p>
          <a:p>
            <a:pPr marL="604532" lvl="1" indent="-302266" algn="l">
              <a:lnSpc>
                <a:spcPts val="3920"/>
              </a:lnSpc>
              <a:spcBef>
                <a:spcPct val="0"/>
              </a:spcBef>
              <a:buAutoNum type="arabicPeriod"/>
            </a:pPr>
            <a:r>
              <a:rPr lang="en-US" sz="2800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Disaster-Induced Displacement: </a:t>
            </a:r>
            <a:r>
              <a:rPr lang="en-US" sz="2800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79% of households report relocating to higher ground shelters during extreme weather events.</a:t>
            </a:r>
          </a:p>
          <a:p>
            <a:pPr marL="604532" lvl="1" indent="-302266" algn="l">
              <a:lnSpc>
                <a:spcPts val="3920"/>
              </a:lnSpc>
              <a:spcBef>
                <a:spcPct val="0"/>
              </a:spcBef>
              <a:buAutoNum type="arabicPeriod"/>
            </a:pPr>
            <a:r>
              <a:rPr lang="en-US" sz="2800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Permanent Relocation: </a:t>
            </a:r>
            <a:r>
              <a:rPr lang="en-US" sz="2800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Families moving from eroding islands (e.g., </a:t>
            </a:r>
            <a:r>
              <a:rPr lang="en-US" sz="2800" u="none" strike="noStrike" dirty="0" err="1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Ghoramara</a:t>
            </a:r>
            <a:r>
              <a:rPr lang="en-US" sz="2800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) to safer ones like Sagar Island.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6666" y="6361748"/>
            <a:ext cx="8297334" cy="3457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Key Drivers: </a:t>
            </a:r>
            <a:r>
              <a:rPr lang="en-US" sz="2799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Decreased agricultural productivity/fishing and increased landlessness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Unsafe Migration: </a:t>
            </a:r>
            <a:r>
              <a:rPr lang="en-US" sz="2799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87% rely on middlemen, employed in informal and unregulated sectors with poor working conditions and legal protections.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Community Perception:</a:t>
            </a:r>
            <a:r>
              <a:rPr lang="en-US" sz="2799" u="none" strike="noStrike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 71% want to stop migrating due to social disconnect and vulnerability.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1753" y="5631965"/>
            <a:ext cx="4058682" cy="731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b="1" u="sng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Push Factors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48" y="645575"/>
            <a:ext cx="16915687" cy="4891263"/>
            <a:chOff x="0" y="0"/>
            <a:chExt cx="4455160" cy="1248697"/>
          </a:xfrm>
          <a:solidFill>
            <a:srgbClr val="1C79BE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455160" cy="1248697"/>
            </a:xfrm>
            <a:custGeom>
              <a:avLst/>
              <a:gdLst/>
              <a:ahLst/>
              <a:cxnLst/>
              <a:rect l="l" t="t" r="r" b="b"/>
              <a:pathLst>
                <a:path w="4455160" h="1248697">
                  <a:moveTo>
                    <a:pt x="10069" y="0"/>
                  </a:moveTo>
                  <a:lnTo>
                    <a:pt x="4445091" y="0"/>
                  </a:lnTo>
                  <a:cubicBezTo>
                    <a:pt x="4450652" y="0"/>
                    <a:pt x="4455160" y="4508"/>
                    <a:pt x="4455160" y="10069"/>
                  </a:cubicBezTo>
                  <a:lnTo>
                    <a:pt x="4455160" y="1238628"/>
                  </a:lnTo>
                  <a:cubicBezTo>
                    <a:pt x="4455160" y="1244189"/>
                    <a:pt x="4450652" y="1248697"/>
                    <a:pt x="4445091" y="1248697"/>
                  </a:cubicBezTo>
                  <a:lnTo>
                    <a:pt x="10069" y="1248697"/>
                  </a:lnTo>
                  <a:cubicBezTo>
                    <a:pt x="4508" y="1248697"/>
                    <a:pt x="0" y="1244189"/>
                    <a:pt x="0" y="1238628"/>
                  </a:cubicBezTo>
                  <a:lnTo>
                    <a:pt x="0" y="10069"/>
                  </a:lnTo>
                  <a:cubicBezTo>
                    <a:pt x="0" y="4508"/>
                    <a:pt x="4508" y="0"/>
                    <a:pt x="1006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55160" cy="130584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968" y="263368"/>
            <a:ext cx="4296661" cy="765332"/>
            <a:chOff x="0" y="0"/>
            <a:chExt cx="1131631" cy="2015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1631" cy="201569"/>
            </a:xfrm>
            <a:custGeom>
              <a:avLst/>
              <a:gdLst/>
              <a:ahLst/>
              <a:cxnLst/>
              <a:rect l="l" t="t" r="r" b="b"/>
              <a:pathLst>
                <a:path w="1131631" h="201569">
                  <a:moveTo>
                    <a:pt x="91894" y="0"/>
                  </a:moveTo>
                  <a:lnTo>
                    <a:pt x="1039737" y="0"/>
                  </a:lnTo>
                  <a:cubicBezTo>
                    <a:pt x="1090488" y="0"/>
                    <a:pt x="1131631" y="41142"/>
                    <a:pt x="1131631" y="91894"/>
                  </a:cubicBezTo>
                  <a:lnTo>
                    <a:pt x="1131631" y="109675"/>
                  </a:lnTo>
                  <a:cubicBezTo>
                    <a:pt x="1131631" y="160426"/>
                    <a:pt x="1090488" y="201569"/>
                    <a:pt x="1039737" y="201569"/>
                  </a:cubicBezTo>
                  <a:lnTo>
                    <a:pt x="91894" y="201569"/>
                  </a:lnTo>
                  <a:cubicBezTo>
                    <a:pt x="41142" y="201569"/>
                    <a:pt x="0" y="160426"/>
                    <a:pt x="0" y="109675"/>
                  </a:cubicBezTo>
                  <a:lnTo>
                    <a:pt x="0" y="91894"/>
                  </a:lnTo>
                  <a:cubicBezTo>
                    <a:pt x="0" y="41142"/>
                    <a:pt x="41142" y="0"/>
                    <a:pt x="9189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1631" cy="25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4398" y="5891460"/>
            <a:ext cx="8469602" cy="4183465"/>
            <a:chOff x="0" y="0"/>
            <a:chExt cx="2215062" cy="1184638"/>
          </a:xfrm>
          <a:solidFill>
            <a:srgbClr val="DC378C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062" cy="1184638"/>
            </a:xfrm>
            <a:custGeom>
              <a:avLst/>
              <a:gdLst/>
              <a:ahLst/>
              <a:cxnLst/>
              <a:rect l="l" t="t" r="r" b="b"/>
              <a:pathLst>
                <a:path w="2215062" h="1184638">
                  <a:moveTo>
                    <a:pt x="20252" y="0"/>
                  </a:moveTo>
                  <a:lnTo>
                    <a:pt x="2194810" y="0"/>
                  </a:lnTo>
                  <a:cubicBezTo>
                    <a:pt x="2205995" y="0"/>
                    <a:pt x="2215062" y="9067"/>
                    <a:pt x="2215062" y="20252"/>
                  </a:cubicBezTo>
                  <a:lnTo>
                    <a:pt x="2215062" y="1164387"/>
                  </a:lnTo>
                  <a:cubicBezTo>
                    <a:pt x="2215062" y="1175571"/>
                    <a:pt x="2205995" y="1184638"/>
                    <a:pt x="2194810" y="1184638"/>
                  </a:cubicBezTo>
                  <a:lnTo>
                    <a:pt x="20252" y="1184638"/>
                  </a:lnTo>
                  <a:cubicBezTo>
                    <a:pt x="9067" y="1184638"/>
                    <a:pt x="0" y="1175571"/>
                    <a:pt x="0" y="1164387"/>
                  </a:cubicBezTo>
                  <a:lnTo>
                    <a:pt x="0" y="20252"/>
                  </a:lnTo>
                  <a:cubicBezTo>
                    <a:pt x="0" y="9067"/>
                    <a:pt x="9067" y="0"/>
                    <a:pt x="2025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215062" cy="12417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9234" y="5695183"/>
            <a:ext cx="8087901" cy="4438312"/>
            <a:chOff x="0" y="0"/>
            <a:chExt cx="1253028" cy="6791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3028" cy="679138"/>
            </a:xfrm>
            <a:custGeom>
              <a:avLst/>
              <a:gdLst/>
              <a:ahLst/>
              <a:cxnLst/>
              <a:rect l="l" t="t" r="r" b="b"/>
              <a:pathLst>
                <a:path w="1253028" h="679138">
                  <a:moveTo>
                    <a:pt x="22016" y="0"/>
                  </a:moveTo>
                  <a:lnTo>
                    <a:pt x="1231011" y="0"/>
                  </a:lnTo>
                  <a:cubicBezTo>
                    <a:pt x="1236850" y="0"/>
                    <a:pt x="1242450" y="2320"/>
                    <a:pt x="1246579" y="6448"/>
                  </a:cubicBezTo>
                  <a:cubicBezTo>
                    <a:pt x="1250708" y="10577"/>
                    <a:pt x="1253028" y="16177"/>
                    <a:pt x="1253028" y="22016"/>
                  </a:cubicBezTo>
                  <a:lnTo>
                    <a:pt x="1253028" y="657122"/>
                  </a:lnTo>
                  <a:cubicBezTo>
                    <a:pt x="1253028" y="669281"/>
                    <a:pt x="1243171" y="679138"/>
                    <a:pt x="1231011" y="679138"/>
                  </a:cubicBezTo>
                  <a:lnTo>
                    <a:pt x="22016" y="679138"/>
                  </a:lnTo>
                  <a:cubicBezTo>
                    <a:pt x="16177" y="679138"/>
                    <a:pt x="10577" y="676818"/>
                    <a:pt x="6448" y="672690"/>
                  </a:cubicBezTo>
                  <a:cubicBezTo>
                    <a:pt x="2320" y="668561"/>
                    <a:pt x="0" y="662961"/>
                    <a:pt x="0" y="657122"/>
                  </a:cubicBezTo>
                  <a:lnTo>
                    <a:pt x="0" y="22016"/>
                  </a:lnTo>
                  <a:cubicBezTo>
                    <a:pt x="0" y="16177"/>
                    <a:pt x="2320" y="10577"/>
                    <a:pt x="6448" y="6448"/>
                  </a:cubicBezTo>
                  <a:cubicBezTo>
                    <a:pt x="10577" y="2320"/>
                    <a:pt x="16177" y="0"/>
                    <a:pt x="22016" y="0"/>
                  </a:cubicBezTo>
                  <a:close/>
                </a:path>
              </a:pathLst>
            </a:custGeom>
            <a:blipFill>
              <a:blip r:embed="rId2"/>
              <a:stretch>
                <a:fillRect t="-21165" r="-26512" b="-34588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10700" y="370615"/>
            <a:ext cx="4151195" cy="597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Child Protection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4224" y="1058766"/>
            <a:ext cx="16415076" cy="68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0"/>
              </a:lnSpc>
              <a:spcBef>
                <a:spcPct val="0"/>
              </a:spcBef>
            </a:pPr>
            <a:r>
              <a:rPr lang="en-US" sz="3900" b="1" u="sng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Out of Class, Out of Reach: Children at Risk in the Sundarbans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1336" y="1808921"/>
            <a:ext cx="16687964" cy="3957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Education Disrupted: </a:t>
            </a:r>
            <a:r>
              <a:rPr lang="en-US" sz="2800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70% report irregular attendance; 27% drop out post-disasters.</a:t>
            </a: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Child </a:t>
            </a:r>
            <a:r>
              <a:rPr lang="en-US" sz="2800" dirty="0" err="1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Labour</a:t>
            </a:r>
            <a:r>
              <a:rPr lang="en-US" sz="2800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Pressure</a:t>
            </a:r>
            <a:r>
              <a:rPr lang="en-US" sz="2800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: </a:t>
            </a:r>
            <a:r>
              <a:rPr lang="en-US" sz="2800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14% face family pressure to engage in paid work after disasters.</a:t>
            </a: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Impact on Psychosocial Wellbeing: </a:t>
            </a:r>
            <a:r>
              <a:rPr lang="en-US" sz="2800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Children face fear, loss, and uncertainly, during disasters. </a:t>
            </a: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Lack of Safety Nets and Protection Systems: </a:t>
            </a:r>
            <a:r>
              <a:rPr lang="en-US" sz="2800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Defunct child protection mechanisms, only 11% of children approached child protection actors during disasters.</a:t>
            </a:r>
          </a:p>
          <a:p>
            <a:pPr marL="604532" lvl="1" indent="-302266">
              <a:lnSpc>
                <a:spcPts val="3920"/>
              </a:lnSpc>
              <a:buFontTx/>
              <a:buAutoNum type="arabicPeriod"/>
            </a:pPr>
            <a:r>
              <a:rPr lang="en-US" sz="2799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Children left behind by migrating parents: </a:t>
            </a:r>
            <a:r>
              <a:rPr lang="en-US" sz="2799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Experience a range of emotional, psychological and developmental challenges</a:t>
            </a:r>
            <a:r>
              <a:rPr lang="en-US" sz="2799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  <a:endParaRPr lang="en-US" sz="2799" b="1" u="none" strike="noStrike" dirty="0">
              <a:solidFill>
                <a:srgbClr val="FEFEFE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604532" lvl="1" indent="-302266" algn="l">
              <a:lnSpc>
                <a:spcPts val="3920"/>
              </a:lnSpc>
              <a:buAutoNum type="arabicPeriod"/>
            </a:pPr>
            <a:endParaRPr lang="en-US" sz="2800" dirty="0">
              <a:solidFill>
                <a:srgbClr val="FEFEFE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Arim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91753" y="6503959"/>
            <a:ext cx="8207538" cy="3457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6. V</a:t>
            </a:r>
            <a:r>
              <a:rPr lang="en-US" sz="2799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iolence Against Children: </a:t>
            </a:r>
            <a:r>
              <a:rPr lang="en-US" sz="2799" u="none" strike="noStrike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Harsh disciplining and neglect rise with household migration and school closures.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1600" u="none" strike="noStrike" dirty="0">
              <a:solidFill>
                <a:srgbClr val="FEFEFE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Arimo Bold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7. Early Marriage &amp; Elopement: </a:t>
            </a:r>
            <a:r>
              <a:rPr lang="en-US" sz="2799" u="none" strike="noStrike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Triggered by parental disconnect, emotional repression, and lack of future prospects.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7271" y="5661562"/>
            <a:ext cx="7608819" cy="731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b="1" u="sng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Unsafe Childhoods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48" y="402354"/>
            <a:ext cx="16915687" cy="4741146"/>
            <a:chOff x="0" y="0"/>
            <a:chExt cx="4455160" cy="1248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5160" cy="1248697"/>
            </a:xfrm>
            <a:custGeom>
              <a:avLst/>
              <a:gdLst/>
              <a:ahLst/>
              <a:cxnLst/>
              <a:rect l="l" t="t" r="r" b="b"/>
              <a:pathLst>
                <a:path w="4455160" h="1248697">
                  <a:moveTo>
                    <a:pt x="10069" y="0"/>
                  </a:moveTo>
                  <a:lnTo>
                    <a:pt x="4445091" y="0"/>
                  </a:lnTo>
                  <a:cubicBezTo>
                    <a:pt x="4450652" y="0"/>
                    <a:pt x="4455160" y="4508"/>
                    <a:pt x="4455160" y="10069"/>
                  </a:cubicBezTo>
                  <a:lnTo>
                    <a:pt x="4455160" y="1238628"/>
                  </a:lnTo>
                  <a:cubicBezTo>
                    <a:pt x="4455160" y="1244189"/>
                    <a:pt x="4450652" y="1248697"/>
                    <a:pt x="4445091" y="1248697"/>
                  </a:cubicBezTo>
                  <a:lnTo>
                    <a:pt x="10069" y="1248697"/>
                  </a:lnTo>
                  <a:cubicBezTo>
                    <a:pt x="4508" y="1248697"/>
                    <a:pt x="0" y="1244189"/>
                    <a:pt x="0" y="1238628"/>
                  </a:cubicBezTo>
                  <a:lnTo>
                    <a:pt x="0" y="10069"/>
                  </a:lnTo>
                  <a:cubicBezTo>
                    <a:pt x="0" y="4508"/>
                    <a:pt x="4508" y="0"/>
                    <a:pt x="10069" y="0"/>
                  </a:cubicBezTo>
                  <a:close/>
                </a:path>
              </a:pathLst>
            </a:custGeom>
            <a:solidFill>
              <a:srgbClr val="DC378C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55160" cy="1305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968" y="263368"/>
            <a:ext cx="4296661" cy="765332"/>
            <a:chOff x="0" y="0"/>
            <a:chExt cx="1131631" cy="2015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1631" cy="201569"/>
            </a:xfrm>
            <a:custGeom>
              <a:avLst/>
              <a:gdLst/>
              <a:ahLst/>
              <a:cxnLst/>
              <a:rect l="l" t="t" r="r" b="b"/>
              <a:pathLst>
                <a:path w="1131631" h="201569">
                  <a:moveTo>
                    <a:pt x="91894" y="0"/>
                  </a:moveTo>
                  <a:lnTo>
                    <a:pt x="1039737" y="0"/>
                  </a:lnTo>
                  <a:cubicBezTo>
                    <a:pt x="1090488" y="0"/>
                    <a:pt x="1131631" y="41142"/>
                    <a:pt x="1131631" y="91894"/>
                  </a:cubicBezTo>
                  <a:lnTo>
                    <a:pt x="1131631" y="109675"/>
                  </a:lnTo>
                  <a:cubicBezTo>
                    <a:pt x="1131631" y="160426"/>
                    <a:pt x="1090488" y="201569"/>
                    <a:pt x="1039737" y="201569"/>
                  </a:cubicBezTo>
                  <a:lnTo>
                    <a:pt x="91894" y="201569"/>
                  </a:lnTo>
                  <a:cubicBezTo>
                    <a:pt x="41142" y="201569"/>
                    <a:pt x="0" y="160426"/>
                    <a:pt x="0" y="109675"/>
                  </a:cubicBezTo>
                  <a:lnTo>
                    <a:pt x="0" y="91894"/>
                  </a:lnTo>
                  <a:cubicBezTo>
                    <a:pt x="0" y="41142"/>
                    <a:pt x="41142" y="0"/>
                    <a:pt x="9189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1631" cy="25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1448" y="5324475"/>
            <a:ext cx="8410314" cy="4497923"/>
            <a:chOff x="0" y="0"/>
            <a:chExt cx="2215062" cy="11846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062" cy="1184638"/>
            </a:xfrm>
            <a:custGeom>
              <a:avLst/>
              <a:gdLst/>
              <a:ahLst/>
              <a:cxnLst/>
              <a:rect l="l" t="t" r="r" b="b"/>
              <a:pathLst>
                <a:path w="2215062" h="1184638">
                  <a:moveTo>
                    <a:pt x="20252" y="0"/>
                  </a:moveTo>
                  <a:lnTo>
                    <a:pt x="2194810" y="0"/>
                  </a:lnTo>
                  <a:cubicBezTo>
                    <a:pt x="2205995" y="0"/>
                    <a:pt x="2215062" y="9067"/>
                    <a:pt x="2215062" y="20252"/>
                  </a:cubicBezTo>
                  <a:lnTo>
                    <a:pt x="2215062" y="1164387"/>
                  </a:lnTo>
                  <a:cubicBezTo>
                    <a:pt x="2215062" y="1175571"/>
                    <a:pt x="2205995" y="1184638"/>
                    <a:pt x="2194810" y="1184638"/>
                  </a:cubicBezTo>
                  <a:lnTo>
                    <a:pt x="20252" y="1184638"/>
                  </a:lnTo>
                  <a:cubicBezTo>
                    <a:pt x="9067" y="1184638"/>
                    <a:pt x="0" y="1175571"/>
                    <a:pt x="0" y="1164387"/>
                  </a:cubicBezTo>
                  <a:lnTo>
                    <a:pt x="0" y="20252"/>
                  </a:lnTo>
                  <a:cubicBezTo>
                    <a:pt x="0" y="9067"/>
                    <a:pt x="9067" y="0"/>
                    <a:pt x="20252" y="0"/>
                  </a:cubicBezTo>
                  <a:close/>
                </a:path>
              </a:pathLst>
            </a:custGeom>
            <a:solidFill>
              <a:srgbClr val="1C79BE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215062" cy="1241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9234" y="5438775"/>
            <a:ext cx="8087901" cy="4383623"/>
            <a:chOff x="0" y="0"/>
            <a:chExt cx="1253028" cy="6791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3028" cy="679138"/>
            </a:xfrm>
            <a:custGeom>
              <a:avLst/>
              <a:gdLst/>
              <a:ahLst/>
              <a:cxnLst/>
              <a:rect l="l" t="t" r="r" b="b"/>
              <a:pathLst>
                <a:path w="1253028" h="679138">
                  <a:moveTo>
                    <a:pt x="22016" y="0"/>
                  </a:moveTo>
                  <a:lnTo>
                    <a:pt x="1231011" y="0"/>
                  </a:lnTo>
                  <a:cubicBezTo>
                    <a:pt x="1236850" y="0"/>
                    <a:pt x="1242450" y="2320"/>
                    <a:pt x="1246579" y="6448"/>
                  </a:cubicBezTo>
                  <a:cubicBezTo>
                    <a:pt x="1250708" y="10577"/>
                    <a:pt x="1253028" y="16177"/>
                    <a:pt x="1253028" y="22016"/>
                  </a:cubicBezTo>
                  <a:lnTo>
                    <a:pt x="1253028" y="657122"/>
                  </a:lnTo>
                  <a:cubicBezTo>
                    <a:pt x="1253028" y="669281"/>
                    <a:pt x="1243171" y="679138"/>
                    <a:pt x="1231011" y="679138"/>
                  </a:cubicBezTo>
                  <a:lnTo>
                    <a:pt x="22016" y="679138"/>
                  </a:lnTo>
                  <a:cubicBezTo>
                    <a:pt x="16177" y="679138"/>
                    <a:pt x="10577" y="676818"/>
                    <a:pt x="6448" y="672690"/>
                  </a:cubicBezTo>
                  <a:cubicBezTo>
                    <a:pt x="2320" y="668561"/>
                    <a:pt x="0" y="662961"/>
                    <a:pt x="0" y="657122"/>
                  </a:cubicBezTo>
                  <a:lnTo>
                    <a:pt x="0" y="22016"/>
                  </a:lnTo>
                  <a:cubicBezTo>
                    <a:pt x="0" y="16177"/>
                    <a:pt x="2320" y="10577"/>
                    <a:pt x="6448" y="6448"/>
                  </a:cubicBezTo>
                  <a:cubicBezTo>
                    <a:pt x="10577" y="2320"/>
                    <a:pt x="16177" y="0"/>
                    <a:pt x="22016" y="0"/>
                  </a:cubicBezTo>
                  <a:close/>
                </a:path>
              </a:pathLst>
            </a:custGeom>
            <a:blipFill>
              <a:blip r:embed="rId2"/>
              <a:stretch>
                <a:fillRect t="-11389" b="-11389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2161" y="380230"/>
            <a:ext cx="3128274" cy="597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MNCH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4224" y="1112406"/>
            <a:ext cx="16415076" cy="68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0"/>
              </a:lnSpc>
              <a:spcBef>
                <a:spcPct val="0"/>
              </a:spcBef>
            </a:pPr>
            <a:r>
              <a:rPr lang="en-US" sz="3900" b="1" u="sng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Born into the Storm: Maternal &amp; Child Health in a Climate-Crisis Zone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899170"/>
            <a:ext cx="16230600" cy="2957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High Risk Pregnancies</a:t>
            </a:r>
            <a:r>
              <a:rPr lang="en-US" sz="2800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: </a:t>
            </a:r>
            <a:r>
              <a:rPr lang="en-US" sz="2800" u="none" strike="noStrike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47% women showed high-risk pregnancy symptoms; ~10% had spontaneous abortions. </a:t>
            </a: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Disaster Impact: </a:t>
            </a:r>
            <a:r>
              <a:rPr lang="en-US" sz="2800" u="none" strike="noStrike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95% pregnant women reported facing psychological stress, food insecurity, and poor access to health/WASH facilities.</a:t>
            </a:r>
          </a:p>
          <a:p>
            <a:pPr marL="604532" lvl="1" indent="-302266" algn="l">
              <a:lnSpc>
                <a:spcPts val="3920"/>
              </a:lnSpc>
              <a:buAutoNum type="arabicPeriod"/>
            </a:pPr>
            <a:r>
              <a:rPr lang="en-US" sz="2800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 Adolescent Health: </a:t>
            </a:r>
            <a:r>
              <a:rPr lang="en-US" sz="2800" u="none" strike="noStrike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97% of adolescents reported menstrual hygiene was compromised during disasters.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4224" y="6195596"/>
            <a:ext cx="7994976" cy="3957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Ch</a:t>
            </a:r>
            <a:r>
              <a:rPr lang="en-US" sz="2799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ild Nutrition: </a:t>
            </a:r>
            <a:r>
              <a:rPr lang="en-US" sz="2799" u="none" strike="noStrike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22% newborns had low birth weight; High rates of malnutrition with 38.5% households reporting inadequate food intake.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b="1" u="none" strike="noStrike" dirty="0">
              <a:solidFill>
                <a:srgbClr val="FEFEFE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u="none" strike="noStrike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Access to Healthcare: </a:t>
            </a:r>
            <a:r>
              <a:rPr lang="en-US" sz="2799" u="none" strike="noStrike" dirty="0">
                <a:solidFill>
                  <a:srgbClr val="FEFEFE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 Bold"/>
              </a:rPr>
              <a:t>34% villages travel over 10 km for treatment, worsened during floods/cyclones.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b="1" u="none" strike="noStrike" dirty="0">
              <a:solidFill>
                <a:srgbClr val="FEFEFE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4224" y="5343525"/>
            <a:ext cx="7608819" cy="731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b="1" u="sng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Nutrition &amp; Access to Care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871126">
            <a:off x="4008677" y="-7039991"/>
            <a:ext cx="24807266" cy="25700388"/>
            <a:chOff x="0" y="0"/>
            <a:chExt cx="33076355" cy="342671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76387" cy="34267139"/>
            </a:xfrm>
            <a:custGeom>
              <a:avLst/>
              <a:gdLst/>
              <a:ahLst/>
              <a:cxnLst/>
              <a:rect l="l" t="t" r="r" b="b"/>
              <a:pathLst>
                <a:path w="33076387" h="34267139">
                  <a:moveTo>
                    <a:pt x="0" y="0"/>
                  </a:moveTo>
                  <a:lnTo>
                    <a:pt x="33076387" y="0"/>
                  </a:lnTo>
                  <a:lnTo>
                    <a:pt x="33076387" y="34267139"/>
                  </a:lnTo>
                  <a:lnTo>
                    <a:pt x="0" y="34267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871" r="-5871"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5102" y="5873"/>
            <a:ext cx="1915812" cy="2045654"/>
            <a:chOff x="0" y="0"/>
            <a:chExt cx="2554416" cy="2727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4478" cy="2727579"/>
            </a:xfrm>
            <a:custGeom>
              <a:avLst/>
              <a:gdLst/>
              <a:ahLst/>
              <a:cxnLst/>
              <a:rect l="l" t="t" r="r" b="b"/>
              <a:pathLst>
                <a:path w="2554478" h="2727579">
                  <a:moveTo>
                    <a:pt x="0" y="0"/>
                  </a:moveTo>
                  <a:lnTo>
                    <a:pt x="2554478" y="0"/>
                  </a:lnTo>
                  <a:lnTo>
                    <a:pt x="2554478" y="2727579"/>
                  </a:lnTo>
                  <a:lnTo>
                    <a:pt x="0" y="272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2038" r="-192036" b="1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" name="Freeform 6"/>
          <p:cNvSpPr/>
          <p:nvPr/>
        </p:nvSpPr>
        <p:spPr>
          <a:xfrm>
            <a:off x="595102" y="2051527"/>
            <a:ext cx="4704979" cy="802983"/>
          </a:xfrm>
          <a:custGeom>
            <a:avLst/>
            <a:gdLst/>
            <a:ahLst/>
            <a:cxnLst/>
            <a:rect l="l" t="t" r="r" b="b"/>
            <a:pathLst>
              <a:path w="4704979" h="802983">
                <a:moveTo>
                  <a:pt x="0" y="0"/>
                </a:moveTo>
                <a:lnTo>
                  <a:pt x="4704979" y="0"/>
                </a:lnTo>
                <a:lnTo>
                  <a:pt x="4704979" y="802983"/>
                </a:lnTo>
                <a:lnTo>
                  <a:pt x="0" y="802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5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595102" y="3140128"/>
            <a:ext cx="2610996" cy="1945297"/>
            <a:chOff x="0" y="0"/>
            <a:chExt cx="3481328" cy="2593729"/>
          </a:xfrm>
        </p:grpSpPr>
        <p:sp>
          <p:nvSpPr>
            <p:cNvPr id="8" name="TextBox 8"/>
            <p:cNvSpPr txBox="1"/>
            <p:nvPr/>
          </p:nvSpPr>
          <p:spPr>
            <a:xfrm>
              <a:off x="0" y="2225869"/>
              <a:ext cx="3481328" cy="367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3"/>
                </a:lnSpc>
              </a:pPr>
              <a:r>
                <a:rPr lang="en-US" sz="1763" b="1">
                  <a:solidFill>
                    <a:srgbClr val="FEFEFE"/>
                  </a:solidFill>
                  <a:latin typeface="Univers Condensed Bold"/>
                  <a:ea typeface="Univers Condensed Bold"/>
                  <a:cs typeface="Univers Condensed Bold"/>
                  <a:sym typeface="Univers Condensed Bold"/>
                </a:rPr>
                <a:t>Localization Platform of Tdh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603597" y="0"/>
              <a:ext cx="2274133" cy="1916002"/>
            </a:xfrm>
            <a:custGeom>
              <a:avLst/>
              <a:gdLst/>
              <a:ahLst/>
              <a:cxnLst/>
              <a:rect l="l" t="t" r="r" b="b"/>
              <a:pathLst>
                <a:path w="2274133" h="1916002">
                  <a:moveTo>
                    <a:pt x="0" y="0"/>
                  </a:moveTo>
                  <a:lnTo>
                    <a:pt x="2274134" y="0"/>
                  </a:lnTo>
                  <a:lnTo>
                    <a:pt x="2274134" y="1916002"/>
                  </a:lnTo>
                  <a:lnTo>
                    <a:pt x="0" y="191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95102" y="9258300"/>
            <a:ext cx="845113" cy="845113"/>
          </a:xfrm>
          <a:custGeom>
            <a:avLst/>
            <a:gdLst/>
            <a:ahLst/>
            <a:cxnLst/>
            <a:rect l="l" t="t" r="r" b="b"/>
            <a:pathLst>
              <a:path w="845113" h="845113">
                <a:moveTo>
                  <a:pt x="0" y="0"/>
                </a:moveTo>
                <a:lnTo>
                  <a:pt x="845113" y="0"/>
                </a:lnTo>
                <a:lnTo>
                  <a:pt x="845113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3750" y="9258300"/>
            <a:ext cx="399316" cy="845113"/>
          </a:xfrm>
          <a:custGeom>
            <a:avLst/>
            <a:gdLst/>
            <a:ahLst/>
            <a:cxnLst/>
            <a:rect l="l" t="t" r="r" b="b"/>
            <a:pathLst>
              <a:path w="399316" h="845113">
                <a:moveTo>
                  <a:pt x="0" y="0"/>
                </a:moveTo>
                <a:lnTo>
                  <a:pt x="399316" y="0"/>
                </a:lnTo>
                <a:lnTo>
                  <a:pt x="399316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2408816" y="9258300"/>
            <a:ext cx="845113" cy="845113"/>
          </a:xfrm>
          <a:custGeom>
            <a:avLst/>
            <a:gdLst/>
            <a:ahLst/>
            <a:cxnLst/>
            <a:rect l="l" t="t" r="r" b="b"/>
            <a:pathLst>
              <a:path w="845113" h="845113">
                <a:moveTo>
                  <a:pt x="0" y="0"/>
                </a:moveTo>
                <a:lnTo>
                  <a:pt x="845113" y="0"/>
                </a:lnTo>
                <a:lnTo>
                  <a:pt x="845113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3539679" y="9258300"/>
            <a:ext cx="1145916" cy="845113"/>
          </a:xfrm>
          <a:custGeom>
            <a:avLst/>
            <a:gdLst/>
            <a:ahLst/>
            <a:cxnLst/>
            <a:rect l="l" t="t" r="r" b="b"/>
            <a:pathLst>
              <a:path w="1145916" h="845113">
                <a:moveTo>
                  <a:pt x="0" y="0"/>
                </a:moveTo>
                <a:lnTo>
                  <a:pt x="1145916" y="0"/>
                </a:lnTo>
                <a:lnTo>
                  <a:pt x="1145916" y="845113"/>
                </a:lnTo>
                <a:lnTo>
                  <a:pt x="0" y="8451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4" name="Group 14"/>
          <p:cNvGrpSpPr/>
          <p:nvPr/>
        </p:nvGrpSpPr>
        <p:grpSpPr>
          <a:xfrm>
            <a:off x="2551725" y="447866"/>
            <a:ext cx="1739714" cy="1041030"/>
            <a:chOff x="0" y="0"/>
            <a:chExt cx="2319619" cy="138804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2275284" cy="68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29"/>
                </a:lnSpc>
              </a:pPr>
              <a:r>
                <a:rPr lang="en-US" sz="2663">
                  <a:solidFill>
                    <a:srgbClr val="FEFEFE"/>
                  </a:solidFill>
                  <a:latin typeface="Arimo"/>
                  <a:ea typeface="Arimo"/>
                  <a:cs typeface="Arimo"/>
                  <a:sym typeface="Arimo"/>
                </a:rPr>
                <a:t>global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32868"/>
              <a:ext cx="2319619" cy="68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29"/>
                </a:lnSpc>
              </a:pPr>
              <a:r>
                <a:rPr lang="en-US" sz="2663" b="1">
                  <a:solidFill>
                    <a:srgbClr val="FEFEF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evaluation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07708"/>
              <a:ext cx="2319619" cy="68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29"/>
                </a:lnSpc>
              </a:pPr>
              <a:r>
                <a:rPr lang="en-US" sz="2663">
                  <a:solidFill>
                    <a:srgbClr val="FEFEFE"/>
                  </a:solidFill>
                  <a:latin typeface="Arimo"/>
                  <a:ea typeface="Arimo"/>
                  <a:cs typeface="Arimo"/>
                  <a:sym typeface="Arimo"/>
                </a:rPr>
                <a:t>initiative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95102" y="7365773"/>
            <a:ext cx="6525478" cy="923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98"/>
              </a:lnSpc>
            </a:pPr>
            <a:r>
              <a:rPr lang="en-US" sz="5999" b="1" dirty="0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Thank you!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5104" y="8428951"/>
            <a:ext cx="4060214" cy="27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www.glocalevalweek.org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5104" y="8756081"/>
            <a:ext cx="4060214" cy="27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www.tdh-india.org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573</Words>
  <Application>Microsoft Office PowerPoint</Application>
  <PresentationFormat>Custom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Arimo</vt:lpstr>
      <vt:lpstr>Arimo Bold</vt:lpstr>
      <vt:lpstr>Arimo Bold Italics</vt:lpstr>
      <vt:lpstr>Calibri</vt:lpstr>
      <vt:lpstr>Univers Condensed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Sundarbans to the World: Evaluating Climate Change On The GroundRevised</dc:title>
  <dc:creator>Rohit MUKERJI</dc:creator>
  <cp:lastModifiedBy>Tanvi CHATTORAJ</cp:lastModifiedBy>
  <cp:revision>4</cp:revision>
  <dcterms:created xsi:type="dcterms:W3CDTF">2006-08-16T00:00:00Z</dcterms:created>
  <dcterms:modified xsi:type="dcterms:W3CDTF">2025-06-02T05:28:35Z</dcterms:modified>
  <dc:identifier>DAGo7IJ5bw8</dc:identifier>
</cp:coreProperties>
</file>