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60" r:id="rId3"/>
    <p:sldId id="261" r:id="rId4"/>
    <p:sldId id="257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88" r:id="rId13"/>
    <p:sldId id="271" r:id="rId14"/>
    <p:sldId id="272" r:id="rId15"/>
    <p:sldId id="273" r:id="rId16"/>
    <p:sldId id="276" r:id="rId17"/>
    <p:sldId id="277" r:id="rId18"/>
    <p:sldId id="280" r:id="rId19"/>
    <p:sldId id="281" r:id="rId20"/>
    <p:sldId id="282" r:id="rId21"/>
    <p:sldId id="284" r:id="rId22"/>
    <p:sldId id="283" r:id="rId23"/>
    <p:sldId id="285" r:id="rId24"/>
    <p:sldId id="286" r:id="rId25"/>
    <p:sldId id="287" r:id="rId26"/>
    <p:sldId id="259" r:id="rId27"/>
  </p:sldIdLst>
  <p:sldSz cx="18288000" cy="10287000"/>
  <p:notesSz cx="6858000" cy="9144000"/>
  <p:embeddedFontLst>
    <p:embeddedFont>
      <p:font typeface="BR Omny" panose="020B0604020202020204" charset="0"/>
      <p:regular r:id="rId29"/>
    </p:embeddedFont>
    <p:embeddedFont>
      <p:font typeface="BR Omny Bold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Montserrat" panose="00000500000000000000" pitchFamily="2" charset="0"/>
      <p:regular r:id="rId35"/>
      <p:bold r:id="rId36"/>
    </p:embeddedFont>
    <p:embeddedFont>
      <p:font typeface="Montserrat Black" panose="00000A00000000000000" pitchFamily="2" charset="0"/>
      <p:bold r:id="rId37"/>
      <p:boldItalic r:id="rId38"/>
    </p:embeddedFont>
    <p:embeddedFont>
      <p:font typeface="Montserrat Medium" panose="00000600000000000000" pitchFamily="2" charset="0"/>
      <p:regular r:id="rId39"/>
      <p:italic r:id="rId40"/>
    </p:embeddedFont>
    <p:embeddedFont>
      <p:font typeface="Montserrat SemiBold" panose="00000700000000000000" pitchFamily="2" charset="0"/>
      <p:bold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1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BCBB-D3C3-4CB9-84F7-3F1A5A779C7E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196DE-D02B-4CBD-82CC-BAAA90F4B7D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94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5fa958090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5fa958090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a958090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a958090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fa958090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fa958090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5fa958090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5fa958090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5fa958090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5fa958090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3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5979">
            <a:off x="3796022" y="-5443156"/>
            <a:ext cx="25306469" cy="23119444"/>
          </a:xfrm>
          <a:custGeom>
            <a:avLst/>
            <a:gdLst/>
            <a:ahLst/>
            <a:cxnLst/>
            <a:rect l="l" t="t" r="r" b="b"/>
            <a:pathLst>
              <a:path w="25306469" h="23119444">
                <a:moveTo>
                  <a:pt x="0" y="0"/>
                </a:moveTo>
                <a:lnTo>
                  <a:pt x="25306469" y="0"/>
                </a:lnTo>
                <a:lnTo>
                  <a:pt x="25306469" y="23119444"/>
                </a:lnTo>
                <a:lnTo>
                  <a:pt x="0" y="23119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9" b="-649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3" name="TextBox 3"/>
          <p:cNvSpPr txBox="1"/>
          <p:nvPr/>
        </p:nvSpPr>
        <p:spPr>
          <a:xfrm>
            <a:off x="609600" y="2378438"/>
            <a:ext cx="5461732" cy="36333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s-MX" sz="4000" b="1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“El </a:t>
            </a:r>
            <a:r>
              <a:rPr lang="es-MX" sz="4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Arte de la Síntesis, Haciendo más accesible el valor generado por las evaluaciones”</a:t>
            </a:r>
            <a:endParaRPr lang="es-MX" sz="100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09600" y="6506745"/>
            <a:ext cx="6525478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 dirty="0">
                <a:solidFill>
                  <a:srgbClr val="FEFEFE"/>
                </a:solidFill>
                <a:latin typeface="BR Omny"/>
                <a:ea typeface="BR Omny Bold"/>
                <a:cs typeface="BR Omny Bold"/>
                <a:sym typeface="BR Omny"/>
              </a:rPr>
              <a:t>Eduardo Gomez Rivero</a:t>
            </a:r>
          </a:p>
          <a:p>
            <a:pPr algn="l">
              <a:lnSpc>
                <a:spcPts val="3840"/>
              </a:lnSpc>
            </a:pPr>
            <a:r>
              <a:rPr lang="en-US" sz="3200" b="1" dirty="0">
                <a:solidFill>
                  <a:srgbClr val="FEFEFE"/>
                </a:solidFill>
                <a:latin typeface="BR Omny"/>
                <a:ea typeface="BR Omny Bold"/>
                <a:cs typeface="BR Omny Bold"/>
                <a:sym typeface="BR Omny"/>
              </a:rPr>
              <a:t>Libertad Gutiérrez</a:t>
            </a:r>
          </a:p>
          <a:p>
            <a:pPr algn="l">
              <a:lnSpc>
                <a:spcPts val="3840"/>
              </a:lnSpc>
            </a:pPr>
            <a:r>
              <a:rPr lang="en-US" sz="3200" b="1" dirty="0">
                <a:solidFill>
                  <a:srgbClr val="FEFEFE"/>
                </a:solidFill>
                <a:latin typeface="BR Omny"/>
                <a:ea typeface="BR Omny Bold"/>
                <a:cs typeface="BR Omny Bold"/>
                <a:sym typeface="BR Omny"/>
              </a:rPr>
              <a:t>María </a:t>
            </a:r>
            <a:r>
              <a:rPr lang="en-US" sz="3200" b="1" dirty="0" err="1">
                <a:solidFill>
                  <a:srgbClr val="FEFEFE"/>
                </a:solidFill>
                <a:latin typeface="BR Omny"/>
                <a:ea typeface="BR Omny Bold"/>
                <a:cs typeface="BR Omny Bold"/>
                <a:sym typeface="BR Omny"/>
              </a:rPr>
              <a:t>Glauser</a:t>
            </a:r>
            <a:endParaRPr lang="en-US" sz="3200" b="1" dirty="0">
              <a:solidFill>
                <a:srgbClr val="FEFEFE"/>
              </a:solidFill>
              <a:latin typeface="BR Omny"/>
              <a:ea typeface="BR Omny Bold"/>
              <a:cs typeface="BR Omny Bold"/>
              <a:sym typeface="BR Omny"/>
            </a:endParaRPr>
          </a:p>
          <a:p>
            <a:pPr algn="l">
              <a:lnSpc>
                <a:spcPts val="3840"/>
              </a:lnSpc>
            </a:pPr>
            <a:r>
              <a:rPr lang="en-US" sz="3200" b="1" dirty="0">
                <a:solidFill>
                  <a:srgbClr val="FEFEFE"/>
                </a:solidFill>
                <a:latin typeface="BR Omny"/>
                <a:ea typeface="BR Omny Bold"/>
                <a:cs typeface="BR Omny Bold"/>
                <a:sym typeface="BR Omny"/>
              </a:rPr>
              <a:t>Valeria Franco</a:t>
            </a:r>
          </a:p>
          <a:p>
            <a:pPr algn="l">
              <a:lnSpc>
                <a:spcPts val="3840"/>
              </a:lnSpc>
            </a:pPr>
            <a:r>
              <a:rPr lang="en-US" sz="3200" b="1" dirty="0">
                <a:solidFill>
                  <a:srgbClr val="FEFEFE"/>
                </a:solidFill>
                <a:latin typeface="BR Omny"/>
                <a:ea typeface="BR Omny Bold"/>
                <a:cs typeface="BR Omny Bold"/>
                <a:sym typeface="BR Omny"/>
              </a:rPr>
              <a:t>Laura </a:t>
            </a:r>
            <a:r>
              <a:rPr lang="en-US" sz="3200" b="1" dirty="0" err="1">
                <a:solidFill>
                  <a:srgbClr val="FEFEFE"/>
                </a:solidFill>
                <a:latin typeface="BR Omny"/>
                <a:ea typeface="BR Omny Bold"/>
                <a:cs typeface="BR Omny Bold"/>
                <a:sym typeface="BR Omny"/>
              </a:rPr>
              <a:t>Báez</a:t>
            </a:r>
            <a:r>
              <a:rPr lang="en-US" sz="3200" b="1" dirty="0">
                <a:solidFill>
                  <a:srgbClr val="FEFEFE"/>
                </a:solidFill>
                <a:latin typeface="BR Omny Bold"/>
                <a:ea typeface="BR Omny Bold"/>
                <a:cs typeface="BR Omny Bold"/>
                <a:sym typeface="BR Omny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9600" y="915085"/>
            <a:ext cx="6525478" cy="42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dirty="0">
                <a:solidFill>
                  <a:srgbClr val="FEFEFE"/>
                </a:solidFill>
                <a:latin typeface="BR Omny"/>
                <a:ea typeface="BR Omny"/>
                <a:cs typeface="BR Omny"/>
                <a:sym typeface="BR Omny"/>
              </a:rPr>
              <a:t>5-06-2025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FFFFFF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35fa958090e_0_10" title="IMPRIMIR EN A0 Gráfica_4_Eva_PNUD_REDD+_F4_Para_Cuadernos_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6738" y="0"/>
            <a:ext cx="14294528" cy="10134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35fa958090e_0_13" title="IMPRIMIR EN A0 Gráfica_5_Eva_PNUD_MOPC_F3_Para_Cuaderno_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6775" y="0"/>
            <a:ext cx="14294528" cy="10134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77480">
            <a:off x="12662332" y="5831602"/>
            <a:ext cx="6920877" cy="7170046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72" r="-5972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5" name="TextBox 5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pic>
        <p:nvPicPr>
          <p:cNvPr id="7" name="Google Shape;161;g35fc8d29a06_0_26" title="ad2ff8c9-b014-43fb-9761-7bc4790635d0.jpg">
            <a:extLst>
              <a:ext uri="{FF2B5EF4-FFF2-40B4-BE49-F238E27FC236}">
                <a16:creationId xmlns:a16="http://schemas.microsoft.com/office/drawing/2014/main" id="{8B9C1508-C3E0-4BDF-B6DF-1D84C5EEE0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" r="6361"/>
          <a:stretch/>
        </p:blipFill>
        <p:spPr>
          <a:xfrm>
            <a:off x="1219200" y="0"/>
            <a:ext cx="11506200" cy="8877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360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3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60249">
            <a:off x="7353317" y="-4560546"/>
            <a:ext cx="20522451" cy="18748868"/>
          </a:xfrm>
          <a:custGeom>
            <a:avLst/>
            <a:gdLst/>
            <a:ahLst/>
            <a:cxnLst/>
            <a:rect l="l" t="t" r="r" b="b"/>
            <a:pathLst>
              <a:path w="20522451" h="18748868">
                <a:moveTo>
                  <a:pt x="0" y="0"/>
                </a:moveTo>
                <a:lnTo>
                  <a:pt x="20522451" y="0"/>
                </a:lnTo>
                <a:lnTo>
                  <a:pt x="20522451" y="18748869"/>
                </a:lnTo>
                <a:lnTo>
                  <a:pt x="0" y="18748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9" b="-649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4" name="Google Shape;97;p4">
            <a:extLst>
              <a:ext uri="{FF2B5EF4-FFF2-40B4-BE49-F238E27FC236}">
                <a16:creationId xmlns:a16="http://schemas.microsoft.com/office/drawing/2014/main" id="{C27B1D3E-2615-46BB-A847-BEFCE0182FD4}"/>
              </a:ext>
            </a:extLst>
          </p:cNvPr>
          <p:cNvSpPr txBox="1"/>
          <p:nvPr/>
        </p:nvSpPr>
        <p:spPr>
          <a:xfrm>
            <a:off x="228600" y="2552700"/>
            <a:ext cx="9186516" cy="560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99"/>
              <a:buFont typeface="Arial"/>
              <a:buNone/>
            </a:pPr>
            <a:endParaRPr sz="9099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99"/>
              <a:buFont typeface="Arial"/>
              <a:buNone/>
            </a:pPr>
            <a:r>
              <a:rPr lang="es-MX" sz="9099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Lecciones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99"/>
              <a:buFont typeface="Arial"/>
              <a:buNone/>
            </a:pPr>
            <a:r>
              <a:rPr lang="es-MX" sz="9099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Aprendidas</a:t>
            </a:r>
            <a:endParaRPr sz="9099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99"/>
              <a:buFont typeface="Arial"/>
              <a:buNone/>
            </a:pPr>
            <a:endParaRPr sz="9099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764845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77480">
            <a:off x="12662332" y="5831602"/>
            <a:ext cx="6920877" cy="7170046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72" r="-5972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5" name="TextBox 5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sp>
        <p:nvSpPr>
          <p:cNvPr id="7" name="Google Shape;170;p9">
            <a:extLst>
              <a:ext uri="{FF2B5EF4-FFF2-40B4-BE49-F238E27FC236}">
                <a16:creationId xmlns:a16="http://schemas.microsoft.com/office/drawing/2014/main" id="{B83CA975-1B19-42AF-81AB-0A74CA1F8DF8}"/>
              </a:ext>
            </a:extLst>
          </p:cNvPr>
          <p:cNvSpPr txBox="1"/>
          <p:nvPr/>
        </p:nvSpPr>
        <p:spPr>
          <a:xfrm>
            <a:off x="4166128" y="402340"/>
            <a:ext cx="16582008" cy="42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en-US" sz="6500" b="1" i="0" u="none" strike="noStrike" cap="none" dirty="0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¿</a:t>
            </a:r>
            <a:r>
              <a:rPr lang="en-US" sz="6500" b="1" i="0" u="none" strike="noStrike" cap="none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Qué</a:t>
            </a:r>
            <a:r>
              <a:rPr lang="en-US" sz="6500" b="1" i="0" u="none" strike="noStrike" cap="none" dirty="0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500" b="1" i="0" u="none" strike="noStrike" cap="none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buscamos</a:t>
            </a:r>
            <a:r>
              <a:rPr lang="en-US" sz="6500" b="1" i="0" u="none" strike="noStrike" cap="none" dirty="0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500" b="1" i="0" u="none" strike="noStrike" cap="none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aportar</a:t>
            </a:r>
            <a:r>
              <a:rPr lang="en-US" sz="4900" b="1" i="0" u="none" strike="noStrike" cap="none" dirty="0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4900" b="1" i="0" u="none" strike="noStrike" cap="none" dirty="0">
              <a:solidFill>
                <a:srgbClr val="0467B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 dirty="0" err="1">
                <a:solidFill>
                  <a:srgbClr val="0467B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desde</a:t>
            </a:r>
            <a:r>
              <a:rPr lang="en-US" sz="4300" b="0" i="0" u="none" strike="noStrike" cap="none" dirty="0">
                <a:solidFill>
                  <a:srgbClr val="0467B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4300" b="0" i="0" u="none" strike="noStrike" cap="none" dirty="0" err="1">
                <a:solidFill>
                  <a:srgbClr val="0467B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</a:t>
            </a:r>
            <a:r>
              <a:rPr lang="en-US" sz="4300" b="0" i="0" u="none" strike="noStrike" cap="none" dirty="0">
                <a:solidFill>
                  <a:srgbClr val="0467B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4300" b="0" i="0" u="none" strike="noStrike" cap="none" dirty="0" err="1">
                <a:solidFill>
                  <a:srgbClr val="0467B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equipo</a:t>
            </a:r>
            <a:r>
              <a:rPr lang="en-US" sz="4300" b="0" i="0" u="none" strike="noStrike" cap="none" dirty="0">
                <a:solidFill>
                  <a:srgbClr val="0467B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PNUD Paraguay?</a:t>
            </a:r>
            <a:endParaRPr sz="4300" b="0" i="0" u="none" strike="noStrike" cap="none" dirty="0">
              <a:solidFill>
                <a:srgbClr val="0467B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Google Shape;171;p9">
            <a:extLst>
              <a:ext uri="{FF2B5EF4-FFF2-40B4-BE49-F238E27FC236}">
                <a16:creationId xmlns:a16="http://schemas.microsoft.com/office/drawing/2014/main" id="{E8820DE6-902D-4170-8787-F2390F283B30}"/>
              </a:ext>
            </a:extLst>
          </p:cNvPr>
          <p:cNvSpPr/>
          <p:nvPr/>
        </p:nvSpPr>
        <p:spPr>
          <a:xfrm>
            <a:off x="5552632" y="3003243"/>
            <a:ext cx="6904500" cy="1431000"/>
          </a:xfrm>
          <a:prstGeom prst="roundRect">
            <a:avLst>
              <a:gd name="adj" fmla="val 50000"/>
            </a:avLst>
          </a:prstGeom>
          <a:solidFill>
            <a:srgbClr val="FF6B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72;p9">
            <a:extLst>
              <a:ext uri="{FF2B5EF4-FFF2-40B4-BE49-F238E27FC236}">
                <a16:creationId xmlns:a16="http://schemas.microsoft.com/office/drawing/2014/main" id="{B1458E4A-7611-4217-B9D4-2B8B211B281D}"/>
              </a:ext>
            </a:extLst>
          </p:cNvPr>
          <p:cNvSpPr/>
          <p:nvPr/>
        </p:nvSpPr>
        <p:spPr>
          <a:xfrm>
            <a:off x="5552632" y="4971705"/>
            <a:ext cx="6904500" cy="1431000"/>
          </a:xfrm>
          <a:prstGeom prst="roundRect">
            <a:avLst>
              <a:gd name="adj" fmla="val 50000"/>
            </a:avLst>
          </a:prstGeom>
          <a:solidFill>
            <a:srgbClr val="4C9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73;p9">
            <a:extLst>
              <a:ext uri="{FF2B5EF4-FFF2-40B4-BE49-F238E27FC236}">
                <a16:creationId xmlns:a16="http://schemas.microsoft.com/office/drawing/2014/main" id="{A3F73E3B-DA6D-4EA4-A6DC-8044D316296F}"/>
              </a:ext>
            </a:extLst>
          </p:cNvPr>
          <p:cNvSpPr/>
          <p:nvPr/>
        </p:nvSpPr>
        <p:spPr>
          <a:xfrm>
            <a:off x="5552632" y="6724324"/>
            <a:ext cx="6904500" cy="2208600"/>
          </a:xfrm>
          <a:prstGeom prst="roundRect">
            <a:avLst>
              <a:gd name="adj" fmla="val 50000"/>
            </a:avLst>
          </a:prstGeom>
          <a:solidFill>
            <a:srgbClr val="DD1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74;p9">
            <a:extLst>
              <a:ext uri="{FF2B5EF4-FFF2-40B4-BE49-F238E27FC236}">
                <a16:creationId xmlns:a16="http://schemas.microsoft.com/office/drawing/2014/main" id="{E2FF80CE-18BF-40F7-AEC6-509E42E29A65}"/>
              </a:ext>
            </a:extLst>
          </p:cNvPr>
          <p:cNvSpPr txBox="1"/>
          <p:nvPr/>
        </p:nvSpPr>
        <p:spPr>
          <a:xfrm>
            <a:off x="6749932" y="5210830"/>
            <a:ext cx="4918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 base a estos patrones comunes, compartir algunas reflexiones</a:t>
            </a:r>
            <a:endParaRPr sz="2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175;p9">
            <a:extLst>
              <a:ext uri="{FF2B5EF4-FFF2-40B4-BE49-F238E27FC236}">
                <a16:creationId xmlns:a16="http://schemas.microsoft.com/office/drawing/2014/main" id="{8F9126A1-38B9-4335-B879-554A1DC257C9}"/>
              </a:ext>
            </a:extLst>
          </p:cNvPr>
          <p:cNvSpPr txBox="1"/>
          <p:nvPr/>
        </p:nvSpPr>
        <p:spPr>
          <a:xfrm>
            <a:off x="6749932" y="6863955"/>
            <a:ext cx="52500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Visibilizar</a:t>
            </a:r>
            <a:r>
              <a:rPr lang="en-US" sz="19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9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manera</a:t>
            </a:r>
            <a:r>
              <a:rPr lang="en-US" sz="19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atractiva</a:t>
            </a:r>
            <a:r>
              <a:rPr lang="en-US" sz="19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-US" sz="19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sintética</a:t>
            </a:r>
            <a:r>
              <a:rPr lang="en-US" sz="19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19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valor de las </a:t>
            </a:r>
            <a:r>
              <a:rPr lang="en-US" sz="19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evaluaciones</a:t>
            </a:r>
            <a:r>
              <a:rPr lang="en-US" sz="19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realizadas</a:t>
            </a:r>
            <a:r>
              <a:rPr lang="en-US" sz="19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-US" sz="19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19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uso</a:t>
            </a:r>
            <a:r>
              <a:rPr lang="en-US" sz="19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AIDA* para </a:t>
            </a:r>
            <a:r>
              <a:rPr lang="en-US" sz="19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el</a:t>
            </a:r>
            <a:r>
              <a:rPr lang="en-US" sz="19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trabajo</a:t>
            </a:r>
            <a:r>
              <a:rPr lang="en-US" sz="19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9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análisis</a:t>
            </a:r>
            <a:r>
              <a:rPr lang="en-US" sz="19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19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partir</a:t>
            </a:r>
            <a:r>
              <a:rPr lang="en-US" sz="19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de las </a:t>
            </a:r>
            <a:r>
              <a:rPr lang="en-US" sz="19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mismas.En</a:t>
            </a:r>
            <a:r>
              <a:rPr lang="en-US" sz="19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base a </a:t>
            </a:r>
            <a:r>
              <a:rPr lang="en-US" sz="19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estos</a:t>
            </a:r>
            <a:r>
              <a:rPr lang="en-US" sz="19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patrones</a:t>
            </a:r>
            <a:r>
              <a:rPr lang="en-US" sz="19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comunes</a:t>
            </a:r>
            <a:r>
              <a:rPr lang="en-US" sz="19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9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compartir</a:t>
            </a:r>
            <a:r>
              <a:rPr lang="en-US" sz="19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algunas</a:t>
            </a:r>
            <a:r>
              <a:rPr lang="en-US" sz="19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reflexiones</a:t>
            </a:r>
            <a:endParaRPr sz="19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176;p9">
            <a:extLst>
              <a:ext uri="{FF2B5EF4-FFF2-40B4-BE49-F238E27FC236}">
                <a16:creationId xmlns:a16="http://schemas.microsoft.com/office/drawing/2014/main" id="{BCA8B59C-8257-48CA-90F5-C95CD1F58F0A}"/>
              </a:ext>
            </a:extLst>
          </p:cNvPr>
          <p:cNvSpPr txBox="1"/>
          <p:nvPr/>
        </p:nvSpPr>
        <p:spPr>
          <a:xfrm>
            <a:off x="6749932" y="3156230"/>
            <a:ext cx="52500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Ofrecer patrones comunes para mejorar la implementación de futuros proyectos</a:t>
            </a:r>
            <a:endParaRPr sz="2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177;p9">
            <a:extLst>
              <a:ext uri="{FF2B5EF4-FFF2-40B4-BE49-F238E27FC236}">
                <a16:creationId xmlns:a16="http://schemas.microsoft.com/office/drawing/2014/main" id="{69AB9D7E-8F75-4FF8-92C2-4F3E21355A80}"/>
              </a:ext>
            </a:extLst>
          </p:cNvPr>
          <p:cNvSpPr txBox="1"/>
          <p:nvPr/>
        </p:nvSpPr>
        <p:spPr>
          <a:xfrm>
            <a:off x="5782432" y="3308618"/>
            <a:ext cx="763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1.</a:t>
            </a:r>
            <a:endParaRPr sz="5000" b="0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5" name="Google Shape;178;p9">
            <a:extLst>
              <a:ext uri="{FF2B5EF4-FFF2-40B4-BE49-F238E27FC236}">
                <a16:creationId xmlns:a16="http://schemas.microsoft.com/office/drawing/2014/main" id="{1092347C-0A9D-40AD-B3F1-125D045B96D7}"/>
              </a:ext>
            </a:extLst>
          </p:cNvPr>
          <p:cNvSpPr txBox="1"/>
          <p:nvPr/>
        </p:nvSpPr>
        <p:spPr>
          <a:xfrm>
            <a:off x="5782432" y="5210068"/>
            <a:ext cx="1082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2.</a:t>
            </a:r>
            <a:endParaRPr sz="5000" b="0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6" name="Google Shape;179;p9">
            <a:extLst>
              <a:ext uri="{FF2B5EF4-FFF2-40B4-BE49-F238E27FC236}">
                <a16:creationId xmlns:a16="http://schemas.microsoft.com/office/drawing/2014/main" id="{49B17884-60C9-4DD7-9225-6073B8A49087}"/>
              </a:ext>
            </a:extLst>
          </p:cNvPr>
          <p:cNvSpPr txBox="1"/>
          <p:nvPr/>
        </p:nvSpPr>
        <p:spPr>
          <a:xfrm>
            <a:off x="5782432" y="7400043"/>
            <a:ext cx="1082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3.</a:t>
            </a:r>
            <a:endParaRPr sz="5000" b="0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  <p:extLst>
      <p:ext uri="{BB962C8B-B14F-4D97-AF65-F5344CB8AC3E}">
        <p14:creationId xmlns:p14="http://schemas.microsoft.com/office/powerpoint/2010/main" val="1026238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77480">
            <a:off x="12662332" y="5831602"/>
            <a:ext cx="6920877" cy="7170046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72" r="-5972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5" name="TextBox 5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pic>
        <p:nvPicPr>
          <p:cNvPr id="17" name="Google Shape;184;p10">
            <a:extLst>
              <a:ext uri="{FF2B5EF4-FFF2-40B4-BE49-F238E27FC236}">
                <a16:creationId xmlns:a16="http://schemas.microsoft.com/office/drawing/2014/main" id="{D57BB2EA-B11F-46B9-BD17-B6F1C3EC21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5778" y="5450038"/>
            <a:ext cx="2192026" cy="22655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5;p10">
            <a:extLst>
              <a:ext uri="{FF2B5EF4-FFF2-40B4-BE49-F238E27FC236}">
                <a16:creationId xmlns:a16="http://schemas.microsoft.com/office/drawing/2014/main" id="{FA45E779-4C11-4513-B02A-639F9B46AEFD}"/>
              </a:ext>
            </a:extLst>
          </p:cNvPr>
          <p:cNvSpPr txBox="1"/>
          <p:nvPr/>
        </p:nvSpPr>
        <p:spPr>
          <a:xfrm>
            <a:off x="5088914" y="5820825"/>
            <a:ext cx="9407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n-US" sz="4500" b="0" i="0" u="none" strike="noStrike" cap="none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 herramientas IA AIDA</a:t>
            </a:r>
            <a:endParaRPr sz="4500" b="1" i="0" u="none" strike="noStrike" cap="none">
              <a:solidFill>
                <a:srgbClr val="0467B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" name="Google Shape;186;p10">
            <a:extLst>
              <a:ext uri="{FF2B5EF4-FFF2-40B4-BE49-F238E27FC236}">
                <a16:creationId xmlns:a16="http://schemas.microsoft.com/office/drawing/2014/main" id="{E0A7A015-FA0F-412B-B07C-5FD0CC41E701}"/>
              </a:ext>
            </a:extLst>
          </p:cNvPr>
          <p:cNvCxnSpPr/>
          <p:nvPr/>
        </p:nvCxnSpPr>
        <p:spPr>
          <a:xfrm>
            <a:off x="4517441" y="4203000"/>
            <a:ext cx="8877300" cy="0"/>
          </a:xfrm>
          <a:prstGeom prst="straightConnector1">
            <a:avLst/>
          </a:prstGeom>
          <a:noFill/>
          <a:ln w="19050" cap="flat" cmpd="sng">
            <a:solidFill>
              <a:srgbClr val="0467B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187;p10">
            <a:extLst>
              <a:ext uri="{FF2B5EF4-FFF2-40B4-BE49-F238E27FC236}">
                <a16:creationId xmlns:a16="http://schemas.microsoft.com/office/drawing/2014/main" id="{6A6BD73F-12C8-4F40-906B-593500FC9014}"/>
              </a:ext>
            </a:extLst>
          </p:cNvPr>
          <p:cNvCxnSpPr/>
          <p:nvPr/>
        </p:nvCxnSpPr>
        <p:spPr>
          <a:xfrm>
            <a:off x="4517441" y="6765075"/>
            <a:ext cx="8877300" cy="0"/>
          </a:xfrm>
          <a:prstGeom prst="straightConnector1">
            <a:avLst/>
          </a:prstGeom>
          <a:noFill/>
          <a:ln w="19050" cap="flat" cmpd="sng">
            <a:solidFill>
              <a:srgbClr val="0467B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" name="Google Shape;188;p10">
            <a:extLst>
              <a:ext uri="{FF2B5EF4-FFF2-40B4-BE49-F238E27FC236}">
                <a16:creationId xmlns:a16="http://schemas.microsoft.com/office/drawing/2014/main" id="{7C488E07-C699-4743-8430-10AF7C80D5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5765" y="2652400"/>
            <a:ext cx="1887755" cy="226557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90;p10">
            <a:extLst>
              <a:ext uri="{FF2B5EF4-FFF2-40B4-BE49-F238E27FC236}">
                <a16:creationId xmlns:a16="http://schemas.microsoft.com/office/drawing/2014/main" id="{E306EF98-A56A-4A2F-80D7-20CBA3E8FFCF}"/>
              </a:ext>
            </a:extLst>
          </p:cNvPr>
          <p:cNvSpPr txBox="1"/>
          <p:nvPr/>
        </p:nvSpPr>
        <p:spPr>
          <a:xfrm>
            <a:off x="5088914" y="3238500"/>
            <a:ext cx="9407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r>
            <a:r>
              <a:rPr lang="en-US" sz="4500" b="0" i="0" u="none" strike="noStrike" cap="none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 informes entre 2020 y 2024t</a:t>
            </a:r>
            <a:endParaRPr sz="4500" b="1" i="0" u="none" strike="noStrike" cap="none">
              <a:solidFill>
                <a:srgbClr val="0467B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189;p10">
            <a:extLst>
              <a:ext uri="{FF2B5EF4-FFF2-40B4-BE49-F238E27FC236}">
                <a16:creationId xmlns:a16="http://schemas.microsoft.com/office/drawing/2014/main" id="{FFFE5692-CE3A-4677-91A5-5AEDCFF51537}"/>
              </a:ext>
            </a:extLst>
          </p:cNvPr>
          <p:cNvSpPr txBox="1"/>
          <p:nvPr/>
        </p:nvSpPr>
        <p:spPr>
          <a:xfrm>
            <a:off x="0" y="999675"/>
            <a:ext cx="18288000" cy="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8"/>
              <a:buFont typeface="Arial"/>
              <a:buNone/>
            </a:pPr>
            <a:r>
              <a:rPr lang="en-US" sz="4708" b="1" i="0" u="none" strike="noStrike" cap="none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Proceso</a:t>
            </a:r>
            <a:r>
              <a:rPr lang="en-US" sz="4708" b="1" i="0" u="none" strike="noStrike" cap="none" dirty="0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en-US" sz="600" b="0" i="0" u="none" strike="noStrike" cap="none" dirty="0">
                <a:solidFill>
                  <a:srgbClr val="0467B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|</a:t>
            </a:r>
            <a:r>
              <a:rPr lang="en-US" sz="4708" b="0" i="0" u="none" strike="noStrike" cap="none" dirty="0" err="1">
                <a:solidFill>
                  <a:srgbClr val="0467B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Síntesis</a:t>
            </a:r>
            <a:r>
              <a:rPr lang="en-US" sz="4708" b="0" i="0" u="none" strike="noStrike" cap="none" dirty="0">
                <a:solidFill>
                  <a:srgbClr val="0467B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Documental</a:t>
            </a:r>
            <a:endParaRPr sz="600" b="0" i="0" u="none" strike="noStrike" cap="none" dirty="0">
              <a:solidFill>
                <a:srgbClr val="0467B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643119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77480">
            <a:off x="12662332" y="5831602"/>
            <a:ext cx="6920877" cy="7170046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72" r="-5972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5" name="TextBox 5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86F668-CC49-49FF-9BDC-5EBA467F3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89451"/>
            <a:ext cx="13869680" cy="777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81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77480">
            <a:off x="12662332" y="5831602"/>
            <a:ext cx="6920877" cy="7170046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72" r="-5972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5" name="TextBox 5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pic>
        <p:nvPicPr>
          <p:cNvPr id="6" name="Google Shape;199;g360b1af3420_0_3" title="8 lecciones aprendidas, paper PNUD.png">
            <a:extLst>
              <a:ext uri="{FF2B5EF4-FFF2-40B4-BE49-F238E27FC236}">
                <a16:creationId xmlns:a16="http://schemas.microsoft.com/office/drawing/2014/main" id="{19A40B83-998F-4409-93AA-810431E9DF8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631" y="11327"/>
            <a:ext cx="11809969" cy="9301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844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77480">
            <a:off x="12662332" y="5831602"/>
            <a:ext cx="6920877" cy="7170046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72" r="-5972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5" name="TextBox 5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BF2BE1D-1587-4A9C-AC5B-68391EE15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1" y="3089"/>
            <a:ext cx="13981175" cy="804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29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77480">
            <a:off x="12662332" y="5831602"/>
            <a:ext cx="6920877" cy="7170046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72" r="-5972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5" name="TextBox 5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BF2BE1D-1587-4A9C-AC5B-68391EE15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1" y="3089"/>
            <a:ext cx="13981175" cy="804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49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77480">
            <a:off x="12662332" y="5831602"/>
            <a:ext cx="6920877" cy="7170046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72" r="-5972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3" name="TextBox 3"/>
          <p:cNvSpPr txBox="1"/>
          <p:nvPr/>
        </p:nvSpPr>
        <p:spPr>
          <a:xfrm>
            <a:off x="1028700" y="1095295"/>
            <a:ext cx="9972606" cy="733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b="1" dirty="0">
                <a:solidFill>
                  <a:srgbClr val="1C79BE"/>
                </a:solidFill>
                <a:latin typeface="BR Omny Bold"/>
                <a:ea typeface="BR Omny Bold"/>
                <a:cs typeface="BR Omny Bold"/>
                <a:sym typeface="BR Omny Bold"/>
              </a:rPr>
              <a:t>Agenda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sp>
        <p:nvSpPr>
          <p:cNvPr id="6" name="Google Shape;91;p2">
            <a:extLst>
              <a:ext uri="{FF2B5EF4-FFF2-40B4-BE49-F238E27FC236}">
                <a16:creationId xmlns:a16="http://schemas.microsoft.com/office/drawing/2014/main" id="{339CB791-ED7C-4BDA-B758-B561AF6343F0}"/>
              </a:ext>
            </a:extLst>
          </p:cNvPr>
          <p:cNvSpPr txBox="1"/>
          <p:nvPr/>
        </p:nvSpPr>
        <p:spPr>
          <a:xfrm>
            <a:off x="1028700" y="3565352"/>
            <a:ext cx="11925300" cy="248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11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7B1"/>
              </a:buClr>
              <a:buSzPts val="3505"/>
              <a:buFont typeface="Montserrat"/>
              <a:buAutoNum type="arabicPeriod"/>
            </a:pPr>
            <a:r>
              <a:rPr lang="en-US" sz="3505" b="1" i="0" u="none" strike="noStrike" cap="none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Bienvenida</a:t>
            </a:r>
            <a:r>
              <a:rPr lang="en-US" sz="3505" b="1" i="0" u="none" strike="noStrike" cap="none" dirty="0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505" i="0" u="none" strike="noStrike" cap="none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contexto</a:t>
            </a:r>
            <a:r>
              <a:rPr lang="en-US" sz="3505" i="0" u="none" strike="noStrike" cap="none" dirty="0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-US" sz="3505" i="0" u="none" strike="noStrike" cap="none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objetivos</a:t>
            </a:r>
            <a:endParaRPr sz="1100" i="0" u="none" strike="noStrike" cap="none" dirty="0">
              <a:solidFill>
                <a:srgbClr val="0467B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511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7B1"/>
              </a:buClr>
              <a:buSzPts val="3505"/>
              <a:buFont typeface="Montserrat"/>
              <a:buAutoNum type="arabicPeriod"/>
            </a:pPr>
            <a:r>
              <a:rPr lang="en-US" sz="3505" b="1" i="0" u="none" strike="noStrike" cap="none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Presentación</a:t>
            </a:r>
            <a:r>
              <a:rPr lang="en-US" sz="3505" b="1" i="0" u="none" strike="noStrike" cap="none" dirty="0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505" b="1" i="0" u="none" strike="noStrike" cap="none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síntesis</a:t>
            </a:r>
            <a:r>
              <a:rPr lang="en-US" sz="3505" b="1" i="0" u="none" strike="noStrike" cap="none" dirty="0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5" b="1" i="0" u="none" strike="noStrike" cap="none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realizada</a:t>
            </a:r>
            <a:endParaRPr sz="1100" b="1" dirty="0">
              <a:solidFill>
                <a:srgbClr val="0467B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511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7B1"/>
              </a:buClr>
              <a:buSzPts val="3505"/>
              <a:buFont typeface="Montserrat"/>
              <a:buAutoNum type="arabicPeriod"/>
            </a:pPr>
            <a:r>
              <a:rPr lang="en-US" sz="3505" b="1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Preguntas</a:t>
            </a:r>
            <a:r>
              <a:rPr lang="en-US" sz="3505" b="1" dirty="0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 y </a:t>
            </a:r>
            <a:r>
              <a:rPr lang="en-US" sz="3505" b="1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respuestas</a:t>
            </a:r>
            <a:endParaRPr sz="1100" b="1" i="0" u="none" strike="noStrike" cap="none" dirty="0">
              <a:solidFill>
                <a:srgbClr val="0467B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511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7B1"/>
              </a:buClr>
              <a:buSzPts val="3505"/>
              <a:buFont typeface="Montserrat"/>
              <a:buAutoNum type="arabicPeriod"/>
            </a:pPr>
            <a:r>
              <a:rPr lang="en-US" sz="3505" b="1" i="0" u="none" strike="noStrike" cap="none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Cosecha</a:t>
            </a:r>
            <a:endParaRPr sz="1100" b="1" i="0" u="none" strike="noStrike" cap="none" dirty="0">
              <a:solidFill>
                <a:srgbClr val="0467B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968492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77480">
            <a:off x="12662332" y="5831602"/>
            <a:ext cx="6920877" cy="7170046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72" r="-5972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5" name="TextBox 5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127821-8D67-42FD-9649-B1DAA7A49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174"/>
            <a:ext cx="14251837" cy="807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87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77480">
            <a:off x="12662332" y="5831602"/>
            <a:ext cx="6920877" cy="7170046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72" r="-5972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5" name="TextBox 5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AA189A9-2638-47AE-B247-CB95B1551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2572"/>
            <a:ext cx="14239651" cy="809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00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77480">
            <a:off x="12662332" y="5831602"/>
            <a:ext cx="6920877" cy="7170046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72" r="-5972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5" name="TextBox 5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BEC3874-809E-46CE-B254-87E619B07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0" y="0"/>
            <a:ext cx="14038489" cy="79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9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77480">
            <a:off x="12662332" y="5831602"/>
            <a:ext cx="6920877" cy="7170046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72" r="-5972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5" name="TextBox 5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8B0E266-E349-4554-8F1A-886871362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262"/>
            <a:ext cx="14191851" cy="792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7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77480">
            <a:off x="12662332" y="5831602"/>
            <a:ext cx="6920877" cy="7170046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72" r="-5972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5" name="TextBox 5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4D5CE09-CB2B-4DED-A404-A15A0261D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446"/>
            <a:ext cx="14128699" cy="79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07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77480">
            <a:off x="12662332" y="5831602"/>
            <a:ext cx="6920877" cy="7170046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72" r="-5972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5" name="TextBox 5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761F9E3-C878-4062-9D07-2C5919D89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61"/>
            <a:ext cx="14163352" cy="795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56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3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871126">
            <a:off x="4008677" y="-7039991"/>
            <a:ext cx="24807266" cy="25700388"/>
          </a:xfrm>
          <a:custGeom>
            <a:avLst/>
            <a:gdLst/>
            <a:ahLst/>
            <a:cxnLst/>
            <a:rect l="l" t="t" r="r" b="b"/>
            <a:pathLst>
              <a:path w="24807266" h="25700388">
                <a:moveTo>
                  <a:pt x="0" y="0"/>
                </a:moveTo>
                <a:lnTo>
                  <a:pt x="24807266" y="0"/>
                </a:lnTo>
                <a:lnTo>
                  <a:pt x="24807266" y="25700388"/>
                </a:lnTo>
                <a:lnTo>
                  <a:pt x="0" y="257003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72" r="-5972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3" name="Freeform 3"/>
          <p:cNvSpPr/>
          <p:nvPr/>
        </p:nvSpPr>
        <p:spPr>
          <a:xfrm>
            <a:off x="709920" y="789835"/>
            <a:ext cx="1915812" cy="2045654"/>
          </a:xfrm>
          <a:custGeom>
            <a:avLst/>
            <a:gdLst/>
            <a:ahLst/>
            <a:cxnLst/>
            <a:rect l="l" t="t" r="r" b="b"/>
            <a:pathLst>
              <a:path w="1915812" h="2045654">
                <a:moveTo>
                  <a:pt x="0" y="0"/>
                </a:moveTo>
                <a:lnTo>
                  <a:pt x="1915812" y="0"/>
                </a:lnTo>
                <a:lnTo>
                  <a:pt x="1915812" y="2045654"/>
                </a:lnTo>
                <a:lnTo>
                  <a:pt x="0" y="2045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84434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4" name="TextBox 4"/>
          <p:cNvSpPr txBox="1"/>
          <p:nvPr/>
        </p:nvSpPr>
        <p:spPr>
          <a:xfrm>
            <a:off x="2666543" y="1231828"/>
            <a:ext cx="1706463" cy="46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9"/>
              </a:lnSpc>
            </a:pPr>
            <a:r>
              <a:rPr lang="en-US" sz="2664" dirty="0">
                <a:solidFill>
                  <a:srgbClr val="FEFEFE"/>
                </a:solidFill>
                <a:latin typeface="BR Omny"/>
                <a:ea typeface="BR Omny"/>
                <a:cs typeface="BR Omny"/>
                <a:sym typeface="BR Omny"/>
              </a:rPr>
              <a:t>global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66542" y="1531485"/>
            <a:ext cx="2422371" cy="440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29"/>
              </a:lnSpc>
            </a:pPr>
            <a:r>
              <a:rPr lang="en-US" sz="2664" b="1" dirty="0">
                <a:solidFill>
                  <a:srgbClr val="FEFEFE"/>
                </a:solidFill>
                <a:latin typeface="BR Omny Bold"/>
                <a:ea typeface="BR Omny Bold"/>
                <a:cs typeface="BR Omny Bold"/>
                <a:sym typeface="BR Omny Bold"/>
              </a:rPr>
              <a:t>evaluation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66543" y="1812615"/>
            <a:ext cx="1739714" cy="46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9"/>
              </a:lnSpc>
            </a:pPr>
            <a:r>
              <a:rPr lang="en-US" sz="2664" dirty="0">
                <a:solidFill>
                  <a:srgbClr val="FEFEFE"/>
                </a:solidFill>
                <a:latin typeface="BR Omny"/>
                <a:ea typeface="BR Omny"/>
                <a:cs typeface="BR Omny"/>
                <a:sym typeface="BR Omny"/>
              </a:rPr>
              <a:t>initiative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772016"/>
            <a:ext cx="6525478" cy="103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59"/>
              </a:lnSpc>
            </a:pPr>
            <a:r>
              <a:rPr lang="es-MX" sz="6799" b="1" dirty="0">
                <a:solidFill>
                  <a:srgbClr val="FEFEFE"/>
                </a:solidFill>
                <a:latin typeface="BR Omny Bold"/>
                <a:ea typeface="BR Omny Bold"/>
                <a:cs typeface="BR Omny Bold"/>
                <a:sym typeface="BR Omny Bold"/>
              </a:rPr>
              <a:t>Gracias!</a:t>
            </a:r>
            <a:endParaRPr lang="en-US" sz="6799" b="1" dirty="0">
              <a:solidFill>
                <a:srgbClr val="FEFEFE"/>
              </a:solidFill>
              <a:latin typeface="BR Omny Bold"/>
              <a:ea typeface="BR Omny Bold"/>
              <a:cs typeface="BR Omny Bold"/>
              <a:sym typeface="BR Omny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FFFFFF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3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60249">
            <a:off x="7353317" y="-4560546"/>
            <a:ext cx="20522451" cy="18748868"/>
          </a:xfrm>
          <a:custGeom>
            <a:avLst/>
            <a:gdLst/>
            <a:ahLst/>
            <a:cxnLst/>
            <a:rect l="l" t="t" r="r" b="b"/>
            <a:pathLst>
              <a:path w="20522451" h="18748868">
                <a:moveTo>
                  <a:pt x="0" y="0"/>
                </a:moveTo>
                <a:lnTo>
                  <a:pt x="20522451" y="0"/>
                </a:lnTo>
                <a:lnTo>
                  <a:pt x="20522451" y="18748869"/>
                </a:lnTo>
                <a:lnTo>
                  <a:pt x="0" y="18748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9" b="-649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4" name="Google Shape;97;p4">
            <a:extLst>
              <a:ext uri="{FF2B5EF4-FFF2-40B4-BE49-F238E27FC236}">
                <a16:creationId xmlns:a16="http://schemas.microsoft.com/office/drawing/2014/main" id="{C27B1D3E-2615-46BB-A847-BEFCE0182FD4}"/>
              </a:ext>
            </a:extLst>
          </p:cNvPr>
          <p:cNvSpPr txBox="1"/>
          <p:nvPr/>
        </p:nvSpPr>
        <p:spPr>
          <a:xfrm>
            <a:off x="228600" y="2552700"/>
            <a:ext cx="9186516" cy="560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99"/>
              <a:buFont typeface="Arial"/>
              <a:buNone/>
            </a:pPr>
            <a:endParaRPr sz="9099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99"/>
              <a:buFont typeface="Arial"/>
              <a:buNone/>
            </a:pPr>
            <a:r>
              <a:rPr lang="en-US" sz="9099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Contexto</a:t>
            </a:r>
            <a:r>
              <a:rPr lang="en-US" sz="9099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9099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99"/>
              <a:buFont typeface="Arial"/>
              <a:buNone/>
            </a:pPr>
            <a:r>
              <a:rPr lang="en-US" sz="9099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 </a:t>
            </a:r>
            <a:r>
              <a:rPr lang="en-US" sz="9099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objetivos</a:t>
            </a:r>
            <a:endParaRPr sz="9099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99"/>
              <a:buFont typeface="Arial"/>
              <a:buNone/>
            </a:pPr>
            <a:endParaRPr sz="9099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4888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77480">
            <a:off x="12662332" y="5831602"/>
            <a:ext cx="6920877" cy="7170046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72" r="-5972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5" name="TextBox 5"/>
          <p:cNvSpPr txBox="1"/>
          <p:nvPr/>
        </p:nvSpPr>
        <p:spPr>
          <a:xfrm>
            <a:off x="1982168" y="76640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sp>
        <p:nvSpPr>
          <p:cNvPr id="6" name="Google Shape;103;p3">
            <a:extLst>
              <a:ext uri="{FF2B5EF4-FFF2-40B4-BE49-F238E27FC236}">
                <a16:creationId xmlns:a16="http://schemas.microsoft.com/office/drawing/2014/main" id="{7E0F21BE-84A6-44C4-A63F-23B21BAB095C}"/>
              </a:ext>
            </a:extLst>
          </p:cNvPr>
          <p:cNvSpPr/>
          <p:nvPr/>
        </p:nvSpPr>
        <p:spPr>
          <a:xfrm>
            <a:off x="685669" y="6705565"/>
            <a:ext cx="7017600" cy="2496000"/>
          </a:xfrm>
          <a:prstGeom prst="rect">
            <a:avLst/>
          </a:prstGeom>
          <a:solidFill>
            <a:srgbClr val="0467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4;p3">
            <a:extLst>
              <a:ext uri="{FF2B5EF4-FFF2-40B4-BE49-F238E27FC236}">
                <a16:creationId xmlns:a16="http://schemas.microsoft.com/office/drawing/2014/main" id="{5E4FADBF-860C-4CF4-8CA8-C0AB778C593D}"/>
              </a:ext>
            </a:extLst>
          </p:cNvPr>
          <p:cNvSpPr/>
          <p:nvPr/>
        </p:nvSpPr>
        <p:spPr>
          <a:xfrm>
            <a:off x="3665958" y="5217776"/>
            <a:ext cx="3542404" cy="1992602"/>
          </a:xfrm>
          <a:custGeom>
            <a:avLst/>
            <a:gdLst/>
            <a:ahLst/>
            <a:cxnLst/>
            <a:rect l="l" t="t" r="r" b="b"/>
            <a:pathLst>
              <a:path w="4036928" h="2270772" extrusionOk="0">
                <a:moveTo>
                  <a:pt x="0" y="0"/>
                </a:moveTo>
                <a:lnTo>
                  <a:pt x="4036928" y="0"/>
                </a:lnTo>
                <a:lnTo>
                  <a:pt x="4036928" y="2270771"/>
                </a:lnTo>
                <a:lnTo>
                  <a:pt x="0" y="2270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" name="Google Shape;105;p3">
            <a:extLst>
              <a:ext uri="{FF2B5EF4-FFF2-40B4-BE49-F238E27FC236}">
                <a16:creationId xmlns:a16="http://schemas.microsoft.com/office/drawing/2014/main" id="{576368C3-F6BC-4B17-8FC8-62D69F306907}"/>
              </a:ext>
            </a:extLst>
          </p:cNvPr>
          <p:cNvSpPr txBox="1"/>
          <p:nvPr/>
        </p:nvSpPr>
        <p:spPr>
          <a:xfrm>
            <a:off x="361496" y="523828"/>
            <a:ext cx="12409500" cy="8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8"/>
              <a:buFont typeface="Arial"/>
              <a:buNone/>
            </a:pPr>
            <a:r>
              <a:rPr lang="en-US" sz="5508" b="0" i="0" u="none" strike="noStrike" cap="none" dirty="0">
                <a:solidFill>
                  <a:srgbClr val="0467B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¿</a:t>
            </a:r>
            <a:r>
              <a:rPr lang="en-US" sz="5508" b="0" i="0" u="none" strike="noStrike" cap="none" dirty="0" err="1">
                <a:solidFill>
                  <a:srgbClr val="0467B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Quiénes</a:t>
            </a:r>
            <a:r>
              <a:rPr lang="en-US" sz="5508" b="0" i="0" u="none" strike="noStrike" cap="none" dirty="0">
                <a:solidFill>
                  <a:srgbClr val="0467B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5508" b="0" i="0" u="none" strike="noStrike" cap="none" dirty="0" err="1">
                <a:solidFill>
                  <a:srgbClr val="0467B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somos</a:t>
            </a:r>
            <a:r>
              <a:rPr lang="en-US" sz="5508" b="0" i="0" u="none" strike="noStrike" cap="none" dirty="0">
                <a:solidFill>
                  <a:srgbClr val="0467B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?</a:t>
            </a:r>
            <a:endParaRPr sz="1400" b="0" i="0" u="none" strike="noStrike" cap="none" dirty="0">
              <a:solidFill>
                <a:srgbClr val="0467B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" name="Google Shape;106;p3">
            <a:extLst>
              <a:ext uri="{FF2B5EF4-FFF2-40B4-BE49-F238E27FC236}">
                <a16:creationId xmlns:a16="http://schemas.microsoft.com/office/drawing/2014/main" id="{D0A7CCC7-051D-4694-926B-868A6F4EACBE}"/>
              </a:ext>
            </a:extLst>
          </p:cNvPr>
          <p:cNvSpPr txBox="1"/>
          <p:nvPr/>
        </p:nvSpPr>
        <p:spPr>
          <a:xfrm>
            <a:off x="7897027" y="2095500"/>
            <a:ext cx="7108500" cy="21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rgbClr val="DD1667"/>
                </a:solidFill>
                <a:latin typeface="Montserrat"/>
                <a:ea typeface="Montserrat"/>
                <a:cs typeface="Montserrat"/>
                <a:sym typeface="Montserrat"/>
              </a:rPr>
              <a:t>Maria Glauser</a:t>
            </a:r>
            <a:endParaRPr sz="1900" b="1" i="0" u="none" strike="noStrike" cap="none">
              <a:solidFill>
                <a:srgbClr val="DD166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7B1"/>
              </a:buClr>
              <a:buSzPts val="2000"/>
              <a:buFont typeface="Montserrat"/>
              <a:buChar char="➔"/>
            </a:pPr>
            <a:r>
              <a:rPr lang="en-US" sz="2000" b="0" i="0" u="none" strike="noStrike" cap="none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Educadora, sistematizadora y consultora internacional</a:t>
            </a:r>
            <a:endParaRPr sz="1400" b="0" i="0" u="none" strike="noStrike" cap="none">
              <a:solidFill>
                <a:srgbClr val="0467B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7B1"/>
              </a:buClr>
              <a:buSzPts val="2000"/>
              <a:buFont typeface="Montserrat"/>
              <a:buChar char="➔"/>
            </a:pPr>
            <a:r>
              <a:rPr lang="en-US" sz="2000" b="0" i="0" u="none" strike="noStrike" cap="none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Coordinadora de El Granel</a:t>
            </a:r>
            <a:endParaRPr sz="1400" b="0" i="0" u="none" strike="noStrike" cap="none">
              <a:solidFill>
                <a:srgbClr val="0467B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7B1"/>
              </a:buClr>
              <a:buSzPts val="2000"/>
              <a:buFont typeface="Montserrat"/>
              <a:buChar char="➔"/>
            </a:pPr>
            <a:r>
              <a:rPr lang="en-US" sz="2000" b="0" i="0" u="none" strike="noStrike" cap="none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Co-fundadora de la red internacional IMPACT HUB</a:t>
            </a:r>
            <a:endParaRPr sz="2000" b="0" i="0" u="none" strike="noStrike" cap="none">
              <a:solidFill>
                <a:srgbClr val="0467B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467B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107;p3">
            <a:extLst>
              <a:ext uri="{FF2B5EF4-FFF2-40B4-BE49-F238E27FC236}">
                <a16:creationId xmlns:a16="http://schemas.microsoft.com/office/drawing/2014/main" id="{03A3C8FA-9823-43D9-B91A-17F92183093B}"/>
              </a:ext>
            </a:extLst>
          </p:cNvPr>
          <p:cNvSpPr txBox="1"/>
          <p:nvPr/>
        </p:nvSpPr>
        <p:spPr>
          <a:xfrm>
            <a:off x="7897027" y="4590703"/>
            <a:ext cx="7108500" cy="18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rgbClr val="4C9F38"/>
                </a:solidFill>
                <a:latin typeface="Montserrat"/>
                <a:ea typeface="Montserrat"/>
                <a:cs typeface="Montserrat"/>
                <a:sym typeface="Montserrat"/>
              </a:rPr>
              <a:t>Valeria Franco</a:t>
            </a:r>
            <a:endParaRPr sz="2500" b="1" i="0" u="none" strike="noStrike" cap="none">
              <a:solidFill>
                <a:srgbClr val="4C9F3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7B1"/>
              </a:buClr>
              <a:buSzPts val="2000"/>
              <a:buFont typeface="Montserrat"/>
              <a:buChar char="➔"/>
            </a:pPr>
            <a:r>
              <a:rPr lang="en-US" sz="2000" b="0" i="0" u="none" strike="noStrike" cap="none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Abogada, consultora organizacional</a:t>
            </a:r>
            <a:endParaRPr sz="1400" b="0" i="0" u="none" strike="noStrike" cap="none">
              <a:solidFill>
                <a:srgbClr val="0467B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7B1"/>
              </a:buClr>
              <a:buSzPts val="2000"/>
              <a:buFont typeface="Montserrat"/>
              <a:buChar char="➔"/>
            </a:pPr>
            <a:r>
              <a:rPr lang="en-US" sz="2000" b="0" i="0" u="none" strike="noStrike" cap="none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Especialista en políticas públicas</a:t>
            </a:r>
            <a:endParaRPr sz="1400" b="0" i="0" u="none" strike="noStrike" cap="none">
              <a:solidFill>
                <a:srgbClr val="0467B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7B1"/>
              </a:buClr>
              <a:buSzPts val="2000"/>
              <a:buFont typeface="Montserrat"/>
              <a:buChar char="➔"/>
            </a:pPr>
            <a:r>
              <a:rPr lang="en-US" sz="2000" b="0" i="0" u="none" strike="noStrike" cap="none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Artista plástica</a:t>
            </a:r>
            <a:endParaRPr sz="1400" b="0" i="0" u="none" strike="noStrike" cap="none">
              <a:solidFill>
                <a:srgbClr val="0467B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467B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108;p3">
            <a:extLst>
              <a:ext uri="{FF2B5EF4-FFF2-40B4-BE49-F238E27FC236}">
                <a16:creationId xmlns:a16="http://schemas.microsoft.com/office/drawing/2014/main" id="{C04B2807-3708-42AA-BAA7-A1723260355D}"/>
              </a:ext>
            </a:extLst>
          </p:cNvPr>
          <p:cNvSpPr txBox="1"/>
          <p:nvPr/>
        </p:nvSpPr>
        <p:spPr>
          <a:xfrm>
            <a:off x="7897027" y="6657577"/>
            <a:ext cx="6957600" cy="18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 dirty="0">
                <a:solidFill>
                  <a:srgbClr val="FF6B25"/>
                </a:solidFill>
                <a:latin typeface="Montserrat"/>
                <a:ea typeface="Montserrat"/>
                <a:cs typeface="Montserrat"/>
                <a:sym typeface="Montserrat"/>
              </a:rPr>
              <a:t>Laura Baez</a:t>
            </a:r>
            <a:endParaRPr sz="2500" b="1" i="0" u="none" strike="noStrike" cap="none" dirty="0">
              <a:solidFill>
                <a:srgbClr val="FF6B2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7B1"/>
              </a:buClr>
              <a:buSzPts val="2000"/>
              <a:buFont typeface="Montserrat"/>
              <a:buChar char="➔"/>
            </a:pPr>
            <a:r>
              <a:rPr lang="en-US" sz="2000" b="0" i="0" u="none" strike="noStrike" cap="none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Facilitadora</a:t>
            </a:r>
            <a:r>
              <a:rPr lang="en-US" sz="2000" b="0" i="0" u="none" strike="noStrike" cap="none" dirty="0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b="0" i="0" u="none" strike="noStrike" cap="none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gráfica</a:t>
            </a:r>
            <a:endParaRPr sz="1400" b="0" i="0" u="none" strike="noStrike" cap="none" dirty="0">
              <a:solidFill>
                <a:srgbClr val="0467B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7B1"/>
              </a:buClr>
              <a:buSzPts val="2000"/>
              <a:buFont typeface="Montserrat"/>
              <a:buChar char="➔"/>
            </a:pPr>
            <a:r>
              <a:rPr lang="en-US" sz="2000" b="0" i="0" u="none" strike="noStrike" cap="none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Comunicadora</a:t>
            </a:r>
            <a:r>
              <a:rPr lang="en-US" sz="2000" b="0" i="0" u="none" strike="noStrike" cap="none" dirty="0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b="0" i="0" u="none" strike="noStrike" cap="none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Institucional</a:t>
            </a:r>
            <a:endParaRPr sz="1400" b="0" i="0" u="none" strike="noStrike" cap="none" dirty="0">
              <a:solidFill>
                <a:srgbClr val="0467B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67B1"/>
              </a:buClr>
              <a:buSzPts val="2000"/>
              <a:buFont typeface="Montserrat"/>
              <a:buChar char="➔"/>
            </a:pPr>
            <a:r>
              <a:rPr lang="en-US" sz="2000" b="0" i="0" u="none" strike="noStrike" cap="none" dirty="0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Co- </a:t>
            </a:r>
            <a:r>
              <a:rPr lang="en-US" sz="2000" b="0" i="0" u="none" strike="noStrike" cap="none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fundadora</a:t>
            </a:r>
            <a:r>
              <a:rPr lang="en-US" sz="2000" b="0" i="0" u="none" strike="noStrike" cap="none" dirty="0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 de la Red de </a:t>
            </a:r>
            <a:r>
              <a:rPr lang="en-US" sz="2000" b="0" i="0" u="none" strike="noStrike" cap="none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Facilitadoras</a:t>
            </a:r>
            <a:r>
              <a:rPr lang="en-US" sz="2000" b="0" i="0" u="none" strike="noStrike" cap="none" dirty="0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b="0" i="0" u="none" strike="noStrike" cap="none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Gráficas</a:t>
            </a:r>
            <a:r>
              <a:rPr lang="en-US" sz="2000" b="0" i="0" u="none" strike="noStrike" cap="none" dirty="0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b="0" i="0" u="none" strike="noStrike" cap="none" dirty="0" err="1">
                <a:solidFill>
                  <a:srgbClr val="0467B1"/>
                </a:solidFill>
                <a:latin typeface="Montserrat"/>
                <a:ea typeface="Montserrat"/>
                <a:cs typeface="Montserrat"/>
                <a:sym typeface="Montserrat"/>
              </a:rPr>
              <a:t>Latinoamericanas</a:t>
            </a:r>
            <a:endParaRPr sz="2000" b="0" i="0" u="none" strike="noStrike" cap="none" dirty="0">
              <a:solidFill>
                <a:srgbClr val="0467B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109;p3">
            <a:extLst>
              <a:ext uri="{FF2B5EF4-FFF2-40B4-BE49-F238E27FC236}">
                <a16:creationId xmlns:a16="http://schemas.microsoft.com/office/drawing/2014/main" id="{7728FF4E-7FFE-406D-9493-03794B5224F9}"/>
              </a:ext>
            </a:extLst>
          </p:cNvPr>
          <p:cNvSpPr txBox="1"/>
          <p:nvPr/>
        </p:nvSpPr>
        <p:spPr>
          <a:xfrm>
            <a:off x="914243" y="7316086"/>
            <a:ext cx="6452100" cy="17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9"/>
              <a:buFont typeface="Arial"/>
              <a:buNone/>
            </a:pPr>
            <a:r>
              <a:rPr lang="en-US" sz="2299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Diseñamos, facilitamos y sistematizamos </a:t>
            </a:r>
            <a:r>
              <a:rPr lang="en-US" sz="2299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eventos, proyectos y programas participativos, compartiendo los principios de Art of Hosting /Liderazgo participativo</a:t>
            </a:r>
            <a:endParaRPr sz="15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9"/>
              <a:buFont typeface="Arial"/>
              <a:buNone/>
            </a:pPr>
            <a:endParaRPr sz="2299" b="0" i="0" u="none" strike="noStrike" cap="none">
              <a:solidFill>
                <a:srgbClr val="0467B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" name="Google Shape;110;p3" title="Captura de Pantalla 2025-05-26 a la(s) 3.44.11 p. m..png">
            <a:extLst>
              <a:ext uri="{FF2B5EF4-FFF2-40B4-BE49-F238E27FC236}">
                <a16:creationId xmlns:a16="http://schemas.microsoft.com/office/drawing/2014/main" id="{AE95B05C-4FC1-4BFF-AF1D-0D01394728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800" y="1638300"/>
            <a:ext cx="7017600" cy="5103600"/>
          </a:xfrm>
          <a:prstGeom prst="round1Rect">
            <a:avLst>
              <a:gd name="adj" fmla="val 41986"/>
            </a:avLst>
          </a:prstGeom>
          <a:noFill/>
          <a:ln>
            <a:noFill/>
          </a:ln>
        </p:spPr>
      </p:pic>
      <p:cxnSp>
        <p:nvCxnSpPr>
          <p:cNvPr id="14" name="Google Shape;111;p3">
            <a:extLst>
              <a:ext uri="{FF2B5EF4-FFF2-40B4-BE49-F238E27FC236}">
                <a16:creationId xmlns:a16="http://schemas.microsoft.com/office/drawing/2014/main" id="{B3525F32-8D97-428C-AD67-B6D843432581}"/>
              </a:ext>
            </a:extLst>
          </p:cNvPr>
          <p:cNvCxnSpPr>
            <a:cxnSpLocks/>
          </p:cNvCxnSpPr>
          <p:nvPr/>
        </p:nvCxnSpPr>
        <p:spPr>
          <a:xfrm>
            <a:off x="7897027" y="4262100"/>
            <a:ext cx="6352373" cy="0"/>
          </a:xfrm>
          <a:prstGeom prst="straightConnector1">
            <a:avLst/>
          </a:prstGeom>
          <a:noFill/>
          <a:ln w="9525" cap="flat" cmpd="sng">
            <a:solidFill>
              <a:srgbClr val="0467B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12;p3">
            <a:extLst>
              <a:ext uri="{FF2B5EF4-FFF2-40B4-BE49-F238E27FC236}">
                <a16:creationId xmlns:a16="http://schemas.microsoft.com/office/drawing/2014/main" id="{99C1CE92-40B7-42D8-824A-F5FC2B3B4188}"/>
              </a:ext>
            </a:extLst>
          </p:cNvPr>
          <p:cNvCxnSpPr>
            <a:cxnSpLocks/>
          </p:cNvCxnSpPr>
          <p:nvPr/>
        </p:nvCxnSpPr>
        <p:spPr>
          <a:xfrm>
            <a:off x="7897027" y="6403303"/>
            <a:ext cx="6352373" cy="0"/>
          </a:xfrm>
          <a:prstGeom prst="straightConnector1">
            <a:avLst/>
          </a:prstGeom>
          <a:noFill/>
          <a:ln w="9525" cap="flat" cmpd="sng">
            <a:solidFill>
              <a:srgbClr val="0467B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3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60249">
            <a:off x="6657414" y="-5067099"/>
            <a:ext cx="20522451" cy="18748868"/>
          </a:xfrm>
          <a:custGeom>
            <a:avLst/>
            <a:gdLst/>
            <a:ahLst/>
            <a:cxnLst/>
            <a:rect l="l" t="t" r="r" b="b"/>
            <a:pathLst>
              <a:path w="20522451" h="18748868">
                <a:moveTo>
                  <a:pt x="0" y="0"/>
                </a:moveTo>
                <a:lnTo>
                  <a:pt x="20522451" y="0"/>
                </a:lnTo>
                <a:lnTo>
                  <a:pt x="20522451" y="18748869"/>
                </a:lnTo>
                <a:lnTo>
                  <a:pt x="0" y="18748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9" b="-649"/>
            </a:stretch>
          </a:blipFill>
        </p:spPr>
        <p:txBody>
          <a:bodyPr/>
          <a:lstStyle/>
          <a:p>
            <a:endParaRPr lang="es-PY"/>
          </a:p>
        </p:txBody>
      </p:sp>
      <p:sp>
        <p:nvSpPr>
          <p:cNvPr id="4" name="Google Shape;117;p5">
            <a:extLst>
              <a:ext uri="{FF2B5EF4-FFF2-40B4-BE49-F238E27FC236}">
                <a16:creationId xmlns:a16="http://schemas.microsoft.com/office/drawing/2014/main" id="{95934C70-459F-4320-AF33-86BF768CF17E}"/>
              </a:ext>
            </a:extLst>
          </p:cNvPr>
          <p:cNvSpPr txBox="1"/>
          <p:nvPr/>
        </p:nvSpPr>
        <p:spPr>
          <a:xfrm>
            <a:off x="304800" y="3273356"/>
            <a:ext cx="9407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 </a:t>
            </a:r>
            <a:r>
              <a:rPr lang="en-US" sz="45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documentaciones</a:t>
            </a:r>
            <a:r>
              <a:rPr lang="en-US" sz="45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gráficas</a:t>
            </a:r>
            <a:r>
              <a:rPr lang="en-US" sz="45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45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endParaRPr sz="45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Google Shape;119;p5">
            <a:extLst>
              <a:ext uri="{FF2B5EF4-FFF2-40B4-BE49-F238E27FC236}">
                <a16:creationId xmlns:a16="http://schemas.microsoft.com/office/drawing/2014/main" id="{9F0A8F19-91E3-44CC-8CA9-D4E11D8E67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153" y="662293"/>
            <a:ext cx="2235223" cy="221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0;p5">
            <a:extLst>
              <a:ext uri="{FF2B5EF4-FFF2-40B4-BE49-F238E27FC236}">
                <a16:creationId xmlns:a16="http://schemas.microsoft.com/office/drawing/2014/main" id="{4B413311-02D0-4959-99CE-72EA9393C5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3056" y="4869852"/>
            <a:ext cx="1638899" cy="19651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21;p5">
            <a:extLst>
              <a:ext uri="{FF2B5EF4-FFF2-40B4-BE49-F238E27FC236}">
                <a16:creationId xmlns:a16="http://schemas.microsoft.com/office/drawing/2014/main" id="{07059C63-65CA-4C51-A93C-4081B3ECF91B}"/>
              </a:ext>
            </a:extLst>
          </p:cNvPr>
          <p:cNvSpPr txBox="1"/>
          <p:nvPr/>
        </p:nvSpPr>
        <p:spPr>
          <a:xfrm>
            <a:off x="950416" y="7989275"/>
            <a:ext cx="9407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-US" sz="45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en-US" sz="45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síntesis</a:t>
            </a:r>
            <a:r>
              <a:rPr lang="en-US" sz="45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documental</a:t>
            </a:r>
            <a:endParaRPr sz="45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endParaRPr sz="45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10803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6" title="Captura de Pantalla 2025-05-26 a la(s) 3.57.40 p. m.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54595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6"/>
          <p:cNvSpPr/>
          <p:nvPr/>
        </p:nvSpPr>
        <p:spPr>
          <a:xfrm>
            <a:off x="10159200" y="727450"/>
            <a:ext cx="8128800" cy="1009800"/>
          </a:xfrm>
          <a:prstGeom prst="rect">
            <a:avLst/>
          </a:prstGeom>
          <a:solidFill>
            <a:srgbClr val="0467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6"/>
          <p:cNvSpPr txBox="1"/>
          <p:nvPr/>
        </p:nvSpPr>
        <p:spPr>
          <a:xfrm>
            <a:off x="10311600" y="827425"/>
            <a:ext cx="7587300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86"/>
              <a:buFont typeface="Arial"/>
              <a:buNone/>
            </a:pPr>
            <a:r>
              <a:rPr lang="en-US" sz="4186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Documentaciones </a:t>
            </a:r>
            <a:r>
              <a:rPr lang="en-US" sz="4186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Gráficas</a:t>
            </a:r>
            <a:endParaRPr sz="1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35fa958090e_0_1" title="IMPRIMIR EN A0 Gráfica_2_Eva_PNUD_CSJ_F3_Para_Cuadernos_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2725" y="0"/>
            <a:ext cx="14845343" cy="1052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35fa958090e_0_4" title="IMPRIMIR EN A0 Gráfica_1_Eva_PNUD_MEC_F3_Para_Cuaderno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200" y="0"/>
            <a:ext cx="14294528" cy="10134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35fa958090e_0_7" title="IMPRIMIR EN A0 Gráfica_3_Eva_PNUD_AsuSUS_F4_Para_Cuadernos_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1550" y="0"/>
            <a:ext cx="14509481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A1946503D0B4C448D510D013D5FEE54" ma:contentTypeVersion="18" ma:contentTypeDescription="Crear nuevo documento." ma:contentTypeScope="" ma:versionID="489811aad0fb0e9b3190e803582de881">
  <xsd:schema xmlns:xsd="http://www.w3.org/2001/XMLSchema" xmlns:xs="http://www.w3.org/2001/XMLSchema" xmlns:p="http://schemas.microsoft.com/office/2006/metadata/properties" xmlns:ns2="1f9ce036-3783-4ca2-a678-0d67c09bfed5" xmlns:ns3="8a35ea24-fb85-434c-93d7-60b5749c2293" targetNamespace="http://schemas.microsoft.com/office/2006/metadata/properties" ma:root="true" ma:fieldsID="a883d7b494c0a652fd520d5dac1c670e" ns2:_="" ns3:_="">
    <xsd:import namespace="1f9ce036-3783-4ca2-a678-0d67c09bfed5"/>
    <xsd:import namespace="8a35ea24-fb85-434c-93d7-60b5749c22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9ce036-3783-4ca2-a678-0d67c09bfe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f8ebb0a5-c57d-4c3a-bec7-8a38252dd0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35ea24-fb85-434c-93d7-60b5749c229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1854f38-a65f-4ba9-aadb-75aa7db1ad9d}" ma:internalName="TaxCatchAll" ma:showField="CatchAllData" ma:web="8a35ea24-fb85-434c-93d7-60b5749c22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a35ea24-fb85-434c-93d7-60b5749c2293" xsi:nil="true"/>
    <lcf76f155ced4ddcb4097134ff3c332f xmlns="1f9ce036-3783-4ca2-a678-0d67c09bfed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9264FA5-6FBD-4AF1-9519-C5841377ECA4}"/>
</file>

<file path=customXml/itemProps2.xml><?xml version="1.0" encoding="utf-8"?>
<ds:datastoreItem xmlns:ds="http://schemas.openxmlformats.org/officeDocument/2006/customXml" ds:itemID="{332A51A3-3D36-4AC4-B232-1B118F2C9B9E}"/>
</file>

<file path=customXml/itemProps3.xml><?xml version="1.0" encoding="utf-8"?>
<ds:datastoreItem xmlns:ds="http://schemas.openxmlformats.org/officeDocument/2006/customXml" ds:itemID="{DFAE6A8F-B4B6-4910-9FFD-755C90E7D274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308</Words>
  <Application>Microsoft Office PowerPoint</Application>
  <PresentationFormat>Personalizado</PresentationFormat>
  <Paragraphs>67</Paragraphs>
  <Slides>26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5" baseType="lpstr">
      <vt:lpstr>BR Omny</vt:lpstr>
      <vt:lpstr>Montserrat Medium</vt:lpstr>
      <vt:lpstr>BR Omny Bold</vt:lpstr>
      <vt:lpstr>Montserrat Black</vt:lpstr>
      <vt:lpstr>Montserrat</vt:lpstr>
      <vt:lpstr>Arial</vt:lpstr>
      <vt:lpstr>Montserrat SemiBold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Glocal25 slide deck</dc:title>
  <cp:lastModifiedBy>Valeria Franco</cp:lastModifiedBy>
  <cp:revision>9</cp:revision>
  <dcterms:created xsi:type="dcterms:W3CDTF">2006-08-16T00:00:00Z</dcterms:created>
  <dcterms:modified xsi:type="dcterms:W3CDTF">2025-06-05T12:35:57Z</dcterms:modified>
  <dc:identifier>DAGo7bdItTc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0x010100EA1946503D0B4C448D510D013D5FEE54</vt:lpwstr>
  </property>
</Properties>
</file>