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1" r:id="rId16"/>
    <p:sldId id="259" r:id="rId17"/>
  </p:sldIdLst>
  <p:sldSz cx="18288000" cy="10287000"/>
  <p:notesSz cx="6858000" cy="9144000"/>
  <p:embeddedFontLst>
    <p:embeddedFont>
      <p:font typeface="BR Omny" panose="020B0604020202020204" charset="0"/>
      <p:regular r:id="rId18"/>
    </p:embeddedFont>
    <p:embeddedFont>
      <p:font typeface="BR Omny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24ADC8-4988-4F8C-9097-C60A7F2A28BB}" v="4" dt="2025-06-02T16:53:58.9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56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katerine Chitanava" userId="39740064-aff6-4388-babc-dc375260f2b9" providerId="ADAL" clId="{1C24ADC8-4988-4F8C-9097-C60A7F2A28BB}"/>
    <pc:docChg chg="custSel addSld delSld modSld sldOrd">
      <pc:chgData name="Ekaterine Chitanava" userId="39740064-aff6-4388-babc-dc375260f2b9" providerId="ADAL" clId="{1C24ADC8-4988-4F8C-9097-C60A7F2A28BB}" dt="2025-06-02T16:54:25.981" v="195" actId="1076"/>
      <pc:docMkLst>
        <pc:docMk/>
      </pc:docMkLst>
      <pc:sldChg chg="modSp mod">
        <pc:chgData name="Ekaterine Chitanava" userId="39740064-aff6-4388-babc-dc375260f2b9" providerId="ADAL" clId="{1C24ADC8-4988-4F8C-9097-C60A7F2A28BB}" dt="2025-06-02T16:47:59.168" v="156" actId="20577"/>
        <pc:sldMkLst>
          <pc:docMk/>
          <pc:sldMk cId="0" sldId="256"/>
        </pc:sldMkLst>
        <pc:spChg chg="mod">
          <ac:chgData name="Ekaterine Chitanava" userId="39740064-aff6-4388-babc-dc375260f2b9" providerId="ADAL" clId="{1C24ADC8-4988-4F8C-9097-C60A7F2A28BB}" dt="2025-06-02T16:47:59.168" v="156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Ekaterine Chitanava" userId="39740064-aff6-4388-babc-dc375260f2b9" providerId="ADAL" clId="{1C24ADC8-4988-4F8C-9097-C60A7F2A28BB}" dt="2025-06-02T16:51:49.568" v="183" actId="20577"/>
        <pc:sldMkLst>
          <pc:docMk/>
          <pc:sldMk cId="0" sldId="257"/>
        </pc:sldMkLst>
        <pc:spChg chg="mod">
          <ac:chgData name="Ekaterine Chitanava" userId="39740064-aff6-4388-babc-dc375260f2b9" providerId="ADAL" clId="{1C24ADC8-4988-4F8C-9097-C60A7F2A28BB}" dt="2025-06-02T16:51:49.568" v="183" actId="20577"/>
          <ac:spMkLst>
            <pc:docMk/>
            <pc:sldMk cId="0" sldId="257"/>
            <ac:spMk id="4" creationId="{00000000-0000-0000-0000-000000000000}"/>
          </ac:spMkLst>
        </pc:spChg>
        <pc:picChg chg="mod">
          <ac:chgData name="Ekaterine Chitanava" userId="39740064-aff6-4388-babc-dc375260f2b9" providerId="ADAL" clId="{1C24ADC8-4988-4F8C-9097-C60A7F2A28BB}" dt="2025-06-02T16:51:43.135" v="180" actId="1076"/>
          <ac:picMkLst>
            <pc:docMk/>
            <pc:sldMk cId="0" sldId="257"/>
            <ac:picMk id="6" creationId="{7970CA8C-9D50-0C16-AAE5-0EE13CD0BF39}"/>
          </ac:picMkLst>
        </pc:picChg>
      </pc:sldChg>
      <pc:sldChg chg="modSp mod">
        <pc:chgData name="Ekaterine Chitanava" userId="39740064-aff6-4388-babc-dc375260f2b9" providerId="ADAL" clId="{1C24ADC8-4988-4F8C-9097-C60A7F2A28BB}" dt="2025-06-02T16:52:16.341" v="187" actId="1076"/>
        <pc:sldMkLst>
          <pc:docMk/>
          <pc:sldMk cId="1794094995" sldId="261"/>
        </pc:sldMkLst>
        <pc:picChg chg="mod">
          <ac:chgData name="Ekaterine Chitanava" userId="39740064-aff6-4388-babc-dc375260f2b9" providerId="ADAL" clId="{1C24ADC8-4988-4F8C-9097-C60A7F2A28BB}" dt="2025-06-02T16:52:16.341" v="187" actId="1076"/>
          <ac:picMkLst>
            <pc:docMk/>
            <pc:sldMk cId="1794094995" sldId="261"/>
            <ac:picMk id="11" creationId="{53F6AF78-0026-9DF9-4AC1-5D4B58E648F6}"/>
          </ac:picMkLst>
        </pc:picChg>
      </pc:sldChg>
      <pc:sldChg chg="modSp mod">
        <pc:chgData name="Ekaterine Chitanava" userId="39740064-aff6-4388-babc-dc375260f2b9" providerId="ADAL" clId="{1C24ADC8-4988-4F8C-9097-C60A7F2A28BB}" dt="2025-06-02T16:48:54.985" v="160" actId="20577"/>
        <pc:sldMkLst>
          <pc:docMk/>
          <pc:sldMk cId="2872827709" sldId="264"/>
        </pc:sldMkLst>
        <pc:spChg chg="mod">
          <ac:chgData name="Ekaterine Chitanava" userId="39740064-aff6-4388-babc-dc375260f2b9" providerId="ADAL" clId="{1C24ADC8-4988-4F8C-9097-C60A7F2A28BB}" dt="2025-06-02T16:48:54.985" v="160" actId="20577"/>
          <ac:spMkLst>
            <pc:docMk/>
            <pc:sldMk cId="2872827709" sldId="264"/>
            <ac:spMk id="4" creationId="{811D3673-4733-6164-6BF6-A470989A03CF}"/>
          </ac:spMkLst>
        </pc:spChg>
      </pc:sldChg>
      <pc:sldChg chg="addSp delSp modSp mod">
        <pc:chgData name="Ekaterine Chitanava" userId="39740064-aff6-4388-babc-dc375260f2b9" providerId="ADAL" clId="{1C24ADC8-4988-4F8C-9097-C60A7F2A28BB}" dt="2025-06-02T16:50:52.879" v="172" actId="20577"/>
        <pc:sldMkLst>
          <pc:docMk/>
          <pc:sldMk cId="3079590816" sldId="266"/>
        </pc:sldMkLst>
        <pc:spChg chg="mod">
          <ac:chgData name="Ekaterine Chitanava" userId="39740064-aff6-4388-babc-dc375260f2b9" providerId="ADAL" clId="{1C24ADC8-4988-4F8C-9097-C60A7F2A28BB}" dt="2025-06-02T16:50:52.879" v="172" actId="20577"/>
          <ac:spMkLst>
            <pc:docMk/>
            <pc:sldMk cId="3079590816" sldId="266"/>
            <ac:spMk id="4" creationId="{06435472-E9AE-C155-2F81-76258EA943D7}"/>
          </ac:spMkLst>
        </pc:spChg>
        <pc:picChg chg="add mod">
          <ac:chgData name="Ekaterine Chitanava" userId="39740064-aff6-4388-babc-dc375260f2b9" providerId="ADAL" clId="{1C24ADC8-4988-4F8C-9097-C60A7F2A28BB}" dt="2025-06-02T16:50:16.272" v="166" actId="962"/>
          <ac:picMkLst>
            <pc:docMk/>
            <pc:sldMk cId="3079590816" sldId="266"/>
            <ac:picMk id="6" creationId="{F91F991B-4E5B-ECF5-BBB1-9C5667E965A6}"/>
          </ac:picMkLst>
        </pc:picChg>
        <pc:picChg chg="del">
          <ac:chgData name="Ekaterine Chitanava" userId="39740064-aff6-4388-babc-dc375260f2b9" providerId="ADAL" clId="{1C24ADC8-4988-4F8C-9097-C60A7F2A28BB}" dt="2025-06-02T16:50:06.680" v="162" actId="478"/>
          <ac:picMkLst>
            <pc:docMk/>
            <pc:sldMk cId="3079590816" sldId="266"/>
            <ac:picMk id="8" creationId="{E73A2816-CDA4-D4F3-7BC0-A74F862C0351}"/>
          </ac:picMkLst>
        </pc:picChg>
      </pc:sldChg>
      <pc:sldChg chg="modSp add del mod ord">
        <pc:chgData name="Ekaterine Chitanava" userId="39740064-aff6-4388-babc-dc375260f2b9" providerId="ADAL" clId="{1C24ADC8-4988-4F8C-9097-C60A7F2A28BB}" dt="2025-06-02T16:43:52.293" v="10" actId="2696"/>
        <pc:sldMkLst>
          <pc:docMk/>
          <pc:sldMk cId="668602772" sldId="267"/>
        </pc:sldMkLst>
        <pc:spChg chg="mod">
          <ac:chgData name="Ekaterine Chitanava" userId="39740064-aff6-4388-babc-dc375260f2b9" providerId="ADAL" clId="{1C24ADC8-4988-4F8C-9097-C60A7F2A28BB}" dt="2025-06-02T16:43:51.207" v="9" actId="20577"/>
          <ac:spMkLst>
            <pc:docMk/>
            <pc:sldMk cId="668602772" sldId="267"/>
            <ac:spMk id="3" creationId="{FC3CB191-C9F6-A4E1-729D-85A86FAE73D3}"/>
          </ac:spMkLst>
        </pc:spChg>
      </pc:sldChg>
      <pc:sldChg chg="modSp add mod ord">
        <pc:chgData name="Ekaterine Chitanava" userId="39740064-aff6-4388-babc-dc375260f2b9" providerId="ADAL" clId="{1C24ADC8-4988-4F8C-9097-C60A7F2A28BB}" dt="2025-06-02T16:49:10.920" v="161" actId="313"/>
        <pc:sldMkLst>
          <pc:docMk/>
          <pc:sldMk cId="699599548" sldId="267"/>
        </pc:sldMkLst>
        <pc:spChg chg="mod">
          <ac:chgData name="Ekaterine Chitanava" userId="39740064-aff6-4388-babc-dc375260f2b9" providerId="ADAL" clId="{1C24ADC8-4988-4F8C-9097-C60A7F2A28BB}" dt="2025-06-02T16:49:10.920" v="161" actId="313"/>
          <ac:spMkLst>
            <pc:docMk/>
            <pc:sldMk cId="699599548" sldId="267"/>
            <ac:spMk id="3" creationId="{07C47CA0-D24D-2715-E7A8-B12F60A11D9D}"/>
          </ac:spMkLst>
        </pc:spChg>
      </pc:sldChg>
      <pc:sldChg chg="addSp delSp modSp add mod ord">
        <pc:chgData name="Ekaterine Chitanava" userId="39740064-aff6-4388-babc-dc375260f2b9" providerId="ADAL" clId="{1C24ADC8-4988-4F8C-9097-C60A7F2A28BB}" dt="2025-06-02T16:54:25.981" v="195" actId="1076"/>
        <pc:sldMkLst>
          <pc:docMk/>
          <pc:sldMk cId="1806471347" sldId="268"/>
        </pc:sldMkLst>
        <pc:spChg chg="del mod">
          <ac:chgData name="Ekaterine Chitanava" userId="39740064-aff6-4388-babc-dc375260f2b9" providerId="ADAL" clId="{1C24ADC8-4988-4F8C-9097-C60A7F2A28BB}" dt="2025-06-02T16:44:59.615" v="65"/>
          <ac:spMkLst>
            <pc:docMk/>
            <pc:sldMk cId="1806471347" sldId="268"/>
            <ac:spMk id="4" creationId="{34BFD0C9-3440-26B0-D6CD-A01E75DEEAE9}"/>
          </ac:spMkLst>
        </pc:spChg>
        <pc:spChg chg="add mod">
          <ac:chgData name="Ekaterine Chitanava" userId="39740064-aff6-4388-babc-dc375260f2b9" providerId="ADAL" clId="{1C24ADC8-4988-4F8C-9097-C60A7F2A28BB}" dt="2025-06-02T16:54:24.092" v="194" actId="1076"/>
          <ac:spMkLst>
            <pc:docMk/>
            <pc:sldMk cId="1806471347" sldId="268"/>
            <ac:spMk id="6" creationId="{8CEFEEFA-E54C-6E3A-5454-808F58849B4D}"/>
          </ac:spMkLst>
        </pc:spChg>
        <pc:picChg chg="del">
          <ac:chgData name="Ekaterine Chitanava" userId="39740064-aff6-4388-babc-dc375260f2b9" providerId="ADAL" clId="{1C24ADC8-4988-4F8C-9097-C60A7F2A28BB}" dt="2025-06-02T16:44:42.988" v="59" actId="478"/>
          <ac:picMkLst>
            <pc:docMk/>
            <pc:sldMk cId="1806471347" sldId="268"/>
            <ac:picMk id="8" creationId="{8A883980-00DC-B8EB-4EF5-202A82653BD9}"/>
          </ac:picMkLst>
        </pc:picChg>
        <pc:picChg chg="add mod">
          <ac:chgData name="Ekaterine Chitanava" userId="39740064-aff6-4388-babc-dc375260f2b9" providerId="ADAL" clId="{1C24ADC8-4988-4F8C-9097-C60A7F2A28BB}" dt="2025-06-02T16:54:25.981" v="195" actId="1076"/>
          <ac:picMkLst>
            <pc:docMk/>
            <pc:sldMk cId="1806471347" sldId="268"/>
            <ac:picMk id="10" creationId="{4F906070-C26F-D7E6-71C2-8E34F0B42DD8}"/>
          </ac:picMkLst>
        </pc:picChg>
      </pc:sldChg>
      <pc:sldChg chg="modSp add mod ord">
        <pc:chgData name="Ekaterine Chitanava" userId="39740064-aff6-4388-babc-dc375260f2b9" providerId="ADAL" clId="{1C24ADC8-4988-4F8C-9097-C60A7F2A28BB}" dt="2025-06-02T16:47:16.997" v="112" actId="313"/>
        <pc:sldMkLst>
          <pc:docMk/>
          <pc:sldMk cId="1269999167" sldId="269"/>
        </pc:sldMkLst>
        <pc:spChg chg="mod">
          <ac:chgData name="Ekaterine Chitanava" userId="39740064-aff6-4388-babc-dc375260f2b9" providerId="ADAL" clId="{1C24ADC8-4988-4F8C-9097-C60A7F2A28BB}" dt="2025-06-02T16:47:16.997" v="112" actId="313"/>
          <ac:spMkLst>
            <pc:docMk/>
            <pc:sldMk cId="1269999167" sldId="269"/>
            <ac:spMk id="3" creationId="{3D53EAB5-6921-AE6D-D67E-F86E7C627E4F}"/>
          </ac:spMkLst>
        </pc:spChg>
      </pc:sldChg>
      <pc:sldChg chg="modSp add mod ord">
        <pc:chgData name="Ekaterine Chitanava" userId="39740064-aff6-4388-babc-dc375260f2b9" providerId="ADAL" clId="{1C24ADC8-4988-4F8C-9097-C60A7F2A28BB}" dt="2025-06-02T16:46:30.361" v="102" actId="20577"/>
        <pc:sldMkLst>
          <pc:docMk/>
          <pc:sldMk cId="4155380441" sldId="270"/>
        </pc:sldMkLst>
        <pc:spChg chg="mod">
          <ac:chgData name="Ekaterine Chitanava" userId="39740064-aff6-4388-babc-dc375260f2b9" providerId="ADAL" clId="{1C24ADC8-4988-4F8C-9097-C60A7F2A28BB}" dt="2025-06-02T16:46:30.361" v="102" actId="20577"/>
          <ac:spMkLst>
            <pc:docMk/>
            <pc:sldMk cId="4155380441" sldId="270"/>
            <ac:spMk id="6" creationId="{4DA843FE-87C8-D167-D7BC-8CC71900C3C9}"/>
          </ac:spMkLst>
        </pc:spChg>
      </pc:sldChg>
      <pc:sldChg chg="new del">
        <pc:chgData name="Ekaterine Chitanava" userId="39740064-aff6-4388-babc-dc375260f2b9" providerId="ADAL" clId="{1C24ADC8-4988-4F8C-9097-C60A7F2A28BB}" dt="2025-06-02T16:46:52.780" v="104" actId="47"/>
        <pc:sldMkLst>
          <pc:docMk/>
          <pc:sldMk cId="151119602" sldId="271"/>
        </pc:sldMkLst>
      </pc:sldChg>
      <pc:sldChg chg="modSp add mod">
        <pc:chgData name="Ekaterine Chitanava" userId="39740064-aff6-4388-babc-dc375260f2b9" providerId="ADAL" clId="{1C24ADC8-4988-4F8C-9097-C60A7F2A28BB}" dt="2025-06-02T16:47:04.644" v="108"/>
        <pc:sldMkLst>
          <pc:docMk/>
          <pc:sldMk cId="965391248" sldId="271"/>
        </pc:sldMkLst>
        <pc:spChg chg="mod">
          <ac:chgData name="Ekaterine Chitanava" userId="39740064-aff6-4388-babc-dc375260f2b9" providerId="ADAL" clId="{1C24ADC8-4988-4F8C-9097-C60A7F2A28BB}" dt="2025-06-02T16:47:04.644" v="108"/>
          <ac:spMkLst>
            <pc:docMk/>
            <pc:sldMk cId="965391248" sldId="271"/>
            <ac:spMk id="6" creationId="{5C7B33CC-9595-5FED-0FB4-5072EEAB3235}"/>
          </ac:spMkLst>
        </pc:spChg>
      </pc:sldChg>
      <pc:sldChg chg="modSp add mod ord">
        <pc:chgData name="Ekaterine Chitanava" userId="39740064-aff6-4388-babc-dc375260f2b9" providerId="ADAL" clId="{1C24ADC8-4988-4F8C-9097-C60A7F2A28BB}" dt="2025-06-02T16:47:26.096" v="139" actId="20577"/>
        <pc:sldMkLst>
          <pc:docMk/>
          <pc:sldMk cId="764955149" sldId="272"/>
        </pc:sldMkLst>
        <pc:spChg chg="mod">
          <ac:chgData name="Ekaterine Chitanava" userId="39740064-aff6-4388-babc-dc375260f2b9" providerId="ADAL" clId="{1C24ADC8-4988-4F8C-9097-C60A7F2A28BB}" dt="2025-06-02T16:47:26.096" v="139" actId="20577"/>
          <ac:spMkLst>
            <pc:docMk/>
            <pc:sldMk cId="764955149" sldId="272"/>
            <ac:spMk id="3" creationId="{56E371B4-AB50-B178-25C7-753DEC505FC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3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5979">
            <a:off x="4173136" y="-6075509"/>
            <a:ext cx="25306469" cy="23119444"/>
          </a:xfrm>
          <a:custGeom>
            <a:avLst/>
            <a:gdLst/>
            <a:ahLst/>
            <a:cxnLst/>
            <a:rect l="l" t="t" r="r" b="b"/>
            <a:pathLst>
              <a:path w="25306469" h="23119444">
                <a:moveTo>
                  <a:pt x="0" y="0"/>
                </a:moveTo>
                <a:lnTo>
                  <a:pt x="25306469" y="0"/>
                </a:lnTo>
                <a:lnTo>
                  <a:pt x="25306469" y="23119444"/>
                </a:lnTo>
                <a:lnTo>
                  <a:pt x="0" y="23119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9" b="-6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511786" y="4914900"/>
            <a:ext cx="6775692" cy="36852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n-US" sz="4800" b="1" dirty="0">
                <a:solidFill>
                  <a:srgbClr val="FEFEFE"/>
                </a:solidFill>
                <a:latin typeface="BR Omny"/>
                <a:ea typeface="BR Omny Bold"/>
                <a:cs typeface="BR Omny Bold"/>
                <a:sym typeface="BR Omny"/>
              </a:rPr>
              <a:t>Lessons from the Tolerance and Diversity Institute (TDI) </a:t>
            </a:r>
            <a:r>
              <a:rPr lang="en-US" sz="2000" b="1" dirty="0">
                <a:solidFill>
                  <a:srgbClr val="FEFEFE"/>
                </a:solidFill>
                <a:latin typeface="BR Omny"/>
                <a:ea typeface="BR Omny Bold"/>
                <a:cs typeface="BR Omny Bold"/>
                <a:sym typeface="BR Omny"/>
              </a:rPr>
              <a:t>Ekaterine Chitanava </a:t>
            </a:r>
            <a:r>
              <a:rPr lang="en-US" sz="2000" b="1" dirty="0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 </a:t>
            </a:r>
          </a:p>
          <a:p>
            <a:pPr algn="l">
              <a:lnSpc>
                <a:spcPts val="5759"/>
              </a:lnSpc>
            </a:pPr>
            <a:endParaRPr lang="en-US" sz="4800" b="1" dirty="0">
              <a:solidFill>
                <a:srgbClr val="FEFEFE"/>
              </a:solidFill>
              <a:latin typeface="BR Omny Bold"/>
              <a:ea typeface="BR Omny Bold"/>
              <a:cs typeface="BR Omny Bold"/>
              <a:sym typeface="BR Omny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15178" y="575849"/>
            <a:ext cx="14478000" cy="3031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4000" b="1" dirty="0">
                <a:solidFill>
                  <a:srgbClr val="FEFEFE"/>
                </a:solidFill>
                <a:latin typeface="BR Omny"/>
                <a:ea typeface="BR Omny"/>
                <a:cs typeface="BR Omny"/>
                <a:sym typeface="BR Omny"/>
              </a:rPr>
              <a:t>Evaluating for the Better Future: Inclusive and Ethical Practices of Evaluation</a:t>
            </a:r>
          </a:p>
          <a:p>
            <a:pPr algn="l">
              <a:lnSpc>
                <a:spcPts val="3359"/>
              </a:lnSpc>
            </a:pPr>
            <a:endParaRPr lang="en-US" sz="2799" dirty="0">
              <a:solidFill>
                <a:srgbClr val="FEFEFE"/>
              </a:solidFill>
              <a:latin typeface="BR Omny"/>
              <a:ea typeface="BR Omny"/>
              <a:cs typeface="BR Omny"/>
              <a:sym typeface="BR Omny"/>
            </a:endParaRPr>
          </a:p>
          <a:p>
            <a:pPr algn="l">
              <a:lnSpc>
                <a:spcPts val="3359"/>
              </a:lnSpc>
            </a:pPr>
            <a:endParaRPr lang="en-US" sz="2799" dirty="0">
              <a:solidFill>
                <a:srgbClr val="FEFEFE"/>
              </a:solidFill>
              <a:latin typeface="BR Omny"/>
              <a:ea typeface="BR Omny"/>
              <a:cs typeface="BR Omny"/>
              <a:sym typeface="BR Omny"/>
            </a:endParaRPr>
          </a:p>
          <a:p>
            <a:pPr algn="l">
              <a:lnSpc>
                <a:spcPts val="3359"/>
              </a:lnSpc>
            </a:pPr>
            <a:r>
              <a:rPr lang="en-US" sz="2799" dirty="0">
                <a:solidFill>
                  <a:srgbClr val="FEFEFE"/>
                </a:solidFill>
                <a:latin typeface="BR Omny"/>
                <a:ea typeface="BR Omny"/>
                <a:cs typeface="BR Omny"/>
                <a:sym typeface="BR Omny"/>
              </a:rPr>
              <a:t>Monitoring, Evaluation &amp; Learning Professionals Association </a:t>
            </a:r>
          </a:p>
          <a:p>
            <a:pPr algn="l">
              <a:lnSpc>
                <a:spcPts val="3359"/>
              </a:lnSpc>
            </a:pPr>
            <a:r>
              <a:rPr lang="en-US" sz="2799" dirty="0">
                <a:solidFill>
                  <a:srgbClr val="FEFEFE"/>
                </a:solidFill>
                <a:latin typeface="BR Omny"/>
                <a:ea typeface="BR Omny"/>
                <a:cs typeface="BR Omny"/>
                <a:sym typeface="BR Omny"/>
              </a:rPr>
              <a:t>MELPA</a:t>
            </a:r>
          </a:p>
          <a:p>
            <a:pPr algn="l">
              <a:lnSpc>
                <a:spcPts val="3359"/>
              </a:lnSpc>
            </a:pPr>
            <a:r>
              <a:rPr lang="en-US" sz="2799" dirty="0">
                <a:solidFill>
                  <a:srgbClr val="FEFEFE"/>
                </a:solidFill>
                <a:latin typeface="BR Omny"/>
                <a:ea typeface="BR Omny"/>
                <a:cs typeface="BR Omny"/>
                <a:sym typeface="BR Omny"/>
              </a:rPr>
              <a:t>Tbilisi, Georgia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11786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 dirty="0">
                <a:solidFill>
                  <a:srgbClr val="FFFFFF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8" name="Picture 7" descr="A logo for a company&#10;&#10;AI-generated content may be incorrect.">
            <a:extLst>
              <a:ext uri="{FF2B5EF4-FFF2-40B4-BE49-F238E27FC236}">
                <a16:creationId xmlns:a16="http://schemas.microsoft.com/office/drawing/2014/main" id="{A73DD834-89C8-DF02-EEC1-313835825D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359" y="8642182"/>
            <a:ext cx="3826625" cy="16448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3D5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05629C-3B75-9D8F-FD0E-6B9FB58C6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A02E396-5A1D-A4EA-F425-1FBA0F3C7457}"/>
              </a:ext>
            </a:extLst>
          </p:cNvPr>
          <p:cNvSpPr/>
          <p:nvPr/>
        </p:nvSpPr>
        <p:spPr>
          <a:xfrm rot="1160249">
            <a:off x="6657414" y="-5067099"/>
            <a:ext cx="20522451" cy="18748868"/>
          </a:xfrm>
          <a:custGeom>
            <a:avLst/>
            <a:gdLst/>
            <a:ahLst/>
            <a:cxnLst/>
            <a:rect l="l" t="t" r="r" b="b"/>
            <a:pathLst>
              <a:path w="20522451" h="18748868">
                <a:moveTo>
                  <a:pt x="0" y="0"/>
                </a:moveTo>
                <a:lnTo>
                  <a:pt x="20522451" y="0"/>
                </a:lnTo>
                <a:lnTo>
                  <a:pt x="20522451" y="18748869"/>
                </a:lnTo>
                <a:lnTo>
                  <a:pt x="0" y="187488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9" b="-6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7C47CA0-D24D-2715-E7A8-B12F60A11D9D}"/>
              </a:ext>
            </a:extLst>
          </p:cNvPr>
          <p:cNvSpPr txBox="1"/>
          <p:nvPr/>
        </p:nvSpPr>
        <p:spPr>
          <a:xfrm>
            <a:off x="1028700" y="4772016"/>
            <a:ext cx="6525478" cy="2197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 dirty="0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Education and Awareness-raising campaigns</a:t>
            </a:r>
          </a:p>
        </p:txBody>
      </p:sp>
    </p:spTree>
    <p:extLst>
      <p:ext uri="{BB962C8B-B14F-4D97-AF65-F5344CB8AC3E}">
        <p14:creationId xmlns:p14="http://schemas.microsoft.com/office/powerpoint/2010/main" val="699599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E05D6-D516-072D-4B2B-836908927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0B72D3B-9B48-AAFE-4BE7-1FF7F389E14C}"/>
              </a:ext>
            </a:extLst>
          </p:cNvPr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E51A5CB-6E2D-6ACF-2AEB-4ED478B36688}"/>
              </a:ext>
            </a:extLst>
          </p:cNvPr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:a16="http://schemas.microsoft.com/office/drawing/2014/main" id="{6D7EC9DB-BE9A-D8FA-92BA-71EFCA4A33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375" y="0"/>
            <a:ext cx="3826625" cy="16448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EFEEFA-E54C-6E3A-5454-808F58849B4D}"/>
              </a:ext>
            </a:extLst>
          </p:cNvPr>
          <p:cNvSpPr txBox="1"/>
          <p:nvPr/>
        </p:nvSpPr>
        <p:spPr>
          <a:xfrm>
            <a:off x="1026481" y="1866900"/>
            <a:ext cx="1408590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-Textbook reform to reduce religious, ethnic and cultural bias</a:t>
            </a:r>
          </a:p>
          <a:p>
            <a:endParaRPr lang="en-US" sz="4000" dirty="0"/>
          </a:p>
          <a:p>
            <a:r>
              <a:rPr lang="en-US" sz="4000" dirty="0"/>
              <a:t>-Platforms promoting tolerance and pluralism</a:t>
            </a:r>
          </a:p>
          <a:p>
            <a:endParaRPr lang="en-US" sz="4000" dirty="0"/>
          </a:p>
          <a:p>
            <a:r>
              <a:rPr lang="en-US" sz="4000" dirty="0"/>
              <a:t>-M&amp;E Indicators: feedback, curriculum analysis, engagement levels</a:t>
            </a:r>
          </a:p>
        </p:txBody>
      </p:sp>
      <p:pic>
        <p:nvPicPr>
          <p:cNvPr id="10" name="Picture 9" descr="A collage of people in different poses&#10;&#10;AI-generated content may be incorrect.">
            <a:extLst>
              <a:ext uri="{FF2B5EF4-FFF2-40B4-BE49-F238E27FC236}">
                <a16:creationId xmlns:a16="http://schemas.microsoft.com/office/drawing/2014/main" id="{4F906070-C26F-D7E6-71C2-8E34F0B42D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892" y="5472220"/>
            <a:ext cx="8077200" cy="358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71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3D5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6E730D-65ED-1609-477F-116D2BA47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3FDD3D5-FA97-3E51-C56A-4B3981F6A46F}"/>
              </a:ext>
            </a:extLst>
          </p:cNvPr>
          <p:cNvSpPr/>
          <p:nvPr/>
        </p:nvSpPr>
        <p:spPr>
          <a:xfrm rot="1160249">
            <a:off x="6657414" y="-5067099"/>
            <a:ext cx="20522451" cy="18748868"/>
          </a:xfrm>
          <a:custGeom>
            <a:avLst/>
            <a:gdLst/>
            <a:ahLst/>
            <a:cxnLst/>
            <a:rect l="l" t="t" r="r" b="b"/>
            <a:pathLst>
              <a:path w="20522451" h="18748868">
                <a:moveTo>
                  <a:pt x="0" y="0"/>
                </a:moveTo>
                <a:lnTo>
                  <a:pt x="20522451" y="0"/>
                </a:lnTo>
                <a:lnTo>
                  <a:pt x="20522451" y="18748869"/>
                </a:lnTo>
                <a:lnTo>
                  <a:pt x="0" y="187488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9" b="-6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D53EAB5-6921-AE6D-D67E-F86E7C627E4F}"/>
              </a:ext>
            </a:extLst>
          </p:cNvPr>
          <p:cNvSpPr txBox="1"/>
          <p:nvPr/>
        </p:nvSpPr>
        <p:spPr>
          <a:xfrm>
            <a:off x="1028700" y="4772016"/>
            <a:ext cx="6525478" cy="710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 dirty="0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1269999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280AB-D450-8D5D-DC75-9427C3B3F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A68011C-7B7C-593B-89BA-A8BE5FD1FF20}"/>
              </a:ext>
            </a:extLst>
          </p:cNvPr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0227845-738A-ABC9-02E4-2B40E1BC732E}"/>
              </a:ext>
            </a:extLst>
          </p:cNvPr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:a16="http://schemas.microsoft.com/office/drawing/2014/main" id="{3B00E6C5-DDE9-5628-D128-CCC2411FF4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375" y="0"/>
            <a:ext cx="3826625" cy="16448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A843FE-87C8-D167-D7BC-8CC71900C3C9}"/>
              </a:ext>
            </a:extLst>
          </p:cNvPr>
          <p:cNvSpPr txBox="1"/>
          <p:nvPr/>
        </p:nvSpPr>
        <p:spPr>
          <a:xfrm>
            <a:off x="1066800" y="2628900"/>
            <a:ext cx="1408590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- Political environment and shrinking space for CSOs, changing context </a:t>
            </a:r>
          </a:p>
          <a:p>
            <a:r>
              <a:rPr lang="en-US" sz="4000" dirty="0"/>
              <a:t>- Achieving impact in short-term </a:t>
            </a:r>
          </a:p>
          <a:p>
            <a:r>
              <a:rPr lang="en-US" sz="4000" dirty="0"/>
              <a:t>- Limited resources for conducting baseline and after-intervention studies 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55380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3D5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DC3E22-A434-68F1-D445-EA1C8AFF8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1097B63-9970-B837-82B9-AFF5621D0451}"/>
              </a:ext>
            </a:extLst>
          </p:cNvPr>
          <p:cNvSpPr/>
          <p:nvPr/>
        </p:nvSpPr>
        <p:spPr>
          <a:xfrm rot="1160249">
            <a:off x="6657414" y="-5067099"/>
            <a:ext cx="20522451" cy="18748868"/>
          </a:xfrm>
          <a:custGeom>
            <a:avLst/>
            <a:gdLst/>
            <a:ahLst/>
            <a:cxnLst/>
            <a:rect l="l" t="t" r="r" b="b"/>
            <a:pathLst>
              <a:path w="20522451" h="18748868">
                <a:moveTo>
                  <a:pt x="0" y="0"/>
                </a:moveTo>
                <a:lnTo>
                  <a:pt x="20522451" y="0"/>
                </a:lnTo>
                <a:lnTo>
                  <a:pt x="20522451" y="18748869"/>
                </a:lnTo>
                <a:lnTo>
                  <a:pt x="0" y="187488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9" b="-6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56E371B4-AB50-B178-25C7-753DEC505FCD}"/>
              </a:ext>
            </a:extLst>
          </p:cNvPr>
          <p:cNvSpPr txBox="1"/>
          <p:nvPr/>
        </p:nvSpPr>
        <p:spPr>
          <a:xfrm>
            <a:off x="1028700" y="4772016"/>
            <a:ext cx="6525478" cy="710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 dirty="0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Final Reflections</a:t>
            </a:r>
          </a:p>
        </p:txBody>
      </p:sp>
    </p:spTree>
    <p:extLst>
      <p:ext uri="{BB962C8B-B14F-4D97-AF65-F5344CB8AC3E}">
        <p14:creationId xmlns:p14="http://schemas.microsoft.com/office/powerpoint/2010/main" val="764955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70D27-904D-753B-5C08-EFC8E6D11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8E39617-EDC6-7E40-57CD-44DAC8BA732C}"/>
              </a:ext>
            </a:extLst>
          </p:cNvPr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F04C1A2-249F-E0E8-C650-FF7050004FF1}"/>
              </a:ext>
            </a:extLst>
          </p:cNvPr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:a16="http://schemas.microsoft.com/office/drawing/2014/main" id="{6A443DA1-14F8-4061-8C40-C4919AC899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375" y="0"/>
            <a:ext cx="3826625" cy="16448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7B33CC-9595-5FED-0FB4-5072EEAB3235}"/>
              </a:ext>
            </a:extLst>
          </p:cNvPr>
          <p:cNvSpPr txBox="1"/>
          <p:nvPr/>
        </p:nvSpPr>
        <p:spPr>
          <a:xfrm>
            <a:off x="1066800" y="2628900"/>
            <a:ext cx="1408590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HRBA-M&amp;E focuses on rights fulfillment and contextual analysis, not just metrics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65391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3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871126">
            <a:off x="4008677" y="-7039991"/>
            <a:ext cx="24807266" cy="25700388"/>
          </a:xfrm>
          <a:custGeom>
            <a:avLst/>
            <a:gdLst/>
            <a:ahLst/>
            <a:cxnLst/>
            <a:rect l="l" t="t" r="r" b="b"/>
            <a:pathLst>
              <a:path w="24807266" h="25700388">
                <a:moveTo>
                  <a:pt x="0" y="0"/>
                </a:moveTo>
                <a:lnTo>
                  <a:pt x="24807266" y="0"/>
                </a:lnTo>
                <a:lnTo>
                  <a:pt x="24807266" y="25700388"/>
                </a:lnTo>
                <a:lnTo>
                  <a:pt x="0" y="257003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09920" y="789835"/>
            <a:ext cx="1915812" cy="2045654"/>
          </a:xfrm>
          <a:custGeom>
            <a:avLst/>
            <a:gdLst/>
            <a:ahLst/>
            <a:cxnLst/>
            <a:rect l="l" t="t" r="r" b="b"/>
            <a:pathLst>
              <a:path w="1915812" h="2045654">
                <a:moveTo>
                  <a:pt x="0" y="0"/>
                </a:moveTo>
                <a:lnTo>
                  <a:pt x="1915812" y="0"/>
                </a:lnTo>
                <a:lnTo>
                  <a:pt x="1915812" y="2045654"/>
                </a:lnTo>
                <a:lnTo>
                  <a:pt x="0" y="20456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8443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666543" y="1231828"/>
            <a:ext cx="2422371" cy="440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29"/>
              </a:lnSpc>
            </a:pPr>
            <a:r>
              <a:rPr lang="en-US" sz="2664" dirty="0">
                <a:solidFill>
                  <a:srgbClr val="FEFEFE"/>
                </a:solidFill>
                <a:latin typeface="BR Omny"/>
                <a:ea typeface="BR Omny"/>
                <a:cs typeface="BR Omny"/>
                <a:sym typeface="BR Omny"/>
              </a:rPr>
              <a:t>global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666543" y="1531485"/>
            <a:ext cx="1739714" cy="460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9"/>
              </a:lnSpc>
            </a:pPr>
            <a:r>
              <a:rPr lang="en-US" sz="2664" b="1" dirty="0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evaluation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666543" y="1812615"/>
            <a:ext cx="2217402" cy="440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29"/>
              </a:lnSpc>
            </a:pPr>
            <a:r>
              <a:rPr lang="en-US" sz="2664" dirty="0">
                <a:solidFill>
                  <a:srgbClr val="FEFEFE"/>
                </a:solidFill>
                <a:latin typeface="BR Omny"/>
                <a:ea typeface="BR Omny"/>
                <a:cs typeface="BR Omny"/>
                <a:sym typeface="BR Omny"/>
              </a:rPr>
              <a:t>initiative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7858" y="5510232"/>
            <a:ext cx="6525478" cy="1038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59"/>
              </a:lnSpc>
            </a:pPr>
            <a:r>
              <a:rPr lang="en-US" sz="6799" b="1" dirty="0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Thank you!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FFFFFF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10" name="Picture 9" descr="A logo for a company&#10;&#10;AI-generated content may be incorrect.">
            <a:extLst>
              <a:ext uri="{FF2B5EF4-FFF2-40B4-BE49-F238E27FC236}">
                <a16:creationId xmlns:a16="http://schemas.microsoft.com/office/drawing/2014/main" id="{3833E36B-9CFF-08D4-CD3C-508DC3EC6C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72" y="2835489"/>
            <a:ext cx="3878873" cy="16672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1095295"/>
            <a:ext cx="9972606" cy="733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 dirty="0">
                <a:solidFill>
                  <a:srgbClr val="1C79BE"/>
                </a:solidFill>
                <a:latin typeface="BR Omny Bold"/>
                <a:ea typeface="BR Omny Bold"/>
                <a:cs typeface="BR Omny Bold"/>
                <a:sym typeface="BR Omny Bold"/>
              </a:rPr>
              <a:t>Introduction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62000" y="2654036"/>
            <a:ext cx="10287000" cy="47647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/>
              <a:t>TDI Founded in 2013 in Georgia to promote equality, nondiscrimination, </a:t>
            </a:r>
            <a:r>
              <a:rPr lang="en-US" sz="3600" dirty="0" err="1"/>
              <a:t>FoRB</a:t>
            </a:r>
            <a:r>
              <a:rPr lang="en-US" sz="3600" dirty="0"/>
              <a:t>, and civic integration</a:t>
            </a:r>
          </a:p>
          <a:p>
            <a:pPr marL="571500" indent="-571500">
              <a:buFontTx/>
              <a:buChar char="-"/>
            </a:pPr>
            <a:endParaRPr lang="en-US" sz="3600" dirty="0"/>
          </a:p>
          <a:p>
            <a:r>
              <a:rPr lang="en-US" sz="3600" dirty="0"/>
              <a:t>Focus areas: The rights of religious and ethnic minorities and migrants</a:t>
            </a:r>
          </a:p>
          <a:p>
            <a:endParaRPr lang="en-US" sz="3600" dirty="0"/>
          </a:p>
          <a:p>
            <a:r>
              <a:rPr lang="en-US" sz="3600" dirty="0"/>
              <a:t>Importance of M&amp;E: accountability, informed decisions, advocacy effectiveness</a:t>
            </a:r>
          </a:p>
          <a:p>
            <a:pPr algn="l">
              <a:lnSpc>
                <a:spcPts val="2800"/>
              </a:lnSpc>
            </a:pPr>
            <a:endParaRPr lang="en-US" sz="2000" dirty="0">
              <a:solidFill>
                <a:srgbClr val="000000"/>
              </a:solidFill>
              <a:latin typeface="BR Omny"/>
              <a:ea typeface="BR Omny"/>
              <a:cs typeface="BR Omny"/>
              <a:sym typeface="BR Omny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:a16="http://schemas.microsoft.com/office/drawing/2014/main" id="{2EB346A1-BDBA-F5A0-69F4-2D49486E99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375" y="0"/>
            <a:ext cx="3826625" cy="1644818"/>
          </a:xfrm>
          <a:prstGeom prst="rect">
            <a:avLst/>
          </a:prstGeom>
        </p:spPr>
      </p:pic>
      <p:pic>
        <p:nvPicPr>
          <p:cNvPr id="6" name="Picture 2" descr="TDI">
            <a:extLst>
              <a:ext uri="{FF2B5EF4-FFF2-40B4-BE49-F238E27FC236}">
                <a16:creationId xmlns:a16="http://schemas.microsoft.com/office/drawing/2014/main" id="{7970CA8C-9D50-0C16-AAE5-0EE13CD0B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708" y="8191500"/>
            <a:ext cx="1783027" cy="73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3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160249">
            <a:off x="6657414" y="-5067099"/>
            <a:ext cx="20522451" cy="18748868"/>
          </a:xfrm>
          <a:custGeom>
            <a:avLst/>
            <a:gdLst/>
            <a:ahLst/>
            <a:cxnLst/>
            <a:rect l="l" t="t" r="r" b="b"/>
            <a:pathLst>
              <a:path w="20522451" h="18748868">
                <a:moveTo>
                  <a:pt x="0" y="0"/>
                </a:moveTo>
                <a:lnTo>
                  <a:pt x="20522451" y="0"/>
                </a:lnTo>
                <a:lnTo>
                  <a:pt x="20522451" y="18748869"/>
                </a:lnTo>
                <a:lnTo>
                  <a:pt x="0" y="187488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9" b="-6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4772016"/>
            <a:ext cx="6525478" cy="145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 dirty="0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TDI’s M&amp;E Methodology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F68C8-8557-B12D-AD57-83B41BBAD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1AD99E1-13EF-C6C9-4285-5ACEAF806880}"/>
              </a:ext>
            </a:extLst>
          </p:cNvPr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8EAE01C-BD49-B0D8-FEC3-62CBA3F14164}"/>
              </a:ext>
            </a:extLst>
          </p:cNvPr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:a16="http://schemas.microsoft.com/office/drawing/2014/main" id="{8D34E85E-D138-E51D-9D95-3CC8000E7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375" y="0"/>
            <a:ext cx="3826625" cy="1644818"/>
          </a:xfrm>
          <a:prstGeom prst="rect">
            <a:avLst/>
          </a:prstGeom>
        </p:spPr>
      </p:pic>
      <p:pic>
        <p:nvPicPr>
          <p:cNvPr id="11" name="Picture 10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53F6AF78-0026-9DF9-4AC1-5D4B58E648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414" y="609619"/>
            <a:ext cx="7435000" cy="785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94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3D5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5DDCAE-2D22-8F51-8E64-87DCF6C58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20ABA12-4EE6-9E4A-CA56-973D34E95F2A}"/>
              </a:ext>
            </a:extLst>
          </p:cNvPr>
          <p:cNvSpPr/>
          <p:nvPr/>
        </p:nvSpPr>
        <p:spPr>
          <a:xfrm rot="1160249">
            <a:off x="6657414" y="-5067099"/>
            <a:ext cx="20522451" cy="18748868"/>
          </a:xfrm>
          <a:custGeom>
            <a:avLst/>
            <a:gdLst/>
            <a:ahLst/>
            <a:cxnLst/>
            <a:rect l="l" t="t" r="r" b="b"/>
            <a:pathLst>
              <a:path w="20522451" h="18748868">
                <a:moveTo>
                  <a:pt x="0" y="0"/>
                </a:moveTo>
                <a:lnTo>
                  <a:pt x="20522451" y="0"/>
                </a:lnTo>
                <a:lnTo>
                  <a:pt x="20522451" y="18748869"/>
                </a:lnTo>
                <a:lnTo>
                  <a:pt x="0" y="187488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9" b="-6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664192F5-42F1-A116-0746-2B0BD4E90C41}"/>
              </a:ext>
            </a:extLst>
          </p:cNvPr>
          <p:cNvSpPr txBox="1"/>
          <p:nvPr/>
        </p:nvSpPr>
        <p:spPr>
          <a:xfrm>
            <a:off x="1028700" y="4772016"/>
            <a:ext cx="6525478" cy="145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 dirty="0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Monitoring Freedom of Religion or Belief </a:t>
            </a:r>
          </a:p>
        </p:txBody>
      </p:sp>
    </p:spTree>
    <p:extLst>
      <p:ext uri="{BB962C8B-B14F-4D97-AF65-F5344CB8AC3E}">
        <p14:creationId xmlns:p14="http://schemas.microsoft.com/office/powerpoint/2010/main" val="2886758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05AA8-E1C2-7428-2C8B-03EB19362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0D46F61-82B6-FD4D-B8B4-62943E90DDF2}"/>
              </a:ext>
            </a:extLst>
          </p:cNvPr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A1B4EBC-98D5-23D0-F9F8-B574BA134770}"/>
              </a:ext>
            </a:extLst>
          </p:cNvPr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:a16="http://schemas.microsoft.com/office/drawing/2014/main" id="{85BB9CAF-EB20-DCC2-8D0F-3924AC1C20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375" y="0"/>
            <a:ext cx="3826625" cy="1644818"/>
          </a:xfrm>
          <a:prstGeom prst="rect">
            <a:avLst/>
          </a:prstGeom>
        </p:spPr>
      </p:pic>
      <p:pic>
        <p:nvPicPr>
          <p:cNvPr id="3" name="Picture 2" descr="A cover of a book&#10;&#10;AI-generated content may be incorrect.">
            <a:extLst>
              <a:ext uri="{FF2B5EF4-FFF2-40B4-BE49-F238E27FC236}">
                <a16:creationId xmlns:a16="http://schemas.microsoft.com/office/drawing/2014/main" id="{3BF30D03-68BE-43AB-B08E-6503777D93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9946"/>
          <a:stretch>
            <a:fillRect/>
          </a:stretch>
        </p:blipFill>
        <p:spPr>
          <a:xfrm>
            <a:off x="1371600" y="1503285"/>
            <a:ext cx="4189126" cy="5467349"/>
          </a:xfrm>
          <a:prstGeom prst="rect">
            <a:avLst/>
          </a:prstGeom>
        </p:spPr>
      </p:pic>
      <p:pic>
        <p:nvPicPr>
          <p:cNvPr id="4" name="Picture 3" descr="A group of people holding signs&#10;&#10;AI-generated content may be incorrect.">
            <a:extLst>
              <a:ext uri="{FF2B5EF4-FFF2-40B4-BE49-F238E27FC236}">
                <a16:creationId xmlns:a16="http://schemas.microsoft.com/office/drawing/2014/main" id="{20CE15F8-8E01-AA7C-3627-E62A5C9B1B4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286" r="2319" b="3"/>
          <a:stretch>
            <a:fillRect/>
          </a:stretch>
        </p:blipFill>
        <p:spPr>
          <a:xfrm>
            <a:off x="6096000" y="1485900"/>
            <a:ext cx="4191210" cy="54673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D88EC6-99A2-08B5-670B-67013D70E300}"/>
              </a:ext>
            </a:extLst>
          </p:cNvPr>
          <p:cNvSpPr txBox="1"/>
          <p:nvPr/>
        </p:nvSpPr>
        <p:spPr>
          <a:xfrm>
            <a:off x="838200" y="7658099"/>
            <a:ext cx="10896600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Policy and legislation monitoring and analysis, desk research, interviews and case tracking </a:t>
            </a:r>
          </a:p>
        </p:txBody>
      </p:sp>
    </p:spTree>
    <p:extLst>
      <p:ext uri="{BB962C8B-B14F-4D97-AF65-F5344CB8AC3E}">
        <p14:creationId xmlns:p14="http://schemas.microsoft.com/office/powerpoint/2010/main" val="4117383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B4B54-9B61-7457-D5F4-9989FCABB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84603E2-E16C-398D-EA9B-8DF7146021DC}"/>
              </a:ext>
            </a:extLst>
          </p:cNvPr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CEABE3D-66EA-3E7A-7028-CF8EDB7C825F}"/>
              </a:ext>
            </a:extLst>
          </p:cNvPr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:a16="http://schemas.microsoft.com/office/drawing/2014/main" id="{F51642F6-DDF4-7CBC-5307-C2FD4D6732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375" y="0"/>
            <a:ext cx="3826625" cy="16448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1D3673-4733-6164-6BF6-A470989A03CF}"/>
              </a:ext>
            </a:extLst>
          </p:cNvPr>
          <p:cNvSpPr txBox="1"/>
          <p:nvPr/>
        </p:nvSpPr>
        <p:spPr>
          <a:xfrm>
            <a:off x="1447800" y="1714500"/>
            <a:ext cx="103558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1C79BE"/>
                </a:solidFill>
                <a:latin typeface="BR Omny Bold"/>
              </a:rPr>
              <a:t>Strategic Litigation and advocacy as a Monitoring Tool</a:t>
            </a:r>
            <a:endParaRPr lang="en-US" sz="4000" dirty="0"/>
          </a:p>
        </p:txBody>
      </p:sp>
      <p:pic>
        <p:nvPicPr>
          <p:cNvPr id="8" name="Picture 7" descr="A close-up of a document&#10;&#10;AI-generated content may be incorrect.">
            <a:extLst>
              <a:ext uri="{FF2B5EF4-FFF2-40B4-BE49-F238E27FC236}">
                <a16:creationId xmlns:a16="http://schemas.microsoft.com/office/drawing/2014/main" id="{E705B8B5-56F4-F015-99E1-1CDF447CFD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439747"/>
            <a:ext cx="5715000" cy="602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27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3D5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325A1F-1597-79C0-08A5-AC6192EEC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A4FE54F-0ADC-741E-7B8A-0E2B68DE1BCA}"/>
              </a:ext>
            </a:extLst>
          </p:cNvPr>
          <p:cNvSpPr/>
          <p:nvPr/>
        </p:nvSpPr>
        <p:spPr>
          <a:xfrm rot="1160249">
            <a:off x="6657414" y="-5067099"/>
            <a:ext cx="20522451" cy="18748868"/>
          </a:xfrm>
          <a:custGeom>
            <a:avLst/>
            <a:gdLst/>
            <a:ahLst/>
            <a:cxnLst/>
            <a:rect l="l" t="t" r="r" b="b"/>
            <a:pathLst>
              <a:path w="20522451" h="18748868">
                <a:moveTo>
                  <a:pt x="0" y="0"/>
                </a:moveTo>
                <a:lnTo>
                  <a:pt x="20522451" y="0"/>
                </a:lnTo>
                <a:lnTo>
                  <a:pt x="20522451" y="18748869"/>
                </a:lnTo>
                <a:lnTo>
                  <a:pt x="0" y="187488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9" b="-64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35CF124D-94D4-FDA4-D936-888755BFE865}"/>
              </a:ext>
            </a:extLst>
          </p:cNvPr>
          <p:cNvSpPr txBox="1"/>
          <p:nvPr/>
        </p:nvSpPr>
        <p:spPr>
          <a:xfrm>
            <a:off x="1028700" y="4772016"/>
            <a:ext cx="6525478" cy="1453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b="1" dirty="0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Ethnic and Racial Discrimination</a:t>
            </a:r>
          </a:p>
        </p:txBody>
      </p:sp>
    </p:spTree>
    <p:extLst>
      <p:ext uri="{BB962C8B-B14F-4D97-AF65-F5344CB8AC3E}">
        <p14:creationId xmlns:p14="http://schemas.microsoft.com/office/powerpoint/2010/main" val="67926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B2324-6740-FB07-49AA-507554BAB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D181ECF-6047-CEAD-3568-AF6530FFDE02}"/>
              </a:ext>
            </a:extLst>
          </p:cNvPr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6E85F77-FB7B-1251-DDF1-5E21F99F16BF}"/>
              </a:ext>
            </a:extLst>
          </p:cNvPr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7" name="Picture 6" descr="A logo for a company&#10;&#10;AI-generated content may be incorrect.">
            <a:extLst>
              <a:ext uri="{FF2B5EF4-FFF2-40B4-BE49-F238E27FC236}">
                <a16:creationId xmlns:a16="http://schemas.microsoft.com/office/drawing/2014/main" id="{17E48F6B-0BEF-1748-87C5-53852B34F6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1375" y="0"/>
            <a:ext cx="3826625" cy="16448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435472-E9AE-C155-2F81-76258EA943D7}"/>
              </a:ext>
            </a:extLst>
          </p:cNvPr>
          <p:cNvSpPr txBox="1"/>
          <p:nvPr/>
        </p:nvSpPr>
        <p:spPr>
          <a:xfrm>
            <a:off x="1447800" y="1714500"/>
            <a:ext cx="103558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1C79BE"/>
                </a:solidFill>
                <a:latin typeface="BR Omny Bold"/>
              </a:rPr>
              <a:t>Addressing Racial and Ethnic Discrimination</a:t>
            </a:r>
            <a:endParaRPr lang="en-US" sz="4000" dirty="0"/>
          </a:p>
        </p:txBody>
      </p:sp>
      <p:pic>
        <p:nvPicPr>
          <p:cNvPr id="6" name="Picture 5" descr="A black background with purple lines&#10;&#10;AI-generated content may be incorrect.">
            <a:extLst>
              <a:ext uri="{FF2B5EF4-FFF2-40B4-BE49-F238E27FC236}">
                <a16:creationId xmlns:a16="http://schemas.microsoft.com/office/drawing/2014/main" id="{F91F991B-4E5B-ECF5-BBB1-9C5667E96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771900"/>
            <a:ext cx="5286946" cy="557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90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252</Words>
  <Application>Microsoft Office PowerPoint</Application>
  <PresentationFormat>Custom</PresentationFormat>
  <Paragraphs>45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BR Omny Bold</vt:lpstr>
      <vt:lpstr>BR Omny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Glocal25 slide deck</dc:title>
  <dc:creator>Eka</dc:creator>
  <cp:lastModifiedBy>Ekaterine Chitanava</cp:lastModifiedBy>
  <cp:revision>6</cp:revision>
  <dcterms:created xsi:type="dcterms:W3CDTF">2006-08-16T00:00:00Z</dcterms:created>
  <dcterms:modified xsi:type="dcterms:W3CDTF">2025-06-02T16:54:32Z</dcterms:modified>
  <dc:identifier>DAGn8-9Wlyk</dc:identifier>
</cp:coreProperties>
</file>