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305" r:id="rId3"/>
    <p:sldId id="263" r:id="rId4"/>
    <p:sldId id="306" r:id="rId5"/>
    <p:sldId id="307" r:id="rId6"/>
    <p:sldId id="308" r:id="rId7"/>
    <p:sldId id="309" r:id="rId8"/>
    <p:sldId id="310" r:id="rId9"/>
    <p:sldId id="276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20E"/>
    <a:srgbClr val="DFD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1F9F887-93C4-4894-9E0B-3B556AA63F22}">
  <a:tblStyle styleId="{31F9F887-93C4-4894-9E0B-3B556AA63F2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0710292-56D3-4623-8282-C083DDB9405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0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7699ee3396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7699ee3396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7699ee3396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7699ee3396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714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075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7838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6125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2928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2777118a3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2777118a3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2645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g2771ffdd328_1_275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7" name="Google Shape;697;g2771ffdd328_1_275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62725" y="1121425"/>
            <a:ext cx="4813200" cy="22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62725" y="3546275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Google Shape;257;p24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8" name="Google Shape;258;p24"/>
          <p:cNvGrpSpPr/>
          <p:nvPr/>
        </p:nvGrpSpPr>
        <p:grpSpPr>
          <a:xfrm>
            <a:off x="6" y="3736089"/>
            <a:ext cx="2534723" cy="1407415"/>
            <a:chOff x="6" y="3736089"/>
            <a:chExt cx="2534723" cy="1407415"/>
          </a:xfrm>
        </p:grpSpPr>
        <p:pic>
          <p:nvPicPr>
            <p:cNvPr id="259" name="Google Shape;259;p2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>
              <a:off x="716955" y="4717839"/>
              <a:ext cx="732625" cy="406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24"/>
            <p:cNvPicPr preferRelativeResize="0"/>
            <p:nvPr/>
          </p:nvPicPr>
          <p:blipFill rotWithShape="1">
            <a:blip r:embed="rId4">
              <a:alphaModFix/>
            </a:blip>
            <a:srcRect t="-40484" r="5517" b="65415"/>
            <a:stretch/>
          </p:blipFill>
          <p:spPr>
            <a:xfrm>
              <a:off x="307083" y="3742688"/>
              <a:ext cx="1865925" cy="1381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24"/>
            <p:cNvPicPr preferRelativeResize="0"/>
            <p:nvPr/>
          </p:nvPicPr>
          <p:blipFill rotWithShape="1">
            <a:blip r:embed="rId4">
              <a:alphaModFix/>
            </a:blip>
            <a:srcRect l="48893" t="1038" r="12333" b="47015"/>
            <a:stretch/>
          </p:blipFill>
          <p:spPr>
            <a:xfrm>
              <a:off x="6" y="3736089"/>
              <a:ext cx="1112000" cy="1388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24"/>
            <p:cNvPicPr preferRelativeResize="0"/>
            <p:nvPr/>
          </p:nvPicPr>
          <p:blipFill rotWithShape="1">
            <a:blip r:embed="rId5">
              <a:alphaModFix/>
            </a:blip>
            <a:srcRect l="50094" b="50443"/>
            <a:stretch/>
          </p:blipFill>
          <p:spPr>
            <a:xfrm>
              <a:off x="10" y="4700354"/>
              <a:ext cx="478925" cy="443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p2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>
              <a:off x="1931029" y="4789339"/>
              <a:ext cx="603700" cy="3348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64" name="Google Shape;264;p24"/>
          <p:cNvGrpSpPr/>
          <p:nvPr/>
        </p:nvGrpSpPr>
        <p:grpSpPr>
          <a:xfrm rot="10800000">
            <a:off x="6609281" y="-11"/>
            <a:ext cx="2534723" cy="1407415"/>
            <a:chOff x="6" y="3736089"/>
            <a:chExt cx="2534723" cy="1407415"/>
          </a:xfrm>
        </p:grpSpPr>
        <p:pic>
          <p:nvPicPr>
            <p:cNvPr id="265" name="Google Shape;265;p2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>
              <a:off x="716955" y="4717839"/>
              <a:ext cx="732625" cy="406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6" name="Google Shape;266;p24"/>
            <p:cNvPicPr preferRelativeResize="0"/>
            <p:nvPr/>
          </p:nvPicPr>
          <p:blipFill rotWithShape="1">
            <a:blip r:embed="rId4">
              <a:alphaModFix/>
            </a:blip>
            <a:srcRect t="-40484" r="5517" b="65415"/>
            <a:stretch/>
          </p:blipFill>
          <p:spPr>
            <a:xfrm>
              <a:off x="307083" y="3742688"/>
              <a:ext cx="1865925" cy="1381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7" name="Google Shape;267;p24"/>
            <p:cNvPicPr preferRelativeResize="0"/>
            <p:nvPr/>
          </p:nvPicPr>
          <p:blipFill rotWithShape="1">
            <a:blip r:embed="rId4">
              <a:alphaModFix/>
            </a:blip>
            <a:srcRect l="48893" t="1038" r="12333" b="47015"/>
            <a:stretch/>
          </p:blipFill>
          <p:spPr>
            <a:xfrm>
              <a:off x="6" y="3736089"/>
              <a:ext cx="1112000" cy="1388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8" name="Google Shape;268;p24"/>
            <p:cNvPicPr preferRelativeResize="0"/>
            <p:nvPr/>
          </p:nvPicPr>
          <p:blipFill rotWithShape="1">
            <a:blip r:embed="rId5">
              <a:alphaModFix/>
            </a:blip>
            <a:srcRect l="50094" b="50443"/>
            <a:stretch/>
          </p:blipFill>
          <p:spPr>
            <a:xfrm>
              <a:off x="10" y="4700354"/>
              <a:ext cx="478925" cy="443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9" name="Google Shape;269;p2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>
              <a:off x="1931029" y="4789339"/>
              <a:ext cx="603700" cy="3348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8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8"/>
          <p:cNvSpPr txBox="1">
            <a:spLocks noGrp="1"/>
          </p:cNvSpPr>
          <p:nvPr>
            <p:ph type="title"/>
          </p:nvPr>
        </p:nvSpPr>
        <p:spPr>
          <a:xfrm>
            <a:off x="2317950" y="1307100"/>
            <a:ext cx="45081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9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9"/>
          <p:cNvSpPr txBox="1">
            <a:spLocks noGrp="1"/>
          </p:cNvSpPr>
          <p:nvPr>
            <p:ph type="title"/>
          </p:nvPr>
        </p:nvSpPr>
        <p:spPr>
          <a:xfrm>
            <a:off x="2135550" y="1189100"/>
            <a:ext cx="4872900" cy="19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67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0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1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1"/>
          <p:cNvSpPr txBox="1">
            <a:spLocks noGrp="1"/>
          </p:cNvSpPr>
          <p:nvPr>
            <p:ph type="title" hasCustomPrompt="1"/>
          </p:nvPr>
        </p:nvSpPr>
        <p:spPr>
          <a:xfrm>
            <a:off x="1124700" y="1605338"/>
            <a:ext cx="6894600" cy="1193400"/>
          </a:xfrm>
          <a:prstGeom prst="rect">
            <a:avLst/>
          </a:prstGeom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7400" b="1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86" name="Google Shape;86;p11"/>
          <p:cNvSpPr txBox="1">
            <a:spLocks noGrp="1"/>
          </p:cNvSpPr>
          <p:nvPr>
            <p:ph type="subTitle" idx="1"/>
          </p:nvPr>
        </p:nvSpPr>
        <p:spPr>
          <a:xfrm>
            <a:off x="1124700" y="3041063"/>
            <a:ext cx="68946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0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4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19" name="Google Shape;119;p14"/>
          <p:cNvGrpSpPr/>
          <p:nvPr/>
        </p:nvGrpSpPr>
        <p:grpSpPr>
          <a:xfrm rot="10800000" flipH="1">
            <a:off x="-9877" y="0"/>
            <a:ext cx="9154002" cy="5143508"/>
            <a:chOff x="-9877" y="0"/>
            <a:chExt cx="9154002" cy="5143508"/>
          </a:xfrm>
        </p:grpSpPr>
        <p:pic>
          <p:nvPicPr>
            <p:cNvPr id="120" name="Google Shape;120;p1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 rot="5400000">
              <a:off x="-173002" y="880074"/>
              <a:ext cx="732625" cy="406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4"/>
            <p:cNvPicPr preferRelativeResize="0"/>
            <p:nvPr/>
          </p:nvPicPr>
          <p:blipFill rotWithShape="1">
            <a:blip r:embed="rId4">
              <a:alphaModFix/>
            </a:blip>
            <a:srcRect t="-40484" r="5517" b="65415"/>
            <a:stretch/>
          </p:blipFill>
          <p:spPr>
            <a:xfrm rot="5400000">
              <a:off x="-252077" y="549276"/>
              <a:ext cx="1865925" cy="1381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p14"/>
            <p:cNvPicPr preferRelativeResize="0"/>
            <p:nvPr/>
          </p:nvPicPr>
          <p:blipFill rotWithShape="1">
            <a:blip r:embed="rId4">
              <a:alphaModFix/>
            </a:blip>
            <a:srcRect l="48893" t="1038" r="12333" b="47015"/>
            <a:stretch/>
          </p:blipFill>
          <p:spPr>
            <a:xfrm rot="5400000">
              <a:off x="128185" y="-138062"/>
              <a:ext cx="1112000" cy="1388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p14"/>
            <p:cNvPicPr preferRelativeResize="0"/>
            <p:nvPr/>
          </p:nvPicPr>
          <p:blipFill rotWithShape="1">
            <a:blip r:embed="rId5">
              <a:alphaModFix/>
            </a:blip>
            <a:srcRect b="50443"/>
            <a:stretch/>
          </p:blipFill>
          <p:spPr>
            <a:xfrm rot="5400000">
              <a:off x="-171901" y="701525"/>
              <a:ext cx="602100" cy="278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 rot="5400000">
              <a:off x="-144290" y="1246411"/>
              <a:ext cx="603700" cy="334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 rot="-5400000">
              <a:off x="8555335" y="3857059"/>
              <a:ext cx="732625" cy="406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4"/>
            <p:cNvPicPr preferRelativeResize="0"/>
            <p:nvPr/>
          </p:nvPicPr>
          <p:blipFill rotWithShape="1">
            <a:blip r:embed="rId4">
              <a:alphaModFix/>
            </a:blip>
            <a:srcRect t="-40484" r="5517" b="65415"/>
            <a:stretch/>
          </p:blipFill>
          <p:spPr>
            <a:xfrm rot="-5400000">
              <a:off x="7501110" y="3212706"/>
              <a:ext cx="1865925" cy="1381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4"/>
            <p:cNvPicPr preferRelativeResize="0"/>
            <p:nvPr/>
          </p:nvPicPr>
          <p:blipFill rotWithShape="1">
            <a:blip r:embed="rId4">
              <a:alphaModFix/>
            </a:blip>
            <a:srcRect l="48893" t="1038" r="12333" b="47015"/>
            <a:stretch/>
          </p:blipFill>
          <p:spPr>
            <a:xfrm rot="-5400000">
              <a:off x="7874773" y="3893445"/>
              <a:ext cx="1112000" cy="1388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4"/>
            <p:cNvPicPr preferRelativeResize="0"/>
            <p:nvPr/>
          </p:nvPicPr>
          <p:blipFill rotWithShape="1">
            <a:blip r:embed="rId5">
              <a:alphaModFix/>
            </a:blip>
            <a:srcRect l="50094" b="50443"/>
            <a:stretch/>
          </p:blipFill>
          <p:spPr>
            <a:xfrm rot="-5400000">
              <a:off x="8683088" y="4682466"/>
              <a:ext cx="478925" cy="443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14"/>
            <p:cNvPicPr preferRelativeResize="0"/>
            <p:nvPr/>
          </p:nvPicPr>
          <p:blipFill rotWithShape="1">
            <a:blip r:embed="rId3">
              <a:alphaModFix/>
            </a:blip>
            <a:srcRect l="11254" r="13011" b="50881"/>
            <a:stretch/>
          </p:blipFill>
          <p:spPr>
            <a:xfrm rot="-5400000">
              <a:off x="8655548" y="2743197"/>
              <a:ext cx="603700" cy="3348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19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9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9"/>
          <p:cNvSpPr txBox="1">
            <a:spLocks noGrp="1"/>
          </p:cNvSpPr>
          <p:nvPr>
            <p:ph type="subTitle" idx="1"/>
          </p:nvPr>
        </p:nvSpPr>
        <p:spPr>
          <a:xfrm>
            <a:off x="1600324" y="1967750"/>
            <a:ext cx="2811000" cy="9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9"/>
          <p:cNvSpPr txBox="1">
            <a:spLocks noGrp="1"/>
          </p:cNvSpPr>
          <p:nvPr>
            <p:ph type="subTitle" idx="2"/>
          </p:nvPr>
        </p:nvSpPr>
        <p:spPr>
          <a:xfrm>
            <a:off x="5613000" y="1967750"/>
            <a:ext cx="2811000" cy="9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9"/>
          <p:cNvSpPr txBox="1">
            <a:spLocks noGrp="1"/>
          </p:cNvSpPr>
          <p:nvPr>
            <p:ph type="subTitle" idx="3"/>
          </p:nvPr>
        </p:nvSpPr>
        <p:spPr>
          <a:xfrm>
            <a:off x="1600324" y="3552125"/>
            <a:ext cx="2811000" cy="9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9"/>
          <p:cNvSpPr txBox="1">
            <a:spLocks noGrp="1"/>
          </p:cNvSpPr>
          <p:nvPr>
            <p:ph type="subTitle" idx="4"/>
          </p:nvPr>
        </p:nvSpPr>
        <p:spPr>
          <a:xfrm>
            <a:off x="5613000" y="3552125"/>
            <a:ext cx="2811000" cy="9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9"/>
          <p:cNvSpPr txBox="1">
            <a:spLocks noGrp="1"/>
          </p:cNvSpPr>
          <p:nvPr>
            <p:ph type="subTitle" idx="5"/>
          </p:nvPr>
        </p:nvSpPr>
        <p:spPr>
          <a:xfrm>
            <a:off x="1600324" y="1522000"/>
            <a:ext cx="2811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7" name="Google Shape;187;p19"/>
          <p:cNvSpPr txBox="1">
            <a:spLocks noGrp="1"/>
          </p:cNvSpPr>
          <p:nvPr>
            <p:ph type="subTitle" idx="6"/>
          </p:nvPr>
        </p:nvSpPr>
        <p:spPr>
          <a:xfrm>
            <a:off x="1600324" y="3106450"/>
            <a:ext cx="2811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8" name="Google Shape;188;p19"/>
          <p:cNvSpPr txBox="1">
            <a:spLocks noGrp="1"/>
          </p:cNvSpPr>
          <p:nvPr>
            <p:ph type="subTitle" idx="7"/>
          </p:nvPr>
        </p:nvSpPr>
        <p:spPr>
          <a:xfrm>
            <a:off x="5612974" y="1522000"/>
            <a:ext cx="2811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9" name="Google Shape;189;p19"/>
          <p:cNvSpPr txBox="1">
            <a:spLocks noGrp="1"/>
          </p:cNvSpPr>
          <p:nvPr>
            <p:ph type="subTitle" idx="8"/>
          </p:nvPr>
        </p:nvSpPr>
        <p:spPr>
          <a:xfrm>
            <a:off x="5612974" y="3106450"/>
            <a:ext cx="2811000" cy="4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190" name="Google Shape;190;p19"/>
          <p:cNvGrpSpPr/>
          <p:nvPr/>
        </p:nvGrpSpPr>
        <p:grpSpPr>
          <a:xfrm>
            <a:off x="-9877" y="0"/>
            <a:ext cx="9134712" cy="5143508"/>
            <a:chOff x="-9877" y="0"/>
            <a:chExt cx="9134712" cy="5143508"/>
          </a:xfrm>
        </p:grpSpPr>
        <p:grpSp>
          <p:nvGrpSpPr>
            <p:cNvPr id="191" name="Google Shape;191;p19"/>
            <p:cNvGrpSpPr/>
            <p:nvPr/>
          </p:nvGrpSpPr>
          <p:grpSpPr>
            <a:xfrm>
              <a:off x="-9877" y="0"/>
              <a:ext cx="1388125" cy="2507650"/>
              <a:chOff x="-9877" y="0"/>
              <a:chExt cx="1388125" cy="2507650"/>
            </a:xfrm>
          </p:grpSpPr>
          <p:pic>
            <p:nvPicPr>
              <p:cNvPr id="192" name="Google Shape;192;p19"/>
              <p:cNvPicPr preferRelativeResize="0"/>
              <p:nvPr/>
            </p:nvPicPr>
            <p:blipFill rotWithShape="1">
              <a:blip r:embed="rId3">
                <a:alphaModFix/>
              </a:blip>
              <a:srcRect l="11254" r="13011" b="50881"/>
              <a:stretch/>
            </p:blipFill>
            <p:spPr>
              <a:xfrm rot="5400000">
                <a:off x="-173002" y="880074"/>
                <a:ext cx="732625" cy="4063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3" name="Google Shape;193;p19"/>
              <p:cNvPicPr preferRelativeResize="0"/>
              <p:nvPr/>
            </p:nvPicPr>
            <p:blipFill rotWithShape="1">
              <a:blip r:embed="rId4">
                <a:alphaModFix/>
              </a:blip>
              <a:srcRect t="-40484" r="5517" b="65415"/>
              <a:stretch/>
            </p:blipFill>
            <p:spPr>
              <a:xfrm rot="5400000">
                <a:off x="-252077" y="549276"/>
                <a:ext cx="1865925" cy="1381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4" name="Google Shape;194;p19"/>
              <p:cNvPicPr preferRelativeResize="0"/>
              <p:nvPr/>
            </p:nvPicPr>
            <p:blipFill rotWithShape="1">
              <a:blip r:embed="rId4">
                <a:alphaModFix/>
              </a:blip>
              <a:srcRect l="48893" t="1038" r="12333" b="47015"/>
              <a:stretch/>
            </p:blipFill>
            <p:spPr>
              <a:xfrm rot="5400000">
                <a:off x="128185" y="-138062"/>
                <a:ext cx="1112000" cy="13881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5" name="Google Shape;195;p19"/>
              <p:cNvPicPr preferRelativeResize="0"/>
              <p:nvPr/>
            </p:nvPicPr>
            <p:blipFill rotWithShape="1">
              <a:blip r:embed="rId5">
                <a:alphaModFix/>
              </a:blip>
              <a:srcRect b="50443"/>
              <a:stretch/>
            </p:blipFill>
            <p:spPr>
              <a:xfrm rot="5400000">
                <a:off x="-268127" y="1806250"/>
                <a:ext cx="959650" cy="44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6" name="Google Shape;196;p19"/>
              <p:cNvPicPr preferRelativeResize="0"/>
              <p:nvPr/>
            </p:nvPicPr>
            <p:blipFill rotWithShape="1">
              <a:blip r:embed="rId3">
                <a:alphaModFix/>
              </a:blip>
              <a:srcRect l="11254" r="13011" b="50881"/>
              <a:stretch/>
            </p:blipFill>
            <p:spPr>
              <a:xfrm rot="5400000">
                <a:off x="-144290" y="1246411"/>
                <a:ext cx="603700" cy="33487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97" name="Google Shape;197;p19"/>
            <p:cNvGrpSpPr/>
            <p:nvPr/>
          </p:nvGrpSpPr>
          <p:grpSpPr>
            <a:xfrm>
              <a:off x="7736710" y="2608785"/>
              <a:ext cx="1388125" cy="2534723"/>
              <a:chOff x="7736710" y="2608785"/>
              <a:chExt cx="1388125" cy="2534723"/>
            </a:xfrm>
          </p:grpSpPr>
          <p:pic>
            <p:nvPicPr>
              <p:cNvPr id="198" name="Google Shape;198;p19"/>
              <p:cNvPicPr preferRelativeResize="0"/>
              <p:nvPr/>
            </p:nvPicPr>
            <p:blipFill rotWithShape="1">
              <a:blip r:embed="rId3">
                <a:alphaModFix/>
              </a:blip>
              <a:srcRect l="11254" r="13011" b="50881"/>
              <a:stretch/>
            </p:blipFill>
            <p:spPr>
              <a:xfrm rot="-5400000">
                <a:off x="8555335" y="3857059"/>
                <a:ext cx="732625" cy="4063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9" name="Google Shape;199;p19"/>
              <p:cNvPicPr preferRelativeResize="0"/>
              <p:nvPr/>
            </p:nvPicPr>
            <p:blipFill rotWithShape="1">
              <a:blip r:embed="rId4">
                <a:alphaModFix/>
              </a:blip>
              <a:srcRect t="-40484" r="5517" b="65415"/>
              <a:stretch/>
            </p:blipFill>
            <p:spPr>
              <a:xfrm rot="-5400000">
                <a:off x="7501110" y="3212706"/>
                <a:ext cx="1865925" cy="1381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0" name="Google Shape;200;p19"/>
              <p:cNvPicPr preferRelativeResize="0"/>
              <p:nvPr/>
            </p:nvPicPr>
            <p:blipFill rotWithShape="1">
              <a:blip r:embed="rId4">
                <a:alphaModFix/>
              </a:blip>
              <a:srcRect l="48893" t="1038" r="12333" b="47015"/>
              <a:stretch/>
            </p:blipFill>
            <p:spPr>
              <a:xfrm rot="-5400000">
                <a:off x="7874773" y="3893445"/>
                <a:ext cx="1112000" cy="13881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1" name="Google Shape;201;p19"/>
              <p:cNvPicPr preferRelativeResize="0"/>
              <p:nvPr/>
            </p:nvPicPr>
            <p:blipFill rotWithShape="1">
              <a:blip r:embed="rId5">
                <a:alphaModFix/>
              </a:blip>
              <a:srcRect b="50443"/>
              <a:stretch/>
            </p:blipFill>
            <p:spPr>
              <a:xfrm rot="-5400000">
                <a:off x="8423435" y="4382433"/>
                <a:ext cx="959650" cy="44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2" name="Google Shape;202;p19"/>
              <p:cNvPicPr preferRelativeResize="0"/>
              <p:nvPr/>
            </p:nvPicPr>
            <p:blipFill rotWithShape="1">
              <a:blip r:embed="rId3">
                <a:alphaModFix/>
              </a:blip>
              <a:srcRect l="11254" r="13011" b="50881"/>
              <a:stretch/>
            </p:blipFill>
            <p:spPr>
              <a:xfrm rot="-5400000">
                <a:off x="8655548" y="2743197"/>
                <a:ext cx="603700" cy="33487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Google Shape;245;p23"/>
          <p:cNvPicPr preferRelativeResize="0"/>
          <p:nvPr/>
        </p:nvPicPr>
        <p:blipFill rotWithShape="1">
          <a:blip r:embed="rId2">
            <a:alphaModFix/>
          </a:blip>
          <a:srcRect b="426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23"/>
          <p:cNvPicPr preferRelativeResize="0"/>
          <p:nvPr/>
        </p:nvPicPr>
        <p:blipFill rotWithShape="1">
          <a:blip r:embed="rId3">
            <a:alphaModFix/>
          </a:blip>
          <a:srcRect l="11254" r="13011" b="50881"/>
          <a:stretch/>
        </p:blipFill>
        <p:spPr>
          <a:xfrm rot="5400000">
            <a:off x="-173002" y="880074"/>
            <a:ext cx="732625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23"/>
          <p:cNvPicPr preferRelativeResize="0"/>
          <p:nvPr/>
        </p:nvPicPr>
        <p:blipFill rotWithShape="1">
          <a:blip r:embed="rId4">
            <a:alphaModFix/>
          </a:blip>
          <a:srcRect t="-40484" r="5517" b="65415"/>
          <a:stretch/>
        </p:blipFill>
        <p:spPr>
          <a:xfrm rot="5400000">
            <a:off x="-252077" y="549276"/>
            <a:ext cx="1865925" cy="138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23"/>
          <p:cNvPicPr preferRelativeResize="0"/>
          <p:nvPr/>
        </p:nvPicPr>
        <p:blipFill rotWithShape="1">
          <a:blip r:embed="rId4">
            <a:alphaModFix/>
          </a:blip>
          <a:srcRect l="48893" t="1038" r="12333" b="47015"/>
          <a:stretch/>
        </p:blipFill>
        <p:spPr>
          <a:xfrm rot="5400000">
            <a:off x="128185" y="-138062"/>
            <a:ext cx="1112000" cy="13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23"/>
          <p:cNvPicPr preferRelativeResize="0"/>
          <p:nvPr/>
        </p:nvPicPr>
        <p:blipFill rotWithShape="1">
          <a:blip r:embed="rId5">
            <a:alphaModFix/>
          </a:blip>
          <a:srcRect b="50443"/>
          <a:stretch/>
        </p:blipFill>
        <p:spPr>
          <a:xfrm rot="5400000">
            <a:off x="-171901" y="701525"/>
            <a:ext cx="602100" cy="27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23"/>
          <p:cNvPicPr preferRelativeResize="0"/>
          <p:nvPr/>
        </p:nvPicPr>
        <p:blipFill rotWithShape="1">
          <a:blip r:embed="rId3">
            <a:alphaModFix/>
          </a:blip>
          <a:srcRect l="11254" r="13011" b="50881"/>
          <a:stretch/>
        </p:blipFill>
        <p:spPr>
          <a:xfrm rot="5400000">
            <a:off x="-144290" y="1246411"/>
            <a:ext cx="603700" cy="33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23"/>
          <p:cNvPicPr preferRelativeResize="0"/>
          <p:nvPr/>
        </p:nvPicPr>
        <p:blipFill rotWithShape="1">
          <a:blip r:embed="rId3">
            <a:alphaModFix/>
          </a:blip>
          <a:srcRect l="11254" r="13011" b="50881"/>
          <a:stretch/>
        </p:blipFill>
        <p:spPr>
          <a:xfrm rot="-5400000">
            <a:off x="8555335" y="3857059"/>
            <a:ext cx="732625" cy="40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23"/>
          <p:cNvPicPr preferRelativeResize="0"/>
          <p:nvPr/>
        </p:nvPicPr>
        <p:blipFill rotWithShape="1">
          <a:blip r:embed="rId4">
            <a:alphaModFix/>
          </a:blip>
          <a:srcRect t="-40484" r="5517" b="65415"/>
          <a:stretch/>
        </p:blipFill>
        <p:spPr>
          <a:xfrm rot="-5400000">
            <a:off x="7501110" y="3212706"/>
            <a:ext cx="1865925" cy="138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23"/>
          <p:cNvPicPr preferRelativeResize="0"/>
          <p:nvPr/>
        </p:nvPicPr>
        <p:blipFill rotWithShape="1">
          <a:blip r:embed="rId4">
            <a:alphaModFix/>
          </a:blip>
          <a:srcRect l="48893" t="1038" r="12333" b="47015"/>
          <a:stretch/>
        </p:blipFill>
        <p:spPr>
          <a:xfrm rot="-5400000">
            <a:off x="7874773" y="3893445"/>
            <a:ext cx="1112000" cy="13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23"/>
          <p:cNvPicPr preferRelativeResize="0"/>
          <p:nvPr/>
        </p:nvPicPr>
        <p:blipFill rotWithShape="1">
          <a:blip r:embed="rId5">
            <a:alphaModFix/>
          </a:blip>
          <a:srcRect l="50094" b="50443"/>
          <a:stretch/>
        </p:blipFill>
        <p:spPr>
          <a:xfrm rot="-5400000">
            <a:off x="8683088" y="4682466"/>
            <a:ext cx="478925" cy="44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23"/>
          <p:cNvPicPr preferRelativeResize="0"/>
          <p:nvPr/>
        </p:nvPicPr>
        <p:blipFill rotWithShape="1">
          <a:blip r:embed="rId3">
            <a:alphaModFix/>
          </a:blip>
          <a:srcRect l="11254" r="13011" b="50881"/>
          <a:stretch/>
        </p:blipFill>
        <p:spPr>
          <a:xfrm rot="-5400000">
            <a:off x="8655548" y="2743197"/>
            <a:ext cx="603700" cy="33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"/>
              <a:buNone/>
              <a:defRPr sz="30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●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1pPr>
            <a:lvl2pPr marL="914400" lvl="1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○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2pPr>
            <a:lvl3pPr marL="1371600" lvl="2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■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3pPr>
            <a:lvl4pPr marL="1828800" lvl="3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●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4pPr>
            <a:lvl5pPr marL="2286000" lvl="4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○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5pPr>
            <a:lvl6pPr marL="2743200" lvl="5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■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6pPr>
            <a:lvl7pPr marL="3200400" lvl="6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●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7pPr>
            <a:lvl8pPr marL="3657600" lvl="7" indent="-304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tkinson Hyperlegible"/>
              <a:buChar char="○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8pPr>
            <a:lvl9pPr marL="4114800" lvl="8" indent="-30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Atkinson Hyperlegible"/>
              <a:buChar char="■"/>
              <a:defRPr sz="1200">
                <a:solidFill>
                  <a:schemeClr val="dk1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0" r:id="rId7"/>
    <p:sldLayoutId id="2147483665" r:id="rId8"/>
    <p:sldLayoutId id="2147483669" r:id="rId9"/>
    <p:sldLayoutId id="214748367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hyperlink" Target="mailto:m.chachua@ecg.g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28"/>
          <p:cNvPicPr preferRelativeResize="0"/>
          <p:nvPr/>
        </p:nvPicPr>
        <p:blipFill rotWithShape="1">
          <a:blip r:embed="rId3">
            <a:alphaModFix/>
          </a:blip>
          <a:srcRect l="5517" t="-5104" b="30035"/>
          <a:stretch/>
        </p:blipFill>
        <p:spPr>
          <a:xfrm rot="5400000">
            <a:off x="-516955" y="1113341"/>
            <a:ext cx="3981888" cy="2948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577837" y="1202812"/>
            <a:ext cx="2723513" cy="1510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28"/>
          <p:cNvPicPr preferRelativeResize="0"/>
          <p:nvPr/>
        </p:nvPicPr>
        <p:blipFill rotWithShape="1">
          <a:blip r:embed="rId3">
            <a:alphaModFix/>
          </a:blip>
          <a:srcRect t="4102" b="50813"/>
          <a:stretch/>
        </p:blipFill>
        <p:spPr>
          <a:xfrm rot="5400000">
            <a:off x="-1014076" y="2590638"/>
            <a:ext cx="3595978" cy="1510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28"/>
          <p:cNvPicPr preferRelativeResize="0"/>
          <p:nvPr/>
        </p:nvPicPr>
        <p:blipFill rotWithShape="1">
          <a:blip r:embed="rId3">
            <a:alphaModFix/>
          </a:blip>
          <a:srcRect l="5516" t="-5104" r="37551" b="30035"/>
          <a:stretch/>
        </p:blipFill>
        <p:spPr>
          <a:xfrm rot="5400000">
            <a:off x="274275" y="2465301"/>
            <a:ext cx="2399450" cy="29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28"/>
          <p:cNvPicPr preferRelativeResize="0"/>
          <p:nvPr/>
        </p:nvPicPr>
        <p:blipFill rotWithShape="1">
          <a:blip r:embed="rId3">
            <a:alphaModFix/>
          </a:blip>
          <a:srcRect l="5517" t="-5104" b="30035"/>
          <a:stretch/>
        </p:blipFill>
        <p:spPr>
          <a:xfrm rot="5400000">
            <a:off x="-372985" y="2235380"/>
            <a:ext cx="2873350" cy="21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416954" y="2299980"/>
            <a:ext cx="1965300" cy="109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28"/>
          <p:cNvPicPr preferRelativeResize="0"/>
          <p:nvPr/>
        </p:nvPicPr>
        <p:blipFill rotWithShape="1">
          <a:blip r:embed="rId3">
            <a:alphaModFix/>
          </a:blip>
          <a:srcRect t="4102" b="50813"/>
          <a:stretch/>
        </p:blipFill>
        <p:spPr>
          <a:xfrm rot="5400000">
            <a:off x="-731747" y="3301443"/>
            <a:ext cx="2594875" cy="109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28"/>
          <p:cNvPicPr preferRelativeResize="0"/>
          <p:nvPr/>
        </p:nvPicPr>
        <p:blipFill rotWithShape="1">
          <a:blip r:embed="rId3">
            <a:alphaModFix/>
          </a:blip>
          <a:srcRect l="5518" t="-5104" r="50852" b="30035"/>
          <a:stretch/>
        </p:blipFill>
        <p:spPr>
          <a:xfrm rot="5400000">
            <a:off x="400284" y="3008643"/>
            <a:ext cx="1326825" cy="21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28"/>
          <p:cNvPicPr preferRelativeResize="0"/>
          <p:nvPr/>
        </p:nvPicPr>
        <p:blipFill rotWithShape="1">
          <a:blip r:embed="rId5">
            <a:alphaModFix/>
          </a:blip>
          <a:srcRect b="50443"/>
          <a:stretch/>
        </p:blipFill>
        <p:spPr>
          <a:xfrm rot="5400000">
            <a:off x="-444429" y="3936892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28"/>
          <p:cNvPicPr preferRelativeResize="0"/>
          <p:nvPr/>
        </p:nvPicPr>
        <p:blipFill rotWithShape="1">
          <a:blip r:embed="rId6">
            <a:alphaModFix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rcRect b="50443"/>
          <a:stretch/>
        </p:blipFill>
        <p:spPr>
          <a:xfrm rot="5400000">
            <a:off x="237958" y="3936892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28"/>
          <p:cNvPicPr preferRelativeResize="0"/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35" t="1038" r="-10067" b="47015"/>
          <a:stretch/>
        </p:blipFill>
        <p:spPr>
          <a:xfrm rot="5400000">
            <a:off x="-969058" y="1010253"/>
            <a:ext cx="5187250" cy="336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28"/>
          <p:cNvPicPr preferRelativeResize="0"/>
          <p:nvPr/>
        </p:nvPicPr>
        <p:blipFill rotWithShape="1">
          <a:blip r:embed="rId5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258250" y="996476"/>
            <a:ext cx="959650" cy="44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28"/>
          <p:cNvPicPr preferRelativeResize="0"/>
          <p:nvPr/>
        </p:nvPicPr>
        <p:blipFill rotWithShape="1">
          <a:blip r:embed="rId5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615887" y="2163872"/>
            <a:ext cx="2288614" cy="1056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358873" y="3081636"/>
            <a:ext cx="1611750" cy="89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92;p28">
            <a:extLst>
              <a:ext uri="{FF2B5EF4-FFF2-40B4-BE49-F238E27FC236}">
                <a16:creationId xmlns:a16="http://schemas.microsoft.com/office/drawing/2014/main" id="{09D9AE90-DAC2-7AA1-016A-AE436A16C61F}"/>
              </a:ext>
            </a:extLst>
          </p:cNvPr>
          <p:cNvPicPr preferRelativeResize="0"/>
          <p:nvPr/>
        </p:nvPicPr>
        <p:blipFill rotWithShape="1">
          <a:blip r:embed="rId5">
            <a:alphaModFix amt="94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444429" y="3936891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294;p28">
            <a:extLst>
              <a:ext uri="{FF2B5EF4-FFF2-40B4-BE49-F238E27FC236}">
                <a16:creationId xmlns:a16="http://schemas.microsoft.com/office/drawing/2014/main" id="{801FFFA6-BD32-8A6F-569A-F471A40AC934}"/>
              </a:ext>
            </a:extLst>
          </p:cNvPr>
          <p:cNvPicPr preferRelativeResize="0"/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35" t="1038" r="-10067" b="47015"/>
          <a:stretch/>
        </p:blipFill>
        <p:spPr>
          <a:xfrm rot="5400000">
            <a:off x="-890998" y="832081"/>
            <a:ext cx="5187250" cy="336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CDDF7D69-B0BE-B092-0943-3AC2F9C8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400" y="1581191"/>
            <a:ext cx="6894600" cy="1193400"/>
          </a:xfrm>
        </p:spPr>
        <p:txBody>
          <a:bodyPr anchor="ctr"/>
          <a:lstStyle/>
          <a:p>
            <a:r>
              <a:rPr lang="en-US" sz="2800" dirty="0">
                <a:solidFill>
                  <a:schemeClr val="bg2">
                    <a:lumMod val="90000"/>
                    <a:lumOff val="1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Challenges and opportunities for the professionalization of Evaluation in Georgia</a:t>
            </a:r>
            <a:br>
              <a:rPr lang="en-US" sz="2400" dirty="0">
                <a:solidFill>
                  <a:schemeClr val="bg2">
                    <a:lumMod val="90000"/>
                    <a:lumOff val="10000"/>
                  </a:schemeClr>
                </a:solidFill>
              </a:rPr>
            </a:br>
            <a:endParaRPr lang="en-US" sz="2400" dirty="0"/>
          </a:p>
        </p:txBody>
      </p:sp>
      <p:pic>
        <p:nvPicPr>
          <p:cNvPr id="7" name="Picture 6" descr="A close-up of a logo&#10;&#10;AI-generated content may be incorrect.">
            <a:extLst>
              <a:ext uri="{FF2B5EF4-FFF2-40B4-BE49-F238E27FC236}">
                <a16:creationId xmlns:a16="http://schemas.microsoft.com/office/drawing/2014/main" id="{EBB62B2F-C62B-7EC6-2DD2-6753587F008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454" y="44826"/>
            <a:ext cx="6882706" cy="137619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820768-2653-6562-B825-D62F9AEEE539}"/>
              </a:ext>
            </a:extLst>
          </p:cNvPr>
          <p:cNvSpPr txBox="1"/>
          <p:nvPr/>
        </p:nvSpPr>
        <p:spPr>
          <a:xfrm>
            <a:off x="4736756" y="4044778"/>
            <a:ext cx="4378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MARIAM CHACHUA</a:t>
            </a:r>
          </a:p>
          <a:p>
            <a:pPr algn="r"/>
            <a:endParaRPr lang="en-US" sz="1200" dirty="0"/>
          </a:p>
          <a:p>
            <a:pPr algn="r"/>
            <a:r>
              <a:rPr lang="en-US" sz="1200" dirty="0"/>
              <a:t>FOUNDER &amp; DIRECTOR OF ELEVATE CONSULTING GROUP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5BB93EE3-AB20-EA5B-B804-FA302CFCC8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dirty="0"/>
              <a:t>A Personal Journey and Shared Challenges</a:t>
            </a:r>
          </a:p>
          <a:p>
            <a:endParaRPr lang="en-US"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28"/>
          <p:cNvPicPr preferRelativeResize="0"/>
          <p:nvPr/>
        </p:nvPicPr>
        <p:blipFill rotWithShape="1">
          <a:blip r:embed="rId3">
            <a:alphaModFix/>
          </a:blip>
          <a:srcRect l="5517" t="-5104" b="30035"/>
          <a:stretch/>
        </p:blipFill>
        <p:spPr>
          <a:xfrm rot="5400000">
            <a:off x="-516955" y="1113341"/>
            <a:ext cx="3981888" cy="2948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577837" y="1202812"/>
            <a:ext cx="2723513" cy="1510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28"/>
          <p:cNvPicPr preferRelativeResize="0"/>
          <p:nvPr/>
        </p:nvPicPr>
        <p:blipFill rotWithShape="1">
          <a:blip r:embed="rId3">
            <a:alphaModFix/>
          </a:blip>
          <a:srcRect t="4102" b="50813"/>
          <a:stretch/>
        </p:blipFill>
        <p:spPr>
          <a:xfrm rot="5400000">
            <a:off x="-1014076" y="2590638"/>
            <a:ext cx="3595978" cy="1510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28"/>
          <p:cNvPicPr preferRelativeResize="0"/>
          <p:nvPr/>
        </p:nvPicPr>
        <p:blipFill rotWithShape="1">
          <a:blip r:embed="rId3">
            <a:alphaModFix/>
          </a:blip>
          <a:srcRect l="5516" t="-5104" r="37551" b="30035"/>
          <a:stretch/>
        </p:blipFill>
        <p:spPr>
          <a:xfrm rot="5400000">
            <a:off x="274275" y="2465301"/>
            <a:ext cx="2399450" cy="29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28"/>
          <p:cNvPicPr preferRelativeResize="0"/>
          <p:nvPr/>
        </p:nvPicPr>
        <p:blipFill rotWithShape="1">
          <a:blip r:embed="rId3">
            <a:alphaModFix/>
          </a:blip>
          <a:srcRect l="5517" t="-5104" b="30035"/>
          <a:stretch/>
        </p:blipFill>
        <p:spPr>
          <a:xfrm rot="5400000">
            <a:off x="-372985" y="2235380"/>
            <a:ext cx="2873350" cy="21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416954" y="2299980"/>
            <a:ext cx="1965300" cy="109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28"/>
          <p:cNvPicPr preferRelativeResize="0"/>
          <p:nvPr/>
        </p:nvPicPr>
        <p:blipFill rotWithShape="1">
          <a:blip r:embed="rId3">
            <a:alphaModFix/>
          </a:blip>
          <a:srcRect t="4102" b="50813"/>
          <a:stretch/>
        </p:blipFill>
        <p:spPr>
          <a:xfrm rot="5400000">
            <a:off x="-731747" y="3301443"/>
            <a:ext cx="2594875" cy="109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1" name="Google Shape;291;p28"/>
          <p:cNvPicPr preferRelativeResize="0"/>
          <p:nvPr/>
        </p:nvPicPr>
        <p:blipFill rotWithShape="1">
          <a:blip r:embed="rId3">
            <a:alphaModFix/>
          </a:blip>
          <a:srcRect l="5518" t="-5104" r="50852" b="30035"/>
          <a:stretch/>
        </p:blipFill>
        <p:spPr>
          <a:xfrm rot="5400000">
            <a:off x="400284" y="3008643"/>
            <a:ext cx="1326825" cy="212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2" name="Google Shape;292;p28"/>
          <p:cNvPicPr preferRelativeResize="0"/>
          <p:nvPr/>
        </p:nvPicPr>
        <p:blipFill rotWithShape="1">
          <a:blip r:embed="rId5">
            <a:alphaModFix/>
          </a:blip>
          <a:srcRect b="50443"/>
          <a:stretch/>
        </p:blipFill>
        <p:spPr>
          <a:xfrm rot="5400000">
            <a:off x="-444429" y="3936892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28"/>
          <p:cNvPicPr preferRelativeResize="0"/>
          <p:nvPr/>
        </p:nvPicPr>
        <p:blipFill rotWithShape="1">
          <a:blip r:embed="rId6">
            <a:alphaModFix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rcRect b="50443"/>
          <a:stretch/>
        </p:blipFill>
        <p:spPr>
          <a:xfrm rot="5400000">
            <a:off x="237958" y="3936892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28"/>
          <p:cNvPicPr preferRelativeResize="0"/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35" t="1038" r="-10067" b="47015"/>
          <a:stretch/>
        </p:blipFill>
        <p:spPr>
          <a:xfrm rot="5400000">
            <a:off x="-969058" y="1010253"/>
            <a:ext cx="5187250" cy="336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28"/>
          <p:cNvPicPr preferRelativeResize="0"/>
          <p:nvPr/>
        </p:nvPicPr>
        <p:blipFill rotWithShape="1">
          <a:blip r:embed="rId5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258250" y="996476"/>
            <a:ext cx="959650" cy="44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28"/>
          <p:cNvPicPr preferRelativeResize="0"/>
          <p:nvPr/>
        </p:nvPicPr>
        <p:blipFill rotWithShape="1">
          <a:blip r:embed="rId5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615887" y="2163872"/>
            <a:ext cx="2288614" cy="1056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28"/>
          <p:cNvPicPr preferRelativeResize="0"/>
          <p:nvPr/>
        </p:nvPicPr>
        <p:blipFill rotWithShape="1">
          <a:blip r:embed="rId4">
            <a:alphaModFix/>
          </a:blip>
          <a:srcRect l="11254" r="13011" b="50881"/>
          <a:stretch/>
        </p:blipFill>
        <p:spPr>
          <a:xfrm rot="5400000">
            <a:off x="-358873" y="3081636"/>
            <a:ext cx="1611750" cy="89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92;p28">
            <a:extLst>
              <a:ext uri="{FF2B5EF4-FFF2-40B4-BE49-F238E27FC236}">
                <a16:creationId xmlns:a16="http://schemas.microsoft.com/office/drawing/2014/main" id="{09D9AE90-DAC2-7AA1-016A-AE436A16C61F}"/>
              </a:ext>
            </a:extLst>
          </p:cNvPr>
          <p:cNvPicPr preferRelativeResize="0"/>
          <p:nvPr/>
        </p:nvPicPr>
        <p:blipFill rotWithShape="1">
          <a:blip r:embed="rId5">
            <a:alphaModFix amt="94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50443"/>
          <a:stretch/>
        </p:blipFill>
        <p:spPr>
          <a:xfrm rot="5400000">
            <a:off x="-444429" y="3936891"/>
            <a:ext cx="1651475" cy="76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294;p28">
            <a:extLst>
              <a:ext uri="{FF2B5EF4-FFF2-40B4-BE49-F238E27FC236}">
                <a16:creationId xmlns:a16="http://schemas.microsoft.com/office/drawing/2014/main" id="{801FFFA6-BD32-8A6F-569A-F471A40AC934}"/>
              </a:ext>
            </a:extLst>
          </p:cNvPr>
          <p:cNvPicPr preferRelativeResize="0"/>
          <p:nvPr/>
        </p:nvPicPr>
        <p:blipFill rotWithShape="1"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35" t="1038" r="-10067" b="47015"/>
          <a:stretch/>
        </p:blipFill>
        <p:spPr>
          <a:xfrm rot="5400000">
            <a:off x="-890998" y="832081"/>
            <a:ext cx="5187250" cy="336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close-up of a logo&#10;&#10;AI-generated content may be incorrect.">
            <a:extLst>
              <a:ext uri="{FF2B5EF4-FFF2-40B4-BE49-F238E27FC236}">
                <a16:creationId xmlns:a16="http://schemas.microsoft.com/office/drawing/2014/main" id="{EBB62B2F-C62B-7EC6-2DD2-6753587F008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9694" b="-1611"/>
          <a:stretch/>
        </p:blipFill>
        <p:spPr>
          <a:xfrm>
            <a:off x="6552965" y="98665"/>
            <a:ext cx="2405448" cy="971477"/>
          </a:xfrm>
          <a:prstGeom prst="rect">
            <a:avLst/>
          </a:prstGeom>
        </p:spPr>
      </p:pic>
      <p:sp>
        <p:nvSpPr>
          <p:cNvPr id="12" name="Subtitle 11">
            <a:extLst>
              <a:ext uri="{FF2B5EF4-FFF2-40B4-BE49-F238E27FC236}">
                <a16:creationId xmlns:a16="http://schemas.microsoft.com/office/drawing/2014/main" id="{5BB93EE3-AB20-EA5B-B804-FA302CFCC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6" y="76572"/>
            <a:ext cx="6894600" cy="497100"/>
          </a:xfrm>
        </p:spPr>
        <p:txBody>
          <a:bodyPr/>
          <a:lstStyle/>
          <a:p>
            <a:r>
              <a:rPr lang="en-US" sz="2400" b="1" dirty="0"/>
              <a:t>A Personal Journey and Shared Challenges</a:t>
            </a:r>
          </a:p>
          <a:p>
            <a:endParaRPr lang="en-US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3F17CE-ED9C-9230-3473-759C601BEDC3}"/>
              </a:ext>
            </a:extLst>
          </p:cNvPr>
          <p:cNvSpPr txBox="1"/>
          <p:nvPr/>
        </p:nvSpPr>
        <p:spPr>
          <a:xfrm>
            <a:off x="3888516" y="1598574"/>
            <a:ext cx="4893744" cy="1000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/>
              <a:t>Personal Experience in M&amp;E Professional Journey</a:t>
            </a:r>
          </a:p>
          <a:p>
            <a:pPr>
              <a:lnSpc>
                <a:spcPct val="150000"/>
              </a:lnSpc>
            </a:pPr>
            <a:r>
              <a:rPr lang="en-US" sz="1600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0639C8-AAEC-76A8-3D5C-5AB5D8B19E82}"/>
              </a:ext>
            </a:extLst>
          </p:cNvPr>
          <p:cNvSpPr txBox="1"/>
          <p:nvPr/>
        </p:nvSpPr>
        <p:spPr>
          <a:xfrm>
            <a:off x="3888516" y="2722798"/>
            <a:ext cx="4893744" cy="1000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/>
              <a:t>Doing Evaluations for NGOs VS State Institutions</a:t>
            </a:r>
          </a:p>
          <a:p>
            <a:pPr>
              <a:lnSpc>
                <a:spcPct val="150000"/>
              </a:lnSpc>
            </a:pPr>
            <a:r>
              <a:rPr lang="en-US" sz="1600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BF4060-435C-2A89-1FC2-CA7452E7989E}"/>
              </a:ext>
            </a:extLst>
          </p:cNvPr>
          <p:cNvSpPr txBox="1"/>
          <p:nvPr/>
        </p:nvSpPr>
        <p:spPr>
          <a:xfrm>
            <a:off x="3888516" y="3939301"/>
            <a:ext cx="4893744" cy="1000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/>
              <a:t>Challenges in performing M&amp;E in practice</a:t>
            </a:r>
          </a:p>
          <a:p>
            <a:pPr>
              <a:lnSpc>
                <a:spcPct val="150000"/>
              </a:lnSpc>
            </a:pPr>
            <a:r>
              <a:rPr lang="en-US" sz="1600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99646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46075" y="148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Learning by Doing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1913361" y="1120658"/>
            <a:ext cx="6934076" cy="9150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encountered evaluation during Master’s studies</a:t>
            </a:r>
          </a:p>
          <a:p>
            <a:pPr marL="0" indent="0"/>
            <a:r>
              <a:rPr lang="en-US" sz="2000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Google Shape;417;p35">
            <a:extLst>
              <a:ext uri="{FF2B5EF4-FFF2-40B4-BE49-F238E27FC236}">
                <a16:creationId xmlns:a16="http://schemas.microsoft.com/office/drawing/2014/main" id="{78FBD2B3-4991-C27C-5A6E-B94249657943}"/>
              </a:ext>
            </a:extLst>
          </p:cNvPr>
          <p:cNvSpPr txBox="1">
            <a:spLocks/>
          </p:cNvSpPr>
          <p:nvPr/>
        </p:nvSpPr>
        <p:spPr>
          <a:xfrm>
            <a:off x="1921599" y="2035737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Took 5 years to apply in practice through RIAs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Google Shape;417;p35">
            <a:extLst>
              <a:ext uri="{FF2B5EF4-FFF2-40B4-BE49-F238E27FC236}">
                <a16:creationId xmlns:a16="http://schemas.microsoft.com/office/drawing/2014/main" id="{99D1ACA2-EF39-62CA-27A1-AC985AE73537}"/>
              </a:ext>
            </a:extLst>
          </p:cNvPr>
          <p:cNvSpPr txBox="1">
            <a:spLocks/>
          </p:cNvSpPr>
          <p:nvPr/>
        </p:nvSpPr>
        <p:spPr>
          <a:xfrm>
            <a:off x="1913361" y="2950816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Professional Development Options &amp; Resources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Google Shape;417;p35">
            <a:extLst>
              <a:ext uri="{FF2B5EF4-FFF2-40B4-BE49-F238E27FC236}">
                <a16:creationId xmlns:a16="http://schemas.microsoft.com/office/drawing/2014/main" id="{AF5C1D2E-F193-A5E5-C442-C06591E58CDB}"/>
              </a:ext>
            </a:extLst>
          </p:cNvPr>
          <p:cNvSpPr txBox="1">
            <a:spLocks/>
          </p:cNvSpPr>
          <p:nvPr/>
        </p:nvSpPr>
        <p:spPr>
          <a:xfrm>
            <a:off x="1913361" y="3941463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MELPA’s initiative for delivering M&amp;E short-term course in 2025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46075" y="148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Evaluations for NGOs VS State Institutions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1913361" y="1120658"/>
            <a:ext cx="6934076" cy="9150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encountered evaluation during Master’s studies</a:t>
            </a:r>
          </a:p>
          <a:p>
            <a:pPr marL="0" indent="0"/>
            <a:r>
              <a:rPr lang="en-US" sz="2000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Google Shape;417;p35">
            <a:extLst>
              <a:ext uri="{FF2B5EF4-FFF2-40B4-BE49-F238E27FC236}">
                <a16:creationId xmlns:a16="http://schemas.microsoft.com/office/drawing/2014/main" id="{78FBD2B3-4991-C27C-5A6E-B94249657943}"/>
              </a:ext>
            </a:extLst>
          </p:cNvPr>
          <p:cNvSpPr txBox="1">
            <a:spLocks/>
          </p:cNvSpPr>
          <p:nvPr/>
        </p:nvSpPr>
        <p:spPr>
          <a:xfrm>
            <a:off x="1921599" y="2035737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Took 5 years to apply in practice through RIAs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Google Shape;417;p35">
            <a:extLst>
              <a:ext uri="{FF2B5EF4-FFF2-40B4-BE49-F238E27FC236}">
                <a16:creationId xmlns:a16="http://schemas.microsoft.com/office/drawing/2014/main" id="{99D1ACA2-EF39-62CA-27A1-AC985AE73537}"/>
              </a:ext>
            </a:extLst>
          </p:cNvPr>
          <p:cNvSpPr txBox="1">
            <a:spLocks/>
          </p:cNvSpPr>
          <p:nvPr/>
        </p:nvSpPr>
        <p:spPr>
          <a:xfrm>
            <a:off x="1913361" y="2950816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Professional Development Options &amp; Resources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Google Shape;417;p35">
            <a:extLst>
              <a:ext uri="{FF2B5EF4-FFF2-40B4-BE49-F238E27FC236}">
                <a16:creationId xmlns:a16="http://schemas.microsoft.com/office/drawing/2014/main" id="{AF5C1D2E-F193-A5E5-C442-C06591E58CDB}"/>
              </a:ext>
            </a:extLst>
          </p:cNvPr>
          <p:cNvSpPr txBox="1">
            <a:spLocks/>
          </p:cNvSpPr>
          <p:nvPr/>
        </p:nvSpPr>
        <p:spPr>
          <a:xfrm>
            <a:off x="1913361" y="3941463"/>
            <a:ext cx="6934076" cy="9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MELPA’s initiative for delivering M&amp;E short-term course in 2025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4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46075" y="148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Evaluations for NGOs VS State Institutions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842442" y="1082874"/>
            <a:ext cx="3490661" cy="9930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M&amp;E for NGOs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417;p35">
            <a:extLst>
              <a:ext uri="{FF2B5EF4-FFF2-40B4-BE49-F238E27FC236}">
                <a16:creationId xmlns:a16="http://schemas.microsoft.com/office/drawing/2014/main" id="{F7C442AA-7BB3-ED13-7C0D-936191C53223}"/>
              </a:ext>
            </a:extLst>
          </p:cNvPr>
          <p:cNvSpPr txBox="1">
            <a:spLocks/>
          </p:cNvSpPr>
          <p:nvPr/>
        </p:nvSpPr>
        <p:spPr>
          <a:xfrm>
            <a:off x="4924291" y="1082873"/>
            <a:ext cx="3490661" cy="993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M&amp;E for State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D5F3B-6B88-BC1D-1C98-2BF3D72FC2B1}"/>
              </a:ext>
            </a:extLst>
          </p:cNvPr>
          <p:cNvSpPr txBox="1"/>
          <p:nvPr/>
        </p:nvSpPr>
        <p:spPr>
          <a:xfrm>
            <a:off x="5066270" y="2075934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Focusing on Costs-How much does it costs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9C660-5B76-77AE-49FD-D48F57B04CFE}"/>
              </a:ext>
            </a:extLst>
          </p:cNvPr>
          <p:cNvSpPr txBox="1"/>
          <p:nvPr/>
        </p:nvSpPr>
        <p:spPr>
          <a:xfrm>
            <a:off x="5066270" y="2591032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Less focus on non-monetary impacts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B18D2E-4800-FFB1-BE99-2B8C38D079BA}"/>
              </a:ext>
            </a:extLst>
          </p:cNvPr>
          <p:cNvSpPr txBox="1"/>
          <p:nvPr/>
        </p:nvSpPr>
        <p:spPr>
          <a:xfrm>
            <a:off x="5066270" y="3245940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Risk of staying inactive if ROI unclear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1080F9-6074-30D5-C2BA-25E3013405DB}"/>
              </a:ext>
            </a:extLst>
          </p:cNvPr>
          <p:cNvSpPr txBox="1"/>
          <p:nvPr/>
        </p:nvSpPr>
        <p:spPr>
          <a:xfrm>
            <a:off x="5066270" y="3900848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institutionalized, often ad-hoc and donor-driven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C644A9-4B6D-E025-3C46-3F7367703DC4}"/>
              </a:ext>
            </a:extLst>
          </p:cNvPr>
          <p:cNvSpPr txBox="1"/>
          <p:nvPr/>
        </p:nvSpPr>
        <p:spPr>
          <a:xfrm>
            <a:off x="842442" y="2026679"/>
            <a:ext cx="2990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to learn &amp; Adjust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0CC49F-D49E-FEDE-FB84-7C1C38E826F4}"/>
              </a:ext>
            </a:extLst>
          </p:cNvPr>
          <p:cNvSpPr txBox="1"/>
          <p:nvPr/>
        </p:nvSpPr>
        <p:spPr>
          <a:xfrm>
            <a:off x="842442" y="2571259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Lack of progressively tracing indicators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C57F2F-E874-8F25-18DE-F02CCDB5F983}"/>
              </a:ext>
            </a:extLst>
          </p:cNvPr>
          <p:cNvSpPr txBox="1"/>
          <p:nvPr/>
        </p:nvSpPr>
        <p:spPr>
          <a:xfrm>
            <a:off x="842442" y="3245940"/>
            <a:ext cx="2990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M&amp;E dedicated person for small NGOs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12EFE7-A536-BB16-EF31-D8EFAFC4EFF4}"/>
              </a:ext>
            </a:extLst>
          </p:cNvPr>
          <p:cNvSpPr txBox="1"/>
          <p:nvPr/>
        </p:nvSpPr>
        <p:spPr>
          <a:xfrm>
            <a:off x="842441" y="3933210"/>
            <a:ext cx="29903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Recall bias and limited time to capture impacts for short term projects</a:t>
            </a:r>
          </a:p>
        </p:txBody>
      </p:sp>
    </p:spTree>
    <p:extLst>
      <p:ext uri="{BB962C8B-B14F-4D97-AF65-F5344CB8AC3E}">
        <p14:creationId xmlns:p14="http://schemas.microsoft.com/office/powerpoint/2010/main" val="165464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62551" y="6684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 will as decisive factor in State institutions</a:t>
            </a:r>
            <a:endParaRPr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2807977" y="1170990"/>
            <a:ext cx="6258574" cy="9930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Simple tools are being unused when there is no clear political will </a:t>
            </a:r>
          </a:p>
          <a:p>
            <a:pPr marL="0" indent="0"/>
            <a:r>
              <a:rPr lang="en-US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C644A9-4B6D-E025-3C46-3F7367703DC4}"/>
              </a:ext>
            </a:extLst>
          </p:cNvPr>
          <p:cNvSpPr txBox="1"/>
          <p:nvPr/>
        </p:nvSpPr>
        <p:spPr>
          <a:xfrm>
            <a:off x="1133794" y="2695497"/>
            <a:ext cx="687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institutionalizing evaluation even with strong support and provision of ready-made simple tools requires political will</a:t>
            </a:r>
          </a:p>
        </p:txBody>
      </p:sp>
    </p:spTree>
    <p:extLst>
      <p:ext uri="{BB962C8B-B14F-4D97-AF65-F5344CB8AC3E}">
        <p14:creationId xmlns:p14="http://schemas.microsoft.com/office/powerpoint/2010/main" val="405598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46075" y="148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Practical challenges encountered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842442" y="1082874"/>
            <a:ext cx="3490661" cy="9930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Quality &amp; Availability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417;p35">
            <a:extLst>
              <a:ext uri="{FF2B5EF4-FFF2-40B4-BE49-F238E27FC236}">
                <a16:creationId xmlns:a16="http://schemas.microsoft.com/office/drawing/2014/main" id="{F7C442AA-7BB3-ED13-7C0D-936191C53223}"/>
              </a:ext>
            </a:extLst>
          </p:cNvPr>
          <p:cNvSpPr txBox="1">
            <a:spLocks/>
          </p:cNvSpPr>
          <p:nvPr/>
        </p:nvSpPr>
        <p:spPr>
          <a:xfrm>
            <a:off x="842441" y="2011511"/>
            <a:ext cx="3210575" cy="855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commitment &amp; Flexibility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indent="0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D5F3B-6B88-BC1D-1C98-2BF3D72FC2B1}"/>
              </a:ext>
            </a:extLst>
          </p:cNvPr>
          <p:cNvSpPr txBox="1"/>
          <p:nvPr/>
        </p:nvSpPr>
        <p:spPr>
          <a:xfrm>
            <a:off x="4333102" y="1991730"/>
            <a:ext cx="41601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M&amp;E perceived something forced, donor requirements, often as a tool for control or tool to validate already defined decisions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9C660-5B76-77AE-49FD-D48F57B04CFE}"/>
              </a:ext>
            </a:extLst>
          </p:cNvPr>
          <p:cNvSpPr txBox="1"/>
          <p:nvPr/>
        </p:nvSpPr>
        <p:spPr>
          <a:xfrm>
            <a:off x="4496890" y="4007715"/>
            <a:ext cx="391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Sometimes issues revealed taken as a personal criticism rather then lessons learned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B18D2E-4800-FFB1-BE99-2B8C38D079BA}"/>
              </a:ext>
            </a:extLst>
          </p:cNvPr>
          <p:cNvSpPr txBox="1"/>
          <p:nvPr/>
        </p:nvSpPr>
        <p:spPr>
          <a:xfrm>
            <a:off x="4388830" y="2988967"/>
            <a:ext cx="40220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complex systems affected by diverse factors or short-term projects, impacts are not immediately visible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C644A9-4B6D-E025-3C46-3F7367703DC4}"/>
              </a:ext>
            </a:extLst>
          </p:cNvPr>
          <p:cNvSpPr txBox="1"/>
          <p:nvPr/>
        </p:nvSpPr>
        <p:spPr>
          <a:xfrm>
            <a:off x="4333103" y="1058596"/>
            <a:ext cx="38080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major issue. Often, data is either missing, outdated, or not detailed enough—especially for vulnerable groups or rural areas</a:t>
            </a:r>
          </a:p>
        </p:txBody>
      </p:sp>
      <p:sp>
        <p:nvSpPr>
          <p:cNvPr id="11" name="Google Shape;417;p35">
            <a:extLst>
              <a:ext uri="{FF2B5EF4-FFF2-40B4-BE49-F238E27FC236}">
                <a16:creationId xmlns:a16="http://schemas.microsoft.com/office/drawing/2014/main" id="{454E2F46-0DB1-2699-8CC1-277DB64839DC}"/>
              </a:ext>
            </a:extLst>
          </p:cNvPr>
          <p:cNvSpPr txBox="1">
            <a:spLocks/>
          </p:cNvSpPr>
          <p:nvPr/>
        </p:nvSpPr>
        <p:spPr>
          <a:xfrm>
            <a:off x="842440" y="3024997"/>
            <a:ext cx="3210575" cy="855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Proving impact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</p:txBody>
      </p:sp>
      <p:sp>
        <p:nvSpPr>
          <p:cNvPr id="12" name="Google Shape;417;p35">
            <a:extLst>
              <a:ext uri="{FF2B5EF4-FFF2-40B4-BE49-F238E27FC236}">
                <a16:creationId xmlns:a16="http://schemas.microsoft.com/office/drawing/2014/main" id="{61BB5C61-5C67-D2E6-B7E3-805AFDCACAD0}"/>
              </a:ext>
            </a:extLst>
          </p:cNvPr>
          <p:cNvSpPr txBox="1">
            <a:spLocks/>
          </p:cNvSpPr>
          <p:nvPr/>
        </p:nvSpPr>
        <p:spPr>
          <a:xfrm>
            <a:off x="842440" y="3887864"/>
            <a:ext cx="3210575" cy="855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Communicating problems</a:t>
            </a: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66243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5"/>
          <p:cNvSpPr txBox="1">
            <a:spLocks noGrp="1"/>
          </p:cNvSpPr>
          <p:nvPr>
            <p:ph type="title"/>
          </p:nvPr>
        </p:nvSpPr>
        <p:spPr>
          <a:xfrm>
            <a:off x="1346075" y="148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Building a Stronger Evaluation Culture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7" name="Google Shape;417;p35"/>
          <p:cNvSpPr txBox="1">
            <a:spLocks noGrp="1"/>
          </p:cNvSpPr>
          <p:nvPr>
            <p:ph type="subTitle" idx="5"/>
          </p:nvPr>
        </p:nvSpPr>
        <p:spPr>
          <a:xfrm>
            <a:off x="842442" y="1082874"/>
            <a:ext cx="7568390" cy="9930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and Evaluation is not just about data—it’s about learning.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1800" u="sng" dirty="0">
                <a:uFill>
                  <a:solidFill>
                    <a:srgbClr val="DCD20E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D5F3B-6B88-BC1D-1C98-2BF3D72FC2B1}"/>
              </a:ext>
            </a:extLst>
          </p:cNvPr>
          <p:cNvSpPr txBox="1"/>
          <p:nvPr/>
        </p:nvSpPr>
        <p:spPr>
          <a:xfrm>
            <a:off x="939113" y="2978895"/>
            <a:ext cx="7265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Change mindset and acceptance: Evaluation is not a formality but a tool for learning, accountability &amp; Growth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C644A9-4B6D-E025-3C46-3F7367703DC4}"/>
              </a:ext>
            </a:extLst>
          </p:cNvPr>
          <p:cNvSpPr txBox="1"/>
          <p:nvPr/>
        </p:nvSpPr>
        <p:spPr>
          <a:xfrm>
            <a:off x="939112" y="1881084"/>
            <a:ext cx="5797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Support  training and education for M&amp;E professionals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3DCA03-AA1F-78DC-AB20-CED90D26CEEE}"/>
              </a:ext>
            </a:extLst>
          </p:cNvPr>
          <p:cNvSpPr txBox="1"/>
          <p:nvPr/>
        </p:nvSpPr>
        <p:spPr>
          <a:xfrm>
            <a:off x="939113" y="2504642"/>
            <a:ext cx="5797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Digital Resource Hub: knowledge materials, courses, templates</a:t>
            </a:r>
          </a:p>
        </p:txBody>
      </p:sp>
    </p:spTree>
    <p:extLst>
      <p:ext uri="{BB962C8B-B14F-4D97-AF65-F5344CB8AC3E}">
        <p14:creationId xmlns:p14="http://schemas.microsoft.com/office/powerpoint/2010/main" val="385490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9" name="Google Shape;699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775" y="2521923"/>
            <a:ext cx="1988409" cy="2006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0" name="Google Shape;700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62151" y="1682848"/>
            <a:ext cx="2929432" cy="2956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01" name="Google Shape;701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01343" y="2117226"/>
            <a:ext cx="2929432" cy="2956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02" name="Google Shape;702;p48"/>
          <p:cNvPicPr preferRelativeResize="0"/>
          <p:nvPr/>
        </p:nvPicPr>
        <p:blipFill rotWithShape="1">
          <a:blip r:embed="rId4">
            <a:alphaModFix/>
          </a:blip>
          <a:srcRect b="26831"/>
          <a:stretch/>
        </p:blipFill>
        <p:spPr>
          <a:xfrm>
            <a:off x="2453125" y="2117227"/>
            <a:ext cx="4143110" cy="3059225"/>
          </a:xfrm>
          <a:prstGeom prst="rect">
            <a:avLst/>
          </a:prstGeom>
          <a:noFill/>
          <a:ln>
            <a:noFill/>
          </a:ln>
        </p:spPr>
      </p:pic>
      <p:sp>
        <p:nvSpPr>
          <p:cNvPr id="704" name="Google Shape;704;p48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</a:t>
            </a:r>
            <a:endParaRPr dirty="0"/>
          </a:p>
        </p:txBody>
      </p:sp>
      <p:pic>
        <p:nvPicPr>
          <p:cNvPr id="706" name="Google Shape;706;p4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36325" y="2621083"/>
            <a:ext cx="1580562" cy="1595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7" name="Google Shape;707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1526" y="1953657"/>
            <a:ext cx="1184211" cy="1195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709" name="Google Shape;709;p4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79137" y="2413307"/>
            <a:ext cx="1641074" cy="1656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0" name="Google Shape;710;p4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27834" y="3113722"/>
            <a:ext cx="1122656" cy="1132953"/>
          </a:xfrm>
          <a:prstGeom prst="rect">
            <a:avLst/>
          </a:prstGeom>
          <a:noFill/>
          <a:ln>
            <a:noFill/>
          </a:ln>
        </p:spPr>
      </p:pic>
      <p:pic>
        <p:nvPicPr>
          <p:cNvPr id="711" name="Google Shape;711;p48"/>
          <p:cNvPicPr preferRelativeResize="0"/>
          <p:nvPr/>
        </p:nvPicPr>
        <p:blipFill rotWithShape="1">
          <a:blip r:embed="rId6">
            <a:alphaModFix/>
          </a:blip>
          <a:srcRect l="11496" t="13053" r="12917" b="14785"/>
          <a:stretch/>
        </p:blipFill>
        <p:spPr>
          <a:xfrm>
            <a:off x="2272503" y="3574454"/>
            <a:ext cx="811276" cy="78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2" name="Google Shape;712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1259" y="3113730"/>
            <a:ext cx="815620" cy="8231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51;p47">
            <a:extLst>
              <a:ext uri="{FF2B5EF4-FFF2-40B4-BE49-F238E27FC236}">
                <a16:creationId xmlns:a16="http://schemas.microsoft.com/office/drawing/2014/main" id="{9B7D6034-AF75-6B26-325D-335167270B05}"/>
              </a:ext>
            </a:extLst>
          </p:cNvPr>
          <p:cNvSpPr txBox="1">
            <a:spLocks/>
          </p:cNvSpPr>
          <p:nvPr/>
        </p:nvSpPr>
        <p:spPr>
          <a:xfrm>
            <a:off x="5855504" y="4623552"/>
            <a:ext cx="3220763" cy="3717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b="1" dirty="0">
                <a:hlinkClick r:id="rId7"/>
              </a:rPr>
              <a:t>m.chachua@ecg.ge</a:t>
            </a:r>
            <a:r>
              <a:rPr lang="en-US" b="1" dirty="0"/>
              <a:t>;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l Meeting by Slidesgo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455</Words>
  <Application>Microsoft Office PowerPoint</Application>
  <PresentationFormat>On-screen Show (16:9)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Atkinson Hyperlegible</vt:lpstr>
      <vt:lpstr>Bebas Neue</vt:lpstr>
      <vt:lpstr>Calibri</vt:lpstr>
      <vt:lpstr>Playfair Display</vt:lpstr>
      <vt:lpstr>Times New Roman</vt:lpstr>
      <vt:lpstr>Wingdings</vt:lpstr>
      <vt:lpstr>Formal Meeting by Slidesgo</vt:lpstr>
      <vt:lpstr>Challenges and opportunities for the professionalization of Evaluation in Georgia </vt:lpstr>
      <vt:lpstr>PowerPoint Presentation</vt:lpstr>
      <vt:lpstr>Learning by Doing</vt:lpstr>
      <vt:lpstr>Evaluations for NGOs VS State Institutions</vt:lpstr>
      <vt:lpstr>Evaluations for NGOs VS State Institutions</vt:lpstr>
      <vt:lpstr>Political will as decisive factor in State institutions</vt:lpstr>
      <vt:lpstr>Practical challenges encountered</vt:lpstr>
      <vt:lpstr>Building a Stronger Evaluation Culture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GEORGIAN PARLIAMENTARY RESEARCH CENTER</dc:title>
  <cp:lastModifiedBy>Mariam Chachua</cp:lastModifiedBy>
  <cp:revision>18</cp:revision>
  <dcterms:modified xsi:type="dcterms:W3CDTF">2025-06-02T20:55:18Z</dcterms:modified>
</cp:coreProperties>
</file>