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64" r:id="rId3"/>
    <p:sldMasterId id="2147483659" r:id="rId4"/>
    <p:sldMasterId id="2147483662" r:id="rId5"/>
  </p:sldMasterIdLst>
  <p:notesMasterIdLst>
    <p:notesMasterId r:id="rId21"/>
  </p:notesMasterIdLst>
  <p:sldIdLst>
    <p:sldId id="257" r:id="rId6"/>
    <p:sldId id="259" r:id="rId7"/>
    <p:sldId id="258" r:id="rId8"/>
    <p:sldId id="269" r:id="rId9"/>
    <p:sldId id="263" r:id="rId10"/>
    <p:sldId id="264" r:id="rId11"/>
    <p:sldId id="265" r:id="rId12"/>
    <p:sldId id="266" r:id="rId13"/>
    <p:sldId id="268" r:id="rId14"/>
    <p:sldId id="276" r:id="rId15"/>
    <p:sldId id="4198" r:id="rId16"/>
    <p:sldId id="4197" r:id="rId17"/>
    <p:sldId id="4199" r:id="rId18"/>
    <p:sldId id="262" r:id="rId19"/>
    <p:sldId id="260" r:id="rId2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DA8"/>
    <a:srgbClr val="C69EC0"/>
    <a:srgbClr val="F9E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/>
    <p:restoredTop sz="75798" autoAdjust="0"/>
  </p:normalViewPr>
  <p:slideViewPr>
    <p:cSldViewPr snapToGrid="0">
      <p:cViewPr varScale="1">
        <p:scale>
          <a:sx n="93" d="100"/>
          <a:sy n="93" d="100"/>
        </p:scale>
        <p:origin x="17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72248-975D-468B-8E67-CFABB06C81EA}" type="datetimeFigureOut">
              <a:rPr lang="es-EC" smtClean="0"/>
              <a:t>6/6/25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6CCC3-FFC7-4B8B-B992-E0B54D5DD13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838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La Secretaría Nacional de Planificación, junto con otras instituciones nacionales y actores externos, contribuyen a la medición con su perspectiva sobre las capacidades del sistema nacional de evaluación.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Esta diversidad de opiniones y conocimientos especializados resulta fundamental para asegurar la precisión de los datos del INCE.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Número de personas participantes (2024): </a:t>
            </a:r>
            <a:r>
              <a:rPr lang="es-E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146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6CCC3-FFC7-4B8B-B992-E0B54D5DD132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152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Variación Absoluta: 1,42</a:t>
            </a:r>
            <a:br>
              <a:rPr lang="es-EC" dirty="0"/>
            </a:br>
            <a:r>
              <a:rPr lang="es-EC" dirty="0"/>
              <a:t>Variación Relativa 39,9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+mn-lt"/>
              </a:rPr>
              <a:t>Evolución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indicadores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clave.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Crecimiento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en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capacidades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institucionales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Mejoras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en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cada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dimensión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. Progreso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en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implementación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de las </a:t>
            </a:r>
            <a:r>
              <a:rPr lang="en-US" dirty="0" err="1">
                <a:solidFill>
                  <a:prstClr val="black"/>
                </a:solidFill>
                <a:latin typeface="+mn-lt"/>
              </a:rPr>
              <a:t>evaluaciones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.</a:t>
            </a:r>
          </a:p>
          <a:p>
            <a:r>
              <a:rPr lang="es-EC" dirty="0"/>
              <a:t>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6CCC3-FFC7-4B8B-B992-E0B54D5DD132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450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Describe la estructura que sustenta la existencia y operatividad de la función estatal de evaluación, incluyendo la normativa general, las entidades y estructuras encargadas, así como los recursos y condiciones necesarios para su implementación.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6CCC3-FFC7-4B8B-B992-E0B54D5DD132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865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Hace alusión a la capacidad instalada en el país para atender la demanda de evaluaciones, considerando al sector público, el mercado profesional, la oferta académica y/o las redes de especialistas en evaluación.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6CCC3-FFC7-4B8B-B992-E0B54D5DD132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27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Adecuación de los procesos y productos de evaluación a estándares establecidos desde América Latina y el Caribe y a nivel internacional.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1. Validez 2. Fiabilidad 3. Utilidad</a:t>
            </a:r>
            <a:endParaRPr lang="en-US" sz="1200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6CCC3-FFC7-4B8B-B992-E0B54D5DD132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387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ts val="2700"/>
              </a:lnSpc>
              <a:buNone/>
            </a:pPr>
            <a:r>
              <a:rPr lang="es-ES" sz="1200" dirty="0"/>
              <a:t>Se refiere a la existencia y funcionamiento de instancias de intercambio y coordinaciones colegiadas, establecidas a instancias de las entidades gubernamentales. </a:t>
            </a:r>
            <a:r>
              <a:rPr lang="en-US" sz="12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El INCE </a:t>
            </a:r>
            <a:r>
              <a:rPr lang="en-US" sz="1200" dirty="0" err="1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fomenta</a:t>
            </a:r>
            <a:r>
              <a:rPr lang="en-US" sz="12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la </a:t>
            </a:r>
            <a:r>
              <a:rPr lang="en-US" sz="1200" dirty="0" err="1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colaboración</a:t>
            </a:r>
            <a:r>
              <a:rPr lang="en-US" sz="12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200" dirty="0" err="1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intersectorial</a:t>
            </a:r>
            <a:r>
              <a:rPr lang="en-US" sz="12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.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en-US" sz="12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para </a:t>
            </a:r>
            <a:r>
              <a:rPr lang="en-US" sz="1200" dirty="0" err="1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una</a:t>
            </a:r>
            <a:r>
              <a:rPr lang="en-US" sz="12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200" dirty="0" err="1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evaluación</a:t>
            </a:r>
            <a:r>
              <a:rPr lang="en-US" sz="12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</a:t>
            </a:r>
            <a:r>
              <a:rPr lang="en-US" sz="1200" dirty="0" err="1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más</a:t>
            </a:r>
            <a:r>
              <a:rPr lang="en-US" sz="12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 robusta</a:t>
            </a:r>
            <a:endParaRPr lang="es-EC" sz="1200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6CCC3-FFC7-4B8B-B992-E0B54D5DD132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1349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Capacidad del sistema para generar información válida y oportuna, que sea utilizada para la toma de decisiones y la rendición de cuentas institucional</a:t>
            </a:r>
            <a:r>
              <a:rPr lang="en-US" sz="12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. </a:t>
            </a:r>
            <a:r>
              <a:rPr lang="en-US" sz="1200" dirty="0"/>
              <a:t>Se </a:t>
            </a:r>
            <a:r>
              <a:rPr lang="en-US" sz="1200" dirty="0" err="1"/>
              <a:t>prevé</a:t>
            </a:r>
            <a:r>
              <a:rPr lang="en-US" sz="1200" dirty="0"/>
              <a:t> a que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resultados</a:t>
            </a:r>
            <a:r>
              <a:rPr lang="en-US" sz="1200" dirty="0"/>
              <a:t> de las evaluaciones se </a:t>
            </a:r>
            <a:r>
              <a:rPr lang="en-US" sz="1200" dirty="0" err="1"/>
              <a:t>traduzcan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acciones</a:t>
            </a:r>
            <a:r>
              <a:rPr lang="en-US" sz="1200" dirty="0"/>
              <a:t> </a:t>
            </a:r>
            <a:r>
              <a:rPr lang="en-US" sz="1200" dirty="0" err="1"/>
              <a:t>concretas</a:t>
            </a:r>
            <a:r>
              <a:rPr lang="en-US" sz="1200" dirty="0"/>
              <a:t>, que </a:t>
            </a:r>
            <a:r>
              <a:rPr lang="en-US" sz="1200" dirty="0" err="1"/>
              <a:t>fortalezcan</a:t>
            </a:r>
            <a:r>
              <a:rPr lang="en-US" sz="1200" dirty="0"/>
              <a:t> el Sistema de </a:t>
            </a:r>
            <a:r>
              <a:rPr lang="en-US" sz="1200" dirty="0" err="1"/>
              <a:t>seguimiento</a:t>
            </a:r>
            <a:r>
              <a:rPr lang="en-US" sz="1200" dirty="0"/>
              <a:t> y </a:t>
            </a:r>
            <a:r>
              <a:rPr lang="en-US" sz="1200" dirty="0" err="1"/>
              <a:t>evaluación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conjunto.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6CCC3-FFC7-4B8B-B992-E0B54D5DD132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810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Desafíos institucionales identificados</a:t>
            </a:r>
          </a:p>
          <a:p>
            <a:r>
              <a:rPr lang="es-ES" dirty="0"/>
              <a:t>•	Fomentar la plena adopción de procesos de evaluación como instrumento de retroalimentación de la política pública. </a:t>
            </a:r>
          </a:p>
          <a:p>
            <a:r>
              <a:rPr lang="es-ES" dirty="0"/>
              <a:t>•	Disminuir las brechas en las capacidades técnicas para incorporar de manera efectiva los procesos evaluativos. </a:t>
            </a:r>
          </a:p>
          <a:p>
            <a:r>
              <a:rPr lang="es-ES" dirty="0"/>
              <a:t>•	Generar instrumentos metodológicos que integren perspectivas innovadoras en procesos de evaluación: enfoque de medio ambiente, ODS, participativo, entre otros. </a:t>
            </a:r>
          </a:p>
          <a:p>
            <a:r>
              <a:rPr lang="es-ES" dirty="0"/>
              <a:t>•	Promover la generación de datos desagregados y evidencia confiable para fundamentar evaluaciones inclusivas y con enfoque de derechos. Aquí es importante invitar a las instituciones públicas a fortalecer sus registros administrativos con base en estándares internacionales de calidad y certificación estadística.  </a:t>
            </a:r>
          </a:p>
          <a:p>
            <a:r>
              <a:rPr lang="es-ES" dirty="0"/>
              <a:t>•	Motivar el uso de las evaluaciones como insumo para la toma de decisiones y el fortalecimiento de la política pública. Hay que destacar que la SNP ha desarrollado instrumentos de Respuesta Gerencial y Plan de Acción para impulsar el compromiso de las instituciones dueñas de las intervenciones públicas evaluadas (planes, estrategias, políticas públicas, servicios y programas y proyectos de inversión) y la definición de acciones, responsabilidades, corresponsabilidades y plazos de cumplimiento para la mejora continua. Sin embargo, las instituciones deben apropiarse de estos instrumentos y sobre todo cumplir con las actividades definidas en el Plan de Acción.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063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Desafíos institucionales identificados</a:t>
            </a:r>
          </a:p>
          <a:p>
            <a:r>
              <a:rPr lang="es-ES" dirty="0"/>
              <a:t>•	Fomentar la plena adopción de procesos de evaluación como instrumento de retroalimentación de la política pública. </a:t>
            </a:r>
          </a:p>
          <a:p>
            <a:r>
              <a:rPr lang="es-ES" dirty="0"/>
              <a:t>•	Disminuir las brechas en las capacidades técnicas para incorporar de manera efectiva los procesos evaluativos. </a:t>
            </a:r>
          </a:p>
          <a:p>
            <a:r>
              <a:rPr lang="es-ES" dirty="0"/>
              <a:t>•	Generar instrumentos metodológicos que integren perspectivas innovadoras en procesos de evaluación: enfoque de medio ambiente, ODS, participativo, entre otros. </a:t>
            </a:r>
          </a:p>
          <a:p>
            <a:r>
              <a:rPr lang="es-ES" dirty="0"/>
              <a:t>•	Promover la generación de datos desagregados y evidencia confiable para fundamentar evaluaciones inclusivas y con enfoque de derechos. Aquí es importante invitar a las instituciones públicas a fortalecer sus registros administrativos con base en estándares internacionales de calidad y certificación estadística.  </a:t>
            </a:r>
          </a:p>
          <a:p>
            <a:r>
              <a:rPr lang="es-ES" dirty="0"/>
              <a:t>•	Motivar el uso de las evaluaciones como insumo para la toma de decisiones y el fortalecimiento de la política pública. Hay que destacar que la SNP ha desarrollado instrumentos de Respuesta Gerencial y Plan de Acción para impulsar el compromiso de las instituciones dueñas de las intervenciones públicas evaluadas (planes, estrategias, políticas públicas, servicios y programas y proyectos de inversión) y la definición de acciones, responsabilidades, corresponsabilidades y plazos de cumplimiento para la mejora continua. Sin embargo, las instituciones deben apropiarse de estos instrumentos y sobre todo cumplir con las actividades definidas en el Plan de Acción. 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s-EC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17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30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225B0-3F91-62FA-2D80-630377C7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16AA9F-DE2B-F3B4-2843-CB79BF2E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109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2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71244-92E1-8574-6ECD-464654222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3A10A9-BD1D-8A6C-8E7C-CE6ED2530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37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26F43-C5BF-F675-ED7D-67221E02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966607-8938-B256-FED2-99F0AE9DD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686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3827E-F89F-3A79-293F-89AAF3B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8111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B18CE8-6B2C-89AB-CD34-CE5CF8FC6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05301"/>
            <a:ext cx="10515600" cy="9525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051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A4FDD-F4D2-2340-30AF-5B9E8C8F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90222-737E-DA6D-C77F-E8EDD5951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607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68DD4B-3BEC-6F5A-04E5-1505B1084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6076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564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D90B6-B9BC-B7F4-9A90-19183350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680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92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53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4B490-6400-9BC5-C434-B7F8FAB4B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8B3F8C-C6DE-3A82-AC4D-B5A8734D8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414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550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heme" Target="../theme/theme3.xml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DEED93-8237-AD85-205E-E15591D71D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7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4FEA1C4-CBD8-93AB-897B-5E805341367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34C233-D89B-C0F4-8D6B-C082A319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772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D2BD86-A7F7-9454-4965-13C446B78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7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720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1BF91B39-CF71-90BF-3173-1DCF25229F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A4FE31-2472-3FEC-1E9C-84E64F2A86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64066" y="2307399"/>
            <a:ext cx="1422400" cy="1422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89159C-DC66-B5EF-D31A-E02A76B885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97265" y="1485252"/>
            <a:ext cx="2029308" cy="8007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405CDA-8B55-9062-4E6D-0FB9D7D4E9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64462" y="1654849"/>
            <a:ext cx="1741278" cy="6831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D70822-7E02-32A5-C1D4-EA52D746F89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6907" y="2703249"/>
            <a:ext cx="1648355" cy="3966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73C5DF5-6C3F-B0C2-443B-2D01588889A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47590" y="1206060"/>
            <a:ext cx="1873612" cy="13255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1FC4FE9-BB12-BBF5-BD86-D6C8B78FE9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68820" y="2265319"/>
            <a:ext cx="1422400" cy="1422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A463713-CD7B-04BD-234F-412B12212A5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007483" y="2494202"/>
            <a:ext cx="2017825" cy="6831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FEE13DD-B634-4F0F-4F01-7C97985D628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293596" y="3696018"/>
            <a:ext cx="1749825" cy="48295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76ABD4C-9D49-D05F-CFFC-B0D3244E81C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58350" y="3476788"/>
            <a:ext cx="1536985" cy="9203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48C3F9A-DB65-1A90-0623-558612DF23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32445" y="3541699"/>
            <a:ext cx="555208" cy="7208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F99BD58-D4B6-1F3A-601A-BE0A738539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2164" y="1506418"/>
            <a:ext cx="1759061" cy="73880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1F3935E-4AB3-FB54-DE5A-8599092C0DA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85764" y="1485252"/>
            <a:ext cx="603735" cy="74486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C555BF3-248B-3C89-C96C-D8185619A6B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047616" y="2579538"/>
            <a:ext cx="1678726" cy="683118"/>
          </a:xfrm>
          <a:prstGeom prst="rect">
            <a:avLst/>
          </a:prstGeom>
        </p:spPr>
      </p:pic>
      <p:pic>
        <p:nvPicPr>
          <p:cNvPr id="21" name="Imagen 20" descr="Resultado de imagen para logotipo o sello de la Universidad Central del Ecuador">
            <a:extLst>
              <a:ext uri="{FF2B5EF4-FFF2-40B4-BE49-F238E27FC236}">
                <a16:creationId xmlns:a16="http://schemas.microsoft.com/office/drawing/2014/main" id="{F61F78BD-57A0-21FD-A633-6D1F6275984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37" y="3541699"/>
            <a:ext cx="74676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08EFD6A-A896-E45E-D100-C94F4120B1C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526571" y="4471727"/>
            <a:ext cx="8919943" cy="84493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6FAD100-591A-6D85-3E1F-67364F2DC1D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91856" y="3441686"/>
            <a:ext cx="1752807" cy="8306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40E672-F29B-5DBC-EDC3-0FE893602FF3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379546" y="328633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3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2CC9BE5-E425-5572-3F13-DDB665D946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5A5B9-440A-DF47-8683-6605FB9E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058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F66AE-BEA3-C601-4248-663E0AD93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7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77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8B98D25-AFBD-5648-C468-2A2C294208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2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3" Type="http://schemas.openxmlformats.org/officeDocument/2006/relationships/image" Target="../media/image23.emf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ceval.org/es/country-page/ecuador" TargetMode="External"/><Relationship Id="rId5" Type="http://schemas.openxmlformats.org/officeDocument/2006/relationships/hyperlink" Target="mailto:PlataformaEvaluacion@planificacion.gob.ec" TargetMode="External"/><Relationship Id="rId4" Type="http://schemas.openxmlformats.org/officeDocument/2006/relationships/hyperlink" Target="https://sni.gob.ec/informacion-para-la-planificacion/informacion-estadistica/banco-de-evaluacione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sv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01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6B019-D82B-26F1-599A-2B09D63FD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00CA189-E4EB-0477-E48C-A932B58FE5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>
                <a:solidFill>
                  <a:schemeClr val="bg1"/>
                </a:solidFill>
                <a:latin typeface="Barlow Condensed" panose="00000506000000000000" pitchFamily="2" charset="0"/>
                <a:cs typeface="Calibri Light" panose="020F0302020204030204" pitchFamily="34" charset="0"/>
              </a:rPr>
              <a:t>PLAN DE ACCIÓN </a:t>
            </a:r>
          </a:p>
        </p:txBody>
      </p:sp>
    </p:spTree>
    <p:extLst>
      <p:ext uri="{BB962C8B-B14F-4D97-AF65-F5344CB8AC3E}">
        <p14:creationId xmlns:p14="http://schemas.microsoft.com/office/powerpoint/2010/main" val="82960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C5940-E160-6CD4-0A98-6E463CD29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54A4E0D-439F-3B1B-76FE-A4F4414801C7}"/>
              </a:ext>
            </a:extLst>
          </p:cNvPr>
          <p:cNvSpPr/>
          <p:nvPr/>
        </p:nvSpPr>
        <p:spPr>
          <a:xfrm>
            <a:off x="16590" y="-6532"/>
            <a:ext cx="9367440" cy="792000"/>
          </a:xfrm>
          <a:prstGeom prst="rect">
            <a:avLst/>
          </a:prstGeom>
          <a:gradFill flip="none" rotWithShape="1">
            <a:gsLst>
              <a:gs pos="0">
                <a:srgbClr val="31185E"/>
              </a:gs>
              <a:gs pos="43000">
                <a:srgbClr val="704E9B"/>
              </a:gs>
              <a:gs pos="84000">
                <a:srgbClr val="704E9B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B93ED-D709-ECBB-C0B7-EBBF633F7B4A}"/>
              </a:ext>
            </a:extLst>
          </p:cNvPr>
          <p:cNvSpPr txBox="1"/>
          <p:nvPr/>
        </p:nvSpPr>
        <p:spPr>
          <a:xfrm>
            <a:off x="6803985" y="140527"/>
            <a:ext cx="665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  <a:latin typeface="Barlow Condensed" panose="00000506000000000000" pitchFamily="2" charset="0"/>
              </a:rPr>
              <a:t>Líneas de Trabajo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38963C-02F4-3007-C0A2-DC302859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0" y="112927"/>
            <a:ext cx="400629" cy="611487"/>
          </a:xfrm>
          <a:prstGeom prst="rect">
            <a:avLst/>
          </a:prstGeom>
        </p:spPr>
      </p:pic>
      <p:sp>
        <p:nvSpPr>
          <p:cNvPr id="6" name="Arco 5">
            <a:extLst>
              <a:ext uri="{FF2B5EF4-FFF2-40B4-BE49-F238E27FC236}">
                <a16:creationId xmlns:a16="http://schemas.microsoft.com/office/drawing/2014/main" id="{FD9EA29F-C2B0-56D6-B92A-2AC0112EBA22}"/>
              </a:ext>
            </a:extLst>
          </p:cNvPr>
          <p:cNvSpPr/>
          <p:nvPr/>
        </p:nvSpPr>
        <p:spPr>
          <a:xfrm rot="8256234">
            <a:off x="-4530644" y="-18760903"/>
            <a:ext cx="21659687" cy="21659687"/>
          </a:xfrm>
          <a:prstGeom prst="arc">
            <a:avLst>
              <a:gd name="adj1" fmla="val 15909642"/>
              <a:gd name="adj2" fmla="val 0"/>
            </a:avLst>
          </a:prstGeom>
          <a:ln w="254000">
            <a:gradFill>
              <a:gsLst>
                <a:gs pos="0">
                  <a:schemeClr val="bg1">
                    <a:lumMod val="65000"/>
                  </a:schemeClr>
                </a:gs>
                <a:gs pos="30000">
                  <a:schemeClr val="bg1">
                    <a:lumMod val="75000"/>
                    <a:alpha val="59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682A1C-6B59-6D71-DF67-F57FA694BC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5326" y="6194759"/>
            <a:ext cx="2693198" cy="55399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187574B-D2AE-4B7F-E319-3FBF305828AE}"/>
              </a:ext>
            </a:extLst>
          </p:cNvPr>
          <p:cNvGrpSpPr/>
          <p:nvPr/>
        </p:nvGrpSpPr>
        <p:grpSpPr>
          <a:xfrm>
            <a:off x="4982780" y="3378200"/>
            <a:ext cx="2526436" cy="2091529"/>
            <a:chOff x="229452" y="2691824"/>
            <a:chExt cx="2526436" cy="2091529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4978624-526B-A092-D847-14650670E67E}"/>
                </a:ext>
              </a:extLst>
            </p:cNvPr>
            <p:cNvSpPr txBox="1"/>
            <p:nvPr/>
          </p:nvSpPr>
          <p:spPr>
            <a:xfrm>
              <a:off x="405521" y="2691824"/>
              <a:ext cx="217429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2400" dirty="0">
                  <a:solidFill>
                    <a:srgbClr val="31185E"/>
                  </a:solidFill>
                  <a:latin typeface="Barlow Condensed" panose="00000506000000000000" pitchFamily="2" charset="0"/>
                </a:rPr>
                <a:t>Medios digitales</a:t>
              </a:r>
              <a:endParaRPr lang="es-EC" sz="2400" dirty="0">
                <a:solidFill>
                  <a:srgbClr val="31185E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0DCF6D3-ACB2-7D39-9FEB-6D51B0FBA4E3}"/>
                </a:ext>
              </a:extLst>
            </p:cNvPr>
            <p:cNvSpPr txBox="1"/>
            <p:nvPr/>
          </p:nvSpPr>
          <p:spPr>
            <a:xfrm>
              <a:off x="229452" y="3583024"/>
              <a:ext cx="25264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dirty="0">
                  <a:latin typeface="Barlow Condensed" panose="00000506000000000000" pitchFamily="2" charset="0"/>
                </a:rPr>
                <a:t>Fortalecer herramientas como el portal web, y plataformas de capacitación como Moodle.</a:t>
              </a:r>
              <a:endParaRPr lang="es-EC" dirty="0"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37D9C4B-F273-B7B8-7976-17FD0D18F95D}"/>
              </a:ext>
            </a:extLst>
          </p:cNvPr>
          <p:cNvGrpSpPr/>
          <p:nvPr/>
        </p:nvGrpSpPr>
        <p:grpSpPr>
          <a:xfrm>
            <a:off x="2508947" y="3103060"/>
            <a:ext cx="2274722" cy="1855567"/>
            <a:chOff x="352613" y="2691824"/>
            <a:chExt cx="2274722" cy="1855567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2035963-1AA1-EFE3-84D7-E5117A150B9E}"/>
                </a:ext>
              </a:extLst>
            </p:cNvPr>
            <p:cNvSpPr txBox="1"/>
            <p:nvPr/>
          </p:nvSpPr>
          <p:spPr>
            <a:xfrm>
              <a:off x="405521" y="2691824"/>
              <a:ext cx="217429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2400" dirty="0">
                  <a:solidFill>
                    <a:srgbClr val="31185E"/>
                  </a:solidFill>
                  <a:latin typeface="Barlow Condensed" panose="00000506000000000000" pitchFamily="2" charset="0"/>
                </a:rPr>
                <a:t>Procesos de capacitación</a:t>
              </a:r>
              <a:endParaRPr lang="es-EC" sz="2400" dirty="0">
                <a:solidFill>
                  <a:srgbClr val="31185E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6DB121E-09C9-E3BE-3B46-6DA8B0921C99}"/>
                </a:ext>
              </a:extLst>
            </p:cNvPr>
            <p:cNvSpPr txBox="1"/>
            <p:nvPr/>
          </p:nvSpPr>
          <p:spPr>
            <a:xfrm>
              <a:off x="352613" y="3624061"/>
              <a:ext cx="22747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dirty="0">
                  <a:latin typeface="Barlow Condensed" panose="00000506000000000000" pitchFamily="2" charset="0"/>
                </a:rPr>
                <a:t>Capacitación por SNP, con apoyo académico y cooperación internacional.</a:t>
              </a:r>
              <a:endParaRPr lang="es-EC" dirty="0"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98905D30-9964-C124-E588-0E242CB88B5B}"/>
              </a:ext>
            </a:extLst>
          </p:cNvPr>
          <p:cNvGrpSpPr/>
          <p:nvPr/>
        </p:nvGrpSpPr>
        <p:grpSpPr>
          <a:xfrm>
            <a:off x="81677" y="2216314"/>
            <a:ext cx="2274722" cy="1814530"/>
            <a:chOff x="341746" y="2691824"/>
            <a:chExt cx="2274722" cy="1814530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D4C0691B-4941-5DA6-FB12-104E58D7A8AE}"/>
                </a:ext>
              </a:extLst>
            </p:cNvPr>
            <p:cNvSpPr txBox="1"/>
            <p:nvPr/>
          </p:nvSpPr>
          <p:spPr>
            <a:xfrm>
              <a:off x="405521" y="2691824"/>
              <a:ext cx="217429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2400" dirty="0">
                  <a:solidFill>
                    <a:srgbClr val="31185E"/>
                  </a:solidFill>
                  <a:latin typeface="Barlow Condensed" panose="00000506000000000000" pitchFamily="2" charset="0"/>
                </a:rPr>
                <a:t>Actualización normativa </a:t>
              </a:r>
              <a:endParaRPr lang="es-EC" sz="2400" dirty="0">
                <a:solidFill>
                  <a:srgbClr val="31185E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7D5A63B2-AC47-FBA4-F41E-18C1EFB22C60}"/>
                </a:ext>
              </a:extLst>
            </p:cNvPr>
            <p:cNvSpPr txBox="1"/>
            <p:nvPr/>
          </p:nvSpPr>
          <p:spPr>
            <a:xfrm>
              <a:off x="341746" y="3583024"/>
              <a:ext cx="22747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dirty="0">
                  <a:latin typeface="Barlow Condensed" panose="00000506000000000000" pitchFamily="2" charset="0"/>
                </a:rPr>
                <a:t>Incentivo de procesos evaluativos y fortalecimiento de la PNE.</a:t>
              </a:r>
              <a:endParaRPr lang="es-EC" dirty="0"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1732727-191C-7DBC-28A7-D66CD2A9D978}"/>
              </a:ext>
            </a:extLst>
          </p:cNvPr>
          <p:cNvGrpSpPr/>
          <p:nvPr/>
        </p:nvGrpSpPr>
        <p:grpSpPr>
          <a:xfrm>
            <a:off x="7624432" y="3005368"/>
            <a:ext cx="2274722" cy="1814530"/>
            <a:chOff x="341746" y="2691824"/>
            <a:chExt cx="2274722" cy="1814530"/>
          </a:xfrm>
        </p:grpSpPr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A8EB6AFD-1C6E-448A-0DFB-1408E025AC73}"/>
                </a:ext>
              </a:extLst>
            </p:cNvPr>
            <p:cNvSpPr txBox="1"/>
            <p:nvPr/>
          </p:nvSpPr>
          <p:spPr>
            <a:xfrm>
              <a:off x="405521" y="2691824"/>
              <a:ext cx="217429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2400" dirty="0">
                  <a:solidFill>
                    <a:srgbClr val="31185E"/>
                  </a:solidFill>
                  <a:latin typeface="Barlow Condensed" panose="00000506000000000000" pitchFamily="2" charset="0"/>
                </a:rPr>
                <a:t>Guías de referencia</a:t>
              </a:r>
              <a:endParaRPr lang="es-EC" sz="2400" dirty="0">
                <a:solidFill>
                  <a:srgbClr val="31185E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5E936862-CDA3-F3CF-AB77-054861841BBC}"/>
                </a:ext>
              </a:extLst>
            </p:cNvPr>
            <p:cNvSpPr txBox="1"/>
            <p:nvPr/>
          </p:nvSpPr>
          <p:spPr>
            <a:xfrm>
              <a:off x="341746" y="3583024"/>
              <a:ext cx="22747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dirty="0">
                  <a:latin typeface="Barlow Condensed" panose="00000506000000000000" pitchFamily="2" charset="0"/>
                </a:rPr>
                <a:t>Para conformar equipos de evaluación y guías para aplicar distintos enfoques.</a:t>
              </a:r>
              <a:endParaRPr lang="es-EC" dirty="0">
                <a:latin typeface="Barlow Condensed" panose="00000506000000000000" pitchFamily="2" charset="0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B6309844-6205-A199-F8C4-3F8223759B0E}"/>
              </a:ext>
            </a:extLst>
          </p:cNvPr>
          <p:cNvGrpSpPr/>
          <p:nvPr/>
        </p:nvGrpSpPr>
        <p:grpSpPr>
          <a:xfrm>
            <a:off x="9899154" y="2691824"/>
            <a:ext cx="2274722" cy="1792389"/>
            <a:chOff x="352450" y="2691824"/>
            <a:chExt cx="2274722" cy="1792389"/>
          </a:xfrm>
        </p:grpSpPr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8347E710-6B5F-A617-2491-1A322696AEAA}"/>
                </a:ext>
              </a:extLst>
            </p:cNvPr>
            <p:cNvSpPr txBox="1"/>
            <p:nvPr/>
          </p:nvSpPr>
          <p:spPr>
            <a:xfrm>
              <a:off x="405521" y="2691824"/>
              <a:ext cx="2174298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2400" dirty="0">
                  <a:solidFill>
                    <a:srgbClr val="31185E"/>
                  </a:solidFill>
                  <a:latin typeface="Barlow Condensed" panose="00000506000000000000" pitchFamily="2" charset="0"/>
                </a:rPr>
                <a:t>Campañas de sensibilización</a:t>
              </a:r>
              <a:endParaRPr lang="es-EC" sz="2400" dirty="0">
                <a:solidFill>
                  <a:srgbClr val="31185E"/>
                </a:solidFill>
                <a:latin typeface="Barlow Condensed" panose="00000506000000000000" pitchFamily="2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8EB203FF-EE56-2939-61AF-3B4C257A9283}"/>
                </a:ext>
              </a:extLst>
            </p:cNvPr>
            <p:cNvSpPr txBox="1"/>
            <p:nvPr/>
          </p:nvSpPr>
          <p:spPr>
            <a:xfrm>
              <a:off x="352450" y="3560883"/>
              <a:ext cx="22747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dirty="0">
                  <a:latin typeface="Barlow Condensed" panose="00000506000000000000" pitchFamily="2" charset="0"/>
                </a:rPr>
                <a:t>Plan de comunicación para fortalecer la cultura de evaluación.</a:t>
              </a:r>
              <a:endParaRPr lang="es-EC" dirty="0">
                <a:latin typeface="Barlow Condensed" panose="00000506000000000000" pitchFamily="2" charset="0"/>
              </a:endParaRPr>
            </a:p>
          </p:txBody>
        </p:sp>
      </p:grp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8F06C586-2FC9-D14A-7AE4-47CE6C1CBB44}"/>
              </a:ext>
            </a:extLst>
          </p:cNvPr>
          <p:cNvCxnSpPr>
            <a:cxnSpLocks/>
          </p:cNvCxnSpPr>
          <p:nvPr/>
        </p:nvCxnSpPr>
        <p:spPr>
          <a:xfrm>
            <a:off x="2455954" y="2622695"/>
            <a:ext cx="0" cy="2994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4E23B07F-3125-352C-9C60-13D040ED2F13}"/>
              </a:ext>
            </a:extLst>
          </p:cNvPr>
          <p:cNvCxnSpPr>
            <a:cxnSpLocks/>
          </p:cNvCxnSpPr>
          <p:nvPr/>
        </p:nvCxnSpPr>
        <p:spPr>
          <a:xfrm>
            <a:off x="4838206" y="2622695"/>
            <a:ext cx="0" cy="2994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84D9DE67-5606-A6A4-8E5D-E6CFF324AE47}"/>
              </a:ext>
            </a:extLst>
          </p:cNvPr>
          <p:cNvCxnSpPr>
            <a:cxnSpLocks/>
          </p:cNvCxnSpPr>
          <p:nvPr/>
        </p:nvCxnSpPr>
        <p:spPr>
          <a:xfrm>
            <a:off x="7509216" y="2622695"/>
            <a:ext cx="0" cy="2994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15023528-ADEB-E6CA-916F-2C534750877B}"/>
              </a:ext>
            </a:extLst>
          </p:cNvPr>
          <p:cNvCxnSpPr>
            <a:cxnSpLocks/>
          </p:cNvCxnSpPr>
          <p:nvPr/>
        </p:nvCxnSpPr>
        <p:spPr>
          <a:xfrm>
            <a:off x="9907512" y="2622695"/>
            <a:ext cx="0" cy="2994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áfico 46" descr="Libro cerrado">
            <a:extLst>
              <a:ext uri="{FF2B5EF4-FFF2-40B4-BE49-F238E27FC236}">
                <a16:creationId xmlns:a16="http://schemas.microsoft.com/office/drawing/2014/main" id="{5D19E47A-6873-A39B-B69F-4262BBD5A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930" y="1452862"/>
            <a:ext cx="724477" cy="612000"/>
          </a:xfrm>
          <a:prstGeom prst="rect">
            <a:avLst/>
          </a:prstGeom>
        </p:spPr>
      </p:pic>
      <p:pic>
        <p:nvPicPr>
          <p:cNvPr id="48" name="Gráfico 47" descr="Aula">
            <a:extLst>
              <a:ext uri="{FF2B5EF4-FFF2-40B4-BE49-F238E27FC236}">
                <a16:creationId xmlns:a16="http://schemas.microsoft.com/office/drawing/2014/main" id="{FEC82087-8EDF-3EE6-9D7D-7DE128DCC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3185" y="2257643"/>
            <a:ext cx="637311" cy="637311"/>
          </a:xfrm>
          <a:prstGeom prst="rect">
            <a:avLst/>
          </a:prstGeom>
        </p:spPr>
      </p:pic>
      <p:pic>
        <p:nvPicPr>
          <p:cNvPr id="50" name="Gráfico 49">
            <a:extLst>
              <a:ext uri="{FF2B5EF4-FFF2-40B4-BE49-F238E27FC236}">
                <a16:creationId xmlns:a16="http://schemas.microsoft.com/office/drawing/2014/main" id="{8D06A0D3-83CF-96ED-A644-3887E8BD1B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4685"/>
          <a:stretch/>
        </p:blipFill>
        <p:spPr>
          <a:xfrm>
            <a:off x="5649567" y="2337379"/>
            <a:ext cx="1047750" cy="968458"/>
          </a:xfrm>
          <a:prstGeom prst="rect">
            <a:avLst/>
          </a:prstGeom>
        </p:spPr>
      </p:pic>
      <p:pic>
        <p:nvPicPr>
          <p:cNvPr id="51" name="Gráfico 50" descr="Libros">
            <a:extLst>
              <a:ext uri="{FF2B5EF4-FFF2-40B4-BE49-F238E27FC236}">
                <a16:creationId xmlns:a16="http://schemas.microsoft.com/office/drawing/2014/main" id="{9C317094-2DA9-C3A7-BE36-DAE0F8B9A6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0866" y="2204056"/>
            <a:ext cx="521854" cy="744483"/>
          </a:xfrm>
          <a:prstGeom prst="rect">
            <a:avLst/>
          </a:prstGeom>
        </p:spPr>
      </p:pic>
      <p:pic>
        <p:nvPicPr>
          <p:cNvPr id="52" name="Gráfico 51" descr="Lenguaje de signos">
            <a:extLst>
              <a:ext uri="{FF2B5EF4-FFF2-40B4-BE49-F238E27FC236}">
                <a16:creationId xmlns:a16="http://schemas.microsoft.com/office/drawing/2014/main" id="{215C8AA7-6B9C-60A8-6789-8040F57A84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93154" y="1383474"/>
            <a:ext cx="714533" cy="10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1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53F1F-664F-5582-ABA9-77EB1796D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7DD81693-D617-75AB-3291-6593DD5C2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" y="112927"/>
            <a:ext cx="400629" cy="611487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08034DEF-981B-3760-F247-5A3B2F806C06}"/>
              </a:ext>
            </a:extLst>
          </p:cNvPr>
          <p:cNvSpPr/>
          <p:nvPr/>
        </p:nvSpPr>
        <p:spPr>
          <a:xfrm>
            <a:off x="16590" y="-6532"/>
            <a:ext cx="9548515" cy="792000"/>
          </a:xfrm>
          <a:prstGeom prst="rect">
            <a:avLst/>
          </a:prstGeom>
          <a:gradFill flip="none" rotWithShape="1">
            <a:gsLst>
              <a:gs pos="0">
                <a:srgbClr val="31185E"/>
              </a:gs>
              <a:gs pos="43000">
                <a:srgbClr val="704E9B"/>
              </a:gs>
              <a:gs pos="84000">
                <a:srgbClr val="704E9B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Google Shape;62;p14">
            <a:extLst>
              <a:ext uri="{FF2B5EF4-FFF2-40B4-BE49-F238E27FC236}">
                <a16:creationId xmlns:a16="http://schemas.microsoft.com/office/drawing/2014/main" id="{F4072C75-B963-C96B-0E20-2D1A6F991FC6}"/>
              </a:ext>
            </a:extLst>
          </p:cNvPr>
          <p:cNvSpPr txBox="1"/>
          <p:nvPr/>
        </p:nvSpPr>
        <p:spPr>
          <a:xfrm>
            <a:off x="6727398" y="146377"/>
            <a:ext cx="4918249" cy="51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ts val="2100"/>
              </a:lnSpc>
            </a:pPr>
            <a:r>
              <a:rPr lang="es-ES" sz="2400" b="1" dirty="0">
                <a:solidFill>
                  <a:schemeClr val="bg1"/>
                </a:solidFill>
                <a:latin typeface="Barlow Condensed" panose="00000506000000000000" pitchFamily="2" charset="0"/>
                <a:ea typeface="Barlow Condensed Light"/>
                <a:cs typeface="Arial" panose="020B0604020202020204" pitchFamily="34" charset="0"/>
                <a:sym typeface="Barlow Condensed Light"/>
              </a:rPr>
              <a:t>Retos para el Ecuador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FFC87312-2A01-697D-414A-957A975C1328}"/>
              </a:ext>
            </a:extLst>
          </p:cNvPr>
          <p:cNvGrpSpPr/>
          <p:nvPr/>
        </p:nvGrpSpPr>
        <p:grpSpPr>
          <a:xfrm>
            <a:off x="-17040609" y="-16110857"/>
            <a:ext cx="45896668" cy="40386889"/>
            <a:chOff x="-17040609" y="-16110857"/>
            <a:chExt cx="45896668" cy="40386889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87EEB89F-8A94-F06F-F137-C881E0E1B3A6}"/>
                </a:ext>
              </a:extLst>
            </p:cNvPr>
            <p:cNvSpPr/>
            <p:nvPr/>
          </p:nvSpPr>
          <p:spPr>
            <a:xfrm rot="5400000">
              <a:off x="-9277147" y="-7822195"/>
              <a:ext cx="736333" cy="16263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01138DA4-F186-2934-7ADA-E9C273E2C01C}"/>
                </a:ext>
              </a:extLst>
            </p:cNvPr>
            <p:cNvSpPr/>
            <p:nvPr/>
          </p:nvSpPr>
          <p:spPr>
            <a:xfrm>
              <a:off x="13091123" y="-16110857"/>
              <a:ext cx="736333" cy="16263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9FF3DCA8-44BA-D2FF-E56E-4C8EDBE3035B}"/>
                </a:ext>
              </a:extLst>
            </p:cNvPr>
            <p:cNvSpPr/>
            <p:nvPr/>
          </p:nvSpPr>
          <p:spPr>
            <a:xfrm rot="5400000">
              <a:off x="20356264" y="-118853"/>
              <a:ext cx="736333" cy="16263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23F296E9-D442-8D3E-BBAE-5F4D24FCE3E5}"/>
                </a:ext>
              </a:extLst>
            </p:cNvPr>
            <p:cNvSpPr/>
            <p:nvPr/>
          </p:nvSpPr>
          <p:spPr>
            <a:xfrm>
              <a:off x="-66793" y="8012775"/>
              <a:ext cx="736333" cy="16263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2386A32-C772-5828-9A60-43687078C412}"/>
              </a:ext>
            </a:extLst>
          </p:cNvPr>
          <p:cNvSpPr/>
          <p:nvPr/>
        </p:nvSpPr>
        <p:spPr>
          <a:xfrm>
            <a:off x="1015492" y="1627336"/>
            <a:ext cx="3222848" cy="1566925"/>
          </a:xfrm>
          <a:prstGeom prst="round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17F39059-B618-6559-8C7A-FD1D5247F32F}"/>
              </a:ext>
            </a:extLst>
          </p:cNvPr>
          <p:cNvSpPr/>
          <p:nvPr/>
        </p:nvSpPr>
        <p:spPr>
          <a:xfrm>
            <a:off x="1236391" y="1473164"/>
            <a:ext cx="2623860" cy="1875188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39" name="Freeform: Shape 8">
            <a:extLst>
              <a:ext uri="{FF2B5EF4-FFF2-40B4-BE49-F238E27FC236}">
                <a16:creationId xmlns:a16="http://schemas.microsoft.com/office/drawing/2014/main" id="{BD6F5E36-CA33-7433-E29C-97E84F2709E0}"/>
              </a:ext>
            </a:extLst>
          </p:cNvPr>
          <p:cNvSpPr/>
          <p:nvPr/>
        </p:nvSpPr>
        <p:spPr>
          <a:xfrm>
            <a:off x="790271" y="2044742"/>
            <a:ext cx="724526" cy="732031"/>
          </a:xfrm>
          <a:custGeom>
            <a:avLst/>
            <a:gdLst>
              <a:gd name="connsiteX0" fmla="*/ 0 w 846010"/>
              <a:gd name="connsiteY0" fmla="*/ 0 h 854773"/>
              <a:gd name="connsiteX1" fmla="*/ 633032 w 846010"/>
              <a:gd name="connsiteY1" fmla="*/ 0 h 854773"/>
              <a:gd name="connsiteX2" fmla="*/ 846011 w 846010"/>
              <a:gd name="connsiteY2" fmla="*/ 213074 h 854773"/>
              <a:gd name="connsiteX3" fmla="*/ 846011 w 846010"/>
              <a:gd name="connsiteY3" fmla="*/ 641699 h 854773"/>
              <a:gd name="connsiteX4" fmla="*/ 632936 w 846010"/>
              <a:gd name="connsiteY4" fmla="*/ 854774 h 854773"/>
              <a:gd name="connsiteX5" fmla="*/ 0 w 846010"/>
              <a:gd name="connsiteY5" fmla="*/ 854774 h 854773"/>
              <a:gd name="connsiteX6" fmla="*/ 0 w 846010"/>
              <a:gd name="connsiteY6" fmla="*/ 854774 h 854773"/>
              <a:gd name="connsiteX7" fmla="*/ 0 w 846010"/>
              <a:gd name="connsiteY7" fmla="*/ 0 h 854773"/>
              <a:gd name="connsiteX8" fmla="*/ 0 w 846010"/>
              <a:gd name="connsiteY8" fmla="*/ 0 h 85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10" h="854773">
                <a:moveTo>
                  <a:pt x="0" y="0"/>
                </a:moveTo>
                <a:lnTo>
                  <a:pt x="633032" y="0"/>
                </a:lnTo>
                <a:cubicBezTo>
                  <a:pt x="750672" y="52"/>
                  <a:pt x="846011" y="95434"/>
                  <a:pt x="846011" y="213074"/>
                </a:cubicBezTo>
                <a:lnTo>
                  <a:pt x="846011" y="641699"/>
                </a:lnTo>
                <a:cubicBezTo>
                  <a:pt x="846011" y="759381"/>
                  <a:pt x="750614" y="854774"/>
                  <a:pt x="632936" y="854774"/>
                </a:cubicBezTo>
                <a:lnTo>
                  <a:pt x="0" y="854774"/>
                </a:lnTo>
                <a:lnTo>
                  <a:pt x="0" y="8547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40" name="Freeform: Shape 9">
            <a:extLst>
              <a:ext uri="{FF2B5EF4-FFF2-40B4-BE49-F238E27FC236}">
                <a16:creationId xmlns:a16="http://schemas.microsoft.com/office/drawing/2014/main" id="{1DBCFC18-56B6-44D5-A8D7-93DC62D09779}"/>
              </a:ext>
            </a:extLst>
          </p:cNvPr>
          <p:cNvSpPr/>
          <p:nvPr/>
        </p:nvSpPr>
        <p:spPr>
          <a:xfrm>
            <a:off x="790271" y="1903377"/>
            <a:ext cx="225221" cy="141365"/>
          </a:xfrm>
          <a:custGeom>
            <a:avLst/>
            <a:gdLst>
              <a:gd name="connsiteX0" fmla="*/ 0 w 262985"/>
              <a:gd name="connsiteY0" fmla="*/ 165068 h 165068"/>
              <a:gd name="connsiteX1" fmla="*/ 262985 w 262985"/>
              <a:gd name="connsiteY1" fmla="*/ 0 h 165068"/>
              <a:gd name="connsiteX2" fmla="*/ 262985 w 262985"/>
              <a:gd name="connsiteY2" fmla="*/ 165068 h 165068"/>
              <a:gd name="connsiteX3" fmla="*/ 0 w 262985"/>
              <a:gd name="connsiteY3" fmla="*/ 165068 h 1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85" h="165068">
                <a:moveTo>
                  <a:pt x="0" y="165068"/>
                </a:moveTo>
                <a:lnTo>
                  <a:pt x="262985" y="0"/>
                </a:lnTo>
                <a:lnTo>
                  <a:pt x="262985" y="165068"/>
                </a:lnTo>
                <a:lnTo>
                  <a:pt x="0" y="16506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50" name="Rectangle: Rounded Corners 12">
            <a:extLst>
              <a:ext uri="{FF2B5EF4-FFF2-40B4-BE49-F238E27FC236}">
                <a16:creationId xmlns:a16="http://schemas.microsoft.com/office/drawing/2014/main" id="{1D7C6B5B-6126-85F3-9216-76614EAC4051}"/>
              </a:ext>
            </a:extLst>
          </p:cNvPr>
          <p:cNvSpPr/>
          <p:nvPr/>
        </p:nvSpPr>
        <p:spPr>
          <a:xfrm>
            <a:off x="4644508" y="1627336"/>
            <a:ext cx="3222848" cy="1566925"/>
          </a:xfrm>
          <a:prstGeom prst="roundRect">
            <a:avLst/>
          </a:prstGeom>
          <a:solidFill>
            <a:srgbClr val="291D47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73" name="Rectangle: Rounded Corners 13">
            <a:extLst>
              <a:ext uri="{FF2B5EF4-FFF2-40B4-BE49-F238E27FC236}">
                <a16:creationId xmlns:a16="http://schemas.microsoft.com/office/drawing/2014/main" id="{05D5EA39-D5B4-CD81-E484-AF2406B4BBEB}"/>
              </a:ext>
            </a:extLst>
          </p:cNvPr>
          <p:cNvSpPr/>
          <p:nvPr/>
        </p:nvSpPr>
        <p:spPr>
          <a:xfrm>
            <a:off x="4865407" y="1473164"/>
            <a:ext cx="2623860" cy="1875188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75" name="Freeform: Shape 14">
            <a:extLst>
              <a:ext uri="{FF2B5EF4-FFF2-40B4-BE49-F238E27FC236}">
                <a16:creationId xmlns:a16="http://schemas.microsoft.com/office/drawing/2014/main" id="{AE07A80B-65CD-9B3B-AE3D-8019852F4C17}"/>
              </a:ext>
            </a:extLst>
          </p:cNvPr>
          <p:cNvSpPr/>
          <p:nvPr/>
        </p:nvSpPr>
        <p:spPr>
          <a:xfrm>
            <a:off x="4419287" y="2044742"/>
            <a:ext cx="724526" cy="732031"/>
          </a:xfrm>
          <a:custGeom>
            <a:avLst/>
            <a:gdLst>
              <a:gd name="connsiteX0" fmla="*/ 0 w 846010"/>
              <a:gd name="connsiteY0" fmla="*/ 0 h 854773"/>
              <a:gd name="connsiteX1" fmla="*/ 633032 w 846010"/>
              <a:gd name="connsiteY1" fmla="*/ 0 h 854773"/>
              <a:gd name="connsiteX2" fmla="*/ 846011 w 846010"/>
              <a:gd name="connsiteY2" fmla="*/ 213074 h 854773"/>
              <a:gd name="connsiteX3" fmla="*/ 846011 w 846010"/>
              <a:gd name="connsiteY3" fmla="*/ 641699 h 854773"/>
              <a:gd name="connsiteX4" fmla="*/ 632936 w 846010"/>
              <a:gd name="connsiteY4" fmla="*/ 854774 h 854773"/>
              <a:gd name="connsiteX5" fmla="*/ 0 w 846010"/>
              <a:gd name="connsiteY5" fmla="*/ 854774 h 854773"/>
              <a:gd name="connsiteX6" fmla="*/ 0 w 846010"/>
              <a:gd name="connsiteY6" fmla="*/ 854774 h 854773"/>
              <a:gd name="connsiteX7" fmla="*/ 0 w 846010"/>
              <a:gd name="connsiteY7" fmla="*/ 0 h 854773"/>
              <a:gd name="connsiteX8" fmla="*/ 0 w 846010"/>
              <a:gd name="connsiteY8" fmla="*/ 0 h 85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10" h="854773">
                <a:moveTo>
                  <a:pt x="0" y="0"/>
                </a:moveTo>
                <a:lnTo>
                  <a:pt x="633032" y="0"/>
                </a:lnTo>
                <a:cubicBezTo>
                  <a:pt x="750672" y="52"/>
                  <a:pt x="846011" y="95434"/>
                  <a:pt x="846011" y="213074"/>
                </a:cubicBezTo>
                <a:lnTo>
                  <a:pt x="846011" y="641699"/>
                </a:lnTo>
                <a:cubicBezTo>
                  <a:pt x="846011" y="759381"/>
                  <a:pt x="750614" y="854774"/>
                  <a:pt x="632936" y="854774"/>
                </a:cubicBezTo>
                <a:lnTo>
                  <a:pt x="0" y="854774"/>
                </a:lnTo>
                <a:lnTo>
                  <a:pt x="0" y="8547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91D47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76" name="Freeform: Shape 15">
            <a:extLst>
              <a:ext uri="{FF2B5EF4-FFF2-40B4-BE49-F238E27FC236}">
                <a16:creationId xmlns:a16="http://schemas.microsoft.com/office/drawing/2014/main" id="{1D16C1B5-DF6B-A8D2-4800-8A2050CA47DC}"/>
              </a:ext>
            </a:extLst>
          </p:cNvPr>
          <p:cNvSpPr/>
          <p:nvPr/>
        </p:nvSpPr>
        <p:spPr>
          <a:xfrm>
            <a:off x="4419287" y="1903377"/>
            <a:ext cx="225221" cy="141365"/>
          </a:xfrm>
          <a:custGeom>
            <a:avLst/>
            <a:gdLst>
              <a:gd name="connsiteX0" fmla="*/ 0 w 262985"/>
              <a:gd name="connsiteY0" fmla="*/ 165068 h 165068"/>
              <a:gd name="connsiteX1" fmla="*/ 262985 w 262985"/>
              <a:gd name="connsiteY1" fmla="*/ 0 h 165068"/>
              <a:gd name="connsiteX2" fmla="*/ 262985 w 262985"/>
              <a:gd name="connsiteY2" fmla="*/ 165068 h 165068"/>
              <a:gd name="connsiteX3" fmla="*/ 0 w 262985"/>
              <a:gd name="connsiteY3" fmla="*/ 165068 h 1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85" h="165068">
                <a:moveTo>
                  <a:pt x="0" y="165068"/>
                </a:moveTo>
                <a:lnTo>
                  <a:pt x="262985" y="0"/>
                </a:lnTo>
                <a:lnTo>
                  <a:pt x="262985" y="165068"/>
                </a:lnTo>
                <a:lnTo>
                  <a:pt x="0" y="165068"/>
                </a:lnTo>
                <a:close/>
              </a:path>
            </a:pathLst>
          </a:custGeom>
          <a:solidFill>
            <a:srgbClr val="563D93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78" name="Rectangle: Rounded Corners 17">
            <a:extLst>
              <a:ext uri="{FF2B5EF4-FFF2-40B4-BE49-F238E27FC236}">
                <a16:creationId xmlns:a16="http://schemas.microsoft.com/office/drawing/2014/main" id="{E3F04ADA-155C-20FD-10FF-1A3FAFB5103A}"/>
              </a:ext>
            </a:extLst>
          </p:cNvPr>
          <p:cNvSpPr/>
          <p:nvPr/>
        </p:nvSpPr>
        <p:spPr>
          <a:xfrm>
            <a:off x="8273523" y="1627336"/>
            <a:ext cx="3222848" cy="1566925"/>
          </a:xfrm>
          <a:prstGeom prst="roundRect">
            <a:avLst/>
          </a:pr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79" name="Rectangle: Rounded Corners 18">
            <a:extLst>
              <a:ext uri="{FF2B5EF4-FFF2-40B4-BE49-F238E27FC236}">
                <a16:creationId xmlns:a16="http://schemas.microsoft.com/office/drawing/2014/main" id="{46BB03A4-6439-FD32-BF97-F85B045E282E}"/>
              </a:ext>
            </a:extLst>
          </p:cNvPr>
          <p:cNvSpPr/>
          <p:nvPr/>
        </p:nvSpPr>
        <p:spPr>
          <a:xfrm>
            <a:off x="8494422" y="1473164"/>
            <a:ext cx="2623860" cy="1875188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80" name="Freeform: Shape 19">
            <a:extLst>
              <a:ext uri="{FF2B5EF4-FFF2-40B4-BE49-F238E27FC236}">
                <a16:creationId xmlns:a16="http://schemas.microsoft.com/office/drawing/2014/main" id="{FE852DF8-D218-8FBA-A545-400E948C03B0}"/>
              </a:ext>
            </a:extLst>
          </p:cNvPr>
          <p:cNvSpPr/>
          <p:nvPr/>
        </p:nvSpPr>
        <p:spPr>
          <a:xfrm>
            <a:off x="8048302" y="2044742"/>
            <a:ext cx="724526" cy="732031"/>
          </a:xfrm>
          <a:custGeom>
            <a:avLst/>
            <a:gdLst>
              <a:gd name="connsiteX0" fmla="*/ 0 w 846010"/>
              <a:gd name="connsiteY0" fmla="*/ 0 h 854773"/>
              <a:gd name="connsiteX1" fmla="*/ 633032 w 846010"/>
              <a:gd name="connsiteY1" fmla="*/ 0 h 854773"/>
              <a:gd name="connsiteX2" fmla="*/ 846011 w 846010"/>
              <a:gd name="connsiteY2" fmla="*/ 213074 h 854773"/>
              <a:gd name="connsiteX3" fmla="*/ 846011 w 846010"/>
              <a:gd name="connsiteY3" fmla="*/ 641699 h 854773"/>
              <a:gd name="connsiteX4" fmla="*/ 632936 w 846010"/>
              <a:gd name="connsiteY4" fmla="*/ 854774 h 854773"/>
              <a:gd name="connsiteX5" fmla="*/ 0 w 846010"/>
              <a:gd name="connsiteY5" fmla="*/ 854774 h 854773"/>
              <a:gd name="connsiteX6" fmla="*/ 0 w 846010"/>
              <a:gd name="connsiteY6" fmla="*/ 854774 h 854773"/>
              <a:gd name="connsiteX7" fmla="*/ 0 w 846010"/>
              <a:gd name="connsiteY7" fmla="*/ 0 h 854773"/>
              <a:gd name="connsiteX8" fmla="*/ 0 w 846010"/>
              <a:gd name="connsiteY8" fmla="*/ 0 h 85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10" h="854773">
                <a:moveTo>
                  <a:pt x="0" y="0"/>
                </a:moveTo>
                <a:lnTo>
                  <a:pt x="633032" y="0"/>
                </a:lnTo>
                <a:cubicBezTo>
                  <a:pt x="750672" y="52"/>
                  <a:pt x="846011" y="95434"/>
                  <a:pt x="846011" y="213074"/>
                </a:cubicBezTo>
                <a:lnTo>
                  <a:pt x="846011" y="641699"/>
                </a:lnTo>
                <a:cubicBezTo>
                  <a:pt x="846011" y="759381"/>
                  <a:pt x="750614" y="854774"/>
                  <a:pt x="632936" y="854774"/>
                </a:cubicBezTo>
                <a:lnTo>
                  <a:pt x="0" y="854774"/>
                </a:lnTo>
                <a:lnTo>
                  <a:pt x="0" y="8547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81" name="Freeform: Shape 20">
            <a:extLst>
              <a:ext uri="{FF2B5EF4-FFF2-40B4-BE49-F238E27FC236}">
                <a16:creationId xmlns:a16="http://schemas.microsoft.com/office/drawing/2014/main" id="{00D221B9-D464-0977-8407-0F616A6ED74C}"/>
              </a:ext>
            </a:extLst>
          </p:cNvPr>
          <p:cNvSpPr/>
          <p:nvPr/>
        </p:nvSpPr>
        <p:spPr>
          <a:xfrm>
            <a:off x="8048302" y="1903377"/>
            <a:ext cx="225221" cy="141365"/>
          </a:xfrm>
          <a:custGeom>
            <a:avLst/>
            <a:gdLst>
              <a:gd name="connsiteX0" fmla="*/ 0 w 262985"/>
              <a:gd name="connsiteY0" fmla="*/ 165068 h 165068"/>
              <a:gd name="connsiteX1" fmla="*/ 262985 w 262985"/>
              <a:gd name="connsiteY1" fmla="*/ 0 h 165068"/>
              <a:gd name="connsiteX2" fmla="*/ 262985 w 262985"/>
              <a:gd name="connsiteY2" fmla="*/ 165068 h 165068"/>
              <a:gd name="connsiteX3" fmla="*/ 0 w 262985"/>
              <a:gd name="connsiteY3" fmla="*/ 165068 h 1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85" h="165068">
                <a:moveTo>
                  <a:pt x="0" y="165068"/>
                </a:moveTo>
                <a:lnTo>
                  <a:pt x="262985" y="0"/>
                </a:lnTo>
                <a:lnTo>
                  <a:pt x="262985" y="165068"/>
                </a:lnTo>
                <a:lnTo>
                  <a:pt x="0" y="16506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82" name="Rectangle: Rounded Corners 25">
            <a:extLst>
              <a:ext uri="{FF2B5EF4-FFF2-40B4-BE49-F238E27FC236}">
                <a16:creationId xmlns:a16="http://schemas.microsoft.com/office/drawing/2014/main" id="{B2E69D9F-2D3F-DBC8-9D28-68F1DE21C945}"/>
              </a:ext>
            </a:extLst>
          </p:cNvPr>
          <p:cNvSpPr/>
          <p:nvPr/>
        </p:nvSpPr>
        <p:spPr>
          <a:xfrm>
            <a:off x="1071406" y="3778565"/>
            <a:ext cx="3222848" cy="1566925"/>
          </a:xfrm>
          <a:prstGeom prst="roundRect">
            <a:avLst/>
          </a:prstGeom>
          <a:solidFill>
            <a:srgbClr val="00918E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83" name="Rectangle: Rounded Corners 26">
            <a:extLst>
              <a:ext uri="{FF2B5EF4-FFF2-40B4-BE49-F238E27FC236}">
                <a16:creationId xmlns:a16="http://schemas.microsoft.com/office/drawing/2014/main" id="{E3630911-83D0-7CDF-ABAD-C9C9BF9488EC}"/>
              </a:ext>
            </a:extLst>
          </p:cNvPr>
          <p:cNvSpPr/>
          <p:nvPr/>
        </p:nvSpPr>
        <p:spPr>
          <a:xfrm>
            <a:off x="1292305" y="3624393"/>
            <a:ext cx="2623860" cy="1875188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84" name="Freeform: Shape 27">
            <a:extLst>
              <a:ext uri="{FF2B5EF4-FFF2-40B4-BE49-F238E27FC236}">
                <a16:creationId xmlns:a16="http://schemas.microsoft.com/office/drawing/2014/main" id="{77D37BCC-27DA-6EE0-505F-331B0B63502C}"/>
              </a:ext>
            </a:extLst>
          </p:cNvPr>
          <p:cNvSpPr/>
          <p:nvPr/>
        </p:nvSpPr>
        <p:spPr>
          <a:xfrm>
            <a:off x="846185" y="4195971"/>
            <a:ext cx="724526" cy="732031"/>
          </a:xfrm>
          <a:custGeom>
            <a:avLst/>
            <a:gdLst>
              <a:gd name="connsiteX0" fmla="*/ 0 w 846010"/>
              <a:gd name="connsiteY0" fmla="*/ 0 h 854773"/>
              <a:gd name="connsiteX1" fmla="*/ 633032 w 846010"/>
              <a:gd name="connsiteY1" fmla="*/ 0 h 854773"/>
              <a:gd name="connsiteX2" fmla="*/ 846011 w 846010"/>
              <a:gd name="connsiteY2" fmla="*/ 213074 h 854773"/>
              <a:gd name="connsiteX3" fmla="*/ 846011 w 846010"/>
              <a:gd name="connsiteY3" fmla="*/ 641699 h 854773"/>
              <a:gd name="connsiteX4" fmla="*/ 632936 w 846010"/>
              <a:gd name="connsiteY4" fmla="*/ 854774 h 854773"/>
              <a:gd name="connsiteX5" fmla="*/ 0 w 846010"/>
              <a:gd name="connsiteY5" fmla="*/ 854774 h 854773"/>
              <a:gd name="connsiteX6" fmla="*/ 0 w 846010"/>
              <a:gd name="connsiteY6" fmla="*/ 854774 h 854773"/>
              <a:gd name="connsiteX7" fmla="*/ 0 w 846010"/>
              <a:gd name="connsiteY7" fmla="*/ 0 h 854773"/>
              <a:gd name="connsiteX8" fmla="*/ 0 w 846010"/>
              <a:gd name="connsiteY8" fmla="*/ 0 h 85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10" h="854773">
                <a:moveTo>
                  <a:pt x="0" y="0"/>
                </a:moveTo>
                <a:lnTo>
                  <a:pt x="633032" y="0"/>
                </a:lnTo>
                <a:cubicBezTo>
                  <a:pt x="750672" y="52"/>
                  <a:pt x="846011" y="95434"/>
                  <a:pt x="846011" y="213074"/>
                </a:cubicBezTo>
                <a:lnTo>
                  <a:pt x="846011" y="641699"/>
                </a:lnTo>
                <a:cubicBezTo>
                  <a:pt x="846011" y="759381"/>
                  <a:pt x="750614" y="854774"/>
                  <a:pt x="632936" y="854774"/>
                </a:cubicBezTo>
                <a:lnTo>
                  <a:pt x="0" y="854774"/>
                </a:lnTo>
                <a:lnTo>
                  <a:pt x="0" y="8547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18E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85" name="Freeform: Shape 28">
            <a:extLst>
              <a:ext uri="{FF2B5EF4-FFF2-40B4-BE49-F238E27FC236}">
                <a16:creationId xmlns:a16="http://schemas.microsoft.com/office/drawing/2014/main" id="{4845F64D-C461-76CF-BB75-593BABC0CA66}"/>
              </a:ext>
            </a:extLst>
          </p:cNvPr>
          <p:cNvSpPr/>
          <p:nvPr/>
        </p:nvSpPr>
        <p:spPr>
          <a:xfrm>
            <a:off x="846185" y="4054606"/>
            <a:ext cx="225221" cy="141365"/>
          </a:xfrm>
          <a:custGeom>
            <a:avLst/>
            <a:gdLst>
              <a:gd name="connsiteX0" fmla="*/ 0 w 262985"/>
              <a:gd name="connsiteY0" fmla="*/ 165068 h 165068"/>
              <a:gd name="connsiteX1" fmla="*/ 262985 w 262985"/>
              <a:gd name="connsiteY1" fmla="*/ 0 h 165068"/>
              <a:gd name="connsiteX2" fmla="*/ 262985 w 262985"/>
              <a:gd name="connsiteY2" fmla="*/ 165068 h 165068"/>
              <a:gd name="connsiteX3" fmla="*/ 0 w 262985"/>
              <a:gd name="connsiteY3" fmla="*/ 165068 h 1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85" h="165068">
                <a:moveTo>
                  <a:pt x="0" y="165068"/>
                </a:moveTo>
                <a:lnTo>
                  <a:pt x="262985" y="0"/>
                </a:lnTo>
                <a:lnTo>
                  <a:pt x="262985" y="165068"/>
                </a:lnTo>
                <a:lnTo>
                  <a:pt x="0" y="165068"/>
                </a:lnTo>
                <a:close/>
              </a:path>
            </a:pathLst>
          </a:custGeom>
          <a:solidFill>
            <a:srgbClr val="006666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86" name="Rectangle: Rounded Corners 30">
            <a:extLst>
              <a:ext uri="{FF2B5EF4-FFF2-40B4-BE49-F238E27FC236}">
                <a16:creationId xmlns:a16="http://schemas.microsoft.com/office/drawing/2014/main" id="{FBF4FE37-CA80-0E0D-E041-5D93F8F43B6A}"/>
              </a:ext>
            </a:extLst>
          </p:cNvPr>
          <p:cNvSpPr/>
          <p:nvPr/>
        </p:nvSpPr>
        <p:spPr>
          <a:xfrm>
            <a:off x="4700422" y="3778565"/>
            <a:ext cx="3222848" cy="1566925"/>
          </a:xfrm>
          <a:prstGeom prst="roundRect">
            <a:avLst/>
          </a:prstGeom>
          <a:solidFill>
            <a:schemeClr val="accent5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87" name="Rectangle: Rounded Corners 31">
            <a:extLst>
              <a:ext uri="{FF2B5EF4-FFF2-40B4-BE49-F238E27FC236}">
                <a16:creationId xmlns:a16="http://schemas.microsoft.com/office/drawing/2014/main" id="{1EB5E1AF-92DB-E8F0-69C9-B6223A161D1C}"/>
              </a:ext>
            </a:extLst>
          </p:cNvPr>
          <p:cNvSpPr/>
          <p:nvPr/>
        </p:nvSpPr>
        <p:spPr>
          <a:xfrm>
            <a:off x="4921321" y="3624393"/>
            <a:ext cx="2623860" cy="1875188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88" name="Freeform: Shape 32">
            <a:extLst>
              <a:ext uri="{FF2B5EF4-FFF2-40B4-BE49-F238E27FC236}">
                <a16:creationId xmlns:a16="http://schemas.microsoft.com/office/drawing/2014/main" id="{664FCB2B-A5B4-F1C6-DB64-A52B6E29DD29}"/>
              </a:ext>
            </a:extLst>
          </p:cNvPr>
          <p:cNvSpPr/>
          <p:nvPr/>
        </p:nvSpPr>
        <p:spPr>
          <a:xfrm>
            <a:off x="4475201" y="4195971"/>
            <a:ext cx="724526" cy="732031"/>
          </a:xfrm>
          <a:custGeom>
            <a:avLst/>
            <a:gdLst>
              <a:gd name="connsiteX0" fmla="*/ 0 w 846010"/>
              <a:gd name="connsiteY0" fmla="*/ 0 h 854773"/>
              <a:gd name="connsiteX1" fmla="*/ 633032 w 846010"/>
              <a:gd name="connsiteY1" fmla="*/ 0 h 854773"/>
              <a:gd name="connsiteX2" fmla="*/ 846011 w 846010"/>
              <a:gd name="connsiteY2" fmla="*/ 213074 h 854773"/>
              <a:gd name="connsiteX3" fmla="*/ 846011 w 846010"/>
              <a:gd name="connsiteY3" fmla="*/ 641699 h 854773"/>
              <a:gd name="connsiteX4" fmla="*/ 632936 w 846010"/>
              <a:gd name="connsiteY4" fmla="*/ 854774 h 854773"/>
              <a:gd name="connsiteX5" fmla="*/ 0 w 846010"/>
              <a:gd name="connsiteY5" fmla="*/ 854774 h 854773"/>
              <a:gd name="connsiteX6" fmla="*/ 0 w 846010"/>
              <a:gd name="connsiteY6" fmla="*/ 854774 h 854773"/>
              <a:gd name="connsiteX7" fmla="*/ 0 w 846010"/>
              <a:gd name="connsiteY7" fmla="*/ 0 h 854773"/>
              <a:gd name="connsiteX8" fmla="*/ 0 w 846010"/>
              <a:gd name="connsiteY8" fmla="*/ 0 h 85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10" h="854773">
                <a:moveTo>
                  <a:pt x="0" y="0"/>
                </a:moveTo>
                <a:lnTo>
                  <a:pt x="633032" y="0"/>
                </a:lnTo>
                <a:cubicBezTo>
                  <a:pt x="750672" y="52"/>
                  <a:pt x="846011" y="95434"/>
                  <a:pt x="846011" y="213074"/>
                </a:cubicBezTo>
                <a:lnTo>
                  <a:pt x="846011" y="641699"/>
                </a:lnTo>
                <a:cubicBezTo>
                  <a:pt x="846011" y="759381"/>
                  <a:pt x="750614" y="854774"/>
                  <a:pt x="632936" y="854774"/>
                </a:cubicBezTo>
                <a:lnTo>
                  <a:pt x="0" y="854774"/>
                </a:lnTo>
                <a:lnTo>
                  <a:pt x="0" y="8547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89" name="Freeform: Shape 33">
            <a:extLst>
              <a:ext uri="{FF2B5EF4-FFF2-40B4-BE49-F238E27FC236}">
                <a16:creationId xmlns:a16="http://schemas.microsoft.com/office/drawing/2014/main" id="{89592E36-05E4-E451-196A-565E9368AD84}"/>
              </a:ext>
            </a:extLst>
          </p:cNvPr>
          <p:cNvSpPr/>
          <p:nvPr/>
        </p:nvSpPr>
        <p:spPr>
          <a:xfrm>
            <a:off x="4475201" y="4054606"/>
            <a:ext cx="225221" cy="141365"/>
          </a:xfrm>
          <a:custGeom>
            <a:avLst/>
            <a:gdLst>
              <a:gd name="connsiteX0" fmla="*/ 0 w 262985"/>
              <a:gd name="connsiteY0" fmla="*/ 165068 h 165068"/>
              <a:gd name="connsiteX1" fmla="*/ 262985 w 262985"/>
              <a:gd name="connsiteY1" fmla="*/ 0 h 165068"/>
              <a:gd name="connsiteX2" fmla="*/ 262985 w 262985"/>
              <a:gd name="connsiteY2" fmla="*/ 165068 h 165068"/>
              <a:gd name="connsiteX3" fmla="*/ 0 w 262985"/>
              <a:gd name="connsiteY3" fmla="*/ 165068 h 1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85" h="165068">
                <a:moveTo>
                  <a:pt x="0" y="165068"/>
                </a:moveTo>
                <a:lnTo>
                  <a:pt x="262985" y="0"/>
                </a:lnTo>
                <a:lnTo>
                  <a:pt x="262985" y="165068"/>
                </a:lnTo>
                <a:lnTo>
                  <a:pt x="0" y="16506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90" name="TextBox 37">
            <a:extLst>
              <a:ext uri="{FF2B5EF4-FFF2-40B4-BE49-F238E27FC236}">
                <a16:creationId xmlns:a16="http://schemas.microsoft.com/office/drawing/2014/main" id="{B3786D46-68AC-825D-AA7B-5762E70A71C8}"/>
              </a:ext>
            </a:extLst>
          </p:cNvPr>
          <p:cNvSpPr txBox="1"/>
          <p:nvPr/>
        </p:nvSpPr>
        <p:spPr>
          <a:xfrm>
            <a:off x="1587718" y="1802371"/>
            <a:ext cx="20632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Asignación de recursos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 para la ejecución de evaluaciones en las instituciones</a:t>
            </a:r>
            <a:endParaRPr kumimoji="0" lang="en-IN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1" name="TextBox 38">
            <a:extLst>
              <a:ext uri="{FF2B5EF4-FFF2-40B4-BE49-F238E27FC236}">
                <a16:creationId xmlns:a16="http://schemas.microsoft.com/office/drawing/2014/main" id="{DC75174B-5BB5-7C78-6E40-DB642FEB5D78}"/>
              </a:ext>
            </a:extLst>
          </p:cNvPr>
          <p:cNvSpPr txBox="1"/>
          <p:nvPr/>
        </p:nvSpPr>
        <p:spPr>
          <a:xfrm>
            <a:off x="1582428" y="4001090"/>
            <a:ext cx="20436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Fortalecer 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del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marco normativo 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en evaluación</a:t>
            </a:r>
            <a:endParaRPr kumimoji="0" lang="en-IN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2" name="TextBox 39">
            <a:extLst>
              <a:ext uri="{FF2B5EF4-FFF2-40B4-BE49-F238E27FC236}">
                <a16:creationId xmlns:a16="http://schemas.microsoft.com/office/drawing/2014/main" id="{AE94B8EE-3AA7-B7F1-D137-0F502F54B1D0}"/>
              </a:ext>
            </a:extLst>
          </p:cNvPr>
          <p:cNvSpPr txBox="1"/>
          <p:nvPr/>
        </p:nvSpPr>
        <p:spPr>
          <a:xfrm>
            <a:off x="5268221" y="1786176"/>
            <a:ext cx="18993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Institucionalización </a:t>
            </a:r>
            <a:r>
              <a:rPr kumimoji="0" lang="es-ES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de los procesos evaluativos</a:t>
            </a:r>
            <a:endParaRPr kumimoji="0" lang="en-IN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3" name="TextBox 40">
            <a:extLst>
              <a:ext uri="{FF2B5EF4-FFF2-40B4-BE49-F238E27FC236}">
                <a16:creationId xmlns:a16="http://schemas.microsoft.com/office/drawing/2014/main" id="{FF84A888-2D02-DF18-7D61-769A74D45E50}"/>
              </a:ext>
            </a:extLst>
          </p:cNvPr>
          <p:cNvSpPr txBox="1"/>
          <p:nvPr/>
        </p:nvSpPr>
        <p:spPr>
          <a:xfrm>
            <a:off x="5233957" y="4233170"/>
            <a:ext cx="2210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  <a:latin typeface="Barlow Condensed" panose="00000506000000000000" pitchFamily="2" charset="0"/>
                <a:cs typeface="Segoe UI" panose="020B0502040204020203" pitchFamily="34" charset="0"/>
              </a:rPr>
              <a:t>Aumentar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Barlow Condensed" panose="00000506000000000000" pitchFamily="2" charset="0"/>
                <a:cs typeface="Segoe UI" panose="020B0502040204020203" pitchFamily="34" charset="0"/>
              </a:rPr>
              <a:t>la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  <a:latin typeface="Barlow Condensed" panose="00000506000000000000" pitchFamily="2" charset="0"/>
                <a:cs typeface="Segoe UI" panose="020B0502040204020203" pitchFamily="34" charset="0"/>
              </a:rPr>
              <a:t>oferta de formación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Barlow Condensed" panose="00000506000000000000" pitchFamily="2" charset="0"/>
                <a:cs typeface="Segoe UI" panose="020B0502040204020203" pitchFamily="34" charset="0"/>
              </a:rPr>
              <a:t>en evaluación</a:t>
            </a:r>
            <a:endParaRPr kumimoji="0" lang="en-IN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9" name="TextBox 41">
            <a:extLst>
              <a:ext uri="{FF2B5EF4-FFF2-40B4-BE49-F238E27FC236}">
                <a16:creationId xmlns:a16="http://schemas.microsoft.com/office/drawing/2014/main" id="{5401A652-DDC3-4EB1-F93A-E96687BBD8BA}"/>
              </a:ext>
            </a:extLst>
          </p:cNvPr>
          <p:cNvSpPr txBox="1"/>
          <p:nvPr/>
        </p:nvSpPr>
        <p:spPr>
          <a:xfrm>
            <a:off x="8850601" y="1900668"/>
            <a:ext cx="2108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Mejoramiento de la </a:t>
            </a:r>
            <a:r>
              <a:rPr lang="es-ES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calidad de registros administrativos</a:t>
            </a:r>
            <a:r>
              <a:rPr kumimoji="0" lang="es-E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. </a:t>
            </a:r>
            <a:endParaRPr kumimoji="0" lang="en-IN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D87364A-6D52-8094-B34F-D218E008A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-3837" b="10904"/>
          <a:stretch/>
        </p:blipFill>
        <p:spPr>
          <a:xfrm>
            <a:off x="4516371" y="2111356"/>
            <a:ext cx="468000" cy="501954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503A2FD5-A71F-72CA-AC0D-326EFAB2EE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775" b="24978"/>
          <a:stretch/>
        </p:blipFill>
        <p:spPr>
          <a:xfrm>
            <a:off x="7986765" y="2050132"/>
            <a:ext cx="687265" cy="684000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1B092E3C-5C08-2777-3076-D238D9D698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233" b="16988"/>
          <a:stretch/>
        </p:blipFill>
        <p:spPr>
          <a:xfrm>
            <a:off x="834154" y="2088300"/>
            <a:ext cx="582516" cy="612000"/>
          </a:xfrm>
          <a:prstGeom prst="rect">
            <a:avLst/>
          </a:prstGeom>
        </p:spPr>
      </p:pic>
      <p:sp>
        <p:nvSpPr>
          <p:cNvPr id="45" name="Rectangle: Rounded Corners 17">
            <a:extLst>
              <a:ext uri="{FF2B5EF4-FFF2-40B4-BE49-F238E27FC236}">
                <a16:creationId xmlns:a16="http://schemas.microsoft.com/office/drawing/2014/main" id="{2732A2C3-BEBA-4E7E-3F11-4C2EBB678BB1}"/>
              </a:ext>
            </a:extLst>
          </p:cNvPr>
          <p:cNvSpPr/>
          <p:nvPr/>
        </p:nvSpPr>
        <p:spPr>
          <a:xfrm>
            <a:off x="8368006" y="3682839"/>
            <a:ext cx="3222848" cy="1566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46" name="Rectangle: Rounded Corners 18">
            <a:extLst>
              <a:ext uri="{FF2B5EF4-FFF2-40B4-BE49-F238E27FC236}">
                <a16:creationId xmlns:a16="http://schemas.microsoft.com/office/drawing/2014/main" id="{BB3C1FA8-84BE-7AA6-C33A-5A3806BF9A32}"/>
              </a:ext>
            </a:extLst>
          </p:cNvPr>
          <p:cNvSpPr/>
          <p:nvPr/>
        </p:nvSpPr>
        <p:spPr>
          <a:xfrm>
            <a:off x="8588905" y="3528667"/>
            <a:ext cx="2623860" cy="1875188"/>
          </a:xfrm>
          <a:prstGeom prst="roundRect">
            <a:avLst/>
          </a:prstGeom>
          <a:solidFill>
            <a:srgbClr val="FFFFFF"/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47" name="Freeform: Shape 19">
            <a:extLst>
              <a:ext uri="{FF2B5EF4-FFF2-40B4-BE49-F238E27FC236}">
                <a16:creationId xmlns:a16="http://schemas.microsoft.com/office/drawing/2014/main" id="{DEC3E9F0-9F08-8733-8B4E-1D0B6A591FEB}"/>
              </a:ext>
            </a:extLst>
          </p:cNvPr>
          <p:cNvSpPr/>
          <p:nvPr/>
        </p:nvSpPr>
        <p:spPr>
          <a:xfrm>
            <a:off x="8142785" y="4100245"/>
            <a:ext cx="724526" cy="732031"/>
          </a:xfrm>
          <a:custGeom>
            <a:avLst/>
            <a:gdLst>
              <a:gd name="connsiteX0" fmla="*/ 0 w 846010"/>
              <a:gd name="connsiteY0" fmla="*/ 0 h 854773"/>
              <a:gd name="connsiteX1" fmla="*/ 633032 w 846010"/>
              <a:gd name="connsiteY1" fmla="*/ 0 h 854773"/>
              <a:gd name="connsiteX2" fmla="*/ 846011 w 846010"/>
              <a:gd name="connsiteY2" fmla="*/ 213074 h 854773"/>
              <a:gd name="connsiteX3" fmla="*/ 846011 w 846010"/>
              <a:gd name="connsiteY3" fmla="*/ 641699 h 854773"/>
              <a:gd name="connsiteX4" fmla="*/ 632936 w 846010"/>
              <a:gd name="connsiteY4" fmla="*/ 854774 h 854773"/>
              <a:gd name="connsiteX5" fmla="*/ 0 w 846010"/>
              <a:gd name="connsiteY5" fmla="*/ 854774 h 854773"/>
              <a:gd name="connsiteX6" fmla="*/ 0 w 846010"/>
              <a:gd name="connsiteY6" fmla="*/ 854774 h 854773"/>
              <a:gd name="connsiteX7" fmla="*/ 0 w 846010"/>
              <a:gd name="connsiteY7" fmla="*/ 0 h 854773"/>
              <a:gd name="connsiteX8" fmla="*/ 0 w 846010"/>
              <a:gd name="connsiteY8" fmla="*/ 0 h 85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10" h="854773">
                <a:moveTo>
                  <a:pt x="0" y="0"/>
                </a:moveTo>
                <a:lnTo>
                  <a:pt x="633032" y="0"/>
                </a:lnTo>
                <a:cubicBezTo>
                  <a:pt x="750672" y="52"/>
                  <a:pt x="846011" y="95434"/>
                  <a:pt x="846011" y="213074"/>
                </a:cubicBezTo>
                <a:lnTo>
                  <a:pt x="846011" y="641699"/>
                </a:lnTo>
                <a:cubicBezTo>
                  <a:pt x="846011" y="759381"/>
                  <a:pt x="750614" y="854774"/>
                  <a:pt x="632936" y="854774"/>
                </a:cubicBezTo>
                <a:lnTo>
                  <a:pt x="0" y="854774"/>
                </a:lnTo>
                <a:lnTo>
                  <a:pt x="0" y="85477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48" name="Freeform: Shape 20">
            <a:extLst>
              <a:ext uri="{FF2B5EF4-FFF2-40B4-BE49-F238E27FC236}">
                <a16:creationId xmlns:a16="http://schemas.microsoft.com/office/drawing/2014/main" id="{A73261BA-7B57-1E03-69C9-16822C6E621C}"/>
              </a:ext>
            </a:extLst>
          </p:cNvPr>
          <p:cNvSpPr/>
          <p:nvPr/>
        </p:nvSpPr>
        <p:spPr>
          <a:xfrm>
            <a:off x="8142785" y="3958880"/>
            <a:ext cx="225221" cy="141365"/>
          </a:xfrm>
          <a:custGeom>
            <a:avLst/>
            <a:gdLst>
              <a:gd name="connsiteX0" fmla="*/ 0 w 262985"/>
              <a:gd name="connsiteY0" fmla="*/ 165068 h 165068"/>
              <a:gd name="connsiteX1" fmla="*/ 262985 w 262985"/>
              <a:gd name="connsiteY1" fmla="*/ 0 h 165068"/>
              <a:gd name="connsiteX2" fmla="*/ 262985 w 262985"/>
              <a:gd name="connsiteY2" fmla="*/ 165068 h 165068"/>
              <a:gd name="connsiteX3" fmla="*/ 0 w 262985"/>
              <a:gd name="connsiteY3" fmla="*/ 165068 h 1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85" h="165068">
                <a:moveTo>
                  <a:pt x="0" y="165068"/>
                </a:moveTo>
                <a:lnTo>
                  <a:pt x="262985" y="0"/>
                </a:lnTo>
                <a:lnTo>
                  <a:pt x="262985" y="165068"/>
                </a:lnTo>
                <a:lnTo>
                  <a:pt x="0" y="16506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  <a:effectLst>
            <a:outerShdw blurRad="127000" sx="102000" sy="102000" algn="ctr" rotWithShape="0">
              <a:prstClr val="black">
                <a:alpha val="6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+mn-cs"/>
            </a:endParaRPr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14858E96-2B2E-C3E9-64FE-D9C89AAC4A21}"/>
              </a:ext>
            </a:extLst>
          </p:cNvPr>
          <p:cNvSpPr txBox="1"/>
          <p:nvPr/>
        </p:nvSpPr>
        <p:spPr>
          <a:xfrm>
            <a:off x="8945084" y="3956171"/>
            <a:ext cx="2108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Incorporar </a:t>
            </a:r>
            <a:r>
              <a:rPr lang="es-ES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nuevos enfoques </a:t>
            </a:r>
            <a:r>
              <a:rPr lang="es-ES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en las evaluaciones</a:t>
            </a:r>
            <a:r>
              <a:rPr kumimoji="0" lang="es-E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. </a:t>
            </a:r>
            <a:endParaRPr kumimoji="0" lang="en-IN" sz="1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2" name="Gráfico 71">
            <a:extLst>
              <a:ext uri="{FF2B5EF4-FFF2-40B4-BE49-F238E27FC236}">
                <a16:creationId xmlns:a16="http://schemas.microsoft.com/office/drawing/2014/main" id="{07965495-1996-878A-FC82-B2C8126354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10832"/>
          <a:stretch/>
        </p:blipFill>
        <p:spPr>
          <a:xfrm>
            <a:off x="912517" y="4208697"/>
            <a:ext cx="592138" cy="648000"/>
          </a:xfrm>
          <a:prstGeom prst="rect">
            <a:avLst/>
          </a:prstGeom>
        </p:spPr>
      </p:pic>
      <p:pic>
        <p:nvPicPr>
          <p:cNvPr id="77" name="Gráfico 76">
            <a:extLst>
              <a:ext uri="{FF2B5EF4-FFF2-40B4-BE49-F238E27FC236}">
                <a16:creationId xmlns:a16="http://schemas.microsoft.com/office/drawing/2014/main" id="{8F970DEE-0B4A-34B3-3FC4-22A04B1EF9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20918"/>
          <a:stretch/>
        </p:blipFill>
        <p:spPr>
          <a:xfrm>
            <a:off x="4439082" y="4144211"/>
            <a:ext cx="778941" cy="756000"/>
          </a:xfrm>
          <a:prstGeom prst="rect">
            <a:avLst/>
          </a:prstGeom>
        </p:spPr>
      </p:pic>
      <p:pic>
        <p:nvPicPr>
          <p:cNvPr id="95" name="Gráfico 94">
            <a:extLst>
              <a:ext uri="{FF2B5EF4-FFF2-40B4-BE49-F238E27FC236}">
                <a16:creationId xmlns:a16="http://schemas.microsoft.com/office/drawing/2014/main" id="{CEF9CE14-0299-E155-CE9E-95A01DCE1B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7129" b="10832"/>
          <a:stretch/>
        </p:blipFill>
        <p:spPr>
          <a:xfrm>
            <a:off x="8143369" y="4054605"/>
            <a:ext cx="717621" cy="8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42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53F1F-664F-5582-ABA9-77EB1796D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7DD81693-D617-75AB-3291-6593DD5C2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0" y="112927"/>
            <a:ext cx="400629" cy="611487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08034DEF-981B-3760-F247-5A3B2F806C06}"/>
              </a:ext>
            </a:extLst>
          </p:cNvPr>
          <p:cNvSpPr/>
          <p:nvPr/>
        </p:nvSpPr>
        <p:spPr>
          <a:xfrm>
            <a:off x="16590" y="-6532"/>
            <a:ext cx="9548515" cy="792000"/>
          </a:xfrm>
          <a:prstGeom prst="rect">
            <a:avLst/>
          </a:prstGeom>
          <a:gradFill flip="none" rotWithShape="1">
            <a:gsLst>
              <a:gs pos="0">
                <a:srgbClr val="31185E"/>
              </a:gs>
              <a:gs pos="43000">
                <a:srgbClr val="704E9B"/>
              </a:gs>
              <a:gs pos="84000">
                <a:srgbClr val="704E9B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Google Shape;62;p14">
            <a:extLst>
              <a:ext uri="{FF2B5EF4-FFF2-40B4-BE49-F238E27FC236}">
                <a16:creationId xmlns:a16="http://schemas.microsoft.com/office/drawing/2014/main" id="{F4072C75-B963-C96B-0E20-2D1A6F991FC6}"/>
              </a:ext>
            </a:extLst>
          </p:cNvPr>
          <p:cNvSpPr txBox="1"/>
          <p:nvPr/>
        </p:nvSpPr>
        <p:spPr>
          <a:xfrm>
            <a:off x="6391476" y="160927"/>
            <a:ext cx="4918249" cy="51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ts val="2100"/>
              </a:lnSpc>
            </a:pPr>
            <a:r>
              <a:rPr lang="es-ES" sz="2400" b="1" dirty="0">
                <a:solidFill>
                  <a:schemeClr val="bg1"/>
                </a:solidFill>
                <a:latin typeface="Barlow Condensed" panose="00000506000000000000" pitchFamily="2" charset="0"/>
                <a:ea typeface="Barlow Condensed Light"/>
                <a:cs typeface="Arial" panose="020B0604020202020204" pitchFamily="34" charset="0"/>
                <a:sym typeface="Barlow Condensed Light"/>
              </a:rPr>
              <a:t>Más información</a:t>
            </a: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FFC87312-2A01-697D-414A-957A975C1328}"/>
              </a:ext>
            </a:extLst>
          </p:cNvPr>
          <p:cNvGrpSpPr/>
          <p:nvPr/>
        </p:nvGrpSpPr>
        <p:grpSpPr>
          <a:xfrm>
            <a:off x="-17040609" y="-16110857"/>
            <a:ext cx="45896668" cy="40386889"/>
            <a:chOff x="-17040609" y="-16110857"/>
            <a:chExt cx="45896668" cy="40386889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87EEB89F-8A94-F06F-F137-C881E0E1B3A6}"/>
                </a:ext>
              </a:extLst>
            </p:cNvPr>
            <p:cNvSpPr/>
            <p:nvPr/>
          </p:nvSpPr>
          <p:spPr>
            <a:xfrm rot="5400000">
              <a:off x="-9277147" y="-7822195"/>
              <a:ext cx="736333" cy="16263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01138DA4-F186-2934-7ADA-E9C273E2C01C}"/>
                </a:ext>
              </a:extLst>
            </p:cNvPr>
            <p:cNvSpPr/>
            <p:nvPr/>
          </p:nvSpPr>
          <p:spPr>
            <a:xfrm>
              <a:off x="13091123" y="-16110857"/>
              <a:ext cx="736333" cy="16263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9FF3DCA8-44BA-D2FF-E56E-4C8EDBE3035B}"/>
                </a:ext>
              </a:extLst>
            </p:cNvPr>
            <p:cNvSpPr/>
            <p:nvPr/>
          </p:nvSpPr>
          <p:spPr>
            <a:xfrm rot="5400000">
              <a:off x="20356264" y="-118853"/>
              <a:ext cx="736333" cy="16263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23F296E9-D442-8D3E-BBAE-5F4D24FCE3E5}"/>
                </a:ext>
              </a:extLst>
            </p:cNvPr>
            <p:cNvSpPr/>
            <p:nvPr/>
          </p:nvSpPr>
          <p:spPr>
            <a:xfrm>
              <a:off x="-66793" y="8012775"/>
              <a:ext cx="736333" cy="16263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CFC3450-6B7D-764D-A9AD-960BAA7118C4}"/>
              </a:ext>
            </a:extLst>
          </p:cNvPr>
          <p:cNvSpPr txBox="1"/>
          <p:nvPr/>
        </p:nvSpPr>
        <p:spPr>
          <a:xfrm>
            <a:off x="1385455" y="1634836"/>
            <a:ext cx="7938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Banco de evaluaciones: </a:t>
            </a:r>
            <a:r>
              <a:rPr lang="es-ES" sz="2400" dirty="0">
                <a:hlinkClick r:id="rId4"/>
              </a:rPr>
              <a:t>https://sni.gob.ec/informacion-para-la-planificacion/informacion-estadistica/banco-de-evaluaciones/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Correo electrónico: </a:t>
            </a:r>
            <a:r>
              <a:rPr lang="es-ES" sz="2400" dirty="0">
                <a:hlinkClick r:id="rId5"/>
              </a:rPr>
              <a:t>PlataformaEvaluacion@planificacion.gob.ec</a:t>
            </a:r>
            <a:r>
              <a:rPr lang="es-E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Resultados INCE Ecuador: </a:t>
            </a:r>
            <a:r>
              <a:rPr lang="es-ES" sz="2400" dirty="0">
                <a:hlinkClick r:id="rId6"/>
              </a:rPr>
              <a:t>https://inceval.org/es/country-page/ecuador</a:t>
            </a:r>
            <a:r>
              <a:rPr lang="es-E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322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8EE3F0C-25D3-0CBC-10BA-07A9F08A6A56}"/>
              </a:ext>
            </a:extLst>
          </p:cNvPr>
          <p:cNvSpPr txBox="1">
            <a:spLocks/>
          </p:cNvSpPr>
          <p:nvPr/>
        </p:nvSpPr>
        <p:spPr>
          <a:xfrm>
            <a:off x="1024467" y="542190"/>
            <a:ext cx="857726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dirty="0">
                <a:solidFill>
                  <a:srgbClr val="4C3DA8"/>
                </a:solidFill>
                <a:latin typeface="Barlow Condensed" panose="00000506000000000000" pitchFamily="2" charset="0"/>
                <a:cs typeface="Calibri Light" panose="020F0302020204030204" pitchFamily="34" charset="0"/>
              </a:rPr>
              <a:t>COLABORADORES</a:t>
            </a:r>
          </a:p>
        </p:txBody>
      </p:sp>
    </p:spTree>
    <p:extLst>
      <p:ext uri="{BB962C8B-B14F-4D97-AF65-F5344CB8AC3E}">
        <p14:creationId xmlns:p14="http://schemas.microsoft.com/office/powerpoint/2010/main" val="6396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89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F7DFAA54-DA73-2269-2823-9E7CEB980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123" y="1811019"/>
            <a:ext cx="9144000" cy="1909763"/>
          </a:xfrm>
        </p:spPr>
        <p:txBody>
          <a:bodyPr>
            <a:normAutofit/>
          </a:bodyPr>
          <a:lstStyle/>
          <a:p>
            <a:r>
              <a:rPr lang="es-EC" sz="9600" b="1" dirty="0">
                <a:solidFill>
                  <a:schemeClr val="bg1"/>
                </a:solidFill>
                <a:latin typeface="Barlow Condensed" panose="00000506000000000000" pitchFamily="2" charset="0"/>
                <a:cs typeface="Arial" panose="020B0604020202020204" pitchFamily="34" charset="0"/>
                <a:sym typeface="Arial"/>
              </a:rPr>
              <a:t>INCE ECUADOR </a:t>
            </a:r>
          </a:p>
        </p:txBody>
      </p:sp>
    </p:spTree>
    <p:extLst>
      <p:ext uri="{BB962C8B-B14F-4D97-AF65-F5344CB8AC3E}">
        <p14:creationId xmlns:p14="http://schemas.microsoft.com/office/powerpoint/2010/main" val="166035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B8FB82C-F122-6BF3-6EAE-8D407198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783" y="544010"/>
            <a:ext cx="4965835" cy="55715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5300" b="1" dirty="0">
                <a:solidFill>
                  <a:srgbClr val="4C3DA8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INCE Ecuador 2024</a:t>
            </a:r>
            <a:r>
              <a:rPr lang="es-EC" b="1" dirty="0">
                <a:solidFill>
                  <a:srgbClr val="4C3D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AAD517-0D05-6980-7271-151F0DE462D4}"/>
              </a:ext>
            </a:extLst>
          </p:cNvPr>
          <p:cNvSpPr/>
          <p:nvPr/>
        </p:nvSpPr>
        <p:spPr>
          <a:xfrm>
            <a:off x="7823733" y="1745757"/>
            <a:ext cx="4129088" cy="3409950"/>
          </a:xfrm>
          <a:prstGeom prst="rect">
            <a:avLst/>
          </a:prstGeom>
          <a:solidFill>
            <a:srgbClr val="4C3D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F03B9B-675A-A915-81E6-D07A2C724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566" y="1868272"/>
            <a:ext cx="3994485" cy="31214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0A7087-1CAF-41EC-AAFF-444DDFC0E8D1}"/>
              </a:ext>
            </a:extLst>
          </p:cNvPr>
          <p:cNvSpPr txBox="1"/>
          <p:nvPr/>
        </p:nvSpPr>
        <p:spPr>
          <a:xfrm>
            <a:off x="161223" y="1915598"/>
            <a:ext cx="7177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Barlow Condensed" panose="00000506000000000000" pitchFamily="2" charset="0"/>
              </a:rPr>
              <a:t>En el 2024 participaron 33 instituciones pertenecientes a los siguientes sectores: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D6F688-EC5F-9D91-83B8-435CDA11DD20}"/>
              </a:ext>
            </a:extLst>
          </p:cNvPr>
          <p:cNvSpPr txBox="1"/>
          <p:nvPr/>
        </p:nvSpPr>
        <p:spPr>
          <a:xfrm>
            <a:off x="161223" y="1004646"/>
            <a:ext cx="75853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0" i="0" dirty="0">
                <a:solidFill>
                  <a:srgbClr val="000000"/>
                </a:solidFill>
                <a:effectLst/>
                <a:latin typeface="Barlow Condensed" panose="00000506000000000000" pitchFamily="2" charset="0"/>
              </a:rPr>
              <a:t>Medición piloto</a:t>
            </a:r>
            <a:r>
              <a:rPr lang="es-ES" sz="2000" b="1" i="0" dirty="0">
                <a:solidFill>
                  <a:srgbClr val="000000"/>
                </a:solidFill>
                <a:effectLst/>
                <a:latin typeface="Barlow Condensed" panose="00000506000000000000" pitchFamily="2" charset="0"/>
              </a:rPr>
              <a:t> </a:t>
            </a:r>
            <a:r>
              <a:rPr lang="es-ES" sz="2000" i="0" dirty="0">
                <a:solidFill>
                  <a:srgbClr val="000000"/>
                </a:solidFill>
                <a:effectLst/>
                <a:latin typeface="Barlow Condensed" panose="00000506000000000000" pitchFamily="2" charset="0"/>
              </a:rPr>
              <a:t>en el 2020 y primera medición oficial en el 2022, con 20 entidades informantes. </a:t>
            </a:r>
            <a:endParaRPr lang="es-ES" sz="2000" dirty="0">
              <a:latin typeface="Barlow Condensed" panose="00000506000000000000" pitchFamily="2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D559A82-87CE-1569-3823-55181D981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33974"/>
              </p:ext>
            </p:extLst>
          </p:nvPr>
        </p:nvGraphicFramePr>
        <p:xfrm>
          <a:off x="505754" y="2764995"/>
          <a:ext cx="6566706" cy="2224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796">
                  <a:extLst>
                    <a:ext uri="{9D8B030D-6E8A-4147-A177-3AD203B41FA5}">
                      <a16:colId xmlns:a16="http://schemas.microsoft.com/office/drawing/2014/main" val="381426250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val="2914028779"/>
                    </a:ext>
                  </a:extLst>
                </a:gridCol>
                <a:gridCol w="2146130">
                  <a:extLst>
                    <a:ext uri="{9D8B030D-6E8A-4147-A177-3AD203B41FA5}">
                      <a16:colId xmlns:a16="http://schemas.microsoft.com/office/drawing/2014/main" val="3727822659"/>
                    </a:ext>
                  </a:extLst>
                </a:gridCol>
              </a:tblGrid>
              <a:tr h="361117">
                <a:tc>
                  <a:txBody>
                    <a:bodyPr/>
                    <a:lstStyle/>
                    <a:p>
                      <a:endParaRPr lang="es-ES" dirty="0">
                        <a:latin typeface="Barlow Condensed" panose="00000506000000000000" pitchFamily="2" charset="0"/>
                      </a:endParaRPr>
                    </a:p>
                  </a:txBody>
                  <a:tcPr>
                    <a:solidFill>
                      <a:srgbClr val="4C3D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low Condensed" panose="00000506000000000000" pitchFamily="2" charset="0"/>
                        </a:rPr>
                        <a:t>2022</a:t>
                      </a:r>
                    </a:p>
                  </a:txBody>
                  <a:tcPr>
                    <a:solidFill>
                      <a:srgbClr val="4C3D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low Condensed" panose="00000506000000000000" pitchFamily="2" charset="0"/>
                        </a:rPr>
                        <a:t>2024</a:t>
                      </a:r>
                    </a:p>
                  </a:txBody>
                  <a:tcPr>
                    <a:solidFill>
                      <a:srgbClr val="4C3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875286"/>
                  </a:ext>
                </a:extLst>
              </a:tr>
              <a:tr h="486874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latin typeface="Barlow Condensed" panose="00000506000000000000" pitchFamily="2" charset="0"/>
                        </a:rPr>
                        <a:t>Organismos Internacionales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low Condensed" panose="00000506000000000000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low Condensed" panose="00000506000000000000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26552"/>
                  </a:ext>
                </a:extLst>
              </a:tr>
              <a:tr h="486874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latin typeface="Barlow Condensed" panose="00000506000000000000" pitchFamily="2" charset="0"/>
                        </a:rPr>
                        <a:t>Organizaciones Sociedad Civil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low Condensed" panose="00000506000000000000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low Condensed" panose="00000506000000000000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903441"/>
                  </a:ext>
                </a:extLst>
              </a:tr>
              <a:tr h="282078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latin typeface="Barlow Condensed" panose="00000506000000000000" pitchFamily="2" charset="0"/>
                        </a:rPr>
                        <a:t>Academia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low Condensed" panose="00000506000000000000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low Condensed" panose="00000506000000000000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029475"/>
                  </a:ext>
                </a:extLst>
              </a:tr>
              <a:tr h="282078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latin typeface="Barlow Condensed" panose="00000506000000000000" pitchFamily="2" charset="0"/>
                        </a:rPr>
                        <a:t>Entidades Públicas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low Condensed" panose="00000506000000000000" pitchFamily="2" charset="0"/>
                        </a:rPr>
                        <a:t>8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low Condensed" panose="00000506000000000000" pitchFamily="2" charset="0"/>
                        </a:rPr>
                        <a:t>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61470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7CDFD7E-7F3C-0A9F-8356-5F0152FB6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" y="112927"/>
            <a:ext cx="400629" cy="6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0F9490-A896-E607-093E-0412CD34C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49FD976-9E67-FC5D-DAC3-D988CAA92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737" y="1066800"/>
            <a:ext cx="4968137" cy="45519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9E0732-DB27-3C6A-CC44-803E98C11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84789"/>
            <a:ext cx="3888037" cy="422499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F7850B41-1FDF-DC7D-945C-21C4851F5106}"/>
              </a:ext>
            </a:extLst>
          </p:cNvPr>
          <p:cNvSpPr/>
          <p:nvPr/>
        </p:nvSpPr>
        <p:spPr>
          <a:xfrm>
            <a:off x="2531773" y="21878"/>
            <a:ext cx="6632294" cy="1284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Comparación</a:t>
            </a:r>
            <a:r>
              <a:rPr lang="en-US" sz="3600" b="1" dirty="0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 INCE 2022 vs 2024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B6F616-1C25-0394-2459-957DD944400B}"/>
              </a:ext>
            </a:extLst>
          </p:cNvPr>
          <p:cNvSpPr txBox="1"/>
          <p:nvPr/>
        </p:nvSpPr>
        <p:spPr>
          <a:xfrm>
            <a:off x="3254159" y="4436932"/>
            <a:ext cx="712906" cy="3693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3,54</a:t>
            </a:r>
            <a:endParaRPr lang="es-EC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C5BC31-C056-524E-75E6-EB51835A8577}"/>
              </a:ext>
            </a:extLst>
          </p:cNvPr>
          <p:cNvSpPr txBox="1"/>
          <p:nvPr/>
        </p:nvSpPr>
        <p:spPr>
          <a:xfrm>
            <a:off x="4609709" y="3538989"/>
            <a:ext cx="683288" cy="3693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ES"/>
              <a:t>4,98</a:t>
            </a:r>
            <a:endParaRPr lang="es-EC"/>
          </a:p>
        </p:txBody>
      </p:sp>
      <p:pic>
        <p:nvPicPr>
          <p:cNvPr id="8" name="Gráfico 7" descr="Flecha curva en el sentido contrario a las agujas del reloj">
            <a:extLst>
              <a:ext uri="{FF2B5EF4-FFF2-40B4-BE49-F238E27FC236}">
                <a16:creationId xmlns:a16="http://schemas.microsoft.com/office/drawing/2014/main" id="{24C75251-340E-4D4F-7190-55947FBB7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297431">
            <a:off x="3594308" y="3931331"/>
            <a:ext cx="1571744" cy="157174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835611C-63BD-F29F-5969-DF29E2FAD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60" y="112927"/>
            <a:ext cx="400629" cy="61148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A9B97AD-201D-D045-BFDC-C7C44B8DC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61425"/>
              </p:ext>
            </p:extLst>
          </p:nvPr>
        </p:nvGraphicFramePr>
        <p:xfrm>
          <a:off x="9292310" y="1925011"/>
          <a:ext cx="2521528" cy="22250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29730">
                  <a:extLst>
                    <a:ext uri="{9D8B030D-6E8A-4147-A177-3AD203B41FA5}">
                      <a16:colId xmlns:a16="http://schemas.microsoft.com/office/drawing/2014/main" val="194062596"/>
                    </a:ext>
                  </a:extLst>
                </a:gridCol>
                <a:gridCol w="1391798">
                  <a:extLst>
                    <a:ext uri="{9D8B030D-6E8A-4147-A177-3AD203B41FA5}">
                      <a16:colId xmlns:a16="http://schemas.microsoft.com/office/drawing/2014/main" val="3409692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Dimensión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Var. absoluta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04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Estructura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99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Oferta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+1.08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011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+0.48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6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Multiagente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+3.71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46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Uso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+1.6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1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85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D6BAE-01C0-261C-A0E9-34D3C4FE6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1424EAA-ED93-41F0-8C5F-12F29691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53" y="529921"/>
            <a:ext cx="8577263" cy="1005234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500" b="1" dirty="0">
                <a:solidFill>
                  <a:srgbClr val="4C3DA8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Dimensión 1: </a:t>
            </a:r>
            <a:r>
              <a:rPr lang="es-EC" sz="3500" dirty="0">
                <a:solidFill>
                  <a:srgbClr val="4C3DA8"/>
                </a:solidFill>
                <a:latin typeface="Barlow Condensed" panose="00000506000000000000" pitchFamily="2" charset="0"/>
                <a:cs typeface="Arial" panose="020B0604020202020204" pitchFamily="34" charset="0"/>
              </a:rPr>
              <a:t>Estructura Institucional</a:t>
            </a:r>
            <a:br>
              <a:rPr lang="es-EC" b="1" dirty="0">
                <a:solidFill>
                  <a:srgbClr val="4C3D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EC" b="1" dirty="0">
                <a:solidFill>
                  <a:srgbClr val="4C3DA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221C04-FE23-535C-E332-5566328AF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842"/>
            <a:ext cx="5454316" cy="4170947"/>
          </a:xfrm>
          <a:prstGeom prst="rect">
            <a:avLst/>
          </a:prstGeom>
        </p:spPr>
      </p:pic>
      <p:sp>
        <p:nvSpPr>
          <p:cNvPr id="6" name="Text 1">
            <a:extLst>
              <a:ext uri="{FF2B5EF4-FFF2-40B4-BE49-F238E27FC236}">
                <a16:creationId xmlns:a16="http://schemas.microsoft.com/office/drawing/2014/main" id="{C2DE43AA-B259-9678-83FA-6481520E0EAB}"/>
              </a:ext>
            </a:extLst>
          </p:cNvPr>
          <p:cNvSpPr/>
          <p:nvPr/>
        </p:nvSpPr>
        <p:spPr>
          <a:xfrm>
            <a:off x="9194182" y="1868761"/>
            <a:ext cx="2845418" cy="3583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SNP es el ente rector del Subsistema de Seguimiento y Evaluación.</a:t>
            </a:r>
          </a:p>
          <a:p>
            <a:pPr algn="just"/>
            <a:endParaRPr lang="es-ES" sz="2000" dirty="0">
              <a:latin typeface="Barlow Condensed" panose="00000506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Norma Técnica de Evaluación.</a:t>
            </a:r>
          </a:p>
          <a:p>
            <a:pPr algn="just"/>
            <a:endParaRPr lang="es-ES" sz="2000" dirty="0">
              <a:latin typeface="Barlow Condensed" panose="00000506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Estructura de la Subsecretaría de Evaluación.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D2FD58A-C72D-A1BB-BFF6-50A525DA5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" y="112927"/>
            <a:ext cx="400629" cy="6114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F5528C-05D8-EE39-93DA-D85772766F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929" r="19082"/>
          <a:stretch/>
        </p:blipFill>
        <p:spPr>
          <a:xfrm>
            <a:off x="5282707" y="1868761"/>
            <a:ext cx="3746375" cy="31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2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A47759E6-1B91-6563-B221-34D4E5D3041C}"/>
              </a:ext>
            </a:extLst>
          </p:cNvPr>
          <p:cNvSpPr/>
          <p:nvPr/>
        </p:nvSpPr>
        <p:spPr>
          <a:xfrm>
            <a:off x="8729165" y="1286870"/>
            <a:ext cx="3251167" cy="3819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  <a:buNone/>
            </a:pPr>
            <a:endParaRPr lang="es-ES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Capacitación a entidades del ejecutivo.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Asistencia Técnica solicitada por las entidades.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Fortalecimiento de capacidades institucionales.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Articulación con redes voluntarias de evaluación </a:t>
            </a:r>
          </a:p>
          <a:p>
            <a:pPr marL="0" indent="0" algn="just">
              <a:lnSpc>
                <a:spcPts val="2700"/>
              </a:lnSpc>
              <a:buNone/>
            </a:pPr>
            <a:endParaRPr lang="es-ES" sz="2000" dirty="0"/>
          </a:p>
          <a:p>
            <a:pPr marL="0" indent="0" algn="just">
              <a:lnSpc>
                <a:spcPts val="2700"/>
              </a:lnSpc>
              <a:buNone/>
            </a:pPr>
            <a:endParaRPr lang="en-US" sz="2000" dirty="0"/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92B3ED6F-7932-A984-30D9-7EC05C0A7E72}"/>
              </a:ext>
            </a:extLst>
          </p:cNvPr>
          <p:cNvSpPr/>
          <p:nvPr/>
        </p:nvSpPr>
        <p:spPr>
          <a:xfrm>
            <a:off x="3644900" y="149654"/>
            <a:ext cx="5921207" cy="136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Dimensión 2: </a:t>
            </a:r>
            <a:r>
              <a:rPr lang="en-US" sz="3200" dirty="0" err="1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Oferta</a:t>
            </a:r>
            <a:r>
              <a:rPr lang="en-US" sz="3200" dirty="0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 de Evaluación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B1E1BBF-A515-F6A2-961B-B0922BE1BA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467"/>
          <a:stretch/>
        </p:blipFill>
        <p:spPr>
          <a:xfrm>
            <a:off x="-219234" y="1670966"/>
            <a:ext cx="4841507" cy="385505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B23B14-E985-FF20-9FC3-861644CAF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" y="112927"/>
            <a:ext cx="400629" cy="6114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ED88B66-4706-1F54-CB21-9803F16029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t="39876" r="-2675" b="38465"/>
          <a:stretch/>
        </p:blipFill>
        <p:spPr>
          <a:xfrm>
            <a:off x="4762706" y="1943100"/>
            <a:ext cx="3685594" cy="20155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FB84717-F8DF-22A1-ACCC-56791D52C6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51" t="4176" r="20350" b="81554"/>
          <a:stretch/>
        </p:blipFill>
        <p:spPr>
          <a:xfrm>
            <a:off x="65375" y="930636"/>
            <a:ext cx="2987149" cy="7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3D94D-2675-DC39-8152-82421E411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75300868-1F6A-7BB0-2A82-E23B9AF0BE2B}"/>
              </a:ext>
            </a:extLst>
          </p:cNvPr>
          <p:cNvSpPr/>
          <p:nvPr/>
        </p:nvSpPr>
        <p:spPr>
          <a:xfrm>
            <a:off x="593688" y="385162"/>
            <a:ext cx="7642213" cy="9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Dimensión 3: </a:t>
            </a:r>
            <a:r>
              <a:rPr lang="en-US" sz="3200" dirty="0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Calidad de las </a:t>
            </a:r>
            <a:r>
              <a:rPr lang="en-US" sz="3200" dirty="0" err="1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evaluaciones</a:t>
            </a:r>
            <a:endParaRPr lang="en-US" sz="3200" dirty="0">
              <a:solidFill>
                <a:srgbClr val="4C3DA8"/>
              </a:solidFill>
              <a:latin typeface="Barlow Condensed" panose="00000506000000000000" pitchFamily="2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129133-BE87-B8B9-634E-4F152F92F0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695"/>
          <a:stretch/>
        </p:blipFill>
        <p:spPr>
          <a:xfrm>
            <a:off x="7709047" y="1267706"/>
            <a:ext cx="4482953" cy="42989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26152E-4E8A-CE2C-C506-1370E3B808CB}"/>
              </a:ext>
            </a:extLst>
          </p:cNvPr>
          <p:cNvSpPr txBox="1"/>
          <p:nvPr/>
        </p:nvSpPr>
        <p:spPr>
          <a:xfrm>
            <a:off x="208266" y="1780040"/>
            <a:ext cx="317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Banco de evaluaciones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1A6969-3829-1FAC-00B5-A73FDEEF26EC}"/>
              </a:ext>
            </a:extLst>
          </p:cNvPr>
          <p:cNvSpPr txBox="1"/>
          <p:nvPr/>
        </p:nvSpPr>
        <p:spPr>
          <a:xfrm>
            <a:off x="258228" y="2364021"/>
            <a:ext cx="256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Guía de evaluación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972481-9422-5A29-4425-9C885A64DCAB}"/>
              </a:ext>
            </a:extLst>
          </p:cNvPr>
          <p:cNvSpPr txBox="1"/>
          <p:nvPr/>
        </p:nvSpPr>
        <p:spPr>
          <a:xfrm>
            <a:off x="276426" y="3499464"/>
            <a:ext cx="310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Censo de Población y Vivienda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2661C2-E707-5E18-DCC5-97903E5E6FC7}"/>
              </a:ext>
            </a:extLst>
          </p:cNvPr>
          <p:cNvSpPr txBox="1"/>
          <p:nvPr/>
        </p:nvSpPr>
        <p:spPr>
          <a:xfrm>
            <a:off x="258228" y="2894583"/>
            <a:ext cx="317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Enfoques de evaluación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244267-9D6A-5B36-8194-D117CE26E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" y="112927"/>
            <a:ext cx="400629" cy="6114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1A0B79-D523-9A76-CA82-492FFFC1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475" y="1918455"/>
            <a:ext cx="4037958" cy="26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8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F07A5-923B-7791-14D9-90CCC6498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2F7E2341-FD7A-0399-F8EE-9A3C09961BEB}"/>
              </a:ext>
            </a:extLst>
          </p:cNvPr>
          <p:cNvSpPr/>
          <p:nvPr/>
        </p:nvSpPr>
        <p:spPr>
          <a:xfrm>
            <a:off x="3721139" y="328863"/>
            <a:ext cx="5676900" cy="994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Dimensión 4: </a:t>
            </a:r>
            <a:r>
              <a:rPr lang="en-US" sz="3200" dirty="0" err="1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Espacios</a:t>
            </a:r>
            <a:r>
              <a:rPr lang="en-US" sz="3200" dirty="0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 Multi </a:t>
            </a:r>
            <a:r>
              <a:rPr lang="en-US" sz="3200" dirty="0" err="1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agente</a:t>
            </a:r>
            <a:endParaRPr lang="en-US" sz="3200" dirty="0">
              <a:solidFill>
                <a:srgbClr val="4C3DA8"/>
              </a:solidFill>
              <a:latin typeface="Barlow Condensed" panose="00000506000000000000" pitchFamily="2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7399F2-927B-F3B2-FE57-E8316CE8DC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3" t="26159"/>
          <a:stretch/>
        </p:blipFill>
        <p:spPr>
          <a:xfrm>
            <a:off x="0" y="1447800"/>
            <a:ext cx="4940968" cy="4086726"/>
          </a:xfrm>
          <a:prstGeom prst="rect">
            <a:avLst/>
          </a:prstGeom>
        </p:spPr>
      </p:pic>
      <p:sp>
        <p:nvSpPr>
          <p:cNvPr id="12" name="Text 2">
            <a:extLst>
              <a:ext uri="{FF2B5EF4-FFF2-40B4-BE49-F238E27FC236}">
                <a16:creationId xmlns:a16="http://schemas.microsoft.com/office/drawing/2014/main" id="{A4E14D12-359C-811D-E9FA-7E2C2832BD2E}"/>
              </a:ext>
            </a:extLst>
          </p:cNvPr>
          <p:cNvSpPr/>
          <p:nvPr/>
        </p:nvSpPr>
        <p:spPr>
          <a:xfrm>
            <a:off x="5283514" y="4734186"/>
            <a:ext cx="6376416" cy="80034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3B3535"/>
                </a:solidFill>
                <a:ea typeface="Sora Light" pitchFamily="34" charset="-122"/>
                <a:cs typeface="Sora Light" pitchFamily="34" charset="-120"/>
              </a:rPr>
              <a:t>.</a:t>
            </a:r>
            <a:endParaRPr lang="en-US" sz="2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1A6A39-269A-1346-6DC7-98463C8B38BF}"/>
              </a:ext>
            </a:extLst>
          </p:cNvPr>
          <p:cNvSpPr txBox="1"/>
          <p:nvPr/>
        </p:nvSpPr>
        <p:spPr>
          <a:xfrm>
            <a:off x="9698114" y="2798283"/>
            <a:ext cx="4203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Barlow Condensed" panose="00000506000000000000" pitchFamily="2" charset="0"/>
              </a:rPr>
              <a:t>SNP</a:t>
            </a:r>
            <a:r>
              <a:rPr lang="es-ES" sz="2000" b="1" dirty="0">
                <a:latin typeface="Barlow Condensed" panose="00000506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Barlow Condensed" panose="00000506000000000000" pitchFamily="2" charset="0"/>
              </a:rPr>
              <a:t>PUCE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Barlow Condensed" panose="00000506000000000000" pitchFamily="2" charset="0"/>
              </a:rPr>
              <a:t>SEEval</a:t>
            </a:r>
            <a:endParaRPr lang="es-ES" sz="2000" dirty="0">
              <a:latin typeface="Barlow Condensed" panose="00000506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Barlow Condensed" panose="00000506000000000000" pitchFamily="2" charset="0"/>
              </a:rPr>
              <a:t>EvalYouth</a:t>
            </a:r>
            <a:endParaRPr lang="es-ES" sz="2000" dirty="0">
              <a:latin typeface="Barlow Condensed" panose="00000506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Barlow Condensed" panose="00000506000000000000" pitchFamily="2" charset="0"/>
              </a:rPr>
              <a:t>Otros actores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CA6283-1AFD-2A6B-346A-8AF0382DC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" y="112927"/>
            <a:ext cx="400629" cy="6114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15BC0A-AAA3-BA21-43F5-DBABF73A5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502" y="2445772"/>
            <a:ext cx="4174463" cy="27812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87DA31-55E1-68E2-A4F4-488CEF2D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68" t="3950" r="20208" b="83584"/>
          <a:stretch/>
        </p:blipFill>
        <p:spPr>
          <a:xfrm>
            <a:off x="501689" y="633508"/>
            <a:ext cx="2952711" cy="689966"/>
          </a:xfrm>
          <a:prstGeom prst="rect">
            <a:avLst/>
          </a:prstGeom>
        </p:spPr>
      </p:pic>
      <p:sp>
        <p:nvSpPr>
          <p:cNvPr id="13" name="TextBox 63">
            <a:extLst>
              <a:ext uri="{FF2B5EF4-FFF2-40B4-BE49-F238E27FC236}">
                <a16:creationId xmlns:a16="http://schemas.microsoft.com/office/drawing/2014/main" id="{0BFFC218-4EEF-FD80-DB22-23C4F80026F0}"/>
              </a:ext>
            </a:extLst>
          </p:cNvPr>
          <p:cNvSpPr txBox="1"/>
          <p:nvPr/>
        </p:nvSpPr>
        <p:spPr>
          <a:xfrm>
            <a:off x="4940968" y="1816027"/>
            <a:ext cx="4701340" cy="461665"/>
          </a:xfrm>
          <a:prstGeom prst="rect">
            <a:avLst/>
          </a:prstGeom>
          <a:noFill/>
          <a:effectLst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31185E"/>
                </a:solidFill>
                <a:effectLst/>
                <a:uLnTx/>
                <a:uFillTx/>
                <a:latin typeface="Barlow Condensed" panose="00000506000000000000" pitchFamily="2" charset="0"/>
                <a:ea typeface="+mn-ea"/>
                <a:cs typeface="Segoe UI" panose="020B0502040204020203" pitchFamily="34" charset="0"/>
              </a:rPr>
              <a:t>Plataforma Nacional de Evaluación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31185E"/>
              </a:solidFill>
              <a:effectLst/>
              <a:uLnTx/>
              <a:uFillTx/>
              <a:latin typeface="Barlow Condensed" panose="00000506000000000000" pitchFamily="2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7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7FE24-6074-02A5-3189-FC8A1E75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C32705-D6E5-0912-3DF0-5C8F907218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812"/>
          <a:stretch/>
        </p:blipFill>
        <p:spPr>
          <a:xfrm>
            <a:off x="0" y="0"/>
            <a:ext cx="4067017" cy="5592278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1BB075E5-54D3-A4F0-119E-E33E4F46CB0D}"/>
              </a:ext>
            </a:extLst>
          </p:cNvPr>
          <p:cNvSpPr/>
          <p:nvPr/>
        </p:nvSpPr>
        <p:spPr>
          <a:xfrm>
            <a:off x="2970927" y="213875"/>
            <a:ext cx="7116846" cy="665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Dimensión 5: </a:t>
            </a:r>
            <a:r>
              <a:rPr lang="en-US" sz="3200" dirty="0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Uso de </a:t>
            </a:r>
            <a:r>
              <a:rPr lang="en-US" sz="3200" dirty="0" err="1">
                <a:solidFill>
                  <a:srgbClr val="4C3DA8"/>
                </a:solidFill>
                <a:latin typeface="Barlow Condensed" panose="00000506000000000000" pitchFamily="2" charset="0"/>
                <a:ea typeface="+mj-ea"/>
                <a:cs typeface="Arial" panose="020B0604020202020204" pitchFamily="34" charset="0"/>
              </a:rPr>
              <a:t>Resultados</a:t>
            </a:r>
            <a:endParaRPr lang="en-US" sz="3200" dirty="0">
              <a:solidFill>
                <a:srgbClr val="4C3DA8"/>
              </a:solidFill>
              <a:latin typeface="Barlow Condensed" panose="00000506000000000000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81F0BDBA-934F-6BF8-2849-F5B052992B37}"/>
              </a:ext>
            </a:extLst>
          </p:cNvPr>
          <p:cNvSpPr/>
          <p:nvPr/>
        </p:nvSpPr>
        <p:spPr>
          <a:xfrm>
            <a:off x="310760" y="1639650"/>
            <a:ext cx="7116846" cy="1285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700"/>
              </a:lnSpc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24C281-E8AD-3621-4C6B-6B306759012F}"/>
              </a:ext>
            </a:extLst>
          </p:cNvPr>
          <p:cNvSpPr txBox="1"/>
          <p:nvPr/>
        </p:nvSpPr>
        <p:spPr>
          <a:xfrm>
            <a:off x="8891798" y="1766972"/>
            <a:ext cx="3840480" cy="188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Respuesta Gerencial.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Plan de Acción.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Banco de Evaluaciones.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latin typeface="Barlow Condensed" panose="00000506000000000000" pitchFamily="2" charset="0"/>
              </a:rPr>
              <a:t>Ciclo de la política pública</a:t>
            </a:r>
            <a:r>
              <a:rPr lang="es-ES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0A60C0-860A-5976-D221-A2435D49F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" y="112927"/>
            <a:ext cx="400629" cy="6114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9B9E1B-57F1-B41B-BF1A-2289156B4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97" y="1395128"/>
            <a:ext cx="4203032" cy="28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03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641</Words>
  <Application>Microsoft Macintosh PowerPoint</Application>
  <PresentationFormat>Panorámica</PresentationFormat>
  <Paragraphs>123</Paragraphs>
  <Slides>15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15</vt:i4>
      </vt:variant>
    </vt:vector>
  </HeadingPairs>
  <TitlesOfParts>
    <vt:vector size="31" baseType="lpstr">
      <vt:lpstr>Aptos</vt:lpstr>
      <vt:lpstr>Aptos Display</vt:lpstr>
      <vt:lpstr>Arial</vt:lpstr>
      <vt:lpstr>Barlow Condensed</vt:lpstr>
      <vt:lpstr>Barlow Condensed Light</vt:lpstr>
      <vt:lpstr>Calibri</vt:lpstr>
      <vt:lpstr>Calibri Light</vt:lpstr>
      <vt:lpstr>Roboto</vt:lpstr>
      <vt:lpstr>Segoe UI</vt:lpstr>
      <vt:lpstr>Sora Light</vt:lpstr>
      <vt:lpstr>Wingdings</vt:lpstr>
      <vt:lpstr>Tema de Office</vt:lpstr>
      <vt:lpstr>Diseño personalizado</vt:lpstr>
      <vt:lpstr>1_Diseño personalizado</vt:lpstr>
      <vt:lpstr>2_Diseño personalizado</vt:lpstr>
      <vt:lpstr>3_Diseño personalizado</vt:lpstr>
      <vt:lpstr>Presentación de PowerPoint</vt:lpstr>
      <vt:lpstr>INCE ECUADOR </vt:lpstr>
      <vt:lpstr>INCE Ecuador 2024 </vt:lpstr>
      <vt:lpstr>Presentación de PowerPoint</vt:lpstr>
      <vt:lpstr>Dimensión 1: Estructura Institucional  </vt:lpstr>
      <vt:lpstr>Presentación de PowerPoint</vt:lpstr>
      <vt:lpstr>Presentación de PowerPoint</vt:lpstr>
      <vt:lpstr>Presentación de PowerPoint</vt:lpstr>
      <vt:lpstr>Presentación de PowerPoint</vt:lpstr>
      <vt:lpstr>PLAN DE ACCIÓN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GISELA ESTEFANIA ANDRADE HERMOSA</dc:creator>
  <cp:lastModifiedBy>Marcelo Alejandro Collahuazo Taco</cp:lastModifiedBy>
  <cp:revision>44</cp:revision>
  <dcterms:created xsi:type="dcterms:W3CDTF">2025-05-12T16:44:19Z</dcterms:created>
  <dcterms:modified xsi:type="dcterms:W3CDTF">2025-06-06T11:26:17Z</dcterms:modified>
</cp:coreProperties>
</file>