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3"/>
    <p:sldMasterId id="2147483656" r:id="rId4"/>
    <p:sldMasterId id="2147483658" r:id="rId5"/>
    <p:sldMasterId id="2147483661" r:id="rId6"/>
    <p:sldMasterId id="2147483663" r:id="rId7"/>
    <p:sldMasterId id="2147483669" r:id="rId8"/>
  </p:sldMasterIdLst>
  <p:notesMasterIdLst>
    <p:notesMasterId r:id="rId16"/>
  </p:notesMasterIdLst>
  <p:sldIdLst>
    <p:sldId id="257" r:id="rId9"/>
    <p:sldId id="270" r:id="rId10"/>
    <p:sldId id="258" r:id="rId11"/>
    <p:sldId id="265" r:id="rId12"/>
    <p:sldId id="274" r:id="rId13"/>
    <p:sldId id="275" r:id="rId14"/>
    <p:sldId id="278" r:id="rId15"/>
    <p:sldId id="281" r:id="rId17"/>
    <p:sldId id="282" r:id="rId18"/>
    <p:sldId id="280" r:id="rId19"/>
    <p:sldId id="262" r:id="rId20"/>
    <p:sldId id="260" r:id="rId2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8"/>
    <p:restoredTop sz="94650"/>
  </p:normalViewPr>
  <p:slideViewPr>
    <p:cSldViewPr snapToGrid="0">
      <p:cViewPr varScale="1">
        <p:scale>
          <a:sx n="107" d="100"/>
          <a:sy n="107" d="100"/>
        </p:scale>
        <p:origin x="8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 dirty="0"/>
              <a:t>Haz clic para modificar el estilo de título del patrón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  <a:endParaRPr lang="es-MX"/>
          </a:p>
          <a:p>
            <a:pPr lvl="1"/>
            <a:r>
              <a:rPr lang="es-MX"/>
              <a:t>Segundo nivel</a:t>
            </a:r>
            <a:endParaRPr lang="es-MX"/>
          </a:p>
          <a:p>
            <a:pPr lvl="2"/>
            <a:r>
              <a:rPr lang="es-MX"/>
              <a:t>Tercer nivel</a:t>
            </a:r>
            <a:endParaRPr lang="es-MX"/>
          </a:p>
          <a:p>
            <a:pPr lvl="3"/>
            <a:r>
              <a:rPr lang="es-MX"/>
              <a:t>Cuarto nivel</a:t>
            </a:r>
            <a:endParaRPr lang="es-MX"/>
          </a:p>
          <a:p>
            <a:pPr lvl="4"/>
            <a:r>
              <a:rPr lang="es-MX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28111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305301"/>
            <a:ext cx="10515600" cy="9525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56076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  <a:endParaRPr lang="es-MX"/>
          </a:p>
          <a:p>
            <a:pPr lvl="1"/>
            <a:r>
              <a:rPr lang="es-MX"/>
              <a:t>Segundo nivel</a:t>
            </a:r>
            <a:endParaRPr lang="es-MX"/>
          </a:p>
          <a:p>
            <a:pPr lvl="2"/>
            <a:r>
              <a:rPr lang="es-MX"/>
              <a:t>Tercer nivel</a:t>
            </a:r>
            <a:endParaRPr lang="es-MX"/>
          </a:p>
          <a:p>
            <a:pPr lvl="3"/>
            <a:r>
              <a:rPr lang="es-MX"/>
              <a:t>Cuarto nivel</a:t>
            </a:r>
            <a:endParaRPr lang="es-MX"/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56076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  <a:endParaRPr lang="es-MX"/>
          </a:p>
          <a:p>
            <a:pPr lvl="1"/>
            <a:r>
              <a:rPr lang="es-MX"/>
              <a:t>Segundo nivel</a:t>
            </a:r>
            <a:endParaRPr lang="es-MX"/>
          </a:p>
          <a:p>
            <a:pPr lvl="2"/>
            <a:r>
              <a:rPr lang="es-MX"/>
              <a:t>Tercer nivel</a:t>
            </a:r>
            <a:endParaRPr lang="es-MX"/>
          </a:p>
          <a:p>
            <a:pPr lvl="3"/>
            <a:r>
              <a:rPr lang="es-MX"/>
              <a:t>Cuarto nivel</a:t>
            </a:r>
            <a:endParaRPr lang="es-MX"/>
          </a:p>
          <a:p>
            <a:pPr lvl="4"/>
            <a:r>
              <a:rPr lang="es-MX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600199"/>
            <a:ext cx="9144000" cy="1909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3414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  <a:endParaRPr lang="es-MX"/>
          </a:p>
          <a:p>
            <a:pPr lvl="1"/>
            <a:r>
              <a:rPr lang="es-MX"/>
              <a:t>Segundo nivel</a:t>
            </a:r>
            <a:endParaRPr lang="es-MX"/>
          </a:p>
          <a:p>
            <a:pPr lvl="2"/>
            <a:r>
              <a:rPr lang="es-MX"/>
              <a:t>Tercer nivel</a:t>
            </a:r>
            <a:endParaRPr lang="es-MX"/>
          </a:p>
          <a:p>
            <a:pPr lvl="3"/>
            <a:r>
              <a:rPr lang="es-MX"/>
              <a:t>Cuarto nivel</a:t>
            </a:r>
            <a:endParaRPr lang="es-MX"/>
          </a:p>
          <a:p>
            <a:pPr lvl="4"/>
            <a:r>
              <a:rPr lang="es-MX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 dirty="0"/>
              <a:t>Haz clic para modificar el estilo de título del patrón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  <a:endParaRPr lang="es-MX"/>
          </a:p>
          <a:p>
            <a:pPr lvl="1"/>
            <a:r>
              <a:rPr lang="es-MX"/>
              <a:t>Segundo nivel</a:t>
            </a:r>
            <a:endParaRPr lang="es-MX"/>
          </a:p>
          <a:p>
            <a:pPr lvl="2"/>
            <a:r>
              <a:rPr lang="es-MX"/>
              <a:t>Tercer nivel</a:t>
            </a:r>
            <a:endParaRPr lang="es-MX"/>
          </a:p>
          <a:p>
            <a:pPr lvl="3"/>
            <a:r>
              <a:rPr lang="es-MX"/>
              <a:t>Cuarto nivel</a:t>
            </a:r>
            <a:endParaRPr lang="es-MX"/>
          </a:p>
          <a:p>
            <a:pPr lvl="4"/>
            <a:r>
              <a:rPr lang="es-MX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28111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305301"/>
            <a:ext cx="10515600" cy="9525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56076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  <a:endParaRPr lang="es-MX"/>
          </a:p>
          <a:p>
            <a:pPr lvl="1"/>
            <a:r>
              <a:rPr lang="es-MX"/>
              <a:t>Segundo nivel</a:t>
            </a:r>
            <a:endParaRPr lang="es-MX"/>
          </a:p>
          <a:p>
            <a:pPr lvl="2"/>
            <a:r>
              <a:rPr lang="es-MX"/>
              <a:t>Tercer nivel</a:t>
            </a:r>
            <a:endParaRPr lang="es-MX"/>
          </a:p>
          <a:p>
            <a:pPr lvl="3"/>
            <a:r>
              <a:rPr lang="es-MX"/>
              <a:t>Cuarto nivel</a:t>
            </a:r>
            <a:endParaRPr lang="es-MX"/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56076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  <a:endParaRPr lang="es-MX"/>
          </a:p>
          <a:p>
            <a:pPr lvl="1"/>
            <a:r>
              <a:rPr lang="es-MX"/>
              <a:t>Segundo nivel</a:t>
            </a:r>
            <a:endParaRPr lang="es-MX"/>
          </a:p>
          <a:p>
            <a:pPr lvl="2"/>
            <a:r>
              <a:rPr lang="es-MX"/>
              <a:t>Tercer nivel</a:t>
            </a:r>
            <a:endParaRPr lang="es-MX"/>
          </a:p>
          <a:p>
            <a:pPr lvl="3"/>
            <a:r>
              <a:rPr lang="es-MX"/>
              <a:t>Cuarto nivel</a:t>
            </a:r>
            <a:endParaRPr lang="es-MX"/>
          </a:p>
          <a:p>
            <a:pPr lvl="4"/>
            <a:r>
              <a:rPr lang="es-MX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600199"/>
            <a:ext cx="9144000" cy="1909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3414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  <a:endParaRPr lang="es-MX"/>
          </a:p>
          <a:p>
            <a:pPr lvl="1"/>
            <a:r>
              <a:rPr lang="es-MX"/>
              <a:t>Segundo nivel</a:t>
            </a:r>
            <a:endParaRPr lang="es-MX"/>
          </a:p>
          <a:p>
            <a:pPr lvl="2"/>
            <a:r>
              <a:rPr lang="es-MX"/>
              <a:t>Tercer nivel</a:t>
            </a:r>
            <a:endParaRPr lang="es-MX"/>
          </a:p>
          <a:p>
            <a:pPr lvl="3"/>
            <a:r>
              <a:rPr lang="es-MX"/>
              <a:t>Cuarto nivel</a:t>
            </a:r>
            <a:endParaRPr lang="es-MX"/>
          </a:p>
          <a:p>
            <a:pPr lvl="4"/>
            <a:r>
              <a:rPr lang="es-MX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0" Type="http://schemas.openxmlformats.org/officeDocument/2006/relationships/theme" Target="../theme/theme3.xml"/><Relationship Id="rId2" Type="http://schemas.openxmlformats.org/officeDocument/2006/relationships/image" Target="../media/image2.png"/><Relationship Id="rId19" Type="http://schemas.openxmlformats.org/officeDocument/2006/relationships/image" Target="../media/image19.jpe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theme" Target="../theme/theme4.xml"/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7" Type="http://schemas.openxmlformats.org/officeDocument/2006/relationships/theme" Target="../theme/theme6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4" Type="http://schemas.openxmlformats.org/officeDocument/2006/relationships/theme" Target="../theme/theme7.xml"/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77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47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  <a:endParaRPr lang="es-MX"/>
          </a:p>
          <a:p>
            <a:pPr lvl="1"/>
            <a:r>
              <a:rPr lang="es-MX"/>
              <a:t>Segundo nivel</a:t>
            </a:r>
            <a:endParaRPr lang="es-MX"/>
          </a:p>
          <a:p>
            <a:pPr lvl="2"/>
            <a:r>
              <a:rPr lang="es-MX"/>
              <a:t>Tercer nivel</a:t>
            </a:r>
            <a:endParaRPr lang="es-MX"/>
          </a:p>
          <a:p>
            <a:pPr lvl="3"/>
            <a:r>
              <a:rPr lang="es-MX"/>
              <a:t>Cuarto nivel</a:t>
            </a:r>
            <a:endParaRPr lang="es-MX"/>
          </a:p>
          <a:p>
            <a:pPr lvl="4"/>
            <a:r>
              <a:rPr lang="es-MX"/>
              <a:t>Quinto nivel</a:t>
            </a:r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4066" y="2307399"/>
            <a:ext cx="1422400" cy="14224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97265" y="1485252"/>
            <a:ext cx="2029308" cy="80079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64462" y="1654849"/>
            <a:ext cx="1741278" cy="68311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6907" y="2703249"/>
            <a:ext cx="1648355" cy="3966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47590" y="1206060"/>
            <a:ext cx="1873612" cy="132556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68820" y="2265319"/>
            <a:ext cx="1422400" cy="14224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007483" y="2494202"/>
            <a:ext cx="2017825" cy="68311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293596" y="3696018"/>
            <a:ext cx="1749825" cy="48295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658350" y="3476788"/>
            <a:ext cx="1536985" cy="92033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332445" y="3541699"/>
            <a:ext cx="555208" cy="72085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2164" y="1506418"/>
            <a:ext cx="1759061" cy="73880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685764" y="1485252"/>
            <a:ext cx="603735" cy="74486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047616" y="2579538"/>
            <a:ext cx="1678726" cy="683118"/>
          </a:xfrm>
          <a:prstGeom prst="rect">
            <a:avLst/>
          </a:prstGeom>
        </p:spPr>
      </p:pic>
      <p:pic>
        <p:nvPicPr>
          <p:cNvPr id="21" name="Imagen 20" descr="Resultado de imagen para logotipo o sello de la Universidad Central del Ecuador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337" y="3541699"/>
            <a:ext cx="74676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526571" y="4471727"/>
            <a:ext cx="8919943" cy="84493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91856" y="3441686"/>
            <a:ext cx="1752807" cy="8306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379546" y="3286334"/>
            <a:ext cx="1270000" cy="127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05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75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  <a:endParaRPr lang="es-MX"/>
          </a:p>
          <a:p>
            <a:pPr lvl="1"/>
            <a:r>
              <a:rPr lang="es-MX"/>
              <a:t>Segundo nivel</a:t>
            </a:r>
            <a:endParaRPr lang="es-MX"/>
          </a:p>
          <a:p>
            <a:pPr lvl="2"/>
            <a:r>
              <a:rPr lang="es-MX"/>
              <a:t>Tercer nivel</a:t>
            </a:r>
            <a:endParaRPr lang="es-MX"/>
          </a:p>
          <a:p>
            <a:pPr lvl="3"/>
            <a:r>
              <a:rPr lang="es-MX"/>
              <a:t>Cuarto nivel</a:t>
            </a:r>
            <a:endParaRPr lang="es-MX"/>
          </a:p>
          <a:p>
            <a:pPr lvl="4"/>
            <a:r>
              <a:rPr lang="es-MX"/>
              <a:t>Quinto nivel</a:t>
            </a:r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77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47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  <a:endParaRPr lang="es-MX"/>
          </a:p>
          <a:p>
            <a:pPr lvl="1"/>
            <a:r>
              <a:rPr lang="es-MX"/>
              <a:t>Segundo nivel</a:t>
            </a:r>
            <a:endParaRPr lang="es-MX"/>
          </a:p>
          <a:p>
            <a:pPr lvl="2"/>
            <a:r>
              <a:rPr lang="es-MX"/>
              <a:t>Tercer nivel</a:t>
            </a:r>
            <a:endParaRPr lang="es-MX"/>
          </a:p>
          <a:p>
            <a:pPr lvl="3"/>
            <a:r>
              <a:rPr lang="es-MX"/>
              <a:t>Cuarto nivel</a:t>
            </a:r>
            <a:endParaRPr lang="es-MX"/>
          </a:p>
          <a:p>
            <a:pPr lvl="4"/>
            <a:r>
              <a:rPr lang="es-MX"/>
              <a:t>Quinto nivel</a:t>
            </a:r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05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75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  <a:endParaRPr lang="es-MX"/>
          </a:p>
          <a:p>
            <a:pPr lvl="1"/>
            <a:r>
              <a:rPr lang="es-MX"/>
              <a:t>Segundo nivel</a:t>
            </a:r>
            <a:endParaRPr lang="es-MX"/>
          </a:p>
          <a:p>
            <a:pPr lvl="2"/>
            <a:r>
              <a:rPr lang="es-MX"/>
              <a:t>Tercer nivel</a:t>
            </a:r>
            <a:endParaRPr lang="es-MX"/>
          </a:p>
          <a:p>
            <a:pPr lvl="3"/>
            <a:r>
              <a:rPr lang="es-MX"/>
              <a:t>Cuarto nivel</a:t>
            </a:r>
            <a:endParaRPr lang="es-MX"/>
          </a:p>
          <a:p>
            <a:pPr lvl="4"/>
            <a:r>
              <a:rPr lang="es-MX"/>
              <a:t>Quinto nivel</a:t>
            </a:r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2.png"/><Relationship Id="rId1" Type="http://schemas.openxmlformats.org/officeDocument/2006/relationships/hyperlink" Target="https://seeval.org/quienes-somo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1" Type="http://schemas.openxmlformats.org/officeDocument/2006/relationships/hyperlink" Target="https://seeval.org/quienes-somo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562100" y="1848485"/>
            <a:ext cx="8371840" cy="27673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s-ES" altLang="en-US" sz="2000" b="1">
                <a:solidFill>
                  <a:srgbClr val="002060"/>
                </a:solidFill>
              </a:rPr>
              <a:t>CONCLUSIÓN</a:t>
            </a:r>
            <a:endParaRPr lang="es-ES" altLang="en-US" sz="2000" b="1">
              <a:solidFill>
                <a:srgbClr val="002060"/>
              </a:solidFill>
            </a:endParaRPr>
          </a:p>
          <a:p>
            <a:pPr algn="just"/>
            <a:endParaRPr lang="es-ES" altLang="en-US" sz="2000" b="1">
              <a:solidFill>
                <a:srgbClr val="002060"/>
              </a:solidFill>
            </a:endParaRPr>
          </a:p>
          <a:p>
            <a:pPr algn="just"/>
            <a:r>
              <a:rPr lang="es-ES" altLang="en-US" sz="2000" b="1">
                <a:solidFill>
                  <a:srgbClr val="002060"/>
                </a:solidFill>
              </a:rPr>
              <a:t>Las  VOPEs y su accionar son fundamentales en los sistemas de evaluación para conectar las necesidades reales de la población con la formulación, implementación y evaluación de  politicas públicas, programas y proyectos  que contribuyan  a  mejorar la calidad de vida de todos los ciudadanos </a:t>
            </a:r>
            <a:endParaRPr lang="es-ES" altLang="en-US" sz="2000" b="1">
              <a:solidFill>
                <a:srgbClr val="002060"/>
              </a:solidFill>
            </a:endParaRPr>
          </a:p>
          <a:p>
            <a:pPr algn="just"/>
            <a:endParaRPr lang="es-ES" altLang="en-US" b="1">
              <a:solidFill>
                <a:srgbClr val="002060"/>
              </a:solidFill>
            </a:endParaRPr>
          </a:p>
          <a:p>
            <a:pPr algn="just"/>
            <a:endParaRPr lang="es-ES" altLang="en-US" b="1">
              <a:solidFill>
                <a:srgbClr val="002060"/>
              </a:solidFill>
            </a:endParaRPr>
          </a:p>
          <a:p>
            <a:pPr algn="just"/>
            <a:endParaRPr lang="es-ES" altLang="en-US" b="1">
              <a:solidFill>
                <a:srgbClr val="002060"/>
              </a:solidFill>
            </a:endParaRPr>
          </a:p>
          <a:p>
            <a:pPr algn="just"/>
            <a:endParaRPr lang="es-ES" altLang="en-US" b="1">
              <a:solidFill>
                <a:srgbClr val="002060"/>
              </a:solidFill>
            </a:endParaRPr>
          </a:p>
          <a:p>
            <a:pPr algn="just"/>
            <a:endParaRPr lang="es-ES" altLang="en-US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/>
          <p:nvPr/>
        </p:nvSpPr>
        <p:spPr>
          <a:xfrm>
            <a:off x="838200" y="550656"/>
            <a:ext cx="857726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rgbClr val="4C3DA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COLABORADORES</a:t>
            </a:r>
            <a:endParaRPr lang="es-EC" b="1" dirty="0">
              <a:solidFill>
                <a:srgbClr val="4C3DA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SOCIEDAD ECUATORIANA DE EVALUACIÓN </a:t>
            </a:r>
            <a:b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SEEVAL</a:t>
            </a:r>
            <a:endParaRPr lang="es-ES" altLang="es-EC" sz="2400" b="1" dirty="0">
              <a:solidFill>
                <a:srgbClr val="4C3DA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38200" y="1691005"/>
            <a:ext cx="6132830" cy="301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  <a:hlinkClick r:id="rId1"/>
            </a:endParaRPr>
          </a:p>
          <a:p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ROL 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DE LAS </a:t>
            </a:r>
            <a:r>
              <a:rPr lang="es-E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VOPEs 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EN LOS SISTEMAS DE EVALUACIÓN</a:t>
            </a:r>
            <a:endParaRPr lang="es-E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b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JIMENA ORELLANA MOLINA</a:t>
            </a:r>
            <a:b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s-E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QUITO- ECUADOR</a:t>
            </a:r>
            <a:br>
              <a:rPr lang="es-E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s-E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06 DE JUNIO DE 2025</a:t>
            </a:r>
            <a:endParaRPr lang="es-EC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115175" y="1690688"/>
            <a:ext cx="4129088" cy="3409950"/>
          </a:xfrm>
          <a:prstGeom prst="rect">
            <a:avLst/>
          </a:prstGeom>
          <a:solidFill>
            <a:srgbClr val="4C3D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/>
          <p:cNvSpPr txBox="1"/>
          <p:nvPr/>
        </p:nvSpPr>
        <p:spPr>
          <a:xfrm>
            <a:off x="7658100" y="3059668"/>
            <a:ext cx="301466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s-EC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 / FOTOGRAFÍA</a:t>
            </a:r>
            <a:endParaRPr lang="es-EC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1.png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7336790" y="2553335"/>
            <a:ext cx="3623310" cy="11950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C" b="1" dirty="0">
                <a:solidFill>
                  <a:srgbClr val="4C3DA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SEEVAL</a:t>
            </a:r>
            <a:endParaRPr lang="es-ES" altLang="es-EC" b="1" dirty="0">
              <a:solidFill>
                <a:srgbClr val="4C3DA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38200" y="1691005"/>
            <a:ext cx="613283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  <a:hlinkClick r:id="rId1"/>
            </a:endParaRPr>
          </a:p>
          <a:p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  <a:hlinkClick r:id="rId1"/>
            </a:endParaRPr>
          </a:p>
          <a:p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  <a:hlinkClick r:id="rId1"/>
              </a:rPr>
              <a:t>QUE ES UNA VOPE?</a:t>
            </a:r>
            <a:endParaRPr lang="es-E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  <a:hlinkClick r:id="rId1"/>
            </a:endParaRPr>
          </a:p>
          <a:p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  <a:hlinkClick r:id="rId1"/>
            </a:endParaRPr>
          </a:p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  <a:hlinkClick r:id="rId1"/>
              </a:rPr>
              <a:t>https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  <a:sym typeface="+mn-ea"/>
                <a:hlinkClick r:id="rId1"/>
              </a:rPr>
              <a:t>://seeval.org/quienes-somos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  <a:hlinkClick r:id="rId1"/>
              </a:rPr>
              <a:t>/</a:t>
            </a:r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  <a:hlinkClick r:id="rId1"/>
            </a:endParaRPr>
          </a:p>
          <a:p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  <a:hlinkClick r:id="rId1"/>
            </a:endParaRPr>
          </a:p>
          <a:p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  <a:hlinkClick r:id="rId1"/>
            </a:endParaRPr>
          </a:p>
          <a:p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  <a:hlinkClick r:id="rId1"/>
            </a:endParaRPr>
          </a:p>
          <a:p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  <a:hlinkClick r:id="rId1"/>
            </a:endParaRPr>
          </a:p>
          <a:p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115175" y="1690688"/>
            <a:ext cx="4129088" cy="3409950"/>
          </a:xfrm>
          <a:prstGeom prst="rect">
            <a:avLst/>
          </a:prstGeom>
          <a:solidFill>
            <a:srgbClr val="4C3D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/>
          <p:cNvSpPr txBox="1"/>
          <p:nvPr/>
        </p:nvSpPr>
        <p:spPr>
          <a:xfrm>
            <a:off x="7658100" y="3059668"/>
            <a:ext cx="301466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s-EC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 / FOTOGRAFÍA</a:t>
            </a:r>
            <a:endParaRPr lang="es-EC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1.png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7336790" y="2553335"/>
            <a:ext cx="3623310" cy="1195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png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3599815" y="343535"/>
            <a:ext cx="3750945" cy="90868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" y="1500505"/>
            <a:ext cx="10872470" cy="42716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png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4321175" y="567055"/>
            <a:ext cx="2663190" cy="745490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1069975" y="1829435"/>
            <a:ext cx="2796540" cy="102616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altLang="es-EC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INSTITUCIONAL</a:t>
            </a:r>
            <a:endParaRPr lang="es-ES" altLang="es-EC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echa derecha 3"/>
          <p:cNvSpPr/>
          <p:nvPr/>
        </p:nvSpPr>
        <p:spPr>
          <a:xfrm>
            <a:off x="8539480" y="1978660"/>
            <a:ext cx="2796540" cy="1035050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altLang="es-EC" b="1"/>
              <a:t>INGERENCIA TECNICA Y </a:t>
            </a:r>
            <a:r>
              <a:rPr lang="es-ES" altLang="es-EC" b="1">
                <a:highlight>
                  <a:srgbClr val="800080"/>
                </a:highlight>
              </a:rPr>
              <a:t>POLITICA</a:t>
            </a:r>
            <a:endParaRPr lang="es-ES" altLang="es-EC" b="1">
              <a:highlight>
                <a:srgbClr val="800080"/>
              </a:highlight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7825740" y="3013075"/>
            <a:ext cx="3510280" cy="27425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Generación de espacios para promover la cultura de evaluación </a:t>
            </a:r>
            <a:endParaRPr lang="es-E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Estrategias enfocadas en el  seguimiento y análisis de las evaluaciones para incidir en la política pública </a:t>
            </a:r>
            <a:endParaRPr lang="es-E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708025" y="2855595"/>
            <a:ext cx="3475355" cy="3149600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sz="1600" b="1" i="0">
                <a:solidFill>
                  <a:srgbClr val="00206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Generar vinculos con redes </a:t>
            </a:r>
            <a:r>
              <a:rPr lang="es-ES" sz="1600" b="1" i="0">
                <a:solidFill>
                  <a:srgbClr val="00206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de </a:t>
            </a:r>
            <a:r>
              <a:rPr sz="1600" b="1" i="0">
                <a:solidFill>
                  <a:srgbClr val="00206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asociaciones de evaluación internacionales a fin de mejorar prácticas internas.</a:t>
            </a:r>
            <a:endParaRPr sz="1600" b="1" i="0">
              <a:solidFill>
                <a:srgbClr val="00206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sz="1600" b="1" i="0">
              <a:solidFill>
                <a:srgbClr val="00206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 b="1" i="0">
                <a:solidFill>
                  <a:srgbClr val="00206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Generar vinculos con diferentes ONGs, academia, instituciones públicas.</a:t>
            </a:r>
            <a:endParaRPr sz="1600" b="1" i="0">
              <a:solidFill>
                <a:srgbClr val="00206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sz="1600" b="1" i="0">
              <a:solidFill>
                <a:srgbClr val="00206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 b="1" i="0">
                <a:solidFill>
                  <a:srgbClr val="00206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Consolidar organizacional. la estructura.</a:t>
            </a:r>
            <a:endParaRPr sz="1600" b="1" i="0">
              <a:solidFill>
                <a:srgbClr val="00206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 b="1" i="0">
                <a:solidFill>
                  <a:srgbClr val="00206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Consolidar la organización interna</a:t>
            </a:r>
            <a:endParaRPr sz="1600" b="1" i="0">
              <a:solidFill>
                <a:srgbClr val="00206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sp>
        <p:nvSpPr>
          <p:cNvPr id="14" name="Flecha derecha 3"/>
          <p:cNvSpPr/>
          <p:nvPr/>
        </p:nvSpPr>
        <p:spPr>
          <a:xfrm>
            <a:off x="4574540" y="1978660"/>
            <a:ext cx="2796540" cy="103505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altLang="es-EC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SOSTENIBILIDAD FINANCIERA</a:t>
            </a:r>
            <a:endParaRPr lang="es-ES" altLang="es-EC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479925" y="3013710"/>
            <a:ext cx="3345815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sz="1600" b="1" i="0">
                <a:solidFill>
                  <a:srgbClr val="00206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Generar ingresos de SEEval.</a:t>
            </a:r>
            <a:endParaRPr sz="1600" b="1" i="0">
              <a:solidFill>
                <a:srgbClr val="00206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pPr marL="0" indent="0"/>
            <a:endParaRPr sz="1600" b="1" i="0">
              <a:solidFill>
                <a:srgbClr val="00206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 b="1" i="0">
                <a:solidFill>
                  <a:srgbClr val="00206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Generar acuerdos con diferentes ONGS, academia, multilaterales para financiamiento.</a:t>
            </a:r>
            <a:endParaRPr sz="1600" b="1" i="0">
              <a:solidFill>
                <a:srgbClr val="00206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2592070" y="1415415"/>
            <a:ext cx="6121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PLANIFICACIÓN ESTRATEGICA SEEVAL</a:t>
            </a:r>
            <a:endParaRPr lang="es-ES" altLang="en-US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s-E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ROL DE LAS </a:t>
            </a:r>
            <a:r>
              <a:rPr lang="en-US" alt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</a:t>
            </a:r>
            <a:r>
              <a:rPr lang="es-ES" alt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RGANIZACIONES VOLUNTARIAS PARA LA </a:t>
            </a:r>
            <a:r>
              <a:rPr lang="en-US" alt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</a:t>
            </a:r>
            <a:r>
              <a:rPr lang="es-ES" alt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VALUACIÓN PROFESIONAL</a:t>
            </a:r>
            <a:r>
              <a:rPr lang="es-E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– </a:t>
            </a:r>
            <a:r>
              <a:rPr lang="es-E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VOPEs</a:t>
            </a:r>
            <a:r>
              <a:rPr lang="es-E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EN LOS SISTEMAS DE EVALUACIÓN</a:t>
            </a:r>
            <a:endParaRPr lang="es-E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88975" y="1853565"/>
            <a:ext cx="1019175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" b="1">
                <a:solidFill>
                  <a:srgbClr val="002060"/>
                </a:solidFill>
              </a:rPr>
              <a:t>ALGUNOS ASPECTOS A CONSIDERAR:</a:t>
            </a:r>
            <a:endParaRPr lang="es-ES" b="1">
              <a:solidFill>
                <a:srgbClr val="002060"/>
              </a:solidFill>
            </a:endParaRPr>
          </a:p>
          <a:p>
            <a:endParaRPr lang="es-ES" b="1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>
                <a:solidFill>
                  <a:srgbClr val="002060"/>
                </a:solidFill>
              </a:rPr>
              <a:t>Resultados medición INCE 2024</a:t>
            </a:r>
            <a:endParaRPr lang="es-ES" b="1">
              <a:solidFill>
                <a:srgbClr val="002060"/>
              </a:solidFill>
            </a:endParaRPr>
          </a:p>
          <a:p>
            <a:r>
              <a:rPr lang="es-ES">
                <a:solidFill>
                  <a:srgbClr val="002060"/>
                </a:solidFill>
              </a:rPr>
              <a:t>Avances, problemas y oportunidades </a:t>
            </a:r>
            <a:endParaRPr lang="es-ES">
              <a:solidFill>
                <a:srgbClr val="002060"/>
              </a:solidFill>
            </a:endParaRPr>
          </a:p>
          <a:p>
            <a:endParaRPr lang="es-ES">
              <a:solidFill>
                <a:srgbClr val="002060"/>
              </a:solidFill>
            </a:endParaRPr>
          </a:p>
          <a:p>
            <a:r>
              <a:rPr lang="es-ES">
                <a:solidFill>
                  <a:srgbClr val="002060"/>
                </a:solidFill>
              </a:rPr>
              <a:t>Problemas identificados en sus 5 dimensiones : </a:t>
            </a:r>
            <a:endParaRPr lang="es-ES">
              <a:solidFill>
                <a:srgbClr val="002060"/>
              </a:solidFill>
            </a:endParaRPr>
          </a:p>
          <a:p>
            <a:pPr indent="457200"/>
            <a:r>
              <a:rPr lang="es-ES">
                <a:solidFill>
                  <a:srgbClr val="002060"/>
                </a:solidFill>
              </a:rPr>
              <a:t>Estructura Institucional </a:t>
            </a:r>
            <a:endParaRPr lang="es-ES">
              <a:solidFill>
                <a:srgbClr val="002060"/>
              </a:solidFill>
            </a:endParaRPr>
          </a:p>
          <a:p>
            <a:pPr indent="457200"/>
            <a:r>
              <a:rPr lang="es-ES">
                <a:solidFill>
                  <a:srgbClr val="002060"/>
                </a:solidFill>
              </a:rPr>
              <a:t>Oferta de evaluación</a:t>
            </a:r>
            <a:endParaRPr lang="es-ES">
              <a:solidFill>
                <a:srgbClr val="002060"/>
              </a:solidFill>
            </a:endParaRPr>
          </a:p>
          <a:p>
            <a:pPr indent="457200"/>
            <a:r>
              <a:rPr lang="es-ES">
                <a:solidFill>
                  <a:srgbClr val="002060"/>
                </a:solidFill>
              </a:rPr>
              <a:t>Calidad de las evaluaciones</a:t>
            </a:r>
            <a:endParaRPr lang="es-ES">
              <a:solidFill>
                <a:srgbClr val="002060"/>
              </a:solidFill>
            </a:endParaRPr>
          </a:p>
          <a:p>
            <a:pPr indent="457200"/>
            <a:r>
              <a:rPr lang="es-ES">
                <a:solidFill>
                  <a:srgbClr val="002060"/>
                </a:solidFill>
              </a:rPr>
              <a:t>Espacios de interlocuión multi agente</a:t>
            </a:r>
            <a:endParaRPr lang="es-ES">
              <a:solidFill>
                <a:srgbClr val="002060"/>
              </a:solidFill>
            </a:endParaRPr>
          </a:p>
          <a:p>
            <a:pPr indent="457200"/>
            <a:r>
              <a:rPr lang="es-ES">
                <a:solidFill>
                  <a:srgbClr val="002060"/>
                </a:solidFill>
              </a:rPr>
              <a:t>uso </a:t>
            </a:r>
            <a:endParaRPr lang="es-ES">
              <a:solidFill>
                <a:srgbClr val="002060"/>
              </a:solidFill>
            </a:endParaRPr>
          </a:p>
          <a:p>
            <a:pPr indent="457200"/>
            <a:endParaRPr lang="es-ES" altLang="en-US">
              <a:solidFill>
                <a:srgbClr val="002060"/>
              </a:solidFill>
            </a:endParaRPr>
          </a:p>
          <a:p>
            <a:pPr indent="457200"/>
            <a:r>
              <a:rPr lang="en-US" altLang="en-US">
                <a:solidFill>
                  <a:srgbClr val="002060"/>
                </a:solidFill>
              </a:rPr>
              <a:t> </a:t>
            </a:r>
            <a:endParaRPr lang="en-US" altLang="en-US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ROL DE LAS 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</a:t>
            </a:r>
            <a:r>
              <a:rPr lang="es-ES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RGANIZACIONES VOLUNTARIAS PARA LA 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</a:t>
            </a:r>
            <a:r>
              <a:rPr lang="es-ES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VALUACIÓN PROFESIONAL</a:t>
            </a: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– </a:t>
            </a:r>
            <a:r>
              <a:rPr lang="es-E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VOPEs</a:t>
            </a: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EN LOS SISTEMAS DE EVALUACIÓN</a:t>
            </a:r>
            <a:endParaRPr lang="es-E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38200" y="1691005"/>
            <a:ext cx="102063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dirty="0">
                <a:sym typeface="+mn-ea"/>
              </a:rPr>
              <a:t>                                               </a:t>
            </a:r>
            <a:endParaRPr lang="es-ES" dirty="0">
              <a:sym typeface="+mn-ea"/>
            </a:endParaRPr>
          </a:p>
          <a:p>
            <a:endParaRPr lang="es-ES" dirty="0">
              <a:sym typeface="+mn-ea"/>
            </a:endParaRPr>
          </a:p>
          <a:p>
            <a:endParaRPr lang="es-ES" dirty="0">
              <a:sym typeface="+mn-ea"/>
            </a:endParaRPr>
          </a:p>
          <a:p>
            <a:endParaRPr lang="es-ES" dirty="0">
              <a:sym typeface="+mn-ea"/>
            </a:endParaRPr>
          </a:p>
          <a:p>
            <a:endParaRPr lang="es-ES" dirty="0">
              <a:sym typeface="+mn-ea"/>
            </a:endParaRPr>
          </a:p>
          <a:p>
            <a:r>
              <a:rPr lang="es-ES" dirty="0">
                <a:sym typeface="+mn-ea"/>
              </a:rPr>
              <a:t>            </a:t>
            </a:r>
            <a:r>
              <a:rPr lang="es-ES" dirty="0" smtClean="0">
                <a:sym typeface="+mn-ea"/>
              </a:rPr>
              <a:t> </a:t>
            </a:r>
            <a:endParaRPr lang="es-ES" dirty="0">
              <a:sym typeface="+mn-ea"/>
            </a:endParaRPr>
          </a:p>
          <a:p>
            <a:endParaRPr lang="es-ES" altLang="en-US"/>
          </a:p>
        </p:txBody>
      </p:sp>
      <p:sp>
        <p:nvSpPr>
          <p:cNvPr id="7" name="Rectángulo redondeado 6"/>
          <p:cNvSpPr/>
          <p:nvPr/>
        </p:nvSpPr>
        <p:spPr>
          <a:xfrm>
            <a:off x="1105535" y="1856740"/>
            <a:ext cx="1781175" cy="10509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endParaRPr lang="es-ES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VOPEs</a:t>
            </a:r>
            <a:endParaRPr lang="es-ES" sz="2400" b="1" dirty="0" err="1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riángulo isósceles 5"/>
          <p:cNvSpPr/>
          <p:nvPr/>
        </p:nvSpPr>
        <p:spPr>
          <a:xfrm>
            <a:off x="4514215" y="1569720"/>
            <a:ext cx="2816225" cy="1337945"/>
          </a:xfrm>
          <a:prstGeom prst="triangle">
            <a:avLst>
              <a:gd name="adj" fmla="val 5098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 smtClean="0"/>
              <a:t>ROL CENTRAL Y VITAL</a:t>
            </a:r>
            <a:endParaRPr lang="es-ES" sz="2000" b="1" dirty="0" smtClean="0"/>
          </a:p>
          <a:p>
            <a:pPr algn="ctr"/>
            <a:endParaRPr lang="es-ES" b="1" dirty="0"/>
          </a:p>
          <a:p>
            <a:pPr algn="ctr"/>
            <a:endParaRPr lang="es-EC" b="1" dirty="0"/>
          </a:p>
        </p:txBody>
      </p:sp>
      <p:sp>
        <p:nvSpPr>
          <p:cNvPr id="8" name="Elipse 7"/>
          <p:cNvSpPr/>
          <p:nvPr/>
        </p:nvSpPr>
        <p:spPr>
          <a:xfrm>
            <a:off x="8877935" y="1908810"/>
            <a:ext cx="2272665" cy="1161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SISTEMAS DE  EVALUACIÓN</a:t>
            </a:r>
            <a:endParaRPr lang="es-EC" b="1" dirty="0"/>
          </a:p>
        </p:txBody>
      </p:sp>
      <p:sp>
        <p:nvSpPr>
          <p:cNvPr id="9" name="Flecha derecha 8"/>
          <p:cNvSpPr/>
          <p:nvPr/>
        </p:nvSpPr>
        <p:spPr>
          <a:xfrm>
            <a:off x="3465195" y="2169160"/>
            <a:ext cx="741045" cy="2914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/>
          </a:p>
        </p:txBody>
      </p:sp>
      <p:sp>
        <p:nvSpPr>
          <p:cNvPr id="10" name="Flecha derecha 8"/>
          <p:cNvSpPr/>
          <p:nvPr/>
        </p:nvSpPr>
        <p:spPr>
          <a:xfrm>
            <a:off x="7675880" y="2193290"/>
            <a:ext cx="605790" cy="26797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/>
          </a:p>
        </p:txBody>
      </p:sp>
      <p:sp>
        <p:nvSpPr>
          <p:cNvPr id="11" name="Text Box 10"/>
          <p:cNvSpPr txBox="1"/>
          <p:nvPr/>
        </p:nvSpPr>
        <p:spPr>
          <a:xfrm>
            <a:off x="812800" y="3073400"/>
            <a:ext cx="10337800" cy="34728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n-US" sz="2000" b="1" dirty="0" smtClean="0">
                <a:solidFill>
                  <a:srgbClr val="002060"/>
                </a:solidFill>
                <a:sym typeface="+mn-ea"/>
              </a:rPr>
              <a:t>I</a:t>
            </a:r>
            <a:r>
              <a:rPr lang="en-US" altLang="en-US" sz="2000" b="1" dirty="0" smtClean="0">
                <a:solidFill>
                  <a:srgbClr val="002060"/>
                </a:solidFill>
                <a:sym typeface="+mn-ea"/>
              </a:rPr>
              <a:t>nfluir y mejorar la demanda y el uso de los resultados de evaluación</a:t>
            </a:r>
            <a:r>
              <a:rPr lang="es-ES" altLang="en-US" sz="2000" b="1" dirty="0" smtClean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b="1" dirty="0" smtClean="0">
                <a:solidFill>
                  <a:srgbClr val="002060"/>
                </a:solidFill>
                <a:sym typeface="+mn-ea"/>
              </a:rPr>
              <a:t>para </a:t>
            </a:r>
            <a:r>
              <a:rPr lang="es-ES" altLang="en-US" sz="2000" b="1" dirty="0" smtClean="0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en-US" sz="2000" b="1" dirty="0" smtClean="0">
                <a:solidFill>
                  <a:srgbClr val="002060"/>
                </a:solidFill>
                <a:sym typeface="+mn-ea"/>
              </a:rPr>
              <a:t>informar la formulación de políticas y diseño de programas basados en la evidencia</a:t>
            </a:r>
            <a:r>
              <a:rPr lang="es-ES" altLang="en-US" sz="2000" b="1" dirty="0" smtClean="0">
                <a:solidFill>
                  <a:srgbClr val="002060"/>
                </a:solidFill>
                <a:sym typeface="+mn-ea"/>
              </a:rPr>
              <a:t>, </a:t>
            </a:r>
            <a:r>
              <a:rPr lang="en-US" altLang="en-US" sz="2000" b="1" dirty="0" smtClean="0">
                <a:solidFill>
                  <a:srgbClr val="002060"/>
                </a:solidFill>
                <a:sym typeface="+mn-ea"/>
              </a:rPr>
              <a:t>la transparencia y el aprendizaje</a:t>
            </a:r>
            <a:endParaRPr lang="en-US" altLang="en-US" sz="2000" b="1" dirty="0" smtClean="0">
              <a:solidFill>
                <a:srgbClr val="002060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b="1" dirty="0" smtClean="0">
              <a:solidFill>
                <a:srgbClr val="002060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n-US" sz="2000" b="1" dirty="0" smtClean="0">
                <a:solidFill>
                  <a:srgbClr val="002060"/>
                </a:solidFill>
                <a:sym typeface="+mn-ea"/>
              </a:rPr>
              <a:t>Influir en la politica pública</a:t>
            </a:r>
            <a:endParaRPr lang="en-US" altLang="en-US" sz="2000" b="1" dirty="0" smtClean="0">
              <a:solidFill>
                <a:srgbClr val="002060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b="1" dirty="0" smtClean="0">
              <a:solidFill>
                <a:srgbClr val="002060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n-US" sz="2000" b="1" dirty="0" smtClean="0">
                <a:solidFill>
                  <a:srgbClr val="002060"/>
                </a:solidFill>
                <a:sym typeface="+mn-ea"/>
              </a:rPr>
              <a:t>L</a:t>
            </a:r>
            <a:r>
              <a:rPr lang="en-US" altLang="en-US" sz="2000" b="1" dirty="0" smtClean="0">
                <a:solidFill>
                  <a:srgbClr val="002060"/>
                </a:solidFill>
                <a:sym typeface="+mn-ea"/>
              </a:rPr>
              <a:t>a mejora en el suministro de evaluaciones creíbles y útiles (sobre la base de estándares nacionales e internacionales de evaluación)</a:t>
            </a:r>
            <a:endParaRPr lang="en-US" altLang="en-US" sz="2000" b="1" dirty="0" smtClean="0">
              <a:solidFill>
                <a:srgbClr val="002060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b="1" dirty="0" smtClean="0">
              <a:solidFill>
                <a:srgbClr val="00206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ROL DE LAS 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</a:t>
            </a:r>
            <a:r>
              <a:rPr lang="es-ES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RGANIZACIONES VOLUNTARIAS PARA LA 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</a:t>
            </a:r>
            <a:r>
              <a:rPr lang="es-ES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VALUACIÓN PROFESIONAL</a:t>
            </a: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– </a:t>
            </a:r>
            <a:r>
              <a:rPr lang="es-E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VOPEs</a:t>
            </a: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EN LOS SISTEMAS DE EVALUACIÓN</a:t>
            </a:r>
            <a:endParaRPr lang="es-E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38200" y="1691005"/>
            <a:ext cx="102063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dirty="0">
                <a:sym typeface="+mn-ea"/>
              </a:rPr>
              <a:t>                                               </a:t>
            </a:r>
            <a:endParaRPr lang="es-ES" dirty="0">
              <a:sym typeface="+mn-ea"/>
            </a:endParaRPr>
          </a:p>
          <a:p>
            <a:endParaRPr lang="es-ES" dirty="0">
              <a:sym typeface="+mn-ea"/>
            </a:endParaRPr>
          </a:p>
          <a:p>
            <a:endParaRPr lang="es-ES" dirty="0">
              <a:sym typeface="+mn-ea"/>
            </a:endParaRPr>
          </a:p>
          <a:p>
            <a:endParaRPr lang="es-ES" dirty="0">
              <a:sym typeface="+mn-ea"/>
            </a:endParaRPr>
          </a:p>
          <a:p>
            <a:endParaRPr lang="es-ES" dirty="0">
              <a:sym typeface="+mn-ea"/>
            </a:endParaRPr>
          </a:p>
          <a:p>
            <a:r>
              <a:rPr lang="es-ES" dirty="0">
                <a:sym typeface="+mn-ea"/>
              </a:rPr>
              <a:t>            </a:t>
            </a:r>
            <a:r>
              <a:rPr lang="es-ES" dirty="0" smtClean="0">
                <a:sym typeface="+mn-ea"/>
              </a:rPr>
              <a:t> </a:t>
            </a:r>
            <a:endParaRPr lang="es-ES" dirty="0">
              <a:sym typeface="+mn-ea"/>
            </a:endParaRPr>
          </a:p>
          <a:p>
            <a:endParaRPr lang="es-ES" altLang="en-US"/>
          </a:p>
        </p:txBody>
      </p:sp>
      <p:sp>
        <p:nvSpPr>
          <p:cNvPr id="7" name="Rectángulo redondeado 6"/>
          <p:cNvSpPr/>
          <p:nvPr/>
        </p:nvSpPr>
        <p:spPr>
          <a:xfrm>
            <a:off x="1105535" y="1856740"/>
            <a:ext cx="1781175" cy="10509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VOPEs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riángulo isósceles 5"/>
          <p:cNvSpPr/>
          <p:nvPr/>
        </p:nvSpPr>
        <p:spPr>
          <a:xfrm>
            <a:off x="4514215" y="1857375"/>
            <a:ext cx="2736215" cy="1263650"/>
          </a:xfrm>
          <a:prstGeom prst="triangle">
            <a:avLst>
              <a:gd name="adj" fmla="val 5098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 smtClean="0"/>
              <a:t>ROL CENTRAL Y VITAL</a:t>
            </a:r>
            <a:endParaRPr lang="es-ES" sz="2000" b="1" dirty="0" smtClean="0"/>
          </a:p>
          <a:p>
            <a:pPr algn="ctr"/>
            <a:endParaRPr lang="es-ES" b="1" dirty="0"/>
          </a:p>
          <a:p>
            <a:pPr algn="ctr"/>
            <a:endParaRPr lang="es-EC" b="1" dirty="0"/>
          </a:p>
        </p:txBody>
      </p:sp>
      <p:sp>
        <p:nvSpPr>
          <p:cNvPr id="8" name="Elipse 7"/>
          <p:cNvSpPr/>
          <p:nvPr/>
        </p:nvSpPr>
        <p:spPr>
          <a:xfrm>
            <a:off x="8609330" y="1857375"/>
            <a:ext cx="2435225" cy="1250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SISTEMAS DE  EVALUACIÓN</a:t>
            </a:r>
            <a:endParaRPr lang="es-EC" b="1" dirty="0"/>
          </a:p>
        </p:txBody>
      </p:sp>
      <p:sp>
        <p:nvSpPr>
          <p:cNvPr id="9" name="Flecha derecha 8"/>
          <p:cNvSpPr/>
          <p:nvPr/>
        </p:nvSpPr>
        <p:spPr>
          <a:xfrm>
            <a:off x="3465195" y="2169160"/>
            <a:ext cx="741045" cy="29146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/>
          </a:p>
        </p:txBody>
      </p:sp>
      <p:sp>
        <p:nvSpPr>
          <p:cNvPr id="10" name="Flecha derecha 8"/>
          <p:cNvSpPr/>
          <p:nvPr/>
        </p:nvSpPr>
        <p:spPr>
          <a:xfrm>
            <a:off x="7675880" y="2193290"/>
            <a:ext cx="605790" cy="26797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/>
          </a:p>
        </p:txBody>
      </p:sp>
      <p:sp>
        <p:nvSpPr>
          <p:cNvPr id="11" name="Text Box 10"/>
          <p:cNvSpPr txBox="1"/>
          <p:nvPr/>
        </p:nvSpPr>
        <p:spPr>
          <a:xfrm>
            <a:off x="838200" y="3287395"/>
            <a:ext cx="10337800" cy="34728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n-US" b="1" dirty="0" smtClean="0">
                <a:solidFill>
                  <a:srgbClr val="002060"/>
                </a:solidFill>
                <a:sym typeface="+mn-ea"/>
              </a:rPr>
              <a:t>De</a:t>
            </a:r>
            <a:r>
              <a:rPr lang="en-US" altLang="en-US" b="1" dirty="0" smtClean="0">
                <a:solidFill>
                  <a:srgbClr val="002060"/>
                </a:solidFill>
                <a:sym typeface="+mn-ea"/>
              </a:rPr>
              <a:t>sarrollo de la capacidad de los gobiernos nacionales y otros para respaldar y apoyar las evaluaciones de sus propias políticas y programas</a:t>
            </a:r>
            <a:endParaRPr lang="en-US" altLang="en-US" b="1" dirty="0" smtClean="0">
              <a:solidFill>
                <a:srgbClr val="002060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en-US" b="1" dirty="0" smtClean="0">
              <a:solidFill>
                <a:srgbClr val="002060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n-US" b="1" dirty="0" smtClean="0">
                <a:solidFill>
                  <a:srgbClr val="002060"/>
                </a:solidFill>
                <a:sym typeface="+mn-ea"/>
              </a:rPr>
              <a:t>Promoción de la t</a:t>
            </a:r>
            <a:r>
              <a:rPr lang="en-US" altLang="en-US" b="1" dirty="0" smtClean="0">
                <a:solidFill>
                  <a:srgbClr val="002060"/>
                </a:solidFill>
                <a:sym typeface="+mn-ea"/>
              </a:rPr>
              <a:t>ransparencia en la asignación y el gasto del presupuesto público</a:t>
            </a:r>
            <a:endParaRPr lang="en-US" altLang="en-US" b="1" dirty="0" smtClean="0">
              <a:solidFill>
                <a:srgbClr val="002060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en-US" b="1" dirty="0" smtClean="0">
              <a:solidFill>
                <a:srgbClr val="002060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n-US" b="1" dirty="0" smtClean="0">
                <a:solidFill>
                  <a:srgbClr val="002060"/>
                </a:solidFill>
                <a:sym typeface="+mn-ea"/>
              </a:rPr>
              <a:t>L</a:t>
            </a:r>
            <a:r>
              <a:rPr lang="en-US" altLang="en-US" b="1" dirty="0" smtClean="0">
                <a:solidFill>
                  <a:srgbClr val="002060"/>
                </a:solidFill>
                <a:sym typeface="+mn-ea"/>
              </a:rPr>
              <a:t>a rendición de cuentas para la ejecución de las políticas públicas</a:t>
            </a:r>
            <a:endParaRPr lang="en-US" altLang="en-US" b="1" dirty="0" smtClean="0">
              <a:solidFill>
                <a:srgbClr val="002060"/>
              </a:solidFill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en-US" b="1" dirty="0" smtClean="0">
              <a:solidFill>
                <a:srgbClr val="002060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n-US" b="1" dirty="0" smtClean="0">
                <a:solidFill>
                  <a:srgbClr val="002060"/>
                </a:solidFill>
                <a:sym typeface="+mn-ea"/>
              </a:rPr>
              <a:t>F</a:t>
            </a:r>
            <a:r>
              <a:rPr lang="en-US" altLang="en-US" b="1" dirty="0" smtClean="0">
                <a:solidFill>
                  <a:srgbClr val="002060"/>
                </a:solidFill>
                <a:sym typeface="+mn-ea"/>
              </a:rPr>
              <a:t>ortalecimiento de las capacidades de evaluación a nivel institucional e individual.</a:t>
            </a:r>
            <a:endParaRPr lang="en-US" altLang="en-US" b="1" dirty="0" smtClean="0">
              <a:solidFill>
                <a:srgbClr val="00206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ROL DE LAS 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</a:t>
            </a:r>
            <a:r>
              <a:rPr lang="es-ES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RGANIZACIONES VOLUNTARIAS PARA LA 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</a:t>
            </a:r>
            <a:r>
              <a:rPr lang="es-ES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VALUACIÓN PROFESIONAL</a:t>
            </a: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– </a:t>
            </a:r>
            <a:r>
              <a:rPr lang="es-E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VOPEs</a:t>
            </a: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EN LOS SISTEMAS DE EVALUACIÓN</a:t>
            </a:r>
            <a:endParaRPr lang="es-E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38200" y="1691005"/>
            <a:ext cx="102063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dirty="0">
                <a:sym typeface="+mn-ea"/>
              </a:rPr>
              <a:t>                                               </a:t>
            </a:r>
            <a:endParaRPr lang="es-ES" dirty="0">
              <a:sym typeface="+mn-ea"/>
            </a:endParaRPr>
          </a:p>
          <a:p>
            <a:endParaRPr lang="es-ES" dirty="0">
              <a:sym typeface="+mn-ea"/>
            </a:endParaRPr>
          </a:p>
          <a:p>
            <a:endParaRPr lang="es-ES" dirty="0">
              <a:sym typeface="+mn-ea"/>
            </a:endParaRPr>
          </a:p>
          <a:p>
            <a:endParaRPr lang="es-ES" dirty="0">
              <a:sym typeface="+mn-ea"/>
            </a:endParaRPr>
          </a:p>
          <a:p>
            <a:endParaRPr lang="es-ES" dirty="0">
              <a:sym typeface="+mn-ea"/>
            </a:endParaRPr>
          </a:p>
          <a:p>
            <a:r>
              <a:rPr lang="es-ES" dirty="0">
                <a:sym typeface="+mn-ea"/>
              </a:rPr>
              <a:t>            </a:t>
            </a:r>
            <a:r>
              <a:rPr lang="es-ES" dirty="0" smtClean="0">
                <a:sym typeface="+mn-ea"/>
              </a:rPr>
              <a:t> </a:t>
            </a:r>
            <a:endParaRPr lang="es-ES" dirty="0">
              <a:sym typeface="+mn-ea"/>
            </a:endParaRPr>
          </a:p>
          <a:p>
            <a:endParaRPr lang="es-ES" altLang="en-US"/>
          </a:p>
        </p:txBody>
      </p:sp>
      <p:sp>
        <p:nvSpPr>
          <p:cNvPr id="7" name="Rectángulo redondeado 6"/>
          <p:cNvSpPr/>
          <p:nvPr/>
        </p:nvSpPr>
        <p:spPr>
          <a:xfrm>
            <a:off x="1105535" y="1856740"/>
            <a:ext cx="1781175" cy="10509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VOPEs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riángulo isósceles 5"/>
          <p:cNvSpPr/>
          <p:nvPr/>
        </p:nvSpPr>
        <p:spPr>
          <a:xfrm>
            <a:off x="4514215" y="1691005"/>
            <a:ext cx="2736215" cy="1263650"/>
          </a:xfrm>
          <a:prstGeom prst="triangle">
            <a:avLst>
              <a:gd name="adj" fmla="val 5098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 smtClean="0"/>
              <a:t>ROL CENTRAL Y VITAL</a:t>
            </a:r>
            <a:endParaRPr lang="es-ES" sz="2000" b="1" dirty="0" smtClean="0"/>
          </a:p>
          <a:p>
            <a:pPr algn="ctr"/>
            <a:endParaRPr lang="es-ES" b="1" dirty="0"/>
          </a:p>
          <a:p>
            <a:pPr algn="ctr"/>
            <a:endParaRPr lang="es-EC" b="1" dirty="0"/>
          </a:p>
        </p:txBody>
      </p:sp>
      <p:sp>
        <p:nvSpPr>
          <p:cNvPr id="8" name="Elipse 7"/>
          <p:cNvSpPr/>
          <p:nvPr/>
        </p:nvSpPr>
        <p:spPr>
          <a:xfrm>
            <a:off x="8609330" y="1857375"/>
            <a:ext cx="2435225" cy="1250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SISTEMAS DE  EVALUACIÓN</a:t>
            </a:r>
            <a:endParaRPr lang="es-EC" b="1" dirty="0"/>
          </a:p>
        </p:txBody>
      </p:sp>
      <p:sp>
        <p:nvSpPr>
          <p:cNvPr id="9" name="Flecha derecha 8"/>
          <p:cNvSpPr/>
          <p:nvPr/>
        </p:nvSpPr>
        <p:spPr>
          <a:xfrm>
            <a:off x="3465195" y="2169160"/>
            <a:ext cx="741045" cy="2914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/>
          </a:p>
        </p:txBody>
      </p:sp>
      <p:sp>
        <p:nvSpPr>
          <p:cNvPr id="10" name="Flecha derecha 8"/>
          <p:cNvSpPr/>
          <p:nvPr/>
        </p:nvSpPr>
        <p:spPr>
          <a:xfrm>
            <a:off x="7675880" y="2193290"/>
            <a:ext cx="605790" cy="26797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/>
          </a:p>
        </p:txBody>
      </p:sp>
      <p:sp>
        <p:nvSpPr>
          <p:cNvPr id="11" name="Text Box 10"/>
          <p:cNvSpPr txBox="1"/>
          <p:nvPr/>
        </p:nvSpPr>
        <p:spPr>
          <a:xfrm>
            <a:off x="838200" y="3138170"/>
            <a:ext cx="10337800" cy="36220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b="1" dirty="0" smtClean="0">
              <a:solidFill>
                <a:srgbClr val="002060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Promoción 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de la cultura de la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evaluación</a:t>
            </a:r>
            <a:endParaRPr lang="es-ES" b="1" dirty="0" smtClean="0">
              <a:solidFill>
                <a:srgbClr val="002060"/>
              </a:solidFill>
              <a:latin typeface="Arial" panose="020B0604020202020204" pitchFamily="3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rgbClr val="002060"/>
              </a:solidFill>
              <a:latin typeface="Arial" panose="020B0604020202020204" pitchFamily="3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Desarrollo </a:t>
            </a: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de metodologías y enfoques </a:t>
            </a:r>
            <a:r>
              <a:rPr lang="es-ES" b="1" dirty="0" smtClean="0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innovadores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fontAlgn="ctr"/>
            <a:endParaRPr lang="es-ES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Fomento de la ética en la evaluación</a:t>
            </a:r>
            <a:endParaRPr lang="es-ES" b="1" dirty="0">
              <a:solidFill>
                <a:srgbClr val="002060"/>
              </a:solidFill>
              <a:latin typeface="Arial" panose="020B0604020202020204" pitchFamily="34" charset="0"/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ES" b="1" dirty="0" smtClean="0">
              <a:solidFill>
                <a:srgbClr val="002060"/>
              </a:solidFill>
              <a:latin typeface="Arial" panose="020B0604020202020204" pitchFamily="34" charset="0"/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Configuración de normas, políticas y prácticas de evaluación nacionales</a:t>
            </a:r>
            <a:endParaRPr lang="es-ES" b="1" dirty="0">
              <a:solidFill>
                <a:srgbClr val="002060"/>
              </a:solidFill>
              <a:latin typeface="Arial" panose="020B0604020202020204" pitchFamily="3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rgbClr val="002060"/>
              </a:solidFill>
              <a:latin typeface="Arial" panose="020B0604020202020204" pitchFamily="3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b="1" dirty="0" smtClean="0">
              <a:solidFill>
                <a:srgbClr val="002060"/>
              </a:solidFill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2013 - 2022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3146</Words>
  <Application>WPS Presentation</Application>
  <PresentationFormat>Panorámica</PresentationFormat>
  <Paragraphs>157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SimSun</vt:lpstr>
      <vt:lpstr>Wingdings</vt:lpstr>
      <vt:lpstr>Calibri Light</vt:lpstr>
      <vt:lpstr>Open Sans</vt:lpstr>
      <vt:lpstr>Segoe Print</vt:lpstr>
      <vt:lpstr>Microsoft YaHei</vt:lpstr>
      <vt:lpstr>Arial Unicode MS</vt:lpstr>
      <vt:lpstr>Calibri</vt:lpstr>
      <vt:lpstr>Aptos</vt:lpstr>
      <vt:lpstr>Segoe UI</vt:lpstr>
      <vt:lpstr>Aptos Display</vt:lpstr>
      <vt:lpstr>Segoe UI Variable Display</vt:lpstr>
      <vt:lpstr>Tema de Office</vt:lpstr>
      <vt:lpstr>Diseño personalizado</vt:lpstr>
      <vt:lpstr>1_Diseño personalizado</vt:lpstr>
      <vt:lpstr>2_Diseño personalizado</vt:lpstr>
      <vt:lpstr>3_Diseño personalizado</vt:lpstr>
      <vt:lpstr>4_Diseño personalizado</vt:lpstr>
      <vt:lpstr>5_Diseño personalizado</vt:lpstr>
      <vt:lpstr>PowerPoint 演示文稿</vt:lpstr>
      <vt:lpstr>SOCIEDAD ECUATORIANA DE EVALUACIÓN   SEEVAL</vt:lpstr>
      <vt:lpstr>SEEVAL</vt:lpstr>
      <vt:lpstr>PowerPoint 演示文稿</vt:lpstr>
      <vt:lpstr>PowerPoint 演示文稿</vt:lpstr>
      <vt:lpstr>ROL DE LAS ORGANIZACIONES VOLUNTARIAS DE PROFESIONALES DE EVALUACION – VOPEs EN LOS SISTEMAS DE EVALUACIÓN</vt:lpstr>
      <vt:lpstr>ROL DE LAS ORGANIZACIONES VOLUNTARIAS DE PROFESIONALES DE EVALUACION – VOPEs EN LOS SISTEMAS DE EVALUACIÓN</vt:lpstr>
      <vt:lpstr>ROL DE LAS ORGANIZACIONES VOLUNTARIAS DE PROFESIONALES DE EVALUACION – VOPEs EN LOS SISTEMAS DE EVALUACIÓN</vt:lpstr>
      <vt:lpstr>ROL DE LAS ORGANIZACIONES VOLUNTARIAS PARA LA  EVALUACIÓN PROFESIONAL – VOPEs EN LOS SISTEMAS DE EVALUACIÓN</vt:lpstr>
      <vt:lpstr>ROL DE LAS ORGANIZACIONES VOLUNTARIAS DE PROFESIONALES DE EVALUACION – VOPEs EN LOS SISTEMAS DE EVALUACIÓN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GISELA ESTEFANIA ANDRADE HERMOSA</dc:creator>
  <cp:lastModifiedBy>User</cp:lastModifiedBy>
  <cp:revision>47</cp:revision>
  <dcterms:created xsi:type="dcterms:W3CDTF">2025-05-12T16:44:00Z</dcterms:created>
  <dcterms:modified xsi:type="dcterms:W3CDTF">2025-06-06T00:52:51Z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0CB86A215A3844E6BEC6E43249D3F01C_13</vt:lpwstr>
  </property>
  <property fmtid="{D5CDD505-2E9C-101B-9397-08002B2CF9AE}" pid="3" name="KSOProductBuildVer">
    <vt:lpwstr>1033-12.2.0.21179</vt:lpwstr>
  </property>
</Properties>
</file>