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6">
  <p:sldMasterIdLst>
    <p:sldMasterId id="2147483648" r:id="rId1"/>
  </p:sldMasterIdLst>
  <p:notesMasterIdLst>
    <p:notesMasterId r:id="rId29"/>
  </p:notesMasterIdLst>
  <p:sldIdLst>
    <p:sldId id="4480" r:id="rId2"/>
    <p:sldId id="4478" r:id="rId3"/>
    <p:sldId id="4191" r:id="rId4"/>
    <p:sldId id="4193" r:id="rId5"/>
    <p:sldId id="4194" r:id="rId6"/>
    <p:sldId id="4195" r:id="rId7"/>
    <p:sldId id="4196" r:id="rId8"/>
    <p:sldId id="4470" r:id="rId9"/>
    <p:sldId id="4473" r:id="rId10"/>
    <p:sldId id="4474" r:id="rId11"/>
    <p:sldId id="4477" r:id="rId12"/>
    <p:sldId id="4475" r:id="rId13"/>
    <p:sldId id="4476" r:id="rId14"/>
    <p:sldId id="4471" r:id="rId15"/>
    <p:sldId id="284" r:id="rId16"/>
    <p:sldId id="4467" r:id="rId17"/>
    <p:sldId id="4457" r:id="rId18"/>
    <p:sldId id="4458" r:id="rId19"/>
    <p:sldId id="4460" r:id="rId20"/>
    <p:sldId id="4466" r:id="rId21"/>
    <p:sldId id="4461" r:id="rId22"/>
    <p:sldId id="4463" r:id="rId23"/>
    <p:sldId id="4464" r:id="rId24"/>
    <p:sldId id="4468" r:id="rId25"/>
    <p:sldId id="4469" r:id="rId26"/>
    <p:sldId id="4481" r:id="rId27"/>
    <p:sldId id="4479" r:id="rId28"/>
  </p:sldIdLst>
  <p:sldSz cx="12192000" cy="6858000"/>
  <p:notesSz cx="6858000" cy="9926638"/>
  <p:embeddedFontLst>
    <p:embeddedFont>
      <p:font typeface="Barlow Condensed" panose="00000506000000000000" pitchFamily="2" charset="0"/>
      <p:regular r:id="rId30"/>
      <p:bold r:id="rId31"/>
      <p:italic r:id="rId32"/>
      <p:boldItalic r:id="rId33"/>
    </p:embeddedFont>
    <p:embeddedFont>
      <p:font typeface="Barlow Condensed SemiBold" panose="00000706000000000000" pitchFamily="2" charset="0"/>
      <p:regular r:id="rId34"/>
      <p:bold r:id="rId35"/>
      <p:italic r:id="rId36"/>
      <p:boldItalic r:id="rId37"/>
    </p:embeddedFont>
    <p:embeddedFont>
      <p:font typeface="Univers" panose="020B0503020202020204" pitchFamily="3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6ptO90bnmZkbVki6eJsSSZSzb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CBF"/>
    <a:srgbClr val="09ADEE"/>
    <a:srgbClr val="296D7B"/>
    <a:srgbClr val="349C72"/>
    <a:srgbClr val="4F347A"/>
    <a:srgbClr val="E4DDEC"/>
    <a:srgbClr val="8062A7"/>
    <a:srgbClr val="32195F"/>
    <a:srgbClr val="3E315D"/>
    <a:srgbClr val="5C49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D20EFB-9340-48A5-9893-D1A457F424DD}">
  <a:tblStyle styleId="{3BD20EFB-9340-48A5-9893-D1A457F424D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9" autoAdjust="0"/>
    <p:restoredTop sz="94291" autoAdjust="0"/>
  </p:normalViewPr>
  <p:slideViewPr>
    <p:cSldViewPr snapToGrid="0">
      <p:cViewPr varScale="1">
        <p:scale>
          <a:sx n="49" d="100"/>
          <a:sy n="49" d="100"/>
        </p:scale>
        <p:origin x="730" y="4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71800"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784EE181-87F9-6116-932B-B699FF5BC519}"/>
            </a:ext>
          </a:extLst>
        </p:cNvPr>
        <p:cNvGrpSpPr/>
        <p:nvPr/>
      </p:nvGrpSpPr>
      <p:grpSpPr>
        <a:xfrm>
          <a:off x="0" y="0"/>
          <a:ext cx="0" cy="0"/>
          <a:chOff x="0" y="0"/>
          <a:chExt cx="0" cy="0"/>
        </a:xfrm>
      </p:grpSpPr>
      <p:sp>
        <p:nvSpPr>
          <p:cNvPr id="104" name="Google Shape;104;g2acb6549ac9_0_0:notes">
            <a:extLst>
              <a:ext uri="{FF2B5EF4-FFF2-40B4-BE49-F238E27FC236}">
                <a16:creationId xmlns:a16="http://schemas.microsoft.com/office/drawing/2014/main" id="{AD0D7C29-5F86-F14E-5EC6-125D310F39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a:extLst>
              <a:ext uri="{FF2B5EF4-FFF2-40B4-BE49-F238E27FC236}">
                <a16:creationId xmlns:a16="http://schemas.microsoft.com/office/drawing/2014/main" id="{564A70E4-F0EF-52A6-3CF7-DA8336C36EC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a:extLst>
              <a:ext uri="{FF2B5EF4-FFF2-40B4-BE49-F238E27FC236}">
                <a16:creationId xmlns:a16="http://schemas.microsoft.com/office/drawing/2014/main" id="{E848B4CD-12B1-2D98-E8AB-77097E7D216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s-EC"/>
              <a:t>1</a:t>
            </a:fld>
            <a:endParaRPr/>
          </a:p>
        </p:txBody>
      </p:sp>
    </p:spTree>
    <p:extLst>
      <p:ext uri="{BB962C8B-B14F-4D97-AF65-F5344CB8AC3E}">
        <p14:creationId xmlns:p14="http://schemas.microsoft.com/office/powerpoint/2010/main" val="18883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E75B-033F-4510-D87F-F094A2B14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A79EC-CCD2-0CD3-C54E-DE212BD53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B05AB-CC96-3878-8B1B-5703E8166C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28A9C5-99D6-5AD8-BA1D-0516FE504189}"/>
              </a:ext>
            </a:extLst>
          </p:cNvPr>
          <p:cNvSpPr>
            <a:spLocks noGrp="1"/>
          </p:cNvSpPr>
          <p:nvPr>
            <p:ph type="sldNum" sz="quarter" idx="5"/>
          </p:nvPr>
        </p:nvSpPr>
        <p:spPr/>
        <p:txBody>
          <a:bodyPr/>
          <a:lstStyle/>
          <a:p>
            <a:fld id="{5AB95E1F-0E16-9041-B7F2-F780B1DFEBE7}" type="slidenum">
              <a:rPr lang="en-US" smtClean="0"/>
              <a:t>20</a:t>
            </a:fld>
            <a:endParaRPr lang="en-US" dirty="0"/>
          </a:p>
        </p:txBody>
      </p:sp>
    </p:spTree>
    <p:extLst>
      <p:ext uri="{BB962C8B-B14F-4D97-AF65-F5344CB8AC3E}">
        <p14:creationId xmlns:p14="http://schemas.microsoft.com/office/powerpoint/2010/main" val="327457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AAFFE-941C-431E-54D4-5651F4450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D1DA4-60B2-DC47-2A9C-7E98C8149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087F0-E9FC-DF0F-3480-74D17F7DDF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D1E0EF-AB63-2092-4597-6FAA0C32353E}"/>
              </a:ext>
            </a:extLst>
          </p:cNvPr>
          <p:cNvSpPr>
            <a:spLocks noGrp="1"/>
          </p:cNvSpPr>
          <p:nvPr>
            <p:ph type="sldNum" sz="quarter" idx="5"/>
          </p:nvPr>
        </p:nvSpPr>
        <p:spPr/>
        <p:txBody>
          <a:bodyPr/>
          <a:lstStyle/>
          <a:p>
            <a:fld id="{5AB95E1F-0E16-9041-B7F2-F780B1DFEBE7}" type="slidenum">
              <a:rPr lang="en-US" smtClean="0"/>
              <a:t>21</a:t>
            </a:fld>
            <a:endParaRPr lang="en-US" dirty="0"/>
          </a:p>
        </p:txBody>
      </p:sp>
    </p:spTree>
    <p:extLst>
      <p:ext uri="{BB962C8B-B14F-4D97-AF65-F5344CB8AC3E}">
        <p14:creationId xmlns:p14="http://schemas.microsoft.com/office/powerpoint/2010/main" val="316227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283A9-7F2C-65F1-0F06-3E139A76B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05C03-A1C4-DDDF-A658-20A97EC94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F9422-5E2C-01DF-4113-74394D4828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EB39FE-43E1-458A-F4D5-BB967E103620}"/>
              </a:ext>
            </a:extLst>
          </p:cNvPr>
          <p:cNvSpPr>
            <a:spLocks noGrp="1"/>
          </p:cNvSpPr>
          <p:nvPr>
            <p:ph type="sldNum" sz="quarter" idx="5"/>
          </p:nvPr>
        </p:nvSpPr>
        <p:spPr/>
        <p:txBody>
          <a:bodyPr/>
          <a:lstStyle/>
          <a:p>
            <a:fld id="{5AB95E1F-0E16-9041-B7F2-F780B1DFEBE7}" type="slidenum">
              <a:rPr lang="en-US" smtClean="0"/>
              <a:t>22</a:t>
            </a:fld>
            <a:endParaRPr lang="en-US" dirty="0"/>
          </a:p>
        </p:txBody>
      </p:sp>
    </p:spTree>
    <p:extLst>
      <p:ext uri="{BB962C8B-B14F-4D97-AF65-F5344CB8AC3E}">
        <p14:creationId xmlns:p14="http://schemas.microsoft.com/office/powerpoint/2010/main" val="125415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EE398-8CD3-3590-4FFB-645E9A5BC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3BCD7-E9BC-A327-E22C-93366291D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85BE4-B345-5296-5F54-760907B352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22DCA4-CFC6-5E36-C86C-DD3914D936DA}"/>
              </a:ext>
            </a:extLst>
          </p:cNvPr>
          <p:cNvSpPr>
            <a:spLocks noGrp="1"/>
          </p:cNvSpPr>
          <p:nvPr>
            <p:ph type="sldNum" sz="quarter" idx="5"/>
          </p:nvPr>
        </p:nvSpPr>
        <p:spPr/>
        <p:txBody>
          <a:bodyPr/>
          <a:lstStyle/>
          <a:p>
            <a:fld id="{5AB95E1F-0E16-9041-B7F2-F780B1DFEBE7}" type="slidenum">
              <a:rPr lang="en-US" smtClean="0"/>
              <a:t>23</a:t>
            </a:fld>
            <a:endParaRPr lang="en-US" dirty="0"/>
          </a:p>
        </p:txBody>
      </p:sp>
    </p:spTree>
    <p:extLst>
      <p:ext uri="{BB962C8B-B14F-4D97-AF65-F5344CB8AC3E}">
        <p14:creationId xmlns:p14="http://schemas.microsoft.com/office/powerpoint/2010/main" val="300057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C561F-456B-F2D2-38E2-7CCB41C92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57E95-2052-BABE-18D2-75255791E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D2F1B0-B895-5E08-F6CB-93697DA7EB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D0A3B3-5AE3-6AA9-1685-660BE6E125FD}"/>
              </a:ext>
            </a:extLst>
          </p:cNvPr>
          <p:cNvSpPr>
            <a:spLocks noGrp="1"/>
          </p:cNvSpPr>
          <p:nvPr>
            <p:ph type="sldNum" sz="quarter" idx="5"/>
          </p:nvPr>
        </p:nvSpPr>
        <p:spPr/>
        <p:txBody>
          <a:bodyPr/>
          <a:lstStyle/>
          <a:p>
            <a:fld id="{5AB95E1F-0E16-9041-B7F2-F780B1DFEBE7}" type="slidenum">
              <a:rPr lang="en-US" smtClean="0"/>
              <a:t>24</a:t>
            </a:fld>
            <a:endParaRPr lang="en-US" dirty="0"/>
          </a:p>
        </p:txBody>
      </p:sp>
    </p:spTree>
    <p:extLst>
      <p:ext uri="{BB962C8B-B14F-4D97-AF65-F5344CB8AC3E}">
        <p14:creationId xmlns:p14="http://schemas.microsoft.com/office/powerpoint/2010/main" val="105586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2CE4B-91BC-BB5A-A9AD-A338D0D18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C7CB5-5E7C-A5F4-640A-1D7E40A49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3E2A1-4210-DBC1-73FB-85684C3B7D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5A7AC-714A-ECA1-7F40-3129DFF98190}"/>
              </a:ext>
            </a:extLst>
          </p:cNvPr>
          <p:cNvSpPr>
            <a:spLocks noGrp="1"/>
          </p:cNvSpPr>
          <p:nvPr>
            <p:ph type="sldNum" sz="quarter" idx="5"/>
          </p:nvPr>
        </p:nvSpPr>
        <p:spPr/>
        <p:txBody>
          <a:bodyPr/>
          <a:lstStyle/>
          <a:p>
            <a:fld id="{5AB95E1F-0E16-9041-B7F2-F780B1DFEBE7}" type="slidenum">
              <a:rPr lang="en-US" smtClean="0"/>
              <a:t>25</a:t>
            </a:fld>
            <a:endParaRPr lang="en-US" dirty="0"/>
          </a:p>
        </p:txBody>
      </p:sp>
    </p:spTree>
    <p:extLst>
      <p:ext uri="{BB962C8B-B14F-4D97-AF65-F5344CB8AC3E}">
        <p14:creationId xmlns:p14="http://schemas.microsoft.com/office/powerpoint/2010/main" val="85691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CF6841FE-0F51-A351-A215-51C918E7FC4C}"/>
            </a:ext>
          </a:extLst>
        </p:cNvPr>
        <p:cNvGrpSpPr/>
        <p:nvPr/>
      </p:nvGrpSpPr>
      <p:grpSpPr>
        <a:xfrm>
          <a:off x="0" y="0"/>
          <a:ext cx="0" cy="0"/>
          <a:chOff x="0" y="0"/>
          <a:chExt cx="0" cy="0"/>
        </a:xfrm>
      </p:grpSpPr>
      <p:sp>
        <p:nvSpPr>
          <p:cNvPr id="104" name="Google Shape;104;g2acb6549ac9_0_0:notes">
            <a:extLst>
              <a:ext uri="{FF2B5EF4-FFF2-40B4-BE49-F238E27FC236}">
                <a16:creationId xmlns:a16="http://schemas.microsoft.com/office/drawing/2014/main" id="{4EEFBF44-01E2-BC7F-7408-D561CBF31E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a:extLst>
              <a:ext uri="{FF2B5EF4-FFF2-40B4-BE49-F238E27FC236}">
                <a16:creationId xmlns:a16="http://schemas.microsoft.com/office/drawing/2014/main" id="{55FA94BF-6DB2-1588-B4CE-94E41714F59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a:extLst>
              <a:ext uri="{FF2B5EF4-FFF2-40B4-BE49-F238E27FC236}">
                <a16:creationId xmlns:a16="http://schemas.microsoft.com/office/drawing/2014/main" id="{5A780758-5EE4-7928-77FE-FCA853DD116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s-EC"/>
              <a:t>26</a:t>
            </a:fld>
            <a:endParaRPr/>
          </a:p>
        </p:txBody>
      </p:sp>
    </p:spTree>
    <p:extLst>
      <p:ext uri="{BB962C8B-B14F-4D97-AF65-F5344CB8AC3E}">
        <p14:creationId xmlns:p14="http://schemas.microsoft.com/office/powerpoint/2010/main" val="1092719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19904990-0B60-AB34-AFDA-4357F29798C1}"/>
            </a:ext>
          </a:extLst>
        </p:cNvPr>
        <p:cNvGrpSpPr/>
        <p:nvPr/>
      </p:nvGrpSpPr>
      <p:grpSpPr>
        <a:xfrm>
          <a:off x="0" y="0"/>
          <a:ext cx="0" cy="0"/>
          <a:chOff x="0" y="0"/>
          <a:chExt cx="0" cy="0"/>
        </a:xfrm>
      </p:grpSpPr>
      <p:sp>
        <p:nvSpPr>
          <p:cNvPr id="104" name="Google Shape;104;g2acb6549ac9_0_0:notes">
            <a:extLst>
              <a:ext uri="{FF2B5EF4-FFF2-40B4-BE49-F238E27FC236}">
                <a16:creationId xmlns:a16="http://schemas.microsoft.com/office/drawing/2014/main" id="{0586301D-17B8-CF65-8407-8F2841DBB5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acb6549ac9_0_0:notes">
            <a:extLst>
              <a:ext uri="{FF2B5EF4-FFF2-40B4-BE49-F238E27FC236}">
                <a16:creationId xmlns:a16="http://schemas.microsoft.com/office/drawing/2014/main" id="{58F99A98-D5FA-BBA3-AF12-3054D4BDF4F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6" name="Google Shape;106;g2acb6549ac9_0_0:notes">
            <a:extLst>
              <a:ext uri="{FF2B5EF4-FFF2-40B4-BE49-F238E27FC236}">
                <a16:creationId xmlns:a16="http://schemas.microsoft.com/office/drawing/2014/main" id="{2BC1D4BE-8D33-231C-3114-9B9E21393E0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s-EC"/>
              <a:t>27</a:t>
            </a:fld>
            <a:endParaRPr/>
          </a:p>
        </p:txBody>
      </p:sp>
    </p:spTree>
    <p:extLst>
      <p:ext uri="{BB962C8B-B14F-4D97-AF65-F5344CB8AC3E}">
        <p14:creationId xmlns:p14="http://schemas.microsoft.com/office/powerpoint/2010/main" val="428642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0F851CF0-0B71-F9DF-19E7-9C38B1D686EA}"/>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FA9A3C0-1F5B-FBE2-838D-0600C2040B69}"/>
              </a:ext>
            </a:extLst>
          </p:cNvPr>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137AAC3E-DB6A-660A-D6A4-F8074AF9B227}"/>
              </a:ext>
            </a:extLst>
          </p:cNvPr>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7" name="Google Shape;87;p1:notes">
            <a:extLst>
              <a:ext uri="{FF2B5EF4-FFF2-40B4-BE49-F238E27FC236}">
                <a16:creationId xmlns:a16="http://schemas.microsoft.com/office/drawing/2014/main" id="{A6312266-CD2F-E9FB-113B-B31EF5746BD7}"/>
              </a:ext>
            </a:extLst>
          </p:cNvPr>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s-EC"/>
              <a:t>2</a:t>
            </a:fld>
            <a:endParaRPr dirty="0"/>
          </a:p>
        </p:txBody>
      </p:sp>
    </p:spTree>
    <p:extLst>
      <p:ext uri="{BB962C8B-B14F-4D97-AF65-F5344CB8AC3E}">
        <p14:creationId xmlns:p14="http://schemas.microsoft.com/office/powerpoint/2010/main" val="3250915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7F9F88E2-EA48-9B34-A0E0-7EADCAED3F88}"/>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1E643139-7559-5FB5-B78D-112B99532967}"/>
              </a:ext>
            </a:extLst>
          </p:cNvPr>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4DC39256-CB9F-7EBE-2D2A-0F26B3738E00}"/>
              </a:ext>
            </a:extLst>
          </p:cNvPr>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7" name="Google Shape;87;p1:notes">
            <a:extLst>
              <a:ext uri="{FF2B5EF4-FFF2-40B4-BE49-F238E27FC236}">
                <a16:creationId xmlns:a16="http://schemas.microsoft.com/office/drawing/2014/main" id="{3C4CD5FF-B946-412F-68D1-591D88B5195B}"/>
              </a:ext>
            </a:extLst>
          </p:cNvPr>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s-EC"/>
              <a:t>8</a:t>
            </a:fld>
            <a:endParaRPr dirty="0"/>
          </a:p>
        </p:txBody>
      </p:sp>
    </p:spTree>
    <p:extLst>
      <p:ext uri="{BB962C8B-B14F-4D97-AF65-F5344CB8AC3E}">
        <p14:creationId xmlns:p14="http://schemas.microsoft.com/office/powerpoint/2010/main" val="1812879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E8345E9-0F92-9E2B-F99E-D5CA71EA5A59}"/>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67BA7A4C-4F3F-3EC5-2CFA-122E6897E000}"/>
              </a:ext>
            </a:extLst>
          </p:cNvPr>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4ED537A7-67CD-30D9-B8E1-481BA74AE453}"/>
              </a:ext>
            </a:extLst>
          </p:cNvPr>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7" name="Google Shape;87;p1:notes">
            <a:extLst>
              <a:ext uri="{FF2B5EF4-FFF2-40B4-BE49-F238E27FC236}">
                <a16:creationId xmlns:a16="http://schemas.microsoft.com/office/drawing/2014/main" id="{2AF9586D-1AA0-4E62-5095-4CF4069A0BFE}"/>
              </a:ext>
            </a:extLst>
          </p:cNvPr>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s-EC"/>
              <a:t>14</a:t>
            </a:fld>
            <a:endParaRPr dirty="0"/>
          </a:p>
        </p:txBody>
      </p:sp>
    </p:spTree>
    <p:extLst>
      <p:ext uri="{BB962C8B-B14F-4D97-AF65-F5344CB8AC3E}">
        <p14:creationId xmlns:p14="http://schemas.microsoft.com/office/powerpoint/2010/main" val="22486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95E1F-0E16-9041-B7F2-F780B1DFEBE7}" type="slidenum">
              <a:rPr lang="en-US" smtClean="0"/>
              <a:t>15</a:t>
            </a:fld>
            <a:endParaRPr lang="en-US" dirty="0"/>
          </a:p>
        </p:txBody>
      </p:sp>
    </p:spTree>
    <p:extLst>
      <p:ext uri="{BB962C8B-B14F-4D97-AF65-F5344CB8AC3E}">
        <p14:creationId xmlns:p14="http://schemas.microsoft.com/office/powerpoint/2010/main" val="416380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F983-FF27-2FB9-EBDB-99F07B88C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9B2C8-953A-2375-D9F0-66C3FD186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DAAF5-BB8B-D3D2-1835-CB9102F382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998448-AACF-7660-EB63-2C8210B415D6}"/>
              </a:ext>
            </a:extLst>
          </p:cNvPr>
          <p:cNvSpPr>
            <a:spLocks noGrp="1"/>
          </p:cNvSpPr>
          <p:nvPr>
            <p:ph type="sldNum" sz="quarter" idx="5"/>
          </p:nvPr>
        </p:nvSpPr>
        <p:spPr/>
        <p:txBody>
          <a:bodyPr/>
          <a:lstStyle/>
          <a:p>
            <a:fld id="{5AB95E1F-0E16-9041-B7F2-F780B1DFEBE7}" type="slidenum">
              <a:rPr lang="en-US" smtClean="0"/>
              <a:t>16</a:t>
            </a:fld>
            <a:endParaRPr lang="en-US" dirty="0"/>
          </a:p>
        </p:txBody>
      </p:sp>
    </p:spTree>
    <p:extLst>
      <p:ext uri="{BB962C8B-B14F-4D97-AF65-F5344CB8AC3E}">
        <p14:creationId xmlns:p14="http://schemas.microsoft.com/office/powerpoint/2010/main" val="260812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1400A-CC60-CFC7-6CEE-36C891D10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2EADE-D927-377F-D779-C38EEFCF8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0E705-62B9-5018-A36D-633C3C5C42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71E0A-5EC2-7CF1-4319-1F26164D30B7}"/>
              </a:ext>
            </a:extLst>
          </p:cNvPr>
          <p:cNvSpPr>
            <a:spLocks noGrp="1"/>
          </p:cNvSpPr>
          <p:nvPr>
            <p:ph type="sldNum" sz="quarter" idx="5"/>
          </p:nvPr>
        </p:nvSpPr>
        <p:spPr/>
        <p:txBody>
          <a:bodyPr/>
          <a:lstStyle/>
          <a:p>
            <a:fld id="{5AB95E1F-0E16-9041-B7F2-F780B1DFEBE7}" type="slidenum">
              <a:rPr lang="en-US" smtClean="0"/>
              <a:t>17</a:t>
            </a:fld>
            <a:endParaRPr lang="en-US" dirty="0"/>
          </a:p>
        </p:txBody>
      </p:sp>
    </p:spTree>
    <p:extLst>
      <p:ext uri="{BB962C8B-B14F-4D97-AF65-F5344CB8AC3E}">
        <p14:creationId xmlns:p14="http://schemas.microsoft.com/office/powerpoint/2010/main" val="302055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5A575-E6DF-1DFA-8ADE-25A316F25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55F24-1DEE-4C49-BE6E-E9C1D7F94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E04F0-695C-56D8-F6E7-746F91F2AE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1E9BF7-C2F7-E8E5-B2BF-58208FE98AF3}"/>
              </a:ext>
            </a:extLst>
          </p:cNvPr>
          <p:cNvSpPr>
            <a:spLocks noGrp="1"/>
          </p:cNvSpPr>
          <p:nvPr>
            <p:ph type="sldNum" sz="quarter" idx="5"/>
          </p:nvPr>
        </p:nvSpPr>
        <p:spPr/>
        <p:txBody>
          <a:bodyPr/>
          <a:lstStyle/>
          <a:p>
            <a:fld id="{5AB95E1F-0E16-9041-B7F2-F780B1DFEBE7}" type="slidenum">
              <a:rPr lang="en-US" smtClean="0"/>
              <a:t>18</a:t>
            </a:fld>
            <a:endParaRPr lang="en-US" dirty="0"/>
          </a:p>
        </p:txBody>
      </p:sp>
    </p:spTree>
    <p:extLst>
      <p:ext uri="{BB962C8B-B14F-4D97-AF65-F5344CB8AC3E}">
        <p14:creationId xmlns:p14="http://schemas.microsoft.com/office/powerpoint/2010/main" val="174877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0B400-8197-9771-A75A-3F9423F91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F0E12-D6F7-EB54-4B2F-36BCA45AF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2EEFD-91EF-F86B-5B55-006F6CC1F0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B1B8CC-E931-7CD9-71DB-A0A5C3CF84B0}"/>
              </a:ext>
            </a:extLst>
          </p:cNvPr>
          <p:cNvSpPr>
            <a:spLocks noGrp="1"/>
          </p:cNvSpPr>
          <p:nvPr>
            <p:ph type="sldNum" sz="quarter" idx="5"/>
          </p:nvPr>
        </p:nvSpPr>
        <p:spPr/>
        <p:txBody>
          <a:bodyPr/>
          <a:lstStyle/>
          <a:p>
            <a:fld id="{5AB95E1F-0E16-9041-B7F2-F780B1DFEBE7}" type="slidenum">
              <a:rPr lang="en-US" smtClean="0"/>
              <a:t>19</a:t>
            </a:fld>
            <a:endParaRPr lang="en-US" dirty="0"/>
          </a:p>
        </p:txBody>
      </p:sp>
    </p:spTree>
    <p:extLst>
      <p:ext uri="{BB962C8B-B14F-4D97-AF65-F5344CB8AC3E}">
        <p14:creationId xmlns:p14="http://schemas.microsoft.com/office/powerpoint/2010/main" val="238181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5723-DEB4-5A7D-22B7-97632095F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7B14C-B917-B277-867B-BEC864F296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C7860-D2F5-0E05-6146-93348769BE8A}"/>
              </a:ext>
            </a:extLst>
          </p:cNvPr>
          <p:cNvSpPr>
            <a:spLocks noGrp="1"/>
          </p:cNvSpPr>
          <p:nvPr>
            <p:ph type="dt" sz="half" idx="10"/>
          </p:nvPr>
        </p:nvSpPr>
        <p:spPr/>
        <p:txBody>
          <a:bodyPr/>
          <a:lstStyle/>
          <a:p>
            <a:fld id="{4136FCB4-738D-409C-876D-A1199559AFF4}" type="datetimeFigureOut">
              <a:rPr lang="en-US" smtClean="0"/>
              <a:t>6/4/2025</a:t>
            </a:fld>
            <a:endParaRPr lang="en-US" dirty="0"/>
          </a:p>
        </p:txBody>
      </p:sp>
      <p:sp>
        <p:nvSpPr>
          <p:cNvPr id="5" name="Footer Placeholder 4">
            <a:extLst>
              <a:ext uri="{FF2B5EF4-FFF2-40B4-BE49-F238E27FC236}">
                <a16:creationId xmlns:a16="http://schemas.microsoft.com/office/drawing/2014/main" id="{9C264D6F-117F-C920-76CF-8A41F9DFF3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C0E94F-528C-A461-179F-DEFA49FD87C6}"/>
              </a:ext>
            </a:extLst>
          </p:cNvPr>
          <p:cNvSpPr>
            <a:spLocks noGrp="1"/>
          </p:cNvSpPr>
          <p:nvPr>
            <p:ph type="sldNum" sz="quarter" idx="12"/>
          </p:nvPr>
        </p:nvSpPr>
        <p:spPr/>
        <p:txBody>
          <a:bodyPr/>
          <a:lstStyle/>
          <a:p>
            <a:fld id="{3A7EEEC4-F56E-40C3-ABE6-CC041E4612A4}" type="slidenum">
              <a:rPr lang="en-US" smtClean="0"/>
              <a:t>‹Nº›</a:t>
            </a:fld>
            <a:endParaRPr lang="en-US" dirty="0"/>
          </a:p>
        </p:txBody>
      </p:sp>
    </p:spTree>
    <p:extLst>
      <p:ext uri="{BB962C8B-B14F-4D97-AF65-F5344CB8AC3E}">
        <p14:creationId xmlns:p14="http://schemas.microsoft.com/office/powerpoint/2010/main" val="53603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microsoft.com/office/2017/06/relationships/model3d" Target="../media/model3d1.glb"/><Relationship Id="rId7" Type="http://schemas.openxmlformats.org/officeDocument/2006/relationships/image" Target="../media/image29.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7/06/relationships/model3d" Target="../media/model3d1.glb"/><Relationship Id="rId7" Type="http://schemas.openxmlformats.org/officeDocument/2006/relationships/image" Target="../media/image33.png"/><Relationship Id="rId2" Type="http://schemas.openxmlformats.org/officeDocument/2006/relationships/image" Target="../media/image5.em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38.jpeg"/><Relationship Id="rId2" Type="http://schemas.openxmlformats.org/officeDocument/2006/relationships/image" Target="../media/image5.em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17/06/relationships/model3d" Target="../media/model3d1.glb"/><Relationship Id="rId7" Type="http://schemas.openxmlformats.org/officeDocument/2006/relationships/image" Target="../media/image9.jp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6.png"/><Relationship Id="rId4" Type="http://schemas.microsoft.com/office/2017/06/relationships/model3d" Target="../media/model3d1.glb"/></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17/06/relationships/model3d" Target="../media/model3d1.glb"/></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microsoft.com/office/2017/06/relationships/model3d" Target="../media/model3d1.glb"/><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7/06/relationships/model3d" Target="../media/model3d1.glb"/><Relationship Id="rId7" Type="http://schemas.openxmlformats.org/officeDocument/2006/relationships/image" Target="../media/image10.jp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17/06/relationships/model3d" Target="../media/model3d1.glb"/><Relationship Id="rId7" Type="http://schemas.openxmlformats.org/officeDocument/2006/relationships/image" Target="../media/image26.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20D0EFE3-0101-0994-DED9-E19CE467C6C3}"/>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0C2D1304-24AE-2EB0-76C1-E36129C48EEF}"/>
              </a:ext>
            </a:extLst>
          </p:cNvPr>
          <p:cNvSpPr txBox="1"/>
          <p:nvPr/>
        </p:nvSpPr>
        <p:spPr>
          <a:xfrm>
            <a:off x="9632900" y="5993045"/>
            <a:ext cx="2318263" cy="707886"/>
          </a:xfrm>
          <a:prstGeom prst="rect">
            <a:avLst/>
          </a:prstGeom>
          <a:noFill/>
        </p:spPr>
        <p:txBody>
          <a:bodyPr wrap="none" rtlCol="0">
            <a:spAutoFit/>
          </a:bodyPr>
          <a:lstStyle/>
          <a:p>
            <a:pPr>
              <a:lnSpc>
                <a:spcPts val="2400"/>
              </a:lnSpc>
            </a:pPr>
            <a:r>
              <a:rPr lang="es-MX" sz="2400" dirty="0">
                <a:solidFill>
                  <a:schemeClr val="bg1"/>
                </a:solidFill>
                <a:latin typeface="Barlow Condensed SemiBold" panose="00000706000000000000" pitchFamily="2" charset="0"/>
              </a:rPr>
              <a:t>Secretaría Nacional</a:t>
            </a:r>
          </a:p>
          <a:p>
            <a:pPr>
              <a:lnSpc>
                <a:spcPts val="2400"/>
              </a:lnSpc>
            </a:pPr>
            <a:r>
              <a:rPr lang="es-MX" sz="2400" dirty="0">
                <a:solidFill>
                  <a:schemeClr val="bg1"/>
                </a:solidFill>
                <a:latin typeface="Barlow Condensed SemiBold" panose="00000706000000000000" pitchFamily="2" charset="0"/>
              </a:rPr>
              <a:t>de Planificación</a:t>
            </a:r>
            <a:endParaRPr lang="es-EC" sz="2400" dirty="0">
              <a:solidFill>
                <a:schemeClr val="bg1"/>
              </a:solidFill>
              <a:latin typeface="Barlow Condensed SemiBold" panose="00000706000000000000" pitchFamily="2" charset="0"/>
            </a:endParaRPr>
          </a:p>
        </p:txBody>
      </p:sp>
      <p:pic>
        <p:nvPicPr>
          <p:cNvPr id="9" name="Imagen 8">
            <a:extLst>
              <a:ext uri="{FF2B5EF4-FFF2-40B4-BE49-F238E27FC236}">
                <a16:creationId xmlns:a16="http://schemas.microsoft.com/office/drawing/2014/main" id="{CE6AA976-1B36-B7AE-6589-8F3429CB9B8D}"/>
              </a:ext>
            </a:extLst>
          </p:cNvPr>
          <p:cNvPicPr>
            <a:picLocks noChangeAspect="1"/>
          </p:cNvPicPr>
          <p:nvPr/>
        </p:nvPicPr>
        <p:blipFill>
          <a:blip r:embed="rId3"/>
          <a:stretch>
            <a:fillRect/>
          </a:stretch>
        </p:blipFill>
        <p:spPr>
          <a:xfrm>
            <a:off x="7158103" y="6050223"/>
            <a:ext cx="2134166" cy="557558"/>
          </a:xfrm>
          <a:prstGeom prst="rect">
            <a:avLst/>
          </a:prstGeom>
        </p:spPr>
      </p:pic>
      <p:pic>
        <p:nvPicPr>
          <p:cNvPr id="2" name="Imagen 1">
            <a:extLst>
              <a:ext uri="{FF2B5EF4-FFF2-40B4-BE49-F238E27FC236}">
                <a16:creationId xmlns:a16="http://schemas.microsoft.com/office/drawing/2014/main" id="{8C57DBFF-599F-871D-A1C8-68915D07094A}"/>
              </a:ext>
            </a:extLst>
          </p:cNvPr>
          <p:cNvPicPr>
            <a:picLocks noChangeAspect="1"/>
          </p:cNvPicPr>
          <p:nvPr/>
        </p:nvPicPr>
        <p:blipFill>
          <a:blip r:embed="rId4">
            <a:clrChange>
              <a:clrFrom>
                <a:srgbClr val="FFFFFF"/>
              </a:clrFrom>
              <a:clrTo>
                <a:srgbClr val="FFFFFF">
                  <a:alpha val="0"/>
                </a:srgbClr>
              </a:clrTo>
            </a:clrChange>
          </a:blip>
          <a:srcRect b="30652"/>
          <a:stretch/>
        </p:blipFill>
        <p:spPr>
          <a:xfrm>
            <a:off x="24063" y="4378489"/>
            <a:ext cx="12192000" cy="2479511"/>
          </a:xfrm>
          <a:prstGeom prst="rect">
            <a:avLst/>
          </a:prstGeom>
        </p:spPr>
      </p:pic>
      <p:sp>
        <p:nvSpPr>
          <p:cNvPr id="10" name="Rectángulo 9">
            <a:extLst>
              <a:ext uri="{FF2B5EF4-FFF2-40B4-BE49-F238E27FC236}">
                <a16:creationId xmlns:a16="http://schemas.microsoft.com/office/drawing/2014/main" id="{9076CEC8-2F7E-BE10-6534-A4EF58C80EFC}"/>
              </a:ext>
            </a:extLst>
          </p:cNvPr>
          <p:cNvSpPr/>
          <p:nvPr/>
        </p:nvSpPr>
        <p:spPr>
          <a:xfrm>
            <a:off x="0" y="0"/>
            <a:ext cx="12290781" cy="6858000"/>
          </a:xfrm>
          <a:prstGeom prst="rect">
            <a:avLst/>
          </a:prstGeom>
          <a:gradFill flip="none" rotWithShape="1">
            <a:gsLst>
              <a:gs pos="18000">
                <a:srgbClr val="31185E"/>
              </a:gs>
              <a:gs pos="99083">
                <a:srgbClr val="704E9B">
                  <a:alpha val="54000"/>
                </a:srgbClr>
              </a:gs>
              <a:gs pos="64000">
                <a:srgbClr val="704E9B">
                  <a:alpha val="8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rgbClr val="FFC600"/>
              </a:solidFill>
            </a:endParaRPr>
          </a:p>
        </p:txBody>
      </p:sp>
      <p:grpSp>
        <p:nvGrpSpPr>
          <p:cNvPr id="3" name="Grupo 2">
            <a:extLst>
              <a:ext uri="{FF2B5EF4-FFF2-40B4-BE49-F238E27FC236}">
                <a16:creationId xmlns:a16="http://schemas.microsoft.com/office/drawing/2014/main" id="{F7E7E172-FEAD-ECA0-8D19-2FCC5820D7FB}"/>
              </a:ext>
            </a:extLst>
          </p:cNvPr>
          <p:cNvGrpSpPr/>
          <p:nvPr/>
        </p:nvGrpSpPr>
        <p:grpSpPr>
          <a:xfrm>
            <a:off x="3183370" y="3825816"/>
            <a:ext cx="5555448" cy="2013607"/>
            <a:chOff x="8855368" y="5523347"/>
            <a:chExt cx="2935852" cy="1064118"/>
          </a:xfrm>
        </p:grpSpPr>
        <p:sp>
          <p:nvSpPr>
            <p:cNvPr id="4" name="Forma libre: forma 3">
              <a:extLst>
                <a:ext uri="{FF2B5EF4-FFF2-40B4-BE49-F238E27FC236}">
                  <a16:creationId xmlns:a16="http://schemas.microsoft.com/office/drawing/2014/main" id="{10E17DBA-CA97-6E86-5EF6-19A6B0737D57}"/>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5" name="Grupo 4">
              <a:extLst>
                <a:ext uri="{FF2B5EF4-FFF2-40B4-BE49-F238E27FC236}">
                  <a16:creationId xmlns:a16="http://schemas.microsoft.com/office/drawing/2014/main" id="{945FAA36-A061-888A-4830-A81F2FCD7465}"/>
                </a:ext>
              </a:extLst>
            </p:cNvPr>
            <p:cNvGrpSpPr/>
            <p:nvPr/>
          </p:nvGrpSpPr>
          <p:grpSpPr>
            <a:xfrm>
              <a:off x="9117175" y="6305171"/>
              <a:ext cx="2410262" cy="230685"/>
              <a:chOff x="1322621" y="2508493"/>
              <a:chExt cx="4260940" cy="407813"/>
            </a:xfrm>
            <a:solidFill>
              <a:schemeClr val="bg1"/>
            </a:solidFill>
          </p:grpSpPr>
          <p:sp>
            <p:nvSpPr>
              <p:cNvPr id="40" name="Forma libre: forma 39">
                <a:extLst>
                  <a:ext uri="{FF2B5EF4-FFF2-40B4-BE49-F238E27FC236}">
                    <a16:creationId xmlns:a16="http://schemas.microsoft.com/office/drawing/2014/main" id="{16A6E07F-CC41-B54B-A3B6-A368959EAEEE}"/>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1" name="Forma libre: forma 40">
                <a:extLst>
                  <a:ext uri="{FF2B5EF4-FFF2-40B4-BE49-F238E27FC236}">
                    <a16:creationId xmlns:a16="http://schemas.microsoft.com/office/drawing/2014/main" id="{DA89ED52-FA2F-0250-B49B-4DC918D80E07}"/>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2" name="Forma libre: forma 41">
                <a:extLst>
                  <a:ext uri="{FF2B5EF4-FFF2-40B4-BE49-F238E27FC236}">
                    <a16:creationId xmlns:a16="http://schemas.microsoft.com/office/drawing/2014/main" id="{DE751E87-AE28-7006-1127-EC205AE28833}"/>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3" name="Forma libre: forma 42">
                <a:extLst>
                  <a:ext uri="{FF2B5EF4-FFF2-40B4-BE49-F238E27FC236}">
                    <a16:creationId xmlns:a16="http://schemas.microsoft.com/office/drawing/2014/main" id="{4D7D1C9F-498A-E361-3C3C-0DA352C9E15F}"/>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AB3B01CD-6CA1-AF5D-1C6C-6163640938B3}"/>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5" name="Forma libre: forma 44">
                <a:extLst>
                  <a:ext uri="{FF2B5EF4-FFF2-40B4-BE49-F238E27FC236}">
                    <a16:creationId xmlns:a16="http://schemas.microsoft.com/office/drawing/2014/main" id="{E4C8B678-B8FD-DDF6-2BD6-3097B8C12055}"/>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6" name="Forma libre: forma 45">
                <a:extLst>
                  <a:ext uri="{FF2B5EF4-FFF2-40B4-BE49-F238E27FC236}">
                    <a16:creationId xmlns:a16="http://schemas.microsoft.com/office/drawing/2014/main" id="{3C0E2B07-AF1E-21D8-3A03-64DD082F03CA}"/>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7" name="Forma libre: forma 46">
                <a:extLst>
                  <a:ext uri="{FF2B5EF4-FFF2-40B4-BE49-F238E27FC236}">
                    <a16:creationId xmlns:a16="http://schemas.microsoft.com/office/drawing/2014/main" id="{14F5B8F6-7B61-C905-BEC0-036A323EBB06}"/>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8" name="Forma libre: forma 47">
                <a:extLst>
                  <a:ext uri="{FF2B5EF4-FFF2-40B4-BE49-F238E27FC236}">
                    <a16:creationId xmlns:a16="http://schemas.microsoft.com/office/drawing/2014/main" id="{C79D2702-B085-DFD4-2C30-DE8AD2FF5EAC}"/>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FFAD1A47-E35E-A9F4-5253-2F8CDEDA38E2}"/>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0" name="Forma libre: forma 49">
                <a:extLst>
                  <a:ext uri="{FF2B5EF4-FFF2-40B4-BE49-F238E27FC236}">
                    <a16:creationId xmlns:a16="http://schemas.microsoft.com/office/drawing/2014/main" id="{5CC20E88-4B01-6E8A-727B-A16EBC95E797}"/>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6" name="Grupo 5">
              <a:extLst>
                <a:ext uri="{FF2B5EF4-FFF2-40B4-BE49-F238E27FC236}">
                  <a16:creationId xmlns:a16="http://schemas.microsoft.com/office/drawing/2014/main" id="{0AA85757-C224-D634-AFDA-7D3BEC2006C1}"/>
                </a:ext>
              </a:extLst>
            </p:cNvPr>
            <p:cNvGrpSpPr/>
            <p:nvPr/>
          </p:nvGrpSpPr>
          <p:grpSpPr>
            <a:xfrm>
              <a:off x="10695351" y="5526863"/>
              <a:ext cx="1095869" cy="278448"/>
              <a:chOff x="4159258" y="3696847"/>
              <a:chExt cx="1695375" cy="492249"/>
            </a:xfrm>
            <a:solidFill>
              <a:schemeClr val="bg1"/>
            </a:solidFill>
          </p:grpSpPr>
          <p:sp>
            <p:nvSpPr>
              <p:cNvPr id="36" name="Forma libre: forma 35">
                <a:extLst>
                  <a:ext uri="{FF2B5EF4-FFF2-40B4-BE49-F238E27FC236}">
                    <a16:creationId xmlns:a16="http://schemas.microsoft.com/office/drawing/2014/main" id="{C328F6B9-B350-9AA2-4AC1-28E151F98B29}"/>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7" name="Forma libre: forma 36">
                <a:extLst>
                  <a:ext uri="{FF2B5EF4-FFF2-40B4-BE49-F238E27FC236}">
                    <a16:creationId xmlns:a16="http://schemas.microsoft.com/office/drawing/2014/main" id="{19C95104-1159-CE65-2965-63612825F957}"/>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8" name="Forma libre: forma 37">
                <a:extLst>
                  <a:ext uri="{FF2B5EF4-FFF2-40B4-BE49-F238E27FC236}">
                    <a16:creationId xmlns:a16="http://schemas.microsoft.com/office/drawing/2014/main" id="{B7778EA6-0EB3-CE6B-8CB1-9A18D15A77DE}"/>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9" name="Forma libre: forma 38">
                <a:extLst>
                  <a:ext uri="{FF2B5EF4-FFF2-40B4-BE49-F238E27FC236}">
                    <a16:creationId xmlns:a16="http://schemas.microsoft.com/office/drawing/2014/main" id="{4A015F10-FF63-2537-8788-AF56969485A5}"/>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8" name="Grupo 7">
              <a:extLst>
                <a:ext uri="{FF2B5EF4-FFF2-40B4-BE49-F238E27FC236}">
                  <a16:creationId xmlns:a16="http://schemas.microsoft.com/office/drawing/2014/main" id="{67D1C488-9FC9-47F9-3505-D62254F7A0D6}"/>
                </a:ext>
              </a:extLst>
            </p:cNvPr>
            <p:cNvGrpSpPr/>
            <p:nvPr/>
          </p:nvGrpSpPr>
          <p:grpSpPr>
            <a:xfrm>
              <a:off x="8856635" y="5523347"/>
              <a:ext cx="1697431" cy="283920"/>
              <a:chOff x="869833" y="3729471"/>
              <a:chExt cx="2855416" cy="501923"/>
            </a:xfrm>
            <a:solidFill>
              <a:schemeClr val="bg1"/>
            </a:solidFill>
          </p:grpSpPr>
          <p:sp>
            <p:nvSpPr>
              <p:cNvPr id="30" name="Forma libre: forma 29">
                <a:extLst>
                  <a:ext uri="{FF2B5EF4-FFF2-40B4-BE49-F238E27FC236}">
                    <a16:creationId xmlns:a16="http://schemas.microsoft.com/office/drawing/2014/main" id="{989BDFEE-732A-C716-EFE2-BD6A5A2D213F}"/>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07C2D7C0-2DFA-BC36-B512-F2E4CC86E325}"/>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47BA2AA9-B77E-DF8F-EC65-A168EC8A9253}"/>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DF409007-D331-E833-778F-AA7BF86A175B}"/>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4" name="Forma libre: forma 33">
                <a:extLst>
                  <a:ext uri="{FF2B5EF4-FFF2-40B4-BE49-F238E27FC236}">
                    <a16:creationId xmlns:a16="http://schemas.microsoft.com/office/drawing/2014/main" id="{D4909730-127A-8A26-E8F2-89549EB11E52}"/>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5" name="Forma libre: forma 34">
                <a:extLst>
                  <a:ext uri="{FF2B5EF4-FFF2-40B4-BE49-F238E27FC236}">
                    <a16:creationId xmlns:a16="http://schemas.microsoft.com/office/drawing/2014/main" id="{D3C9D345-FE26-E7D8-1A81-B3BE26076FF6}"/>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7" name="Grupo 16">
              <a:extLst>
                <a:ext uri="{FF2B5EF4-FFF2-40B4-BE49-F238E27FC236}">
                  <a16:creationId xmlns:a16="http://schemas.microsoft.com/office/drawing/2014/main" id="{C312AE4E-043D-8149-42AB-AEAC082AE0C8}"/>
                </a:ext>
              </a:extLst>
            </p:cNvPr>
            <p:cNvGrpSpPr/>
            <p:nvPr/>
          </p:nvGrpSpPr>
          <p:grpSpPr>
            <a:xfrm>
              <a:off x="8876881" y="5769242"/>
              <a:ext cx="2914338" cy="452668"/>
              <a:chOff x="1132115" y="4557618"/>
              <a:chExt cx="5078164" cy="800241"/>
            </a:xfrm>
            <a:solidFill>
              <a:srgbClr val="FF735D"/>
            </a:solidFill>
          </p:grpSpPr>
          <p:sp>
            <p:nvSpPr>
              <p:cNvPr id="19" name="Forma libre: forma 18">
                <a:extLst>
                  <a:ext uri="{FF2B5EF4-FFF2-40B4-BE49-F238E27FC236}">
                    <a16:creationId xmlns:a16="http://schemas.microsoft.com/office/drawing/2014/main" id="{07B9FAAB-7B79-4231-3160-9FB263107A02}"/>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799994F3-937B-482A-83F9-9B429698528E}"/>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2D5B7E46-0287-B604-4385-CE325A44A89B}"/>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195889EA-5C48-847E-F0C7-EFBED0284439}"/>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66C9964C-2009-DC29-DA1B-F5CD78957CC3}"/>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9FC69943-A0D6-4F19-B0C2-ADBB99CBD5C2}"/>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7DCA2675-052F-1616-728D-AAF81246CCB0}"/>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EFF6D07A-80AF-301B-769F-E0678B1CEFDE}"/>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6B542AB4-6FE5-BC61-C37C-673D37E57981}"/>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A4065AB6-A809-80E3-BAC4-E7FEE98FC60B}"/>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9" name="Forma libre: forma 28">
                <a:extLst>
                  <a:ext uri="{FF2B5EF4-FFF2-40B4-BE49-F238E27FC236}">
                    <a16:creationId xmlns:a16="http://schemas.microsoft.com/office/drawing/2014/main" id="{F61FDE1A-08AE-9847-BC3C-73AA10C70A14}"/>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8" name="Elipse 17">
              <a:extLst>
                <a:ext uri="{FF2B5EF4-FFF2-40B4-BE49-F238E27FC236}">
                  <a16:creationId xmlns:a16="http://schemas.microsoft.com/office/drawing/2014/main" id="{AC9C733A-220B-CDCD-2E0D-430448CE99A4}"/>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51" name="Imagen 50">
            <a:extLst>
              <a:ext uri="{FF2B5EF4-FFF2-40B4-BE49-F238E27FC236}">
                <a16:creationId xmlns:a16="http://schemas.microsoft.com/office/drawing/2014/main" id="{62205688-42A4-4EEE-4E35-86CD8E507398}"/>
              </a:ext>
            </a:extLst>
          </p:cNvPr>
          <p:cNvPicPr>
            <a:picLocks noChangeAspect="1"/>
          </p:cNvPicPr>
          <p:nvPr/>
        </p:nvPicPr>
        <p:blipFill>
          <a:blip r:embed="rId3"/>
          <a:stretch>
            <a:fillRect/>
          </a:stretch>
        </p:blipFill>
        <p:spPr>
          <a:xfrm>
            <a:off x="373492" y="6186044"/>
            <a:ext cx="1970833" cy="514887"/>
          </a:xfrm>
          <a:prstGeom prst="rect">
            <a:avLst/>
          </a:prstGeom>
        </p:spPr>
      </p:pic>
      <p:sp>
        <p:nvSpPr>
          <p:cNvPr id="52" name="CuadroTexto 51">
            <a:extLst>
              <a:ext uri="{FF2B5EF4-FFF2-40B4-BE49-F238E27FC236}">
                <a16:creationId xmlns:a16="http://schemas.microsoft.com/office/drawing/2014/main" id="{8A4E489F-9E44-F593-00CF-E15C7D2B41BB}"/>
              </a:ext>
            </a:extLst>
          </p:cNvPr>
          <p:cNvSpPr txBox="1"/>
          <p:nvPr/>
        </p:nvSpPr>
        <p:spPr>
          <a:xfrm>
            <a:off x="9651978" y="6095637"/>
            <a:ext cx="2662866" cy="605294"/>
          </a:xfrm>
          <a:prstGeom prst="rect">
            <a:avLst/>
          </a:prstGeom>
          <a:noFill/>
        </p:spPr>
        <p:txBody>
          <a:bodyPr wrap="square" rtlCol="0">
            <a:spAutoFit/>
          </a:bodyPr>
          <a:lstStyle/>
          <a:p>
            <a:pPr>
              <a:lnSpc>
                <a:spcPts val="2000"/>
              </a:lnSpc>
            </a:pPr>
            <a:r>
              <a:rPr lang="es-MX" sz="2000" dirty="0">
                <a:solidFill>
                  <a:schemeClr val="bg1"/>
                </a:solidFill>
                <a:latin typeface="Barlow Condensed SemiBold" panose="00000706000000000000" pitchFamily="2" charset="0"/>
              </a:rPr>
              <a:t>Secretaría Nacional</a:t>
            </a:r>
          </a:p>
          <a:p>
            <a:pPr>
              <a:lnSpc>
                <a:spcPts val="2000"/>
              </a:lnSpc>
            </a:pPr>
            <a:r>
              <a:rPr lang="es-MX" sz="2000" dirty="0">
                <a:solidFill>
                  <a:schemeClr val="bg1"/>
                </a:solidFill>
                <a:latin typeface="Barlow Condensed SemiBold" panose="00000706000000000000" pitchFamily="2" charset="0"/>
              </a:rPr>
              <a:t>de Planificación</a:t>
            </a:r>
            <a:endParaRPr lang="es-EC" sz="2000" dirty="0">
              <a:solidFill>
                <a:schemeClr val="bg1"/>
              </a:solidFill>
              <a:latin typeface="Barlow Condensed SemiBold" panose="00000706000000000000" pitchFamily="2" charset="0"/>
            </a:endParaRPr>
          </a:p>
        </p:txBody>
      </p:sp>
      <p:sp>
        <p:nvSpPr>
          <p:cNvPr id="53" name="Rectángulo 52">
            <a:extLst>
              <a:ext uri="{FF2B5EF4-FFF2-40B4-BE49-F238E27FC236}">
                <a16:creationId xmlns:a16="http://schemas.microsoft.com/office/drawing/2014/main" id="{F5124D12-74E0-6150-F432-EDCD7C780630}"/>
              </a:ext>
            </a:extLst>
          </p:cNvPr>
          <p:cNvSpPr/>
          <p:nvPr/>
        </p:nvSpPr>
        <p:spPr>
          <a:xfrm rot="5400000">
            <a:off x="6675755" y="-128626"/>
            <a:ext cx="5481356" cy="5748696"/>
          </a:xfrm>
          <a:prstGeom prst="rect">
            <a:avLst/>
          </a:prstGeom>
          <a:gradFill>
            <a:gsLst>
              <a:gs pos="0">
                <a:srgbClr val="F67265"/>
              </a:gs>
              <a:gs pos="70000">
                <a:srgbClr val="8261E6">
                  <a:alpha val="0"/>
                </a:srgb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CuadroTexto 53">
            <a:extLst>
              <a:ext uri="{FF2B5EF4-FFF2-40B4-BE49-F238E27FC236}">
                <a16:creationId xmlns:a16="http://schemas.microsoft.com/office/drawing/2014/main" id="{BC359180-3E35-2A96-F1C3-CB8CC6DC0605}"/>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55" name="CuadroTexto 54">
            <a:extLst>
              <a:ext uri="{FF2B5EF4-FFF2-40B4-BE49-F238E27FC236}">
                <a16:creationId xmlns:a16="http://schemas.microsoft.com/office/drawing/2014/main" id="{0EBD71B9-2C02-B285-C13A-405FDD26C2EE}"/>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7" name="CuadroTexto 6">
            <a:extLst>
              <a:ext uri="{FF2B5EF4-FFF2-40B4-BE49-F238E27FC236}">
                <a16:creationId xmlns:a16="http://schemas.microsoft.com/office/drawing/2014/main" id="{7758EC6C-996D-2907-86BE-E94EC64F75A8}"/>
              </a:ext>
            </a:extLst>
          </p:cNvPr>
          <p:cNvSpPr txBox="1"/>
          <p:nvPr/>
        </p:nvSpPr>
        <p:spPr>
          <a:xfrm>
            <a:off x="7610200" y="2759898"/>
            <a:ext cx="4144624" cy="500137"/>
          </a:xfrm>
          <a:prstGeom prst="rect">
            <a:avLst/>
          </a:prstGeom>
          <a:noFill/>
        </p:spPr>
        <p:txBody>
          <a:bodyPr wrap="square" rtlCol="0">
            <a:spAutoFit/>
          </a:bodyPr>
          <a:lstStyle/>
          <a:p>
            <a:pPr algn="r">
              <a:lnSpc>
                <a:spcPts val="2800"/>
              </a:lnSpc>
            </a:pPr>
            <a:r>
              <a:rPr lang="es-ES" sz="54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Foro</a:t>
            </a:r>
          </a:p>
        </p:txBody>
      </p:sp>
      <p:sp>
        <p:nvSpPr>
          <p:cNvPr id="11" name="CuadroTexto 10">
            <a:extLst>
              <a:ext uri="{FF2B5EF4-FFF2-40B4-BE49-F238E27FC236}">
                <a16:creationId xmlns:a16="http://schemas.microsoft.com/office/drawing/2014/main" id="{920B5A29-94D5-ADCE-68F2-7ED72C842CCC}"/>
              </a:ext>
            </a:extLst>
          </p:cNvPr>
          <p:cNvSpPr txBox="1"/>
          <p:nvPr/>
        </p:nvSpPr>
        <p:spPr>
          <a:xfrm>
            <a:off x="466799" y="744057"/>
            <a:ext cx="11399380" cy="1746632"/>
          </a:xfrm>
          <a:prstGeom prst="rect">
            <a:avLst/>
          </a:prstGeom>
          <a:noFill/>
        </p:spPr>
        <p:txBody>
          <a:bodyPr wrap="square" rtlCol="0">
            <a:spAutoFit/>
          </a:bodyPr>
          <a:lstStyle/>
          <a:p>
            <a:pPr algn="r">
              <a:lnSpc>
                <a:spcPts val="4300"/>
              </a:lnSpc>
            </a:pPr>
            <a:r>
              <a:rPr lang="es-ES" sz="5400" dirty="0">
                <a:solidFill>
                  <a:schemeClr val="bg1"/>
                </a:solidFill>
                <a:latin typeface="Barlow Condensed" panose="00000506000000000000" pitchFamily="2" charset="0"/>
                <a:ea typeface="Barlow Condensed Light"/>
                <a:cs typeface="Arial" panose="020B0604020202020204" pitchFamily="34" charset="0"/>
                <a:sym typeface="Barlow Condensed Light"/>
              </a:rPr>
              <a:t>La importancia de los procesos de seguimiento para la mejora en la toma de decisiones de la gestión pública </a:t>
            </a:r>
            <a:endParaRPr lang="es-ES" sz="6600" dirty="0">
              <a:solidFill>
                <a:schemeClr val="bg1"/>
              </a:solidFill>
              <a:latin typeface="Barlow Condensed" panose="00000506000000000000" pitchFamily="2" charset="0"/>
              <a:ea typeface="Barlow Condensed Light"/>
              <a:cs typeface="Arial" panose="020B0604020202020204" pitchFamily="34" charset="0"/>
              <a:sym typeface="Barlow Condensed Light"/>
            </a:endParaRPr>
          </a:p>
        </p:txBody>
      </p:sp>
    </p:spTree>
    <p:extLst>
      <p:ext uri="{BB962C8B-B14F-4D97-AF65-F5344CB8AC3E}">
        <p14:creationId xmlns:p14="http://schemas.microsoft.com/office/powerpoint/2010/main" val="4101413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CA63-FE4B-B737-319A-3DE00800B468}"/>
            </a:ext>
          </a:extLst>
        </p:cNvPr>
        <p:cNvGrpSpPr/>
        <p:nvPr/>
      </p:nvGrpSpPr>
      <p:grpSpPr>
        <a:xfrm>
          <a:off x="0" y="0"/>
          <a:ext cx="0" cy="0"/>
          <a:chOff x="0" y="0"/>
          <a:chExt cx="0" cy="0"/>
        </a:xfrm>
      </p:grpSpPr>
      <p:pic>
        <p:nvPicPr>
          <p:cNvPr id="34" name="Imagen 33">
            <a:extLst>
              <a:ext uri="{FF2B5EF4-FFF2-40B4-BE49-F238E27FC236}">
                <a16:creationId xmlns:a16="http://schemas.microsoft.com/office/drawing/2014/main" id="{CE852C1A-4B6E-6A41-FF07-71656F5E9A17}"/>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2C0C087E-B8F1-A0CC-55B1-1FC2C5930A32}"/>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9C505C10-E616-9DD1-1EA0-24437420D88B}"/>
              </a:ext>
            </a:extLst>
          </p:cNvPr>
          <p:cNvSpPr txBox="1"/>
          <p:nvPr/>
        </p:nvSpPr>
        <p:spPr>
          <a:xfrm>
            <a:off x="739601" y="197999"/>
            <a:ext cx="8952792"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Procesos de Seguimiento</a:t>
            </a:r>
          </a:p>
        </p:txBody>
      </p:sp>
      <p:grpSp>
        <p:nvGrpSpPr>
          <p:cNvPr id="4" name="Grupo 3">
            <a:extLst>
              <a:ext uri="{FF2B5EF4-FFF2-40B4-BE49-F238E27FC236}">
                <a16:creationId xmlns:a16="http://schemas.microsoft.com/office/drawing/2014/main" id="{677CA8D7-6F09-7E41-5CF3-21D7F456CC73}"/>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68CC7146-2A67-9054-4A3B-426A37034526}"/>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D5256D2F-46B7-1DD4-61BC-84044150DFE8}"/>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6E617BA6-8385-7579-EFF5-8059E27FB892}"/>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893C71D5-8D52-69D0-A539-ED79894AD05E}"/>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9CC222FB-6580-C7CB-4874-8BB73683D725}"/>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FF0E67C4-7178-4BE0-160B-70E26CA4078A}"/>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BB892DD9-8DB7-51C7-513D-50214C1B5FF3}"/>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7EACCBC0-1D3A-D3E8-494F-4916B2EB51EF}"/>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0AC4EBF9-C567-E85F-02E5-78EFF4776A72}"/>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8116750E-7606-0D56-9CC4-B6910E8B4DEB}"/>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1C5CCF24-0507-DFA0-02C8-F2C9EFA2FB87}"/>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70F5AAD5-6A86-E62C-4B97-F2E75388E984}"/>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552362E8-1D4B-52F2-DF89-6EC1A0D29531}"/>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122B49D6-72E4-1216-1CAD-C6CEA067A22F}"/>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11F5EFA3-DF33-961B-2D38-B3B4DC545B24}"/>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092BD00A-3B6C-7613-05C5-326BEE41AD47}"/>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91C853A4-F675-8620-47A8-3DAEE180A7EF}"/>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BB5034AF-D15F-B5E4-5E5E-AE9D0C32F482}"/>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8DB701B8-F438-77D2-ECE0-158E0A7B4D5F}"/>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46E00891-CB18-7F43-28E0-68945F44CF9E}"/>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0E7F18A3-1CEF-4EC7-1125-BC40056DC8DF}"/>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D0B66BF7-6049-A06C-D165-55096D983B47}"/>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C9E4A75B-EE4B-9D56-4010-AD7471275F01}"/>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9B442B97-CF3B-A2C7-5E1C-A6065CCDCEB4}"/>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F9303C85-7FA5-332E-E69D-3BCD1CB72E2F}"/>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38EA60CA-A32C-8262-40F2-4F6950A5C8E8}"/>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99BA2FF9-0AFF-046C-FF8C-C45188F85E19}"/>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CF03F871-4BE9-4987-C925-9F57CF79CBC5}"/>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3BA0C102-FF26-C331-B0A7-422D63401E9B}"/>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CDE688FE-F9CF-1243-9472-26F69498AC30}"/>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7B6F58A9-631D-B592-80AC-829570B7770A}"/>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07CB2291-C2F3-751D-84C8-04C36AEB9885}"/>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140C77A8-5451-F951-0327-A4937CB11D4A}"/>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E73359F8-F6DB-9AAB-246A-55A84F13C2BB}"/>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72BB4C81-5375-E535-C11C-18DCDDCAEDD2}"/>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51C3F8A1-2A9D-AAE9-4F74-1D09EFED4AD2}"/>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DE4017B0-C2BB-01BF-FAA3-5F1A7F38BA9B}"/>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FC6D20B3-59A0-34E5-2D80-7BCC7A7B8145}"/>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72707C09-2C82-8FAF-4B66-FC932AA378C2}"/>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451760E7-B4CB-63FB-BA95-3A20FEC18B72}"/>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0E290E92-856D-F999-2455-F1C49CF6C94C}"/>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3AFF459C-A02F-5078-8524-3F340D5A66EB}"/>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51D32DDD-E202-22EF-04F8-4002FE6FCB36}"/>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D13F5D07-FEE2-396E-7E66-479E914D2CC3}"/>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04F97B73-C90F-5598-A505-0A6413487B1E}"/>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801ACC65-F1EE-C970-4CDB-130231A1CAAA}"/>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B14AF5A1-FC70-239B-B5DB-0A461B18132F}"/>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ADA4909A-12EC-D22E-A184-A5FE0C7C3665}"/>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C4F5FDD5-2C50-2743-D0F4-D0A83DECEF6E}"/>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F1CE7A27-5816-A8E3-0767-B20B7B3282CD}"/>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E7DB6826-B959-5CD4-D19E-323F7FAD7B8E}"/>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70A7E2AE-3062-C5E3-012B-26D8E3926F72}"/>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4A21DE7E-7494-F4C2-068A-1F86A9236F48}"/>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64CD03E1-FFD5-3C2C-17AF-4C8647F04091}"/>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80CE7690-E058-C19E-E02C-D717B2F2C0C3}"/>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7151BBE7-FDF0-0A10-9B9B-5BC8BF343C83}"/>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522C7EE6-E06D-949F-64D6-02F6031396C3}"/>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073B9CC9-1454-A0F0-5B6C-9A26A0A815E5}"/>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073B9CC9-1454-A0F0-5B6C-9A26A0A815E5}"/>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6D50F1F5-7E9D-B879-E391-BFA867E3DBD0}"/>
              </a:ext>
            </a:extLst>
          </p:cNvPr>
          <p:cNvSpPr txBox="1"/>
          <p:nvPr/>
        </p:nvSpPr>
        <p:spPr>
          <a:xfrm>
            <a:off x="335805" y="1136992"/>
            <a:ext cx="4681397" cy="425758"/>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Proyecto de Inversión</a:t>
            </a:r>
          </a:p>
        </p:txBody>
      </p:sp>
      <p:sp>
        <p:nvSpPr>
          <p:cNvPr id="81" name="12 CuadroTexto">
            <a:extLst>
              <a:ext uri="{FF2B5EF4-FFF2-40B4-BE49-F238E27FC236}">
                <a16:creationId xmlns:a16="http://schemas.microsoft.com/office/drawing/2014/main" id="{5D3E3F3B-07F8-A8CE-F870-CC52BA3599B2}"/>
              </a:ext>
            </a:extLst>
          </p:cNvPr>
          <p:cNvSpPr txBox="1">
            <a:spLocks noChangeArrowheads="1"/>
          </p:cNvSpPr>
          <p:nvPr/>
        </p:nvSpPr>
        <p:spPr bwMode="auto">
          <a:xfrm>
            <a:off x="501689" y="1810270"/>
            <a:ext cx="1567349" cy="355391"/>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Pre-Inversión</a:t>
            </a:r>
            <a:endParaRPr lang="es-EC" sz="1800" dirty="0">
              <a:solidFill>
                <a:schemeClr val="accent1">
                  <a:lumMod val="50000"/>
                </a:schemeClr>
              </a:solidFill>
              <a:latin typeface="Barlow Condensed" panose="00000506000000000000" pitchFamily="2" charset="0"/>
            </a:endParaRPr>
          </a:p>
        </p:txBody>
      </p:sp>
      <p:sp>
        <p:nvSpPr>
          <p:cNvPr id="82" name="12 CuadroTexto">
            <a:extLst>
              <a:ext uri="{FF2B5EF4-FFF2-40B4-BE49-F238E27FC236}">
                <a16:creationId xmlns:a16="http://schemas.microsoft.com/office/drawing/2014/main" id="{82C90CA0-06A3-5DA2-E6FD-AA0622D7BA6D}"/>
              </a:ext>
            </a:extLst>
          </p:cNvPr>
          <p:cNvSpPr txBox="1">
            <a:spLocks noChangeArrowheads="1"/>
          </p:cNvSpPr>
          <p:nvPr/>
        </p:nvSpPr>
        <p:spPr bwMode="auto">
          <a:xfrm>
            <a:off x="2010372" y="1810270"/>
            <a:ext cx="1689435" cy="355391"/>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Inversión</a:t>
            </a:r>
            <a:endParaRPr lang="es-EC" sz="1800" dirty="0">
              <a:solidFill>
                <a:schemeClr val="accent1">
                  <a:lumMod val="50000"/>
                </a:schemeClr>
              </a:solidFill>
              <a:latin typeface="Barlow Condensed" panose="00000506000000000000" pitchFamily="2" charset="0"/>
            </a:endParaRPr>
          </a:p>
        </p:txBody>
      </p:sp>
      <p:sp>
        <p:nvSpPr>
          <p:cNvPr id="83" name="12 CuadroTexto">
            <a:extLst>
              <a:ext uri="{FF2B5EF4-FFF2-40B4-BE49-F238E27FC236}">
                <a16:creationId xmlns:a16="http://schemas.microsoft.com/office/drawing/2014/main" id="{66B2386F-BEDB-A97C-9935-86EECF4B5320}"/>
              </a:ext>
            </a:extLst>
          </p:cNvPr>
          <p:cNvSpPr txBox="1">
            <a:spLocks noChangeArrowheads="1"/>
          </p:cNvSpPr>
          <p:nvPr/>
        </p:nvSpPr>
        <p:spPr bwMode="auto">
          <a:xfrm>
            <a:off x="3744101" y="1810270"/>
            <a:ext cx="1828142" cy="355391"/>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Operación</a:t>
            </a:r>
            <a:endParaRPr lang="es-EC" sz="1800" dirty="0">
              <a:solidFill>
                <a:schemeClr val="accent1">
                  <a:lumMod val="50000"/>
                </a:schemeClr>
              </a:solidFill>
              <a:latin typeface="Barlow Condensed" panose="00000506000000000000" pitchFamily="2" charset="0"/>
            </a:endParaRPr>
          </a:p>
        </p:txBody>
      </p:sp>
      <p:sp>
        <p:nvSpPr>
          <p:cNvPr id="84" name="12 CuadroTexto">
            <a:extLst>
              <a:ext uri="{FF2B5EF4-FFF2-40B4-BE49-F238E27FC236}">
                <a16:creationId xmlns:a16="http://schemas.microsoft.com/office/drawing/2014/main" id="{389B2BA6-91E5-726A-13E7-7BBCCF83D5ED}"/>
              </a:ext>
            </a:extLst>
          </p:cNvPr>
          <p:cNvSpPr txBox="1">
            <a:spLocks noChangeArrowheads="1"/>
          </p:cNvSpPr>
          <p:nvPr/>
        </p:nvSpPr>
        <p:spPr bwMode="auto">
          <a:xfrm>
            <a:off x="5846628" y="4846960"/>
            <a:ext cx="5706219" cy="1124832"/>
          </a:xfrm>
          <a:prstGeom prst="rect">
            <a:avLst/>
          </a:prstGeom>
          <a:noFill/>
          <a:ln w="9525">
            <a:noFill/>
            <a:miter lim="800000"/>
            <a:headEnd/>
            <a:tailEnd/>
          </a:ln>
        </p:spPr>
        <p:txBody>
          <a:bodyPr wrap="square" lIns="97953" tIns="48977" rIns="97953" bIns="48977">
            <a:spAutoFit/>
          </a:bodyPr>
          <a:lstStyle/>
          <a:p>
            <a:pPr>
              <a:lnSpc>
                <a:spcPts val="2000"/>
              </a:lnSpc>
            </a:pPr>
            <a:r>
              <a:rPr lang="es-ES" sz="1800" dirty="0">
                <a:solidFill>
                  <a:schemeClr val="accent1">
                    <a:lumMod val="50000"/>
                  </a:schemeClr>
                </a:solidFill>
                <a:latin typeface="Barlow Condensed" panose="00000506000000000000" pitchFamily="2" charset="0"/>
              </a:rPr>
              <a:t>La recopilación y análisis sistemático de información sobre el </a:t>
            </a:r>
            <a:r>
              <a:rPr lang="es-ES" sz="1800" b="1" dirty="0">
                <a:solidFill>
                  <a:schemeClr val="accent1">
                    <a:lumMod val="50000"/>
                  </a:schemeClr>
                </a:solidFill>
                <a:latin typeface="Barlow Condensed" panose="00000506000000000000" pitchFamily="2" charset="0"/>
              </a:rPr>
              <a:t>avance físico </a:t>
            </a:r>
            <a:r>
              <a:rPr lang="es-ES" sz="1800" dirty="0">
                <a:solidFill>
                  <a:schemeClr val="accent1">
                    <a:lumMod val="50000"/>
                  </a:schemeClr>
                </a:solidFill>
                <a:latin typeface="Barlow Condensed" panose="00000506000000000000" pitchFamily="2" charset="0"/>
              </a:rPr>
              <a:t>de los proyectos de inversión, así como su correlación con la </a:t>
            </a:r>
            <a:r>
              <a:rPr lang="es-ES" sz="1800" b="1" dirty="0">
                <a:solidFill>
                  <a:schemeClr val="accent1">
                    <a:lumMod val="50000"/>
                  </a:schemeClr>
                </a:solidFill>
                <a:latin typeface="Barlow Condensed" panose="00000506000000000000" pitchFamily="2" charset="0"/>
              </a:rPr>
              <a:t>ejecución presupuestaria</a:t>
            </a:r>
            <a:r>
              <a:rPr lang="es-ES" sz="1800" dirty="0">
                <a:solidFill>
                  <a:schemeClr val="accent1">
                    <a:lumMod val="50000"/>
                  </a:schemeClr>
                </a:solidFill>
                <a:latin typeface="Barlow Condensed" panose="00000506000000000000" pitchFamily="2" charset="0"/>
              </a:rPr>
              <a:t>, permite generar reportes periódicos que facilitan la toma de decisiones informada y oportuna.</a:t>
            </a:r>
            <a:endParaRPr lang="es-EC" sz="1800" dirty="0">
              <a:solidFill>
                <a:schemeClr val="accent1">
                  <a:lumMod val="50000"/>
                </a:schemeClr>
              </a:solidFill>
              <a:latin typeface="Barlow Condensed" panose="00000506000000000000" pitchFamily="2" charset="0"/>
            </a:endParaRPr>
          </a:p>
        </p:txBody>
      </p:sp>
      <p:cxnSp>
        <p:nvCxnSpPr>
          <p:cNvPr id="87" name="Conector recto 86">
            <a:extLst>
              <a:ext uri="{FF2B5EF4-FFF2-40B4-BE49-F238E27FC236}">
                <a16:creationId xmlns:a16="http://schemas.microsoft.com/office/drawing/2014/main" id="{A34EAAC8-617D-9950-3FF6-D8A3A34CA0D8}"/>
              </a:ext>
            </a:extLst>
          </p:cNvPr>
          <p:cNvCxnSpPr>
            <a:cxnSpLocks/>
          </p:cNvCxnSpPr>
          <p:nvPr/>
        </p:nvCxnSpPr>
        <p:spPr>
          <a:xfrm>
            <a:off x="1983076" y="1873412"/>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F12AF2A3-8829-921F-E299-456AB767ED83}"/>
              </a:ext>
            </a:extLst>
          </p:cNvPr>
          <p:cNvCxnSpPr>
            <a:cxnSpLocks/>
          </p:cNvCxnSpPr>
          <p:nvPr/>
        </p:nvCxnSpPr>
        <p:spPr>
          <a:xfrm>
            <a:off x="3871715" y="1810270"/>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8B1342E2-5697-2625-4698-6E8765BEF7F2}"/>
              </a:ext>
            </a:extLst>
          </p:cNvPr>
          <p:cNvCxnSpPr>
            <a:cxnSpLocks/>
          </p:cNvCxnSpPr>
          <p:nvPr/>
        </p:nvCxnSpPr>
        <p:spPr>
          <a:xfrm>
            <a:off x="1983076" y="3148314"/>
            <a:ext cx="0" cy="2798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8" name="Grupo 117">
            <a:extLst>
              <a:ext uri="{FF2B5EF4-FFF2-40B4-BE49-F238E27FC236}">
                <a16:creationId xmlns:a16="http://schemas.microsoft.com/office/drawing/2014/main" id="{7A86B7AF-568B-87DB-4C90-326F6760144F}"/>
              </a:ext>
            </a:extLst>
          </p:cNvPr>
          <p:cNvGrpSpPr/>
          <p:nvPr/>
        </p:nvGrpSpPr>
        <p:grpSpPr>
          <a:xfrm>
            <a:off x="981711" y="2194884"/>
            <a:ext cx="9227654" cy="2181315"/>
            <a:chOff x="586465" y="2083648"/>
            <a:chExt cx="9227654" cy="2181315"/>
          </a:xfrm>
        </p:grpSpPr>
        <p:pic>
          <p:nvPicPr>
            <p:cNvPr id="41" name="Gráfico 40" descr="Mapa con marcador">
              <a:extLst>
                <a:ext uri="{FF2B5EF4-FFF2-40B4-BE49-F238E27FC236}">
                  <a16:creationId xmlns:a16="http://schemas.microsoft.com/office/drawing/2014/main" id="{9DDAC17D-2FDB-4FCD-BC7A-5F485FBF40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2598" y="2838181"/>
              <a:ext cx="722631" cy="722631"/>
            </a:xfrm>
            <a:prstGeom prst="rect">
              <a:avLst/>
            </a:prstGeom>
          </p:spPr>
        </p:pic>
        <p:cxnSp>
          <p:nvCxnSpPr>
            <p:cNvPr id="19" name="Conector recto de flecha 18">
              <a:extLst>
                <a:ext uri="{FF2B5EF4-FFF2-40B4-BE49-F238E27FC236}">
                  <a16:creationId xmlns:a16="http://schemas.microsoft.com/office/drawing/2014/main" id="{180DA8EE-1FCA-F4D2-17F5-50D621FC7483}"/>
                </a:ext>
              </a:extLst>
            </p:cNvPr>
            <p:cNvCxnSpPr/>
            <p:nvPr/>
          </p:nvCxnSpPr>
          <p:spPr>
            <a:xfrm>
              <a:off x="586465" y="3229337"/>
              <a:ext cx="92276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1" name="Grupo 110">
              <a:extLst>
                <a:ext uri="{FF2B5EF4-FFF2-40B4-BE49-F238E27FC236}">
                  <a16:creationId xmlns:a16="http://schemas.microsoft.com/office/drawing/2014/main" id="{37661836-D89F-3DC0-C0FB-2940CED5B90E}"/>
                </a:ext>
              </a:extLst>
            </p:cNvPr>
            <p:cNvGrpSpPr/>
            <p:nvPr/>
          </p:nvGrpSpPr>
          <p:grpSpPr>
            <a:xfrm>
              <a:off x="1590262" y="3333509"/>
              <a:ext cx="1874813" cy="931454"/>
              <a:chOff x="1590262" y="3333509"/>
              <a:chExt cx="1874813" cy="931454"/>
            </a:xfrm>
            <a:solidFill>
              <a:schemeClr val="accent2"/>
            </a:solidFill>
          </p:grpSpPr>
          <p:sp>
            <p:nvSpPr>
              <p:cNvPr id="72" name="Rectángulo 71">
                <a:extLst>
                  <a:ext uri="{FF2B5EF4-FFF2-40B4-BE49-F238E27FC236}">
                    <a16:creationId xmlns:a16="http://schemas.microsoft.com/office/drawing/2014/main" id="{D5D23043-9FF8-5CB0-9E6D-043DB3764890}"/>
                  </a:ext>
                </a:extLst>
              </p:cNvPr>
              <p:cNvSpPr/>
              <p:nvPr/>
            </p:nvSpPr>
            <p:spPr>
              <a:xfrm>
                <a:off x="2076079" y="3333509"/>
                <a:ext cx="417362" cy="610484"/>
              </a:xfrm>
              <a:prstGeom prst="rect">
                <a:avLst/>
              </a:prstGeom>
              <a:grp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I</a:t>
                </a:r>
                <a:r>
                  <a:rPr lang="es-EC" b="1" baseline="-25000" dirty="0"/>
                  <a:t>2</a:t>
                </a:r>
                <a:endParaRPr lang="es-419" b="1" baseline="-25000" dirty="0"/>
              </a:p>
            </p:txBody>
          </p:sp>
          <p:sp>
            <p:nvSpPr>
              <p:cNvPr id="85" name="Rectángulo 84">
                <a:extLst>
                  <a:ext uri="{FF2B5EF4-FFF2-40B4-BE49-F238E27FC236}">
                    <a16:creationId xmlns:a16="http://schemas.microsoft.com/office/drawing/2014/main" id="{11717812-8B19-AB82-1C3D-970626DE5634}"/>
                  </a:ext>
                </a:extLst>
              </p:cNvPr>
              <p:cNvSpPr/>
              <p:nvPr/>
            </p:nvSpPr>
            <p:spPr>
              <a:xfrm>
                <a:off x="1590262" y="3333509"/>
                <a:ext cx="417362" cy="318302"/>
              </a:xfrm>
              <a:prstGeom prst="rect">
                <a:avLst/>
              </a:prstGeom>
              <a:grp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I</a:t>
                </a:r>
                <a:r>
                  <a:rPr lang="es-EC" b="1" baseline="-25000" dirty="0"/>
                  <a:t>1</a:t>
                </a:r>
                <a:endParaRPr lang="es-419" b="1" baseline="-25000" dirty="0"/>
              </a:p>
            </p:txBody>
          </p:sp>
          <p:sp>
            <p:nvSpPr>
              <p:cNvPr id="90" name="Rectángulo 89">
                <a:extLst>
                  <a:ext uri="{FF2B5EF4-FFF2-40B4-BE49-F238E27FC236}">
                    <a16:creationId xmlns:a16="http://schemas.microsoft.com/office/drawing/2014/main" id="{483C438E-AD28-6297-A2B6-EECFF528FE15}"/>
                  </a:ext>
                </a:extLst>
              </p:cNvPr>
              <p:cNvSpPr/>
              <p:nvPr/>
            </p:nvSpPr>
            <p:spPr>
              <a:xfrm>
                <a:off x="2561896" y="3333509"/>
                <a:ext cx="417362" cy="931454"/>
              </a:xfrm>
              <a:prstGeom prst="rect">
                <a:avLst/>
              </a:prstGeom>
              <a:grp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I</a:t>
                </a:r>
                <a:r>
                  <a:rPr lang="es-EC" b="1" baseline="-25000" dirty="0"/>
                  <a:t>3</a:t>
                </a:r>
                <a:endParaRPr lang="es-419" b="1" baseline="-25000" dirty="0"/>
              </a:p>
            </p:txBody>
          </p:sp>
          <p:sp>
            <p:nvSpPr>
              <p:cNvPr id="91" name="Rectángulo 90">
                <a:extLst>
                  <a:ext uri="{FF2B5EF4-FFF2-40B4-BE49-F238E27FC236}">
                    <a16:creationId xmlns:a16="http://schemas.microsoft.com/office/drawing/2014/main" id="{5FF50CEE-8F6D-2032-F1C3-9865732FEC95}"/>
                  </a:ext>
                </a:extLst>
              </p:cNvPr>
              <p:cNvSpPr/>
              <p:nvPr/>
            </p:nvSpPr>
            <p:spPr>
              <a:xfrm>
                <a:off x="3047713" y="3333509"/>
                <a:ext cx="417362" cy="721058"/>
              </a:xfrm>
              <a:prstGeom prst="rect">
                <a:avLst/>
              </a:prstGeom>
              <a:grp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I</a:t>
                </a:r>
                <a:r>
                  <a:rPr lang="es-EC" b="1" baseline="-25000" dirty="0"/>
                  <a:t>4</a:t>
                </a:r>
                <a:endParaRPr lang="es-419" b="1" baseline="-25000" dirty="0"/>
              </a:p>
            </p:txBody>
          </p:sp>
        </p:grpSp>
        <p:grpSp>
          <p:nvGrpSpPr>
            <p:cNvPr id="113" name="Grupo 112">
              <a:extLst>
                <a:ext uri="{FF2B5EF4-FFF2-40B4-BE49-F238E27FC236}">
                  <a16:creationId xmlns:a16="http://schemas.microsoft.com/office/drawing/2014/main" id="{AF2252C9-13E2-35B4-6596-18402B82313C}"/>
                </a:ext>
              </a:extLst>
            </p:cNvPr>
            <p:cNvGrpSpPr/>
            <p:nvPr/>
          </p:nvGrpSpPr>
          <p:grpSpPr>
            <a:xfrm>
              <a:off x="3555403" y="2083648"/>
              <a:ext cx="4379702" cy="1086149"/>
              <a:chOff x="3555403" y="2083648"/>
              <a:chExt cx="4379702" cy="1086149"/>
            </a:xfrm>
          </p:grpSpPr>
          <p:sp>
            <p:nvSpPr>
              <p:cNvPr id="92" name="Rectángulo 91">
                <a:extLst>
                  <a:ext uri="{FF2B5EF4-FFF2-40B4-BE49-F238E27FC236}">
                    <a16:creationId xmlns:a16="http://schemas.microsoft.com/office/drawing/2014/main" id="{EC869E90-7937-8930-B6F0-1FC263888696}"/>
                  </a:ext>
                </a:extLst>
              </p:cNvPr>
              <p:cNvSpPr/>
              <p:nvPr/>
            </p:nvSpPr>
            <p:spPr>
              <a:xfrm>
                <a:off x="3555403" y="2851563"/>
                <a:ext cx="417362" cy="318234"/>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1</a:t>
                </a:r>
                <a:endParaRPr lang="es-419" b="1" baseline="-25000" dirty="0"/>
              </a:p>
            </p:txBody>
          </p:sp>
          <p:sp>
            <p:nvSpPr>
              <p:cNvPr id="93" name="Rectángulo 92">
                <a:extLst>
                  <a:ext uri="{FF2B5EF4-FFF2-40B4-BE49-F238E27FC236}">
                    <a16:creationId xmlns:a16="http://schemas.microsoft.com/office/drawing/2014/main" id="{D9A178FD-5C11-5562-4BC1-F7F9A8C608CD}"/>
                  </a:ext>
                </a:extLst>
              </p:cNvPr>
              <p:cNvSpPr/>
              <p:nvPr/>
            </p:nvSpPr>
            <p:spPr>
              <a:xfrm>
                <a:off x="4050696" y="2744037"/>
                <a:ext cx="417362" cy="425759"/>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2</a:t>
                </a:r>
                <a:endParaRPr lang="es-419" b="1" baseline="-25000" dirty="0"/>
              </a:p>
            </p:txBody>
          </p:sp>
          <p:sp>
            <p:nvSpPr>
              <p:cNvPr id="94" name="Rectángulo 93">
                <a:extLst>
                  <a:ext uri="{FF2B5EF4-FFF2-40B4-BE49-F238E27FC236}">
                    <a16:creationId xmlns:a16="http://schemas.microsoft.com/office/drawing/2014/main" id="{B8EC9C04-3C85-A78D-CCDF-D008D0095CDD}"/>
                  </a:ext>
                </a:extLst>
              </p:cNvPr>
              <p:cNvSpPr/>
              <p:nvPr/>
            </p:nvSpPr>
            <p:spPr>
              <a:xfrm>
                <a:off x="4545989" y="2428905"/>
                <a:ext cx="417362" cy="740892"/>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3</a:t>
                </a:r>
                <a:endParaRPr lang="es-419" b="1" baseline="-25000" dirty="0"/>
              </a:p>
            </p:txBody>
          </p:sp>
          <p:sp>
            <p:nvSpPr>
              <p:cNvPr id="95" name="Rectángulo 94">
                <a:extLst>
                  <a:ext uri="{FF2B5EF4-FFF2-40B4-BE49-F238E27FC236}">
                    <a16:creationId xmlns:a16="http://schemas.microsoft.com/office/drawing/2014/main" id="{295676F4-8547-15AF-9C1D-3E8F3F9C25E2}"/>
                  </a:ext>
                </a:extLst>
              </p:cNvPr>
              <p:cNvSpPr/>
              <p:nvPr/>
            </p:nvSpPr>
            <p:spPr>
              <a:xfrm>
                <a:off x="5041281" y="2238343"/>
                <a:ext cx="417362" cy="931454"/>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4</a:t>
                </a:r>
                <a:endParaRPr lang="es-419" b="1" baseline="-25000" dirty="0"/>
              </a:p>
            </p:txBody>
          </p:sp>
          <p:sp>
            <p:nvSpPr>
              <p:cNvPr id="96" name="Rectángulo 95">
                <a:extLst>
                  <a:ext uri="{FF2B5EF4-FFF2-40B4-BE49-F238E27FC236}">
                    <a16:creationId xmlns:a16="http://schemas.microsoft.com/office/drawing/2014/main" id="{59257D3E-41FC-A9D8-2392-06F21180311C}"/>
                  </a:ext>
                </a:extLst>
              </p:cNvPr>
              <p:cNvSpPr/>
              <p:nvPr/>
            </p:nvSpPr>
            <p:spPr>
              <a:xfrm>
                <a:off x="5536573" y="2083648"/>
                <a:ext cx="417362" cy="1086149"/>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5</a:t>
                </a:r>
                <a:endParaRPr lang="es-419" b="1" baseline="-25000" dirty="0"/>
              </a:p>
            </p:txBody>
          </p:sp>
          <p:sp>
            <p:nvSpPr>
              <p:cNvPr id="97" name="Rectángulo 96">
                <a:extLst>
                  <a:ext uri="{FF2B5EF4-FFF2-40B4-BE49-F238E27FC236}">
                    <a16:creationId xmlns:a16="http://schemas.microsoft.com/office/drawing/2014/main" id="{ABD16BF0-D48B-1094-9A76-344D036E3E8D}"/>
                  </a:ext>
                </a:extLst>
              </p:cNvPr>
              <p:cNvSpPr/>
              <p:nvPr/>
            </p:nvSpPr>
            <p:spPr>
              <a:xfrm>
                <a:off x="6031865" y="2238343"/>
                <a:ext cx="417362" cy="931454"/>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6</a:t>
                </a:r>
                <a:endParaRPr lang="es-419" b="1" baseline="-25000" dirty="0"/>
              </a:p>
            </p:txBody>
          </p:sp>
          <p:sp>
            <p:nvSpPr>
              <p:cNvPr id="98" name="Rectángulo 97">
                <a:extLst>
                  <a:ext uri="{FF2B5EF4-FFF2-40B4-BE49-F238E27FC236}">
                    <a16:creationId xmlns:a16="http://schemas.microsoft.com/office/drawing/2014/main" id="{85A2D8A3-0403-E3C7-97B2-7F744CD9F3F0}"/>
                  </a:ext>
                </a:extLst>
              </p:cNvPr>
              <p:cNvSpPr/>
              <p:nvPr/>
            </p:nvSpPr>
            <p:spPr>
              <a:xfrm>
                <a:off x="6527157" y="2377795"/>
                <a:ext cx="417362" cy="792001"/>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7</a:t>
                </a:r>
                <a:endParaRPr lang="es-419" b="1" baseline="-25000" dirty="0"/>
              </a:p>
            </p:txBody>
          </p:sp>
          <p:sp>
            <p:nvSpPr>
              <p:cNvPr id="99" name="Rectángulo 98">
                <a:extLst>
                  <a:ext uri="{FF2B5EF4-FFF2-40B4-BE49-F238E27FC236}">
                    <a16:creationId xmlns:a16="http://schemas.microsoft.com/office/drawing/2014/main" id="{0D37EC8E-313A-A08F-E42C-CF6962C7DF2D}"/>
                  </a:ext>
                </a:extLst>
              </p:cNvPr>
              <p:cNvSpPr/>
              <p:nvPr/>
            </p:nvSpPr>
            <p:spPr>
              <a:xfrm>
                <a:off x="7022449" y="2627707"/>
                <a:ext cx="417362" cy="542090"/>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B</a:t>
                </a:r>
                <a:r>
                  <a:rPr lang="es-EC" b="1" baseline="-25000" dirty="0"/>
                  <a:t>8</a:t>
                </a:r>
                <a:endParaRPr lang="es-419" b="1" baseline="-25000" dirty="0"/>
              </a:p>
            </p:txBody>
          </p:sp>
          <p:sp>
            <p:nvSpPr>
              <p:cNvPr id="100" name="Rectángulo 99">
                <a:extLst>
                  <a:ext uri="{FF2B5EF4-FFF2-40B4-BE49-F238E27FC236}">
                    <a16:creationId xmlns:a16="http://schemas.microsoft.com/office/drawing/2014/main" id="{645E7603-0DA0-78C6-3359-FC004F0C5327}"/>
                  </a:ext>
                </a:extLst>
              </p:cNvPr>
              <p:cNvSpPr/>
              <p:nvPr/>
            </p:nvSpPr>
            <p:spPr>
              <a:xfrm>
                <a:off x="7517743" y="2744037"/>
                <a:ext cx="417362" cy="425760"/>
              </a:xfrm>
              <a:prstGeom prst="rect">
                <a:avLst/>
              </a:prstGeom>
              <a:solidFill>
                <a:schemeClr val="accent5"/>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err="1"/>
                  <a:t>B</a:t>
                </a:r>
                <a:r>
                  <a:rPr lang="es-EC" b="1" baseline="-25000" dirty="0" err="1"/>
                  <a:t>n</a:t>
                </a:r>
                <a:endParaRPr lang="es-419" b="1" baseline="-25000" dirty="0"/>
              </a:p>
            </p:txBody>
          </p:sp>
        </p:grpSp>
        <p:grpSp>
          <p:nvGrpSpPr>
            <p:cNvPr id="112" name="Grupo 111">
              <a:extLst>
                <a:ext uri="{FF2B5EF4-FFF2-40B4-BE49-F238E27FC236}">
                  <a16:creationId xmlns:a16="http://schemas.microsoft.com/office/drawing/2014/main" id="{B50A4EA3-ABE5-F1F3-49F8-5A6859109E79}"/>
                </a:ext>
              </a:extLst>
            </p:cNvPr>
            <p:cNvGrpSpPr/>
            <p:nvPr/>
          </p:nvGrpSpPr>
          <p:grpSpPr>
            <a:xfrm>
              <a:off x="3549295" y="3282342"/>
              <a:ext cx="4372098" cy="356472"/>
              <a:chOff x="3549295" y="3282342"/>
              <a:chExt cx="4372098" cy="356472"/>
            </a:xfrm>
          </p:grpSpPr>
          <p:sp>
            <p:nvSpPr>
              <p:cNvPr id="101" name="Rectángulo 100">
                <a:extLst>
                  <a:ext uri="{FF2B5EF4-FFF2-40B4-BE49-F238E27FC236}">
                    <a16:creationId xmlns:a16="http://schemas.microsoft.com/office/drawing/2014/main" id="{08E42051-A933-D1AB-2403-13C62D753659}"/>
                  </a:ext>
                </a:extLst>
              </p:cNvPr>
              <p:cNvSpPr/>
              <p:nvPr/>
            </p:nvSpPr>
            <p:spPr>
              <a:xfrm>
                <a:off x="4043637" y="3282342"/>
                <a:ext cx="417362" cy="123313"/>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baseline="-25000" dirty="0"/>
              </a:p>
            </p:txBody>
          </p:sp>
          <p:sp>
            <p:nvSpPr>
              <p:cNvPr id="103" name="Rectángulo 102">
                <a:extLst>
                  <a:ext uri="{FF2B5EF4-FFF2-40B4-BE49-F238E27FC236}">
                    <a16:creationId xmlns:a16="http://schemas.microsoft.com/office/drawing/2014/main" id="{E8C92FDB-CBB6-C8F9-59E3-1C01FA01BB62}"/>
                  </a:ext>
                </a:extLst>
              </p:cNvPr>
              <p:cNvSpPr/>
              <p:nvPr/>
            </p:nvSpPr>
            <p:spPr>
              <a:xfrm>
                <a:off x="4537979" y="3282342"/>
                <a:ext cx="417362" cy="159152"/>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baseline="-25000" dirty="0"/>
              </a:p>
            </p:txBody>
          </p:sp>
          <p:sp>
            <p:nvSpPr>
              <p:cNvPr id="104" name="Rectángulo 103">
                <a:extLst>
                  <a:ext uri="{FF2B5EF4-FFF2-40B4-BE49-F238E27FC236}">
                    <a16:creationId xmlns:a16="http://schemas.microsoft.com/office/drawing/2014/main" id="{CE29EA62-86A2-27BC-4B42-78911903CD70}"/>
                  </a:ext>
                </a:extLst>
              </p:cNvPr>
              <p:cNvSpPr/>
              <p:nvPr/>
            </p:nvSpPr>
            <p:spPr>
              <a:xfrm>
                <a:off x="5032321" y="3282342"/>
                <a:ext cx="417362" cy="202344"/>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M</a:t>
                </a:r>
                <a:r>
                  <a:rPr lang="es-EC" b="1" baseline="-25000" dirty="0"/>
                  <a:t>1</a:t>
                </a:r>
                <a:endParaRPr lang="es-419" b="1" baseline="-25000" dirty="0"/>
              </a:p>
            </p:txBody>
          </p:sp>
          <p:sp>
            <p:nvSpPr>
              <p:cNvPr id="105" name="Rectángulo 104">
                <a:extLst>
                  <a:ext uri="{FF2B5EF4-FFF2-40B4-BE49-F238E27FC236}">
                    <a16:creationId xmlns:a16="http://schemas.microsoft.com/office/drawing/2014/main" id="{7865EA2D-844F-CE43-0E90-F83B2B346654}"/>
                  </a:ext>
                </a:extLst>
              </p:cNvPr>
              <p:cNvSpPr/>
              <p:nvPr/>
            </p:nvSpPr>
            <p:spPr>
              <a:xfrm>
                <a:off x="5526663" y="3282343"/>
                <a:ext cx="417362" cy="278470"/>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M</a:t>
                </a:r>
                <a:r>
                  <a:rPr lang="es-EC" b="1" baseline="-25000" dirty="0"/>
                  <a:t>1</a:t>
                </a:r>
                <a:endParaRPr lang="es-419" b="1" baseline="-25000" dirty="0"/>
              </a:p>
            </p:txBody>
          </p:sp>
          <p:sp>
            <p:nvSpPr>
              <p:cNvPr id="106" name="Rectángulo 105">
                <a:extLst>
                  <a:ext uri="{FF2B5EF4-FFF2-40B4-BE49-F238E27FC236}">
                    <a16:creationId xmlns:a16="http://schemas.microsoft.com/office/drawing/2014/main" id="{A44DA6C2-DDE6-5CBE-4825-867490144583}"/>
                  </a:ext>
                </a:extLst>
              </p:cNvPr>
              <p:cNvSpPr/>
              <p:nvPr/>
            </p:nvSpPr>
            <p:spPr>
              <a:xfrm>
                <a:off x="6021005" y="3282342"/>
                <a:ext cx="417362" cy="324495"/>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M</a:t>
                </a:r>
                <a:r>
                  <a:rPr lang="es-EC" b="1" baseline="-25000" dirty="0"/>
                  <a:t>1</a:t>
                </a:r>
                <a:endParaRPr lang="es-419" b="1" baseline="-25000" dirty="0"/>
              </a:p>
            </p:txBody>
          </p:sp>
          <p:sp>
            <p:nvSpPr>
              <p:cNvPr id="107" name="Rectángulo 106">
                <a:extLst>
                  <a:ext uri="{FF2B5EF4-FFF2-40B4-BE49-F238E27FC236}">
                    <a16:creationId xmlns:a16="http://schemas.microsoft.com/office/drawing/2014/main" id="{A56D5DC4-FC2C-399E-621C-024C3E924C52}"/>
                  </a:ext>
                </a:extLst>
              </p:cNvPr>
              <p:cNvSpPr/>
              <p:nvPr/>
            </p:nvSpPr>
            <p:spPr>
              <a:xfrm>
                <a:off x="3549295" y="3282342"/>
                <a:ext cx="417362" cy="97180"/>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baseline="-25000" dirty="0"/>
              </a:p>
            </p:txBody>
          </p:sp>
          <p:sp>
            <p:nvSpPr>
              <p:cNvPr id="108" name="Rectángulo 107">
                <a:extLst>
                  <a:ext uri="{FF2B5EF4-FFF2-40B4-BE49-F238E27FC236}">
                    <a16:creationId xmlns:a16="http://schemas.microsoft.com/office/drawing/2014/main" id="{F12E82A4-819C-68DA-29C1-7A7270CBB34A}"/>
                  </a:ext>
                </a:extLst>
              </p:cNvPr>
              <p:cNvSpPr/>
              <p:nvPr/>
            </p:nvSpPr>
            <p:spPr>
              <a:xfrm>
                <a:off x="6515347" y="3282342"/>
                <a:ext cx="417362" cy="324495"/>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M</a:t>
                </a:r>
                <a:r>
                  <a:rPr lang="es-EC" b="1" baseline="-25000" dirty="0"/>
                  <a:t>1</a:t>
                </a:r>
                <a:endParaRPr lang="es-419" b="1" baseline="-25000" dirty="0"/>
              </a:p>
            </p:txBody>
          </p:sp>
          <p:sp>
            <p:nvSpPr>
              <p:cNvPr id="109" name="Rectángulo 108">
                <a:extLst>
                  <a:ext uri="{FF2B5EF4-FFF2-40B4-BE49-F238E27FC236}">
                    <a16:creationId xmlns:a16="http://schemas.microsoft.com/office/drawing/2014/main" id="{225DDAB1-8C29-67E3-C962-93E9D890C328}"/>
                  </a:ext>
                </a:extLst>
              </p:cNvPr>
              <p:cNvSpPr/>
              <p:nvPr/>
            </p:nvSpPr>
            <p:spPr>
              <a:xfrm>
                <a:off x="7009689" y="3282342"/>
                <a:ext cx="417362" cy="356472"/>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M</a:t>
                </a:r>
                <a:r>
                  <a:rPr lang="es-EC" b="1" baseline="-25000" dirty="0"/>
                  <a:t>1</a:t>
                </a:r>
                <a:endParaRPr lang="es-419" b="1" baseline="-25000" dirty="0"/>
              </a:p>
            </p:txBody>
          </p:sp>
          <p:sp>
            <p:nvSpPr>
              <p:cNvPr id="110" name="Rectángulo 109">
                <a:extLst>
                  <a:ext uri="{FF2B5EF4-FFF2-40B4-BE49-F238E27FC236}">
                    <a16:creationId xmlns:a16="http://schemas.microsoft.com/office/drawing/2014/main" id="{F0688E93-8486-80C2-916B-F3AD0A29609C}"/>
                  </a:ext>
                </a:extLst>
              </p:cNvPr>
              <p:cNvSpPr/>
              <p:nvPr/>
            </p:nvSpPr>
            <p:spPr>
              <a:xfrm>
                <a:off x="7504031" y="3282342"/>
                <a:ext cx="417362" cy="356472"/>
              </a:xfrm>
              <a:prstGeom prst="rect">
                <a:avLst/>
              </a:prstGeom>
              <a:solidFill>
                <a:schemeClr val="accent4"/>
              </a:solidFill>
              <a:ln>
                <a:noFill/>
              </a:ln>
              <a:scene3d>
                <a:camera prst="orthographicFront"/>
                <a:lightRig rig="threePt" dir="t"/>
              </a:scene3d>
              <a:sp3d>
                <a:bevelT w="114300" h="254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C" b="1" dirty="0"/>
                  <a:t>M</a:t>
                </a:r>
                <a:r>
                  <a:rPr lang="es-EC" b="1" baseline="-25000" dirty="0"/>
                  <a:t>1</a:t>
                </a:r>
                <a:endParaRPr lang="es-419" b="1" baseline="-25000" dirty="0"/>
              </a:p>
            </p:txBody>
          </p:sp>
        </p:grpSp>
        <p:sp>
          <p:nvSpPr>
            <p:cNvPr id="114" name="Rectángulo 113">
              <a:extLst>
                <a:ext uri="{FF2B5EF4-FFF2-40B4-BE49-F238E27FC236}">
                  <a16:creationId xmlns:a16="http://schemas.microsoft.com/office/drawing/2014/main" id="{4F037ECD-16D3-BEB9-9049-B6D1F0F4BDD0}"/>
                </a:ext>
              </a:extLst>
            </p:cNvPr>
            <p:cNvSpPr/>
            <p:nvPr/>
          </p:nvSpPr>
          <p:spPr>
            <a:xfrm>
              <a:off x="1071629" y="3316971"/>
              <a:ext cx="417363" cy="2898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b="1" dirty="0"/>
                <a:t>P</a:t>
              </a:r>
              <a:r>
                <a:rPr lang="es-EC" b="1" baseline="-25000" dirty="0"/>
                <a:t>1</a:t>
              </a:r>
              <a:endParaRPr lang="es-419" b="1" baseline="-25000" dirty="0"/>
            </a:p>
          </p:txBody>
        </p:sp>
      </p:grpSp>
      <p:sp>
        <p:nvSpPr>
          <p:cNvPr id="115" name="19 Rectángulo redondeado">
            <a:extLst>
              <a:ext uri="{FF2B5EF4-FFF2-40B4-BE49-F238E27FC236}">
                <a16:creationId xmlns:a16="http://schemas.microsoft.com/office/drawing/2014/main" id="{A97EFF86-E0A5-B2CF-7022-A81F8A22F7F3}"/>
              </a:ext>
            </a:extLst>
          </p:cNvPr>
          <p:cNvSpPr/>
          <p:nvPr/>
        </p:nvSpPr>
        <p:spPr>
          <a:xfrm>
            <a:off x="1466875" y="4852735"/>
            <a:ext cx="2859087" cy="1507751"/>
          </a:xfrm>
          <a:prstGeom prst="roundRect">
            <a:avLst/>
          </a:prstGeom>
          <a:ln>
            <a:solidFill>
              <a:schemeClr val="accent3">
                <a:lumMod val="7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marL="0" lvl="1" defTabSz="711200">
              <a:lnSpc>
                <a:spcPct val="90000"/>
              </a:lnSpc>
              <a:spcAft>
                <a:spcPct val="15000"/>
              </a:spcAft>
              <a:defRPr/>
            </a:pPr>
            <a:r>
              <a:rPr lang="es-EC" sz="1600" dirty="0">
                <a:latin typeface="Arial" panose="020B0604020202020204" pitchFamily="34" charset="0"/>
                <a:cs typeface="Arial" panose="020B0604020202020204" pitchFamily="34" charset="0"/>
              </a:rPr>
              <a:t>CICLO DE SEGUIMIENTO:</a:t>
            </a:r>
          </a:p>
          <a:p>
            <a:pPr marL="171450" lvl="1" indent="-171450" defTabSz="711200">
              <a:lnSpc>
                <a:spcPct val="90000"/>
              </a:lnSpc>
              <a:spcAft>
                <a:spcPct val="15000"/>
              </a:spcAft>
              <a:buFontTx/>
              <a:buChar char="••"/>
              <a:defRPr/>
            </a:pPr>
            <a:r>
              <a:rPr lang="es-EC" sz="1600" dirty="0">
                <a:solidFill>
                  <a:schemeClr val="accent1"/>
                </a:solidFill>
                <a:latin typeface="Arial" panose="020B0604020202020204" pitchFamily="34" charset="0"/>
                <a:cs typeface="Arial" panose="020B0604020202020204" pitchFamily="34" charset="0"/>
              </a:rPr>
              <a:t>Fase preliminar</a:t>
            </a:r>
          </a:p>
          <a:p>
            <a:pPr marL="171450" lvl="1" indent="-171450" defTabSz="711200">
              <a:lnSpc>
                <a:spcPct val="90000"/>
              </a:lnSpc>
              <a:spcAft>
                <a:spcPct val="15000"/>
              </a:spcAft>
              <a:buFontTx/>
              <a:buChar char="••"/>
              <a:defRPr/>
            </a:pPr>
            <a:r>
              <a:rPr lang="es-EC" sz="1600" dirty="0">
                <a:solidFill>
                  <a:schemeClr val="accent1"/>
                </a:solidFill>
                <a:latin typeface="Arial" panose="020B0604020202020204" pitchFamily="34" charset="0"/>
                <a:cs typeface="Arial" panose="020B0604020202020204" pitchFamily="34" charset="0"/>
              </a:rPr>
              <a:t>Fase de programación</a:t>
            </a:r>
          </a:p>
          <a:p>
            <a:pPr marL="171450" lvl="1" indent="-171450" defTabSz="711200">
              <a:lnSpc>
                <a:spcPct val="90000"/>
              </a:lnSpc>
              <a:spcAft>
                <a:spcPct val="15000"/>
              </a:spcAft>
              <a:buFontTx/>
              <a:buChar char="••"/>
              <a:defRPr/>
            </a:pPr>
            <a:r>
              <a:rPr lang="es-EC" sz="1600" dirty="0">
                <a:solidFill>
                  <a:schemeClr val="accent1"/>
                </a:solidFill>
                <a:latin typeface="Arial" panose="020B0604020202020204" pitchFamily="34" charset="0"/>
                <a:cs typeface="Arial" panose="020B0604020202020204" pitchFamily="34" charset="0"/>
              </a:rPr>
              <a:t>Fase de seguimiento </a:t>
            </a:r>
          </a:p>
          <a:p>
            <a:pPr marL="171450" lvl="1" indent="-171450" defTabSz="711200">
              <a:lnSpc>
                <a:spcPct val="90000"/>
              </a:lnSpc>
              <a:spcAft>
                <a:spcPct val="15000"/>
              </a:spcAft>
              <a:buFontTx/>
              <a:buChar char="••"/>
              <a:defRPr/>
            </a:pPr>
            <a:r>
              <a:rPr lang="es-EC" sz="1600" dirty="0">
                <a:solidFill>
                  <a:schemeClr val="accent1"/>
                </a:solidFill>
                <a:latin typeface="Arial" panose="020B0604020202020204" pitchFamily="34" charset="0"/>
                <a:cs typeface="Arial" panose="020B0604020202020204" pitchFamily="34" charset="0"/>
              </a:rPr>
              <a:t>Fase de análisis </a:t>
            </a:r>
          </a:p>
        </p:txBody>
      </p:sp>
      <p:pic>
        <p:nvPicPr>
          <p:cNvPr id="116" name="30 Imagen">
            <a:extLst>
              <a:ext uri="{FF2B5EF4-FFF2-40B4-BE49-F238E27FC236}">
                <a16:creationId xmlns:a16="http://schemas.microsoft.com/office/drawing/2014/main" id="{8B5BB967-7069-7C33-A288-AD151D79021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16" b="96053" l="0" r="98774">
                        <a14:foregroundMark x1="25044" y1="44737" x2="67426" y2="51316"/>
                        <a14:foregroundMark x1="28021" y1="55263" x2="40806" y2="53947"/>
                      </a14:backgroundRemoval>
                    </a14:imgEffect>
                  </a14:imgLayer>
                </a14:imgProps>
              </a:ext>
              <a:ext uri="{28A0092B-C50C-407E-A947-70E740481C1C}">
                <a14:useLocalDpi xmlns:a14="http://schemas.microsoft.com/office/drawing/2010/main" val="0"/>
              </a:ext>
            </a:extLst>
          </a:blip>
          <a:stretch>
            <a:fillRect/>
          </a:stretch>
        </p:blipFill>
        <p:spPr>
          <a:xfrm>
            <a:off x="1191193" y="4278122"/>
            <a:ext cx="3505465" cy="952112"/>
          </a:xfrm>
          <a:prstGeom prst="rect">
            <a:avLst/>
          </a:prstGeom>
        </p:spPr>
      </p:pic>
      <p:cxnSp>
        <p:nvCxnSpPr>
          <p:cNvPr id="122" name="Conector recto 121">
            <a:extLst>
              <a:ext uri="{FF2B5EF4-FFF2-40B4-BE49-F238E27FC236}">
                <a16:creationId xmlns:a16="http://schemas.microsoft.com/office/drawing/2014/main" id="{E3AFA401-FA09-F771-8B51-D17538385348}"/>
              </a:ext>
            </a:extLst>
          </p:cNvPr>
          <p:cNvCxnSpPr>
            <a:cxnSpLocks/>
          </p:cNvCxnSpPr>
          <p:nvPr/>
        </p:nvCxnSpPr>
        <p:spPr>
          <a:xfrm>
            <a:off x="3854300" y="3174442"/>
            <a:ext cx="0" cy="2798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4" name="Gráfico 123" descr="Bombilla y engranaje">
            <a:extLst>
              <a:ext uri="{FF2B5EF4-FFF2-40B4-BE49-F238E27FC236}">
                <a16:creationId xmlns:a16="http://schemas.microsoft.com/office/drawing/2014/main" id="{8151A35A-716A-07C2-1BE5-348C1BEBBF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5982" y="4836922"/>
            <a:ext cx="914400" cy="914400"/>
          </a:xfrm>
          <a:prstGeom prst="rect">
            <a:avLst/>
          </a:prstGeom>
        </p:spPr>
      </p:pic>
    </p:spTree>
    <p:extLst>
      <p:ext uri="{BB962C8B-B14F-4D97-AF65-F5344CB8AC3E}">
        <p14:creationId xmlns:p14="http://schemas.microsoft.com/office/powerpoint/2010/main" val="122782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FBF7C-2831-A046-ED15-F3782315C957}"/>
            </a:ext>
          </a:extLst>
        </p:cNvPr>
        <p:cNvGrpSpPr/>
        <p:nvPr/>
      </p:nvGrpSpPr>
      <p:grpSpPr>
        <a:xfrm>
          <a:off x="0" y="0"/>
          <a:ext cx="0" cy="0"/>
          <a:chOff x="0" y="0"/>
          <a:chExt cx="0" cy="0"/>
        </a:xfrm>
      </p:grpSpPr>
      <p:pic>
        <p:nvPicPr>
          <p:cNvPr id="34" name="Imagen 33">
            <a:extLst>
              <a:ext uri="{FF2B5EF4-FFF2-40B4-BE49-F238E27FC236}">
                <a16:creationId xmlns:a16="http://schemas.microsoft.com/office/drawing/2014/main" id="{7FFA596F-8DBF-6105-55D2-35B59D55F5BB}"/>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D985005E-C9B2-91D9-EC27-21E2776A14B5}"/>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FC574DF8-AA24-429E-D957-CD9BCD1F278B}"/>
              </a:ext>
            </a:extLst>
          </p:cNvPr>
          <p:cNvSpPr txBox="1"/>
          <p:nvPr/>
        </p:nvSpPr>
        <p:spPr>
          <a:xfrm>
            <a:off x="739601" y="197999"/>
            <a:ext cx="8952792"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I.A. en la gestión pública</a:t>
            </a:r>
          </a:p>
        </p:txBody>
      </p:sp>
      <p:grpSp>
        <p:nvGrpSpPr>
          <p:cNvPr id="4" name="Grupo 3">
            <a:extLst>
              <a:ext uri="{FF2B5EF4-FFF2-40B4-BE49-F238E27FC236}">
                <a16:creationId xmlns:a16="http://schemas.microsoft.com/office/drawing/2014/main" id="{FB9B28CF-46F0-7520-7047-BC42CF9B0D39}"/>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6A285345-AB1B-38CB-A699-FE0081EFCDBA}"/>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B34AFD67-6185-8048-BB29-103036292324}"/>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E6E45F7E-58A0-5D22-D36B-83B70508A114}"/>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AFE2DDB3-E7FD-D1AA-D0A6-1D0A1B1752F4}"/>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8640F158-FD93-A0F3-6D10-2D2372D4BD7C}"/>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73D5F08A-9E16-8956-B3BC-374CF7D40C43}"/>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DACD5B8D-08FE-AE60-E31E-32C82BACC158}"/>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93469B5C-DFE6-127F-8287-A72684ACD952}"/>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DC7DAD21-9822-6175-AEB8-9ACFFFB99E45}"/>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751F08B9-DF0F-1539-9C55-90058A6EBCF7}"/>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C46D0AAD-7462-EC4D-0ACB-0510B9D83B25}"/>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260F134F-59D2-8E24-B02F-2AE7EBDE0F39}"/>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4D218ED1-376C-D7F7-17F3-480A3A8DB69D}"/>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B4756181-CB53-CFA2-120C-7E17A15158AF}"/>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9899AD81-2900-5A62-9B68-3BD64A3B245B}"/>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4B1232E7-F262-26AC-09E3-5A1461DC0A74}"/>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2848EFAE-F064-A9C6-5CA5-FF183586F458}"/>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0CFB2CB5-F735-B9F1-93D7-2C7324E53BBF}"/>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C7DAFAE1-CDBE-1149-9F9A-005F5A9E33B8}"/>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C970B697-E76A-1324-DB7C-D490537D6A1E}"/>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CBCB2B37-3660-33D6-A837-81DB80C87A8C}"/>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A0D48F09-C692-E418-285F-468F82014E7C}"/>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E0B49103-C169-F00F-BBF0-FA7B58E2BC69}"/>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781BBB70-3205-F1E2-BEC3-23CE08FE194C}"/>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A6CB5EBE-10D2-FC05-E68B-83C7398FFDC9}"/>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890142AA-56F3-FAD1-10E1-136B58C70118}"/>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57214FCF-1628-6F91-5489-7DD8D5A770F2}"/>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D3F310D5-9DE4-2048-FFE4-79437EEA3F41}"/>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28C72092-BBEB-005F-92F3-6F9BEDAAC4BC}"/>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0E939606-0647-9455-5524-0A40507AABC2}"/>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D67C4B7E-B849-0BF9-96B2-AC86F133DE95}"/>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88854F79-DF65-4197-B868-A156AEC58F23}"/>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E4A9832A-8F97-B6E7-1EBA-0EFBEA7364BB}"/>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C27D7EF4-E353-B493-7836-D18F115FCECF}"/>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251BA3A8-03DE-72E4-68D0-8073675F3F01}"/>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87275832-497E-4FB6-04A9-35566D86947F}"/>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12B3E9F4-3E5C-4EE8-1A15-635D57E6C86D}"/>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34CB2A44-ECB9-E927-B0E1-9D52411E8358}"/>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C3B0BAC1-83CB-5FCB-DD66-5991F6B932E0}"/>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700AD16F-2DAB-AE55-FC08-9036385E4D02}"/>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F5934871-176A-026C-3CFB-398459A30633}"/>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2861C97B-128B-36EC-C2B6-C638CFAF368D}"/>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AFEC04CD-4361-B99B-9FBF-70A4502239CA}"/>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95E2D433-7590-1C47-422D-2C3BDEDC27DD}"/>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5FF4927D-1CAE-F646-A33E-2CA0AE0A64A2}"/>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4EFAB185-9AD6-9839-D5D4-176038ECA5A7}"/>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8BD5C855-0840-4E63-C942-88F57035DAD4}"/>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732B13C8-D63A-EAAA-A476-827C37B58DC7}"/>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CE72F640-9F7B-68CF-FD7A-F83B20EBB301}"/>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ABC583EE-B49C-94F9-035D-AFCDD51C810D}"/>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0E904E75-BB1C-0293-3ED3-37399B20091A}"/>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AB722953-42DC-1543-D5E4-2CCC11F92C5A}"/>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687535E7-4B8C-512E-526C-9E6BD7251B6F}"/>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0990725E-A80F-C98F-D9CE-E5DE7E4A0345}"/>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3C53D914-3D9C-7445-FBCC-057E62E10853}"/>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1F026969-A0DB-3612-93DE-150A80D69962}"/>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B21B8130-E194-9FD5-6201-806B6A13E8B0}"/>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3CE9C7C4-74C0-1381-DB63-783E78D8A3E0}"/>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3CE9C7C4-74C0-1381-DB63-783E78D8A3E0}"/>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11" name="12 CuadroTexto">
            <a:extLst>
              <a:ext uri="{FF2B5EF4-FFF2-40B4-BE49-F238E27FC236}">
                <a16:creationId xmlns:a16="http://schemas.microsoft.com/office/drawing/2014/main" id="{6156CB74-B970-CEF8-5510-D7A292140F35}"/>
              </a:ext>
            </a:extLst>
          </p:cNvPr>
          <p:cNvSpPr txBox="1">
            <a:spLocks noChangeArrowheads="1"/>
          </p:cNvSpPr>
          <p:nvPr/>
        </p:nvSpPr>
        <p:spPr bwMode="auto">
          <a:xfrm>
            <a:off x="627304" y="1452958"/>
            <a:ext cx="10386998" cy="355391"/>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La IA involucra diversas instancias que trabajan en diferentes niveles de desarrollo y uso:</a:t>
            </a:r>
          </a:p>
        </p:txBody>
      </p:sp>
      <p:sp>
        <p:nvSpPr>
          <p:cNvPr id="2" name="CuadroTexto 1">
            <a:extLst>
              <a:ext uri="{FF2B5EF4-FFF2-40B4-BE49-F238E27FC236}">
                <a16:creationId xmlns:a16="http://schemas.microsoft.com/office/drawing/2014/main" id="{D87EA351-EB32-A97E-CA2E-7C3FB2E7824A}"/>
              </a:ext>
            </a:extLst>
          </p:cNvPr>
          <p:cNvSpPr txBox="1"/>
          <p:nvPr/>
        </p:nvSpPr>
        <p:spPr>
          <a:xfrm>
            <a:off x="1744094" y="4881686"/>
            <a:ext cx="9172551" cy="169661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s-ES" sz="1800" b="1" dirty="0">
                <a:solidFill>
                  <a:srgbClr val="002060"/>
                </a:solidFill>
                <a:latin typeface="Barlow Condensed" panose="00000506000000000000" pitchFamily="2" charset="0"/>
                <a:cs typeface="Arial" panose="020B0604020202020204" pitchFamily="34" charset="0"/>
              </a:rPr>
              <a:t>Investigadores: </a:t>
            </a:r>
            <a:r>
              <a:rPr lang="es-ES" sz="1800" dirty="0">
                <a:solidFill>
                  <a:srgbClr val="002060"/>
                </a:solidFill>
                <a:latin typeface="Barlow Condensed" panose="00000506000000000000" pitchFamily="2" charset="0"/>
                <a:cs typeface="Arial" panose="020B0604020202020204" pitchFamily="34" charset="0"/>
              </a:rPr>
              <a:t>Desarrollan nuevas teorías y avances en IA. </a:t>
            </a:r>
          </a:p>
          <a:p>
            <a:pPr marL="342900" indent="-342900" algn="just">
              <a:lnSpc>
                <a:spcPct val="150000"/>
              </a:lnSpc>
              <a:buFont typeface="Wingdings" panose="05000000000000000000" pitchFamily="2" charset="2"/>
              <a:buChar char="Ø"/>
            </a:pPr>
            <a:r>
              <a:rPr lang="es-ES" sz="1800" b="1" dirty="0">
                <a:solidFill>
                  <a:srgbClr val="002060"/>
                </a:solidFill>
                <a:latin typeface="Barlow Condensed" panose="00000506000000000000" pitchFamily="2" charset="0"/>
                <a:cs typeface="Arial" panose="020B0604020202020204" pitchFamily="34" charset="0"/>
              </a:rPr>
              <a:t>Desarrolladores de Modelos: </a:t>
            </a:r>
            <a:r>
              <a:rPr lang="es-ES" sz="1800" dirty="0">
                <a:solidFill>
                  <a:srgbClr val="002060"/>
                </a:solidFill>
                <a:latin typeface="Barlow Condensed" panose="00000506000000000000" pitchFamily="2" charset="0"/>
                <a:cs typeface="Arial" panose="020B0604020202020204" pitchFamily="34" charset="0"/>
              </a:rPr>
              <a:t>Crean y entrenan modelos de IA.</a:t>
            </a:r>
          </a:p>
          <a:p>
            <a:pPr marL="342900" indent="-342900" algn="just">
              <a:lnSpc>
                <a:spcPct val="150000"/>
              </a:lnSpc>
              <a:buFont typeface="Wingdings" panose="05000000000000000000" pitchFamily="2" charset="2"/>
              <a:buChar char="Ø"/>
            </a:pPr>
            <a:r>
              <a:rPr lang="es-ES" sz="1800" b="1" dirty="0">
                <a:solidFill>
                  <a:srgbClr val="002060"/>
                </a:solidFill>
                <a:latin typeface="Barlow Condensed" panose="00000506000000000000" pitchFamily="2" charset="0"/>
                <a:cs typeface="Arial" panose="020B0604020202020204" pitchFamily="34" charset="0"/>
              </a:rPr>
              <a:t>Creadores de Aplicaciones: </a:t>
            </a:r>
            <a:r>
              <a:rPr lang="es-ES" sz="1800" dirty="0">
                <a:solidFill>
                  <a:srgbClr val="002060"/>
                </a:solidFill>
                <a:latin typeface="Barlow Condensed" panose="00000506000000000000" pitchFamily="2" charset="0"/>
                <a:cs typeface="Arial" panose="020B0604020202020204" pitchFamily="34" charset="0"/>
              </a:rPr>
              <a:t>Implementan aplicaciones y soluciones de IA.</a:t>
            </a:r>
          </a:p>
          <a:p>
            <a:pPr marL="342900" indent="-342900" algn="just">
              <a:lnSpc>
                <a:spcPct val="150000"/>
              </a:lnSpc>
              <a:buFont typeface="Wingdings" panose="05000000000000000000" pitchFamily="2" charset="2"/>
              <a:buChar char="Ø"/>
            </a:pPr>
            <a:r>
              <a:rPr lang="es-ES" sz="1800" b="1" dirty="0">
                <a:solidFill>
                  <a:srgbClr val="002060"/>
                </a:solidFill>
                <a:latin typeface="Barlow Condensed" panose="00000506000000000000" pitchFamily="2" charset="0"/>
                <a:cs typeface="Arial" panose="020B0604020202020204" pitchFamily="34" charset="0"/>
              </a:rPr>
              <a:t>Usuarios Finales: </a:t>
            </a:r>
            <a:r>
              <a:rPr lang="es-ES" sz="1800" dirty="0">
                <a:solidFill>
                  <a:srgbClr val="002060"/>
                </a:solidFill>
                <a:latin typeface="Barlow Condensed" panose="00000506000000000000" pitchFamily="2" charset="0"/>
                <a:cs typeface="Arial" panose="020B0604020202020204" pitchFamily="34" charset="0"/>
              </a:rPr>
              <a:t>Utilizan las aplicaciones basadas en IA.</a:t>
            </a:r>
            <a:endParaRPr lang="en-US" sz="1800" dirty="0">
              <a:solidFill>
                <a:srgbClr val="002060"/>
              </a:solidFill>
              <a:latin typeface="Barlow Condensed" panose="00000506000000000000" pitchFamily="2" charset="0"/>
              <a:cs typeface="Arial" panose="020B0604020202020204" pitchFamily="34" charset="0"/>
            </a:endParaRPr>
          </a:p>
        </p:txBody>
      </p:sp>
      <p:grpSp>
        <p:nvGrpSpPr>
          <p:cNvPr id="16" name="Grupo 15">
            <a:extLst>
              <a:ext uri="{FF2B5EF4-FFF2-40B4-BE49-F238E27FC236}">
                <a16:creationId xmlns:a16="http://schemas.microsoft.com/office/drawing/2014/main" id="{6A08ECA3-9029-21BD-06B5-B29CB4B3F1A3}"/>
              </a:ext>
            </a:extLst>
          </p:cNvPr>
          <p:cNvGrpSpPr>
            <a:grpSpLocks noChangeAspect="1"/>
          </p:cNvGrpSpPr>
          <p:nvPr/>
        </p:nvGrpSpPr>
        <p:grpSpPr>
          <a:xfrm>
            <a:off x="1998671" y="1941658"/>
            <a:ext cx="7376794" cy="2894259"/>
            <a:chOff x="809451" y="2528423"/>
            <a:chExt cx="8754464" cy="3434783"/>
          </a:xfrm>
        </p:grpSpPr>
        <p:pic>
          <p:nvPicPr>
            <p:cNvPr id="17" name="Imagen 16">
              <a:extLst>
                <a:ext uri="{FF2B5EF4-FFF2-40B4-BE49-F238E27FC236}">
                  <a16:creationId xmlns:a16="http://schemas.microsoft.com/office/drawing/2014/main" id="{4E9B640A-F3C2-B573-B56D-3446E0178AE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6200000">
              <a:off x="4614829" y="1002236"/>
              <a:ext cx="1143708" cy="4196082"/>
            </a:xfrm>
            <a:prstGeom prst="rect">
              <a:avLst/>
            </a:prstGeom>
          </p:spPr>
        </p:pic>
        <p:pic>
          <p:nvPicPr>
            <p:cNvPr id="18" name="Imagen 17">
              <a:extLst>
                <a:ext uri="{FF2B5EF4-FFF2-40B4-BE49-F238E27FC236}">
                  <a16:creationId xmlns:a16="http://schemas.microsoft.com/office/drawing/2014/main" id="{4744D69A-45F3-693E-0500-9D83BF42B919}"/>
                </a:ext>
              </a:extLst>
            </p:cNvPr>
            <p:cNvPicPr>
              <a:picLocks noChangeAspect="1"/>
            </p:cNvPicPr>
            <p:nvPr/>
          </p:nvPicPr>
          <p:blipFill>
            <a:blip r:embed="rId7"/>
            <a:srcRect l="30296" t="22629" b="3407"/>
            <a:stretch/>
          </p:blipFill>
          <p:spPr>
            <a:xfrm>
              <a:off x="6921097" y="3370989"/>
              <a:ext cx="2642818" cy="2592217"/>
            </a:xfrm>
            <a:prstGeom prst="ellipse">
              <a:avLst/>
            </a:prstGeom>
          </p:spPr>
        </p:pic>
        <p:pic>
          <p:nvPicPr>
            <p:cNvPr id="19" name="Imagen 18">
              <a:extLst>
                <a:ext uri="{FF2B5EF4-FFF2-40B4-BE49-F238E27FC236}">
                  <a16:creationId xmlns:a16="http://schemas.microsoft.com/office/drawing/2014/main" id="{1B64C4EF-F6D8-A591-A3FA-F1D5F8744B8D}"/>
                </a:ext>
              </a:extLst>
            </p:cNvPr>
            <p:cNvPicPr>
              <a:picLocks noChangeAspect="1"/>
            </p:cNvPicPr>
            <p:nvPr/>
          </p:nvPicPr>
          <p:blipFill>
            <a:blip r:embed="rId8"/>
            <a:srcRect l="41407" t="42519" b="6370"/>
            <a:stretch/>
          </p:blipFill>
          <p:spPr>
            <a:xfrm flipH="1">
              <a:off x="809451" y="3237093"/>
              <a:ext cx="2798345" cy="2592217"/>
            </a:xfrm>
            <a:prstGeom prst="ellipse">
              <a:avLst/>
            </a:prstGeom>
          </p:spPr>
        </p:pic>
      </p:grpSp>
      <p:sp>
        <p:nvSpPr>
          <p:cNvPr id="40" name="CuadroTexto 39">
            <a:extLst>
              <a:ext uri="{FF2B5EF4-FFF2-40B4-BE49-F238E27FC236}">
                <a16:creationId xmlns:a16="http://schemas.microsoft.com/office/drawing/2014/main" id="{753B4C88-3B5C-C6E7-3AB5-BA72478BCA94}"/>
              </a:ext>
            </a:extLst>
          </p:cNvPr>
          <p:cNvSpPr txBox="1"/>
          <p:nvPr/>
        </p:nvSpPr>
        <p:spPr>
          <a:xfrm>
            <a:off x="566509" y="974784"/>
            <a:ext cx="10143224" cy="425758"/>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¿Cómo Integrar la Inteligencia Artificial en los procesos de seguimiento? </a:t>
            </a:r>
          </a:p>
        </p:txBody>
      </p:sp>
    </p:spTree>
    <p:extLst>
      <p:ext uri="{BB962C8B-B14F-4D97-AF65-F5344CB8AC3E}">
        <p14:creationId xmlns:p14="http://schemas.microsoft.com/office/powerpoint/2010/main" val="75700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F39F3-3750-56A0-C7F0-981F667B34FC}"/>
            </a:ext>
          </a:extLst>
        </p:cNvPr>
        <p:cNvGrpSpPr/>
        <p:nvPr/>
      </p:nvGrpSpPr>
      <p:grpSpPr>
        <a:xfrm>
          <a:off x="0" y="0"/>
          <a:ext cx="0" cy="0"/>
          <a:chOff x="0" y="0"/>
          <a:chExt cx="0" cy="0"/>
        </a:xfrm>
      </p:grpSpPr>
      <p:pic>
        <p:nvPicPr>
          <p:cNvPr id="34" name="Imagen 33">
            <a:extLst>
              <a:ext uri="{FF2B5EF4-FFF2-40B4-BE49-F238E27FC236}">
                <a16:creationId xmlns:a16="http://schemas.microsoft.com/office/drawing/2014/main" id="{CD99DBFF-2E7F-F320-4FF4-A6B602AABE3D}"/>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660CBD04-01E2-6725-2581-BB3C4C8B9579}"/>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AC1396D9-FEEC-11F7-64DD-89F5DB21BD7B}"/>
              </a:ext>
            </a:extLst>
          </p:cNvPr>
          <p:cNvSpPr txBox="1"/>
          <p:nvPr/>
        </p:nvSpPr>
        <p:spPr>
          <a:xfrm>
            <a:off x="739601" y="197999"/>
            <a:ext cx="8952792"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I.A. en la gestión pública</a:t>
            </a:r>
          </a:p>
        </p:txBody>
      </p:sp>
      <p:grpSp>
        <p:nvGrpSpPr>
          <p:cNvPr id="4" name="Grupo 3">
            <a:extLst>
              <a:ext uri="{FF2B5EF4-FFF2-40B4-BE49-F238E27FC236}">
                <a16:creationId xmlns:a16="http://schemas.microsoft.com/office/drawing/2014/main" id="{9EFBBFC0-C934-9677-1ACB-FDA5D1512A02}"/>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726D9588-EB01-4F20-A802-7E56B2DBC2EA}"/>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B7844359-7F78-D4F2-C2FE-3B9559016FA7}"/>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F8D32B10-0F79-7C62-3954-A8CC78ED4085}"/>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F74F7373-E956-F326-942E-88393AE464B7}"/>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607B6EA2-DC22-E5CE-1702-9C6B413FFEB4}"/>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752A6695-B394-D19D-BE54-4D212CFE2641}"/>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EFCAE54F-1215-076F-7C98-1B162A55DDCA}"/>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2731FCEA-C47B-12EC-032A-23A67D5C7799}"/>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9CC95CDB-08ED-5A12-1517-8D040D3C6CA2}"/>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562E737D-A5A5-D2FF-BD43-C2F96C4A4085}"/>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CDA5F253-B731-E3A8-12FE-029DD1002B6E}"/>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CFBED4DE-FD69-82F9-E822-DFB94245DC1E}"/>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C1BEF73D-FE96-6354-A4CF-AEFD1F259EB9}"/>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DAED6C4E-D7FE-6351-3E0A-A5113712B4FC}"/>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0AF99E68-77B2-8F98-E7B9-A32D5D49DAF9}"/>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E86943D1-7632-802C-81B2-786157BA1C74}"/>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7A8765BB-BC2F-893D-06BF-A8A89EF7FAE6}"/>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D2576F21-43B6-765B-DC11-2BC7B04B3500}"/>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2BBB39EE-E433-3EE4-361A-41ADB72D7058}"/>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88EB9140-7264-1DA4-9445-85244C362CC7}"/>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5A3071EC-1912-30B8-7CD8-CCA7B0A4262D}"/>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32FB2DE9-5D89-DADF-29A2-D99FB03B985A}"/>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2A2034C2-6D2B-02B3-A704-E55961A0EACC}"/>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4AC5ACAA-F30C-ED56-04DE-82E3A4EE116D}"/>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8CBB808B-9052-61B1-0068-E2C9D7B399B3}"/>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D081968D-CC55-9099-7208-F69961618A6A}"/>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37E987FE-7541-0C5B-D694-BEF294AC5CE2}"/>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D5123DCF-456D-E87F-8443-A0B1754C6AE6}"/>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5B43C140-922F-5CBC-3984-0CCB7BBD24D5}"/>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F38BD314-8D91-0C7C-B23A-1679E09BDFE5}"/>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B6C457A2-FB26-E38B-09B2-8A2B89371C90}"/>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4345B027-F74C-A387-E6DA-9A1400C741C7}"/>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0D22E8AE-56B5-53DF-9DDD-F802E71FC7BE}"/>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A3261B99-5A2C-2B49-216D-165826CDA797}"/>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B85EE113-0132-E953-8C7B-558939B2096B}"/>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62F97221-7B59-AACD-7B0E-057B9FAAA4E0}"/>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6C773DB3-8E56-AF51-A3B7-29B958E339DD}"/>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9C86C82A-0A63-BA5C-0AEF-756150D8EB20}"/>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E8EE9E00-0CE9-9DE6-B547-A14725980220}"/>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63BD8B81-EF0F-96C4-E8B3-4F73B0873E74}"/>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1906D6E5-9422-0802-B697-131CBD6E54D3}"/>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524C7D4D-57D8-910C-B31D-2537CBC6A215}"/>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2EFE0DAB-0DD8-C2B5-9AE8-E9CE7B163056}"/>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A8F747DF-86AB-86A3-73E8-762428F65748}"/>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40A36BF1-7C80-B2BC-0396-A994275EF976}"/>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93E9F142-2B69-E90E-D223-20591C7A940F}"/>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7857D981-13DB-2636-AC94-69523B26CA2C}"/>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48259CA9-F44F-CED1-1BEB-8CBF1275CB6F}"/>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29FB7B33-05A1-CF73-9F10-D89A65BE734F}"/>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37541EA0-5F38-0B9D-762E-D5B28164C358}"/>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F8D1BC28-756B-FDBF-816D-AA9C0A6F3153}"/>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9F178F97-576E-8B87-28CF-BF67760DF64A}"/>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78C92BB5-C5C2-AD62-377F-3C364AB1CD85}"/>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FEFD63D9-5496-D41C-2A99-A4C6E8EA868D}"/>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B837F3C6-BF97-A077-4CFB-A876892F10D8}"/>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1B12572E-6EC6-927D-3484-59312CCAA09E}"/>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C33BA54F-B54E-5FBE-6928-AB0895464ADF}"/>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88FAE9B5-D469-97F1-8D51-510A4E048DC7}"/>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88FAE9B5-D469-97F1-8D51-510A4E048DC7}"/>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0B771509-CD46-F66C-83FA-7E39EA8B2C9C}"/>
              </a:ext>
            </a:extLst>
          </p:cNvPr>
          <p:cNvSpPr txBox="1"/>
          <p:nvPr/>
        </p:nvSpPr>
        <p:spPr>
          <a:xfrm>
            <a:off x="514671" y="1045968"/>
            <a:ext cx="10143224" cy="425758"/>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Aplicaciones de la IA en el seguimiento</a:t>
            </a:r>
          </a:p>
        </p:txBody>
      </p:sp>
      <p:sp>
        <p:nvSpPr>
          <p:cNvPr id="84" name="12 CuadroTexto">
            <a:extLst>
              <a:ext uri="{FF2B5EF4-FFF2-40B4-BE49-F238E27FC236}">
                <a16:creationId xmlns:a16="http://schemas.microsoft.com/office/drawing/2014/main" id="{222FF6B1-B344-5ACA-1348-C20EDF13B46D}"/>
              </a:ext>
            </a:extLst>
          </p:cNvPr>
          <p:cNvSpPr txBox="1">
            <a:spLocks noChangeArrowheads="1"/>
          </p:cNvSpPr>
          <p:nvPr/>
        </p:nvSpPr>
        <p:spPr bwMode="auto">
          <a:xfrm>
            <a:off x="3541280" y="5940664"/>
            <a:ext cx="6845505" cy="611872"/>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i="1" dirty="0">
                <a:solidFill>
                  <a:schemeClr val="accent1">
                    <a:lumMod val="50000"/>
                  </a:schemeClr>
                </a:solidFill>
                <a:latin typeface="Barlow Condensed" panose="00000506000000000000" pitchFamily="2" charset="0"/>
              </a:rPr>
              <a:t>(…) normas que regulen la adopción ética, responsable y sostenible de la Inteligencia Artificial en el Ecuador.</a:t>
            </a:r>
            <a:endParaRPr lang="es-EC" sz="1800" i="1" dirty="0">
              <a:solidFill>
                <a:schemeClr val="accent1">
                  <a:lumMod val="50000"/>
                </a:schemeClr>
              </a:solidFill>
              <a:latin typeface="Barlow Condensed" panose="00000506000000000000" pitchFamily="2" charset="0"/>
            </a:endParaRPr>
          </a:p>
        </p:txBody>
      </p:sp>
      <p:pic>
        <p:nvPicPr>
          <p:cNvPr id="6" name="Imagen 5">
            <a:extLst>
              <a:ext uri="{FF2B5EF4-FFF2-40B4-BE49-F238E27FC236}">
                <a16:creationId xmlns:a16="http://schemas.microsoft.com/office/drawing/2014/main" id="{F266F155-D312-2640-2D53-0D910A0BD2B8}"/>
              </a:ext>
            </a:extLst>
          </p:cNvPr>
          <p:cNvPicPr>
            <a:picLocks noChangeAspect="1"/>
          </p:cNvPicPr>
          <p:nvPr/>
        </p:nvPicPr>
        <p:blipFill>
          <a:blip r:embed="rId5"/>
          <a:stretch>
            <a:fillRect/>
          </a:stretch>
        </p:blipFill>
        <p:spPr>
          <a:xfrm>
            <a:off x="888496" y="5337437"/>
            <a:ext cx="1648949" cy="1648949"/>
          </a:xfrm>
          <a:prstGeom prst="rect">
            <a:avLst/>
          </a:prstGeom>
        </p:spPr>
      </p:pic>
      <p:pic>
        <p:nvPicPr>
          <p:cNvPr id="1026" name="Picture 2">
            <a:extLst>
              <a:ext uri="{FF2B5EF4-FFF2-40B4-BE49-F238E27FC236}">
                <a16:creationId xmlns:a16="http://schemas.microsoft.com/office/drawing/2014/main" id="{DB7B57D9-66B3-AF55-80DC-15A3A04940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839" b="9915"/>
          <a:stretch>
            <a:fillRect/>
          </a:stretch>
        </p:blipFill>
        <p:spPr bwMode="auto">
          <a:xfrm>
            <a:off x="55326" y="1353485"/>
            <a:ext cx="11241396" cy="410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50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5E9-D695-7CD6-06E7-C2DAC710C86C}"/>
            </a:ext>
          </a:extLst>
        </p:cNvPr>
        <p:cNvGrpSpPr/>
        <p:nvPr/>
      </p:nvGrpSpPr>
      <p:grpSpPr>
        <a:xfrm>
          <a:off x="0" y="0"/>
          <a:ext cx="0" cy="0"/>
          <a:chOff x="0" y="0"/>
          <a:chExt cx="0" cy="0"/>
        </a:xfrm>
      </p:grpSpPr>
      <p:pic>
        <p:nvPicPr>
          <p:cNvPr id="34" name="Imagen 33">
            <a:extLst>
              <a:ext uri="{FF2B5EF4-FFF2-40B4-BE49-F238E27FC236}">
                <a16:creationId xmlns:a16="http://schemas.microsoft.com/office/drawing/2014/main" id="{6E38AFAA-95EF-5EDE-8262-7CE294BEAF3B}"/>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C7E94B8F-BA3B-E6D9-9DBE-046382096624}"/>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7DB28DF7-ECC9-92C6-7F09-D2DAC659F0D0}"/>
              </a:ext>
            </a:extLst>
          </p:cNvPr>
          <p:cNvSpPr txBox="1"/>
          <p:nvPr/>
        </p:nvSpPr>
        <p:spPr>
          <a:xfrm>
            <a:off x="739601" y="197999"/>
            <a:ext cx="8952792"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I.A. en la gestión pública</a:t>
            </a:r>
          </a:p>
        </p:txBody>
      </p:sp>
      <p:grpSp>
        <p:nvGrpSpPr>
          <p:cNvPr id="4" name="Grupo 3">
            <a:extLst>
              <a:ext uri="{FF2B5EF4-FFF2-40B4-BE49-F238E27FC236}">
                <a16:creationId xmlns:a16="http://schemas.microsoft.com/office/drawing/2014/main" id="{4DE68FFC-8EEA-30DB-4701-73A21DC594A8}"/>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EBBF03F1-BA38-8BB2-3735-66B76DE0BD91}"/>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EB43F341-3AEF-7103-F125-3005A35F0031}"/>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96564DB1-E6CE-3A88-0558-AD31589272FC}"/>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110D13ED-D7D1-69FE-0A71-0A049380A0B4}"/>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973FA486-6020-962D-6227-91E8E3FE1F63}"/>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0858BB64-9927-5D16-0B85-954593B01D60}"/>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28C8108F-FE2F-D44F-5FA7-86839F928CC5}"/>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228C4139-6BEA-49C3-02B9-952B178336D7}"/>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41364C4F-44E3-9C1D-DBE0-080BF1EDC468}"/>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A8D2F046-0EDE-551A-1E16-32627D35DCC3}"/>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1521F88F-33D0-6C4E-EF74-D919F464F660}"/>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A24AE422-1AFE-583E-08DD-3E473504ABC8}"/>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3C9298F5-1B81-08C3-B759-CE382075E56F}"/>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F07A39E1-107F-FFEB-4D9A-99F346F428AE}"/>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D63F5DB5-FA7D-DA5E-27CB-6226EA824FB2}"/>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34CAA8DC-07EF-661D-F793-211D3EA65E11}"/>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7A413D78-157D-3743-9721-D056F4EEBF76}"/>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B2E63375-E51E-F20F-FE9D-B197F98212E3}"/>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76A1E731-168F-143A-2342-E25D5F1D49A9}"/>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0F319185-88C6-25C7-96F2-3F17091450F7}"/>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85062129-AE2C-E71C-4C58-806719FE1F56}"/>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1056E919-96ED-11C2-4945-969D476084F8}"/>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3A7ED55B-FEF1-8B91-C6C5-1DE13896F58D}"/>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6220DC1D-361B-B655-3135-D9348451DD12}"/>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1140D640-2805-F200-D3C3-357A892EA279}"/>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9D5FBEC1-4679-3167-1603-0CB449F6D171}"/>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AF714B77-8AA1-5EE6-8711-8375144171A9}"/>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C4A20044-89ED-B9E2-29F9-AD18416D4338}"/>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41154503-B031-A824-91B9-04BDDF57838E}"/>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0D0EA286-A970-5CEA-C5F7-CCE532B71640}"/>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D2024A50-2F92-BAAF-354D-7E6321C5A273}"/>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2AA3804C-A599-B835-62EE-172C6BB277F9}"/>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78298903-E9D4-0BCA-2033-ADEA38165EE9}"/>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3769B44B-B876-61BB-F0B5-82DD2E0C4AE7}"/>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8046F81E-C8D6-7C01-9349-187F11BF1E7D}"/>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5B18D6EC-2AFB-5B75-DB4F-3E7E8F7A3858}"/>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8F3D9886-B396-24D5-C751-F8F956D7F839}"/>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94536CAF-C09B-D3E9-17AB-A260A49D19C9}"/>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3B78070A-F708-1D9D-96F7-31C52918FE4A}"/>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E1607517-B515-008A-6DCA-B6A1C58C685F}"/>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986D75CB-D0E1-6413-7ED0-157E9BFA2CCF}"/>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1E58A7C7-7E32-65DA-5A62-F6951D33C407}"/>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E1629883-97B4-E74B-FD49-193D1768EFC2}"/>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D8AE317F-897D-FFDF-7AD0-231DB1E79019}"/>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6F9B73C1-4FFD-08FC-F52F-F59E1524873C}"/>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BD73A2EA-6091-2184-9EA5-DC36CA332758}"/>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384482F7-BD82-379E-5C63-898C072EE0C7}"/>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86857B76-6260-B126-17AA-001F9539630D}"/>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895C7030-7702-C39C-CB48-B9BC474EB5B4}"/>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6F27A424-BA1C-4C17-1D7B-A3095E0FB7F1}"/>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9E4F0610-CE0A-304B-43A3-892761C02640}"/>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05C9E965-29B4-5B44-B6E7-B502C92AB550}"/>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EA7689BE-365C-B487-174A-8D70BED5F46E}"/>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0770B400-EC40-35D4-7232-BDC60D203E53}"/>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13928F2D-AE7D-87F8-F1C8-FE7D7F2F23B8}"/>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9803C18E-C746-4505-D0FD-8B90AE75154E}"/>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CAA44C7E-B432-A01B-825D-4177B7039715}"/>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90609854-4D0A-D885-88C5-DE21AD546473}"/>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90609854-4D0A-D885-88C5-DE21AD546473}"/>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2" name="CuadroTexto 1">
            <a:extLst>
              <a:ext uri="{FF2B5EF4-FFF2-40B4-BE49-F238E27FC236}">
                <a16:creationId xmlns:a16="http://schemas.microsoft.com/office/drawing/2014/main" id="{34C7CAF1-25AD-8ACA-A374-633EA3BD56C5}"/>
              </a:ext>
            </a:extLst>
          </p:cNvPr>
          <p:cNvSpPr txBox="1"/>
          <p:nvPr/>
        </p:nvSpPr>
        <p:spPr>
          <a:xfrm>
            <a:off x="5423529" y="1222406"/>
            <a:ext cx="6092172" cy="1569660"/>
          </a:xfrm>
          <a:prstGeom prst="rect">
            <a:avLst/>
          </a:prstGeom>
          <a:noFill/>
        </p:spPr>
        <p:txBody>
          <a:bodyPr wrap="square">
            <a:spAutoFit/>
          </a:bodyPr>
          <a:lstStyle/>
          <a:p>
            <a:pPr algn="just"/>
            <a:r>
              <a:rPr lang="es-ES" sz="2400" i="1" dirty="0">
                <a:solidFill>
                  <a:srgbClr val="002060"/>
                </a:solidFill>
                <a:latin typeface="Arial" panose="020B0604020202020204" pitchFamily="34" charset="0"/>
                <a:cs typeface="Arial" panose="020B0604020202020204" pitchFamily="34" charset="0"/>
              </a:rPr>
              <a:t>La inteligencia artificial no reemplazará a los funcionarios públicos, pero quienes la adopten serán los que lideren el futuro del servicio público.</a:t>
            </a:r>
            <a:endParaRPr lang="en-US" sz="2400" i="1" dirty="0">
              <a:solidFill>
                <a:srgbClr val="002060"/>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827EB1AF-03E3-53F3-4731-2CD3356072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821246" y="1263706"/>
            <a:ext cx="4555203" cy="4555203"/>
          </a:xfrm>
          <a:prstGeom prst="rect">
            <a:avLst/>
          </a:prstGeom>
          <a:ln>
            <a:noFill/>
          </a:ln>
          <a:effectLst>
            <a:softEdge rad="112500"/>
          </a:effectLst>
        </p:spPr>
      </p:pic>
      <p:pic>
        <p:nvPicPr>
          <p:cNvPr id="16" name="Imagen 15">
            <a:extLst>
              <a:ext uri="{FF2B5EF4-FFF2-40B4-BE49-F238E27FC236}">
                <a16:creationId xmlns:a16="http://schemas.microsoft.com/office/drawing/2014/main" id="{12844BE2-DB81-F983-0683-50410B101411}"/>
              </a:ext>
            </a:extLst>
          </p:cNvPr>
          <p:cNvPicPr>
            <a:picLocks noChangeAspect="1"/>
          </p:cNvPicPr>
          <p:nvPr/>
        </p:nvPicPr>
        <p:blipFill>
          <a:blip r:embed="rId7"/>
          <a:stretch>
            <a:fillRect/>
          </a:stretch>
        </p:blipFill>
        <p:spPr>
          <a:xfrm>
            <a:off x="8840386" y="2598232"/>
            <a:ext cx="3095258" cy="4169873"/>
          </a:xfrm>
          <a:prstGeom prst="rect">
            <a:avLst/>
          </a:prstGeom>
        </p:spPr>
      </p:pic>
    </p:spTree>
    <p:extLst>
      <p:ext uri="{BB962C8B-B14F-4D97-AF65-F5344CB8AC3E}">
        <p14:creationId xmlns:p14="http://schemas.microsoft.com/office/powerpoint/2010/main" val="36310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599DD2CF-02BA-7122-6773-D2FF2A418729}"/>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94E3A74B-E225-7B8C-B2A8-BCF9F972AFD8}"/>
              </a:ext>
            </a:extLst>
          </p:cNvPr>
          <p:cNvSpPr/>
          <p:nvPr/>
        </p:nvSpPr>
        <p:spPr>
          <a:xfrm>
            <a:off x="0" y="0"/>
            <a:ext cx="12290781" cy="6858000"/>
          </a:xfrm>
          <a:prstGeom prst="rect">
            <a:avLst/>
          </a:prstGeom>
          <a:gradFill>
            <a:gsLst>
              <a:gs pos="29000">
                <a:srgbClr val="31185E"/>
              </a:gs>
              <a:gs pos="100000">
                <a:srgbClr val="704E9B"/>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rgbClr val="FFC600"/>
              </a:solidFill>
            </a:endParaRPr>
          </a:p>
        </p:txBody>
      </p:sp>
      <p:pic>
        <p:nvPicPr>
          <p:cNvPr id="17" name="Imagen 16">
            <a:extLst>
              <a:ext uri="{FF2B5EF4-FFF2-40B4-BE49-F238E27FC236}">
                <a16:creationId xmlns:a16="http://schemas.microsoft.com/office/drawing/2014/main" id="{44FFFF11-4476-A992-EF5D-42C53CEF7D1A}"/>
              </a:ext>
            </a:extLst>
          </p:cNvPr>
          <p:cNvPicPr>
            <a:picLocks noChangeAspect="1"/>
          </p:cNvPicPr>
          <p:nvPr/>
        </p:nvPicPr>
        <p:blipFill>
          <a:blip r:embed="rId3"/>
          <a:srcRect l="3225" b="2"/>
          <a:stretch>
            <a:fillRect/>
          </a:stretch>
        </p:blipFill>
        <p:spPr>
          <a:xfrm>
            <a:off x="235437" y="-409863"/>
            <a:ext cx="5144748" cy="4039662"/>
          </a:xfrm>
          <a:custGeom>
            <a:avLst/>
            <a:gdLst>
              <a:gd name="connsiteX0" fmla="*/ 1663708 w 5144748"/>
              <a:gd name="connsiteY0" fmla="*/ 0 h 4039662"/>
              <a:gd name="connsiteX1" fmla="*/ 5144748 w 5144748"/>
              <a:gd name="connsiteY1" fmla="*/ 0 h 4039662"/>
              <a:gd name="connsiteX2" fmla="*/ 5144748 w 5144748"/>
              <a:gd name="connsiteY2" fmla="*/ 228104 h 4039662"/>
              <a:gd name="connsiteX3" fmla="*/ 4415945 w 5144748"/>
              <a:gd name="connsiteY3" fmla="*/ 1929911 h 4039662"/>
              <a:gd name="connsiteX4" fmla="*/ 4214207 w 5144748"/>
              <a:gd name="connsiteY4" fmla="*/ 2275390 h 4039662"/>
              <a:gd name="connsiteX5" fmla="*/ 4211297 w 5144748"/>
              <a:gd name="connsiteY5" fmla="*/ 2279271 h 4039662"/>
              <a:gd name="connsiteX6" fmla="*/ 1140600 w 5144748"/>
              <a:gd name="connsiteY6" fmla="*/ 4039662 h 4039662"/>
              <a:gd name="connsiteX7" fmla="*/ 0 w 5144748"/>
              <a:gd name="connsiteY7" fmla="*/ 3867893 h 403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4748" h="4039662">
                <a:moveTo>
                  <a:pt x="1663708" y="0"/>
                </a:moveTo>
                <a:lnTo>
                  <a:pt x="5144748" y="0"/>
                </a:lnTo>
                <a:lnTo>
                  <a:pt x="5144748" y="228104"/>
                </a:lnTo>
                <a:lnTo>
                  <a:pt x="4415945" y="1929911"/>
                </a:lnTo>
                <a:cubicBezTo>
                  <a:pt x="4350962" y="2053157"/>
                  <a:pt x="4283069" y="2168641"/>
                  <a:pt x="4214207" y="2275390"/>
                </a:cubicBezTo>
                <a:lnTo>
                  <a:pt x="4211297" y="2279271"/>
                </a:lnTo>
                <a:cubicBezTo>
                  <a:pt x="3827217" y="2936264"/>
                  <a:pt x="2917453" y="4039662"/>
                  <a:pt x="1140600" y="4039662"/>
                </a:cubicBezTo>
                <a:cubicBezTo>
                  <a:pt x="738092" y="4039662"/>
                  <a:pt x="354983" y="3982406"/>
                  <a:pt x="0" y="3867893"/>
                </a:cubicBezTo>
                <a:close/>
              </a:path>
            </a:pathLst>
          </a:custGeom>
        </p:spPr>
      </p:pic>
      <p:sp>
        <p:nvSpPr>
          <p:cNvPr id="16" name="Freeform 9">
            <a:extLst>
              <a:ext uri="{FF2B5EF4-FFF2-40B4-BE49-F238E27FC236}">
                <a16:creationId xmlns:a16="http://schemas.microsoft.com/office/drawing/2014/main" id="{0AB417E3-E413-5F28-192C-38945DE7A62F}"/>
              </a:ext>
            </a:extLst>
          </p:cNvPr>
          <p:cNvSpPr>
            <a:spLocks/>
          </p:cNvSpPr>
          <p:nvPr/>
        </p:nvSpPr>
        <p:spPr bwMode="auto">
          <a:xfrm>
            <a:off x="232822" y="-3913019"/>
            <a:ext cx="6743700" cy="7545225"/>
          </a:xfrm>
          <a:custGeom>
            <a:avLst/>
            <a:gdLst>
              <a:gd name="T0" fmla="*/ 0 w 6953"/>
              <a:gd name="T1" fmla="*/ 7598 h 7775"/>
              <a:gd name="T2" fmla="*/ 1176 w 6953"/>
              <a:gd name="T3" fmla="*/ 7775 h 7775"/>
              <a:gd name="T4" fmla="*/ 4342 w 6953"/>
              <a:gd name="T5" fmla="*/ 5961 h 7775"/>
              <a:gd name="T6" fmla="*/ 4345 w 6953"/>
              <a:gd name="T7" fmla="*/ 5957 h 7775"/>
              <a:gd name="T8" fmla="*/ 4553 w 6953"/>
              <a:gd name="T9" fmla="*/ 5601 h 7775"/>
              <a:gd name="T10" fmla="*/ 6953 w 6953"/>
              <a:gd name="T11" fmla="*/ 0 h 7775"/>
              <a:gd name="T12" fmla="*/ 3270 w 6953"/>
              <a:gd name="T13" fmla="*/ 0 h 7775"/>
              <a:gd name="T14" fmla="*/ 0 w 6953"/>
              <a:gd name="T15" fmla="*/ 7598 h 7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53" h="7775">
                <a:moveTo>
                  <a:pt x="0" y="7598"/>
                </a:moveTo>
                <a:cubicBezTo>
                  <a:pt x="366" y="7716"/>
                  <a:pt x="761" y="7775"/>
                  <a:pt x="1176" y="7775"/>
                </a:cubicBezTo>
                <a:cubicBezTo>
                  <a:pt x="3008" y="7775"/>
                  <a:pt x="3946" y="6638"/>
                  <a:pt x="4342" y="5961"/>
                </a:cubicBezTo>
                <a:lnTo>
                  <a:pt x="4345" y="5957"/>
                </a:lnTo>
                <a:cubicBezTo>
                  <a:pt x="4416" y="5847"/>
                  <a:pt x="4486" y="5728"/>
                  <a:pt x="4553" y="5601"/>
                </a:cubicBezTo>
                <a:lnTo>
                  <a:pt x="6953" y="0"/>
                </a:lnTo>
                <a:lnTo>
                  <a:pt x="3270" y="0"/>
                </a:lnTo>
                <a:lnTo>
                  <a:pt x="0" y="7598"/>
                </a:lnTo>
                <a:close/>
              </a:path>
            </a:pathLst>
          </a:custGeom>
          <a:gradFill>
            <a:gsLst>
              <a:gs pos="44000">
                <a:srgbClr val="F67265"/>
              </a:gs>
              <a:gs pos="87000">
                <a:srgbClr val="8261E6">
                  <a:alpha val="61000"/>
                </a:srgbClr>
              </a:gs>
            </a:gsLst>
            <a:path path="circle">
              <a:fillToRect r="100000" b="100000"/>
            </a:path>
          </a:gradFill>
          <a:ln>
            <a:noFill/>
          </a:ln>
        </p:spPr>
        <p:txBody>
          <a:bodyPr vert="horz" wrap="square" lIns="91440" tIns="45720" rIns="91440" bIns="45720" numCol="1" anchor="t" anchorCtr="0" compatLnSpc="1">
            <a:prstTxWarp prst="textNoShape">
              <a:avLst/>
            </a:prstTxWarp>
          </a:bodyPr>
          <a:lstStyle/>
          <a:p>
            <a:endParaRPr lang="es-EC"/>
          </a:p>
        </p:txBody>
      </p:sp>
      <p:sp>
        <p:nvSpPr>
          <p:cNvPr id="12" name="Freeform 12">
            <a:extLst>
              <a:ext uri="{FF2B5EF4-FFF2-40B4-BE49-F238E27FC236}">
                <a16:creationId xmlns:a16="http://schemas.microsoft.com/office/drawing/2014/main" id="{23849823-5703-3C00-05AD-84B54BBBD08F}"/>
              </a:ext>
            </a:extLst>
          </p:cNvPr>
          <p:cNvSpPr>
            <a:spLocks/>
          </p:cNvSpPr>
          <p:nvPr/>
        </p:nvSpPr>
        <p:spPr bwMode="auto">
          <a:xfrm>
            <a:off x="-1185332" y="3453094"/>
            <a:ext cx="6667713" cy="7167218"/>
          </a:xfrm>
          <a:custGeom>
            <a:avLst/>
            <a:gdLst>
              <a:gd name="T0" fmla="*/ 1058 w 7419"/>
              <a:gd name="T1" fmla="*/ 6013 h 7973"/>
              <a:gd name="T2" fmla="*/ 2723 w 7419"/>
              <a:gd name="T3" fmla="*/ 2221 h 7973"/>
              <a:gd name="T4" fmla="*/ 6003 w 7419"/>
              <a:gd name="T5" fmla="*/ 197 h 7973"/>
              <a:gd name="T6" fmla="*/ 6346 w 7419"/>
              <a:gd name="T7" fmla="*/ 213 h 7973"/>
              <a:gd name="T8" fmla="*/ 6370 w 7419"/>
              <a:gd name="T9" fmla="*/ 215 h 7973"/>
              <a:gd name="T10" fmla="*/ 6413 w 7419"/>
              <a:gd name="T11" fmla="*/ 218 h 7973"/>
              <a:gd name="T12" fmla="*/ 6721 w 7419"/>
              <a:gd name="T13" fmla="*/ 261 h 7973"/>
              <a:gd name="T14" fmla="*/ 6755 w 7419"/>
              <a:gd name="T15" fmla="*/ 268 h 7973"/>
              <a:gd name="T16" fmla="*/ 6775 w 7419"/>
              <a:gd name="T17" fmla="*/ 272 h 7973"/>
              <a:gd name="T18" fmla="*/ 7045 w 7419"/>
              <a:gd name="T19" fmla="*/ 335 h 7973"/>
              <a:gd name="T20" fmla="*/ 7063 w 7419"/>
              <a:gd name="T21" fmla="*/ 340 h 7973"/>
              <a:gd name="T22" fmla="*/ 7075 w 7419"/>
              <a:gd name="T23" fmla="*/ 343 h 7973"/>
              <a:gd name="T24" fmla="*/ 7076 w 7419"/>
              <a:gd name="T25" fmla="*/ 343 h 7973"/>
              <a:gd name="T26" fmla="*/ 7154 w 7419"/>
              <a:gd name="T27" fmla="*/ 368 h 7973"/>
              <a:gd name="T28" fmla="*/ 3897 w 7419"/>
              <a:gd name="T29" fmla="*/ 7973 h 7973"/>
              <a:gd name="T30" fmla="*/ 4111 w 7419"/>
              <a:gd name="T31" fmla="*/ 7973 h 7973"/>
              <a:gd name="T32" fmla="*/ 7419 w 7419"/>
              <a:gd name="T33" fmla="*/ 252 h 7973"/>
              <a:gd name="T34" fmla="*/ 7288 w 7419"/>
              <a:gd name="T35" fmla="*/ 206 h 7973"/>
              <a:gd name="T36" fmla="*/ 7131 w 7419"/>
              <a:gd name="T37" fmla="*/ 154 h 7973"/>
              <a:gd name="T38" fmla="*/ 7110 w 7419"/>
              <a:gd name="T39" fmla="*/ 148 h 7973"/>
              <a:gd name="T40" fmla="*/ 7099 w 7419"/>
              <a:gd name="T41" fmla="*/ 145 h 7973"/>
              <a:gd name="T42" fmla="*/ 6813 w 7419"/>
              <a:gd name="T43" fmla="*/ 78 h 7973"/>
              <a:gd name="T44" fmla="*/ 6795 w 7419"/>
              <a:gd name="T45" fmla="*/ 75 h 7973"/>
              <a:gd name="T46" fmla="*/ 6756 w 7419"/>
              <a:gd name="T47" fmla="*/ 67 h 7973"/>
              <a:gd name="T48" fmla="*/ 6433 w 7419"/>
              <a:gd name="T49" fmla="*/ 22 h 7973"/>
              <a:gd name="T50" fmla="*/ 6385 w 7419"/>
              <a:gd name="T51" fmla="*/ 18 h 7973"/>
              <a:gd name="T52" fmla="*/ 6363 w 7419"/>
              <a:gd name="T53" fmla="*/ 16 h 7973"/>
              <a:gd name="T54" fmla="*/ 6003 w 7419"/>
              <a:gd name="T55" fmla="*/ 0 h 7973"/>
              <a:gd name="T56" fmla="*/ 2545 w 7419"/>
              <a:gd name="T57" fmla="*/ 2135 h 7973"/>
              <a:gd name="T58" fmla="*/ 2544 w 7419"/>
              <a:gd name="T59" fmla="*/ 2137 h 7973"/>
              <a:gd name="T60" fmla="*/ 877 w 7419"/>
              <a:gd name="T61" fmla="*/ 5934 h 7973"/>
              <a:gd name="T62" fmla="*/ 0 w 7419"/>
              <a:gd name="T63" fmla="*/ 7973 h 7973"/>
              <a:gd name="T64" fmla="*/ 214 w 7419"/>
              <a:gd name="T65" fmla="*/ 7973 h 7973"/>
              <a:gd name="T66" fmla="*/ 1058 w 7419"/>
              <a:gd name="T67" fmla="*/ 6013 h 7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19" h="7973">
                <a:moveTo>
                  <a:pt x="1058" y="6013"/>
                </a:moveTo>
                <a:lnTo>
                  <a:pt x="2723" y="2221"/>
                </a:lnTo>
                <a:cubicBezTo>
                  <a:pt x="3029" y="1611"/>
                  <a:pt x="3959" y="197"/>
                  <a:pt x="6003" y="197"/>
                </a:cubicBezTo>
                <a:cubicBezTo>
                  <a:pt x="6108" y="197"/>
                  <a:pt x="6217" y="202"/>
                  <a:pt x="6346" y="213"/>
                </a:cubicBezTo>
                <a:lnTo>
                  <a:pt x="6370" y="215"/>
                </a:lnTo>
                <a:cubicBezTo>
                  <a:pt x="6384" y="216"/>
                  <a:pt x="6398" y="217"/>
                  <a:pt x="6413" y="218"/>
                </a:cubicBezTo>
                <a:cubicBezTo>
                  <a:pt x="6520" y="229"/>
                  <a:pt x="6623" y="243"/>
                  <a:pt x="6721" y="261"/>
                </a:cubicBezTo>
                <a:cubicBezTo>
                  <a:pt x="6732" y="263"/>
                  <a:pt x="6743" y="265"/>
                  <a:pt x="6755" y="268"/>
                </a:cubicBezTo>
                <a:lnTo>
                  <a:pt x="6775" y="272"/>
                </a:lnTo>
                <a:cubicBezTo>
                  <a:pt x="6871" y="291"/>
                  <a:pt x="6962" y="312"/>
                  <a:pt x="7045" y="335"/>
                </a:cubicBezTo>
                <a:cubicBezTo>
                  <a:pt x="7051" y="337"/>
                  <a:pt x="7057" y="338"/>
                  <a:pt x="7063" y="340"/>
                </a:cubicBezTo>
                <a:cubicBezTo>
                  <a:pt x="7067" y="341"/>
                  <a:pt x="7071" y="342"/>
                  <a:pt x="7075" y="343"/>
                </a:cubicBezTo>
                <a:lnTo>
                  <a:pt x="7076" y="343"/>
                </a:lnTo>
                <a:cubicBezTo>
                  <a:pt x="7103" y="351"/>
                  <a:pt x="7128" y="359"/>
                  <a:pt x="7154" y="368"/>
                </a:cubicBezTo>
                <a:lnTo>
                  <a:pt x="3897" y="7973"/>
                </a:lnTo>
                <a:lnTo>
                  <a:pt x="4111" y="7973"/>
                </a:lnTo>
                <a:lnTo>
                  <a:pt x="7419" y="252"/>
                </a:lnTo>
                <a:lnTo>
                  <a:pt x="7288" y="206"/>
                </a:lnTo>
                <a:cubicBezTo>
                  <a:pt x="7238" y="188"/>
                  <a:pt x="7186" y="170"/>
                  <a:pt x="7131" y="154"/>
                </a:cubicBezTo>
                <a:cubicBezTo>
                  <a:pt x="7124" y="152"/>
                  <a:pt x="7117" y="150"/>
                  <a:pt x="7110" y="148"/>
                </a:cubicBezTo>
                <a:cubicBezTo>
                  <a:pt x="7107" y="147"/>
                  <a:pt x="7103" y="147"/>
                  <a:pt x="7099" y="145"/>
                </a:cubicBezTo>
                <a:cubicBezTo>
                  <a:pt x="7011" y="121"/>
                  <a:pt x="6914" y="98"/>
                  <a:pt x="6813" y="78"/>
                </a:cubicBezTo>
                <a:lnTo>
                  <a:pt x="6795" y="75"/>
                </a:lnTo>
                <a:cubicBezTo>
                  <a:pt x="6782" y="72"/>
                  <a:pt x="6769" y="69"/>
                  <a:pt x="6756" y="67"/>
                </a:cubicBezTo>
                <a:cubicBezTo>
                  <a:pt x="6653" y="48"/>
                  <a:pt x="6544" y="33"/>
                  <a:pt x="6433" y="22"/>
                </a:cubicBezTo>
                <a:cubicBezTo>
                  <a:pt x="6417" y="21"/>
                  <a:pt x="6401" y="19"/>
                  <a:pt x="6385" y="18"/>
                </a:cubicBezTo>
                <a:lnTo>
                  <a:pt x="6363" y="16"/>
                </a:lnTo>
                <a:cubicBezTo>
                  <a:pt x="6228" y="5"/>
                  <a:pt x="6113" y="0"/>
                  <a:pt x="6003" y="0"/>
                </a:cubicBezTo>
                <a:cubicBezTo>
                  <a:pt x="3846" y="0"/>
                  <a:pt x="2866" y="1493"/>
                  <a:pt x="2545" y="2135"/>
                </a:cubicBezTo>
                <a:lnTo>
                  <a:pt x="2544" y="2137"/>
                </a:lnTo>
                <a:lnTo>
                  <a:pt x="877" y="5934"/>
                </a:lnTo>
                <a:lnTo>
                  <a:pt x="0" y="7973"/>
                </a:lnTo>
                <a:lnTo>
                  <a:pt x="214" y="7973"/>
                </a:lnTo>
                <a:lnTo>
                  <a:pt x="1058" y="60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C"/>
          </a:p>
        </p:txBody>
      </p:sp>
      <p:pic>
        <p:nvPicPr>
          <p:cNvPr id="19" name="Imagen 18">
            <a:extLst>
              <a:ext uri="{FF2B5EF4-FFF2-40B4-BE49-F238E27FC236}">
                <a16:creationId xmlns:a16="http://schemas.microsoft.com/office/drawing/2014/main" id="{C3070047-C857-C146-AECE-E4FC26856F28}"/>
              </a:ext>
            </a:extLst>
          </p:cNvPr>
          <p:cNvPicPr>
            <a:picLocks noChangeAspect="1"/>
          </p:cNvPicPr>
          <p:nvPr/>
        </p:nvPicPr>
        <p:blipFill>
          <a:blip r:embed="rId4"/>
          <a:stretch>
            <a:fillRect/>
          </a:stretch>
        </p:blipFill>
        <p:spPr>
          <a:xfrm>
            <a:off x="4567062" y="5947863"/>
            <a:ext cx="1970833" cy="514887"/>
          </a:xfrm>
          <a:prstGeom prst="rect">
            <a:avLst/>
          </a:prstGeom>
        </p:spPr>
      </p:pic>
      <p:sp>
        <p:nvSpPr>
          <p:cNvPr id="20" name="CuadroTexto 19">
            <a:extLst>
              <a:ext uri="{FF2B5EF4-FFF2-40B4-BE49-F238E27FC236}">
                <a16:creationId xmlns:a16="http://schemas.microsoft.com/office/drawing/2014/main" id="{946B8F74-7FB3-1F28-E036-BD0F2AAB3FF3}"/>
              </a:ext>
            </a:extLst>
          </p:cNvPr>
          <p:cNvSpPr txBox="1"/>
          <p:nvPr/>
        </p:nvSpPr>
        <p:spPr>
          <a:xfrm>
            <a:off x="6637590" y="5902659"/>
            <a:ext cx="2318263" cy="605294"/>
          </a:xfrm>
          <a:prstGeom prst="rect">
            <a:avLst/>
          </a:prstGeom>
          <a:noFill/>
        </p:spPr>
        <p:txBody>
          <a:bodyPr wrap="square" rtlCol="0">
            <a:spAutoFit/>
          </a:bodyPr>
          <a:lstStyle/>
          <a:p>
            <a:pPr>
              <a:lnSpc>
                <a:spcPts val="2000"/>
              </a:lnSpc>
            </a:pPr>
            <a:r>
              <a:rPr lang="es-MX" sz="2000" dirty="0">
                <a:solidFill>
                  <a:schemeClr val="bg1"/>
                </a:solidFill>
                <a:latin typeface="Barlow Condensed SemiBold" panose="00000706000000000000" pitchFamily="2" charset="0"/>
              </a:rPr>
              <a:t>Secretaría Nacional</a:t>
            </a:r>
          </a:p>
          <a:p>
            <a:pPr>
              <a:lnSpc>
                <a:spcPts val="2000"/>
              </a:lnSpc>
            </a:pPr>
            <a:r>
              <a:rPr lang="es-MX" sz="2000" dirty="0">
                <a:solidFill>
                  <a:schemeClr val="bg1"/>
                </a:solidFill>
                <a:latin typeface="Barlow Condensed SemiBold" panose="00000706000000000000" pitchFamily="2" charset="0"/>
              </a:rPr>
              <a:t>de Planificación</a:t>
            </a:r>
            <a:endParaRPr lang="es-EC" sz="2000" dirty="0">
              <a:solidFill>
                <a:schemeClr val="bg1"/>
              </a:solidFill>
              <a:latin typeface="Barlow Condensed SemiBold" panose="00000706000000000000" pitchFamily="2" charset="0"/>
            </a:endParaRPr>
          </a:p>
        </p:txBody>
      </p:sp>
      <p:sp>
        <p:nvSpPr>
          <p:cNvPr id="6" name="CuadroTexto 5">
            <a:extLst>
              <a:ext uri="{FF2B5EF4-FFF2-40B4-BE49-F238E27FC236}">
                <a16:creationId xmlns:a16="http://schemas.microsoft.com/office/drawing/2014/main" id="{D6944031-69B0-0B38-D8D6-620F1B83A3F4}"/>
              </a:ext>
            </a:extLst>
          </p:cNvPr>
          <p:cNvSpPr txBox="1"/>
          <p:nvPr/>
        </p:nvSpPr>
        <p:spPr>
          <a:xfrm>
            <a:off x="5910943" y="3297884"/>
            <a:ext cx="5879010" cy="1528624"/>
          </a:xfrm>
          <a:prstGeom prst="rect">
            <a:avLst/>
          </a:prstGeom>
          <a:noFill/>
        </p:spPr>
        <p:txBody>
          <a:bodyPr wrap="square" rtlCol="0">
            <a:spAutoFit/>
          </a:bodyPr>
          <a:lstStyle/>
          <a:p>
            <a:pPr algn="r">
              <a:lnSpc>
                <a:spcPts val="2800"/>
              </a:lnSpc>
            </a:pPr>
            <a:r>
              <a:rPr lang="es-ES" sz="36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Paúl Guerrero</a:t>
            </a:r>
          </a:p>
          <a:p>
            <a:pPr algn="r">
              <a:lnSpc>
                <a:spcPts val="2800"/>
              </a:lnSpc>
            </a:pPr>
            <a:r>
              <a:rPr lang="es-ES" sz="32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Oficial de Monitoreo y Evaluación en el Fondo de las Naciones Unidas para la Infancia UNICEF en Ecuador</a:t>
            </a:r>
          </a:p>
        </p:txBody>
      </p:sp>
      <p:grpSp>
        <p:nvGrpSpPr>
          <p:cNvPr id="3" name="Grupo 2">
            <a:extLst>
              <a:ext uri="{FF2B5EF4-FFF2-40B4-BE49-F238E27FC236}">
                <a16:creationId xmlns:a16="http://schemas.microsoft.com/office/drawing/2014/main" id="{FDA93666-DCFA-3F80-4A08-78E021D1BE1E}"/>
              </a:ext>
            </a:extLst>
          </p:cNvPr>
          <p:cNvGrpSpPr/>
          <p:nvPr/>
        </p:nvGrpSpPr>
        <p:grpSpPr>
          <a:xfrm>
            <a:off x="8855368" y="5523347"/>
            <a:ext cx="2935852" cy="1064118"/>
            <a:chOff x="8855368" y="5523347"/>
            <a:chExt cx="2935852" cy="1064118"/>
          </a:xfrm>
        </p:grpSpPr>
        <p:sp>
          <p:nvSpPr>
            <p:cNvPr id="15" name="Forma libre: forma 14">
              <a:extLst>
                <a:ext uri="{FF2B5EF4-FFF2-40B4-BE49-F238E27FC236}">
                  <a16:creationId xmlns:a16="http://schemas.microsoft.com/office/drawing/2014/main" id="{7B6A58B1-5CC8-7E92-56D2-189DD287FF22}"/>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18" name="Grupo 17">
              <a:extLst>
                <a:ext uri="{FF2B5EF4-FFF2-40B4-BE49-F238E27FC236}">
                  <a16:creationId xmlns:a16="http://schemas.microsoft.com/office/drawing/2014/main" id="{FC843E9F-7325-D4FA-0CF5-67B60FF87B10}"/>
                </a:ext>
              </a:extLst>
            </p:cNvPr>
            <p:cNvGrpSpPr/>
            <p:nvPr/>
          </p:nvGrpSpPr>
          <p:grpSpPr>
            <a:xfrm>
              <a:off x="9117175" y="6305171"/>
              <a:ext cx="2410262" cy="230685"/>
              <a:chOff x="1322621" y="2508493"/>
              <a:chExt cx="4260940" cy="407813"/>
            </a:xfrm>
            <a:solidFill>
              <a:schemeClr val="bg1"/>
            </a:solidFill>
          </p:grpSpPr>
          <p:sp>
            <p:nvSpPr>
              <p:cNvPr id="49" name="Forma libre: forma 48">
                <a:extLst>
                  <a:ext uri="{FF2B5EF4-FFF2-40B4-BE49-F238E27FC236}">
                    <a16:creationId xmlns:a16="http://schemas.microsoft.com/office/drawing/2014/main" id="{CC22A1A9-97C4-DF12-A06E-A206EC9EF65B}"/>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0" name="Forma libre: forma 49">
                <a:extLst>
                  <a:ext uri="{FF2B5EF4-FFF2-40B4-BE49-F238E27FC236}">
                    <a16:creationId xmlns:a16="http://schemas.microsoft.com/office/drawing/2014/main" id="{CCF3AC55-F717-3BFD-AEB3-CDA6CF0AC051}"/>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1" name="Forma libre: forma 50">
                <a:extLst>
                  <a:ext uri="{FF2B5EF4-FFF2-40B4-BE49-F238E27FC236}">
                    <a16:creationId xmlns:a16="http://schemas.microsoft.com/office/drawing/2014/main" id="{95984047-FA8C-4FC9-10BD-DB39A72241EA}"/>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D91F0510-DB2A-7B6A-5A6B-6097CC896524}"/>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3" name="Forma libre: forma 52">
                <a:extLst>
                  <a:ext uri="{FF2B5EF4-FFF2-40B4-BE49-F238E27FC236}">
                    <a16:creationId xmlns:a16="http://schemas.microsoft.com/office/drawing/2014/main" id="{E6A6E88B-8467-26A5-7999-F4431F1230AF}"/>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367FFFBF-8BB0-A338-AC20-B0F69231F8E0}"/>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DBC20987-69FF-6D19-0EE3-0389EEDBE847}"/>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89F39F4E-D5A6-FCD6-8F36-2EEE049DD023}"/>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2F09F2EF-AE0D-DF07-616E-22213197401B}"/>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0E949E4D-A885-DBD1-25A7-F7C10A73E5B6}"/>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8A4468C7-FC63-8D60-A29A-FC5E49009A8C}"/>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22" name="Grupo 21">
              <a:extLst>
                <a:ext uri="{FF2B5EF4-FFF2-40B4-BE49-F238E27FC236}">
                  <a16:creationId xmlns:a16="http://schemas.microsoft.com/office/drawing/2014/main" id="{8B600EF1-A780-B877-DDFA-2C9285BDD73C}"/>
                </a:ext>
              </a:extLst>
            </p:cNvPr>
            <p:cNvGrpSpPr/>
            <p:nvPr/>
          </p:nvGrpSpPr>
          <p:grpSpPr>
            <a:xfrm>
              <a:off x="10695351" y="5526863"/>
              <a:ext cx="1095869" cy="278448"/>
              <a:chOff x="4159258" y="3696847"/>
              <a:chExt cx="1695375" cy="492249"/>
            </a:xfrm>
            <a:solidFill>
              <a:schemeClr val="bg1"/>
            </a:solidFill>
          </p:grpSpPr>
          <p:sp>
            <p:nvSpPr>
              <p:cNvPr id="45" name="Forma libre: forma 44">
                <a:extLst>
                  <a:ext uri="{FF2B5EF4-FFF2-40B4-BE49-F238E27FC236}">
                    <a16:creationId xmlns:a16="http://schemas.microsoft.com/office/drawing/2014/main" id="{151329ED-E615-4619-6209-94A94602DBB6}"/>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6" name="Forma libre: forma 45">
                <a:extLst>
                  <a:ext uri="{FF2B5EF4-FFF2-40B4-BE49-F238E27FC236}">
                    <a16:creationId xmlns:a16="http://schemas.microsoft.com/office/drawing/2014/main" id="{75C3DD91-6B8F-FF08-17F7-93F7D1D20222}"/>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7" name="Forma libre: forma 46">
                <a:extLst>
                  <a:ext uri="{FF2B5EF4-FFF2-40B4-BE49-F238E27FC236}">
                    <a16:creationId xmlns:a16="http://schemas.microsoft.com/office/drawing/2014/main" id="{7B416602-78C7-392A-628D-244EB5C46FB9}"/>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8" name="Forma libre: forma 47">
                <a:extLst>
                  <a:ext uri="{FF2B5EF4-FFF2-40B4-BE49-F238E27FC236}">
                    <a16:creationId xmlns:a16="http://schemas.microsoft.com/office/drawing/2014/main" id="{D77F87D4-0E38-C63F-84A4-3EA010E49D1A}"/>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23" name="Grupo 22">
              <a:extLst>
                <a:ext uri="{FF2B5EF4-FFF2-40B4-BE49-F238E27FC236}">
                  <a16:creationId xmlns:a16="http://schemas.microsoft.com/office/drawing/2014/main" id="{8B75C530-9EBC-1238-7077-4484C08CF3C6}"/>
                </a:ext>
              </a:extLst>
            </p:cNvPr>
            <p:cNvGrpSpPr/>
            <p:nvPr/>
          </p:nvGrpSpPr>
          <p:grpSpPr>
            <a:xfrm>
              <a:off x="8856635" y="5523347"/>
              <a:ext cx="1697431" cy="283920"/>
              <a:chOff x="869833" y="3729471"/>
              <a:chExt cx="2855416" cy="501923"/>
            </a:xfrm>
            <a:solidFill>
              <a:schemeClr val="bg1"/>
            </a:solidFill>
          </p:grpSpPr>
          <p:sp>
            <p:nvSpPr>
              <p:cNvPr id="39" name="Forma libre: forma 38">
                <a:extLst>
                  <a:ext uri="{FF2B5EF4-FFF2-40B4-BE49-F238E27FC236}">
                    <a16:creationId xmlns:a16="http://schemas.microsoft.com/office/drawing/2014/main" id="{EA1968D6-0178-0F83-70A8-05AB4C2D2523}"/>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0" name="Forma libre: forma 39">
                <a:extLst>
                  <a:ext uri="{FF2B5EF4-FFF2-40B4-BE49-F238E27FC236}">
                    <a16:creationId xmlns:a16="http://schemas.microsoft.com/office/drawing/2014/main" id="{63038B28-2107-773C-630E-E0D4C29C362F}"/>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1" name="Forma libre: forma 40">
                <a:extLst>
                  <a:ext uri="{FF2B5EF4-FFF2-40B4-BE49-F238E27FC236}">
                    <a16:creationId xmlns:a16="http://schemas.microsoft.com/office/drawing/2014/main" id="{0C120C1F-39C4-33A0-327C-7FAFB046CCB8}"/>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2" name="Forma libre: forma 41">
                <a:extLst>
                  <a:ext uri="{FF2B5EF4-FFF2-40B4-BE49-F238E27FC236}">
                    <a16:creationId xmlns:a16="http://schemas.microsoft.com/office/drawing/2014/main" id="{D1F683BA-EE89-84DD-002B-0365DEC6550D}"/>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3" name="Forma libre: forma 42">
                <a:extLst>
                  <a:ext uri="{FF2B5EF4-FFF2-40B4-BE49-F238E27FC236}">
                    <a16:creationId xmlns:a16="http://schemas.microsoft.com/office/drawing/2014/main" id="{69D24B25-3159-889A-F19B-418C6F7F1B48}"/>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4" name="Forma libre: forma 43">
                <a:extLst>
                  <a:ext uri="{FF2B5EF4-FFF2-40B4-BE49-F238E27FC236}">
                    <a16:creationId xmlns:a16="http://schemas.microsoft.com/office/drawing/2014/main" id="{0080C020-4A9D-972F-9122-431658FBA519}"/>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26" name="Grupo 25">
              <a:extLst>
                <a:ext uri="{FF2B5EF4-FFF2-40B4-BE49-F238E27FC236}">
                  <a16:creationId xmlns:a16="http://schemas.microsoft.com/office/drawing/2014/main" id="{CF55E579-7BE8-D253-B4E2-4D2DA474365A}"/>
                </a:ext>
              </a:extLst>
            </p:cNvPr>
            <p:cNvGrpSpPr/>
            <p:nvPr/>
          </p:nvGrpSpPr>
          <p:grpSpPr>
            <a:xfrm>
              <a:off x="8876881" y="5769242"/>
              <a:ext cx="2914338" cy="452668"/>
              <a:chOff x="1132115" y="4557618"/>
              <a:chExt cx="5078164" cy="800241"/>
            </a:xfrm>
            <a:solidFill>
              <a:srgbClr val="FF735D"/>
            </a:solidFill>
          </p:grpSpPr>
          <p:sp>
            <p:nvSpPr>
              <p:cNvPr id="28" name="Forma libre: forma 27">
                <a:extLst>
                  <a:ext uri="{FF2B5EF4-FFF2-40B4-BE49-F238E27FC236}">
                    <a16:creationId xmlns:a16="http://schemas.microsoft.com/office/drawing/2014/main" id="{BB2042DC-491F-8E81-4F7A-1F108A08086E}"/>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9" name="Forma libre: forma 28">
                <a:extLst>
                  <a:ext uri="{FF2B5EF4-FFF2-40B4-BE49-F238E27FC236}">
                    <a16:creationId xmlns:a16="http://schemas.microsoft.com/office/drawing/2014/main" id="{B4AB163D-03B7-3B2C-4D96-79E04A0B7223}"/>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0" name="Forma libre: forma 29">
                <a:extLst>
                  <a:ext uri="{FF2B5EF4-FFF2-40B4-BE49-F238E27FC236}">
                    <a16:creationId xmlns:a16="http://schemas.microsoft.com/office/drawing/2014/main" id="{9963A74A-10CE-812E-EB06-3D6A6DF6A3D4}"/>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1" name="Forma libre: forma 30">
                <a:extLst>
                  <a:ext uri="{FF2B5EF4-FFF2-40B4-BE49-F238E27FC236}">
                    <a16:creationId xmlns:a16="http://schemas.microsoft.com/office/drawing/2014/main" id="{74A8BF19-7B25-DC44-A6FA-48A05F96FAD6}"/>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2" name="Forma libre: forma 31">
                <a:extLst>
                  <a:ext uri="{FF2B5EF4-FFF2-40B4-BE49-F238E27FC236}">
                    <a16:creationId xmlns:a16="http://schemas.microsoft.com/office/drawing/2014/main" id="{A8B63AB3-50DB-1400-2114-AD207608D4F4}"/>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3" name="Forma libre: forma 32">
                <a:extLst>
                  <a:ext uri="{FF2B5EF4-FFF2-40B4-BE49-F238E27FC236}">
                    <a16:creationId xmlns:a16="http://schemas.microsoft.com/office/drawing/2014/main" id="{BDAE9F7F-1708-76B8-90A0-B427CB6324A4}"/>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4" name="Forma libre: forma 33">
                <a:extLst>
                  <a:ext uri="{FF2B5EF4-FFF2-40B4-BE49-F238E27FC236}">
                    <a16:creationId xmlns:a16="http://schemas.microsoft.com/office/drawing/2014/main" id="{5FBACC90-EB8E-C6A9-7C81-F88E9A8A90B7}"/>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5" name="Forma libre: forma 34">
                <a:extLst>
                  <a:ext uri="{FF2B5EF4-FFF2-40B4-BE49-F238E27FC236}">
                    <a16:creationId xmlns:a16="http://schemas.microsoft.com/office/drawing/2014/main" id="{6409E8CA-1FF8-ECF5-6628-37624EE2CED9}"/>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6" name="Forma libre: forma 35">
                <a:extLst>
                  <a:ext uri="{FF2B5EF4-FFF2-40B4-BE49-F238E27FC236}">
                    <a16:creationId xmlns:a16="http://schemas.microsoft.com/office/drawing/2014/main" id="{C2F537C5-3CBE-F7CC-866B-6D3BAC890699}"/>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7" name="Forma libre: forma 36">
                <a:extLst>
                  <a:ext uri="{FF2B5EF4-FFF2-40B4-BE49-F238E27FC236}">
                    <a16:creationId xmlns:a16="http://schemas.microsoft.com/office/drawing/2014/main" id="{7BA7E1FE-CFA1-DF33-557C-C65420D1962A}"/>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8" name="Forma libre: forma 37">
                <a:extLst>
                  <a:ext uri="{FF2B5EF4-FFF2-40B4-BE49-F238E27FC236}">
                    <a16:creationId xmlns:a16="http://schemas.microsoft.com/office/drawing/2014/main" id="{C222784E-EC7E-AF45-EBC0-8BBA3590F891}"/>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27" name="Elipse 26">
              <a:extLst>
                <a:ext uri="{FF2B5EF4-FFF2-40B4-BE49-F238E27FC236}">
                  <a16:creationId xmlns:a16="http://schemas.microsoft.com/office/drawing/2014/main" id="{E0A7D2EA-EDBE-AE71-54B8-799E870E3BB7}"/>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0" name="Rectángulo 59">
            <a:extLst>
              <a:ext uri="{FF2B5EF4-FFF2-40B4-BE49-F238E27FC236}">
                <a16:creationId xmlns:a16="http://schemas.microsoft.com/office/drawing/2014/main" id="{DF309AFA-B92A-1633-1BC6-A40CF2CD2EF1}"/>
              </a:ext>
            </a:extLst>
          </p:cNvPr>
          <p:cNvSpPr/>
          <p:nvPr/>
        </p:nvSpPr>
        <p:spPr>
          <a:xfrm rot="5400000">
            <a:off x="8458203" y="178039"/>
            <a:ext cx="4005573" cy="3659583"/>
          </a:xfrm>
          <a:prstGeom prst="rect">
            <a:avLst/>
          </a:prstGeom>
          <a:gradFill>
            <a:gsLst>
              <a:gs pos="0">
                <a:srgbClr val="F67265"/>
              </a:gs>
              <a:gs pos="70000">
                <a:srgbClr val="8261E6">
                  <a:alpha val="0"/>
                </a:srgb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id="{772F3869-B281-D45F-0D66-095141530675}"/>
              </a:ext>
            </a:extLst>
          </p:cNvPr>
          <p:cNvSpPr txBox="1"/>
          <p:nvPr/>
        </p:nvSpPr>
        <p:spPr>
          <a:xfrm>
            <a:off x="5131558" y="908897"/>
            <a:ext cx="6426671" cy="1746632"/>
          </a:xfrm>
          <a:prstGeom prst="rect">
            <a:avLst/>
          </a:prstGeom>
          <a:noFill/>
        </p:spPr>
        <p:txBody>
          <a:bodyPr wrap="square" rtlCol="0">
            <a:spAutoFit/>
          </a:bodyPr>
          <a:lstStyle/>
          <a:p>
            <a:pPr algn="r">
              <a:lnSpc>
                <a:spcPts val="4300"/>
              </a:lnSpc>
            </a:pPr>
            <a:r>
              <a:rPr lang="es-ES" sz="4800" dirty="0">
                <a:solidFill>
                  <a:schemeClr val="bg1"/>
                </a:solidFill>
                <a:latin typeface="Barlow Condensed" panose="00000506000000000000" pitchFamily="2" charset="0"/>
                <a:ea typeface="Barlow Condensed Light"/>
                <a:cs typeface="Arial" panose="020B0604020202020204" pitchFamily="34" charset="0"/>
                <a:sym typeface="Barlow Condensed Light"/>
              </a:rPr>
              <a:t>     Fortalecimiento de capacidades institucionales para el seguimiento efectivo </a:t>
            </a:r>
            <a:endParaRPr lang="es-ES" sz="6000" dirty="0">
              <a:solidFill>
                <a:schemeClr val="bg1"/>
              </a:solidFill>
              <a:latin typeface="Barlow Condensed" panose="00000506000000000000" pitchFamily="2" charset="0"/>
              <a:ea typeface="Barlow Condensed Light"/>
              <a:cs typeface="Arial" panose="020B0604020202020204" pitchFamily="34" charset="0"/>
              <a:sym typeface="Barlow Condensed Light"/>
            </a:endParaRPr>
          </a:p>
        </p:txBody>
      </p:sp>
      <p:sp>
        <p:nvSpPr>
          <p:cNvPr id="4" name="CuadroTexto 3">
            <a:extLst>
              <a:ext uri="{FF2B5EF4-FFF2-40B4-BE49-F238E27FC236}">
                <a16:creationId xmlns:a16="http://schemas.microsoft.com/office/drawing/2014/main" id="{39376104-9321-CD8D-4462-3E3061A155B5}"/>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Tree>
    <p:extLst>
      <p:ext uri="{BB962C8B-B14F-4D97-AF65-F5344CB8AC3E}">
        <p14:creationId xmlns:p14="http://schemas.microsoft.com/office/powerpoint/2010/main" val="2326549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group of people sitting in a circle&#10;&#10;Description automatically generated">
            <a:extLst>
              <a:ext uri="{FF2B5EF4-FFF2-40B4-BE49-F238E27FC236}">
                <a16:creationId xmlns:a16="http://schemas.microsoft.com/office/drawing/2014/main" id="{E65862EB-3F7C-4DB9-891D-53825BF2E6B4}"/>
              </a:ext>
            </a:extLst>
          </p:cNvPr>
          <p:cNvPicPr>
            <a:picLocks noChangeAspect="1"/>
          </p:cNvPicPr>
          <p:nvPr/>
        </p:nvPicPr>
        <p:blipFill rotWithShape="1">
          <a:blip r:embed="rId3"/>
          <a:srcRect t="1837" b="8163"/>
          <a:stretch/>
        </p:blipFill>
        <p:spPr>
          <a:xfrm>
            <a:off x="21" y="10"/>
            <a:ext cx="12191980" cy="6857991"/>
          </a:xfrm>
          <a:prstGeom prst="rect">
            <a:avLst/>
          </a:prstGeom>
        </p:spPr>
      </p:pic>
      <p:sp>
        <p:nvSpPr>
          <p:cNvPr id="6" name="TextBox 12">
            <a:extLst>
              <a:ext uri="{FF2B5EF4-FFF2-40B4-BE49-F238E27FC236}">
                <a16:creationId xmlns:a16="http://schemas.microsoft.com/office/drawing/2014/main" id="{ED790E3E-0425-4DF3-9373-EEB8EFB30BE1}"/>
              </a:ext>
            </a:extLst>
          </p:cNvPr>
          <p:cNvSpPr txBox="1"/>
          <p:nvPr/>
        </p:nvSpPr>
        <p:spPr>
          <a:xfrm>
            <a:off x="0" y="5534551"/>
            <a:ext cx="12192000" cy="1323439"/>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4000" b="1" noProof="0" dirty="0">
                <a:solidFill>
                  <a:schemeClr val="bg1"/>
                </a:solidFill>
                <a:latin typeface="Univers"/>
                <a:ea typeface="Calibri"/>
                <a:cs typeface="Calibri"/>
              </a:rPr>
              <a:t>Fortalecimiento de capacidades para el seguimiento efectivo</a:t>
            </a:r>
          </a:p>
        </p:txBody>
      </p:sp>
    </p:spTree>
    <p:extLst>
      <p:ext uri="{BB962C8B-B14F-4D97-AF65-F5344CB8AC3E}">
        <p14:creationId xmlns:p14="http://schemas.microsoft.com/office/powerpoint/2010/main" val="592232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140D-5733-C391-16DC-AB6910D20AC0}"/>
            </a:ext>
          </a:extLst>
        </p:cNvPr>
        <p:cNvGrpSpPr/>
        <p:nvPr/>
      </p:nvGrpSpPr>
      <p:grpSpPr>
        <a:xfrm>
          <a:off x="0" y="0"/>
          <a:ext cx="0" cy="0"/>
          <a:chOff x="0" y="0"/>
          <a:chExt cx="0" cy="0"/>
        </a:xfrm>
      </p:grpSpPr>
      <p:sp>
        <p:nvSpPr>
          <p:cNvPr id="6" name="TextBox 12">
            <a:extLst>
              <a:ext uri="{FF2B5EF4-FFF2-40B4-BE49-F238E27FC236}">
                <a16:creationId xmlns:a16="http://schemas.microsoft.com/office/drawing/2014/main" id="{54B45812-AEA9-A38F-D66E-F7CF9708F04A}"/>
              </a:ext>
            </a:extLst>
          </p:cNvPr>
          <p:cNvSpPr txBox="1"/>
          <p:nvPr/>
        </p:nvSpPr>
        <p:spPr>
          <a:xfrm>
            <a:off x="0" y="0"/>
            <a:ext cx="12192000" cy="1015663"/>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6000" noProof="0" dirty="0"/>
              <a:t>Contenido</a:t>
            </a:r>
          </a:p>
        </p:txBody>
      </p:sp>
      <p:sp>
        <p:nvSpPr>
          <p:cNvPr id="2" name="TextBox 1">
            <a:extLst>
              <a:ext uri="{FF2B5EF4-FFF2-40B4-BE49-F238E27FC236}">
                <a16:creationId xmlns:a16="http://schemas.microsoft.com/office/drawing/2014/main" id="{BA9B2C8A-C4A7-1AB8-2AC9-48A2F3CAA598}"/>
              </a:ext>
            </a:extLst>
          </p:cNvPr>
          <p:cNvSpPr txBox="1"/>
          <p:nvPr/>
        </p:nvSpPr>
        <p:spPr>
          <a:xfrm>
            <a:off x="827314" y="2079172"/>
            <a:ext cx="10744200" cy="3477875"/>
          </a:xfrm>
          <a:prstGeom prst="rect">
            <a:avLst/>
          </a:prstGeom>
          <a:noFill/>
        </p:spPr>
        <p:txBody>
          <a:bodyPr wrap="square" rtlCol="0">
            <a:spAutoFit/>
          </a:bodyPr>
          <a:lstStyle/>
          <a:p>
            <a:pPr marL="571500" indent="-571500">
              <a:buFont typeface="Arial" panose="020B0604020202020204" pitchFamily="34" charset="0"/>
              <a:buChar char="•"/>
            </a:pPr>
            <a:r>
              <a:rPr lang="es-EC" sz="4400" noProof="0" dirty="0"/>
              <a:t>Monitoreo del desarrollo infantil integral </a:t>
            </a:r>
          </a:p>
          <a:p>
            <a:pPr marL="571500" indent="-571500">
              <a:buFont typeface="Arial" panose="020B0604020202020204" pitchFamily="34" charset="0"/>
              <a:buChar char="•"/>
            </a:pPr>
            <a:endParaRPr lang="es-EC" sz="4400" noProof="0" dirty="0"/>
          </a:p>
          <a:p>
            <a:pPr marL="571500" indent="-571500">
              <a:buFont typeface="Arial" panose="020B0604020202020204" pitchFamily="34" charset="0"/>
              <a:buChar char="•"/>
            </a:pPr>
            <a:r>
              <a:rPr lang="es-EC" sz="4400" noProof="0" dirty="0"/>
              <a:t>Monitoreo a través de la teoría de cambio</a:t>
            </a:r>
          </a:p>
          <a:p>
            <a:pPr marL="571500" indent="-571500">
              <a:buFont typeface="Arial" panose="020B0604020202020204" pitchFamily="34" charset="0"/>
              <a:buChar char="•"/>
            </a:pPr>
            <a:endParaRPr lang="es-EC" sz="4400" noProof="0" dirty="0"/>
          </a:p>
          <a:p>
            <a:pPr marL="571500" indent="-571500">
              <a:buFont typeface="Arial" panose="020B0604020202020204" pitchFamily="34" charset="0"/>
              <a:buChar char="•"/>
            </a:pPr>
            <a:r>
              <a:rPr lang="es-EC" sz="4400" noProof="0" dirty="0"/>
              <a:t>Conclusiones </a:t>
            </a:r>
          </a:p>
        </p:txBody>
      </p:sp>
    </p:spTree>
    <p:extLst>
      <p:ext uri="{BB962C8B-B14F-4D97-AF65-F5344CB8AC3E}">
        <p14:creationId xmlns:p14="http://schemas.microsoft.com/office/powerpoint/2010/main" val="3097295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7D4B-0820-185D-73FD-8EC90C6F01D4}"/>
            </a:ext>
          </a:extLst>
        </p:cNvPr>
        <p:cNvGrpSpPr/>
        <p:nvPr/>
      </p:nvGrpSpPr>
      <p:grpSpPr>
        <a:xfrm>
          <a:off x="0" y="0"/>
          <a:ext cx="0" cy="0"/>
          <a:chOff x="0" y="0"/>
          <a:chExt cx="0" cy="0"/>
        </a:xfrm>
      </p:grpSpPr>
      <p:sp>
        <p:nvSpPr>
          <p:cNvPr id="6" name="TextBox 12">
            <a:extLst>
              <a:ext uri="{FF2B5EF4-FFF2-40B4-BE49-F238E27FC236}">
                <a16:creationId xmlns:a16="http://schemas.microsoft.com/office/drawing/2014/main" id="{966BF6B2-BB7F-E0D2-FC08-88CA7CD9B57D}"/>
              </a:ext>
            </a:extLst>
          </p:cNvPr>
          <p:cNvSpPr txBox="1"/>
          <p:nvPr/>
        </p:nvSpPr>
        <p:spPr>
          <a:xfrm>
            <a:off x="0" y="2500401"/>
            <a:ext cx="12192000" cy="193899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C" sz="4000" noProof="0" dirty="0"/>
          </a:p>
          <a:p>
            <a:r>
              <a:rPr lang="es-EC" sz="4000" noProof="0" dirty="0"/>
              <a:t>Desarrollo infantil integral</a:t>
            </a:r>
          </a:p>
          <a:p>
            <a:endParaRPr lang="es-EC" sz="4000" noProof="0" dirty="0"/>
          </a:p>
        </p:txBody>
      </p:sp>
    </p:spTree>
    <p:extLst>
      <p:ext uri="{BB962C8B-B14F-4D97-AF65-F5344CB8AC3E}">
        <p14:creationId xmlns:p14="http://schemas.microsoft.com/office/powerpoint/2010/main" val="72252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D812D-AF28-2F9C-AF52-98D802581ACC}"/>
            </a:ext>
          </a:extLst>
        </p:cNvPr>
        <p:cNvGrpSpPr/>
        <p:nvPr/>
      </p:nvGrpSpPr>
      <p:grpSpPr>
        <a:xfrm>
          <a:off x="0" y="0"/>
          <a:ext cx="0" cy="0"/>
          <a:chOff x="0" y="0"/>
          <a:chExt cx="0" cy="0"/>
        </a:xfrm>
      </p:grpSpPr>
      <p:sp>
        <p:nvSpPr>
          <p:cNvPr id="6" name="TextBox 12">
            <a:extLst>
              <a:ext uri="{FF2B5EF4-FFF2-40B4-BE49-F238E27FC236}">
                <a16:creationId xmlns:a16="http://schemas.microsoft.com/office/drawing/2014/main" id="{B7B4685B-2F85-D8AB-2036-4A5C2FE65053}"/>
              </a:ext>
            </a:extLst>
          </p:cNvPr>
          <p:cNvSpPr txBox="1"/>
          <p:nvPr/>
        </p:nvSpPr>
        <p:spPr>
          <a:xfrm>
            <a:off x="0" y="246221"/>
            <a:ext cx="12192000" cy="584775"/>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3200" noProof="0" dirty="0"/>
              <a:t>Monitoreo de la situación de la primera infancia</a:t>
            </a:r>
          </a:p>
        </p:txBody>
      </p:sp>
      <p:pic>
        <p:nvPicPr>
          <p:cNvPr id="2" name="Picture 1">
            <a:extLst>
              <a:ext uri="{FF2B5EF4-FFF2-40B4-BE49-F238E27FC236}">
                <a16:creationId xmlns:a16="http://schemas.microsoft.com/office/drawing/2014/main" id="{1D9E366B-C214-BC3D-DCDF-893430C421C7}"/>
              </a:ext>
            </a:extLst>
          </p:cNvPr>
          <p:cNvPicPr>
            <a:picLocks noChangeAspect="1"/>
          </p:cNvPicPr>
          <p:nvPr/>
        </p:nvPicPr>
        <p:blipFill>
          <a:blip r:embed="rId3"/>
          <a:stretch>
            <a:fillRect/>
          </a:stretch>
        </p:blipFill>
        <p:spPr>
          <a:xfrm>
            <a:off x="0" y="1323438"/>
            <a:ext cx="5845629" cy="4888511"/>
          </a:xfrm>
          <a:prstGeom prst="rect">
            <a:avLst/>
          </a:prstGeom>
        </p:spPr>
      </p:pic>
      <p:sp>
        <p:nvSpPr>
          <p:cNvPr id="3" name="TextBox 2">
            <a:extLst>
              <a:ext uri="{FF2B5EF4-FFF2-40B4-BE49-F238E27FC236}">
                <a16:creationId xmlns:a16="http://schemas.microsoft.com/office/drawing/2014/main" id="{BFBE07A8-4A51-F783-C43D-501D701831D4}"/>
              </a:ext>
            </a:extLst>
          </p:cNvPr>
          <p:cNvSpPr txBox="1"/>
          <p:nvPr/>
        </p:nvSpPr>
        <p:spPr>
          <a:xfrm>
            <a:off x="-10495" y="6350169"/>
            <a:ext cx="5704873" cy="523220"/>
          </a:xfrm>
          <a:prstGeom prst="rect">
            <a:avLst/>
          </a:prstGeom>
          <a:noFill/>
        </p:spPr>
        <p:txBody>
          <a:bodyPr wrap="square" rtlCol="0">
            <a:spAutoFit/>
          </a:bodyPr>
          <a:lstStyle/>
          <a:p>
            <a:r>
              <a:rPr lang="es-EC" sz="1400" noProof="0" dirty="0"/>
              <a:t>Fuente: Banco Mundial, OMS, UNICEF. Cuidado cariñoso y sensible para el desarrollo de la primera infancia</a:t>
            </a:r>
          </a:p>
        </p:txBody>
      </p:sp>
      <p:sp>
        <p:nvSpPr>
          <p:cNvPr id="4" name="TextBox 3">
            <a:extLst>
              <a:ext uri="{FF2B5EF4-FFF2-40B4-BE49-F238E27FC236}">
                <a16:creationId xmlns:a16="http://schemas.microsoft.com/office/drawing/2014/main" id="{DE3E1C04-F11B-CB36-D0AE-208A134E34F5}"/>
              </a:ext>
            </a:extLst>
          </p:cNvPr>
          <p:cNvSpPr txBox="1"/>
          <p:nvPr/>
        </p:nvSpPr>
        <p:spPr>
          <a:xfrm>
            <a:off x="6564087" y="1323438"/>
            <a:ext cx="5453743" cy="2862322"/>
          </a:xfrm>
          <a:prstGeom prst="rect">
            <a:avLst/>
          </a:prstGeom>
          <a:noFill/>
        </p:spPr>
        <p:txBody>
          <a:bodyPr wrap="square" rtlCol="0">
            <a:spAutoFit/>
          </a:bodyPr>
          <a:lstStyle/>
          <a:p>
            <a:r>
              <a:rPr lang="es-EC" sz="2000" noProof="0" dirty="0"/>
              <a:t>Una buena parte de la información que se requiere para el monitoreo de este marco está en las Encuesta Nacional de Desnutrición Infantil y ENEMDU, desarrolladas e implementadas por el Instituto Nacional de Estadística y Censos INEC.  Además de los registros administrativos del Ministerio de Inclusión Económica y Social, Ministerio de Educación, entre otros.</a:t>
            </a:r>
          </a:p>
        </p:txBody>
      </p:sp>
      <p:sp>
        <p:nvSpPr>
          <p:cNvPr id="5" name="Arrow: Down 4">
            <a:extLst>
              <a:ext uri="{FF2B5EF4-FFF2-40B4-BE49-F238E27FC236}">
                <a16:creationId xmlns:a16="http://schemas.microsoft.com/office/drawing/2014/main" id="{2EA17765-F112-CB45-713F-5F7FB1956CA8}"/>
              </a:ext>
            </a:extLst>
          </p:cNvPr>
          <p:cNvSpPr/>
          <p:nvPr/>
        </p:nvSpPr>
        <p:spPr>
          <a:xfrm rot="3307692">
            <a:off x="4877374" y="1173108"/>
            <a:ext cx="576943" cy="88636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noProof="0" dirty="0"/>
          </a:p>
        </p:txBody>
      </p:sp>
      <p:sp>
        <p:nvSpPr>
          <p:cNvPr id="7" name="Arrow: Down 6">
            <a:extLst>
              <a:ext uri="{FF2B5EF4-FFF2-40B4-BE49-F238E27FC236}">
                <a16:creationId xmlns:a16="http://schemas.microsoft.com/office/drawing/2014/main" id="{2DF6CDAC-ECE8-76FE-FA0C-3223A620F9CF}"/>
              </a:ext>
            </a:extLst>
          </p:cNvPr>
          <p:cNvSpPr/>
          <p:nvPr/>
        </p:nvSpPr>
        <p:spPr>
          <a:xfrm rot="8950482">
            <a:off x="3927128" y="5630196"/>
            <a:ext cx="576943" cy="67910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noProof="0" dirty="0"/>
          </a:p>
        </p:txBody>
      </p:sp>
      <p:sp>
        <p:nvSpPr>
          <p:cNvPr id="8" name="Arrow: Down 7">
            <a:extLst>
              <a:ext uri="{FF2B5EF4-FFF2-40B4-BE49-F238E27FC236}">
                <a16:creationId xmlns:a16="http://schemas.microsoft.com/office/drawing/2014/main" id="{75A31D2C-F9A7-F882-4685-BEC0494A161D}"/>
              </a:ext>
            </a:extLst>
          </p:cNvPr>
          <p:cNvSpPr/>
          <p:nvPr/>
        </p:nvSpPr>
        <p:spPr>
          <a:xfrm rot="14017316">
            <a:off x="156006" y="4757144"/>
            <a:ext cx="576943" cy="67910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noProof="0" dirty="0"/>
          </a:p>
        </p:txBody>
      </p:sp>
      <p:sp>
        <p:nvSpPr>
          <p:cNvPr id="9" name="TextBox 8">
            <a:extLst>
              <a:ext uri="{FF2B5EF4-FFF2-40B4-BE49-F238E27FC236}">
                <a16:creationId xmlns:a16="http://schemas.microsoft.com/office/drawing/2014/main" id="{CC6CFEE5-D52F-4C2E-1C63-86CA7DBC02BC}"/>
              </a:ext>
            </a:extLst>
          </p:cNvPr>
          <p:cNvSpPr txBox="1"/>
          <p:nvPr/>
        </p:nvSpPr>
        <p:spPr>
          <a:xfrm>
            <a:off x="6564087" y="4573898"/>
            <a:ext cx="5301343" cy="1323439"/>
          </a:xfrm>
          <a:prstGeom prst="rect">
            <a:avLst/>
          </a:prstGeom>
          <a:noFill/>
        </p:spPr>
        <p:txBody>
          <a:bodyPr wrap="square" rtlCol="0">
            <a:spAutoFit/>
          </a:bodyPr>
          <a:lstStyle/>
          <a:p>
            <a:r>
              <a:rPr lang="es-EC" sz="2000" noProof="0" dirty="0"/>
              <a:t>Igualmente importante </a:t>
            </a:r>
            <a:r>
              <a:rPr lang="es-EC" sz="2000" dirty="0"/>
              <a:t>es </a:t>
            </a:r>
            <a:r>
              <a:rPr lang="es-EC" sz="2000" noProof="0" dirty="0"/>
              <a:t>monitorear la situación del contexto familiar y comunitario en el que se desarrollan las niñas y niños (modelo socioecológico).</a:t>
            </a:r>
          </a:p>
        </p:txBody>
      </p:sp>
      <p:cxnSp>
        <p:nvCxnSpPr>
          <p:cNvPr id="11" name="Straight Connector 10">
            <a:extLst>
              <a:ext uri="{FF2B5EF4-FFF2-40B4-BE49-F238E27FC236}">
                <a16:creationId xmlns:a16="http://schemas.microsoft.com/office/drawing/2014/main" id="{22A235EA-8574-67AD-7ED7-E1CBE9FB9D48}"/>
              </a:ext>
            </a:extLst>
          </p:cNvPr>
          <p:cNvCxnSpPr/>
          <p:nvPr/>
        </p:nvCxnSpPr>
        <p:spPr>
          <a:xfrm>
            <a:off x="6183086" y="1126232"/>
            <a:ext cx="0" cy="5282922"/>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F0C9C-7300-3294-B3FB-5B17B14BC37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2B38B9-A1E6-86B0-8E85-460144C11EA3}"/>
              </a:ext>
            </a:extLst>
          </p:cNvPr>
          <p:cNvSpPr/>
          <p:nvPr/>
        </p:nvSpPr>
        <p:spPr>
          <a:xfrm>
            <a:off x="141565" y="935388"/>
            <a:ext cx="5788430" cy="5780315"/>
          </a:xfrm>
          <a:custGeom>
            <a:avLst/>
            <a:gdLst>
              <a:gd name="connsiteX0" fmla="*/ 0 w 5788430"/>
              <a:gd name="connsiteY0" fmla="*/ 963405 h 5780315"/>
              <a:gd name="connsiteX1" fmla="*/ 963405 w 5788430"/>
              <a:gd name="connsiteY1" fmla="*/ 0 h 5780315"/>
              <a:gd name="connsiteX2" fmla="*/ 1515065 w 5788430"/>
              <a:gd name="connsiteY2" fmla="*/ 0 h 5780315"/>
              <a:gd name="connsiteX3" fmla="*/ 2143957 w 5788430"/>
              <a:gd name="connsiteY3" fmla="*/ 0 h 5780315"/>
              <a:gd name="connsiteX4" fmla="*/ 2618385 w 5788430"/>
              <a:gd name="connsiteY4" fmla="*/ 0 h 5780315"/>
              <a:gd name="connsiteX5" fmla="*/ 3054196 w 5788430"/>
              <a:gd name="connsiteY5" fmla="*/ 0 h 5780315"/>
              <a:gd name="connsiteX6" fmla="*/ 3567240 w 5788430"/>
              <a:gd name="connsiteY6" fmla="*/ 0 h 5780315"/>
              <a:gd name="connsiteX7" fmla="*/ 4157516 w 5788430"/>
              <a:gd name="connsiteY7" fmla="*/ 0 h 5780315"/>
              <a:gd name="connsiteX8" fmla="*/ 4825025 w 5788430"/>
              <a:gd name="connsiteY8" fmla="*/ 0 h 5780315"/>
              <a:gd name="connsiteX9" fmla="*/ 5788430 w 5788430"/>
              <a:gd name="connsiteY9" fmla="*/ 963405 h 5780315"/>
              <a:gd name="connsiteX10" fmla="*/ 5788430 w 5788430"/>
              <a:gd name="connsiteY10" fmla="*/ 1552441 h 5780315"/>
              <a:gd name="connsiteX11" fmla="*/ 5788430 w 5788430"/>
              <a:gd name="connsiteY11" fmla="*/ 2025871 h 5780315"/>
              <a:gd name="connsiteX12" fmla="*/ 5788430 w 5788430"/>
              <a:gd name="connsiteY12" fmla="*/ 2537837 h 5780315"/>
              <a:gd name="connsiteX13" fmla="*/ 5788430 w 5788430"/>
              <a:gd name="connsiteY13" fmla="*/ 3165408 h 5780315"/>
              <a:gd name="connsiteX14" fmla="*/ 5788430 w 5788430"/>
              <a:gd name="connsiteY14" fmla="*/ 3638838 h 5780315"/>
              <a:gd name="connsiteX15" fmla="*/ 5788430 w 5788430"/>
              <a:gd name="connsiteY15" fmla="*/ 4227874 h 5780315"/>
              <a:gd name="connsiteX16" fmla="*/ 5788430 w 5788430"/>
              <a:gd name="connsiteY16" fmla="*/ 4816910 h 5780315"/>
              <a:gd name="connsiteX17" fmla="*/ 4825025 w 5788430"/>
              <a:gd name="connsiteY17" fmla="*/ 5780315 h 5780315"/>
              <a:gd name="connsiteX18" fmla="*/ 4273365 w 5788430"/>
              <a:gd name="connsiteY18" fmla="*/ 5780315 h 5780315"/>
              <a:gd name="connsiteX19" fmla="*/ 3683089 w 5788430"/>
              <a:gd name="connsiteY19" fmla="*/ 5780315 h 5780315"/>
              <a:gd name="connsiteX20" fmla="*/ 3247277 w 5788430"/>
              <a:gd name="connsiteY20" fmla="*/ 5780315 h 5780315"/>
              <a:gd name="connsiteX21" fmla="*/ 2618385 w 5788430"/>
              <a:gd name="connsiteY21" fmla="*/ 5780315 h 5780315"/>
              <a:gd name="connsiteX22" fmla="*/ 2143957 w 5788430"/>
              <a:gd name="connsiteY22" fmla="*/ 5780315 h 5780315"/>
              <a:gd name="connsiteX23" fmla="*/ 1553681 w 5788430"/>
              <a:gd name="connsiteY23" fmla="*/ 5780315 h 5780315"/>
              <a:gd name="connsiteX24" fmla="*/ 963405 w 5788430"/>
              <a:gd name="connsiteY24" fmla="*/ 5780315 h 5780315"/>
              <a:gd name="connsiteX25" fmla="*/ 0 w 5788430"/>
              <a:gd name="connsiteY25" fmla="*/ 4816910 h 5780315"/>
              <a:gd name="connsiteX26" fmla="*/ 0 w 5788430"/>
              <a:gd name="connsiteY26" fmla="*/ 4189339 h 5780315"/>
              <a:gd name="connsiteX27" fmla="*/ 0 w 5788430"/>
              <a:gd name="connsiteY27" fmla="*/ 3600303 h 5780315"/>
              <a:gd name="connsiteX28" fmla="*/ 0 w 5788430"/>
              <a:gd name="connsiteY28" fmla="*/ 3165408 h 5780315"/>
              <a:gd name="connsiteX29" fmla="*/ 0 w 5788430"/>
              <a:gd name="connsiteY29" fmla="*/ 2576372 h 5780315"/>
              <a:gd name="connsiteX30" fmla="*/ 0 w 5788430"/>
              <a:gd name="connsiteY30" fmla="*/ 1948801 h 5780315"/>
              <a:gd name="connsiteX31" fmla="*/ 0 w 5788430"/>
              <a:gd name="connsiteY31" fmla="*/ 963405 h 57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88430" h="5780315" fill="none" extrusionOk="0">
                <a:moveTo>
                  <a:pt x="0" y="963405"/>
                </a:moveTo>
                <a:cubicBezTo>
                  <a:pt x="-34134" y="447461"/>
                  <a:pt x="375327" y="-37998"/>
                  <a:pt x="963405" y="0"/>
                </a:cubicBezTo>
                <a:cubicBezTo>
                  <a:pt x="1153957" y="-25549"/>
                  <a:pt x="1278889" y="32255"/>
                  <a:pt x="1515065" y="0"/>
                </a:cubicBezTo>
                <a:cubicBezTo>
                  <a:pt x="1751241" y="-32255"/>
                  <a:pt x="1900314" y="15194"/>
                  <a:pt x="2143957" y="0"/>
                </a:cubicBezTo>
                <a:cubicBezTo>
                  <a:pt x="2387600" y="-15194"/>
                  <a:pt x="2412500" y="46394"/>
                  <a:pt x="2618385" y="0"/>
                </a:cubicBezTo>
                <a:cubicBezTo>
                  <a:pt x="2824270" y="-46394"/>
                  <a:pt x="2914775" y="42915"/>
                  <a:pt x="3054196" y="0"/>
                </a:cubicBezTo>
                <a:cubicBezTo>
                  <a:pt x="3193617" y="-42915"/>
                  <a:pt x="3413801" y="37429"/>
                  <a:pt x="3567240" y="0"/>
                </a:cubicBezTo>
                <a:cubicBezTo>
                  <a:pt x="3720679" y="-37429"/>
                  <a:pt x="3874868" y="16844"/>
                  <a:pt x="4157516" y="0"/>
                </a:cubicBezTo>
                <a:cubicBezTo>
                  <a:pt x="4440164" y="-16844"/>
                  <a:pt x="4665549" y="42755"/>
                  <a:pt x="4825025" y="0"/>
                </a:cubicBezTo>
                <a:cubicBezTo>
                  <a:pt x="5464201" y="91325"/>
                  <a:pt x="5833154" y="411347"/>
                  <a:pt x="5788430" y="963405"/>
                </a:cubicBezTo>
                <a:cubicBezTo>
                  <a:pt x="5815022" y="1122710"/>
                  <a:pt x="5736026" y="1330103"/>
                  <a:pt x="5788430" y="1552441"/>
                </a:cubicBezTo>
                <a:cubicBezTo>
                  <a:pt x="5840834" y="1774779"/>
                  <a:pt x="5769056" y="1902173"/>
                  <a:pt x="5788430" y="2025871"/>
                </a:cubicBezTo>
                <a:cubicBezTo>
                  <a:pt x="5807804" y="2149569"/>
                  <a:pt x="5775853" y="2342883"/>
                  <a:pt x="5788430" y="2537837"/>
                </a:cubicBezTo>
                <a:cubicBezTo>
                  <a:pt x="5801007" y="2732791"/>
                  <a:pt x="5745802" y="2946623"/>
                  <a:pt x="5788430" y="3165408"/>
                </a:cubicBezTo>
                <a:cubicBezTo>
                  <a:pt x="5831058" y="3384193"/>
                  <a:pt x="5777371" y="3505344"/>
                  <a:pt x="5788430" y="3638838"/>
                </a:cubicBezTo>
                <a:cubicBezTo>
                  <a:pt x="5799489" y="3772332"/>
                  <a:pt x="5784948" y="4039540"/>
                  <a:pt x="5788430" y="4227874"/>
                </a:cubicBezTo>
                <a:cubicBezTo>
                  <a:pt x="5791912" y="4416208"/>
                  <a:pt x="5754180" y="4561639"/>
                  <a:pt x="5788430" y="4816910"/>
                </a:cubicBezTo>
                <a:cubicBezTo>
                  <a:pt x="5816517" y="5252336"/>
                  <a:pt x="5465499" y="5710583"/>
                  <a:pt x="4825025" y="5780315"/>
                </a:cubicBezTo>
                <a:cubicBezTo>
                  <a:pt x="4620629" y="5798188"/>
                  <a:pt x="4536062" y="5760034"/>
                  <a:pt x="4273365" y="5780315"/>
                </a:cubicBezTo>
                <a:cubicBezTo>
                  <a:pt x="4010668" y="5800596"/>
                  <a:pt x="3949053" y="5777802"/>
                  <a:pt x="3683089" y="5780315"/>
                </a:cubicBezTo>
                <a:cubicBezTo>
                  <a:pt x="3417125" y="5782828"/>
                  <a:pt x="3343014" y="5743641"/>
                  <a:pt x="3247277" y="5780315"/>
                </a:cubicBezTo>
                <a:cubicBezTo>
                  <a:pt x="3151540" y="5816989"/>
                  <a:pt x="2843500" y="5770501"/>
                  <a:pt x="2618385" y="5780315"/>
                </a:cubicBezTo>
                <a:cubicBezTo>
                  <a:pt x="2393270" y="5790129"/>
                  <a:pt x="2325462" y="5770932"/>
                  <a:pt x="2143957" y="5780315"/>
                </a:cubicBezTo>
                <a:cubicBezTo>
                  <a:pt x="1962452" y="5789698"/>
                  <a:pt x="1720528" y="5777561"/>
                  <a:pt x="1553681" y="5780315"/>
                </a:cubicBezTo>
                <a:cubicBezTo>
                  <a:pt x="1386834" y="5783069"/>
                  <a:pt x="1247931" y="5766555"/>
                  <a:pt x="963405" y="5780315"/>
                </a:cubicBezTo>
                <a:cubicBezTo>
                  <a:pt x="400920" y="5718352"/>
                  <a:pt x="48563" y="5350996"/>
                  <a:pt x="0" y="4816910"/>
                </a:cubicBezTo>
                <a:cubicBezTo>
                  <a:pt x="-35607" y="4657097"/>
                  <a:pt x="43155" y="4432187"/>
                  <a:pt x="0" y="4189339"/>
                </a:cubicBezTo>
                <a:cubicBezTo>
                  <a:pt x="-43155" y="3946491"/>
                  <a:pt x="61688" y="3727904"/>
                  <a:pt x="0" y="3600303"/>
                </a:cubicBezTo>
                <a:cubicBezTo>
                  <a:pt x="-61688" y="3472702"/>
                  <a:pt x="34487" y="3262967"/>
                  <a:pt x="0" y="3165408"/>
                </a:cubicBezTo>
                <a:cubicBezTo>
                  <a:pt x="-34487" y="3067849"/>
                  <a:pt x="1655" y="2825199"/>
                  <a:pt x="0" y="2576372"/>
                </a:cubicBezTo>
                <a:cubicBezTo>
                  <a:pt x="-1655" y="2327545"/>
                  <a:pt x="66719" y="2099391"/>
                  <a:pt x="0" y="1948801"/>
                </a:cubicBezTo>
                <a:cubicBezTo>
                  <a:pt x="-66719" y="1798211"/>
                  <a:pt x="26271" y="1231433"/>
                  <a:pt x="0" y="963405"/>
                </a:cubicBezTo>
                <a:close/>
              </a:path>
              <a:path w="5788430" h="5780315" stroke="0" extrusionOk="0">
                <a:moveTo>
                  <a:pt x="0" y="963405"/>
                </a:moveTo>
                <a:cubicBezTo>
                  <a:pt x="-53337" y="452745"/>
                  <a:pt x="448510" y="-146636"/>
                  <a:pt x="963405" y="0"/>
                </a:cubicBezTo>
                <a:cubicBezTo>
                  <a:pt x="1094805" y="-23326"/>
                  <a:pt x="1310744" y="26372"/>
                  <a:pt x="1437833" y="0"/>
                </a:cubicBezTo>
                <a:cubicBezTo>
                  <a:pt x="1564922" y="-26372"/>
                  <a:pt x="1850084" y="67612"/>
                  <a:pt x="2066725" y="0"/>
                </a:cubicBezTo>
                <a:cubicBezTo>
                  <a:pt x="2283366" y="-67612"/>
                  <a:pt x="2404311" y="25812"/>
                  <a:pt x="2579769" y="0"/>
                </a:cubicBezTo>
                <a:cubicBezTo>
                  <a:pt x="2755227" y="-25812"/>
                  <a:pt x="2861436" y="5492"/>
                  <a:pt x="3092813" y="0"/>
                </a:cubicBezTo>
                <a:cubicBezTo>
                  <a:pt x="3324190" y="-5492"/>
                  <a:pt x="3461193" y="14592"/>
                  <a:pt x="3644473" y="0"/>
                </a:cubicBezTo>
                <a:cubicBezTo>
                  <a:pt x="3827753" y="-14592"/>
                  <a:pt x="4016749" y="18635"/>
                  <a:pt x="4273365" y="0"/>
                </a:cubicBezTo>
                <a:cubicBezTo>
                  <a:pt x="4529981" y="-18635"/>
                  <a:pt x="4702803" y="1542"/>
                  <a:pt x="4825025" y="0"/>
                </a:cubicBezTo>
                <a:cubicBezTo>
                  <a:pt x="5219360" y="-74108"/>
                  <a:pt x="5772336" y="424731"/>
                  <a:pt x="5788430" y="963405"/>
                </a:cubicBezTo>
                <a:cubicBezTo>
                  <a:pt x="5843113" y="1211601"/>
                  <a:pt x="5722844" y="1302636"/>
                  <a:pt x="5788430" y="1513906"/>
                </a:cubicBezTo>
                <a:cubicBezTo>
                  <a:pt x="5854016" y="1725176"/>
                  <a:pt x="5744314" y="1944520"/>
                  <a:pt x="5788430" y="2141477"/>
                </a:cubicBezTo>
                <a:cubicBezTo>
                  <a:pt x="5832546" y="2338434"/>
                  <a:pt x="5787872" y="2400044"/>
                  <a:pt x="5788430" y="2614907"/>
                </a:cubicBezTo>
                <a:cubicBezTo>
                  <a:pt x="5788988" y="2829770"/>
                  <a:pt x="5761184" y="3027570"/>
                  <a:pt x="5788430" y="3242478"/>
                </a:cubicBezTo>
                <a:cubicBezTo>
                  <a:pt x="5815676" y="3457386"/>
                  <a:pt x="5713398" y="3636652"/>
                  <a:pt x="5788430" y="3870049"/>
                </a:cubicBezTo>
                <a:cubicBezTo>
                  <a:pt x="5863462" y="4103446"/>
                  <a:pt x="5788393" y="4093833"/>
                  <a:pt x="5788430" y="4304944"/>
                </a:cubicBezTo>
                <a:cubicBezTo>
                  <a:pt x="5788467" y="4516055"/>
                  <a:pt x="5730236" y="4699831"/>
                  <a:pt x="5788430" y="4816910"/>
                </a:cubicBezTo>
                <a:cubicBezTo>
                  <a:pt x="5854910" y="5416689"/>
                  <a:pt x="5391924" y="5735642"/>
                  <a:pt x="4825025" y="5780315"/>
                </a:cubicBezTo>
                <a:cubicBezTo>
                  <a:pt x="4679646" y="5822273"/>
                  <a:pt x="4427966" y="5766487"/>
                  <a:pt x="4311981" y="5780315"/>
                </a:cubicBezTo>
                <a:cubicBezTo>
                  <a:pt x="4195996" y="5794143"/>
                  <a:pt x="4006822" y="5758835"/>
                  <a:pt x="3760321" y="5780315"/>
                </a:cubicBezTo>
                <a:cubicBezTo>
                  <a:pt x="3513820" y="5801795"/>
                  <a:pt x="3432941" y="5768137"/>
                  <a:pt x="3208661" y="5780315"/>
                </a:cubicBezTo>
                <a:cubicBezTo>
                  <a:pt x="2984381" y="5792493"/>
                  <a:pt x="2768291" y="5771999"/>
                  <a:pt x="2579769" y="5780315"/>
                </a:cubicBezTo>
                <a:cubicBezTo>
                  <a:pt x="2391247" y="5788631"/>
                  <a:pt x="2287241" y="5752200"/>
                  <a:pt x="2066725" y="5780315"/>
                </a:cubicBezTo>
                <a:cubicBezTo>
                  <a:pt x="1846209" y="5808430"/>
                  <a:pt x="1707939" y="5774917"/>
                  <a:pt x="1476449" y="5780315"/>
                </a:cubicBezTo>
                <a:cubicBezTo>
                  <a:pt x="1244959" y="5785713"/>
                  <a:pt x="1105668" y="5742053"/>
                  <a:pt x="963405" y="5780315"/>
                </a:cubicBezTo>
                <a:cubicBezTo>
                  <a:pt x="515419" y="5744146"/>
                  <a:pt x="-131223" y="5360638"/>
                  <a:pt x="0" y="4816910"/>
                </a:cubicBezTo>
                <a:cubicBezTo>
                  <a:pt x="-12263" y="4691848"/>
                  <a:pt x="17118" y="4535041"/>
                  <a:pt x="0" y="4304944"/>
                </a:cubicBezTo>
                <a:cubicBezTo>
                  <a:pt x="-17118" y="4074847"/>
                  <a:pt x="26025" y="3992249"/>
                  <a:pt x="0" y="3870049"/>
                </a:cubicBezTo>
                <a:cubicBezTo>
                  <a:pt x="-26025" y="3747850"/>
                  <a:pt x="61684" y="3548233"/>
                  <a:pt x="0" y="3281013"/>
                </a:cubicBezTo>
                <a:cubicBezTo>
                  <a:pt x="-61684" y="3013793"/>
                  <a:pt x="9891" y="2896410"/>
                  <a:pt x="0" y="2730512"/>
                </a:cubicBezTo>
                <a:cubicBezTo>
                  <a:pt x="-9891" y="2564614"/>
                  <a:pt x="58515" y="2463746"/>
                  <a:pt x="0" y="2218547"/>
                </a:cubicBezTo>
                <a:cubicBezTo>
                  <a:pt x="-58515" y="1973348"/>
                  <a:pt x="27394" y="1805586"/>
                  <a:pt x="0" y="1590976"/>
                </a:cubicBezTo>
                <a:cubicBezTo>
                  <a:pt x="-27394" y="1376366"/>
                  <a:pt x="33193" y="1210397"/>
                  <a:pt x="0" y="963405"/>
                </a:cubicBezTo>
                <a:close/>
              </a:path>
            </a:pathLst>
          </a:custGeom>
          <a:solidFill>
            <a:schemeClr val="bg1"/>
          </a:solidFill>
          <a:ln w="38100">
            <a:solidFill>
              <a:srgbClr val="FFC000"/>
            </a:solidFill>
            <a:extLst>
              <a:ext uri="{C807C97D-BFC1-408E-A445-0C87EB9F89A2}">
                <ask:lineSketchStyleProps xmlns:ask="http://schemas.microsoft.com/office/drawing/2018/sketchyshapes" sd="123615413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noProof="0" dirty="0"/>
          </a:p>
        </p:txBody>
      </p:sp>
      <p:sp>
        <p:nvSpPr>
          <p:cNvPr id="6" name="TextBox 12">
            <a:extLst>
              <a:ext uri="{FF2B5EF4-FFF2-40B4-BE49-F238E27FC236}">
                <a16:creationId xmlns:a16="http://schemas.microsoft.com/office/drawing/2014/main" id="{8CBF94EF-A5C2-F062-B5D2-363A7CD964A3}"/>
              </a:ext>
            </a:extLst>
          </p:cNvPr>
          <p:cNvSpPr txBox="1"/>
          <p:nvPr/>
        </p:nvSpPr>
        <p:spPr>
          <a:xfrm>
            <a:off x="0" y="276999"/>
            <a:ext cx="12192000"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2800" noProof="0" dirty="0"/>
              <a:t>Desnutrición crónica infantil y agua contaminada con E.coli</a:t>
            </a:r>
          </a:p>
        </p:txBody>
      </p:sp>
      <p:sp>
        <p:nvSpPr>
          <p:cNvPr id="9" name="TextBox 8">
            <a:extLst>
              <a:ext uri="{FF2B5EF4-FFF2-40B4-BE49-F238E27FC236}">
                <a16:creationId xmlns:a16="http://schemas.microsoft.com/office/drawing/2014/main" id="{7CB82B6E-06A1-66F2-CA64-3F1D287FBD2A}"/>
              </a:ext>
            </a:extLst>
          </p:cNvPr>
          <p:cNvSpPr txBox="1"/>
          <p:nvPr/>
        </p:nvSpPr>
        <p:spPr>
          <a:xfrm>
            <a:off x="2094234" y="1703245"/>
            <a:ext cx="3835761" cy="4832092"/>
          </a:xfrm>
          <a:prstGeom prst="rect">
            <a:avLst/>
          </a:prstGeom>
          <a:noFill/>
        </p:spPr>
        <p:txBody>
          <a:bodyPr wrap="square" rtlCol="0">
            <a:spAutoFit/>
          </a:bodyPr>
          <a:lstStyle/>
          <a:p>
            <a:r>
              <a:rPr lang="es-EC" noProof="0" dirty="0"/>
              <a:t>DCI en </a:t>
            </a:r>
            <a:r>
              <a:rPr lang="es-EC" b="1" noProof="0" dirty="0"/>
              <a:t>menores de 2 años</a:t>
            </a:r>
            <a:r>
              <a:rPr lang="es-EC" noProof="0" dirty="0"/>
              <a:t>: </a:t>
            </a:r>
            <a:r>
              <a:rPr lang="es-EC" sz="2400" b="1" noProof="0" dirty="0">
                <a:solidFill>
                  <a:srgbClr val="00B0F0"/>
                </a:solidFill>
              </a:rPr>
              <a:t>19,3%</a:t>
            </a:r>
          </a:p>
          <a:p>
            <a:endParaRPr lang="es-EC" noProof="0" dirty="0"/>
          </a:p>
          <a:p>
            <a:r>
              <a:rPr lang="es-EC" noProof="0" dirty="0"/>
              <a:t>Desagregación </a:t>
            </a:r>
            <a:r>
              <a:rPr lang="es-EC" b="1" noProof="0" dirty="0"/>
              <a:t>étnica</a:t>
            </a:r>
            <a:r>
              <a:rPr lang="es-EC" noProof="0" dirty="0"/>
              <a:t>:</a:t>
            </a:r>
          </a:p>
          <a:p>
            <a:pPr lvl="1"/>
            <a:r>
              <a:rPr lang="es-EC" noProof="0" dirty="0"/>
              <a:t>Indígena: </a:t>
            </a:r>
            <a:r>
              <a:rPr lang="es-EC" sz="2400" b="1" noProof="0" dirty="0">
                <a:solidFill>
                  <a:srgbClr val="00B0F0"/>
                </a:solidFill>
              </a:rPr>
              <a:t>32,3%</a:t>
            </a:r>
          </a:p>
          <a:p>
            <a:pPr lvl="1"/>
            <a:r>
              <a:rPr lang="es-EC" noProof="0" dirty="0"/>
              <a:t>Mestizo: </a:t>
            </a:r>
            <a:r>
              <a:rPr lang="es-EC" sz="2400" b="1" noProof="0" dirty="0">
                <a:solidFill>
                  <a:srgbClr val="00B0F0"/>
                </a:solidFill>
              </a:rPr>
              <a:t>18,5%</a:t>
            </a:r>
          </a:p>
          <a:p>
            <a:endParaRPr lang="es-EC" noProof="0" dirty="0"/>
          </a:p>
          <a:p>
            <a:r>
              <a:rPr lang="es-EC" noProof="0" dirty="0"/>
              <a:t>Provincias </a:t>
            </a:r>
            <a:r>
              <a:rPr lang="es-EC" b="1" noProof="0" dirty="0"/>
              <a:t>más afectadas</a:t>
            </a:r>
            <a:r>
              <a:rPr lang="es-EC" noProof="0" dirty="0"/>
              <a:t>: </a:t>
            </a:r>
          </a:p>
          <a:p>
            <a:pPr lvl="1"/>
            <a:r>
              <a:rPr lang="es-EC" noProof="0" dirty="0"/>
              <a:t>Chimborazo </a:t>
            </a:r>
            <a:r>
              <a:rPr lang="es-EC" sz="2400" b="1" noProof="0" dirty="0">
                <a:solidFill>
                  <a:srgbClr val="00B0F0"/>
                </a:solidFill>
              </a:rPr>
              <a:t>(40,1%)</a:t>
            </a:r>
          </a:p>
          <a:p>
            <a:pPr lvl="1"/>
            <a:r>
              <a:rPr lang="es-EC" noProof="0" dirty="0"/>
              <a:t>Santa Elena </a:t>
            </a:r>
            <a:r>
              <a:rPr lang="es-EC" sz="2400" b="1" noProof="0" dirty="0">
                <a:solidFill>
                  <a:srgbClr val="00B0F0"/>
                </a:solidFill>
              </a:rPr>
              <a:t>(32,6%)</a:t>
            </a:r>
          </a:p>
          <a:p>
            <a:pPr lvl="1"/>
            <a:endParaRPr lang="es-EC" noProof="0" dirty="0"/>
          </a:p>
          <a:p>
            <a:r>
              <a:rPr lang="es-EC" noProof="0" dirty="0"/>
              <a:t>Desagregación por </a:t>
            </a:r>
            <a:r>
              <a:rPr lang="es-EC" b="1" noProof="0" dirty="0"/>
              <a:t>ingresos</a:t>
            </a:r>
            <a:r>
              <a:rPr lang="es-EC" noProof="0" dirty="0"/>
              <a:t>:</a:t>
            </a:r>
          </a:p>
          <a:p>
            <a:pPr lvl="1"/>
            <a:r>
              <a:rPr lang="es-EC" noProof="0" dirty="0"/>
              <a:t>Quintil más pobre: </a:t>
            </a:r>
            <a:r>
              <a:rPr lang="es-EC" sz="2400" b="1" noProof="0" dirty="0">
                <a:solidFill>
                  <a:srgbClr val="00B0F0"/>
                </a:solidFill>
              </a:rPr>
              <a:t>21,8%</a:t>
            </a:r>
          </a:p>
          <a:p>
            <a:pPr lvl="1"/>
            <a:r>
              <a:rPr lang="es-EC" noProof="0" dirty="0"/>
              <a:t>Quintil más rico: </a:t>
            </a:r>
            <a:r>
              <a:rPr lang="es-EC" sz="2400" b="1" noProof="0" dirty="0">
                <a:solidFill>
                  <a:srgbClr val="00B0F0"/>
                </a:solidFill>
              </a:rPr>
              <a:t>13,9%    </a:t>
            </a:r>
          </a:p>
          <a:p>
            <a:endParaRPr lang="es-EC" noProof="0" dirty="0"/>
          </a:p>
          <a:p>
            <a:pPr lvl="1"/>
            <a:endParaRPr lang="es-EC" noProof="0" dirty="0"/>
          </a:p>
          <a:p>
            <a:endParaRPr lang="es-EC" noProof="0" dirty="0"/>
          </a:p>
          <a:p>
            <a:endParaRPr lang="es-EC" noProof="0" dirty="0"/>
          </a:p>
        </p:txBody>
      </p:sp>
      <p:sp>
        <p:nvSpPr>
          <p:cNvPr id="10" name="Rectangle: Rounded Corners 9">
            <a:extLst>
              <a:ext uri="{FF2B5EF4-FFF2-40B4-BE49-F238E27FC236}">
                <a16:creationId xmlns:a16="http://schemas.microsoft.com/office/drawing/2014/main" id="{26F5911C-CEDC-AE70-CC31-145DD0B021AF}"/>
              </a:ext>
            </a:extLst>
          </p:cNvPr>
          <p:cNvSpPr/>
          <p:nvPr/>
        </p:nvSpPr>
        <p:spPr>
          <a:xfrm>
            <a:off x="6250125" y="935388"/>
            <a:ext cx="5720174" cy="5780315"/>
          </a:xfrm>
          <a:custGeom>
            <a:avLst/>
            <a:gdLst>
              <a:gd name="connsiteX0" fmla="*/ 0 w 5720174"/>
              <a:gd name="connsiteY0" fmla="*/ 953381 h 5780315"/>
              <a:gd name="connsiteX1" fmla="*/ 953381 w 5720174"/>
              <a:gd name="connsiteY1" fmla="*/ 0 h 5780315"/>
              <a:gd name="connsiteX2" fmla="*/ 1498154 w 5720174"/>
              <a:gd name="connsiteY2" fmla="*/ 0 h 5780315"/>
              <a:gd name="connsiteX3" fmla="*/ 2119196 w 5720174"/>
              <a:gd name="connsiteY3" fmla="*/ 0 h 5780315"/>
              <a:gd name="connsiteX4" fmla="*/ 2587700 w 5720174"/>
              <a:gd name="connsiteY4" fmla="*/ 0 h 5780315"/>
              <a:gd name="connsiteX5" fmla="*/ 3018071 w 5720174"/>
              <a:gd name="connsiteY5" fmla="*/ 0 h 5780315"/>
              <a:gd name="connsiteX6" fmla="*/ 3524710 w 5720174"/>
              <a:gd name="connsiteY6" fmla="*/ 0 h 5780315"/>
              <a:gd name="connsiteX7" fmla="*/ 4107617 w 5720174"/>
              <a:gd name="connsiteY7" fmla="*/ 0 h 5780315"/>
              <a:gd name="connsiteX8" fmla="*/ 4766793 w 5720174"/>
              <a:gd name="connsiteY8" fmla="*/ 0 h 5780315"/>
              <a:gd name="connsiteX9" fmla="*/ 5720174 w 5720174"/>
              <a:gd name="connsiteY9" fmla="*/ 953381 h 5780315"/>
              <a:gd name="connsiteX10" fmla="*/ 5720174 w 5720174"/>
              <a:gd name="connsiteY10" fmla="*/ 1545481 h 5780315"/>
              <a:gd name="connsiteX11" fmla="*/ 5720174 w 5720174"/>
              <a:gd name="connsiteY11" fmla="*/ 2021375 h 5780315"/>
              <a:gd name="connsiteX12" fmla="*/ 5720174 w 5720174"/>
              <a:gd name="connsiteY12" fmla="*/ 2536004 h 5780315"/>
              <a:gd name="connsiteX13" fmla="*/ 5720174 w 5720174"/>
              <a:gd name="connsiteY13" fmla="*/ 3166840 h 5780315"/>
              <a:gd name="connsiteX14" fmla="*/ 5720174 w 5720174"/>
              <a:gd name="connsiteY14" fmla="*/ 3642734 h 5780315"/>
              <a:gd name="connsiteX15" fmla="*/ 5720174 w 5720174"/>
              <a:gd name="connsiteY15" fmla="*/ 4234834 h 5780315"/>
              <a:gd name="connsiteX16" fmla="*/ 5720174 w 5720174"/>
              <a:gd name="connsiteY16" fmla="*/ 4826934 h 5780315"/>
              <a:gd name="connsiteX17" fmla="*/ 4766793 w 5720174"/>
              <a:gd name="connsiteY17" fmla="*/ 5780315 h 5780315"/>
              <a:gd name="connsiteX18" fmla="*/ 4222020 w 5720174"/>
              <a:gd name="connsiteY18" fmla="*/ 5780315 h 5780315"/>
              <a:gd name="connsiteX19" fmla="*/ 3639113 w 5720174"/>
              <a:gd name="connsiteY19" fmla="*/ 5780315 h 5780315"/>
              <a:gd name="connsiteX20" fmla="*/ 3208742 w 5720174"/>
              <a:gd name="connsiteY20" fmla="*/ 5780315 h 5780315"/>
              <a:gd name="connsiteX21" fmla="*/ 2587700 w 5720174"/>
              <a:gd name="connsiteY21" fmla="*/ 5780315 h 5780315"/>
              <a:gd name="connsiteX22" fmla="*/ 2119196 w 5720174"/>
              <a:gd name="connsiteY22" fmla="*/ 5780315 h 5780315"/>
              <a:gd name="connsiteX23" fmla="*/ 1536288 w 5720174"/>
              <a:gd name="connsiteY23" fmla="*/ 5780315 h 5780315"/>
              <a:gd name="connsiteX24" fmla="*/ 953381 w 5720174"/>
              <a:gd name="connsiteY24" fmla="*/ 5780315 h 5780315"/>
              <a:gd name="connsiteX25" fmla="*/ 0 w 5720174"/>
              <a:gd name="connsiteY25" fmla="*/ 4826934 h 5780315"/>
              <a:gd name="connsiteX26" fmla="*/ 0 w 5720174"/>
              <a:gd name="connsiteY26" fmla="*/ 4196098 h 5780315"/>
              <a:gd name="connsiteX27" fmla="*/ 0 w 5720174"/>
              <a:gd name="connsiteY27" fmla="*/ 3603998 h 5780315"/>
              <a:gd name="connsiteX28" fmla="*/ 0 w 5720174"/>
              <a:gd name="connsiteY28" fmla="*/ 3166840 h 5780315"/>
              <a:gd name="connsiteX29" fmla="*/ 0 w 5720174"/>
              <a:gd name="connsiteY29" fmla="*/ 2574740 h 5780315"/>
              <a:gd name="connsiteX30" fmla="*/ 0 w 5720174"/>
              <a:gd name="connsiteY30" fmla="*/ 1943904 h 5780315"/>
              <a:gd name="connsiteX31" fmla="*/ 0 w 5720174"/>
              <a:gd name="connsiteY31" fmla="*/ 953381 h 57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0174" h="5780315" fill="none" extrusionOk="0">
                <a:moveTo>
                  <a:pt x="0" y="953381"/>
                </a:moveTo>
                <a:cubicBezTo>
                  <a:pt x="-53424" y="452089"/>
                  <a:pt x="332526" y="-63993"/>
                  <a:pt x="953381" y="0"/>
                </a:cubicBezTo>
                <a:cubicBezTo>
                  <a:pt x="1144684" y="-34044"/>
                  <a:pt x="1242044" y="38297"/>
                  <a:pt x="1498154" y="0"/>
                </a:cubicBezTo>
                <a:cubicBezTo>
                  <a:pt x="1754264" y="-38297"/>
                  <a:pt x="1886014" y="13610"/>
                  <a:pt x="2119196" y="0"/>
                </a:cubicBezTo>
                <a:cubicBezTo>
                  <a:pt x="2352378" y="-13610"/>
                  <a:pt x="2424534" y="55157"/>
                  <a:pt x="2587700" y="0"/>
                </a:cubicBezTo>
                <a:cubicBezTo>
                  <a:pt x="2750866" y="-55157"/>
                  <a:pt x="2906214" y="19610"/>
                  <a:pt x="3018071" y="0"/>
                </a:cubicBezTo>
                <a:cubicBezTo>
                  <a:pt x="3129928" y="-19610"/>
                  <a:pt x="3332065" y="42060"/>
                  <a:pt x="3524710" y="0"/>
                </a:cubicBezTo>
                <a:cubicBezTo>
                  <a:pt x="3717355" y="-42060"/>
                  <a:pt x="3952660" y="54613"/>
                  <a:pt x="4107617" y="0"/>
                </a:cubicBezTo>
                <a:cubicBezTo>
                  <a:pt x="4262574" y="-54613"/>
                  <a:pt x="4633776" y="78103"/>
                  <a:pt x="4766793" y="0"/>
                </a:cubicBezTo>
                <a:cubicBezTo>
                  <a:pt x="5410095" y="99564"/>
                  <a:pt x="5741483" y="417322"/>
                  <a:pt x="5720174" y="953381"/>
                </a:cubicBezTo>
                <a:cubicBezTo>
                  <a:pt x="5780230" y="1189328"/>
                  <a:pt x="5665813" y="1267787"/>
                  <a:pt x="5720174" y="1545481"/>
                </a:cubicBezTo>
                <a:cubicBezTo>
                  <a:pt x="5774535" y="1823175"/>
                  <a:pt x="5667077" y="1856027"/>
                  <a:pt x="5720174" y="2021375"/>
                </a:cubicBezTo>
                <a:cubicBezTo>
                  <a:pt x="5773271" y="2186723"/>
                  <a:pt x="5706221" y="2349569"/>
                  <a:pt x="5720174" y="2536004"/>
                </a:cubicBezTo>
                <a:cubicBezTo>
                  <a:pt x="5734127" y="2722439"/>
                  <a:pt x="5673574" y="2945066"/>
                  <a:pt x="5720174" y="3166840"/>
                </a:cubicBezTo>
                <a:cubicBezTo>
                  <a:pt x="5766774" y="3388614"/>
                  <a:pt x="5663237" y="3434150"/>
                  <a:pt x="5720174" y="3642734"/>
                </a:cubicBezTo>
                <a:cubicBezTo>
                  <a:pt x="5777111" y="3851318"/>
                  <a:pt x="5679394" y="3942426"/>
                  <a:pt x="5720174" y="4234834"/>
                </a:cubicBezTo>
                <a:cubicBezTo>
                  <a:pt x="5760954" y="4527242"/>
                  <a:pt x="5704861" y="4590230"/>
                  <a:pt x="5720174" y="4826934"/>
                </a:cubicBezTo>
                <a:cubicBezTo>
                  <a:pt x="5744143" y="5270993"/>
                  <a:pt x="5337296" y="5752033"/>
                  <a:pt x="4766793" y="5780315"/>
                </a:cubicBezTo>
                <a:cubicBezTo>
                  <a:pt x="4521053" y="5805007"/>
                  <a:pt x="4343609" y="5747351"/>
                  <a:pt x="4222020" y="5780315"/>
                </a:cubicBezTo>
                <a:cubicBezTo>
                  <a:pt x="4100431" y="5813279"/>
                  <a:pt x="3890567" y="5750104"/>
                  <a:pt x="3639113" y="5780315"/>
                </a:cubicBezTo>
                <a:cubicBezTo>
                  <a:pt x="3387659" y="5810526"/>
                  <a:pt x="3394908" y="5759239"/>
                  <a:pt x="3208742" y="5780315"/>
                </a:cubicBezTo>
                <a:cubicBezTo>
                  <a:pt x="3022576" y="5801391"/>
                  <a:pt x="2887916" y="5754055"/>
                  <a:pt x="2587700" y="5780315"/>
                </a:cubicBezTo>
                <a:cubicBezTo>
                  <a:pt x="2287484" y="5806575"/>
                  <a:pt x="2289911" y="5770802"/>
                  <a:pt x="2119196" y="5780315"/>
                </a:cubicBezTo>
                <a:cubicBezTo>
                  <a:pt x="1948481" y="5789828"/>
                  <a:pt x="1716994" y="5722463"/>
                  <a:pt x="1536288" y="5780315"/>
                </a:cubicBezTo>
                <a:cubicBezTo>
                  <a:pt x="1355582" y="5838167"/>
                  <a:pt x="1111946" y="5718081"/>
                  <a:pt x="953381" y="5780315"/>
                </a:cubicBezTo>
                <a:cubicBezTo>
                  <a:pt x="398509" y="5722584"/>
                  <a:pt x="118589" y="5358385"/>
                  <a:pt x="0" y="4826934"/>
                </a:cubicBezTo>
                <a:cubicBezTo>
                  <a:pt x="-56926" y="4552440"/>
                  <a:pt x="3123" y="4412453"/>
                  <a:pt x="0" y="4196098"/>
                </a:cubicBezTo>
                <a:cubicBezTo>
                  <a:pt x="-3123" y="3979743"/>
                  <a:pt x="49366" y="3845245"/>
                  <a:pt x="0" y="3603998"/>
                </a:cubicBezTo>
                <a:cubicBezTo>
                  <a:pt x="-49366" y="3362751"/>
                  <a:pt x="37364" y="3340043"/>
                  <a:pt x="0" y="3166840"/>
                </a:cubicBezTo>
                <a:cubicBezTo>
                  <a:pt x="-37364" y="2993637"/>
                  <a:pt x="7089" y="2701620"/>
                  <a:pt x="0" y="2574740"/>
                </a:cubicBezTo>
                <a:cubicBezTo>
                  <a:pt x="-7089" y="2447860"/>
                  <a:pt x="64104" y="2106662"/>
                  <a:pt x="0" y="1943904"/>
                </a:cubicBezTo>
                <a:cubicBezTo>
                  <a:pt x="-64104" y="1781146"/>
                  <a:pt x="15530" y="1353948"/>
                  <a:pt x="0" y="953381"/>
                </a:cubicBezTo>
                <a:close/>
              </a:path>
              <a:path w="5720174" h="5780315" stroke="0" extrusionOk="0">
                <a:moveTo>
                  <a:pt x="0" y="953381"/>
                </a:moveTo>
                <a:cubicBezTo>
                  <a:pt x="-96643" y="465642"/>
                  <a:pt x="433075" y="-53195"/>
                  <a:pt x="953381" y="0"/>
                </a:cubicBezTo>
                <a:cubicBezTo>
                  <a:pt x="1140538" y="-16650"/>
                  <a:pt x="1271873" y="37063"/>
                  <a:pt x="1421886" y="0"/>
                </a:cubicBezTo>
                <a:cubicBezTo>
                  <a:pt x="1571899" y="-37063"/>
                  <a:pt x="1892463" y="42210"/>
                  <a:pt x="2042927" y="0"/>
                </a:cubicBezTo>
                <a:cubicBezTo>
                  <a:pt x="2193391" y="-42210"/>
                  <a:pt x="2319797" y="7172"/>
                  <a:pt x="2549566" y="0"/>
                </a:cubicBezTo>
                <a:cubicBezTo>
                  <a:pt x="2779335" y="-7172"/>
                  <a:pt x="2914498" y="30967"/>
                  <a:pt x="3056205" y="0"/>
                </a:cubicBezTo>
                <a:cubicBezTo>
                  <a:pt x="3197912" y="-30967"/>
                  <a:pt x="3458287" y="59845"/>
                  <a:pt x="3600978" y="0"/>
                </a:cubicBezTo>
                <a:cubicBezTo>
                  <a:pt x="3743669" y="-59845"/>
                  <a:pt x="4096776" y="11703"/>
                  <a:pt x="4222020" y="0"/>
                </a:cubicBezTo>
                <a:cubicBezTo>
                  <a:pt x="4347264" y="-11703"/>
                  <a:pt x="4606817" y="1392"/>
                  <a:pt x="4766793" y="0"/>
                </a:cubicBezTo>
                <a:cubicBezTo>
                  <a:pt x="5179383" y="-61308"/>
                  <a:pt x="5618168" y="385007"/>
                  <a:pt x="5720174" y="953381"/>
                </a:cubicBezTo>
                <a:cubicBezTo>
                  <a:pt x="5731507" y="1216333"/>
                  <a:pt x="5687543" y="1306051"/>
                  <a:pt x="5720174" y="1506746"/>
                </a:cubicBezTo>
                <a:cubicBezTo>
                  <a:pt x="5752805" y="1707441"/>
                  <a:pt x="5656663" y="1822573"/>
                  <a:pt x="5720174" y="2137581"/>
                </a:cubicBezTo>
                <a:cubicBezTo>
                  <a:pt x="5783685" y="2452590"/>
                  <a:pt x="5685873" y="2516915"/>
                  <a:pt x="5720174" y="2613475"/>
                </a:cubicBezTo>
                <a:cubicBezTo>
                  <a:pt x="5754475" y="2710035"/>
                  <a:pt x="5654907" y="3016410"/>
                  <a:pt x="5720174" y="3244311"/>
                </a:cubicBezTo>
                <a:cubicBezTo>
                  <a:pt x="5785441" y="3472212"/>
                  <a:pt x="5715295" y="3582570"/>
                  <a:pt x="5720174" y="3875147"/>
                </a:cubicBezTo>
                <a:cubicBezTo>
                  <a:pt x="5725053" y="4167724"/>
                  <a:pt x="5694121" y="4153409"/>
                  <a:pt x="5720174" y="4312305"/>
                </a:cubicBezTo>
                <a:cubicBezTo>
                  <a:pt x="5746227" y="4471201"/>
                  <a:pt x="5659636" y="4591211"/>
                  <a:pt x="5720174" y="4826934"/>
                </a:cubicBezTo>
                <a:cubicBezTo>
                  <a:pt x="5738937" y="5372581"/>
                  <a:pt x="5346711" y="5711841"/>
                  <a:pt x="4766793" y="5780315"/>
                </a:cubicBezTo>
                <a:cubicBezTo>
                  <a:pt x="4530975" y="5840373"/>
                  <a:pt x="4506268" y="5724027"/>
                  <a:pt x="4260154" y="5780315"/>
                </a:cubicBezTo>
                <a:cubicBezTo>
                  <a:pt x="4014040" y="5836603"/>
                  <a:pt x="3839456" y="5722925"/>
                  <a:pt x="3715381" y="5780315"/>
                </a:cubicBezTo>
                <a:cubicBezTo>
                  <a:pt x="3591306" y="5837705"/>
                  <a:pt x="3360919" y="5732389"/>
                  <a:pt x="3170608" y="5780315"/>
                </a:cubicBezTo>
                <a:cubicBezTo>
                  <a:pt x="2980297" y="5828241"/>
                  <a:pt x="2740384" y="5746391"/>
                  <a:pt x="2549566" y="5780315"/>
                </a:cubicBezTo>
                <a:cubicBezTo>
                  <a:pt x="2358748" y="5814239"/>
                  <a:pt x="2145739" y="5767783"/>
                  <a:pt x="2042927" y="5780315"/>
                </a:cubicBezTo>
                <a:cubicBezTo>
                  <a:pt x="1940115" y="5792847"/>
                  <a:pt x="1649969" y="5735092"/>
                  <a:pt x="1460020" y="5780315"/>
                </a:cubicBezTo>
                <a:cubicBezTo>
                  <a:pt x="1270071" y="5825538"/>
                  <a:pt x="1069661" y="5777291"/>
                  <a:pt x="953381" y="5780315"/>
                </a:cubicBezTo>
                <a:cubicBezTo>
                  <a:pt x="569116" y="5719118"/>
                  <a:pt x="-96634" y="5362054"/>
                  <a:pt x="0" y="4826934"/>
                </a:cubicBezTo>
                <a:cubicBezTo>
                  <a:pt x="-4400" y="4714051"/>
                  <a:pt x="40856" y="4468364"/>
                  <a:pt x="0" y="4312305"/>
                </a:cubicBezTo>
                <a:cubicBezTo>
                  <a:pt x="-40856" y="4156246"/>
                  <a:pt x="47443" y="4031502"/>
                  <a:pt x="0" y="3875147"/>
                </a:cubicBezTo>
                <a:cubicBezTo>
                  <a:pt x="-47443" y="3718792"/>
                  <a:pt x="46333" y="3498091"/>
                  <a:pt x="0" y="3283046"/>
                </a:cubicBezTo>
                <a:cubicBezTo>
                  <a:pt x="-46333" y="3068001"/>
                  <a:pt x="51467" y="2932449"/>
                  <a:pt x="0" y="2729682"/>
                </a:cubicBezTo>
                <a:cubicBezTo>
                  <a:pt x="-51467" y="2526915"/>
                  <a:pt x="3179" y="2405889"/>
                  <a:pt x="0" y="2215053"/>
                </a:cubicBezTo>
                <a:cubicBezTo>
                  <a:pt x="-3179" y="2024217"/>
                  <a:pt x="9748" y="1740720"/>
                  <a:pt x="0" y="1584217"/>
                </a:cubicBezTo>
                <a:cubicBezTo>
                  <a:pt x="-9748" y="1427714"/>
                  <a:pt x="52182" y="1171752"/>
                  <a:pt x="0" y="953381"/>
                </a:cubicBezTo>
                <a:close/>
              </a:path>
            </a:pathLst>
          </a:custGeom>
          <a:solidFill>
            <a:schemeClr val="bg1"/>
          </a:solidFill>
          <a:ln w="38100">
            <a:solidFill>
              <a:schemeClr val="tx2">
                <a:lumMod val="50000"/>
                <a:lumOff val="50000"/>
              </a:schemeClr>
            </a:solidFill>
            <a:extLst>
              <a:ext uri="{C807C97D-BFC1-408E-A445-0C87EB9F89A2}">
                <ask:lineSketchStyleProps xmlns:ask="http://schemas.microsoft.com/office/drawing/2018/sketchyshapes" sd="123615413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noProof="0" dirty="0"/>
          </a:p>
        </p:txBody>
      </p:sp>
      <p:sp>
        <p:nvSpPr>
          <p:cNvPr id="11" name="TextBox 10">
            <a:extLst>
              <a:ext uri="{FF2B5EF4-FFF2-40B4-BE49-F238E27FC236}">
                <a16:creationId xmlns:a16="http://schemas.microsoft.com/office/drawing/2014/main" id="{2DD69666-A758-A195-F0E4-D787734ABB85}"/>
              </a:ext>
            </a:extLst>
          </p:cNvPr>
          <p:cNvSpPr txBox="1"/>
          <p:nvPr/>
        </p:nvSpPr>
        <p:spPr>
          <a:xfrm>
            <a:off x="854529" y="6273224"/>
            <a:ext cx="4365172" cy="307777"/>
          </a:xfrm>
          <a:prstGeom prst="rect">
            <a:avLst/>
          </a:prstGeom>
          <a:noFill/>
        </p:spPr>
        <p:txBody>
          <a:bodyPr wrap="square" rtlCol="0">
            <a:spAutoFit/>
          </a:bodyPr>
          <a:lstStyle/>
          <a:p>
            <a:r>
              <a:rPr lang="es-EC" sz="1400" noProof="0" dirty="0"/>
              <a:t>Fuente: INEC – ENDI 2023-2024</a:t>
            </a:r>
          </a:p>
        </p:txBody>
      </p:sp>
      <p:sp>
        <p:nvSpPr>
          <p:cNvPr id="12" name="TextBox 11">
            <a:extLst>
              <a:ext uri="{FF2B5EF4-FFF2-40B4-BE49-F238E27FC236}">
                <a16:creationId xmlns:a16="http://schemas.microsoft.com/office/drawing/2014/main" id="{822393BD-897F-34B5-B706-64C13691F3B5}"/>
              </a:ext>
            </a:extLst>
          </p:cNvPr>
          <p:cNvSpPr txBox="1"/>
          <p:nvPr/>
        </p:nvSpPr>
        <p:spPr>
          <a:xfrm>
            <a:off x="2318657" y="1175656"/>
            <a:ext cx="3004457" cy="369332"/>
          </a:xfrm>
          <a:prstGeom prst="rect">
            <a:avLst/>
          </a:prstGeom>
          <a:noFill/>
        </p:spPr>
        <p:txBody>
          <a:bodyPr wrap="square" rtlCol="0">
            <a:spAutoFit/>
          </a:bodyPr>
          <a:lstStyle/>
          <a:p>
            <a:r>
              <a:rPr lang="es-EC" b="1" noProof="0" dirty="0"/>
              <a:t>2023 - 2024</a:t>
            </a:r>
          </a:p>
        </p:txBody>
      </p:sp>
      <p:sp>
        <p:nvSpPr>
          <p:cNvPr id="14" name="TextBox 13">
            <a:extLst>
              <a:ext uri="{FF2B5EF4-FFF2-40B4-BE49-F238E27FC236}">
                <a16:creationId xmlns:a16="http://schemas.microsoft.com/office/drawing/2014/main" id="{12352464-DB03-89E6-83ED-F384FAC09713}"/>
              </a:ext>
            </a:extLst>
          </p:cNvPr>
          <p:cNvSpPr txBox="1"/>
          <p:nvPr/>
        </p:nvSpPr>
        <p:spPr>
          <a:xfrm>
            <a:off x="8433513" y="1198635"/>
            <a:ext cx="3004457" cy="369332"/>
          </a:xfrm>
          <a:prstGeom prst="rect">
            <a:avLst/>
          </a:prstGeom>
          <a:noFill/>
        </p:spPr>
        <p:txBody>
          <a:bodyPr wrap="square" rtlCol="0">
            <a:spAutoFit/>
          </a:bodyPr>
          <a:lstStyle/>
          <a:p>
            <a:r>
              <a:rPr lang="es-EC" b="1" noProof="0" dirty="0"/>
              <a:t>2023 - 2024</a:t>
            </a:r>
          </a:p>
        </p:txBody>
      </p:sp>
      <p:sp>
        <p:nvSpPr>
          <p:cNvPr id="22" name="TextBox 21">
            <a:extLst>
              <a:ext uri="{FF2B5EF4-FFF2-40B4-BE49-F238E27FC236}">
                <a16:creationId xmlns:a16="http://schemas.microsoft.com/office/drawing/2014/main" id="{C5E4E699-0F01-72AD-1217-71050ECAD7FD}"/>
              </a:ext>
            </a:extLst>
          </p:cNvPr>
          <p:cNvSpPr txBox="1"/>
          <p:nvPr/>
        </p:nvSpPr>
        <p:spPr>
          <a:xfrm>
            <a:off x="7271118" y="6254038"/>
            <a:ext cx="4365172" cy="307777"/>
          </a:xfrm>
          <a:prstGeom prst="rect">
            <a:avLst/>
          </a:prstGeom>
          <a:noFill/>
        </p:spPr>
        <p:txBody>
          <a:bodyPr wrap="square" rtlCol="0">
            <a:spAutoFit/>
          </a:bodyPr>
          <a:lstStyle/>
          <a:p>
            <a:r>
              <a:rPr lang="es-EC" sz="1400" noProof="0" dirty="0"/>
              <a:t>Fuente: INEC – ENDI 2023-2024</a:t>
            </a:r>
          </a:p>
        </p:txBody>
      </p:sp>
      <p:pic>
        <p:nvPicPr>
          <p:cNvPr id="24" name="Picture 23" descr="A child feeding a bird&#10;&#10;AI-generated content may be incorrect.">
            <a:extLst>
              <a:ext uri="{FF2B5EF4-FFF2-40B4-BE49-F238E27FC236}">
                <a16:creationId xmlns:a16="http://schemas.microsoft.com/office/drawing/2014/main" id="{071F7CD4-C1A7-EBEF-3B97-7A09E6971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53" y="1544988"/>
            <a:ext cx="2633711" cy="1653422"/>
          </a:xfrm>
          <a:prstGeom prst="rect">
            <a:avLst/>
          </a:prstGeom>
        </p:spPr>
      </p:pic>
      <p:pic>
        <p:nvPicPr>
          <p:cNvPr id="3" name="Picture 2" descr="A drawing of a child sitting on a river&#10;&#10;AI-generated content may be incorrect.">
            <a:extLst>
              <a:ext uri="{FF2B5EF4-FFF2-40B4-BE49-F238E27FC236}">
                <a16:creationId xmlns:a16="http://schemas.microsoft.com/office/drawing/2014/main" id="{25C85964-9660-B054-E923-4D981BD79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023" y="1743291"/>
            <a:ext cx="2547993" cy="1604761"/>
          </a:xfrm>
          <a:prstGeom prst="rect">
            <a:avLst/>
          </a:prstGeom>
        </p:spPr>
      </p:pic>
      <p:sp>
        <p:nvSpPr>
          <p:cNvPr id="4" name="TextBox 3">
            <a:extLst>
              <a:ext uri="{FF2B5EF4-FFF2-40B4-BE49-F238E27FC236}">
                <a16:creationId xmlns:a16="http://schemas.microsoft.com/office/drawing/2014/main" id="{20C01800-9A26-C893-7AF8-CA2048064840}"/>
              </a:ext>
            </a:extLst>
          </p:cNvPr>
          <p:cNvSpPr txBox="1"/>
          <p:nvPr/>
        </p:nvSpPr>
        <p:spPr>
          <a:xfrm>
            <a:off x="8214674" y="1556310"/>
            <a:ext cx="3835761" cy="4185761"/>
          </a:xfrm>
          <a:prstGeom prst="rect">
            <a:avLst/>
          </a:prstGeom>
          <a:noFill/>
        </p:spPr>
        <p:txBody>
          <a:bodyPr wrap="square" rtlCol="0">
            <a:spAutoFit/>
          </a:bodyPr>
          <a:lstStyle/>
          <a:p>
            <a:r>
              <a:rPr lang="es-EC" noProof="0" dirty="0"/>
              <a:t>Hogares con niñas y niños menores</a:t>
            </a:r>
          </a:p>
          <a:p>
            <a:r>
              <a:rPr lang="es-EC" noProof="0" dirty="0"/>
              <a:t>de cinco años que obtienen agua contaminada con </a:t>
            </a:r>
            <a:r>
              <a:rPr lang="es-EC" b="1" noProof="0" dirty="0"/>
              <a:t>E.coli en la fuente</a:t>
            </a:r>
            <a:r>
              <a:rPr lang="es-EC" noProof="0" dirty="0"/>
              <a:t>: </a:t>
            </a:r>
            <a:r>
              <a:rPr lang="es-EC" b="1" noProof="0" dirty="0">
                <a:solidFill>
                  <a:srgbClr val="00B0F0"/>
                </a:solidFill>
              </a:rPr>
              <a:t>17,8%</a:t>
            </a:r>
          </a:p>
          <a:p>
            <a:endParaRPr lang="es-EC" noProof="0" dirty="0"/>
          </a:p>
          <a:p>
            <a:r>
              <a:rPr lang="es-EC" noProof="0" dirty="0"/>
              <a:t>Hogares con niñas y niños menores</a:t>
            </a:r>
          </a:p>
          <a:p>
            <a:r>
              <a:rPr lang="es-EC" noProof="0" dirty="0"/>
              <a:t>de cinco años que </a:t>
            </a:r>
            <a:r>
              <a:rPr lang="es-EC" b="1" noProof="0" dirty="0"/>
              <a:t>consumen</a:t>
            </a:r>
            <a:r>
              <a:rPr lang="es-EC" noProof="0" dirty="0"/>
              <a:t> agua contaminada con E.coli : </a:t>
            </a:r>
            <a:r>
              <a:rPr lang="es-EC" b="1" noProof="0" dirty="0">
                <a:solidFill>
                  <a:srgbClr val="00B0F0"/>
                </a:solidFill>
              </a:rPr>
              <a:t>30,5%</a:t>
            </a:r>
          </a:p>
          <a:p>
            <a:endParaRPr lang="es-EC" b="1" noProof="0" dirty="0">
              <a:solidFill>
                <a:srgbClr val="00B0F0"/>
              </a:solidFill>
            </a:endParaRPr>
          </a:p>
          <a:p>
            <a:r>
              <a:rPr lang="es-EC" noProof="0" dirty="0"/>
              <a:t>Provincias </a:t>
            </a:r>
            <a:r>
              <a:rPr lang="es-EC" b="1" noProof="0" dirty="0"/>
              <a:t>más afectadas</a:t>
            </a:r>
            <a:r>
              <a:rPr lang="es-EC" noProof="0" dirty="0"/>
              <a:t>: </a:t>
            </a:r>
          </a:p>
          <a:p>
            <a:pPr lvl="1"/>
            <a:r>
              <a:rPr lang="es-EC" noProof="0" dirty="0"/>
              <a:t>Orellana </a:t>
            </a:r>
            <a:r>
              <a:rPr lang="es-EC" b="1" noProof="0" dirty="0">
                <a:solidFill>
                  <a:srgbClr val="00B0F0"/>
                </a:solidFill>
              </a:rPr>
              <a:t>(68,6%)</a:t>
            </a:r>
          </a:p>
          <a:p>
            <a:pPr lvl="1"/>
            <a:r>
              <a:rPr lang="es-EC" noProof="0" dirty="0"/>
              <a:t>Morona Santiago  </a:t>
            </a:r>
            <a:r>
              <a:rPr lang="es-EC" b="1" noProof="0" dirty="0">
                <a:solidFill>
                  <a:srgbClr val="00B0F0"/>
                </a:solidFill>
              </a:rPr>
              <a:t>(67,3%)</a:t>
            </a:r>
          </a:p>
          <a:p>
            <a:pPr lvl="1"/>
            <a:endParaRPr lang="es-EC" noProof="0" dirty="0"/>
          </a:p>
          <a:p>
            <a:r>
              <a:rPr lang="es-EC" b="1" noProof="0" dirty="0">
                <a:solidFill>
                  <a:srgbClr val="00B0F0"/>
                </a:solidFill>
              </a:rPr>
              <a:t>  </a:t>
            </a:r>
            <a:r>
              <a:rPr lang="es-EC" noProof="0" dirty="0"/>
              <a:t>Desagregación por </a:t>
            </a:r>
            <a:r>
              <a:rPr lang="es-EC" b="1" noProof="0" dirty="0"/>
              <a:t>ingresos</a:t>
            </a:r>
            <a:r>
              <a:rPr lang="es-EC" noProof="0" dirty="0"/>
              <a:t>:</a:t>
            </a:r>
          </a:p>
          <a:p>
            <a:pPr lvl="1"/>
            <a:r>
              <a:rPr lang="es-EC" noProof="0" dirty="0"/>
              <a:t>Quintil más pobre: </a:t>
            </a:r>
            <a:r>
              <a:rPr lang="es-EC" b="1" noProof="0" dirty="0">
                <a:solidFill>
                  <a:srgbClr val="00B0F0"/>
                </a:solidFill>
              </a:rPr>
              <a:t>43,9%</a:t>
            </a:r>
          </a:p>
          <a:p>
            <a:pPr lvl="1"/>
            <a:r>
              <a:rPr lang="es-EC" noProof="0" dirty="0"/>
              <a:t>Quintil más rico: </a:t>
            </a:r>
            <a:r>
              <a:rPr lang="es-EC" b="1" noProof="0" dirty="0">
                <a:solidFill>
                  <a:srgbClr val="00B0F0"/>
                </a:solidFill>
              </a:rPr>
              <a:t>17,3%    </a:t>
            </a:r>
          </a:p>
          <a:p>
            <a:endParaRPr lang="es-EC" noProof="0" dirty="0"/>
          </a:p>
          <a:p>
            <a:pPr lvl="1"/>
            <a:endParaRPr lang="es-EC" noProof="0" dirty="0"/>
          </a:p>
          <a:p>
            <a:endParaRPr lang="es-EC" noProof="0" dirty="0"/>
          </a:p>
          <a:p>
            <a:endParaRPr lang="es-EC" noProof="0" dirty="0"/>
          </a:p>
        </p:txBody>
      </p:sp>
    </p:spTree>
    <p:extLst>
      <p:ext uri="{BB962C8B-B14F-4D97-AF65-F5344CB8AC3E}">
        <p14:creationId xmlns:p14="http://schemas.microsoft.com/office/powerpoint/2010/main" val="214035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a:extLst>
            <a:ext uri="{FF2B5EF4-FFF2-40B4-BE49-F238E27FC236}">
              <a16:creationId xmlns:a16="http://schemas.microsoft.com/office/drawing/2014/main" id="{020E1007-E7A5-4ED1-1029-4068AF649360}"/>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8EFEE17F-272D-BEE7-19EF-B0A4368EC193}"/>
              </a:ext>
            </a:extLst>
          </p:cNvPr>
          <p:cNvSpPr/>
          <p:nvPr/>
        </p:nvSpPr>
        <p:spPr>
          <a:xfrm>
            <a:off x="0" y="0"/>
            <a:ext cx="12290781" cy="6858000"/>
          </a:xfrm>
          <a:prstGeom prst="rect">
            <a:avLst/>
          </a:prstGeom>
          <a:gradFill>
            <a:gsLst>
              <a:gs pos="29000">
                <a:srgbClr val="31185E"/>
              </a:gs>
              <a:gs pos="100000">
                <a:srgbClr val="704E9B"/>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rgbClr val="FFC600"/>
              </a:solidFill>
            </a:endParaRPr>
          </a:p>
        </p:txBody>
      </p:sp>
      <p:pic>
        <p:nvPicPr>
          <p:cNvPr id="17" name="Imagen 16">
            <a:extLst>
              <a:ext uri="{FF2B5EF4-FFF2-40B4-BE49-F238E27FC236}">
                <a16:creationId xmlns:a16="http://schemas.microsoft.com/office/drawing/2014/main" id="{A01E181C-F118-CB6C-88A3-85B8D25D629C}"/>
              </a:ext>
            </a:extLst>
          </p:cNvPr>
          <p:cNvPicPr>
            <a:picLocks noChangeAspect="1"/>
          </p:cNvPicPr>
          <p:nvPr/>
        </p:nvPicPr>
        <p:blipFill>
          <a:blip r:embed="rId4"/>
          <a:srcRect l="3225" b="2"/>
          <a:stretch>
            <a:fillRect/>
          </a:stretch>
        </p:blipFill>
        <p:spPr>
          <a:xfrm>
            <a:off x="235437" y="-409863"/>
            <a:ext cx="5144748" cy="4039662"/>
          </a:xfrm>
          <a:custGeom>
            <a:avLst/>
            <a:gdLst>
              <a:gd name="connsiteX0" fmla="*/ 1663708 w 5144748"/>
              <a:gd name="connsiteY0" fmla="*/ 0 h 4039662"/>
              <a:gd name="connsiteX1" fmla="*/ 5144748 w 5144748"/>
              <a:gd name="connsiteY1" fmla="*/ 0 h 4039662"/>
              <a:gd name="connsiteX2" fmla="*/ 5144748 w 5144748"/>
              <a:gd name="connsiteY2" fmla="*/ 228104 h 4039662"/>
              <a:gd name="connsiteX3" fmla="*/ 4415945 w 5144748"/>
              <a:gd name="connsiteY3" fmla="*/ 1929911 h 4039662"/>
              <a:gd name="connsiteX4" fmla="*/ 4214207 w 5144748"/>
              <a:gd name="connsiteY4" fmla="*/ 2275390 h 4039662"/>
              <a:gd name="connsiteX5" fmla="*/ 4211297 w 5144748"/>
              <a:gd name="connsiteY5" fmla="*/ 2279271 h 4039662"/>
              <a:gd name="connsiteX6" fmla="*/ 1140600 w 5144748"/>
              <a:gd name="connsiteY6" fmla="*/ 4039662 h 4039662"/>
              <a:gd name="connsiteX7" fmla="*/ 0 w 5144748"/>
              <a:gd name="connsiteY7" fmla="*/ 3867893 h 403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4748" h="4039662">
                <a:moveTo>
                  <a:pt x="1663708" y="0"/>
                </a:moveTo>
                <a:lnTo>
                  <a:pt x="5144748" y="0"/>
                </a:lnTo>
                <a:lnTo>
                  <a:pt x="5144748" y="228104"/>
                </a:lnTo>
                <a:lnTo>
                  <a:pt x="4415945" y="1929911"/>
                </a:lnTo>
                <a:cubicBezTo>
                  <a:pt x="4350962" y="2053157"/>
                  <a:pt x="4283069" y="2168641"/>
                  <a:pt x="4214207" y="2275390"/>
                </a:cubicBezTo>
                <a:lnTo>
                  <a:pt x="4211297" y="2279271"/>
                </a:lnTo>
                <a:cubicBezTo>
                  <a:pt x="3827217" y="2936264"/>
                  <a:pt x="2917453" y="4039662"/>
                  <a:pt x="1140600" y="4039662"/>
                </a:cubicBezTo>
                <a:cubicBezTo>
                  <a:pt x="738092" y="4039662"/>
                  <a:pt x="354983" y="3982406"/>
                  <a:pt x="0" y="3867893"/>
                </a:cubicBezTo>
                <a:close/>
              </a:path>
            </a:pathLst>
          </a:custGeom>
        </p:spPr>
      </p:pic>
      <p:sp>
        <p:nvSpPr>
          <p:cNvPr id="16" name="Freeform 9">
            <a:extLst>
              <a:ext uri="{FF2B5EF4-FFF2-40B4-BE49-F238E27FC236}">
                <a16:creationId xmlns:a16="http://schemas.microsoft.com/office/drawing/2014/main" id="{AACCAA14-1873-52DC-F236-9474A8EFFD6B}"/>
              </a:ext>
            </a:extLst>
          </p:cNvPr>
          <p:cNvSpPr>
            <a:spLocks/>
          </p:cNvSpPr>
          <p:nvPr/>
        </p:nvSpPr>
        <p:spPr bwMode="auto">
          <a:xfrm>
            <a:off x="232822" y="-3913019"/>
            <a:ext cx="6743700" cy="7545225"/>
          </a:xfrm>
          <a:custGeom>
            <a:avLst/>
            <a:gdLst>
              <a:gd name="T0" fmla="*/ 0 w 6953"/>
              <a:gd name="T1" fmla="*/ 7598 h 7775"/>
              <a:gd name="T2" fmla="*/ 1176 w 6953"/>
              <a:gd name="T3" fmla="*/ 7775 h 7775"/>
              <a:gd name="T4" fmla="*/ 4342 w 6953"/>
              <a:gd name="T5" fmla="*/ 5961 h 7775"/>
              <a:gd name="T6" fmla="*/ 4345 w 6953"/>
              <a:gd name="T7" fmla="*/ 5957 h 7775"/>
              <a:gd name="T8" fmla="*/ 4553 w 6953"/>
              <a:gd name="T9" fmla="*/ 5601 h 7775"/>
              <a:gd name="T10" fmla="*/ 6953 w 6953"/>
              <a:gd name="T11" fmla="*/ 0 h 7775"/>
              <a:gd name="T12" fmla="*/ 3270 w 6953"/>
              <a:gd name="T13" fmla="*/ 0 h 7775"/>
              <a:gd name="T14" fmla="*/ 0 w 6953"/>
              <a:gd name="T15" fmla="*/ 7598 h 7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53" h="7775">
                <a:moveTo>
                  <a:pt x="0" y="7598"/>
                </a:moveTo>
                <a:cubicBezTo>
                  <a:pt x="366" y="7716"/>
                  <a:pt x="761" y="7775"/>
                  <a:pt x="1176" y="7775"/>
                </a:cubicBezTo>
                <a:cubicBezTo>
                  <a:pt x="3008" y="7775"/>
                  <a:pt x="3946" y="6638"/>
                  <a:pt x="4342" y="5961"/>
                </a:cubicBezTo>
                <a:lnTo>
                  <a:pt x="4345" y="5957"/>
                </a:lnTo>
                <a:cubicBezTo>
                  <a:pt x="4416" y="5847"/>
                  <a:pt x="4486" y="5728"/>
                  <a:pt x="4553" y="5601"/>
                </a:cubicBezTo>
                <a:lnTo>
                  <a:pt x="6953" y="0"/>
                </a:lnTo>
                <a:lnTo>
                  <a:pt x="3270" y="0"/>
                </a:lnTo>
                <a:lnTo>
                  <a:pt x="0" y="7598"/>
                </a:lnTo>
                <a:close/>
              </a:path>
            </a:pathLst>
          </a:custGeom>
          <a:gradFill>
            <a:gsLst>
              <a:gs pos="44000">
                <a:srgbClr val="F67265"/>
              </a:gs>
              <a:gs pos="87000">
                <a:srgbClr val="8261E6">
                  <a:alpha val="61000"/>
                </a:srgbClr>
              </a:gs>
            </a:gsLst>
            <a:path path="circle">
              <a:fillToRect r="100000" b="100000"/>
            </a:path>
          </a:gradFill>
          <a:ln>
            <a:noFill/>
          </a:ln>
        </p:spPr>
        <p:txBody>
          <a:bodyPr vert="horz" wrap="square" lIns="91440" tIns="45720" rIns="91440" bIns="45720" numCol="1" anchor="t" anchorCtr="0" compatLnSpc="1">
            <a:prstTxWarp prst="textNoShape">
              <a:avLst/>
            </a:prstTxWarp>
          </a:bodyPr>
          <a:lstStyle/>
          <a:p>
            <a:endParaRPr lang="es-EC"/>
          </a:p>
        </p:txBody>
      </p:sp>
      <p:sp>
        <p:nvSpPr>
          <p:cNvPr id="12" name="Freeform 12">
            <a:extLst>
              <a:ext uri="{FF2B5EF4-FFF2-40B4-BE49-F238E27FC236}">
                <a16:creationId xmlns:a16="http://schemas.microsoft.com/office/drawing/2014/main" id="{6BB76C6E-A8A3-C32A-7CA6-19245A47B030}"/>
              </a:ext>
            </a:extLst>
          </p:cNvPr>
          <p:cNvSpPr>
            <a:spLocks/>
          </p:cNvSpPr>
          <p:nvPr/>
        </p:nvSpPr>
        <p:spPr bwMode="auto">
          <a:xfrm>
            <a:off x="-1185332" y="3453094"/>
            <a:ext cx="6667713" cy="7167218"/>
          </a:xfrm>
          <a:custGeom>
            <a:avLst/>
            <a:gdLst>
              <a:gd name="T0" fmla="*/ 1058 w 7419"/>
              <a:gd name="T1" fmla="*/ 6013 h 7973"/>
              <a:gd name="T2" fmla="*/ 2723 w 7419"/>
              <a:gd name="T3" fmla="*/ 2221 h 7973"/>
              <a:gd name="T4" fmla="*/ 6003 w 7419"/>
              <a:gd name="T5" fmla="*/ 197 h 7973"/>
              <a:gd name="T6" fmla="*/ 6346 w 7419"/>
              <a:gd name="T7" fmla="*/ 213 h 7973"/>
              <a:gd name="T8" fmla="*/ 6370 w 7419"/>
              <a:gd name="T9" fmla="*/ 215 h 7973"/>
              <a:gd name="T10" fmla="*/ 6413 w 7419"/>
              <a:gd name="T11" fmla="*/ 218 h 7973"/>
              <a:gd name="T12" fmla="*/ 6721 w 7419"/>
              <a:gd name="T13" fmla="*/ 261 h 7973"/>
              <a:gd name="T14" fmla="*/ 6755 w 7419"/>
              <a:gd name="T15" fmla="*/ 268 h 7973"/>
              <a:gd name="T16" fmla="*/ 6775 w 7419"/>
              <a:gd name="T17" fmla="*/ 272 h 7973"/>
              <a:gd name="T18" fmla="*/ 7045 w 7419"/>
              <a:gd name="T19" fmla="*/ 335 h 7973"/>
              <a:gd name="T20" fmla="*/ 7063 w 7419"/>
              <a:gd name="T21" fmla="*/ 340 h 7973"/>
              <a:gd name="T22" fmla="*/ 7075 w 7419"/>
              <a:gd name="T23" fmla="*/ 343 h 7973"/>
              <a:gd name="T24" fmla="*/ 7076 w 7419"/>
              <a:gd name="T25" fmla="*/ 343 h 7973"/>
              <a:gd name="T26" fmla="*/ 7154 w 7419"/>
              <a:gd name="T27" fmla="*/ 368 h 7973"/>
              <a:gd name="T28" fmla="*/ 3897 w 7419"/>
              <a:gd name="T29" fmla="*/ 7973 h 7973"/>
              <a:gd name="T30" fmla="*/ 4111 w 7419"/>
              <a:gd name="T31" fmla="*/ 7973 h 7973"/>
              <a:gd name="T32" fmla="*/ 7419 w 7419"/>
              <a:gd name="T33" fmla="*/ 252 h 7973"/>
              <a:gd name="T34" fmla="*/ 7288 w 7419"/>
              <a:gd name="T35" fmla="*/ 206 h 7973"/>
              <a:gd name="T36" fmla="*/ 7131 w 7419"/>
              <a:gd name="T37" fmla="*/ 154 h 7973"/>
              <a:gd name="T38" fmla="*/ 7110 w 7419"/>
              <a:gd name="T39" fmla="*/ 148 h 7973"/>
              <a:gd name="T40" fmla="*/ 7099 w 7419"/>
              <a:gd name="T41" fmla="*/ 145 h 7973"/>
              <a:gd name="T42" fmla="*/ 6813 w 7419"/>
              <a:gd name="T43" fmla="*/ 78 h 7973"/>
              <a:gd name="T44" fmla="*/ 6795 w 7419"/>
              <a:gd name="T45" fmla="*/ 75 h 7973"/>
              <a:gd name="T46" fmla="*/ 6756 w 7419"/>
              <a:gd name="T47" fmla="*/ 67 h 7973"/>
              <a:gd name="T48" fmla="*/ 6433 w 7419"/>
              <a:gd name="T49" fmla="*/ 22 h 7973"/>
              <a:gd name="T50" fmla="*/ 6385 w 7419"/>
              <a:gd name="T51" fmla="*/ 18 h 7973"/>
              <a:gd name="T52" fmla="*/ 6363 w 7419"/>
              <a:gd name="T53" fmla="*/ 16 h 7973"/>
              <a:gd name="T54" fmla="*/ 6003 w 7419"/>
              <a:gd name="T55" fmla="*/ 0 h 7973"/>
              <a:gd name="T56" fmla="*/ 2545 w 7419"/>
              <a:gd name="T57" fmla="*/ 2135 h 7973"/>
              <a:gd name="T58" fmla="*/ 2544 w 7419"/>
              <a:gd name="T59" fmla="*/ 2137 h 7973"/>
              <a:gd name="T60" fmla="*/ 877 w 7419"/>
              <a:gd name="T61" fmla="*/ 5934 h 7973"/>
              <a:gd name="T62" fmla="*/ 0 w 7419"/>
              <a:gd name="T63" fmla="*/ 7973 h 7973"/>
              <a:gd name="T64" fmla="*/ 214 w 7419"/>
              <a:gd name="T65" fmla="*/ 7973 h 7973"/>
              <a:gd name="T66" fmla="*/ 1058 w 7419"/>
              <a:gd name="T67" fmla="*/ 6013 h 7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19" h="7973">
                <a:moveTo>
                  <a:pt x="1058" y="6013"/>
                </a:moveTo>
                <a:lnTo>
                  <a:pt x="2723" y="2221"/>
                </a:lnTo>
                <a:cubicBezTo>
                  <a:pt x="3029" y="1611"/>
                  <a:pt x="3959" y="197"/>
                  <a:pt x="6003" y="197"/>
                </a:cubicBezTo>
                <a:cubicBezTo>
                  <a:pt x="6108" y="197"/>
                  <a:pt x="6217" y="202"/>
                  <a:pt x="6346" y="213"/>
                </a:cubicBezTo>
                <a:lnTo>
                  <a:pt x="6370" y="215"/>
                </a:lnTo>
                <a:cubicBezTo>
                  <a:pt x="6384" y="216"/>
                  <a:pt x="6398" y="217"/>
                  <a:pt x="6413" y="218"/>
                </a:cubicBezTo>
                <a:cubicBezTo>
                  <a:pt x="6520" y="229"/>
                  <a:pt x="6623" y="243"/>
                  <a:pt x="6721" y="261"/>
                </a:cubicBezTo>
                <a:cubicBezTo>
                  <a:pt x="6732" y="263"/>
                  <a:pt x="6743" y="265"/>
                  <a:pt x="6755" y="268"/>
                </a:cubicBezTo>
                <a:lnTo>
                  <a:pt x="6775" y="272"/>
                </a:lnTo>
                <a:cubicBezTo>
                  <a:pt x="6871" y="291"/>
                  <a:pt x="6962" y="312"/>
                  <a:pt x="7045" y="335"/>
                </a:cubicBezTo>
                <a:cubicBezTo>
                  <a:pt x="7051" y="337"/>
                  <a:pt x="7057" y="338"/>
                  <a:pt x="7063" y="340"/>
                </a:cubicBezTo>
                <a:cubicBezTo>
                  <a:pt x="7067" y="341"/>
                  <a:pt x="7071" y="342"/>
                  <a:pt x="7075" y="343"/>
                </a:cubicBezTo>
                <a:lnTo>
                  <a:pt x="7076" y="343"/>
                </a:lnTo>
                <a:cubicBezTo>
                  <a:pt x="7103" y="351"/>
                  <a:pt x="7128" y="359"/>
                  <a:pt x="7154" y="368"/>
                </a:cubicBezTo>
                <a:lnTo>
                  <a:pt x="3897" y="7973"/>
                </a:lnTo>
                <a:lnTo>
                  <a:pt x="4111" y="7973"/>
                </a:lnTo>
                <a:lnTo>
                  <a:pt x="7419" y="252"/>
                </a:lnTo>
                <a:lnTo>
                  <a:pt x="7288" y="206"/>
                </a:lnTo>
                <a:cubicBezTo>
                  <a:pt x="7238" y="188"/>
                  <a:pt x="7186" y="170"/>
                  <a:pt x="7131" y="154"/>
                </a:cubicBezTo>
                <a:cubicBezTo>
                  <a:pt x="7124" y="152"/>
                  <a:pt x="7117" y="150"/>
                  <a:pt x="7110" y="148"/>
                </a:cubicBezTo>
                <a:cubicBezTo>
                  <a:pt x="7107" y="147"/>
                  <a:pt x="7103" y="147"/>
                  <a:pt x="7099" y="145"/>
                </a:cubicBezTo>
                <a:cubicBezTo>
                  <a:pt x="7011" y="121"/>
                  <a:pt x="6914" y="98"/>
                  <a:pt x="6813" y="78"/>
                </a:cubicBezTo>
                <a:lnTo>
                  <a:pt x="6795" y="75"/>
                </a:lnTo>
                <a:cubicBezTo>
                  <a:pt x="6782" y="72"/>
                  <a:pt x="6769" y="69"/>
                  <a:pt x="6756" y="67"/>
                </a:cubicBezTo>
                <a:cubicBezTo>
                  <a:pt x="6653" y="48"/>
                  <a:pt x="6544" y="33"/>
                  <a:pt x="6433" y="22"/>
                </a:cubicBezTo>
                <a:cubicBezTo>
                  <a:pt x="6417" y="21"/>
                  <a:pt x="6401" y="19"/>
                  <a:pt x="6385" y="18"/>
                </a:cubicBezTo>
                <a:lnTo>
                  <a:pt x="6363" y="16"/>
                </a:lnTo>
                <a:cubicBezTo>
                  <a:pt x="6228" y="5"/>
                  <a:pt x="6113" y="0"/>
                  <a:pt x="6003" y="0"/>
                </a:cubicBezTo>
                <a:cubicBezTo>
                  <a:pt x="3846" y="0"/>
                  <a:pt x="2866" y="1493"/>
                  <a:pt x="2545" y="2135"/>
                </a:cubicBezTo>
                <a:lnTo>
                  <a:pt x="2544" y="2137"/>
                </a:lnTo>
                <a:lnTo>
                  <a:pt x="877" y="5934"/>
                </a:lnTo>
                <a:lnTo>
                  <a:pt x="0" y="7973"/>
                </a:lnTo>
                <a:lnTo>
                  <a:pt x="214" y="7973"/>
                </a:lnTo>
                <a:lnTo>
                  <a:pt x="1058" y="60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C"/>
          </a:p>
        </p:txBody>
      </p:sp>
      <p:pic>
        <p:nvPicPr>
          <p:cNvPr id="19" name="Imagen 18">
            <a:extLst>
              <a:ext uri="{FF2B5EF4-FFF2-40B4-BE49-F238E27FC236}">
                <a16:creationId xmlns:a16="http://schemas.microsoft.com/office/drawing/2014/main" id="{1C1A1B70-99DB-304B-49F8-49B6F7531654}"/>
              </a:ext>
            </a:extLst>
          </p:cNvPr>
          <p:cNvPicPr>
            <a:picLocks noChangeAspect="1"/>
          </p:cNvPicPr>
          <p:nvPr/>
        </p:nvPicPr>
        <p:blipFill>
          <a:blip r:embed="rId5"/>
          <a:stretch>
            <a:fillRect/>
          </a:stretch>
        </p:blipFill>
        <p:spPr>
          <a:xfrm>
            <a:off x="4567062" y="5947863"/>
            <a:ext cx="1970833" cy="514887"/>
          </a:xfrm>
          <a:prstGeom prst="rect">
            <a:avLst/>
          </a:prstGeom>
        </p:spPr>
      </p:pic>
      <p:sp>
        <p:nvSpPr>
          <p:cNvPr id="20" name="CuadroTexto 19">
            <a:extLst>
              <a:ext uri="{FF2B5EF4-FFF2-40B4-BE49-F238E27FC236}">
                <a16:creationId xmlns:a16="http://schemas.microsoft.com/office/drawing/2014/main" id="{889CC7BF-403D-A167-EA2D-F1EA333B94E2}"/>
              </a:ext>
            </a:extLst>
          </p:cNvPr>
          <p:cNvSpPr txBox="1"/>
          <p:nvPr/>
        </p:nvSpPr>
        <p:spPr>
          <a:xfrm>
            <a:off x="6637590" y="5902659"/>
            <a:ext cx="2318263" cy="605294"/>
          </a:xfrm>
          <a:prstGeom prst="rect">
            <a:avLst/>
          </a:prstGeom>
          <a:noFill/>
        </p:spPr>
        <p:txBody>
          <a:bodyPr wrap="square" rtlCol="0">
            <a:spAutoFit/>
          </a:bodyPr>
          <a:lstStyle/>
          <a:p>
            <a:pPr>
              <a:lnSpc>
                <a:spcPts val="2000"/>
              </a:lnSpc>
            </a:pPr>
            <a:r>
              <a:rPr lang="es-MX" sz="2000" dirty="0">
                <a:solidFill>
                  <a:schemeClr val="bg1"/>
                </a:solidFill>
                <a:latin typeface="Barlow Condensed SemiBold" panose="00000706000000000000" pitchFamily="2" charset="0"/>
              </a:rPr>
              <a:t>Secretaría Nacional</a:t>
            </a:r>
          </a:p>
          <a:p>
            <a:pPr>
              <a:lnSpc>
                <a:spcPts val="2000"/>
              </a:lnSpc>
            </a:pPr>
            <a:r>
              <a:rPr lang="es-MX" sz="2000" dirty="0">
                <a:solidFill>
                  <a:schemeClr val="bg1"/>
                </a:solidFill>
                <a:latin typeface="Barlow Condensed SemiBold" panose="00000706000000000000" pitchFamily="2" charset="0"/>
              </a:rPr>
              <a:t>de Planificación</a:t>
            </a:r>
            <a:endParaRPr lang="es-EC" sz="2000" dirty="0">
              <a:solidFill>
                <a:schemeClr val="bg1"/>
              </a:solidFill>
              <a:latin typeface="Barlow Condensed SemiBold" panose="00000706000000000000" pitchFamily="2" charset="0"/>
            </a:endParaRPr>
          </a:p>
        </p:txBody>
      </p:sp>
      <p:sp>
        <p:nvSpPr>
          <p:cNvPr id="6" name="CuadroTexto 5">
            <a:extLst>
              <a:ext uri="{FF2B5EF4-FFF2-40B4-BE49-F238E27FC236}">
                <a16:creationId xmlns:a16="http://schemas.microsoft.com/office/drawing/2014/main" id="{54C35CE6-A5F0-BFD0-E419-3001AADA4F42}"/>
              </a:ext>
            </a:extLst>
          </p:cNvPr>
          <p:cNvSpPr txBox="1"/>
          <p:nvPr/>
        </p:nvSpPr>
        <p:spPr>
          <a:xfrm>
            <a:off x="7413605" y="3482946"/>
            <a:ext cx="4144624" cy="1528624"/>
          </a:xfrm>
          <a:prstGeom prst="rect">
            <a:avLst/>
          </a:prstGeom>
          <a:noFill/>
        </p:spPr>
        <p:txBody>
          <a:bodyPr wrap="square" rtlCol="0">
            <a:spAutoFit/>
          </a:bodyPr>
          <a:lstStyle/>
          <a:p>
            <a:pPr algn="r">
              <a:lnSpc>
                <a:spcPts val="2800"/>
              </a:lnSpc>
            </a:pPr>
            <a:r>
              <a:rPr lang="es-ES" sz="36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Edwin </a:t>
            </a:r>
            <a:r>
              <a:rPr lang="es-ES" sz="3600" dirty="0" err="1">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Sumba</a:t>
            </a:r>
            <a:endParaRPr lang="es-ES" sz="36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endParaRPr>
          </a:p>
          <a:p>
            <a:pPr algn="r">
              <a:lnSpc>
                <a:spcPts val="2800"/>
              </a:lnSpc>
            </a:pPr>
            <a:r>
              <a:rPr lang="es-ES" sz="32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Director de Planificación y Política Pública </a:t>
            </a:r>
          </a:p>
          <a:p>
            <a:pPr algn="r">
              <a:lnSpc>
                <a:spcPts val="2800"/>
              </a:lnSpc>
            </a:pPr>
            <a:r>
              <a:rPr lang="es-ES" sz="32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 SNP</a:t>
            </a:r>
          </a:p>
        </p:txBody>
      </p:sp>
      <p:grpSp>
        <p:nvGrpSpPr>
          <p:cNvPr id="3" name="Grupo 2">
            <a:extLst>
              <a:ext uri="{FF2B5EF4-FFF2-40B4-BE49-F238E27FC236}">
                <a16:creationId xmlns:a16="http://schemas.microsoft.com/office/drawing/2014/main" id="{8FCE3C0E-9502-F39D-5AAB-93C0330E03D8}"/>
              </a:ext>
            </a:extLst>
          </p:cNvPr>
          <p:cNvGrpSpPr/>
          <p:nvPr/>
        </p:nvGrpSpPr>
        <p:grpSpPr>
          <a:xfrm>
            <a:off x="8855368" y="5523347"/>
            <a:ext cx="2935852" cy="1064118"/>
            <a:chOff x="8855368" y="5523347"/>
            <a:chExt cx="2935852" cy="1064118"/>
          </a:xfrm>
        </p:grpSpPr>
        <p:sp>
          <p:nvSpPr>
            <p:cNvPr id="15" name="Forma libre: forma 14">
              <a:extLst>
                <a:ext uri="{FF2B5EF4-FFF2-40B4-BE49-F238E27FC236}">
                  <a16:creationId xmlns:a16="http://schemas.microsoft.com/office/drawing/2014/main" id="{F02BC260-C03B-CB53-B6C6-799B36670AF1}"/>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18" name="Grupo 17">
              <a:extLst>
                <a:ext uri="{FF2B5EF4-FFF2-40B4-BE49-F238E27FC236}">
                  <a16:creationId xmlns:a16="http://schemas.microsoft.com/office/drawing/2014/main" id="{B28E17EA-EA18-A1C8-16BE-CFADD35E8137}"/>
                </a:ext>
              </a:extLst>
            </p:cNvPr>
            <p:cNvGrpSpPr/>
            <p:nvPr/>
          </p:nvGrpSpPr>
          <p:grpSpPr>
            <a:xfrm>
              <a:off x="9117175" y="6305171"/>
              <a:ext cx="2410262" cy="230685"/>
              <a:chOff x="1322621" y="2508493"/>
              <a:chExt cx="4260940" cy="407813"/>
            </a:xfrm>
            <a:solidFill>
              <a:schemeClr val="bg1"/>
            </a:solidFill>
          </p:grpSpPr>
          <p:sp>
            <p:nvSpPr>
              <p:cNvPr id="49" name="Forma libre: forma 48">
                <a:extLst>
                  <a:ext uri="{FF2B5EF4-FFF2-40B4-BE49-F238E27FC236}">
                    <a16:creationId xmlns:a16="http://schemas.microsoft.com/office/drawing/2014/main" id="{3D48D84F-277A-3F48-55DE-871FEEB721B9}"/>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0" name="Forma libre: forma 49">
                <a:extLst>
                  <a:ext uri="{FF2B5EF4-FFF2-40B4-BE49-F238E27FC236}">
                    <a16:creationId xmlns:a16="http://schemas.microsoft.com/office/drawing/2014/main" id="{1EEEB6FE-648E-229F-1915-A412E0B8920D}"/>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1" name="Forma libre: forma 50">
                <a:extLst>
                  <a:ext uri="{FF2B5EF4-FFF2-40B4-BE49-F238E27FC236}">
                    <a16:creationId xmlns:a16="http://schemas.microsoft.com/office/drawing/2014/main" id="{D6053CAE-1408-8390-F829-5BF70D7FC929}"/>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C7B9AD3A-E9E5-E4FA-1FFC-9AC0673C461D}"/>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3" name="Forma libre: forma 52">
                <a:extLst>
                  <a:ext uri="{FF2B5EF4-FFF2-40B4-BE49-F238E27FC236}">
                    <a16:creationId xmlns:a16="http://schemas.microsoft.com/office/drawing/2014/main" id="{DD750518-7977-CF42-5AB7-2E05B0CD18B9}"/>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19636EDD-0A0C-D0C1-C24B-102D610B8691}"/>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E455D8BD-C13E-BC32-3B96-556C0DBA91A1}"/>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BEECB2E7-6E3B-A932-CF88-003419D8D496}"/>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9F89E931-BCAF-6462-EB75-D95B749B003A}"/>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46A85159-38EA-697C-0FB9-C2BA19292DFC}"/>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38CDD85A-143C-AA96-617B-79E66E9ADF7F}"/>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22" name="Grupo 21">
              <a:extLst>
                <a:ext uri="{FF2B5EF4-FFF2-40B4-BE49-F238E27FC236}">
                  <a16:creationId xmlns:a16="http://schemas.microsoft.com/office/drawing/2014/main" id="{15A23169-EF1B-3615-4EAF-39E9C25C81AB}"/>
                </a:ext>
              </a:extLst>
            </p:cNvPr>
            <p:cNvGrpSpPr/>
            <p:nvPr/>
          </p:nvGrpSpPr>
          <p:grpSpPr>
            <a:xfrm>
              <a:off x="10695351" y="5526863"/>
              <a:ext cx="1095869" cy="278448"/>
              <a:chOff x="4159258" y="3696847"/>
              <a:chExt cx="1695375" cy="492249"/>
            </a:xfrm>
            <a:solidFill>
              <a:schemeClr val="bg1"/>
            </a:solidFill>
          </p:grpSpPr>
          <p:sp>
            <p:nvSpPr>
              <p:cNvPr id="45" name="Forma libre: forma 44">
                <a:extLst>
                  <a:ext uri="{FF2B5EF4-FFF2-40B4-BE49-F238E27FC236}">
                    <a16:creationId xmlns:a16="http://schemas.microsoft.com/office/drawing/2014/main" id="{B18C4DB9-2252-8E20-A479-A02BAD1600DA}"/>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6" name="Forma libre: forma 45">
                <a:extLst>
                  <a:ext uri="{FF2B5EF4-FFF2-40B4-BE49-F238E27FC236}">
                    <a16:creationId xmlns:a16="http://schemas.microsoft.com/office/drawing/2014/main" id="{33A3C403-F070-3BED-A3D4-C1AB34426F34}"/>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7" name="Forma libre: forma 46">
                <a:extLst>
                  <a:ext uri="{FF2B5EF4-FFF2-40B4-BE49-F238E27FC236}">
                    <a16:creationId xmlns:a16="http://schemas.microsoft.com/office/drawing/2014/main" id="{C13D69A2-E771-C6B7-6067-E0EDADD24017}"/>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8" name="Forma libre: forma 47">
                <a:extLst>
                  <a:ext uri="{FF2B5EF4-FFF2-40B4-BE49-F238E27FC236}">
                    <a16:creationId xmlns:a16="http://schemas.microsoft.com/office/drawing/2014/main" id="{285D9FBB-7FE7-5025-329A-122226709FFC}"/>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23" name="Grupo 22">
              <a:extLst>
                <a:ext uri="{FF2B5EF4-FFF2-40B4-BE49-F238E27FC236}">
                  <a16:creationId xmlns:a16="http://schemas.microsoft.com/office/drawing/2014/main" id="{FC9E274F-4635-4A75-38EA-94FC33D015F2}"/>
                </a:ext>
              </a:extLst>
            </p:cNvPr>
            <p:cNvGrpSpPr/>
            <p:nvPr/>
          </p:nvGrpSpPr>
          <p:grpSpPr>
            <a:xfrm>
              <a:off x="8856635" y="5523347"/>
              <a:ext cx="1697431" cy="283920"/>
              <a:chOff x="869833" y="3729471"/>
              <a:chExt cx="2855416" cy="501923"/>
            </a:xfrm>
            <a:solidFill>
              <a:schemeClr val="bg1"/>
            </a:solidFill>
          </p:grpSpPr>
          <p:sp>
            <p:nvSpPr>
              <p:cNvPr id="39" name="Forma libre: forma 38">
                <a:extLst>
                  <a:ext uri="{FF2B5EF4-FFF2-40B4-BE49-F238E27FC236}">
                    <a16:creationId xmlns:a16="http://schemas.microsoft.com/office/drawing/2014/main" id="{F2C8C36E-5D45-7D35-C274-3A409888DF61}"/>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0" name="Forma libre: forma 39">
                <a:extLst>
                  <a:ext uri="{FF2B5EF4-FFF2-40B4-BE49-F238E27FC236}">
                    <a16:creationId xmlns:a16="http://schemas.microsoft.com/office/drawing/2014/main" id="{ADC2D668-6144-28DE-66D1-0D0B164081E1}"/>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1" name="Forma libre: forma 40">
                <a:extLst>
                  <a:ext uri="{FF2B5EF4-FFF2-40B4-BE49-F238E27FC236}">
                    <a16:creationId xmlns:a16="http://schemas.microsoft.com/office/drawing/2014/main" id="{6870131B-C002-EB7E-8336-5DAB5851941B}"/>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2" name="Forma libre: forma 41">
                <a:extLst>
                  <a:ext uri="{FF2B5EF4-FFF2-40B4-BE49-F238E27FC236}">
                    <a16:creationId xmlns:a16="http://schemas.microsoft.com/office/drawing/2014/main" id="{DBDA67EC-0A60-B7BF-F75A-677A4B94BA3D}"/>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3" name="Forma libre: forma 42">
                <a:extLst>
                  <a:ext uri="{FF2B5EF4-FFF2-40B4-BE49-F238E27FC236}">
                    <a16:creationId xmlns:a16="http://schemas.microsoft.com/office/drawing/2014/main" id="{E0F9004E-C5C2-C187-06D9-B6F7AA15D8FB}"/>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4" name="Forma libre: forma 43">
                <a:extLst>
                  <a:ext uri="{FF2B5EF4-FFF2-40B4-BE49-F238E27FC236}">
                    <a16:creationId xmlns:a16="http://schemas.microsoft.com/office/drawing/2014/main" id="{283855A3-0375-CA74-B7A1-CB44964CE042}"/>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26" name="Grupo 25">
              <a:extLst>
                <a:ext uri="{FF2B5EF4-FFF2-40B4-BE49-F238E27FC236}">
                  <a16:creationId xmlns:a16="http://schemas.microsoft.com/office/drawing/2014/main" id="{2EDCFD36-864E-9CF7-C9EE-CD60902C37DD}"/>
                </a:ext>
              </a:extLst>
            </p:cNvPr>
            <p:cNvGrpSpPr/>
            <p:nvPr/>
          </p:nvGrpSpPr>
          <p:grpSpPr>
            <a:xfrm>
              <a:off x="8876881" y="5769242"/>
              <a:ext cx="2914338" cy="452668"/>
              <a:chOff x="1132115" y="4557618"/>
              <a:chExt cx="5078164" cy="800241"/>
            </a:xfrm>
            <a:solidFill>
              <a:srgbClr val="FF735D"/>
            </a:solidFill>
          </p:grpSpPr>
          <p:sp>
            <p:nvSpPr>
              <p:cNvPr id="28" name="Forma libre: forma 27">
                <a:extLst>
                  <a:ext uri="{FF2B5EF4-FFF2-40B4-BE49-F238E27FC236}">
                    <a16:creationId xmlns:a16="http://schemas.microsoft.com/office/drawing/2014/main" id="{32283A9E-1B92-86FF-BB62-AAAAD4554CAA}"/>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9" name="Forma libre: forma 28">
                <a:extLst>
                  <a:ext uri="{FF2B5EF4-FFF2-40B4-BE49-F238E27FC236}">
                    <a16:creationId xmlns:a16="http://schemas.microsoft.com/office/drawing/2014/main" id="{1B3B413A-3E6D-94EC-7373-B01B44C0C891}"/>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0" name="Forma libre: forma 29">
                <a:extLst>
                  <a:ext uri="{FF2B5EF4-FFF2-40B4-BE49-F238E27FC236}">
                    <a16:creationId xmlns:a16="http://schemas.microsoft.com/office/drawing/2014/main" id="{CD00808A-5F7E-97A9-74BB-A42E6E71B76C}"/>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1" name="Forma libre: forma 30">
                <a:extLst>
                  <a:ext uri="{FF2B5EF4-FFF2-40B4-BE49-F238E27FC236}">
                    <a16:creationId xmlns:a16="http://schemas.microsoft.com/office/drawing/2014/main" id="{A7DE3BA2-4E23-42CD-4C29-0486F0D38F97}"/>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2" name="Forma libre: forma 31">
                <a:extLst>
                  <a:ext uri="{FF2B5EF4-FFF2-40B4-BE49-F238E27FC236}">
                    <a16:creationId xmlns:a16="http://schemas.microsoft.com/office/drawing/2014/main" id="{41C7DD2E-6E08-CAD9-DC0A-35A12183CB8F}"/>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3" name="Forma libre: forma 32">
                <a:extLst>
                  <a:ext uri="{FF2B5EF4-FFF2-40B4-BE49-F238E27FC236}">
                    <a16:creationId xmlns:a16="http://schemas.microsoft.com/office/drawing/2014/main" id="{388D4821-E751-DA76-6FC6-0F6C91E62315}"/>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4" name="Forma libre: forma 33">
                <a:extLst>
                  <a:ext uri="{FF2B5EF4-FFF2-40B4-BE49-F238E27FC236}">
                    <a16:creationId xmlns:a16="http://schemas.microsoft.com/office/drawing/2014/main" id="{9E80166F-0F8D-65D9-8848-216CE6482CAE}"/>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5" name="Forma libre: forma 34">
                <a:extLst>
                  <a:ext uri="{FF2B5EF4-FFF2-40B4-BE49-F238E27FC236}">
                    <a16:creationId xmlns:a16="http://schemas.microsoft.com/office/drawing/2014/main" id="{E953E91E-4FC6-9444-46E7-74BB9FBE7E21}"/>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6" name="Forma libre: forma 35">
                <a:extLst>
                  <a:ext uri="{FF2B5EF4-FFF2-40B4-BE49-F238E27FC236}">
                    <a16:creationId xmlns:a16="http://schemas.microsoft.com/office/drawing/2014/main" id="{967EEF7E-FBDA-1884-D06B-14A616C34D0D}"/>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7" name="Forma libre: forma 36">
                <a:extLst>
                  <a:ext uri="{FF2B5EF4-FFF2-40B4-BE49-F238E27FC236}">
                    <a16:creationId xmlns:a16="http://schemas.microsoft.com/office/drawing/2014/main" id="{63BF2537-027F-6403-7EDF-9F01C601F5BC}"/>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8" name="Forma libre: forma 37">
                <a:extLst>
                  <a:ext uri="{FF2B5EF4-FFF2-40B4-BE49-F238E27FC236}">
                    <a16:creationId xmlns:a16="http://schemas.microsoft.com/office/drawing/2014/main" id="{19B3845D-4E5D-12E3-2163-8A42927B2ED1}"/>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27" name="Elipse 26">
              <a:extLst>
                <a:ext uri="{FF2B5EF4-FFF2-40B4-BE49-F238E27FC236}">
                  <a16:creationId xmlns:a16="http://schemas.microsoft.com/office/drawing/2014/main" id="{60DAA47D-395E-D745-A764-393EAA89A41C}"/>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0" name="Rectángulo 59">
            <a:extLst>
              <a:ext uri="{FF2B5EF4-FFF2-40B4-BE49-F238E27FC236}">
                <a16:creationId xmlns:a16="http://schemas.microsoft.com/office/drawing/2014/main" id="{4D089931-0E83-5C9C-0038-0972404E536B}"/>
              </a:ext>
            </a:extLst>
          </p:cNvPr>
          <p:cNvSpPr/>
          <p:nvPr/>
        </p:nvSpPr>
        <p:spPr>
          <a:xfrm rot="5400000">
            <a:off x="8458203" y="178039"/>
            <a:ext cx="4005573" cy="3659583"/>
          </a:xfrm>
          <a:prstGeom prst="rect">
            <a:avLst/>
          </a:prstGeom>
          <a:gradFill>
            <a:gsLst>
              <a:gs pos="0">
                <a:srgbClr val="F67265"/>
              </a:gs>
              <a:gs pos="70000">
                <a:srgbClr val="8261E6">
                  <a:alpha val="0"/>
                </a:srgb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id="{8560269E-3B84-6639-5576-D4C5F76030CC}"/>
              </a:ext>
            </a:extLst>
          </p:cNvPr>
          <p:cNvSpPr txBox="1"/>
          <p:nvPr/>
        </p:nvSpPr>
        <p:spPr>
          <a:xfrm>
            <a:off x="5131558" y="614985"/>
            <a:ext cx="6426671" cy="2298065"/>
          </a:xfrm>
          <a:prstGeom prst="rect">
            <a:avLst/>
          </a:prstGeom>
          <a:noFill/>
        </p:spPr>
        <p:txBody>
          <a:bodyPr wrap="square" rtlCol="0">
            <a:spAutoFit/>
          </a:bodyPr>
          <a:lstStyle/>
          <a:p>
            <a:pPr algn="r">
              <a:lnSpc>
                <a:spcPts val="4300"/>
              </a:lnSpc>
            </a:pPr>
            <a:r>
              <a:rPr lang="es-ES" sz="4800" dirty="0">
                <a:solidFill>
                  <a:schemeClr val="bg1"/>
                </a:solidFill>
                <a:latin typeface="Barlow Condensed" panose="00000506000000000000" pitchFamily="2" charset="0"/>
                <a:ea typeface="Barlow Condensed Light"/>
                <a:cs typeface="Arial" panose="020B0604020202020204" pitchFamily="34" charset="0"/>
                <a:sym typeface="Barlow Condensed Light"/>
              </a:rPr>
              <a:t>     ¿Qué es el seguimiento en la gestión pública y por qué es clave para la toma de decisiones?</a:t>
            </a:r>
            <a:endParaRPr lang="es-ES" sz="6000" dirty="0">
              <a:solidFill>
                <a:schemeClr val="bg1"/>
              </a:solidFill>
              <a:latin typeface="Barlow Condensed" panose="00000506000000000000" pitchFamily="2" charset="0"/>
              <a:ea typeface="Barlow Condensed Light"/>
              <a:cs typeface="Arial" panose="020B0604020202020204" pitchFamily="34" charset="0"/>
              <a:sym typeface="Barlow Condensed Light"/>
            </a:endParaRPr>
          </a:p>
        </p:txBody>
      </p:sp>
      <p:sp>
        <p:nvSpPr>
          <p:cNvPr id="4" name="CuadroTexto 3">
            <a:extLst>
              <a:ext uri="{FF2B5EF4-FFF2-40B4-BE49-F238E27FC236}">
                <a16:creationId xmlns:a16="http://schemas.microsoft.com/office/drawing/2014/main" id="{A78081C6-9A6B-144D-4D5A-65F43E0C8757}"/>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Tree>
    <p:extLst>
      <p:ext uri="{BB962C8B-B14F-4D97-AF65-F5344CB8AC3E}">
        <p14:creationId xmlns:p14="http://schemas.microsoft.com/office/powerpoint/2010/main" val="2751226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1DA0-752B-8266-0CE8-45EBF0573A5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F3D5C1A-D0CC-3D81-87FE-9AA01C044246}"/>
              </a:ext>
            </a:extLst>
          </p:cNvPr>
          <p:cNvSpPr/>
          <p:nvPr/>
        </p:nvSpPr>
        <p:spPr>
          <a:xfrm>
            <a:off x="141565" y="935388"/>
            <a:ext cx="5788430" cy="5780315"/>
          </a:xfrm>
          <a:custGeom>
            <a:avLst/>
            <a:gdLst>
              <a:gd name="connsiteX0" fmla="*/ 0 w 5788430"/>
              <a:gd name="connsiteY0" fmla="*/ 963405 h 5780315"/>
              <a:gd name="connsiteX1" fmla="*/ 963405 w 5788430"/>
              <a:gd name="connsiteY1" fmla="*/ 0 h 5780315"/>
              <a:gd name="connsiteX2" fmla="*/ 1515065 w 5788430"/>
              <a:gd name="connsiteY2" fmla="*/ 0 h 5780315"/>
              <a:gd name="connsiteX3" fmla="*/ 2143957 w 5788430"/>
              <a:gd name="connsiteY3" fmla="*/ 0 h 5780315"/>
              <a:gd name="connsiteX4" fmla="*/ 2618385 w 5788430"/>
              <a:gd name="connsiteY4" fmla="*/ 0 h 5780315"/>
              <a:gd name="connsiteX5" fmla="*/ 3054196 w 5788430"/>
              <a:gd name="connsiteY5" fmla="*/ 0 h 5780315"/>
              <a:gd name="connsiteX6" fmla="*/ 3567240 w 5788430"/>
              <a:gd name="connsiteY6" fmla="*/ 0 h 5780315"/>
              <a:gd name="connsiteX7" fmla="*/ 4157516 w 5788430"/>
              <a:gd name="connsiteY7" fmla="*/ 0 h 5780315"/>
              <a:gd name="connsiteX8" fmla="*/ 4825025 w 5788430"/>
              <a:gd name="connsiteY8" fmla="*/ 0 h 5780315"/>
              <a:gd name="connsiteX9" fmla="*/ 5788430 w 5788430"/>
              <a:gd name="connsiteY9" fmla="*/ 963405 h 5780315"/>
              <a:gd name="connsiteX10" fmla="*/ 5788430 w 5788430"/>
              <a:gd name="connsiteY10" fmla="*/ 1552441 h 5780315"/>
              <a:gd name="connsiteX11" fmla="*/ 5788430 w 5788430"/>
              <a:gd name="connsiteY11" fmla="*/ 2025871 h 5780315"/>
              <a:gd name="connsiteX12" fmla="*/ 5788430 w 5788430"/>
              <a:gd name="connsiteY12" fmla="*/ 2537837 h 5780315"/>
              <a:gd name="connsiteX13" fmla="*/ 5788430 w 5788430"/>
              <a:gd name="connsiteY13" fmla="*/ 3165408 h 5780315"/>
              <a:gd name="connsiteX14" fmla="*/ 5788430 w 5788430"/>
              <a:gd name="connsiteY14" fmla="*/ 3638838 h 5780315"/>
              <a:gd name="connsiteX15" fmla="*/ 5788430 w 5788430"/>
              <a:gd name="connsiteY15" fmla="*/ 4227874 h 5780315"/>
              <a:gd name="connsiteX16" fmla="*/ 5788430 w 5788430"/>
              <a:gd name="connsiteY16" fmla="*/ 4816910 h 5780315"/>
              <a:gd name="connsiteX17" fmla="*/ 4825025 w 5788430"/>
              <a:gd name="connsiteY17" fmla="*/ 5780315 h 5780315"/>
              <a:gd name="connsiteX18" fmla="*/ 4273365 w 5788430"/>
              <a:gd name="connsiteY18" fmla="*/ 5780315 h 5780315"/>
              <a:gd name="connsiteX19" fmla="*/ 3683089 w 5788430"/>
              <a:gd name="connsiteY19" fmla="*/ 5780315 h 5780315"/>
              <a:gd name="connsiteX20" fmla="*/ 3247277 w 5788430"/>
              <a:gd name="connsiteY20" fmla="*/ 5780315 h 5780315"/>
              <a:gd name="connsiteX21" fmla="*/ 2618385 w 5788430"/>
              <a:gd name="connsiteY21" fmla="*/ 5780315 h 5780315"/>
              <a:gd name="connsiteX22" fmla="*/ 2143957 w 5788430"/>
              <a:gd name="connsiteY22" fmla="*/ 5780315 h 5780315"/>
              <a:gd name="connsiteX23" fmla="*/ 1553681 w 5788430"/>
              <a:gd name="connsiteY23" fmla="*/ 5780315 h 5780315"/>
              <a:gd name="connsiteX24" fmla="*/ 963405 w 5788430"/>
              <a:gd name="connsiteY24" fmla="*/ 5780315 h 5780315"/>
              <a:gd name="connsiteX25" fmla="*/ 0 w 5788430"/>
              <a:gd name="connsiteY25" fmla="*/ 4816910 h 5780315"/>
              <a:gd name="connsiteX26" fmla="*/ 0 w 5788430"/>
              <a:gd name="connsiteY26" fmla="*/ 4189339 h 5780315"/>
              <a:gd name="connsiteX27" fmla="*/ 0 w 5788430"/>
              <a:gd name="connsiteY27" fmla="*/ 3600303 h 5780315"/>
              <a:gd name="connsiteX28" fmla="*/ 0 w 5788430"/>
              <a:gd name="connsiteY28" fmla="*/ 3165408 h 5780315"/>
              <a:gd name="connsiteX29" fmla="*/ 0 w 5788430"/>
              <a:gd name="connsiteY29" fmla="*/ 2576372 h 5780315"/>
              <a:gd name="connsiteX30" fmla="*/ 0 w 5788430"/>
              <a:gd name="connsiteY30" fmla="*/ 1948801 h 5780315"/>
              <a:gd name="connsiteX31" fmla="*/ 0 w 5788430"/>
              <a:gd name="connsiteY31" fmla="*/ 963405 h 57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88430" h="5780315" fill="none" extrusionOk="0">
                <a:moveTo>
                  <a:pt x="0" y="963405"/>
                </a:moveTo>
                <a:cubicBezTo>
                  <a:pt x="-34134" y="447461"/>
                  <a:pt x="375327" y="-37998"/>
                  <a:pt x="963405" y="0"/>
                </a:cubicBezTo>
                <a:cubicBezTo>
                  <a:pt x="1153957" y="-25549"/>
                  <a:pt x="1278889" y="32255"/>
                  <a:pt x="1515065" y="0"/>
                </a:cubicBezTo>
                <a:cubicBezTo>
                  <a:pt x="1751241" y="-32255"/>
                  <a:pt x="1900314" y="15194"/>
                  <a:pt x="2143957" y="0"/>
                </a:cubicBezTo>
                <a:cubicBezTo>
                  <a:pt x="2387600" y="-15194"/>
                  <a:pt x="2412500" y="46394"/>
                  <a:pt x="2618385" y="0"/>
                </a:cubicBezTo>
                <a:cubicBezTo>
                  <a:pt x="2824270" y="-46394"/>
                  <a:pt x="2914775" y="42915"/>
                  <a:pt x="3054196" y="0"/>
                </a:cubicBezTo>
                <a:cubicBezTo>
                  <a:pt x="3193617" y="-42915"/>
                  <a:pt x="3413801" y="37429"/>
                  <a:pt x="3567240" y="0"/>
                </a:cubicBezTo>
                <a:cubicBezTo>
                  <a:pt x="3720679" y="-37429"/>
                  <a:pt x="3874868" y="16844"/>
                  <a:pt x="4157516" y="0"/>
                </a:cubicBezTo>
                <a:cubicBezTo>
                  <a:pt x="4440164" y="-16844"/>
                  <a:pt x="4665549" y="42755"/>
                  <a:pt x="4825025" y="0"/>
                </a:cubicBezTo>
                <a:cubicBezTo>
                  <a:pt x="5464201" y="91325"/>
                  <a:pt x="5833154" y="411347"/>
                  <a:pt x="5788430" y="963405"/>
                </a:cubicBezTo>
                <a:cubicBezTo>
                  <a:pt x="5815022" y="1122710"/>
                  <a:pt x="5736026" y="1330103"/>
                  <a:pt x="5788430" y="1552441"/>
                </a:cubicBezTo>
                <a:cubicBezTo>
                  <a:pt x="5840834" y="1774779"/>
                  <a:pt x="5769056" y="1902173"/>
                  <a:pt x="5788430" y="2025871"/>
                </a:cubicBezTo>
                <a:cubicBezTo>
                  <a:pt x="5807804" y="2149569"/>
                  <a:pt x="5775853" y="2342883"/>
                  <a:pt x="5788430" y="2537837"/>
                </a:cubicBezTo>
                <a:cubicBezTo>
                  <a:pt x="5801007" y="2732791"/>
                  <a:pt x="5745802" y="2946623"/>
                  <a:pt x="5788430" y="3165408"/>
                </a:cubicBezTo>
                <a:cubicBezTo>
                  <a:pt x="5831058" y="3384193"/>
                  <a:pt x="5777371" y="3505344"/>
                  <a:pt x="5788430" y="3638838"/>
                </a:cubicBezTo>
                <a:cubicBezTo>
                  <a:pt x="5799489" y="3772332"/>
                  <a:pt x="5784948" y="4039540"/>
                  <a:pt x="5788430" y="4227874"/>
                </a:cubicBezTo>
                <a:cubicBezTo>
                  <a:pt x="5791912" y="4416208"/>
                  <a:pt x="5754180" y="4561639"/>
                  <a:pt x="5788430" y="4816910"/>
                </a:cubicBezTo>
                <a:cubicBezTo>
                  <a:pt x="5816517" y="5252336"/>
                  <a:pt x="5465499" y="5710583"/>
                  <a:pt x="4825025" y="5780315"/>
                </a:cubicBezTo>
                <a:cubicBezTo>
                  <a:pt x="4620629" y="5798188"/>
                  <a:pt x="4536062" y="5760034"/>
                  <a:pt x="4273365" y="5780315"/>
                </a:cubicBezTo>
                <a:cubicBezTo>
                  <a:pt x="4010668" y="5800596"/>
                  <a:pt x="3949053" y="5777802"/>
                  <a:pt x="3683089" y="5780315"/>
                </a:cubicBezTo>
                <a:cubicBezTo>
                  <a:pt x="3417125" y="5782828"/>
                  <a:pt x="3343014" y="5743641"/>
                  <a:pt x="3247277" y="5780315"/>
                </a:cubicBezTo>
                <a:cubicBezTo>
                  <a:pt x="3151540" y="5816989"/>
                  <a:pt x="2843500" y="5770501"/>
                  <a:pt x="2618385" y="5780315"/>
                </a:cubicBezTo>
                <a:cubicBezTo>
                  <a:pt x="2393270" y="5790129"/>
                  <a:pt x="2325462" y="5770932"/>
                  <a:pt x="2143957" y="5780315"/>
                </a:cubicBezTo>
                <a:cubicBezTo>
                  <a:pt x="1962452" y="5789698"/>
                  <a:pt x="1720528" y="5777561"/>
                  <a:pt x="1553681" y="5780315"/>
                </a:cubicBezTo>
                <a:cubicBezTo>
                  <a:pt x="1386834" y="5783069"/>
                  <a:pt x="1247931" y="5766555"/>
                  <a:pt x="963405" y="5780315"/>
                </a:cubicBezTo>
                <a:cubicBezTo>
                  <a:pt x="400920" y="5718352"/>
                  <a:pt x="48563" y="5350996"/>
                  <a:pt x="0" y="4816910"/>
                </a:cubicBezTo>
                <a:cubicBezTo>
                  <a:pt x="-35607" y="4657097"/>
                  <a:pt x="43155" y="4432187"/>
                  <a:pt x="0" y="4189339"/>
                </a:cubicBezTo>
                <a:cubicBezTo>
                  <a:pt x="-43155" y="3946491"/>
                  <a:pt x="61688" y="3727904"/>
                  <a:pt x="0" y="3600303"/>
                </a:cubicBezTo>
                <a:cubicBezTo>
                  <a:pt x="-61688" y="3472702"/>
                  <a:pt x="34487" y="3262967"/>
                  <a:pt x="0" y="3165408"/>
                </a:cubicBezTo>
                <a:cubicBezTo>
                  <a:pt x="-34487" y="3067849"/>
                  <a:pt x="1655" y="2825199"/>
                  <a:pt x="0" y="2576372"/>
                </a:cubicBezTo>
                <a:cubicBezTo>
                  <a:pt x="-1655" y="2327545"/>
                  <a:pt x="66719" y="2099391"/>
                  <a:pt x="0" y="1948801"/>
                </a:cubicBezTo>
                <a:cubicBezTo>
                  <a:pt x="-66719" y="1798211"/>
                  <a:pt x="26271" y="1231433"/>
                  <a:pt x="0" y="963405"/>
                </a:cubicBezTo>
                <a:close/>
              </a:path>
              <a:path w="5788430" h="5780315" stroke="0" extrusionOk="0">
                <a:moveTo>
                  <a:pt x="0" y="963405"/>
                </a:moveTo>
                <a:cubicBezTo>
                  <a:pt x="-53337" y="452745"/>
                  <a:pt x="448510" y="-146636"/>
                  <a:pt x="963405" y="0"/>
                </a:cubicBezTo>
                <a:cubicBezTo>
                  <a:pt x="1094805" y="-23326"/>
                  <a:pt x="1310744" y="26372"/>
                  <a:pt x="1437833" y="0"/>
                </a:cubicBezTo>
                <a:cubicBezTo>
                  <a:pt x="1564922" y="-26372"/>
                  <a:pt x="1850084" y="67612"/>
                  <a:pt x="2066725" y="0"/>
                </a:cubicBezTo>
                <a:cubicBezTo>
                  <a:pt x="2283366" y="-67612"/>
                  <a:pt x="2404311" y="25812"/>
                  <a:pt x="2579769" y="0"/>
                </a:cubicBezTo>
                <a:cubicBezTo>
                  <a:pt x="2755227" y="-25812"/>
                  <a:pt x="2861436" y="5492"/>
                  <a:pt x="3092813" y="0"/>
                </a:cubicBezTo>
                <a:cubicBezTo>
                  <a:pt x="3324190" y="-5492"/>
                  <a:pt x="3461193" y="14592"/>
                  <a:pt x="3644473" y="0"/>
                </a:cubicBezTo>
                <a:cubicBezTo>
                  <a:pt x="3827753" y="-14592"/>
                  <a:pt x="4016749" y="18635"/>
                  <a:pt x="4273365" y="0"/>
                </a:cubicBezTo>
                <a:cubicBezTo>
                  <a:pt x="4529981" y="-18635"/>
                  <a:pt x="4702803" y="1542"/>
                  <a:pt x="4825025" y="0"/>
                </a:cubicBezTo>
                <a:cubicBezTo>
                  <a:pt x="5219360" y="-74108"/>
                  <a:pt x="5772336" y="424731"/>
                  <a:pt x="5788430" y="963405"/>
                </a:cubicBezTo>
                <a:cubicBezTo>
                  <a:pt x="5843113" y="1211601"/>
                  <a:pt x="5722844" y="1302636"/>
                  <a:pt x="5788430" y="1513906"/>
                </a:cubicBezTo>
                <a:cubicBezTo>
                  <a:pt x="5854016" y="1725176"/>
                  <a:pt x="5744314" y="1944520"/>
                  <a:pt x="5788430" y="2141477"/>
                </a:cubicBezTo>
                <a:cubicBezTo>
                  <a:pt x="5832546" y="2338434"/>
                  <a:pt x="5787872" y="2400044"/>
                  <a:pt x="5788430" y="2614907"/>
                </a:cubicBezTo>
                <a:cubicBezTo>
                  <a:pt x="5788988" y="2829770"/>
                  <a:pt x="5761184" y="3027570"/>
                  <a:pt x="5788430" y="3242478"/>
                </a:cubicBezTo>
                <a:cubicBezTo>
                  <a:pt x="5815676" y="3457386"/>
                  <a:pt x="5713398" y="3636652"/>
                  <a:pt x="5788430" y="3870049"/>
                </a:cubicBezTo>
                <a:cubicBezTo>
                  <a:pt x="5863462" y="4103446"/>
                  <a:pt x="5788393" y="4093833"/>
                  <a:pt x="5788430" y="4304944"/>
                </a:cubicBezTo>
                <a:cubicBezTo>
                  <a:pt x="5788467" y="4516055"/>
                  <a:pt x="5730236" y="4699831"/>
                  <a:pt x="5788430" y="4816910"/>
                </a:cubicBezTo>
                <a:cubicBezTo>
                  <a:pt x="5854910" y="5416689"/>
                  <a:pt x="5391924" y="5735642"/>
                  <a:pt x="4825025" y="5780315"/>
                </a:cubicBezTo>
                <a:cubicBezTo>
                  <a:pt x="4679646" y="5822273"/>
                  <a:pt x="4427966" y="5766487"/>
                  <a:pt x="4311981" y="5780315"/>
                </a:cubicBezTo>
                <a:cubicBezTo>
                  <a:pt x="4195996" y="5794143"/>
                  <a:pt x="4006822" y="5758835"/>
                  <a:pt x="3760321" y="5780315"/>
                </a:cubicBezTo>
                <a:cubicBezTo>
                  <a:pt x="3513820" y="5801795"/>
                  <a:pt x="3432941" y="5768137"/>
                  <a:pt x="3208661" y="5780315"/>
                </a:cubicBezTo>
                <a:cubicBezTo>
                  <a:pt x="2984381" y="5792493"/>
                  <a:pt x="2768291" y="5771999"/>
                  <a:pt x="2579769" y="5780315"/>
                </a:cubicBezTo>
                <a:cubicBezTo>
                  <a:pt x="2391247" y="5788631"/>
                  <a:pt x="2287241" y="5752200"/>
                  <a:pt x="2066725" y="5780315"/>
                </a:cubicBezTo>
                <a:cubicBezTo>
                  <a:pt x="1846209" y="5808430"/>
                  <a:pt x="1707939" y="5774917"/>
                  <a:pt x="1476449" y="5780315"/>
                </a:cubicBezTo>
                <a:cubicBezTo>
                  <a:pt x="1244959" y="5785713"/>
                  <a:pt x="1105668" y="5742053"/>
                  <a:pt x="963405" y="5780315"/>
                </a:cubicBezTo>
                <a:cubicBezTo>
                  <a:pt x="515419" y="5744146"/>
                  <a:pt x="-131223" y="5360638"/>
                  <a:pt x="0" y="4816910"/>
                </a:cubicBezTo>
                <a:cubicBezTo>
                  <a:pt x="-12263" y="4691848"/>
                  <a:pt x="17118" y="4535041"/>
                  <a:pt x="0" y="4304944"/>
                </a:cubicBezTo>
                <a:cubicBezTo>
                  <a:pt x="-17118" y="4074847"/>
                  <a:pt x="26025" y="3992249"/>
                  <a:pt x="0" y="3870049"/>
                </a:cubicBezTo>
                <a:cubicBezTo>
                  <a:pt x="-26025" y="3747850"/>
                  <a:pt x="61684" y="3548233"/>
                  <a:pt x="0" y="3281013"/>
                </a:cubicBezTo>
                <a:cubicBezTo>
                  <a:pt x="-61684" y="3013793"/>
                  <a:pt x="9891" y="2896410"/>
                  <a:pt x="0" y="2730512"/>
                </a:cubicBezTo>
                <a:cubicBezTo>
                  <a:pt x="-9891" y="2564614"/>
                  <a:pt x="58515" y="2463746"/>
                  <a:pt x="0" y="2218547"/>
                </a:cubicBezTo>
                <a:cubicBezTo>
                  <a:pt x="-58515" y="1973348"/>
                  <a:pt x="27394" y="1805586"/>
                  <a:pt x="0" y="1590976"/>
                </a:cubicBezTo>
                <a:cubicBezTo>
                  <a:pt x="-27394" y="1376366"/>
                  <a:pt x="33193" y="1210397"/>
                  <a:pt x="0" y="963405"/>
                </a:cubicBezTo>
                <a:close/>
              </a:path>
            </a:pathLst>
          </a:custGeom>
          <a:solidFill>
            <a:schemeClr val="bg1"/>
          </a:solidFill>
          <a:ln w="38100">
            <a:solidFill>
              <a:srgbClr val="FFC000"/>
            </a:solidFill>
            <a:extLst>
              <a:ext uri="{C807C97D-BFC1-408E-A445-0C87EB9F89A2}">
                <ask:lineSketchStyleProps xmlns:ask="http://schemas.microsoft.com/office/drawing/2018/sketchyshapes" sd="123615413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noProof="0" dirty="0"/>
          </a:p>
        </p:txBody>
      </p:sp>
      <p:sp>
        <p:nvSpPr>
          <p:cNvPr id="6" name="TextBox 12">
            <a:extLst>
              <a:ext uri="{FF2B5EF4-FFF2-40B4-BE49-F238E27FC236}">
                <a16:creationId xmlns:a16="http://schemas.microsoft.com/office/drawing/2014/main" id="{580EDA33-5D91-9BB5-2B0C-8516522E7684}"/>
              </a:ext>
            </a:extLst>
          </p:cNvPr>
          <p:cNvSpPr txBox="1"/>
          <p:nvPr/>
        </p:nvSpPr>
        <p:spPr>
          <a:xfrm>
            <a:off x="0" y="276999"/>
            <a:ext cx="12192000"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2800" noProof="0" dirty="0"/>
              <a:t>Actividades de estimulación y disciplina violenta (física y psicológica)</a:t>
            </a:r>
          </a:p>
        </p:txBody>
      </p:sp>
      <p:sp>
        <p:nvSpPr>
          <p:cNvPr id="10" name="Rectangle: Rounded Corners 9">
            <a:extLst>
              <a:ext uri="{FF2B5EF4-FFF2-40B4-BE49-F238E27FC236}">
                <a16:creationId xmlns:a16="http://schemas.microsoft.com/office/drawing/2014/main" id="{C88C88EA-BC51-21D6-4AE8-6BCDC9E7DCB7}"/>
              </a:ext>
            </a:extLst>
          </p:cNvPr>
          <p:cNvSpPr/>
          <p:nvPr/>
        </p:nvSpPr>
        <p:spPr>
          <a:xfrm>
            <a:off x="6396813" y="935388"/>
            <a:ext cx="5573486" cy="5780315"/>
          </a:xfrm>
          <a:custGeom>
            <a:avLst/>
            <a:gdLst>
              <a:gd name="connsiteX0" fmla="*/ 0 w 5573486"/>
              <a:gd name="connsiteY0" fmla="*/ 928933 h 5780315"/>
              <a:gd name="connsiteX1" fmla="*/ 928933 w 5573486"/>
              <a:gd name="connsiteY1" fmla="*/ 0 h 5780315"/>
              <a:gd name="connsiteX2" fmla="*/ 1459736 w 5573486"/>
              <a:gd name="connsiteY2" fmla="*/ 0 h 5780315"/>
              <a:gd name="connsiteX3" fmla="*/ 2064851 w 5573486"/>
              <a:gd name="connsiteY3" fmla="*/ 0 h 5780315"/>
              <a:gd name="connsiteX4" fmla="*/ 2521342 w 5573486"/>
              <a:gd name="connsiteY4" fmla="*/ 0 h 5780315"/>
              <a:gd name="connsiteX5" fmla="*/ 2940676 w 5573486"/>
              <a:gd name="connsiteY5" fmla="*/ 0 h 5780315"/>
              <a:gd name="connsiteX6" fmla="*/ 3434322 w 5573486"/>
              <a:gd name="connsiteY6" fmla="*/ 0 h 5780315"/>
              <a:gd name="connsiteX7" fmla="*/ 4002282 w 5573486"/>
              <a:gd name="connsiteY7" fmla="*/ 0 h 5780315"/>
              <a:gd name="connsiteX8" fmla="*/ 4644553 w 5573486"/>
              <a:gd name="connsiteY8" fmla="*/ 0 h 5780315"/>
              <a:gd name="connsiteX9" fmla="*/ 5573486 w 5573486"/>
              <a:gd name="connsiteY9" fmla="*/ 928933 h 5780315"/>
              <a:gd name="connsiteX10" fmla="*/ 5573486 w 5573486"/>
              <a:gd name="connsiteY10" fmla="*/ 1528507 h 5780315"/>
              <a:gd name="connsiteX11" fmla="*/ 5573486 w 5573486"/>
              <a:gd name="connsiteY11" fmla="*/ 2010408 h 5780315"/>
              <a:gd name="connsiteX12" fmla="*/ 5573486 w 5573486"/>
              <a:gd name="connsiteY12" fmla="*/ 2531534 h 5780315"/>
              <a:gd name="connsiteX13" fmla="*/ 5573486 w 5573486"/>
              <a:gd name="connsiteY13" fmla="*/ 3170332 h 5780315"/>
              <a:gd name="connsiteX14" fmla="*/ 5573486 w 5573486"/>
              <a:gd name="connsiteY14" fmla="*/ 3652233 h 5780315"/>
              <a:gd name="connsiteX15" fmla="*/ 5573486 w 5573486"/>
              <a:gd name="connsiteY15" fmla="*/ 4251808 h 5780315"/>
              <a:gd name="connsiteX16" fmla="*/ 5573486 w 5573486"/>
              <a:gd name="connsiteY16" fmla="*/ 4851382 h 5780315"/>
              <a:gd name="connsiteX17" fmla="*/ 4644553 w 5573486"/>
              <a:gd name="connsiteY17" fmla="*/ 5780315 h 5780315"/>
              <a:gd name="connsiteX18" fmla="*/ 4113750 w 5573486"/>
              <a:gd name="connsiteY18" fmla="*/ 5780315 h 5780315"/>
              <a:gd name="connsiteX19" fmla="*/ 3545791 w 5573486"/>
              <a:gd name="connsiteY19" fmla="*/ 5780315 h 5780315"/>
              <a:gd name="connsiteX20" fmla="*/ 3126457 w 5573486"/>
              <a:gd name="connsiteY20" fmla="*/ 5780315 h 5780315"/>
              <a:gd name="connsiteX21" fmla="*/ 2521342 w 5573486"/>
              <a:gd name="connsiteY21" fmla="*/ 5780315 h 5780315"/>
              <a:gd name="connsiteX22" fmla="*/ 2064851 w 5573486"/>
              <a:gd name="connsiteY22" fmla="*/ 5780315 h 5780315"/>
              <a:gd name="connsiteX23" fmla="*/ 1496892 w 5573486"/>
              <a:gd name="connsiteY23" fmla="*/ 5780315 h 5780315"/>
              <a:gd name="connsiteX24" fmla="*/ 928933 w 5573486"/>
              <a:gd name="connsiteY24" fmla="*/ 5780315 h 5780315"/>
              <a:gd name="connsiteX25" fmla="*/ 0 w 5573486"/>
              <a:gd name="connsiteY25" fmla="*/ 4851382 h 5780315"/>
              <a:gd name="connsiteX26" fmla="*/ 0 w 5573486"/>
              <a:gd name="connsiteY26" fmla="*/ 4212583 h 5780315"/>
              <a:gd name="connsiteX27" fmla="*/ 0 w 5573486"/>
              <a:gd name="connsiteY27" fmla="*/ 3613009 h 5780315"/>
              <a:gd name="connsiteX28" fmla="*/ 0 w 5573486"/>
              <a:gd name="connsiteY28" fmla="*/ 3170332 h 5780315"/>
              <a:gd name="connsiteX29" fmla="*/ 0 w 5573486"/>
              <a:gd name="connsiteY29" fmla="*/ 2570758 h 5780315"/>
              <a:gd name="connsiteX30" fmla="*/ 0 w 5573486"/>
              <a:gd name="connsiteY30" fmla="*/ 1931959 h 5780315"/>
              <a:gd name="connsiteX31" fmla="*/ 0 w 5573486"/>
              <a:gd name="connsiteY31" fmla="*/ 928933 h 57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73486" h="5780315" fill="none" extrusionOk="0">
                <a:moveTo>
                  <a:pt x="0" y="928933"/>
                </a:moveTo>
                <a:cubicBezTo>
                  <a:pt x="-24836" y="427633"/>
                  <a:pt x="339375" y="-51919"/>
                  <a:pt x="928933" y="0"/>
                </a:cubicBezTo>
                <a:cubicBezTo>
                  <a:pt x="1079847" y="-27829"/>
                  <a:pt x="1310418" y="14182"/>
                  <a:pt x="1459736" y="0"/>
                </a:cubicBezTo>
                <a:cubicBezTo>
                  <a:pt x="1609054" y="-14182"/>
                  <a:pt x="1814686" y="57728"/>
                  <a:pt x="2064851" y="0"/>
                </a:cubicBezTo>
                <a:cubicBezTo>
                  <a:pt x="2315017" y="-57728"/>
                  <a:pt x="2403775" y="3576"/>
                  <a:pt x="2521342" y="0"/>
                </a:cubicBezTo>
                <a:cubicBezTo>
                  <a:pt x="2638909" y="-3576"/>
                  <a:pt x="2789986" y="31879"/>
                  <a:pt x="2940676" y="0"/>
                </a:cubicBezTo>
                <a:cubicBezTo>
                  <a:pt x="3091366" y="-31879"/>
                  <a:pt x="3247252" y="9006"/>
                  <a:pt x="3434322" y="0"/>
                </a:cubicBezTo>
                <a:cubicBezTo>
                  <a:pt x="3621392" y="-9006"/>
                  <a:pt x="3777423" y="31000"/>
                  <a:pt x="4002282" y="0"/>
                </a:cubicBezTo>
                <a:cubicBezTo>
                  <a:pt x="4227141" y="-31000"/>
                  <a:pt x="4416367" y="73025"/>
                  <a:pt x="4644553" y="0"/>
                </a:cubicBezTo>
                <a:cubicBezTo>
                  <a:pt x="5240393" y="70607"/>
                  <a:pt x="5684620" y="366240"/>
                  <a:pt x="5573486" y="928933"/>
                </a:cubicBezTo>
                <a:cubicBezTo>
                  <a:pt x="5631639" y="1210568"/>
                  <a:pt x="5506628" y="1298349"/>
                  <a:pt x="5573486" y="1528507"/>
                </a:cubicBezTo>
                <a:cubicBezTo>
                  <a:pt x="5640344" y="1758665"/>
                  <a:pt x="5548802" y="1847247"/>
                  <a:pt x="5573486" y="2010408"/>
                </a:cubicBezTo>
                <a:cubicBezTo>
                  <a:pt x="5598170" y="2173569"/>
                  <a:pt x="5568331" y="2360547"/>
                  <a:pt x="5573486" y="2531534"/>
                </a:cubicBezTo>
                <a:cubicBezTo>
                  <a:pt x="5578641" y="2702521"/>
                  <a:pt x="5537872" y="2993500"/>
                  <a:pt x="5573486" y="3170332"/>
                </a:cubicBezTo>
                <a:cubicBezTo>
                  <a:pt x="5609100" y="3347164"/>
                  <a:pt x="5524604" y="3449809"/>
                  <a:pt x="5573486" y="3652233"/>
                </a:cubicBezTo>
                <a:cubicBezTo>
                  <a:pt x="5622368" y="3854657"/>
                  <a:pt x="5511316" y="4061333"/>
                  <a:pt x="5573486" y="4251808"/>
                </a:cubicBezTo>
                <a:cubicBezTo>
                  <a:pt x="5635656" y="4442284"/>
                  <a:pt x="5567251" y="4642011"/>
                  <a:pt x="5573486" y="4851382"/>
                </a:cubicBezTo>
                <a:cubicBezTo>
                  <a:pt x="5599358" y="5275392"/>
                  <a:pt x="5179747" y="5766061"/>
                  <a:pt x="4644553" y="5780315"/>
                </a:cubicBezTo>
                <a:cubicBezTo>
                  <a:pt x="4390654" y="5830102"/>
                  <a:pt x="4336161" y="5744714"/>
                  <a:pt x="4113750" y="5780315"/>
                </a:cubicBezTo>
                <a:cubicBezTo>
                  <a:pt x="3891339" y="5815916"/>
                  <a:pt x="3749374" y="5761194"/>
                  <a:pt x="3545791" y="5780315"/>
                </a:cubicBezTo>
                <a:cubicBezTo>
                  <a:pt x="3342208" y="5799436"/>
                  <a:pt x="3336019" y="5752912"/>
                  <a:pt x="3126457" y="5780315"/>
                </a:cubicBezTo>
                <a:cubicBezTo>
                  <a:pt x="2916895" y="5807718"/>
                  <a:pt x="2695653" y="5717193"/>
                  <a:pt x="2521342" y="5780315"/>
                </a:cubicBezTo>
                <a:cubicBezTo>
                  <a:pt x="2347031" y="5843437"/>
                  <a:pt x="2287241" y="5747402"/>
                  <a:pt x="2064851" y="5780315"/>
                </a:cubicBezTo>
                <a:cubicBezTo>
                  <a:pt x="1842461" y="5813228"/>
                  <a:pt x="1731833" y="5759043"/>
                  <a:pt x="1496892" y="5780315"/>
                </a:cubicBezTo>
                <a:cubicBezTo>
                  <a:pt x="1261951" y="5801587"/>
                  <a:pt x="1168543" y="5770084"/>
                  <a:pt x="928933" y="5780315"/>
                </a:cubicBezTo>
                <a:cubicBezTo>
                  <a:pt x="384542" y="5716428"/>
                  <a:pt x="80653" y="5367760"/>
                  <a:pt x="0" y="4851382"/>
                </a:cubicBezTo>
                <a:cubicBezTo>
                  <a:pt x="-62545" y="4684086"/>
                  <a:pt x="65765" y="4527338"/>
                  <a:pt x="0" y="4212583"/>
                </a:cubicBezTo>
                <a:cubicBezTo>
                  <a:pt x="-65765" y="3897828"/>
                  <a:pt x="2701" y="3744641"/>
                  <a:pt x="0" y="3613009"/>
                </a:cubicBezTo>
                <a:cubicBezTo>
                  <a:pt x="-2701" y="3481377"/>
                  <a:pt x="672" y="3340515"/>
                  <a:pt x="0" y="3170332"/>
                </a:cubicBezTo>
                <a:cubicBezTo>
                  <a:pt x="-672" y="3000149"/>
                  <a:pt x="59493" y="2847836"/>
                  <a:pt x="0" y="2570758"/>
                </a:cubicBezTo>
                <a:cubicBezTo>
                  <a:pt x="-59493" y="2293680"/>
                  <a:pt x="41944" y="2152643"/>
                  <a:pt x="0" y="1931959"/>
                </a:cubicBezTo>
                <a:cubicBezTo>
                  <a:pt x="-41944" y="1711275"/>
                  <a:pt x="87596" y="1344919"/>
                  <a:pt x="0" y="928933"/>
                </a:cubicBezTo>
                <a:close/>
              </a:path>
              <a:path w="5573486" h="5780315" stroke="0" extrusionOk="0">
                <a:moveTo>
                  <a:pt x="0" y="928933"/>
                </a:moveTo>
                <a:cubicBezTo>
                  <a:pt x="-70642" y="444258"/>
                  <a:pt x="420936" y="-43009"/>
                  <a:pt x="928933" y="0"/>
                </a:cubicBezTo>
                <a:cubicBezTo>
                  <a:pt x="1134489" y="-49259"/>
                  <a:pt x="1218476" y="39168"/>
                  <a:pt x="1385423" y="0"/>
                </a:cubicBezTo>
                <a:cubicBezTo>
                  <a:pt x="1552370" y="-39168"/>
                  <a:pt x="1748575" y="33814"/>
                  <a:pt x="1990539" y="0"/>
                </a:cubicBezTo>
                <a:cubicBezTo>
                  <a:pt x="2232503" y="-33814"/>
                  <a:pt x="2366045" y="17405"/>
                  <a:pt x="2484185" y="0"/>
                </a:cubicBezTo>
                <a:cubicBezTo>
                  <a:pt x="2602325" y="-17405"/>
                  <a:pt x="2869918" y="33515"/>
                  <a:pt x="2977832" y="0"/>
                </a:cubicBezTo>
                <a:cubicBezTo>
                  <a:pt x="3085746" y="-33515"/>
                  <a:pt x="3302037" y="62238"/>
                  <a:pt x="3508635" y="0"/>
                </a:cubicBezTo>
                <a:cubicBezTo>
                  <a:pt x="3715233" y="-62238"/>
                  <a:pt x="3976139" y="54738"/>
                  <a:pt x="4113750" y="0"/>
                </a:cubicBezTo>
                <a:cubicBezTo>
                  <a:pt x="4251362" y="-54738"/>
                  <a:pt x="4483412" y="57662"/>
                  <a:pt x="4644553" y="0"/>
                </a:cubicBezTo>
                <a:cubicBezTo>
                  <a:pt x="5041037" y="-62709"/>
                  <a:pt x="5510603" y="390107"/>
                  <a:pt x="5573486" y="928933"/>
                </a:cubicBezTo>
                <a:cubicBezTo>
                  <a:pt x="5616881" y="1049925"/>
                  <a:pt x="5507964" y="1281178"/>
                  <a:pt x="5573486" y="1489283"/>
                </a:cubicBezTo>
                <a:cubicBezTo>
                  <a:pt x="5639008" y="1697388"/>
                  <a:pt x="5551715" y="1905424"/>
                  <a:pt x="5573486" y="2128082"/>
                </a:cubicBezTo>
                <a:cubicBezTo>
                  <a:pt x="5595257" y="2350740"/>
                  <a:pt x="5543914" y="2407464"/>
                  <a:pt x="5573486" y="2609983"/>
                </a:cubicBezTo>
                <a:cubicBezTo>
                  <a:pt x="5603058" y="2812502"/>
                  <a:pt x="5555878" y="3117267"/>
                  <a:pt x="5573486" y="3248781"/>
                </a:cubicBezTo>
                <a:cubicBezTo>
                  <a:pt x="5591094" y="3380295"/>
                  <a:pt x="5556755" y="3731616"/>
                  <a:pt x="5573486" y="3887580"/>
                </a:cubicBezTo>
                <a:cubicBezTo>
                  <a:pt x="5590217" y="4043544"/>
                  <a:pt x="5546705" y="4212480"/>
                  <a:pt x="5573486" y="4330257"/>
                </a:cubicBezTo>
                <a:cubicBezTo>
                  <a:pt x="5600267" y="4448034"/>
                  <a:pt x="5570611" y="4686311"/>
                  <a:pt x="5573486" y="4851382"/>
                </a:cubicBezTo>
                <a:cubicBezTo>
                  <a:pt x="5617897" y="5409647"/>
                  <a:pt x="5184573" y="5745701"/>
                  <a:pt x="4644553" y="5780315"/>
                </a:cubicBezTo>
                <a:cubicBezTo>
                  <a:pt x="4517117" y="5780861"/>
                  <a:pt x="4320367" y="5761004"/>
                  <a:pt x="4150906" y="5780315"/>
                </a:cubicBezTo>
                <a:cubicBezTo>
                  <a:pt x="3981445" y="5799626"/>
                  <a:pt x="3790253" y="5718815"/>
                  <a:pt x="3620103" y="5780315"/>
                </a:cubicBezTo>
                <a:cubicBezTo>
                  <a:pt x="3449953" y="5841815"/>
                  <a:pt x="3322199" y="5725990"/>
                  <a:pt x="3089301" y="5780315"/>
                </a:cubicBezTo>
                <a:cubicBezTo>
                  <a:pt x="2856403" y="5834640"/>
                  <a:pt x="2630691" y="5748743"/>
                  <a:pt x="2484185" y="5780315"/>
                </a:cubicBezTo>
                <a:cubicBezTo>
                  <a:pt x="2337679" y="5811887"/>
                  <a:pt x="2223226" y="5740673"/>
                  <a:pt x="1990539" y="5780315"/>
                </a:cubicBezTo>
                <a:cubicBezTo>
                  <a:pt x="1757852" y="5819957"/>
                  <a:pt x="1695036" y="5728228"/>
                  <a:pt x="1422580" y="5780315"/>
                </a:cubicBezTo>
                <a:cubicBezTo>
                  <a:pt x="1150124" y="5832402"/>
                  <a:pt x="1028202" y="5750721"/>
                  <a:pt x="928933" y="5780315"/>
                </a:cubicBezTo>
                <a:cubicBezTo>
                  <a:pt x="507832" y="5740770"/>
                  <a:pt x="-146823" y="5377458"/>
                  <a:pt x="0" y="4851382"/>
                </a:cubicBezTo>
                <a:cubicBezTo>
                  <a:pt x="-58246" y="4640216"/>
                  <a:pt x="15833" y="4552382"/>
                  <a:pt x="0" y="4330257"/>
                </a:cubicBezTo>
                <a:cubicBezTo>
                  <a:pt x="-15833" y="4108133"/>
                  <a:pt x="12913" y="4075243"/>
                  <a:pt x="0" y="3887580"/>
                </a:cubicBezTo>
                <a:cubicBezTo>
                  <a:pt x="-12913" y="3699917"/>
                  <a:pt x="47894" y="3534449"/>
                  <a:pt x="0" y="3288006"/>
                </a:cubicBezTo>
                <a:cubicBezTo>
                  <a:pt x="-47894" y="3041563"/>
                  <a:pt x="5358" y="2950649"/>
                  <a:pt x="0" y="2727656"/>
                </a:cubicBezTo>
                <a:cubicBezTo>
                  <a:pt x="-5358" y="2504663"/>
                  <a:pt x="52012" y="2465705"/>
                  <a:pt x="0" y="2206531"/>
                </a:cubicBezTo>
                <a:cubicBezTo>
                  <a:pt x="-52012" y="1947358"/>
                  <a:pt x="1636" y="1817622"/>
                  <a:pt x="0" y="1567732"/>
                </a:cubicBezTo>
                <a:cubicBezTo>
                  <a:pt x="-1636" y="1317842"/>
                  <a:pt x="34012" y="1215882"/>
                  <a:pt x="0" y="928933"/>
                </a:cubicBezTo>
                <a:close/>
              </a:path>
            </a:pathLst>
          </a:custGeom>
          <a:solidFill>
            <a:schemeClr val="bg1"/>
          </a:solidFill>
          <a:ln w="38100">
            <a:solidFill>
              <a:schemeClr val="tx2">
                <a:lumMod val="50000"/>
                <a:lumOff val="50000"/>
              </a:schemeClr>
            </a:solidFill>
            <a:extLst>
              <a:ext uri="{C807C97D-BFC1-408E-A445-0C87EB9F89A2}">
                <ask:lineSketchStyleProps xmlns:ask="http://schemas.microsoft.com/office/drawing/2018/sketchyshapes" sd="123615413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noProof="0" dirty="0"/>
          </a:p>
        </p:txBody>
      </p:sp>
      <p:sp>
        <p:nvSpPr>
          <p:cNvPr id="11" name="TextBox 10">
            <a:extLst>
              <a:ext uri="{FF2B5EF4-FFF2-40B4-BE49-F238E27FC236}">
                <a16:creationId xmlns:a16="http://schemas.microsoft.com/office/drawing/2014/main" id="{46ECACFF-F2E6-0794-CD02-ADA145808E22}"/>
              </a:ext>
            </a:extLst>
          </p:cNvPr>
          <p:cNvSpPr txBox="1"/>
          <p:nvPr/>
        </p:nvSpPr>
        <p:spPr>
          <a:xfrm>
            <a:off x="854529" y="6273224"/>
            <a:ext cx="4365172" cy="307777"/>
          </a:xfrm>
          <a:prstGeom prst="rect">
            <a:avLst/>
          </a:prstGeom>
          <a:noFill/>
        </p:spPr>
        <p:txBody>
          <a:bodyPr wrap="square" rtlCol="0">
            <a:spAutoFit/>
          </a:bodyPr>
          <a:lstStyle/>
          <a:p>
            <a:r>
              <a:rPr lang="es-EC" sz="1400" noProof="0" dirty="0"/>
              <a:t>Fuente: INEC – ENDI 2023-2024</a:t>
            </a:r>
          </a:p>
        </p:txBody>
      </p:sp>
      <p:sp>
        <p:nvSpPr>
          <p:cNvPr id="12" name="TextBox 11">
            <a:extLst>
              <a:ext uri="{FF2B5EF4-FFF2-40B4-BE49-F238E27FC236}">
                <a16:creationId xmlns:a16="http://schemas.microsoft.com/office/drawing/2014/main" id="{A4658228-1BFC-CEDC-B929-3BA4DFA7F8E4}"/>
              </a:ext>
            </a:extLst>
          </p:cNvPr>
          <p:cNvSpPr txBox="1"/>
          <p:nvPr/>
        </p:nvSpPr>
        <p:spPr>
          <a:xfrm>
            <a:off x="2318657" y="1175656"/>
            <a:ext cx="3004457" cy="369332"/>
          </a:xfrm>
          <a:prstGeom prst="rect">
            <a:avLst/>
          </a:prstGeom>
          <a:noFill/>
        </p:spPr>
        <p:txBody>
          <a:bodyPr wrap="square" rtlCol="0">
            <a:spAutoFit/>
          </a:bodyPr>
          <a:lstStyle/>
          <a:p>
            <a:r>
              <a:rPr lang="es-EC" b="1" noProof="0" dirty="0"/>
              <a:t>2023 - 2024</a:t>
            </a:r>
          </a:p>
        </p:txBody>
      </p:sp>
      <p:pic>
        <p:nvPicPr>
          <p:cNvPr id="13" name="Picture 12" descr="A person holding a child&#10;&#10;Description automatically generated">
            <a:extLst>
              <a:ext uri="{FF2B5EF4-FFF2-40B4-BE49-F238E27FC236}">
                <a16:creationId xmlns:a16="http://schemas.microsoft.com/office/drawing/2014/main" id="{F94B5751-0F78-9B77-9C7F-1C7B317906C6}"/>
              </a:ext>
            </a:extLst>
          </p:cNvPr>
          <p:cNvPicPr>
            <a:picLocks noChangeAspect="1"/>
          </p:cNvPicPr>
          <p:nvPr/>
        </p:nvPicPr>
        <p:blipFill>
          <a:blip r:embed="rId3"/>
          <a:stretch>
            <a:fillRect/>
          </a:stretch>
        </p:blipFill>
        <p:spPr>
          <a:xfrm>
            <a:off x="6368144" y="1567967"/>
            <a:ext cx="2065369" cy="2257578"/>
          </a:xfrm>
          <a:prstGeom prst="rect">
            <a:avLst/>
          </a:prstGeom>
        </p:spPr>
      </p:pic>
      <p:sp>
        <p:nvSpPr>
          <p:cNvPr id="14" name="TextBox 13">
            <a:extLst>
              <a:ext uri="{FF2B5EF4-FFF2-40B4-BE49-F238E27FC236}">
                <a16:creationId xmlns:a16="http://schemas.microsoft.com/office/drawing/2014/main" id="{9791ECF5-557F-0C79-07CD-1C31341CA3CF}"/>
              </a:ext>
            </a:extLst>
          </p:cNvPr>
          <p:cNvSpPr txBox="1"/>
          <p:nvPr/>
        </p:nvSpPr>
        <p:spPr>
          <a:xfrm>
            <a:off x="8433513" y="1198635"/>
            <a:ext cx="3004457" cy="369332"/>
          </a:xfrm>
          <a:prstGeom prst="rect">
            <a:avLst/>
          </a:prstGeom>
          <a:noFill/>
        </p:spPr>
        <p:txBody>
          <a:bodyPr wrap="square" rtlCol="0">
            <a:spAutoFit/>
          </a:bodyPr>
          <a:lstStyle/>
          <a:p>
            <a:r>
              <a:rPr lang="es-EC" b="1" noProof="0" dirty="0"/>
              <a:t>2023 - 2024</a:t>
            </a:r>
          </a:p>
        </p:txBody>
      </p:sp>
      <p:sp>
        <p:nvSpPr>
          <p:cNvPr id="15" name="TextBox 14">
            <a:extLst>
              <a:ext uri="{FF2B5EF4-FFF2-40B4-BE49-F238E27FC236}">
                <a16:creationId xmlns:a16="http://schemas.microsoft.com/office/drawing/2014/main" id="{9C93AC23-8241-2C09-D143-1FC183B00091}"/>
              </a:ext>
            </a:extLst>
          </p:cNvPr>
          <p:cNvSpPr txBox="1"/>
          <p:nvPr/>
        </p:nvSpPr>
        <p:spPr>
          <a:xfrm>
            <a:off x="8055285" y="2162113"/>
            <a:ext cx="1962344" cy="461665"/>
          </a:xfrm>
          <a:prstGeom prst="rect">
            <a:avLst/>
          </a:prstGeom>
          <a:noFill/>
        </p:spPr>
        <p:txBody>
          <a:bodyPr wrap="square" lIns="91440" tIns="45720" rIns="91440" bIns="45720" rtlCol="0" anchor="t">
            <a:spAutoFit/>
          </a:bodyPr>
          <a:lstStyle/>
          <a:p>
            <a:pPr algn="ctr"/>
            <a:r>
              <a:rPr lang="es-EC" sz="2400" b="1" noProof="0" dirty="0">
                <a:solidFill>
                  <a:srgbClr val="00B0F0"/>
                </a:solidFill>
              </a:rPr>
              <a:t>46,1%</a:t>
            </a:r>
            <a:endParaRPr lang="es-EC" sz="2400" b="1" noProof="0" dirty="0">
              <a:solidFill>
                <a:srgbClr val="00B0F0"/>
              </a:solidFill>
              <a:ea typeface="Calibri"/>
              <a:cs typeface="Calibri"/>
            </a:endParaRPr>
          </a:p>
        </p:txBody>
      </p:sp>
      <p:sp>
        <p:nvSpPr>
          <p:cNvPr id="16" name="Rectángulo 7">
            <a:extLst>
              <a:ext uri="{FF2B5EF4-FFF2-40B4-BE49-F238E27FC236}">
                <a16:creationId xmlns:a16="http://schemas.microsoft.com/office/drawing/2014/main" id="{B84B3EBD-C98E-93BA-1DC7-3B58EAE21DF9}"/>
              </a:ext>
            </a:extLst>
          </p:cNvPr>
          <p:cNvSpPr/>
          <p:nvPr/>
        </p:nvSpPr>
        <p:spPr>
          <a:xfrm>
            <a:off x="9975613" y="2109763"/>
            <a:ext cx="2206960" cy="954107"/>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s-EC" sz="1400" noProof="0" dirty="0">
                <a:cs typeface="Arial" panose="020B0604020202020204" pitchFamily="34" charset="0"/>
              </a:rPr>
              <a:t>de los niños y niñas de </a:t>
            </a:r>
            <a:br>
              <a:rPr lang="es-EC" sz="1400" noProof="0" dirty="0">
                <a:cs typeface="Arial" panose="020B0604020202020204" pitchFamily="34" charset="0"/>
              </a:rPr>
            </a:br>
            <a:r>
              <a:rPr lang="es-EC" sz="1400" noProof="0" dirty="0">
                <a:cs typeface="Arial" panose="020B0604020202020204" pitchFamily="34" charset="0"/>
              </a:rPr>
              <a:t>12 a 59 meses recibió maltrato físico.</a:t>
            </a:r>
          </a:p>
          <a:p>
            <a:pPr eaLnBrk="1" fontAlgn="auto" hangingPunct="1">
              <a:spcBef>
                <a:spcPts val="0"/>
              </a:spcBef>
              <a:spcAft>
                <a:spcPts val="0"/>
              </a:spcAft>
              <a:defRPr/>
            </a:pPr>
            <a:endParaRPr lang="es-EC" sz="1400" b="1" noProof="0" dirty="0">
              <a:solidFill>
                <a:schemeClr val="tx1">
                  <a:lumMod val="75000"/>
                  <a:lumOff val="25000"/>
                </a:schemeClr>
              </a:solidFill>
              <a:cs typeface="Arial" panose="020B0604020202020204" pitchFamily="34" charset="0"/>
            </a:endParaRPr>
          </a:p>
        </p:txBody>
      </p:sp>
      <p:sp>
        <p:nvSpPr>
          <p:cNvPr id="18" name="TextBox 17">
            <a:extLst>
              <a:ext uri="{FF2B5EF4-FFF2-40B4-BE49-F238E27FC236}">
                <a16:creationId xmlns:a16="http://schemas.microsoft.com/office/drawing/2014/main" id="{C121C55D-9EC0-78D4-CFBF-430BDA86E25C}"/>
              </a:ext>
            </a:extLst>
          </p:cNvPr>
          <p:cNvSpPr txBox="1"/>
          <p:nvPr/>
        </p:nvSpPr>
        <p:spPr>
          <a:xfrm>
            <a:off x="8433512" y="3567984"/>
            <a:ext cx="1626131" cy="461665"/>
          </a:xfrm>
          <a:prstGeom prst="rect">
            <a:avLst/>
          </a:prstGeom>
          <a:noFill/>
        </p:spPr>
        <p:txBody>
          <a:bodyPr wrap="square" lIns="91440" tIns="45720" rIns="91440" bIns="45720" rtlCol="0" anchor="t">
            <a:spAutoFit/>
          </a:bodyPr>
          <a:lstStyle/>
          <a:p>
            <a:r>
              <a:rPr lang="es-EC" sz="2400" b="1" noProof="0" dirty="0">
                <a:solidFill>
                  <a:srgbClr val="00B0F0"/>
                </a:solidFill>
              </a:rPr>
              <a:t>53,4%</a:t>
            </a:r>
            <a:endParaRPr lang="es-EC" sz="2400" b="1" noProof="0" dirty="0">
              <a:solidFill>
                <a:srgbClr val="00B0F0"/>
              </a:solidFill>
              <a:ea typeface="Calibri"/>
              <a:cs typeface="Calibri"/>
            </a:endParaRPr>
          </a:p>
        </p:txBody>
      </p:sp>
      <p:sp>
        <p:nvSpPr>
          <p:cNvPr id="19" name="Rectángulo 7">
            <a:extLst>
              <a:ext uri="{FF2B5EF4-FFF2-40B4-BE49-F238E27FC236}">
                <a16:creationId xmlns:a16="http://schemas.microsoft.com/office/drawing/2014/main" id="{898FDFA9-8C60-AEF2-53ED-28EB3F2C0CB8}"/>
              </a:ext>
            </a:extLst>
          </p:cNvPr>
          <p:cNvSpPr/>
          <p:nvPr/>
        </p:nvSpPr>
        <p:spPr>
          <a:xfrm>
            <a:off x="9975613" y="3472961"/>
            <a:ext cx="2266779" cy="954107"/>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s-EC" sz="1400" noProof="0" dirty="0">
                <a:cs typeface="Arial" panose="020B0604020202020204" pitchFamily="34" charset="0"/>
              </a:rPr>
              <a:t>de los niños y niñas de </a:t>
            </a:r>
            <a:br>
              <a:rPr lang="es-EC" sz="1400" noProof="0" dirty="0">
                <a:cs typeface="Arial" panose="020B0604020202020204" pitchFamily="34" charset="0"/>
              </a:rPr>
            </a:br>
            <a:r>
              <a:rPr lang="es-EC" sz="1400" noProof="0" dirty="0">
                <a:cs typeface="Arial" panose="020B0604020202020204" pitchFamily="34" charset="0"/>
              </a:rPr>
              <a:t>12 a 59 meses recibió maltrato psicológico.</a:t>
            </a:r>
          </a:p>
          <a:p>
            <a:pPr eaLnBrk="1" fontAlgn="auto" hangingPunct="1">
              <a:spcBef>
                <a:spcPts val="0"/>
              </a:spcBef>
              <a:spcAft>
                <a:spcPts val="0"/>
              </a:spcAft>
              <a:defRPr/>
            </a:pPr>
            <a:endParaRPr lang="es-EC" sz="1400" b="1" noProof="0" dirty="0">
              <a:solidFill>
                <a:schemeClr val="tx1">
                  <a:lumMod val="75000"/>
                  <a:lumOff val="25000"/>
                </a:schemeClr>
              </a:solidFill>
              <a:cs typeface="Arial" panose="020B0604020202020204" pitchFamily="34" charset="0"/>
            </a:endParaRPr>
          </a:p>
        </p:txBody>
      </p:sp>
      <p:sp>
        <p:nvSpPr>
          <p:cNvPr id="20" name="TextBox 19">
            <a:extLst>
              <a:ext uri="{FF2B5EF4-FFF2-40B4-BE49-F238E27FC236}">
                <a16:creationId xmlns:a16="http://schemas.microsoft.com/office/drawing/2014/main" id="{33A75BBF-9C98-6B30-60E3-077D98DF9CF6}"/>
              </a:ext>
            </a:extLst>
          </p:cNvPr>
          <p:cNvSpPr txBox="1"/>
          <p:nvPr/>
        </p:nvSpPr>
        <p:spPr>
          <a:xfrm>
            <a:off x="8433513" y="4911011"/>
            <a:ext cx="1626131" cy="461665"/>
          </a:xfrm>
          <a:prstGeom prst="rect">
            <a:avLst/>
          </a:prstGeom>
          <a:noFill/>
        </p:spPr>
        <p:txBody>
          <a:bodyPr wrap="square" lIns="91440" tIns="45720" rIns="91440" bIns="45720" rtlCol="0" anchor="t">
            <a:spAutoFit/>
          </a:bodyPr>
          <a:lstStyle/>
          <a:p>
            <a:r>
              <a:rPr lang="es-EC" sz="2400" b="1" noProof="0" dirty="0">
                <a:solidFill>
                  <a:srgbClr val="00B0F0"/>
                </a:solidFill>
              </a:rPr>
              <a:t>32,8%</a:t>
            </a:r>
            <a:endParaRPr lang="es-EC" sz="2400" b="1" noProof="0" dirty="0">
              <a:solidFill>
                <a:srgbClr val="00B0F0"/>
              </a:solidFill>
              <a:ea typeface="Calibri"/>
              <a:cs typeface="Calibri"/>
            </a:endParaRPr>
          </a:p>
        </p:txBody>
      </p:sp>
      <p:sp>
        <p:nvSpPr>
          <p:cNvPr id="21" name="Rectángulo 7">
            <a:extLst>
              <a:ext uri="{FF2B5EF4-FFF2-40B4-BE49-F238E27FC236}">
                <a16:creationId xmlns:a16="http://schemas.microsoft.com/office/drawing/2014/main" id="{F46137C5-03BB-0408-2B02-709FD41CBE2F}"/>
              </a:ext>
            </a:extLst>
          </p:cNvPr>
          <p:cNvSpPr/>
          <p:nvPr/>
        </p:nvSpPr>
        <p:spPr>
          <a:xfrm>
            <a:off x="10017629" y="4782505"/>
            <a:ext cx="1923999" cy="1169551"/>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s-EC" sz="1400" noProof="0" dirty="0">
                <a:cs typeface="Arial" panose="020B0604020202020204" pitchFamily="34" charset="0"/>
              </a:rPr>
              <a:t>de los niños y niñas de </a:t>
            </a:r>
            <a:br>
              <a:rPr lang="es-EC" sz="1400" noProof="0" dirty="0">
                <a:cs typeface="Arial" panose="020B0604020202020204" pitchFamily="34" charset="0"/>
              </a:rPr>
            </a:br>
            <a:r>
              <a:rPr lang="es-EC" sz="1400" noProof="0" dirty="0">
                <a:cs typeface="Arial" panose="020B0604020202020204" pitchFamily="34" charset="0"/>
              </a:rPr>
              <a:t>12 a 59 meses no recibió ni maltrato psicológico, ni físico.</a:t>
            </a:r>
          </a:p>
          <a:p>
            <a:pPr eaLnBrk="1" fontAlgn="auto" hangingPunct="1">
              <a:spcBef>
                <a:spcPts val="0"/>
              </a:spcBef>
              <a:spcAft>
                <a:spcPts val="0"/>
              </a:spcAft>
              <a:defRPr/>
            </a:pPr>
            <a:endParaRPr lang="es-EC" sz="1400" b="1" noProof="0" dirty="0">
              <a:solidFill>
                <a:schemeClr val="tx1">
                  <a:lumMod val="75000"/>
                  <a:lumOff val="25000"/>
                </a:schemeClr>
              </a:solidFill>
              <a:cs typeface="Arial" panose="020B0604020202020204" pitchFamily="34" charset="0"/>
            </a:endParaRPr>
          </a:p>
        </p:txBody>
      </p:sp>
      <p:sp>
        <p:nvSpPr>
          <p:cNvPr id="22" name="TextBox 21">
            <a:extLst>
              <a:ext uri="{FF2B5EF4-FFF2-40B4-BE49-F238E27FC236}">
                <a16:creationId xmlns:a16="http://schemas.microsoft.com/office/drawing/2014/main" id="{D63758BC-82E7-233C-454A-48418E9513DA}"/>
              </a:ext>
            </a:extLst>
          </p:cNvPr>
          <p:cNvSpPr txBox="1"/>
          <p:nvPr/>
        </p:nvSpPr>
        <p:spPr>
          <a:xfrm>
            <a:off x="7271118" y="6254038"/>
            <a:ext cx="4365172" cy="307777"/>
          </a:xfrm>
          <a:prstGeom prst="rect">
            <a:avLst/>
          </a:prstGeom>
          <a:noFill/>
        </p:spPr>
        <p:txBody>
          <a:bodyPr wrap="square" rtlCol="0">
            <a:spAutoFit/>
          </a:bodyPr>
          <a:lstStyle/>
          <a:p>
            <a:r>
              <a:rPr lang="es-EC" sz="1400" noProof="0" dirty="0"/>
              <a:t>Fuente: INEC – ENDI 2023-2024</a:t>
            </a:r>
          </a:p>
        </p:txBody>
      </p:sp>
      <p:pic>
        <p:nvPicPr>
          <p:cNvPr id="3" name="Picture 2" descr="A group of people playing with objects&#10;&#10;AI-generated content may be incorrect.">
            <a:extLst>
              <a:ext uri="{FF2B5EF4-FFF2-40B4-BE49-F238E27FC236}">
                <a16:creationId xmlns:a16="http://schemas.microsoft.com/office/drawing/2014/main" id="{9786F795-B10F-8ADB-152E-280656E25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6" y="1601728"/>
            <a:ext cx="2326135" cy="1462142"/>
          </a:xfrm>
          <a:prstGeom prst="rect">
            <a:avLst/>
          </a:prstGeom>
        </p:spPr>
      </p:pic>
      <p:sp>
        <p:nvSpPr>
          <p:cNvPr id="4" name="TextBox 3">
            <a:extLst>
              <a:ext uri="{FF2B5EF4-FFF2-40B4-BE49-F238E27FC236}">
                <a16:creationId xmlns:a16="http://schemas.microsoft.com/office/drawing/2014/main" id="{F02BBA28-28E7-7579-0783-BAAD5CE163D2}"/>
              </a:ext>
            </a:extLst>
          </p:cNvPr>
          <p:cNvSpPr txBox="1"/>
          <p:nvPr/>
        </p:nvSpPr>
        <p:spPr>
          <a:xfrm>
            <a:off x="2174371" y="1872020"/>
            <a:ext cx="3835761" cy="4308872"/>
          </a:xfrm>
          <a:prstGeom prst="rect">
            <a:avLst/>
          </a:prstGeom>
          <a:noFill/>
        </p:spPr>
        <p:txBody>
          <a:bodyPr wrap="square" rtlCol="0">
            <a:spAutoFit/>
          </a:bodyPr>
          <a:lstStyle/>
          <a:p>
            <a:r>
              <a:rPr lang="es-EC" noProof="0" dirty="0"/>
              <a:t>Niñas/os que realizan actividades de estimulación temprana con miembros del hogar: </a:t>
            </a:r>
            <a:r>
              <a:rPr lang="es-EC" sz="2400" b="1" noProof="0" dirty="0">
                <a:solidFill>
                  <a:srgbClr val="00B0F0"/>
                </a:solidFill>
              </a:rPr>
              <a:t>59,9%</a:t>
            </a:r>
          </a:p>
          <a:p>
            <a:endParaRPr lang="es-EC" noProof="0" dirty="0"/>
          </a:p>
          <a:p>
            <a:r>
              <a:rPr lang="es-EC" noProof="0" dirty="0"/>
              <a:t>Desagregación </a:t>
            </a:r>
            <a:r>
              <a:rPr lang="es-EC" b="1" noProof="0" dirty="0"/>
              <a:t>étnica</a:t>
            </a:r>
            <a:r>
              <a:rPr lang="es-EC" noProof="0" dirty="0"/>
              <a:t>:</a:t>
            </a:r>
          </a:p>
          <a:p>
            <a:pPr lvl="1"/>
            <a:r>
              <a:rPr lang="es-EC" noProof="0" dirty="0"/>
              <a:t>Indígena: </a:t>
            </a:r>
            <a:r>
              <a:rPr lang="es-EC" sz="2400" b="1" noProof="0" dirty="0">
                <a:solidFill>
                  <a:srgbClr val="00B0F0"/>
                </a:solidFill>
              </a:rPr>
              <a:t>48,1%</a:t>
            </a:r>
          </a:p>
          <a:p>
            <a:pPr lvl="1"/>
            <a:r>
              <a:rPr lang="es-EC" noProof="0" dirty="0"/>
              <a:t>Mestizo: </a:t>
            </a:r>
            <a:r>
              <a:rPr lang="es-EC" sz="2400" b="1" noProof="0" dirty="0">
                <a:solidFill>
                  <a:srgbClr val="00B0F0"/>
                </a:solidFill>
              </a:rPr>
              <a:t>61,4%</a:t>
            </a:r>
          </a:p>
          <a:p>
            <a:endParaRPr lang="es-EC" noProof="0" dirty="0"/>
          </a:p>
          <a:p>
            <a:pPr lvl="1"/>
            <a:endParaRPr lang="es-EC" noProof="0" dirty="0"/>
          </a:p>
          <a:p>
            <a:r>
              <a:rPr lang="es-EC" noProof="0" dirty="0"/>
              <a:t>Desagregación por </a:t>
            </a:r>
            <a:r>
              <a:rPr lang="es-EC" b="1" noProof="0" dirty="0"/>
              <a:t>ingresos</a:t>
            </a:r>
            <a:r>
              <a:rPr lang="es-EC" noProof="0" dirty="0"/>
              <a:t>:</a:t>
            </a:r>
          </a:p>
          <a:p>
            <a:pPr lvl="1"/>
            <a:r>
              <a:rPr lang="es-EC" noProof="0" dirty="0"/>
              <a:t>Quintil más pobre: </a:t>
            </a:r>
            <a:r>
              <a:rPr lang="es-EC" sz="2400" b="1" noProof="0" dirty="0">
                <a:solidFill>
                  <a:srgbClr val="00B0F0"/>
                </a:solidFill>
              </a:rPr>
              <a:t>49,8%</a:t>
            </a:r>
          </a:p>
          <a:p>
            <a:pPr lvl="1"/>
            <a:r>
              <a:rPr lang="es-EC" noProof="0" dirty="0"/>
              <a:t>Quintil más rico: </a:t>
            </a:r>
            <a:r>
              <a:rPr lang="es-EC" sz="2400" b="1" noProof="0" dirty="0">
                <a:solidFill>
                  <a:srgbClr val="00B0F0"/>
                </a:solidFill>
              </a:rPr>
              <a:t>76,8%    </a:t>
            </a:r>
          </a:p>
          <a:p>
            <a:endParaRPr lang="es-EC" noProof="0" dirty="0"/>
          </a:p>
          <a:p>
            <a:pPr lvl="1"/>
            <a:endParaRPr lang="es-EC" noProof="0" dirty="0"/>
          </a:p>
          <a:p>
            <a:endParaRPr lang="es-EC" noProof="0" dirty="0"/>
          </a:p>
          <a:p>
            <a:endParaRPr lang="es-EC" noProof="0" dirty="0"/>
          </a:p>
        </p:txBody>
      </p:sp>
    </p:spTree>
    <p:extLst>
      <p:ext uri="{BB962C8B-B14F-4D97-AF65-F5344CB8AC3E}">
        <p14:creationId xmlns:p14="http://schemas.microsoft.com/office/powerpoint/2010/main" val="3212815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E3068-5EB3-5498-61F7-1D0356039E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829219-DD09-1F42-8987-F6EF09DF0FC2}"/>
              </a:ext>
            </a:extLst>
          </p:cNvPr>
          <p:cNvSpPr txBox="1"/>
          <p:nvPr/>
        </p:nvSpPr>
        <p:spPr>
          <a:xfrm>
            <a:off x="502484" y="2163164"/>
            <a:ext cx="11353800" cy="1446550"/>
          </a:xfrm>
          <a:prstGeom prst="rect">
            <a:avLst/>
          </a:prstGeom>
          <a:noFill/>
        </p:spPr>
        <p:txBody>
          <a:bodyPr wrap="square" rtlCol="0">
            <a:spAutoFit/>
          </a:bodyPr>
          <a:lstStyle/>
          <a:p>
            <a:pPr algn="ctr"/>
            <a:r>
              <a:rPr lang="es-EC" sz="4400" b="1" noProof="0" dirty="0">
                <a:solidFill>
                  <a:schemeClr val="accent5">
                    <a:lumMod val="60000"/>
                    <a:lumOff val="40000"/>
                  </a:schemeClr>
                </a:solidFill>
              </a:rPr>
              <a:t>¿ES SUFICIENTE MONITOREAR LA SITUACIÓN DE LA PRIMERA INFANCIA?</a:t>
            </a:r>
          </a:p>
        </p:txBody>
      </p:sp>
    </p:spTree>
    <p:extLst>
      <p:ext uri="{BB962C8B-B14F-4D97-AF65-F5344CB8AC3E}">
        <p14:creationId xmlns:p14="http://schemas.microsoft.com/office/powerpoint/2010/main" val="2770268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57B01-C79B-253E-B453-71A1CC603D4F}"/>
            </a:ext>
          </a:extLst>
        </p:cNvPr>
        <p:cNvGrpSpPr/>
        <p:nvPr/>
      </p:nvGrpSpPr>
      <p:grpSpPr>
        <a:xfrm>
          <a:off x="0" y="0"/>
          <a:ext cx="0" cy="0"/>
          <a:chOff x="0" y="0"/>
          <a:chExt cx="0" cy="0"/>
        </a:xfrm>
      </p:grpSpPr>
      <p:sp>
        <p:nvSpPr>
          <p:cNvPr id="6" name="TextBox 12">
            <a:extLst>
              <a:ext uri="{FF2B5EF4-FFF2-40B4-BE49-F238E27FC236}">
                <a16:creationId xmlns:a16="http://schemas.microsoft.com/office/drawing/2014/main" id="{77159D8A-2318-1294-22E5-976A65BD050D}"/>
              </a:ext>
            </a:extLst>
          </p:cNvPr>
          <p:cNvSpPr txBox="1"/>
          <p:nvPr/>
        </p:nvSpPr>
        <p:spPr>
          <a:xfrm>
            <a:off x="0" y="276999"/>
            <a:ext cx="12192000"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2800" noProof="0" dirty="0"/>
              <a:t>Es importante realizar el seguimiento de la teoría de cambio</a:t>
            </a:r>
          </a:p>
        </p:txBody>
      </p:sp>
      <p:sp>
        <p:nvSpPr>
          <p:cNvPr id="2" name="Marcador de contenido 3">
            <a:extLst>
              <a:ext uri="{FF2B5EF4-FFF2-40B4-BE49-F238E27FC236}">
                <a16:creationId xmlns:a16="http://schemas.microsoft.com/office/drawing/2014/main" id="{8E5DF6FB-029B-05E1-7A8B-909EBA2DBBE0}"/>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65087" y="1193405"/>
            <a:ext cx="9861826" cy="4121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s-EC" sz="1800" b="1" noProof="0" dirty="0"/>
              <a:t>Representación Lógica</a:t>
            </a:r>
          </a:p>
          <a:p>
            <a:pPr marL="0" lvl="1" indent="0">
              <a:buFont typeface="Arial" panose="020B0604020202020204" pitchFamily="34" charset="0"/>
              <a:buNone/>
            </a:pPr>
            <a:r>
              <a:rPr lang="es-EC" sz="1800" noProof="0" dirty="0"/>
              <a:t>La teoría de cambio se basa en una representación lógica que muestra cómo las acciones llevan a resultados específicos. </a:t>
            </a:r>
          </a:p>
          <a:p>
            <a:pPr marL="0" indent="0">
              <a:spcBef>
                <a:spcPts val="2500"/>
              </a:spcBef>
              <a:buFont typeface="Arial" panose="020B0604020202020204" pitchFamily="34" charset="0"/>
              <a:buNone/>
            </a:pPr>
            <a:r>
              <a:rPr lang="es-EC" sz="1800" b="1" noProof="0" dirty="0"/>
              <a:t>Guía para Programas</a:t>
            </a:r>
          </a:p>
          <a:p>
            <a:pPr marL="0" lvl="1" indent="0">
              <a:buFont typeface="Arial" panose="020B0604020202020204" pitchFamily="34" charset="0"/>
              <a:buNone/>
            </a:pPr>
            <a:r>
              <a:rPr lang="es-EC" sz="1800" noProof="0" dirty="0"/>
              <a:t>Su propósito principal es guiar el diseño y la implementación de programas, asegurando que todos los involucrados entiendan sus objetivos y roles.  Adicionalmente se cuenta con los supuestos y riesgos que se deben monitorear.</a:t>
            </a:r>
          </a:p>
          <a:p>
            <a:pPr marL="0" indent="0">
              <a:spcBef>
                <a:spcPts val="2500"/>
              </a:spcBef>
              <a:buFont typeface="Arial" panose="020B0604020202020204" pitchFamily="34" charset="0"/>
              <a:buNone/>
            </a:pPr>
            <a:r>
              <a:rPr lang="es-EC" sz="1800" b="1" noProof="0" dirty="0"/>
              <a:t>Comprensión Compartida</a:t>
            </a:r>
          </a:p>
          <a:p>
            <a:pPr marL="0" lvl="1" indent="0">
              <a:buFont typeface="Arial" panose="020B0604020202020204" pitchFamily="34" charset="0"/>
              <a:buNone/>
            </a:pPr>
            <a:r>
              <a:rPr lang="es-EC" sz="1800" noProof="0" dirty="0"/>
              <a:t>La teoría de cambio permite a los involucrados tener una comprensión compartida de los objetivos del programa, contribuyendo a una colaboración más efectiva y eficiente.</a:t>
            </a:r>
          </a:p>
        </p:txBody>
      </p:sp>
      <p:sp>
        <p:nvSpPr>
          <p:cNvPr id="3" name="Rectangle 1"/>
          <p:cNvSpPr/>
          <p:nvPr/>
        </p:nvSpPr>
        <p:spPr>
          <a:xfrm>
            <a:off x="412636" y="4977219"/>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Insumos</a:t>
            </a:r>
          </a:p>
          <a:p>
            <a:pPr>
              <a:defRPr sz="1200">
                <a:solidFill>
                  <a:srgbClr val="FFFFFF"/>
                </a:solidFill>
              </a:defRPr>
            </a:pPr>
            <a:r>
              <a:rPr lang="es-EC" sz="1400" noProof="0" dirty="0"/>
              <a:t>Recursos financieros, personal técnico, materiales educativos, alianzas.</a:t>
            </a:r>
          </a:p>
        </p:txBody>
      </p:sp>
      <p:sp>
        <p:nvSpPr>
          <p:cNvPr id="4" name="Rectangle 2"/>
          <p:cNvSpPr/>
          <p:nvPr/>
        </p:nvSpPr>
        <p:spPr>
          <a:xfrm>
            <a:off x="2759836" y="4977219"/>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b="1" noProof="0" dirty="0">
                <a:solidFill>
                  <a:srgbClr val="FFFFFF"/>
                </a:solidFill>
              </a:rPr>
              <a:t>Actividades</a:t>
            </a:r>
          </a:p>
          <a:p>
            <a:pPr>
              <a:defRPr sz="1200">
                <a:solidFill>
                  <a:srgbClr val="FFFFFF"/>
                </a:solidFill>
              </a:defRPr>
            </a:pPr>
            <a:r>
              <a:rPr lang="es-EC" sz="1200" noProof="0" dirty="0"/>
              <a:t>Capacitación, entrega de suplementos, servicios de salud, iniciativas de cambio de comportamiento, mejora de servicios WASH.</a:t>
            </a:r>
          </a:p>
        </p:txBody>
      </p:sp>
      <p:sp>
        <p:nvSpPr>
          <p:cNvPr id="5" name="Rectangle 3"/>
          <p:cNvSpPr/>
          <p:nvPr/>
        </p:nvSpPr>
        <p:spPr>
          <a:xfrm>
            <a:off x="5107037" y="4977219"/>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Productos</a:t>
            </a:r>
          </a:p>
          <a:p>
            <a:pPr>
              <a:defRPr sz="1200">
                <a:solidFill>
                  <a:srgbClr val="FFFFFF"/>
                </a:solidFill>
              </a:defRPr>
            </a:pPr>
            <a:r>
              <a:rPr lang="es-EC" sz="1400" noProof="0" dirty="0"/>
              <a:t>Mayor conocimiento, acceso a servicios, agua segura, control de crecimiento infantil.</a:t>
            </a:r>
          </a:p>
        </p:txBody>
      </p:sp>
      <p:sp>
        <p:nvSpPr>
          <p:cNvPr id="7" name="Rectangle 4"/>
          <p:cNvSpPr/>
          <p:nvPr/>
        </p:nvSpPr>
        <p:spPr>
          <a:xfrm>
            <a:off x="7438005" y="4977219"/>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Resultados</a:t>
            </a:r>
          </a:p>
          <a:p>
            <a:pPr>
              <a:defRPr sz="1200">
                <a:solidFill>
                  <a:srgbClr val="FFFFFF"/>
                </a:solidFill>
              </a:defRPr>
            </a:pPr>
            <a:r>
              <a:rPr lang="es-EC" sz="1400" noProof="0" dirty="0"/>
              <a:t>Mayor cobertura, cambios en prácticas, menos enfermedades.</a:t>
            </a:r>
          </a:p>
        </p:txBody>
      </p:sp>
      <p:sp>
        <p:nvSpPr>
          <p:cNvPr id="8" name="Rectangle 5"/>
          <p:cNvSpPr/>
          <p:nvPr/>
        </p:nvSpPr>
        <p:spPr>
          <a:xfrm>
            <a:off x="9768973" y="4977219"/>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Impacto</a:t>
            </a:r>
          </a:p>
          <a:p>
            <a:pPr>
              <a:defRPr sz="1200">
                <a:solidFill>
                  <a:srgbClr val="FFFFFF"/>
                </a:solidFill>
              </a:defRPr>
            </a:pPr>
            <a:r>
              <a:rPr lang="es-EC" sz="1400" noProof="0" dirty="0"/>
              <a:t>Reducción de la desnutrición crónica infantil.</a:t>
            </a:r>
          </a:p>
        </p:txBody>
      </p:sp>
    </p:spTree>
    <p:extLst>
      <p:ext uri="{BB962C8B-B14F-4D97-AF65-F5344CB8AC3E}">
        <p14:creationId xmlns:p14="http://schemas.microsoft.com/office/powerpoint/2010/main" val="3810090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0574A-F3F8-9BAE-2C02-EE1F423CD716}"/>
            </a:ext>
          </a:extLst>
        </p:cNvPr>
        <p:cNvGrpSpPr/>
        <p:nvPr/>
      </p:nvGrpSpPr>
      <p:grpSpPr>
        <a:xfrm>
          <a:off x="0" y="0"/>
          <a:ext cx="0" cy="0"/>
          <a:chOff x="0" y="0"/>
          <a:chExt cx="0" cy="0"/>
        </a:xfrm>
      </p:grpSpPr>
      <p:sp>
        <p:nvSpPr>
          <p:cNvPr id="6" name="TextBox 12">
            <a:extLst>
              <a:ext uri="{FF2B5EF4-FFF2-40B4-BE49-F238E27FC236}">
                <a16:creationId xmlns:a16="http://schemas.microsoft.com/office/drawing/2014/main" id="{5FF4444B-06EA-ED28-2C0B-AEFF6A829DA4}"/>
              </a:ext>
            </a:extLst>
          </p:cNvPr>
          <p:cNvSpPr txBox="1"/>
          <p:nvPr/>
        </p:nvSpPr>
        <p:spPr>
          <a:xfrm>
            <a:off x="0" y="276999"/>
            <a:ext cx="12192000"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2800" noProof="0" dirty="0"/>
              <a:t>¿Qué se obtiene al realizar el monitoreo a partir de la teoría de cambio?</a:t>
            </a:r>
          </a:p>
        </p:txBody>
      </p:sp>
      <p:sp>
        <p:nvSpPr>
          <p:cNvPr id="8" name="Marcador de contenido 3">
            <a:extLst>
              <a:ext uri="{FF2B5EF4-FFF2-40B4-BE49-F238E27FC236}">
                <a16:creationId xmlns:a16="http://schemas.microsoft.com/office/drawing/2014/main" id="{82197B16-95B5-7F06-51C6-33049F4EF458}"/>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2534" y="3022205"/>
            <a:ext cx="9861826" cy="4121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None/>
            </a:pPr>
            <a:r>
              <a:rPr lang="es-EC" sz="1800" b="1" noProof="0" dirty="0"/>
              <a:t>Monitoreo de los avances planificados: </a:t>
            </a:r>
            <a:r>
              <a:rPr lang="es-EC" sz="1800" noProof="0" dirty="0"/>
              <a:t>permite mirar si las actividades están dándose, al igual que los productos y resultados, de acuerdo a lo planificado.</a:t>
            </a:r>
            <a:endParaRPr lang="es-EC" sz="1800" b="1" noProof="0" dirty="0"/>
          </a:p>
          <a:p>
            <a:pPr marL="0" indent="0">
              <a:spcBef>
                <a:spcPts val="2500"/>
              </a:spcBef>
              <a:buFont typeface="Arial" panose="020B0604020202020204" pitchFamily="34" charset="0"/>
              <a:buNone/>
            </a:pPr>
            <a:r>
              <a:rPr lang="es-EC" sz="1800" b="1" noProof="0" dirty="0"/>
              <a:t>Alertas tempranas: </a:t>
            </a:r>
            <a:r>
              <a:rPr lang="es-EC" sz="1800" noProof="0" dirty="0"/>
              <a:t>A través del monitoreo de las diferentes etapas de la teoría de cambio se pueden generar alertas.  Por ejemplo, si no hay el financiamiento o no se dan las actividades necesarias, no se podría esperar tener impacto.  Esto permite tomar decisiones para la corrección de los problemas que se encuentran.</a:t>
            </a:r>
          </a:p>
          <a:p>
            <a:pPr marL="0" lvl="1" indent="0">
              <a:buFont typeface="Arial" panose="020B0604020202020204" pitchFamily="34" charset="0"/>
              <a:buNone/>
            </a:pPr>
            <a:endParaRPr lang="es-EC" sz="1800" noProof="0" dirty="0"/>
          </a:p>
          <a:p>
            <a:pPr marL="0" lvl="1" indent="0">
              <a:buFont typeface="Arial" panose="020B0604020202020204" pitchFamily="34" charset="0"/>
              <a:buNone/>
            </a:pPr>
            <a:r>
              <a:rPr lang="es-EC" sz="1800" b="1" noProof="0" dirty="0"/>
              <a:t>Clave para la evaluación: </a:t>
            </a:r>
            <a:r>
              <a:rPr lang="es-EC" sz="1800" noProof="0" dirty="0"/>
              <a:t>La teoría de cambio es importante para las evaluaciones pues muestra los supuestos y riesgos que se tuvieron en el diseño e implementación de los programas, muestra los objetivos del programa, ayuda para la selección de los indicadores, contribuye a detectar cuellos de botella, entre otros. </a:t>
            </a:r>
          </a:p>
          <a:p>
            <a:pPr marL="0" lvl="1" indent="0">
              <a:buFont typeface="Arial" panose="020B0604020202020204" pitchFamily="34" charset="0"/>
              <a:buNone/>
            </a:pPr>
            <a:endParaRPr lang="es-EC" sz="1800" noProof="0" dirty="0"/>
          </a:p>
          <a:p>
            <a:pPr marL="0" lvl="1" indent="0">
              <a:buFont typeface="Arial" panose="020B0604020202020204" pitchFamily="34" charset="0"/>
              <a:buNone/>
            </a:pPr>
            <a:endParaRPr lang="es-EC" sz="1800" noProof="0" dirty="0"/>
          </a:p>
          <a:p>
            <a:pPr marL="0" lvl="1" indent="0">
              <a:buFont typeface="Arial" panose="020B0604020202020204" pitchFamily="34" charset="0"/>
              <a:buNone/>
            </a:pPr>
            <a:endParaRPr lang="es-EC" sz="1800" noProof="0" dirty="0"/>
          </a:p>
        </p:txBody>
      </p:sp>
      <p:sp>
        <p:nvSpPr>
          <p:cNvPr id="9" name="Rectangle 1">
            <a:extLst>
              <a:ext uri="{FF2B5EF4-FFF2-40B4-BE49-F238E27FC236}">
                <a16:creationId xmlns:a16="http://schemas.microsoft.com/office/drawing/2014/main" id="{251FCDAB-3734-850B-3603-3A9D7F2A5BA8}"/>
              </a:ext>
            </a:extLst>
          </p:cNvPr>
          <p:cNvSpPr/>
          <p:nvPr/>
        </p:nvSpPr>
        <p:spPr>
          <a:xfrm>
            <a:off x="412636" y="1374048"/>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Insumos</a:t>
            </a:r>
          </a:p>
          <a:p>
            <a:pPr>
              <a:defRPr sz="1200">
                <a:solidFill>
                  <a:srgbClr val="FFFFFF"/>
                </a:solidFill>
              </a:defRPr>
            </a:pPr>
            <a:r>
              <a:rPr lang="es-EC" sz="1400" noProof="0" dirty="0"/>
              <a:t>Recursos financieros, personal técnico, materiales educativos, alianzas.</a:t>
            </a:r>
          </a:p>
        </p:txBody>
      </p:sp>
      <p:sp>
        <p:nvSpPr>
          <p:cNvPr id="10" name="Rectangle 2">
            <a:extLst>
              <a:ext uri="{FF2B5EF4-FFF2-40B4-BE49-F238E27FC236}">
                <a16:creationId xmlns:a16="http://schemas.microsoft.com/office/drawing/2014/main" id="{F2114E0B-A76A-21EA-AD0A-16B51D4F1FEA}"/>
              </a:ext>
            </a:extLst>
          </p:cNvPr>
          <p:cNvSpPr/>
          <p:nvPr/>
        </p:nvSpPr>
        <p:spPr>
          <a:xfrm>
            <a:off x="2759836" y="1374048"/>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b="1" noProof="0" dirty="0">
                <a:solidFill>
                  <a:srgbClr val="FFFFFF"/>
                </a:solidFill>
              </a:rPr>
              <a:t>Actividades</a:t>
            </a:r>
          </a:p>
          <a:p>
            <a:pPr>
              <a:defRPr sz="1200">
                <a:solidFill>
                  <a:srgbClr val="FFFFFF"/>
                </a:solidFill>
              </a:defRPr>
            </a:pPr>
            <a:r>
              <a:rPr lang="es-EC" sz="1200" noProof="0" dirty="0"/>
              <a:t>Capacitación, entrega de suplementos, servicios de salud, iniciativas de cambio de comportamiento, mejora de servicios WASH.</a:t>
            </a:r>
          </a:p>
        </p:txBody>
      </p:sp>
      <p:sp>
        <p:nvSpPr>
          <p:cNvPr id="11" name="Rectangle 3">
            <a:extLst>
              <a:ext uri="{FF2B5EF4-FFF2-40B4-BE49-F238E27FC236}">
                <a16:creationId xmlns:a16="http://schemas.microsoft.com/office/drawing/2014/main" id="{1C8E610A-3ABD-753D-2CBA-204EFDE68500}"/>
              </a:ext>
            </a:extLst>
          </p:cNvPr>
          <p:cNvSpPr/>
          <p:nvPr/>
        </p:nvSpPr>
        <p:spPr>
          <a:xfrm>
            <a:off x="5107037" y="1374048"/>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Productos</a:t>
            </a:r>
          </a:p>
          <a:p>
            <a:pPr>
              <a:defRPr sz="1200">
                <a:solidFill>
                  <a:srgbClr val="FFFFFF"/>
                </a:solidFill>
              </a:defRPr>
            </a:pPr>
            <a:r>
              <a:rPr lang="es-EC" sz="1400" noProof="0" dirty="0"/>
              <a:t>Mayor conocimiento, acceso a servicios, agua segura, control de crecimiento infantil.</a:t>
            </a:r>
          </a:p>
        </p:txBody>
      </p:sp>
      <p:sp>
        <p:nvSpPr>
          <p:cNvPr id="12" name="Rectangle 4">
            <a:extLst>
              <a:ext uri="{FF2B5EF4-FFF2-40B4-BE49-F238E27FC236}">
                <a16:creationId xmlns:a16="http://schemas.microsoft.com/office/drawing/2014/main" id="{C89D958E-18DF-3C9A-3E99-A1D567D0D2EC}"/>
              </a:ext>
            </a:extLst>
          </p:cNvPr>
          <p:cNvSpPr/>
          <p:nvPr/>
        </p:nvSpPr>
        <p:spPr>
          <a:xfrm>
            <a:off x="7438005" y="1374048"/>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Resultados</a:t>
            </a:r>
          </a:p>
          <a:p>
            <a:pPr>
              <a:defRPr sz="1200">
                <a:solidFill>
                  <a:srgbClr val="FFFFFF"/>
                </a:solidFill>
              </a:defRPr>
            </a:pPr>
            <a:r>
              <a:rPr lang="es-EC" sz="1400" noProof="0" dirty="0"/>
              <a:t>Mayor cobertura, cambios en prácticas, menos enfermedades.</a:t>
            </a:r>
          </a:p>
        </p:txBody>
      </p:sp>
      <p:sp>
        <p:nvSpPr>
          <p:cNvPr id="13" name="Rectangle 5">
            <a:extLst>
              <a:ext uri="{FF2B5EF4-FFF2-40B4-BE49-F238E27FC236}">
                <a16:creationId xmlns:a16="http://schemas.microsoft.com/office/drawing/2014/main" id="{71075C45-5228-9761-98E8-817E0ADACA69}"/>
              </a:ext>
            </a:extLst>
          </p:cNvPr>
          <p:cNvSpPr/>
          <p:nvPr/>
        </p:nvSpPr>
        <p:spPr>
          <a:xfrm>
            <a:off x="9768973" y="1374048"/>
            <a:ext cx="2250763" cy="1249410"/>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b="1" noProof="0" dirty="0">
                <a:solidFill>
                  <a:srgbClr val="FFFFFF"/>
                </a:solidFill>
              </a:rPr>
              <a:t>Impacto</a:t>
            </a:r>
          </a:p>
          <a:p>
            <a:pPr>
              <a:defRPr sz="1200">
                <a:solidFill>
                  <a:srgbClr val="FFFFFF"/>
                </a:solidFill>
              </a:defRPr>
            </a:pPr>
            <a:r>
              <a:rPr lang="es-EC" sz="1400" noProof="0" dirty="0"/>
              <a:t>Reducción de la desnutrición crónica infantil.</a:t>
            </a:r>
          </a:p>
        </p:txBody>
      </p:sp>
    </p:spTree>
    <p:extLst>
      <p:ext uri="{BB962C8B-B14F-4D97-AF65-F5344CB8AC3E}">
        <p14:creationId xmlns:p14="http://schemas.microsoft.com/office/powerpoint/2010/main" val="27939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10F02-0FA2-F67F-70B3-563C2DDA1837}"/>
            </a:ext>
          </a:extLst>
        </p:cNvPr>
        <p:cNvGrpSpPr/>
        <p:nvPr/>
      </p:nvGrpSpPr>
      <p:grpSpPr>
        <a:xfrm>
          <a:off x="0" y="0"/>
          <a:ext cx="0" cy="0"/>
          <a:chOff x="0" y="0"/>
          <a:chExt cx="0" cy="0"/>
        </a:xfrm>
      </p:grpSpPr>
      <p:sp>
        <p:nvSpPr>
          <p:cNvPr id="6" name="TextBox 12">
            <a:extLst>
              <a:ext uri="{FF2B5EF4-FFF2-40B4-BE49-F238E27FC236}">
                <a16:creationId xmlns:a16="http://schemas.microsoft.com/office/drawing/2014/main" id="{10B37D9D-6D8C-BE13-97D5-F400A593F070}"/>
              </a:ext>
            </a:extLst>
          </p:cNvPr>
          <p:cNvSpPr txBox="1"/>
          <p:nvPr/>
        </p:nvSpPr>
        <p:spPr>
          <a:xfrm>
            <a:off x="0" y="276999"/>
            <a:ext cx="12192000"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2800" noProof="0" dirty="0"/>
              <a:t>Conclusiones</a:t>
            </a:r>
          </a:p>
        </p:txBody>
      </p:sp>
      <p:sp>
        <p:nvSpPr>
          <p:cNvPr id="9" name="TextBox 8">
            <a:extLst>
              <a:ext uri="{FF2B5EF4-FFF2-40B4-BE49-F238E27FC236}">
                <a16:creationId xmlns:a16="http://schemas.microsoft.com/office/drawing/2014/main" id="{DC724F77-05AE-1BA3-33ED-01EAD6FBF61F}"/>
              </a:ext>
            </a:extLst>
          </p:cNvPr>
          <p:cNvSpPr txBox="1"/>
          <p:nvPr/>
        </p:nvSpPr>
        <p:spPr>
          <a:xfrm>
            <a:off x="424543" y="1306286"/>
            <a:ext cx="11299371" cy="5324535"/>
          </a:xfrm>
          <a:prstGeom prst="rect">
            <a:avLst/>
          </a:prstGeom>
          <a:noFill/>
        </p:spPr>
        <p:txBody>
          <a:bodyPr wrap="square" rtlCol="0">
            <a:spAutoFit/>
          </a:bodyPr>
          <a:lstStyle/>
          <a:p>
            <a:pPr marL="285750" indent="-285750">
              <a:buFont typeface="Arial" panose="020B0604020202020204" pitchFamily="34" charset="0"/>
              <a:buChar char="•"/>
            </a:pPr>
            <a:r>
              <a:rPr lang="es-EC" sz="2000" b="1" noProof="0" dirty="0"/>
              <a:t>El monitoreo y evaluación son cruciales para la rendición de cuentas y el mejoramiento de los programas.  </a:t>
            </a:r>
            <a:r>
              <a:rPr lang="es-EC" sz="2000" noProof="0" dirty="0"/>
              <a:t>Este ejercicio continuo permite mejorar la pertinencia, eficiencia y eficacia de las intervenciones.</a:t>
            </a:r>
          </a:p>
          <a:p>
            <a:pPr marL="285750" indent="-285750">
              <a:buFont typeface="Arial" panose="020B0604020202020204" pitchFamily="34" charset="0"/>
              <a:buChar char="•"/>
            </a:pPr>
            <a:endParaRPr lang="es-EC" sz="2000" b="1" noProof="0" dirty="0"/>
          </a:p>
          <a:p>
            <a:pPr marL="285750" indent="-285750">
              <a:buFont typeface="Arial" panose="020B0604020202020204" pitchFamily="34" charset="0"/>
              <a:buChar char="•"/>
            </a:pPr>
            <a:r>
              <a:rPr lang="es-EC" sz="2000" b="1" noProof="0" dirty="0"/>
              <a:t>Monitorear y evaluar los programas dirigidos a la primera infancia es clave.  </a:t>
            </a:r>
            <a:r>
              <a:rPr lang="es-EC" sz="2000" noProof="0" dirty="0"/>
              <a:t>La evidencia internacional muestra que los retornos más altos a la inversión que se realiza un país son en la primera infancia. </a:t>
            </a:r>
          </a:p>
          <a:p>
            <a:pPr marL="285750" indent="-285750">
              <a:buFont typeface="Arial" panose="020B0604020202020204" pitchFamily="34" charset="0"/>
              <a:buChar char="•"/>
            </a:pPr>
            <a:endParaRPr lang="es-EC" sz="2000" noProof="0" dirty="0"/>
          </a:p>
          <a:p>
            <a:pPr marL="285750" indent="-285750">
              <a:buFont typeface="Arial" panose="020B0604020202020204" pitchFamily="34" charset="0"/>
              <a:buChar char="•"/>
            </a:pPr>
            <a:r>
              <a:rPr lang="es-EC" sz="2000" b="1" noProof="0" dirty="0"/>
              <a:t>La cooperación internacional contribuye a los esfuerzos nacionales en el monitoreo y evaluación. </a:t>
            </a:r>
            <a:r>
              <a:rPr lang="es-EC" sz="2000" noProof="0" dirty="0"/>
              <a:t>Las organizaciones de la cooperación internacional contribuyen a las iniciativas de monitoreo y evaluación del Ecuador a través del compartir metodologías, capacitación, asistencia técnica para el análisis, entre otras. </a:t>
            </a:r>
          </a:p>
          <a:p>
            <a:pPr marL="285750" indent="-285750">
              <a:buFont typeface="Arial" panose="020B0604020202020204" pitchFamily="34" charset="0"/>
              <a:buChar char="•"/>
            </a:pPr>
            <a:endParaRPr lang="es-EC" sz="2000" b="1" noProof="0" dirty="0"/>
          </a:p>
          <a:p>
            <a:pPr marL="285750" indent="-285750">
              <a:buFont typeface="Arial" panose="020B0604020202020204" pitchFamily="34" charset="0"/>
              <a:buChar char="•"/>
            </a:pPr>
            <a:r>
              <a:rPr lang="es-EC" sz="2000" b="1" noProof="0" dirty="0"/>
              <a:t>La inversión en monitorear y evaluar es necesaria.  </a:t>
            </a:r>
            <a:r>
              <a:rPr lang="es-EC" sz="2000" noProof="0" dirty="0"/>
              <a:t>Aún en tiempos de restricciones presupuestarias, la inversión en monitorear y evaluar es necesaria para asegurar la eficiencia y eficacia de la inversión en los programas.</a:t>
            </a:r>
          </a:p>
          <a:p>
            <a:pPr marL="285750" indent="-285750">
              <a:buFont typeface="Arial" panose="020B0604020202020204" pitchFamily="34" charset="0"/>
              <a:buChar char="•"/>
            </a:pPr>
            <a:endParaRPr lang="es-EC" sz="2000" b="1" noProof="0" dirty="0"/>
          </a:p>
        </p:txBody>
      </p:sp>
    </p:spTree>
    <p:extLst>
      <p:ext uri="{BB962C8B-B14F-4D97-AF65-F5344CB8AC3E}">
        <p14:creationId xmlns:p14="http://schemas.microsoft.com/office/powerpoint/2010/main" val="213995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4D395-EA2A-301B-5C6F-C341714212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05F09C-D74C-9B9A-91C8-19154F5A4E35}"/>
              </a:ext>
            </a:extLst>
          </p:cNvPr>
          <p:cNvPicPr>
            <a:picLocks noChangeAspect="1"/>
          </p:cNvPicPr>
          <p:nvPr/>
        </p:nvPicPr>
        <p:blipFill>
          <a:blip r:embed="rId3"/>
          <a:stretch>
            <a:fillRect/>
          </a:stretch>
        </p:blipFill>
        <p:spPr>
          <a:xfrm>
            <a:off x="722326" y="1399656"/>
            <a:ext cx="10965943" cy="4949379"/>
          </a:xfrm>
          <a:prstGeom prst="rect">
            <a:avLst/>
          </a:prstGeom>
        </p:spPr>
      </p:pic>
      <p:sp>
        <p:nvSpPr>
          <p:cNvPr id="6" name="TextBox 12">
            <a:extLst>
              <a:ext uri="{FF2B5EF4-FFF2-40B4-BE49-F238E27FC236}">
                <a16:creationId xmlns:a16="http://schemas.microsoft.com/office/drawing/2014/main" id="{5FC49F0C-D96F-DAF2-FE89-E5AAA7E88E51}"/>
              </a:ext>
            </a:extLst>
          </p:cNvPr>
          <p:cNvSpPr txBox="1"/>
          <p:nvPr/>
        </p:nvSpPr>
        <p:spPr>
          <a:xfrm>
            <a:off x="0" y="276999"/>
            <a:ext cx="12192000" cy="523220"/>
          </a:xfrm>
          <a:prstGeom prst="rect">
            <a:avLst/>
          </a:prstGeom>
          <a:solidFill>
            <a:srgbClr val="00B0F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C" sz="2800" noProof="0" dirty="0"/>
              <a:t> Laboratorio de información </a:t>
            </a:r>
            <a:r>
              <a:rPr lang="es-EC" sz="2800" dirty="0"/>
              <a:t>de la niñez y adolescencia</a:t>
            </a:r>
            <a:endParaRPr lang="es-EC" sz="2800" noProof="0" dirty="0"/>
          </a:p>
        </p:txBody>
      </p:sp>
      <p:sp>
        <p:nvSpPr>
          <p:cNvPr id="9" name="TextBox 8">
            <a:extLst>
              <a:ext uri="{FF2B5EF4-FFF2-40B4-BE49-F238E27FC236}">
                <a16:creationId xmlns:a16="http://schemas.microsoft.com/office/drawing/2014/main" id="{DBBAA1D4-E1DE-AD6A-4326-E0D8C69C728F}"/>
              </a:ext>
            </a:extLst>
          </p:cNvPr>
          <p:cNvSpPr txBox="1"/>
          <p:nvPr/>
        </p:nvSpPr>
        <p:spPr>
          <a:xfrm>
            <a:off x="4098471" y="6025125"/>
            <a:ext cx="3995057" cy="400110"/>
          </a:xfrm>
          <a:prstGeom prst="rect">
            <a:avLst/>
          </a:prstGeom>
          <a:noFill/>
        </p:spPr>
        <p:txBody>
          <a:bodyPr wrap="square" rtlCol="0">
            <a:spAutoFit/>
          </a:bodyPr>
          <a:lstStyle/>
          <a:p>
            <a:r>
              <a:rPr lang="es-EC" sz="2000" b="1" noProof="0" dirty="0"/>
              <a:t>https://infanciaecuador.org</a:t>
            </a:r>
          </a:p>
        </p:txBody>
      </p:sp>
    </p:spTree>
    <p:extLst>
      <p:ext uri="{BB962C8B-B14F-4D97-AF65-F5344CB8AC3E}">
        <p14:creationId xmlns:p14="http://schemas.microsoft.com/office/powerpoint/2010/main" val="362124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B6AFBAD2-CF22-5B30-EE25-6C5F1F35178C}"/>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7697FBF5-C9F9-354F-915D-5458F1CCF6AB}"/>
              </a:ext>
            </a:extLst>
          </p:cNvPr>
          <p:cNvSpPr txBox="1"/>
          <p:nvPr/>
        </p:nvSpPr>
        <p:spPr>
          <a:xfrm>
            <a:off x="9632900" y="5993045"/>
            <a:ext cx="2318263" cy="707886"/>
          </a:xfrm>
          <a:prstGeom prst="rect">
            <a:avLst/>
          </a:prstGeom>
          <a:noFill/>
        </p:spPr>
        <p:txBody>
          <a:bodyPr wrap="none" rtlCol="0">
            <a:spAutoFit/>
          </a:bodyPr>
          <a:lstStyle/>
          <a:p>
            <a:pPr>
              <a:lnSpc>
                <a:spcPts val="2400"/>
              </a:lnSpc>
            </a:pPr>
            <a:r>
              <a:rPr lang="es-MX" sz="2400" dirty="0">
                <a:solidFill>
                  <a:schemeClr val="bg1"/>
                </a:solidFill>
                <a:latin typeface="Barlow Condensed SemiBold" panose="00000706000000000000" pitchFamily="2" charset="0"/>
              </a:rPr>
              <a:t>Secretaría Nacional</a:t>
            </a:r>
          </a:p>
          <a:p>
            <a:pPr>
              <a:lnSpc>
                <a:spcPts val="2400"/>
              </a:lnSpc>
            </a:pPr>
            <a:r>
              <a:rPr lang="es-MX" sz="2400" dirty="0">
                <a:solidFill>
                  <a:schemeClr val="bg1"/>
                </a:solidFill>
                <a:latin typeface="Barlow Condensed SemiBold" panose="00000706000000000000" pitchFamily="2" charset="0"/>
              </a:rPr>
              <a:t>de Planificación</a:t>
            </a:r>
            <a:endParaRPr lang="es-EC" sz="2400" dirty="0">
              <a:solidFill>
                <a:schemeClr val="bg1"/>
              </a:solidFill>
              <a:latin typeface="Barlow Condensed SemiBold" panose="00000706000000000000" pitchFamily="2" charset="0"/>
            </a:endParaRPr>
          </a:p>
        </p:txBody>
      </p:sp>
      <p:pic>
        <p:nvPicPr>
          <p:cNvPr id="9" name="Imagen 8">
            <a:extLst>
              <a:ext uri="{FF2B5EF4-FFF2-40B4-BE49-F238E27FC236}">
                <a16:creationId xmlns:a16="http://schemas.microsoft.com/office/drawing/2014/main" id="{F9DCFBEC-86DB-253E-82E5-E88D695A7235}"/>
              </a:ext>
            </a:extLst>
          </p:cNvPr>
          <p:cNvPicPr>
            <a:picLocks noChangeAspect="1"/>
          </p:cNvPicPr>
          <p:nvPr/>
        </p:nvPicPr>
        <p:blipFill>
          <a:blip r:embed="rId3"/>
          <a:stretch>
            <a:fillRect/>
          </a:stretch>
        </p:blipFill>
        <p:spPr>
          <a:xfrm>
            <a:off x="7158103" y="6050223"/>
            <a:ext cx="2134166" cy="557558"/>
          </a:xfrm>
          <a:prstGeom prst="rect">
            <a:avLst/>
          </a:prstGeom>
        </p:spPr>
      </p:pic>
      <p:pic>
        <p:nvPicPr>
          <p:cNvPr id="2" name="Imagen 1">
            <a:extLst>
              <a:ext uri="{FF2B5EF4-FFF2-40B4-BE49-F238E27FC236}">
                <a16:creationId xmlns:a16="http://schemas.microsoft.com/office/drawing/2014/main" id="{E29753D3-6E6D-BCEE-BDCC-997D177150E2}"/>
              </a:ext>
            </a:extLst>
          </p:cNvPr>
          <p:cNvPicPr>
            <a:picLocks noChangeAspect="1"/>
          </p:cNvPicPr>
          <p:nvPr/>
        </p:nvPicPr>
        <p:blipFill>
          <a:blip r:embed="rId4">
            <a:clrChange>
              <a:clrFrom>
                <a:srgbClr val="FFFFFF"/>
              </a:clrFrom>
              <a:clrTo>
                <a:srgbClr val="FFFFFF">
                  <a:alpha val="0"/>
                </a:srgbClr>
              </a:clrTo>
            </a:clrChange>
          </a:blip>
          <a:srcRect b="30652"/>
          <a:stretch/>
        </p:blipFill>
        <p:spPr>
          <a:xfrm>
            <a:off x="24063" y="4378489"/>
            <a:ext cx="12192000" cy="2479511"/>
          </a:xfrm>
          <a:prstGeom prst="rect">
            <a:avLst/>
          </a:prstGeom>
        </p:spPr>
      </p:pic>
      <p:sp>
        <p:nvSpPr>
          <p:cNvPr id="10" name="Rectángulo 9">
            <a:extLst>
              <a:ext uri="{FF2B5EF4-FFF2-40B4-BE49-F238E27FC236}">
                <a16:creationId xmlns:a16="http://schemas.microsoft.com/office/drawing/2014/main" id="{FEEAB248-48B0-374D-6BD5-B3742C50B34A}"/>
              </a:ext>
            </a:extLst>
          </p:cNvPr>
          <p:cNvSpPr/>
          <p:nvPr/>
        </p:nvSpPr>
        <p:spPr>
          <a:xfrm>
            <a:off x="0" y="0"/>
            <a:ext cx="12290781" cy="6858000"/>
          </a:xfrm>
          <a:prstGeom prst="rect">
            <a:avLst/>
          </a:prstGeom>
          <a:gradFill flip="none" rotWithShape="1">
            <a:gsLst>
              <a:gs pos="18000">
                <a:srgbClr val="31185E"/>
              </a:gs>
              <a:gs pos="99083">
                <a:srgbClr val="704E9B">
                  <a:alpha val="54000"/>
                </a:srgbClr>
              </a:gs>
              <a:gs pos="64000">
                <a:srgbClr val="704E9B">
                  <a:alpha val="8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rgbClr val="FFC600"/>
              </a:solidFill>
            </a:endParaRPr>
          </a:p>
        </p:txBody>
      </p:sp>
      <p:grpSp>
        <p:nvGrpSpPr>
          <p:cNvPr id="3" name="Grupo 2">
            <a:extLst>
              <a:ext uri="{FF2B5EF4-FFF2-40B4-BE49-F238E27FC236}">
                <a16:creationId xmlns:a16="http://schemas.microsoft.com/office/drawing/2014/main" id="{0E9145CD-C1AA-84D2-49DD-45F4FB4DAF96}"/>
              </a:ext>
            </a:extLst>
          </p:cNvPr>
          <p:cNvGrpSpPr/>
          <p:nvPr/>
        </p:nvGrpSpPr>
        <p:grpSpPr>
          <a:xfrm>
            <a:off x="3183370" y="3825816"/>
            <a:ext cx="5555448" cy="2013607"/>
            <a:chOff x="8855368" y="5523347"/>
            <a:chExt cx="2935852" cy="1064118"/>
          </a:xfrm>
        </p:grpSpPr>
        <p:sp>
          <p:nvSpPr>
            <p:cNvPr id="4" name="Forma libre: forma 3">
              <a:extLst>
                <a:ext uri="{FF2B5EF4-FFF2-40B4-BE49-F238E27FC236}">
                  <a16:creationId xmlns:a16="http://schemas.microsoft.com/office/drawing/2014/main" id="{3B16D6DB-89F4-76A2-CD60-BFC6BA7A1647}"/>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5" name="Grupo 4">
              <a:extLst>
                <a:ext uri="{FF2B5EF4-FFF2-40B4-BE49-F238E27FC236}">
                  <a16:creationId xmlns:a16="http://schemas.microsoft.com/office/drawing/2014/main" id="{567EFAE7-63F8-2FEC-57FC-69CE98DFDF7C}"/>
                </a:ext>
              </a:extLst>
            </p:cNvPr>
            <p:cNvGrpSpPr/>
            <p:nvPr/>
          </p:nvGrpSpPr>
          <p:grpSpPr>
            <a:xfrm>
              <a:off x="9117175" y="6305171"/>
              <a:ext cx="2410262" cy="230685"/>
              <a:chOff x="1322621" y="2508493"/>
              <a:chExt cx="4260940" cy="407813"/>
            </a:xfrm>
            <a:solidFill>
              <a:schemeClr val="bg1"/>
            </a:solidFill>
          </p:grpSpPr>
          <p:sp>
            <p:nvSpPr>
              <p:cNvPr id="40" name="Forma libre: forma 39">
                <a:extLst>
                  <a:ext uri="{FF2B5EF4-FFF2-40B4-BE49-F238E27FC236}">
                    <a16:creationId xmlns:a16="http://schemas.microsoft.com/office/drawing/2014/main" id="{6180B9B9-5DE1-78E2-C058-DBDC770F53A4}"/>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1" name="Forma libre: forma 40">
                <a:extLst>
                  <a:ext uri="{FF2B5EF4-FFF2-40B4-BE49-F238E27FC236}">
                    <a16:creationId xmlns:a16="http://schemas.microsoft.com/office/drawing/2014/main" id="{6DC90839-B7B3-65AF-1721-2EB26D5AE881}"/>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2" name="Forma libre: forma 41">
                <a:extLst>
                  <a:ext uri="{FF2B5EF4-FFF2-40B4-BE49-F238E27FC236}">
                    <a16:creationId xmlns:a16="http://schemas.microsoft.com/office/drawing/2014/main" id="{FDAE6797-8378-447F-CDE2-9C9AF2C9B416}"/>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3" name="Forma libre: forma 42">
                <a:extLst>
                  <a:ext uri="{FF2B5EF4-FFF2-40B4-BE49-F238E27FC236}">
                    <a16:creationId xmlns:a16="http://schemas.microsoft.com/office/drawing/2014/main" id="{1F5B0CF7-737C-6DFE-A9A7-4B8DFE47218C}"/>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532A963D-7EFA-F2A9-4747-8FEAEC9448C7}"/>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5" name="Forma libre: forma 44">
                <a:extLst>
                  <a:ext uri="{FF2B5EF4-FFF2-40B4-BE49-F238E27FC236}">
                    <a16:creationId xmlns:a16="http://schemas.microsoft.com/office/drawing/2014/main" id="{144031C1-896C-C57B-69A4-03E91335E667}"/>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6" name="Forma libre: forma 45">
                <a:extLst>
                  <a:ext uri="{FF2B5EF4-FFF2-40B4-BE49-F238E27FC236}">
                    <a16:creationId xmlns:a16="http://schemas.microsoft.com/office/drawing/2014/main" id="{8D6FAC7C-C67D-F68A-B993-94B0EAE6C77F}"/>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7" name="Forma libre: forma 46">
                <a:extLst>
                  <a:ext uri="{FF2B5EF4-FFF2-40B4-BE49-F238E27FC236}">
                    <a16:creationId xmlns:a16="http://schemas.microsoft.com/office/drawing/2014/main" id="{7556D0F4-8AE9-273E-CC78-563221E4C39E}"/>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8" name="Forma libre: forma 47">
                <a:extLst>
                  <a:ext uri="{FF2B5EF4-FFF2-40B4-BE49-F238E27FC236}">
                    <a16:creationId xmlns:a16="http://schemas.microsoft.com/office/drawing/2014/main" id="{9410556B-F24C-88A3-7A9E-245AE69D4FBB}"/>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EA8A4DB5-02D2-EA39-58D0-3546DC2E1291}"/>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0" name="Forma libre: forma 49">
                <a:extLst>
                  <a:ext uri="{FF2B5EF4-FFF2-40B4-BE49-F238E27FC236}">
                    <a16:creationId xmlns:a16="http://schemas.microsoft.com/office/drawing/2014/main" id="{2A4C67DF-DA1B-E335-E484-A2946523B3E1}"/>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6" name="Grupo 5">
              <a:extLst>
                <a:ext uri="{FF2B5EF4-FFF2-40B4-BE49-F238E27FC236}">
                  <a16:creationId xmlns:a16="http://schemas.microsoft.com/office/drawing/2014/main" id="{226E2A05-35AB-D9F8-BBF5-F95F5F2367A9}"/>
                </a:ext>
              </a:extLst>
            </p:cNvPr>
            <p:cNvGrpSpPr/>
            <p:nvPr/>
          </p:nvGrpSpPr>
          <p:grpSpPr>
            <a:xfrm>
              <a:off x="10695351" y="5526863"/>
              <a:ext cx="1095869" cy="278448"/>
              <a:chOff x="4159258" y="3696847"/>
              <a:chExt cx="1695375" cy="492249"/>
            </a:xfrm>
            <a:solidFill>
              <a:schemeClr val="bg1"/>
            </a:solidFill>
          </p:grpSpPr>
          <p:sp>
            <p:nvSpPr>
              <p:cNvPr id="36" name="Forma libre: forma 35">
                <a:extLst>
                  <a:ext uri="{FF2B5EF4-FFF2-40B4-BE49-F238E27FC236}">
                    <a16:creationId xmlns:a16="http://schemas.microsoft.com/office/drawing/2014/main" id="{6B09DA53-2BB2-E647-EB41-405E2D03C3DD}"/>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7" name="Forma libre: forma 36">
                <a:extLst>
                  <a:ext uri="{FF2B5EF4-FFF2-40B4-BE49-F238E27FC236}">
                    <a16:creationId xmlns:a16="http://schemas.microsoft.com/office/drawing/2014/main" id="{B9B5B5C7-57B8-490F-49B4-E3D40887E8B2}"/>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8" name="Forma libre: forma 37">
                <a:extLst>
                  <a:ext uri="{FF2B5EF4-FFF2-40B4-BE49-F238E27FC236}">
                    <a16:creationId xmlns:a16="http://schemas.microsoft.com/office/drawing/2014/main" id="{FF317ECD-8D6E-E862-C561-4D1AAC1CAE2C}"/>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9" name="Forma libre: forma 38">
                <a:extLst>
                  <a:ext uri="{FF2B5EF4-FFF2-40B4-BE49-F238E27FC236}">
                    <a16:creationId xmlns:a16="http://schemas.microsoft.com/office/drawing/2014/main" id="{DC137557-31DA-D1C4-C71C-FC62168A555F}"/>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8" name="Grupo 7">
              <a:extLst>
                <a:ext uri="{FF2B5EF4-FFF2-40B4-BE49-F238E27FC236}">
                  <a16:creationId xmlns:a16="http://schemas.microsoft.com/office/drawing/2014/main" id="{DBD03643-3243-1A00-7286-ABE2791BD18E}"/>
                </a:ext>
              </a:extLst>
            </p:cNvPr>
            <p:cNvGrpSpPr/>
            <p:nvPr/>
          </p:nvGrpSpPr>
          <p:grpSpPr>
            <a:xfrm>
              <a:off x="8856635" y="5523347"/>
              <a:ext cx="1697431" cy="283920"/>
              <a:chOff x="869833" y="3729471"/>
              <a:chExt cx="2855416" cy="501923"/>
            </a:xfrm>
            <a:solidFill>
              <a:schemeClr val="bg1"/>
            </a:solidFill>
          </p:grpSpPr>
          <p:sp>
            <p:nvSpPr>
              <p:cNvPr id="30" name="Forma libre: forma 29">
                <a:extLst>
                  <a:ext uri="{FF2B5EF4-FFF2-40B4-BE49-F238E27FC236}">
                    <a16:creationId xmlns:a16="http://schemas.microsoft.com/office/drawing/2014/main" id="{1EB6239B-CD8A-2D3B-6A9C-0D14C6044429}"/>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5580B1FA-E248-047D-8F23-64DBD913727E}"/>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85597C7C-DAA7-E12C-780C-CA0ED6340E4C}"/>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222015E1-CBD1-1459-1BE5-094D255089BD}"/>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4" name="Forma libre: forma 33">
                <a:extLst>
                  <a:ext uri="{FF2B5EF4-FFF2-40B4-BE49-F238E27FC236}">
                    <a16:creationId xmlns:a16="http://schemas.microsoft.com/office/drawing/2014/main" id="{6D57E8CE-B220-6839-A8E4-2282B95EB035}"/>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5" name="Forma libre: forma 34">
                <a:extLst>
                  <a:ext uri="{FF2B5EF4-FFF2-40B4-BE49-F238E27FC236}">
                    <a16:creationId xmlns:a16="http://schemas.microsoft.com/office/drawing/2014/main" id="{BA00713D-B8D0-FE21-DBA9-B4E2C7EB2126}"/>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7" name="Grupo 16">
              <a:extLst>
                <a:ext uri="{FF2B5EF4-FFF2-40B4-BE49-F238E27FC236}">
                  <a16:creationId xmlns:a16="http://schemas.microsoft.com/office/drawing/2014/main" id="{ED29B01B-0A4C-A553-14A4-A34222D83797}"/>
                </a:ext>
              </a:extLst>
            </p:cNvPr>
            <p:cNvGrpSpPr/>
            <p:nvPr/>
          </p:nvGrpSpPr>
          <p:grpSpPr>
            <a:xfrm>
              <a:off x="8876881" y="5769242"/>
              <a:ext cx="2914338" cy="452668"/>
              <a:chOff x="1132115" y="4557618"/>
              <a:chExt cx="5078164" cy="800241"/>
            </a:xfrm>
            <a:solidFill>
              <a:srgbClr val="FF735D"/>
            </a:solidFill>
          </p:grpSpPr>
          <p:sp>
            <p:nvSpPr>
              <p:cNvPr id="19" name="Forma libre: forma 18">
                <a:extLst>
                  <a:ext uri="{FF2B5EF4-FFF2-40B4-BE49-F238E27FC236}">
                    <a16:creationId xmlns:a16="http://schemas.microsoft.com/office/drawing/2014/main" id="{6F9473CE-565D-97D2-B665-9B5D3CD1E1CB}"/>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2A361563-10A7-D6B7-973B-B19D58A4F2A1}"/>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D32AA9E3-2918-6DF3-AD66-5675D45139BC}"/>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C1453A2F-2593-6364-6F2A-7F8F4F465E09}"/>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E7054A3F-4498-588E-DB49-4028DD5C289A}"/>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85432197-F5CE-9D78-0FAF-8BECC14114A4}"/>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8BF6BB55-5670-AA09-FB71-026D75403D84}"/>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B2C0E695-A498-F1BA-9E22-EC87B49A4302}"/>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C6B9C2CD-8E36-648E-D1B3-4A8A298B06BB}"/>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C09F87A5-6418-59AA-93D0-916CE1832A5A}"/>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9" name="Forma libre: forma 28">
                <a:extLst>
                  <a:ext uri="{FF2B5EF4-FFF2-40B4-BE49-F238E27FC236}">
                    <a16:creationId xmlns:a16="http://schemas.microsoft.com/office/drawing/2014/main" id="{6364070E-B99E-EC8C-0122-997133D70C87}"/>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8" name="Elipse 17">
              <a:extLst>
                <a:ext uri="{FF2B5EF4-FFF2-40B4-BE49-F238E27FC236}">
                  <a16:creationId xmlns:a16="http://schemas.microsoft.com/office/drawing/2014/main" id="{8A08B76A-A687-E8FF-9DE9-D080DD994732}"/>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51" name="Imagen 50">
            <a:extLst>
              <a:ext uri="{FF2B5EF4-FFF2-40B4-BE49-F238E27FC236}">
                <a16:creationId xmlns:a16="http://schemas.microsoft.com/office/drawing/2014/main" id="{2F046819-6789-88CE-E652-69FB4424A464}"/>
              </a:ext>
            </a:extLst>
          </p:cNvPr>
          <p:cNvPicPr>
            <a:picLocks noChangeAspect="1"/>
          </p:cNvPicPr>
          <p:nvPr/>
        </p:nvPicPr>
        <p:blipFill>
          <a:blip r:embed="rId3"/>
          <a:stretch>
            <a:fillRect/>
          </a:stretch>
        </p:blipFill>
        <p:spPr>
          <a:xfrm>
            <a:off x="373492" y="6186044"/>
            <a:ext cx="1970833" cy="514887"/>
          </a:xfrm>
          <a:prstGeom prst="rect">
            <a:avLst/>
          </a:prstGeom>
        </p:spPr>
      </p:pic>
      <p:sp>
        <p:nvSpPr>
          <p:cNvPr id="52" name="CuadroTexto 51">
            <a:extLst>
              <a:ext uri="{FF2B5EF4-FFF2-40B4-BE49-F238E27FC236}">
                <a16:creationId xmlns:a16="http://schemas.microsoft.com/office/drawing/2014/main" id="{A183592A-991C-310B-F1DB-E525C8D0B389}"/>
              </a:ext>
            </a:extLst>
          </p:cNvPr>
          <p:cNvSpPr txBox="1"/>
          <p:nvPr/>
        </p:nvSpPr>
        <p:spPr>
          <a:xfrm>
            <a:off x="9651978" y="6095637"/>
            <a:ext cx="2662866" cy="605294"/>
          </a:xfrm>
          <a:prstGeom prst="rect">
            <a:avLst/>
          </a:prstGeom>
          <a:noFill/>
        </p:spPr>
        <p:txBody>
          <a:bodyPr wrap="square" rtlCol="0">
            <a:spAutoFit/>
          </a:bodyPr>
          <a:lstStyle/>
          <a:p>
            <a:pPr>
              <a:lnSpc>
                <a:spcPts val="2000"/>
              </a:lnSpc>
            </a:pPr>
            <a:r>
              <a:rPr lang="es-MX" sz="2000" dirty="0">
                <a:solidFill>
                  <a:schemeClr val="bg1"/>
                </a:solidFill>
                <a:latin typeface="Barlow Condensed SemiBold" panose="00000706000000000000" pitchFamily="2" charset="0"/>
              </a:rPr>
              <a:t>Secretaría Nacional</a:t>
            </a:r>
          </a:p>
          <a:p>
            <a:pPr>
              <a:lnSpc>
                <a:spcPts val="2000"/>
              </a:lnSpc>
            </a:pPr>
            <a:r>
              <a:rPr lang="es-MX" sz="2000" dirty="0">
                <a:solidFill>
                  <a:schemeClr val="bg1"/>
                </a:solidFill>
                <a:latin typeface="Barlow Condensed SemiBold" panose="00000706000000000000" pitchFamily="2" charset="0"/>
              </a:rPr>
              <a:t>de Planificación</a:t>
            </a:r>
            <a:endParaRPr lang="es-EC" sz="2000" dirty="0">
              <a:solidFill>
                <a:schemeClr val="bg1"/>
              </a:solidFill>
              <a:latin typeface="Barlow Condensed SemiBold" panose="00000706000000000000" pitchFamily="2" charset="0"/>
            </a:endParaRPr>
          </a:p>
        </p:txBody>
      </p:sp>
      <p:sp>
        <p:nvSpPr>
          <p:cNvPr id="53" name="Rectángulo 52">
            <a:extLst>
              <a:ext uri="{FF2B5EF4-FFF2-40B4-BE49-F238E27FC236}">
                <a16:creationId xmlns:a16="http://schemas.microsoft.com/office/drawing/2014/main" id="{F4522A46-DA0F-257C-6828-9C5F3920BF2E}"/>
              </a:ext>
            </a:extLst>
          </p:cNvPr>
          <p:cNvSpPr/>
          <p:nvPr/>
        </p:nvSpPr>
        <p:spPr>
          <a:xfrm rot="5400000">
            <a:off x="6675755" y="-128626"/>
            <a:ext cx="5481356" cy="5748696"/>
          </a:xfrm>
          <a:prstGeom prst="rect">
            <a:avLst/>
          </a:prstGeom>
          <a:gradFill>
            <a:gsLst>
              <a:gs pos="0">
                <a:srgbClr val="F67265"/>
              </a:gs>
              <a:gs pos="70000">
                <a:srgbClr val="8261E6">
                  <a:alpha val="0"/>
                </a:srgb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CuadroTexto 53">
            <a:extLst>
              <a:ext uri="{FF2B5EF4-FFF2-40B4-BE49-F238E27FC236}">
                <a16:creationId xmlns:a16="http://schemas.microsoft.com/office/drawing/2014/main" id="{3358ECC9-89A1-7909-E8CD-404B2D9B26F0}"/>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55" name="CuadroTexto 54">
            <a:extLst>
              <a:ext uri="{FF2B5EF4-FFF2-40B4-BE49-F238E27FC236}">
                <a16:creationId xmlns:a16="http://schemas.microsoft.com/office/drawing/2014/main" id="{DC0729EB-EA6E-C703-F5D8-89F0244CC488}"/>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7" name="CuadroTexto 6">
            <a:extLst>
              <a:ext uri="{FF2B5EF4-FFF2-40B4-BE49-F238E27FC236}">
                <a16:creationId xmlns:a16="http://schemas.microsoft.com/office/drawing/2014/main" id="{A1090C5E-F365-FC15-D24A-3395242B65B1}"/>
              </a:ext>
            </a:extLst>
          </p:cNvPr>
          <p:cNvSpPr txBox="1"/>
          <p:nvPr/>
        </p:nvSpPr>
        <p:spPr>
          <a:xfrm>
            <a:off x="4929631" y="2759898"/>
            <a:ext cx="6825193" cy="500137"/>
          </a:xfrm>
          <a:prstGeom prst="rect">
            <a:avLst/>
          </a:prstGeom>
          <a:noFill/>
        </p:spPr>
        <p:txBody>
          <a:bodyPr wrap="square" rtlCol="0">
            <a:spAutoFit/>
          </a:bodyPr>
          <a:lstStyle/>
          <a:p>
            <a:pPr algn="r">
              <a:lnSpc>
                <a:spcPts val="2800"/>
              </a:lnSpc>
            </a:pPr>
            <a:r>
              <a:rPr lang="es-ES" sz="54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Preguntas y Conclusiones</a:t>
            </a:r>
          </a:p>
        </p:txBody>
      </p:sp>
      <p:sp>
        <p:nvSpPr>
          <p:cNvPr id="11" name="CuadroTexto 10">
            <a:extLst>
              <a:ext uri="{FF2B5EF4-FFF2-40B4-BE49-F238E27FC236}">
                <a16:creationId xmlns:a16="http://schemas.microsoft.com/office/drawing/2014/main" id="{F1FA47C7-96B6-2C55-7A84-581712C0218E}"/>
              </a:ext>
            </a:extLst>
          </p:cNvPr>
          <p:cNvSpPr txBox="1"/>
          <p:nvPr/>
        </p:nvSpPr>
        <p:spPr>
          <a:xfrm>
            <a:off x="466799" y="744057"/>
            <a:ext cx="11399380" cy="1746632"/>
          </a:xfrm>
          <a:prstGeom prst="rect">
            <a:avLst/>
          </a:prstGeom>
          <a:noFill/>
        </p:spPr>
        <p:txBody>
          <a:bodyPr wrap="square" rtlCol="0">
            <a:spAutoFit/>
          </a:bodyPr>
          <a:lstStyle/>
          <a:p>
            <a:pPr algn="r">
              <a:lnSpc>
                <a:spcPts val="4300"/>
              </a:lnSpc>
            </a:pPr>
            <a:r>
              <a:rPr lang="es-ES" sz="5400" dirty="0">
                <a:solidFill>
                  <a:schemeClr val="bg1"/>
                </a:solidFill>
                <a:latin typeface="Barlow Condensed" panose="00000506000000000000" pitchFamily="2" charset="0"/>
                <a:ea typeface="Barlow Condensed Light"/>
                <a:cs typeface="Arial" panose="020B0604020202020204" pitchFamily="34" charset="0"/>
                <a:sym typeface="Barlow Condensed Light"/>
              </a:rPr>
              <a:t>La importancia de los procesos de seguimiento para la mejora en la toma de decisiones de la gestión pública </a:t>
            </a:r>
            <a:endParaRPr lang="es-ES" sz="6600" dirty="0">
              <a:solidFill>
                <a:schemeClr val="bg1"/>
              </a:solidFill>
              <a:latin typeface="Barlow Condensed" panose="00000506000000000000" pitchFamily="2" charset="0"/>
              <a:ea typeface="Barlow Condensed Light"/>
              <a:cs typeface="Arial" panose="020B0604020202020204" pitchFamily="34" charset="0"/>
              <a:sym typeface="Barlow Condensed Light"/>
            </a:endParaRPr>
          </a:p>
        </p:txBody>
      </p:sp>
    </p:spTree>
    <p:extLst>
      <p:ext uri="{BB962C8B-B14F-4D97-AF65-F5344CB8AC3E}">
        <p14:creationId xmlns:p14="http://schemas.microsoft.com/office/powerpoint/2010/main" val="3649379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EC25F723-55D9-53F8-DC69-3CA117916357}"/>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08E4763D-5EFA-3BE5-5D74-32045D22E84D}"/>
              </a:ext>
            </a:extLst>
          </p:cNvPr>
          <p:cNvSpPr txBox="1"/>
          <p:nvPr/>
        </p:nvSpPr>
        <p:spPr>
          <a:xfrm>
            <a:off x="9632900" y="5993045"/>
            <a:ext cx="2318263" cy="707886"/>
          </a:xfrm>
          <a:prstGeom prst="rect">
            <a:avLst/>
          </a:prstGeom>
          <a:noFill/>
        </p:spPr>
        <p:txBody>
          <a:bodyPr wrap="none" rtlCol="0">
            <a:spAutoFit/>
          </a:bodyPr>
          <a:lstStyle/>
          <a:p>
            <a:pPr>
              <a:lnSpc>
                <a:spcPts val="2400"/>
              </a:lnSpc>
            </a:pPr>
            <a:r>
              <a:rPr lang="es-MX" sz="2400" dirty="0">
                <a:solidFill>
                  <a:schemeClr val="bg1"/>
                </a:solidFill>
                <a:latin typeface="Barlow Condensed SemiBold" panose="00000706000000000000" pitchFamily="2" charset="0"/>
              </a:rPr>
              <a:t>Secretaría Nacional</a:t>
            </a:r>
          </a:p>
          <a:p>
            <a:pPr>
              <a:lnSpc>
                <a:spcPts val="2400"/>
              </a:lnSpc>
            </a:pPr>
            <a:r>
              <a:rPr lang="es-MX" sz="2400" dirty="0">
                <a:solidFill>
                  <a:schemeClr val="bg1"/>
                </a:solidFill>
                <a:latin typeface="Barlow Condensed SemiBold" panose="00000706000000000000" pitchFamily="2" charset="0"/>
              </a:rPr>
              <a:t>de Planificación</a:t>
            </a:r>
            <a:endParaRPr lang="es-EC" sz="2400" dirty="0">
              <a:solidFill>
                <a:schemeClr val="bg1"/>
              </a:solidFill>
              <a:latin typeface="Barlow Condensed SemiBold" panose="00000706000000000000" pitchFamily="2" charset="0"/>
            </a:endParaRPr>
          </a:p>
        </p:txBody>
      </p:sp>
      <p:pic>
        <p:nvPicPr>
          <p:cNvPr id="9" name="Imagen 8">
            <a:extLst>
              <a:ext uri="{FF2B5EF4-FFF2-40B4-BE49-F238E27FC236}">
                <a16:creationId xmlns:a16="http://schemas.microsoft.com/office/drawing/2014/main" id="{41371042-B75C-3E0C-D224-60E5E97FB548}"/>
              </a:ext>
            </a:extLst>
          </p:cNvPr>
          <p:cNvPicPr>
            <a:picLocks noChangeAspect="1"/>
          </p:cNvPicPr>
          <p:nvPr/>
        </p:nvPicPr>
        <p:blipFill>
          <a:blip r:embed="rId3"/>
          <a:stretch>
            <a:fillRect/>
          </a:stretch>
        </p:blipFill>
        <p:spPr>
          <a:xfrm>
            <a:off x="7158103" y="6050223"/>
            <a:ext cx="2134166" cy="557558"/>
          </a:xfrm>
          <a:prstGeom prst="rect">
            <a:avLst/>
          </a:prstGeom>
        </p:spPr>
      </p:pic>
      <p:pic>
        <p:nvPicPr>
          <p:cNvPr id="2" name="Imagen 1">
            <a:extLst>
              <a:ext uri="{FF2B5EF4-FFF2-40B4-BE49-F238E27FC236}">
                <a16:creationId xmlns:a16="http://schemas.microsoft.com/office/drawing/2014/main" id="{DD451019-71CD-04DE-6E07-E5A61CDFA6CB}"/>
              </a:ext>
            </a:extLst>
          </p:cNvPr>
          <p:cNvPicPr>
            <a:picLocks noChangeAspect="1"/>
          </p:cNvPicPr>
          <p:nvPr/>
        </p:nvPicPr>
        <p:blipFill>
          <a:blip r:embed="rId4">
            <a:clrChange>
              <a:clrFrom>
                <a:srgbClr val="FFFFFF"/>
              </a:clrFrom>
              <a:clrTo>
                <a:srgbClr val="FFFFFF">
                  <a:alpha val="0"/>
                </a:srgbClr>
              </a:clrTo>
            </a:clrChange>
          </a:blip>
          <a:srcRect b="30652"/>
          <a:stretch/>
        </p:blipFill>
        <p:spPr>
          <a:xfrm>
            <a:off x="24063" y="4378489"/>
            <a:ext cx="12192000" cy="2479511"/>
          </a:xfrm>
          <a:prstGeom prst="rect">
            <a:avLst/>
          </a:prstGeom>
        </p:spPr>
      </p:pic>
      <p:sp>
        <p:nvSpPr>
          <p:cNvPr id="10" name="Rectángulo 9">
            <a:extLst>
              <a:ext uri="{FF2B5EF4-FFF2-40B4-BE49-F238E27FC236}">
                <a16:creationId xmlns:a16="http://schemas.microsoft.com/office/drawing/2014/main" id="{0B3D3622-6D7F-34C0-61FF-A4CD038DF853}"/>
              </a:ext>
            </a:extLst>
          </p:cNvPr>
          <p:cNvSpPr/>
          <p:nvPr/>
        </p:nvSpPr>
        <p:spPr>
          <a:xfrm>
            <a:off x="0" y="0"/>
            <a:ext cx="12290781" cy="6858000"/>
          </a:xfrm>
          <a:prstGeom prst="rect">
            <a:avLst/>
          </a:prstGeom>
          <a:gradFill flip="none" rotWithShape="1">
            <a:gsLst>
              <a:gs pos="18000">
                <a:srgbClr val="31185E"/>
              </a:gs>
              <a:gs pos="99083">
                <a:srgbClr val="704E9B">
                  <a:alpha val="54000"/>
                </a:srgbClr>
              </a:gs>
              <a:gs pos="64000">
                <a:srgbClr val="704E9B">
                  <a:alpha val="8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rgbClr val="FFC600"/>
              </a:solidFill>
            </a:endParaRPr>
          </a:p>
        </p:txBody>
      </p:sp>
      <p:grpSp>
        <p:nvGrpSpPr>
          <p:cNvPr id="3" name="Grupo 2">
            <a:extLst>
              <a:ext uri="{FF2B5EF4-FFF2-40B4-BE49-F238E27FC236}">
                <a16:creationId xmlns:a16="http://schemas.microsoft.com/office/drawing/2014/main" id="{65137203-F6C6-CCE2-01E5-1099E09FCDDB}"/>
              </a:ext>
            </a:extLst>
          </p:cNvPr>
          <p:cNvGrpSpPr/>
          <p:nvPr/>
        </p:nvGrpSpPr>
        <p:grpSpPr>
          <a:xfrm>
            <a:off x="3183370" y="2364882"/>
            <a:ext cx="5555448" cy="2013607"/>
            <a:chOff x="8855368" y="5523347"/>
            <a:chExt cx="2935852" cy="1064118"/>
          </a:xfrm>
        </p:grpSpPr>
        <p:sp>
          <p:nvSpPr>
            <p:cNvPr id="4" name="Forma libre: forma 3">
              <a:extLst>
                <a:ext uri="{FF2B5EF4-FFF2-40B4-BE49-F238E27FC236}">
                  <a16:creationId xmlns:a16="http://schemas.microsoft.com/office/drawing/2014/main" id="{07646439-A6DC-E850-BB77-F6989F4CE6B3}"/>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5" name="Grupo 4">
              <a:extLst>
                <a:ext uri="{FF2B5EF4-FFF2-40B4-BE49-F238E27FC236}">
                  <a16:creationId xmlns:a16="http://schemas.microsoft.com/office/drawing/2014/main" id="{5489C0B7-494A-7E20-890C-1C39D052EF2E}"/>
                </a:ext>
              </a:extLst>
            </p:cNvPr>
            <p:cNvGrpSpPr/>
            <p:nvPr/>
          </p:nvGrpSpPr>
          <p:grpSpPr>
            <a:xfrm>
              <a:off x="9117175" y="6305171"/>
              <a:ext cx="2410262" cy="230685"/>
              <a:chOff x="1322621" y="2508493"/>
              <a:chExt cx="4260940" cy="407813"/>
            </a:xfrm>
            <a:solidFill>
              <a:schemeClr val="bg1"/>
            </a:solidFill>
          </p:grpSpPr>
          <p:sp>
            <p:nvSpPr>
              <p:cNvPr id="40" name="Forma libre: forma 39">
                <a:extLst>
                  <a:ext uri="{FF2B5EF4-FFF2-40B4-BE49-F238E27FC236}">
                    <a16:creationId xmlns:a16="http://schemas.microsoft.com/office/drawing/2014/main" id="{DC077646-DC15-A6D5-4804-C9E5F186C74B}"/>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1" name="Forma libre: forma 40">
                <a:extLst>
                  <a:ext uri="{FF2B5EF4-FFF2-40B4-BE49-F238E27FC236}">
                    <a16:creationId xmlns:a16="http://schemas.microsoft.com/office/drawing/2014/main" id="{4032CFF7-2629-FE05-8518-185E7B2563AA}"/>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2" name="Forma libre: forma 41">
                <a:extLst>
                  <a:ext uri="{FF2B5EF4-FFF2-40B4-BE49-F238E27FC236}">
                    <a16:creationId xmlns:a16="http://schemas.microsoft.com/office/drawing/2014/main" id="{D17D371F-8F06-CBAB-B976-8C941DBFF68E}"/>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3" name="Forma libre: forma 42">
                <a:extLst>
                  <a:ext uri="{FF2B5EF4-FFF2-40B4-BE49-F238E27FC236}">
                    <a16:creationId xmlns:a16="http://schemas.microsoft.com/office/drawing/2014/main" id="{2524A544-246B-6728-9B8E-8CD77473B9D0}"/>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BE4E5CF3-EB02-414E-9B83-C4E48A222741}"/>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5" name="Forma libre: forma 44">
                <a:extLst>
                  <a:ext uri="{FF2B5EF4-FFF2-40B4-BE49-F238E27FC236}">
                    <a16:creationId xmlns:a16="http://schemas.microsoft.com/office/drawing/2014/main" id="{93319900-124B-87A5-8824-F6C97C4C27E7}"/>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6" name="Forma libre: forma 45">
                <a:extLst>
                  <a:ext uri="{FF2B5EF4-FFF2-40B4-BE49-F238E27FC236}">
                    <a16:creationId xmlns:a16="http://schemas.microsoft.com/office/drawing/2014/main" id="{397701ED-E7F4-793C-DDFF-7312D3FFA098}"/>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7" name="Forma libre: forma 46">
                <a:extLst>
                  <a:ext uri="{FF2B5EF4-FFF2-40B4-BE49-F238E27FC236}">
                    <a16:creationId xmlns:a16="http://schemas.microsoft.com/office/drawing/2014/main" id="{3AF5951F-F6A9-BA05-A585-D50BF3D4FABD}"/>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8" name="Forma libre: forma 47">
                <a:extLst>
                  <a:ext uri="{FF2B5EF4-FFF2-40B4-BE49-F238E27FC236}">
                    <a16:creationId xmlns:a16="http://schemas.microsoft.com/office/drawing/2014/main" id="{6A79401D-B73B-B597-8CA0-E4CDFBA699B0}"/>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9B0CD6DE-5EAC-2C06-9AF0-8BA01A863366}"/>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0" name="Forma libre: forma 49">
                <a:extLst>
                  <a:ext uri="{FF2B5EF4-FFF2-40B4-BE49-F238E27FC236}">
                    <a16:creationId xmlns:a16="http://schemas.microsoft.com/office/drawing/2014/main" id="{147F27A8-15F1-AD78-F180-6BCAD27915FE}"/>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6" name="Grupo 5">
              <a:extLst>
                <a:ext uri="{FF2B5EF4-FFF2-40B4-BE49-F238E27FC236}">
                  <a16:creationId xmlns:a16="http://schemas.microsoft.com/office/drawing/2014/main" id="{B81590FC-7517-53D4-1E5F-158BAAC6DE3F}"/>
                </a:ext>
              </a:extLst>
            </p:cNvPr>
            <p:cNvGrpSpPr/>
            <p:nvPr/>
          </p:nvGrpSpPr>
          <p:grpSpPr>
            <a:xfrm>
              <a:off x="10695351" y="5526863"/>
              <a:ext cx="1095869" cy="278448"/>
              <a:chOff x="4159258" y="3696847"/>
              <a:chExt cx="1695375" cy="492249"/>
            </a:xfrm>
            <a:solidFill>
              <a:schemeClr val="bg1"/>
            </a:solidFill>
          </p:grpSpPr>
          <p:sp>
            <p:nvSpPr>
              <p:cNvPr id="36" name="Forma libre: forma 35">
                <a:extLst>
                  <a:ext uri="{FF2B5EF4-FFF2-40B4-BE49-F238E27FC236}">
                    <a16:creationId xmlns:a16="http://schemas.microsoft.com/office/drawing/2014/main" id="{6418DDB6-67A9-BF8A-BB33-E8E76116BBC9}"/>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7" name="Forma libre: forma 36">
                <a:extLst>
                  <a:ext uri="{FF2B5EF4-FFF2-40B4-BE49-F238E27FC236}">
                    <a16:creationId xmlns:a16="http://schemas.microsoft.com/office/drawing/2014/main" id="{F8D91F9B-2C49-5CDD-BF02-7C90DC6ACEFD}"/>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8" name="Forma libre: forma 37">
                <a:extLst>
                  <a:ext uri="{FF2B5EF4-FFF2-40B4-BE49-F238E27FC236}">
                    <a16:creationId xmlns:a16="http://schemas.microsoft.com/office/drawing/2014/main" id="{4ADBE9BE-A6FB-DE6A-0508-26F07F401D43}"/>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9" name="Forma libre: forma 38">
                <a:extLst>
                  <a:ext uri="{FF2B5EF4-FFF2-40B4-BE49-F238E27FC236}">
                    <a16:creationId xmlns:a16="http://schemas.microsoft.com/office/drawing/2014/main" id="{F0872895-86F2-7687-4AFF-49D47DABBD6D}"/>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8" name="Grupo 7">
              <a:extLst>
                <a:ext uri="{FF2B5EF4-FFF2-40B4-BE49-F238E27FC236}">
                  <a16:creationId xmlns:a16="http://schemas.microsoft.com/office/drawing/2014/main" id="{F937B37B-0A24-AD8B-67EE-85E41EACC111}"/>
                </a:ext>
              </a:extLst>
            </p:cNvPr>
            <p:cNvGrpSpPr/>
            <p:nvPr/>
          </p:nvGrpSpPr>
          <p:grpSpPr>
            <a:xfrm>
              <a:off x="8856635" y="5523347"/>
              <a:ext cx="1697431" cy="283920"/>
              <a:chOff x="869833" y="3729471"/>
              <a:chExt cx="2855416" cy="501923"/>
            </a:xfrm>
            <a:solidFill>
              <a:schemeClr val="bg1"/>
            </a:solidFill>
          </p:grpSpPr>
          <p:sp>
            <p:nvSpPr>
              <p:cNvPr id="30" name="Forma libre: forma 29">
                <a:extLst>
                  <a:ext uri="{FF2B5EF4-FFF2-40B4-BE49-F238E27FC236}">
                    <a16:creationId xmlns:a16="http://schemas.microsoft.com/office/drawing/2014/main" id="{486F6388-741B-F876-B165-1BDAEE62DA8B}"/>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AA5A059D-2C09-6F04-A522-3C1231BF1086}"/>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2A227186-98E5-2A16-FD21-62F90B356678}"/>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BEDCB7EF-1D51-06CB-2C31-9C72EABED423}"/>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4" name="Forma libre: forma 33">
                <a:extLst>
                  <a:ext uri="{FF2B5EF4-FFF2-40B4-BE49-F238E27FC236}">
                    <a16:creationId xmlns:a16="http://schemas.microsoft.com/office/drawing/2014/main" id="{8EE17A8D-74BB-D131-64C3-8BAFF945CDBA}"/>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5" name="Forma libre: forma 34">
                <a:extLst>
                  <a:ext uri="{FF2B5EF4-FFF2-40B4-BE49-F238E27FC236}">
                    <a16:creationId xmlns:a16="http://schemas.microsoft.com/office/drawing/2014/main" id="{7AFE80F5-1C36-1BF9-A491-A48CE6A148B5}"/>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7" name="Grupo 16">
              <a:extLst>
                <a:ext uri="{FF2B5EF4-FFF2-40B4-BE49-F238E27FC236}">
                  <a16:creationId xmlns:a16="http://schemas.microsoft.com/office/drawing/2014/main" id="{72F1057A-4704-DE63-9632-242DA6CA67FE}"/>
                </a:ext>
              </a:extLst>
            </p:cNvPr>
            <p:cNvGrpSpPr/>
            <p:nvPr/>
          </p:nvGrpSpPr>
          <p:grpSpPr>
            <a:xfrm>
              <a:off x="8876881" y="5769242"/>
              <a:ext cx="2914338" cy="452668"/>
              <a:chOff x="1132115" y="4557618"/>
              <a:chExt cx="5078164" cy="800241"/>
            </a:xfrm>
            <a:solidFill>
              <a:srgbClr val="FF735D"/>
            </a:solidFill>
          </p:grpSpPr>
          <p:sp>
            <p:nvSpPr>
              <p:cNvPr id="19" name="Forma libre: forma 18">
                <a:extLst>
                  <a:ext uri="{FF2B5EF4-FFF2-40B4-BE49-F238E27FC236}">
                    <a16:creationId xmlns:a16="http://schemas.microsoft.com/office/drawing/2014/main" id="{77D2A558-1F7D-5831-0165-3B51BA39FEC4}"/>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70CEA595-3003-29FB-BE22-348EAAEE7EAE}"/>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C0F922DA-D979-A0BE-6727-3FD186BAC72D}"/>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161B158C-ABF6-3443-3410-432CBC1126CA}"/>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087DF072-7F5B-3168-79E0-B7710DB9ECCE}"/>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866454D6-F29D-C356-BBDE-66A97B7E8198}"/>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FABE5696-1664-50C7-4BAB-51A010F37532}"/>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720B842E-1419-6CD6-81CD-BABF4189749C}"/>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49393855-6479-A0A9-7F3F-90B2C5218F88}"/>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B6F192C2-D54F-CE08-258A-1A31A2F16D15}"/>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9" name="Forma libre: forma 28">
                <a:extLst>
                  <a:ext uri="{FF2B5EF4-FFF2-40B4-BE49-F238E27FC236}">
                    <a16:creationId xmlns:a16="http://schemas.microsoft.com/office/drawing/2014/main" id="{E5C434A3-07BD-D5DE-3F66-E68A5D1F4AFB}"/>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8" name="Elipse 17">
              <a:extLst>
                <a:ext uri="{FF2B5EF4-FFF2-40B4-BE49-F238E27FC236}">
                  <a16:creationId xmlns:a16="http://schemas.microsoft.com/office/drawing/2014/main" id="{3F851227-139D-429E-EE14-B06C4C0BFFF6}"/>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51" name="Imagen 50">
            <a:extLst>
              <a:ext uri="{FF2B5EF4-FFF2-40B4-BE49-F238E27FC236}">
                <a16:creationId xmlns:a16="http://schemas.microsoft.com/office/drawing/2014/main" id="{8CB572EB-3063-45BD-C50B-8FDCE40D8CF3}"/>
              </a:ext>
            </a:extLst>
          </p:cNvPr>
          <p:cNvPicPr>
            <a:picLocks noChangeAspect="1"/>
          </p:cNvPicPr>
          <p:nvPr/>
        </p:nvPicPr>
        <p:blipFill>
          <a:blip r:embed="rId3"/>
          <a:stretch>
            <a:fillRect/>
          </a:stretch>
        </p:blipFill>
        <p:spPr>
          <a:xfrm>
            <a:off x="373492" y="6186044"/>
            <a:ext cx="1970833" cy="514887"/>
          </a:xfrm>
          <a:prstGeom prst="rect">
            <a:avLst/>
          </a:prstGeom>
        </p:spPr>
      </p:pic>
      <p:sp>
        <p:nvSpPr>
          <p:cNvPr id="52" name="CuadroTexto 51">
            <a:extLst>
              <a:ext uri="{FF2B5EF4-FFF2-40B4-BE49-F238E27FC236}">
                <a16:creationId xmlns:a16="http://schemas.microsoft.com/office/drawing/2014/main" id="{FEFFD92F-51DF-1778-ADBC-87191611AEFB}"/>
              </a:ext>
            </a:extLst>
          </p:cNvPr>
          <p:cNvSpPr txBox="1"/>
          <p:nvPr/>
        </p:nvSpPr>
        <p:spPr>
          <a:xfrm>
            <a:off x="9651978" y="6095637"/>
            <a:ext cx="2662866" cy="605294"/>
          </a:xfrm>
          <a:prstGeom prst="rect">
            <a:avLst/>
          </a:prstGeom>
          <a:noFill/>
        </p:spPr>
        <p:txBody>
          <a:bodyPr wrap="square" rtlCol="0">
            <a:spAutoFit/>
          </a:bodyPr>
          <a:lstStyle/>
          <a:p>
            <a:pPr>
              <a:lnSpc>
                <a:spcPts val="2000"/>
              </a:lnSpc>
            </a:pPr>
            <a:r>
              <a:rPr lang="es-MX" sz="2000" dirty="0">
                <a:solidFill>
                  <a:schemeClr val="bg1"/>
                </a:solidFill>
                <a:latin typeface="Barlow Condensed SemiBold" panose="00000706000000000000" pitchFamily="2" charset="0"/>
              </a:rPr>
              <a:t>Secretaría Nacional</a:t>
            </a:r>
          </a:p>
          <a:p>
            <a:pPr>
              <a:lnSpc>
                <a:spcPts val="2000"/>
              </a:lnSpc>
            </a:pPr>
            <a:r>
              <a:rPr lang="es-MX" sz="2000" dirty="0">
                <a:solidFill>
                  <a:schemeClr val="bg1"/>
                </a:solidFill>
                <a:latin typeface="Barlow Condensed SemiBold" panose="00000706000000000000" pitchFamily="2" charset="0"/>
              </a:rPr>
              <a:t>de Planificación</a:t>
            </a:r>
            <a:endParaRPr lang="es-EC" sz="2000" dirty="0">
              <a:solidFill>
                <a:schemeClr val="bg1"/>
              </a:solidFill>
              <a:latin typeface="Barlow Condensed SemiBold" panose="00000706000000000000" pitchFamily="2" charset="0"/>
            </a:endParaRPr>
          </a:p>
        </p:txBody>
      </p:sp>
      <p:sp>
        <p:nvSpPr>
          <p:cNvPr id="53" name="Rectángulo 52">
            <a:extLst>
              <a:ext uri="{FF2B5EF4-FFF2-40B4-BE49-F238E27FC236}">
                <a16:creationId xmlns:a16="http://schemas.microsoft.com/office/drawing/2014/main" id="{4C77225B-FD3F-36D3-CBF5-E376F8BF1F20}"/>
              </a:ext>
            </a:extLst>
          </p:cNvPr>
          <p:cNvSpPr/>
          <p:nvPr/>
        </p:nvSpPr>
        <p:spPr>
          <a:xfrm rot="5400000">
            <a:off x="6675755" y="-128626"/>
            <a:ext cx="5481356" cy="5748696"/>
          </a:xfrm>
          <a:prstGeom prst="rect">
            <a:avLst/>
          </a:prstGeom>
          <a:gradFill>
            <a:gsLst>
              <a:gs pos="0">
                <a:srgbClr val="F67265"/>
              </a:gs>
              <a:gs pos="70000">
                <a:srgbClr val="8261E6">
                  <a:alpha val="0"/>
                </a:srgb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CuadroTexto 53">
            <a:extLst>
              <a:ext uri="{FF2B5EF4-FFF2-40B4-BE49-F238E27FC236}">
                <a16:creationId xmlns:a16="http://schemas.microsoft.com/office/drawing/2014/main" id="{E49AB29C-B313-02CD-0D32-2B0DB7C73C8D}"/>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55" name="CuadroTexto 54">
            <a:extLst>
              <a:ext uri="{FF2B5EF4-FFF2-40B4-BE49-F238E27FC236}">
                <a16:creationId xmlns:a16="http://schemas.microsoft.com/office/drawing/2014/main" id="{15471298-4DFC-A907-136C-A035B42B993F}"/>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Tree>
    <p:extLst>
      <p:ext uri="{BB962C8B-B14F-4D97-AF65-F5344CB8AC3E}">
        <p14:creationId xmlns:p14="http://schemas.microsoft.com/office/powerpoint/2010/main" val="33209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451D-D3A9-591F-9956-AC12E6D87221}"/>
            </a:ext>
          </a:extLst>
        </p:cNvPr>
        <p:cNvGrpSpPr/>
        <p:nvPr/>
      </p:nvGrpSpPr>
      <p:grpSpPr>
        <a:xfrm>
          <a:off x="0" y="0"/>
          <a:ext cx="0" cy="0"/>
          <a:chOff x="0" y="0"/>
          <a:chExt cx="0" cy="0"/>
        </a:xfrm>
      </p:grpSpPr>
      <p:sp>
        <p:nvSpPr>
          <p:cNvPr id="6" name="Elipse 5">
            <a:extLst>
              <a:ext uri="{FF2B5EF4-FFF2-40B4-BE49-F238E27FC236}">
                <a16:creationId xmlns:a16="http://schemas.microsoft.com/office/drawing/2014/main" id="{D3B32126-AEDC-6C39-2AC5-A995ABE8C56A}"/>
              </a:ext>
            </a:extLst>
          </p:cNvPr>
          <p:cNvSpPr/>
          <p:nvPr/>
        </p:nvSpPr>
        <p:spPr>
          <a:xfrm>
            <a:off x="3207767" y="98999"/>
            <a:ext cx="7056783" cy="6660001"/>
          </a:xfrm>
          <a:prstGeom prst="ellipse">
            <a:avLst/>
          </a:prstGeom>
          <a:gradFill flip="none" rotWithShape="1">
            <a:gsLst>
              <a:gs pos="0">
                <a:srgbClr val="31185E">
                  <a:alpha val="67000"/>
                </a:srgbClr>
              </a:gs>
              <a:gs pos="61000">
                <a:srgbClr val="704E9B">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51AF3C6B-4E65-C768-767C-2C31A57A9F30}"/>
              </a:ext>
            </a:extLst>
          </p:cNvPr>
          <p:cNvSpPr/>
          <p:nvPr/>
        </p:nvSpPr>
        <p:spPr>
          <a:xfrm rot="20072420">
            <a:off x="3246711" y="4921249"/>
            <a:ext cx="2576892" cy="2865694"/>
          </a:xfrm>
          <a:prstGeom prst="rect">
            <a:avLst/>
          </a:prstGeom>
          <a:gradFill flip="none" rotWithShape="1">
            <a:gsLst>
              <a:gs pos="0">
                <a:srgbClr val="31185E">
                  <a:alpha val="67000"/>
                </a:srgbClr>
              </a:gs>
              <a:gs pos="61000">
                <a:srgbClr val="704E9B">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4" name="Imagen 33">
            <a:extLst>
              <a:ext uri="{FF2B5EF4-FFF2-40B4-BE49-F238E27FC236}">
                <a16:creationId xmlns:a16="http://schemas.microsoft.com/office/drawing/2014/main" id="{6728F845-D47E-EF4A-33CC-A7AE301E668B}"/>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95E80FFB-125B-01E0-1DE3-5A04E53C2F5B}"/>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5998813B-4897-5A89-00B6-874AAD30C96A}"/>
              </a:ext>
            </a:extLst>
          </p:cNvPr>
          <p:cNvSpPr txBox="1"/>
          <p:nvPr/>
        </p:nvSpPr>
        <p:spPr>
          <a:xfrm>
            <a:off x="739601" y="197999"/>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Contenido</a:t>
            </a:r>
          </a:p>
        </p:txBody>
      </p:sp>
      <p:grpSp>
        <p:nvGrpSpPr>
          <p:cNvPr id="4" name="Grupo 3">
            <a:extLst>
              <a:ext uri="{FF2B5EF4-FFF2-40B4-BE49-F238E27FC236}">
                <a16:creationId xmlns:a16="http://schemas.microsoft.com/office/drawing/2014/main" id="{F2ED3208-84AC-90DF-7309-A5CEB700DA9E}"/>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DE23A44A-4557-6E31-5955-4CD16B26A2DB}"/>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7BC54DDA-8C23-F952-93A3-98BB3E32E968}"/>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71A8DF38-4682-9AF7-89EA-BEE4F1802FD1}"/>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E9B92FAF-38FC-9D6B-B32D-E4391F8BB218}"/>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4A6C6B49-DF82-B510-9D9E-2D853380CD3F}"/>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1831ED06-D57B-CFB1-B2B3-1B2246EFE4D9}"/>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C9090B3D-FDD5-7DDF-9D99-2954BA4692CD}"/>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A80F1535-D277-7CC9-13BC-4984C4D95FF0}"/>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8922F889-842A-3567-22A9-E4002E80EB30}"/>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6E6C21C8-AB38-1249-4B18-1538D62B91F1}"/>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38C80E97-A4D0-0441-0AC7-D8156A06ED5C}"/>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E7995805-E8A8-9D8B-0D2D-2E2B27FED2BF}"/>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6508636F-B8F8-BC1C-802B-78A7B49EA100}"/>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2B6A22DD-C9EE-32B5-4E52-35D8195DF9D1}"/>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47B93C0E-796E-3F8F-5DF4-5E6445F5E21D}"/>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507371C6-1741-56FE-043F-1F6AE8AF3F71}"/>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91AD139B-A03E-8308-0CFF-6EE75033F4A4}"/>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92DC6CCA-3FE6-9E27-8C94-D35B5E3DF891}"/>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46B0E739-BC92-B849-31EB-FD3C27E4DB8E}"/>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3E6C001B-AD86-AB57-E529-F1A8AD618BAD}"/>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C15111E6-121E-F1C7-954C-9101FC215C38}"/>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3A218DD6-82F7-2653-9427-262F09F9447B}"/>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67C0A62B-B887-2871-0E9F-DC2A1DC162A6}"/>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48B9998C-3D1F-746A-1FA5-9F7997C08B58}"/>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8DE86BD4-F676-DC46-0B83-1977A18C5C7B}"/>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ABDC11FC-4911-B35D-6CE9-F339048889F2}"/>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2A4B28C7-2E0D-0B43-99BC-9BFF97478CF0}"/>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99FA8EE3-C8DC-313D-B107-C23CD0668532}"/>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84713C3C-EEDA-C0B1-896C-05CEC4C980EB}"/>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9C1A8AB6-3056-CCFE-2587-9CCFFC2E6EA2}"/>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9DD44196-F73E-17D9-26A2-17C7FB89CC71}"/>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819BE988-306D-EF08-ED43-7CECD4D88027}"/>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9876600C-EEE9-09E6-AA0E-905A056E5CDE}"/>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2C3993C4-3DBD-9799-6FC5-67D52B370168}"/>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1BE644F2-4DC6-1AC5-3B99-49E6360FFD36}"/>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11A84144-89EC-BDB5-9385-7BB7F3F91467}"/>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6947FBF3-4A7F-A710-DD3B-87091D06FF1A}"/>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61C45BDE-2528-8E83-C3CD-39FE9CE91965}"/>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08C1904C-C14E-B580-5650-3DA572E4FD1C}"/>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63C6E2D5-F602-95F4-39E9-960B90454646}"/>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34523CD4-2634-A7A6-A2B6-6B19DA6C5B26}"/>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B03EDACF-15A7-8A84-8255-50FC7B194CED}"/>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7427AC90-3747-E0CB-9010-168518D882C0}"/>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81024969-9EB8-CAB8-4A92-BFB2E8EF1CA4}"/>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71834BA2-FDD1-A6F1-9F6C-72A67DBC91A6}"/>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1A660D6F-1CBC-E0A1-2AEC-B2A2C0B30EDB}"/>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6D5010DC-A8D9-ABE2-DC23-60E304776FEF}"/>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50C118CE-5CA4-206F-03A8-EA38C6269F12}"/>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EAF30097-3ACB-18F9-B07F-C09F39B5F01C}"/>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48AD7AF5-91D2-A222-D2B5-2A701C915A1E}"/>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D0CB1E1C-36E5-6E59-54A1-39AE77C13118}"/>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8096C6C7-461F-8BAD-E94B-A96F7816A25F}"/>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D7B910A7-8B7F-D0E8-1A3D-D0A048C3CDDA}"/>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8EC96BBB-CBA1-F95B-AF58-A8EB02761AFF}"/>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11D6DA47-27ED-6D8D-CB3A-A8A2CDF56454}"/>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F269133F-681E-800E-AB37-3EA7C3495B0E}"/>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BD61F54C-2C3C-47E7-04C4-76136D544761}"/>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2" name="Modelo 3D 1" descr="Engranajes">
                <a:extLst>
                  <a:ext uri="{FF2B5EF4-FFF2-40B4-BE49-F238E27FC236}">
                    <a16:creationId xmlns:a16="http://schemas.microsoft.com/office/drawing/2014/main" id="{93321BF2-A3B1-C159-CF03-F3AEDC188A02}"/>
                  </a:ext>
                </a:extLst>
              </p:cNvPr>
              <p:cNvGraphicFramePr>
                <a:graphicFrameLocks noChangeAspect="1"/>
              </p:cNvGraphicFramePr>
              <p:nvPr/>
            </p:nvGraphicFramePr>
            <p:xfrm>
              <a:off x="4689939" y="1157982"/>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elo 3D 1" descr="Engranajes">
                <a:extLst>
                  <a:ext uri="{FF2B5EF4-FFF2-40B4-BE49-F238E27FC236}">
                    <a16:creationId xmlns:a16="http://schemas.microsoft.com/office/drawing/2014/main" id="{93321BF2-A3B1-C159-CF03-F3AEDC188A02}"/>
                  </a:ext>
                </a:extLst>
              </p:cNvPr>
              <p:cNvPicPr>
                <a:picLocks noGrp="1" noRot="1" noChangeAspect="1" noMove="1" noResize="1" noEditPoints="1" noAdjustHandles="1" noChangeArrowheads="1" noChangeShapeType="1" noCrop="1"/>
              </p:cNvPicPr>
              <p:nvPr/>
            </p:nvPicPr>
            <p:blipFill>
              <a:blip r:embed="rId4"/>
              <a:stretch>
                <a:fillRect/>
              </a:stretch>
            </p:blipFill>
            <p:spPr>
              <a:xfrm>
                <a:off x="4689939" y="1157982"/>
                <a:ext cx="4061128" cy="337634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95B31D7B-71DA-CF4C-6F2D-C437821949F1}"/>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95B31D7B-71DA-CF4C-6F2D-C437821949F1}"/>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069FF21D-D15A-F593-721E-CB3AB8C47322}"/>
              </a:ext>
            </a:extLst>
          </p:cNvPr>
          <p:cNvSpPr txBox="1"/>
          <p:nvPr/>
        </p:nvSpPr>
        <p:spPr>
          <a:xfrm>
            <a:off x="218843" y="1260817"/>
            <a:ext cx="3017468" cy="1092607"/>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¿Qué entendemos por seguimiento en la Gestión Pública?</a:t>
            </a:r>
          </a:p>
        </p:txBody>
      </p:sp>
      <p:pic>
        <p:nvPicPr>
          <p:cNvPr id="116" name="Imagen 115">
            <a:extLst>
              <a:ext uri="{FF2B5EF4-FFF2-40B4-BE49-F238E27FC236}">
                <a16:creationId xmlns:a16="http://schemas.microsoft.com/office/drawing/2014/main" id="{8AE2F169-CE18-39C8-0B27-DD0DB8044DD9}"/>
              </a:ext>
            </a:extLst>
          </p:cNvPr>
          <p:cNvPicPr>
            <a:picLocks noChangeAspect="1"/>
          </p:cNvPicPr>
          <p:nvPr/>
        </p:nvPicPr>
        <p:blipFill>
          <a:blip r:embed="rId5"/>
          <a:srcRect l="30631" t="4891" r="6255" b="15743"/>
          <a:stretch>
            <a:fillRect/>
          </a:stretch>
        </p:blipFill>
        <p:spPr>
          <a:xfrm>
            <a:off x="2703426" y="4066358"/>
            <a:ext cx="2454371" cy="2058090"/>
          </a:xfrm>
          <a:custGeom>
            <a:avLst/>
            <a:gdLst>
              <a:gd name="connsiteX0" fmla="*/ 1503058 w 2454371"/>
              <a:gd name="connsiteY0" fmla="*/ 606 h 2058090"/>
              <a:gd name="connsiteX1" fmla="*/ 2372577 w 2454371"/>
              <a:gd name="connsiteY1" fmla="*/ 424137 h 2058090"/>
              <a:gd name="connsiteX2" fmla="*/ 1666790 w 2454371"/>
              <a:gd name="connsiteY2" fmla="*/ 1861434 h 2058090"/>
              <a:gd name="connsiteX3" fmla="*/ 81795 w 2454371"/>
              <a:gd name="connsiteY3" fmla="*/ 1633953 h 2058090"/>
              <a:gd name="connsiteX4" fmla="*/ 787582 w 2454371"/>
              <a:gd name="connsiteY4" fmla="*/ 196656 h 2058090"/>
              <a:gd name="connsiteX5" fmla="*/ 1503058 w 2454371"/>
              <a:gd name="connsiteY5" fmla="*/ 606 h 20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71" h="2058090">
                <a:moveTo>
                  <a:pt x="1503058" y="606"/>
                </a:moveTo>
                <a:cubicBezTo>
                  <a:pt x="1886734" y="-10715"/>
                  <a:pt x="2220835" y="136815"/>
                  <a:pt x="2372577" y="424137"/>
                </a:cubicBezTo>
                <a:cubicBezTo>
                  <a:pt x="2615363" y="883852"/>
                  <a:pt x="2299372" y="1527352"/>
                  <a:pt x="1666790" y="1861434"/>
                </a:cubicBezTo>
                <a:cubicBezTo>
                  <a:pt x="1034209" y="2195515"/>
                  <a:pt x="324582" y="2093668"/>
                  <a:pt x="81795" y="1633953"/>
                </a:cubicBezTo>
                <a:cubicBezTo>
                  <a:pt x="-160991" y="1174238"/>
                  <a:pt x="155000" y="530738"/>
                  <a:pt x="787582" y="196656"/>
                </a:cubicBezTo>
                <a:cubicBezTo>
                  <a:pt x="1024800" y="71376"/>
                  <a:pt x="1272852" y="7398"/>
                  <a:pt x="1503058" y="606"/>
                </a:cubicBezTo>
                <a:close/>
              </a:path>
            </a:pathLst>
          </a:custGeom>
        </p:spPr>
      </p:pic>
      <p:sp>
        <p:nvSpPr>
          <p:cNvPr id="117" name="12 CuadroTexto">
            <a:extLst>
              <a:ext uri="{FF2B5EF4-FFF2-40B4-BE49-F238E27FC236}">
                <a16:creationId xmlns:a16="http://schemas.microsoft.com/office/drawing/2014/main" id="{44F0EDBD-2354-C474-3F96-33D37B7E846E}"/>
              </a:ext>
            </a:extLst>
          </p:cNvPr>
          <p:cNvSpPr txBox="1">
            <a:spLocks noChangeArrowheads="1"/>
          </p:cNvSpPr>
          <p:nvPr/>
        </p:nvSpPr>
        <p:spPr bwMode="auto">
          <a:xfrm>
            <a:off x="242827" y="2480322"/>
            <a:ext cx="3169990" cy="1358230"/>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600" dirty="0">
                <a:solidFill>
                  <a:schemeClr val="accent1">
                    <a:lumMod val="50000"/>
                  </a:schemeClr>
                </a:solidFill>
                <a:latin typeface="Barlow Condensed" panose="00000506000000000000" pitchFamily="2" charset="0"/>
              </a:rPr>
              <a:t>El seguimiento es un proceso sistemático, continuo y estructurado que tiene como objetivo principal recolectar y analizar información sobre la implementación de políticas, programas y proyectos públicos. </a:t>
            </a:r>
            <a:endParaRPr lang="es-EC" sz="1600" dirty="0">
              <a:solidFill>
                <a:schemeClr val="accent1">
                  <a:lumMod val="50000"/>
                </a:schemeClr>
              </a:solidFill>
              <a:latin typeface="Barlow Condensed" panose="00000506000000000000" pitchFamily="2" charset="0"/>
            </a:endParaRPr>
          </a:p>
        </p:txBody>
      </p:sp>
      <p:sp>
        <p:nvSpPr>
          <p:cNvPr id="16" name="Rectángulo 15">
            <a:extLst>
              <a:ext uri="{FF2B5EF4-FFF2-40B4-BE49-F238E27FC236}">
                <a16:creationId xmlns:a16="http://schemas.microsoft.com/office/drawing/2014/main" id="{758B28CD-9F8C-4592-B9E7-2CE28C5534F9}"/>
              </a:ext>
            </a:extLst>
          </p:cNvPr>
          <p:cNvSpPr/>
          <p:nvPr/>
        </p:nvSpPr>
        <p:spPr>
          <a:xfrm rot="20072420">
            <a:off x="6234567" y="5355352"/>
            <a:ext cx="2901642" cy="2865694"/>
          </a:xfrm>
          <a:prstGeom prst="rect">
            <a:avLst/>
          </a:prstGeom>
          <a:gradFill>
            <a:gsLst>
              <a:gs pos="0">
                <a:srgbClr val="31185E">
                  <a:alpha val="67000"/>
                </a:srgbClr>
              </a:gs>
              <a:gs pos="61000">
                <a:srgbClr val="704E9B">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C1FA2C4F-FA76-FF0A-B23D-1902A03C8A06}"/>
              </a:ext>
            </a:extLst>
          </p:cNvPr>
          <p:cNvSpPr/>
          <p:nvPr/>
        </p:nvSpPr>
        <p:spPr>
          <a:xfrm rot="20072420">
            <a:off x="9648695" y="1749851"/>
            <a:ext cx="2576892" cy="3680893"/>
          </a:xfrm>
          <a:prstGeom prst="rect">
            <a:avLst/>
          </a:prstGeom>
          <a:gradFill>
            <a:gsLst>
              <a:gs pos="0">
                <a:srgbClr val="31185E">
                  <a:alpha val="67000"/>
                </a:srgbClr>
              </a:gs>
              <a:gs pos="61000">
                <a:srgbClr val="704E9B">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0" name="Imagen 49">
            <a:extLst>
              <a:ext uri="{FF2B5EF4-FFF2-40B4-BE49-F238E27FC236}">
                <a16:creationId xmlns:a16="http://schemas.microsoft.com/office/drawing/2014/main" id="{9E9CF6A2-9187-223C-F387-CAD590FC2D41}"/>
              </a:ext>
            </a:extLst>
          </p:cNvPr>
          <p:cNvPicPr>
            <a:picLocks noChangeAspect="1"/>
          </p:cNvPicPr>
          <p:nvPr/>
        </p:nvPicPr>
        <p:blipFill>
          <a:blip r:embed="rId6"/>
          <a:srcRect l="15191" t="270" r="27522" b="30739"/>
          <a:stretch>
            <a:fillRect/>
          </a:stretch>
        </p:blipFill>
        <p:spPr>
          <a:xfrm>
            <a:off x="5693543" y="4348445"/>
            <a:ext cx="2746947" cy="2303429"/>
          </a:xfrm>
          <a:custGeom>
            <a:avLst/>
            <a:gdLst>
              <a:gd name="connsiteX0" fmla="*/ 1682232 w 2746947"/>
              <a:gd name="connsiteY0" fmla="*/ 679 h 2303429"/>
              <a:gd name="connsiteX1" fmla="*/ 2655402 w 2746947"/>
              <a:gd name="connsiteY1" fmla="*/ 474698 h 2303429"/>
              <a:gd name="connsiteX2" fmla="*/ 1865482 w 2746947"/>
              <a:gd name="connsiteY2" fmla="*/ 2083330 h 2303429"/>
              <a:gd name="connsiteX3" fmla="*/ 91545 w 2746947"/>
              <a:gd name="connsiteY3" fmla="*/ 1828732 h 2303429"/>
              <a:gd name="connsiteX4" fmla="*/ 881466 w 2746947"/>
              <a:gd name="connsiteY4" fmla="*/ 220100 h 2303429"/>
              <a:gd name="connsiteX5" fmla="*/ 1682232 w 2746947"/>
              <a:gd name="connsiteY5" fmla="*/ 679 h 230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6947" h="2303429">
                <a:moveTo>
                  <a:pt x="1682232" y="679"/>
                </a:moveTo>
                <a:cubicBezTo>
                  <a:pt x="2111644" y="-11991"/>
                  <a:pt x="2485572" y="153125"/>
                  <a:pt x="2655402" y="474698"/>
                </a:cubicBezTo>
                <a:cubicBezTo>
                  <a:pt x="2927131" y="989214"/>
                  <a:pt x="2573471" y="1709424"/>
                  <a:pt x="1865482" y="2083330"/>
                </a:cubicBezTo>
                <a:cubicBezTo>
                  <a:pt x="1157492" y="2457236"/>
                  <a:pt x="363273" y="2343248"/>
                  <a:pt x="91545" y="1828732"/>
                </a:cubicBezTo>
                <a:cubicBezTo>
                  <a:pt x="-180183" y="1314216"/>
                  <a:pt x="173476" y="594006"/>
                  <a:pt x="881466" y="220100"/>
                </a:cubicBezTo>
                <a:cubicBezTo>
                  <a:pt x="1146962" y="79885"/>
                  <a:pt x="1424584" y="8281"/>
                  <a:pt x="1682232" y="679"/>
                </a:cubicBezTo>
                <a:close/>
              </a:path>
            </a:pathLst>
          </a:custGeom>
        </p:spPr>
      </p:pic>
      <p:pic>
        <p:nvPicPr>
          <p:cNvPr id="114" name="Imagen 113">
            <a:extLst>
              <a:ext uri="{FF2B5EF4-FFF2-40B4-BE49-F238E27FC236}">
                <a16:creationId xmlns:a16="http://schemas.microsoft.com/office/drawing/2014/main" id="{70F6A800-8C45-305F-B3D3-448FD3E4D11C}"/>
              </a:ext>
            </a:extLst>
          </p:cNvPr>
          <p:cNvPicPr>
            <a:picLocks noChangeAspect="1"/>
          </p:cNvPicPr>
          <p:nvPr/>
        </p:nvPicPr>
        <p:blipFill>
          <a:blip r:embed="rId7"/>
          <a:srcRect l="14192" t="26734" r="47569" b="25156"/>
          <a:stretch>
            <a:fillRect/>
          </a:stretch>
        </p:blipFill>
        <p:spPr>
          <a:xfrm>
            <a:off x="8915193" y="872542"/>
            <a:ext cx="2454371" cy="2058090"/>
          </a:xfrm>
          <a:custGeom>
            <a:avLst/>
            <a:gdLst>
              <a:gd name="connsiteX0" fmla="*/ 1503058 w 2454371"/>
              <a:gd name="connsiteY0" fmla="*/ 606 h 2058090"/>
              <a:gd name="connsiteX1" fmla="*/ 2372577 w 2454371"/>
              <a:gd name="connsiteY1" fmla="*/ 424137 h 2058090"/>
              <a:gd name="connsiteX2" fmla="*/ 1666790 w 2454371"/>
              <a:gd name="connsiteY2" fmla="*/ 1861434 h 2058090"/>
              <a:gd name="connsiteX3" fmla="*/ 81795 w 2454371"/>
              <a:gd name="connsiteY3" fmla="*/ 1633953 h 2058090"/>
              <a:gd name="connsiteX4" fmla="*/ 787582 w 2454371"/>
              <a:gd name="connsiteY4" fmla="*/ 196656 h 2058090"/>
              <a:gd name="connsiteX5" fmla="*/ 1503058 w 2454371"/>
              <a:gd name="connsiteY5" fmla="*/ 606 h 20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71" h="2058090">
                <a:moveTo>
                  <a:pt x="1503058" y="606"/>
                </a:moveTo>
                <a:cubicBezTo>
                  <a:pt x="1886734" y="-10715"/>
                  <a:pt x="2220835" y="136815"/>
                  <a:pt x="2372577" y="424137"/>
                </a:cubicBezTo>
                <a:cubicBezTo>
                  <a:pt x="2615363" y="883852"/>
                  <a:pt x="2299372" y="1527352"/>
                  <a:pt x="1666790" y="1861434"/>
                </a:cubicBezTo>
                <a:cubicBezTo>
                  <a:pt x="1034209" y="2195515"/>
                  <a:pt x="324582" y="2093668"/>
                  <a:pt x="81795" y="1633953"/>
                </a:cubicBezTo>
                <a:cubicBezTo>
                  <a:pt x="-160991" y="1174238"/>
                  <a:pt x="155000" y="530738"/>
                  <a:pt x="787582" y="196656"/>
                </a:cubicBezTo>
                <a:cubicBezTo>
                  <a:pt x="1024800" y="71376"/>
                  <a:pt x="1272852" y="7398"/>
                  <a:pt x="1503058" y="606"/>
                </a:cubicBezTo>
                <a:close/>
              </a:path>
            </a:pathLst>
          </a:custGeom>
        </p:spPr>
      </p:pic>
      <p:sp>
        <p:nvSpPr>
          <p:cNvPr id="17" name="Rectángulo 16">
            <a:extLst>
              <a:ext uri="{FF2B5EF4-FFF2-40B4-BE49-F238E27FC236}">
                <a16:creationId xmlns:a16="http://schemas.microsoft.com/office/drawing/2014/main" id="{DDEDDAE6-8CC8-9518-84D0-3C82C7FB82DD}"/>
              </a:ext>
            </a:extLst>
          </p:cNvPr>
          <p:cNvSpPr/>
          <p:nvPr/>
        </p:nvSpPr>
        <p:spPr>
          <a:xfrm rot="20072420">
            <a:off x="9706700" y="4132002"/>
            <a:ext cx="2576892" cy="3629386"/>
          </a:xfrm>
          <a:prstGeom prst="rect">
            <a:avLst/>
          </a:prstGeom>
          <a:gradFill>
            <a:gsLst>
              <a:gs pos="0">
                <a:srgbClr val="31185E">
                  <a:alpha val="67000"/>
                </a:srgbClr>
              </a:gs>
              <a:gs pos="61000">
                <a:srgbClr val="704E9B">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1" name="Imagen 70">
            <a:extLst>
              <a:ext uri="{FF2B5EF4-FFF2-40B4-BE49-F238E27FC236}">
                <a16:creationId xmlns:a16="http://schemas.microsoft.com/office/drawing/2014/main" id="{3D9468FF-44BF-CE93-7E19-E9B1DDBC553A}"/>
              </a:ext>
            </a:extLst>
          </p:cNvPr>
          <p:cNvPicPr>
            <a:picLocks noChangeAspect="1"/>
          </p:cNvPicPr>
          <p:nvPr/>
        </p:nvPicPr>
        <p:blipFill>
          <a:blip r:embed="rId8"/>
          <a:srcRect l="30409" t="18295" r="30436" b="32444"/>
          <a:stretch>
            <a:fillRect/>
          </a:stretch>
        </p:blipFill>
        <p:spPr>
          <a:xfrm>
            <a:off x="8984045" y="3264966"/>
            <a:ext cx="2454370" cy="2058090"/>
          </a:xfrm>
          <a:custGeom>
            <a:avLst/>
            <a:gdLst>
              <a:gd name="connsiteX0" fmla="*/ 1503057 w 2454370"/>
              <a:gd name="connsiteY0" fmla="*/ 606 h 2058090"/>
              <a:gd name="connsiteX1" fmla="*/ 2372576 w 2454370"/>
              <a:gd name="connsiteY1" fmla="*/ 424137 h 2058090"/>
              <a:gd name="connsiteX2" fmla="*/ 1666790 w 2454370"/>
              <a:gd name="connsiteY2" fmla="*/ 1861434 h 2058090"/>
              <a:gd name="connsiteX3" fmla="*/ 81795 w 2454370"/>
              <a:gd name="connsiteY3" fmla="*/ 1633953 h 2058090"/>
              <a:gd name="connsiteX4" fmla="*/ 787581 w 2454370"/>
              <a:gd name="connsiteY4" fmla="*/ 196656 h 2058090"/>
              <a:gd name="connsiteX5" fmla="*/ 1503057 w 2454370"/>
              <a:gd name="connsiteY5" fmla="*/ 606 h 20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70" h="2058090">
                <a:moveTo>
                  <a:pt x="1503057" y="606"/>
                </a:moveTo>
                <a:cubicBezTo>
                  <a:pt x="1886733" y="-10714"/>
                  <a:pt x="2220834" y="136815"/>
                  <a:pt x="2372576" y="424137"/>
                </a:cubicBezTo>
                <a:cubicBezTo>
                  <a:pt x="2615362" y="883852"/>
                  <a:pt x="2299371" y="1527352"/>
                  <a:pt x="1666790" y="1861434"/>
                </a:cubicBezTo>
                <a:cubicBezTo>
                  <a:pt x="1034208" y="2195515"/>
                  <a:pt x="324581" y="2093668"/>
                  <a:pt x="81795" y="1633953"/>
                </a:cubicBezTo>
                <a:cubicBezTo>
                  <a:pt x="-160992" y="1174238"/>
                  <a:pt x="154999" y="530738"/>
                  <a:pt x="787581" y="196656"/>
                </a:cubicBezTo>
                <a:cubicBezTo>
                  <a:pt x="1024799" y="71376"/>
                  <a:pt x="1272852" y="7398"/>
                  <a:pt x="1503057" y="606"/>
                </a:cubicBezTo>
                <a:close/>
              </a:path>
            </a:pathLst>
          </a:custGeom>
        </p:spPr>
      </p:pic>
      <p:sp>
        <p:nvSpPr>
          <p:cNvPr id="19" name="Elipse 18">
            <a:extLst>
              <a:ext uri="{FF2B5EF4-FFF2-40B4-BE49-F238E27FC236}">
                <a16:creationId xmlns:a16="http://schemas.microsoft.com/office/drawing/2014/main" id="{52F46C64-B03B-F671-CAA6-7FF5ED5655CC}"/>
              </a:ext>
            </a:extLst>
          </p:cNvPr>
          <p:cNvSpPr/>
          <p:nvPr/>
        </p:nvSpPr>
        <p:spPr>
          <a:xfrm rot="3897213">
            <a:off x="6530872" y="3011791"/>
            <a:ext cx="146210" cy="200655"/>
          </a:xfrm>
          <a:prstGeom prst="ellipse">
            <a:avLst/>
          </a:prstGeom>
          <a:solidFill>
            <a:srgbClr val="573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40" name="Conector recto 39">
            <a:extLst>
              <a:ext uri="{FF2B5EF4-FFF2-40B4-BE49-F238E27FC236}">
                <a16:creationId xmlns:a16="http://schemas.microsoft.com/office/drawing/2014/main" id="{9C0F7820-6F7A-CD0F-3F40-4E3231FB635C}"/>
              </a:ext>
            </a:extLst>
          </p:cNvPr>
          <p:cNvCxnSpPr>
            <a:cxnSpLocks/>
          </p:cNvCxnSpPr>
          <p:nvPr/>
        </p:nvCxnSpPr>
        <p:spPr>
          <a:xfrm>
            <a:off x="5449601" y="1866282"/>
            <a:ext cx="1148388" cy="1245836"/>
          </a:xfrm>
          <a:prstGeom prst="line">
            <a:avLst/>
          </a:prstGeom>
          <a:ln w="34925" cap="rnd">
            <a:solidFill>
              <a:srgbClr val="573883"/>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D6B8DD17-F3CD-3900-3985-9739C8E4FC04}"/>
              </a:ext>
            </a:extLst>
          </p:cNvPr>
          <p:cNvCxnSpPr/>
          <p:nvPr/>
        </p:nvCxnSpPr>
        <p:spPr>
          <a:xfrm>
            <a:off x="3443580" y="1866282"/>
            <a:ext cx="2006021" cy="0"/>
          </a:xfrm>
          <a:prstGeom prst="line">
            <a:avLst/>
          </a:prstGeom>
          <a:ln w="34925" cap="rnd">
            <a:solidFill>
              <a:srgbClr val="573883"/>
            </a:solidFill>
          </a:ln>
        </p:spPr>
        <p:style>
          <a:lnRef idx="1">
            <a:schemeClr val="accent1"/>
          </a:lnRef>
          <a:fillRef idx="0">
            <a:schemeClr val="accent1"/>
          </a:fillRef>
          <a:effectRef idx="0">
            <a:schemeClr val="accent1"/>
          </a:effectRef>
          <a:fontRef idx="minor">
            <a:schemeClr val="tx1"/>
          </a:fontRef>
        </p:style>
      </p:cxnSp>
      <p:sp>
        <p:nvSpPr>
          <p:cNvPr id="51" name="Rectángulo: esquinas redondeadas 50">
            <a:extLst>
              <a:ext uri="{FF2B5EF4-FFF2-40B4-BE49-F238E27FC236}">
                <a16:creationId xmlns:a16="http://schemas.microsoft.com/office/drawing/2014/main" id="{D79FE856-201F-51A6-5241-E8EA4C508875}"/>
              </a:ext>
            </a:extLst>
          </p:cNvPr>
          <p:cNvSpPr/>
          <p:nvPr/>
        </p:nvSpPr>
        <p:spPr>
          <a:xfrm>
            <a:off x="312191" y="4039779"/>
            <a:ext cx="2326734" cy="590246"/>
          </a:xfrm>
          <a:prstGeom prst="roundRect">
            <a:avLst>
              <a:gd name="adj" fmla="val 21496"/>
            </a:avLst>
          </a:prstGeom>
          <a:solidFill>
            <a:srgbClr val="6B55A3"/>
          </a:solidFill>
          <a:ln>
            <a:noFill/>
          </a:ln>
          <a:effectLst>
            <a:outerShdw blurRad="76200" dist="38100" dir="5400000"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9" name="CuadroTexto 68">
            <a:extLst>
              <a:ext uri="{FF2B5EF4-FFF2-40B4-BE49-F238E27FC236}">
                <a16:creationId xmlns:a16="http://schemas.microsoft.com/office/drawing/2014/main" id="{0BE86C1B-599D-5A3D-9BD7-336E9077A5CC}"/>
              </a:ext>
            </a:extLst>
          </p:cNvPr>
          <p:cNvSpPr txBox="1"/>
          <p:nvPr/>
        </p:nvSpPr>
        <p:spPr>
          <a:xfrm>
            <a:off x="332028" y="4089916"/>
            <a:ext cx="1922592" cy="477054"/>
          </a:xfrm>
          <a:prstGeom prst="rect">
            <a:avLst/>
          </a:prstGeom>
          <a:noFill/>
        </p:spPr>
        <p:txBody>
          <a:bodyPr wrap="square" rtlCol="0">
            <a:spAutoFit/>
          </a:bodyPr>
          <a:lstStyle/>
          <a:p>
            <a:pPr>
              <a:lnSpc>
                <a:spcPts val="1500"/>
              </a:lnSpc>
            </a:pPr>
            <a:r>
              <a:rPr lang="es-ES" dirty="0">
                <a:solidFill>
                  <a:schemeClr val="bg1"/>
                </a:solidFill>
                <a:latin typeface="Barlow Condensed" panose="00000506000000000000" pitchFamily="2" charset="0"/>
              </a:rPr>
              <a:t>¿Se están cumpliendo los objetivos?</a:t>
            </a:r>
          </a:p>
        </p:txBody>
      </p:sp>
      <p:sp>
        <p:nvSpPr>
          <p:cNvPr id="70" name="Rectángulo: esquinas redondeadas 69">
            <a:extLst>
              <a:ext uri="{FF2B5EF4-FFF2-40B4-BE49-F238E27FC236}">
                <a16:creationId xmlns:a16="http://schemas.microsoft.com/office/drawing/2014/main" id="{02CDA4C3-0168-97EC-BA73-1015C7F5F4A5}"/>
              </a:ext>
            </a:extLst>
          </p:cNvPr>
          <p:cNvSpPr/>
          <p:nvPr/>
        </p:nvSpPr>
        <p:spPr>
          <a:xfrm>
            <a:off x="312191" y="4738454"/>
            <a:ext cx="2326734" cy="590246"/>
          </a:xfrm>
          <a:prstGeom prst="roundRect">
            <a:avLst>
              <a:gd name="adj" fmla="val 21496"/>
            </a:avLst>
          </a:prstGeom>
          <a:solidFill>
            <a:srgbClr val="5C498D"/>
          </a:solidFill>
          <a:ln>
            <a:noFill/>
          </a:ln>
          <a:effectLst>
            <a:outerShdw blurRad="76200" dist="38100" dir="5400000"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2" name="Rectángulo: esquinas redondeadas 71">
            <a:extLst>
              <a:ext uri="{FF2B5EF4-FFF2-40B4-BE49-F238E27FC236}">
                <a16:creationId xmlns:a16="http://schemas.microsoft.com/office/drawing/2014/main" id="{E9D8FCBA-6807-75B4-12CE-31BB32F0A19F}"/>
              </a:ext>
            </a:extLst>
          </p:cNvPr>
          <p:cNvSpPr/>
          <p:nvPr/>
        </p:nvSpPr>
        <p:spPr>
          <a:xfrm>
            <a:off x="312191" y="5432968"/>
            <a:ext cx="2326734" cy="590246"/>
          </a:xfrm>
          <a:prstGeom prst="roundRect">
            <a:avLst>
              <a:gd name="adj" fmla="val 21496"/>
            </a:avLst>
          </a:prstGeom>
          <a:solidFill>
            <a:srgbClr val="3E315D"/>
          </a:solidFill>
          <a:ln>
            <a:noFill/>
          </a:ln>
          <a:effectLst>
            <a:outerShdw blurRad="76200" dist="38100" dir="5400000"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3" name="CuadroTexto 72">
            <a:extLst>
              <a:ext uri="{FF2B5EF4-FFF2-40B4-BE49-F238E27FC236}">
                <a16:creationId xmlns:a16="http://schemas.microsoft.com/office/drawing/2014/main" id="{E22D95DC-BC39-7D92-9F31-534CFCB6E1C8}"/>
              </a:ext>
            </a:extLst>
          </p:cNvPr>
          <p:cNvSpPr txBox="1"/>
          <p:nvPr/>
        </p:nvSpPr>
        <p:spPr>
          <a:xfrm>
            <a:off x="332028" y="4781618"/>
            <a:ext cx="1922592" cy="477054"/>
          </a:xfrm>
          <a:prstGeom prst="rect">
            <a:avLst/>
          </a:prstGeom>
          <a:noFill/>
        </p:spPr>
        <p:txBody>
          <a:bodyPr wrap="square" rtlCol="0">
            <a:spAutoFit/>
          </a:bodyPr>
          <a:lstStyle/>
          <a:p>
            <a:pPr>
              <a:lnSpc>
                <a:spcPts val="1500"/>
              </a:lnSpc>
            </a:pPr>
            <a:r>
              <a:rPr lang="es-ES" dirty="0">
                <a:solidFill>
                  <a:schemeClr val="bg1"/>
                </a:solidFill>
                <a:latin typeface="Barlow Condensed" panose="00000506000000000000" pitchFamily="2" charset="0"/>
              </a:rPr>
              <a:t>¿Se están utilizando bien los recursos? </a:t>
            </a:r>
          </a:p>
        </p:txBody>
      </p:sp>
      <p:sp>
        <p:nvSpPr>
          <p:cNvPr id="74" name="CuadroTexto 73">
            <a:extLst>
              <a:ext uri="{FF2B5EF4-FFF2-40B4-BE49-F238E27FC236}">
                <a16:creationId xmlns:a16="http://schemas.microsoft.com/office/drawing/2014/main" id="{ACDE4F87-4DCA-7B93-06D9-DC091B6D31F1}"/>
              </a:ext>
            </a:extLst>
          </p:cNvPr>
          <p:cNvSpPr txBox="1"/>
          <p:nvPr/>
        </p:nvSpPr>
        <p:spPr>
          <a:xfrm>
            <a:off x="332028" y="5489564"/>
            <a:ext cx="2390545" cy="477054"/>
          </a:xfrm>
          <a:prstGeom prst="rect">
            <a:avLst/>
          </a:prstGeom>
          <a:noFill/>
        </p:spPr>
        <p:txBody>
          <a:bodyPr wrap="square" rtlCol="0">
            <a:spAutoFit/>
          </a:bodyPr>
          <a:lstStyle/>
          <a:p>
            <a:pPr>
              <a:lnSpc>
                <a:spcPts val="1500"/>
              </a:lnSpc>
            </a:pPr>
            <a:r>
              <a:rPr lang="es-ES" dirty="0">
                <a:solidFill>
                  <a:schemeClr val="bg1"/>
                </a:solidFill>
                <a:latin typeface="Barlow Condensed" panose="00000506000000000000" pitchFamily="2" charset="0"/>
              </a:rPr>
              <a:t>¿Qué obstáculos se están enfrentando en la implementación?</a:t>
            </a:r>
          </a:p>
        </p:txBody>
      </p:sp>
      <p:pic>
        <p:nvPicPr>
          <p:cNvPr id="75" name="Imagen 74">
            <a:extLst>
              <a:ext uri="{FF2B5EF4-FFF2-40B4-BE49-F238E27FC236}">
                <a16:creationId xmlns:a16="http://schemas.microsoft.com/office/drawing/2014/main" id="{DAF6E774-91D2-508A-DF94-8AF291875E8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415326" y="6194759"/>
            <a:ext cx="2693198" cy="553998"/>
          </a:xfrm>
          <a:prstGeom prst="rect">
            <a:avLst/>
          </a:prstGeom>
        </p:spPr>
      </p:pic>
    </p:spTree>
    <p:extLst>
      <p:ext uri="{BB962C8B-B14F-4D97-AF65-F5344CB8AC3E}">
        <p14:creationId xmlns:p14="http://schemas.microsoft.com/office/powerpoint/2010/main" val="339580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6A6DB-3EF5-D608-BCB9-9004E95507B7}"/>
            </a:ext>
          </a:extLst>
        </p:cNvPr>
        <p:cNvGrpSpPr/>
        <p:nvPr/>
      </p:nvGrpSpPr>
      <p:grpSpPr>
        <a:xfrm>
          <a:off x="0" y="0"/>
          <a:ext cx="0" cy="0"/>
          <a:chOff x="0" y="0"/>
          <a:chExt cx="0" cy="0"/>
        </a:xfrm>
      </p:grpSpPr>
      <p:sp>
        <p:nvSpPr>
          <p:cNvPr id="72" name="Rectángulo 71">
            <a:extLst>
              <a:ext uri="{FF2B5EF4-FFF2-40B4-BE49-F238E27FC236}">
                <a16:creationId xmlns:a16="http://schemas.microsoft.com/office/drawing/2014/main" id="{F4739A6B-7456-A30E-7926-4638438589CC}"/>
              </a:ext>
            </a:extLst>
          </p:cNvPr>
          <p:cNvSpPr/>
          <p:nvPr/>
        </p:nvSpPr>
        <p:spPr>
          <a:xfrm rot="21068670">
            <a:off x="-1067971" y="2756804"/>
            <a:ext cx="3154144" cy="3001214"/>
          </a:xfrm>
          <a:prstGeom prst="rect">
            <a:avLst/>
          </a:prstGeom>
          <a:gradFill flip="none" rotWithShape="1">
            <a:gsLst>
              <a:gs pos="0">
                <a:srgbClr val="31185E">
                  <a:alpha val="67000"/>
                </a:srgbClr>
              </a:gs>
              <a:gs pos="61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4" name="Rectángulo 73">
            <a:extLst>
              <a:ext uri="{FF2B5EF4-FFF2-40B4-BE49-F238E27FC236}">
                <a16:creationId xmlns:a16="http://schemas.microsoft.com/office/drawing/2014/main" id="{03B4325F-4388-38B4-2589-413F581B4E33}"/>
              </a:ext>
            </a:extLst>
          </p:cNvPr>
          <p:cNvSpPr/>
          <p:nvPr/>
        </p:nvSpPr>
        <p:spPr>
          <a:xfrm rot="21068670">
            <a:off x="1183657" y="2260339"/>
            <a:ext cx="5023990" cy="3001214"/>
          </a:xfrm>
          <a:prstGeom prst="rect">
            <a:avLst/>
          </a:prstGeom>
          <a:gradFill flip="none" rotWithShape="1">
            <a:gsLst>
              <a:gs pos="0">
                <a:srgbClr val="31185E">
                  <a:alpha val="67000"/>
                </a:srgbClr>
              </a:gs>
              <a:gs pos="61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Rectángulo 74">
            <a:extLst>
              <a:ext uri="{FF2B5EF4-FFF2-40B4-BE49-F238E27FC236}">
                <a16:creationId xmlns:a16="http://schemas.microsoft.com/office/drawing/2014/main" id="{8A8B6305-4130-62EB-B1BC-FA7EC438E7A7}"/>
              </a:ext>
            </a:extLst>
          </p:cNvPr>
          <p:cNvSpPr/>
          <p:nvPr/>
        </p:nvSpPr>
        <p:spPr>
          <a:xfrm rot="21068670">
            <a:off x="5640958" y="1607071"/>
            <a:ext cx="4495357" cy="3001214"/>
          </a:xfrm>
          <a:prstGeom prst="rect">
            <a:avLst/>
          </a:prstGeom>
          <a:gradFill flip="none" rotWithShape="1">
            <a:gsLst>
              <a:gs pos="0">
                <a:srgbClr val="31185E">
                  <a:alpha val="67000"/>
                </a:srgbClr>
              </a:gs>
              <a:gs pos="61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8" name="Imagen 47">
            <a:extLst>
              <a:ext uri="{FF2B5EF4-FFF2-40B4-BE49-F238E27FC236}">
                <a16:creationId xmlns:a16="http://schemas.microsoft.com/office/drawing/2014/main" id="{20FCD946-00A0-2B4B-B12F-78F4033C2788}"/>
              </a:ext>
            </a:extLst>
          </p:cNvPr>
          <p:cNvPicPr>
            <a:picLocks noChangeAspect="1"/>
          </p:cNvPicPr>
          <p:nvPr/>
        </p:nvPicPr>
        <p:blipFill>
          <a:blip r:embed="rId2"/>
          <a:srcRect l="19003" t="1179" r="21832" b="3576"/>
          <a:stretch>
            <a:fillRect/>
          </a:stretch>
        </p:blipFill>
        <p:spPr>
          <a:xfrm>
            <a:off x="669540" y="2511454"/>
            <a:ext cx="2793961" cy="3000004"/>
          </a:xfrm>
          <a:custGeom>
            <a:avLst/>
            <a:gdLst>
              <a:gd name="connsiteX0" fmla="*/ 2073992 w 4488532"/>
              <a:gd name="connsiteY0" fmla="*/ 2125 h 4819543"/>
              <a:gd name="connsiteX1" fmla="*/ 4130230 w 4488532"/>
              <a:gd name="connsiteY1" fmla="*/ 1349765 h 4819543"/>
              <a:gd name="connsiteX2" fmla="*/ 3460268 w 4488532"/>
              <a:gd name="connsiteY2" fmla="*/ 4573280 h 4819543"/>
              <a:gd name="connsiteX3" fmla="*/ 358303 w 4488532"/>
              <a:gd name="connsiteY3" fmla="*/ 3469779 h 4819543"/>
              <a:gd name="connsiteX4" fmla="*/ 1028265 w 4488532"/>
              <a:gd name="connsiteY4" fmla="*/ 246264 h 4819543"/>
              <a:gd name="connsiteX5" fmla="*/ 2073992 w 4488532"/>
              <a:gd name="connsiteY5" fmla="*/ 2125 h 481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32" h="4819543">
                <a:moveTo>
                  <a:pt x="2073992" y="2125"/>
                </a:moveTo>
                <a:cubicBezTo>
                  <a:pt x="2867811" y="38061"/>
                  <a:pt x="3668519" y="528290"/>
                  <a:pt x="4130230" y="1349765"/>
                </a:cubicBezTo>
                <a:cubicBezTo>
                  <a:pt x="4801809" y="2544637"/>
                  <a:pt x="4501857" y="3987854"/>
                  <a:pt x="3460268" y="4573280"/>
                </a:cubicBezTo>
                <a:cubicBezTo>
                  <a:pt x="2418679" y="5158706"/>
                  <a:pt x="1029883" y="4664652"/>
                  <a:pt x="358303" y="3469779"/>
                </a:cubicBezTo>
                <a:cubicBezTo>
                  <a:pt x="-313276" y="2274907"/>
                  <a:pt x="-13324" y="831690"/>
                  <a:pt x="1028265" y="246264"/>
                </a:cubicBezTo>
                <a:cubicBezTo>
                  <a:pt x="1353762" y="63318"/>
                  <a:pt x="1713165" y="-14209"/>
                  <a:pt x="2073992" y="2125"/>
                </a:cubicBezTo>
                <a:close/>
              </a:path>
            </a:pathLst>
          </a:custGeom>
        </p:spPr>
      </p:pic>
      <p:pic>
        <p:nvPicPr>
          <p:cNvPr id="34" name="Imagen 33">
            <a:extLst>
              <a:ext uri="{FF2B5EF4-FFF2-40B4-BE49-F238E27FC236}">
                <a16:creationId xmlns:a16="http://schemas.microsoft.com/office/drawing/2014/main" id="{5AAD9911-EEEC-EF1D-2B30-49D639E7397A}"/>
              </a:ext>
            </a:extLst>
          </p:cNvPr>
          <p:cNvPicPr>
            <a:picLocks noChangeAspect="1"/>
          </p:cNvPicPr>
          <p:nvPr/>
        </p:nvPicPr>
        <p:blipFill>
          <a:blip r:embed="rId3"/>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4D430AE1-AE32-6919-983F-495A6ED6C0A4}"/>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D64F5DD6-9732-EACC-05E6-28E707B266F8}"/>
              </a:ext>
            </a:extLst>
          </p:cNvPr>
          <p:cNvSpPr txBox="1"/>
          <p:nvPr/>
        </p:nvSpPr>
        <p:spPr>
          <a:xfrm>
            <a:off x="739601" y="197999"/>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Contenido</a:t>
            </a:r>
          </a:p>
        </p:txBody>
      </p:sp>
      <p:grpSp>
        <p:nvGrpSpPr>
          <p:cNvPr id="4" name="Grupo 3">
            <a:extLst>
              <a:ext uri="{FF2B5EF4-FFF2-40B4-BE49-F238E27FC236}">
                <a16:creationId xmlns:a16="http://schemas.microsoft.com/office/drawing/2014/main" id="{3821CD96-A379-5F8B-C27D-BDCD5AEF0569}"/>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87A1490F-9713-53B9-CF2D-CD8B7187D27B}"/>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27DFA62D-8561-6499-FABD-2A3F4FACB5A7}"/>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FCA60F82-996F-9071-13A0-99157461E6C2}"/>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A59182AA-5146-C1D0-AF0D-18D4F4099B92}"/>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D2F7A551-8383-1DBC-06AD-8D41C7C4AAC4}"/>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380E77FA-64D5-13F2-968B-2DE788E2C0B3}"/>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2387E12D-3993-FDB4-D63B-D833B1F883EA}"/>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6145B28B-B522-2350-9055-89B03C9E7ED8}"/>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C99D1863-0BFE-ECA6-98C8-68BEDD6FC91B}"/>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E27F153E-01D1-6C2B-9A14-5229CB59DE17}"/>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7C40CAFE-7D50-9B7C-8583-F0506D96C65F}"/>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FCD89369-E68B-1907-8410-913F845A1B28}"/>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670D24F1-4367-D6C2-8AAC-33E06EDFF605}"/>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02EA3C67-8118-9D07-91B2-5D1F2C82143D}"/>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FD334C8B-9D5C-5429-1B35-66D2776EF0CD}"/>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A7C5A25A-491B-5F84-E701-38787A4CF87B}"/>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D9504714-15B6-737B-C57F-E2D655D406C5}"/>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DF167FB2-9077-0F91-F0CE-8285C860576F}"/>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15631EDA-2FBF-6988-0BC8-3D84157C6615}"/>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A5568F81-81DC-0B78-7D3A-7DA4A83E61B0}"/>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8CCFD804-6DD8-4356-53BB-D692D7A89FFB}"/>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C2B64E98-680E-1B66-C106-658A6F5B8A8B}"/>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24925978-3109-AE06-8C6C-CB55516CD1D4}"/>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5AE1BAAB-861C-EEF3-CDD8-6E2725219A9A}"/>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207D7B8B-0DEB-6B0E-FAF1-3A8A02EEAAB2}"/>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CC670A3D-A45A-82F7-BE26-78B71636BD55}"/>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20A318FA-B0FE-AB28-E7BF-CEC9D3FB8FC5}"/>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EA10A6A3-7150-4CCB-6788-7ABAF1D5E067}"/>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A75713BC-37ED-C2DE-52E4-9728AFB74BC5}"/>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EA969531-75CE-68AD-8B97-F952AAD1F940}"/>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1D72C7F4-748D-BECC-7345-3846E334E7FF}"/>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95377F64-C1A3-0AA7-7AC2-C016285FFD9B}"/>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7AF3CD9F-7369-285F-183D-998A2F80CE16}"/>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80B5571E-AD42-12A6-9F5B-353DAD3E4524}"/>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F3925E97-F6B2-E67A-32B6-F54350AF7967}"/>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00C175DA-7531-D7BA-64AA-53719EC99BAD}"/>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D46D8E19-CAAC-81DB-909E-6D1C835C8D2C}"/>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55F85FA3-31EE-B7D3-5E3B-9FE94A4F8644}"/>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15D05EB0-AE07-83C2-5485-10363EAA6229}"/>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32F7F42F-554B-E040-49F4-DA42AF7358D9}"/>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0366D4E5-5D2B-D076-5786-D0FDA8F63398}"/>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147F6DCD-8DF1-2DDC-3182-1FD82F039204}"/>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39F044A4-582A-3777-648E-5745D3BD4759}"/>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C29B7CBC-3506-E0C7-E52C-E97335C934BD}"/>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D0BA3037-9A78-A368-1841-EEBB020AA24D}"/>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F37EE462-1F76-49DE-4F47-3623262E68E2}"/>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E32DA502-6A84-C766-6505-BC4236E83334}"/>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2BABDAA6-39D2-0DC2-2376-576DD749356A}"/>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B9AB14E4-7911-3ED8-D5BC-375B97FF70BB}"/>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8685EAEA-D62F-E4B1-0453-FB403C34CB50}"/>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FC422591-7CBD-B44B-8F7C-863A5FEFE0E4}"/>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256AFBBF-4122-87E2-8855-AD8E16A7019A}"/>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08588354-7C76-8259-7864-66FB22AE609E}"/>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DE520668-F2C7-2EF3-2D5D-14DB77A780B5}"/>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458F0978-092F-6883-1CCE-A1995D5C1DFD}"/>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E1885519-315D-7276-EDAF-BE5A64ADBCE7}"/>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F015E679-FD41-9602-9B64-590584EBCC20}"/>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A09DD37B-BCB3-D42A-8638-173FF5EF0C88}"/>
                  </a:ext>
                </a:extLst>
              </p:cNvPr>
              <p:cNvGraphicFramePr>
                <a:graphicFrameLocks noChangeAspect="1"/>
              </p:cNvGraphicFramePr>
              <p:nvPr/>
            </p:nvGraphicFramePr>
            <p:xfrm>
              <a:off x="13924160" y="2123814"/>
              <a:ext cx="4061128" cy="3376347"/>
            </p:xfrm>
            <a:graphic>
              <a:graphicData uri="http://schemas.microsoft.com/office/drawing/2017/model3d">
                <am3d:model3d r:embed="rId4">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5"/>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A09DD37B-BCB3-D42A-8638-173FF5EF0C88}"/>
                  </a:ext>
                </a:extLst>
              </p:cNvPr>
              <p:cNvPicPr>
                <a:picLocks noGrp="1" noRot="1" noChangeAspect="1" noMove="1" noResize="1" noEditPoints="1" noAdjustHandles="1" noChangeArrowheads="1" noChangeShapeType="1" noCrop="1"/>
              </p:cNvPicPr>
              <p:nvPr/>
            </p:nvPicPr>
            <p:blipFill>
              <a:blip r:embed="rId5"/>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5FE15B01-7D7A-E868-DB89-20E945ED3503}"/>
              </a:ext>
            </a:extLst>
          </p:cNvPr>
          <p:cNvSpPr txBox="1"/>
          <p:nvPr/>
        </p:nvSpPr>
        <p:spPr>
          <a:xfrm>
            <a:off x="335806" y="1346542"/>
            <a:ext cx="4710370" cy="759182"/>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Diferencias entre seguimiento, monitoreo y evaluación</a:t>
            </a:r>
          </a:p>
        </p:txBody>
      </p:sp>
      <p:sp>
        <p:nvSpPr>
          <p:cNvPr id="117" name="12 CuadroTexto">
            <a:extLst>
              <a:ext uri="{FF2B5EF4-FFF2-40B4-BE49-F238E27FC236}">
                <a16:creationId xmlns:a16="http://schemas.microsoft.com/office/drawing/2014/main" id="{FCE74C3C-753E-E475-D954-BC90ED3AF29B}"/>
              </a:ext>
            </a:extLst>
          </p:cNvPr>
          <p:cNvSpPr txBox="1">
            <a:spLocks noChangeArrowheads="1"/>
          </p:cNvSpPr>
          <p:nvPr/>
        </p:nvSpPr>
        <p:spPr bwMode="auto">
          <a:xfrm>
            <a:off x="247096" y="5585255"/>
            <a:ext cx="3788849" cy="1124832"/>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El </a:t>
            </a:r>
            <a:r>
              <a:rPr lang="es-ES" sz="1800" b="1" dirty="0">
                <a:solidFill>
                  <a:schemeClr val="accent1">
                    <a:lumMod val="50000"/>
                  </a:schemeClr>
                </a:solidFill>
                <a:latin typeface="Barlow Condensed" panose="00000506000000000000" pitchFamily="2" charset="0"/>
              </a:rPr>
              <a:t>Seguimiento</a:t>
            </a:r>
            <a:r>
              <a:rPr lang="es-ES" sz="1800" dirty="0">
                <a:solidFill>
                  <a:schemeClr val="accent1">
                    <a:lumMod val="50000"/>
                  </a:schemeClr>
                </a:solidFill>
                <a:latin typeface="Barlow Condensed" panose="00000506000000000000" pitchFamily="2" charset="0"/>
              </a:rPr>
              <a:t> es continuo y se enfoca en el proceso de implementación. Se realiza mientras el programa o política está en curso.</a:t>
            </a:r>
          </a:p>
          <a:p>
            <a:pPr algn="ctr">
              <a:lnSpc>
                <a:spcPts val="2000"/>
              </a:lnSpc>
            </a:pPr>
            <a:r>
              <a:rPr lang="es-ES" sz="1800" b="1" dirty="0">
                <a:solidFill>
                  <a:schemeClr val="accent1">
                    <a:lumMod val="50000"/>
                  </a:schemeClr>
                </a:solidFill>
                <a:latin typeface="Barlow Condensed" panose="00000506000000000000" pitchFamily="2" charset="0"/>
              </a:rPr>
              <a:t>Proceso de vacunación – recién nacido</a:t>
            </a:r>
            <a:endParaRPr lang="es-EC" sz="1800" b="1" dirty="0">
              <a:solidFill>
                <a:schemeClr val="accent1">
                  <a:lumMod val="50000"/>
                </a:schemeClr>
              </a:solidFill>
              <a:latin typeface="Barlow Condensed" panose="00000506000000000000" pitchFamily="2" charset="0"/>
            </a:endParaRPr>
          </a:p>
        </p:txBody>
      </p:sp>
      <p:pic>
        <p:nvPicPr>
          <p:cNvPr id="51" name="Imagen 50">
            <a:extLst>
              <a:ext uri="{FF2B5EF4-FFF2-40B4-BE49-F238E27FC236}">
                <a16:creationId xmlns:a16="http://schemas.microsoft.com/office/drawing/2014/main" id="{F8A7D222-EE55-5654-3DBD-0D296824249A}"/>
              </a:ext>
            </a:extLst>
          </p:cNvPr>
          <p:cNvPicPr>
            <a:picLocks noChangeAspect="1"/>
          </p:cNvPicPr>
          <p:nvPr/>
        </p:nvPicPr>
        <p:blipFill rotWithShape="1">
          <a:blip r:embed="rId6"/>
          <a:srcRect l="30259" t="8921" r="25800" b="14329"/>
          <a:stretch/>
        </p:blipFill>
        <p:spPr>
          <a:xfrm>
            <a:off x="4699019" y="1892845"/>
            <a:ext cx="2793961" cy="3000004"/>
          </a:xfrm>
          <a:custGeom>
            <a:avLst/>
            <a:gdLst>
              <a:gd name="connsiteX0" fmla="*/ 2073992 w 4488532"/>
              <a:gd name="connsiteY0" fmla="*/ 2125 h 4819543"/>
              <a:gd name="connsiteX1" fmla="*/ 4130230 w 4488532"/>
              <a:gd name="connsiteY1" fmla="*/ 1349765 h 4819543"/>
              <a:gd name="connsiteX2" fmla="*/ 3460268 w 4488532"/>
              <a:gd name="connsiteY2" fmla="*/ 4573280 h 4819543"/>
              <a:gd name="connsiteX3" fmla="*/ 358303 w 4488532"/>
              <a:gd name="connsiteY3" fmla="*/ 3469779 h 4819543"/>
              <a:gd name="connsiteX4" fmla="*/ 1028265 w 4488532"/>
              <a:gd name="connsiteY4" fmla="*/ 246264 h 4819543"/>
              <a:gd name="connsiteX5" fmla="*/ 2073992 w 4488532"/>
              <a:gd name="connsiteY5" fmla="*/ 2125 h 481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32" h="4819543">
                <a:moveTo>
                  <a:pt x="2073992" y="2125"/>
                </a:moveTo>
                <a:cubicBezTo>
                  <a:pt x="2867811" y="38061"/>
                  <a:pt x="3668519" y="528290"/>
                  <a:pt x="4130230" y="1349765"/>
                </a:cubicBezTo>
                <a:cubicBezTo>
                  <a:pt x="4801809" y="2544637"/>
                  <a:pt x="4501857" y="3987854"/>
                  <a:pt x="3460268" y="4573280"/>
                </a:cubicBezTo>
                <a:cubicBezTo>
                  <a:pt x="2418679" y="5158706"/>
                  <a:pt x="1029882" y="4664652"/>
                  <a:pt x="358303" y="3469779"/>
                </a:cubicBezTo>
                <a:cubicBezTo>
                  <a:pt x="-313276" y="2274907"/>
                  <a:pt x="-13324" y="831690"/>
                  <a:pt x="1028265" y="246264"/>
                </a:cubicBezTo>
                <a:cubicBezTo>
                  <a:pt x="1353762" y="63318"/>
                  <a:pt x="1713165" y="-14209"/>
                  <a:pt x="2073992" y="2125"/>
                </a:cubicBezTo>
                <a:close/>
              </a:path>
            </a:pathLst>
          </a:custGeom>
        </p:spPr>
      </p:pic>
      <p:pic>
        <p:nvPicPr>
          <p:cNvPr id="69" name="Imagen 68">
            <a:extLst>
              <a:ext uri="{FF2B5EF4-FFF2-40B4-BE49-F238E27FC236}">
                <a16:creationId xmlns:a16="http://schemas.microsoft.com/office/drawing/2014/main" id="{8AD02612-D29A-F7BD-BBD2-9E6903FE68A8}"/>
              </a:ext>
            </a:extLst>
          </p:cNvPr>
          <p:cNvPicPr>
            <a:picLocks noChangeAspect="1"/>
          </p:cNvPicPr>
          <p:nvPr/>
        </p:nvPicPr>
        <p:blipFill>
          <a:blip r:embed="rId7"/>
          <a:srcRect l="19423" t="1162" r="29244" b="849"/>
          <a:stretch>
            <a:fillRect/>
          </a:stretch>
        </p:blipFill>
        <p:spPr>
          <a:xfrm>
            <a:off x="8712996" y="1274205"/>
            <a:ext cx="2793961" cy="3000004"/>
          </a:xfrm>
          <a:custGeom>
            <a:avLst/>
            <a:gdLst>
              <a:gd name="connsiteX0" fmla="*/ 2073992 w 4488532"/>
              <a:gd name="connsiteY0" fmla="*/ 2125 h 4819542"/>
              <a:gd name="connsiteX1" fmla="*/ 4130229 w 4488532"/>
              <a:gd name="connsiteY1" fmla="*/ 1349765 h 4819542"/>
              <a:gd name="connsiteX2" fmla="*/ 3460268 w 4488532"/>
              <a:gd name="connsiteY2" fmla="*/ 4573280 h 4819542"/>
              <a:gd name="connsiteX3" fmla="*/ 358303 w 4488532"/>
              <a:gd name="connsiteY3" fmla="*/ 3469779 h 4819542"/>
              <a:gd name="connsiteX4" fmla="*/ 1028265 w 4488532"/>
              <a:gd name="connsiteY4" fmla="*/ 246264 h 4819542"/>
              <a:gd name="connsiteX5" fmla="*/ 2073992 w 4488532"/>
              <a:gd name="connsiteY5" fmla="*/ 2125 h 48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8532" h="4819542">
                <a:moveTo>
                  <a:pt x="2073992" y="2125"/>
                </a:moveTo>
                <a:cubicBezTo>
                  <a:pt x="2867811" y="38061"/>
                  <a:pt x="3668519" y="528290"/>
                  <a:pt x="4130229" y="1349765"/>
                </a:cubicBezTo>
                <a:cubicBezTo>
                  <a:pt x="4801809" y="2544637"/>
                  <a:pt x="4501856" y="3987854"/>
                  <a:pt x="3460268" y="4573280"/>
                </a:cubicBezTo>
                <a:cubicBezTo>
                  <a:pt x="2418679" y="5158705"/>
                  <a:pt x="1029882" y="4664652"/>
                  <a:pt x="358303" y="3469779"/>
                </a:cubicBezTo>
                <a:cubicBezTo>
                  <a:pt x="-313276" y="2274907"/>
                  <a:pt x="-13324" y="831690"/>
                  <a:pt x="1028265" y="246264"/>
                </a:cubicBezTo>
                <a:cubicBezTo>
                  <a:pt x="1353762" y="63318"/>
                  <a:pt x="1713165" y="-14209"/>
                  <a:pt x="2073992" y="2125"/>
                </a:cubicBezTo>
                <a:close/>
              </a:path>
            </a:pathLst>
          </a:custGeom>
        </p:spPr>
      </p:pic>
      <p:sp>
        <p:nvSpPr>
          <p:cNvPr id="2" name="12 CuadroTexto">
            <a:extLst>
              <a:ext uri="{FF2B5EF4-FFF2-40B4-BE49-F238E27FC236}">
                <a16:creationId xmlns:a16="http://schemas.microsoft.com/office/drawing/2014/main" id="{1C016D8B-FC50-A949-E1CA-E79306C66FDF}"/>
              </a:ext>
            </a:extLst>
          </p:cNvPr>
          <p:cNvSpPr txBox="1">
            <a:spLocks noChangeArrowheads="1"/>
          </p:cNvSpPr>
          <p:nvPr/>
        </p:nvSpPr>
        <p:spPr bwMode="auto">
          <a:xfrm>
            <a:off x="4285258" y="5022866"/>
            <a:ext cx="3788849" cy="1381313"/>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El </a:t>
            </a:r>
            <a:r>
              <a:rPr lang="es-ES" sz="1800" b="1" dirty="0">
                <a:solidFill>
                  <a:schemeClr val="accent1">
                    <a:lumMod val="50000"/>
                  </a:schemeClr>
                </a:solidFill>
                <a:latin typeface="Barlow Condensed" panose="00000506000000000000" pitchFamily="2" charset="0"/>
              </a:rPr>
              <a:t>Monitoreo</a:t>
            </a:r>
            <a:r>
              <a:rPr lang="es-ES" sz="1800" dirty="0">
                <a:solidFill>
                  <a:schemeClr val="accent1">
                    <a:lumMod val="50000"/>
                  </a:schemeClr>
                </a:solidFill>
                <a:latin typeface="Barlow Condensed" panose="00000506000000000000" pitchFamily="2" charset="0"/>
              </a:rPr>
              <a:t> es continuo, tiene un enfoque más general. Incluye el seguimiento, pero se extiende a la observación sistemática de un conjunto más amplio de indicadores</a:t>
            </a:r>
          </a:p>
          <a:p>
            <a:pPr algn="ctr">
              <a:lnSpc>
                <a:spcPts val="2000"/>
              </a:lnSpc>
            </a:pPr>
            <a:r>
              <a:rPr lang="es-ES" sz="1800" b="1" dirty="0">
                <a:solidFill>
                  <a:schemeClr val="accent1">
                    <a:lumMod val="50000"/>
                  </a:schemeClr>
                </a:solidFill>
                <a:latin typeface="Barlow Condensed" panose="00000506000000000000" pitchFamily="2" charset="0"/>
              </a:rPr>
              <a:t>Controles médicos a niñas y niños</a:t>
            </a:r>
            <a:endParaRPr lang="es-EC" sz="1800" b="1" dirty="0">
              <a:solidFill>
                <a:schemeClr val="accent1">
                  <a:lumMod val="50000"/>
                </a:schemeClr>
              </a:solidFill>
              <a:latin typeface="Barlow Condensed" panose="00000506000000000000" pitchFamily="2" charset="0"/>
            </a:endParaRPr>
          </a:p>
        </p:txBody>
      </p:sp>
      <p:sp>
        <p:nvSpPr>
          <p:cNvPr id="6" name="12 CuadroTexto">
            <a:extLst>
              <a:ext uri="{FF2B5EF4-FFF2-40B4-BE49-F238E27FC236}">
                <a16:creationId xmlns:a16="http://schemas.microsoft.com/office/drawing/2014/main" id="{FC163950-CBED-429C-CECF-22657B1FB5DE}"/>
              </a:ext>
            </a:extLst>
          </p:cNvPr>
          <p:cNvSpPr txBox="1">
            <a:spLocks noChangeArrowheads="1"/>
          </p:cNvSpPr>
          <p:nvPr/>
        </p:nvSpPr>
        <p:spPr bwMode="auto">
          <a:xfrm>
            <a:off x="8310262" y="4432290"/>
            <a:ext cx="3788849" cy="1894274"/>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La </a:t>
            </a:r>
            <a:r>
              <a:rPr lang="es-ES" sz="1800" b="1" dirty="0">
                <a:solidFill>
                  <a:schemeClr val="accent1">
                    <a:lumMod val="50000"/>
                  </a:schemeClr>
                </a:solidFill>
                <a:latin typeface="Barlow Condensed" panose="00000506000000000000" pitchFamily="2" charset="0"/>
              </a:rPr>
              <a:t>Evaluación</a:t>
            </a:r>
            <a:r>
              <a:rPr lang="es-ES" sz="1800" dirty="0">
                <a:solidFill>
                  <a:schemeClr val="accent1">
                    <a:lumMod val="50000"/>
                  </a:schemeClr>
                </a:solidFill>
                <a:latin typeface="Barlow Condensed" panose="00000506000000000000" pitchFamily="2" charset="0"/>
              </a:rPr>
              <a:t> es un proceso más profundo y puntual. Busca determinar el valor, mérito o impacto de una política o programa, generalmente al final de un ciclo o en momentos estratégicos.</a:t>
            </a:r>
          </a:p>
          <a:p>
            <a:pPr algn="ctr">
              <a:lnSpc>
                <a:spcPts val="2000"/>
              </a:lnSpc>
            </a:pPr>
            <a:r>
              <a:rPr lang="es-ES" sz="1800" b="1" dirty="0">
                <a:solidFill>
                  <a:schemeClr val="accent1">
                    <a:lumMod val="50000"/>
                  </a:schemeClr>
                </a:solidFill>
                <a:latin typeface="Barlow Condensed" panose="00000506000000000000" pitchFamily="2" charset="0"/>
              </a:rPr>
              <a:t>Estudio de desnutrición crónica infantil en niñas y niños en territorio específico</a:t>
            </a:r>
            <a:endParaRPr lang="es-EC" sz="1800" b="1" dirty="0">
              <a:solidFill>
                <a:schemeClr val="accent1">
                  <a:lumMod val="50000"/>
                </a:schemeClr>
              </a:solidFill>
              <a:latin typeface="Barlow Condensed" panose="00000506000000000000" pitchFamily="2" charset="0"/>
            </a:endParaRPr>
          </a:p>
        </p:txBody>
      </p:sp>
    </p:spTree>
    <p:extLst>
      <p:ext uri="{BB962C8B-B14F-4D97-AF65-F5344CB8AC3E}">
        <p14:creationId xmlns:p14="http://schemas.microsoft.com/office/powerpoint/2010/main" val="1015412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BAD0A-87A0-59F8-D95D-8A7528A1EC93}"/>
            </a:ext>
          </a:extLst>
        </p:cNvPr>
        <p:cNvGrpSpPr/>
        <p:nvPr/>
      </p:nvGrpSpPr>
      <p:grpSpPr>
        <a:xfrm>
          <a:off x="0" y="0"/>
          <a:ext cx="0" cy="0"/>
          <a:chOff x="0" y="0"/>
          <a:chExt cx="0" cy="0"/>
        </a:xfrm>
      </p:grpSpPr>
      <p:sp>
        <p:nvSpPr>
          <p:cNvPr id="195" name="Elipse 194">
            <a:extLst>
              <a:ext uri="{FF2B5EF4-FFF2-40B4-BE49-F238E27FC236}">
                <a16:creationId xmlns:a16="http://schemas.microsoft.com/office/drawing/2014/main" id="{70E7FD2B-B231-2210-1598-EEF8391EDE02}"/>
              </a:ext>
            </a:extLst>
          </p:cNvPr>
          <p:cNvSpPr/>
          <p:nvPr/>
        </p:nvSpPr>
        <p:spPr>
          <a:xfrm>
            <a:off x="3207767" y="98999"/>
            <a:ext cx="7056783" cy="6660001"/>
          </a:xfrm>
          <a:prstGeom prst="ellipse">
            <a:avLst/>
          </a:prstGeom>
          <a:gradFill flip="none" rotWithShape="1">
            <a:gsLst>
              <a:gs pos="0">
                <a:srgbClr val="31185E">
                  <a:alpha val="34000"/>
                </a:srgbClr>
              </a:gs>
              <a:gs pos="61000">
                <a:srgbClr val="704E9B">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1" name="Imagen 40">
            <a:extLst>
              <a:ext uri="{FF2B5EF4-FFF2-40B4-BE49-F238E27FC236}">
                <a16:creationId xmlns:a16="http://schemas.microsoft.com/office/drawing/2014/main" id="{B8A9876B-CCAF-D6E2-0D48-7E6F0E801563}"/>
              </a:ext>
            </a:extLst>
          </p:cNvPr>
          <p:cNvPicPr>
            <a:picLocks noChangeAspect="1"/>
          </p:cNvPicPr>
          <p:nvPr/>
        </p:nvPicPr>
        <p:blipFill>
          <a:blip r:embed="rId2"/>
          <a:srcRect l="11777" r="27581" b="9117"/>
          <a:stretch>
            <a:fillRect/>
          </a:stretch>
        </p:blipFill>
        <p:spPr>
          <a:xfrm>
            <a:off x="5363173" y="2407336"/>
            <a:ext cx="2571750" cy="2569487"/>
          </a:xfrm>
          <a:custGeom>
            <a:avLst/>
            <a:gdLst>
              <a:gd name="connsiteX0" fmla="*/ 2010959 w 4167156"/>
              <a:gd name="connsiteY0" fmla="*/ 0 h 4163489"/>
              <a:gd name="connsiteX1" fmla="*/ 2156198 w 4167156"/>
              <a:gd name="connsiteY1" fmla="*/ 0 h 4163489"/>
              <a:gd name="connsiteX2" fmla="*/ 2296612 w 4167156"/>
              <a:gd name="connsiteY2" fmla="*/ 7090 h 4163489"/>
              <a:gd name="connsiteX3" fmla="*/ 4167156 w 4167156"/>
              <a:gd name="connsiteY3" fmla="*/ 2079911 h 4163489"/>
              <a:gd name="connsiteX4" fmla="*/ 2083578 w 4167156"/>
              <a:gd name="connsiteY4" fmla="*/ 4163489 h 4163489"/>
              <a:gd name="connsiteX5" fmla="*/ 0 w 4167156"/>
              <a:gd name="connsiteY5" fmla="*/ 2079911 h 4163489"/>
              <a:gd name="connsiteX6" fmla="*/ 1870545 w 4167156"/>
              <a:gd name="connsiteY6" fmla="*/ 7090 h 416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56" h="4163489">
                <a:moveTo>
                  <a:pt x="2010959" y="0"/>
                </a:moveTo>
                <a:lnTo>
                  <a:pt x="2156198" y="0"/>
                </a:lnTo>
                <a:lnTo>
                  <a:pt x="2296612" y="7090"/>
                </a:lnTo>
                <a:cubicBezTo>
                  <a:pt x="3347269" y="113790"/>
                  <a:pt x="4167156" y="1001104"/>
                  <a:pt x="4167156" y="2079911"/>
                </a:cubicBezTo>
                <a:cubicBezTo>
                  <a:pt x="4167156" y="3230639"/>
                  <a:pt x="3234306" y="4163489"/>
                  <a:pt x="2083578" y="4163489"/>
                </a:cubicBezTo>
                <a:cubicBezTo>
                  <a:pt x="932850" y="4163489"/>
                  <a:pt x="0" y="3230639"/>
                  <a:pt x="0" y="2079911"/>
                </a:cubicBezTo>
                <a:cubicBezTo>
                  <a:pt x="0" y="1001104"/>
                  <a:pt x="819888" y="113790"/>
                  <a:pt x="1870545" y="7090"/>
                </a:cubicBezTo>
                <a:close/>
              </a:path>
            </a:pathLst>
          </a:custGeom>
        </p:spPr>
      </p:pic>
      <p:pic>
        <p:nvPicPr>
          <p:cNvPr id="34" name="Imagen 33">
            <a:extLst>
              <a:ext uri="{FF2B5EF4-FFF2-40B4-BE49-F238E27FC236}">
                <a16:creationId xmlns:a16="http://schemas.microsoft.com/office/drawing/2014/main" id="{C76CE12C-FCF6-CF04-D380-0AD173D0DA68}"/>
              </a:ext>
            </a:extLst>
          </p:cNvPr>
          <p:cNvPicPr>
            <a:picLocks noChangeAspect="1"/>
          </p:cNvPicPr>
          <p:nvPr/>
        </p:nvPicPr>
        <p:blipFill>
          <a:blip r:embed="rId3"/>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F7BC3014-F66C-B7B2-DA41-4A211D83743B}"/>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C933B646-220E-D3C7-6DB6-60F40A215834}"/>
              </a:ext>
            </a:extLst>
          </p:cNvPr>
          <p:cNvSpPr txBox="1"/>
          <p:nvPr/>
        </p:nvSpPr>
        <p:spPr>
          <a:xfrm>
            <a:off x="739601" y="197999"/>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Contenido</a:t>
            </a:r>
          </a:p>
        </p:txBody>
      </p:sp>
      <p:grpSp>
        <p:nvGrpSpPr>
          <p:cNvPr id="4" name="Grupo 3">
            <a:extLst>
              <a:ext uri="{FF2B5EF4-FFF2-40B4-BE49-F238E27FC236}">
                <a16:creationId xmlns:a16="http://schemas.microsoft.com/office/drawing/2014/main" id="{25C0AC4F-6AC7-5B9B-5DFA-522FD6107464}"/>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55BF3BD7-B611-359A-F2C6-A6AA3E0CC745}"/>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6E7D4096-B1F3-D495-DDC9-A15CC281302E}"/>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787B4BD0-6085-82A7-04BA-0D2052E22782}"/>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C3F2EFAF-4805-748B-4CE9-F18A55681E95}"/>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F6991B03-5F9D-A9FC-1C21-32279F040ECA}"/>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1E7D4BB3-28D5-94E2-E599-9A040B1A3E06}"/>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DA49EB2F-CC58-205F-2536-CE0A80282654}"/>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3AB7CCA7-DB5D-6357-7477-4EF279B07A7F}"/>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2D2CB877-07FD-D65B-60BB-B3E5C3026BEA}"/>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654B1A70-A4C2-0F6A-B5BA-5851C60A04E7}"/>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B6536DC4-99C1-6FB0-7695-1A89FD9CA3AB}"/>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4F1B6E0C-DD5E-A2F9-0866-8719F254401A}"/>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1ACEAD70-597C-9FA3-2331-7D52F2FEE921}"/>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D2726A32-727F-37B1-3177-7C6FC46B56BB}"/>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766FC450-1319-5222-3F8A-1838F70B9E75}"/>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025E2A50-9367-D267-0A5E-6CE61E21178E}"/>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61723B08-EAED-FA59-3E8B-FCE3B1DF26DD}"/>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C2AFE189-CDEC-F379-0AEF-AFDB322F14FC}"/>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461DAA41-6425-F847-4BD8-6631C9EE4CA3}"/>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70C67D7E-365A-2CF2-BC7D-A7FC5FD418A9}"/>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4E6A6960-8731-5A17-C1A9-AC9CA90997EF}"/>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0B34F43E-0143-EA59-7816-D8DE82A2CE69}"/>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79DA3490-C0A9-A333-5B52-7260763B1279}"/>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8961F45B-5097-4987-42CC-CA4D0AF1F89F}"/>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F7C3E702-0B70-4DF0-AAC6-3FAC9A1C4CA5}"/>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12CE7DF1-1D31-BBBF-525E-56E5C9C9D697}"/>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8D78105E-077F-4AA3-BB06-B4F641F731AC}"/>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C1C5775F-E885-690C-C4C3-C3E3049CF536}"/>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DF630AAC-97AD-F587-B338-506C254E6F74}"/>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C062CD40-F90E-89F5-A874-0915C6097FAC}"/>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C84FA1D9-C263-9449-BAA7-27B824CC25EC}"/>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CB0D758C-D12B-4FE6-41D2-B16E7517EB85}"/>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B035364A-FF50-F915-5D2D-29452A554A28}"/>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4FD72C4C-0FCB-A980-784E-7D07883D3421}"/>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3CFC2C3D-0C38-5940-70FD-DB19BD40F107}"/>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97743646-626B-5680-74F3-AC83587BAE41}"/>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430785DA-B861-21DA-6834-E84784FA2FAE}"/>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DB1C64D6-768A-F164-96BF-E16B7C9B063C}"/>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8FA832AE-6CC7-3CF0-473D-FF1CDFE02984}"/>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CD908B3F-5069-8F13-AEF7-E2B3DC3CDD16}"/>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5089ABDA-C717-1966-DDD6-45FCBEF0586A}"/>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FC240704-F6AB-FEDD-7402-7107146C453D}"/>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97D5E093-DE7E-A11E-77EE-A817AE8C88F0}"/>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DCF4D3C4-72FD-395D-EAB4-270D5641E65E}"/>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CE28D311-CA34-9157-A9AD-4E0DB285E878}"/>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20B577DD-890E-90D5-6F26-10A5B4E804F8}"/>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5EBE28E7-69E2-76B8-D276-C3730496CF7B}"/>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C8CB0400-B0DB-32C5-B866-81E907AC6BE3}"/>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4E5ED39D-5C8F-D134-5F76-579C13E22697}"/>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D7136CF4-4CE6-CB59-4D68-213E01BEA336}"/>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3956BBF8-CBBB-6826-7ED9-755BA0E23D8D}"/>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BC581CFF-2555-4D07-BA47-CA402409838A}"/>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BA6F869E-EFDD-1BCC-E5E0-EB24BD9B6503}"/>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0022BB5D-C098-A894-D51E-880371436302}"/>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EEFF422E-C580-0A09-281A-05386E9A2352}"/>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AC8954C6-1148-2AA7-6790-398F4E388CD1}"/>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D8F70199-B737-7C54-B8AE-F9375A76D6ED}"/>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E4355AB0-A8B0-1547-4414-88F78E9A5196}"/>
                  </a:ext>
                </a:extLst>
              </p:cNvPr>
              <p:cNvGraphicFramePr>
                <a:graphicFrameLocks noChangeAspect="1"/>
              </p:cNvGraphicFramePr>
              <p:nvPr/>
            </p:nvGraphicFramePr>
            <p:xfrm>
              <a:off x="13924160" y="2123814"/>
              <a:ext cx="4061128" cy="3376347"/>
            </p:xfrm>
            <a:graphic>
              <a:graphicData uri="http://schemas.microsoft.com/office/drawing/2017/model3d">
                <am3d:model3d r:embed="rId4">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5"/>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E4355AB0-A8B0-1547-4414-88F78E9A5196}"/>
                  </a:ext>
                </a:extLst>
              </p:cNvPr>
              <p:cNvPicPr>
                <a:picLocks noGrp="1" noRot="1" noChangeAspect="1" noMove="1" noResize="1" noEditPoints="1" noAdjustHandles="1" noChangeArrowheads="1" noChangeShapeType="1" noCrop="1"/>
              </p:cNvPicPr>
              <p:nvPr/>
            </p:nvPicPr>
            <p:blipFill>
              <a:blip r:embed="rId5"/>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0BA96D87-AC6E-5D02-FA29-403B86D17722}"/>
              </a:ext>
            </a:extLst>
          </p:cNvPr>
          <p:cNvSpPr txBox="1"/>
          <p:nvPr/>
        </p:nvSpPr>
        <p:spPr>
          <a:xfrm>
            <a:off x="335805" y="1346542"/>
            <a:ext cx="4309659" cy="759182"/>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Importancia de institucionalizar procesos de seguimiento</a:t>
            </a:r>
          </a:p>
        </p:txBody>
      </p:sp>
      <p:sp>
        <p:nvSpPr>
          <p:cNvPr id="117" name="12 CuadroTexto">
            <a:extLst>
              <a:ext uri="{FF2B5EF4-FFF2-40B4-BE49-F238E27FC236}">
                <a16:creationId xmlns:a16="http://schemas.microsoft.com/office/drawing/2014/main" id="{95CF6BCC-2B05-4D4B-E0A3-2832CCCF4CC6}"/>
              </a:ext>
            </a:extLst>
          </p:cNvPr>
          <p:cNvSpPr txBox="1">
            <a:spLocks noChangeArrowheads="1"/>
          </p:cNvSpPr>
          <p:nvPr/>
        </p:nvSpPr>
        <p:spPr bwMode="auto">
          <a:xfrm>
            <a:off x="359790" y="2142941"/>
            <a:ext cx="3613575" cy="1381313"/>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Establecer estructuras, metodologías, responsabilidades claras y sistemas de información que garanticen el seguimiento de forma cíclica. </a:t>
            </a:r>
          </a:p>
          <a:p>
            <a:pPr algn="just">
              <a:lnSpc>
                <a:spcPts val="2000"/>
              </a:lnSpc>
            </a:pPr>
            <a:r>
              <a:rPr lang="es-ES" sz="1800" dirty="0">
                <a:solidFill>
                  <a:schemeClr val="accent1">
                    <a:lumMod val="50000"/>
                  </a:schemeClr>
                </a:solidFill>
                <a:latin typeface="Barlow Condensed" panose="00000506000000000000" pitchFamily="2" charset="0"/>
              </a:rPr>
              <a:t>Su institucionalización es importante por:</a:t>
            </a:r>
            <a:endParaRPr lang="es-EC" sz="1800" dirty="0">
              <a:solidFill>
                <a:schemeClr val="accent1">
                  <a:lumMod val="50000"/>
                </a:schemeClr>
              </a:solidFill>
              <a:latin typeface="Barlow Condensed" panose="00000506000000000000" pitchFamily="2" charset="0"/>
            </a:endParaRPr>
          </a:p>
        </p:txBody>
      </p:sp>
      <p:sp>
        <p:nvSpPr>
          <p:cNvPr id="6" name="Arco 5">
            <a:extLst>
              <a:ext uri="{FF2B5EF4-FFF2-40B4-BE49-F238E27FC236}">
                <a16:creationId xmlns:a16="http://schemas.microsoft.com/office/drawing/2014/main" id="{53F06940-D626-A55D-2A95-4976E85277B2}"/>
              </a:ext>
            </a:extLst>
          </p:cNvPr>
          <p:cNvSpPr/>
          <p:nvPr/>
        </p:nvSpPr>
        <p:spPr>
          <a:xfrm>
            <a:off x="5157576" y="2200607"/>
            <a:ext cx="2982945" cy="2982945"/>
          </a:xfrm>
          <a:prstGeom prst="arc">
            <a:avLst>
              <a:gd name="adj1" fmla="val 16200000"/>
              <a:gd name="adj2" fmla="val 13970682"/>
            </a:avLst>
          </a:prstGeom>
          <a:ln w="187325" cap="rnd">
            <a:gradFill flip="none" rotWithShape="1">
              <a:gsLst>
                <a:gs pos="0">
                  <a:srgbClr val="E4DDEC"/>
                </a:gs>
                <a:gs pos="58000">
                  <a:srgbClr val="8062A7"/>
                </a:gs>
                <a:gs pos="100000">
                  <a:srgbClr val="32195F"/>
                </a:gs>
              </a:gsLst>
              <a:path path="rect">
                <a:fillToRect l="100000" t="100000"/>
              </a:path>
              <a:tileRect r="-100000" b="-10000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42" name="Arco 41">
            <a:extLst>
              <a:ext uri="{FF2B5EF4-FFF2-40B4-BE49-F238E27FC236}">
                <a16:creationId xmlns:a16="http://schemas.microsoft.com/office/drawing/2014/main" id="{2DC5D3DA-A124-1AA3-CF6D-DB11CC71CE12}"/>
              </a:ext>
            </a:extLst>
          </p:cNvPr>
          <p:cNvSpPr/>
          <p:nvPr/>
        </p:nvSpPr>
        <p:spPr>
          <a:xfrm>
            <a:off x="4565470" y="1608501"/>
            <a:ext cx="4167156" cy="4167156"/>
          </a:xfrm>
          <a:prstGeom prst="arc">
            <a:avLst>
              <a:gd name="adj1" fmla="val 8714061"/>
              <a:gd name="adj2" fmla="val 16215681"/>
            </a:avLst>
          </a:prstGeom>
          <a:ln w="180975" cap="rnd">
            <a:solidFill>
              <a:srgbClr val="296D7B">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48" name="Triángulo isósceles 47">
            <a:extLst>
              <a:ext uri="{FF2B5EF4-FFF2-40B4-BE49-F238E27FC236}">
                <a16:creationId xmlns:a16="http://schemas.microsoft.com/office/drawing/2014/main" id="{70B4CA84-648B-F9E8-F5F9-B4DDF85CAE52}"/>
              </a:ext>
            </a:extLst>
          </p:cNvPr>
          <p:cNvSpPr/>
          <p:nvPr/>
        </p:nvSpPr>
        <p:spPr>
          <a:xfrm rot="3326600">
            <a:off x="5602140" y="2181136"/>
            <a:ext cx="542925" cy="467219"/>
          </a:xfrm>
          <a:prstGeom prst="triangle">
            <a:avLst/>
          </a:prstGeom>
          <a:solidFill>
            <a:srgbClr val="4F3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Arco 50">
            <a:extLst>
              <a:ext uri="{FF2B5EF4-FFF2-40B4-BE49-F238E27FC236}">
                <a16:creationId xmlns:a16="http://schemas.microsoft.com/office/drawing/2014/main" id="{3683A836-BA68-9EE9-F625-EEFA13B79771}"/>
              </a:ext>
            </a:extLst>
          </p:cNvPr>
          <p:cNvSpPr/>
          <p:nvPr/>
        </p:nvSpPr>
        <p:spPr>
          <a:xfrm>
            <a:off x="4565470" y="1608501"/>
            <a:ext cx="4167156" cy="4167156"/>
          </a:xfrm>
          <a:prstGeom prst="arc">
            <a:avLst>
              <a:gd name="adj1" fmla="val 16643632"/>
              <a:gd name="adj2" fmla="val 695475"/>
            </a:avLst>
          </a:prstGeom>
          <a:ln w="180975" cap="rnd">
            <a:solidFill>
              <a:srgbClr val="227CBF">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69" name="Arco 68">
            <a:extLst>
              <a:ext uri="{FF2B5EF4-FFF2-40B4-BE49-F238E27FC236}">
                <a16:creationId xmlns:a16="http://schemas.microsoft.com/office/drawing/2014/main" id="{05AE47C2-63EF-A3CA-C941-9F8CE82B0093}"/>
              </a:ext>
            </a:extLst>
          </p:cNvPr>
          <p:cNvSpPr/>
          <p:nvPr/>
        </p:nvSpPr>
        <p:spPr>
          <a:xfrm>
            <a:off x="4565470" y="1608501"/>
            <a:ext cx="4167156" cy="4167156"/>
          </a:xfrm>
          <a:prstGeom prst="arc">
            <a:avLst>
              <a:gd name="adj1" fmla="val 1112870"/>
              <a:gd name="adj2" fmla="val 8228952"/>
            </a:avLst>
          </a:prstGeom>
          <a:ln w="180975" cap="rnd">
            <a:solidFill>
              <a:srgbClr val="09ADEE">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86" name="Rectángulo: esquinas redondeadas 185">
            <a:extLst>
              <a:ext uri="{FF2B5EF4-FFF2-40B4-BE49-F238E27FC236}">
                <a16:creationId xmlns:a16="http://schemas.microsoft.com/office/drawing/2014/main" id="{B4A81032-32BD-6673-FE74-C63912DC08CE}"/>
              </a:ext>
            </a:extLst>
          </p:cNvPr>
          <p:cNvSpPr/>
          <p:nvPr/>
        </p:nvSpPr>
        <p:spPr>
          <a:xfrm>
            <a:off x="1815447" y="3823772"/>
            <a:ext cx="2851804" cy="504144"/>
          </a:xfrm>
          <a:prstGeom prst="roundRect">
            <a:avLst>
              <a:gd name="adj" fmla="val 50000"/>
            </a:avLst>
          </a:prstGeom>
          <a:solidFill>
            <a:srgbClr val="296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7" name="Rectángulo: esquinas redondeadas 186">
            <a:extLst>
              <a:ext uri="{FF2B5EF4-FFF2-40B4-BE49-F238E27FC236}">
                <a16:creationId xmlns:a16="http://schemas.microsoft.com/office/drawing/2014/main" id="{776B85EA-59E7-F176-75D2-A4FE4F1702EC}"/>
              </a:ext>
            </a:extLst>
          </p:cNvPr>
          <p:cNvSpPr/>
          <p:nvPr/>
        </p:nvSpPr>
        <p:spPr>
          <a:xfrm>
            <a:off x="7739981" y="5087300"/>
            <a:ext cx="2851804" cy="504144"/>
          </a:xfrm>
          <a:prstGeom prst="roundRect">
            <a:avLst>
              <a:gd name="adj" fmla="val 50000"/>
            </a:avLst>
          </a:prstGeom>
          <a:solidFill>
            <a:srgbClr val="09A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8" name="Rectángulo: esquinas redondeadas 187">
            <a:extLst>
              <a:ext uri="{FF2B5EF4-FFF2-40B4-BE49-F238E27FC236}">
                <a16:creationId xmlns:a16="http://schemas.microsoft.com/office/drawing/2014/main" id="{4B57929A-C88E-BB32-3DF8-DC8EE429DAE9}"/>
              </a:ext>
            </a:extLst>
          </p:cNvPr>
          <p:cNvSpPr/>
          <p:nvPr/>
        </p:nvSpPr>
        <p:spPr>
          <a:xfrm>
            <a:off x="7739981" y="1609871"/>
            <a:ext cx="2851804" cy="504144"/>
          </a:xfrm>
          <a:prstGeom prst="roundRect">
            <a:avLst>
              <a:gd name="adj" fmla="val 50000"/>
            </a:avLst>
          </a:prstGeom>
          <a:solidFill>
            <a:srgbClr val="227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9" name="CuadroTexto 188">
            <a:extLst>
              <a:ext uri="{FF2B5EF4-FFF2-40B4-BE49-F238E27FC236}">
                <a16:creationId xmlns:a16="http://schemas.microsoft.com/office/drawing/2014/main" id="{81C588CE-5D13-4121-B43E-F4935EDA2596}"/>
              </a:ext>
            </a:extLst>
          </p:cNvPr>
          <p:cNvSpPr txBox="1"/>
          <p:nvPr/>
        </p:nvSpPr>
        <p:spPr>
          <a:xfrm>
            <a:off x="1986605" y="3956365"/>
            <a:ext cx="2616478" cy="284693"/>
          </a:xfrm>
          <a:prstGeom prst="rect">
            <a:avLst/>
          </a:prstGeom>
          <a:noFill/>
        </p:spPr>
        <p:txBody>
          <a:bodyPr wrap="square" rtlCol="0">
            <a:spAutoFit/>
          </a:bodyPr>
          <a:lstStyle/>
          <a:p>
            <a:pPr>
              <a:lnSpc>
                <a:spcPts val="1500"/>
              </a:lnSpc>
            </a:pPr>
            <a:r>
              <a:rPr lang="es-ES" sz="1800" dirty="0">
                <a:solidFill>
                  <a:schemeClr val="bg1"/>
                </a:solidFill>
                <a:latin typeface="Barlow Condensed" panose="00000506000000000000" pitchFamily="2" charset="0"/>
              </a:rPr>
              <a:t>Continuidad y Sostenibilidad </a:t>
            </a:r>
          </a:p>
        </p:txBody>
      </p:sp>
      <p:sp>
        <p:nvSpPr>
          <p:cNvPr id="190" name="12 CuadroTexto">
            <a:extLst>
              <a:ext uri="{FF2B5EF4-FFF2-40B4-BE49-F238E27FC236}">
                <a16:creationId xmlns:a16="http://schemas.microsoft.com/office/drawing/2014/main" id="{B54B79A6-0C2A-D263-C605-B365786F9466}"/>
              </a:ext>
            </a:extLst>
          </p:cNvPr>
          <p:cNvSpPr txBox="1">
            <a:spLocks noChangeArrowheads="1"/>
          </p:cNvSpPr>
          <p:nvPr/>
        </p:nvSpPr>
        <p:spPr bwMode="auto">
          <a:xfrm>
            <a:off x="1699985" y="4344441"/>
            <a:ext cx="2980948" cy="1637793"/>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Porque garantiza la continuidad y sostenibilidad del proceso. Un seguimiento institucionalizado no desaparece con el cambio de gobierno ni con la rotación del personal.</a:t>
            </a:r>
            <a:endParaRPr lang="es-EC" sz="1800" dirty="0">
              <a:solidFill>
                <a:schemeClr val="accent1">
                  <a:lumMod val="50000"/>
                </a:schemeClr>
              </a:solidFill>
              <a:latin typeface="Barlow Condensed" panose="00000506000000000000" pitchFamily="2" charset="0"/>
            </a:endParaRPr>
          </a:p>
        </p:txBody>
      </p:sp>
      <p:sp>
        <p:nvSpPr>
          <p:cNvPr id="191" name="CuadroTexto 190">
            <a:extLst>
              <a:ext uri="{FF2B5EF4-FFF2-40B4-BE49-F238E27FC236}">
                <a16:creationId xmlns:a16="http://schemas.microsoft.com/office/drawing/2014/main" id="{3DDC28F1-A06D-6886-67CF-CD0E52388087}"/>
              </a:ext>
            </a:extLst>
          </p:cNvPr>
          <p:cNvSpPr txBox="1"/>
          <p:nvPr/>
        </p:nvSpPr>
        <p:spPr>
          <a:xfrm>
            <a:off x="7931701" y="5117747"/>
            <a:ext cx="2616478" cy="477054"/>
          </a:xfrm>
          <a:prstGeom prst="rect">
            <a:avLst/>
          </a:prstGeom>
          <a:noFill/>
        </p:spPr>
        <p:txBody>
          <a:bodyPr wrap="square" rtlCol="0">
            <a:spAutoFit/>
          </a:bodyPr>
          <a:lstStyle/>
          <a:p>
            <a:pPr>
              <a:lnSpc>
                <a:spcPts val="1500"/>
              </a:lnSpc>
            </a:pPr>
            <a:r>
              <a:rPr lang="es-ES" sz="1800" dirty="0">
                <a:solidFill>
                  <a:schemeClr val="bg1"/>
                </a:solidFill>
                <a:latin typeface="Barlow Condensed" panose="00000506000000000000" pitchFamily="2" charset="0"/>
              </a:rPr>
              <a:t>Transparencia y la Rendición de cuentas </a:t>
            </a:r>
          </a:p>
        </p:txBody>
      </p:sp>
      <p:sp>
        <p:nvSpPr>
          <p:cNvPr id="192" name="12 CuadroTexto">
            <a:extLst>
              <a:ext uri="{FF2B5EF4-FFF2-40B4-BE49-F238E27FC236}">
                <a16:creationId xmlns:a16="http://schemas.microsoft.com/office/drawing/2014/main" id="{3EEA6646-C5ED-EA11-1901-946AA62E691D}"/>
              </a:ext>
            </a:extLst>
          </p:cNvPr>
          <p:cNvSpPr txBox="1">
            <a:spLocks noChangeArrowheads="1"/>
          </p:cNvSpPr>
          <p:nvPr/>
        </p:nvSpPr>
        <p:spPr bwMode="auto">
          <a:xfrm>
            <a:off x="7645080" y="5618117"/>
            <a:ext cx="4546919" cy="1124832"/>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Porque fortalece la transparencia y la rendición de cuentas. Cuando el seguimiento está sistematizado y se publican sus resultados, la ciudadanía puede conocer el avance real de las políticas y ejercer control social.</a:t>
            </a:r>
            <a:endParaRPr lang="es-EC" sz="1800" dirty="0">
              <a:solidFill>
                <a:schemeClr val="accent1">
                  <a:lumMod val="50000"/>
                </a:schemeClr>
              </a:solidFill>
              <a:latin typeface="Barlow Condensed" panose="00000506000000000000" pitchFamily="2" charset="0"/>
            </a:endParaRPr>
          </a:p>
        </p:txBody>
      </p:sp>
      <p:sp>
        <p:nvSpPr>
          <p:cNvPr id="193" name="CuadroTexto 192">
            <a:extLst>
              <a:ext uri="{FF2B5EF4-FFF2-40B4-BE49-F238E27FC236}">
                <a16:creationId xmlns:a16="http://schemas.microsoft.com/office/drawing/2014/main" id="{6752C6DD-C307-31A1-EB70-A7A4ED4BC250}"/>
              </a:ext>
            </a:extLst>
          </p:cNvPr>
          <p:cNvSpPr txBox="1"/>
          <p:nvPr/>
        </p:nvSpPr>
        <p:spPr>
          <a:xfrm>
            <a:off x="7931701" y="1755954"/>
            <a:ext cx="2616478" cy="284693"/>
          </a:xfrm>
          <a:prstGeom prst="rect">
            <a:avLst/>
          </a:prstGeom>
          <a:noFill/>
        </p:spPr>
        <p:txBody>
          <a:bodyPr wrap="square" rtlCol="0">
            <a:spAutoFit/>
          </a:bodyPr>
          <a:lstStyle/>
          <a:p>
            <a:pPr>
              <a:lnSpc>
                <a:spcPts val="1500"/>
              </a:lnSpc>
            </a:pPr>
            <a:r>
              <a:rPr lang="es-ES" sz="1800" dirty="0">
                <a:solidFill>
                  <a:schemeClr val="bg1"/>
                </a:solidFill>
                <a:latin typeface="Barlow Condensed" panose="00000506000000000000" pitchFamily="2" charset="0"/>
              </a:rPr>
              <a:t>Calidad de las decisiones</a:t>
            </a:r>
          </a:p>
        </p:txBody>
      </p:sp>
      <p:sp>
        <p:nvSpPr>
          <p:cNvPr id="194" name="12 CuadroTexto">
            <a:extLst>
              <a:ext uri="{FF2B5EF4-FFF2-40B4-BE49-F238E27FC236}">
                <a16:creationId xmlns:a16="http://schemas.microsoft.com/office/drawing/2014/main" id="{0ABD3DFB-463B-5EA7-CB9A-E54A53ED9E75}"/>
              </a:ext>
            </a:extLst>
          </p:cNvPr>
          <p:cNvSpPr txBox="1">
            <a:spLocks noChangeArrowheads="1"/>
          </p:cNvSpPr>
          <p:nvPr/>
        </p:nvSpPr>
        <p:spPr bwMode="auto">
          <a:xfrm>
            <a:off x="8630846" y="2180703"/>
            <a:ext cx="3434155" cy="1381313"/>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Porque mejora la calidad de las decisiones. Las autoridades pueden tomar decisiones más informadas, basadas en evidencia, no en percepciones o presiones políticas.</a:t>
            </a:r>
            <a:endParaRPr lang="es-EC" sz="1800" dirty="0">
              <a:solidFill>
                <a:schemeClr val="accent1">
                  <a:lumMod val="50000"/>
                </a:schemeClr>
              </a:solidFill>
              <a:latin typeface="Barlow Condensed" panose="00000506000000000000" pitchFamily="2" charset="0"/>
            </a:endParaRPr>
          </a:p>
        </p:txBody>
      </p:sp>
    </p:spTree>
    <p:extLst>
      <p:ext uri="{BB962C8B-B14F-4D97-AF65-F5344CB8AC3E}">
        <p14:creationId xmlns:p14="http://schemas.microsoft.com/office/powerpoint/2010/main" val="138698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7FB5-551A-B82A-75C6-22E9B89841BD}"/>
            </a:ext>
          </a:extLst>
        </p:cNvPr>
        <p:cNvGrpSpPr/>
        <p:nvPr/>
      </p:nvGrpSpPr>
      <p:grpSpPr>
        <a:xfrm>
          <a:off x="0" y="0"/>
          <a:ext cx="0" cy="0"/>
          <a:chOff x="0" y="0"/>
          <a:chExt cx="0" cy="0"/>
        </a:xfrm>
      </p:grpSpPr>
      <p:pic>
        <p:nvPicPr>
          <p:cNvPr id="34" name="Imagen 33">
            <a:extLst>
              <a:ext uri="{FF2B5EF4-FFF2-40B4-BE49-F238E27FC236}">
                <a16:creationId xmlns:a16="http://schemas.microsoft.com/office/drawing/2014/main" id="{A5C32172-F035-2F4C-F484-5177D298FDAE}"/>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6EA5999C-C954-6D14-D237-5C0A3289D535}"/>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89378CC2-2916-BE72-BEB1-BDAF4796C3B0}"/>
              </a:ext>
            </a:extLst>
          </p:cNvPr>
          <p:cNvSpPr txBox="1"/>
          <p:nvPr/>
        </p:nvSpPr>
        <p:spPr>
          <a:xfrm>
            <a:off x="739601" y="197999"/>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Contenido</a:t>
            </a:r>
          </a:p>
        </p:txBody>
      </p:sp>
      <p:grpSp>
        <p:nvGrpSpPr>
          <p:cNvPr id="4" name="Grupo 3">
            <a:extLst>
              <a:ext uri="{FF2B5EF4-FFF2-40B4-BE49-F238E27FC236}">
                <a16:creationId xmlns:a16="http://schemas.microsoft.com/office/drawing/2014/main" id="{31D950DF-0189-4D8E-FC2B-BDD3F9246802}"/>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F961D779-982C-ADC5-5BBC-6010C1EC4F07}"/>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DB098961-723D-2177-B1D7-FD1444F73655}"/>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06FA7AC0-CF7D-F83F-3E9A-D285FA63F94B}"/>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FB92AA43-10CD-685B-95C0-9B5AAA629B75}"/>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518A8714-F38A-1FF2-18D0-B800F4F21B82}"/>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47192266-CD4D-9497-B9A7-EE813AA7EA64}"/>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A968E9F2-46F5-5E36-7B2A-0A9FFA40A975}"/>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3DD172F2-2701-C643-B503-24DF12E3A063}"/>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988717FB-F74F-6072-62B1-40265FA3D3F6}"/>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1AD463F2-775F-040B-C1F4-5A4CDB5E713D}"/>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D3EA6E4C-3D0D-33F9-E0AA-2CFB7AA0F911}"/>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2ECBE79D-0A18-C6B0-8150-2D3717EA42A7}"/>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3B8EACCF-839C-A111-1E4F-F023CFFF99E8}"/>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0D908EF2-915B-9311-080F-3D3EDCE136C0}"/>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5FF2D7DC-C210-07FC-DBFF-CDDF04124D82}"/>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6C223AE6-13C3-E30F-8B8E-C0580FCF7048}"/>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C276443B-1264-F507-FEDF-8B11762E5D79}"/>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7F674107-D077-B68F-F870-2F5748E79C61}"/>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B561110D-E6E3-41E5-6B9A-4D64514B9D62}"/>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EDABA29C-67EF-AD0E-8CBF-1D4979682864}"/>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43AC4001-967A-6EBF-B039-5499E8E13723}"/>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3892834E-21EF-B6E0-531C-5D3E08755F3F}"/>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E7E7848F-B108-DE65-E476-F09028553CE5}"/>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C172877C-DFFA-0DC1-767D-54BE03327C69}"/>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4EBABBE1-AD83-18A2-5849-0904F624B111}"/>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BE3018D1-221D-4741-674D-E325E705B05F}"/>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B8F0036E-04F4-AFBE-D224-B8136502E44B}"/>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EE7E0655-A905-2FFB-3155-9034BDA881DD}"/>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A5E1CC37-71DA-80C8-A7D1-4B8441F62F5B}"/>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0B592047-D220-3315-B071-C9A788B7E9F5}"/>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AA6287A5-BC39-48A5-E09D-0BE8BCD24573}"/>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64859BE4-F73A-6D90-4F59-CD2D6E5061B3}"/>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58B1A1BC-B6C5-E889-FC21-532EEE84520B}"/>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46ED3AAB-0EF6-96D9-7F47-B96118F0CE8E}"/>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B538AAD4-BB89-B034-DD0E-F2BCE695DC6F}"/>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E1046DCF-6BCE-D2CD-3A60-531B324CC835}"/>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8E2B2165-2BC0-F9FA-7395-B80E49F22BCD}"/>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E2CDF849-51B6-E9B5-9097-FAC387693125}"/>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0DA06A16-5BBD-0C1B-BBCD-FBF2ED905D5C}"/>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A943BC2C-A494-7CCD-0653-602E83BA5B86}"/>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6F04F777-C0BB-1862-519C-7D19FC9185BE}"/>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178D51EB-10AE-E8C6-DC72-78641B44BE28}"/>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DB186985-6A60-77C1-7B6E-64BDB5706E66}"/>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D87A0437-C917-47B5-3A23-58AB2C81E9D0}"/>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12A47478-6D96-8F2F-B554-A3D5272761F3}"/>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E5D03E31-B810-7A5E-0461-33D5E393F5AC}"/>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C282CF95-1C36-5D6A-F2A6-D8C50BDDD067}"/>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D13A031E-7F6F-DDD0-4943-D31C5CFEF530}"/>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CFF58C33-C58C-1196-1E0C-078EF097C8E3}"/>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363B26B9-994D-5D4D-ACEC-79412C7DC67A}"/>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189BC7B3-F4F8-30C9-21E8-77DFAE6E0152}"/>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7B687B75-683E-2000-D4DF-49D0300438FC}"/>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4BEFE805-409B-3DDF-6D7C-17705D720165}"/>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8E5D6AD1-C800-8FC5-9D16-24A00B863C34}"/>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DF2A423B-D2B0-DB31-74A2-CE9E58ECA2F3}"/>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E30F1254-9DD1-E720-981A-4D5C05A1D54B}"/>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569599BF-B8CA-B324-ABD9-A984A03ACB84}"/>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067CF465-D311-C2F6-7891-FADFC6F10E0E}"/>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067CF465-D311-C2F6-7891-FADFC6F10E0E}"/>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3CAE1A43-151C-B154-7604-6C4C904C1939}"/>
              </a:ext>
            </a:extLst>
          </p:cNvPr>
          <p:cNvSpPr txBox="1"/>
          <p:nvPr/>
        </p:nvSpPr>
        <p:spPr>
          <a:xfrm>
            <a:off x="335805" y="1136992"/>
            <a:ext cx="4681397" cy="425758"/>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Seguimiento a la política pública</a:t>
            </a:r>
          </a:p>
        </p:txBody>
      </p:sp>
      <p:sp>
        <p:nvSpPr>
          <p:cNvPr id="117" name="12 CuadroTexto">
            <a:extLst>
              <a:ext uri="{FF2B5EF4-FFF2-40B4-BE49-F238E27FC236}">
                <a16:creationId xmlns:a16="http://schemas.microsoft.com/office/drawing/2014/main" id="{8531F96A-CDCB-FC48-5379-E6A1C76F29BE}"/>
              </a:ext>
            </a:extLst>
          </p:cNvPr>
          <p:cNvSpPr txBox="1">
            <a:spLocks noChangeArrowheads="1"/>
          </p:cNvSpPr>
          <p:nvPr/>
        </p:nvSpPr>
        <p:spPr bwMode="auto">
          <a:xfrm>
            <a:off x="319746" y="1639321"/>
            <a:ext cx="4748450" cy="1894274"/>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Implica observar de manera sistemática cómo se está implementando una política determinada en el territorio. Incluye analizar si las instituciones responsables están cumpliendo sus funciones, si se están alcanzando las metas planteadas, si los recursos están bien distribuidos y si los beneficiarios realmente están recibiendo los servicios o cambios prometidos.</a:t>
            </a:r>
            <a:endParaRPr lang="es-EC" sz="1800" dirty="0">
              <a:solidFill>
                <a:schemeClr val="accent1">
                  <a:lumMod val="50000"/>
                </a:schemeClr>
              </a:solidFill>
              <a:latin typeface="Barlow Condensed" panose="00000506000000000000" pitchFamily="2" charset="0"/>
            </a:endParaRPr>
          </a:p>
        </p:txBody>
      </p:sp>
      <p:grpSp>
        <p:nvGrpSpPr>
          <p:cNvPr id="18" name="Grupo 17">
            <a:extLst>
              <a:ext uri="{FF2B5EF4-FFF2-40B4-BE49-F238E27FC236}">
                <a16:creationId xmlns:a16="http://schemas.microsoft.com/office/drawing/2014/main" id="{0151FC2F-70B6-6EF6-13AA-72105DDF7889}"/>
              </a:ext>
            </a:extLst>
          </p:cNvPr>
          <p:cNvGrpSpPr/>
          <p:nvPr/>
        </p:nvGrpSpPr>
        <p:grpSpPr>
          <a:xfrm>
            <a:off x="5905946" y="1542704"/>
            <a:ext cx="3470880" cy="2899114"/>
            <a:chOff x="6764612" y="1844251"/>
            <a:chExt cx="2345141" cy="1958820"/>
          </a:xfrm>
        </p:grpSpPr>
        <p:sp>
          <p:nvSpPr>
            <p:cNvPr id="6" name="Forma libre: forma 5">
              <a:extLst>
                <a:ext uri="{FF2B5EF4-FFF2-40B4-BE49-F238E27FC236}">
                  <a16:creationId xmlns:a16="http://schemas.microsoft.com/office/drawing/2014/main" id="{E5032423-C1C0-F760-BC6E-8BD49165A692}"/>
                </a:ext>
              </a:extLst>
            </p:cNvPr>
            <p:cNvSpPr/>
            <p:nvPr/>
          </p:nvSpPr>
          <p:spPr>
            <a:xfrm rot="17635596">
              <a:off x="6766285" y="2607082"/>
              <a:ext cx="779899" cy="783246"/>
            </a:xfrm>
            <a:custGeom>
              <a:avLst/>
              <a:gdLst>
                <a:gd name="connsiteX0" fmla="*/ 1825784 w 1887723"/>
                <a:gd name="connsiteY0" fmla="*/ 573803 h 1895824"/>
                <a:gd name="connsiteX1" fmla="*/ 1887723 w 1887723"/>
                <a:gd name="connsiteY1" fmla="*/ 789109 h 1895824"/>
                <a:gd name="connsiteX2" fmla="*/ 1884261 w 1887723"/>
                <a:gd name="connsiteY2" fmla="*/ 813027 h 1895824"/>
                <a:gd name="connsiteX3" fmla="*/ 1725092 w 1887723"/>
                <a:gd name="connsiteY3" fmla="*/ 887217 h 1895824"/>
                <a:gd name="connsiteX4" fmla="*/ 1724175 w 1887723"/>
                <a:gd name="connsiteY4" fmla="*/ 1030223 h 1895824"/>
                <a:gd name="connsiteX5" fmla="*/ 1731415 w 1887723"/>
                <a:gd name="connsiteY5" fmla="*/ 1055954 h 1895824"/>
                <a:gd name="connsiteX6" fmla="*/ 1862247 w 1887723"/>
                <a:gd name="connsiteY6" fmla="*/ 1113512 h 1895824"/>
                <a:gd name="connsiteX7" fmla="*/ 1879255 w 1887723"/>
                <a:gd name="connsiteY7" fmla="*/ 1133508 h 1895824"/>
                <a:gd name="connsiteX8" fmla="*/ 1804518 w 1887723"/>
                <a:gd name="connsiteY8" fmla="*/ 1355088 h 1895824"/>
                <a:gd name="connsiteX9" fmla="*/ 1634066 w 1887723"/>
                <a:gd name="connsiteY9" fmla="*/ 1337424 h 1895824"/>
                <a:gd name="connsiteX10" fmla="*/ 1578045 w 1887723"/>
                <a:gd name="connsiteY10" fmla="*/ 1410143 h 1895824"/>
                <a:gd name="connsiteX11" fmla="*/ 1579467 w 1887723"/>
                <a:gd name="connsiteY11" fmla="*/ 1431192 h 1895824"/>
                <a:gd name="connsiteX12" fmla="*/ 1673298 w 1887723"/>
                <a:gd name="connsiteY12" fmla="*/ 1567374 h 1895824"/>
                <a:gd name="connsiteX13" fmla="*/ 1493701 w 1887723"/>
                <a:gd name="connsiteY13" fmla="*/ 1727527 h 1895824"/>
                <a:gd name="connsiteX14" fmla="*/ 1346455 w 1887723"/>
                <a:gd name="connsiteY14" fmla="*/ 1621174 h 1895824"/>
                <a:gd name="connsiteX15" fmla="*/ 1269767 w 1887723"/>
                <a:gd name="connsiteY15" fmla="*/ 1663572 h 1895824"/>
                <a:gd name="connsiteX16" fmla="*/ 1276800 w 1887723"/>
                <a:gd name="connsiteY16" fmla="*/ 1842834 h 1895824"/>
                <a:gd name="connsiteX17" fmla="*/ 1037070 w 1887723"/>
                <a:gd name="connsiteY17" fmla="*/ 1895824 h 1895824"/>
                <a:gd name="connsiteX18" fmla="*/ 973040 w 1887723"/>
                <a:gd name="connsiteY18" fmla="*/ 1730985 h 1895824"/>
                <a:gd name="connsiteX19" fmla="*/ 867564 w 1887723"/>
                <a:gd name="connsiteY19" fmla="*/ 1735574 h 1895824"/>
                <a:gd name="connsiteX20" fmla="*/ 803804 w 1887723"/>
                <a:gd name="connsiteY20" fmla="*/ 1887901 h 1895824"/>
                <a:gd name="connsiteX21" fmla="*/ 569509 w 1887723"/>
                <a:gd name="connsiteY21" fmla="*/ 1827183 h 1895824"/>
                <a:gd name="connsiteX22" fmla="*/ 581180 w 1887723"/>
                <a:gd name="connsiteY22" fmla="*/ 1649195 h 1895824"/>
                <a:gd name="connsiteX23" fmla="*/ 514812 w 1887723"/>
                <a:gd name="connsiteY23" fmla="*/ 1606313 h 1895824"/>
                <a:gd name="connsiteX24" fmla="*/ 488326 w 1887723"/>
                <a:gd name="connsiteY24" fmla="*/ 1602604 h 1895824"/>
                <a:gd name="connsiteX25" fmla="*/ 357656 w 1887723"/>
                <a:gd name="connsiteY25" fmla="*/ 1704050 h 1895824"/>
                <a:gd name="connsiteX26" fmla="*/ 187068 w 1887723"/>
                <a:gd name="connsiteY26" fmla="*/ 1527803 h 1895824"/>
                <a:gd name="connsiteX27" fmla="*/ 222147 w 1887723"/>
                <a:gd name="connsiteY27" fmla="*/ 1464534 h 1895824"/>
                <a:gd name="connsiteX28" fmla="*/ 280353 w 1887723"/>
                <a:gd name="connsiteY28" fmla="*/ 1386592 h 1895824"/>
                <a:gd name="connsiteX29" fmla="*/ 278931 w 1887723"/>
                <a:gd name="connsiteY29" fmla="*/ 1365542 h 1895824"/>
                <a:gd name="connsiteX30" fmla="*/ 240204 w 1887723"/>
                <a:gd name="connsiteY30" fmla="*/ 1299647 h 1895824"/>
                <a:gd name="connsiteX31" fmla="*/ 229304 w 1887723"/>
                <a:gd name="connsiteY31" fmla="*/ 1294886 h 1895824"/>
                <a:gd name="connsiteX32" fmla="*/ 61525 w 1887723"/>
                <a:gd name="connsiteY32" fmla="*/ 1316794 h 1895824"/>
                <a:gd name="connsiteX33" fmla="*/ 4445 w 1887723"/>
                <a:gd name="connsiteY33" fmla="*/ 1135838 h 1895824"/>
                <a:gd name="connsiteX34" fmla="*/ 3247 w 1887723"/>
                <a:gd name="connsiteY34" fmla="*/ 1080518 h 1895824"/>
                <a:gd name="connsiteX35" fmla="*/ 157111 w 1887723"/>
                <a:gd name="connsiteY35" fmla="*/ 1009223 h 1895824"/>
                <a:gd name="connsiteX36" fmla="*/ 162280 w 1887723"/>
                <a:gd name="connsiteY36" fmla="*/ 847745 h 1895824"/>
                <a:gd name="connsiteX37" fmla="*/ 9163 w 1887723"/>
                <a:gd name="connsiteY37" fmla="*/ 773508 h 1895824"/>
                <a:gd name="connsiteX38" fmla="*/ 2777 w 1887723"/>
                <a:gd name="connsiteY38" fmla="*/ 760406 h 1895824"/>
                <a:gd name="connsiteX39" fmla="*/ 70643 w 1887723"/>
                <a:gd name="connsiteY39" fmla="*/ 549863 h 1895824"/>
                <a:gd name="connsiteX40" fmla="*/ 90623 w 1887723"/>
                <a:gd name="connsiteY40" fmla="*/ 532442 h 1895824"/>
                <a:gd name="connsiteX41" fmla="*/ 253613 w 1887723"/>
                <a:gd name="connsiteY41" fmla="*/ 558647 h 1895824"/>
                <a:gd name="connsiteX42" fmla="*/ 263774 w 1887723"/>
                <a:gd name="connsiteY42" fmla="*/ 552462 h 1895824"/>
                <a:gd name="connsiteX43" fmla="*/ 311279 w 1887723"/>
                <a:gd name="connsiteY43" fmla="*/ 472706 h 1895824"/>
                <a:gd name="connsiteX44" fmla="*/ 212195 w 1887723"/>
                <a:gd name="connsiteY44" fmla="*/ 333919 h 1895824"/>
                <a:gd name="connsiteX45" fmla="*/ 391450 w 1887723"/>
                <a:gd name="connsiteY45" fmla="*/ 168714 h 1895824"/>
                <a:gd name="connsiteX46" fmla="*/ 538697 w 1887723"/>
                <a:gd name="connsiteY46" fmla="*/ 275067 h 1895824"/>
                <a:gd name="connsiteX47" fmla="*/ 622966 w 1887723"/>
                <a:gd name="connsiteY47" fmla="*/ 232157 h 1895824"/>
                <a:gd name="connsiteX48" fmla="*/ 600347 w 1887723"/>
                <a:gd name="connsiteY48" fmla="*/ 53947 h 1895824"/>
                <a:gd name="connsiteX49" fmla="*/ 845723 w 1887723"/>
                <a:gd name="connsiteY49" fmla="*/ 3114 h 1895824"/>
                <a:gd name="connsiteX50" fmla="*/ 857679 w 1887723"/>
                <a:gd name="connsiteY50" fmla="*/ 24711 h 1895824"/>
                <a:gd name="connsiteX51" fmla="*/ 863588 w 1887723"/>
                <a:gd name="connsiteY51" fmla="*/ 22089 h 1895824"/>
                <a:gd name="connsiteX52" fmla="*/ 921723 w 1887723"/>
                <a:gd name="connsiteY52" fmla="*/ 153114 h 1895824"/>
                <a:gd name="connsiteX53" fmla="*/ 1019593 w 1887723"/>
                <a:gd name="connsiteY53" fmla="*/ 153114 h 1895824"/>
                <a:gd name="connsiteX54" fmla="*/ 1085862 w 1887723"/>
                <a:gd name="connsiteY54" fmla="*/ 0 h 1895824"/>
                <a:gd name="connsiteX55" fmla="*/ 1318169 w 1887723"/>
                <a:gd name="connsiteY55" fmla="*/ 68887 h 1895824"/>
                <a:gd name="connsiteX56" fmla="*/ 1305957 w 1887723"/>
                <a:gd name="connsiteY56" fmla="*/ 238876 h 1895824"/>
                <a:gd name="connsiteX57" fmla="*/ 1312092 w 1887723"/>
                <a:gd name="connsiteY57" fmla="*/ 254533 h 1895824"/>
                <a:gd name="connsiteX58" fmla="*/ 1378291 w 1887723"/>
                <a:gd name="connsiteY58" fmla="*/ 294889 h 1895824"/>
                <a:gd name="connsiteX59" fmla="*/ 1404487 w 1887723"/>
                <a:gd name="connsiteY59" fmla="*/ 288044 h 1895824"/>
                <a:gd name="connsiteX60" fmla="*/ 1524967 w 1887723"/>
                <a:gd name="connsiteY60" fmla="*/ 192362 h 1895824"/>
                <a:gd name="connsiteX61" fmla="*/ 1700439 w 1887723"/>
                <a:gd name="connsiteY61" fmla="*/ 365741 h 1895824"/>
                <a:gd name="connsiteX62" fmla="*/ 1599663 w 1887723"/>
                <a:gd name="connsiteY62" fmla="*/ 515071 h 1895824"/>
                <a:gd name="connsiteX63" fmla="*/ 1641999 w 1887723"/>
                <a:gd name="connsiteY63" fmla="*/ 596793 h 1895824"/>
                <a:gd name="connsiteX64" fmla="*/ 1825784 w 1887723"/>
                <a:gd name="connsiteY64" fmla="*/ 573803 h 189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87723" h="1895824">
                  <a:moveTo>
                    <a:pt x="1825784" y="573803"/>
                  </a:moveTo>
                  <a:cubicBezTo>
                    <a:pt x="1852494" y="643471"/>
                    <a:pt x="1873422" y="715220"/>
                    <a:pt x="1887723" y="789109"/>
                  </a:cubicBezTo>
                  <a:cubicBezTo>
                    <a:pt x="1886579" y="797222"/>
                    <a:pt x="1885434" y="805335"/>
                    <a:pt x="1884261" y="813027"/>
                  </a:cubicBezTo>
                  <a:cubicBezTo>
                    <a:pt x="1832922" y="842293"/>
                    <a:pt x="1780005" y="867014"/>
                    <a:pt x="1725092" y="887217"/>
                  </a:cubicBezTo>
                  <a:cubicBezTo>
                    <a:pt x="1729148" y="934732"/>
                    <a:pt x="1728993" y="982531"/>
                    <a:pt x="1724175" y="1030223"/>
                  </a:cubicBezTo>
                  <a:cubicBezTo>
                    <a:pt x="1726457" y="1038950"/>
                    <a:pt x="1729132" y="1047227"/>
                    <a:pt x="1731415" y="1055954"/>
                  </a:cubicBezTo>
                  <a:cubicBezTo>
                    <a:pt x="1775774" y="1073680"/>
                    <a:pt x="1819375" y="1092726"/>
                    <a:pt x="1862247" y="1113512"/>
                  </a:cubicBezTo>
                  <a:cubicBezTo>
                    <a:pt x="1871350" y="1116703"/>
                    <a:pt x="1877308" y="1123490"/>
                    <a:pt x="1879255" y="1133508"/>
                  </a:cubicBezTo>
                  <a:cubicBezTo>
                    <a:pt x="1865027" y="1211017"/>
                    <a:pt x="1839983" y="1285027"/>
                    <a:pt x="1804518" y="1355088"/>
                  </a:cubicBezTo>
                  <a:cubicBezTo>
                    <a:pt x="1747032" y="1356012"/>
                    <a:pt x="1690356" y="1350114"/>
                    <a:pt x="1634066" y="1337424"/>
                  </a:cubicBezTo>
                  <a:cubicBezTo>
                    <a:pt x="1610886" y="1357598"/>
                    <a:pt x="1592203" y="1381697"/>
                    <a:pt x="1578045" y="1410143"/>
                  </a:cubicBezTo>
                  <a:cubicBezTo>
                    <a:pt x="1575131" y="1417107"/>
                    <a:pt x="1575614" y="1424263"/>
                    <a:pt x="1579467" y="1431192"/>
                  </a:cubicBezTo>
                  <a:cubicBezTo>
                    <a:pt x="1617388" y="1472613"/>
                    <a:pt x="1648823" y="1518278"/>
                    <a:pt x="1673298" y="1567374"/>
                  </a:cubicBezTo>
                  <a:cubicBezTo>
                    <a:pt x="1620272" y="1628049"/>
                    <a:pt x="1560416" y="1681574"/>
                    <a:pt x="1493701" y="1727527"/>
                  </a:cubicBezTo>
                  <a:cubicBezTo>
                    <a:pt x="1442451" y="1695465"/>
                    <a:pt x="1393499" y="1659865"/>
                    <a:pt x="1346455" y="1621174"/>
                  </a:cubicBezTo>
                  <a:cubicBezTo>
                    <a:pt x="1321249" y="1636411"/>
                    <a:pt x="1295957" y="1650384"/>
                    <a:pt x="1269767" y="1663572"/>
                  </a:cubicBezTo>
                  <a:cubicBezTo>
                    <a:pt x="1274199" y="1722903"/>
                    <a:pt x="1276552" y="1782798"/>
                    <a:pt x="1276800" y="1842834"/>
                  </a:cubicBezTo>
                  <a:cubicBezTo>
                    <a:pt x="1199232" y="1872180"/>
                    <a:pt x="1119631" y="1890246"/>
                    <a:pt x="1037070" y="1895824"/>
                  </a:cubicBezTo>
                  <a:cubicBezTo>
                    <a:pt x="1012284" y="1842097"/>
                    <a:pt x="991230" y="1787272"/>
                    <a:pt x="973040" y="1730985"/>
                  </a:cubicBezTo>
                  <a:cubicBezTo>
                    <a:pt x="937515" y="1731271"/>
                    <a:pt x="902497" y="1732791"/>
                    <a:pt x="867564" y="1735574"/>
                  </a:cubicBezTo>
                  <a:cubicBezTo>
                    <a:pt x="850393" y="1788329"/>
                    <a:pt x="829291" y="1839236"/>
                    <a:pt x="803804" y="1887901"/>
                  </a:cubicBezTo>
                  <a:cubicBezTo>
                    <a:pt x="722918" y="1880678"/>
                    <a:pt x="644970" y="1860570"/>
                    <a:pt x="569509" y="1827183"/>
                  </a:cubicBezTo>
                  <a:cubicBezTo>
                    <a:pt x="565892" y="1767374"/>
                    <a:pt x="569913" y="1707895"/>
                    <a:pt x="581180" y="1649195"/>
                  </a:cubicBezTo>
                  <a:lnTo>
                    <a:pt x="514812" y="1606313"/>
                  </a:lnTo>
                  <a:cubicBezTo>
                    <a:pt x="506381" y="1600539"/>
                    <a:pt x="497422" y="1599452"/>
                    <a:pt x="488326" y="1602604"/>
                  </a:cubicBezTo>
                  <a:cubicBezTo>
                    <a:pt x="447694" y="1640028"/>
                    <a:pt x="404277" y="1673834"/>
                    <a:pt x="357656" y="1704050"/>
                  </a:cubicBezTo>
                  <a:cubicBezTo>
                    <a:pt x="292432" y="1653055"/>
                    <a:pt x="235569" y="1594307"/>
                    <a:pt x="187068" y="1527803"/>
                  </a:cubicBezTo>
                  <a:cubicBezTo>
                    <a:pt x="198762" y="1506713"/>
                    <a:pt x="210454" y="1485623"/>
                    <a:pt x="222147" y="1464534"/>
                  </a:cubicBezTo>
                  <a:cubicBezTo>
                    <a:pt x="241587" y="1439114"/>
                    <a:pt x="260970" y="1412853"/>
                    <a:pt x="280353" y="1386592"/>
                  </a:cubicBezTo>
                  <a:cubicBezTo>
                    <a:pt x="283689" y="1379600"/>
                    <a:pt x="283205" y="1372443"/>
                    <a:pt x="278931" y="1365542"/>
                  </a:cubicBezTo>
                  <a:cubicBezTo>
                    <a:pt x="263608" y="1345432"/>
                    <a:pt x="250671" y="1323046"/>
                    <a:pt x="240204" y="1299647"/>
                  </a:cubicBezTo>
                  <a:cubicBezTo>
                    <a:pt x="236720" y="1298191"/>
                    <a:pt x="233208" y="1296313"/>
                    <a:pt x="229304" y="1294886"/>
                  </a:cubicBezTo>
                  <a:cubicBezTo>
                    <a:pt x="173405" y="1313041"/>
                    <a:pt x="117610" y="1320194"/>
                    <a:pt x="61525" y="1316794"/>
                  </a:cubicBezTo>
                  <a:cubicBezTo>
                    <a:pt x="37381" y="1260063"/>
                    <a:pt x="18485" y="1199595"/>
                    <a:pt x="4445" y="1135838"/>
                  </a:cubicBezTo>
                  <a:cubicBezTo>
                    <a:pt x="-1047" y="1117178"/>
                    <a:pt x="-1455" y="1098597"/>
                    <a:pt x="3247" y="1080518"/>
                  </a:cubicBezTo>
                  <a:cubicBezTo>
                    <a:pt x="53015" y="1053050"/>
                    <a:pt x="104303" y="1029285"/>
                    <a:pt x="157111" y="1009223"/>
                  </a:cubicBezTo>
                  <a:cubicBezTo>
                    <a:pt x="155155" y="955223"/>
                    <a:pt x="157018" y="901387"/>
                    <a:pt x="162280" y="847745"/>
                  </a:cubicBezTo>
                  <a:cubicBezTo>
                    <a:pt x="112605" y="820228"/>
                    <a:pt x="61838" y="795323"/>
                    <a:pt x="9163" y="773508"/>
                  </a:cubicBezTo>
                  <a:cubicBezTo>
                    <a:pt x="5930" y="769497"/>
                    <a:pt x="3961" y="765401"/>
                    <a:pt x="2777" y="760406"/>
                  </a:cubicBezTo>
                  <a:cubicBezTo>
                    <a:pt x="18610" y="687864"/>
                    <a:pt x="41353" y="617393"/>
                    <a:pt x="70643" y="549863"/>
                  </a:cubicBezTo>
                  <a:cubicBezTo>
                    <a:pt x="74230" y="540316"/>
                    <a:pt x="80628" y="534809"/>
                    <a:pt x="90623" y="532442"/>
                  </a:cubicBezTo>
                  <a:cubicBezTo>
                    <a:pt x="145252" y="539324"/>
                    <a:pt x="199600" y="548340"/>
                    <a:pt x="253613" y="558647"/>
                  </a:cubicBezTo>
                  <a:cubicBezTo>
                    <a:pt x="257290" y="556707"/>
                    <a:pt x="260518" y="554374"/>
                    <a:pt x="263774" y="552462"/>
                  </a:cubicBezTo>
                  <a:cubicBezTo>
                    <a:pt x="278860" y="525223"/>
                    <a:pt x="294423" y="498796"/>
                    <a:pt x="311279" y="472706"/>
                  </a:cubicBezTo>
                  <a:cubicBezTo>
                    <a:pt x="274873" y="428645"/>
                    <a:pt x="242145" y="382645"/>
                    <a:pt x="212195" y="333919"/>
                  </a:cubicBezTo>
                  <a:cubicBezTo>
                    <a:pt x="261481" y="267998"/>
                    <a:pt x="321223" y="212789"/>
                    <a:pt x="391450" y="168714"/>
                  </a:cubicBezTo>
                  <a:cubicBezTo>
                    <a:pt x="443879" y="199428"/>
                    <a:pt x="492830" y="235028"/>
                    <a:pt x="538697" y="275067"/>
                  </a:cubicBezTo>
                  <a:cubicBezTo>
                    <a:pt x="564460" y="255564"/>
                    <a:pt x="592700" y="241391"/>
                    <a:pt x="622966" y="232157"/>
                  </a:cubicBezTo>
                  <a:cubicBezTo>
                    <a:pt x="613059" y="173196"/>
                    <a:pt x="605650" y="113643"/>
                    <a:pt x="600347" y="53947"/>
                  </a:cubicBezTo>
                  <a:cubicBezTo>
                    <a:pt x="679545" y="23645"/>
                    <a:pt x="761336" y="6701"/>
                    <a:pt x="845723" y="3114"/>
                  </a:cubicBezTo>
                  <a:lnTo>
                    <a:pt x="857679" y="24711"/>
                  </a:lnTo>
                  <a:lnTo>
                    <a:pt x="863588" y="22089"/>
                  </a:lnTo>
                  <a:lnTo>
                    <a:pt x="921723" y="153114"/>
                  </a:lnTo>
                  <a:lnTo>
                    <a:pt x="1019593" y="153114"/>
                  </a:lnTo>
                  <a:lnTo>
                    <a:pt x="1085862" y="0"/>
                  </a:lnTo>
                  <a:cubicBezTo>
                    <a:pt x="1166331" y="13595"/>
                    <a:pt x="1243608" y="36286"/>
                    <a:pt x="1318169" y="68887"/>
                  </a:cubicBezTo>
                  <a:cubicBezTo>
                    <a:pt x="1318638" y="125948"/>
                    <a:pt x="1314418" y="182481"/>
                    <a:pt x="1305957" y="238876"/>
                  </a:cubicBezTo>
                  <a:cubicBezTo>
                    <a:pt x="1308012" y="244236"/>
                    <a:pt x="1310038" y="249174"/>
                    <a:pt x="1312092" y="254533"/>
                  </a:cubicBezTo>
                  <a:cubicBezTo>
                    <a:pt x="1333813" y="269136"/>
                    <a:pt x="1355871" y="282447"/>
                    <a:pt x="1378291" y="294889"/>
                  </a:cubicBezTo>
                  <a:cubicBezTo>
                    <a:pt x="1388178" y="297181"/>
                    <a:pt x="1396461" y="294507"/>
                    <a:pt x="1404487" y="288044"/>
                  </a:cubicBezTo>
                  <a:cubicBezTo>
                    <a:pt x="1441414" y="252140"/>
                    <a:pt x="1481603" y="220666"/>
                    <a:pt x="1524967" y="192362"/>
                  </a:cubicBezTo>
                  <a:cubicBezTo>
                    <a:pt x="1592184" y="241530"/>
                    <a:pt x="1650647" y="298902"/>
                    <a:pt x="1700439" y="365741"/>
                  </a:cubicBezTo>
                  <a:cubicBezTo>
                    <a:pt x="1669198" y="416910"/>
                    <a:pt x="1635315" y="466565"/>
                    <a:pt x="1599663" y="515071"/>
                  </a:cubicBezTo>
                  <a:cubicBezTo>
                    <a:pt x="1616647" y="540990"/>
                    <a:pt x="1630769" y="568371"/>
                    <a:pt x="1641999" y="596793"/>
                  </a:cubicBezTo>
                  <a:cubicBezTo>
                    <a:pt x="1703127" y="587165"/>
                    <a:pt x="1764399" y="579642"/>
                    <a:pt x="1825784" y="573803"/>
                  </a:cubicBezTo>
                  <a:close/>
                </a:path>
              </a:pathLst>
            </a:custGeom>
            <a:solidFill>
              <a:srgbClr val="0288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1" name="Forma libre: forma 10">
              <a:extLst>
                <a:ext uri="{FF2B5EF4-FFF2-40B4-BE49-F238E27FC236}">
                  <a16:creationId xmlns:a16="http://schemas.microsoft.com/office/drawing/2014/main" id="{84C5B3D0-FD5B-1239-C89D-8F7B66DF8B6A}"/>
                </a:ext>
              </a:extLst>
            </p:cNvPr>
            <p:cNvSpPr/>
            <p:nvPr/>
          </p:nvSpPr>
          <p:spPr>
            <a:xfrm rot="522139">
              <a:off x="7389332" y="1844251"/>
              <a:ext cx="1079361" cy="1076607"/>
            </a:xfrm>
            <a:custGeom>
              <a:avLst/>
              <a:gdLst>
                <a:gd name="connsiteX0" fmla="*/ 1239368 w 3202469"/>
                <a:gd name="connsiteY0" fmla="*/ 35969 h 3194298"/>
                <a:gd name="connsiteX1" fmla="*/ 1360090 w 3202469"/>
                <a:gd name="connsiteY1" fmla="*/ 233484 h 3194298"/>
                <a:gd name="connsiteX2" fmla="*/ 1369470 w 3202469"/>
                <a:gd name="connsiteY2" fmla="*/ 258514 h 3194298"/>
                <a:gd name="connsiteX3" fmla="*/ 1361768 w 3202469"/>
                <a:gd name="connsiteY3" fmla="*/ 269711 h 3194298"/>
                <a:gd name="connsiteX4" fmla="*/ 1667101 w 3202469"/>
                <a:gd name="connsiteY4" fmla="*/ 269711 h 3194298"/>
                <a:gd name="connsiteX5" fmla="*/ 1769975 w 3202469"/>
                <a:gd name="connsiteY5" fmla="*/ 0 h 3194298"/>
                <a:gd name="connsiteX6" fmla="*/ 2171781 w 3202469"/>
                <a:gd name="connsiteY6" fmla="*/ 98574 h 3194298"/>
                <a:gd name="connsiteX7" fmla="*/ 2157353 w 3202469"/>
                <a:gd name="connsiteY7" fmla="*/ 386355 h 3194298"/>
                <a:gd name="connsiteX8" fmla="*/ 2165103 w 3202469"/>
                <a:gd name="connsiteY8" fmla="*/ 403524 h 3194298"/>
                <a:gd name="connsiteX9" fmla="*/ 2293779 w 3202469"/>
                <a:gd name="connsiteY9" fmla="*/ 477311 h 3194298"/>
                <a:gd name="connsiteX10" fmla="*/ 2313866 w 3202469"/>
                <a:gd name="connsiteY10" fmla="*/ 469115 h 3194298"/>
                <a:gd name="connsiteX11" fmla="*/ 2531337 w 3202469"/>
                <a:gd name="connsiteY11" fmla="*/ 286425 h 3194298"/>
                <a:gd name="connsiteX12" fmla="*/ 2830226 w 3202469"/>
                <a:gd name="connsiteY12" fmla="*/ 565948 h 3194298"/>
                <a:gd name="connsiteX13" fmla="*/ 2673942 w 3202469"/>
                <a:gd name="connsiteY13" fmla="*/ 816535 h 3194298"/>
                <a:gd name="connsiteX14" fmla="*/ 2699890 w 3202469"/>
                <a:gd name="connsiteY14" fmla="*/ 863360 h 3194298"/>
                <a:gd name="connsiteX15" fmla="*/ 2731609 w 3202469"/>
                <a:gd name="connsiteY15" fmla="*/ 914424 h 3194298"/>
                <a:gd name="connsiteX16" fmla="*/ 2757941 w 3202469"/>
                <a:gd name="connsiteY16" fmla="*/ 963752 h 3194298"/>
                <a:gd name="connsiteX17" fmla="*/ 3052533 w 3202469"/>
                <a:gd name="connsiteY17" fmla="*/ 902867 h 3194298"/>
                <a:gd name="connsiteX18" fmla="*/ 3158876 w 3202469"/>
                <a:gd name="connsiteY18" fmla="*/ 1196067 h 3194298"/>
                <a:gd name="connsiteX19" fmla="*/ 3172334 w 3202469"/>
                <a:gd name="connsiteY19" fmla="*/ 1300724 h 3194298"/>
                <a:gd name="connsiteX20" fmla="*/ 2916369 w 3202469"/>
                <a:gd name="connsiteY20" fmla="*/ 1441069 h 3194298"/>
                <a:gd name="connsiteX21" fmla="*/ 2928210 w 3202469"/>
                <a:gd name="connsiteY21" fmla="*/ 1604881 h 3194298"/>
                <a:gd name="connsiteX22" fmla="*/ 3194685 w 3202469"/>
                <a:gd name="connsiteY22" fmla="*/ 1692153 h 3194298"/>
                <a:gd name="connsiteX23" fmla="*/ 3202469 w 3202469"/>
                <a:gd name="connsiteY23" fmla="*/ 1706755 h 3194298"/>
                <a:gd name="connsiteX24" fmla="*/ 3119787 w 3202469"/>
                <a:gd name="connsiteY24" fmla="*/ 2109140 h 3194298"/>
                <a:gd name="connsiteX25" fmla="*/ 2827782 w 3202469"/>
                <a:gd name="connsiteY25" fmla="*/ 2100477 h 3194298"/>
                <a:gd name="connsiteX26" fmla="*/ 2746765 w 3202469"/>
                <a:gd name="connsiteY26" fmla="*/ 2251608 h 3194298"/>
                <a:gd name="connsiteX27" fmla="*/ 2950302 w 3202469"/>
                <a:gd name="connsiteY27" fmla="*/ 2465902 h 3194298"/>
                <a:gd name="connsiteX28" fmla="*/ 2689040 w 3202469"/>
                <a:gd name="connsiteY28" fmla="*/ 2780793 h 3194298"/>
                <a:gd name="connsiteX29" fmla="*/ 2667357 w 3202469"/>
                <a:gd name="connsiteY29" fmla="*/ 2778562 h 3194298"/>
                <a:gd name="connsiteX30" fmla="*/ 2427514 w 3202469"/>
                <a:gd name="connsiteY30" fmla="*/ 2639405 h 3194298"/>
                <a:gd name="connsiteX31" fmla="*/ 2406660 w 3202469"/>
                <a:gd name="connsiteY31" fmla="*/ 2642597 h 3194298"/>
                <a:gd name="connsiteX32" fmla="*/ 2285247 w 3202469"/>
                <a:gd name="connsiteY32" fmla="*/ 2722223 h 3194298"/>
                <a:gd name="connsiteX33" fmla="*/ 2329964 w 3202469"/>
                <a:gd name="connsiteY33" fmla="*/ 2891673 h 3194298"/>
                <a:gd name="connsiteX34" fmla="*/ 2346614 w 3202469"/>
                <a:gd name="connsiteY34" fmla="*/ 3017185 h 3194298"/>
                <a:gd name="connsiteX35" fmla="*/ 2177723 w 3202469"/>
                <a:gd name="connsiteY35" fmla="*/ 3098955 h 3194298"/>
                <a:gd name="connsiteX36" fmla="*/ 1978597 w 3202469"/>
                <a:gd name="connsiteY36" fmla="*/ 3158887 h 3194298"/>
                <a:gd name="connsiteX37" fmla="*/ 1962336 w 3202469"/>
                <a:gd name="connsiteY37" fmla="*/ 3155828 h 3194298"/>
                <a:gd name="connsiteX38" fmla="*/ 1811980 w 3202469"/>
                <a:gd name="connsiteY38" fmla="*/ 2906928 h 3194298"/>
                <a:gd name="connsiteX39" fmla="*/ 1531091 w 3202469"/>
                <a:gd name="connsiteY39" fmla="*/ 2917906 h 3194298"/>
                <a:gd name="connsiteX40" fmla="*/ 1445181 w 3202469"/>
                <a:gd name="connsiteY40" fmla="*/ 3176504 h 3194298"/>
                <a:gd name="connsiteX41" fmla="*/ 1432111 w 3202469"/>
                <a:gd name="connsiteY41" fmla="*/ 3194298 h 3194298"/>
                <a:gd name="connsiteX42" fmla="*/ 1036140 w 3202469"/>
                <a:gd name="connsiteY42" fmla="*/ 3100381 h 3194298"/>
                <a:gd name="connsiteX43" fmla="*/ 1029122 w 3202469"/>
                <a:gd name="connsiteY43" fmla="*/ 3090784 h 3194298"/>
                <a:gd name="connsiteX44" fmla="*/ 1042372 w 3202469"/>
                <a:gd name="connsiteY44" fmla="*/ 2792511 h 3194298"/>
                <a:gd name="connsiteX45" fmla="*/ 902503 w 3202469"/>
                <a:gd name="connsiteY45" fmla="*/ 2715314 h 3194298"/>
                <a:gd name="connsiteX46" fmla="*/ 681206 w 3202469"/>
                <a:gd name="connsiteY46" fmla="*/ 2909261 h 3194298"/>
                <a:gd name="connsiteX47" fmla="*/ 381347 w 3202469"/>
                <a:gd name="connsiteY47" fmla="*/ 2640132 h 3194298"/>
                <a:gd name="connsiteX48" fmla="*/ 378155 w 3202469"/>
                <a:gd name="connsiteY48" fmla="*/ 2619277 h 3194298"/>
                <a:gd name="connsiteX49" fmla="*/ 524319 w 3202469"/>
                <a:gd name="connsiteY49" fmla="*/ 2389021 h 3194298"/>
                <a:gd name="connsiteX50" fmla="*/ 529434 w 3202469"/>
                <a:gd name="connsiteY50" fmla="*/ 2369456 h 3194298"/>
                <a:gd name="connsiteX51" fmla="*/ 447414 w 3202469"/>
                <a:gd name="connsiteY51" fmla="*/ 2235169 h 3194298"/>
                <a:gd name="connsiteX52" fmla="*/ 425795 w 3202469"/>
                <a:gd name="connsiteY52" fmla="*/ 2233356 h 3194298"/>
                <a:gd name="connsiteX53" fmla="*/ 149137 w 3202469"/>
                <a:gd name="connsiteY53" fmla="*/ 2291496 h 3194298"/>
                <a:gd name="connsiteX54" fmla="*/ 114749 w 3202469"/>
                <a:gd name="connsiteY54" fmla="*/ 2206263 h 3194298"/>
                <a:gd name="connsiteX55" fmla="*/ 89741 w 3202469"/>
                <a:gd name="connsiteY55" fmla="*/ 2146062 h 3194298"/>
                <a:gd name="connsiteX56" fmla="*/ 76339 w 3202469"/>
                <a:gd name="connsiteY56" fmla="*/ 2094755 h 3194298"/>
                <a:gd name="connsiteX57" fmla="*/ 58698 w 3202469"/>
                <a:gd name="connsiteY57" fmla="*/ 2049219 h 3194298"/>
                <a:gd name="connsiteX58" fmla="*/ 26757 w 3202469"/>
                <a:gd name="connsiteY58" fmla="*/ 1910255 h 3194298"/>
                <a:gd name="connsiteX59" fmla="*/ 29753 w 3202469"/>
                <a:gd name="connsiteY59" fmla="*/ 1893575 h 3194298"/>
                <a:gd name="connsiteX60" fmla="*/ 285718 w 3202469"/>
                <a:gd name="connsiteY60" fmla="*/ 1753229 h 3194298"/>
                <a:gd name="connsiteX61" fmla="*/ 282631 w 3202469"/>
                <a:gd name="connsiteY61" fmla="*/ 1593627 h 3194298"/>
                <a:gd name="connsiteX62" fmla="*/ 6984 w 3202469"/>
                <a:gd name="connsiteY62" fmla="*/ 1502209 h 3194298"/>
                <a:gd name="connsiteX63" fmla="*/ 0 w 3202469"/>
                <a:gd name="connsiteY63" fmla="*/ 1490046 h 3194298"/>
                <a:gd name="connsiteX64" fmla="*/ 75971 w 3202469"/>
                <a:gd name="connsiteY64" fmla="*/ 1096799 h 3194298"/>
                <a:gd name="connsiteX65" fmla="*/ 98561 w 3202469"/>
                <a:gd name="connsiteY65" fmla="*/ 1088219 h 3194298"/>
                <a:gd name="connsiteX66" fmla="*/ 376807 w 3202469"/>
                <a:gd name="connsiteY66" fmla="*/ 1093439 h 3194298"/>
                <a:gd name="connsiteX67" fmla="*/ 454904 w 3202469"/>
                <a:gd name="connsiteY67" fmla="*/ 942754 h 3194298"/>
                <a:gd name="connsiteX68" fmla="*/ 251367 w 3202469"/>
                <a:gd name="connsiteY68" fmla="*/ 728460 h 3194298"/>
                <a:gd name="connsiteX69" fmla="*/ 520171 w 3202469"/>
                <a:gd name="connsiteY69" fmla="*/ 409854 h 3194298"/>
                <a:gd name="connsiteX70" fmla="*/ 786212 w 3202469"/>
                <a:gd name="connsiteY70" fmla="*/ 561222 h 3194298"/>
                <a:gd name="connsiteX71" fmla="*/ 920632 w 3202469"/>
                <a:gd name="connsiteY71" fmla="*/ 463385 h 3194298"/>
                <a:gd name="connsiteX72" fmla="*/ 852970 w 3202469"/>
                <a:gd name="connsiteY72" fmla="*/ 177497 h 3194298"/>
                <a:gd name="connsiteX73" fmla="*/ 1239368 w 3202469"/>
                <a:gd name="connsiteY73" fmla="*/ 35969 h 319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202469" h="3194298">
                  <a:moveTo>
                    <a:pt x="1239368" y="35969"/>
                  </a:moveTo>
                  <a:cubicBezTo>
                    <a:pt x="1284391" y="98656"/>
                    <a:pt x="1324792" y="164613"/>
                    <a:pt x="1360090" y="233484"/>
                  </a:cubicBezTo>
                  <a:cubicBezTo>
                    <a:pt x="1360661" y="242788"/>
                    <a:pt x="1364087" y="251228"/>
                    <a:pt x="1369470" y="258514"/>
                  </a:cubicBezTo>
                  <a:lnTo>
                    <a:pt x="1361768" y="269711"/>
                  </a:lnTo>
                  <a:lnTo>
                    <a:pt x="1667101" y="269711"/>
                  </a:lnTo>
                  <a:lnTo>
                    <a:pt x="1769975" y="0"/>
                  </a:lnTo>
                  <a:cubicBezTo>
                    <a:pt x="1908673" y="13774"/>
                    <a:pt x="2042608" y="46632"/>
                    <a:pt x="2171781" y="98574"/>
                  </a:cubicBezTo>
                  <a:cubicBezTo>
                    <a:pt x="2171548" y="194654"/>
                    <a:pt x="2166600" y="290602"/>
                    <a:pt x="2157353" y="386355"/>
                  </a:cubicBezTo>
                  <a:cubicBezTo>
                    <a:pt x="2159915" y="391938"/>
                    <a:pt x="2162541" y="397940"/>
                    <a:pt x="2165103" y="403524"/>
                  </a:cubicBezTo>
                  <a:cubicBezTo>
                    <a:pt x="2210479" y="423898"/>
                    <a:pt x="2253092" y="448536"/>
                    <a:pt x="2293779" y="477311"/>
                  </a:cubicBezTo>
                  <a:cubicBezTo>
                    <a:pt x="2301541" y="477831"/>
                    <a:pt x="2308376" y="475077"/>
                    <a:pt x="2313866" y="469115"/>
                  </a:cubicBezTo>
                  <a:cubicBezTo>
                    <a:pt x="2380065" y="399648"/>
                    <a:pt x="2452673" y="338591"/>
                    <a:pt x="2531337" y="286425"/>
                  </a:cubicBezTo>
                  <a:cubicBezTo>
                    <a:pt x="2643551" y="367002"/>
                    <a:pt x="2743181" y="460175"/>
                    <a:pt x="2830226" y="565948"/>
                  </a:cubicBezTo>
                  <a:cubicBezTo>
                    <a:pt x="2782749" y="651758"/>
                    <a:pt x="2730654" y="735287"/>
                    <a:pt x="2673942" y="816535"/>
                  </a:cubicBezTo>
                  <a:cubicBezTo>
                    <a:pt x="2677522" y="834342"/>
                    <a:pt x="2685914" y="850132"/>
                    <a:pt x="2699890" y="863360"/>
                  </a:cubicBezTo>
                  <a:cubicBezTo>
                    <a:pt x="2707159" y="880175"/>
                    <a:pt x="2717829" y="896898"/>
                    <a:pt x="2731609" y="914424"/>
                  </a:cubicBezTo>
                  <a:cubicBezTo>
                    <a:pt x="2741734" y="930376"/>
                    <a:pt x="2750672" y="946937"/>
                    <a:pt x="2757941" y="963752"/>
                  </a:cubicBezTo>
                  <a:cubicBezTo>
                    <a:pt x="2854390" y="935756"/>
                    <a:pt x="2952887" y="915558"/>
                    <a:pt x="3052533" y="902867"/>
                  </a:cubicBezTo>
                  <a:cubicBezTo>
                    <a:pt x="3094420" y="998050"/>
                    <a:pt x="3129889" y="1095922"/>
                    <a:pt x="3158876" y="1196067"/>
                  </a:cubicBezTo>
                  <a:cubicBezTo>
                    <a:pt x="3168346" y="1230047"/>
                    <a:pt x="3172874" y="1265211"/>
                    <a:pt x="3172334" y="1300724"/>
                  </a:cubicBezTo>
                  <a:cubicBezTo>
                    <a:pt x="3089852" y="1353047"/>
                    <a:pt x="3004809" y="1399787"/>
                    <a:pt x="2916369" y="1441069"/>
                  </a:cubicBezTo>
                  <a:cubicBezTo>
                    <a:pt x="2915846" y="1496215"/>
                    <a:pt x="2919911" y="1550659"/>
                    <a:pt x="2928210" y="1604881"/>
                  </a:cubicBezTo>
                  <a:cubicBezTo>
                    <a:pt x="3016629" y="1633180"/>
                    <a:pt x="3105593" y="1662249"/>
                    <a:pt x="3194685" y="1692153"/>
                  </a:cubicBezTo>
                  <a:cubicBezTo>
                    <a:pt x="3197119" y="1696902"/>
                    <a:pt x="3200035" y="1702006"/>
                    <a:pt x="3202469" y="1706755"/>
                  </a:cubicBezTo>
                  <a:cubicBezTo>
                    <a:pt x="3193351" y="1845176"/>
                    <a:pt x="3165629" y="1979186"/>
                    <a:pt x="3119787" y="2109140"/>
                  </a:cubicBezTo>
                  <a:cubicBezTo>
                    <a:pt x="3022426" y="2111662"/>
                    <a:pt x="2925070" y="2108636"/>
                    <a:pt x="2827782" y="2100477"/>
                  </a:cubicBezTo>
                  <a:cubicBezTo>
                    <a:pt x="2799932" y="2149987"/>
                    <a:pt x="2772627" y="2200267"/>
                    <a:pt x="2746765" y="2251608"/>
                  </a:cubicBezTo>
                  <a:cubicBezTo>
                    <a:pt x="2820047" y="2317654"/>
                    <a:pt x="2888192" y="2389182"/>
                    <a:pt x="2950302" y="2465902"/>
                  </a:cubicBezTo>
                  <a:cubicBezTo>
                    <a:pt x="2877299" y="2582939"/>
                    <a:pt x="2790511" y="2687998"/>
                    <a:pt x="2689040" y="2780793"/>
                  </a:cubicBezTo>
                  <a:cubicBezTo>
                    <a:pt x="2682142" y="2783130"/>
                    <a:pt x="2674796" y="2782547"/>
                    <a:pt x="2667357" y="2778562"/>
                  </a:cubicBezTo>
                  <a:cubicBezTo>
                    <a:pt x="2584946" y="2736537"/>
                    <a:pt x="2504817" y="2689895"/>
                    <a:pt x="2427514" y="2639405"/>
                  </a:cubicBezTo>
                  <a:cubicBezTo>
                    <a:pt x="2419849" y="2636737"/>
                    <a:pt x="2412759" y="2637822"/>
                    <a:pt x="2406660" y="2642597"/>
                  </a:cubicBezTo>
                  <a:cubicBezTo>
                    <a:pt x="2368656" y="2673173"/>
                    <a:pt x="2328345" y="2699832"/>
                    <a:pt x="2285247" y="2722223"/>
                  </a:cubicBezTo>
                  <a:cubicBezTo>
                    <a:pt x="2299896" y="2778888"/>
                    <a:pt x="2314481" y="2835136"/>
                    <a:pt x="2329964" y="2891673"/>
                  </a:cubicBezTo>
                  <a:cubicBezTo>
                    <a:pt x="2340519" y="2932744"/>
                    <a:pt x="2346069" y="2974582"/>
                    <a:pt x="2346614" y="3017185"/>
                  </a:cubicBezTo>
                  <a:cubicBezTo>
                    <a:pt x="2291480" y="3047393"/>
                    <a:pt x="2235419" y="3074330"/>
                    <a:pt x="2177723" y="3098955"/>
                  </a:cubicBezTo>
                  <a:cubicBezTo>
                    <a:pt x="2111145" y="3118536"/>
                    <a:pt x="2045048" y="3138471"/>
                    <a:pt x="1978597" y="3158887"/>
                  </a:cubicBezTo>
                  <a:cubicBezTo>
                    <a:pt x="1973337" y="3157985"/>
                    <a:pt x="1967596" y="3156730"/>
                    <a:pt x="1962336" y="3155828"/>
                  </a:cubicBezTo>
                  <a:cubicBezTo>
                    <a:pt x="1908184" y="3075328"/>
                    <a:pt x="1858365" y="2992458"/>
                    <a:pt x="1811980" y="2906928"/>
                  </a:cubicBezTo>
                  <a:cubicBezTo>
                    <a:pt x="1718496" y="2915260"/>
                    <a:pt x="1624727" y="2918941"/>
                    <a:pt x="1531091" y="2917906"/>
                  </a:cubicBezTo>
                  <a:cubicBezTo>
                    <a:pt x="1506901" y="3005275"/>
                    <a:pt x="1478222" y="3091196"/>
                    <a:pt x="1445181" y="3176504"/>
                  </a:cubicBezTo>
                  <a:cubicBezTo>
                    <a:pt x="1441968" y="3183399"/>
                    <a:pt x="1437793" y="3189587"/>
                    <a:pt x="1432111" y="3194298"/>
                  </a:cubicBezTo>
                  <a:cubicBezTo>
                    <a:pt x="1295853" y="3179724"/>
                    <a:pt x="1163905" y="3148697"/>
                    <a:pt x="1036140" y="3100381"/>
                  </a:cubicBezTo>
                  <a:cubicBezTo>
                    <a:pt x="1033897" y="3096883"/>
                    <a:pt x="1031301" y="3093866"/>
                    <a:pt x="1029122" y="3090784"/>
                  </a:cubicBezTo>
                  <a:cubicBezTo>
                    <a:pt x="1033305" y="2989831"/>
                    <a:pt x="1037742" y="2890545"/>
                    <a:pt x="1042372" y="2792511"/>
                  </a:cubicBezTo>
                  <a:cubicBezTo>
                    <a:pt x="993404" y="2770979"/>
                    <a:pt x="946781" y="2745247"/>
                    <a:pt x="902503" y="2715314"/>
                  </a:cubicBezTo>
                  <a:cubicBezTo>
                    <a:pt x="831815" y="2783334"/>
                    <a:pt x="758049" y="2847983"/>
                    <a:pt x="681206" y="2909261"/>
                  </a:cubicBezTo>
                  <a:cubicBezTo>
                    <a:pt x="568861" y="2833401"/>
                    <a:pt x="468971" y="2744108"/>
                    <a:pt x="381347" y="2640132"/>
                  </a:cubicBezTo>
                  <a:cubicBezTo>
                    <a:pt x="376989" y="2633969"/>
                    <a:pt x="375903" y="2626879"/>
                    <a:pt x="378155" y="2619277"/>
                  </a:cubicBezTo>
                  <a:cubicBezTo>
                    <a:pt x="420431" y="2538532"/>
                    <a:pt x="469313" y="2461898"/>
                    <a:pt x="524319" y="2389021"/>
                  </a:cubicBezTo>
                  <a:cubicBezTo>
                    <a:pt x="526761" y="2382671"/>
                    <a:pt x="528306" y="2376032"/>
                    <a:pt x="529434" y="2369456"/>
                  </a:cubicBezTo>
                  <a:cubicBezTo>
                    <a:pt x="500179" y="2326125"/>
                    <a:pt x="472818" y="2281223"/>
                    <a:pt x="447414" y="2235169"/>
                  </a:cubicBezTo>
                  <a:cubicBezTo>
                    <a:pt x="440711" y="2233206"/>
                    <a:pt x="433302" y="2232207"/>
                    <a:pt x="425795" y="2233356"/>
                  </a:cubicBezTo>
                  <a:cubicBezTo>
                    <a:pt x="334929" y="2258789"/>
                    <a:pt x="242688" y="2278030"/>
                    <a:pt x="149137" y="2291496"/>
                  </a:cubicBezTo>
                  <a:cubicBezTo>
                    <a:pt x="141493" y="2261078"/>
                    <a:pt x="129870" y="2232549"/>
                    <a:pt x="114749" y="2206263"/>
                  </a:cubicBezTo>
                  <a:cubicBezTo>
                    <a:pt x="106488" y="2185758"/>
                    <a:pt x="97874" y="2165733"/>
                    <a:pt x="89741" y="2146062"/>
                  </a:cubicBezTo>
                  <a:cubicBezTo>
                    <a:pt x="86996" y="2128127"/>
                    <a:pt x="82710" y="2111281"/>
                    <a:pt x="76339" y="2094755"/>
                  </a:cubicBezTo>
                  <a:cubicBezTo>
                    <a:pt x="72887" y="2077782"/>
                    <a:pt x="67189" y="2062859"/>
                    <a:pt x="58698" y="2049219"/>
                  </a:cubicBezTo>
                  <a:cubicBezTo>
                    <a:pt x="49816" y="2002342"/>
                    <a:pt x="39329" y="1956139"/>
                    <a:pt x="26757" y="1910255"/>
                  </a:cubicBezTo>
                  <a:cubicBezTo>
                    <a:pt x="27595" y="1904577"/>
                    <a:pt x="28914" y="1899253"/>
                    <a:pt x="29753" y="1893575"/>
                  </a:cubicBezTo>
                  <a:cubicBezTo>
                    <a:pt x="111817" y="1841316"/>
                    <a:pt x="197278" y="1794512"/>
                    <a:pt x="285718" y="1753229"/>
                  </a:cubicBezTo>
                  <a:cubicBezTo>
                    <a:pt x="283513" y="1699782"/>
                    <a:pt x="282623" y="1646559"/>
                    <a:pt x="282631" y="1593627"/>
                  </a:cubicBezTo>
                  <a:cubicBezTo>
                    <a:pt x="191551" y="1561893"/>
                    <a:pt x="99830" y="1531538"/>
                    <a:pt x="6984" y="1502209"/>
                  </a:cubicBezTo>
                  <a:cubicBezTo>
                    <a:pt x="4678" y="1498294"/>
                    <a:pt x="2307" y="1493961"/>
                    <a:pt x="0" y="1490046"/>
                  </a:cubicBezTo>
                  <a:cubicBezTo>
                    <a:pt x="8923" y="1355925"/>
                    <a:pt x="34108" y="1224864"/>
                    <a:pt x="75971" y="1096799"/>
                  </a:cubicBezTo>
                  <a:cubicBezTo>
                    <a:pt x="82615" y="1092795"/>
                    <a:pt x="90220" y="1089496"/>
                    <a:pt x="98561" y="1088219"/>
                  </a:cubicBezTo>
                  <a:cubicBezTo>
                    <a:pt x="192747" y="1084475"/>
                    <a:pt x="285677" y="1086471"/>
                    <a:pt x="376807" y="1093439"/>
                  </a:cubicBezTo>
                  <a:cubicBezTo>
                    <a:pt x="402508" y="1043831"/>
                    <a:pt x="428498" y="993324"/>
                    <a:pt x="454904" y="942754"/>
                  </a:cubicBezTo>
                  <a:cubicBezTo>
                    <a:pt x="382746" y="875682"/>
                    <a:pt x="314665" y="804571"/>
                    <a:pt x="251367" y="728460"/>
                  </a:cubicBezTo>
                  <a:cubicBezTo>
                    <a:pt x="328380" y="612517"/>
                    <a:pt x="417959" y="506177"/>
                    <a:pt x="520171" y="409854"/>
                  </a:cubicBezTo>
                  <a:cubicBezTo>
                    <a:pt x="611561" y="454773"/>
                    <a:pt x="700380" y="505208"/>
                    <a:pt x="786212" y="561222"/>
                  </a:cubicBezTo>
                  <a:cubicBezTo>
                    <a:pt x="829736" y="527668"/>
                    <a:pt x="874639" y="494756"/>
                    <a:pt x="920632" y="463385"/>
                  </a:cubicBezTo>
                  <a:cubicBezTo>
                    <a:pt x="888912" y="370488"/>
                    <a:pt x="866240" y="275352"/>
                    <a:pt x="852970" y="177497"/>
                  </a:cubicBezTo>
                  <a:cubicBezTo>
                    <a:pt x="974149" y="110286"/>
                    <a:pt x="1103045" y="62810"/>
                    <a:pt x="1239368" y="35969"/>
                  </a:cubicBezTo>
                  <a:close/>
                </a:path>
              </a:pathLst>
            </a:custGeom>
            <a:solidFill>
              <a:srgbClr val="704E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6" name="Freeform 25">
              <a:extLst>
                <a:ext uri="{FF2B5EF4-FFF2-40B4-BE49-F238E27FC236}">
                  <a16:creationId xmlns:a16="http://schemas.microsoft.com/office/drawing/2014/main" id="{C320E1F1-C882-A694-09B3-E310BED81E95}"/>
                </a:ext>
              </a:extLst>
            </p:cNvPr>
            <p:cNvSpPr>
              <a:spLocks/>
            </p:cNvSpPr>
            <p:nvPr/>
          </p:nvSpPr>
          <p:spPr bwMode="auto">
            <a:xfrm>
              <a:off x="8310262" y="2581624"/>
              <a:ext cx="799491" cy="797898"/>
            </a:xfrm>
            <a:custGeom>
              <a:avLst/>
              <a:gdLst>
                <a:gd name="T0" fmla="*/ 3107 w 5663"/>
                <a:gd name="T1" fmla="*/ 509 h 5653"/>
                <a:gd name="T2" fmla="*/ 3532 w 5663"/>
                <a:gd name="T3" fmla="*/ 96 h 5653"/>
                <a:gd name="T4" fmla="*/ 4194 w 5663"/>
                <a:gd name="T5" fmla="*/ 328 h 5653"/>
                <a:gd name="T6" fmla="*/ 4119 w 5663"/>
                <a:gd name="T7" fmla="*/ 859 h 5653"/>
                <a:gd name="T8" fmla="*/ 4794 w 5663"/>
                <a:gd name="T9" fmla="*/ 771 h 5653"/>
                <a:gd name="T10" fmla="*/ 4907 w 5663"/>
                <a:gd name="T11" fmla="*/ 1753 h 5653"/>
                <a:gd name="T12" fmla="*/ 5057 w 5663"/>
                <a:gd name="T13" fmla="*/ 2021 h 5653"/>
                <a:gd name="T14" fmla="*/ 5663 w 5663"/>
                <a:gd name="T15" fmla="*/ 2721 h 5653"/>
                <a:gd name="T16" fmla="*/ 5157 w 5663"/>
                <a:gd name="T17" fmla="*/ 3209 h 5653"/>
                <a:gd name="T18" fmla="*/ 5607 w 5663"/>
                <a:gd name="T19" fmla="*/ 3440 h 5653"/>
                <a:gd name="T20" fmla="*/ 5369 w 5663"/>
                <a:gd name="T21" fmla="*/ 4121 h 5653"/>
                <a:gd name="T22" fmla="*/ 4657 w 5663"/>
                <a:gd name="T23" fmla="*/ 4278 h 5653"/>
                <a:gd name="T24" fmla="*/ 4407 w 5663"/>
                <a:gd name="T25" fmla="*/ 5196 h 5653"/>
                <a:gd name="T26" fmla="*/ 3813 w 5663"/>
                <a:gd name="T27" fmla="*/ 4946 h 5653"/>
                <a:gd name="T28" fmla="*/ 3719 w 5663"/>
                <a:gd name="T29" fmla="*/ 5009 h 5653"/>
                <a:gd name="T30" fmla="*/ 3744 w 5663"/>
                <a:gd name="T31" fmla="*/ 5515 h 5653"/>
                <a:gd name="T32" fmla="*/ 2844 w 5663"/>
                <a:gd name="T33" fmla="*/ 5159 h 5653"/>
                <a:gd name="T34" fmla="*/ 2357 w 5663"/>
                <a:gd name="T35" fmla="*/ 5134 h 5653"/>
                <a:gd name="T36" fmla="*/ 2088 w 5663"/>
                <a:gd name="T37" fmla="*/ 5571 h 5653"/>
                <a:gd name="T38" fmla="*/ 1451 w 5663"/>
                <a:gd name="T39" fmla="*/ 5134 h 5653"/>
                <a:gd name="T40" fmla="*/ 1494 w 5663"/>
                <a:gd name="T41" fmla="*/ 4740 h 5653"/>
                <a:gd name="T42" fmla="*/ 844 w 5663"/>
                <a:gd name="T43" fmla="*/ 4865 h 5653"/>
                <a:gd name="T44" fmla="*/ 738 w 5663"/>
                <a:gd name="T45" fmla="*/ 3909 h 5653"/>
                <a:gd name="T46" fmla="*/ 107 w 5663"/>
                <a:gd name="T47" fmla="*/ 3659 h 5653"/>
                <a:gd name="T48" fmla="*/ 482 w 5663"/>
                <a:gd name="T49" fmla="*/ 2746 h 5653"/>
                <a:gd name="T50" fmla="*/ 44 w 5663"/>
                <a:gd name="T51" fmla="*/ 2215 h 5653"/>
                <a:gd name="T52" fmla="*/ 832 w 5663"/>
                <a:gd name="T53" fmla="*/ 1603 h 5653"/>
                <a:gd name="T54" fmla="*/ 713 w 5663"/>
                <a:gd name="T55" fmla="*/ 971 h 5653"/>
                <a:gd name="T56" fmla="*/ 1251 w 5663"/>
                <a:gd name="T57" fmla="*/ 459 h 5653"/>
                <a:gd name="T58" fmla="*/ 1919 w 5663"/>
                <a:gd name="T59" fmla="*/ 671 h 5653"/>
                <a:gd name="T60" fmla="*/ 1901 w 5663"/>
                <a:gd name="T61" fmla="*/ 146 h 5653"/>
                <a:gd name="T62" fmla="*/ 2807 w 5663"/>
                <a:gd name="T63" fmla="*/ 484 h 5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63" h="5653">
                  <a:moveTo>
                    <a:pt x="2807" y="484"/>
                  </a:moveTo>
                  <a:cubicBezTo>
                    <a:pt x="2905" y="494"/>
                    <a:pt x="3005" y="502"/>
                    <a:pt x="3107" y="509"/>
                  </a:cubicBezTo>
                  <a:cubicBezTo>
                    <a:pt x="3170" y="516"/>
                    <a:pt x="3232" y="522"/>
                    <a:pt x="3294" y="528"/>
                  </a:cubicBezTo>
                  <a:cubicBezTo>
                    <a:pt x="3366" y="378"/>
                    <a:pt x="3445" y="235"/>
                    <a:pt x="3532" y="96"/>
                  </a:cubicBezTo>
                  <a:cubicBezTo>
                    <a:pt x="3544" y="92"/>
                    <a:pt x="3557" y="88"/>
                    <a:pt x="3569" y="84"/>
                  </a:cubicBezTo>
                  <a:cubicBezTo>
                    <a:pt x="3785" y="146"/>
                    <a:pt x="3993" y="227"/>
                    <a:pt x="4194" y="328"/>
                  </a:cubicBezTo>
                  <a:cubicBezTo>
                    <a:pt x="4213" y="344"/>
                    <a:pt x="4221" y="365"/>
                    <a:pt x="4219" y="390"/>
                  </a:cubicBezTo>
                  <a:cubicBezTo>
                    <a:pt x="4199" y="549"/>
                    <a:pt x="4165" y="705"/>
                    <a:pt x="4119" y="859"/>
                  </a:cubicBezTo>
                  <a:cubicBezTo>
                    <a:pt x="4191" y="930"/>
                    <a:pt x="4270" y="993"/>
                    <a:pt x="4357" y="1046"/>
                  </a:cubicBezTo>
                  <a:cubicBezTo>
                    <a:pt x="4501" y="951"/>
                    <a:pt x="4646" y="860"/>
                    <a:pt x="4794" y="771"/>
                  </a:cubicBezTo>
                  <a:cubicBezTo>
                    <a:pt x="4979" y="941"/>
                    <a:pt x="5133" y="1135"/>
                    <a:pt x="5257" y="1353"/>
                  </a:cubicBezTo>
                  <a:cubicBezTo>
                    <a:pt x="5149" y="1493"/>
                    <a:pt x="5032" y="1626"/>
                    <a:pt x="4907" y="1753"/>
                  </a:cubicBezTo>
                  <a:cubicBezTo>
                    <a:pt x="4949" y="1836"/>
                    <a:pt x="4987" y="1921"/>
                    <a:pt x="5019" y="2009"/>
                  </a:cubicBezTo>
                  <a:cubicBezTo>
                    <a:pt x="5032" y="2013"/>
                    <a:pt x="5044" y="2017"/>
                    <a:pt x="5057" y="2021"/>
                  </a:cubicBezTo>
                  <a:cubicBezTo>
                    <a:pt x="5223" y="2000"/>
                    <a:pt x="5389" y="1992"/>
                    <a:pt x="5557" y="1996"/>
                  </a:cubicBezTo>
                  <a:cubicBezTo>
                    <a:pt x="5625" y="2233"/>
                    <a:pt x="5660" y="2475"/>
                    <a:pt x="5663" y="2721"/>
                  </a:cubicBezTo>
                  <a:cubicBezTo>
                    <a:pt x="5504" y="2796"/>
                    <a:pt x="5339" y="2857"/>
                    <a:pt x="5169" y="2903"/>
                  </a:cubicBezTo>
                  <a:cubicBezTo>
                    <a:pt x="5149" y="3004"/>
                    <a:pt x="5145" y="3106"/>
                    <a:pt x="5157" y="3209"/>
                  </a:cubicBezTo>
                  <a:cubicBezTo>
                    <a:pt x="5286" y="3261"/>
                    <a:pt x="5411" y="3319"/>
                    <a:pt x="5532" y="3384"/>
                  </a:cubicBezTo>
                  <a:cubicBezTo>
                    <a:pt x="5562" y="3395"/>
                    <a:pt x="5587" y="3413"/>
                    <a:pt x="5607" y="3440"/>
                  </a:cubicBezTo>
                  <a:cubicBezTo>
                    <a:pt x="5591" y="3483"/>
                    <a:pt x="5579" y="3527"/>
                    <a:pt x="5569" y="3571"/>
                  </a:cubicBezTo>
                  <a:cubicBezTo>
                    <a:pt x="5517" y="3760"/>
                    <a:pt x="5450" y="3943"/>
                    <a:pt x="5369" y="4121"/>
                  </a:cubicBezTo>
                  <a:cubicBezTo>
                    <a:pt x="5188" y="4107"/>
                    <a:pt x="5008" y="4078"/>
                    <a:pt x="4832" y="4034"/>
                  </a:cubicBezTo>
                  <a:cubicBezTo>
                    <a:pt x="4781" y="4120"/>
                    <a:pt x="4722" y="4201"/>
                    <a:pt x="4657" y="4278"/>
                  </a:cubicBezTo>
                  <a:cubicBezTo>
                    <a:pt x="4767" y="4412"/>
                    <a:pt x="4867" y="4554"/>
                    <a:pt x="4957" y="4703"/>
                  </a:cubicBezTo>
                  <a:cubicBezTo>
                    <a:pt x="4791" y="4887"/>
                    <a:pt x="4608" y="5052"/>
                    <a:pt x="4407" y="5196"/>
                  </a:cubicBezTo>
                  <a:cubicBezTo>
                    <a:pt x="4258" y="5093"/>
                    <a:pt x="4116" y="4981"/>
                    <a:pt x="3982" y="4859"/>
                  </a:cubicBezTo>
                  <a:cubicBezTo>
                    <a:pt x="3927" y="4891"/>
                    <a:pt x="3871" y="4921"/>
                    <a:pt x="3813" y="4946"/>
                  </a:cubicBezTo>
                  <a:lnTo>
                    <a:pt x="3801" y="4934"/>
                  </a:lnTo>
                  <a:cubicBezTo>
                    <a:pt x="3772" y="4957"/>
                    <a:pt x="3745" y="4982"/>
                    <a:pt x="3719" y="5009"/>
                  </a:cubicBezTo>
                  <a:cubicBezTo>
                    <a:pt x="3742" y="5150"/>
                    <a:pt x="3759" y="5291"/>
                    <a:pt x="3769" y="5434"/>
                  </a:cubicBezTo>
                  <a:cubicBezTo>
                    <a:pt x="3768" y="5465"/>
                    <a:pt x="3760" y="5492"/>
                    <a:pt x="3744" y="5515"/>
                  </a:cubicBezTo>
                  <a:cubicBezTo>
                    <a:pt x="3521" y="5596"/>
                    <a:pt x="3288" y="5641"/>
                    <a:pt x="3044" y="5653"/>
                  </a:cubicBezTo>
                  <a:cubicBezTo>
                    <a:pt x="2969" y="5491"/>
                    <a:pt x="2902" y="5327"/>
                    <a:pt x="2844" y="5159"/>
                  </a:cubicBezTo>
                  <a:cubicBezTo>
                    <a:pt x="2688" y="5166"/>
                    <a:pt x="2534" y="5153"/>
                    <a:pt x="2382" y="5121"/>
                  </a:cubicBezTo>
                  <a:cubicBezTo>
                    <a:pt x="2373" y="5125"/>
                    <a:pt x="2365" y="5130"/>
                    <a:pt x="2357" y="5134"/>
                  </a:cubicBezTo>
                  <a:cubicBezTo>
                    <a:pt x="2288" y="5282"/>
                    <a:pt x="2208" y="5423"/>
                    <a:pt x="2119" y="5559"/>
                  </a:cubicBezTo>
                  <a:cubicBezTo>
                    <a:pt x="2109" y="5563"/>
                    <a:pt x="2098" y="5567"/>
                    <a:pt x="2088" y="5571"/>
                  </a:cubicBezTo>
                  <a:cubicBezTo>
                    <a:pt x="1862" y="5515"/>
                    <a:pt x="1648" y="5430"/>
                    <a:pt x="1444" y="5315"/>
                  </a:cubicBezTo>
                  <a:cubicBezTo>
                    <a:pt x="1431" y="5255"/>
                    <a:pt x="1433" y="5195"/>
                    <a:pt x="1451" y="5134"/>
                  </a:cubicBezTo>
                  <a:cubicBezTo>
                    <a:pt x="1472" y="5020"/>
                    <a:pt x="1499" y="4907"/>
                    <a:pt x="1532" y="4796"/>
                  </a:cubicBezTo>
                  <a:cubicBezTo>
                    <a:pt x="1527" y="4773"/>
                    <a:pt x="1515" y="4754"/>
                    <a:pt x="1494" y="4740"/>
                  </a:cubicBezTo>
                  <a:cubicBezTo>
                    <a:pt x="1430" y="4692"/>
                    <a:pt x="1365" y="4644"/>
                    <a:pt x="1301" y="4596"/>
                  </a:cubicBezTo>
                  <a:cubicBezTo>
                    <a:pt x="1159" y="4707"/>
                    <a:pt x="1007" y="4797"/>
                    <a:pt x="844" y="4865"/>
                  </a:cubicBezTo>
                  <a:cubicBezTo>
                    <a:pt x="672" y="4699"/>
                    <a:pt x="526" y="4514"/>
                    <a:pt x="407" y="4309"/>
                  </a:cubicBezTo>
                  <a:cubicBezTo>
                    <a:pt x="501" y="4163"/>
                    <a:pt x="611" y="4029"/>
                    <a:pt x="738" y="3909"/>
                  </a:cubicBezTo>
                  <a:cubicBezTo>
                    <a:pt x="711" y="3817"/>
                    <a:pt x="680" y="3725"/>
                    <a:pt x="644" y="3634"/>
                  </a:cubicBezTo>
                  <a:cubicBezTo>
                    <a:pt x="465" y="3645"/>
                    <a:pt x="286" y="3653"/>
                    <a:pt x="107" y="3659"/>
                  </a:cubicBezTo>
                  <a:cubicBezTo>
                    <a:pt x="36" y="3418"/>
                    <a:pt x="0" y="3172"/>
                    <a:pt x="1" y="2921"/>
                  </a:cubicBezTo>
                  <a:cubicBezTo>
                    <a:pt x="156" y="2852"/>
                    <a:pt x="317" y="2794"/>
                    <a:pt x="482" y="2746"/>
                  </a:cubicBezTo>
                  <a:cubicBezTo>
                    <a:pt x="495" y="2652"/>
                    <a:pt x="507" y="2559"/>
                    <a:pt x="519" y="2465"/>
                  </a:cubicBezTo>
                  <a:cubicBezTo>
                    <a:pt x="357" y="2388"/>
                    <a:pt x="199" y="2305"/>
                    <a:pt x="44" y="2215"/>
                  </a:cubicBezTo>
                  <a:cubicBezTo>
                    <a:pt x="102" y="1980"/>
                    <a:pt x="182" y="1753"/>
                    <a:pt x="282" y="1534"/>
                  </a:cubicBezTo>
                  <a:cubicBezTo>
                    <a:pt x="466" y="1549"/>
                    <a:pt x="650" y="1572"/>
                    <a:pt x="832" y="1603"/>
                  </a:cubicBezTo>
                  <a:cubicBezTo>
                    <a:pt x="881" y="1524"/>
                    <a:pt x="935" y="1449"/>
                    <a:pt x="994" y="1378"/>
                  </a:cubicBezTo>
                  <a:cubicBezTo>
                    <a:pt x="899" y="1243"/>
                    <a:pt x="805" y="1108"/>
                    <a:pt x="713" y="971"/>
                  </a:cubicBezTo>
                  <a:cubicBezTo>
                    <a:pt x="705" y="955"/>
                    <a:pt x="705" y="938"/>
                    <a:pt x="713" y="921"/>
                  </a:cubicBezTo>
                  <a:cubicBezTo>
                    <a:pt x="878" y="748"/>
                    <a:pt x="1057" y="594"/>
                    <a:pt x="1251" y="459"/>
                  </a:cubicBezTo>
                  <a:cubicBezTo>
                    <a:pt x="1399" y="558"/>
                    <a:pt x="1541" y="666"/>
                    <a:pt x="1676" y="784"/>
                  </a:cubicBezTo>
                  <a:cubicBezTo>
                    <a:pt x="1756" y="745"/>
                    <a:pt x="1837" y="707"/>
                    <a:pt x="1919" y="671"/>
                  </a:cubicBezTo>
                  <a:cubicBezTo>
                    <a:pt x="1923" y="653"/>
                    <a:pt x="1928" y="634"/>
                    <a:pt x="1932" y="615"/>
                  </a:cubicBezTo>
                  <a:cubicBezTo>
                    <a:pt x="1908" y="459"/>
                    <a:pt x="1898" y="303"/>
                    <a:pt x="1901" y="146"/>
                  </a:cubicBezTo>
                  <a:cubicBezTo>
                    <a:pt x="2130" y="46"/>
                    <a:pt x="2369" y="0"/>
                    <a:pt x="2619" y="9"/>
                  </a:cubicBezTo>
                  <a:cubicBezTo>
                    <a:pt x="2692" y="164"/>
                    <a:pt x="2754" y="322"/>
                    <a:pt x="2807" y="484"/>
                  </a:cubicBezTo>
                  <a:close/>
                </a:path>
              </a:pathLst>
            </a:custGeom>
            <a:solidFill>
              <a:srgbClr val="104A9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EC"/>
            </a:p>
          </p:txBody>
        </p:sp>
        <p:sp>
          <p:nvSpPr>
            <p:cNvPr id="17" name="Forma libre: forma 16">
              <a:extLst>
                <a:ext uri="{FF2B5EF4-FFF2-40B4-BE49-F238E27FC236}">
                  <a16:creationId xmlns:a16="http://schemas.microsoft.com/office/drawing/2014/main" id="{70228CB2-0C3F-F7D9-D068-D2313DED6A36}"/>
                </a:ext>
              </a:extLst>
            </p:cNvPr>
            <p:cNvSpPr/>
            <p:nvPr/>
          </p:nvSpPr>
          <p:spPr>
            <a:xfrm rot="18272500">
              <a:off x="7511522" y="2966302"/>
              <a:ext cx="834977" cy="838561"/>
            </a:xfrm>
            <a:custGeom>
              <a:avLst/>
              <a:gdLst>
                <a:gd name="connsiteX0" fmla="*/ 1825784 w 1887723"/>
                <a:gd name="connsiteY0" fmla="*/ 573803 h 1895824"/>
                <a:gd name="connsiteX1" fmla="*/ 1887723 w 1887723"/>
                <a:gd name="connsiteY1" fmla="*/ 789109 h 1895824"/>
                <a:gd name="connsiteX2" fmla="*/ 1884261 w 1887723"/>
                <a:gd name="connsiteY2" fmla="*/ 813027 h 1895824"/>
                <a:gd name="connsiteX3" fmla="*/ 1725092 w 1887723"/>
                <a:gd name="connsiteY3" fmla="*/ 887217 h 1895824"/>
                <a:gd name="connsiteX4" fmla="*/ 1724175 w 1887723"/>
                <a:gd name="connsiteY4" fmla="*/ 1030223 h 1895824"/>
                <a:gd name="connsiteX5" fmla="*/ 1731415 w 1887723"/>
                <a:gd name="connsiteY5" fmla="*/ 1055954 h 1895824"/>
                <a:gd name="connsiteX6" fmla="*/ 1862247 w 1887723"/>
                <a:gd name="connsiteY6" fmla="*/ 1113512 h 1895824"/>
                <a:gd name="connsiteX7" fmla="*/ 1879255 w 1887723"/>
                <a:gd name="connsiteY7" fmla="*/ 1133508 h 1895824"/>
                <a:gd name="connsiteX8" fmla="*/ 1804518 w 1887723"/>
                <a:gd name="connsiteY8" fmla="*/ 1355088 h 1895824"/>
                <a:gd name="connsiteX9" fmla="*/ 1634066 w 1887723"/>
                <a:gd name="connsiteY9" fmla="*/ 1337424 h 1895824"/>
                <a:gd name="connsiteX10" fmla="*/ 1578045 w 1887723"/>
                <a:gd name="connsiteY10" fmla="*/ 1410143 h 1895824"/>
                <a:gd name="connsiteX11" fmla="*/ 1579467 w 1887723"/>
                <a:gd name="connsiteY11" fmla="*/ 1431192 h 1895824"/>
                <a:gd name="connsiteX12" fmla="*/ 1673298 w 1887723"/>
                <a:gd name="connsiteY12" fmla="*/ 1567374 h 1895824"/>
                <a:gd name="connsiteX13" fmla="*/ 1493701 w 1887723"/>
                <a:gd name="connsiteY13" fmla="*/ 1727527 h 1895824"/>
                <a:gd name="connsiteX14" fmla="*/ 1346455 w 1887723"/>
                <a:gd name="connsiteY14" fmla="*/ 1621174 h 1895824"/>
                <a:gd name="connsiteX15" fmla="*/ 1269767 w 1887723"/>
                <a:gd name="connsiteY15" fmla="*/ 1663572 h 1895824"/>
                <a:gd name="connsiteX16" fmla="*/ 1276800 w 1887723"/>
                <a:gd name="connsiteY16" fmla="*/ 1842834 h 1895824"/>
                <a:gd name="connsiteX17" fmla="*/ 1037070 w 1887723"/>
                <a:gd name="connsiteY17" fmla="*/ 1895824 h 1895824"/>
                <a:gd name="connsiteX18" fmla="*/ 973040 w 1887723"/>
                <a:gd name="connsiteY18" fmla="*/ 1730985 h 1895824"/>
                <a:gd name="connsiteX19" fmla="*/ 867564 w 1887723"/>
                <a:gd name="connsiteY19" fmla="*/ 1735574 h 1895824"/>
                <a:gd name="connsiteX20" fmla="*/ 803804 w 1887723"/>
                <a:gd name="connsiteY20" fmla="*/ 1887901 h 1895824"/>
                <a:gd name="connsiteX21" fmla="*/ 569509 w 1887723"/>
                <a:gd name="connsiteY21" fmla="*/ 1827183 h 1895824"/>
                <a:gd name="connsiteX22" fmla="*/ 581180 w 1887723"/>
                <a:gd name="connsiteY22" fmla="*/ 1649195 h 1895824"/>
                <a:gd name="connsiteX23" fmla="*/ 514812 w 1887723"/>
                <a:gd name="connsiteY23" fmla="*/ 1606313 h 1895824"/>
                <a:gd name="connsiteX24" fmla="*/ 488326 w 1887723"/>
                <a:gd name="connsiteY24" fmla="*/ 1602604 h 1895824"/>
                <a:gd name="connsiteX25" fmla="*/ 357656 w 1887723"/>
                <a:gd name="connsiteY25" fmla="*/ 1704050 h 1895824"/>
                <a:gd name="connsiteX26" fmla="*/ 187068 w 1887723"/>
                <a:gd name="connsiteY26" fmla="*/ 1527803 h 1895824"/>
                <a:gd name="connsiteX27" fmla="*/ 222147 w 1887723"/>
                <a:gd name="connsiteY27" fmla="*/ 1464534 h 1895824"/>
                <a:gd name="connsiteX28" fmla="*/ 280353 w 1887723"/>
                <a:gd name="connsiteY28" fmla="*/ 1386592 h 1895824"/>
                <a:gd name="connsiteX29" fmla="*/ 278931 w 1887723"/>
                <a:gd name="connsiteY29" fmla="*/ 1365542 h 1895824"/>
                <a:gd name="connsiteX30" fmla="*/ 240204 w 1887723"/>
                <a:gd name="connsiteY30" fmla="*/ 1299647 h 1895824"/>
                <a:gd name="connsiteX31" fmla="*/ 229304 w 1887723"/>
                <a:gd name="connsiteY31" fmla="*/ 1294886 h 1895824"/>
                <a:gd name="connsiteX32" fmla="*/ 61525 w 1887723"/>
                <a:gd name="connsiteY32" fmla="*/ 1316794 h 1895824"/>
                <a:gd name="connsiteX33" fmla="*/ 4445 w 1887723"/>
                <a:gd name="connsiteY33" fmla="*/ 1135838 h 1895824"/>
                <a:gd name="connsiteX34" fmla="*/ 3247 w 1887723"/>
                <a:gd name="connsiteY34" fmla="*/ 1080518 h 1895824"/>
                <a:gd name="connsiteX35" fmla="*/ 157111 w 1887723"/>
                <a:gd name="connsiteY35" fmla="*/ 1009223 h 1895824"/>
                <a:gd name="connsiteX36" fmla="*/ 162280 w 1887723"/>
                <a:gd name="connsiteY36" fmla="*/ 847745 h 1895824"/>
                <a:gd name="connsiteX37" fmla="*/ 9163 w 1887723"/>
                <a:gd name="connsiteY37" fmla="*/ 773508 h 1895824"/>
                <a:gd name="connsiteX38" fmla="*/ 2777 w 1887723"/>
                <a:gd name="connsiteY38" fmla="*/ 760406 h 1895824"/>
                <a:gd name="connsiteX39" fmla="*/ 70643 w 1887723"/>
                <a:gd name="connsiteY39" fmla="*/ 549863 h 1895824"/>
                <a:gd name="connsiteX40" fmla="*/ 90623 w 1887723"/>
                <a:gd name="connsiteY40" fmla="*/ 532442 h 1895824"/>
                <a:gd name="connsiteX41" fmla="*/ 253613 w 1887723"/>
                <a:gd name="connsiteY41" fmla="*/ 558647 h 1895824"/>
                <a:gd name="connsiteX42" fmla="*/ 263774 w 1887723"/>
                <a:gd name="connsiteY42" fmla="*/ 552462 h 1895824"/>
                <a:gd name="connsiteX43" fmla="*/ 311279 w 1887723"/>
                <a:gd name="connsiteY43" fmla="*/ 472706 h 1895824"/>
                <a:gd name="connsiteX44" fmla="*/ 212195 w 1887723"/>
                <a:gd name="connsiteY44" fmla="*/ 333919 h 1895824"/>
                <a:gd name="connsiteX45" fmla="*/ 391450 w 1887723"/>
                <a:gd name="connsiteY45" fmla="*/ 168714 h 1895824"/>
                <a:gd name="connsiteX46" fmla="*/ 538697 w 1887723"/>
                <a:gd name="connsiteY46" fmla="*/ 275067 h 1895824"/>
                <a:gd name="connsiteX47" fmla="*/ 622966 w 1887723"/>
                <a:gd name="connsiteY47" fmla="*/ 232157 h 1895824"/>
                <a:gd name="connsiteX48" fmla="*/ 600347 w 1887723"/>
                <a:gd name="connsiteY48" fmla="*/ 53947 h 1895824"/>
                <a:gd name="connsiteX49" fmla="*/ 845723 w 1887723"/>
                <a:gd name="connsiteY49" fmla="*/ 3114 h 1895824"/>
                <a:gd name="connsiteX50" fmla="*/ 857679 w 1887723"/>
                <a:gd name="connsiteY50" fmla="*/ 24711 h 1895824"/>
                <a:gd name="connsiteX51" fmla="*/ 863588 w 1887723"/>
                <a:gd name="connsiteY51" fmla="*/ 22089 h 1895824"/>
                <a:gd name="connsiteX52" fmla="*/ 921723 w 1887723"/>
                <a:gd name="connsiteY52" fmla="*/ 153114 h 1895824"/>
                <a:gd name="connsiteX53" fmla="*/ 1019593 w 1887723"/>
                <a:gd name="connsiteY53" fmla="*/ 153114 h 1895824"/>
                <a:gd name="connsiteX54" fmla="*/ 1085862 w 1887723"/>
                <a:gd name="connsiteY54" fmla="*/ 0 h 1895824"/>
                <a:gd name="connsiteX55" fmla="*/ 1318169 w 1887723"/>
                <a:gd name="connsiteY55" fmla="*/ 68887 h 1895824"/>
                <a:gd name="connsiteX56" fmla="*/ 1305957 w 1887723"/>
                <a:gd name="connsiteY56" fmla="*/ 238876 h 1895824"/>
                <a:gd name="connsiteX57" fmla="*/ 1312092 w 1887723"/>
                <a:gd name="connsiteY57" fmla="*/ 254533 h 1895824"/>
                <a:gd name="connsiteX58" fmla="*/ 1378291 w 1887723"/>
                <a:gd name="connsiteY58" fmla="*/ 294889 h 1895824"/>
                <a:gd name="connsiteX59" fmla="*/ 1404487 w 1887723"/>
                <a:gd name="connsiteY59" fmla="*/ 288044 h 1895824"/>
                <a:gd name="connsiteX60" fmla="*/ 1524967 w 1887723"/>
                <a:gd name="connsiteY60" fmla="*/ 192362 h 1895824"/>
                <a:gd name="connsiteX61" fmla="*/ 1700439 w 1887723"/>
                <a:gd name="connsiteY61" fmla="*/ 365741 h 1895824"/>
                <a:gd name="connsiteX62" fmla="*/ 1599663 w 1887723"/>
                <a:gd name="connsiteY62" fmla="*/ 515071 h 1895824"/>
                <a:gd name="connsiteX63" fmla="*/ 1641999 w 1887723"/>
                <a:gd name="connsiteY63" fmla="*/ 596793 h 1895824"/>
                <a:gd name="connsiteX64" fmla="*/ 1825784 w 1887723"/>
                <a:gd name="connsiteY64" fmla="*/ 573803 h 189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87723" h="1895824">
                  <a:moveTo>
                    <a:pt x="1825784" y="573803"/>
                  </a:moveTo>
                  <a:cubicBezTo>
                    <a:pt x="1852494" y="643471"/>
                    <a:pt x="1873422" y="715220"/>
                    <a:pt x="1887723" y="789109"/>
                  </a:cubicBezTo>
                  <a:cubicBezTo>
                    <a:pt x="1886579" y="797222"/>
                    <a:pt x="1885434" y="805335"/>
                    <a:pt x="1884261" y="813027"/>
                  </a:cubicBezTo>
                  <a:cubicBezTo>
                    <a:pt x="1832922" y="842293"/>
                    <a:pt x="1780005" y="867014"/>
                    <a:pt x="1725092" y="887217"/>
                  </a:cubicBezTo>
                  <a:cubicBezTo>
                    <a:pt x="1729148" y="934732"/>
                    <a:pt x="1728993" y="982531"/>
                    <a:pt x="1724175" y="1030223"/>
                  </a:cubicBezTo>
                  <a:cubicBezTo>
                    <a:pt x="1726457" y="1038950"/>
                    <a:pt x="1729132" y="1047227"/>
                    <a:pt x="1731415" y="1055954"/>
                  </a:cubicBezTo>
                  <a:cubicBezTo>
                    <a:pt x="1775774" y="1073680"/>
                    <a:pt x="1819375" y="1092726"/>
                    <a:pt x="1862247" y="1113512"/>
                  </a:cubicBezTo>
                  <a:cubicBezTo>
                    <a:pt x="1871350" y="1116703"/>
                    <a:pt x="1877308" y="1123490"/>
                    <a:pt x="1879255" y="1133508"/>
                  </a:cubicBezTo>
                  <a:cubicBezTo>
                    <a:pt x="1865027" y="1211017"/>
                    <a:pt x="1839983" y="1285027"/>
                    <a:pt x="1804518" y="1355088"/>
                  </a:cubicBezTo>
                  <a:cubicBezTo>
                    <a:pt x="1747032" y="1356012"/>
                    <a:pt x="1690356" y="1350114"/>
                    <a:pt x="1634066" y="1337424"/>
                  </a:cubicBezTo>
                  <a:cubicBezTo>
                    <a:pt x="1610886" y="1357598"/>
                    <a:pt x="1592203" y="1381697"/>
                    <a:pt x="1578045" y="1410143"/>
                  </a:cubicBezTo>
                  <a:cubicBezTo>
                    <a:pt x="1575131" y="1417107"/>
                    <a:pt x="1575614" y="1424263"/>
                    <a:pt x="1579467" y="1431192"/>
                  </a:cubicBezTo>
                  <a:cubicBezTo>
                    <a:pt x="1617388" y="1472613"/>
                    <a:pt x="1648823" y="1518278"/>
                    <a:pt x="1673298" y="1567374"/>
                  </a:cubicBezTo>
                  <a:cubicBezTo>
                    <a:pt x="1620272" y="1628049"/>
                    <a:pt x="1560416" y="1681574"/>
                    <a:pt x="1493701" y="1727527"/>
                  </a:cubicBezTo>
                  <a:cubicBezTo>
                    <a:pt x="1442451" y="1695465"/>
                    <a:pt x="1393499" y="1659865"/>
                    <a:pt x="1346455" y="1621174"/>
                  </a:cubicBezTo>
                  <a:cubicBezTo>
                    <a:pt x="1321249" y="1636411"/>
                    <a:pt x="1295957" y="1650384"/>
                    <a:pt x="1269767" y="1663572"/>
                  </a:cubicBezTo>
                  <a:cubicBezTo>
                    <a:pt x="1274199" y="1722903"/>
                    <a:pt x="1276552" y="1782798"/>
                    <a:pt x="1276800" y="1842834"/>
                  </a:cubicBezTo>
                  <a:cubicBezTo>
                    <a:pt x="1199232" y="1872180"/>
                    <a:pt x="1119631" y="1890246"/>
                    <a:pt x="1037070" y="1895824"/>
                  </a:cubicBezTo>
                  <a:cubicBezTo>
                    <a:pt x="1012284" y="1842097"/>
                    <a:pt x="991230" y="1787272"/>
                    <a:pt x="973040" y="1730985"/>
                  </a:cubicBezTo>
                  <a:cubicBezTo>
                    <a:pt x="937515" y="1731271"/>
                    <a:pt x="902497" y="1732791"/>
                    <a:pt x="867564" y="1735574"/>
                  </a:cubicBezTo>
                  <a:cubicBezTo>
                    <a:pt x="850393" y="1788329"/>
                    <a:pt x="829291" y="1839236"/>
                    <a:pt x="803804" y="1887901"/>
                  </a:cubicBezTo>
                  <a:cubicBezTo>
                    <a:pt x="722918" y="1880678"/>
                    <a:pt x="644970" y="1860570"/>
                    <a:pt x="569509" y="1827183"/>
                  </a:cubicBezTo>
                  <a:cubicBezTo>
                    <a:pt x="565892" y="1767374"/>
                    <a:pt x="569913" y="1707895"/>
                    <a:pt x="581180" y="1649195"/>
                  </a:cubicBezTo>
                  <a:lnTo>
                    <a:pt x="514812" y="1606313"/>
                  </a:lnTo>
                  <a:cubicBezTo>
                    <a:pt x="506381" y="1600539"/>
                    <a:pt x="497422" y="1599452"/>
                    <a:pt x="488326" y="1602604"/>
                  </a:cubicBezTo>
                  <a:cubicBezTo>
                    <a:pt x="447694" y="1640028"/>
                    <a:pt x="404277" y="1673834"/>
                    <a:pt x="357656" y="1704050"/>
                  </a:cubicBezTo>
                  <a:cubicBezTo>
                    <a:pt x="292432" y="1653055"/>
                    <a:pt x="235569" y="1594307"/>
                    <a:pt x="187068" y="1527803"/>
                  </a:cubicBezTo>
                  <a:cubicBezTo>
                    <a:pt x="198762" y="1506713"/>
                    <a:pt x="210454" y="1485623"/>
                    <a:pt x="222147" y="1464534"/>
                  </a:cubicBezTo>
                  <a:cubicBezTo>
                    <a:pt x="241587" y="1439114"/>
                    <a:pt x="260970" y="1412853"/>
                    <a:pt x="280353" y="1386592"/>
                  </a:cubicBezTo>
                  <a:cubicBezTo>
                    <a:pt x="283689" y="1379600"/>
                    <a:pt x="283205" y="1372443"/>
                    <a:pt x="278931" y="1365542"/>
                  </a:cubicBezTo>
                  <a:cubicBezTo>
                    <a:pt x="263608" y="1345432"/>
                    <a:pt x="250671" y="1323046"/>
                    <a:pt x="240204" y="1299647"/>
                  </a:cubicBezTo>
                  <a:cubicBezTo>
                    <a:pt x="236720" y="1298191"/>
                    <a:pt x="233208" y="1296313"/>
                    <a:pt x="229304" y="1294886"/>
                  </a:cubicBezTo>
                  <a:cubicBezTo>
                    <a:pt x="173405" y="1313041"/>
                    <a:pt x="117610" y="1320194"/>
                    <a:pt x="61525" y="1316794"/>
                  </a:cubicBezTo>
                  <a:cubicBezTo>
                    <a:pt x="37381" y="1260063"/>
                    <a:pt x="18485" y="1199595"/>
                    <a:pt x="4445" y="1135838"/>
                  </a:cubicBezTo>
                  <a:cubicBezTo>
                    <a:pt x="-1047" y="1117178"/>
                    <a:pt x="-1455" y="1098597"/>
                    <a:pt x="3247" y="1080518"/>
                  </a:cubicBezTo>
                  <a:cubicBezTo>
                    <a:pt x="53015" y="1053050"/>
                    <a:pt x="104303" y="1029285"/>
                    <a:pt x="157111" y="1009223"/>
                  </a:cubicBezTo>
                  <a:cubicBezTo>
                    <a:pt x="155155" y="955223"/>
                    <a:pt x="157018" y="901387"/>
                    <a:pt x="162280" y="847745"/>
                  </a:cubicBezTo>
                  <a:cubicBezTo>
                    <a:pt x="112605" y="820228"/>
                    <a:pt x="61838" y="795323"/>
                    <a:pt x="9163" y="773508"/>
                  </a:cubicBezTo>
                  <a:cubicBezTo>
                    <a:pt x="5930" y="769497"/>
                    <a:pt x="3961" y="765401"/>
                    <a:pt x="2777" y="760406"/>
                  </a:cubicBezTo>
                  <a:cubicBezTo>
                    <a:pt x="18610" y="687864"/>
                    <a:pt x="41353" y="617393"/>
                    <a:pt x="70643" y="549863"/>
                  </a:cubicBezTo>
                  <a:cubicBezTo>
                    <a:pt x="74230" y="540316"/>
                    <a:pt x="80628" y="534809"/>
                    <a:pt x="90623" y="532442"/>
                  </a:cubicBezTo>
                  <a:cubicBezTo>
                    <a:pt x="145252" y="539324"/>
                    <a:pt x="199600" y="548340"/>
                    <a:pt x="253613" y="558647"/>
                  </a:cubicBezTo>
                  <a:cubicBezTo>
                    <a:pt x="257290" y="556707"/>
                    <a:pt x="260518" y="554374"/>
                    <a:pt x="263774" y="552462"/>
                  </a:cubicBezTo>
                  <a:cubicBezTo>
                    <a:pt x="278860" y="525223"/>
                    <a:pt x="294423" y="498796"/>
                    <a:pt x="311279" y="472706"/>
                  </a:cubicBezTo>
                  <a:cubicBezTo>
                    <a:pt x="274873" y="428645"/>
                    <a:pt x="242145" y="382645"/>
                    <a:pt x="212195" y="333919"/>
                  </a:cubicBezTo>
                  <a:cubicBezTo>
                    <a:pt x="261481" y="267998"/>
                    <a:pt x="321223" y="212789"/>
                    <a:pt x="391450" y="168714"/>
                  </a:cubicBezTo>
                  <a:cubicBezTo>
                    <a:pt x="443879" y="199428"/>
                    <a:pt x="492830" y="235028"/>
                    <a:pt x="538697" y="275067"/>
                  </a:cubicBezTo>
                  <a:cubicBezTo>
                    <a:pt x="564460" y="255564"/>
                    <a:pt x="592700" y="241391"/>
                    <a:pt x="622966" y="232157"/>
                  </a:cubicBezTo>
                  <a:cubicBezTo>
                    <a:pt x="613059" y="173196"/>
                    <a:pt x="605650" y="113643"/>
                    <a:pt x="600347" y="53947"/>
                  </a:cubicBezTo>
                  <a:cubicBezTo>
                    <a:pt x="679545" y="23645"/>
                    <a:pt x="761336" y="6701"/>
                    <a:pt x="845723" y="3114"/>
                  </a:cubicBezTo>
                  <a:lnTo>
                    <a:pt x="857679" y="24711"/>
                  </a:lnTo>
                  <a:lnTo>
                    <a:pt x="863588" y="22089"/>
                  </a:lnTo>
                  <a:lnTo>
                    <a:pt x="921723" y="153114"/>
                  </a:lnTo>
                  <a:lnTo>
                    <a:pt x="1019593" y="153114"/>
                  </a:lnTo>
                  <a:lnTo>
                    <a:pt x="1085862" y="0"/>
                  </a:lnTo>
                  <a:cubicBezTo>
                    <a:pt x="1166331" y="13595"/>
                    <a:pt x="1243608" y="36286"/>
                    <a:pt x="1318169" y="68887"/>
                  </a:cubicBezTo>
                  <a:cubicBezTo>
                    <a:pt x="1318638" y="125948"/>
                    <a:pt x="1314418" y="182481"/>
                    <a:pt x="1305957" y="238876"/>
                  </a:cubicBezTo>
                  <a:cubicBezTo>
                    <a:pt x="1308012" y="244236"/>
                    <a:pt x="1310038" y="249174"/>
                    <a:pt x="1312092" y="254533"/>
                  </a:cubicBezTo>
                  <a:cubicBezTo>
                    <a:pt x="1333813" y="269136"/>
                    <a:pt x="1355871" y="282447"/>
                    <a:pt x="1378291" y="294889"/>
                  </a:cubicBezTo>
                  <a:cubicBezTo>
                    <a:pt x="1388178" y="297181"/>
                    <a:pt x="1396461" y="294507"/>
                    <a:pt x="1404487" y="288044"/>
                  </a:cubicBezTo>
                  <a:cubicBezTo>
                    <a:pt x="1441414" y="252140"/>
                    <a:pt x="1481603" y="220666"/>
                    <a:pt x="1524967" y="192362"/>
                  </a:cubicBezTo>
                  <a:cubicBezTo>
                    <a:pt x="1592184" y="241530"/>
                    <a:pt x="1650647" y="298902"/>
                    <a:pt x="1700439" y="365741"/>
                  </a:cubicBezTo>
                  <a:cubicBezTo>
                    <a:pt x="1669198" y="416910"/>
                    <a:pt x="1635315" y="466565"/>
                    <a:pt x="1599663" y="515071"/>
                  </a:cubicBezTo>
                  <a:cubicBezTo>
                    <a:pt x="1616647" y="540990"/>
                    <a:pt x="1630769" y="568371"/>
                    <a:pt x="1641999" y="596793"/>
                  </a:cubicBezTo>
                  <a:cubicBezTo>
                    <a:pt x="1703127" y="587165"/>
                    <a:pt x="1764399" y="579642"/>
                    <a:pt x="1825784" y="573803"/>
                  </a:cubicBezTo>
                  <a:close/>
                </a:path>
              </a:pathLst>
            </a:custGeom>
            <a:solidFill>
              <a:srgbClr val="31185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pic>
        <p:nvPicPr>
          <p:cNvPr id="39" name="Gráfico 38" descr="Edificio">
            <a:extLst>
              <a:ext uri="{FF2B5EF4-FFF2-40B4-BE49-F238E27FC236}">
                <a16:creationId xmlns:a16="http://schemas.microsoft.com/office/drawing/2014/main" id="{029354F9-066E-DE93-8471-82B1284522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3966" y="2854223"/>
            <a:ext cx="730321" cy="730321"/>
          </a:xfrm>
          <a:prstGeom prst="rect">
            <a:avLst/>
          </a:prstGeom>
        </p:spPr>
      </p:pic>
      <p:pic>
        <p:nvPicPr>
          <p:cNvPr id="41" name="Gráfico 40" descr="Mapa con marcador">
            <a:extLst>
              <a:ext uri="{FF2B5EF4-FFF2-40B4-BE49-F238E27FC236}">
                <a16:creationId xmlns:a16="http://schemas.microsoft.com/office/drawing/2014/main" id="{10248C22-54BC-E3BB-7169-0ADEE17E5F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2598" y="2838181"/>
            <a:ext cx="722631" cy="722631"/>
          </a:xfrm>
          <a:prstGeom prst="rect">
            <a:avLst/>
          </a:prstGeom>
        </p:spPr>
      </p:pic>
      <p:pic>
        <p:nvPicPr>
          <p:cNvPr id="48" name="Gráfico 47" descr="Grupo de hombres">
            <a:extLst>
              <a:ext uri="{FF2B5EF4-FFF2-40B4-BE49-F238E27FC236}">
                <a16:creationId xmlns:a16="http://schemas.microsoft.com/office/drawing/2014/main" id="{023740AB-A12B-1073-8B6B-5D5AB4EE1E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0550" y="1915551"/>
            <a:ext cx="873572" cy="873572"/>
          </a:xfrm>
          <a:prstGeom prst="rect">
            <a:avLst/>
          </a:prstGeom>
        </p:spPr>
      </p:pic>
      <p:pic>
        <p:nvPicPr>
          <p:cNvPr id="69" name="Gráfico 68" descr="Dinero">
            <a:extLst>
              <a:ext uri="{FF2B5EF4-FFF2-40B4-BE49-F238E27FC236}">
                <a16:creationId xmlns:a16="http://schemas.microsoft.com/office/drawing/2014/main" id="{D648F9C2-6F31-7B15-3FA9-0B1144CC3F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68343" y="3421770"/>
            <a:ext cx="721058" cy="721058"/>
          </a:xfrm>
          <a:prstGeom prst="rect">
            <a:avLst/>
          </a:prstGeom>
        </p:spPr>
      </p:pic>
      <p:sp>
        <p:nvSpPr>
          <p:cNvPr id="76" name="Forma libre: forma 75">
            <a:extLst>
              <a:ext uri="{FF2B5EF4-FFF2-40B4-BE49-F238E27FC236}">
                <a16:creationId xmlns:a16="http://schemas.microsoft.com/office/drawing/2014/main" id="{C43EA794-86BC-38F0-B6A5-E491958A04B2}"/>
              </a:ext>
            </a:extLst>
          </p:cNvPr>
          <p:cNvSpPr/>
          <p:nvPr/>
        </p:nvSpPr>
        <p:spPr>
          <a:xfrm rot="9567667">
            <a:off x="437703" y="927250"/>
            <a:ext cx="12647779" cy="5242704"/>
          </a:xfrm>
          <a:custGeom>
            <a:avLst/>
            <a:gdLst>
              <a:gd name="connsiteX0" fmla="*/ 1373131 w 12647779"/>
              <a:gd name="connsiteY0" fmla="*/ 5242704 h 5242704"/>
              <a:gd name="connsiteX1" fmla="*/ 0 w 12647779"/>
              <a:gd name="connsiteY1" fmla="*/ 3244943 h 5242704"/>
              <a:gd name="connsiteX2" fmla="*/ 896778 w 12647779"/>
              <a:gd name="connsiteY2" fmla="*/ 0 h 5242704"/>
              <a:gd name="connsiteX3" fmla="*/ 11402659 w 12647779"/>
              <a:gd name="connsiteY3" fmla="*/ 2003120 h 5242704"/>
              <a:gd name="connsiteX4" fmla="*/ 11402659 w 12647779"/>
              <a:gd name="connsiteY4" fmla="*/ 1990989 h 5242704"/>
              <a:gd name="connsiteX5" fmla="*/ 12025219 w 12647779"/>
              <a:gd name="connsiteY5" fmla="*/ 1990989 h 5242704"/>
              <a:gd name="connsiteX6" fmla="*/ 12647779 w 12647779"/>
              <a:gd name="connsiteY6" fmla="*/ 2961313 h 5242704"/>
              <a:gd name="connsiteX7" fmla="*/ 12025219 w 12647779"/>
              <a:gd name="connsiteY7" fmla="*/ 3931637 h 5242704"/>
              <a:gd name="connsiteX8" fmla="*/ 11592778 w 12647779"/>
              <a:gd name="connsiteY8" fmla="*/ 3931636 h 5242704"/>
              <a:gd name="connsiteX9" fmla="*/ 11593182 w 12647779"/>
              <a:gd name="connsiteY9" fmla="*/ 3971318 h 524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7779" h="5242704">
                <a:moveTo>
                  <a:pt x="1373131" y="5242704"/>
                </a:moveTo>
                <a:cubicBezTo>
                  <a:pt x="1299360" y="4489361"/>
                  <a:pt x="73770" y="3998286"/>
                  <a:pt x="0" y="3244943"/>
                </a:cubicBezTo>
                <a:lnTo>
                  <a:pt x="896778" y="0"/>
                </a:lnTo>
                <a:lnTo>
                  <a:pt x="11402659" y="2003120"/>
                </a:lnTo>
                <a:lnTo>
                  <a:pt x="11402659" y="1990989"/>
                </a:lnTo>
                <a:lnTo>
                  <a:pt x="12025219" y="1990989"/>
                </a:lnTo>
                <a:cubicBezTo>
                  <a:pt x="12369049" y="1990989"/>
                  <a:pt x="12647779" y="2425418"/>
                  <a:pt x="12647779" y="2961313"/>
                </a:cubicBezTo>
                <a:cubicBezTo>
                  <a:pt x="12647779" y="3497208"/>
                  <a:pt x="12369049" y="3931637"/>
                  <a:pt x="12025219" y="3931637"/>
                </a:cubicBezTo>
                <a:lnTo>
                  <a:pt x="11592778" y="3931636"/>
                </a:lnTo>
                <a:lnTo>
                  <a:pt x="11593182" y="3971318"/>
                </a:lnTo>
                <a:close/>
              </a:path>
            </a:pathLst>
          </a:custGeom>
          <a:gradFill>
            <a:gsLst>
              <a:gs pos="0">
                <a:srgbClr val="31185E">
                  <a:alpha val="40000"/>
                </a:srgbClr>
              </a:gs>
              <a:gs pos="61000">
                <a:srgbClr val="704E9B">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pic>
        <p:nvPicPr>
          <p:cNvPr id="72" name="Gráfico 71" descr="Lupa">
            <a:extLst>
              <a:ext uri="{FF2B5EF4-FFF2-40B4-BE49-F238E27FC236}">
                <a16:creationId xmlns:a16="http://schemas.microsoft.com/office/drawing/2014/main" id="{A3CB515F-A490-084B-8B17-7B5F9E4602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400000">
            <a:off x="-568884" y="3586863"/>
            <a:ext cx="3673738" cy="3673738"/>
          </a:xfrm>
          <a:prstGeom prst="rect">
            <a:avLst/>
          </a:prstGeom>
        </p:spPr>
      </p:pic>
      <p:grpSp>
        <p:nvGrpSpPr>
          <p:cNvPr id="2" name="Grupo 1">
            <a:extLst>
              <a:ext uri="{FF2B5EF4-FFF2-40B4-BE49-F238E27FC236}">
                <a16:creationId xmlns:a16="http://schemas.microsoft.com/office/drawing/2014/main" id="{E33DEF8A-58E3-CB94-48B6-04CC32A29BC1}"/>
              </a:ext>
            </a:extLst>
          </p:cNvPr>
          <p:cNvGrpSpPr/>
          <p:nvPr/>
        </p:nvGrpSpPr>
        <p:grpSpPr>
          <a:xfrm>
            <a:off x="5200292" y="4721308"/>
            <a:ext cx="4857159" cy="590246"/>
            <a:chOff x="5200292" y="4721308"/>
            <a:chExt cx="4857159" cy="590246"/>
          </a:xfrm>
        </p:grpSpPr>
        <p:sp>
          <p:nvSpPr>
            <p:cNvPr id="78" name="Rectángulo: esquinas redondeadas 77">
              <a:extLst>
                <a:ext uri="{FF2B5EF4-FFF2-40B4-BE49-F238E27FC236}">
                  <a16:creationId xmlns:a16="http://schemas.microsoft.com/office/drawing/2014/main" id="{EB756540-3E26-7506-9555-22F22B3417C7}"/>
                </a:ext>
              </a:extLst>
            </p:cNvPr>
            <p:cNvSpPr/>
            <p:nvPr/>
          </p:nvSpPr>
          <p:spPr>
            <a:xfrm>
              <a:off x="5200292" y="4721308"/>
              <a:ext cx="4857159" cy="590246"/>
            </a:xfrm>
            <a:prstGeom prst="roundRect">
              <a:avLst>
                <a:gd name="adj" fmla="val 21496"/>
              </a:avLst>
            </a:prstGeom>
            <a:solidFill>
              <a:srgbClr val="5C498D"/>
            </a:solidFill>
            <a:ln>
              <a:noFill/>
            </a:ln>
            <a:effectLst>
              <a:outerShdw blurRad="76200" dist="38100" dir="5400000"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9" name="CuadroTexto 78">
              <a:extLst>
                <a:ext uri="{FF2B5EF4-FFF2-40B4-BE49-F238E27FC236}">
                  <a16:creationId xmlns:a16="http://schemas.microsoft.com/office/drawing/2014/main" id="{EC3FBEE3-4BF1-00A9-901D-BB344AA6364F}"/>
                </a:ext>
              </a:extLst>
            </p:cNvPr>
            <p:cNvSpPr txBox="1"/>
            <p:nvPr/>
          </p:nvSpPr>
          <p:spPr>
            <a:xfrm>
              <a:off x="5416545" y="4874433"/>
              <a:ext cx="4275848" cy="284693"/>
            </a:xfrm>
            <a:prstGeom prst="rect">
              <a:avLst/>
            </a:prstGeom>
            <a:noFill/>
          </p:spPr>
          <p:txBody>
            <a:bodyPr wrap="square" rtlCol="0">
              <a:spAutoFit/>
            </a:bodyPr>
            <a:lstStyle/>
            <a:p>
              <a:pPr algn="ctr">
                <a:lnSpc>
                  <a:spcPts val="1500"/>
                </a:lnSpc>
              </a:pPr>
              <a:r>
                <a:rPr lang="es-ES" sz="1800" dirty="0">
                  <a:solidFill>
                    <a:schemeClr val="bg1"/>
                  </a:solidFill>
                  <a:latin typeface="Barlow Condensed" panose="00000506000000000000" pitchFamily="2" charset="0"/>
                </a:rPr>
                <a:t>Un buen seguimiento a la política pública permite:</a:t>
              </a:r>
            </a:p>
          </p:txBody>
        </p:sp>
      </p:grpSp>
      <p:sp>
        <p:nvSpPr>
          <p:cNvPr id="80" name="12 CuadroTexto">
            <a:extLst>
              <a:ext uri="{FF2B5EF4-FFF2-40B4-BE49-F238E27FC236}">
                <a16:creationId xmlns:a16="http://schemas.microsoft.com/office/drawing/2014/main" id="{D9608552-2D52-906D-BA9E-9BADC717BF5B}"/>
              </a:ext>
            </a:extLst>
          </p:cNvPr>
          <p:cNvSpPr txBox="1">
            <a:spLocks noChangeArrowheads="1"/>
          </p:cNvSpPr>
          <p:nvPr/>
        </p:nvSpPr>
        <p:spPr bwMode="auto">
          <a:xfrm>
            <a:off x="3429344" y="5488828"/>
            <a:ext cx="1689435" cy="86835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Corregir rumbos cuando se detectan fallos.</a:t>
            </a:r>
            <a:endParaRPr lang="es-EC" sz="1800" dirty="0">
              <a:solidFill>
                <a:schemeClr val="accent1">
                  <a:lumMod val="50000"/>
                </a:schemeClr>
              </a:solidFill>
              <a:latin typeface="Barlow Condensed" panose="00000506000000000000" pitchFamily="2" charset="0"/>
            </a:endParaRPr>
          </a:p>
        </p:txBody>
      </p:sp>
      <p:sp>
        <p:nvSpPr>
          <p:cNvPr id="81" name="12 CuadroTexto">
            <a:extLst>
              <a:ext uri="{FF2B5EF4-FFF2-40B4-BE49-F238E27FC236}">
                <a16:creationId xmlns:a16="http://schemas.microsoft.com/office/drawing/2014/main" id="{08C4E55B-7EF5-4038-F73D-41328F48860F}"/>
              </a:ext>
            </a:extLst>
          </p:cNvPr>
          <p:cNvSpPr txBox="1">
            <a:spLocks noChangeArrowheads="1"/>
          </p:cNvSpPr>
          <p:nvPr/>
        </p:nvSpPr>
        <p:spPr bwMode="auto">
          <a:xfrm>
            <a:off x="5065225" y="5488828"/>
            <a:ext cx="1567349" cy="112483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Reasignar recursos de forma más eficiente.</a:t>
            </a:r>
            <a:endParaRPr lang="es-EC" sz="1800" dirty="0">
              <a:solidFill>
                <a:schemeClr val="accent1">
                  <a:lumMod val="50000"/>
                </a:schemeClr>
              </a:solidFill>
              <a:latin typeface="Barlow Condensed" panose="00000506000000000000" pitchFamily="2" charset="0"/>
            </a:endParaRPr>
          </a:p>
        </p:txBody>
      </p:sp>
      <p:sp>
        <p:nvSpPr>
          <p:cNvPr id="82" name="12 CuadroTexto">
            <a:extLst>
              <a:ext uri="{FF2B5EF4-FFF2-40B4-BE49-F238E27FC236}">
                <a16:creationId xmlns:a16="http://schemas.microsoft.com/office/drawing/2014/main" id="{30BED5DE-E737-9948-FAB3-EB4C00868415}"/>
              </a:ext>
            </a:extLst>
          </p:cNvPr>
          <p:cNvSpPr txBox="1">
            <a:spLocks noChangeArrowheads="1"/>
          </p:cNvSpPr>
          <p:nvPr/>
        </p:nvSpPr>
        <p:spPr bwMode="auto">
          <a:xfrm>
            <a:off x="6573908" y="5488828"/>
            <a:ext cx="1689435" cy="112483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Adaptar estrategias ante cambios del contexto.</a:t>
            </a:r>
            <a:endParaRPr lang="es-EC" sz="1800" dirty="0">
              <a:solidFill>
                <a:schemeClr val="accent1">
                  <a:lumMod val="50000"/>
                </a:schemeClr>
              </a:solidFill>
              <a:latin typeface="Barlow Condensed" panose="00000506000000000000" pitchFamily="2" charset="0"/>
            </a:endParaRPr>
          </a:p>
        </p:txBody>
      </p:sp>
      <p:sp>
        <p:nvSpPr>
          <p:cNvPr id="83" name="12 CuadroTexto">
            <a:extLst>
              <a:ext uri="{FF2B5EF4-FFF2-40B4-BE49-F238E27FC236}">
                <a16:creationId xmlns:a16="http://schemas.microsoft.com/office/drawing/2014/main" id="{C1B9C63E-4F8A-020E-28F9-BA6FA73DE2E0}"/>
              </a:ext>
            </a:extLst>
          </p:cNvPr>
          <p:cNvSpPr txBox="1">
            <a:spLocks noChangeArrowheads="1"/>
          </p:cNvSpPr>
          <p:nvPr/>
        </p:nvSpPr>
        <p:spPr bwMode="auto">
          <a:xfrm>
            <a:off x="8307637" y="5488828"/>
            <a:ext cx="1828142" cy="112483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Anticipar conflictos o resistencias en el proceso de implementación.</a:t>
            </a:r>
            <a:endParaRPr lang="es-EC" sz="1800" dirty="0">
              <a:solidFill>
                <a:schemeClr val="accent1">
                  <a:lumMod val="50000"/>
                </a:schemeClr>
              </a:solidFill>
              <a:latin typeface="Barlow Condensed" panose="00000506000000000000" pitchFamily="2" charset="0"/>
            </a:endParaRPr>
          </a:p>
        </p:txBody>
      </p:sp>
      <p:sp>
        <p:nvSpPr>
          <p:cNvPr id="84" name="12 CuadroTexto">
            <a:extLst>
              <a:ext uri="{FF2B5EF4-FFF2-40B4-BE49-F238E27FC236}">
                <a16:creationId xmlns:a16="http://schemas.microsoft.com/office/drawing/2014/main" id="{86A43612-73C1-C564-4F9F-A6A8B11359A5}"/>
              </a:ext>
            </a:extLst>
          </p:cNvPr>
          <p:cNvSpPr txBox="1">
            <a:spLocks noChangeArrowheads="1"/>
          </p:cNvSpPr>
          <p:nvPr/>
        </p:nvSpPr>
        <p:spPr bwMode="auto">
          <a:xfrm>
            <a:off x="10318855" y="5488828"/>
            <a:ext cx="1689435" cy="86835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Retroalimentar el diseño de políticas futuras.</a:t>
            </a:r>
            <a:endParaRPr lang="es-EC" sz="1800" dirty="0">
              <a:solidFill>
                <a:schemeClr val="accent1">
                  <a:lumMod val="50000"/>
                </a:schemeClr>
              </a:solidFill>
              <a:latin typeface="Barlow Condensed" panose="00000506000000000000" pitchFamily="2" charset="0"/>
            </a:endParaRPr>
          </a:p>
        </p:txBody>
      </p:sp>
      <p:cxnSp>
        <p:nvCxnSpPr>
          <p:cNvPr id="86" name="Conector recto 85">
            <a:extLst>
              <a:ext uri="{FF2B5EF4-FFF2-40B4-BE49-F238E27FC236}">
                <a16:creationId xmlns:a16="http://schemas.microsoft.com/office/drawing/2014/main" id="{F29FF2EF-FCC6-842E-D77B-ECA0EFFCBDF2}"/>
              </a:ext>
            </a:extLst>
          </p:cNvPr>
          <p:cNvCxnSpPr>
            <a:cxnSpLocks/>
          </p:cNvCxnSpPr>
          <p:nvPr/>
        </p:nvCxnSpPr>
        <p:spPr>
          <a:xfrm>
            <a:off x="5118856" y="5551970"/>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C0BC3CDD-3A0C-9C1E-9BB2-FC426FE1C544}"/>
              </a:ext>
            </a:extLst>
          </p:cNvPr>
          <p:cNvCxnSpPr>
            <a:cxnSpLocks/>
          </p:cNvCxnSpPr>
          <p:nvPr/>
        </p:nvCxnSpPr>
        <p:spPr>
          <a:xfrm>
            <a:off x="6546612" y="5551970"/>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276DC93F-3D63-9674-7F62-C65AE59EC3F0}"/>
              </a:ext>
            </a:extLst>
          </p:cNvPr>
          <p:cNvCxnSpPr>
            <a:cxnSpLocks/>
          </p:cNvCxnSpPr>
          <p:nvPr/>
        </p:nvCxnSpPr>
        <p:spPr>
          <a:xfrm>
            <a:off x="8241214" y="5551970"/>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BFE0EF06-DFD9-91CF-E6B5-C98F23EE69B4}"/>
              </a:ext>
            </a:extLst>
          </p:cNvPr>
          <p:cNvCxnSpPr>
            <a:cxnSpLocks/>
          </p:cNvCxnSpPr>
          <p:nvPr/>
        </p:nvCxnSpPr>
        <p:spPr>
          <a:xfrm>
            <a:off x="10222416" y="5551970"/>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0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A0A6-0278-239B-6685-0C1C5B94F82D}"/>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B515389-CEB9-B8C5-97BB-60FD7B1D1480}"/>
              </a:ext>
            </a:extLst>
          </p:cNvPr>
          <p:cNvSpPr/>
          <p:nvPr/>
        </p:nvSpPr>
        <p:spPr>
          <a:xfrm rot="20072420">
            <a:off x="1586740" y="2829396"/>
            <a:ext cx="2576892" cy="5653708"/>
          </a:xfrm>
          <a:prstGeom prst="rect">
            <a:avLst/>
          </a:prstGeom>
          <a:gradFill flip="none" rotWithShape="1">
            <a:gsLst>
              <a:gs pos="0">
                <a:srgbClr val="31185E">
                  <a:alpha val="67000"/>
                </a:srgbClr>
              </a:gs>
              <a:gs pos="61000">
                <a:srgbClr val="704E9B">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783E75CB-1417-1946-67CA-72B584727C39}"/>
              </a:ext>
            </a:extLst>
          </p:cNvPr>
          <p:cNvSpPr/>
          <p:nvPr/>
        </p:nvSpPr>
        <p:spPr>
          <a:xfrm rot="20072420">
            <a:off x="3967418" y="4310156"/>
            <a:ext cx="2659183" cy="4237317"/>
          </a:xfrm>
          <a:prstGeom prst="rect">
            <a:avLst/>
          </a:prstGeom>
          <a:gradFill>
            <a:gsLst>
              <a:gs pos="0">
                <a:srgbClr val="31185E">
                  <a:alpha val="67000"/>
                </a:srgbClr>
              </a:gs>
              <a:gs pos="61000">
                <a:srgbClr val="704E9B">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D8912753-C40A-D762-BF8D-72ACC54CB4BC}"/>
              </a:ext>
            </a:extLst>
          </p:cNvPr>
          <p:cNvSpPr/>
          <p:nvPr/>
        </p:nvSpPr>
        <p:spPr>
          <a:xfrm rot="20072420">
            <a:off x="9989486" y="2955168"/>
            <a:ext cx="2543989" cy="4739032"/>
          </a:xfrm>
          <a:prstGeom prst="rect">
            <a:avLst/>
          </a:prstGeom>
          <a:gradFill>
            <a:gsLst>
              <a:gs pos="0">
                <a:srgbClr val="31185E">
                  <a:alpha val="67000"/>
                </a:srgbClr>
              </a:gs>
              <a:gs pos="61000">
                <a:srgbClr val="704E9B">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E4CC07CA-3366-2398-C6A5-0ED625F95604}"/>
              </a:ext>
            </a:extLst>
          </p:cNvPr>
          <p:cNvSpPr/>
          <p:nvPr/>
        </p:nvSpPr>
        <p:spPr>
          <a:xfrm rot="20072420">
            <a:off x="6705471" y="4451016"/>
            <a:ext cx="2576892" cy="3629386"/>
          </a:xfrm>
          <a:prstGeom prst="rect">
            <a:avLst/>
          </a:prstGeom>
          <a:gradFill>
            <a:gsLst>
              <a:gs pos="0">
                <a:srgbClr val="31185E">
                  <a:alpha val="67000"/>
                </a:srgbClr>
              </a:gs>
              <a:gs pos="61000">
                <a:srgbClr val="704E9B">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4" name="Imagen 33">
            <a:extLst>
              <a:ext uri="{FF2B5EF4-FFF2-40B4-BE49-F238E27FC236}">
                <a16:creationId xmlns:a16="http://schemas.microsoft.com/office/drawing/2014/main" id="{875912AF-42F8-8A71-CC00-AFA50426CC9E}"/>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0D94C57E-13AA-3E49-850B-5CC35A2296AF}"/>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7BD91A15-255C-F92F-014B-3B17C6F18812}"/>
              </a:ext>
            </a:extLst>
          </p:cNvPr>
          <p:cNvSpPr txBox="1"/>
          <p:nvPr/>
        </p:nvSpPr>
        <p:spPr>
          <a:xfrm>
            <a:off x="739601" y="197999"/>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Contenido</a:t>
            </a:r>
          </a:p>
        </p:txBody>
      </p:sp>
      <p:grpSp>
        <p:nvGrpSpPr>
          <p:cNvPr id="4" name="Grupo 3">
            <a:extLst>
              <a:ext uri="{FF2B5EF4-FFF2-40B4-BE49-F238E27FC236}">
                <a16:creationId xmlns:a16="http://schemas.microsoft.com/office/drawing/2014/main" id="{583902B6-65C3-5314-A8CC-6370D11510C0}"/>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3EA29171-71FD-C30A-F0B6-EA53727B30D9}"/>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F12D4D05-C3E9-BAB2-32F4-8BD4483BB70B}"/>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FACE78A0-F06F-209B-AEE2-1B3CDC3E5577}"/>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80CBFF8E-7EC9-91B0-3A75-6D2B964A155A}"/>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17AC619D-0874-0C28-8BF0-673248B9A450}"/>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17EAE4A1-D3BA-D432-8D66-0860771C3920}"/>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FE243DA1-A2ED-112B-B66C-35D7CC331B5E}"/>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D8DFB3C3-5088-995A-80B1-9A55AD670FB8}"/>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89DCEE2B-AD50-4289-175C-B03273BFEC3A}"/>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ACC1208E-2132-23D3-74AE-AC35BB2DA88A}"/>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F41AF453-A4E4-D7FB-C28E-D086B2168938}"/>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60BE55AE-3639-C313-8992-EF2074557165}"/>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A646D828-F2B8-1237-3925-03E3F7212219}"/>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87FB8DBF-6F50-4D30-2944-F421DC16E3A7}"/>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EE41A13F-F1A4-50FC-964C-46151291D4B7}"/>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01B0AB31-8A81-6FD7-658A-179AB75C743D}"/>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198C18B0-FD3B-47DE-D1ED-107ED7BE1EC8}"/>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B9383310-44A7-1F63-9941-51DDEC4B469F}"/>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D85EDEAC-AAE3-027D-445C-B8996708E681}"/>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A25D6394-770D-3980-CA05-17EE6D4112EC}"/>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B7D20A11-C42A-1068-4146-E3A767858CD0}"/>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70AB548F-42BE-1278-217C-CDE23AE0CED0}"/>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03549479-C08C-556A-35C8-8BFF06B23B46}"/>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56EFC8B7-56E7-EF98-D449-76350238D81A}"/>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90F8453A-3DAC-1057-572C-F10063B32FFF}"/>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56C0E7BB-98EC-1434-9701-FB318575AE1F}"/>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D09AF3C8-C2E8-C08C-2325-2A4060DDBC45}"/>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022770DF-A444-6DA0-52C5-2EE231FE099A}"/>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BA0DBBA3-5A7B-3C7F-1955-FD85EC6CFC9E}"/>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C95A188E-CE0F-35FA-0A01-738A709357B3}"/>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4AAFF198-A022-0263-E04F-BDAF82FF90BD}"/>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7A65C143-489F-0FA4-7356-E4340CCB2758}"/>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7F6F9D08-A807-E2D2-1685-82537FF0A892}"/>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830F1B03-5DE4-415B-45F9-CA7F10F23B6E}"/>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5BC6C208-54E1-BC7A-2C16-01763C072C8D}"/>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E61ED300-C662-432E-F390-9293AE7E330B}"/>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5222A6A3-BF8E-C8B1-34A2-501269ADCB66}"/>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CC76BB8C-A218-0B5E-B664-F73EFF563BC8}"/>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7A8EE75D-D86A-AC36-D927-6A5EEE949058}"/>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465D3F1C-8E26-6497-DBA8-12468CB08A19}"/>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B32E727E-71CF-5DC6-23D7-F386B5AA4248}"/>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9CC879AF-662A-164C-F41D-F95B933A76A2}"/>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78AFAEC3-4B5E-3D74-2B3A-0EA8C0502CC3}"/>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F41D7C26-1EA3-9898-6F7D-9DAA92CB47D8}"/>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2D14A27D-F772-2A51-E3E4-30D9C65A6E03}"/>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28E4D170-A253-DF64-2FF6-418FE03DC001}"/>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49FB4C27-C511-9A1D-B7F8-C1141E6EF04B}"/>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FA916BEC-B2CC-5B76-EBEB-91B5FD7F2AD3}"/>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8F0CF485-8074-F62D-6233-E3840F214FB2}"/>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E7FFF98B-1C9C-6F67-6C34-B8D476ADD4E3}"/>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B587DC29-4B05-8C08-0BE8-264F00879126}"/>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5FC9FCA5-C4F3-7C47-4B7B-1E404EAB85A3}"/>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F0923D10-AD7A-8BB6-2853-0C139DC95050}"/>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3F601BC4-C0DA-BA83-94C5-A626B58FEDD9}"/>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142D23BA-76ED-F65C-A9DD-F06DA04DC46E}"/>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8B1067BD-0943-2C05-C90D-3C5429AFDC6E}"/>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84183088-F522-2C2E-F425-4F66F2E9C990}"/>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0ACDC122-2E21-7B19-D7C3-0DE28858E56E}"/>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0ACDC122-2E21-7B19-D7C3-0DE28858E56E}"/>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BF1624FB-FF7E-28CB-3840-C9C8E1ABA0B0}"/>
              </a:ext>
            </a:extLst>
          </p:cNvPr>
          <p:cNvSpPr txBox="1"/>
          <p:nvPr/>
        </p:nvSpPr>
        <p:spPr>
          <a:xfrm>
            <a:off x="4625288" y="1426852"/>
            <a:ext cx="3017468" cy="425758"/>
          </a:xfrm>
          <a:prstGeom prst="rect">
            <a:avLst/>
          </a:prstGeom>
          <a:noFill/>
          <a:effectLst/>
        </p:spPr>
        <p:txBody>
          <a:bodyPr wrap="square" rtlCol="0">
            <a:spAutoFit/>
          </a:bodyPr>
          <a:lstStyle/>
          <a:p>
            <a:pPr algn="ctr">
              <a:lnSpc>
                <a:spcPts val="2600"/>
              </a:lnSpc>
            </a:pPr>
            <a:r>
              <a:rPr lang="es-ES" sz="2800" b="1" dirty="0">
                <a:solidFill>
                  <a:srgbClr val="573883"/>
                </a:solidFill>
                <a:latin typeface="Barlow Condensed" panose="00000506000000000000" pitchFamily="2" charset="0"/>
              </a:rPr>
              <a:t>Conclusión</a:t>
            </a:r>
          </a:p>
        </p:txBody>
      </p:sp>
      <p:pic>
        <p:nvPicPr>
          <p:cNvPr id="116" name="Imagen 115">
            <a:extLst>
              <a:ext uri="{FF2B5EF4-FFF2-40B4-BE49-F238E27FC236}">
                <a16:creationId xmlns:a16="http://schemas.microsoft.com/office/drawing/2014/main" id="{002A3D91-B34E-0F13-9CD9-5F90D3C7D7A5}"/>
              </a:ext>
            </a:extLst>
          </p:cNvPr>
          <p:cNvPicPr>
            <a:picLocks noChangeAspect="1"/>
          </p:cNvPicPr>
          <p:nvPr/>
        </p:nvPicPr>
        <p:blipFill>
          <a:blip r:embed="rId5"/>
          <a:srcRect l="30631" t="4891" r="6255" b="15743"/>
          <a:stretch>
            <a:fillRect/>
          </a:stretch>
        </p:blipFill>
        <p:spPr>
          <a:xfrm>
            <a:off x="459032" y="2159566"/>
            <a:ext cx="2454371" cy="2058090"/>
          </a:xfrm>
          <a:custGeom>
            <a:avLst/>
            <a:gdLst>
              <a:gd name="connsiteX0" fmla="*/ 1503058 w 2454371"/>
              <a:gd name="connsiteY0" fmla="*/ 606 h 2058090"/>
              <a:gd name="connsiteX1" fmla="*/ 2372577 w 2454371"/>
              <a:gd name="connsiteY1" fmla="*/ 424137 h 2058090"/>
              <a:gd name="connsiteX2" fmla="*/ 1666790 w 2454371"/>
              <a:gd name="connsiteY2" fmla="*/ 1861434 h 2058090"/>
              <a:gd name="connsiteX3" fmla="*/ 81795 w 2454371"/>
              <a:gd name="connsiteY3" fmla="*/ 1633953 h 2058090"/>
              <a:gd name="connsiteX4" fmla="*/ 787582 w 2454371"/>
              <a:gd name="connsiteY4" fmla="*/ 196656 h 2058090"/>
              <a:gd name="connsiteX5" fmla="*/ 1503058 w 2454371"/>
              <a:gd name="connsiteY5" fmla="*/ 606 h 20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71" h="2058090">
                <a:moveTo>
                  <a:pt x="1503058" y="606"/>
                </a:moveTo>
                <a:cubicBezTo>
                  <a:pt x="1886734" y="-10715"/>
                  <a:pt x="2220835" y="136815"/>
                  <a:pt x="2372577" y="424137"/>
                </a:cubicBezTo>
                <a:cubicBezTo>
                  <a:pt x="2615363" y="883852"/>
                  <a:pt x="2299372" y="1527352"/>
                  <a:pt x="1666790" y="1861434"/>
                </a:cubicBezTo>
                <a:cubicBezTo>
                  <a:pt x="1034209" y="2195515"/>
                  <a:pt x="324582" y="2093668"/>
                  <a:pt x="81795" y="1633953"/>
                </a:cubicBezTo>
                <a:cubicBezTo>
                  <a:pt x="-160991" y="1174238"/>
                  <a:pt x="155000" y="530738"/>
                  <a:pt x="787582" y="196656"/>
                </a:cubicBezTo>
                <a:cubicBezTo>
                  <a:pt x="1024800" y="71376"/>
                  <a:pt x="1272852" y="7398"/>
                  <a:pt x="1503058" y="606"/>
                </a:cubicBezTo>
                <a:close/>
              </a:path>
            </a:pathLst>
          </a:custGeom>
        </p:spPr>
      </p:pic>
      <p:sp>
        <p:nvSpPr>
          <p:cNvPr id="117" name="12 CuadroTexto">
            <a:extLst>
              <a:ext uri="{FF2B5EF4-FFF2-40B4-BE49-F238E27FC236}">
                <a16:creationId xmlns:a16="http://schemas.microsoft.com/office/drawing/2014/main" id="{D4F6324E-D989-5A7A-9E6D-30DEA13C4F05}"/>
              </a:ext>
            </a:extLst>
          </p:cNvPr>
          <p:cNvSpPr txBox="1">
            <a:spLocks noChangeArrowheads="1"/>
          </p:cNvSpPr>
          <p:nvPr/>
        </p:nvSpPr>
        <p:spPr bwMode="auto">
          <a:xfrm>
            <a:off x="3541281" y="1907930"/>
            <a:ext cx="5223974" cy="1101749"/>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600" dirty="0">
                <a:solidFill>
                  <a:schemeClr val="accent1">
                    <a:lumMod val="50000"/>
                  </a:schemeClr>
                </a:solidFill>
                <a:latin typeface="Barlow Condensed" panose="00000506000000000000" pitchFamily="2" charset="0"/>
              </a:rPr>
              <a:t>El seguimiento en la gestión pública es un instrumento estratégico que permite mejorar la calidad del gasto, garantizar que los recursos públicos se usen para lo que fueron destinados, y asegurar que los ciudadanos reciban los beneficios de las políticas diseñadas para ellos.</a:t>
            </a:r>
            <a:endParaRPr lang="es-EC" sz="1600" dirty="0">
              <a:solidFill>
                <a:schemeClr val="accent1">
                  <a:lumMod val="50000"/>
                </a:schemeClr>
              </a:solidFill>
              <a:latin typeface="Barlow Condensed" panose="00000506000000000000" pitchFamily="2" charset="0"/>
            </a:endParaRPr>
          </a:p>
        </p:txBody>
      </p:sp>
      <p:pic>
        <p:nvPicPr>
          <p:cNvPr id="114" name="Imagen 113">
            <a:extLst>
              <a:ext uri="{FF2B5EF4-FFF2-40B4-BE49-F238E27FC236}">
                <a16:creationId xmlns:a16="http://schemas.microsoft.com/office/drawing/2014/main" id="{51000060-4F6D-AF10-66AD-A137EFF5D146}"/>
              </a:ext>
            </a:extLst>
          </p:cNvPr>
          <p:cNvPicPr>
            <a:picLocks noChangeAspect="1"/>
          </p:cNvPicPr>
          <p:nvPr/>
        </p:nvPicPr>
        <p:blipFill>
          <a:blip r:embed="rId6"/>
          <a:srcRect l="14192" t="26734" r="47569" b="25156"/>
          <a:stretch>
            <a:fillRect/>
          </a:stretch>
        </p:blipFill>
        <p:spPr>
          <a:xfrm>
            <a:off x="9021158" y="2159566"/>
            <a:ext cx="2454371" cy="2058090"/>
          </a:xfrm>
          <a:custGeom>
            <a:avLst/>
            <a:gdLst>
              <a:gd name="connsiteX0" fmla="*/ 1503058 w 2454371"/>
              <a:gd name="connsiteY0" fmla="*/ 606 h 2058090"/>
              <a:gd name="connsiteX1" fmla="*/ 2372577 w 2454371"/>
              <a:gd name="connsiteY1" fmla="*/ 424137 h 2058090"/>
              <a:gd name="connsiteX2" fmla="*/ 1666790 w 2454371"/>
              <a:gd name="connsiteY2" fmla="*/ 1861434 h 2058090"/>
              <a:gd name="connsiteX3" fmla="*/ 81795 w 2454371"/>
              <a:gd name="connsiteY3" fmla="*/ 1633953 h 2058090"/>
              <a:gd name="connsiteX4" fmla="*/ 787582 w 2454371"/>
              <a:gd name="connsiteY4" fmla="*/ 196656 h 2058090"/>
              <a:gd name="connsiteX5" fmla="*/ 1503058 w 2454371"/>
              <a:gd name="connsiteY5" fmla="*/ 606 h 20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71" h="2058090">
                <a:moveTo>
                  <a:pt x="1503058" y="606"/>
                </a:moveTo>
                <a:cubicBezTo>
                  <a:pt x="1886734" y="-10715"/>
                  <a:pt x="2220835" y="136815"/>
                  <a:pt x="2372577" y="424137"/>
                </a:cubicBezTo>
                <a:cubicBezTo>
                  <a:pt x="2615363" y="883852"/>
                  <a:pt x="2299372" y="1527352"/>
                  <a:pt x="1666790" y="1861434"/>
                </a:cubicBezTo>
                <a:cubicBezTo>
                  <a:pt x="1034209" y="2195515"/>
                  <a:pt x="324582" y="2093668"/>
                  <a:pt x="81795" y="1633953"/>
                </a:cubicBezTo>
                <a:cubicBezTo>
                  <a:pt x="-160991" y="1174238"/>
                  <a:pt x="155000" y="530738"/>
                  <a:pt x="787582" y="196656"/>
                </a:cubicBezTo>
                <a:cubicBezTo>
                  <a:pt x="1024800" y="71376"/>
                  <a:pt x="1272852" y="7398"/>
                  <a:pt x="1503058" y="606"/>
                </a:cubicBezTo>
                <a:close/>
              </a:path>
            </a:pathLst>
          </a:custGeom>
        </p:spPr>
      </p:pic>
      <p:pic>
        <p:nvPicPr>
          <p:cNvPr id="71" name="Imagen 70">
            <a:extLst>
              <a:ext uri="{FF2B5EF4-FFF2-40B4-BE49-F238E27FC236}">
                <a16:creationId xmlns:a16="http://schemas.microsoft.com/office/drawing/2014/main" id="{1B696102-7098-0AAD-BB7F-1347E646CDCA}"/>
              </a:ext>
            </a:extLst>
          </p:cNvPr>
          <p:cNvPicPr>
            <a:picLocks noChangeAspect="1"/>
          </p:cNvPicPr>
          <p:nvPr/>
        </p:nvPicPr>
        <p:blipFill>
          <a:blip r:embed="rId7"/>
          <a:srcRect l="30409" t="18295" r="30436" b="32444"/>
          <a:stretch>
            <a:fillRect/>
          </a:stretch>
        </p:blipFill>
        <p:spPr>
          <a:xfrm>
            <a:off x="5972532" y="3539322"/>
            <a:ext cx="2454370" cy="2058090"/>
          </a:xfrm>
          <a:custGeom>
            <a:avLst/>
            <a:gdLst>
              <a:gd name="connsiteX0" fmla="*/ 1503057 w 2454370"/>
              <a:gd name="connsiteY0" fmla="*/ 606 h 2058090"/>
              <a:gd name="connsiteX1" fmla="*/ 2372576 w 2454370"/>
              <a:gd name="connsiteY1" fmla="*/ 424137 h 2058090"/>
              <a:gd name="connsiteX2" fmla="*/ 1666790 w 2454370"/>
              <a:gd name="connsiteY2" fmla="*/ 1861434 h 2058090"/>
              <a:gd name="connsiteX3" fmla="*/ 81795 w 2454370"/>
              <a:gd name="connsiteY3" fmla="*/ 1633953 h 2058090"/>
              <a:gd name="connsiteX4" fmla="*/ 787581 w 2454370"/>
              <a:gd name="connsiteY4" fmla="*/ 196656 h 2058090"/>
              <a:gd name="connsiteX5" fmla="*/ 1503057 w 2454370"/>
              <a:gd name="connsiteY5" fmla="*/ 606 h 20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70" h="2058090">
                <a:moveTo>
                  <a:pt x="1503057" y="606"/>
                </a:moveTo>
                <a:cubicBezTo>
                  <a:pt x="1886733" y="-10714"/>
                  <a:pt x="2220834" y="136815"/>
                  <a:pt x="2372576" y="424137"/>
                </a:cubicBezTo>
                <a:cubicBezTo>
                  <a:pt x="2615362" y="883852"/>
                  <a:pt x="2299371" y="1527352"/>
                  <a:pt x="1666790" y="1861434"/>
                </a:cubicBezTo>
                <a:cubicBezTo>
                  <a:pt x="1034208" y="2195515"/>
                  <a:pt x="324581" y="2093668"/>
                  <a:pt x="81795" y="1633953"/>
                </a:cubicBezTo>
                <a:cubicBezTo>
                  <a:pt x="-160992" y="1174238"/>
                  <a:pt x="154999" y="530738"/>
                  <a:pt x="787581" y="196656"/>
                </a:cubicBezTo>
                <a:cubicBezTo>
                  <a:pt x="1024799" y="71376"/>
                  <a:pt x="1272852" y="7398"/>
                  <a:pt x="1503057" y="606"/>
                </a:cubicBezTo>
                <a:close/>
              </a:path>
            </a:pathLst>
          </a:custGeom>
        </p:spPr>
      </p:pic>
      <p:pic>
        <p:nvPicPr>
          <p:cNvPr id="75" name="Imagen 74">
            <a:extLst>
              <a:ext uri="{FF2B5EF4-FFF2-40B4-BE49-F238E27FC236}">
                <a16:creationId xmlns:a16="http://schemas.microsoft.com/office/drawing/2014/main" id="{8A277197-28CE-5F54-7DC8-C2164B4ACA2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415326" y="6194759"/>
            <a:ext cx="2693198" cy="553998"/>
          </a:xfrm>
          <a:prstGeom prst="rect">
            <a:avLst/>
          </a:prstGeom>
        </p:spPr>
      </p:pic>
      <p:pic>
        <p:nvPicPr>
          <p:cNvPr id="50" name="Imagen 49">
            <a:extLst>
              <a:ext uri="{FF2B5EF4-FFF2-40B4-BE49-F238E27FC236}">
                <a16:creationId xmlns:a16="http://schemas.microsoft.com/office/drawing/2014/main" id="{B598DE6F-386B-E6C8-5490-938D99236DAB}"/>
              </a:ext>
            </a:extLst>
          </p:cNvPr>
          <p:cNvPicPr>
            <a:picLocks noChangeAspect="1"/>
          </p:cNvPicPr>
          <p:nvPr/>
        </p:nvPicPr>
        <p:blipFill>
          <a:blip r:embed="rId9"/>
          <a:srcRect l="15191" t="270" r="27522" b="30739"/>
          <a:stretch>
            <a:fillRect/>
          </a:stretch>
        </p:blipFill>
        <p:spPr>
          <a:xfrm>
            <a:off x="3179699" y="3539322"/>
            <a:ext cx="2508341" cy="2103348"/>
          </a:xfrm>
          <a:custGeom>
            <a:avLst/>
            <a:gdLst>
              <a:gd name="connsiteX0" fmla="*/ 1682232 w 2746947"/>
              <a:gd name="connsiteY0" fmla="*/ 679 h 2303429"/>
              <a:gd name="connsiteX1" fmla="*/ 2655402 w 2746947"/>
              <a:gd name="connsiteY1" fmla="*/ 474698 h 2303429"/>
              <a:gd name="connsiteX2" fmla="*/ 1865482 w 2746947"/>
              <a:gd name="connsiteY2" fmla="*/ 2083330 h 2303429"/>
              <a:gd name="connsiteX3" fmla="*/ 91545 w 2746947"/>
              <a:gd name="connsiteY3" fmla="*/ 1828732 h 2303429"/>
              <a:gd name="connsiteX4" fmla="*/ 881466 w 2746947"/>
              <a:gd name="connsiteY4" fmla="*/ 220100 h 2303429"/>
              <a:gd name="connsiteX5" fmla="*/ 1682232 w 2746947"/>
              <a:gd name="connsiteY5" fmla="*/ 679 h 230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6947" h="2303429">
                <a:moveTo>
                  <a:pt x="1682232" y="679"/>
                </a:moveTo>
                <a:cubicBezTo>
                  <a:pt x="2111644" y="-11991"/>
                  <a:pt x="2485572" y="153125"/>
                  <a:pt x="2655402" y="474698"/>
                </a:cubicBezTo>
                <a:cubicBezTo>
                  <a:pt x="2927131" y="989214"/>
                  <a:pt x="2573471" y="1709424"/>
                  <a:pt x="1865482" y="2083330"/>
                </a:cubicBezTo>
                <a:cubicBezTo>
                  <a:pt x="1157492" y="2457236"/>
                  <a:pt x="363273" y="2343248"/>
                  <a:pt x="91545" y="1828732"/>
                </a:cubicBezTo>
                <a:cubicBezTo>
                  <a:pt x="-180183" y="1314216"/>
                  <a:pt x="173476" y="594006"/>
                  <a:pt x="881466" y="220100"/>
                </a:cubicBezTo>
                <a:cubicBezTo>
                  <a:pt x="1146962" y="79885"/>
                  <a:pt x="1424584" y="8281"/>
                  <a:pt x="1682232" y="679"/>
                </a:cubicBezTo>
                <a:close/>
              </a:path>
            </a:pathLst>
          </a:custGeom>
        </p:spPr>
      </p:pic>
    </p:spTree>
    <p:extLst>
      <p:ext uri="{BB962C8B-B14F-4D97-AF65-F5344CB8AC3E}">
        <p14:creationId xmlns:p14="http://schemas.microsoft.com/office/powerpoint/2010/main" val="2502153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85ABC687-3247-A374-BDCD-11D727AE2DF7}"/>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3D7309F-CCF0-4A5F-5197-23F09AEC7803}"/>
              </a:ext>
            </a:extLst>
          </p:cNvPr>
          <p:cNvSpPr/>
          <p:nvPr/>
        </p:nvSpPr>
        <p:spPr>
          <a:xfrm>
            <a:off x="0" y="0"/>
            <a:ext cx="12290781" cy="6858000"/>
          </a:xfrm>
          <a:prstGeom prst="rect">
            <a:avLst/>
          </a:prstGeom>
          <a:gradFill>
            <a:gsLst>
              <a:gs pos="29000">
                <a:srgbClr val="31185E"/>
              </a:gs>
              <a:gs pos="100000">
                <a:srgbClr val="704E9B"/>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rgbClr val="FFC600"/>
              </a:solidFill>
            </a:endParaRPr>
          </a:p>
        </p:txBody>
      </p:sp>
      <p:pic>
        <p:nvPicPr>
          <p:cNvPr id="17" name="Imagen 16">
            <a:extLst>
              <a:ext uri="{FF2B5EF4-FFF2-40B4-BE49-F238E27FC236}">
                <a16:creationId xmlns:a16="http://schemas.microsoft.com/office/drawing/2014/main" id="{C84E47FE-B477-3163-1D03-E6D30AA2E47E}"/>
              </a:ext>
            </a:extLst>
          </p:cNvPr>
          <p:cNvPicPr>
            <a:picLocks noChangeAspect="1"/>
          </p:cNvPicPr>
          <p:nvPr/>
        </p:nvPicPr>
        <p:blipFill>
          <a:blip r:embed="rId3"/>
          <a:srcRect l="3225" b="2"/>
          <a:stretch>
            <a:fillRect/>
          </a:stretch>
        </p:blipFill>
        <p:spPr>
          <a:xfrm>
            <a:off x="235437" y="-409863"/>
            <a:ext cx="5144748" cy="4039662"/>
          </a:xfrm>
          <a:custGeom>
            <a:avLst/>
            <a:gdLst>
              <a:gd name="connsiteX0" fmla="*/ 1663708 w 5144748"/>
              <a:gd name="connsiteY0" fmla="*/ 0 h 4039662"/>
              <a:gd name="connsiteX1" fmla="*/ 5144748 w 5144748"/>
              <a:gd name="connsiteY1" fmla="*/ 0 h 4039662"/>
              <a:gd name="connsiteX2" fmla="*/ 5144748 w 5144748"/>
              <a:gd name="connsiteY2" fmla="*/ 228104 h 4039662"/>
              <a:gd name="connsiteX3" fmla="*/ 4415945 w 5144748"/>
              <a:gd name="connsiteY3" fmla="*/ 1929911 h 4039662"/>
              <a:gd name="connsiteX4" fmla="*/ 4214207 w 5144748"/>
              <a:gd name="connsiteY4" fmla="*/ 2275390 h 4039662"/>
              <a:gd name="connsiteX5" fmla="*/ 4211297 w 5144748"/>
              <a:gd name="connsiteY5" fmla="*/ 2279271 h 4039662"/>
              <a:gd name="connsiteX6" fmla="*/ 1140600 w 5144748"/>
              <a:gd name="connsiteY6" fmla="*/ 4039662 h 4039662"/>
              <a:gd name="connsiteX7" fmla="*/ 0 w 5144748"/>
              <a:gd name="connsiteY7" fmla="*/ 3867893 h 403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4748" h="4039662">
                <a:moveTo>
                  <a:pt x="1663708" y="0"/>
                </a:moveTo>
                <a:lnTo>
                  <a:pt x="5144748" y="0"/>
                </a:lnTo>
                <a:lnTo>
                  <a:pt x="5144748" y="228104"/>
                </a:lnTo>
                <a:lnTo>
                  <a:pt x="4415945" y="1929911"/>
                </a:lnTo>
                <a:cubicBezTo>
                  <a:pt x="4350962" y="2053157"/>
                  <a:pt x="4283069" y="2168641"/>
                  <a:pt x="4214207" y="2275390"/>
                </a:cubicBezTo>
                <a:lnTo>
                  <a:pt x="4211297" y="2279271"/>
                </a:lnTo>
                <a:cubicBezTo>
                  <a:pt x="3827217" y="2936264"/>
                  <a:pt x="2917453" y="4039662"/>
                  <a:pt x="1140600" y="4039662"/>
                </a:cubicBezTo>
                <a:cubicBezTo>
                  <a:pt x="738092" y="4039662"/>
                  <a:pt x="354983" y="3982406"/>
                  <a:pt x="0" y="3867893"/>
                </a:cubicBezTo>
                <a:close/>
              </a:path>
            </a:pathLst>
          </a:custGeom>
        </p:spPr>
      </p:pic>
      <p:sp>
        <p:nvSpPr>
          <p:cNvPr id="16" name="Freeform 9">
            <a:extLst>
              <a:ext uri="{FF2B5EF4-FFF2-40B4-BE49-F238E27FC236}">
                <a16:creationId xmlns:a16="http://schemas.microsoft.com/office/drawing/2014/main" id="{820CCB3A-3A9B-15A6-64CE-8A1061BEE239}"/>
              </a:ext>
            </a:extLst>
          </p:cNvPr>
          <p:cNvSpPr>
            <a:spLocks/>
          </p:cNvSpPr>
          <p:nvPr/>
        </p:nvSpPr>
        <p:spPr bwMode="auto">
          <a:xfrm>
            <a:off x="232822" y="-3913019"/>
            <a:ext cx="6743700" cy="7545225"/>
          </a:xfrm>
          <a:custGeom>
            <a:avLst/>
            <a:gdLst>
              <a:gd name="T0" fmla="*/ 0 w 6953"/>
              <a:gd name="T1" fmla="*/ 7598 h 7775"/>
              <a:gd name="T2" fmla="*/ 1176 w 6953"/>
              <a:gd name="T3" fmla="*/ 7775 h 7775"/>
              <a:gd name="T4" fmla="*/ 4342 w 6953"/>
              <a:gd name="T5" fmla="*/ 5961 h 7775"/>
              <a:gd name="T6" fmla="*/ 4345 w 6953"/>
              <a:gd name="T7" fmla="*/ 5957 h 7775"/>
              <a:gd name="T8" fmla="*/ 4553 w 6953"/>
              <a:gd name="T9" fmla="*/ 5601 h 7775"/>
              <a:gd name="T10" fmla="*/ 6953 w 6953"/>
              <a:gd name="T11" fmla="*/ 0 h 7775"/>
              <a:gd name="T12" fmla="*/ 3270 w 6953"/>
              <a:gd name="T13" fmla="*/ 0 h 7775"/>
              <a:gd name="T14" fmla="*/ 0 w 6953"/>
              <a:gd name="T15" fmla="*/ 7598 h 7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53" h="7775">
                <a:moveTo>
                  <a:pt x="0" y="7598"/>
                </a:moveTo>
                <a:cubicBezTo>
                  <a:pt x="366" y="7716"/>
                  <a:pt x="761" y="7775"/>
                  <a:pt x="1176" y="7775"/>
                </a:cubicBezTo>
                <a:cubicBezTo>
                  <a:pt x="3008" y="7775"/>
                  <a:pt x="3946" y="6638"/>
                  <a:pt x="4342" y="5961"/>
                </a:cubicBezTo>
                <a:lnTo>
                  <a:pt x="4345" y="5957"/>
                </a:lnTo>
                <a:cubicBezTo>
                  <a:pt x="4416" y="5847"/>
                  <a:pt x="4486" y="5728"/>
                  <a:pt x="4553" y="5601"/>
                </a:cubicBezTo>
                <a:lnTo>
                  <a:pt x="6953" y="0"/>
                </a:lnTo>
                <a:lnTo>
                  <a:pt x="3270" y="0"/>
                </a:lnTo>
                <a:lnTo>
                  <a:pt x="0" y="7598"/>
                </a:lnTo>
                <a:close/>
              </a:path>
            </a:pathLst>
          </a:custGeom>
          <a:gradFill>
            <a:gsLst>
              <a:gs pos="44000">
                <a:srgbClr val="F67265"/>
              </a:gs>
              <a:gs pos="87000">
                <a:srgbClr val="8261E6">
                  <a:alpha val="61000"/>
                </a:srgbClr>
              </a:gs>
            </a:gsLst>
            <a:path path="circle">
              <a:fillToRect r="100000" b="100000"/>
            </a:path>
          </a:gradFill>
          <a:ln>
            <a:noFill/>
          </a:ln>
        </p:spPr>
        <p:txBody>
          <a:bodyPr vert="horz" wrap="square" lIns="91440" tIns="45720" rIns="91440" bIns="45720" numCol="1" anchor="t" anchorCtr="0" compatLnSpc="1">
            <a:prstTxWarp prst="textNoShape">
              <a:avLst/>
            </a:prstTxWarp>
          </a:bodyPr>
          <a:lstStyle/>
          <a:p>
            <a:endParaRPr lang="es-EC"/>
          </a:p>
        </p:txBody>
      </p:sp>
      <p:sp>
        <p:nvSpPr>
          <p:cNvPr id="12" name="Freeform 12">
            <a:extLst>
              <a:ext uri="{FF2B5EF4-FFF2-40B4-BE49-F238E27FC236}">
                <a16:creationId xmlns:a16="http://schemas.microsoft.com/office/drawing/2014/main" id="{A1ED3499-E1C0-F8A3-2445-6901C40F24FF}"/>
              </a:ext>
            </a:extLst>
          </p:cNvPr>
          <p:cNvSpPr>
            <a:spLocks/>
          </p:cNvSpPr>
          <p:nvPr/>
        </p:nvSpPr>
        <p:spPr bwMode="auto">
          <a:xfrm>
            <a:off x="-1185332" y="3453094"/>
            <a:ext cx="6667713" cy="7167218"/>
          </a:xfrm>
          <a:custGeom>
            <a:avLst/>
            <a:gdLst>
              <a:gd name="T0" fmla="*/ 1058 w 7419"/>
              <a:gd name="T1" fmla="*/ 6013 h 7973"/>
              <a:gd name="T2" fmla="*/ 2723 w 7419"/>
              <a:gd name="T3" fmla="*/ 2221 h 7973"/>
              <a:gd name="T4" fmla="*/ 6003 w 7419"/>
              <a:gd name="T5" fmla="*/ 197 h 7973"/>
              <a:gd name="T6" fmla="*/ 6346 w 7419"/>
              <a:gd name="T7" fmla="*/ 213 h 7973"/>
              <a:gd name="T8" fmla="*/ 6370 w 7419"/>
              <a:gd name="T9" fmla="*/ 215 h 7973"/>
              <a:gd name="T10" fmla="*/ 6413 w 7419"/>
              <a:gd name="T11" fmla="*/ 218 h 7973"/>
              <a:gd name="T12" fmla="*/ 6721 w 7419"/>
              <a:gd name="T13" fmla="*/ 261 h 7973"/>
              <a:gd name="T14" fmla="*/ 6755 w 7419"/>
              <a:gd name="T15" fmla="*/ 268 h 7973"/>
              <a:gd name="T16" fmla="*/ 6775 w 7419"/>
              <a:gd name="T17" fmla="*/ 272 h 7973"/>
              <a:gd name="T18" fmla="*/ 7045 w 7419"/>
              <a:gd name="T19" fmla="*/ 335 h 7973"/>
              <a:gd name="T20" fmla="*/ 7063 w 7419"/>
              <a:gd name="T21" fmla="*/ 340 h 7973"/>
              <a:gd name="T22" fmla="*/ 7075 w 7419"/>
              <a:gd name="T23" fmla="*/ 343 h 7973"/>
              <a:gd name="T24" fmla="*/ 7076 w 7419"/>
              <a:gd name="T25" fmla="*/ 343 h 7973"/>
              <a:gd name="T26" fmla="*/ 7154 w 7419"/>
              <a:gd name="T27" fmla="*/ 368 h 7973"/>
              <a:gd name="T28" fmla="*/ 3897 w 7419"/>
              <a:gd name="T29" fmla="*/ 7973 h 7973"/>
              <a:gd name="T30" fmla="*/ 4111 w 7419"/>
              <a:gd name="T31" fmla="*/ 7973 h 7973"/>
              <a:gd name="T32" fmla="*/ 7419 w 7419"/>
              <a:gd name="T33" fmla="*/ 252 h 7973"/>
              <a:gd name="T34" fmla="*/ 7288 w 7419"/>
              <a:gd name="T35" fmla="*/ 206 h 7973"/>
              <a:gd name="T36" fmla="*/ 7131 w 7419"/>
              <a:gd name="T37" fmla="*/ 154 h 7973"/>
              <a:gd name="T38" fmla="*/ 7110 w 7419"/>
              <a:gd name="T39" fmla="*/ 148 h 7973"/>
              <a:gd name="T40" fmla="*/ 7099 w 7419"/>
              <a:gd name="T41" fmla="*/ 145 h 7973"/>
              <a:gd name="T42" fmla="*/ 6813 w 7419"/>
              <a:gd name="T43" fmla="*/ 78 h 7973"/>
              <a:gd name="T44" fmla="*/ 6795 w 7419"/>
              <a:gd name="T45" fmla="*/ 75 h 7973"/>
              <a:gd name="T46" fmla="*/ 6756 w 7419"/>
              <a:gd name="T47" fmla="*/ 67 h 7973"/>
              <a:gd name="T48" fmla="*/ 6433 w 7419"/>
              <a:gd name="T49" fmla="*/ 22 h 7973"/>
              <a:gd name="T50" fmla="*/ 6385 w 7419"/>
              <a:gd name="T51" fmla="*/ 18 h 7973"/>
              <a:gd name="T52" fmla="*/ 6363 w 7419"/>
              <a:gd name="T53" fmla="*/ 16 h 7973"/>
              <a:gd name="T54" fmla="*/ 6003 w 7419"/>
              <a:gd name="T55" fmla="*/ 0 h 7973"/>
              <a:gd name="T56" fmla="*/ 2545 w 7419"/>
              <a:gd name="T57" fmla="*/ 2135 h 7973"/>
              <a:gd name="T58" fmla="*/ 2544 w 7419"/>
              <a:gd name="T59" fmla="*/ 2137 h 7973"/>
              <a:gd name="T60" fmla="*/ 877 w 7419"/>
              <a:gd name="T61" fmla="*/ 5934 h 7973"/>
              <a:gd name="T62" fmla="*/ 0 w 7419"/>
              <a:gd name="T63" fmla="*/ 7973 h 7973"/>
              <a:gd name="T64" fmla="*/ 214 w 7419"/>
              <a:gd name="T65" fmla="*/ 7973 h 7973"/>
              <a:gd name="T66" fmla="*/ 1058 w 7419"/>
              <a:gd name="T67" fmla="*/ 6013 h 7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19" h="7973">
                <a:moveTo>
                  <a:pt x="1058" y="6013"/>
                </a:moveTo>
                <a:lnTo>
                  <a:pt x="2723" y="2221"/>
                </a:lnTo>
                <a:cubicBezTo>
                  <a:pt x="3029" y="1611"/>
                  <a:pt x="3959" y="197"/>
                  <a:pt x="6003" y="197"/>
                </a:cubicBezTo>
                <a:cubicBezTo>
                  <a:pt x="6108" y="197"/>
                  <a:pt x="6217" y="202"/>
                  <a:pt x="6346" y="213"/>
                </a:cubicBezTo>
                <a:lnTo>
                  <a:pt x="6370" y="215"/>
                </a:lnTo>
                <a:cubicBezTo>
                  <a:pt x="6384" y="216"/>
                  <a:pt x="6398" y="217"/>
                  <a:pt x="6413" y="218"/>
                </a:cubicBezTo>
                <a:cubicBezTo>
                  <a:pt x="6520" y="229"/>
                  <a:pt x="6623" y="243"/>
                  <a:pt x="6721" y="261"/>
                </a:cubicBezTo>
                <a:cubicBezTo>
                  <a:pt x="6732" y="263"/>
                  <a:pt x="6743" y="265"/>
                  <a:pt x="6755" y="268"/>
                </a:cubicBezTo>
                <a:lnTo>
                  <a:pt x="6775" y="272"/>
                </a:lnTo>
                <a:cubicBezTo>
                  <a:pt x="6871" y="291"/>
                  <a:pt x="6962" y="312"/>
                  <a:pt x="7045" y="335"/>
                </a:cubicBezTo>
                <a:cubicBezTo>
                  <a:pt x="7051" y="337"/>
                  <a:pt x="7057" y="338"/>
                  <a:pt x="7063" y="340"/>
                </a:cubicBezTo>
                <a:cubicBezTo>
                  <a:pt x="7067" y="341"/>
                  <a:pt x="7071" y="342"/>
                  <a:pt x="7075" y="343"/>
                </a:cubicBezTo>
                <a:lnTo>
                  <a:pt x="7076" y="343"/>
                </a:lnTo>
                <a:cubicBezTo>
                  <a:pt x="7103" y="351"/>
                  <a:pt x="7128" y="359"/>
                  <a:pt x="7154" y="368"/>
                </a:cubicBezTo>
                <a:lnTo>
                  <a:pt x="3897" y="7973"/>
                </a:lnTo>
                <a:lnTo>
                  <a:pt x="4111" y="7973"/>
                </a:lnTo>
                <a:lnTo>
                  <a:pt x="7419" y="252"/>
                </a:lnTo>
                <a:lnTo>
                  <a:pt x="7288" y="206"/>
                </a:lnTo>
                <a:cubicBezTo>
                  <a:pt x="7238" y="188"/>
                  <a:pt x="7186" y="170"/>
                  <a:pt x="7131" y="154"/>
                </a:cubicBezTo>
                <a:cubicBezTo>
                  <a:pt x="7124" y="152"/>
                  <a:pt x="7117" y="150"/>
                  <a:pt x="7110" y="148"/>
                </a:cubicBezTo>
                <a:cubicBezTo>
                  <a:pt x="7107" y="147"/>
                  <a:pt x="7103" y="147"/>
                  <a:pt x="7099" y="145"/>
                </a:cubicBezTo>
                <a:cubicBezTo>
                  <a:pt x="7011" y="121"/>
                  <a:pt x="6914" y="98"/>
                  <a:pt x="6813" y="78"/>
                </a:cubicBezTo>
                <a:lnTo>
                  <a:pt x="6795" y="75"/>
                </a:lnTo>
                <a:cubicBezTo>
                  <a:pt x="6782" y="72"/>
                  <a:pt x="6769" y="69"/>
                  <a:pt x="6756" y="67"/>
                </a:cubicBezTo>
                <a:cubicBezTo>
                  <a:pt x="6653" y="48"/>
                  <a:pt x="6544" y="33"/>
                  <a:pt x="6433" y="22"/>
                </a:cubicBezTo>
                <a:cubicBezTo>
                  <a:pt x="6417" y="21"/>
                  <a:pt x="6401" y="19"/>
                  <a:pt x="6385" y="18"/>
                </a:cubicBezTo>
                <a:lnTo>
                  <a:pt x="6363" y="16"/>
                </a:lnTo>
                <a:cubicBezTo>
                  <a:pt x="6228" y="5"/>
                  <a:pt x="6113" y="0"/>
                  <a:pt x="6003" y="0"/>
                </a:cubicBezTo>
                <a:cubicBezTo>
                  <a:pt x="3846" y="0"/>
                  <a:pt x="2866" y="1493"/>
                  <a:pt x="2545" y="2135"/>
                </a:cubicBezTo>
                <a:lnTo>
                  <a:pt x="2544" y="2137"/>
                </a:lnTo>
                <a:lnTo>
                  <a:pt x="877" y="5934"/>
                </a:lnTo>
                <a:lnTo>
                  <a:pt x="0" y="7973"/>
                </a:lnTo>
                <a:lnTo>
                  <a:pt x="214" y="7973"/>
                </a:lnTo>
                <a:lnTo>
                  <a:pt x="1058" y="60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C"/>
          </a:p>
        </p:txBody>
      </p:sp>
      <p:pic>
        <p:nvPicPr>
          <p:cNvPr id="19" name="Imagen 18">
            <a:extLst>
              <a:ext uri="{FF2B5EF4-FFF2-40B4-BE49-F238E27FC236}">
                <a16:creationId xmlns:a16="http://schemas.microsoft.com/office/drawing/2014/main" id="{B0AAB66E-C7C5-7261-3E10-015E1F4AF9AC}"/>
              </a:ext>
            </a:extLst>
          </p:cNvPr>
          <p:cNvPicPr>
            <a:picLocks noChangeAspect="1"/>
          </p:cNvPicPr>
          <p:nvPr/>
        </p:nvPicPr>
        <p:blipFill>
          <a:blip r:embed="rId4"/>
          <a:stretch>
            <a:fillRect/>
          </a:stretch>
        </p:blipFill>
        <p:spPr>
          <a:xfrm>
            <a:off x="4567062" y="5947863"/>
            <a:ext cx="1970833" cy="514887"/>
          </a:xfrm>
          <a:prstGeom prst="rect">
            <a:avLst/>
          </a:prstGeom>
        </p:spPr>
      </p:pic>
      <p:sp>
        <p:nvSpPr>
          <p:cNvPr id="20" name="CuadroTexto 19">
            <a:extLst>
              <a:ext uri="{FF2B5EF4-FFF2-40B4-BE49-F238E27FC236}">
                <a16:creationId xmlns:a16="http://schemas.microsoft.com/office/drawing/2014/main" id="{F5901BC0-A69D-228F-7D99-BF4912B3302C}"/>
              </a:ext>
            </a:extLst>
          </p:cNvPr>
          <p:cNvSpPr txBox="1"/>
          <p:nvPr/>
        </p:nvSpPr>
        <p:spPr>
          <a:xfrm>
            <a:off x="6637590" y="5902659"/>
            <a:ext cx="2318263" cy="605294"/>
          </a:xfrm>
          <a:prstGeom prst="rect">
            <a:avLst/>
          </a:prstGeom>
          <a:noFill/>
        </p:spPr>
        <p:txBody>
          <a:bodyPr wrap="square" rtlCol="0">
            <a:spAutoFit/>
          </a:bodyPr>
          <a:lstStyle/>
          <a:p>
            <a:pPr>
              <a:lnSpc>
                <a:spcPts val="2000"/>
              </a:lnSpc>
            </a:pPr>
            <a:r>
              <a:rPr lang="es-MX" sz="2000" dirty="0">
                <a:solidFill>
                  <a:schemeClr val="bg1"/>
                </a:solidFill>
                <a:latin typeface="Barlow Condensed SemiBold" panose="00000706000000000000" pitchFamily="2" charset="0"/>
              </a:rPr>
              <a:t>Secretaría Nacional</a:t>
            </a:r>
          </a:p>
          <a:p>
            <a:pPr>
              <a:lnSpc>
                <a:spcPts val="2000"/>
              </a:lnSpc>
            </a:pPr>
            <a:r>
              <a:rPr lang="es-MX" sz="2000" dirty="0">
                <a:solidFill>
                  <a:schemeClr val="bg1"/>
                </a:solidFill>
                <a:latin typeface="Barlow Condensed SemiBold" panose="00000706000000000000" pitchFamily="2" charset="0"/>
              </a:rPr>
              <a:t>de Planificación</a:t>
            </a:r>
            <a:endParaRPr lang="es-EC" sz="2000" dirty="0">
              <a:solidFill>
                <a:schemeClr val="bg1"/>
              </a:solidFill>
              <a:latin typeface="Barlow Condensed SemiBold" panose="00000706000000000000" pitchFamily="2" charset="0"/>
            </a:endParaRPr>
          </a:p>
        </p:txBody>
      </p:sp>
      <p:sp>
        <p:nvSpPr>
          <p:cNvPr id="6" name="CuadroTexto 5">
            <a:extLst>
              <a:ext uri="{FF2B5EF4-FFF2-40B4-BE49-F238E27FC236}">
                <a16:creationId xmlns:a16="http://schemas.microsoft.com/office/drawing/2014/main" id="{AC8772B1-03D9-219E-16DA-D89DE02699D1}"/>
              </a:ext>
            </a:extLst>
          </p:cNvPr>
          <p:cNvSpPr txBox="1"/>
          <p:nvPr/>
        </p:nvSpPr>
        <p:spPr>
          <a:xfrm>
            <a:off x="5910943" y="3755090"/>
            <a:ext cx="5647287" cy="1169551"/>
          </a:xfrm>
          <a:prstGeom prst="rect">
            <a:avLst/>
          </a:prstGeom>
          <a:noFill/>
        </p:spPr>
        <p:txBody>
          <a:bodyPr wrap="square" rtlCol="0">
            <a:spAutoFit/>
          </a:bodyPr>
          <a:lstStyle/>
          <a:p>
            <a:pPr algn="r">
              <a:lnSpc>
                <a:spcPts val="2800"/>
              </a:lnSpc>
            </a:pPr>
            <a:r>
              <a:rPr lang="es-ES" sz="36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Diego Endara</a:t>
            </a:r>
          </a:p>
          <a:p>
            <a:pPr algn="r">
              <a:lnSpc>
                <a:spcPts val="2800"/>
              </a:lnSpc>
            </a:pPr>
            <a:r>
              <a:rPr lang="es-ES" sz="3200" dirty="0">
                <a:solidFill>
                  <a:schemeClr val="bg1">
                    <a:lumMod val="65000"/>
                  </a:schemeClr>
                </a:solidFill>
                <a:latin typeface="Barlow Condensed" panose="00000506000000000000" pitchFamily="2" charset="0"/>
                <a:ea typeface="Barlow Condensed Light"/>
                <a:cs typeface="Arial" panose="020B0604020202020204" pitchFamily="34" charset="0"/>
                <a:sym typeface="Barlow Condensed Light"/>
              </a:rPr>
              <a:t>Director de Seguimiento a la Inversión - SNP</a:t>
            </a:r>
          </a:p>
        </p:txBody>
      </p:sp>
      <p:grpSp>
        <p:nvGrpSpPr>
          <p:cNvPr id="3" name="Grupo 2">
            <a:extLst>
              <a:ext uri="{FF2B5EF4-FFF2-40B4-BE49-F238E27FC236}">
                <a16:creationId xmlns:a16="http://schemas.microsoft.com/office/drawing/2014/main" id="{B15C270C-7A78-E158-15F5-016F1333B92E}"/>
              </a:ext>
            </a:extLst>
          </p:cNvPr>
          <p:cNvGrpSpPr/>
          <p:nvPr/>
        </p:nvGrpSpPr>
        <p:grpSpPr>
          <a:xfrm>
            <a:off x="8855368" y="5523347"/>
            <a:ext cx="2935852" cy="1064118"/>
            <a:chOff x="8855368" y="5523347"/>
            <a:chExt cx="2935852" cy="1064118"/>
          </a:xfrm>
        </p:grpSpPr>
        <p:sp>
          <p:nvSpPr>
            <p:cNvPr id="15" name="Forma libre: forma 14">
              <a:extLst>
                <a:ext uri="{FF2B5EF4-FFF2-40B4-BE49-F238E27FC236}">
                  <a16:creationId xmlns:a16="http://schemas.microsoft.com/office/drawing/2014/main" id="{2A291D25-39F4-16A2-3427-345A6FCB62CA}"/>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18" name="Grupo 17">
              <a:extLst>
                <a:ext uri="{FF2B5EF4-FFF2-40B4-BE49-F238E27FC236}">
                  <a16:creationId xmlns:a16="http://schemas.microsoft.com/office/drawing/2014/main" id="{5931D773-4FB1-C329-F3F1-1B5D2B9536CB}"/>
                </a:ext>
              </a:extLst>
            </p:cNvPr>
            <p:cNvGrpSpPr/>
            <p:nvPr/>
          </p:nvGrpSpPr>
          <p:grpSpPr>
            <a:xfrm>
              <a:off x="9117175" y="6305171"/>
              <a:ext cx="2410262" cy="230685"/>
              <a:chOff x="1322621" y="2508493"/>
              <a:chExt cx="4260940" cy="407813"/>
            </a:xfrm>
            <a:solidFill>
              <a:schemeClr val="bg1"/>
            </a:solidFill>
          </p:grpSpPr>
          <p:sp>
            <p:nvSpPr>
              <p:cNvPr id="49" name="Forma libre: forma 48">
                <a:extLst>
                  <a:ext uri="{FF2B5EF4-FFF2-40B4-BE49-F238E27FC236}">
                    <a16:creationId xmlns:a16="http://schemas.microsoft.com/office/drawing/2014/main" id="{2C384F85-EB3C-CBBF-45A3-74813CF0EB01}"/>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0" name="Forma libre: forma 49">
                <a:extLst>
                  <a:ext uri="{FF2B5EF4-FFF2-40B4-BE49-F238E27FC236}">
                    <a16:creationId xmlns:a16="http://schemas.microsoft.com/office/drawing/2014/main" id="{CBBB15EB-E6F5-6148-5FCC-24D333352373}"/>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1" name="Forma libre: forma 50">
                <a:extLst>
                  <a:ext uri="{FF2B5EF4-FFF2-40B4-BE49-F238E27FC236}">
                    <a16:creationId xmlns:a16="http://schemas.microsoft.com/office/drawing/2014/main" id="{CB29B9BA-0EA9-B803-3BA8-6BD9EA9D9F90}"/>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830E1CA9-3C24-00BB-777D-E2F4FF64E780}"/>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3" name="Forma libre: forma 52">
                <a:extLst>
                  <a:ext uri="{FF2B5EF4-FFF2-40B4-BE49-F238E27FC236}">
                    <a16:creationId xmlns:a16="http://schemas.microsoft.com/office/drawing/2014/main" id="{859772F2-0497-8B90-9C28-F235B22E9C5C}"/>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2F171C0C-1557-D75E-4F46-087D02ABE9A8}"/>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CE9E8FA3-B974-904E-49EE-AB12BB646EDB}"/>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0E3CE611-03E0-3CFD-81D7-CF833F6F5114}"/>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5F1A0CCF-F39F-0A79-229E-50B589F4908A}"/>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06CA07A2-4BB5-989C-5DDE-9028E8CA82FE}"/>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3929B39F-F37C-734B-5B8F-C1D662322ACD}"/>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22" name="Grupo 21">
              <a:extLst>
                <a:ext uri="{FF2B5EF4-FFF2-40B4-BE49-F238E27FC236}">
                  <a16:creationId xmlns:a16="http://schemas.microsoft.com/office/drawing/2014/main" id="{4CDB4AEA-1B44-DD2E-9F01-C5F72237AACF}"/>
                </a:ext>
              </a:extLst>
            </p:cNvPr>
            <p:cNvGrpSpPr/>
            <p:nvPr/>
          </p:nvGrpSpPr>
          <p:grpSpPr>
            <a:xfrm>
              <a:off x="10695351" y="5526863"/>
              <a:ext cx="1095869" cy="278448"/>
              <a:chOff x="4159258" y="3696847"/>
              <a:chExt cx="1695375" cy="492249"/>
            </a:xfrm>
            <a:solidFill>
              <a:schemeClr val="bg1"/>
            </a:solidFill>
          </p:grpSpPr>
          <p:sp>
            <p:nvSpPr>
              <p:cNvPr id="45" name="Forma libre: forma 44">
                <a:extLst>
                  <a:ext uri="{FF2B5EF4-FFF2-40B4-BE49-F238E27FC236}">
                    <a16:creationId xmlns:a16="http://schemas.microsoft.com/office/drawing/2014/main" id="{069E515C-04A3-916B-8AFE-5D2E5C8A69FE}"/>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6" name="Forma libre: forma 45">
                <a:extLst>
                  <a:ext uri="{FF2B5EF4-FFF2-40B4-BE49-F238E27FC236}">
                    <a16:creationId xmlns:a16="http://schemas.microsoft.com/office/drawing/2014/main" id="{3A230A73-465E-5124-5121-F5BBB198CDD5}"/>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7" name="Forma libre: forma 46">
                <a:extLst>
                  <a:ext uri="{FF2B5EF4-FFF2-40B4-BE49-F238E27FC236}">
                    <a16:creationId xmlns:a16="http://schemas.microsoft.com/office/drawing/2014/main" id="{83CDBB00-1DDA-1FA5-6298-7FB1E1E73F87}"/>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8" name="Forma libre: forma 47">
                <a:extLst>
                  <a:ext uri="{FF2B5EF4-FFF2-40B4-BE49-F238E27FC236}">
                    <a16:creationId xmlns:a16="http://schemas.microsoft.com/office/drawing/2014/main" id="{41BD3B2A-6786-D74C-011D-D3FCBFD03F62}"/>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23" name="Grupo 22">
              <a:extLst>
                <a:ext uri="{FF2B5EF4-FFF2-40B4-BE49-F238E27FC236}">
                  <a16:creationId xmlns:a16="http://schemas.microsoft.com/office/drawing/2014/main" id="{BC2C2F73-E6CE-7A81-9116-F79C9C8EB287}"/>
                </a:ext>
              </a:extLst>
            </p:cNvPr>
            <p:cNvGrpSpPr/>
            <p:nvPr/>
          </p:nvGrpSpPr>
          <p:grpSpPr>
            <a:xfrm>
              <a:off x="8856635" y="5523347"/>
              <a:ext cx="1697431" cy="283920"/>
              <a:chOff x="869833" y="3729471"/>
              <a:chExt cx="2855416" cy="501923"/>
            </a:xfrm>
            <a:solidFill>
              <a:schemeClr val="bg1"/>
            </a:solidFill>
          </p:grpSpPr>
          <p:sp>
            <p:nvSpPr>
              <p:cNvPr id="39" name="Forma libre: forma 38">
                <a:extLst>
                  <a:ext uri="{FF2B5EF4-FFF2-40B4-BE49-F238E27FC236}">
                    <a16:creationId xmlns:a16="http://schemas.microsoft.com/office/drawing/2014/main" id="{08F9BAC4-6EDB-64CB-E9D9-2043E7BD247C}"/>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0" name="Forma libre: forma 39">
                <a:extLst>
                  <a:ext uri="{FF2B5EF4-FFF2-40B4-BE49-F238E27FC236}">
                    <a16:creationId xmlns:a16="http://schemas.microsoft.com/office/drawing/2014/main" id="{4D3CD846-3114-7E51-DBD2-8B31296FF40D}"/>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1" name="Forma libre: forma 40">
                <a:extLst>
                  <a:ext uri="{FF2B5EF4-FFF2-40B4-BE49-F238E27FC236}">
                    <a16:creationId xmlns:a16="http://schemas.microsoft.com/office/drawing/2014/main" id="{DC3B53FF-4978-F930-3154-995344509E2C}"/>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2" name="Forma libre: forma 41">
                <a:extLst>
                  <a:ext uri="{FF2B5EF4-FFF2-40B4-BE49-F238E27FC236}">
                    <a16:creationId xmlns:a16="http://schemas.microsoft.com/office/drawing/2014/main" id="{CCE59367-B193-5F2A-2E73-092BCFA76374}"/>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3" name="Forma libre: forma 42">
                <a:extLst>
                  <a:ext uri="{FF2B5EF4-FFF2-40B4-BE49-F238E27FC236}">
                    <a16:creationId xmlns:a16="http://schemas.microsoft.com/office/drawing/2014/main" id="{2FC989CE-E6EF-AFC9-7D95-B8F0648CB452}"/>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44" name="Forma libre: forma 43">
                <a:extLst>
                  <a:ext uri="{FF2B5EF4-FFF2-40B4-BE49-F238E27FC236}">
                    <a16:creationId xmlns:a16="http://schemas.microsoft.com/office/drawing/2014/main" id="{411AEA28-4945-61C0-D244-A28E2AD72FE6}"/>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26" name="Grupo 25">
              <a:extLst>
                <a:ext uri="{FF2B5EF4-FFF2-40B4-BE49-F238E27FC236}">
                  <a16:creationId xmlns:a16="http://schemas.microsoft.com/office/drawing/2014/main" id="{4A824370-BD8D-9FF8-59E9-255AFB723DE8}"/>
                </a:ext>
              </a:extLst>
            </p:cNvPr>
            <p:cNvGrpSpPr/>
            <p:nvPr/>
          </p:nvGrpSpPr>
          <p:grpSpPr>
            <a:xfrm>
              <a:off x="8876881" y="5769242"/>
              <a:ext cx="2914338" cy="452668"/>
              <a:chOff x="1132115" y="4557618"/>
              <a:chExt cx="5078164" cy="800241"/>
            </a:xfrm>
            <a:solidFill>
              <a:srgbClr val="FF735D"/>
            </a:solidFill>
          </p:grpSpPr>
          <p:sp>
            <p:nvSpPr>
              <p:cNvPr id="28" name="Forma libre: forma 27">
                <a:extLst>
                  <a:ext uri="{FF2B5EF4-FFF2-40B4-BE49-F238E27FC236}">
                    <a16:creationId xmlns:a16="http://schemas.microsoft.com/office/drawing/2014/main" id="{261107C1-DC36-EDD9-1945-D0BCC5CC7C8F}"/>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9" name="Forma libre: forma 28">
                <a:extLst>
                  <a:ext uri="{FF2B5EF4-FFF2-40B4-BE49-F238E27FC236}">
                    <a16:creationId xmlns:a16="http://schemas.microsoft.com/office/drawing/2014/main" id="{DB993D94-A644-DA24-ED04-8211E6A77BEA}"/>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0" name="Forma libre: forma 29">
                <a:extLst>
                  <a:ext uri="{FF2B5EF4-FFF2-40B4-BE49-F238E27FC236}">
                    <a16:creationId xmlns:a16="http://schemas.microsoft.com/office/drawing/2014/main" id="{10FB9015-E557-F925-CA86-C5C5508337C9}"/>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1" name="Forma libre: forma 30">
                <a:extLst>
                  <a:ext uri="{FF2B5EF4-FFF2-40B4-BE49-F238E27FC236}">
                    <a16:creationId xmlns:a16="http://schemas.microsoft.com/office/drawing/2014/main" id="{BA68DBB8-A243-82C0-6A17-BF8948E5FC9F}"/>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2" name="Forma libre: forma 31">
                <a:extLst>
                  <a:ext uri="{FF2B5EF4-FFF2-40B4-BE49-F238E27FC236}">
                    <a16:creationId xmlns:a16="http://schemas.microsoft.com/office/drawing/2014/main" id="{F9A45733-2E98-716E-23E6-E38826F99392}"/>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3" name="Forma libre: forma 32">
                <a:extLst>
                  <a:ext uri="{FF2B5EF4-FFF2-40B4-BE49-F238E27FC236}">
                    <a16:creationId xmlns:a16="http://schemas.microsoft.com/office/drawing/2014/main" id="{30DC6303-663D-6F87-46A9-DF01F080C22B}"/>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4" name="Forma libre: forma 33">
                <a:extLst>
                  <a:ext uri="{FF2B5EF4-FFF2-40B4-BE49-F238E27FC236}">
                    <a16:creationId xmlns:a16="http://schemas.microsoft.com/office/drawing/2014/main" id="{0BB03594-B6B7-3D3B-4511-5CB3BCB39B03}"/>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5" name="Forma libre: forma 34">
                <a:extLst>
                  <a:ext uri="{FF2B5EF4-FFF2-40B4-BE49-F238E27FC236}">
                    <a16:creationId xmlns:a16="http://schemas.microsoft.com/office/drawing/2014/main" id="{65D688E8-9933-7AD8-81A3-C23215F1FC1C}"/>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6" name="Forma libre: forma 35">
                <a:extLst>
                  <a:ext uri="{FF2B5EF4-FFF2-40B4-BE49-F238E27FC236}">
                    <a16:creationId xmlns:a16="http://schemas.microsoft.com/office/drawing/2014/main" id="{1C811C65-AC41-8D6C-743F-1085526CC259}"/>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7" name="Forma libre: forma 36">
                <a:extLst>
                  <a:ext uri="{FF2B5EF4-FFF2-40B4-BE49-F238E27FC236}">
                    <a16:creationId xmlns:a16="http://schemas.microsoft.com/office/drawing/2014/main" id="{B2BE6580-434A-F730-4B2B-1F46CDB9DC4A}"/>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38" name="Forma libre: forma 37">
                <a:extLst>
                  <a:ext uri="{FF2B5EF4-FFF2-40B4-BE49-F238E27FC236}">
                    <a16:creationId xmlns:a16="http://schemas.microsoft.com/office/drawing/2014/main" id="{6372DB70-1EEC-2043-FEE7-5F45FA7BB748}"/>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27" name="Elipse 26">
              <a:extLst>
                <a:ext uri="{FF2B5EF4-FFF2-40B4-BE49-F238E27FC236}">
                  <a16:creationId xmlns:a16="http://schemas.microsoft.com/office/drawing/2014/main" id="{3B208C0D-2530-CC05-1567-AD9D08A68B1A}"/>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0" name="Rectángulo 59">
            <a:extLst>
              <a:ext uri="{FF2B5EF4-FFF2-40B4-BE49-F238E27FC236}">
                <a16:creationId xmlns:a16="http://schemas.microsoft.com/office/drawing/2014/main" id="{48E9D503-86E5-F467-F193-C5753FB356F9}"/>
              </a:ext>
            </a:extLst>
          </p:cNvPr>
          <p:cNvSpPr/>
          <p:nvPr/>
        </p:nvSpPr>
        <p:spPr>
          <a:xfrm rot="5400000">
            <a:off x="8458203" y="178039"/>
            <a:ext cx="4005573" cy="3659583"/>
          </a:xfrm>
          <a:prstGeom prst="rect">
            <a:avLst/>
          </a:prstGeom>
          <a:gradFill>
            <a:gsLst>
              <a:gs pos="0">
                <a:srgbClr val="F67265"/>
              </a:gs>
              <a:gs pos="70000">
                <a:srgbClr val="8261E6">
                  <a:alpha val="0"/>
                </a:srgb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id="{CAC542D5-D954-6432-0F00-1CB9BA278575}"/>
              </a:ext>
            </a:extLst>
          </p:cNvPr>
          <p:cNvSpPr txBox="1"/>
          <p:nvPr/>
        </p:nvSpPr>
        <p:spPr>
          <a:xfrm>
            <a:off x="5131558" y="473469"/>
            <a:ext cx="6426671" cy="2849498"/>
          </a:xfrm>
          <a:prstGeom prst="rect">
            <a:avLst/>
          </a:prstGeom>
          <a:noFill/>
        </p:spPr>
        <p:txBody>
          <a:bodyPr wrap="square" rtlCol="0">
            <a:spAutoFit/>
          </a:bodyPr>
          <a:lstStyle/>
          <a:p>
            <a:pPr algn="r">
              <a:lnSpc>
                <a:spcPts val="4300"/>
              </a:lnSpc>
            </a:pPr>
            <a:r>
              <a:rPr lang="es-ES" sz="4800" dirty="0">
                <a:solidFill>
                  <a:schemeClr val="bg1"/>
                </a:solidFill>
                <a:latin typeface="Barlow Condensed" panose="00000506000000000000" pitchFamily="2" charset="0"/>
                <a:ea typeface="Barlow Condensed Light"/>
                <a:cs typeface="Arial" panose="020B0604020202020204" pitchFamily="34" charset="0"/>
                <a:sym typeface="Barlow Condensed Light"/>
              </a:rPr>
              <a:t>     Herramientas y metodologías efectivas para procesos de seguimiento – Uso de la Inteligencia Artificial</a:t>
            </a:r>
            <a:endParaRPr lang="es-ES" sz="6000" dirty="0">
              <a:solidFill>
                <a:schemeClr val="bg1"/>
              </a:solidFill>
              <a:latin typeface="Barlow Condensed" panose="00000506000000000000" pitchFamily="2" charset="0"/>
              <a:ea typeface="Barlow Condensed Light"/>
              <a:cs typeface="Arial" panose="020B0604020202020204" pitchFamily="34" charset="0"/>
              <a:sym typeface="Barlow Condensed Light"/>
            </a:endParaRPr>
          </a:p>
        </p:txBody>
      </p:sp>
      <p:sp>
        <p:nvSpPr>
          <p:cNvPr id="4" name="CuadroTexto 3">
            <a:extLst>
              <a:ext uri="{FF2B5EF4-FFF2-40B4-BE49-F238E27FC236}">
                <a16:creationId xmlns:a16="http://schemas.microsoft.com/office/drawing/2014/main" id="{685B6367-5A8E-1827-897D-83F96A7E45C1}"/>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Tree>
    <p:extLst>
      <p:ext uri="{BB962C8B-B14F-4D97-AF65-F5344CB8AC3E}">
        <p14:creationId xmlns:p14="http://schemas.microsoft.com/office/powerpoint/2010/main" val="3096487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E49AA-CF2D-468C-FF6F-C171FCF73EF7}"/>
            </a:ext>
          </a:extLst>
        </p:cNvPr>
        <p:cNvGrpSpPr/>
        <p:nvPr/>
      </p:nvGrpSpPr>
      <p:grpSpPr>
        <a:xfrm>
          <a:off x="0" y="0"/>
          <a:ext cx="0" cy="0"/>
          <a:chOff x="0" y="0"/>
          <a:chExt cx="0" cy="0"/>
        </a:xfrm>
      </p:grpSpPr>
      <p:pic>
        <p:nvPicPr>
          <p:cNvPr id="34" name="Imagen 33">
            <a:extLst>
              <a:ext uri="{FF2B5EF4-FFF2-40B4-BE49-F238E27FC236}">
                <a16:creationId xmlns:a16="http://schemas.microsoft.com/office/drawing/2014/main" id="{39DDC76F-68F3-A9B0-F39A-85AE9DA277F4}"/>
              </a:ext>
            </a:extLst>
          </p:cNvPr>
          <p:cNvPicPr>
            <a:picLocks noChangeAspect="1"/>
          </p:cNvPicPr>
          <p:nvPr/>
        </p:nvPicPr>
        <p:blipFill>
          <a:blip r:embed="rId2"/>
          <a:stretch>
            <a:fillRect/>
          </a:stretch>
        </p:blipFill>
        <p:spPr>
          <a:xfrm>
            <a:off x="101060" y="112927"/>
            <a:ext cx="400629" cy="611487"/>
          </a:xfrm>
          <a:prstGeom prst="rect">
            <a:avLst/>
          </a:prstGeom>
        </p:spPr>
      </p:pic>
      <p:sp>
        <p:nvSpPr>
          <p:cNvPr id="35" name="Rectángulo 34">
            <a:extLst>
              <a:ext uri="{FF2B5EF4-FFF2-40B4-BE49-F238E27FC236}">
                <a16:creationId xmlns:a16="http://schemas.microsoft.com/office/drawing/2014/main" id="{0ED08113-E477-B6C1-24DD-049620937CC6}"/>
              </a:ext>
            </a:extLst>
          </p:cNvPr>
          <p:cNvSpPr/>
          <p:nvPr/>
        </p:nvSpPr>
        <p:spPr>
          <a:xfrm>
            <a:off x="16590" y="-6532"/>
            <a:ext cx="12175410" cy="792000"/>
          </a:xfrm>
          <a:prstGeom prst="rect">
            <a:avLst/>
          </a:prstGeom>
          <a:gradFill flip="none" rotWithShape="1">
            <a:gsLst>
              <a:gs pos="0">
                <a:srgbClr val="31185E"/>
              </a:gs>
              <a:gs pos="43000">
                <a:srgbClr val="704E9B"/>
              </a:gs>
              <a:gs pos="84000">
                <a:srgbClr val="704E9B">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Google Shape;62;p14">
            <a:extLst>
              <a:ext uri="{FF2B5EF4-FFF2-40B4-BE49-F238E27FC236}">
                <a16:creationId xmlns:a16="http://schemas.microsoft.com/office/drawing/2014/main" id="{7F66E104-257E-5D22-4B4D-0772E9EFECAE}"/>
              </a:ext>
            </a:extLst>
          </p:cNvPr>
          <p:cNvSpPr txBox="1"/>
          <p:nvPr/>
        </p:nvSpPr>
        <p:spPr>
          <a:xfrm>
            <a:off x="739601" y="197999"/>
            <a:ext cx="8952792"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400" b="1" dirty="0">
                <a:solidFill>
                  <a:srgbClr val="4C3CA8"/>
                </a:solidFill>
                <a:latin typeface="Barlow Condensed" panose="00000506000000000000" pitchFamily="2" charset="0"/>
                <a:ea typeface="Barlow Condensed Light"/>
                <a:cs typeface="Arial" panose="020B0604020202020204" pitchFamily="34" charset="0"/>
                <a:sym typeface="Barlow Condensed Light"/>
              </a:rPr>
              <a:t>Procesos de Seguimiento</a:t>
            </a:r>
          </a:p>
        </p:txBody>
      </p:sp>
      <p:grpSp>
        <p:nvGrpSpPr>
          <p:cNvPr id="4" name="Grupo 3">
            <a:extLst>
              <a:ext uri="{FF2B5EF4-FFF2-40B4-BE49-F238E27FC236}">
                <a16:creationId xmlns:a16="http://schemas.microsoft.com/office/drawing/2014/main" id="{DA8317ED-3B75-F8E4-3509-40EF141DDADD}"/>
              </a:ext>
            </a:extLst>
          </p:cNvPr>
          <p:cNvGrpSpPr>
            <a:grpSpLocks noChangeAspect="1"/>
          </p:cNvGrpSpPr>
          <p:nvPr/>
        </p:nvGrpSpPr>
        <p:grpSpPr>
          <a:xfrm>
            <a:off x="10375141" y="101758"/>
            <a:ext cx="1589156" cy="576000"/>
            <a:chOff x="8855368" y="5523347"/>
            <a:chExt cx="2935852" cy="1064118"/>
          </a:xfrm>
        </p:grpSpPr>
        <p:sp>
          <p:nvSpPr>
            <p:cNvPr id="7" name="Forma libre: forma 6">
              <a:extLst>
                <a:ext uri="{FF2B5EF4-FFF2-40B4-BE49-F238E27FC236}">
                  <a16:creationId xmlns:a16="http://schemas.microsoft.com/office/drawing/2014/main" id="{6E1E82F0-A2A3-C2DE-247E-1883A2DDA1D2}"/>
                </a:ext>
              </a:extLst>
            </p:cNvPr>
            <p:cNvSpPr/>
            <p:nvPr/>
          </p:nvSpPr>
          <p:spPr>
            <a:xfrm>
              <a:off x="8855368" y="6250583"/>
              <a:ext cx="2934585" cy="336882"/>
            </a:xfrm>
            <a:custGeom>
              <a:avLst/>
              <a:gdLst>
                <a:gd name="connsiteX0" fmla="*/ 297776 w 5187856"/>
                <a:gd name="connsiteY0" fmla="*/ 0 h 595552"/>
                <a:gd name="connsiteX1" fmla="*/ 4890080 w 5187856"/>
                <a:gd name="connsiteY1" fmla="*/ 0 h 595552"/>
                <a:gd name="connsiteX2" fmla="*/ 5187856 w 5187856"/>
                <a:gd name="connsiteY2" fmla="*/ 297776 h 595552"/>
                <a:gd name="connsiteX3" fmla="*/ 4890080 w 5187856"/>
                <a:gd name="connsiteY3" fmla="*/ 595552 h 595552"/>
                <a:gd name="connsiteX4" fmla="*/ 297776 w 5187856"/>
                <a:gd name="connsiteY4" fmla="*/ 595552 h 595552"/>
                <a:gd name="connsiteX5" fmla="*/ 0 w 5187856"/>
                <a:gd name="connsiteY5" fmla="*/ 297776 h 595552"/>
                <a:gd name="connsiteX6" fmla="*/ 297776 w 5187856"/>
                <a:gd name="connsiteY6" fmla="*/ 0 h 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7856" h="595552">
                  <a:moveTo>
                    <a:pt x="297776" y="0"/>
                  </a:moveTo>
                  <a:lnTo>
                    <a:pt x="4890080" y="0"/>
                  </a:lnTo>
                  <a:cubicBezTo>
                    <a:pt x="5054537" y="0"/>
                    <a:pt x="5187856" y="133319"/>
                    <a:pt x="5187856" y="297776"/>
                  </a:cubicBezTo>
                  <a:cubicBezTo>
                    <a:pt x="5187856" y="462233"/>
                    <a:pt x="5054537" y="595552"/>
                    <a:pt x="4890080" y="595552"/>
                  </a:cubicBezTo>
                  <a:lnTo>
                    <a:pt x="297776" y="595552"/>
                  </a:lnTo>
                  <a:cubicBezTo>
                    <a:pt x="133319" y="595552"/>
                    <a:pt x="0" y="462233"/>
                    <a:pt x="0" y="297776"/>
                  </a:cubicBezTo>
                  <a:cubicBezTo>
                    <a:pt x="0" y="133319"/>
                    <a:pt x="133319" y="0"/>
                    <a:pt x="297776" y="0"/>
                  </a:cubicBezTo>
                  <a:close/>
                </a:path>
              </a:pathLst>
            </a:custGeom>
            <a:solidFill>
              <a:srgbClr val="5B50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8" name="Grupo 7">
              <a:extLst>
                <a:ext uri="{FF2B5EF4-FFF2-40B4-BE49-F238E27FC236}">
                  <a16:creationId xmlns:a16="http://schemas.microsoft.com/office/drawing/2014/main" id="{CF5A5354-2549-817B-ED5B-C41E7EC14C82}"/>
                </a:ext>
              </a:extLst>
            </p:cNvPr>
            <p:cNvGrpSpPr/>
            <p:nvPr/>
          </p:nvGrpSpPr>
          <p:grpSpPr>
            <a:xfrm>
              <a:off x="9117175" y="6305171"/>
              <a:ext cx="2410262" cy="230685"/>
              <a:chOff x="1322621" y="2508493"/>
              <a:chExt cx="4260940" cy="407813"/>
            </a:xfrm>
            <a:solidFill>
              <a:schemeClr val="bg1"/>
            </a:solidFill>
          </p:grpSpPr>
          <p:sp>
            <p:nvSpPr>
              <p:cNvPr id="53" name="Forma libre: forma 52">
                <a:extLst>
                  <a:ext uri="{FF2B5EF4-FFF2-40B4-BE49-F238E27FC236}">
                    <a16:creationId xmlns:a16="http://schemas.microsoft.com/office/drawing/2014/main" id="{6E35C279-85AD-51C2-1F53-CF2DA50E3DCC}"/>
                  </a:ext>
                </a:extLst>
              </p:cNvPr>
              <p:cNvSpPr/>
              <p:nvPr/>
            </p:nvSpPr>
            <p:spPr>
              <a:xfrm>
                <a:off x="1605501" y="2508493"/>
                <a:ext cx="308353" cy="407813"/>
              </a:xfrm>
              <a:custGeom>
                <a:avLst/>
                <a:gdLst/>
                <a:ahLst/>
                <a:cxnLst/>
                <a:rect l="l" t="t" r="r" b="b"/>
                <a:pathLst>
                  <a:path w="308353" h="407813">
                    <a:moveTo>
                      <a:pt x="195593" y="0"/>
                    </a:moveTo>
                    <a:cubicBezTo>
                      <a:pt x="230660" y="0"/>
                      <a:pt x="268247" y="8868"/>
                      <a:pt x="308353" y="26603"/>
                    </a:cubicBezTo>
                    <a:lnTo>
                      <a:pt x="308353" y="123342"/>
                    </a:lnTo>
                    <a:cubicBezTo>
                      <a:pt x="265426" y="97545"/>
                      <a:pt x="227839" y="84646"/>
                      <a:pt x="195593" y="84646"/>
                    </a:cubicBezTo>
                    <a:cubicBezTo>
                      <a:pt x="163347" y="84646"/>
                      <a:pt x="137550" y="95731"/>
                      <a:pt x="118202" y="117900"/>
                    </a:cubicBezTo>
                    <a:cubicBezTo>
                      <a:pt x="98854" y="140069"/>
                      <a:pt x="89181" y="169897"/>
                      <a:pt x="89181" y="207383"/>
                    </a:cubicBezTo>
                    <a:cubicBezTo>
                      <a:pt x="89181" y="242854"/>
                      <a:pt x="99358" y="271220"/>
                      <a:pt x="119714" y="292483"/>
                    </a:cubicBezTo>
                    <a:cubicBezTo>
                      <a:pt x="140069" y="313745"/>
                      <a:pt x="167277" y="324376"/>
                      <a:pt x="201337" y="324376"/>
                    </a:cubicBezTo>
                    <a:cubicBezTo>
                      <a:pt x="231164" y="324376"/>
                      <a:pt x="266836" y="312384"/>
                      <a:pt x="308353" y="288401"/>
                    </a:cubicBezTo>
                    <a:lnTo>
                      <a:pt x="308353" y="384535"/>
                    </a:lnTo>
                    <a:cubicBezTo>
                      <a:pt x="261798" y="400053"/>
                      <a:pt x="223002" y="407813"/>
                      <a:pt x="191965" y="407813"/>
                    </a:cubicBezTo>
                    <a:cubicBezTo>
                      <a:pt x="138557" y="407813"/>
                      <a:pt x="93211" y="388213"/>
                      <a:pt x="55927" y="349014"/>
                    </a:cubicBezTo>
                    <a:cubicBezTo>
                      <a:pt x="18642" y="309815"/>
                      <a:pt x="0" y="262000"/>
                      <a:pt x="0" y="205569"/>
                    </a:cubicBezTo>
                    <a:cubicBezTo>
                      <a:pt x="0" y="148131"/>
                      <a:pt x="18995" y="99510"/>
                      <a:pt x="56985" y="59706"/>
                    </a:cubicBezTo>
                    <a:cubicBezTo>
                      <a:pt x="94975" y="19902"/>
                      <a:pt x="141177" y="0"/>
                      <a:pt x="195593"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4" name="Forma libre: forma 53">
                <a:extLst>
                  <a:ext uri="{FF2B5EF4-FFF2-40B4-BE49-F238E27FC236}">
                    <a16:creationId xmlns:a16="http://schemas.microsoft.com/office/drawing/2014/main" id="{721A9B78-8E70-BB41-CB4A-1A0B1897F1E7}"/>
                  </a:ext>
                </a:extLst>
              </p:cNvPr>
              <p:cNvSpPr/>
              <p:nvPr/>
            </p:nvSpPr>
            <p:spPr>
              <a:xfrm>
                <a:off x="3175916" y="2509703"/>
                <a:ext cx="399952" cy="405998"/>
              </a:xfrm>
              <a:custGeom>
                <a:avLst/>
                <a:gdLst/>
                <a:ahLst/>
                <a:cxnLst/>
                <a:rect l="l" t="t" r="r" b="b"/>
                <a:pathLst>
                  <a:path w="399952" h="405998">
                    <a:moveTo>
                      <a:pt x="196197" y="0"/>
                    </a:moveTo>
                    <a:cubicBezTo>
                      <a:pt x="255046" y="0"/>
                      <a:pt x="303718" y="19196"/>
                      <a:pt x="342211" y="57589"/>
                    </a:cubicBezTo>
                    <a:cubicBezTo>
                      <a:pt x="380705" y="95982"/>
                      <a:pt x="399952" y="144502"/>
                      <a:pt x="399952" y="203150"/>
                    </a:cubicBezTo>
                    <a:cubicBezTo>
                      <a:pt x="399952" y="261394"/>
                      <a:pt x="380907" y="309764"/>
                      <a:pt x="342816" y="348257"/>
                    </a:cubicBezTo>
                    <a:cubicBezTo>
                      <a:pt x="304725" y="386751"/>
                      <a:pt x="256759" y="405998"/>
                      <a:pt x="198918" y="405998"/>
                    </a:cubicBezTo>
                    <a:cubicBezTo>
                      <a:pt x="141077" y="405998"/>
                      <a:pt x="93463" y="386852"/>
                      <a:pt x="56078" y="348560"/>
                    </a:cubicBezTo>
                    <a:cubicBezTo>
                      <a:pt x="18693" y="310267"/>
                      <a:pt x="0" y="261596"/>
                      <a:pt x="0" y="202545"/>
                    </a:cubicBezTo>
                    <a:cubicBezTo>
                      <a:pt x="0" y="143898"/>
                      <a:pt x="19398" y="95478"/>
                      <a:pt x="58194" y="57287"/>
                    </a:cubicBezTo>
                    <a:cubicBezTo>
                      <a:pt x="96990" y="19095"/>
                      <a:pt x="142991" y="0"/>
                      <a:pt x="196197" y="0"/>
                    </a:cubicBezTo>
                    <a:close/>
                    <a:moveTo>
                      <a:pt x="200127" y="79204"/>
                    </a:moveTo>
                    <a:cubicBezTo>
                      <a:pt x="166873" y="78599"/>
                      <a:pt x="140069" y="90087"/>
                      <a:pt x="119714" y="113667"/>
                    </a:cubicBezTo>
                    <a:cubicBezTo>
                      <a:pt x="99358" y="137247"/>
                      <a:pt x="89180" y="167679"/>
                      <a:pt x="89180" y="204964"/>
                    </a:cubicBezTo>
                    <a:cubicBezTo>
                      <a:pt x="89180" y="240233"/>
                      <a:pt x="99560" y="269456"/>
                      <a:pt x="120318" y="292633"/>
                    </a:cubicBezTo>
                    <a:cubicBezTo>
                      <a:pt x="141077" y="315810"/>
                      <a:pt x="167277" y="327398"/>
                      <a:pt x="198918" y="327398"/>
                    </a:cubicBezTo>
                    <a:cubicBezTo>
                      <a:pt x="232172" y="327398"/>
                      <a:pt x="259027" y="315961"/>
                      <a:pt x="279483" y="293086"/>
                    </a:cubicBezTo>
                    <a:cubicBezTo>
                      <a:pt x="299939" y="270212"/>
                      <a:pt x="310167" y="240031"/>
                      <a:pt x="310167" y="202545"/>
                    </a:cubicBezTo>
                    <a:cubicBezTo>
                      <a:pt x="310167" y="165664"/>
                      <a:pt x="300140" y="136038"/>
                      <a:pt x="280087" y="113667"/>
                    </a:cubicBezTo>
                    <a:cubicBezTo>
                      <a:pt x="260035" y="91296"/>
                      <a:pt x="233381" y="79809"/>
                      <a:pt x="200127" y="7920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5" name="Forma libre: forma 54">
                <a:extLst>
                  <a:ext uri="{FF2B5EF4-FFF2-40B4-BE49-F238E27FC236}">
                    <a16:creationId xmlns:a16="http://schemas.microsoft.com/office/drawing/2014/main" id="{E31224A8-8D59-CEB0-99EF-CB418E9E7F5C}"/>
                  </a:ext>
                </a:extLst>
              </p:cNvPr>
              <p:cNvSpPr/>
              <p:nvPr/>
            </p:nvSpPr>
            <p:spPr>
              <a:xfrm>
                <a:off x="1322621" y="2513935"/>
                <a:ext cx="223405" cy="396929"/>
              </a:xfrm>
              <a:custGeom>
                <a:avLst/>
                <a:gdLst/>
                <a:ahLst/>
                <a:cxnLst/>
                <a:rect l="l" t="t" r="r" b="b"/>
                <a:pathLst>
                  <a:path w="223405" h="396929">
                    <a:moveTo>
                      <a:pt x="0" y="0"/>
                    </a:moveTo>
                    <a:lnTo>
                      <a:pt x="223405" y="0"/>
                    </a:lnTo>
                    <a:lnTo>
                      <a:pt x="223405" y="78600"/>
                    </a:lnTo>
                    <a:lnTo>
                      <a:pt x="85553" y="78600"/>
                    </a:lnTo>
                    <a:lnTo>
                      <a:pt x="85553" y="158711"/>
                    </a:lnTo>
                    <a:lnTo>
                      <a:pt x="223405" y="158711"/>
                    </a:lnTo>
                    <a:lnTo>
                      <a:pt x="223405" y="236102"/>
                    </a:lnTo>
                    <a:lnTo>
                      <a:pt x="85553" y="236102"/>
                    </a:lnTo>
                    <a:lnTo>
                      <a:pt x="85553" y="318329"/>
                    </a:lnTo>
                    <a:lnTo>
                      <a:pt x="223405" y="318329"/>
                    </a:lnTo>
                    <a:lnTo>
                      <a:pt x="223405" y="396929"/>
                    </a:lnTo>
                    <a:lnTo>
                      <a:pt x="0" y="39692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6" name="Forma libre: forma 55">
                <a:extLst>
                  <a:ext uri="{FF2B5EF4-FFF2-40B4-BE49-F238E27FC236}">
                    <a16:creationId xmlns:a16="http://schemas.microsoft.com/office/drawing/2014/main" id="{B33F07F2-4677-ABD0-A56D-D891BE86D712}"/>
                  </a:ext>
                </a:extLst>
              </p:cNvPr>
              <p:cNvSpPr/>
              <p:nvPr/>
            </p:nvSpPr>
            <p:spPr>
              <a:xfrm>
                <a:off x="1979241" y="2513935"/>
                <a:ext cx="310167" cy="402371"/>
              </a:xfrm>
              <a:custGeom>
                <a:avLst/>
                <a:gdLst/>
                <a:ahLst/>
                <a:cxnLst/>
                <a:rect l="l" t="t" r="r" b="b"/>
                <a:pathLst>
                  <a:path w="310167" h="402371">
                    <a:moveTo>
                      <a:pt x="0" y="0"/>
                    </a:moveTo>
                    <a:lnTo>
                      <a:pt x="84344" y="0"/>
                    </a:lnTo>
                    <a:lnTo>
                      <a:pt x="84344" y="242752"/>
                    </a:lnTo>
                    <a:cubicBezTo>
                      <a:pt x="84344" y="265325"/>
                      <a:pt x="90591" y="283463"/>
                      <a:pt x="103087" y="297168"/>
                    </a:cubicBezTo>
                    <a:cubicBezTo>
                      <a:pt x="115582" y="310872"/>
                      <a:pt x="132008" y="317725"/>
                      <a:pt x="152363" y="317725"/>
                    </a:cubicBezTo>
                    <a:cubicBezTo>
                      <a:pt x="175741" y="317725"/>
                      <a:pt x="193880" y="310822"/>
                      <a:pt x="206778" y="297017"/>
                    </a:cubicBezTo>
                    <a:cubicBezTo>
                      <a:pt x="219677" y="283211"/>
                      <a:pt x="226126" y="263712"/>
                      <a:pt x="226126" y="238520"/>
                    </a:cubicBezTo>
                    <a:lnTo>
                      <a:pt x="226126" y="0"/>
                    </a:lnTo>
                    <a:lnTo>
                      <a:pt x="310167" y="0"/>
                    </a:lnTo>
                    <a:lnTo>
                      <a:pt x="310167" y="256961"/>
                    </a:lnTo>
                    <a:cubicBezTo>
                      <a:pt x="310167" y="279533"/>
                      <a:pt x="304323" y="302962"/>
                      <a:pt x="292633" y="327247"/>
                    </a:cubicBezTo>
                    <a:cubicBezTo>
                      <a:pt x="280944" y="351533"/>
                      <a:pt x="262957" y="370125"/>
                      <a:pt x="238672" y="383023"/>
                    </a:cubicBezTo>
                    <a:cubicBezTo>
                      <a:pt x="214386" y="395921"/>
                      <a:pt x="187229" y="402371"/>
                      <a:pt x="157200" y="402371"/>
                    </a:cubicBezTo>
                    <a:cubicBezTo>
                      <a:pt x="102784" y="402371"/>
                      <a:pt x="62981" y="387205"/>
                      <a:pt x="37788" y="356873"/>
                    </a:cubicBezTo>
                    <a:cubicBezTo>
                      <a:pt x="12596" y="326542"/>
                      <a:pt x="0" y="294649"/>
                      <a:pt x="0" y="261193"/>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7" name="Forma libre: forma 56">
                <a:extLst>
                  <a:ext uri="{FF2B5EF4-FFF2-40B4-BE49-F238E27FC236}">
                    <a16:creationId xmlns:a16="http://schemas.microsoft.com/office/drawing/2014/main" id="{732BA118-A7FC-AE98-E868-437F0BB91CCF}"/>
                  </a:ext>
                </a:extLst>
              </p:cNvPr>
              <p:cNvSpPr/>
              <p:nvPr/>
            </p:nvSpPr>
            <p:spPr>
              <a:xfrm>
                <a:off x="2348605" y="2513935"/>
                <a:ext cx="386953" cy="396929"/>
              </a:xfrm>
              <a:custGeom>
                <a:avLst/>
                <a:gdLst/>
                <a:ahLst/>
                <a:cxnLst/>
                <a:rect l="l" t="t" r="r" b="b"/>
                <a:pathLst>
                  <a:path w="386953" h="396929">
                    <a:moveTo>
                      <a:pt x="158971" y="0"/>
                    </a:moveTo>
                    <a:lnTo>
                      <a:pt x="225247" y="0"/>
                    </a:lnTo>
                    <a:lnTo>
                      <a:pt x="386953" y="396929"/>
                    </a:lnTo>
                    <a:lnTo>
                      <a:pt x="300857" y="396929"/>
                    </a:lnTo>
                    <a:lnTo>
                      <a:pt x="269086" y="318934"/>
                    </a:lnTo>
                    <a:lnTo>
                      <a:pt x="116756" y="318934"/>
                    </a:lnTo>
                    <a:lnTo>
                      <a:pt x="85638" y="396929"/>
                    </a:lnTo>
                    <a:lnTo>
                      <a:pt x="0" y="396929"/>
                    </a:lnTo>
                    <a:lnTo>
                      <a:pt x="158971" y="0"/>
                    </a:lnTo>
                    <a:close/>
                    <a:moveTo>
                      <a:pt x="192116" y="129992"/>
                    </a:moveTo>
                    <a:lnTo>
                      <a:pt x="145452" y="246985"/>
                    </a:lnTo>
                    <a:lnTo>
                      <a:pt x="239776" y="246985"/>
                    </a:lnTo>
                    <a:lnTo>
                      <a:pt x="192116" y="12999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8" name="Forma libre: forma 57">
                <a:extLst>
                  <a:ext uri="{FF2B5EF4-FFF2-40B4-BE49-F238E27FC236}">
                    <a16:creationId xmlns:a16="http://schemas.microsoft.com/office/drawing/2014/main" id="{1E5BCB6B-EE76-9D1F-2457-9ED06047B1AC}"/>
                  </a:ext>
                </a:extLst>
              </p:cNvPr>
              <p:cNvSpPr/>
              <p:nvPr/>
            </p:nvSpPr>
            <p:spPr>
              <a:xfrm>
                <a:off x="2796576" y="2513935"/>
                <a:ext cx="328004" cy="396929"/>
              </a:xfrm>
              <a:custGeom>
                <a:avLst/>
                <a:gdLst/>
                <a:ahLst/>
                <a:cxnLst/>
                <a:rect l="l" t="t" r="r" b="b"/>
                <a:pathLst>
                  <a:path w="328004" h="396929">
                    <a:moveTo>
                      <a:pt x="0" y="0"/>
                    </a:moveTo>
                    <a:lnTo>
                      <a:pt x="135434" y="0"/>
                    </a:lnTo>
                    <a:cubicBezTo>
                      <a:pt x="193276" y="0"/>
                      <a:pt x="239831" y="18239"/>
                      <a:pt x="275100" y="54717"/>
                    </a:cubicBezTo>
                    <a:cubicBezTo>
                      <a:pt x="310369" y="91196"/>
                      <a:pt x="328004" y="139263"/>
                      <a:pt x="328004" y="198918"/>
                    </a:cubicBezTo>
                    <a:cubicBezTo>
                      <a:pt x="328004" y="258775"/>
                      <a:pt x="309815" y="306741"/>
                      <a:pt x="273437" y="342816"/>
                    </a:cubicBezTo>
                    <a:cubicBezTo>
                      <a:pt x="237059" y="378891"/>
                      <a:pt x="188640" y="396929"/>
                      <a:pt x="128179" y="396929"/>
                    </a:cubicBezTo>
                    <a:lnTo>
                      <a:pt x="0" y="396929"/>
                    </a:lnTo>
                    <a:lnTo>
                      <a:pt x="0" y="0"/>
                    </a:lnTo>
                    <a:close/>
                    <a:moveTo>
                      <a:pt x="86158" y="74972"/>
                    </a:moveTo>
                    <a:lnTo>
                      <a:pt x="86158" y="320143"/>
                    </a:lnTo>
                    <a:lnTo>
                      <a:pt x="120016" y="320143"/>
                    </a:lnTo>
                    <a:cubicBezTo>
                      <a:pt x="155084" y="320143"/>
                      <a:pt x="183904" y="310570"/>
                      <a:pt x="206476" y="291424"/>
                    </a:cubicBezTo>
                    <a:cubicBezTo>
                      <a:pt x="229048" y="272278"/>
                      <a:pt x="240334" y="240334"/>
                      <a:pt x="240334" y="195593"/>
                    </a:cubicBezTo>
                    <a:cubicBezTo>
                      <a:pt x="240334" y="169594"/>
                      <a:pt x="234893" y="146568"/>
                      <a:pt x="224010" y="126515"/>
                    </a:cubicBezTo>
                    <a:cubicBezTo>
                      <a:pt x="213127" y="106462"/>
                      <a:pt x="197357" y="92859"/>
                      <a:pt x="176699" y="85704"/>
                    </a:cubicBezTo>
                    <a:cubicBezTo>
                      <a:pt x="156041" y="78549"/>
                      <a:pt x="136341" y="74972"/>
                      <a:pt x="117598" y="74972"/>
                    </a:cubicBezTo>
                    <a:lnTo>
                      <a:pt x="86158" y="7497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9" name="Forma libre: forma 58">
                <a:extLst>
                  <a:ext uri="{FF2B5EF4-FFF2-40B4-BE49-F238E27FC236}">
                    <a16:creationId xmlns:a16="http://schemas.microsoft.com/office/drawing/2014/main" id="{19A92C6C-E893-264F-BC1C-9E1C83CC1EC6}"/>
                  </a:ext>
                </a:extLst>
              </p:cNvPr>
              <p:cNvSpPr/>
              <p:nvPr/>
            </p:nvSpPr>
            <p:spPr>
              <a:xfrm>
                <a:off x="3645209" y="2513935"/>
                <a:ext cx="296261" cy="396929"/>
              </a:xfrm>
              <a:custGeom>
                <a:avLst/>
                <a:gdLst/>
                <a:ahLst/>
                <a:cxnLst/>
                <a:rect l="l" t="t" r="r" b="b"/>
                <a:pathLst>
                  <a:path w="296261" h="396929">
                    <a:moveTo>
                      <a:pt x="0" y="0"/>
                    </a:moveTo>
                    <a:lnTo>
                      <a:pt x="130748" y="0"/>
                    </a:lnTo>
                    <a:cubicBezTo>
                      <a:pt x="170498" y="0"/>
                      <a:pt x="201925" y="10474"/>
                      <a:pt x="225028" y="31423"/>
                    </a:cubicBezTo>
                    <a:cubicBezTo>
                      <a:pt x="248131" y="52372"/>
                      <a:pt x="259682" y="80675"/>
                      <a:pt x="259682" y="116331"/>
                    </a:cubicBezTo>
                    <a:cubicBezTo>
                      <a:pt x="259682" y="136677"/>
                      <a:pt x="254382" y="157829"/>
                      <a:pt x="243783" y="179785"/>
                    </a:cubicBezTo>
                    <a:cubicBezTo>
                      <a:pt x="233183" y="201742"/>
                      <a:pt x="213650" y="218965"/>
                      <a:pt x="185182" y="231454"/>
                    </a:cubicBezTo>
                    <a:lnTo>
                      <a:pt x="296261" y="396929"/>
                    </a:lnTo>
                    <a:lnTo>
                      <a:pt x="197955" y="396929"/>
                    </a:lnTo>
                    <a:lnTo>
                      <a:pt x="95227" y="243357"/>
                    </a:lnTo>
                    <a:lnTo>
                      <a:pt x="85553" y="243357"/>
                    </a:lnTo>
                    <a:lnTo>
                      <a:pt x="85553" y="396929"/>
                    </a:lnTo>
                    <a:lnTo>
                      <a:pt x="0" y="396929"/>
                    </a:lnTo>
                    <a:lnTo>
                      <a:pt x="0" y="0"/>
                    </a:lnTo>
                    <a:close/>
                    <a:moveTo>
                      <a:pt x="86158" y="70740"/>
                    </a:moveTo>
                    <a:lnTo>
                      <a:pt x="86158" y="174129"/>
                    </a:lnTo>
                    <a:lnTo>
                      <a:pt x="104665" y="174129"/>
                    </a:lnTo>
                    <a:cubicBezTo>
                      <a:pt x="149362" y="174129"/>
                      <a:pt x="171711" y="155890"/>
                      <a:pt x="171711" y="119411"/>
                    </a:cubicBezTo>
                    <a:cubicBezTo>
                      <a:pt x="171711" y="104497"/>
                      <a:pt x="165896" y="92657"/>
                      <a:pt x="154267" y="83890"/>
                    </a:cubicBezTo>
                    <a:cubicBezTo>
                      <a:pt x="142637" y="75123"/>
                      <a:pt x="126508" y="70740"/>
                      <a:pt x="105879" y="70740"/>
                    </a:cubicBezTo>
                    <a:lnTo>
                      <a:pt x="86158" y="7074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0" name="Forma libre: forma 59">
                <a:extLst>
                  <a:ext uri="{FF2B5EF4-FFF2-40B4-BE49-F238E27FC236}">
                    <a16:creationId xmlns:a16="http://schemas.microsoft.com/office/drawing/2014/main" id="{6ABF3D2C-6A0D-E3DD-FED5-3DF45A88449B}"/>
                  </a:ext>
                </a:extLst>
              </p:cNvPr>
              <p:cNvSpPr/>
              <p:nvPr/>
            </p:nvSpPr>
            <p:spPr>
              <a:xfrm>
                <a:off x="43477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1" name="Forma libre: forma 60">
                <a:extLst>
                  <a:ext uri="{FF2B5EF4-FFF2-40B4-BE49-F238E27FC236}">
                    <a16:creationId xmlns:a16="http://schemas.microsoft.com/office/drawing/2014/main" id="{4EF9E50F-361C-10E5-9DA9-BF9886A20D46}"/>
                  </a:ext>
                </a:extLst>
              </p:cNvPr>
              <p:cNvSpPr/>
              <p:nvPr/>
            </p:nvSpPr>
            <p:spPr>
              <a:xfrm>
                <a:off x="4995490" y="2516353"/>
                <a:ext cx="272382" cy="394511"/>
              </a:xfrm>
              <a:custGeom>
                <a:avLst/>
                <a:gdLst/>
                <a:ahLst/>
                <a:cxnLst/>
                <a:rect l="l" t="t" r="r" b="b"/>
                <a:pathLst>
                  <a:path w="272382" h="394511">
                    <a:moveTo>
                      <a:pt x="143599" y="0"/>
                    </a:moveTo>
                    <a:cubicBezTo>
                      <a:pt x="181488" y="0"/>
                      <a:pt x="212424" y="11035"/>
                      <a:pt x="236407" y="33103"/>
                    </a:cubicBezTo>
                    <a:cubicBezTo>
                      <a:pt x="260390" y="55171"/>
                      <a:pt x="272382" y="83437"/>
                      <a:pt x="272382" y="117900"/>
                    </a:cubicBezTo>
                    <a:cubicBezTo>
                      <a:pt x="272382" y="151557"/>
                      <a:pt x="258375" y="188842"/>
                      <a:pt x="230361" y="229754"/>
                    </a:cubicBezTo>
                    <a:lnTo>
                      <a:pt x="207386" y="263310"/>
                    </a:lnTo>
                    <a:cubicBezTo>
                      <a:pt x="198317" y="276813"/>
                      <a:pt x="186829" y="292231"/>
                      <a:pt x="172923" y="309563"/>
                    </a:cubicBezTo>
                    <a:lnTo>
                      <a:pt x="162342" y="322562"/>
                    </a:lnTo>
                    <a:lnTo>
                      <a:pt x="272382" y="322562"/>
                    </a:lnTo>
                    <a:lnTo>
                      <a:pt x="272382" y="394511"/>
                    </a:lnTo>
                    <a:lnTo>
                      <a:pt x="3026" y="394511"/>
                    </a:lnTo>
                    <a:lnTo>
                      <a:pt x="134530" y="227335"/>
                    </a:lnTo>
                    <a:cubicBezTo>
                      <a:pt x="153676" y="202748"/>
                      <a:pt x="167330" y="182594"/>
                      <a:pt x="175492" y="166874"/>
                    </a:cubicBezTo>
                    <a:cubicBezTo>
                      <a:pt x="183655" y="151154"/>
                      <a:pt x="187736" y="136442"/>
                      <a:pt x="187736" y="122737"/>
                    </a:cubicBezTo>
                    <a:cubicBezTo>
                      <a:pt x="187736" y="107823"/>
                      <a:pt x="182849" y="95529"/>
                      <a:pt x="173074" y="85856"/>
                    </a:cubicBezTo>
                    <a:cubicBezTo>
                      <a:pt x="163299" y="76182"/>
                      <a:pt x="151056" y="71345"/>
                      <a:pt x="136344" y="71345"/>
                    </a:cubicBezTo>
                    <a:cubicBezTo>
                      <a:pt x="119414" y="71345"/>
                      <a:pt x="107121" y="77441"/>
                      <a:pt x="99462" y="89634"/>
                    </a:cubicBezTo>
                    <a:cubicBezTo>
                      <a:pt x="91804" y="101827"/>
                      <a:pt x="87168" y="120923"/>
                      <a:pt x="85556" y="146922"/>
                    </a:cubicBezTo>
                    <a:lnTo>
                      <a:pt x="3" y="146922"/>
                    </a:lnTo>
                    <a:cubicBezTo>
                      <a:pt x="-198" y="100165"/>
                      <a:pt x="13506" y="63989"/>
                      <a:pt x="41117" y="38393"/>
                    </a:cubicBezTo>
                    <a:cubicBezTo>
                      <a:pt x="68728" y="12798"/>
                      <a:pt x="102888" y="0"/>
                      <a:pt x="143599"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2" name="Forma libre: forma 61">
                <a:extLst>
                  <a:ext uri="{FF2B5EF4-FFF2-40B4-BE49-F238E27FC236}">
                    <a16:creationId xmlns:a16="http://schemas.microsoft.com/office/drawing/2014/main" id="{5136F556-B458-8C3F-571E-CC669C669484}"/>
                  </a:ext>
                </a:extLst>
              </p:cNvPr>
              <p:cNvSpPr/>
              <p:nvPr/>
            </p:nvSpPr>
            <p:spPr>
              <a:xfrm>
                <a:off x="4656529" y="2519679"/>
                <a:ext cx="302609" cy="395417"/>
              </a:xfrm>
              <a:custGeom>
                <a:avLst/>
                <a:gdLst/>
                <a:ahLst/>
                <a:cxnLst/>
                <a:rect l="l" t="t" r="r" b="b"/>
                <a:pathLst>
                  <a:path w="302609" h="395417">
                    <a:moveTo>
                      <a:pt x="149944" y="0"/>
                    </a:moveTo>
                    <a:lnTo>
                      <a:pt x="152363" y="0"/>
                    </a:lnTo>
                    <a:cubicBezTo>
                      <a:pt x="198112" y="0"/>
                      <a:pt x="234590" y="17534"/>
                      <a:pt x="261798" y="52601"/>
                    </a:cubicBezTo>
                    <a:cubicBezTo>
                      <a:pt x="289005" y="87669"/>
                      <a:pt x="302609" y="134526"/>
                      <a:pt x="302609" y="193174"/>
                    </a:cubicBezTo>
                    <a:cubicBezTo>
                      <a:pt x="302609" y="261697"/>
                      <a:pt x="287494" y="312535"/>
                      <a:pt x="257263" y="345688"/>
                    </a:cubicBezTo>
                    <a:cubicBezTo>
                      <a:pt x="227032" y="378841"/>
                      <a:pt x="192066" y="395417"/>
                      <a:pt x="152363" y="395417"/>
                    </a:cubicBezTo>
                    <a:cubicBezTo>
                      <a:pt x="107016" y="395417"/>
                      <a:pt x="70286" y="377733"/>
                      <a:pt x="42172" y="342363"/>
                    </a:cubicBezTo>
                    <a:cubicBezTo>
                      <a:pt x="14057" y="306993"/>
                      <a:pt x="0" y="260488"/>
                      <a:pt x="0" y="202848"/>
                    </a:cubicBezTo>
                    <a:cubicBezTo>
                      <a:pt x="0" y="141580"/>
                      <a:pt x="13755" y="92455"/>
                      <a:pt x="41265" y="55473"/>
                    </a:cubicBezTo>
                    <a:cubicBezTo>
                      <a:pt x="68775" y="18491"/>
                      <a:pt x="105001" y="0"/>
                      <a:pt x="149944" y="0"/>
                    </a:cubicBezTo>
                    <a:close/>
                    <a:moveTo>
                      <a:pt x="152363" y="74670"/>
                    </a:moveTo>
                    <a:cubicBezTo>
                      <a:pt x="130193" y="74670"/>
                      <a:pt x="112760" y="85855"/>
                      <a:pt x="100063" y="108226"/>
                    </a:cubicBezTo>
                    <a:cubicBezTo>
                      <a:pt x="87367" y="130596"/>
                      <a:pt x="81018" y="161734"/>
                      <a:pt x="81018" y="201639"/>
                    </a:cubicBezTo>
                    <a:cubicBezTo>
                      <a:pt x="81018" y="237915"/>
                      <a:pt x="87467" y="266937"/>
                      <a:pt x="100366" y="288703"/>
                    </a:cubicBezTo>
                    <a:cubicBezTo>
                      <a:pt x="113264" y="310469"/>
                      <a:pt x="130193" y="321352"/>
                      <a:pt x="151153" y="321352"/>
                    </a:cubicBezTo>
                    <a:cubicBezTo>
                      <a:pt x="172516" y="321352"/>
                      <a:pt x="189597" y="310469"/>
                      <a:pt x="202394" y="288703"/>
                    </a:cubicBezTo>
                    <a:cubicBezTo>
                      <a:pt x="215192" y="266937"/>
                      <a:pt x="221591" y="237512"/>
                      <a:pt x="221591" y="200429"/>
                    </a:cubicBezTo>
                    <a:cubicBezTo>
                      <a:pt x="221591" y="161331"/>
                      <a:pt x="215343" y="130596"/>
                      <a:pt x="202848" y="108226"/>
                    </a:cubicBezTo>
                    <a:cubicBezTo>
                      <a:pt x="190352" y="85855"/>
                      <a:pt x="173524" y="74670"/>
                      <a:pt x="152363" y="7467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63" name="Forma libre: forma 62">
                <a:extLst>
                  <a:ext uri="{FF2B5EF4-FFF2-40B4-BE49-F238E27FC236}">
                    <a16:creationId xmlns:a16="http://schemas.microsoft.com/office/drawing/2014/main" id="{B2732EF7-DB36-7A33-417E-9DF41A2FB165}"/>
                  </a:ext>
                </a:extLst>
              </p:cNvPr>
              <p:cNvSpPr/>
              <p:nvPr/>
            </p:nvSpPr>
            <p:spPr>
              <a:xfrm>
                <a:off x="5326600" y="2524516"/>
                <a:ext cx="256961" cy="391790"/>
              </a:xfrm>
              <a:custGeom>
                <a:avLst/>
                <a:gdLst/>
                <a:ahLst/>
                <a:cxnLst/>
                <a:rect l="l" t="t" r="r" b="b"/>
                <a:pathLst>
                  <a:path w="256961" h="391790">
                    <a:moveTo>
                      <a:pt x="49578" y="0"/>
                    </a:moveTo>
                    <a:lnTo>
                      <a:pt x="240636" y="0"/>
                    </a:lnTo>
                    <a:lnTo>
                      <a:pt x="240636" y="70739"/>
                    </a:lnTo>
                    <a:lnTo>
                      <a:pt x="124456" y="70739"/>
                    </a:lnTo>
                    <a:lnTo>
                      <a:pt x="120058" y="116388"/>
                    </a:lnTo>
                    <a:cubicBezTo>
                      <a:pt x="163981" y="116388"/>
                      <a:pt x="197779" y="129236"/>
                      <a:pt x="221451" y="154932"/>
                    </a:cubicBezTo>
                    <a:cubicBezTo>
                      <a:pt x="245124" y="180628"/>
                      <a:pt x="256961" y="210909"/>
                      <a:pt x="256961" y="245775"/>
                    </a:cubicBezTo>
                    <a:cubicBezTo>
                      <a:pt x="256961" y="285277"/>
                      <a:pt x="241694" y="319488"/>
                      <a:pt x="211161" y="348409"/>
                    </a:cubicBezTo>
                    <a:cubicBezTo>
                      <a:pt x="180628" y="377329"/>
                      <a:pt x="144502" y="391790"/>
                      <a:pt x="102784" y="391790"/>
                    </a:cubicBezTo>
                    <a:cubicBezTo>
                      <a:pt x="83033" y="391790"/>
                      <a:pt x="65651" y="389019"/>
                      <a:pt x="50636" y="383476"/>
                    </a:cubicBezTo>
                    <a:cubicBezTo>
                      <a:pt x="35621" y="377934"/>
                      <a:pt x="18743" y="368814"/>
                      <a:pt x="0" y="356117"/>
                    </a:cubicBezTo>
                    <a:lnTo>
                      <a:pt x="9069" y="268146"/>
                    </a:lnTo>
                    <a:cubicBezTo>
                      <a:pt x="51190" y="296160"/>
                      <a:pt x="84242" y="310167"/>
                      <a:pt x="108226" y="310167"/>
                    </a:cubicBezTo>
                    <a:cubicBezTo>
                      <a:pt x="125356" y="310167"/>
                      <a:pt x="140371" y="303969"/>
                      <a:pt x="153269" y="291575"/>
                    </a:cubicBezTo>
                    <a:cubicBezTo>
                      <a:pt x="166168" y="279180"/>
                      <a:pt x="172617" y="264720"/>
                      <a:pt x="172617" y="248194"/>
                    </a:cubicBezTo>
                    <a:cubicBezTo>
                      <a:pt x="172617" y="229854"/>
                      <a:pt x="166168" y="214537"/>
                      <a:pt x="153269" y="202243"/>
                    </a:cubicBezTo>
                    <a:cubicBezTo>
                      <a:pt x="140371" y="189949"/>
                      <a:pt x="124147" y="183802"/>
                      <a:pt x="104598" y="183802"/>
                    </a:cubicBezTo>
                    <a:cubicBezTo>
                      <a:pt x="81623" y="183802"/>
                      <a:pt x="56833" y="189445"/>
                      <a:pt x="30230" y="200732"/>
                    </a:cubicBezTo>
                    <a:lnTo>
                      <a:pt x="4957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9" name="Grupo 8">
              <a:extLst>
                <a:ext uri="{FF2B5EF4-FFF2-40B4-BE49-F238E27FC236}">
                  <a16:creationId xmlns:a16="http://schemas.microsoft.com/office/drawing/2014/main" id="{8BF8BA89-49D3-F391-54D9-246F11ACECB8}"/>
                </a:ext>
              </a:extLst>
            </p:cNvPr>
            <p:cNvGrpSpPr/>
            <p:nvPr/>
          </p:nvGrpSpPr>
          <p:grpSpPr>
            <a:xfrm>
              <a:off x="10695351" y="5526863"/>
              <a:ext cx="1095869" cy="278448"/>
              <a:chOff x="4159258" y="3696847"/>
              <a:chExt cx="1695375" cy="492249"/>
            </a:xfrm>
            <a:solidFill>
              <a:schemeClr val="bg1"/>
            </a:solidFill>
          </p:grpSpPr>
          <p:sp>
            <p:nvSpPr>
              <p:cNvPr id="38" name="Forma libre: forma 37">
                <a:extLst>
                  <a:ext uri="{FF2B5EF4-FFF2-40B4-BE49-F238E27FC236}">
                    <a16:creationId xmlns:a16="http://schemas.microsoft.com/office/drawing/2014/main" id="{02B25A5A-FEA3-E2E6-2A56-B9CFCB18E060}"/>
                  </a:ext>
                </a:extLst>
              </p:cNvPr>
              <p:cNvSpPr/>
              <p:nvPr/>
            </p:nvSpPr>
            <p:spPr>
              <a:xfrm>
                <a:off x="5408893" y="3696847"/>
                <a:ext cx="445740" cy="492249"/>
              </a:xfrm>
              <a:custGeom>
                <a:avLst/>
                <a:gdLst/>
                <a:ahLst/>
                <a:cxnLst/>
                <a:rect l="l" t="t" r="r" b="b"/>
                <a:pathLst>
                  <a:path w="445740" h="492249">
                    <a:moveTo>
                      <a:pt x="221940" y="0"/>
                    </a:moveTo>
                    <a:lnTo>
                      <a:pt x="445740" y="492249"/>
                    </a:lnTo>
                    <a:lnTo>
                      <a:pt x="377896" y="492249"/>
                    </a:lnTo>
                    <a:lnTo>
                      <a:pt x="322887" y="370954"/>
                    </a:lnTo>
                    <a:lnTo>
                      <a:pt x="121737" y="370954"/>
                    </a:lnTo>
                    <a:lnTo>
                      <a:pt x="67345" y="492249"/>
                    </a:lnTo>
                    <a:lnTo>
                      <a:pt x="0" y="492249"/>
                    </a:lnTo>
                    <a:lnTo>
                      <a:pt x="221940" y="0"/>
                    </a:lnTo>
                    <a:close/>
                    <a:moveTo>
                      <a:pt x="221766" y="147939"/>
                    </a:moveTo>
                    <a:lnTo>
                      <a:pt x="145939" y="317004"/>
                    </a:lnTo>
                    <a:lnTo>
                      <a:pt x="298418" y="317004"/>
                    </a:lnTo>
                    <a:lnTo>
                      <a:pt x="221766" y="147939"/>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4" name="Forma libre: forma 43">
                <a:extLst>
                  <a:ext uri="{FF2B5EF4-FFF2-40B4-BE49-F238E27FC236}">
                    <a16:creationId xmlns:a16="http://schemas.microsoft.com/office/drawing/2014/main" id="{08233588-928C-C85B-A61A-CF31BD0082A2}"/>
                  </a:ext>
                </a:extLst>
              </p:cNvPr>
              <p:cNvSpPr/>
              <p:nvPr/>
            </p:nvSpPr>
            <p:spPr>
              <a:xfrm>
                <a:off x="4159258" y="3715079"/>
                <a:ext cx="384720" cy="474017"/>
              </a:xfrm>
              <a:custGeom>
                <a:avLst/>
                <a:gdLst/>
                <a:ahLst/>
                <a:cxnLst/>
                <a:rect l="l" t="t" r="r" b="b"/>
                <a:pathLst>
                  <a:path w="384720" h="474017">
                    <a:moveTo>
                      <a:pt x="0" y="0"/>
                    </a:moveTo>
                    <a:lnTo>
                      <a:pt x="114970" y="0"/>
                    </a:lnTo>
                    <a:cubicBezTo>
                      <a:pt x="206003" y="0"/>
                      <a:pt x="273719" y="24060"/>
                      <a:pt x="318120" y="72181"/>
                    </a:cubicBezTo>
                    <a:cubicBezTo>
                      <a:pt x="362520" y="120302"/>
                      <a:pt x="384720" y="175245"/>
                      <a:pt x="384720" y="237008"/>
                    </a:cubicBezTo>
                    <a:cubicBezTo>
                      <a:pt x="384720" y="299268"/>
                      <a:pt x="361776" y="354335"/>
                      <a:pt x="315887" y="402208"/>
                    </a:cubicBezTo>
                    <a:cubicBezTo>
                      <a:pt x="269999" y="450081"/>
                      <a:pt x="203274" y="474017"/>
                      <a:pt x="115714" y="474017"/>
                    </a:cubicBezTo>
                    <a:lnTo>
                      <a:pt x="0" y="474017"/>
                    </a:lnTo>
                    <a:lnTo>
                      <a:pt x="0" y="0"/>
                    </a:lnTo>
                    <a:close/>
                    <a:moveTo>
                      <a:pt x="64740" y="63252"/>
                    </a:moveTo>
                    <a:lnTo>
                      <a:pt x="64740" y="410021"/>
                    </a:lnTo>
                    <a:lnTo>
                      <a:pt x="68461" y="410021"/>
                    </a:lnTo>
                    <a:cubicBezTo>
                      <a:pt x="116582" y="410021"/>
                      <a:pt x="152797" y="407851"/>
                      <a:pt x="177105" y="403510"/>
                    </a:cubicBezTo>
                    <a:cubicBezTo>
                      <a:pt x="201414" y="399169"/>
                      <a:pt x="224482" y="389681"/>
                      <a:pt x="246310" y="375046"/>
                    </a:cubicBezTo>
                    <a:cubicBezTo>
                      <a:pt x="268138" y="360412"/>
                      <a:pt x="285502" y="341002"/>
                      <a:pt x="298400" y="316817"/>
                    </a:cubicBezTo>
                    <a:cubicBezTo>
                      <a:pt x="311299" y="292633"/>
                      <a:pt x="317748" y="266030"/>
                      <a:pt x="317748" y="237008"/>
                    </a:cubicBezTo>
                    <a:cubicBezTo>
                      <a:pt x="317748" y="200545"/>
                      <a:pt x="307454" y="167555"/>
                      <a:pt x="286866" y="138038"/>
                    </a:cubicBezTo>
                    <a:cubicBezTo>
                      <a:pt x="266278" y="108520"/>
                      <a:pt x="241659" y="88676"/>
                      <a:pt x="213010" y="78506"/>
                    </a:cubicBezTo>
                    <a:cubicBezTo>
                      <a:pt x="184361" y="68336"/>
                      <a:pt x="145851" y="63252"/>
                      <a:pt x="97482" y="63252"/>
                    </a:cubicBezTo>
                    <a:lnTo>
                      <a:pt x="64740" y="6325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49" name="Forma libre: forma 48">
                <a:extLst>
                  <a:ext uri="{FF2B5EF4-FFF2-40B4-BE49-F238E27FC236}">
                    <a16:creationId xmlns:a16="http://schemas.microsoft.com/office/drawing/2014/main" id="{40BCD3F7-92DC-F870-8970-C8F677D997E3}"/>
                  </a:ext>
                </a:extLst>
              </p:cNvPr>
              <p:cNvSpPr/>
              <p:nvPr/>
            </p:nvSpPr>
            <p:spPr>
              <a:xfrm>
                <a:off x="4610506" y="3715079"/>
                <a:ext cx="262681" cy="474017"/>
              </a:xfrm>
              <a:custGeom>
                <a:avLst/>
                <a:gdLst/>
                <a:ahLst/>
                <a:cxnLst/>
                <a:rect l="l" t="t" r="r" b="b"/>
                <a:pathLst>
                  <a:path w="262681" h="474017">
                    <a:moveTo>
                      <a:pt x="0" y="0"/>
                    </a:moveTo>
                    <a:lnTo>
                      <a:pt x="262681" y="0"/>
                    </a:lnTo>
                    <a:lnTo>
                      <a:pt x="262681" y="64740"/>
                    </a:lnTo>
                    <a:lnTo>
                      <a:pt x="63996" y="64740"/>
                    </a:lnTo>
                    <a:lnTo>
                      <a:pt x="63996" y="183058"/>
                    </a:lnTo>
                    <a:lnTo>
                      <a:pt x="262681" y="183058"/>
                    </a:lnTo>
                    <a:lnTo>
                      <a:pt x="262681" y="247054"/>
                    </a:lnTo>
                    <a:lnTo>
                      <a:pt x="63996" y="247054"/>
                    </a:lnTo>
                    <a:lnTo>
                      <a:pt x="63996" y="410021"/>
                    </a:lnTo>
                    <a:lnTo>
                      <a:pt x="262681" y="410021"/>
                    </a:lnTo>
                    <a:lnTo>
                      <a:pt x="262681"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52" name="Forma libre: forma 51">
                <a:extLst>
                  <a:ext uri="{FF2B5EF4-FFF2-40B4-BE49-F238E27FC236}">
                    <a16:creationId xmlns:a16="http://schemas.microsoft.com/office/drawing/2014/main" id="{6ED03461-BB83-FBDF-3DD2-9CA308C1E5F9}"/>
                  </a:ext>
                </a:extLst>
              </p:cNvPr>
              <p:cNvSpPr/>
              <p:nvPr/>
            </p:nvSpPr>
            <p:spPr>
              <a:xfrm>
                <a:off x="5167940" y="3715079"/>
                <a:ext cx="218406" cy="474017"/>
              </a:xfrm>
              <a:custGeom>
                <a:avLst/>
                <a:gdLst/>
                <a:ahLst/>
                <a:cxnLst/>
                <a:rect l="l" t="t" r="r" b="b"/>
                <a:pathLst>
                  <a:path w="218406" h="474017">
                    <a:moveTo>
                      <a:pt x="0" y="0"/>
                    </a:moveTo>
                    <a:lnTo>
                      <a:pt x="63996" y="0"/>
                    </a:lnTo>
                    <a:lnTo>
                      <a:pt x="63996" y="410021"/>
                    </a:lnTo>
                    <a:lnTo>
                      <a:pt x="218406" y="410021"/>
                    </a:lnTo>
                    <a:lnTo>
                      <a:pt x="218406" y="474017"/>
                    </a:lnTo>
                    <a:lnTo>
                      <a:pt x="0" y="47401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grpSp>
          <p:nvGrpSpPr>
            <p:cNvPr id="10" name="Grupo 9">
              <a:extLst>
                <a:ext uri="{FF2B5EF4-FFF2-40B4-BE49-F238E27FC236}">
                  <a16:creationId xmlns:a16="http://schemas.microsoft.com/office/drawing/2014/main" id="{8CA58AA6-5C06-70CE-B1A1-5660C2A87D36}"/>
                </a:ext>
              </a:extLst>
            </p:cNvPr>
            <p:cNvGrpSpPr/>
            <p:nvPr/>
          </p:nvGrpSpPr>
          <p:grpSpPr>
            <a:xfrm>
              <a:off x="8856635" y="5523347"/>
              <a:ext cx="1697431" cy="283920"/>
              <a:chOff x="869833" y="3729471"/>
              <a:chExt cx="2855416" cy="501923"/>
            </a:xfrm>
            <a:solidFill>
              <a:schemeClr val="bg1"/>
            </a:solidFill>
          </p:grpSpPr>
          <p:sp>
            <p:nvSpPr>
              <p:cNvPr id="29" name="Forma libre: forma 28">
                <a:extLst>
                  <a:ext uri="{FF2B5EF4-FFF2-40B4-BE49-F238E27FC236}">
                    <a16:creationId xmlns:a16="http://schemas.microsoft.com/office/drawing/2014/main" id="{0AA35E7F-BBA0-6A83-91E6-904534A563D0}"/>
                  </a:ext>
                </a:extLst>
              </p:cNvPr>
              <p:cNvSpPr/>
              <p:nvPr/>
            </p:nvSpPr>
            <p:spPr>
              <a:xfrm>
                <a:off x="869833" y="3729471"/>
                <a:ext cx="320725" cy="501923"/>
              </a:xfrm>
              <a:custGeom>
                <a:avLst/>
                <a:gdLst/>
                <a:ahLst/>
                <a:cxnLst/>
                <a:rect l="l" t="t" r="r" b="b"/>
                <a:pathLst>
                  <a:path w="320725" h="501923">
                    <a:moveTo>
                      <a:pt x="171525" y="0"/>
                    </a:moveTo>
                    <a:cubicBezTo>
                      <a:pt x="225599" y="0"/>
                      <a:pt x="270991" y="16991"/>
                      <a:pt x="307702" y="50973"/>
                    </a:cubicBezTo>
                    <a:lnTo>
                      <a:pt x="242218" y="122783"/>
                    </a:lnTo>
                    <a:cubicBezTo>
                      <a:pt x="207739" y="102443"/>
                      <a:pt x="182935" y="92273"/>
                      <a:pt x="167804" y="92273"/>
                    </a:cubicBezTo>
                    <a:cubicBezTo>
                      <a:pt x="156146" y="92273"/>
                      <a:pt x="146100" y="96675"/>
                      <a:pt x="137666" y="105479"/>
                    </a:cubicBezTo>
                    <a:cubicBezTo>
                      <a:pt x="129233" y="114282"/>
                      <a:pt x="125016" y="124759"/>
                      <a:pt x="125016" y="136910"/>
                    </a:cubicBezTo>
                    <a:cubicBezTo>
                      <a:pt x="125016" y="160963"/>
                      <a:pt x="146844" y="181799"/>
                      <a:pt x="190500" y="199418"/>
                    </a:cubicBezTo>
                    <a:cubicBezTo>
                      <a:pt x="222498" y="213068"/>
                      <a:pt x="246683" y="225412"/>
                      <a:pt x="263054" y="236450"/>
                    </a:cubicBezTo>
                    <a:cubicBezTo>
                      <a:pt x="279425" y="247488"/>
                      <a:pt x="293130" y="262805"/>
                      <a:pt x="304168" y="282401"/>
                    </a:cubicBezTo>
                    <a:cubicBezTo>
                      <a:pt x="315206" y="301997"/>
                      <a:pt x="320725" y="323205"/>
                      <a:pt x="320725" y="346025"/>
                    </a:cubicBezTo>
                    <a:cubicBezTo>
                      <a:pt x="320725" y="387945"/>
                      <a:pt x="303796" y="424408"/>
                      <a:pt x="269937" y="455414"/>
                    </a:cubicBezTo>
                    <a:cubicBezTo>
                      <a:pt x="236079" y="486420"/>
                      <a:pt x="196081" y="501923"/>
                      <a:pt x="149944" y="501923"/>
                    </a:cubicBezTo>
                    <a:cubicBezTo>
                      <a:pt x="99343" y="501923"/>
                      <a:pt x="49361" y="478110"/>
                      <a:pt x="0" y="430485"/>
                    </a:cubicBezTo>
                    <a:lnTo>
                      <a:pt x="69205" y="349746"/>
                    </a:lnTo>
                    <a:cubicBezTo>
                      <a:pt x="100211" y="381744"/>
                      <a:pt x="129233" y="397743"/>
                      <a:pt x="156270" y="397743"/>
                    </a:cubicBezTo>
                    <a:cubicBezTo>
                      <a:pt x="168920" y="397743"/>
                      <a:pt x="181074" y="392114"/>
                      <a:pt x="192733" y="380857"/>
                    </a:cubicBezTo>
                    <a:cubicBezTo>
                      <a:pt x="204391" y="369600"/>
                      <a:pt x="210220" y="357786"/>
                      <a:pt x="210220" y="345415"/>
                    </a:cubicBezTo>
                    <a:cubicBezTo>
                      <a:pt x="210220" y="319932"/>
                      <a:pt x="183307" y="297468"/>
                      <a:pt x="129481" y="278023"/>
                    </a:cubicBezTo>
                    <a:cubicBezTo>
                      <a:pt x="98723" y="266803"/>
                      <a:pt x="76895" y="256294"/>
                      <a:pt x="63996" y="246496"/>
                    </a:cubicBezTo>
                    <a:cubicBezTo>
                      <a:pt x="51098" y="236698"/>
                      <a:pt x="40246" y="222436"/>
                      <a:pt x="31440" y="203708"/>
                    </a:cubicBezTo>
                    <a:cubicBezTo>
                      <a:pt x="22634" y="184981"/>
                      <a:pt x="18232" y="165819"/>
                      <a:pt x="18232" y="146223"/>
                    </a:cubicBezTo>
                    <a:cubicBezTo>
                      <a:pt x="18232" y="102815"/>
                      <a:pt x="32370" y="67592"/>
                      <a:pt x="60648" y="40555"/>
                    </a:cubicBezTo>
                    <a:cubicBezTo>
                      <a:pt x="88925" y="13518"/>
                      <a:pt x="125884" y="0"/>
                      <a:pt x="17152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0" name="Forma libre: forma 29">
                <a:extLst>
                  <a:ext uri="{FF2B5EF4-FFF2-40B4-BE49-F238E27FC236}">
                    <a16:creationId xmlns:a16="http://schemas.microsoft.com/office/drawing/2014/main" id="{99A01267-6EE1-A6D3-56D9-C9375F116469}"/>
                  </a:ext>
                </a:extLst>
              </p:cNvPr>
              <p:cNvSpPr/>
              <p:nvPr/>
            </p:nvSpPr>
            <p:spPr>
              <a:xfrm>
                <a:off x="1266013" y="3736167"/>
                <a:ext cx="274960" cy="488528"/>
              </a:xfrm>
              <a:custGeom>
                <a:avLst/>
                <a:gdLst/>
                <a:ahLst/>
                <a:cxnLst/>
                <a:rect l="l" t="t" r="r" b="b"/>
                <a:pathLst>
                  <a:path w="274960" h="488528">
                    <a:moveTo>
                      <a:pt x="0" y="0"/>
                    </a:moveTo>
                    <a:lnTo>
                      <a:pt x="274960" y="0"/>
                    </a:lnTo>
                    <a:lnTo>
                      <a:pt x="274960" y="96738"/>
                    </a:lnTo>
                    <a:lnTo>
                      <a:pt x="105296" y="96738"/>
                    </a:lnTo>
                    <a:lnTo>
                      <a:pt x="105296" y="195337"/>
                    </a:lnTo>
                    <a:lnTo>
                      <a:pt x="274960" y="195337"/>
                    </a:lnTo>
                    <a:lnTo>
                      <a:pt x="274960" y="290587"/>
                    </a:lnTo>
                    <a:lnTo>
                      <a:pt x="105296" y="290587"/>
                    </a:lnTo>
                    <a:lnTo>
                      <a:pt x="105296" y="391790"/>
                    </a:lnTo>
                    <a:lnTo>
                      <a:pt x="274960" y="391790"/>
                    </a:lnTo>
                    <a:lnTo>
                      <a:pt x="274960"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1" name="Forma libre: forma 30">
                <a:extLst>
                  <a:ext uri="{FF2B5EF4-FFF2-40B4-BE49-F238E27FC236}">
                    <a16:creationId xmlns:a16="http://schemas.microsoft.com/office/drawing/2014/main" id="{5782ABE6-FF91-DF2E-8D1A-3E0DB8BAA5B6}"/>
                  </a:ext>
                </a:extLst>
              </p:cNvPr>
              <p:cNvSpPr/>
              <p:nvPr/>
            </p:nvSpPr>
            <p:spPr>
              <a:xfrm>
                <a:off x="1602290" y="3736167"/>
                <a:ext cx="551780" cy="488528"/>
              </a:xfrm>
              <a:custGeom>
                <a:avLst/>
                <a:gdLst/>
                <a:ahLst/>
                <a:cxnLst/>
                <a:rect l="l" t="t" r="r" b="b"/>
                <a:pathLst>
                  <a:path w="551780" h="488528">
                    <a:moveTo>
                      <a:pt x="59996" y="0"/>
                    </a:moveTo>
                    <a:lnTo>
                      <a:pt x="185116" y="0"/>
                    </a:lnTo>
                    <a:lnTo>
                      <a:pt x="276634" y="292819"/>
                    </a:lnTo>
                    <a:lnTo>
                      <a:pt x="368204" y="0"/>
                    </a:lnTo>
                    <a:lnTo>
                      <a:pt x="488877" y="0"/>
                    </a:lnTo>
                    <a:lnTo>
                      <a:pt x="551780" y="488528"/>
                    </a:lnTo>
                    <a:lnTo>
                      <a:pt x="451478" y="488528"/>
                    </a:lnTo>
                    <a:lnTo>
                      <a:pt x="408347" y="144735"/>
                    </a:lnTo>
                    <a:lnTo>
                      <a:pt x="300830" y="488528"/>
                    </a:lnTo>
                    <a:lnTo>
                      <a:pt x="253031" y="488528"/>
                    </a:lnTo>
                    <a:lnTo>
                      <a:pt x="142689" y="141759"/>
                    </a:lnTo>
                    <a:lnTo>
                      <a:pt x="101970" y="488528"/>
                    </a:lnTo>
                    <a:lnTo>
                      <a:pt x="0" y="488528"/>
                    </a:lnTo>
                    <a:lnTo>
                      <a:pt x="5999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2" name="Forma libre: forma 31">
                <a:extLst>
                  <a:ext uri="{FF2B5EF4-FFF2-40B4-BE49-F238E27FC236}">
                    <a16:creationId xmlns:a16="http://schemas.microsoft.com/office/drawing/2014/main" id="{09E6F549-2D95-C6C3-EF97-5DEE22D05878}"/>
                  </a:ext>
                </a:extLst>
              </p:cNvPr>
              <p:cNvSpPr/>
              <p:nvPr/>
            </p:nvSpPr>
            <p:spPr>
              <a:xfrm>
                <a:off x="220124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3" name="Forma libre: forma 32">
                <a:extLst>
                  <a:ext uri="{FF2B5EF4-FFF2-40B4-BE49-F238E27FC236}">
                    <a16:creationId xmlns:a16="http://schemas.microsoft.com/office/drawing/2014/main" id="{D6387ADE-72B2-5F6A-9B1D-51DFD6FEC180}"/>
                  </a:ext>
                </a:extLst>
              </p:cNvPr>
              <p:cNvSpPr/>
              <p:nvPr/>
            </p:nvSpPr>
            <p:spPr>
              <a:xfrm>
                <a:off x="2745961" y="3736167"/>
                <a:ext cx="431229" cy="488528"/>
              </a:xfrm>
              <a:custGeom>
                <a:avLst/>
                <a:gdLst/>
                <a:ahLst/>
                <a:cxnLst/>
                <a:rect l="l" t="t" r="r" b="b"/>
                <a:pathLst>
                  <a:path w="431229" h="488528">
                    <a:moveTo>
                      <a:pt x="0" y="0"/>
                    </a:moveTo>
                    <a:lnTo>
                      <a:pt x="104115" y="0"/>
                    </a:lnTo>
                    <a:lnTo>
                      <a:pt x="328166" y="314027"/>
                    </a:lnTo>
                    <a:lnTo>
                      <a:pt x="328166" y="0"/>
                    </a:lnTo>
                    <a:lnTo>
                      <a:pt x="431229" y="0"/>
                    </a:lnTo>
                    <a:lnTo>
                      <a:pt x="431229" y="488528"/>
                    </a:lnTo>
                    <a:lnTo>
                      <a:pt x="328660" y="488528"/>
                    </a:lnTo>
                    <a:lnTo>
                      <a:pt x="105296" y="172268"/>
                    </a:lnTo>
                    <a:lnTo>
                      <a:pt x="105296" y="488528"/>
                    </a:lnTo>
                    <a:lnTo>
                      <a:pt x="0" y="488528"/>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sp>
            <p:nvSpPr>
              <p:cNvPr id="37" name="Forma libre: forma 36">
                <a:extLst>
                  <a:ext uri="{FF2B5EF4-FFF2-40B4-BE49-F238E27FC236}">
                    <a16:creationId xmlns:a16="http://schemas.microsoft.com/office/drawing/2014/main" id="{C710DAC2-C1B6-1439-9344-7CC46FE6A743}"/>
                  </a:ext>
                </a:extLst>
              </p:cNvPr>
              <p:cNvSpPr/>
              <p:nvPr/>
            </p:nvSpPr>
            <p:spPr>
              <a:xfrm>
                <a:off x="3248999" y="3736167"/>
                <a:ext cx="476250" cy="488528"/>
              </a:xfrm>
              <a:custGeom>
                <a:avLst/>
                <a:gdLst/>
                <a:ahLst/>
                <a:cxnLst/>
                <a:rect l="l" t="t" r="r" b="b"/>
                <a:pathLst>
                  <a:path w="476250" h="488528">
                    <a:moveTo>
                      <a:pt x="195656" y="0"/>
                    </a:moveTo>
                    <a:lnTo>
                      <a:pt x="277227" y="0"/>
                    </a:lnTo>
                    <a:lnTo>
                      <a:pt x="476250" y="488528"/>
                    </a:lnTo>
                    <a:lnTo>
                      <a:pt x="370285" y="488528"/>
                    </a:lnTo>
                    <a:lnTo>
                      <a:pt x="331183" y="392534"/>
                    </a:lnTo>
                    <a:lnTo>
                      <a:pt x="143700" y="392534"/>
                    </a:lnTo>
                    <a:lnTo>
                      <a:pt x="105400" y="488528"/>
                    </a:lnTo>
                    <a:lnTo>
                      <a:pt x="0" y="488528"/>
                    </a:lnTo>
                    <a:lnTo>
                      <a:pt x="195656" y="0"/>
                    </a:lnTo>
                    <a:close/>
                    <a:moveTo>
                      <a:pt x="236450" y="159990"/>
                    </a:moveTo>
                    <a:lnTo>
                      <a:pt x="179018" y="303981"/>
                    </a:lnTo>
                    <a:lnTo>
                      <a:pt x="295110" y="303981"/>
                    </a:lnTo>
                    <a:lnTo>
                      <a:pt x="236450" y="15999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solidFill>
                    <a:schemeClr val="bg1"/>
                  </a:solidFill>
                </a:endParaRPr>
              </a:p>
            </p:txBody>
          </p:sp>
        </p:grpSp>
        <p:grpSp>
          <p:nvGrpSpPr>
            <p:cNvPr id="12" name="Grupo 11">
              <a:extLst>
                <a:ext uri="{FF2B5EF4-FFF2-40B4-BE49-F238E27FC236}">
                  <a16:creationId xmlns:a16="http://schemas.microsoft.com/office/drawing/2014/main" id="{F86F5F5C-F29C-EAD1-FEF5-679EC6C769E0}"/>
                </a:ext>
              </a:extLst>
            </p:cNvPr>
            <p:cNvGrpSpPr/>
            <p:nvPr/>
          </p:nvGrpSpPr>
          <p:grpSpPr>
            <a:xfrm>
              <a:off x="8876881" y="5769242"/>
              <a:ext cx="2914338" cy="452668"/>
              <a:chOff x="1132115" y="4557618"/>
              <a:chExt cx="5078164" cy="800241"/>
            </a:xfrm>
            <a:solidFill>
              <a:srgbClr val="FF735D"/>
            </a:solidFill>
          </p:grpSpPr>
          <p:sp>
            <p:nvSpPr>
              <p:cNvPr id="14" name="Forma libre: forma 13">
                <a:extLst>
                  <a:ext uri="{FF2B5EF4-FFF2-40B4-BE49-F238E27FC236}">
                    <a16:creationId xmlns:a16="http://schemas.microsoft.com/office/drawing/2014/main" id="{A944A88D-798F-F2ED-6AA4-BC6D3A40F8FF}"/>
                  </a:ext>
                </a:extLst>
              </p:cNvPr>
              <p:cNvSpPr/>
              <p:nvPr/>
            </p:nvSpPr>
            <p:spPr>
              <a:xfrm>
                <a:off x="5224850" y="4557618"/>
                <a:ext cx="169902" cy="128002"/>
              </a:xfrm>
              <a:custGeom>
                <a:avLst/>
                <a:gdLst/>
                <a:ahLst/>
                <a:cxnLst/>
                <a:rect l="l" t="t" r="r" b="b"/>
                <a:pathLst>
                  <a:path w="169902" h="128002">
                    <a:moveTo>
                      <a:pt x="61238" y="0"/>
                    </a:moveTo>
                    <a:lnTo>
                      <a:pt x="169902" y="0"/>
                    </a:lnTo>
                    <a:lnTo>
                      <a:pt x="68145" y="128002"/>
                    </a:lnTo>
                    <a:lnTo>
                      <a:pt x="0" y="128002"/>
                    </a:lnTo>
                    <a:lnTo>
                      <a:pt x="61238"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15" name="Forma libre: forma 14">
                <a:extLst>
                  <a:ext uri="{FF2B5EF4-FFF2-40B4-BE49-F238E27FC236}">
                    <a16:creationId xmlns:a16="http://schemas.microsoft.com/office/drawing/2014/main" id="{1E7E1811-7E37-D0A2-EBD5-81D64459E889}"/>
                  </a:ext>
                </a:extLst>
              </p:cNvPr>
              <p:cNvSpPr/>
              <p:nvPr/>
            </p:nvSpPr>
            <p:spPr>
              <a:xfrm>
                <a:off x="5696432" y="4720614"/>
                <a:ext cx="513847" cy="637245"/>
              </a:xfrm>
              <a:custGeom>
                <a:avLst/>
                <a:gdLst/>
                <a:ahLst/>
                <a:cxnLst/>
                <a:rect l="l" t="t" r="r" b="b"/>
                <a:pathLst>
                  <a:path w="513847" h="637245">
                    <a:moveTo>
                      <a:pt x="0" y="0"/>
                    </a:moveTo>
                    <a:lnTo>
                      <a:pt x="433731" y="445826"/>
                    </a:lnTo>
                    <a:lnTo>
                      <a:pt x="433731" y="23482"/>
                    </a:lnTo>
                    <a:lnTo>
                      <a:pt x="513847" y="23482"/>
                    </a:lnTo>
                    <a:lnTo>
                      <a:pt x="513847" y="637245"/>
                    </a:lnTo>
                    <a:lnTo>
                      <a:pt x="80116" y="193391"/>
                    </a:lnTo>
                    <a:lnTo>
                      <a:pt x="80116" y="610079"/>
                    </a:lnTo>
                    <a:lnTo>
                      <a:pt x="0" y="610079"/>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0" name="Forma libre: forma 19">
                <a:extLst>
                  <a:ext uri="{FF2B5EF4-FFF2-40B4-BE49-F238E27FC236}">
                    <a16:creationId xmlns:a16="http://schemas.microsoft.com/office/drawing/2014/main" id="{B3F6D7EA-3474-06CD-E33D-5E7B0599A0EB}"/>
                  </a:ext>
                </a:extLst>
              </p:cNvPr>
              <p:cNvSpPr/>
              <p:nvPr/>
            </p:nvSpPr>
            <p:spPr>
              <a:xfrm>
                <a:off x="2063922" y="4721534"/>
                <a:ext cx="551604" cy="609158"/>
              </a:xfrm>
              <a:custGeom>
                <a:avLst/>
                <a:gdLst/>
                <a:ahLst/>
                <a:cxnLst/>
                <a:rect l="l" t="t" r="r" b="b"/>
                <a:pathLst>
                  <a:path w="551604" h="609158">
                    <a:moveTo>
                      <a:pt x="274651" y="0"/>
                    </a:moveTo>
                    <a:lnTo>
                      <a:pt x="551604" y="609158"/>
                    </a:lnTo>
                    <a:lnTo>
                      <a:pt x="467646" y="609158"/>
                    </a:lnTo>
                    <a:lnTo>
                      <a:pt x="399574"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1" name="Forma libre: forma 20">
                <a:extLst>
                  <a:ext uri="{FF2B5EF4-FFF2-40B4-BE49-F238E27FC236}">
                    <a16:creationId xmlns:a16="http://schemas.microsoft.com/office/drawing/2014/main" id="{284B9C90-E5F3-A2A0-D27A-068D356FFABA}"/>
                  </a:ext>
                </a:extLst>
              </p:cNvPr>
              <p:cNvSpPr/>
              <p:nvPr/>
            </p:nvSpPr>
            <p:spPr>
              <a:xfrm>
                <a:off x="3568872" y="4721534"/>
                <a:ext cx="551604" cy="609158"/>
              </a:xfrm>
              <a:custGeom>
                <a:avLst/>
                <a:gdLst/>
                <a:ahLst/>
                <a:cxnLst/>
                <a:rect l="l" t="t" r="r" b="b"/>
                <a:pathLst>
                  <a:path w="551604" h="609158">
                    <a:moveTo>
                      <a:pt x="274651" y="0"/>
                    </a:moveTo>
                    <a:lnTo>
                      <a:pt x="551604" y="609158"/>
                    </a:lnTo>
                    <a:lnTo>
                      <a:pt x="467646" y="609158"/>
                    </a:lnTo>
                    <a:lnTo>
                      <a:pt x="399573" y="459056"/>
                    </a:lnTo>
                    <a:lnTo>
                      <a:pt x="150650" y="459056"/>
                    </a:lnTo>
                    <a:lnTo>
                      <a:pt x="83340" y="609158"/>
                    </a:lnTo>
                    <a:lnTo>
                      <a:pt x="0" y="609158"/>
                    </a:lnTo>
                    <a:lnTo>
                      <a:pt x="274651" y="0"/>
                    </a:lnTo>
                    <a:close/>
                    <a:moveTo>
                      <a:pt x="274435" y="183074"/>
                    </a:moveTo>
                    <a:lnTo>
                      <a:pt x="180600" y="392292"/>
                    </a:lnTo>
                    <a:lnTo>
                      <a:pt x="369293" y="392292"/>
                    </a:lnTo>
                    <a:lnTo>
                      <a:pt x="274435" y="18307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2" name="Forma libre: forma 21">
                <a:extLst>
                  <a:ext uri="{FF2B5EF4-FFF2-40B4-BE49-F238E27FC236}">
                    <a16:creationId xmlns:a16="http://schemas.microsoft.com/office/drawing/2014/main" id="{D8E5A2C5-C12F-A8FC-F940-0CF057C3118E}"/>
                  </a:ext>
                </a:extLst>
              </p:cNvPr>
              <p:cNvSpPr/>
              <p:nvPr/>
            </p:nvSpPr>
            <p:spPr>
              <a:xfrm>
                <a:off x="4167999" y="4725679"/>
                <a:ext cx="502336" cy="624813"/>
              </a:xfrm>
              <a:custGeom>
                <a:avLst/>
                <a:gdLst/>
                <a:ahLst/>
                <a:cxnLst/>
                <a:rect l="l" t="t" r="r" b="b"/>
                <a:pathLst>
                  <a:path w="502336" h="624813">
                    <a:moveTo>
                      <a:pt x="324147" y="0"/>
                    </a:moveTo>
                    <a:cubicBezTo>
                      <a:pt x="381548" y="0"/>
                      <a:pt x="440945" y="12892"/>
                      <a:pt x="502336" y="38677"/>
                    </a:cubicBezTo>
                    <a:lnTo>
                      <a:pt x="502336" y="129383"/>
                    </a:lnTo>
                    <a:cubicBezTo>
                      <a:pt x="439103" y="98380"/>
                      <a:pt x="380935" y="82879"/>
                      <a:pt x="327831" y="82879"/>
                    </a:cubicBezTo>
                    <a:cubicBezTo>
                      <a:pt x="259686" y="82879"/>
                      <a:pt x="202285" y="104881"/>
                      <a:pt x="155627" y="148887"/>
                    </a:cubicBezTo>
                    <a:cubicBezTo>
                      <a:pt x="108970" y="192892"/>
                      <a:pt x="85641" y="246938"/>
                      <a:pt x="85641" y="311025"/>
                    </a:cubicBezTo>
                    <a:cubicBezTo>
                      <a:pt x="85641" y="376340"/>
                      <a:pt x="109507" y="430847"/>
                      <a:pt x="157239" y="474545"/>
                    </a:cubicBezTo>
                    <a:cubicBezTo>
                      <a:pt x="204971" y="518243"/>
                      <a:pt x="264751" y="540093"/>
                      <a:pt x="336579" y="540093"/>
                    </a:cubicBezTo>
                    <a:cubicBezTo>
                      <a:pt x="388762" y="540093"/>
                      <a:pt x="444014" y="523670"/>
                      <a:pt x="502336" y="490826"/>
                    </a:cubicBezTo>
                    <a:lnTo>
                      <a:pt x="502336" y="582453"/>
                    </a:lnTo>
                    <a:cubicBezTo>
                      <a:pt x="449233" y="610693"/>
                      <a:pt x="391678" y="624813"/>
                      <a:pt x="329673" y="624813"/>
                    </a:cubicBezTo>
                    <a:cubicBezTo>
                      <a:pt x="238813" y="624813"/>
                      <a:pt x="161153" y="594063"/>
                      <a:pt x="96691" y="532564"/>
                    </a:cubicBezTo>
                    <a:cubicBezTo>
                      <a:pt x="32230" y="471064"/>
                      <a:pt x="0" y="396911"/>
                      <a:pt x="0" y="310104"/>
                    </a:cubicBezTo>
                    <a:cubicBezTo>
                      <a:pt x="0" y="224832"/>
                      <a:pt x="31693" y="151830"/>
                      <a:pt x="95080" y="91098"/>
                    </a:cubicBezTo>
                    <a:cubicBezTo>
                      <a:pt x="158467" y="30366"/>
                      <a:pt x="234823" y="0"/>
                      <a:pt x="32414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3" name="Forma libre: forma 22">
                <a:extLst>
                  <a:ext uri="{FF2B5EF4-FFF2-40B4-BE49-F238E27FC236}">
                    <a16:creationId xmlns:a16="http://schemas.microsoft.com/office/drawing/2014/main" id="{68B6E8A8-6182-1839-9EDC-FC88421F15BF}"/>
                  </a:ext>
                </a:extLst>
              </p:cNvPr>
              <p:cNvSpPr/>
              <p:nvPr/>
            </p:nvSpPr>
            <p:spPr>
              <a:xfrm>
                <a:off x="4952732" y="4725679"/>
                <a:ext cx="646914" cy="624813"/>
              </a:xfrm>
              <a:custGeom>
                <a:avLst/>
                <a:gdLst/>
                <a:ahLst/>
                <a:cxnLst/>
                <a:rect l="l" t="t" r="r" b="b"/>
                <a:pathLst>
                  <a:path w="646914" h="624813">
                    <a:moveTo>
                      <a:pt x="325989" y="0"/>
                    </a:moveTo>
                    <a:cubicBezTo>
                      <a:pt x="413472" y="0"/>
                      <a:pt x="488831" y="30443"/>
                      <a:pt x="552064" y="91328"/>
                    </a:cubicBezTo>
                    <a:cubicBezTo>
                      <a:pt x="615298" y="152214"/>
                      <a:pt x="646914" y="224525"/>
                      <a:pt x="646914" y="308263"/>
                    </a:cubicBezTo>
                    <a:cubicBezTo>
                      <a:pt x="646914" y="396911"/>
                      <a:pt x="615681" y="471832"/>
                      <a:pt x="553215" y="533024"/>
                    </a:cubicBezTo>
                    <a:cubicBezTo>
                      <a:pt x="490749" y="594217"/>
                      <a:pt x="414087" y="624813"/>
                      <a:pt x="323227" y="624813"/>
                    </a:cubicBezTo>
                    <a:cubicBezTo>
                      <a:pt x="233595" y="624813"/>
                      <a:pt x="157316" y="593987"/>
                      <a:pt x="94389" y="532334"/>
                    </a:cubicBezTo>
                    <a:cubicBezTo>
                      <a:pt x="31463" y="470681"/>
                      <a:pt x="0" y="395990"/>
                      <a:pt x="0" y="308263"/>
                    </a:cubicBezTo>
                    <a:cubicBezTo>
                      <a:pt x="0" y="223604"/>
                      <a:pt x="31924" y="151063"/>
                      <a:pt x="95771" y="90638"/>
                    </a:cubicBezTo>
                    <a:cubicBezTo>
                      <a:pt x="159618" y="30213"/>
                      <a:pt x="236358" y="0"/>
                      <a:pt x="325989" y="0"/>
                    </a:cubicBezTo>
                    <a:close/>
                    <a:moveTo>
                      <a:pt x="319543" y="81958"/>
                    </a:moveTo>
                    <a:cubicBezTo>
                      <a:pt x="254775" y="81958"/>
                      <a:pt x="199293" y="104496"/>
                      <a:pt x="153095" y="149574"/>
                    </a:cubicBezTo>
                    <a:cubicBezTo>
                      <a:pt x="106898" y="194651"/>
                      <a:pt x="83799" y="248775"/>
                      <a:pt x="83799" y="311946"/>
                    </a:cubicBezTo>
                    <a:cubicBezTo>
                      <a:pt x="83799" y="376038"/>
                      <a:pt x="107512" y="430239"/>
                      <a:pt x="154937" y="474549"/>
                    </a:cubicBezTo>
                    <a:cubicBezTo>
                      <a:pt x="202362" y="518859"/>
                      <a:pt x="260454" y="541014"/>
                      <a:pt x="329212" y="541014"/>
                    </a:cubicBezTo>
                    <a:cubicBezTo>
                      <a:pt x="392446" y="541014"/>
                      <a:pt x="447008" y="518398"/>
                      <a:pt x="492898" y="473167"/>
                    </a:cubicBezTo>
                    <a:cubicBezTo>
                      <a:pt x="538788" y="427937"/>
                      <a:pt x="561733" y="374196"/>
                      <a:pt x="561733" y="311946"/>
                    </a:cubicBezTo>
                    <a:cubicBezTo>
                      <a:pt x="561733" y="247240"/>
                      <a:pt x="538405" y="192732"/>
                      <a:pt x="491747" y="148423"/>
                    </a:cubicBezTo>
                    <a:cubicBezTo>
                      <a:pt x="445089" y="104113"/>
                      <a:pt x="387688" y="81958"/>
                      <a:pt x="319543" y="8195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4" name="Forma libre: forma 23">
                <a:extLst>
                  <a:ext uri="{FF2B5EF4-FFF2-40B4-BE49-F238E27FC236}">
                    <a16:creationId xmlns:a16="http://schemas.microsoft.com/office/drawing/2014/main" id="{7EA45017-2CF5-0908-15C3-1251FD363352}"/>
                  </a:ext>
                </a:extLst>
              </p:cNvPr>
              <p:cNvSpPr/>
              <p:nvPr/>
            </p:nvSpPr>
            <p:spPr>
              <a:xfrm>
                <a:off x="1132115" y="4744096"/>
                <a:ext cx="325069" cy="586597"/>
              </a:xfrm>
              <a:custGeom>
                <a:avLst/>
                <a:gdLst/>
                <a:ahLst/>
                <a:cxnLst/>
                <a:rect l="l" t="t" r="r" b="b"/>
                <a:pathLst>
                  <a:path w="325069" h="586597">
                    <a:moveTo>
                      <a:pt x="0" y="0"/>
                    </a:moveTo>
                    <a:lnTo>
                      <a:pt x="325069" y="0"/>
                    </a:lnTo>
                    <a:lnTo>
                      <a:pt x="325069" y="80117"/>
                    </a:lnTo>
                    <a:lnTo>
                      <a:pt x="79195" y="80117"/>
                    </a:lnTo>
                    <a:lnTo>
                      <a:pt x="79195" y="226535"/>
                    </a:lnTo>
                    <a:lnTo>
                      <a:pt x="325069" y="226535"/>
                    </a:lnTo>
                    <a:lnTo>
                      <a:pt x="325069" y="305731"/>
                    </a:lnTo>
                    <a:lnTo>
                      <a:pt x="79195" y="305731"/>
                    </a:lnTo>
                    <a:lnTo>
                      <a:pt x="79195" y="507402"/>
                    </a:lnTo>
                    <a:lnTo>
                      <a:pt x="325069" y="507402"/>
                    </a:lnTo>
                    <a:lnTo>
                      <a:pt x="325069"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5" name="Forma libre: forma 24">
                <a:extLst>
                  <a:ext uri="{FF2B5EF4-FFF2-40B4-BE49-F238E27FC236}">
                    <a16:creationId xmlns:a16="http://schemas.microsoft.com/office/drawing/2014/main" id="{62B60D00-F97E-BB86-7566-ED69E6D6DB04}"/>
                  </a:ext>
                </a:extLst>
              </p:cNvPr>
              <p:cNvSpPr/>
              <p:nvPr/>
            </p:nvSpPr>
            <p:spPr>
              <a:xfrm>
                <a:off x="2702647" y="4744096"/>
                <a:ext cx="270277" cy="586597"/>
              </a:xfrm>
              <a:custGeom>
                <a:avLst/>
                <a:gdLst/>
                <a:ahLst/>
                <a:cxnLst/>
                <a:rect l="l" t="t" r="r" b="b"/>
                <a:pathLst>
                  <a:path w="270277" h="586597">
                    <a:moveTo>
                      <a:pt x="0" y="0"/>
                    </a:moveTo>
                    <a:lnTo>
                      <a:pt x="79195" y="0"/>
                    </a:lnTo>
                    <a:lnTo>
                      <a:pt x="79195" y="507402"/>
                    </a:lnTo>
                    <a:lnTo>
                      <a:pt x="270277" y="507402"/>
                    </a:lnTo>
                    <a:lnTo>
                      <a:pt x="270277"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6" name="Forma libre: forma 25">
                <a:extLst>
                  <a:ext uri="{FF2B5EF4-FFF2-40B4-BE49-F238E27FC236}">
                    <a16:creationId xmlns:a16="http://schemas.microsoft.com/office/drawing/2014/main" id="{02E68DE4-34A2-2BFE-83D9-8B475C1C6827}"/>
                  </a:ext>
                </a:extLst>
              </p:cNvPr>
              <p:cNvSpPr/>
              <p:nvPr/>
            </p:nvSpPr>
            <p:spPr>
              <a:xfrm>
                <a:off x="4766205" y="4744096"/>
                <a:ext cx="79195" cy="586597"/>
              </a:xfrm>
              <a:custGeom>
                <a:avLst/>
                <a:gdLst/>
                <a:ahLst/>
                <a:cxnLst/>
                <a:rect l="l" t="t" r="r" b="b"/>
                <a:pathLst>
                  <a:path w="79195" h="586597">
                    <a:moveTo>
                      <a:pt x="0" y="0"/>
                    </a:moveTo>
                    <a:lnTo>
                      <a:pt x="79195" y="0"/>
                    </a:lnTo>
                    <a:lnTo>
                      <a:pt x="79195" y="586597"/>
                    </a:lnTo>
                    <a:lnTo>
                      <a:pt x="0" y="586597"/>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7" name="Forma libre: forma 26">
                <a:extLst>
                  <a:ext uri="{FF2B5EF4-FFF2-40B4-BE49-F238E27FC236}">
                    <a16:creationId xmlns:a16="http://schemas.microsoft.com/office/drawing/2014/main" id="{D7D593AE-7380-A26A-D967-B65AE97754E1}"/>
                  </a:ext>
                </a:extLst>
              </p:cNvPr>
              <p:cNvSpPr/>
              <p:nvPr/>
            </p:nvSpPr>
            <p:spPr>
              <a:xfrm>
                <a:off x="1499329" y="4745017"/>
                <a:ext cx="539632" cy="605475"/>
              </a:xfrm>
              <a:custGeom>
                <a:avLst/>
                <a:gdLst/>
                <a:ahLst/>
                <a:cxnLst/>
                <a:rect l="l" t="t" r="r" b="b"/>
                <a:pathLst>
                  <a:path w="539632" h="605475">
                    <a:moveTo>
                      <a:pt x="0" y="0"/>
                    </a:moveTo>
                    <a:lnTo>
                      <a:pt x="84577" y="0"/>
                    </a:lnTo>
                    <a:lnTo>
                      <a:pt x="268787" y="415458"/>
                    </a:lnTo>
                    <a:lnTo>
                      <a:pt x="454351" y="0"/>
                    </a:lnTo>
                    <a:lnTo>
                      <a:pt x="539632" y="0"/>
                    </a:lnTo>
                    <a:lnTo>
                      <a:pt x="267744" y="605475"/>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28" name="Forma libre: forma 27">
                <a:extLst>
                  <a:ext uri="{FF2B5EF4-FFF2-40B4-BE49-F238E27FC236}">
                    <a16:creationId xmlns:a16="http://schemas.microsoft.com/office/drawing/2014/main" id="{A79CCB77-358F-D237-EC19-FD2105862D67}"/>
                  </a:ext>
                </a:extLst>
              </p:cNvPr>
              <p:cNvSpPr/>
              <p:nvPr/>
            </p:nvSpPr>
            <p:spPr>
              <a:xfrm>
                <a:off x="3050323" y="4745017"/>
                <a:ext cx="455372" cy="605475"/>
              </a:xfrm>
              <a:custGeom>
                <a:avLst/>
                <a:gdLst/>
                <a:ahLst/>
                <a:cxnLst/>
                <a:rect l="l" t="t" r="r" b="b"/>
                <a:pathLst>
                  <a:path w="455372" h="605475">
                    <a:moveTo>
                      <a:pt x="0" y="0"/>
                    </a:moveTo>
                    <a:lnTo>
                      <a:pt x="80116" y="0"/>
                    </a:lnTo>
                    <a:lnTo>
                      <a:pt x="80116" y="360523"/>
                    </a:lnTo>
                    <a:cubicBezTo>
                      <a:pt x="80116" y="413933"/>
                      <a:pt x="92931" y="455219"/>
                      <a:pt x="118562" y="484380"/>
                    </a:cubicBezTo>
                    <a:cubicBezTo>
                      <a:pt x="144193" y="513541"/>
                      <a:pt x="180491" y="528122"/>
                      <a:pt x="227456" y="528122"/>
                    </a:cubicBezTo>
                    <a:cubicBezTo>
                      <a:pt x="274113" y="528122"/>
                      <a:pt x="310411" y="514692"/>
                      <a:pt x="336349" y="487833"/>
                    </a:cubicBezTo>
                    <a:cubicBezTo>
                      <a:pt x="362287" y="460974"/>
                      <a:pt x="375256" y="423142"/>
                      <a:pt x="375256" y="374336"/>
                    </a:cubicBezTo>
                    <a:lnTo>
                      <a:pt x="375256" y="0"/>
                    </a:lnTo>
                    <a:lnTo>
                      <a:pt x="455372" y="0"/>
                    </a:lnTo>
                    <a:lnTo>
                      <a:pt x="455372" y="368810"/>
                    </a:lnTo>
                    <a:cubicBezTo>
                      <a:pt x="455372" y="440639"/>
                      <a:pt x="434882" y="498040"/>
                      <a:pt x="393904" y="541014"/>
                    </a:cubicBezTo>
                    <a:cubicBezTo>
                      <a:pt x="352925" y="583988"/>
                      <a:pt x="298363" y="605475"/>
                      <a:pt x="230218" y="605475"/>
                    </a:cubicBezTo>
                    <a:cubicBezTo>
                      <a:pt x="160539" y="605475"/>
                      <a:pt x="104749" y="583681"/>
                      <a:pt x="62849" y="540093"/>
                    </a:cubicBezTo>
                    <a:cubicBezTo>
                      <a:pt x="20950" y="496505"/>
                      <a:pt x="0" y="432197"/>
                      <a:pt x="0" y="347170"/>
                    </a:cubicBez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sp>
          <p:nvSpPr>
            <p:cNvPr id="13" name="Elipse 12">
              <a:extLst>
                <a:ext uri="{FF2B5EF4-FFF2-40B4-BE49-F238E27FC236}">
                  <a16:creationId xmlns:a16="http://schemas.microsoft.com/office/drawing/2014/main" id="{B530097C-5B33-5B9F-C09F-072EF8CB701B}"/>
                </a:ext>
              </a:extLst>
            </p:cNvPr>
            <p:cNvSpPr>
              <a:spLocks noChangeAspect="1"/>
            </p:cNvSpPr>
            <p:nvPr/>
          </p:nvSpPr>
          <p:spPr>
            <a:xfrm>
              <a:off x="10663891" y="6402520"/>
              <a:ext cx="61092" cy="610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8" name="Grupo 67">
            <a:extLst>
              <a:ext uri="{FF2B5EF4-FFF2-40B4-BE49-F238E27FC236}">
                <a16:creationId xmlns:a16="http://schemas.microsoft.com/office/drawing/2014/main" id="{2EB19ADB-9DDD-AC5C-0EAB-A755E1CED789}"/>
              </a:ext>
            </a:extLst>
          </p:cNvPr>
          <p:cNvGrpSpPr/>
          <p:nvPr/>
        </p:nvGrpSpPr>
        <p:grpSpPr>
          <a:xfrm>
            <a:off x="-17040609" y="-16110857"/>
            <a:ext cx="45896668" cy="40386889"/>
            <a:chOff x="-17040609" y="-16110857"/>
            <a:chExt cx="45896668" cy="40386889"/>
          </a:xfrm>
        </p:grpSpPr>
        <p:sp>
          <p:nvSpPr>
            <p:cNvPr id="64" name="Rectángulo 63">
              <a:extLst>
                <a:ext uri="{FF2B5EF4-FFF2-40B4-BE49-F238E27FC236}">
                  <a16:creationId xmlns:a16="http://schemas.microsoft.com/office/drawing/2014/main" id="{0EDC1F1D-F1AF-DACE-9010-7EB64C8040C1}"/>
                </a:ext>
              </a:extLst>
            </p:cNvPr>
            <p:cNvSpPr/>
            <p:nvPr/>
          </p:nvSpPr>
          <p:spPr>
            <a:xfrm rot="5400000">
              <a:off x="-9277147" y="-782219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a:extLst>
                <a:ext uri="{FF2B5EF4-FFF2-40B4-BE49-F238E27FC236}">
                  <a16:creationId xmlns:a16="http://schemas.microsoft.com/office/drawing/2014/main" id="{78773444-4CAA-D038-2393-360B37C73669}"/>
                </a:ext>
              </a:extLst>
            </p:cNvPr>
            <p:cNvSpPr/>
            <p:nvPr/>
          </p:nvSpPr>
          <p:spPr>
            <a:xfrm>
              <a:off x="13091123" y="-16110857"/>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Rectángulo 65">
              <a:extLst>
                <a:ext uri="{FF2B5EF4-FFF2-40B4-BE49-F238E27FC236}">
                  <a16:creationId xmlns:a16="http://schemas.microsoft.com/office/drawing/2014/main" id="{0757A771-1CD2-6795-492E-38FCC68EB484}"/>
                </a:ext>
              </a:extLst>
            </p:cNvPr>
            <p:cNvSpPr/>
            <p:nvPr/>
          </p:nvSpPr>
          <p:spPr>
            <a:xfrm rot="5400000">
              <a:off x="20356264" y="-118853"/>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Rectángulo 66">
              <a:extLst>
                <a:ext uri="{FF2B5EF4-FFF2-40B4-BE49-F238E27FC236}">
                  <a16:creationId xmlns:a16="http://schemas.microsoft.com/office/drawing/2014/main" id="{02E28CE8-AE75-D209-0574-22C77BECF36D}"/>
                </a:ext>
              </a:extLst>
            </p:cNvPr>
            <p:cNvSpPr/>
            <p:nvPr/>
          </p:nvSpPr>
          <p:spPr>
            <a:xfrm>
              <a:off x="-66793" y="8012775"/>
              <a:ext cx="736333" cy="16263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8" name="Google Shape;62;p14">
            <a:extLst>
              <a:ext uri="{FF2B5EF4-FFF2-40B4-BE49-F238E27FC236}">
                <a16:creationId xmlns:a16="http://schemas.microsoft.com/office/drawing/2014/main" id="{916B5DC3-A191-A6BC-026D-637832F53339}"/>
              </a:ext>
            </a:extLst>
          </p:cNvPr>
          <p:cNvSpPr txBox="1"/>
          <p:nvPr/>
        </p:nvSpPr>
        <p:spPr>
          <a:xfrm>
            <a:off x="454962" y="-4001512"/>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Ciclo de Política Pública</a:t>
            </a:r>
          </a:p>
        </p:txBody>
      </p:sp>
      <p:sp>
        <p:nvSpPr>
          <p:cNvPr id="129" name="Google Shape;62;p14">
            <a:extLst>
              <a:ext uri="{FF2B5EF4-FFF2-40B4-BE49-F238E27FC236}">
                <a16:creationId xmlns:a16="http://schemas.microsoft.com/office/drawing/2014/main" id="{33256301-2780-1442-B8A7-7DD22CA55D31}"/>
              </a:ext>
            </a:extLst>
          </p:cNvPr>
          <p:cNvSpPr txBox="1"/>
          <p:nvPr/>
        </p:nvSpPr>
        <p:spPr>
          <a:xfrm>
            <a:off x="1267986" y="-3385376"/>
            <a:ext cx="4918249" cy="784790"/>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 Nacional Descentralizado de Planificación Participativa</a:t>
            </a:r>
          </a:p>
        </p:txBody>
      </p:sp>
      <p:sp>
        <p:nvSpPr>
          <p:cNvPr id="130" name="Google Shape;62;p14">
            <a:extLst>
              <a:ext uri="{FF2B5EF4-FFF2-40B4-BE49-F238E27FC236}">
                <a16:creationId xmlns:a16="http://schemas.microsoft.com/office/drawing/2014/main" id="{38F1FF88-00D9-6DBD-8CF9-82A8DA13A947}"/>
              </a:ext>
            </a:extLst>
          </p:cNvPr>
          <p:cNvSpPr txBox="1"/>
          <p:nvPr/>
        </p:nvSpPr>
        <p:spPr>
          <a:xfrm>
            <a:off x="2347283" y="-2472195"/>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Subsecretaría de Seguimiento</a:t>
            </a:r>
          </a:p>
        </p:txBody>
      </p:sp>
      <p:sp>
        <p:nvSpPr>
          <p:cNvPr id="131" name="Google Shape;62;p14">
            <a:extLst>
              <a:ext uri="{FF2B5EF4-FFF2-40B4-BE49-F238E27FC236}">
                <a16:creationId xmlns:a16="http://schemas.microsoft.com/office/drawing/2014/main" id="{099D7B51-31A9-1139-CE51-847EEE52980F}"/>
              </a:ext>
            </a:extLst>
          </p:cNvPr>
          <p:cNvSpPr txBox="1"/>
          <p:nvPr/>
        </p:nvSpPr>
        <p:spPr>
          <a:xfrm>
            <a:off x="3030891" y="-182019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Sistematización de Seguimiento</a:t>
            </a:r>
          </a:p>
        </p:txBody>
      </p:sp>
      <p:sp>
        <p:nvSpPr>
          <p:cNvPr id="132" name="Google Shape;62;p14">
            <a:extLst>
              <a:ext uri="{FF2B5EF4-FFF2-40B4-BE49-F238E27FC236}">
                <a16:creationId xmlns:a16="http://schemas.microsoft.com/office/drawing/2014/main" id="{A5B0D8A3-6445-8B4D-4992-6853192BAFA1}"/>
              </a:ext>
            </a:extLst>
          </p:cNvPr>
          <p:cNvSpPr txBox="1"/>
          <p:nvPr/>
        </p:nvSpPr>
        <p:spPr>
          <a:xfrm>
            <a:off x="3744704" y="-1243257"/>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Lecciones aprendidas</a:t>
            </a:r>
          </a:p>
        </p:txBody>
      </p:sp>
      <p:sp>
        <p:nvSpPr>
          <p:cNvPr id="133" name="Google Shape;62;p14">
            <a:extLst>
              <a:ext uri="{FF2B5EF4-FFF2-40B4-BE49-F238E27FC236}">
                <a16:creationId xmlns:a16="http://schemas.microsoft.com/office/drawing/2014/main" id="{A4618467-9096-7F11-1BCE-CAB17D71D916}"/>
              </a:ext>
            </a:extLst>
          </p:cNvPr>
          <p:cNvSpPr txBox="1"/>
          <p:nvPr/>
        </p:nvSpPr>
        <p:spPr>
          <a:xfrm>
            <a:off x="4382612" y="-697218"/>
            <a:ext cx="3927650" cy="515485"/>
          </a:xfrm>
          <a:prstGeom prst="rect">
            <a:avLst/>
          </a:prstGeom>
          <a:noFill/>
          <a:ln>
            <a:noFill/>
          </a:ln>
        </p:spPr>
        <p:txBody>
          <a:bodyPr spcFirstLastPara="1" wrap="square" lIns="121900" tIns="121900" rIns="121900" bIns="121900" anchor="t" anchorCtr="0">
            <a:spAutoFit/>
          </a:bodyPr>
          <a:lstStyle/>
          <a:p>
            <a:pPr>
              <a:lnSpc>
                <a:spcPts val="2100"/>
              </a:lnSpc>
            </a:pPr>
            <a:r>
              <a:rPr lang="es-ES" sz="2000" b="1" dirty="0">
                <a:solidFill>
                  <a:srgbClr val="251A3F"/>
                </a:solidFill>
                <a:latin typeface="Barlow Condensed" panose="00000506000000000000" pitchFamily="2" charset="0"/>
                <a:ea typeface="Barlow Condensed Light"/>
                <a:cs typeface="Arial" panose="020B0604020202020204" pitchFamily="34" charset="0"/>
                <a:sym typeface="Barlow Condensed Light"/>
              </a:rPr>
              <a:t>Desafíos</a:t>
            </a:r>
          </a:p>
        </p:txBody>
      </p:sp>
      <p:sp>
        <p:nvSpPr>
          <p:cNvPr id="134" name="Elipse 133">
            <a:extLst>
              <a:ext uri="{FF2B5EF4-FFF2-40B4-BE49-F238E27FC236}">
                <a16:creationId xmlns:a16="http://schemas.microsoft.com/office/drawing/2014/main" id="{F9F2D696-17A4-8C09-F869-E2D8EC3E88C6}"/>
              </a:ext>
            </a:extLst>
          </p:cNvPr>
          <p:cNvSpPr/>
          <p:nvPr/>
        </p:nvSpPr>
        <p:spPr>
          <a:xfrm>
            <a:off x="247096" y="-3830525"/>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5" name="Elipse 134">
            <a:extLst>
              <a:ext uri="{FF2B5EF4-FFF2-40B4-BE49-F238E27FC236}">
                <a16:creationId xmlns:a16="http://schemas.microsoft.com/office/drawing/2014/main" id="{422A8F79-E04E-5BB0-B4D2-D78C4C2AED70}"/>
              </a:ext>
            </a:extLst>
          </p:cNvPr>
          <p:cNvSpPr/>
          <p:nvPr/>
        </p:nvSpPr>
        <p:spPr>
          <a:xfrm>
            <a:off x="981711" y="-316964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6" name="Elipse 135">
            <a:extLst>
              <a:ext uri="{FF2B5EF4-FFF2-40B4-BE49-F238E27FC236}">
                <a16:creationId xmlns:a16="http://schemas.microsoft.com/office/drawing/2014/main" id="{69C6B0E0-3889-748F-B811-622B963ABE90}"/>
              </a:ext>
            </a:extLst>
          </p:cNvPr>
          <p:cNvSpPr/>
          <p:nvPr/>
        </p:nvSpPr>
        <p:spPr>
          <a:xfrm>
            <a:off x="2071108" y="-2303431"/>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7" name="Elipse 136">
            <a:extLst>
              <a:ext uri="{FF2B5EF4-FFF2-40B4-BE49-F238E27FC236}">
                <a16:creationId xmlns:a16="http://schemas.microsoft.com/office/drawing/2014/main" id="{BD9EA51D-1F52-97BA-3201-B662DBC2E3BE}"/>
              </a:ext>
            </a:extLst>
          </p:cNvPr>
          <p:cNvSpPr/>
          <p:nvPr/>
        </p:nvSpPr>
        <p:spPr>
          <a:xfrm>
            <a:off x="2794954" y="-1663943"/>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8" name="Elipse 137">
            <a:extLst>
              <a:ext uri="{FF2B5EF4-FFF2-40B4-BE49-F238E27FC236}">
                <a16:creationId xmlns:a16="http://schemas.microsoft.com/office/drawing/2014/main" id="{2ADBF603-3302-93C4-93D6-39060AB981AC}"/>
              </a:ext>
            </a:extLst>
          </p:cNvPr>
          <p:cNvSpPr/>
          <p:nvPr/>
        </p:nvSpPr>
        <p:spPr>
          <a:xfrm>
            <a:off x="3541281" y="-107422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9" name="Elipse 138">
            <a:extLst>
              <a:ext uri="{FF2B5EF4-FFF2-40B4-BE49-F238E27FC236}">
                <a16:creationId xmlns:a16="http://schemas.microsoft.com/office/drawing/2014/main" id="{31122701-D797-1D9D-54C4-72BA57A825D8}"/>
              </a:ext>
            </a:extLst>
          </p:cNvPr>
          <p:cNvSpPr/>
          <p:nvPr/>
        </p:nvSpPr>
        <p:spPr>
          <a:xfrm>
            <a:off x="4205191" y="-518914"/>
            <a:ext cx="177421" cy="177421"/>
          </a:xfrm>
          <a:prstGeom prst="ellipse">
            <a:avLst/>
          </a:prstGeom>
          <a:solidFill>
            <a:srgbClr val="FA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0" name="CuadroTexto 139">
            <a:extLst>
              <a:ext uri="{FF2B5EF4-FFF2-40B4-BE49-F238E27FC236}">
                <a16:creationId xmlns:a16="http://schemas.microsoft.com/office/drawing/2014/main" id="{9B3862BC-9CD3-954A-AF89-0C5B61155F10}"/>
              </a:ext>
            </a:extLst>
          </p:cNvPr>
          <p:cNvSpPr txBox="1"/>
          <p:nvPr/>
        </p:nvSpPr>
        <p:spPr>
          <a:xfrm>
            <a:off x="-38073" y="7495474"/>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p:sp>
        <p:nvSpPr>
          <p:cNvPr id="142" name="CuadroTexto 141">
            <a:extLst>
              <a:ext uri="{FF2B5EF4-FFF2-40B4-BE49-F238E27FC236}">
                <a16:creationId xmlns:a16="http://schemas.microsoft.com/office/drawing/2014/main" id="{FF645DA8-80FF-A538-FE0A-2150DD47D04F}"/>
              </a:ext>
            </a:extLst>
          </p:cNvPr>
          <p:cNvSpPr txBox="1"/>
          <p:nvPr/>
        </p:nvSpPr>
        <p:spPr>
          <a:xfrm>
            <a:off x="13091123" y="-856759"/>
            <a:ext cx="2793961" cy="836126"/>
          </a:xfrm>
          <a:prstGeom prst="rect">
            <a:avLst/>
          </a:prstGeom>
          <a:noFill/>
        </p:spPr>
        <p:txBody>
          <a:bodyPr wrap="square" rtlCol="0">
            <a:spAutoFit/>
          </a:bodyPr>
          <a:lstStyle/>
          <a:p>
            <a:pPr algn="ctr">
              <a:lnSpc>
                <a:spcPts val="2900"/>
              </a:lnSpc>
            </a:pPr>
            <a:r>
              <a:rPr lang="es-ES" sz="3200" dirty="0">
                <a:solidFill>
                  <a:srgbClr val="E6E6E6"/>
                </a:solidFill>
                <a:latin typeface="Barlow Condensed" panose="00000506000000000000" pitchFamily="2" charset="0"/>
              </a:rPr>
              <a:t>Pablo García Hidalgo</a:t>
            </a:r>
            <a:endParaRPr lang="es-MX" sz="3200" b="1" dirty="0">
              <a:solidFill>
                <a:srgbClr val="E6E6E6"/>
              </a:solidFill>
              <a:latin typeface="Barlow Condensed" panose="00000506000000000000" pitchFamily="2" charset="0"/>
            </a:endParaRPr>
          </a:p>
        </p:txBody>
      </p:sp>
      <mc:AlternateContent xmlns:mc="http://schemas.openxmlformats.org/markup-compatibility/2006">
        <mc:Choice xmlns:am3d="http://schemas.microsoft.com/office/drawing/2017/model3d" Requires="am3d">
          <p:graphicFrame>
            <p:nvGraphicFramePr>
              <p:cNvPr id="3" name="Modelo 3D 2" descr="Engranajes">
                <a:extLst>
                  <a:ext uri="{FF2B5EF4-FFF2-40B4-BE49-F238E27FC236}">
                    <a16:creationId xmlns:a16="http://schemas.microsoft.com/office/drawing/2014/main" id="{572CED6A-63B6-1614-68DF-921DE5A6C630}"/>
                  </a:ext>
                </a:extLst>
              </p:cNvPr>
              <p:cNvGraphicFramePr>
                <a:graphicFrameLocks noChangeAspect="1"/>
              </p:cNvGraphicFramePr>
              <p:nvPr/>
            </p:nvGraphicFramePr>
            <p:xfrm>
              <a:off x="13924160" y="2123814"/>
              <a:ext cx="4061128" cy="3376347"/>
            </p:xfrm>
            <a:graphic>
              <a:graphicData uri="http://schemas.microsoft.com/office/drawing/2017/model3d">
                <am3d:model3d r:embed="rId3">
                  <am3d:spPr>
                    <a:xfrm>
                      <a:off x="0" y="0"/>
                      <a:ext cx="4061128" cy="3376347"/>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x="-2496698" ay="-595152" az="521906"/>
                    <am3d:postTrans dx="0" dy="0" dz="0"/>
                  </am3d:trans>
                  <am3d:raster rName="Office3DRenderer" rVer="16.0.8326">
                    <am3d:blip r:embed="rId4"/>
                  </am3d:raster>
                  <am3d:objViewport viewportSz="5411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ngranajes">
                <a:extLst>
                  <a:ext uri="{FF2B5EF4-FFF2-40B4-BE49-F238E27FC236}">
                    <a16:creationId xmlns:a16="http://schemas.microsoft.com/office/drawing/2014/main" id="{572CED6A-63B6-1614-68DF-921DE5A6C630}"/>
                  </a:ext>
                </a:extLst>
              </p:cNvPr>
              <p:cNvPicPr>
                <a:picLocks noGrp="1" noRot="1" noChangeAspect="1" noMove="1" noResize="1" noEditPoints="1" noAdjustHandles="1" noChangeArrowheads="1" noChangeShapeType="1" noCrop="1"/>
              </p:cNvPicPr>
              <p:nvPr/>
            </p:nvPicPr>
            <p:blipFill>
              <a:blip r:embed="rId4"/>
              <a:stretch>
                <a:fillRect/>
              </a:stretch>
            </p:blipFill>
            <p:spPr>
              <a:xfrm>
                <a:off x="13924160" y="2123814"/>
                <a:ext cx="4061128" cy="3376347"/>
              </a:xfrm>
              <a:prstGeom prst="rect">
                <a:avLst/>
              </a:prstGeom>
            </p:spPr>
          </p:pic>
        </mc:Fallback>
      </mc:AlternateContent>
      <p:sp>
        <p:nvSpPr>
          <p:cNvPr id="5" name="CuadroTexto 4">
            <a:extLst>
              <a:ext uri="{FF2B5EF4-FFF2-40B4-BE49-F238E27FC236}">
                <a16:creationId xmlns:a16="http://schemas.microsoft.com/office/drawing/2014/main" id="{58B70DAB-7FD6-61C6-1B76-99340E1514BF}"/>
              </a:ext>
            </a:extLst>
          </p:cNvPr>
          <p:cNvSpPr txBox="1"/>
          <p:nvPr/>
        </p:nvSpPr>
        <p:spPr>
          <a:xfrm>
            <a:off x="335805" y="1136992"/>
            <a:ext cx="4681397" cy="425758"/>
          </a:xfrm>
          <a:prstGeom prst="rect">
            <a:avLst/>
          </a:prstGeom>
          <a:noFill/>
          <a:effectLst/>
        </p:spPr>
        <p:txBody>
          <a:bodyPr wrap="square" rtlCol="0">
            <a:spAutoFit/>
          </a:bodyPr>
          <a:lstStyle/>
          <a:p>
            <a:pPr>
              <a:lnSpc>
                <a:spcPts val="2600"/>
              </a:lnSpc>
            </a:pPr>
            <a:r>
              <a:rPr lang="es-ES" sz="2800" b="1" dirty="0">
                <a:solidFill>
                  <a:srgbClr val="573883"/>
                </a:solidFill>
                <a:latin typeface="Barlow Condensed" panose="00000506000000000000" pitchFamily="2" charset="0"/>
              </a:rPr>
              <a:t>Metodologías y Herramientas</a:t>
            </a:r>
          </a:p>
        </p:txBody>
      </p:sp>
      <p:sp>
        <p:nvSpPr>
          <p:cNvPr id="117" name="12 CuadroTexto">
            <a:extLst>
              <a:ext uri="{FF2B5EF4-FFF2-40B4-BE49-F238E27FC236}">
                <a16:creationId xmlns:a16="http://schemas.microsoft.com/office/drawing/2014/main" id="{41058FF3-99F8-8DB9-62FB-DE0EC80F7B34}"/>
              </a:ext>
            </a:extLst>
          </p:cNvPr>
          <p:cNvSpPr txBox="1">
            <a:spLocks noChangeArrowheads="1"/>
          </p:cNvSpPr>
          <p:nvPr/>
        </p:nvSpPr>
        <p:spPr bwMode="auto">
          <a:xfrm>
            <a:off x="319746" y="1639321"/>
            <a:ext cx="5379738" cy="1124832"/>
          </a:xfrm>
          <a:prstGeom prst="rect">
            <a:avLst/>
          </a:prstGeom>
          <a:noFill/>
          <a:ln w="9525">
            <a:noFill/>
            <a:miter lim="800000"/>
            <a:headEnd/>
            <a:tailEnd/>
          </a:ln>
        </p:spPr>
        <p:txBody>
          <a:bodyPr wrap="square" lIns="97953" tIns="48977" rIns="97953" bIns="48977">
            <a:spAutoFit/>
          </a:bodyPr>
          <a:lstStyle/>
          <a:p>
            <a:pPr algn="just">
              <a:lnSpc>
                <a:spcPts val="2000"/>
              </a:lnSpc>
            </a:pPr>
            <a:r>
              <a:rPr lang="es-ES" sz="1800" dirty="0">
                <a:solidFill>
                  <a:schemeClr val="accent1">
                    <a:lumMod val="50000"/>
                  </a:schemeClr>
                </a:solidFill>
                <a:latin typeface="Barlow Condensed" panose="00000506000000000000" pitchFamily="2" charset="0"/>
              </a:rPr>
              <a:t>Actualmente la Secretaría Nacional de Planificación cuenta con Metodologías para el Seguimiento del: Plan Nacional de Desarrollo, Planes Sectoriales, Planes Institucionales, Agendas nacionales, Estudios, Programas y Proyectos de Inversión Pública.</a:t>
            </a:r>
            <a:endParaRPr lang="es-EC" sz="1800" dirty="0">
              <a:solidFill>
                <a:schemeClr val="accent1">
                  <a:lumMod val="50000"/>
                </a:schemeClr>
              </a:solidFill>
              <a:latin typeface="Barlow Condensed" panose="00000506000000000000" pitchFamily="2" charset="0"/>
            </a:endParaRPr>
          </a:p>
        </p:txBody>
      </p:sp>
      <p:pic>
        <p:nvPicPr>
          <p:cNvPr id="41" name="Gráfico 40" descr="Mapa con marcador">
            <a:extLst>
              <a:ext uri="{FF2B5EF4-FFF2-40B4-BE49-F238E27FC236}">
                <a16:creationId xmlns:a16="http://schemas.microsoft.com/office/drawing/2014/main" id="{ED1530A3-7D2C-6FED-676A-87515C368F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2598" y="2838181"/>
            <a:ext cx="722631" cy="722631"/>
          </a:xfrm>
          <a:prstGeom prst="rect">
            <a:avLst/>
          </a:prstGeom>
        </p:spPr>
      </p:pic>
      <p:sp>
        <p:nvSpPr>
          <p:cNvPr id="76" name="Forma libre: forma 75">
            <a:extLst>
              <a:ext uri="{FF2B5EF4-FFF2-40B4-BE49-F238E27FC236}">
                <a16:creationId xmlns:a16="http://schemas.microsoft.com/office/drawing/2014/main" id="{F9C4343A-9BEC-C280-BAB5-9602478BD64A}"/>
              </a:ext>
            </a:extLst>
          </p:cNvPr>
          <p:cNvSpPr/>
          <p:nvPr/>
        </p:nvSpPr>
        <p:spPr>
          <a:xfrm rot="9842296">
            <a:off x="2029357" y="936964"/>
            <a:ext cx="12647779" cy="5242704"/>
          </a:xfrm>
          <a:custGeom>
            <a:avLst/>
            <a:gdLst>
              <a:gd name="connsiteX0" fmla="*/ 1373131 w 12647779"/>
              <a:gd name="connsiteY0" fmla="*/ 5242704 h 5242704"/>
              <a:gd name="connsiteX1" fmla="*/ 0 w 12647779"/>
              <a:gd name="connsiteY1" fmla="*/ 3244943 h 5242704"/>
              <a:gd name="connsiteX2" fmla="*/ 896778 w 12647779"/>
              <a:gd name="connsiteY2" fmla="*/ 0 h 5242704"/>
              <a:gd name="connsiteX3" fmla="*/ 11402659 w 12647779"/>
              <a:gd name="connsiteY3" fmla="*/ 2003120 h 5242704"/>
              <a:gd name="connsiteX4" fmla="*/ 11402659 w 12647779"/>
              <a:gd name="connsiteY4" fmla="*/ 1990989 h 5242704"/>
              <a:gd name="connsiteX5" fmla="*/ 12025219 w 12647779"/>
              <a:gd name="connsiteY5" fmla="*/ 1990989 h 5242704"/>
              <a:gd name="connsiteX6" fmla="*/ 12647779 w 12647779"/>
              <a:gd name="connsiteY6" fmla="*/ 2961313 h 5242704"/>
              <a:gd name="connsiteX7" fmla="*/ 12025219 w 12647779"/>
              <a:gd name="connsiteY7" fmla="*/ 3931637 h 5242704"/>
              <a:gd name="connsiteX8" fmla="*/ 11592778 w 12647779"/>
              <a:gd name="connsiteY8" fmla="*/ 3931636 h 5242704"/>
              <a:gd name="connsiteX9" fmla="*/ 11593182 w 12647779"/>
              <a:gd name="connsiteY9" fmla="*/ 3971318 h 524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7779" h="5242704">
                <a:moveTo>
                  <a:pt x="1373131" y="5242704"/>
                </a:moveTo>
                <a:cubicBezTo>
                  <a:pt x="1299360" y="4489361"/>
                  <a:pt x="73770" y="3998286"/>
                  <a:pt x="0" y="3244943"/>
                </a:cubicBezTo>
                <a:lnTo>
                  <a:pt x="896778" y="0"/>
                </a:lnTo>
                <a:lnTo>
                  <a:pt x="11402659" y="2003120"/>
                </a:lnTo>
                <a:lnTo>
                  <a:pt x="11402659" y="1990989"/>
                </a:lnTo>
                <a:lnTo>
                  <a:pt x="12025219" y="1990989"/>
                </a:lnTo>
                <a:cubicBezTo>
                  <a:pt x="12369049" y="1990989"/>
                  <a:pt x="12647779" y="2425418"/>
                  <a:pt x="12647779" y="2961313"/>
                </a:cubicBezTo>
                <a:cubicBezTo>
                  <a:pt x="12647779" y="3497208"/>
                  <a:pt x="12369049" y="3931637"/>
                  <a:pt x="12025219" y="3931637"/>
                </a:cubicBezTo>
                <a:lnTo>
                  <a:pt x="11592778" y="3931636"/>
                </a:lnTo>
                <a:lnTo>
                  <a:pt x="11593182" y="3971318"/>
                </a:lnTo>
                <a:close/>
              </a:path>
            </a:pathLst>
          </a:custGeom>
          <a:gradFill>
            <a:gsLst>
              <a:gs pos="0">
                <a:srgbClr val="31185E">
                  <a:alpha val="40000"/>
                </a:srgbClr>
              </a:gs>
              <a:gs pos="61000">
                <a:srgbClr val="704E9B">
                  <a:alpha val="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sp>
        <p:nvSpPr>
          <p:cNvPr id="82" name="12 CuadroTexto">
            <a:extLst>
              <a:ext uri="{FF2B5EF4-FFF2-40B4-BE49-F238E27FC236}">
                <a16:creationId xmlns:a16="http://schemas.microsoft.com/office/drawing/2014/main" id="{B02B1C59-0B9B-A680-389C-D8CD576632FA}"/>
              </a:ext>
            </a:extLst>
          </p:cNvPr>
          <p:cNvSpPr txBox="1">
            <a:spLocks noChangeArrowheads="1"/>
          </p:cNvSpPr>
          <p:nvPr/>
        </p:nvSpPr>
        <p:spPr bwMode="auto">
          <a:xfrm>
            <a:off x="6340181" y="5701049"/>
            <a:ext cx="2258435" cy="86835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Consolida información sobre proyectos de inversión pública</a:t>
            </a:r>
            <a:endParaRPr lang="es-EC" sz="1800" dirty="0">
              <a:solidFill>
                <a:schemeClr val="accent1">
                  <a:lumMod val="50000"/>
                </a:schemeClr>
              </a:solidFill>
              <a:latin typeface="Barlow Condensed" panose="00000506000000000000" pitchFamily="2" charset="0"/>
            </a:endParaRPr>
          </a:p>
        </p:txBody>
      </p:sp>
      <p:sp>
        <p:nvSpPr>
          <p:cNvPr id="83" name="12 CuadroTexto">
            <a:extLst>
              <a:ext uri="{FF2B5EF4-FFF2-40B4-BE49-F238E27FC236}">
                <a16:creationId xmlns:a16="http://schemas.microsoft.com/office/drawing/2014/main" id="{0E08D82C-B52A-F92C-822B-C39F92060DB3}"/>
              </a:ext>
            </a:extLst>
          </p:cNvPr>
          <p:cNvSpPr txBox="1">
            <a:spLocks noChangeArrowheads="1"/>
          </p:cNvSpPr>
          <p:nvPr/>
        </p:nvSpPr>
        <p:spPr bwMode="auto">
          <a:xfrm>
            <a:off x="8694227" y="5719375"/>
            <a:ext cx="2539232" cy="868352"/>
          </a:xfrm>
          <a:prstGeom prst="rect">
            <a:avLst/>
          </a:prstGeom>
          <a:noFill/>
          <a:ln w="9525">
            <a:noFill/>
            <a:miter lim="800000"/>
            <a:headEnd/>
            <a:tailEnd/>
          </a:ln>
        </p:spPr>
        <p:txBody>
          <a:bodyPr wrap="square" lIns="97953" tIns="48977" rIns="97953" bIns="48977">
            <a:spAutoFit/>
          </a:bodyPr>
          <a:lstStyle/>
          <a:p>
            <a:pPr algn="ctr">
              <a:lnSpc>
                <a:spcPts val="2000"/>
              </a:lnSpc>
            </a:pPr>
            <a:r>
              <a:rPr lang="es-ES" sz="1800" dirty="0">
                <a:solidFill>
                  <a:schemeClr val="accent1">
                    <a:lumMod val="50000"/>
                  </a:schemeClr>
                </a:solidFill>
                <a:latin typeface="Barlow Condensed" panose="00000506000000000000" pitchFamily="2" charset="0"/>
              </a:rPr>
              <a:t>Análisis y seguimiento en concordancia con los objetivos del PND</a:t>
            </a:r>
            <a:endParaRPr lang="es-EC" sz="1800" dirty="0">
              <a:solidFill>
                <a:schemeClr val="accent1">
                  <a:lumMod val="50000"/>
                </a:schemeClr>
              </a:solidFill>
              <a:latin typeface="Barlow Condensed" panose="00000506000000000000" pitchFamily="2" charset="0"/>
            </a:endParaRPr>
          </a:p>
        </p:txBody>
      </p:sp>
      <p:cxnSp>
        <p:nvCxnSpPr>
          <p:cNvPr id="89" name="Conector recto 88">
            <a:extLst>
              <a:ext uri="{FF2B5EF4-FFF2-40B4-BE49-F238E27FC236}">
                <a16:creationId xmlns:a16="http://schemas.microsoft.com/office/drawing/2014/main" id="{88293BAB-8DD1-B3FE-3DB5-D0976476696C}"/>
              </a:ext>
            </a:extLst>
          </p:cNvPr>
          <p:cNvCxnSpPr>
            <a:cxnSpLocks/>
          </p:cNvCxnSpPr>
          <p:nvPr/>
        </p:nvCxnSpPr>
        <p:spPr>
          <a:xfrm>
            <a:off x="8730065" y="5743624"/>
            <a:ext cx="0" cy="805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0D1CEAFD-5F6C-3416-8455-E2C1111681BB}"/>
              </a:ext>
            </a:extLst>
          </p:cNvPr>
          <p:cNvPicPr>
            <a:picLocks noChangeAspect="1"/>
          </p:cNvPicPr>
          <p:nvPr/>
        </p:nvPicPr>
        <p:blipFill>
          <a:blip r:embed="rId7"/>
          <a:srcRect l="-5344" r="-1"/>
          <a:stretch/>
        </p:blipFill>
        <p:spPr>
          <a:xfrm rot="21302665">
            <a:off x="1420376" y="3110934"/>
            <a:ext cx="2220411" cy="29978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40" name="Grupo 39">
            <a:extLst>
              <a:ext uri="{FF2B5EF4-FFF2-40B4-BE49-F238E27FC236}">
                <a16:creationId xmlns:a16="http://schemas.microsoft.com/office/drawing/2014/main" id="{E63B188C-C12F-F9E4-3528-CBF0D99E20DC}"/>
              </a:ext>
            </a:extLst>
          </p:cNvPr>
          <p:cNvGrpSpPr>
            <a:grpSpLocks noChangeAspect="1"/>
          </p:cNvGrpSpPr>
          <p:nvPr/>
        </p:nvGrpSpPr>
        <p:grpSpPr>
          <a:xfrm>
            <a:off x="6136094" y="1474392"/>
            <a:ext cx="5377802" cy="3497855"/>
            <a:chOff x="3754898" y="2414116"/>
            <a:chExt cx="5424869" cy="3449877"/>
          </a:xfrm>
        </p:grpSpPr>
        <p:grpSp>
          <p:nvGrpSpPr>
            <p:cNvPr id="42" name="Grupo 41">
              <a:extLst>
                <a:ext uri="{FF2B5EF4-FFF2-40B4-BE49-F238E27FC236}">
                  <a16:creationId xmlns:a16="http://schemas.microsoft.com/office/drawing/2014/main" id="{1CAC6E37-AD35-91D1-6377-8B923708A077}"/>
                </a:ext>
              </a:extLst>
            </p:cNvPr>
            <p:cNvGrpSpPr/>
            <p:nvPr/>
          </p:nvGrpSpPr>
          <p:grpSpPr>
            <a:xfrm>
              <a:off x="3754898" y="2414116"/>
              <a:ext cx="5424869" cy="3449877"/>
              <a:chOff x="1479172" y="4421790"/>
              <a:chExt cx="5177420" cy="3292515"/>
            </a:xfrm>
          </p:grpSpPr>
          <p:pic>
            <p:nvPicPr>
              <p:cNvPr id="75" name="Imagen 74">
                <a:extLst>
                  <a:ext uri="{FF2B5EF4-FFF2-40B4-BE49-F238E27FC236}">
                    <a16:creationId xmlns:a16="http://schemas.microsoft.com/office/drawing/2014/main" id="{E1266566-D3BF-B403-3B01-CDF05FDAF1C0}"/>
                  </a:ext>
                </a:extLst>
              </p:cNvPr>
              <p:cNvPicPr>
                <a:picLocks noChangeAspect="1"/>
              </p:cNvPicPr>
              <p:nvPr/>
            </p:nvPicPr>
            <p:blipFill rotWithShape="1">
              <a:blip r:embed="rId8"/>
              <a:srcRect l="2742" t="11571" r="28338"/>
              <a:stretch/>
            </p:blipFill>
            <p:spPr>
              <a:xfrm>
                <a:off x="2073882" y="4735575"/>
                <a:ext cx="3919362" cy="2827358"/>
              </a:xfrm>
              <a:prstGeom prst="rect">
                <a:avLst/>
              </a:prstGeom>
            </p:spPr>
          </p:pic>
          <p:pic>
            <p:nvPicPr>
              <p:cNvPr id="77" name="Imagen 76">
                <a:extLst>
                  <a:ext uri="{FF2B5EF4-FFF2-40B4-BE49-F238E27FC236}">
                    <a16:creationId xmlns:a16="http://schemas.microsoft.com/office/drawing/2014/main" id="{05AD5FE8-3886-3AA8-D91C-AC93FB8587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172" y="4421790"/>
                <a:ext cx="5177420" cy="3292515"/>
              </a:xfrm>
              <a:prstGeom prst="rect">
                <a:avLst/>
              </a:prstGeom>
            </p:spPr>
          </p:pic>
        </p:grpSp>
        <p:sp>
          <p:nvSpPr>
            <p:cNvPr id="43" name="Rectángulo: esquinas redondeadas 42">
              <a:extLst>
                <a:ext uri="{FF2B5EF4-FFF2-40B4-BE49-F238E27FC236}">
                  <a16:creationId xmlns:a16="http://schemas.microsoft.com/office/drawing/2014/main" id="{E30F6625-8BCA-5B07-716F-FED195FA78F3}"/>
                </a:ext>
              </a:extLst>
            </p:cNvPr>
            <p:cNvSpPr/>
            <p:nvPr/>
          </p:nvSpPr>
          <p:spPr>
            <a:xfrm>
              <a:off x="7484534" y="4421897"/>
              <a:ext cx="1006171" cy="663276"/>
            </a:xfrm>
            <a:prstGeom prst="roundRect">
              <a:avLst>
                <a:gd name="adj" fmla="val 23232"/>
              </a:avLst>
            </a:prstGeom>
            <a:noFill/>
            <a:ln w="60325">
              <a:solidFill>
                <a:srgbClr val="FAD702">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45" name="Grupo 44">
              <a:extLst>
                <a:ext uri="{FF2B5EF4-FFF2-40B4-BE49-F238E27FC236}">
                  <a16:creationId xmlns:a16="http://schemas.microsoft.com/office/drawing/2014/main" id="{CB861AFB-134B-A8EA-2EF3-056A3987494E}"/>
                </a:ext>
              </a:extLst>
            </p:cNvPr>
            <p:cNvGrpSpPr/>
            <p:nvPr/>
          </p:nvGrpSpPr>
          <p:grpSpPr>
            <a:xfrm>
              <a:off x="8446093" y="4759894"/>
              <a:ext cx="255647" cy="303799"/>
              <a:chOff x="1735932" y="4893469"/>
              <a:chExt cx="219653" cy="261025"/>
            </a:xfrm>
          </p:grpSpPr>
          <p:sp>
            <p:nvSpPr>
              <p:cNvPr id="46" name="Elipse 45">
                <a:extLst>
                  <a:ext uri="{FF2B5EF4-FFF2-40B4-BE49-F238E27FC236}">
                    <a16:creationId xmlns:a16="http://schemas.microsoft.com/office/drawing/2014/main" id="{9F6EADF7-6D88-B282-952E-8D1BE2EF18B3}"/>
                  </a:ext>
                </a:extLst>
              </p:cNvPr>
              <p:cNvSpPr/>
              <p:nvPr/>
            </p:nvSpPr>
            <p:spPr>
              <a:xfrm>
                <a:off x="1735932" y="4893469"/>
                <a:ext cx="216694" cy="216694"/>
              </a:xfrm>
              <a:prstGeom prst="ellipse">
                <a:avLst/>
              </a:prstGeom>
              <a:solidFill>
                <a:srgbClr val="FAD7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Forma libre: forma 46">
                <a:extLst>
                  <a:ext uri="{FF2B5EF4-FFF2-40B4-BE49-F238E27FC236}">
                    <a16:creationId xmlns:a16="http://schemas.microsoft.com/office/drawing/2014/main" id="{86B5BB90-C4F8-79FB-5880-EBB583034E53}"/>
                  </a:ext>
                </a:extLst>
              </p:cNvPr>
              <p:cNvSpPr/>
              <p:nvPr/>
            </p:nvSpPr>
            <p:spPr>
              <a:xfrm rot="18945144">
                <a:off x="1851405" y="4982790"/>
                <a:ext cx="104180" cy="171704"/>
              </a:xfrm>
              <a:custGeom>
                <a:avLst/>
                <a:gdLst>
                  <a:gd name="connsiteX0" fmla="*/ 130629 w 247795"/>
                  <a:gd name="connsiteY0" fmla="*/ 0 h 408402"/>
                  <a:gd name="connsiteX1" fmla="*/ 247795 w 247795"/>
                  <a:gd name="connsiteY1" fmla="*/ 338149 h 408402"/>
                  <a:gd name="connsiteX2" fmla="*/ 187499 w 247795"/>
                  <a:gd name="connsiteY2" fmla="*/ 311519 h 408402"/>
                  <a:gd name="connsiteX3" fmla="*/ 155604 w 247795"/>
                  <a:gd name="connsiteY3" fmla="*/ 296307 h 408402"/>
                  <a:gd name="connsiteX4" fmla="*/ 155604 w 247795"/>
                  <a:gd name="connsiteY4" fmla="*/ 408402 h 408402"/>
                  <a:gd name="connsiteX5" fmla="*/ 103792 w 247795"/>
                  <a:gd name="connsiteY5" fmla="*/ 408402 h 408402"/>
                  <a:gd name="connsiteX6" fmla="*/ 103792 w 247795"/>
                  <a:gd name="connsiteY6" fmla="*/ 291794 h 408402"/>
                  <a:gd name="connsiteX7" fmla="*/ 83420 w 247795"/>
                  <a:gd name="connsiteY7" fmla="*/ 299763 h 408402"/>
                  <a:gd name="connsiteX8" fmla="*/ 0 w 247795"/>
                  <a:gd name="connsiteY8" fmla="*/ 333180 h 4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795" h="408402">
                    <a:moveTo>
                      <a:pt x="130629" y="0"/>
                    </a:moveTo>
                    <a:lnTo>
                      <a:pt x="247795" y="338149"/>
                    </a:lnTo>
                    <a:cubicBezTo>
                      <a:pt x="246143" y="339000"/>
                      <a:pt x="216727" y="325375"/>
                      <a:pt x="187499" y="311519"/>
                    </a:cubicBezTo>
                    <a:lnTo>
                      <a:pt x="155604" y="296307"/>
                    </a:lnTo>
                    <a:lnTo>
                      <a:pt x="155604" y="408402"/>
                    </a:lnTo>
                    <a:lnTo>
                      <a:pt x="103792" y="408402"/>
                    </a:lnTo>
                    <a:lnTo>
                      <a:pt x="103792" y="291794"/>
                    </a:lnTo>
                    <a:lnTo>
                      <a:pt x="83420" y="299763"/>
                    </a:lnTo>
                    <a:cubicBezTo>
                      <a:pt x="55613" y="310902"/>
                      <a:pt x="21389" y="324900"/>
                      <a:pt x="0" y="333180"/>
                    </a:cubicBezTo>
                    <a:close/>
                  </a:path>
                </a:pathLst>
              </a:cu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C"/>
              </a:p>
            </p:txBody>
          </p:sp>
          <p:grpSp>
            <p:nvGrpSpPr>
              <p:cNvPr id="50" name="Grupo 49">
                <a:extLst>
                  <a:ext uri="{FF2B5EF4-FFF2-40B4-BE49-F238E27FC236}">
                    <a16:creationId xmlns:a16="http://schemas.microsoft.com/office/drawing/2014/main" id="{B5A2A169-D7C3-6248-C4F6-845BD04BB4BF}"/>
                  </a:ext>
                </a:extLst>
              </p:cNvPr>
              <p:cNvGrpSpPr/>
              <p:nvPr/>
            </p:nvGrpSpPr>
            <p:grpSpPr>
              <a:xfrm>
                <a:off x="1780273" y="4935203"/>
                <a:ext cx="113151" cy="119153"/>
                <a:chOff x="1780273" y="4935203"/>
                <a:chExt cx="113151" cy="119153"/>
              </a:xfrm>
            </p:grpSpPr>
            <p:cxnSp>
              <p:nvCxnSpPr>
                <p:cNvPr id="51" name="Conector recto 50">
                  <a:extLst>
                    <a:ext uri="{FF2B5EF4-FFF2-40B4-BE49-F238E27FC236}">
                      <a16:creationId xmlns:a16="http://schemas.microsoft.com/office/drawing/2014/main" id="{6353D471-5A17-7C44-D29F-B99A13FF67BF}"/>
                    </a:ext>
                  </a:extLst>
                </p:cNvPr>
                <p:cNvCxnSpPr/>
                <p:nvPr/>
              </p:nvCxnSpPr>
              <p:spPr>
                <a:xfrm flipH="1">
                  <a:off x="1870703" y="4964353"/>
                  <a:ext cx="22721" cy="21431"/>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A8CE5130-FE17-CD68-738A-5909E4095120}"/>
                    </a:ext>
                  </a:extLst>
                </p:cNvPr>
                <p:cNvCxnSpPr/>
                <p:nvPr/>
              </p:nvCxnSpPr>
              <p:spPr>
                <a:xfrm flipH="1">
                  <a:off x="1802936" y="5032925"/>
                  <a:ext cx="22721" cy="21431"/>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29C6AC70-EC67-87D9-0ABB-BD6B73DA31CB}"/>
                    </a:ext>
                  </a:extLst>
                </p:cNvPr>
                <p:cNvCxnSpPr>
                  <a:cxnSpLocks/>
                </p:cNvCxnSpPr>
                <p:nvPr/>
              </p:nvCxnSpPr>
              <p:spPr>
                <a:xfrm flipH="1" flipV="1">
                  <a:off x="1802936" y="4956171"/>
                  <a:ext cx="23483" cy="29613"/>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4D04B46A-5ADE-9702-E418-499558A8ECB2}"/>
                    </a:ext>
                  </a:extLst>
                </p:cNvPr>
                <p:cNvCxnSpPr>
                  <a:cxnSpLocks/>
                </p:cNvCxnSpPr>
                <p:nvPr/>
              </p:nvCxnSpPr>
              <p:spPr>
                <a:xfrm flipV="1">
                  <a:off x="1846147" y="4935203"/>
                  <a:ext cx="8929" cy="46469"/>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D8763D0C-DBBA-C4C4-4013-562FD5096542}"/>
                    </a:ext>
                  </a:extLst>
                </p:cNvPr>
                <p:cNvCxnSpPr>
                  <a:cxnSpLocks/>
                </p:cNvCxnSpPr>
                <p:nvPr/>
              </p:nvCxnSpPr>
              <p:spPr>
                <a:xfrm flipH="1" flipV="1">
                  <a:off x="1780273" y="5005509"/>
                  <a:ext cx="40563" cy="800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85" name="Grupo 84">
            <a:extLst>
              <a:ext uri="{FF2B5EF4-FFF2-40B4-BE49-F238E27FC236}">
                <a16:creationId xmlns:a16="http://schemas.microsoft.com/office/drawing/2014/main" id="{62D710DC-C39C-EFE0-BEAB-E56D4D98A3A9}"/>
              </a:ext>
            </a:extLst>
          </p:cNvPr>
          <p:cNvGrpSpPr/>
          <p:nvPr/>
        </p:nvGrpSpPr>
        <p:grpSpPr>
          <a:xfrm>
            <a:off x="6333508" y="5008483"/>
            <a:ext cx="4857159" cy="590246"/>
            <a:chOff x="5200292" y="4721308"/>
            <a:chExt cx="4857159" cy="590246"/>
          </a:xfrm>
        </p:grpSpPr>
        <p:sp>
          <p:nvSpPr>
            <p:cNvPr id="90" name="Rectángulo: esquinas redondeadas 89">
              <a:extLst>
                <a:ext uri="{FF2B5EF4-FFF2-40B4-BE49-F238E27FC236}">
                  <a16:creationId xmlns:a16="http://schemas.microsoft.com/office/drawing/2014/main" id="{57EBB82F-390F-DB81-3ACC-0BEBF86EE457}"/>
                </a:ext>
              </a:extLst>
            </p:cNvPr>
            <p:cNvSpPr/>
            <p:nvPr/>
          </p:nvSpPr>
          <p:spPr>
            <a:xfrm>
              <a:off x="5200292" y="4721308"/>
              <a:ext cx="4857159" cy="590246"/>
            </a:xfrm>
            <a:prstGeom prst="roundRect">
              <a:avLst>
                <a:gd name="adj" fmla="val 21496"/>
              </a:avLst>
            </a:prstGeom>
            <a:solidFill>
              <a:srgbClr val="5C498D"/>
            </a:solidFill>
            <a:ln>
              <a:noFill/>
            </a:ln>
            <a:effectLst>
              <a:outerShdw blurRad="76200" dist="38100" dir="5400000"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1" name="CuadroTexto 90">
              <a:extLst>
                <a:ext uri="{FF2B5EF4-FFF2-40B4-BE49-F238E27FC236}">
                  <a16:creationId xmlns:a16="http://schemas.microsoft.com/office/drawing/2014/main" id="{E18A7EAC-B30C-F671-0EEB-2CE0D5AB8DBA}"/>
                </a:ext>
              </a:extLst>
            </p:cNvPr>
            <p:cNvSpPr txBox="1"/>
            <p:nvPr/>
          </p:nvSpPr>
          <p:spPr>
            <a:xfrm>
              <a:off x="5416545" y="4874433"/>
              <a:ext cx="4275848" cy="284693"/>
            </a:xfrm>
            <a:prstGeom prst="rect">
              <a:avLst/>
            </a:prstGeom>
            <a:noFill/>
          </p:spPr>
          <p:txBody>
            <a:bodyPr wrap="square" rtlCol="0">
              <a:spAutoFit/>
            </a:bodyPr>
            <a:lstStyle/>
            <a:p>
              <a:pPr algn="ctr">
                <a:lnSpc>
                  <a:spcPts val="1500"/>
                </a:lnSpc>
              </a:pPr>
              <a:r>
                <a:rPr lang="es-ES" sz="1800" dirty="0">
                  <a:solidFill>
                    <a:schemeClr val="bg1"/>
                  </a:solidFill>
                  <a:latin typeface="Barlow Condensed" panose="00000506000000000000" pitchFamily="2" charset="0"/>
                </a:rPr>
                <a:t>Banco de Proyectos:</a:t>
              </a:r>
            </a:p>
          </p:txBody>
        </p:sp>
      </p:grpSp>
    </p:spTree>
    <p:extLst>
      <p:ext uri="{BB962C8B-B14F-4D97-AF65-F5344CB8AC3E}">
        <p14:creationId xmlns:p14="http://schemas.microsoft.com/office/powerpoint/2010/main" val="1108738732"/>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17730</TotalTime>
  <Words>2213</Words>
  <Application>Microsoft Office PowerPoint</Application>
  <PresentationFormat>Panorámica</PresentationFormat>
  <Paragraphs>338</Paragraphs>
  <Slides>27</Slides>
  <Notes>17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Barlow Condensed SemiBold</vt:lpstr>
      <vt:lpstr>Calibri</vt:lpstr>
      <vt:lpstr>Univers</vt:lpstr>
      <vt:lpstr>Barlow Condensed</vt:lpstr>
      <vt:lpstr>Wingdings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DSI</dc:creator>
  <cp:lastModifiedBy>DBSI</cp:lastModifiedBy>
  <cp:revision>326</cp:revision>
  <cp:lastPrinted>2025-01-23T21:13:28Z</cp:lastPrinted>
  <dcterms:created xsi:type="dcterms:W3CDTF">2024-01-04T13:33:09Z</dcterms:created>
  <dcterms:modified xsi:type="dcterms:W3CDTF">2025-06-04T22:35:28Z</dcterms:modified>
</cp:coreProperties>
</file>