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1" r:id="rId2"/>
    <p:sldMasterId id="2147483664" r:id="rId3"/>
    <p:sldMasterId id="2147483659" r:id="rId4"/>
    <p:sldMasterId id="2147483662" r:id="rId5"/>
  </p:sldMasterIdLst>
  <p:notesMasterIdLst>
    <p:notesMasterId r:id="rId51"/>
  </p:notesMasterIdLst>
  <p:sldIdLst>
    <p:sldId id="257" r:id="rId6"/>
    <p:sldId id="259" r:id="rId7"/>
    <p:sldId id="264" r:id="rId8"/>
    <p:sldId id="266" r:id="rId9"/>
    <p:sldId id="293" r:id="rId10"/>
    <p:sldId id="298" r:id="rId11"/>
    <p:sldId id="297" r:id="rId12"/>
    <p:sldId id="292" r:id="rId13"/>
    <p:sldId id="267" r:id="rId14"/>
    <p:sldId id="269" r:id="rId15"/>
    <p:sldId id="270" r:id="rId16"/>
    <p:sldId id="272" r:id="rId17"/>
    <p:sldId id="276" r:id="rId18"/>
    <p:sldId id="273" r:id="rId19"/>
    <p:sldId id="301" r:id="rId20"/>
    <p:sldId id="277" r:id="rId21"/>
    <p:sldId id="320" r:id="rId22"/>
    <p:sldId id="321" r:id="rId23"/>
    <p:sldId id="327" r:id="rId24"/>
    <p:sldId id="328" r:id="rId25"/>
    <p:sldId id="329" r:id="rId26"/>
    <p:sldId id="302" r:id="rId27"/>
    <p:sldId id="263" r:id="rId28"/>
    <p:sldId id="265" r:id="rId29"/>
    <p:sldId id="275" r:id="rId30"/>
    <p:sldId id="303" r:id="rId31"/>
    <p:sldId id="304" r:id="rId32"/>
    <p:sldId id="305" r:id="rId33"/>
    <p:sldId id="314" r:id="rId34"/>
    <p:sldId id="268" r:id="rId35"/>
    <p:sldId id="316" r:id="rId36"/>
    <p:sldId id="307" r:id="rId37"/>
    <p:sldId id="315" r:id="rId38"/>
    <p:sldId id="308" r:id="rId39"/>
    <p:sldId id="309" r:id="rId40"/>
    <p:sldId id="310" r:id="rId41"/>
    <p:sldId id="312" r:id="rId42"/>
    <p:sldId id="313" r:id="rId43"/>
    <p:sldId id="317" r:id="rId44"/>
    <p:sldId id="318" r:id="rId45"/>
    <p:sldId id="319" r:id="rId46"/>
    <p:sldId id="322" r:id="rId47"/>
    <p:sldId id="323" r:id="rId48"/>
    <p:sldId id="262" r:id="rId49"/>
    <p:sldId id="260" r:id="rId50"/>
  </p:sldIdLst>
  <p:sldSz cx="12192000" cy="6858000"/>
  <p:notesSz cx="7010400" cy="9236075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7CBF"/>
    <a:srgbClr val="E33C8F"/>
    <a:srgbClr val="484480"/>
    <a:srgbClr val="D9D9D9"/>
    <a:srgbClr val="DAE3F3"/>
    <a:srgbClr val="09ADED"/>
    <a:srgbClr val="35609F"/>
    <a:srgbClr val="4C3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6A23EF-67C0-4CC4-B468-6ED432A546EB}" v="57" dt="2025-05-31T00:17:01.5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08"/>
    <p:restoredTop sz="95033" autoAdjust="0"/>
  </p:normalViewPr>
  <p:slideViewPr>
    <p:cSldViewPr snapToGrid="0">
      <p:cViewPr>
        <p:scale>
          <a:sx n="102" d="100"/>
          <a:sy n="102" d="100"/>
        </p:scale>
        <p:origin x="58" y="-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nasinec\PLANTA_CENTRAL\CTPES\DIPSEN\PE\PlanifEstad\15%20Actualizacion%20fuentes-PE\2024\2024_Diciembre\2%20Levant\4%20INFORME%20INVENTARIOS%20CONEC\2%20%20Inventario%20Fuentes%20Informaci&#243;n%20Actualizado_12_12_2023_GRAFICO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INEC\VNGO_2020\2025\PRESENTACIONES\Comparativa%20VS%20CPV%20y%20Pro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1372801354640703"/>
          <c:w val="0.99999999999999978"/>
          <c:h val="0.7128525769922743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484480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84480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CA9-42CC-B00B-2A645AE6BF09}"/>
              </c:ext>
            </c:extLst>
          </c:dPt>
          <c:dPt>
            <c:idx val="1"/>
            <c:invertIfNegative val="0"/>
            <c:bubble3D val="0"/>
            <c:spPr>
              <a:solidFill>
                <a:srgbClr val="48448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CA9-42CC-B00B-2A645AE6BF09}"/>
              </c:ext>
            </c:extLst>
          </c:dPt>
          <c:dPt>
            <c:idx val="2"/>
            <c:invertIfNegative val="0"/>
            <c:bubble3D val="0"/>
            <c:spPr>
              <a:solidFill>
                <a:srgbClr val="48448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CA9-42CC-B00B-2A645AE6BF0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Gráficos!$B$125:$B$127</c:f>
              <c:strCache>
                <c:ptCount val="3"/>
                <c:pt idx="0">
                  <c:v>Registro Administrativos con Potencial Estadístico</c:v>
                </c:pt>
                <c:pt idx="1">
                  <c:v>Operaciones Estadísticas</c:v>
                </c:pt>
                <c:pt idx="2">
                  <c:v>Fuentes No Tradicionales</c:v>
                </c:pt>
              </c:strCache>
            </c:strRef>
          </c:cat>
          <c:val>
            <c:numRef>
              <c:f>Gráficos!$C$125:$C$127</c:f>
              <c:numCache>
                <c:formatCode>General</c:formatCode>
                <c:ptCount val="3"/>
                <c:pt idx="0">
                  <c:v>168</c:v>
                </c:pt>
                <c:pt idx="1">
                  <c:v>110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CA9-42CC-B00B-2A645AE6BF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13031968"/>
        <c:axId val="-313034144"/>
      </c:barChart>
      <c:catAx>
        <c:axId val="-31303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s-EC"/>
          </a:p>
        </c:txPr>
        <c:crossAx val="-313034144"/>
        <c:crosses val="autoZero"/>
        <c:auto val="1"/>
        <c:lblAlgn val="ctr"/>
        <c:lblOffset val="100"/>
        <c:noMultiLvlLbl val="0"/>
      </c:catAx>
      <c:valAx>
        <c:axId val="-3130341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31303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latin typeface="Century Gothic" panose="020B0502020202020204" pitchFamily="34" charset="0"/>
        </a:defRPr>
      </a:pPr>
      <a:endParaRPr lang="es-EC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Hoja1!$F$25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FE9-4D10-8C7E-98F4F1B8A04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E9-4D10-8C7E-98F4F1B8A0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Hoja1!$C$26:$C$28</c:f>
              <c:strCache>
                <c:ptCount val="3"/>
                <c:pt idx="0">
                  <c:v>CPV*</c:v>
                </c:pt>
                <c:pt idx="1">
                  <c:v>REBPE</c:v>
                </c:pt>
                <c:pt idx="2">
                  <c:v>Proyecciones*</c:v>
                </c:pt>
              </c:strCache>
            </c:strRef>
          </c:cat>
          <c:val>
            <c:numRef>
              <c:f>Hoja1!$F$26:$F$28</c:f>
              <c:numCache>
                <c:formatCode>#,##0</c:formatCode>
                <c:ptCount val="3"/>
                <c:pt idx="0">
                  <c:v>16938986</c:v>
                </c:pt>
                <c:pt idx="1">
                  <c:v>17746258</c:v>
                </c:pt>
                <c:pt idx="2">
                  <c:v>17715301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E9-4D10-8C7E-98F4F1B8A04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2067854992"/>
        <c:axId val="2067852912"/>
      </c:barChart>
      <c:catAx>
        <c:axId val="206785499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67852912"/>
        <c:crosses val="autoZero"/>
        <c:auto val="1"/>
        <c:lblAlgn val="ctr"/>
        <c:lblOffset val="100"/>
        <c:noMultiLvlLbl val="0"/>
      </c:catAx>
      <c:valAx>
        <c:axId val="2067852912"/>
        <c:scaling>
          <c:orientation val="minMax"/>
          <c:min val="12500000"/>
        </c:scaling>
        <c:delete val="1"/>
        <c:axPos val="l"/>
        <c:numFmt formatCode="#,##0" sourceLinked="1"/>
        <c:majorTickMark val="none"/>
        <c:minorTickMark val="none"/>
        <c:tickLblPos val="nextTo"/>
        <c:crossAx val="2067854992"/>
        <c:crosses val="autoZero"/>
        <c:crossBetween val="between"/>
        <c:majorUnit val="50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9309E1-86D0-48BA-B08E-C162A5097E34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s-ES"/>
        </a:p>
      </dgm:t>
    </dgm:pt>
    <dgm:pt modelId="{E8093E12-951D-4132-A9FB-12101480B2AA}">
      <dgm:prSet phldrT="[Texto]"/>
      <dgm:spPr/>
      <dgm:t>
        <a:bodyPr/>
        <a:lstStyle/>
        <a:p>
          <a:r>
            <a:rPr lang="es-419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Fortalecer la gobernanza de Sistema Estadístico Nacional</a:t>
          </a:r>
          <a:endParaRPr lang="es-ES" dirty="0">
            <a:solidFill>
              <a:srgbClr val="7030A0"/>
            </a:solidFill>
          </a:endParaRPr>
        </a:p>
      </dgm:t>
    </dgm:pt>
    <dgm:pt modelId="{7580714B-499E-4C40-ADDD-3181803E9B5B}" type="parTrans" cxnId="{8DC69E8E-A024-4F71-9581-1E324AA64D08}">
      <dgm:prSet/>
      <dgm:spPr/>
      <dgm:t>
        <a:bodyPr/>
        <a:lstStyle/>
        <a:p>
          <a:endParaRPr lang="es-ES"/>
        </a:p>
      </dgm:t>
    </dgm:pt>
    <dgm:pt modelId="{2A023D51-A772-4E23-8DD7-816DE6B54EDA}" type="sibTrans" cxnId="{8DC69E8E-A024-4F71-9581-1E324AA64D08}">
      <dgm:prSet/>
      <dgm:spPr/>
      <dgm:t>
        <a:bodyPr/>
        <a:lstStyle/>
        <a:p>
          <a:endParaRPr lang="es-ES"/>
        </a:p>
      </dgm:t>
    </dgm:pt>
    <dgm:pt modelId="{AAEB50BB-955D-4112-832F-8F8B795042D9}">
      <dgm:prSet phldrT="[Texto]"/>
      <dgm:spPr/>
      <dgm:t>
        <a:bodyPr/>
        <a:lstStyle/>
        <a:p>
          <a:r>
            <a:rPr lang="es-419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Mejorar la calidad de la producción estadística de las instituciones del Estado</a:t>
          </a:r>
          <a:endParaRPr lang="es-ES" dirty="0">
            <a:solidFill>
              <a:srgbClr val="7030A0"/>
            </a:solidFill>
          </a:endParaRPr>
        </a:p>
      </dgm:t>
    </dgm:pt>
    <dgm:pt modelId="{5E207B5D-7BB6-4CD8-903B-BC7994B4C3B2}" type="parTrans" cxnId="{4C770C75-42B8-4800-9F6E-2B2F2BF83BA7}">
      <dgm:prSet/>
      <dgm:spPr/>
      <dgm:t>
        <a:bodyPr/>
        <a:lstStyle/>
        <a:p>
          <a:endParaRPr lang="es-ES"/>
        </a:p>
      </dgm:t>
    </dgm:pt>
    <dgm:pt modelId="{27228818-5033-46B3-AC51-693A5249D435}" type="sibTrans" cxnId="{4C770C75-42B8-4800-9F6E-2B2F2BF83BA7}">
      <dgm:prSet/>
      <dgm:spPr/>
      <dgm:t>
        <a:bodyPr/>
        <a:lstStyle/>
        <a:p>
          <a:endParaRPr lang="es-ES"/>
        </a:p>
      </dgm:t>
    </dgm:pt>
    <dgm:pt modelId="{E1B22A51-7908-4EB0-827D-DF794E7D7BB2}">
      <dgm:prSet phldrT="[Texto]"/>
      <dgm:spPr/>
      <dgm:t>
        <a:bodyPr/>
        <a:lstStyle/>
        <a:p>
          <a:r>
            <a:rPr lang="es-419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Modernizar la producción </a:t>
          </a:r>
          <a:r>
            <a:rPr lang="es-419" b="1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estadística</a:t>
          </a:r>
          <a:r>
            <a:rPr lang="es-419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 del INEC</a:t>
          </a:r>
          <a:endParaRPr lang="es-ES" dirty="0">
            <a:solidFill>
              <a:srgbClr val="7030A0"/>
            </a:solidFill>
          </a:endParaRPr>
        </a:p>
      </dgm:t>
    </dgm:pt>
    <dgm:pt modelId="{DA8441AF-1D23-40F6-87E4-6283DF8F2BC5}" type="parTrans" cxnId="{C2BF7AF7-9DE8-411E-8B41-BA6492A273AC}">
      <dgm:prSet/>
      <dgm:spPr/>
      <dgm:t>
        <a:bodyPr/>
        <a:lstStyle/>
        <a:p>
          <a:endParaRPr lang="es-ES"/>
        </a:p>
      </dgm:t>
    </dgm:pt>
    <dgm:pt modelId="{5A6BD108-1C1F-4D34-A16F-4D33085AEB51}" type="sibTrans" cxnId="{C2BF7AF7-9DE8-411E-8B41-BA6492A273AC}">
      <dgm:prSet/>
      <dgm:spPr/>
      <dgm:t>
        <a:bodyPr/>
        <a:lstStyle/>
        <a:p>
          <a:endParaRPr lang="es-ES"/>
        </a:p>
      </dgm:t>
    </dgm:pt>
    <dgm:pt modelId="{E033411B-0CAA-41E9-B469-3CA92EBDE30A}">
      <dgm:prSet phldrT="[Texto]"/>
      <dgm:spPr/>
      <dgm:t>
        <a:bodyPr/>
        <a:lstStyle/>
        <a:p>
          <a:r>
            <a:rPr lang="es-419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Incrementar la producción de estadísticas oficiales a partir del aprovechamiento de Registros Administrativos</a:t>
          </a:r>
          <a:endParaRPr lang="es-ES" dirty="0">
            <a:solidFill>
              <a:srgbClr val="7030A0"/>
            </a:solidFill>
          </a:endParaRPr>
        </a:p>
      </dgm:t>
    </dgm:pt>
    <dgm:pt modelId="{4DB82FA1-C5E9-4410-A8F2-4B99299F10A8}" type="parTrans" cxnId="{7157E70B-E6D8-40E2-9D0C-65F9983404FE}">
      <dgm:prSet/>
      <dgm:spPr/>
      <dgm:t>
        <a:bodyPr/>
        <a:lstStyle/>
        <a:p>
          <a:endParaRPr lang="es-ES"/>
        </a:p>
      </dgm:t>
    </dgm:pt>
    <dgm:pt modelId="{0547F2D1-F46D-4B65-90FA-2E0694DFEFC5}" type="sibTrans" cxnId="{7157E70B-E6D8-40E2-9D0C-65F9983404FE}">
      <dgm:prSet/>
      <dgm:spPr/>
      <dgm:t>
        <a:bodyPr/>
        <a:lstStyle/>
        <a:p>
          <a:endParaRPr lang="es-ES"/>
        </a:p>
      </dgm:t>
    </dgm:pt>
    <dgm:pt modelId="{91E5A231-7417-4D46-B684-262D72318713}">
      <dgm:prSet phldrT="[Texto]"/>
      <dgm:spPr/>
      <dgm:t>
        <a:bodyPr/>
        <a:lstStyle/>
        <a:p>
          <a:r>
            <a:rPr lang="es-419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Facilitar el acceso a las estadísticas oficiales de manera oportuna y transparente</a:t>
          </a:r>
          <a:endParaRPr lang="es-ES" dirty="0">
            <a:solidFill>
              <a:srgbClr val="7030A0"/>
            </a:solidFill>
          </a:endParaRPr>
        </a:p>
      </dgm:t>
    </dgm:pt>
    <dgm:pt modelId="{BA38B743-9120-483B-BFD9-40D0A2D3AD4D}" type="parTrans" cxnId="{F508EAF4-3348-4980-9C48-CBD78B250F96}">
      <dgm:prSet/>
      <dgm:spPr/>
      <dgm:t>
        <a:bodyPr/>
        <a:lstStyle/>
        <a:p>
          <a:endParaRPr lang="es-ES"/>
        </a:p>
      </dgm:t>
    </dgm:pt>
    <dgm:pt modelId="{2DA154D1-5487-4BDA-9F1D-4F72DFBCD146}" type="sibTrans" cxnId="{F508EAF4-3348-4980-9C48-CBD78B250F96}">
      <dgm:prSet/>
      <dgm:spPr/>
      <dgm:t>
        <a:bodyPr/>
        <a:lstStyle/>
        <a:p>
          <a:endParaRPr lang="es-ES"/>
        </a:p>
      </dgm:t>
    </dgm:pt>
    <dgm:pt modelId="{54F78B1B-1FEE-4A31-A4B4-93F98290490B}" type="pres">
      <dgm:prSet presAssocID="{209309E1-86D0-48BA-B08E-C162A5097E34}" presName="Name0" presStyleCnt="0">
        <dgm:presLayoutVars>
          <dgm:chMax val="7"/>
          <dgm:chPref val="7"/>
          <dgm:dir/>
        </dgm:presLayoutVars>
      </dgm:prSet>
      <dgm:spPr/>
    </dgm:pt>
    <dgm:pt modelId="{590020C6-E2DF-4FBF-BDB9-6C157E045369}" type="pres">
      <dgm:prSet presAssocID="{209309E1-86D0-48BA-B08E-C162A5097E34}" presName="Name1" presStyleCnt="0"/>
      <dgm:spPr/>
    </dgm:pt>
    <dgm:pt modelId="{58EA26CA-5A79-4087-940E-A6A858227BB3}" type="pres">
      <dgm:prSet presAssocID="{209309E1-86D0-48BA-B08E-C162A5097E34}" presName="cycle" presStyleCnt="0"/>
      <dgm:spPr/>
    </dgm:pt>
    <dgm:pt modelId="{EDA1C8EF-F48B-4A7E-B4B0-62C11D6C1404}" type="pres">
      <dgm:prSet presAssocID="{209309E1-86D0-48BA-B08E-C162A5097E34}" presName="srcNode" presStyleLbl="node1" presStyleIdx="0" presStyleCnt="5"/>
      <dgm:spPr/>
    </dgm:pt>
    <dgm:pt modelId="{A1414BDF-DB7B-4396-9B58-D61F2615BAAF}" type="pres">
      <dgm:prSet presAssocID="{209309E1-86D0-48BA-B08E-C162A5097E34}" presName="conn" presStyleLbl="parChTrans1D2" presStyleIdx="0" presStyleCnt="1"/>
      <dgm:spPr/>
    </dgm:pt>
    <dgm:pt modelId="{A09F62AF-F651-46E5-AB98-23F31ED38E45}" type="pres">
      <dgm:prSet presAssocID="{209309E1-86D0-48BA-B08E-C162A5097E34}" presName="extraNode" presStyleLbl="node1" presStyleIdx="0" presStyleCnt="5"/>
      <dgm:spPr/>
    </dgm:pt>
    <dgm:pt modelId="{D387A9AC-2FA0-4764-B81E-8767059A5F53}" type="pres">
      <dgm:prSet presAssocID="{209309E1-86D0-48BA-B08E-C162A5097E34}" presName="dstNode" presStyleLbl="node1" presStyleIdx="0" presStyleCnt="5"/>
      <dgm:spPr/>
    </dgm:pt>
    <dgm:pt modelId="{0D02D7DC-7CB5-43D7-AB65-A221ED74CA24}" type="pres">
      <dgm:prSet presAssocID="{E8093E12-951D-4132-A9FB-12101480B2AA}" presName="text_1" presStyleLbl="node1" presStyleIdx="0" presStyleCnt="5">
        <dgm:presLayoutVars>
          <dgm:bulletEnabled val="1"/>
        </dgm:presLayoutVars>
      </dgm:prSet>
      <dgm:spPr/>
    </dgm:pt>
    <dgm:pt modelId="{62353F1E-8323-4EDE-BE43-CF3DB5DD352C}" type="pres">
      <dgm:prSet presAssocID="{E8093E12-951D-4132-A9FB-12101480B2AA}" presName="accent_1" presStyleCnt="0"/>
      <dgm:spPr/>
    </dgm:pt>
    <dgm:pt modelId="{053284C4-1DC8-40A5-BE7C-2EC5B5A5927F}" type="pres">
      <dgm:prSet presAssocID="{E8093E12-951D-4132-A9FB-12101480B2AA}" presName="accentRepeatNode" presStyleLbl="solidFgAcc1" presStyleIdx="0" presStyleCnt="5"/>
      <dgm:spPr/>
    </dgm:pt>
    <dgm:pt modelId="{BE0E1C87-51B1-4060-A76A-94882C4B7A2F}" type="pres">
      <dgm:prSet presAssocID="{AAEB50BB-955D-4112-832F-8F8B795042D9}" presName="text_2" presStyleLbl="node1" presStyleIdx="1" presStyleCnt="5">
        <dgm:presLayoutVars>
          <dgm:bulletEnabled val="1"/>
        </dgm:presLayoutVars>
      </dgm:prSet>
      <dgm:spPr/>
    </dgm:pt>
    <dgm:pt modelId="{64A1B74B-F545-4C02-82D5-36C38D1EE31B}" type="pres">
      <dgm:prSet presAssocID="{AAEB50BB-955D-4112-832F-8F8B795042D9}" presName="accent_2" presStyleCnt="0"/>
      <dgm:spPr/>
    </dgm:pt>
    <dgm:pt modelId="{84DDFDF3-03C4-4443-A00E-152A558847DC}" type="pres">
      <dgm:prSet presAssocID="{AAEB50BB-955D-4112-832F-8F8B795042D9}" presName="accentRepeatNode" presStyleLbl="solidFgAcc1" presStyleIdx="1" presStyleCnt="5"/>
      <dgm:spPr/>
    </dgm:pt>
    <dgm:pt modelId="{8422DAD6-A7AD-402E-B267-B7CBAA934136}" type="pres">
      <dgm:prSet presAssocID="{E1B22A51-7908-4EB0-827D-DF794E7D7BB2}" presName="text_3" presStyleLbl="node1" presStyleIdx="2" presStyleCnt="5">
        <dgm:presLayoutVars>
          <dgm:bulletEnabled val="1"/>
        </dgm:presLayoutVars>
      </dgm:prSet>
      <dgm:spPr/>
    </dgm:pt>
    <dgm:pt modelId="{82013509-5664-4802-8557-90A5CE1C3511}" type="pres">
      <dgm:prSet presAssocID="{E1B22A51-7908-4EB0-827D-DF794E7D7BB2}" presName="accent_3" presStyleCnt="0"/>
      <dgm:spPr/>
    </dgm:pt>
    <dgm:pt modelId="{89D31299-D705-4346-96EE-9EF7F6118EB6}" type="pres">
      <dgm:prSet presAssocID="{E1B22A51-7908-4EB0-827D-DF794E7D7BB2}" presName="accentRepeatNode" presStyleLbl="solidFgAcc1" presStyleIdx="2" presStyleCnt="5"/>
      <dgm:spPr/>
    </dgm:pt>
    <dgm:pt modelId="{F8B0643C-EA08-4DD2-BD94-54B68E15E34C}" type="pres">
      <dgm:prSet presAssocID="{E033411B-0CAA-41E9-B469-3CA92EBDE30A}" presName="text_4" presStyleLbl="node1" presStyleIdx="3" presStyleCnt="5">
        <dgm:presLayoutVars>
          <dgm:bulletEnabled val="1"/>
        </dgm:presLayoutVars>
      </dgm:prSet>
      <dgm:spPr/>
    </dgm:pt>
    <dgm:pt modelId="{8160A2F7-05C0-452C-A7DA-549DE5630BDE}" type="pres">
      <dgm:prSet presAssocID="{E033411B-0CAA-41E9-B469-3CA92EBDE30A}" presName="accent_4" presStyleCnt="0"/>
      <dgm:spPr/>
    </dgm:pt>
    <dgm:pt modelId="{5F2D2C03-6E38-407D-8B56-C6F7559010F1}" type="pres">
      <dgm:prSet presAssocID="{E033411B-0CAA-41E9-B469-3CA92EBDE30A}" presName="accentRepeatNode" presStyleLbl="solidFgAcc1" presStyleIdx="3" presStyleCnt="5"/>
      <dgm:spPr/>
    </dgm:pt>
    <dgm:pt modelId="{6931140F-58E5-4E64-AB4B-DD80BE63A921}" type="pres">
      <dgm:prSet presAssocID="{91E5A231-7417-4D46-B684-262D72318713}" presName="text_5" presStyleLbl="node1" presStyleIdx="4" presStyleCnt="5">
        <dgm:presLayoutVars>
          <dgm:bulletEnabled val="1"/>
        </dgm:presLayoutVars>
      </dgm:prSet>
      <dgm:spPr/>
    </dgm:pt>
    <dgm:pt modelId="{DF19F2E6-08D5-446B-A1D2-363128905265}" type="pres">
      <dgm:prSet presAssocID="{91E5A231-7417-4D46-B684-262D72318713}" presName="accent_5" presStyleCnt="0"/>
      <dgm:spPr/>
    </dgm:pt>
    <dgm:pt modelId="{4179BF1C-2852-450D-98BB-C8A675DE9DFD}" type="pres">
      <dgm:prSet presAssocID="{91E5A231-7417-4D46-B684-262D72318713}" presName="accentRepeatNode" presStyleLbl="solidFgAcc1" presStyleIdx="4" presStyleCnt="5"/>
      <dgm:spPr/>
    </dgm:pt>
  </dgm:ptLst>
  <dgm:cxnLst>
    <dgm:cxn modelId="{7157E70B-E6D8-40E2-9D0C-65F9983404FE}" srcId="{209309E1-86D0-48BA-B08E-C162A5097E34}" destId="{E033411B-0CAA-41E9-B469-3CA92EBDE30A}" srcOrd="3" destOrd="0" parTransId="{4DB82FA1-C5E9-4410-A8F2-4B99299F10A8}" sibTransId="{0547F2D1-F46D-4B65-90FA-2E0694DFEFC5}"/>
    <dgm:cxn modelId="{64AE6E20-7F36-4149-A453-7590D1FA17DF}" type="presOf" srcId="{AAEB50BB-955D-4112-832F-8F8B795042D9}" destId="{BE0E1C87-51B1-4060-A76A-94882C4B7A2F}" srcOrd="0" destOrd="0" presId="urn:microsoft.com/office/officeart/2008/layout/VerticalCurvedList"/>
    <dgm:cxn modelId="{86622E37-251F-4F72-B712-87122930B344}" type="presOf" srcId="{E1B22A51-7908-4EB0-827D-DF794E7D7BB2}" destId="{8422DAD6-A7AD-402E-B267-B7CBAA934136}" srcOrd="0" destOrd="0" presId="urn:microsoft.com/office/officeart/2008/layout/VerticalCurvedList"/>
    <dgm:cxn modelId="{4041BB44-292D-4B54-BCA1-DF54D823E0F7}" type="presOf" srcId="{E8093E12-951D-4132-A9FB-12101480B2AA}" destId="{0D02D7DC-7CB5-43D7-AB65-A221ED74CA24}" srcOrd="0" destOrd="0" presId="urn:microsoft.com/office/officeart/2008/layout/VerticalCurvedList"/>
    <dgm:cxn modelId="{21AE7672-5987-488A-93CC-F53FC3CB4EDF}" type="presOf" srcId="{E033411B-0CAA-41E9-B469-3CA92EBDE30A}" destId="{F8B0643C-EA08-4DD2-BD94-54B68E15E34C}" srcOrd="0" destOrd="0" presId="urn:microsoft.com/office/officeart/2008/layout/VerticalCurvedList"/>
    <dgm:cxn modelId="{4C770C75-42B8-4800-9F6E-2B2F2BF83BA7}" srcId="{209309E1-86D0-48BA-B08E-C162A5097E34}" destId="{AAEB50BB-955D-4112-832F-8F8B795042D9}" srcOrd="1" destOrd="0" parTransId="{5E207B5D-7BB6-4CD8-903B-BC7994B4C3B2}" sibTransId="{27228818-5033-46B3-AC51-693A5249D435}"/>
    <dgm:cxn modelId="{55FB5D84-BE83-4809-8646-673E475A9BA0}" type="presOf" srcId="{2A023D51-A772-4E23-8DD7-816DE6B54EDA}" destId="{A1414BDF-DB7B-4396-9B58-D61F2615BAAF}" srcOrd="0" destOrd="0" presId="urn:microsoft.com/office/officeart/2008/layout/VerticalCurvedList"/>
    <dgm:cxn modelId="{8DC69E8E-A024-4F71-9581-1E324AA64D08}" srcId="{209309E1-86D0-48BA-B08E-C162A5097E34}" destId="{E8093E12-951D-4132-A9FB-12101480B2AA}" srcOrd="0" destOrd="0" parTransId="{7580714B-499E-4C40-ADDD-3181803E9B5B}" sibTransId="{2A023D51-A772-4E23-8DD7-816DE6B54EDA}"/>
    <dgm:cxn modelId="{4313C4C1-FDF8-4CB6-99DB-9FE3BA0856C7}" type="presOf" srcId="{209309E1-86D0-48BA-B08E-C162A5097E34}" destId="{54F78B1B-1FEE-4A31-A4B4-93F98290490B}" srcOrd="0" destOrd="0" presId="urn:microsoft.com/office/officeart/2008/layout/VerticalCurvedList"/>
    <dgm:cxn modelId="{E8BF33DF-A550-4C9D-BDCC-5C4F27F722D5}" type="presOf" srcId="{91E5A231-7417-4D46-B684-262D72318713}" destId="{6931140F-58E5-4E64-AB4B-DD80BE63A921}" srcOrd="0" destOrd="0" presId="urn:microsoft.com/office/officeart/2008/layout/VerticalCurvedList"/>
    <dgm:cxn modelId="{F508EAF4-3348-4980-9C48-CBD78B250F96}" srcId="{209309E1-86D0-48BA-B08E-C162A5097E34}" destId="{91E5A231-7417-4D46-B684-262D72318713}" srcOrd="4" destOrd="0" parTransId="{BA38B743-9120-483B-BFD9-40D0A2D3AD4D}" sibTransId="{2DA154D1-5487-4BDA-9F1D-4F72DFBCD146}"/>
    <dgm:cxn modelId="{C2BF7AF7-9DE8-411E-8B41-BA6492A273AC}" srcId="{209309E1-86D0-48BA-B08E-C162A5097E34}" destId="{E1B22A51-7908-4EB0-827D-DF794E7D7BB2}" srcOrd="2" destOrd="0" parTransId="{DA8441AF-1D23-40F6-87E4-6283DF8F2BC5}" sibTransId="{5A6BD108-1C1F-4D34-A16F-4D33085AEB51}"/>
    <dgm:cxn modelId="{7EE3C24A-2835-4C09-AD17-69751AC4E517}" type="presParOf" srcId="{54F78B1B-1FEE-4A31-A4B4-93F98290490B}" destId="{590020C6-E2DF-4FBF-BDB9-6C157E045369}" srcOrd="0" destOrd="0" presId="urn:microsoft.com/office/officeart/2008/layout/VerticalCurvedList"/>
    <dgm:cxn modelId="{1D611AE5-CD8A-43F0-9673-D78220465A04}" type="presParOf" srcId="{590020C6-E2DF-4FBF-BDB9-6C157E045369}" destId="{58EA26CA-5A79-4087-940E-A6A858227BB3}" srcOrd="0" destOrd="0" presId="urn:microsoft.com/office/officeart/2008/layout/VerticalCurvedList"/>
    <dgm:cxn modelId="{29052759-27C1-4F2F-BEDA-4F74C990C503}" type="presParOf" srcId="{58EA26CA-5A79-4087-940E-A6A858227BB3}" destId="{EDA1C8EF-F48B-4A7E-B4B0-62C11D6C1404}" srcOrd="0" destOrd="0" presId="urn:microsoft.com/office/officeart/2008/layout/VerticalCurvedList"/>
    <dgm:cxn modelId="{F99532EC-2E0A-4EF4-A3A1-856075ADA6B6}" type="presParOf" srcId="{58EA26CA-5A79-4087-940E-A6A858227BB3}" destId="{A1414BDF-DB7B-4396-9B58-D61F2615BAAF}" srcOrd="1" destOrd="0" presId="urn:microsoft.com/office/officeart/2008/layout/VerticalCurvedList"/>
    <dgm:cxn modelId="{C7358986-D923-4165-ACAC-FC783BAC8CE8}" type="presParOf" srcId="{58EA26CA-5A79-4087-940E-A6A858227BB3}" destId="{A09F62AF-F651-46E5-AB98-23F31ED38E45}" srcOrd="2" destOrd="0" presId="urn:microsoft.com/office/officeart/2008/layout/VerticalCurvedList"/>
    <dgm:cxn modelId="{A43E66AB-B496-4AC6-8077-38E1BC33E3C0}" type="presParOf" srcId="{58EA26CA-5A79-4087-940E-A6A858227BB3}" destId="{D387A9AC-2FA0-4764-B81E-8767059A5F53}" srcOrd="3" destOrd="0" presId="urn:microsoft.com/office/officeart/2008/layout/VerticalCurvedList"/>
    <dgm:cxn modelId="{8C0F77A9-8AB2-40B6-8713-5E43BAB92AB9}" type="presParOf" srcId="{590020C6-E2DF-4FBF-BDB9-6C157E045369}" destId="{0D02D7DC-7CB5-43D7-AB65-A221ED74CA24}" srcOrd="1" destOrd="0" presId="urn:microsoft.com/office/officeart/2008/layout/VerticalCurvedList"/>
    <dgm:cxn modelId="{3EFE68A2-299D-4535-9D7B-3D59B717886B}" type="presParOf" srcId="{590020C6-E2DF-4FBF-BDB9-6C157E045369}" destId="{62353F1E-8323-4EDE-BE43-CF3DB5DD352C}" srcOrd="2" destOrd="0" presId="urn:microsoft.com/office/officeart/2008/layout/VerticalCurvedList"/>
    <dgm:cxn modelId="{01CED0AD-A680-47B1-9A46-1DAC3386FB92}" type="presParOf" srcId="{62353F1E-8323-4EDE-BE43-CF3DB5DD352C}" destId="{053284C4-1DC8-40A5-BE7C-2EC5B5A5927F}" srcOrd="0" destOrd="0" presId="urn:microsoft.com/office/officeart/2008/layout/VerticalCurvedList"/>
    <dgm:cxn modelId="{56457F36-9DC7-4A03-87A4-C7978769B21B}" type="presParOf" srcId="{590020C6-E2DF-4FBF-BDB9-6C157E045369}" destId="{BE0E1C87-51B1-4060-A76A-94882C4B7A2F}" srcOrd="3" destOrd="0" presId="urn:microsoft.com/office/officeart/2008/layout/VerticalCurvedList"/>
    <dgm:cxn modelId="{7F125E5F-56C9-44C0-B924-7AABFEA56556}" type="presParOf" srcId="{590020C6-E2DF-4FBF-BDB9-6C157E045369}" destId="{64A1B74B-F545-4C02-82D5-36C38D1EE31B}" srcOrd="4" destOrd="0" presId="urn:microsoft.com/office/officeart/2008/layout/VerticalCurvedList"/>
    <dgm:cxn modelId="{32ECF1FF-A4C2-4004-87B1-B32199BADC13}" type="presParOf" srcId="{64A1B74B-F545-4C02-82D5-36C38D1EE31B}" destId="{84DDFDF3-03C4-4443-A00E-152A558847DC}" srcOrd="0" destOrd="0" presId="urn:microsoft.com/office/officeart/2008/layout/VerticalCurvedList"/>
    <dgm:cxn modelId="{CCC559AB-9B81-46A1-9AD0-2883510669CD}" type="presParOf" srcId="{590020C6-E2DF-4FBF-BDB9-6C157E045369}" destId="{8422DAD6-A7AD-402E-B267-B7CBAA934136}" srcOrd="5" destOrd="0" presId="urn:microsoft.com/office/officeart/2008/layout/VerticalCurvedList"/>
    <dgm:cxn modelId="{ECF95ADA-942D-4DC4-BF90-F6296F871426}" type="presParOf" srcId="{590020C6-E2DF-4FBF-BDB9-6C157E045369}" destId="{82013509-5664-4802-8557-90A5CE1C3511}" srcOrd="6" destOrd="0" presId="urn:microsoft.com/office/officeart/2008/layout/VerticalCurvedList"/>
    <dgm:cxn modelId="{1BD87ACC-7928-4A0F-9740-4C101295C26A}" type="presParOf" srcId="{82013509-5664-4802-8557-90A5CE1C3511}" destId="{89D31299-D705-4346-96EE-9EF7F6118EB6}" srcOrd="0" destOrd="0" presId="urn:microsoft.com/office/officeart/2008/layout/VerticalCurvedList"/>
    <dgm:cxn modelId="{397D641D-FCF1-4110-B0F3-7D8907B0B494}" type="presParOf" srcId="{590020C6-E2DF-4FBF-BDB9-6C157E045369}" destId="{F8B0643C-EA08-4DD2-BD94-54B68E15E34C}" srcOrd="7" destOrd="0" presId="urn:microsoft.com/office/officeart/2008/layout/VerticalCurvedList"/>
    <dgm:cxn modelId="{9EE6B2D6-40D4-4929-BE94-2DFB9181B9D0}" type="presParOf" srcId="{590020C6-E2DF-4FBF-BDB9-6C157E045369}" destId="{8160A2F7-05C0-452C-A7DA-549DE5630BDE}" srcOrd="8" destOrd="0" presId="urn:microsoft.com/office/officeart/2008/layout/VerticalCurvedList"/>
    <dgm:cxn modelId="{990AB418-2D86-4F25-AB65-3F004841DD85}" type="presParOf" srcId="{8160A2F7-05C0-452C-A7DA-549DE5630BDE}" destId="{5F2D2C03-6E38-407D-8B56-C6F7559010F1}" srcOrd="0" destOrd="0" presId="urn:microsoft.com/office/officeart/2008/layout/VerticalCurvedList"/>
    <dgm:cxn modelId="{75C22520-BD00-4667-B58F-A26935E7F9CD}" type="presParOf" srcId="{590020C6-E2DF-4FBF-BDB9-6C157E045369}" destId="{6931140F-58E5-4E64-AB4B-DD80BE63A921}" srcOrd="9" destOrd="0" presId="urn:microsoft.com/office/officeart/2008/layout/VerticalCurvedList"/>
    <dgm:cxn modelId="{A5041046-4FDC-438A-9DC1-F43520F925AE}" type="presParOf" srcId="{590020C6-E2DF-4FBF-BDB9-6C157E045369}" destId="{DF19F2E6-08D5-446B-A1D2-363128905265}" srcOrd="10" destOrd="0" presId="urn:microsoft.com/office/officeart/2008/layout/VerticalCurvedList"/>
    <dgm:cxn modelId="{A6BFAEA6-6922-4CA1-9D53-0F5C704A3197}" type="presParOf" srcId="{DF19F2E6-08D5-446B-A1D2-363128905265}" destId="{4179BF1C-2852-450D-98BB-C8A675DE9DF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9309E1-86D0-48BA-B08E-C162A5097E34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s-ES"/>
        </a:p>
      </dgm:t>
    </dgm:pt>
    <dgm:pt modelId="{E8093E12-951D-4132-A9FB-12101480B2AA}">
      <dgm:prSet phldrT="[Texto]"/>
      <dgm:spPr/>
      <dgm:t>
        <a:bodyPr/>
        <a:lstStyle/>
        <a:p>
          <a:r>
            <a:rPr lang="es-419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Fortalecer la gobernanza de Sistema Estadístico Nacional</a:t>
          </a:r>
          <a:endParaRPr lang="es-ES" dirty="0">
            <a:solidFill>
              <a:srgbClr val="7030A0"/>
            </a:solidFill>
          </a:endParaRPr>
        </a:p>
      </dgm:t>
    </dgm:pt>
    <dgm:pt modelId="{7580714B-499E-4C40-ADDD-3181803E9B5B}" type="parTrans" cxnId="{8DC69E8E-A024-4F71-9581-1E324AA64D08}">
      <dgm:prSet/>
      <dgm:spPr/>
      <dgm:t>
        <a:bodyPr/>
        <a:lstStyle/>
        <a:p>
          <a:endParaRPr lang="es-ES"/>
        </a:p>
      </dgm:t>
    </dgm:pt>
    <dgm:pt modelId="{2A023D51-A772-4E23-8DD7-816DE6B54EDA}" type="sibTrans" cxnId="{8DC69E8E-A024-4F71-9581-1E324AA64D08}">
      <dgm:prSet/>
      <dgm:spPr/>
      <dgm:t>
        <a:bodyPr/>
        <a:lstStyle/>
        <a:p>
          <a:endParaRPr lang="es-ES"/>
        </a:p>
      </dgm:t>
    </dgm:pt>
    <dgm:pt modelId="{AAEB50BB-955D-4112-832F-8F8B795042D9}">
      <dgm:prSet phldrT="[Texto]"/>
      <dgm:spPr/>
      <dgm:t>
        <a:bodyPr/>
        <a:lstStyle/>
        <a:p>
          <a:r>
            <a:rPr lang="es-419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Mejorar la calidad de la producción estadística de las instituciones del Estado</a:t>
          </a:r>
          <a:endParaRPr lang="es-ES" dirty="0">
            <a:solidFill>
              <a:srgbClr val="7030A0"/>
            </a:solidFill>
          </a:endParaRPr>
        </a:p>
      </dgm:t>
    </dgm:pt>
    <dgm:pt modelId="{5E207B5D-7BB6-4CD8-903B-BC7994B4C3B2}" type="parTrans" cxnId="{4C770C75-42B8-4800-9F6E-2B2F2BF83BA7}">
      <dgm:prSet/>
      <dgm:spPr/>
      <dgm:t>
        <a:bodyPr/>
        <a:lstStyle/>
        <a:p>
          <a:endParaRPr lang="es-ES"/>
        </a:p>
      </dgm:t>
    </dgm:pt>
    <dgm:pt modelId="{27228818-5033-46B3-AC51-693A5249D435}" type="sibTrans" cxnId="{4C770C75-42B8-4800-9F6E-2B2F2BF83BA7}">
      <dgm:prSet/>
      <dgm:spPr/>
      <dgm:t>
        <a:bodyPr/>
        <a:lstStyle/>
        <a:p>
          <a:endParaRPr lang="es-ES"/>
        </a:p>
      </dgm:t>
    </dgm:pt>
    <dgm:pt modelId="{E1B22A51-7908-4EB0-827D-DF794E7D7BB2}">
      <dgm:prSet phldrT="[Texto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419" b="1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Modernizar la producción estadística del INEC</a:t>
          </a:r>
          <a:endParaRPr lang="es-ES" b="1" dirty="0">
            <a:solidFill>
              <a:srgbClr val="7030A0"/>
            </a:solidFill>
          </a:endParaRPr>
        </a:p>
      </dgm:t>
    </dgm:pt>
    <dgm:pt modelId="{DA8441AF-1D23-40F6-87E4-6283DF8F2BC5}" type="parTrans" cxnId="{C2BF7AF7-9DE8-411E-8B41-BA6492A273AC}">
      <dgm:prSet/>
      <dgm:spPr/>
      <dgm:t>
        <a:bodyPr/>
        <a:lstStyle/>
        <a:p>
          <a:endParaRPr lang="es-ES"/>
        </a:p>
      </dgm:t>
    </dgm:pt>
    <dgm:pt modelId="{5A6BD108-1C1F-4D34-A16F-4D33085AEB51}" type="sibTrans" cxnId="{C2BF7AF7-9DE8-411E-8B41-BA6492A273AC}">
      <dgm:prSet/>
      <dgm:spPr/>
      <dgm:t>
        <a:bodyPr/>
        <a:lstStyle/>
        <a:p>
          <a:endParaRPr lang="es-ES"/>
        </a:p>
      </dgm:t>
    </dgm:pt>
    <dgm:pt modelId="{E033411B-0CAA-41E9-B469-3CA92EBDE30A}">
      <dgm:prSet phldrT="[Texto]"/>
      <dgm:spPr/>
      <dgm:t>
        <a:bodyPr/>
        <a:lstStyle/>
        <a:p>
          <a:r>
            <a:rPr lang="es-419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Incrementar la producción de estadísticas oficiales a partir del aprovechamiento de Registros Administrativos</a:t>
          </a:r>
          <a:endParaRPr lang="es-ES" dirty="0">
            <a:solidFill>
              <a:srgbClr val="7030A0"/>
            </a:solidFill>
          </a:endParaRPr>
        </a:p>
      </dgm:t>
    </dgm:pt>
    <dgm:pt modelId="{4DB82FA1-C5E9-4410-A8F2-4B99299F10A8}" type="parTrans" cxnId="{7157E70B-E6D8-40E2-9D0C-65F9983404FE}">
      <dgm:prSet/>
      <dgm:spPr/>
      <dgm:t>
        <a:bodyPr/>
        <a:lstStyle/>
        <a:p>
          <a:endParaRPr lang="es-ES"/>
        </a:p>
      </dgm:t>
    </dgm:pt>
    <dgm:pt modelId="{0547F2D1-F46D-4B65-90FA-2E0694DFEFC5}" type="sibTrans" cxnId="{7157E70B-E6D8-40E2-9D0C-65F9983404FE}">
      <dgm:prSet/>
      <dgm:spPr/>
      <dgm:t>
        <a:bodyPr/>
        <a:lstStyle/>
        <a:p>
          <a:endParaRPr lang="es-ES"/>
        </a:p>
      </dgm:t>
    </dgm:pt>
    <dgm:pt modelId="{91E5A231-7417-4D46-B684-262D72318713}">
      <dgm:prSet phldrT="[Texto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419" b="1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Facilitar el acceso a las estadísticas oficiales de manera oportuna y transparente</a:t>
          </a:r>
          <a:endParaRPr lang="es-ES" b="1" dirty="0">
            <a:solidFill>
              <a:srgbClr val="7030A0"/>
            </a:solidFill>
          </a:endParaRPr>
        </a:p>
      </dgm:t>
    </dgm:pt>
    <dgm:pt modelId="{BA38B743-9120-483B-BFD9-40D0A2D3AD4D}" type="parTrans" cxnId="{F508EAF4-3348-4980-9C48-CBD78B250F96}">
      <dgm:prSet/>
      <dgm:spPr/>
      <dgm:t>
        <a:bodyPr/>
        <a:lstStyle/>
        <a:p>
          <a:endParaRPr lang="es-ES"/>
        </a:p>
      </dgm:t>
    </dgm:pt>
    <dgm:pt modelId="{2DA154D1-5487-4BDA-9F1D-4F72DFBCD146}" type="sibTrans" cxnId="{F508EAF4-3348-4980-9C48-CBD78B250F96}">
      <dgm:prSet/>
      <dgm:spPr/>
      <dgm:t>
        <a:bodyPr/>
        <a:lstStyle/>
        <a:p>
          <a:endParaRPr lang="es-ES"/>
        </a:p>
      </dgm:t>
    </dgm:pt>
    <dgm:pt modelId="{54F78B1B-1FEE-4A31-A4B4-93F98290490B}" type="pres">
      <dgm:prSet presAssocID="{209309E1-86D0-48BA-B08E-C162A5097E34}" presName="Name0" presStyleCnt="0">
        <dgm:presLayoutVars>
          <dgm:chMax val="7"/>
          <dgm:chPref val="7"/>
          <dgm:dir/>
        </dgm:presLayoutVars>
      </dgm:prSet>
      <dgm:spPr/>
    </dgm:pt>
    <dgm:pt modelId="{590020C6-E2DF-4FBF-BDB9-6C157E045369}" type="pres">
      <dgm:prSet presAssocID="{209309E1-86D0-48BA-B08E-C162A5097E34}" presName="Name1" presStyleCnt="0"/>
      <dgm:spPr/>
    </dgm:pt>
    <dgm:pt modelId="{58EA26CA-5A79-4087-940E-A6A858227BB3}" type="pres">
      <dgm:prSet presAssocID="{209309E1-86D0-48BA-B08E-C162A5097E34}" presName="cycle" presStyleCnt="0"/>
      <dgm:spPr/>
    </dgm:pt>
    <dgm:pt modelId="{EDA1C8EF-F48B-4A7E-B4B0-62C11D6C1404}" type="pres">
      <dgm:prSet presAssocID="{209309E1-86D0-48BA-B08E-C162A5097E34}" presName="srcNode" presStyleLbl="node1" presStyleIdx="0" presStyleCnt="5"/>
      <dgm:spPr/>
    </dgm:pt>
    <dgm:pt modelId="{A1414BDF-DB7B-4396-9B58-D61F2615BAAF}" type="pres">
      <dgm:prSet presAssocID="{209309E1-86D0-48BA-B08E-C162A5097E34}" presName="conn" presStyleLbl="parChTrans1D2" presStyleIdx="0" presStyleCnt="1"/>
      <dgm:spPr/>
    </dgm:pt>
    <dgm:pt modelId="{A09F62AF-F651-46E5-AB98-23F31ED38E45}" type="pres">
      <dgm:prSet presAssocID="{209309E1-86D0-48BA-B08E-C162A5097E34}" presName="extraNode" presStyleLbl="node1" presStyleIdx="0" presStyleCnt="5"/>
      <dgm:spPr/>
    </dgm:pt>
    <dgm:pt modelId="{D387A9AC-2FA0-4764-B81E-8767059A5F53}" type="pres">
      <dgm:prSet presAssocID="{209309E1-86D0-48BA-B08E-C162A5097E34}" presName="dstNode" presStyleLbl="node1" presStyleIdx="0" presStyleCnt="5"/>
      <dgm:spPr/>
    </dgm:pt>
    <dgm:pt modelId="{0D02D7DC-7CB5-43D7-AB65-A221ED74CA24}" type="pres">
      <dgm:prSet presAssocID="{E8093E12-951D-4132-A9FB-12101480B2AA}" presName="text_1" presStyleLbl="node1" presStyleIdx="0" presStyleCnt="5">
        <dgm:presLayoutVars>
          <dgm:bulletEnabled val="1"/>
        </dgm:presLayoutVars>
      </dgm:prSet>
      <dgm:spPr/>
    </dgm:pt>
    <dgm:pt modelId="{62353F1E-8323-4EDE-BE43-CF3DB5DD352C}" type="pres">
      <dgm:prSet presAssocID="{E8093E12-951D-4132-A9FB-12101480B2AA}" presName="accent_1" presStyleCnt="0"/>
      <dgm:spPr/>
    </dgm:pt>
    <dgm:pt modelId="{053284C4-1DC8-40A5-BE7C-2EC5B5A5927F}" type="pres">
      <dgm:prSet presAssocID="{E8093E12-951D-4132-A9FB-12101480B2AA}" presName="accentRepeatNode" presStyleLbl="solidFgAcc1" presStyleIdx="0" presStyleCnt="5"/>
      <dgm:spPr/>
    </dgm:pt>
    <dgm:pt modelId="{BE0E1C87-51B1-4060-A76A-94882C4B7A2F}" type="pres">
      <dgm:prSet presAssocID="{AAEB50BB-955D-4112-832F-8F8B795042D9}" presName="text_2" presStyleLbl="node1" presStyleIdx="1" presStyleCnt="5">
        <dgm:presLayoutVars>
          <dgm:bulletEnabled val="1"/>
        </dgm:presLayoutVars>
      </dgm:prSet>
      <dgm:spPr/>
    </dgm:pt>
    <dgm:pt modelId="{64A1B74B-F545-4C02-82D5-36C38D1EE31B}" type="pres">
      <dgm:prSet presAssocID="{AAEB50BB-955D-4112-832F-8F8B795042D9}" presName="accent_2" presStyleCnt="0"/>
      <dgm:spPr/>
    </dgm:pt>
    <dgm:pt modelId="{84DDFDF3-03C4-4443-A00E-152A558847DC}" type="pres">
      <dgm:prSet presAssocID="{AAEB50BB-955D-4112-832F-8F8B795042D9}" presName="accentRepeatNode" presStyleLbl="solidFgAcc1" presStyleIdx="1" presStyleCnt="5"/>
      <dgm:spPr/>
    </dgm:pt>
    <dgm:pt modelId="{8422DAD6-A7AD-402E-B267-B7CBAA934136}" type="pres">
      <dgm:prSet presAssocID="{E1B22A51-7908-4EB0-827D-DF794E7D7BB2}" presName="text_3" presStyleLbl="node1" presStyleIdx="2" presStyleCnt="5">
        <dgm:presLayoutVars>
          <dgm:bulletEnabled val="1"/>
        </dgm:presLayoutVars>
      </dgm:prSet>
      <dgm:spPr/>
    </dgm:pt>
    <dgm:pt modelId="{82013509-5664-4802-8557-90A5CE1C3511}" type="pres">
      <dgm:prSet presAssocID="{E1B22A51-7908-4EB0-827D-DF794E7D7BB2}" presName="accent_3" presStyleCnt="0"/>
      <dgm:spPr/>
    </dgm:pt>
    <dgm:pt modelId="{89D31299-D705-4346-96EE-9EF7F6118EB6}" type="pres">
      <dgm:prSet presAssocID="{E1B22A51-7908-4EB0-827D-DF794E7D7BB2}" presName="accentRepeatNode" presStyleLbl="solidFgAcc1" presStyleIdx="2" presStyleCnt="5"/>
      <dgm:spPr/>
    </dgm:pt>
    <dgm:pt modelId="{F8B0643C-EA08-4DD2-BD94-54B68E15E34C}" type="pres">
      <dgm:prSet presAssocID="{E033411B-0CAA-41E9-B469-3CA92EBDE30A}" presName="text_4" presStyleLbl="node1" presStyleIdx="3" presStyleCnt="5">
        <dgm:presLayoutVars>
          <dgm:bulletEnabled val="1"/>
        </dgm:presLayoutVars>
      </dgm:prSet>
      <dgm:spPr/>
    </dgm:pt>
    <dgm:pt modelId="{8160A2F7-05C0-452C-A7DA-549DE5630BDE}" type="pres">
      <dgm:prSet presAssocID="{E033411B-0CAA-41E9-B469-3CA92EBDE30A}" presName="accent_4" presStyleCnt="0"/>
      <dgm:spPr/>
    </dgm:pt>
    <dgm:pt modelId="{5F2D2C03-6E38-407D-8B56-C6F7559010F1}" type="pres">
      <dgm:prSet presAssocID="{E033411B-0CAA-41E9-B469-3CA92EBDE30A}" presName="accentRepeatNode" presStyleLbl="solidFgAcc1" presStyleIdx="3" presStyleCnt="5"/>
      <dgm:spPr/>
    </dgm:pt>
    <dgm:pt modelId="{6931140F-58E5-4E64-AB4B-DD80BE63A921}" type="pres">
      <dgm:prSet presAssocID="{91E5A231-7417-4D46-B684-262D72318713}" presName="text_5" presStyleLbl="node1" presStyleIdx="4" presStyleCnt="5">
        <dgm:presLayoutVars>
          <dgm:bulletEnabled val="1"/>
        </dgm:presLayoutVars>
      </dgm:prSet>
      <dgm:spPr/>
    </dgm:pt>
    <dgm:pt modelId="{DF19F2E6-08D5-446B-A1D2-363128905265}" type="pres">
      <dgm:prSet presAssocID="{91E5A231-7417-4D46-B684-262D72318713}" presName="accent_5" presStyleCnt="0"/>
      <dgm:spPr/>
    </dgm:pt>
    <dgm:pt modelId="{4179BF1C-2852-450D-98BB-C8A675DE9DFD}" type="pres">
      <dgm:prSet presAssocID="{91E5A231-7417-4D46-B684-262D72318713}" presName="accentRepeatNode" presStyleLbl="solidFgAcc1" presStyleIdx="4" presStyleCnt="5"/>
      <dgm:spPr/>
    </dgm:pt>
  </dgm:ptLst>
  <dgm:cxnLst>
    <dgm:cxn modelId="{7157E70B-E6D8-40E2-9D0C-65F9983404FE}" srcId="{209309E1-86D0-48BA-B08E-C162A5097E34}" destId="{E033411B-0CAA-41E9-B469-3CA92EBDE30A}" srcOrd="3" destOrd="0" parTransId="{4DB82FA1-C5E9-4410-A8F2-4B99299F10A8}" sibTransId="{0547F2D1-F46D-4B65-90FA-2E0694DFEFC5}"/>
    <dgm:cxn modelId="{64AE6E20-7F36-4149-A453-7590D1FA17DF}" type="presOf" srcId="{AAEB50BB-955D-4112-832F-8F8B795042D9}" destId="{BE0E1C87-51B1-4060-A76A-94882C4B7A2F}" srcOrd="0" destOrd="0" presId="urn:microsoft.com/office/officeart/2008/layout/VerticalCurvedList"/>
    <dgm:cxn modelId="{86622E37-251F-4F72-B712-87122930B344}" type="presOf" srcId="{E1B22A51-7908-4EB0-827D-DF794E7D7BB2}" destId="{8422DAD6-A7AD-402E-B267-B7CBAA934136}" srcOrd="0" destOrd="0" presId="urn:microsoft.com/office/officeart/2008/layout/VerticalCurvedList"/>
    <dgm:cxn modelId="{4041BB44-292D-4B54-BCA1-DF54D823E0F7}" type="presOf" srcId="{E8093E12-951D-4132-A9FB-12101480B2AA}" destId="{0D02D7DC-7CB5-43D7-AB65-A221ED74CA24}" srcOrd="0" destOrd="0" presId="urn:microsoft.com/office/officeart/2008/layout/VerticalCurvedList"/>
    <dgm:cxn modelId="{21AE7672-5987-488A-93CC-F53FC3CB4EDF}" type="presOf" srcId="{E033411B-0CAA-41E9-B469-3CA92EBDE30A}" destId="{F8B0643C-EA08-4DD2-BD94-54B68E15E34C}" srcOrd="0" destOrd="0" presId="urn:microsoft.com/office/officeart/2008/layout/VerticalCurvedList"/>
    <dgm:cxn modelId="{4C770C75-42B8-4800-9F6E-2B2F2BF83BA7}" srcId="{209309E1-86D0-48BA-B08E-C162A5097E34}" destId="{AAEB50BB-955D-4112-832F-8F8B795042D9}" srcOrd="1" destOrd="0" parTransId="{5E207B5D-7BB6-4CD8-903B-BC7994B4C3B2}" sibTransId="{27228818-5033-46B3-AC51-693A5249D435}"/>
    <dgm:cxn modelId="{55FB5D84-BE83-4809-8646-673E475A9BA0}" type="presOf" srcId="{2A023D51-A772-4E23-8DD7-816DE6B54EDA}" destId="{A1414BDF-DB7B-4396-9B58-D61F2615BAAF}" srcOrd="0" destOrd="0" presId="urn:microsoft.com/office/officeart/2008/layout/VerticalCurvedList"/>
    <dgm:cxn modelId="{8DC69E8E-A024-4F71-9581-1E324AA64D08}" srcId="{209309E1-86D0-48BA-B08E-C162A5097E34}" destId="{E8093E12-951D-4132-A9FB-12101480B2AA}" srcOrd="0" destOrd="0" parTransId="{7580714B-499E-4C40-ADDD-3181803E9B5B}" sibTransId="{2A023D51-A772-4E23-8DD7-816DE6B54EDA}"/>
    <dgm:cxn modelId="{4313C4C1-FDF8-4CB6-99DB-9FE3BA0856C7}" type="presOf" srcId="{209309E1-86D0-48BA-B08E-C162A5097E34}" destId="{54F78B1B-1FEE-4A31-A4B4-93F98290490B}" srcOrd="0" destOrd="0" presId="urn:microsoft.com/office/officeart/2008/layout/VerticalCurvedList"/>
    <dgm:cxn modelId="{E8BF33DF-A550-4C9D-BDCC-5C4F27F722D5}" type="presOf" srcId="{91E5A231-7417-4D46-B684-262D72318713}" destId="{6931140F-58E5-4E64-AB4B-DD80BE63A921}" srcOrd="0" destOrd="0" presId="urn:microsoft.com/office/officeart/2008/layout/VerticalCurvedList"/>
    <dgm:cxn modelId="{F508EAF4-3348-4980-9C48-CBD78B250F96}" srcId="{209309E1-86D0-48BA-B08E-C162A5097E34}" destId="{91E5A231-7417-4D46-B684-262D72318713}" srcOrd="4" destOrd="0" parTransId="{BA38B743-9120-483B-BFD9-40D0A2D3AD4D}" sibTransId="{2DA154D1-5487-4BDA-9F1D-4F72DFBCD146}"/>
    <dgm:cxn modelId="{C2BF7AF7-9DE8-411E-8B41-BA6492A273AC}" srcId="{209309E1-86D0-48BA-B08E-C162A5097E34}" destId="{E1B22A51-7908-4EB0-827D-DF794E7D7BB2}" srcOrd="2" destOrd="0" parTransId="{DA8441AF-1D23-40F6-87E4-6283DF8F2BC5}" sibTransId="{5A6BD108-1C1F-4D34-A16F-4D33085AEB51}"/>
    <dgm:cxn modelId="{7EE3C24A-2835-4C09-AD17-69751AC4E517}" type="presParOf" srcId="{54F78B1B-1FEE-4A31-A4B4-93F98290490B}" destId="{590020C6-E2DF-4FBF-BDB9-6C157E045369}" srcOrd="0" destOrd="0" presId="urn:microsoft.com/office/officeart/2008/layout/VerticalCurvedList"/>
    <dgm:cxn modelId="{1D611AE5-CD8A-43F0-9673-D78220465A04}" type="presParOf" srcId="{590020C6-E2DF-4FBF-BDB9-6C157E045369}" destId="{58EA26CA-5A79-4087-940E-A6A858227BB3}" srcOrd="0" destOrd="0" presId="urn:microsoft.com/office/officeart/2008/layout/VerticalCurvedList"/>
    <dgm:cxn modelId="{29052759-27C1-4F2F-BEDA-4F74C990C503}" type="presParOf" srcId="{58EA26CA-5A79-4087-940E-A6A858227BB3}" destId="{EDA1C8EF-F48B-4A7E-B4B0-62C11D6C1404}" srcOrd="0" destOrd="0" presId="urn:microsoft.com/office/officeart/2008/layout/VerticalCurvedList"/>
    <dgm:cxn modelId="{F99532EC-2E0A-4EF4-A3A1-856075ADA6B6}" type="presParOf" srcId="{58EA26CA-5A79-4087-940E-A6A858227BB3}" destId="{A1414BDF-DB7B-4396-9B58-D61F2615BAAF}" srcOrd="1" destOrd="0" presId="urn:microsoft.com/office/officeart/2008/layout/VerticalCurvedList"/>
    <dgm:cxn modelId="{C7358986-D923-4165-ACAC-FC783BAC8CE8}" type="presParOf" srcId="{58EA26CA-5A79-4087-940E-A6A858227BB3}" destId="{A09F62AF-F651-46E5-AB98-23F31ED38E45}" srcOrd="2" destOrd="0" presId="urn:microsoft.com/office/officeart/2008/layout/VerticalCurvedList"/>
    <dgm:cxn modelId="{A43E66AB-B496-4AC6-8077-38E1BC33E3C0}" type="presParOf" srcId="{58EA26CA-5A79-4087-940E-A6A858227BB3}" destId="{D387A9AC-2FA0-4764-B81E-8767059A5F53}" srcOrd="3" destOrd="0" presId="urn:microsoft.com/office/officeart/2008/layout/VerticalCurvedList"/>
    <dgm:cxn modelId="{8C0F77A9-8AB2-40B6-8713-5E43BAB92AB9}" type="presParOf" srcId="{590020C6-E2DF-4FBF-BDB9-6C157E045369}" destId="{0D02D7DC-7CB5-43D7-AB65-A221ED74CA24}" srcOrd="1" destOrd="0" presId="urn:microsoft.com/office/officeart/2008/layout/VerticalCurvedList"/>
    <dgm:cxn modelId="{3EFE68A2-299D-4535-9D7B-3D59B717886B}" type="presParOf" srcId="{590020C6-E2DF-4FBF-BDB9-6C157E045369}" destId="{62353F1E-8323-4EDE-BE43-CF3DB5DD352C}" srcOrd="2" destOrd="0" presId="urn:microsoft.com/office/officeart/2008/layout/VerticalCurvedList"/>
    <dgm:cxn modelId="{01CED0AD-A680-47B1-9A46-1DAC3386FB92}" type="presParOf" srcId="{62353F1E-8323-4EDE-BE43-CF3DB5DD352C}" destId="{053284C4-1DC8-40A5-BE7C-2EC5B5A5927F}" srcOrd="0" destOrd="0" presId="urn:microsoft.com/office/officeart/2008/layout/VerticalCurvedList"/>
    <dgm:cxn modelId="{56457F36-9DC7-4A03-87A4-C7978769B21B}" type="presParOf" srcId="{590020C6-E2DF-4FBF-BDB9-6C157E045369}" destId="{BE0E1C87-51B1-4060-A76A-94882C4B7A2F}" srcOrd="3" destOrd="0" presId="urn:microsoft.com/office/officeart/2008/layout/VerticalCurvedList"/>
    <dgm:cxn modelId="{7F125E5F-56C9-44C0-B924-7AABFEA56556}" type="presParOf" srcId="{590020C6-E2DF-4FBF-BDB9-6C157E045369}" destId="{64A1B74B-F545-4C02-82D5-36C38D1EE31B}" srcOrd="4" destOrd="0" presId="urn:microsoft.com/office/officeart/2008/layout/VerticalCurvedList"/>
    <dgm:cxn modelId="{32ECF1FF-A4C2-4004-87B1-B32199BADC13}" type="presParOf" srcId="{64A1B74B-F545-4C02-82D5-36C38D1EE31B}" destId="{84DDFDF3-03C4-4443-A00E-152A558847DC}" srcOrd="0" destOrd="0" presId="urn:microsoft.com/office/officeart/2008/layout/VerticalCurvedList"/>
    <dgm:cxn modelId="{CCC559AB-9B81-46A1-9AD0-2883510669CD}" type="presParOf" srcId="{590020C6-E2DF-4FBF-BDB9-6C157E045369}" destId="{8422DAD6-A7AD-402E-B267-B7CBAA934136}" srcOrd="5" destOrd="0" presId="urn:microsoft.com/office/officeart/2008/layout/VerticalCurvedList"/>
    <dgm:cxn modelId="{ECF95ADA-942D-4DC4-BF90-F6296F871426}" type="presParOf" srcId="{590020C6-E2DF-4FBF-BDB9-6C157E045369}" destId="{82013509-5664-4802-8557-90A5CE1C3511}" srcOrd="6" destOrd="0" presId="urn:microsoft.com/office/officeart/2008/layout/VerticalCurvedList"/>
    <dgm:cxn modelId="{1BD87ACC-7928-4A0F-9740-4C101295C26A}" type="presParOf" srcId="{82013509-5664-4802-8557-90A5CE1C3511}" destId="{89D31299-D705-4346-96EE-9EF7F6118EB6}" srcOrd="0" destOrd="0" presId="urn:microsoft.com/office/officeart/2008/layout/VerticalCurvedList"/>
    <dgm:cxn modelId="{397D641D-FCF1-4110-B0F3-7D8907B0B494}" type="presParOf" srcId="{590020C6-E2DF-4FBF-BDB9-6C157E045369}" destId="{F8B0643C-EA08-4DD2-BD94-54B68E15E34C}" srcOrd="7" destOrd="0" presId="urn:microsoft.com/office/officeart/2008/layout/VerticalCurvedList"/>
    <dgm:cxn modelId="{9EE6B2D6-40D4-4929-BE94-2DFB9181B9D0}" type="presParOf" srcId="{590020C6-E2DF-4FBF-BDB9-6C157E045369}" destId="{8160A2F7-05C0-452C-A7DA-549DE5630BDE}" srcOrd="8" destOrd="0" presId="urn:microsoft.com/office/officeart/2008/layout/VerticalCurvedList"/>
    <dgm:cxn modelId="{990AB418-2D86-4F25-AB65-3F004841DD85}" type="presParOf" srcId="{8160A2F7-05C0-452C-A7DA-549DE5630BDE}" destId="{5F2D2C03-6E38-407D-8B56-C6F7559010F1}" srcOrd="0" destOrd="0" presId="urn:microsoft.com/office/officeart/2008/layout/VerticalCurvedList"/>
    <dgm:cxn modelId="{75C22520-BD00-4667-B58F-A26935E7F9CD}" type="presParOf" srcId="{590020C6-E2DF-4FBF-BDB9-6C157E045369}" destId="{6931140F-58E5-4E64-AB4B-DD80BE63A921}" srcOrd="9" destOrd="0" presId="urn:microsoft.com/office/officeart/2008/layout/VerticalCurvedList"/>
    <dgm:cxn modelId="{A5041046-4FDC-438A-9DC1-F43520F925AE}" type="presParOf" srcId="{590020C6-E2DF-4FBF-BDB9-6C157E045369}" destId="{DF19F2E6-08D5-446B-A1D2-363128905265}" srcOrd="10" destOrd="0" presId="urn:microsoft.com/office/officeart/2008/layout/VerticalCurvedList"/>
    <dgm:cxn modelId="{A6BFAEA6-6922-4CA1-9D53-0F5C704A3197}" type="presParOf" srcId="{DF19F2E6-08D5-446B-A1D2-363128905265}" destId="{4179BF1C-2852-450D-98BB-C8A675DE9DF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BC4469-9853-4061-8195-0387FF492E24}" type="doc">
      <dgm:prSet loTypeId="urn:microsoft.com/office/officeart/2005/8/layout/default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s-EC"/>
        </a:p>
      </dgm:t>
    </dgm:pt>
    <dgm:pt modelId="{8BB46A1F-4179-493B-8173-F4A70BB5DCD8}">
      <dgm:prSet phldrT="[Texto]"/>
      <dgm:spPr/>
      <dgm:t>
        <a:bodyPr/>
        <a:lstStyle/>
        <a:p>
          <a:r>
            <a:rPr lang="en-US" dirty="0"/>
            <a:t>ANT</a:t>
          </a:r>
          <a:endParaRPr lang="es-EC" dirty="0"/>
        </a:p>
      </dgm:t>
    </dgm:pt>
    <dgm:pt modelId="{0824E462-AA1F-4A45-9F1D-211C4158D6A3}" type="parTrans" cxnId="{A6D53B4C-2DE7-4A55-AA64-41EFF853C65A}">
      <dgm:prSet/>
      <dgm:spPr/>
      <dgm:t>
        <a:bodyPr/>
        <a:lstStyle/>
        <a:p>
          <a:endParaRPr lang="es-EC"/>
        </a:p>
      </dgm:t>
    </dgm:pt>
    <dgm:pt modelId="{E90C676F-CC59-4689-9006-4DBDC18D42B0}" type="sibTrans" cxnId="{A6D53B4C-2DE7-4A55-AA64-41EFF853C65A}">
      <dgm:prSet/>
      <dgm:spPr/>
      <dgm:t>
        <a:bodyPr/>
        <a:lstStyle/>
        <a:p>
          <a:endParaRPr lang="es-EC"/>
        </a:p>
      </dgm:t>
    </dgm:pt>
    <dgm:pt modelId="{FFD9C421-332A-4245-9860-856717403963}">
      <dgm:prSet/>
      <dgm:spPr/>
      <dgm:t>
        <a:bodyPr/>
        <a:lstStyle/>
        <a:p>
          <a:pPr>
            <a:buNone/>
          </a:pPr>
          <a:r>
            <a:rPr lang="en-US"/>
            <a:t>ARCONEL</a:t>
          </a:r>
          <a:endParaRPr lang="es-EC"/>
        </a:p>
      </dgm:t>
    </dgm:pt>
    <dgm:pt modelId="{96A5BE84-0A4C-41DE-89BF-ECADC703E331}" type="parTrans" cxnId="{A8E294E5-9371-414E-8E5B-7AAC8BB9CCB2}">
      <dgm:prSet/>
      <dgm:spPr/>
      <dgm:t>
        <a:bodyPr/>
        <a:lstStyle/>
        <a:p>
          <a:endParaRPr lang="es-EC"/>
        </a:p>
      </dgm:t>
    </dgm:pt>
    <dgm:pt modelId="{9AAF8B2E-A317-431B-BEE7-B42385DFBC0D}" type="sibTrans" cxnId="{A8E294E5-9371-414E-8E5B-7AAC8BB9CCB2}">
      <dgm:prSet/>
      <dgm:spPr/>
      <dgm:t>
        <a:bodyPr/>
        <a:lstStyle/>
        <a:p>
          <a:endParaRPr lang="es-EC"/>
        </a:p>
      </dgm:t>
    </dgm:pt>
    <dgm:pt modelId="{F5E042C8-F150-413C-8C95-C0831522DCAD}">
      <dgm:prSet/>
      <dgm:spPr/>
      <dgm:t>
        <a:bodyPr/>
        <a:lstStyle/>
        <a:p>
          <a:pPr>
            <a:buNone/>
          </a:pPr>
          <a:r>
            <a:rPr lang="en-US"/>
            <a:t>ARCOTEL</a:t>
          </a:r>
          <a:endParaRPr lang="es-EC"/>
        </a:p>
      </dgm:t>
    </dgm:pt>
    <dgm:pt modelId="{501B29A1-EBA1-4100-A444-82B4191270C9}" type="parTrans" cxnId="{F62FF71C-712C-4B22-A04C-235DFE0D31AA}">
      <dgm:prSet/>
      <dgm:spPr/>
      <dgm:t>
        <a:bodyPr/>
        <a:lstStyle/>
        <a:p>
          <a:endParaRPr lang="es-EC"/>
        </a:p>
      </dgm:t>
    </dgm:pt>
    <dgm:pt modelId="{30B8C917-FBD7-4289-B371-E16F73AF0926}" type="sibTrans" cxnId="{F62FF71C-712C-4B22-A04C-235DFE0D31AA}">
      <dgm:prSet/>
      <dgm:spPr/>
      <dgm:t>
        <a:bodyPr/>
        <a:lstStyle/>
        <a:p>
          <a:endParaRPr lang="es-EC"/>
        </a:p>
      </dgm:t>
    </dgm:pt>
    <dgm:pt modelId="{A9F3305D-3991-444C-8188-E3BE6ABF026D}">
      <dgm:prSet/>
      <dgm:spPr/>
      <dgm:t>
        <a:bodyPr/>
        <a:lstStyle/>
        <a:p>
          <a:pPr>
            <a:buNone/>
          </a:pPr>
          <a:r>
            <a:rPr lang="en-US" dirty="0"/>
            <a:t>CJ</a:t>
          </a:r>
          <a:endParaRPr lang="es-EC" dirty="0"/>
        </a:p>
      </dgm:t>
    </dgm:pt>
    <dgm:pt modelId="{E3227429-F7B7-451C-AD5D-EB357679C065}" type="parTrans" cxnId="{FCA81CEF-1BA6-4C98-95CA-610401A4D7D5}">
      <dgm:prSet/>
      <dgm:spPr/>
      <dgm:t>
        <a:bodyPr/>
        <a:lstStyle/>
        <a:p>
          <a:endParaRPr lang="es-EC"/>
        </a:p>
      </dgm:t>
    </dgm:pt>
    <dgm:pt modelId="{1077D420-0A55-4186-A360-1204125543A4}" type="sibTrans" cxnId="{FCA81CEF-1BA6-4C98-95CA-610401A4D7D5}">
      <dgm:prSet/>
      <dgm:spPr/>
      <dgm:t>
        <a:bodyPr/>
        <a:lstStyle/>
        <a:p>
          <a:endParaRPr lang="es-EC"/>
        </a:p>
      </dgm:t>
    </dgm:pt>
    <dgm:pt modelId="{7491605A-EBAE-49C1-9BB5-F18B6B97647D}">
      <dgm:prSet/>
      <dgm:spPr/>
      <dgm:t>
        <a:bodyPr/>
        <a:lstStyle/>
        <a:p>
          <a:pPr>
            <a:buNone/>
          </a:pPr>
          <a:r>
            <a:rPr lang="en-US"/>
            <a:t>FGE</a:t>
          </a:r>
          <a:endParaRPr lang="es-EC"/>
        </a:p>
      </dgm:t>
    </dgm:pt>
    <dgm:pt modelId="{E81E6066-8A9F-4213-B188-C0221ADB29CA}" type="parTrans" cxnId="{A0EB052C-AC0A-429D-9D82-1D01A377E88D}">
      <dgm:prSet/>
      <dgm:spPr/>
      <dgm:t>
        <a:bodyPr/>
        <a:lstStyle/>
        <a:p>
          <a:endParaRPr lang="es-EC"/>
        </a:p>
      </dgm:t>
    </dgm:pt>
    <dgm:pt modelId="{B7EB1002-EED4-459A-A49F-8FBF46C01275}" type="sibTrans" cxnId="{A0EB052C-AC0A-429D-9D82-1D01A377E88D}">
      <dgm:prSet/>
      <dgm:spPr/>
      <dgm:t>
        <a:bodyPr/>
        <a:lstStyle/>
        <a:p>
          <a:endParaRPr lang="es-EC"/>
        </a:p>
      </dgm:t>
    </dgm:pt>
    <dgm:pt modelId="{D16B0EC7-67B4-44B0-B964-4AED2BBBB48E}">
      <dgm:prSet/>
      <dgm:spPr/>
      <dgm:t>
        <a:bodyPr/>
        <a:lstStyle/>
        <a:p>
          <a:pPr>
            <a:buNone/>
          </a:pPr>
          <a:r>
            <a:rPr lang="en-US"/>
            <a:t>INEC</a:t>
          </a:r>
          <a:endParaRPr lang="es-EC"/>
        </a:p>
      </dgm:t>
    </dgm:pt>
    <dgm:pt modelId="{014ABA23-A976-4B3E-94B5-E8E1BDE01DE0}" type="parTrans" cxnId="{C44EDF89-5B1E-4AD6-BE99-456749683B54}">
      <dgm:prSet/>
      <dgm:spPr/>
      <dgm:t>
        <a:bodyPr/>
        <a:lstStyle/>
        <a:p>
          <a:endParaRPr lang="es-EC"/>
        </a:p>
      </dgm:t>
    </dgm:pt>
    <dgm:pt modelId="{65E7CE21-B592-4E68-9B1E-D535FCDCBCC6}" type="sibTrans" cxnId="{C44EDF89-5B1E-4AD6-BE99-456749683B54}">
      <dgm:prSet/>
      <dgm:spPr/>
      <dgm:t>
        <a:bodyPr/>
        <a:lstStyle/>
        <a:p>
          <a:endParaRPr lang="es-EC"/>
        </a:p>
      </dgm:t>
    </dgm:pt>
    <dgm:pt modelId="{A0094D8F-AE91-4F60-9B4B-ABE5B1E6D5D8}">
      <dgm:prSet/>
      <dgm:spPr/>
      <dgm:t>
        <a:bodyPr/>
        <a:lstStyle/>
        <a:p>
          <a:pPr>
            <a:buNone/>
          </a:pPr>
          <a:r>
            <a:rPr lang="en-US"/>
            <a:t>INEVAL</a:t>
          </a:r>
          <a:endParaRPr lang="es-EC"/>
        </a:p>
      </dgm:t>
    </dgm:pt>
    <dgm:pt modelId="{4BC99D51-3B67-4870-B6B1-8B0A2E3D9D16}" type="parTrans" cxnId="{24CE2D28-0701-4C33-A356-33A25695E83F}">
      <dgm:prSet/>
      <dgm:spPr/>
      <dgm:t>
        <a:bodyPr/>
        <a:lstStyle/>
        <a:p>
          <a:endParaRPr lang="es-EC"/>
        </a:p>
      </dgm:t>
    </dgm:pt>
    <dgm:pt modelId="{F2DF2858-6E0C-4D7B-9447-D9E406D6A7BE}" type="sibTrans" cxnId="{24CE2D28-0701-4C33-A356-33A25695E83F}">
      <dgm:prSet/>
      <dgm:spPr/>
      <dgm:t>
        <a:bodyPr/>
        <a:lstStyle/>
        <a:p>
          <a:endParaRPr lang="es-EC"/>
        </a:p>
      </dgm:t>
    </dgm:pt>
    <dgm:pt modelId="{8B638F10-AB44-4E72-AF7C-66890B43E622}">
      <dgm:prSet/>
      <dgm:spPr/>
      <dgm:t>
        <a:bodyPr/>
        <a:lstStyle/>
        <a:p>
          <a:pPr>
            <a:buNone/>
          </a:pPr>
          <a:r>
            <a:rPr lang="en-US"/>
            <a:t>MAG</a:t>
          </a:r>
          <a:endParaRPr lang="es-EC"/>
        </a:p>
      </dgm:t>
    </dgm:pt>
    <dgm:pt modelId="{198122DC-FDB4-4E24-BD65-DCA9E7E02F3A}" type="parTrans" cxnId="{12E0442E-8037-4055-A5D8-FC0B5F220BDB}">
      <dgm:prSet/>
      <dgm:spPr/>
      <dgm:t>
        <a:bodyPr/>
        <a:lstStyle/>
        <a:p>
          <a:endParaRPr lang="es-EC"/>
        </a:p>
      </dgm:t>
    </dgm:pt>
    <dgm:pt modelId="{31E08673-D157-4353-A595-E7182920EE70}" type="sibTrans" cxnId="{12E0442E-8037-4055-A5D8-FC0B5F220BDB}">
      <dgm:prSet/>
      <dgm:spPr/>
      <dgm:t>
        <a:bodyPr/>
        <a:lstStyle/>
        <a:p>
          <a:endParaRPr lang="es-EC"/>
        </a:p>
      </dgm:t>
    </dgm:pt>
    <dgm:pt modelId="{6BFA5598-E018-470A-BE0C-A0E3C2AA0B8D}">
      <dgm:prSet/>
      <dgm:spPr/>
      <dgm:t>
        <a:bodyPr/>
        <a:lstStyle/>
        <a:p>
          <a:pPr>
            <a:buNone/>
          </a:pPr>
          <a:r>
            <a:rPr lang="en-US"/>
            <a:t>MDI</a:t>
          </a:r>
          <a:endParaRPr lang="es-EC"/>
        </a:p>
      </dgm:t>
    </dgm:pt>
    <dgm:pt modelId="{92944D59-B53A-4EE0-9EF5-92898D28C0B3}" type="parTrans" cxnId="{7889D8FF-9EC7-4587-98E3-B258C8746C43}">
      <dgm:prSet/>
      <dgm:spPr/>
      <dgm:t>
        <a:bodyPr/>
        <a:lstStyle/>
        <a:p>
          <a:endParaRPr lang="es-EC"/>
        </a:p>
      </dgm:t>
    </dgm:pt>
    <dgm:pt modelId="{F212D544-CDAC-4EC6-ABA2-8BA2FDAA33D1}" type="sibTrans" cxnId="{7889D8FF-9EC7-4587-98E3-B258C8746C43}">
      <dgm:prSet/>
      <dgm:spPr/>
      <dgm:t>
        <a:bodyPr/>
        <a:lstStyle/>
        <a:p>
          <a:endParaRPr lang="es-EC"/>
        </a:p>
      </dgm:t>
    </dgm:pt>
    <dgm:pt modelId="{F14120A8-0694-4797-ABAE-2A40212AA7EB}">
      <dgm:prSet/>
      <dgm:spPr/>
      <dgm:t>
        <a:bodyPr/>
        <a:lstStyle/>
        <a:p>
          <a:pPr>
            <a:buNone/>
          </a:pPr>
          <a:r>
            <a:rPr lang="en-US"/>
            <a:t>MEF</a:t>
          </a:r>
          <a:endParaRPr lang="es-EC"/>
        </a:p>
      </dgm:t>
    </dgm:pt>
    <dgm:pt modelId="{D39708B2-9FD3-48F0-83A8-5F7246E6B305}" type="parTrans" cxnId="{91920149-9BA2-4A9B-96F9-62DF4DE03F43}">
      <dgm:prSet/>
      <dgm:spPr/>
      <dgm:t>
        <a:bodyPr/>
        <a:lstStyle/>
        <a:p>
          <a:endParaRPr lang="es-EC"/>
        </a:p>
      </dgm:t>
    </dgm:pt>
    <dgm:pt modelId="{E59A4DB5-ED5E-4B0F-BEBD-2E1D26C02B1C}" type="sibTrans" cxnId="{91920149-9BA2-4A9B-96F9-62DF4DE03F43}">
      <dgm:prSet/>
      <dgm:spPr/>
      <dgm:t>
        <a:bodyPr/>
        <a:lstStyle/>
        <a:p>
          <a:endParaRPr lang="es-EC"/>
        </a:p>
      </dgm:t>
    </dgm:pt>
    <dgm:pt modelId="{49617A4B-A66B-41C8-B897-54E1F376F451}">
      <dgm:prSet/>
      <dgm:spPr/>
      <dgm:t>
        <a:bodyPr/>
        <a:lstStyle/>
        <a:p>
          <a:pPr>
            <a:buNone/>
          </a:pPr>
          <a:r>
            <a:rPr lang="en-US" dirty="0"/>
            <a:t>MIES</a:t>
          </a:r>
          <a:endParaRPr lang="es-EC" dirty="0"/>
        </a:p>
      </dgm:t>
    </dgm:pt>
    <dgm:pt modelId="{D9E45CA6-9491-492D-B36D-036DECB48DD4}" type="parTrans" cxnId="{248650D6-3F25-4777-B9E0-C304FBDA5E08}">
      <dgm:prSet/>
      <dgm:spPr/>
      <dgm:t>
        <a:bodyPr/>
        <a:lstStyle/>
        <a:p>
          <a:endParaRPr lang="es-EC"/>
        </a:p>
      </dgm:t>
    </dgm:pt>
    <dgm:pt modelId="{0D6AADD8-5F33-42A2-B7AC-1AD082ADC617}" type="sibTrans" cxnId="{248650D6-3F25-4777-B9E0-C304FBDA5E08}">
      <dgm:prSet/>
      <dgm:spPr/>
      <dgm:t>
        <a:bodyPr/>
        <a:lstStyle/>
        <a:p>
          <a:endParaRPr lang="es-EC"/>
        </a:p>
      </dgm:t>
    </dgm:pt>
    <dgm:pt modelId="{FCD855D5-E1E6-4F42-A733-E71ED055E3B2}">
      <dgm:prSet/>
      <dgm:spPr/>
      <dgm:t>
        <a:bodyPr/>
        <a:lstStyle/>
        <a:p>
          <a:pPr>
            <a:buNone/>
          </a:pPr>
          <a:r>
            <a:rPr lang="en-US"/>
            <a:t>MINEDUC</a:t>
          </a:r>
          <a:endParaRPr lang="es-EC"/>
        </a:p>
      </dgm:t>
    </dgm:pt>
    <dgm:pt modelId="{4F73D002-5DB3-47C7-9842-8A6FD8E3326B}" type="parTrans" cxnId="{68130231-C014-4D1E-9336-25C71763D922}">
      <dgm:prSet/>
      <dgm:spPr/>
      <dgm:t>
        <a:bodyPr/>
        <a:lstStyle/>
        <a:p>
          <a:endParaRPr lang="es-EC"/>
        </a:p>
      </dgm:t>
    </dgm:pt>
    <dgm:pt modelId="{975C2C10-C66E-46A1-BDCD-8C8846A45DE8}" type="sibTrans" cxnId="{68130231-C014-4D1E-9336-25C71763D922}">
      <dgm:prSet/>
      <dgm:spPr/>
      <dgm:t>
        <a:bodyPr/>
        <a:lstStyle/>
        <a:p>
          <a:endParaRPr lang="es-EC"/>
        </a:p>
      </dgm:t>
    </dgm:pt>
    <dgm:pt modelId="{9FBC06F4-A3A1-4FD4-BF34-28B7972B159B}">
      <dgm:prSet/>
      <dgm:spPr/>
      <dgm:t>
        <a:bodyPr/>
        <a:lstStyle/>
        <a:p>
          <a:pPr>
            <a:buNone/>
          </a:pPr>
          <a:r>
            <a:rPr lang="en-US"/>
            <a:t>MINTUR</a:t>
          </a:r>
          <a:endParaRPr lang="es-EC"/>
        </a:p>
      </dgm:t>
    </dgm:pt>
    <dgm:pt modelId="{2DB52052-C866-425B-92C7-0B44EB2BDC5C}" type="parTrans" cxnId="{E8C9603D-CB04-4829-9CD7-3ABFA166949A}">
      <dgm:prSet/>
      <dgm:spPr/>
      <dgm:t>
        <a:bodyPr/>
        <a:lstStyle/>
        <a:p>
          <a:endParaRPr lang="es-EC"/>
        </a:p>
      </dgm:t>
    </dgm:pt>
    <dgm:pt modelId="{E58229E8-DDB1-47E3-B136-1A1AAFD6E6E0}" type="sibTrans" cxnId="{E8C9603D-CB04-4829-9CD7-3ABFA166949A}">
      <dgm:prSet/>
      <dgm:spPr/>
      <dgm:t>
        <a:bodyPr/>
        <a:lstStyle/>
        <a:p>
          <a:endParaRPr lang="es-EC"/>
        </a:p>
      </dgm:t>
    </dgm:pt>
    <dgm:pt modelId="{1136E318-532B-4DA2-A144-0304E5DAE8BC}">
      <dgm:prSet/>
      <dgm:spPr/>
      <dgm:t>
        <a:bodyPr/>
        <a:lstStyle/>
        <a:p>
          <a:pPr>
            <a:buNone/>
          </a:pPr>
          <a:r>
            <a:rPr lang="en-US"/>
            <a:t>MSP</a:t>
          </a:r>
          <a:endParaRPr lang="es-EC"/>
        </a:p>
      </dgm:t>
    </dgm:pt>
    <dgm:pt modelId="{18139BA3-C3DA-4F87-83FA-34C9F8387389}" type="parTrans" cxnId="{1D00C923-B191-4FDC-80AF-78740216767B}">
      <dgm:prSet/>
      <dgm:spPr/>
      <dgm:t>
        <a:bodyPr/>
        <a:lstStyle/>
        <a:p>
          <a:endParaRPr lang="es-EC"/>
        </a:p>
      </dgm:t>
    </dgm:pt>
    <dgm:pt modelId="{C29EDB80-7EFE-4BFA-B42F-3112CBF13362}" type="sibTrans" cxnId="{1D00C923-B191-4FDC-80AF-78740216767B}">
      <dgm:prSet/>
      <dgm:spPr/>
      <dgm:t>
        <a:bodyPr/>
        <a:lstStyle/>
        <a:p>
          <a:endParaRPr lang="es-EC"/>
        </a:p>
      </dgm:t>
    </dgm:pt>
    <dgm:pt modelId="{42F46F71-A645-467C-B1B4-DA3886FA6361}">
      <dgm:prSet/>
      <dgm:spPr/>
      <dgm:t>
        <a:bodyPr/>
        <a:lstStyle/>
        <a:p>
          <a:pPr>
            <a:buNone/>
          </a:pPr>
          <a:r>
            <a:rPr lang="en-US"/>
            <a:t>SB</a:t>
          </a:r>
          <a:endParaRPr lang="es-EC"/>
        </a:p>
      </dgm:t>
    </dgm:pt>
    <dgm:pt modelId="{6DF54DD0-6767-4663-975B-3BE629B19AE2}" type="parTrans" cxnId="{517D74E1-F966-4E9E-8064-930797D215B2}">
      <dgm:prSet/>
      <dgm:spPr/>
      <dgm:t>
        <a:bodyPr/>
        <a:lstStyle/>
        <a:p>
          <a:endParaRPr lang="es-EC"/>
        </a:p>
      </dgm:t>
    </dgm:pt>
    <dgm:pt modelId="{F50D8B8D-25C7-4068-A1E6-8E6CAD23F4D6}" type="sibTrans" cxnId="{517D74E1-F966-4E9E-8064-930797D215B2}">
      <dgm:prSet/>
      <dgm:spPr/>
      <dgm:t>
        <a:bodyPr/>
        <a:lstStyle/>
        <a:p>
          <a:endParaRPr lang="es-EC"/>
        </a:p>
      </dgm:t>
    </dgm:pt>
    <dgm:pt modelId="{0123DD0A-FBE4-42D7-8DC9-7F76085040D0}">
      <dgm:prSet/>
      <dgm:spPr/>
      <dgm:t>
        <a:bodyPr/>
        <a:lstStyle/>
        <a:p>
          <a:pPr>
            <a:buNone/>
          </a:pPr>
          <a:r>
            <a:rPr lang="en-US"/>
            <a:t>SENADI</a:t>
          </a:r>
          <a:endParaRPr lang="es-EC"/>
        </a:p>
      </dgm:t>
    </dgm:pt>
    <dgm:pt modelId="{6A03460D-8C94-48F6-82DC-F47491B69E33}" type="parTrans" cxnId="{46BAA335-2DCF-4FCF-8FDC-936B699872FD}">
      <dgm:prSet/>
      <dgm:spPr/>
      <dgm:t>
        <a:bodyPr/>
        <a:lstStyle/>
        <a:p>
          <a:endParaRPr lang="es-EC"/>
        </a:p>
      </dgm:t>
    </dgm:pt>
    <dgm:pt modelId="{559F4715-09DE-418B-8846-AD0EBA0D0331}" type="sibTrans" cxnId="{46BAA335-2DCF-4FCF-8FDC-936B699872FD}">
      <dgm:prSet/>
      <dgm:spPr/>
      <dgm:t>
        <a:bodyPr/>
        <a:lstStyle/>
        <a:p>
          <a:endParaRPr lang="es-EC"/>
        </a:p>
      </dgm:t>
    </dgm:pt>
    <dgm:pt modelId="{8C0F3F05-C02A-4116-9929-E1F4E51186B8}">
      <dgm:prSet/>
      <dgm:spPr/>
      <dgm:t>
        <a:bodyPr/>
        <a:lstStyle/>
        <a:p>
          <a:pPr>
            <a:buNone/>
          </a:pPr>
          <a:r>
            <a:rPr lang="en-US" dirty="0"/>
            <a:t>SENESCYT</a:t>
          </a:r>
          <a:endParaRPr lang="es-EC" dirty="0"/>
        </a:p>
      </dgm:t>
    </dgm:pt>
    <dgm:pt modelId="{C2AF520B-9F96-48C4-B910-4DF8E9E1DEF6}" type="parTrans" cxnId="{DEA40DEC-FC0B-4F42-A002-B7C8D0290790}">
      <dgm:prSet/>
      <dgm:spPr/>
      <dgm:t>
        <a:bodyPr/>
        <a:lstStyle/>
        <a:p>
          <a:endParaRPr lang="es-EC"/>
        </a:p>
      </dgm:t>
    </dgm:pt>
    <dgm:pt modelId="{ED9BA9CD-38F9-46B4-9907-EA883F20DEEA}" type="sibTrans" cxnId="{DEA40DEC-FC0B-4F42-A002-B7C8D0290790}">
      <dgm:prSet/>
      <dgm:spPr/>
      <dgm:t>
        <a:bodyPr/>
        <a:lstStyle/>
        <a:p>
          <a:endParaRPr lang="es-EC"/>
        </a:p>
      </dgm:t>
    </dgm:pt>
    <dgm:pt modelId="{1C8A94A9-01B7-4F24-872B-7423E6D827AD}">
      <dgm:prSet/>
      <dgm:spPr/>
      <dgm:t>
        <a:bodyPr/>
        <a:lstStyle/>
        <a:p>
          <a:pPr>
            <a:buNone/>
          </a:pPr>
          <a:r>
            <a:rPr lang="en-US"/>
            <a:t>SERCOP</a:t>
          </a:r>
          <a:endParaRPr lang="es-EC"/>
        </a:p>
      </dgm:t>
    </dgm:pt>
    <dgm:pt modelId="{3D2AA04F-F22F-4560-95AE-007406254A66}" type="parTrans" cxnId="{FD61B493-D9AC-4C71-A867-81A38C06732E}">
      <dgm:prSet/>
      <dgm:spPr/>
      <dgm:t>
        <a:bodyPr/>
        <a:lstStyle/>
        <a:p>
          <a:endParaRPr lang="es-EC"/>
        </a:p>
      </dgm:t>
    </dgm:pt>
    <dgm:pt modelId="{24731A63-2704-48FA-8C8E-51DAF708CCEC}" type="sibTrans" cxnId="{FD61B493-D9AC-4C71-A867-81A38C06732E}">
      <dgm:prSet/>
      <dgm:spPr/>
      <dgm:t>
        <a:bodyPr/>
        <a:lstStyle/>
        <a:p>
          <a:endParaRPr lang="es-EC"/>
        </a:p>
      </dgm:t>
    </dgm:pt>
    <dgm:pt modelId="{C84BC075-927F-4FEC-9986-F78131062E7A}">
      <dgm:prSet/>
      <dgm:spPr/>
      <dgm:t>
        <a:bodyPr/>
        <a:lstStyle/>
        <a:p>
          <a:pPr>
            <a:buNone/>
          </a:pPr>
          <a:r>
            <a:rPr lang="es-EC"/>
            <a:t>SNAI</a:t>
          </a:r>
        </a:p>
      </dgm:t>
    </dgm:pt>
    <dgm:pt modelId="{992E20B5-50D7-4B5C-B507-7D4F4A2DA6CB}" type="parTrans" cxnId="{6A70F200-A74C-4726-AC87-3583CADA9763}">
      <dgm:prSet/>
      <dgm:spPr/>
      <dgm:t>
        <a:bodyPr/>
        <a:lstStyle/>
        <a:p>
          <a:endParaRPr lang="es-EC"/>
        </a:p>
      </dgm:t>
    </dgm:pt>
    <dgm:pt modelId="{9A5AC100-EBA6-412E-B455-274D57A87FBD}" type="sibTrans" cxnId="{6A70F200-A74C-4726-AC87-3583CADA9763}">
      <dgm:prSet/>
      <dgm:spPr/>
      <dgm:t>
        <a:bodyPr/>
        <a:lstStyle/>
        <a:p>
          <a:endParaRPr lang="es-EC"/>
        </a:p>
      </dgm:t>
    </dgm:pt>
    <dgm:pt modelId="{3AD974BC-FC85-4A2A-ACCC-666F3BB1341D}">
      <dgm:prSet/>
      <dgm:spPr/>
      <dgm:t>
        <a:bodyPr/>
        <a:lstStyle/>
        <a:p>
          <a:pPr>
            <a:buNone/>
          </a:pPr>
          <a:r>
            <a:rPr lang="es-EC"/>
            <a:t>SRI</a:t>
          </a:r>
        </a:p>
      </dgm:t>
    </dgm:pt>
    <dgm:pt modelId="{71B42FBA-D1C6-4CDE-804B-3192DEBB1244}" type="parTrans" cxnId="{7F89C8FB-B23F-4696-8B54-274A0B7DCC46}">
      <dgm:prSet/>
      <dgm:spPr/>
      <dgm:t>
        <a:bodyPr/>
        <a:lstStyle/>
        <a:p>
          <a:endParaRPr lang="es-EC"/>
        </a:p>
      </dgm:t>
    </dgm:pt>
    <dgm:pt modelId="{0B9A35D2-DF6B-4F09-9A52-52A38CBC16F1}" type="sibTrans" cxnId="{7F89C8FB-B23F-4696-8B54-274A0B7DCC46}">
      <dgm:prSet/>
      <dgm:spPr/>
      <dgm:t>
        <a:bodyPr/>
        <a:lstStyle/>
        <a:p>
          <a:endParaRPr lang="es-EC"/>
        </a:p>
      </dgm:t>
    </dgm:pt>
    <dgm:pt modelId="{F5AAE248-6C2B-4534-B1B9-35C03F8BDDCF}" type="pres">
      <dgm:prSet presAssocID="{BDBC4469-9853-4061-8195-0387FF492E24}" presName="diagram" presStyleCnt="0">
        <dgm:presLayoutVars>
          <dgm:dir/>
          <dgm:resizeHandles val="exact"/>
        </dgm:presLayoutVars>
      </dgm:prSet>
      <dgm:spPr/>
    </dgm:pt>
    <dgm:pt modelId="{2DB0A880-1176-4E90-8A49-8A5A25973878}" type="pres">
      <dgm:prSet presAssocID="{8BB46A1F-4179-493B-8173-F4A70BB5DCD8}" presName="node" presStyleLbl="node1" presStyleIdx="0" presStyleCnt="20">
        <dgm:presLayoutVars>
          <dgm:bulletEnabled val="1"/>
        </dgm:presLayoutVars>
      </dgm:prSet>
      <dgm:spPr/>
    </dgm:pt>
    <dgm:pt modelId="{15FA3DEE-0DCA-467F-B56E-ADAE29D19712}" type="pres">
      <dgm:prSet presAssocID="{E90C676F-CC59-4689-9006-4DBDC18D42B0}" presName="sibTrans" presStyleCnt="0"/>
      <dgm:spPr/>
    </dgm:pt>
    <dgm:pt modelId="{77EC0DA0-0D71-4D5C-8DD6-54D1CA9A52B5}" type="pres">
      <dgm:prSet presAssocID="{FFD9C421-332A-4245-9860-856717403963}" presName="node" presStyleLbl="node1" presStyleIdx="1" presStyleCnt="20">
        <dgm:presLayoutVars>
          <dgm:bulletEnabled val="1"/>
        </dgm:presLayoutVars>
      </dgm:prSet>
      <dgm:spPr/>
    </dgm:pt>
    <dgm:pt modelId="{10CCCA51-4588-4A69-8E84-480F13E4639C}" type="pres">
      <dgm:prSet presAssocID="{9AAF8B2E-A317-431B-BEE7-B42385DFBC0D}" presName="sibTrans" presStyleCnt="0"/>
      <dgm:spPr/>
    </dgm:pt>
    <dgm:pt modelId="{899DA853-B407-44B7-A71C-6347B5385AF0}" type="pres">
      <dgm:prSet presAssocID="{F5E042C8-F150-413C-8C95-C0831522DCAD}" presName="node" presStyleLbl="node1" presStyleIdx="2" presStyleCnt="20">
        <dgm:presLayoutVars>
          <dgm:bulletEnabled val="1"/>
        </dgm:presLayoutVars>
      </dgm:prSet>
      <dgm:spPr/>
    </dgm:pt>
    <dgm:pt modelId="{C6033552-D587-4FA9-864D-4BB5E29934B4}" type="pres">
      <dgm:prSet presAssocID="{30B8C917-FBD7-4289-B371-E16F73AF0926}" presName="sibTrans" presStyleCnt="0"/>
      <dgm:spPr/>
    </dgm:pt>
    <dgm:pt modelId="{11761789-B206-4CBD-8E86-B05497E8D71F}" type="pres">
      <dgm:prSet presAssocID="{A9F3305D-3991-444C-8188-E3BE6ABF026D}" presName="node" presStyleLbl="node1" presStyleIdx="3" presStyleCnt="20">
        <dgm:presLayoutVars>
          <dgm:bulletEnabled val="1"/>
        </dgm:presLayoutVars>
      </dgm:prSet>
      <dgm:spPr/>
    </dgm:pt>
    <dgm:pt modelId="{8EE383A3-3532-4336-B693-620E2A6804E0}" type="pres">
      <dgm:prSet presAssocID="{1077D420-0A55-4186-A360-1204125543A4}" presName="sibTrans" presStyleCnt="0"/>
      <dgm:spPr/>
    </dgm:pt>
    <dgm:pt modelId="{C52559BE-D508-4C8A-A0A8-7D768E00C2B4}" type="pres">
      <dgm:prSet presAssocID="{7491605A-EBAE-49C1-9BB5-F18B6B97647D}" presName="node" presStyleLbl="node1" presStyleIdx="4" presStyleCnt="20">
        <dgm:presLayoutVars>
          <dgm:bulletEnabled val="1"/>
        </dgm:presLayoutVars>
      </dgm:prSet>
      <dgm:spPr/>
    </dgm:pt>
    <dgm:pt modelId="{3EBCC9FD-878A-48AD-944C-0DD95986C428}" type="pres">
      <dgm:prSet presAssocID="{B7EB1002-EED4-459A-A49F-8FBF46C01275}" presName="sibTrans" presStyleCnt="0"/>
      <dgm:spPr/>
    </dgm:pt>
    <dgm:pt modelId="{2642AC36-E8CE-46F1-9A62-B5A645BE3F3C}" type="pres">
      <dgm:prSet presAssocID="{D16B0EC7-67B4-44B0-B964-4AED2BBBB48E}" presName="node" presStyleLbl="node1" presStyleIdx="5" presStyleCnt="20">
        <dgm:presLayoutVars>
          <dgm:bulletEnabled val="1"/>
        </dgm:presLayoutVars>
      </dgm:prSet>
      <dgm:spPr/>
    </dgm:pt>
    <dgm:pt modelId="{AA4D9024-5BE2-4E86-AED4-D1DE1E757151}" type="pres">
      <dgm:prSet presAssocID="{65E7CE21-B592-4E68-9B1E-D535FCDCBCC6}" presName="sibTrans" presStyleCnt="0"/>
      <dgm:spPr/>
    </dgm:pt>
    <dgm:pt modelId="{6931BC98-A409-4020-B91C-EEAD715BEF64}" type="pres">
      <dgm:prSet presAssocID="{A0094D8F-AE91-4F60-9B4B-ABE5B1E6D5D8}" presName="node" presStyleLbl="node1" presStyleIdx="6" presStyleCnt="20">
        <dgm:presLayoutVars>
          <dgm:bulletEnabled val="1"/>
        </dgm:presLayoutVars>
      </dgm:prSet>
      <dgm:spPr/>
    </dgm:pt>
    <dgm:pt modelId="{FC780971-DC71-4F23-B555-CD0B524B350B}" type="pres">
      <dgm:prSet presAssocID="{F2DF2858-6E0C-4D7B-9447-D9E406D6A7BE}" presName="sibTrans" presStyleCnt="0"/>
      <dgm:spPr/>
    </dgm:pt>
    <dgm:pt modelId="{84907C44-CB19-4964-BF88-21B9460C0FBF}" type="pres">
      <dgm:prSet presAssocID="{8B638F10-AB44-4E72-AF7C-66890B43E622}" presName="node" presStyleLbl="node1" presStyleIdx="7" presStyleCnt="20">
        <dgm:presLayoutVars>
          <dgm:bulletEnabled val="1"/>
        </dgm:presLayoutVars>
      </dgm:prSet>
      <dgm:spPr/>
    </dgm:pt>
    <dgm:pt modelId="{3255EF46-8F0B-4B84-9BB4-1E6F9C6351C7}" type="pres">
      <dgm:prSet presAssocID="{31E08673-D157-4353-A595-E7182920EE70}" presName="sibTrans" presStyleCnt="0"/>
      <dgm:spPr/>
    </dgm:pt>
    <dgm:pt modelId="{909FFFCF-FBAA-4DDD-B3C9-F4E92B320539}" type="pres">
      <dgm:prSet presAssocID="{6BFA5598-E018-470A-BE0C-A0E3C2AA0B8D}" presName="node" presStyleLbl="node1" presStyleIdx="8" presStyleCnt="20">
        <dgm:presLayoutVars>
          <dgm:bulletEnabled val="1"/>
        </dgm:presLayoutVars>
      </dgm:prSet>
      <dgm:spPr/>
    </dgm:pt>
    <dgm:pt modelId="{D4418932-992B-4461-A25C-121BF622F5BB}" type="pres">
      <dgm:prSet presAssocID="{F212D544-CDAC-4EC6-ABA2-8BA2FDAA33D1}" presName="sibTrans" presStyleCnt="0"/>
      <dgm:spPr/>
    </dgm:pt>
    <dgm:pt modelId="{41384339-2F82-4E50-A830-AF365847B210}" type="pres">
      <dgm:prSet presAssocID="{F14120A8-0694-4797-ABAE-2A40212AA7EB}" presName="node" presStyleLbl="node1" presStyleIdx="9" presStyleCnt="20">
        <dgm:presLayoutVars>
          <dgm:bulletEnabled val="1"/>
        </dgm:presLayoutVars>
      </dgm:prSet>
      <dgm:spPr/>
    </dgm:pt>
    <dgm:pt modelId="{AE694DC8-3B20-4A62-8E5B-FBBC18CDA1AE}" type="pres">
      <dgm:prSet presAssocID="{E59A4DB5-ED5E-4B0F-BEBD-2E1D26C02B1C}" presName="sibTrans" presStyleCnt="0"/>
      <dgm:spPr/>
    </dgm:pt>
    <dgm:pt modelId="{D3C4D937-3FF6-4A5B-9536-3B1852DA202E}" type="pres">
      <dgm:prSet presAssocID="{49617A4B-A66B-41C8-B897-54E1F376F451}" presName="node" presStyleLbl="node1" presStyleIdx="10" presStyleCnt="20">
        <dgm:presLayoutVars>
          <dgm:bulletEnabled val="1"/>
        </dgm:presLayoutVars>
      </dgm:prSet>
      <dgm:spPr/>
    </dgm:pt>
    <dgm:pt modelId="{EDDF3122-28D4-4554-B058-0812D1B6820B}" type="pres">
      <dgm:prSet presAssocID="{0D6AADD8-5F33-42A2-B7AC-1AD082ADC617}" presName="sibTrans" presStyleCnt="0"/>
      <dgm:spPr/>
    </dgm:pt>
    <dgm:pt modelId="{0E93ED9A-71D7-4E5F-AFDC-712F2FF74E61}" type="pres">
      <dgm:prSet presAssocID="{FCD855D5-E1E6-4F42-A733-E71ED055E3B2}" presName="node" presStyleLbl="node1" presStyleIdx="11" presStyleCnt="20">
        <dgm:presLayoutVars>
          <dgm:bulletEnabled val="1"/>
        </dgm:presLayoutVars>
      </dgm:prSet>
      <dgm:spPr/>
    </dgm:pt>
    <dgm:pt modelId="{1925ABB9-6D2C-4E3C-9462-9142192996DC}" type="pres">
      <dgm:prSet presAssocID="{975C2C10-C66E-46A1-BDCD-8C8846A45DE8}" presName="sibTrans" presStyleCnt="0"/>
      <dgm:spPr/>
    </dgm:pt>
    <dgm:pt modelId="{E73EE45B-1312-4C00-8E57-27360E7A7419}" type="pres">
      <dgm:prSet presAssocID="{9FBC06F4-A3A1-4FD4-BF34-28B7972B159B}" presName="node" presStyleLbl="node1" presStyleIdx="12" presStyleCnt="20">
        <dgm:presLayoutVars>
          <dgm:bulletEnabled val="1"/>
        </dgm:presLayoutVars>
      </dgm:prSet>
      <dgm:spPr/>
    </dgm:pt>
    <dgm:pt modelId="{D1089101-7789-455F-AFC0-B1FED7C2041D}" type="pres">
      <dgm:prSet presAssocID="{E58229E8-DDB1-47E3-B136-1A1AAFD6E6E0}" presName="sibTrans" presStyleCnt="0"/>
      <dgm:spPr/>
    </dgm:pt>
    <dgm:pt modelId="{2FA974B2-EC71-4641-A9C6-BB9C363546DA}" type="pres">
      <dgm:prSet presAssocID="{1136E318-532B-4DA2-A144-0304E5DAE8BC}" presName="node" presStyleLbl="node1" presStyleIdx="13" presStyleCnt="20">
        <dgm:presLayoutVars>
          <dgm:bulletEnabled val="1"/>
        </dgm:presLayoutVars>
      </dgm:prSet>
      <dgm:spPr/>
    </dgm:pt>
    <dgm:pt modelId="{94C48EFD-46DD-4B53-AB1D-3F31633CA1B2}" type="pres">
      <dgm:prSet presAssocID="{C29EDB80-7EFE-4BFA-B42F-3112CBF13362}" presName="sibTrans" presStyleCnt="0"/>
      <dgm:spPr/>
    </dgm:pt>
    <dgm:pt modelId="{76FE5A0A-A740-4E07-BD89-DB39AD0D7B9D}" type="pres">
      <dgm:prSet presAssocID="{42F46F71-A645-467C-B1B4-DA3886FA6361}" presName="node" presStyleLbl="node1" presStyleIdx="14" presStyleCnt="20">
        <dgm:presLayoutVars>
          <dgm:bulletEnabled val="1"/>
        </dgm:presLayoutVars>
      </dgm:prSet>
      <dgm:spPr/>
    </dgm:pt>
    <dgm:pt modelId="{FAA92D23-C242-4BE9-8D8C-3812DF6704A3}" type="pres">
      <dgm:prSet presAssocID="{F50D8B8D-25C7-4068-A1E6-8E6CAD23F4D6}" presName="sibTrans" presStyleCnt="0"/>
      <dgm:spPr/>
    </dgm:pt>
    <dgm:pt modelId="{F98D3856-CEED-4219-A06E-1C14B69C8A01}" type="pres">
      <dgm:prSet presAssocID="{0123DD0A-FBE4-42D7-8DC9-7F76085040D0}" presName="node" presStyleLbl="node1" presStyleIdx="15" presStyleCnt="20">
        <dgm:presLayoutVars>
          <dgm:bulletEnabled val="1"/>
        </dgm:presLayoutVars>
      </dgm:prSet>
      <dgm:spPr/>
    </dgm:pt>
    <dgm:pt modelId="{FDB94C9A-A5CE-4774-BD6E-568BBEB335C3}" type="pres">
      <dgm:prSet presAssocID="{559F4715-09DE-418B-8846-AD0EBA0D0331}" presName="sibTrans" presStyleCnt="0"/>
      <dgm:spPr/>
    </dgm:pt>
    <dgm:pt modelId="{7F5D5624-648E-4AD0-A4E8-DB9D1D34BF55}" type="pres">
      <dgm:prSet presAssocID="{8C0F3F05-C02A-4116-9929-E1F4E51186B8}" presName="node" presStyleLbl="node1" presStyleIdx="16" presStyleCnt="20">
        <dgm:presLayoutVars>
          <dgm:bulletEnabled val="1"/>
        </dgm:presLayoutVars>
      </dgm:prSet>
      <dgm:spPr/>
    </dgm:pt>
    <dgm:pt modelId="{A4AB18DC-F10A-41BA-A754-D1E7E332A219}" type="pres">
      <dgm:prSet presAssocID="{ED9BA9CD-38F9-46B4-9907-EA883F20DEEA}" presName="sibTrans" presStyleCnt="0"/>
      <dgm:spPr/>
    </dgm:pt>
    <dgm:pt modelId="{7956BEB2-2B03-498D-94E8-79D4C9C27E8B}" type="pres">
      <dgm:prSet presAssocID="{1C8A94A9-01B7-4F24-872B-7423E6D827AD}" presName="node" presStyleLbl="node1" presStyleIdx="17" presStyleCnt="20">
        <dgm:presLayoutVars>
          <dgm:bulletEnabled val="1"/>
        </dgm:presLayoutVars>
      </dgm:prSet>
      <dgm:spPr/>
    </dgm:pt>
    <dgm:pt modelId="{7141E93F-06FF-41EE-AA59-29BEC4E6D805}" type="pres">
      <dgm:prSet presAssocID="{24731A63-2704-48FA-8C8E-51DAF708CCEC}" presName="sibTrans" presStyleCnt="0"/>
      <dgm:spPr/>
    </dgm:pt>
    <dgm:pt modelId="{F5430BF4-A5E4-450A-8232-1939B30EF995}" type="pres">
      <dgm:prSet presAssocID="{C84BC075-927F-4FEC-9986-F78131062E7A}" presName="node" presStyleLbl="node1" presStyleIdx="18" presStyleCnt="20">
        <dgm:presLayoutVars>
          <dgm:bulletEnabled val="1"/>
        </dgm:presLayoutVars>
      </dgm:prSet>
      <dgm:spPr/>
    </dgm:pt>
    <dgm:pt modelId="{4EAF4797-2EC6-46F1-A95B-61F28C83F9CA}" type="pres">
      <dgm:prSet presAssocID="{9A5AC100-EBA6-412E-B455-274D57A87FBD}" presName="sibTrans" presStyleCnt="0"/>
      <dgm:spPr/>
    </dgm:pt>
    <dgm:pt modelId="{5265D266-4AD6-407F-83BD-DA235F45C82D}" type="pres">
      <dgm:prSet presAssocID="{3AD974BC-FC85-4A2A-ACCC-666F3BB1341D}" presName="node" presStyleLbl="node1" presStyleIdx="19" presStyleCnt="20">
        <dgm:presLayoutVars>
          <dgm:bulletEnabled val="1"/>
        </dgm:presLayoutVars>
      </dgm:prSet>
      <dgm:spPr/>
    </dgm:pt>
  </dgm:ptLst>
  <dgm:cxnLst>
    <dgm:cxn modelId="{6A70F200-A74C-4726-AC87-3583CADA9763}" srcId="{BDBC4469-9853-4061-8195-0387FF492E24}" destId="{C84BC075-927F-4FEC-9986-F78131062E7A}" srcOrd="18" destOrd="0" parTransId="{992E20B5-50D7-4B5C-B507-7D4F4A2DA6CB}" sibTransId="{9A5AC100-EBA6-412E-B455-274D57A87FBD}"/>
    <dgm:cxn modelId="{0D3A9606-837F-4907-95D8-B298D737A6C4}" type="presOf" srcId="{8BB46A1F-4179-493B-8173-F4A70BB5DCD8}" destId="{2DB0A880-1176-4E90-8A49-8A5A25973878}" srcOrd="0" destOrd="0" presId="urn:microsoft.com/office/officeart/2005/8/layout/default"/>
    <dgm:cxn modelId="{769D2310-9245-40A9-97F9-6A4CCFAC951D}" type="presOf" srcId="{D16B0EC7-67B4-44B0-B964-4AED2BBBB48E}" destId="{2642AC36-E8CE-46F1-9A62-B5A645BE3F3C}" srcOrd="0" destOrd="0" presId="urn:microsoft.com/office/officeart/2005/8/layout/default"/>
    <dgm:cxn modelId="{468C9718-0469-4FE8-B991-6D3256BCAAA8}" type="presOf" srcId="{A9F3305D-3991-444C-8188-E3BE6ABF026D}" destId="{11761789-B206-4CBD-8E86-B05497E8D71F}" srcOrd="0" destOrd="0" presId="urn:microsoft.com/office/officeart/2005/8/layout/default"/>
    <dgm:cxn modelId="{D5D7F218-0388-446A-8CB0-13FD650ED471}" type="presOf" srcId="{8B638F10-AB44-4E72-AF7C-66890B43E622}" destId="{84907C44-CB19-4964-BF88-21B9460C0FBF}" srcOrd="0" destOrd="0" presId="urn:microsoft.com/office/officeart/2005/8/layout/default"/>
    <dgm:cxn modelId="{AB73C419-91ED-46DC-860B-3A0C10E05D23}" type="presOf" srcId="{1136E318-532B-4DA2-A144-0304E5DAE8BC}" destId="{2FA974B2-EC71-4641-A9C6-BB9C363546DA}" srcOrd="0" destOrd="0" presId="urn:microsoft.com/office/officeart/2005/8/layout/default"/>
    <dgm:cxn modelId="{2737E519-6C44-4448-AF9D-E378CF7740B4}" type="presOf" srcId="{9FBC06F4-A3A1-4FD4-BF34-28B7972B159B}" destId="{E73EE45B-1312-4C00-8E57-27360E7A7419}" srcOrd="0" destOrd="0" presId="urn:microsoft.com/office/officeart/2005/8/layout/default"/>
    <dgm:cxn modelId="{F62FF71C-712C-4B22-A04C-235DFE0D31AA}" srcId="{BDBC4469-9853-4061-8195-0387FF492E24}" destId="{F5E042C8-F150-413C-8C95-C0831522DCAD}" srcOrd="2" destOrd="0" parTransId="{501B29A1-EBA1-4100-A444-82B4191270C9}" sibTransId="{30B8C917-FBD7-4289-B371-E16F73AF0926}"/>
    <dgm:cxn modelId="{80966623-7788-463E-97A9-1E3C2F04F72A}" type="presOf" srcId="{7491605A-EBAE-49C1-9BB5-F18B6B97647D}" destId="{C52559BE-D508-4C8A-A0A8-7D768E00C2B4}" srcOrd="0" destOrd="0" presId="urn:microsoft.com/office/officeart/2005/8/layout/default"/>
    <dgm:cxn modelId="{1D00C923-B191-4FDC-80AF-78740216767B}" srcId="{BDBC4469-9853-4061-8195-0387FF492E24}" destId="{1136E318-532B-4DA2-A144-0304E5DAE8BC}" srcOrd="13" destOrd="0" parTransId="{18139BA3-C3DA-4F87-83FA-34C9F8387389}" sibTransId="{C29EDB80-7EFE-4BFA-B42F-3112CBF13362}"/>
    <dgm:cxn modelId="{24CE2D28-0701-4C33-A356-33A25695E83F}" srcId="{BDBC4469-9853-4061-8195-0387FF492E24}" destId="{A0094D8F-AE91-4F60-9B4B-ABE5B1E6D5D8}" srcOrd="6" destOrd="0" parTransId="{4BC99D51-3B67-4870-B6B1-8B0A2E3D9D16}" sibTransId="{F2DF2858-6E0C-4D7B-9447-D9E406D6A7BE}"/>
    <dgm:cxn modelId="{A0EB052C-AC0A-429D-9D82-1D01A377E88D}" srcId="{BDBC4469-9853-4061-8195-0387FF492E24}" destId="{7491605A-EBAE-49C1-9BB5-F18B6B97647D}" srcOrd="4" destOrd="0" parTransId="{E81E6066-8A9F-4213-B188-C0221ADB29CA}" sibTransId="{B7EB1002-EED4-459A-A49F-8FBF46C01275}"/>
    <dgm:cxn modelId="{12E0442E-8037-4055-A5D8-FC0B5F220BDB}" srcId="{BDBC4469-9853-4061-8195-0387FF492E24}" destId="{8B638F10-AB44-4E72-AF7C-66890B43E622}" srcOrd="7" destOrd="0" parTransId="{198122DC-FDB4-4E24-BD65-DCA9E7E02F3A}" sibTransId="{31E08673-D157-4353-A595-E7182920EE70}"/>
    <dgm:cxn modelId="{68130231-C014-4D1E-9336-25C71763D922}" srcId="{BDBC4469-9853-4061-8195-0387FF492E24}" destId="{FCD855D5-E1E6-4F42-A733-E71ED055E3B2}" srcOrd="11" destOrd="0" parTransId="{4F73D002-5DB3-47C7-9842-8A6FD8E3326B}" sibTransId="{975C2C10-C66E-46A1-BDCD-8C8846A45DE8}"/>
    <dgm:cxn modelId="{46BAA335-2DCF-4FCF-8FDC-936B699872FD}" srcId="{BDBC4469-9853-4061-8195-0387FF492E24}" destId="{0123DD0A-FBE4-42D7-8DC9-7F76085040D0}" srcOrd="15" destOrd="0" parTransId="{6A03460D-8C94-48F6-82DC-F47491B69E33}" sibTransId="{559F4715-09DE-418B-8846-AD0EBA0D0331}"/>
    <dgm:cxn modelId="{E8C9603D-CB04-4829-9CD7-3ABFA166949A}" srcId="{BDBC4469-9853-4061-8195-0387FF492E24}" destId="{9FBC06F4-A3A1-4FD4-BF34-28B7972B159B}" srcOrd="12" destOrd="0" parTransId="{2DB52052-C866-425B-92C7-0B44EB2BDC5C}" sibTransId="{E58229E8-DDB1-47E3-B136-1A1AAFD6E6E0}"/>
    <dgm:cxn modelId="{766E1C5F-5617-485C-8A6A-E332778CBD7A}" type="presOf" srcId="{8C0F3F05-C02A-4116-9929-E1F4E51186B8}" destId="{7F5D5624-648E-4AD0-A4E8-DB9D1D34BF55}" srcOrd="0" destOrd="0" presId="urn:microsoft.com/office/officeart/2005/8/layout/default"/>
    <dgm:cxn modelId="{6EB52343-9D7C-4716-B312-D1CCF8AA9D1F}" type="presOf" srcId="{6BFA5598-E018-470A-BE0C-A0E3C2AA0B8D}" destId="{909FFFCF-FBAA-4DDD-B3C9-F4E92B320539}" srcOrd="0" destOrd="0" presId="urn:microsoft.com/office/officeart/2005/8/layout/default"/>
    <dgm:cxn modelId="{91920149-9BA2-4A9B-96F9-62DF4DE03F43}" srcId="{BDBC4469-9853-4061-8195-0387FF492E24}" destId="{F14120A8-0694-4797-ABAE-2A40212AA7EB}" srcOrd="9" destOrd="0" parTransId="{D39708B2-9FD3-48F0-83A8-5F7246E6B305}" sibTransId="{E59A4DB5-ED5E-4B0F-BEBD-2E1D26C02B1C}"/>
    <dgm:cxn modelId="{5D7AE16A-69B2-4A64-8427-233C0A54CF61}" type="presOf" srcId="{FFD9C421-332A-4245-9860-856717403963}" destId="{77EC0DA0-0D71-4D5C-8DD6-54D1CA9A52B5}" srcOrd="0" destOrd="0" presId="urn:microsoft.com/office/officeart/2005/8/layout/default"/>
    <dgm:cxn modelId="{A6D53B4C-2DE7-4A55-AA64-41EFF853C65A}" srcId="{BDBC4469-9853-4061-8195-0387FF492E24}" destId="{8BB46A1F-4179-493B-8173-F4A70BB5DCD8}" srcOrd="0" destOrd="0" parTransId="{0824E462-AA1F-4A45-9F1D-211C4158D6A3}" sibTransId="{E90C676F-CC59-4689-9006-4DBDC18D42B0}"/>
    <dgm:cxn modelId="{CC99AB72-E70B-48B2-BBA6-F94453DD572F}" type="presOf" srcId="{49617A4B-A66B-41C8-B897-54E1F376F451}" destId="{D3C4D937-3FF6-4A5B-9536-3B1852DA202E}" srcOrd="0" destOrd="0" presId="urn:microsoft.com/office/officeart/2005/8/layout/default"/>
    <dgm:cxn modelId="{FAFEFD7E-A41C-46B8-9F9B-C500142A38AD}" type="presOf" srcId="{BDBC4469-9853-4061-8195-0387FF492E24}" destId="{F5AAE248-6C2B-4534-B1B9-35C03F8BDDCF}" srcOrd="0" destOrd="0" presId="urn:microsoft.com/office/officeart/2005/8/layout/default"/>
    <dgm:cxn modelId="{76B5DC82-86A0-451F-AF8F-A4CAA6A64D7E}" type="presOf" srcId="{A0094D8F-AE91-4F60-9B4B-ABE5B1E6D5D8}" destId="{6931BC98-A409-4020-B91C-EEAD715BEF64}" srcOrd="0" destOrd="0" presId="urn:microsoft.com/office/officeart/2005/8/layout/default"/>
    <dgm:cxn modelId="{C44EDF89-5B1E-4AD6-BE99-456749683B54}" srcId="{BDBC4469-9853-4061-8195-0387FF492E24}" destId="{D16B0EC7-67B4-44B0-B964-4AED2BBBB48E}" srcOrd="5" destOrd="0" parTransId="{014ABA23-A976-4B3E-94B5-E8E1BDE01DE0}" sibTransId="{65E7CE21-B592-4E68-9B1E-D535FCDCBCC6}"/>
    <dgm:cxn modelId="{FD61B493-D9AC-4C71-A867-81A38C06732E}" srcId="{BDBC4469-9853-4061-8195-0387FF492E24}" destId="{1C8A94A9-01B7-4F24-872B-7423E6D827AD}" srcOrd="17" destOrd="0" parTransId="{3D2AA04F-F22F-4560-95AE-007406254A66}" sibTransId="{24731A63-2704-48FA-8C8E-51DAF708CCEC}"/>
    <dgm:cxn modelId="{A9374EA3-48F8-4898-8266-4F1EF674305F}" type="presOf" srcId="{FCD855D5-E1E6-4F42-A733-E71ED055E3B2}" destId="{0E93ED9A-71D7-4E5F-AFDC-712F2FF74E61}" srcOrd="0" destOrd="0" presId="urn:microsoft.com/office/officeart/2005/8/layout/default"/>
    <dgm:cxn modelId="{DB2D0BAC-6C67-4D95-A22A-FFFA62C60720}" type="presOf" srcId="{1C8A94A9-01B7-4F24-872B-7423E6D827AD}" destId="{7956BEB2-2B03-498D-94E8-79D4C9C27E8B}" srcOrd="0" destOrd="0" presId="urn:microsoft.com/office/officeart/2005/8/layout/default"/>
    <dgm:cxn modelId="{22CF8CB9-3A43-45F8-9242-F07C041D3536}" type="presOf" srcId="{3AD974BC-FC85-4A2A-ACCC-666F3BB1341D}" destId="{5265D266-4AD6-407F-83BD-DA235F45C82D}" srcOrd="0" destOrd="0" presId="urn:microsoft.com/office/officeart/2005/8/layout/default"/>
    <dgm:cxn modelId="{EC9931CC-4287-42B7-B7C9-AE572E4BAD9B}" type="presOf" srcId="{0123DD0A-FBE4-42D7-8DC9-7F76085040D0}" destId="{F98D3856-CEED-4219-A06E-1C14B69C8A01}" srcOrd="0" destOrd="0" presId="urn:microsoft.com/office/officeart/2005/8/layout/default"/>
    <dgm:cxn modelId="{248650D6-3F25-4777-B9E0-C304FBDA5E08}" srcId="{BDBC4469-9853-4061-8195-0387FF492E24}" destId="{49617A4B-A66B-41C8-B897-54E1F376F451}" srcOrd="10" destOrd="0" parTransId="{D9E45CA6-9491-492D-B36D-036DECB48DD4}" sibTransId="{0D6AADD8-5F33-42A2-B7AC-1AD082ADC617}"/>
    <dgm:cxn modelId="{517D74E1-F966-4E9E-8064-930797D215B2}" srcId="{BDBC4469-9853-4061-8195-0387FF492E24}" destId="{42F46F71-A645-467C-B1B4-DA3886FA6361}" srcOrd="14" destOrd="0" parTransId="{6DF54DD0-6767-4663-975B-3BE629B19AE2}" sibTransId="{F50D8B8D-25C7-4068-A1E6-8E6CAD23F4D6}"/>
    <dgm:cxn modelId="{901376E1-8073-485F-A757-4FA99C60566C}" type="presOf" srcId="{F14120A8-0694-4797-ABAE-2A40212AA7EB}" destId="{41384339-2F82-4E50-A830-AF365847B210}" srcOrd="0" destOrd="0" presId="urn:microsoft.com/office/officeart/2005/8/layout/default"/>
    <dgm:cxn modelId="{E5CCE0E3-D00D-41AB-B599-0EDCC37F7742}" type="presOf" srcId="{F5E042C8-F150-413C-8C95-C0831522DCAD}" destId="{899DA853-B407-44B7-A71C-6347B5385AF0}" srcOrd="0" destOrd="0" presId="urn:microsoft.com/office/officeart/2005/8/layout/default"/>
    <dgm:cxn modelId="{A8E294E5-9371-414E-8E5B-7AAC8BB9CCB2}" srcId="{BDBC4469-9853-4061-8195-0387FF492E24}" destId="{FFD9C421-332A-4245-9860-856717403963}" srcOrd="1" destOrd="0" parTransId="{96A5BE84-0A4C-41DE-89BF-ECADC703E331}" sibTransId="{9AAF8B2E-A317-431B-BEE7-B42385DFBC0D}"/>
    <dgm:cxn modelId="{55ED3EEB-F210-4F24-A112-D8754152CE53}" type="presOf" srcId="{42F46F71-A645-467C-B1B4-DA3886FA6361}" destId="{76FE5A0A-A740-4E07-BD89-DB39AD0D7B9D}" srcOrd="0" destOrd="0" presId="urn:microsoft.com/office/officeart/2005/8/layout/default"/>
    <dgm:cxn modelId="{2CA1A4EB-0E68-4A0C-BA44-A53AF8CA4DF9}" type="presOf" srcId="{C84BC075-927F-4FEC-9986-F78131062E7A}" destId="{F5430BF4-A5E4-450A-8232-1939B30EF995}" srcOrd="0" destOrd="0" presId="urn:microsoft.com/office/officeart/2005/8/layout/default"/>
    <dgm:cxn modelId="{DEA40DEC-FC0B-4F42-A002-B7C8D0290790}" srcId="{BDBC4469-9853-4061-8195-0387FF492E24}" destId="{8C0F3F05-C02A-4116-9929-E1F4E51186B8}" srcOrd="16" destOrd="0" parTransId="{C2AF520B-9F96-48C4-B910-4DF8E9E1DEF6}" sibTransId="{ED9BA9CD-38F9-46B4-9907-EA883F20DEEA}"/>
    <dgm:cxn modelId="{FCA81CEF-1BA6-4C98-95CA-610401A4D7D5}" srcId="{BDBC4469-9853-4061-8195-0387FF492E24}" destId="{A9F3305D-3991-444C-8188-E3BE6ABF026D}" srcOrd="3" destOrd="0" parTransId="{E3227429-F7B7-451C-AD5D-EB357679C065}" sibTransId="{1077D420-0A55-4186-A360-1204125543A4}"/>
    <dgm:cxn modelId="{7F89C8FB-B23F-4696-8B54-274A0B7DCC46}" srcId="{BDBC4469-9853-4061-8195-0387FF492E24}" destId="{3AD974BC-FC85-4A2A-ACCC-666F3BB1341D}" srcOrd="19" destOrd="0" parTransId="{71B42FBA-D1C6-4CDE-804B-3192DEBB1244}" sibTransId="{0B9A35D2-DF6B-4F09-9A52-52A38CBC16F1}"/>
    <dgm:cxn modelId="{7889D8FF-9EC7-4587-98E3-B258C8746C43}" srcId="{BDBC4469-9853-4061-8195-0387FF492E24}" destId="{6BFA5598-E018-470A-BE0C-A0E3C2AA0B8D}" srcOrd="8" destOrd="0" parTransId="{92944D59-B53A-4EE0-9EF5-92898D28C0B3}" sibTransId="{F212D544-CDAC-4EC6-ABA2-8BA2FDAA33D1}"/>
    <dgm:cxn modelId="{3B0545B7-A8C0-4330-8AE8-C2F342D32D34}" type="presParOf" srcId="{F5AAE248-6C2B-4534-B1B9-35C03F8BDDCF}" destId="{2DB0A880-1176-4E90-8A49-8A5A25973878}" srcOrd="0" destOrd="0" presId="urn:microsoft.com/office/officeart/2005/8/layout/default"/>
    <dgm:cxn modelId="{CCA6C50D-3889-48E8-9737-A4D06A3F85F7}" type="presParOf" srcId="{F5AAE248-6C2B-4534-B1B9-35C03F8BDDCF}" destId="{15FA3DEE-0DCA-467F-B56E-ADAE29D19712}" srcOrd="1" destOrd="0" presId="urn:microsoft.com/office/officeart/2005/8/layout/default"/>
    <dgm:cxn modelId="{D52AB911-16FC-42ED-987D-3356DE4B747E}" type="presParOf" srcId="{F5AAE248-6C2B-4534-B1B9-35C03F8BDDCF}" destId="{77EC0DA0-0D71-4D5C-8DD6-54D1CA9A52B5}" srcOrd="2" destOrd="0" presId="urn:microsoft.com/office/officeart/2005/8/layout/default"/>
    <dgm:cxn modelId="{26543134-8018-4E5B-A559-ABF4EF700E6D}" type="presParOf" srcId="{F5AAE248-6C2B-4534-B1B9-35C03F8BDDCF}" destId="{10CCCA51-4588-4A69-8E84-480F13E4639C}" srcOrd="3" destOrd="0" presId="urn:microsoft.com/office/officeart/2005/8/layout/default"/>
    <dgm:cxn modelId="{5701F699-8560-43AB-BEEE-76E323FB70F8}" type="presParOf" srcId="{F5AAE248-6C2B-4534-B1B9-35C03F8BDDCF}" destId="{899DA853-B407-44B7-A71C-6347B5385AF0}" srcOrd="4" destOrd="0" presId="urn:microsoft.com/office/officeart/2005/8/layout/default"/>
    <dgm:cxn modelId="{7BC1297D-BA56-4D54-BEB5-35EE9BAB005D}" type="presParOf" srcId="{F5AAE248-6C2B-4534-B1B9-35C03F8BDDCF}" destId="{C6033552-D587-4FA9-864D-4BB5E29934B4}" srcOrd="5" destOrd="0" presId="urn:microsoft.com/office/officeart/2005/8/layout/default"/>
    <dgm:cxn modelId="{13591A12-46C0-404D-9842-FF1314B5E513}" type="presParOf" srcId="{F5AAE248-6C2B-4534-B1B9-35C03F8BDDCF}" destId="{11761789-B206-4CBD-8E86-B05497E8D71F}" srcOrd="6" destOrd="0" presId="urn:microsoft.com/office/officeart/2005/8/layout/default"/>
    <dgm:cxn modelId="{81E2977A-F07C-4E42-B5A7-ED3D918AC8C9}" type="presParOf" srcId="{F5AAE248-6C2B-4534-B1B9-35C03F8BDDCF}" destId="{8EE383A3-3532-4336-B693-620E2A6804E0}" srcOrd="7" destOrd="0" presId="urn:microsoft.com/office/officeart/2005/8/layout/default"/>
    <dgm:cxn modelId="{A0A68F93-B7BB-49AA-854C-CFF1FD75C263}" type="presParOf" srcId="{F5AAE248-6C2B-4534-B1B9-35C03F8BDDCF}" destId="{C52559BE-D508-4C8A-A0A8-7D768E00C2B4}" srcOrd="8" destOrd="0" presId="urn:microsoft.com/office/officeart/2005/8/layout/default"/>
    <dgm:cxn modelId="{8AE076F7-41DA-405D-B4EB-FBA45D6DE4BD}" type="presParOf" srcId="{F5AAE248-6C2B-4534-B1B9-35C03F8BDDCF}" destId="{3EBCC9FD-878A-48AD-944C-0DD95986C428}" srcOrd="9" destOrd="0" presId="urn:microsoft.com/office/officeart/2005/8/layout/default"/>
    <dgm:cxn modelId="{CA396600-B3F4-4B7B-98E2-C7CBAE7C1C26}" type="presParOf" srcId="{F5AAE248-6C2B-4534-B1B9-35C03F8BDDCF}" destId="{2642AC36-E8CE-46F1-9A62-B5A645BE3F3C}" srcOrd="10" destOrd="0" presId="urn:microsoft.com/office/officeart/2005/8/layout/default"/>
    <dgm:cxn modelId="{8FAF6056-CE9D-4B59-AEE9-1D0C72827AEE}" type="presParOf" srcId="{F5AAE248-6C2B-4534-B1B9-35C03F8BDDCF}" destId="{AA4D9024-5BE2-4E86-AED4-D1DE1E757151}" srcOrd="11" destOrd="0" presId="urn:microsoft.com/office/officeart/2005/8/layout/default"/>
    <dgm:cxn modelId="{BEFD475C-A888-441D-BFCF-2EF002DCAE0E}" type="presParOf" srcId="{F5AAE248-6C2B-4534-B1B9-35C03F8BDDCF}" destId="{6931BC98-A409-4020-B91C-EEAD715BEF64}" srcOrd="12" destOrd="0" presId="urn:microsoft.com/office/officeart/2005/8/layout/default"/>
    <dgm:cxn modelId="{60ED54C1-AE75-47BE-9A15-2D282691218E}" type="presParOf" srcId="{F5AAE248-6C2B-4534-B1B9-35C03F8BDDCF}" destId="{FC780971-DC71-4F23-B555-CD0B524B350B}" srcOrd="13" destOrd="0" presId="urn:microsoft.com/office/officeart/2005/8/layout/default"/>
    <dgm:cxn modelId="{C2A2373B-B3C3-432D-B271-ADA398CEE4B2}" type="presParOf" srcId="{F5AAE248-6C2B-4534-B1B9-35C03F8BDDCF}" destId="{84907C44-CB19-4964-BF88-21B9460C0FBF}" srcOrd="14" destOrd="0" presId="urn:microsoft.com/office/officeart/2005/8/layout/default"/>
    <dgm:cxn modelId="{78E5BA22-5CC3-4B09-96DC-34680ABC9542}" type="presParOf" srcId="{F5AAE248-6C2B-4534-B1B9-35C03F8BDDCF}" destId="{3255EF46-8F0B-4B84-9BB4-1E6F9C6351C7}" srcOrd="15" destOrd="0" presId="urn:microsoft.com/office/officeart/2005/8/layout/default"/>
    <dgm:cxn modelId="{4032C9DB-BEF4-4F84-AA0D-2453974A5077}" type="presParOf" srcId="{F5AAE248-6C2B-4534-B1B9-35C03F8BDDCF}" destId="{909FFFCF-FBAA-4DDD-B3C9-F4E92B320539}" srcOrd="16" destOrd="0" presId="urn:microsoft.com/office/officeart/2005/8/layout/default"/>
    <dgm:cxn modelId="{BED31FA5-FDD3-4AF9-A065-AA3C1A3A8BD2}" type="presParOf" srcId="{F5AAE248-6C2B-4534-B1B9-35C03F8BDDCF}" destId="{D4418932-992B-4461-A25C-121BF622F5BB}" srcOrd="17" destOrd="0" presId="urn:microsoft.com/office/officeart/2005/8/layout/default"/>
    <dgm:cxn modelId="{B4A1FDB1-C007-4DAF-BF4A-16C45CECC4CA}" type="presParOf" srcId="{F5AAE248-6C2B-4534-B1B9-35C03F8BDDCF}" destId="{41384339-2F82-4E50-A830-AF365847B210}" srcOrd="18" destOrd="0" presId="urn:microsoft.com/office/officeart/2005/8/layout/default"/>
    <dgm:cxn modelId="{FD4A47EE-7A64-48E4-8478-5A88AD7DC59A}" type="presParOf" srcId="{F5AAE248-6C2B-4534-B1B9-35C03F8BDDCF}" destId="{AE694DC8-3B20-4A62-8E5B-FBBC18CDA1AE}" srcOrd="19" destOrd="0" presId="urn:microsoft.com/office/officeart/2005/8/layout/default"/>
    <dgm:cxn modelId="{4F219F79-3CAB-4FE7-9019-90974C89464C}" type="presParOf" srcId="{F5AAE248-6C2B-4534-B1B9-35C03F8BDDCF}" destId="{D3C4D937-3FF6-4A5B-9536-3B1852DA202E}" srcOrd="20" destOrd="0" presId="urn:microsoft.com/office/officeart/2005/8/layout/default"/>
    <dgm:cxn modelId="{0C6207D0-B3B8-4800-9016-70BB2F91544F}" type="presParOf" srcId="{F5AAE248-6C2B-4534-B1B9-35C03F8BDDCF}" destId="{EDDF3122-28D4-4554-B058-0812D1B6820B}" srcOrd="21" destOrd="0" presId="urn:microsoft.com/office/officeart/2005/8/layout/default"/>
    <dgm:cxn modelId="{E1C3A7C4-5DD6-4A90-9D72-E97750E12BA0}" type="presParOf" srcId="{F5AAE248-6C2B-4534-B1B9-35C03F8BDDCF}" destId="{0E93ED9A-71D7-4E5F-AFDC-712F2FF74E61}" srcOrd="22" destOrd="0" presId="urn:microsoft.com/office/officeart/2005/8/layout/default"/>
    <dgm:cxn modelId="{42D2D9B9-F9D6-45B7-9BEC-57E6B4D3DBC8}" type="presParOf" srcId="{F5AAE248-6C2B-4534-B1B9-35C03F8BDDCF}" destId="{1925ABB9-6D2C-4E3C-9462-9142192996DC}" srcOrd="23" destOrd="0" presId="urn:microsoft.com/office/officeart/2005/8/layout/default"/>
    <dgm:cxn modelId="{C52D3D46-DFDD-48D3-A94A-02BF92F37C9A}" type="presParOf" srcId="{F5AAE248-6C2B-4534-B1B9-35C03F8BDDCF}" destId="{E73EE45B-1312-4C00-8E57-27360E7A7419}" srcOrd="24" destOrd="0" presId="urn:microsoft.com/office/officeart/2005/8/layout/default"/>
    <dgm:cxn modelId="{F0B82935-977E-43F0-8E63-B9479E4DF766}" type="presParOf" srcId="{F5AAE248-6C2B-4534-B1B9-35C03F8BDDCF}" destId="{D1089101-7789-455F-AFC0-B1FED7C2041D}" srcOrd="25" destOrd="0" presId="urn:microsoft.com/office/officeart/2005/8/layout/default"/>
    <dgm:cxn modelId="{7008C860-8166-45CD-B0C2-281477C2FE8E}" type="presParOf" srcId="{F5AAE248-6C2B-4534-B1B9-35C03F8BDDCF}" destId="{2FA974B2-EC71-4641-A9C6-BB9C363546DA}" srcOrd="26" destOrd="0" presId="urn:microsoft.com/office/officeart/2005/8/layout/default"/>
    <dgm:cxn modelId="{A75F34D6-F700-43AA-8B16-2440988D3A91}" type="presParOf" srcId="{F5AAE248-6C2B-4534-B1B9-35C03F8BDDCF}" destId="{94C48EFD-46DD-4B53-AB1D-3F31633CA1B2}" srcOrd="27" destOrd="0" presId="urn:microsoft.com/office/officeart/2005/8/layout/default"/>
    <dgm:cxn modelId="{FE327084-7303-4BB5-AF73-9D7AE1561D46}" type="presParOf" srcId="{F5AAE248-6C2B-4534-B1B9-35C03F8BDDCF}" destId="{76FE5A0A-A740-4E07-BD89-DB39AD0D7B9D}" srcOrd="28" destOrd="0" presId="urn:microsoft.com/office/officeart/2005/8/layout/default"/>
    <dgm:cxn modelId="{7AA228B7-F7E4-44DC-B415-A7B2D73030A7}" type="presParOf" srcId="{F5AAE248-6C2B-4534-B1B9-35C03F8BDDCF}" destId="{FAA92D23-C242-4BE9-8D8C-3812DF6704A3}" srcOrd="29" destOrd="0" presId="urn:microsoft.com/office/officeart/2005/8/layout/default"/>
    <dgm:cxn modelId="{3022FEDD-5F50-42BB-A069-B3DC53E91753}" type="presParOf" srcId="{F5AAE248-6C2B-4534-B1B9-35C03F8BDDCF}" destId="{F98D3856-CEED-4219-A06E-1C14B69C8A01}" srcOrd="30" destOrd="0" presId="urn:microsoft.com/office/officeart/2005/8/layout/default"/>
    <dgm:cxn modelId="{466176E5-84CF-448F-B641-67D38394640B}" type="presParOf" srcId="{F5AAE248-6C2B-4534-B1B9-35C03F8BDDCF}" destId="{FDB94C9A-A5CE-4774-BD6E-568BBEB335C3}" srcOrd="31" destOrd="0" presId="urn:microsoft.com/office/officeart/2005/8/layout/default"/>
    <dgm:cxn modelId="{AA381ACC-62B9-4B53-A85D-302986E16083}" type="presParOf" srcId="{F5AAE248-6C2B-4534-B1B9-35C03F8BDDCF}" destId="{7F5D5624-648E-4AD0-A4E8-DB9D1D34BF55}" srcOrd="32" destOrd="0" presId="urn:microsoft.com/office/officeart/2005/8/layout/default"/>
    <dgm:cxn modelId="{D2B2EA32-4871-4CBD-B832-1D5DE3162A3B}" type="presParOf" srcId="{F5AAE248-6C2B-4534-B1B9-35C03F8BDDCF}" destId="{A4AB18DC-F10A-41BA-A754-D1E7E332A219}" srcOrd="33" destOrd="0" presId="urn:microsoft.com/office/officeart/2005/8/layout/default"/>
    <dgm:cxn modelId="{07DE2964-43A2-495D-92DA-1000DE903132}" type="presParOf" srcId="{F5AAE248-6C2B-4534-B1B9-35C03F8BDDCF}" destId="{7956BEB2-2B03-498D-94E8-79D4C9C27E8B}" srcOrd="34" destOrd="0" presId="urn:microsoft.com/office/officeart/2005/8/layout/default"/>
    <dgm:cxn modelId="{6DABCEB8-E816-4662-9ABA-63D5006EB227}" type="presParOf" srcId="{F5AAE248-6C2B-4534-B1B9-35C03F8BDDCF}" destId="{7141E93F-06FF-41EE-AA59-29BEC4E6D805}" srcOrd="35" destOrd="0" presId="urn:microsoft.com/office/officeart/2005/8/layout/default"/>
    <dgm:cxn modelId="{059CE2B5-9142-4B17-BE30-92880E53A7C8}" type="presParOf" srcId="{F5AAE248-6C2B-4534-B1B9-35C03F8BDDCF}" destId="{F5430BF4-A5E4-450A-8232-1939B30EF995}" srcOrd="36" destOrd="0" presId="urn:microsoft.com/office/officeart/2005/8/layout/default"/>
    <dgm:cxn modelId="{43A84600-039F-4EFD-AA49-55CA8566E775}" type="presParOf" srcId="{F5AAE248-6C2B-4534-B1B9-35C03F8BDDCF}" destId="{4EAF4797-2EC6-46F1-A95B-61F28C83F9CA}" srcOrd="37" destOrd="0" presId="urn:microsoft.com/office/officeart/2005/8/layout/default"/>
    <dgm:cxn modelId="{E4AE4B79-D72A-4B8A-B2E4-19420B47E400}" type="presParOf" srcId="{F5AAE248-6C2B-4534-B1B9-35C03F8BDDCF}" destId="{5265D266-4AD6-407F-83BD-DA235F45C82D}" srcOrd="3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FEBB10-73F7-4195-BC00-3CBFE7D37A55}" type="doc">
      <dgm:prSet loTypeId="urn:microsoft.com/office/officeart/2005/8/layout/pyramid1" loCatId="pyramid" qsTypeId="urn:microsoft.com/office/officeart/2005/8/quickstyle/simple1" qsCatId="simple" csTypeId="urn:microsoft.com/office/officeart/2005/8/colors/accent5_4" csCatId="accent5" phldr="1"/>
      <dgm:spPr/>
    </dgm:pt>
    <dgm:pt modelId="{2B76190F-50F5-4287-8940-C63873FBECAA}">
      <dgm:prSet phldrT="[Texto]" custT="1"/>
      <dgm:spPr>
        <a:xfrm>
          <a:off x="1798743" y="0"/>
          <a:ext cx="1798743" cy="1049231"/>
        </a:xfrm>
      </dgm:spPr>
      <dgm:t>
        <a:bodyPr/>
        <a:lstStyle/>
        <a:p>
          <a:endParaRPr lang="es-EC" sz="1200" b="1" dirty="0">
            <a:solidFill>
              <a:schemeClr val="bg1"/>
            </a:solidFill>
          </a:endParaRPr>
        </a:p>
        <a:p>
          <a:r>
            <a:rPr lang="es-EC" sz="1200" b="1" dirty="0">
              <a:solidFill>
                <a:schemeClr val="bg1"/>
              </a:solidFill>
            </a:rPr>
            <a:t>Viviendas</a:t>
          </a:r>
          <a:endParaRPr lang="es-EC" sz="2000" b="1" dirty="0">
            <a:solidFill>
              <a:schemeClr val="bg1"/>
            </a:solidFill>
            <a:latin typeface="Century Gothic" panose="020B0502020202020204" pitchFamily="34" charset="0"/>
            <a:ea typeface="+mn-ea"/>
            <a:cs typeface="+mn-cs"/>
          </a:endParaRPr>
        </a:p>
      </dgm:t>
    </dgm:pt>
    <dgm:pt modelId="{CC7C4EC3-80BC-47A2-9C88-999D5FA613FA}" type="parTrans" cxnId="{57B6B27C-4372-47FF-A83E-EAC462494C0D}">
      <dgm:prSet/>
      <dgm:spPr/>
      <dgm:t>
        <a:bodyPr/>
        <a:lstStyle/>
        <a:p>
          <a:endParaRPr lang="es-EC" sz="2000" b="1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73C4A539-3C43-4C6D-B406-2CC9E2674276}" type="sibTrans" cxnId="{57B6B27C-4372-47FF-A83E-EAC462494C0D}">
      <dgm:prSet/>
      <dgm:spPr/>
      <dgm:t>
        <a:bodyPr/>
        <a:lstStyle/>
        <a:p>
          <a:endParaRPr lang="es-EC" sz="2000" b="1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AD33EC14-3A5A-4F7C-8A15-325EFEA1B1FA}">
      <dgm:prSet phldrT="[Texto]" custT="1"/>
      <dgm:spPr>
        <a:xfrm>
          <a:off x="899371" y="1049231"/>
          <a:ext cx="3597486" cy="1049231"/>
        </a:xfrm>
      </dgm:spPr>
      <dgm:t>
        <a:bodyPr/>
        <a:lstStyle/>
        <a:p>
          <a:r>
            <a:rPr lang="es-EC" sz="2000" b="1" dirty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+mn-cs"/>
            </a:rPr>
            <a:t>Hogares</a:t>
          </a:r>
        </a:p>
      </dgm:t>
    </dgm:pt>
    <dgm:pt modelId="{7430C912-DFCA-402B-BD9A-30422E4E6271}" type="parTrans" cxnId="{358831EA-69D6-4414-A510-E6FCAC918DF1}">
      <dgm:prSet/>
      <dgm:spPr/>
      <dgm:t>
        <a:bodyPr/>
        <a:lstStyle/>
        <a:p>
          <a:endParaRPr lang="es-EC" sz="2000" b="1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A93C5022-42CA-4295-B33A-082E7A6C862A}" type="sibTrans" cxnId="{358831EA-69D6-4414-A510-E6FCAC918DF1}">
      <dgm:prSet/>
      <dgm:spPr/>
      <dgm:t>
        <a:bodyPr/>
        <a:lstStyle/>
        <a:p>
          <a:endParaRPr lang="es-EC" sz="2000" b="1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29C060A8-933C-47B8-B854-B551A0F6BB30}">
      <dgm:prSet phldrT="[Texto]" custT="1"/>
      <dgm:spPr>
        <a:xfrm>
          <a:off x="0" y="2098463"/>
          <a:ext cx="5396230" cy="1049231"/>
        </a:xfrm>
      </dgm:spPr>
      <dgm:t>
        <a:bodyPr/>
        <a:lstStyle/>
        <a:p>
          <a:r>
            <a:rPr lang="es-EC" sz="2000" b="1" dirty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+mn-cs"/>
            </a:rPr>
            <a:t>17’746.258</a:t>
          </a:r>
        </a:p>
        <a:p>
          <a:r>
            <a:rPr lang="es-EC" sz="2000" b="1" dirty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+mn-cs"/>
            </a:rPr>
            <a:t>Personas sueltas (REBPE)</a:t>
          </a:r>
        </a:p>
      </dgm:t>
    </dgm:pt>
    <dgm:pt modelId="{AF297EDC-98F0-4978-896B-D25CAE78563F}" type="parTrans" cxnId="{5044B8D3-4358-4C2C-B820-4CE220C642AB}">
      <dgm:prSet/>
      <dgm:spPr/>
      <dgm:t>
        <a:bodyPr/>
        <a:lstStyle/>
        <a:p>
          <a:endParaRPr lang="es-EC" sz="2000" b="1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65ACDE34-7B26-4077-B45A-52B172953B9D}" type="sibTrans" cxnId="{5044B8D3-4358-4C2C-B820-4CE220C642AB}">
      <dgm:prSet/>
      <dgm:spPr/>
      <dgm:t>
        <a:bodyPr/>
        <a:lstStyle/>
        <a:p>
          <a:endParaRPr lang="es-EC" sz="2000" b="1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37EFA881-E7D0-4B3F-820B-A0C6DF18F0E0}" type="pres">
      <dgm:prSet presAssocID="{F4FEBB10-73F7-4195-BC00-3CBFE7D37A55}" presName="Name0" presStyleCnt="0">
        <dgm:presLayoutVars>
          <dgm:dir/>
          <dgm:animLvl val="lvl"/>
          <dgm:resizeHandles val="exact"/>
        </dgm:presLayoutVars>
      </dgm:prSet>
      <dgm:spPr/>
    </dgm:pt>
    <dgm:pt modelId="{BC82624B-5FD4-475C-BCB2-017F30513A10}" type="pres">
      <dgm:prSet presAssocID="{2B76190F-50F5-4287-8940-C63873FBECAA}" presName="Name8" presStyleCnt="0"/>
      <dgm:spPr/>
    </dgm:pt>
    <dgm:pt modelId="{D33EECD8-6E54-4B5D-8867-977223109723}" type="pres">
      <dgm:prSet presAssocID="{2B76190F-50F5-4287-8940-C63873FBECAA}" presName="level" presStyleLbl="node1" presStyleIdx="0" presStyleCnt="3">
        <dgm:presLayoutVars>
          <dgm:chMax val="1"/>
          <dgm:bulletEnabled val="1"/>
        </dgm:presLayoutVars>
      </dgm:prSet>
      <dgm:spPr>
        <a:prstGeom prst="trapezoid">
          <a:avLst>
            <a:gd name="adj" fmla="val 85717"/>
          </a:avLst>
        </a:prstGeom>
      </dgm:spPr>
    </dgm:pt>
    <dgm:pt modelId="{C1932089-6CD8-4DC2-BF66-55C6F4987B47}" type="pres">
      <dgm:prSet presAssocID="{2B76190F-50F5-4287-8940-C63873FBECA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FCBF4E4-3C03-4B8E-AD1D-6FFBB9FCD4FF}" type="pres">
      <dgm:prSet presAssocID="{AD33EC14-3A5A-4F7C-8A15-325EFEA1B1FA}" presName="Name8" presStyleCnt="0"/>
      <dgm:spPr/>
    </dgm:pt>
    <dgm:pt modelId="{3BE114BF-0E02-49A0-BD98-FEC49843143C}" type="pres">
      <dgm:prSet presAssocID="{AD33EC14-3A5A-4F7C-8A15-325EFEA1B1FA}" presName="level" presStyleLbl="node1" presStyleIdx="1" presStyleCnt="3">
        <dgm:presLayoutVars>
          <dgm:chMax val="1"/>
          <dgm:bulletEnabled val="1"/>
        </dgm:presLayoutVars>
      </dgm:prSet>
      <dgm:spPr>
        <a:prstGeom prst="trapezoid">
          <a:avLst>
            <a:gd name="adj" fmla="val 85717"/>
          </a:avLst>
        </a:prstGeom>
      </dgm:spPr>
    </dgm:pt>
    <dgm:pt modelId="{C003FEBB-F177-4607-86D2-A73612EE2D17}" type="pres">
      <dgm:prSet presAssocID="{AD33EC14-3A5A-4F7C-8A15-325EFEA1B1F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11163A9-11F4-4B43-AC5A-5709C1395C99}" type="pres">
      <dgm:prSet presAssocID="{29C060A8-933C-47B8-B854-B551A0F6BB30}" presName="Name8" presStyleCnt="0"/>
      <dgm:spPr/>
    </dgm:pt>
    <dgm:pt modelId="{C89D4917-FA71-4CC5-8A84-C8A0FF80B094}" type="pres">
      <dgm:prSet presAssocID="{29C060A8-933C-47B8-B854-B551A0F6BB30}" presName="level" presStyleLbl="node1" presStyleIdx="2" presStyleCnt="3">
        <dgm:presLayoutVars>
          <dgm:chMax val="1"/>
          <dgm:bulletEnabled val="1"/>
        </dgm:presLayoutVars>
      </dgm:prSet>
      <dgm:spPr>
        <a:prstGeom prst="trapezoid">
          <a:avLst>
            <a:gd name="adj" fmla="val 85717"/>
          </a:avLst>
        </a:prstGeom>
      </dgm:spPr>
    </dgm:pt>
    <dgm:pt modelId="{ACE99F76-C32A-4D1A-B080-02BB2469BAB0}" type="pres">
      <dgm:prSet presAssocID="{29C060A8-933C-47B8-B854-B551A0F6BB3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40E4D01-4879-425E-AFD8-16F3021F2397}" type="presOf" srcId="{2B76190F-50F5-4287-8940-C63873FBECAA}" destId="{C1932089-6CD8-4DC2-BF66-55C6F4987B47}" srcOrd="1" destOrd="0" presId="urn:microsoft.com/office/officeart/2005/8/layout/pyramid1"/>
    <dgm:cxn modelId="{1402D80A-DB96-4FBE-B90C-1BB42C1D1089}" type="presOf" srcId="{AD33EC14-3A5A-4F7C-8A15-325EFEA1B1FA}" destId="{3BE114BF-0E02-49A0-BD98-FEC49843143C}" srcOrd="0" destOrd="0" presId="urn:microsoft.com/office/officeart/2005/8/layout/pyramid1"/>
    <dgm:cxn modelId="{ED5F6511-ECAD-4E77-9FE6-4CB6D82B9688}" type="presOf" srcId="{2B76190F-50F5-4287-8940-C63873FBECAA}" destId="{D33EECD8-6E54-4B5D-8867-977223109723}" srcOrd="0" destOrd="0" presId="urn:microsoft.com/office/officeart/2005/8/layout/pyramid1"/>
    <dgm:cxn modelId="{531CAE2A-338B-4352-B28D-9FABB85C4042}" type="presOf" srcId="{29C060A8-933C-47B8-B854-B551A0F6BB30}" destId="{ACE99F76-C32A-4D1A-B080-02BB2469BAB0}" srcOrd="1" destOrd="0" presId="urn:microsoft.com/office/officeart/2005/8/layout/pyramid1"/>
    <dgm:cxn modelId="{79754A3D-0EF2-46AE-85E8-2FC86B6554A5}" type="presOf" srcId="{F4FEBB10-73F7-4195-BC00-3CBFE7D37A55}" destId="{37EFA881-E7D0-4B3F-820B-A0C6DF18F0E0}" srcOrd="0" destOrd="0" presId="urn:microsoft.com/office/officeart/2005/8/layout/pyramid1"/>
    <dgm:cxn modelId="{57B6B27C-4372-47FF-A83E-EAC462494C0D}" srcId="{F4FEBB10-73F7-4195-BC00-3CBFE7D37A55}" destId="{2B76190F-50F5-4287-8940-C63873FBECAA}" srcOrd="0" destOrd="0" parTransId="{CC7C4EC3-80BC-47A2-9C88-999D5FA613FA}" sibTransId="{73C4A539-3C43-4C6D-B406-2CC9E2674276}"/>
    <dgm:cxn modelId="{54E8B09A-86D3-4FB9-B4B0-B69E1B14A501}" type="presOf" srcId="{29C060A8-933C-47B8-B854-B551A0F6BB30}" destId="{C89D4917-FA71-4CC5-8A84-C8A0FF80B094}" srcOrd="0" destOrd="0" presId="urn:microsoft.com/office/officeart/2005/8/layout/pyramid1"/>
    <dgm:cxn modelId="{5044B8D3-4358-4C2C-B820-4CE220C642AB}" srcId="{F4FEBB10-73F7-4195-BC00-3CBFE7D37A55}" destId="{29C060A8-933C-47B8-B854-B551A0F6BB30}" srcOrd="2" destOrd="0" parTransId="{AF297EDC-98F0-4978-896B-D25CAE78563F}" sibTransId="{65ACDE34-7B26-4077-B45A-52B172953B9D}"/>
    <dgm:cxn modelId="{358831EA-69D6-4414-A510-E6FCAC918DF1}" srcId="{F4FEBB10-73F7-4195-BC00-3CBFE7D37A55}" destId="{AD33EC14-3A5A-4F7C-8A15-325EFEA1B1FA}" srcOrd="1" destOrd="0" parTransId="{7430C912-DFCA-402B-BD9A-30422E4E6271}" sibTransId="{A93C5022-42CA-4295-B33A-082E7A6C862A}"/>
    <dgm:cxn modelId="{9CC757EF-ECB9-40E0-9F38-6F773EDD86C7}" type="presOf" srcId="{AD33EC14-3A5A-4F7C-8A15-325EFEA1B1FA}" destId="{C003FEBB-F177-4607-86D2-A73612EE2D17}" srcOrd="1" destOrd="0" presId="urn:microsoft.com/office/officeart/2005/8/layout/pyramid1"/>
    <dgm:cxn modelId="{A653B667-51AA-4337-B74B-09F41F12C803}" type="presParOf" srcId="{37EFA881-E7D0-4B3F-820B-A0C6DF18F0E0}" destId="{BC82624B-5FD4-475C-BCB2-017F30513A10}" srcOrd="0" destOrd="0" presId="urn:microsoft.com/office/officeart/2005/8/layout/pyramid1"/>
    <dgm:cxn modelId="{C0BE4CCA-9B7C-4A0A-BAD7-D820BC82616E}" type="presParOf" srcId="{BC82624B-5FD4-475C-BCB2-017F30513A10}" destId="{D33EECD8-6E54-4B5D-8867-977223109723}" srcOrd="0" destOrd="0" presId="urn:microsoft.com/office/officeart/2005/8/layout/pyramid1"/>
    <dgm:cxn modelId="{F67CC015-F896-42EB-B9B0-14EB604E1F56}" type="presParOf" srcId="{BC82624B-5FD4-475C-BCB2-017F30513A10}" destId="{C1932089-6CD8-4DC2-BF66-55C6F4987B47}" srcOrd="1" destOrd="0" presId="urn:microsoft.com/office/officeart/2005/8/layout/pyramid1"/>
    <dgm:cxn modelId="{F7E3F4DA-876C-444B-94EA-D9B4B62694E6}" type="presParOf" srcId="{37EFA881-E7D0-4B3F-820B-A0C6DF18F0E0}" destId="{9FCBF4E4-3C03-4B8E-AD1D-6FFBB9FCD4FF}" srcOrd="1" destOrd="0" presId="urn:microsoft.com/office/officeart/2005/8/layout/pyramid1"/>
    <dgm:cxn modelId="{0AF45560-1A90-4A44-B0A1-B316CC7AC88E}" type="presParOf" srcId="{9FCBF4E4-3C03-4B8E-AD1D-6FFBB9FCD4FF}" destId="{3BE114BF-0E02-49A0-BD98-FEC49843143C}" srcOrd="0" destOrd="0" presId="urn:microsoft.com/office/officeart/2005/8/layout/pyramid1"/>
    <dgm:cxn modelId="{4D8F5AF4-9402-41BC-A705-D7E100457913}" type="presParOf" srcId="{9FCBF4E4-3C03-4B8E-AD1D-6FFBB9FCD4FF}" destId="{C003FEBB-F177-4607-86D2-A73612EE2D17}" srcOrd="1" destOrd="0" presId="urn:microsoft.com/office/officeart/2005/8/layout/pyramid1"/>
    <dgm:cxn modelId="{EDB657C0-EC5F-49C8-B9FA-5FB9ECAD96DE}" type="presParOf" srcId="{37EFA881-E7D0-4B3F-820B-A0C6DF18F0E0}" destId="{311163A9-11F4-4B43-AC5A-5709C1395C99}" srcOrd="2" destOrd="0" presId="urn:microsoft.com/office/officeart/2005/8/layout/pyramid1"/>
    <dgm:cxn modelId="{B78D1429-EAB3-4B27-A32D-A0A5B6F172B2}" type="presParOf" srcId="{311163A9-11F4-4B43-AC5A-5709C1395C99}" destId="{C89D4917-FA71-4CC5-8A84-C8A0FF80B094}" srcOrd="0" destOrd="0" presId="urn:microsoft.com/office/officeart/2005/8/layout/pyramid1"/>
    <dgm:cxn modelId="{9BF8E273-96E2-4C7C-ABC1-261FBD874DF2}" type="presParOf" srcId="{311163A9-11F4-4B43-AC5A-5709C1395C99}" destId="{ACE99F76-C32A-4D1A-B080-02BB2469BAB0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414BDF-DB7B-4396-9B58-D61F2615BAAF}">
      <dsp:nvSpPr>
        <dsp:cNvPr id="0" name=""/>
        <dsp:cNvSpPr/>
      </dsp:nvSpPr>
      <dsp:spPr>
        <a:xfrm>
          <a:off x="-5356023" y="-820204"/>
          <a:ext cx="6377646" cy="6377646"/>
        </a:xfrm>
        <a:prstGeom prst="blockArc">
          <a:avLst>
            <a:gd name="adj1" fmla="val 18900000"/>
            <a:gd name="adj2" fmla="val 2700000"/>
            <a:gd name="adj3" fmla="val 339"/>
          </a:avLst>
        </a:prstGeom>
        <a:noFill/>
        <a:ln w="1905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02D7DC-7CB5-43D7-AB65-A221ED74CA24}">
      <dsp:nvSpPr>
        <dsp:cNvPr id="0" name=""/>
        <dsp:cNvSpPr/>
      </dsp:nvSpPr>
      <dsp:spPr>
        <a:xfrm>
          <a:off x="446749" y="295982"/>
          <a:ext cx="9165649" cy="5923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7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700" kern="1200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Fortalecer la gobernanza de Sistema Estadístico Nacional</a:t>
          </a:r>
          <a:endParaRPr lang="es-ES" sz="1700" kern="1200" dirty="0">
            <a:solidFill>
              <a:srgbClr val="7030A0"/>
            </a:solidFill>
          </a:endParaRPr>
        </a:p>
      </dsp:txBody>
      <dsp:txXfrm>
        <a:off x="446749" y="295982"/>
        <a:ext cx="9165649" cy="592344"/>
      </dsp:txXfrm>
    </dsp:sp>
    <dsp:sp modelId="{053284C4-1DC8-40A5-BE7C-2EC5B5A5927F}">
      <dsp:nvSpPr>
        <dsp:cNvPr id="0" name=""/>
        <dsp:cNvSpPr/>
      </dsp:nvSpPr>
      <dsp:spPr>
        <a:xfrm>
          <a:off x="76534" y="221939"/>
          <a:ext cx="740430" cy="7404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0E1C87-51B1-4060-A76A-94882C4B7A2F}">
      <dsp:nvSpPr>
        <dsp:cNvPr id="0" name=""/>
        <dsp:cNvSpPr/>
      </dsp:nvSpPr>
      <dsp:spPr>
        <a:xfrm>
          <a:off x="871205" y="1184214"/>
          <a:ext cx="8741193" cy="5923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7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700" kern="1200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Mejorar la calidad de la producción estadística de las instituciones del Estado</a:t>
          </a:r>
          <a:endParaRPr lang="es-ES" sz="1700" kern="1200" dirty="0">
            <a:solidFill>
              <a:srgbClr val="7030A0"/>
            </a:solidFill>
          </a:endParaRPr>
        </a:p>
      </dsp:txBody>
      <dsp:txXfrm>
        <a:off x="871205" y="1184214"/>
        <a:ext cx="8741193" cy="592344"/>
      </dsp:txXfrm>
    </dsp:sp>
    <dsp:sp modelId="{84DDFDF3-03C4-4443-A00E-152A558847DC}">
      <dsp:nvSpPr>
        <dsp:cNvPr id="0" name=""/>
        <dsp:cNvSpPr/>
      </dsp:nvSpPr>
      <dsp:spPr>
        <a:xfrm>
          <a:off x="500990" y="1110171"/>
          <a:ext cx="740430" cy="7404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22DAD6-A7AD-402E-B267-B7CBAA934136}">
      <dsp:nvSpPr>
        <dsp:cNvPr id="0" name=""/>
        <dsp:cNvSpPr/>
      </dsp:nvSpPr>
      <dsp:spPr>
        <a:xfrm>
          <a:off x="1001479" y="2072446"/>
          <a:ext cx="8610919" cy="5923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7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700" kern="1200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Modernizar la producción </a:t>
          </a:r>
          <a:r>
            <a:rPr lang="es-419" sz="1700" b="1" kern="1200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estadística</a:t>
          </a:r>
          <a:r>
            <a:rPr lang="es-419" sz="1700" kern="1200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 del INEC</a:t>
          </a:r>
          <a:endParaRPr lang="es-ES" sz="1700" kern="1200" dirty="0">
            <a:solidFill>
              <a:srgbClr val="7030A0"/>
            </a:solidFill>
          </a:endParaRPr>
        </a:p>
      </dsp:txBody>
      <dsp:txXfrm>
        <a:off x="1001479" y="2072446"/>
        <a:ext cx="8610919" cy="592344"/>
      </dsp:txXfrm>
    </dsp:sp>
    <dsp:sp modelId="{89D31299-D705-4346-96EE-9EF7F6118EB6}">
      <dsp:nvSpPr>
        <dsp:cNvPr id="0" name=""/>
        <dsp:cNvSpPr/>
      </dsp:nvSpPr>
      <dsp:spPr>
        <a:xfrm>
          <a:off x="631264" y="1998403"/>
          <a:ext cx="740430" cy="7404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B0643C-EA08-4DD2-BD94-54B68E15E34C}">
      <dsp:nvSpPr>
        <dsp:cNvPr id="0" name=""/>
        <dsp:cNvSpPr/>
      </dsp:nvSpPr>
      <dsp:spPr>
        <a:xfrm>
          <a:off x="871205" y="2960678"/>
          <a:ext cx="8741193" cy="5923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7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700" kern="1200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Incrementar la producción de estadísticas oficiales a partir del aprovechamiento de Registros Administrativos</a:t>
          </a:r>
          <a:endParaRPr lang="es-ES" sz="1700" kern="1200" dirty="0">
            <a:solidFill>
              <a:srgbClr val="7030A0"/>
            </a:solidFill>
          </a:endParaRPr>
        </a:p>
      </dsp:txBody>
      <dsp:txXfrm>
        <a:off x="871205" y="2960678"/>
        <a:ext cx="8741193" cy="592344"/>
      </dsp:txXfrm>
    </dsp:sp>
    <dsp:sp modelId="{5F2D2C03-6E38-407D-8B56-C6F7559010F1}">
      <dsp:nvSpPr>
        <dsp:cNvPr id="0" name=""/>
        <dsp:cNvSpPr/>
      </dsp:nvSpPr>
      <dsp:spPr>
        <a:xfrm>
          <a:off x="500990" y="2886635"/>
          <a:ext cx="740430" cy="7404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31140F-58E5-4E64-AB4B-DD80BE63A921}">
      <dsp:nvSpPr>
        <dsp:cNvPr id="0" name=""/>
        <dsp:cNvSpPr/>
      </dsp:nvSpPr>
      <dsp:spPr>
        <a:xfrm>
          <a:off x="446749" y="3848910"/>
          <a:ext cx="9165649" cy="5923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7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700" kern="1200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Facilitar el acceso a las estadísticas oficiales de manera oportuna y transparente</a:t>
          </a:r>
          <a:endParaRPr lang="es-ES" sz="1700" kern="1200" dirty="0">
            <a:solidFill>
              <a:srgbClr val="7030A0"/>
            </a:solidFill>
          </a:endParaRPr>
        </a:p>
      </dsp:txBody>
      <dsp:txXfrm>
        <a:off x="446749" y="3848910"/>
        <a:ext cx="9165649" cy="592344"/>
      </dsp:txXfrm>
    </dsp:sp>
    <dsp:sp modelId="{4179BF1C-2852-450D-98BB-C8A675DE9DFD}">
      <dsp:nvSpPr>
        <dsp:cNvPr id="0" name=""/>
        <dsp:cNvSpPr/>
      </dsp:nvSpPr>
      <dsp:spPr>
        <a:xfrm>
          <a:off x="76534" y="3774867"/>
          <a:ext cx="740430" cy="7404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414BDF-DB7B-4396-9B58-D61F2615BAAF}">
      <dsp:nvSpPr>
        <dsp:cNvPr id="0" name=""/>
        <dsp:cNvSpPr/>
      </dsp:nvSpPr>
      <dsp:spPr>
        <a:xfrm>
          <a:off x="-5189163" y="-794837"/>
          <a:ext cx="6179428" cy="6179428"/>
        </a:xfrm>
        <a:prstGeom prst="blockArc">
          <a:avLst>
            <a:gd name="adj1" fmla="val 18900000"/>
            <a:gd name="adj2" fmla="val 2700000"/>
            <a:gd name="adj3" fmla="val 350"/>
          </a:avLst>
        </a:prstGeom>
        <a:noFill/>
        <a:ln w="1905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02D7DC-7CB5-43D7-AB65-A221ED74CA24}">
      <dsp:nvSpPr>
        <dsp:cNvPr id="0" name=""/>
        <dsp:cNvSpPr/>
      </dsp:nvSpPr>
      <dsp:spPr>
        <a:xfrm>
          <a:off x="433120" y="286767"/>
          <a:ext cx="9373336" cy="5739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535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700" kern="1200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Fortalecer la gobernanza de Sistema Estadístico Nacional</a:t>
          </a:r>
          <a:endParaRPr lang="es-ES" sz="1700" kern="1200" dirty="0">
            <a:solidFill>
              <a:srgbClr val="7030A0"/>
            </a:solidFill>
          </a:endParaRPr>
        </a:p>
      </dsp:txBody>
      <dsp:txXfrm>
        <a:off x="433120" y="286767"/>
        <a:ext cx="9373336" cy="573902"/>
      </dsp:txXfrm>
    </dsp:sp>
    <dsp:sp modelId="{053284C4-1DC8-40A5-BE7C-2EC5B5A5927F}">
      <dsp:nvSpPr>
        <dsp:cNvPr id="0" name=""/>
        <dsp:cNvSpPr/>
      </dsp:nvSpPr>
      <dsp:spPr>
        <a:xfrm>
          <a:off x="74431" y="215029"/>
          <a:ext cx="717378" cy="7173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0E1C87-51B1-4060-A76A-94882C4B7A2F}">
      <dsp:nvSpPr>
        <dsp:cNvPr id="0" name=""/>
        <dsp:cNvSpPr/>
      </dsp:nvSpPr>
      <dsp:spPr>
        <a:xfrm>
          <a:off x="844362" y="1147346"/>
          <a:ext cx="8962094" cy="5739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535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700" kern="1200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Mejorar la calidad de la producción estadística de las instituciones del Estado</a:t>
          </a:r>
          <a:endParaRPr lang="es-ES" sz="1700" kern="1200" dirty="0">
            <a:solidFill>
              <a:srgbClr val="7030A0"/>
            </a:solidFill>
          </a:endParaRPr>
        </a:p>
      </dsp:txBody>
      <dsp:txXfrm>
        <a:off x="844362" y="1147346"/>
        <a:ext cx="8962094" cy="573902"/>
      </dsp:txXfrm>
    </dsp:sp>
    <dsp:sp modelId="{84DDFDF3-03C4-4443-A00E-152A558847DC}">
      <dsp:nvSpPr>
        <dsp:cNvPr id="0" name=""/>
        <dsp:cNvSpPr/>
      </dsp:nvSpPr>
      <dsp:spPr>
        <a:xfrm>
          <a:off x="485673" y="1075608"/>
          <a:ext cx="717378" cy="7173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22DAD6-A7AD-402E-B267-B7CBAA934136}">
      <dsp:nvSpPr>
        <dsp:cNvPr id="0" name=""/>
        <dsp:cNvSpPr/>
      </dsp:nvSpPr>
      <dsp:spPr>
        <a:xfrm>
          <a:off x="970581" y="2007925"/>
          <a:ext cx="8835876" cy="573902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535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700" b="1" kern="1200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Modernizar la producción estadística del INEC</a:t>
          </a:r>
          <a:endParaRPr lang="es-ES" sz="1700" b="1" kern="1200" dirty="0">
            <a:solidFill>
              <a:srgbClr val="7030A0"/>
            </a:solidFill>
          </a:endParaRPr>
        </a:p>
      </dsp:txBody>
      <dsp:txXfrm>
        <a:off x="970581" y="2007925"/>
        <a:ext cx="8835876" cy="573902"/>
      </dsp:txXfrm>
    </dsp:sp>
    <dsp:sp modelId="{89D31299-D705-4346-96EE-9EF7F6118EB6}">
      <dsp:nvSpPr>
        <dsp:cNvPr id="0" name=""/>
        <dsp:cNvSpPr/>
      </dsp:nvSpPr>
      <dsp:spPr>
        <a:xfrm>
          <a:off x="611891" y="1936187"/>
          <a:ext cx="717378" cy="7173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B0643C-EA08-4DD2-BD94-54B68E15E34C}">
      <dsp:nvSpPr>
        <dsp:cNvPr id="0" name=""/>
        <dsp:cNvSpPr/>
      </dsp:nvSpPr>
      <dsp:spPr>
        <a:xfrm>
          <a:off x="844362" y="2868503"/>
          <a:ext cx="8962094" cy="5739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535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700" kern="1200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Incrementar la producción de estadísticas oficiales a partir del aprovechamiento de Registros Administrativos</a:t>
          </a:r>
          <a:endParaRPr lang="es-ES" sz="1700" kern="1200" dirty="0">
            <a:solidFill>
              <a:srgbClr val="7030A0"/>
            </a:solidFill>
          </a:endParaRPr>
        </a:p>
      </dsp:txBody>
      <dsp:txXfrm>
        <a:off x="844362" y="2868503"/>
        <a:ext cx="8962094" cy="573902"/>
      </dsp:txXfrm>
    </dsp:sp>
    <dsp:sp modelId="{5F2D2C03-6E38-407D-8B56-C6F7559010F1}">
      <dsp:nvSpPr>
        <dsp:cNvPr id="0" name=""/>
        <dsp:cNvSpPr/>
      </dsp:nvSpPr>
      <dsp:spPr>
        <a:xfrm>
          <a:off x="485673" y="2796765"/>
          <a:ext cx="717378" cy="7173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31140F-58E5-4E64-AB4B-DD80BE63A921}">
      <dsp:nvSpPr>
        <dsp:cNvPr id="0" name=""/>
        <dsp:cNvSpPr/>
      </dsp:nvSpPr>
      <dsp:spPr>
        <a:xfrm>
          <a:off x="433120" y="3729082"/>
          <a:ext cx="9373336" cy="573902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535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700" b="1" kern="1200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Facilitar el acceso a las estadísticas oficiales de manera oportuna y transparente</a:t>
          </a:r>
          <a:endParaRPr lang="es-ES" sz="1700" b="1" kern="1200" dirty="0">
            <a:solidFill>
              <a:srgbClr val="7030A0"/>
            </a:solidFill>
          </a:endParaRPr>
        </a:p>
      </dsp:txBody>
      <dsp:txXfrm>
        <a:off x="433120" y="3729082"/>
        <a:ext cx="9373336" cy="573902"/>
      </dsp:txXfrm>
    </dsp:sp>
    <dsp:sp modelId="{4179BF1C-2852-450D-98BB-C8A675DE9DFD}">
      <dsp:nvSpPr>
        <dsp:cNvPr id="0" name=""/>
        <dsp:cNvSpPr/>
      </dsp:nvSpPr>
      <dsp:spPr>
        <a:xfrm>
          <a:off x="74431" y="3657344"/>
          <a:ext cx="717378" cy="7173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0A880-1176-4E90-8A49-8A5A25973878}">
      <dsp:nvSpPr>
        <dsp:cNvPr id="0" name=""/>
        <dsp:cNvSpPr/>
      </dsp:nvSpPr>
      <dsp:spPr>
        <a:xfrm>
          <a:off x="141232" y="1193"/>
          <a:ext cx="701533" cy="42091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ANT</a:t>
          </a:r>
          <a:endParaRPr lang="es-EC" sz="1000" kern="1200" dirty="0"/>
        </a:p>
      </dsp:txBody>
      <dsp:txXfrm>
        <a:off x="141232" y="1193"/>
        <a:ext cx="701533" cy="420919"/>
      </dsp:txXfrm>
    </dsp:sp>
    <dsp:sp modelId="{77EC0DA0-0D71-4D5C-8DD6-54D1CA9A52B5}">
      <dsp:nvSpPr>
        <dsp:cNvPr id="0" name=""/>
        <dsp:cNvSpPr/>
      </dsp:nvSpPr>
      <dsp:spPr>
        <a:xfrm>
          <a:off x="912919" y="1193"/>
          <a:ext cx="701533" cy="42091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105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ARCONEL</a:t>
          </a:r>
          <a:endParaRPr lang="es-EC" sz="1000" kern="1200"/>
        </a:p>
      </dsp:txBody>
      <dsp:txXfrm>
        <a:off x="912919" y="1193"/>
        <a:ext cx="701533" cy="420919"/>
      </dsp:txXfrm>
    </dsp:sp>
    <dsp:sp modelId="{899DA853-B407-44B7-A71C-6347B5385AF0}">
      <dsp:nvSpPr>
        <dsp:cNvPr id="0" name=""/>
        <dsp:cNvSpPr/>
      </dsp:nvSpPr>
      <dsp:spPr>
        <a:xfrm>
          <a:off x="1684605" y="1193"/>
          <a:ext cx="701533" cy="42091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211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ARCOTEL</a:t>
          </a:r>
          <a:endParaRPr lang="es-EC" sz="1000" kern="1200"/>
        </a:p>
      </dsp:txBody>
      <dsp:txXfrm>
        <a:off x="1684605" y="1193"/>
        <a:ext cx="701533" cy="420919"/>
      </dsp:txXfrm>
    </dsp:sp>
    <dsp:sp modelId="{11761789-B206-4CBD-8E86-B05497E8D71F}">
      <dsp:nvSpPr>
        <dsp:cNvPr id="0" name=""/>
        <dsp:cNvSpPr/>
      </dsp:nvSpPr>
      <dsp:spPr>
        <a:xfrm>
          <a:off x="2456292" y="1193"/>
          <a:ext cx="701533" cy="42091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6316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CJ</a:t>
          </a:r>
          <a:endParaRPr lang="es-EC" sz="1000" kern="1200" dirty="0"/>
        </a:p>
      </dsp:txBody>
      <dsp:txXfrm>
        <a:off x="2456292" y="1193"/>
        <a:ext cx="701533" cy="420919"/>
      </dsp:txXfrm>
    </dsp:sp>
    <dsp:sp modelId="{C52559BE-D508-4C8A-A0A8-7D768E00C2B4}">
      <dsp:nvSpPr>
        <dsp:cNvPr id="0" name=""/>
        <dsp:cNvSpPr/>
      </dsp:nvSpPr>
      <dsp:spPr>
        <a:xfrm>
          <a:off x="141232" y="492266"/>
          <a:ext cx="701533" cy="42091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8421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FGE</a:t>
          </a:r>
          <a:endParaRPr lang="es-EC" sz="1000" kern="1200"/>
        </a:p>
      </dsp:txBody>
      <dsp:txXfrm>
        <a:off x="141232" y="492266"/>
        <a:ext cx="701533" cy="420919"/>
      </dsp:txXfrm>
    </dsp:sp>
    <dsp:sp modelId="{2642AC36-E8CE-46F1-9A62-B5A645BE3F3C}">
      <dsp:nvSpPr>
        <dsp:cNvPr id="0" name=""/>
        <dsp:cNvSpPr/>
      </dsp:nvSpPr>
      <dsp:spPr>
        <a:xfrm>
          <a:off x="912919" y="492266"/>
          <a:ext cx="701533" cy="42091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10526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INEC</a:t>
          </a:r>
          <a:endParaRPr lang="es-EC" sz="1000" kern="1200"/>
        </a:p>
      </dsp:txBody>
      <dsp:txXfrm>
        <a:off x="912919" y="492266"/>
        <a:ext cx="701533" cy="420919"/>
      </dsp:txXfrm>
    </dsp:sp>
    <dsp:sp modelId="{6931BC98-A409-4020-B91C-EEAD715BEF64}">
      <dsp:nvSpPr>
        <dsp:cNvPr id="0" name=""/>
        <dsp:cNvSpPr/>
      </dsp:nvSpPr>
      <dsp:spPr>
        <a:xfrm>
          <a:off x="1684605" y="492266"/>
          <a:ext cx="701533" cy="42091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12632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INEVAL</a:t>
          </a:r>
          <a:endParaRPr lang="es-EC" sz="1000" kern="1200"/>
        </a:p>
      </dsp:txBody>
      <dsp:txXfrm>
        <a:off x="1684605" y="492266"/>
        <a:ext cx="701533" cy="420919"/>
      </dsp:txXfrm>
    </dsp:sp>
    <dsp:sp modelId="{84907C44-CB19-4964-BF88-21B9460C0FBF}">
      <dsp:nvSpPr>
        <dsp:cNvPr id="0" name=""/>
        <dsp:cNvSpPr/>
      </dsp:nvSpPr>
      <dsp:spPr>
        <a:xfrm>
          <a:off x="2456292" y="492266"/>
          <a:ext cx="701533" cy="42091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1473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MAG</a:t>
          </a:r>
          <a:endParaRPr lang="es-EC" sz="1000" kern="1200"/>
        </a:p>
      </dsp:txBody>
      <dsp:txXfrm>
        <a:off x="2456292" y="492266"/>
        <a:ext cx="701533" cy="420919"/>
      </dsp:txXfrm>
    </dsp:sp>
    <dsp:sp modelId="{909FFFCF-FBAA-4DDD-B3C9-F4E92B320539}">
      <dsp:nvSpPr>
        <dsp:cNvPr id="0" name=""/>
        <dsp:cNvSpPr/>
      </dsp:nvSpPr>
      <dsp:spPr>
        <a:xfrm>
          <a:off x="141232" y="983340"/>
          <a:ext cx="701533" cy="42091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16842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MDI</a:t>
          </a:r>
          <a:endParaRPr lang="es-EC" sz="1000" kern="1200"/>
        </a:p>
      </dsp:txBody>
      <dsp:txXfrm>
        <a:off x="141232" y="983340"/>
        <a:ext cx="701533" cy="420919"/>
      </dsp:txXfrm>
    </dsp:sp>
    <dsp:sp modelId="{41384339-2F82-4E50-A830-AF365847B210}">
      <dsp:nvSpPr>
        <dsp:cNvPr id="0" name=""/>
        <dsp:cNvSpPr/>
      </dsp:nvSpPr>
      <dsp:spPr>
        <a:xfrm>
          <a:off x="912919" y="983340"/>
          <a:ext cx="701533" cy="42091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1894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MEF</a:t>
          </a:r>
          <a:endParaRPr lang="es-EC" sz="1000" kern="1200"/>
        </a:p>
      </dsp:txBody>
      <dsp:txXfrm>
        <a:off x="912919" y="983340"/>
        <a:ext cx="701533" cy="420919"/>
      </dsp:txXfrm>
    </dsp:sp>
    <dsp:sp modelId="{D3C4D937-3FF6-4A5B-9536-3B1852DA202E}">
      <dsp:nvSpPr>
        <dsp:cNvPr id="0" name=""/>
        <dsp:cNvSpPr/>
      </dsp:nvSpPr>
      <dsp:spPr>
        <a:xfrm>
          <a:off x="1684605" y="983340"/>
          <a:ext cx="701533" cy="42091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105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MIES</a:t>
          </a:r>
          <a:endParaRPr lang="es-EC" sz="1000" kern="1200" dirty="0"/>
        </a:p>
      </dsp:txBody>
      <dsp:txXfrm>
        <a:off x="1684605" y="983340"/>
        <a:ext cx="701533" cy="420919"/>
      </dsp:txXfrm>
    </dsp:sp>
    <dsp:sp modelId="{0E93ED9A-71D7-4E5F-AFDC-712F2FF74E61}">
      <dsp:nvSpPr>
        <dsp:cNvPr id="0" name=""/>
        <dsp:cNvSpPr/>
      </dsp:nvSpPr>
      <dsp:spPr>
        <a:xfrm>
          <a:off x="2456292" y="983340"/>
          <a:ext cx="701533" cy="42091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3158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MINEDUC</a:t>
          </a:r>
          <a:endParaRPr lang="es-EC" sz="1000" kern="1200"/>
        </a:p>
      </dsp:txBody>
      <dsp:txXfrm>
        <a:off x="2456292" y="983340"/>
        <a:ext cx="701533" cy="420919"/>
      </dsp:txXfrm>
    </dsp:sp>
    <dsp:sp modelId="{E73EE45B-1312-4C00-8E57-27360E7A7419}">
      <dsp:nvSpPr>
        <dsp:cNvPr id="0" name=""/>
        <dsp:cNvSpPr/>
      </dsp:nvSpPr>
      <dsp:spPr>
        <a:xfrm>
          <a:off x="141232" y="1474413"/>
          <a:ext cx="701533" cy="42091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526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MINTUR</a:t>
          </a:r>
          <a:endParaRPr lang="es-EC" sz="1000" kern="1200"/>
        </a:p>
      </dsp:txBody>
      <dsp:txXfrm>
        <a:off x="141232" y="1474413"/>
        <a:ext cx="701533" cy="420919"/>
      </dsp:txXfrm>
    </dsp:sp>
    <dsp:sp modelId="{2FA974B2-EC71-4641-A9C6-BB9C363546DA}">
      <dsp:nvSpPr>
        <dsp:cNvPr id="0" name=""/>
        <dsp:cNvSpPr/>
      </dsp:nvSpPr>
      <dsp:spPr>
        <a:xfrm>
          <a:off x="912919" y="1474413"/>
          <a:ext cx="701533" cy="42091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7368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MSP</a:t>
          </a:r>
          <a:endParaRPr lang="es-EC" sz="1000" kern="1200"/>
        </a:p>
      </dsp:txBody>
      <dsp:txXfrm>
        <a:off x="912919" y="1474413"/>
        <a:ext cx="701533" cy="420919"/>
      </dsp:txXfrm>
    </dsp:sp>
    <dsp:sp modelId="{76FE5A0A-A740-4E07-BD89-DB39AD0D7B9D}">
      <dsp:nvSpPr>
        <dsp:cNvPr id="0" name=""/>
        <dsp:cNvSpPr/>
      </dsp:nvSpPr>
      <dsp:spPr>
        <a:xfrm>
          <a:off x="1684605" y="1474413"/>
          <a:ext cx="701533" cy="42091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9474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SB</a:t>
          </a:r>
          <a:endParaRPr lang="es-EC" sz="1000" kern="1200"/>
        </a:p>
      </dsp:txBody>
      <dsp:txXfrm>
        <a:off x="1684605" y="1474413"/>
        <a:ext cx="701533" cy="420919"/>
      </dsp:txXfrm>
    </dsp:sp>
    <dsp:sp modelId="{F98D3856-CEED-4219-A06E-1C14B69C8A01}">
      <dsp:nvSpPr>
        <dsp:cNvPr id="0" name=""/>
        <dsp:cNvSpPr/>
      </dsp:nvSpPr>
      <dsp:spPr>
        <a:xfrm>
          <a:off x="2456292" y="1474413"/>
          <a:ext cx="701533" cy="42091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31579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SENADI</a:t>
          </a:r>
          <a:endParaRPr lang="es-EC" sz="1000" kern="1200"/>
        </a:p>
      </dsp:txBody>
      <dsp:txXfrm>
        <a:off x="2456292" y="1474413"/>
        <a:ext cx="701533" cy="420919"/>
      </dsp:txXfrm>
    </dsp:sp>
    <dsp:sp modelId="{7F5D5624-648E-4AD0-A4E8-DB9D1D34BF55}">
      <dsp:nvSpPr>
        <dsp:cNvPr id="0" name=""/>
        <dsp:cNvSpPr/>
      </dsp:nvSpPr>
      <dsp:spPr>
        <a:xfrm>
          <a:off x="141232" y="1965486"/>
          <a:ext cx="701533" cy="42091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33684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SENESCYT</a:t>
          </a:r>
          <a:endParaRPr lang="es-EC" sz="1000" kern="1200" dirty="0"/>
        </a:p>
      </dsp:txBody>
      <dsp:txXfrm>
        <a:off x="141232" y="1965486"/>
        <a:ext cx="701533" cy="420919"/>
      </dsp:txXfrm>
    </dsp:sp>
    <dsp:sp modelId="{7956BEB2-2B03-498D-94E8-79D4C9C27E8B}">
      <dsp:nvSpPr>
        <dsp:cNvPr id="0" name=""/>
        <dsp:cNvSpPr/>
      </dsp:nvSpPr>
      <dsp:spPr>
        <a:xfrm>
          <a:off x="912919" y="1965486"/>
          <a:ext cx="701533" cy="42091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35789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SERCOP</a:t>
          </a:r>
          <a:endParaRPr lang="es-EC" sz="1000" kern="1200"/>
        </a:p>
      </dsp:txBody>
      <dsp:txXfrm>
        <a:off x="912919" y="1965486"/>
        <a:ext cx="701533" cy="420919"/>
      </dsp:txXfrm>
    </dsp:sp>
    <dsp:sp modelId="{F5430BF4-A5E4-450A-8232-1939B30EF995}">
      <dsp:nvSpPr>
        <dsp:cNvPr id="0" name=""/>
        <dsp:cNvSpPr/>
      </dsp:nvSpPr>
      <dsp:spPr>
        <a:xfrm>
          <a:off x="1684605" y="1965486"/>
          <a:ext cx="701533" cy="42091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37895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/>
            <a:t>SNAI</a:t>
          </a:r>
        </a:p>
      </dsp:txBody>
      <dsp:txXfrm>
        <a:off x="1684605" y="1965486"/>
        <a:ext cx="701533" cy="420919"/>
      </dsp:txXfrm>
    </dsp:sp>
    <dsp:sp modelId="{5265D266-4AD6-407F-83BD-DA235F45C82D}">
      <dsp:nvSpPr>
        <dsp:cNvPr id="0" name=""/>
        <dsp:cNvSpPr/>
      </dsp:nvSpPr>
      <dsp:spPr>
        <a:xfrm>
          <a:off x="2456292" y="1965486"/>
          <a:ext cx="701533" cy="420919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/>
            <a:t>SRI</a:t>
          </a:r>
        </a:p>
      </dsp:txBody>
      <dsp:txXfrm>
        <a:off x="2456292" y="1965486"/>
        <a:ext cx="701533" cy="4209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EECD8-6E54-4B5D-8867-977223109723}">
      <dsp:nvSpPr>
        <dsp:cNvPr id="0" name=""/>
        <dsp:cNvSpPr/>
      </dsp:nvSpPr>
      <dsp:spPr>
        <a:xfrm>
          <a:off x="2132982" y="0"/>
          <a:ext cx="2132982" cy="1333427"/>
        </a:xfrm>
        <a:prstGeom prst="trapezoid">
          <a:avLst>
            <a:gd name="adj" fmla="val 85717"/>
          </a:avLst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200" b="1" kern="1200" dirty="0">
            <a:solidFill>
              <a:schemeClr val="bg1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b="1" kern="1200" dirty="0">
              <a:solidFill>
                <a:schemeClr val="bg1"/>
              </a:solidFill>
            </a:rPr>
            <a:t>Viviendas</a:t>
          </a:r>
          <a:endParaRPr lang="es-EC" sz="2000" b="1" kern="1200" dirty="0">
            <a:solidFill>
              <a:schemeClr val="bg1"/>
            </a:solidFill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2132982" y="0"/>
        <a:ext cx="2132982" cy="1333427"/>
      </dsp:txXfrm>
    </dsp:sp>
    <dsp:sp modelId="{3BE114BF-0E02-49A0-BD98-FEC49843143C}">
      <dsp:nvSpPr>
        <dsp:cNvPr id="0" name=""/>
        <dsp:cNvSpPr/>
      </dsp:nvSpPr>
      <dsp:spPr>
        <a:xfrm>
          <a:off x="1066491" y="1333427"/>
          <a:ext cx="4265965" cy="1333427"/>
        </a:xfrm>
        <a:prstGeom prst="trapezoid">
          <a:avLst>
            <a:gd name="adj" fmla="val 85717"/>
          </a:avLst>
        </a:prstGeom>
        <a:solidFill>
          <a:schemeClr val="accent5">
            <a:shade val="50000"/>
            <a:hueOff val="139153"/>
            <a:satOff val="-24245"/>
            <a:lumOff val="321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+mn-cs"/>
            </a:rPr>
            <a:t>Hogares</a:t>
          </a:r>
        </a:p>
      </dsp:txBody>
      <dsp:txXfrm>
        <a:off x="1813035" y="1333427"/>
        <a:ext cx="2772877" cy="1333427"/>
      </dsp:txXfrm>
    </dsp:sp>
    <dsp:sp modelId="{C89D4917-FA71-4CC5-8A84-C8A0FF80B094}">
      <dsp:nvSpPr>
        <dsp:cNvPr id="0" name=""/>
        <dsp:cNvSpPr/>
      </dsp:nvSpPr>
      <dsp:spPr>
        <a:xfrm>
          <a:off x="0" y="2666855"/>
          <a:ext cx="6398948" cy="1333427"/>
        </a:xfrm>
        <a:prstGeom prst="trapezoid">
          <a:avLst>
            <a:gd name="adj" fmla="val 85717"/>
          </a:avLst>
        </a:prstGeom>
        <a:solidFill>
          <a:schemeClr val="accent5">
            <a:shade val="50000"/>
            <a:hueOff val="139153"/>
            <a:satOff val="-24245"/>
            <a:lumOff val="321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+mn-cs"/>
            </a:rPr>
            <a:t>17’746.258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+mn-cs"/>
            </a:rPr>
            <a:t>Personas sueltas (REBPE)</a:t>
          </a:r>
        </a:p>
      </dsp:txBody>
      <dsp:txXfrm>
        <a:off x="1119815" y="2666855"/>
        <a:ext cx="4159316" cy="13334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0.01833</cdr:x>
      <cdr:y>3.92569E-7</cdr:y>
    </cdr:from>
    <cdr:to>
      <cdr:x>0.32011</cdr:x>
      <cdr:y>0.97208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91157BEC-2074-B735-2B9C-B13D335466BB}"/>
            </a:ext>
          </a:extLst>
        </cdr:cNvPr>
        <cdr:cNvSpPr/>
      </cdr:nvSpPr>
      <cdr:spPr>
        <a:xfrm xmlns:a="http://schemas.openxmlformats.org/drawingml/2006/main">
          <a:off x="100249" y="1"/>
          <a:ext cx="1650157" cy="2476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E33C8F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C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61877BF5-AEAF-4617-AA0B-0841B2F79E35}" type="datetimeFigureOut">
              <a:rPr lang="es-EC" smtClean="0"/>
              <a:t>3/6/2025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FA080D22-98F6-49A2-A599-4DD6178E85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48765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38E70-7768-4EB7-8C25-09A1D011E6D6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91937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31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98917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La cifra oficial del Censo 2022 es la de Proyecciones que es el resultado de lo levantado en campo (16,938,986) mas la omisión censal.  Dato que finalmente es coincidente y muy cercano a lo que nos dice el REBPE.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A4D-62E5-4FD1-AC94-BA7172989C76}" type="slidenum">
              <a:rPr lang="es-EC" smtClean="0"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7359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Noruega </a:t>
            </a:r>
          </a:p>
          <a:p>
            <a:r>
              <a:rPr lang="es-EC" dirty="0"/>
              <a:t>Dinamarca</a:t>
            </a:r>
          </a:p>
          <a:p>
            <a:r>
              <a:rPr lang="es-EC" dirty="0"/>
              <a:t>Finlandia</a:t>
            </a:r>
          </a:p>
          <a:p>
            <a:r>
              <a:rPr lang="es-EC" dirty="0" err="1"/>
              <a:t>Paises</a:t>
            </a:r>
            <a:r>
              <a:rPr lang="es-EC" dirty="0"/>
              <a:t> Bajos</a:t>
            </a:r>
          </a:p>
          <a:p>
            <a:r>
              <a:rPr lang="es-EC" dirty="0"/>
              <a:t>Canadá</a:t>
            </a:r>
          </a:p>
          <a:p>
            <a:r>
              <a:rPr lang="es-EC" dirty="0"/>
              <a:t>Suecia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34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23229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Cuentan y caracterizan a los inmuebles y las viviendas</a:t>
            </a:r>
          </a:p>
          <a:p>
            <a:r>
              <a:rPr lang="es-EC" dirty="0"/>
              <a:t>Con este hacen la relaciones familiares y construyen los hogares y se ubican dentro de las viviendas formada la estructura de vivienda, hogar persona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80D22-98F6-49A2-A599-4DD6178E85B9}" type="slidenum">
              <a:rPr lang="es-EC" smtClean="0"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15146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Peter Drucker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6EC56-6B89-4FC4-8CD9-264339E146FB}" type="slidenum">
              <a:rPr lang="es-EC" smtClean="0"/>
              <a:t>37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21901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Peter Drucker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6EC56-6B89-4FC4-8CD9-264339E146FB}" type="slidenum">
              <a:rPr lang="es-EC" smtClean="0"/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0911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3BC1C-8B8C-FE3E-64CA-AABB6680F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D80ADCF-4F80-6D35-71A3-C7C318AF27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641F3AE-5B02-861E-BA21-E3E524982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Peter Drucker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D9D461-25A9-F495-CBF4-24FF21310F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6EC56-6B89-4FC4-8CD9-264339E146FB}" type="slidenum">
              <a:rPr lang="es-EC" smtClean="0"/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45205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Peter Drucker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6EC56-6B89-4FC4-8CD9-264339E146FB}" type="slidenum">
              <a:rPr lang="es-EC" smtClean="0"/>
              <a:t>40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3652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3BC1C-8B8C-FE3E-64CA-AABB6680F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D80ADCF-4F80-6D35-71A3-C7C318AF27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641F3AE-5B02-861E-BA21-E3E524982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Peter Drucker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D9D461-25A9-F495-CBF4-24FF21310F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6EC56-6B89-4FC4-8CD9-264339E146FB}" type="slidenum">
              <a:rPr lang="es-EC" smtClean="0"/>
              <a:t>41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299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Peter Drucker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6EC56-6B89-4FC4-8CD9-264339E146FB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6253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74D96-A814-03FD-E95F-C9AE48EA7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834332C-7261-1A62-623B-7008AF9EA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A86E515-2782-C2F0-F20E-9E322BA78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Peter Drucker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B930D1A-70DB-AE4C-87F6-58DA93C51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6EC56-6B89-4FC4-8CD9-264339E146FB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205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80D22-98F6-49A2-A599-4DD6178E85B9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921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47141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48925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Analizar trayectorias</a:t>
            </a:r>
            <a:r>
              <a:rPr lang="es-ES" dirty="0"/>
              <a:t> (de ingresos, salud, educación) y no solo promedios.</a:t>
            </a:r>
          </a:p>
          <a:p>
            <a:r>
              <a:rPr lang="es-ES" b="1" dirty="0"/>
              <a:t>Identificar causas</a:t>
            </a:r>
            <a:r>
              <a:rPr lang="es-ES" dirty="0"/>
              <a:t> y no solo correlaciones (p. ej., qué eventos sacan a un hogar de la pobreza).</a:t>
            </a:r>
          </a:p>
          <a:p>
            <a:r>
              <a:rPr lang="es-ES" b="1" dirty="0"/>
              <a:t>Medir impactos de políticas</a:t>
            </a:r>
            <a:r>
              <a:rPr lang="es-ES" dirty="0"/>
              <a:t> a lo largo del ciclo de vida.</a:t>
            </a:r>
          </a:p>
          <a:p>
            <a:endParaRPr lang="es-EC" dirty="0"/>
          </a:p>
          <a:p>
            <a:r>
              <a:rPr lang="es-EC" dirty="0"/>
              <a:t>PROTOCOLOS DE ANONIMIZACIÓN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A4D-62E5-4FD1-AC94-BA7172989C76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7460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Servicios de emergencia (911), correo y mensajería</a:t>
            </a:r>
            <a:r>
              <a:rPr lang="es-ES" dirty="0"/>
              <a:t>: Permite a los socorristas o repartidores llegar rápidamente.</a:t>
            </a:r>
          </a:p>
          <a:p>
            <a:r>
              <a:rPr lang="es-ES" b="1" dirty="0"/>
              <a:t>Planeamiento urbano e impuestos</a:t>
            </a:r>
            <a:r>
              <a:rPr lang="es-ES" dirty="0"/>
              <a:t>: Facilita la gestión catastral y el cobro de tasas.</a:t>
            </a:r>
          </a:p>
          <a:p>
            <a:r>
              <a:rPr lang="es-ES" b="1" dirty="0"/>
              <a:t>Geocodificación en GIS</a:t>
            </a:r>
            <a:r>
              <a:rPr lang="es-ES" dirty="0"/>
              <a:t>: Cada dirección cívica se modela como un punto con atributos (número, calle, etc.), lo que permite ubicar viviendas en un mapa con precisión.</a:t>
            </a:r>
          </a:p>
          <a:p>
            <a:r>
              <a:rPr lang="es-ES" b="1" dirty="0"/>
              <a:t>Operaciones censales</a:t>
            </a:r>
            <a:r>
              <a:rPr lang="es-ES" dirty="0"/>
              <a:t>: Es la referencia primaria para asignar sectores de enumeración y registrar a la población.</a:t>
            </a:r>
          </a:p>
          <a:p>
            <a:r>
              <a:rPr lang="es-ES" dirty="0"/>
              <a:t>sirve de ancla para servicios públicos, comercio electrónico y, por supuesto, para llegar a cada persona durante el censo.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80D22-98F6-49A2-A599-4DD6178E85B9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3415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a726145fc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8a726145fc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4502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3CC7085-8723-5203-F77E-8AD8CDBFA375}"/>
              </a:ext>
            </a:extLst>
          </p:cNvPr>
          <p:cNvSpPr txBox="1"/>
          <p:nvPr userDrawn="1"/>
        </p:nvSpPr>
        <p:spPr>
          <a:xfrm>
            <a:off x="8451272" y="6557817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accent2"/>
                </a:solidFill>
              </a:rPr>
              <a:t>NO SE DETIENE</a:t>
            </a:r>
          </a:p>
        </p:txBody>
      </p:sp>
    </p:spTree>
    <p:extLst>
      <p:ext uri="{BB962C8B-B14F-4D97-AF65-F5344CB8AC3E}">
        <p14:creationId xmlns:p14="http://schemas.microsoft.com/office/powerpoint/2010/main" val="3781302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04B490-6400-9BC5-C434-B7F8FAB4B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8B3F8C-C6DE-3A82-AC4D-B5A8734D8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3414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550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4225B0-3F91-62FA-2D80-630377C7B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16AA9F-DE2B-F3B4-2843-CB79BF2EF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31092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232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271244-92E1-8574-6ECD-464654222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 dirty="0"/>
              <a:t>Haz clic para modificar el estilo de título del patrón</a:t>
            </a:r>
            <a:endParaRPr lang="es-EC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3A10A9-BD1D-8A6C-8E7C-CE6ED2530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737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126F43-C5BF-F675-ED7D-67221E020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966607-8938-B256-FED2-99F0AE9DD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96864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3827E-F89F-3A79-293F-89AAF3BF7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8111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5B18CE8-6B2C-89AB-CD34-CE5CF8FC6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05301"/>
            <a:ext cx="10515600" cy="9525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8051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9A4FDD-F4D2-2340-30AF-5B9E8C8F4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A90222-737E-DA6D-C77F-E8EDD5951B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56076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68DD4B-3BEC-6F5A-04E5-1505B1084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56076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25644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9D90B6-B9BC-B7F4-9A90-191833502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3680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9DE6FB3-6D8A-A847-ABFF-135A8D48CD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CD6AF7B-4823-A647-B98C-1B8371BC9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491" y="432878"/>
            <a:ext cx="7154112" cy="530024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19342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6AF7B-4823-A647-B98C-1B8371BC9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832" y="372496"/>
            <a:ext cx="7227771" cy="530024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646E78"/>
                </a:solidFill>
              </a:defRPr>
            </a:lvl1pPr>
          </a:lstStyle>
          <a:p>
            <a:r>
              <a:rPr lang="es-ES" dirty="0"/>
              <a:t>Haga clic para modificar</a:t>
            </a:r>
            <a:endParaRPr lang="es-EC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D7E5769-CE11-94DE-9FAB-8510FBEC79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599" y="1504949"/>
            <a:ext cx="7228003" cy="471112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124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536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theme" Target="../theme/theme3.xml"/><Relationship Id="rId16" Type="http://schemas.openxmlformats.org/officeDocument/2006/relationships/image" Target="../media/image16.pn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2DEED93-8237-AD85-205E-E15591D71D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9309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97B0A91-DCCB-98A7-EE15-12EF466385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96162"/>
          <a:stretch>
            <a:fillRect/>
          </a:stretch>
        </p:blipFill>
        <p:spPr>
          <a:xfrm>
            <a:off x="0" y="0"/>
            <a:ext cx="12192000" cy="26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7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4FEA1C4-CBD8-93AB-897B-5E805341367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F34C233-D89B-C0F4-8D6B-C082A319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772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dirty="0"/>
              <a:t>Haz clic para modificar el estilo de título del patrón</a:t>
            </a:r>
            <a:endParaRPr lang="es-EC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D2BD86-A7F7-9454-4965-13C446B78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475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9BDED45-304E-7746-2124-AC414CFAA4A1}"/>
              </a:ext>
            </a:extLst>
          </p:cNvPr>
          <p:cNvSpPr txBox="1"/>
          <p:nvPr userDrawn="1"/>
        </p:nvSpPr>
        <p:spPr>
          <a:xfrm>
            <a:off x="8552868" y="6410037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accent2"/>
                </a:solidFill>
              </a:rPr>
              <a:t>NO SE DETIENE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063C8-C8E4-BA83-906A-7D545F9525F8}"/>
              </a:ext>
            </a:extLst>
          </p:cNvPr>
          <p:cNvSpPr txBox="1"/>
          <p:nvPr userDrawn="1"/>
        </p:nvSpPr>
        <p:spPr>
          <a:xfrm>
            <a:off x="2724728" y="567137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dirty="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Calidad y disponibilidad de los datos e información estadística: </a:t>
            </a:r>
          </a:p>
          <a:p>
            <a:r>
              <a:rPr lang="es-MX" sz="1800" b="1" i="1" dirty="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rol estratégico de los registros administrativos en la evaluación y formulación de políticas públicas</a:t>
            </a:r>
            <a:endParaRPr lang="es-EC" sz="1800" b="1" i="1" dirty="0">
              <a:solidFill>
                <a:schemeClr val="bg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20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7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1BF91B39-CF71-90BF-3173-1DCF25229F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A4FE31-2472-3FEC-1E9C-84E64F2A86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64066" y="2307399"/>
            <a:ext cx="1422400" cy="14224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A89159C-DC66-B5EF-D31A-E02A76B885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97265" y="1485252"/>
            <a:ext cx="2029308" cy="80079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0405CDA-8B55-9062-4E6D-0FB9D7D4E9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64462" y="1654849"/>
            <a:ext cx="1741278" cy="68311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2D70822-7E02-32A5-C1D4-EA52D746F89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16907" y="2703249"/>
            <a:ext cx="1648355" cy="39663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73C5DF5-6C3F-B0C2-443B-2D01588889A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47590" y="1206060"/>
            <a:ext cx="1873612" cy="132556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1FC4FE9-BB12-BBF5-BD86-D6C8B78FE91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068820" y="2265319"/>
            <a:ext cx="1422400" cy="14224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A463713-CD7B-04BD-234F-412B12212A5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007483" y="2494202"/>
            <a:ext cx="2017825" cy="68311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FEE13DD-B634-4F0F-4F01-7C97985D628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293596" y="3696018"/>
            <a:ext cx="1749825" cy="48295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76ABD4C-9D49-D05F-CFFC-B0D3244E81C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658350" y="3476788"/>
            <a:ext cx="1536985" cy="92033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48C3F9A-DB65-1A90-0623-558612DF233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332445" y="3541699"/>
            <a:ext cx="555208" cy="72085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F99BD58-D4B6-1F3A-601A-BE0A738539C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2164" y="1506418"/>
            <a:ext cx="1759061" cy="73880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1F3935E-4AB3-FB54-DE5A-8599092C0DA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685764" y="1485252"/>
            <a:ext cx="603735" cy="74486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C555BF3-248B-3C89-C96C-D8185619A6B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047616" y="2579538"/>
            <a:ext cx="1678726" cy="683118"/>
          </a:xfrm>
          <a:prstGeom prst="rect">
            <a:avLst/>
          </a:prstGeom>
        </p:spPr>
      </p:pic>
      <p:pic>
        <p:nvPicPr>
          <p:cNvPr id="21" name="Imagen 20" descr="Resultado de imagen para logotipo o sello de la Universidad Central del Ecuador">
            <a:extLst>
              <a:ext uri="{FF2B5EF4-FFF2-40B4-BE49-F238E27FC236}">
                <a16:creationId xmlns:a16="http://schemas.microsoft.com/office/drawing/2014/main" id="{F61F78BD-57A0-21FD-A633-6D1F6275984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337" y="3541699"/>
            <a:ext cx="74676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08EFD6A-A896-E45E-D100-C94F4120B1C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526571" y="4471727"/>
            <a:ext cx="8919943" cy="84493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6FAD100-591A-6D85-3E1F-67364F2DC1D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91856" y="3441686"/>
            <a:ext cx="1752807" cy="8306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40E672-F29B-5DBC-EDC3-0FE893602FF3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379546" y="3286334"/>
            <a:ext cx="1270000" cy="1270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F32C5A6-9D53-D336-710D-6DA2BBF45CE9}"/>
              </a:ext>
            </a:extLst>
          </p:cNvPr>
          <p:cNvSpPr txBox="1"/>
          <p:nvPr userDrawn="1"/>
        </p:nvSpPr>
        <p:spPr>
          <a:xfrm>
            <a:off x="2724728" y="567137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dirty="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Calidad y disponibilidad de los datos e información estadística: </a:t>
            </a:r>
          </a:p>
          <a:p>
            <a:r>
              <a:rPr lang="es-MX" sz="1800" b="1" i="1" dirty="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rol estratégico de los registros administrativos en la evaluación y formulación de políticas públicas</a:t>
            </a:r>
            <a:endParaRPr lang="es-EC" sz="1800" b="1" i="1" dirty="0">
              <a:solidFill>
                <a:schemeClr val="bg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53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2CC9BE5-E425-5572-3F13-DDB665D946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4F5A5B9-440A-DF47-8683-6605FB9EF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05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dirty="0"/>
              <a:t>Haz clic para modificar el estilo de título del patrón</a:t>
            </a:r>
            <a:endParaRPr lang="es-EC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6F66AE-BEA3-C601-4248-663E0AD93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575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A99500-E967-B2AE-1107-EB03C1E3E0C4}"/>
              </a:ext>
            </a:extLst>
          </p:cNvPr>
          <p:cNvSpPr txBox="1"/>
          <p:nvPr userDrawn="1"/>
        </p:nvSpPr>
        <p:spPr>
          <a:xfrm>
            <a:off x="8451272" y="6428507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NO SE DETIENE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CC24E9-4EA9-C196-661C-D5E0F2948D5B}"/>
              </a:ext>
            </a:extLst>
          </p:cNvPr>
          <p:cNvSpPr txBox="1"/>
          <p:nvPr userDrawn="1"/>
        </p:nvSpPr>
        <p:spPr>
          <a:xfrm>
            <a:off x="2724728" y="567137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dirty="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Calidad y disponibilidad de los datos e información estadística: </a:t>
            </a:r>
          </a:p>
          <a:p>
            <a:r>
              <a:rPr lang="es-MX" sz="1800" b="1" i="1" dirty="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rol estratégico de los registros administrativos en la evaluación y formulación de políticas públicas</a:t>
            </a:r>
            <a:endParaRPr lang="es-EC" sz="1800" b="1" i="1" dirty="0">
              <a:solidFill>
                <a:schemeClr val="bg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73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8B98D25-AFBD-5648-C468-2A2C294208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2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ixabay.com/pt/casa-svg-vetor-2374925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gif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77.gif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76.gif"/><Relationship Id="rId4" Type="http://schemas.openxmlformats.org/officeDocument/2006/relationships/diagramLayout" Target="../diagrams/layout4.xml"/><Relationship Id="rId9" Type="http://schemas.openxmlformats.org/officeDocument/2006/relationships/image" Target="../media/image75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096000" y="-89940"/>
            <a:ext cx="59710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Calidad y disponibilidad de los datos e información estadística: </a:t>
            </a:r>
            <a:r>
              <a:rPr lang="es-MX" sz="3600" b="1" i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rol estratégico de los registros administrativos en la evaluación y formulación de políticas públicas</a:t>
            </a:r>
            <a:endParaRPr lang="es-EC" sz="3600" b="1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5EEB4A8-EC27-A80A-D6D5-B46F203CA5F3}"/>
              </a:ext>
            </a:extLst>
          </p:cNvPr>
          <p:cNvSpPr txBox="1"/>
          <p:nvPr/>
        </p:nvSpPr>
        <p:spPr>
          <a:xfrm>
            <a:off x="972605" y="3082472"/>
            <a:ext cx="46205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800" dirty="0"/>
              <a:t>Eva María  Mera Intriago, </a:t>
            </a:r>
            <a:r>
              <a:rPr lang="es-EC" sz="2800" dirty="0" err="1"/>
              <a:t>Ph.D</a:t>
            </a:r>
            <a:endParaRPr lang="es-EC" sz="2800" dirty="0"/>
          </a:p>
          <a:p>
            <a:pPr algn="ctr"/>
            <a:r>
              <a:rPr lang="es-EC" sz="2800" dirty="0"/>
              <a:t>Directora Ejecutiva del INEC</a:t>
            </a:r>
          </a:p>
        </p:txBody>
      </p:sp>
    </p:spTree>
    <p:extLst>
      <p:ext uri="{BB962C8B-B14F-4D97-AF65-F5344CB8AC3E}">
        <p14:creationId xmlns:p14="http://schemas.microsoft.com/office/powerpoint/2010/main" val="2700017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AFDDF-4CEB-2A33-C233-3AA2741E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44" y="460827"/>
            <a:ext cx="9115743" cy="512568"/>
          </a:xfrm>
        </p:spPr>
        <p:txBody>
          <a:bodyPr>
            <a:normAutofit/>
          </a:bodyPr>
          <a:lstStyle/>
          <a:p>
            <a:r>
              <a:rPr lang="es-ES" sz="2400" b="1" dirty="0">
                <a:solidFill>
                  <a:srgbClr val="48448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Calidad estadística y el uso de estándares</a:t>
            </a:r>
            <a:endParaRPr lang="es-EC" sz="2400" b="1" dirty="0">
              <a:solidFill>
                <a:srgbClr val="48448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C0DBAD0-DB88-2A94-6185-7F01CDC92699}"/>
              </a:ext>
            </a:extLst>
          </p:cNvPr>
          <p:cNvSpPr txBox="1"/>
          <p:nvPr/>
        </p:nvSpPr>
        <p:spPr>
          <a:xfrm>
            <a:off x="309460" y="1235368"/>
            <a:ext cx="11015663" cy="4258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Toma de decisiones basada en evidencia:</a:t>
            </a:r>
            <a:r>
              <a:rPr lang="es-EC" dirty="0">
                <a:latin typeface="Calibri Light" panose="020F0302020204030204" pitchFamily="34" charset="0"/>
                <a:cs typeface="Calibri Light" panose="020F0302020204030204" pitchFamily="34" charset="0"/>
              </a:rPr>
              <a:t> Gobiernos, empresas y ciudadanía requieren datos sólidos para definir políticas, orientar recursos y evaluar resultados.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Comparabilidad y transparencia: </a:t>
            </a:r>
            <a:r>
              <a:rPr lang="es-EC" dirty="0">
                <a:latin typeface="Calibri Light" panose="020F0302020204030204" pitchFamily="34" charset="0"/>
                <a:cs typeface="Calibri Light" panose="020F0302020204030204" pitchFamily="34" charset="0"/>
              </a:rPr>
              <a:t>Alinear la producción estadística a estándares internacionales permite generar datos comprensibles y comparables. 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Confianza en las instituciones estadísticas: </a:t>
            </a:r>
            <a:r>
              <a:rPr lang="es-EC" dirty="0">
                <a:latin typeface="Calibri Light" panose="020F0302020204030204" pitchFamily="34" charset="0"/>
                <a:cs typeface="Calibri Light" panose="020F0302020204030204" pitchFamily="34" charset="0"/>
              </a:rPr>
              <a:t>La aplicación coherente de metodologías fortalece la credibilidad del sistema estadístico ante todos sus usuarios.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Mejora continua: </a:t>
            </a:r>
            <a:r>
              <a:rPr lang="es-EC" dirty="0">
                <a:latin typeface="Calibri Light" panose="020F0302020204030204" pitchFamily="34" charset="0"/>
                <a:cs typeface="Calibri Light" panose="020F0302020204030204" pitchFamily="34" charset="0"/>
              </a:rPr>
              <a:t>Los estándares no son solo un marco de cumplimiento, sino herramientas dinámicas para revisar, evaluar y perfeccionar los procesos de generación de datos.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C" b="0" i="0" u="none" strike="noStrike" cap="none" normalizeH="0" baseline="0" dirty="0">
              <a:ln>
                <a:noFill/>
              </a:ln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La producción de estadísticas de calidad se sustenta en </a:t>
            </a:r>
            <a:r>
              <a:rPr kumimoji="0" lang="es-ES" altLang="es-EC" b="1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dos pilares clave y fundamentales</a:t>
            </a:r>
            <a:r>
              <a:rPr kumimoji="0" lang="es-EC" altLang="es-EC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b="0" i="0" u="none" strike="noStrike" cap="none" normalizeH="0" baseline="0" dirty="0">
              <a:ln>
                <a:noFill/>
              </a:ln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C" altLang="es-EC" dirty="0">
                <a:latin typeface="Calibri Light" panose="020F0302020204030204" pitchFamily="34" charset="0"/>
                <a:cs typeface="Calibri Light" panose="020F0302020204030204" pitchFamily="34" charset="0"/>
              </a:rPr>
              <a:t>El Código de Buenas Prácticas Estadísticas.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C" altLang="es-EC" dirty="0">
                <a:latin typeface="Calibri Light" panose="020F0302020204030204" pitchFamily="34" charset="0"/>
                <a:cs typeface="Calibri Light" panose="020F0302020204030204" pitchFamily="34" charset="0"/>
              </a:rPr>
              <a:t>El Modelo de Producción Estadística – MPE.</a:t>
            </a:r>
          </a:p>
        </p:txBody>
      </p:sp>
    </p:spTree>
    <p:extLst>
      <p:ext uri="{BB962C8B-B14F-4D97-AF65-F5344CB8AC3E}">
        <p14:creationId xmlns:p14="http://schemas.microsoft.com/office/powerpoint/2010/main" val="1009769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82B83-413B-A6D2-65C9-47C9C957D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EAE6D574-5133-6F6A-9F79-1593A641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150" y="235275"/>
            <a:ext cx="8669658" cy="530024"/>
          </a:xfrm>
        </p:spPr>
        <p:txBody>
          <a:bodyPr>
            <a:normAutofit fontScale="90000"/>
          </a:bodyPr>
          <a:lstStyle/>
          <a:p>
            <a:r>
              <a:rPr lang="es-419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419" sz="2700" b="1" dirty="0">
                <a:solidFill>
                  <a:srgbClr val="48448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Código de Buenas Prácticas Estadísticas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339D0A1-088A-A20E-A0A5-51E7424CF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208" y="1096553"/>
            <a:ext cx="5666679" cy="559877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2C77E02-6BB0-B677-EF13-762C02DDA339}"/>
              </a:ext>
            </a:extLst>
          </p:cNvPr>
          <p:cNvSpPr txBox="1"/>
          <p:nvPr/>
        </p:nvSpPr>
        <p:spPr>
          <a:xfrm>
            <a:off x="7333050" y="2328735"/>
            <a:ext cx="2346486" cy="34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Entorno institucional</a:t>
            </a:r>
            <a:endParaRPr lang="es-EC" sz="16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8D9781C-463D-6148-2C3E-FC6F3B9025B2}"/>
              </a:ext>
            </a:extLst>
          </p:cNvPr>
          <p:cNvSpPr txBox="1"/>
          <p:nvPr/>
        </p:nvSpPr>
        <p:spPr>
          <a:xfrm>
            <a:off x="7673578" y="3340444"/>
            <a:ext cx="1715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Código de Buenas Prácticas Estadísticas</a:t>
            </a:r>
          </a:p>
          <a:p>
            <a:pPr algn="ctr"/>
            <a:endParaRPr lang="es-ES" sz="1400" b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(17 principios)</a:t>
            </a:r>
            <a:endParaRPr lang="es-EC" sz="1400" b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34826D4-5D26-95F9-1566-6CBF8497A4C2}"/>
              </a:ext>
            </a:extLst>
          </p:cNvPr>
          <p:cNvSpPr/>
          <p:nvPr/>
        </p:nvSpPr>
        <p:spPr>
          <a:xfrm>
            <a:off x="5320623" y="2916036"/>
            <a:ext cx="15209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00992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</a:p>
          <a:p>
            <a:pPr algn="ctr"/>
            <a:r>
              <a:rPr lang="es-EC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Coordinación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del </a:t>
            </a:r>
          </a:p>
          <a:p>
            <a:pPr algn="ctr"/>
            <a:r>
              <a:rPr lang="es-EC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Sistema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C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Estadístico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C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Nacional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 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F1DE5B9-4AA1-00CA-0406-5EEA5B264E64}"/>
              </a:ext>
            </a:extLst>
          </p:cNvPr>
          <p:cNvSpPr/>
          <p:nvPr/>
        </p:nvSpPr>
        <p:spPr>
          <a:xfrm>
            <a:off x="5792309" y="2147719"/>
            <a:ext cx="12782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</a:t>
            </a: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Independencia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es-EC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profesional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38EC52E-FC54-874B-9BEE-8D3470232632}"/>
              </a:ext>
            </a:extLst>
          </p:cNvPr>
          <p:cNvSpPr/>
          <p:nvPr/>
        </p:nvSpPr>
        <p:spPr>
          <a:xfrm>
            <a:off x="6466806" y="1559750"/>
            <a:ext cx="13091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</a:t>
            </a: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Confidencialidad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estadística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2D1B06A-B03A-B747-B294-D8A9D545F5D8}"/>
              </a:ext>
            </a:extLst>
          </p:cNvPr>
          <p:cNvSpPr/>
          <p:nvPr/>
        </p:nvSpPr>
        <p:spPr>
          <a:xfrm>
            <a:off x="7156490" y="1161629"/>
            <a:ext cx="150677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b="1" dirty="0">
                <a:solidFill>
                  <a:srgbClr val="00992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4.</a:t>
            </a:r>
            <a:r>
              <a:rPr lang="es-ES" sz="800" b="1" dirty="0">
                <a:solidFill>
                  <a:srgbClr val="00992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Mandato de </a:t>
            </a:r>
          </a:p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recolección de </a:t>
            </a:r>
          </a:p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datos 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42DB4B6-8736-45A7-FA49-A63377B3D1A9}"/>
              </a:ext>
            </a:extLst>
          </p:cNvPr>
          <p:cNvSpPr/>
          <p:nvPr/>
        </p:nvSpPr>
        <p:spPr>
          <a:xfrm>
            <a:off x="8418620" y="1223094"/>
            <a:ext cx="121049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b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5. </a:t>
            </a:r>
          </a:p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Planificación y </a:t>
            </a:r>
          </a:p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recursos adecuados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9847D1A-243B-54FE-12C0-03820F8BB64A}"/>
              </a:ext>
            </a:extLst>
          </p:cNvPr>
          <p:cNvSpPr/>
          <p:nvPr/>
        </p:nvSpPr>
        <p:spPr>
          <a:xfrm>
            <a:off x="9282853" y="1544338"/>
            <a:ext cx="12863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b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6. </a:t>
            </a:r>
          </a:p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Compromiso con la calidad estadística 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AA51D06-80EC-ABCC-C59B-CF243E1308D6}"/>
              </a:ext>
            </a:extLst>
          </p:cNvPr>
          <p:cNvSpPr/>
          <p:nvPr/>
        </p:nvSpPr>
        <p:spPr>
          <a:xfrm>
            <a:off x="9963562" y="2237012"/>
            <a:ext cx="12113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7.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Imparcialidad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objetividad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 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9623649-935E-43BA-533D-7C878AE63C3D}"/>
              </a:ext>
            </a:extLst>
          </p:cNvPr>
          <p:cNvSpPr/>
          <p:nvPr/>
        </p:nvSpPr>
        <p:spPr>
          <a:xfrm>
            <a:off x="10349439" y="3039146"/>
            <a:ext cx="104956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8.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Cultura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estadística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FC4D58C-3977-978D-BFC2-917DAC34A7D5}"/>
              </a:ext>
            </a:extLst>
          </p:cNvPr>
          <p:cNvSpPr txBox="1"/>
          <p:nvPr/>
        </p:nvSpPr>
        <p:spPr>
          <a:xfrm>
            <a:off x="8531329" y="4917174"/>
            <a:ext cx="1370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Proceso estadístico</a:t>
            </a:r>
            <a:endParaRPr lang="es-EC" sz="16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6D09D9B-BD8B-2C6D-8229-D80E42E36E6F}"/>
              </a:ext>
            </a:extLst>
          </p:cNvPr>
          <p:cNvSpPr txBox="1"/>
          <p:nvPr/>
        </p:nvSpPr>
        <p:spPr>
          <a:xfrm>
            <a:off x="7099232" y="4906018"/>
            <a:ext cx="1966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Producción</a:t>
            </a:r>
          </a:p>
          <a:p>
            <a:r>
              <a:rPr lang="es-ES" sz="1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estadística</a:t>
            </a:r>
            <a:endParaRPr lang="es-EC" sz="16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6DC0885-7E2B-D6ED-35DD-AC75090BC1D5}"/>
              </a:ext>
            </a:extLst>
          </p:cNvPr>
          <p:cNvSpPr/>
          <p:nvPr/>
        </p:nvSpPr>
        <p:spPr>
          <a:xfrm>
            <a:off x="10113020" y="4249304"/>
            <a:ext cx="15209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428CD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9.</a:t>
            </a:r>
            <a:r>
              <a:rPr lang="en-US" sz="1000" dirty="0">
                <a:solidFill>
                  <a:srgbClr val="428CD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Metodología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sólida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350D344-5675-5929-5CCE-503BEDDCFF5F}"/>
              </a:ext>
            </a:extLst>
          </p:cNvPr>
          <p:cNvSpPr/>
          <p:nvPr/>
        </p:nvSpPr>
        <p:spPr>
          <a:xfrm>
            <a:off x="9692634" y="4935454"/>
            <a:ext cx="166632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428CD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10. </a:t>
            </a: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Procedimientos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estadísticos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adecuados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BE04F62B-6B11-402B-DDEE-138AB7ACF169}"/>
              </a:ext>
            </a:extLst>
          </p:cNvPr>
          <p:cNvSpPr/>
          <p:nvPr/>
        </p:nvSpPr>
        <p:spPr>
          <a:xfrm>
            <a:off x="9068783" y="5647955"/>
            <a:ext cx="166632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428CD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11. </a:t>
            </a: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Carga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respuesta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41C7BEC1-DBEB-D024-FF92-603F90176CB7}"/>
              </a:ext>
            </a:extLst>
          </p:cNvPr>
          <p:cNvSpPr/>
          <p:nvPr/>
        </p:nvSpPr>
        <p:spPr>
          <a:xfrm>
            <a:off x="8292073" y="6002816"/>
            <a:ext cx="166632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428CD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12. </a:t>
            </a: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Relación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costo-eficacia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EB862B19-78FB-E219-DE4B-0961A0A4D8CB}"/>
              </a:ext>
            </a:extLst>
          </p:cNvPr>
          <p:cNvSpPr/>
          <p:nvPr/>
        </p:nvSpPr>
        <p:spPr>
          <a:xfrm>
            <a:off x="7312487" y="6117218"/>
            <a:ext cx="1666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FE656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13. </a:t>
            </a: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Relevancia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AEC66D84-C931-FDD4-141C-76CFADA69D1F}"/>
              </a:ext>
            </a:extLst>
          </p:cNvPr>
          <p:cNvSpPr/>
          <p:nvPr/>
        </p:nvSpPr>
        <p:spPr>
          <a:xfrm>
            <a:off x="6545235" y="5862405"/>
            <a:ext cx="166632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FE656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14. </a:t>
            </a: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Precisión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confiabilidad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F7090C3-8026-EFEF-DC30-BEB758DAE6ED}"/>
              </a:ext>
            </a:extLst>
          </p:cNvPr>
          <p:cNvSpPr/>
          <p:nvPr/>
        </p:nvSpPr>
        <p:spPr>
          <a:xfrm>
            <a:off x="6063694" y="5399644"/>
            <a:ext cx="1315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FE656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15. </a:t>
            </a: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Oportunidad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puntualidad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B2870736-5B80-6EC7-8FBB-1B06D944F685}"/>
              </a:ext>
            </a:extLst>
          </p:cNvPr>
          <p:cNvSpPr/>
          <p:nvPr/>
        </p:nvSpPr>
        <p:spPr>
          <a:xfrm>
            <a:off x="5444095" y="4744422"/>
            <a:ext cx="1520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FE656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16. </a:t>
            </a: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Coherencia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comparabilidad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88EE6506-278A-8B8D-D806-6C72EF7ACB70}"/>
              </a:ext>
            </a:extLst>
          </p:cNvPr>
          <p:cNvSpPr/>
          <p:nvPr/>
        </p:nvSpPr>
        <p:spPr>
          <a:xfrm>
            <a:off x="5212479" y="3993300"/>
            <a:ext cx="15209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FE656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17.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Accesibilidad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</a:p>
          <a:p>
            <a:pPr algn="ctr"/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claridad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63307F3-C8DC-AAE2-979D-D695F4F846D6}"/>
              </a:ext>
            </a:extLst>
          </p:cNvPr>
          <p:cNvSpPr/>
          <p:nvPr/>
        </p:nvSpPr>
        <p:spPr>
          <a:xfrm>
            <a:off x="415038" y="1189942"/>
            <a:ext cx="4684215" cy="3610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sz="15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El Código de Buenas Prácticas Estadísticas representa la aplicación operativa de los Principios Fundamentales de las Estadísticas Oficiales.</a:t>
            </a:r>
            <a:br>
              <a:rPr lang="es-EC" sz="15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</a:br>
            <a:endParaRPr lang="es-EC" sz="1500" kern="100" dirty="0">
              <a:effectLst/>
              <a:latin typeface="Calibri Light" panose="020F0302020204030204" pitchFamily="34" charset="0"/>
              <a:ea typeface="Aptos" panose="020B000402020202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sz="15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Se trata de un instrumento técnico que establece los principios y buenas prácticas de calidad que deben seguir todas las entidades del Sistema Estadístico Nacional (SEN), con el objetivo de asegurar que las estadísticas oficiales sean </a:t>
            </a:r>
            <a:r>
              <a:rPr lang="es-EC" sz="15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confiables, relevantes, oportunas y comparables</a:t>
            </a:r>
            <a:r>
              <a:rPr lang="es-EC" sz="15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es-EC" sz="1500" kern="100" dirty="0">
              <a:effectLst/>
              <a:latin typeface="Calibri Light" panose="020F0302020204030204" pitchFamily="34" charset="0"/>
              <a:ea typeface="Aptos" panose="020B000402020202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sz="15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Ecuador adoptó el Código en </a:t>
            </a:r>
            <a:r>
              <a:rPr lang="es-EC" sz="15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2014</a:t>
            </a:r>
            <a:r>
              <a:rPr lang="es-EC" sz="15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, como una adaptación del </a:t>
            </a:r>
            <a:r>
              <a:rPr lang="es-EC" sz="15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Código Regional de Buenas Prácticas Estadísticas</a:t>
            </a:r>
            <a:r>
              <a:rPr lang="es-EC" sz="15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, en concordancia con estándares internacionales y regionales.</a:t>
            </a:r>
          </a:p>
        </p:txBody>
      </p:sp>
    </p:spTree>
    <p:extLst>
      <p:ext uri="{BB962C8B-B14F-4D97-AF65-F5344CB8AC3E}">
        <p14:creationId xmlns:p14="http://schemas.microsoft.com/office/powerpoint/2010/main" val="1891657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4555E-705B-D3AD-06E1-EE9C3BAE2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37E62-4E7F-9511-5CE6-075CE3136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55" y="141120"/>
            <a:ext cx="8577263" cy="402177"/>
          </a:xfrm>
        </p:spPr>
        <p:txBody>
          <a:bodyPr>
            <a:normAutofit fontScale="90000"/>
          </a:bodyPr>
          <a:lstStyle/>
          <a:p>
            <a:r>
              <a:rPr lang="es-EC" sz="2400" b="1" dirty="0">
                <a:solidFill>
                  <a:srgbClr val="48448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Modelo de Producción Estadística</a:t>
            </a:r>
          </a:p>
        </p:txBody>
      </p:sp>
      <p:sp>
        <p:nvSpPr>
          <p:cNvPr id="41" name="Rectangle 104">
            <a:extLst>
              <a:ext uri="{FF2B5EF4-FFF2-40B4-BE49-F238E27FC236}">
                <a16:creationId xmlns:a16="http://schemas.microsoft.com/office/drawing/2014/main" id="{7030C786-75BA-C7E2-3375-0FB822506A7A}"/>
              </a:ext>
            </a:extLst>
          </p:cNvPr>
          <p:cNvSpPr/>
          <p:nvPr/>
        </p:nvSpPr>
        <p:spPr>
          <a:xfrm>
            <a:off x="583742" y="3693615"/>
            <a:ext cx="1305671" cy="338550"/>
          </a:xfrm>
          <a:prstGeom prst="rect">
            <a:avLst/>
          </a:prstGeom>
        </p:spPr>
        <p:txBody>
          <a:bodyPr wrap="none" lIns="121917" tIns="60958" rIns="121917" bIns="60958" anchor="ctr">
            <a:spAutoFit/>
          </a:bodyPr>
          <a:lstStyle/>
          <a:p>
            <a:pPr lvl="0" algn="ctr"/>
            <a:r>
              <a:rPr lang="en-US" sz="1400" b="1" dirty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1. </a:t>
            </a:r>
            <a:r>
              <a:rPr lang="en-US" sz="1400" b="1" dirty="0" err="1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Planificación</a:t>
            </a:r>
            <a:endParaRPr lang="en-US" sz="1400" b="1" dirty="0">
              <a:latin typeface="Calibri Light" panose="020F030202020403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2" name="Straight Connector 87">
            <a:extLst>
              <a:ext uri="{FF2B5EF4-FFF2-40B4-BE49-F238E27FC236}">
                <a16:creationId xmlns:a16="http://schemas.microsoft.com/office/drawing/2014/main" id="{9A74E03A-7D53-7DAE-DFB5-60F2438EF8B1}"/>
              </a:ext>
            </a:extLst>
          </p:cNvPr>
          <p:cNvCxnSpPr>
            <a:cxnSpLocks/>
            <a:endCxn id="58" idx="6"/>
          </p:cNvCxnSpPr>
          <p:nvPr/>
        </p:nvCxnSpPr>
        <p:spPr>
          <a:xfrm>
            <a:off x="1208810" y="3399794"/>
            <a:ext cx="9542496" cy="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oval"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105">
            <a:extLst>
              <a:ext uri="{FF2B5EF4-FFF2-40B4-BE49-F238E27FC236}">
                <a16:creationId xmlns:a16="http://schemas.microsoft.com/office/drawing/2014/main" id="{E00D9B37-86B1-B964-9D7A-39C6290D4CE8}"/>
              </a:ext>
            </a:extLst>
          </p:cNvPr>
          <p:cNvSpPr/>
          <p:nvPr/>
        </p:nvSpPr>
        <p:spPr>
          <a:xfrm>
            <a:off x="2094638" y="3693615"/>
            <a:ext cx="903446" cy="338550"/>
          </a:xfrm>
          <a:prstGeom prst="rect">
            <a:avLst/>
          </a:prstGeom>
        </p:spPr>
        <p:txBody>
          <a:bodyPr wrap="none" lIns="121917" tIns="60958" rIns="121917" bIns="60958" anchor="ctr">
            <a:spAutoFit/>
          </a:bodyPr>
          <a:lstStyle/>
          <a:p>
            <a:pPr lvl="0" algn="ctr"/>
            <a:r>
              <a:rPr lang="en-US" sz="1400" b="1" dirty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2. </a:t>
            </a:r>
            <a:r>
              <a:rPr lang="en-US" sz="1400" b="1" dirty="0" err="1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Diseño</a:t>
            </a:r>
            <a:endParaRPr lang="en-US" sz="1400" b="1" dirty="0">
              <a:latin typeface="Calibri Light" panose="020F030202020403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Rectangle 106">
            <a:extLst>
              <a:ext uri="{FF2B5EF4-FFF2-40B4-BE49-F238E27FC236}">
                <a16:creationId xmlns:a16="http://schemas.microsoft.com/office/drawing/2014/main" id="{8B4A7FCE-F93C-054F-6673-7036A5854B00}"/>
              </a:ext>
            </a:extLst>
          </p:cNvPr>
          <p:cNvSpPr/>
          <p:nvPr/>
        </p:nvSpPr>
        <p:spPr>
          <a:xfrm>
            <a:off x="3179559" y="3695298"/>
            <a:ext cx="1345298" cy="338550"/>
          </a:xfrm>
          <a:prstGeom prst="rect">
            <a:avLst/>
          </a:prstGeom>
        </p:spPr>
        <p:txBody>
          <a:bodyPr wrap="none" lIns="121917" tIns="60958" rIns="121917" bIns="60958" anchor="ctr">
            <a:spAutoFit/>
          </a:bodyPr>
          <a:lstStyle/>
          <a:p>
            <a:pPr lvl="0" algn="ctr"/>
            <a:r>
              <a:rPr lang="en-US" sz="1400" b="1" dirty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3. </a:t>
            </a:r>
            <a:r>
              <a:rPr lang="en-US" sz="1400" b="1" dirty="0" err="1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Construcción</a:t>
            </a:r>
            <a:endParaRPr lang="en-US" sz="1400" b="1" dirty="0">
              <a:latin typeface="Calibri Light" panose="020F030202020403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Rectangle 107">
            <a:extLst>
              <a:ext uri="{FF2B5EF4-FFF2-40B4-BE49-F238E27FC236}">
                <a16:creationId xmlns:a16="http://schemas.microsoft.com/office/drawing/2014/main" id="{A66FFE69-703D-39BA-2D15-60FE3EA2108E}"/>
              </a:ext>
            </a:extLst>
          </p:cNvPr>
          <p:cNvSpPr/>
          <p:nvPr/>
        </p:nvSpPr>
        <p:spPr>
          <a:xfrm>
            <a:off x="4461160" y="3639553"/>
            <a:ext cx="1547342" cy="492438"/>
          </a:xfrm>
          <a:prstGeom prst="rect">
            <a:avLst/>
          </a:prstGeom>
        </p:spPr>
        <p:txBody>
          <a:bodyPr wrap="square" lIns="121917" tIns="60958" rIns="121917" bIns="60958" anchor="ctr">
            <a:spAutoFit/>
          </a:bodyPr>
          <a:lstStyle/>
          <a:p>
            <a:pPr algn="ctr"/>
            <a:r>
              <a:rPr lang="en-US" sz="1200" b="1" dirty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4. </a:t>
            </a:r>
            <a:r>
              <a:rPr lang="en-US" sz="1200" b="1" dirty="0" err="1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Recolección</a:t>
            </a:r>
            <a:r>
              <a:rPr lang="en-US" sz="1200" b="1" dirty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/ </a:t>
            </a:r>
            <a:r>
              <a:rPr lang="en-US" sz="1200" b="1" dirty="0" err="1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Recopilación</a:t>
            </a:r>
            <a:endParaRPr lang="en-US" sz="1200" b="1" dirty="0">
              <a:latin typeface="Calibri Light" panose="020F030202020403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6" name="Rectangle 108">
            <a:extLst>
              <a:ext uri="{FF2B5EF4-FFF2-40B4-BE49-F238E27FC236}">
                <a16:creationId xmlns:a16="http://schemas.microsoft.com/office/drawing/2014/main" id="{BB8671F8-937F-E4CC-29A4-71BCA9EF1336}"/>
              </a:ext>
            </a:extLst>
          </p:cNvPr>
          <p:cNvSpPr/>
          <p:nvPr/>
        </p:nvSpPr>
        <p:spPr>
          <a:xfrm>
            <a:off x="5917033" y="3715587"/>
            <a:ext cx="1471807" cy="338550"/>
          </a:xfrm>
          <a:prstGeom prst="rect">
            <a:avLst/>
          </a:prstGeom>
        </p:spPr>
        <p:txBody>
          <a:bodyPr wrap="none" lIns="121917" tIns="60958" rIns="121917" bIns="60958" anchor="ctr">
            <a:spAutoFit/>
          </a:bodyPr>
          <a:lstStyle/>
          <a:p>
            <a:pPr algn="ctr"/>
            <a:r>
              <a:rPr lang="en-US" sz="1400" b="1" dirty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5. </a:t>
            </a:r>
            <a:r>
              <a:rPr lang="en-US" sz="1400" b="1" dirty="0" err="1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Procesamiento</a:t>
            </a:r>
            <a:endParaRPr lang="en-US" sz="1400" b="1" dirty="0">
              <a:latin typeface="Calibri Light" panose="020F030202020403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7" name="Rectangle 109">
            <a:extLst>
              <a:ext uri="{FF2B5EF4-FFF2-40B4-BE49-F238E27FC236}">
                <a16:creationId xmlns:a16="http://schemas.microsoft.com/office/drawing/2014/main" id="{16D93682-AA45-6040-5219-67917375A4DA}"/>
              </a:ext>
            </a:extLst>
          </p:cNvPr>
          <p:cNvSpPr/>
          <p:nvPr/>
        </p:nvSpPr>
        <p:spPr>
          <a:xfrm>
            <a:off x="7577922" y="3695298"/>
            <a:ext cx="946728" cy="338550"/>
          </a:xfrm>
          <a:prstGeom prst="rect">
            <a:avLst/>
          </a:prstGeom>
        </p:spPr>
        <p:txBody>
          <a:bodyPr wrap="none" lIns="121917" tIns="60958" rIns="121917" bIns="60958" anchor="ctr">
            <a:spAutoFit/>
          </a:bodyPr>
          <a:lstStyle/>
          <a:p>
            <a:pPr algn="ctr"/>
            <a:r>
              <a:rPr lang="en-US" sz="1400" b="1" dirty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6. </a:t>
            </a:r>
            <a:r>
              <a:rPr lang="en-US" sz="1400" b="1" dirty="0" err="1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Análisis</a:t>
            </a:r>
            <a:endParaRPr lang="en-US" sz="1400" b="1" dirty="0">
              <a:latin typeface="Calibri Light" panose="020F030202020403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Rectangle 109">
            <a:extLst>
              <a:ext uri="{FF2B5EF4-FFF2-40B4-BE49-F238E27FC236}">
                <a16:creationId xmlns:a16="http://schemas.microsoft.com/office/drawing/2014/main" id="{985D34DD-763E-DD43-D9AC-BB212696EA17}"/>
              </a:ext>
            </a:extLst>
          </p:cNvPr>
          <p:cNvSpPr/>
          <p:nvPr/>
        </p:nvSpPr>
        <p:spPr>
          <a:xfrm>
            <a:off x="8787851" y="3710739"/>
            <a:ext cx="999627" cy="338550"/>
          </a:xfrm>
          <a:prstGeom prst="rect">
            <a:avLst/>
          </a:prstGeom>
        </p:spPr>
        <p:txBody>
          <a:bodyPr wrap="none" lIns="121917" tIns="60958" rIns="121917" bIns="60958" anchor="ctr">
            <a:spAutoFit/>
          </a:bodyPr>
          <a:lstStyle/>
          <a:p>
            <a:pPr algn="ctr"/>
            <a:r>
              <a:rPr lang="en-US" sz="1400" b="1" dirty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7. </a:t>
            </a:r>
            <a:r>
              <a:rPr lang="en-US" sz="1400" b="1" dirty="0" err="1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Difusión</a:t>
            </a:r>
            <a:endParaRPr lang="en-US" sz="1400" b="1" dirty="0">
              <a:latin typeface="Calibri Light" panose="020F030202020403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9" name="Rectangle 108">
            <a:extLst>
              <a:ext uri="{FF2B5EF4-FFF2-40B4-BE49-F238E27FC236}">
                <a16:creationId xmlns:a16="http://schemas.microsoft.com/office/drawing/2014/main" id="{CE35C592-46D7-9D2C-297D-FD5663A4DDFD}"/>
              </a:ext>
            </a:extLst>
          </p:cNvPr>
          <p:cNvSpPr/>
          <p:nvPr/>
        </p:nvSpPr>
        <p:spPr>
          <a:xfrm>
            <a:off x="10079610" y="3710739"/>
            <a:ext cx="1169353" cy="338550"/>
          </a:xfrm>
          <a:prstGeom prst="rect">
            <a:avLst/>
          </a:prstGeom>
        </p:spPr>
        <p:txBody>
          <a:bodyPr wrap="none" lIns="121917" tIns="60958" rIns="121917" bIns="60958" anchor="ctr">
            <a:spAutoFit/>
          </a:bodyPr>
          <a:lstStyle/>
          <a:p>
            <a:pPr algn="ctr"/>
            <a:r>
              <a:rPr lang="en-US" sz="1400" b="1" dirty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8. </a:t>
            </a:r>
            <a:r>
              <a:rPr lang="en-US" sz="1400" b="1" dirty="0" err="1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Evaluación</a:t>
            </a:r>
            <a:endParaRPr lang="en-US" sz="1400" b="1" dirty="0">
              <a:latin typeface="Calibri Light" panose="020F030202020403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0" name="Grupo 6">
            <a:extLst>
              <a:ext uri="{FF2B5EF4-FFF2-40B4-BE49-F238E27FC236}">
                <a16:creationId xmlns:a16="http://schemas.microsoft.com/office/drawing/2014/main" id="{B3FE2C91-781F-E3FE-E781-E4A9B4B8D5D9}"/>
              </a:ext>
            </a:extLst>
          </p:cNvPr>
          <p:cNvGrpSpPr/>
          <p:nvPr/>
        </p:nvGrpSpPr>
        <p:grpSpPr>
          <a:xfrm>
            <a:off x="1121790" y="3317348"/>
            <a:ext cx="9629516" cy="164893"/>
            <a:chOff x="528956" y="2668362"/>
            <a:chExt cx="7222137" cy="130530"/>
          </a:xfrm>
        </p:grpSpPr>
        <p:sp>
          <p:nvSpPr>
            <p:cNvPr id="51" name="Oval 88">
              <a:extLst>
                <a:ext uri="{FF2B5EF4-FFF2-40B4-BE49-F238E27FC236}">
                  <a16:creationId xmlns:a16="http://schemas.microsoft.com/office/drawing/2014/main" id="{7A490D32-101C-9150-7D09-31E6ED122C1D}"/>
                </a:ext>
              </a:extLst>
            </p:cNvPr>
            <p:cNvSpPr/>
            <p:nvPr/>
          </p:nvSpPr>
          <p:spPr>
            <a:xfrm>
              <a:off x="528956" y="2668362"/>
              <a:ext cx="130530" cy="130530"/>
            </a:xfrm>
            <a:prstGeom prst="ellipse">
              <a:avLst/>
            </a:prstGeom>
            <a:solidFill>
              <a:srgbClr val="0070C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Oval 88">
              <a:extLst>
                <a:ext uri="{FF2B5EF4-FFF2-40B4-BE49-F238E27FC236}">
                  <a16:creationId xmlns:a16="http://schemas.microsoft.com/office/drawing/2014/main" id="{BAAC5AAC-87B7-AD94-8C9A-13EB846B65AF}"/>
                </a:ext>
              </a:extLst>
            </p:cNvPr>
            <p:cNvSpPr/>
            <p:nvPr/>
          </p:nvSpPr>
          <p:spPr>
            <a:xfrm>
              <a:off x="1536489" y="2668362"/>
              <a:ext cx="130530" cy="130530"/>
            </a:xfrm>
            <a:prstGeom prst="ellipse">
              <a:avLst/>
            </a:prstGeom>
            <a:solidFill>
              <a:srgbClr val="0070C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Oval 88">
              <a:extLst>
                <a:ext uri="{FF2B5EF4-FFF2-40B4-BE49-F238E27FC236}">
                  <a16:creationId xmlns:a16="http://schemas.microsoft.com/office/drawing/2014/main" id="{E8C840EB-D62F-7CB5-1152-19673C12A77E}"/>
                </a:ext>
              </a:extLst>
            </p:cNvPr>
            <p:cNvSpPr/>
            <p:nvPr/>
          </p:nvSpPr>
          <p:spPr>
            <a:xfrm>
              <a:off x="2544022" y="2668362"/>
              <a:ext cx="130530" cy="130530"/>
            </a:xfrm>
            <a:prstGeom prst="ellipse">
              <a:avLst/>
            </a:prstGeom>
            <a:solidFill>
              <a:srgbClr val="0070C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88">
              <a:extLst>
                <a:ext uri="{FF2B5EF4-FFF2-40B4-BE49-F238E27FC236}">
                  <a16:creationId xmlns:a16="http://schemas.microsoft.com/office/drawing/2014/main" id="{ADE5196A-5461-019B-17E2-9EAD924BD4C5}"/>
                </a:ext>
              </a:extLst>
            </p:cNvPr>
            <p:cNvSpPr/>
            <p:nvPr/>
          </p:nvSpPr>
          <p:spPr>
            <a:xfrm>
              <a:off x="3551555" y="2668362"/>
              <a:ext cx="130530" cy="130530"/>
            </a:xfrm>
            <a:prstGeom prst="ellipse">
              <a:avLst/>
            </a:prstGeom>
            <a:solidFill>
              <a:srgbClr val="0070C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Oval 88">
              <a:extLst>
                <a:ext uri="{FF2B5EF4-FFF2-40B4-BE49-F238E27FC236}">
                  <a16:creationId xmlns:a16="http://schemas.microsoft.com/office/drawing/2014/main" id="{1F61719E-F259-63C8-85ED-7B916C65015B}"/>
                </a:ext>
              </a:extLst>
            </p:cNvPr>
            <p:cNvSpPr/>
            <p:nvPr/>
          </p:nvSpPr>
          <p:spPr>
            <a:xfrm>
              <a:off x="4564280" y="2668362"/>
              <a:ext cx="130530" cy="130530"/>
            </a:xfrm>
            <a:prstGeom prst="ellipse">
              <a:avLst/>
            </a:prstGeom>
            <a:solidFill>
              <a:srgbClr val="0070C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Oval 88">
              <a:extLst>
                <a:ext uri="{FF2B5EF4-FFF2-40B4-BE49-F238E27FC236}">
                  <a16:creationId xmlns:a16="http://schemas.microsoft.com/office/drawing/2014/main" id="{838FE376-3F5F-AE15-6116-2531B99A9D42}"/>
                </a:ext>
              </a:extLst>
            </p:cNvPr>
            <p:cNvSpPr/>
            <p:nvPr/>
          </p:nvSpPr>
          <p:spPr>
            <a:xfrm>
              <a:off x="5577005" y="2668362"/>
              <a:ext cx="130530" cy="130530"/>
            </a:xfrm>
            <a:prstGeom prst="ellipse">
              <a:avLst/>
            </a:prstGeom>
            <a:solidFill>
              <a:srgbClr val="0070C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Oval 88">
              <a:extLst>
                <a:ext uri="{FF2B5EF4-FFF2-40B4-BE49-F238E27FC236}">
                  <a16:creationId xmlns:a16="http://schemas.microsoft.com/office/drawing/2014/main" id="{8E29569A-E1B2-E699-9B5F-CB895E9E0AB9}"/>
                </a:ext>
              </a:extLst>
            </p:cNvPr>
            <p:cNvSpPr/>
            <p:nvPr/>
          </p:nvSpPr>
          <p:spPr>
            <a:xfrm>
              <a:off x="6589730" y="2668362"/>
              <a:ext cx="130530" cy="130530"/>
            </a:xfrm>
            <a:prstGeom prst="ellipse">
              <a:avLst/>
            </a:prstGeom>
            <a:solidFill>
              <a:srgbClr val="0070C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Oval 88">
              <a:extLst>
                <a:ext uri="{FF2B5EF4-FFF2-40B4-BE49-F238E27FC236}">
                  <a16:creationId xmlns:a16="http://schemas.microsoft.com/office/drawing/2014/main" id="{6FB3108E-5DB1-2A34-E344-C61744C913CE}"/>
                </a:ext>
              </a:extLst>
            </p:cNvPr>
            <p:cNvSpPr/>
            <p:nvPr/>
          </p:nvSpPr>
          <p:spPr>
            <a:xfrm>
              <a:off x="7620563" y="2668362"/>
              <a:ext cx="130530" cy="130530"/>
            </a:xfrm>
            <a:prstGeom prst="ellipse">
              <a:avLst/>
            </a:prstGeom>
            <a:solidFill>
              <a:srgbClr val="0070C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9" name="Imagen 58">
            <a:extLst>
              <a:ext uri="{FF2B5EF4-FFF2-40B4-BE49-F238E27FC236}">
                <a16:creationId xmlns:a16="http://schemas.microsoft.com/office/drawing/2014/main" id="{DAECF5F3-28C3-A3FB-7B37-64E97A1116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12" y="1921912"/>
            <a:ext cx="900000" cy="900000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E1A5ABA6-08B5-7E18-9EEC-3C332CA79A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16" y="1898375"/>
            <a:ext cx="895689" cy="895689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255A0011-7532-6214-349C-C37D26D745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442" y="1849864"/>
            <a:ext cx="1076285" cy="1076285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0BE6A21F-5D59-BC1B-9155-2E64295A4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76" y="1926133"/>
            <a:ext cx="900000" cy="900000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51D3B9AE-283F-A936-2FC2-C28AA622E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414" y="1943703"/>
            <a:ext cx="900000" cy="900000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A4C1ED75-5699-C6AC-BA92-608ECD318C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64" y="1892941"/>
            <a:ext cx="900000" cy="900000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67E39BAE-1CEC-9080-9862-EDB76D2AD1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937" y="1926133"/>
            <a:ext cx="900000" cy="900000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CB1E489C-54D3-B3CB-47F8-1621E44261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741" y="1898375"/>
            <a:ext cx="934371" cy="934371"/>
          </a:xfrm>
          <a:prstGeom prst="rect">
            <a:avLst/>
          </a:prstGeom>
        </p:spPr>
      </p:pic>
      <p:sp>
        <p:nvSpPr>
          <p:cNvPr id="67" name="CuadroTexto 66">
            <a:extLst>
              <a:ext uri="{FF2B5EF4-FFF2-40B4-BE49-F238E27FC236}">
                <a16:creationId xmlns:a16="http://schemas.microsoft.com/office/drawing/2014/main" id="{B6260D72-899B-1063-C998-DA8399AC0769}"/>
              </a:ext>
            </a:extLst>
          </p:cNvPr>
          <p:cNvSpPr txBox="1"/>
          <p:nvPr/>
        </p:nvSpPr>
        <p:spPr>
          <a:xfrm>
            <a:off x="2805568" y="1087120"/>
            <a:ext cx="602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646E7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I. Gestión de Aseguramiento de la Calidad</a:t>
            </a:r>
            <a:endParaRPr lang="es-EC" b="1" dirty="0">
              <a:solidFill>
                <a:srgbClr val="646E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B17A79E1-05F2-D789-EAC7-03CF1804A9FA}"/>
              </a:ext>
            </a:extLst>
          </p:cNvPr>
          <p:cNvSpPr txBox="1"/>
          <p:nvPr/>
        </p:nvSpPr>
        <p:spPr>
          <a:xfrm>
            <a:off x="3000426" y="4548202"/>
            <a:ext cx="602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II. Gestión de Archivo</a:t>
            </a:r>
            <a:endParaRPr lang="es-EC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9" name="Cheurón 32">
            <a:extLst>
              <a:ext uri="{FF2B5EF4-FFF2-40B4-BE49-F238E27FC236}">
                <a16:creationId xmlns:a16="http://schemas.microsoft.com/office/drawing/2014/main" id="{F4B873A3-AA7E-5F35-9626-449B7364CA90}"/>
              </a:ext>
            </a:extLst>
          </p:cNvPr>
          <p:cNvSpPr/>
          <p:nvPr/>
        </p:nvSpPr>
        <p:spPr>
          <a:xfrm>
            <a:off x="8759881" y="1201550"/>
            <a:ext cx="144000" cy="14400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646E78"/>
              </a:solidFill>
            </a:endParaRPr>
          </a:p>
        </p:txBody>
      </p:sp>
      <p:sp>
        <p:nvSpPr>
          <p:cNvPr id="70" name="Cheurón 33">
            <a:extLst>
              <a:ext uri="{FF2B5EF4-FFF2-40B4-BE49-F238E27FC236}">
                <a16:creationId xmlns:a16="http://schemas.microsoft.com/office/drawing/2014/main" id="{92B1F039-A869-884F-83CD-5D5B6B19D431}"/>
              </a:ext>
            </a:extLst>
          </p:cNvPr>
          <p:cNvSpPr/>
          <p:nvPr/>
        </p:nvSpPr>
        <p:spPr>
          <a:xfrm>
            <a:off x="9332727" y="1205088"/>
            <a:ext cx="144000" cy="14400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646E78"/>
              </a:solidFill>
            </a:endParaRPr>
          </a:p>
        </p:txBody>
      </p:sp>
      <p:sp>
        <p:nvSpPr>
          <p:cNvPr id="71" name="Cheurón 34">
            <a:extLst>
              <a:ext uri="{FF2B5EF4-FFF2-40B4-BE49-F238E27FC236}">
                <a16:creationId xmlns:a16="http://schemas.microsoft.com/office/drawing/2014/main" id="{9AC1C65F-BAB9-0E3A-CB0F-3DD167EC837C}"/>
              </a:ext>
            </a:extLst>
          </p:cNvPr>
          <p:cNvSpPr/>
          <p:nvPr/>
        </p:nvSpPr>
        <p:spPr>
          <a:xfrm>
            <a:off x="8221565" y="1194087"/>
            <a:ext cx="144000" cy="14400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646E78"/>
              </a:solidFill>
            </a:endParaRPr>
          </a:p>
        </p:txBody>
      </p:sp>
      <p:sp>
        <p:nvSpPr>
          <p:cNvPr id="72" name="Cheurón 35">
            <a:extLst>
              <a:ext uri="{FF2B5EF4-FFF2-40B4-BE49-F238E27FC236}">
                <a16:creationId xmlns:a16="http://schemas.microsoft.com/office/drawing/2014/main" id="{BD5CC2E9-1FDE-62C9-C610-A8B9360929AE}"/>
              </a:ext>
            </a:extLst>
          </p:cNvPr>
          <p:cNvSpPr/>
          <p:nvPr/>
        </p:nvSpPr>
        <p:spPr>
          <a:xfrm>
            <a:off x="2845053" y="1201550"/>
            <a:ext cx="144000" cy="14400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646E78"/>
              </a:solidFill>
            </a:endParaRPr>
          </a:p>
        </p:txBody>
      </p:sp>
      <p:sp>
        <p:nvSpPr>
          <p:cNvPr id="73" name="Cheurón 36">
            <a:extLst>
              <a:ext uri="{FF2B5EF4-FFF2-40B4-BE49-F238E27FC236}">
                <a16:creationId xmlns:a16="http://schemas.microsoft.com/office/drawing/2014/main" id="{BD3C08AD-972D-62AF-C1B9-B4619E62907F}"/>
              </a:ext>
            </a:extLst>
          </p:cNvPr>
          <p:cNvSpPr/>
          <p:nvPr/>
        </p:nvSpPr>
        <p:spPr>
          <a:xfrm>
            <a:off x="3332835" y="1205088"/>
            <a:ext cx="144000" cy="14400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646E78"/>
              </a:solidFill>
            </a:endParaRPr>
          </a:p>
        </p:txBody>
      </p:sp>
      <p:sp>
        <p:nvSpPr>
          <p:cNvPr id="74" name="Cheurón 37">
            <a:extLst>
              <a:ext uri="{FF2B5EF4-FFF2-40B4-BE49-F238E27FC236}">
                <a16:creationId xmlns:a16="http://schemas.microsoft.com/office/drawing/2014/main" id="{7FDACD1C-C814-2086-A2BE-7FAC8B2DC804}"/>
              </a:ext>
            </a:extLst>
          </p:cNvPr>
          <p:cNvSpPr/>
          <p:nvPr/>
        </p:nvSpPr>
        <p:spPr>
          <a:xfrm>
            <a:off x="2296104" y="1194087"/>
            <a:ext cx="144000" cy="14400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646E78"/>
              </a:solidFill>
            </a:endParaRPr>
          </a:p>
        </p:txBody>
      </p:sp>
      <p:sp>
        <p:nvSpPr>
          <p:cNvPr id="75" name="Cheurón 38">
            <a:extLst>
              <a:ext uri="{FF2B5EF4-FFF2-40B4-BE49-F238E27FC236}">
                <a16:creationId xmlns:a16="http://schemas.microsoft.com/office/drawing/2014/main" id="{088D3B33-955D-7722-6FF5-62270B66319F}"/>
              </a:ext>
            </a:extLst>
          </p:cNvPr>
          <p:cNvSpPr/>
          <p:nvPr/>
        </p:nvSpPr>
        <p:spPr>
          <a:xfrm flipH="1">
            <a:off x="8798024" y="4618418"/>
            <a:ext cx="144000" cy="14400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76" name="Cheurón 39">
            <a:extLst>
              <a:ext uri="{FF2B5EF4-FFF2-40B4-BE49-F238E27FC236}">
                <a16:creationId xmlns:a16="http://schemas.microsoft.com/office/drawing/2014/main" id="{E22E3A09-3775-2332-C715-10D9CB1F9FE3}"/>
              </a:ext>
            </a:extLst>
          </p:cNvPr>
          <p:cNvSpPr/>
          <p:nvPr/>
        </p:nvSpPr>
        <p:spPr>
          <a:xfrm flipH="1">
            <a:off x="9317232" y="4618418"/>
            <a:ext cx="144000" cy="14400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77" name="Cheurón 40">
            <a:extLst>
              <a:ext uri="{FF2B5EF4-FFF2-40B4-BE49-F238E27FC236}">
                <a16:creationId xmlns:a16="http://schemas.microsoft.com/office/drawing/2014/main" id="{998B141D-CCB4-3465-DA72-FA907073C55B}"/>
              </a:ext>
            </a:extLst>
          </p:cNvPr>
          <p:cNvSpPr/>
          <p:nvPr/>
        </p:nvSpPr>
        <p:spPr>
          <a:xfrm flipH="1">
            <a:off x="8284610" y="4618418"/>
            <a:ext cx="144000" cy="14400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78" name="Cheurón 41">
            <a:extLst>
              <a:ext uri="{FF2B5EF4-FFF2-40B4-BE49-F238E27FC236}">
                <a16:creationId xmlns:a16="http://schemas.microsoft.com/office/drawing/2014/main" id="{0FC9CC6B-903F-9717-424C-A8200B638B24}"/>
              </a:ext>
            </a:extLst>
          </p:cNvPr>
          <p:cNvSpPr/>
          <p:nvPr/>
        </p:nvSpPr>
        <p:spPr>
          <a:xfrm flipH="1">
            <a:off x="2866792" y="4690418"/>
            <a:ext cx="144000" cy="14400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79" name="Cheurón 42">
            <a:extLst>
              <a:ext uri="{FF2B5EF4-FFF2-40B4-BE49-F238E27FC236}">
                <a16:creationId xmlns:a16="http://schemas.microsoft.com/office/drawing/2014/main" id="{DEF5E6BD-FEAB-EB7A-F50A-B7577854FD76}"/>
              </a:ext>
            </a:extLst>
          </p:cNvPr>
          <p:cNvSpPr/>
          <p:nvPr/>
        </p:nvSpPr>
        <p:spPr>
          <a:xfrm flipH="1">
            <a:off x="3460431" y="4690418"/>
            <a:ext cx="144000" cy="14400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80" name="Cheurón 43">
            <a:extLst>
              <a:ext uri="{FF2B5EF4-FFF2-40B4-BE49-F238E27FC236}">
                <a16:creationId xmlns:a16="http://schemas.microsoft.com/office/drawing/2014/main" id="{42A61663-FC96-3EE4-0F3C-7755E3BE6D33}"/>
              </a:ext>
            </a:extLst>
          </p:cNvPr>
          <p:cNvSpPr/>
          <p:nvPr/>
        </p:nvSpPr>
        <p:spPr>
          <a:xfrm flipH="1">
            <a:off x="2278947" y="4690418"/>
            <a:ext cx="144000" cy="14400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cxnSp>
        <p:nvCxnSpPr>
          <p:cNvPr id="81" name="Conector recto 80">
            <a:extLst>
              <a:ext uri="{FF2B5EF4-FFF2-40B4-BE49-F238E27FC236}">
                <a16:creationId xmlns:a16="http://schemas.microsoft.com/office/drawing/2014/main" id="{C1D90A8C-D88D-CD27-BFFB-928993BA00E1}"/>
              </a:ext>
            </a:extLst>
          </p:cNvPr>
          <p:cNvCxnSpPr/>
          <p:nvPr/>
        </p:nvCxnSpPr>
        <p:spPr>
          <a:xfrm>
            <a:off x="1111072" y="1232030"/>
            <a:ext cx="0" cy="5760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Conector recto 81">
            <a:extLst>
              <a:ext uri="{FF2B5EF4-FFF2-40B4-BE49-F238E27FC236}">
                <a16:creationId xmlns:a16="http://schemas.microsoft.com/office/drawing/2014/main" id="{D47CDCD5-9977-A232-534A-660CC32C27EC}"/>
              </a:ext>
            </a:extLst>
          </p:cNvPr>
          <p:cNvCxnSpPr/>
          <p:nvPr/>
        </p:nvCxnSpPr>
        <p:spPr>
          <a:xfrm>
            <a:off x="10577266" y="1272670"/>
            <a:ext cx="0" cy="5760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Conector recto 82">
            <a:extLst>
              <a:ext uri="{FF2B5EF4-FFF2-40B4-BE49-F238E27FC236}">
                <a16:creationId xmlns:a16="http://schemas.microsoft.com/office/drawing/2014/main" id="{BD276D3F-7BE3-1CF5-C59D-1FEDF586CF72}"/>
              </a:ext>
            </a:extLst>
          </p:cNvPr>
          <p:cNvCxnSpPr/>
          <p:nvPr/>
        </p:nvCxnSpPr>
        <p:spPr>
          <a:xfrm>
            <a:off x="1080592" y="4132289"/>
            <a:ext cx="0" cy="5760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Conector recto 83">
            <a:extLst>
              <a:ext uri="{FF2B5EF4-FFF2-40B4-BE49-F238E27FC236}">
                <a16:creationId xmlns:a16="http://schemas.microsoft.com/office/drawing/2014/main" id="{28B559BB-1465-A2D0-E38C-0D4892115C87}"/>
              </a:ext>
            </a:extLst>
          </p:cNvPr>
          <p:cNvCxnSpPr/>
          <p:nvPr/>
        </p:nvCxnSpPr>
        <p:spPr>
          <a:xfrm>
            <a:off x="10624212" y="4057699"/>
            <a:ext cx="0" cy="5760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Conector recto 84">
            <a:extLst>
              <a:ext uri="{FF2B5EF4-FFF2-40B4-BE49-F238E27FC236}">
                <a16:creationId xmlns:a16="http://schemas.microsoft.com/office/drawing/2014/main" id="{C061C512-6250-7D14-0B03-1835C30412C8}"/>
              </a:ext>
            </a:extLst>
          </p:cNvPr>
          <p:cNvCxnSpPr/>
          <p:nvPr/>
        </p:nvCxnSpPr>
        <p:spPr>
          <a:xfrm flipH="1">
            <a:off x="1121790" y="1252350"/>
            <a:ext cx="102956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Conector recto 85">
            <a:extLst>
              <a:ext uri="{FF2B5EF4-FFF2-40B4-BE49-F238E27FC236}">
                <a16:creationId xmlns:a16="http://schemas.microsoft.com/office/drawing/2014/main" id="{CCA366EC-B260-5840-E1E0-F29E0EDF32D4}"/>
              </a:ext>
            </a:extLst>
          </p:cNvPr>
          <p:cNvCxnSpPr/>
          <p:nvPr/>
        </p:nvCxnSpPr>
        <p:spPr>
          <a:xfrm flipH="1">
            <a:off x="9554011" y="1272670"/>
            <a:ext cx="102956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Conector recto 86">
            <a:extLst>
              <a:ext uri="{FF2B5EF4-FFF2-40B4-BE49-F238E27FC236}">
                <a16:creationId xmlns:a16="http://schemas.microsoft.com/office/drawing/2014/main" id="{9653B04C-85A8-2FBE-A120-2F4AD0CEFC9B}"/>
              </a:ext>
            </a:extLst>
          </p:cNvPr>
          <p:cNvCxnSpPr/>
          <p:nvPr/>
        </p:nvCxnSpPr>
        <p:spPr>
          <a:xfrm flipH="1">
            <a:off x="1063655" y="4762418"/>
            <a:ext cx="102956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Conector recto 87">
            <a:extLst>
              <a:ext uri="{FF2B5EF4-FFF2-40B4-BE49-F238E27FC236}">
                <a16:creationId xmlns:a16="http://schemas.microsoft.com/office/drawing/2014/main" id="{FB746059-E58B-D97B-6723-9C1B43934DDF}"/>
              </a:ext>
            </a:extLst>
          </p:cNvPr>
          <p:cNvCxnSpPr/>
          <p:nvPr/>
        </p:nvCxnSpPr>
        <p:spPr>
          <a:xfrm flipH="1">
            <a:off x="9594651" y="4690418"/>
            <a:ext cx="102956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C109DE-7464-280F-4FB7-CA6E0A02E082}"/>
              </a:ext>
            </a:extLst>
          </p:cNvPr>
          <p:cNvSpPr txBox="1"/>
          <p:nvPr/>
        </p:nvSpPr>
        <p:spPr>
          <a:xfrm>
            <a:off x="452230" y="5126342"/>
            <a:ext cx="114756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Nota: </a:t>
            </a:r>
            <a:r>
              <a:rPr lang="es-E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El Modelo fue </a:t>
            </a:r>
            <a:r>
              <a:rPr lang="es-ES" sz="1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implementado en Ecuador en 2014 </a:t>
            </a:r>
            <a:r>
              <a:rPr lang="es-E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como una adaptación del </a:t>
            </a:r>
            <a:r>
              <a:rPr lang="es-ES" sz="11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Generic</a:t>
            </a:r>
            <a:r>
              <a:rPr lang="es-ES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1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Statistical</a:t>
            </a:r>
            <a:r>
              <a:rPr lang="es-ES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Business </a:t>
            </a:r>
            <a:r>
              <a:rPr lang="es-ES" sz="11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Process</a:t>
            </a:r>
            <a:r>
              <a:rPr lang="es-ES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1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Model</a:t>
            </a:r>
            <a:r>
              <a:rPr lang="es-ES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(GSBPM), desarrollado por la Comisión Económica para Europa de las Naciones Unidas (UNECE) en 2008. La versión más reciente del GSBPM (5.1) se publicó en 2019, y </a:t>
            </a:r>
            <a:r>
              <a:rPr lang="es-ES" sz="1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Ecuador actualizó su modelo a la versión MPE 2.0 en 2024.</a:t>
            </a:r>
            <a:endParaRPr lang="es-EC" sz="1100" b="1" dirty="0">
              <a:highlight>
                <a:srgbClr val="FF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74269" y="512459"/>
            <a:ext cx="94025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Es un estándar estadístico que define el </a:t>
            </a:r>
            <a:r>
              <a:rPr lang="es-E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conjunto de fases, procesos y actividades </a:t>
            </a: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necesarias para la producción de estadística oficial y se implementa considerando la naturaleza de cada operación estadística.</a:t>
            </a:r>
            <a:endParaRPr lang="es-EC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913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F7DFAA54-DA73-2269-2823-9E7CEB980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874" y="2225840"/>
            <a:ext cx="9529010" cy="1909763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Relevancia de contar con marcos que garanticen la calidad estadística</a:t>
            </a:r>
          </a:p>
        </p:txBody>
      </p:sp>
    </p:spTree>
    <p:extLst>
      <p:ext uri="{BB962C8B-B14F-4D97-AF65-F5344CB8AC3E}">
        <p14:creationId xmlns:p14="http://schemas.microsoft.com/office/powerpoint/2010/main" val="2525894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41F67-2F55-641D-0D99-CFDB09786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>
            <a:extLst>
              <a:ext uri="{FF2B5EF4-FFF2-40B4-BE49-F238E27FC236}">
                <a16:creationId xmlns:a16="http://schemas.microsoft.com/office/drawing/2014/main" id="{7DA1EFEA-AC2E-6315-B132-998D06B414D1}"/>
              </a:ext>
            </a:extLst>
          </p:cNvPr>
          <p:cNvSpPr txBox="1">
            <a:spLocks/>
          </p:cNvSpPr>
          <p:nvPr/>
        </p:nvSpPr>
        <p:spPr>
          <a:xfrm>
            <a:off x="297736" y="202400"/>
            <a:ext cx="8182922" cy="5300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>
                <a:solidFill>
                  <a:srgbClr val="48448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Marco de Aseguramiento de la Calidad Estadística</a:t>
            </a:r>
            <a:endParaRPr lang="es-419" sz="2400" b="1" dirty="0">
              <a:solidFill>
                <a:srgbClr val="48448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DB81FA1B-1F5C-7F66-8150-0FD7BAE675DC}"/>
              </a:ext>
            </a:extLst>
          </p:cNvPr>
          <p:cNvGrpSpPr/>
          <p:nvPr/>
        </p:nvGrpSpPr>
        <p:grpSpPr>
          <a:xfrm>
            <a:off x="708208" y="1626064"/>
            <a:ext cx="10796080" cy="3564606"/>
            <a:chOff x="574200" y="2529840"/>
            <a:chExt cx="11255225" cy="3923553"/>
          </a:xfrm>
        </p:grpSpPr>
        <p:sp>
          <p:nvSpPr>
            <p:cNvPr id="9" name="4 CuadroTexto">
              <a:extLst>
                <a:ext uri="{FF2B5EF4-FFF2-40B4-BE49-F238E27FC236}">
                  <a16:creationId xmlns:a16="http://schemas.microsoft.com/office/drawing/2014/main" id="{0A7BF16F-20C9-517A-2876-297874F67D51}"/>
                </a:ext>
              </a:extLst>
            </p:cNvPr>
            <p:cNvSpPr txBox="1"/>
            <p:nvPr/>
          </p:nvSpPr>
          <p:spPr>
            <a:xfrm>
              <a:off x="5387882" y="2538889"/>
              <a:ext cx="3029739" cy="3726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s-EC" sz="1600" b="1" dirty="0">
                  <a:solidFill>
                    <a:prstClr val="black"/>
                  </a:solidFill>
                  <a:latin typeface="Calibri Light" panose="020F0302020204030204" pitchFamily="34" charset="0"/>
                  <a:ea typeface="Segoe UI" panose="020B0502040204020203" pitchFamily="34" charset="0"/>
                  <a:cs typeface="Calibri Light" panose="020F0302020204030204" pitchFamily="34" charset="0"/>
                </a:rPr>
                <a:t>Marco metodológico</a:t>
              </a:r>
            </a:p>
          </p:txBody>
        </p:sp>
        <p:sp>
          <p:nvSpPr>
            <p:cNvPr id="10" name="Rectángulo redondeado 7">
              <a:extLst>
                <a:ext uri="{FF2B5EF4-FFF2-40B4-BE49-F238E27FC236}">
                  <a16:creationId xmlns:a16="http://schemas.microsoft.com/office/drawing/2014/main" id="{105BE13B-6FCA-041D-6D85-1D5D4AFC8FE7}"/>
                </a:ext>
              </a:extLst>
            </p:cNvPr>
            <p:cNvSpPr/>
            <p:nvPr/>
          </p:nvSpPr>
          <p:spPr>
            <a:xfrm>
              <a:off x="7114300" y="3048292"/>
              <a:ext cx="4092987" cy="529979"/>
            </a:xfrm>
            <a:prstGeom prst="roundRect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s-EC" sz="1867" dirty="0">
                <a:solidFill>
                  <a:srgbClr val="5B9BD5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3E65F69A-BA6B-6890-9282-B2FB881DC6AF}"/>
                </a:ext>
              </a:extLst>
            </p:cNvPr>
            <p:cNvSpPr/>
            <p:nvPr/>
          </p:nvSpPr>
          <p:spPr>
            <a:xfrm>
              <a:off x="3045475" y="3919850"/>
              <a:ext cx="2926240" cy="21342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80990" indent="-380990" defTabSz="914377">
                <a:buClr>
                  <a:srgbClr val="5B9BD5"/>
                </a:buClr>
                <a:buFont typeface="Wingdings" panose="05000000000000000000" pitchFamily="2" charset="2"/>
                <a:buChar char="v"/>
              </a:pPr>
              <a:r>
                <a:rPr lang="es-EC" sz="1200" dirty="0">
                  <a:solidFill>
                    <a:prstClr val="black"/>
                  </a:solidFill>
                  <a:latin typeface="Calibri Light" panose="020F0302020204030204" pitchFamily="34" charset="0"/>
                  <a:ea typeface="Segoe UI" panose="020B0502040204020203" pitchFamily="34" charset="0"/>
                  <a:cs typeface="Calibri Light" panose="020F0302020204030204" pitchFamily="34" charset="0"/>
                </a:rPr>
                <a:t>Metodología sólida</a:t>
              </a:r>
            </a:p>
            <a:p>
              <a:pPr marL="380990" indent="-380990" defTabSz="914377">
                <a:buClr>
                  <a:srgbClr val="5B9BD5"/>
                </a:buClr>
                <a:buFont typeface="Wingdings" panose="05000000000000000000" pitchFamily="2" charset="2"/>
                <a:buChar char="v"/>
              </a:pPr>
              <a:r>
                <a:rPr lang="es-EC" sz="1200" dirty="0">
                  <a:solidFill>
                    <a:prstClr val="black"/>
                  </a:solidFill>
                  <a:latin typeface="Calibri Light" panose="020F0302020204030204" pitchFamily="34" charset="0"/>
                  <a:ea typeface="Segoe UI" panose="020B0502040204020203" pitchFamily="34" charset="0"/>
                  <a:cs typeface="Calibri Light" panose="020F0302020204030204" pitchFamily="34" charset="0"/>
                </a:rPr>
                <a:t>Procedimientos estadísticos adecuados</a:t>
              </a:r>
            </a:p>
            <a:p>
              <a:pPr marL="380990" indent="-380990" defTabSz="914377">
                <a:buClr>
                  <a:srgbClr val="5B9BD5"/>
                </a:buClr>
                <a:buFont typeface="Wingdings" panose="05000000000000000000" pitchFamily="2" charset="2"/>
                <a:buChar char="v"/>
              </a:pPr>
              <a:r>
                <a:rPr lang="es-EC" sz="1200" dirty="0">
                  <a:solidFill>
                    <a:prstClr val="black"/>
                  </a:solidFill>
                  <a:latin typeface="Calibri Light" panose="020F0302020204030204" pitchFamily="34" charset="0"/>
                  <a:ea typeface="Segoe UI" panose="020B0502040204020203" pitchFamily="34" charset="0"/>
                  <a:cs typeface="Calibri Light" panose="020F0302020204030204" pitchFamily="34" charset="0"/>
                </a:rPr>
                <a:t>Relevancia</a:t>
              </a:r>
            </a:p>
            <a:p>
              <a:pPr marL="380990" indent="-380990" defTabSz="914377">
                <a:buClr>
                  <a:srgbClr val="5B9BD5"/>
                </a:buClr>
                <a:buFont typeface="Wingdings" panose="05000000000000000000" pitchFamily="2" charset="2"/>
                <a:buChar char="v"/>
              </a:pPr>
              <a:r>
                <a:rPr lang="es-EC" sz="1200" dirty="0">
                  <a:solidFill>
                    <a:prstClr val="black"/>
                  </a:solidFill>
                  <a:latin typeface="Calibri Light" panose="020F0302020204030204" pitchFamily="34" charset="0"/>
                  <a:ea typeface="Segoe UI" panose="020B0502040204020203" pitchFamily="34" charset="0"/>
                  <a:cs typeface="Calibri Light" panose="020F0302020204030204" pitchFamily="34" charset="0"/>
                </a:rPr>
                <a:t>Precisión y confiabilidad</a:t>
              </a:r>
            </a:p>
            <a:p>
              <a:pPr marL="380990" indent="-380990" defTabSz="914377">
                <a:buClr>
                  <a:srgbClr val="5B9BD5"/>
                </a:buClr>
                <a:buFont typeface="Wingdings" panose="05000000000000000000" pitchFamily="2" charset="2"/>
                <a:buChar char="v"/>
              </a:pPr>
              <a:r>
                <a:rPr lang="es-EC" sz="1200" dirty="0">
                  <a:solidFill>
                    <a:prstClr val="black"/>
                  </a:solidFill>
                  <a:latin typeface="Calibri Light" panose="020F0302020204030204" pitchFamily="34" charset="0"/>
                  <a:ea typeface="Segoe UI" panose="020B0502040204020203" pitchFamily="34" charset="0"/>
                  <a:cs typeface="Calibri Light" panose="020F0302020204030204" pitchFamily="34" charset="0"/>
                </a:rPr>
                <a:t>Oportunidad y puntualidad</a:t>
              </a:r>
            </a:p>
            <a:p>
              <a:pPr marL="380990" indent="-380990" defTabSz="914377">
                <a:buClr>
                  <a:srgbClr val="5B9BD5"/>
                </a:buClr>
                <a:buFont typeface="Wingdings" panose="05000000000000000000" pitchFamily="2" charset="2"/>
                <a:buChar char="v"/>
              </a:pPr>
              <a:r>
                <a:rPr lang="es-EC" sz="1200" dirty="0">
                  <a:solidFill>
                    <a:prstClr val="black"/>
                  </a:solidFill>
                  <a:latin typeface="Calibri Light" panose="020F0302020204030204" pitchFamily="34" charset="0"/>
                  <a:ea typeface="Segoe UI" panose="020B0502040204020203" pitchFamily="34" charset="0"/>
                  <a:cs typeface="Calibri Light" panose="020F0302020204030204" pitchFamily="34" charset="0"/>
                </a:rPr>
                <a:t>Coherencia y comparabilidad</a:t>
              </a:r>
            </a:p>
            <a:p>
              <a:pPr marL="380990" indent="-380990" defTabSz="914377">
                <a:buClr>
                  <a:srgbClr val="5B9BD5"/>
                </a:buClr>
                <a:buFont typeface="Wingdings" panose="05000000000000000000" pitchFamily="2" charset="2"/>
                <a:buChar char="v"/>
              </a:pPr>
              <a:r>
                <a:rPr lang="es-EC" sz="1200" dirty="0">
                  <a:solidFill>
                    <a:prstClr val="black"/>
                  </a:solidFill>
                  <a:latin typeface="Calibri Light" panose="020F0302020204030204" pitchFamily="34" charset="0"/>
                  <a:ea typeface="Segoe UI" panose="020B0502040204020203" pitchFamily="34" charset="0"/>
                  <a:cs typeface="Calibri Light" panose="020F0302020204030204" pitchFamily="34" charset="0"/>
                </a:rPr>
                <a:t>Accesibilidad y claridad</a:t>
              </a:r>
            </a:p>
            <a:p>
              <a:pPr marL="380990" indent="-380990" defTabSz="914377">
                <a:buClr>
                  <a:srgbClr val="5B9BD5"/>
                </a:buClr>
                <a:buFont typeface="Wingdings" panose="05000000000000000000" pitchFamily="2" charset="2"/>
                <a:buChar char="v"/>
              </a:pPr>
              <a:r>
                <a:rPr lang="es-EC" sz="1200" dirty="0">
                  <a:solidFill>
                    <a:prstClr val="black"/>
                  </a:solidFill>
                  <a:latin typeface="Calibri Light" panose="020F0302020204030204" pitchFamily="34" charset="0"/>
                  <a:ea typeface="Segoe UI" panose="020B0502040204020203" pitchFamily="34" charset="0"/>
                  <a:cs typeface="Calibri Light" panose="020F0302020204030204" pitchFamily="34" charset="0"/>
                </a:rPr>
                <a:t>Compromiso con la calidad estadística </a:t>
              </a: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FB8CB8B4-D87F-80F8-8AC7-AC720A203C73}"/>
                </a:ext>
              </a:extLst>
            </p:cNvPr>
            <p:cNvSpPr/>
            <p:nvPr/>
          </p:nvSpPr>
          <p:spPr>
            <a:xfrm>
              <a:off x="6973829" y="4110037"/>
              <a:ext cx="4513346" cy="15244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79413" indent="-200025" defTabSz="914377">
                <a:lnSpc>
                  <a:spcPct val="150000"/>
                </a:lnSpc>
                <a:buClr>
                  <a:srgbClr val="5B9BD5"/>
                </a:buClr>
                <a:buFont typeface="Wingdings" panose="05000000000000000000" pitchFamily="2" charset="2"/>
                <a:buChar char="Ø"/>
              </a:pPr>
              <a:r>
                <a:rPr lang="es-EC" sz="1400" b="1" dirty="0">
                  <a:solidFill>
                    <a:prstClr val="black"/>
                  </a:solidFill>
                  <a:latin typeface="Calibri Light" panose="020F0302020204030204" pitchFamily="34" charset="0"/>
                  <a:ea typeface="Segoe UI" panose="020B0502040204020203" pitchFamily="34" charset="0"/>
                  <a:cs typeface="Calibri Light" panose="020F0302020204030204" pitchFamily="34" charset="0"/>
                </a:rPr>
                <a:t>Indicadores de Calidad Estadística</a:t>
              </a:r>
            </a:p>
            <a:p>
              <a:pPr marL="379413" indent="-200025" defTabSz="914377">
                <a:lnSpc>
                  <a:spcPct val="150000"/>
                </a:lnSpc>
                <a:buClr>
                  <a:srgbClr val="5B9BD5"/>
                </a:buClr>
                <a:buFont typeface="Wingdings" panose="05000000000000000000" pitchFamily="2" charset="2"/>
                <a:buChar char="Ø"/>
              </a:pPr>
              <a:r>
                <a:rPr lang="es-EC" sz="1400" b="1" dirty="0">
                  <a:solidFill>
                    <a:prstClr val="black"/>
                  </a:solidFill>
                  <a:latin typeface="Calibri Light" panose="020F0302020204030204" pitchFamily="34" charset="0"/>
                  <a:ea typeface="Segoe UI" panose="020B0502040204020203" pitchFamily="34" charset="0"/>
                  <a:cs typeface="Calibri Light" panose="020F0302020204030204" pitchFamily="34" charset="0"/>
                </a:rPr>
                <a:t>Autoevaluación de Calidad Estadística</a:t>
              </a:r>
            </a:p>
            <a:p>
              <a:pPr marL="379413" indent="-200025" defTabSz="914377">
                <a:lnSpc>
                  <a:spcPct val="150000"/>
                </a:lnSpc>
                <a:buClr>
                  <a:srgbClr val="5B9BD5"/>
                </a:buClr>
                <a:buFont typeface="Wingdings" panose="05000000000000000000" pitchFamily="2" charset="2"/>
                <a:buChar char="Ø"/>
              </a:pPr>
              <a:r>
                <a:rPr lang="es-EC" sz="1400" b="1" dirty="0">
                  <a:solidFill>
                    <a:prstClr val="black"/>
                  </a:solidFill>
                  <a:latin typeface="Calibri Light" panose="020F0302020204030204" pitchFamily="34" charset="0"/>
                  <a:ea typeface="Segoe UI" panose="020B0502040204020203" pitchFamily="34" charset="0"/>
                  <a:cs typeface="Calibri Light" panose="020F0302020204030204" pitchFamily="34" charset="0"/>
                </a:rPr>
                <a:t>Evaluación Anticipada</a:t>
              </a:r>
            </a:p>
            <a:p>
              <a:pPr marL="379413" indent="-200025" defTabSz="914377">
                <a:lnSpc>
                  <a:spcPct val="150000"/>
                </a:lnSpc>
                <a:buClr>
                  <a:srgbClr val="5B9BD5"/>
                </a:buClr>
                <a:buFont typeface="Wingdings" panose="05000000000000000000" pitchFamily="2" charset="2"/>
                <a:buChar char="Ø"/>
              </a:pPr>
              <a:r>
                <a:rPr lang="es-EC" sz="1400" b="1" dirty="0">
                  <a:solidFill>
                    <a:prstClr val="black"/>
                  </a:solidFill>
                  <a:latin typeface="Calibri Light" panose="020F0302020204030204" pitchFamily="34" charset="0"/>
                  <a:ea typeface="Segoe UI" panose="020B0502040204020203" pitchFamily="34" charset="0"/>
                  <a:cs typeface="Calibri Light" panose="020F0302020204030204" pitchFamily="34" charset="0"/>
                </a:rPr>
                <a:t>Sistema de Certificación de la Calidad Estadística</a:t>
              </a:r>
              <a:endParaRPr lang="es-EC" sz="1400" dirty="0">
                <a:solidFill>
                  <a:prstClr val="black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Rectángulo 14">
              <a:extLst>
                <a:ext uri="{FF2B5EF4-FFF2-40B4-BE49-F238E27FC236}">
                  <a16:creationId xmlns:a16="http://schemas.microsoft.com/office/drawing/2014/main" id="{68DC4369-E36C-B29D-B6CB-A2E9EC74B943}"/>
                </a:ext>
              </a:extLst>
            </p:cNvPr>
            <p:cNvSpPr/>
            <p:nvPr/>
          </p:nvSpPr>
          <p:spPr>
            <a:xfrm>
              <a:off x="3345676" y="3175752"/>
              <a:ext cx="2528944" cy="49799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5191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300" b="1" dirty="0">
                  <a:solidFill>
                    <a:srgbClr val="5B9BD5"/>
                  </a:solidFill>
                  <a:latin typeface="Calibri Light" panose="020F0302020204030204" pitchFamily="34" charset="0"/>
                  <a:ea typeface="Segoe UI" panose="020B0502040204020203" pitchFamily="34" charset="0"/>
                  <a:cs typeface="Calibri Light" panose="020F0302020204030204" pitchFamily="34" charset="0"/>
                </a:rPr>
                <a:t>Dimensiones de calidad y criterios de evaluación </a:t>
              </a:r>
            </a:p>
          </p:txBody>
        </p:sp>
        <p:sp>
          <p:nvSpPr>
            <p:cNvPr id="14" name="Cheurón 15">
              <a:extLst>
                <a:ext uri="{FF2B5EF4-FFF2-40B4-BE49-F238E27FC236}">
                  <a16:creationId xmlns:a16="http://schemas.microsoft.com/office/drawing/2014/main" id="{75A1695E-F30F-54DA-6B1D-6470BF82516C}"/>
                </a:ext>
              </a:extLst>
            </p:cNvPr>
            <p:cNvSpPr/>
            <p:nvPr/>
          </p:nvSpPr>
          <p:spPr>
            <a:xfrm>
              <a:off x="6013380" y="3193871"/>
              <a:ext cx="198085" cy="381643"/>
            </a:xfrm>
            <a:prstGeom prst="chevron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es-EC" sz="1867" dirty="0">
                <a:solidFill>
                  <a:prstClr val="black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Rectángulo redondeado 23">
              <a:extLst>
                <a:ext uri="{FF2B5EF4-FFF2-40B4-BE49-F238E27FC236}">
                  <a16:creationId xmlns:a16="http://schemas.microsoft.com/office/drawing/2014/main" id="{57F14C8C-F381-1FCE-0BE9-6CE4C4924522}"/>
                </a:ext>
              </a:extLst>
            </p:cNvPr>
            <p:cNvSpPr/>
            <p:nvPr/>
          </p:nvSpPr>
          <p:spPr>
            <a:xfrm>
              <a:off x="3475315" y="3140692"/>
              <a:ext cx="2293255" cy="529977"/>
            </a:xfrm>
            <a:prstGeom prst="roundRect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s-EC" sz="1867" dirty="0">
                <a:solidFill>
                  <a:srgbClr val="5B9BD5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Rectángulo 12">
              <a:extLst>
                <a:ext uri="{FF2B5EF4-FFF2-40B4-BE49-F238E27FC236}">
                  <a16:creationId xmlns:a16="http://schemas.microsoft.com/office/drawing/2014/main" id="{6DEFC47E-2A57-12F8-80E6-65D0427688C4}"/>
                </a:ext>
              </a:extLst>
            </p:cNvPr>
            <p:cNvSpPr/>
            <p:nvPr/>
          </p:nvSpPr>
          <p:spPr>
            <a:xfrm>
              <a:off x="8054530" y="3145808"/>
              <a:ext cx="2449196" cy="33876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377"/>
              <a:r>
                <a:rPr lang="es-EC" sz="1400" b="1" dirty="0">
                  <a:solidFill>
                    <a:srgbClr val="5B9BD5"/>
                  </a:solidFill>
                  <a:latin typeface="Calibri Light" panose="020F0302020204030204" pitchFamily="34" charset="0"/>
                  <a:ea typeface="Segoe UI" panose="020B0502040204020203" pitchFamily="34" charset="0"/>
                  <a:cs typeface="Calibri Light" panose="020F0302020204030204" pitchFamily="34" charset="0"/>
                </a:rPr>
                <a:t>Métodos de evaluación</a:t>
              </a:r>
            </a:p>
          </p:txBody>
        </p:sp>
        <p:sp>
          <p:nvSpPr>
            <p:cNvPr id="18" name="Cheurón 15">
              <a:extLst>
                <a:ext uri="{FF2B5EF4-FFF2-40B4-BE49-F238E27FC236}">
                  <a16:creationId xmlns:a16="http://schemas.microsoft.com/office/drawing/2014/main" id="{AD400214-8B54-2D04-780E-29FFE718F1ED}"/>
                </a:ext>
              </a:extLst>
            </p:cNvPr>
            <p:cNvSpPr/>
            <p:nvPr/>
          </p:nvSpPr>
          <p:spPr>
            <a:xfrm>
              <a:off x="6158186" y="3199491"/>
              <a:ext cx="198085" cy="381643"/>
            </a:xfrm>
            <a:prstGeom prst="chevron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es-EC" sz="1867" dirty="0">
                <a:solidFill>
                  <a:prstClr val="black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9" name="Cheurón 15">
              <a:extLst>
                <a:ext uri="{FF2B5EF4-FFF2-40B4-BE49-F238E27FC236}">
                  <a16:creationId xmlns:a16="http://schemas.microsoft.com/office/drawing/2014/main" id="{F165A73E-CE78-6D45-08A8-B937304D6571}"/>
                </a:ext>
              </a:extLst>
            </p:cNvPr>
            <p:cNvSpPr/>
            <p:nvPr/>
          </p:nvSpPr>
          <p:spPr>
            <a:xfrm>
              <a:off x="5858485" y="3203968"/>
              <a:ext cx="198085" cy="381643"/>
            </a:xfrm>
            <a:prstGeom prst="chevron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es-EC" sz="1867" dirty="0">
                <a:solidFill>
                  <a:prstClr val="black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5" name="Rectángulo redondeado 23">
              <a:extLst>
                <a:ext uri="{FF2B5EF4-FFF2-40B4-BE49-F238E27FC236}">
                  <a16:creationId xmlns:a16="http://schemas.microsoft.com/office/drawing/2014/main" id="{6CF74B6A-E54E-A49B-7AC0-9C179B6530B3}"/>
                </a:ext>
              </a:extLst>
            </p:cNvPr>
            <p:cNvSpPr/>
            <p:nvPr/>
          </p:nvSpPr>
          <p:spPr>
            <a:xfrm>
              <a:off x="574200" y="2947875"/>
              <a:ext cx="2251862" cy="1467213"/>
            </a:xfrm>
            <a:prstGeom prst="rightArrow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08000" indent="-108000" defTabSz="914377">
                <a:buFont typeface="Arial" panose="020B0604020202020204" pitchFamily="34" charset="0"/>
                <a:buChar char="•"/>
              </a:pPr>
              <a:r>
                <a:rPr lang="es-MX" sz="1100" b="1" dirty="0">
                  <a:solidFill>
                    <a:schemeClr val="bg1"/>
                  </a:solidFill>
                  <a:latin typeface="Calibri Light" panose="020F0302020204030204" pitchFamily="34" charset="0"/>
                  <a:ea typeface="Segoe UI" panose="020B0502040204020203" pitchFamily="34" charset="0"/>
                  <a:cs typeface="Calibri Light" panose="020F0302020204030204" pitchFamily="34" charset="0"/>
                </a:rPr>
                <a:t>Modelo de Producción Estadística</a:t>
              </a:r>
            </a:p>
            <a:p>
              <a:pPr marL="108000" indent="-108000" defTabSz="914377">
                <a:buFont typeface="Arial" panose="020B0604020202020204" pitchFamily="34" charset="0"/>
                <a:buChar char="•"/>
              </a:pPr>
              <a:r>
                <a:rPr lang="es-MX" sz="1100" b="1" dirty="0">
                  <a:solidFill>
                    <a:schemeClr val="bg1"/>
                  </a:solidFill>
                  <a:latin typeface="Calibri Light" panose="020F0302020204030204" pitchFamily="34" charset="0"/>
                  <a:ea typeface="Segoe UI" panose="020B0502040204020203" pitchFamily="34" charset="0"/>
                  <a:cs typeface="Calibri Light" panose="020F0302020204030204" pitchFamily="34" charset="0"/>
                </a:rPr>
                <a:t>Código de Buenas Prácticas Estadísticas</a:t>
              </a:r>
              <a:endParaRPr lang="es-EC" sz="1100" b="1" dirty="0">
                <a:solidFill>
                  <a:schemeClr val="bg1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6" name="Rectángulo redondeado 23">
              <a:extLst>
                <a:ext uri="{FF2B5EF4-FFF2-40B4-BE49-F238E27FC236}">
                  <a16:creationId xmlns:a16="http://schemas.microsoft.com/office/drawing/2014/main" id="{F8EC443A-CCD0-8EED-75A1-20FD804CA44B}"/>
                </a:ext>
              </a:extLst>
            </p:cNvPr>
            <p:cNvSpPr/>
            <p:nvPr/>
          </p:nvSpPr>
          <p:spPr>
            <a:xfrm>
              <a:off x="579664" y="5020836"/>
              <a:ext cx="2251862" cy="143255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44000" indent="-108000" defTabSz="914377">
                <a:buFont typeface="Arial" panose="020B0604020202020204" pitchFamily="34" charset="0"/>
                <a:buChar char="•"/>
              </a:pPr>
              <a:r>
                <a:rPr lang="es-MX" sz="1000" dirty="0">
                  <a:solidFill>
                    <a:prstClr val="black"/>
                  </a:solidFill>
                  <a:latin typeface="Calibri Light" panose="020F0302020204030204" pitchFamily="34" charset="0"/>
                  <a:ea typeface="Segoe UI" panose="020B0502040204020203" pitchFamily="34" charset="0"/>
                  <a:cs typeface="Calibri Light" panose="020F0302020204030204" pitchFamily="34" charset="0"/>
                </a:rPr>
                <a:t>Normativa técnica y estándares de calidad</a:t>
              </a:r>
              <a:endParaRPr lang="es-EC" sz="1000" dirty="0">
                <a:solidFill>
                  <a:prstClr val="black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7" name="53 Abrir corchete">
              <a:extLst>
                <a:ext uri="{FF2B5EF4-FFF2-40B4-BE49-F238E27FC236}">
                  <a16:creationId xmlns:a16="http://schemas.microsoft.com/office/drawing/2014/main" id="{E3849B1D-CB00-8344-84BC-139B14B3453B}"/>
                </a:ext>
              </a:extLst>
            </p:cNvPr>
            <p:cNvSpPr/>
            <p:nvPr/>
          </p:nvSpPr>
          <p:spPr>
            <a:xfrm rot="5400000">
              <a:off x="7335207" y="-1664566"/>
              <a:ext cx="299812" cy="8688624"/>
            </a:xfrm>
            <a:prstGeom prst="leftBracket">
              <a:avLst>
                <a:gd name="adj" fmla="val 106994"/>
              </a:avLst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/>
              <a:endParaRPr lang="es-EC" sz="2400" dirty="0">
                <a:solidFill>
                  <a:prstClr val="black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6114C218-A63F-A98E-8B0A-0DE5FCFA0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599" y="3176355"/>
              <a:ext cx="464133" cy="441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E96CE680-4A33-C0B1-13B2-F120E9E53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1871" y="3106945"/>
              <a:ext cx="452429" cy="514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010311AA-1D7F-F7AD-01BE-2741CAAF6499}"/>
                </a:ext>
              </a:extLst>
            </p:cNvPr>
            <p:cNvSpPr/>
            <p:nvPr/>
          </p:nvSpPr>
          <p:spPr>
            <a:xfrm>
              <a:off x="5974813" y="3255902"/>
              <a:ext cx="247669" cy="4065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 </a:t>
              </a:r>
              <a:endParaRPr lang="es-CO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31" name="Elipse 30">
            <a:extLst>
              <a:ext uri="{FF2B5EF4-FFF2-40B4-BE49-F238E27FC236}">
                <a16:creationId xmlns:a16="http://schemas.microsoft.com/office/drawing/2014/main" id="{2289AFDE-4F63-66EE-246A-DBF0A48B4864}"/>
              </a:ext>
            </a:extLst>
          </p:cNvPr>
          <p:cNvSpPr/>
          <p:nvPr/>
        </p:nvSpPr>
        <p:spPr>
          <a:xfrm>
            <a:off x="10945621" y="2158942"/>
            <a:ext cx="587530" cy="582026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000" r="-1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" name="4 CuadroTexto">
            <a:extLst>
              <a:ext uri="{FF2B5EF4-FFF2-40B4-BE49-F238E27FC236}">
                <a16:creationId xmlns:a16="http://schemas.microsoft.com/office/drawing/2014/main" id="{1E13D57A-E04D-2A22-F06B-A81B6C654389}"/>
              </a:ext>
            </a:extLst>
          </p:cNvPr>
          <p:cNvSpPr txBox="1"/>
          <p:nvPr/>
        </p:nvSpPr>
        <p:spPr>
          <a:xfrm>
            <a:off x="263965" y="1795542"/>
            <a:ext cx="29061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s-EC" sz="1600" b="1" dirty="0">
                <a:solidFill>
                  <a:prstClr val="black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Marco conceptual</a:t>
            </a:r>
          </a:p>
        </p:txBody>
      </p:sp>
      <p:sp>
        <p:nvSpPr>
          <p:cNvPr id="35" name="53 Abrir corchete">
            <a:extLst>
              <a:ext uri="{FF2B5EF4-FFF2-40B4-BE49-F238E27FC236}">
                <a16:creationId xmlns:a16="http://schemas.microsoft.com/office/drawing/2014/main" id="{74957EFE-A81C-88AD-FF7D-6F0B6AAD6D84}"/>
              </a:ext>
            </a:extLst>
          </p:cNvPr>
          <p:cNvSpPr/>
          <p:nvPr/>
        </p:nvSpPr>
        <p:spPr>
          <a:xfrm rot="5400000">
            <a:off x="1682027" y="708284"/>
            <a:ext cx="278642" cy="2398680"/>
          </a:xfrm>
          <a:prstGeom prst="leftBracket">
            <a:avLst>
              <a:gd name="adj" fmla="val 106994"/>
            </a:avLst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s-EC" sz="2400" dirty="0">
              <a:solidFill>
                <a:prstClr val="black"/>
              </a:solidFill>
              <a:latin typeface="Calibri Light" panose="020F0302020204030204" pitchFamily="34" charset="0"/>
              <a:ea typeface="Segoe UI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290417A-0D3C-A092-780A-44FB772D56C5}"/>
              </a:ext>
            </a:extLst>
          </p:cNvPr>
          <p:cNvSpPr/>
          <p:nvPr/>
        </p:nvSpPr>
        <p:spPr>
          <a:xfrm>
            <a:off x="429816" y="1503680"/>
            <a:ext cx="11244024" cy="3698240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97C2FE27-4448-84A7-77B7-FC4C1452D7E5}"/>
              </a:ext>
            </a:extLst>
          </p:cNvPr>
          <p:cNvSpPr txBox="1"/>
          <p:nvPr/>
        </p:nvSpPr>
        <p:spPr>
          <a:xfrm>
            <a:off x="297736" y="878519"/>
            <a:ext cx="9394904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sz="14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Con el objetivo de </a:t>
            </a:r>
            <a:r>
              <a:rPr lang="es-EC" sz="14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identificar oportunidades de mejora </a:t>
            </a:r>
            <a:r>
              <a:rPr lang="es-EC" sz="14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y apoyar a las entidades en el </a:t>
            </a:r>
            <a:r>
              <a:rPr lang="es-EC" sz="14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fortalecimiento de sus capacidades estadísticas</a:t>
            </a:r>
            <a:r>
              <a:rPr lang="es-EC" sz="14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, se han desarrollado métodos de evaluación basados en estándares y principios de calidad. 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BE33155-8DD9-79EC-D267-4D7068D8B26B}"/>
              </a:ext>
            </a:extLst>
          </p:cNvPr>
          <p:cNvSpPr txBox="1"/>
          <p:nvPr/>
        </p:nvSpPr>
        <p:spPr>
          <a:xfrm>
            <a:off x="3647441" y="5194200"/>
            <a:ext cx="4873336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b="1" i="1" kern="100" dirty="0">
                <a:solidFill>
                  <a:srgbClr val="4C3DA8"/>
                </a:solidFill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"Lo que no se mide, no se puede mejorar."</a:t>
            </a:r>
          </a:p>
        </p:txBody>
      </p:sp>
    </p:spTree>
    <p:extLst>
      <p:ext uri="{BB962C8B-B14F-4D97-AF65-F5344CB8AC3E}">
        <p14:creationId xmlns:p14="http://schemas.microsoft.com/office/powerpoint/2010/main" val="2071929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6A2F-7C98-B987-0519-D8513CE01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>
            <a:extLst>
              <a:ext uri="{FF2B5EF4-FFF2-40B4-BE49-F238E27FC236}">
                <a16:creationId xmlns:a16="http://schemas.microsoft.com/office/drawing/2014/main" id="{C11553FE-6603-3CA2-2D33-810BFB5FCDA9}"/>
              </a:ext>
            </a:extLst>
          </p:cNvPr>
          <p:cNvSpPr txBox="1">
            <a:spLocks/>
          </p:cNvSpPr>
          <p:nvPr/>
        </p:nvSpPr>
        <p:spPr>
          <a:xfrm>
            <a:off x="297736" y="202400"/>
            <a:ext cx="8182922" cy="5300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>
                <a:solidFill>
                  <a:srgbClr val="48448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INEC evalúa las operaciones estadísticas del Sistema Estadístico Nacional:</a:t>
            </a:r>
            <a:endParaRPr lang="es-419" sz="2400" b="1" dirty="0">
              <a:solidFill>
                <a:srgbClr val="48448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0CB5FC-F047-0AEB-8FD1-313C339E9732}"/>
              </a:ext>
            </a:extLst>
          </p:cNvPr>
          <p:cNvSpPr txBox="1"/>
          <p:nvPr/>
        </p:nvSpPr>
        <p:spPr>
          <a:xfrm>
            <a:off x="487593" y="1626261"/>
            <a:ext cx="73136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Se han evaluado </a:t>
            </a:r>
            <a:r>
              <a:rPr lang="es-E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45 operaciones </a:t>
            </a: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estadísticas entre 2014 y 2025.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21 operaciones </a:t>
            </a: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estadísticas han obtenido una </a:t>
            </a:r>
            <a:r>
              <a:rPr lang="es-E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certificación</a:t>
            </a: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y grado de calidad.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20 entidades </a:t>
            </a: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han participado en las evaluaciones.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Actualmente, se está haciendo </a:t>
            </a:r>
            <a:r>
              <a:rPr lang="es-E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seguimiento</a:t>
            </a: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a la implementación de las recomendaciones en </a:t>
            </a:r>
            <a:r>
              <a:rPr lang="es-E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15</a:t>
            </a: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operaciones </a:t>
            </a: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estadísticas.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8D379B9-58C2-512A-9300-5651F0529524}"/>
              </a:ext>
            </a:extLst>
          </p:cNvPr>
          <p:cNvSpPr/>
          <p:nvPr/>
        </p:nvSpPr>
        <p:spPr>
          <a:xfrm>
            <a:off x="8272786" y="1626261"/>
            <a:ext cx="3604254" cy="303585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s-EC" sz="900" dirty="0">
              <a:solidFill>
                <a:schemeClr val="tx1"/>
              </a:solidFill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372EDB3-CD41-3183-AC63-724AD8760B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0577773"/>
              </p:ext>
            </p:extLst>
          </p:nvPr>
        </p:nvGraphicFramePr>
        <p:xfrm>
          <a:off x="8432800" y="1971040"/>
          <a:ext cx="3299058" cy="238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4740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AA0E0B-FE56-F747-BBD0-EC5457CF2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4295" y="3072234"/>
            <a:ext cx="9144000" cy="1909763"/>
          </a:xfrm>
        </p:spPr>
        <p:txBody>
          <a:bodyPr>
            <a:noAutofit/>
          </a:bodyPr>
          <a:lstStyle/>
          <a:p>
            <a:r>
              <a:rPr lang="es-419" sz="4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Calidad y disponibilidad de LOS DATOS y la INFORMACIÓN estadística: El rol estratégico de los </a:t>
            </a:r>
            <a:r>
              <a:rPr lang="es-419" sz="4800" b="1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registros administrativos </a:t>
            </a:r>
            <a:r>
              <a:rPr lang="es-419" sz="4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la evaluación y formulación de políticas públicas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EBC2BA-075E-B09D-6594-5676C85F4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464" y="5410592"/>
            <a:ext cx="5892869" cy="111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42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F20CB84D-EE1C-2F66-7306-83A0A06BE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Diferencia entre </a:t>
            </a:r>
            <a:r>
              <a:rPr lang="es-EC" dirty="0">
                <a:solidFill>
                  <a:schemeClr val="accent4"/>
                </a:solidFill>
              </a:rPr>
              <a:t>Dato</a:t>
            </a:r>
            <a:r>
              <a:rPr lang="es-EC" dirty="0"/>
              <a:t> e </a:t>
            </a:r>
            <a:r>
              <a:rPr lang="es-EC" dirty="0">
                <a:solidFill>
                  <a:schemeClr val="accent2"/>
                </a:solidFill>
              </a:rPr>
              <a:t>Información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A22B8CAF-465F-A794-F38E-3009D0AA3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A32867A-F25C-2955-A7D3-8F109B965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223" y="1557337"/>
            <a:ext cx="3973643" cy="397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71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8CF32A-593C-298F-FF1F-F9EB7617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solidFill>
                  <a:srgbClr val="00B0F0"/>
                </a:solidFill>
              </a:rPr>
              <a:t>Definición</a:t>
            </a:r>
            <a:r>
              <a:rPr lang="es-EC" dirty="0"/>
              <a:t> de Registro Administrativo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785359-1202-5CDC-9F25-F9D93542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s-ES" b="1" i="1" dirty="0"/>
              <a:t>Colección organizada de datos personales u organizacionales</a:t>
            </a:r>
            <a:r>
              <a:rPr lang="es-ES" dirty="0"/>
              <a:t> recolectados y mantenidos por entidades gubernamentales u organizaciones </a:t>
            </a:r>
            <a:r>
              <a:rPr lang="es-ES" b="1" dirty="0"/>
              <a:t>con fines </a:t>
            </a:r>
            <a:r>
              <a:rPr lang="es-ES" i="1" dirty="0"/>
              <a:t>administrativos, legales o fiscales. </a:t>
            </a:r>
          </a:p>
          <a:p>
            <a:pPr marL="0" indent="0" algn="ctr">
              <a:buNone/>
            </a:pPr>
            <a:r>
              <a:rPr lang="es-ES" b="1" dirty="0"/>
              <a:t>Su propósito principal </a:t>
            </a:r>
            <a:r>
              <a:rPr lang="es-ES" dirty="0"/>
              <a:t>no es estadístico, sino facilitar la gestión de políticas, programas o servicios públicos.</a:t>
            </a:r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r>
              <a:rPr lang="en-US" sz="2000" dirty="0"/>
              <a:t>UNECE (United Nations Economic Commission for Europe). (2007). Register based Statistics in the Nordic Countries – Review of Best Practices with Focus on Population and Social Statistics. https://unece.org </a:t>
            </a:r>
            <a:endParaRPr lang="es-ES" sz="2000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33400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96A9BD-22A5-13E4-E2DA-39E732C7E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867" y="223408"/>
            <a:ext cx="8403855" cy="850017"/>
          </a:xfrm>
        </p:spPr>
        <p:txBody>
          <a:bodyPr>
            <a:noAutofit/>
          </a:bodyPr>
          <a:lstStyle/>
          <a:p>
            <a:r>
              <a:rPr lang="es-EC" sz="3600" dirty="0">
                <a:solidFill>
                  <a:srgbClr val="00B0F0"/>
                </a:solidFill>
              </a:rPr>
              <a:t>Características</a:t>
            </a:r>
            <a:r>
              <a:rPr lang="es-EC" sz="3600" dirty="0"/>
              <a:t> </a:t>
            </a:r>
            <a:br>
              <a:rPr lang="es-EC" sz="3600" dirty="0"/>
            </a:br>
            <a:r>
              <a:rPr lang="es-EC" sz="3600" dirty="0"/>
              <a:t>de un Registro Administrativo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5C2E18-BE5D-06C0-FB76-3D5FBEB597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b="1" dirty="0">
                <a:solidFill>
                  <a:srgbClr val="00B0F0"/>
                </a:solidFill>
              </a:rPr>
              <a:t>Origen:                                                   </a:t>
            </a:r>
          </a:p>
          <a:p>
            <a:r>
              <a:rPr lang="es-ES" dirty="0"/>
              <a:t>Necesidad interna de la institución,</a:t>
            </a:r>
          </a:p>
          <a:p>
            <a:r>
              <a:rPr lang="es-ES" dirty="0"/>
              <a:t>Obligatoriedad legal o </a:t>
            </a:r>
          </a:p>
          <a:p>
            <a:r>
              <a:rPr lang="es-ES" dirty="0"/>
              <a:t>Mandato normativo</a:t>
            </a:r>
            <a:endParaRPr lang="es-EC" dirty="0"/>
          </a:p>
          <a:p>
            <a:pPr marL="0" indent="0">
              <a:buNone/>
            </a:pPr>
            <a:r>
              <a:rPr lang="es-EC" b="1" dirty="0">
                <a:solidFill>
                  <a:srgbClr val="00B0F0"/>
                </a:solidFill>
              </a:rPr>
              <a:t>Datos que contiene:                                       </a:t>
            </a:r>
          </a:p>
          <a:p>
            <a:r>
              <a:rPr lang="es-EC" dirty="0"/>
              <a:t>Información de personas naturales o jurídicas (identificación, ubicación, actividad, etc.)            </a:t>
            </a:r>
          </a:p>
          <a:p>
            <a:pPr marL="0" indent="0">
              <a:buNone/>
            </a:pPr>
            <a:r>
              <a:rPr lang="es-EC" b="1" dirty="0">
                <a:solidFill>
                  <a:srgbClr val="00B0F0"/>
                </a:solidFill>
              </a:rPr>
              <a:t>Mantenimiento:                                      </a:t>
            </a:r>
          </a:p>
          <a:p>
            <a:r>
              <a:rPr lang="es-EC" dirty="0"/>
              <a:t>Actualización continua o periódica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5781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F7DFAA54-DA73-2269-2823-9E7CEB980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1916" y="2514598"/>
            <a:ext cx="9529010" cy="1909763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Rectoría del Instituto Nacional Estadística y Censos (INEC) en el Sistema Estadístico Nacional (SEN)</a:t>
            </a:r>
          </a:p>
        </p:txBody>
      </p:sp>
    </p:spTree>
    <p:extLst>
      <p:ext uri="{BB962C8B-B14F-4D97-AF65-F5344CB8AC3E}">
        <p14:creationId xmlns:p14="http://schemas.microsoft.com/office/powerpoint/2010/main" val="1660352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52DFF-85FF-07DF-C11E-112E30F17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La </a:t>
            </a:r>
            <a:r>
              <a:rPr lang="es-ES" b="1" dirty="0">
                <a:solidFill>
                  <a:srgbClr val="00B0F0"/>
                </a:solidFill>
              </a:rPr>
              <a:t>característica clave</a:t>
            </a:r>
            <a:r>
              <a:rPr lang="es-ES" dirty="0">
                <a:solidFill>
                  <a:srgbClr val="00B0F0"/>
                </a:solidFill>
              </a:rPr>
              <a:t> </a:t>
            </a:r>
            <a:r>
              <a:rPr lang="es-ES" dirty="0"/>
              <a:t>de los Registros Administrativos, RRAA</a:t>
            </a:r>
            <a:endParaRPr lang="es-EC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56CCC1-A70E-D91C-1A93-769323050F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599" y="1409075"/>
            <a:ext cx="6250067" cy="4806997"/>
          </a:xfrm>
        </p:spPr>
        <p:txBody>
          <a:bodyPr/>
          <a:lstStyle/>
          <a:p>
            <a:r>
              <a:rPr lang="es-ES" b="1" dirty="0"/>
              <a:t>Nacen con un fin no estadístico</a:t>
            </a:r>
            <a:r>
              <a:rPr lang="es-ES" dirty="0"/>
              <a:t>, sino </a:t>
            </a:r>
            <a:r>
              <a:rPr lang="es-ES" b="1" dirty="0"/>
              <a:t>operativo,</a:t>
            </a:r>
            <a:r>
              <a:rPr lang="es-ES" dirty="0"/>
              <a:t> </a:t>
            </a:r>
            <a:r>
              <a:rPr lang="es-ES" b="1" dirty="0"/>
              <a:t>administrativo</a:t>
            </a:r>
            <a:r>
              <a:rPr lang="es-ES" dirty="0"/>
              <a:t>, </a:t>
            </a:r>
            <a:r>
              <a:rPr lang="es-ES" b="1" dirty="0"/>
              <a:t>legal o fiscal</a:t>
            </a:r>
            <a:r>
              <a:rPr lang="es-ES" dirty="0"/>
              <a:t> (por ejemplo, recaudar impuestos, gestionar la seguridad social, regular licencias, etc.).</a:t>
            </a:r>
          </a:p>
          <a:p>
            <a:r>
              <a:rPr lang="es-ES" dirty="0"/>
              <a:t> Posteriormente, esa información puede ser </a:t>
            </a:r>
            <a:r>
              <a:rPr lang="es-ES" b="1" i="1" dirty="0"/>
              <a:t>reutilizada con fines analíticos o estadísticos</a:t>
            </a:r>
            <a:r>
              <a:rPr lang="es-ES" dirty="0"/>
              <a:t>, si la legislación y la calidad de los datos lo permiten.</a:t>
            </a:r>
            <a:endParaRPr lang="es-EC" dirty="0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A130ADB8-9D5B-2B92-28BA-9664795695D7}"/>
              </a:ext>
            </a:extLst>
          </p:cNvPr>
          <p:cNvSpPr txBox="1">
            <a:spLocks/>
          </p:cNvSpPr>
          <p:nvPr/>
        </p:nvSpPr>
        <p:spPr>
          <a:xfrm>
            <a:off x="7989757" y="1352004"/>
            <a:ext cx="4069829" cy="5327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600" b="1" dirty="0">
                <a:latin typeface="Arial Narrow" panose="020B0606020202030204" pitchFamily="34" charset="0"/>
              </a:rPr>
              <a:t>Ejemplos:</a:t>
            </a:r>
          </a:p>
          <a:p>
            <a:r>
              <a:rPr lang="es-ES" sz="1600" dirty="0">
                <a:latin typeface="Arial Narrow" panose="020B0606020202030204" pitchFamily="34" charset="0"/>
              </a:rPr>
              <a:t>Registro Civil:</a:t>
            </a:r>
          </a:p>
          <a:p>
            <a:pPr lvl="1"/>
            <a:r>
              <a:rPr lang="es-ES" sz="1600" dirty="0">
                <a:latin typeface="Arial Narrow" panose="020B0606020202030204" pitchFamily="34" charset="0"/>
              </a:rPr>
              <a:t>El registro de nacimientos y defunciones</a:t>
            </a:r>
          </a:p>
          <a:p>
            <a:r>
              <a:rPr lang="es-ES" sz="1600" dirty="0">
                <a:latin typeface="Arial Narrow" panose="020B0606020202030204" pitchFamily="34" charset="0"/>
              </a:rPr>
              <a:t>Rentas Internas</a:t>
            </a:r>
          </a:p>
          <a:p>
            <a:pPr lvl="1"/>
            <a:r>
              <a:rPr lang="es-ES" sz="1600" dirty="0">
                <a:latin typeface="Arial Narrow" panose="020B0606020202030204" pitchFamily="34" charset="0"/>
              </a:rPr>
              <a:t>Padrones fiscales</a:t>
            </a:r>
          </a:p>
          <a:p>
            <a:r>
              <a:rPr lang="es-ES" sz="1600" dirty="0">
                <a:latin typeface="Arial Narrow" panose="020B0606020202030204" pitchFamily="34" charset="0"/>
              </a:rPr>
              <a:t>Seguridad social.</a:t>
            </a:r>
          </a:p>
          <a:p>
            <a:pPr lvl="1"/>
            <a:r>
              <a:rPr lang="es-ES" sz="1600" dirty="0">
                <a:latin typeface="Arial Narrow" panose="020B0606020202030204" pitchFamily="34" charset="0"/>
              </a:rPr>
              <a:t>Registro de afiliados</a:t>
            </a:r>
          </a:p>
          <a:p>
            <a:r>
              <a:rPr lang="es-ES" sz="1600" dirty="0">
                <a:latin typeface="Arial Narrow" panose="020B0606020202030204" pitchFamily="34" charset="0"/>
              </a:rPr>
              <a:t>Registro de la propiedad</a:t>
            </a:r>
          </a:p>
          <a:p>
            <a:pPr lvl="1"/>
            <a:r>
              <a:rPr lang="es-ES" sz="1600" dirty="0">
                <a:latin typeface="Arial Narrow" panose="020B0606020202030204" pitchFamily="34" charset="0"/>
              </a:rPr>
              <a:t>Compras y ventas de inmuebles, terreno</a:t>
            </a:r>
          </a:p>
          <a:p>
            <a:r>
              <a:rPr lang="es-ES" sz="1600" dirty="0">
                <a:latin typeface="Arial Narrow" panose="020B0606020202030204" pitchFamily="34" charset="0"/>
              </a:rPr>
              <a:t>Catastro</a:t>
            </a:r>
          </a:p>
          <a:p>
            <a:pPr lvl="1"/>
            <a:r>
              <a:rPr lang="es-ES" sz="1600" dirty="0">
                <a:latin typeface="Arial Narrow" panose="020B0606020202030204" pitchFamily="34" charset="0"/>
              </a:rPr>
              <a:t>Inventario de  inmuebles, viviendas, terrenos que hay en un municipio</a:t>
            </a:r>
          </a:p>
          <a:p>
            <a:r>
              <a:rPr lang="es-ES" sz="1600" dirty="0">
                <a:latin typeface="Arial Narrow" panose="020B0606020202030204" pitchFamily="34" charset="0"/>
              </a:rPr>
              <a:t>Registro de Empresa</a:t>
            </a:r>
          </a:p>
          <a:p>
            <a:pPr lvl="1"/>
            <a:r>
              <a:rPr lang="es-ES" sz="1600" dirty="0">
                <a:latin typeface="Arial Narrow" panose="020B0606020202030204" pitchFamily="34" charset="0"/>
              </a:rPr>
              <a:t>Listado de empresas</a:t>
            </a:r>
            <a:endParaRPr lang="es-EC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39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01FAEE-82B0-6157-2EFE-07DC2639C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>
                <a:solidFill>
                  <a:srgbClr val="00B0F0"/>
                </a:solidFill>
              </a:rPr>
              <a:t>Definición</a:t>
            </a:r>
            <a:r>
              <a:rPr lang="es-EC" dirty="0"/>
              <a:t> de </a:t>
            </a:r>
            <a:r>
              <a:rPr lang="es-ES" dirty="0"/>
              <a:t>Registro Estadístico</a:t>
            </a:r>
            <a:r>
              <a:rPr lang="es-EC" dirty="0"/>
              <a:t>, RREE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DD8CA0-7DF0-8304-F90F-14E9DF9BA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599" y="1504949"/>
            <a:ext cx="10700027" cy="4711123"/>
          </a:xfrm>
        </p:spPr>
        <p:txBody>
          <a:bodyPr>
            <a:normAutofit/>
          </a:bodyPr>
          <a:lstStyle/>
          <a:p>
            <a:r>
              <a:rPr lang="es-ES" sz="3200" dirty="0"/>
              <a:t>Es una </a:t>
            </a:r>
            <a:r>
              <a:rPr lang="es-ES" sz="3200" b="1" i="1" dirty="0"/>
              <a:t>base de datos organizada con fines puramente estadísticos</a:t>
            </a:r>
            <a:r>
              <a:rPr lang="es-ES" sz="3200" dirty="0"/>
              <a:t>. Puede derivarse de registros administrativos, encuestas u otras fuentes, y está diseñada para apoyar la producción de estadísticas oficiales, como censos, indicadores económicos o sociales.</a:t>
            </a:r>
          </a:p>
          <a:p>
            <a:r>
              <a:rPr lang="es-ES" sz="1800" dirty="0"/>
              <a:t>Eurostat (2021). European </a:t>
            </a:r>
            <a:r>
              <a:rPr lang="es-ES" sz="1800" dirty="0" err="1"/>
              <a:t>Statistics</a:t>
            </a:r>
            <a:r>
              <a:rPr lang="es-ES" sz="1800" dirty="0"/>
              <a:t> </a:t>
            </a:r>
            <a:r>
              <a:rPr lang="es-ES" sz="1800" dirty="0" err="1"/>
              <a:t>Code</a:t>
            </a:r>
            <a:r>
              <a:rPr lang="es-ES" sz="1800" dirty="0"/>
              <a:t> of </a:t>
            </a:r>
            <a:r>
              <a:rPr lang="es-ES" sz="1800" dirty="0" err="1"/>
              <a:t>Practice</a:t>
            </a:r>
            <a:r>
              <a:rPr lang="es-ES" sz="1800" dirty="0"/>
              <a:t>.  Instituto Nacional de Estadística (INE) de España. (s.f.). Glosario de términos estadísticos.</a:t>
            </a:r>
          </a:p>
        </p:txBody>
      </p:sp>
    </p:spTree>
    <p:extLst>
      <p:ext uri="{BB962C8B-B14F-4D97-AF65-F5344CB8AC3E}">
        <p14:creationId xmlns:p14="http://schemas.microsoft.com/office/powerpoint/2010/main" val="88701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8073"/>
            <a:ext cx="8577263" cy="1325563"/>
          </a:xfrm>
        </p:spPr>
        <p:txBody>
          <a:bodyPr>
            <a:normAutofit/>
          </a:bodyPr>
          <a:lstStyle/>
          <a:p>
            <a:r>
              <a:rPr lang="es-EC" sz="2500" b="1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Cambio de paradigma en la producción estadística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0215F0B-801C-19C3-BBBE-FBEBECC9515C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9" y="1391054"/>
            <a:ext cx="576000" cy="576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7F51C5C-BA27-FD58-1A53-69D3436B7EA1}"/>
              </a:ext>
            </a:extLst>
          </p:cNvPr>
          <p:cNvSpPr/>
          <p:nvPr/>
        </p:nvSpPr>
        <p:spPr>
          <a:xfrm>
            <a:off x="1604920" y="1355888"/>
            <a:ext cx="9438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646E78"/>
                </a:solidFill>
              </a:rPr>
              <a:t>Contexto mundial.</a:t>
            </a:r>
            <a:r>
              <a:rPr lang="es-ES" dirty="0">
                <a:solidFill>
                  <a:srgbClr val="646E78"/>
                </a:solidFill>
              </a:rPr>
              <a:t> </a:t>
            </a:r>
            <a:r>
              <a:rPr lang="es-EC" dirty="0">
                <a:solidFill>
                  <a:srgbClr val="646E78"/>
                </a:solidFill>
              </a:rPr>
              <a:t>Desde el 2008, s</a:t>
            </a:r>
            <a:r>
              <a:rPr lang="es-ES" dirty="0">
                <a:solidFill>
                  <a:srgbClr val="646E78"/>
                </a:solidFill>
              </a:rPr>
              <a:t>e trabaja en una </a:t>
            </a:r>
            <a:r>
              <a:rPr lang="es-ES" b="1" dirty="0">
                <a:solidFill>
                  <a:srgbClr val="646E78"/>
                </a:solidFill>
              </a:rPr>
              <a:t>agenda de transformación </a:t>
            </a:r>
            <a:r>
              <a:rPr lang="es-ES" dirty="0">
                <a:solidFill>
                  <a:srgbClr val="646E78"/>
                </a:solidFill>
              </a:rPr>
              <a:t>de los Sistemas </a:t>
            </a:r>
            <a:r>
              <a:rPr lang="es-EC" dirty="0">
                <a:solidFill>
                  <a:srgbClr val="646E78"/>
                </a:solidFill>
              </a:rPr>
              <a:t>Estadísticos Nacionales (SEN) 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97FA0A0-6E7A-16B9-72FD-FC6B19181D7E}"/>
              </a:ext>
            </a:extLst>
          </p:cNvPr>
          <p:cNvSpPr/>
          <p:nvPr/>
        </p:nvSpPr>
        <p:spPr>
          <a:xfrm>
            <a:off x="1604920" y="2156433"/>
            <a:ext cx="9438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646E78"/>
                </a:solidFill>
              </a:rPr>
              <a:t>Cambio de paradigma.</a:t>
            </a:r>
            <a:r>
              <a:rPr lang="es-ES" dirty="0">
                <a:solidFill>
                  <a:srgbClr val="646E78"/>
                </a:solidFill>
              </a:rPr>
              <a:t> Pasar de esquemas tradicionales de recolección de datos como censos y encuestas, a otros basados en el </a:t>
            </a:r>
            <a:r>
              <a:rPr lang="es-ES" b="1" dirty="0">
                <a:solidFill>
                  <a:srgbClr val="646E78"/>
                </a:solidFill>
              </a:rPr>
              <a:t>aprovechamiento de registros administrativos (RRAA)</a:t>
            </a:r>
            <a:r>
              <a:rPr lang="es-ES" dirty="0">
                <a:solidFill>
                  <a:srgbClr val="646E78"/>
                </a:solidFill>
              </a:rPr>
              <a:t>.</a:t>
            </a:r>
            <a:endParaRPr lang="es-EC" dirty="0">
              <a:solidFill>
                <a:srgbClr val="646E78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2627855-A7EB-3D2C-8ABC-5F0F05E57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9" y="2330098"/>
            <a:ext cx="576000" cy="576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F9AFF69-FBD5-0B14-C795-E0531DA221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9" y="3366028"/>
            <a:ext cx="576000" cy="576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723F641-1EA1-E090-BCBB-D99722BC1D1D}"/>
              </a:ext>
            </a:extLst>
          </p:cNvPr>
          <p:cNvSpPr/>
          <p:nvPr/>
        </p:nvSpPr>
        <p:spPr>
          <a:xfrm>
            <a:off x="1588898" y="3224310"/>
            <a:ext cx="94548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646E78"/>
                </a:solidFill>
              </a:rPr>
              <a:t>Problemas relacionados.</a:t>
            </a:r>
            <a:r>
              <a:rPr lang="es-ES" dirty="0">
                <a:solidFill>
                  <a:srgbClr val="646E78"/>
                </a:solidFill>
              </a:rPr>
              <a:t> El uso de métodos tradicionales deviene en altos costos, elevada carga laboral en el entrevistador, bajas tasas de respuesta o la imposibilidad de tener una </a:t>
            </a:r>
            <a:r>
              <a:rPr lang="es-ES" b="1" dirty="0">
                <a:solidFill>
                  <a:srgbClr val="646E78"/>
                </a:solidFill>
              </a:rPr>
              <a:t>cobertura completa de la población</a:t>
            </a:r>
            <a:r>
              <a:rPr lang="es-ES" dirty="0">
                <a:solidFill>
                  <a:srgbClr val="646E78"/>
                </a:solidFill>
              </a:rPr>
              <a:t>.</a:t>
            </a:r>
            <a:endParaRPr lang="es-EC" dirty="0">
              <a:solidFill>
                <a:srgbClr val="646E78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EF9A5C2-C42A-B001-C645-092B7CDE63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11" y="4646393"/>
            <a:ext cx="576000" cy="57600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C1B5854-976C-F09A-E888-42F534EF04F3}"/>
              </a:ext>
            </a:extLst>
          </p:cNvPr>
          <p:cNvSpPr/>
          <p:nvPr/>
        </p:nvSpPr>
        <p:spPr>
          <a:xfrm>
            <a:off x="1588899" y="4292188"/>
            <a:ext cx="9454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646E78"/>
                </a:solidFill>
              </a:rPr>
              <a:t>Refuerzo de la necesidad.</a:t>
            </a:r>
            <a:r>
              <a:rPr lang="es-ES" dirty="0">
                <a:solidFill>
                  <a:srgbClr val="646E78"/>
                </a:solidFill>
              </a:rPr>
              <a:t> Fenómenos coyunturales como el del COVID-19, han provocado contar con instrumentos de recolección, </a:t>
            </a:r>
            <a:r>
              <a:rPr lang="es-ES" b="1" dirty="0">
                <a:solidFill>
                  <a:srgbClr val="646E78"/>
                </a:solidFill>
              </a:rPr>
              <a:t>procesos de integración de fuentes y conformación de registros</a:t>
            </a:r>
            <a:r>
              <a:rPr lang="es-ES" dirty="0">
                <a:solidFill>
                  <a:srgbClr val="646E78"/>
                </a:solidFill>
              </a:rPr>
              <a:t>. En el ámbito nacional, la inseguridad, trae limitaciones en los operativos de recolección.</a:t>
            </a:r>
            <a:endParaRPr lang="es-EC" dirty="0">
              <a:solidFill>
                <a:srgbClr val="646E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90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00FA55-AC3A-4D45-9DC2-DFFD79A29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09"/>
            <a:ext cx="8392495" cy="1325563"/>
          </a:xfrm>
        </p:spPr>
        <p:txBody>
          <a:bodyPr>
            <a:noAutofit/>
          </a:bodyPr>
          <a:lstStyle/>
          <a:p>
            <a:r>
              <a:rPr lang="es-ES" sz="2500" b="1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Importancia de los registros administrativos</a:t>
            </a:r>
            <a:br>
              <a:rPr lang="es-ES" sz="2500" b="1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ES" sz="2500" b="1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frente a métodos tradicionales</a:t>
            </a:r>
            <a:endParaRPr lang="es-419" sz="2500" b="1" dirty="0">
              <a:solidFill>
                <a:srgbClr val="4C3DA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286595" y="5329645"/>
            <a:ext cx="7038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646E7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Estadística basada en hechos registrados y no en datos declarativos</a:t>
            </a:r>
            <a:endParaRPr lang="es-EC" sz="1200" b="1" dirty="0">
              <a:solidFill>
                <a:srgbClr val="646E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765972" y="1211861"/>
            <a:ext cx="10417050" cy="4138261"/>
            <a:chOff x="308165" y="1063816"/>
            <a:chExt cx="11161769" cy="4515598"/>
          </a:xfrm>
        </p:grpSpPr>
        <p:pic>
          <p:nvPicPr>
            <p:cNvPr id="80" name="Imagen 79">
              <a:extLst>
                <a:ext uri="{FF2B5EF4-FFF2-40B4-BE49-F238E27FC236}">
                  <a16:creationId xmlns:a16="http://schemas.microsoft.com/office/drawing/2014/main" id="{BDD227A0-B659-B9A6-2251-21DB546D1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6305" y="1207812"/>
              <a:ext cx="937459" cy="937459"/>
            </a:xfrm>
            <a:prstGeom prst="rect">
              <a:avLst/>
            </a:prstGeom>
          </p:spPr>
        </p:pic>
        <p:pic>
          <p:nvPicPr>
            <p:cNvPr id="76" name="Imagen 75">
              <a:extLst>
                <a:ext uri="{FF2B5EF4-FFF2-40B4-BE49-F238E27FC236}">
                  <a16:creationId xmlns:a16="http://schemas.microsoft.com/office/drawing/2014/main" id="{44D11F4C-5BB6-E554-5F2B-1D616D7B2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4322" y="3768717"/>
              <a:ext cx="972068" cy="972068"/>
            </a:xfrm>
            <a:prstGeom prst="rect">
              <a:avLst/>
            </a:prstGeom>
          </p:spPr>
        </p:pic>
        <p:pic>
          <p:nvPicPr>
            <p:cNvPr id="74" name="Imagen 73">
              <a:extLst>
                <a:ext uri="{FF2B5EF4-FFF2-40B4-BE49-F238E27FC236}">
                  <a16:creationId xmlns:a16="http://schemas.microsoft.com/office/drawing/2014/main" id="{DE99D0EB-148C-F5E4-142A-489C90FC1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52395" y="3545994"/>
              <a:ext cx="1025687" cy="1025687"/>
            </a:xfrm>
            <a:prstGeom prst="rect">
              <a:avLst/>
            </a:prstGeom>
          </p:spPr>
        </p:pic>
        <p:pic>
          <p:nvPicPr>
            <p:cNvPr id="71" name="Imagen 70">
              <a:extLst>
                <a:ext uri="{FF2B5EF4-FFF2-40B4-BE49-F238E27FC236}">
                  <a16:creationId xmlns:a16="http://schemas.microsoft.com/office/drawing/2014/main" id="{E12DF057-E929-941E-E46D-B7437C554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14953" y="1063816"/>
              <a:ext cx="875902" cy="875902"/>
            </a:xfrm>
            <a:prstGeom prst="rect">
              <a:avLst/>
            </a:prstGeom>
          </p:spPr>
        </p:pic>
        <p:grpSp>
          <p:nvGrpSpPr>
            <p:cNvPr id="69" name="Grupo 68">
              <a:extLst>
                <a:ext uri="{FF2B5EF4-FFF2-40B4-BE49-F238E27FC236}">
                  <a16:creationId xmlns:a16="http://schemas.microsoft.com/office/drawing/2014/main" id="{848461A7-C169-AD8C-C970-694B61A0EB14}"/>
                </a:ext>
              </a:extLst>
            </p:cNvPr>
            <p:cNvGrpSpPr/>
            <p:nvPr/>
          </p:nvGrpSpPr>
          <p:grpSpPr>
            <a:xfrm>
              <a:off x="8129400" y="1939718"/>
              <a:ext cx="3276331" cy="1025591"/>
              <a:chOff x="8258387" y="1527001"/>
              <a:chExt cx="3276331" cy="1025591"/>
            </a:xfrm>
          </p:grpSpPr>
          <p:sp>
            <p:nvSpPr>
              <p:cNvPr id="31" name="Google Shape;1415;p42">
                <a:extLst>
                  <a:ext uri="{FF2B5EF4-FFF2-40B4-BE49-F238E27FC236}">
                    <a16:creationId xmlns:a16="http://schemas.microsoft.com/office/drawing/2014/main" id="{A27C3327-2788-43B8-A4C4-93149B5C17E6}"/>
                  </a:ext>
                </a:extLst>
              </p:cNvPr>
              <p:cNvSpPr txBox="1"/>
              <p:nvPr/>
            </p:nvSpPr>
            <p:spPr>
              <a:xfrm>
                <a:off x="8258387" y="1764005"/>
                <a:ext cx="3234062" cy="7885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/>
                <a:r>
                  <a:rPr lang="es-ES" sz="1200" dirty="0">
                    <a:solidFill>
                      <a:srgbClr val="646E78"/>
                    </a:solidFill>
                    <a:latin typeface="Calibri Light" panose="020F0302020204030204" pitchFamily="34" charset="0"/>
                    <a:ea typeface="Roboto"/>
                    <a:cs typeface="Calibri Light" panose="020F0302020204030204" pitchFamily="34" charset="0"/>
                    <a:sym typeface="Roboto"/>
                  </a:rPr>
                  <a:t>Permite mantener datos actualizados de manera continua, sin tener que esperar largos períodos de tiempo.</a:t>
                </a:r>
              </a:p>
            </p:txBody>
          </p:sp>
          <p:sp>
            <p:nvSpPr>
              <p:cNvPr id="32" name="Google Shape;1416;p42">
                <a:extLst>
                  <a:ext uri="{FF2B5EF4-FFF2-40B4-BE49-F238E27FC236}">
                    <a16:creationId xmlns:a16="http://schemas.microsoft.com/office/drawing/2014/main" id="{CAFECB34-32CE-4C9C-9909-178A4805E540}"/>
                  </a:ext>
                </a:extLst>
              </p:cNvPr>
              <p:cNvSpPr txBox="1"/>
              <p:nvPr/>
            </p:nvSpPr>
            <p:spPr>
              <a:xfrm>
                <a:off x="8453730" y="1527001"/>
                <a:ext cx="3080988" cy="35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r"/>
                <a:r>
                  <a:rPr lang="es-ES" sz="1700" dirty="0">
                    <a:solidFill>
                      <a:schemeClr val="accent5"/>
                    </a:solidFill>
                    <a:latin typeface="Calibri Light" panose="020F0302020204030204" pitchFamily="34" charset="0"/>
                    <a:ea typeface="Fira Sans Extra Condensed Medium"/>
                    <a:cs typeface="Calibri Light" panose="020F0302020204030204" pitchFamily="34" charset="0"/>
                    <a:sym typeface="Fira Sans Extra Condensed Medium"/>
                  </a:rPr>
                  <a:t>Oportunidad de la información </a:t>
                </a:r>
              </a:p>
            </p:txBody>
          </p:sp>
        </p:grp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2A0761E3-4F9C-C274-344A-0AD00080E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2504852" y="1486165"/>
              <a:ext cx="6725843" cy="4070905"/>
            </a:xfrm>
            <a:prstGeom prst="rect">
              <a:avLst/>
            </a:prstGeom>
          </p:spPr>
        </p:pic>
        <p:grpSp>
          <p:nvGrpSpPr>
            <p:cNvPr id="72" name="Grupo 71">
              <a:extLst>
                <a:ext uri="{FF2B5EF4-FFF2-40B4-BE49-F238E27FC236}">
                  <a16:creationId xmlns:a16="http://schemas.microsoft.com/office/drawing/2014/main" id="{7D73A5D1-1641-310B-107A-8153C0CAD83C}"/>
                </a:ext>
              </a:extLst>
            </p:cNvPr>
            <p:cNvGrpSpPr/>
            <p:nvPr/>
          </p:nvGrpSpPr>
          <p:grpSpPr>
            <a:xfrm>
              <a:off x="8235872" y="4526995"/>
              <a:ext cx="3234062" cy="1052419"/>
              <a:chOff x="8206448" y="4321300"/>
              <a:chExt cx="3234062" cy="1052419"/>
            </a:xfrm>
          </p:grpSpPr>
          <p:sp>
            <p:nvSpPr>
              <p:cNvPr id="36" name="Google Shape;1420;p42">
                <a:extLst>
                  <a:ext uri="{FF2B5EF4-FFF2-40B4-BE49-F238E27FC236}">
                    <a16:creationId xmlns:a16="http://schemas.microsoft.com/office/drawing/2014/main" id="{B5E04B38-12E9-4E04-8AFC-6B5404D90059}"/>
                  </a:ext>
                </a:extLst>
              </p:cNvPr>
              <p:cNvSpPr txBox="1"/>
              <p:nvPr/>
            </p:nvSpPr>
            <p:spPr>
              <a:xfrm>
                <a:off x="8206448" y="4653558"/>
                <a:ext cx="3234062" cy="720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/>
                <a:r>
                  <a:rPr lang="es-ES" sz="1200" dirty="0">
                    <a:solidFill>
                      <a:srgbClr val="646E78"/>
                    </a:solidFill>
                    <a:latin typeface="Calibri Light" panose="020F0302020204030204" pitchFamily="34" charset="0"/>
                    <a:ea typeface="Roboto"/>
                    <a:cs typeface="Calibri Light" panose="020F0302020204030204" pitchFamily="34" charset="0"/>
                    <a:sym typeface="Roboto"/>
                  </a:rPr>
                  <a:t>Reduce significativamente los costos operativos y la carga informativa a los ciudadanos.</a:t>
                </a:r>
                <a:endParaRPr sz="1200" dirty="0">
                  <a:solidFill>
                    <a:srgbClr val="646E78"/>
                  </a:solidFill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endParaRPr>
              </a:p>
            </p:txBody>
          </p:sp>
          <p:sp>
            <p:nvSpPr>
              <p:cNvPr id="19" name="Google Shape;1416;p42">
                <a:extLst>
                  <a:ext uri="{FF2B5EF4-FFF2-40B4-BE49-F238E27FC236}">
                    <a16:creationId xmlns:a16="http://schemas.microsoft.com/office/drawing/2014/main" id="{AE5AF05E-601A-6D8B-F65E-FA91C16D121E}"/>
                  </a:ext>
                </a:extLst>
              </p:cNvPr>
              <p:cNvSpPr txBox="1"/>
              <p:nvPr/>
            </p:nvSpPr>
            <p:spPr>
              <a:xfrm>
                <a:off x="9330363" y="4321300"/>
                <a:ext cx="1010899" cy="3546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/>
                <a:r>
                  <a:rPr lang="es-ES" sz="1700" dirty="0">
                    <a:solidFill>
                      <a:schemeClr val="accent5"/>
                    </a:solidFill>
                    <a:latin typeface="Calibri Light" panose="020F0302020204030204" pitchFamily="34" charset="0"/>
                    <a:ea typeface="Fira Sans Extra Condensed Medium"/>
                    <a:cs typeface="Calibri Light" panose="020F0302020204030204" pitchFamily="34" charset="0"/>
                    <a:sym typeface="Fira Sans Extra Condensed Medium"/>
                  </a:rPr>
                  <a:t>Costos</a:t>
                </a:r>
              </a:p>
            </p:txBody>
          </p:sp>
        </p:grpSp>
        <p:grpSp>
          <p:nvGrpSpPr>
            <p:cNvPr id="78" name="Grupo 77">
              <a:extLst>
                <a:ext uri="{FF2B5EF4-FFF2-40B4-BE49-F238E27FC236}">
                  <a16:creationId xmlns:a16="http://schemas.microsoft.com/office/drawing/2014/main" id="{DC340866-FCA9-AAD5-E701-81F731AAB454}"/>
                </a:ext>
              </a:extLst>
            </p:cNvPr>
            <p:cNvGrpSpPr/>
            <p:nvPr/>
          </p:nvGrpSpPr>
          <p:grpSpPr>
            <a:xfrm>
              <a:off x="688723" y="4780398"/>
              <a:ext cx="2320307" cy="713239"/>
              <a:chOff x="624947" y="5013854"/>
              <a:chExt cx="2320307" cy="713239"/>
            </a:xfrm>
          </p:grpSpPr>
          <p:sp>
            <p:nvSpPr>
              <p:cNvPr id="46" name="Google Shape;1430;p42">
                <a:extLst>
                  <a:ext uri="{FF2B5EF4-FFF2-40B4-BE49-F238E27FC236}">
                    <a16:creationId xmlns:a16="http://schemas.microsoft.com/office/drawing/2014/main" id="{ACBD2222-B4BA-4341-9C64-9C1B3B906DC3}"/>
                  </a:ext>
                </a:extLst>
              </p:cNvPr>
              <p:cNvSpPr txBox="1"/>
              <p:nvPr/>
            </p:nvSpPr>
            <p:spPr>
              <a:xfrm>
                <a:off x="624947" y="5414498"/>
                <a:ext cx="2320306" cy="3125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200" dirty="0">
                    <a:solidFill>
                      <a:srgbClr val="646E78"/>
                    </a:solidFill>
                    <a:latin typeface="Calibri Light" panose="020F0302020204030204" pitchFamily="34" charset="0"/>
                    <a:ea typeface="Roboto"/>
                    <a:cs typeface="Calibri Light" panose="020F0302020204030204" pitchFamily="34" charset="0"/>
                    <a:sym typeface="Roboto"/>
                  </a:rPr>
                  <a:t>Permite generar análisis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200" dirty="0">
                    <a:solidFill>
                      <a:srgbClr val="646E78"/>
                    </a:solidFill>
                    <a:latin typeface="Calibri Light" panose="020F0302020204030204" pitchFamily="34" charset="0"/>
                    <a:ea typeface="Roboto"/>
                    <a:cs typeface="Calibri Light" panose="020F0302020204030204" pitchFamily="34" charset="0"/>
                    <a:sym typeface="Roboto"/>
                  </a:rPr>
                  <a:t>longitudinales.</a:t>
                </a:r>
                <a:endParaRPr sz="1200" dirty="0">
                  <a:solidFill>
                    <a:srgbClr val="646E78"/>
                  </a:solidFill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endParaRPr>
              </a:p>
            </p:txBody>
          </p:sp>
          <p:sp>
            <p:nvSpPr>
              <p:cNvPr id="25" name="Google Shape;1416;p42">
                <a:extLst>
                  <a:ext uri="{FF2B5EF4-FFF2-40B4-BE49-F238E27FC236}">
                    <a16:creationId xmlns:a16="http://schemas.microsoft.com/office/drawing/2014/main" id="{020E65FB-DD01-8D9F-6A88-4A37BCD5C990}"/>
                  </a:ext>
                </a:extLst>
              </p:cNvPr>
              <p:cNvSpPr txBox="1"/>
              <p:nvPr/>
            </p:nvSpPr>
            <p:spPr>
              <a:xfrm>
                <a:off x="687904" y="5013854"/>
                <a:ext cx="2257350" cy="35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r"/>
                <a:r>
                  <a:rPr lang="es-ES" sz="1700" dirty="0">
                    <a:solidFill>
                      <a:schemeClr val="accent5"/>
                    </a:solidFill>
                    <a:latin typeface="Calibri Light" panose="020F0302020204030204" pitchFamily="34" charset="0"/>
                    <a:ea typeface="Fira Sans Extra Condensed Medium"/>
                    <a:cs typeface="Calibri Light" panose="020F0302020204030204" pitchFamily="34" charset="0"/>
                    <a:sym typeface="Fira Sans Extra Condensed Medium"/>
                  </a:rPr>
                  <a:t>Análisis longitudinal</a:t>
                </a:r>
              </a:p>
            </p:txBody>
          </p:sp>
        </p:grpSp>
        <p:grpSp>
          <p:nvGrpSpPr>
            <p:cNvPr id="77" name="Grupo 76">
              <a:extLst>
                <a:ext uri="{FF2B5EF4-FFF2-40B4-BE49-F238E27FC236}">
                  <a16:creationId xmlns:a16="http://schemas.microsoft.com/office/drawing/2014/main" id="{6594D4CB-4F36-A3F3-C885-80CD820238F5}"/>
                </a:ext>
              </a:extLst>
            </p:cNvPr>
            <p:cNvGrpSpPr/>
            <p:nvPr/>
          </p:nvGrpSpPr>
          <p:grpSpPr>
            <a:xfrm>
              <a:off x="308165" y="2191315"/>
              <a:ext cx="3144386" cy="866844"/>
              <a:chOff x="322243" y="2601388"/>
              <a:chExt cx="3144386" cy="866844"/>
            </a:xfrm>
          </p:grpSpPr>
          <p:sp>
            <p:nvSpPr>
              <p:cNvPr id="41" name="Google Shape;1425;p42">
                <a:extLst>
                  <a:ext uri="{FF2B5EF4-FFF2-40B4-BE49-F238E27FC236}">
                    <a16:creationId xmlns:a16="http://schemas.microsoft.com/office/drawing/2014/main" id="{74BA76E2-2444-4450-9461-54890405D37B}"/>
                  </a:ext>
                </a:extLst>
              </p:cNvPr>
              <p:cNvSpPr txBox="1"/>
              <p:nvPr/>
            </p:nvSpPr>
            <p:spPr>
              <a:xfrm>
                <a:off x="524597" y="2995601"/>
                <a:ext cx="2739669" cy="472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/>
                <a:r>
                  <a:rPr lang="es-ES" sz="1200" dirty="0">
                    <a:solidFill>
                      <a:srgbClr val="646E78"/>
                    </a:solidFill>
                    <a:latin typeface="Calibri Light" panose="020F0302020204030204" pitchFamily="34" charset="0"/>
                    <a:ea typeface="Roboto"/>
                    <a:cs typeface="Calibri Light" panose="020F0302020204030204" pitchFamily="34" charset="0"/>
                    <a:sym typeface="Roboto"/>
                  </a:rPr>
                  <a:t>Mejor calidad de registro en variables administrativas importantes.</a:t>
                </a:r>
              </a:p>
            </p:txBody>
          </p:sp>
          <p:sp>
            <p:nvSpPr>
              <p:cNvPr id="68" name="Google Shape;1416;p42">
                <a:extLst>
                  <a:ext uri="{FF2B5EF4-FFF2-40B4-BE49-F238E27FC236}">
                    <a16:creationId xmlns:a16="http://schemas.microsoft.com/office/drawing/2014/main" id="{C21D61B6-D144-2B64-F72B-7478E55A2EB3}"/>
                  </a:ext>
                </a:extLst>
              </p:cNvPr>
              <p:cNvSpPr txBox="1"/>
              <p:nvPr/>
            </p:nvSpPr>
            <p:spPr>
              <a:xfrm>
                <a:off x="322243" y="2601388"/>
                <a:ext cx="3144386" cy="35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r"/>
                <a:r>
                  <a:rPr lang="es-ES" sz="1700" dirty="0">
                    <a:solidFill>
                      <a:schemeClr val="accent5"/>
                    </a:solidFill>
                    <a:latin typeface="Calibri Light" panose="020F0302020204030204" pitchFamily="34" charset="0"/>
                    <a:ea typeface="Fira Sans Extra Condensed Medium"/>
                    <a:cs typeface="Calibri Light" panose="020F0302020204030204" pitchFamily="34" charset="0"/>
                    <a:sym typeface="Fira Sans Extra Condensed Medium"/>
                  </a:rPr>
                  <a:t>Confiabilidad de la información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0644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934A5FF-07CC-9C46-8654-B40279F49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68"/>
            <a:ext cx="8577263" cy="1325563"/>
          </a:xfrm>
        </p:spPr>
        <p:txBody>
          <a:bodyPr>
            <a:noAutofit/>
          </a:bodyPr>
          <a:lstStyle/>
          <a:p>
            <a:r>
              <a:rPr lang="es-419" sz="2500" b="1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Sistema Nacional de Registros Estadísticos - SNRE</a:t>
            </a:r>
          </a:p>
        </p:txBody>
      </p:sp>
      <p:sp>
        <p:nvSpPr>
          <p:cNvPr id="34" name="Título 4">
            <a:extLst>
              <a:ext uri="{FF2B5EF4-FFF2-40B4-BE49-F238E27FC236}">
                <a16:creationId xmlns:a16="http://schemas.microsoft.com/office/drawing/2014/main" id="{9708BB6F-0B7D-98FC-1253-0C1EFDBBA778}"/>
              </a:ext>
            </a:extLst>
          </p:cNvPr>
          <p:cNvSpPr txBox="1">
            <a:spLocks/>
          </p:cNvSpPr>
          <p:nvPr/>
        </p:nvSpPr>
        <p:spPr>
          <a:xfrm>
            <a:off x="838200" y="739211"/>
            <a:ext cx="4189677" cy="530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646E7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1800" b="0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Modelo conceptual</a:t>
            </a:r>
            <a:endParaRPr lang="es-419" sz="1400" b="0" dirty="0">
              <a:solidFill>
                <a:srgbClr val="4C3DA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0EED60A-73B7-98C6-D644-49CEC9D87DFE}"/>
              </a:ext>
            </a:extLst>
          </p:cNvPr>
          <p:cNvSpPr txBox="1"/>
          <p:nvPr/>
        </p:nvSpPr>
        <p:spPr>
          <a:xfrm>
            <a:off x="9038216" y="2729669"/>
            <a:ext cx="26918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b="1" dirty="0">
                <a:solidFill>
                  <a:srgbClr val="646E7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NIP: </a:t>
            </a:r>
            <a:r>
              <a:rPr lang="es-EC" sz="1050" dirty="0">
                <a:solidFill>
                  <a:srgbClr val="646E7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Número de Identificación de las Personas</a:t>
            </a:r>
          </a:p>
          <a:p>
            <a:r>
              <a:rPr lang="es-EC" sz="1050" b="1" dirty="0">
                <a:solidFill>
                  <a:srgbClr val="646E7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NIE: </a:t>
            </a:r>
            <a:r>
              <a:rPr lang="es-EC" sz="1050" dirty="0">
                <a:solidFill>
                  <a:srgbClr val="646E7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Número de Identificación de las Empresas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6F038798-E5B6-A6D7-36A3-7E1B02D20216}"/>
              </a:ext>
            </a:extLst>
          </p:cNvPr>
          <p:cNvSpPr txBox="1"/>
          <p:nvPr/>
        </p:nvSpPr>
        <p:spPr>
          <a:xfrm>
            <a:off x="1017475" y="5396688"/>
            <a:ext cx="85728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b="1" dirty="0">
                <a:solidFill>
                  <a:srgbClr val="646E7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Fuente: </a:t>
            </a:r>
            <a:r>
              <a:rPr lang="es-EC" sz="900" dirty="0">
                <a:solidFill>
                  <a:srgbClr val="646E7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Anders Wallgren, Britt Wallgren, (2012). Estadísticas basadas en registros. Aprovechamiento estadístico de los registros administrativos. INEG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382AF2C2-A1FA-E4C5-4571-2B321D26DCBF}"/>
              </a:ext>
            </a:extLst>
          </p:cNvPr>
          <p:cNvGrpSpPr/>
          <p:nvPr/>
        </p:nvGrpSpPr>
        <p:grpSpPr>
          <a:xfrm>
            <a:off x="1028960" y="1333631"/>
            <a:ext cx="8623709" cy="4095126"/>
            <a:chOff x="3510400" y="1653990"/>
            <a:chExt cx="8623709" cy="4024145"/>
          </a:xfrm>
        </p:grpSpPr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FAA50FA7-FF6E-85D3-2011-A0FADE946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510400" y="1653990"/>
              <a:ext cx="8298184" cy="3825210"/>
            </a:xfrm>
            <a:prstGeom prst="rect">
              <a:avLst/>
            </a:prstGeom>
          </p:spPr>
        </p:pic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6D9780EB-123D-9B5C-973D-4BF239D5861F}"/>
                </a:ext>
              </a:extLst>
            </p:cNvPr>
            <p:cNvSpPr txBox="1"/>
            <p:nvPr/>
          </p:nvSpPr>
          <p:spPr>
            <a:xfrm>
              <a:off x="6946841" y="3395891"/>
              <a:ext cx="1303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3200" b="1" dirty="0">
                  <a:solidFill>
                    <a:schemeClr val="bg2">
                      <a:lumMod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SNRE</a:t>
              </a:r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F325BDB-AB7D-3214-9CC3-F9A27147F97F}"/>
                </a:ext>
              </a:extLst>
            </p:cNvPr>
            <p:cNvGrpSpPr/>
            <p:nvPr/>
          </p:nvGrpSpPr>
          <p:grpSpPr>
            <a:xfrm>
              <a:off x="10113593" y="1653990"/>
              <a:ext cx="1958190" cy="1035761"/>
              <a:chOff x="9801536" y="1868534"/>
              <a:chExt cx="1958190" cy="1035761"/>
            </a:xfrm>
          </p:grpSpPr>
          <p:sp>
            <p:nvSpPr>
              <p:cNvPr id="59" name="CuadroTexto 58">
                <a:extLst>
                  <a:ext uri="{FF2B5EF4-FFF2-40B4-BE49-F238E27FC236}">
                    <a16:creationId xmlns:a16="http://schemas.microsoft.com/office/drawing/2014/main" id="{8BE9B508-154A-73DB-4D57-7145BB59140C}"/>
                  </a:ext>
                </a:extLst>
              </p:cNvPr>
              <p:cNvSpPr txBox="1"/>
              <p:nvPr/>
            </p:nvSpPr>
            <p:spPr>
              <a:xfrm>
                <a:off x="9801537" y="1868534"/>
                <a:ext cx="19581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400" dirty="0">
                    <a:solidFill>
                      <a:srgbClr val="23BE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Registro Base de Actividades</a:t>
                </a:r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25A19627-0489-2F06-52FF-0F8B16ED2998}"/>
                  </a:ext>
                </a:extLst>
              </p:cNvPr>
              <p:cNvSpPr txBox="1"/>
              <p:nvPr/>
            </p:nvSpPr>
            <p:spPr>
              <a:xfrm>
                <a:off x="9801536" y="2442630"/>
                <a:ext cx="1958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s-EC" sz="1200" dirty="0">
                    <a:solidFill>
                      <a:srgbClr val="646E78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Ocupación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s-EC" sz="1200" dirty="0">
                    <a:solidFill>
                      <a:srgbClr val="646E78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Educación</a:t>
                </a:r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F8AA4115-AFEC-25AE-528B-FF9825FCD0F5}"/>
                </a:ext>
              </a:extLst>
            </p:cNvPr>
            <p:cNvGrpSpPr/>
            <p:nvPr/>
          </p:nvGrpSpPr>
          <p:grpSpPr>
            <a:xfrm>
              <a:off x="10113592" y="4027825"/>
              <a:ext cx="2020517" cy="1237146"/>
              <a:chOff x="9801535" y="3897823"/>
              <a:chExt cx="2020517" cy="1237146"/>
            </a:xfrm>
          </p:grpSpPr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60FF86BF-0A45-33A8-70CC-8004DA5BD59F}"/>
                  </a:ext>
                </a:extLst>
              </p:cNvPr>
              <p:cNvSpPr txBox="1"/>
              <p:nvPr/>
            </p:nvSpPr>
            <p:spPr>
              <a:xfrm>
                <a:off x="9863863" y="3897823"/>
                <a:ext cx="19581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400" dirty="0">
                    <a:solidFill>
                      <a:srgbClr val="23BE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Registro Base de Empresas</a:t>
                </a:r>
              </a:p>
            </p:txBody>
          </p:sp>
          <p:sp>
            <p:nvSpPr>
              <p:cNvPr id="58" name="CuadroTexto 57">
                <a:extLst>
                  <a:ext uri="{FF2B5EF4-FFF2-40B4-BE49-F238E27FC236}">
                    <a16:creationId xmlns:a16="http://schemas.microsoft.com/office/drawing/2014/main" id="{ADCFC971-34D4-BAED-2C45-682F6D0ED112}"/>
                  </a:ext>
                </a:extLst>
              </p:cNvPr>
              <p:cNvSpPr txBox="1"/>
              <p:nvPr/>
            </p:nvSpPr>
            <p:spPr>
              <a:xfrm>
                <a:off x="9801535" y="4488638"/>
                <a:ext cx="19581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s-EC" sz="1200" dirty="0">
                    <a:solidFill>
                      <a:srgbClr val="646E78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Establecimientos económicos, educativos, salud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7E942B59-41A0-3B95-3D30-C2D6BE4D276F}"/>
                </a:ext>
              </a:extLst>
            </p:cNvPr>
            <p:cNvGrpSpPr/>
            <p:nvPr/>
          </p:nvGrpSpPr>
          <p:grpSpPr>
            <a:xfrm>
              <a:off x="3511995" y="1653990"/>
              <a:ext cx="1995794" cy="1193961"/>
              <a:chOff x="9523848" y="1879825"/>
              <a:chExt cx="1995794" cy="1193961"/>
            </a:xfrm>
          </p:grpSpPr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C5A33EC6-797D-8EDD-CDA0-AFF238BADD1A}"/>
                  </a:ext>
                </a:extLst>
              </p:cNvPr>
              <p:cNvSpPr txBox="1"/>
              <p:nvPr/>
            </p:nvSpPr>
            <p:spPr>
              <a:xfrm>
                <a:off x="9523848" y="1879825"/>
                <a:ext cx="19581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400" dirty="0">
                    <a:solidFill>
                      <a:srgbClr val="23BE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Registro Base de Población</a:t>
                </a:r>
              </a:p>
            </p:txBody>
          </p:sp>
          <p:sp>
            <p:nvSpPr>
              <p:cNvPr id="56" name="CuadroTexto 55">
                <a:extLst>
                  <a:ext uri="{FF2B5EF4-FFF2-40B4-BE49-F238E27FC236}">
                    <a16:creationId xmlns:a16="http://schemas.microsoft.com/office/drawing/2014/main" id="{ED4A9A6E-8AD6-F640-BFBD-0E4AF03862B0}"/>
                  </a:ext>
                </a:extLst>
              </p:cNvPr>
              <p:cNvSpPr txBox="1"/>
              <p:nvPr/>
            </p:nvSpPr>
            <p:spPr>
              <a:xfrm>
                <a:off x="9561453" y="2427455"/>
                <a:ext cx="19581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s-EC" sz="1200" dirty="0">
                    <a:solidFill>
                      <a:srgbClr val="646E78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Nacimiento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s-EC" sz="1200" dirty="0">
                    <a:solidFill>
                      <a:srgbClr val="646E78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Defunción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s-EC" sz="1200" dirty="0">
                    <a:solidFill>
                      <a:srgbClr val="646E78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Migración</a:t>
                </a:r>
              </a:p>
            </p:txBody>
          </p:sp>
        </p:grpSp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id="{BDBA6068-0163-1D9B-F34C-9017EEC5784B}"/>
                </a:ext>
              </a:extLst>
            </p:cNvPr>
            <p:cNvGrpSpPr/>
            <p:nvPr/>
          </p:nvGrpSpPr>
          <p:grpSpPr>
            <a:xfrm>
              <a:off x="3511995" y="4027825"/>
              <a:ext cx="1995794" cy="1235353"/>
              <a:chOff x="9523848" y="3909114"/>
              <a:chExt cx="1995794" cy="1235353"/>
            </a:xfrm>
          </p:grpSpPr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6AC88688-4BF4-AACF-3D29-6BD167E61B44}"/>
                  </a:ext>
                </a:extLst>
              </p:cNvPr>
              <p:cNvSpPr txBox="1"/>
              <p:nvPr/>
            </p:nvSpPr>
            <p:spPr>
              <a:xfrm>
                <a:off x="9523848" y="3909114"/>
                <a:ext cx="19581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400" dirty="0">
                    <a:solidFill>
                      <a:srgbClr val="23BE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Registro Base de Inmuebles</a:t>
                </a:r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F1CC7D5E-5607-A574-580E-CDAB797C1896}"/>
                  </a:ext>
                </a:extLst>
              </p:cNvPr>
              <p:cNvSpPr txBox="1"/>
              <p:nvPr/>
            </p:nvSpPr>
            <p:spPr>
              <a:xfrm>
                <a:off x="9561453" y="4498136"/>
                <a:ext cx="19581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s-EC" sz="1200" dirty="0">
                    <a:solidFill>
                      <a:srgbClr val="646E78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Tipología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s-EC" sz="1200" dirty="0">
                    <a:solidFill>
                      <a:srgbClr val="646E78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Caracterización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s-EC" sz="1200" dirty="0">
                    <a:solidFill>
                      <a:srgbClr val="646E78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Ubicación</a:t>
                </a:r>
              </a:p>
            </p:txBody>
          </p:sp>
        </p:grp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E40A434E-3028-9840-C72F-67DF095D4C91}"/>
                </a:ext>
              </a:extLst>
            </p:cNvPr>
            <p:cNvSpPr txBox="1"/>
            <p:nvPr/>
          </p:nvSpPr>
          <p:spPr>
            <a:xfrm>
              <a:off x="5271029" y="3488224"/>
              <a:ext cx="943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solidFill>
                    <a:schemeClr val="bg2">
                      <a:lumMod val="1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Código de dirección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F702966E-451B-732C-F50C-9887A0F5F715}"/>
                </a:ext>
              </a:extLst>
            </p:cNvPr>
            <p:cNvSpPr txBox="1"/>
            <p:nvPr/>
          </p:nvSpPr>
          <p:spPr>
            <a:xfrm>
              <a:off x="9121000" y="3570019"/>
              <a:ext cx="9431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solidFill>
                    <a:schemeClr val="bg2">
                      <a:lumMod val="1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NIE</a:t>
              </a: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489CC877-6D95-D876-F5A2-11F998D98A9A}"/>
                </a:ext>
              </a:extLst>
            </p:cNvPr>
            <p:cNvSpPr txBox="1"/>
            <p:nvPr/>
          </p:nvSpPr>
          <p:spPr>
            <a:xfrm>
              <a:off x="7207874" y="5278025"/>
              <a:ext cx="943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solidFill>
                    <a:schemeClr val="bg2">
                      <a:lumMod val="1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Código de dirección</a:t>
              </a: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310D4E2F-CDA0-FB78-FF84-B1F7BC09C513}"/>
                </a:ext>
              </a:extLst>
            </p:cNvPr>
            <p:cNvSpPr txBox="1"/>
            <p:nvPr/>
          </p:nvSpPr>
          <p:spPr>
            <a:xfrm>
              <a:off x="7404995" y="1915600"/>
              <a:ext cx="3868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solidFill>
                    <a:schemeClr val="bg2">
                      <a:lumMod val="1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NIP</a:t>
              </a:r>
            </a:p>
          </p:txBody>
        </p:sp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5A3AEDFE-5208-B03A-E679-ACFAA1B16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11737" r="-2719" b="-16241"/>
            <a:stretch>
              <a:fillRect/>
            </a:stretch>
          </p:blipFill>
          <p:spPr>
            <a:xfrm>
              <a:off x="5712903" y="2342084"/>
              <a:ext cx="859188" cy="872578"/>
            </a:xfrm>
            <a:custGeom>
              <a:avLst/>
              <a:gdLst>
                <a:gd name="connsiteX0" fmla="*/ 110707 w 1079552"/>
                <a:gd name="connsiteY0" fmla="*/ 0 h 1096376"/>
                <a:gd name="connsiteX1" fmla="*/ 1053903 w 1079552"/>
                <a:gd name="connsiteY1" fmla="*/ 0 h 1096376"/>
                <a:gd name="connsiteX2" fmla="*/ 1053903 w 1079552"/>
                <a:gd name="connsiteY2" fmla="*/ 400517 h 1096376"/>
                <a:gd name="connsiteX3" fmla="*/ 1068586 w 1079552"/>
                <a:gd name="connsiteY3" fmla="*/ 447816 h 1096376"/>
                <a:gd name="connsiteX4" fmla="*/ 1079552 w 1079552"/>
                <a:gd name="connsiteY4" fmla="*/ 556600 h 1096376"/>
                <a:gd name="connsiteX5" fmla="*/ 1068586 w 1079552"/>
                <a:gd name="connsiteY5" fmla="*/ 665384 h 1096376"/>
                <a:gd name="connsiteX6" fmla="*/ 1053903 w 1079552"/>
                <a:gd name="connsiteY6" fmla="*/ 712684 h 1096376"/>
                <a:gd name="connsiteX7" fmla="*/ 1053903 w 1079552"/>
                <a:gd name="connsiteY7" fmla="*/ 943196 h 1096376"/>
                <a:gd name="connsiteX8" fmla="*/ 915496 w 1079552"/>
                <a:gd name="connsiteY8" fmla="*/ 943196 h 1096376"/>
                <a:gd name="connsiteX9" fmla="*/ 841570 w 1079552"/>
                <a:gd name="connsiteY9" fmla="*/ 1004191 h 1096376"/>
                <a:gd name="connsiteX10" fmla="*/ 539776 w 1079552"/>
                <a:gd name="connsiteY10" fmla="*/ 1096376 h 1096376"/>
                <a:gd name="connsiteX11" fmla="*/ 237982 w 1079552"/>
                <a:gd name="connsiteY11" fmla="*/ 1004191 h 1096376"/>
                <a:gd name="connsiteX12" fmla="*/ 164056 w 1079552"/>
                <a:gd name="connsiteY12" fmla="*/ 943196 h 1096376"/>
                <a:gd name="connsiteX13" fmla="*/ 110707 w 1079552"/>
                <a:gd name="connsiteY13" fmla="*/ 943196 h 1096376"/>
                <a:gd name="connsiteX14" fmla="*/ 110707 w 1079552"/>
                <a:gd name="connsiteY14" fmla="*/ 880842 h 1096376"/>
                <a:gd name="connsiteX15" fmla="*/ 92185 w 1079552"/>
                <a:gd name="connsiteY15" fmla="*/ 858394 h 1096376"/>
                <a:gd name="connsiteX16" fmla="*/ 0 w 1079552"/>
                <a:gd name="connsiteY16" fmla="*/ 556600 h 1096376"/>
                <a:gd name="connsiteX17" fmla="*/ 92185 w 1079552"/>
                <a:gd name="connsiteY17" fmla="*/ 254806 h 1096376"/>
                <a:gd name="connsiteX18" fmla="*/ 110707 w 1079552"/>
                <a:gd name="connsiteY18" fmla="*/ 232358 h 109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79552" h="1096376">
                  <a:moveTo>
                    <a:pt x="110707" y="0"/>
                  </a:moveTo>
                  <a:lnTo>
                    <a:pt x="1053903" y="0"/>
                  </a:lnTo>
                  <a:lnTo>
                    <a:pt x="1053903" y="400517"/>
                  </a:lnTo>
                  <a:lnTo>
                    <a:pt x="1068586" y="447816"/>
                  </a:lnTo>
                  <a:cubicBezTo>
                    <a:pt x="1075776" y="482955"/>
                    <a:pt x="1079552" y="519336"/>
                    <a:pt x="1079552" y="556600"/>
                  </a:cubicBezTo>
                  <a:cubicBezTo>
                    <a:pt x="1079552" y="593864"/>
                    <a:pt x="1075776" y="630246"/>
                    <a:pt x="1068586" y="665384"/>
                  </a:cubicBezTo>
                  <a:lnTo>
                    <a:pt x="1053903" y="712684"/>
                  </a:lnTo>
                  <a:lnTo>
                    <a:pt x="1053903" y="943196"/>
                  </a:lnTo>
                  <a:lnTo>
                    <a:pt x="915496" y="943196"/>
                  </a:lnTo>
                  <a:lnTo>
                    <a:pt x="841570" y="1004191"/>
                  </a:lnTo>
                  <a:cubicBezTo>
                    <a:pt x="755421" y="1062392"/>
                    <a:pt x="651567" y="1096376"/>
                    <a:pt x="539776" y="1096376"/>
                  </a:cubicBezTo>
                  <a:cubicBezTo>
                    <a:pt x="427985" y="1096376"/>
                    <a:pt x="324131" y="1062392"/>
                    <a:pt x="237982" y="1004191"/>
                  </a:cubicBezTo>
                  <a:lnTo>
                    <a:pt x="164056" y="943196"/>
                  </a:lnTo>
                  <a:lnTo>
                    <a:pt x="110707" y="943196"/>
                  </a:lnTo>
                  <a:lnTo>
                    <a:pt x="110707" y="880842"/>
                  </a:lnTo>
                  <a:lnTo>
                    <a:pt x="92185" y="858394"/>
                  </a:lnTo>
                  <a:cubicBezTo>
                    <a:pt x="33984" y="772245"/>
                    <a:pt x="0" y="668391"/>
                    <a:pt x="0" y="556600"/>
                  </a:cubicBezTo>
                  <a:cubicBezTo>
                    <a:pt x="0" y="444809"/>
                    <a:pt x="33984" y="340955"/>
                    <a:pt x="92185" y="254806"/>
                  </a:cubicBezTo>
                  <a:lnTo>
                    <a:pt x="110707" y="232358"/>
                  </a:lnTo>
                  <a:close/>
                </a:path>
              </a:pathLst>
            </a:custGeom>
          </p:spPr>
        </p:pic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78CAB5FF-7F95-0BDA-F17D-B1FD72B0D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0247" y="4484046"/>
              <a:ext cx="821505" cy="821505"/>
            </a:xfrm>
            <a:prstGeom prst="rect">
              <a:avLst/>
            </a:prstGeom>
          </p:spPr>
        </p:pic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3BD0D1FA-862E-08AE-6473-84019A439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6082" y="2364552"/>
              <a:ext cx="780210" cy="780210"/>
            </a:xfrm>
            <a:prstGeom prst="rect">
              <a:avLst/>
            </a:prstGeom>
          </p:spPr>
        </p:pic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D644A8A9-DEF0-FA40-DFA8-4E365F70D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23433" y="4520055"/>
              <a:ext cx="781584" cy="781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958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862140" y="1402078"/>
            <a:ext cx="6139542" cy="386660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Rectángulo redondeado 3"/>
          <p:cNvSpPr/>
          <p:nvPr/>
        </p:nvSpPr>
        <p:spPr>
          <a:xfrm>
            <a:off x="1968752" y="5221270"/>
            <a:ext cx="1587879" cy="35995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latin typeface="Candara Light" panose="020E0502030303020204" pitchFamily="34" charset="0"/>
              </a:rPr>
              <a:t>Instituciones públicas</a:t>
            </a:r>
            <a:endParaRPr lang="es-EC" sz="1200" b="1" dirty="0">
              <a:latin typeface="Candara Light" panose="020E0502030303020204" pitchFamily="34" charset="0"/>
            </a:endParaRPr>
          </a:p>
        </p:txBody>
      </p:sp>
      <p:sp>
        <p:nvSpPr>
          <p:cNvPr id="52" name="Rectángulo redondeado 51"/>
          <p:cNvSpPr/>
          <p:nvPr/>
        </p:nvSpPr>
        <p:spPr>
          <a:xfrm>
            <a:off x="4383150" y="5225119"/>
            <a:ext cx="1673510" cy="3492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latin typeface="Candara Light" panose="020E0502030303020204" pitchFamily="34" charset="0"/>
              </a:rPr>
              <a:t>Instituciones privadas</a:t>
            </a:r>
            <a:endParaRPr lang="es-EC" sz="1200" b="1" dirty="0">
              <a:latin typeface="Candara Light" panose="020E0502030303020204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1184367" y="1581018"/>
            <a:ext cx="5731999" cy="3599912"/>
            <a:chOff x="3624769" y="1641978"/>
            <a:chExt cx="4499886" cy="3599912"/>
          </a:xfrm>
        </p:grpSpPr>
        <p:grpSp>
          <p:nvGrpSpPr>
            <p:cNvPr id="3" name="Grupo 2"/>
            <p:cNvGrpSpPr/>
            <p:nvPr/>
          </p:nvGrpSpPr>
          <p:grpSpPr>
            <a:xfrm>
              <a:off x="3624769" y="1641978"/>
              <a:ext cx="4499886" cy="3599912"/>
              <a:chOff x="3677021" y="2538961"/>
              <a:chExt cx="4499886" cy="3599912"/>
            </a:xfrm>
          </p:grpSpPr>
          <p:grpSp>
            <p:nvGrpSpPr>
              <p:cNvPr id="124" name="Grupo 123">
                <a:extLst>
                  <a:ext uri="{FF2B5EF4-FFF2-40B4-BE49-F238E27FC236}">
                    <a16:creationId xmlns:a16="http://schemas.microsoft.com/office/drawing/2014/main" id="{080E7B92-0A24-4681-9B6A-27A0B247D980}"/>
                  </a:ext>
                </a:extLst>
              </p:cNvPr>
              <p:cNvGrpSpPr/>
              <p:nvPr/>
            </p:nvGrpSpPr>
            <p:grpSpPr>
              <a:xfrm>
                <a:off x="3677021" y="2538961"/>
                <a:ext cx="4499886" cy="3599912"/>
                <a:chOff x="2325182" y="2229028"/>
                <a:chExt cx="4499886" cy="3599912"/>
              </a:xfrm>
            </p:grpSpPr>
            <p:sp>
              <p:nvSpPr>
                <p:cNvPr id="88" name="Rounded Rectangle 5">
                  <a:extLst>
                    <a:ext uri="{FF2B5EF4-FFF2-40B4-BE49-F238E27FC236}">
                      <a16:creationId xmlns:a16="http://schemas.microsoft.com/office/drawing/2014/main" id="{239D350D-EE8D-4999-8968-674B3C53A2C6}"/>
                    </a:ext>
                  </a:extLst>
                </p:cNvPr>
                <p:cNvSpPr/>
                <p:nvPr/>
              </p:nvSpPr>
              <p:spPr>
                <a:xfrm>
                  <a:off x="3075163" y="2229028"/>
                  <a:ext cx="3599910" cy="5999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599910" h="599987">
                      <a:moveTo>
                        <a:pt x="0" y="293742"/>
                      </a:moveTo>
                      <a:cubicBezTo>
                        <a:pt x="0" y="131512"/>
                        <a:pt x="131512" y="0"/>
                        <a:pt x="293742" y="0"/>
                      </a:cubicBezTo>
                      <a:lnTo>
                        <a:pt x="628109" y="0"/>
                      </a:lnTo>
                      <a:moveTo>
                        <a:pt x="0" y="293620"/>
                      </a:moveTo>
                      <a:lnTo>
                        <a:pt x="0" y="306242"/>
                      </a:lnTo>
                      <a:moveTo>
                        <a:pt x="478112" y="599987"/>
                      </a:moveTo>
                      <a:lnTo>
                        <a:pt x="293742" y="599987"/>
                      </a:lnTo>
                      <a:cubicBezTo>
                        <a:pt x="131246" y="599987"/>
                        <a:pt x="0" y="468473"/>
                        <a:pt x="0" y="306242"/>
                      </a:cubicBezTo>
                      <a:moveTo>
                        <a:pt x="1081222" y="599987"/>
                      </a:moveTo>
                      <a:lnTo>
                        <a:pt x="1231218" y="599987"/>
                      </a:lnTo>
                      <a:moveTo>
                        <a:pt x="1228987" y="0"/>
                      </a:moveTo>
                      <a:lnTo>
                        <a:pt x="3599910" y="0"/>
                      </a:lnTo>
                      <a:lnTo>
                        <a:pt x="3599910" y="599984"/>
                      </a:lnTo>
                      <a:lnTo>
                        <a:pt x="1228988" y="599984"/>
                      </a:lnTo>
                    </a:path>
                  </a:pathLst>
                </a:custGeom>
                <a:noFill/>
                <a:ln w="9374">
                  <a:solidFill>
                    <a:srgbClr val="4E88E7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s-EC" sz="1200" b="1">
                    <a:latin typeface="Candara Light" panose="020E0502030303020204" pitchFamily="34" charset="0"/>
                  </a:endParaRPr>
                </a:p>
              </p:txBody>
            </p:sp>
            <p:sp>
              <p:nvSpPr>
                <p:cNvPr id="89" name="Rounded Rectangle 6">
                  <a:extLst>
                    <a:ext uri="{FF2B5EF4-FFF2-40B4-BE49-F238E27FC236}">
                      <a16:creationId xmlns:a16="http://schemas.microsoft.com/office/drawing/2014/main" id="{A963D8A2-FCE6-495B-A39A-6C70C63F7C28}"/>
                    </a:ext>
                  </a:extLst>
                </p:cNvPr>
                <p:cNvSpPr/>
                <p:nvPr/>
              </p:nvSpPr>
              <p:spPr>
                <a:xfrm>
                  <a:off x="3554228" y="2229028"/>
                  <a:ext cx="749916" cy="5999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49916" h="599992">
                      <a:moveTo>
                        <a:pt x="120919" y="83850"/>
                      </a:moveTo>
                      <a:cubicBezTo>
                        <a:pt x="120919" y="52866"/>
                        <a:pt x="131475" y="23484"/>
                        <a:pt x="149931" y="0"/>
                      </a:cubicBezTo>
                      <a:moveTo>
                        <a:pt x="720904" y="83850"/>
                      </a:moveTo>
                      <a:cubicBezTo>
                        <a:pt x="720904" y="52865"/>
                        <a:pt x="731460" y="23484"/>
                        <a:pt x="749916" y="0"/>
                      </a:cubicBezTo>
                      <a:moveTo>
                        <a:pt x="720904" y="81247"/>
                      </a:moveTo>
                      <a:lnTo>
                        <a:pt x="720904" y="456238"/>
                      </a:lnTo>
                      <a:moveTo>
                        <a:pt x="120919" y="456238"/>
                      </a:moveTo>
                      <a:lnTo>
                        <a:pt x="120919" y="81247"/>
                      </a:lnTo>
                      <a:moveTo>
                        <a:pt x="720903" y="455432"/>
                      </a:moveTo>
                      <a:cubicBezTo>
                        <a:pt x="720903" y="502123"/>
                        <a:pt x="691868" y="544804"/>
                        <a:pt x="645904" y="565685"/>
                      </a:cubicBezTo>
                      <a:cubicBezTo>
                        <a:pt x="627552" y="574022"/>
                        <a:pt x="611898" y="585835"/>
                        <a:pt x="599714" y="599992"/>
                      </a:cubicBezTo>
                      <a:moveTo>
                        <a:pt x="120918" y="455432"/>
                      </a:moveTo>
                      <a:cubicBezTo>
                        <a:pt x="120918" y="502123"/>
                        <a:pt x="91883" y="544804"/>
                        <a:pt x="45920" y="565685"/>
                      </a:cubicBezTo>
                      <a:cubicBezTo>
                        <a:pt x="27703" y="573961"/>
                        <a:pt x="12144" y="585662"/>
                        <a:pt x="0" y="599679"/>
                      </a:cubicBezTo>
                    </a:path>
                  </a:pathLst>
                </a:custGeom>
                <a:noFill/>
                <a:ln w="9374">
                  <a:solidFill>
                    <a:srgbClr val="4E88E7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s-EC" sz="1200" b="1">
                    <a:latin typeface="Candara Light" panose="020E0502030303020204" pitchFamily="34" charset="0"/>
                  </a:endParaRPr>
                </a:p>
              </p:txBody>
            </p:sp>
            <p:sp>
              <p:nvSpPr>
                <p:cNvPr id="90" name="Rounded Rectangle 7">
                  <a:extLst>
                    <a:ext uri="{FF2B5EF4-FFF2-40B4-BE49-F238E27FC236}">
                      <a16:creationId xmlns:a16="http://schemas.microsoft.com/office/drawing/2014/main" id="{BC62FC2C-B1FE-41A8-905A-96A6EA7C9492}"/>
                    </a:ext>
                  </a:extLst>
                </p:cNvPr>
                <p:cNvSpPr/>
                <p:nvPr/>
              </p:nvSpPr>
              <p:spPr>
                <a:xfrm>
                  <a:off x="2925167" y="2829013"/>
                  <a:ext cx="3749907" cy="5999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749907" h="599987">
                      <a:moveTo>
                        <a:pt x="0" y="293742"/>
                      </a:moveTo>
                      <a:cubicBezTo>
                        <a:pt x="0" y="131512"/>
                        <a:pt x="131512" y="0"/>
                        <a:pt x="293742" y="0"/>
                      </a:cubicBezTo>
                      <a:lnTo>
                        <a:pt x="628109" y="0"/>
                      </a:lnTo>
                      <a:moveTo>
                        <a:pt x="0" y="293620"/>
                      </a:moveTo>
                      <a:lnTo>
                        <a:pt x="0" y="306242"/>
                      </a:lnTo>
                      <a:moveTo>
                        <a:pt x="478112" y="599987"/>
                      </a:moveTo>
                      <a:lnTo>
                        <a:pt x="293742" y="599987"/>
                      </a:lnTo>
                      <a:cubicBezTo>
                        <a:pt x="131246" y="599987"/>
                        <a:pt x="0" y="468473"/>
                        <a:pt x="0" y="306242"/>
                      </a:cubicBezTo>
                      <a:moveTo>
                        <a:pt x="1081222" y="599987"/>
                      </a:moveTo>
                      <a:lnTo>
                        <a:pt x="1231218" y="599987"/>
                      </a:lnTo>
                      <a:moveTo>
                        <a:pt x="1228987" y="0"/>
                      </a:moveTo>
                      <a:lnTo>
                        <a:pt x="3749907" y="0"/>
                      </a:lnTo>
                      <a:lnTo>
                        <a:pt x="3749907" y="599984"/>
                      </a:lnTo>
                      <a:lnTo>
                        <a:pt x="1228988" y="599984"/>
                      </a:lnTo>
                    </a:path>
                  </a:pathLst>
                </a:custGeom>
                <a:noFill/>
                <a:ln w="9374">
                  <a:solidFill>
                    <a:srgbClr val="BA5DE5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s-EC" sz="1200" b="1">
                    <a:latin typeface="Candara Light" panose="020E0502030303020204" pitchFamily="34" charset="0"/>
                  </a:endParaRPr>
                </a:p>
              </p:txBody>
            </p:sp>
            <p:sp>
              <p:nvSpPr>
                <p:cNvPr id="91" name="Rounded Rectangle 8">
                  <a:extLst>
                    <a:ext uri="{FF2B5EF4-FFF2-40B4-BE49-F238E27FC236}">
                      <a16:creationId xmlns:a16="http://schemas.microsoft.com/office/drawing/2014/main" id="{B94ED507-708C-4A07-AF66-37FCAFA7EF86}"/>
                    </a:ext>
                  </a:extLst>
                </p:cNvPr>
                <p:cNvSpPr/>
                <p:nvPr/>
              </p:nvSpPr>
              <p:spPr>
                <a:xfrm>
                  <a:off x="3404232" y="2829013"/>
                  <a:ext cx="749916" cy="5999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49916" h="599992">
                      <a:moveTo>
                        <a:pt x="120919" y="83850"/>
                      </a:moveTo>
                      <a:cubicBezTo>
                        <a:pt x="120919" y="52866"/>
                        <a:pt x="131475" y="23484"/>
                        <a:pt x="149931" y="0"/>
                      </a:cubicBezTo>
                      <a:moveTo>
                        <a:pt x="720904" y="83850"/>
                      </a:moveTo>
                      <a:cubicBezTo>
                        <a:pt x="720904" y="52865"/>
                        <a:pt x="731460" y="23484"/>
                        <a:pt x="749916" y="0"/>
                      </a:cubicBezTo>
                      <a:moveTo>
                        <a:pt x="720904" y="81247"/>
                      </a:moveTo>
                      <a:lnTo>
                        <a:pt x="720904" y="456238"/>
                      </a:lnTo>
                      <a:moveTo>
                        <a:pt x="120919" y="456238"/>
                      </a:moveTo>
                      <a:lnTo>
                        <a:pt x="120919" y="81247"/>
                      </a:lnTo>
                      <a:moveTo>
                        <a:pt x="720903" y="455432"/>
                      </a:moveTo>
                      <a:cubicBezTo>
                        <a:pt x="720903" y="502123"/>
                        <a:pt x="691868" y="544804"/>
                        <a:pt x="645904" y="565685"/>
                      </a:cubicBezTo>
                      <a:cubicBezTo>
                        <a:pt x="627552" y="574022"/>
                        <a:pt x="611898" y="585835"/>
                        <a:pt x="599714" y="599992"/>
                      </a:cubicBezTo>
                      <a:moveTo>
                        <a:pt x="120918" y="455432"/>
                      </a:moveTo>
                      <a:cubicBezTo>
                        <a:pt x="120918" y="502123"/>
                        <a:pt x="91883" y="544804"/>
                        <a:pt x="45920" y="565685"/>
                      </a:cubicBezTo>
                      <a:cubicBezTo>
                        <a:pt x="27703" y="573961"/>
                        <a:pt x="12144" y="585662"/>
                        <a:pt x="0" y="599679"/>
                      </a:cubicBezTo>
                    </a:path>
                  </a:pathLst>
                </a:custGeom>
                <a:noFill/>
                <a:ln w="9374">
                  <a:solidFill>
                    <a:srgbClr val="BA5DE5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s-EC" sz="1200" b="1">
                    <a:latin typeface="Candara Light" panose="020E0502030303020204" pitchFamily="34" charset="0"/>
                  </a:endParaRPr>
                </a:p>
              </p:txBody>
            </p:sp>
            <p:sp>
              <p:nvSpPr>
                <p:cNvPr id="92" name="Rounded Rectangle 9">
                  <a:extLst>
                    <a:ext uri="{FF2B5EF4-FFF2-40B4-BE49-F238E27FC236}">
                      <a16:creationId xmlns:a16="http://schemas.microsoft.com/office/drawing/2014/main" id="{E4988417-B898-4EA9-82CD-355BE333C909}"/>
                    </a:ext>
                  </a:extLst>
                </p:cNvPr>
                <p:cNvSpPr/>
                <p:nvPr/>
              </p:nvSpPr>
              <p:spPr>
                <a:xfrm>
                  <a:off x="2775170" y="3428998"/>
                  <a:ext cx="3899903" cy="5999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899903" h="599987">
                      <a:moveTo>
                        <a:pt x="0" y="293742"/>
                      </a:moveTo>
                      <a:cubicBezTo>
                        <a:pt x="0" y="131512"/>
                        <a:pt x="131512" y="0"/>
                        <a:pt x="293742" y="0"/>
                      </a:cubicBezTo>
                      <a:lnTo>
                        <a:pt x="628109" y="0"/>
                      </a:lnTo>
                      <a:moveTo>
                        <a:pt x="0" y="293620"/>
                      </a:moveTo>
                      <a:lnTo>
                        <a:pt x="0" y="306242"/>
                      </a:lnTo>
                      <a:moveTo>
                        <a:pt x="478112" y="599987"/>
                      </a:moveTo>
                      <a:lnTo>
                        <a:pt x="293742" y="599987"/>
                      </a:lnTo>
                      <a:cubicBezTo>
                        <a:pt x="131246" y="599987"/>
                        <a:pt x="0" y="468473"/>
                        <a:pt x="0" y="306242"/>
                      </a:cubicBezTo>
                      <a:moveTo>
                        <a:pt x="1081222" y="599987"/>
                      </a:moveTo>
                      <a:lnTo>
                        <a:pt x="1231218" y="599987"/>
                      </a:lnTo>
                      <a:moveTo>
                        <a:pt x="1228987" y="0"/>
                      </a:moveTo>
                      <a:lnTo>
                        <a:pt x="3899903" y="0"/>
                      </a:lnTo>
                      <a:lnTo>
                        <a:pt x="3899903" y="599984"/>
                      </a:lnTo>
                      <a:lnTo>
                        <a:pt x="1228988" y="599984"/>
                      </a:lnTo>
                    </a:path>
                  </a:pathLst>
                </a:custGeom>
                <a:noFill/>
                <a:ln w="9374">
                  <a:solidFill>
                    <a:srgbClr val="DE58A9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s-EC" sz="1200" b="1">
                    <a:latin typeface="Candara Light" panose="020E0502030303020204" pitchFamily="34" charset="0"/>
                  </a:endParaRPr>
                </a:p>
              </p:txBody>
            </p:sp>
            <p:sp>
              <p:nvSpPr>
                <p:cNvPr id="93" name="Rounded Rectangle 10">
                  <a:extLst>
                    <a:ext uri="{FF2B5EF4-FFF2-40B4-BE49-F238E27FC236}">
                      <a16:creationId xmlns:a16="http://schemas.microsoft.com/office/drawing/2014/main" id="{891387DE-C554-4314-8226-214896856C85}"/>
                    </a:ext>
                  </a:extLst>
                </p:cNvPr>
                <p:cNvSpPr/>
                <p:nvPr/>
              </p:nvSpPr>
              <p:spPr>
                <a:xfrm>
                  <a:off x="3254235" y="3428998"/>
                  <a:ext cx="749916" cy="5999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49916" h="599992">
                      <a:moveTo>
                        <a:pt x="120919" y="83850"/>
                      </a:moveTo>
                      <a:cubicBezTo>
                        <a:pt x="120919" y="52866"/>
                        <a:pt x="131475" y="23484"/>
                        <a:pt x="149931" y="0"/>
                      </a:cubicBezTo>
                      <a:moveTo>
                        <a:pt x="720904" y="83850"/>
                      </a:moveTo>
                      <a:cubicBezTo>
                        <a:pt x="720904" y="52865"/>
                        <a:pt x="731460" y="23484"/>
                        <a:pt x="749916" y="0"/>
                      </a:cubicBezTo>
                      <a:moveTo>
                        <a:pt x="720904" y="81247"/>
                      </a:moveTo>
                      <a:lnTo>
                        <a:pt x="720904" y="456238"/>
                      </a:lnTo>
                      <a:moveTo>
                        <a:pt x="120919" y="456238"/>
                      </a:moveTo>
                      <a:lnTo>
                        <a:pt x="120919" y="81247"/>
                      </a:lnTo>
                      <a:moveTo>
                        <a:pt x="720903" y="455432"/>
                      </a:moveTo>
                      <a:cubicBezTo>
                        <a:pt x="720903" y="502123"/>
                        <a:pt x="691868" y="544804"/>
                        <a:pt x="645904" y="565685"/>
                      </a:cubicBezTo>
                      <a:cubicBezTo>
                        <a:pt x="627552" y="574022"/>
                        <a:pt x="611898" y="585835"/>
                        <a:pt x="599714" y="599992"/>
                      </a:cubicBezTo>
                      <a:moveTo>
                        <a:pt x="120918" y="455432"/>
                      </a:moveTo>
                      <a:cubicBezTo>
                        <a:pt x="120918" y="502123"/>
                        <a:pt x="91883" y="544804"/>
                        <a:pt x="45920" y="565685"/>
                      </a:cubicBezTo>
                      <a:cubicBezTo>
                        <a:pt x="27703" y="573961"/>
                        <a:pt x="12144" y="585662"/>
                        <a:pt x="0" y="599679"/>
                      </a:cubicBezTo>
                    </a:path>
                  </a:pathLst>
                </a:custGeom>
                <a:noFill/>
                <a:ln w="9374">
                  <a:solidFill>
                    <a:srgbClr val="DE58A9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s-EC" sz="1200" b="1">
                    <a:latin typeface="Candara Light" panose="020E0502030303020204" pitchFamily="34" charset="0"/>
                  </a:endParaRPr>
                </a:p>
              </p:txBody>
            </p:sp>
            <p:sp>
              <p:nvSpPr>
                <p:cNvPr id="94" name="Rounded Rectangle 11">
                  <a:extLst>
                    <a:ext uri="{FF2B5EF4-FFF2-40B4-BE49-F238E27FC236}">
                      <a16:creationId xmlns:a16="http://schemas.microsoft.com/office/drawing/2014/main" id="{D1CF6676-C896-4723-80AC-B520B64DA877}"/>
                    </a:ext>
                  </a:extLst>
                </p:cNvPr>
                <p:cNvSpPr/>
                <p:nvPr/>
              </p:nvSpPr>
              <p:spPr>
                <a:xfrm>
                  <a:off x="2625174" y="4028983"/>
                  <a:ext cx="4049899" cy="5999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049899" h="599987">
                      <a:moveTo>
                        <a:pt x="0" y="293742"/>
                      </a:moveTo>
                      <a:cubicBezTo>
                        <a:pt x="0" y="131512"/>
                        <a:pt x="131512" y="0"/>
                        <a:pt x="293742" y="0"/>
                      </a:cubicBezTo>
                      <a:lnTo>
                        <a:pt x="628109" y="0"/>
                      </a:lnTo>
                      <a:moveTo>
                        <a:pt x="0" y="293620"/>
                      </a:moveTo>
                      <a:lnTo>
                        <a:pt x="0" y="306242"/>
                      </a:lnTo>
                      <a:moveTo>
                        <a:pt x="478112" y="599987"/>
                      </a:moveTo>
                      <a:lnTo>
                        <a:pt x="293742" y="599987"/>
                      </a:lnTo>
                      <a:cubicBezTo>
                        <a:pt x="131246" y="599987"/>
                        <a:pt x="0" y="468473"/>
                        <a:pt x="0" y="306242"/>
                      </a:cubicBezTo>
                      <a:moveTo>
                        <a:pt x="1081222" y="599987"/>
                      </a:moveTo>
                      <a:lnTo>
                        <a:pt x="1231218" y="599987"/>
                      </a:lnTo>
                      <a:moveTo>
                        <a:pt x="1228987" y="0"/>
                      </a:moveTo>
                      <a:lnTo>
                        <a:pt x="4049899" y="0"/>
                      </a:lnTo>
                      <a:lnTo>
                        <a:pt x="4049899" y="599984"/>
                      </a:lnTo>
                      <a:lnTo>
                        <a:pt x="1228989" y="599984"/>
                      </a:lnTo>
                    </a:path>
                  </a:pathLst>
                </a:custGeom>
                <a:noFill/>
                <a:ln w="9374">
                  <a:solidFill>
                    <a:srgbClr val="E55753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s-EC" sz="1200" b="1">
                    <a:latin typeface="Candara Light" panose="020E0502030303020204" pitchFamily="34" charset="0"/>
                  </a:endParaRPr>
                </a:p>
              </p:txBody>
            </p:sp>
            <p:sp>
              <p:nvSpPr>
                <p:cNvPr id="95" name="Rounded Rectangle 12">
                  <a:extLst>
                    <a:ext uri="{FF2B5EF4-FFF2-40B4-BE49-F238E27FC236}">
                      <a16:creationId xmlns:a16="http://schemas.microsoft.com/office/drawing/2014/main" id="{C6888242-15BD-4643-AE60-42A0F5330C68}"/>
                    </a:ext>
                  </a:extLst>
                </p:cNvPr>
                <p:cNvSpPr/>
                <p:nvPr/>
              </p:nvSpPr>
              <p:spPr>
                <a:xfrm>
                  <a:off x="3104239" y="4028983"/>
                  <a:ext cx="749916" cy="5999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49916" h="599992">
                      <a:moveTo>
                        <a:pt x="120919" y="83850"/>
                      </a:moveTo>
                      <a:cubicBezTo>
                        <a:pt x="120919" y="52866"/>
                        <a:pt x="131475" y="23484"/>
                        <a:pt x="149931" y="0"/>
                      </a:cubicBezTo>
                      <a:moveTo>
                        <a:pt x="720904" y="83850"/>
                      </a:moveTo>
                      <a:cubicBezTo>
                        <a:pt x="720904" y="52865"/>
                        <a:pt x="731460" y="23484"/>
                        <a:pt x="749916" y="0"/>
                      </a:cubicBezTo>
                      <a:moveTo>
                        <a:pt x="720904" y="81247"/>
                      </a:moveTo>
                      <a:lnTo>
                        <a:pt x="720904" y="456238"/>
                      </a:lnTo>
                      <a:moveTo>
                        <a:pt x="120919" y="456238"/>
                      </a:moveTo>
                      <a:lnTo>
                        <a:pt x="120919" y="81247"/>
                      </a:lnTo>
                      <a:moveTo>
                        <a:pt x="720903" y="455432"/>
                      </a:moveTo>
                      <a:cubicBezTo>
                        <a:pt x="720903" y="502123"/>
                        <a:pt x="691868" y="544804"/>
                        <a:pt x="645904" y="565685"/>
                      </a:cubicBezTo>
                      <a:cubicBezTo>
                        <a:pt x="627552" y="574022"/>
                        <a:pt x="611898" y="585835"/>
                        <a:pt x="599714" y="599992"/>
                      </a:cubicBezTo>
                      <a:moveTo>
                        <a:pt x="120918" y="455432"/>
                      </a:moveTo>
                      <a:cubicBezTo>
                        <a:pt x="120918" y="502123"/>
                        <a:pt x="91883" y="544804"/>
                        <a:pt x="45920" y="565685"/>
                      </a:cubicBezTo>
                      <a:cubicBezTo>
                        <a:pt x="27703" y="573961"/>
                        <a:pt x="12144" y="585662"/>
                        <a:pt x="0" y="599679"/>
                      </a:cubicBezTo>
                    </a:path>
                  </a:pathLst>
                </a:custGeom>
                <a:noFill/>
                <a:ln w="9374">
                  <a:solidFill>
                    <a:srgbClr val="E55753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s-EC" sz="1200" b="1">
                    <a:latin typeface="Candara Light" panose="020E0502030303020204" pitchFamily="34" charset="0"/>
                  </a:endParaRPr>
                </a:p>
              </p:txBody>
            </p:sp>
            <p:sp>
              <p:nvSpPr>
                <p:cNvPr id="96" name="Rounded Rectangle 13">
                  <a:extLst>
                    <a:ext uri="{FF2B5EF4-FFF2-40B4-BE49-F238E27FC236}">
                      <a16:creationId xmlns:a16="http://schemas.microsoft.com/office/drawing/2014/main" id="{6182E81F-E5BB-43B7-9028-7F6F62693F49}"/>
                    </a:ext>
                  </a:extLst>
                </p:cNvPr>
                <p:cNvSpPr/>
                <p:nvPr/>
              </p:nvSpPr>
              <p:spPr>
                <a:xfrm>
                  <a:off x="2475178" y="4628968"/>
                  <a:ext cx="4199895" cy="5999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199895" h="599987">
                      <a:moveTo>
                        <a:pt x="0" y="293742"/>
                      </a:moveTo>
                      <a:cubicBezTo>
                        <a:pt x="0" y="131512"/>
                        <a:pt x="131512" y="0"/>
                        <a:pt x="293742" y="0"/>
                      </a:cubicBezTo>
                      <a:lnTo>
                        <a:pt x="628109" y="0"/>
                      </a:lnTo>
                      <a:moveTo>
                        <a:pt x="0" y="293620"/>
                      </a:moveTo>
                      <a:lnTo>
                        <a:pt x="0" y="306242"/>
                      </a:lnTo>
                      <a:moveTo>
                        <a:pt x="478112" y="599987"/>
                      </a:moveTo>
                      <a:lnTo>
                        <a:pt x="293742" y="599987"/>
                      </a:lnTo>
                      <a:cubicBezTo>
                        <a:pt x="131246" y="599987"/>
                        <a:pt x="0" y="468473"/>
                        <a:pt x="0" y="306242"/>
                      </a:cubicBezTo>
                      <a:moveTo>
                        <a:pt x="1081222" y="599987"/>
                      </a:moveTo>
                      <a:lnTo>
                        <a:pt x="1231218" y="599987"/>
                      </a:lnTo>
                      <a:moveTo>
                        <a:pt x="1228987" y="0"/>
                      </a:moveTo>
                      <a:lnTo>
                        <a:pt x="4199895" y="0"/>
                      </a:lnTo>
                      <a:lnTo>
                        <a:pt x="4199895" y="599984"/>
                      </a:lnTo>
                      <a:lnTo>
                        <a:pt x="1228989" y="599984"/>
                      </a:lnTo>
                    </a:path>
                  </a:pathLst>
                </a:custGeom>
                <a:noFill/>
                <a:ln w="9374">
                  <a:solidFill>
                    <a:srgbClr val="DE843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s-EC" sz="1200" b="1">
                    <a:latin typeface="Candara Light" panose="020E0502030303020204" pitchFamily="34" charset="0"/>
                  </a:endParaRPr>
                </a:p>
              </p:txBody>
            </p:sp>
            <p:sp>
              <p:nvSpPr>
                <p:cNvPr id="97" name="Rounded Rectangle 14">
                  <a:extLst>
                    <a:ext uri="{FF2B5EF4-FFF2-40B4-BE49-F238E27FC236}">
                      <a16:creationId xmlns:a16="http://schemas.microsoft.com/office/drawing/2014/main" id="{90A81A9F-872C-4008-9447-80B60B967636}"/>
                    </a:ext>
                  </a:extLst>
                </p:cNvPr>
                <p:cNvSpPr/>
                <p:nvPr/>
              </p:nvSpPr>
              <p:spPr>
                <a:xfrm>
                  <a:off x="2954243" y="4628968"/>
                  <a:ext cx="749916" cy="5999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49916" h="599992">
                      <a:moveTo>
                        <a:pt x="120919" y="83850"/>
                      </a:moveTo>
                      <a:cubicBezTo>
                        <a:pt x="120919" y="52866"/>
                        <a:pt x="131475" y="23484"/>
                        <a:pt x="149931" y="0"/>
                      </a:cubicBezTo>
                      <a:moveTo>
                        <a:pt x="720904" y="83850"/>
                      </a:moveTo>
                      <a:cubicBezTo>
                        <a:pt x="720904" y="52865"/>
                        <a:pt x="731460" y="23484"/>
                        <a:pt x="749916" y="0"/>
                      </a:cubicBezTo>
                      <a:moveTo>
                        <a:pt x="720904" y="81247"/>
                      </a:moveTo>
                      <a:lnTo>
                        <a:pt x="720904" y="456238"/>
                      </a:lnTo>
                      <a:moveTo>
                        <a:pt x="120919" y="456238"/>
                      </a:moveTo>
                      <a:lnTo>
                        <a:pt x="120919" y="81247"/>
                      </a:lnTo>
                      <a:moveTo>
                        <a:pt x="720903" y="455432"/>
                      </a:moveTo>
                      <a:cubicBezTo>
                        <a:pt x="720903" y="502123"/>
                        <a:pt x="691868" y="544804"/>
                        <a:pt x="645904" y="565685"/>
                      </a:cubicBezTo>
                      <a:cubicBezTo>
                        <a:pt x="627552" y="574022"/>
                        <a:pt x="611898" y="585835"/>
                        <a:pt x="599714" y="599992"/>
                      </a:cubicBezTo>
                      <a:moveTo>
                        <a:pt x="120918" y="455432"/>
                      </a:moveTo>
                      <a:cubicBezTo>
                        <a:pt x="120918" y="502123"/>
                        <a:pt x="91883" y="544804"/>
                        <a:pt x="45920" y="565685"/>
                      </a:cubicBezTo>
                      <a:cubicBezTo>
                        <a:pt x="27703" y="573961"/>
                        <a:pt x="12144" y="585662"/>
                        <a:pt x="0" y="599679"/>
                      </a:cubicBezTo>
                    </a:path>
                  </a:pathLst>
                </a:custGeom>
                <a:noFill/>
                <a:ln w="9374">
                  <a:solidFill>
                    <a:srgbClr val="DE843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s-EC" sz="1200" b="1">
                    <a:latin typeface="Candara Light" panose="020E0502030303020204" pitchFamily="34" charset="0"/>
                  </a:endParaRPr>
                </a:p>
              </p:txBody>
            </p:sp>
            <p:sp>
              <p:nvSpPr>
                <p:cNvPr id="98" name="Rounded Rectangle 15">
                  <a:extLst>
                    <a:ext uri="{FF2B5EF4-FFF2-40B4-BE49-F238E27FC236}">
                      <a16:creationId xmlns:a16="http://schemas.microsoft.com/office/drawing/2014/main" id="{553FB54E-F4EF-442C-9A6B-F1D01138A864}"/>
                    </a:ext>
                  </a:extLst>
                </p:cNvPr>
                <p:cNvSpPr/>
                <p:nvPr/>
              </p:nvSpPr>
              <p:spPr>
                <a:xfrm>
                  <a:off x="2325182" y="5228953"/>
                  <a:ext cx="4349892" cy="5999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349892" h="599987">
                      <a:moveTo>
                        <a:pt x="0" y="293742"/>
                      </a:moveTo>
                      <a:cubicBezTo>
                        <a:pt x="0" y="131512"/>
                        <a:pt x="131512" y="0"/>
                        <a:pt x="293742" y="0"/>
                      </a:cubicBezTo>
                      <a:lnTo>
                        <a:pt x="628109" y="0"/>
                      </a:lnTo>
                      <a:moveTo>
                        <a:pt x="1228987" y="0"/>
                      </a:moveTo>
                      <a:lnTo>
                        <a:pt x="4349892" y="0"/>
                      </a:lnTo>
                      <a:lnTo>
                        <a:pt x="4349892" y="293742"/>
                      </a:lnTo>
                      <a:moveTo>
                        <a:pt x="4349890" y="293620"/>
                      </a:moveTo>
                      <a:lnTo>
                        <a:pt x="4349890" y="306242"/>
                      </a:lnTo>
                      <a:moveTo>
                        <a:pt x="0" y="293620"/>
                      </a:moveTo>
                      <a:lnTo>
                        <a:pt x="0" y="306242"/>
                      </a:lnTo>
                      <a:moveTo>
                        <a:pt x="4349890" y="306242"/>
                      </a:moveTo>
                      <a:cubicBezTo>
                        <a:pt x="4349890" y="468473"/>
                        <a:pt x="4203201" y="599987"/>
                        <a:pt x="4022251" y="599987"/>
                      </a:cubicBezTo>
                      <a:lnTo>
                        <a:pt x="327638" y="599987"/>
                      </a:lnTo>
                      <a:cubicBezTo>
                        <a:pt x="146688" y="599987"/>
                        <a:pt x="0" y="468473"/>
                        <a:pt x="0" y="306242"/>
                      </a:cubicBezTo>
                    </a:path>
                  </a:pathLst>
                </a:custGeom>
                <a:noFill/>
                <a:ln w="9374">
                  <a:solidFill>
                    <a:srgbClr val="E0CB15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sz="1200" b="1">
                    <a:latin typeface="Candara Light" panose="020E0502030303020204" pitchFamily="34" charset="0"/>
                  </a:endParaRPr>
                </a:p>
              </p:txBody>
            </p:sp>
            <p:sp>
              <p:nvSpPr>
                <p:cNvPr id="99" name="Rounded Rectangle 16">
                  <a:extLst>
                    <a:ext uri="{FF2B5EF4-FFF2-40B4-BE49-F238E27FC236}">
                      <a16:creationId xmlns:a16="http://schemas.microsoft.com/office/drawing/2014/main" id="{4B7F34DD-1FF5-49D7-9836-BB63D52285AC}"/>
                    </a:ext>
                  </a:extLst>
                </p:cNvPr>
                <p:cNvSpPr/>
                <p:nvPr/>
              </p:nvSpPr>
              <p:spPr>
                <a:xfrm>
                  <a:off x="2925167" y="5228953"/>
                  <a:ext cx="628996" cy="59997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28996" h="599979">
                      <a:moveTo>
                        <a:pt x="0" y="83850"/>
                      </a:moveTo>
                      <a:cubicBezTo>
                        <a:pt x="0" y="52866"/>
                        <a:pt x="10555" y="23484"/>
                        <a:pt x="29011" y="0"/>
                      </a:cubicBezTo>
                      <a:moveTo>
                        <a:pt x="599984" y="83850"/>
                      </a:moveTo>
                      <a:cubicBezTo>
                        <a:pt x="599984" y="52865"/>
                        <a:pt x="610540" y="23484"/>
                        <a:pt x="628996" y="0"/>
                      </a:cubicBezTo>
                      <a:moveTo>
                        <a:pt x="599984" y="81247"/>
                      </a:moveTo>
                      <a:lnTo>
                        <a:pt x="599984" y="312492"/>
                      </a:lnTo>
                      <a:moveTo>
                        <a:pt x="0" y="312492"/>
                      </a:moveTo>
                      <a:lnTo>
                        <a:pt x="0" y="81247"/>
                      </a:lnTo>
                      <a:moveTo>
                        <a:pt x="599984" y="310929"/>
                      </a:moveTo>
                      <a:cubicBezTo>
                        <a:pt x="599984" y="470567"/>
                        <a:pt x="470572" y="599979"/>
                        <a:pt x="310934" y="599979"/>
                      </a:cubicBezTo>
                      <a:lnTo>
                        <a:pt x="289050" y="599979"/>
                      </a:lnTo>
                      <a:cubicBezTo>
                        <a:pt x="129412" y="599979"/>
                        <a:pt x="0" y="470567"/>
                        <a:pt x="0" y="310929"/>
                      </a:cubicBezTo>
                    </a:path>
                  </a:pathLst>
                </a:custGeom>
                <a:noFill/>
                <a:ln w="9374">
                  <a:solidFill>
                    <a:srgbClr val="E0CB15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s-EC" sz="1200" b="1">
                    <a:latin typeface="Candara Light" panose="020E0502030303020204" pitchFamily="34" charset="0"/>
                  </a:endParaRPr>
                </a:p>
              </p:txBody>
            </p:sp>
            <p:sp>
              <p:nvSpPr>
                <p:cNvPr id="100" name="TextBox 17">
                  <a:extLst>
                    <a:ext uri="{FF2B5EF4-FFF2-40B4-BE49-F238E27FC236}">
                      <a16:creationId xmlns:a16="http://schemas.microsoft.com/office/drawing/2014/main" id="{25355FE9-12A2-48A3-9267-25BEFB177D62}"/>
                    </a:ext>
                  </a:extLst>
                </p:cNvPr>
                <p:cNvSpPr txBox="1"/>
                <p:nvPr/>
              </p:nvSpPr>
              <p:spPr>
                <a:xfrm>
                  <a:off x="4437628" y="2594644"/>
                  <a:ext cx="223744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anchor="t">
                  <a:spAutoFit/>
                </a:bodyPr>
                <a:lstStyle/>
                <a:p>
                  <a:r>
                    <a:rPr lang="es-EC" sz="1300" dirty="0">
                      <a:solidFill>
                        <a:srgbClr val="4E88E7"/>
                      </a:solidFill>
                      <a:latin typeface="Candara Light" panose="020E0502030303020204" pitchFamily="34" charset="0"/>
                    </a:rPr>
                    <a:t>Datos del fallecimiento.</a:t>
                  </a:r>
                </a:p>
                <a:p>
                  <a:pPr algn="l"/>
                  <a:endParaRPr lang="es-EC" sz="1300" dirty="0">
                    <a:solidFill>
                      <a:srgbClr val="4E88E7"/>
                    </a:solidFill>
                    <a:latin typeface="Candara Light" panose="020E0502030303020204" pitchFamily="34" charset="0"/>
                  </a:endParaRPr>
                </a:p>
              </p:txBody>
            </p:sp>
            <p:sp>
              <p:nvSpPr>
                <p:cNvPr id="101" name="TextBox 18">
                  <a:extLst>
                    <a:ext uri="{FF2B5EF4-FFF2-40B4-BE49-F238E27FC236}">
                      <a16:creationId xmlns:a16="http://schemas.microsoft.com/office/drawing/2014/main" id="{292317B8-DE95-460C-98F3-F471CDB58827}"/>
                    </a:ext>
                  </a:extLst>
                </p:cNvPr>
                <p:cNvSpPr txBox="1"/>
                <p:nvPr/>
              </p:nvSpPr>
              <p:spPr>
                <a:xfrm>
                  <a:off x="4287632" y="2916511"/>
                  <a:ext cx="1142942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>
                  <a:spAutoFit/>
                </a:bodyPr>
                <a:lstStyle/>
                <a:p>
                  <a:r>
                    <a:rPr lang="es-EC" sz="1400" b="1" dirty="0">
                      <a:solidFill>
                        <a:srgbClr val="BA5DE5"/>
                      </a:solidFill>
                      <a:latin typeface="Candara Light" panose="020E0502030303020204" pitchFamily="34" charset="0"/>
                    </a:rPr>
                    <a:t>Envejecimiento</a:t>
                  </a:r>
                </a:p>
              </p:txBody>
            </p:sp>
            <p:sp>
              <p:nvSpPr>
                <p:cNvPr id="102" name="TextBox 19">
                  <a:extLst>
                    <a:ext uri="{FF2B5EF4-FFF2-40B4-BE49-F238E27FC236}">
                      <a16:creationId xmlns:a16="http://schemas.microsoft.com/office/drawing/2014/main" id="{784E9E35-C5D7-4119-B0B0-B395137A43A1}"/>
                    </a:ext>
                  </a:extLst>
                </p:cNvPr>
                <p:cNvSpPr txBox="1"/>
                <p:nvPr/>
              </p:nvSpPr>
              <p:spPr>
                <a:xfrm>
                  <a:off x="4287632" y="3124312"/>
                  <a:ext cx="2537436" cy="2000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anchor="t">
                  <a:spAutoFit/>
                </a:bodyPr>
                <a:lstStyle/>
                <a:p>
                  <a:r>
                    <a:rPr lang="es-ES" sz="1300" dirty="0">
                      <a:solidFill>
                        <a:srgbClr val="BA5DE5"/>
                      </a:solidFill>
                      <a:latin typeface="Candara Light" panose="020E0502030303020204" pitchFamily="34" charset="0"/>
                    </a:rPr>
                    <a:t>Datos de condición de envejecimiento.</a:t>
                  </a:r>
                </a:p>
              </p:txBody>
            </p:sp>
            <p:sp>
              <p:nvSpPr>
                <p:cNvPr id="103" name="TextBox 20">
                  <a:extLst>
                    <a:ext uri="{FF2B5EF4-FFF2-40B4-BE49-F238E27FC236}">
                      <a16:creationId xmlns:a16="http://schemas.microsoft.com/office/drawing/2014/main" id="{B6EE349A-1E4D-430C-89FD-695778015CAE}"/>
                    </a:ext>
                  </a:extLst>
                </p:cNvPr>
                <p:cNvSpPr txBox="1"/>
                <p:nvPr/>
              </p:nvSpPr>
              <p:spPr>
                <a:xfrm>
                  <a:off x="4437628" y="2354025"/>
                  <a:ext cx="992259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>
                  <a:spAutoFit/>
                </a:bodyPr>
                <a:lstStyle/>
                <a:p>
                  <a:r>
                    <a:rPr lang="es-EC" sz="1400" b="1" dirty="0">
                      <a:solidFill>
                        <a:srgbClr val="4E88E7"/>
                      </a:solidFill>
                      <a:latin typeface="Candara Light" panose="020E0502030303020204" pitchFamily="34" charset="0"/>
                    </a:rPr>
                    <a:t>Fallecimiento</a:t>
                  </a:r>
                </a:p>
              </p:txBody>
            </p:sp>
            <p:sp>
              <p:nvSpPr>
                <p:cNvPr id="104" name="TextBox 21">
                  <a:extLst>
                    <a:ext uri="{FF2B5EF4-FFF2-40B4-BE49-F238E27FC236}">
                      <a16:creationId xmlns:a16="http://schemas.microsoft.com/office/drawing/2014/main" id="{697F589C-5627-42DD-9C4F-D62C5CB0B055}"/>
                    </a:ext>
                  </a:extLst>
                </p:cNvPr>
                <p:cNvSpPr txBox="1"/>
                <p:nvPr/>
              </p:nvSpPr>
              <p:spPr>
                <a:xfrm>
                  <a:off x="3687647" y="5588319"/>
                  <a:ext cx="2491695" cy="2000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>
                  <a:spAutoFit/>
                </a:bodyPr>
                <a:lstStyle/>
                <a:p>
                  <a:pPr algn="l"/>
                  <a:r>
                    <a:rPr lang="es-EC" sz="1300" dirty="0">
                      <a:solidFill>
                        <a:srgbClr val="E0CB15"/>
                      </a:solidFill>
                      <a:latin typeface="Candara Light" panose="020E0502030303020204" pitchFamily="34" charset="0"/>
                    </a:rPr>
                    <a:t>Principales datos demográficos de la persona.</a:t>
                  </a:r>
                </a:p>
              </p:txBody>
            </p:sp>
            <p:sp>
              <p:nvSpPr>
                <p:cNvPr id="105" name="TextBox 22">
                  <a:extLst>
                    <a:ext uri="{FF2B5EF4-FFF2-40B4-BE49-F238E27FC236}">
                      <a16:creationId xmlns:a16="http://schemas.microsoft.com/office/drawing/2014/main" id="{9F94E694-7310-4C3B-AACD-34D9210435D7}"/>
                    </a:ext>
                  </a:extLst>
                </p:cNvPr>
                <p:cNvSpPr txBox="1"/>
                <p:nvPr/>
              </p:nvSpPr>
              <p:spPr>
                <a:xfrm>
                  <a:off x="4137636" y="3794614"/>
                  <a:ext cx="2350750" cy="2000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>
                  <a:spAutoFit/>
                </a:bodyPr>
                <a:lstStyle/>
                <a:p>
                  <a:r>
                    <a:rPr lang="es-EC" sz="1300" dirty="0">
                      <a:solidFill>
                        <a:srgbClr val="DE58A9"/>
                      </a:solidFill>
                      <a:latin typeface="Candara Light" panose="020E0502030303020204" pitchFamily="34" charset="0"/>
                    </a:rPr>
                    <a:t>Datos de migración, estado conyugal, etc.</a:t>
                  </a:r>
                </a:p>
              </p:txBody>
            </p:sp>
            <p:sp>
              <p:nvSpPr>
                <p:cNvPr id="108" name="TextBox 25">
                  <a:extLst>
                    <a:ext uri="{FF2B5EF4-FFF2-40B4-BE49-F238E27FC236}">
                      <a16:creationId xmlns:a16="http://schemas.microsoft.com/office/drawing/2014/main" id="{95882517-7606-4085-B81B-817620247C69}"/>
                    </a:ext>
                  </a:extLst>
                </p:cNvPr>
                <p:cNvSpPr txBox="1"/>
                <p:nvPr/>
              </p:nvSpPr>
              <p:spPr>
                <a:xfrm>
                  <a:off x="3987640" y="4116481"/>
                  <a:ext cx="569067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>
                  <a:spAutoFit/>
                </a:bodyPr>
                <a:lstStyle/>
                <a:p>
                  <a:r>
                    <a:rPr lang="es-EC" sz="1400" b="1" dirty="0">
                      <a:solidFill>
                        <a:srgbClr val="E55753"/>
                      </a:solidFill>
                      <a:latin typeface="Candara Light" panose="020E0502030303020204" pitchFamily="34" charset="0"/>
                    </a:rPr>
                    <a:t>Empleo</a:t>
                  </a:r>
                </a:p>
              </p:txBody>
            </p:sp>
            <p:sp>
              <p:nvSpPr>
                <p:cNvPr id="109" name="TextBox 26">
                  <a:extLst>
                    <a:ext uri="{FF2B5EF4-FFF2-40B4-BE49-F238E27FC236}">
                      <a16:creationId xmlns:a16="http://schemas.microsoft.com/office/drawing/2014/main" id="{4A6375D8-5EB1-47BA-A1DC-4E0AC75A0848}"/>
                    </a:ext>
                  </a:extLst>
                </p:cNvPr>
                <p:cNvSpPr txBox="1"/>
                <p:nvPr/>
              </p:nvSpPr>
              <p:spPr>
                <a:xfrm>
                  <a:off x="3987640" y="4338350"/>
                  <a:ext cx="2604194" cy="2000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anchor="t">
                  <a:spAutoFit/>
                </a:bodyPr>
                <a:lstStyle/>
                <a:p>
                  <a:r>
                    <a:rPr lang="es-EC" sz="1300" dirty="0">
                      <a:solidFill>
                        <a:srgbClr val="E55753"/>
                      </a:solidFill>
                      <a:latin typeface="Candara Light" panose="020E0502030303020204" pitchFamily="34" charset="0"/>
                    </a:rPr>
                    <a:t>Datos de las actividades laborales.</a:t>
                  </a:r>
                </a:p>
              </p:txBody>
            </p:sp>
            <p:sp>
              <p:nvSpPr>
                <p:cNvPr id="111" name="TextBox 28">
                  <a:extLst>
                    <a:ext uri="{FF2B5EF4-FFF2-40B4-BE49-F238E27FC236}">
                      <a16:creationId xmlns:a16="http://schemas.microsoft.com/office/drawing/2014/main" id="{AF9F990D-88E4-459E-9F31-E8A0A8F35EBF}"/>
                    </a:ext>
                  </a:extLst>
                </p:cNvPr>
                <p:cNvSpPr txBox="1"/>
                <p:nvPr/>
              </p:nvSpPr>
              <p:spPr>
                <a:xfrm>
                  <a:off x="3837644" y="4716466"/>
                  <a:ext cx="591463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>
                  <a:spAutoFit/>
                </a:bodyPr>
                <a:lstStyle/>
                <a:p>
                  <a:pPr algn="l"/>
                  <a:r>
                    <a:rPr lang="es-EC" sz="1400" b="1" dirty="0">
                      <a:solidFill>
                        <a:srgbClr val="DE8431"/>
                      </a:solidFill>
                      <a:latin typeface="Candara Light" panose="020E0502030303020204" pitchFamily="34" charset="0"/>
                    </a:rPr>
                    <a:t>Educación</a:t>
                  </a:r>
                </a:p>
              </p:txBody>
            </p:sp>
            <p:sp>
              <p:nvSpPr>
                <p:cNvPr id="112" name="TextBox 29">
                  <a:extLst>
                    <a:ext uri="{FF2B5EF4-FFF2-40B4-BE49-F238E27FC236}">
                      <a16:creationId xmlns:a16="http://schemas.microsoft.com/office/drawing/2014/main" id="{7757A658-5A0A-4EAE-A52D-116E9ADFD01E}"/>
                    </a:ext>
                  </a:extLst>
                </p:cNvPr>
                <p:cNvSpPr txBox="1"/>
                <p:nvPr/>
              </p:nvSpPr>
              <p:spPr>
                <a:xfrm>
                  <a:off x="3837644" y="4994583"/>
                  <a:ext cx="1566748" cy="2000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>
                  <a:spAutoFit/>
                </a:bodyPr>
                <a:lstStyle/>
                <a:p>
                  <a:pPr algn="l"/>
                  <a:r>
                    <a:rPr lang="es-EC" sz="1300" dirty="0">
                      <a:solidFill>
                        <a:srgbClr val="DE8431"/>
                      </a:solidFill>
                      <a:latin typeface="Candara Light" panose="020E0502030303020204" pitchFamily="34" charset="0"/>
                    </a:rPr>
                    <a:t>Datos del sistema educativo.</a:t>
                  </a:r>
                </a:p>
              </p:txBody>
            </p:sp>
            <p:sp>
              <p:nvSpPr>
                <p:cNvPr id="114" name="TextBox 31">
                  <a:extLst>
                    <a:ext uri="{FF2B5EF4-FFF2-40B4-BE49-F238E27FC236}">
                      <a16:creationId xmlns:a16="http://schemas.microsoft.com/office/drawing/2014/main" id="{6D419064-B72A-4E05-B025-A48DE2A47097}"/>
                    </a:ext>
                  </a:extLst>
                </p:cNvPr>
                <p:cNvSpPr txBox="1"/>
                <p:nvPr/>
              </p:nvSpPr>
              <p:spPr>
                <a:xfrm>
                  <a:off x="3687647" y="5353949"/>
                  <a:ext cx="857607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>
                  <a:spAutoFit/>
                </a:bodyPr>
                <a:lstStyle/>
                <a:p>
                  <a:pPr algn="l"/>
                  <a:r>
                    <a:rPr lang="es-EC" sz="1400" b="1">
                      <a:solidFill>
                        <a:srgbClr val="E0CB15"/>
                      </a:solidFill>
                      <a:latin typeface="Candara Light" panose="020E0502030303020204" pitchFamily="34" charset="0"/>
                    </a:rPr>
                    <a:t>Nacimiento</a:t>
                  </a:r>
                </a:p>
              </p:txBody>
            </p:sp>
            <p:sp>
              <p:nvSpPr>
                <p:cNvPr id="115" name="TextBox 32">
                  <a:extLst>
                    <a:ext uri="{FF2B5EF4-FFF2-40B4-BE49-F238E27FC236}">
                      <a16:creationId xmlns:a16="http://schemas.microsoft.com/office/drawing/2014/main" id="{B7FA2976-61FD-4E91-AD4B-44DBAE6B8F65}"/>
                    </a:ext>
                  </a:extLst>
                </p:cNvPr>
                <p:cNvSpPr txBox="1"/>
                <p:nvPr/>
              </p:nvSpPr>
              <p:spPr>
                <a:xfrm>
                  <a:off x="4137636" y="3516496"/>
                  <a:ext cx="2260234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>
                  <a:spAutoFit/>
                </a:bodyPr>
                <a:lstStyle/>
                <a:p>
                  <a:r>
                    <a:rPr lang="es-ES" sz="1400" b="1" dirty="0">
                      <a:solidFill>
                        <a:srgbClr val="DE58A9"/>
                      </a:solidFill>
                      <a:latin typeface="Candara Light" panose="020E0502030303020204" pitchFamily="34" charset="0"/>
                    </a:rPr>
                    <a:t>Acontecimientos significativos</a:t>
                  </a:r>
                  <a:endParaRPr lang="es-EC" sz="1400" b="1" dirty="0">
                    <a:solidFill>
                      <a:srgbClr val="DE58A9"/>
                    </a:solidFill>
                    <a:latin typeface="Candara Light" panose="020E0502030303020204" pitchFamily="34" charset="0"/>
                  </a:endParaRPr>
                </a:p>
              </p:txBody>
            </p:sp>
            <p:sp>
              <p:nvSpPr>
                <p:cNvPr id="121" name="Rounded Rectangle 38">
                  <a:extLst>
                    <a:ext uri="{FF2B5EF4-FFF2-40B4-BE49-F238E27FC236}">
                      <a16:creationId xmlns:a16="http://schemas.microsoft.com/office/drawing/2014/main" id="{CF0208DD-F215-4BC6-8A0F-3ACE3B8D6137}"/>
                    </a:ext>
                  </a:extLst>
                </p:cNvPr>
                <p:cNvSpPr/>
                <p:nvPr/>
              </p:nvSpPr>
              <p:spPr>
                <a:xfrm>
                  <a:off x="3229941" y="4785151"/>
                  <a:ext cx="288960" cy="28940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8960" h="289409">
                      <a:moveTo>
                        <a:pt x="98327" y="27574"/>
                      </a:moveTo>
                      <a:cubicBezTo>
                        <a:pt x="112134" y="27574"/>
                        <a:pt x="123326" y="38766"/>
                        <a:pt x="123326" y="52573"/>
                      </a:cubicBezTo>
                      <a:cubicBezTo>
                        <a:pt x="123326" y="66380"/>
                        <a:pt x="112134" y="77573"/>
                        <a:pt x="98327" y="77573"/>
                      </a:cubicBezTo>
                      <a:cubicBezTo>
                        <a:pt x="84520" y="77573"/>
                        <a:pt x="73328" y="66380"/>
                        <a:pt x="73328" y="52573"/>
                      </a:cubicBezTo>
                      <a:cubicBezTo>
                        <a:pt x="73328" y="38766"/>
                        <a:pt x="84520" y="27574"/>
                        <a:pt x="98327" y="27574"/>
                      </a:cubicBezTo>
                      <a:close/>
                      <a:moveTo>
                        <a:pt x="40517" y="96659"/>
                      </a:moveTo>
                      <a:cubicBezTo>
                        <a:pt x="42088" y="99586"/>
                        <a:pt x="42430" y="103018"/>
                        <a:pt x="41466" y="106197"/>
                      </a:cubicBezTo>
                      <a:lnTo>
                        <a:pt x="25941" y="157321"/>
                      </a:lnTo>
                      <a:cubicBezTo>
                        <a:pt x="23936" y="163930"/>
                        <a:pt x="16952" y="167662"/>
                        <a:pt x="10342" y="165657"/>
                      </a:cubicBezTo>
                      <a:cubicBezTo>
                        <a:pt x="3732" y="163652"/>
                        <a:pt x="0" y="156668"/>
                        <a:pt x="2005" y="150058"/>
                      </a:cubicBezTo>
                      <a:lnTo>
                        <a:pt x="17504" y="98935"/>
                      </a:lnTo>
                      <a:cubicBezTo>
                        <a:pt x="19506" y="92328"/>
                        <a:pt x="26485" y="88595"/>
                        <a:pt x="33091" y="90597"/>
                      </a:cubicBezTo>
                      <a:cubicBezTo>
                        <a:pt x="36274" y="91551"/>
                        <a:pt x="38945" y="93732"/>
                        <a:pt x="40517" y="96659"/>
                      </a:cubicBezTo>
                      <a:close/>
                      <a:moveTo>
                        <a:pt x="144663" y="150221"/>
                      </a:moveTo>
                      <a:cubicBezTo>
                        <a:pt x="152970" y="151847"/>
                        <a:pt x="158475" y="159787"/>
                        <a:pt x="157084" y="168136"/>
                      </a:cubicBezTo>
                      <a:cubicBezTo>
                        <a:pt x="155693" y="176485"/>
                        <a:pt x="147911" y="182212"/>
                        <a:pt x="139526" y="181057"/>
                      </a:cubicBezTo>
                      <a:cubicBezTo>
                        <a:pt x="118387" y="177570"/>
                        <a:pt x="99039" y="167064"/>
                        <a:pt x="84602" y="151233"/>
                      </a:cubicBezTo>
                      <a:lnTo>
                        <a:pt x="77778" y="172558"/>
                      </a:lnTo>
                      <a:lnTo>
                        <a:pt x="112927" y="266380"/>
                      </a:lnTo>
                      <a:cubicBezTo>
                        <a:pt x="115953" y="274461"/>
                        <a:pt x="111857" y="283465"/>
                        <a:pt x="103777" y="286492"/>
                      </a:cubicBezTo>
                      <a:cubicBezTo>
                        <a:pt x="95701" y="289409"/>
                        <a:pt x="86772" y="285347"/>
                        <a:pt x="83665" y="277343"/>
                      </a:cubicBezTo>
                      <a:lnTo>
                        <a:pt x="62415" y="220556"/>
                      </a:lnTo>
                      <a:lnTo>
                        <a:pt x="44478" y="276618"/>
                      </a:lnTo>
                      <a:cubicBezTo>
                        <a:pt x="42849" y="282021"/>
                        <a:pt x="38433" y="286127"/>
                        <a:pt x="32925" y="287357"/>
                      </a:cubicBezTo>
                      <a:cubicBezTo>
                        <a:pt x="27417" y="288587"/>
                        <a:pt x="21673" y="286752"/>
                        <a:pt x="17900" y="282555"/>
                      </a:cubicBezTo>
                      <a:cubicBezTo>
                        <a:pt x="14126" y="278358"/>
                        <a:pt x="12909" y="272452"/>
                        <a:pt x="14717" y="267105"/>
                      </a:cubicBezTo>
                      <a:lnTo>
                        <a:pt x="64715" y="110859"/>
                      </a:lnTo>
                      <a:cubicBezTo>
                        <a:pt x="66601" y="104955"/>
                        <a:pt x="71797" y="100724"/>
                        <a:pt x="77961" y="100074"/>
                      </a:cubicBezTo>
                      <a:cubicBezTo>
                        <a:pt x="84124" y="99424"/>
                        <a:pt x="90089" y="102479"/>
                        <a:pt x="93165" y="107859"/>
                      </a:cubicBezTo>
                      <a:lnTo>
                        <a:pt x="99302" y="118609"/>
                      </a:lnTo>
                      <a:cubicBezTo>
                        <a:pt x="108878" y="135447"/>
                        <a:pt x="125549" y="147055"/>
                        <a:pt x="144663" y="150196"/>
                      </a:cubicBezTo>
                      <a:close/>
                      <a:moveTo>
                        <a:pt x="195212" y="0"/>
                      </a:moveTo>
                      <a:lnTo>
                        <a:pt x="282710" y="0"/>
                      </a:lnTo>
                      <a:cubicBezTo>
                        <a:pt x="286162" y="0"/>
                        <a:pt x="288960" y="2798"/>
                        <a:pt x="288960" y="6249"/>
                      </a:cubicBezTo>
                      <a:lnTo>
                        <a:pt x="288960" y="74998"/>
                      </a:lnTo>
                      <a:lnTo>
                        <a:pt x="288960" y="74998"/>
                      </a:lnTo>
                      <a:lnTo>
                        <a:pt x="188962" y="74998"/>
                      </a:lnTo>
                      <a:lnTo>
                        <a:pt x="188962" y="74998"/>
                      </a:lnTo>
                      <a:lnTo>
                        <a:pt x="188962" y="6249"/>
                      </a:lnTo>
                      <a:cubicBezTo>
                        <a:pt x="188962" y="2798"/>
                        <a:pt x="191760" y="0"/>
                        <a:pt x="195212" y="0"/>
                      </a:cubicBezTo>
                      <a:close/>
                      <a:moveTo>
                        <a:pt x="288960" y="174995"/>
                      </a:moveTo>
                      <a:lnTo>
                        <a:pt x="288960" y="74998"/>
                      </a:lnTo>
                      <a:moveTo>
                        <a:pt x="188962" y="74998"/>
                      </a:moveTo>
                      <a:lnTo>
                        <a:pt x="188962" y="174995"/>
                      </a:lnTo>
                      <a:moveTo>
                        <a:pt x="220212" y="24999"/>
                      </a:moveTo>
                      <a:lnTo>
                        <a:pt x="257711" y="24999"/>
                      </a:lnTo>
                      <a:moveTo>
                        <a:pt x="257711" y="49998"/>
                      </a:moveTo>
                      <a:lnTo>
                        <a:pt x="220212" y="49998"/>
                      </a:lnTo>
                    </a:path>
                  </a:pathLst>
                </a:custGeom>
                <a:noFill/>
                <a:ln w="9374">
                  <a:solidFill>
                    <a:srgbClr val="DE8431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s-EC" sz="1200" b="1">
                    <a:latin typeface="Candara Light" panose="020E0502030303020204" pitchFamily="34" charset="0"/>
                  </a:endParaRPr>
                </a:p>
              </p:txBody>
            </p:sp>
            <p:sp>
              <p:nvSpPr>
                <p:cNvPr id="123" name="Rounded Rectangle 40">
                  <a:extLst>
                    <a:ext uri="{FF2B5EF4-FFF2-40B4-BE49-F238E27FC236}">
                      <a16:creationId xmlns:a16="http://schemas.microsoft.com/office/drawing/2014/main" id="{23AD5A3B-66C6-4D39-A2B7-099F9D1AC770}"/>
                    </a:ext>
                  </a:extLst>
                </p:cNvPr>
                <p:cNvSpPr/>
                <p:nvPr/>
              </p:nvSpPr>
              <p:spPr>
                <a:xfrm>
                  <a:off x="3086538" y="5421523"/>
                  <a:ext cx="283267" cy="22936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83267" h="229369">
                      <a:moveTo>
                        <a:pt x="239056" y="96735"/>
                      </a:moveTo>
                      <a:cubicBezTo>
                        <a:pt x="250468" y="89597"/>
                        <a:pt x="267580" y="91022"/>
                        <a:pt x="276143" y="103859"/>
                      </a:cubicBezTo>
                      <a:cubicBezTo>
                        <a:pt x="283267" y="116697"/>
                        <a:pt x="277567" y="132384"/>
                        <a:pt x="264730" y="139521"/>
                      </a:cubicBezTo>
                      <a:cubicBezTo>
                        <a:pt x="253318" y="145208"/>
                        <a:pt x="237631" y="155208"/>
                        <a:pt x="237631" y="155208"/>
                      </a:cubicBezTo>
                      <a:lnTo>
                        <a:pt x="184845" y="206557"/>
                      </a:lnTo>
                      <a:cubicBezTo>
                        <a:pt x="162033" y="229369"/>
                        <a:pt x="126371" y="229369"/>
                        <a:pt x="103547" y="206557"/>
                      </a:cubicBezTo>
                      <a:lnTo>
                        <a:pt x="73598" y="176595"/>
                      </a:lnTo>
                      <a:cubicBezTo>
                        <a:pt x="42211" y="143796"/>
                        <a:pt x="37936" y="110984"/>
                        <a:pt x="63610" y="85310"/>
                      </a:cubicBezTo>
                      <a:cubicBezTo>
                        <a:pt x="69323" y="79610"/>
                        <a:pt x="106409" y="66773"/>
                        <a:pt x="162033" y="46798"/>
                      </a:cubicBezTo>
                      <a:cubicBezTo>
                        <a:pt x="176295" y="41098"/>
                        <a:pt x="189132" y="41098"/>
                        <a:pt x="197682" y="52511"/>
                      </a:cubicBezTo>
                      <a:cubicBezTo>
                        <a:pt x="204819" y="63923"/>
                        <a:pt x="199119" y="79610"/>
                        <a:pt x="187707" y="85322"/>
                      </a:cubicBezTo>
                      <a:cubicBezTo>
                        <a:pt x="159183" y="99572"/>
                        <a:pt x="123521" y="116697"/>
                        <a:pt x="123521" y="116697"/>
                      </a:cubicBezTo>
                      <a:lnTo>
                        <a:pt x="166308" y="155208"/>
                      </a:lnTo>
                      <a:lnTo>
                        <a:pt x="201969" y="119546"/>
                      </a:lnTo>
                      <a:cubicBezTo>
                        <a:pt x="203596" y="117784"/>
                        <a:pt x="205532" y="116335"/>
                        <a:pt x="207682" y="115272"/>
                      </a:cubicBezTo>
                      <a:cubicBezTo>
                        <a:pt x="216232" y="109559"/>
                        <a:pt x="229056" y="102434"/>
                        <a:pt x="239056" y="96722"/>
                      </a:cubicBezTo>
                      <a:close/>
                      <a:moveTo>
                        <a:pt x="0" y="37499"/>
                      </a:moveTo>
                      <a:cubicBezTo>
                        <a:pt x="0" y="16788"/>
                        <a:pt x="16788" y="0"/>
                        <a:pt x="37499" y="0"/>
                      </a:cubicBezTo>
                      <a:cubicBezTo>
                        <a:pt x="58209" y="0"/>
                        <a:pt x="74998" y="16788"/>
                        <a:pt x="74998" y="37499"/>
                      </a:cubicBezTo>
                      <a:cubicBezTo>
                        <a:pt x="74998" y="58209"/>
                        <a:pt x="58209" y="74998"/>
                        <a:pt x="37499" y="74998"/>
                      </a:cubicBezTo>
                      <a:cubicBezTo>
                        <a:pt x="16788" y="74998"/>
                        <a:pt x="0" y="58209"/>
                        <a:pt x="0" y="37499"/>
                      </a:cubicBezTo>
                      <a:close/>
                    </a:path>
                  </a:pathLst>
                </a:custGeom>
                <a:noFill/>
                <a:ln w="9374">
                  <a:solidFill>
                    <a:srgbClr val="E0CB15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s-EC" sz="1200" b="1">
                    <a:latin typeface="Candara Light" panose="020E0502030303020204" pitchFamily="34" charset="0"/>
                  </a:endParaRPr>
                </a:p>
              </p:txBody>
            </p:sp>
          </p:grpSp>
          <p:sp>
            <p:nvSpPr>
              <p:cNvPr id="46" name="Rounded Rectangle 35">
                <a:extLst>
                  <a:ext uri="{FF2B5EF4-FFF2-40B4-BE49-F238E27FC236}">
                    <a16:creationId xmlns:a16="http://schemas.microsoft.com/office/drawing/2014/main" id="{64C62BC5-7759-40CF-858F-ABB98B9467C6}"/>
                  </a:ext>
                </a:extLst>
              </p:cNvPr>
              <p:cNvSpPr/>
              <p:nvPr/>
            </p:nvSpPr>
            <p:spPr>
              <a:xfrm>
                <a:off x="4766322" y="4458846"/>
                <a:ext cx="287518" cy="287492"/>
              </a:xfrm>
              <a:custGeom>
                <a:avLst/>
                <a:gdLst/>
                <a:ahLst/>
                <a:cxnLst/>
                <a:rect l="0" t="0" r="0" b="0"/>
                <a:pathLst>
                  <a:path w="287518" h="287492">
                    <a:moveTo>
                      <a:pt x="62523" y="168745"/>
                    </a:moveTo>
                    <a:lnTo>
                      <a:pt x="62523" y="131246"/>
                    </a:lnTo>
                    <a:moveTo>
                      <a:pt x="106272" y="212494"/>
                    </a:moveTo>
                    <a:lnTo>
                      <a:pt x="93773" y="212494"/>
                    </a:lnTo>
                    <a:lnTo>
                      <a:pt x="87523" y="287492"/>
                    </a:lnTo>
                    <a:lnTo>
                      <a:pt x="37524" y="287492"/>
                    </a:lnTo>
                    <a:lnTo>
                      <a:pt x="31274" y="212494"/>
                    </a:lnTo>
                    <a:lnTo>
                      <a:pt x="25" y="212494"/>
                    </a:lnTo>
                    <a:lnTo>
                      <a:pt x="25" y="168745"/>
                    </a:lnTo>
                    <a:cubicBezTo>
                      <a:pt x="0" y="137423"/>
                      <a:pt x="23163" y="110920"/>
                      <a:pt x="54207" y="106752"/>
                    </a:cubicBezTo>
                    <a:cubicBezTo>
                      <a:pt x="85250" y="102584"/>
                      <a:pt x="114585" y="122039"/>
                      <a:pt x="122822" y="152258"/>
                    </a:cubicBezTo>
                    <a:moveTo>
                      <a:pt x="24824" y="21536"/>
                    </a:moveTo>
                    <a:cubicBezTo>
                      <a:pt x="38513" y="35734"/>
                      <a:pt x="57389" y="43752"/>
                      <a:pt x="77111" y="43748"/>
                    </a:cubicBezTo>
                    <a:cubicBezTo>
                      <a:pt x="86996" y="43751"/>
                      <a:pt x="96778" y="41739"/>
                      <a:pt x="105860" y="37836"/>
                    </a:cubicBezTo>
                    <a:moveTo>
                      <a:pt x="18775" y="43748"/>
                    </a:moveTo>
                    <a:cubicBezTo>
                      <a:pt x="18775" y="19587"/>
                      <a:pt x="38362" y="0"/>
                      <a:pt x="62523" y="0"/>
                    </a:cubicBezTo>
                    <a:cubicBezTo>
                      <a:pt x="86685" y="0"/>
                      <a:pt x="106272" y="19587"/>
                      <a:pt x="106272" y="43748"/>
                    </a:cubicBezTo>
                    <a:cubicBezTo>
                      <a:pt x="106272" y="67910"/>
                      <a:pt x="86685" y="87497"/>
                      <a:pt x="62523" y="87497"/>
                    </a:cubicBezTo>
                    <a:cubicBezTo>
                      <a:pt x="38362" y="87497"/>
                      <a:pt x="18775" y="67910"/>
                      <a:pt x="18775" y="43748"/>
                    </a:cubicBezTo>
                    <a:moveTo>
                      <a:pt x="150021" y="174995"/>
                    </a:moveTo>
                    <a:lnTo>
                      <a:pt x="275018" y="174995"/>
                    </a:lnTo>
                    <a:cubicBezTo>
                      <a:pt x="275018" y="174995"/>
                      <a:pt x="287518" y="174995"/>
                      <a:pt x="287518" y="187495"/>
                    </a:cubicBezTo>
                    <a:lnTo>
                      <a:pt x="287518" y="274993"/>
                    </a:lnTo>
                    <a:cubicBezTo>
                      <a:pt x="287518" y="274993"/>
                      <a:pt x="287518" y="287492"/>
                      <a:pt x="275018" y="287492"/>
                    </a:cubicBezTo>
                    <a:lnTo>
                      <a:pt x="150021" y="287492"/>
                    </a:lnTo>
                    <a:cubicBezTo>
                      <a:pt x="150021" y="287492"/>
                      <a:pt x="137522" y="287492"/>
                      <a:pt x="137522" y="274993"/>
                    </a:cubicBezTo>
                    <a:lnTo>
                      <a:pt x="137522" y="187495"/>
                    </a:lnTo>
                    <a:cubicBezTo>
                      <a:pt x="137522" y="187495"/>
                      <a:pt x="137522" y="174995"/>
                      <a:pt x="150021" y="174995"/>
                    </a:cubicBezTo>
                    <a:moveTo>
                      <a:pt x="287518" y="224994"/>
                    </a:moveTo>
                    <a:lnTo>
                      <a:pt x="137522" y="224994"/>
                    </a:lnTo>
                    <a:moveTo>
                      <a:pt x="212520" y="243743"/>
                    </a:moveTo>
                    <a:lnTo>
                      <a:pt x="212520" y="224994"/>
                    </a:lnTo>
                    <a:moveTo>
                      <a:pt x="223544" y="149996"/>
                    </a:moveTo>
                    <a:cubicBezTo>
                      <a:pt x="228278" y="149998"/>
                      <a:pt x="232603" y="152674"/>
                      <a:pt x="234719" y="156908"/>
                    </a:cubicBezTo>
                    <a:lnTo>
                      <a:pt x="243769" y="174995"/>
                    </a:lnTo>
                    <a:lnTo>
                      <a:pt x="181270" y="174995"/>
                    </a:lnTo>
                    <a:lnTo>
                      <a:pt x="190320" y="156908"/>
                    </a:lnTo>
                    <a:cubicBezTo>
                      <a:pt x="192436" y="152674"/>
                      <a:pt x="196762" y="149998"/>
                      <a:pt x="201495" y="149996"/>
                    </a:cubicBezTo>
                    <a:close/>
                  </a:path>
                </a:pathLst>
              </a:custGeom>
              <a:noFill/>
              <a:ln w="9374">
                <a:solidFill>
                  <a:srgbClr val="E55753"/>
                </a:solidFill>
              </a:ln>
            </p:spPr>
            <p:txBody>
              <a:bodyPr rtlCol="0" anchor="ctr"/>
              <a:lstStyle/>
              <a:p>
                <a:pPr algn="ctr"/>
                <a:endParaRPr lang="es-EC" sz="1200" b="1">
                  <a:latin typeface="Candara Light" panose="020E0502030303020204" pitchFamily="34" charset="0"/>
                </a:endParaRPr>
              </a:p>
            </p:txBody>
          </p:sp>
          <p:sp>
            <p:nvSpPr>
              <p:cNvPr id="47" name="Rounded Rectangle 33">
                <a:extLst>
                  <a:ext uri="{FF2B5EF4-FFF2-40B4-BE49-F238E27FC236}">
                    <a16:creationId xmlns:a16="http://schemas.microsoft.com/office/drawing/2014/main" id="{88311B0F-EC62-45FD-8E07-64E100DA7A7C}"/>
                  </a:ext>
                </a:extLst>
              </p:cNvPr>
              <p:cNvSpPr/>
              <p:nvPr/>
            </p:nvSpPr>
            <p:spPr>
              <a:xfrm>
                <a:off x="4906002" y="3918245"/>
                <a:ext cx="287492" cy="287492"/>
              </a:xfrm>
              <a:custGeom>
                <a:avLst/>
                <a:gdLst/>
                <a:ahLst/>
                <a:cxnLst/>
                <a:rect l="0" t="0" r="0" b="0"/>
                <a:pathLst>
                  <a:path w="287492" h="287492">
                    <a:moveTo>
                      <a:pt x="37499" y="131246"/>
                    </a:moveTo>
                    <a:lnTo>
                      <a:pt x="37499" y="0"/>
                    </a:lnTo>
                    <a:moveTo>
                      <a:pt x="0" y="37499"/>
                    </a:moveTo>
                    <a:lnTo>
                      <a:pt x="37499" y="0"/>
                    </a:lnTo>
                    <a:lnTo>
                      <a:pt x="74998" y="37499"/>
                    </a:lnTo>
                    <a:moveTo>
                      <a:pt x="249993" y="156246"/>
                    </a:moveTo>
                    <a:lnTo>
                      <a:pt x="249993" y="287492"/>
                    </a:lnTo>
                    <a:moveTo>
                      <a:pt x="287492" y="249993"/>
                    </a:moveTo>
                    <a:lnTo>
                      <a:pt x="249993" y="287492"/>
                    </a:lnTo>
                    <a:lnTo>
                      <a:pt x="212494" y="249993"/>
                    </a:lnTo>
                    <a:moveTo>
                      <a:pt x="143746" y="37499"/>
                    </a:moveTo>
                    <a:cubicBezTo>
                      <a:pt x="162730" y="37499"/>
                      <a:pt x="178120" y="52888"/>
                      <a:pt x="178120" y="71873"/>
                    </a:cubicBezTo>
                    <a:cubicBezTo>
                      <a:pt x="178120" y="90857"/>
                      <a:pt x="162730" y="106247"/>
                      <a:pt x="143746" y="106247"/>
                    </a:cubicBezTo>
                    <a:cubicBezTo>
                      <a:pt x="124762" y="106247"/>
                      <a:pt x="109372" y="90857"/>
                      <a:pt x="109372" y="71873"/>
                    </a:cubicBezTo>
                    <a:cubicBezTo>
                      <a:pt x="109372" y="52888"/>
                      <a:pt x="124762" y="37499"/>
                      <a:pt x="143746" y="37499"/>
                    </a:cubicBezTo>
                    <a:close/>
                    <a:moveTo>
                      <a:pt x="187495" y="199994"/>
                    </a:moveTo>
                    <a:lnTo>
                      <a:pt x="167708" y="199994"/>
                    </a:lnTo>
                    <a:lnTo>
                      <a:pt x="162495" y="262493"/>
                    </a:lnTo>
                    <a:lnTo>
                      <a:pt x="124996" y="262493"/>
                    </a:lnTo>
                    <a:lnTo>
                      <a:pt x="119784" y="199994"/>
                    </a:lnTo>
                    <a:lnTo>
                      <a:pt x="99997" y="199994"/>
                    </a:lnTo>
                    <a:lnTo>
                      <a:pt x="99997" y="162495"/>
                    </a:lnTo>
                    <a:cubicBezTo>
                      <a:pt x="99997" y="138334"/>
                      <a:pt x="119584" y="118747"/>
                      <a:pt x="143746" y="118747"/>
                    </a:cubicBezTo>
                    <a:cubicBezTo>
                      <a:pt x="167908" y="118747"/>
                      <a:pt x="187495" y="138334"/>
                      <a:pt x="187495" y="162495"/>
                    </a:cubicBezTo>
                    <a:close/>
                  </a:path>
                </a:pathLst>
              </a:custGeom>
              <a:noFill/>
              <a:ln w="9374">
                <a:solidFill>
                  <a:srgbClr val="DE58A9"/>
                </a:solidFill>
              </a:ln>
            </p:spPr>
            <p:txBody>
              <a:bodyPr rtlCol="0" anchor="ctr"/>
              <a:lstStyle/>
              <a:p>
                <a:pPr algn="ctr"/>
                <a:endParaRPr lang="es-EC" sz="1200" b="1">
                  <a:latin typeface="Candara Light" panose="020E0502030303020204" pitchFamily="34" charset="0"/>
                </a:endParaRPr>
              </a:p>
            </p:txBody>
          </p:sp>
          <p:sp>
            <p:nvSpPr>
              <p:cNvPr id="48" name="Rounded Rectangle 37">
                <a:extLst>
                  <a:ext uri="{FF2B5EF4-FFF2-40B4-BE49-F238E27FC236}">
                    <a16:creationId xmlns:a16="http://schemas.microsoft.com/office/drawing/2014/main" id="{846633E4-F12E-42E9-A34B-DA49DBD21DA4}"/>
                  </a:ext>
                </a:extLst>
              </p:cNvPr>
              <p:cNvSpPr/>
              <p:nvPr/>
            </p:nvSpPr>
            <p:spPr>
              <a:xfrm>
                <a:off x="5035803" y="3279320"/>
                <a:ext cx="283392" cy="279549"/>
              </a:xfrm>
              <a:custGeom>
                <a:avLst/>
                <a:gdLst/>
                <a:ahLst/>
                <a:cxnLst/>
                <a:rect l="0" t="0" r="0" b="0"/>
                <a:pathLst>
                  <a:path w="283392" h="279549">
                    <a:moveTo>
                      <a:pt x="137496" y="210501"/>
                    </a:moveTo>
                    <a:lnTo>
                      <a:pt x="137496" y="223001"/>
                    </a:lnTo>
                    <a:cubicBezTo>
                      <a:pt x="136009" y="244194"/>
                      <a:pt x="125837" y="263833"/>
                      <a:pt x="109384" y="277274"/>
                    </a:cubicBezTo>
                    <a:cubicBezTo>
                      <a:pt x="107349" y="278634"/>
                      <a:pt x="104944" y="279332"/>
                      <a:pt x="102497" y="279274"/>
                    </a:cubicBezTo>
                    <a:lnTo>
                      <a:pt x="12499" y="279274"/>
                    </a:lnTo>
                    <a:cubicBezTo>
                      <a:pt x="5596" y="279274"/>
                      <a:pt x="0" y="273678"/>
                      <a:pt x="0" y="266775"/>
                    </a:cubicBezTo>
                    <a:lnTo>
                      <a:pt x="0" y="173027"/>
                    </a:lnTo>
                    <a:cubicBezTo>
                      <a:pt x="0" y="159220"/>
                      <a:pt x="11192" y="148028"/>
                      <a:pt x="24999" y="148028"/>
                    </a:cubicBezTo>
                    <a:lnTo>
                      <a:pt x="24999" y="148028"/>
                    </a:lnTo>
                    <a:cubicBezTo>
                      <a:pt x="38806" y="148028"/>
                      <a:pt x="49998" y="159220"/>
                      <a:pt x="49998" y="173027"/>
                    </a:cubicBezTo>
                    <a:lnTo>
                      <a:pt x="49998" y="210526"/>
                    </a:lnTo>
                    <a:close/>
                    <a:moveTo>
                      <a:pt x="149746" y="32306"/>
                    </a:moveTo>
                    <a:cubicBezTo>
                      <a:pt x="149742" y="14465"/>
                      <a:pt x="164204" y="0"/>
                      <a:pt x="182045" y="0"/>
                    </a:cubicBezTo>
                    <a:cubicBezTo>
                      <a:pt x="199886" y="0"/>
                      <a:pt x="214348" y="14465"/>
                      <a:pt x="214344" y="32306"/>
                    </a:cubicBezTo>
                    <a:cubicBezTo>
                      <a:pt x="214348" y="50147"/>
                      <a:pt x="199886" y="64612"/>
                      <a:pt x="182045" y="64612"/>
                    </a:cubicBezTo>
                    <a:cubicBezTo>
                      <a:pt x="164204" y="64612"/>
                      <a:pt x="149742" y="50147"/>
                      <a:pt x="149746" y="32306"/>
                    </a:cubicBezTo>
                    <a:moveTo>
                      <a:pt x="235869" y="138528"/>
                    </a:moveTo>
                    <a:lnTo>
                      <a:pt x="235869" y="279549"/>
                    </a:lnTo>
                    <a:moveTo>
                      <a:pt x="235894" y="111491"/>
                    </a:moveTo>
                    <a:lnTo>
                      <a:pt x="235894" y="98704"/>
                    </a:lnTo>
                    <a:cubicBezTo>
                      <a:pt x="235894" y="74942"/>
                      <a:pt x="247768" y="69005"/>
                      <a:pt x="259643" y="69005"/>
                    </a:cubicBezTo>
                    <a:cubicBezTo>
                      <a:pt x="271518" y="69005"/>
                      <a:pt x="283392" y="74955"/>
                      <a:pt x="283392" y="98704"/>
                    </a:cubicBezTo>
                    <a:moveTo>
                      <a:pt x="189795" y="276312"/>
                    </a:moveTo>
                    <a:cubicBezTo>
                      <a:pt x="180395" y="276297"/>
                      <a:pt x="172310" y="269655"/>
                      <a:pt x="170470" y="260437"/>
                    </a:cubicBezTo>
                    <a:lnTo>
                      <a:pt x="160470" y="210526"/>
                    </a:lnTo>
                    <a:lnTo>
                      <a:pt x="97722" y="210526"/>
                    </a:lnTo>
                    <a:cubicBezTo>
                      <a:pt x="92481" y="210536"/>
                      <a:pt x="87451" y="208461"/>
                      <a:pt x="83742" y="204759"/>
                    </a:cubicBezTo>
                    <a:cubicBezTo>
                      <a:pt x="80032" y="201056"/>
                      <a:pt x="77948" y="196030"/>
                      <a:pt x="77948" y="190789"/>
                    </a:cubicBezTo>
                    <a:cubicBezTo>
                      <a:pt x="77948" y="109604"/>
                      <a:pt x="116072" y="84379"/>
                      <a:pt x="120446" y="81767"/>
                    </a:cubicBezTo>
                    <a:cubicBezTo>
                      <a:pt x="126985" y="77840"/>
                      <a:pt x="135201" y="78035"/>
                      <a:pt x="141546" y="82267"/>
                    </a:cubicBezTo>
                    <a:lnTo>
                      <a:pt x="176045" y="105266"/>
                    </a:lnTo>
                    <a:lnTo>
                      <a:pt x="221506" y="105266"/>
                    </a:lnTo>
                    <a:cubicBezTo>
                      <a:pt x="232407" y="105266"/>
                      <a:pt x="241243" y="114103"/>
                      <a:pt x="241243" y="125003"/>
                    </a:cubicBezTo>
                    <a:cubicBezTo>
                      <a:pt x="241243" y="135904"/>
                      <a:pt x="232407" y="144740"/>
                      <a:pt x="221506" y="144740"/>
                    </a:cubicBezTo>
                    <a:lnTo>
                      <a:pt x="170083" y="144740"/>
                    </a:lnTo>
                    <a:cubicBezTo>
                      <a:pt x="166187" y="144735"/>
                      <a:pt x="162378" y="143583"/>
                      <a:pt x="159133" y="141428"/>
                    </a:cubicBezTo>
                    <a:lnTo>
                      <a:pt x="133334" y="124216"/>
                    </a:lnTo>
                    <a:cubicBezTo>
                      <a:pt x="124634" y="138375"/>
                      <a:pt x="119524" y="154444"/>
                      <a:pt x="118447" y="171027"/>
                    </a:cubicBezTo>
                    <a:lnTo>
                      <a:pt x="176695" y="171027"/>
                    </a:lnTo>
                    <a:cubicBezTo>
                      <a:pt x="186104" y="171030"/>
                      <a:pt x="194203" y="177674"/>
                      <a:pt x="196045" y="186902"/>
                    </a:cubicBezTo>
                    <a:lnTo>
                      <a:pt x="209194" y="252713"/>
                    </a:lnTo>
                    <a:cubicBezTo>
                      <a:pt x="210347" y="258512"/>
                      <a:pt x="208840" y="264524"/>
                      <a:pt x="205088" y="269094"/>
                    </a:cubicBezTo>
                    <a:cubicBezTo>
                      <a:pt x="201336" y="273665"/>
                      <a:pt x="195733" y="276313"/>
                      <a:pt x="189820" y="276312"/>
                    </a:cubicBezTo>
                    <a:close/>
                  </a:path>
                </a:pathLst>
              </a:custGeom>
              <a:noFill/>
              <a:ln w="9374">
                <a:solidFill>
                  <a:srgbClr val="BA5DE5"/>
                </a:solidFill>
              </a:ln>
            </p:spPr>
            <p:txBody>
              <a:bodyPr rtlCol="0" anchor="ctr"/>
              <a:lstStyle/>
              <a:p>
                <a:pPr algn="ctr"/>
                <a:endParaRPr lang="es-EC" sz="1200" b="1">
                  <a:latin typeface="Candara Light" panose="020E0502030303020204" pitchFamily="34" charset="0"/>
                </a:endParaRPr>
              </a:p>
            </p:txBody>
          </p:sp>
          <p:sp>
            <p:nvSpPr>
              <p:cNvPr id="49" name="Rounded Rectangle 39">
                <a:extLst>
                  <a:ext uri="{FF2B5EF4-FFF2-40B4-BE49-F238E27FC236}">
                    <a16:creationId xmlns:a16="http://schemas.microsoft.com/office/drawing/2014/main" id="{BCB667C2-B666-4950-AEA0-2D9FB4D33A7C}"/>
                  </a:ext>
                </a:extLst>
              </p:cNvPr>
              <p:cNvSpPr/>
              <p:nvPr/>
            </p:nvSpPr>
            <p:spPr>
              <a:xfrm>
                <a:off x="5177499" y="2702220"/>
                <a:ext cx="262493" cy="287492"/>
              </a:xfrm>
              <a:custGeom>
                <a:avLst/>
                <a:gdLst/>
                <a:ahLst/>
                <a:cxnLst/>
                <a:rect l="0" t="0" r="0" b="0"/>
                <a:pathLst>
                  <a:path w="262493" h="287492">
                    <a:moveTo>
                      <a:pt x="137496" y="224994"/>
                    </a:moveTo>
                    <a:lnTo>
                      <a:pt x="174995" y="224994"/>
                    </a:lnTo>
                    <a:cubicBezTo>
                      <a:pt x="202609" y="224994"/>
                      <a:pt x="224994" y="247379"/>
                      <a:pt x="224994" y="274993"/>
                    </a:cubicBezTo>
                    <a:lnTo>
                      <a:pt x="0" y="274993"/>
                    </a:lnTo>
                    <a:moveTo>
                      <a:pt x="0" y="174995"/>
                    </a:moveTo>
                    <a:lnTo>
                      <a:pt x="87497" y="174995"/>
                    </a:lnTo>
                    <a:cubicBezTo>
                      <a:pt x="115111" y="174995"/>
                      <a:pt x="137496" y="197380"/>
                      <a:pt x="137496" y="224994"/>
                    </a:cubicBezTo>
                    <a:lnTo>
                      <a:pt x="81247" y="224994"/>
                    </a:lnTo>
                    <a:moveTo>
                      <a:pt x="0" y="162495"/>
                    </a:moveTo>
                    <a:lnTo>
                      <a:pt x="0" y="287492"/>
                    </a:lnTo>
                    <a:moveTo>
                      <a:pt x="262493" y="68748"/>
                    </a:moveTo>
                    <a:cubicBezTo>
                      <a:pt x="262493" y="72199"/>
                      <a:pt x="259695" y="74998"/>
                      <a:pt x="256243" y="74998"/>
                    </a:cubicBezTo>
                    <a:lnTo>
                      <a:pt x="224994" y="74998"/>
                    </a:lnTo>
                    <a:lnTo>
                      <a:pt x="224994" y="156246"/>
                    </a:lnTo>
                    <a:cubicBezTo>
                      <a:pt x="224994" y="159697"/>
                      <a:pt x="222196" y="162495"/>
                      <a:pt x="218744" y="162495"/>
                    </a:cubicBezTo>
                    <a:lnTo>
                      <a:pt x="193745" y="162495"/>
                    </a:lnTo>
                    <a:cubicBezTo>
                      <a:pt x="190293" y="162495"/>
                      <a:pt x="187495" y="159697"/>
                      <a:pt x="187495" y="156246"/>
                    </a:cubicBezTo>
                    <a:lnTo>
                      <a:pt x="187495" y="74998"/>
                    </a:lnTo>
                    <a:lnTo>
                      <a:pt x="156246" y="74998"/>
                    </a:lnTo>
                    <a:cubicBezTo>
                      <a:pt x="152794" y="74998"/>
                      <a:pt x="149996" y="72199"/>
                      <a:pt x="149996" y="68748"/>
                    </a:cubicBezTo>
                    <a:lnTo>
                      <a:pt x="149996" y="43748"/>
                    </a:lnTo>
                    <a:cubicBezTo>
                      <a:pt x="149996" y="40297"/>
                      <a:pt x="152794" y="37499"/>
                      <a:pt x="156246" y="37499"/>
                    </a:cubicBezTo>
                    <a:lnTo>
                      <a:pt x="187495" y="37499"/>
                    </a:lnTo>
                    <a:lnTo>
                      <a:pt x="187495" y="6249"/>
                    </a:lnTo>
                    <a:cubicBezTo>
                      <a:pt x="187495" y="2798"/>
                      <a:pt x="190293" y="0"/>
                      <a:pt x="193745" y="0"/>
                    </a:cubicBezTo>
                    <a:lnTo>
                      <a:pt x="218744" y="0"/>
                    </a:lnTo>
                    <a:cubicBezTo>
                      <a:pt x="222196" y="0"/>
                      <a:pt x="224994" y="2798"/>
                      <a:pt x="224994" y="6249"/>
                    </a:cubicBezTo>
                    <a:lnTo>
                      <a:pt x="224994" y="37499"/>
                    </a:lnTo>
                    <a:lnTo>
                      <a:pt x="256243" y="37499"/>
                    </a:lnTo>
                    <a:cubicBezTo>
                      <a:pt x="259695" y="37499"/>
                      <a:pt x="262493" y="40297"/>
                      <a:pt x="262493" y="43748"/>
                    </a:cubicBezTo>
                    <a:close/>
                  </a:path>
                </a:pathLst>
              </a:custGeom>
              <a:noFill/>
              <a:ln w="9374">
                <a:solidFill>
                  <a:srgbClr val="4E88E7"/>
                </a:solidFill>
              </a:ln>
            </p:spPr>
            <p:txBody>
              <a:bodyPr rtlCol="0" anchor="ctr"/>
              <a:lstStyle/>
              <a:p>
                <a:pPr algn="ctr"/>
                <a:endParaRPr lang="es-EC" sz="1200" b="1">
                  <a:latin typeface="Candara Light" panose="020E0502030303020204" pitchFamily="34" charset="0"/>
                </a:endParaRPr>
              </a:p>
            </p:txBody>
          </p:sp>
        </p:grpSp>
        <p:sp>
          <p:nvSpPr>
            <p:cNvPr id="6" name="Flecha en U 5"/>
            <p:cNvSpPr/>
            <p:nvPr/>
          </p:nvSpPr>
          <p:spPr>
            <a:xfrm rot="16200000">
              <a:off x="3812850" y="4528415"/>
              <a:ext cx="478971" cy="332361"/>
            </a:xfrm>
            <a:prstGeom prst="uturn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tx1"/>
                </a:solidFill>
              </a:endParaRPr>
            </a:p>
          </p:txBody>
        </p:sp>
        <p:sp>
          <p:nvSpPr>
            <p:cNvPr id="56" name="Flecha en U 55"/>
            <p:cNvSpPr/>
            <p:nvPr/>
          </p:nvSpPr>
          <p:spPr>
            <a:xfrm rot="16200000">
              <a:off x="3974213" y="3925016"/>
              <a:ext cx="478971" cy="332361"/>
            </a:xfrm>
            <a:prstGeom prst="uturn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tx1"/>
                </a:solidFill>
              </a:endParaRPr>
            </a:p>
          </p:txBody>
        </p:sp>
        <p:sp>
          <p:nvSpPr>
            <p:cNvPr id="57" name="Flecha en U 56"/>
            <p:cNvSpPr/>
            <p:nvPr/>
          </p:nvSpPr>
          <p:spPr>
            <a:xfrm rot="16200000">
              <a:off x="4117369" y="3319507"/>
              <a:ext cx="478971" cy="332361"/>
            </a:xfrm>
            <a:prstGeom prst="uturn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tx1"/>
                </a:solidFill>
              </a:endParaRPr>
            </a:p>
          </p:txBody>
        </p:sp>
        <p:sp>
          <p:nvSpPr>
            <p:cNvPr id="58" name="Flecha en U 57"/>
            <p:cNvSpPr/>
            <p:nvPr/>
          </p:nvSpPr>
          <p:spPr>
            <a:xfrm rot="16200000">
              <a:off x="4279411" y="2731760"/>
              <a:ext cx="478971" cy="332361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50000"/>
                <a:gd name="adj5" fmla="val 75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tx1"/>
                </a:solidFill>
              </a:endParaRPr>
            </a:p>
          </p:txBody>
        </p:sp>
        <p:sp>
          <p:nvSpPr>
            <p:cNvPr id="59" name="Flecha en U 58"/>
            <p:cNvSpPr/>
            <p:nvPr/>
          </p:nvSpPr>
          <p:spPr>
            <a:xfrm rot="16200000">
              <a:off x="4413350" y="2135604"/>
              <a:ext cx="478971" cy="332361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50000"/>
                <a:gd name="adj5" fmla="val 75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tx1"/>
                </a:solidFill>
              </a:endParaRPr>
            </a:p>
          </p:txBody>
        </p:sp>
      </p:grpSp>
      <p:sp>
        <p:nvSpPr>
          <p:cNvPr id="9" name="Elipse 8"/>
          <p:cNvSpPr/>
          <p:nvPr/>
        </p:nvSpPr>
        <p:spPr>
          <a:xfrm>
            <a:off x="8629585" y="2167794"/>
            <a:ext cx="2160000" cy="216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Candara Light" panose="020E0502030303020204" pitchFamily="34" charset="0"/>
              </a:rPr>
              <a:t>Sistema Nacional de Registros Estadísticos</a:t>
            </a:r>
            <a:endParaRPr lang="es-EC" b="1" dirty="0">
              <a:solidFill>
                <a:schemeClr val="tx1"/>
              </a:solidFill>
              <a:latin typeface="Candara Light" panose="020E0502030303020204" pitchFamily="34" charset="0"/>
            </a:endParaRPr>
          </a:p>
        </p:txBody>
      </p:sp>
      <p:sp>
        <p:nvSpPr>
          <p:cNvPr id="63" name="Rectángulo redondeado 62"/>
          <p:cNvSpPr/>
          <p:nvPr/>
        </p:nvSpPr>
        <p:spPr>
          <a:xfrm>
            <a:off x="7995672" y="2375006"/>
            <a:ext cx="1296000" cy="360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ndara Light" panose="020E0502030303020204" pitchFamily="34" charset="0"/>
              </a:rPr>
              <a:t>Población</a:t>
            </a:r>
            <a:endParaRPr lang="es-EC" sz="1200" b="1" dirty="0">
              <a:solidFill>
                <a:schemeClr val="tx1"/>
              </a:solidFill>
              <a:latin typeface="Candara Light" panose="020E0502030303020204" pitchFamily="34" charset="0"/>
            </a:endParaRPr>
          </a:p>
        </p:txBody>
      </p:sp>
      <p:sp>
        <p:nvSpPr>
          <p:cNvPr id="64" name="Rectángulo redondeado 63"/>
          <p:cNvSpPr/>
          <p:nvPr/>
        </p:nvSpPr>
        <p:spPr>
          <a:xfrm>
            <a:off x="10141585" y="2357100"/>
            <a:ext cx="1296000" cy="360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ndara Light" panose="020E0502030303020204" pitchFamily="34" charset="0"/>
              </a:rPr>
              <a:t>Actividades</a:t>
            </a:r>
            <a:endParaRPr lang="es-EC" sz="1200" b="1" dirty="0">
              <a:solidFill>
                <a:schemeClr val="tx1"/>
              </a:solidFill>
              <a:latin typeface="Candara Light" panose="020E0502030303020204" pitchFamily="34" charset="0"/>
            </a:endParaRPr>
          </a:p>
        </p:txBody>
      </p:sp>
      <p:sp>
        <p:nvSpPr>
          <p:cNvPr id="65" name="Rectángulo redondeado 64"/>
          <p:cNvSpPr/>
          <p:nvPr/>
        </p:nvSpPr>
        <p:spPr>
          <a:xfrm>
            <a:off x="10141585" y="3879350"/>
            <a:ext cx="1296000" cy="360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ndara Light" panose="020E0502030303020204" pitchFamily="34" charset="0"/>
              </a:rPr>
              <a:t>Empresas</a:t>
            </a:r>
            <a:endParaRPr lang="es-EC" sz="1200" b="1" dirty="0">
              <a:solidFill>
                <a:schemeClr val="tx1"/>
              </a:solidFill>
              <a:latin typeface="Candara Light" panose="020E0502030303020204" pitchFamily="34" charset="0"/>
            </a:endParaRPr>
          </a:p>
        </p:txBody>
      </p:sp>
      <p:sp>
        <p:nvSpPr>
          <p:cNvPr id="66" name="Rectángulo redondeado 65"/>
          <p:cNvSpPr/>
          <p:nvPr/>
        </p:nvSpPr>
        <p:spPr>
          <a:xfrm>
            <a:off x="7991435" y="3853212"/>
            <a:ext cx="1296000" cy="360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ndara Light" panose="020E0502030303020204" pitchFamily="34" charset="0"/>
              </a:rPr>
              <a:t>Inmuebles</a:t>
            </a:r>
            <a:endParaRPr lang="es-EC" sz="1200" b="1" dirty="0">
              <a:solidFill>
                <a:schemeClr val="tx1"/>
              </a:solidFill>
              <a:latin typeface="Candara Light" panose="020E0502030303020204" pitchFamily="34" charset="0"/>
            </a:endParaRPr>
          </a:p>
        </p:txBody>
      </p:sp>
      <p:sp>
        <p:nvSpPr>
          <p:cNvPr id="10" name="Flecha izquierda 9"/>
          <p:cNvSpPr/>
          <p:nvPr/>
        </p:nvSpPr>
        <p:spPr>
          <a:xfrm>
            <a:off x="7113584" y="3083930"/>
            <a:ext cx="661851" cy="508169"/>
          </a:xfrm>
          <a:prstGeom prst="lef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79" name="Título 1">
            <a:extLst>
              <a:ext uri="{FF2B5EF4-FFF2-40B4-BE49-F238E27FC236}">
                <a16:creationId xmlns:a16="http://schemas.microsoft.com/office/drawing/2014/main" id="{B400FA55-AC3A-4D45-9DC2-DFFD79A29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09"/>
            <a:ext cx="8392495" cy="1325563"/>
          </a:xfrm>
        </p:spPr>
        <p:txBody>
          <a:bodyPr>
            <a:noAutofit/>
          </a:bodyPr>
          <a:lstStyle/>
          <a:p>
            <a:r>
              <a:rPr lang="es-ES" sz="2500" b="1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Registro Histórico de Personas</a:t>
            </a:r>
            <a:br>
              <a:rPr lang="es-ES" sz="2500" b="1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ES" sz="1800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Seguimiento nominal (curso de vida)</a:t>
            </a:r>
            <a:endParaRPr lang="es-419" sz="1800" dirty="0">
              <a:solidFill>
                <a:srgbClr val="4C3DA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065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DE5D3C-1E09-01E4-A3A9-CCF3ED575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9"/>
            <a:ext cx="8577263" cy="1325563"/>
          </a:xfrm>
        </p:spPr>
        <p:txBody>
          <a:bodyPr>
            <a:normAutofit/>
          </a:bodyPr>
          <a:lstStyle/>
          <a:p>
            <a:r>
              <a:rPr lang="es-EC" sz="2500" b="1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Código Único, Dirección, Malla estadística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552C2CE-0022-BBA5-D648-7628F390ECDF}"/>
              </a:ext>
            </a:extLst>
          </p:cNvPr>
          <p:cNvGrpSpPr>
            <a:grpSpLocks noChangeAspect="1"/>
          </p:cNvGrpSpPr>
          <p:nvPr/>
        </p:nvGrpSpPr>
        <p:grpSpPr>
          <a:xfrm>
            <a:off x="504598" y="1615732"/>
            <a:ext cx="2439007" cy="1776915"/>
            <a:chOff x="3031498" y="1935197"/>
            <a:chExt cx="4619788" cy="3283605"/>
          </a:xfrm>
        </p:grpSpPr>
        <p:sp>
          <p:nvSpPr>
            <p:cNvPr id="4" name="Forma libre 5">
              <a:extLst>
                <a:ext uri="{FF2B5EF4-FFF2-40B4-BE49-F238E27FC236}">
                  <a16:creationId xmlns:a16="http://schemas.microsoft.com/office/drawing/2014/main" id="{AB4D2AD2-A663-785A-1CB9-1803AE15AF65}"/>
                </a:ext>
              </a:extLst>
            </p:cNvPr>
            <p:cNvSpPr/>
            <p:nvPr/>
          </p:nvSpPr>
          <p:spPr>
            <a:xfrm>
              <a:off x="4685012" y="1935197"/>
              <a:ext cx="2966274" cy="3283605"/>
            </a:xfrm>
            <a:custGeom>
              <a:avLst/>
              <a:gdLst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82600 w 2966274"/>
                <a:gd name="connsiteY101" fmla="*/ 2394451 h 3283605"/>
                <a:gd name="connsiteX102" fmla="*/ 393700 w 2966274"/>
                <a:gd name="connsiteY102" fmla="*/ 2407151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36550 w 2966274"/>
                <a:gd name="connsiteY113" fmla="*/ 2731001 h 3283605"/>
                <a:gd name="connsiteX114" fmla="*/ 260350 w 2966274"/>
                <a:gd name="connsiteY114" fmla="*/ 2737351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292100 w 2966274"/>
                <a:gd name="connsiteY119" fmla="*/ 2889751 h 3283605"/>
                <a:gd name="connsiteX120" fmla="*/ 279400 w 2966274"/>
                <a:gd name="connsiteY120" fmla="*/ 2908801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76450 w 2966274"/>
                <a:gd name="connsiteY192" fmla="*/ 2140451 h 3283605"/>
                <a:gd name="connsiteX193" fmla="*/ 2120900 w 2966274"/>
                <a:gd name="connsiteY193" fmla="*/ 2127751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82600 w 2966274"/>
                <a:gd name="connsiteY101" fmla="*/ 2394451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36550 w 2966274"/>
                <a:gd name="connsiteY113" fmla="*/ 2731001 h 3283605"/>
                <a:gd name="connsiteX114" fmla="*/ 260350 w 2966274"/>
                <a:gd name="connsiteY114" fmla="*/ 2737351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292100 w 2966274"/>
                <a:gd name="connsiteY119" fmla="*/ 2889751 h 3283605"/>
                <a:gd name="connsiteX120" fmla="*/ 279400 w 2966274"/>
                <a:gd name="connsiteY120" fmla="*/ 2908801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76450 w 2966274"/>
                <a:gd name="connsiteY192" fmla="*/ 2140451 h 3283605"/>
                <a:gd name="connsiteX193" fmla="*/ 2120900 w 2966274"/>
                <a:gd name="connsiteY193" fmla="*/ 2127751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36550 w 2966274"/>
                <a:gd name="connsiteY113" fmla="*/ 2731001 h 3283605"/>
                <a:gd name="connsiteX114" fmla="*/ 260350 w 2966274"/>
                <a:gd name="connsiteY114" fmla="*/ 2737351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292100 w 2966274"/>
                <a:gd name="connsiteY119" fmla="*/ 2889751 h 3283605"/>
                <a:gd name="connsiteX120" fmla="*/ 279400 w 2966274"/>
                <a:gd name="connsiteY120" fmla="*/ 2908801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76450 w 2966274"/>
                <a:gd name="connsiteY192" fmla="*/ 2140451 h 3283605"/>
                <a:gd name="connsiteX193" fmla="*/ 2120900 w 2966274"/>
                <a:gd name="connsiteY193" fmla="*/ 2127751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36550 w 2966274"/>
                <a:gd name="connsiteY113" fmla="*/ 2731001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292100 w 2966274"/>
                <a:gd name="connsiteY119" fmla="*/ 2889751 h 3283605"/>
                <a:gd name="connsiteX120" fmla="*/ 279400 w 2966274"/>
                <a:gd name="connsiteY120" fmla="*/ 2908801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76450 w 2966274"/>
                <a:gd name="connsiteY192" fmla="*/ 2140451 h 3283605"/>
                <a:gd name="connsiteX193" fmla="*/ 2120900 w 2966274"/>
                <a:gd name="connsiteY193" fmla="*/ 2127751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46075 w 2966274"/>
                <a:gd name="connsiteY113" fmla="*/ 2766720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292100 w 2966274"/>
                <a:gd name="connsiteY119" fmla="*/ 2889751 h 3283605"/>
                <a:gd name="connsiteX120" fmla="*/ 279400 w 2966274"/>
                <a:gd name="connsiteY120" fmla="*/ 2908801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76450 w 2966274"/>
                <a:gd name="connsiteY192" fmla="*/ 2140451 h 3283605"/>
                <a:gd name="connsiteX193" fmla="*/ 2120900 w 2966274"/>
                <a:gd name="connsiteY193" fmla="*/ 2127751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46075 w 2966274"/>
                <a:gd name="connsiteY113" fmla="*/ 2766720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323056 w 2966274"/>
                <a:gd name="connsiteY119" fmla="*/ 2913563 h 3283605"/>
                <a:gd name="connsiteX120" fmla="*/ 279400 w 2966274"/>
                <a:gd name="connsiteY120" fmla="*/ 2908801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76450 w 2966274"/>
                <a:gd name="connsiteY192" fmla="*/ 2140451 h 3283605"/>
                <a:gd name="connsiteX193" fmla="*/ 2120900 w 2966274"/>
                <a:gd name="connsiteY193" fmla="*/ 2127751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46075 w 2966274"/>
                <a:gd name="connsiteY113" fmla="*/ 2766720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323056 w 2966274"/>
                <a:gd name="connsiteY119" fmla="*/ 2913563 h 3283605"/>
                <a:gd name="connsiteX120" fmla="*/ 298450 w 2966274"/>
                <a:gd name="connsiteY120" fmla="*/ 2934995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76450 w 2966274"/>
                <a:gd name="connsiteY192" fmla="*/ 2140451 h 3283605"/>
                <a:gd name="connsiteX193" fmla="*/ 2120900 w 2966274"/>
                <a:gd name="connsiteY193" fmla="*/ 2127751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46075 w 2966274"/>
                <a:gd name="connsiteY113" fmla="*/ 2766720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323056 w 2966274"/>
                <a:gd name="connsiteY119" fmla="*/ 2913563 h 3283605"/>
                <a:gd name="connsiteX120" fmla="*/ 298450 w 2966274"/>
                <a:gd name="connsiteY120" fmla="*/ 2934995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83594 w 2966274"/>
                <a:gd name="connsiteY192" fmla="*/ 2135688 h 3283605"/>
                <a:gd name="connsiteX193" fmla="*/ 2120900 w 2966274"/>
                <a:gd name="connsiteY193" fmla="*/ 2127751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46075 w 2966274"/>
                <a:gd name="connsiteY113" fmla="*/ 2766720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323056 w 2966274"/>
                <a:gd name="connsiteY119" fmla="*/ 2913563 h 3283605"/>
                <a:gd name="connsiteX120" fmla="*/ 298450 w 2966274"/>
                <a:gd name="connsiteY120" fmla="*/ 2934995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83594 w 2966274"/>
                <a:gd name="connsiteY192" fmla="*/ 2135688 h 3283605"/>
                <a:gd name="connsiteX193" fmla="*/ 2120900 w 2966274"/>
                <a:gd name="connsiteY193" fmla="*/ 2127751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46075 w 2966274"/>
                <a:gd name="connsiteY113" fmla="*/ 2766720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323056 w 2966274"/>
                <a:gd name="connsiteY119" fmla="*/ 2913563 h 3283605"/>
                <a:gd name="connsiteX120" fmla="*/ 298450 w 2966274"/>
                <a:gd name="connsiteY120" fmla="*/ 2934995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83594 w 2966274"/>
                <a:gd name="connsiteY192" fmla="*/ 2119019 h 3283605"/>
                <a:gd name="connsiteX193" fmla="*/ 2120900 w 2966274"/>
                <a:gd name="connsiteY193" fmla="*/ 2127751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46075 w 2966274"/>
                <a:gd name="connsiteY113" fmla="*/ 2766720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323056 w 2966274"/>
                <a:gd name="connsiteY119" fmla="*/ 2913563 h 3283605"/>
                <a:gd name="connsiteX120" fmla="*/ 298450 w 2966274"/>
                <a:gd name="connsiteY120" fmla="*/ 2934995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83594 w 2966274"/>
                <a:gd name="connsiteY192" fmla="*/ 2119019 h 3283605"/>
                <a:gd name="connsiteX193" fmla="*/ 2135187 w 2966274"/>
                <a:gd name="connsiteY193" fmla="*/ 2096795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46075 w 2966274"/>
                <a:gd name="connsiteY113" fmla="*/ 2766720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323056 w 2966274"/>
                <a:gd name="connsiteY119" fmla="*/ 2913563 h 3283605"/>
                <a:gd name="connsiteX120" fmla="*/ 298450 w 2966274"/>
                <a:gd name="connsiteY120" fmla="*/ 2934995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83594 w 2966274"/>
                <a:gd name="connsiteY192" fmla="*/ 2119019 h 3283605"/>
                <a:gd name="connsiteX193" fmla="*/ 2135187 w 2966274"/>
                <a:gd name="connsiteY193" fmla="*/ 2096795 h 3283605"/>
                <a:gd name="connsiteX194" fmla="*/ 2197894 w 2966274"/>
                <a:gd name="connsiteY194" fmla="*/ 2073776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46075 w 2966274"/>
                <a:gd name="connsiteY113" fmla="*/ 2766720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323056 w 2966274"/>
                <a:gd name="connsiteY119" fmla="*/ 2913563 h 3283605"/>
                <a:gd name="connsiteX120" fmla="*/ 298450 w 2966274"/>
                <a:gd name="connsiteY120" fmla="*/ 2934995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83594 w 2966274"/>
                <a:gd name="connsiteY192" fmla="*/ 2119019 h 3283605"/>
                <a:gd name="connsiteX193" fmla="*/ 2135187 w 2966274"/>
                <a:gd name="connsiteY193" fmla="*/ 2096795 h 3283605"/>
                <a:gd name="connsiteX194" fmla="*/ 2197894 w 2966274"/>
                <a:gd name="connsiteY194" fmla="*/ 2073776 h 3283605"/>
                <a:gd name="connsiteX195" fmla="*/ 2233613 w 2966274"/>
                <a:gd name="connsiteY195" fmla="*/ 2053932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46075 w 2966274"/>
                <a:gd name="connsiteY113" fmla="*/ 2766720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323056 w 2966274"/>
                <a:gd name="connsiteY119" fmla="*/ 2913563 h 3283605"/>
                <a:gd name="connsiteX120" fmla="*/ 298450 w 2966274"/>
                <a:gd name="connsiteY120" fmla="*/ 2934995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83594 w 2966274"/>
                <a:gd name="connsiteY192" fmla="*/ 2119019 h 3283605"/>
                <a:gd name="connsiteX193" fmla="*/ 2135187 w 2966274"/>
                <a:gd name="connsiteY193" fmla="*/ 2096795 h 3283605"/>
                <a:gd name="connsiteX194" fmla="*/ 2197894 w 2966274"/>
                <a:gd name="connsiteY194" fmla="*/ 2073776 h 3283605"/>
                <a:gd name="connsiteX195" fmla="*/ 2233613 w 2966274"/>
                <a:gd name="connsiteY195" fmla="*/ 2053932 h 3283605"/>
                <a:gd name="connsiteX196" fmla="*/ 2254250 w 2966274"/>
                <a:gd name="connsiteY196" fmla="*/ 2039645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</a:cxnLst>
              <a:rect l="l" t="t" r="r" b="b"/>
              <a:pathLst>
                <a:path w="2966274" h="3283605">
                  <a:moveTo>
                    <a:pt x="1104900" y="501"/>
                  </a:moveTo>
                  <a:cubicBezTo>
                    <a:pt x="1089025" y="501"/>
                    <a:pt x="1102097" y="-7995"/>
                    <a:pt x="1066800" y="44951"/>
                  </a:cubicBezTo>
                  <a:cubicBezTo>
                    <a:pt x="1062567" y="51301"/>
                    <a:pt x="1053454" y="52581"/>
                    <a:pt x="1047750" y="57651"/>
                  </a:cubicBezTo>
                  <a:cubicBezTo>
                    <a:pt x="1012162" y="89285"/>
                    <a:pt x="1016252" y="85848"/>
                    <a:pt x="996950" y="114801"/>
                  </a:cubicBezTo>
                  <a:cubicBezTo>
                    <a:pt x="983734" y="167664"/>
                    <a:pt x="999826" y="115398"/>
                    <a:pt x="977900" y="159251"/>
                  </a:cubicBezTo>
                  <a:cubicBezTo>
                    <a:pt x="974907" y="165238"/>
                    <a:pt x="976997" y="174410"/>
                    <a:pt x="971550" y="178301"/>
                  </a:cubicBezTo>
                  <a:cubicBezTo>
                    <a:pt x="960657" y="186082"/>
                    <a:pt x="946150" y="186768"/>
                    <a:pt x="933450" y="191001"/>
                  </a:cubicBezTo>
                  <a:cubicBezTo>
                    <a:pt x="884212" y="207414"/>
                    <a:pt x="921079" y="196906"/>
                    <a:pt x="819150" y="203701"/>
                  </a:cubicBezTo>
                  <a:cubicBezTo>
                    <a:pt x="812800" y="210051"/>
                    <a:pt x="807572" y="217770"/>
                    <a:pt x="800100" y="222751"/>
                  </a:cubicBezTo>
                  <a:cubicBezTo>
                    <a:pt x="788009" y="230811"/>
                    <a:pt x="740364" y="234913"/>
                    <a:pt x="736600" y="235451"/>
                  </a:cubicBezTo>
                  <a:cubicBezTo>
                    <a:pt x="723900" y="239684"/>
                    <a:pt x="709639" y="240725"/>
                    <a:pt x="698500" y="248151"/>
                  </a:cubicBezTo>
                  <a:cubicBezTo>
                    <a:pt x="692150" y="252384"/>
                    <a:pt x="686424" y="257751"/>
                    <a:pt x="679450" y="260851"/>
                  </a:cubicBezTo>
                  <a:cubicBezTo>
                    <a:pt x="667217" y="266288"/>
                    <a:pt x="653324" y="267564"/>
                    <a:pt x="641350" y="273551"/>
                  </a:cubicBezTo>
                  <a:cubicBezTo>
                    <a:pt x="632883" y="277784"/>
                    <a:pt x="624169" y="281555"/>
                    <a:pt x="615950" y="286251"/>
                  </a:cubicBezTo>
                  <a:cubicBezTo>
                    <a:pt x="609324" y="290037"/>
                    <a:pt x="604210" y="296758"/>
                    <a:pt x="596900" y="298951"/>
                  </a:cubicBezTo>
                  <a:cubicBezTo>
                    <a:pt x="582564" y="303252"/>
                    <a:pt x="567176" y="302624"/>
                    <a:pt x="552450" y="305301"/>
                  </a:cubicBezTo>
                  <a:cubicBezTo>
                    <a:pt x="547562" y="306190"/>
                    <a:pt x="514617" y="314325"/>
                    <a:pt x="508000" y="318001"/>
                  </a:cubicBezTo>
                  <a:cubicBezTo>
                    <a:pt x="494657" y="325414"/>
                    <a:pt x="469900" y="343401"/>
                    <a:pt x="469900" y="343401"/>
                  </a:cubicBezTo>
                  <a:cubicBezTo>
                    <a:pt x="467783" y="349751"/>
                    <a:pt x="463550" y="355758"/>
                    <a:pt x="463550" y="362451"/>
                  </a:cubicBezTo>
                  <a:cubicBezTo>
                    <a:pt x="463550" y="382953"/>
                    <a:pt x="472231" y="391347"/>
                    <a:pt x="482600" y="406901"/>
                  </a:cubicBezTo>
                  <a:cubicBezTo>
                    <a:pt x="480483" y="428068"/>
                    <a:pt x="479485" y="449376"/>
                    <a:pt x="476250" y="470401"/>
                  </a:cubicBezTo>
                  <a:cubicBezTo>
                    <a:pt x="475232" y="477017"/>
                    <a:pt x="469900" y="482758"/>
                    <a:pt x="469900" y="489451"/>
                  </a:cubicBezTo>
                  <a:cubicBezTo>
                    <a:pt x="469900" y="499963"/>
                    <a:pt x="486470" y="527288"/>
                    <a:pt x="488950" y="533901"/>
                  </a:cubicBezTo>
                  <a:cubicBezTo>
                    <a:pt x="492014" y="542073"/>
                    <a:pt x="493183" y="550834"/>
                    <a:pt x="495300" y="559301"/>
                  </a:cubicBezTo>
                  <a:cubicBezTo>
                    <a:pt x="492350" y="574049"/>
                    <a:pt x="483201" y="625030"/>
                    <a:pt x="476250" y="648201"/>
                  </a:cubicBezTo>
                  <a:lnTo>
                    <a:pt x="457200" y="705351"/>
                  </a:lnTo>
                  <a:cubicBezTo>
                    <a:pt x="453419" y="716694"/>
                    <a:pt x="442823" y="749726"/>
                    <a:pt x="438150" y="756151"/>
                  </a:cubicBezTo>
                  <a:cubicBezTo>
                    <a:pt x="427586" y="770676"/>
                    <a:pt x="414994" y="784288"/>
                    <a:pt x="400050" y="794251"/>
                  </a:cubicBezTo>
                  <a:cubicBezTo>
                    <a:pt x="381319" y="806738"/>
                    <a:pt x="377229" y="807666"/>
                    <a:pt x="361950" y="826001"/>
                  </a:cubicBezTo>
                  <a:cubicBezTo>
                    <a:pt x="345569" y="845659"/>
                    <a:pt x="353117" y="847732"/>
                    <a:pt x="330200" y="864101"/>
                  </a:cubicBezTo>
                  <a:cubicBezTo>
                    <a:pt x="322497" y="869603"/>
                    <a:pt x="313267" y="872568"/>
                    <a:pt x="304800" y="876801"/>
                  </a:cubicBezTo>
                  <a:cubicBezTo>
                    <a:pt x="300567" y="883151"/>
                    <a:pt x="295200" y="888877"/>
                    <a:pt x="292100" y="895851"/>
                  </a:cubicBezTo>
                  <a:cubicBezTo>
                    <a:pt x="286663" y="908084"/>
                    <a:pt x="279400" y="933951"/>
                    <a:pt x="279400" y="933951"/>
                  </a:cubicBezTo>
                  <a:cubicBezTo>
                    <a:pt x="277283" y="969934"/>
                    <a:pt x="276637" y="1006034"/>
                    <a:pt x="273050" y="1041901"/>
                  </a:cubicBezTo>
                  <a:cubicBezTo>
                    <a:pt x="272384" y="1048561"/>
                    <a:pt x="268152" y="1054417"/>
                    <a:pt x="266700" y="1060951"/>
                  </a:cubicBezTo>
                  <a:cubicBezTo>
                    <a:pt x="256892" y="1105087"/>
                    <a:pt x="264844" y="1088304"/>
                    <a:pt x="254000" y="1124451"/>
                  </a:cubicBezTo>
                  <a:cubicBezTo>
                    <a:pt x="251808" y="1131758"/>
                    <a:pt x="241359" y="1173095"/>
                    <a:pt x="228600" y="1181601"/>
                  </a:cubicBezTo>
                  <a:cubicBezTo>
                    <a:pt x="221338" y="1186442"/>
                    <a:pt x="211860" y="1186869"/>
                    <a:pt x="203200" y="1187951"/>
                  </a:cubicBezTo>
                  <a:cubicBezTo>
                    <a:pt x="177909" y="1191112"/>
                    <a:pt x="152400" y="1192184"/>
                    <a:pt x="127000" y="1194301"/>
                  </a:cubicBezTo>
                  <a:cubicBezTo>
                    <a:pt x="120650" y="1198534"/>
                    <a:pt x="113813" y="1202115"/>
                    <a:pt x="107950" y="1207001"/>
                  </a:cubicBezTo>
                  <a:cubicBezTo>
                    <a:pt x="101051" y="1212750"/>
                    <a:pt x="96084" y="1220663"/>
                    <a:pt x="88900" y="1226051"/>
                  </a:cubicBezTo>
                  <a:cubicBezTo>
                    <a:pt x="79026" y="1233456"/>
                    <a:pt x="67733" y="1238751"/>
                    <a:pt x="57150" y="1245101"/>
                  </a:cubicBezTo>
                  <a:cubicBezTo>
                    <a:pt x="48737" y="1270341"/>
                    <a:pt x="43883" y="1275435"/>
                    <a:pt x="57150" y="1308601"/>
                  </a:cubicBezTo>
                  <a:cubicBezTo>
                    <a:pt x="60485" y="1316939"/>
                    <a:pt x="69850" y="1321301"/>
                    <a:pt x="76200" y="1327651"/>
                  </a:cubicBezTo>
                  <a:lnTo>
                    <a:pt x="107950" y="1422901"/>
                  </a:lnTo>
                  <a:lnTo>
                    <a:pt x="114300" y="1441951"/>
                  </a:lnTo>
                  <a:lnTo>
                    <a:pt x="120650" y="1461001"/>
                  </a:lnTo>
                  <a:cubicBezTo>
                    <a:pt x="116417" y="1467351"/>
                    <a:pt x="112836" y="1474188"/>
                    <a:pt x="107950" y="1480051"/>
                  </a:cubicBezTo>
                  <a:cubicBezTo>
                    <a:pt x="102201" y="1486950"/>
                    <a:pt x="93881" y="1491629"/>
                    <a:pt x="88900" y="1499101"/>
                  </a:cubicBezTo>
                  <a:cubicBezTo>
                    <a:pt x="85187" y="1504670"/>
                    <a:pt x="84667" y="1511801"/>
                    <a:pt x="82550" y="1518151"/>
                  </a:cubicBezTo>
                  <a:cubicBezTo>
                    <a:pt x="84667" y="1526618"/>
                    <a:pt x="85836" y="1535379"/>
                    <a:pt x="88900" y="1543551"/>
                  </a:cubicBezTo>
                  <a:cubicBezTo>
                    <a:pt x="92224" y="1552414"/>
                    <a:pt x="97871" y="1560250"/>
                    <a:pt x="101600" y="1568951"/>
                  </a:cubicBezTo>
                  <a:cubicBezTo>
                    <a:pt x="104237" y="1575103"/>
                    <a:pt x="105833" y="1581651"/>
                    <a:pt x="107950" y="1588001"/>
                  </a:cubicBezTo>
                  <a:cubicBezTo>
                    <a:pt x="110067" y="1604934"/>
                    <a:pt x="108468" y="1622763"/>
                    <a:pt x="114300" y="1638801"/>
                  </a:cubicBezTo>
                  <a:cubicBezTo>
                    <a:pt x="117369" y="1647241"/>
                    <a:pt x="131744" y="1649016"/>
                    <a:pt x="133350" y="1657851"/>
                  </a:cubicBezTo>
                  <a:cubicBezTo>
                    <a:pt x="136403" y="1674641"/>
                    <a:pt x="129117" y="1691718"/>
                    <a:pt x="127000" y="1708651"/>
                  </a:cubicBezTo>
                  <a:cubicBezTo>
                    <a:pt x="129117" y="1721351"/>
                    <a:pt x="130557" y="1734182"/>
                    <a:pt x="133350" y="1746751"/>
                  </a:cubicBezTo>
                  <a:cubicBezTo>
                    <a:pt x="134802" y="1753285"/>
                    <a:pt x="139700" y="1759108"/>
                    <a:pt x="139700" y="1765801"/>
                  </a:cubicBezTo>
                  <a:cubicBezTo>
                    <a:pt x="139700" y="1772494"/>
                    <a:pt x="135189" y="1778415"/>
                    <a:pt x="133350" y="1784851"/>
                  </a:cubicBezTo>
                  <a:cubicBezTo>
                    <a:pt x="130952" y="1793242"/>
                    <a:pt x="132452" y="1803436"/>
                    <a:pt x="127000" y="1810251"/>
                  </a:cubicBezTo>
                  <a:cubicBezTo>
                    <a:pt x="122819" y="1815478"/>
                    <a:pt x="114386" y="1814762"/>
                    <a:pt x="107950" y="1816601"/>
                  </a:cubicBezTo>
                  <a:cubicBezTo>
                    <a:pt x="99559" y="1818999"/>
                    <a:pt x="90941" y="1820553"/>
                    <a:pt x="82550" y="1822951"/>
                  </a:cubicBezTo>
                  <a:cubicBezTo>
                    <a:pt x="76114" y="1824790"/>
                    <a:pt x="70116" y="1828283"/>
                    <a:pt x="63500" y="1829301"/>
                  </a:cubicBezTo>
                  <a:cubicBezTo>
                    <a:pt x="42475" y="1832536"/>
                    <a:pt x="21167" y="1833534"/>
                    <a:pt x="0" y="1835651"/>
                  </a:cubicBezTo>
                  <a:cubicBezTo>
                    <a:pt x="4233" y="1842001"/>
                    <a:pt x="9287" y="1847875"/>
                    <a:pt x="12700" y="1854701"/>
                  </a:cubicBezTo>
                  <a:cubicBezTo>
                    <a:pt x="20369" y="1870039"/>
                    <a:pt x="16585" y="1880669"/>
                    <a:pt x="31750" y="1892801"/>
                  </a:cubicBezTo>
                  <a:cubicBezTo>
                    <a:pt x="47343" y="1905275"/>
                    <a:pt x="65935" y="1913474"/>
                    <a:pt x="82550" y="1924551"/>
                  </a:cubicBezTo>
                  <a:cubicBezTo>
                    <a:pt x="88900" y="1928784"/>
                    <a:pt x="95390" y="1932815"/>
                    <a:pt x="101600" y="1937251"/>
                  </a:cubicBezTo>
                  <a:cubicBezTo>
                    <a:pt x="110212" y="1943402"/>
                    <a:pt x="117811" y="1951050"/>
                    <a:pt x="127000" y="1956301"/>
                  </a:cubicBezTo>
                  <a:cubicBezTo>
                    <a:pt x="132812" y="1959622"/>
                    <a:pt x="140063" y="1959658"/>
                    <a:pt x="146050" y="1962651"/>
                  </a:cubicBezTo>
                  <a:cubicBezTo>
                    <a:pt x="187601" y="1983426"/>
                    <a:pt x="142019" y="1966314"/>
                    <a:pt x="184150" y="1994401"/>
                  </a:cubicBezTo>
                  <a:cubicBezTo>
                    <a:pt x="232060" y="2026341"/>
                    <a:pt x="164839" y="1949690"/>
                    <a:pt x="241300" y="2026151"/>
                  </a:cubicBezTo>
                  <a:cubicBezTo>
                    <a:pt x="258811" y="2043662"/>
                    <a:pt x="258772" y="2046113"/>
                    <a:pt x="279400" y="2057901"/>
                  </a:cubicBezTo>
                  <a:cubicBezTo>
                    <a:pt x="287619" y="2062597"/>
                    <a:pt x="296924" y="2065350"/>
                    <a:pt x="304800" y="2070601"/>
                  </a:cubicBezTo>
                  <a:cubicBezTo>
                    <a:pt x="316077" y="2078119"/>
                    <a:pt x="326350" y="2087076"/>
                    <a:pt x="336550" y="2096001"/>
                  </a:cubicBezTo>
                  <a:cubicBezTo>
                    <a:pt x="355275" y="2112385"/>
                    <a:pt x="352990" y="2116921"/>
                    <a:pt x="374650" y="2127751"/>
                  </a:cubicBezTo>
                  <a:cubicBezTo>
                    <a:pt x="380637" y="2130744"/>
                    <a:pt x="387350" y="2131984"/>
                    <a:pt x="393700" y="2134101"/>
                  </a:cubicBezTo>
                  <a:cubicBezTo>
                    <a:pt x="397933" y="2127751"/>
                    <a:pt x="406400" y="2122683"/>
                    <a:pt x="406400" y="2115051"/>
                  </a:cubicBezTo>
                  <a:cubicBezTo>
                    <a:pt x="406400" y="2103652"/>
                    <a:pt x="397702" y="2093974"/>
                    <a:pt x="393700" y="2083301"/>
                  </a:cubicBezTo>
                  <a:cubicBezTo>
                    <a:pt x="391350" y="2077034"/>
                    <a:pt x="389467" y="2070601"/>
                    <a:pt x="387350" y="2064251"/>
                  </a:cubicBezTo>
                  <a:cubicBezTo>
                    <a:pt x="389467" y="2057901"/>
                    <a:pt x="387713" y="2048194"/>
                    <a:pt x="393700" y="2045201"/>
                  </a:cubicBezTo>
                  <a:cubicBezTo>
                    <a:pt x="407087" y="2038508"/>
                    <a:pt x="423357" y="2041127"/>
                    <a:pt x="438150" y="2038851"/>
                  </a:cubicBezTo>
                  <a:cubicBezTo>
                    <a:pt x="450875" y="2036893"/>
                    <a:pt x="463550" y="2034618"/>
                    <a:pt x="476250" y="2032501"/>
                  </a:cubicBezTo>
                  <a:cubicBezTo>
                    <a:pt x="487482" y="1987575"/>
                    <a:pt x="478570" y="2026089"/>
                    <a:pt x="488950" y="1969001"/>
                  </a:cubicBezTo>
                  <a:cubicBezTo>
                    <a:pt x="490881" y="1958382"/>
                    <a:pt x="487668" y="1944883"/>
                    <a:pt x="495300" y="1937251"/>
                  </a:cubicBezTo>
                  <a:cubicBezTo>
                    <a:pt x="504766" y="1927785"/>
                    <a:pt x="533400" y="1924551"/>
                    <a:pt x="533400" y="1924551"/>
                  </a:cubicBezTo>
                  <a:cubicBezTo>
                    <a:pt x="559506" y="1963709"/>
                    <a:pt x="540456" y="1922434"/>
                    <a:pt x="520700" y="1981701"/>
                  </a:cubicBezTo>
                  <a:lnTo>
                    <a:pt x="508000" y="2019801"/>
                  </a:lnTo>
                  <a:cubicBezTo>
                    <a:pt x="510117" y="2036734"/>
                    <a:pt x="507419" y="2055007"/>
                    <a:pt x="514350" y="2070601"/>
                  </a:cubicBezTo>
                  <a:cubicBezTo>
                    <a:pt x="517068" y="2076718"/>
                    <a:pt x="526707" y="2076951"/>
                    <a:pt x="533400" y="2076951"/>
                  </a:cubicBezTo>
                  <a:cubicBezTo>
                    <a:pt x="548725" y="2076951"/>
                    <a:pt x="569168" y="2069262"/>
                    <a:pt x="584200" y="2064251"/>
                  </a:cubicBezTo>
                  <a:cubicBezTo>
                    <a:pt x="586317" y="2040968"/>
                    <a:pt x="582157" y="2016222"/>
                    <a:pt x="590550" y="1994401"/>
                  </a:cubicBezTo>
                  <a:cubicBezTo>
                    <a:pt x="610167" y="1943397"/>
                    <a:pt x="621279" y="1997689"/>
                    <a:pt x="622300" y="2000751"/>
                  </a:cubicBezTo>
                  <a:cubicBezTo>
                    <a:pt x="620183" y="2045201"/>
                    <a:pt x="621470" y="2089944"/>
                    <a:pt x="615950" y="2134101"/>
                  </a:cubicBezTo>
                  <a:cubicBezTo>
                    <a:pt x="615003" y="2141674"/>
                    <a:pt x="606350" y="2146177"/>
                    <a:pt x="603250" y="2153151"/>
                  </a:cubicBezTo>
                  <a:cubicBezTo>
                    <a:pt x="597813" y="2165384"/>
                    <a:pt x="592751" y="2178046"/>
                    <a:pt x="590550" y="2191251"/>
                  </a:cubicBezTo>
                  <a:cubicBezTo>
                    <a:pt x="588433" y="2203951"/>
                    <a:pt x="587323" y="2216860"/>
                    <a:pt x="584200" y="2229351"/>
                  </a:cubicBezTo>
                  <a:cubicBezTo>
                    <a:pt x="577850" y="2254751"/>
                    <a:pt x="571500" y="2264276"/>
                    <a:pt x="565150" y="2286501"/>
                  </a:cubicBezTo>
                  <a:cubicBezTo>
                    <a:pt x="560917" y="2301318"/>
                    <a:pt x="559341" y="2317168"/>
                    <a:pt x="552450" y="2330951"/>
                  </a:cubicBezTo>
                  <a:cubicBezTo>
                    <a:pt x="548434" y="2338983"/>
                    <a:pt x="539149" y="2343102"/>
                    <a:pt x="533400" y="2350001"/>
                  </a:cubicBezTo>
                  <a:cubicBezTo>
                    <a:pt x="518758" y="2367572"/>
                    <a:pt x="513292" y="2374740"/>
                    <a:pt x="501650" y="2388101"/>
                  </a:cubicBezTo>
                  <a:cubicBezTo>
                    <a:pt x="490008" y="2401462"/>
                    <a:pt x="479557" y="2424217"/>
                    <a:pt x="463550" y="2430170"/>
                  </a:cubicBezTo>
                  <a:cubicBezTo>
                    <a:pt x="447543" y="2436123"/>
                    <a:pt x="427576" y="2421074"/>
                    <a:pt x="405606" y="2423820"/>
                  </a:cubicBezTo>
                  <a:cubicBezTo>
                    <a:pt x="407723" y="2440753"/>
                    <a:pt x="397801" y="2449088"/>
                    <a:pt x="400050" y="2457951"/>
                  </a:cubicBezTo>
                  <a:cubicBezTo>
                    <a:pt x="402299" y="2466814"/>
                    <a:pt x="414119" y="2469529"/>
                    <a:pt x="419100" y="2477001"/>
                  </a:cubicBezTo>
                  <a:cubicBezTo>
                    <a:pt x="422813" y="2482570"/>
                    <a:pt x="423333" y="2489701"/>
                    <a:pt x="425450" y="2496051"/>
                  </a:cubicBezTo>
                  <a:cubicBezTo>
                    <a:pt x="412286" y="2535544"/>
                    <a:pt x="406084" y="2535216"/>
                    <a:pt x="419100" y="2578601"/>
                  </a:cubicBezTo>
                  <a:cubicBezTo>
                    <a:pt x="421293" y="2585911"/>
                    <a:pt x="427567" y="2591301"/>
                    <a:pt x="431800" y="2597651"/>
                  </a:cubicBezTo>
                  <a:cubicBezTo>
                    <a:pt x="427377" y="2604285"/>
                    <a:pt x="410997" y="2625235"/>
                    <a:pt x="412750" y="2635751"/>
                  </a:cubicBezTo>
                  <a:cubicBezTo>
                    <a:pt x="414005" y="2643279"/>
                    <a:pt x="421664" y="2648175"/>
                    <a:pt x="425450" y="2654801"/>
                  </a:cubicBezTo>
                  <a:cubicBezTo>
                    <a:pt x="430146" y="2663020"/>
                    <a:pt x="433917" y="2671734"/>
                    <a:pt x="438150" y="2680201"/>
                  </a:cubicBezTo>
                  <a:cubicBezTo>
                    <a:pt x="434199" y="2696004"/>
                    <a:pt x="428297" y="2724475"/>
                    <a:pt x="419100" y="2737351"/>
                  </a:cubicBezTo>
                  <a:cubicBezTo>
                    <a:pt x="414664" y="2743561"/>
                    <a:pt x="406400" y="2745818"/>
                    <a:pt x="400050" y="2750051"/>
                  </a:cubicBezTo>
                  <a:cubicBezTo>
                    <a:pt x="380947" y="2742410"/>
                    <a:pt x="365389" y="2764074"/>
                    <a:pt x="346075" y="2766720"/>
                  </a:cubicBezTo>
                  <a:cubicBezTo>
                    <a:pt x="326761" y="2769366"/>
                    <a:pt x="309563" y="2763809"/>
                    <a:pt x="284163" y="2765926"/>
                  </a:cubicBezTo>
                  <a:cubicBezTo>
                    <a:pt x="288019" y="2796772"/>
                    <a:pt x="270669" y="2805614"/>
                    <a:pt x="273050" y="2819901"/>
                  </a:cubicBezTo>
                  <a:cubicBezTo>
                    <a:pt x="275431" y="2834189"/>
                    <a:pt x="278971" y="2845807"/>
                    <a:pt x="298450" y="2851651"/>
                  </a:cubicBezTo>
                  <a:cubicBezTo>
                    <a:pt x="312786" y="2855952"/>
                    <a:pt x="328083" y="2855884"/>
                    <a:pt x="342900" y="2858001"/>
                  </a:cubicBezTo>
                  <a:cubicBezTo>
                    <a:pt x="340783" y="2864351"/>
                    <a:pt x="339857" y="2867791"/>
                    <a:pt x="336550" y="2877051"/>
                  </a:cubicBezTo>
                  <a:cubicBezTo>
                    <a:pt x="333243" y="2886311"/>
                    <a:pt x="323276" y="2913508"/>
                    <a:pt x="323056" y="2913563"/>
                  </a:cubicBezTo>
                  <a:cubicBezTo>
                    <a:pt x="318823" y="2919913"/>
                    <a:pt x="301493" y="2924147"/>
                    <a:pt x="298450" y="2934995"/>
                  </a:cubicBezTo>
                  <a:cubicBezTo>
                    <a:pt x="295407" y="2945843"/>
                    <a:pt x="285092" y="2952374"/>
                    <a:pt x="304800" y="2978651"/>
                  </a:cubicBezTo>
                  <a:cubicBezTo>
                    <a:pt x="316670" y="3014260"/>
                    <a:pt x="304656" y="2999324"/>
                    <a:pt x="361950" y="2985001"/>
                  </a:cubicBezTo>
                  <a:lnTo>
                    <a:pt x="387350" y="2978651"/>
                  </a:lnTo>
                  <a:cubicBezTo>
                    <a:pt x="393700" y="2974418"/>
                    <a:pt x="403792" y="2973123"/>
                    <a:pt x="406400" y="2965951"/>
                  </a:cubicBezTo>
                  <a:cubicBezTo>
                    <a:pt x="431823" y="2896037"/>
                    <a:pt x="388164" y="2916996"/>
                    <a:pt x="431800" y="2902451"/>
                  </a:cubicBezTo>
                  <a:cubicBezTo>
                    <a:pt x="448733" y="2904568"/>
                    <a:pt x="466562" y="2902969"/>
                    <a:pt x="482600" y="2908801"/>
                  </a:cubicBezTo>
                  <a:cubicBezTo>
                    <a:pt x="491040" y="2911870"/>
                    <a:pt x="494751" y="2922102"/>
                    <a:pt x="501650" y="2927851"/>
                  </a:cubicBezTo>
                  <a:cubicBezTo>
                    <a:pt x="507513" y="2932737"/>
                    <a:pt x="513726" y="2937451"/>
                    <a:pt x="520700" y="2940551"/>
                  </a:cubicBezTo>
                  <a:cubicBezTo>
                    <a:pt x="532933" y="2945988"/>
                    <a:pt x="546100" y="2949018"/>
                    <a:pt x="558800" y="2953251"/>
                  </a:cubicBezTo>
                  <a:lnTo>
                    <a:pt x="577850" y="2959601"/>
                  </a:lnTo>
                  <a:cubicBezTo>
                    <a:pt x="587221" y="2973658"/>
                    <a:pt x="594932" y="2987922"/>
                    <a:pt x="609600" y="2997701"/>
                  </a:cubicBezTo>
                  <a:cubicBezTo>
                    <a:pt x="615169" y="3001414"/>
                    <a:pt x="622300" y="3001934"/>
                    <a:pt x="628650" y="3004051"/>
                  </a:cubicBezTo>
                  <a:cubicBezTo>
                    <a:pt x="639233" y="3001934"/>
                    <a:pt x="650294" y="3001491"/>
                    <a:pt x="660400" y="2997701"/>
                  </a:cubicBezTo>
                  <a:cubicBezTo>
                    <a:pt x="667546" y="2995021"/>
                    <a:pt x="671877" y="2985948"/>
                    <a:pt x="679450" y="2985001"/>
                  </a:cubicBezTo>
                  <a:cubicBezTo>
                    <a:pt x="690160" y="2983662"/>
                    <a:pt x="700617" y="2989234"/>
                    <a:pt x="711200" y="2991351"/>
                  </a:cubicBezTo>
                  <a:cubicBezTo>
                    <a:pt x="767987" y="3019744"/>
                    <a:pt x="744039" y="3010764"/>
                    <a:pt x="781050" y="3023101"/>
                  </a:cubicBezTo>
                  <a:cubicBezTo>
                    <a:pt x="776817" y="3035801"/>
                    <a:pt x="765103" y="3048214"/>
                    <a:pt x="768350" y="3061201"/>
                  </a:cubicBezTo>
                  <a:cubicBezTo>
                    <a:pt x="770467" y="3069668"/>
                    <a:pt x="771262" y="3078579"/>
                    <a:pt x="774700" y="3086601"/>
                  </a:cubicBezTo>
                  <a:cubicBezTo>
                    <a:pt x="783047" y="3106076"/>
                    <a:pt x="792988" y="3108546"/>
                    <a:pt x="806450" y="3124701"/>
                  </a:cubicBezTo>
                  <a:cubicBezTo>
                    <a:pt x="811336" y="3130564"/>
                    <a:pt x="814917" y="3137401"/>
                    <a:pt x="819150" y="3143751"/>
                  </a:cubicBezTo>
                  <a:cubicBezTo>
                    <a:pt x="841116" y="3253582"/>
                    <a:pt x="805974" y="3084697"/>
                    <a:pt x="838200" y="3213601"/>
                  </a:cubicBezTo>
                  <a:cubicBezTo>
                    <a:pt x="840317" y="3222068"/>
                    <a:pt x="839098" y="3232186"/>
                    <a:pt x="844550" y="3239001"/>
                  </a:cubicBezTo>
                  <a:cubicBezTo>
                    <a:pt x="848731" y="3244228"/>
                    <a:pt x="856940" y="3244685"/>
                    <a:pt x="863600" y="3245351"/>
                  </a:cubicBezTo>
                  <a:cubicBezTo>
                    <a:pt x="899467" y="3248938"/>
                    <a:pt x="935567" y="3249584"/>
                    <a:pt x="971550" y="3251701"/>
                  </a:cubicBezTo>
                  <a:cubicBezTo>
                    <a:pt x="971990" y="3252141"/>
                    <a:pt x="1003530" y="3286171"/>
                    <a:pt x="1009650" y="3283451"/>
                  </a:cubicBezTo>
                  <a:cubicBezTo>
                    <a:pt x="1026063" y="3276157"/>
                    <a:pt x="1047750" y="3245351"/>
                    <a:pt x="1047750" y="3245351"/>
                  </a:cubicBezTo>
                  <a:cubicBezTo>
                    <a:pt x="1049867" y="3239001"/>
                    <a:pt x="1053215" y="3232936"/>
                    <a:pt x="1054100" y="3226301"/>
                  </a:cubicBezTo>
                  <a:cubicBezTo>
                    <a:pt x="1057469" y="3201037"/>
                    <a:pt x="1053883" y="3174728"/>
                    <a:pt x="1060450" y="3150101"/>
                  </a:cubicBezTo>
                  <a:cubicBezTo>
                    <a:pt x="1062764" y="3141424"/>
                    <a:pt x="1072316" y="3136439"/>
                    <a:pt x="1079500" y="3131051"/>
                  </a:cubicBezTo>
                  <a:cubicBezTo>
                    <a:pt x="1107167" y="3110301"/>
                    <a:pt x="1116421" y="3110277"/>
                    <a:pt x="1149350" y="3099301"/>
                  </a:cubicBezTo>
                  <a:cubicBezTo>
                    <a:pt x="1176679" y="3090191"/>
                    <a:pt x="1161906" y="3094574"/>
                    <a:pt x="1193800" y="3086601"/>
                  </a:cubicBezTo>
                  <a:cubicBezTo>
                    <a:pt x="1198811" y="3071569"/>
                    <a:pt x="1206500" y="3051126"/>
                    <a:pt x="1206500" y="3035801"/>
                  </a:cubicBezTo>
                  <a:cubicBezTo>
                    <a:pt x="1206500" y="3014529"/>
                    <a:pt x="1202267" y="2993468"/>
                    <a:pt x="1200150" y="2972301"/>
                  </a:cubicBezTo>
                  <a:cubicBezTo>
                    <a:pt x="1202267" y="2957484"/>
                    <a:pt x="1202562" y="2942291"/>
                    <a:pt x="1206500" y="2927851"/>
                  </a:cubicBezTo>
                  <a:cubicBezTo>
                    <a:pt x="1213180" y="2903359"/>
                    <a:pt x="1221555" y="2904092"/>
                    <a:pt x="1231900" y="2883401"/>
                  </a:cubicBezTo>
                  <a:cubicBezTo>
                    <a:pt x="1234893" y="2877414"/>
                    <a:pt x="1235257" y="2870338"/>
                    <a:pt x="1238250" y="2864351"/>
                  </a:cubicBezTo>
                  <a:cubicBezTo>
                    <a:pt x="1253770" y="2833311"/>
                    <a:pt x="1249320" y="2858173"/>
                    <a:pt x="1257300" y="2826251"/>
                  </a:cubicBezTo>
                  <a:cubicBezTo>
                    <a:pt x="1259918" y="2815780"/>
                    <a:pt x="1261032" y="2804972"/>
                    <a:pt x="1263650" y="2794501"/>
                  </a:cubicBezTo>
                  <a:cubicBezTo>
                    <a:pt x="1265273" y="2788007"/>
                    <a:pt x="1268495" y="2781973"/>
                    <a:pt x="1270000" y="2775451"/>
                  </a:cubicBezTo>
                  <a:cubicBezTo>
                    <a:pt x="1274854" y="2754418"/>
                    <a:pt x="1275874" y="2732429"/>
                    <a:pt x="1282700" y="2711951"/>
                  </a:cubicBezTo>
                  <a:cubicBezTo>
                    <a:pt x="1284817" y="2705601"/>
                    <a:pt x="1287211" y="2699337"/>
                    <a:pt x="1289050" y="2692901"/>
                  </a:cubicBezTo>
                  <a:cubicBezTo>
                    <a:pt x="1291448" y="2684510"/>
                    <a:pt x="1291070" y="2675078"/>
                    <a:pt x="1295400" y="2667501"/>
                  </a:cubicBezTo>
                  <a:cubicBezTo>
                    <a:pt x="1299855" y="2659704"/>
                    <a:pt x="1308100" y="2654801"/>
                    <a:pt x="1314450" y="2648451"/>
                  </a:cubicBezTo>
                  <a:cubicBezTo>
                    <a:pt x="1316567" y="2642101"/>
                    <a:pt x="1317549" y="2635252"/>
                    <a:pt x="1320800" y="2629401"/>
                  </a:cubicBezTo>
                  <a:cubicBezTo>
                    <a:pt x="1328213" y="2616058"/>
                    <a:pt x="1341373" y="2605781"/>
                    <a:pt x="1346200" y="2591301"/>
                  </a:cubicBezTo>
                  <a:lnTo>
                    <a:pt x="1352550" y="2572251"/>
                  </a:lnTo>
                  <a:cubicBezTo>
                    <a:pt x="1350433" y="2559551"/>
                    <a:pt x="1348725" y="2546776"/>
                    <a:pt x="1346200" y="2534151"/>
                  </a:cubicBezTo>
                  <a:cubicBezTo>
                    <a:pt x="1344488" y="2525593"/>
                    <a:pt x="1339850" y="2517478"/>
                    <a:pt x="1339850" y="2508751"/>
                  </a:cubicBezTo>
                  <a:cubicBezTo>
                    <a:pt x="1339850" y="2485372"/>
                    <a:pt x="1344083" y="2462184"/>
                    <a:pt x="1346200" y="2438901"/>
                  </a:cubicBezTo>
                  <a:cubicBezTo>
                    <a:pt x="1356783" y="2441018"/>
                    <a:pt x="1369431" y="2438625"/>
                    <a:pt x="1377950" y="2445251"/>
                  </a:cubicBezTo>
                  <a:cubicBezTo>
                    <a:pt x="1389998" y="2454622"/>
                    <a:pt x="1394883" y="2470651"/>
                    <a:pt x="1403350" y="2483351"/>
                  </a:cubicBezTo>
                  <a:cubicBezTo>
                    <a:pt x="1419763" y="2507970"/>
                    <a:pt x="1413637" y="2495161"/>
                    <a:pt x="1422400" y="2521451"/>
                  </a:cubicBezTo>
                  <a:cubicBezTo>
                    <a:pt x="1435100" y="2519334"/>
                    <a:pt x="1451946" y="2524724"/>
                    <a:pt x="1460500" y="2515101"/>
                  </a:cubicBezTo>
                  <a:cubicBezTo>
                    <a:pt x="1472096" y="2502055"/>
                    <a:pt x="1473200" y="2464301"/>
                    <a:pt x="1473200" y="2464301"/>
                  </a:cubicBezTo>
                  <a:cubicBezTo>
                    <a:pt x="1465269" y="2456370"/>
                    <a:pt x="1445174" y="2441955"/>
                    <a:pt x="1447800" y="2426201"/>
                  </a:cubicBezTo>
                  <a:cubicBezTo>
                    <a:pt x="1452560" y="2397640"/>
                    <a:pt x="1480213" y="2406709"/>
                    <a:pt x="1498600" y="2394451"/>
                  </a:cubicBezTo>
                  <a:cubicBezTo>
                    <a:pt x="1504950" y="2390218"/>
                    <a:pt x="1511787" y="2386637"/>
                    <a:pt x="1517650" y="2381751"/>
                  </a:cubicBezTo>
                  <a:cubicBezTo>
                    <a:pt x="1535985" y="2366472"/>
                    <a:pt x="1536913" y="2362382"/>
                    <a:pt x="1549400" y="2343651"/>
                  </a:cubicBezTo>
                  <a:cubicBezTo>
                    <a:pt x="1551517" y="2335184"/>
                    <a:pt x="1550677" y="2325353"/>
                    <a:pt x="1555750" y="2318251"/>
                  </a:cubicBezTo>
                  <a:cubicBezTo>
                    <a:pt x="1567764" y="2301432"/>
                    <a:pt x="1582963" y="2298597"/>
                    <a:pt x="1600200" y="2292851"/>
                  </a:cubicBezTo>
                  <a:cubicBezTo>
                    <a:pt x="1611792" y="2284157"/>
                    <a:pt x="1654319" y="2251528"/>
                    <a:pt x="1663700" y="2248401"/>
                  </a:cubicBezTo>
                  <a:cubicBezTo>
                    <a:pt x="1709375" y="2233176"/>
                    <a:pt x="1652336" y="2251648"/>
                    <a:pt x="1708150" y="2235701"/>
                  </a:cubicBezTo>
                  <a:cubicBezTo>
                    <a:pt x="1714586" y="2233862"/>
                    <a:pt x="1720764" y="2231190"/>
                    <a:pt x="1727200" y="2229351"/>
                  </a:cubicBezTo>
                  <a:cubicBezTo>
                    <a:pt x="1735591" y="2226953"/>
                    <a:pt x="1744209" y="2225399"/>
                    <a:pt x="1752600" y="2223001"/>
                  </a:cubicBezTo>
                  <a:cubicBezTo>
                    <a:pt x="1759036" y="2221162"/>
                    <a:pt x="1765192" y="2218412"/>
                    <a:pt x="1771650" y="2216651"/>
                  </a:cubicBezTo>
                  <a:cubicBezTo>
                    <a:pt x="1788489" y="2212058"/>
                    <a:pt x="1805891" y="2209471"/>
                    <a:pt x="1822450" y="2203951"/>
                  </a:cubicBezTo>
                  <a:cubicBezTo>
                    <a:pt x="1828800" y="2201834"/>
                    <a:pt x="1835348" y="2200238"/>
                    <a:pt x="1841500" y="2197601"/>
                  </a:cubicBezTo>
                  <a:cubicBezTo>
                    <a:pt x="1850201" y="2193872"/>
                    <a:pt x="1857920" y="2187894"/>
                    <a:pt x="1866900" y="2184901"/>
                  </a:cubicBezTo>
                  <a:cubicBezTo>
                    <a:pt x="1883459" y="2179381"/>
                    <a:pt x="1900767" y="2176434"/>
                    <a:pt x="1917700" y="2172201"/>
                  </a:cubicBezTo>
                  <a:cubicBezTo>
                    <a:pt x="1926167" y="2170084"/>
                    <a:pt x="1934492" y="2167286"/>
                    <a:pt x="1943100" y="2165851"/>
                  </a:cubicBezTo>
                  <a:cubicBezTo>
                    <a:pt x="1955800" y="2163734"/>
                    <a:pt x="1957784" y="2167306"/>
                    <a:pt x="1981200" y="2159501"/>
                  </a:cubicBezTo>
                  <a:cubicBezTo>
                    <a:pt x="2004616" y="2151696"/>
                    <a:pt x="1993859" y="2131838"/>
                    <a:pt x="2083594" y="2119019"/>
                  </a:cubicBezTo>
                  <a:cubicBezTo>
                    <a:pt x="2098693" y="2113986"/>
                    <a:pt x="2116137" y="2104335"/>
                    <a:pt x="2135187" y="2096795"/>
                  </a:cubicBezTo>
                  <a:cubicBezTo>
                    <a:pt x="2154237" y="2089255"/>
                    <a:pt x="2180961" y="2075893"/>
                    <a:pt x="2197894" y="2073776"/>
                  </a:cubicBezTo>
                  <a:cubicBezTo>
                    <a:pt x="2210594" y="2069543"/>
                    <a:pt x="2224220" y="2059621"/>
                    <a:pt x="2233613" y="2053932"/>
                  </a:cubicBezTo>
                  <a:cubicBezTo>
                    <a:pt x="2243006" y="2048244"/>
                    <a:pt x="2247636" y="2043217"/>
                    <a:pt x="2254250" y="2039645"/>
                  </a:cubicBezTo>
                  <a:cubicBezTo>
                    <a:pt x="2260865" y="2036073"/>
                    <a:pt x="2264833" y="2041100"/>
                    <a:pt x="2273300" y="2032501"/>
                  </a:cubicBezTo>
                  <a:cubicBezTo>
                    <a:pt x="2281767" y="2023902"/>
                    <a:pt x="2302174" y="1990927"/>
                    <a:pt x="2305050" y="1988051"/>
                  </a:cubicBezTo>
                  <a:cubicBezTo>
                    <a:pt x="2310446" y="1982655"/>
                    <a:pt x="2317750" y="1979584"/>
                    <a:pt x="2324100" y="1975351"/>
                  </a:cubicBezTo>
                  <a:cubicBezTo>
                    <a:pt x="2328333" y="1969001"/>
                    <a:pt x="2333387" y="1963127"/>
                    <a:pt x="2336800" y="1956301"/>
                  </a:cubicBezTo>
                  <a:cubicBezTo>
                    <a:pt x="2339793" y="1950314"/>
                    <a:pt x="2339437" y="1942820"/>
                    <a:pt x="2343150" y="1937251"/>
                  </a:cubicBezTo>
                  <a:cubicBezTo>
                    <a:pt x="2353654" y="1921494"/>
                    <a:pt x="2373906" y="1910888"/>
                    <a:pt x="2387600" y="1899151"/>
                  </a:cubicBezTo>
                  <a:cubicBezTo>
                    <a:pt x="2394418" y="1893307"/>
                    <a:pt x="2398853" y="1884556"/>
                    <a:pt x="2406650" y="1880101"/>
                  </a:cubicBezTo>
                  <a:cubicBezTo>
                    <a:pt x="2414227" y="1875771"/>
                    <a:pt x="2423878" y="1876815"/>
                    <a:pt x="2432050" y="1873751"/>
                  </a:cubicBezTo>
                  <a:cubicBezTo>
                    <a:pt x="2440913" y="1870427"/>
                    <a:pt x="2448661" y="1864567"/>
                    <a:pt x="2457450" y="1861051"/>
                  </a:cubicBezTo>
                  <a:cubicBezTo>
                    <a:pt x="2469879" y="1856079"/>
                    <a:pt x="2484411" y="1855777"/>
                    <a:pt x="2495550" y="1848351"/>
                  </a:cubicBezTo>
                  <a:cubicBezTo>
                    <a:pt x="2563623" y="1802969"/>
                    <a:pt x="2460311" y="1873643"/>
                    <a:pt x="2533650" y="1816601"/>
                  </a:cubicBezTo>
                  <a:cubicBezTo>
                    <a:pt x="2545698" y="1807230"/>
                    <a:pt x="2571750" y="1791201"/>
                    <a:pt x="2571750" y="1791201"/>
                  </a:cubicBezTo>
                  <a:cubicBezTo>
                    <a:pt x="2602692" y="1744789"/>
                    <a:pt x="2561511" y="1799734"/>
                    <a:pt x="2609850" y="1759451"/>
                  </a:cubicBezTo>
                  <a:cubicBezTo>
                    <a:pt x="2615713" y="1754565"/>
                    <a:pt x="2618114" y="1746611"/>
                    <a:pt x="2622550" y="1740401"/>
                  </a:cubicBezTo>
                  <a:cubicBezTo>
                    <a:pt x="2628701" y="1731789"/>
                    <a:pt x="2634712" y="1723036"/>
                    <a:pt x="2641600" y="1715001"/>
                  </a:cubicBezTo>
                  <a:cubicBezTo>
                    <a:pt x="2647444" y="1708183"/>
                    <a:pt x="2654963" y="1702901"/>
                    <a:pt x="2660650" y="1695951"/>
                  </a:cubicBezTo>
                  <a:cubicBezTo>
                    <a:pt x="2674054" y="1679569"/>
                    <a:pt x="2683783" y="1660118"/>
                    <a:pt x="2698750" y="1645151"/>
                  </a:cubicBezTo>
                  <a:cubicBezTo>
                    <a:pt x="2705100" y="1638801"/>
                    <a:pt x="2712287" y="1633190"/>
                    <a:pt x="2717800" y="1626101"/>
                  </a:cubicBezTo>
                  <a:cubicBezTo>
                    <a:pt x="2770967" y="1557743"/>
                    <a:pt x="2719001" y="1612200"/>
                    <a:pt x="2762250" y="1568951"/>
                  </a:cubicBezTo>
                  <a:lnTo>
                    <a:pt x="2774950" y="1530851"/>
                  </a:lnTo>
                  <a:cubicBezTo>
                    <a:pt x="2777067" y="1524501"/>
                    <a:pt x="2779987" y="1518365"/>
                    <a:pt x="2781300" y="1511801"/>
                  </a:cubicBezTo>
                  <a:cubicBezTo>
                    <a:pt x="2791073" y="1462935"/>
                    <a:pt x="2785032" y="1490522"/>
                    <a:pt x="2800350" y="1429251"/>
                  </a:cubicBezTo>
                  <a:lnTo>
                    <a:pt x="2806700" y="1403851"/>
                  </a:lnTo>
                  <a:cubicBezTo>
                    <a:pt x="2808817" y="1395384"/>
                    <a:pt x="2810290" y="1386730"/>
                    <a:pt x="2813050" y="1378451"/>
                  </a:cubicBezTo>
                  <a:lnTo>
                    <a:pt x="2832100" y="1321301"/>
                  </a:lnTo>
                  <a:cubicBezTo>
                    <a:pt x="2847325" y="1275626"/>
                    <a:pt x="2828853" y="1332665"/>
                    <a:pt x="2844800" y="1276851"/>
                  </a:cubicBezTo>
                  <a:cubicBezTo>
                    <a:pt x="2846639" y="1270415"/>
                    <a:pt x="2849311" y="1264237"/>
                    <a:pt x="2851150" y="1257801"/>
                  </a:cubicBezTo>
                  <a:cubicBezTo>
                    <a:pt x="2853548" y="1249410"/>
                    <a:pt x="2853597" y="1240207"/>
                    <a:pt x="2857500" y="1232401"/>
                  </a:cubicBezTo>
                  <a:cubicBezTo>
                    <a:pt x="2864326" y="1218749"/>
                    <a:pt x="2882900" y="1194301"/>
                    <a:pt x="2882900" y="1194301"/>
                  </a:cubicBezTo>
                  <a:cubicBezTo>
                    <a:pt x="2889250" y="1198534"/>
                    <a:pt x="2895124" y="1203588"/>
                    <a:pt x="2901950" y="1207001"/>
                  </a:cubicBezTo>
                  <a:cubicBezTo>
                    <a:pt x="2911060" y="1211556"/>
                    <a:pt x="2938262" y="1217666"/>
                    <a:pt x="2946400" y="1219701"/>
                  </a:cubicBezTo>
                  <a:cubicBezTo>
                    <a:pt x="2952750" y="1217584"/>
                    <a:pt x="2962964" y="1219566"/>
                    <a:pt x="2965450" y="1213351"/>
                  </a:cubicBezTo>
                  <a:cubicBezTo>
                    <a:pt x="2968691" y="1205248"/>
                    <a:pt x="2961498" y="1196342"/>
                    <a:pt x="2959100" y="1187951"/>
                  </a:cubicBezTo>
                  <a:cubicBezTo>
                    <a:pt x="2951883" y="1162692"/>
                    <a:pt x="2956556" y="1171438"/>
                    <a:pt x="2933700" y="1156201"/>
                  </a:cubicBezTo>
                  <a:cubicBezTo>
                    <a:pt x="2904640" y="1112611"/>
                    <a:pt x="2936228" y="1166314"/>
                    <a:pt x="2914650" y="1080001"/>
                  </a:cubicBezTo>
                  <a:cubicBezTo>
                    <a:pt x="2912799" y="1072597"/>
                    <a:pt x="2906183" y="1067301"/>
                    <a:pt x="2901950" y="1060951"/>
                  </a:cubicBezTo>
                  <a:cubicBezTo>
                    <a:pt x="2908300" y="1058834"/>
                    <a:pt x="2915773" y="1058782"/>
                    <a:pt x="2921000" y="1054601"/>
                  </a:cubicBezTo>
                  <a:cubicBezTo>
                    <a:pt x="2932191" y="1045649"/>
                    <a:pt x="2935867" y="1029050"/>
                    <a:pt x="2940050" y="1016501"/>
                  </a:cubicBezTo>
                  <a:cubicBezTo>
                    <a:pt x="2937933" y="1005918"/>
                    <a:pt x="2939687" y="993731"/>
                    <a:pt x="2933700" y="984751"/>
                  </a:cubicBezTo>
                  <a:cubicBezTo>
                    <a:pt x="2929987" y="979182"/>
                    <a:pt x="2920501" y="981652"/>
                    <a:pt x="2914650" y="978401"/>
                  </a:cubicBezTo>
                  <a:cubicBezTo>
                    <a:pt x="2849146" y="942010"/>
                    <a:pt x="2900605" y="961019"/>
                    <a:pt x="2857500" y="946651"/>
                  </a:cubicBezTo>
                  <a:cubicBezTo>
                    <a:pt x="2839001" y="928152"/>
                    <a:pt x="2837351" y="932182"/>
                    <a:pt x="2832100" y="908551"/>
                  </a:cubicBezTo>
                  <a:cubicBezTo>
                    <a:pt x="2832005" y="908124"/>
                    <a:pt x="2825998" y="859648"/>
                    <a:pt x="2819400" y="851401"/>
                  </a:cubicBezTo>
                  <a:cubicBezTo>
                    <a:pt x="2808789" y="838137"/>
                    <a:pt x="2795304" y="838353"/>
                    <a:pt x="2781300" y="832351"/>
                  </a:cubicBezTo>
                  <a:cubicBezTo>
                    <a:pt x="2734812" y="812427"/>
                    <a:pt x="2777329" y="825008"/>
                    <a:pt x="2730500" y="813301"/>
                  </a:cubicBezTo>
                  <a:cubicBezTo>
                    <a:pt x="2740132" y="806880"/>
                    <a:pt x="2755455" y="794251"/>
                    <a:pt x="2768600" y="794251"/>
                  </a:cubicBezTo>
                  <a:cubicBezTo>
                    <a:pt x="2790951" y="794251"/>
                    <a:pt x="2806105" y="800403"/>
                    <a:pt x="2825750" y="806951"/>
                  </a:cubicBezTo>
                  <a:cubicBezTo>
                    <a:pt x="2832100" y="813301"/>
                    <a:pt x="2836950" y="821640"/>
                    <a:pt x="2844800" y="826001"/>
                  </a:cubicBezTo>
                  <a:cubicBezTo>
                    <a:pt x="2856502" y="832502"/>
                    <a:pt x="2882900" y="838701"/>
                    <a:pt x="2882900" y="838701"/>
                  </a:cubicBezTo>
                  <a:cubicBezTo>
                    <a:pt x="2897717" y="836584"/>
                    <a:pt x="2915852" y="841933"/>
                    <a:pt x="2927350" y="832351"/>
                  </a:cubicBezTo>
                  <a:cubicBezTo>
                    <a:pt x="2934054" y="826764"/>
                    <a:pt x="2926452" y="813766"/>
                    <a:pt x="2921000" y="806951"/>
                  </a:cubicBezTo>
                  <a:cubicBezTo>
                    <a:pt x="2916819" y="801724"/>
                    <a:pt x="2908102" y="803238"/>
                    <a:pt x="2901950" y="800601"/>
                  </a:cubicBezTo>
                  <a:cubicBezTo>
                    <a:pt x="2855462" y="780677"/>
                    <a:pt x="2897979" y="793258"/>
                    <a:pt x="2851150" y="781551"/>
                  </a:cubicBezTo>
                  <a:cubicBezTo>
                    <a:pt x="2838450" y="773084"/>
                    <a:pt x="2827530" y="760978"/>
                    <a:pt x="2813050" y="756151"/>
                  </a:cubicBezTo>
                  <a:lnTo>
                    <a:pt x="2755900" y="737101"/>
                  </a:lnTo>
                  <a:lnTo>
                    <a:pt x="2736850" y="730751"/>
                  </a:lnTo>
                  <a:cubicBezTo>
                    <a:pt x="2730500" y="728634"/>
                    <a:pt x="2724364" y="725714"/>
                    <a:pt x="2717800" y="724401"/>
                  </a:cubicBezTo>
                  <a:lnTo>
                    <a:pt x="2686050" y="718051"/>
                  </a:lnTo>
                  <a:cubicBezTo>
                    <a:pt x="2679700" y="713818"/>
                    <a:pt x="2673826" y="708764"/>
                    <a:pt x="2667000" y="705351"/>
                  </a:cubicBezTo>
                  <a:cubicBezTo>
                    <a:pt x="2661013" y="702358"/>
                    <a:pt x="2653234" y="703110"/>
                    <a:pt x="2647950" y="699001"/>
                  </a:cubicBezTo>
                  <a:cubicBezTo>
                    <a:pt x="2633773" y="687974"/>
                    <a:pt x="2624218" y="671677"/>
                    <a:pt x="2609850" y="660901"/>
                  </a:cubicBezTo>
                  <a:lnTo>
                    <a:pt x="2584450" y="641851"/>
                  </a:lnTo>
                  <a:cubicBezTo>
                    <a:pt x="2582333" y="635501"/>
                    <a:pt x="2581093" y="628788"/>
                    <a:pt x="2578100" y="622801"/>
                  </a:cubicBezTo>
                  <a:cubicBezTo>
                    <a:pt x="2572243" y="611087"/>
                    <a:pt x="2556883" y="591723"/>
                    <a:pt x="2546350" y="584701"/>
                  </a:cubicBezTo>
                  <a:cubicBezTo>
                    <a:pt x="2540781" y="580988"/>
                    <a:pt x="2533287" y="581344"/>
                    <a:pt x="2527300" y="578351"/>
                  </a:cubicBezTo>
                  <a:cubicBezTo>
                    <a:pt x="2520474" y="574938"/>
                    <a:pt x="2515076" y="569064"/>
                    <a:pt x="2508250" y="565651"/>
                  </a:cubicBezTo>
                  <a:cubicBezTo>
                    <a:pt x="2502263" y="562658"/>
                    <a:pt x="2495187" y="562294"/>
                    <a:pt x="2489200" y="559301"/>
                  </a:cubicBezTo>
                  <a:cubicBezTo>
                    <a:pt x="2482374" y="555888"/>
                    <a:pt x="2477124" y="549701"/>
                    <a:pt x="2470150" y="546601"/>
                  </a:cubicBezTo>
                  <a:cubicBezTo>
                    <a:pt x="2457917" y="541164"/>
                    <a:pt x="2444750" y="538134"/>
                    <a:pt x="2432050" y="533901"/>
                  </a:cubicBezTo>
                  <a:cubicBezTo>
                    <a:pt x="2404721" y="524791"/>
                    <a:pt x="2419494" y="529174"/>
                    <a:pt x="2387600" y="521201"/>
                  </a:cubicBezTo>
                  <a:cubicBezTo>
                    <a:pt x="2384213" y="522048"/>
                    <a:pt x="2348616" y="530257"/>
                    <a:pt x="2343150" y="533901"/>
                  </a:cubicBezTo>
                  <a:cubicBezTo>
                    <a:pt x="2335678" y="538882"/>
                    <a:pt x="2330450" y="546601"/>
                    <a:pt x="2324100" y="552951"/>
                  </a:cubicBezTo>
                  <a:cubicBezTo>
                    <a:pt x="2321983" y="559301"/>
                    <a:pt x="2319589" y="565565"/>
                    <a:pt x="2317750" y="572001"/>
                  </a:cubicBezTo>
                  <a:cubicBezTo>
                    <a:pt x="2304548" y="618207"/>
                    <a:pt x="2324209" y="596120"/>
                    <a:pt x="2247900" y="603751"/>
                  </a:cubicBezTo>
                  <a:cubicBezTo>
                    <a:pt x="2167467" y="601634"/>
                    <a:pt x="2086662" y="605407"/>
                    <a:pt x="2006600" y="597401"/>
                  </a:cubicBezTo>
                  <a:cubicBezTo>
                    <a:pt x="1999006" y="596642"/>
                    <a:pt x="1998786" y="584214"/>
                    <a:pt x="1993900" y="578351"/>
                  </a:cubicBezTo>
                  <a:cubicBezTo>
                    <a:pt x="1988151" y="571452"/>
                    <a:pt x="1980599" y="566200"/>
                    <a:pt x="1974850" y="559301"/>
                  </a:cubicBezTo>
                  <a:cubicBezTo>
                    <a:pt x="1969964" y="553438"/>
                    <a:pt x="1969444" y="542495"/>
                    <a:pt x="1962150" y="540251"/>
                  </a:cubicBezTo>
                  <a:cubicBezTo>
                    <a:pt x="1939805" y="533375"/>
                    <a:pt x="1915583" y="536018"/>
                    <a:pt x="1892300" y="533901"/>
                  </a:cubicBezTo>
                  <a:lnTo>
                    <a:pt x="1854200" y="521201"/>
                  </a:lnTo>
                  <a:cubicBezTo>
                    <a:pt x="1808968" y="506124"/>
                    <a:pt x="1841824" y="515364"/>
                    <a:pt x="1752600" y="508501"/>
                  </a:cubicBezTo>
                  <a:cubicBezTo>
                    <a:pt x="1757975" y="503126"/>
                    <a:pt x="1782877" y="480715"/>
                    <a:pt x="1784350" y="470401"/>
                  </a:cubicBezTo>
                  <a:cubicBezTo>
                    <a:pt x="1785584" y="461761"/>
                    <a:pt x="1783073" y="452103"/>
                    <a:pt x="1778000" y="445001"/>
                  </a:cubicBezTo>
                  <a:cubicBezTo>
                    <a:pt x="1771849" y="436389"/>
                    <a:pt x="1761270" y="432020"/>
                    <a:pt x="1752600" y="425951"/>
                  </a:cubicBezTo>
                  <a:cubicBezTo>
                    <a:pt x="1740096" y="417198"/>
                    <a:pt x="1727200" y="409018"/>
                    <a:pt x="1714500" y="400551"/>
                  </a:cubicBezTo>
                  <a:lnTo>
                    <a:pt x="1695450" y="387851"/>
                  </a:lnTo>
                  <a:cubicBezTo>
                    <a:pt x="1693333" y="381501"/>
                    <a:pt x="1689100" y="375494"/>
                    <a:pt x="1689100" y="368801"/>
                  </a:cubicBezTo>
                  <a:cubicBezTo>
                    <a:pt x="1689100" y="334580"/>
                    <a:pt x="1692816" y="334652"/>
                    <a:pt x="1708150" y="311651"/>
                  </a:cubicBezTo>
                  <a:cubicBezTo>
                    <a:pt x="1653861" y="293555"/>
                    <a:pt x="1683334" y="297291"/>
                    <a:pt x="1619250" y="305301"/>
                  </a:cubicBezTo>
                  <a:cubicBezTo>
                    <a:pt x="1591733" y="303184"/>
                    <a:pt x="1563564" y="305272"/>
                    <a:pt x="1536700" y="298951"/>
                  </a:cubicBezTo>
                  <a:cubicBezTo>
                    <a:pt x="1526398" y="296527"/>
                    <a:pt x="1519912" y="286052"/>
                    <a:pt x="1511300" y="279901"/>
                  </a:cubicBezTo>
                  <a:cubicBezTo>
                    <a:pt x="1505090" y="275465"/>
                    <a:pt x="1499396" y="269881"/>
                    <a:pt x="1492250" y="267201"/>
                  </a:cubicBezTo>
                  <a:cubicBezTo>
                    <a:pt x="1482144" y="263411"/>
                    <a:pt x="1470971" y="263469"/>
                    <a:pt x="1460500" y="260851"/>
                  </a:cubicBezTo>
                  <a:cubicBezTo>
                    <a:pt x="1439468" y="255593"/>
                    <a:pt x="1441024" y="254217"/>
                    <a:pt x="1422400" y="241801"/>
                  </a:cubicBezTo>
                  <a:cubicBezTo>
                    <a:pt x="1417977" y="235167"/>
                    <a:pt x="1401597" y="214217"/>
                    <a:pt x="1403350" y="203701"/>
                  </a:cubicBezTo>
                  <a:cubicBezTo>
                    <a:pt x="1404605" y="196173"/>
                    <a:pt x="1412637" y="191477"/>
                    <a:pt x="1416050" y="184651"/>
                  </a:cubicBezTo>
                  <a:cubicBezTo>
                    <a:pt x="1419043" y="178664"/>
                    <a:pt x="1420283" y="171951"/>
                    <a:pt x="1422400" y="165601"/>
                  </a:cubicBezTo>
                  <a:cubicBezTo>
                    <a:pt x="1408830" y="161078"/>
                    <a:pt x="1391903" y="154894"/>
                    <a:pt x="1377950" y="152901"/>
                  </a:cubicBezTo>
                  <a:cubicBezTo>
                    <a:pt x="1356892" y="149893"/>
                    <a:pt x="1335617" y="148668"/>
                    <a:pt x="1314450" y="146551"/>
                  </a:cubicBezTo>
                  <a:cubicBezTo>
                    <a:pt x="1308100" y="144434"/>
                    <a:pt x="1301494" y="142971"/>
                    <a:pt x="1295400" y="140201"/>
                  </a:cubicBezTo>
                  <a:cubicBezTo>
                    <a:pt x="1278165" y="132367"/>
                    <a:pt x="1263454" y="116515"/>
                    <a:pt x="1244600" y="114801"/>
                  </a:cubicBezTo>
                  <a:lnTo>
                    <a:pt x="1174750" y="108451"/>
                  </a:lnTo>
                  <a:cubicBezTo>
                    <a:pt x="1172633" y="102101"/>
                    <a:pt x="1169713" y="95965"/>
                    <a:pt x="1168400" y="89401"/>
                  </a:cubicBezTo>
                  <a:cubicBezTo>
                    <a:pt x="1165465" y="74725"/>
                    <a:pt x="1167609" y="58848"/>
                    <a:pt x="1162050" y="44951"/>
                  </a:cubicBezTo>
                  <a:cubicBezTo>
                    <a:pt x="1156451" y="30953"/>
                    <a:pt x="1120775" y="501"/>
                    <a:pt x="1104900" y="501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F84EDE69-BEBB-4945-6A24-EADB38B6C2A5}"/>
                </a:ext>
              </a:extLst>
            </p:cNvPr>
            <p:cNvGrpSpPr/>
            <p:nvPr/>
          </p:nvGrpSpPr>
          <p:grpSpPr>
            <a:xfrm>
              <a:off x="3031498" y="2440689"/>
              <a:ext cx="1218118" cy="781372"/>
              <a:chOff x="3361698" y="2507928"/>
              <a:chExt cx="1218118" cy="781372"/>
            </a:xfrm>
          </p:grpSpPr>
          <p:sp>
            <p:nvSpPr>
              <p:cNvPr id="6" name="Forma libre 7">
                <a:extLst>
                  <a:ext uri="{FF2B5EF4-FFF2-40B4-BE49-F238E27FC236}">
                    <a16:creationId xmlns:a16="http://schemas.microsoft.com/office/drawing/2014/main" id="{B30C7137-C93E-8C1C-C4B6-A48F4729CA09}"/>
                  </a:ext>
                </a:extLst>
              </p:cNvPr>
              <p:cNvSpPr/>
              <p:nvPr/>
            </p:nvSpPr>
            <p:spPr>
              <a:xfrm>
                <a:off x="3400425" y="2507928"/>
                <a:ext cx="400050" cy="616913"/>
              </a:xfrm>
              <a:custGeom>
                <a:avLst/>
                <a:gdLst>
                  <a:gd name="connsiteX0" fmla="*/ 123825 w 400050"/>
                  <a:gd name="connsiteY0" fmla="*/ 322 h 616913"/>
                  <a:gd name="connsiteX1" fmla="*/ 107950 w 400050"/>
                  <a:gd name="connsiteY1" fmla="*/ 16197 h 616913"/>
                  <a:gd name="connsiteX2" fmla="*/ 95250 w 400050"/>
                  <a:gd name="connsiteY2" fmla="*/ 19372 h 616913"/>
                  <a:gd name="connsiteX3" fmla="*/ 85725 w 400050"/>
                  <a:gd name="connsiteY3" fmla="*/ 28897 h 616913"/>
                  <a:gd name="connsiteX4" fmla="*/ 66675 w 400050"/>
                  <a:gd name="connsiteY4" fmla="*/ 35247 h 616913"/>
                  <a:gd name="connsiteX5" fmla="*/ 47625 w 400050"/>
                  <a:gd name="connsiteY5" fmla="*/ 47947 h 616913"/>
                  <a:gd name="connsiteX6" fmla="*/ 22225 w 400050"/>
                  <a:gd name="connsiteY6" fmla="*/ 76522 h 616913"/>
                  <a:gd name="connsiteX7" fmla="*/ 3175 w 400050"/>
                  <a:gd name="connsiteY7" fmla="*/ 92397 h 616913"/>
                  <a:gd name="connsiteX8" fmla="*/ 0 w 400050"/>
                  <a:gd name="connsiteY8" fmla="*/ 101922 h 616913"/>
                  <a:gd name="connsiteX9" fmla="*/ 12700 w 400050"/>
                  <a:gd name="connsiteY9" fmla="*/ 117797 h 616913"/>
                  <a:gd name="connsiteX10" fmla="*/ 34925 w 400050"/>
                  <a:gd name="connsiteY10" fmla="*/ 114622 h 616913"/>
                  <a:gd name="connsiteX11" fmla="*/ 44450 w 400050"/>
                  <a:gd name="connsiteY11" fmla="*/ 105097 h 616913"/>
                  <a:gd name="connsiteX12" fmla="*/ 66675 w 400050"/>
                  <a:gd name="connsiteY12" fmla="*/ 108272 h 616913"/>
                  <a:gd name="connsiteX13" fmla="*/ 76200 w 400050"/>
                  <a:gd name="connsiteY13" fmla="*/ 117797 h 616913"/>
                  <a:gd name="connsiteX14" fmla="*/ 79375 w 400050"/>
                  <a:gd name="connsiteY14" fmla="*/ 130497 h 616913"/>
                  <a:gd name="connsiteX15" fmla="*/ 82550 w 400050"/>
                  <a:gd name="connsiteY15" fmla="*/ 162247 h 616913"/>
                  <a:gd name="connsiteX16" fmla="*/ 88900 w 400050"/>
                  <a:gd name="connsiteY16" fmla="*/ 171772 h 616913"/>
                  <a:gd name="connsiteX17" fmla="*/ 92075 w 400050"/>
                  <a:gd name="connsiteY17" fmla="*/ 184472 h 616913"/>
                  <a:gd name="connsiteX18" fmla="*/ 101600 w 400050"/>
                  <a:gd name="connsiteY18" fmla="*/ 209872 h 616913"/>
                  <a:gd name="connsiteX19" fmla="*/ 111125 w 400050"/>
                  <a:gd name="connsiteY19" fmla="*/ 251147 h 616913"/>
                  <a:gd name="connsiteX20" fmla="*/ 117475 w 400050"/>
                  <a:gd name="connsiteY20" fmla="*/ 260672 h 616913"/>
                  <a:gd name="connsiteX21" fmla="*/ 123825 w 400050"/>
                  <a:gd name="connsiteY21" fmla="*/ 273372 h 616913"/>
                  <a:gd name="connsiteX22" fmla="*/ 133350 w 400050"/>
                  <a:gd name="connsiteY22" fmla="*/ 276547 h 616913"/>
                  <a:gd name="connsiteX23" fmla="*/ 168275 w 400050"/>
                  <a:gd name="connsiteY23" fmla="*/ 279722 h 616913"/>
                  <a:gd name="connsiteX24" fmla="*/ 177800 w 400050"/>
                  <a:gd name="connsiteY24" fmla="*/ 286072 h 616913"/>
                  <a:gd name="connsiteX25" fmla="*/ 187325 w 400050"/>
                  <a:gd name="connsiteY25" fmla="*/ 340047 h 616913"/>
                  <a:gd name="connsiteX26" fmla="*/ 196850 w 400050"/>
                  <a:gd name="connsiteY26" fmla="*/ 343222 h 616913"/>
                  <a:gd name="connsiteX27" fmla="*/ 206375 w 400050"/>
                  <a:gd name="connsiteY27" fmla="*/ 352747 h 616913"/>
                  <a:gd name="connsiteX28" fmla="*/ 219075 w 400050"/>
                  <a:gd name="connsiteY28" fmla="*/ 371797 h 616913"/>
                  <a:gd name="connsiteX29" fmla="*/ 238125 w 400050"/>
                  <a:gd name="connsiteY29" fmla="*/ 390847 h 616913"/>
                  <a:gd name="connsiteX30" fmla="*/ 241300 w 400050"/>
                  <a:gd name="connsiteY30" fmla="*/ 400372 h 616913"/>
                  <a:gd name="connsiteX31" fmla="*/ 238125 w 400050"/>
                  <a:gd name="connsiteY31" fmla="*/ 428947 h 616913"/>
                  <a:gd name="connsiteX32" fmla="*/ 231775 w 400050"/>
                  <a:gd name="connsiteY32" fmla="*/ 438472 h 616913"/>
                  <a:gd name="connsiteX33" fmla="*/ 222250 w 400050"/>
                  <a:gd name="connsiteY33" fmla="*/ 441647 h 616913"/>
                  <a:gd name="connsiteX34" fmla="*/ 168275 w 400050"/>
                  <a:gd name="connsiteY34" fmla="*/ 447997 h 616913"/>
                  <a:gd name="connsiteX35" fmla="*/ 158750 w 400050"/>
                  <a:gd name="connsiteY35" fmla="*/ 454347 h 616913"/>
                  <a:gd name="connsiteX36" fmla="*/ 149225 w 400050"/>
                  <a:gd name="connsiteY36" fmla="*/ 463872 h 616913"/>
                  <a:gd name="connsiteX37" fmla="*/ 130175 w 400050"/>
                  <a:gd name="connsiteY37" fmla="*/ 470222 h 616913"/>
                  <a:gd name="connsiteX38" fmla="*/ 120650 w 400050"/>
                  <a:gd name="connsiteY38" fmla="*/ 473397 h 616913"/>
                  <a:gd name="connsiteX39" fmla="*/ 111125 w 400050"/>
                  <a:gd name="connsiteY39" fmla="*/ 479747 h 616913"/>
                  <a:gd name="connsiteX40" fmla="*/ 104775 w 400050"/>
                  <a:gd name="connsiteY40" fmla="*/ 489272 h 616913"/>
                  <a:gd name="connsiteX41" fmla="*/ 95250 w 400050"/>
                  <a:gd name="connsiteY41" fmla="*/ 492447 h 616913"/>
                  <a:gd name="connsiteX42" fmla="*/ 85725 w 400050"/>
                  <a:gd name="connsiteY42" fmla="*/ 498797 h 616913"/>
                  <a:gd name="connsiteX43" fmla="*/ 66675 w 400050"/>
                  <a:gd name="connsiteY43" fmla="*/ 508322 h 616913"/>
                  <a:gd name="connsiteX44" fmla="*/ 53975 w 400050"/>
                  <a:gd name="connsiteY44" fmla="*/ 527372 h 616913"/>
                  <a:gd name="connsiteX45" fmla="*/ 50800 w 400050"/>
                  <a:gd name="connsiteY45" fmla="*/ 536897 h 616913"/>
                  <a:gd name="connsiteX46" fmla="*/ 63500 w 400050"/>
                  <a:gd name="connsiteY46" fmla="*/ 581347 h 616913"/>
                  <a:gd name="connsiteX47" fmla="*/ 73025 w 400050"/>
                  <a:gd name="connsiteY47" fmla="*/ 584522 h 616913"/>
                  <a:gd name="connsiteX48" fmla="*/ 82550 w 400050"/>
                  <a:gd name="connsiteY48" fmla="*/ 594047 h 616913"/>
                  <a:gd name="connsiteX49" fmla="*/ 92075 w 400050"/>
                  <a:gd name="connsiteY49" fmla="*/ 597222 h 616913"/>
                  <a:gd name="connsiteX50" fmla="*/ 127000 w 400050"/>
                  <a:gd name="connsiteY50" fmla="*/ 600397 h 616913"/>
                  <a:gd name="connsiteX51" fmla="*/ 152400 w 400050"/>
                  <a:gd name="connsiteY51" fmla="*/ 603572 h 616913"/>
                  <a:gd name="connsiteX52" fmla="*/ 165100 w 400050"/>
                  <a:gd name="connsiteY52" fmla="*/ 613097 h 616913"/>
                  <a:gd name="connsiteX53" fmla="*/ 234950 w 400050"/>
                  <a:gd name="connsiteY53" fmla="*/ 613097 h 616913"/>
                  <a:gd name="connsiteX54" fmla="*/ 247650 w 400050"/>
                  <a:gd name="connsiteY54" fmla="*/ 606747 h 616913"/>
                  <a:gd name="connsiteX55" fmla="*/ 266700 w 400050"/>
                  <a:gd name="connsiteY55" fmla="*/ 600397 h 616913"/>
                  <a:gd name="connsiteX56" fmla="*/ 288925 w 400050"/>
                  <a:gd name="connsiteY56" fmla="*/ 590872 h 616913"/>
                  <a:gd name="connsiteX57" fmla="*/ 307975 w 400050"/>
                  <a:gd name="connsiteY57" fmla="*/ 581347 h 616913"/>
                  <a:gd name="connsiteX58" fmla="*/ 333375 w 400050"/>
                  <a:gd name="connsiteY58" fmla="*/ 574997 h 616913"/>
                  <a:gd name="connsiteX59" fmla="*/ 365125 w 400050"/>
                  <a:gd name="connsiteY59" fmla="*/ 552772 h 616913"/>
                  <a:gd name="connsiteX60" fmla="*/ 371475 w 400050"/>
                  <a:gd name="connsiteY60" fmla="*/ 533722 h 616913"/>
                  <a:gd name="connsiteX61" fmla="*/ 374650 w 400050"/>
                  <a:gd name="connsiteY61" fmla="*/ 524197 h 616913"/>
                  <a:gd name="connsiteX62" fmla="*/ 387350 w 400050"/>
                  <a:gd name="connsiteY62" fmla="*/ 505147 h 616913"/>
                  <a:gd name="connsiteX63" fmla="*/ 393700 w 400050"/>
                  <a:gd name="connsiteY63" fmla="*/ 495622 h 616913"/>
                  <a:gd name="connsiteX64" fmla="*/ 400050 w 400050"/>
                  <a:gd name="connsiteY64" fmla="*/ 486097 h 616913"/>
                  <a:gd name="connsiteX65" fmla="*/ 393700 w 400050"/>
                  <a:gd name="connsiteY65" fmla="*/ 470222 h 616913"/>
                  <a:gd name="connsiteX66" fmla="*/ 384175 w 400050"/>
                  <a:gd name="connsiteY66" fmla="*/ 435297 h 616913"/>
                  <a:gd name="connsiteX67" fmla="*/ 377825 w 400050"/>
                  <a:gd name="connsiteY67" fmla="*/ 422597 h 616913"/>
                  <a:gd name="connsiteX68" fmla="*/ 358775 w 400050"/>
                  <a:gd name="connsiteY68" fmla="*/ 413072 h 616913"/>
                  <a:gd name="connsiteX69" fmla="*/ 320675 w 400050"/>
                  <a:gd name="connsiteY69" fmla="*/ 409897 h 616913"/>
                  <a:gd name="connsiteX70" fmla="*/ 311150 w 400050"/>
                  <a:gd name="connsiteY70" fmla="*/ 390847 h 616913"/>
                  <a:gd name="connsiteX71" fmla="*/ 320675 w 400050"/>
                  <a:gd name="connsiteY71" fmla="*/ 352747 h 616913"/>
                  <a:gd name="connsiteX72" fmla="*/ 327025 w 400050"/>
                  <a:gd name="connsiteY72" fmla="*/ 343222 h 616913"/>
                  <a:gd name="connsiteX73" fmla="*/ 304800 w 400050"/>
                  <a:gd name="connsiteY73" fmla="*/ 308297 h 616913"/>
                  <a:gd name="connsiteX74" fmla="*/ 273050 w 400050"/>
                  <a:gd name="connsiteY74" fmla="*/ 273372 h 616913"/>
                  <a:gd name="connsiteX75" fmla="*/ 263525 w 400050"/>
                  <a:gd name="connsiteY75" fmla="*/ 267022 h 616913"/>
                  <a:gd name="connsiteX76" fmla="*/ 244475 w 400050"/>
                  <a:gd name="connsiteY76" fmla="*/ 247972 h 616913"/>
                  <a:gd name="connsiteX77" fmla="*/ 234950 w 400050"/>
                  <a:gd name="connsiteY77" fmla="*/ 238447 h 616913"/>
                  <a:gd name="connsiteX78" fmla="*/ 228600 w 400050"/>
                  <a:gd name="connsiteY78" fmla="*/ 228922 h 616913"/>
                  <a:gd name="connsiteX79" fmla="*/ 219075 w 400050"/>
                  <a:gd name="connsiteY79" fmla="*/ 219397 h 616913"/>
                  <a:gd name="connsiteX80" fmla="*/ 206375 w 400050"/>
                  <a:gd name="connsiteY80" fmla="*/ 200347 h 616913"/>
                  <a:gd name="connsiteX81" fmla="*/ 193675 w 400050"/>
                  <a:gd name="connsiteY81" fmla="*/ 171772 h 616913"/>
                  <a:gd name="connsiteX82" fmla="*/ 190500 w 400050"/>
                  <a:gd name="connsiteY82" fmla="*/ 152722 h 616913"/>
                  <a:gd name="connsiteX83" fmla="*/ 187325 w 400050"/>
                  <a:gd name="connsiteY83" fmla="*/ 130497 h 616913"/>
                  <a:gd name="connsiteX84" fmla="*/ 180975 w 400050"/>
                  <a:gd name="connsiteY84" fmla="*/ 111447 h 616913"/>
                  <a:gd name="connsiteX85" fmla="*/ 177800 w 400050"/>
                  <a:gd name="connsiteY85" fmla="*/ 95572 h 616913"/>
                  <a:gd name="connsiteX86" fmla="*/ 146050 w 400050"/>
                  <a:gd name="connsiteY86" fmla="*/ 57472 h 616913"/>
                  <a:gd name="connsiteX87" fmla="*/ 139700 w 400050"/>
                  <a:gd name="connsiteY87" fmla="*/ 47947 h 616913"/>
                  <a:gd name="connsiteX88" fmla="*/ 136525 w 400050"/>
                  <a:gd name="connsiteY88" fmla="*/ 32072 h 616913"/>
                  <a:gd name="connsiteX89" fmla="*/ 123825 w 400050"/>
                  <a:gd name="connsiteY89" fmla="*/ 322 h 61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400050" h="616913">
                    <a:moveTo>
                      <a:pt x="123825" y="322"/>
                    </a:moveTo>
                    <a:cubicBezTo>
                      <a:pt x="119063" y="-2324"/>
                      <a:pt x="114177" y="12046"/>
                      <a:pt x="107950" y="16197"/>
                    </a:cubicBezTo>
                    <a:cubicBezTo>
                      <a:pt x="104319" y="18618"/>
                      <a:pt x="99039" y="17207"/>
                      <a:pt x="95250" y="19372"/>
                    </a:cubicBezTo>
                    <a:cubicBezTo>
                      <a:pt x="91351" y="21600"/>
                      <a:pt x="89650" y="26716"/>
                      <a:pt x="85725" y="28897"/>
                    </a:cubicBezTo>
                    <a:cubicBezTo>
                      <a:pt x="79874" y="32148"/>
                      <a:pt x="72244" y="31534"/>
                      <a:pt x="66675" y="35247"/>
                    </a:cubicBezTo>
                    <a:lnTo>
                      <a:pt x="47625" y="47947"/>
                    </a:lnTo>
                    <a:cubicBezTo>
                      <a:pt x="39990" y="59399"/>
                      <a:pt x="35274" y="67823"/>
                      <a:pt x="22225" y="76522"/>
                    </a:cubicBezTo>
                    <a:cubicBezTo>
                      <a:pt x="8964" y="85363"/>
                      <a:pt x="15398" y="80174"/>
                      <a:pt x="3175" y="92397"/>
                    </a:cubicBezTo>
                    <a:cubicBezTo>
                      <a:pt x="2117" y="95572"/>
                      <a:pt x="0" y="98575"/>
                      <a:pt x="0" y="101922"/>
                    </a:cubicBezTo>
                    <a:cubicBezTo>
                      <a:pt x="0" y="112146"/>
                      <a:pt x="5386" y="112921"/>
                      <a:pt x="12700" y="117797"/>
                    </a:cubicBezTo>
                    <a:cubicBezTo>
                      <a:pt x="20108" y="116739"/>
                      <a:pt x="27977" y="117401"/>
                      <a:pt x="34925" y="114622"/>
                    </a:cubicBezTo>
                    <a:cubicBezTo>
                      <a:pt x="39094" y="112954"/>
                      <a:pt x="40047" y="105978"/>
                      <a:pt x="44450" y="105097"/>
                    </a:cubicBezTo>
                    <a:cubicBezTo>
                      <a:pt x="51788" y="103629"/>
                      <a:pt x="59267" y="107214"/>
                      <a:pt x="66675" y="108272"/>
                    </a:cubicBezTo>
                    <a:cubicBezTo>
                      <a:pt x="69850" y="111447"/>
                      <a:pt x="73972" y="113898"/>
                      <a:pt x="76200" y="117797"/>
                    </a:cubicBezTo>
                    <a:cubicBezTo>
                      <a:pt x="78365" y="121586"/>
                      <a:pt x="78758" y="126177"/>
                      <a:pt x="79375" y="130497"/>
                    </a:cubicBezTo>
                    <a:cubicBezTo>
                      <a:pt x="80879" y="141026"/>
                      <a:pt x="80158" y="151883"/>
                      <a:pt x="82550" y="162247"/>
                    </a:cubicBezTo>
                    <a:cubicBezTo>
                      <a:pt x="83408" y="165965"/>
                      <a:pt x="86783" y="168597"/>
                      <a:pt x="88900" y="171772"/>
                    </a:cubicBezTo>
                    <a:cubicBezTo>
                      <a:pt x="89958" y="176005"/>
                      <a:pt x="90543" y="180386"/>
                      <a:pt x="92075" y="184472"/>
                    </a:cubicBezTo>
                    <a:cubicBezTo>
                      <a:pt x="99847" y="205198"/>
                      <a:pt x="97765" y="188779"/>
                      <a:pt x="101600" y="209872"/>
                    </a:cubicBezTo>
                    <a:cubicBezTo>
                      <a:pt x="103613" y="220942"/>
                      <a:pt x="104295" y="240902"/>
                      <a:pt x="111125" y="251147"/>
                    </a:cubicBezTo>
                    <a:cubicBezTo>
                      <a:pt x="113242" y="254322"/>
                      <a:pt x="115582" y="257359"/>
                      <a:pt x="117475" y="260672"/>
                    </a:cubicBezTo>
                    <a:cubicBezTo>
                      <a:pt x="119823" y="264781"/>
                      <a:pt x="120478" y="270025"/>
                      <a:pt x="123825" y="273372"/>
                    </a:cubicBezTo>
                    <a:cubicBezTo>
                      <a:pt x="126192" y="275739"/>
                      <a:pt x="130037" y="276074"/>
                      <a:pt x="133350" y="276547"/>
                    </a:cubicBezTo>
                    <a:cubicBezTo>
                      <a:pt x="144922" y="278200"/>
                      <a:pt x="156633" y="278664"/>
                      <a:pt x="168275" y="279722"/>
                    </a:cubicBezTo>
                    <a:cubicBezTo>
                      <a:pt x="171450" y="281839"/>
                      <a:pt x="176875" y="282370"/>
                      <a:pt x="177800" y="286072"/>
                    </a:cubicBezTo>
                    <a:cubicBezTo>
                      <a:pt x="179594" y="293250"/>
                      <a:pt x="173160" y="328715"/>
                      <a:pt x="187325" y="340047"/>
                    </a:cubicBezTo>
                    <a:cubicBezTo>
                      <a:pt x="189938" y="342138"/>
                      <a:pt x="193675" y="342164"/>
                      <a:pt x="196850" y="343222"/>
                    </a:cubicBezTo>
                    <a:cubicBezTo>
                      <a:pt x="200025" y="346397"/>
                      <a:pt x="203618" y="349203"/>
                      <a:pt x="206375" y="352747"/>
                    </a:cubicBezTo>
                    <a:cubicBezTo>
                      <a:pt x="211060" y="358771"/>
                      <a:pt x="213679" y="366401"/>
                      <a:pt x="219075" y="371797"/>
                    </a:cubicBezTo>
                    <a:lnTo>
                      <a:pt x="238125" y="390847"/>
                    </a:lnTo>
                    <a:cubicBezTo>
                      <a:pt x="239183" y="394022"/>
                      <a:pt x="241300" y="397025"/>
                      <a:pt x="241300" y="400372"/>
                    </a:cubicBezTo>
                    <a:cubicBezTo>
                      <a:pt x="241300" y="409956"/>
                      <a:pt x="240449" y="419650"/>
                      <a:pt x="238125" y="428947"/>
                    </a:cubicBezTo>
                    <a:cubicBezTo>
                      <a:pt x="237200" y="432649"/>
                      <a:pt x="234755" y="436088"/>
                      <a:pt x="231775" y="438472"/>
                    </a:cubicBezTo>
                    <a:cubicBezTo>
                      <a:pt x="229162" y="440563"/>
                      <a:pt x="225468" y="440728"/>
                      <a:pt x="222250" y="441647"/>
                    </a:cubicBezTo>
                    <a:cubicBezTo>
                      <a:pt x="200625" y="447825"/>
                      <a:pt x="199790" y="445573"/>
                      <a:pt x="168275" y="447997"/>
                    </a:cubicBezTo>
                    <a:cubicBezTo>
                      <a:pt x="165100" y="450114"/>
                      <a:pt x="161681" y="451904"/>
                      <a:pt x="158750" y="454347"/>
                    </a:cubicBezTo>
                    <a:cubicBezTo>
                      <a:pt x="155301" y="457222"/>
                      <a:pt x="153150" y="461691"/>
                      <a:pt x="149225" y="463872"/>
                    </a:cubicBezTo>
                    <a:cubicBezTo>
                      <a:pt x="143374" y="467123"/>
                      <a:pt x="136525" y="468105"/>
                      <a:pt x="130175" y="470222"/>
                    </a:cubicBezTo>
                    <a:cubicBezTo>
                      <a:pt x="127000" y="471280"/>
                      <a:pt x="123435" y="471541"/>
                      <a:pt x="120650" y="473397"/>
                    </a:cubicBezTo>
                    <a:lnTo>
                      <a:pt x="111125" y="479747"/>
                    </a:lnTo>
                    <a:cubicBezTo>
                      <a:pt x="109008" y="482922"/>
                      <a:pt x="107755" y="486888"/>
                      <a:pt x="104775" y="489272"/>
                    </a:cubicBezTo>
                    <a:cubicBezTo>
                      <a:pt x="102162" y="491363"/>
                      <a:pt x="98243" y="490950"/>
                      <a:pt x="95250" y="492447"/>
                    </a:cubicBezTo>
                    <a:cubicBezTo>
                      <a:pt x="91837" y="494154"/>
                      <a:pt x="89138" y="497090"/>
                      <a:pt x="85725" y="498797"/>
                    </a:cubicBezTo>
                    <a:cubicBezTo>
                      <a:pt x="59435" y="511942"/>
                      <a:pt x="93972" y="490124"/>
                      <a:pt x="66675" y="508322"/>
                    </a:cubicBezTo>
                    <a:cubicBezTo>
                      <a:pt x="59126" y="530970"/>
                      <a:pt x="69830" y="503589"/>
                      <a:pt x="53975" y="527372"/>
                    </a:cubicBezTo>
                    <a:cubicBezTo>
                      <a:pt x="52119" y="530157"/>
                      <a:pt x="51858" y="533722"/>
                      <a:pt x="50800" y="536897"/>
                    </a:cubicBezTo>
                    <a:cubicBezTo>
                      <a:pt x="52887" y="559859"/>
                      <a:pt x="46283" y="569869"/>
                      <a:pt x="63500" y="581347"/>
                    </a:cubicBezTo>
                    <a:cubicBezTo>
                      <a:pt x="66285" y="583203"/>
                      <a:pt x="69850" y="583464"/>
                      <a:pt x="73025" y="584522"/>
                    </a:cubicBezTo>
                    <a:cubicBezTo>
                      <a:pt x="76200" y="587697"/>
                      <a:pt x="78814" y="591556"/>
                      <a:pt x="82550" y="594047"/>
                    </a:cubicBezTo>
                    <a:cubicBezTo>
                      <a:pt x="85335" y="595903"/>
                      <a:pt x="88762" y="596749"/>
                      <a:pt x="92075" y="597222"/>
                    </a:cubicBezTo>
                    <a:cubicBezTo>
                      <a:pt x="103647" y="598875"/>
                      <a:pt x="115375" y="599173"/>
                      <a:pt x="127000" y="600397"/>
                    </a:cubicBezTo>
                    <a:cubicBezTo>
                      <a:pt x="135486" y="601290"/>
                      <a:pt x="143933" y="602514"/>
                      <a:pt x="152400" y="603572"/>
                    </a:cubicBezTo>
                    <a:cubicBezTo>
                      <a:pt x="156633" y="606747"/>
                      <a:pt x="160367" y="610730"/>
                      <a:pt x="165100" y="613097"/>
                    </a:cubicBezTo>
                    <a:cubicBezTo>
                      <a:pt x="182265" y="621680"/>
                      <a:pt x="234850" y="613103"/>
                      <a:pt x="234950" y="613097"/>
                    </a:cubicBezTo>
                    <a:cubicBezTo>
                      <a:pt x="239183" y="610980"/>
                      <a:pt x="243256" y="608505"/>
                      <a:pt x="247650" y="606747"/>
                    </a:cubicBezTo>
                    <a:cubicBezTo>
                      <a:pt x="253865" y="604261"/>
                      <a:pt x="261131" y="604110"/>
                      <a:pt x="266700" y="600397"/>
                    </a:cubicBezTo>
                    <a:cubicBezTo>
                      <a:pt x="279856" y="591626"/>
                      <a:pt x="272523" y="594972"/>
                      <a:pt x="288925" y="590872"/>
                    </a:cubicBezTo>
                    <a:cubicBezTo>
                      <a:pt x="298237" y="584664"/>
                      <a:pt x="297459" y="583976"/>
                      <a:pt x="307975" y="581347"/>
                    </a:cubicBezTo>
                    <a:cubicBezTo>
                      <a:pt x="313093" y="580068"/>
                      <a:pt x="327437" y="578296"/>
                      <a:pt x="333375" y="574997"/>
                    </a:cubicBezTo>
                    <a:cubicBezTo>
                      <a:pt x="343426" y="569413"/>
                      <a:pt x="355612" y="559907"/>
                      <a:pt x="365125" y="552772"/>
                    </a:cubicBezTo>
                    <a:lnTo>
                      <a:pt x="371475" y="533722"/>
                    </a:lnTo>
                    <a:cubicBezTo>
                      <a:pt x="372533" y="530547"/>
                      <a:pt x="372794" y="526982"/>
                      <a:pt x="374650" y="524197"/>
                    </a:cubicBezTo>
                    <a:lnTo>
                      <a:pt x="387350" y="505147"/>
                    </a:lnTo>
                    <a:lnTo>
                      <a:pt x="393700" y="495622"/>
                    </a:lnTo>
                    <a:lnTo>
                      <a:pt x="400050" y="486097"/>
                    </a:lnTo>
                    <a:cubicBezTo>
                      <a:pt x="397933" y="480805"/>
                      <a:pt x="395376" y="475669"/>
                      <a:pt x="393700" y="470222"/>
                    </a:cubicBezTo>
                    <a:cubicBezTo>
                      <a:pt x="391934" y="464483"/>
                      <a:pt x="388041" y="444317"/>
                      <a:pt x="384175" y="435297"/>
                    </a:cubicBezTo>
                    <a:cubicBezTo>
                      <a:pt x="382311" y="430947"/>
                      <a:pt x="380855" y="426233"/>
                      <a:pt x="377825" y="422597"/>
                    </a:cubicBezTo>
                    <a:cubicBezTo>
                      <a:pt x="374480" y="418583"/>
                      <a:pt x="364057" y="413776"/>
                      <a:pt x="358775" y="413072"/>
                    </a:cubicBezTo>
                    <a:cubicBezTo>
                      <a:pt x="346143" y="411388"/>
                      <a:pt x="333375" y="410955"/>
                      <a:pt x="320675" y="409897"/>
                    </a:cubicBezTo>
                    <a:cubicBezTo>
                      <a:pt x="317464" y="405081"/>
                      <a:pt x="311150" y="397420"/>
                      <a:pt x="311150" y="390847"/>
                    </a:cubicBezTo>
                    <a:cubicBezTo>
                      <a:pt x="311150" y="383705"/>
                      <a:pt x="316735" y="358658"/>
                      <a:pt x="320675" y="352747"/>
                    </a:cubicBezTo>
                    <a:lnTo>
                      <a:pt x="327025" y="343222"/>
                    </a:lnTo>
                    <a:cubicBezTo>
                      <a:pt x="320840" y="312295"/>
                      <a:pt x="329745" y="341556"/>
                      <a:pt x="304800" y="308297"/>
                    </a:cubicBezTo>
                    <a:cubicBezTo>
                      <a:pt x="295546" y="295959"/>
                      <a:pt x="286033" y="282028"/>
                      <a:pt x="273050" y="273372"/>
                    </a:cubicBezTo>
                    <a:cubicBezTo>
                      <a:pt x="269875" y="271255"/>
                      <a:pt x="266377" y="269557"/>
                      <a:pt x="263525" y="267022"/>
                    </a:cubicBezTo>
                    <a:cubicBezTo>
                      <a:pt x="256813" y="261056"/>
                      <a:pt x="250825" y="254322"/>
                      <a:pt x="244475" y="247972"/>
                    </a:cubicBezTo>
                    <a:cubicBezTo>
                      <a:pt x="241300" y="244797"/>
                      <a:pt x="237441" y="242183"/>
                      <a:pt x="234950" y="238447"/>
                    </a:cubicBezTo>
                    <a:cubicBezTo>
                      <a:pt x="232833" y="235272"/>
                      <a:pt x="231043" y="231853"/>
                      <a:pt x="228600" y="228922"/>
                    </a:cubicBezTo>
                    <a:cubicBezTo>
                      <a:pt x="225725" y="225473"/>
                      <a:pt x="221832" y="222941"/>
                      <a:pt x="219075" y="219397"/>
                    </a:cubicBezTo>
                    <a:cubicBezTo>
                      <a:pt x="214390" y="213373"/>
                      <a:pt x="210608" y="206697"/>
                      <a:pt x="206375" y="200347"/>
                    </a:cubicBezTo>
                    <a:cubicBezTo>
                      <a:pt x="199184" y="189561"/>
                      <a:pt x="196194" y="186885"/>
                      <a:pt x="193675" y="171772"/>
                    </a:cubicBezTo>
                    <a:cubicBezTo>
                      <a:pt x="192617" y="165422"/>
                      <a:pt x="191479" y="159085"/>
                      <a:pt x="190500" y="152722"/>
                    </a:cubicBezTo>
                    <a:cubicBezTo>
                      <a:pt x="189362" y="145325"/>
                      <a:pt x="189008" y="137789"/>
                      <a:pt x="187325" y="130497"/>
                    </a:cubicBezTo>
                    <a:cubicBezTo>
                      <a:pt x="185820" y="123975"/>
                      <a:pt x="182736" y="117905"/>
                      <a:pt x="180975" y="111447"/>
                    </a:cubicBezTo>
                    <a:cubicBezTo>
                      <a:pt x="179555" y="106241"/>
                      <a:pt x="180033" y="100485"/>
                      <a:pt x="177800" y="95572"/>
                    </a:cubicBezTo>
                    <a:cubicBezTo>
                      <a:pt x="162960" y="62925"/>
                      <a:pt x="167153" y="89126"/>
                      <a:pt x="146050" y="57472"/>
                    </a:cubicBezTo>
                    <a:lnTo>
                      <a:pt x="139700" y="47947"/>
                    </a:lnTo>
                    <a:cubicBezTo>
                      <a:pt x="138642" y="42655"/>
                      <a:pt x="138420" y="37125"/>
                      <a:pt x="136525" y="32072"/>
                    </a:cubicBezTo>
                    <a:cubicBezTo>
                      <a:pt x="134371" y="26328"/>
                      <a:pt x="128587" y="2968"/>
                      <a:pt x="123825" y="322"/>
                    </a:cubicBezTo>
                    <a:close/>
                  </a:path>
                </a:pathLst>
              </a:cu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7" name="Forma libre 8">
                <a:extLst>
                  <a:ext uri="{FF2B5EF4-FFF2-40B4-BE49-F238E27FC236}">
                    <a16:creationId xmlns:a16="http://schemas.microsoft.com/office/drawing/2014/main" id="{2B7761C5-9A08-B704-0068-9EEB4534CBB6}"/>
                  </a:ext>
                </a:extLst>
              </p:cNvPr>
              <p:cNvSpPr/>
              <p:nvPr/>
            </p:nvSpPr>
            <p:spPr>
              <a:xfrm>
                <a:off x="3361698" y="2733338"/>
                <a:ext cx="140327" cy="114637"/>
              </a:xfrm>
              <a:custGeom>
                <a:avLst/>
                <a:gdLst>
                  <a:gd name="connsiteX0" fmla="*/ 73652 w 140327"/>
                  <a:gd name="connsiteY0" fmla="*/ 337 h 114637"/>
                  <a:gd name="connsiteX1" fmla="*/ 57777 w 140327"/>
                  <a:gd name="connsiteY1" fmla="*/ 13037 h 114637"/>
                  <a:gd name="connsiteX2" fmla="*/ 10152 w 140327"/>
                  <a:gd name="connsiteY2" fmla="*/ 22562 h 114637"/>
                  <a:gd name="connsiteX3" fmla="*/ 627 w 140327"/>
                  <a:gd name="connsiteY3" fmla="*/ 32087 h 114637"/>
                  <a:gd name="connsiteX4" fmla="*/ 10152 w 140327"/>
                  <a:gd name="connsiteY4" fmla="*/ 76537 h 114637"/>
                  <a:gd name="connsiteX5" fmla="*/ 19677 w 140327"/>
                  <a:gd name="connsiteY5" fmla="*/ 86062 h 114637"/>
                  <a:gd name="connsiteX6" fmla="*/ 26027 w 140327"/>
                  <a:gd name="connsiteY6" fmla="*/ 95587 h 114637"/>
                  <a:gd name="connsiteX7" fmla="*/ 45077 w 140327"/>
                  <a:gd name="connsiteY7" fmla="*/ 114637 h 114637"/>
                  <a:gd name="connsiteX8" fmla="*/ 118102 w 140327"/>
                  <a:gd name="connsiteY8" fmla="*/ 111462 h 114637"/>
                  <a:gd name="connsiteX9" fmla="*/ 133977 w 140327"/>
                  <a:gd name="connsiteY9" fmla="*/ 105112 h 114637"/>
                  <a:gd name="connsiteX10" fmla="*/ 140327 w 140327"/>
                  <a:gd name="connsiteY10" fmla="*/ 89237 h 114637"/>
                  <a:gd name="connsiteX11" fmla="*/ 137152 w 140327"/>
                  <a:gd name="connsiteY11" fmla="*/ 60662 h 114637"/>
                  <a:gd name="connsiteX12" fmla="*/ 124452 w 140327"/>
                  <a:gd name="connsiteY12" fmla="*/ 51137 h 114637"/>
                  <a:gd name="connsiteX13" fmla="*/ 111752 w 140327"/>
                  <a:gd name="connsiteY13" fmla="*/ 3512 h 114637"/>
                  <a:gd name="connsiteX14" fmla="*/ 73652 w 140327"/>
                  <a:gd name="connsiteY14" fmla="*/ 337 h 114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0327" h="114637">
                    <a:moveTo>
                      <a:pt x="73652" y="337"/>
                    </a:moveTo>
                    <a:cubicBezTo>
                      <a:pt x="64656" y="1924"/>
                      <a:pt x="63726" y="9792"/>
                      <a:pt x="57777" y="13037"/>
                    </a:cubicBezTo>
                    <a:cubicBezTo>
                      <a:pt x="43379" y="20891"/>
                      <a:pt x="25702" y="20834"/>
                      <a:pt x="10152" y="22562"/>
                    </a:cubicBezTo>
                    <a:cubicBezTo>
                      <a:pt x="6977" y="25737"/>
                      <a:pt x="1310" y="27649"/>
                      <a:pt x="627" y="32087"/>
                    </a:cubicBezTo>
                    <a:cubicBezTo>
                      <a:pt x="-1446" y="45564"/>
                      <a:pt x="1590" y="64551"/>
                      <a:pt x="10152" y="76537"/>
                    </a:cubicBezTo>
                    <a:cubicBezTo>
                      <a:pt x="12762" y="80191"/>
                      <a:pt x="16802" y="82613"/>
                      <a:pt x="19677" y="86062"/>
                    </a:cubicBezTo>
                    <a:cubicBezTo>
                      <a:pt x="22120" y="88993"/>
                      <a:pt x="23492" y="92735"/>
                      <a:pt x="26027" y="95587"/>
                    </a:cubicBezTo>
                    <a:cubicBezTo>
                      <a:pt x="31993" y="102299"/>
                      <a:pt x="45077" y="114637"/>
                      <a:pt x="45077" y="114637"/>
                    </a:cubicBezTo>
                    <a:cubicBezTo>
                      <a:pt x="69419" y="113579"/>
                      <a:pt x="93876" y="114058"/>
                      <a:pt x="118102" y="111462"/>
                    </a:cubicBezTo>
                    <a:cubicBezTo>
                      <a:pt x="123769" y="110855"/>
                      <a:pt x="129947" y="109142"/>
                      <a:pt x="133977" y="105112"/>
                    </a:cubicBezTo>
                    <a:cubicBezTo>
                      <a:pt x="138007" y="101082"/>
                      <a:pt x="138210" y="94529"/>
                      <a:pt x="140327" y="89237"/>
                    </a:cubicBezTo>
                    <a:cubicBezTo>
                      <a:pt x="139269" y="79712"/>
                      <a:pt x="140838" y="69508"/>
                      <a:pt x="137152" y="60662"/>
                    </a:cubicBezTo>
                    <a:cubicBezTo>
                      <a:pt x="135117" y="55777"/>
                      <a:pt x="125945" y="56214"/>
                      <a:pt x="124452" y="51137"/>
                    </a:cubicBezTo>
                    <a:cubicBezTo>
                      <a:pt x="112325" y="9906"/>
                      <a:pt x="137332" y="9907"/>
                      <a:pt x="111752" y="3512"/>
                    </a:cubicBezTo>
                    <a:cubicBezTo>
                      <a:pt x="110725" y="3255"/>
                      <a:pt x="82648" y="-1250"/>
                      <a:pt x="73652" y="337"/>
                    </a:cubicBezTo>
                    <a:close/>
                  </a:path>
                </a:pathLst>
              </a:cu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8" name="Forma libre 9">
                <a:extLst>
                  <a:ext uri="{FF2B5EF4-FFF2-40B4-BE49-F238E27FC236}">
                    <a16:creationId xmlns:a16="http://schemas.microsoft.com/office/drawing/2014/main" id="{4679EF93-9AA6-BE12-FE28-9F504466430B}"/>
                  </a:ext>
                </a:extLst>
              </p:cNvPr>
              <p:cNvSpPr/>
              <p:nvPr/>
            </p:nvSpPr>
            <p:spPr>
              <a:xfrm>
                <a:off x="3768725" y="2676525"/>
                <a:ext cx="148626" cy="107950"/>
              </a:xfrm>
              <a:custGeom>
                <a:avLst/>
                <a:gdLst>
                  <a:gd name="connsiteX0" fmla="*/ 95250 w 148626"/>
                  <a:gd name="connsiteY0" fmla="*/ 22225 h 107950"/>
                  <a:gd name="connsiteX1" fmla="*/ 73025 w 148626"/>
                  <a:gd name="connsiteY1" fmla="*/ 19050 h 107950"/>
                  <a:gd name="connsiteX2" fmla="*/ 63500 w 148626"/>
                  <a:gd name="connsiteY2" fmla="*/ 9525 h 107950"/>
                  <a:gd name="connsiteX3" fmla="*/ 53975 w 148626"/>
                  <a:gd name="connsiteY3" fmla="*/ 6350 h 107950"/>
                  <a:gd name="connsiteX4" fmla="*/ 44450 w 148626"/>
                  <a:gd name="connsiteY4" fmla="*/ 0 h 107950"/>
                  <a:gd name="connsiteX5" fmla="*/ 22225 w 148626"/>
                  <a:gd name="connsiteY5" fmla="*/ 3175 h 107950"/>
                  <a:gd name="connsiteX6" fmla="*/ 19050 w 148626"/>
                  <a:gd name="connsiteY6" fmla="*/ 15875 h 107950"/>
                  <a:gd name="connsiteX7" fmla="*/ 12700 w 148626"/>
                  <a:gd name="connsiteY7" fmla="*/ 34925 h 107950"/>
                  <a:gd name="connsiteX8" fmla="*/ 0 w 148626"/>
                  <a:gd name="connsiteY8" fmla="*/ 53975 h 107950"/>
                  <a:gd name="connsiteX9" fmla="*/ 9525 w 148626"/>
                  <a:gd name="connsiteY9" fmla="*/ 95250 h 107950"/>
                  <a:gd name="connsiteX10" fmla="*/ 22225 w 148626"/>
                  <a:gd name="connsiteY10" fmla="*/ 98425 h 107950"/>
                  <a:gd name="connsiteX11" fmla="*/ 31750 w 148626"/>
                  <a:gd name="connsiteY11" fmla="*/ 101600 h 107950"/>
                  <a:gd name="connsiteX12" fmla="*/ 76200 w 148626"/>
                  <a:gd name="connsiteY12" fmla="*/ 95250 h 107950"/>
                  <a:gd name="connsiteX13" fmla="*/ 88900 w 148626"/>
                  <a:gd name="connsiteY13" fmla="*/ 92075 h 107950"/>
                  <a:gd name="connsiteX14" fmla="*/ 114300 w 148626"/>
                  <a:gd name="connsiteY14" fmla="*/ 95250 h 107950"/>
                  <a:gd name="connsiteX15" fmla="*/ 133350 w 148626"/>
                  <a:gd name="connsiteY15" fmla="*/ 107950 h 107950"/>
                  <a:gd name="connsiteX16" fmla="*/ 146050 w 148626"/>
                  <a:gd name="connsiteY16" fmla="*/ 104775 h 107950"/>
                  <a:gd name="connsiteX17" fmla="*/ 136525 w 148626"/>
                  <a:gd name="connsiteY17" fmla="*/ 44450 h 107950"/>
                  <a:gd name="connsiteX18" fmla="*/ 127000 w 148626"/>
                  <a:gd name="connsiteY18" fmla="*/ 34925 h 107950"/>
                  <a:gd name="connsiteX19" fmla="*/ 95250 w 148626"/>
                  <a:gd name="connsiteY19" fmla="*/ 22225 h 10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48626" h="107950">
                    <a:moveTo>
                      <a:pt x="95250" y="22225"/>
                    </a:moveTo>
                    <a:cubicBezTo>
                      <a:pt x="86254" y="19579"/>
                      <a:pt x="79973" y="21829"/>
                      <a:pt x="73025" y="19050"/>
                    </a:cubicBezTo>
                    <a:cubicBezTo>
                      <a:pt x="68856" y="17382"/>
                      <a:pt x="67236" y="12016"/>
                      <a:pt x="63500" y="9525"/>
                    </a:cubicBezTo>
                    <a:cubicBezTo>
                      <a:pt x="60715" y="7669"/>
                      <a:pt x="56968" y="7847"/>
                      <a:pt x="53975" y="6350"/>
                    </a:cubicBezTo>
                    <a:cubicBezTo>
                      <a:pt x="50562" y="4643"/>
                      <a:pt x="47625" y="2117"/>
                      <a:pt x="44450" y="0"/>
                    </a:cubicBezTo>
                    <a:cubicBezTo>
                      <a:pt x="37042" y="1058"/>
                      <a:pt x="28571" y="-791"/>
                      <a:pt x="22225" y="3175"/>
                    </a:cubicBezTo>
                    <a:cubicBezTo>
                      <a:pt x="18525" y="5488"/>
                      <a:pt x="20304" y="11695"/>
                      <a:pt x="19050" y="15875"/>
                    </a:cubicBezTo>
                    <a:cubicBezTo>
                      <a:pt x="17127" y="22286"/>
                      <a:pt x="16413" y="29356"/>
                      <a:pt x="12700" y="34925"/>
                    </a:cubicBezTo>
                    <a:lnTo>
                      <a:pt x="0" y="53975"/>
                    </a:lnTo>
                    <a:cubicBezTo>
                      <a:pt x="506" y="59036"/>
                      <a:pt x="-1631" y="87813"/>
                      <a:pt x="9525" y="95250"/>
                    </a:cubicBezTo>
                    <a:cubicBezTo>
                      <a:pt x="13156" y="97671"/>
                      <a:pt x="18029" y="97226"/>
                      <a:pt x="22225" y="98425"/>
                    </a:cubicBezTo>
                    <a:cubicBezTo>
                      <a:pt x="25443" y="99344"/>
                      <a:pt x="28575" y="100542"/>
                      <a:pt x="31750" y="101600"/>
                    </a:cubicBezTo>
                    <a:cubicBezTo>
                      <a:pt x="47358" y="99649"/>
                      <a:pt x="60941" y="98302"/>
                      <a:pt x="76200" y="95250"/>
                    </a:cubicBezTo>
                    <a:cubicBezTo>
                      <a:pt x="80479" y="94394"/>
                      <a:pt x="84667" y="93133"/>
                      <a:pt x="88900" y="92075"/>
                    </a:cubicBezTo>
                    <a:cubicBezTo>
                      <a:pt x="97367" y="93133"/>
                      <a:pt x="106265" y="92380"/>
                      <a:pt x="114300" y="95250"/>
                    </a:cubicBezTo>
                    <a:cubicBezTo>
                      <a:pt x="121487" y="97817"/>
                      <a:pt x="133350" y="107950"/>
                      <a:pt x="133350" y="107950"/>
                    </a:cubicBezTo>
                    <a:cubicBezTo>
                      <a:pt x="137583" y="106892"/>
                      <a:pt x="145292" y="109072"/>
                      <a:pt x="146050" y="104775"/>
                    </a:cubicBezTo>
                    <a:cubicBezTo>
                      <a:pt x="150345" y="80439"/>
                      <a:pt x="150553" y="61283"/>
                      <a:pt x="136525" y="44450"/>
                    </a:cubicBezTo>
                    <a:cubicBezTo>
                      <a:pt x="133650" y="41001"/>
                      <a:pt x="131016" y="36933"/>
                      <a:pt x="127000" y="34925"/>
                    </a:cubicBezTo>
                    <a:cubicBezTo>
                      <a:pt x="124160" y="33505"/>
                      <a:pt x="104246" y="24871"/>
                      <a:pt x="95250" y="22225"/>
                    </a:cubicBezTo>
                    <a:close/>
                  </a:path>
                </a:pathLst>
              </a:cu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9" name="Forma libre 10">
                <a:extLst>
                  <a:ext uri="{FF2B5EF4-FFF2-40B4-BE49-F238E27FC236}">
                    <a16:creationId xmlns:a16="http://schemas.microsoft.com/office/drawing/2014/main" id="{C6492CD1-DE0B-B987-7FD1-AD311C7BD849}"/>
                  </a:ext>
                </a:extLst>
              </p:cNvPr>
              <p:cNvSpPr/>
              <p:nvPr/>
            </p:nvSpPr>
            <p:spPr>
              <a:xfrm>
                <a:off x="3940155" y="2800350"/>
                <a:ext cx="187418" cy="184150"/>
              </a:xfrm>
              <a:custGeom>
                <a:avLst/>
                <a:gdLst>
                  <a:gd name="connsiteX0" fmla="*/ 120670 w 187418"/>
                  <a:gd name="connsiteY0" fmla="*/ 0 h 184150"/>
                  <a:gd name="connsiteX1" fmla="*/ 111145 w 187418"/>
                  <a:gd name="connsiteY1" fmla="*/ 25400 h 184150"/>
                  <a:gd name="connsiteX2" fmla="*/ 107970 w 187418"/>
                  <a:gd name="connsiteY2" fmla="*/ 44450 h 184150"/>
                  <a:gd name="connsiteX3" fmla="*/ 57170 w 187418"/>
                  <a:gd name="connsiteY3" fmla="*/ 53975 h 184150"/>
                  <a:gd name="connsiteX4" fmla="*/ 38120 w 187418"/>
                  <a:gd name="connsiteY4" fmla="*/ 60325 h 184150"/>
                  <a:gd name="connsiteX5" fmla="*/ 28595 w 187418"/>
                  <a:gd name="connsiteY5" fmla="*/ 63500 h 184150"/>
                  <a:gd name="connsiteX6" fmla="*/ 12720 w 187418"/>
                  <a:gd name="connsiteY6" fmla="*/ 73025 h 184150"/>
                  <a:gd name="connsiteX7" fmla="*/ 20 w 187418"/>
                  <a:gd name="connsiteY7" fmla="*/ 92075 h 184150"/>
                  <a:gd name="connsiteX8" fmla="*/ 6370 w 187418"/>
                  <a:gd name="connsiteY8" fmla="*/ 152400 h 184150"/>
                  <a:gd name="connsiteX9" fmla="*/ 12720 w 187418"/>
                  <a:gd name="connsiteY9" fmla="*/ 161925 h 184150"/>
                  <a:gd name="connsiteX10" fmla="*/ 31770 w 187418"/>
                  <a:gd name="connsiteY10" fmla="*/ 180975 h 184150"/>
                  <a:gd name="connsiteX11" fmla="*/ 41295 w 187418"/>
                  <a:gd name="connsiteY11" fmla="*/ 184150 h 184150"/>
                  <a:gd name="connsiteX12" fmla="*/ 111145 w 187418"/>
                  <a:gd name="connsiteY12" fmla="*/ 180975 h 184150"/>
                  <a:gd name="connsiteX13" fmla="*/ 130195 w 187418"/>
                  <a:gd name="connsiteY13" fmla="*/ 174625 h 184150"/>
                  <a:gd name="connsiteX14" fmla="*/ 146070 w 187418"/>
                  <a:gd name="connsiteY14" fmla="*/ 155575 h 184150"/>
                  <a:gd name="connsiteX15" fmla="*/ 155595 w 187418"/>
                  <a:gd name="connsiteY15" fmla="*/ 152400 h 184150"/>
                  <a:gd name="connsiteX16" fmla="*/ 165120 w 187418"/>
                  <a:gd name="connsiteY16" fmla="*/ 142875 h 184150"/>
                  <a:gd name="connsiteX17" fmla="*/ 184170 w 187418"/>
                  <a:gd name="connsiteY17" fmla="*/ 127000 h 184150"/>
                  <a:gd name="connsiteX18" fmla="*/ 187345 w 187418"/>
                  <a:gd name="connsiteY18" fmla="*/ 117475 h 184150"/>
                  <a:gd name="connsiteX19" fmla="*/ 180995 w 187418"/>
                  <a:gd name="connsiteY19" fmla="*/ 107950 h 184150"/>
                  <a:gd name="connsiteX20" fmla="*/ 161945 w 187418"/>
                  <a:gd name="connsiteY20" fmla="*/ 79375 h 184150"/>
                  <a:gd name="connsiteX21" fmla="*/ 152420 w 187418"/>
                  <a:gd name="connsiteY21" fmla="*/ 69850 h 184150"/>
                  <a:gd name="connsiteX22" fmla="*/ 139720 w 187418"/>
                  <a:gd name="connsiteY22" fmla="*/ 50800 h 184150"/>
                  <a:gd name="connsiteX23" fmla="*/ 120670 w 187418"/>
                  <a:gd name="connsiteY23" fmla="*/ 0 h 184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87418" h="184150">
                    <a:moveTo>
                      <a:pt x="120670" y="0"/>
                    </a:moveTo>
                    <a:cubicBezTo>
                      <a:pt x="119434" y="3090"/>
                      <a:pt x="112389" y="19801"/>
                      <a:pt x="111145" y="25400"/>
                    </a:cubicBezTo>
                    <a:cubicBezTo>
                      <a:pt x="109748" y="31684"/>
                      <a:pt x="112782" y="40173"/>
                      <a:pt x="107970" y="44450"/>
                    </a:cubicBezTo>
                    <a:cubicBezTo>
                      <a:pt x="102459" y="49349"/>
                      <a:pt x="63691" y="53160"/>
                      <a:pt x="57170" y="53975"/>
                    </a:cubicBezTo>
                    <a:lnTo>
                      <a:pt x="38120" y="60325"/>
                    </a:lnTo>
                    <a:cubicBezTo>
                      <a:pt x="34945" y="61383"/>
                      <a:pt x="31465" y="61778"/>
                      <a:pt x="28595" y="63500"/>
                    </a:cubicBezTo>
                    <a:lnTo>
                      <a:pt x="12720" y="73025"/>
                    </a:lnTo>
                    <a:cubicBezTo>
                      <a:pt x="8487" y="79375"/>
                      <a:pt x="-488" y="84460"/>
                      <a:pt x="20" y="92075"/>
                    </a:cubicBezTo>
                    <a:cubicBezTo>
                      <a:pt x="111" y="93437"/>
                      <a:pt x="262" y="138147"/>
                      <a:pt x="6370" y="152400"/>
                    </a:cubicBezTo>
                    <a:cubicBezTo>
                      <a:pt x="7873" y="155907"/>
                      <a:pt x="10185" y="159073"/>
                      <a:pt x="12720" y="161925"/>
                    </a:cubicBezTo>
                    <a:cubicBezTo>
                      <a:pt x="18686" y="168637"/>
                      <a:pt x="23251" y="178135"/>
                      <a:pt x="31770" y="180975"/>
                    </a:cubicBezTo>
                    <a:lnTo>
                      <a:pt x="41295" y="184150"/>
                    </a:lnTo>
                    <a:cubicBezTo>
                      <a:pt x="64578" y="183092"/>
                      <a:pt x="87970" y="183458"/>
                      <a:pt x="111145" y="180975"/>
                    </a:cubicBezTo>
                    <a:cubicBezTo>
                      <a:pt x="117800" y="180262"/>
                      <a:pt x="130195" y="174625"/>
                      <a:pt x="130195" y="174625"/>
                    </a:cubicBezTo>
                    <a:cubicBezTo>
                      <a:pt x="134881" y="167597"/>
                      <a:pt x="138736" y="160464"/>
                      <a:pt x="146070" y="155575"/>
                    </a:cubicBezTo>
                    <a:cubicBezTo>
                      <a:pt x="148855" y="153719"/>
                      <a:pt x="152420" y="153458"/>
                      <a:pt x="155595" y="152400"/>
                    </a:cubicBezTo>
                    <a:cubicBezTo>
                      <a:pt x="158770" y="149225"/>
                      <a:pt x="161671" y="145750"/>
                      <a:pt x="165120" y="142875"/>
                    </a:cubicBezTo>
                    <a:cubicBezTo>
                      <a:pt x="191642" y="120773"/>
                      <a:pt x="156343" y="154827"/>
                      <a:pt x="184170" y="127000"/>
                    </a:cubicBezTo>
                    <a:cubicBezTo>
                      <a:pt x="185228" y="123825"/>
                      <a:pt x="187895" y="120776"/>
                      <a:pt x="187345" y="117475"/>
                    </a:cubicBezTo>
                    <a:cubicBezTo>
                      <a:pt x="186718" y="113711"/>
                      <a:pt x="183017" y="111186"/>
                      <a:pt x="180995" y="107950"/>
                    </a:cubicBezTo>
                    <a:cubicBezTo>
                      <a:pt x="172796" y="94832"/>
                      <a:pt x="171701" y="90757"/>
                      <a:pt x="161945" y="79375"/>
                    </a:cubicBezTo>
                    <a:cubicBezTo>
                      <a:pt x="159023" y="75966"/>
                      <a:pt x="155177" y="73394"/>
                      <a:pt x="152420" y="69850"/>
                    </a:cubicBezTo>
                    <a:cubicBezTo>
                      <a:pt x="147735" y="63826"/>
                      <a:pt x="142133" y="58040"/>
                      <a:pt x="139720" y="50800"/>
                    </a:cubicBezTo>
                    <a:lnTo>
                      <a:pt x="120670" y="0"/>
                    </a:lnTo>
                    <a:close/>
                  </a:path>
                </a:pathLst>
              </a:cu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0" name="Forma libre 11">
                <a:extLst>
                  <a:ext uri="{FF2B5EF4-FFF2-40B4-BE49-F238E27FC236}">
                    <a16:creationId xmlns:a16="http://schemas.microsoft.com/office/drawing/2014/main" id="{4412D772-C6AC-BDFF-483C-48E53DCDDB07}"/>
                  </a:ext>
                </a:extLst>
              </p:cNvPr>
              <p:cNvSpPr/>
              <p:nvPr/>
            </p:nvSpPr>
            <p:spPr>
              <a:xfrm>
                <a:off x="4406269" y="2944840"/>
                <a:ext cx="173547" cy="135016"/>
              </a:xfrm>
              <a:custGeom>
                <a:avLst/>
                <a:gdLst>
                  <a:gd name="connsiteX0" fmla="*/ 140331 w 173547"/>
                  <a:gd name="connsiteY0" fmla="*/ 1560 h 135016"/>
                  <a:gd name="connsiteX1" fmla="*/ 124456 w 173547"/>
                  <a:gd name="connsiteY1" fmla="*/ 4735 h 135016"/>
                  <a:gd name="connsiteX2" fmla="*/ 114931 w 173547"/>
                  <a:gd name="connsiteY2" fmla="*/ 11085 h 135016"/>
                  <a:gd name="connsiteX3" fmla="*/ 102231 w 173547"/>
                  <a:gd name="connsiteY3" fmla="*/ 14260 h 135016"/>
                  <a:gd name="connsiteX4" fmla="*/ 73656 w 173547"/>
                  <a:gd name="connsiteY4" fmla="*/ 36485 h 135016"/>
                  <a:gd name="connsiteX5" fmla="*/ 64131 w 173547"/>
                  <a:gd name="connsiteY5" fmla="*/ 49185 h 135016"/>
                  <a:gd name="connsiteX6" fmla="*/ 51431 w 173547"/>
                  <a:gd name="connsiteY6" fmla="*/ 55535 h 135016"/>
                  <a:gd name="connsiteX7" fmla="*/ 35556 w 173547"/>
                  <a:gd name="connsiteY7" fmla="*/ 74585 h 135016"/>
                  <a:gd name="connsiteX8" fmla="*/ 26031 w 173547"/>
                  <a:gd name="connsiteY8" fmla="*/ 80935 h 135016"/>
                  <a:gd name="connsiteX9" fmla="*/ 631 w 173547"/>
                  <a:gd name="connsiteY9" fmla="*/ 109510 h 135016"/>
                  <a:gd name="connsiteX10" fmla="*/ 3806 w 173547"/>
                  <a:gd name="connsiteY10" fmla="*/ 131735 h 135016"/>
                  <a:gd name="connsiteX11" fmla="*/ 57781 w 173547"/>
                  <a:gd name="connsiteY11" fmla="*/ 125385 h 135016"/>
                  <a:gd name="connsiteX12" fmla="*/ 92706 w 173547"/>
                  <a:gd name="connsiteY12" fmla="*/ 122210 h 135016"/>
                  <a:gd name="connsiteX13" fmla="*/ 108581 w 173547"/>
                  <a:gd name="connsiteY13" fmla="*/ 99985 h 135016"/>
                  <a:gd name="connsiteX14" fmla="*/ 130806 w 173547"/>
                  <a:gd name="connsiteY14" fmla="*/ 74585 h 135016"/>
                  <a:gd name="connsiteX15" fmla="*/ 143506 w 173547"/>
                  <a:gd name="connsiteY15" fmla="*/ 55535 h 135016"/>
                  <a:gd name="connsiteX16" fmla="*/ 153031 w 173547"/>
                  <a:gd name="connsiteY16" fmla="*/ 42835 h 135016"/>
                  <a:gd name="connsiteX17" fmla="*/ 172081 w 173547"/>
                  <a:gd name="connsiteY17" fmla="*/ 30135 h 135016"/>
                  <a:gd name="connsiteX18" fmla="*/ 140331 w 173547"/>
                  <a:gd name="connsiteY18" fmla="*/ 1560 h 13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3547" h="135016">
                    <a:moveTo>
                      <a:pt x="140331" y="1560"/>
                    </a:moveTo>
                    <a:cubicBezTo>
                      <a:pt x="132394" y="-2673"/>
                      <a:pt x="129509" y="2840"/>
                      <a:pt x="124456" y="4735"/>
                    </a:cubicBezTo>
                    <a:cubicBezTo>
                      <a:pt x="120883" y="6075"/>
                      <a:pt x="118438" y="9582"/>
                      <a:pt x="114931" y="11085"/>
                    </a:cubicBezTo>
                    <a:cubicBezTo>
                      <a:pt x="110920" y="12804"/>
                      <a:pt x="106464" y="13202"/>
                      <a:pt x="102231" y="14260"/>
                    </a:cubicBezTo>
                    <a:cubicBezTo>
                      <a:pt x="87899" y="23815"/>
                      <a:pt x="83604" y="24879"/>
                      <a:pt x="73656" y="36485"/>
                    </a:cubicBezTo>
                    <a:cubicBezTo>
                      <a:pt x="70212" y="40503"/>
                      <a:pt x="68149" y="45741"/>
                      <a:pt x="64131" y="49185"/>
                    </a:cubicBezTo>
                    <a:cubicBezTo>
                      <a:pt x="60537" y="52265"/>
                      <a:pt x="55282" y="52784"/>
                      <a:pt x="51431" y="55535"/>
                    </a:cubicBezTo>
                    <a:cubicBezTo>
                      <a:pt x="33226" y="68538"/>
                      <a:pt x="49480" y="60661"/>
                      <a:pt x="35556" y="74585"/>
                    </a:cubicBezTo>
                    <a:cubicBezTo>
                      <a:pt x="32858" y="77283"/>
                      <a:pt x="28883" y="78400"/>
                      <a:pt x="26031" y="80935"/>
                    </a:cubicBezTo>
                    <a:cubicBezTo>
                      <a:pt x="8237" y="96752"/>
                      <a:pt x="10282" y="95033"/>
                      <a:pt x="631" y="109510"/>
                    </a:cubicBezTo>
                    <a:cubicBezTo>
                      <a:pt x="1689" y="116918"/>
                      <a:pt x="-3072" y="128787"/>
                      <a:pt x="3806" y="131735"/>
                    </a:cubicBezTo>
                    <a:cubicBezTo>
                      <a:pt x="25514" y="141039"/>
                      <a:pt x="39257" y="127855"/>
                      <a:pt x="57781" y="125385"/>
                    </a:cubicBezTo>
                    <a:cubicBezTo>
                      <a:pt x="69368" y="123840"/>
                      <a:pt x="81064" y="123268"/>
                      <a:pt x="92706" y="122210"/>
                    </a:cubicBezTo>
                    <a:cubicBezTo>
                      <a:pt x="113507" y="101409"/>
                      <a:pt x="91865" y="125059"/>
                      <a:pt x="108581" y="99985"/>
                    </a:cubicBezTo>
                    <a:cubicBezTo>
                      <a:pt x="116333" y="88356"/>
                      <a:pt x="121626" y="83765"/>
                      <a:pt x="130806" y="74585"/>
                    </a:cubicBezTo>
                    <a:cubicBezTo>
                      <a:pt x="136207" y="58383"/>
                      <a:pt x="130533" y="70670"/>
                      <a:pt x="143506" y="55535"/>
                    </a:cubicBezTo>
                    <a:cubicBezTo>
                      <a:pt x="146950" y="51517"/>
                      <a:pt x="149076" y="46351"/>
                      <a:pt x="153031" y="42835"/>
                    </a:cubicBezTo>
                    <a:cubicBezTo>
                      <a:pt x="158735" y="37765"/>
                      <a:pt x="172081" y="30135"/>
                      <a:pt x="172081" y="30135"/>
                    </a:cubicBezTo>
                    <a:cubicBezTo>
                      <a:pt x="180779" y="17088"/>
                      <a:pt x="148268" y="5793"/>
                      <a:pt x="140331" y="1560"/>
                    </a:cubicBezTo>
                    <a:close/>
                  </a:path>
                </a:pathLst>
              </a:cu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1" name="Forma libre 12">
                <a:extLst>
                  <a:ext uri="{FF2B5EF4-FFF2-40B4-BE49-F238E27FC236}">
                    <a16:creationId xmlns:a16="http://schemas.microsoft.com/office/drawing/2014/main" id="{71BE0ED1-6E37-164F-8BF1-489108CF5085}"/>
                  </a:ext>
                </a:extLst>
              </p:cNvPr>
              <p:cNvSpPr/>
              <p:nvPr/>
            </p:nvSpPr>
            <p:spPr>
              <a:xfrm>
                <a:off x="3946525" y="3222061"/>
                <a:ext cx="76200" cy="67239"/>
              </a:xfrm>
              <a:custGeom>
                <a:avLst/>
                <a:gdLst>
                  <a:gd name="connsiteX0" fmla="*/ 41275 w 76200"/>
                  <a:gd name="connsiteY0" fmla="*/ 564 h 67239"/>
                  <a:gd name="connsiteX1" fmla="*/ 19050 w 76200"/>
                  <a:gd name="connsiteY1" fmla="*/ 3739 h 67239"/>
                  <a:gd name="connsiteX2" fmla="*/ 9525 w 76200"/>
                  <a:gd name="connsiteY2" fmla="*/ 13264 h 67239"/>
                  <a:gd name="connsiteX3" fmla="*/ 0 w 76200"/>
                  <a:gd name="connsiteY3" fmla="*/ 19614 h 67239"/>
                  <a:gd name="connsiteX4" fmla="*/ 3175 w 76200"/>
                  <a:gd name="connsiteY4" fmla="*/ 38664 h 67239"/>
                  <a:gd name="connsiteX5" fmla="*/ 34925 w 76200"/>
                  <a:gd name="connsiteY5" fmla="*/ 67239 h 67239"/>
                  <a:gd name="connsiteX6" fmla="*/ 73025 w 76200"/>
                  <a:gd name="connsiteY6" fmla="*/ 57714 h 67239"/>
                  <a:gd name="connsiteX7" fmla="*/ 76200 w 76200"/>
                  <a:gd name="connsiteY7" fmla="*/ 48189 h 67239"/>
                  <a:gd name="connsiteX8" fmla="*/ 73025 w 76200"/>
                  <a:gd name="connsiteY8" fmla="*/ 19614 h 67239"/>
                  <a:gd name="connsiteX9" fmla="*/ 63500 w 76200"/>
                  <a:gd name="connsiteY9" fmla="*/ 13264 h 67239"/>
                  <a:gd name="connsiteX10" fmla="*/ 41275 w 76200"/>
                  <a:gd name="connsiteY10" fmla="*/ 564 h 6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200" h="67239">
                    <a:moveTo>
                      <a:pt x="41275" y="564"/>
                    </a:moveTo>
                    <a:cubicBezTo>
                      <a:pt x="33867" y="-1023"/>
                      <a:pt x="25998" y="960"/>
                      <a:pt x="19050" y="3739"/>
                    </a:cubicBezTo>
                    <a:cubicBezTo>
                      <a:pt x="14881" y="5407"/>
                      <a:pt x="12974" y="10389"/>
                      <a:pt x="9525" y="13264"/>
                    </a:cubicBezTo>
                    <a:cubicBezTo>
                      <a:pt x="6594" y="15707"/>
                      <a:pt x="3175" y="17497"/>
                      <a:pt x="0" y="19614"/>
                    </a:cubicBezTo>
                    <a:cubicBezTo>
                      <a:pt x="1058" y="25964"/>
                      <a:pt x="-199" y="33181"/>
                      <a:pt x="3175" y="38664"/>
                    </a:cubicBezTo>
                    <a:cubicBezTo>
                      <a:pt x="11844" y="52751"/>
                      <a:pt x="22603" y="59024"/>
                      <a:pt x="34925" y="67239"/>
                    </a:cubicBezTo>
                    <a:cubicBezTo>
                      <a:pt x="44782" y="66144"/>
                      <a:pt x="64489" y="68384"/>
                      <a:pt x="73025" y="57714"/>
                    </a:cubicBezTo>
                    <a:cubicBezTo>
                      <a:pt x="75116" y="55101"/>
                      <a:pt x="75142" y="51364"/>
                      <a:pt x="76200" y="48189"/>
                    </a:cubicBezTo>
                    <a:cubicBezTo>
                      <a:pt x="75142" y="38664"/>
                      <a:pt x="76300" y="28621"/>
                      <a:pt x="73025" y="19614"/>
                    </a:cubicBezTo>
                    <a:cubicBezTo>
                      <a:pt x="71721" y="16028"/>
                      <a:pt x="66913" y="14971"/>
                      <a:pt x="63500" y="13264"/>
                    </a:cubicBezTo>
                    <a:cubicBezTo>
                      <a:pt x="60507" y="11767"/>
                      <a:pt x="48683" y="2151"/>
                      <a:pt x="41275" y="564"/>
                    </a:cubicBezTo>
                    <a:close/>
                  </a:path>
                </a:pathLst>
              </a:cu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BF97500-92FF-80F3-FDCF-F00743470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913912" y="2056198"/>
            <a:ext cx="493348" cy="493348"/>
          </a:xfrm>
          <a:prstGeom prst="rect">
            <a:avLst/>
          </a:prstGeom>
          <a:noFill/>
        </p:spPr>
      </p:pic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2ECA15AC-04B5-A46D-4352-2008089B737B}"/>
              </a:ext>
            </a:extLst>
          </p:cNvPr>
          <p:cNvSpPr/>
          <p:nvPr/>
        </p:nvSpPr>
        <p:spPr>
          <a:xfrm>
            <a:off x="3194477" y="2198776"/>
            <a:ext cx="785813" cy="530024"/>
          </a:xfrm>
          <a:prstGeom prst="rightArrow">
            <a:avLst/>
          </a:prstGeom>
          <a:solidFill>
            <a:srgbClr val="646E78"/>
          </a:solidFill>
          <a:ln>
            <a:solidFill>
              <a:srgbClr val="6B75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038719D-7D9D-962C-60AB-9B8C07415E77}"/>
              </a:ext>
            </a:extLst>
          </p:cNvPr>
          <p:cNvSpPr txBox="1"/>
          <p:nvPr/>
        </p:nvSpPr>
        <p:spPr>
          <a:xfrm>
            <a:off x="4112449" y="2242579"/>
            <a:ext cx="3954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800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17</a:t>
            </a:r>
            <a:r>
              <a:rPr lang="es-EC" sz="28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01</a:t>
            </a:r>
            <a:r>
              <a:rPr lang="es-EC" sz="28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50</a:t>
            </a:r>
            <a:r>
              <a:rPr lang="es-EC" sz="28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001</a:t>
            </a:r>
            <a:r>
              <a:rPr lang="es-EC" sz="2800" b="1" dirty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002</a:t>
            </a:r>
            <a:r>
              <a:rPr lang="es-EC" sz="28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001</a:t>
            </a:r>
            <a:r>
              <a:rPr lang="es-EC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001</a:t>
            </a:r>
            <a:endParaRPr lang="es-EC" sz="2800" dirty="0">
              <a:solidFill>
                <a:schemeClr val="accent2">
                  <a:lumMod val="60000"/>
                  <a:lumOff val="4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Cerrar corchete 18">
            <a:extLst>
              <a:ext uri="{FF2B5EF4-FFF2-40B4-BE49-F238E27FC236}">
                <a16:creationId xmlns:a16="http://schemas.microsoft.com/office/drawing/2014/main" id="{2D022B56-DB58-2266-870F-F2AFE70C3468}"/>
              </a:ext>
            </a:extLst>
          </p:cNvPr>
          <p:cNvSpPr/>
          <p:nvPr/>
        </p:nvSpPr>
        <p:spPr>
          <a:xfrm rot="16200000">
            <a:off x="4369360" y="2104381"/>
            <a:ext cx="46085" cy="322481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Cerrar corchete 19">
            <a:extLst>
              <a:ext uri="{FF2B5EF4-FFF2-40B4-BE49-F238E27FC236}">
                <a16:creationId xmlns:a16="http://schemas.microsoft.com/office/drawing/2014/main" id="{7928D30F-6A19-88F4-8945-9D3F047BA327}"/>
              </a:ext>
            </a:extLst>
          </p:cNvPr>
          <p:cNvSpPr/>
          <p:nvPr/>
        </p:nvSpPr>
        <p:spPr>
          <a:xfrm rot="16200000">
            <a:off x="4745598" y="2104611"/>
            <a:ext cx="46085" cy="322481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Cerrar corchete 20">
            <a:extLst>
              <a:ext uri="{FF2B5EF4-FFF2-40B4-BE49-F238E27FC236}">
                <a16:creationId xmlns:a16="http://schemas.microsoft.com/office/drawing/2014/main" id="{EC8B101D-F181-0F61-3C94-92391A8A53F4}"/>
              </a:ext>
            </a:extLst>
          </p:cNvPr>
          <p:cNvSpPr/>
          <p:nvPr/>
        </p:nvSpPr>
        <p:spPr>
          <a:xfrm rot="16200000">
            <a:off x="5173823" y="2104611"/>
            <a:ext cx="46085" cy="322481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Cerrar corchete 21">
            <a:extLst>
              <a:ext uri="{FF2B5EF4-FFF2-40B4-BE49-F238E27FC236}">
                <a16:creationId xmlns:a16="http://schemas.microsoft.com/office/drawing/2014/main" id="{F5CDD3D2-27F7-C282-0DF5-1343FAA369B5}"/>
              </a:ext>
            </a:extLst>
          </p:cNvPr>
          <p:cNvSpPr/>
          <p:nvPr/>
        </p:nvSpPr>
        <p:spPr>
          <a:xfrm rot="16200000">
            <a:off x="5643270" y="2018297"/>
            <a:ext cx="52158" cy="489033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Cerrar corchete 22">
            <a:extLst>
              <a:ext uri="{FF2B5EF4-FFF2-40B4-BE49-F238E27FC236}">
                <a16:creationId xmlns:a16="http://schemas.microsoft.com/office/drawing/2014/main" id="{8A534F67-452F-F815-90CF-515B7C47EF7E}"/>
              </a:ext>
            </a:extLst>
          </p:cNvPr>
          <p:cNvSpPr/>
          <p:nvPr/>
        </p:nvSpPr>
        <p:spPr>
          <a:xfrm rot="16200000">
            <a:off x="6231127" y="2018297"/>
            <a:ext cx="52158" cy="489033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Cerrar corchete 23">
            <a:extLst>
              <a:ext uri="{FF2B5EF4-FFF2-40B4-BE49-F238E27FC236}">
                <a16:creationId xmlns:a16="http://schemas.microsoft.com/office/drawing/2014/main" id="{4A4CFF88-688C-DADA-E6E3-E32B6F03537B}"/>
              </a:ext>
            </a:extLst>
          </p:cNvPr>
          <p:cNvSpPr/>
          <p:nvPr/>
        </p:nvSpPr>
        <p:spPr>
          <a:xfrm rot="16200000">
            <a:off x="6827529" y="2022208"/>
            <a:ext cx="52158" cy="489033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3163600-B51B-D5CF-74A5-F1123AA4A701}"/>
              </a:ext>
            </a:extLst>
          </p:cNvPr>
          <p:cNvSpPr txBox="1"/>
          <p:nvPr/>
        </p:nvSpPr>
        <p:spPr>
          <a:xfrm>
            <a:off x="4203531" y="1975578"/>
            <a:ext cx="35248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PRO   CAN   PARR    ZON         SEC     MAN/LOC     EDIF</a:t>
            </a:r>
          </a:p>
        </p:txBody>
      </p:sp>
      <p:sp>
        <p:nvSpPr>
          <p:cNvPr id="26" name="Cerrar corchete 25">
            <a:extLst>
              <a:ext uri="{FF2B5EF4-FFF2-40B4-BE49-F238E27FC236}">
                <a16:creationId xmlns:a16="http://schemas.microsoft.com/office/drawing/2014/main" id="{41DC0297-A815-7419-3D30-2EBF85347412}"/>
              </a:ext>
            </a:extLst>
          </p:cNvPr>
          <p:cNvSpPr/>
          <p:nvPr/>
        </p:nvSpPr>
        <p:spPr>
          <a:xfrm rot="16200000">
            <a:off x="7423931" y="2022208"/>
            <a:ext cx="52158" cy="489033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BCE2D79-B28B-5648-5B38-7E1E4E06A69B}"/>
              </a:ext>
            </a:extLst>
          </p:cNvPr>
          <p:cNvSpPr txBox="1"/>
          <p:nvPr/>
        </p:nvSpPr>
        <p:spPr>
          <a:xfrm>
            <a:off x="2841470" y="1197774"/>
            <a:ext cx="3767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Código único estadístico</a:t>
            </a:r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A8203AFF-19C1-FF8C-DE1A-3EAE02501C78}"/>
              </a:ext>
            </a:extLst>
          </p:cNvPr>
          <p:cNvSpPr/>
          <p:nvPr/>
        </p:nvSpPr>
        <p:spPr>
          <a:xfrm>
            <a:off x="8247934" y="2198776"/>
            <a:ext cx="785813" cy="530024"/>
          </a:xfrm>
          <a:prstGeom prst="rightArrow">
            <a:avLst/>
          </a:prstGeom>
          <a:solidFill>
            <a:srgbClr val="646E78"/>
          </a:solidFill>
          <a:ln>
            <a:solidFill>
              <a:srgbClr val="6B75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A8B31E7-B4E1-D28E-CC25-91E8F82CECA6}"/>
              </a:ext>
            </a:extLst>
          </p:cNvPr>
          <p:cNvSpPr txBox="1"/>
          <p:nvPr/>
        </p:nvSpPr>
        <p:spPr>
          <a:xfrm>
            <a:off x="9378898" y="1765525"/>
            <a:ext cx="23819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Nombre y Apellido / Nombre de la empresa</a:t>
            </a:r>
          </a:p>
          <a:p>
            <a:r>
              <a:rPr lang="es-EC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Teléfono</a:t>
            </a:r>
          </a:p>
          <a:p>
            <a:r>
              <a:rPr lang="es-EC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Calle principal, número, calle secundaria</a:t>
            </a:r>
          </a:p>
          <a:p>
            <a:r>
              <a:rPr lang="es-EC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Sector (ciudadela, barrio, etapa, </a:t>
            </a:r>
            <a:r>
              <a:rPr lang="es-EC" sz="1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etc</a:t>
            </a:r>
            <a:r>
              <a:rPr lang="es-EC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r>
              <a:rPr lang="es-EC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Código postal - </a:t>
            </a:r>
            <a:r>
              <a:rPr lang="es-EC" sz="1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Pluscode</a:t>
            </a:r>
            <a:endParaRPr lang="es-EC"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BE794AF-4926-55D0-7DFA-B953230E1744}"/>
              </a:ext>
            </a:extLst>
          </p:cNvPr>
          <p:cNvSpPr txBox="1"/>
          <p:nvPr/>
        </p:nvSpPr>
        <p:spPr>
          <a:xfrm>
            <a:off x="9024811" y="1197774"/>
            <a:ext cx="271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Dirección estadística</a:t>
            </a: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E45461AB-6C7E-873D-4995-F4A5F8001057}"/>
              </a:ext>
            </a:extLst>
          </p:cNvPr>
          <p:cNvGrpSpPr>
            <a:grpSpLocks noChangeAspect="1"/>
          </p:cNvGrpSpPr>
          <p:nvPr/>
        </p:nvGrpSpPr>
        <p:grpSpPr>
          <a:xfrm>
            <a:off x="1685675" y="3611400"/>
            <a:ext cx="2439007" cy="1776915"/>
            <a:chOff x="3031498" y="1935197"/>
            <a:chExt cx="4619788" cy="3283605"/>
          </a:xfrm>
        </p:grpSpPr>
        <p:sp>
          <p:nvSpPr>
            <p:cNvPr id="33" name="Forma libre 5">
              <a:extLst>
                <a:ext uri="{FF2B5EF4-FFF2-40B4-BE49-F238E27FC236}">
                  <a16:creationId xmlns:a16="http://schemas.microsoft.com/office/drawing/2014/main" id="{D23B6247-583E-B29C-B38A-E3DFB4119059}"/>
                </a:ext>
              </a:extLst>
            </p:cNvPr>
            <p:cNvSpPr/>
            <p:nvPr/>
          </p:nvSpPr>
          <p:spPr>
            <a:xfrm>
              <a:off x="4685012" y="1935197"/>
              <a:ext cx="2966274" cy="3283605"/>
            </a:xfrm>
            <a:custGeom>
              <a:avLst/>
              <a:gdLst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82600 w 2966274"/>
                <a:gd name="connsiteY101" fmla="*/ 2394451 h 3283605"/>
                <a:gd name="connsiteX102" fmla="*/ 393700 w 2966274"/>
                <a:gd name="connsiteY102" fmla="*/ 2407151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36550 w 2966274"/>
                <a:gd name="connsiteY113" fmla="*/ 2731001 h 3283605"/>
                <a:gd name="connsiteX114" fmla="*/ 260350 w 2966274"/>
                <a:gd name="connsiteY114" fmla="*/ 2737351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292100 w 2966274"/>
                <a:gd name="connsiteY119" fmla="*/ 2889751 h 3283605"/>
                <a:gd name="connsiteX120" fmla="*/ 279400 w 2966274"/>
                <a:gd name="connsiteY120" fmla="*/ 2908801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76450 w 2966274"/>
                <a:gd name="connsiteY192" fmla="*/ 2140451 h 3283605"/>
                <a:gd name="connsiteX193" fmla="*/ 2120900 w 2966274"/>
                <a:gd name="connsiteY193" fmla="*/ 2127751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82600 w 2966274"/>
                <a:gd name="connsiteY101" fmla="*/ 2394451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36550 w 2966274"/>
                <a:gd name="connsiteY113" fmla="*/ 2731001 h 3283605"/>
                <a:gd name="connsiteX114" fmla="*/ 260350 w 2966274"/>
                <a:gd name="connsiteY114" fmla="*/ 2737351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292100 w 2966274"/>
                <a:gd name="connsiteY119" fmla="*/ 2889751 h 3283605"/>
                <a:gd name="connsiteX120" fmla="*/ 279400 w 2966274"/>
                <a:gd name="connsiteY120" fmla="*/ 2908801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76450 w 2966274"/>
                <a:gd name="connsiteY192" fmla="*/ 2140451 h 3283605"/>
                <a:gd name="connsiteX193" fmla="*/ 2120900 w 2966274"/>
                <a:gd name="connsiteY193" fmla="*/ 2127751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36550 w 2966274"/>
                <a:gd name="connsiteY113" fmla="*/ 2731001 h 3283605"/>
                <a:gd name="connsiteX114" fmla="*/ 260350 w 2966274"/>
                <a:gd name="connsiteY114" fmla="*/ 2737351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292100 w 2966274"/>
                <a:gd name="connsiteY119" fmla="*/ 2889751 h 3283605"/>
                <a:gd name="connsiteX120" fmla="*/ 279400 w 2966274"/>
                <a:gd name="connsiteY120" fmla="*/ 2908801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76450 w 2966274"/>
                <a:gd name="connsiteY192" fmla="*/ 2140451 h 3283605"/>
                <a:gd name="connsiteX193" fmla="*/ 2120900 w 2966274"/>
                <a:gd name="connsiteY193" fmla="*/ 2127751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36550 w 2966274"/>
                <a:gd name="connsiteY113" fmla="*/ 2731001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292100 w 2966274"/>
                <a:gd name="connsiteY119" fmla="*/ 2889751 h 3283605"/>
                <a:gd name="connsiteX120" fmla="*/ 279400 w 2966274"/>
                <a:gd name="connsiteY120" fmla="*/ 2908801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76450 w 2966274"/>
                <a:gd name="connsiteY192" fmla="*/ 2140451 h 3283605"/>
                <a:gd name="connsiteX193" fmla="*/ 2120900 w 2966274"/>
                <a:gd name="connsiteY193" fmla="*/ 2127751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46075 w 2966274"/>
                <a:gd name="connsiteY113" fmla="*/ 2766720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292100 w 2966274"/>
                <a:gd name="connsiteY119" fmla="*/ 2889751 h 3283605"/>
                <a:gd name="connsiteX120" fmla="*/ 279400 w 2966274"/>
                <a:gd name="connsiteY120" fmla="*/ 2908801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76450 w 2966274"/>
                <a:gd name="connsiteY192" fmla="*/ 2140451 h 3283605"/>
                <a:gd name="connsiteX193" fmla="*/ 2120900 w 2966274"/>
                <a:gd name="connsiteY193" fmla="*/ 2127751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46075 w 2966274"/>
                <a:gd name="connsiteY113" fmla="*/ 2766720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323056 w 2966274"/>
                <a:gd name="connsiteY119" fmla="*/ 2913563 h 3283605"/>
                <a:gd name="connsiteX120" fmla="*/ 279400 w 2966274"/>
                <a:gd name="connsiteY120" fmla="*/ 2908801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76450 w 2966274"/>
                <a:gd name="connsiteY192" fmla="*/ 2140451 h 3283605"/>
                <a:gd name="connsiteX193" fmla="*/ 2120900 w 2966274"/>
                <a:gd name="connsiteY193" fmla="*/ 2127751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46075 w 2966274"/>
                <a:gd name="connsiteY113" fmla="*/ 2766720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323056 w 2966274"/>
                <a:gd name="connsiteY119" fmla="*/ 2913563 h 3283605"/>
                <a:gd name="connsiteX120" fmla="*/ 298450 w 2966274"/>
                <a:gd name="connsiteY120" fmla="*/ 2934995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76450 w 2966274"/>
                <a:gd name="connsiteY192" fmla="*/ 2140451 h 3283605"/>
                <a:gd name="connsiteX193" fmla="*/ 2120900 w 2966274"/>
                <a:gd name="connsiteY193" fmla="*/ 2127751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46075 w 2966274"/>
                <a:gd name="connsiteY113" fmla="*/ 2766720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323056 w 2966274"/>
                <a:gd name="connsiteY119" fmla="*/ 2913563 h 3283605"/>
                <a:gd name="connsiteX120" fmla="*/ 298450 w 2966274"/>
                <a:gd name="connsiteY120" fmla="*/ 2934995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83594 w 2966274"/>
                <a:gd name="connsiteY192" fmla="*/ 2135688 h 3283605"/>
                <a:gd name="connsiteX193" fmla="*/ 2120900 w 2966274"/>
                <a:gd name="connsiteY193" fmla="*/ 2127751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46075 w 2966274"/>
                <a:gd name="connsiteY113" fmla="*/ 2766720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323056 w 2966274"/>
                <a:gd name="connsiteY119" fmla="*/ 2913563 h 3283605"/>
                <a:gd name="connsiteX120" fmla="*/ 298450 w 2966274"/>
                <a:gd name="connsiteY120" fmla="*/ 2934995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83594 w 2966274"/>
                <a:gd name="connsiteY192" fmla="*/ 2135688 h 3283605"/>
                <a:gd name="connsiteX193" fmla="*/ 2120900 w 2966274"/>
                <a:gd name="connsiteY193" fmla="*/ 2127751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46075 w 2966274"/>
                <a:gd name="connsiteY113" fmla="*/ 2766720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323056 w 2966274"/>
                <a:gd name="connsiteY119" fmla="*/ 2913563 h 3283605"/>
                <a:gd name="connsiteX120" fmla="*/ 298450 w 2966274"/>
                <a:gd name="connsiteY120" fmla="*/ 2934995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83594 w 2966274"/>
                <a:gd name="connsiteY192" fmla="*/ 2119019 h 3283605"/>
                <a:gd name="connsiteX193" fmla="*/ 2120900 w 2966274"/>
                <a:gd name="connsiteY193" fmla="*/ 2127751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46075 w 2966274"/>
                <a:gd name="connsiteY113" fmla="*/ 2766720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323056 w 2966274"/>
                <a:gd name="connsiteY119" fmla="*/ 2913563 h 3283605"/>
                <a:gd name="connsiteX120" fmla="*/ 298450 w 2966274"/>
                <a:gd name="connsiteY120" fmla="*/ 2934995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83594 w 2966274"/>
                <a:gd name="connsiteY192" fmla="*/ 2119019 h 3283605"/>
                <a:gd name="connsiteX193" fmla="*/ 2135187 w 2966274"/>
                <a:gd name="connsiteY193" fmla="*/ 2096795 h 3283605"/>
                <a:gd name="connsiteX194" fmla="*/ 2171700 w 2966274"/>
                <a:gd name="connsiteY194" fmla="*/ 2121401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46075 w 2966274"/>
                <a:gd name="connsiteY113" fmla="*/ 2766720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323056 w 2966274"/>
                <a:gd name="connsiteY119" fmla="*/ 2913563 h 3283605"/>
                <a:gd name="connsiteX120" fmla="*/ 298450 w 2966274"/>
                <a:gd name="connsiteY120" fmla="*/ 2934995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83594 w 2966274"/>
                <a:gd name="connsiteY192" fmla="*/ 2119019 h 3283605"/>
                <a:gd name="connsiteX193" fmla="*/ 2135187 w 2966274"/>
                <a:gd name="connsiteY193" fmla="*/ 2096795 h 3283605"/>
                <a:gd name="connsiteX194" fmla="*/ 2197894 w 2966274"/>
                <a:gd name="connsiteY194" fmla="*/ 2073776 h 3283605"/>
                <a:gd name="connsiteX195" fmla="*/ 2209800 w 2966274"/>
                <a:gd name="connsiteY195" fmla="*/ 2108701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46075 w 2966274"/>
                <a:gd name="connsiteY113" fmla="*/ 2766720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323056 w 2966274"/>
                <a:gd name="connsiteY119" fmla="*/ 2913563 h 3283605"/>
                <a:gd name="connsiteX120" fmla="*/ 298450 w 2966274"/>
                <a:gd name="connsiteY120" fmla="*/ 2934995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83594 w 2966274"/>
                <a:gd name="connsiteY192" fmla="*/ 2119019 h 3283605"/>
                <a:gd name="connsiteX193" fmla="*/ 2135187 w 2966274"/>
                <a:gd name="connsiteY193" fmla="*/ 2096795 h 3283605"/>
                <a:gd name="connsiteX194" fmla="*/ 2197894 w 2966274"/>
                <a:gd name="connsiteY194" fmla="*/ 2073776 h 3283605"/>
                <a:gd name="connsiteX195" fmla="*/ 2233613 w 2966274"/>
                <a:gd name="connsiteY195" fmla="*/ 2053932 h 3283605"/>
                <a:gd name="connsiteX196" fmla="*/ 2254250 w 2966274"/>
                <a:gd name="connsiteY196" fmla="*/ 2070601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  <a:gd name="connsiteX0" fmla="*/ 1104900 w 2966274"/>
                <a:gd name="connsiteY0" fmla="*/ 501 h 3283605"/>
                <a:gd name="connsiteX1" fmla="*/ 1066800 w 2966274"/>
                <a:gd name="connsiteY1" fmla="*/ 44951 h 3283605"/>
                <a:gd name="connsiteX2" fmla="*/ 1047750 w 2966274"/>
                <a:gd name="connsiteY2" fmla="*/ 57651 h 3283605"/>
                <a:gd name="connsiteX3" fmla="*/ 996950 w 2966274"/>
                <a:gd name="connsiteY3" fmla="*/ 114801 h 3283605"/>
                <a:gd name="connsiteX4" fmla="*/ 977900 w 2966274"/>
                <a:gd name="connsiteY4" fmla="*/ 159251 h 3283605"/>
                <a:gd name="connsiteX5" fmla="*/ 971550 w 2966274"/>
                <a:gd name="connsiteY5" fmla="*/ 178301 h 3283605"/>
                <a:gd name="connsiteX6" fmla="*/ 933450 w 2966274"/>
                <a:gd name="connsiteY6" fmla="*/ 191001 h 3283605"/>
                <a:gd name="connsiteX7" fmla="*/ 819150 w 2966274"/>
                <a:gd name="connsiteY7" fmla="*/ 203701 h 3283605"/>
                <a:gd name="connsiteX8" fmla="*/ 800100 w 2966274"/>
                <a:gd name="connsiteY8" fmla="*/ 222751 h 3283605"/>
                <a:gd name="connsiteX9" fmla="*/ 736600 w 2966274"/>
                <a:gd name="connsiteY9" fmla="*/ 235451 h 3283605"/>
                <a:gd name="connsiteX10" fmla="*/ 698500 w 2966274"/>
                <a:gd name="connsiteY10" fmla="*/ 248151 h 3283605"/>
                <a:gd name="connsiteX11" fmla="*/ 679450 w 2966274"/>
                <a:gd name="connsiteY11" fmla="*/ 260851 h 3283605"/>
                <a:gd name="connsiteX12" fmla="*/ 641350 w 2966274"/>
                <a:gd name="connsiteY12" fmla="*/ 273551 h 3283605"/>
                <a:gd name="connsiteX13" fmla="*/ 615950 w 2966274"/>
                <a:gd name="connsiteY13" fmla="*/ 286251 h 3283605"/>
                <a:gd name="connsiteX14" fmla="*/ 596900 w 2966274"/>
                <a:gd name="connsiteY14" fmla="*/ 298951 h 3283605"/>
                <a:gd name="connsiteX15" fmla="*/ 552450 w 2966274"/>
                <a:gd name="connsiteY15" fmla="*/ 305301 h 3283605"/>
                <a:gd name="connsiteX16" fmla="*/ 508000 w 2966274"/>
                <a:gd name="connsiteY16" fmla="*/ 318001 h 3283605"/>
                <a:gd name="connsiteX17" fmla="*/ 469900 w 2966274"/>
                <a:gd name="connsiteY17" fmla="*/ 343401 h 3283605"/>
                <a:gd name="connsiteX18" fmla="*/ 463550 w 2966274"/>
                <a:gd name="connsiteY18" fmla="*/ 362451 h 3283605"/>
                <a:gd name="connsiteX19" fmla="*/ 482600 w 2966274"/>
                <a:gd name="connsiteY19" fmla="*/ 406901 h 3283605"/>
                <a:gd name="connsiteX20" fmla="*/ 476250 w 2966274"/>
                <a:gd name="connsiteY20" fmla="*/ 470401 h 3283605"/>
                <a:gd name="connsiteX21" fmla="*/ 469900 w 2966274"/>
                <a:gd name="connsiteY21" fmla="*/ 489451 h 3283605"/>
                <a:gd name="connsiteX22" fmla="*/ 488950 w 2966274"/>
                <a:gd name="connsiteY22" fmla="*/ 533901 h 3283605"/>
                <a:gd name="connsiteX23" fmla="*/ 495300 w 2966274"/>
                <a:gd name="connsiteY23" fmla="*/ 559301 h 3283605"/>
                <a:gd name="connsiteX24" fmla="*/ 476250 w 2966274"/>
                <a:gd name="connsiteY24" fmla="*/ 648201 h 3283605"/>
                <a:gd name="connsiteX25" fmla="*/ 457200 w 2966274"/>
                <a:gd name="connsiteY25" fmla="*/ 705351 h 3283605"/>
                <a:gd name="connsiteX26" fmla="*/ 438150 w 2966274"/>
                <a:gd name="connsiteY26" fmla="*/ 756151 h 3283605"/>
                <a:gd name="connsiteX27" fmla="*/ 400050 w 2966274"/>
                <a:gd name="connsiteY27" fmla="*/ 794251 h 3283605"/>
                <a:gd name="connsiteX28" fmla="*/ 361950 w 2966274"/>
                <a:gd name="connsiteY28" fmla="*/ 826001 h 3283605"/>
                <a:gd name="connsiteX29" fmla="*/ 330200 w 2966274"/>
                <a:gd name="connsiteY29" fmla="*/ 864101 h 3283605"/>
                <a:gd name="connsiteX30" fmla="*/ 304800 w 2966274"/>
                <a:gd name="connsiteY30" fmla="*/ 876801 h 3283605"/>
                <a:gd name="connsiteX31" fmla="*/ 292100 w 2966274"/>
                <a:gd name="connsiteY31" fmla="*/ 895851 h 3283605"/>
                <a:gd name="connsiteX32" fmla="*/ 279400 w 2966274"/>
                <a:gd name="connsiteY32" fmla="*/ 933951 h 3283605"/>
                <a:gd name="connsiteX33" fmla="*/ 273050 w 2966274"/>
                <a:gd name="connsiteY33" fmla="*/ 1041901 h 3283605"/>
                <a:gd name="connsiteX34" fmla="*/ 266700 w 2966274"/>
                <a:gd name="connsiteY34" fmla="*/ 1060951 h 3283605"/>
                <a:gd name="connsiteX35" fmla="*/ 254000 w 2966274"/>
                <a:gd name="connsiteY35" fmla="*/ 1124451 h 3283605"/>
                <a:gd name="connsiteX36" fmla="*/ 228600 w 2966274"/>
                <a:gd name="connsiteY36" fmla="*/ 1181601 h 3283605"/>
                <a:gd name="connsiteX37" fmla="*/ 203200 w 2966274"/>
                <a:gd name="connsiteY37" fmla="*/ 1187951 h 3283605"/>
                <a:gd name="connsiteX38" fmla="*/ 127000 w 2966274"/>
                <a:gd name="connsiteY38" fmla="*/ 1194301 h 3283605"/>
                <a:gd name="connsiteX39" fmla="*/ 107950 w 2966274"/>
                <a:gd name="connsiteY39" fmla="*/ 1207001 h 3283605"/>
                <a:gd name="connsiteX40" fmla="*/ 88900 w 2966274"/>
                <a:gd name="connsiteY40" fmla="*/ 1226051 h 3283605"/>
                <a:gd name="connsiteX41" fmla="*/ 57150 w 2966274"/>
                <a:gd name="connsiteY41" fmla="*/ 1245101 h 3283605"/>
                <a:gd name="connsiteX42" fmla="*/ 57150 w 2966274"/>
                <a:gd name="connsiteY42" fmla="*/ 1308601 h 3283605"/>
                <a:gd name="connsiteX43" fmla="*/ 76200 w 2966274"/>
                <a:gd name="connsiteY43" fmla="*/ 1327651 h 3283605"/>
                <a:gd name="connsiteX44" fmla="*/ 107950 w 2966274"/>
                <a:gd name="connsiteY44" fmla="*/ 1422901 h 3283605"/>
                <a:gd name="connsiteX45" fmla="*/ 114300 w 2966274"/>
                <a:gd name="connsiteY45" fmla="*/ 1441951 h 3283605"/>
                <a:gd name="connsiteX46" fmla="*/ 120650 w 2966274"/>
                <a:gd name="connsiteY46" fmla="*/ 1461001 h 3283605"/>
                <a:gd name="connsiteX47" fmla="*/ 107950 w 2966274"/>
                <a:gd name="connsiteY47" fmla="*/ 1480051 h 3283605"/>
                <a:gd name="connsiteX48" fmla="*/ 88900 w 2966274"/>
                <a:gd name="connsiteY48" fmla="*/ 1499101 h 3283605"/>
                <a:gd name="connsiteX49" fmla="*/ 82550 w 2966274"/>
                <a:gd name="connsiteY49" fmla="*/ 1518151 h 3283605"/>
                <a:gd name="connsiteX50" fmla="*/ 88900 w 2966274"/>
                <a:gd name="connsiteY50" fmla="*/ 1543551 h 3283605"/>
                <a:gd name="connsiteX51" fmla="*/ 101600 w 2966274"/>
                <a:gd name="connsiteY51" fmla="*/ 1568951 h 3283605"/>
                <a:gd name="connsiteX52" fmla="*/ 107950 w 2966274"/>
                <a:gd name="connsiteY52" fmla="*/ 1588001 h 3283605"/>
                <a:gd name="connsiteX53" fmla="*/ 114300 w 2966274"/>
                <a:gd name="connsiteY53" fmla="*/ 1638801 h 3283605"/>
                <a:gd name="connsiteX54" fmla="*/ 133350 w 2966274"/>
                <a:gd name="connsiteY54" fmla="*/ 1657851 h 3283605"/>
                <a:gd name="connsiteX55" fmla="*/ 127000 w 2966274"/>
                <a:gd name="connsiteY55" fmla="*/ 1708651 h 3283605"/>
                <a:gd name="connsiteX56" fmla="*/ 133350 w 2966274"/>
                <a:gd name="connsiteY56" fmla="*/ 1746751 h 3283605"/>
                <a:gd name="connsiteX57" fmla="*/ 139700 w 2966274"/>
                <a:gd name="connsiteY57" fmla="*/ 1765801 h 3283605"/>
                <a:gd name="connsiteX58" fmla="*/ 133350 w 2966274"/>
                <a:gd name="connsiteY58" fmla="*/ 1784851 h 3283605"/>
                <a:gd name="connsiteX59" fmla="*/ 127000 w 2966274"/>
                <a:gd name="connsiteY59" fmla="*/ 1810251 h 3283605"/>
                <a:gd name="connsiteX60" fmla="*/ 107950 w 2966274"/>
                <a:gd name="connsiteY60" fmla="*/ 1816601 h 3283605"/>
                <a:gd name="connsiteX61" fmla="*/ 82550 w 2966274"/>
                <a:gd name="connsiteY61" fmla="*/ 1822951 h 3283605"/>
                <a:gd name="connsiteX62" fmla="*/ 63500 w 2966274"/>
                <a:gd name="connsiteY62" fmla="*/ 1829301 h 3283605"/>
                <a:gd name="connsiteX63" fmla="*/ 0 w 2966274"/>
                <a:gd name="connsiteY63" fmla="*/ 1835651 h 3283605"/>
                <a:gd name="connsiteX64" fmla="*/ 12700 w 2966274"/>
                <a:gd name="connsiteY64" fmla="*/ 1854701 h 3283605"/>
                <a:gd name="connsiteX65" fmla="*/ 31750 w 2966274"/>
                <a:gd name="connsiteY65" fmla="*/ 1892801 h 3283605"/>
                <a:gd name="connsiteX66" fmla="*/ 82550 w 2966274"/>
                <a:gd name="connsiteY66" fmla="*/ 1924551 h 3283605"/>
                <a:gd name="connsiteX67" fmla="*/ 101600 w 2966274"/>
                <a:gd name="connsiteY67" fmla="*/ 1937251 h 3283605"/>
                <a:gd name="connsiteX68" fmla="*/ 127000 w 2966274"/>
                <a:gd name="connsiteY68" fmla="*/ 1956301 h 3283605"/>
                <a:gd name="connsiteX69" fmla="*/ 146050 w 2966274"/>
                <a:gd name="connsiteY69" fmla="*/ 1962651 h 3283605"/>
                <a:gd name="connsiteX70" fmla="*/ 184150 w 2966274"/>
                <a:gd name="connsiteY70" fmla="*/ 1994401 h 3283605"/>
                <a:gd name="connsiteX71" fmla="*/ 241300 w 2966274"/>
                <a:gd name="connsiteY71" fmla="*/ 2026151 h 3283605"/>
                <a:gd name="connsiteX72" fmla="*/ 279400 w 2966274"/>
                <a:gd name="connsiteY72" fmla="*/ 2057901 h 3283605"/>
                <a:gd name="connsiteX73" fmla="*/ 304800 w 2966274"/>
                <a:gd name="connsiteY73" fmla="*/ 2070601 h 3283605"/>
                <a:gd name="connsiteX74" fmla="*/ 336550 w 2966274"/>
                <a:gd name="connsiteY74" fmla="*/ 2096001 h 3283605"/>
                <a:gd name="connsiteX75" fmla="*/ 374650 w 2966274"/>
                <a:gd name="connsiteY75" fmla="*/ 2127751 h 3283605"/>
                <a:gd name="connsiteX76" fmla="*/ 393700 w 2966274"/>
                <a:gd name="connsiteY76" fmla="*/ 2134101 h 3283605"/>
                <a:gd name="connsiteX77" fmla="*/ 406400 w 2966274"/>
                <a:gd name="connsiteY77" fmla="*/ 2115051 h 3283605"/>
                <a:gd name="connsiteX78" fmla="*/ 393700 w 2966274"/>
                <a:gd name="connsiteY78" fmla="*/ 2083301 h 3283605"/>
                <a:gd name="connsiteX79" fmla="*/ 387350 w 2966274"/>
                <a:gd name="connsiteY79" fmla="*/ 2064251 h 3283605"/>
                <a:gd name="connsiteX80" fmla="*/ 393700 w 2966274"/>
                <a:gd name="connsiteY80" fmla="*/ 2045201 h 3283605"/>
                <a:gd name="connsiteX81" fmla="*/ 438150 w 2966274"/>
                <a:gd name="connsiteY81" fmla="*/ 2038851 h 3283605"/>
                <a:gd name="connsiteX82" fmla="*/ 476250 w 2966274"/>
                <a:gd name="connsiteY82" fmla="*/ 2032501 h 3283605"/>
                <a:gd name="connsiteX83" fmla="*/ 488950 w 2966274"/>
                <a:gd name="connsiteY83" fmla="*/ 1969001 h 3283605"/>
                <a:gd name="connsiteX84" fmla="*/ 495300 w 2966274"/>
                <a:gd name="connsiteY84" fmla="*/ 1937251 h 3283605"/>
                <a:gd name="connsiteX85" fmla="*/ 533400 w 2966274"/>
                <a:gd name="connsiteY85" fmla="*/ 1924551 h 3283605"/>
                <a:gd name="connsiteX86" fmla="*/ 520700 w 2966274"/>
                <a:gd name="connsiteY86" fmla="*/ 1981701 h 3283605"/>
                <a:gd name="connsiteX87" fmla="*/ 508000 w 2966274"/>
                <a:gd name="connsiteY87" fmla="*/ 2019801 h 3283605"/>
                <a:gd name="connsiteX88" fmla="*/ 514350 w 2966274"/>
                <a:gd name="connsiteY88" fmla="*/ 2070601 h 3283605"/>
                <a:gd name="connsiteX89" fmla="*/ 533400 w 2966274"/>
                <a:gd name="connsiteY89" fmla="*/ 2076951 h 3283605"/>
                <a:gd name="connsiteX90" fmla="*/ 584200 w 2966274"/>
                <a:gd name="connsiteY90" fmla="*/ 2064251 h 3283605"/>
                <a:gd name="connsiteX91" fmla="*/ 590550 w 2966274"/>
                <a:gd name="connsiteY91" fmla="*/ 1994401 h 3283605"/>
                <a:gd name="connsiteX92" fmla="*/ 622300 w 2966274"/>
                <a:gd name="connsiteY92" fmla="*/ 2000751 h 3283605"/>
                <a:gd name="connsiteX93" fmla="*/ 615950 w 2966274"/>
                <a:gd name="connsiteY93" fmla="*/ 2134101 h 3283605"/>
                <a:gd name="connsiteX94" fmla="*/ 603250 w 2966274"/>
                <a:gd name="connsiteY94" fmla="*/ 2153151 h 3283605"/>
                <a:gd name="connsiteX95" fmla="*/ 590550 w 2966274"/>
                <a:gd name="connsiteY95" fmla="*/ 2191251 h 3283605"/>
                <a:gd name="connsiteX96" fmla="*/ 584200 w 2966274"/>
                <a:gd name="connsiteY96" fmla="*/ 2229351 h 3283605"/>
                <a:gd name="connsiteX97" fmla="*/ 565150 w 2966274"/>
                <a:gd name="connsiteY97" fmla="*/ 2286501 h 3283605"/>
                <a:gd name="connsiteX98" fmla="*/ 552450 w 2966274"/>
                <a:gd name="connsiteY98" fmla="*/ 2330951 h 3283605"/>
                <a:gd name="connsiteX99" fmla="*/ 533400 w 2966274"/>
                <a:gd name="connsiteY99" fmla="*/ 2350001 h 3283605"/>
                <a:gd name="connsiteX100" fmla="*/ 501650 w 2966274"/>
                <a:gd name="connsiteY100" fmla="*/ 2388101 h 3283605"/>
                <a:gd name="connsiteX101" fmla="*/ 463550 w 2966274"/>
                <a:gd name="connsiteY101" fmla="*/ 2430170 h 3283605"/>
                <a:gd name="connsiteX102" fmla="*/ 405606 w 2966274"/>
                <a:gd name="connsiteY102" fmla="*/ 2423820 h 3283605"/>
                <a:gd name="connsiteX103" fmla="*/ 400050 w 2966274"/>
                <a:gd name="connsiteY103" fmla="*/ 2457951 h 3283605"/>
                <a:gd name="connsiteX104" fmla="*/ 419100 w 2966274"/>
                <a:gd name="connsiteY104" fmla="*/ 2477001 h 3283605"/>
                <a:gd name="connsiteX105" fmla="*/ 425450 w 2966274"/>
                <a:gd name="connsiteY105" fmla="*/ 2496051 h 3283605"/>
                <a:gd name="connsiteX106" fmla="*/ 419100 w 2966274"/>
                <a:gd name="connsiteY106" fmla="*/ 2578601 h 3283605"/>
                <a:gd name="connsiteX107" fmla="*/ 431800 w 2966274"/>
                <a:gd name="connsiteY107" fmla="*/ 2597651 h 3283605"/>
                <a:gd name="connsiteX108" fmla="*/ 412750 w 2966274"/>
                <a:gd name="connsiteY108" fmla="*/ 2635751 h 3283605"/>
                <a:gd name="connsiteX109" fmla="*/ 425450 w 2966274"/>
                <a:gd name="connsiteY109" fmla="*/ 2654801 h 3283605"/>
                <a:gd name="connsiteX110" fmla="*/ 438150 w 2966274"/>
                <a:gd name="connsiteY110" fmla="*/ 2680201 h 3283605"/>
                <a:gd name="connsiteX111" fmla="*/ 419100 w 2966274"/>
                <a:gd name="connsiteY111" fmla="*/ 2737351 h 3283605"/>
                <a:gd name="connsiteX112" fmla="*/ 400050 w 2966274"/>
                <a:gd name="connsiteY112" fmla="*/ 2750051 h 3283605"/>
                <a:gd name="connsiteX113" fmla="*/ 346075 w 2966274"/>
                <a:gd name="connsiteY113" fmla="*/ 2766720 h 3283605"/>
                <a:gd name="connsiteX114" fmla="*/ 284163 w 2966274"/>
                <a:gd name="connsiteY114" fmla="*/ 2765926 h 3283605"/>
                <a:gd name="connsiteX115" fmla="*/ 273050 w 2966274"/>
                <a:gd name="connsiteY115" fmla="*/ 2819901 h 3283605"/>
                <a:gd name="connsiteX116" fmla="*/ 298450 w 2966274"/>
                <a:gd name="connsiteY116" fmla="*/ 2851651 h 3283605"/>
                <a:gd name="connsiteX117" fmla="*/ 342900 w 2966274"/>
                <a:gd name="connsiteY117" fmla="*/ 2858001 h 3283605"/>
                <a:gd name="connsiteX118" fmla="*/ 336550 w 2966274"/>
                <a:gd name="connsiteY118" fmla="*/ 2877051 h 3283605"/>
                <a:gd name="connsiteX119" fmla="*/ 323056 w 2966274"/>
                <a:gd name="connsiteY119" fmla="*/ 2913563 h 3283605"/>
                <a:gd name="connsiteX120" fmla="*/ 298450 w 2966274"/>
                <a:gd name="connsiteY120" fmla="*/ 2934995 h 3283605"/>
                <a:gd name="connsiteX121" fmla="*/ 304800 w 2966274"/>
                <a:gd name="connsiteY121" fmla="*/ 2978651 h 3283605"/>
                <a:gd name="connsiteX122" fmla="*/ 361950 w 2966274"/>
                <a:gd name="connsiteY122" fmla="*/ 2985001 h 3283605"/>
                <a:gd name="connsiteX123" fmla="*/ 387350 w 2966274"/>
                <a:gd name="connsiteY123" fmla="*/ 2978651 h 3283605"/>
                <a:gd name="connsiteX124" fmla="*/ 406400 w 2966274"/>
                <a:gd name="connsiteY124" fmla="*/ 2965951 h 3283605"/>
                <a:gd name="connsiteX125" fmla="*/ 431800 w 2966274"/>
                <a:gd name="connsiteY125" fmla="*/ 2902451 h 3283605"/>
                <a:gd name="connsiteX126" fmla="*/ 482600 w 2966274"/>
                <a:gd name="connsiteY126" fmla="*/ 2908801 h 3283605"/>
                <a:gd name="connsiteX127" fmla="*/ 501650 w 2966274"/>
                <a:gd name="connsiteY127" fmla="*/ 2927851 h 3283605"/>
                <a:gd name="connsiteX128" fmla="*/ 520700 w 2966274"/>
                <a:gd name="connsiteY128" fmla="*/ 2940551 h 3283605"/>
                <a:gd name="connsiteX129" fmla="*/ 558800 w 2966274"/>
                <a:gd name="connsiteY129" fmla="*/ 2953251 h 3283605"/>
                <a:gd name="connsiteX130" fmla="*/ 577850 w 2966274"/>
                <a:gd name="connsiteY130" fmla="*/ 2959601 h 3283605"/>
                <a:gd name="connsiteX131" fmla="*/ 609600 w 2966274"/>
                <a:gd name="connsiteY131" fmla="*/ 2997701 h 3283605"/>
                <a:gd name="connsiteX132" fmla="*/ 628650 w 2966274"/>
                <a:gd name="connsiteY132" fmla="*/ 3004051 h 3283605"/>
                <a:gd name="connsiteX133" fmla="*/ 660400 w 2966274"/>
                <a:gd name="connsiteY133" fmla="*/ 2997701 h 3283605"/>
                <a:gd name="connsiteX134" fmla="*/ 679450 w 2966274"/>
                <a:gd name="connsiteY134" fmla="*/ 2985001 h 3283605"/>
                <a:gd name="connsiteX135" fmla="*/ 711200 w 2966274"/>
                <a:gd name="connsiteY135" fmla="*/ 2991351 h 3283605"/>
                <a:gd name="connsiteX136" fmla="*/ 781050 w 2966274"/>
                <a:gd name="connsiteY136" fmla="*/ 3023101 h 3283605"/>
                <a:gd name="connsiteX137" fmla="*/ 768350 w 2966274"/>
                <a:gd name="connsiteY137" fmla="*/ 3061201 h 3283605"/>
                <a:gd name="connsiteX138" fmla="*/ 774700 w 2966274"/>
                <a:gd name="connsiteY138" fmla="*/ 3086601 h 3283605"/>
                <a:gd name="connsiteX139" fmla="*/ 806450 w 2966274"/>
                <a:gd name="connsiteY139" fmla="*/ 3124701 h 3283605"/>
                <a:gd name="connsiteX140" fmla="*/ 819150 w 2966274"/>
                <a:gd name="connsiteY140" fmla="*/ 3143751 h 3283605"/>
                <a:gd name="connsiteX141" fmla="*/ 838200 w 2966274"/>
                <a:gd name="connsiteY141" fmla="*/ 3213601 h 3283605"/>
                <a:gd name="connsiteX142" fmla="*/ 844550 w 2966274"/>
                <a:gd name="connsiteY142" fmla="*/ 3239001 h 3283605"/>
                <a:gd name="connsiteX143" fmla="*/ 863600 w 2966274"/>
                <a:gd name="connsiteY143" fmla="*/ 3245351 h 3283605"/>
                <a:gd name="connsiteX144" fmla="*/ 971550 w 2966274"/>
                <a:gd name="connsiteY144" fmla="*/ 3251701 h 3283605"/>
                <a:gd name="connsiteX145" fmla="*/ 1009650 w 2966274"/>
                <a:gd name="connsiteY145" fmla="*/ 3283451 h 3283605"/>
                <a:gd name="connsiteX146" fmla="*/ 1047750 w 2966274"/>
                <a:gd name="connsiteY146" fmla="*/ 3245351 h 3283605"/>
                <a:gd name="connsiteX147" fmla="*/ 1054100 w 2966274"/>
                <a:gd name="connsiteY147" fmla="*/ 3226301 h 3283605"/>
                <a:gd name="connsiteX148" fmla="*/ 1060450 w 2966274"/>
                <a:gd name="connsiteY148" fmla="*/ 3150101 h 3283605"/>
                <a:gd name="connsiteX149" fmla="*/ 1079500 w 2966274"/>
                <a:gd name="connsiteY149" fmla="*/ 3131051 h 3283605"/>
                <a:gd name="connsiteX150" fmla="*/ 1149350 w 2966274"/>
                <a:gd name="connsiteY150" fmla="*/ 3099301 h 3283605"/>
                <a:gd name="connsiteX151" fmla="*/ 1193800 w 2966274"/>
                <a:gd name="connsiteY151" fmla="*/ 3086601 h 3283605"/>
                <a:gd name="connsiteX152" fmla="*/ 1206500 w 2966274"/>
                <a:gd name="connsiteY152" fmla="*/ 3035801 h 3283605"/>
                <a:gd name="connsiteX153" fmla="*/ 1200150 w 2966274"/>
                <a:gd name="connsiteY153" fmla="*/ 2972301 h 3283605"/>
                <a:gd name="connsiteX154" fmla="*/ 1206500 w 2966274"/>
                <a:gd name="connsiteY154" fmla="*/ 2927851 h 3283605"/>
                <a:gd name="connsiteX155" fmla="*/ 1231900 w 2966274"/>
                <a:gd name="connsiteY155" fmla="*/ 2883401 h 3283605"/>
                <a:gd name="connsiteX156" fmla="*/ 1238250 w 2966274"/>
                <a:gd name="connsiteY156" fmla="*/ 2864351 h 3283605"/>
                <a:gd name="connsiteX157" fmla="*/ 1257300 w 2966274"/>
                <a:gd name="connsiteY157" fmla="*/ 2826251 h 3283605"/>
                <a:gd name="connsiteX158" fmla="*/ 1263650 w 2966274"/>
                <a:gd name="connsiteY158" fmla="*/ 2794501 h 3283605"/>
                <a:gd name="connsiteX159" fmla="*/ 1270000 w 2966274"/>
                <a:gd name="connsiteY159" fmla="*/ 2775451 h 3283605"/>
                <a:gd name="connsiteX160" fmla="*/ 1282700 w 2966274"/>
                <a:gd name="connsiteY160" fmla="*/ 2711951 h 3283605"/>
                <a:gd name="connsiteX161" fmla="*/ 1289050 w 2966274"/>
                <a:gd name="connsiteY161" fmla="*/ 2692901 h 3283605"/>
                <a:gd name="connsiteX162" fmla="*/ 1295400 w 2966274"/>
                <a:gd name="connsiteY162" fmla="*/ 2667501 h 3283605"/>
                <a:gd name="connsiteX163" fmla="*/ 1314450 w 2966274"/>
                <a:gd name="connsiteY163" fmla="*/ 2648451 h 3283605"/>
                <a:gd name="connsiteX164" fmla="*/ 1320800 w 2966274"/>
                <a:gd name="connsiteY164" fmla="*/ 2629401 h 3283605"/>
                <a:gd name="connsiteX165" fmla="*/ 1346200 w 2966274"/>
                <a:gd name="connsiteY165" fmla="*/ 2591301 h 3283605"/>
                <a:gd name="connsiteX166" fmla="*/ 1352550 w 2966274"/>
                <a:gd name="connsiteY166" fmla="*/ 2572251 h 3283605"/>
                <a:gd name="connsiteX167" fmla="*/ 1346200 w 2966274"/>
                <a:gd name="connsiteY167" fmla="*/ 2534151 h 3283605"/>
                <a:gd name="connsiteX168" fmla="*/ 1339850 w 2966274"/>
                <a:gd name="connsiteY168" fmla="*/ 2508751 h 3283605"/>
                <a:gd name="connsiteX169" fmla="*/ 1346200 w 2966274"/>
                <a:gd name="connsiteY169" fmla="*/ 2438901 h 3283605"/>
                <a:gd name="connsiteX170" fmla="*/ 1377950 w 2966274"/>
                <a:gd name="connsiteY170" fmla="*/ 2445251 h 3283605"/>
                <a:gd name="connsiteX171" fmla="*/ 1403350 w 2966274"/>
                <a:gd name="connsiteY171" fmla="*/ 2483351 h 3283605"/>
                <a:gd name="connsiteX172" fmla="*/ 1422400 w 2966274"/>
                <a:gd name="connsiteY172" fmla="*/ 2521451 h 3283605"/>
                <a:gd name="connsiteX173" fmla="*/ 1460500 w 2966274"/>
                <a:gd name="connsiteY173" fmla="*/ 2515101 h 3283605"/>
                <a:gd name="connsiteX174" fmla="*/ 1473200 w 2966274"/>
                <a:gd name="connsiteY174" fmla="*/ 2464301 h 3283605"/>
                <a:gd name="connsiteX175" fmla="*/ 1447800 w 2966274"/>
                <a:gd name="connsiteY175" fmla="*/ 2426201 h 3283605"/>
                <a:gd name="connsiteX176" fmla="*/ 1498600 w 2966274"/>
                <a:gd name="connsiteY176" fmla="*/ 2394451 h 3283605"/>
                <a:gd name="connsiteX177" fmla="*/ 1517650 w 2966274"/>
                <a:gd name="connsiteY177" fmla="*/ 2381751 h 3283605"/>
                <a:gd name="connsiteX178" fmla="*/ 1549400 w 2966274"/>
                <a:gd name="connsiteY178" fmla="*/ 2343651 h 3283605"/>
                <a:gd name="connsiteX179" fmla="*/ 1555750 w 2966274"/>
                <a:gd name="connsiteY179" fmla="*/ 2318251 h 3283605"/>
                <a:gd name="connsiteX180" fmla="*/ 1600200 w 2966274"/>
                <a:gd name="connsiteY180" fmla="*/ 2292851 h 3283605"/>
                <a:gd name="connsiteX181" fmla="*/ 1663700 w 2966274"/>
                <a:gd name="connsiteY181" fmla="*/ 2248401 h 3283605"/>
                <a:gd name="connsiteX182" fmla="*/ 1708150 w 2966274"/>
                <a:gd name="connsiteY182" fmla="*/ 2235701 h 3283605"/>
                <a:gd name="connsiteX183" fmla="*/ 1727200 w 2966274"/>
                <a:gd name="connsiteY183" fmla="*/ 2229351 h 3283605"/>
                <a:gd name="connsiteX184" fmla="*/ 1752600 w 2966274"/>
                <a:gd name="connsiteY184" fmla="*/ 2223001 h 3283605"/>
                <a:gd name="connsiteX185" fmla="*/ 1771650 w 2966274"/>
                <a:gd name="connsiteY185" fmla="*/ 2216651 h 3283605"/>
                <a:gd name="connsiteX186" fmla="*/ 1822450 w 2966274"/>
                <a:gd name="connsiteY186" fmla="*/ 2203951 h 3283605"/>
                <a:gd name="connsiteX187" fmla="*/ 1841500 w 2966274"/>
                <a:gd name="connsiteY187" fmla="*/ 2197601 h 3283605"/>
                <a:gd name="connsiteX188" fmla="*/ 1866900 w 2966274"/>
                <a:gd name="connsiteY188" fmla="*/ 2184901 h 3283605"/>
                <a:gd name="connsiteX189" fmla="*/ 1917700 w 2966274"/>
                <a:gd name="connsiteY189" fmla="*/ 2172201 h 3283605"/>
                <a:gd name="connsiteX190" fmla="*/ 1943100 w 2966274"/>
                <a:gd name="connsiteY190" fmla="*/ 2165851 h 3283605"/>
                <a:gd name="connsiteX191" fmla="*/ 1981200 w 2966274"/>
                <a:gd name="connsiteY191" fmla="*/ 2159501 h 3283605"/>
                <a:gd name="connsiteX192" fmla="*/ 2083594 w 2966274"/>
                <a:gd name="connsiteY192" fmla="*/ 2119019 h 3283605"/>
                <a:gd name="connsiteX193" fmla="*/ 2135187 w 2966274"/>
                <a:gd name="connsiteY193" fmla="*/ 2096795 h 3283605"/>
                <a:gd name="connsiteX194" fmla="*/ 2197894 w 2966274"/>
                <a:gd name="connsiteY194" fmla="*/ 2073776 h 3283605"/>
                <a:gd name="connsiteX195" fmla="*/ 2233613 w 2966274"/>
                <a:gd name="connsiteY195" fmla="*/ 2053932 h 3283605"/>
                <a:gd name="connsiteX196" fmla="*/ 2254250 w 2966274"/>
                <a:gd name="connsiteY196" fmla="*/ 2039645 h 3283605"/>
                <a:gd name="connsiteX197" fmla="*/ 2273300 w 2966274"/>
                <a:gd name="connsiteY197" fmla="*/ 2032501 h 3283605"/>
                <a:gd name="connsiteX198" fmla="*/ 2305050 w 2966274"/>
                <a:gd name="connsiteY198" fmla="*/ 1988051 h 3283605"/>
                <a:gd name="connsiteX199" fmla="*/ 2324100 w 2966274"/>
                <a:gd name="connsiteY199" fmla="*/ 1975351 h 3283605"/>
                <a:gd name="connsiteX200" fmla="*/ 2336800 w 2966274"/>
                <a:gd name="connsiteY200" fmla="*/ 1956301 h 3283605"/>
                <a:gd name="connsiteX201" fmla="*/ 2343150 w 2966274"/>
                <a:gd name="connsiteY201" fmla="*/ 1937251 h 3283605"/>
                <a:gd name="connsiteX202" fmla="*/ 2387600 w 2966274"/>
                <a:gd name="connsiteY202" fmla="*/ 1899151 h 3283605"/>
                <a:gd name="connsiteX203" fmla="*/ 2406650 w 2966274"/>
                <a:gd name="connsiteY203" fmla="*/ 1880101 h 3283605"/>
                <a:gd name="connsiteX204" fmla="*/ 2432050 w 2966274"/>
                <a:gd name="connsiteY204" fmla="*/ 1873751 h 3283605"/>
                <a:gd name="connsiteX205" fmla="*/ 2457450 w 2966274"/>
                <a:gd name="connsiteY205" fmla="*/ 1861051 h 3283605"/>
                <a:gd name="connsiteX206" fmla="*/ 2495550 w 2966274"/>
                <a:gd name="connsiteY206" fmla="*/ 1848351 h 3283605"/>
                <a:gd name="connsiteX207" fmla="*/ 2533650 w 2966274"/>
                <a:gd name="connsiteY207" fmla="*/ 1816601 h 3283605"/>
                <a:gd name="connsiteX208" fmla="*/ 2571750 w 2966274"/>
                <a:gd name="connsiteY208" fmla="*/ 1791201 h 3283605"/>
                <a:gd name="connsiteX209" fmla="*/ 2609850 w 2966274"/>
                <a:gd name="connsiteY209" fmla="*/ 1759451 h 3283605"/>
                <a:gd name="connsiteX210" fmla="*/ 2622550 w 2966274"/>
                <a:gd name="connsiteY210" fmla="*/ 1740401 h 3283605"/>
                <a:gd name="connsiteX211" fmla="*/ 2641600 w 2966274"/>
                <a:gd name="connsiteY211" fmla="*/ 1715001 h 3283605"/>
                <a:gd name="connsiteX212" fmla="*/ 2660650 w 2966274"/>
                <a:gd name="connsiteY212" fmla="*/ 1695951 h 3283605"/>
                <a:gd name="connsiteX213" fmla="*/ 2698750 w 2966274"/>
                <a:gd name="connsiteY213" fmla="*/ 1645151 h 3283605"/>
                <a:gd name="connsiteX214" fmla="*/ 2717800 w 2966274"/>
                <a:gd name="connsiteY214" fmla="*/ 1626101 h 3283605"/>
                <a:gd name="connsiteX215" fmla="*/ 2762250 w 2966274"/>
                <a:gd name="connsiteY215" fmla="*/ 1568951 h 3283605"/>
                <a:gd name="connsiteX216" fmla="*/ 2774950 w 2966274"/>
                <a:gd name="connsiteY216" fmla="*/ 1530851 h 3283605"/>
                <a:gd name="connsiteX217" fmla="*/ 2781300 w 2966274"/>
                <a:gd name="connsiteY217" fmla="*/ 1511801 h 3283605"/>
                <a:gd name="connsiteX218" fmla="*/ 2800350 w 2966274"/>
                <a:gd name="connsiteY218" fmla="*/ 1429251 h 3283605"/>
                <a:gd name="connsiteX219" fmla="*/ 2806700 w 2966274"/>
                <a:gd name="connsiteY219" fmla="*/ 1403851 h 3283605"/>
                <a:gd name="connsiteX220" fmla="*/ 2813050 w 2966274"/>
                <a:gd name="connsiteY220" fmla="*/ 1378451 h 3283605"/>
                <a:gd name="connsiteX221" fmla="*/ 2832100 w 2966274"/>
                <a:gd name="connsiteY221" fmla="*/ 1321301 h 3283605"/>
                <a:gd name="connsiteX222" fmla="*/ 2844800 w 2966274"/>
                <a:gd name="connsiteY222" fmla="*/ 1276851 h 3283605"/>
                <a:gd name="connsiteX223" fmla="*/ 2851150 w 2966274"/>
                <a:gd name="connsiteY223" fmla="*/ 1257801 h 3283605"/>
                <a:gd name="connsiteX224" fmla="*/ 2857500 w 2966274"/>
                <a:gd name="connsiteY224" fmla="*/ 1232401 h 3283605"/>
                <a:gd name="connsiteX225" fmla="*/ 2882900 w 2966274"/>
                <a:gd name="connsiteY225" fmla="*/ 1194301 h 3283605"/>
                <a:gd name="connsiteX226" fmla="*/ 2901950 w 2966274"/>
                <a:gd name="connsiteY226" fmla="*/ 1207001 h 3283605"/>
                <a:gd name="connsiteX227" fmla="*/ 2946400 w 2966274"/>
                <a:gd name="connsiteY227" fmla="*/ 1219701 h 3283605"/>
                <a:gd name="connsiteX228" fmla="*/ 2965450 w 2966274"/>
                <a:gd name="connsiteY228" fmla="*/ 1213351 h 3283605"/>
                <a:gd name="connsiteX229" fmla="*/ 2959100 w 2966274"/>
                <a:gd name="connsiteY229" fmla="*/ 1187951 h 3283605"/>
                <a:gd name="connsiteX230" fmla="*/ 2933700 w 2966274"/>
                <a:gd name="connsiteY230" fmla="*/ 1156201 h 3283605"/>
                <a:gd name="connsiteX231" fmla="*/ 2914650 w 2966274"/>
                <a:gd name="connsiteY231" fmla="*/ 1080001 h 3283605"/>
                <a:gd name="connsiteX232" fmla="*/ 2901950 w 2966274"/>
                <a:gd name="connsiteY232" fmla="*/ 1060951 h 3283605"/>
                <a:gd name="connsiteX233" fmla="*/ 2921000 w 2966274"/>
                <a:gd name="connsiteY233" fmla="*/ 1054601 h 3283605"/>
                <a:gd name="connsiteX234" fmla="*/ 2940050 w 2966274"/>
                <a:gd name="connsiteY234" fmla="*/ 1016501 h 3283605"/>
                <a:gd name="connsiteX235" fmla="*/ 2933700 w 2966274"/>
                <a:gd name="connsiteY235" fmla="*/ 984751 h 3283605"/>
                <a:gd name="connsiteX236" fmla="*/ 2914650 w 2966274"/>
                <a:gd name="connsiteY236" fmla="*/ 978401 h 3283605"/>
                <a:gd name="connsiteX237" fmla="*/ 2857500 w 2966274"/>
                <a:gd name="connsiteY237" fmla="*/ 946651 h 3283605"/>
                <a:gd name="connsiteX238" fmla="*/ 2832100 w 2966274"/>
                <a:gd name="connsiteY238" fmla="*/ 908551 h 3283605"/>
                <a:gd name="connsiteX239" fmla="*/ 2819400 w 2966274"/>
                <a:gd name="connsiteY239" fmla="*/ 851401 h 3283605"/>
                <a:gd name="connsiteX240" fmla="*/ 2781300 w 2966274"/>
                <a:gd name="connsiteY240" fmla="*/ 832351 h 3283605"/>
                <a:gd name="connsiteX241" fmla="*/ 2730500 w 2966274"/>
                <a:gd name="connsiteY241" fmla="*/ 813301 h 3283605"/>
                <a:gd name="connsiteX242" fmla="*/ 2768600 w 2966274"/>
                <a:gd name="connsiteY242" fmla="*/ 794251 h 3283605"/>
                <a:gd name="connsiteX243" fmla="*/ 2825750 w 2966274"/>
                <a:gd name="connsiteY243" fmla="*/ 806951 h 3283605"/>
                <a:gd name="connsiteX244" fmla="*/ 2844800 w 2966274"/>
                <a:gd name="connsiteY244" fmla="*/ 826001 h 3283605"/>
                <a:gd name="connsiteX245" fmla="*/ 2882900 w 2966274"/>
                <a:gd name="connsiteY245" fmla="*/ 838701 h 3283605"/>
                <a:gd name="connsiteX246" fmla="*/ 2927350 w 2966274"/>
                <a:gd name="connsiteY246" fmla="*/ 832351 h 3283605"/>
                <a:gd name="connsiteX247" fmla="*/ 2921000 w 2966274"/>
                <a:gd name="connsiteY247" fmla="*/ 806951 h 3283605"/>
                <a:gd name="connsiteX248" fmla="*/ 2901950 w 2966274"/>
                <a:gd name="connsiteY248" fmla="*/ 800601 h 3283605"/>
                <a:gd name="connsiteX249" fmla="*/ 2851150 w 2966274"/>
                <a:gd name="connsiteY249" fmla="*/ 781551 h 3283605"/>
                <a:gd name="connsiteX250" fmla="*/ 2813050 w 2966274"/>
                <a:gd name="connsiteY250" fmla="*/ 756151 h 3283605"/>
                <a:gd name="connsiteX251" fmla="*/ 2755900 w 2966274"/>
                <a:gd name="connsiteY251" fmla="*/ 737101 h 3283605"/>
                <a:gd name="connsiteX252" fmla="*/ 2736850 w 2966274"/>
                <a:gd name="connsiteY252" fmla="*/ 730751 h 3283605"/>
                <a:gd name="connsiteX253" fmla="*/ 2717800 w 2966274"/>
                <a:gd name="connsiteY253" fmla="*/ 724401 h 3283605"/>
                <a:gd name="connsiteX254" fmla="*/ 2686050 w 2966274"/>
                <a:gd name="connsiteY254" fmla="*/ 718051 h 3283605"/>
                <a:gd name="connsiteX255" fmla="*/ 2667000 w 2966274"/>
                <a:gd name="connsiteY255" fmla="*/ 705351 h 3283605"/>
                <a:gd name="connsiteX256" fmla="*/ 2647950 w 2966274"/>
                <a:gd name="connsiteY256" fmla="*/ 699001 h 3283605"/>
                <a:gd name="connsiteX257" fmla="*/ 2609850 w 2966274"/>
                <a:gd name="connsiteY257" fmla="*/ 660901 h 3283605"/>
                <a:gd name="connsiteX258" fmla="*/ 2584450 w 2966274"/>
                <a:gd name="connsiteY258" fmla="*/ 641851 h 3283605"/>
                <a:gd name="connsiteX259" fmla="*/ 2578100 w 2966274"/>
                <a:gd name="connsiteY259" fmla="*/ 622801 h 3283605"/>
                <a:gd name="connsiteX260" fmla="*/ 2546350 w 2966274"/>
                <a:gd name="connsiteY260" fmla="*/ 584701 h 3283605"/>
                <a:gd name="connsiteX261" fmla="*/ 2527300 w 2966274"/>
                <a:gd name="connsiteY261" fmla="*/ 578351 h 3283605"/>
                <a:gd name="connsiteX262" fmla="*/ 2508250 w 2966274"/>
                <a:gd name="connsiteY262" fmla="*/ 565651 h 3283605"/>
                <a:gd name="connsiteX263" fmla="*/ 2489200 w 2966274"/>
                <a:gd name="connsiteY263" fmla="*/ 559301 h 3283605"/>
                <a:gd name="connsiteX264" fmla="*/ 2470150 w 2966274"/>
                <a:gd name="connsiteY264" fmla="*/ 546601 h 3283605"/>
                <a:gd name="connsiteX265" fmla="*/ 2432050 w 2966274"/>
                <a:gd name="connsiteY265" fmla="*/ 533901 h 3283605"/>
                <a:gd name="connsiteX266" fmla="*/ 2387600 w 2966274"/>
                <a:gd name="connsiteY266" fmla="*/ 521201 h 3283605"/>
                <a:gd name="connsiteX267" fmla="*/ 2343150 w 2966274"/>
                <a:gd name="connsiteY267" fmla="*/ 533901 h 3283605"/>
                <a:gd name="connsiteX268" fmla="*/ 2324100 w 2966274"/>
                <a:gd name="connsiteY268" fmla="*/ 552951 h 3283605"/>
                <a:gd name="connsiteX269" fmla="*/ 2317750 w 2966274"/>
                <a:gd name="connsiteY269" fmla="*/ 572001 h 3283605"/>
                <a:gd name="connsiteX270" fmla="*/ 2247900 w 2966274"/>
                <a:gd name="connsiteY270" fmla="*/ 603751 h 3283605"/>
                <a:gd name="connsiteX271" fmla="*/ 2006600 w 2966274"/>
                <a:gd name="connsiteY271" fmla="*/ 597401 h 3283605"/>
                <a:gd name="connsiteX272" fmla="*/ 1993900 w 2966274"/>
                <a:gd name="connsiteY272" fmla="*/ 578351 h 3283605"/>
                <a:gd name="connsiteX273" fmla="*/ 1974850 w 2966274"/>
                <a:gd name="connsiteY273" fmla="*/ 559301 h 3283605"/>
                <a:gd name="connsiteX274" fmla="*/ 1962150 w 2966274"/>
                <a:gd name="connsiteY274" fmla="*/ 540251 h 3283605"/>
                <a:gd name="connsiteX275" fmla="*/ 1892300 w 2966274"/>
                <a:gd name="connsiteY275" fmla="*/ 533901 h 3283605"/>
                <a:gd name="connsiteX276" fmla="*/ 1854200 w 2966274"/>
                <a:gd name="connsiteY276" fmla="*/ 521201 h 3283605"/>
                <a:gd name="connsiteX277" fmla="*/ 1752600 w 2966274"/>
                <a:gd name="connsiteY277" fmla="*/ 508501 h 3283605"/>
                <a:gd name="connsiteX278" fmla="*/ 1784350 w 2966274"/>
                <a:gd name="connsiteY278" fmla="*/ 470401 h 3283605"/>
                <a:gd name="connsiteX279" fmla="*/ 1778000 w 2966274"/>
                <a:gd name="connsiteY279" fmla="*/ 445001 h 3283605"/>
                <a:gd name="connsiteX280" fmla="*/ 1752600 w 2966274"/>
                <a:gd name="connsiteY280" fmla="*/ 425951 h 3283605"/>
                <a:gd name="connsiteX281" fmla="*/ 1714500 w 2966274"/>
                <a:gd name="connsiteY281" fmla="*/ 400551 h 3283605"/>
                <a:gd name="connsiteX282" fmla="*/ 1695450 w 2966274"/>
                <a:gd name="connsiteY282" fmla="*/ 387851 h 3283605"/>
                <a:gd name="connsiteX283" fmla="*/ 1689100 w 2966274"/>
                <a:gd name="connsiteY283" fmla="*/ 368801 h 3283605"/>
                <a:gd name="connsiteX284" fmla="*/ 1708150 w 2966274"/>
                <a:gd name="connsiteY284" fmla="*/ 311651 h 3283605"/>
                <a:gd name="connsiteX285" fmla="*/ 1619250 w 2966274"/>
                <a:gd name="connsiteY285" fmla="*/ 305301 h 3283605"/>
                <a:gd name="connsiteX286" fmla="*/ 1536700 w 2966274"/>
                <a:gd name="connsiteY286" fmla="*/ 298951 h 3283605"/>
                <a:gd name="connsiteX287" fmla="*/ 1511300 w 2966274"/>
                <a:gd name="connsiteY287" fmla="*/ 279901 h 3283605"/>
                <a:gd name="connsiteX288" fmla="*/ 1492250 w 2966274"/>
                <a:gd name="connsiteY288" fmla="*/ 267201 h 3283605"/>
                <a:gd name="connsiteX289" fmla="*/ 1460500 w 2966274"/>
                <a:gd name="connsiteY289" fmla="*/ 260851 h 3283605"/>
                <a:gd name="connsiteX290" fmla="*/ 1422400 w 2966274"/>
                <a:gd name="connsiteY290" fmla="*/ 241801 h 3283605"/>
                <a:gd name="connsiteX291" fmla="*/ 1403350 w 2966274"/>
                <a:gd name="connsiteY291" fmla="*/ 203701 h 3283605"/>
                <a:gd name="connsiteX292" fmla="*/ 1416050 w 2966274"/>
                <a:gd name="connsiteY292" fmla="*/ 184651 h 3283605"/>
                <a:gd name="connsiteX293" fmla="*/ 1422400 w 2966274"/>
                <a:gd name="connsiteY293" fmla="*/ 165601 h 3283605"/>
                <a:gd name="connsiteX294" fmla="*/ 1377950 w 2966274"/>
                <a:gd name="connsiteY294" fmla="*/ 152901 h 3283605"/>
                <a:gd name="connsiteX295" fmla="*/ 1314450 w 2966274"/>
                <a:gd name="connsiteY295" fmla="*/ 146551 h 3283605"/>
                <a:gd name="connsiteX296" fmla="*/ 1295400 w 2966274"/>
                <a:gd name="connsiteY296" fmla="*/ 140201 h 3283605"/>
                <a:gd name="connsiteX297" fmla="*/ 1244600 w 2966274"/>
                <a:gd name="connsiteY297" fmla="*/ 114801 h 3283605"/>
                <a:gd name="connsiteX298" fmla="*/ 1174750 w 2966274"/>
                <a:gd name="connsiteY298" fmla="*/ 108451 h 3283605"/>
                <a:gd name="connsiteX299" fmla="*/ 1168400 w 2966274"/>
                <a:gd name="connsiteY299" fmla="*/ 89401 h 3283605"/>
                <a:gd name="connsiteX300" fmla="*/ 1162050 w 2966274"/>
                <a:gd name="connsiteY300" fmla="*/ 44951 h 3283605"/>
                <a:gd name="connsiteX301" fmla="*/ 1104900 w 2966274"/>
                <a:gd name="connsiteY301" fmla="*/ 501 h 328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</a:cxnLst>
              <a:rect l="l" t="t" r="r" b="b"/>
              <a:pathLst>
                <a:path w="2966274" h="3283605">
                  <a:moveTo>
                    <a:pt x="1104900" y="501"/>
                  </a:moveTo>
                  <a:cubicBezTo>
                    <a:pt x="1089025" y="501"/>
                    <a:pt x="1102097" y="-7995"/>
                    <a:pt x="1066800" y="44951"/>
                  </a:cubicBezTo>
                  <a:cubicBezTo>
                    <a:pt x="1062567" y="51301"/>
                    <a:pt x="1053454" y="52581"/>
                    <a:pt x="1047750" y="57651"/>
                  </a:cubicBezTo>
                  <a:cubicBezTo>
                    <a:pt x="1012162" y="89285"/>
                    <a:pt x="1016252" y="85848"/>
                    <a:pt x="996950" y="114801"/>
                  </a:cubicBezTo>
                  <a:cubicBezTo>
                    <a:pt x="983734" y="167664"/>
                    <a:pt x="999826" y="115398"/>
                    <a:pt x="977900" y="159251"/>
                  </a:cubicBezTo>
                  <a:cubicBezTo>
                    <a:pt x="974907" y="165238"/>
                    <a:pt x="976997" y="174410"/>
                    <a:pt x="971550" y="178301"/>
                  </a:cubicBezTo>
                  <a:cubicBezTo>
                    <a:pt x="960657" y="186082"/>
                    <a:pt x="946150" y="186768"/>
                    <a:pt x="933450" y="191001"/>
                  </a:cubicBezTo>
                  <a:cubicBezTo>
                    <a:pt x="884212" y="207414"/>
                    <a:pt x="921079" y="196906"/>
                    <a:pt x="819150" y="203701"/>
                  </a:cubicBezTo>
                  <a:cubicBezTo>
                    <a:pt x="812800" y="210051"/>
                    <a:pt x="807572" y="217770"/>
                    <a:pt x="800100" y="222751"/>
                  </a:cubicBezTo>
                  <a:cubicBezTo>
                    <a:pt x="788009" y="230811"/>
                    <a:pt x="740364" y="234913"/>
                    <a:pt x="736600" y="235451"/>
                  </a:cubicBezTo>
                  <a:cubicBezTo>
                    <a:pt x="723900" y="239684"/>
                    <a:pt x="709639" y="240725"/>
                    <a:pt x="698500" y="248151"/>
                  </a:cubicBezTo>
                  <a:cubicBezTo>
                    <a:pt x="692150" y="252384"/>
                    <a:pt x="686424" y="257751"/>
                    <a:pt x="679450" y="260851"/>
                  </a:cubicBezTo>
                  <a:cubicBezTo>
                    <a:pt x="667217" y="266288"/>
                    <a:pt x="653324" y="267564"/>
                    <a:pt x="641350" y="273551"/>
                  </a:cubicBezTo>
                  <a:cubicBezTo>
                    <a:pt x="632883" y="277784"/>
                    <a:pt x="624169" y="281555"/>
                    <a:pt x="615950" y="286251"/>
                  </a:cubicBezTo>
                  <a:cubicBezTo>
                    <a:pt x="609324" y="290037"/>
                    <a:pt x="604210" y="296758"/>
                    <a:pt x="596900" y="298951"/>
                  </a:cubicBezTo>
                  <a:cubicBezTo>
                    <a:pt x="582564" y="303252"/>
                    <a:pt x="567176" y="302624"/>
                    <a:pt x="552450" y="305301"/>
                  </a:cubicBezTo>
                  <a:cubicBezTo>
                    <a:pt x="547562" y="306190"/>
                    <a:pt x="514617" y="314325"/>
                    <a:pt x="508000" y="318001"/>
                  </a:cubicBezTo>
                  <a:cubicBezTo>
                    <a:pt x="494657" y="325414"/>
                    <a:pt x="469900" y="343401"/>
                    <a:pt x="469900" y="343401"/>
                  </a:cubicBezTo>
                  <a:cubicBezTo>
                    <a:pt x="467783" y="349751"/>
                    <a:pt x="463550" y="355758"/>
                    <a:pt x="463550" y="362451"/>
                  </a:cubicBezTo>
                  <a:cubicBezTo>
                    <a:pt x="463550" y="382953"/>
                    <a:pt x="472231" y="391347"/>
                    <a:pt x="482600" y="406901"/>
                  </a:cubicBezTo>
                  <a:cubicBezTo>
                    <a:pt x="480483" y="428068"/>
                    <a:pt x="479485" y="449376"/>
                    <a:pt x="476250" y="470401"/>
                  </a:cubicBezTo>
                  <a:cubicBezTo>
                    <a:pt x="475232" y="477017"/>
                    <a:pt x="469900" y="482758"/>
                    <a:pt x="469900" y="489451"/>
                  </a:cubicBezTo>
                  <a:cubicBezTo>
                    <a:pt x="469900" y="499963"/>
                    <a:pt x="486470" y="527288"/>
                    <a:pt x="488950" y="533901"/>
                  </a:cubicBezTo>
                  <a:cubicBezTo>
                    <a:pt x="492014" y="542073"/>
                    <a:pt x="493183" y="550834"/>
                    <a:pt x="495300" y="559301"/>
                  </a:cubicBezTo>
                  <a:cubicBezTo>
                    <a:pt x="492350" y="574049"/>
                    <a:pt x="483201" y="625030"/>
                    <a:pt x="476250" y="648201"/>
                  </a:cubicBezTo>
                  <a:lnTo>
                    <a:pt x="457200" y="705351"/>
                  </a:lnTo>
                  <a:cubicBezTo>
                    <a:pt x="453419" y="716694"/>
                    <a:pt x="442823" y="749726"/>
                    <a:pt x="438150" y="756151"/>
                  </a:cubicBezTo>
                  <a:cubicBezTo>
                    <a:pt x="427586" y="770676"/>
                    <a:pt x="414994" y="784288"/>
                    <a:pt x="400050" y="794251"/>
                  </a:cubicBezTo>
                  <a:cubicBezTo>
                    <a:pt x="381319" y="806738"/>
                    <a:pt x="377229" y="807666"/>
                    <a:pt x="361950" y="826001"/>
                  </a:cubicBezTo>
                  <a:cubicBezTo>
                    <a:pt x="345569" y="845659"/>
                    <a:pt x="353117" y="847732"/>
                    <a:pt x="330200" y="864101"/>
                  </a:cubicBezTo>
                  <a:cubicBezTo>
                    <a:pt x="322497" y="869603"/>
                    <a:pt x="313267" y="872568"/>
                    <a:pt x="304800" y="876801"/>
                  </a:cubicBezTo>
                  <a:cubicBezTo>
                    <a:pt x="300567" y="883151"/>
                    <a:pt x="295200" y="888877"/>
                    <a:pt x="292100" y="895851"/>
                  </a:cubicBezTo>
                  <a:cubicBezTo>
                    <a:pt x="286663" y="908084"/>
                    <a:pt x="279400" y="933951"/>
                    <a:pt x="279400" y="933951"/>
                  </a:cubicBezTo>
                  <a:cubicBezTo>
                    <a:pt x="277283" y="969934"/>
                    <a:pt x="276637" y="1006034"/>
                    <a:pt x="273050" y="1041901"/>
                  </a:cubicBezTo>
                  <a:cubicBezTo>
                    <a:pt x="272384" y="1048561"/>
                    <a:pt x="268152" y="1054417"/>
                    <a:pt x="266700" y="1060951"/>
                  </a:cubicBezTo>
                  <a:cubicBezTo>
                    <a:pt x="256892" y="1105087"/>
                    <a:pt x="264844" y="1088304"/>
                    <a:pt x="254000" y="1124451"/>
                  </a:cubicBezTo>
                  <a:cubicBezTo>
                    <a:pt x="251808" y="1131758"/>
                    <a:pt x="241359" y="1173095"/>
                    <a:pt x="228600" y="1181601"/>
                  </a:cubicBezTo>
                  <a:cubicBezTo>
                    <a:pt x="221338" y="1186442"/>
                    <a:pt x="211860" y="1186869"/>
                    <a:pt x="203200" y="1187951"/>
                  </a:cubicBezTo>
                  <a:cubicBezTo>
                    <a:pt x="177909" y="1191112"/>
                    <a:pt x="152400" y="1192184"/>
                    <a:pt x="127000" y="1194301"/>
                  </a:cubicBezTo>
                  <a:cubicBezTo>
                    <a:pt x="120650" y="1198534"/>
                    <a:pt x="113813" y="1202115"/>
                    <a:pt x="107950" y="1207001"/>
                  </a:cubicBezTo>
                  <a:cubicBezTo>
                    <a:pt x="101051" y="1212750"/>
                    <a:pt x="96084" y="1220663"/>
                    <a:pt x="88900" y="1226051"/>
                  </a:cubicBezTo>
                  <a:cubicBezTo>
                    <a:pt x="79026" y="1233456"/>
                    <a:pt x="67733" y="1238751"/>
                    <a:pt x="57150" y="1245101"/>
                  </a:cubicBezTo>
                  <a:cubicBezTo>
                    <a:pt x="48737" y="1270341"/>
                    <a:pt x="43883" y="1275435"/>
                    <a:pt x="57150" y="1308601"/>
                  </a:cubicBezTo>
                  <a:cubicBezTo>
                    <a:pt x="60485" y="1316939"/>
                    <a:pt x="69850" y="1321301"/>
                    <a:pt x="76200" y="1327651"/>
                  </a:cubicBezTo>
                  <a:lnTo>
                    <a:pt x="107950" y="1422901"/>
                  </a:lnTo>
                  <a:lnTo>
                    <a:pt x="114300" y="1441951"/>
                  </a:lnTo>
                  <a:lnTo>
                    <a:pt x="120650" y="1461001"/>
                  </a:lnTo>
                  <a:cubicBezTo>
                    <a:pt x="116417" y="1467351"/>
                    <a:pt x="112836" y="1474188"/>
                    <a:pt x="107950" y="1480051"/>
                  </a:cubicBezTo>
                  <a:cubicBezTo>
                    <a:pt x="102201" y="1486950"/>
                    <a:pt x="93881" y="1491629"/>
                    <a:pt x="88900" y="1499101"/>
                  </a:cubicBezTo>
                  <a:cubicBezTo>
                    <a:pt x="85187" y="1504670"/>
                    <a:pt x="84667" y="1511801"/>
                    <a:pt x="82550" y="1518151"/>
                  </a:cubicBezTo>
                  <a:cubicBezTo>
                    <a:pt x="84667" y="1526618"/>
                    <a:pt x="85836" y="1535379"/>
                    <a:pt x="88900" y="1543551"/>
                  </a:cubicBezTo>
                  <a:cubicBezTo>
                    <a:pt x="92224" y="1552414"/>
                    <a:pt x="97871" y="1560250"/>
                    <a:pt x="101600" y="1568951"/>
                  </a:cubicBezTo>
                  <a:cubicBezTo>
                    <a:pt x="104237" y="1575103"/>
                    <a:pt x="105833" y="1581651"/>
                    <a:pt x="107950" y="1588001"/>
                  </a:cubicBezTo>
                  <a:cubicBezTo>
                    <a:pt x="110067" y="1604934"/>
                    <a:pt x="108468" y="1622763"/>
                    <a:pt x="114300" y="1638801"/>
                  </a:cubicBezTo>
                  <a:cubicBezTo>
                    <a:pt x="117369" y="1647241"/>
                    <a:pt x="131744" y="1649016"/>
                    <a:pt x="133350" y="1657851"/>
                  </a:cubicBezTo>
                  <a:cubicBezTo>
                    <a:pt x="136403" y="1674641"/>
                    <a:pt x="129117" y="1691718"/>
                    <a:pt x="127000" y="1708651"/>
                  </a:cubicBezTo>
                  <a:cubicBezTo>
                    <a:pt x="129117" y="1721351"/>
                    <a:pt x="130557" y="1734182"/>
                    <a:pt x="133350" y="1746751"/>
                  </a:cubicBezTo>
                  <a:cubicBezTo>
                    <a:pt x="134802" y="1753285"/>
                    <a:pt x="139700" y="1759108"/>
                    <a:pt x="139700" y="1765801"/>
                  </a:cubicBezTo>
                  <a:cubicBezTo>
                    <a:pt x="139700" y="1772494"/>
                    <a:pt x="135189" y="1778415"/>
                    <a:pt x="133350" y="1784851"/>
                  </a:cubicBezTo>
                  <a:cubicBezTo>
                    <a:pt x="130952" y="1793242"/>
                    <a:pt x="132452" y="1803436"/>
                    <a:pt x="127000" y="1810251"/>
                  </a:cubicBezTo>
                  <a:cubicBezTo>
                    <a:pt x="122819" y="1815478"/>
                    <a:pt x="114386" y="1814762"/>
                    <a:pt x="107950" y="1816601"/>
                  </a:cubicBezTo>
                  <a:cubicBezTo>
                    <a:pt x="99559" y="1818999"/>
                    <a:pt x="90941" y="1820553"/>
                    <a:pt x="82550" y="1822951"/>
                  </a:cubicBezTo>
                  <a:cubicBezTo>
                    <a:pt x="76114" y="1824790"/>
                    <a:pt x="70116" y="1828283"/>
                    <a:pt x="63500" y="1829301"/>
                  </a:cubicBezTo>
                  <a:cubicBezTo>
                    <a:pt x="42475" y="1832536"/>
                    <a:pt x="21167" y="1833534"/>
                    <a:pt x="0" y="1835651"/>
                  </a:cubicBezTo>
                  <a:cubicBezTo>
                    <a:pt x="4233" y="1842001"/>
                    <a:pt x="9287" y="1847875"/>
                    <a:pt x="12700" y="1854701"/>
                  </a:cubicBezTo>
                  <a:cubicBezTo>
                    <a:pt x="20369" y="1870039"/>
                    <a:pt x="16585" y="1880669"/>
                    <a:pt x="31750" y="1892801"/>
                  </a:cubicBezTo>
                  <a:cubicBezTo>
                    <a:pt x="47343" y="1905275"/>
                    <a:pt x="65935" y="1913474"/>
                    <a:pt x="82550" y="1924551"/>
                  </a:cubicBezTo>
                  <a:cubicBezTo>
                    <a:pt x="88900" y="1928784"/>
                    <a:pt x="95390" y="1932815"/>
                    <a:pt x="101600" y="1937251"/>
                  </a:cubicBezTo>
                  <a:cubicBezTo>
                    <a:pt x="110212" y="1943402"/>
                    <a:pt x="117811" y="1951050"/>
                    <a:pt x="127000" y="1956301"/>
                  </a:cubicBezTo>
                  <a:cubicBezTo>
                    <a:pt x="132812" y="1959622"/>
                    <a:pt x="140063" y="1959658"/>
                    <a:pt x="146050" y="1962651"/>
                  </a:cubicBezTo>
                  <a:cubicBezTo>
                    <a:pt x="187601" y="1983426"/>
                    <a:pt x="142019" y="1966314"/>
                    <a:pt x="184150" y="1994401"/>
                  </a:cubicBezTo>
                  <a:cubicBezTo>
                    <a:pt x="232060" y="2026341"/>
                    <a:pt x="164839" y="1949690"/>
                    <a:pt x="241300" y="2026151"/>
                  </a:cubicBezTo>
                  <a:cubicBezTo>
                    <a:pt x="258811" y="2043662"/>
                    <a:pt x="258772" y="2046113"/>
                    <a:pt x="279400" y="2057901"/>
                  </a:cubicBezTo>
                  <a:cubicBezTo>
                    <a:pt x="287619" y="2062597"/>
                    <a:pt x="296924" y="2065350"/>
                    <a:pt x="304800" y="2070601"/>
                  </a:cubicBezTo>
                  <a:cubicBezTo>
                    <a:pt x="316077" y="2078119"/>
                    <a:pt x="326350" y="2087076"/>
                    <a:pt x="336550" y="2096001"/>
                  </a:cubicBezTo>
                  <a:cubicBezTo>
                    <a:pt x="355275" y="2112385"/>
                    <a:pt x="352990" y="2116921"/>
                    <a:pt x="374650" y="2127751"/>
                  </a:cubicBezTo>
                  <a:cubicBezTo>
                    <a:pt x="380637" y="2130744"/>
                    <a:pt x="387350" y="2131984"/>
                    <a:pt x="393700" y="2134101"/>
                  </a:cubicBezTo>
                  <a:cubicBezTo>
                    <a:pt x="397933" y="2127751"/>
                    <a:pt x="406400" y="2122683"/>
                    <a:pt x="406400" y="2115051"/>
                  </a:cubicBezTo>
                  <a:cubicBezTo>
                    <a:pt x="406400" y="2103652"/>
                    <a:pt x="397702" y="2093974"/>
                    <a:pt x="393700" y="2083301"/>
                  </a:cubicBezTo>
                  <a:cubicBezTo>
                    <a:pt x="391350" y="2077034"/>
                    <a:pt x="389467" y="2070601"/>
                    <a:pt x="387350" y="2064251"/>
                  </a:cubicBezTo>
                  <a:cubicBezTo>
                    <a:pt x="389467" y="2057901"/>
                    <a:pt x="387713" y="2048194"/>
                    <a:pt x="393700" y="2045201"/>
                  </a:cubicBezTo>
                  <a:cubicBezTo>
                    <a:pt x="407087" y="2038508"/>
                    <a:pt x="423357" y="2041127"/>
                    <a:pt x="438150" y="2038851"/>
                  </a:cubicBezTo>
                  <a:cubicBezTo>
                    <a:pt x="450875" y="2036893"/>
                    <a:pt x="463550" y="2034618"/>
                    <a:pt x="476250" y="2032501"/>
                  </a:cubicBezTo>
                  <a:cubicBezTo>
                    <a:pt x="487482" y="1987575"/>
                    <a:pt x="478570" y="2026089"/>
                    <a:pt x="488950" y="1969001"/>
                  </a:cubicBezTo>
                  <a:cubicBezTo>
                    <a:pt x="490881" y="1958382"/>
                    <a:pt x="487668" y="1944883"/>
                    <a:pt x="495300" y="1937251"/>
                  </a:cubicBezTo>
                  <a:cubicBezTo>
                    <a:pt x="504766" y="1927785"/>
                    <a:pt x="533400" y="1924551"/>
                    <a:pt x="533400" y="1924551"/>
                  </a:cubicBezTo>
                  <a:cubicBezTo>
                    <a:pt x="559506" y="1963709"/>
                    <a:pt x="540456" y="1922434"/>
                    <a:pt x="520700" y="1981701"/>
                  </a:cubicBezTo>
                  <a:lnTo>
                    <a:pt x="508000" y="2019801"/>
                  </a:lnTo>
                  <a:cubicBezTo>
                    <a:pt x="510117" y="2036734"/>
                    <a:pt x="507419" y="2055007"/>
                    <a:pt x="514350" y="2070601"/>
                  </a:cubicBezTo>
                  <a:cubicBezTo>
                    <a:pt x="517068" y="2076718"/>
                    <a:pt x="526707" y="2076951"/>
                    <a:pt x="533400" y="2076951"/>
                  </a:cubicBezTo>
                  <a:cubicBezTo>
                    <a:pt x="548725" y="2076951"/>
                    <a:pt x="569168" y="2069262"/>
                    <a:pt x="584200" y="2064251"/>
                  </a:cubicBezTo>
                  <a:cubicBezTo>
                    <a:pt x="586317" y="2040968"/>
                    <a:pt x="582157" y="2016222"/>
                    <a:pt x="590550" y="1994401"/>
                  </a:cubicBezTo>
                  <a:cubicBezTo>
                    <a:pt x="610167" y="1943397"/>
                    <a:pt x="621279" y="1997689"/>
                    <a:pt x="622300" y="2000751"/>
                  </a:cubicBezTo>
                  <a:cubicBezTo>
                    <a:pt x="620183" y="2045201"/>
                    <a:pt x="621470" y="2089944"/>
                    <a:pt x="615950" y="2134101"/>
                  </a:cubicBezTo>
                  <a:cubicBezTo>
                    <a:pt x="615003" y="2141674"/>
                    <a:pt x="606350" y="2146177"/>
                    <a:pt x="603250" y="2153151"/>
                  </a:cubicBezTo>
                  <a:cubicBezTo>
                    <a:pt x="597813" y="2165384"/>
                    <a:pt x="592751" y="2178046"/>
                    <a:pt x="590550" y="2191251"/>
                  </a:cubicBezTo>
                  <a:cubicBezTo>
                    <a:pt x="588433" y="2203951"/>
                    <a:pt x="587323" y="2216860"/>
                    <a:pt x="584200" y="2229351"/>
                  </a:cubicBezTo>
                  <a:cubicBezTo>
                    <a:pt x="577850" y="2254751"/>
                    <a:pt x="571500" y="2264276"/>
                    <a:pt x="565150" y="2286501"/>
                  </a:cubicBezTo>
                  <a:cubicBezTo>
                    <a:pt x="560917" y="2301318"/>
                    <a:pt x="559341" y="2317168"/>
                    <a:pt x="552450" y="2330951"/>
                  </a:cubicBezTo>
                  <a:cubicBezTo>
                    <a:pt x="548434" y="2338983"/>
                    <a:pt x="539149" y="2343102"/>
                    <a:pt x="533400" y="2350001"/>
                  </a:cubicBezTo>
                  <a:cubicBezTo>
                    <a:pt x="518758" y="2367572"/>
                    <a:pt x="513292" y="2374740"/>
                    <a:pt x="501650" y="2388101"/>
                  </a:cubicBezTo>
                  <a:cubicBezTo>
                    <a:pt x="490008" y="2401462"/>
                    <a:pt x="479557" y="2424217"/>
                    <a:pt x="463550" y="2430170"/>
                  </a:cubicBezTo>
                  <a:cubicBezTo>
                    <a:pt x="447543" y="2436123"/>
                    <a:pt x="427576" y="2421074"/>
                    <a:pt x="405606" y="2423820"/>
                  </a:cubicBezTo>
                  <a:cubicBezTo>
                    <a:pt x="407723" y="2440753"/>
                    <a:pt x="397801" y="2449088"/>
                    <a:pt x="400050" y="2457951"/>
                  </a:cubicBezTo>
                  <a:cubicBezTo>
                    <a:pt x="402299" y="2466814"/>
                    <a:pt x="414119" y="2469529"/>
                    <a:pt x="419100" y="2477001"/>
                  </a:cubicBezTo>
                  <a:cubicBezTo>
                    <a:pt x="422813" y="2482570"/>
                    <a:pt x="423333" y="2489701"/>
                    <a:pt x="425450" y="2496051"/>
                  </a:cubicBezTo>
                  <a:cubicBezTo>
                    <a:pt x="412286" y="2535544"/>
                    <a:pt x="406084" y="2535216"/>
                    <a:pt x="419100" y="2578601"/>
                  </a:cubicBezTo>
                  <a:cubicBezTo>
                    <a:pt x="421293" y="2585911"/>
                    <a:pt x="427567" y="2591301"/>
                    <a:pt x="431800" y="2597651"/>
                  </a:cubicBezTo>
                  <a:cubicBezTo>
                    <a:pt x="427377" y="2604285"/>
                    <a:pt x="410997" y="2625235"/>
                    <a:pt x="412750" y="2635751"/>
                  </a:cubicBezTo>
                  <a:cubicBezTo>
                    <a:pt x="414005" y="2643279"/>
                    <a:pt x="421664" y="2648175"/>
                    <a:pt x="425450" y="2654801"/>
                  </a:cubicBezTo>
                  <a:cubicBezTo>
                    <a:pt x="430146" y="2663020"/>
                    <a:pt x="433917" y="2671734"/>
                    <a:pt x="438150" y="2680201"/>
                  </a:cubicBezTo>
                  <a:cubicBezTo>
                    <a:pt x="434199" y="2696004"/>
                    <a:pt x="428297" y="2724475"/>
                    <a:pt x="419100" y="2737351"/>
                  </a:cubicBezTo>
                  <a:cubicBezTo>
                    <a:pt x="414664" y="2743561"/>
                    <a:pt x="406400" y="2745818"/>
                    <a:pt x="400050" y="2750051"/>
                  </a:cubicBezTo>
                  <a:cubicBezTo>
                    <a:pt x="380947" y="2742410"/>
                    <a:pt x="365389" y="2764074"/>
                    <a:pt x="346075" y="2766720"/>
                  </a:cubicBezTo>
                  <a:cubicBezTo>
                    <a:pt x="326761" y="2769366"/>
                    <a:pt x="309563" y="2763809"/>
                    <a:pt x="284163" y="2765926"/>
                  </a:cubicBezTo>
                  <a:cubicBezTo>
                    <a:pt x="288019" y="2796772"/>
                    <a:pt x="270669" y="2805614"/>
                    <a:pt x="273050" y="2819901"/>
                  </a:cubicBezTo>
                  <a:cubicBezTo>
                    <a:pt x="275431" y="2834189"/>
                    <a:pt x="278971" y="2845807"/>
                    <a:pt x="298450" y="2851651"/>
                  </a:cubicBezTo>
                  <a:cubicBezTo>
                    <a:pt x="312786" y="2855952"/>
                    <a:pt x="328083" y="2855884"/>
                    <a:pt x="342900" y="2858001"/>
                  </a:cubicBezTo>
                  <a:cubicBezTo>
                    <a:pt x="340783" y="2864351"/>
                    <a:pt x="339857" y="2867791"/>
                    <a:pt x="336550" y="2877051"/>
                  </a:cubicBezTo>
                  <a:cubicBezTo>
                    <a:pt x="333243" y="2886311"/>
                    <a:pt x="323276" y="2913508"/>
                    <a:pt x="323056" y="2913563"/>
                  </a:cubicBezTo>
                  <a:cubicBezTo>
                    <a:pt x="318823" y="2919913"/>
                    <a:pt x="301493" y="2924147"/>
                    <a:pt x="298450" y="2934995"/>
                  </a:cubicBezTo>
                  <a:cubicBezTo>
                    <a:pt x="295407" y="2945843"/>
                    <a:pt x="285092" y="2952374"/>
                    <a:pt x="304800" y="2978651"/>
                  </a:cubicBezTo>
                  <a:cubicBezTo>
                    <a:pt x="316670" y="3014260"/>
                    <a:pt x="304656" y="2999324"/>
                    <a:pt x="361950" y="2985001"/>
                  </a:cubicBezTo>
                  <a:lnTo>
                    <a:pt x="387350" y="2978651"/>
                  </a:lnTo>
                  <a:cubicBezTo>
                    <a:pt x="393700" y="2974418"/>
                    <a:pt x="403792" y="2973123"/>
                    <a:pt x="406400" y="2965951"/>
                  </a:cubicBezTo>
                  <a:cubicBezTo>
                    <a:pt x="431823" y="2896037"/>
                    <a:pt x="388164" y="2916996"/>
                    <a:pt x="431800" y="2902451"/>
                  </a:cubicBezTo>
                  <a:cubicBezTo>
                    <a:pt x="448733" y="2904568"/>
                    <a:pt x="466562" y="2902969"/>
                    <a:pt x="482600" y="2908801"/>
                  </a:cubicBezTo>
                  <a:cubicBezTo>
                    <a:pt x="491040" y="2911870"/>
                    <a:pt x="494751" y="2922102"/>
                    <a:pt x="501650" y="2927851"/>
                  </a:cubicBezTo>
                  <a:cubicBezTo>
                    <a:pt x="507513" y="2932737"/>
                    <a:pt x="513726" y="2937451"/>
                    <a:pt x="520700" y="2940551"/>
                  </a:cubicBezTo>
                  <a:cubicBezTo>
                    <a:pt x="532933" y="2945988"/>
                    <a:pt x="546100" y="2949018"/>
                    <a:pt x="558800" y="2953251"/>
                  </a:cubicBezTo>
                  <a:lnTo>
                    <a:pt x="577850" y="2959601"/>
                  </a:lnTo>
                  <a:cubicBezTo>
                    <a:pt x="587221" y="2973658"/>
                    <a:pt x="594932" y="2987922"/>
                    <a:pt x="609600" y="2997701"/>
                  </a:cubicBezTo>
                  <a:cubicBezTo>
                    <a:pt x="615169" y="3001414"/>
                    <a:pt x="622300" y="3001934"/>
                    <a:pt x="628650" y="3004051"/>
                  </a:cubicBezTo>
                  <a:cubicBezTo>
                    <a:pt x="639233" y="3001934"/>
                    <a:pt x="650294" y="3001491"/>
                    <a:pt x="660400" y="2997701"/>
                  </a:cubicBezTo>
                  <a:cubicBezTo>
                    <a:pt x="667546" y="2995021"/>
                    <a:pt x="671877" y="2985948"/>
                    <a:pt x="679450" y="2985001"/>
                  </a:cubicBezTo>
                  <a:cubicBezTo>
                    <a:pt x="690160" y="2983662"/>
                    <a:pt x="700617" y="2989234"/>
                    <a:pt x="711200" y="2991351"/>
                  </a:cubicBezTo>
                  <a:cubicBezTo>
                    <a:pt x="767987" y="3019744"/>
                    <a:pt x="744039" y="3010764"/>
                    <a:pt x="781050" y="3023101"/>
                  </a:cubicBezTo>
                  <a:cubicBezTo>
                    <a:pt x="776817" y="3035801"/>
                    <a:pt x="765103" y="3048214"/>
                    <a:pt x="768350" y="3061201"/>
                  </a:cubicBezTo>
                  <a:cubicBezTo>
                    <a:pt x="770467" y="3069668"/>
                    <a:pt x="771262" y="3078579"/>
                    <a:pt x="774700" y="3086601"/>
                  </a:cubicBezTo>
                  <a:cubicBezTo>
                    <a:pt x="783047" y="3106076"/>
                    <a:pt x="792988" y="3108546"/>
                    <a:pt x="806450" y="3124701"/>
                  </a:cubicBezTo>
                  <a:cubicBezTo>
                    <a:pt x="811336" y="3130564"/>
                    <a:pt x="814917" y="3137401"/>
                    <a:pt x="819150" y="3143751"/>
                  </a:cubicBezTo>
                  <a:cubicBezTo>
                    <a:pt x="841116" y="3253582"/>
                    <a:pt x="805974" y="3084697"/>
                    <a:pt x="838200" y="3213601"/>
                  </a:cubicBezTo>
                  <a:cubicBezTo>
                    <a:pt x="840317" y="3222068"/>
                    <a:pt x="839098" y="3232186"/>
                    <a:pt x="844550" y="3239001"/>
                  </a:cubicBezTo>
                  <a:cubicBezTo>
                    <a:pt x="848731" y="3244228"/>
                    <a:pt x="856940" y="3244685"/>
                    <a:pt x="863600" y="3245351"/>
                  </a:cubicBezTo>
                  <a:cubicBezTo>
                    <a:pt x="899467" y="3248938"/>
                    <a:pt x="935567" y="3249584"/>
                    <a:pt x="971550" y="3251701"/>
                  </a:cubicBezTo>
                  <a:cubicBezTo>
                    <a:pt x="971990" y="3252141"/>
                    <a:pt x="1003530" y="3286171"/>
                    <a:pt x="1009650" y="3283451"/>
                  </a:cubicBezTo>
                  <a:cubicBezTo>
                    <a:pt x="1026063" y="3276157"/>
                    <a:pt x="1047750" y="3245351"/>
                    <a:pt x="1047750" y="3245351"/>
                  </a:cubicBezTo>
                  <a:cubicBezTo>
                    <a:pt x="1049867" y="3239001"/>
                    <a:pt x="1053215" y="3232936"/>
                    <a:pt x="1054100" y="3226301"/>
                  </a:cubicBezTo>
                  <a:cubicBezTo>
                    <a:pt x="1057469" y="3201037"/>
                    <a:pt x="1053883" y="3174728"/>
                    <a:pt x="1060450" y="3150101"/>
                  </a:cubicBezTo>
                  <a:cubicBezTo>
                    <a:pt x="1062764" y="3141424"/>
                    <a:pt x="1072316" y="3136439"/>
                    <a:pt x="1079500" y="3131051"/>
                  </a:cubicBezTo>
                  <a:cubicBezTo>
                    <a:pt x="1107167" y="3110301"/>
                    <a:pt x="1116421" y="3110277"/>
                    <a:pt x="1149350" y="3099301"/>
                  </a:cubicBezTo>
                  <a:cubicBezTo>
                    <a:pt x="1176679" y="3090191"/>
                    <a:pt x="1161906" y="3094574"/>
                    <a:pt x="1193800" y="3086601"/>
                  </a:cubicBezTo>
                  <a:cubicBezTo>
                    <a:pt x="1198811" y="3071569"/>
                    <a:pt x="1206500" y="3051126"/>
                    <a:pt x="1206500" y="3035801"/>
                  </a:cubicBezTo>
                  <a:cubicBezTo>
                    <a:pt x="1206500" y="3014529"/>
                    <a:pt x="1202267" y="2993468"/>
                    <a:pt x="1200150" y="2972301"/>
                  </a:cubicBezTo>
                  <a:cubicBezTo>
                    <a:pt x="1202267" y="2957484"/>
                    <a:pt x="1202562" y="2942291"/>
                    <a:pt x="1206500" y="2927851"/>
                  </a:cubicBezTo>
                  <a:cubicBezTo>
                    <a:pt x="1213180" y="2903359"/>
                    <a:pt x="1221555" y="2904092"/>
                    <a:pt x="1231900" y="2883401"/>
                  </a:cubicBezTo>
                  <a:cubicBezTo>
                    <a:pt x="1234893" y="2877414"/>
                    <a:pt x="1235257" y="2870338"/>
                    <a:pt x="1238250" y="2864351"/>
                  </a:cubicBezTo>
                  <a:cubicBezTo>
                    <a:pt x="1253770" y="2833311"/>
                    <a:pt x="1249320" y="2858173"/>
                    <a:pt x="1257300" y="2826251"/>
                  </a:cubicBezTo>
                  <a:cubicBezTo>
                    <a:pt x="1259918" y="2815780"/>
                    <a:pt x="1261032" y="2804972"/>
                    <a:pt x="1263650" y="2794501"/>
                  </a:cubicBezTo>
                  <a:cubicBezTo>
                    <a:pt x="1265273" y="2788007"/>
                    <a:pt x="1268495" y="2781973"/>
                    <a:pt x="1270000" y="2775451"/>
                  </a:cubicBezTo>
                  <a:cubicBezTo>
                    <a:pt x="1274854" y="2754418"/>
                    <a:pt x="1275874" y="2732429"/>
                    <a:pt x="1282700" y="2711951"/>
                  </a:cubicBezTo>
                  <a:cubicBezTo>
                    <a:pt x="1284817" y="2705601"/>
                    <a:pt x="1287211" y="2699337"/>
                    <a:pt x="1289050" y="2692901"/>
                  </a:cubicBezTo>
                  <a:cubicBezTo>
                    <a:pt x="1291448" y="2684510"/>
                    <a:pt x="1291070" y="2675078"/>
                    <a:pt x="1295400" y="2667501"/>
                  </a:cubicBezTo>
                  <a:cubicBezTo>
                    <a:pt x="1299855" y="2659704"/>
                    <a:pt x="1308100" y="2654801"/>
                    <a:pt x="1314450" y="2648451"/>
                  </a:cubicBezTo>
                  <a:cubicBezTo>
                    <a:pt x="1316567" y="2642101"/>
                    <a:pt x="1317549" y="2635252"/>
                    <a:pt x="1320800" y="2629401"/>
                  </a:cubicBezTo>
                  <a:cubicBezTo>
                    <a:pt x="1328213" y="2616058"/>
                    <a:pt x="1341373" y="2605781"/>
                    <a:pt x="1346200" y="2591301"/>
                  </a:cubicBezTo>
                  <a:lnTo>
                    <a:pt x="1352550" y="2572251"/>
                  </a:lnTo>
                  <a:cubicBezTo>
                    <a:pt x="1350433" y="2559551"/>
                    <a:pt x="1348725" y="2546776"/>
                    <a:pt x="1346200" y="2534151"/>
                  </a:cubicBezTo>
                  <a:cubicBezTo>
                    <a:pt x="1344488" y="2525593"/>
                    <a:pt x="1339850" y="2517478"/>
                    <a:pt x="1339850" y="2508751"/>
                  </a:cubicBezTo>
                  <a:cubicBezTo>
                    <a:pt x="1339850" y="2485372"/>
                    <a:pt x="1344083" y="2462184"/>
                    <a:pt x="1346200" y="2438901"/>
                  </a:cubicBezTo>
                  <a:cubicBezTo>
                    <a:pt x="1356783" y="2441018"/>
                    <a:pt x="1369431" y="2438625"/>
                    <a:pt x="1377950" y="2445251"/>
                  </a:cubicBezTo>
                  <a:cubicBezTo>
                    <a:pt x="1389998" y="2454622"/>
                    <a:pt x="1394883" y="2470651"/>
                    <a:pt x="1403350" y="2483351"/>
                  </a:cubicBezTo>
                  <a:cubicBezTo>
                    <a:pt x="1419763" y="2507970"/>
                    <a:pt x="1413637" y="2495161"/>
                    <a:pt x="1422400" y="2521451"/>
                  </a:cubicBezTo>
                  <a:cubicBezTo>
                    <a:pt x="1435100" y="2519334"/>
                    <a:pt x="1451946" y="2524724"/>
                    <a:pt x="1460500" y="2515101"/>
                  </a:cubicBezTo>
                  <a:cubicBezTo>
                    <a:pt x="1472096" y="2502055"/>
                    <a:pt x="1473200" y="2464301"/>
                    <a:pt x="1473200" y="2464301"/>
                  </a:cubicBezTo>
                  <a:cubicBezTo>
                    <a:pt x="1465269" y="2456370"/>
                    <a:pt x="1445174" y="2441955"/>
                    <a:pt x="1447800" y="2426201"/>
                  </a:cubicBezTo>
                  <a:cubicBezTo>
                    <a:pt x="1452560" y="2397640"/>
                    <a:pt x="1480213" y="2406709"/>
                    <a:pt x="1498600" y="2394451"/>
                  </a:cubicBezTo>
                  <a:cubicBezTo>
                    <a:pt x="1504950" y="2390218"/>
                    <a:pt x="1511787" y="2386637"/>
                    <a:pt x="1517650" y="2381751"/>
                  </a:cubicBezTo>
                  <a:cubicBezTo>
                    <a:pt x="1535985" y="2366472"/>
                    <a:pt x="1536913" y="2362382"/>
                    <a:pt x="1549400" y="2343651"/>
                  </a:cubicBezTo>
                  <a:cubicBezTo>
                    <a:pt x="1551517" y="2335184"/>
                    <a:pt x="1550677" y="2325353"/>
                    <a:pt x="1555750" y="2318251"/>
                  </a:cubicBezTo>
                  <a:cubicBezTo>
                    <a:pt x="1567764" y="2301432"/>
                    <a:pt x="1582963" y="2298597"/>
                    <a:pt x="1600200" y="2292851"/>
                  </a:cubicBezTo>
                  <a:cubicBezTo>
                    <a:pt x="1611792" y="2284157"/>
                    <a:pt x="1654319" y="2251528"/>
                    <a:pt x="1663700" y="2248401"/>
                  </a:cubicBezTo>
                  <a:cubicBezTo>
                    <a:pt x="1709375" y="2233176"/>
                    <a:pt x="1652336" y="2251648"/>
                    <a:pt x="1708150" y="2235701"/>
                  </a:cubicBezTo>
                  <a:cubicBezTo>
                    <a:pt x="1714586" y="2233862"/>
                    <a:pt x="1720764" y="2231190"/>
                    <a:pt x="1727200" y="2229351"/>
                  </a:cubicBezTo>
                  <a:cubicBezTo>
                    <a:pt x="1735591" y="2226953"/>
                    <a:pt x="1744209" y="2225399"/>
                    <a:pt x="1752600" y="2223001"/>
                  </a:cubicBezTo>
                  <a:cubicBezTo>
                    <a:pt x="1759036" y="2221162"/>
                    <a:pt x="1765192" y="2218412"/>
                    <a:pt x="1771650" y="2216651"/>
                  </a:cubicBezTo>
                  <a:cubicBezTo>
                    <a:pt x="1788489" y="2212058"/>
                    <a:pt x="1805891" y="2209471"/>
                    <a:pt x="1822450" y="2203951"/>
                  </a:cubicBezTo>
                  <a:cubicBezTo>
                    <a:pt x="1828800" y="2201834"/>
                    <a:pt x="1835348" y="2200238"/>
                    <a:pt x="1841500" y="2197601"/>
                  </a:cubicBezTo>
                  <a:cubicBezTo>
                    <a:pt x="1850201" y="2193872"/>
                    <a:pt x="1857920" y="2187894"/>
                    <a:pt x="1866900" y="2184901"/>
                  </a:cubicBezTo>
                  <a:cubicBezTo>
                    <a:pt x="1883459" y="2179381"/>
                    <a:pt x="1900767" y="2176434"/>
                    <a:pt x="1917700" y="2172201"/>
                  </a:cubicBezTo>
                  <a:cubicBezTo>
                    <a:pt x="1926167" y="2170084"/>
                    <a:pt x="1934492" y="2167286"/>
                    <a:pt x="1943100" y="2165851"/>
                  </a:cubicBezTo>
                  <a:cubicBezTo>
                    <a:pt x="1955800" y="2163734"/>
                    <a:pt x="1957784" y="2167306"/>
                    <a:pt x="1981200" y="2159501"/>
                  </a:cubicBezTo>
                  <a:cubicBezTo>
                    <a:pt x="2004616" y="2151696"/>
                    <a:pt x="1993859" y="2131838"/>
                    <a:pt x="2083594" y="2119019"/>
                  </a:cubicBezTo>
                  <a:cubicBezTo>
                    <a:pt x="2098693" y="2113986"/>
                    <a:pt x="2116137" y="2104335"/>
                    <a:pt x="2135187" y="2096795"/>
                  </a:cubicBezTo>
                  <a:cubicBezTo>
                    <a:pt x="2154237" y="2089255"/>
                    <a:pt x="2180961" y="2075893"/>
                    <a:pt x="2197894" y="2073776"/>
                  </a:cubicBezTo>
                  <a:cubicBezTo>
                    <a:pt x="2210594" y="2069543"/>
                    <a:pt x="2224220" y="2059621"/>
                    <a:pt x="2233613" y="2053932"/>
                  </a:cubicBezTo>
                  <a:cubicBezTo>
                    <a:pt x="2243006" y="2048244"/>
                    <a:pt x="2247636" y="2043217"/>
                    <a:pt x="2254250" y="2039645"/>
                  </a:cubicBezTo>
                  <a:cubicBezTo>
                    <a:pt x="2260865" y="2036073"/>
                    <a:pt x="2264833" y="2041100"/>
                    <a:pt x="2273300" y="2032501"/>
                  </a:cubicBezTo>
                  <a:cubicBezTo>
                    <a:pt x="2281767" y="2023902"/>
                    <a:pt x="2302174" y="1990927"/>
                    <a:pt x="2305050" y="1988051"/>
                  </a:cubicBezTo>
                  <a:cubicBezTo>
                    <a:pt x="2310446" y="1982655"/>
                    <a:pt x="2317750" y="1979584"/>
                    <a:pt x="2324100" y="1975351"/>
                  </a:cubicBezTo>
                  <a:cubicBezTo>
                    <a:pt x="2328333" y="1969001"/>
                    <a:pt x="2333387" y="1963127"/>
                    <a:pt x="2336800" y="1956301"/>
                  </a:cubicBezTo>
                  <a:cubicBezTo>
                    <a:pt x="2339793" y="1950314"/>
                    <a:pt x="2339437" y="1942820"/>
                    <a:pt x="2343150" y="1937251"/>
                  </a:cubicBezTo>
                  <a:cubicBezTo>
                    <a:pt x="2353654" y="1921494"/>
                    <a:pt x="2373906" y="1910888"/>
                    <a:pt x="2387600" y="1899151"/>
                  </a:cubicBezTo>
                  <a:cubicBezTo>
                    <a:pt x="2394418" y="1893307"/>
                    <a:pt x="2398853" y="1884556"/>
                    <a:pt x="2406650" y="1880101"/>
                  </a:cubicBezTo>
                  <a:cubicBezTo>
                    <a:pt x="2414227" y="1875771"/>
                    <a:pt x="2423878" y="1876815"/>
                    <a:pt x="2432050" y="1873751"/>
                  </a:cubicBezTo>
                  <a:cubicBezTo>
                    <a:pt x="2440913" y="1870427"/>
                    <a:pt x="2448661" y="1864567"/>
                    <a:pt x="2457450" y="1861051"/>
                  </a:cubicBezTo>
                  <a:cubicBezTo>
                    <a:pt x="2469879" y="1856079"/>
                    <a:pt x="2484411" y="1855777"/>
                    <a:pt x="2495550" y="1848351"/>
                  </a:cubicBezTo>
                  <a:cubicBezTo>
                    <a:pt x="2563623" y="1802969"/>
                    <a:pt x="2460311" y="1873643"/>
                    <a:pt x="2533650" y="1816601"/>
                  </a:cubicBezTo>
                  <a:cubicBezTo>
                    <a:pt x="2545698" y="1807230"/>
                    <a:pt x="2571750" y="1791201"/>
                    <a:pt x="2571750" y="1791201"/>
                  </a:cubicBezTo>
                  <a:cubicBezTo>
                    <a:pt x="2602692" y="1744789"/>
                    <a:pt x="2561511" y="1799734"/>
                    <a:pt x="2609850" y="1759451"/>
                  </a:cubicBezTo>
                  <a:cubicBezTo>
                    <a:pt x="2615713" y="1754565"/>
                    <a:pt x="2618114" y="1746611"/>
                    <a:pt x="2622550" y="1740401"/>
                  </a:cubicBezTo>
                  <a:cubicBezTo>
                    <a:pt x="2628701" y="1731789"/>
                    <a:pt x="2634712" y="1723036"/>
                    <a:pt x="2641600" y="1715001"/>
                  </a:cubicBezTo>
                  <a:cubicBezTo>
                    <a:pt x="2647444" y="1708183"/>
                    <a:pt x="2654963" y="1702901"/>
                    <a:pt x="2660650" y="1695951"/>
                  </a:cubicBezTo>
                  <a:cubicBezTo>
                    <a:pt x="2674054" y="1679569"/>
                    <a:pt x="2683783" y="1660118"/>
                    <a:pt x="2698750" y="1645151"/>
                  </a:cubicBezTo>
                  <a:cubicBezTo>
                    <a:pt x="2705100" y="1638801"/>
                    <a:pt x="2712287" y="1633190"/>
                    <a:pt x="2717800" y="1626101"/>
                  </a:cubicBezTo>
                  <a:cubicBezTo>
                    <a:pt x="2770967" y="1557743"/>
                    <a:pt x="2719001" y="1612200"/>
                    <a:pt x="2762250" y="1568951"/>
                  </a:cubicBezTo>
                  <a:lnTo>
                    <a:pt x="2774950" y="1530851"/>
                  </a:lnTo>
                  <a:cubicBezTo>
                    <a:pt x="2777067" y="1524501"/>
                    <a:pt x="2779987" y="1518365"/>
                    <a:pt x="2781300" y="1511801"/>
                  </a:cubicBezTo>
                  <a:cubicBezTo>
                    <a:pt x="2791073" y="1462935"/>
                    <a:pt x="2785032" y="1490522"/>
                    <a:pt x="2800350" y="1429251"/>
                  </a:cubicBezTo>
                  <a:lnTo>
                    <a:pt x="2806700" y="1403851"/>
                  </a:lnTo>
                  <a:cubicBezTo>
                    <a:pt x="2808817" y="1395384"/>
                    <a:pt x="2810290" y="1386730"/>
                    <a:pt x="2813050" y="1378451"/>
                  </a:cubicBezTo>
                  <a:lnTo>
                    <a:pt x="2832100" y="1321301"/>
                  </a:lnTo>
                  <a:cubicBezTo>
                    <a:pt x="2847325" y="1275626"/>
                    <a:pt x="2828853" y="1332665"/>
                    <a:pt x="2844800" y="1276851"/>
                  </a:cubicBezTo>
                  <a:cubicBezTo>
                    <a:pt x="2846639" y="1270415"/>
                    <a:pt x="2849311" y="1264237"/>
                    <a:pt x="2851150" y="1257801"/>
                  </a:cubicBezTo>
                  <a:cubicBezTo>
                    <a:pt x="2853548" y="1249410"/>
                    <a:pt x="2853597" y="1240207"/>
                    <a:pt x="2857500" y="1232401"/>
                  </a:cubicBezTo>
                  <a:cubicBezTo>
                    <a:pt x="2864326" y="1218749"/>
                    <a:pt x="2882900" y="1194301"/>
                    <a:pt x="2882900" y="1194301"/>
                  </a:cubicBezTo>
                  <a:cubicBezTo>
                    <a:pt x="2889250" y="1198534"/>
                    <a:pt x="2895124" y="1203588"/>
                    <a:pt x="2901950" y="1207001"/>
                  </a:cubicBezTo>
                  <a:cubicBezTo>
                    <a:pt x="2911060" y="1211556"/>
                    <a:pt x="2938262" y="1217666"/>
                    <a:pt x="2946400" y="1219701"/>
                  </a:cubicBezTo>
                  <a:cubicBezTo>
                    <a:pt x="2952750" y="1217584"/>
                    <a:pt x="2962964" y="1219566"/>
                    <a:pt x="2965450" y="1213351"/>
                  </a:cubicBezTo>
                  <a:cubicBezTo>
                    <a:pt x="2968691" y="1205248"/>
                    <a:pt x="2961498" y="1196342"/>
                    <a:pt x="2959100" y="1187951"/>
                  </a:cubicBezTo>
                  <a:cubicBezTo>
                    <a:pt x="2951883" y="1162692"/>
                    <a:pt x="2956556" y="1171438"/>
                    <a:pt x="2933700" y="1156201"/>
                  </a:cubicBezTo>
                  <a:cubicBezTo>
                    <a:pt x="2904640" y="1112611"/>
                    <a:pt x="2936228" y="1166314"/>
                    <a:pt x="2914650" y="1080001"/>
                  </a:cubicBezTo>
                  <a:cubicBezTo>
                    <a:pt x="2912799" y="1072597"/>
                    <a:pt x="2906183" y="1067301"/>
                    <a:pt x="2901950" y="1060951"/>
                  </a:cubicBezTo>
                  <a:cubicBezTo>
                    <a:pt x="2908300" y="1058834"/>
                    <a:pt x="2915773" y="1058782"/>
                    <a:pt x="2921000" y="1054601"/>
                  </a:cubicBezTo>
                  <a:cubicBezTo>
                    <a:pt x="2932191" y="1045649"/>
                    <a:pt x="2935867" y="1029050"/>
                    <a:pt x="2940050" y="1016501"/>
                  </a:cubicBezTo>
                  <a:cubicBezTo>
                    <a:pt x="2937933" y="1005918"/>
                    <a:pt x="2939687" y="993731"/>
                    <a:pt x="2933700" y="984751"/>
                  </a:cubicBezTo>
                  <a:cubicBezTo>
                    <a:pt x="2929987" y="979182"/>
                    <a:pt x="2920501" y="981652"/>
                    <a:pt x="2914650" y="978401"/>
                  </a:cubicBezTo>
                  <a:cubicBezTo>
                    <a:pt x="2849146" y="942010"/>
                    <a:pt x="2900605" y="961019"/>
                    <a:pt x="2857500" y="946651"/>
                  </a:cubicBezTo>
                  <a:cubicBezTo>
                    <a:pt x="2839001" y="928152"/>
                    <a:pt x="2837351" y="932182"/>
                    <a:pt x="2832100" y="908551"/>
                  </a:cubicBezTo>
                  <a:cubicBezTo>
                    <a:pt x="2832005" y="908124"/>
                    <a:pt x="2825998" y="859648"/>
                    <a:pt x="2819400" y="851401"/>
                  </a:cubicBezTo>
                  <a:cubicBezTo>
                    <a:pt x="2808789" y="838137"/>
                    <a:pt x="2795304" y="838353"/>
                    <a:pt x="2781300" y="832351"/>
                  </a:cubicBezTo>
                  <a:cubicBezTo>
                    <a:pt x="2734812" y="812427"/>
                    <a:pt x="2777329" y="825008"/>
                    <a:pt x="2730500" y="813301"/>
                  </a:cubicBezTo>
                  <a:cubicBezTo>
                    <a:pt x="2740132" y="806880"/>
                    <a:pt x="2755455" y="794251"/>
                    <a:pt x="2768600" y="794251"/>
                  </a:cubicBezTo>
                  <a:cubicBezTo>
                    <a:pt x="2790951" y="794251"/>
                    <a:pt x="2806105" y="800403"/>
                    <a:pt x="2825750" y="806951"/>
                  </a:cubicBezTo>
                  <a:cubicBezTo>
                    <a:pt x="2832100" y="813301"/>
                    <a:pt x="2836950" y="821640"/>
                    <a:pt x="2844800" y="826001"/>
                  </a:cubicBezTo>
                  <a:cubicBezTo>
                    <a:pt x="2856502" y="832502"/>
                    <a:pt x="2882900" y="838701"/>
                    <a:pt x="2882900" y="838701"/>
                  </a:cubicBezTo>
                  <a:cubicBezTo>
                    <a:pt x="2897717" y="836584"/>
                    <a:pt x="2915852" y="841933"/>
                    <a:pt x="2927350" y="832351"/>
                  </a:cubicBezTo>
                  <a:cubicBezTo>
                    <a:pt x="2934054" y="826764"/>
                    <a:pt x="2926452" y="813766"/>
                    <a:pt x="2921000" y="806951"/>
                  </a:cubicBezTo>
                  <a:cubicBezTo>
                    <a:pt x="2916819" y="801724"/>
                    <a:pt x="2908102" y="803238"/>
                    <a:pt x="2901950" y="800601"/>
                  </a:cubicBezTo>
                  <a:cubicBezTo>
                    <a:pt x="2855462" y="780677"/>
                    <a:pt x="2897979" y="793258"/>
                    <a:pt x="2851150" y="781551"/>
                  </a:cubicBezTo>
                  <a:cubicBezTo>
                    <a:pt x="2838450" y="773084"/>
                    <a:pt x="2827530" y="760978"/>
                    <a:pt x="2813050" y="756151"/>
                  </a:cubicBezTo>
                  <a:lnTo>
                    <a:pt x="2755900" y="737101"/>
                  </a:lnTo>
                  <a:lnTo>
                    <a:pt x="2736850" y="730751"/>
                  </a:lnTo>
                  <a:cubicBezTo>
                    <a:pt x="2730500" y="728634"/>
                    <a:pt x="2724364" y="725714"/>
                    <a:pt x="2717800" y="724401"/>
                  </a:cubicBezTo>
                  <a:lnTo>
                    <a:pt x="2686050" y="718051"/>
                  </a:lnTo>
                  <a:cubicBezTo>
                    <a:pt x="2679700" y="713818"/>
                    <a:pt x="2673826" y="708764"/>
                    <a:pt x="2667000" y="705351"/>
                  </a:cubicBezTo>
                  <a:cubicBezTo>
                    <a:pt x="2661013" y="702358"/>
                    <a:pt x="2653234" y="703110"/>
                    <a:pt x="2647950" y="699001"/>
                  </a:cubicBezTo>
                  <a:cubicBezTo>
                    <a:pt x="2633773" y="687974"/>
                    <a:pt x="2624218" y="671677"/>
                    <a:pt x="2609850" y="660901"/>
                  </a:cubicBezTo>
                  <a:lnTo>
                    <a:pt x="2584450" y="641851"/>
                  </a:lnTo>
                  <a:cubicBezTo>
                    <a:pt x="2582333" y="635501"/>
                    <a:pt x="2581093" y="628788"/>
                    <a:pt x="2578100" y="622801"/>
                  </a:cubicBezTo>
                  <a:cubicBezTo>
                    <a:pt x="2572243" y="611087"/>
                    <a:pt x="2556883" y="591723"/>
                    <a:pt x="2546350" y="584701"/>
                  </a:cubicBezTo>
                  <a:cubicBezTo>
                    <a:pt x="2540781" y="580988"/>
                    <a:pt x="2533287" y="581344"/>
                    <a:pt x="2527300" y="578351"/>
                  </a:cubicBezTo>
                  <a:cubicBezTo>
                    <a:pt x="2520474" y="574938"/>
                    <a:pt x="2515076" y="569064"/>
                    <a:pt x="2508250" y="565651"/>
                  </a:cubicBezTo>
                  <a:cubicBezTo>
                    <a:pt x="2502263" y="562658"/>
                    <a:pt x="2495187" y="562294"/>
                    <a:pt x="2489200" y="559301"/>
                  </a:cubicBezTo>
                  <a:cubicBezTo>
                    <a:pt x="2482374" y="555888"/>
                    <a:pt x="2477124" y="549701"/>
                    <a:pt x="2470150" y="546601"/>
                  </a:cubicBezTo>
                  <a:cubicBezTo>
                    <a:pt x="2457917" y="541164"/>
                    <a:pt x="2444750" y="538134"/>
                    <a:pt x="2432050" y="533901"/>
                  </a:cubicBezTo>
                  <a:cubicBezTo>
                    <a:pt x="2404721" y="524791"/>
                    <a:pt x="2419494" y="529174"/>
                    <a:pt x="2387600" y="521201"/>
                  </a:cubicBezTo>
                  <a:cubicBezTo>
                    <a:pt x="2384213" y="522048"/>
                    <a:pt x="2348616" y="530257"/>
                    <a:pt x="2343150" y="533901"/>
                  </a:cubicBezTo>
                  <a:cubicBezTo>
                    <a:pt x="2335678" y="538882"/>
                    <a:pt x="2330450" y="546601"/>
                    <a:pt x="2324100" y="552951"/>
                  </a:cubicBezTo>
                  <a:cubicBezTo>
                    <a:pt x="2321983" y="559301"/>
                    <a:pt x="2319589" y="565565"/>
                    <a:pt x="2317750" y="572001"/>
                  </a:cubicBezTo>
                  <a:cubicBezTo>
                    <a:pt x="2304548" y="618207"/>
                    <a:pt x="2324209" y="596120"/>
                    <a:pt x="2247900" y="603751"/>
                  </a:cubicBezTo>
                  <a:cubicBezTo>
                    <a:pt x="2167467" y="601634"/>
                    <a:pt x="2086662" y="605407"/>
                    <a:pt x="2006600" y="597401"/>
                  </a:cubicBezTo>
                  <a:cubicBezTo>
                    <a:pt x="1999006" y="596642"/>
                    <a:pt x="1998786" y="584214"/>
                    <a:pt x="1993900" y="578351"/>
                  </a:cubicBezTo>
                  <a:cubicBezTo>
                    <a:pt x="1988151" y="571452"/>
                    <a:pt x="1980599" y="566200"/>
                    <a:pt x="1974850" y="559301"/>
                  </a:cubicBezTo>
                  <a:cubicBezTo>
                    <a:pt x="1969964" y="553438"/>
                    <a:pt x="1969444" y="542495"/>
                    <a:pt x="1962150" y="540251"/>
                  </a:cubicBezTo>
                  <a:cubicBezTo>
                    <a:pt x="1939805" y="533375"/>
                    <a:pt x="1915583" y="536018"/>
                    <a:pt x="1892300" y="533901"/>
                  </a:cubicBezTo>
                  <a:lnTo>
                    <a:pt x="1854200" y="521201"/>
                  </a:lnTo>
                  <a:cubicBezTo>
                    <a:pt x="1808968" y="506124"/>
                    <a:pt x="1841824" y="515364"/>
                    <a:pt x="1752600" y="508501"/>
                  </a:cubicBezTo>
                  <a:cubicBezTo>
                    <a:pt x="1757975" y="503126"/>
                    <a:pt x="1782877" y="480715"/>
                    <a:pt x="1784350" y="470401"/>
                  </a:cubicBezTo>
                  <a:cubicBezTo>
                    <a:pt x="1785584" y="461761"/>
                    <a:pt x="1783073" y="452103"/>
                    <a:pt x="1778000" y="445001"/>
                  </a:cubicBezTo>
                  <a:cubicBezTo>
                    <a:pt x="1771849" y="436389"/>
                    <a:pt x="1761270" y="432020"/>
                    <a:pt x="1752600" y="425951"/>
                  </a:cubicBezTo>
                  <a:cubicBezTo>
                    <a:pt x="1740096" y="417198"/>
                    <a:pt x="1727200" y="409018"/>
                    <a:pt x="1714500" y="400551"/>
                  </a:cubicBezTo>
                  <a:lnTo>
                    <a:pt x="1695450" y="387851"/>
                  </a:lnTo>
                  <a:cubicBezTo>
                    <a:pt x="1693333" y="381501"/>
                    <a:pt x="1689100" y="375494"/>
                    <a:pt x="1689100" y="368801"/>
                  </a:cubicBezTo>
                  <a:cubicBezTo>
                    <a:pt x="1689100" y="334580"/>
                    <a:pt x="1692816" y="334652"/>
                    <a:pt x="1708150" y="311651"/>
                  </a:cubicBezTo>
                  <a:cubicBezTo>
                    <a:pt x="1653861" y="293555"/>
                    <a:pt x="1683334" y="297291"/>
                    <a:pt x="1619250" y="305301"/>
                  </a:cubicBezTo>
                  <a:cubicBezTo>
                    <a:pt x="1591733" y="303184"/>
                    <a:pt x="1563564" y="305272"/>
                    <a:pt x="1536700" y="298951"/>
                  </a:cubicBezTo>
                  <a:cubicBezTo>
                    <a:pt x="1526398" y="296527"/>
                    <a:pt x="1519912" y="286052"/>
                    <a:pt x="1511300" y="279901"/>
                  </a:cubicBezTo>
                  <a:cubicBezTo>
                    <a:pt x="1505090" y="275465"/>
                    <a:pt x="1499396" y="269881"/>
                    <a:pt x="1492250" y="267201"/>
                  </a:cubicBezTo>
                  <a:cubicBezTo>
                    <a:pt x="1482144" y="263411"/>
                    <a:pt x="1470971" y="263469"/>
                    <a:pt x="1460500" y="260851"/>
                  </a:cubicBezTo>
                  <a:cubicBezTo>
                    <a:pt x="1439468" y="255593"/>
                    <a:pt x="1441024" y="254217"/>
                    <a:pt x="1422400" y="241801"/>
                  </a:cubicBezTo>
                  <a:cubicBezTo>
                    <a:pt x="1417977" y="235167"/>
                    <a:pt x="1401597" y="214217"/>
                    <a:pt x="1403350" y="203701"/>
                  </a:cubicBezTo>
                  <a:cubicBezTo>
                    <a:pt x="1404605" y="196173"/>
                    <a:pt x="1412637" y="191477"/>
                    <a:pt x="1416050" y="184651"/>
                  </a:cubicBezTo>
                  <a:cubicBezTo>
                    <a:pt x="1419043" y="178664"/>
                    <a:pt x="1420283" y="171951"/>
                    <a:pt x="1422400" y="165601"/>
                  </a:cubicBezTo>
                  <a:cubicBezTo>
                    <a:pt x="1408830" y="161078"/>
                    <a:pt x="1391903" y="154894"/>
                    <a:pt x="1377950" y="152901"/>
                  </a:cubicBezTo>
                  <a:cubicBezTo>
                    <a:pt x="1356892" y="149893"/>
                    <a:pt x="1335617" y="148668"/>
                    <a:pt x="1314450" y="146551"/>
                  </a:cubicBezTo>
                  <a:cubicBezTo>
                    <a:pt x="1308100" y="144434"/>
                    <a:pt x="1301494" y="142971"/>
                    <a:pt x="1295400" y="140201"/>
                  </a:cubicBezTo>
                  <a:cubicBezTo>
                    <a:pt x="1278165" y="132367"/>
                    <a:pt x="1263454" y="116515"/>
                    <a:pt x="1244600" y="114801"/>
                  </a:cubicBezTo>
                  <a:lnTo>
                    <a:pt x="1174750" y="108451"/>
                  </a:lnTo>
                  <a:cubicBezTo>
                    <a:pt x="1172633" y="102101"/>
                    <a:pt x="1169713" y="95965"/>
                    <a:pt x="1168400" y="89401"/>
                  </a:cubicBezTo>
                  <a:cubicBezTo>
                    <a:pt x="1165465" y="74725"/>
                    <a:pt x="1167609" y="58848"/>
                    <a:pt x="1162050" y="44951"/>
                  </a:cubicBezTo>
                  <a:cubicBezTo>
                    <a:pt x="1156451" y="30953"/>
                    <a:pt x="1120775" y="501"/>
                    <a:pt x="1104900" y="501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CE42E124-7F9C-98FA-F540-5B16D65E2F63}"/>
                </a:ext>
              </a:extLst>
            </p:cNvPr>
            <p:cNvGrpSpPr/>
            <p:nvPr/>
          </p:nvGrpSpPr>
          <p:grpSpPr>
            <a:xfrm>
              <a:off x="3031498" y="2440689"/>
              <a:ext cx="1218118" cy="781372"/>
              <a:chOff x="3361698" y="2507928"/>
              <a:chExt cx="1218118" cy="781372"/>
            </a:xfrm>
          </p:grpSpPr>
          <p:sp>
            <p:nvSpPr>
              <p:cNvPr id="35" name="Forma libre 7">
                <a:extLst>
                  <a:ext uri="{FF2B5EF4-FFF2-40B4-BE49-F238E27FC236}">
                    <a16:creationId xmlns:a16="http://schemas.microsoft.com/office/drawing/2014/main" id="{24632586-BFB4-E349-0DF3-F4192944AD0C}"/>
                  </a:ext>
                </a:extLst>
              </p:cNvPr>
              <p:cNvSpPr/>
              <p:nvPr/>
            </p:nvSpPr>
            <p:spPr>
              <a:xfrm>
                <a:off x="3400425" y="2507928"/>
                <a:ext cx="400050" cy="616913"/>
              </a:xfrm>
              <a:custGeom>
                <a:avLst/>
                <a:gdLst>
                  <a:gd name="connsiteX0" fmla="*/ 123825 w 400050"/>
                  <a:gd name="connsiteY0" fmla="*/ 322 h 616913"/>
                  <a:gd name="connsiteX1" fmla="*/ 107950 w 400050"/>
                  <a:gd name="connsiteY1" fmla="*/ 16197 h 616913"/>
                  <a:gd name="connsiteX2" fmla="*/ 95250 w 400050"/>
                  <a:gd name="connsiteY2" fmla="*/ 19372 h 616913"/>
                  <a:gd name="connsiteX3" fmla="*/ 85725 w 400050"/>
                  <a:gd name="connsiteY3" fmla="*/ 28897 h 616913"/>
                  <a:gd name="connsiteX4" fmla="*/ 66675 w 400050"/>
                  <a:gd name="connsiteY4" fmla="*/ 35247 h 616913"/>
                  <a:gd name="connsiteX5" fmla="*/ 47625 w 400050"/>
                  <a:gd name="connsiteY5" fmla="*/ 47947 h 616913"/>
                  <a:gd name="connsiteX6" fmla="*/ 22225 w 400050"/>
                  <a:gd name="connsiteY6" fmla="*/ 76522 h 616913"/>
                  <a:gd name="connsiteX7" fmla="*/ 3175 w 400050"/>
                  <a:gd name="connsiteY7" fmla="*/ 92397 h 616913"/>
                  <a:gd name="connsiteX8" fmla="*/ 0 w 400050"/>
                  <a:gd name="connsiteY8" fmla="*/ 101922 h 616913"/>
                  <a:gd name="connsiteX9" fmla="*/ 12700 w 400050"/>
                  <a:gd name="connsiteY9" fmla="*/ 117797 h 616913"/>
                  <a:gd name="connsiteX10" fmla="*/ 34925 w 400050"/>
                  <a:gd name="connsiteY10" fmla="*/ 114622 h 616913"/>
                  <a:gd name="connsiteX11" fmla="*/ 44450 w 400050"/>
                  <a:gd name="connsiteY11" fmla="*/ 105097 h 616913"/>
                  <a:gd name="connsiteX12" fmla="*/ 66675 w 400050"/>
                  <a:gd name="connsiteY12" fmla="*/ 108272 h 616913"/>
                  <a:gd name="connsiteX13" fmla="*/ 76200 w 400050"/>
                  <a:gd name="connsiteY13" fmla="*/ 117797 h 616913"/>
                  <a:gd name="connsiteX14" fmla="*/ 79375 w 400050"/>
                  <a:gd name="connsiteY14" fmla="*/ 130497 h 616913"/>
                  <a:gd name="connsiteX15" fmla="*/ 82550 w 400050"/>
                  <a:gd name="connsiteY15" fmla="*/ 162247 h 616913"/>
                  <a:gd name="connsiteX16" fmla="*/ 88900 w 400050"/>
                  <a:gd name="connsiteY16" fmla="*/ 171772 h 616913"/>
                  <a:gd name="connsiteX17" fmla="*/ 92075 w 400050"/>
                  <a:gd name="connsiteY17" fmla="*/ 184472 h 616913"/>
                  <a:gd name="connsiteX18" fmla="*/ 101600 w 400050"/>
                  <a:gd name="connsiteY18" fmla="*/ 209872 h 616913"/>
                  <a:gd name="connsiteX19" fmla="*/ 111125 w 400050"/>
                  <a:gd name="connsiteY19" fmla="*/ 251147 h 616913"/>
                  <a:gd name="connsiteX20" fmla="*/ 117475 w 400050"/>
                  <a:gd name="connsiteY20" fmla="*/ 260672 h 616913"/>
                  <a:gd name="connsiteX21" fmla="*/ 123825 w 400050"/>
                  <a:gd name="connsiteY21" fmla="*/ 273372 h 616913"/>
                  <a:gd name="connsiteX22" fmla="*/ 133350 w 400050"/>
                  <a:gd name="connsiteY22" fmla="*/ 276547 h 616913"/>
                  <a:gd name="connsiteX23" fmla="*/ 168275 w 400050"/>
                  <a:gd name="connsiteY23" fmla="*/ 279722 h 616913"/>
                  <a:gd name="connsiteX24" fmla="*/ 177800 w 400050"/>
                  <a:gd name="connsiteY24" fmla="*/ 286072 h 616913"/>
                  <a:gd name="connsiteX25" fmla="*/ 187325 w 400050"/>
                  <a:gd name="connsiteY25" fmla="*/ 340047 h 616913"/>
                  <a:gd name="connsiteX26" fmla="*/ 196850 w 400050"/>
                  <a:gd name="connsiteY26" fmla="*/ 343222 h 616913"/>
                  <a:gd name="connsiteX27" fmla="*/ 206375 w 400050"/>
                  <a:gd name="connsiteY27" fmla="*/ 352747 h 616913"/>
                  <a:gd name="connsiteX28" fmla="*/ 219075 w 400050"/>
                  <a:gd name="connsiteY28" fmla="*/ 371797 h 616913"/>
                  <a:gd name="connsiteX29" fmla="*/ 238125 w 400050"/>
                  <a:gd name="connsiteY29" fmla="*/ 390847 h 616913"/>
                  <a:gd name="connsiteX30" fmla="*/ 241300 w 400050"/>
                  <a:gd name="connsiteY30" fmla="*/ 400372 h 616913"/>
                  <a:gd name="connsiteX31" fmla="*/ 238125 w 400050"/>
                  <a:gd name="connsiteY31" fmla="*/ 428947 h 616913"/>
                  <a:gd name="connsiteX32" fmla="*/ 231775 w 400050"/>
                  <a:gd name="connsiteY32" fmla="*/ 438472 h 616913"/>
                  <a:gd name="connsiteX33" fmla="*/ 222250 w 400050"/>
                  <a:gd name="connsiteY33" fmla="*/ 441647 h 616913"/>
                  <a:gd name="connsiteX34" fmla="*/ 168275 w 400050"/>
                  <a:gd name="connsiteY34" fmla="*/ 447997 h 616913"/>
                  <a:gd name="connsiteX35" fmla="*/ 158750 w 400050"/>
                  <a:gd name="connsiteY35" fmla="*/ 454347 h 616913"/>
                  <a:gd name="connsiteX36" fmla="*/ 149225 w 400050"/>
                  <a:gd name="connsiteY36" fmla="*/ 463872 h 616913"/>
                  <a:gd name="connsiteX37" fmla="*/ 130175 w 400050"/>
                  <a:gd name="connsiteY37" fmla="*/ 470222 h 616913"/>
                  <a:gd name="connsiteX38" fmla="*/ 120650 w 400050"/>
                  <a:gd name="connsiteY38" fmla="*/ 473397 h 616913"/>
                  <a:gd name="connsiteX39" fmla="*/ 111125 w 400050"/>
                  <a:gd name="connsiteY39" fmla="*/ 479747 h 616913"/>
                  <a:gd name="connsiteX40" fmla="*/ 104775 w 400050"/>
                  <a:gd name="connsiteY40" fmla="*/ 489272 h 616913"/>
                  <a:gd name="connsiteX41" fmla="*/ 95250 w 400050"/>
                  <a:gd name="connsiteY41" fmla="*/ 492447 h 616913"/>
                  <a:gd name="connsiteX42" fmla="*/ 85725 w 400050"/>
                  <a:gd name="connsiteY42" fmla="*/ 498797 h 616913"/>
                  <a:gd name="connsiteX43" fmla="*/ 66675 w 400050"/>
                  <a:gd name="connsiteY43" fmla="*/ 508322 h 616913"/>
                  <a:gd name="connsiteX44" fmla="*/ 53975 w 400050"/>
                  <a:gd name="connsiteY44" fmla="*/ 527372 h 616913"/>
                  <a:gd name="connsiteX45" fmla="*/ 50800 w 400050"/>
                  <a:gd name="connsiteY45" fmla="*/ 536897 h 616913"/>
                  <a:gd name="connsiteX46" fmla="*/ 63500 w 400050"/>
                  <a:gd name="connsiteY46" fmla="*/ 581347 h 616913"/>
                  <a:gd name="connsiteX47" fmla="*/ 73025 w 400050"/>
                  <a:gd name="connsiteY47" fmla="*/ 584522 h 616913"/>
                  <a:gd name="connsiteX48" fmla="*/ 82550 w 400050"/>
                  <a:gd name="connsiteY48" fmla="*/ 594047 h 616913"/>
                  <a:gd name="connsiteX49" fmla="*/ 92075 w 400050"/>
                  <a:gd name="connsiteY49" fmla="*/ 597222 h 616913"/>
                  <a:gd name="connsiteX50" fmla="*/ 127000 w 400050"/>
                  <a:gd name="connsiteY50" fmla="*/ 600397 h 616913"/>
                  <a:gd name="connsiteX51" fmla="*/ 152400 w 400050"/>
                  <a:gd name="connsiteY51" fmla="*/ 603572 h 616913"/>
                  <a:gd name="connsiteX52" fmla="*/ 165100 w 400050"/>
                  <a:gd name="connsiteY52" fmla="*/ 613097 h 616913"/>
                  <a:gd name="connsiteX53" fmla="*/ 234950 w 400050"/>
                  <a:gd name="connsiteY53" fmla="*/ 613097 h 616913"/>
                  <a:gd name="connsiteX54" fmla="*/ 247650 w 400050"/>
                  <a:gd name="connsiteY54" fmla="*/ 606747 h 616913"/>
                  <a:gd name="connsiteX55" fmla="*/ 266700 w 400050"/>
                  <a:gd name="connsiteY55" fmla="*/ 600397 h 616913"/>
                  <a:gd name="connsiteX56" fmla="*/ 288925 w 400050"/>
                  <a:gd name="connsiteY56" fmla="*/ 590872 h 616913"/>
                  <a:gd name="connsiteX57" fmla="*/ 307975 w 400050"/>
                  <a:gd name="connsiteY57" fmla="*/ 581347 h 616913"/>
                  <a:gd name="connsiteX58" fmla="*/ 333375 w 400050"/>
                  <a:gd name="connsiteY58" fmla="*/ 574997 h 616913"/>
                  <a:gd name="connsiteX59" fmla="*/ 365125 w 400050"/>
                  <a:gd name="connsiteY59" fmla="*/ 552772 h 616913"/>
                  <a:gd name="connsiteX60" fmla="*/ 371475 w 400050"/>
                  <a:gd name="connsiteY60" fmla="*/ 533722 h 616913"/>
                  <a:gd name="connsiteX61" fmla="*/ 374650 w 400050"/>
                  <a:gd name="connsiteY61" fmla="*/ 524197 h 616913"/>
                  <a:gd name="connsiteX62" fmla="*/ 387350 w 400050"/>
                  <a:gd name="connsiteY62" fmla="*/ 505147 h 616913"/>
                  <a:gd name="connsiteX63" fmla="*/ 393700 w 400050"/>
                  <a:gd name="connsiteY63" fmla="*/ 495622 h 616913"/>
                  <a:gd name="connsiteX64" fmla="*/ 400050 w 400050"/>
                  <a:gd name="connsiteY64" fmla="*/ 486097 h 616913"/>
                  <a:gd name="connsiteX65" fmla="*/ 393700 w 400050"/>
                  <a:gd name="connsiteY65" fmla="*/ 470222 h 616913"/>
                  <a:gd name="connsiteX66" fmla="*/ 384175 w 400050"/>
                  <a:gd name="connsiteY66" fmla="*/ 435297 h 616913"/>
                  <a:gd name="connsiteX67" fmla="*/ 377825 w 400050"/>
                  <a:gd name="connsiteY67" fmla="*/ 422597 h 616913"/>
                  <a:gd name="connsiteX68" fmla="*/ 358775 w 400050"/>
                  <a:gd name="connsiteY68" fmla="*/ 413072 h 616913"/>
                  <a:gd name="connsiteX69" fmla="*/ 320675 w 400050"/>
                  <a:gd name="connsiteY69" fmla="*/ 409897 h 616913"/>
                  <a:gd name="connsiteX70" fmla="*/ 311150 w 400050"/>
                  <a:gd name="connsiteY70" fmla="*/ 390847 h 616913"/>
                  <a:gd name="connsiteX71" fmla="*/ 320675 w 400050"/>
                  <a:gd name="connsiteY71" fmla="*/ 352747 h 616913"/>
                  <a:gd name="connsiteX72" fmla="*/ 327025 w 400050"/>
                  <a:gd name="connsiteY72" fmla="*/ 343222 h 616913"/>
                  <a:gd name="connsiteX73" fmla="*/ 304800 w 400050"/>
                  <a:gd name="connsiteY73" fmla="*/ 308297 h 616913"/>
                  <a:gd name="connsiteX74" fmla="*/ 273050 w 400050"/>
                  <a:gd name="connsiteY74" fmla="*/ 273372 h 616913"/>
                  <a:gd name="connsiteX75" fmla="*/ 263525 w 400050"/>
                  <a:gd name="connsiteY75" fmla="*/ 267022 h 616913"/>
                  <a:gd name="connsiteX76" fmla="*/ 244475 w 400050"/>
                  <a:gd name="connsiteY76" fmla="*/ 247972 h 616913"/>
                  <a:gd name="connsiteX77" fmla="*/ 234950 w 400050"/>
                  <a:gd name="connsiteY77" fmla="*/ 238447 h 616913"/>
                  <a:gd name="connsiteX78" fmla="*/ 228600 w 400050"/>
                  <a:gd name="connsiteY78" fmla="*/ 228922 h 616913"/>
                  <a:gd name="connsiteX79" fmla="*/ 219075 w 400050"/>
                  <a:gd name="connsiteY79" fmla="*/ 219397 h 616913"/>
                  <a:gd name="connsiteX80" fmla="*/ 206375 w 400050"/>
                  <a:gd name="connsiteY80" fmla="*/ 200347 h 616913"/>
                  <a:gd name="connsiteX81" fmla="*/ 193675 w 400050"/>
                  <a:gd name="connsiteY81" fmla="*/ 171772 h 616913"/>
                  <a:gd name="connsiteX82" fmla="*/ 190500 w 400050"/>
                  <a:gd name="connsiteY82" fmla="*/ 152722 h 616913"/>
                  <a:gd name="connsiteX83" fmla="*/ 187325 w 400050"/>
                  <a:gd name="connsiteY83" fmla="*/ 130497 h 616913"/>
                  <a:gd name="connsiteX84" fmla="*/ 180975 w 400050"/>
                  <a:gd name="connsiteY84" fmla="*/ 111447 h 616913"/>
                  <a:gd name="connsiteX85" fmla="*/ 177800 w 400050"/>
                  <a:gd name="connsiteY85" fmla="*/ 95572 h 616913"/>
                  <a:gd name="connsiteX86" fmla="*/ 146050 w 400050"/>
                  <a:gd name="connsiteY86" fmla="*/ 57472 h 616913"/>
                  <a:gd name="connsiteX87" fmla="*/ 139700 w 400050"/>
                  <a:gd name="connsiteY87" fmla="*/ 47947 h 616913"/>
                  <a:gd name="connsiteX88" fmla="*/ 136525 w 400050"/>
                  <a:gd name="connsiteY88" fmla="*/ 32072 h 616913"/>
                  <a:gd name="connsiteX89" fmla="*/ 123825 w 400050"/>
                  <a:gd name="connsiteY89" fmla="*/ 322 h 61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400050" h="616913">
                    <a:moveTo>
                      <a:pt x="123825" y="322"/>
                    </a:moveTo>
                    <a:cubicBezTo>
                      <a:pt x="119063" y="-2324"/>
                      <a:pt x="114177" y="12046"/>
                      <a:pt x="107950" y="16197"/>
                    </a:cubicBezTo>
                    <a:cubicBezTo>
                      <a:pt x="104319" y="18618"/>
                      <a:pt x="99039" y="17207"/>
                      <a:pt x="95250" y="19372"/>
                    </a:cubicBezTo>
                    <a:cubicBezTo>
                      <a:pt x="91351" y="21600"/>
                      <a:pt x="89650" y="26716"/>
                      <a:pt x="85725" y="28897"/>
                    </a:cubicBezTo>
                    <a:cubicBezTo>
                      <a:pt x="79874" y="32148"/>
                      <a:pt x="72244" y="31534"/>
                      <a:pt x="66675" y="35247"/>
                    </a:cubicBezTo>
                    <a:lnTo>
                      <a:pt x="47625" y="47947"/>
                    </a:lnTo>
                    <a:cubicBezTo>
                      <a:pt x="39990" y="59399"/>
                      <a:pt x="35274" y="67823"/>
                      <a:pt x="22225" y="76522"/>
                    </a:cubicBezTo>
                    <a:cubicBezTo>
                      <a:pt x="8964" y="85363"/>
                      <a:pt x="15398" y="80174"/>
                      <a:pt x="3175" y="92397"/>
                    </a:cubicBezTo>
                    <a:cubicBezTo>
                      <a:pt x="2117" y="95572"/>
                      <a:pt x="0" y="98575"/>
                      <a:pt x="0" y="101922"/>
                    </a:cubicBezTo>
                    <a:cubicBezTo>
                      <a:pt x="0" y="112146"/>
                      <a:pt x="5386" y="112921"/>
                      <a:pt x="12700" y="117797"/>
                    </a:cubicBezTo>
                    <a:cubicBezTo>
                      <a:pt x="20108" y="116739"/>
                      <a:pt x="27977" y="117401"/>
                      <a:pt x="34925" y="114622"/>
                    </a:cubicBezTo>
                    <a:cubicBezTo>
                      <a:pt x="39094" y="112954"/>
                      <a:pt x="40047" y="105978"/>
                      <a:pt x="44450" y="105097"/>
                    </a:cubicBezTo>
                    <a:cubicBezTo>
                      <a:pt x="51788" y="103629"/>
                      <a:pt x="59267" y="107214"/>
                      <a:pt x="66675" y="108272"/>
                    </a:cubicBezTo>
                    <a:cubicBezTo>
                      <a:pt x="69850" y="111447"/>
                      <a:pt x="73972" y="113898"/>
                      <a:pt x="76200" y="117797"/>
                    </a:cubicBezTo>
                    <a:cubicBezTo>
                      <a:pt x="78365" y="121586"/>
                      <a:pt x="78758" y="126177"/>
                      <a:pt x="79375" y="130497"/>
                    </a:cubicBezTo>
                    <a:cubicBezTo>
                      <a:pt x="80879" y="141026"/>
                      <a:pt x="80158" y="151883"/>
                      <a:pt x="82550" y="162247"/>
                    </a:cubicBezTo>
                    <a:cubicBezTo>
                      <a:pt x="83408" y="165965"/>
                      <a:pt x="86783" y="168597"/>
                      <a:pt x="88900" y="171772"/>
                    </a:cubicBezTo>
                    <a:cubicBezTo>
                      <a:pt x="89958" y="176005"/>
                      <a:pt x="90543" y="180386"/>
                      <a:pt x="92075" y="184472"/>
                    </a:cubicBezTo>
                    <a:cubicBezTo>
                      <a:pt x="99847" y="205198"/>
                      <a:pt x="97765" y="188779"/>
                      <a:pt x="101600" y="209872"/>
                    </a:cubicBezTo>
                    <a:cubicBezTo>
                      <a:pt x="103613" y="220942"/>
                      <a:pt x="104295" y="240902"/>
                      <a:pt x="111125" y="251147"/>
                    </a:cubicBezTo>
                    <a:cubicBezTo>
                      <a:pt x="113242" y="254322"/>
                      <a:pt x="115582" y="257359"/>
                      <a:pt x="117475" y="260672"/>
                    </a:cubicBezTo>
                    <a:cubicBezTo>
                      <a:pt x="119823" y="264781"/>
                      <a:pt x="120478" y="270025"/>
                      <a:pt x="123825" y="273372"/>
                    </a:cubicBezTo>
                    <a:cubicBezTo>
                      <a:pt x="126192" y="275739"/>
                      <a:pt x="130037" y="276074"/>
                      <a:pt x="133350" y="276547"/>
                    </a:cubicBezTo>
                    <a:cubicBezTo>
                      <a:pt x="144922" y="278200"/>
                      <a:pt x="156633" y="278664"/>
                      <a:pt x="168275" y="279722"/>
                    </a:cubicBezTo>
                    <a:cubicBezTo>
                      <a:pt x="171450" y="281839"/>
                      <a:pt x="176875" y="282370"/>
                      <a:pt x="177800" y="286072"/>
                    </a:cubicBezTo>
                    <a:cubicBezTo>
                      <a:pt x="179594" y="293250"/>
                      <a:pt x="173160" y="328715"/>
                      <a:pt x="187325" y="340047"/>
                    </a:cubicBezTo>
                    <a:cubicBezTo>
                      <a:pt x="189938" y="342138"/>
                      <a:pt x="193675" y="342164"/>
                      <a:pt x="196850" y="343222"/>
                    </a:cubicBezTo>
                    <a:cubicBezTo>
                      <a:pt x="200025" y="346397"/>
                      <a:pt x="203618" y="349203"/>
                      <a:pt x="206375" y="352747"/>
                    </a:cubicBezTo>
                    <a:cubicBezTo>
                      <a:pt x="211060" y="358771"/>
                      <a:pt x="213679" y="366401"/>
                      <a:pt x="219075" y="371797"/>
                    </a:cubicBezTo>
                    <a:lnTo>
                      <a:pt x="238125" y="390847"/>
                    </a:lnTo>
                    <a:cubicBezTo>
                      <a:pt x="239183" y="394022"/>
                      <a:pt x="241300" y="397025"/>
                      <a:pt x="241300" y="400372"/>
                    </a:cubicBezTo>
                    <a:cubicBezTo>
                      <a:pt x="241300" y="409956"/>
                      <a:pt x="240449" y="419650"/>
                      <a:pt x="238125" y="428947"/>
                    </a:cubicBezTo>
                    <a:cubicBezTo>
                      <a:pt x="237200" y="432649"/>
                      <a:pt x="234755" y="436088"/>
                      <a:pt x="231775" y="438472"/>
                    </a:cubicBezTo>
                    <a:cubicBezTo>
                      <a:pt x="229162" y="440563"/>
                      <a:pt x="225468" y="440728"/>
                      <a:pt x="222250" y="441647"/>
                    </a:cubicBezTo>
                    <a:cubicBezTo>
                      <a:pt x="200625" y="447825"/>
                      <a:pt x="199790" y="445573"/>
                      <a:pt x="168275" y="447997"/>
                    </a:cubicBezTo>
                    <a:cubicBezTo>
                      <a:pt x="165100" y="450114"/>
                      <a:pt x="161681" y="451904"/>
                      <a:pt x="158750" y="454347"/>
                    </a:cubicBezTo>
                    <a:cubicBezTo>
                      <a:pt x="155301" y="457222"/>
                      <a:pt x="153150" y="461691"/>
                      <a:pt x="149225" y="463872"/>
                    </a:cubicBezTo>
                    <a:cubicBezTo>
                      <a:pt x="143374" y="467123"/>
                      <a:pt x="136525" y="468105"/>
                      <a:pt x="130175" y="470222"/>
                    </a:cubicBezTo>
                    <a:cubicBezTo>
                      <a:pt x="127000" y="471280"/>
                      <a:pt x="123435" y="471541"/>
                      <a:pt x="120650" y="473397"/>
                    </a:cubicBezTo>
                    <a:lnTo>
                      <a:pt x="111125" y="479747"/>
                    </a:lnTo>
                    <a:cubicBezTo>
                      <a:pt x="109008" y="482922"/>
                      <a:pt x="107755" y="486888"/>
                      <a:pt x="104775" y="489272"/>
                    </a:cubicBezTo>
                    <a:cubicBezTo>
                      <a:pt x="102162" y="491363"/>
                      <a:pt x="98243" y="490950"/>
                      <a:pt x="95250" y="492447"/>
                    </a:cubicBezTo>
                    <a:cubicBezTo>
                      <a:pt x="91837" y="494154"/>
                      <a:pt x="89138" y="497090"/>
                      <a:pt x="85725" y="498797"/>
                    </a:cubicBezTo>
                    <a:cubicBezTo>
                      <a:pt x="59435" y="511942"/>
                      <a:pt x="93972" y="490124"/>
                      <a:pt x="66675" y="508322"/>
                    </a:cubicBezTo>
                    <a:cubicBezTo>
                      <a:pt x="59126" y="530970"/>
                      <a:pt x="69830" y="503589"/>
                      <a:pt x="53975" y="527372"/>
                    </a:cubicBezTo>
                    <a:cubicBezTo>
                      <a:pt x="52119" y="530157"/>
                      <a:pt x="51858" y="533722"/>
                      <a:pt x="50800" y="536897"/>
                    </a:cubicBezTo>
                    <a:cubicBezTo>
                      <a:pt x="52887" y="559859"/>
                      <a:pt x="46283" y="569869"/>
                      <a:pt x="63500" y="581347"/>
                    </a:cubicBezTo>
                    <a:cubicBezTo>
                      <a:pt x="66285" y="583203"/>
                      <a:pt x="69850" y="583464"/>
                      <a:pt x="73025" y="584522"/>
                    </a:cubicBezTo>
                    <a:cubicBezTo>
                      <a:pt x="76200" y="587697"/>
                      <a:pt x="78814" y="591556"/>
                      <a:pt x="82550" y="594047"/>
                    </a:cubicBezTo>
                    <a:cubicBezTo>
                      <a:pt x="85335" y="595903"/>
                      <a:pt x="88762" y="596749"/>
                      <a:pt x="92075" y="597222"/>
                    </a:cubicBezTo>
                    <a:cubicBezTo>
                      <a:pt x="103647" y="598875"/>
                      <a:pt x="115375" y="599173"/>
                      <a:pt x="127000" y="600397"/>
                    </a:cubicBezTo>
                    <a:cubicBezTo>
                      <a:pt x="135486" y="601290"/>
                      <a:pt x="143933" y="602514"/>
                      <a:pt x="152400" y="603572"/>
                    </a:cubicBezTo>
                    <a:cubicBezTo>
                      <a:pt x="156633" y="606747"/>
                      <a:pt x="160367" y="610730"/>
                      <a:pt x="165100" y="613097"/>
                    </a:cubicBezTo>
                    <a:cubicBezTo>
                      <a:pt x="182265" y="621680"/>
                      <a:pt x="234850" y="613103"/>
                      <a:pt x="234950" y="613097"/>
                    </a:cubicBezTo>
                    <a:cubicBezTo>
                      <a:pt x="239183" y="610980"/>
                      <a:pt x="243256" y="608505"/>
                      <a:pt x="247650" y="606747"/>
                    </a:cubicBezTo>
                    <a:cubicBezTo>
                      <a:pt x="253865" y="604261"/>
                      <a:pt x="261131" y="604110"/>
                      <a:pt x="266700" y="600397"/>
                    </a:cubicBezTo>
                    <a:cubicBezTo>
                      <a:pt x="279856" y="591626"/>
                      <a:pt x="272523" y="594972"/>
                      <a:pt x="288925" y="590872"/>
                    </a:cubicBezTo>
                    <a:cubicBezTo>
                      <a:pt x="298237" y="584664"/>
                      <a:pt x="297459" y="583976"/>
                      <a:pt x="307975" y="581347"/>
                    </a:cubicBezTo>
                    <a:cubicBezTo>
                      <a:pt x="313093" y="580068"/>
                      <a:pt x="327437" y="578296"/>
                      <a:pt x="333375" y="574997"/>
                    </a:cubicBezTo>
                    <a:cubicBezTo>
                      <a:pt x="343426" y="569413"/>
                      <a:pt x="355612" y="559907"/>
                      <a:pt x="365125" y="552772"/>
                    </a:cubicBezTo>
                    <a:lnTo>
                      <a:pt x="371475" y="533722"/>
                    </a:lnTo>
                    <a:cubicBezTo>
                      <a:pt x="372533" y="530547"/>
                      <a:pt x="372794" y="526982"/>
                      <a:pt x="374650" y="524197"/>
                    </a:cubicBezTo>
                    <a:lnTo>
                      <a:pt x="387350" y="505147"/>
                    </a:lnTo>
                    <a:lnTo>
                      <a:pt x="393700" y="495622"/>
                    </a:lnTo>
                    <a:lnTo>
                      <a:pt x="400050" y="486097"/>
                    </a:lnTo>
                    <a:cubicBezTo>
                      <a:pt x="397933" y="480805"/>
                      <a:pt x="395376" y="475669"/>
                      <a:pt x="393700" y="470222"/>
                    </a:cubicBezTo>
                    <a:cubicBezTo>
                      <a:pt x="391934" y="464483"/>
                      <a:pt x="388041" y="444317"/>
                      <a:pt x="384175" y="435297"/>
                    </a:cubicBezTo>
                    <a:cubicBezTo>
                      <a:pt x="382311" y="430947"/>
                      <a:pt x="380855" y="426233"/>
                      <a:pt x="377825" y="422597"/>
                    </a:cubicBezTo>
                    <a:cubicBezTo>
                      <a:pt x="374480" y="418583"/>
                      <a:pt x="364057" y="413776"/>
                      <a:pt x="358775" y="413072"/>
                    </a:cubicBezTo>
                    <a:cubicBezTo>
                      <a:pt x="346143" y="411388"/>
                      <a:pt x="333375" y="410955"/>
                      <a:pt x="320675" y="409897"/>
                    </a:cubicBezTo>
                    <a:cubicBezTo>
                      <a:pt x="317464" y="405081"/>
                      <a:pt x="311150" y="397420"/>
                      <a:pt x="311150" y="390847"/>
                    </a:cubicBezTo>
                    <a:cubicBezTo>
                      <a:pt x="311150" y="383705"/>
                      <a:pt x="316735" y="358658"/>
                      <a:pt x="320675" y="352747"/>
                    </a:cubicBezTo>
                    <a:lnTo>
                      <a:pt x="327025" y="343222"/>
                    </a:lnTo>
                    <a:cubicBezTo>
                      <a:pt x="320840" y="312295"/>
                      <a:pt x="329745" y="341556"/>
                      <a:pt x="304800" y="308297"/>
                    </a:cubicBezTo>
                    <a:cubicBezTo>
                      <a:pt x="295546" y="295959"/>
                      <a:pt x="286033" y="282028"/>
                      <a:pt x="273050" y="273372"/>
                    </a:cubicBezTo>
                    <a:cubicBezTo>
                      <a:pt x="269875" y="271255"/>
                      <a:pt x="266377" y="269557"/>
                      <a:pt x="263525" y="267022"/>
                    </a:cubicBezTo>
                    <a:cubicBezTo>
                      <a:pt x="256813" y="261056"/>
                      <a:pt x="250825" y="254322"/>
                      <a:pt x="244475" y="247972"/>
                    </a:cubicBezTo>
                    <a:cubicBezTo>
                      <a:pt x="241300" y="244797"/>
                      <a:pt x="237441" y="242183"/>
                      <a:pt x="234950" y="238447"/>
                    </a:cubicBezTo>
                    <a:cubicBezTo>
                      <a:pt x="232833" y="235272"/>
                      <a:pt x="231043" y="231853"/>
                      <a:pt x="228600" y="228922"/>
                    </a:cubicBezTo>
                    <a:cubicBezTo>
                      <a:pt x="225725" y="225473"/>
                      <a:pt x="221832" y="222941"/>
                      <a:pt x="219075" y="219397"/>
                    </a:cubicBezTo>
                    <a:cubicBezTo>
                      <a:pt x="214390" y="213373"/>
                      <a:pt x="210608" y="206697"/>
                      <a:pt x="206375" y="200347"/>
                    </a:cubicBezTo>
                    <a:cubicBezTo>
                      <a:pt x="199184" y="189561"/>
                      <a:pt x="196194" y="186885"/>
                      <a:pt x="193675" y="171772"/>
                    </a:cubicBezTo>
                    <a:cubicBezTo>
                      <a:pt x="192617" y="165422"/>
                      <a:pt x="191479" y="159085"/>
                      <a:pt x="190500" y="152722"/>
                    </a:cubicBezTo>
                    <a:cubicBezTo>
                      <a:pt x="189362" y="145325"/>
                      <a:pt x="189008" y="137789"/>
                      <a:pt x="187325" y="130497"/>
                    </a:cubicBezTo>
                    <a:cubicBezTo>
                      <a:pt x="185820" y="123975"/>
                      <a:pt x="182736" y="117905"/>
                      <a:pt x="180975" y="111447"/>
                    </a:cubicBezTo>
                    <a:cubicBezTo>
                      <a:pt x="179555" y="106241"/>
                      <a:pt x="180033" y="100485"/>
                      <a:pt x="177800" y="95572"/>
                    </a:cubicBezTo>
                    <a:cubicBezTo>
                      <a:pt x="162960" y="62925"/>
                      <a:pt x="167153" y="89126"/>
                      <a:pt x="146050" y="57472"/>
                    </a:cubicBezTo>
                    <a:lnTo>
                      <a:pt x="139700" y="47947"/>
                    </a:lnTo>
                    <a:cubicBezTo>
                      <a:pt x="138642" y="42655"/>
                      <a:pt x="138420" y="37125"/>
                      <a:pt x="136525" y="32072"/>
                    </a:cubicBezTo>
                    <a:cubicBezTo>
                      <a:pt x="134371" y="26328"/>
                      <a:pt x="128587" y="2968"/>
                      <a:pt x="123825" y="322"/>
                    </a:cubicBezTo>
                    <a:close/>
                  </a:path>
                </a:pathLst>
              </a:cu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6" name="Forma libre 8">
                <a:extLst>
                  <a:ext uri="{FF2B5EF4-FFF2-40B4-BE49-F238E27FC236}">
                    <a16:creationId xmlns:a16="http://schemas.microsoft.com/office/drawing/2014/main" id="{E03B964F-6091-42B7-3825-D639801E4567}"/>
                  </a:ext>
                </a:extLst>
              </p:cNvPr>
              <p:cNvSpPr/>
              <p:nvPr/>
            </p:nvSpPr>
            <p:spPr>
              <a:xfrm>
                <a:off x="3361698" y="2733338"/>
                <a:ext cx="140327" cy="114637"/>
              </a:xfrm>
              <a:custGeom>
                <a:avLst/>
                <a:gdLst>
                  <a:gd name="connsiteX0" fmla="*/ 73652 w 140327"/>
                  <a:gd name="connsiteY0" fmla="*/ 337 h 114637"/>
                  <a:gd name="connsiteX1" fmla="*/ 57777 w 140327"/>
                  <a:gd name="connsiteY1" fmla="*/ 13037 h 114637"/>
                  <a:gd name="connsiteX2" fmla="*/ 10152 w 140327"/>
                  <a:gd name="connsiteY2" fmla="*/ 22562 h 114637"/>
                  <a:gd name="connsiteX3" fmla="*/ 627 w 140327"/>
                  <a:gd name="connsiteY3" fmla="*/ 32087 h 114637"/>
                  <a:gd name="connsiteX4" fmla="*/ 10152 w 140327"/>
                  <a:gd name="connsiteY4" fmla="*/ 76537 h 114637"/>
                  <a:gd name="connsiteX5" fmla="*/ 19677 w 140327"/>
                  <a:gd name="connsiteY5" fmla="*/ 86062 h 114637"/>
                  <a:gd name="connsiteX6" fmla="*/ 26027 w 140327"/>
                  <a:gd name="connsiteY6" fmla="*/ 95587 h 114637"/>
                  <a:gd name="connsiteX7" fmla="*/ 45077 w 140327"/>
                  <a:gd name="connsiteY7" fmla="*/ 114637 h 114637"/>
                  <a:gd name="connsiteX8" fmla="*/ 118102 w 140327"/>
                  <a:gd name="connsiteY8" fmla="*/ 111462 h 114637"/>
                  <a:gd name="connsiteX9" fmla="*/ 133977 w 140327"/>
                  <a:gd name="connsiteY9" fmla="*/ 105112 h 114637"/>
                  <a:gd name="connsiteX10" fmla="*/ 140327 w 140327"/>
                  <a:gd name="connsiteY10" fmla="*/ 89237 h 114637"/>
                  <a:gd name="connsiteX11" fmla="*/ 137152 w 140327"/>
                  <a:gd name="connsiteY11" fmla="*/ 60662 h 114637"/>
                  <a:gd name="connsiteX12" fmla="*/ 124452 w 140327"/>
                  <a:gd name="connsiteY12" fmla="*/ 51137 h 114637"/>
                  <a:gd name="connsiteX13" fmla="*/ 111752 w 140327"/>
                  <a:gd name="connsiteY13" fmla="*/ 3512 h 114637"/>
                  <a:gd name="connsiteX14" fmla="*/ 73652 w 140327"/>
                  <a:gd name="connsiteY14" fmla="*/ 337 h 114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0327" h="114637">
                    <a:moveTo>
                      <a:pt x="73652" y="337"/>
                    </a:moveTo>
                    <a:cubicBezTo>
                      <a:pt x="64656" y="1924"/>
                      <a:pt x="63726" y="9792"/>
                      <a:pt x="57777" y="13037"/>
                    </a:cubicBezTo>
                    <a:cubicBezTo>
                      <a:pt x="43379" y="20891"/>
                      <a:pt x="25702" y="20834"/>
                      <a:pt x="10152" y="22562"/>
                    </a:cubicBezTo>
                    <a:cubicBezTo>
                      <a:pt x="6977" y="25737"/>
                      <a:pt x="1310" y="27649"/>
                      <a:pt x="627" y="32087"/>
                    </a:cubicBezTo>
                    <a:cubicBezTo>
                      <a:pt x="-1446" y="45564"/>
                      <a:pt x="1590" y="64551"/>
                      <a:pt x="10152" y="76537"/>
                    </a:cubicBezTo>
                    <a:cubicBezTo>
                      <a:pt x="12762" y="80191"/>
                      <a:pt x="16802" y="82613"/>
                      <a:pt x="19677" y="86062"/>
                    </a:cubicBezTo>
                    <a:cubicBezTo>
                      <a:pt x="22120" y="88993"/>
                      <a:pt x="23492" y="92735"/>
                      <a:pt x="26027" y="95587"/>
                    </a:cubicBezTo>
                    <a:cubicBezTo>
                      <a:pt x="31993" y="102299"/>
                      <a:pt x="45077" y="114637"/>
                      <a:pt x="45077" y="114637"/>
                    </a:cubicBezTo>
                    <a:cubicBezTo>
                      <a:pt x="69419" y="113579"/>
                      <a:pt x="93876" y="114058"/>
                      <a:pt x="118102" y="111462"/>
                    </a:cubicBezTo>
                    <a:cubicBezTo>
                      <a:pt x="123769" y="110855"/>
                      <a:pt x="129947" y="109142"/>
                      <a:pt x="133977" y="105112"/>
                    </a:cubicBezTo>
                    <a:cubicBezTo>
                      <a:pt x="138007" y="101082"/>
                      <a:pt x="138210" y="94529"/>
                      <a:pt x="140327" y="89237"/>
                    </a:cubicBezTo>
                    <a:cubicBezTo>
                      <a:pt x="139269" y="79712"/>
                      <a:pt x="140838" y="69508"/>
                      <a:pt x="137152" y="60662"/>
                    </a:cubicBezTo>
                    <a:cubicBezTo>
                      <a:pt x="135117" y="55777"/>
                      <a:pt x="125945" y="56214"/>
                      <a:pt x="124452" y="51137"/>
                    </a:cubicBezTo>
                    <a:cubicBezTo>
                      <a:pt x="112325" y="9906"/>
                      <a:pt x="137332" y="9907"/>
                      <a:pt x="111752" y="3512"/>
                    </a:cubicBezTo>
                    <a:cubicBezTo>
                      <a:pt x="110725" y="3255"/>
                      <a:pt x="82648" y="-1250"/>
                      <a:pt x="73652" y="337"/>
                    </a:cubicBezTo>
                    <a:close/>
                  </a:path>
                </a:pathLst>
              </a:cu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7" name="Forma libre 9">
                <a:extLst>
                  <a:ext uri="{FF2B5EF4-FFF2-40B4-BE49-F238E27FC236}">
                    <a16:creationId xmlns:a16="http://schemas.microsoft.com/office/drawing/2014/main" id="{ECA9A0C7-62B1-353E-CA40-AABC8CB9EAB1}"/>
                  </a:ext>
                </a:extLst>
              </p:cNvPr>
              <p:cNvSpPr/>
              <p:nvPr/>
            </p:nvSpPr>
            <p:spPr>
              <a:xfrm>
                <a:off x="3768725" y="2676525"/>
                <a:ext cx="148626" cy="107950"/>
              </a:xfrm>
              <a:custGeom>
                <a:avLst/>
                <a:gdLst>
                  <a:gd name="connsiteX0" fmla="*/ 95250 w 148626"/>
                  <a:gd name="connsiteY0" fmla="*/ 22225 h 107950"/>
                  <a:gd name="connsiteX1" fmla="*/ 73025 w 148626"/>
                  <a:gd name="connsiteY1" fmla="*/ 19050 h 107950"/>
                  <a:gd name="connsiteX2" fmla="*/ 63500 w 148626"/>
                  <a:gd name="connsiteY2" fmla="*/ 9525 h 107950"/>
                  <a:gd name="connsiteX3" fmla="*/ 53975 w 148626"/>
                  <a:gd name="connsiteY3" fmla="*/ 6350 h 107950"/>
                  <a:gd name="connsiteX4" fmla="*/ 44450 w 148626"/>
                  <a:gd name="connsiteY4" fmla="*/ 0 h 107950"/>
                  <a:gd name="connsiteX5" fmla="*/ 22225 w 148626"/>
                  <a:gd name="connsiteY5" fmla="*/ 3175 h 107950"/>
                  <a:gd name="connsiteX6" fmla="*/ 19050 w 148626"/>
                  <a:gd name="connsiteY6" fmla="*/ 15875 h 107950"/>
                  <a:gd name="connsiteX7" fmla="*/ 12700 w 148626"/>
                  <a:gd name="connsiteY7" fmla="*/ 34925 h 107950"/>
                  <a:gd name="connsiteX8" fmla="*/ 0 w 148626"/>
                  <a:gd name="connsiteY8" fmla="*/ 53975 h 107950"/>
                  <a:gd name="connsiteX9" fmla="*/ 9525 w 148626"/>
                  <a:gd name="connsiteY9" fmla="*/ 95250 h 107950"/>
                  <a:gd name="connsiteX10" fmla="*/ 22225 w 148626"/>
                  <a:gd name="connsiteY10" fmla="*/ 98425 h 107950"/>
                  <a:gd name="connsiteX11" fmla="*/ 31750 w 148626"/>
                  <a:gd name="connsiteY11" fmla="*/ 101600 h 107950"/>
                  <a:gd name="connsiteX12" fmla="*/ 76200 w 148626"/>
                  <a:gd name="connsiteY12" fmla="*/ 95250 h 107950"/>
                  <a:gd name="connsiteX13" fmla="*/ 88900 w 148626"/>
                  <a:gd name="connsiteY13" fmla="*/ 92075 h 107950"/>
                  <a:gd name="connsiteX14" fmla="*/ 114300 w 148626"/>
                  <a:gd name="connsiteY14" fmla="*/ 95250 h 107950"/>
                  <a:gd name="connsiteX15" fmla="*/ 133350 w 148626"/>
                  <a:gd name="connsiteY15" fmla="*/ 107950 h 107950"/>
                  <a:gd name="connsiteX16" fmla="*/ 146050 w 148626"/>
                  <a:gd name="connsiteY16" fmla="*/ 104775 h 107950"/>
                  <a:gd name="connsiteX17" fmla="*/ 136525 w 148626"/>
                  <a:gd name="connsiteY17" fmla="*/ 44450 h 107950"/>
                  <a:gd name="connsiteX18" fmla="*/ 127000 w 148626"/>
                  <a:gd name="connsiteY18" fmla="*/ 34925 h 107950"/>
                  <a:gd name="connsiteX19" fmla="*/ 95250 w 148626"/>
                  <a:gd name="connsiteY19" fmla="*/ 22225 h 10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48626" h="107950">
                    <a:moveTo>
                      <a:pt x="95250" y="22225"/>
                    </a:moveTo>
                    <a:cubicBezTo>
                      <a:pt x="86254" y="19579"/>
                      <a:pt x="79973" y="21829"/>
                      <a:pt x="73025" y="19050"/>
                    </a:cubicBezTo>
                    <a:cubicBezTo>
                      <a:pt x="68856" y="17382"/>
                      <a:pt x="67236" y="12016"/>
                      <a:pt x="63500" y="9525"/>
                    </a:cubicBezTo>
                    <a:cubicBezTo>
                      <a:pt x="60715" y="7669"/>
                      <a:pt x="56968" y="7847"/>
                      <a:pt x="53975" y="6350"/>
                    </a:cubicBezTo>
                    <a:cubicBezTo>
                      <a:pt x="50562" y="4643"/>
                      <a:pt x="47625" y="2117"/>
                      <a:pt x="44450" y="0"/>
                    </a:cubicBezTo>
                    <a:cubicBezTo>
                      <a:pt x="37042" y="1058"/>
                      <a:pt x="28571" y="-791"/>
                      <a:pt x="22225" y="3175"/>
                    </a:cubicBezTo>
                    <a:cubicBezTo>
                      <a:pt x="18525" y="5488"/>
                      <a:pt x="20304" y="11695"/>
                      <a:pt x="19050" y="15875"/>
                    </a:cubicBezTo>
                    <a:cubicBezTo>
                      <a:pt x="17127" y="22286"/>
                      <a:pt x="16413" y="29356"/>
                      <a:pt x="12700" y="34925"/>
                    </a:cubicBezTo>
                    <a:lnTo>
                      <a:pt x="0" y="53975"/>
                    </a:lnTo>
                    <a:cubicBezTo>
                      <a:pt x="506" y="59036"/>
                      <a:pt x="-1631" y="87813"/>
                      <a:pt x="9525" y="95250"/>
                    </a:cubicBezTo>
                    <a:cubicBezTo>
                      <a:pt x="13156" y="97671"/>
                      <a:pt x="18029" y="97226"/>
                      <a:pt x="22225" y="98425"/>
                    </a:cubicBezTo>
                    <a:cubicBezTo>
                      <a:pt x="25443" y="99344"/>
                      <a:pt x="28575" y="100542"/>
                      <a:pt x="31750" y="101600"/>
                    </a:cubicBezTo>
                    <a:cubicBezTo>
                      <a:pt x="47358" y="99649"/>
                      <a:pt x="60941" y="98302"/>
                      <a:pt x="76200" y="95250"/>
                    </a:cubicBezTo>
                    <a:cubicBezTo>
                      <a:pt x="80479" y="94394"/>
                      <a:pt x="84667" y="93133"/>
                      <a:pt x="88900" y="92075"/>
                    </a:cubicBezTo>
                    <a:cubicBezTo>
                      <a:pt x="97367" y="93133"/>
                      <a:pt x="106265" y="92380"/>
                      <a:pt x="114300" y="95250"/>
                    </a:cubicBezTo>
                    <a:cubicBezTo>
                      <a:pt x="121487" y="97817"/>
                      <a:pt x="133350" y="107950"/>
                      <a:pt x="133350" y="107950"/>
                    </a:cubicBezTo>
                    <a:cubicBezTo>
                      <a:pt x="137583" y="106892"/>
                      <a:pt x="145292" y="109072"/>
                      <a:pt x="146050" y="104775"/>
                    </a:cubicBezTo>
                    <a:cubicBezTo>
                      <a:pt x="150345" y="80439"/>
                      <a:pt x="150553" y="61283"/>
                      <a:pt x="136525" y="44450"/>
                    </a:cubicBezTo>
                    <a:cubicBezTo>
                      <a:pt x="133650" y="41001"/>
                      <a:pt x="131016" y="36933"/>
                      <a:pt x="127000" y="34925"/>
                    </a:cubicBezTo>
                    <a:cubicBezTo>
                      <a:pt x="124160" y="33505"/>
                      <a:pt x="104246" y="24871"/>
                      <a:pt x="95250" y="22225"/>
                    </a:cubicBezTo>
                    <a:close/>
                  </a:path>
                </a:pathLst>
              </a:cu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8" name="Forma libre 10">
                <a:extLst>
                  <a:ext uri="{FF2B5EF4-FFF2-40B4-BE49-F238E27FC236}">
                    <a16:creationId xmlns:a16="http://schemas.microsoft.com/office/drawing/2014/main" id="{D2D42632-0C0A-B5B2-2C2C-0587524CFFE9}"/>
                  </a:ext>
                </a:extLst>
              </p:cNvPr>
              <p:cNvSpPr/>
              <p:nvPr/>
            </p:nvSpPr>
            <p:spPr>
              <a:xfrm>
                <a:off x="3940155" y="2800350"/>
                <a:ext cx="187418" cy="184150"/>
              </a:xfrm>
              <a:custGeom>
                <a:avLst/>
                <a:gdLst>
                  <a:gd name="connsiteX0" fmla="*/ 120670 w 187418"/>
                  <a:gd name="connsiteY0" fmla="*/ 0 h 184150"/>
                  <a:gd name="connsiteX1" fmla="*/ 111145 w 187418"/>
                  <a:gd name="connsiteY1" fmla="*/ 25400 h 184150"/>
                  <a:gd name="connsiteX2" fmla="*/ 107970 w 187418"/>
                  <a:gd name="connsiteY2" fmla="*/ 44450 h 184150"/>
                  <a:gd name="connsiteX3" fmla="*/ 57170 w 187418"/>
                  <a:gd name="connsiteY3" fmla="*/ 53975 h 184150"/>
                  <a:gd name="connsiteX4" fmla="*/ 38120 w 187418"/>
                  <a:gd name="connsiteY4" fmla="*/ 60325 h 184150"/>
                  <a:gd name="connsiteX5" fmla="*/ 28595 w 187418"/>
                  <a:gd name="connsiteY5" fmla="*/ 63500 h 184150"/>
                  <a:gd name="connsiteX6" fmla="*/ 12720 w 187418"/>
                  <a:gd name="connsiteY6" fmla="*/ 73025 h 184150"/>
                  <a:gd name="connsiteX7" fmla="*/ 20 w 187418"/>
                  <a:gd name="connsiteY7" fmla="*/ 92075 h 184150"/>
                  <a:gd name="connsiteX8" fmla="*/ 6370 w 187418"/>
                  <a:gd name="connsiteY8" fmla="*/ 152400 h 184150"/>
                  <a:gd name="connsiteX9" fmla="*/ 12720 w 187418"/>
                  <a:gd name="connsiteY9" fmla="*/ 161925 h 184150"/>
                  <a:gd name="connsiteX10" fmla="*/ 31770 w 187418"/>
                  <a:gd name="connsiteY10" fmla="*/ 180975 h 184150"/>
                  <a:gd name="connsiteX11" fmla="*/ 41295 w 187418"/>
                  <a:gd name="connsiteY11" fmla="*/ 184150 h 184150"/>
                  <a:gd name="connsiteX12" fmla="*/ 111145 w 187418"/>
                  <a:gd name="connsiteY12" fmla="*/ 180975 h 184150"/>
                  <a:gd name="connsiteX13" fmla="*/ 130195 w 187418"/>
                  <a:gd name="connsiteY13" fmla="*/ 174625 h 184150"/>
                  <a:gd name="connsiteX14" fmla="*/ 146070 w 187418"/>
                  <a:gd name="connsiteY14" fmla="*/ 155575 h 184150"/>
                  <a:gd name="connsiteX15" fmla="*/ 155595 w 187418"/>
                  <a:gd name="connsiteY15" fmla="*/ 152400 h 184150"/>
                  <a:gd name="connsiteX16" fmla="*/ 165120 w 187418"/>
                  <a:gd name="connsiteY16" fmla="*/ 142875 h 184150"/>
                  <a:gd name="connsiteX17" fmla="*/ 184170 w 187418"/>
                  <a:gd name="connsiteY17" fmla="*/ 127000 h 184150"/>
                  <a:gd name="connsiteX18" fmla="*/ 187345 w 187418"/>
                  <a:gd name="connsiteY18" fmla="*/ 117475 h 184150"/>
                  <a:gd name="connsiteX19" fmla="*/ 180995 w 187418"/>
                  <a:gd name="connsiteY19" fmla="*/ 107950 h 184150"/>
                  <a:gd name="connsiteX20" fmla="*/ 161945 w 187418"/>
                  <a:gd name="connsiteY20" fmla="*/ 79375 h 184150"/>
                  <a:gd name="connsiteX21" fmla="*/ 152420 w 187418"/>
                  <a:gd name="connsiteY21" fmla="*/ 69850 h 184150"/>
                  <a:gd name="connsiteX22" fmla="*/ 139720 w 187418"/>
                  <a:gd name="connsiteY22" fmla="*/ 50800 h 184150"/>
                  <a:gd name="connsiteX23" fmla="*/ 120670 w 187418"/>
                  <a:gd name="connsiteY23" fmla="*/ 0 h 184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87418" h="184150">
                    <a:moveTo>
                      <a:pt x="120670" y="0"/>
                    </a:moveTo>
                    <a:cubicBezTo>
                      <a:pt x="119434" y="3090"/>
                      <a:pt x="112389" y="19801"/>
                      <a:pt x="111145" y="25400"/>
                    </a:cubicBezTo>
                    <a:cubicBezTo>
                      <a:pt x="109748" y="31684"/>
                      <a:pt x="112782" y="40173"/>
                      <a:pt x="107970" y="44450"/>
                    </a:cubicBezTo>
                    <a:cubicBezTo>
                      <a:pt x="102459" y="49349"/>
                      <a:pt x="63691" y="53160"/>
                      <a:pt x="57170" y="53975"/>
                    </a:cubicBezTo>
                    <a:lnTo>
                      <a:pt x="38120" y="60325"/>
                    </a:lnTo>
                    <a:cubicBezTo>
                      <a:pt x="34945" y="61383"/>
                      <a:pt x="31465" y="61778"/>
                      <a:pt x="28595" y="63500"/>
                    </a:cubicBezTo>
                    <a:lnTo>
                      <a:pt x="12720" y="73025"/>
                    </a:lnTo>
                    <a:cubicBezTo>
                      <a:pt x="8487" y="79375"/>
                      <a:pt x="-488" y="84460"/>
                      <a:pt x="20" y="92075"/>
                    </a:cubicBezTo>
                    <a:cubicBezTo>
                      <a:pt x="111" y="93437"/>
                      <a:pt x="262" y="138147"/>
                      <a:pt x="6370" y="152400"/>
                    </a:cubicBezTo>
                    <a:cubicBezTo>
                      <a:pt x="7873" y="155907"/>
                      <a:pt x="10185" y="159073"/>
                      <a:pt x="12720" y="161925"/>
                    </a:cubicBezTo>
                    <a:cubicBezTo>
                      <a:pt x="18686" y="168637"/>
                      <a:pt x="23251" y="178135"/>
                      <a:pt x="31770" y="180975"/>
                    </a:cubicBezTo>
                    <a:lnTo>
                      <a:pt x="41295" y="184150"/>
                    </a:lnTo>
                    <a:cubicBezTo>
                      <a:pt x="64578" y="183092"/>
                      <a:pt x="87970" y="183458"/>
                      <a:pt x="111145" y="180975"/>
                    </a:cubicBezTo>
                    <a:cubicBezTo>
                      <a:pt x="117800" y="180262"/>
                      <a:pt x="130195" y="174625"/>
                      <a:pt x="130195" y="174625"/>
                    </a:cubicBezTo>
                    <a:cubicBezTo>
                      <a:pt x="134881" y="167597"/>
                      <a:pt x="138736" y="160464"/>
                      <a:pt x="146070" y="155575"/>
                    </a:cubicBezTo>
                    <a:cubicBezTo>
                      <a:pt x="148855" y="153719"/>
                      <a:pt x="152420" y="153458"/>
                      <a:pt x="155595" y="152400"/>
                    </a:cubicBezTo>
                    <a:cubicBezTo>
                      <a:pt x="158770" y="149225"/>
                      <a:pt x="161671" y="145750"/>
                      <a:pt x="165120" y="142875"/>
                    </a:cubicBezTo>
                    <a:cubicBezTo>
                      <a:pt x="191642" y="120773"/>
                      <a:pt x="156343" y="154827"/>
                      <a:pt x="184170" y="127000"/>
                    </a:cubicBezTo>
                    <a:cubicBezTo>
                      <a:pt x="185228" y="123825"/>
                      <a:pt x="187895" y="120776"/>
                      <a:pt x="187345" y="117475"/>
                    </a:cubicBezTo>
                    <a:cubicBezTo>
                      <a:pt x="186718" y="113711"/>
                      <a:pt x="183017" y="111186"/>
                      <a:pt x="180995" y="107950"/>
                    </a:cubicBezTo>
                    <a:cubicBezTo>
                      <a:pt x="172796" y="94832"/>
                      <a:pt x="171701" y="90757"/>
                      <a:pt x="161945" y="79375"/>
                    </a:cubicBezTo>
                    <a:cubicBezTo>
                      <a:pt x="159023" y="75966"/>
                      <a:pt x="155177" y="73394"/>
                      <a:pt x="152420" y="69850"/>
                    </a:cubicBezTo>
                    <a:cubicBezTo>
                      <a:pt x="147735" y="63826"/>
                      <a:pt x="142133" y="58040"/>
                      <a:pt x="139720" y="50800"/>
                    </a:cubicBezTo>
                    <a:lnTo>
                      <a:pt x="120670" y="0"/>
                    </a:lnTo>
                    <a:close/>
                  </a:path>
                </a:pathLst>
              </a:cu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9" name="Forma libre 11">
                <a:extLst>
                  <a:ext uri="{FF2B5EF4-FFF2-40B4-BE49-F238E27FC236}">
                    <a16:creationId xmlns:a16="http://schemas.microsoft.com/office/drawing/2014/main" id="{FC42E2DC-866D-B18F-9BB3-0484CEE38826}"/>
                  </a:ext>
                </a:extLst>
              </p:cNvPr>
              <p:cNvSpPr/>
              <p:nvPr/>
            </p:nvSpPr>
            <p:spPr>
              <a:xfrm>
                <a:off x="4406269" y="2944840"/>
                <a:ext cx="173547" cy="135016"/>
              </a:xfrm>
              <a:custGeom>
                <a:avLst/>
                <a:gdLst>
                  <a:gd name="connsiteX0" fmla="*/ 140331 w 173547"/>
                  <a:gd name="connsiteY0" fmla="*/ 1560 h 135016"/>
                  <a:gd name="connsiteX1" fmla="*/ 124456 w 173547"/>
                  <a:gd name="connsiteY1" fmla="*/ 4735 h 135016"/>
                  <a:gd name="connsiteX2" fmla="*/ 114931 w 173547"/>
                  <a:gd name="connsiteY2" fmla="*/ 11085 h 135016"/>
                  <a:gd name="connsiteX3" fmla="*/ 102231 w 173547"/>
                  <a:gd name="connsiteY3" fmla="*/ 14260 h 135016"/>
                  <a:gd name="connsiteX4" fmla="*/ 73656 w 173547"/>
                  <a:gd name="connsiteY4" fmla="*/ 36485 h 135016"/>
                  <a:gd name="connsiteX5" fmla="*/ 64131 w 173547"/>
                  <a:gd name="connsiteY5" fmla="*/ 49185 h 135016"/>
                  <a:gd name="connsiteX6" fmla="*/ 51431 w 173547"/>
                  <a:gd name="connsiteY6" fmla="*/ 55535 h 135016"/>
                  <a:gd name="connsiteX7" fmla="*/ 35556 w 173547"/>
                  <a:gd name="connsiteY7" fmla="*/ 74585 h 135016"/>
                  <a:gd name="connsiteX8" fmla="*/ 26031 w 173547"/>
                  <a:gd name="connsiteY8" fmla="*/ 80935 h 135016"/>
                  <a:gd name="connsiteX9" fmla="*/ 631 w 173547"/>
                  <a:gd name="connsiteY9" fmla="*/ 109510 h 135016"/>
                  <a:gd name="connsiteX10" fmla="*/ 3806 w 173547"/>
                  <a:gd name="connsiteY10" fmla="*/ 131735 h 135016"/>
                  <a:gd name="connsiteX11" fmla="*/ 57781 w 173547"/>
                  <a:gd name="connsiteY11" fmla="*/ 125385 h 135016"/>
                  <a:gd name="connsiteX12" fmla="*/ 92706 w 173547"/>
                  <a:gd name="connsiteY12" fmla="*/ 122210 h 135016"/>
                  <a:gd name="connsiteX13" fmla="*/ 108581 w 173547"/>
                  <a:gd name="connsiteY13" fmla="*/ 99985 h 135016"/>
                  <a:gd name="connsiteX14" fmla="*/ 130806 w 173547"/>
                  <a:gd name="connsiteY14" fmla="*/ 74585 h 135016"/>
                  <a:gd name="connsiteX15" fmla="*/ 143506 w 173547"/>
                  <a:gd name="connsiteY15" fmla="*/ 55535 h 135016"/>
                  <a:gd name="connsiteX16" fmla="*/ 153031 w 173547"/>
                  <a:gd name="connsiteY16" fmla="*/ 42835 h 135016"/>
                  <a:gd name="connsiteX17" fmla="*/ 172081 w 173547"/>
                  <a:gd name="connsiteY17" fmla="*/ 30135 h 135016"/>
                  <a:gd name="connsiteX18" fmla="*/ 140331 w 173547"/>
                  <a:gd name="connsiteY18" fmla="*/ 1560 h 13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3547" h="135016">
                    <a:moveTo>
                      <a:pt x="140331" y="1560"/>
                    </a:moveTo>
                    <a:cubicBezTo>
                      <a:pt x="132394" y="-2673"/>
                      <a:pt x="129509" y="2840"/>
                      <a:pt x="124456" y="4735"/>
                    </a:cubicBezTo>
                    <a:cubicBezTo>
                      <a:pt x="120883" y="6075"/>
                      <a:pt x="118438" y="9582"/>
                      <a:pt x="114931" y="11085"/>
                    </a:cubicBezTo>
                    <a:cubicBezTo>
                      <a:pt x="110920" y="12804"/>
                      <a:pt x="106464" y="13202"/>
                      <a:pt x="102231" y="14260"/>
                    </a:cubicBezTo>
                    <a:cubicBezTo>
                      <a:pt x="87899" y="23815"/>
                      <a:pt x="83604" y="24879"/>
                      <a:pt x="73656" y="36485"/>
                    </a:cubicBezTo>
                    <a:cubicBezTo>
                      <a:pt x="70212" y="40503"/>
                      <a:pt x="68149" y="45741"/>
                      <a:pt x="64131" y="49185"/>
                    </a:cubicBezTo>
                    <a:cubicBezTo>
                      <a:pt x="60537" y="52265"/>
                      <a:pt x="55282" y="52784"/>
                      <a:pt x="51431" y="55535"/>
                    </a:cubicBezTo>
                    <a:cubicBezTo>
                      <a:pt x="33226" y="68538"/>
                      <a:pt x="49480" y="60661"/>
                      <a:pt x="35556" y="74585"/>
                    </a:cubicBezTo>
                    <a:cubicBezTo>
                      <a:pt x="32858" y="77283"/>
                      <a:pt x="28883" y="78400"/>
                      <a:pt x="26031" y="80935"/>
                    </a:cubicBezTo>
                    <a:cubicBezTo>
                      <a:pt x="8237" y="96752"/>
                      <a:pt x="10282" y="95033"/>
                      <a:pt x="631" y="109510"/>
                    </a:cubicBezTo>
                    <a:cubicBezTo>
                      <a:pt x="1689" y="116918"/>
                      <a:pt x="-3072" y="128787"/>
                      <a:pt x="3806" y="131735"/>
                    </a:cubicBezTo>
                    <a:cubicBezTo>
                      <a:pt x="25514" y="141039"/>
                      <a:pt x="39257" y="127855"/>
                      <a:pt x="57781" y="125385"/>
                    </a:cubicBezTo>
                    <a:cubicBezTo>
                      <a:pt x="69368" y="123840"/>
                      <a:pt x="81064" y="123268"/>
                      <a:pt x="92706" y="122210"/>
                    </a:cubicBezTo>
                    <a:cubicBezTo>
                      <a:pt x="113507" y="101409"/>
                      <a:pt x="91865" y="125059"/>
                      <a:pt x="108581" y="99985"/>
                    </a:cubicBezTo>
                    <a:cubicBezTo>
                      <a:pt x="116333" y="88356"/>
                      <a:pt x="121626" y="83765"/>
                      <a:pt x="130806" y="74585"/>
                    </a:cubicBezTo>
                    <a:cubicBezTo>
                      <a:pt x="136207" y="58383"/>
                      <a:pt x="130533" y="70670"/>
                      <a:pt x="143506" y="55535"/>
                    </a:cubicBezTo>
                    <a:cubicBezTo>
                      <a:pt x="146950" y="51517"/>
                      <a:pt x="149076" y="46351"/>
                      <a:pt x="153031" y="42835"/>
                    </a:cubicBezTo>
                    <a:cubicBezTo>
                      <a:pt x="158735" y="37765"/>
                      <a:pt x="172081" y="30135"/>
                      <a:pt x="172081" y="30135"/>
                    </a:cubicBezTo>
                    <a:cubicBezTo>
                      <a:pt x="180779" y="17088"/>
                      <a:pt x="148268" y="5793"/>
                      <a:pt x="140331" y="1560"/>
                    </a:cubicBezTo>
                    <a:close/>
                  </a:path>
                </a:pathLst>
              </a:cu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40" name="Forma libre 12">
                <a:extLst>
                  <a:ext uri="{FF2B5EF4-FFF2-40B4-BE49-F238E27FC236}">
                    <a16:creationId xmlns:a16="http://schemas.microsoft.com/office/drawing/2014/main" id="{9B4C301E-E84F-FE23-EDBF-FDCD36BA6D69}"/>
                  </a:ext>
                </a:extLst>
              </p:cNvPr>
              <p:cNvSpPr/>
              <p:nvPr/>
            </p:nvSpPr>
            <p:spPr>
              <a:xfrm>
                <a:off x="3946525" y="3222061"/>
                <a:ext cx="76200" cy="67239"/>
              </a:xfrm>
              <a:custGeom>
                <a:avLst/>
                <a:gdLst>
                  <a:gd name="connsiteX0" fmla="*/ 41275 w 76200"/>
                  <a:gd name="connsiteY0" fmla="*/ 564 h 67239"/>
                  <a:gd name="connsiteX1" fmla="*/ 19050 w 76200"/>
                  <a:gd name="connsiteY1" fmla="*/ 3739 h 67239"/>
                  <a:gd name="connsiteX2" fmla="*/ 9525 w 76200"/>
                  <a:gd name="connsiteY2" fmla="*/ 13264 h 67239"/>
                  <a:gd name="connsiteX3" fmla="*/ 0 w 76200"/>
                  <a:gd name="connsiteY3" fmla="*/ 19614 h 67239"/>
                  <a:gd name="connsiteX4" fmla="*/ 3175 w 76200"/>
                  <a:gd name="connsiteY4" fmla="*/ 38664 h 67239"/>
                  <a:gd name="connsiteX5" fmla="*/ 34925 w 76200"/>
                  <a:gd name="connsiteY5" fmla="*/ 67239 h 67239"/>
                  <a:gd name="connsiteX6" fmla="*/ 73025 w 76200"/>
                  <a:gd name="connsiteY6" fmla="*/ 57714 h 67239"/>
                  <a:gd name="connsiteX7" fmla="*/ 76200 w 76200"/>
                  <a:gd name="connsiteY7" fmla="*/ 48189 h 67239"/>
                  <a:gd name="connsiteX8" fmla="*/ 73025 w 76200"/>
                  <a:gd name="connsiteY8" fmla="*/ 19614 h 67239"/>
                  <a:gd name="connsiteX9" fmla="*/ 63500 w 76200"/>
                  <a:gd name="connsiteY9" fmla="*/ 13264 h 67239"/>
                  <a:gd name="connsiteX10" fmla="*/ 41275 w 76200"/>
                  <a:gd name="connsiteY10" fmla="*/ 564 h 6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200" h="67239">
                    <a:moveTo>
                      <a:pt x="41275" y="564"/>
                    </a:moveTo>
                    <a:cubicBezTo>
                      <a:pt x="33867" y="-1023"/>
                      <a:pt x="25998" y="960"/>
                      <a:pt x="19050" y="3739"/>
                    </a:cubicBezTo>
                    <a:cubicBezTo>
                      <a:pt x="14881" y="5407"/>
                      <a:pt x="12974" y="10389"/>
                      <a:pt x="9525" y="13264"/>
                    </a:cubicBezTo>
                    <a:cubicBezTo>
                      <a:pt x="6594" y="15707"/>
                      <a:pt x="3175" y="17497"/>
                      <a:pt x="0" y="19614"/>
                    </a:cubicBezTo>
                    <a:cubicBezTo>
                      <a:pt x="1058" y="25964"/>
                      <a:pt x="-199" y="33181"/>
                      <a:pt x="3175" y="38664"/>
                    </a:cubicBezTo>
                    <a:cubicBezTo>
                      <a:pt x="11844" y="52751"/>
                      <a:pt x="22603" y="59024"/>
                      <a:pt x="34925" y="67239"/>
                    </a:cubicBezTo>
                    <a:cubicBezTo>
                      <a:pt x="44782" y="66144"/>
                      <a:pt x="64489" y="68384"/>
                      <a:pt x="73025" y="57714"/>
                    </a:cubicBezTo>
                    <a:cubicBezTo>
                      <a:pt x="75116" y="55101"/>
                      <a:pt x="75142" y="51364"/>
                      <a:pt x="76200" y="48189"/>
                    </a:cubicBezTo>
                    <a:cubicBezTo>
                      <a:pt x="75142" y="38664"/>
                      <a:pt x="76300" y="28621"/>
                      <a:pt x="73025" y="19614"/>
                    </a:cubicBezTo>
                    <a:cubicBezTo>
                      <a:pt x="71721" y="16028"/>
                      <a:pt x="66913" y="14971"/>
                      <a:pt x="63500" y="13264"/>
                    </a:cubicBezTo>
                    <a:cubicBezTo>
                      <a:pt x="60507" y="11767"/>
                      <a:pt x="48683" y="2151"/>
                      <a:pt x="41275" y="564"/>
                    </a:cubicBezTo>
                    <a:close/>
                  </a:path>
                </a:pathLst>
              </a:cu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</p:grpSp>
      <p:sp>
        <p:nvSpPr>
          <p:cNvPr id="41" name="Rectangle 2">
            <a:extLst>
              <a:ext uri="{FF2B5EF4-FFF2-40B4-BE49-F238E27FC236}">
                <a16:creationId xmlns:a16="http://schemas.microsoft.com/office/drawing/2014/main" id="{41D52829-4BD3-1598-F79E-A46C5E2ECBA8}"/>
              </a:ext>
            </a:extLst>
          </p:cNvPr>
          <p:cNvSpPr/>
          <p:nvPr/>
        </p:nvSpPr>
        <p:spPr>
          <a:xfrm>
            <a:off x="2298858" y="3536533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705F4D9B-311F-6E4E-6464-0F66717E56FC}"/>
              </a:ext>
            </a:extLst>
          </p:cNvPr>
          <p:cNvSpPr/>
          <p:nvPr/>
        </p:nvSpPr>
        <p:spPr>
          <a:xfrm>
            <a:off x="2493216" y="3536533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Rectangle 4">
            <a:extLst>
              <a:ext uri="{FF2B5EF4-FFF2-40B4-BE49-F238E27FC236}">
                <a16:creationId xmlns:a16="http://schemas.microsoft.com/office/drawing/2014/main" id="{68E1C23B-4276-804E-05F6-EC8B6D2A2941}"/>
              </a:ext>
            </a:extLst>
          </p:cNvPr>
          <p:cNvSpPr/>
          <p:nvPr/>
        </p:nvSpPr>
        <p:spPr>
          <a:xfrm>
            <a:off x="2687575" y="3536533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Rectangle 5">
            <a:extLst>
              <a:ext uri="{FF2B5EF4-FFF2-40B4-BE49-F238E27FC236}">
                <a16:creationId xmlns:a16="http://schemas.microsoft.com/office/drawing/2014/main" id="{0C98A643-BED4-32C4-D3C1-2B52FBAFFF5B}"/>
              </a:ext>
            </a:extLst>
          </p:cNvPr>
          <p:cNvSpPr/>
          <p:nvPr/>
        </p:nvSpPr>
        <p:spPr>
          <a:xfrm>
            <a:off x="2881933" y="3536533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id="{57B1E5E3-B07C-00C7-938E-4FE37ED7A0F1}"/>
              </a:ext>
            </a:extLst>
          </p:cNvPr>
          <p:cNvSpPr/>
          <p:nvPr/>
        </p:nvSpPr>
        <p:spPr>
          <a:xfrm>
            <a:off x="3076292" y="3536533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6" name="Rectangle 7">
            <a:extLst>
              <a:ext uri="{FF2B5EF4-FFF2-40B4-BE49-F238E27FC236}">
                <a16:creationId xmlns:a16="http://schemas.microsoft.com/office/drawing/2014/main" id="{DE5DB626-4DB1-ABC3-B04F-DF2FF9F7486D}"/>
              </a:ext>
            </a:extLst>
          </p:cNvPr>
          <p:cNvSpPr/>
          <p:nvPr/>
        </p:nvSpPr>
        <p:spPr>
          <a:xfrm>
            <a:off x="3270650" y="3536533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7" name="Rectangle 8">
            <a:extLst>
              <a:ext uri="{FF2B5EF4-FFF2-40B4-BE49-F238E27FC236}">
                <a16:creationId xmlns:a16="http://schemas.microsoft.com/office/drawing/2014/main" id="{1A21BEC4-F9BB-9C21-8153-87A22E22CC76}"/>
              </a:ext>
            </a:extLst>
          </p:cNvPr>
          <p:cNvSpPr/>
          <p:nvPr/>
        </p:nvSpPr>
        <p:spPr>
          <a:xfrm>
            <a:off x="3465008" y="3536533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E19AD811-6E4D-DD35-1346-60721E107465}"/>
              </a:ext>
            </a:extLst>
          </p:cNvPr>
          <p:cNvSpPr/>
          <p:nvPr/>
        </p:nvSpPr>
        <p:spPr>
          <a:xfrm>
            <a:off x="3659367" y="3536533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D301F769-F6AE-F9AA-8609-8B92E0D61BBF}"/>
              </a:ext>
            </a:extLst>
          </p:cNvPr>
          <p:cNvSpPr/>
          <p:nvPr/>
        </p:nvSpPr>
        <p:spPr>
          <a:xfrm>
            <a:off x="3853725" y="3536533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0" name="Rectangle 11">
            <a:extLst>
              <a:ext uri="{FF2B5EF4-FFF2-40B4-BE49-F238E27FC236}">
                <a16:creationId xmlns:a16="http://schemas.microsoft.com/office/drawing/2014/main" id="{8B528593-9A7E-CD9A-D690-D80FF451E5FD}"/>
              </a:ext>
            </a:extLst>
          </p:cNvPr>
          <p:cNvSpPr/>
          <p:nvPr/>
        </p:nvSpPr>
        <p:spPr>
          <a:xfrm>
            <a:off x="4048084" y="3536533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1" name="Rectangle 12">
            <a:extLst>
              <a:ext uri="{FF2B5EF4-FFF2-40B4-BE49-F238E27FC236}">
                <a16:creationId xmlns:a16="http://schemas.microsoft.com/office/drawing/2014/main" id="{10F036A5-560E-801C-EEA1-C2A4BEAF9490}"/>
              </a:ext>
            </a:extLst>
          </p:cNvPr>
          <p:cNvSpPr/>
          <p:nvPr/>
        </p:nvSpPr>
        <p:spPr>
          <a:xfrm>
            <a:off x="2298858" y="3730891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2" name="Rectangle 13">
            <a:extLst>
              <a:ext uri="{FF2B5EF4-FFF2-40B4-BE49-F238E27FC236}">
                <a16:creationId xmlns:a16="http://schemas.microsoft.com/office/drawing/2014/main" id="{C1D43D58-D467-DC70-29A7-38391B2B35C1}"/>
              </a:ext>
            </a:extLst>
          </p:cNvPr>
          <p:cNvSpPr/>
          <p:nvPr/>
        </p:nvSpPr>
        <p:spPr>
          <a:xfrm>
            <a:off x="2493216" y="3730891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3" name="Rectangle 14">
            <a:extLst>
              <a:ext uri="{FF2B5EF4-FFF2-40B4-BE49-F238E27FC236}">
                <a16:creationId xmlns:a16="http://schemas.microsoft.com/office/drawing/2014/main" id="{A911408E-4DF2-3109-59E4-AAC1C0061856}"/>
              </a:ext>
            </a:extLst>
          </p:cNvPr>
          <p:cNvSpPr/>
          <p:nvPr/>
        </p:nvSpPr>
        <p:spPr>
          <a:xfrm>
            <a:off x="2687575" y="3730891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4" name="Rectangle 15">
            <a:extLst>
              <a:ext uri="{FF2B5EF4-FFF2-40B4-BE49-F238E27FC236}">
                <a16:creationId xmlns:a16="http://schemas.microsoft.com/office/drawing/2014/main" id="{4E83B5BB-901C-B4F3-5261-568CAFF86C4E}"/>
              </a:ext>
            </a:extLst>
          </p:cNvPr>
          <p:cNvSpPr/>
          <p:nvPr/>
        </p:nvSpPr>
        <p:spPr>
          <a:xfrm>
            <a:off x="2881933" y="3730891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5" name="Rectangle 16">
            <a:extLst>
              <a:ext uri="{FF2B5EF4-FFF2-40B4-BE49-F238E27FC236}">
                <a16:creationId xmlns:a16="http://schemas.microsoft.com/office/drawing/2014/main" id="{E1B8F7C1-1251-46BD-E25E-A247D011C269}"/>
              </a:ext>
            </a:extLst>
          </p:cNvPr>
          <p:cNvSpPr/>
          <p:nvPr/>
        </p:nvSpPr>
        <p:spPr>
          <a:xfrm>
            <a:off x="3076292" y="3730891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09ED18E2-6967-52EC-80A2-6C32D90A1DDE}"/>
              </a:ext>
            </a:extLst>
          </p:cNvPr>
          <p:cNvSpPr/>
          <p:nvPr/>
        </p:nvSpPr>
        <p:spPr>
          <a:xfrm>
            <a:off x="3270650" y="3730891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7" name="Rectangle 18">
            <a:extLst>
              <a:ext uri="{FF2B5EF4-FFF2-40B4-BE49-F238E27FC236}">
                <a16:creationId xmlns:a16="http://schemas.microsoft.com/office/drawing/2014/main" id="{8867204D-90A6-5F96-97E6-AB24447EEC50}"/>
              </a:ext>
            </a:extLst>
          </p:cNvPr>
          <p:cNvSpPr/>
          <p:nvPr/>
        </p:nvSpPr>
        <p:spPr>
          <a:xfrm>
            <a:off x="3465008" y="3730891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8" name="Rectangle 19">
            <a:extLst>
              <a:ext uri="{FF2B5EF4-FFF2-40B4-BE49-F238E27FC236}">
                <a16:creationId xmlns:a16="http://schemas.microsoft.com/office/drawing/2014/main" id="{1580B19F-26C9-21DD-744F-C8C778C52DD8}"/>
              </a:ext>
            </a:extLst>
          </p:cNvPr>
          <p:cNvSpPr/>
          <p:nvPr/>
        </p:nvSpPr>
        <p:spPr>
          <a:xfrm>
            <a:off x="3659367" y="3730891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9" name="Rectangle 20">
            <a:extLst>
              <a:ext uri="{FF2B5EF4-FFF2-40B4-BE49-F238E27FC236}">
                <a16:creationId xmlns:a16="http://schemas.microsoft.com/office/drawing/2014/main" id="{A1E7EEF3-B6BF-B161-4998-94FF6E2B036D}"/>
              </a:ext>
            </a:extLst>
          </p:cNvPr>
          <p:cNvSpPr/>
          <p:nvPr/>
        </p:nvSpPr>
        <p:spPr>
          <a:xfrm>
            <a:off x="3853725" y="3730891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0" name="Rectangle 21">
            <a:extLst>
              <a:ext uri="{FF2B5EF4-FFF2-40B4-BE49-F238E27FC236}">
                <a16:creationId xmlns:a16="http://schemas.microsoft.com/office/drawing/2014/main" id="{54DE5BE2-F9B7-E5A2-AEBF-196B80B1D276}"/>
              </a:ext>
            </a:extLst>
          </p:cNvPr>
          <p:cNvSpPr/>
          <p:nvPr/>
        </p:nvSpPr>
        <p:spPr>
          <a:xfrm>
            <a:off x="4048084" y="3730891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1" name="Rectangle 22">
            <a:extLst>
              <a:ext uri="{FF2B5EF4-FFF2-40B4-BE49-F238E27FC236}">
                <a16:creationId xmlns:a16="http://schemas.microsoft.com/office/drawing/2014/main" id="{A4DBEC8A-A841-F727-634E-E7AADACF3F4A}"/>
              </a:ext>
            </a:extLst>
          </p:cNvPr>
          <p:cNvSpPr/>
          <p:nvPr/>
        </p:nvSpPr>
        <p:spPr>
          <a:xfrm>
            <a:off x="2298858" y="392525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2" name="Rectangle 23">
            <a:extLst>
              <a:ext uri="{FF2B5EF4-FFF2-40B4-BE49-F238E27FC236}">
                <a16:creationId xmlns:a16="http://schemas.microsoft.com/office/drawing/2014/main" id="{1D9E0D37-4406-2663-81A9-D96BD5C374EB}"/>
              </a:ext>
            </a:extLst>
          </p:cNvPr>
          <p:cNvSpPr/>
          <p:nvPr/>
        </p:nvSpPr>
        <p:spPr>
          <a:xfrm>
            <a:off x="2493216" y="392525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3" name="Rectangle 24">
            <a:extLst>
              <a:ext uri="{FF2B5EF4-FFF2-40B4-BE49-F238E27FC236}">
                <a16:creationId xmlns:a16="http://schemas.microsoft.com/office/drawing/2014/main" id="{FD7FFA2C-D922-292B-BBC8-7A5E7C72A864}"/>
              </a:ext>
            </a:extLst>
          </p:cNvPr>
          <p:cNvSpPr/>
          <p:nvPr/>
        </p:nvSpPr>
        <p:spPr>
          <a:xfrm>
            <a:off x="2687575" y="392525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4" name="Rectangle 25">
            <a:extLst>
              <a:ext uri="{FF2B5EF4-FFF2-40B4-BE49-F238E27FC236}">
                <a16:creationId xmlns:a16="http://schemas.microsoft.com/office/drawing/2014/main" id="{56B092D3-67B4-3AEC-36C7-B4F270D1EEF4}"/>
              </a:ext>
            </a:extLst>
          </p:cNvPr>
          <p:cNvSpPr/>
          <p:nvPr/>
        </p:nvSpPr>
        <p:spPr>
          <a:xfrm>
            <a:off x="2881933" y="392525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5" name="Rectangle 26">
            <a:extLst>
              <a:ext uri="{FF2B5EF4-FFF2-40B4-BE49-F238E27FC236}">
                <a16:creationId xmlns:a16="http://schemas.microsoft.com/office/drawing/2014/main" id="{FABE53A4-BBB9-6E4D-2F19-037E6D82D12E}"/>
              </a:ext>
            </a:extLst>
          </p:cNvPr>
          <p:cNvSpPr/>
          <p:nvPr/>
        </p:nvSpPr>
        <p:spPr>
          <a:xfrm>
            <a:off x="3076292" y="392525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6" name="Rectangle 27">
            <a:extLst>
              <a:ext uri="{FF2B5EF4-FFF2-40B4-BE49-F238E27FC236}">
                <a16:creationId xmlns:a16="http://schemas.microsoft.com/office/drawing/2014/main" id="{72593A44-D93F-0B42-4E64-F8605E1C7B4F}"/>
              </a:ext>
            </a:extLst>
          </p:cNvPr>
          <p:cNvSpPr/>
          <p:nvPr/>
        </p:nvSpPr>
        <p:spPr>
          <a:xfrm>
            <a:off x="3270650" y="392525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7" name="Rectangle 28">
            <a:extLst>
              <a:ext uri="{FF2B5EF4-FFF2-40B4-BE49-F238E27FC236}">
                <a16:creationId xmlns:a16="http://schemas.microsoft.com/office/drawing/2014/main" id="{F88BB1DF-34E9-24B2-7F0E-9F013CC640FF}"/>
              </a:ext>
            </a:extLst>
          </p:cNvPr>
          <p:cNvSpPr/>
          <p:nvPr/>
        </p:nvSpPr>
        <p:spPr>
          <a:xfrm>
            <a:off x="3465008" y="392525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Rectangle 29">
            <a:extLst>
              <a:ext uri="{FF2B5EF4-FFF2-40B4-BE49-F238E27FC236}">
                <a16:creationId xmlns:a16="http://schemas.microsoft.com/office/drawing/2014/main" id="{3A8240A4-9DDB-C8FE-035D-AE6D24AC9FA7}"/>
              </a:ext>
            </a:extLst>
          </p:cNvPr>
          <p:cNvSpPr/>
          <p:nvPr/>
        </p:nvSpPr>
        <p:spPr>
          <a:xfrm>
            <a:off x="3659367" y="392525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9" name="Rectangle 30">
            <a:extLst>
              <a:ext uri="{FF2B5EF4-FFF2-40B4-BE49-F238E27FC236}">
                <a16:creationId xmlns:a16="http://schemas.microsoft.com/office/drawing/2014/main" id="{9D0FB3E4-D381-6D4A-ED3D-E3F53D141815}"/>
              </a:ext>
            </a:extLst>
          </p:cNvPr>
          <p:cNvSpPr/>
          <p:nvPr/>
        </p:nvSpPr>
        <p:spPr>
          <a:xfrm>
            <a:off x="3853725" y="392525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0" name="Rectangle 31">
            <a:extLst>
              <a:ext uri="{FF2B5EF4-FFF2-40B4-BE49-F238E27FC236}">
                <a16:creationId xmlns:a16="http://schemas.microsoft.com/office/drawing/2014/main" id="{9FE13C76-2977-AAD4-5113-8BE5514D568D}"/>
              </a:ext>
            </a:extLst>
          </p:cNvPr>
          <p:cNvSpPr/>
          <p:nvPr/>
        </p:nvSpPr>
        <p:spPr>
          <a:xfrm>
            <a:off x="4048084" y="392525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1" name="Rectangle 32">
            <a:extLst>
              <a:ext uri="{FF2B5EF4-FFF2-40B4-BE49-F238E27FC236}">
                <a16:creationId xmlns:a16="http://schemas.microsoft.com/office/drawing/2014/main" id="{A34BA62F-91BA-3418-0281-52CDC27A83BB}"/>
              </a:ext>
            </a:extLst>
          </p:cNvPr>
          <p:cNvSpPr/>
          <p:nvPr/>
        </p:nvSpPr>
        <p:spPr>
          <a:xfrm>
            <a:off x="2298858" y="4119608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2" name="Rectangle 33">
            <a:extLst>
              <a:ext uri="{FF2B5EF4-FFF2-40B4-BE49-F238E27FC236}">
                <a16:creationId xmlns:a16="http://schemas.microsoft.com/office/drawing/2014/main" id="{A345F71C-E16E-B39E-55E1-DA85DB8E7C27}"/>
              </a:ext>
            </a:extLst>
          </p:cNvPr>
          <p:cNvSpPr/>
          <p:nvPr/>
        </p:nvSpPr>
        <p:spPr>
          <a:xfrm>
            <a:off x="2493216" y="4119608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3" name="Rectangle 34">
            <a:extLst>
              <a:ext uri="{FF2B5EF4-FFF2-40B4-BE49-F238E27FC236}">
                <a16:creationId xmlns:a16="http://schemas.microsoft.com/office/drawing/2014/main" id="{B955C8F0-C294-A362-85AB-6F5C92527F56}"/>
              </a:ext>
            </a:extLst>
          </p:cNvPr>
          <p:cNvSpPr/>
          <p:nvPr/>
        </p:nvSpPr>
        <p:spPr>
          <a:xfrm>
            <a:off x="2687575" y="4119608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4" name="Rectangle 35">
            <a:extLst>
              <a:ext uri="{FF2B5EF4-FFF2-40B4-BE49-F238E27FC236}">
                <a16:creationId xmlns:a16="http://schemas.microsoft.com/office/drawing/2014/main" id="{1C1C7EC0-6D71-3ADF-57D5-72CA733518C1}"/>
              </a:ext>
            </a:extLst>
          </p:cNvPr>
          <p:cNvSpPr/>
          <p:nvPr/>
        </p:nvSpPr>
        <p:spPr>
          <a:xfrm>
            <a:off x="2881933" y="4119608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5" name="Rectangle 36">
            <a:extLst>
              <a:ext uri="{FF2B5EF4-FFF2-40B4-BE49-F238E27FC236}">
                <a16:creationId xmlns:a16="http://schemas.microsoft.com/office/drawing/2014/main" id="{519788CF-A195-28CA-3FD7-007717D23DA9}"/>
              </a:ext>
            </a:extLst>
          </p:cNvPr>
          <p:cNvSpPr/>
          <p:nvPr/>
        </p:nvSpPr>
        <p:spPr>
          <a:xfrm>
            <a:off x="3076292" y="4119608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" name="Rectangle 37">
            <a:extLst>
              <a:ext uri="{FF2B5EF4-FFF2-40B4-BE49-F238E27FC236}">
                <a16:creationId xmlns:a16="http://schemas.microsoft.com/office/drawing/2014/main" id="{31038194-38DE-0AAC-29C5-77C09F10B8F3}"/>
              </a:ext>
            </a:extLst>
          </p:cNvPr>
          <p:cNvSpPr/>
          <p:nvPr/>
        </p:nvSpPr>
        <p:spPr>
          <a:xfrm>
            <a:off x="3270650" y="4119608"/>
            <a:ext cx="194358" cy="194358"/>
          </a:xfrm>
          <a:prstGeom prst="rect">
            <a:avLst/>
          </a:prstGeom>
          <a:solidFill>
            <a:srgbClr val="646E78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7" name="Rectangle 38">
            <a:extLst>
              <a:ext uri="{FF2B5EF4-FFF2-40B4-BE49-F238E27FC236}">
                <a16:creationId xmlns:a16="http://schemas.microsoft.com/office/drawing/2014/main" id="{0660E2BD-8CEC-A86D-52B7-8407D74EB763}"/>
              </a:ext>
            </a:extLst>
          </p:cNvPr>
          <p:cNvSpPr/>
          <p:nvPr/>
        </p:nvSpPr>
        <p:spPr>
          <a:xfrm>
            <a:off x="3465008" y="4119608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8" name="Rectangle 39">
            <a:extLst>
              <a:ext uri="{FF2B5EF4-FFF2-40B4-BE49-F238E27FC236}">
                <a16:creationId xmlns:a16="http://schemas.microsoft.com/office/drawing/2014/main" id="{298F7D02-40E3-D7B1-0C3A-FFE72912E942}"/>
              </a:ext>
            </a:extLst>
          </p:cNvPr>
          <p:cNvSpPr/>
          <p:nvPr/>
        </p:nvSpPr>
        <p:spPr>
          <a:xfrm>
            <a:off x="3659367" y="4119608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9" name="Rectangle 40">
            <a:extLst>
              <a:ext uri="{FF2B5EF4-FFF2-40B4-BE49-F238E27FC236}">
                <a16:creationId xmlns:a16="http://schemas.microsoft.com/office/drawing/2014/main" id="{19E72CD1-72EE-E399-1E71-CD1F78687213}"/>
              </a:ext>
            </a:extLst>
          </p:cNvPr>
          <p:cNvSpPr/>
          <p:nvPr/>
        </p:nvSpPr>
        <p:spPr>
          <a:xfrm>
            <a:off x="3853725" y="4119608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0" name="Rectangle 41">
            <a:extLst>
              <a:ext uri="{FF2B5EF4-FFF2-40B4-BE49-F238E27FC236}">
                <a16:creationId xmlns:a16="http://schemas.microsoft.com/office/drawing/2014/main" id="{B6C9F53D-B5E5-1C94-CB90-A171321C583F}"/>
              </a:ext>
            </a:extLst>
          </p:cNvPr>
          <p:cNvSpPr/>
          <p:nvPr/>
        </p:nvSpPr>
        <p:spPr>
          <a:xfrm>
            <a:off x="4048084" y="4119608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1" name="Rectangle 42">
            <a:extLst>
              <a:ext uri="{FF2B5EF4-FFF2-40B4-BE49-F238E27FC236}">
                <a16:creationId xmlns:a16="http://schemas.microsoft.com/office/drawing/2014/main" id="{399AFC1B-0508-50F5-5E38-B7EC34CE5748}"/>
              </a:ext>
            </a:extLst>
          </p:cNvPr>
          <p:cNvSpPr/>
          <p:nvPr/>
        </p:nvSpPr>
        <p:spPr>
          <a:xfrm>
            <a:off x="2298858" y="4313967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2" name="Rectangle 43">
            <a:extLst>
              <a:ext uri="{FF2B5EF4-FFF2-40B4-BE49-F238E27FC236}">
                <a16:creationId xmlns:a16="http://schemas.microsoft.com/office/drawing/2014/main" id="{57C30022-7647-9E77-592E-201833F514F1}"/>
              </a:ext>
            </a:extLst>
          </p:cNvPr>
          <p:cNvSpPr/>
          <p:nvPr/>
        </p:nvSpPr>
        <p:spPr>
          <a:xfrm>
            <a:off x="2493216" y="4313967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3" name="Rectangle 44">
            <a:extLst>
              <a:ext uri="{FF2B5EF4-FFF2-40B4-BE49-F238E27FC236}">
                <a16:creationId xmlns:a16="http://schemas.microsoft.com/office/drawing/2014/main" id="{F1DFFB9E-A122-4A9C-B2FE-7F032B582A22}"/>
              </a:ext>
            </a:extLst>
          </p:cNvPr>
          <p:cNvSpPr/>
          <p:nvPr/>
        </p:nvSpPr>
        <p:spPr>
          <a:xfrm>
            <a:off x="2687575" y="4313967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4" name="Rectangle 45">
            <a:extLst>
              <a:ext uri="{FF2B5EF4-FFF2-40B4-BE49-F238E27FC236}">
                <a16:creationId xmlns:a16="http://schemas.microsoft.com/office/drawing/2014/main" id="{512B77F3-1FCD-04FE-05A3-C8EB58B5AECF}"/>
              </a:ext>
            </a:extLst>
          </p:cNvPr>
          <p:cNvSpPr/>
          <p:nvPr/>
        </p:nvSpPr>
        <p:spPr>
          <a:xfrm>
            <a:off x="2881933" y="4313967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5" name="Rectangle 46">
            <a:extLst>
              <a:ext uri="{FF2B5EF4-FFF2-40B4-BE49-F238E27FC236}">
                <a16:creationId xmlns:a16="http://schemas.microsoft.com/office/drawing/2014/main" id="{A3034098-5077-F163-7F04-59DED928ACF8}"/>
              </a:ext>
            </a:extLst>
          </p:cNvPr>
          <p:cNvSpPr/>
          <p:nvPr/>
        </p:nvSpPr>
        <p:spPr>
          <a:xfrm>
            <a:off x="3076292" y="4313967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6" name="Rectangle 47">
            <a:extLst>
              <a:ext uri="{FF2B5EF4-FFF2-40B4-BE49-F238E27FC236}">
                <a16:creationId xmlns:a16="http://schemas.microsoft.com/office/drawing/2014/main" id="{3AD5DD27-84D4-C026-A253-19394C46DBFB}"/>
              </a:ext>
            </a:extLst>
          </p:cNvPr>
          <p:cNvSpPr/>
          <p:nvPr/>
        </p:nvSpPr>
        <p:spPr>
          <a:xfrm>
            <a:off x="3270650" y="4313967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7" name="Rectangle 48">
            <a:extLst>
              <a:ext uri="{FF2B5EF4-FFF2-40B4-BE49-F238E27FC236}">
                <a16:creationId xmlns:a16="http://schemas.microsoft.com/office/drawing/2014/main" id="{087D5074-3927-3219-EA66-EE43A73C4B07}"/>
              </a:ext>
            </a:extLst>
          </p:cNvPr>
          <p:cNvSpPr/>
          <p:nvPr/>
        </p:nvSpPr>
        <p:spPr>
          <a:xfrm>
            <a:off x="3465008" y="4313967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8" name="Rectangle 49">
            <a:extLst>
              <a:ext uri="{FF2B5EF4-FFF2-40B4-BE49-F238E27FC236}">
                <a16:creationId xmlns:a16="http://schemas.microsoft.com/office/drawing/2014/main" id="{F62C8354-9793-DF75-8D50-CA49CB69B574}"/>
              </a:ext>
            </a:extLst>
          </p:cNvPr>
          <p:cNvSpPr/>
          <p:nvPr/>
        </p:nvSpPr>
        <p:spPr>
          <a:xfrm>
            <a:off x="3659367" y="4313967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9" name="Rectangle 50">
            <a:extLst>
              <a:ext uri="{FF2B5EF4-FFF2-40B4-BE49-F238E27FC236}">
                <a16:creationId xmlns:a16="http://schemas.microsoft.com/office/drawing/2014/main" id="{DCF489C6-88BA-FD87-CF54-6FA94F9D3766}"/>
              </a:ext>
            </a:extLst>
          </p:cNvPr>
          <p:cNvSpPr/>
          <p:nvPr/>
        </p:nvSpPr>
        <p:spPr>
          <a:xfrm>
            <a:off x="3853725" y="4313967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0" name="Rectangle 51">
            <a:extLst>
              <a:ext uri="{FF2B5EF4-FFF2-40B4-BE49-F238E27FC236}">
                <a16:creationId xmlns:a16="http://schemas.microsoft.com/office/drawing/2014/main" id="{6E1C956A-F870-5AAE-6EDD-B09FFB715A09}"/>
              </a:ext>
            </a:extLst>
          </p:cNvPr>
          <p:cNvSpPr/>
          <p:nvPr/>
        </p:nvSpPr>
        <p:spPr>
          <a:xfrm>
            <a:off x="4048084" y="4313967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1" name="Rectangle 52">
            <a:extLst>
              <a:ext uri="{FF2B5EF4-FFF2-40B4-BE49-F238E27FC236}">
                <a16:creationId xmlns:a16="http://schemas.microsoft.com/office/drawing/2014/main" id="{7F8F1F97-3CA6-FAD7-F3F0-2C0BDD455F80}"/>
              </a:ext>
            </a:extLst>
          </p:cNvPr>
          <p:cNvSpPr/>
          <p:nvPr/>
        </p:nvSpPr>
        <p:spPr>
          <a:xfrm>
            <a:off x="2298858" y="4508325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2" name="Rectangle 53">
            <a:extLst>
              <a:ext uri="{FF2B5EF4-FFF2-40B4-BE49-F238E27FC236}">
                <a16:creationId xmlns:a16="http://schemas.microsoft.com/office/drawing/2014/main" id="{6A558F88-FBEC-14D1-83B8-979E884C22AB}"/>
              </a:ext>
            </a:extLst>
          </p:cNvPr>
          <p:cNvSpPr/>
          <p:nvPr/>
        </p:nvSpPr>
        <p:spPr>
          <a:xfrm>
            <a:off x="2493216" y="4508325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3" name="Rectangle 54">
            <a:extLst>
              <a:ext uri="{FF2B5EF4-FFF2-40B4-BE49-F238E27FC236}">
                <a16:creationId xmlns:a16="http://schemas.microsoft.com/office/drawing/2014/main" id="{DFB18AEF-C4CE-B406-2FF2-5F197368ECF0}"/>
              </a:ext>
            </a:extLst>
          </p:cNvPr>
          <p:cNvSpPr/>
          <p:nvPr/>
        </p:nvSpPr>
        <p:spPr>
          <a:xfrm>
            <a:off x="2687575" y="4508325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4" name="Rectangle 55">
            <a:extLst>
              <a:ext uri="{FF2B5EF4-FFF2-40B4-BE49-F238E27FC236}">
                <a16:creationId xmlns:a16="http://schemas.microsoft.com/office/drawing/2014/main" id="{C8387CD3-36EF-73B4-3027-B2EFB973E0A4}"/>
              </a:ext>
            </a:extLst>
          </p:cNvPr>
          <p:cNvSpPr/>
          <p:nvPr/>
        </p:nvSpPr>
        <p:spPr>
          <a:xfrm>
            <a:off x="2881933" y="4508325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5" name="Rectangle 56">
            <a:extLst>
              <a:ext uri="{FF2B5EF4-FFF2-40B4-BE49-F238E27FC236}">
                <a16:creationId xmlns:a16="http://schemas.microsoft.com/office/drawing/2014/main" id="{76C9FFFE-65EB-38C2-0D3A-60E6CC5C6052}"/>
              </a:ext>
            </a:extLst>
          </p:cNvPr>
          <p:cNvSpPr/>
          <p:nvPr/>
        </p:nvSpPr>
        <p:spPr>
          <a:xfrm>
            <a:off x="3076292" y="4508325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6" name="Rectangle 57">
            <a:extLst>
              <a:ext uri="{FF2B5EF4-FFF2-40B4-BE49-F238E27FC236}">
                <a16:creationId xmlns:a16="http://schemas.microsoft.com/office/drawing/2014/main" id="{3722DC1F-22F7-B73E-5C1F-609B1F8A5AB6}"/>
              </a:ext>
            </a:extLst>
          </p:cNvPr>
          <p:cNvSpPr/>
          <p:nvPr/>
        </p:nvSpPr>
        <p:spPr>
          <a:xfrm>
            <a:off x="3270650" y="4508325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7" name="Rectangle 58">
            <a:extLst>
              <a:ext uri="{FF2B5EF4-FFF2-40B4-BE49-F238E27FC236}">
                <a16:creationId xmlns:a16="http://schemas.microsoft.com/office/drawing/2014/main" id="{23E69BD4-CAD3-09A4-7816-ABC5582B38BD}"/>
              </a:ext>
            </a:extLst>
          </p:cNvPr>
          <p:cNvSpPr/>
          <p:nvPr/>
        </p:nvSpPr>
        <p:spPr>
          <a:xfrm>
            <a:off x="3465008" y="4508325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8" name="Rectangle 59">
            <a:extLst>
              <a:ext uri="{FF2B5EF4-FFF2-40B4-BE49-F238E27FC236}">
                <a16:creationId xmlns:a16="http://schemas.microsoft.com/office/drawing/2014/main" id="{86D412EF-B87E-E5C0-BF3F-129D365D12FB}"/>
              </a:ext>
            </a:extLst>
          </p:cNvPr>
          <p:cNvSpPr/>
          <p:nvPr/>
        </p:nvSpPr>
        <p:spPr>
          <a:xfrm>
            <a:off x="3659367" y="4508325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9" name="Rectangle 60">
            <a:extLst>
              <a:ext uri="{FF2B5EF4-FFF2-40B4-BE49-F238E27FC236}">
                <a16:creationId xmlns:a16="http://schemas.microsoft.com/office/drawing/2014/main" id="{D95D960F-9AC4-77FB-D3D8-D09235F68200}"/>
              </a:ext>
            </a:extLst>
          </p:cNvPr>
          <p:cNvSpPr/>
          <p:nvPr/>
        </p:nvSpPr>
        <p:spPr>
          <a:xfrm>
            <a:off x="3853725" y="4508325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0" name="Rectangle 61">
            <a:extLst>
              <a:ext uri="{FF2B5EF4-FFF2-40B4-BE49-F238E27FC236}">
                <a16:creationId xmlns:a16="http://schemas.microsoft.com/office/drawing/2014/main" id="{03D81826-CE03-C76C-4161-90A756FB7CE5}"/>
              </a:ext>
            </a:extLst>
          </p:cNvPr>
          <p:cNvSpPr/>
          <p:nvPr/>
        </p:nvSpPr>
        <p:spPr>
          <a:xfrm>
            <a:off x="4048084" y="4508325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1" name="Rectangle 62">
            <a:extLst>
              <a:ext uri="{FF2B5EF4-FFF2-40B4-BE49-F238E27FC236}">
                <a16:creationId xmlns:a16="http://schemas.microsoft.com/office/drawing/2014/main" id="{28A059AC-513C-2E68-98FF-3F9E137CBFA9}"/>
              </a:ext>
            </a:extLst>
          </p:cNvPr>
          <p:cNvSpPr/>
          <p:nvPr/>
        </p:nvSpPr>
        <p:spPr>
          <a:xfrm>
            <a:off x="2298858" y="4702683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2" name="Rectangle 63">
            <a:extLst>
              <a:ext uri="{FF2B5EF4-FFF2-40B4-BE49-F238E27FC236}">
                <a16:creationId xmlns:a16="http://schemas.microsoft.com/office/drawing/2014/main" id="{754B0C68-47C9-F5D0-BB95-4C23FADA8E86}"/>
              </a:ext>
            </a:extLst>
          </p:cNvPr>
          <p:cNvSpPr/>
          <p:nvPr/>
        </p:nvSpPr>
        <p:spPr>
          <a:xfrm>
            <a:off x="2493216" y="4702683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3" name="Rectangle 64">
            <a:extLst>
              <a:ext uri="{FF2B5EF4-FFF2-40B4-BE49-F238E27FC236}">
                <a16:creationId xmlns:a16="http://schemas.microsoft.com/office/drawing/2014/main" id="{99C135AC-0F49-424B-672A-24275071E1B4}"/>
              </a:ext>
            </a:extLst>
          </p:cNvPr>
          <p:cNvSpPr/>
          <p:nvPr/>
        </p:nvSpPr>
        <p:spPr>
          <a:xfrm>
            <a:off x="2687575" y="4702683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4" name="Rectangle 65">
            <a:extLst>
              <a:ext uri="{FF2B5EF4-FFF2-40B4-BE49-F238E27FC236}">
                <a16:creationId xmlns:a16="http://schemas.microsoft.com/office/drawing/2014/main" id="{CEE389FC-54DC-EB9C-8010-20A0D618EE9E}"/>
              </a:ext>
            </a:extLst>
          </p:cNvPr>
          <p:cNvSpPr/>
          <p:nvPr/>
        </p:nvSpPr>
        <p:spPr>
          <a:xfrm>
            <a:off x="2881933" y="4702683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5" name="Rectangle 66">
            <a:extLst>
              <a:ext uri="{FF2B5EF4-FFF2-40B4-BE49-F238E27FC236}">
                <a16:creationId xmlns:a16="http://schemas.microsoft.com/office/drawing/2014/main" id="{79C4C81E-F9E0-95E7-9C68-7D748010C994}"/>
              </a:ext>
            </a:extLst>
          </p:cNvPr>
          <p:cNvSpPr/>
          <p:nvPr/>
        </p:nvSpPr>
        <p:spPr>
          <a:xfrm>
            <a:off x="3076292" y="4702683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6" name="Rectangle 67">
            <a:extLst>
              <a:ext uri="{FF2B5EF4-FFF2-40B4-BE49-F238E27FC236}">
                <a16:creationId xmlns:a16="http://schemas.microsoft.com/office/drawing/2014/main" id="{4B6BDED0-CA28-B253-4A7F-F87AA5AB0F89}"/>
              </a:ext>
            </a:extLst>
          </p:cNvPr>
          <p:cNvSpPr/>
          <p:nvPr/>
        </p:nvSpPr>
        <p:spPr>
          <a:xfrm>
            <a:off x="3270650" y="4702683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7" name="Rectangle 68">
            <a:extLst>
              <a:ext uri="{FF2B5EF4-FFF2-40B4-BE49-F238E27FC236}">
                <a16:creationId xmlns:a16="http://schemas.microsoft.com/office/drawing/2014/main" id="{7B6AFB7F-5387-409B-C6D0-A13AAEC31ED4}"/>
              </a:ext>
            </a:extLst>
          </p:cNvPr>
          <p:cNvSpPr/>
          <p:nvPr/>
        </p:nvSpPr>
        <p:spPr>
          <a:xfrm>
            <a:off x="3465008" y="4702683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8" name="Rectangle 69">
            <a:extLst>
              <a:ext uri="{FF2B5EF4-FFF2-40B4-BE49-F238E27FC236}">
                <a16:creationId xmlns:a16="http://schemas.microsoft.com/office/drawing/2014/main" id="{CC6D5672-A4EC-1ACE-77CC-93CBD3B5EB98}"/>
              </a:ext>
            </a:extLst>
          </p:cNvPr>
          <p:cNvSpPr/>
          <p:nvPr/>
        </p:nvSpPr>
        <p:spPr>
          <a:xfrm>
            <a:off x="3659367" y="4702683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9" name="Rectangle 70">
            <a:extLst>
              <a:ext uri="{FF2B5EF4-FFF2-40B4-BE49-F238E27FC236}">
                <a16:creationId xmlns:a16="http://schemas.microsoft.com/office/drawing/2014/main" id="{4F97F53E-3E07-8FF9-16FA-94659342316F}"/>
              </a:ext>
            </a:extLst>
          </p:cNvPr>
          <p:cNvSpPr/>
          <p:nvPr/>
        </p:nvSpPr>
        <p:spPr>
          <a:xfrm>
            <a:off x="3853725" y="4702683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0" name="Rectangle 71">
            <a:extLst>
              <a:ext uri="{FF2B5EF4-FFF2-40B4-BE49-F238E27FC236}">
                <a16:creationId xmlns:a16="http://schemas.microsoft.com/office/drawing/2014/main" id="{1C31021E-302E-39DA-36C4-1D2E35D206F8}"/>
              </a:ext>
            </a:extLst>
          </p:cNvPr>
          <p:cNvSpPr/>
          <p:nvPr/>
        </p:nvSpPr>
        <p:spPr>
          <a:xfrm>
            <a:off x="4048084" y="4702683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1" name="Rectangle 72">
            <a:extLst>
              <a:ext uri="{FF2B5EF4-FFF2-40B4-BE49-F238E27FC236}">
                <a16:creationId xmlns:a16="http://schemas.microsoft.com/office/drawing/2014/main" id="{2099EB73-B0A5-ACD7-6F3C-4D45DF0BD7A1}"/>
              </a:ext>
            </a:extLst>
          </p:cNvPr>
          <p:cNvSpPr/>
          <p:nvPr/>
        </p:nvSpPr>
        <p:spPr>
          <a:xfrm>
            <a:off x="2298858" y="4897042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2" name="Rectangle 73">
            <a:extLst>
              <a:ext uri="{FF2B5EF4-FFF2-40B4-BE49-F238E27FC236}">
                <a16:creationId xmlns:a16="http://schemas.microsoft.com/office/drawing/2014/main" id="{E9AE5527-DA75-0FE9-5C76-57749FFBCA06}"/>
              </a:ext>
            </a:extLst>
          </p:cNvPr>
          <p:cNvSpPr/>
          <p:nvPr/>
        </p:nvSpPr>
        <p:spPr>
          <a:xfrm>
            <a:off x="2493216" y="4897042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3" name="Rectangle 74">
            <a:extLst>
              <a:ext uri="{FF2B5EF4-FFF2-40B4-BE49-F238E27FC236}">
                <a16:creationId xmlns:a16="http://schemas.microsoft.com/office/drawing/2014/main" id="{312E40D2-0286-BE61-F58F-CEB05EF6D62E}"/>
              </a:ext>
            </a:extLst>
          </p:cNvPr>
          <p:cNvSpPr/>
          <p:nvPr/>
        </p:nvSpPr>
        <p:spPr>
          <a:xfrm>
            <a:off x="2687575" y="4897042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4" name="Rectangle 75">
            <a:extLst>
              <a:ext uri="{FF2B5EF4-FFF2-40B4-BE49-F238E27FC236}">
                <a16:creationId xmlns:a16="http://schemas.microsoft.com/office/drawing/2014/main" id="{0A8BDCFF-3421-5C6B-DE50-BBDE53AFBBDC}"/>
              </a:ext>
            </a:extLst>
          </p:cNvPr>
          <p:cNvSpPr/>
          <p:nvPr/>
        </p:nvSpPr>
        <p:spPr>
          <a:xfrm>
            <a:off x="2881933" y="4897042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5" name="Rectangle 76">
            <a:extLst>
              <a:ext uri="{FF2B5EF4-FFF2-40B4-BE49-F238E27FC236}">
                <a16:creationId xmlns:a16="http://schemas.microsoft.com/office/drawing/2014/main" id="{005B34DF-0C82-232A-2D65-CBB2F5C7DA0E}"/>
              </a:ext>
            </a:extLst>
          </p:cNvPr>
          <p:cNvSpPr/>
          <p:nvPr/>
        </p:nvSpPr>
        <p:spPr>
          <a:xfrm>
            <a:off x="3076292" y="4897042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6" name="Rectangle 77">
            <a:extLst>
              <a:ext uri="{FF2B5EF4-FFF2-40B4-BE49-F238E27FC236}">
                <a16:creationId xmlns:a16="http://schemas.microsoft.com/office/drawing/2014/main" id="{E83BA7F2-9821-4E33-384B-9F0C74F93E88}"/>
              </a:ext>
            </a:extLst>
          </p:cNvPr>
          <p:cNvSpPr/>
          <p:nvPr/>
        </p:nvSpPr>
        <p:spPr>
          <a:xfrm>
            <a:off x="3270650" y="4897042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7" name="Rectangle 78">
            <a:extLst>
              <a:ext uri="{FF2B5EF4-FFF2-40B4-BE49-F238E27FC236}">
                <a16:creationId xmlns:a16="http://schemas.microsoft.com/office/drawing/2014/main" id="{BB138465-465A-D2E8-B14F-3C9A165213EC}"/>
              </a:ext>
            </a:extLst>
          </p:cNvPr>
          <p:cNvSpPr/>
          <p:nvPr/>
        </p:nvSpPr>
        <p:spPr>
          <a:xfrm>
            <a:off x="3465008" y="4897042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8" name="Rectangle 79">
            <a:extLst>
              <a:ext uri="{FF2B5EF4-FFF2-40B4-BE49-F238E27FC236}">
                <a16:creationId xmlns:a16="http://schemas.microsoft.com/office/drawing/2014/main" id="{7C0A9118-A9E2-D3A3-701A-5BA35C743485}"/>
              </a:ext>
            </a:extLst>
          </p:cNvPr>
          <p:cNvSpPr/>
          <p:nvPr/>
        </p:nvSpPr>
        <p:spPr>
          <a:xfrm>
            <a:off x="3659367" y="4897042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9" name="Rectangle 80">
            <a:extLst>
              <a:ext uri="{FF2B5EF4-FFF2-40B4-BE49-F238E27FC236}">
                <a16:creationId xmlns:a16="http://schemas.microsoft.com/office/drawing/2014/main" id="{FFCEC82D-32EE-6499-E53F-ACD57B8B28A8}"/>
              </a:ext>
            </a:extLst>
          </p:cNvPr>
          <p:cNvSpPr/>
          <p:nvPr/>
        </p:nvSpPr>
        <p:spPr>
          <a:xfrm>
            <a:off x="3853725" y="4897042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0" name="Rectangle 81">
            <a:extLst>
              <a:ext uri="{FF2B5EF4-FFF2-40B4-BE49-F238E27FC236}">
                <a16:creationId xmlns:a16="http://schemas.microsoft.com/office/drawing/2014/main" id="{DE5A367D-B8E2-6374-2562-EA5207CFD99B}"/>
              </a:ext>
            </a:extLst>
          </p:cNvPr>
          <p:cNvSpPr/>
          <p:nvPr/>
        </p:nvSpPr>
        <p:spPr>
          <a:xfrm>
            <a:off x="4048084" y="4897042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1" name="Rectangle 82">
            <a:extLst>
              <a:ext uri="{FF2B5EF4-FFF2-40B4-BE49-F238E27FC236}">
                <a16:creationId xmlns:a16="http://schemas.microsoft.com/office/drawing/2014/main" id="{F943B3FB-B720-0D74-C945-FE21FBA1123F}"/>
              </a:ext>
            </a:extLst>
          </p:cNvPr>
          <p:cNvSpPr/>
          <p:nvPr/>
        </p:nvSpPr>
        <p:spPr>
          <a:xfrm>
            <a:off x="2298858" y="509140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2" name="Rectangle 83">
            <a:extLst>
              <a:ext uri="{FF2B5EF4-FFF2-40B4-BE49-F238E27FC236}">
                <a16:creationId xmlns:a16="http://schemas.microsoft.com/office/drawing/2014/main" id="{FB517858-A6F7-FBC3-4FDE-C4662F4DBF3B}"/>
              </a:ext>
            </a:extLst>
          </p:cNvPr>
          <p:cNvSpPr/>
          <p:nvPr/>
        </p:nvSpPr>
        <p:spPr>
          <a:xfrm>
            <a:off x="2493216" y="509140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3" name="Rectangle 84">
            <a:extLst>
              <a:ext uri="{FF2B5EF4-FFF2-40B4-BE49-F238E27FC236}">
                <a16:creationId xmlns:a16="http://schemas.microsoft.com/office/drawing/2014/main" id="{0BDB57A1-A938-1C7F-9099-70224DCAC2C0}"/>
              </a:ext>
            </a:extLst>
          </p:cNvPr>
          <p:cNvSpPr/>
          <p:nvPr/>
        </p:nvSpPr>
        <p:spPr>
          <a:xfrm>
            <a:off x="2687575" y="509140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4" name="Rectangle 85">
            <a:extLst>
              <a:ext uri="{FF2B5EF4-FFF2-40B4-BE49-F238E27FC236}">
                <a16:creationId xmlns:a16="http://schemas.microsoft.com/office/drawing/2014/main" id="{1CBE187D-54B0-6731-2409-98DF27BB406E}"/>
              </a:ext>
            </a:extLst>
          </p:cNvPr>
          <p:cNvSpPr/>
          <p:nvPr/>
        </p:nvSpPr>
        <p:spPr>
          <a:xfrm>
            <a:off x="2881933" y="509140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5" name="Rectangle 86">
            <a:extLst>
              <a:ext uri="{FF2B5EF4-FFF2-40B4-BE49-F238E27FC236}">
                <a16:creationId xmlns:a16="http://schemas.microsoft.com/office/drawing/2014/main" id="{3D1BF2ED-1366-9498-2BCB-993AF7C1BBD6}"/>
              </a:ext>
            </a:extLst>
          </p:cNvPr>
          <p:cNvSpPr/>
          <p:nvPr/>
        </p:nvSpPr>
        <p:spPr>
          <a:xfrm>
            <a:off x="3076292" y="509140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6" name="Rectangle 87">
            <a:extLst>
              <a:ext uri="{FF2B5EF4-FFF2-40B4-BE49-F238E27FC236}">
                <a16:creationId xmlns:a16="http://schemas.microsoft.com/office/drawing/2014/main" id="{5A44504C-B858-B2EC-C0E2-F321DBD7E571}"/>
              </a:ext>
            </a:extLst>
          </p:cNvPr>
          <p:cNvSpPr/>
          <p:nvPr/>
        </p:nvSpPr>
        <p:spPr>
          <a:xfrm>
            <a:off x="3270650" y="509140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7" name="Rectangle 88">
            <a:extLst>
              <a:ext uri="{FF2B5EF4-FFF2-40B4-BE49-F238E27FC236}">
                <a16:creationId xmlns:a16="http://schemas.microsoft.com/office/drawing/2014/main" id="{5935C5FB-74C0-34F9-491E-E5831A08F7AD}"/>
              </a:ext>
            </a:extLst>
          </p:cNvPr>
          <p:cNvSpPr/>
          <p:nvPr/>
        </p:nvSpPr>
        <p:spPr>
          <a:xfrm>
            <a:off x="3465008" y="509140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8" name="Rectangle 89">
            <a:extLst>
              <a:ext uri="{FF2B5EF4-FFF2-40B4-BE49-F238E27FC236}">
                <a16:creationId xmlns:a16="http://schemas.microsoft.com/office/drawing/2014/main" id="{D03B9CDF-8258-D990-1A41-8DFC21CFDF57}"/>
              </a:ext>
            </a:extLst>
          </p:cNvPr>
          <p:cNvSpPr/>
          <p:nvPr/>
        </p:nvSpPr>
        <p:spPr>
          <a:xfrm>
            <a:off x="3659367" y="509140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9" name="Rectangle 90">
            <a:extLst>
              <a:ext uri="{FF2B5EF4-FFF2-40B4-BE49-F238E27FC236}">
                <a16:creationId xmlns:a16="http://schemas.microsoft.com/office/drawing/2014/main" id="{735DA1D4-95AD-49CC-D7D2-646CE3B6E048}"/>
              </a:ext>
            </a:extLst>
          </p:cNvPr>
          <p:cNvSpPr/>
          <p:nvPr/>
        </p:nvSpPr>
        <p:spPr>
          <a:xfrm>
            <a:off x="3853725" y="509140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0" name="Rectangle 91">
            <a:extLst>
              <a:ext uri="{FF2B5EF4-FFF2-40B4-BE49-F238E27FC236}">
                <a16:creationId xmlns:a16="http://schemas.microsoft.com/office/drawing/2014/main" id="{A514E525-2304-3A00-12BE-80EA064ED8DF}"/>
              </a:ext>
            </a:extLst>
          </p:cNvPr>
          <p:cNvSpPr/>
          <p:nvPr/>
        </p:nvSpPr>
        <p:spPr>
          <a:xfrm>
            <a:off x="4048084" y="509140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1" name="Rectangle 92">
            <a:extLst>
              <a:ext uri="{FF2B5EF4-FFF2-40B4-BE49-F238E27FC236}">
                <a16:creationId xmlns:a16="http://schemas.microsoft.com/office/drawing/2014/main" id="{01C3497E-BC9E-F4F5-197B-DC5CB2C9AEB2}"/>
              </a:ext>
            </a:extLst>
          </p:cNvPr>
          <p:cNvSpPr/>
          <p:nvPr/>
        </p:nvSpPr>
        <p:spPr>
          <a:xfrm>
            <a:off x="2298858" y="5285759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2" name="Rectangle 93">
            <a:extLst>
              <a:ext uri="{FF2B5EF4-FFF2-40B4-BE49-F238E27FC236}">
                <a16:creationId xmlns:a16="http://schemas.microsoft.com/office/drawing/2014/main" id="{D252D952-3953-B2B6-0D9E-023D4D6DAEE3}"/>
              </a:ext>
            </a:extLst>
          </p:cNvPr>
          <p:cNvSpPr/>
          <p:nvPr/>
        </p:nvSpPr>
        <p:spPr>
          <a:xfrm>
            <a:off x="2493216" y="5285759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3" name="Rectangle 94">
            <a:extLst>
              <a:ext uri="{FF2B5EF4-FFF2-40B4-BE49-F238E27FC236}">
                <a16:creationId xmlns:a16="http://schemas.microsoft.com/office/drawing/2014/main" id="{3F891928-955F-EA7A-FEDE-80A4A7F32CD4}"/>
              </a:ext>
            </a:extLst>
          </p:cNvPr>
          <p:cNvSpPr/>
          <p:nvPr/>
        </p:nvSpPr>
        <p:spPr>
          <a:xfrm>
            <a:off x="2687575" y="5285759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4" name="Rectangle 95">
            <a:extLst>
              <a:ext uri="{FF2B5EF4-FFF2-40B4-BE49-F238E27FC236}">
                <a16:creationId xmlns:a16="http://schemas.microsoft.com/office/drawing/2014/main" id="{72B8A7B8-268A-7720-9084-F3DF8AD2E867}"/>
              </a:ext>
            </a:extLst>
          </p:cNvPr>
          <p:cNvSpPr/>
          <p:nvPr/>
        </p:nvSpPr>
        <p:spPr>
          <a:xfrm>
            <a:off x="2881933" y="5285759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5" name="Rectangle 96">
            <a:extLst>
              <a:ext uri="{FF2B5EF4-FFF2-40B4-BE49-F238E27FC236}">
                <a16:creationId xmlns:a16="http://schemas.microsoft.com/office/drawing/2014/main" id="{B4186F63-F1D5-30A6-7E29-81189F631D43}"/>
              </a:ext>
            </a:extLst>
          </p:cNvPr>
          <p:cNvSpPr/>
          <p:nvPr/>
        </p:nvSpPr>
        <p:spPr>
          <a:xfrm>
            <a:off x="3076292" y="5285759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6" name="Rectangle 97">
            <a:extLst>
              <a:ext uri="{FF2B5EF4-FFF2-40B4-BE49-F238E27FC236}">
                <a16:creationId xmlns:a16="http://schemas.microsoft.com/office/drawing/2014/main" id="{0175703D-7B39-AC4D-5E6A-42360891AF49}"/>
              </a:ext>
            </a:extLst>
          </p:cNvPr>
          <p:cNvSpPr/>
          <p:nvPr/>
        </p:nvSpPr>
        <p:spPr>
          <a:xfrm>
            <a:off x="3270650" y="5285759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Rectangle 98">
            <a:extLst>
              <a:ext uri="{FF2B5EF4-FFF2-40B4-BE49-F238E27FC236}">
                <a16:creationId xmlns:a16="http://schemas.microsoft.com/office/drawing/2014/main" id="{4568F25F-E1C2-4EA3-B07F-7C08DC7350DE}"/>
              </a:ext>
            </a:extLst>
          </p:cNvPr>
          <p:cNvSpPr/>
          <p:nvPr/>
        </p:nvSpPr>
        <p:spPr>
          <a:xfrm>
            <a:off x="3465008" y="5285759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8" name="Rectangle 99">
            <a:extLst>
              <a:ext uri="{FF2B5EF4-FFF2-40B4-BE49-F238E27FC236}">
                <a16:creationId xmlns:a16="http://schemas.microsoft.com/office/drawing/2014/main" id="{A387993D-4DC8-D1DB-A740-038EA355CDBB}"/>
              </a:ext>
            </a:extLst>
          </p:cNvPr>
          <p:cNvSpPr/>
          <p:nvPr/>
        </p:nvSpPr>
        <p:spPr>
          <a:xfrm>
            <a:off x="3659367" y="5285759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9" name="Rectangle 100">
            <a:extLst>
              <a:ext uri="{FF2B5EF4-FFF2-40B4-BE49-F238E27FC236}">
                <a16:creationId xmlns:a16="http://schemas.microsoft.com/office/drawing/2014/main" id="{95E8F55E-A27A-DAD6-DF98-324DA716BEDB}"/>
              </a:ext>
            </a:extLst>
          </p:cNvPr>
          <p:cNvSpPr/>
          <p:nvPr/>
        </p:nvSpPr>
        <p:spPr>
          <a:xfrm>
            <a:off x="3853725" y="5285759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0" name="Rectangle 101">
            <a:extLst>
              <a:ext uri="{FF2B5EF4-FFF2-40B4-BE49-F238E27FC236}">
                <a16:creationId xmlns:a16="http://schemas.microsoft.com/office/drawing/2014/main" id="{CB22646F-3B15-AEBE-5F73-8FBDCB952806}"/>
              </a:ext>
            </a:extLst>
          </p:cNvPr>
          <p:cNvSpPr/>
          <p:nvPr/>
        </p:nvSpPr>
        <p:spPr>
          <a:xfrm>
            <a:off x="4048084" y="5285759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9" name="Rectangle 48">
            <a:extLst>
              <a:ext uri="{FF2B5EF4-FFF2-40B4-BE49-F238E27FC236}">
                <a16:creationId xmlns:a16="http://schemas.microsoft.com/office/drawing/2014/main" id="{56F723CC-A063-D263-718B-872339CFEAB9}"/>
              </a:ext>
            </a:extLst>
          </p:cNvPr>
          <p:cNvSpPr/>
          <p:nvPr/>
        </p:nvSpPr>
        <p:spPr>
          <a:xfrm>
            <a:off x="1428527" y="3730892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0" name="Rectangle 49">
            <a:extLst>
              <a:ext uri="{FF2B5EF4-FFF2-40B4-BE49-F238E27FC236}">
                <a16:creationId xmlns:a16="http://schemas.microsoft.com/office/drawing/2014/main" id="{453671C5-972F-40ED-37C7-5CDBF03CF0CC}"/>
              </a:ext>
            </a:extLst>
          </p:cNvPr>
          <p:cNvSpPr/>
          <p:nvPr/>
        </p:nvSpPr>
        <p:spPr>
          <a:xfrm>
            <a:off x="1622886" y="3730892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1" name="Rectangle 50">
            <a:extLst>
              <a:ext uri="{FF2B5EF4-FFF2-40B4-BE49-F238E27FC236}">
                <a16:creationId xmlns:a16="http://schemas.microsoft.com/office/drawing/2014/main" id="{D4F62092-9AFF-BB59-54F7-A3C1798C6421}"/>
              </a:ext>
            </a:extLst>
          </p:cNvPr>
          <p:cNvSpPr/>
          <p:nvPr/>
        </p:nvSpPr>
        <p:spPr>
          <a:xfrm>
            <a:off x="1817244" y="3730892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2" name="Rectangle 51">
            <a:extLst>
              <a:ext uri="{FF2B5EF4-FFF2-40B4-BE49-F238E27FC236}">
                <a16:creationId xmlns:a16="http://schemas.microsoft.com/office/drawing/2014/main" id="{EB405F23-4869-437D-5D46-8299D4C2214A}"/>
              </a:ext>
            </a:extLst>
          </p:cNvPr>
          <p:cNvSpPr/>
          <p:nvPr/>
        </p:nvSpPr>
        <p:spPr>
          <a:xfrm>
            <a:off x="2011603" y="3730892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9" name="Rectangle 58">
            <a:extLst>
              <a:ext uri="{FF2B5EF4-FFF2-40B4-BE49-F238E27FC236}">
                <a16:creationId xmlns:a16="http://schemas.microsoft.com/office/drawing/2014/main" id="{D0B09EB6-53B9-98C4-9853-5B24AC697896}"/>
              </a:ext>
            </a:extLst>
          </p:cNvPr>
          <p:cNvSpPr/>
          <p:nvPr/>
        </p:nvSpPr>
        <p:spPr>
          <a:xfrm>
            <a:off x="1428527" y="392525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0" name="Rectangle 59">
            <a:extLst>
              <a:ext uri="{FF2B5EF4-FFF2-40B4-BE49-F238E27FC236}">
                <a16:creationId xmlns:a16="http://schemas.microsoft.com/office/drawing/2014/main" id="{42DF6937-B1E3-1C97-DB39-AEA9A129E158}"/>
              </a:ext>
            </a:extLst>
          </p:cNvPr>
          <p:cNvSpPr/>
          <p:nvPr/>
        </p:nvSpPr>
        <p:spPr>
          <a:xfrm>
            <a:off x="1622886" y="392525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1" name="Rectangle 60">
            <a:extLst>
              <a:ext uri="{FF2B5EF4-FFF2-40B4-BE49-F238E27FC236}">
                <a16:creationId xmlns:a16="http://schemas.microsoft.com/office/drawing/2014/main" id="{511DF849-02DD-15B5-C14C-0E43785DD495}"/>
              </a:ext>
            </a:extLst>
          </p:cNvPr>
          <p:cNvSpPr/>
          <p:nvPr/>
        </p:nvSpPr>
        <p:spPr>
          <a:xfrm>
            <a:off x="1817244" y="392525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2" name="Rectangle 61">
            <a:extLst>
              <a:ext uri="{FF2B5EF4-FFF2-40B4-BE49-F238E27FC236}">
                <a16:creationId xmlns:a16="http://schemas.microsoft.com/office/drawing/2014/main" id="{287A63D3-55E0-FAC8-2617-BE0BB0252E19}"/>
              </a:ext>
            </a:extLst>
          </p:cNvPr>
          <p:cNvSpPr/>
          <p:nvPr/>
        </p:nvSpPr>
        <p:spPr>
          <a:xfrm>
            <a:off x="2011603" y="3925250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9" name="Rectangle 68">
            <a:extLst>
              <a:ext uri="{FF2B5EF4-FFF2-40B4-BE49-F238E27FC236}">
                <a16:creationId xmlns:a16="http://schemas.microsoft.com/office/drawing/2014/main" id="{432CFD47-1CFB-AF56-E760-227AFEB3AEA4}"/>
              </a:ext>
            </a:extLst>
          </p:cNvPr>
          <p:cNvSpPr/>
          <p:nvPr/>
        </p:nvSpPr>
        <p:spPr>
          <a:xfrm>
            <a:off x="1428527" y="4119608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0" name="Rectangle 69">
            <a:extLst>
              <a:ext uri="{FF2B5EF4-FFF2-40B4-BE49-F238E27FC236}">
                <a16:creationId xmlns:a16="http://schemas.microsoft.com/office/drawing/2014/main" id="{1E40E2FD-C526-C301-74C6-89A8F4F28192}"/>
              </a:ext>
            </a:extLst>
          </p:cNvPr>
          <p:cNvSpPr/>
          <p:nvPr/>
        </p:nvSpPr>
        <p:spPr>
          <a:xfrm>
            <a:off x="1622886" y="4119608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1" name="Rectangle 70">
            <a:extLst>
              <a:ext uri="{FF2B5EF4-FFF2-40B4-BE49-F238E27FC236}">
                <a16:creationId xmlns:a16="http://schemas.microsoft.com/office/drawing/2014/main" id="{F5CC2078-F6F3-C899-5412-19A4330A55D7}"/>
              </a:ext>
            </a:extLst>
          </p:cNvPr>
          <p:cNvSpPr/>
          <p:nvPr/>
        </p:nvSpPr>
        <p:spPr>
          <a:xfrm>
            <a:off x="1817244" y="4119608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2" name="Rectangle 71">
            <a:extLst>
              <a:ext uri="{FF2B5EF4-FFF2-40B4-BE49-F238E27FC236}">
                <a16:creationId xmlns:a16="http://schemas.microsoft.com/office/drawing/2014/main" id="{97F9C552-ED8D-718D-9D2A-AF9AA1E7CD2D}"/>
              </a:ext>
            </a:extLst>
          </p:cNvPr>
          <p:cNvSpPr/>
          <p:nvPr/>
        </p:nvSpPr>
        <p:spPr>
          <a:xfrm>
            <a:off x="2011603" y="4119608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9" name="Rectangle 78">
            <a:extLst>
              <a:ext uri="{FF2B5EF4-FFF2-40B4-BE49-F238E27FC236}">
                <a16:creationId xmlns:a16="http://schemas.microsoft.com/office/drawing/2014/main" id="{C3F439C2-7F8E-A87D-C1B8-4B2A58E7123A}"/>
              </a:ext>
            </a:extLst>
          </p:cNvPr>
          <p:cNvSpPr/>
          <p:nvPr/>
        </p:nvSpPr>
        <p:spPr>
          <a:xfrm>
            <a:off x="1428527" y="4313967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0" name="Rectangle 79">
            <a:extLst>
              <a:ext uri="{FF2B5EF4-FFF2-40B4-BE49-F238E27FC236}">
                <a16:creationId xmlns:a16="http://schemas.microsoft.com/office/drawing/2014/main" id="{BE848155-7770-B596-1E35-AF56AE105306}"/>
              </a:ext>
            </a:extLst>
          </p:cNvPr>
          <p:cNvSpPr/>
          <p:nvPr/>
        </p:nvSpPr>
        <p:spPr>
          <a:xfrm>
            <a:off x="1622886" y="4313967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1" name="Rectangle 80">
            <a:extLst>
              <a:ext uri="{FF2B5EF4-FFF2-40B4-BE49-F238E27FC236}">
                <a16:creationId xmlns:a16="http://schemas.microsoft.com/office/drawing/2014/main" id="{AFEA8D8B-773F-F583-2653-A085E0A90FA9}"/>
              </a:ext>
            </a:extLst>
          </p:cNvPr>
          <p:cNvSpPr/>
          <p:nvPr/>
        </p:nvSpPr>
        <p:spPr>
          <a:xfrm>
            <a:off x="1817244" y="4313967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2" name="Rectangle 81">
            <a:extLst>
              <a:ext uri="{FF2B5EF4-FFF2-40B4-BE49-F238E27FC236}">
                <a16:creationId xmlns:a16="http://schemas.microsoft.com/office/drawing/2014/main" id="{281BD808-0AC9-FCAB-D415-A9F56390430C}"/>
              </a:ext>
            </a:extLst>
          </p:cNvPr>
          <p:cNvSpPr/>
          <p:nvPr/>
        </p:nvSpPr>
        <p:spPr>
          <a:xfrm>
            <a:off x="2011603" y="4313967"/>
            <a:ext cx="194358" cy="1943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3" name="CuadroTexto 242">
            <a:extLst>
              <a:ext uri="{FF2B5EF4-FFF2-40B4-BE49-F238E27FC236}">
                <a16:creationId xmlns:a16="http://schemas.microsoft.com/office/drawing/2014/main" id="{06DC87A6-D4A7-0312-9F38-9B2E87E546A3}"/>
              </a:ext>
            </a:extLst>
          </p:cNvPr>
          <p:cNvSpPr txBox="1"/>
          <p:nvPr/>
        </p:nvSpPr>
        <p:spPr>
          <a:xfrm>
            <a:off x="5223199" y="2712600"/>
            <a:ext cx="2088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Malla estadística</a:t>
            </a:r>
          </a:p>
        </p:txBody>
      </p:sp>
      <p:sp>
        <p:nvSpPr>
          <p:cNvPr id="244" name="Flecha: a la derecha 243">
            <a:extLst>
              <a:ext uri="{FF2B5EF4-FFF2-40B4-BE49-F238E27FC236}">
                <a16:creationId xmlns:a16="http://schemas.microsoft.com/office/drawing/2014/main" id="{F576C0EC-8D1A-021D-4F52-EB6947EB607D}"/>
              </a:ext>
            </a:extLst>
          </p:cNvPr>
          <p:cNvSpPr/>
          <p:nvPr/>
        </p:nvSpPr>
        <p:spPr>
          <a:xfrm>
            <a:off x="4681795" y="3976182"/>
            <a:ext cx="676160" cy="530024"/>
          </a:xfrm>
          <a:prstGeom prst="rightArrow">
            <a:avLst/>
          </a:prstGeom>
          <a:solidFill>
            <a:srgbClr val="646E78"/>
          </a:solidFill>
          <a:ln>
            <a:solidFill>
              <a:srgbClr val="6B75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5" name="Rectangle 37">
            <a:extLst>
              <a:ext uri="{FF2B5EF4-FFF2-40B4-BE49-F238E27FC236}">
                <a16:creationId xmlns:a16="http://schemas.microsoft.com/office/drawing/2014/main" id="{3B83E96D-EB20-D437-7FC5-BDA8BC92936D}"/>
              </a:ext>
            </a:extLst>
          </p:cNvPr>
          <p:cNvSpPr>
            <a:spLocks noChangeAspect="1"/>
          </p:cNvSpPr>
          <p:nvPr/>
        </p:nvSpPr>
        <p:spPr>
          <a:xfrm>
            <a:off x="5797310" y="3708549"/>
            <a:ext cx="971790" cy="971790"/>
          </a:xfrm>
          <a:prstGeom prst="rect">
            <a:avLst/>
          </a:prstGeom>
          <a:solidFill>
            <a:srgbClr val="646E78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47" name="Conector recto 246">
            <a:extLst>
              <a:ext uri="{FF2B5EF4-FFF2-40B4-BE49-F238E27FC236}">
                <a16:creationId xmlns:a16="http://schemas.microsoft.com/office/drawing/2014/main" id="{F0606253-A38D-6ED3-94F7-3E7C24428C64}"/>
              </a:ext>
            </a:extLst>
          </p:cNvPr>
          <p:cNvCxnSpPr>
            <a:stCxn id="245" idx="0"/>
            <a:endCxn id="245" idx="2"/>
          </p:cNvCxnSpPr>
          <p:nvPr/>
        </p:nvCxnSpPr>
        <p:spPr>
          <a:xfrm>
            <a:off x="6283205" y="3708549"/>
            <a:ext cx="0" cy="97179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Conector recto 248">
            <a:extLst>
              <a:ext uri="{FF2B5EF4-FFF2-40B4-BE49-F238E27FC236}">
                <a16:creationId xmlns:a16="http://schemas.microsoft.com/office/drawing/2014/main" id="{81C247E1-439C-172C-5620-B370A85D781A}"/>
              </a:ext>
            </a:extLst>
          </p:cNvPr>
          <p:cNvCxnSpPr>
            <a:stCxn id="245" idx="1"/>
            <a:endCxn id="245" idx="3"/>
          </p:cNvCxnSpPr>
          <p:nvPr/>
        </p:nvCxnSpPr>
        <p:spPr>
          <a:xfrm>
            <a:off x="5797310" y="4194444"/>
            <a:ext cx="97179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CuadroTexto 249">
            <a:extLst>
              <a:ext uri="{FF2B5EF4-FFF2-40B4-BE49-F238E27FC236}">
                <a16:creationId xmlns:a16="http://schemas.microsoft.com/office/drawing/2014/main" id="{F8E51006-F4F0-1D8A-F193-38E215E6D784}"/>
              </a:ext>
            </a:extLst>
          </p:cNvPr>
          <p:cNvSpPr txBox="1"/>
          <p:nvPr/>
        </p:nvSpPr>
        <p:spPr>
          <a:xfrm>
            <a:off x="5844683" y="3283610"/>
            <a:ext cx="9722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Subdivisión</a:t>
            </a:r>
          </a:p>
        </p:txBody>
      </p:sp>
      <p:cxnSp>
        <p:nvCxnSpPr>
          <p:cNvPr id="252" name="Conector recto 251">
            <a:extLst>
              <a:ext uri="{FF2B5EF4-FFF2-40B4-BE49-F238E27FC236}">
                <a16:creationId xmlns:a16="http://schemas.microsoft.com/office/drawing/2014/main" id="{78B7070A-462F-7109-BB88-36E025C8571D}"/>
              </a:ext>
            </a:extLst>
          </p:cNvPr>
          <p:cNvCxnSpPr/>
          <p:nvPr/>
        </p:nvCxnSpPr>
        <p:spPr>
          <a:xfrm>
            <a:off x="6038721" y="3708549"/>
            <a:ext cx="0" cy="48589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Conector recto 253">
            <a:extLst>
              <a:ext uri="{FF2B5EF4-FFF2-40B4-BE49-F238E27FC236}">
                <a16:creationId xmlns:a16="http://schemas.microsoft.com/office/drawing/2014/main" id="{08CD7406-DE3D-C9C8-C3B2-277103039B0F}"/>
              </a:ext>
            </a:extLst>
          </p:cNvPr>
          <p:cNvCxnSpPr/>
          <p:nvPr/>
        </p:nvCxnSpPr>
        <p:spPr>
          <a:xfrm flipV="1">
            <a:off x="5797310" y="3953824"/>
            <a:ext cx="485895" cy="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Conector recto 255">
            <a:extLst>
              <a:ext uri="{FF2B5EF4-FFF2-40B4-BE49-F238E27FC236}">
                <a16:creationId xmlns:a16="http://schemas.microsoft.com/office/drawing/2014/main" id="{9D056EB0-1B43-8D10-A6CC-E201A7F1B987}"/>
              </a:ext>
            </a:extLst>
          </p:cNvPr>
          <p:cNvCxnSpPr/>
          <p:nvPr/>
        </p:nvCxnSpPr>
        <p:spPr>
          <a:xfrm>
            <a:off x="5919576" y="3708549"/>
            <a:ext cx="0" cy="24527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Conector recto 257">
            <a:extLst>
              <a:ext uri="{FF2B5EF4-FFF2-40B4-BE49-F238E27FC236}">
                <a16:creationId xmlns:a16="http://schemas.microsoft.com/office/drawing/2014/main" id="{5B552551-A3FF-E2C1-1DE9-05F61D983A24}"/>
              </a:ext>
            </a:extLst>
          </p:cNvPr>
          <p:cNvCxnSpPr/>
          <p:nvPr/>
        </p:nvCxnSpPr>
        <p:spPr>
          <a:xfrm>
            <a:off x="5797310" y="3828070"/>
            <a:ext cx="24141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CuadroTexto 259">
            <a:extLst>
              <a:ext uri="{FF2B5EF4-FFF2-40B4-BE49-F238E27FC236}">
                <a16:creationId xmlns:a16="http://schemas.microsoft.com/office/drawing/2014/main" id="{9F81C3B5-A455-611E-226C-0B6FA00BFF15}"/>
              </a:ext>
            </a:extLst>
          </p:cNvPr>
          <p:cNvSpPr txBox="1"/>
          <p:nvPr/>
        </p:nvSpPr>
        <p:spPr>
          <a:xfrm>
            <a:off x="7997034" y="3542677"/>
            <a:ext cx="39540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Permite el análisis y presentación de datos, manteniendo el secreto estadístico, en áreas mas pequeñas </a:t>
            </a:r>
            <a:endParaRPr lang="es-EC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1" name="Flecha: a la derecha 260">
            <a:extLst>
              <a:ext uri="{FF2B5EF4-FFF2-40B4-BE49-F238E27FC236}">
                <a16:creationId xmlns:a16="http://schemas.microsoft.com/office/drawing/2014/main" id="{EE4996A4-2854-A2A0-B24F-0B8D1886D417}"/>
              </a:ext>
            </a:extLst>
          </p:cNvPr>
          <p:cNvSpPr/>
          <p:nvPr/>
        </p:nvSpPr>
        <p:spPr>
          <a:xfrm>
            <a:off x="7107010" y="3970455"/>
            <a:ext cx="676160" cy="530024"/>
          </a:xfrm>
          <a:prstGeom prst="rightArrow">
            <a:avLst/>
          </a:prstGeom>
          <a:solidFill>
            <a:srgbClr val="646E78"/>
          </a:solidFill>
          <a:ln>
            <a:solidFill>
              <a:srgbClr val="6B75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674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>
            <a:spLocks noGrp="1"/>
          </p:cNvSpPr>
          <p:nvPr>
            <p:ph type="title"/>
          </p:nvPr>
        </p:nvSpPr>
        <p:spPr>
          <a:xfrm>
            <a:off x="838200" y="8074"/>
            <a:ext cx="8577263" cy="13255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2500" b="1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Esquema general de la estadística basada en Registros Administrativos</a:t>
            </a:r>
            <a:endParaRPr sz="2500" b="1" dirty="0">
              <a:solidFill>
                <a:srgbClr val="4C3DA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5" name="Google Shape;105;p28"/>
          <p:cNvSpPr/>
          <p:nvPr/>
        </p:nvSpPr>
        <p:spPr>
          <a:xfrm>
            <a:off x="0" y="2444454"/>
            <a:ext cx="12192000" cy="89989"/>
          </a:xfrm>
          <a:custGeom>
            <a:avLst/>
            <a:gdLst/>
            <a:ahLst/>
            <a:cxnLst/>
            <a:rect l="l" t="t" r="r" b="b"/>
            <a:pathLst>
              <a:path w="285751" h="89464" extrusionOk="0">
                <a:moveTo>
                  <a:pt x="1" y="0"/>
                </a:moveTo>
                <a:lnTo>
                  <a:pt x="1" y="89464"/>
                </a:lnTo>
                <a:lnTo>
                  <a:pt x="285751" y="89464"/>
                </a:lnTo>
                <a:lnTo>
                  <a:pt x="285751" y="0"/>
                </a:lnTo>
                <a:close/>
              </a:path>
            </a:pathLst>
          </a:custGeom>
          <a:solidFill>
            <a:srgbClr val="B8E6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6" name="Google Shape;106;p28"/>
          <p:cNvGrpSpPr/>
          <p:nvPr/>
        </p:nvGrpSpPr>
        <p:grpSpPr>
          <a:xfrm>
            <a:off x="4651335" y="1223470"/>
            <a:ext cx="2889290" cy="4220750"/>
            <a:chOff x="9248288" y="1049613"/>
            <a:chExt cx="2166975" cy="3409375"/>
          </a:xfrm>
        </p:grpSpPr>
        <p:sp>
          <p:nvSpPr>
            <p:cNvPr id="107" name="Google Shape;107;p28"/>
            <p:cNvSpPr/>
            <p:nvPr/>
          </p:nvSpPr>
          <p:spPr>
            <a:xfrm>
              <a:off x="9248288" y="1049613"/>
              <a:ext cx="2166975" cy="985550"/>
            </a:xfrm>
            <a:custGeom>
              <a:avLst/>
              <a:gdLst/>
              <a:ahLst/>
              <a:cxnLst/>
              <a:rect l="l" t="t" r="r" b="b"/>
              <a:pathLst>
                <a:path w="86679" h="39422" extrusionOk="0">
                  <a:moveTo>
                    <a:pt x="37720" y="1"/>
                  </a:moveTo>
                  <a:lnTo>
                    <a:pt x="34910" y="4370"/>
                  </a:lnTo>
                  <a:lnTo>
                    <a:pt x="32469" y="5656"/>
                  </a:lnTo>
                  <a:lnTo>
                    <a:pt x="31136" y="11550"/>
                  </a:lnTo>
                  <a:lnTo>
                    <a:pt x="28076" y="18098"/>
                  </a:lnTo>
                  <a:lnTo>
                    <a:pt x="26004" y="22944"/>
                  </a:lnTo>
                  <a:lnTo>
                    <a:pt x="21242" y="25849"/>
                  </a:lnTo>
                  <a:lnTo>
                    <a:pt x="18432" y="28599"/>
                  </a:lnTo>
                  <a:lnTo>
                    <a:pt x="15872" y="31350"/>
                  </a:lnTo>
                  <a:lnTo>
                    <a:pt x="12574" y="32159"/>
                  </a:lnTo>
                  <a:lnTo>
                    <a:pt x="10133" y="35553"/>
                  </a:lnTo>
                  <a:lnTo>
                    <a:pt x="4632" y="36350"/>
                  </a:lnTo>
                  <a:lnTo>
                    <a:pt x="1" y="39422"/>
                  </a:lnTo>
                  <a:lnTo>
                    <a:pt x="86678" y="39422"/>
                  </a:lnTo>
                  <a:lnTo>
                    <a:pt x="84238" y="36350"/>
                  </a:lnTo>
                  <a:lnTo>
                    <a:pt x="78261" y="35386"/>
                  </a:lnTo>
                  <a:lnTo>
                    <a:pt x="74474" y="34743"/>
                  </a:lnTo>
                  <a:lnTo>
                    <a:pt x="72272" y="31183"/>
                  </a:lnTo>
                  <a:lnTo>
                    <a:pt x="69593" y="30707"/>
                  </a:lnTo>
                  <a:lnTo>
                    <a:pt x="65688" y="25206"/>
                  </a:lnTo>
                  <a:lnTo>
                    <a:pt x="63366" y="21336"/>
                  </a:lnTo>
                  <a:lnTo>
                    <a:pt x="60925" y="21658"/>
                  </a:lnTo>
                  <a:lnTo>
                    <a:pt x="58234" y="19717"/>
                  </a:lnTo>
                  <a:lnTo>
                    <a:pt x="56032" y="14038"/>
                  </a:lnTo>
                  <a:lnTo>
                    <a:pt x="50424" y="12609"/>
                  </a:lnTo>
                  <a:lnTo>
                    <a:pt x="48471" y="4692"/>
                  </a:lnTo>
                  <a:lnTo>
                    <a:pt x="44078" y="5501"/>
                  </a:lnTo>
                  <a:lnTo>
                    <a:pt x="37720" y="1"/>
                  </a:lnTo>
                  <a:close/>
                </a:path>
              </a:pathLst>
            </a:custGeom>
            <a:solidFill>
              <a:srgbClr val="F1F9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108" name="Google Shape;108;p28"/>
            <p:cNvGrpSpPr/>
            <p:nvPr/>
          </p:nvGrpSpPr>
          <p:grpSpPr>
            <a:xfrm>
              <a:off x="9364088" y="1049613"/>
              <a:ext cx="1746075" cy="985550"/>
              <a:chOff x="9364088" y="1049613"/>
              <a:chExt cx="1746075" cy="985550"/>
            </a:xfrm>
          </p:grpSpPr>
          <p:sp>
            <p:nvSpPr>
              <p:cNvPr id="109" name="Google Shape;109;p28"/>
              <p:cNvSpPr/>
              <p:nvPr/>
            </p:nvSpPr>
            <p:spPr>
              <a:xfrm>
                <a:off x="10060013" y="1049613"/>
                <a:ext cx="139025" cy="407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16289" extrusionOk="0">
                    <a:moveTo>
                      <a:pt x="5251" y="1"/>
                    </a:moveTo>
                    <a:lnTo>
                      <a:pt x="2441" y="4370"/>
                    </a:lnTo>
                    <a:lnTo>
                      <a:pt x="0" y="5656"/>
                    </a:lnTo>
                    <a:lnTo>
                      <a:pt x="1250" y="10037"/>
                    </a:lnTo>
                    <a:lnTo>
                      <a:pt x="2762" y="11550"/>
                    </a:lnTo>
                    <a:lnTo>
                      <a:pt x="3453" y="16288"/>
                    </a:lnTo>
                    <a:lnTo>
                      <a:pt x="5560" y="9799"/>
                    </a:lnTo>
                    <a:lnTo>
                      <a:pt x="3453" y="5382"/>
                    </a:lnTo>
                    <a:lnTo>
                      <a:pt x="5251" y="1"/>
                    </a:lnTo>
                    <a:close/>
                  </a:path>
                </a:pathLst>
              </a:custGeom>
              <a:solidFill>
                <a:srgbClr val="7CD4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10" name="Google Shape;110;p28"/>
              <p:cNvSpPr/>
              <p:nvPr/>
            </p:nvSpPr>
            <p:spPr>
              <a:xfrm>
                <a:off x="9779313" y="1338338"/>
                <a:ext cx="264050" cy="636425"/>
              </a:xfrm>
              <a:custGeom>
                <a:avLst/>
                <a:gdLst/>
                <a:ahLst/>
                <a:cxnLst/>
                <a:rect l="l" t="t" r="r" b="b"/>
                <a:pathLst>
                  <a:path w="10562" h="25457" extrusionOk="0">
                    <a:moveTo>
                      <a:pt x="9895" y="1"/>
                    </a:moveTo>
                    <a:lnTo>
                      <a:pt x="6835" y="6549"/>
                    </a:lnTo>
                    <a:lnTo>
                      <a:pt x="4763" y="11395"/>
                    </a:lnTo>
                    <a:lnTo>
                      <a:pt x="1" y="14300"/>
                    </a:lnTo>
                    <a:lnTo>
                      <a:pt x="5727" y="16431"/>
                    </a:lnTo>
                    <a:lnTo>
                      <a:pt x="1453" y="23575"/>
                    </a:lnTo>
                    <a:lnTo>
                      <a:pt x="1953" y="24730"/>
                    </a:lnTo>
                    <a:lnTo>
                      <a:pt x="905" y="25456"/>
                    </a:lnTo>
                    <a:lnTo>
                      <a:pt x="4239" y="24670"/>
                    </a:lnTo>
                    <a:lnTo>
                      <a:pt x="2870" y="24063"/>
                    </a:lnTo>
                    <a:lnTo>
                      <a:pt x="10561" y="14121"/>
                    </a:lnTo>
                    <a:lnTo>
                      <a:pt x="8085" y="10180"/>
                    </a:lnTo>
                    <a:lnTo>
                      <a:pt x="9895" y="1"/>
                    </a:lnTo>
                    <a:close/>
                  </a:path>
                </a:pathLst>
              </a:custGeom>
              <a:solidFill>
                <a:srgbClr val="7CD4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11" name="Google Shape;111;p28"/>
              <p:cNvSpPr/>
              <p:nvPr/>
            </p:nvSpPr>
            <p:spPr>
              <a:xfrm>
                <a:off x="9562613" y="1833338"/>
                <a:ext cx="12595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6502" extrusionOk="0">
                    <a:moveTo>
                      <a:pt x="3299" y="1"/>
                    </a:moveTo>
                    <a:lnTo>
                      <a:pt x="1" y="810"/>
                    </a:lnTo>
                    <a:lnTo>
                      <a:pt x="2287" y="3287"/>
                    </a:lnTo>
                    <a:lnTo>
                      <a:pt x="691" y="6501"/>
                    </a:lnTo>
                    <a:lnTo>
                      <a:pt x="5037" y="2560"/>
                    </a:lnTo>
                    <a:lnTo>
                      <a:pt x="3299" y="1"/>
                    </a:lnTo>
                    <a:close/>
                  </a:path>
                </a:pathLst>
              </a:custGeom>
              <a:solidFill>
                <a:srgbClr val="7CD4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12" name="Google Shape;112;p28"/>
              <p:cNvSpPr/>
              <p:nvPr/>
            </p:nvSpPr>
            <p:spPr>
              <a:xfrm>
                <a:off x="9364088" y="1938413"/>
                <a:ext cx="13752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5501" h="2299" extrusionOk="0">
                    <a:moveTo>
                      <a:pt x="5501" y="1"/>
                    </a:moveTo>
                    <a:lnTo>
                      <a:pt x="0" y="798"/>
                    </a:lnTo>
                    <a:lnTo>
                      <a:pt x="4596" y="2298"/>
                    </a:lnTo>
                    <a:lnTo>
                      <a:pt x="5501" y="1"/>
                    </a:lnTo>
                    <a:close/>
                  </a:path>
                </a:pathLst>
              </a:custGeom>
              <a:solidFill>
                <a:srgbClr val="7CD4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13" name="Google Shape;113;p28"/>
              <p:cNvSpPr/>
              <p:nvPr/>
            </p:nvSpPr>
            <p:spPr>
              <a:xfrm>
                <a:off x="10382963" y="1166888"/>
                <a:ext cx="125925" cy="346200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13848" extrusionOk="0">
                    <a:moveTo>
                      <a:pt x="3084" y="1"/>
                    </a:moveTo>
                    <a:lnTo>
                      <a:pt x="2167" y="5287"/>
                    </a:lnTo>
                    <a:lnTo>
                      <a:pt x="0" y="8037"/>
                    </a:lnTo>
                    <a:lnTo>
                      <a:pt x="1703" y="11597"/>
                    </a:lnTo>
                    <a:lnTo>
                      <a:pt x="1679" y="13848"/>
                    </a:lnTo>
                    <a:lnTo>
                      <a:pt x="5037" y="7918"/>
                    </a:lnTo>
                    <a:lnTo>
                      <a:pt x="3084" y="1"/>
                    </a:lnTo>
                    <a:close/>
                  </a:path>
                </a:pathLst>
              </a:custGeom>
              <a:solidFill>
                <a:srgbClr val="7CD4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14" name="Google Shape;114;p28"/>
              <p:cNvSpPr/>
              <p:nvPr/>
            </p:nvSpPr>
            <p:spPr>
              <a:xfrm>
                <a:off x="10618713" y="1400538"/>
                <a:ext cx="85450" cy="242025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9681" extrusionOk="0">
                    <a:moveTo>
                      <a:pt x="1215" y="1"/>
                    </a:moveTo>
                    <a:lnTo>
                      <a:pt x="2072" y="5680"/>
                    </a:lnTo>
                    <a:lnTo>
                      <a:pt x="0" y="9681"/>
                    </a:lnTo>
                    <a:lnTo>
                      <a:pt x="3417" y="5680"/>
                    </a:lnTo>
                    <a:lnTo>
                      <a:pt x="1215" y="1"/>
                    </a:lnTo>
                    <a:close/>
                  </a:path>
                </a:pathLst>
              </a:custGeom>
              <a:solidFill>
                <a:srgbClr val="7CD4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15" name="Google Shape;115;p28"/>
              <p:cNvSpPr/>
              <p:nvPr/>
            </p:nvSpPr>
            <p:spPr>
              <a:xfrm>
                <a:off x="10808013" y="1583013"/>
                <a:ext cx="180100" cy="338150"/>
              </a:xfrm>
              <a:custGeom>
                <a:avLst/>
                <a:gdLst/>
                <a:ahLst/>
                <a:cxnLst/>
                <a:rect l="l" t="t" r="r" b="b"/>
                <a:pathLst>
                  <a:path w="7204" h="13526" extrusionOk="0">
                    <a:moveTo>
                      <a:pt x="977" y="0"/>
                    </a:moveTo>
                    <a:lnTo>
                      <a:pt x="2441" y="5168"/>
                    </a:lnTo>
                    <a:lnTo>
                      <a:pt x="1" y="11026"/>
                    </a:lnTo>
                    <a:lnTo>
                      <a:pt x="2048" y="11585"/>
                    </a:lnTo>
                    <a:lnTo>
                      <a:pt x="1858" y="13526"/>
                    </a:lnTo>
                    <a:lnTo>
                      <a:pt x="4704" y="10704"/>
                    </a:lnTo>
                    <a:lnTo>
                      <a:pt x="4549" y="8835"/>
                    </a:lnTo>
                    <a:lnTo>
                      <a:pt x="7204" y="9371"/>
                    </a:lnTo>
                    <a:lnTo>
                      <a:pt x="977" y="0"/>
                    </a:lnTo>
                    <a:close/>
                  </a:path>
                </a:pathLst>
              </a:custGeom>
              <a:solidFill>
                <a:srgbClr val="7CD4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16" name="Google Shape;116;p28"/>
              <p:cNvSpPr/>
              <p:nvPr/>
            </p:nvSpPr>
            <p:spPr>
              <a:xfrm>
                <a:off x="11042263" y="1829163"/>
                <a:ext cx="67900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5538" extrusionOk="0">
                    <a:moveTo>
                      <a:pt x="513" y="1"/>
                    </a:moveTo>
                    <a:lnTo>
                      <a:pt x="977" y="3239"/>
                    </a:lnTo>
                    <a:lnTo>
                      <a:pt x="1" y="5537"/>
                    </a:lnTo>
                    <a:lnTo>
                      <a:pt x="1" y="5537"/>
                    </a:lnTo>
                    <a:lnTo>
                      <a:pt x="2465" y="4811"/>
                    </a:lnTo>
                    <a:lnTo>
                      <a:pt x="2715" y="3561"/>
                    </a:lnTo>
                    <a:lnTo>
                      <a:pt x="513" y="1"/>
                    </a:lnTo>
                    <a:close/>
                  </a:path>
                </a:pathLst>
              </a:custGeom>
              <a:solidFill>
                <a:srgbClr val="7CD4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17" name="Google Shape;117;p28"/>
              <p:cNvSpPr/>
              <p:nvPr/>
            </p:nvSpPr>
            <p:spPr>
              <a:xfrm>
                <a:off x="10176088" y="1483888"/>
                <a:ext cx="563200" cy="551275"/>
              </a:xfrm>
              <a:custGeom>
                <a:avLst/>
                <a:gdLst/>
                <a:ahLst/>
                <a:cxnLst/>
                <a:rect l="l" t="t" r="r" b="b"/>
                <a:pathLst>
                  <a:path w="22528" h="22051" extrusionOk="0">
                    <a:moveTo>
                      <a:pt x="6597" y="1"/>
                    </a:moveTo>
                    <a:lnTo>
                      <a:pt x="6716" y="2751"/>
                    </a:lnTo>
                    <a:lnTo>
                      <a:pt x="4942" y="5823"/>
                    </a:lnTo>
                    <a:lnTo>
                      <a:pt x="7204" y="12598"/>
                    </a:lnTo>
                    <a:lnTo>
                      <a:pt x="7204" y="15431"/>
                    </a:lnTo>
                    <a:lnTo>
                      <a:pt x="1" y="22051"/>
                    </a:lnTo>
                    <a:lnTo>
                      <a:pt x="22527" y="22051"/>
                    </a:lnTo>
                    <a:lnTo>
                      <a:pt x="16062" y="14788"/>
                    </a:lnTo>
                    <a:lnTo>
                      <a:pt x="16062" y="12359"/>
                    </a:lnTo>
                    <a:lnTo>
                      <a:pt x="7811" y="6906"/>
                    </a:lnTo>
                    <a:lnTo>
                      <a:pt x="8275" y="4847"/>
                    </a:lnTo>
                    <a:lnTo>
                      <a:pt x="6597" y="1"/>
                    </a:lnTo>
                    <a:close/>
                  </a:path>
                </a:pathLst>
              </a:custGeom>
              <a:solidFill>
                <a:srgbClr val="7CD4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18" name="Google Shape;118;p28"/>
              <p:cNvSpPr/>
              <p:nvPr/>
            </p:nvSpPr>
            <p:spPr>
              <a:xfrm>
                <a:off x="10140963" y="1656538"/>
                <a:ext cx="134275" cy="242025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681" extrusionOk="0">
                    <a:moveTo>
                      <a:pt x="1406" y="0"/>
                    </a:moveTo>
                    <a:lnTo>
                      <a:pt x="2691" y="3822"/>
                    </a:lnTo>
                    <a:lnTo>
                      <a:pt x="2691" y="4834"/>
                    </a:lnTo>
                    <a:lnTo>
                      <a:pt x="1" y="7882"/>
                    </a:lnTo>
                    <a:lnTo>
                      <a:pt x="3787" y="9680"/>
                    </a:lnTo>
                    <a:lnTo>
                      <a:pt x="2811" y="7954"/>
                    </a:lnTo>
                    <a:lnTo>
                      <a:pt x="5370" y="4120"/>
                    </a:lnTo>
                    <a:lnTo>
                      <a:pt x="1406" y="0"/>
                    </a:lnTo>
                    <a:close/>
                  </a:path>
                </a:pathLst>
              </a:custGeom>
              <a:solidFill>
                <a:srgbClr val="7CD4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sp>
          <p:nvSpPr>
            <p:cNvPr id="119" name="Google Shape;119;p28"/>
            <p:cNvSpPr/>
            <p:nvPr/>
          </p:nvSpPr>
          <p:spPr>
            <a:xfrm>
              <a:off x="9248288" y="2035163"/>
              <a:ext cx="2166975" cy="2423825"/>
            </a:xfrm>
            <a:custGeom>
              <a:avLst/>
              <a:gdLst/>
              <a:ahLst/>
              <a:cxnLst/>
              <a:rect l="l" t="t" r="r" b="b"/>
              <a:pathLst>
                <a:path w="86679" h="96953" extrusionOk="0">
                  <a:moveTo>
                    <a:pt x="1" y="0"/>
                  </a:moveTo>
                  <a:lnTo>
                    <a:pt x="4632" y="7858"/>
                  </a:lnTo>
                  <a:lnTo>
                    <a:pt x="13800" y="10525"/>
                  </a:lnTo>
                  <a:lnTo>
                    <a:pt x="16241" y="19205"/>
                  </a:lnTo>
                  <a:lnTo>
                    <a:pt x="19527" y="21276"/>
                  </a:lnTo>
                  <a:lnTo>
                    <a:pt x="18432" y="27706"/>
                  </a:lnTo>
                  <a:lnTo>
                    <a:pt x="18932" y="34802"/>
                  </a:lnTo>
                  <a:lnTo>
                    <a:pt x="23694" y="42243"/>
                  </a:lnTo>
                  <a:lnTo>
                    <a:pt x="25766" y="54650"/>
                  </a:lnTo>
                  <a:lnTo>
                    <a:pt x="28850" y="72033"/>
                  </a:lnTo>
                  <a:lnTo>
                    <a:pt x="32469" y="86415"/>
                  </a:lnTo>
                  <a:lnTo>
                    <a:pt x="34910" y="89725"/>
                  </a:lnTo>
                  <a:lnTo>
                    <a:pt x="38017" y="96952"/>
                  </a:lnTo>
                  <a:lnTo>
                    <a:pt x="44042" y="90833"/>
                  </a:lnTo>
                  <a:lnTo>
                    <a:pt x="48471" y="88904"/>
                  </a:lnTo>
                  <a:lnTo>
                    <a:pt x="52091" y="74974"/>
                  </a:lnTo>
                  <a:lnTo>
                    <a:pt x="55484" y="68270"/>
                  </a:lnTo>
                  <a:lnTo>
                    <a:pt x="56341" y="66603"/>
                  </a:lnTo>
                  <a:lnTo>
                    <a:pt x="58532" y="52066"/>
                  </a:lnTo>
                  <a:lnTo>
                    <a:pt x="60925" y="45482"/>
                  </a:lnTo>
                  <a:lnTo>
                    <a:pt x="63366" y="46315"/>
                  </a:lnTo>
                  <a:lnTo>
                    <a:pt x="67426" y="37719"/>
                  </a:lnTo>
                  <a:lnTo>
                    <a:pt x="69593" y="22336"/>
                  </a:lnTo>
                  <a:lnTo>
                    <a:pt x="72272" y="21086"/>
                  </a:lnTo>
                  <a:lnTo>
                    <a:pt x="75975" y="15276"/>
                  </a:lnTo>
                  <a:lnTo>
                    <a:pt x="79761" y="13621"/>
                  </a:lnTo>
                  <a:lnTo>
                    <a:pt x="84238" y="7858"/>
                  </a:lnTo>
                  <a:lnTo>
                    <a:pt x="86678" y="0"/>
                  </a:lnTo>
                  <a:close/>
                </a:path>
              </a:pathLst>
            </a:custGeom>
            <a:solidFill>
              <a:srgbClr val="D8EF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120" name="Google Shape;120;p28"/>
            <p:cNvGrpSpPr/>
            <p:nvPr/>
          </p:nvGrpSpPr>
          <p:grpSpPr>
            <a:xfrm>
              <a:off x="9364088" y="2035163"/>
              <a:ext cx="1990150" cy="2423825"/>
              <a:chOff x="9364088" y="2035163"/>
              <a:chExt cx="1990150" cy="2423825"/>
            </a:xfrm>
          </p:grpSpPr>
          <p:sp>
            <p:nvSpPr>
              <p:cNvPr id="121" name="Google Shape;121;p28"/>
              <p:cNvSpPr/>
              <p:nvPr/>
            </p:nvSpPr>
            <p:spPr>
              <a:xfrm>
                <a:off x="9625438" y="2035163"/>
                <a:ext cx="267900" cy="484900"/>
              </a:xfrm>
              <a:custGeom>
                <a:avLst/>
                <a:gdLst/>
                <a:ahLst/>
                <a:cxnLst/>
                <a:rect l="l" t="t" r="r" b="b"/>
                <a:pathLst>
                  <a:path w="10716" h="19396" extrusionOk="0">
                    <a:moveTo>
                      <a:pt x="0" y="0"/>
                    </a:moveTo>
                    <a:lnTo>
                      <a:pt x="774" y="6822"/>
                    </a:lnTo>
                    <a:lnTo>
                      <a:pt x="6822" y="13811"/>
                    </a:lnTo>
                    <a:lnTo>
                      <a:pt x="6406" y="19395"/>
                    </a:lnTo>
                    <a:lnTo>
                      <a:pt x="10716" y="14049"/>
                    </a:lnTo>
                    <a:lnTo>
                      <a:pt x="7811" y="6346"/>
                    </a:lnTo>
                    <a:lnTo>
                      <a:pt x="9168" y="3119"/>
                    </a:lnTo>
                    <a:lnTo>
                      <a:pt x="9704" y="0"/>
                    </a:lnTo>
                    <a:close/>
                  </a:path>
                </a:pathLst>
              </a:custGeom>
              <a:solidFill>
                <a:srgbClr val="A5DF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22" name="Google Shape;122;p28"/>
              <p:cNvSpPr/>
              <p:nvPr/>
            </p:nvSpPr>
            <p:spPr>
              <a:xfrm>
                <a:off x="9364088" y="2143788"/>
                <a:ext cx="228925" cy="154525"/>
              </a:xfrm>
              <a:custGeom>
                <a:avLst/>
                <a:gdLst/>
                <a:ahLst/>
                <a:cxnLst/>
                <a:rect l="l" t="t" r="r" b="b"/>
                <a:pathLst>
                  <a:path w="9157" h="6181" extrusionOk="0">
                    <a:moveTo>
                      <a:pt x="8490" y="1"/>
                    </a:moveTo>
                    <a:lnTo>
                      <a:pt x="8287" y="1299"/>
                    </a:lnTo>
                    <a:lnTo>
                      <a:pt x="0" y="3513"/>
                    </a:lnTo>
                    <a:lnTo>
                      <a:pt x="9156" y="6180"/>
                    </a:lnTo>
                    <a:lnTo>
                      <a:pt x="8490" y="1"/>
                    </a:lnTo>
                    <a:close/>
                  </a:path>
                </a:pathLst>
              </a:custGeom>
              <a:solidFill>
                <a:srgbClr val="A5DF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23" name="Google Shape;123;p28"/>
              <p:cNvSpPr/>
              <p:nvPr/>
            </p:nvSpPr>
            <p:spPr>
              <a:xfrm>
                <a:off x="9654288" y="2370013"/>
                <a:ext cx="82175" cy="19707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7883" extrusionOk="0">
                    <a:moveTo>
                      <a:pt x="1370" y="1"/>
                    </a:moveTo>
                    <a:lnTo>
                      <a:pt x="1370" y="2644"/>
                    </a:lnTo>
                    <a:lnTo>
                      <a:pt x="1" y="5811"/>
                    </a:lnTo>
                    <a:lnTo>
                      <a:pt x="3287" y="7882"/>
                    </a:lnTo>
                    <a:lnTo>
                      <a:pt x="1370" y="1"/>
                    </a:lnTo>
                    <a:close/>
                  </a:path>
                </a:pathLst>
              </a:custGeom>
              <a:solidFill>
                <a:srgbClr val="A5DF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24" name="Google Shape;124;p28"/>
              <p:cNvSpPr/>
              <p:nvPr/>
            </p:nvSpPr>
            <p:spPr>
              <a:xfrm>
                <a:off x="10401713" y="2221188"/>
                <a:ext cx="509600" cy="2036575"/>
              </a:xfrm>
              <a:custGeom>
                <a:avLst/>
                <a:gdLst/>
                <a:ahLst/>
                <a:cxnLst/>
                <a:rect l="l" t="t" r="r" b="b"/>
                <a:pathLst>
                  <a:path w="20384" h="81463" extrusionOk="0">
                    <a:moveTo>
                      <a:pt x="2941" y="0"/>
                    </a:moveTo>
                    <a:lnTo>
                      <a:pt x="2632" y="9895"/>
                    </a:lnTo>
                    <a:lnTo>
                      <a:pt x="1" y="17062"/>
                    </a:lnTo>
                    <a:lnTo>
                      <a:pt x="4287" y="31516"/>
                    </a:lnTo>
                    <a:lnTo>
                      <a:pt x="6097" y="41029"/>
                    </a:lnTo>
                    <a:lnTo>
                      <a:pt x="6835" y="59008"/>
                    </a:lnTo>
                    <a:lnTo>
                      <a:pt x="2834" y="67473"/>
                    </a:lnTo>
                    <a:lnTo>
                      <a:pt x="2334" y="81463"/>
                    </a:lnTo>
                    <a:lnTo>
                      <a:pt x="5954" y="67533"/>
                    </a:lnTo>
                    <a:lnTo>
                      <a:pt x="10204" y="59162"/>
                    </a:lnTo>
                    <a:lnTo>
                      <a:pt x="12395" y="44613"/>
                    </a:lnTo>
                    <a:lnTo>
                      <a:pt x="14788" y="38041"/>
                    </a:lnTo>
                    <a:lnTo>
                      <a:pt x="17229" y="38874"/>
                    </a:lnTo>
                    <a:lnTo>
                      <a:pt x="18860" y="35421"/>
                    </a:lnTo>
                    <a:lnTo>
                      <a:pt x="20384" y="27635"/>
                    </a:lnTo>
                    <a:lnTo>
                      <a:pt x="18967" y="22527"/>
                    </a:lnTo>
                    <a:lnTo>
                      <a:pt x="19324" y="26313"/>
                    </a:lnTo>
                    <a:lnTo>
                      <a:pt x="18801" y="30457"/>
                    </a:lnTo>
                    <a:lnTo>
                      <a:pt x="16919" y="30814"/>
                    </a:lnTo>
                    <a:lnTo>
                      <a:pt x="15657" y="21467"/>
                    </a:lnTo>
                    <a:lnTo>
                      <a:pt x="17860" y="13835"/>
                    </a:lnTo>
                    <a:lnTo>
                      <a:pt x="16253" y="7716"/>
                    </a:lnTo>
                    <a:lnTo>
                      <a:pt x="16253" y="10657"/>
                    </a:lnTo>
                    <a:lnTo>
                      <a:pt x="12097" y="27813"/>
                    </a:lnTo>
                    <a:lnTo>
                      <a:pt x="13502" y="33671"/>
                    </a:lnTo>
                    <a:lnTo>
                      <a:pt x="11454" y="38922"/>
                    </a:lnTo>
                    <a:lnTo>
                      <a:pt x="4287" y="20943"/>
                    </a:lnTo>
                    <a:lnTo>
                      <a:pt x="4942" y="11954"/>
                    </a:lnTo>
                    <a:lnTo>
                      <a:pt x="2941" y="0"/>
                    </a:lnTo>
                    <a:close/>
                  </a:path>
                </a:pathLst>
              </a:custGeom>
              <a:solidFill>
                <a:srgbClr val="A5DF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25" name="Google Shape;125;p28"/>
              <p:cNvSpPr/>
              <p:nvPr/>
            </p:nvSpPr>
            <p:spPr>
              <a:xfrm>
                <a:off x="10988088" y="2099138"/>
                <a:ext cx="159575" cy="46317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18527" extrusionOk="0">
                    <a:moveTo>
                      <a:pt x="918" y="1"/>
                    </a:moveTo>
                    <a:lnTo>
                      <a:pt x="2168" y="5644"/>
                    </a:lnTo>
                    <a:lnTo>
                      <a:pt x="1" y="12252"/>
                    </a:lnTo>
                    <a:lnTo>
                      <a:pt x="2751" y="15539"/>
                    </a:lnTo>
                    <a:lnTo>
                      <a:pt x="2680" y="18527"/>
                    </a:lnTo>
                    <a:lnTo>
                      <a:pt x="6383" y="12717"/>
                    </a:lnTo>
                    <a:lnTo>
                      <a:pt x="3525" y="14098"/>
                    </a:lnTo>
                    <a:lnTo>
                      <a:pt x="2382" y="11109"/>
                    </a:lnTo>
                    <a:lnTo>
                      <a:pt x="4382" y="9169"/>
                    </a:lnTo>
                    <a:cubicBezTo>
                      <a:pt x="4382" y="9169"/>
                      <a:pt x="3382" y="5168"/>
                      <a:pt x="3096" y="4882"/>
                    </a:cubicBezTo>
                    <a:cubicBezTo>
                      <a:pt x="2811" y="4585"/>
                      <a:pt x="919" y="3"/>
                      <a:pt x="918" y="1"/>
                    </a:cubicBezTo>
                    <a:close/>
                  </a:path>
                </a:pathLst>
              </a:custGeom>
              <a:solidFill>
                <a:srgbClr val="A5DF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26" name="Google Shape;126;p28"/>
              <p:cNvSpPr/>
              <p:nvPr/>
            </p:nvSpPr>
            <p:spPr>
              <a:xfrm>
                <a:off x="11234263" y="2068188"/>
                <a:ext cx="119975" cy="307500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12300" extrusionOk="0">
                    <a:moveTo>
                      <a:pt x="0" y="1"/>
                    </a:moveTo>
                    <a:lnTo>
                      <a:pt x="1417" y="4144"/>
                    </a:lnTo>
                    <a:lnTo>
                      <a:pt x="1048" y="7668"/>
                    </a:lnTo>
                    <a:lnTo>
                      <a:pt x="322" y="12300"/>
                    </a:lnTo>
                    <a:lnTo>
                      <a:pt x="4799" y="6537"/>
                    </a:lnTo>
                    <a:lnTo>
                      <a:pt x="2358" y="5382"/>
                    </a:lnTo>
                    <a:lnTo>
                      <a:pt x="2096" y="17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5DF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27" name="Google Shape;127;p28"/>
              <p:cNvSpPr/>
              <p:nvPr/>
            </p:nvSpPr>
            <p:spPr>
              <a:xfrm>
                <a:off x="9721563" y="2221188"/>
                <a:ext cx="553675" cy="2237800"/>
              </a:xfrm>
              <a:custGeom>
                <a:avLst/>
                <a:gdLst/>
                <a:ahLst/>
                <a:cxnLst/>
                <a:rect l="l" t="t" r="r" b="b"/>
                <a:pathLst>
                  <a:path w="22147" h="89512" extrusionOk="0">
                    <a:moveTo>
                      <a:pt x="10716" y="0"/>
                    </a:moveTo>
                    <a:lnTo>
                      <a:pt x="10716" y="8775"/>
                    </a:lnTo>
                    <a:cubicBezTo>
                      <a:pt x="10716" y="9311"/>
                      <a:pt x="7585" y="16181"/>
                      <a:pt x="7585" y="16181"/>
                    </a:cubicBezTo>
                    <a:lnTo>
                      <a:pt x="4632" y="19527"/>
                    </a:lnTo>
                    <a:lnTo>
                      <a:pt x="3477" y="24646"/>
                    </a:lnTo>
                    <a:lnTo>
                      <a:pt x="1" y="27361"/>
                    </a:lnTo>
                    <a:lnTo>
                      <a:pt x="4763" y="34802"/>
                    </a:lnTo>
                    <a:lnTo>
                      <a:pt x="9919" y="64592"/>
                    </a:lnTo>
                    <a:lnTo>
                      <a:pt x="13538" y="78974"/>
                    </a:lnTo>
                    <a:lnTo>
                      <a:pt x="15979" y="82284"/>
                    </a:lnTo>
                    <a:lnTo>
                      <a:pt x="19086" y="89511"/>
                    </a:lnTo>
                    <a:lnTo>
                      <a:pt x="22146" y="75057"/>
                    </a:lnTo>
                    <a:lnTo>
                      <a:pt x="18182" y="62008"/>
                    </a:lnTo>
                    <a:lnTo>
                      <a:pt x="20491" y="36910"/>
                    </a:lnTo>
                    <a:lnTo>
                      <a:pt x="16324" y="60246"/>
                    </a:lnTo>
                    <a:lnTo>
                      <a:pt x="16777" y="67830"/>
                    </a:lnTo>
                    <a:lnTo>
                      <a:pt x="15550" y="73819"/>
                    </a:lnTo>
                    <a:lnTo>
                      <a:pt x="10716" y="35564"/>
                    </a:lnTo>
                    <a:lnTo>
                      <a:pt x="7585" y="25873"/>
                    </a:lnTo>
                    <a:lnTo>
                      <a:pt x="12300" y="11954"/>
                    </a:lnTo>
                    <a:lnTo>
                      <a:pt x="10716" y="0"/>
                    </a:lnTo>
                    <a:close/>
                  </a:path>
                </a:pathLst>
              </a:custGeom>
              <a:solidFill>
                <a:srgbClr val="A5DF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</p:grpSp>
      <p:grpSp>
        <p:nvGrpSpPr>
          <p:cNvPr id="129" name="Google Shape;129;p28"/>
          <p:cNvGrpSpPr/>
          <p:nvPr/>
        </p:nvGrpSpPr>
        <p:grpSpPr>
          <a:xfrm>
            <a:off x="499102" y="2890569"/>
            <a:ext cx="4475721" cy="733733"/>
            <a:chOff x="693397" y="2431550"/>
            <a:chExt cx="3356803" cy="592683"/>
          </a:xfrm>
        </p:grpSpPr>
        <p:grpSp>
          <p:nvGrpSpPr>
            <p:cNvPr id="130" name="Google Shape;130;p28"/>
            <p:cNvGrpSpPr/>
            <p:nvPr/>
          </p:nvGrpSpPr>
          <p:grpSpPr>
            <a:xfrm>
              <a:off x="693397" y="2493387"/>
              <a:ext cx="2286505" cy="530846"/>
              <a:chOff x="5198877" y="3716361"/>
              <a:chExt cx="3229527" cy="530846"/>
            </a:xfrm>
          </p:grpSpPr>
          <p:sp>
            <p:nvSpPr>
              <p:cNvPr id="131" name="Google Shape;131;p28"/>
              <p:cNvSpPr txBox="1"/>
              <p:nvPr/>
            </p:nvSpPr>
            <p:spPr>
              <a:xfrm>
                <a:off x="5198877" y="3881507"/>
                <a:ext cx="32109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r"/>
                <a:r>
                  <a:rPr lang="en" sz="1200" dirty="0">
                    <a:solidFill>
                      <a:srgbClr val="434343"/>
                    </a:solidFill>
                    <a:latin typeface="Calibri Light" panose="020F0302020204030204" pitchFamily="34" charset="0"/>
                    <a:ea typeface="Roboto"/>
                    <a:cs typeface="Calibri Light" panose="020F0302020204030204" pitchFamily="34" charset="0"/>
                    <a:sym typeface="Roboto"/>
                  </a:rPr>
                  <a:t>Generación de indicadores</a:t>
                </a:r>
                <a:endParaRPr sz="1200" dirty="0">
                  <a:solidFill>
                    <a:srgbClr val="434343"/>
                  </a:solidFill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endParaRPr>
              </a:p>
            </p:txBody>
          </p:sp>
          <p:sp>
            <p:nvSpPr>
              <p:cNvPr id="132" name="Google Shape;132;p28"/>
              <p:cNvSpPr txBox="1"/>
              <p:nvPr/>
            </p:nvSpPr>
            <p:spPr>
              <a:xfrm>
                <a:off x="5217504" y="3716361"/>
                <a:ext cx="32109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r"/>
                <a:r>
                  <a:rPr lang="en" sz="2267" b="1" dirty="0">
                    <a:solidFill>
                      <a:srgbClr val="434343"/>
                    </a:solidFill>
                    <a:latin typeface="Calibri Light" panose="020F0302020204030204" pitchFamily="34" charset="0"/>
                    <a:ea typeface="Fira Sans Extra Condensed Medium"/>
                    <a:cs typeface="Calibri Light" panose="020F0302020204030204" pitchFamily="34" charset="0"/>
                    <a:sym typeface="Fira Sans Extra Condensed Medium"/>
                  </a:rPr>
                  <a:t>Análisis</a:t>
                </a:r>
                <a:endParaRPr sz="2267" b="1" dirty="0">
                  <a:solidFill>
                    <a:srgbClr val="434343"/>
                  </a:solidFill>
                  <a:latin typeface="Calibri Light" panose="020F0302020204030204" pitchFamily="34" charset="0"/>
                  <a:ea typeface="Fira Sans Extra Condensed Medium"/>
                  <a:cs typeface="Calibri Light" panose="020F0302020204030204" pitchFamily="34" charset="0"/>
                  <a:sym typeface="Fira Sans Extra Condensed Medium"/>
                </a:endParaRPr>
              </a:p>
            </p:txBody>
          </p:sp>
        </p:grpSp>
        <p:sp>
          <p:nvSpPr>
            <p:cNvPr id="133" name="Google Shape;133;p28"/>
            <p:cNvSpPr/>
            <p:nvPr/>
          </p:nvSpPr>
          <p:spPr>
            <a:xfrm>
              <a:off x="2983575" y="2431550"/>
              <a:ext cx="1066625" cy="322350"/>
            </a:xfrm>
            <a:custGeom>
              <a:avLst/>
              <a:gdLst/>
              <a:ahLst/>
              <a:cxnLst/>
              <a:rect l="l" t="t" r="r" b="b"/>
              <a:pathLst>
                <a:path w="42665" h="12894" extrusionOk="0">
                  <a:moveTo>
                    <a:pt x="0" y="12894"/>
                  </a:moveTo>
                  <a:lnTo>
                    <a:pt x="12894" y="0"/>
                  </a:lnTo>
                  <a:lnTo>
                    <a:pt x="42665" y="0"/>
                  </a:lnTo>
                </a:path>
              </a:pathLst>
            </a:custGeom>
            <a:noFill/>
            <a:ln w="19050" cap="flat" cmpd="sng">
              <a:solidFill>
                <a:srgbClr val="23BE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s-EC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141" name="Google Shape;141;p28"/>
          <p:cNvGrpSpPr/>
          <p:nvPr/>
        </p:nvGrpSpPr>
        <p:grpSpPr>
          <a:xfrm>
            <a:off x="8233314" y="1195999"/>
            <a:ext cx="3031078" cy="759838"/>
            <a:chOff x="5222700" y="3658300"/>
            <a:chExt cx="3210900" cy="613771"/>
          </a:xfrm>
        </p:grpSpPr>
        <p:sp>
          <p:nvSpPr>
            <p:cNvPr id="142" name="Google Shape;142;p28"/>
            <p:cNvSpPr txBox="1"/>
            <p:nvPr/>
          </p:nvSpPr>
          <p:spPr>
            <a:xfrm>
              <a:off x="5222701" y="3906371"/>
              <a:ext cx="2568725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1200" dirty="0">
                  <a:solidFill>
                    <a:srgbClr val="434343"/>
                  </a:solidFill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Modelado de datos y visualizador de información</a:t>
              </a:r>
              <a:endParaRPr sz="1200" dirty="0">
                <a:solidFill>
                  <a:srgbClr val="434343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endParaRPr>
            </a:p>
          </p:txBody>
        </p:sp>
        <p:sp>
          <p:nvSpPr>
            <p:cNvPr id="143" name="Google Shape;143;p28"/>
            <p:cNvSpPr txBox="1"/>
            <p:nvPr/>
          </p:nvSpPr>
          <p:spPr>
            <a:xfrm>
              <a:off x="5222700" y="3658300"/>
              <a:ext cx="32109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267" b="1" dirty="0">
                  <a:solidFill>
                    <a:srgbClr val="434343"/>
                  </a:solidFill>
                  <a:latin typeface="Calibri Light" panose="020F0302020204030204" pitchFamily="34" charset="0"/>
                  <a:ea typeface="Fira Sans Extra Condensed Medium"/>
                  <a:cs typeface="Calibri Light" panose="020F0302020204030204" pitchFamily="34" charset="0"/>
                  <a:sym typeface="Fira Sans Extra Condensed Medium"/>
                </a:rPr>
                <a:t>Presentación</a:t>
              </a:r>
              <a:endParaRPr sz="2267" b="1" dirty="0">
                <a:solidFill>
                  <a:srgbClr val="434343"/>
                </a:solidFill>
                <a:latin typeface="Calibri Light" panose="020F0302020204030204" pitchFamily="34" charset="0"/>
                <a:ea typeface="Fira Sans Extra Condensed Medium"/>
                <a:cs typeface="Calibri Light" panose="020F0302020204030204" pitchFamily="34" charset="0"/>
                <a:sym typeface="Fira Sans Extra Condensed Medium"/>
              </a:endParaRPr>
            </a:p>
          </p:txBody>
        </p:sp>
      </p:grpSp>
      <p:sp>
        <p:nvSpPr>
          <p:cNvPr id="145" name="Google Shape;145;p28"/>
          <p:cNvSpPr/>
          <p:nvPr/>
        </p:nvSpPr>
        <p:spPr>
          <a:xfrm rot="10800000">
            <a:off x="6811139" y="1583535"/>
            <a:ext cx="1422162" cy="399064"/>
          </a:xfrm>
          <a:custGeom>
            <a:avLst/>
            <a:gdLst/>
            <a:ahLst/>
            <a:cxnLst/>
            <a:rect l="l" t="t" r="r" b="b"/>
            <a:pathLst>
              <a:path w="42665" h="12894" extrusionOk="0">
                <a:moveTo>
                  <a:pt x="0" y="12894"/>
                </a:moveTo>
                <a:lnTo>
                  <a:pt x="12894" y="0"/>
                </a:lnTo>
                <a:lnTo>
                  <a:pt x="42665" y="0"/>
                </a:lnTo>
              </a:path>
            </a:pathLst>
          </a:custGeom>
          <a:noFill/>
          <a:ln w="19050" cap="flat" cmpd="sng">
            <a:solidFill>
              <a:srgbClr val="23BEF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48" name="Google Shape;148;p28"/>
          <p:cNvGrpSpPr/>
          <p:nvPr/>
        </p:nvGrpSpPr>
        <p:grpSpPr>
          <a:xfrm>
            <a:off x="8108064" y="4835776"/>
            <a:ext cx="3727361" cy="773671"/>
            <a:chOff x="5222700" y="3592357"/>
            <a:chExt cx="3948490" cy="624944"/>
          </a:xfrm>
        </p:grpSpPr>
        <p:sp>
          <p:nvSpPr>
            <p:cNvPr id="149" name="Google Shape;149;p28"/>
            <p:cNvSpPr txBox="1"/>
            <p:nvPr/>
          </p:nvSpPr>
          <p:spPr>
            <a:xfrm>
              <a:off x="5222700" y="3851601"/>
              <a:ext cx="3948490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s-EC" sz="1200" dirty="0">
                  <a:solidFill>
                    <a:srgbClr val="434343"/>
                  </a:solidFill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Establecimiento</a:t>
              </a:r>
              <a:r>
                <a:rPr lang="en" sz="1200" dirty="0">
                  <a:solidFill>
                    <a:srgbClr val="434343"/>
                  </a:solidFill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 de Convenios con las fuentes de información y recopilación de datos.</a:t>
              </a:r>
              <a:endParaRPr sz="1200" dirty="0">
                <a:solidFill>
                  <a:srgbClr val="434343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endParaRPr>
            </a:p>
          </p:txBody>
        </p:sp>
        <p:sp>
          <p:nvSpPr>
            <p:cNvPr id="150" name="Google Shape;150;p28"/>
            <p:cNvSpPr txBox="1"/>
            <p:nvPr/>
          </p:nvSpPr>
          <p:spPr>
            <a:xfrm>
              <a:off x="5222700" y="3592357"/>
              <a:ext cx="3210900" cy="2907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267" b="1" dirty="0">
                  <a:solidFill>
                    <a:srgbClr val="434343"/>
                  </a:solidFill>
                  <a:latin typeface="Calibri Light" panose="020F0302020204030204" pitchFamily="34" charset="0"/>
                  <a:ea typeface="Fira Sans Extra Condensed Medium"/>
                  <a:cs typeface="Calibri Light" panose="020F0302020204030204" pitchFamily="34" charset="0"/>
                  <a:sym typeface="Fira Sans Extra Condensed Medium"/>
                </a:rPr>
                <a:t>Captación</a:t>
              </a:r>
              <a:endParaRPr sz="2267" b="1" dirty="0">
                <a:solidFill>
                  <a:srgbClr val="434343"/>
                </a:solidFill>
                <a:latin typeface="Calibri Light" panose="020F0302020204030204" pitchFamily="34" charset="0"/>
                <a:ea typeface="Fira Sans Extra Condensed Medium"/>
                <a:cs typeface="Calibri Light" panose="020F0302020204030204" pitchFamily="34" charset="0"/>
                <a:sym typeface="Fira Sans Extra Condensed Medium"/>
              </a:endParaRPr>
            </a:p>
          </p:txBody>
        </p:sp>
      </p:grpSp>
      <p:sp>
        <p:nvSpPr>
          <p:cNvPr id="151" name="Google Shape;151;p28"/>
          <p:cNvSpPr/>
          <p:nvPr/>
        </p:nvSpPr>
        <p:spPr>
          <a:xfrm flipH="1">
            <a:off x="6687452" y="4696150"/>
            <a:ext cx="1422162" cy="399064"/>
          </a:xfrm>
          <a:custGeom>
            <a:avLst/>
            <a:gdLst/>
            <a:ahLst/>
            <a:cxnLst/>
            <a:rect l="l" t="t" r="r" b="b"/>
            <a:pathLst>
              <a:path w="42665" h="12894" extrusionOk="0">
                <a:moveTo>
                  <a:pt x="0" y="12894"/>
                </a:moveTo>
                <a:lnTo>
                  <a:pt x="12894" y="0"/>
                </a:lnTo>
                <a:lnTo>
                  <a:pt x="42665" y="0"/>
                </a:lnTo>
              </a:path>
            </a:pathLst>
          </a:custGeom>
          <a:noFill/>
          <a:ln w="19050" cap="flat" cmpd="sng">
            <a:solidFill>
              <a:srgbClr val="23BEF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64" name="Google Shape;164;p28"/>
          <p:cNvGrpSpPr/>
          <p:nvPr/>
        </p:nvGrpSpPr>
        <p:grpSpPr>
          <a:xfrm>
            <a:off x="8379871" y="3143127"/>
            <a:ext cx="3366103" cy="1000037"/>
            <a:chOff x="5222685" y="3552795"/>
            <a:chExt cx="3565800" cy="807795"/>
          </a:xfrm>
        </p:grpSpPr>
        <p:sp>
          <p:nvSpPr>
            <p:cNvPr id="165" name="Google Shape;165;p28"/>
            <p:cNvSpPr txBox="1"/>
            <p:nvPr/>
          </p:nvSpPr>
          <p:spPr>
            <a:xfrm>
              <a:off x="5222701" y="3994890"/>
              <a:ext cx="2895822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1200" dirty="0">
                  <a:solidFill>
                    <a:srgbClr val="434343"/>
                  </a:solidFill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Generación de base temática apartir de la unificación de </a:t>
              </a:r>
              <a:r>
                <a:rPr lang="es-EC" sz="1200" dirty="0">
                  <a:solidFill>
                    <a:srgbClr val="434343"/>
                  </a:solidFill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información de diversas fuentes. </a:t>
              </a:r>
              <a:endParaRPr sz="1200" dirty="0">
                <a:solidFill>
                  <a:srgbClr val="434343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endParaRPr>
            </a:p>
          </p:txBody>
        </p:sp>
        <p:sp>
          <p:nvSpPr>
            <p:cNvPr id="166" name="Google Shape;166;p28"/>
            <p:cNvSpPr txBox="1"/>
            <p:nvPr/>
          </p:nvSpPr>
          <p:spPr>
            <a:xfrm>
              <a:off x="5222685" y="3552795"/>
              <a:ext cx="35658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267" b="1" dirty="0">
                  <a:solidFill>
                    <a:srgbClr val="434343"/>
                  </a:solidFill>
                  <a:latin typeface="Calibri Light" panose="020F0302020204030204" pitchFamily="34" charset="0"/>
                  <a:ea typeface="Fira Sans Extra Condensed Medium"/>
                  <a:cs typeface="Calibri Light" panose="020F0302020204030204" pitchFamily="34" charset="0"/>
                  <a:sym typeface="Fira Sans Extra Condensed Medium"/>
                </a:rPr>
                <a:t>Integración de información</a:t>
              </a:r>
              <a:endParaRPr sz="2267" b="1" dirty="0">
                <a:solidFill>
                  <a:srgbClr val="434343"/>
                </a:solidFill>
                <a:latin typeface="Calibri Light" panose="020F0302020204030204" pitchFamily="34" charset="0"/>
                <a:ea typeface="Fira Sans Extra Condensed Medium"/>
                <a:cs typeface="Calibri Light" panose="020F0302020204030204" pitchFamily="34" charset="0"/>
                <a:sym typeface="Fira Sans Extra Condensed Medium"/>
              </a:endParaRPr>
            </a:p>
          </p:txBody>
        </p:sp>
      </p:grpSp>
      <p:sp>
        <p:nvSpPr>
          <p:cNvPr id="167" name="Google Shape;167;p28"/>
          <p:cNvSpPr/>
          <p:nvPr/>
        </p:nvSpPr>
        <p:spPr>
          <a:xfrm flipH="1">
            <a:off x="6957711" y="3269065"/>
            <a:ext cx="1422162" cy="399064"/>
          </a:xfrm>
          <a:custGeom>
            <a:avLst/>
            <a:gdLst/>
            <a:ahLst/>
            <a:cxnLst/>
            <a:rect l="l" t="t" r="r" b="b"/>
            <a:pathLst>
              <a:path w="42665" h="12894" extrusionOk="0">
                <a:moveTo>
                  <a:pt x="0" y="12894"/>
                </a:moveTo>
                <a:lnTo>
                  <a:pt x="12894" y="0"/>
                </a:lnTo>
                <a:lnTo>
                  <a:pt x="42665" y="0"/>
                </a:lnTo>
              </a:path>
            </a:pathLst>
          </a:custGeom>
          <a:noFill/>
          <a:ln w="19050" cap="flat" cmpd="sng">
            <a:solidFill>
              <a:srgbClr val="23BEF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78" name="Google Shape;178;p28"/>
          <p:cNvGrpSpPr/>
          <p:nvPr/>
        </p:nvGrpSpPr>
        <p:grpSpPr>
          <a:xfrm>
            <a:off x="733696" y="4369861"/>
            <a:ext cx="3044645" cy="751598"/>
            <a:chOff x="5208330" y="3711053"/>
            <a:chExt cx="3225271" cy="607114"/>
          </a:xfrm>
        </p:grpSpPr>
        <p:sp>
          <p:nvSpPr>
            <p:cNvPr id="179" name="Google Shape;179;p28"/>
            <p:cNvSpPr txBox="1"/>
            <p:nvPr/>
          </p:nvSpPr>
          <p:spPr>
            <a:xfrm>
              <a:off x="5221880" y="3952467"/>
              <a:ext cx="32109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/>
              <a:r>
                <a:rPr lang="en" sz="1200" dirty="0">
                  <a:solidFill>
                    <a:srgbClr val="646E78"/>
                  </a:solidFill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Aplicación de la metodología de transformación de RRAA a RREE.</a:t>
              </a:r>
              <a:endParaRPr sz="1200" dirty="0">
                <a:solidFill>
                  <a:srgbClr val="646E78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endParaRPr>
            </a:p>
          </p:txBody>
        </p:sp>
        <p:sp>
          <p:nvSpPr>
            <p:cNvPr id="180" name="Google Shape;180;p28"/>
            <p:cNvSpPr txBox="1"/>
            <p:nvPr/>
          </p:nvSpPr>
          <p:spPr>
            <a:xfrm>
              <a:off x="5208330" y="3711053"/>
              <a:ext cx="3225271" cy="2907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/>
              <a:r>
                <a:rPr lang="en" sz="2267" b="1" dirty="0">
                  <a:solidFill>
                    <a:srgbClr val="434343"/>
                  </a:solidFill>
                  <a:latin typeface="Calibri Light" panose="020F0302020204030204" pitchFamily="34" charset="0"/>
                  <a:ea typeface="Fira Sans Extra Condensed Medium"/>
                  <a:cs typeface="Calibri Light" panose="020F0302020204030204" pitchFamily="34" charset="0"/>
                  <a:sym typeface="Fira Sans Extra Condensed Medium"/>
                </a:rPr>
                <a:t>Procesamiento de Datos</a:t>
              </a:r>
              <a:endParaRPr sz="2267" b="1" dirty="0">
                <a:solidFill>
                  <a:srgbClr val="434343"/>
                </a:solidFill>
                <a:latin typeface="Calibri Light" panose="020F0302020204030204" pitchFamily="34" charset="0"/>
                <a:ea typeface="Fira Sans Extra Condensed Medium"/>
                <a:cs typeface="Calibri Light" panose="020F0302020204030204" pitchFamily="34" charset="0"/>
                <a:sym typeface="Fira Sans Extra Condensed Medium"/>
              </a:endParaRPr>
            </a:p>
          </p:txBody>
        </p:sp>
      </p:grpSp>
      <p:sp>
        <p:nvSpPr>
          <p:cNvPr id="181" name="Google Shape;181;p28"/>
          <p:cNvSpPr/>
          <p:nvPr/>
        </p:nvSpPr>
        <p:spPr>
          <a:xfrm>
            <a:off x="3769026" y="4132655"/>
            <a:ext cx="1422162" cy="399064"/>
          </a:xfrm>
          <a:custGeom>
            <a:avLst/>
            <a:gdLst/>
            <a:ahLst/>
            <a:cxnLst/>
            <a:rect l="l" t="t" r="r" b="b"/>
            <a:pathLst>
              <a:path w="42665" h="12894" extrusionOk="0">
                <a:moveTo>
                  <a:pt x="0" y="12894"/>
                </a:moveTo>
                <a:lnTo>
                  <a:pt x="12894" y="0"/>
                </a:lnTo>
                <a:lnTo>
                  <a:pt x="42665" y="0"/>
                </a:lnTo>
              </a:path>
            </a:pathLst>
          </a:custGeom>
          <a:noFill/>
          <a:ln w="19050" cap="flat" cmpd="sng">
            <a:solidFill>
              <a:srgbClr val="23BEF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93" name="Google Shape;193;p28"/>
          <p:cNvGrpSpPr/>
          <p:nvPr/>
        </p:nvGrpSpPr>
        <p:grpSpPr>
          <a:xfrm>
            <a:off x="6465574" y="1859292"/>
            <a:ext cx="242346" cy="246250"/>
            <a:chOff x="6140939" y="2231136"/>
            <a:chExt cx="181760" cy="198912"/>
          </a:xfrm>
        </p:grpSpPr>
        <p:sp>
          <p:nvSpPr>
            <p:cNvPr id="194" name="Google Shape;194;p28"/>
            <p:cNvSpPr/>
            <p:nvPr/>
          </p:nvSpPr>
          <p:spPr>
            <a:xfrm>
              <a:off x="6149674" y="2359903"/>
              <a:ext cx="15296" cy="70144"/>
            </a:xfrm>
            <a:custGeom>
              <a:avLst/>
              <a:gdLst/>
              <a:ahLst/>
              <a:cxnLst/>
              <a:rect l="l" t="t" r="r" b="b"/>
              <a:pathLst>
                <a:path w="478" h="2192" extrusionOk="0">
                  <a:moveTo>
                    <a:pt x="1" y="0"/>
                  </a:moveTo>
                  <a:lnTo>
                    <a:pt x="1" y="2191"/>
                  </a:lnTo>
                  <a:lnTo>
                    <a:pt x="477" y="2191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4343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6216362" y="2335135"/>
              <a:ext cx="15648" cy="94912"/>
            </a:xfrm>
            <a:custGeom>
              <a:avLst/>
              <a:gdLst/>
              <a:ahLst/>
              <a:cxnLst/>
              <a:rect l="l" t="t" r="r" b="b"/>
              <a:pathLst>
                <a:path w="489" h="2966" extrusionOk="0">
                  <a:moveTo>
                    <a:pt x="1" y="1"/>
                  </a:moveTo>
                  <a:lnTo>
                    <a:pt x="1" y="2965"/>
                  </a:lnTo>
                  <a:lnTo>
                    <a:pt x="489" y="2965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4343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6283434" y="2306175"/>
              <a:ext cx="15264" cy="123872"/>
            </a:xfrm>
            <a:custGeom>
              <a:avLst/>
              <a:gdLst/>
              <a:ahLst/>
              <a:cxnLst/>
              <a:rect l="l" t="t" r="r" b="b"/>
              <a:pathLst>
                <a:path w="477" h="3871" extrusionOk="0">
                  <a:moveTo>
                    <a:pt x="0" y="1"/>
                  </a:moveTo>
                  <a:lnTo>
                    <a:pt x="0" y="3870"/>
                  </a:lnTo>
                  <a:lnTo>
                    <a:pt x="476" y="3870"/>
                  </a:lnTo>
                  <a:lnTo>
                    <a:pt x="4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4343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6140939" y="2231136"/>
              <a:ext cx="181760" cy="85376"/>
            </a:xfrm>
            <a:custGeom>
              <a:avLst/>
              <a:gdLst/>
              <a:ahLst/>
              <a:cxnLst/>
              <a:rect l="l" t="t" r="r" b="b"/>
              <a:pathLst>
                <a:path w="5680" h="2668" extrusionOk="0">
                  <a:moveTo>
                    <a:pt x="3691" y="0"/>
                  </a:moveTo>
                  <a:lnTo>
                    <a:pt x="3691" y="334"/>
                  </a:lnTo>
                  <a:lnTo>
                    <a:pt x="4786" y="334"/>
                  </a:lnTo>
                  <a:lnTo>
                    <a:pt x="2358" y="2036"/>
                  </a:lnTo>
                  <a:lnTo>
                    <a:pt x="2358" y="786"/>
                  </a:lnTo>
                  <a:lnTo>
                    <a:pt x="0" y="2334"/>
                  </a:lnTo>
                  <a:lnTo>
                    <a:pt x="191" y="2620"/>
                  </a:lnTo>
                  <a:lnTo>
                    <a:pt x="2024" y="1393"/>
                  </a:lnTo>
                  <a:lnTo>
                    <a:pt x="2024" y="2667"/>
                  </a:lnTo>
                  <a:lnTo>
                    <a:pt x="5001" y="584"/>
                  </a:lnTo>
                  <a:lnTo>
                    <a:pt x="4477" y="1619"/>
                  </a:lnTo>
                  <a:lnTo>
                    <a:pt x="4763" y="1762"/>
                  </a:lnTo>
                  <a:lnTo>
                    <a:pt x="56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434343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95" name="Título 3"/>
          <p:cNvSpPr txBox="1">
            <a:spLocks/>
          </p:cNvSpPr>
          <p:nvPr/>
        </p:nvSpPr>
        <p:spPr>
          <a:xfrm>
            <a:off x="550913" y="1470646"/>
            <a:ext cx="4236372" cy="8246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646E7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1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Las nuevas tecnologías están revolucionando la producción y difusión de estadísticas, transformando tanto los métodos de recopilación de datos como la forma en que se comparten y utilizan.</a:t>
            </a:r>
            <a:endParaRPr lang="es-EC" sz="12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6F15503-D480-76C8-055E-1A0F30617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800" y="1739312"/>
            <a:ext cx="524047" cy="486573"/>
          </a:xfrm>
          <a:prstGeom prst="roundRect">
            <a:avLst/>
          </a:prstGeom>
          <a:ln>
            <a:solidFill>
              <a:srgbClr val="23BEFF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BEC1624-F979-7788-2222-BE3908C6E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382" y="2989302"/>
            <a:ext cx="580724" cy="539197"/>
          </a:xfrm>
          <a:prstGeom prst="roundRect">
            <a:avLst/>
          </a:prstGeom>
          <a:ln>
            <a:solidFill>
              <a:srgbClr val="23BEFF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260C1C6-DE27-BDF5-7514-518AAE312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499" y="4463630"/>
            <a:ext cx="487598" cy="452731"/>
          </a:xfrm>
          <a:prstGeom prst="roundRect">
            <a:avLst/>
          </a:prstGeom>
          <a:ln>
            <a:solidFill>
              <a:srgbClr val="23BEFF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262D3BE-FFAC-D6B6-C3C8-9B60C78C65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7862" y="3882587"/>
            <a:ext cx="524799" cy="487271"/>
          </a:xfrm>
          <a:prstGeom prst="roundRect">
            <a:avLst/>
          </a:prstGeom>
          <a:ln>
            <a:solidFill>
              <a:srgbClr val="23BEFF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FE53071-B85A-4140-F8BC-6FBF4D63B3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4041" y="2657101"/>
            <a:ext cx="507700" cy="471395"/>
          </a:xfrm>
          <a:prstGeom prst="roundRect">
            <a:avLst/>
          </a:prstGeom>
          <a:ln>
            <a:solidFill>
              <a:srgbClr val="23BEFF"/>
            </a:solidFill>
          </a:ln>
        </p:spPr>
      </p:pic>
    </p:spTree>
    <p:extLst>
      <p:ext uri="{BB962C8B-B14F-4D97-AF65-F5344CB8AC3E}">
        <p14:creationId xmlns:p14="http://schemas.microsoft.com/office/powerpoint/2010/main" val="2783590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1432EB-47E1-4518-A546-0E68D5887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67"/>
            <a:ext cx="8577263" cy="1325563"/>
          </a:xfrm>
        </p:spPr>
        <p:txBody>
          <a:bodyPr>
            <a:noAutofit/>
          </a:bodyPr>
          <a:lstStyle/>
          <a:p>
            <a:r>
              <a:rPr lang="es-ES" sz="2500" b="1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Registro Estadístico Base de Población del Ecuador</a:t>
            </a:r>
          </a:p>
        </p:txBody>
      </p:sp>
      <p:grpSp>
        <p:nvGrpSpPr>
          <p:cNvPr id="38" name="Google Shape;402;p21">
            <a:extLst>
              <a:ext uri="{FF2B5EF4-FFF2-40B4-BE49-F238E27FC236}">
                <a16:creationId xmlns:a16="http://schemas.microsoft.com/office/drawing/2014/main" id="{17FA70F7-E474-4BBF-821B-4A9A1EC8487B}"/>
              </a:ext>
            </a:extLst>
          </p:cNvPr>
          <p:cNvGrpSpPr/>
          <p:nvPr/>
        </p:nvGrpSpPr>
        <p:grpSpPr>
          <a:xfrm>
            <a:off x="5565594" y="1262573"/>
            <a:ext cx="6120000" cy="4320001"/>
            <a:chOff x="4628044" y="1300654"/>
            <a:chExt cx="1846807" cy="3124109"/>
          </a:xfrm>
        </p:grpSpPr>
        <p:sp>
          <p:nvSpPr>
            <p:cNvPr id="39" name="Google Shape;403;p21">
              <a:extLst>
                <a:ext uri="{FF2B5EF4-FFF2-40B4-BE49-F238E27FC236}">
                  <a16:creationId xmlns:a16="http://schemas.microsoft.com/office/drawing/2014/main" id="{36A3F1C9-527F-4EC7-BCE4-F4E1E8363229}"/>
                </a:ext>
              </a:extLst>
            </p:cNvPr>
            <p:cNvSpPr/>
            <p:nvPr/>
          </p:nvSpPr>
          <p:spPr>
            <a:xfrm rot="10800000" flipH="1">
              <a:off x="4628044" y="2015463"/>
              <a:ext cx="1846800" cy="2409300"/>
            </a:xfrm>
            <a:prstGeom prst="round2SameRect">
              <a:avLst>
                <a:gd name="adj1" fmla="val 5396"/>
                <a:gd name="adj2" fmla="val 0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2" name="Google Shape;406;p21">
              <a:extLst>
                <a:ext uri="{FF2B5EF4-FFF2-40B4-BE49-F238E27FC236}">
                  <a16:creationId xmlns:a16="http://schemas.microsoft.com/office/drawing/2014/main" id="{7D726A14-34BF-4025-9E7C-0468C85EB2FA}"/>
                </a:ext>
              </a:extLst>
            </p:cNvPr>
            <p:cNvSpPr/>
            <p:nvPr/>
          </p:nvSpPr>
          <p:spPr>
            <a:xfrm>
              <a:off x="4628051" y="1300654"/>
              <a:ext cx="1846800" cy="585600"/>
            </a:xfrm>
            <a:prstGeom prst="round2SameRect">
              <a:avLst>
                <a:gd name="adj1" fmla="val 16667"/>
                <a:gd name="adj2" fmla="val 0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es-ES" sz="1700" b="1" dirty="0">
                  <a:solidFill>
                    <a:srgbClr val="4C3DA8"/>
                  </a:solidFill>
                  <a:latin typeface="Calibri Light" panose="020F0302020204030204" pitchFamily="34" charset="0"/>
                  <a:ea typeface="Fira Sans Extra Condensed Medium"/>
                  <a:cs typeface="Calibri Light" panose="020F0302020204030204" pitchFamily="34" charset="0"/>
                  <a:sym typeface="Fira Sans Extra Condensed Medium"/>
                </a:rPr>
                <a:t>¿Cuáles son las fuentes de datos que lo conforman?</a:t>
              </a:r>
            </a:p>
          </p:txBody>
        </p:sp>
      </p:grpSp>
      <p:grpSp>
        <p:nvGrpSpPr>
          <p:cNvPr id="43" name="Google Shape;412;p21">
            <a:extLst>
              <a:ext uri="{FF2B5EF4-FFF2-40B4-BE49-F238E27FC236}">
                <a16:creationId xmlns:a16="http://schemas.microsoft.com/office/drawing/2014/main" id="{234CE106-7FA4-4B25-BE4A-7A345D6DA97E}"/>
              </a:ext>
            </a:extLst>
          </p:cNvPr>
          <p:cNvGrpSpPr/>
          <p:nvPr/>
        </p:nvGrpSpPr>
        <p:grpSpPr>
          <a:xfrm>
            <a:off x="723252" y="1262061"/>
            <a:ext cx="2160000" cy="4320000"/>
            <a:chOff x="710273" y="1300654"/>
            <a:chExt cx="1846802" cy="3124109"/>
          </a:xfrm>
        </p:grpSpPr>
        <p:sp>
          <p:nvSpPr>
            <p:cNvPr id="44" name="Google Shape;413;p21">
              <a:extLst>
                <a:ext uri="{FF2B5EF4-FFF2-40B4-BE49-F238E27FC236}">
                  <a16:creationId xmlns:a16="http://schemas.microsoft.com/office/drawing/2014/main" id="{31EF5CFD-B859-449F-87DE-0D276D6BA6AE}"/>
                </a:ext>
              </a:extLst>
            </p:cNvPr>
            <p:cNvSpPr/>
            <p:nvPr/>
          </p:nvSpPr>
          <p:spPr>
            <a:xfrm rot="10800000" flipH="1">
              <a:off x="710275" y="2015463"/>
              <a:ext cx="1846800" cy="2409300"/>
            </a:xfrm>
            <a:prstGeom prst="round2SameRect">
              <a:avLst>
                <a:gd name="adj1" fmla="val 5874"/>
                <a:gd name="adj2" fmla="val 0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6" name="Google Shape;415;p21">
              <a:extLst>
                <a:ext uri="{FF2B5EF4-FFF2-40B4-BE49-F238E27FC236}">
                  <a16:creationId xmlns:a16="http://schemas.microsoft.com/office/drawing/2014/main" id="{7AACEA92-4D55-44B3-B036-6734BAE8A031}"/>
                </a:ext>
              </a:extLst>
            </p:cNvPr>
            <p:cNvSpPr txBox="1"/>
            <p:nvPr/>
          </p:nvSpPr>
          <p:spPr>
            <a:xfrm>
              <a:off x="792625" y="2979064"/>
              <a:ext cx="1682100" cy="1292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s-ES" sz="1300" dirty="0"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Generar información estadística sobre el </a:t>
              </a:r>
              <a:r>
                <a:rPr lang="es-ES" sz="1300" b="1" dirty="0"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stock y características de las personas residentes en Ecuador</a:t>
              </a:r>
              <a:r>
                <a:rPr lang="es-ES" sz="1300" dirty="0"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, a partir de registros administrativos para un año específico</a:t>
              </a:r>
            </a:p>
          </p:txBody>
        </p:sp>
        <p:sp>
          <p:nvSpPr>
            <p:cNvPr id="47" name="Google Shape;416;p21">
              <a:extLst>
                <a:ext uri="{FF2B5EF4-FFF2-40B4-BE49-F238E27FC236}">
                  <a16:creationId xmlns:a16="http://schemas.microsoft.com/office/drawing/2014/main" id="{6DAF6508-CF71-4474-B7B4-493736F19E07}"/>
                </a:ext>
              </a:extLst>
            </p:cNvPr>
            <p:cNvSpPr/>
            <p:nvPr/>
          </p:nvSpPr>
          <p:spPr>
            <a:xfrm>
              <a:off x="710273" y="1300654"/>
              <a:ext cx="1846800" cy="585600"/>
            </a:xfrm>
            <a:prstGeom prst="round2SameRect">
              <a:avLst>
                <a:gd name="adj1" fmla="val 16667"/>
                <a:gd name="adj2" fmla="val 0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es-ES" sz="1700" b="1" dirty="0">
                  <a:solidFill>
                    <a:srgbClr val="4C3DA8"/>
                  </a:solidFill>
                  <a:latin typeface="Calibri Light" panose="020F0302020204030204" pitchFamily="34" charset="0"/>
                  <a:ea typeface="Fira Sans Extra Condensed Medium"/>
                  <a:cs typeface="Calibri Light" panose="020F0302020204030204" pitchFamily="34" charset="0"/>
                  <a:sym typeface="Fira Sans Extra Condensed Medium"/>
                </a:rPr>
                <a:t>¿Que busca?</a:t>
              </a:r>
            </a:p>
          </p:txBody>
        </p:sp>
      </p:grpSp>
      <p:grpSp>
        <p:nvGrpSpPr>
          <p:cNvPr id="48" name="Google Shape;417;p21">
            <a:extLst>
              <a:ext uri="{FF2B5EF4-FFF2-40B4-BE49-F238E27FC236}">
                <a16:creationId xmlns:a16="http://schemas.microsoft.com/office/drawing/2014/main" id="{09FE247A-2A4A-4629-BA7C-AF003AAD7B07}"/>
              </a:ext>
            </a:extLst>
          </p:cNvPr>
          <p:cNvGrpSpPr/>
          <p:nvPr/>
        </p:nvGrpSpPr>
        <p:grpSpPr>
          <a:xfrm>
            <a:off x="3144429" y="1262061"/>
            <a:ext cx="2160000" cy="4320000"/>
            <a:chOff x="2669153" y="1300654"/>
            <a:chExt cx="1846809" cy="3124109"/>
          </a:xfrm>
        </p:grpSpPr>
        <p:sp>
          <p:nvSpPr>
            <p:cNvPr id="49" name="Google Shape;418;p21">
              <a:extLst>
                <a:ext uri="{FF2B5EF4-FFF2-40B4-BE49-F238E27FC236}">
                  <a16:creationId xmlns:a16="http://schemas.microsoft.com/office/drawing/2014/main" id="{8F0D22E6-18AB-4302-B0C5-CE26F257C6E8}"/>
                </a:ext>
              </a:extLst>
            </p:cNvPr>
            <p:cNvSpPr/>
            <p:nvPr/>
          </p:nvSpPr>
          <p:spPr>
            <a:xfrm rot="10800000" flipH="1">
              <a:off x="2669162" y="2015463"/>
              <a:ext cx="1846800" cy="2409300"/>
            </a:xfrm>
            <a:prstGeom prst="round2SameRect">
              <a:avLst>
                <a:gd name="adj1" fmla="val 6301"/>
                <a:gd name="adj2" fmla="val 0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1" name="Google Shape;420;p21">
              <a:extLst>
                <a:ext uri="{FF2B5EF4-FFF2-40B4-BE49-F238E27FC236}">
                  <a16:creationId xmlns:a16="http://schemas.microsoft.com/office/drawing/2014/main" id="{4AD04D9E-2A54-43F8-907A-C644B8A9C6EB}"/>
                </a:ext>
              </a:extLst>
            </p:cNvPr>
            <p:cNvSpPr txBox="1"/>
            <p:nvPr/>
          </p:nvSpPr>
          <p:spPr>
            <a:xfrm>
              <a:off x="2751502" y="2991647"/>
              <a:ext cx="1682100" cy="7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s-ES" sz="1300" dirty="0"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Toma como sustento metodológico la </a:t>
              </a:r>
              <a:r>
                <a:rPr lang="es-ES" sz="1300" b="1" dirty="0"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ecuación de compensación </a:t>
              </a:r>
              <a:r>
                <a:rPr lang="es-ES" sz="1300" dirty="0"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demográfica. </a:t>
              </a:r>
            </a:p>
            <a:p>
              <a:pPr lvl="0" algn="ctr"/>
              <a:r>
                <a:rPr lang="es-ES" sz="1300" dirty="0"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Se construye a partir de la integración de varios registros administrativos.</a:t>
              </a:r>
            </a:p>
          </p:txBody>
        </p:sp>
        <p:sp>
          <p:nvSpPr>
            <p:cNvPr id="52" name="Google Shape;421;p21">
              <a:extLst>
                <a:ext uri="{FF2B5EF4-FFF2-40B4-BE49-F238E27FC236}">
                  <a16:creationId xmlns:a16="http://schemas.microsoft.com/office/drawing/2014/main" id="{B9F4849E-9DDC-4028-AD49-8A49000ECBAB}"/>
                </a:ext>
              </a:extLst>
            </p:cNvPr>
            <p:cNvSpPr/>
            <p:nvPr/>
          </p:nvSpPr>
          <p:spPr>
            <a:xfrm>
              <a:off x="2669153" y="1300654"/>
              <a:ext cx="1846800" cy="585600"/>
            </a:xfrm>
            <a:prstGeom prst="round2SameRect">
              <a:avLst>
                <a:gd name="adj1" fmla="val 16667"/>
                <a:gd name="adj2" fmla="val 0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es-ES" sz="1700" b="1" dirty="0">
                  <a:solidFill>
                    <a:srgbClr val="4C3DA8"/>
                  </a:solidFill>
                  <a:latin typeface="Calibri Light" panose="020F0302020204030204" pitchFamily="34" charset="0"/>
                  <a:ea typeface="Fira Sans Extra Condensed Medium"/>
                  <a:cs typeface="Calibri Light" panose="020F0302020204030204" pitchFamily="34" charset="0"/>
                  <a:sym typeface="Fira Sans Extra Condensed Medium"/>
                </a:rPr>
                <a:t>¿</a:t>
              </a:r>
              <a:r>
                <a:rPr lang="es-ES" sz="1700" b="1" dirty="0">
                  <a:solidFill>
                    <a:srgbClr val="4C3DA8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Fira Sans Extra Condensed Medium"/>
                </a:rPr>
                <a:t>Cómo se construye?</a:t>
              </a:r>
              <a:endParaRPr b="1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aphicFrame>
        <p:nvGraphicFramePr>
          <p:cNvPr id="55" name="Tabla 55">
            <a:extLst>
              <a:ext uri="{FF2B5EF4-FFF2-40B4-BE49-F238E27FC236}">
                <a16:creationId xmlns:a16="http://schemas.microsoft.com/office/drawing/2014/main" id="{EA67DF94-FC35-41DE-9C24-95555C0F9E0C}"/>
              </a:ext>
            </a:extLst>
          </p:cNvPr>
          <p:cNvGraphicFramePr>
            <a:graphicFrameLocks noGrp="1"/>
          </p:cNvGraphicFramePr>
          <p:nvPr/>
        </p:nvGraphicFramePr>
        <p:xfrm>
          <a:off x="5698431" y="2290383"/>
          <a:ext cx="5909654" cy="31953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871032">
                  <a:extLst>
                    <a:ext uri="{9D8B030D-6E8A-4147-A177-3AD203B41FA5}">
                      <a16:colId xmlns:a16="http://schemas.microsoft.com/office/drawing/2014/main" val="1266526111"/>
                    </a:ext>
                  </a:extLst>
                </a:gridCol>
                <a:gridCol w="3038622">
                  <a:extLst>
                    <a:ext uri="{9D8B030D-6E8A-4147-A177-3AD203B41FA5}">
                      <a16:colId xmlns:a16="http://schemas.microsoft.com/office/drawing/2014/main" val="33945371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Fuentes de información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492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 Light" panose="020F0302020204030204" pitchFamily="34" charset="0"/>
                          <a:cs typeface="Calibri Light" panose="020F0302020204030204" pitchFamily="34" charset="0"/>
                          <a:sym typeface="Roboto"/>
                        </a:rPr>
                        <a:t>Cedulados – DIGERCIC</a:t>
                      </a:r>
                      <a:endParaRPr kumimoji="0" lang="es-E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Roboto"/>
                        <a:cs typeface="Calibri Light" panose="020F0302020204030204" pitchFamily="34" charset="0"/>
                        <a:sym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Stock inicial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7096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 Light" panose="020F0302020204030204" pitchFamily="34" charset="0"/>
                          <a:cs typeface="Calibri Light" panose="020F0302020204030204" pitchFamily="34" charset="0"/>
                          <a:sym typeface="Roboto"/>
                        </a:rPr>
                        <a:t>Afiliados – IESS </a:t>
                      </a:r>
                      <a:endParaRPr kumimoji="0" lang="es-E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Roboto"/>
                        <a:cs typeface="Calibri Light" panose="020F0302020204030204" pitchFamily="34" charset="0"/>
                        <a:sym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Población Extranjera con un registro de trabajo formal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2695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 Light" panose="020F0302020204030204" pitchFamily="34" charset="0"/>
                          <a:cs typeface="Calibri Light" panose="020F0302020204030204" pitchFamily="34" charset="0"/>
                          <a:sym typeface="Roboto"/>
                        </a:rPr>
                        <a:t>RE. Nacidos Vivos y RE. Defunciones Generales - INEC</a:t>
                      </a:r>
                      <a:endParaRPr kumimoji="0" lang="es-E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Roboto"/>
                        <a:cs typeface="Calibri Light" panose="020F0302020204030204" pitchFamily="34" charset="0"/>
                        <a:sym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Crecimiento natural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137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 Light" panose="020F0302020204030204" pitchFamily="34" charset="0"/>
                          <a:cs typeface="Calibri Light" panose="020F0302020204030204" pitchFamily="34" charset="0"/>
                          <a:sym typeface="Roboto"/>
                        </a:rPr>
                        <a:t>Entradas y Salidas Internacionales - MDI</a:t>
                      </a:r>
                      <a:endParaRPr kumimoji="0" lang="es-E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Roboto"/>
                        <a:cs typeface="Calibri Light" panose="020F0302020204030204" pitchFamily="34" charset="0"/>
                        <a:sym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Movimientos migratorios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707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 Light" panose="020F0302020204030204" pitchFamily="34" charset="0"/>
                          <a:cs typeface="Calibri Light" panose="020F0302020204030204" pitchFamily="34" charset="0"/>
                          <a:sym typeface="Roboto"/>
                        </a:rPr>
                        <a:t>Discapacidades – MSP</a:t>
                      </a:r>
                      <a:endParaRPr kumimoji="0" lang="es-E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Roboto"/>
                        <a:cs typeface="Calibri Light" panose="020F0302020204030204" pitchFamily="34" charset="0"/>
                        <a:sym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Caracterización de la población</a:t>
                      </a:r>
                      <a:endParaRPr lang="es-ES" sz="10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1986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 Light" panose="020F0302020204030204" pitchFamily="34" charset="0"/>
                          <a:cs typeface="Calibri Light" panose="020F0302020204030204" pitchFamily="34" charset="0"/>
                          <a:sym typeface="Roboto"/>
                        </a:rPr>
                        <a:t>Censo de Población y Vivienda 2022 - INEC</a:t>
                      </a:r>
                      <a:endParaRPr kumimoji="0" lang="es-E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Roboto"/>
                        <a:cs typeface="Calibri Light" panose="020F0302020204030204" pitchFamily="34" charset="0"/>
                        <a:sym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Validación de la población y registro de residencia</a:t>
                      </a:r>
                      <a:endParaRPr lang="es-ES" sz="10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6692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 Light" panose="020F0302020204030204" pitchFamily="34" charset="0"/>
                          <a:cs typeface="Calibri Light" panose="020F0302020204030204" pitchFamily="34" charset="0"/>
                          <a:sym typeface="Roboto"/>
                        </a:rPr>
                        <a:t>Titulados y Estudiantes – MINEDUC,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 Light" panose="020F0302020204030204" pitchFamily="34" charset="0"/>
                          <a:cs typeface="Calibri Light" panose="020F0302020204030204" pitchFamily="34" charset="0"/>
                          <a:sym typeface="Roboto"/>
                        </a:rPr>
                        <a:t>Padrón Nominal – SETECSDI,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 Light" panose="020F0302020204030204" pitchFamily="34" charset="0"/>
                          <a:cs typeface="Calibri Light" panose="020F0302020204030204" pitchFamily="34" charset="0"/>
                          <a:sym typeface="Roboto"/>
                        </a:rPr>
                        <a:t>Registro Social – URS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 Light" panose="020F0302020204030204" pitchFamily="34" charset="0"/>
                          <a:cs typeface="Calibri Light" panose="020F0302020204030204" pitchFamily="34" charset="0"/>
                          <a:sym typeface="Roboto"/>
                        </a:rPr>
                        <a:t>Egresos Hospitalarios - INEC</a:t>
                      </a:r>
                      <a:endParaRPr kumimoji="0" lang="es-E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Roboto"/>
                        <a:cs typeface="Calibri Light" panose="020F0302020204030204" pitchFamily="34" charset="0"/>
                        <a:sym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Validación de la población </a:t>
                      </a:r>
                      <a:endParaRPr lang="es-ES" sz="10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8996248"/>
                  </a:ext>
                </a:extLst>
              </a:tr>
            </a:tbl>
          </a:graphicData>
        </a:graphic>
      </p:graphicFrame>
      <p:pic>
        <p:nvPicPr>
          <p:cNvPr id="59" name="Gráfico 58" descr="Grupo">
            <a:extLst>
              <a:ext uri="{FF2B5EF4-FFF2-40B4-BE49-F238E27FC236}">
                <a16:creationId xmlns:a16="http://schemas.microsoft.com/office/drawing/2014/main" id="{630ECDC6-B22F-44E4-94FF-964D7284C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268" y="2484710"/>
            <a:ext cx="1080000" cy="1080000"/>
          </a:xfrm>
          <a:prstGeom prst="rect">
            <a:avLst/>
          </a:prstGeom>
        </p:spPr>
      </p:pic>
      <p:pic>
        <p:nvPicPr>
          <p:cNvPr id="61" name="Gráfico 60" descr="Flujo de trabajo">
            <a:extLst>
              <a:ext uri="{FF2B5EF4-FFF2-40B4-BE49-F238E27FC236}">
                <a16:creationId xmlns:a16="http://schemas.microsoft.com/office/drawing/2014/main" id="{2DA45054-0092-47C0-85F8-BD6759A38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223" y="2567510"/>
            <a:ext cx="914400" cy="914400"/>
          </a:xfrm>
          <a:prstGeom prst="rect">
            <a:avLst/>
          </a:prstGeom>
        </p:spPr>
      </p:pic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34E17E05-B934-482D-9B49-6B0FBCAC1DA1}"/>
              </a:ext>
            </a:extLst>
          </p:cNvPr>
          <p:cNvSpPr txBox="1">
            <a:spLocks/>
          </p:cNvSpPr>
          <p:nvPr/>
        </p:nvSpPr>
        <p:spPr>
          <a:xfrm>
            <a:off x="838200" y="788756"/>
            <a:ext cx="2698168" cy="3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000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Aspectos generales</a:t>
            </a:r>
          </a:p>
        </p:txBody>
      </p:sp>
    </p:spTree>
    <p:extLst>
      <p:ext uri="{BB962C8B-B14F-4D97-AF65-F5344CB8AC3E}">
        <p14:creationId xmlns:p14="http://schemas.microsoft.com/office/powerpoint/2010/main" val="2005856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1432EB-47E1-4518-A546-0E68D5887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67"/>
            <a:ext cx="8577263" cy="1325563"/>
          </a:xfrm>
        </p:spPr>
        <p:txBody>
          <a:bodyPr>
            <a:noAutofit/>
          </a:bodyPr>
          <a:lstStyle/>
          <a:p>
            <a:r>
              <a:rPr lang="es-ES" sz="2500" b="1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Registro Estadístico Base de Población del Ecuador</a:t>
            </a:r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/>
        </p:nvGraphicFramePr>
        <p:xfrm>
          <a:off x="2821964" y="3758947"/>
          <a:ext cx="6143625" cy="162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2" imgW="6143658" imgH="1628891" progId="Excel.Sheet.12">
                  <p:embed/>
                </p:oleObj>
              </mc:Choice>
              <mc:Fallback>
                <p:oleObj name="Hoja de cálculo" r:id="rId2" imgW="6143658" imgH="1628891" progId="Excel.Sheet.12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21964" y="3758947"/>
                        <a:ext cx="6143625" cy="162877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/>
          <p:cNvGraphicFramePr>
            <a:graphicFrameLocks noChangeAspect="1"/>
          </p:cNvGraphicFramePr>
          <p:nvPr/>
        </p:nvGraphicFramePr>
        <p:xfrm>
          <a:off x="2982056" y="2190806"/>
          <a:ext cx="581977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4" imgW="5819887" imgH="847635" progId="Excel.Sheet.12">
                  <p:embed/>
                </p:oleObj>
              </mc:Choice>
              <mc:Fallback>
                <p:oleObj name="Hoja de cálculo" r:id="rId4" imgW="5819887" imgH="847635" progId="Excel.Sheet.12">
                  <p:embed/>
                  <p:pic>
                    <p:nvPicPr>
                      <p:cNvPr id="8" name="Objeto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82056" y="2190806"/>
                        <a:ext cx="5819775" cy="84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3215051" y="1470390"/>
            <a:ext cx="5049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Objetivos de Desarrollo Sostenible y Metas de la Agenda 2030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3215053" y="3214073"/>
            <a:ext cx="504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Plan de Desarrollo para el Nuevo Ecuador 2024-2025</a:t>
            </a:r>
            <a:endParaRPr lang="es-EC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64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00707"/>
            <a:ext cx="8577263" cy="633370"/>
          </a:xfrm>
        </p:spPr>
        <p:txBody>
          <a:bodyPr>
            <a:noAutofit/>
          </a:bodyPr>
          <a:lstStyle/>
          <a:p>
            <a:r>
              <a:rPr lang="es-ES" sz="2400" b="1" dirty="0">
                <a:solidFill>
                  <a:srgbClr val="48448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Rectoría del INEC en el Sistema Estadístico Nacional (SEN)</a:t>
            </a:r>
            <a:endParaRPr lang="es-EC" sz="3200" b="1" dirty="0">
              <a:solidFill>
                <a:srgbClr val="48448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419F4DA-E9FE-7CB4-EDF8-D0C1D6B37F26}"/>
              </a:ext>
            </a:extLst>
          </p:cNvPr>
          <p:cNvSpPr txBox="1"/>
          <p:nvPr/>
        </p:nvSpPr>
        <p:spPr>
          <a:xfrm>
            <a:off x="948491" y="2237453"/>
            <a:ext cx="1741173" cy="584775"/>
          </a:xfrm>
          <a:prstGeom prst="rect">
            <a:avLst/>
          </a:prstGeom>
          <a:noFill/>
          <a:ln>
            <a:noFill/>
            <a:prstDash val="dashDot"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C" sz="1600" b="1" dirty="0">
                <a:solidFill>
                  <a:sysClr val="windowText" lastClr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Ley Estadística (1976):</a:t>
            </a:r>
          </a:p>
        </p:txBody>
      </p:sp>
      <p:sp>
        <p:nvSpPr>
          <p:cNvPr id="4" name="Rectángulo redondeado 2"/>
          <p:cNvSpPr/>
          <p:nvPr/>
        </p:nvSpPr>
        <p:spPr>
          <a:xfrm>
            <a:off x="6257562" y="2371854"/>
            <a:ext cx="5339263" cy="944844"/>
          </a:xfrm>
          <a:prstGeom prst="roundRect">
            <a:avLst/>
          </a:prstGeom>
          <a:solidFill>
            <a:srgbClr val="DAE3F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917" tIns="60958" rIns="121917" bIns="60958" rtlCol="0" anchor="ctr"/>
          <a:lstStyle/>
          <a:p>
            <a:pPr marL="449263" lvl="0" indent="-449263" algn="just">
              <a:buFont typeface="+mj-lt"/>
              <a:buAutoNum type="romanLcPeriod"/>
              <a:defRPr/>
            </a:pPr>
            <a:r>
              <a:rPr lang="es-ES" sz="1500" dirty="0">
                <a:solidFill>
                  <a:sysClr val="windowText" lastClr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Operar como centro oficial de información.</a:t>
            </a:r>
          </a:p>
          <a:p>
            <a:pPr marL="449263" lvl="0" indent="-449263" algn="just">
              <a:buFont typeface="+mj-lt"/>
              <a:buAutoNum type="romanLcPeriod"/>
              <a:defRPr/>
            </a:pPr>
            <a:r>
              <a:rPr lang="es-ES" sz="1500" dirty="0">
                <a:solidFill>
                  <a:sysClr val="windowText" lastClr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Hacer inventarios de las fuentes de datos generadas por las entidades del sector público que pertenecen al SEN.</a:t>
            </a:r>
            <a:endParaRPr kumimoji="0" lang="es-EC" sz="15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419F4DA-E9FE-7CB4-EDF8-D0C1D6B37F26}"/>
              </a:ext>
            </a:extLst>
          </p:cNvPr>
          <p:cNvSpPr txBox="1"/>
          <p:nvPr/>
        </p:nvSpPr>
        <p:spPr>
          <a:xfrm>
            <a:off x="422766" y="1305803"/>
            <a:ext cx="11101137" cy="868323"/>
          </a:xfrm>
          <a:prstGeom prst="round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sz="15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INEC tiene como misión coordinar, normar y evaluar la producción estadística a fin de solventar las necesidades de la planificación nacional, promoviendo la toma de decisiones basadas en evidencia. A continuación, se detallan los principales instrumentos normativos que respaldan su accionar:</a:t>
            </a:r>
            <a:endParaRPr lang="es-EC" sz="1500" dirty="0">
              <a:solidFill>
                <a:sysClr val="windowText" lastClr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419F4DA-E9FE-7CB4-EDF8-D0C1D6B37F26}"/>
              </a:ext>
            </a:extLst>
          </p:cNvPr>
          <p:cNvSpPr txBox="1"/>
          <p:nvPr/>
        </p:nvSpPr>
        <p:spPr>
          <a:xfrm>
            <a:off x="860637" y="3882546"/>
            <a:ext cx="2577507" cy="584775"/>
          </a:xfrm>
          <a:prstGeom prst="rect">
            <a:avLst/>
          </a:prstGeom>
          <a:noFill/>
          <a:ln>
            <a:noFill/>
            <a:prstDash val="dashDot"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600" b="1" dirty="0">
                <a:solidFill>
                  <a:sysClr val="windowText" lastClr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Decreto Ejecutivo No. 77 (2013)</a:t>
            </a:r>
            <a:r>
              <a:rPr lang="es-EC" sz="1600" b="1" dirty="0">
                <a:solidFill>
                  <a:sysClr val="windowText" lastClr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</p:txBody>
      </p:sp>
      <p:sp>
        <p:nvSpPr>
          <p:cNvPr id="23" name="Rectángulo redondeado 2"/>
          <p:cNvSpPr/>
          <p:nvPr/>
        </p:nvSpPr>
        <p:spPr>
          <a:xfrm>
            <a:off x="6257562" y="3453092"/>
            <a:ext cx="5429049" cy="2107049"/>
          </a:xfrm>
          <a:prstGeom prst="roundRect">
            <a:avLst/>
          </a:prstGeom>
          <a:solidFill>
            <a:srgbClr val="DAE3F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917" tIns="60958" rIns="121917" bIns="60958" rtlCol="0" anchor="ctr"/>
          <a:lstStyle/>
          <a:p>
            <a:pPr marL="400050" lvl="0" indent="-400050" algn="just">
              <a:buFont typeface="+mj-lt"/>
              <a:buAutoNum type="romanLcPeriod"/>
              <a:defRPr/>
            </a:pPr>
            <a:r>
              <a:rPr lang="es-ES" sz="1400" dirty="0">
                <a:solidFill>
                  <a:sysClr val="windowText" lastClr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Planificar la producción estadística nacional con el fin de asegurar información relevante para el monitoreo de las agendas de desarrollo.</a:t>
            </a:r>
          </a:p>
          <a:p>
            <a:pPr marL="400050" lvl="0" indent="-400050" algn="just">
              <a:buFont typeface="+mj-lt"/>
              <a:buAutoNum type="romanLcPeriod"/>
              <a:defRPr/>
            </a:pPr>
            <a:r>
              <a:rPr lang="es-ES" sz="1400" dirty="0">
                <a:solidFill>
                  <a:sysClr val="windowText" lastClr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Emitir normas, estándares y lineamientos a los que se sujeta el SEN.</a:t>
            </a:r>
          </a:p>
          <a:p>
            <a:pPr marL="400050" lvl="0" indent="-400050" algn="just">
              <a:buFont typeface="+mj-lt"/>
              <a:buAutoNum type="romanLcPeriod"/>
              <a:defRPr/>
            </a:pPr>
            <a:r>
              <a:rPr lang="es-ES" sz="1400" dirty="0">
                <a:solidFill>
                  <a:sysClr val="windowText" lastClr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Implementar el Marco de Aseguramiento de la Calidad en la producción estadística.</a:t>
            </a:r>
          </a:p>
          <a:p>
            <a:pPr marL="400050" indent="-400050" algn="just">
              <a:buFont typeface="+mj-lt"/>
              <a:buAutoNum type="romanLcPeriod"/>
              <a:defRPr/>
            </a:pPr>
            <a:r>
              <a:rPr lang="es-EC" sz="1400" dirty="0">
                <a:solidFill>
                  <a:sysClr val="windowText" lastClr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Receptor de Registros Administrativos o catastros para la generación e investigación estadística</a:t>
            </a:r>
          </a:p>
        </p:txBody>
      </p:sp>
      <p:sp>
        <p:nvSpPr>
          <p:cNvPr id="30" name="Rectángulo redondeado 29"/>
          <p:cNvSpPr/>
          <p:nvPr/>
        </p:nvSpPr>
        <p:spPr>
          <a:xfrm>
            <a:off x="817432" y="2893754"/>
            <a:ext cx="2305363" cy="578882"/>
          </a:xfrm>
          <a:prstGeom prst="roundRect">
            <a:avLst/>
          </a:prstGeom>
          <a:solidFill>
            <a:srgbClr val="D9D9D9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s-EC" sz="1400" dirty="0">
                <a:solidFill>
                  <a:sysClr val="windowText" lastClr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Otorga al INEC, entre otras funciones, las siguientes: </a:t>
            </a:r>
          </a:p>
        </p:txBody>
      </p:sp>
      <p:sp>
        <p:nvSpPr>
          <p:cNvPr id="31" name="Abrir llave 30"/>
          <p:cNvSpPr/>
          <p:nvPr/>
        </p:nvSpPr>
        <p:spPr>
          <a:xfrm>
            <a:off x="3200823" y="2555596"/>
            <a:ext cx="375285" cy="929071"/>
          </a:xfrm>
          <a:prstGeom prst="leftBrace">
            <a:avLst>
              <a:gd name="adj1" fmla="val 33097"/>
              <a:gd name="adj2" fmla="val 50000"/>
            </a:avLst>
          </a:prstGeom>
          <a:noFill/>
          <a:ln w="6350" cap="flat" cmpd="sng" algn="ctr">
            <a:solidFill>
              <a:srgbClr val="48448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3" name="Rectángulo redondeado 32"/>
          <p:cNvSpPr/>
          <p:nvPr/>
        </p:nvSpPr>
        <p:spPr>
          <a:xfrm>
            <a:off x="839626" y="4504923"/>
            <a:ext cx="2372661" cy="578882"/>
          </a:xfrm>
          <a:prstGeom prst="roundRect">
            <a:avLst/>
          </a:prstGeom>
          <a:solidFill>
            <a:srgbClr val="D9D9D9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s-ES" sz="1400" dirty="0">
                <a:solidFill>
                  <a:sysClr val="windowText" lastClr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Establece que el INEC es responsable de:</a:t>
            </a:r>
            <a:endParaRPr lang="es-EC" sz="1400" dirty="0">
              <a:solidFill>
                <a:sysClr val="windowText" lastClr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Abrir llave 35"/>
          <p:cNvSpPr/>
          <p:nvPr/>
        </p:nvSpPr>
        <p:spPr>
          <a:xfrm>
            <a:off x="3196866" y="3756275"/>
            <a:ext cx="345257" cy="1287991"/>
          </a:xfrm>
          <a:prstGeom prst="leftBrace">
            <a:avLst>
              <a:gd name="adj1" fmla="val 71190"/>
              <a:gd name="adj2" fmla="val 50000"/>
            </a:avLst>
          </a:prstGeom>
          <a:noFill/>
          <a:ln w="6350" cap="flat" cmpd="sng" algn="ctr">
            <a:solidFill>
              <a:srgbClr val="48448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7" name="Flecha: cheurón 80">
            <a:extLst>
              <a:ext uri="{FF2B5EF4-FFF2-40B4-BE49-F238E27FC236}">
                <a16:creationId xmlns:a16="http://schemas.microsoft.com/office/drawing/2014/main" id="{C0102FA5-1877-4032-98CA-494F4DA76817}"/>
              </a:ext>
            </a:extLst>
          </p:cNvPr>
          <p:cNvSpPr/>
          <p:nvPr/>
        </p:nvSpPr>
        <p:spPr>
          <a:xfrm>
            <a:off x="5657967" y="2678424"/>
            <a:ext cx="345257" cy="614627"/>
          </a:xfrm>
          <a:prstGeom prst="chevron">
            <a:avLst/>
          </a:prstGeom>
          <a:solidFill>
            <a:srgbClr val="4844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493900" y="2847013"/>
            <a:ext cx="1757662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Producción Estadística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490117" y="4014889"/>
            <a:ext cx="231413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ES" sz="1400" b="1" dirty="0">
                <a:solidFill>
                  <a:prstClr val="black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Planificación  y coordinación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 la producción estadística 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3404350" y="4547268"/>
            <a:ext cx="2881549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7112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Aseguramiento de la calidad </a:t>
            </a:r>
          </a:p>
        </p:txBody>
      </p:sp>
      <p:sp>
        <p:nvSpPr>
          <p:cNvPr id="18" name="Flecha: cheurón 80">
            <a:extLst>
              <a:ext uri="{FF2B5EF4-FFF2-40B4-BE49-F238E27FC236}">
                <a16:creationId xmlns:a16="http://schemas.microsoft.com/office/drawing/2014/main" id="{C0102FA5-1877-4032-98CA-494F4DA76817}"/>
              </a:ext>
            </a:extLst>
          </p:cNvPr>
          <p:cNvSpPr/>
          <p:nvPr/>
        </p:nvSpPr>
        <p:spPr>
          <a:xfrm>
            <a:off x="5682691" y="4326519"/>
            <a:ext cx="345257" cy="614627"/>
          </a:xfrm>
          <a:prstGeom prst="chevron">
            <a:avLst/>
          </a:prstGeom>
          <a:solidFill>
            <a:srgbClr val="4844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6" y="2415561"/>
            <a:ext cx="525725" cy="5257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69A1E95-55BB-653B-C92E-031E5BB53F6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34" y="4241105"/>
            <a:ext cx="495493" cy="495493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3452650" y="4907140"/>
            <a:ext cx="2881549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7112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s-ES" sz="1400" b="1" noProof="0" dirty="0">
                <a:solidFill>
                  <a:prstClr val="black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Registros Administrativos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392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B58A61-7A0F-46FB-A8B4-AB14101BC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61"/>
            <a:ext cx="8577263" cy="1325563"/>
          </a:xfrm>
        </p:spPr>
        <p:txBody>
          <a:bodyPr>
            <a:normAutofit/>
          </a:bodyPr>
          <a:lstStyle/>
          <a:p>
            <a:r>
              <a:rPr lang="es-ES" sz="2500" b="1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Temáticas e indicadores del REBPE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488348" y="1158240"/>
            <a:ext cx="10538631" cy="4386019"/>
            <a:chOff x="810565" y="1207546"/>
            <a:chExt cx="10538631" cy="4885353"/>
          </a:xfrm>
        </p:grpSpPr>
        <p:cxnSp>
          <p:nvCxnSpPr>
            <p:cNvPr id="69" name="Conector: angular 68">
              <a:extLst>
                <a:ext uri="{FF2B5EF4-FFF2-40B4-BE49-F238E27FC236}">
                  <a16:creationId xmlns:a16="http://schemas.microsoft.com/office/drawing/2014/main" id="{84273B5F-9BBB-4B41-82B0-D4FE12D01832}"/>
                </a:ext>
              </a:extLst>
            </p:cNvPr>
            <p:cNvCxnSpPr>
              <a:cxnSpLocks/>
              <a:stCxn id="53" idx="6"/>
              <a:endCxn id="10" idx="3"/>
            </p:cNvCxnSpPr>
            <p:nvPr/>
          </p:nvCxnSpPr>
          <p:spPr>
            <a:xfrm flipV="1">
              <a:off x="2898565" y="3436175"/>
              <a:ext cx="787930" cy="635059"/>
            </a:xfrm>
            <a:prstGeom prst="bentConnector3">
              <a:avLst>
                <a:gd name="adj1" fmla="val 50000"/>
              </a:avLst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ctor: angular 71">
              <a:extLst>
                <a:ext uri="{FF2B5EF4-FFF2-40B4-BE49-F238E27FC236}">
                  <a16:creationId xmlns:a16="http://schemas.microsoft.com/office/drawing/2014/main" id="{E8F4F54A-0173-43F0-8C52-E2A78E08714D}"/>
                </a:ext>
              </a:extLst>
            </p:cNvPr>
            <p:cNvCxnSpPr>
              <a:stCxn id="53" idx="6"/>
              <a:endCxn id="14" idx="3"/>
            </p:cNvCxnSpPr>
            <p:nvPr/>
          </p:nvCxnSpPr>
          <p:spPr>
            <a:xfrm>
              <a:off x="2898565" y="4071234"/>
              <a:ext cx="787930" cy="501303"/>
            </a:xfrm>
            <a:prstGeom prst="bentConnector3">
              <a:avLst>
                <a:gd name="adj1" fmla="val 50000"/>
              </a:avLst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Conector: angular 66">
              <a:extLst>
                <a:ext uri="{FF2B5EF4-FFF2-40B4-BE49-F238E27FC236}">
                  <a16:creationId xmlns:a16="http://schemas.microsoft.com/office/drawing/2014/main" id="{1AD02B9A-C97F-4EB5-96E4-535FCC75A990}"/>
                </a:ext>
              </a:extLst>
            </p:cNvPr>
            <p:cNvCxnSpPr>
              <a:stCxn id="53" idx="6"/>
              <a:endCxn id="18" idx="3"/>
            </p:cNvCxnSpPr>
            <p:nvPr/>
          </p:nvCxnSpPr>
          <p:spPr>
            <a:xfrm flipV="1">
              <a:off x="2898565" y="2299814"/>
              <a:ext cx="787930" cy="1771420"/>
            </a:xfrm>
            <a:prstGeom prst="bentConnector3">
              <a:avLst/>
            </a:prstGeom>
            <a:ln>
              <a:headEnd type="none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Conector: angular 74">
              <a:extLst>
                <a:ext uri="{FF2B5EF4-FFF2-40B4-BE49-F238E27FC236}">
                  <a16:creationId xmlns:a16="http://schemas.microsoft.com/office/drawing/2014/main" id="{C592E5BC-E648-4FCE-A8D4-C9D4B48A38D2}"/>
                </a:ext>
              </a:extLst>
            </p:cNvPr>
            <p:cNvCxnSpPr>
              <a:stCxn id="53" idx="6"/>
              <a:endCxn id="38" idx="3"/>
            </p:cNvCxnSpPr>
            <p:nvPr/>
          </p:nvCxnSpPr>
          <p:spPr>
            <a:xfrm>
              <a:off x="2898565" y="4071234"/>
              <a:ext cx="787930" cy="1598065"/>
            </a:xfrm>
            <a:prstGeom prst="bentConnector3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onector recto de flecha 64">
              <a:extLst>
                <a:ext uri="{FF2B5EF4-FFF2-40B4-BE49-F238E27FC236}">
                  <a16:creationId xmlns:a16="http://schemas.microsoft.com/office/drawing/2014/main" id="{1BA7E508-9ED8-44A8-BA56-3617C6657504}"/>
                </a:ext>
              </a:extLst>
            </p:cNvPr>
            <p:cNvCxnSpPr>
              <a:stCxn id="54" idx="6"/>
              <a:endCxn id="53" idx="6"/>
            </p:cNvCxnSpPr>
            <p:nvPr/>
          </p:nvCxnSpPr>
          <p:spPr>
            <a:xfrm>
              <a:off x="2457402" y="4071177"/>
              <a:ext cx="441163" cy="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831B25B0-86A9-47E4-92D6-81AE649C36E7}"/>
                </a:ext>
              </a:extLst>
            </p:cNvPr>
            <p:cNvSpPr txBox="1"/>
            <p:nvPr/>
          </p:nvSpPr>
          <p:spPr>
            <a:xfrm>
              <a:off x="6993196" y="2093161"/>
              <a:ext cx="435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>
                  <a:solidFill>
                    <a:srgbClr val="646E78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Proporción de adolescentes huérfanos – 4,6%</a:t>
              </a:r>
            </a:p>
            <a:p>
              <a:r>
                <a:rPr lang="es-ES" sz="1400" dirty="0">
                  <a:solidFill>
                    <a:srgbClr val="646E78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Proporción de niños huérfanos – 1,6%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A8E94100-A5F4-4F30-8918-70636C0FC3C4}"/>
                </a:ext>
              </a:extLst>
            </p:cNvPr>
            <p:cNvSpPr txBox="1"/>
            <p:nvPr/>
          </p:nvSpPr>
          <p:spPr>
            <a:xfrm>
              <a:off x="6993196" y="3125677"/>
              <a:ext cx="4356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>
                  <a:solidFill>
                    <a:srgbClr val="646E78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Edad promedio al enviudar – 57 años </a:t>
              </a:r>
            </a:p>
            <a:p>
              <a:r>
                <a:rPr lang="es-EC" sz="1400" dirty="0">
                  <a:solidFill>
                    <a:srgbClr val="646E78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Promedio de años vividos en viudez – 10 años</a:t>
              </a:r>
            </a:p>
            <a:p>
              <a:r>
                <a:rPr lang="es-EC" sz="1400" dirty="0">
                  <a:solidFill>
                    <a:srgbClr val="646E78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Proporción de población viuda – 2,4%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F5DEF516-2CBC-44C9-8A3D-2704D5CF9BA5}"/>
                </a:ext>
              </a:extLst>
            </p:cNvPr>
            <p:cNvSpPr txBox="1"/>
            <p:nvPr/>
          </p:nvSpPr>
          <p:spPr>
            <a:xfrm>
              <a:off x="6993196" y="4349876"/>
              <a:ext cx="435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400" dirty="0">
                  <a:solidFill>
                    <a:srgbClr val="646E78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Proporción de hombres en condición de padres – 57,1%</a:t>
              </a:r>
            </a:p>
            <a:p>
              <a:r>
                <a:rPr lang="es-EC" sz="1400" dirty="0">
                  <a:solidFill>
                    <a:srgbClr val="646E78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Proporción de mujeres en condición de madres – 62%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CCFBCC70-D59A-4EEB-A9F2-4FB266039C96}"/>
                </a:ext>
              </a:extLst>
            </p:cNvPr>
            <p:cNvSpPr txBox="1"/>
            <p:nvPr/>
          </p:nvSpPr>
          <p:spPr>
            <a:xfrm>
              <a:off x="6993196" y="5565453"/>
              <a:ext cx="4356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400" dirty="0">
                  <a:solidFill>
                    <a:srgbClr val="646E78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Índice de envejecimiento – 35%</a:t>
              </a:r>
            </a:p>
          </p:txBody>
        </p:sp>
        <p:sp>
          <p:nvSpPr>
            <p:cNvPr id="10" name="Google Shape;253;p19">
              <a:extLst>
                <a:ext uri="{FF2B5EF4-FFF2-40B4-BE49-F238E27FC236}">
                  <a16:creationId xmlns:a16="http://schemas.microsoft.com/office/drawing/2014/main" id="{ADD3B7CF-F7EC-4DB5-B9B6-01216E57CF4D}"/>
                </a:ext>
              </a:extLst>
            </p:cNvPr>
            <p:cNvSpPr/>
            <p:nvPr/>
          </p:nvSpPr>
          <p:spPr>
            <a:xfrm rot="16200000">
              <a:off x="4374845" y="2324225"/>
              <a:ext cx="847200" cy="2223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Google Shape;254;p19">
              <a:extLst>
                <a:ext uri="{FF2B5EF4-FFF2-40B4-BE49-F238E27FC236}">
                  <a16:creationId xmlns:a16="http://schemas.microsoft.com/office/drawing/2014/main" id="{E7FCCDAA-4C71-4CBC-8371-0DC60D803C78}"/>
                </a:ext>
              </a:extLst>
            </p:cNvPr>
            <p:cNvSpPr/>
            <p:nvPr/>
          </p:nvSpPr>
          <p:spPr>
            <a:xfrm>
              <a:off x="4541394" y="3243275"/>
              <a:ext cx="1948800" cy="3858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 cmpd="sng">
              <a:solidFill>
                <a:srgbClr val="00CBC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7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ES" dirty="0">
                  <a:solidFill>
                    <a:srgbClr val="00CBCB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Viudez</a:t>
              </a:r>
              <a:endParaRPr dirty="0">
                <a:solidFill>
                  <a:srgbClr val="00CBCB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Google Shape;257;p19">
              <a:extLst>
                <a:ext uri="{FF2B5EF4-FFF2-40B4-BE49-F238E27FC236}">
                  <a16:creationId xmlns:a16="http://schemas.microsoft.com/office/drawing/2014/main" id="{F2C34266-E167-4696-A264-A34FE466370C}"/>
                </a:ext>
              </a:extLst>
            </p:cNvPr>
            <p:cNvSpPr/>
            <p:nvPr/>
          </p:nvSpPr>
          <p:spPr>
            <a:xfrm rot="16200000">
              <a:off x="4374845" y="3460587"/>
              <a:ext cx="847200" cy="2223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Google Shape;258;p19">
              <a:extLst>
                <a:ext uri="{FF2B5EF4-FFF2-40B4-BE49-F238E27FC236}">
                  <a16:creationId xmlns:a16="http://schemas.microsoft.com/office/drawing/2014/main" id="{0A711B93-8B81-42DE-82B8-18C6619C8DD8}"/>
                </a:ext>
              </a:extLst>
            </p:cNvPr>
            <p:cNvSpPr/>
            <p:nvPr/>
          </p:nvSpPr>
          <p:spPr>
            <a:xfrm>
              <a:off x="4541394" y="4379637"/>
              <a:ext cx="1948800" cy="385800"/>
            </a:xfrm>
            <a:prstGeom prst="roundRect">
              <a:avLst>
                <a:gd name="adj" fmla="val 50000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8287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ES" sz="1700" dirty="0">
                  <a:solidFill>
                    <a:schemeClr val="accent5"/>
                  </a:solidFill>
                  <a:latin typeface="Calibri Light" panose="020F0302020204030204" pitchFamily="34" charset="0"/>
                  <a:ea typeface="Fira Sans Extra Condensed Medium"/>
                  <a:cs typeface="Calibri Light" panose="020F0302020204030204" pitchFamily="34" charset="0"/>
                  <a:sym typeface="Fira Sans Extra Condensed Medium"/>
                </a:rPr>
                <a:t>Parentalidad</a:t>
              </a:r>
              <a:endParaRPr dirty="0">
                <a:solidFill>
                  <a:schemeClr val="accent5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8" name="Google Shape;261;p19">
              <a:extLst>
                <a:ext uri="{FF2B5EF4-FFF2-40B4-BE49-F238E27FC236}">
                  <a16:creationId xmlns:a16="http://schemas.microsoft.com/office/drawing/2014/main" id="{AC8F7382-BA41-4F47-A245-A81D6B3D06DD}"/>
                </a:ext>
              </a:extLst>
            </p:cNvPr>
            <p:cNvSpPr/>
            <p:nvPr/>
          </p:nvSpPr>
          <p:spPr>
            <a:xfrm rot="16200000">
              <a:off x="4374845" y="1187864"/>
              <a:ext cx="847200" cy="2223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852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9" name="Google Shape;262;p19">
              <a:extLst>
                <a:ext uri="{FF2B5EF4-FFF2-40B4-BE49-F238E27FC236}">
                  <a16:creationId xmlns:a16="http://schemas.microsoft.com/office/drawing/2014/main" id="{DC35E123-4E55-489B-B686-A9627A13683B}"/>
                </a:ext>
              </a:extLst>
            </p:cNvPr>
            <p:cNvSpPr/>
            <p:nvPr/>
          </p:nvSpPr>
          <p:spPr>
            <a:xfrm>
              <a:off x="4541394" y="2106914"/>
              <a:ext cx="1948800" cy="3858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ap="flat" cmpd="sng">
              <a:solidFill>
                <a:srgbClr val="852A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7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700" dirty="0">
                  <a:solidFill>
                    <a:srgbClr val="852AF8"/>
                  </a:solidFill>
                  <a:latin typeface="Calibri Light" panose="020F0302020204030204" pitchFamily="34" charset="0"/>
                  <a:ea typeface="Fira Sans Extra Condensed Medium"/>
                  <a:cs typeface="Calibri Light" panose="020F0302020204030204" pitchFamily="34" charset="0"/>
                  <a:sym typeface="Fira Sans Extra Condensed Medium"/>
                </a:rPr>
                <a:t>Orfandad</a:t>
              </a:r>
              <a:endParaRPr sz="1700" dirty="0">
                <a:solidFill>
                  <a:srgbClr val="852AF8"/>
                </a:solidFill>
                <a:latin typeface="Calibri Light" panose="020F0302020204030204" pitchFamily="34" charset="0"/>
                <a:ea typeface="Fira Sans Extra Condensed Medium"/>
                <a:cs typeface="Calibri Light" panose="020F0302020204030204" pitchFamily="34" charset="0"/>
                <a:sym typeface="Fira Sans Extra Condensed Medium"/>
              </a:endParaRPr>
            </a:p>
          </p:txBody>
        </p:sp>
        <p:grpSp>
          <p:nvGrpSpPr>
            <p:cNvPr id="21" name="Google Shape;264;p19">
              <a:extLst>
                <a:ext uri="{FF2B5EF4-FFF2-40B4-BE49-F238E27FC236}">
                  <a16:creationId xmlns:a16="http://schemas.microsoft.com/office/drawing/2014/main" id="{7CCDD6AA-2F73-4629-9615-11CECEFE9127}"/>
                </a:ext>
              </a:extLst>
            </p:cNvPr>
            <p:cNvGrpSpPr/>
            <p:nvPr/>
          </p:nvGrpSpPr>
          <p:grpSpPr>
            <a:xfrm>
              <a:off x="3908833" y="2130188"/>
              <a:ext cx="339253" cy="339253"/>
              <a:chOff x="3271200" y="1435075"/>
              <a:chExt cx="481825" cy="481825"/>
            </a:xfrm>
          </p:grpSpPr>
          <p:sp>
            <p:nvSpPr>
              <p:cNvPr id="22" name="Google Shape;265;p19">
                <a:extLst>
                  <a:ext uri="{FF2B5EF4-FFF2-40B4-BE49-F238E27FC236}">
                    <a16:creationId xmlns:a16="http://schemas.microsoft.com/office/drawing/2014/main" id="{7E13E44C-85F4-4544-A1C0-7B09F63B1E18}"/>
                  </a:ext>
                </a:extLst>
              </p:cNvPr>
              <p:cNvSpPr/>
              <p:nvPr/>
            </p:nvSpPr>
            <p:spPr>
              <a:xfrm>
                <a:off x="3271200" y="1435075"/>
                <a:ext cx="481825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9273" extrusionOk="0">
                    <a:moveTo>
                      <a:pt x="9597" y="2259"/>
                    </a:moveTo>
                    <a:cubicBezTo>
                      <a:pt x="13635" y="2259"/>
                      <a:pt x="17014" y="5545"/>
                      <a:pt x="17014" y="9601"/>
                    </a:cubicBezTo>
                    <a:cubicBezTo>
                      <a:pt x="17014" y="13636"/>
                      <a:pt x="13654" y="17014"/>
                      <a:pt x="9597" y="17014"/>
                    </a:cubicBezTo>
                    <a:cubicBezTo>
                      <a:pt x="5562" y="17014"/>
                      <a:pt x="2259" y="13654"/>
                      <a:pt x="2259" y="9601"/>
                    </a:cubicBezTo>
                    <a:cubicBezTo>
                      <a:pt x="2259" y="5563"/>
                      <a:pt x="5541" y="2259"/>
                      <a:pt x="9597" y="2259"/>
                    </a:cubicBezTo>
                    <a:close/>
                    <a:moveTo>
                      <a:pt x="9597" y="1"/>
                    </a:moveTo>
                    <a:cubicBezTo>
                      <a:pt x="4304" y="1"/>
                      <a:pt x="0" y="4307"/>
                      <a:pt x="0" y="9601"/>
                    </a:cubicBezTo>
                    <a:cubicBezTo>
                      <a:pt x="0" y="14892"/>
                      <a:pt x="4304" y="19273"/>
                      <a:pt x="9597" y="19273"/>
                    </a:cubicBezTo>
                    <a:cubicBezTo>
                      <a:pt x="14891" y="19273"/>
                      <a:pt x="19272" y="14892"/>
                      <a:pt x="19272" y="9601"/>
                    </a:cubicBezTo>
                    <a:cubicBezTo>
                      <a:pt x="19272" y="4307"/>
                      <a:pt x="14891" y="1"/>
                      <a:pt x="95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3" name="Google Shape;266;p19">
                <a:extLst>
                  <a:ext uri="{FF2B5EF4-FFF2-40B4-BE49-F238E27FC236}">
                    <a16:creationId xmlns:a16="http://schemas.microsoft.com/office/drawing/2014/main" id="{40E2880F-1B42-4E29-83AD-0F649B5EE5DA}"/>
                  </a:ext>
                </a:extLst>
              </p:cNvPr>
              <p:cNvSpPr/>
              <p:nvPr/>
            </p:nvSpPr>
            <p:spPr>
              <a:xfrm>
                <a:off x="3356575" y="1520525"/>
                <a:ext cx="311000" cy="311025"/>
              </a:xfrm>
              <a:custGeom>
                <a:avLst/>
                <a:gdLst/>
                <a:ahLst/>
                <a:cxnLst/>
                <a:rect l="l" t="t" r="r" b="b"/>
                <a:pathLst>
                  <a:path w="12440" h="12441" extrusionOk="0">
                    <a:moveTo>
                      <a:pt x="8516" y="3359"/>
                    </a:moveTo>
                    <a:cubicBezTo>
                      <a:pt x="8661" y="3359"/>
                      <a:pt x="8805" y="3414"/>
                      <a:pt x="8917" y="3524"/>
                    </a:cubicBezTo>
                    <a:cubicBezTo>
                      <a:pt x="9136" y="3744"/>
                      <a:pt x="9136" y="4102"/>
                      <a:pt x="8917" y="4322"/>
                    </a:cubicBezTo>
                    <a:lnTo>
                      <a:pt x="7056" y="6183"/>
                    </a:lnTo>
                    <a:lnTo>
                      <a:pt x="8917" y="8041"/>
                    </a:lnTo>
                    <a:cubicBezTo>
                      <a:pt x="9326" y="8453"/>
                      <a:pt x="8939" y="9009"/>
                      <a:pt x="8502" y="9009"/>
                    </a:cubicBezTo>
                    <a:cubicBezTo>
                      <a:pt x="8371" y="9009"/>
                      <a:pt x="8235" y="8959"/>
                      <a:pt x="8116" y="8839"/>
                    </a:cubicBezTo>
                    <a:lnTo>
                      <a:pt x="5857" y="6580"/>
                    </a:lnTo>
                    <a:cubicBezTo>
                      <a:pt x="5637" y="6360"/>
                      <a:pt x="5637" y="6002"/>
                      <a:pt x="5857" y="5782"/>
                    </a:cubicBezTo>
                    <a:lnTo>
                      <a:pt x="8116" y="3524"/>
                    </a:lnTo>
                    <a:cubicBezTo>
                      <a:pt x="8227" y="3414"/>
                      <a:pt x="8372" y="3359"/>
                      <a:pt x="8516" y="3359"/>
                    </a:cubicBezTo>
                    <a:close/>
                    <a:moveTo>
                      <a:pt x="5619" y="1"/>
                    </a:moveTo>
                    <a:cubicBezTo>
                      <a:pt x="4367" y="112"/>
                      <a:pt x="3177" y="606"/>
                      <a:pt x="2214" y="1413"/>
                    </a:cubicBezTo>
                    <a:lnTo>
                      <a:pt x="2590" y="1789"/>
                    </a:lnTo>
                    <a:cubicBezTo>
                      <a:pt x="3002" y="2199"/>
                      <a:pt x="2615" y="2757"/>
                      <a:pt x="2178" y="2757"/>
                    </a:cubicBezTo>
                    <a:cubicBezTo>
                      <a:pt x="2047" y="2757"/>
                      <a:pt x="1912" y="2707"/>
                      <a:pt x="1792" y="2587"/>
                    </a:cubicBezTo>
                    <a:lnTo>
                      <a:pt x="1416" y="2211"/>
                    </a:lnTo>
                    <a:cubicBezTo>
                      <a:pt x="609" y="3175"/>
                      <a:pt x="118" y="4364"/>
                      <a:pt x="3" y="5617"/>
                    </a:cubicBezTo>
                    <a:lnTo>
                      <a:pt x="536" y="5617"/>
                    </a:lnTo>
                    <a:cubicBezTo>
                      <a:pt x="1280" y="5617"/>
                      <a:pt x="1283" y="6746"/>
                      <a:pt x="536" y="6746"/>
                    </a:cubicBezTo>
                    <a:lnTo>
                      <a:pt x="0" y="6746"/>
                    </a:lnTo>
                    <a:cubicBezTo>
                      <a:pt x="118" y="8035"/>
                      <a:pt x="627" y="9287"/>
                      <a:pt x="1413" y="10227"/>
                    </a:cubicBezTo>
                    <a:lnTo>
                      <a:pt x="1789" y="9850"/>
                    </a:lnTo>
                    <a:cubicBezTo>
                      <a:pt x="1910" y="9730"/>
                      <a:pt x="2045" y="9679"/>
                      <a:pt x="2176" y="9679"/>
                    </a:cubicBezTo>
                    <a:cubicBezTo>
                      <a:pt x="2613" y="9679"/>
                      <a:pt x="2995" y="10244"/>
                      <a:pt x="2587" y="10651"/>
                    </a:cubicBezTo>
                    <a:lnTo>
                      <a:pt x="2211" y="11028"/>
                    </a:lnTo>
                    <a:cubicBezTo>
                      <a:pt x="3174" y="11832"/>
                      <a:pt x="4364" y="12326"/>
                      <a:pt x="5616" y="12440"/>
                    </a:cubicBezTo>
                    <a:lnTo>
                      <a:pt x="5616" y="11904"/>
                    </a:lnTo>
                    <a:cubicBezTo>
                      <a:pt x="5616" y="11530"/>
                      <a:pt x="5899" y="11343"/>
                      <a:pt x="6182" y="11343"/>
                    </a:cubicBezTo>
                    <a:cubicBezTo>
                      <a:pt x="6464" y="11343"/>
                      <a:pt x="6745" y="11530"/>
                      <a:pt x="6745" y="11904"/>
                    </a:cubicBezTo>
                    <a:lnTo>
                      <a:pt x="6745" y="12440"/>
                    </a:lnTo>
                    <a:cubicBezTo>
                      <a:pt x="8034" y="12323"/>
                      <a:pt x="9287" y="11811"/>
                      <a:pt x="10226" y="11028"/>
                    </a:cubicBezTo>
                    <a:lnTo>
                      <a:pt x="9850" y="10651"/>
                    </a:lnTo>
                    <a:cubicBezTo>
                      <a:pt x="9445" y="10246"/>
                      <a:pt x="9822" y="9678"/>
                      <a:pt x="10259" y="9678"/>
                    </a:cubicBezTo>
                    <a:cubicBezTo>
                      <a:pt x="10390" y="9678"/>
                      <a:pt x="10526" y="9729"/>
                      <a:pt x="10648" y="9850"/>
                    </a:cubicBezTo>
                    <a:lnTo>
                      <a:pt x="11024" y="10227"/>
                    </a:lnTo>
                    <a:cubicBezTo>
                      <a:pt x="11810" y="9287"/>
                      <a:pt x="12319" y="8035"/>
                      <a:pt x="12437" y="6746"/>
                    </a:cubicBezTo>
                    <a:lnTo>
                      <a:pt x="11904" y="6746"/>
                    </a:lnTo>
                    <a:cubicBezTo>
                      <a:pt x="11160" y="6746"/>
                      <a:pt x="11157" y="5617"/>
                      <a:pt x="11904" y="5617"/>
                    </a:cubicBezTo>
                    <a:lnTo>
                      <a:pt x="12440" y="5617"/>
                    </a:lnTo>
                    <a:cubicBezTo>
                      <a:pt x="12325" y="4364"/>
                      <a:pt x="11834" y="3175"/>
                      <a:pt x="11027" y="2211"/>
                    </a:cubicBezTo>
                    <a:lnTo>
                      <a:pt x="10651" y="2587"/>
                    </a:lnTo>
                    <a:cubicBezTo>
                      <a:pt x="10529" y="2709"/>
                      <a:pt x="10392" y="2760"/>
                      <a:pt x="10261" y="2760"/>
                    </a:cubicBezTo>
                    <a:cubicBezTo>
                      <a:pt x="9823" y="2760"/>
                      <a:pt x="9443" y="2197"/>
                      <a:pt x="9853" y="1789"/>
                    </a:cubicBezTo>
                    <a:lnTo>
                      <a:pt x="10232" y="1413"/>
                    </a:lnTo>
                    <a:cubicBezTo>
                      <a:pt x="9290" y="627"/>
                      <a:pt x="8037" y="115"/>
                      <a:pt x="6748" y="1"/>
                    </a:cubicBezTo>
                    <a:lnTo>
                      <a:pt x="6748" y="537"/>
                    </a:lnTo>
                    <a:cubicBezTo>
                      <a:pt x="6748" y="909"/>
                      <a:pt x="6466" y="1096"/>
                      <a:pt x="6183" y="1096"/>
                    </a:cubicBezTo>
                    <a:cubicBezTo>
                      <a:pt x="5901" y="1096"/>
                      <a:pt x="5619" y="910"/>
                      <a:pt x="5619" y="537"/>
                    </a:cubicBezTo>
                    <a:lnTo>
                      <a:pt x="561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24" name="Google Shape;267;p19">
              <a:extLst>
                <a:ext uri="{FF2B5EF4-FFF2-40B4-BE49-F238E27FC236}">
                  <a16:creationId xmlns:a16="http://schemas.microsoft.com/office/drawing/2014/main" id="{0938295E-8A36-4A70-AFDA-620A8ACEA7CB}"/>
                </a:ext>
              </a:extLst>
            </p:cNvPr>
            <p:cNvGrpSpPr/>
            <p:nvPr/>
          </p:nvGrpSpPr>
          <p:grpSpPr>
            <a:xfrm>
              <a:off x="3968514" y="3266628"/>
              <a:ext cx="219890" cy="339095"/>
              <a:chOff x="5726350" y="2028150"/>
              <a:chExt cx="312300" cy="481600"/>
            </a:xfrm>
          </p:grpSpPr>
          <p:sp>
            <p:nvSpPr>
              <p:cNvPr id="25" name="Google Shape;268;p19">
                <a:extLst>
                  <a:ext uri="{FF2B5EF4-FFF2-40B4-BE49-F238E27FC236}">
                    <a16:creationId xmlns:a16="http://schemas.microsoft.com/office/drawing/2014/main" id="{2766A1A6-E569-413A-B947-3405A3B16B61}"/>
                  </a:ext>
                </a:extLst>
              </p:cNvPr>
              <p:cNvSpPr/>
              <p:nvPr/>
            </p:nvSpPr>
            <p:spPr>
              <a:xfrm>
                <a:off x="5756075" y="2028150"/>
                <a:ext cx="2528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10113" h="3331" extrusionOk="0">
                    <a:moveTo>
                      <a:pt x="1639" y="1"/>
                    </a:moveTo>
                    <a:cubicBezTo>
                      <a:pt x="730" y="13"/>
                      <a:pt x="1" y="753"/>
                      <a:pt x="1" y="1666"/>
                    </a:cubicBezTo>
                    <a:cubicBezTo>
                      <a:pt x="1" y="2575"/>
                      <a:pt x="730" y="3316"/>
                      <a:pt x="1639" y="3331"/>
                    </a:cubicBezTo>
                    <a:lnTo>
                      <a:pt x="8474" y="3331"/>
                    </a:lnTo>
                    <a:cubicBezTo>
                      <a:pt x="9384" y="3316"/>
                      <a:pt x="10113" y="2575"/>
                      <a:pt x="10113" y="1666"/>
                    </a:cubicBezTo>
                    <a:cubicBezTo>
                      <a:pt x="10113" y="753"/>
                      <a:pt x="9384" y="13"/>
                      <a:pt x="84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6" name="Google Shape;269;p19">
                <a:extLst>
                  <a:ext uri="{FF2B5EF4-FFF2-40B4-BE49-F238E27FC236}">
                    <a16:creationId xmlns:a16="http://schemas.microsoft.com/office/drawing/2014/main" id="{64DB5E08-FB1A-4DF9-B3C5-A68F685E470A}"/>
                  </a:ext>
                </a:extLst>
              </p:cNvPr>
              <p:cNvSpPr/>
              <p:nvPr/>
            </p:nvSpPr>
            <p:spPr>
              <a:xfrm>
                <a:off x="5726350" y="2139650"/>
                <a:ext cx="312300" cy="224425"/>
              </a:xfrm>
              <a:custGeom>
                <a:avLst/>
                <a:gdLst/>
                <a:ahLst/>
                <a:cxnLst/>
                <a:rect l="l" t="t" r="r" b="b"/>
                <a:pathLst>
                  <a:path w="12492" h="8977" extrusionOk="0">
                    <a:moveTo>
                      <a:pt x="2822" y="0"/>
                    </a:moveTo>
                    <a:lnTo>
                      <a:pt x="2822" y="4800"/>
                    </a:lnTo>
                    <a:cubicBezTo>
                      <a:pt x="1527" y="5589"/>
                      <a:pt x="542" y="6797"/>
                      <a:pt x="36" y="8224"/>
                    </a:cubicBezTo>
                    <a:lnTo>
                      <a:pt x="30" y="8233"/>
                    </a:lnTo>
                    <a:cubicBezTo>
                      <a:pt x="27" y="8242"/>
                      <a:pt x="24" y="8254"/>
                      <a:pt x="21" y="8266"/>
                    </a:cubicBezTo>
                    <a:cubicBezTo>
                      <a:pt x="18" y="8278"/>
                      <a:pt x="15" y="8281"/>
                      <a:pt x="15" y="8287"/>
                    </a:cubicBezTo>
                    <a:cubicBezTo>
                      <a:pt x="12" y="8296"/>
                      <a:pt x="9" y="8308"/>
                      <a:pt x="9" y="8317"/>
                    </a:cubicBezTo>
                    <a:cubicBezTo>
                      <a:pt x="6" y="8326"/>
                      <a:pt x="6" y="8335"/>
                      <a:pt x="3" y="8347"/>
                    </a:cubicBezTo>
                    <a:cubicBezTo>
                      <a:pt x="3" y="8356"/>
                      <a:pt x="3" y="8362"/>
                      <a:pt x="3" y="8368"/>
                    </a:cubicBezTo>
                    <a:cubicBezTo>
                      <a:pt x="0" y="8378"/>
                      <a:pt x="3" y="8393"/>
                      <a:pt x="3" y="8405"/>
                    </a:cubicBezTo>
                    <a:cubicBezTo>
                      <a:pt x="3" y="8408"/>
                      <a:pt x="3" y="8411"/>
                      <a:pt x="3" y="8414"/>
                    </a:cubicBezTo>
                    <a:lnTo>
                      <a:pt x="3" y="8426"/>
                    </a:lnTo>
                    <a:cubicBezTo>
                      <a:pt x="3" y="8438"/>
                      <a:pt x="3" y="8450"/>
                      <a:pt x="3" y="8462"/>
                    </a:cubicBezTo>
                    <a:lnTo>
                      <a:pt x="6" y="8483"/>
                    </a:lnTo>
                    <a:cubicBezTo>
                      <a:pt x="6" y="8495"/>
                      <a:pt x="9" y="8504"/>
                      <a:pt x="12" y="8513"/>
                    </a:cubicBezTo>
                    <a:cubicBezTo>
                      <a:pt x="12" y="8525"/>
                      <a:pt x="15" y="8531"/>
                      <a:pt x="15" y="8540"/>
                    </a:cubicBezTo>
                    <a:cubicBezTo>
                      <a:pt x="18" y="8549"/>
                      <a:pt x="21" y="8558"/>
                      <a:pt x="21" y="8564"/>
                    </a:cubicBezTo>
                    <a:cubicBezTo>
                      <a:pt x="24" y="8573"/>
                      <a:pt x="27" y="8585"/>
                      <a:pt x="33" y="8594"/>
                    </a:cubicBezTo>
                    <a:cubicBezTo>
                      <a:pt x="36" y="8606"/>
                      <a:pt x="36" y="8609"/>
                      <a:pt x="40" y="8615"/>
                    </a:cubicBezTo>
                    <a:cubicBezTo>
                      <a:pt x="43" y="8624"/>
                      <a:pt x="49" y="8636"/>
                      <a:pt x="52" y="8646"/>
                    </a:cubicBezTo>
                    <a:cubicBezTo>
                      <a:pt x="58" y="8658"/>
                      <a:pt x="58" y="8661"/>
                      <a:pt x="61" y="8667"/>
                    </a:cubicBezTo>
                    <a:cubicBezTo>
                      <a:pt x="67" y="8673"/>
                      <a:pt x="73" y="8685"/>
                      <a:pt x="76" y="8694"/>
                    </a:cubicBezTo>
                    <a:cubicBezTo>
                      <a:pt x="82" y="8703"/>
                      <a:pt x="85" y="8709"/>
                      <a:pt x="88" y="8715"/>
                    </a:cubicBezTo>
                    <a:cubicBezTo>
                      <a:pt x="94" y="8721"/>
                      <a:pt x="100" y="8730"/>
                      <a:pt x="106" y="8739"/>
                    </a:cubicBezTo>
                    <a:cubicBezTo>
                      <a:pt x="112" y="8748"/>
                      <a:pt x="115" y="8754"/>
                      <a:pt x="121" y="8760"/>
                    </a:cubicBezTo>
                    <a:cubicBezTo>
                      <a:pt x="127" y="8769"/>
                      <a:pt x="133" y="8775"/>
                      <a:pt x="139" y="8781"/>
                    </a:cubicBezTo>
                    <a:cubicBezTo>
                      <a:pt x="145" y="8787"/>
                      <a:pt x="151" y="8796"/>
                      <a:pt x="157" y="8802"/>
                    </a:cubicBezTo>
                    <a:lnTo>
                      <a:pt x="175" y="8820"/>
                    </a:lnTo>
                    <a:cubicBezTo>
                      <a:pt x="181" y="8826"/>
                      <a:pt x="190" y="8832"/>
                      <a:pt x="196" y="8841"/>
                    </a:cubicBezTo>
                    <a:lnTo>
                      <a:pt x="217" y="8856"/>
                    </a:lnTo>
                    <a:lnTo>
                      <a:pt x="238" y="8874"/>
                    </a:lnTo>
                    <a:lnTo>
                      <a:pt x="262" y="8889"/>
                    </a:lnTo>
                    <a:lnTo>
                      <a:pt x="283" y="8901"/>
                    </a:lnTo>
                    <a:lnTo>
                      <a:pt x="314" y="8917"/>
                    </a:lnTo>
                    <a:cubicBezTo>
                      <a:pt x="320" y="8920"/>
                      <a:pt x="326" y="8923"/>
                      <a:pt x="332" y="8926"/>
                    </a:cubicBezTo>
                    <a:cubicBezTo>
                      <a:pt x="341" y="8929"/>
                      <a:pt x="356" y="8938"/>
                      <a:pt x="368" y="8941"/>
                    </a:cubicBezTo>
                    <a:lnTo>
                      <a:pt x="377" y="8947"/>
                    </a:lnTo>
                    <a:lnTo>
                      <a:pt x="386" y="8947"/>
                    </a:lnTo>
                    <a:lnTo>
                      <a:pt x="413" y="8956"/>
                    </a:lnTo>
                    <a:lnTo>
                      <a:pt x="437" y="8962"/>
                    </a:lnTo>
                    <a:lnTo>
                      <a:pt x="461" y="8968"/>
                    </a:lnTo>
                    <a:cubicBezTo>
                      <a:pt x="473" y="8971"/>
                      <a:pt x="485" y="8971"/>
                      <a:pt x="497" y="8974"/>
                    </a:cubicBezTo>
                    <a:lnTo>
                      <a:pt x="512" y="8977"/>
                    </a:lnTo>
                    <a:lnTo>
                      <a:pt x="11928" y="8977"/>
                    </a:lnTo>
                    <a:cubicBezTo>
                      <a:pt x="11946" y="8977"/>
                      <a:pt x="11967" y="8977"/>
                      <a:pt x="11985" y="8974"/>
                    </a:cubicBezTo>
                    <a:lnTo>
                      <a:pt x="11991" y="8974"/>
                    </a:lnTo>
                    <a:cubicBezTo>
                      <a:pt x="12006" y="8974"/>
                      <a:pt x="12021" y="8971"/>
                      <a:pt x="12033" y="8968"/>
                    </a:cubicBezTo>
                    <a:lnTo>
                      <a:pt x="12051" y="8965"/>
                    </a:lnTo>
                    <a:cubicBezTo>
                      <a:pt x="12063" y="8962"/>
                      <a:pt x="12072" y="8959"/>
                      <a:pt x="12085" y="8956"/>
                    </a:cubicBezTo>
                    <a:lnTo>
                      <a:pt x="12106" y="8950"/>
                    </a:lnTo>
                    <a:lnTo>
                      <a:pt x="12118" y="8947"/>
                    </a:lnTo>
                    <a:lnTo>
                      <a:pt x="12130" y="8941"/>
                    </a:lnTo>
                    <a:lnTo>
                      <a:pt x="12160" y="8929"/>
                    </a:lnTo>
                    <a:lnTo>
                      <a:pt x="12184" y="8917"/>
                    </a:lnTo>
                    <a:cubicBezTo>
                      <a:pt x="12193" y="8914"/>
                      <a:pt x="12199" y="8907"/>
                      <a:pt x="12208" y="8904"/>
                    </a:cubicBezTo>
                    <a:cubicBezTo>
                      <a:pt x="12214" y="8898"/>
                      <a:pt x="12226" y="8892"/>
                      <a:pt x="12235" y="8889"/>
                    </a:cubicBezTo>
                    <a:lnTo>
                      <a:pt x="12253" y="8877"/>
                    </a:lnTo>
                    <a:cubicBezTo>
                      <a:pt x="12262" y="8868"/>
                      <a:pt x="12271" y="8862"/>
                      <a:pt x="12280" y="8856"/>
                    </a:cubicBezTo>
                    <a:lnTo>
                      <a:pt x="12295" y="8844"/>
                    </a:lnTo>
                    <a:cubicBezTo>
                      <a:pt x="12304" y="8835"/>
                      <a:pt x="12313" y="8826"/>
                      <a:pt x="12319" y="8820"/>
                    </a:cubicBezTo>
                    <a:lnTo>
                      <a:pt x="12334" y="8805"/>
                    </a:lnTo>
                    <a:cubicBezTo>
                      <a:pt x="12343" y="8796"/>
                      <a:pt x="12349" y="8790"/>
                      <a:pt x="12359" y="8781"/>
                    </a:cubicBezTo>
                    <a:lnTo>
                      <a:pt x="12371" y="8763"/>
                    </a:lnTo>
                    <a:lnTo>
                      <a:pt x="12389" y="8739"/>
                    </a:lnTo>
                    <a:lnTo>
                      <a:pt x="12404" y="8718"/>
                    </a:lnTo>
                    <a:cubicBezTo>
                      <a:pt x="12410" y="8709"/>
                      <a:pt x="12413" y="8703"/>
                      <a:pt x="12419" y="8694"/>
                    </a:cubicBezTo>
                    <a:cubicBezTo>
                      <a:pt x="12422" y="8688"/>
                      <a:pt x="12428" y="8679"/>
                      <a:pt x="12431" y="8670"/>
                    </a:cubicBezTo>
                    <a:cubicBezTo>
                      <a:pt x="12437" y="8661"/>
                      <a:pt x="12440" y="8655"/>
                      <a:pt x="12443" y="8646"/>
                    </a:cubicBezTo>
                    <a:cubicBezTo>
                      <a:pt x="12446" y="8639"/>
                      <a:pt x="12449" y="8627"/>
                      <a:pt x="12455" y="8618"/>
                    </a:cubicBezTo>
                    <a:cubicBezTo>
                      <a:pt x="12458" y="8609"/>
                      <a:pt x="12461" y="8603"/>
                      <a:pt x="12461" y="8594"/>
                    </a:cubicBezTo>
                    <a:cubicBezTo>
                      <a:pt x="12464" y="8588"/>
                      <a:pt x="12467" y="8576"/>
                      <a:pt x="12470" y="8567"/>
                    </a:cubicBezTo>
                    <a:cubicBezTo>
                      <a:pt x="12473" y="8558"/>
                      <a:pt x="12476" y="8549"/>
                      <a:pt x="12479" y="8540"/>
                    </a:cubicBezTo>
                    <a:cubicBezTo>
                      <a:pt x="12479" y="8534"/>
                      <a:pt x="12482" y="8525"/>
                      <a:pt x="12482" y="8516"/>
                    </a:cubicBezTo>
                    <a:cubicBezTo>
                      <a:pt x="12485" y="8507"/>
                      <a:pt x="12485" y="8495"/>
                      <a:pt x="12488" y="8486"/>
                    </a:cubicBezTo>
                    <a:lnTo>
                      <a:pt x="12491" y="8462"/>
                    </a:lnTo>
                    <a:cubicBezTo>
                      <a:pt x="12491" y="8450"/>
                      <a:pt x="12491" y="8438"/>
                      <a:pt x="12491" y="8426"/>
                    </a:cubicBezTo>
                    <a:lnTo>
                      <a:pt x="12491" y="8414"/>
                    </a:lnTo>
                    <a:cubicBezTo>
                      <a:pt x="12491" y="8411"/>
                      <a:pt x="12491" y="8408"/>
                      <a:pt x="12491" y="8405"/>
                    </a:cubicBezTo>
                    <a:lnTo>
                      <a:pt x="12491" y="8371"/>
                    </a:lnTo>
                    <a:cubicBezTo>
                      <a:pt x="12491" y="8359"/>
                      <a:pt x="12491" y="8356"/>
                      <a:pt x="12491" y="8347"/>
                    </a:cubicBezTo>
                    <a:cubicBezTo>
                      <a:pt x="12488" y="8338"/>
                      <a:pt x="12488" y="8329"/>
                      <a:pt x="12485" y="8317"/>
                    </a:cubicBezTo>
                    <a:cubicBezTo>
                      <a:pt x="12482" y="8308"/>
                      <a:pt x="12482" y="8299"/>
                      <a:pt x="12479" y="8290"/>
                    </a:cubicBezTo>
                    <a:cubicBezTo>
                      <a:pt x="12476" y="8278"/>
                      <a:pt x="12476" y="8275"/>
                      <a:pt x="12473" y="8266"/>
                    </a:cubicBezTo>
                    <a:cubicBezTo>
                      <a:pt x="12473" y="8260"/>
                      <a:pt x="12467" y="8245"/>
                      <a:pt x="12464" y="8233"/>
                    </a:cubicBezTo>
                    <a:lnTo>
                      <a:pt x="12461" y="8224"/>
                    </a:lnTo>
                    <a:cubicBezTo>
                      <a:pt x="11955" y="6797"/>
                      <a:pt x="10970" y="5589"/>
                      <a:pt x="9676" y="4803"/>
                    </a:cubicBezTo>
                    <a:lnTo>
                      <a:pt x="96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7" name="Google Shape;270;p19">
                <a:extLst>
                  <a:ext uri="{FF2B5EF4-FFF2-40B4-BE49-F238E27FC236}">
                    <a16:creationId xmlns:a16="http://schemas.microsoft.com/office/drawing/2014/main" id="{9FAE74AE-3CE3-408C-9110-6A897A14049A}"/>
                  </a:ext>
                </a:extLst>
              </p:cNvPr>
              <p:cNvSpPr/>
              <p:nvPr/>
            </p:nvSpPr>
            <p:spPr>
              <a:xfrm>
                <a:off x="5842500" y="2392350"/>
                <a:ext cx="79975" cy="117400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4696" extrusionOk="0">
                    <a:moveTo>
                      <a:pt x="4" y="1"/>
                    </a:moveTo>
                    <a:lnTo>
                      <a:pt x="4" y="1651"/>
                    </a:lnTo>
                    <a:cubicBezTo>
                      <a:pt x="1" y="2591"/>
                      <a:pt x="287" y="3509"/>
                      <a:pt x="820" y="4283"/>
                    </a:cubicBezTo>
                    <a:cubicBezTo>
                      <a:pt x="994" y="4542"/>
                      <a:pt x="1287" y="4696"/>
                      <a:pt x="1600" y="4696"/>
                    </a:cubicBezTo>
                    <a:cubicBezTo>
                      <a:pt x="1913" y="4696"/>
                      <a:pt x="2205" y="4542"/>
                      <a:pt x="2380" y="4283"/>
                    </a:cubicBezTo>
                    <a:cubicBezTo>
                      <a:pt x="2913" y="3509"/>
                      <a:pt x="3199" y="2591"/>
                      <a:pt x="3196" y="1651"/>
                    </a:cubicBezTo>
                    <a:lnTo>
                      <a:pt x="319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28" name="Google Shape;271;p19">
              <a:extLst>
                <a:ext uri="{FF2B5EF4-FFF2-40B4-BE49-F238E27FC236}">
                  <a16:creationId xmlns:a16="http://schemas.microsoft.com/office/drawing/2014/main" id="{17710EC6-7202-4DF3-8737-08D53A415046}"/>
                </a:ext>
              </a:extLst>
            </p:cNvPr>
            <p:cNvGrpSpPr/>
            <p:nvPr/>
          </p:nvGrpSpPr>
          <p:grpSpPr>
            <a:xfrm>
              <a:off x="3908173" y="4402901"/>
              <a:ext cx="340573" cy="339271"/>
              <a:chOff x="898875" y="4399275"/>
              <a:chExt cx="483700" cy="481850"/>
            </a:xfrm>
          </p:grpSpPr>
          <p:sp>
            <p:nvSpPr>
              <p:cNvPr id="29" name="Google Shape;272;p19">
                <a:extLst>
                  <a:ext uri="{FF2B5EF4-FFF2-40B4-BE49-F238E27FC236}">
                    <a16:creationId xmlns:a16="http://schemas.microsoft.com/office/drawing/2014/main" id="{1998F829-65EB-47BF-9926-16CB402D5115}"/>
                  </a:ext>
                </a:extLst>
              </p:cNvPr>
              <p:cNvSpPr/>
              <p:nvPr/>
            </p:nvSpPr>
            <p:spPr>
              <a:xfrm>
                <a:off x="992750" y="4642900"/>
                <a:ext cx="145300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5812" h="5764" extrusionOk="0">
                    <a:moveTo>
                      <a:pt x="994" y="0"/>
                    </a:moveTo>
                    <a:lnTo>
                      <a:pt x="988" y="12"/>
                    </a:lnTo>
                    <a:cubicBezTo>
                      <a:pt x="988" y="9"/>
                      <a:pt x="991" y="6"/>
                      <a:pt x="991" y="3"/>
                    </a:cubicBezTo>
                    <a:lnTo>
                      <a:pt x="991" y="3"/>
                    </a:lnTo>
                    <a:lnTo>
                      <a:pt x="979" y="27"/>
                    </a:lnTo>
                    <a:lnTo>
                      <a:pt x="108" y="1759"/>
                    </a:lnTo>
                    <a:cubicBezTo>
                      <a:pt x="0" y="1976"/>
                      <a:pt x="42" y="2241"/>
                      <a:pt x="214" y="2415"/>
                    </a:cubicBezTo>
                    <a:lnTo>
                      <a:pt x="3397" y="5598"/>
                    </a:lnTo>
                    <a:cubicBezTo>
                      <a:pt x="3506" y="5707"/>
                      <a:pt x="3649" y="5763"/>
                      <a:pt x="3795" y="5763"/>
                    </a:cubicBezTo>
                    <a:cubicBezTo>
                      <a:pt x="3883" y="5763"/>
                      <a:pt x="3971" y="5743"/>
                      <a:pt x="4053" y="5701"/>
                    </a:cubicBezTo>
                    <a:lnTo>
                      <a:pt x="5797" y="4827"/>
                    </a:lnTo>
                    <a:lnTo>
                      <a:pt x="5800" y="4824"/>
                    </a:lnTo>
                    <a:lnTo>
                      <a:pt x="5812" y="4818"/>
                    </a:lnTo>
                    <a:lnTo>
                      <a:pt x="99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0" name="Google Shape;273;p19">
                <a:extLst>
                  <a:ext uri="{FF2B5EF4-FFF2-40B4-BE49-F238E27FC236}">
                    <a16:creationId xmlns:a16="http://schemas.microsoft.com/office/drawing/2014/main" id="{8B6F4773-A2C2-4B56-B2D5-288CE3F12B12}"/>
                  </a:ext>
                </a:extLst>
              </p:cNvPr>
              <p:cNvSpPr/>
              <p:nvPr/>
            </p:nvSpPr>
            <p:spPr>
              <a:xfrm>
                <a:off x="1138025" y="4763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1" name="Google Shape;274;p19">
                <a:extLst>
                  <a:ext uri="{FF2B5EF4-FFF2-40B4-BE49-F238E27FC236}">
                    <a16:creationId xmlns:a16="http://schemas.microsoft.com/office/drawing/2014/main" id="{76E853DC-64F1-4A56-9DFC-B40DADBCBFE3}"/>
                  </a:ext>
                </a:extLst>
              </p:cNvPr>
              <p:cNvSpPr/>
              <p:nvPr/>
            </p:nvSpPr>
            <p:spPr>
              <a:xfrm>
                <a:off x="1269550" y="4399275"/>
                <a:ext cx="113025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485" extrusionOk="0">
                    <a:moveTo>
                      <a:pt x="3066" y="1"/>
                    </a:moveTo>
                    <a:cubicBezTo>
                      <a:pt x="1947" y="1"/>
                      <a:pt x="938" y="82"/>
                      <a:pt x="0" y="239"/>
                    </a:cubicBezTo>
                    <a:lnTo>
                      <a:pt x="9" y="895"/>
                    </a:lnTo>
                    <a:cubicBezTo>
                      <a:pt x="34" y="2862"/>
                      <a:pt x="1623" y="4452"/>
                      <a:pt x="3590" y="4476"/>
                    </a:cubicBezTo>
                    <a:lnTo>
                      <a:pt x="4243" y="4485"/>
                    </a:lnTo>
                    <a:cubicBezTo>
                      <a:pt x="4439" y="3313"/>
                      <a:pt x="4520" y="2028"/>
                      <a:pt x="4469" y="561"/>
                    </a:cubicBezTo>
                    <a:cubicBezTo>
                      <a:pt x="4457" y="266"/>
                      <a:pt x="4219" y="28"/>
                      <a:pt x="3924" y="16"/>
                    </a:cubicBezTo>
                    <a:cubicBezTo>
                      <a:pt x="3631" y="6"/>
                      <a:pt x="3345" y="1"/>
                      <a:pt x="30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2" name="Google Shape;275;p19">
                <a:extLst>
                  <a:ext uri="{FF2B5EF4-FFF2-40B4-BE49-F238E27FC236}">
                    <a16:creationId xmlns:a16="http://schemas.microsoft.com/office/drawing/2014/main" id="{DB662A32-26B2-40D7-867C-95E1AFC87787}"/>
                  </a:ext>
                </a:extLst>
              </p:cNvPr>
              <p:cNvSpPr/>
              <p:nvPr/>
            </p:nvSpPr>
            <p:spPr>
              <a:xfrm>
                <a:off x="1161975" y="4531175"/>
                <a:ext cx="91400" cy="8435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374" extrusionOk="0">
                    <a:moveTo>
                      <a:pt x="1821" y="1"/>
                    </a:moveTo>
                    <a:cubicBezTo>
                      <a:pt x="1137" y="1"/>
                      <a:pt x="523" y="415"/>
                      <a:pt x="262" y="1046"/>
                    </a:cubicBezTo>
                    <a:cubicBezTo>
                      <a:pt x="0" y="1678"/>
                      <a:pt x="145" y="2410"/>
                      <a:pt x="633" y="2894"/>
                    </a:cubicBezTo>
                    <a:cubicBezTo>
                      <a:pt x="952" y="3214"/>
                      <a:pt x="1391" y="3373"/>
                      <a:pt x="1830" y="3373"/>
                    </a:cubicBezTo>
                    <a:cubicBezTo>
                      <a:pt x="2269" y="3373"/>
                      <a:pt x="2707" y="3214"/>
                      <a:pt x="3027" y="2894"/>
                    </a:cubicBezTo>
                    <a:cubicBezTo>
                      <a:pt x="3511" y="2410"/>
                      <a:pt x="3656" y="1681"/>
                      <a:pt x="3394" y="1046"/>
                    </a:cubicBezTo>
                    <a:cubicBezTo>
                      <a:pt x="3132" y="413"/>
                      <a:pt x="2515" y="1"/>
                      <a:pt x="1828" y="1"/>
                    </a:cubicBezTo>
                    <a:cubicBezTo>
                      <a:pt x="1826" y="1"/>
                      <a:pt x="1823" y="1"/>
                      <a:pt x="1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3" name="Google Shape;276;p19">
                <a:extLst>
                  <a:ext uri="{FF2B5EF4-FFF2-40B4-BE49-F238E27FC236}">
                    <a16:creationId xmlns:a16="http://schemas.microsoft.com/office/drawing/2014/main" id="{0DEA1F1D-CC61-49C0-846F-CCE0225CEE81}"/>
                  </a:ext>
                </a:extLst>
              </p:cNvPr>
              <p:cNvSpPr/>
              <p:nvPr/>
            </p:nvSpPr>
            <p:spPr>
              <a:xfrm>
                <a:off x="1031050" y="4411100"/>
                <a:ext cx="338650" cy="338725"/>
              </a:xfrm>
              <a:custGeom>
                <a:avLst/>
                <a:gdLst/>
                <a:ahLst/>
                <a:cxnLst/>
                <a:rect l="l" t="t" r="r" b="b"/>
                <a:pathLst>
                  <a:path w="13546" h="13549" extrusionOk="0">
                    <a:moveTo>
                      <a:pt x="7066" y="3673"/>
                    </a:moveTo>
                    <a:cubicBezTo>
                      <a:pt x="7800" y="3673"/>
                      <a:pt x="8522" y="3960"/>
                      <a:pt x="9062" y="4500"/>
                    </a:cubicBezTo>
                    <a:cubicBezTo>
                      <a:pt x="10170" y="5602"/>
                      <a:pt x="10170" y="7393"/>
                      <a:pt x="9062" y="8492"/>
                    </a:cubicBezTo>
                    <a:cubicBezTo>
                      <a:pt x="8522" y="9032"/>
                      <a:pt x="7800" y="9319"/>
                      <a:pt x="7066" y="9319"/>
                    </a:cubicBezTo>
                    <a:cubicBezTo>
                      <a:pt x="6702" y="9319"/>
                      <a:pt x="6334" y="9248"/>
                      <a:pt x="5984" y="9104"/>
                    </a:cubicBezTo>
                    <a:cubicBezTo>
                      <a:pt x="4930" y="8667"/>
                      <a:pt x="4244" y="7637"/>
                      <a:pt x="4244" y="6496"/>
                    </a:cubicBezTo>
                    <a:cubicBezTo>
                      <a:pt x="4244" y="5355"/>
                      <a:pt x="4930" y="4325"/>
                      <a:pt x="5984" y="3888"/>
                    </a:cubicBezTo>
                    <a:cubicBezTo>
                      <a:pt x="6334" y="3744"/>
                      <a:pt x="6702" y="3673"/>
                      <a:pt x="7066" y="3673"/>
                    </a:cubicBezTo>
                    <a:close/>
                    <a:moveTo>
                      <a:pt x="3868" y="9124"/>
                    </a:moveTo>
                    <a:cubicBezTo>
                      <a:pt x="4006" y="9124"/>
                      <a:pt x="4147" y="9176"/>
                      <a:pt x="4262" y="9290"/>
                    </a:cubicBezTo>
                    <a:cubicBezTo>
                      <a:pt x="4481" y="9510"/>
                      <a:pt x="4481" y="9869"/>
                      <a:pt x="4262" y="10088"/>
                    </a:cubicBezTo>
                    <a:cubicBezTo>
                      <a:pt x="4147" y="10204"/>
                      <a:pt x="4005" y="10255"/>
                      <a:pt x="3866" y="10255"/>
                    </a:cubicBezTo>
                    <a:cubicBezTo>
                      <a:pt x="3576" y="10255"/>
                      <a:pt x="3298" y="10031"/>
                      <a:pt x="3298" y="9691"/>
                    </a:cubicBezTo>
                    <a:cubicBezTo>
                      <a:pt x="3298" y="9350"/>
                      <a:pt x="3577" y="9124"/>
                      <a:pt x="3868" y="9124"/>
                    </a:cubicBezTo>
                    <a:close/>
                    <a:moveTo>
                      <a:pt x="8414" y="1"/>
                    </a:moveTo>
                    <a:cubicBezTo>
                      <a:pt x="6466" y="507"/>
                      <a:pt x="4888" y="1425"/>
                      <a:pt x="3518" y="2846"/>
                    </a:cubicBezTo>
                    <a:cubicBezTo>
                      <a:pt x="2169" y="4244"/>
                      <a:pt x="1000" y="6282"/>
                      <a:pt x="1" y="8212"/>
                    </a:cubicBezTo>
                    <a:lnTo>
                      <a:pt x="5337" y="13548"/>
                    </a:lnTo>
                    <a:cubicBezTo>
                      <a:pt x="7267" y="12549"/>
                      <a:pt x="9309" y="11380"/>
                      <a:pt x="10706" y="10031"/>
                    </a:cubicBezTo>
                    <a:cubicBezTo>
                      <a:pt x="12124" y="8664"/>
                      <a:pt x="13039" y="7086"/>
                      <a:pt x="13545" y="5138"/>
                    </a:cubicBezTo>
                    <a:lnTo>
                      <a:pt x="13112" y="5129"/>
                    </a:lnTo>
                    <a:cubicBezTo>
                      <a:pt x="10534" y="5099"/>
                      <a:pt x="8453" y="3015"/>
                      <a:pt x="8420" y="440"/>
                    </a:cubicBezTo>
                    <a:lnTo>
                      <a:pt x="841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4" name="Google Shape;277;p19">
                <a:extLst>
                  <a:ext uri="{FF2B5EF4-FFF2-40B4-BE49-F238E27FC236}">
                    <a16:creationId xmlns:a16="http://schemas.microsoft.com/office/drawing/2014/main" id="{A46A3670-FBF3-43AA-929E-CCB71EA8E622}"/>
                  </a:ext>
                </a:extLst>
              </p:cNvPr>
              <p:cNvSpPr/>
              <p:nvPr/>
            </p:nvSpPr>
            <p:spPr>
              <a:xfrm>
                <a:off x="1130500" y="4740450"/>
                <a:ext cx="10895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4450" extrusionOk="0">
                    <a:moveTo>
                      <a:pt x="4358" y="1"/>
                    </a:moveTo>
                    <a:lnTo>
                      <a:pt x="4358" y="1"/>
                    </a:lnTo>
                    <a:cubicBezTo>
                      <a:pt x="2906" y="877"/>
                      <a:pt x="1437" y="1609"/>
                      <a:pt x="1" y="2332"/>
                    </a:cubicBezTo>
                    <a:cubicBezTo>
                      <a:pt x="58" y="3090"/>
                      <a:pt x="112" y="3789"/>
                      <a:pt x="118" y="3882"/>
                    </a:cubicBezTo>
                    <a:cubicBezTo>
                      <a:pt x="118" y="4211"/>
                      <a:pt x="387" y="4450"/>
                      <a:pt x="683" y="4450"/>
                    </a:cubicBezTo>
                    <a:cubicBezTo>
                      <a:pt x="767" y="4450"/>
                      <a:pt x="854" y="4430"/>
                      <a:pt x="937" y="4388"/>
                    </a:cubicBezTo>
                    <a:cubicBezTo>
                      <a:pt x="1039" y="4295"/>
                      <a:pt x="3858" y="3208"/>
                      <a:pt x="43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5" name="Google Shape;278;p19">
                <a:extLst>
                  <a:ext uri="{FF2B5EF4-FFF2-40B4-BE49-F238E27FC236}">
                    <a16:creationId xmlns:a16="http://schemas.microsoft.com/office/drawing/2014/main" id="{11FBB012-3DFB-400D-97BF-21B2AA7E18FC}"/>
                  </a:ext>
                </a:extLst>
              </p:cNvPr>
              <p:cNvSpPr/>
              <p:nvPr/>
            </p:nvSpPr>
            <p:spPr>
              <a:xfrm>
                <a:off x="927325" y="4539825"/>
                <a:ext cx="114150" cy="109800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4392" extrusionOk="0">
                    <a:moveTo>
                      <a:pt x="4565" y="1"/>
                    </a:moveTo>
                    <a:lnTo>
                      <a:pt x="4565" y="1"/>
                    </a:lnTo>
                    <a:cubicBezTo>
                      <a:pt x="1268" y="459"/>
                      <a:pt x="184" y="3334"/>
                      <a:pt x="91" y="3437"/>
                    </a:cubicBezTo>
                    <a:cubicBezTo>
                      <a:pt x="0" y="3611"/>
                      <a:pt x="9" y="3822"/>
                      <a:pt x="112" y="3988"/>
                    </a:cubicBezTo>
                    <a:cubicBezTo>
                      <a:pt x="295" y="4286"/>
                      <a:pt x="606" y="4232"/>
                      <a:pt x="723" y="4256"/>
                    </a:cubicBezTo>
                    <a:lnTo>
                      <a:pt x="2214" y="4391"/>
                    </a:lnTo>
                    <a:cubicBezTo>
                      <a:pt x="2945" y="2928"/>
                      <a:pt x="3680" y="1458"/>
                      <a:pt x="45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6" name="Google Shape;279;p19">
                <a:extLst>
                  <a:ext uri="{FF2B5EF4-FFF2-40B4-BE49-F238E27FC236}">
                    <a16:creationId xmlns:a16="http://schemas.microsoft.com/office/drawing/2014/main" id="{EAC17AC7-CB21-49F7-9BDE-7E4BC44FED5C}"/>
                  </a:ext>
                </a:extLst>
              </p:cNvPr>
              <p:cNvSpPr/>
              <p:nvPr/>
            </p:nvSpPr>
            <p:spPr>
              <a:xfrm>
                <a:off x="898875" y="4711550"/>
                <a:ext cx="170825" cy="169575"/>
              </a:xfrm>
              <a:custGeom>
                <a:avLst/>
                <a:gdLst/>
                <a:ahLst/>
                <a:cxnLst/>
                <a:rect l="l" t="t" r="r" b="b"/>
                <a:pathLst>
                  <a:path w="6833" h="6783" extrusionOk="0">
                    <a:moveTo>
                      <a:pt x="2846" y="1"/>
                    </a:moveTo>
                    <a:cubicBezTo>
                      <a:pt x="1747" y="1052"/>
                      <a:pt x="503" y="4602"/>
                      <a:pt x="63" y="6050"/>
                    </a:cubicBezTo>
                    <a:cubicBezTo>
                      <a:pt x="0" y="6252"/>
                      <a:pt x="54" y="6469"/>
                      <a:pt x="202" y="6616"/>
                    </a:cubicBezTo>
                    <a:cubicBezTo>
                      <a:pt x="309" y="6724"/>
                      <a:pt x="454" y="6782"/>
                      <a:pt x="602" y="6782"/>
                    </a:cubicBezTo>
                    <a:cubicBezTo>
                      <a:pt x="656" y="6782"/>
                      <a:pt x="711" y="6774"/>
                      <a:pt x="765" y="6758"/>
                    </a:cubicBezTo>
                    <a:cubicBezTo>
                      <a:pt x="2225" y="6318"/>
                      <a:pt x="5782" y="5084"/>
                      <a:pt x="6833" y="3981"/>
                    </a:cubicBezTo>
                    <a:cubicBezTo>
                      <a:pt x="6655" y="3900"/>
                      <a:pt x="6492" y="3789"/>
                      <a:pt x="6354" y="3650"/>
                    </a:cubicBezTo>
                    <a:lnTo>
                      <a:pt x="5167" y="2464"/>
                    </a:lnTo>
                    <a:lnTo>
                      <a:pt x="4767" y="2861"/>
                    </a:lnTo>
                    <a:cubicBezTo>
                      <a:pt x="4658" y="2967"/>
                      <a:pt x="4517" y="3020"/>
                      <a:pt x="4375" y="3020"/>
                    </a:cubicBezTo>
                    <a:cubicBezTo>
                      <a:pt x="4231" y="3020"/>
                      <a:pt x="4086" y="2965"/>
                      <a:pt x="3975" y="2855"/>
                    </a:cubicBezTo>
                    <a:cubicBezTo>
                      <a:pt x="3758" y="2638"/>
                      <a:pt x="3755" y="2286"/>
                      <a:pt x="3969" y="2063"/>
                    </a:cubicBezTo>
                    <a:lnTo>
                      <a:pt x="4369" y="1663"/>
                    </a:lnTo>
                    <a:lnTo>
                      <a:pt x="3171" y="464"/>
                    </a:lnTo>
                    <a:cubicBezTo>
                      <a:pt x="3035" y="329"/>
                      <a:pt x="2927" y="172"/>
                      <a:pt x="2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sp>
          <p:nvSpPr>
            <p:cNvPr id="38" name="Google Shape;257;p19">
              <a:extLst>
                <a:ext uri="{FF2B5EF4-FFF2-40B4-BE49-F238E27FC236}">
                  <a16:creationId xmlns:a16="http://schemas.microsoft.com/office/drawing/2014/main" id="{37993D94-03FE-4089-AB49-E233F2399FBB}"/>
                </a:ext>
              </a:extLst>
            </p:cNvPr>
            <p:cNvSpPr/>
            <p:nvPr/>
          </p:nvSpPr>
          <p:spPr>
            <a:xfrm rot="16200000">
              <a:off x="4374845" y="4557349"/>
              <a:ext cx="847200" cy="2223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9" name="Google Shape;258;p19">
              <a:extLst>
                <a:ext uri="{FF2B5EF4-FFF2-40B4-BE49-F238E27FC236}">
                  <a16:creationId xmlns:a16="http://schemas.microsoft.com/office/drawing/2014/main" id="{E8D11F53-D323-4CA4-81A3-4DAC291DF39C}"/>
                </a:ext>
              </a:extLst>
            </p:cNvPr>
            <p:cNvSpPr/>
            <p:nvPr/>
          </p:nvSpPr>
          <p:spPr>
            <a:xfrm>
              <a:off x="4541394" y="5476399"/>
              <a:ext cx="1948800" cy="385800"/>
            </a:xfrm>
            <a:prstGeom prst="roundRect">
              <a:avLst>
                <a:gd name="adj" fmla="val 50000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18287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ES" sz="1200" dirty="0">
                  <a:solidFill>
                    <a:schemeClr val="accent4"/>
                  </a:solidFill>
                  <a:latin typeface="Calibri Light" panose="020F0302020204030204" pitchFamily="34" charset="0"/>
                  <a:ea typeface="Fira Sans Extra Condensed Medium"/>
                  <a:cs typeface="Calibri Light" panose="020F0302020204030204" pitchFamily="34" charset="0"/>
                  <a:sym typeface="Fira Sans Extra Condensed Medium"/>
                </a:rPr>
                <a:t>Población Adulta Mayor</a:t>
              </a:r>
              <a:endParaRPr sz="1200" dirty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40" name="Google Shape;271;p19">
              <a:extLst>
                <a:ext uri="{FF2B5EF4-FFF2-40B4-BE49-F238E27FC236}">
                  <a16:creationId xmlns:a16="http://schemas.microsoft.com/office/drawing/2014/main" id="{ECD9E474-CDA2-449B-A768-339BE979FC82}"/>
                </a:ext>
              </a:extLst>
            </p:cNvPr>
            <p:cNvGrpSpPr/>
            <p:nvPr/>
          </p:nvGrpSpPr>
          <p:grpSpPr>
            <a:xfrm>
              <a:off x="3908173" y="5499663"/>
              <a:ext cx="340573" cy="339271"/>
              <a:chOff x="898875" y="4399275"/>
              <a:chExt cx="483700" cy="481850"/>
            </a:xfrm>
          </p:grpSpPr>
          <p:sp>
            <p:nvSpPr>
              <p:cNvPr id="41" name="Google Shape;272;p19">
                <a:extLst>
                  <a:ext uri="{FF2B5EF4-FFF2-40B4-BE49-F238E27FC236}">
                    <a16:creationId xmlns:a16="http://schemas.microsoft.com/office/drawing/2014/main" id="{5B4C5DAA-5FA8-4E34-8BD3-3BEF0D7CDCC8}"/>
                  </a:ext>
                </a:extLst>
              </p:cNvPr>
              <p:cNvSpPr/>
              <p:nvPr/>
            </p:nvSpPr>
            <p:spPr>
              <a:xfrm>
                <a:off x="992750" y="4642900"/>
                <a:ext cx="145300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5812" h="5764" extrusionOk="0">
                    <a:moveTo>
                      <a:pt x="994" y="0"/>
                    </a:moveTo>
                    <a:lnTo>
                      <a:pt x="988" y="12"/>
                    </a:lnTo>
                    <a:cubicBezTo>
                      <a:pt x="988" y="9"/>
                      <a:pt x="991" y="6"/>
                      <a:pt x="991" y="3"/>
                    </a:cubicBezTo>
                    <a:lnTo>
                      <a:pt x="991" y="3"/>
                    </a:lnTo>
                    <a:lnTo>
                      <a:pt x="979" y="27"/>
                    </a:lnTo>
                    <a:lnTo>
                      <a:pt x="108" y="1759"/>
                    </a:lnTo>
                    <a:cubicBezTo>
                      <a:pt x="0" y="1976"/>
                      <a:pt x="42" y="2241"/>
                      <a:pt x="214" y="2415"/>
                    </a:cubicBezTo>
                    <a:lnTo>
                      <a:pt x="3397" y="5598"/>
                    </a:lnTo>
                    <a:cubicBezTo>
                      <a:pt x="3506" y="5707"/>
                      <a:pt x="3649" y="5763"/>
                      <a:pt x="3795" y="5763"/>
                    </a:cubicBezTo>
                    <a:cubicBezTo>
                      <a:pt x="3883" y="5763"/>
                      <a:pt x="3971" y="5743"/>
                      <a:pt x="4053" y="5701"/>
                    </a:cubicBezTo>
                    <a:lnTo>
                      <a:pt x="5797" y="4827"/>
                    </a:lnTo>
                    <a:lnTo>
                      <a:pt x="5800" y="4824"/>
                    </a:lnTo>
                    <a:lnTo>
                      <a:pt x="5812" y="4818"/>
                    </a:lnTo>
                    <a:lnTo>
                      <a:pt x="99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42" name="Google Shape;273;p19">
                <a:extLst>
                  <a:ext uri="{FF2B5EF4-FFF2-40B4-BE49-F238E27FC236}">
                    <a16:creationId xmlns:a16="http://schemas.microsoft.com/office/drawing/2014/main" id="{1256ABFD-B6F1-48E0-AFFB-2A350A1DE680}"/>
                  </a:ext>
                </a:extLst>
              </p:cNvPr>
              <p:cNvSpPr/>
              <p:nvPr/>
            </p:nvSpPr>
            <p:spPr>
              <a:xfrm>
                <a:off x="1138025" y="4763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43" name="Google Shape;274;p19">
                <a:extLst>
                  <a:ext uri="{FF2B5EF4-FFF2-40B4-BE49-F238E27FC236}">
                    <a16:creationId xmlns:a16="http://schemas.microsoft.com/office/drawing/2014/main" id="{143B3AF3-3066-42DC-BA31-678DD09C5DE7}"/>
                  </a:ext>
                </a:extLst>
              </p:cNvPr>
              <p:cNvSpPr/>
              <p:nvPr/>
            </p:nvSpPr>
            <p:spPr>
              <a:xfrm>
                <a:off x="1269550" y="4399275"/>
                <a:ext cx="113025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485" extrusionOk="0">
                    <a:moveTo>
                      <a:pt x="3066" y="1"/>
                    </a:moveTo>
                    <a:cubicBezTo>
                      <a:pt x="1947" y="1"/>
                      <a:pt x="938" y="82"/>
                      <a:pt x="0" y="239"/>
                    </a:cubicBezTo>
                    <a:lnTo>
                      <a:pt x="9" y="895"/>
                    </a:lnTo>
                    <a:cubicBezTo>
                      <a:pt x="34" y="2862"/>
                      <a:pt x="1623" y="4452"/>
                      <a:pt x="3590" y="4476"/>
                    </a:cubicBezTo>
                    <a:lnTo>
                      <a:pt x="4243" y="4485"/>
                    </a:lnTo>
                    <a:cubicBezTo>
                      <a:pt x="4439" y="3313"/>
                      <a:pt x="4520" y="2028"/>
                      <a:pt x="4469" y="561"/>
                    </a:cubicBezTo>
                    <a:cubicBezTo>
                      <a:pt x="4457" y="266"/>
                      <a:pt x="4219" y="28"/>
                      <a:pt x="3924" y="16"/>
                    </a:cubicBezTo>
                    <a:cubicBezTo>
                      <a:pt x="3631" y="6"/>
                      <a:pt x="3345" y="1"/>
                      <a:pt x="30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44" name="Google Shape;275;p19">
                <a:extLst>
                  <a:ext uri="{FF2B5EF4-FFF2-40B4-BE49-F238E27FC236}">
                    <a16:creationId xmlns:a16="http://schemas.microsoft.com/office/drawing/2014/main" id="{FC7640CA-1373-402A-B109-D95EA23D2705}"/>
                  </a:ext>
                </a:extLst>
              </p:cNvPr>
              <p:cNvSpPr/>
              <p:nvPr/>
            </p:nvSpPr>
            <p:spPr>
              <a:xfrm>
                <a:off x="1161975" y="4531175"/>
                <a:ext cx="91400" cy="8435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374" extrusionOk="0">
                    <a:moveTo>
                      <a:pt x="1821" y="1"/>
                    </a:moveTo>
                    <a:cubicBezTo>
                      <a:pt x="1137" y="1"/>
                      <a:pt x="523" y="415"/>
                      <a:pt x="262" y="1046"/>
                    </a:cubicBezTo>
                    <a:cubicBezTo>
                      <a:pt x="0" y="1678"/>
                      <a:pt x="145" y="2410"/>
                      <a:pt x="633" y="2894"/>
                    </a:cubicBezTo>
                    <a:cubicBezTo>
                      <a:pt x="952" y="3214"/>
                      <a:pt x="1391" y="3373"/>
                      <a:pt x="1830" y="3373"/>
                    </a:cubicBezTo>
                    <a:cubicBezTo>
                      <a:pt x="2269" y="3373"/>
                      <a:pt x="2707" y="3214"/>
                      <a:pt x="3027" y="2894"/>
                    </a:cubicBezTo>
                    <a:cubicBezTo>
                      <a:pt x="3511" y="2410"/>
                      <a:pt x="3656" y="1681"/>
                      <a:pt x="3394" y="1046"/>
                    </a:cubicBezTo>
                    <a:cubicBezTo>
                      <a:pt x="3132" y="413"/>
                      <a:pt x="2515" y="1"/>
                      <a:pt x="1828" y="1"/>
                    </a:cubicBezTo>
                    <a:cubicBezTo>
                      <a:pt x="1826" y="1"/>
                      <a:pt x="1823" y="1"/>
                      <a:pt x="1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45" name="Google Shape;276;p19">
                <a:extLst>
                  <a:ext uri="{FF2B5EF4-FFF2-40B4-BE49-F238E27FC236}">
                    <a16:creationId xmlns:a16="http://schemas.microsoft.com/office/drawing/2014/main" id="{4238B445-893F-4E8B-AF19-D87D15046A86}"/>
                  </a:ext>
                </a:extLst>
              </p:cNvPr>
              <p:cNvSpPr/>
              <p:nvPr/>
            </p:nvSpPr>
            <p:spPr>
              <a:xfrm>
                <a:off x="1031050" y="4411100"/>
                <a:ext cx="338650" cy="338725"/>
              </a:xfrm>
              <a:custGeom>
                <a:avLst/>
                <a:gdLst/>
                <a:ahLst/>
                <a:cxnLst/>
                <a:rect l="l" t="t" r="r" b="b"/>
                <a:pathLst>
                  <a:path w="13546" h="13549" extrusionOk="0">
                    <a:moveTo>
                      <a:pt x="7066" y="3673"/>
                    </a:moveTo>
                    <a:cubicBezTo>
                      <a:pt x="7800" y="3673"/>
                      <a:pt x="8522" y="3960"/>
                      <a:pt x="9062" y="4500"/>
                    </a:cubicBezTo>
                    <a:cubicBezTo>
                      <a:pt x="10170" y="5602"/>
                      <a:pt x="10170" y="7393"/>
                      <a:pt x="9062" y="8492"/>
                    </a:cubicBezTo>
                    <a:cubicBezTo>
                      <a:pt x="8522" y="9032"/>
                      <a:pt x="7800" y="9319"/>
                      <a:pt x="7066" y="9319"/>
                    </a:cubicBezTo>
                    <a:cubicBezTo>
                      <a:pt x="6702" y="9319"/>
                      <a:pt x="6334" y="9248"/>
                      <a:pt x="5984" y="9104"/>
                    </a:cubicBezTo>
                    <a:cubicBezTo>
                      <a:pt x="4930" y="8667"/>
                      <a:pt x="4244" y="7637"/>
                      <a:pt x="4244" y="6496"/>
                    </a:cubicBezTo>
                    <a:cubicBezTo>
                      <a:pt x="4244" y="5355"/>
                      <a:pt x="4930" y="4325"/>
                      <a:pt x="5984" y="3888"/>
                    </a:cubicBezTo>
                    <a:cubicBezTo>
                      <a:pt x="6334" y="3744"/>
                      <a:pt x="6702" y="3673"/>
                      <a:pt x="7066" y="3673"/>
                    </a:cubicBezTo>
                    <a:close/>
                    <a:moveTo>
                      <a:pt x="3868" y="9124"/>
                    </a:moveTo>
                    <a:cubicBezTo>
                      <a:pt x="4006" y="9124"/>
                      <a:pt x="4147" y="9176"/>
                      <a:pt x="4262" y="9290"/>
                    </a:cubicBezTo>
                    <a:cubicBezTo>
                      <a:pt x="4481" y="9510"/>
                      <a:pt x="4481" y="9869"/>
                      <a:pt x="4262" y="10088"/>
                    </a:cubicBezTo>
                    <a:cubicBezTo>
                      <a:pt x="4147" y="10204"/>
                      <a:pt x="4005" y="10255"/>
                      <a:pt x="3866" y="10255"/>
                    </a:cubicBezTo>
                    <a:cubicBezTo>
                      <a:pt x="3576" y="10255"/>
                      <a:pt x="3298" y="10031"/>
                      <a:pt x="3298" y="9691"/>
                    </a:cubicBezTo>
                    <a:cubicBezTo>
                      <a:pt x="3298" y="9350"/>
                      <a:pt x="3577" y="9124"/>
                      <a:pt x="3868" y="9124"/>
                    </a:cubicBezTo>
                    <a:close/>
                    <a:moveTo>
                      <a:pt x="8414" y="1"/>
                    </a:moveTo>
                    <a:cubicBezTo>
                      <a:pt x="6466" y="507"/>
                      <a:pt x="4888" y="1425"/>
                      <a:pt x="3518" y="2846"/>
                    </a:cubicBezTo>
                    <a:cubicBezTo>
                      <a:pt x="2169" y="4244"/>
                      <a:pt x="1000" y="6282"/>
                      <a:pt x="1" y="8212"/>
                    </a:cubicBezTo>
                    <a:lnTo>
                      <a:pt x="5337" y="13548"/>
                    </a:lnTo>
                    <a:cubicBezTo>
                      <a:pt x="7267" y="12549"/>
                      <a:pt x="9309" y="11380"/>
                      <a:pt x="10706" y="10031"/>
                    </a:cubicBezTo>
                    <a:cubicBezTo>
                      <a:pt x="12124" y="8664"/>
                      <a:pt x="13039" y="7086"/>
                      <a:pt x="13545" y="5138"/>
                    </a:cubicBezTo>
                    <a:lnTo>
                      <a:pt x="13112" y="5129"/>
                    </a:lnTo>
                    <a:cubicBezTo>
                      <a:pt x="10534" y="5099"/>
                      <a:pt x="8453" y="3015"/>
                      <a:pt x="8420" y="440"/>
                    </a:cubicBezTo>
                    <a:lnTo>
                      <a:pt x="841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46" name="Google Shape;277;p19">
                <a:extLst>
                  <a:ext uri="{FF2B5EF4-FFF2-40B4-BE49-F238E27FC236}">
                    <a16:creationId xmlns:a16="http://schemas.microsoft.com/office/drawing/2014/main" id="{B956A973-5D51-4138-8E8F-D80691408FF0}"/>
                  </a:ext>
                </a:extLst>
              </p:cNvPr>
              <p:cNvSpPr/>
              <p:nvPr/>
            </p:nvSpPr>
            <p:spPr>
              <a:xfrm>
                <a:off x="1130500" y="4740450"/>
                <a:ext cx="10895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4450" extrusionOk="0">
                    <a:moveTo>
                      <a:pt x="4358" y="1"/>
                    </a:moveTo>
                    <a:lnTo>
                      <a:pt x="4358" y="1"/>
                    </a:lnTo>
                    <a:cubicBezTo>
                      <a:pt x="2906" y="877"/>
                      <a:pt x="1437" y="1609"/>
                      <a:pt x="1" y="2332"/>
                    </a:cubicBezTo>
                    <a:cubicBezTo>
                      <a:pt x="58" y="3090"/>
                      <a:pt x="112" y="3789"/>
                      <a:pt x="118" y="3882"/>
                    </a:cubicBezTo>
                    <a:cubicBezTo>
                      <a:pt x="118" y="4211"/>
                      <a:pt x="387" y="4450"/>
                      <a:pt x="683" y="4450"/>
                    </a:cubicBezTo>
                    <a:cubicBezTo>
                      <a:pt x="767" y="4450"/>
                      <a:pt x="854" y="4430"/>
                      <a:pt x="937" y="4388"/>
                    </a:cubicBezTo>
                    <a:cubicBezTo>
                      <a:pt x="1039" y="4295"/>
                      <a:pt x="3858" y="3208"/>
                      <a:pt x="43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47" name="Google Shape;278;p19">
                <a:extLst>
                  <a:ext uri="{FF2B5EF4-FFF2-40B4-BE49-F238E27FC236}">
                    <a16:creationId xmlns:a16="http://schemas.microsoft.com/office/drawing/2014/main" id="{9FB21D78-1915-40D3-95E1-4E55E1F1FE27}"/>
                  </a:ext>
                </a:extLst>
              </p:cNvPr>
              <p:cNvSpPr/>
              <p:nvPr/>
            </p:nvSpPr>
            <p:spPr>
              <a:xfrm>
                <a:off x="927325" y="4539825"/>
                <a:ext cx="114150" cy="109800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4392" extrusionOk="0">
                    <a:moveTo>
                      <a:pt x="4565" y="1"/>
                    </a:moveTo>
                    <a:lnTo>
                      <a:pt x="4565" y="1"/>
                    </a:lnTo>
                    <a:cubicBezTo>
                      <a:pt x="1268" y="459"/>
                      <a:pt x="184" y="3334"/>
                      <a:pt x="91" y="3437"/>
                    </a:cubicBezTo>
                    <a:cubicBezTo>
                      <a:pt x="0" y="3611"/>
                      <a:pt x="9" y="3822"/>
                      <a:pt x="112" y="3988"/>
                    </a:cubicBezTo>
                    <a:cubicBezTo>
                      <a:pt x="295" y="4286"/>
                      <a:pt x="606" y="4232"/>
                      <a:pt x="723" y="4256"/>
                    </a:cubicBezTo>
                    <a:lnTo>
                      <a:pt x="2214" y="4391"/>
                    </a:lnTo>
                    <a:cubicBezTo>
                      <a:pt x="2945" y="2928"/>
                      <a:pt x="3680" y="1458"/>
                      <a:pt x="45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48" name="Google Shape;279;p19">
                <a:extLst>
                  <a:ext uri="{FF2B5EF4-FFF2-40B4-BE49-F238E27FC236}">
                    <a16:creationId xmlns:a16="http://schemas.microsoft.com/office/drawing/2014/main" id="{EB76DD12-80EC-407B-8F75-416A026018B0}"/>
                  </a:ext>
                </a:extLst>
              </p:cNvPr>
              <p:cNvSpPr/>
              <p:nvPr/>
            </p:nvSpPr>
            <p:spPr>
              <a:xfrm>
                <a:off x="898875" y="4711550"/>
                <a:ext cx="170825" cy="169575"/>
              </a:xfrm>
              <a:custGeom>
                <a:avLst/>
                <a:gdLst/>
                <a:ahLst/>
                <a:cxnLst/>
                <a:rect l="l" t="t" r="r" b="b"/>
                <a:pathLst>
                  <a:path w="6833" h="6783" extrusionOk="0">
                    <a:moveTo>
                      <a:pt x="2846" y="1"/>
                    </a:moveTo>
                    <a:cubicBezTo>
                      <a:pt x="1747" y="1052"/>
                      <a:pt x="503" y="4602"/>
                      <a:pt x="63" y="6050"/>
                    </a:cubicBezTo>
                    <a:cubicBezTo>
                      <a:pt x="0" y="6252"/>
                      <a:pt x="54" y="6469"/>
                      <a:pt x="202" y="6616"/>
                    </a:cubicBezTo>
                    <a:cubicBezTo>
                      <a:pt x="309" y="6724"/>
                      <a:pt x="454" y="6782"/>
                      <a:pt x="602" y="6782"/>
                    </a:cubicBezTo>
                    <a:cubicBezTo>
                      <a:pt x="656" y="6782"/>
                      <a:pt x="711" y="6774"/>
                      <a:pt x="765" y="6758"/>
                    </a:cubicBezTo>
                    <a:cubicBezTo>
                      <a:pt x="2225" y="6318"/>
                      <a:pt x="5782" y="5084"/>
                      <a:pt x="6833" y="3981"/>
                    </a:cubicBezTo>
                    <a:cubicBezTo>
                      <a:pt x="6655" y="3900"/>
                      <a:pt x="6492" y="3789"/>
                      <a:pt x="6354" y="3650"/>
                    </a:cubicBezTo>
                    <a:lnTo>
                      <a:pt x="5167" y="2464"/>
                    </a:lnTo>
                    <a:lnTo>
                      <a:pt x="4767" y="2861"/>
                    </a:lnTo>
                    <a:cubicBezTo>
                      <a:pt x="4658" y="2967"/>
                      <a:pt x="4517" y="3020"/>
                      <a:pt x="4375" y="3020"/>
                    </a:cubicBezTo>
                    <a:cubicBezTo>
                      <a:pt x="4231" y="3020"/>
                      <a:pt x="4086" y="2965"/>
                      <a:pt x="3975" y="2855"/>
                    </a:cubicBezTo>
                    <a:cubicBezTo>
                      <a:pt x="3758" y="2638"/>
                      <a:pt x="3755" y="2286"/>
                      <a:pt x="3969" y="2063"/>
                    </a:cubicBezTo>
                    <a:lnTo>
                      <a:pt x="4369" y="1663"/>
                    </a:lnTo>
                    <a:lnTo>
                      <a:pt x="3171" y="464"/>
                    </a:lnTo>
                    <a:cubicBezTo>
                      <a:pt x="3035" y="329"/>
                      <a:pt x="2927" y="172"/>
                      <a:pt x="2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sp>
          <p:nvSpPr>
            <p:cNvPr id="53" name="Google Shape;290;p19">
              <a:extLst>
                <a:ext uri="{FF2B5EF4-FFF2-40B4-BE49-F238E27FC236}">
                  <a16:creationId xmlns:a16="http://schemas.microsoft.com/office/drawing/2014/main" id="{B428ED79-E29B-4E19-9E5C-CFBB5BF98F34}"/>
                </a:ext>
              </a:extLst>
            </p:cNvPr>
            <p:cNvSpPr/>
            <p:nvPr/>
          </p:nvSpPr>
          <p:spPr>
            <a:xfrm>
              <a:off x="2715246" y="3991086"/>
              <a:ext cx="183319" cy="160295"/>
            </a:xfrm>
            <a:prstGeom prst="ellipse">
              <a:avLst/>
            </a:prstGeom>
            <a:solidFill>
              <a:schemeClr val="bg1"/>
            </a:solidFill>
            <a:ln w="28575" cap="flat" cmpd="sng">
              <a:solidFill>
                <a:srgbClr val="2A07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4" name="Google Shape;291;p19">
              <a:extLst>
                <a:ext uri="{FF2B5EF4-FFF2-40B4-BE49-F238E27FC236}">
                  <a16:creationId xmlns:a16="http://schemas.microsoft.com/office/drawing/2014/main" id="{98DBFCE1-3FAB-4C4A-9845-9B7E88771D64}"/>
                </a:ext>
              </a:extLst>
            </p:cNvPr>
            <p:cNvSpPr/>
            <p:nvPr/>
          </p:nvSpPr>
          <p:spPr>
            <a:xfrm>
              <a:off x="810565" y="3351177"/>
              <a:ext cx="1646837" cy="1440000"/>
            </a:xfrm>
            <a:prstGeom prst="ellipse">
              <a:avLst/>
            </a:prstGeom>
            <a:solidFill>
              <a:srgbClr val="2A07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5" name="Google Shape;292;p19">
              <a:extLst>
                <a:ext uri="{FF2B5EF4-FFF2-40B4-BE49-F238E27FC236}">
                  <a16:creationId xmlns:a16="http://schemas.microsoft.com/office/drawing/2014/main" id="{F6285990-C369-4BFC-8EEA-1DA4D1F123E0}"/>
                </a:ext>
              </a:extLst>
            </p:cNvPr>
            <p:cNvSpPr/>
            <p:nvPr/>
          </p:nvSpPr>
          <p:spPr>
            <a:xfrm>
              <a:off x="984930" y="3503839"/>
              <a:ext cx="1297657" cy="11346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ES" sz="1700" dirty="0">
                  <a:solidFill>
                    <a:srgbClr val="646E78"/>
                  </a:solidFill>
                  <a:latin typeface="Calibri Light" panose="020F0302020204030204" pitchFamily="34" charset="0"/>
                  <a:ea typeface="Fira Sans Extra Condensed Medium"/>
                  <a:cs typeface="Calibri Light" panose="020F0302020204030204" pitchFamily="34" charset="0"/>
                  <a:sym typeface="Fira Sans Extra Condensed Medium"/>
                </a:rPr>
                <a:t>REBPE</a:t>
              </a:r>
              <a:endParaRPr sz="1700" dirty="0">
                <a:solidFill>
                  <a:srgbClr val="646E78"/>
                </a:solidFill>
                <a:latin typeface="Calibri Light" panose="020F0302020204030204" pitchFamily="34" charset="0"/>
                <a:ea typeface="Fira Sans Extra Condensed Medium"/>
                <a:cs typeface="Calibri Light" panose="020F0302020204030204" pitchFamily="34" charset="0"/>
                <a:sym typeface="Fira Sans Extra Condensed Medium"/>
              </a:endParaRPr>
            </a:p>
          </p:txBody>
        </p:sp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F5AC91D1-CC9D-47F4-A224-D9196F1A1B7D}"/>
                </a:ext>
              </a:extLst>
            </p:cNvPr>
            <p:cNvSpPr txBox="1"/>
            <p:nvPr/>
          </p:nvSpPr>
          <p:spPr>
            <a:xfrm>
              <a:off x="3686495" y="1209822"/>
              <a:ext cx="2545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solidFill>
                    <a:srgbClr val="2A075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TEMÁTICAS</a:t>
              </a: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6286E59A-8C40-4084-A9AF-71544E006459}"/>
                </a:ext>
              </a:extLst>
            </p:cNvPr>
            <p:cNvSpPr txBox="1"/>
            <p:nvPr/>
          </p:nvSpPr>
          <p:spPr>
            <a:xfrm>
              <a:off x="7072856" y="1207546"/>
              <a:ext cx="2545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solidFill>
                    <a:srgbClr val="2A075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INDICADORES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7957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31DC0-B501-4E55-AFBF-6A18FC089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61"/>
            <a:ext cx="8577263" cy="1325563"/>
          </a:xfrm>
          <a:noFill/>
        </p:spPr>
        <p:txBody>
          <a:bodyPr>
            <a:noAutofit/>
          </a:bodyPr>
          <a:lstStyle/>
          <a:p>
            <a:r>
              <a:rPr lang="es-MX" sz="2500" b="1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Chimborazo, Cañar y Bolívar prevalecen la orfandad, viudez y discapacidad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72A6BDB-93A6-45B4-B8A4-02CE52826EF6}"/>
              </a:ext>
            </a:extLst>
          </p:cNvPr>
          <p:cNvSpPr txBox="1"/>
          <p:nvPr/>
        </p:nvSpPr>
        <p:spPr>
          <a:xfrm>
            <a:off x="731521" y="5233695"/>
            <a:ext cx="1089442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900" b="1" dirty="0">
                <a:solidFill>
                  <a:srgbClr val="646E7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Nota: </a:t>
            </a:r>
            <a:r>
              <a:rPr lang="es-MX" sz="900" dirty="0">
                <a:solidFill>
                  <a:srgbClr val="646E7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NNA refiere a los niños, niñas y adolescentes huérfanos de padre, madre o ambos.</a:t>
            </a:r>
          </a:p>
          <a:p>
            <a:pPr algn="just"/>
            <a:r>
              <a:rPr lang="es-MX" sz="900" dirty="0">
                <a:solidFill>
                  <a:srgbClr val="646E7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 proporción de personas con discapacidad y viudos/as se calcula en relación a la población total de la provincia; en tanto que los datos de niños, niñas y adolescentes se calcula a partir de la población de 0 a 17 años en la provincia. </a:t>
            </a:r>
            <a:endParaRPr lang="es-EC" sz="900" dirty="0">
              <a:solidFill>
                <a:srgbClr val="646E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44AF9D-4F70-4DE9-87A4-F8AAFD9935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59" r="14508"/>
          <a:stretch/>
        </p:blipFill>
        <p:spPr>
          <a:xfrm>
            <a:off x="838200" y="1135801"/>
            <a:ext cx="6339839" cy="4138743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1192162" y="1333624"/>
            <a:ext cx="1108768" cy="856235"/>
            <a:chOff x="1009282" y="1784328"/>
            <a:chExt cx="1108768" cy="856235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54" t="49524" r="1226" b="34422"/>
            <a:stretch/>
          </p:blipFill>
          <p:spPr>
            <a:xfrm>
              <a:off x="1009282" y="1784328"/>
              <a:ext cx="1108768" cy="856235"/>
            </a:xfrm>
            <a:prstGeom prst="rect">
              <a:avLst/>
            </a:prstGeom>
          </p:spPr>
        </p:pic>
        <p:sp>
          <p:nvSpPr>
            <p:cNvPr id="3" name="Elipse 2"/>
            <p:cNvSpPr/>
            <p:nvPr/>
          </p:nvSpPr>
          <p:spPr>
            <a:xfrm>
              <a:off x="1129189" y="2472613"/>
              <a:ext cx="102453" cy="93306"/>
            </a:xfrm>
            <a:prstGeom prst="ellipse">
              <a:avLst/>
            </a:prstGeom>
            <a:solidFill>
              <a:srgbClr val="4500A2"/>
            </a:solidFill>
            <a:ln>
              <a:solidFill>
                <a:srgbClr val="4500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Elipse 8"/>
            <p:cNvSpPr/>
            <p:nvPr/>
          </p:nvSpPr>
          <p:spPr>
            <a:xfrm>
              <a:off x="1129189" y="2307772"/>
              <a:ext cx="102453" cy="93306"/>
            </a:xfrm>
            <a:prstGeom prst="ellipse">
              <a:avLst/>
            </a:prstGeom>
            <a:solidFill>
              <a:srgbClr val="AA78FF"/>
            </a:solidFill>
            <a:ln>
              <a:solidFill>
                <a:srgbClr val="BD8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Elipse 9"/>
            <p:cNvSpPr/>
            <p:nvPr/>
          </p:nvSpPr>
          <p:spPr>
            <a:xfrm>
              <a:off x="1129188" y="2144248"/>
              <a:ext cx="102453" cy="9330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aphicFrame>
        <p:nvGraphicFramePr>
          <p:cNvPr id="11" name="Objeto 10"/>
          <p:cNvGraphicFramePr>
            <a:graphicFrameLocks noChangeAspect="1"/>
          </p:cNvGraphicFramePr>
          <p:nvPr/>
        </p:nvGraphicFramePr>
        <p:xfrm>
          <a:off x="7532001" y="1222881"/>
          <a:ext cx="4051832" cy="4121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5" imgW="4981485" imgH="5067390" progId="Excel.Sheet.12">
                  <p:embed/>
                </p:oleObj>
              </mc:Choice>
              <mc:Fallback>
                <p:oleObj name="Hoja de cálculo" r:id="rId5" imgW="4981485" imgH="5067390" progId="Excel.Sheet.12">
                  <p:embed/>
                  <p:pic>
                    <p:nvPicPr>
                      <p:cNvPr id="11" name="Objeto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32001" y="1222881"/>
                        <a:ext cx="4051832" cy="4121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008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8062"/>
            <a:ext cx="8577263" cy="1325563"/>
          </a:xfrm>
        </p:spPr>
        <p:txBody>
          <a:bodyPr>
            <a:noAutofit/>
          </a:bodyPr>
          <a:lstStyle/>
          <a:p>
            <a:r>
              <a:rPr lang="es-ES" sz="2500" b="1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Comparativa REBPE, CPV, Proyecciones</a:t>
            </a:r>
            <a:endParaRPr lang="es-EC" sz="2500" b="1" dirty="0">
              <a:solidFill>
                <a:srgbClr val="4C3DA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472194" y="918087"/>
            <a:ext cx="8503200" cy="4515925"/>
            <a:chOff x="1472194" y="961632"/>
            <a:chExt cx="8503200" cy="4515925"/>
          </a:xfrm>
        </p:grpSpPr>
        <p:grpSp>
          <p:nvGrpSpPr>
            <p:cNvPr id="15" name="Google Shape;3364;p43"/>
            <p:cNvGrpSpPr/>
            <p:nvPr/>
          </p:nvGrpSpPr>
          <p:grpSpPr>
            <a:xfrm>
              <a:off x="1575413" y="961632"/>
              <a:ext cx="8282355" cy="1693674"/>
              <a:chOff x="457188" y="961963"/>
              <a:chExt cx="8230075" cy="1948675"/>
            </a:xfrm>
          </p:grpSpPr>
          <p:sp>
            <p:nvSpPr>
              <p:cNvPr id="16" name="Google Shape;3365;p43"/>
              <p:cNvSpPr/>
              <p:nvPr/>
            </p:nvSpPr>
            <p:spPr>
              <a:xfrm>
                <a:off x="3463038" y="2010638"/>
                <a:ext cx="2224200" cy="900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7" name="Google Shape;3366;p43"/>
              <p:cNvSpPr/>
              <p:nvPr/>
            </p:nvSpPr>
            <p:spPr>
              <a:xfrm>
                <a:off x="3457200" y="1411063"/>
                <a:ext cx="2224200" cy="621000"/>
              </a:xfrm>
              <a:prstGeom prst="round2SameRect">
                <a:avLst>
                  <a:gd name="adj1" fmla="val 33597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8" name="Google Shape;3367;p43"/>
              <p:cNvSpPr/>
              <p:nvPr/>
            </p:nvSpPr>
            <p:spPr>
              <a:xfrm>
                <a:off x="463025" y="2010638"/>
                <a:ext cx="2224200" cy="900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9" name="Google Shape;3368;p43"/>
              <p:cNvSpPr/>
              <p:nvPr/>
            </p:nvSpPr>
            <p:spPr>
              <a:xfrm>
                <a:off x="457188" y="1411063"/>
                <a:ext cx="2224200" cy="621000"/>
              </a:xfrm>
              <a:prstGeom prst="round2SameRect">
                <a:avLst>
                  <a:gd name="adj1" fmla="val 33597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0" name="Google Shape;3369;p43"/>
              <p:cNvSpPr/>
              <p:nvPr/>
            </p:nvSpPr>
            <p:spPr>
              <a:xfrm>
                <a:off x="1258850" y="1005338"/>
                <a:ext cx="620875" cy="620875"/>
              </a:xfrm>
              <a:custGeom>
                <a:avLst/>
                <a:gdLst/>
                <a:ahLst/>
                <a:cxnLst/>
                <a:rect l="l" t="t" r="r" b="b"/>
                <a:pathLst>
                  <a:path w="24835" h="24835" extrusionOk="0">
                    <a:moveTo>
                      <a:pt x="0" y="12417"/>
                    </a:moveTo>
                    <a:cubicBezTo>
                      <a:pt x="0" y="19265"/>
                      <a:pt x="5570" y="24834"/>
                      <a:pt x="12417" y="24834"/>
                    </a:cubicBezTo>
                    <a:lnTo>
                      <a:pt x="12417" y="24834"/>
                    </a:lnTo>
                    <a:cubicBezTo>
                      <a:pt x="19288" y="24834"/>
                      <a:pt x="24834" y="19265"/>
                      <a:pt x="24834" y="12417"/>
                    </a:cubicBezTo>
                    <a:lnTo>
                      <a:pt x="24834" y="12417"/>
                    </a:lnTo>
                    <a:cubicBezTo>
                      <a:pt x="24834" y="5547"/>
                      <a:pt x="19288" y="1"/>
                      <a:pt x="12417" y="1"/>
                    </a:cubicBezTo>
                    <a:lnTo>
                      <a:pt x="12417" y="1"/>
                    </a:lnTo>
                    <a:cubicBezTo>
                      <a:pt x="5570" y="1"/>
                      <a:pt x="0" y="5547"/>
                      <a:pt x="0" y="12417"/>
                    </a:cubicBezTo>
                    <a:close/>
                  </a:path>
                </a:pathLst>
              </a:custGeom>
              <a:solidFill>
                <a:srgbClr val="7C84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1" name="Google Shape;3370;p43"/>
              <p:cNvSpPr/>
              <p:nvPr/>
            </p:nvSpPr>
            <p:spPr>
              <a:xfrm>
                <a:off x="1216050" y="961963"/>
                <a:ext cx="707025" cy="707625"/>
              </a:xfrm>
              <a:custGeom>
                <a:avLst/>
                <a:gdLst/>
                <a:ahLst/>
                <a:cxnLst/>
                <a:rect l="l" t="t" r="r" b="b"/>
                <a:pathLst>
                  <a:path w="28281" h="28305" extrusionOk="0">
                    <a:moveTo>
                      <a:pt x="14129" y="1"/>
                    </a:moveTo>
                    <a:cubicBezTo>
                      <a:pt x="6323" y="1"/>
                      <a:pt x="0" y="6323"/>
                      <a:pt x="0" y="14152"/>
                    </a:cubicBezTo>
                    <a:cubicBezTo>
                      <a:pt x="0" y="21959"/>
                      <a:pt x="6323" y="28304"/>
                      <a:pt x="14129" y="28304"/>
                    </a:cubicBezTo>
                    <a:cubicBezTo>
                      <a:pt x="21958" y="28304"/>
                      <a:pt x="28281" y="21959"/>
                      <a:pt x="28281" y="14152"/>
                    </a:cubicBezTo>
                    <a:cubicBezTo>
                      <a:pt x="28281" y="6323"/>
                      <a:pt x="21958" y="1"/>
                      <a:pt x="141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2" name="Google Shape;3371;p43"/>
              <p:cNvSpPr/>
              <p:nvPr/>
            </p:nvSpPr>
            <p:spPr>
              <a:xfrm>
                <a:off x="1267975" y="1013888"/>
                <a:ext cx="603175" cy="603200"/>
              </a:xfrm>
              <a:custGeom>
                <a:avLst/>
                <a:gdLst/>
                <a:ahLst/>
                <a:cxnLst/>
                <a:rect l="l" t="t" r="r" b="b"/>
                <a:pathLst>
                  <a:path w="24127" h="24128" extrusionOk="0">
                    <a:moveTo>
                      <a:pt x="1" y="12075"/>
                    </a:moveTo>
                    <a:cubicBezTo>
                      <a:pt x="1" y="18740"/>
                      <a:pt x="5387" y="24127"/>
                      <a:pt x="12052" y="24127"/>
                    </a:cubicBezTo>
                    <a:lnTo>
                      <a:pt x="12052" y="24127"/>
                    </a:lnTo>
                    <a:cubicBezTo>
                      <a:pt x="18717" y="24127"/>
                      <a:pt x="24127" y="18740"/>
                      <a:pt x="24127" y="12075"/>
                    </a:cubicBezTo>
                    <a:lnTo>
                      <a:pt x="24127" y="12075"/>
                    </a:lnTo>
                    <a:cubicBezTo>
                      <a:pt x="24127" y="5411"/>
                      <a:pt x="18717" y="1"/>
                      <a:pt x="12052" y="1"/>
                    </a:cubicBezTo>
                    <a:lnTo>
                      <a:pt x="12052" y="1"/>
                    </a:lnTo>
                    <a:cubicBezTo>
                      <a:pt x="5387" y="1"/>
                      <a:pt x="1" y="5411"/>
                      <a:pt x="1" y="12075"/>
                    </a:cubicBezTo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3" name="Google Shape;3372;p43"/>
              <p:cNvSpPr/>
              <p:nvPr/>
            </p:nvSpPr>
            <p:spPr>
              <a:xfrm>
                <a:off x="1287950" y="1034438"/>
                <a:ext cx="562675" cy="562675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22507" extrusionOk="0">
                    <a:moveTo>
                      <a:pt x="11253" y="1"/>
                    </a:moveTo>
                    <a:cubicBezTo>
                      <a:pt x="5045" y="1"/>
                      <a:pt x="0" y="5045"/>
                      <a:pt x="0" y="11253"/>
                    </a:cubicBezTo>
                    <a:cubicBezTo>
                      <a:pt x="0" y="17462"/>
                      <a:pt x="5045" y="22506"/>
                      <a:pt x="11253" y="22506"/>
                    </a:cubicBezTo>
                    <a:cubicBezTo>
                      <a:pt x="17485" y="22506"/>
                      <a:pt x="22506" y="17462"/>
                      <a:pt x="22506" y="11253"/>
                    </a:cubicBezTo>
                    <a:cubicBezTo>
                      <a:pt x="22506" y="5045"/>
                      <a:pt x="17485" y="1"/>
                      <a:pt x="11253" y="1"/>
                    </a:cubicBezTo>
                    <a:close/>
                  </a:path>
                </a:pathLst>
              </a:custGeom>
              <a:solidFill>
                <a:srgbClr val="F2EF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4" name="Google Shape;3373;p43"/>
              <p:cNvSpPr txBox="1"/>
              <p:nvPr/>
            </p:nvSpPr>
            <p:spPr>
              <a:xfrm>
                <a:off x="463024" y="2140463"/>
                <a:ext cx="2218363" cy="56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12700" lvl="0" algn="just"/>
                <a:r>
                  <a:rPr lang="es-ES" sz="900" dirty="0">
                    <a:solidFill>
                      <a:schemeClr val="dk1"/>
                    </a:solidFill>
                    <a:latin typeface="Calibri Light" panose="020F0302020204030204" pitchFamily="34" charset="0"/>
                    <a:ea typeface="Roboto"/>
                    <a:cs typeface="Calibri Light" panose="020F0302020204030204" pitchFamily="34" charset="0"/>
                    <a:sym typeface="Roboto"/>
                  </a:rPr>
                  <a:t>Es un conteo exhaustivo de la población y las viviendas de un país en un momento específico.</a:t>
                </a:r>
              </a:p>
            </p:txBody>
          </p:sp>
          <p:sp>
            <p:nvSpPr>
              <p:cNvPr id="25" name="Google Shape;3374;p43"/>
              <p:cNvSpPr txBox="1"/>
              <p:nvPr/>
            </p:nvSpPr>
            <p:spPr>
              <a:xfrm>
                <a:off x="976171" y="1645031"/>
                <a:ext cx="1197900" cy="34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 b="1" dirty="0">
                    <a:solidFill>
                      <a:schemeClr val="lt1"/>
                    </a:solidFill>
                    <a:latin typeface="Calibri Light" panose="020F0302020204030204" pitchFamily="34" charset="0"/>
                    <a:ea typeface="Fira Sans Extra Condensed Medium"/>
                    <a:cs typeface="Calibri Light" panose="020F0302020204030204" pitchFamily="34" charset="0"/>
                    <a:sym typeface="Fira Sans Extra Condensed Medium"/>
                  </a:rPr>
                  <a:t>CPV</a:t>
                </a:r>
                <a:endParaRPr sz="1500" b="1" dirty="0">
                  <a:solidFill>
                    <a:schemeClr val="lt1"/>
                  </a:solidFill>
                  <a:latin typeface="Calibri Light" panose="020F0302020204030204" pitchFamily="34" charset="0"/>
                  <a:ea typeface="Fira Sans Extra Condensed Medium"/>
                  <a:cs typeface="Calibri Light" panose="020F0302020204030204" pitchFamily="34" charset="0"/>
                  <a:sym typeface="Fira Sans Extra Condensed Medium"/>
                </a:endParaRPr>
              </a:p>
            </p:txBody>
          </p:sp>
          <p:sp>
            <p:nvSpPr>
              <p:cNvPr id="26" name="Google Shape;3375;p43"/>
              <p:cNvSpPr/>
              <p:nvPr/>
            </p:nvSpPr>
            <p:spPr>
              <a:xfrm>
                <a:off x="4261850" y="1005338"/>
                <a:ext cx="620300" cy="620875"/>
              </a:xfrm>
              <a:custGeom>
                <a:avLst/>
                <a:gdLst/>
                <a:ahLst/>
                <a:cxnLst/>
                <a:rect l="l" t="t" r="r" b="b"/>
                <a:pathLst>
                  <a:path w="24812" h="24835" extrusionOk="0">
                    <a:moveTo>
                      <a:pt x="1" y="12417"/>
                    </a:moveTo>
                    <a:cubicBezTo>
                      <a:pt x="1" y="19265"/>
                      <a:pt x="5547" y="24834"/>
                      <a:pt x="12395" y="24834"/>
                    </a:cubicBezTo>
                    <a:lnTo>
                      <a:pt x="12395" y="24834"/>
                    </a:lnTo>
                    <a:cubicBezTo>
                      <a:pt x="19265" y="24834"/>
                      <a:pt x="24812" y="19265"/>
                      <a:pt x="24812" y="12417"/>
                    </a:cubicBezTo>
                    <a:lnTo>
                      <a:pt x="24812" y="12417"/>
                    </a:lnTo>
                    <a:cubicBezTo>
                      <a:pt x="24812" y="5547"/>
                      <a:pt x="19265" y="1"/>
                      <a:pt x="12395" y="1"/>
                    </a:cubicBezTo>
                    <a:lnTo>
                      <a:pt x="12395" y="1"/>
                    </a:lnTo>
                    <a:cubicBezTo>
                      <a:pt x="5547" y="1"/>
                      <a:pt x="1" y="5547"/>
                      <a:pt x="1" y="124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7" name="Google Shape;3376;p43"/>
              <p:cNvSpPr/>
              <p:nvPr/>
            </p:nvSpPr>
            <p:spPr>
              <a:xfrm>
                <a:off x="4218475" y="961963"/>
                <a:ext cx="707050" cy="707625"/>
              </a:xfrm>
              <a:custGeom>
                <a:avLst/>
                <a:gdLst/>
                <a:ahLst/>
                <a:cxnLst/>
                <a:rect l="l" t="t" r="r" b="b"/>
                <a:pathLst>
                  <a:path w="28282" h="28305" extrusionOk="0">
                    <a:moveTo>
                      <a:pt x="14130" y="1"/>
                    </a:moveTo>
                    <a:cubicBezTo>
                      <a:pt x="6323" y="1"/>
                      <a:pt x="1" y="6323"/>
                      <a:pt x="1" y="14152"/>
                    </a:cubicBezTo>
                    <a:cubicBezTo>
                      <a:pt x="1" y="21959"/>
                      <a:pt x="6323" y="28304"/>
                      <a:pt x="14130" y="28304"/>
                    </a:cubicBezTo>
                    <a:cubicBezTo>
                      <a:pt x="21959" y="28304"/>
                      <a:pt x="28281" y="21959"/>
                      <a:pt x="28281" y="14152"/>
                    </a:cubicBezTo>
                    <a:cubicBezTo>
                      <a:pt x="28281" y="6323"/>
                      <a:pt x="21959" y="1"/>
                      <a:pt x="141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8" name="Google Shape;3377;p43"/>
              <p:cNvSpPr/>
              <p:nvPr/>
            </p:nvSpPr>
            <p:spPr>
              <a:xfrm>
                <a:off x="4270400" y="1013888"/>
                <a:ext cx="603200" cy="603200"/>
              </a:xfrm>
              <a:custGeom>
                <a:avLst/>
                <a:gdLst/>
                <a:ahLst/>
                <a:cxnLst/>
                <a:rect l="l" t="t" r="r" b="b"/>
                <a:pathLst>
                  <a:path w="24128" h="24128" extrusionOk="0">
                    <a:moveTo>
                      <a:pt x="1" y="12075"/>
                    </a:moveTo>
                    <a:cubicBezTo>
                      <a:pt x="1" y="18740"/>
                      <a:pt x="5411" y="24127"/>
                      <a:pt x="12053" y="24127"/>
                    </a:cubicBezTo>
                    <a:lnTo>
                      <a:pt x="12053" y="24127"/>
                    </a:lnTo>
                    <a:cubicBezTo>
                      <a:pt x="18718" y="24127"/>
                      <a:pt x="24127" y="18740"/>
                      <a:pt x="24127" y="12075"/>
                    </a:cubicBezTo>
                    <a:lnTo>
                      <a:pt x="24127" y="12075"/>
                    </a:lnTo>
                    <a:cubicBezTo>
                      <a:pt x="24127" y="5411"/>
                      <a:pt x="18718" y="1"/>
                      <a:pt x="12053" y="1"/>
                    </a:cubicBezTo>
                    <a:lnTo>
                      <a:pt x="12053" y="1"/>
                    </a:lnTo>
                    <a:cubicBezTo>
                      <a:pt x="5411" y="1"/>
                      <a:pt x="1" y="5411"/>
                      <a:pt x="1" y="12075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9" name="Google Shape;3378;p43"/>
              <p:cNvSpPr/>
              <p:nvPr/>
            </p:nvSpPr>
            <p:spPr>
              <a:xfrm>
                <a:off x="4290375" y="1034438"/>
                <a:ext cx="562675" cy="562675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22507" extrusionOk="0">
                    <a:moveTo>
                      <a:pt x="11254" y="1"/>
                    </a:moveTo>
                    <a:cubicBezTo>
                      <a:pt x="5045" y="1"/>
                      <a:pt x="1" y="5045"/>
                      <a:pt x="1" y="11253"/>
                    </a:cubicBezTo>
                    <a:cubicBezTo>
                      <a:pt x="1" y="17462"/>
                      <a:pt x="5045" y="22506"/>
                      <a:pt x="11254" y="22506"/>
                    </a:cubicBezTo>
                    <a:cubicBezTo>
                      <a:pt x="17485" y="22506"/>
                      <a:pt x="22507" y="17462"/>
                      <a:pt x="22507" y="11253"/>
                    </a:cubicBezTo>
                    <a:cubicBezTo>
                      <a:pt x="22507" y="5045"/>
                      <a:pt x="17485" y="1"/>
                      <a:pt x="11254" y="1"/>
                    </a:cubicBezTo>
                    <a:close/>
                  </a:path>
                </a:pathLst>
              </a:custGeom>
              <a:solidFill>
                <a:srgbClr val="F2EF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0" name="Google Shape;3379;p43"/>
              <p:cNvSpPr/>
              <p:nvPr/>
            </p:nvSpPr>
            <p:spPr>
              <a:xfrm>
                <a:off x="6463063" y="2010638"/>
                <a:ext cx="2224200" cy="900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1" name="Google Shape;3380;p43"/>
              <p:cNvSpPr/>
              <p:nvPr/>
            </p:nvSpPr>
            <p:spPr>
              <a:xfrm>
                <a:off x="6457225" y="1411063"/>
                <a:ext cx="2224200" cy="621000"/>
              </a:xfrm>
              <a:prstGeom prst="round2SameRect">
                <a:avLst>
                  <a:gd name="adj1" fmla="val 33597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2" name="Google Shape;3381;p43"/>
              <p:cNvSpPr txBox="1"/>
              <p:nvPr/>
            </p:nvSpPr>
            <p:spPr>
              <a:xfrm>
                <a:off x="3457200" y="2140463"/>
                <a:ext cx="2230038" cy="56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12700" lvl="0" algn="just"/>
                <a:r>
                  <a:rPr lang="es-ES" sz="900" dirty="0">
                    <a:solidFill>
                      <a:schemeClr val="dk1"/>
                    </a:solidFill>
                    <a:latin typeface="Calibri Light" panose="020F0302020204030204" pitchFamily="34" charset="0"/>
                    <a:ea typeface="Roboto"/>
                    <a:cs typeface="Calibri Light" panose="020F0302020204030204" pitchFamily="34" charset="0"/>
                    <a:sym typeface="Roboto"/>
                  </a:rPr>
                  <a:t>Entrega un conteo de población continua y actualizada a partir de la integración de registros sobre eventos vitales y características de las personas a medida que ocurren.</a:t>
                </a:r>
              </a:p>
            </p:txBody>
          </p:sp>
          <p:sp>
            <p:nvSpPr>
              <p:cNvPr id="33" name="Google Shape;3382;p43"/>
              <p:cNvSpPr txBox="1"/>
              <p:nvPr/>
            </p:nvSpPr>
            <p:spPr>
              <a:xfrm>
                <a:off x="3976183" y="1645031"/>
                <a:ext cx="1197900" cy="34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 b="1" dirty="0">
                    <a:solidFill>
                      <a:schemeClr val="lt1"/>
                    </a:solidFill>
                    <a:latin typeface="Calibri Light" panose="020F0302020204030204" pitchFamily="34" charset="0"/>
                    <a:ea typeface="Fira Sans Extra Condensed Medium"/>
                    <a:cs typeface="Calibri Light" panose="020F0302020204030204" pitchFamily="34" charset="0"/>
                    <a:sym typeface="Fira Sans Extra Condensed Medium"/>
                  </a:rPr>
                  <a:t>REBPE</a:t>
                </a:r>
                <a:endParaRPr sz="1500" b="1" dirty="0">
                  <a:solidFill>
                    <a:schemeClr val="lt1"/>
                  </a:solidFill>
                  <a:latin typeface="Calibri Light" panose="020F0302020204030204" pitchFamily="34" charset="0"/>
                  <a:ea typeface="Fira Sans Extra Condensed Medium"/>
                  <a:cs typeface="Calibri Light" panose="020F0302020204030204" pitchFamily="34" charset="0"/>
                  <a:sym typeface="Fira Sans Extra Condensed Medium"/>
                </a:endParaRPr>
              </a:p>
            </p:txBody>
          </p:sp>
          <p:sp>
            <p:nvSpPr>
              <p:cNvPr id="34" name="Google Shape;3383;p43"/>
              <p:cNvSpPr txBox="1"/>
              <p:nvPr/>
            </p:nvSpPr>
            <p:spPr>
              <a:xfrm>
                <a:off x="6457225" y="2140463"/>
                <a:ext cx="2230038" cy="56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12700" lvl="0" algn="just"/>
                <a:r>
                  <a:rPr lang="es-ES" sz="900" dirty="0">
                    <a:solidFill>
                      <a:schemeClr val="dk1"/>
                    </a:solidFill>
                    <a:latin typeface="Calibri Light" panose="020F0302020204030204" pitchFamily="34" charset="0"/>
                    <a:ea typeface="Roboto"/>
                    <a:cs typeface="Calibri Light" panose="020F0302020204030204" pitchFamily="34" charset="0"/>
                    <a:sym typeface="Roboto"/>
                  </a:rPr>
                  <a:t>Son estimaciones del tamaño y la composición de la población en el futuro, basadas en tendencias pasadas y supuestos sobre el comportamiento de las variables demográficas.</a:t>
                </a:r>
                <a:endParaRPr sz="900" dirty="0">
                  <a:solidFill>
                    <a:schemeClr val="dk1"/>
                  </a:solidFill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endParaRPr>
              </a:p>
            </p:txBody>
          </p:sp>
          <p:sp>
            <p:nvSpPr>
              <p:cNvPr id="35" name="Google Shape;3384;p43"/>
              <p:cNvSpPr txBox="1"/>
              <p:nvPr/>
            </p:nvSpPr>
            <p:spPr>
              <a:xfrm>
                <a:off x="6794337" y="1663033"/>
                <a:ext cx="1549399" cy="34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 b="1" dirty="0">
                    <a:solidFill>
                      <a:schemeClr val="lt1"/>
                    </a:solidFill>
                    <a:latin typeface="Calibri Light" panose="020F0302020204030204" pitchFamily="34" charset="0"/>
                    <a:ea typeface="Fira Sans Extra Condensed Medium"/>
                    <a:cs typeface="Calibri Light" panose="020F0302020204030204" pitchFamily="34" charset="0"/>
                    <a:sym typeface="Fira Sans Extra Condensed Medium"/>
                  </a:rPr>
                  <a:t>Proyecciones</a:t>
                </a:r>
                <a:endParaRPr sz="1500" b="1" dirty="0">
                  <a:solidFill>
                    <a:schemeClr val="lt1"/>
                  </a:solidFill>
                  <a:latin typeface="Calibri Light" panose="020F0302020204030204" pitchFamily="34" charset="0"/>
                  <a:ea typeface="Fira Sans Extra Condensed Medium"/>
                  <a:cs typeface="Calibri Light" panose="020F0302020204030204" pitchFamily="34" charset="0"/>
                  <a:sym typeface="Fira Sans Extra Condensed Medium"/>
                </a:endParaRPr>
              </a:p>
            </p:txBody>
          </p:sp>
          <p:sp>
            <p:nvSpPr>
              <p:cNvPr id="36" name="Google Shape;3385;p43"/>
              <p:cNvSpPr/>
              <p:nvPr/>
            </p:nvSpPr>
            <p:spPr>
              <a:xfrm>
                <a:off x="7258900" y="1005338"/>
                <a:ext cx="620300" cy="620875"/>
              </a:xfrm>
              <a:custGeom>
                <a:avLst/>
                <a:gdLst/>
                <a:ahLst/>
                <a:cxnLst/>
                <a:rect l="l" t="t" r="r" b="b"/>
                <a:pathLst>
                  <a:path w="24812" h="24835" extrusionOk="0">
                    <a:moveTo>
                      <a:pt x="0" y="12417"/>
                    </a:moveTo>
                    <a:cubicBezTo>
                      <a:pt x="0" y="19265"/>
                      <a:pt x="5547" y="24834"/>
                      <a:pt x="12417" y="24834"/>
                    </a:cubicBezTo>
                    <a:lnTo>
                      <a:pt x="12417" y="24834"/>
                    </a:lnTo>
                    <a:cubicBezTo>
                      <a:pt x="19265" y="24834"/>
                      <a:pt x="24811" y="19265"/>
                      <a:pt x="24811" y="12417"/>
                    </a:cubicBezTo>
                    <a:lnTo>
                      <a:pt x="24811" y="12417"/>
                    </a:lnTo>
                    <a:cubicBezTo>
                      <a:pt x="24811" y="5547"/>
                      <a:pt x="19265" y="1"/>
                      <a:pt x="12417" y="1"/>
                    </a:cubicBezTo>
                    <a:lnTo>
                      <a:pt x="12417" y="1"/>
                    </a:lnTo>
                    <a:cubicBezTo>
                      <a:pt x="5547" y="1"/>
                      <a:pt x="0" y="5547"/>
                      <a:pt x="0" y="12417"/>
                    </a:cubicBezTo>
                    <a:close/>
                  </a:path>
                </a:pathLst>
              </a:custGeom>
              <a:solidFill>
                <a:srgbClr val="7C84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7" name="Google Shape;3386;p43"/>
              <p:cNvSpPr/>
              <p:nvPr/>
            </p:nvSpPr>
            <p:spPr>
              <a:xfrm>
                <a:off x="7215525" y="961963"/>
                <a:ext cx="707025" cy="707625"/>
              </a:xfrm>
              <a:custGeom>
                <a:avLst/>
                <a:gdLst/>
                <a:ahLst/>
                <a:cxnLst/>
                <a:rect l="l" t="t" r="r" b="b"/>
                <a:pathLst>
                  <a:path w="28281" h="28305" extrusionOk="0">
                    <a:moveTo>
                      <a:pt x="14152" y="1"/>
                    </a:moveTo>
                    <a:cubicBezTo>
                      <a:pt x="6323" y="1"/>
                      <a:pt x="0" y="6323"/>
                      <a:pt x="0" y="14152"/>
                    </a:cubicBezTo>
                    <a:cubicBezTo>
                      <a:pt x="0" y="21959"/>
                      <a:pt x="6323" y="28304"/>
                      <a:pt x="14152" y="28304"/>
                    </a:cubicBezTo>
                    <a:cubicBezTo>
                      <a:pt x="21958" y="28304"/>
                      <a:pt x="28281" y="21959"/>
                      <a:pt x="28281" y="14152"/>
                    </a:cubicBezTo>
                    <a:cubicBezTo>
                      <a:pt x="28281" y="6323"/>
                      <a:pt x="21958" y="1"/>
                      <a:pt x="141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8" name="Google Shape;3387;p43"/>
              <p:cNvSpPr/>
              <p:nvPr/>
            </p:nvSpPr>
            <p:spPr>
              <a:xfrm>
                <a:off x="7267450" y="1013888"/>
                <a:ext cx="603175" cy="603200"/>
              </a:xfrm>
              <a:custGeom>
                <a:avLst/>
                <a:gdLst/>
                <a:ahLst/>
                <a:cxnLst/>
                <a:rect l="l" t="t" r="r" b="b"/>
                <a:pathLst>
                  <a:path w="24127" h="24128" extrusionOk="0">
                    <a:moveTo>
                      <a:pt x="0" y="12075"/>
                    </a:moveTo>
                    <a:cubicBezTo>
                      <a:pt x="0" y="18740"/>
                      <a:pt x="5410" y="24127"/>
                      <a:pt x="12075" y="24127"/>
                    </a:cubicBezTo>
                    <a:lnTo>
                      <a:pt x="12075" y="24127"/>
                    </a:lnTo>
                    <a:cubicBezTo>
                      <a:pt x="18717" y="24127"/>
                      <a:pt x="24127" y="18740"/>
                      <a:pt x="24127" y="12075"/>
                    </a:cubicBezTo>
                    <a:lnTo>
                      <a:pt x="24127" y="12075"/>
                    </a:lnTo>
                    <a:cubicBezTo>
                      <a:pt x="24127" y="5411"/>
                      <a:pt x="18717" y="1"/>
                      <a:pt x="12075" y="1"/>
                    </a:cubicBezTo>
                    <a:lnTo>
                      <a:pt x="12075" y="1"/>
                    </a:lnTo>
                    <a:cubicBezTo>
                      <a:pt x="5410" y="1"/>
                      <a:pt x="0" y="5411"/>
                      <a:pt x="0" y="12075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9" name="Google Shape;3388;p43"/>
              <p:cNvSpPr/>
              <p:nvPr/>
            </p:nvSpPr>
            <p:spPr>
              <a:xfrm>
                <a:off x="7288000" y="1034438"/>
                <a:ext cx="562650" cy="562675"/>
              </a:xfrm>
              <a:custGeom>
                <a:avLst/>
                <a:gdLst/>
                <a:ahLst/>
                <a:cxnLst/>
                <a:rect l="l" t="t" r="r" b="b"/>
                <a:pathLst>
                  <a:path w="22506" h="22507" extrusionOk="0">
                    <a:moveTo>
                      <a:pt x="11253" y="1"/>
                    </a:moveTo>
                    <a:cubicBezTo>
                      <a:pt x="5022" y="1"/>
                      <a:pt x="0" y="5045"/>
                      <a:pt x="0" y="11253"/>
                    </a:cubicBezTo>
                    <a:cubicBezTo>
                      <a:pt x="0" y="17462"/>
                      <a:pt x="5022" y="22506"/>
                      <a:pt x="11253" y="22506"/>
                    </a:cubicBezTo>
                    <a:cubicBezTo>
                      <a:pt x="17461" y="22506"/>
                      <a:pt x="22506" y="17462"/>
                      <a:pt x="22506" y="11253"/>
                    </a:cubicBezTo>
                    <a:cubicBezTo>
                      <a:pt x="22506" y="5045"/>
                      <a:pt x="17461" y="1"/>
                      <a:pt x="11253" y="1"/>
                    </a:cubicBezTo>
                    <a:close/>
                  </a:path>
                </a:pathLst>
              </a:custGeom>
              <a:solidFill>
                <a:srgbClr val="F2EF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74" name="Google Shape;1546;p27"/>
            <p:cNvGrpSpPr/>
            <p:nvPr/>
          </p:nvGrpSpPr>
          <p:grpSpPr>
            <a:xfrm>
              <a:off x="8534593" y="1073734"/>
              <a:ext cx="396000" cy="344180"/>
              <a:chOff x="928793" y="1370209"/>
              <a:chExt cx="646235" cy="645374"/>
            </a:xfrm>
            <a:solidFill>
              <a:schemeClr val="bg1">
                <a:lumMod val="75000"/>
              </a:schemeClr>
            </a:solidFill>
          </p:grpSpPr>
          <p:sp>
            <p:nvSpPr>
              <p:cNvPr id="75" name="Google Shape;1547;p27"/>
              <p:cNvSpPr/>
              <p:nvPr/>
            </p:nvSpPr>
            <p:spPr>
              <a:xfrm>
                <a:off x="928793" y="1429160"/>
                <a:ext cx="285856" cy="495539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13811" extrusionOk="0">
                    <a:moveTo>
                      <a:pt x="7967" y="1"/>
                    </a:moveTo>
                    <a:cubicBezTo>
                      <a:pt x="3562" y="115"/>
                      <a:pt x="1" y="3721"/>
                      <a:pt x="1" y="8172"/>
                    </a:cubicBezTo>
                    <a:cubicBezTo>
                      <a:pt x="1" y="10364"/>
                      <a:pt x="868" y="12326"/>
                      <a:pt x="2261" y="13810"/>
                    </a:cubicBezTo>
                    <a:lnTo>
                      <a:pt x="7967" y="8081"/>
                    </a:lnTo>
                    <a:lnTo>
                      <a:pt x="796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76" name="Google Shape;1548;p27"/>
              <p:cNvSpPr/>
              <p:nvPr/>
            </p:nvSpPr>
            <p:spPr>
              <a:xfrm>
                <a:off x="1020538" y="1733028"/>
                <a:ext cx="403794" cy="282555"/>
              </a:xfrm>
              <a:custGeom>
                <a:avLst/>
                <a:gdLst/>
                <a:ahLst/>
                <a:cxnLst/>
                <a:rect l="l" t="t" r="r" b="b"/>
                <a:pathLst>
                  <a:path w="11254" h="7875" extrusionOk="0">
                    <a:moveTo>
                      <a:pt x="5615" y="0"/>
                    </a:moveTo>
                    <a:lnTo>
                      <a:pt x="0" y="5638"/>
                    </a:lnTo>
                    <a:cubicBezTo>
                      <a:pt x="1461" y="7030"/>
                      <a:pt x="3447" y="7875"/>
                      <a:pt x="5615" y="7875"/>
                    </a:cubicBezTo>
                    <a:cubicBezTo>
                      <a:pt x="7807" y="7875"/>
                      <a:pt x="9792" y="7030"/>
                      <a:pt x="11253" y="5638"/>
                    </a:cubicBezTo>
                    <a:lnTo>
                      <a:pt x="6962" y="1324"/>
                    </a:lnTo>
                    <a:lnTo>
                      <a:pt x="6939" y="1324"/>
                    </a:lnTo>
                    <a:lnTo>
                      <a:pt x="56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77" name="Google Shape;1549;p27"/>
              <p:cNvSpPr/>
              <p:nvPr/>
            </p:nvSpPr>
            <p:spPr>
              <a:xfrm>
                <a:off x="1398893" y="1888603"/>
                <a:ext cx="64728" cy="36095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006" extrusionOk="0">
                    <a:moveTo>
                      <a:pt x="1" y="1"/>
                    </a:moveTo>
                    <a:lnTo>
                      <a:pt x="1005" y="1005"/>
                    </a:lnTo>
                    <a:cubicBezTo>
                      <a:pt x="1302" y="686"/>
                      <a:pt x="1576" y="343"/>
                      <a:pt x="1804" y="1"/>
                    </a:cubicBezTo>
                    <a:lnTo>
                      <a:pt x="18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78" name="Google Shape;1550;p27"/>
              <p:cNvSpPr/>
              <p:nvPr/>
            </p:nvSpPr>
            <p:spPr>
              <a:xfrm>
                <a:off x="1346472" y="1835393"/>
                <a:ext cx="146642" cy="37710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1051" extrusionOk="0">
                    <a:moveTo>
                      <a:pt x="1" y="0"/>
                    </a:moveTo>
                    <a:lnTo>
                      <a:pt x="1051" y="1050"/>
                    </a:lnTo>
                    <a:lnTo>
                      <a:pt x="3539" y="1050"/>
                    </a:lnTo>
                    <a:cubicBezTo>
                      <a:pt x="3744" y="731"/>
                      <a:pt x="3927" y="365"/>
                      <a:pt x="408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79" name="Google Shape;1551;p27"/>
              <p:cNvSpPr/>
              <p:nvPr/>
            </p:nvSpPr>
            <p:spPr>
              <a:xfrm>
                <a:off x="1293262" y="1782973"/>
                <a:ext cx="216249" cy="37710"/>
              </a:xfrm>
              <a:custGeom>
                <a:avLst/>
                <a:gdLst/>
                <a:ahLst/>
                <a:cxnLst/>
                <a:rect l="l" t="t" r="r" b="b"/>
                <a:pathLst>
                  <a:path w="6027" h="1051" extrusionOk="0">
                    <a:moveTo>
                      <a:pt x="0" y="0"/>
                    </a:moveTo>
                    <a:lnTo>
                      <a:pt x="1073" y="1050"/>
                    </a:lnTo>
                    <a:lnTo>
                      <a:pt x="5729" y="1050"/>
                    </a:lnTo>
                    <a:cubicBezTo>
                      <a:pt x="5843" y="708"/>
                      <a:pt x="5935" y="366"/>
                      <a:pt x="60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80" name="Google Shape;1552;p27"/>
              <p:cNvSpPr/>
              <p:nvPr/>
            </p:nvSpPr>
            <p:spPr>
              <a:xfrm>
                <a:off x="1240841" y="1729727"/>
                <a:ext cx="274374" cy="37710"/>
              </a:xfrm>
              <a:custGeom>
                <a:avLst/>
                <a:gdLst/>
                <a:ahLst/>
                <a:cxnLst/>
                <a:rect l="l" t="t" r="r" b="b"/>
                <a:pathLst>
                  <a:path w="7647" h="1051" extrusionOk="0">
                    <a:moveTo>
                      <a:pt x="0" y="1"/>
                    </a:moveTo>
                    <a:lnTo>
                      <a:pt x="1050" y="1051"/>
                    </a:lnTo>
                    <a:lnTo>
                      <a:pt x="7555" y="1051"/>
                    </a:lnTo>
                    <a:cubicBezTo>
                      <a:pt x="7624" y="708"/>
                      <a:pt x="7647" y="366"/>
                      <a:pt x="76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81" name="Google Shape;1553;p27"/>
              <p:cNvSpPr/>
              <p:nvPr/>
            </p:nvSpPr>
            <p:spPr>
              <a:xfrm>
                <a:off x="1230185" y="1429160"/>
                <a:ext cx="285031" cy="285856"/>
              </a:xfrm>
              <a:custGeom>
                <a:avLst/>
                <a:gdLst/>
                <a:ahLst/>
                <a:cxnLst/>
                <a:rect l="l" t="t" r="r" b="b"/>
                <a:pathLst>
                  <a:path w="7944" h="7967" extrusionOk="0">
                    <a:moveTo>
                      <a:pt x="1" y="1"/>
                    </a:moveTo>
                    <a:lnTo>
                      <a:pt x="1" y="7967"/>
                    </a:lnTo>
                    <a:lnTo>
                      <a:pt x="7944" y="7967"/>
                    </a:lnTo>
                    <a:cubicBezTo>
                      <a:pt x="7830" y="3607"/>
                      <a:pt x="4337" y="115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82" name="Google Shape;1554;p27"/>
              <p:cNvSpPr/>
              <p:nvPr/>
            </p:nvSpPr>
            <p:spPr>
              <a:xfrm>
                <a:off x="1289172" y="1370209"/>
                <a:ext cx="285856" cy="285031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7944" extrusionOk="0">
                    <a:moveTo>
                      <a:pt x="0" y="0"/>
                    </a:moveTo>
                    <a:lnTo>
                      <a:pt x="0" y="7944"/>
                    </a:lnTo>
                    <a:lnTo>
                      <a:pt x="7966" y="7944"/>
                    </a:lnTo>
                    <a:cubicBezTo>
                      <a:pt x="7852" y="3607"/>
                      <a:pt x="4360" y="11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83" name="Google Shape;1569;p27"/>
            <p:cNvGrpSpPr/>
            <p:nvPr/>
          </p:nvGrpSpPr>
          <p:grpSpPr>
            <a:xfrm>
              <a:off x="5493860" y="1073734"/>
              <a:ext cx="396000" cy="344180"/>
              <a:chOff x="4175215" y="1433250"/>
              <a:chExt cx="609350" cy="588073"/>
            </a:xfrm>
          </p:grpSpPr>
          <p:sp>
            <p:nvSpPr>
              <p:cNvPr id="84" name="Google Shape;1570;p27"/>
              <p:cNvSpPr/>
              <p:nvPr/>
            </p:nvSpPr>
            <p:spPr>
              <a:xfrm>
                <a:off x="4345573" y="1433250"/>
                <a:ext cx="438992" cy="581507"/>
              </a:xfrm>
              <a:custGeom>
                <a:avLst/>
                <a:gdLst/>
                <a:ahLst/>
                <a:cxnLst/>
                <a:rect l="l" t="t" r="r" b="b"/>
                <a:pathLst>
                  <a:path w="12235" h="16207" extrusionOk="0">
                    <a:moveTo>
                      <a:pt x="548" y="1"/>
                    </a:moveTo>
                    <a:cubicBezTo>
                      <a:pt x="251" y="1"/>
                      <a:pt x="0" y="321"/>
                      <a:pt x="0" y="731"/>
                    </a:cubicBezTo>
                    <a:lnTo>
                      <a:pt x="0" y="15454"/>
                    </a:lnTo>
                    <a:cubicBezTo>
                      <a:pt x="0" y="15887"/>
                      <a:pt x="251" y="16207"/>
                      <a:pt x="548" y="16207"/>
                    </a:cubicBezTo>
                    <a:lnTo>
                      <a:pt x="8651" y="16207"/>
                    </a:lnTo>
                    <a:lnTo>
                      <a:pt x="12234" y="12646"/>
                    </a:lnTo>
                    <a:lnTo>
                      <a:pt x="12234" y="731"/>
                    </a:lnTo>
                    <a:cubicBezTo>
                      <a:pt x="12234" y="321"/>
                      <a:pt x="11983" y="1"/>
                      <a:pt x="11687" y="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85" name="Google Shape;1571;p27"/>
              <p:cNvSpPr/>
              <p:nvPr/>
            </p:nvSpPr>
            <p:spPr>
              <a:xfrm>
                <a:off x="4393868" y="1476665"/>
                <a:ext cx="342367" cy="44276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1234" extrusionOk="0">
                    <a:moveTo>
                      <a:pt x="617" y="1"/>
                    </a:moveTo>
                    <a:cubicBezTo>
                      <a:pt x="275" y="1"/>
                      <a:pt x="1" y="275"/>
                      <a:pt x="1" y="617"/>
                    </a:cubicBezTo>
                    <a:cubicBezTo>
                      <a:pt x="1" y="959"/>
                      <a:pt x="275" y="1233"/>
                      <a:pt x="617" y="1233"/>
                    </a:cubicBezTo>
                    <a:lnTo>
                      <a:pt x="8925" y="1233"/>
                    </a:lnTo>
                    <a:cubicBezTo>
                      <a:pt x="9268" y="1233"/>
                      <a:pt x="9542" y="959"/>
                      <a:pt x="9542" y="617"/>
                    </a:cubicBezTo>
                    <a:cubicBezTo>
                      <a:pt x="9542" y="275"/>
                      <a:pt x="9268" y="1"/>
                      <a:pt x="8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86" name="Google Shape;1572;p27"/>
              <p:cNvSpPr/>
              <p:nvPr/>
            </p:nvSpPr>
            <p:spPr>
              <a:xfrm>
                <a:off x="4175215" y="1579856"/>
                <a:ext cx="457004" cy="441468"/>
              </a:xfrm>
              <a:custGeom>
                <a:avLst/>
                <a:gdLst/>
                <a:ahLst/>
                <a:cxnLst/>
                <a:rect l="l" t="t" r="r" b="b"/>
                <a:pathLst>
                  <a:path w="12737" h="12304" extrusionOk="0">
                    <a:moveTo>
                      <a:pt x="7966" y="685"/>
                    </a:moveTo>
                    <a:cubicBezTo>
                      <a:pt x="9085" y="685"/>
                      <a:pt x="10135" y="1119"/>
                      <a:pt x="10888" y="1941"/>
                    </a:cubicBezTo>
                    <a:cubicBezTo>
                      <a:pt x="11641" y="2717"/>
                      <a:pt x="12029" y="3744"/>
                      <a:pt x="12006" y="4817"/>
                    </a:cubicBezTo>
                    <a:cubicBezTo>
                      <a:pt x="11984" y="5890"/>
                      <a:pt x="11550" y="6894"/>
                      <a:pt x="10774" y="7647"/>
                    </a:cubicBezTo>
                    <a:cubicBezTo>
                      <a:pt x="10021" y="8355"/>
                      <a:pt x="9016" y="8766"/>
                      <a:pt x="7966" y="8766"/>
                    </a:cubicBezTo>
                    <a:cubicBezTo>
                      <a:pt x="6985" y="8766"/>
                      <a:pt x="6026" y="8400"/>
                      <a:pt x="5273" y="7738"/>
                    </a:cubicBezTo>
                    <a:lnTo>
                      <a:pt x="5045" y="7533"/>
                    </a:lnTo>
                    <a:lnTo>
                      <a:pt x="4839" y="7282"/>
                    </a:lnTo>
                    <a:cubicBezTo>
                      <a:pt x="3515" y="5661"/>
                      <a:pt x="3675" y="3242"/>
                      <a:pt x="5182" y="1804"/>
                    </a:cubicBezTo>
                    <a:cubicBezTo>
                      <a:pt x="5935" y="1073"/>
                      <a:pt x="6916" y="685"/>
                      <a:pt x="7966" y="685"/>
                    </a:cubicBezTo>
                    <a:close/>
                    <a:moveTo>
                      <a:pt x="3949" y="8195"/>
                    </a:moveTo>
                    <a:lnTo>
                      <a:pt x="4337" y="8606"/>
                    </a:lnTo>
                    <a:lnTo>
                      <a:pt x="1712" y="11117"/>
                    </a:lnTo>
                    <a:cubicBezTo>
                      <a:pt x="1667" y="11025"/>
                      <a:pt x="1621" y="10934"/>
                      <a:pt x="1553" y="10866"/>
                    </a:cubicBezTo>
                    <a:cubicBezTo>
                      <a:pt x="1484" y="10797"/>
                      <a:pt x="1416" y="10729"/>
                      <a:pt x="1324" y="10706"/>
                    </a:cubicBezTo>
                    <a:lnTo>
                      <a:pt x="3949" y="8195"/>
                    </a:lnTo>
                    <a:close/>
                    <a:moveTo>
                      <a:pt x="1073" y="11276"/>
                    </a:moveTo>
                    <a:cubicBezTo>
                      <a:pt x="1096" y="11276"/>
                      <a:pt x="1096" y="11299"/>
                      <a:pt x="1096" y="11299"/>
                    </a:cubicBezTo>
                    <a:cubicBezTo>
                      <a:pt x="1096" y="11299"/>
                      <a:pt x="1119" y="11299"/>
                      <a:pt x="1119" y="11322"/>
                    </a:cubicBezTo>
                    <a:cubicBezTo>
                      <a:pt x="1119" y="11322"/>
                      <a:pt x="1096" y="11345"/>
                      <a:pt x="1096" y="11345"/>
                    </a:cubicBezTo>
                    <a:lnTo>
                      <a:pt x="1050" y="11345"/>
                    </a:lnTo>
                    <a:cubicBezTo>
                      <a:pt x="1050" y="11345"/>
                      <a:pt x="1050" y="11322"/>
                      <a:pt x="1050" y="11322"/>
                    </a:cubicBezTo>
                    <a:cubicBezTo>
                      <a:pt x="1050" y="11299"/>
                      <a:pt x="1050" y="11299"/>
                      <a:pt x="1050" y="11299"/>
                    </a:cubicBezTo>
                    <a:cubicBezTo>
                      <a:pt x="1050" y="11299"/>
                      <a:pt x="1073" y="11276"/>
                      <a:pt x="1073" y="11276"/>
                    </a:cubicBezTo>
                    <a:close/>
                    <a:moveTo>
                      <a:pt x="7966" y="1"/>
                    </a:moveTo>
                    <a:cubicBezTo>
                      <a:pt x="6734" y="1"/>
                      <a:pt x="5593" y="457"/>
                      <a:pt x="4702" y="1302"/>
                    </a:cubicBezTo>
                    <a:cubicBezTo>
                      <a:pt x="3059" y="2854"/>
                      <a:pt x="2785" y="5342"/>
                      <a:pt x="3949" y="7213"/>
                    </a:cubicBezTo>
                    <a:lnTo>
                      <a:pt x="411" y="10614"/>
                    </a:lnTo>
                    <a:cubicBezTo>
                      <a:pt x="0" y="10980"/>
                      <a:pt x="0" y="11596"/>
                      <a:pt x="366" y="11984"/>
                    </a:cubicBezTo>
                    <a:cubicBezTo>
                      <a:pt x="548" y="12189"/>
                      <a:pt x="799" y="12303"/>
                      <a:pt x="1073" y="12303"/>
                    </a:cubicBezTo>
                    <a:cubicBezTo>
                      <a:pt x="1324" y="12303"/>
                      <a:pt x="1575" y="12189"/>
                      <a:pt x="1758" y="12030"/>
                    </a:cubicBezTo>
                    <a:lnTo>
                      <a:pt x="5296" y="8629"/>
                    </a:lnTo>
                    <a:cubicBezTo>
                      <a:pt x="6072" y="9176"/>
                      <a:pt x="7008" y="9450"/>
                      <a:pt x="7966" y="9450"/>
                    </a:cubicBezTo>
                    <a:cubicBezTo>
                      <a:pt x="9199" y="9450"/>
                      <a:pt x="10363" y="8994"/>
                      <a:pt x="11253" y="8149"/>
                    </a:cubicBezTo>
                    <a:cubicBezTo>
                      <a:pt x="12166" y="7282"/>
                      <a:pt x="12668" y="6095"/>
                      <a:pt x="12714" y="4840"/>
                    </a:cubicBezTo>
                    <a:cubicBezTo>
                      <a:pt x="12737" y="3561"/>
                      <a:pt x="12258" y="2375"/>
                      <a:pt x="11390" y="1461"/>
                    </a:cubicBezTo>
                    <a:cubicBezTo>
                      <a:pt x="10500" y="503"/>
                      <a:pt x="9267" y="1"/>
                      <a:pt x="79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87" name="Google Shape;1573;p27"/>
              <p:cNvSpPr/>
              <p:nvPr/>
            </p:nvSpPr>
            <p:spPr>
              <a:xfrm>
                <a:off x="4297243" y="1837833"/>
                <a:ext cx="70468" cy="6881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918" extrusionOk="0">
                    <a:moveTo>
                      <a:pt x="1484" y="1"/>
                    </a:moveTo>
                    <a:lnTo>
                      <a:pt x="0" y="1416"/>
                    </a:lnTo>
                    <a:lnTo>
                      <a:pt x="480" y="1918"/>
                    </a:lnTo>
                    <a:lnTo>
                      <a:pt x="1963" y="503"/>
                    </a:lnTo>
                    <a:lnTo>
                      <a:pt x="148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88" name="Google Shape;1574;p27"/>
              <p:cNvSpPr/>
              <p:nvPr/>
            </p:nvSpPr>
            <p:spPr>
              <a:xfrm>
                <a:off x="4317695" y="1608381"/>
                <a:ext cx="285067" cy="282160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864" extrusionOk="0">
                    <a:moveTo>
                      <a:pt x="4009" y="1"/>
                    </a:moveTo>
                    <a:cubicBezTo>
                      <a:pt x="3057" y="1"/>
                      <a:pt x="2102" y="344"/>
                      <a:pt x="1348" y="1032"/>
                    </a:cubicBezTo>
                    <a:cubicBezTo>
                      <a:pt x="1325" y="1055"/>
                      <a:pt x="1302" y="1077"/>
                      <a:pt x="1279" y="1077"/>
                    </a:cubicBezTo>
                    <a:cubicBezTo>
                      <a:pt x="846" y="1511"/>
                      <a:pt x="503" y="2036"/>
                      <a:pt x="321" y="2561"/>
                    </a:cubicBezTo>
                    <a:cubicBezTo>
                      <a:pt x="184" y="2926"/>
                      <a:pt x="115" y="3291"/>
                      <a:pt x="69" y="3679"/>
                    </a:cubicBezTo>
                    <a:cubicBezTo>
                      <a:pt x="1" y="4729"/>
                      <a:pt x="366" y="5825"/>
                      <a:pt x="1165" y="6647"/>
                    </a:cubicBezTo>
                    <a:cubicBezTo>
                      <a:pt x="1941" y="7458"/>
                      <a:pt x="2971" y="7863"/>
                      <a:pt x="4002" y="7863"/>
                    </a:cubicBezTo>
                    <a:cubicBezTo>
                      <a:pt x="4974" y="7863"/>
                      <a:pt x="5948" y="7503"/>
                      <a:pt x="6712" y="6784"/>
                    </a:cubicBezTo>
                    <a:cubicBezTo>
                      <a:pt x="6712" y="6761"/>
                      <a:pt x="6712" y="6761"/>
                      <a:pt x="6712" y="6761"/>
                    </a:cubicBezTo>
                    <a:cubicBezTo>
                      <a:pt x="7556" y="5985"/>
                      <a:pt x="7944" y="4912"/>
                      <a:pt x="7921" y="3862"/>
                    </a:cubicBezTo>
                    <a:cubicBezTo>
                      <a:pt x="7921" y="3474"/>
                      <a:pt x="7853" y="3109"/>
                      <a:pt x="7739" y="2744"/>
                    </a:cubicBezTo>
                    <a:cubicBezTo>
                      <a:pt x="7579" y="2173"/>
                      <a:pt x="7259" y="1671"/>
                      <a:pt x="6849" y="1214"/>
                    </a:cubicBezTo>
                    <a:cubicBezTo>
                      <a:pt x="6826" y="1191"/>
                      <a:pt x="6803" y="1169"/>
                      <a:pt x="6780" y="1146"/>
                    </a:cubicBezTo>
                    <a:cubicBezTo>
                      <a:pt x="6018" y="384"/>
                      <a:pt x="5015" y="1"/>
                      <a:pt x="40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89" name="Google Shape;1575;p27"/>
              <p:cNvSpPr/>
              <p:nvPr/>
            </p:nvSpPr>
            <p:spPr>
              <a:xfrm>
                <a:off x="4416795" y="1649463"/>
                <a:ext cx="89305" cy="8930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489" extrusionOk="0">
                    <a:moveTo>
                      <a:pt x="1233" y="1"/>
                    </a:moveTo>
                    <a:cubicBezTo>
                      <a:pt x="549" y="1"/>
                      <a:pt x="1" y="549"/>
                      <a:pt x="1" y="1233"/>
                    </a:cubicBezTo>
                    <a:cubicBezTo>
                      <a:pt x="1" y="1918"/>
                      <a:pt x="549" y="2489"/>
                      <a:pt x="1233" y="2489"/>
                    </a:cubicBezTo>
                    <a:cubicBezTo>
                      <a:pt x="1918" y="2489"/>
                      <a:pt x="2489" y="1918"/>
                      <a:pt x="2489" y="1233"/>
                    </a:cubicBezTo>
                    <a:cubicBezTo>
                      <a:pt x="2489" y="549"/>
                      <a:pt x="1918" y="1"/>
                      <a:pt x="1233" y="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90" name="Google Shape;1576;p27"/>
              <p:cNvSpPr/>
              <p:nvPr/>
            </p:nvSpPr>
            <p:spPr>
              <a:xfrm>
                <a:off x="4393868" y="1745299"/>
                <a:ext cx="135160" cy="135160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767" extrusionOk="0">
                    <a:moveTo>
                      <a:pt x="1872" y="0"/>
                    </a:moveTo>
                    <a:cubicBezTo>
                      <a:pt x="845" y="0"/>
                      <a:pt x="1" y="845"/>
                      <a:pt x="1" y="1895"/>
                    </a:cubicBezTo>
                    <a:lnTo>
                      <a:pt x="1" y="3767"/>
                    </a:lnTo>
                    <a:lnTo>
                      <a:pt x="3767" y="3767"/>
                    </a:lnTo>
                    <a:lnTo>
                      <a:pt x="3767" y="1895"/>
                    </a:lnTo>
                    <a:cubicBezTo>
                      <a:pt x="3767" y="845"/>
                      <a:pt x="2922" y="0"/>
                      <a:pt x="1872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91" name="Google Shape;1577;p27"/>
              <p:cNvSpPr/>
              <p:nvPr/>
            </p:nvSpPr>
            <p:spPr>
              <a:xfrm>
                <a:off x="4189137" y="1855845"/>
                <a:ext cx="158913" cy="152669"/>
              </a:xfrm>
              <a:custGeom>
                <a:avLst/>
                <a:gdLst/>
                <a:ahLst/>
                <a:cxnLst/>
                <a:rect l="l" t="t" r="r" b="b"/>
                <a:pathLst>
                  <a:path w="4429" h="4255" extrusionOk="0">
                    <a:moveTo>
                      <a:pt x="697" y="3316"/>
                    </a:moveTo>
                    <a:cubicBezTo>
                      <a:pt x="776" y="3316"/>
                      <a:pt x="856" y="3345"/>
                      <a:pt x="913" y="3402"/>
                    </a:cubicBezTo>
                    <a:cubicBezTo>
                      <a:pt x="1028" y="3539"/>
                      <a:pt x="1028" y="3744"/>
                      <a:pt x="913" y="3858"/>
                    </a:cubicBezTo>
                    <a:cubicBezTo>
                      <a:pt x="848" y="3913"/>
                      <a:pt x="767" y="3941"/>
                      <a:pt x="688" y="3941"/>
                    </a:cubicBezTo>
                    <a:cubicBezTo>
                      <a:pt x="601" y="3941"/>
                      <a:pt x="517" y="3907"/>
                      <a:pt x="457" y="3835"/>
                    </a:cubicBezTo>
                    <a:cubicBezTo>
                      <a:pt x="343" y="3721"/>
                      <a:pt x="343" y="3516"/>
                      <a:pt x="480" y="3402"/>
                    </a:cubicBezTo>
                    <a:cubicBezTo>
                      <a:pt x="537" y="3345"/>
                      <a:pt x="617" y="3316"/>
                      <a:pt x="697" y="3316"/>
                    </a:cubicBezTo>
                    <a:close/>
                    <a:moveTo>
                      <a:pt x="3561" y="1"/>
                    </a:moveTo>
                    <a:lnTo>
                      <a:pt x="251" y="3174"/>
                    </a:lnTo>
                    <a:cubicBezTo>
                      <a:pt x="0" y="3402"/>
                      <a:pt x="0" y="3813"/>
                      <a:pt x="229" y="4064"/>
                    </a:cubicBezTo>
                    <a:cubicBezTo>
                      <a:pt x="357" y="4192"/>
                      <a:pt x="522" y="4255"/>
                      <a:pt x="685" y="4255"/>
                    </a:cubicBezTo>
                    <a:cubicBezTo>
                      <a:pt x="841" y="4255"/>
                      <a:pt x="996" y="4198"/>
                      <a:pt x="1119" y="4087"/>
                    </a:cubicBezTo>
                    <a:lnTo>
                      <a:pt x="4429" y="914"/>
                    </a:lnTo>
                    <a:lnTo>
                      <a:pt x="3561" y="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92" name="Google Shape;1578;p27"/>
              <p:cNvSpPr/>
              <p:nvPr/>
            </p:nvSpPr>
            <p:spPr>
              <a:xfrm>
                <a:off x="4287412" y="1591912"/>
                <a:ext cx="347283" cy="314703"/>
              </a:xfrm>
              <a:custGeom>
                <a:avLst/>
                <a:gdLst/>
                <a:ahLst/>
                <a:cxnLst/>
                <a:rect l="l" t="t" r="r" b="b"/>
                <a:pathLst>
                  <a:path w="9679" h="8771" extrusionOk="0">
                    <a:moveTo>
                      <a:pt x="4844" y="916"/>
                    </a:moveTo>
                    <a:cubicBezTo>
                      <a:pt x="5758" y="916"/>
                      <a:pt x="6669" y="1276"/>
                      <a:pt x="7350" y="1993"/>
                    </a:cubicBezTo>
                    <a:cubicBezTo>
                      <a:pt x="8674" y="3362"/>
                      <a:pt x="8628" y="5576"/>
                      <a:pt x="7236" y="6900"/>
                    </a:cubicBezTo>
                    <a:cubicBezTo>
                      <a:pt x="6571" y="7543"/>
                      <a:pt x="5708" y="7863"/>
                      <a:pt x="4844" y="7863"/>
                    </a:cubicBezTo>
                    <a:cubicBezTo>
                      <a:pt x="3927" y="7863"/>
                      <a:pt x="3010" y="7503"/>
                      <a:pt x="2329" y="6786"/>
                    </a:cubicBezTo>
                    <a:cubicBezTo>
                      <a:pt x="1005" y="5394"/>
                      <a:pt x="1050" y="3203"/>
                      <a:pt x="2443" y="1879"/>
                    </a:cubicBezTo>
                    <a:cubicBezTo>
                      <a:pt x="3118" y="1236"/>
                      <a:pt x="3982" y="916"/>
                      <a:pt x="4844" y="916"/>
                    </a:cubicBezTo>
                    <a:close/>
                    <a:moveTo>
                      <a:pt x="4852" y="0"/>
                    </a:moveTo>
                    <a:cubicBezTo>
                      <a:pt x="3758" y="0"/>
                      <a:pt x="2659" y="406"/>
                      <a:pt x="1804" y="1217"/>
                    </a:cubicBezTo>
                    <a:cubicBezTo>
                      <a:pt x="69" y="2883"/>
                      <a:pt x="0" y="5668"/>
                      <a:pt x="1667" y="7425"/>
                    </a:cubicBezTo>
                    <a:cubicBezTo>
                      <a:pt x="2537" y="8319"/>
                      <a:pt x="3697" y="8770"/>
                      <a:pt x="4856" y="8770"/>
                    </a:cubicBezTo>
                    <a:cubicBezTo>
                      <a:pt x="5946" y="8770"/>
                      <a:pt x="7034" y="8370"/>
                      <a:pt x="7875" y="7562"/>
                    </a:cubicBezTo>
                    <a:cubicBezTo>
                      <a:pt x="9633" y="5896"/>
                      <a:pt x="9678" y="3111"/>
                      <a:pt x="8012" y="1354"/>
                    </a:cubicBezTo>
                    <a:cubicBezTo>
                      <a:pt x="7157" y="452"/>
                      <a:pt x="6007" y="0"/>
                      <a:pt x="4852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93" name="Google Shape;1579;p27"/>
              <p:cNvSpPr/>
              <p:nvPr/>
            </p:nvSpPr>
            <p:spPr>
              <a:xfrm>
                <a:off x="4655935" y="1886989"/>
                <a:ext cx="128630" cy="127769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3561" extrusionOk="0">
                    <a:moveTo>
                      <a:pt x="549" y="0"/>
                    </a:moveTo>
                    <a:cubicBezTo>
                      <a:pt x="252" y="0"/>
                      <a:pt x="1" y="320"/>
                      <a:pt x="1" y="731"/>
                    </a:cubicBezTo>
                    <a:lnTo>
                      <a:pt x="1" y="3561"/>
                    </a:lnTo>
                    <a:lnTo>
                      <a:pt x="3584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94" name="Google Shape;3330;p42"/>
            <p:cNvGrpSpPr/>
            <p:nvPr/>
          </p:nvGrpSpPr>
          <p:grpSpPr>
            <a:xfrm>
              <a:off x="2491232" y="1103150"/>
              <a:ext cx="396000" cy="344180"/>
              <a:chOff x="2725675" y="2475800"/>
              <a:chExt cx="943675" cy="812250"/>
            </a:xfrm>
            <a:solidFill>
              <a:schemeClr val="bg1">
                <a:lumMod val="50000"/>
              </a:schemeClr>
            </a:solidFill>
          </p:grpSpPr>
          <p:sp>
            <p:nvSpPr>
              <p:cNvPr id="95" name="Google Shape;3331;p42"/>
              <p:cNvSpPr/>
              <p:nvPr/>
            </p:nvSpPr>
            <p:spPr>
              <a:xfrm>
                <a:off x="2725675" y="2978925"/>
                <a:ext cx="203425" cy="284025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1361" extrusionOk="0">
                    <a:moveTo>
                      <a:pt x="2466" y="1"/>
                    </a:moveTo>
                    <a:cubicBezTo>
                      <a:pt x="2225" y="1"/>
                      <a:pt x="2068" y="173"/>
                      <a:pt x="1982" y="346"/>
                    </a:cubicBezTo>
                    <a:lnTo>
                      <a:pt x="106" y="4757"/>
                    </a:lnTo>
                    <a:cubicBezTo>
                      <a:pt x="1" y="5100"/>
                      <a:pt x="106" y="5312"/>
                      <a:pt x="318" y="5417"/>
                    </a:cubicBezTo>
                    <a:lnTo>
                      <a:pt x="555" y="5523"/>
                    </a:lnTo>
                    <a:cubicBezTo>
                      <a:pt x="612" y="5551"/>
                      <a:pt x="676" y="5565"/>
                      <a:pt x="742" y="5565"/>
                    </a:cubicBezTo>
                    <a:cubicBezTo>
                      <a:pt x="923" y="5565"/>
                      <a:pt x="1119" y="5466"/>
                      <a:pt x="1216" y="5312"/>
                    </a:cubicBezTo>
                    <a:lnTo>
                      <a:pt x="2193" y="2987"/>
                    </a:lnTo>
                    <a:lnTo>
                      <a:pt x="2193" y="10595"/>
                    </a:lnTo>
                    <a:cubicBezTo>
                      <a:pt x="2193" y="11044"/>
                      <a:pt x="2536" y="11361"/>
                      <a:pt x="2959" y="11361"/>
                    </a:cubicBezTo>
                    <a:cubicBezTo>
                      <a:pt x="3408" y="11361"/>
                      <a:pt x="3857" y="11044"/>
                      <a:pt x="3857" y="10595"/>
                    </a:cubicBezTo>
                    <a:lnTo>
                      <a:pt x="3857" y="6289"/>
                    </a:lnTo>
                    <a:lnTo>
                      <a:pt x="4385" y="6289"/>
                    </a:lnTo>
                    <a:lnTo>
                      <a:pt x="4385" y="10595"/>
                    </a:lnTo>
                    <a:cubicBezTo>
                      <a:pt x="4385" y="11044"/>
                      <a:pt x="4729" y="11361"/>
                      <a:pt x="5178" y="11361"/>
                    </a:cubicBezTo>
                    <a:cubicBezTo>
                      <a:pt x="5601" y="11361"/>
                      <a:pt x="6050" y="11044"/>
                      <a:pt x="6050" y="10595"/>
                    </a:cubicBezTo>
                    <a:lnTo>
                      <a:pt x="6050" y="2987"/>
                    </a:lnTo>
                    <a:lnTo>
                      <a:pt x="6921" y="5312"/>
                    </a:lnTo>
                    <a:cubicBezTo>
                      <a:pt x="6999" y="5466"/>
                      <a:pt x="7147" y="5565"/>
                      <a:pt x="7345" y="5565"/>
                    </a:cubicBezTo>
                    <a:cubicBezTo>
                      <a:pt x="7417" y="5565"/>
                      <a:pt x="7497" y="5551"/>
                      <a:pt x="7582" y="5523"/>
                    </a:cubicBezTo>
                    <a:lnTo>
                      <a:pt x="7819" y="5417"/>
                    </a:lnTo>
                    <a:cubicBezTo>
                      <a:pt x="8031" y="5312"/>
                      <a:pt x="8136" y="5100"/>
                      <a:pt x="8031" y="4757"/>
                    </a:cubicBezTo>
                    <a:lnTo>
                      <a:pt x="6155" y="346"/>
                    </a:lnTo>
                    <a:cubicBezTo>
                      <a:pt x="6069" y="173"/>
                      <a:pt x="5912" y="1"/>
                      <a:pt x="5671" y="1"/>
                    </a:cubicBezTo>
                    <a:cubicBezTo>
                      <a:pt x="5616" y="1"/>
                      <a:pt x="5558" y="10"/>
                      <a:pt x="5495" y="29"/>
                    </a:cubicBezTo>
                    <a:lnTo>
                      <a:pt x="2642" y="29"/>
                    </a:lnTo>
                    <a:cubicBezTo>
                      <a:pt x="2579" y="10"/>
                      <a:pt x="2521" y="1"/>
                      <a:pt x="24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96" name="Google Shape;3332;p42"/>
              <p:cNvSpPr/>
              <p:nvPr/>
            </p:nvSpPr>
            <p:spPr>
              <a:xfrm>
                <a:off x="2780500" y="2875300"/>
                <a:ext cx="93775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3726" extrusionOk="0">
                    <a:moveTo>
                      <a:pt x="1876" y="1"/>
                    </a:moveTo>
                    <a:cubicBezTo>
                      <a:pt x="872" y="1"/>
                      <a:pt x="0" y="872"/>
                      <a:pt x="0" y="1850"/>
                    </a:cubicBezTo>
                    <a:cubicBezTo>
                      <a:pt x="0" y="2959"/>
                      <a:pt x="872" y="3725"/>
                      <a:pt x="1876" y="3725"/>
                    </a:cubicBezTo>
                    <a:cubicBezTo>
                      <a:pt x="2985" y="3725"/>
                      <a:pt x="3751" y="2959"/>
                      <a:pt x="3751" y="1850"/>
                    </a:cubicBezTo>
                    <a:cubicBezTo>
                      <a:pt x="3751" y="872"/>
                      <a:pt x="2985" y="1"/>
                      <a:pt x="187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97" name="Google Shape;3333;p42"/>
              <p:cNvSpPr/>
              <p:nvPr/>
            </p:nvSpPr>
            <p:spPr>
              <a:xfrm>
                <a:off x="3413125" y="2932750"/>
                <a:ext cx="256225" cy="35530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14212" extrusionOk="0">
                    <a:moveTo>
                      <a:pt x="3434" y="1"/>
                    </a:moveTo>
                    <a:cubicBezTo>
                      <a:pt x="3090" y="1"/>
                      <a:pt x="2774" y="106"/>
                      <a:pt x="2536" y="450"/>
                    </a:cubicBezTo>
                    <a:lnTo>
                      <a:pt x="238" y="6049"/>
                    </a:lnTo>
                    <a:cubicBezTo>
                      <a:pt x="0" y="6287"/>
                      <a:pt x="238" y="6710"/>
                      <a:pt x="555" y="6815"/>
                    </a:cubicBezTo>
                    <a:lnTo>
                      <a:pt x="792" y="6947"/>
                    </a:lnTo>
                    <a:cubicBezTo>
                      <a:pt x="870" y="6974"/>
                      <a:pt x="950" y="6987"/>
                      <a:pt x="1027" y="6987"/>
                    </a:cubicBezTo>
                    <a:cubicBezTo>
                      <a:pt x="1264" y="6987"/>
                      <a:pt x="1479" y="6863"/>
                      <a:pt x="1558" y="6604"/>
                    </a:cubicBezTo>
                    <a:lnTo>
                      <a:pt x="2774" y="3857"/>
                    </a:lnTo>
                    <a:lnTo>
                      <a:pt x="2774" y="13208"/>
                    </a:lnTo>
                    <a:cubicBezTo>
                      <a:pt x="2774" y="13762"/>
                      <a:pt x="3302" y="14211"/>
                      <a:pt x="3856" y="14211"/>
                    </a:cubicBezTo>
                    <a:cubicBezTo>
                      <a:pt x="4411" y="14211"/>
                      <a:pt x="4860" y="13762"/>
                      <a:pt x="4860" y="13208"/>
                    </a:cubicBezTo>
                    <a:lnTo>
                      <a:pt x="4860" y="7925"/>
                    </a:lnTo>
                    <a:lnTo>
                      <a:pt x="5521" y="7925"/>
                    </a:lnTo>
                    <a:lnTo>
                      <a:pt x="5521" y="13208"/>
                    </a:lnTo>
                    <a:cubicBezTo>
                      <a:pt x="5521" y="13762"/>
                      <a:pt x="6075" y="14211"/>
                      <a:pt x="6604" y="14211"/>
                    </a:cubicBezTo>
                    <a:cubicBezTo>
                      <a:pt x="7158" y="14211"/>
                      <a:pt x="7607" y="13762"/>
                      <a:pt x="7607" y="13208"/>
                    </a:cubicBezTo>
                    <a:lnTo>
                      <a:pt x="7607" y="3857"/>
                    </a:lnTo>
                    <a:lnTo>
                      <a:pt x="8717" y="6604"/>
                    </a:lnTo>
                    <a:cubicBezTo>
                      <a:pt x="8796" y="6863"/>
                      <a:pt x="9056" y="6987"/>
                      <a:pt x="9281" y="6987"/>
                    </a:cubicBezTo>
                    <a:cubicBezTo>
                      <a:pt x="9354" y="6987"/>
                      <a:pt x="9424" y="6974"/>
                      <a:pt x="9483" y="6947"/>
                    </a:cubicBezTo>
                    <a:lnTo>
                      <a:pt x="9800" y="6815"/>
                    </a:lnTo>
                    <a:cubicBezTo>
                      <a:pt x="10143" y="6710"/>
                      <a:pt x="10249" y="6287"/>
                      <a:pt x="10143" y="6049"/>
                    </a:cubicBezTo>
                    <a:lnTo>
                      <a:pt x="7713" y="450"/>
                    </a:lnTo>
                    <a:cubicBezTo>
                      <a:pt x="7607" y="212"/>
                      <a:pt x="7264" y="1"/>
                      <a:pt x="69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98" name="Google Shape;3334;p42"/>
              <p:cNvSpPr/>
              <p:nvPr/>
            </p:nvSpPr>
            <p:spPr>
              <a:xfrm>
                <a:off x="3485100" y="2805975"/>
                <a:ext cx="118225" cy="115575"/>
              </a:xfrm>
              <a:custGeom>
                <a:avLst/>
                <a:gdLst/>
                <a:ahLst/>
                <a:cxnLst/>
                <a:rect l="l" t="t" r="r" b="b"/>
                <a:pathLst>
                  <a:path w="4729" h="4623" extrusionOk="0">
                    <a:moveTo>
                      <a:pt x="2298" y="0"/>
                    </a:moveTo>
                    <a:cubicBezTo>
                      <a:pt x="1083" y="0"/>
                      <a:pt x="0" y="1004"/>
                      <a:pt x="0" y="2325"/>
                    </a:cubicBezTo>
                    <a:cubicBezTo>
                      <a:pt x="0" y="3645"/>
                      <a:pt x="1083" y="4623"/>
                      <a:pt x="2298" y="4623"/>
                    </a:cubicBezTo>
                    <a:cubicBezTo>
                      <a:pt x="3619" y="4623"/>
                      <a:pt x="4728" y="3645"/>
                      <a:pt x="4728" y="2325"/>
                    </a:cubicBezTo>
                    <a:cubicBezTo>
                      <a:pt x="4728" y="1004"/>
                      <a:pt x="3619" y="0"/>
                      <a:pt x="229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99" name="Google Shape;3335;p42"/>
              <p:cNvSpPr/>
              <p:nvPr/>
            </p:nvSpPr>
            <p:spPr>
              <a:xfrm>
                <a:off x="3132450" y="2875300"/>
                <a:ext cx="93800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3726" extrusionOk="0">
                    <a:moveTo>
                      <a:pt x="1876" y="1"/>
                    </a:moveTo>
                    <a:cubicBezTo>
                      <a:pt x="899" y="1"/>
                      <a:pt x="1" y="872"/>
                      <a:pt x="1" y="1850"/>
                    </a:cubicBezTo>
                    <a:cubicBezTo>
                      <a:pt x="1" y="2959"/>
                      <a:pt x="899" y="3725"/>
                      <a:pt x="1876" y="3725"/>
                    </a:cubicBezTo>
                    <a:cubicBezTo>
                      <a:pt x="2986" y="3725"/>
                      <a:pt x="3752" y="2959"/>
                      <a:pt x="3752" y="1850"/>
                    </a:cubicBezTo>
                    <a:cubicBezTo>
                      <a:pt x="3752" y="872"/>
                      <a:pt x="2986" y="1"/>
                      <a:pt x="187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00" name="Google Shape;3336;p42"/>
              <p:cNvSpPr/>
              <p:nvPr/>
            </p:nvSpPr>
            <p:spPr>
              <a:xfrm>
                <a:off x="3077650" y="2978925"/>
                <a:ext cx="206725" cy="284025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11361" extrusionOk="0">
                    <a:moveTo>
                      <a:pt x="2476" y="1"/>
                    </a:moveTo>
                    <a:cubicBezTo>
                      <a:pt x="2242" y="1"/>
                      <a:pt x="2068" y="173"/>
                      <a:pt x="1982" y="346"/>
                    </a:cubicBezTo>
                    <a:lnTo>
                      <a:pt x="106" y="4757"/>
                    </a:lnTo>
                    <a:cubicBezTo>
                      <a:pt x="1" y="5100"/>
                      <a:pt x="106" y="5312"/>
                      <a:pt x="344" y="5417"/>
                    </a:cubicBezTo>
                    <a:lnTo>
                      <a:pt x="555" y="5523"/>
                    </a:lnTo>
                    <a:cubicBezTo>
                      <a:pt x="612" y="5551"/>
                      <a:pt x="678" y="5565"/>
                      <a:pt x="746" y="5565"/>
                    </a:cubicBezTo>
                    <a:cubicBezTo>
                      <a:pt x="934" y="5565"/>
                      <a:pt x="1138" y="5466"/>
                      <a:pt x="1216" y="5312"/>
                    </a:cubicBezTo>
                    <a:lnTo>
                      <a:pt x="2193" y="3119"/>
                    </a:lnTo>
                    <a:lnTo>
                      <a:pt x="2193" y="4651"/>
                    </a:lnTo>
                    <a:lnTo>
                      <a:pt x="106" y="7742"/>
                    </a:lnTo>
                    <a:cubicBezTo>
                      <a:pt x="1" y="7848"/>
                      <a:pt x="106" y="7953"/>
                      <a:pt x="212" y="7953"/>
                    </a:cubicBezTo>
                    <a:lnTo>
                      <a:pt x="2193" y="7953"/>
                    </a:lnTo>
                    <a:cubicBezTo>
                      <a:pt x="2325" y="7953"/>
                      <a:pt x="2325" y="8059"/>
                      <a:pt x="2325" y="8059"/>
                    </a:cubicBezTo>
                    <a:lnTo>
                      <a:pt x="2325" y="10595"/>
                    </a:lnTo>
                    <a:cubicBezTo>
                      <a:pt x="2325" y="11044"/>
                      <a:pt x="2642" y="11361"/>
                      <a:pt x="3091" y="11361"/>
                    </a:cubicBezTo>
                    <a:cubicBezTo>
                      <a:pt x="3514" y="11361"/>
                      <a:pt x="3857" y="11044"/>
                      <a:pt x="3857" y="10595"/>
                    </a:cubicBezTo>
                    <a:lnTo>
                      <a:pt x="3857" y="8059"/>
                    </a:lnTo>
                    <a:lnTo>
                      <a:pt x="4306" y="8059"/>
                    </a:lnTo>
                    <a:lnTo>
                      <a:pt x="4306" y="10595"/>
                    </a:lnTo>
                    <a:cubicBezTo>
                      <a:pt x="4306" y="11044"/>
                      <a:pt x="4623" y="11361"/>
                      <a:pt x="5072" y="11361"/>
                    </a:cubicBezTo>
                    <a:cubicBezTo>
                      <a:pt x="5495" y="11361"/>
                      <a:pt x="5838" y="11044"/>
                      <a:pt x="5838" y="10595"/>
                    </a:cubicBezTo>
                    <a:lnTo>
                      <a:pt x="5838" y="8059"/>
                    </a:lnTo>
                    <a:cubicBezTo>
                      <a:pt x="5838" y="8059"/>
                      <a:pt x="5838" y="7953"/>
                      <a:pt x="5944" y="7953"/>
                    </a:cubicBezTo>
                    <a:lnTo>
                      <a:pt x="7925" y="7953"/>
                    </a:lnTo>
                    <a:cubicBezTo>
                      <a:pt x="8136" y="7953"/>
                      <a:pt x="8136" y="7848"/>
                      <a:pt x="8136" y="7742"/>
                    </a:cubicBezTo>
                    <a:lnTo>
                      <a:pt x="6049" y="4651"/>
                    </a:lnTo>
                    <a:lnTo>
                      <a:pt x="6049" y="3119"/>
                    </a:lnTo>
                    <a:lnTo>
                      <a:pt x="6947" y="5312"/>
                    </a:lnTo>
                    <a:cubicBezTo>
                      <a:pt x="7025" y="5466"/>
                      <a:pt x="7215" y="5565"/>
                      <a:pt x="7405" y="5565"/>
                    </a:cubicBezTo>
                    <a:cubicBezTo>
                      <a:pt x="7475" y="5565"/>
                      <a:pt x="7544" y="5551"/>
                      <a:pt x="7608" y="5523"/>
                    </a:cubicBezTo>
                    <a:lnTo>
                      <a:pt x="7819" y="5417"/>
                    </a:lnTo>
                    <a:cubicBezTo>
                      <a:pt x="8136" y="5312"/>
                      <a:pt x="8268" y="5100"/>
                      <a:pt x="8136" y="4757"/>
                    </a:cubicBezTo>
                    <a:lnTo>
                      <a:pt x="6155" y="346"/>
                    </a:lnTo>
                    <a:cubicBezTo>
                      <a:pt x="6069" y="173"/>
                      <a:pt x="5912" y="1"/>
                      <a:pt x="5671" y="1"/>
                    </a:cubicBezTo>
                    <a:cubicBezTo>
                      <a:pt x="5616" y="1"/>
                      <a:pt x="5558" y="10"/>
                      <a:pt x="5495" y="29"/>
                    </a:cubicBezTo>
                    <a:lnTo>
                      <a:pt x="2642" y="29"/>
                    </a:lnTo>
                    <a:cubicBezTo>
                      <a:pt x="2584" y="10"/>
                      <a:pt x="2528" y="1"/>
                      <a:pt x="247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01" name="Google Shape;3337;p42"/>
              <p:cNvSpPr/>
              <p:nvPr/>
            </p:nvSpPr>
            <p:spPr>
              <a:xfrm>
                <a:off x="2954175" y="2475800"/>
                <a:ext cx="93125" cy="93800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3752" extrusionOk="0">
                    <a:moveTo>
                      <a:pt x="1849" y="0"/>
                    </a:moveTo>
                    <a:cubicBezTo>
                      <a:pt x="872" y="0"/>
                      <a:pt x="0" y="898"/>
                      <a:pt x="0" y="1876"/>
                    </a:cubicBezTo>
                    <a:cubicBezTo>
                      <a:pt x="0" y="2985"/>
                      <a:pt x="872" y="3751"/>
                      <a:pt x="1849" y="3751"/>
                    </a:cubicBezTo>
                    <a:cubicBezTo>
                      <a:pt x="2958" y="3751"/>
                      <a:pt x="3724" y="2985"/>
                      <a:pt x="3724" y="1876"/>
                    </a:cubicBezTo>
                    <a:cubicBezTo>
                      <a:pt x="3724" y="898"/>
                      <a:pt x="2958" y="0"/>
                      <a:pt x="18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02" name="Google Shape;3338;p42"/>
              <p:cNvSpPr/>
              <p:nvPr/>
            </p:nvSpPr>
            <p:spPr>
              <a:xfrm>
                <a:off x="2898700" y="2580100"/>
                <a:ext cx="206700" cy="284000"/>
              </a:xfrm>
              <a:custGeom>
                <a:avLst/>
                <a:gdLst/>
                <a:ahLst/>
                <a:cxnLst/>
                <a:rect l="l" t="t" r="r" b="b"/>
                <a:pathLst>
                  <a:path w="8268" h="11360" extrusionOk="0">
                    <a:moveTo>
                      <a:pt x="2514" y="0"/>
                    </a:moveTo>
                    <a:cubicBezTo>
                      <a:pt x="2312" y="0"/>
                      <a:pt x="2068" y="173"/>
                      <a:pt x="1981" y="345"/>
                    </a:cubicBezTo>
                    <a:lnTo>
                      <a:pt x="106" y="4756"/>
                    </a:lnTo>
                    <a:cubicBezTo>
                      <a:pt x="0" y="5073"/>
                      <a:pt x="106" y="5311"/>
                      <a:pt x="344" y="5417"/>
                    </a:cubicBezTo>
                    <a:lnTo>
                      <a:pt x="555" y="5522"/>
                    </a:lnTo>
                    <a:cubicBezTo>
                      <a:pt x="612" y="5551"/>
                      <a:pt x="678" y="5564"/>
                      <a:pt x="746" y="5564"/>
                    </a:cubicBezTo>
                    <a:cubicBezTo>
                      <a:pt x="933" y="5564"/>
                      <a:pt x="1138" y="5466"/>
                      <a:pt x="1215" y="5311"/>
                    </a:cubicBezTo>
                    <a:lnTo>
                      <a:pt x="2219" y="3092"/>
                    </a:lnTo>
                    <a:lnTo>
                      <a:pt x="2219" y="4651"/>
                    </a:lnTo>
                    <a:lnTo>
                      <a:pt x="106" y="7715"/>
                    </a:lnTo>
                    <a:cubicBezTo>
                      <a:pt x="0" y="7847"/>
                      <a:pt x="106" y="7952"/>
                      <a:pt x="238" y="7952"/>
                    </a:cubicBezTo>
                    <a:lnTo>
                      <a:pt x="2325" y="7952"/>
                    </a:lnTo>
                    <a:lnTo>
                      <a:pt x="2430" y="8058"/>
                    </a:lnTo>
                    <a:lnTo>
                      <a:pt x="2430" y="10594"/>
                    </a:lnTo>
                    <a:cubicBezTo>
                      <a:pt x="2430" y="11016"/>
                      <a:pt x="2747" y="11360"/>
                      <a:pt x="3091" y="11360"/>
                    </a:cubicBezTo>
                    <a:cubicBezTo>
                      <a:pt x="3540" y="11360"/>
                      <a:pt x="3857" y="11016"/>
                      <a:pt x="3857" y="10594"/>
                    </a:cubicBezTo>
                    <a:lnTo>
                      <a:pt x="3857" y="8058"/>
                    </a:lnTo>
                    <a:lnTo>
                      <a:pt x="4306" y="8058"/>
                    </a:lnTo>
                    <a:lnTo>
                      <a:pt x="4306" y="10594"/>
                    </a:lnTo>
                    <a:cubicBezTo>
                      <a:pt x="4306" y="11016"/>
                      <a:pt x="4623" y="11360"/>
                      <a:pt x="5072" y="11360"/>
                    </a:cubicBezTo>
                    <a:cubicBezTo>
                      <a:pt x="5521" y="11360"/>
                      <a:pt x="5838" y="11016"/>
                      <a:pt x="5838" y="10594"/>
                    </a:cubicBezTo>
                    <a:lnTo>
                      <a:pt x="5838" y="8058"/>
                    </a:lnTo>
                    <a:lnTo>
                      <a:pt x="5943" y="7952"/>
                    </a:lnTo>
                    <a:lnTo>
                      <a:pt x="8030" y="7952"/>
                    </a:lnTo>
                    <a:cubicBezTo>
                      <a:pt x="8162" y="7952"/>
                      <a:pt x="8162" y="7847"/>
                      <a:pt x="8162" y="7715"/>
                    </a:cubicBezTo>
                    <a:lnTo>
                      <a:pt x="6049" y="4651"/>
                    </a:lnTo>
                    <a:lnTo>
                      <a:pt x="6049" y="3092"/>
                    </a:lnTo>
                    <a:lnTo>
                      <a:pt x="7053" y="5311"/>
                    </a:lnTo>
                    <a:cubicBezTo>
                      <a:pt x="7130" y="5466"/>
                      <a:pt x="7264" y="5564"/>
                      <a:pt x="7424" y="5564"/>
                    </a:cubicBezTo>
                    <a:cubicBezTo>
                      <a:pt x="7482" y="5564"/>
                      <a:pt x="7544" y="5551"/>
                      <a:pt x="7608" y="5522"/>
                    </a:cubicBezTo>
                    <a:lnTo>
                      <a:pt x="7925" y="5417"/>
                    </a:lnTo>
                    <a:cubicBezTo>
                      <a:pt x="8162" y="5311"/>
                      <a:pt x="8268" y="5073"/>
                      <a:pt x="8162" y="4756"/>
                    </a:cubicBezTo>
                    <a:lnTo>
                      <a:pt x="6181" y="345"/>
                    </a:lnTo>
                    <a:cubicBezTo>
                      <a:pt x="6073" y="173"/>
                      <a:pt x="5913" y="0"/>
                      <a:pt x="5742" y="0"/>
                    </a:cubicBezTo>
                    <a:cubicBezTo>
                      <a:pt x="5704" y="0"/>
                      <a:pt x="5665" y="9"/>
                      <a:pt x="5627" y="28"/>
                    </a:cubicBezTo>
                    <a:lnTo>
                      <a:pt x="2642" y="28"/>
                    </a:lnTo>
                    <a:cubicBezTo>
                      <a:pt x="2603" y="9"/>
                      <a:pt x="2560" y="0"/>
                      <a:pt x="25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03" name="Google Shape;3339;p42"/>
              <p:cNvSpPr/>
              <p:nvPr/>
            </p:nvSpPr>
            <p:spPr>
              <a:xfrm>
                <a:off x="3259250" y="2580100"/>
                <a:ext cx="203425" cy="2840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1360" extrusionOk="0">
                    <a:moveTo>
                      <a:pt x="2476" y="0"/>
                    </a:moveTo>
                    <a:cubicBezTo>
                      <a:pt x="2242" y="0"/>
                      <a:pt x="2068" y="173"/>
                      <a:pt x="1982" y="345"/>
                    </a:cubicBezTo>
                    <a:lnTo>
                      <a:pt x="106" y="4756"/>
                    </a:lnTo>
                    <a:cubicBezTo>
                      <a:pt x="0" y="5073"/>
                      <a:pt x="106" y="5311"/>
                      <a:pt x="344" y="5417"/>
                    </a:cubicBezTo>
                    <a:lnTo>
                      <a:pt x="555" y="5522"/>
                    </a:lnTo>
                    <a:cubicBezTo>
                      <a:pt x="612" y="5551"/>
                      <a:pt x="678" y="5564"/>
                      <a:pt x="746" y="5564"/>
                    </a:cubicBezTo>
                    <a:cubicBezTo>
                      <a:pt x="933" y="5564"/>
                      <a:pt x="1138" y="5466"/>
                      <a:pt x="1216" y="5311"/>
                    </a:cubicBezTo>
                    <a:lnTo>
                      <a:pt x="2193" y="2986"/>
                    </a:lnTo>
                    <a:lnTo>
                      <a:pt x="2193" y="10594"/>
                    </a:lnTo>
                    <a:cubicBezTo>
                      <a:pt x="2193" y="11016"/>
                      <a:pt x="2536" y="11360"/>
                      <a:pt x="2985" y="11360"/>
                    </a:cubicBezTo>
                    <a:cubicBezTo>
                      <a:pt x="3408" y="11360"/>
                      <a:pt x="3751" y="11016"/>
                      <a:pt x="3751" y="10594"/>
                    </a:cubicBezTo>
                    <a:lnTo>
                      <a:pt x="3751" y="6288"/>
                    </a:lnTo>
                    <a:lnTo>
                      <a:pt x="4412" y="6288"/>
                    </a:lnTo>
                    <a:lnTo>
                      <a:pt x="4412" y="10594"/>
                    </a:lnTo>
                    <a:cubicBezTo>
                      <a:pt x="4412" y="11016"/>
                      <a:pt x="4729" y="11360"/>
                      <a:pt x="5178" y="11360"/>
                    </a:cubicBezTo>
                    <a:cubicBezTo>
                      <a:pt x="5627" y="11360"/>
                      <a:pt x="5944" y="11016"/>
                      <a:pt x="5944" y="10594"/>
                    </a:cubicBezTo>
                    <a:lnTo>
                      <a:pt x="5944" y="2986"/>
                    </a:lnTo>
                    <a:lnTo>
                      <a:pt x="6947" y="5311"/>
                    </a:lnTo>
                    <a:cubicBezTo>
                      <a:pt x="7025" y="5466"/>
                      <a:pt x="7159" y="5564"/>
                      <a:pt x="7360" y="5564"/>
                    </a:cubicBezTo>
                    <a:cubicBezTo>
                      <a:pt x="7433" y="5564"/>
                      <a:pt x="7516" y="5551"/>
                      <a:pt x="7608" y="5522"/>
                    </a:cubicBezTo>
                    <a:lnTo>
                      <a:pt x="7819" y="5417"/>
                    </a:lnTo>
                    <a:cubicBezTo>
                      <a:pt x="8030" y="5311"/>
                      <a:pt x="8136" y="5073"/>
                      <a:pt x="8030" y="4756"/>
                    </a:cubicBezTo>
                    <a:lnTo>
                      <a:pt x="6155" y="345"/>
                    </a:lnTo>
                    <a:cubicBezTo>
                      <a:pt x="6049" y="134"/>
                      <a:pt x="5732" y="28"/>
                      <a:pt x="5495" y="28"/>
                    </a:cubicBezTo>
                    <a:lnTo>
                      <a:pt x="2642" y="28"/>
                    </a:lnTo>
                    <a:cubicBezTo>
                      <a:pt x="2584" y="9"/>
                      <a:pt x="2528" y="0"/>
                      <a:pt x="24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04" name="Google Shape;3340;p42"/>
              <p:cNvSpPr/>
              <p:nvPr/>
            </p:nvSpPr>
            <p:spPr>
              <a:xfrm>
                <a:off x="3314050" y="2475800"/>
                <a:ext cx="93800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3857" extrusionOk="0">
                    <a:moveTo>
                      <a:pt x="1876" y="0"/>
                    </a:moveTo>
                    <a:cubicBezTo>
                      <a:pt x="899" y="0"/>
                      <a:pt x="1" y="898"/>
                      <a:pt x="1" y="1876"/>
                    </a:cubicBezTo>
                    <a:cubicBezTo>
                      <a:pt x="1" y="2985"/>
                      <a:pt x="899" y="3857"/>
                      <a:pt x="1876" y="3857"/>
                    </a:cubicBezTo>
                    <a:cubicBezTo>
                      <a:pt x="2986" y="3857"/>
                      <a:pt x="3752" y="2985"/>
                      <a:pt x="3752" y="1876"/>
                    </a:cubicBezTo>
                    <a:cubicBezTo>
                      <a:pt x="3752" y="898"/>
                      <a:pt x="2986" y="0"/>
                      <a:pt x="18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05" name="Google Shape;3341;p42"/>
              <p:cNvSpPr/>
              <p:nvPr/>
            </p:nvSpPr>
            <p:spPr>
              <a:xfrm>
                <a:off x="3506875" y="2525325"/>
                <a:ext cx="87850" cy="225850"/>
              </a:xfrm>
              <a:custGeom>
                <a:avLst/>
                <a:gdLst/>
                <a:ahLst/>
                <a:cxnLst/>
                <a:rect l="l" t="t" r="r" b="b"/>
                <a:pathLst>
                  <a:path w="3514" h="9034" extrusionOk="0">
                    <a:moveTo>
                      <a:pt x="1533" y="0"/>
                    </a:moveTo>
                    <a:lnTo>
                      <a:pt x="1533" y="5521"/>
                    </a:lnTo>
                    <a:lnTo>
                      <a:pt x="1" y="4623"/>
                    </a:lnTo>
                    <a:lnTo>
                      <a:pt x="1" y="4623"/>
                    </a:lnTo>
                    <a:lnTo>
                      <a:pt x="1771" y="9034"/>
                    </a:lnTo>
                    <a:lnTo>
                      <a:pt x="3514" y="4623"/>
                    </a:lnTo>
                    <a:lnTo>
                      <a:pt x="3514" y="4623"/>
                    </a:lnTo>
                    <a:lnTo>
                      <a:pt x="1982" y="5521"/>
                    </a:lnTo>
                    <a:lnTo>
                      <a:pt x="198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aphicFrame>
          <p:nvGraphicFramePr>
            <p:cNvPr id="65" name="Gráfico 64"/>
            <p:cNvGraphicFramePr>
              <a:graphicFrameLocks/>
            </p:cNvGraphicFramePr>
            <p:nvPr/>
          </p:nvGraphicFramePr>
          <p:xfrm>
            <a:off x="1472194" y="2671122"/>
            <a:ext cx="8503200" cy="28064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6" name="Llamada de flecha hacia arriba 65"/>
            <p:cNvSpPr/>
            <p:nvPr/>
          </p:nvSpPr>
          <p:spPr>
            <a:xfrm>
              <a:off x="4069118" y="3146130"/>
              <a:ext cx="597877" cy="427938"/>
            </a:xfrm>
            <a:prstGeom prst="upArrowCallou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3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4,8%*</a:t>
              </a:r>
              <a:endParaRPr lang="es-EC" sz="13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7" name="Llamada de flecha hacia abajo 66"/>
            <p:cNvSpPr/>
            <p:nvPr/>
          </p:nvSpPr>
          <p:spPr>
            <a:xfrm>
              <a:off x="6820295" y="2748757"/>
              <a:ext cx="612000" cy="389730"/>
            </a:xfrm>
            <a:prstGeom prst="downArrowCallou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-0,2%*</a:t>
              </a:r>
              <a:endParaRPr lang="es-EC" sz="12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68" name="Conector recto 67"/>
            <p:cNvCxnSpPr/>
            <p:nvPr/>
          </p:nvCxnSpPr>
          <p:spPr>
            <a:xfrm>
              <a:off x="3743794" y="3138487"/>
              <a:ext cx="3960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CuadroTexto 2"/>
          <p:cNvSpPr txBox="1"/>
          <p:nvPr/>
        </p:nvSpPr>
        <p:spPr>
          <a:xfrm>
            <a:off x="1575413" y="5351933"/>
            <a:ext cx="88684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*Nota: </a:t>
            </a:r>
            <a:r>
              <a:rPr lang="es-ES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Los valores corresponden a porcentaje de diferencia entre el REBPE y el CPV y las proyecciones respectivamente.</a:t>
            </a:r>
            <a:endParaRPr lang="es-EC"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79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192305" y="988677"/>
            <a:ext cx="7573626" cy="4468141"/>
            <a:chOff x="1904443" y="1032220"/>
            <a:chExt cx="7514311" cy="4949433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6D3ED388-6A8B-8AFC-87D0-CDE1EB409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79" t="5670" r="11934" b="6246"/>
            <a:stretch/>
          </p:blipFill>
          <p:spPr>
            <a:xfrm>
              <a:off x="1904443" y="1032220"/>
              <a:ext cx="7514311" cy="3745523"/>
            </a:xfrm>
            <a:prstGeom prst="rect">
              <a:avLst/>
            </a:prstGeom>
          </p:spPr>
        </p:pic>
        <p:graphicFrame>
          <p:nvGraphicFramePr>
            <p:cNvPr id="16" name="Objeto 15"/>
            <p:cNvGraphicFramePr>
              <a:graphicFrameLocks noChangeAspect="1"/>
            </p:cNvGraphicFramePr>
            <p:nvPr/>
          </p:nvGraphicFramePr>
          <p:xfrm>
            <a:off x="1974426" y="4751368"/>
            <a:ext cx="7277495" cy="12302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Hoja de cálculo" r:id="rId3" imgW="6638856" imgH="1562164" progId="Excel.Sheet.12">
                    <p:embed/>
                  </p:oleObj>
                </mc:Choice>
                <mc:Fallback>
                  <p:oleObj name="Hoja de cálculo" r:id="rId3" imgW="6638856" imgH="1562164" progId="Excel.Sheet.12">
                    <p:embed/>
                    <p:pic>
                      <p:nvPicPr>
                        <p:cNvPr id="16" name="Objeto 1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974426" y="4751368"/>
                          <a:ext cx="7277495" cy="123028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200" y="8068"/>
            <a:ext cx="8577263" cy="1325563"/>
          </a:xfrm>
        </p:spPr>
        <p:txBody>
          <a:bodyPr>
            <a:normAutofit/>
          </a:bodyPr>
          <a:lstStyle/>
          <a:p>
            <a:r>
              <a:rPr lang="es-ES" sz="2500" b="1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Diferencias a nivel provincial por fuente </a:t>
            </a:r>
            <a:endParaRPr lang="es-EC" sz="2500" b="1" dirty="0">
              <a:solidFill>
                <a:srgbClr val="4C3DA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93508" y="1850633"/>
            <a:ext cx="369332" cy="19785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s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Logaritmo de la Población Total</a:t>
            </a:r>
            <a:endParaRPr lang="es-EC" sz="1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675237" y="5278091"/>
            <a:ext cx="903187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Provincias</a:t>
            </a:r>
            <a:endParaRPr lang="es-EC" sz="1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D3ED388-6A8B-8AFC-87D0-CDE1EB4092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870" t="41069" r="-214" b="42440"/>
          <a:stretch/>
        </p:blipFill>
        <p:spPr>
          <a:xfrm>
            <a:off x="9064728" y="2369510"/>
            <a:ext cx="1494834" cy="98915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415463" y="2602523"/>
            <a:ext cx="18639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REBPE</a:t>
            </a:r>
          </a:p>
          <a:p>
            <a:r>
              <a:rPr lang="es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CPV</a:t>
            </a:r>
          </a:p>
          <a:p>
            <a:r>
              <a:rPr lang="es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Proyecciones</a:t>
            </a:r>
            <a:endParaRPr lang="es-EC" sz="1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80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8056"/>
            <a:ext cx="8577263" cy="1325563"/>
          </a:xfrm>
        </p:spPr>
        <p:txBody>
          <a:bodyPr>
            <a:normAutofit/>
          </a:bodyPr>
          <a:lstStyle/>
          <a:p>
            <a:r>
              <a:rPr lang="es-ES" sz="2500" b="1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¿Hacia dónde vamos?</a:t>
            </a:r>
            <a:endParaRPr lang="es-EC" sz="2500" b="1" dirty="0">
              <a:solidFill>
                <a:srgbClr val="4C3DA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47" name="Grupo 46">
            <a:extLst>
              <a:ext uri="{FF2B5EF4-FFF2-40B4-BE49-F238E27FC236}">
                <a16:creationId xmlns:a16="http://schemas.microsoft.com/office/drawing/2014/main" id="{34DD242F-4E5B-D0A4-1468-2DC7E9E450D4}"/>
              </a:ext>
            </a:extLst>
          </p:cNvPr>
          <p:cNvGrpSpPr/>
          <p:nvPr/>
        </p:nvGrpSpPr>
        <p:grpSpPr>
          <a:xfrm>
            <a:off x="526673" y="1226034"/>
            <a:ext cx="10794607" cy="4352234"/>
            <a:chOff x="545675" y="1652908"/>
            <a:chExt cx="10373337" cy="4208719"/>
          </a:xfrm>
        </p:grpSpPr>
        <p:grpSp>
          <p:nvGrpSpPr>
            <p:cNvPr id="23" name="Google Shape;4568;p40">
              <a:extLst>
                <a:ext uri="{FF2B5EF4-FFF2-40B4-BE49-F238E27FC236}">
                  <a16:creationId xmlns:a16="http://schemas.microsoft.com/office/drawing/2014/main" id="{576D6116-B18A-651F-4DE5-372F0092FB7C}"/>
                </a:ext>
              </a:extLst>
            </p:cNvPr>
            <p:cNvGrpSpPr/>
            <p:nvPr/>
          </p:nvGrpSpPr>
          <p:grpSpPr>
            <a:xfrm>
              <a:off x="6753394" y="2792063"/>
              <a:ext cx="100371" cy="1647162"/>
              <a:chOff x="1159825" y="2932050"/>
              <a:chExt cx="71700" cy="1176650"/>
            </a:xfrm>
            <a:solidFill>
              <a:srgbClr val="646E78"/>
            </a:solidFill>
          </p:grpSpPr>
          <p:cxnSp>
            <p:nvCxnSpPr>
              <p:cNvPr id="45" name="Google Shape;4569;p40">
                <a:extLst>
                  <a:ext uri="{FF2B5EF4-FFF2-40B4-BE49-F238E27FC236}">
                    <a16:creationId xmlns:a16="http://schemas.microsoft.com/office/drawing/2014/main" id="{B92469F9-1EE6-A266-9F09-8AE93BA1046B}"/>
                  </a:ext>
                </a:extLst>
              </p:cNvPr>
              <p:cNvCxnSpPr/>
              <p:nvPr/>
            </p:nvCxnSpPr>
            <p:spPr>
              <a:xfrm rot="10800000">
                <a:off x="1195675" y="2932050"/>
                <a:ext cx="0" cy="11643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646E7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6" name="Google Shape;4570;p40">
                <a:extLst>
                  <a:ext uri="{FF2B5EF4-FFF2-40B4-BE49-F238E27FC236}">
                    <a16:creationId xmlns:a16="http://schemas.microsoft.com/office/drawing/2014/main" id="{637E5502-D5A3-FE74-9DCC-C7D2168D4A33}"/>
                  </a:ext>
                </a:extLst>
              </p:cNvPr>
              <p:cNvSpPr/>
              <p:nvPr/>
            </p:nvSpPr>
            <p:spPr>
              <a:xfrm rot="10800000">
                <a:off x="1159825" y="4046900"/>
                <a:ext cx="71700" cy="61800"/>
              </a:xfrm>
              <a:prstGeom prst="triangle">
                <a:avLst>
                  <a:gd name="adj" fmla="val 50000"/>
                </a:avLst>
              </a:prstGeom>
              <a:grpFill/>
              <a:ln>
                <a:solidFill>
                  <a:srgbClr val="646E7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3" name="Google Shape;4568;p40"/>
            <p:cNvGrpSpPr/>
            <p:nvPr/>
          </p:nvGrpSpPr>
          <p:grpSpPr>
            <a:xfrm>
              <a:off x="9171150" y="2078681"/>
              <a:ext cx="100371" cy="1647162"/>
              <a:chOff x="1159825" y="2932050"/>
              <a:chExt cx="71700" cy="1176650"/>
            </a:xfrm>
            <a:solidFill>
              <a:srgbClr val="646E78"/>
            </a:solidFill>
          </p:grpSpPr>
          <p:cxnSp>
            <p:nvCxnSpPr>
              <p:cNvPr id="4" name="Google Shape;4569;p40"/>
              <p:cNvCxnSpPr/>
              <p:nvPr/>
            </p:nvCxnSpPr>
            <p:spPr>
              <a:xfrm rot="10800000">
                <a:off x="1195675" y="2932050"/>
                <a:ext cx="0" cy="11643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646E7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" name="Google Shape;4570;p40"/>
              <p:cNvSpPr/>
              <p:nvPr/>
            </p:nvSpPr>
            <p:spPr>
              <a:xfrm rot="10800000">
                <a:off x="1159825" y="4046900"/>
                <a:ext cx="71700" cy="61800"/>
              </a:xfrm>
              <a:prstGeom prst="triangle">
                <a:avLst>
                  <a:gd name="adj" fmla="val 50000"/>
                </a:avLst>
              </a:prstGeom>
              <a:grpFill/>
              <a:ln>
                <a:solidFill>
                  <a:srgbClr val="646E7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6" name="Google Shape;4571;p40"/>
            <p:cNvGrpSpPr/>
            <p:nvPr/>
          </p:nvGrpSpPr>
          <p:grpSpPr>
            <a:xfrm>
              <a:off x="5327457" y="2915773"/>
              <a:ext cx="100371" cy="1647162"/>
              <a:chOff x="1159825" y="2932050"/>
              <a:chExt cx="71700" cy="1176650"/>
            </a:xfrm>
            <a:solidFill>
              <a:srgbClr val="646E78"/>
            </a:solidFill>
          </p:grpSpPr>
          <p:cxnSp>
            <p:nvCxnSpPr>
              <p:cNvPr id="7" name="Google Shape;4572;p40"/>
              <p:cNvCxnSpPr/>
              <p:nvPr/>
            </p:nvCxnSpPr>
            <p:spPr>
              <a:xfrm rot="10800000">
                <a:off x="1195675" y="2932050"/>
                <a:ext cx="0" cy="11643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646E7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" name="Google Shape;4573;p40"/>
              <p:cNvSpPr/>
              <p:nvPr/>
            </p:nvSpPr>
            <p:spPr>
              <a:xfrm rot="10800000">
                <a:off x="1159825" y="4046900"/>
                <a:ext cx="71700" cy="61800"/>
              </a:xfrm>
              <a:prstGeom prst="triangle">
                <a:avLst>
                  <a:gd name="adj" fmla="val 50000"/>
                </a:avLst>
              </a:prstGeom>
              <a:grpFill/>
              <a:ln>
                <a:solidFill>
                  <a:srgbClr val="646E7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9" name="Google Shape;4574;p40"/>
            <p:cNvGrpSpPr/>
            <p:nvPr/>
          </p:nvGrpSpPr>
          <p:grpSpPr>
            <a:xfrm rot="10800000">
              <a:off x="3492820" y="3812506"/>
              <a:ext cx="100371" cy="1829846"/>
              <a:chOff x="1159825" y="2801550"/>
              <a:chExt cx="71700" cy="1307150"/>
            </a:xfrm>
          </p:grpSpPr>
          <p:cxnSp>
            <p:nvCxnSpPr>
              <p:cNvPr id="10" name="Google Shape;4575;p40"/>
              <p:cNvCxnSpPr/>
              <p:nvPr/>
            </p:nvCxnSpPr>
            <p:spPr>
              <a:xfrm rot="10800000">
                <a:off x="1195675" y="2801550"/>
                <a:ext cx="0" cy="1294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475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1" name="Google Shape;4576;p40"/>
              <p:cNvSpPr/>
              <p:nvPr/>
            </p:nvSpPr>
            <p:spPr>
              <a:xfrm rot="10800000">
                <a:off x="1159825" y="4046900"/>
                <a:ext cx="71700" cy="61800"/>
              </a:xfrm>
              <a:prstGeom prst="triangle">
                <a:avLst>
                  <a:gd name="adj" fmla="val 50000"/>
                </a:avLst>
              </a:prstGeom>
              <a:solidFill>
                <a:srgbClr val="3047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12" name="Google Shape;4577;p40"/>
            <p:cNvGrpSpPr/>
            <p:nvPr/>
          </p:nvGrpSpPr>
          <p:grpSpPr>
            <a:xfrm rot="10800000">
              <a:off x="1461437" y="2634466"/>
              <a:ext cx="100371" cy="1829846"/>
              <a:chOff x="1159825" y="2801550"/>
              <a:chExt cx="71700" cy="1307150"/>
            </a:xfrm>
            <a:solidFill>
              <a:srgbClr val="646E78"/>
            </a:solidFill>
          </p:grpSpPr>
          <p:cxnSp>
            <p:nvCxnSpPr>
              <p:cNvPr id="13" name="Google Shape;4578;p40"/>
              <p:cNvCxnSpPr/>
              <p:nvPr/>
            </p:nvCxnSpPr>
            <p:spPr>
              <a:xfrm rot="10800000">
                <a:off x="1195675" y="2801550"/>
                <a:ext cx="0" cy="12948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646E7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4" name="Google Shape;4579;p40"/>
              <p:cNvSpPr/>
              <p:nvPr/>
            </p:nvSpPr>
            <p:spPr>
              <a:xfrm rot="10800000">
                <a:off x="1159825" y="4046900"/>
                <a:ext cx="71700" cy="61800"/>
              </a:xfrm>
              <a:prstGeom prst="triangle">
                <a:avLst>
                  <a:gd name="adj" fmla="val 50000"/>
                </a:avLst>
              </a:prstGeom>
              <a:grpFill/>
              <a:ln>
                <a:solidFill>
                  <a:srgbClr val="646E7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sp>
          <p:nvSpPr>
            <p:cNvPr id="16" name="Google Shape;4581;p40"/>
            <p:cNvSpPr/>
            <p:nvPr/>
          </p:nvSpPr>
          <p:spPr>
            <a:xfrm>
              <a:off x="3245707" y="3891315"/>
              <a:ext cx="2561534" cy="1964963"/>
            </a:xfrm>
            <a:custGeom>
              <a:avLst/>
              <a:gdLst/>
              <a:ahLst/>
              <a:cxnLst/>
              <a:rect l="l" t="t" r="r" b="b"/>
              <a:pathLst>
                <a:path w="43546" h="43545" extrusionOk="0">
                  <a:moveTo>
                    <a:pt x="19730" y="0"/>
                  </a:moveTo>
                  <a:cubicBezTo>
                    <a:pt x="19730" y="5447"/>
                    <a:pt x="17513" y="10387"/>
                    <a:pt x="13935" y="13934"/>
                  </a:cubicBezTo>
                  <a:cubicBezTo>
                    <a:pt x="10388" y="17513"/>
                    <a:pt x="5447" y="19730"/>
                    <a:pt x="0" y="19730"/>
                  </a:cubicBezTo>
                  <a:lnTo>
                    <a:pt x="0" y="43545"/>
                  </a:lnTo>
                  <a:cubicBezTo>
                    <a:pt x="12034" y="43545"/>
                    <a:pt x="22897" y="38668"/>
                    <a:pt x="30782" y="30782"/>
                  </a:cubicBezTo>
                  <a:cubicBezTo>
                    <a:pt x="38668" y="22928"/>
                    <a:pt x="43545" y="12034"/>
                    <a:pt x="4354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Google Shape;4582;p40"/>
            <p:cNvSpPr/>
            <p:nvPr/>
          </p:nvSpPr>
          <p:spPr>
            <a:xfrm>
              <a:off x="1282150" y="3896664"/>
              <a:ext cx="1965005" cy="1964963"/>
            </a:xfrm>
            <a:custGeom>
              <a:avLst/>
              <a:gdLst/>
              <a:ahLst/>
              <a:cxnLst/>
              <a:rect l="l" t="t" r="r" b="b"/>
              <a:pathLst>
                <a:path w="43546" h="43545" extrusionOk="0">
                  <a:moveTo>
                    <a:pt x="0" y="0"/>
                  </a:moveTo>
                  <a:cubicBezTo>
                    <a:pt x="0" y="12034"/>
                    <a:pt x="4877" y="22897"/>
                    <a:pt x="12731" y="30782"/>
                  </a:cubicBezTo>
                  <a:cubicBezTo>
                    <a:pt x="20617" y="38668"/>
                    <a:pt x="31511" y="43545"/>
                    <a:pt x="43545" y="43545"/>
                  </a:cubicBezTo>
                  <a:lnTo>
                    <a:pt x="43545" y="19730"/>
                  </a:lnTo>
                  <a:cubicBezTo>
                    <a:pt x="38098" y="19730"/>
                    <a:pt x="33158" y="17513"/>
                    <a:pt x="29579" y="13934"/>
                  </a:cubicBezTo>
                  <a:cubicBezTo>
                    <a:pt x="26032" y="10387"/>
                    <a:pt x="23815" y="5447"/>
                    <a:pt x="23815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8" name="Google Shape;4583;p40"/>
            <p:cNvSpPr/>
            <p:nvPr/>
          </p:nvSpPr>
          <p:spPr>
            <a:xfrm>
              <a:off x="6945636" y="1840711"/>
              <a:ext cx="3973376" cy="1271935"/>
            </a:xfrm>
            <a:custGeom>
              <a:avLst/>
              <a:gdLst/>
              <a:ahLst/>
              <a:cxnLst/>
              <a:rect l="l" t="t" r="r" b="b"/>
              <a:pathLst>
                <a:path w="112047" h="28187" extrusionOk="0">
                  <a:moveTo>
                    <a:pt x="101469" y="1"/>
                  </a:moveTo>
                  <a:lnTo>
                    <a:pt x="101469" y="2123"/>
                  </a:lnTo>
                  <a:lnTo>
                    <a:pt x="1" y="2123"/>
                  </a:lnTo>
                  <a:lnTo>
                    <a:pt x="1" y="25969"/>
                  </a:lnTo>
                  <a:lnTo>
                    <a:pt x="101469" y="25969"/>
                  </a:lnTo>
                  <a:lnTo>
                    <a:pt x="101469" y="28186"/>
                  </a:lnTo>
                  <a:lnTo>
                    <a:pt x="112046" y="14062"/>
                  </a:lnTo>
                  <a:lnTo>
                    <a:pt x="101469" y="1"/>
                  </a:lnTo>
                  <a:close/>
                </a:path>
              </a:pathLst>
            </a:custGeom>
            <a:solidFill>
              <a:srgbClr val="00C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9" name="Google Shape;4584;p40"/>
            <p:cNvSpPr/>
            <p:nvPr/>
          </p:nvSpPr>
          <p:spPr>
            <a:xfrm>
              <a:off x="4403749" y="1949579"/>
              <a:ext cx="2542760" cy="1945835"/>
            </a:xfrm>
            <a:custGeom>
              <a:avLst/>
              <a:gdLst/>
              <a:ahLst/>
              <a:cxnLst/>
              <a:rect l="l" t="t" r="r" b="b"/>
              <a:pathLst>
                <a:path w="43546" h="43578" extrusionOk="0">
                  <a:moveTo>
                    <a:pt x="43546" y="1"/>
                  </a:moveTo>
                  <a:cubicBezTo>
                    <a:pt x="31512" y="1"/>
                    <a:pt x="20649" y="4878"/>
                    <a:pt x="12764" y="12763"/>
                  </a:cubicBezTo>
                  <a:cubicBezTo>
                    <a:pt x="4878" y="20649"/>
                    <a:pt x="1" y="31543"/>
                    <a:pt x="1" y="43577"/>
                  </a:cubicBezTo>
                  <a:lnTo>
                    <a:pt x="23816" y="43577"/>
                  </a:lnTo>
                  <a:cubicBezTo>
                    <a:pt x="23816" y="38130"/>
                    <a:pt x="26033" y="33190"/>
                    <a:pt x="29612" y="29611"/>
                  </a:cubicBezTo>
                  <a:cubicBezTo>
                    <a:pt x="33158" y="26033"/>
                    <a:pt x="38099" y="23847"/>
                    <a:pt x="43546" y="23847"/>
                  </a:cubicBezTo>
                  <a:lnTo>
                    <a:pt x="43546" y="1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0" name="Google Shape;4626;p40"/>
            <p:cNvSpPr/>
            <p:nvPr/>
          </p:nvSpPr>
          <p:spPr>
            <a:xfrm>
              <a:off x="2005910" y="4648832"/>
              <a:ext cx="14304" cy="14304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0"/>
                  </a:moveTo>
                  <a:cubicBezTo>
                    <a:pt x="63" y="0"/>
                    <a:pt x="0" y="64"/>
                    <a:pt x="0" y="159"/>
                  </a:cubicBezTo>
                  <a:cubicBezTo>
                    <a:pt x="0" y="254"/>
                    <a:pt x="63" y="317"/>
                    <a:pt x="158" y="317"/>
                  </a:cubicBezTo>
                  <a:cubicBezTo>
                    <a:pt x="253" y="317"/>
                    <a:pt x="317" y="254"/>
                    <a:pt x="317" y="159"/>
                  </a:cubicBezTo>
                  <a:cubicBezTo>
                    <a:pt x="317" y="64"/>
                    <a:pt x="253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1" name="Google Shape;4630;p40"/>
            <p:cNvSpPr/>
            <p:nvPr/>
          </p:nvSpPr>
          <p:spPr>
            <a:xfrm>
              <a:off x="2215966" y="4904600"/>
              <a:ext cx="20035" cy="20081"/>
            </a:xfrm>
            <a:custGeom>
              <a:avLst/>
              <a:gdLst/>
              <a:ahLst/>
              <a:cxnLst/>
              <a:rect l="l" t="t" r="r" b="b"/>
              <a:pathLst>
                <a:path w="444" h="445" extrusionOk="0">
                  <a:moveTo>
                    <a:pt x="0" y="1"/>
                  </a:moveTo>
                  <a:lnTo>
                    <a:pt x="0" y="444"/>
                  </a:lnTo>
                  <a:lnTo>
                    <a:pt x="444" y="444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2" name="Google Shape;4641;p40"/>
            <p:cNvSpPr txBox="1"/>
            <p:nvPr/>
          </p:nvSpPr>
          <p:spPr>
            <a:xfrm>
              <a:off x="5700258" y="4445000"/>
              <a:ext cx="2406742" cy="3649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646E78"/>
                  </a:solidFill>
                  <a:latin typeface="Calibri Light" panose="020F0302020204030204" pitchFamily="34" charset="0"/>
                  <a:ea typeface="Fira Sans Medium"/>
                  <a:cs typeface="Calibri Light" panose="020F0302020204030204" pitchFamily="34" charset="0"/>
                  <a:sym typeface="Fira Sans Medium"/>
                </a:rPr>
                <a:t>Censo Miixto</a:t>
              </a:r>
              <a:endParaRPr b="1" dirty="0">
                <a:solidFill>
                  <a:srgbClr val="646E78"/>
                </a:solidFill>
                <a:latin typeface="Calibri Light" panose="020F0302020204030204" pitchFamily="34" charset="0"/>
                <a:ea typeface="Fira Sans Medium"/>
                <a:cs typeface="Calibri Light" panose="020F0302020204030204" pitchFamily="34" charset="0"/>
                <a:sym typeface="Fira Sans Medium"/>
              </a:endParaRPr>
            </a:p>
          </p:txBody>
        </p:sp>
        <p:sp>
          <p:nvSpPr>
            <p:cNvPr id="33" name="Google Shape;4642;p40"/>
            <p:cNvSpPr txBox="1"/>
            <p:nvPr/>
          </p:nvSpPr>
          <p:spPr>
            <a:xfrm>
              <a:off x="5675891" y="4792418"/>
              <a:ext cx="2514437" cy="923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s-ES" sz="1400" dirty="0">
                  <a:solidFill>
                    <a:srgbClr val="646E78"/>
                  </a:solidFill>
                  <a:latin typeface="Calibri Light" panose="020F0302020204030204" pitchFamily="34" charset="0"/>
                  <a:ea typeface="Fira Sans"/>
                  <a:cs typeface="Calibri Light" panose="020F0302020204030204" pitchFamily="34" charset="0"/>
                  <a:sym typeface="Fira Sans"/>
                </a:rPr>
                <a:t>Censo con levantamiento combinado: </a:t>
              </a:r>
              <a:r>
                <a:rPr lang="es-ES" sz="1400" b="1" dirty="0">
                  <a:solidFill>
                    <a:srgbClr val="646E78"/>
                  </a:solidFill>
                  <a:latin typeface="Calibri Light" panose="020F0302020204030204" pitchFamily="34" charset="0"/>
                  <a:ea typeface="Fira Sans"/>
                  <a:cs typeface="Calibri Light" panose="020F0302020204030204" pitchFamily="34" charset="0"/>
                  <a:sym typeface="Fira Sans"/>
                </a:rPr>
                <a:t>Muestreo y RRAA</a:t>
              </a:r>
            </a:p>
          </p:txBody>
        </p:sp>
        <p:sp>
          <p:nvSpPr>
            <p:cNvPr id="34" name="Google Shape;4643;p40"/>
            <p:cNvSpPr txBox="1"/>
            <p:nvPr/>
          </p:nvSpPr>
          <p:spPr>
            <a:xfrm>
              <a:off x="747889" y="1652908"/>
              <a:ext cx="1527465" cy="364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646E78"/>
                  </a:solidFill>
                  <a:latin typeface="Calibri Light" panose="020F0302020204030204" pitchFamily="34" charset="0"/>
                  <a:ea typeface="Fira Sans Medium"/>
                  <a:cs typeface="Calibri Light" panose="020F0302020204030204" pitchFamily="34" charset="0"/>
                  <a:sym typeface="Fira Sans Medium"/>
                </a:rPr>
                <a:t>Tradicional</a:t>
              </a:r>
              <a:endParaRPr b="1" dirty="0">
                <a:solidFill>
                  <a:srgbClr val="646E78"/>
                </a:solidFill>
                <a:latin typeface="Calibri Light" panose="020F0302020204030204" pitchFamily="34" charset="0"/>
                <a:ea typeface="Fira Sans Medium"/>
                <a:cs typeface="Calibri Light" panose="020F0302020204030204" pitchFamily="34" charset="0"/>
                <a:sym typeface="Fira Sans Medium"/>
              </a:endParaRPr>
            </a:p>
          </p:txBody>
        </p:sp>
        <p:sp>
          <p:nvSpPr>
            <p:cNvPr id="35" name="Google Shape;4644;p40"/>
            <p:cNvSpPr txBox="1"/>
            <p:nvPr/>
          </p:nvSpPr>
          <p:spPr>
            <a:xfrm>
              <a:off x="545675" y="1892101"/>
              <a:ext cx="1931894" cy="785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solidFill>
                    <a:srgbClr val="646E78"/>
                  </a:solidFill>
                  <a:latin typeface="Calibri Light" panose="020F0302020204030204" pitchFamily="34" charset="0"/>
                  <a:ea typeface="Fira Sans"/>
                  <a:cs typeface="Calibri Light" panose="020F0302020204030204" pitchFamily="34" charset="0"/>
                  <a:sym typeface="Fira Sans"/>
                </a:rPr>
                <a:t>Censo con levantamiento en </a:t>
              </a:r>
              <a:r>
                <a:rPr lang="en" sz="1400" b="1" dirty="0">
                  <a:solidFill>
                    <a:srgbClr val="646E78"/>
                  </a:solidFill>
                  <a:latin typeface="Calibri Light" panose="020F0302020204030204" pitchFamily="34" charset="0"/>
                  <a:ea typeface="Fira Sans"/>
                  <a:cs typeface="Calibri Light" panose="020F0302020204030204" pitchFamily="34" charset="0"/>
                  <a:sym typeface="Fira Sans"/>
                </a:rPr>
                <a:t>campo</a:t>
              </a:r>
              <a:endParaRPr sz="1400" b="1" dirty="0">
                <a:solidFill>
                  <a:srgbClr val="646E78"/>
                </a:solidFill>
                <a:latin typeface="Calibri Light" panose="020F0302020204030204" pitchFamily="34" charset="0"/>
                <a:ea typeface="Fira Sans"/>
                <a:cs typeface="Calibri Light" panose="020F0302020204030204" pitchFamily="34" charset="0"/>
                <a:sym typeface="Fira Sans"/>
              </a:endParaRPr>
            </a:p>
          </p:txBody>
        </p:sp>
        <p:sp>
          <p:nvSpPr>
            <p:cNvPr id="36" name="Google Shape;4645;p40"/>
            <p:cNvSpPr txBox="1"/>
            <p:nvPr/>
          </p:nvSpPr>
          <p:spPr>
            <a:xfrm>
              <a:off x="8155028" y="3812506"/>
              <a:ext cx="2306008" cy="364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646E78"/>
                  </a:solidFill>
                  <a:latin typeface="Calibri Light" panose="020F0302020204030204" pitchFamily="34" charset="0"/>
                  <a:ea typeface="Fira Sans Medium"/>
                  <a:cs typeface="Calibri Light" panose="020F0302020204030204" pitchFamily="34" charset="0"/>
                  <a:sym typeface="Fira Sans Medium"/>
                </a:rPr>
                <a:t>Reg. Adm.</a:t>
              </a:r>
              <a:endParaRPr b="1" dirty="0">
                <a:solidFill>
                  <a:srgbClr val="646E78"/>
                </a:solidFill>
                <a:latin typeface="Calibri Light" panose="020F0302020204030204" pitchFamily="34" charset="0"/>
                <a:ea typeface="Fira Sans Medium"/>
                <a:cs typeface="Calibri Light" panose="020F0302020204030204" pitchFamily="34" charset="0"/>
                <a:sym typeface="Fira Sans Medium"/>
              </a:endParaRPr>
            </a:p>
          </p:txBody>
        </p:sp>
        <p:sp>
          <p:nvSpPr>
            <p:cNvPr id="37" name="Google Shape;4646;p40"/>
            <p:cNvSpPr txBox="1"/>
            <p:nvPr/>
          </p:nvSpPr>
          <p:spPr>
            <a:xfrm>
              <a:off x="8155028" y="4135965"/>
              <a:ext cx="2306008" cy="548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solidFill>
                    <a:srgbClr val="646E78"/>
                  </a:solidFill>
                  <a:latin typeface="Calibri Light" panose="020F0302020204030204" pitchFamily="34" charset="0"/>
                  <a:ea typeface="Fira Sans"/>
                  <a:cs typeface="Calibri Light" panose="020F0302020204030204" pitchFamily="34" charset="0"/>
                  <a:sym typeface="Fira Sans"/>
                </a:rPr>
                <a:t>Censo basado en datos </a:t>
              </a:r>
              <a:r>
                <a:rPr lang="en" sz="1400" b="1" dirty="0">
                  <a:solidFill>
                    <a:srgbClr val="646E78"/>
                  </a:solidFill>
                  <a:latin typeface="Calibri Light" panose="020F0302020204030204" pitchFamily="34" charset="0"/>
                  <a:ea typeface="Fira Sans"/>
                  <a:cs typeface="Calibri Light" panose="020F0302020204030204" pitchFamily="34" charset="0"/>
                  <a:sym typeface="Fira Sans"/>
                </a:rPr>
                <a:t>Registros Administrativos</a:t>
              </a:r>
              <a:endParaRPr sz="1400" b="1" dirty="0">
                <a:solidFill>
                  <a:srgbClr val="646E78"/>
                </a:solidFill>
                <a:latin typeface="Calibri Light" panose="020F0302020204030204" pitchFamily="34" charset="0"/>
                <a:ea typeface="Fira Sans"/>
                <a:cs typeface="Calibri Light" panose="020F0302020204030204" pitchFamily="34" charset="0"/>
                <a:sym typeface="Fira Sans"/>
              </a:endParaRPr>
            </a:p>
          </p:txBody>
        </p:sp>
        <p:sp>
          <p:nvSpPr>
            <p:cNvPr id="38" name="Google Shape;4647;p40"/>
            <p:cNvSpPr txBox="1"/>
            <p:nvPr/>
          </p:nvSpPr>
          <p:spPr>
            <a:xfrm>
              <a:off x="3121820" y="2469281"/>
              <a:ext cx="2306008" cy="364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646E78"/>
                  </a:solidFill>
                  <a:latin typeface="Calibri Light" panose="020F0302020204030204" pitchFamily="34" charset="0"/>
                  <a:ea typeface="Fira Sans Medium"/>
                  <a:cs typeface="Calibri Light" panose="020F0302020204030204" pitchFamily="34" charset="0"/>
                  <a:sym typeface="Fira Sans Medium"/>
                </a:rPr>
                <a:t>Mixto</a:t>
              </a:r>
              <a:endParaRPr b="1" dirty="0">
                <a:solidFill>
                  <a:srgbClr val="646E78"/>
                </a:solidFill>
                <a:latin typeface="Calibri Light" panose="020F0302020204030204" pitchFamily="34" charset="0"/>
                <a:ea typeface="Fira Sans Medium"/>
                <a:cs typeface="Calibri Light" panose="020F0302020204030204" pitchFamily="34" charset="0"/>
                <a:sym typeface="Fira Sans Medium"/>
              </a:endParaRPr>
            </a:p>
          </p:txBody>
        </p:sp>
        <p:sp>
          <p:nvSpPr>
            <p:cNvPr id="39" name="Google Shape;4648;p40"/>
            <p:cNvSpPr txBox="1"/>
            <p:nvPr/>
          </p:nvSpPr>
          <p:spPr>
            <a:xfrm>
              <a:off x="2366927" y="2651943"/>
              <a:ext cx="2104840" cy="11459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solidFill>
                    <a:srgbClr val="646E78"/>
                  </a:solidFill>
                  <a:latin typeface="Calibri Light" panose="020F0302020204030204" pitchFamily="34" charset="0"/>
                  <a:ea typeface="Fira Sans"/>
                  <a:cs typeface="Calibri Light" panose="020F0302020204030204" pitchFamily="34" charset="0"/>
                  <a:sym typeface="Fira Sans"/>
                </a:rPr>
                <a:t>Censo con levantamiento combinado: </a:t>
              </a:r>
              <a:r>
                <a:rPr lang="en" sz="1400" b="1" dirty="0">
                  <a:solidFill>
                    <a:srgbClr val="646E78"/>
                  </a:solidFill>
                  <a:latin typeface="Calibri Light" panose="020F0302020204030204" pitchFamily="34" charset="0"/>
                  <a:ea typeface="Fira Sans"/>
                  <a:cs typeface="Calibri Light" panose="020F0302020204030204" pitchFamily="34" charset="0"/>
                  <a:sym typeface="Fira Sans"/>
                </a:rPr>
                <a:t>Campo y RRAA</a:t>
              </a:r>
              <a:endParaRPr sz="1400" b="1" dirty="0">
                <a:solidFill>
                  <a:srgbClr val="646E78"/>
                </a:solidFill>
                <a:latin typeface="Calibri Light" panose="020F0302020204030204" pitchFamily="34" charset="0"/>
                <a:ea typeface="Fira Sans"/>
                <a:cs typeface="Calibri Light" panose="020F0302020204030204" pitchFamily="34" charset="0"/>
                <a:sym typeface="Fira Sans"/>
              </a:endParaRPr>
            </a:p>
          </p:txBody>
        </p: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2010074" y="4693835"/>
              <a:ext cx="645975" cy="64597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4084844" y="4562936"/>
              <a:ext cx="791870" cy="79187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5300784" y="2582075"/>
              <a:ext cx="698133" cy="698133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2"/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8778378" y="2026612"/>
              <a:ext cx="853362" cy="85336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8439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6532"/>
            <a:ext cx="8577263" cy="1325563"/>
          </a:xfrm>
        </p:spPr>
        <p:txBody>
          <a:bodyPr/>
          <a:lstStyle/>
          <a:p>
            <a:r>
              <a:rPr lang="es-ES" dirty="0">
                <a:solidFill>
                  <a:srgbClr val="23BE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Hacia un censo basado en RRAA</a:t>
            </a:r>
            <a:endParaRPr lang="es-EC" dirty="0">
              <a:solidFill>
                <a:srgbClr val="23BE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340844" y="1407460"/>
            <a:ext cx="11638806" cy="4000284"/>
            <a:chOff x="394633" y="1864660"/>
            <a:chExt cx="11638806" cy="4000284"/>
          </a:xfrm>
        </p:grpSpPr>
        <p:graphicFrame>
          <p:nvGraphicFramePr>
            <p:cNvPr id="5" name="Diagrama 4"/>
            <p:cNvGraphicFramePr>
              <a:graphicFrameLocks/>
            </p:cNvGraphicFramePr>
            <p:nvPr/>
          </p:nvGraphicFramePr>
          <p:xfrm>
            <a:off x="3107953" y="1864660"/>
            <a:ext cx="6398948" cy="40002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Cuadro de texto 2"/>
            <p:cNvSpPr txBox="1">
              <a:spLocks noChangeArrowheads="1"/>
            </p:cNvSpPr>
            <p:nvPr/>
          </p:nvSpPr>
          <p:spPr bwMode="auto">
            <a:xfrm>
              <a:off x="8435786" y="2937310"/>
              <a:ext cx="34028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s-EC" sz="1600" dirty="0">
                  <a:solidFill>
                    <a:srgbClr val="646E78"/>
                  </a:solidFill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A partir de hogares y residencia</a:t>
              </a:r>
            </a:p>
          </p:txBody>
        </p:sp>
        <p:sp>
          <p:nvSpPr>
            <p:cNvPr id="7" name="Cuadro de texto 2"/>
            <p:cNvSpPr txBox="1">
              <a:spLocks noChangeArrowheads="1"/>
            </p:cNvSpPr>
            <p:nvPr/>
          </p:nvSpPr>
          <p:spPr bwMode="auto">
            <a:xfrm>
              <a:off x="8862213" y="4774798"/>
              <a:ext cx="3171226" cy="587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1600" dirty="0">
                  <a:solidFill>
                    <a:srgbClr val="646E78"/>
                  </a:solidFill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A partir de relaciones familiares y residencia</a:t>
              </a:r>
            </a:p>
          </p:txBody>
        </p:sp>
        <p:sp>
          <p:nvSpPr>
            <p:cNvPr id="10" name="Cuadro de texto 2"/>
            <p:cNvSpPr txBox="1">
              <a:spLocks noChangeArrowheads="1"/>
            </p:cNvSpPr>
            <p:nvPr/>
          </p:nvSpPr>
          <p:spPr bwMode="auto">
            <a:xfrm>
              <a:off x="1097300" y="2891040"/>
              <a:ext cx="396320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r>
                <a:rPr lang="es-EC" sz="1600" dirty="0">
                  <a:solidFill>
                    <a:srgbClr val="646E78"/>
                  </a:solidFill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Contar con </a:t>
              </a:r>
              <a:r>
                <a:rPr lang="es-EC" sz="1600" dirty="0">
                  <a:solidFill>
                    <a:srgbClr val="646E78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el Registro Estadístico Base de Inmuebles: </a:t>
              </a:r>
              <a:r>
                <a:rPr lang="es-ES" sz="1600" dirty="0"/>
                <a:t>Viviendas </a:t>
              </a:r>
            </a:p>
            <a:p>
              <a:r>
                <a:rPr lang="es-ES" sz="1600" dirty="0"/>
                <a:t>Edificaciones(empresas/establecimientos)</a:t>
              </a:r>
            </a:p>
            <a:p>
              <a:pPr>
                <a:spcAft>
                  <a:spcPts val="0"/>
                </a:spcAft>
              </a:pPr>
              <a:endParaRPr lang="es-EC" sz="1600" dirty="0">
                <a:solidFill>
                  <a:srgbClr val="646E78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Cuadro de texto 2"/>
            <p:cNvSpPr txBox="1">
              <a:spLocks noChangeArrowheads="1"/>
            </p:cNvSpPr>
            <p:nvPr/>
          </p:nvSpPr>
          <p:spPr bwMode="auto">
            <a:xfrm>
              <a:off x="394633" y="5020307"/>
              <a:ext cx="271332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s-EC" sz="1600" dirty="0">
                  <a:solidFill>
                    <a:srgbClr val="646E78"/>
                  </a:solidFill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Contar con </a:t>
              </a:r>
              <a:r>
                <a:rPr lang="es-EC" sz="1600" dirty="0">
                  <a:solidFill>
                    <a:srgbClr val="646E78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el Registro Estadístico Base de</a:t>
              </a:r>
            </a:p>
            <a:p>
              <a:pPr>
                <a:spcAft>
                  <a:spcPts val="0"/>
                </a:spcAft>
              </a:pPr>
              <a:r>
                <a:rPr lang="es-EC" sz="1600" dirty="0">
                  <a:solidFill>
                    <a:srgbClr val="646E78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Población</a:t>
              </a:r>
              <a:endParaRPr lang="es-EC" sz="1600" dirty="0">
                <a:solidFill>
                  <a:srgbClr val="646E78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" name="Google Shape;167;p28">
              <a:extLst>
                <a:ext uri="{FF2B5EF4-FFF2-40B4-BE49-F238E27FC236}">
                  <a16:creationId xmlns:a16="http://schemas.microsoft.com/office/drawing/2014/main" id="{75739446-206A-A262-B6FC-CAD5E66609B5}"/>
                </a:ext>
              </a:extLst>
            </p:cNvPr>
            <p:cNvSpPr/>
            <p:nvPr/>
          </p:nvSpPr>
          <p:spPr>
            <a:xfrm flipH="1">
              <a:off x="6740947" y="2303428"/>
              <a:ext cx="1820346" cy="587612"/>
            </a:xfrm>
            <a:custGeom>
              <a:avLst/>
              <a:gdLst/>
              <a:ahLst/>
              <a:cxnLst/>
              <a:rect l="l" t="t" r="r" b="b"/>
              <a:pathLst>
                <a:path w="42665" h="12894" extrusionOk="0">
                  <a:moveTo>
                    <a:pt x="0" y="12894"/>
                  </a:moveTo>
                  <a:lnTo>
                    <a:pt x="12894" y="0"/>
                  </a:lnTo>
                  <a:lnTo>
                    <a:pt x="42665" y="0"/>
                  </a:lnTo>
                </a:path>
              </a:pathLst>
            </a:custGeom>
            <a:noFill/>
            <a:ln w="19050" cap="flat" cmpd="sng">
              <a:solidFill>
                <a:srgbClr val="23BE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s-EC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Google Shape;167;p28">
              <a:extLst>
                <a:ext uri="{FF2B5EF4-FFF2-40B4-BE49-F238E27FC236}">
                  <a16:creationId xmlns:a16="http://schemas.microsoft.com/office/drawing/2014/main" id="{26251214-EE6F-4715-9B6A-C73C7C2AEFE1}"/>
                </a:ext>
              </a:extLst>
            </p:cNvPr>
            <p:cNvSpPr/>
            <p:nvPr/>
          </p:nvSpPr>
          <p:spPr>
            <a:xfrm flipH="1">
              <a:off x="8064616" y="4196718"/>
              <a:ext cx="1710755" cy="514000"/>
            </a:xfrm>
            <a:custGeom>
              <a:avLst/>
              <a:gdLst/>
              <a:ahLst/>
              <a:cxnLst/>
              <a:rect l="l" t="t" r="r" b="b"/>
              <a:pathLst>
                <a:path w="42665" h="12894" extrusionOk="0">
                  <a:moveTo>
                    <a:pt x="0" y="12894"/>
                  </a:moveTo>
                  <a:lnTo>
                    <a:pt x="12894" y="0"/>
                  </a:lnTo>
                  <a:lnTo>
                    <a:pt x="42665" y="0"/>
                  </a:lnTo>
                </a:path>
              </a:pathLst>
            </a:custGeom>
            <a:noFill/>
            <a:ln w="19050" cap="flat" cmpd="sng">
              <a:solidFill>
                <a:srgbClr val="23BE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s-EC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Google Shape;133;p28">
              <a:extLst>
                <a:ext uri="{FF2B5EF4-FFF2-40B4-BE49-F238E27FC236}">
                  <a16:creationId xmlns:a16="http://schemas.microsoft.com/office/drawing/2014/main" id="{C9938C14-CCC9-20E3-D50A-F92A98D7EB21}"/>
                </a:ext>
              </a:extLst>
            </p:cNvPr>
            <p:cNvSpPr/>
            <p:nvPr/>
          </p:nvSpPr>
          <p:spPr>
            <a:xfrm>
              <a:off x="4115314" y="2724881"/>
              <a:ext cx="1422167" cy="429801"/>
            </a:xfrm>
            <a:custGeom>
              <a:avLst/>
              <a:gdLst/>
              <a:ahLst/>
              <a:cxnLst/>
              <a:rect l="l" t="t" r="r" b="b"/>
              <a:pathLst>
                <a:path w="42665" h="12894" extrusionOk="0">
                  <a:moveTo>
                    <a:pt x="0" y="12894"/>
                  </a:moveTo>
                  <a:lnTo>
                    <a:pt x="12894" y="0"/>
                  </a:lnTo>
                  <a:lnTo>
                    <a:pt x="42665" y="0"/>
                  </a:lnTo>
                </a:path>
              </a:pathLst>
            </a:custGeom>
            <a:noFill/>
            <a:ln w="19050" cap="flat" cmpd="sng">
              <a:solidFill>
                <a:srgbClr val="23BE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s-EC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8" name="Google Shape;133;p28">
              <a:extLst>
                <a:ext uri="{FF2B5EF4-FFF2-40B4-BE49-F238E27FC236}">
                  <a16:creationId xmlns:a16="http://schemas.microsoft.com/office/drawing/2014/main" id="{F9449148-F6E4-B846-74AE-1D58B675962D}"/>
                </a:ext>
              </a:extLst>
            </p:cNvPr>
            <p:cNvSpPr/>
            <p:nvPr/>
          </p:nvSpPr>
          <p:spPr>
            <a:xfrm>
              <a:off x="2707889" y="4710718"/>
              <a:ext cx="1422167" cy="429801"/>
            </a:xfrm>
            <a:custGeom>
              <a:avLst/>
              <a:gdLst/>
              <a:ahLst/>
              <a:cxnLst/>
              <a:rect l="l" t="t" r="r" b="b"/>
              <a:pathLst>
                <a:path w="42665" h="12894" extrusionOk="0">
                  <a:moveTo>
                    <a:pt x="0" y="12894"/>
                  </a:moveTo>
                  <a:lnTo>
                    <a:pt x="12894" y="0"/>
                  </a:lnTo>
                  <a:lnTo>
                    <a:pt x="42665" y="0"/>
                  </a:lnTo>
                </a:path>
              </a:pathLst>
            </a:custGeom>
            <a:noFill/>
            <a:ln w="19050" cap="flat" cmpd="sng">
              <a:solidFill>
                <a:srgbClr val="23BE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s-EC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B4408F5-980E-90B7-774A-4D8B3911E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5763" y="3943802"/>
              <a:ext cx="830996" cy="830996"/>
            </a:xfrm>
            <a:prstGeom prst="roundRect">
              <a:avLst/>
            </a:prstGeom>
            <a:ln>
              <a:solidFill>
                <a:srgbClr val="23BEFF"/>
              </a:solidFill>
            </a:ln>
          </p:spPr>
        </p:pic>
        <p:pic>
          <p:nvPicPr>
            <p:cNvPr id="11" name="Imagen 10" descr="Icono&#10;&#10;El contenido generado por IA puede ser incorrecto.">
              <a:extLst>
                <a:ext uri="{FF2B5EF4-FFF2-40B4-BE49-F238E27FC236}">
                  <a16:creationId xmlns:a16="http://schemas.microsoft.com/office/drawing/2014/main" id="{AE8473F9-66CA-F22A-4D8B-D499537DA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25115" y="1965285"/>
              <a:ext cx="790295" cy="790295"/>
            </a:xfrm>
            <a:prstGeom prst="roundRect">
              <a:avLst/>
            </a:prstGeom>
            <a:ln>
              <a:solidFill>
                <a:srgbClr val="23BEFF"/>
              </a:solidFill>
            </a:ln>
          </p:spPr>
        </p:pic>
        <p:pic>
          <p:nvPicPr>
            <p:cNvPr id="14" name="Imagen 13" descr="Icono&#10;&#10;El contenido generado por IA puede ser incorrecto.">
              <a:extLst>
                <a:ext uri="{FF2B5EF4-FFF2-40B4-BE49-F238E27FC236}">
                  <a16:creationId xmlns:a16="http://schemas.microsoft.com/office/drawing/2014/main" id="{51AEA729-A70D-9311-3BA3-D1AA5E286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57800" y="1918308"/>
              <a:ext cx="790295" cy="790295"/>
            </a:xfrm>
            <a:prstGeom prst="roundRect">
              <a:avLst/>
            </a:prstGeom>
            <a:ln>
              <a:solidFill>
                <a:srgbClr val="23BEFF"/>
              </a:solidFill>
            </a:ln>
          </p:spPr>
        </p:pic>
        <p:pic>
          <p:nvPicPr>
            <p:cNvPr id="19" name="Imagen 18" descr="Icono&#10;&#10;El contenido generado por IA puede ser incorrecto.">
              <a:extLst>
                <a:ext uri="{FF2B5EF4-FFF2-40B4-BE49-F238E27FC236}">
                  <a16:creationId xmlns:a16="http://schemas.microsoft.com/office/drawing/2014/main" id="{DEC0FFEE-5BDF-8372-0873-E96F831C6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032328" y="3879722"/>
              <a:ext cx="830996" cy="830996"/>
            </a:xfrm>
            <a:prstGeom prst="roundRect">
              <a:avLst/>
            </a:prstGeom>
            <a:ln>
              <a:solidFill>
                <a:srgbClr val="23BEF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67580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AA0E0B-FE56-F747-BBD0-EC5457CF2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97480"/>
            <a:ext cx="9144000" cy="1909763"/>
          </a:xfrm>
        </p:spPr>
        <p:txBody>
          <a:bodyPr>
            <a:noAutofit/>
          </a:bodyPr>
          <a:lstStyle/>
          <a:p>
            <a:r>
              <a:rPr lang="es-419" sz="4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INDICADORES QUE REPORTAMOS DESDE EL INEC PARA SEGUIMIENTO Y EVALUACIÓN DE LAS AGENDAS DE DESARROLLO</a:t>
            </a:r>
          </a:p>
        </p:txBody>
      </p:sp>
    </p:spTree>
    <p:extLst>
      <p:ext uri="{BB962C8B-B14F-4D97-AF65-F5344CB8AC3E}">
        <p14:creationId xmlns:p14="http://schemas.microsoft.com/office/powerpoint/2010/main" val="3045458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41F67-2F55-641D-0D99-CFDB09786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>
            <a:extLst>
              <a:ext uri="{FF2B5EF4-FFF2-40B4-BE49-F238E27FC236}">
                <a16:creationId xmlns:a16="http://schemas.microsoft.com/office/drawing/2014/main" id="{7DA1EFEA-AC2E-6315-B132-998D06B414D1}"/>
              </a:ext>
            </a:extLst>
          </p:cNvPr>
          <p:cNvSpPr txBox="1">
            <a:spLocks/>
          </p:cNvSpPr>
          <p:nvPr/>
        </p:nvSpPr>
        <p:spPr>
          <a:xfrm>
            <a:off x="297736" y="202400"/>
            <a:ext cx="8182922" cy="5300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>
                <a:solidFill>
                  <a:srgbClr val="48448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INEC aporta con los siguientes indicadores para las agendas de desarrollo:</a:t>
            </a:r>
            <a:endParaRPr lang="es-419" sz="2400" b="1" dirty="0">
              <a:solidFill>
                <a:srgbClr val="48448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432766" y="763290"/>
            <a:ext cx="5326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23 indicadores*  del Plan Nacional de Desarrollo</a:t>
            </a:r>
            <a:endParaRPr lang="es-EC" sz="2000" b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1994595" y="1241018"/>
          <a:ext cx="9419470" cy="3751228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84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4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0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504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1800" b="1" u="none" strike="noStrike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Nro.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1800" b="1" u="none" strike="noStrike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Operación Estadística INEC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800" b="1" u="none" strike="noStrike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Temática</a:t>
                      </a:r>
                      <a:endParaRPr lang="es-EC" sz="1800" b="1" u="none" strike="noStrike" kern="12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04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3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Encuesta de Empleo, Desempleo y Subempleo- ENEMDU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Empleo; Desempleo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; Pobreza/Ingresos; Desigualdad; Déficit habitacional; Educación; Calidad de los servicios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36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Registro Estadístico de Defunciones Generales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Mortalidad materna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; Suicidio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36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Registro Estadístico de Nacido Vivo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Nacidos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en Mujeres Adolescentes 10 a 14 y 15 a 19 años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32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3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Cuenta Satélite de los Servicios de Salud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Gasto de Bolsillo en Salud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34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Estadísticas de Transporte- ESTRA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Mortalidad por Siniestros de Tránsito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26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3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Registros de entrada y salidas internacionales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Entradas de no Residentes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36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3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Registro Estadístico de Recursos y Actividades de Salud- RAS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Tasa de Médicos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36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3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Encuesta de Superficie y Producción Agropecuaria Continua- ESPAC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Productividad Agrícola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36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3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Encuesta Nacional sobre Desnutrición Infantil- ENDI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Desnutrición Crónica Infantil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994595" y="5023112"/>
            <a:ext cx="941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Nota (*): </a:t>
            </a:r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En complemento el INEC contribuye con información de las </a:t>
            </a:r>
            <a:r>
              <a:rPr lang="es-ES" sz="12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Proyecciones Poblacionales </a:t>
            </a:r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para </a:t>
            </a:r>
            <a:r>
              <a:rPr lang="es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12 </a:t>
            </a:r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indicadores del PND y con </a:t>
            </a:r>
            <a:r>
              <a:rPr lang="es-ES" sz="12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la Cartografía Censal </a:t>
            </a:r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para </a:t>
            </a:r>
            <a:r>
              <a:rPr lang="es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indicador. </a:t>
            </a:r>
            <a:endParaRPr lang="es-EC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n 7" descr="Imagen de la pantalla de un celular con letras&#10;&#10;El contenido generado por IA puede ser incorrecto.">
            <a:extLst>
              <a:ext uri="{FF2B5EF4-FFF2-40B4-BE49-F238E27FC236}">
                <a16:creationId xmlns:a16="http://schemas.microsoft.com/office/drawing/2014/main" id="{981CF8F1-87E2-139A-61E9-812F125F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604" y="2051305"/>
            <a:ext cx="2324854" cy="294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782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41F67-2F55-641D-0D99-CFDB09786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>
            <a:extLst>
              <a:ext uri="{FF2B5EF4-FFF2-40B4-BE49-F238E27FC236}">
                <a16:creationId xmlns:a16="http://schemas.microsoft.com/office/drawing/2014/main" id="{7DA1EFEA-AC2E-6315-B132-998D06B414D1}"/>
              </a:ext>
            </a:extLst>
          </p:cNvPr>
          <p:cNvSpPr txBox="1">
            <a:spLocks/>
          </p:cNvSpPr>
          <p:nvPr/>
        </p:nvSpPr>
        <p:spPr>
          <a:xfrm>
            <a:off x="134352" y="265386"/>
            <a:ext cx="8182922" cy="5300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>
                <a:solidFill>
                  <a:srgbClr val="48448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INEC aporta con los siguientes indicadores para las agendas de desarrollo:</a:t>
            </a:r>
            <a:endParaRPr lang="es-419" sz="2400" b="1" dirty="0">
              <a:solidFill>
                <a:srgbClr val="48448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041312" y="881604"/>
            <a:ext cx="4109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33 indicadores* de la Agenda 2030</a:t>
            </a:r>
            <a:endParaRPr lang="es-EC" sz="2000" b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741744" y="5053068"/>
            <a:ext cx="10113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Nota (*): En complemento el INEC contribuye con información de </a:t>
            </a:r>
            <a:r>
              <a:rPr lang="es-ES" sz="14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Proyecciones Poblacionales para el reporte de la Agenda 2030. </a:t>
            </a:r>
            <a:r>
              <a:rPr lang="es-E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s-EC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n 4" descr="Gráfico, Gráfico de proyección solar&#10;&#10;El contenido generado por IA puede ser incorrecto.">
            <a:extLst>
              <a:ext uri="{FF2B5EF4-FFF2-40B4-BE49-F238E27FC236}">
                <a16:creationId xmlns:a16="http://schemas.microsoft.com/office/drawing/2014/main" id="{E301C5C0-6752-DE97-F77D-9E6EDD891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5837"/>
            <a:ext cx="1741745" cy="1689362"/>
          </a:xfrm>
          <a:prstGeom prst="rect">
            <a:avLst/>
          </a:prstGeom>
        </p:spPr>
      </p:pic>
      <p:graphicFrame>
        <p:nvGraphicFramePr>
          <p:cNvPr id="9" name="Tabla 8"/>
          <p:cNvGraphicFramePr>
            <a:graphicFrameLocks noGrp="1"/>
          </p:cNvGraphicFramePr>
          <p:nvPr/>
        </p:nvGraphicFramePr>
        <p:xfrm>
          <a:off x="1741744" y="1281712"/>
          <a:ext cx="9830147" cy="3773313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49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6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4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43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800" b="1" u="none" strike="noStrike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Nro.</a:t>
                      </a:r>
                      <a:endParaRPr lang="es-EC" sz="1800" b="1" u="none" strike="noStrike" kern="12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u="none" strike="noStrike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Operación Estadística INEC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u="none" strike="noStrike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Temática</a:t>
                      </a:r>
                      <a:endParaRPr lang="es-EC" sz="1800" b="1" u="none" strike="noStrike" kern="12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84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1300" u="none" strike="noStrike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17</a:t>
                      </a:r>
                      <a:endParaRPr lang="es-EC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" sz="1300" u="none" strike="noStrike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Encuesta Nacional Empleo, Desempleo y Subempleo (ENEMDU) </a:t>
                      </a:r>
                      <a:endParaRPr lang="es-ES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Empleo; Desempleo; Trabajo infantil;</a:t>
                      </a:r>
                      <a:r>
                        <a:rPr lang="es-EC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s-EC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Pobreza/Ingresos; Desigualdad; </a:t>
                      </a:r>
                      <a:r>
                        <a:rPr lang="es-EC" sz="13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TICs</a:t>
                      </a:r>
                      <a:r>
                        <a:rPr lang="es-EC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; Agua segura y saneamiento; Servicios públicos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15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1300" u="none" strike="noStrike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</a:t>
                      </a:r>
                      <a:endParaRPr lang="es-EC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C" sz="1300" u="none" strike="noStrike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Registro Estadístico de Defunciones Generales</a:t>
                      </a:r>
                      <a:endParaRPr lang="es-EC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Mortalidad infantil; Suicidio; Enfermedades Cardiovasculares; Muertes por intoxicaciones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1300" u="none" strike="noStrike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s-EC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" sz="1300" u="none" strike="noStrike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Encuesta Nacional sobre Desnutrición Infantil (ENDI);Encuesta Nacional de Salud (ENSANUT) 2012 y 2018; Encuesta de Condiciones de Vida (ECV) 2014</a:t>
                      </a:r>
                      <a:endParaRPr lang="es-ES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Desnutrición y malnutrición infantil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68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1300" u="none" strike="noStrike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s-EC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" sz="1300" u="none" strike="noStrike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Cuentas Satélite del Trabajo No Remunerado</a:t>
                      </a:r>
                      <a:endParaRPr lang="es-ES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Trabajo no remunerado del Hogar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28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1300" u="none" strike="noStrike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s-EC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" sz="1300" u="none" strike="noStrike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Documentación nacional y normativa estadística</a:t>
                      </a:r>
                      <a:endParaRPr lang="es-ES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Capacidades estadísticas (legislación nacional y planificación estadística)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92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1300" u="none" strike="noStrike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s-EC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C" sz="1300" u="none" strike="noStrike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Estadísticas de Transporte (ESTRA)</a:t>
                      </a:r>
                      <a:endParaRPr lang="es-EC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Volumen de transporte (pasajeros</a:t>
                      </a:r>
                      <a:r>
                        <a:rPr lang="es-EC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y carga)</a:t>
                      </a:r>
                      <a:endParaRPr lang="es-EC" sz="1300" u="none" strike="noStrike" kern="1200" dirty="0">
                        <a:solidFill>
                          <a:schemeClr val="dk1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84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1300" u="none" strike="noStrike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s-EC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C" sz="1300" u="none" strike="noStrike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Registro Estadístico de Defunciones Generales y Registro Estadístico de Nacidos Vivos </a:t>
                      </a:r>
                      <a:endParaRPr lang="es-EC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Cobertura nacidos y defunciones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28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1300" u="none" strike="noStrike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s-EC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C" sz="1300" u="none" strike="noStrike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Registro Estadístico de Nacidos Vivos</a:t>
                      </a:r>
                      <a:endParaRPr lang="es-EC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Mortalidad Materna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3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1300" u="none" strike="noStrike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s-EC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" sz="1300" u="none" strike="noStrike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Encuesta de Superficie y Producción Agropecuaria (ESPAC)</a:t>
                      </a:r>
                      <a:endParaRPr lang="es-ES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Agricultura Sostenible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848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8F5A0B8-BE4F-B5D1-0803-2DAD82C02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7E361BF-B12F-BD29-D4C4-1AB15CA5451E}"/>
              </a:ext>
            </a:extLst>
          </p:cNvPr>
          <p:cNvGraphicFramePr>
            <a:graphicFrameLocks noGrp="1"/>
          </p:cNvGraphicFramePr>
          <p:nvPr/>
        </p:nvGraphicFramePr>
        <p:xfrm>
          <a:off x="1462911" y="1476603"/>
          <a:ext cx="10397498" cy="3116662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961312">
                  <a:extLst>
                    <a:ext uri="{9D8B030D-6E8A-4147-A177-3AD203B41FA5}">
                      <a16:colId xmlns:a16="http://schemas.microsoft.com/office/drawing/2014/main" val="62463078"/>
                    </a:ext>
                  </a:extLst>
                </a:gridCol>
                <a:gridCol w="5326911">
                  <a:extLst>
                    <a:ext uri="{9D8B030D-6E8A-4147-A177-3AD203B41FA5}">
                      <a16:colId xmlns:a16="http://schemas.microsoft.com/office/drawing/2014/main" val="2233162173"/>
                    </a:ext>
                  </a:extLst>
                </a:gridCol>
                <a:gridCol w="4109275">
                  <a:extLst>
                    <a:ext uri="{9D8B030D-6E8A-4147-A177-3AD203B41FA5}">
                      <a16:colId xmlns:a16="http://schemas.microsoft.com/office/drawing/2014/main" val="2385331181"/>
                    </a:ext>
                  </a:extLst>
                </a:gridCol>
              </a:tblGrid>
              <a:tr h="64740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>
                          <a:solidFill>
                            <a:srgbClr val="0070C0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# Indicador</a:t>
                      </a:r>
                      <a:endParaRPr lang="es-EC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solidFill>
                            <a:srgbClr val="0070C0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Nombre del Indicador</a:t>
                      </a:r>
                      <a:endParaRPr lang="es-EC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>
                          <a:solidFill>
                            <a:srgbClr val="0070C0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Fuente</a:t>
                      </a:r>
                      <a:endParaRPr lang="es-EC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extLst>
                  <a:ext uri="{0D108BD9-81ED-4DB2-BD59-A6C34878D82A}">
                    <a16:rowId xmlns:a16="http://schemas.microsoft.com/office/drawing/2014/main" val="1117601420"/>
                  </a:ext>
                </a:extLst>
              </a:tr>
              <a:tr h="74607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5.4.1</a:t>
                      </a:r>
                      <a:endParaRPr lang="es-EC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Proporción</a:t>
                      </a:r>
                      <a:r>
                        <a:rPr lang="es-E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 de tiempo dedicado al trabajo doméstico y asistencial no remunerado, desglosado por sexo, edad y ubicación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Cuenta Satélite de Trabajo</a:t>
                      </a:r>
                      <a:r>
                        <a:rPr lang="es-E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 no  Remunerado</a:t>
                      </a:r>
                    </a:p>
                    <a:p>
                      <a:pPr algn="l" fontAlgn="ctr"/>
                      <a:r>
                        <a:rPr lang="es-E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Datos disponibles hasta 2017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extLst>
                  <a:ext uri="{0D108BD9-81ED-4DB2-BD59-A6C34878D82A}">
                    <a16:rowId xmlns:a16="http://schemas.microsoft.com/office/drawing/2014/main" val="10164737"/>
                  </a:ext>
                </a:extLst>
              </a:tr>
              <a:tr h="86158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6.1.1</a:t>
                      </a:r>
                      <a:endParaRPr lang="es-EC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Proporción de la población que utiliza</a:t>
                      </a:r>
                      <a:r>
                        <a:rPr lang="es-E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 servicios de suministro de agua potable gestionados sin riesgos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ENEMDU:</a:t>
                      </a:r>
                      <a:r>
                        <a:rPr lang="es-E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 Módulo de Agua, Saneamiento e Higiene</a:t>
                      </a:r>
                    </a:p>
                    <a:p>
                      <a:pPr algn="just" fontAlgn="ctr"/>
                      <a:r>
                        <a:rPr lang="es-E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Módulo levantado en 2016 y 2019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extLst>
                  <a:ext uri="{0D108BD9-81ED-4DB2-BD59-A6C34878D82A}">
                    <a16:rowId xmlns:a16="http://schemas.microsoft.com/office/drawing/2014/main" val="176379212"/>
                  </a:ext>
                </a:extLst>
              </a:tr>
              <a:tr h="86158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6.2.1</a:t>
                      </a:r>
                      <a:endParaRPr lang="es-EC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Proporción</a:t>
                      </a:r>
                      <a:r>
                        <a:rPr lang="es-E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 de la población que utiliza:</a:t>
                      </a:r>
                    </a:p>
                    <a:p>
                      <a:pPr marL="228600" indent="-228600" algn="l" fontAlgn="ctr">
                        <a:buFont typeface="+mj-lt"/>
                        <a:buAutoNum type="alphaLcPeriod"/>
                      </a:pPr>
                      <a:r>
                        <a:rPr lang="es-E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Servicios de saneamiento gestionados sin riesgos </a:t>
                      </a:r>
                    </a:p>
                    <a:p>
                      <a:pPr marL="228600" indent="-228600" algn="l" fontAlgn="ctr">
                        <a:buFont typeface="+mj-lt"/>
                        <a:buAutoNum type="alphaLcPeriod"/>
                      </a:pPr>
                      <a:r>
                        <a:rPr lang="es-E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Instalaciones para el lavado de manos con agua y jabón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ENEMDU:</a:t>
                      </a:r>
                      <a:r>
                        <a:rPr lang="es-E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 Módulo de Agua, Saneamiento e Higiene</a:t>
                      </a:r>
                    </a:p>
                    <a:p>
                      <a:pPr algn="just" fontAlgn="ctr"/>
                      <a:r>
                        <a:rPr lang="es-E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Módulo levantado en 2016 y 2019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extLst>
                  <a:ext uri="{0D108BD9-81ED-4DB2-BD59-A6C34878D82A}">
                    <a16:rowId xmlns:a16="http://schemas.microsoft.com/office/drawing/2014/main" val="241836382"/>
                  </a:ext>
                </a:extLst>
              </a:tr>
            </a:tbl>
          </a:graphicData>
        </a:graphic>
      </p:graphicFrame>
      <p:pic>
        <p:nvPicPr>
          <p:cNvPr id="8" name="Imagen 7" descr="Nombre de la empresa&#10;&#10;El contenido generado por IA puede ser incorrecto.">
            <a:extLst>
              <a:ext uri="{FF2B5EF4-FFF2-40B4-BE49-F238E27FC236}">
                <a16:creationId xmlns:a16="http://schemas.microsoft.com/office/drawing/2014/main" id="{37F31C94-717B-6CA9-C636-0556C509B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4" y="2099153"/>
            <a:ext cx="1143666" cy="2287332"/>
          </a:xfrm>
          <a:prstGeom prst="rect">
            <a:avLst/>
          </a:prstGeom>
        </p:spPr>
      </p:pic>
      <p:sp>
        <p:nvSpPr>
          <p:cNvPr id="7" name="Título 4">
            <a:extLst>
              <a:ext uri="{FF2B5EF4-FFF2-40B4-BE49-F238E27FC236}">
                <a16:creationId xmlns:a16="http://schemas.microsoft.com/office/drawing/2014/main" id="{850EC677-D899-E882-2792-DD7F45701389}"/>
              </a:ext>
            </a:extLst>
          </p:cNvPr>
          <p:cNvSpPr txBox="1">
            <a:spLocks/>
          </p:cNvSpPr>
          <p:nvPr/>
        </p:nvSpPr>
        <p:spPr>
          <a:xfrm>
            <a:off x="229417" y="413119"/>
            <a:ext cx="8896385" cy="5167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000" b="1" dirty="0">
                <a:solidFill>
                  <a:srgbClr val="48448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Ejemplos de indicadores de la Agenda 2030 que han dejado de actualizar su reporte dado que las fuentes de datos no han tenido continuidad</a:t>
            </a:r>
            <a:endParaRPr lang="es-419" sz="2000" b="1" dirty="0">
              <a:solidFill>
                <a:srgbClr val="48448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902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F7DFAA54-DA73-2269-2823-9E7CEB980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874" y="2225840"/>
            <a:ext cx="9529010" cy="1909763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Programa Nacional de Estadística </a:t>
            </a:r>
            <a:br>
              <a:rPr lang="es-E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E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(actualización 2024 – 2025)</a:t>
            </a:r>
          </a:p>
        </p:txBody>
      </p:sp>
    </p:spTree>
    <p:extLst>
      <p:ext uri="{BB962C8B-B14F-4D97-AF65-F5344CB8AC3E}">
        <p14:creationId xmlns:p14="http://schemas.microsoft.com/office/powerpoint/2010/main" val="40018339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41F67-2F55-641D-0D99-CFDB09786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>
            <a:extLst>
              <a:ext uri="{FF2B5EF4-FFF2-40B4-BE49-F238E27FC236}">
                <a16:creationId xmlns:a16="http://schemas.microsoft.com/office/drawing/2014/main" id="{7DA1EFEA-AC2E-6315-B132-998D06B414D1}"/>
              </a:ext>
            </a:extLst>
          </p:cNvPr>
          <p:cNvSpPr txBox="1">
            <a:spLocks/>
          </p:cNvSpPr>
          <p:nvPr/>
        </p:nvSpPr>
        <p:spPr>
          <a:xfrm>
            <a:off x="126128" y="177814"/>
            <a:ext cx="9899410" cy="530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000" b="1" dirty="0">
                <a:solidFill>
                  <a:srgbClr val="48448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Potenciales indicadores de la Agenda 2030 que podrían calcularse con fuentes INEC:</a:t>
            </a:r>
            <a:endParaRPr lang="es-419" sz="2000" b="1" dirty="0">
              <a:solidFill>
                <a:srgbClr val="48448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6128" y="663988"/>
            <a:ext cx="9175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53 indicadores* de la Agenda 2030: podrían calcularse a partir de inclusión de variables o nuevas preguntas en las encuestas que el INEC levanta de manera continua o, a partir de encuestas que se han dejado de producir, ya sea por la temporalidad e incluso por falta de recursos. </a:t>
            </a:r>
            <a:endParaRPr lang="es-EC" sz="1400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/>
        </p:nvGraphicFramePr>
        <p:xfrm>
          <a:off x="1357717" y="1586492"/>
          <a:ext cx="10327902" cy="339081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18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4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65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469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Nro.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Fuentes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Temáticas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834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12</a:t>
                      </a:r>
                      <a:endParaRPr lang="es-EC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Encuesta Nacional de Empleo, Desempleo y Subempleo (ENEMDU)</a:t>
                      </a:r>
                      <a:b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Encuesta de Condiciones de Vida (ECV)</a:t>
                      </a:r>
                      <a:b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Censo de Población y Vivienda (CPV)</a:t>
                      </a:r>
                      <a:b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Encuesta Nacional de Salud y Nutrición (ENSANUT)</a:t>
                      </a:r>
                      <a:b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Estadística de Información Ambiental Económica en GAD 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Participación en la educación; capacitación no formal; empleo informal; calidad de servicios públicos; acceso a transporte; cercanía de vivienda; adopción de decisiones; inseguridad alimentaria (FIES); cobertura protección social; servicios de salud esenciales; acceso a servicios básicos.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234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11</a:t>
                      </a:r>
                      <a:endParaRPr lang="es-EC" sz="1100" b="0" i="0" u="none" strike="noStrike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Encuesta de Victimización y Percepción de la Inseguridad (ENVIPI)</a:t>
                      </a:r>
                      <a:b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Encuesta Nacional de Relaciones Familiares y Violencia de Género contra las Mujeres (ENVIGMU)</a:t>
                      </a:r>
                      <a:b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Registro Base de Población (REBPE)</a:t>
                      </a:r>
                      <a:b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Encuesta Nacional de Salud y Nutrición (ENSANUT)</a:t>
                      </a:r>
                      <a:b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Encuesta de Condiciones de Vida (ECV)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Percepción de la inseguridad; violencias (sexual y física) a mujeres y a la población en general; decisiones sobre anticoncepción.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541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7</a:t>
                      </a:r>
                      <a:endParaRPr lang="es-EC" sz="1100" b="0" i="0" u="none" strike="noStrike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Encuesta de Ingresos y Gastos de los Hogares Urbanos y Rurales (ENIGHUR)</a:t>
                      </a:r>
                      <a:b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Encuesta de Condiciones de Vida (ECV)</a:t>
                      </a:r>
                      <a:b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Cuenta Satélite de los Servicios de Salud (CSSS)</a:t>
                      </a:r>
                      <a:b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Encuesta Nacional sobre Desnutrición Infantil (ENDI)</a:t>
                      </a:r>
                      <a:b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Encuesta Nacional de Empleo, Desempleo y Subempleo (ENEMDU)</a:t>
                      </a:r>
                      <a:b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Registro Estadístico de Recursos y Actividades de Salud (RAS)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Gasto en salud; desarrollo infantil; inseguridad alimentaria; subalimentación/subnutrición; anemia en mujeres; servicios de salud esenciales; distribución del personal sanitario; planificación familiar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FBD47192-B32D-25C8-EE53-A9D4A9AA4A2D}"/>
              </a:ext>
            </a:extLst>
          </p:cNvPr>
          <p:cNvSpPr txBox="1"/>
          <p:nvPr/>
        </p:nvSpPr>
        <p:spPr>
          <a:xfrm>
            <a:off x="1357717" y="5162794"/>
            <a:ext cx="1032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Notas (*):Corresponde a un mapeo inicial de temáticas, </a:t>
            </a:r>
            <a:r>
              <a:rPr lang="es-ES" sz="9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las fuentes de </a:t>
            </a:r>
            <a:r>
              <a:rPr lang="es-ES" sz="900" u="sng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iDATOSa</a:t>
            </a:r>
            <a:r>
              <a:rPr lang="es-ES" sz="9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 emplearse podrán variar en función del análisis exhaustivo de la metodología de cálculo de los indicadores</a:t>
            </a:r>
            <a:r>
              <a:rPr lang="es-ES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. En complemento el INEC contribuye con información de </a:t>
            </a:r>
            <a:r>
              <a:rPr lang="es-ES" sz="9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Proyecciones Poblacionales para el reporte de la Agenda 2030.</a:t>
            </a:r>
          </a:p>
        </p:txBody>
      </p:sp>
      <p:pic>
        <p:nvPicPr>
          <p:cNvPr id="8" name="Imagen 7" descr="Nombre de la empresa&#10;&#10;El contenido generado por IA puede ser incorrecto.">
            <a:extLst>
              <a:ext uri="{FF2B5EF4-FFF2-40B4-BE49-F238E27FC236}">
                <a16:creationId xmlns:a16="http://schemas.microsoft.com/office/drawing/2014/main" id="{0C5C70EF-C492-9CB0-8B45-1FB103D71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8" y="2138231"/>
            <a:ext cx="1143666" cy="228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077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5A0B8-BE4F-B5D1-0803-2DAD82C02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4A9161D-80E6-81BD-43F0-EB109149920F}"/>
              </a:ext>
            </a:extLst>
          </p:cNvPr>
          <p:cNvSpPr txBox="1"/>
          <p:nvPr/>
        </p:nvSpPr>
        <p:spPr>
          <a:xfrm>
            <a:off x="1282158" y="5144763"/>
            <a:ext cx="10113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Notas (*):Corresponde a un mapeo inicial de temáticas, </a:t>
            </a:r>
            <a:r>
              <a:rPr lang="es-ES" sz="10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las fuentes de información a emplearse podrán variar en función del análisis exhaustivo de la metodología de cálculo de los indicadores</a:t>
            </a:r>
            <a:r>
              <a:rPr lang="es-ES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. En complemento el INEC contribuye con información de </a:t>
            </a:r>
            <a:r>
              <a:rPr lang="es-ES" sz="10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Proyecciones Poblacionales para el reporte de la Agenda 2030.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7E361BF-B12F-BD29-D4C4-1AB15CA5451E}"/>
              </a:ext>
            </a:extLst>
          </p:cNvPr>
          <p:cNvGraphicFramePr>
            <a:graphicFrameLocks noGrp="1"/>
          </p:cNvGraphicFramePr>
          <p:nvPr/>
        </p:nvGraphicFramePr>
        <p:xfrm>
          <a:off x="1367218" y="1423440"/>
          <a:ext cx="10397498" cy="3431616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22921">
                  <a:extLst>
                    <a:ext uri="{9D8B030D-6E8A-4147-A177-3AD203B41FA5}">
                      <a16:colId xmlns:a16="http://schemas.microsoft.com/office/drawing/2014/main" val="62463078"/>
                    </a:ext>
                  </a:extLst>
                </a:gridCol>
                <a:gridCol w="4524659">
                  <a:extLst>
                    <a:ext uri="{9D8B030D-6E8A-4147-A177-3AD203B41FA5}">
                      <a16:colId xmlns:a16="http://schemas.microsoft.com/office/drawing/2014/main" val="2233162173"/>
                    </a:ext>
                  </a:extLst>
                </a:gridCol>
                <a:gridCol w="5249918">
                  <a:extLst>
                    <a:ext uri="{9D8B030D-6E8A-4147-A177-3AD203B41FA5}">
                      <a16:colId xmlns:a16="http://schemas.microsoft.com/office/drawing/2014/main" val="2385331181"/>
                    </a:ext>
                  </a:extLst>
                </a:gridCol>
              </a:tblGrid>
              <a:tr h="324964">
                <a:tc>
                  <a:txBody>
                    <a:bodyPr/>
                    <a:lstStyle/>
                    <a:p>
                      <a:pPr algn="ctr" fontAlgn="b"/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Fuentes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solidFill>
                            <a:srgbClr val="0070C0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Temáticas</a:t>
                      </a:r>
                      <a:endParaRPr lang="es-EC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extLst>
                  <a:ext uri="{0D108BD9-81ED-4DB2-BD59-A6C34878D82A}">
                    <a16:rowId xmlns:a16="http://schemas.microsoft.com/office/drawing/2014/main" val="1117601420"/>
                  </a:ext>
                </a:extLst>
              </a:tr>
              <a:tr h="32496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7</a:t>
                      </a:r>
                      <a:endParaRPr lang="es-EC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Censo Agropecuario</a:t>
                      </a:r>
                      <a:b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Encuesta de Superficie y Producción Agropecuaria Continua (ESPAC)</a:t>
                      </a:r>
                      <a:b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Encuesta de Condiciones de Vida (ECV)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Sostenibilidad de ganadería; desperdicio de alimentos; acceso seguro a la tierra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extLst>
                  <a:ext uri="{0D108BD9-81ED-4DB2-BD59-A6C34878D82A}">
                    <a16:rowId xmlns:a16="http://schemas.microsoft.com/office/drawing/2014/main" val="3600207198"/>
                  </a:ext>
                </a:extLst>
              </a:tr>
              <a:tr h="32496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es-EC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Estadística de Información Ambiental Económica en GAD 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Gestión de residuos comunes y peligrosos, y gestión del agua residual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extLst>
                  <a:ext uri="{0D108BD9-81ED-4DB2-BD59-A6C34878D82A}">
                    <a16:rowId xmlns:a16="http://schemas.microsoft.com/office/drawing/2014/main" val="2805642022"/>
                  </a:ext>
                </a:extLst>
              </a:tr>
              <a:tr h="63705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es-EC" sz="1100" b="0" i="0" u="none" strike="noStrike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Encuesta Estructural Empresarial (ENESEM)</a:t>
                      </a:r>
                      <a:b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Encuesta Nacional de Actividades de Ciencia, Tecnología e Innovación (ACTI)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Línea de crédito a empresas, sostenibilidad empresarial, valor agregado pequeña empresa, gasto en investigación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extLst>
                  <a:ext uri="{0D108BD9-81ED-4DB2-BD59-A6C34878D82A}">
                    <a16:rowId xmlns:a16="http://schemas.microsoft.com/office/drawing/2014/main" val="10164737"/>
                  </a:ext>
                </a:extLst>
              </a:tr>
              <a:tr h="52264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s-EC" sz="1100" b="0" i="0" u="none" strike="noStrike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Registro Estadístico de Empleo en la Seguridad Social (REESS)</a:t>
                      </a:r>
                      <a:b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Encuesta Nacional de Empleo, Desempleo y Subempleo (ENEMDU)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Cobertura en protección social y plazas de empleo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extLst>
                  <a:ext uri="{0D108BD9-81ED-4DB2-BD59-A6C34878D82A}">
                    <a16:rowId xmlns:a16="http://schemas.microsoft.com/office/drawing/2014/main" val="176379212"/>
                  </a:ext>
                </a:extLst>
              </a:tr>
              <a:tr h="28059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s-EC" sz="1100" b="0" i="0" u="none" strike="noStrike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Registro de Defunciones Generales</a:t>
                      </a:r>
                      <a:endParaRPr lang="es-EC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Muerte por contaminación agua y aire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extLst>
                  <a:ext uri="{0D108BD9-81ED-4DB2-BD59-A6C34878D82A}">
                    <a16:rowId xmlns:a16="http://schemas.microsoft.com/office/drawing/2014/main" val="241836382"/>
                  </a:ext>
                </a:extLst>
              </a:tr>
              <a:tr h="55372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s-EC" sz="1100" b="0" i="0" u="none" strike="noStrike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Cartografía censal </a:t>
                      </a:r>
                      <a:b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* Censo de Población y Vivienda (CPV)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Superficie edificada</a:t>
                      </a:r>
                      <a:endParaRPr lang="es-EC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extLst>
                  <a:ext uri="{0D108BD9-81ED-4DB2-BD59-A6C34878D82A}">
                    <a16:rowId xmlns:a16="http://schemas.microsoft.com/office/drawing/2014/main" val="3530337906"/>
                  </a:ext>
                </a:extLst>
              </a:tr>
              <a:tr h="280592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es-EC" sz="1100" b="0" i="0" u="none" strike="noStrike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Documentación INEC</a:t>
                      </a:r>
                      <a:endParaRPr lang="es-EC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Capacidad estadística para el reporte de los ODS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63" marR="4163" marT="4163" marB="0" anchor="ctr"/>
                </a:tc>
                <a:extLst>
                  <a:ext uri="{0D108BD9-81ED-4DB2-BD59-A6C34878D82A}">
                    <a16:rowId xmlns:a16="http://schemas.microsoft.com/office/drawing/2014/main" val="2460981349"/>
                  </a:ext>
                </a:extLst>
              </a:tr>
            </a:tbl>
          </a:graphicData>
        </a:graphic>
      </p:graphicFrame>
      <p:pic>
        <p:nvPicPr>
          <p:cNvPr id="8" name="Imagen 7" descr="Nombre de la empresa&#10;&#10;El contenido generado por IA puede ser incorrecto.">
            <a:extLst>
              <a:ext uri="{FF2B5EF4-FFF2-40B4-BE49-F238E27FC236}">
                <a16:creationId xmlns:a16="http://schemas.microsoft.com/office/drawing/2014/main" id="{37F31C94-717B-6CA9-C636-0556C509B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4" y="2099153"/>
            <a:ext cx="1143666" cy="228733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06881" y="816921"/>
            <a:ext cx="9175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53 indicadores* de la Agenda 2030: podrían calcularse a partir de inclusión de variables o nuevas preguntas en las encuestas que el INEC levanta de manera continua o, a partir de encuestas que se han dejado de producir, ya sea por la temporalidad e incluso por falta de recursos. </a:t>
            </a:r>
            <a:endParaRPr lang="es-EC" sz="1200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850EC677-D899-E882-2792-DD7F45701389}"/>
              </a:ext>
            </a:extLst>
          </p:cNvPr>
          <p:cNvSpPr txBox="1">
            <a:spLocks/>
          </p:cNvSpPr>
          <p:nvPr/>
        </p:nvSpPr>
        <p:spPr>
          <a:xfrm>
            <a:off x="410170" y="291367"/>
            <a:ext cx="8010815" cy="362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1800" b="1" dirty="0">
                <a:solidFill>
                  <a:srgbClr val="48448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Potenciales indicadores de la Agenda 2030 que podrían calcularse con fuentes INEC:</a:t>
            </a:r>
            <a:endParaRPr lang="es-419" sz="1800" b="1" dirty="0">
              <a:solidFill>
                <a:srgbClr val="48448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5822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E2262E-CF6F-1BC2-8EE7-5B7034C3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Evaluación y Registros Administrativos de calidad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DEA036-2DD0-4653-7985-6D8CBC0DD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" dirty="0"/>
              <a:t>Intercambio de conocimientos para “mejorar la calidad de vida con evaluaciones basadas en evidencia”.</a:t>
            </a:r>
          </a:p>
          <a:p>
            <a:r>
              <a:rPr lang="es-ES" dirty="0"/>
              <a:t>Evidencia de </a:t>
            </a:r>
            <a:r>
              <a:rPr lang="es-ES" b="1" dirty="0"/>
              <a:t>alta calidad</a:t>
            </a:r>
            <a:r>
              <a:rPr lang="es-ES" dirty="0"/>
              <a:t> y </a:t>
            </a:r>
            <a:r>
              <a:rPr lang="es-ES" b="1" dirty="0"/>
              <a:t>disponibilidad oportuna</a:t>
            </a:r>
            <a:r>
              <a:rPr lang="es-ES" dirty="0"/>
              <a:t> para la formulación y evaluación de políticas públicas</a:t>
            </a:r>
          </a:p>
          <a:p>
            <a:r>
              <a:rPr lang="es-ES" dirty="0"/>
              <a:t>Fortalecer las capacidades del Estado y de la sociedad para producir, usar y comunicar resultados de evaluación.</a:t>
            </a:r>
          </a:p>
          <a:p>
            <a:r>
              <a:rPr lang="es-ES" dirty="0"/>
              <a:t>Mostrar el </a:t>
            </a:r>
            <a:r>
              <a:rPr lang="es-ES" b="1" dirty="0"/>
              <a:t>rol estratégico</a:t>
            </a:r>
            <a:r>
              <a:rPr lang="es-ES" dirty="0"/>
              <a:t> de los registros administrativos como fuente continua, granular y rentable de datos para el ciclo de políticas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2149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69BD8B-78BF-5E51-9E40-6094E783F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accent4"/>
                </a:solidFill>
              </a:rPr>
              <a:t>Sinergias clave</a:t>
            </a:r>
            <a:br>
              <a:rPr lang="es-ES" b="1" dirty="0"/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6300E5-E038-2480-6B3C-ACA15E8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3120"/>
            <a:ext cx="10515600" cy="3475038"/>
          </a:xfrm>
        </p:spPr>
        <p:txBody>
          <a:bodyPr>
            <a:normAutofit fontScale="55000" lnSpcReduction="20000"/>
          </a:bodyPr>
          <a:lstStyle/>
          <a:p>
            <a:r>
              <a:rPr lang="es-ES" b="1" dirty="0"/>
              <a:t>Calidad de los datos como condición habilitante para la Evaluación</a:t>
            </a:r>
            <a:br>
              <a:rPr lang="es-ES" dirty="0"/>
            </a:br>
            <a:endParaRPr lang="es-ES" dirty="0"/>
          </a:p>
          <a:p>
            <a:r>
              <a:rPr lang="es-ES" b="1" dirty="0"/>
              <a:t>Disponibilidad y oportunidad</a:t>
            </a:r>
            <a:br>
              <a:rPr lang="es-ES" dirty="0"/>
            </a:br>
            <a:r>
              <a:rPr lang="es-ES" dirty="0"/>
              <a:t>Las evaluaciones a mitad de programa o </a:t>
            </a:r>
            <a:r>
              <a:rPr lang="es-ES" i="1" dirty="0" err="1"/>
              <a:t>ex-post</a:t>
            </a:r>
            <a:r>
              <a:rPr lang="es-ES" dirty="0"/>
              <a:t> requieren datos actualizados. Los registros (salud, educación, trabajo, catastro, etc.) se actualizan de forma continua y eliminan rezagos propios de encuestas puntuales. </a:t>
            </a:r>
          </a:p>
          <a:p>
            <a:endParaRPr lang="es-ES" dirty="0"/>
          </a:p>
          <a:p>
            <a:r>
              <a:rPr lang="es-ES" b="1" dirty="0"/>
              <a:t>Enfoque interinstitucional</a:t>
            </a:r>
            <a:br>
              <a:rPr lang="es-ES" dirty="0"/>
            </a:br>
            <a:r>
              <a:rPr lang="es-ES" dirty="0"/>
              <a:t>Puente entre </a:t>
            </a:r>
            <a:r>
              <a:rPr lang="es-ES" b="1" dirty="0"/>
              <a:t>productores</a:t>
            </a:r>
            <a:r>
              <a:rPr lang="es-ES" dirty="0"/>
              <a:t> (INEC, ministerios sectoriales) y </a:t>
            </a:r>
            <a:r>
              <a:rPr lang="es-ES" b="1" dirty="0"/>
              <a:t>usuarios</a:t>
            </a:r>
            <a:r>
              <a:rPr lang="es-ES" dirty="0"/>
              <a:t> (analistas de la SNP y otras entidades), demostrando gobernanza de datos y responsabilidades compartidas (calidad → interoperabilidad → análisis → decisión).</a:t>
            </a:r>
          </a:p>
          <a:p>
            <a:r>
              <a:rPr lang="es-ES" b="1" dirty="0"/>
              <a:t>Metodologías innovadoras que la Semana promueve</a:t>
            </a:r>
            <a:endParaRPr lang="es-ES" dirty="0"/>
          </a:p>
          <a:p>
            <a:pPr lvl="1"/>
            <a:r>
              <a:rPr lang="es-ES" dirty="0"/>
              <a:t>Integración de registros con encuestas (métodos híbridos).</a:t>
            </a:r>
          </a:p>
          <a:p>
            <a:pPr lvl="1"/>
            <a:r>
              <a:rPr lang="es-ES" dirty="0"/>
              <a:t>Técnicas de </a:t>
            </a:r>
            <a:r>
              <a:rPr lang="es-ES" dirty="0" err="1"/>
              <a:t>anonimización</a:t>
            </a:r>
            <a:r>
              <a:rPr lang="es-ES" dirty="0"/>
              <a:t> y ciberseguridad para protección de datos personales.</a:t>
            </a:r>
          </a:p>
          <a:p>
            <a:pPr lvl="1"/>
            <a:r>
              <a:rPr lang="es-ES" dirty="0"/>
              <a:t>Plataformas abiertas y tableros de monitoreo en tiempo real.</a:t>
            </a:r>
            <a:br>
              <a:rPr lang="es-ES" dirty="0"/>
            </a:br>
            <a:r>
              <a:rPr lang="es-ES" dirty="0"/>
              <a:t>Estos puntos responden a la línea de trabajo “Evaluación y transformación digital del sector público” presente en otras sesiones de la agenda.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9861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>
            <a:extLst>
              <a:ext uri="{FF2B5EF4-FFF2-40B4-BE49-F238E27FC236}">
                <a16:creationId xmlns:a16="http://schemas.microsoft.com/office/drawing/2014/main" id="{58EE3F0C-25D3-0CBC-10BA-07A9F08A6A56}"/>
              </a:ext>
            </a:extLst>
          </p:cNvPr>
          <p:cNvSpPr txBox="1">
            <a:spLocks/>
          </p:cNvSpPr>
          <p:nvPr/>
        </p:nvSpPr>
        <p:spPr>
          <a:xfrm>
            <a:off x="838200" y="550656"/>
            <a:ext cx="857726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COLABORADORES</a:t>
            </a:r>
          </a:p>
        </p:txBody>
      </p:sp>
    </p:spTree>
    <p:extLst>
      <p:ext uri="{BB962C8B-B14F-4D97-AF65-F5344CB8AC3E}">
        <p14:creationId xmlns:p14="http://schemas.microsoft.com/office/powerpoint/2010/main" val="639640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C4CF344-A600-FCF9-321D-D40F1E6B2C2A}"/>
              </a:ext>
            </a:extLst>
          </p:cNvPr>
          <p:cNvSpPr txBox="1"/>
          <p:nvPr/>
        </p:nvSpPr>
        <p:spPr>
          <a:xfrm>
            <a:off x="2724728" y="5671373"/>
            <a:ext cx="5834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dirty="0">
                <a:solidFill>
                  <a:schemeClr val="accent5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Calidad y disponibilidad de los datos e información estadística: </a:t>
            </a:r>
          </a:p>
          <a:p>
            <a:r>
              <a:rPr lang="es-MX" sz="1800" b="1" i="1" dirty="0">
                <a:solidFill>
                  <a:schemeClr val="accent5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rol estratégico de los registros administrativos en la evaluación y formulación de políticas públicas</a:t>
            </a:r>
            <a:endParaRPr lang="es-EC" sz="1800" b="1" i="1" dirty="0">
              <a:solidFill>
                <a:schemeClr val="accent5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898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3D4BBC-5BDD-754E-927F-0125E7B65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83" y="124463"/>
            <a:ext cx="8577263" cy="738802"/>
          </a:xfrm>
        </p:spPr>
        <p:txBody>
          <a:bodyPr>
            <a:noAutofit/>
          </a:bodyPr>
          <a:lstStyle/>
          <a:p>
            <a:r>
              <a:rPr lang="es-EC" sz="2500" b="1" dirty="0">
                <a:solidFill>
                  <a:srgbClr val="4C3DA8"/>
                </a:solidFill>
                <a:latin typeface="Calibri Light"/>
                <a:ea typeface="Calibri Light"/>
                <a:cs typeface="Calibri Light"/>
              </a:rPr>
              <a:t>El Programa Nacional de Estadística plantea objetivos estratégicos:</a:t>
            </a:r>
            <a:endParaRPr lang="es-419" sz="2500" b="1" dirty="0">
              <a:solidFill>
                <a:srgbClr val="4C3DA8"/>
              </a:solidFill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913B766-12F4-F448-A5BC-8AFDD0C1A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90" y="6340627"/>
            <a:ext cx="247993" cy="247993"/>
          </a:xfrm>
          <a:prstGeom prst="rect">
            <a:avLst/>
          </a:prstGeom>
        </p:spPr>
      </p:pic>
      <p:grpSp>
        <p:nvGrpSpPr>
          <p:cNvPr id="29" name="Grupo 28"/>
          <p:cNvGrpSpPr/>
          <p:nvPr/>
        </p:nvGrpSpPr>
        <p:grpSpPr>
          <a:xfrm>
            <a:off x="481780" y="803014"/>
            <a:ext cx="11228439" cy="4737237"/>
            <a:chOff x="481780" y="803014"/>
            <a:chExt cx="11228439" cy="4737237"/>
          </a:xfrm>
        </p:grpSpPr>
        <p:graphicFrame>
          <p:nvGraphicFramePr>
            <p:cNvPr id="8" name="Diagrama 7"/>
            <p:cNvGraphicFramePr/>
            <p:nvPr>
              <p:extLst>
                <p:ext uri="{D42A27DB-BD31-4B8C-83A1-F6EECF244321}">
                  <p14:modId xmlns:p14="http://schemas.microsoft.com/office/powerpoint/2010/main" val="445170621"/>
                </p:ext>
              </p:extLst>
            </p:nvPr>
          </p:nvGraphicFramePr>
          <p:xfrm>
            <a:off x="2032000" y="803014"/>
            <a:ext cx="9678219" cy="473723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3" name="CuadroTexto 12"/>
            <p:cNvSpPr txBox="1"/>
            <p:nvPr/>
          </p:nvSpPr>
          <p:spPr>
            <a:xfrm>
              <a:off x="2286002" y="1209514"/>
              <a:ext cx="383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b="1" dirty="0">
                  <a:solidFill>
                    <a:srgbClr val="7030A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  <a:endParaRPr lang="es-EC" sz="24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2684208" y="2072785"/>
              <a:ext cx="501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7030A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  <a:endParaRPr lang="es-EC" sz="24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2871839" y="2940799"/>
              <a:ext cx="3539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7030A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</a:t>
              </a:r>
              <a:endParaRPr lang="es-EC" sz="24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2684208" y="3869066"/>
              <a:ext cx="3834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7030A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4</a:t>
              </a:r>
              <a:endParaRPr lang="es-EC" sz="24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2286002" y="4689987"/>
              <a:ext cx="383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7030A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5</a:t>
              </a:r>
              <a:endParaRPr lang="es-EC" sz="24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481780" y="2600185"/>
              <a:ext cx="155022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2000" b="1" dirty="0">
                  <a:solidFill>
                    <a:srgbClr val="4C3DA8"/>
                  </a:solidFill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</a:rPr>
                <a:t>Programa</a:t>
              </a:r>
            </a:p>
            <a:p>
              <a:r>
                <a:rPr lang="es-EC" sz="2000" b="1" dirty="0">
                  <a:solidFill>
                    <a:srgbClr val="4C3DA8"/>
                  </a:solidFill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</a:rPr>
                <a:t>Nacional de</a:t>
              </a:r>
            </a:p>
            <a:p>
              <a:r>
                <a:rPr lang="es-EC" sz="2000" b="1" dirty="0">
                  <a:solidFill>
                    <a:srgbClr val="4C3DA8"/>
                  </a:solidFill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</a:rPr>
                <a:t>Estadística</a:t>
              </a:r>
            </a:p>
            <a:p>
              <a:r>
                <a:rPr lang="es-EC" sz="2000" b="1" dirty="0">
                  <a:solidFill>
                    <a:srgbClr val="4C3DA8"/>
                  </a:solidFill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</a:rPr>
                <a:t>2021 - 2025</a:t>
              </a:r>
              <a:endParaRPr lang="es-419" sz="2000" b="1" dirty="0">
                <a:solidFill>
                  <a:srgbClr val="4C3DA8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276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0913B766-12F4-F448-A5BC-8AFDD0C1A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90" y="6340627"/>
            <a:ext cx="247993" cy="247993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481780" y="986639"/>
            <a:ext cx="11420168" cy="4589753"/>
            <a:chOff x="481780" y="986639"/>
            <a:chExt cx="11420168" cy="4589753"/>
          </a:xfrm>
        </p:grpSpPr>
        <p:graphicFrame>
          <p:nvGraphicFramePr>
            <p:cNvPr id="8" name="Diagrama 7"/>
            <p:cNvGraphicFramePr/>
            <p:nvPr>
              <p:extLst>
                <p:ext uri="{D42A27DB-BD31-4B8C-83A1-F6EECF244321}">
                  <p14:modId xmlns:p14="http://schemas.microsoft.com/office/powerpoint/2010/main" val="552807780"/>
                </p:ext>
              </p:extLst>
            </p:nvPr>
          </p:nvGraphicFramePr>
          <p:xfrm>
            <a:off x="2032000" y="986639"/>
            <a:ext cx="9869948" cy="45897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3" name="CuadroTexto 12"/>
            <p:cNvSpPr txBox="1"/>
            <p:nvPr/>
          </p:nvSpPr>
          <p:spPr>
            <a:xfrm>
              <a:off x="2286001" y="1324930"/>
              <a:ext cx="383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b="1" dirty="0">
                  <a:solidFill>
                    <a:srgbClr val="7030A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  <a:endParaRPr lang="es-EC" sz="24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2610466" y="2176996"/>
              <a:ext cx="501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7030A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  <a:endParaRPr lang="es-EC" sz="24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2831692" y="3081904"/>
              <a:ext cx="3539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7030A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</a:t>
              </a:r>
              <a:endParaRPr lang="es-EC" sz="24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2684208" y="3953736"/>
              <a:ext cx="3834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7030A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4</a:t>
              </a:r>
              <a:endParaRPr lang="es-EC" sz="24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2256506" y="4807974"/>
              <a:ext cx="383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7030A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5</a:t>
              </a:r>
              <a:endParaRPr lang="es-EC" sz="24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481780" y="2600185"/>
              <a:ext cx="155022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2000" b="1" dirty="0">
                  <a:solidFill>
                    <a:srgbClr val="4C3DA8"/>
                  </a:solidFill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</a:rPr>
                <a:t>Programa</a:t>
              </a:r>
            </a:p>
            <a:p>
              <a:r>
                <a:rPr lang="es-EC" sz="2000" b="1" dirty="0">
                  <a:solidFill>
                    <a:srgbClr val="4C3DA8"/>
                  </a:solidFill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</a:rPr>
                <a:t>Nacional de</a:t>
              </a:r>
            </a:p>
            <a:p>
              <a:r>
                <a:rPr lang="es-EC" sz="2000" b="1" dirty="0">
                  <a:solidFill>
                    <a:srgbClr val="4C3DA8"/>
                  </a:solidFill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</a:rPr>
                <a:t>Estadística</a:t>
              </a:r>
            </a:p>
            <a:p>
              <a:r>
                <a:rPr lang="es-EC" sz="2000" b="1" dirty="0">
                  <a:solidFill>
                    <a:srgbClr val="4C3DA8"/>
                  </a:solidFill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</a:rPr>
                <a:t>2021 - 2025</a:t>
              </a:r>
              <a:endParaRPr lang="es-419" sz="2000" b="1" dirty="0">
                <a:solidFill>
                  <a:srgbClr val="4C3DA8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endParaRPr>
            </a:p>
          </p:txBody>
        </p:sp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0F3D4BBC-5BDD-754E-927F-0125E7B65EA9}"/>
              </a:ext>
            </a:extLst>
          </p:cNvPr>
          <p:cNvSpPr txBox="1">
            <a:spLocks/>
          </p:cNvSpPr>
          <p:nvPr/>
        </p:nvSpPr>
        <p:spPr>
          <a:xfrm>
            <a:off x="481780" y="262020"/>
            <a:ext cx="8577263" cy="738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500" b="1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el INEC modernizar la producción estadística y democratizar el acceso y uso de los datos es primordial:</a:t>
            </a:r>
            <a:endParaRPr lang="es-419" sz="2500" b="1" dirty="0">
              <a:solidFill>
                <a:srgbClr val="4C3DA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50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1D4482-AB1F-6144-8BC2-2A173FF35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15" y="225284"/>
            <a:ext cx="8988550" cy="1325563"/>
          </a:xfrm>
        </p:spPr>
        <p:txBody>
          <a:bodyPr>
            <a:noAutofit/>
          </a:bodyPr>
          <a:lstStyle/>
          <a:p>
            <a:r>
              <a:rPr lang="es-419" sz="2500" b="1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 por esto que ahora solo estamos a un clic de distancia de los datos: </a:t>
            </a:r>
            <a:r>
              <a:rPr lang="es-419" sz="2500" dirty="0">
                <a:solidFill>
                  <a:srgbClr val="4C3DA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Contamos con 34 visualizadores temáticos y especializados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996CA5E-D043-254B-9578-F1E14EBC3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075" y="1291198"/>
            <a:ext cx="5658780" cy="3772520"/>
          </a:xfrm>
          <a:prstGeom prst="rect">
            <a:avLst/>
          </a:prstGeom>
          <a:effectLst>
            <a:outerShdw blurRad="317500" dist="127000" dir="8100000" algn="tr" rotWithShape="0">
              <a:prstClr val="black">
                <a:alpha val="35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A116610-6CE5-914A-A8DB-F44799665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866" y="1804204"/>
            <a:ext cx="2644055" cy="2644055"/>
          </a:xfrm>
          <a:prstGeom prst="rect">
            <a:avLst/>
          </a:prstGeom>
          <a:effectLst>
            <a:outerShdw blurRad="635000" dist="292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D1B44381-D85F-1F4E-ACCF-3ABF6F6BFA9B}"/>
              </a:ext>
            </a:extLst>
          </p:cNvPr>
          <p:cNvSpPr/>
          <p:nvPr/>
        </p:nvSpPr>
        <p:spPr>
          <a:xfrm>
            <a:off x="1091491" y="4885456"/>
            <a:ext cx="9509761" cy="534554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s-419" sz="1400" dirty="0">
                <a:solidFill>
                  <a:srgbClr val="7030A0"/>
                </a:solidFill>
              </a:rPr>
              <a:t>https://www.ecuadorencifras.gob.ec/documentos/web-inec/Sitios/micrositios_visualizadores/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B9A713E-B1D1-0640-BFE1-BBD85C9F9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414" y="2761230"/>
            <a:ext cx="447916" cy="71048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B3AF146-266A-714D-8AA2-E905AE572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654" y="2761230"/>
            <a:ext cx="447916" cy="7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22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11189"/>
            <a:ext cx="8577263" cy="588211"/>
          </a:xfrm>
        </p:spPr>
        <p:txBody>
          <a:bodyPr>
            <a:noAutofit/>
          </a:bodyPr>
          <a:lstStyle/>
          <a:p>
            <a:r>
              <a:rPr lang="es-ES" sz="2400" b="1" dirty="0">
                <a:solidFill>
                  <a:srgbClr val="48448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Programa Nacional de Estadística (actualización 2024 – 2025)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419F4DA-E9FE-7CB4-EDF8-D0C1D6B37F26}"/>
              </a:ext>
            </a:extLst>
          </p:cNvPr>
          <p:cNvSpPr txBox="1"/>
          <p:nvPr/>
        </p:nvSpPr>
        <p:spPr>
          <a:xfrm>
            <a:off x="353758" y="1201339"/>
            <a:ext cx="10774887" cy="1123712"/>
          </a:xfrm>
          <a:prstGeom prst="round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El </a:t>
            </a:r>
            <a:r>
              <a:rPr lang="es-ES" sz="1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INEC genera e implementa </a:t>
            </a:r>
            <a:r>
              <a:rPr lang="es-E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instrumentos de planificación estadística, entre estos, </a:t>
            </a:r>
            <a:r>
              <a:rPr lang="es-ES" sz="1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el Programa Nacional de Estadística con el objetivo</a:t>
            </a:r>
            <a:r>
              <a:rPr lang="es-E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de identificar y organizar la producción de información </a:t>
            </a:r>
            <a:r>
              <a:rPr lang="es-E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necesaria para la planificación nacional y compromisos internacionales.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El Programa</a:t>
            </a:r>
            <a:r>
              <a:rPr lang="es-ES" sz="1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establece 5 objetivos estratégicos orientados al robustecimiento de las capacidades estadísticas, además, cuenta con dos herramientas para su monitoreo: </a:t>
            </a:r>
            <a:r>
              <a:rPr lang="es-ES" sz="1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Inventario de Fuentes de Datos y Calendario Estadístico 2025</a:t>
            </a:r>
            <a:r>
              <a:rPr lang="es-ES" sz="1500" b="1" dirty="0">
                <a:solidFill>
                  <a:srgbClr val="E33C8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</a:t>
            </a:r>
            <a:r>
              <a:rPr lang="es-E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B6D21E4E-ADC9-0D2E-9407-F419167DBF54}"/>
              </a:ext>
            </a:extLst>
          </p:cNvPr>
          <p:cNvGrpSpPr/>
          <p:nvPr/>
        </p:nvGrpSpPr>
        <p:grpSpPr>
          <a:xfrm>
            <a:off x="754052" y="2678983"/>
            <a:ext cx="5550328" cy="2867008"/>
            <a:chOff x="706429" y="2800027"/>
            <a:chExt cx="5550328" cy="2867008"/>
          </a:xfrm>
        </p:grpSpPr>
        <p:graphicFrame>
          <p:nvGraphicFramePr>
            <p:cNvPr id="21" name="Gráfico 2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18317432"/>
                </p:ext>
              </p:extLst>
            </p:nvPr>
          </p:nvGraphicFramePr>
          <p:xfrm>
            <a:off x="706429" y="3119710"/>
            <a:ext cx="5468081" cy="25473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2" name="CuadroTexto 21"/>
            <p:cNvSpPr txBox="1"/>
            <p:nvPr/>
          </p:nvSpPr>
          <p:spPr>
            <a:xfrm>
              <a:off x="788676" y="2800027"/>
              <a:ext cx="546808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rgbClr val="227CBF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Inventario de Fuentes de Datos</a:t>
              </a:r>
              <a:endParaRPr lang="es-EC" sz="1500" b="1" dirty="0">
                <a:solidFill>
                  <a:srgbClr val="227CBF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6E7CBEC0-544B-2634-348F-9F02D0BD3C25}"/>
              </a:ext>
            </a:extLst>
          </p:cNvPr>
          <p:cNvGrpSpPr/>
          <p:nvPr/>
        </p:nvGrpSpPr>
        <p:grpSpPr>
          <a:xfrm>
            <a:off x="6442392" y="2524269"/>
            <a:ext cx="5576842" cy="2559416"/>
            <a:chOff x="6159064" y="2453224"/>
            <a:chExt cx="5138248" cy="2559416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91F52DA0-167C-9606-AC29-2D145F165DD9}"/>
                </a:ext>
              </a:extLst>
            </p:cNvPr>
            <p:cNvSpPr/>
            <p:nvPr/>
          </p:nvSpPr>
          <p:spPr>
            <a:xfrm>
              <a:off x="6159064" y="2601321"/>
              <a:ext cx="216000" cy="216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6" tIns="304116" rIns="9524" bIns="30411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1500" kern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EA565649-BF0A-082A-AF5D-E05501795615}"/>
                </a:ext>
              </a:extLst>
            </p:cNvPr>
            <p:cNvSpPr txBox="1"/>
            <p:nvPr/>
          </p:nvSpPr>
          <p:spPr>
            <a:xfrm>
              <a:off x="6451089" y="2453224"/>
              <a:ext cx="4821129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1500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Los </a:t>
              </a:r>
              <a:r>
                <a:rPr lang="es-EC" sz="1500" b="1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registros administrativos (RRAA) </a:t>
              </a:r>
              <a:r>
                <a:rPr lang="es-EC" sz="1500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representan el </a:t>
              </a:r>
              <a:r>
                <a:rPr lang="es-EC" sz="1500" b="1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55% </a:t>
              </a:r>
              <a:r>
                <a:rPr lang="es-EC" sz="1500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de la </a:t>
              </a:r>
              <a:r>
                <a:rPr lang="es-EC" sz="1500" b="1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producción estadística nacional, es decir de todo el Sistema Estadístico</a:t>
              </a:r>
              <a:r>
                <a:rPr lang="es-EC" sz="1500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. (168 RRAA de un total de 303 fuentes)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E3A7C840-C7A3-9189-0FFC-B3A539687FFD}"/>
                </a:ext>
              </a:extLst>
            </p:cNvPr>
            <p:cNvSpPr txBox="1"/>
            <p:nvPr/>
          </p:nvSpPr>
          <p:spPr>
            <a:xfrm>
              <a:off x="6451089" y="3120767"/>
              <a:ext cx="4821129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lvl="1" algn="just" defTabSz="666750">
                <a:spcBef>
                  <a:spcPct val="0"/>
                </a:spcBef>
              </a:pPr>
              <a:r>
                <a:rPr lang="es-EC" sz="1500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Los </a:t>
              </a:r>
              <a:r>
                <a:rPr lang="es-EC" sz="1500" b="1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RRAA abordan </a:t>
              </a:r>
              <a:r>
                <a:rPr lang="es-EC" sz="1500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las siguientes temáticas: </a:t>
              </a:r>
              <a:r>
                <a:rPr lang="es-EC" sz="1500" b="1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58% (98)</a:t>
              </a:r>
              <a:r>
                <a:rPr lang="es-EC" sz="15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temas</a:t>
              </a:r>
              <a:r>
                <a:rPr lang="es-EC" sz="1500" b="1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sociales,</a:t>
              </a:r>
              <a:r>
                <a:rPr lang="es-EC" sz="1500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s-EC" sz="15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32% (54) </a:t>
              </a:r>
              <a:r>
                <a:rPr lang="es-EC" sz="1500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económicos y, 10% (16) ambientales y varios dominios.</a:t>
              </a: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8A3FEF38-3FE5-9852-3C68-35DD9D839A5D}"/>
                </a:ext>
              </a:extLst>
            </p:cNvPr>
            <p:cNvSpPr/>
            <p:nvPr/>
          </p:nvSpPr>
          <p:spPr>
            <a:xfrm>
              <a:off x="6159064" y="3252685"/>
              <a:ext cx="216000" cy="216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6" tIns="304116" rIns="9524" bIns="30411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1500" kern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26B430D3-4D43-23E5-EF1F-A256CF908809}"/>
                </a:ext>
              </a:extLst>
            </p:cNvPr>
            <p:cNvSpPr/>
            <p:nvPr/>
          </p:nvSpPr>
          <p:spPr>
            <a:xfrm>
              <a:off x="6171612" y="3914050"/>
              <a:ext cx="216000" cy="216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6" tIns="304116" rIns="9524" bIns="30411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1500" kern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F4840CD6-0CFF-8E65-AE0D-AD7155B1C7E8}"/>
                </a:ext>
              </a:extLst>
            </p:cNvPr>
            <p:cNvSpPr txBox="1"/>
            <p:nvPr/>
          </p:nvSpPr>
          <p:spPr>
            <a:xfrm>
              <a:off x="6451089" y="3876134"/>
              <a:ext cx="4846223" cy="5078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lvl="1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1500" b="0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Desde el año </a:t>
              </a:r>
              <a:r>
                <a:rPr lang="es-EC" sz="1500" b="1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2021</a:t>
              </a:r>
              <a:r>
                <a:rPr lang="es-EC" sz="1500" b="0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, los </a:t>
              </a:r>
              <a:r>
                <a:rPr lang="es-EC" sz="1500" b="1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RRAA</a:t>
              </a:r>
              <a:r>
                <a:rPr lang="es-EC" sz="1500" b="0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han incrementado su </a:t>
              </a:r>
              <a:r>
                <a:rPr lang="es-EC" sz="15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participación en el Inventario </a:t>
              </a:r>
              <a:r>
                <a:rPr lang="es-EC" sz="1500" b="0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en un </a:t>
              </a:r>
              <a:r>
                <a:rPr lang="es-EC" sz="1500" b="1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21% (81).</a:t>
              </a:r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7DA70F89-2997-4434-9D76-817FCD245BC3}"/>
                </a:ext>
              </a:extLst>
            </p:cNvPr>
            <p:cNvSpPr/>
            <p:nvPr/>
          </p:nvSpPr>
          <p:spPr>
            <a:xfrm>
              <a:off x="6159065" y="4572517"/>
              <a:ext cx="216000" cy="216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6" tIns="304116" rIns="9524" bIns="30411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1500" kern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041D2A85-56F9-8A10-3ED6-59104238AF1A}"/>
                </a:ext>
              </a:extLst>
            </p:cNvPr>
            <p:cNvSpPr txBox="1"/>
            <p:nvPr/>
          </p:nvSpPr>
          <p:spPr>
            <a:xfrm>
              <a:off x="6434412" y="4458642"/>
              <a:ext cx="483780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C" sz="1500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El </a:t>
              </a:r>
              <a:r>
                <a:rPr lang="es-EC" sz="1500" b="1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66% (69) </a:t>
              </a:r>
              <a:r>
                <a:rPr lang="es-EC" sz="1500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de las operaciones estadísticas </a:t>
              </a:r>
              <a:r>
                <a:rPr lang="es-EC" sz="15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calendarizadas para 2025 </a:t>
              </a:r>
              <a:r>
                <a:rPr lang="es-EC" sz="1500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son </a:t>
              </a:r>
              <a:r>
                <a:rPr lang="es-EC" sz="1500" b="1" kern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estadísticas basadas en registros administrativos.</a:t>
              </a:r>
              <a:endParaRPr lang="es-EC" sz="1500" b="1" dirty="0"/>
            </a:p>
          </p:txBody>
        </p:sp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8886173-391D-2483-B95A-7B7C469725F6}"/>
              </a:ext>
            </a:extLst>
          </p:cNvPr>
          <p:cNvSpPr txBox="1"/>
          <p:nvPr/>
        </p:nvSpPr>
        <p:spPr>
          <a:xfrm>
            <a:off x="6298158" y="5266479"/>
            <a:ext cx="5707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rgbClr val="E33C8F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*</a:t>
            </a:r>
            <a:r>
              <a:rPr lang="es-EC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Establece las fechas de difusión de 104 operaciones estadísticas, según su periodicidad.</a:t>
            </a:r>
          </a:p>
        </p:txBody>
      </p:sp>
    </p:spTree>
    <p:extLst>
      <p:ext uri="{BB962C8B-B14F-4D97-AF65-F5344CB8AC3E}">
        <p14:creationId xmlns:p14="http://schemas.microsoft.com/office/powerpoint/2010/main" val="1661202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F7DFAA54-DA73-2269-2823-9E7CEB980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874" y="2225840"/>
            <a:ext cx="9529010" cy="1909763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Estándares estadísticos y su implementación efectiva</a:t>
            </a:r>
          </a:p>
        </p:txBody>
      </p:sp>
    </p:spTree>
    <p:extLst>
      <p:ext uri="{BB962C8B-B14F-4D97-AF65-F5344CB8AC3E}">
        <p14:creationId xmlns:p14="http://schemas.microsoft.com/office/powerpoint/2010/main" val="8382873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1854</TotalTime>
  <Words>4571</Words>
  <Application>Microsoft Office PowerPoint</Application>
  <PresentationFormat>Panorámica</PresentationFormat>
  <Paragraphs>588</Paragraphs>
  <Slides>45</Slides>
  <Notes>18</Notes>
  <HiddenSlides>1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5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60" baseType="lpstr">
      <vt:lpstr>Aptos</vt:lpstr>
      <vt:lpstr>Aptos Display</vt:lpstr>
      <vt:lpstr>Arial</vt:lpstr>
      <vt:lpstr>Arial Narrow</vt:lpstr>
      <vt:lpstr>Calibri</vt:lpstr>
      <vt:lpstr>Calibri Light</vt:lpstr>
      <vt:lpstr>Candara Light</vt:lpstr>
      <vt:lpstr>Century Gothic</vt:lpstr>
      <vt:lpstr>Wingdings</vt:lpstr>
      <vt:lpstr>Tema de Office</vt:lpstr>
      <vt:lpstr>Diseño personalizado</vt:lpstr>
      <vt:lpstr>1_Diseño personalizado</vt:lpstr>
      <vt:lpstr>2_Diseño personalizado</vt:lpstr>
      <vt:lpstr>3_Diseño personalizado</vt:lpstr>
      <vt:lpstr>Hoja de cálculo</vt:lpstr>
      <vt:lpstr>Presentación de PowerPoint</vt:lpstr>
      <vt:lpstr>Rectoría del Instituto Nacional Estadística y Censos (INEC) en el Sistema Estadístico Nacional (SEN)</vt:lpstr>
      <vt:lpstr>Rectoría del INEC en el Sistema Estadístico Nacional (SEN)</vt:lpstr>
      <vt:lpstr>Programa Nacional de Estadística  (actualización 2024 – 2025)</vt:lpstr>
      <vt:lpstr>El Programa Nacional de Estadística plantea objetivos estratégicos:</vt:lpstr>
      <vt:lpstr>Presentación de PowerPoint</vt:lpstr>
      <vt:lpstr>Es por esto que ahora solo estamos a un clic de distancia de los datos: Contamos con 34 visualizadores temáticos y especializados</vt:lpstr>
      <vt:lpstr>Programa Nacional de Estadística (actualización 2024 – 2025)</vt:lpstr>
      <vt:lpstr>Estándares estadísticos y su implementación efectiva</vt:lpstr>
      <vt:lpstr>Calidad estadística y el uso de estándares</vt:lpstr>
      <vt:lpstr> Código de Buenas Prácticas Estadísticas</vt:lpstr>
      <vt:lpstr>Modelo de Producción Estadística</vt:lpstr>
      <vt:lpstr>Relevancia de contar con marcos que garanticen la calidad estadística</vt:lpstr>
      <vt:lpstr>Presentación de PowerPoint</vt:lpstr>
      <vt:lpstr>Presentación de PowerPoint</vt:lpstr>
      <vt:lpstr>Calidad y disponibilidad de LOS DATOS y la INFORMACIÓN estadística: El rol estratégico de los registros administrativos en la evaluación y formulación de políticas públicas</vt:lpstr>
      <vt:lpstr>Diferencia entre Dato e Información</vt:lpstr>
      <vt:lpstr>Definición de Registro Administrativo</vt:lpstr>
      <vt:lpstr>Características  de un Registro Administrativo</vt:lpstr>
      <vt:lpstr>La característica clave de los Registros Administrativos, RRAA</vt:lpstr>
      <vt:lpstr>Definición de Registro Estadístico, RREE</vt:lpstr>
      <vt:lpstr>Cambio de paradigma en la producción estadística</vt:lpstr>
      <vt:lpstr>Importancia de los registros administrativos frente a métodos tradicionales</vt:lpstr>
      <vt:lpstr>Sistema Nacional de Registros Estadísticos - SNRE</vt:lpstr>
      <vt:lpstr>Registro Histórico de Personas Seguimiento nominal (curso de vida)</vt:lpstr>
      <vt:lpstr>Código Único, Dirección, Malla estadística</vt:lpstr>
      <vt:lpstr>Esquema general de la estadística basada en Registros Administrativos</vt:lpstr>
      <vt:lpstr>Registro Estadístico Base de Población del Ecuador</vt:lpstr>
      <vt:lpstr>Registro Estadístico Base de Población del Ecuador</vt:lpstr>
      <vt:lpstr>Temáticas e indicadores del REBPE</vt:lpstr>
      <vt:lpstr>En Chimborazo, Cañar y Bolívar prevalecen la orfandad, viudez y discapacidad</vt:lpstr>
      <vt:lpstr>Comparativa REBPE, CPV, Proyecciones</vt:lpstr>
      <vt:lpstr>Diferencias a nivel provincial por fuente </vt:lpstr>
      <vt:lpstr>¿Hacia dónde vamos?</vt:lpstr>
      <vt:lpstr>Hacia un censo basado en RRAA</vt:lpstr>
      <vt:lpstr>INDICADORES QUE REPORTAMOS DESDE EL INEC PARA SEGUIMIENTO Y EVALUACIÓN DE LAS AGENDAS DE DESARROLLO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Evaluación y Registros Administrativos de calidad</vt:lpstr>
      <vt:lpstr>Sinergias clave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GISELA ESTEFANIA ANDRADE HERMOSA</dc:creator>
  <cp:lastModifiedBy>Eva Maria Mera Intriago</cp:lastModifiedBy>
  <cp:revision>100</cp:revision>
  <cp:lastPrinted>2025-05-30T15:18:43Z</cp:lastPrinted>
  <dcterms:created xsi:type="dcterms:W3CDTF">2025-05-12T16:44:19Z</dcterms:created>
  <dcterms:modified xsi:type="dcterms:W3CDTF">2025-06-03T13:38:50Z</dcterms:modified>
</cp:coreProperties>
</file>