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57" r:id="rId3"/>
    <p:sldId id="258" r:id="rId4"/>
    <p:sldId id="276" r:id="rId5"/>
    <p:sldId id="278" r:id="rId6"/>
    <p:sldId id="279" r:id="rId7"/>
    <p:sldId id="271" r:id="rId8"/>
    <p:sldId id="280" r:id="rId9"/>
    <p:sldId id="281" r:id="rId10"/>
    <p:sldId id="282" r:id="rId11"/>
    <p:sldId id="283" r:id="rId12"/>
    <p:sldId id="284" r:id="rId13"/>
  </p:sldIdLst>
  <p:sldSz cx="18288000" cy="10287000"/>
  <p:notesSz cx="18288000" cy="10287000"/>
  <p:embeddedFontLst>
    <p:embeddedFont>
      <p:font typeface="DM Sans" pitchFamily="2" charset="0"/>
      <p:regular r:id="rId15"/>
      <p:bold r:id="rId16"/>
      <p:italic r:id="rId17"/>
      <p:boldItalic r:id="rId18"/>
    </p:embeddedFont>
    <p:embeddedFont>
      <p:font typeface="Ebrima" panose="02000000000000000000" pitchFamily="2" charset="0"/>
      <p:regular r:id="rId19"/>
      <p:bold r:id="rId20"/>
    </p:embeddedFont>
  </p:embeddedFontLst>
  <p:defaultTextStyle>
    <a:defPPr>
      <a:defRPr kern="0"/>
    </a:defPPr>
  </p:defaultTextStyle>
  <p:extLst>
    <p:ext uri="{521415D9-36F7-43E2-AB2F-B90AF26B5E84}">
      <p14:sectionLst xmlns:p14="http://schemas.microsoft.com/office/powerpoint/2010/main">
        <p14:section name="English" id="{6D2E8D25-E0FC-412F-B317-965E0A07DB35}">
          <p14:sldIdLst>
            <p14:sldId id="256"/>
            <p14:sldId id="257"/>
            <p14:sldId id="258"/>
            <p14:sldId id="276"/>
            <p14:sldId id="278"/>
            <p14:sldId id="279"/>
            <p14:sldId id="271"/>
            <p14:sldId id="280"/>
            <p14:sldId id="281"/>
            <p14:sldId id="282"/>
            <p14:sldId id="283"/>
            <p14:sldId id="284"/>
          </p14:sldIdLst>
        </p14:section>
      </p14:sectionLst>
    </p:ext>
    <p:ext uri="{EFAFB233-063F-42B5-8137-9DF3F51BA10A}">
      <p15:sldGuideLst xmlns:p15="http://schemas.microsoft.com/office/powerpoint/2012/main">
        <p15:guide id="1" orient="horz" pos="285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197" y="62"/>
      </p:cViewPr>
      <p:guideLst>
        <p:guide orient="horz" pos="2856"/>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FBBBD0B-FA3F-4DC6-8C11-7D0447547CCB}" type="datetimeFigureOut">
              <a:rPr lang="en-US" smtClean="0"/>
              <a:t>6/5/2024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88EE3BE6-7387-4198-B1F1-112A74B610CC}" type="slidenum">
              <a:rPr lang="en-US" smtClean="0"/>
              <a:t>‹#›</a:t>
            </a:fld>
            <a:endParaRPr lang="en-US"/>
          </a:p>
        </p:txBody>
      </p:sp>
    </p:spTree>
    <p:extLst>
      <p:ext uri="{BB962C8B-B14F-4D97-AF65-F5344CB8AC3E}">
        <p14:creationId xmlns:p14="http://schemas.microsoft.com/office/powerpoint/2010/main" val="134277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E3BE6-7387-4198-B1F1-112A74B610CC}" type="slidenum">
              <a:rPr lang="en-US" smtClean="0"/>
              <a:t>4</a:t>
            </a:fld>
            <a:endParaRPr lang="en-US"/>
          </a:p>
        </p:txBody>
      </p:sp>
    </p:spTree>
    <p:extLst>
      <p:ext uri="{BB962C8B-B14F-4D97-AF65-F5344CB8AC3E}">
        <p14:creationId xmlns:p14="http://schemas.microsoft.com/office/powerpoint/2010/main" val="4221611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8760460"/>
          </a:xfrm>
          <a:custGeom>
            <a:avLst/>
            <a:gdLst/>
            <a:ahLst/>
            <a:cxnLst/>
            <a:rect l="l" t="t" r="r" b="b"/>
            <a:pathLst>
              <a:path w="18288000" h="8760460">
                <a:moveTo>
                  <a:pt x="0" y="8759928"/>
                </a:moveTo>
                <a:lnTo>
                  <a:pt x="18287998" y="8759928"/>
                </a:lnTo>
                <a:lnTo>
                  <a:pt x="18287998" y="0"/>
                </a:lnTo>
                <a:lnTo>
                  <a:pt x="0" y="0"/>
                </a:lnTo>
                <a:lnTo>
                  <a:pt x="0" y="8759928"/>
                </a:lnTo>
                <a:close/>
              </a:path>
            </a:pathLst>
          </a:custGeom>
          <a:solidFill>
            <a:srgbClr val="F1F4F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827257" y="0"/>
            <a:ext cx="8460742" cy="9523862"/>
          </a:xfrm>
          <a:prstGeom prst="rect">
            <a:avLst/>
          </a:prstGeom>
        </p:spPr>
      </p:pic>
      <p:sp>
        <p:nvSpPr>
          <p:cNvPr id="2" name="Holder 2"/>
          <p:cNvSpPr>
            <a:spLocks noGrp="1"/>
          </p:cNvSpPr>
          <p:nvPr>
            <p:ph type="ctrTitle"/>
          </p:nvPr>
        </p:nvSpPr>
        <p:spPr>
          <a:xfrm>
            <a:off x="915145" y="4010735"/>
            <a:ext cx="6907530" cy="2105660"/>
          </a:xfrm>
          <a:prstGeom prst="rect">
            <a:avLst/>
          </a:prstGeom>
        </p:spPr>
        <p:txBody>
          <a:bodyPr wrap="square" lIns="0" tIns="0" rIns="0" bIns="0">
            <a:spAutoFit/>
          </a:bodyPr>
          <a:lstStyle>
            <a:lvl1pPr>
              <a:defRPr sz="3650" b="1" i="0">
                <a:solidFill>
                  <a:srgbClr val="E98517"/>
                </a:solidFill>
                <a:latin typeface="DM Sans"/>
                <a:cs typeface="DM San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type="body" idx="1"/>
          </p:nvPr>
        </p:nvSpPr>
        <p:spPr/>
        <p:txBody>
          <a:bodyPr lIns="0" tIns="0" rIns="0" bIns="0"/>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8760460"/>
          </a:xfrm>
          <a:custGeom>
            <a:avLst/>
            <a:gdLst/>
            <a:ahLst/>
            <a:cxnLst/>
            <a:rect l="l" t="t" r="r" b="b"/>
            <a:pathLst>
              <a:path w="18288000" h="8760460">
                <a:moveTo>
                  <a:pt x="0" y="8759928"/>
                </a:moveTo>
                <a:lnTo>
                  <a:pt x="18287998" y="8759928"/>
                </a:lnTo>
                <a:lnTo>
                  <a:pt x="18287998" y="0"/>
                </a:lnTo>
                <a:lnTo>
                  <a:pt x="0" y="0"/>
                </a:lnTo>
                <a:lnTo>
                  <a:pt x="0" y="8759928"/>
                </a:lnTo>
                <a:close/>
              </a:path>
            </a:pathLst>
          </a:custGeom>
          <a:solidFill>
            <a:srgbClr val="4959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4959D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967119" y="0"/>
            <a:ext cx="11391899" cy="10286999"/>
          </a:xfrm>
          <a:prstGeom prst="rect">
            <a:avLst/>
          </a:prstGeom>
        </p:spPr>
      </p:pic>
      <p:pic>
        <p:nvPicPr>
          <p:cNvPr id="18" name="bg object 18"/>
          <p:cNvPicPr/>
          <p:nvPr/>
        </p:nvPicPr>
        <p:blipFill>
          <a:blip r:embed="rId3" cstate="print"/>
          <a:stretch>
            <a:fillRect/>
          </a:stretch>
        </p:blipFill>
        <p:spPr>
          <a:xfrm>
            <a:off x="0" y="0"/>
            <a:ext cx="9536989" cy="102869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810949"/>
            <a:ext cx="12533630" cy="815841"/>
          </a:xfrm>
          <a:prstGeom prst="rect">
            <a:avLst/>
          </a:prstGeom>
        </p:spPr>
        <p:txBody>
          <a:bodyPr wrap="square" lIns="0" tIns="0" rIns="0" bIns="0">
            <a:spAutoFit/>
          </a:bodyPr>
          <a:lstStyle>
            <a:lvl1pPr>
              <a:defRPr sz="3650" b="1" i="0">
                <a:solidFill>
                  <a:srgbClr val="E98517"/>
                </a:solidFill>
                <a:latin typeface="DM Sans"/>
                <a:cs typeface="DM Sans"/>
              </a:defRPr>
            </a:lvl1pPr>
          </a:lstStyle>
          <a:p>
            <a:endParaRPr/>
          </a:p>
        </p:txBody>
      </p:sp>
      <p:sp>
        <p:nvSpPr>
          <p:cNvPr id="3" name="Holder 3"/>
          <p:cNvSpPr>
            <a:spLocks noGrp="1"/>
          </p:cNvSpPr>
          <p:nvPr>
            <p:ph type="body" idx="1"/>
          </p:nvPr>
        </p:nvSpPr>
        <p:spPr>
          <a:xfrm>
            <a:off x="1016000" y="2944453"/>
            <a:ext cx="14233525" cy="4372610"/>
          </a:xfrm>
          <a:prstGeom prst="rect">
            <a:avLst/>
          </a:prstGeom>
        </p:spPr>
        <p:txBody>
          <a:bodyPr wrap="square" lIns="0" tIns="0" rIns="0" bIns="0">
            <a:spAutoFit/>
          </a:bodyPr>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915145" y="4264346"/>
            <a:ext cx="7924055" cy="1470467"/>
          </a:xfrm>
          <a:prstGeom prst="rect">
            <a:avLst/>
          </a:prstGeom>
        </p:spPr>
        <p:txBody>
          <a:bodyPr vert="horz" wrap="square" lIns="0" tIns="148590" rIns="0" bIns="0" rtlCol="0">
            <a:spAutoFit/>
          </a:bodyPr>
          <a:lstStyle/>
          <a:p>
            <a:pPr marL="12700" marR="5080">
              <a:lnSpc>
                <a:spcPts val="5100"/>
              </a:lnSpc>
              <a:spcBef>
                <a:spcPts val="1170"/>
              </a:spcBef>
            </a:pPr>
            <a:r>
              <a:rPr lang="en-US" sz="4800" b="1" dirty="0">
                <a:solidFill>
                  <a:srgbClr val="001689"/>
                </a:solidFill>
                <a:latin typeface="DM Sans"/>
                <a:cs typeface="DM Sans"/>
              </a:rPr>
              <a:t>Understanding the taboos in the </a:t>
            </a:r>
            <a:r>
              <a:rPr lang="en-US" sz="4800" b="1" dirty="0" err="1">
                <a:solidFill>
                  <a:srgbClr val="001689"/>
                </a:solidFill>
                <a:latin typeface="DM Sans"/>
                <a:cs typeface="DM Sans"/>
              </a:rPr>
              <a:t>Agikuyu</a:t>
            </a:r>
            <a:r>
              <a:rPr lang="en-US" sz="4800" b="1" dirty="0">
                <a:solidFill>
                  <a:srgbClr val="001689"/>
                </a:solidFill>
                <a:latin typeface="DM Sans"/>
                <a:cs typeface="DM Sans"/>
              </a:rPr>
              <a:t> community.</a:t>
            </a:r>
            <a:endParaRPr sz="4800" dirty="0">
              <a:latin typeface="DM Sans"/>
              <a:cs typeface="DM Sans"/>
            </a:endParaRPr>
          </a:p>
        </p:txBody>
      </p:sp>
      <p:sp>
        <p:nvSpPr>
          <p:cNvPr id="6" name="object 6"/>
          <p:cNvSpPr txBox="1"/>
          <p:nvPr/>
        </p:nvSpPr>
        <p:spPr>
          <a:xfrm>
            <a:off x="894068" y="6245386"/>
            <a:ext cx="6035040" cy="516808"/>
          </a:xfrm>
          <a:prstGeom prst="rect">
            <a:avLst/>
          </a:prstGeom>
        </p:spPr>
        <p:txBody>
          <a:bodyPr vert="horz" wrap="square" lIns="0" tIns="92710" rIns="0" bIns="0" rtlCol="0">
            <a:spAutoFit/>
          </a:bodyPr>
          <a:lstStyle/>
          <a:p>
            <a:pPr marL="12700" marR="5080">
              <a:lnSpc>
                <a:spcPts val="3150"/>
              </a:lnSpc>
              <a:spcBef>
                <a:spcPts val="730"/>
              </a:spcBef>
            </a:pPr>
            <a:r>
              <a:rPr lang="en-US" sz="3150" dirty="0">
                <a:solidFill>
                  <a:srgbClr val="4959D4"/>
                </a:solidFill>
                <a:latin typeface="DM Sans"/>
                <a:cs typeface="DM Sans"/>
              </a:rPr>
              <a:t>Solomon Michael Gitau Waiyego</a:t>
            </a:r>
            <a:endParaRPr sz="3150" dirty="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64A14DCF-E2B4-BD86-EF98-F0445DB8B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40125"/>
            <a:ext cx="4560165" cy="1527175"/>
          </a:xfrm>
          <a:prstGeom prst="rect">
            <a:avLst/>
          </a:prstGeom>
        </p:spPr>
      </p:pic>
      <p:pic>
        <p:nvPicPr>
          <p:cNvPr id="8" name="Picture 2" descr="AGDEN">
            <a:extLst>
              <a:ext uri="{FF2B5EF4-FFF2-40B4-BE49-F238E27FC236}">
                <a16:creationId xmlns:a16="http://schemas.microsoft.com/office/drawing/2014/main" id="{13EE9A13-4CF5-4095-86F7-C4237C098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4" y="8759928"/>
            <a:ext cx="3112135" cy="1563848"/>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6">
            <a:extLst>
              <a:ext uri="{FF2B5EF4-FFF2-40B4-BE49-F238E27FC236}">
                <a16:creationId xmlns:a16="http://schemas.microsoft.com/office/drawing/2014/main" id="{ECC7E0A6-BF94-48C5-A8B3-18D87686FDD2}"/>
              </a:ext>
            </a:extLst>
          </p:cNvPr>
          <p:cNvSpPr txBox="1"/>
          <p:nvPr/>
        </p:nvSpPr>
        <p:spPr>
          <a:xfrm>
            <a:off x="1019474" y="7373455"/>
            <a:ext cx="6035040" cy="516808"/>
          </a:xfrm>
          <a:prstGeom prst="rect">
            <a:avLst/>
          </a:prstGeom>
        </p:spPr>
        <p:txBody>
          <a:bodyPr vert="horz" wrap="square" lIns="0" tIns="92710" rIns="0" bIns="0" rtlCol="0">
            <a:spAutoFit/>
          </a:bodyPr>
          <a:lstStyle/>
          <a:p>
            <a:pPr marL="12700" marR="5080">
              <a:lnSpc>
                <a:spcPts val="3150"/>
              </a:lnSpc>
              <a:spcBef>
                <a:spcPts val="730"/>
              </a:spcBef>
            </a:pPr>
            <a:r>
              <a:rPr lang="en-US" sz="3150" dirty="0">
                <a:solidFill>
                  <a:srgbClr val="4959D4"/>
                </a:solidFill>
                <a:latin typeface="DM Sans"/>
                <a:cs typeface="DM Sans"/>
              </a:rPr>
              <a:t>05/06/2024</a:t>
            </a:r>
            <a:endParaRPr sz="3150" dirty="0">
              <a:latin typeface="DM Sans"/>
              <a:cs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4FF"/>
          </a:solidFill>
        </p:spPr>
        <p:txBody>
          <a:bodyPr wrap="square" lIns="0" tIns="0" rIns="0" bIns="0" rtlCol="0"/>
          <a:lstStyle/>
          <a:p>
            <a:endParaRPr/>
          </a:p>
        </p:txBody>
      </p:sp>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body" idx="1"/>
          </p:nvPr>
        </p:nvSpPr>
        <p:spPr>
          <a:xfrm>
            <a:off x="1016000" y="2944453"/>
            <a:ext cx="14233525" cy="6363279"/>
          </a:xfrm>
          <a:prstGeom prst="rect">
            <a:avLst/>
          </a:prstGeom>
        </p:spPr>
        <p:txBody>
          <a:bodyPr vert="horz" wrap="square" lIns="0" tIns="27939" rIns="0" bIns="0" rtlCol="0">
            <a:spAutoFit/>
          </a:bodyPr>
          <a:lstStyle/>
          <a:p>
            <a:pPr marL="469900" marR="5080" indent="-457200">
              <a:lnSpc>
                <a:spcPts val="2850"/>
              </a:lnSpc>
              <a:spcBef>
                <a:spcPts val="219"/>
              </a:spcBef>
              <a:buFont typeface="Wingdings" panose="05000000000000000000" pitchFamily="2" charset="2"/>
              <a:buChar char="q"/>
            </a:pPr>
            <a:r>
              <a:rPr lang="en-US" sz="3000" spc="-10" dirty="0">
                <a:latin typeface="Ebrima" panose="02000000000000000000" pitchFamily="2" charset="0"/>
                <a:ea typeface="Ebrima" panose="02000000000000000000" pitchFamily="2" charset="0"/>
                <a:cs typeface="Ebrima" panose="02000000000000000000" pitchFamily="2" charset="0"/>
              </a:rPr>
              <a:t>C</a:t>
            </a:r>
            <a:r>
              <a:rPr lang="en-US" sz="3000" dirty="0">
                <a:latin typeface="Ebrima" panose="02000000000000000000" pitchFamily="2" charset="0"/>
                <a:ea typeface="Ebrima" panose="02000000000000000000" pitchFamily="2" charset="0"/>
                <a:cs typeface="Ebrima" panose="02000000000000000000" pitchFamily="2" charset="0"/>
              </a:rPr>
              <a:t>onducting </a:t>
            </a:r>
            <a:r>
              <a:rPr lang="en-US" sz="3000" b="1" dirty="0">
                <a:latin typeface="Ebrima" panose="02000000000000000000" pitchFamily="2" charset="0"/>
                <a:ea typeface="Ebrima" panose="02000000000000000000" pitchFamily="2" charset="0"/>
                <a:cs typeface="Ebrima" panose="02000000000000000000" pitchFamily="2" charset="0"/>
              </a:rPr>
              <a:t>inquiries and gathering much information</a:t>
            </a:r>
            <a:endParaRPr lang="en-US" sz="3000"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endParaRPr lang="en-US" sz="3000"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000" dirty="0">
                <a:latin typeface="Ebrima" panose="02000000000000000000" pitchFamily="2" charset="0"/>
                <a:ea typeface="Ebrima" panose="02000000000000000000" pitchFamily="2" charset="0"/>
                <a:cs typeface="Ebrima" panose="02000000000000000000" pitchFamily="2" charset="0"/>
              </a:rPr>
              <a:t>Being </a:t>
            </a:r>
            <a:r>
              <a:rPr lang="en-US" sz="3000" b="1" dirty="0">
                <a:latin typeface="Ebrima" panose="02000000000000000000" pitchFamily="2" charset="0"/>
                <a:ea typeface="Ebrima" panose="02000000000000000000" pitchFamily="2" charset="0"/>
                <a:cs typeface="Ebrima" panose="02000000000000000000" pitchFamily="2" charset="0"/>
              </a:rPr>
              <a:t>impartial</a:t>
            </a:r>
            <a:r>
              <a:rPr lang="en-US" sz="3000" dirty="0">
                <a:latin typeface="Ebrima" panose="02000000000000000000" pitchFamily="2" charset="0"/>
                <a:ea typeface="Ebrima" panose="02000000000000000000" pitchFamily="2" charset="0"/>
                <a:cs typeface="Ebrima" panose="02000000000000000000" pitchFamily="2" charset="0"/>
              </a:rPr>
              <a:t> and </a:t>
            </a:r>
            <a:r>
              <a:rPr lang="en-US" sz="3000" b="1" dirty="0">
                <a:latin typeface="Ebrima" panose="02000000000000000000" pitchFamily="2" charset="0"/>
                <a:ea typeface="Ebrima" panose="02000000000000000000" pitchFamily="2" charset="0"/>
                <a:cs typeface="Ebrima" panose="02000000000000000000" pitchFamily="2" charset="0"/>
              </a:rPr>
              <a:t>objective</a:t>
            </a:r>
            <a:r>
              <a:rPr lang="en-US" sz="3000" dirty="0">
                <a:latin typeface="Ebrima" panose="02000000000000000000" pitchFamily="2" charset="0"/>
                <a:ea typeface="Ebrima" panose="02000000000000000000" pitchFamily="2" charset="0"/>
                <a:cs typeface="Ebrima" panose="02000000000000000000" pitchFamily="2" charset="0"/>
              </a:rPr>
              <a:t> when implementing tasks </a:t>
            </a:r>
          </a:p>
          <a:p>
            <a:pPr marL="469900" marR="5080" indent="-457200">
              <a:lnSpc>
                <a:spcPts val="2850"/>
              </a:lnSpc>
              <a:spcBef>
                <a:spcPts val="219"/>
              </a:spcBef>
              <a:buFont typeface="Wingdings" panose="05000000000000000000" pitchFamily="2" charset="2"/>
              <a:buChar char="q"/>
            </a:pPr>
            <a:endParaRPr lang="en-US" sz="3000"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000" dirty="0">
                <a:latin typeface="Ebrima" panose="02000000000000000000" pitchFamily="2" charset="0"/>
                <a:ea typeface="Ebrima" panose="02000000000000000000" pitchFamily="2" charset="0"/>
                <a:cs typeface="Ebrima" panose="02000000000000000000" pitchFamily="2" charset="0"/>
              </a:rPr>
              <a:t>Paying </a:t>
            </a:r>
            <a:r>
              <a:rPr lang="en-US" sz="3000" b="1" dirty="0">
                <a:latin typeface="Ebrima" panose="02000000000000000000" pitchFamily="2" charset="0"/>
                <a:ea typeface="Ebrima" panose="02000000000000000000" pitchFamily="2" charset="0"/>
                <a:cs typeface="Ebrima" panose="02000000000000000000" pitchFamily="2" charset="0"/>
              </a:rPr>
              <a:t>attention to indicators </a:t>
            </a:r>
            <a:r>
              <a:rPr lang="en-US" sz="3000" dirty="0">
                <a:latin typeface="Ebrima" panose="02000000000000000000" pitchFamily="2" charset="0"/>
                <a:ea typeface="Ebrima" panose="02000000000000000000" pitchFamily="2" charset="0"/>
                <a:cs typeface="Ebrima" panose="02000000000000000000" pitchFamily="2" charset="0"/>
              </a:rPr>
              <a:t>or pointers to specific issues</a:t>
            </a:r>
          </a:p>
          <a:p>
            <a:pPr marL="469900" marR="5080" indent="-457200">
              <a:lnSpc>
                <a:spcPts val="2850"/>
              </a:lnSpc>
              <a:spcBef>
                <a:spcPts val="219"/>
              </a:spcBef>
              <a:buFont typeface="Wingdings" panose="05000000000000000000" pitchFamily="2" charset="2"/>
              <a:buChar char="q"/>
            </a:pPr>
            <a:endParaRPr lang="en-US" sz="3000" b="1"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000" b="1" dirty="0">
                <a:latin typeface="Ebrima" panose="02000000000000000000" pitchFamily="2" charset="0"/>
                <a:ea typeface="Ebrima" panose="02000000000000000000" pitchFamily="2" charset="0"/>
                <a:cs typeface="Ebrima" panose="02000000000000000000" pitchFamily="2" charset="0"/>
              </a:rPr>
              <a:t>Valuing</a:t>
            </a:r>
            <a:r>
              <a:rPr lang="en-US" sz="3000" dirty="0">
                <a:latin typeface="Ebrima" panose="02000000000000000000" pitchFamily="2" charset="0"/>
                <a:ea typeface="Ebrima" panose="02000000000000000000" pitchFamily="2" charset="0"/>
                <a:cs typeface="Ebrima" panose="02000000000000000000" pitchFamily="2" charset="0"/>
              </a:rPr>
              <a:t> and </a:t>
            </a:r>
            <a:r>
              <a:rPr lang="en-US" sz="3000" b="1" dirty="0">
                <a:latin typeface="Ebrima" panose="02000000000000000000" pitchFamily="2" charset="0"/>
                <a:ea typeface="Ebrima" panose="02000000000000000000" pitchFamily="2" charset="0"/>
                <a:cs typeface="Ebrima" panose="02000000000000000000" pitchFamily="2" charset="0"/>
              </a:rPr>
              <a:t>determining worthy </a:t>
            </a:r>
            <a:r>
              <a:rPr lang="en-US" sz="3000" dirty="0">
                <a:latin typeface="Ebrima" panose="02000000000000000000" pitchFamily="2" charset="0"/>
                <a:ea typeface="Ebrima" panose="02000000000000000000" pitchFamily="2" charset="0"/>
                <a:cs typeface="Ebrima" panose="02000000000000000000" pitchFamily="2" charset="0"/>
              </a:rPr>
              <a:t>and merit</a:t>
            </a:r>
          </a:p>
          <a:p>
            <a:pPr marL="469900" marR="5080" indent="-457200">
              <a:lnSpc>
                <a:spcPts val="2850"/>
              </a:lnSpc>
              <a:spcBef>
                <a:spcPts val="219"/>
              </a:spcBef>
              <a:buFont typeface="Wingdings" panose="05000000000000000000" pitchFamily="2" charset="2"/>
              <a:buChar char="q"/>
            </a:pPr>
            <a:endParaRPr lang="en-US" sz="3000" b="1"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000" b="1" dirty="0">
                <a:latin typeface="Ebrima" panose="02000000000000000000" pitchFamily="2" charset="0"/>
                <a:ea typeface="Ebrima" panose="02000000000000000000" pitchFamily="2" charset="0"/>
                <a:cs typeface="Ebrima" panose="02000000000000000000" pitchFamily="2" charset="0"/>
              </a:rPr>
              <a:t>Suspending judgments </a:t>
            </a:r>
            <a:r>
              <a:rPr lang="en-US" sz="3000" dirty="0">
                <a:latin typeface="Ebrima" panose="02000000000000000000" pitchFamily="2" charset="0"/>
                <a:ea typeface="Ebrima" panose="02000000000000000000" pitchFamily="2" charset="0"/>
                <a:cs typeface="Ebrima" panose="02000000000000000000" pitchFamily="2" charset="0"/>
              </a:rPr>
              <a:t>and considering other alternatives …</a:t>
            </a:r>
          </a:p>
          <a:p>
            <a:pPr marL="469900" marR="5080" indent="-457200">
              <a:lnSpc>
                <a:spcPts val="2850"/>
              </a:lnSpc>
              <a:spcBef>
                <a:spcPts val="219"/>
              </a:spcBef>
              <a:buFont typeface="Wingdings" panose="05000000000000000000" pitchFamily="2" charset="2"/>
              <a:buChar char="q"/>
            </a:pPr>
            <a:endParaRPr lang="en-US" sz="3000"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000" dirty="0">
                <a:latin typeface="Ebrima" panose="02000000000000000000" pitchFamily="2" charset="0"/>
                <a:ea typeface="Ebrima" panose="02000000000000000000" pitchFamily="2" charset="0"/>
                <a:cs typeface="Ebrima" panose="02000000000000000000" pitchFamily="2" charset="0"/>
              </a:rPr>
              <a:t>Generating </a:t>
            </a:r>
            <a:r>
              <a:rPr lang="en-US" sz="3000" b="1" dirty="0">
                <a:latin typeface="Ebrima" panose="02000000000000000000" pitchFamily="2" charset="0"/>
                <a:ea typeface="Ebrima" panose="02000000000000000000" pitchFamily="2" charset="0"/>
                <a:cs typeface="Ebrima" panose="02000000000000000000" pitchFamily="2" charset="0"/>
              </a:rPr>
              <a:t>credible evidence</a:t>
            </a:r>
            <a:r>
              <a:rPr lang="en-US" sz="3000" dirty="0">
                <a:latin typeface="Ebrima" panose="02000000000000000000" pitchFamily="2" charset="0"/>
                <a:ea typeface="Ebrima" panose="02000000000000000000" pitchFamily="2" charset="0"/>
                <a:cs typeface="Ebrima" panose="02000000000000000000" pitchFamily="2" charset="0"/>
              </a:rPr>
              <a:t>/ avoiding </a:t>
            </a:r>
            <a:r>
              <a:rPr lang="en-US" sz="3000" b="1" dirty="0">
                <a:latin typeface="Ebrima" panose="02000000000000000000" pitchFamily="2" charset="0"/>
                <a:ea typeface="Ebrima" panose="02000000000000000000" pitchFamily="2" charset="0"/>
                <a:cs typeface="Ebrima" panose="02000000000000000000" pitchFamily="2" charset="0"/>
              </a:rPr>
              <a:t>fake evidence</a:t>
            </a:r>
          </a:p>
          <a:p>
            <a:pPr marL="469900" marR="5080" indent="-457200">
              <a:lnSpc>
                <a:spcPts val="2850"/>
              </a:lnSpc>
              <a:spcBef>
                <a:spcPts val="219"/>
              </a:spcBef>
              <a:buFont typeface="Wingdings" panose="05000000000000000000" pitchFamily="2" charset="2"/>
              <a:buChar char="q"/>
            </a:pPr>
            <a:endParaRPr lang="en-US" sz="3000" b="1"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000" b="1" dirty="0">
                <a:latin typeface="Ebrima" panose="02000000000000000000" pitchFamily="2" charset="0"/>
                <a:ea typeface="Ebrima" panose="02000000000000000000" pitchFamily="2" charset="0"/>
                <a:cs typeface="Ebrima" panose="02000000000000000000" pitchFamily="2" charset="0"/>
              </a:rPr>
              <a:t>Involving people in evaluations, rights and duties of evaluation stakeholders</a:t>
            </a:r>
          </a:p>
          <a:p>
            <a:pPr marL="12700" marR="5080">
              <a:lnSpc>
                <a:spcPts val="2850"/>
              </a:lnSpc>
              <a:spcBef>
                <a:spcPts val="219"/>
              </a:spcBef>
            </a:pPr>
            <a:endParaRPr lang="en-US" sz="3000" b="1"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000" b="1" dirty="0">
                <a:solidFill>
                  <a:srgbClr val="000000"/>
                </a:solidFill>
                <a:latin typeface="Ebrima" panose="02000000000000000000" pitchFamily="2" charset="0"/>
                <a:ea typeface="Ebrima" panose="02000000000000000000" pitchFamily="2" charset="0"/>
                <a:cs typeface="Ebrima" panose="02000000000000000000" pitchFamily="2" charset="0"/>
              </a:rPr>
              <a:t>Inspiring solving problems and promoting social betterment </a:t>
            </a:r>
            <a:endParaRPr lang="en-US" sz="3000" dirty="0">
              <a:latin typeface="Ebrima" panose="02000000000000000000" pitchFamily="2" charset="0"/>
              <a:ea typeface="Ebrima" panose="02000000000000000000" pitchFamily="2" charset="0"/>
              <a:cs typeface="Ebrima" panose="02000000000000000000" pitchFamily="2" charset="0"/>
            </a:endParaRPr>
          </a:p>
          <a:p>
            <a:pPr marL="12700" marR="5080">
              <a:lnSpc>
                <a:spcPts val="2850"/>
              </a:lnSpc>
              <a:spcBef>
                <a:spcPts val="219"/>
              </a:spcBef>
            </a:pPr>
            <a:endParaRPr lang="en-US" sz="3200" spc="-10" dirty="0">
              <a:latin typeface="Ebrima" panose="02000000000000000000" pitchFamily="2" charset="0"/>
              <a:ea typeface="Ebrima" panose="02000000000000000000" pitchFamily="2" charset="0"/>
              <a:cs typeface="Ebrima" panose="02000000000000000000" pitchFamily="2" charset="0"/>
            </a:endParaRPr>
          </a:p>
        </p:txBody>
      </p:sp>
      <p:sp>
        <p:nvSpPr>
          <p:cNvPr id="6" name="object 6"/>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1689"/>
                </a:solidFill>
                <a:latin typeface="Ebrima" panose="02000000000000000000" pitchFamily="2" charset="0"/>
                <a:ea typeface="Ebrima" panose="02000000000000000000" pitchFamily="2" charset="0"/>
                <a:cs typeface="Ebrima" panose="02000000000000000000" pitchFamily="2" charset="0"/>
              </a:rPr>
              <a:t>Aspects of Evaluation Highlighted in Swahili Proverbs</a:t>
            </a:r>
            <a:endParaRPr spc="-20" dirty="0">
              <a:solidFill>
                <a:srgbClr val="001689"/>
              </a:solidFill>
              <a:latin typeface="Ebrima" panose="02000000000000000000" pitchFamily="2" charset="0"/>
              <a:ea typeface="Ebrima" panose="02000000000000000000" pitchFamily="2" charset="0"/>
              <a:cs typeface="Ebrima" panose="02000000000000000000" pitchFamily="2" charset="0"/>
            </a:endParaRPr>
          </a:p>
        </p:txBody>
      </p:sp>
      <p:sp>
        <p:nvSpPr>
          <p:cNvPr id="7" name="object 7"/>
          <p:cNvSpPr/>
          <p:nvPr/>
        </p:nvSpPr>
        <p:spPr>
          <a:xfrm>
            <a:off x="0" y="1648584"/>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sp>
        <p:nvSpPr>
          <p:cNvPr id="8" name="object 8"/>
          <p:cNvSpPr txBox="1"/>
          <p:nvPr/>
        </p:nvSpPr>
        <p:spPr>
          <a:xfrm>
            <a:off x="915145" y="9212605"/>
            <a:ext cx="4335780" cy="546735"/>
          </a:xfrm>
          <a:prstGeom prst="rect">
            <a:avLst/>
          </a:prstGeom>
        </p:spPr>
        <p:txBody>
          <a:bodyPr vert="horz" wrap="square" lIns="0" tIns="9525" rIns="0" bIns="0" rtlCol="0">
            <a:spAutoFit/>
          </a:bodyPr>
          <a:lstStyle/>
          <a:p>
            <a:pPr marL="12700">
              <a:lnSpc>
                <a:spcPct val="100000"/>
              </a:lnSpc>
              <a:spcBef>
                <a:spcPts val="75"/>
              </a:spcBef>
            </a:pPr>
            <a:r>
              <a:rPr sz="3150" dirty="0">
                <a:solidFill>
                  <a:srgbClr val="D9D9D9"/>
                </a:solidFill>
                <a:latin typeface="DM Sans"/>
                <a:cs typeface="DM Sans"/>
              </a:rPr>
              <a:t>Include your logos </a:t>
            </a:r>
            <a:r>
              <a:rPr sz="3150" spc="-20" dirty="0">
                <a:solidFill>
                  <a:srgbClr val="D9D9D9"/>
                </a:solidFill>
                <a:latin typeface="DM Sans"/>
                <a:cs typeface="DM Sans"/>
              </a:rPr>
              <a:t>here</a:t>
            </a:r>
            <a:endParaRPr sz="3150" dirty="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5BDDED8A-3FA5-B880-2ACF-8BAFA44ED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3" name="Picture 2"/>
          <p:cNvPicPr>
            <a:picLocks noChangeAspect="1"/>
          </p:cNvPicPr>
          <p:nvPr/>
        </p:nvPicPr>
        <p:blipFill>
          <a:blip r:embed="rId3"/>
          <a:stretch>
            <a:fillRect/>
          </a:stretch>
        </p:blipFill>
        <p:spPr>
          <a:xfrm>
            <a:off x="922072" y="9307731"/>
            <a:ext cx="4270958" cy="712569"/>
          </a:xfrm>
          <a:prstGeom prst="rect">
            <a:avLst/>
          </a:prstGeom>
        </p:spPr>
      </p:pic>
    </p:spTree>
    <p:extLst>
      <p:ext uri="{BB962C8B-B14F-4D97-AF65-F5344CB8AC3E}">
        <p14:creationId xmlns:p14="http://schemas.microsoft.com/office/powerpoint/2010/main" val="402270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4FF"/>
          </a:solidFill>
        </p:spPr>
        <p:txBody>
          <a:bodyPr wrap="square" lIns="0" tIns="0" rIns="0" bIns="0" rtlCol="0"/>
          <a:lstStyle/>
          <a:p>
            <a:endParaRPr/>
          </a:p>
        </p:txBody>
      </p:sp>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body" idx="1"/>
          </p:nvPr>
        </p:nvSpPr>
        <p:spPr>
          <a:xfrm>
            <a:off x="915145" y="2933700"/>
            <a:ext cx="15613328" cy="5914439"/>
          </a:xfrm>
          <a:prstGeom prst="rect">
            <a:avLst/>
          </a:prstGeom>
        </p:spPr>
        <p:txBody>
          <a:bodyPr vert="horz" wrap="square" lIns="0" tIns="27939" rIns="0" bIns="0" rtlCol="0">
            <a:spAutoFit/>
          </a:bodyPr>
          <a:lstStyle/>
          <a:p>
            <a:pPr marL="469900" marR="5080" indent="-457200" algn="just">
              <a:lnSpc>
                <a:spcPts val="2850"/>
              </a:lnSpc>
              <a:spcBef>
                <a:spcPts val="219"/>
              </a:spcBef>
              <a:buFont typeface="Wingdings" panose="05000000000000000000" pitchFamily="2" charset="2"/>
              <a:buChar char="q"/>
            </a:pPr>
            <a:r>
              <a:rPr lang="en-GB" sz="3000" b="1" kern="1200" dirty="0">
                <a:solidFill>
                  <a:srgbClr val="000000"/>
                </a:solidFill>
                <a:latin typeface="Ebrima" panose="02000000000000000000" pitchFamily="2" charset="0"/>
                <a:ea typeface="Ebrima" panose="02000000000000000000" pitchFamily="2" charset="0"/>
                <a:cs typeface="Ebrima" panose="02000000000000000000" pitchFamily="2" charset="0"/>
              </a:rPr>
              <a:t>Conducting evaluation to determine the extent to which promises have been fulfilled …  </a:t>
            </a:r>
          </a:p>
          <a:p>
            <a:pPr marL="469900" marR="5080" indent="-457200" algn="just">
              <a:lnSpc>
                <a:spcPts val="2850"/>
              </a:lnSpc>
              <a:spcBef>
                <a:spcPts val="219"/>
              </a:spcBef>
              <a:buFont typeface="Wingdings" panose="05000000000000000000" pitchFamily="2" charset="2"/>
              <a:buChar char="ü"/>
            </a:pPr>
            <a:endParaRPr lang="en-GB" sz="3000" b="1" kern="12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927100" marR="5080" lvl="1" indent="-457200" algn="just">
              <a:lnSpc>
                <a:spcPts val="2850"/>
              </a:lnSpc>
              <a:spcBef>
                <a:spcPts val="219"/>
              </a:spcBef>
              <a:buFont typeface="Wingdings" panose="05000000000000000000" pitchFamily="2" charset="2"/>
              <a:buChar char="ü"/>
            </a:pPr>
            <a:r>
              <a:rPr lang="en-GB" sz="2400" kern="1200" dirty="0">
                <a:solidFill>
                  <a:srgbClr val="000000"/>
                </a:solidFill>
                <a:latin typeface="Ebrima" panose="02000000000000000000" pitchFamily="2" charset="0"/>
                <a:ea typeface="Ebrima" panose="02000000000000000000" pitchFamily="2" charset="0"/>
                <a:cs typeface="Ebrima" panose="02000000000000000000" pitchFamily="2" charset="0"/>
              </a:rPr>
              <a:t>Hence, the focus and goal of </a:t>
            </a:r>
            <a:r>
              <a:rPr lang="en-US" sz="2400" kern="1200" dirty="0">
                <a:solidFill>
                  <a:srgbClr val="000000"/>
                </a:solidFill>
                <a:latin typeface="Ebrima" panose="02000000000000000000" pitchFamily="2" charset="0"/>
                <a:ea typeface="Ebrima" panose="02000000000000000000" pitchFamily="2" charset="0"/>
                <a:cs typeface="Ebrima" panose="02000000000000000000" pitchFamily="2" charset="0"/>
              </a:rPr>
              <a:t>evaluation are to establish </a:t>
            </a:r>
            <a:r>
              <a:rPr lang="en-US" sz="2400" b="1" kern="1200" dirty="0">
                <a:solidFill>
                  <a:srgbClr val="000000"/>
                </a:solidFill>
                <a:latin typeface="Ebrima" panose="02000000000000000000" pitchFamily="2" charset="0"/>
                <a:ea typeface="Ebrima" panose="02000000000000000000" pitchFamily="2" charset="0"/>
                <a:cs typeface="Ebrima" panose="02000000000000000000" pitchFamily="2" charset="0"/>
              </a:rPr>
              <a:t>performance in keeping promises made</a:t>
            </a:r>
            <a:endParaRPr lang="en-GB" sz="2400" b="1" kern="12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12700" marR="5080" algn="just">
              <a:lnSpc>
                <a:spcPts val="2850"/>
              </a:lnSpc>
              <a:spcBef>
                <a:spcPts val="219"/>
              </a:spcBef>
            </a:pPr>
            <a:endParaRPr lang="en-GB" sz="3000" b="1" kern="12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469900" marR="5080" indent="-457200" algn="just">
              <a:lnSpc>
                <a:spcPts val="2850"/>
              </a:lnSpc>
              <a:spcBef>
                <a:spcPts val="219"/>
              </a:spcBef>
              <a:buFont typeface="Wingdings" panose="05000000000000000000" pitchFamily="2" charset="2"/>
              <a:buChar char="q"/>
            </a:pPr>
            <a:r>
              <a:rPr lang="en-US" sz="3000" kern="1200" dirty="0">
                <a:solidFill>
                  <a:srgbClr val="000000"/>
                </a:solidFill>
                <a:latin typeface="Ebrima" panose="02000000000000000000" pitchFamily="2" charset="0"/>
                <a:ea typeface="Ebrima" panose="02000000000000000000" pitchFamily="2" charset="0"/>
                <a:cs typeface="Ebrima" panose="02000000000000000000" pitchFamily="2" charset="0"/>
              </a:rPr>
              <a:t>Conducting evaluation to </a:t>
            </a:r>
            <a:r>
              <a:rPr lang="en-US" sz="3000" b="1" kern="1200" dirty="0">
                <a:solidFill>
                  <a:srgbClr val="000000"/>
                </a:solidFill>
                <a:latin typeface="Ebrima" panose="02000000000000000000" pitchFamily="2" charset="0"/>
                <a:ea typeface="Ebrima" panose="02000000000000000000" pitchFamily="2" charset="0"/>
                <a:cs typeface="Ebrima" panose="02000000000000000000" pitchFamily="2" charset="0"/>
              </a:rPr>
              <a:t>determine and rectify possible shortcomings and failures</a:t>
            </a:r>
            <a:r>
              <a:rPr lang="en-US" sz="3000" kern="1200" dirty="0">
                <a:solidFill>
                  <a:srgbClr val="000000"/>
                </a:solidFill>
                <a:latin typeface="Ebrima" panose="02000000000000000000" pitchFamily="2" charset="0"/>
                <a:ea typeface="Ebrima" panose="02000000000000000000" pitchFamily="2" charset="0"/>
                <a:cs typeface="Ebrima" panose="02000000000000000000" pitchFamily="2" charset="0"/>
              </a:rPr>
              <a:t> … </a:t>
            </a:r>
          </a:p>
          <a:p>
            <a:pPr marL="469900" marR="5080" indent="-457200" algn="just">
              <a:lnSpc>
                <a:spcPts val="2850"/>
              </a:lnSpc>
              <a:spcBef>
                <a:spcPts val="219"/>
              </a:spcBef>
              <a:buFont typeface="Wingdings" panose="05000000000000000000" pitchFamily="2" charset="2"/>
              <a:buChar char="ü"/>
            </a:pPr>
            <a:endParaRPr lang="en-US" sz="3000" kern="12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927100" marR="5080" lvl="1" indent="-457200" algn="just">
              <a:lnSpc>
                <a:spcPts val="2850"/>
              </a:lnSpc>
              <a:spcBef>
                <a:spcPts val="219"/>
              </a:spcBef>
              <a:buFont typeface="Wingdings" panose="05000000000000000000" pitchFamily="2" charset="2"/>
              <a:buChar char="ü"/>
            </a:pPr>
            <a:r>
              <a:rPr lang="en-US" sz="2400" kern="1200" dirty="0">
                <a:solidFill>
                  <a:srgbClr val="000000"/>
                </a:solidFill>
                <a:latin typeface="Ebrima" panose="02000000000000000000" pitchFamily="2" charset="0"/>
                <a:ea typeface="Ebrima" panose="02000000000000000000" pitchFamily="2" charset="0"/>
                <a:cs typeface="Ebrima" panose="02000000000000000000" pitchFamily="2" charset="0"/>
              </a:rPr>
              <a:t>Hence, the focus and goal of the evaluation are to establish </a:t>
            </a:r>
            <a:r>
              <a:rPr lang="en-US" sz="2400" dirty="0">
                <a:latin typeface="Ebrima" panose="02000000000000000000" pitchFamily="2" charset="0"/>
                <a:ea typeface="Ebrima" panose="02000000000000000000" pitchFamily="2" charset="0"/>
                <a:cs typeface="Ebrima" panose="02000000000000000000" pitchFamily="2" charset="0"/>
              </a:rPr>
              <a:t>preventive and corrective measures</a:t>
            </a:r>
            <a:endParaRPr lang="en-US" sz="3000" kern="12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469900" marR="5080" indent="-457200" algn="just">
              <a:lnSpc>
                <a:spcPts val="2850"/>
              </a:lnSpc>
              <a:spcBef>
                <a:spcPts val="219"/>
              </a:spcBef>
              <a:buFont typeface="Wingdings" panose="05000000000000000000" pitchFamily="2" charset="2"/>
              <a:buChar char="q"/>
            </a:pPr>
            <a:endParaRPr lang="en-US" sz="3000" kern="12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469900" marR="5080" indent="-457200" algn="just">
              <a:lnSpc>
                <a:spcPts val="2850"/>
              </a:lnSpc>
              <a:spcBef>
                <a:spcPts val="219"/>
              </a:spcBef>
              <a:buFont typeface="Wingdings" panose="05000000000000000000" pitchFamily="2" charset="2"/>
              <a:buChar char="q"/>
            </a:pPr>
            <a:r>
              <a:rPr lang="en-US" sz="3000" kern="1200" dirty="0">
                <a:solidFill>
                  <a:srgbClr val="000000"/>
                </a:solidFill>
                <a:latin typeface="Ebrima" panose="02000000000000000000" pitchFamily="2" charset="0"/>
                <a:ea typeface="Ebrima" panose="02000000000000000000" pitchFamily="2" charset="0"/>
                <a:cs typeface="Ebrima" panose="02000000000000000000" pitchFamily="2" charset="0"/>
              </a:rPr>
              <a:t>Conducting evaluation to generate evidence to support collaborative learning and development of </a:t>
            </a:r>
            <a:r>
              <a:rPr lang="en-US" sz="3000" b="1" kern="1200" dirty="0">
                <a:solidFill>
                  <a:srgbClr val="000000"/>
                </a:solidFill>
                <a:latin typeface="Ebrima" panose="02000000000000000000" pitchFamily="2" charset="0"/>
                <a:ea typeface="Ebrima" panose="02000000000000000000" pitchFamily="2" charset="0"/>
                <a:cs typeface="Ebrima" panose="02000000000000000000" pitchFamily="2" charset="0"/>
              </a:rPr>
              <a:t>the intervention history</a:t>
            </a:r>
          </a:p>
          <a:p>
            <a:pPr marL="927100" marR="5080" lvl="1" indent="-457200" algn="just">
              <a:lnSpc>
                <a:spcPts val="2850"/>
              </a:lnSpc>
              <a:spcBef>
                <a:spcPts val="219"/>
              </a:spcBef>
              <a:buFont typeface="Wingdings" panose="05000000000000000000" pitchFamily="2" charset="2"/>
              <a:buChar char="ü"/>
            </a:pPr>
            <a:endParaRPr lang="en-US" sz="2400" kern="12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927100" marR="5080" lvl="1" indent="-457200" algn="just">
              <a:lnSpc>
                <a:spcPts val="2850"/>
              </a:lnSpc>
              <a:spcBef>
                <a:spcPts val="219"/>
              </a:spcBef>
              <a:buFont typeface="Wingdings" panose="05000000000000000000" pitchFamily="2" charset="2"/>
              <a:buChar char="ü"/>
            </a:pPr>
            <a:r>
              <a:rPr lang="en-US" sz="2400" kern="1200" dirty="0">
                <a:solidFill>
                  <a:srgbClr val="000000"/>
                </a:solidFill>
                <a:latin typeface="Ebrima" panose="02000000000000000000" pitchFamily="2" charset="0"/>
                <a:ea typeface="Ebrima" panose="02000000000000000000" pitchFamily="2" charset="0"/>
                <a:cs typeface="Ebrima" panose="02000000000000000000" pitchFamily="2" charset="0"/>
              </a:rPr>
              <a:t>Hence, the focus and goal of evaluation are co-learning and co-production of the intervention history</a:t>
            </a:r>
            <a:endParaRPr lang="en-US" sz="3200" b="1" kern="12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12700" marR="5080" algn="just">
              <a:lnSpc>
                <a:spcPts val="2850"/>
              </a:lnSpc>
              <a:spcBef>
                <a:spcPts val="219"/>
              </a:spcBef>
            </a:pPr>
            <a:endParaRPr lang="en-US" sz="3200" dirty="0">
              <a:latin typeface="Arial" panose="020B0604020202020204" pitchFamily="34" charset="0"/>
            </a:endParaRPr>
          </a:p>
          <a:p>
            <a:pPr marL="12700" marR="5080">
              <a:lnSpc>
                <a:spcPts val="2850"/>
              </a:lnSpc>
              <a:spcBef>
                <a:spcPts val="219"/>
              </a:spcBef>
            </a:pPr>
            <a:endParaRPr lang="en-US" sz="3000" spc="-10" dirty="0">
              <a:latin typeface="Ebrima" panose="02000000000000000000" pitchFamily="2" charset="0"/>
              <a:ea typeface="Ebrima" panose="02000000000000000000" pitchFamily="2" charset="0"/>
              <a:cs typeface="Ebrima" panose="02000000000000000000" pitchFamily="2" charset="0"/>
            </a:endParaRPr>
          </a:p>
        </p:txBody>
      </p:sp>
      <p:sp>
        <p:nvSpPr>
          <p:cNvPr id="6" name="object 6"/>
          <p:cNvSpPr txBox="1">
            <a:spLocks noGrp="1"/>
          </p:cNvSpPr>
          <p:nvPr>
            <p:ph type="title"/>
          </p:nvPr>
        </p:nvSpPr>
        <p:spPr>
          <a:xfrm>
            <a:off x="1016000" y="810949"/>
            <a:ext cx="12533630" cy="474489"/>
          </a:xfrm>
          <a:prstGeom prst="rect">
            <a:avLst/>
          </a:prstGeom>
        </p:spPr>
        <p:txBody>
          <a:bodyPr vert="horz" wrap="square" lIns="0" tIns="12700" rIns="0" bIns="0" rtlCol="0">
            <a:spAutoFit/>
          </a:bodyPr>
          <a:lstStyle/>
          <a:p>
            <a:pPr marL="12700">
              <a:lnSpc>
                <a:spcPct val="100000"/>
              </a:lnSpc>
              <a:spcBef>
                <a:spcPts val="100"/>
              </a:spcBef>
            </a:pPr>
            <a:r>
              <a:rPr lang="en-US" sz="3000" dirty="0">
                <a:solidFill>
                  <a:srgbClr val="001689"/>
                </a:solidFill>
                <a:latin typeface="Ebrima" panose="02000000000000000000" pitchFamily="2" charset="0"/>
                <a:ea typeface="Ebrima" panose="02000000000000000000" pitchFamily="2" charset="0"/>
                <a:cs typeface="Ebrima" panose="02000000000000000000" pitchFamily="2" charset="0"/>
              </a:rPr>
              <a:t>Proverbs on Conducting Evaluation</a:t>
            </a:r>
            <a:endParaRPr sz="3000" spc="-20" dirty="0">
              <a:solidFill>
                <a:srgbClr val="001689"/>
              </a:solidFill>
              <a:latin typeface="Ebrima" panose="02000000000000000000" pitchFamily="2" charset="0"/>
              <a:ea typeface="Ebrima" panose="02000000000000000000" pitchFamily="2" charset="0"/>
              <a:cs typeface="Ebrima" panose="02000000000000000000" pitchFamily="2" charset="0"/>
            </a:endParaRPr>
          </a:p>
        </p:txBody>
      </p:sp>
      <p:sp>
        <p:nvSpPr>
          <p:cNvPr id="7" name="object 7"/>
          <p:cNvSpPr/>
          <p:nvPr/>
        </p:nvSpPr>
        <p:spPr>
          <a:xfrm>
            <a:off x="0" y="1648584"/>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sp>
        <p:nvSpPr>
          <p:cNvPr id="8" name="object 8"/>
          <p:cNvSpPr txBox="1"/>
          <p:nvPr/>
        </p:nvSpPr>
        <p:spPr>
          <a:xfrm>
            <a:off x="915145" y="9212605"/>
            <a:ext cx="4335780" cy="546735"/>
          </a:xfrm>
          <a:prstGeom prst="rect">
            <a:avLst/>
          </a:prstGeom>
        </p:spPr>
        <p:txBody>
          <a:bodyPr vert="horz" wrap="square" lIns="0" tIns="9525" rIns="0" bIns="0" rtlCol="0">
            <a:spAutoFit/>
          </a:bodyPr>
          <a:lstStyle/>
          <a:p>
            <a:pPr marL="12700">
              <a:lnSpc>
                <a:spcPct val="100000"/>
              </a:lnSpc>
              <a:spcBef>
                <a:spcPts val="75"/>
              </a:spcBef>
            </a:pPr>
            <a:r>
              <a:rPr sz="3150" dirty="0">
                <a:solidFill>
                  <a:srgbClr val="D9D9D9"/>
                </a:solidFill>
                <a:latin typeface="DM Sans"/>
                <a:cs typeface="DM Sans"/>
              </a:rPr>
              <a:t>Include your logos </a:t>
            </a:r>
            <a:r>
              <a:rPr sz="3150" spc="-20" dirty="0">
                <a:solidFill>
                  <a:srgbClr val="D9D9D9"/>
                </a:solidFill>
                <a:latin typeface="DM Sans"/>
                <a:cs typeface="DM Sans"/>
              </a:rPr>
              <a:t>here</a:t>
            </a:r>
            <a:endParaRPr sz="3150" dirty="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5BDDED8A-3FA5-B880-2ACF-8BAFA44ED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3" name="Picture 2"/>
          <p:cNvPicPr>
            <a:picLocks noChangeAspect="1"/>
          </p:cNvPicPr>
          <p:nvPr/>
        </p:nvPicPr>
        <p:blipFill>
          <a:blip r:embed="rId3"/>
          <a:stretch>
            <a:fillRect/>
          </a:stretch>
        </p:blipFill>
        <p:spPr>
          <a:xfrm>
            <a:off x="922072" y="9029700"/>
            <a:ext cx="4270958" cy="990601"/>
          </a:xfrm>
          <a:prstGeom prst="rect">
            <a:avLst/>
          </a:prstGeom>
        </p:spPr>
      </p:pic>
    </p:spTree>
    <p:extLst>
      <p:ext uri="{BB962C8B-B14F-4D97-AF65-F5344CB8AC3E}">
        <p14:creationId xmlns:p14="http://schemas.microsoft.com/office/powerpoint/2010/main" val="95415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65" y="346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4FF"/>
          </a:solidFill>
        </p:spPr>
        <p:txBody>
          <a:bodyPr wrap="square" lIns="0" tIns="0" rIns="0" bIns="0" rtlCol="0"/>
          <a:lstStyle/>
          <a:p>
            <a:endParaRPr/>
          </a:p>
        </p:txBody>
      </p:sp>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body" idx="1"/>
          </p:nvPr>
        </p:nvSpPr>
        <p:spPr>
          <a:xfrm>
            <a:off x="915145" y="2933700"/>
            <a:ext cx="15613328" cy="5445079"/>
          </a:xfrm>
          <a:prstGeom prst="rect">
            <a:avLst/>
          </a:prstGeom>
        </p:spPr>
        <p:txBody>
          <a:bodyPr vert="horz" wrap="square" lIns="0" tIns="27939" rIns="0" bIns="0" rtlCol="0">
            <a:spAutoFit/>
          </a:bodyPr>
          <a:lstStyle/>
          <a:p>
            <a:pPr lvl="0" algn="just" rtl="0"/>
            <a:r>
              <a:rPr lang="en-US" sz="3200" kern="1200" dirty="0">
                <a:solidFill>
                  <a:prstClr val="black"/>
                </a:solidFill>
                <a:latin typeface="Ebrima" panose="02000000000000000000" pitchFamily="2" charset="0"/>
                <a:ea typeface="Ebrima" panose="02000000000000000000" pitchFamily="2" charset="0"/>
                <a:cs typeface="Ebrima" panose="02000000000000000000" pitchFamily="2" charset="0"/>
              </a:rPr>
              <a:t>Evaluation is </a:t>
            </a:r>
            <a:r>
              <a:rPr lang="en-US" sz="3200" b="1" kern="1200" dirty="0">
                <a:solidFill>
                  <a:prstClr val="black"/>
                </a:solidFill>
                <a:latin typeface="Ebrima" panose="02000000000000000000" pitchFamily="2" charset="0"/>
                <a:ea typeface="Ebrima" panose="02000000000000000000" pitchFamily="2" charset="0"/>
                <a:cs typeface="Ebrima" panose="02000000000000000000" pitchFamily="2" charset="0"/>
              </a:rPr>
              <a:t>people’s activity </a:t>
            </a:r>
            <a:r>
              <a:rPr lang="en-US" sz="3200" kern="1200" dirty="0">
                <a:solidFill>
                  <a:prstClr val="black"/>
                </a:solidFill>
                <a:latin typeface="Ebrima" panose="02000000000000000000" pitchFamily="2" charset="0"/>
                <a:ea typeface="Ebrima" panose="02000000000000000000" pitchFamily="2" charset="0"/>
                <a:cs typeface="Ebrima" panose="02000000000000000000" pitchFamily="2" charset="0"/>
              </a:rPr>
              <a:t>comprising inquiries to generate evidence to support: </a:t>
            </a:r>
          </a:p>
          <a:p>
            <a:pPr marL="457200" lvl="0" indent="-457200" algn="just" rtl="0">
              <a:buFont typeface="Wingdings" panose="05000000000000000000" pitchFamily="2" charset="2"/>
              <a:buChar char="q"/>
            </a:pPr>
            <a:endParaRPr lang="en-US" sz="3200" b="1" kern="1200" dirty="0">
              <a:solidFill>
                <a:prstClr val="black"/>
              </a:solidFill>
              <a:latin typeface="Ebrima" panose="02000000000000000000" pitchFamily="2" charset="0"/>
              <a:ea typeface="Ebrima" panose="02000000000000000000" pitchFamily="2" charset="0"/>
              <a:cs typeface="Ebrima" panose="02000000000000000000" pitchFamily="2" charset="0"/>
            </a:endParaRPr>
          </a:p>
          <a:p>
            <a:pPr marL="457200" lvl="0" indent="-457200" algn="just" rtl="0">
              <a:buFont typeface="Wingdings" panose="05000000000000000000" pitchFamily="2" charset="2"/>
              <a:buChar char="q"/>
            </a:pPr>
            <a:r>
              <a:rPr lang="en-US" sz="3200" b="1" kern="1200" dirty="0">
                <a:solidFill>
                  <a:prstClr val="black"/>
                </a:solidFill>
                <a:latin typeface="Ebrima" panose="02000000000000000000" pitchFamily="2" charset="0"/>
                <a:ea typeface="Ebrima" panose="02000000000000000000" pitchFamily="2" charset="0"/>
                <a:cs typeface="Ebrima" panose="02000000000000000000" pitchFamily="2" charset="0"/>
              </a:rPr>
              <a:t>Evidence-based judgments on performance in keeping intervention promises</a:t>
            </a:r>
            <a:r>
              <a:rPr lang="en-US" sz="3200" kern="1200" dirty="0">
                <a:solidFill>
                  <a:prstClr val="black"/>
                </a:solidFill>
                <a:latin typeface="Ebrima" panose="02000000000000000000" pitchFamily="2" charset="0"/>
                <a:ea typeface="Ebrima" panose="02000000000000000000" pitchFamily="2" charset="0"/>
                <a:cs typeface="Ebrima" panose="02000000000000000000" pitchFamily="2" charset="0"/>
              </a:rPr>
              <a:t>; </a:t>
            </a:r>
          </a:p>
          <a:p>
            <a:pPr marL="457200" lvl="0" indent="-457200" algn="just" rtl="0">
              <a:buFont typeface="Wingdings" panose="05000000000000000000" pitchFamily="2" charset="2"/>
              <a:buChar char="q"/>
            </a:pPr>
            <a:endParaRPr lang="en-US" sz="3200" b="1" kern="1200" dirty="0">
              <a:solidFill>
                <a:prstClr val="black"/>
              </a:solidFill>
              <a:latin typeface="Ebrima" panose="02000000000000000000" pitchFamily="2" charset="0"/>
              <a:ea typeface="Ebrima" panose="02000000000000000000" pitchFamily="2" charset="0"/>
              <a:cs typeface="Ebrima" panose="02000000000000000000" pitchFamily="2" charset="0"/>
            </a:endParaRPr>
          </a:p>
          <a:p>
            <a:pPr marL="457200" lvl="0" indent="-457200" algn="just" rtl="0">
              <a:buFont typeface="Wingdings" panose="05000000000000000000" pitchFamily="2" charset="2"/>
              <a:buChar char="q"/>
            </a:pPr>
            <a:r>
              <a:rPr lang="en-US" sz="3200" b="1" kern="1200" dirty="0">
                <a:solidFill>
                  <a:prstClr val="black"/>
                </a:solidFill>
                <a:latin typeface="Ebrima" panose="02000000000000000000" pitchFamily="2" charset="0"/>
                <a:ea typeface="Ebrima" panose="02000000000000000000" pitchFamily="2" charset="0"/>
                <a:cs typeface="Ebrima" panose="02000000000000000000" pitchFamily="2" charset="0"/>
              </a:rPr>
              <a:t>Devising measures to prevent failures and correct mistakes in the implementation of the interventio</a:t>
            </a:r>
            <a:r>
              <a:rPr lang="en-US" sz="3200" kern="1200" dirty="0">
                <a:solidFill>
                  <a:prstClr val="black"/>
                </a:solidFill>
                <a:latin typeface="Ebrima" panose="02000000000000000000" pitchFamily="2" charset="0"/>
                <a:ea typeface="Ebrima" panose="02000000000000000000" pitchFamily="2" charset="0"/>
                <a:cs typeface="Ebrima" panose="02000000000000000000" pitchFamily="2" charset="0"/>
              </a:rPr>
              <a:t>n</a:t>
            </a:r>
          </a:p>
          <a:p>
            <a:pPr marL="457200" lvl="0" indent="-457200" algn="just" rtl="0">
              <a:buFont typeface="Wingdings" panose="05000000000000000000" pitchFamily="2" charset="2"/>
              <a:buChar char="q"/>
            </a:pPr>
            <a:endParaRPr lang="en-US" sz="3200" b="1" kern="1200" dirty="0">
              <a:solidFill>
                <a:prstClr val="black"/>
              </a:solidFill>
              <a:latin typeface="Ebrima" panose="02000000000000000000" pitchFamily="2" charset="0"/>
              <a:ea typeface="Ebrima" panose="02000000000000000000" pitchFamily="2" charset="0"/>
              <a:cs typeface="Ebrima" panose="02000000000000000000" pitchFamily="2" charset="0"/>
            </a:endParaRPr>
          </a:p>
          <a:p>
            <a:pPr marL="457200" lvl="0" indent="-457200" algn="just" rtl="0">
              <a:buFont typeface="Wingdings" panose="05000000000000000000" pitchFamily="2" charset="2"/>
              <a:buChar char="q"/>
            </a:pPr>
            <a:r>
              <a:rPr lang="en-US" sz="3200" b="1" kern="1200" dirty="0">
                <a:solidFill>
                  <a:prstClr val="black"/>
                </a:solidFill>
                <a:latin typeface="Ebrima" panose="02000000000000000000" pitchFamily="2" charset="0"/>
                <a:ea typeface="Ebrima" panose="02000000000000000000" pitchFamily="2" charset="0"/>
                <a:cs typeface="Ebrima" panose="02000000000000000000" pitchFamily="2" charset="0"/>
              </a:rPr>
              <a:t>Collaborative learning and development of the intervention history</a:t>
            </a:r>
            <a:r>
              <a:rPr lang="en-US" sz="3200" kern="1200" dirty="0">
                <a:solidFill>
                  <a:prstClr val="black"/>
                </a:solidFill>
                <a:latin typeface="Ebrima" panose="02000000000000000000" pitchFamily="2" charset="0"/>
                <a:ea typeface="Ebrima" panose="02000000000000000000" pitchFamily="2" charset="0"/>
                <a:cs typeface="Ebrima" panose="02000000000000000000" pitchFamily="2" charset="0"/>
              </a:rPr>
              <a:t>. </a:t>
            </a:r>
          </a:p>
          <a:p>
            <a:pPr lvl="0" algn="just" rtl="0"/>
            <a:endParaRPr lang="en-US" sz="3200" kern="1200" dirty="0">
              <a:solidFill>
                <a:prstClr val="black"/>
              </a:solidFill>
              <a:latin typeface="Ebrima" panose="02000000000000000000" pitchFamily="2" charset="0"/>
              <a:ea typeface="Ebrima" panose="02000000000000000000" pitchFamily="2" charset="0"/>
              <a:cs typeface="Ebrima" panose="02000000000000000000" pitchFamily="2" charset="0"/>
            </a:endParaRPr>
          </a:p>
          <a:p>
            <a:pPr lvl="0" algn="just" rtl="0"/>
            <a:endParaRPr lang="en-US" sz="3200" kern="1200" dirty="0">
              <a:solidFill>
                <a:prstClr val="black"/>
              </a:solidFill>
              <a:latin typeface="Ebrima" panose="02000000000000000000" pitchFamily="2" charset="0"/>
              <a:ea typeface="Ebrima" panose="02000000000000000000" pitchFamily="2" charset="0"/>
              <a:cs typeface="Ebrima" panose="02000000000000000000" pitchFamily="2" charset="0"/>
            </a:endParaRPr>
          </a:p>
          <a:p>
            <a:pPr lvl="0" algn="just" rtl="0"/>
            <a:r>
              <a:rPr lang="en-US" sz="3200" kern="1200" dirty="0">
                <a:solidFill>
                  <a:prstClr val="black"/>
                </a:solidFill>
                <a:latin typeface="Ebrima" panose="02000000000000000000" pitchFamily="2" charset="0"/>
                <a:ea typeface="Ebrima" panose="02000000000000000000" pitchFamily="2" charset="0"/>
                <a:cs typeface="Ebrima" panose="02000000000000000000" pitchFamily="2" charset="0"/>
              </a:rPr>
              <a:t>Hence, </a:t>
            </a:r>
            <a:r>
              <a:rPr lang="en-US" sz="3200" b="1" kern="1200" dirty="0">
                <a:solidFill>
                  <a:prstClr val="black"/>
                </a:solidFill>
                <a:latin typeface="Ebrima" panose="02000000000000000000" pitchFamily="2" charset="0"/>
                <a:ea typeface="Ebrima" panose="02000000000000000000" pitchFamily="2" charset="0"/>
                <a:cs typeface="Ebrima" panose="02000000000000000000" pitchFamily="2" charset="0"/>
              </a:rPr>
              <a:t>Evaluation is a people-driven and -</a:t>
            </a:r>
            <a:r>
              <a:rPr lang="en-US" sz="3200" b="1" kern="1200">
                <a:solidFill>
                  <a:prstClr val="black"/>
                </a:solidFill>
                <a:latin typeface="Ebrima" panose="02000000000000000000" pitchFamily="2" charset="0"/>
                <a:ea typeface="Ebrima" panose="02000000000000000000" pitchFamily="2" charset="0"/>
                <a:cs typeface="Ebrima" panose="02000000000000000000" pitchFamily="2" charset="0"/>
              </a:rPr>
              <a:t>led activity</a:t>
            </a:r>
            <a:endParaRPr lang="en-US" sz="3000" b="1" spc="-10" dirty="0">
              <a:latin typeface="Ebrima" panose="02000000000000000000" pitchFamily="2" charset="0"/>
              <a:ea typeface="Ebrima" panose="02000000000000000000" pitchFamily="2" charset="0"/>
              <a:cs typeface="Ebrima" panose="02000000000000000000" pitchFamily="2" charset="0"/>
            </a:endParaRPr>
          </a:p>
        </p:txBody>
      </p:sp>
      <p:sp>
        <p:nvSpPr>
          <p:cNvPr id="6" name="object 6"/>
          <p:cNvSpPr txBox="1">
            <a:spLocks noGrp="1"/>
          </p:cNvSpPr>
          <p:nvPr>
            <p:ph type="title"/>
          </p:nvPr>
        </p:nvSpPr>
        <p:spPr>
          <a:xfrm>
            <a:off x="1016000" y="810949"/>
            <a:ext cx="12533630" cy="474489"/>
          </a:xfrm>
          <a:prstGeom prst="rect">
            <a:avLst/>
          </a:prstGeom>
        </p:spPr>
        <p:txBody>
          <a:bodyPr vert="horz" wrap="square" lIns="0" tIns="12700" rIns="0" bIns="0" rtlCol="0">
            <a:spAutoFit/>
          </a:bodyPr>
          <a:lstStyle/>
          <a:p>
            <a:pPr marL="12700">
              <a:lnSpc>
                <a:spcPct val="100000"/>
              </a:lnSpc>
              <a:spcBef>
                <a:spcPts val="100"/>
              </a:spcBef>
            </a:pPr>
            <a:r>
              <a:rPr lang="en-US" sz="3000" dirty="0">
                <a:solidFill>
                  <a:srgbClr val="001689"/>
                </a:solidFill>
                <a:latin typeface="Ebrima" panose="02000000000000000000" pitchFamily="2" charset="0"/>
                <a:ea typeface="Ebrima" panose="02000000000000000000" pitchFamily="2" charset="0"/>
                <a:cs typeface="Ebrima" panose="02000000000000000000" pitchFamily="2" charset="0"/>
              </a:rPr>
              <a:t>Framing Meaning and Purpose of Evaluation</a:t>
            </a:r>
            <a:endParaRPr sz="3000" spc="-20" dirty="0">
              <a:solidFill>
                <a:srgbClr val="001689"/>
              </a:solidFill>
              <a:latin typeface="Ebrima" panose="02000000000000000000" pitchFamily="2" charset="0"/>
              <a:ea typeface="Ebrima" panose="02000000000000000000" pitchFamily="2" charset="0"/>
              <a:cs typeface="Ebrima" panose="02000000000000000000" pitchFamily="2" charset="0"/>
            </a:endParaRPr>
          </a:p>
        </p:txBody>
      </p:sp>
      <p:sp>
        <p:nvSpPr>
          <p:cNvPr id="7" name="object 7"/>
          <p:cNvSpPr/>
          <p:nvPr/>
        </p:nvSpPr>
        <p:spPr>
          <a:xfrm>
            <a:off x="0" y="1648584"/>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sp>
        <p:nvSpPr>
          <p:cNvPr id="8" name="object 8"/>
          <p:cNvSpPr txBox="1"/>
          <p:nvPr/>
        </p:nvSpPr>
        <p:spPr>
          <a:xfrm>
            <a:off x="915145" y="9212605"/>
            <a:ext cx="4335780" cy="546735"/>
          </a:xfrm>
          <a:prstGeom prst="rect">
            <a:avLst/>
          </a:prstGeom>
        </p:spPr>
        <p:txBody>
          <a:bodyPr vert="horz" wrap="square" lIns="0" tIns="9525" rIns="0" bIns="0" rtlCol="0">
            <a:spAutoFit/>
          </a:bodyPr>
          <a:lstStyle/>
          <a:p>
            <a:pPr marL="12700">
              <a:lnSpc>
                <a:spcPct val="100000"/>
              </a:lnSpc>
              <a:spcBef>
                <a:spcPts val="75"/>
              </a:spcBef>
            </a:pPr>
            <a:r>
              <a:rPr sz="3150" dirty="0">
                <a:solidFill>
                  <a:srgbClr val="D9D9D9"/>
                </a:solidFill>
                <a:latin typeface="DM Sans"/>
                <a:cs typeface="DM Sans"/>
              </a:rPr>
              <a:t>Include your logos </a:t>
            </a:r>
            <a:r>
              <a:rPr sz="3150" spc="-20" dirty="0">
                <a:solidFill>
                  <a:srgbClr val="D9D9D9"/>
                </a:solidFill>
                <a:latin typeface="DM Sans"/>
                <a:cs typeface="DM Sans"/>
              </a:rPr>
              <a:t>here</a:t>
            </a:r>
            <a:endParaRPr sz="3150" dirty="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5BDDED8A-3FA5-B880-2ACF-8BAFA44ED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3" name="Picture 2"/>
          <p:cNvPicPr>
            <a:picLocks noChangeAspect="1"/>
          </p:cNvPicPr>
          <p:nvPr/>
        </p:nvPicPr>
        <p:blipFill>
          <a:blip r:embed="rId3"/>
          <a:stretch>
            <a:fillRect/>
          </a:stretch>
        </p:blipFill>
        <p:spPr>
          <a:xfrm>
            <a:off x="922072" y="9212605"/>
            <a:ext cx="4270958" cy="807696"/>
          </a:xfrm>
          <a:prstGeom prst="rect">
            <a:avLst/>
          </a:prstGeom>
        </p:spPr>
      </p:pic>
    </p:spTree>
    <p:extLst>
      <p:ext uri="{BB962C8B-B14F-4D97-AF65-F5344CB8AC3E}">
        <p14:creationId xmlns:p14="http://schemas.microsoft.com/office/powerpoint/2010/main" val="331158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4FF"/>
          </a:solidFill>
        </p:spPr>
        <p:txBody>
          <a:bodyPr wrap="square" lIns="0" tIns="0" rIns="0" bIns="0" rtlCol="0"/>
          <a:lstStyle/>
          <a:p>
            <a:endParaRPr/>
          </a:p>
        </p:txBody>
      </p:sp>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body" idx="1"/>
          </p:nvPr>
        </p:nvSpPr>
        <p:spPr>
          <a:xfrm>
            <a:off x="1016000" y="2944453"/>
            <a:ext cx="14233525" cy="4669162"/>
          </a:xfrm>
          <a:prstGeom prst="rect">
            <a:avLst/>
          </a:prstGeom>
        </p:spPr>
        <p:txBody>
          <a:bodyPr vert="horz" wrap="square" lIns="0" tIns="27939" rIns="0" bIns="0" rtlCol="0">
            <a:spAutoFit/>
          </a:bodyPr>
          <a:lstStyle/>
          <a:p>
            <a:pPr marL="12700" marR="5080" algn="just">
              <a:lnSpc>
                <a:spcPts val="2850"/>
              </a:lnSpc>
              <a:spcBef>
                <a:spcPts val="219"/>
              </a:spcBef>
            </a:pPr>
            <a:r>
              <a:rPr lang="en-US" sz="3200" b="1" spc="-55" dirty="0"/>
              <a:t>Taboo (</a:t>
            </a:r>
            <a:r>
              <a:rPr lang="en-US" sz="3200" b="1" spc="-55" dirty="0" err="1"/>
              <a:t>Mugiro</a:t>
            </a:r>
            <a:r>
              <a:rPr lang="en-US" sz="3200" b="1" spc="-55" dirty="0"/>
              <a:t>) </a:t>
            </a:r>
            <a:r>
              <a:rPr lang="en-US" sz="3200" spc="-55" dirty="0"/>
              <a:t>is a prohibition within a community that if contradicted results in uncleanliness (</a:t>
            </a:r>
            <a:r>
              <a:rPr lang="en-US" sz="3200" spc="-55" dirty="0" err="1"/>
              <a:t>thahu</a:t>
            </a:r>
            <a:r>
              <a:rPr lang="en-US" sz="3200" spc="-55" dirty="0"/>
              <a:t>) and may result in a curse (</a:t>
            </a:r>
            <a:r>
              <a:rPr lang="en-US" sz="3200" spc="-55" dirty="0" err="1"/>
              <a:t>Kirumi</a:t>
            </a:r>
            <a:r>
              <a:rPr lang="en-US" sz="3200" spc="-55" dirty="0"/>
              <a:t>).</a:t>
            </a:r>
          </a:p>
          <a:p>
            <a:pPr marL="12700" marR="5080" algn="just">
              <a:lnSpc>
                <a:spcPts val="2850"/>
              </a:lnSpc>
              <a:spcBef>
                <a:spcPts val="219"/>
              </a:spcBef>
            </a:pPr>
            <a:endParaRPr lang="en-US" sz="3200" spc="-55" dirty="0"/>
          </a:p>
          <a:p>
            <a:pPr marL="12700" marR="5080" algn="just">
              <a:lnSpc>
                <a:spcPts val="2850"/>
              </a:lnSpc>
              <a:spcBef>
                <a:spcPts val="219"/>
              </a:spcBef>
            </a:pPr>
            <a:r>
              <a:rPr lang="en-US" sz="3200" spc="-55" dirty="0"/>
              <a:t>The AGDEN small grant project, 2023, “Understanding the taboos in the </a:t>
            </a:r>
            <a:r>
              <a:rPr lang="en-US" sz="3200" spc="-55" dirty="0" err="1"/>
              <a:t>Agikuyu</a:t>
            </a:r>
            <a:r>
              <a:rPr lang="en-US" sz="3200" spc="-55" dirty="0"/>
              <a:t> community” aims to get </a:t>
            </a:r>
            <a:r>
              <a:rPr lang="en-US" sz="3200" b="1" i="1" spc="-55" dirty="0"/>
              <a:t>pieces of knowledge </a:t>
            </a:r>
            <a:r>
              <a:rPr lang="en-US" sz="3200" spc="-55" dirty="0"/>
              <a:t>on Indigenous practices through;</a:t>
            </a:r>
          </a:p>
          <a:p>
            <a:pPr marL="12700" marR="5080" algn="just">
              <a:lnSpc>
                <a:spcPts val="2850"/>
              </a:lnSpc>
              <a:spcBef>
                <a:spcPts val="219"/>
              </a:spcBef>
            </a:pPr>
            <a:endParaRPr lang="en-US" sz="3200" spc="-55" dirty="0"/>
          </a:p>
          <a:p>
            <a:pPr marL="12700" marR="5080" algn="just">
              <a:lnSpc>
                <a:spcPts val="2850"/>
              </a:lnSpc>
              <a:spcBef>
                <a:spcPts val="219"/>
              </a:spcBef>
            </a:pPr>
            <a:r>
              <a:rPr lang="en-US" sz="3200" i="1" spc="-55" dirty="0"/>
              <a:t>Understanding how the community uses taboos to handle gender issues, human rights, equality, conservation, social cleanliness, community governance, and social harmony.</a:t>
            </a:r>
          </a:p>
          <a:p>
            <a:pPr marL="12700" marR="5080" algn="just">
              <a:lnSpc>
                <a:spcPts val="2850"/>
              </a:lnSpc>
              <a:spcBef>
                <a:spcPts val="219"/>
              </a:spcBef>
            </a:pPr>
            <a:endParaRPr lang="en-US" sz="3200" i="1" spc="-55" dirty="0"/>
          </a:p>
          <a:p>
            <a:pPr marL="12700" marR="5080" algn="just">
              <a:lnSpc>
                <a:spcPts val="2850"/>
              </a:lnSpc>
              <a:spcBef>
                <a:spcPts val="219"/>
              </a:spcBef>
            </a:pPr>
            <a:r>
              <a:rPr lang="en-US" sz="3200" i="1" spc="-55" dirty="0"/>
              <a:t>The study was conducted at </a:t>
            </a:r>
            <a:r>
              <a:rPr lang="en-US" sz="3200" b="1" i="1" spc="-55" dirty="0"/>
              <a:t>Gikura village</a:t>
            </a:r>
            <a:r>
              <a:rPr lang="en-US" sz="3200" i="1" spc="-55" dirty="0"/>
              <a:t>, central Kenya.</a:t>
            </a:r>
            <a:endParaRPr sz="3200" i="1" spc="-10" dirty="0"/>
          </a:p>
        </p:txBody>
      </p:sp>
      <p:sp>
        <p:nvSpPr>
          <p:cNvPr id="6" name="object 6"/>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spc="-20" dirty="0">
                <a:solidFill>
                  <a:srgbClr val="001689"/>
                </a:solidFill>
              </a:rPr>
              <a:t>Why taboos?</a:t>
            </a:r>
            <a:endParaRPr spc="-20" dirty="0">
              <a:solidFill>
                <a:srgbClr val="001689"/>
              </a:solidFill>
            </a:endParaRPr>
          </a:p>
        </p:txBody>
      </p:sp>
      <p:sp>
        <p:nvSpPr>
          <p:cNvPr id="7" name="object 7"/>
          <p:cNvSpPr/>
          <p:nvPr/>
        </p:nvSpPr>
        <p:spPr>
          <a:xfrm>
            <a:off x="0" y="1648584"/>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sp>
        <p:nvSpPr>
          <p:cNvPr id="8" name="object 8"/>
          <p:cNvSpPr txBox="1"/>
          <p:nvPr/>
        </p:nvSpPr>
        <p:spPr>
          <a:xfrm>
            <a:off x="-4520255" y="13655771"/>
            <a:ext cx="3915209" cy="979114"/>
          </a:xfrm>
          <a:prstGeom prst="rect">
            <a:avLst/>
          </a:prstGeom>
        </p:spPr>
        <p:txBody>
          <a:bodyPr vert="horz" wrap="square" lIns="0" tIns="9525" rIns="0" bIns="0" rtlCol="0">
            <a:spAutoFit/>
          </a:bodyPr>
          <a:lstStyle/>
          <a:p>
            <a:pPr marL="12700">
              <a:lnSpc>
                <a:spcPct val="100000"/>
              </a:lnSpc>
              <a:spcBef>
                <a:spcPts val="75"/>
              </a:spcBef>
            </a:pPr>
            <a:r>
              <a:rPr sz="3150" dirty="0">
                <a:solidFill>
                  <a:srgbClr val="D9D9D9"/>
                </a:solidFill>
                <a:latin typeface="DM Sans"/>
                <a:cs typeface="DM Sans"/>
              </a:rPr>
              <a:t>Include your logos </a:t>
            </a:r>
            <a:r>
              <a:rPr sz="3150" spc="-20" dirty="0">
                <a:solidFill>
                  <a:srgbClr val="D9D9D9"/>
                </a:solidFill>
                <a:latin typeface="DM Sans"/>
                <a:cs typeface="DM Sans"/>
              </a:rPr>
              <a:t>here</a:t>
            </a:r>
            <a:endParaRPr sz="3150" dirty="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5BDDED8A-3FA5-B880-2ACF-8BAFA44ED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26" name="Picture 2" descr="AGDEN">
            <a:extLst>
              <a:ext uri="{FF2B5EF4-FFF2-40B4-BE49-F238E27FC236}">
                <a16:creationId xmlns:a16="http://schemas.microsoft.com/office/drawing/2014/main" id="{E0BFEC0E-C3FC-4976-99B4-DA6D9FF67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4" y="8759928"/>
            <a:ext cx="3112135" cy="1563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22484" y="2369937"/>
            <a:ext cx="15589115" cy="6117123"/>
          </a:xfrm>
          <a:prstGeom prst="rect">
            <a:avLst/>
          </a:prstGeom>
        </p:spPr>
        <p:txBody>
          <a:bodyPr vert="horz" wrap="square" lIns="0" tIns="27939" rIns="0" bIns="0" rtlCol="0">
            <a:spAutoFit/>
          </a:bodyPr>
          <a:lstStyle/>
          <a:p>
            <a:pPr marL="12700" marR="5080" algn="just">
              <a:spcBef>
                <a:spcPts val="219"/>
              </a:spcBef>
            </a:pPr>
            <a:r>
              <a:rPr lang="en-US" sz="3200" spc="-55" dirty="0"/>
              <a:t>Taboos are mainly meant to maintain social cleanliness. The village of Gikura has seen the good side of conforming to taboos and the bad side of contradicting taboos including deaths and sickness.</a:t>
            </a:r>
          </a:p>
          <a:p>
            <a:pPr marL="12700" marR="5080" algn="just">
              <a:spcBef>
                <a:spcPts val="219"/>
              </a:spcBef>
            </a:pPr>
            <a:r>
              <a:rPr lang="en-US" sz="3200" spc="-55" dirty="0"/>
              <a:t>The study was conducted to realize </a:t>
            </a:r>
            <a:r>
              <a:rPr lang="en-US" sz="3200" i="1" spc="-55" dirty="0"/>
              <a:t>which</a:t>
            </a:r>
            <a:r>
              <a:rPr lang="en-US" sz="3200" spc="-55" dirty="0"/>
              <a:t> taboos, </a:t>
            </a:r>
            <a:r>
              <a:rPr lang="en-US" sz="3200" i="1" spc="-55" dirty="0"/>
              <a:t>where</a:t>
            </a:r>
            <a:r>
              <a:rPr lang="en-US" sz="3200" spc="-55" dirty="0"/>
              <a:t>, and </a:t>
            </a:r>
            <a:r>
              <a:rPr lang="en-US" sz="3200" i="1" spc="-55" dirty="0"/>
              <a:t>how</a:t>
            </a:r>
            <a:r>
              <a:rPr lang="en-US" sz="3200" spc="-55" dirty="0"/>
              <a:t> these taboos relate to various evaluation practices</a:t>
            </a:r>
          </a:p>
          <a:p>
            <a:pPr marL="12700" marR="5080" algn="just">
              <a:lnSpc>
                <a:spcPts val="2850"/>
              </a:lnSpc>
              <a:spcBef>
                <a:spcPts val="219"/>
              </a:spcBef>
            </a:pPr>
            <a:endParaRPr lang="en-US" sz="3200" spc="-55" dirty="0"/>
          </a:p>
          <a:p>
            <a:pPr marL="12700" marR="5080" algn="just">
              <a:lnSpc>
                <a:spcPct val="150000"/>
              </a:lnSpc>
              <a:spcBef>
                <a:spcPts val="219"/>
              </a:spcBef>
            </a:pPr>
            <a:r>
              <a:rPr lang="en-US" sz="3200" b="1" spc="-55" dirty="0"/>
              <a:t>What was done in the study?</a:t>
            </a:r>
          </a:p>
          <a:p>
            <a:pPr marL="469900" marR="5080" indent="-457200" algn="just">
              <a:spcBef>
                <a:spcPts val="219"/>
              </a:spcBef>
              <a:buFont typeface="Courier New" panose="02070309020205020404" pitchFamily="49" charset="0"/>
              <a:buChar char="o"/>
            </a:pPr>
            <a:r>
              <a:rPr lang="en-US" sz="3200" spc="-10" dirty="0"/>
              <a:t>We met with the village elders and collected one hundred and sixty-five taboos.</a:t>
            </a:r>
          </a:p>
          <a:p>
            <a:pPr marL="469900" marR="5080" indent="-457200" algn="just">
              <a:spcBef>
                <a:spcPts val="219"/>
              </a:spcBef>
              <a:buFont typeface="Courier New" panose="02070309020205020404" pitchFamily="49" charset="0"/>
              <a:buChar char="o"/>
            </a:pPr>
            <a:r>
              <a:rPr lang="en-US" sz="3200" spc="-10" dirty="0"/>
              <a:t>We analyzed them by cleaning, organizing, and analyzing their use with villagers.</a:t>
            </a:r>
          </a:p>
          <a:p>
            <a:pPr marL="469900" marR="5080" indent="-457200" algn="just">
              <a:spcBef>
                <a:spcPts val="219"/>
              </a:spcBef>
              <a:buFont typeface="Courier New" panose="02070309020205020404" pitchFamily="49" charset="0"/>
              <a:buChar char="o"/>
            </a:pPr>
            <a:r>
              <a:rPr lang="en-US" sz="3200" spc="-10" dirty="0"/>
              <a:t>The study identified and mapped locations where certain taboos are predominant in the village.</a:t>
            </a:r>
          </a:p>
          <a:p>
            <a:pPr marL="12700" marR="5080">
              <a:lnSpc>
                <a:spcPts val="2850"/>
              </a:lnSpc>
              <a:spcBef>
                <a:spcPts val="219"/>
              </a:spcBef>
            </a:pPr>
            <a:endParaRPr spc="-10" dirty="0"/>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spc="-20" dirty="0">
                <a:solidFill>
                  <a:srgbClr val="001689"/>
                </a:solidFill>
              </a:rPr>
              <a:t>Why the study?</a:t>
            </a:r>
            <a:endParaRPr spc="-20" dirty="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9" name="Picture 2" descr="AGDEN">
            <a:extLst>
              <a:ext uri="{FF2B5EF4-FFF2-40B4-BE49-F238E27FC236}">
                <a16:creationId xmlns:a16="http://schemas.microsoft.com/office/drawing/2014/main" id="{C8E52030-1479-4E8A-9F35-D5DA1AB95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4" y="8759928"/>
            <a:ext cx="3112135" cy="1563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22484" y="2369937"/>
            <a:ext cx="15589115" cy="5352811"/>
          </a:xfrm>
          <a:prstGeom prst="rect">
            <a:avLst/>
          </a:prstGeom>
        </p:spPr>
        <p:txBody>
          <a:bodyPr vert="horz" wrap="square" lIns="0" tIns="27939" rIns="0" bIns="0" rtlCol="0">
            <a:spAutoFit/>
          </a:bodyPr>
          <a:lstStyle/>
          <a:p>
            <a:pPr marL="12700" marR="5080" algn="just">
              <a:spcBef>
                <a:spcPts val="219"/>
              </a:spcBef>
            </a:pPr>
            <a:r>
              <a:rPr lang="en-US" sz="3200" spc="-55" dirty="0"/>
              <a:t>Taboos have the power to guide inequality that reveals itself in two ways;</a:t>
            </a:r>
          </a:p>
          <a:p>
            <a:pPr marL="12700" marR="5080" algn="just">
              <a:spcBef>
                <a:spcPts val="219"/>
              </a:spcBef>
            </a:pPr>
            <a:endParaRPr lang="en-US" sz="3200" spc="-55" dirty="0"/>
          </a:p>
          <a:p>
            <a:pPr marL="469900" marR="5080" indent="-457200" algn="just">
              <a:spcBef>
                <a:spcPts val="219"/>
              </a:spcBef>
              <a:buFont typeface="Wingdings" panose="05000000000000000000" pitchFamily="2" charset="2"/>
              <a:buChar char="Ø"/>
            </a:pPr>
            <a:r>
              <a:rPr lang="en-US" sz="3200" spc="-55" dirty="0"/>
              <a:t>Taboos that </a:t>
            </a:r>
            <a:r>
              <a:rPr lang="en-US" sz="3200" b="1" spc="-55" dirty="0"/>
              <a:t>inform </a:t>
            </a:r>
            <a:r>
              <a:rPr lang="en-US" sz="3200" spc="-55" dirty="0"/>
              <a:t>on the existence of social inequalities to maintain social cleanliness i.e. prohibiting intermarriages, cultivating, and social celebration with two neighbouring villages. Other include marrying a woman of red thigh.</a:t>
            </a:r>
          </a:p>
          <a:p>
            <a:pPr marL="469900" marR="5080" indent="-457200" algn="just">
              <a:spcBef>
                <a:spcPts val="219"/>
              </a:spcBef>
              <a:buFont typeface="Wingdings" panose="05000000000000000000" pitchFamily="2" charset="2"/>
              <a:buChar char="Ø"/>
            </a:pPr>
            <a:endParaRPr lang="en-US" sz="3200" spc="-55" dirty="0"/>
          </a:p>
          <a:p>
            <a:pPr marL="469900" marR="5080" indent="-457200" algn="just">
              <a:spcBef>
                <a:spcPts val="219"/>
              </a:spcBef>
              <a:buFont typeface="Wingdings" panose="05000000000000000000" pitchFamily="2" charset="2"/>
              <a:buChar char="Ø"/>
            </a:pPr>
            <a:r>
              <a:rPr lang="en-US" sz="3200" spc="-55" dirty="0"/>
              <a:t>Taboos that </a:t>
            </a:r>
            <a:r>
              <a:rPr lang="en-US" sz="3200" b="1" spc="-55" dirty="0"/>
              <a:t>promote</a:t>
            </a:r>
            <a:r>
              <a:rPr lang="en-US" sz="3200" spc="-55" dirty="0"/>
              <a:t> social equality. A young man and woman touching each other before marriage. The taboos also promote the engagement level between men and women.</a:t>
            </a:r>
          </a:p>
          <a:p>
            <a:pPr marL="12700" marR="5080" algn="just">
              <a:lnSpc>
                <a:spcPts val="2850"/>
              </a:lnSpc>
              <a:spcBef>
                <a:spcPts val="219"/>
              </a:spcBef>
            </a:pPr>
            <a:endParaRPr lang="en-US" sz="3200" spc="-55" dirty="0"/>
          </a:p>
          <a:p>
            <a:pPr marL="12700" marR="5080">
              <a:lnSpc>
                <a:spcPts val="2850"/>
              </a:lnSpc>
              <a:spcBef>
                <a:spcPts val="219"/>
              </a:spcBef>
            </a:pPr>
            <a:endParaRPr spc="-10" dirty="0"/>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spc="-20" dirty="0">
                <a:solidFill>
                  <a:srgbClr val="001689"/>
                </a:solidFill>
              </a:rPr>
              <a:t>What were the findings on inequality in the study area?</a:t>
            </a:r>
            <a:endParaRPr spc="-20" dirty="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9" name="Picture 2" descr="AGDEN">
            <a:extLst>
              <a:ext uri="{FF2B5EF4-FFF2-40B4-BE49-F238E27FC236}">
                <a16:creationId xmlns:a16="http://schemas.microsoft.com/office/drawing/2014/main" id="{CD3A0E9F-2C53-4E01-BFB9-CAE604784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4" y="8759928"/>
            <a:ext cx="3112135" cy="156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0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22484" y="2369937"/>
            <a:ext cx="15589115" cy="5110309"/>
          </a:xfrm>
          <a:prstGeom prst="rect">
            <a:avLst/>
          </a:prstGeom>
        </p:spPr>
        <p:txBody>
          <a:bodyPr vert="horz" wrap="square" lIns="0" tIns="27939" rIns="0" bIns="0" rtlCol="0">
            <a:spAutoFit/>
          </a:bodyPr>
          <a:lstStyle/>
          <a:p>
            <a:pPr marL="12700" marR="5080" algn="just">
              <a:spcBef>
                <a:spcPts val="219"/>
              </a:spcBef>
            </a:pPr>
            <a:r>
              <a:rPr lang="en-US" sz="3200" spc="-55" dirty="0"/>
              <a:t>Yes</a:t>
            </a:r>
          </a:p>
          <a:p>
            <a:pPr marL="12700" marR="5080" algn="just">
              <a:lnSpc>
                <a:spcPts val="2850"/>
              </a:lnSpc>
              <a:spcBef>
                <a:spcPts val="219"/>
              </a:spcBef>
            </a:pPr>
            <a:endParaRPr lang="en-US" sz="3200" spc="-55" dirty="0"/>
          </a:p>
          <a:p>
            <a:pPr marL="12700" marR="5080">
              <a:lnSpc>
                <a:spcPct val="150000"/>
              </a:lnSpc>
              <a:spcBef>
                <a:spcPts val="219"/>
              </a:spcBef>
            </a:pPr>
            <a:r>
              <a:rPr lang="en-US" sz="3200" spc="-10" dirty="0"/>
              <a:t>Taboos have a unique way of informing and promoting evaluation;</a:t>
            </a:r>
          </a:p>
          <a:p>
            <a:pPr marL="527050" marR="5080" indent="-514350">
              <a:lnSpc>
                <a:spcPct val="150000"/>
              </a:lnSpc>
              <a:spcBef>
                <a:spcPts val="219"/>
              </a:spcBef>
              <a:buFont typeface="+mj-lt"/>
              <a:buAutoNum type="arabicPeriod"/>
            </a:pPr>
            <a:r>
              <a:rPr lang="en-US" sz="3200" spc="-10" dirty="0"/>
              <a:t> by making one believe that the outcome will not be good if you don’t follow the set procedure/methodology.</a:t>
            </a:r>
          </a:p>
          <a:p>
            <a:pPr marL="527050" marR="5080" indent="-514350">
              <a:lnSpc>
                <a:spcPct val="150000"/>
              </a:lnSpc>
              <a:spcBef>
                <a:spcPts val="219"/>
              </a:spcBef>
              <a:buFont typeface="+mj-lt"/>
              <a:buAutoNum type="arabicPeriod"/>
            </a:pPr>
            <a:r>
              <a:rPr lang="en-US" sz="3200" spc="-10" dirty="0"/>
              <a:t>This kind of wisdom guides the thinking and practice of evaluation from a gender sensitive and human rights perspective. </a:t>
            </a:r>
          </a:p>
          <a:p>
            <a:pPr marL="527050" marR="5080" indent="-514350">
              <a:lnSpc>
                <a:spcPts val="2850"/>
              </a:lnSpc>
              <a:spcBef>
                <a:spcPts val="219"/>
              </a:spcBef>
              <a:buFont typeface="+mj-lt"/>
              <a:buAutoNum type="arabicPeriod"/>
            </a:pPr>
            <a:endParaRPr sz="3200" spc="-10" dirty="0"/>
          </a:p>
        </p:txBody>
      </p:sp>
      <p:sp>
        <p:nvSpPr>
          <p:cNvPr id="5" name="object 5"/>
          <p:cNvSpPr txBox="1">
            <a:spLocks noGrp="1"/>
          </p:cNvSpPr>
          <p:nvPr>
            <p:ph type="title"/>
          </p:nvPr>
        </p:nvSpPr>
        <p:spPr>
          <a:xfrm>
            <a:off x="578742" y="531428"/>
            <a:ext cx="12533630" cy="1136208"/>
          </a:xfrm>
          <a:prstGeom prst="rect">
            <a:avLst/>
          </a:prstGeom>
        </p:spPr>
        <p:txBody>
          <a:bodyPr vert="horz" wrap="square" lIns="0" tIns="12700" rIns="0" bIns="0" rtlCol="0">
            <a:spAutoFit/>
          </a:bodyPr>
          <a:lstStyle/>
          <a:p>
            <a:pPr marL="12700">
              <a:lnSpc>
                <a:spcPct val="100000"/>
              </a:lnSpc>
              <a:spcBef>
                <a:spcPts val="100"/>
              </a:spcBef>
            </a:pPr>
            <a:r>
              <a:rPr lang="en-US" spc="-20" dirty="0">
                <a:solidFill>
                  <a:srgbClr val="001689"/>
                </a:solidFill>
              </a:rPr>
              <a:t>Do findings on inequality from taboos inform evaluation from an African perspective?</a:t>
            </a:r>
            <a:endParaRPr spc="-20" dirty="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9" name="Picture 2" descr="AGDEN">
            <a:extLst>
              <a:ext uri="{FF2B5EF4-FFF2-40B4-BE49-F238E27FC236}">
                <a16:creationId xmlns:a16="http://schemas.microsoft.com/office/drawing/2014/main" id="{89B0407E-432C-42FA-86A7-8A9829E34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4" y="8759928"/>
            <a:ext cx="3112135" cy="156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9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22484" y="2369937"/>
            <a:ext cx="15589115" cy="1505539"/>
          </a:xfrm>
          <a:prstGeom prst="rect">
            <a:avLst/>
          </a:prstGeom>
        </p:spPr>
        <p:txBody>
          <a:bodyPr vert="horz" wrap="square" lIns="0" tIns="27939" rIns="0" bIns="0" rtlCol="0">
            <a:spAutoFit/>
          </a:bodyPr>
          <a:lstStyle/>
          <a:p>
            <a:pPr marL="12700" marR="5080" algn="just">
              <a:spcBef>
                <a:spcPts val="219"/>
              </a:spcBef>
            </a:pPr>
            <a:r>
              <a:rPr lang="en-US" sz="3200" spc="-55" dirty="0"/>
              <a:t>That study provides a way of harnessing evaluation practices from Indigenous practices. In this way, t</a:t>
            </a:r>
            <a:r>
              <a:rPr lang="en-US" sz="3200" spc="-10" dirty="0"/>
              <a:t>he wisdom in taboos inspires gender and human rights-related issues from the people’s perspective.</a:t>
            </a:r>
            <a:endParaRPr sz="3200" spc="-10" dirty="0"/>
          </a:p>
        </p:txBody>
      </p:sp>
      <p:sp>
        <p:nvSpPr>
          <p:cNvPr id="5" name="object 5"/>
          <p:cNvSpPr txBox="1">
            <a:spLocks noGrp="1"/>
          </p:cNvSpPr>
          <p:nvPr>
            <p:ph type="title"/>
          </p:nvPr>
        </p:nvSpPr>
        <p:spPr>
          <a:xfrm>
            <a:off x="578742" y="531428"/>
            <a:ext cx="12533630" cy="1136208"/>
          </a:xfrm>
          <a:prstGeom prst="rect">
            <a:avLst/>
          </a:prstGeom>
        </p:spPr>
        <p:txBody>
          <a:bodyPr vert="horz" wrap="square" lIns="0" tIns="12700" rIns="0" bIns="0" rtlCol="0">
            <a:spAutoFit/>
          </a:bodyPr>
          <a:lstStyle/>
          <a:p>
            <a:pPr marL="12700">
              <a:lnSpc>
                <a:spcPct val="100000"/>
              </a:lnSpc>
              <a:spcBef>
                <a:spcPts val="100"/>
              </a:spcBef>
            </a:pPr>
            <a:r>
              <a:rPr lang="en-US" spc="-20" dirty="0">
                <a:solidFill>
                  <a:srgbClr val="001689"/>
                </a:solidFill>
              </a:rPr>
              <a:t>How do the study findings advance Made in Africa Evaluations?</a:t>
            </a:r>
            <a:endParaRPr spc="-20" dirty="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9" name="Picture 2" descr="AGDEN">
            <a:extLst>
              <a:ext uri="{FF2B5EF4-FFF2-40B4-BE49-F238E27FC236}">
                <a16:creationId xmlns:a16="http://schemas.microsoft.com/office/drawing/2014/main" id="{F7C96F3B-2CF2-475C-9AF9-B0A19F70A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40272"/>
            <a:ext cx="3078066" cy="154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6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ctrTitle"/>
          </p:nvPr>
        </p:nvSpPr>
        <p:spPr>
          <a:xfrm>
            <a:off x="2217467" y="5143500"/>
            <a:ext cx="6907530" cy="829266"/>
          </a:xfrm>
          <a:prstGeom prst="rect">
            <a:avLst/>
          </a:prstGeom>
        </p:spPr>
        <p:txBody>
          <a:bodyPr vert="horz" wrap="square" lIns="0" tIns="148590" rIns="0" bIns="0" rtlCol="0">
            <a:spAutoFit/>
          </a:bodyPr>
          <a:lstStyle/>
          <a:p>
            <a:pPr marL="12700" marR="5080">
              <a:lnSpc>
                <a:spcPts val="5100"/>
              </a:lnSpc>
              <a:spcBef>
                <a:spcPts val="1170"/>
              </a:spcBef>
            </a:pPr>
            <a:r>
              <a:rPr lang="en-US" sz="5150" dirty="0">
                <a:solidFill>
                  <a:srgbClr val="001689"/>
                </a:solidFill>
              </a:rPr>
              <a:t>Thank you!</a:t>
            </a:r>
            <a:endParaRPr sz="5150" dirty="0"/>
          </a:p>
        </p:txBody>
      </p:sp>
      <p:sp>
        <p:nvSpPr>
          <p:cNvPr id="7" name="object 7"/>
          <p:cNvSpPr txBox="1"/>
          <p:nvPr/>
        </p:nvSpPr>
        <p:spPr>
          <a:xfrm>
            <a:off x="915145" y="9212608"/>
            <a:ext cx="1009015" cy="546735"/>
          </a:xfrm>
          <a:prstGeom prst="rect">
            <a:avLst/>
          </a:prstGeom>
        </p:spPr>
        <p:txBody>
          <a:bodyPr vert="horz" wrap="square" lIns="0" tIns="9525" rIns="0" bIns="0" rtlCol="0">
            <a:spAutoFit/>
          </a:bodyPr>
          <a:lstStyle/>
          <a:p>
            <a:pPr marL="12700">
              <a:lnSpc>
                <a:spcPct val="100000"/>
              </a:lnSpc>
              <a:spcBef>
                <a:spcPts val="75"/>
              </a:spcBef>
            </a:pPr>
            <a:r>
              <a:rPr sz="3150" spc="-10" dirty="0">
                <a:solidFill>
                  <a:srgbClr val="D9D9D9"/>
                </a:solidFill>
                <a:latin typeface="DM Sans"/>
                <a:cs typeface="DM Sans"/>
              </a:rPr>
              <a:t>logos</a:t>
            </a:r>
            <a:endParaRPr sz="3150" dirty="0">
              <a:latin typeface="DM Sans"/>
              <a:cs typeface="DM Sans"/>
            </a:endParaRPr>
          </a:p>
        </p:txBody>
      </p:sp>
      <p:pic>
        <p:nvPicPr>
          <p:cNvPr id="8" name="Picture 7">
            <a:extLst>
              <a:ext uri="{FF2B5EF4-FFF2-40B4-BE49-F238E27FC236}">
                <a16:creationId xmlns:a16="http://schemas.microsoft.com/office/drawing/2014/main" id="{FFA50AD3-E3D1-59F9-6A10-B817D421F4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5062" y="904780"/>
            <a:ext cx="4174040" cy="1397864"/>
          </a:xfrm>
          <a:prstGeom prst="rect">
            <a:avLst/>
          </a:prstGeom>
        </p:spPr>
      </p:pic>
      <p:pic>
        <p:nvPicPr>
          <p:cNvPr id="9" name="Picture 2" descr="AGDEN">
            <a:extLst>
              <a:ext uri="{FF2B5EF4-FFF2-40B4-BE49-F238E27FC236}">
                <a16:creationId xmlns:a16="http://schemas.microsoft.com/office/drawing/2014/main" id="{52B291B8-E1E1-449B-BEC3-766E50483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4" y="8759928"/>
            <a:ext cx="3112135" cy="1563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644" y="8759825"/>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915145" y="4264346"/>
            <a:ext cx="9067055" cy="724109"/>
          </a:xfrm>
          <a:prstGeom prst="rect">
            <a:avLst/>
          </a:prstGeom>
        </p:spPr>
        <p:txBody>
          <a:bodyPr vert="horz" wrap="square" lIns="0" tIns="148590" rIns="0" bIns="0" rtlCol="0">
            <a:spAutoFit/>
          </a:bodyPr>
          <a:lstStyle/>
          <a:p>
            <a:pPr marL="12700" marR="5080">
              <a:lnSpc>
                <a:spcPts val="5100"/>
              </a:lnSpc>
              <a:spcBef>
                <a:spcPts val="1170"/>
              </a:spcBef>
            </a:pPr>
            <a:r>
              <a:rPr lang="en-US" sz="2800" b="1" dirty="0">
                <a:latin typeface="Ebrima" panose="02000000000000000000" pitchFamily="2" charset="0"/>
                <a:ea typeface="Ebrima" panose="02000000000000000000" pitchFamily="2" charset="0"/>
                <a:cs typeface="Ebrima" panose="02000000000000000000" pitchFamily="2" charset="0"/>
              </a:rPr>
              <a:t>LESSONS FROM RESEARCH ON SWAHILI PROVERBS</a:t>
            </a:r>
            <a:endParaRPr sz="2800" dirty="0">
              <a:latin typeface="Ebrima" panose="02000000000000000000" pitchFamily="2" charset="0"/>
              <a:ea typeface="Ebrima" panose="02000000000000000000" pitchFamily="2" charset="0"/>
              <a:cs typeface="Ebrima" panose="02000000000000000000" pitchFamily="2" charset="0"/>
            </a:endParaRPr>
          </a:p>
        </p:txBody>
      </p:sp>
      <p:sp>
        <p:nvSpPr>
          <p:cNvPr id="7" name="object 7"/>
          <p:cNvSpPr txBox="1"/>
          <p:nvPr/>
        </p:nvSpPr>
        <p:spPr>
          <a:xfrm>
            <a:off x="915145" y="9212605"/>
            <a:ext cx="4335780" cy="546735"/>
          </a:xfrm>
          <a:prstGeom prst="rect">
            <a:avLst/>
          </a:prstGeom>
        </p:spPr>
        <p:txBody>
          <a:bodyPr vert="horz" wrap="square" lIns="0" tIns="9525" rIns="0" bIns="0" rtlCol="0">
            <a:spAutoFit/>
          </a:bodyPr>
          <a:lstStyle/>
          <a:p>
            <a:pPr marL="12700">
              <a:lnSpc>
                <a:spcPct val="100000"/>
              </a:lnSpc>
              <a:spcBef>
                <a:spcPts val="75"/>
              </a:spcBef>
            </a:pPr>
            <a:r>
              <a:rPr sz="3150" dirty="0">
                <a:solidFill>
                  <a:srgbClr val="D9D9D9"/>
                </a:solidFill>
                <a:latin typeface="DM Sans"/>
                <a:cs typeface="DM Sans"/>
              </a:rPr>
              <a:t>Include your logos </a:t>
            </a:r>
            <a:r>
              <a:rPr sz="3150" spc="-20" dirty="0">
                <a:solidFill>
                  <a:srgbClr val="D9D9D9"/>
                </a:solidFill>
                <a:latin typeface="DM Sans"/>
                <a:cs typeface="DM Sans"/>
              </a:rPr>
              <a:t>here</a:t>
            </a:r>
            <a:endParaRPr sz="3150" dirty="0">
              <a:latin typeface="DM Sans"/>
              <a:cs typeface="DM Sans"/>
            </a:endParaRPr>
          </a:p>
        </p:txBody>
      </p:sp>
      <p:sp>
        <p:nvSpPr>
          <p:cNvPr id="6" name="object 6"/>
          <p:cNvSpPr txBox="1"/>
          <p:nvPr/>
        </p:nvSpPr>
        <p:spPr>
          <a:xfrm>
            <a:off x="915145" y="5957372"/>
            <a:ext cx="6035040" cy="462947"/>
          </a:xfrm>
          <a:prstGeom prst="rect">
            <a:avLst/>
          </a:prstGeom>
        </p:spPr>
        <p:txBody>
          <a:bodyPr vert="horz" wrap="square" lIns="0" tIns="92710" rIns="0" bIns="0" rtlCol="0">
            <a:spAutoFit/>
          </a:bodyPr>
          <a:lstStyle/>
          <a:p>
            <a:r>
              <a:rPr lang="en-US" sz="2400" b="1" dirty="0">
                <a:latin typeface="Ebrima" panose="02000000000000000000" pitchFamily="2" charset="0"/>
                <a:ea typeface="Ebrima" panose="02000000000000000000" pitchFamily="2" charset="0"/>
                <a:cs typeface="Ebrima" panose="02000000000000000000" pitchFamily="2" charset="0"/>
              </a:rPr>
              <a:t>DR ALMAS FORTUNATUS MAZIGO</a:t>
            </a:r>
            <a:endParaRPr lang="en-US" sz="2400" dirty="0">
              <a:latin typeface="Ebrima" panose="02000000000000000000" pitchFamily="2" charset="0"/>
              <a:ea typeface="Ebrima" panose="02000000000000000000" pitchFamily="2" charset="0"/>
              <a:cs typeface="Ebrima" panose="02000000000000000000" pitchFamily="2" charset="0"/>
            </a:endParaRPr>
          </a:p>
        </p:txBody>
      </p:sp>
      <p:pic>
        <p:nvPicPr>
          <p:cNvPr id="9" name="Picture 8" descr="A blue text on a black background&#10;&#10;Description automatically generated">
            <a:extLst>
              <a:ext uri="{FF2B5EF4-FFF2-40B4-BE49-F238E27FC236}">
                <a16:creationId xmlns:a16="http://schemas.microsoft.com/office/drawing/2014/main" id="{64A14DCF-E2B4-BD86-EF98-F0445DB8B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40125"/>
            <a:ext cx="4560165" cy="1527175"/>
          </a:xfrm>
          <a:prstGeom prst="rect">
            <a:avLst/>
          </a:prstGeom>
        </p:spPr>
      </p:pic>
      <p:pic>
        <p:nvPicPr>
          <p:cNvPr id="8" name="Picture 7"/>
          <p:cNvPicPr>
            <a:picLocks noChangeAspect="1"/>
          </p:cNvPicPr>
          <p:nvPr/>
        </p:nvPicPr>
        <p:blipFill>
          <a:blip r:embed="rId3"/>
          <a:stretch>
            <a:fillRect/>
          </a:stretch>
        </p:blipFill>
        <p:spPr>
          <a:xfrm>
            <a:off x="915144" y="9212604"/>
            <a:ext cx="4114055" cy="8838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4FF"/>
          </a:solidFill>
        </p:spPr>
        <p:txBody>
          <a:bodyPr wrap="square" lIns="0" tIns="0" rIns="0" bIns="0" rtlCol="0"/>
          <a:lstStyle/>
          <a:p>
            <a:endParaRPr/>
          </a:p>
        </p:txBody>
      </p:sp>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body" idx="1"/>
          </p:nvPr>
        </p:nvSpPr>
        <p:spPr>
          <a:xfrm>
            <a:off x="1016000" y="2944453"/>
            <a:ext cx="14233525" cy="4773101"/>
          </a:xfrm>
          <a:prstGeom prst="rect">
            <a:avLst/>
          </a:prstGeom>
        </p:spPr>
        <p:txBody>
          <a:bodyPr vert="horz" wrap="square" lIns="0" tIns="27939" rIns="0" bIns="0" rtlCol="0">
            <a:spAutoFit/>
          </a:bodyPr>
          <a:lstStyle/>
          <a:p>
            <a:pPr marL="12700" marR="5080">
              <a:lnSpc>
                <a:spcPts val="2850"/>
              </a:lnSpc>
              <a:spcBef>
                <a:spcPts val="219"/>
              </a:spcBef>
            </a:pPr>
            <a:r>
              <a:rPr lang="en-US" sz="3200" spc="-10" dirty="0">
                <a:latin typeface="Ebrima" panose="02000000000000000000" pitchFamily="2" charset="0"/>
                <a:ea typeface="Ebrima" panose="02000000000000000000" pitchFamily="2" charset="0"/>
                <a:cs typeface="Ebrima" panose="02000000000000000000" pitchFamily="2" charset="0"/>
              </a:rPr>
              <a:t>Wisdom in 45 Swahili proverbs:</a:t>
            </a:r>
          </a:p>
          <a:p>
            <a:pPr marL="12700" marR="5080">
              <a:lnSpc>
                <a:spcPts val="2850"/>
              </a:lnSpc>
              <a:spcBef>
                <a:spcPts val="219"/>
              </a:spcBef>
            </a:pPr>
            <a:endParaRPr lang="en-US" sz="3200" spc="-10"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200" spc="-10" dirty="0">
                <a:latin typeface="Ebrima" panose="02000000000000000000" pitchFamily="2" charset="0"/>
                <a:ea typeface="Ebrima" panose="02000000000000000000" pitchFamily="2" charset="0"/>
                <a:cs typeface="Ebrima" panose="02000000000000000000" pitchFamily="2" charset="0"/>
              </a:rPr>
              <a:t>Covers aspects of evaluation practice, </a:t>
            </a:r>
          </a:p>
          <a:p>
            <a:pPr marL="469900" marR="5080" indent="-457200">
              <a:lnSpc>
                <a:spcPts val="2850"/>
              </a:lnSpc>
              <a:spcBef>
                <a:spcPts val="219"/>
              </a:spcBef>
              <a:buFont typeface="Wingdings" panose="05000000000000000000" pitchFamily="2" charset="2"/>
              <a:buChar char="q"/>
            </a:pPr>
            <a:endParaRPr lang="en-US" sz="3200" spc="-10"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200" spc="-10" dirty="0">
                <a:latin typeface="Ebrima" panose="02000000000000000000" pitchFamily="2" charset="0"/>
                <a:ea typeface="Ebrima" panose="02000000000000000000" pitchFamily="2" charset="0"/>
                <a:cs typeface="Ebrima" panose="02000000000000000000" pitchFamily="2" charset="0"/>
              </a:rPr>
              <a:t>Highlights roles, rights, and duties of evaluation stakeholders</a:t>
            </a:r>
          </a:p>
          <a:p>
            <a:pPr marL="469900" marR="5080" indent="-457200">
              <a:lnSpc>
                <a:spcPts val="2850"/>
              </a:lnSpc>
              <a:spcBef>
                <a:spcPts val="219"/>
              </a:spcBef>
              <a:buFont typeface="Wingdings" panose="05000000000000000000" pitchFamily="2" charset="2"/>
              <a:buChar char="q"/>
            </a:pPr>
            <a:endParaRPr lang="en-US" sz="3200" spc="-10"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200" spc="-10" dirty="0">
                <a:latin typeface="Ebrima" panose="02000000000000000000" pitchFamily="2" charset="0"/>
                <a:ea typeface="Ebrima" panose="02000000000000000000" pitchFamily="2" charset="0"/>
                <a:cs typeface="Ebrima" panose="02000000000000000000" pitchFamily="2" charset="0"/>
              </a:rPr>
              <a:t>Covers rationales for conducting evaluation, </a:t>
            </a:r>
          </a:p>
          <a:p>
            <a:pPr marL="12700" marR="5080">
              <a:lnSpc>
                <a:spcPts val="2850"/>
              </a:lnSpc>
              <a:spcBef>
                <a:spcPts val="219"/>
              </a:spcBef>
            </a:pPr>
            <a:endParaRPr lang="en-US" sz="3200" spc="-10"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200" spc="-10" dirty="0">
                <a:latin typeface="Ebrima" panose="02000000000000000000" pitchFamily="2" charset="0"/>
                <a:ea typeface="Ebrima" panose="02000000000000000000" pitchFamily="2" charset="0"/>
                <a:cs typeface="Ebrima" panose="02000000000000000000" pitchFamily="2" charset="0"/>
              </a:rPr>
              <a:t>Facilitates framing the meaning and purposes of evaluation</a:t>
            </a:r>
          </a:p>
          <a:p>
            <a:pPr marL="469900" marR="5080" indent="-457200">
              <a:lnSpc>
                <a:spcPts val="2850"/>
              </a:lnSpc>
              <a:spcBef>
                <a:spcPts val="219"/>
              </a:spcBef>
              <a:buFont typeface="Wingdings" panose="05000000000000000000" pitchFamily="2" charset="2"/>
              <a:buChar char="q"/>
            </a:pPr>
            <a:endParaRPr lang="en-US" sz="3200" spc="-10" dirty="0">
              <a:latin typeface="Ebrima" panose="02000000000000000000" pitchFamily="2" charset="0"/>
              <a:ea typeface="Ebrima" panose="02000000000000000000" pitchFamily="2" charset="0"/>
              <a:cs typeface="Ebrima" panose="02000000000000000000" pitchFamily="2" charset="0"/>
            </a:endParaRPr>
          </a:p>
          <a:p>
            <a:pPr marL="469900" marR="5080" indent="-457200">
              <a:lnSpc>
                <a:spcPts val="2850"/>
              </a:lnSpc>
              <a:spcBef>
                <a:spcPts val="219"/>
              </a:spcBef>
              <a:buFont typeface="Wingdings" panose="05000000000000000000" pitchFamily="2" charset="2"/>
              <a:buChar char="q"/>
            </a:pPr>
            <a:r>
              <a:rPr lang="en-US" sz="3200" spc="-10" dirty="0">
                <a:latin typeface="Ebrima" panose="02000000000000000000" pitchFamily="2" charset="0"/>
                <a:ea typeface="Ebrima" panose="02000000000000000000" pitchFamily="2" charset="0"/>
                <a:cs typeface="Ebrima" panose="02000000000000000000" pitchFamily="2" charset="0"/>
              </a:rPr>
              <a:t>Facilitates framing of the philosophy of evaluation</a:t>
            </a:r>
          </a:p>
          <a:p>
            <a:pPr marL="12700" marR="5080">
              <a:lnSpc>
                <a:spcPts val="2850"/>
              </a:lnSpc>
              <a:spcBef>
                <a:spcPts val="219"/>
              </a:spcBef>
            </a:pPr>
            <a:endParaRPr lang="en-US" sz="3200" spc="-10" dirty="0">
              <a:latin typeface="Ebrima" panose="02000000000000000000" pitchFamily="2" charset="0"/>
              <a:ea typeface="Ebrima" panose="02000000000000000000" pitchFamily="2" charset="0"/>
              <a:cs typeface="Ebrima" panose="02000000000000000000" pitchFamily="2" charset="0"/>
            </a:endParaRPr>
          </a:p>
        </p:txBody>
      </p:sp>
      <p:sp>
        <p:nvSpPr>
          <p:cNvPr id="6" name="object 6"/>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1689"/>
                </a:solidFill>
              </a:rPr>
              <a:t>Searching Evaluative Insights in Swahili Proverbs</a:t>
            </a:r>
            <a:endParaRPr spc="-20" dirty="0">
              <a:solidFill>
                <a:srgbClr val="001689"/>
              </a:solidFill>
            </a:endParaRPr>
          </a:p>
        </p:txBody>
      </p:sp>
      <p:sp>
        <p:nvSpPr>
          <p:cNvPr id="7" name="object 7"/>
          <p:cNvSpPr/>
          <p:nvPr/>
        </p:nvSpPr>
        <p:spPr>
          <a:xfrm>
            <a:off x="0" y="1648584"/>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sp>
        <p:nvSpPr>
          <p:cNvPr id="8" name="object 8"/>
          <p:cNvSpPr txBox="1"/>
          <p:nvPr/>
        </p:nvSpPr>
        <p:spPr>
          <a:xfrm>
            <a:off x="915145" y="9212605"/>
            <a:ext cx="4335780" cy="546735"/>
          </a:xfrm>
          <a:prstGeom prst="rect">
            <a:avLst/>
          </a:prstGeom>
        </p:spPr>
        <p:txBody>
          <a:bodyPr vert="horz" wrap="square" lIns="0" tIns="9525" rIns="0" bIns="0" rtlCol="0">
            <a:spAutoFit/>
          </a:bodyPr>
          <a:lstStyle/>
          <a:p>
            <a:pPr marL="12700">
              <a:lnSpc>
                <a:spcPct val="100000"/>
              </a:lnSpc>
              <a:spcBef>
                <a:spcPts val="75"/>
              </a:spcBef>
            </a:pPr>
            <a:r>
              <a:rPr sz="3150" dirty="0">
                <a:solidFill>
                  <a:srgbClr val="D9D9D9"/>
                </a:solidFill>
                <a:latin typeface="DM Sans"/>
                <a:cs typeface="DM Sans"/>
              </a:rPr>
              <a:t>Include your logos </a:t>
            </a:r>
            <a:r>
              <a:rPr sz="3150" spc="-20" dirty="0">
                <a:solidFill>
                  <a:srgbClr val="D9D9D9"/>
                </a:solidFill>
                <a:latin typeface="DM Sans"/>
                <a:cs typeface="DM Sans"/>
              </a:rPr>
              <a:t>here</a:t>
            </a:r>
            <a:endParaRPr sz="3150" dirty="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5BDDED8A-3FA5-B880-2ACF-8BAFA44ED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3" name="Picture 2"/>
          <p:cNvPicPr>
            <a:picLocks noChangeAspect="1"/>
          </p:cNvPicPr>
          <p:nvPr/>
        </p:nvPicPr>
        <p:blipFill>
          <a:blip r:embed="rId3"/>
          <a:stretch>
            <a:fillRect/>
          </a:stretch>
        </p:blipFill>
        <p:spPr>
          <a:xfrm>
            <a:off x="922072" y="9035217"/>
            <a:ext cx="4270958" cy="9850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TotalTime>
  <Words>729</Words>
  <Application>Microsoft Office PowerPoint</Application>
  <PresentationFormat>Custom</PresentationFormat>
  <Paragraphs>95</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Wingdings</vt:lpstr>
      <vt:lpstr>Ebrima</vt:lpstr>
      <vt:lpstr>DM Sans</vt:lpstr>
      <vt:lpstr>Courier New</vt:lpstr>
      <vt:lpstr>Office Theme</vt:lpstr>
      <vt:lpstr>PowerPoint Presentation</vt:lpstr>
      <vt:lpstr>Why taboos?</vt:lpstr>
      <vt:lpstr>Why the study?</vt:lpstr>
      <vt:lpstr>What were the findings on inequality in the study area?</vt:lpstr>
      <vt:lpstr>Do findings on inequality from taboos inform evaluation from an African perspective?</vt:lpstr>
      <vt:lpstr>How do the study findings advance Made in Africa Evaluations?</vt:lpstr>
      <vt:lpstr>Thank you!</vt:lpstr>
      <vt:lpstr>PowerPoint Presentation</vt:lpstr>
      <vt:lpstr>Searching Evaluative Insights in Swahili Proverbs</vt:lpstr>
      <vt:lpstr>Aspects of Evaluation Highlighted in Swahili Proverbs</vt:lpstr>
      <vt:lpstr>Proverbs on Conducting Evaluation</vt:lpstr>
      <vt:lpstr>Framing Meaning and Purpose of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gLOCAL23 Slides Deck</dc:title>
  <dc:creator>GEI</dc:creator>
  <cp:keywords>DAFd2QjGQ3g,BAEdEyFh6Uk</cp:keywords>
  <cp:lastModifiedBy>Florence Etta</cp:lastModifiedBy>
  <cp:revision>48</cp:revision>
  <dcterms:created xsi:type="dcterms:W3CDTF">2023-03-23T11:16:43Z</dcterms:created>
  <dcterms:modified xsi:type="dcterms:W3CDTF">2024-06-05T12:23:34Z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2023-03-23T00:00:00Z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2023-03-23T00:00:00Z</vt:filetime>
  </property>
</Properties>
</file>