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8288000" cy="10287000"/>
  <p:notesSz cx="6858000" cy="9144000"/>
  <p:embeddedFontLst>
    <p:embeddedFont>
      <p:font typeface="Canva Sans" panose="020B0604020202020204" charset="0"/>
      <p:regular r:id="rId11"/>
    </p:embeddedFont>
    <p:embeddedFont>
      <p:font typeface="Canva Sans Bold" panose="020B0604020202020204" charset="0"/>
      <p:regular r:id="rId12"/>
    </p:embeddedFont>
    <p:embeddedFont>
      <p:font typeface="Canva Sans Italics" panose="020B0604020202020204" charset="0"/>
      <p:regular r:id="rId13"/>
    </p:embeddedFont>
    <p:embeddedFont>
      <p:font typeface="DM Sans" pitchFamily="2" charset="0"/>
      <p:regular r:id="rId14"/>
      <p:bold r:id="rId15"/>
      <p:italic r:id="rId16"/>
    </p:embeddedFont>
    <p:embeddedFont>
      <p:font typeface="DM Sans Bold" pitchFamily="2" charset="0"/>
      <p:regular r:id="rId17"/>
      <p:bold r:id="rId18"/>
    </p:embeddedFont>
    <p:embeddedFont>
      <p:font typeface="Lora Bold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25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8760460"/>
            <a:chOff x="0" y="0"/>
            <a:chExt cx="24384000" cy="11680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1679936"/>
            </a:xfrm>
            <a:custGeom>
              <a:avLst/>
              <a:gdLst/>
              <a:ahLst/>
              <a:cxnLst/>
              <a:rect l="l" t="t" r="r" b="b"/>
              <a:pathLst>
                <a:path w="24384000" h="11679936">
                  <a:moveTo>
                    <a:pt x="0" y="11679936"/>
                  </a:moveTo>
                  <a:lnTo>
                    <a:pt x="24384000" y="11679936"/>
                  </a:lnTo>
                  <a:lnTo>
                    <a:pt x="24384000" y="0"/>
                  </a:lnTo>
                  <a:lnTo>
                    <a:pt x="0" y="0"/>
                  </a:lnTo>
                  <a:lnTo>
                    <a:pt x="0" y="11679936"/>
                  </a:lnTo>
                  <a:close/>
                </a:path>
              </a:pathLst>
            </a:custGeom>
            <a:solidFill>
              <a:srgbClr val="F1F4FF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4" name="Freeform 4"/>
          <p:cNvSpPr/>
          <p:nvPr/>
        </p:nvSpPr>
        <p:spPr>
          <a:xfrm>
            <a:off x="9827257" y="0"/>
            <a:ext cx="8460742" cy="9523862"/>
          </a:xfrm>
          <a:custGeom>
            <a:avLst/>
            <a:gdLst/>
            <a:ahLst/>
            <a:cxnLst/>
            <a:rect l="l" t="t" r="r" b="b"/>
            <a:pathLst>
              <a:path w="8460742" h="9523862">
                <a:moveTo>
                  <a:pt x="0" y="0"/>
                </a:moveTo>
                <a:lnTo>
                  <a:pt x="8460742" y="0"/>
                </a:lnTo>
                <a:lnTo>
                  <a:pt x="8460742" y="9523862"/>
                </a:lnTo>
                <a:lnTo>
                  <a:pt x="0" y="95238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" b="-15"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5" name="Group 5"/>
          <p:cNvGrpSpPr/>
          <p:nvPr/>
        </p:nvGrpSpPr>
        <p:grpSpPr>
          <a:xfrm>
            <a:off x="0" y="8759928"/>
            <a:ext cx="18275935" cy="1527175"/>
            <a:chOff x="0" y="0"/>
            <a:chExt cx="24367913" cy="20362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67362" cy="2036064"/>
            </a:xfrm>
            <a:custGeom>
              <a:avLst/>
              <a:gdLst/>
              <a:ahLst/>
              <a:cxnLst/>
              <a:rect l="l" t="t" r="r" b="b"/>
              <a:pathLst>
                <a:path w="24367362" h="2036064">
                  <a:moveTo>
                    <a:pt x="0" y="0"/>
                  </a:moveTo>
                  <a:lnTo>
                    <a:pt x="24367362" y="0"/>
                  </a:lnTo>
                  <a:lnTo>
                    <a:pt x="24367362" y="2036064"/>
                  </a:lnTo>
                  <a:lnTo>
                    <a:pt x="0" y="203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9" name="Freeform 9" descr="A blue text on a black background  Description automatically generated"/>
          <p:cNvSpPr/>
          <p:nvPr/>
        </p:nvSpPr>
        <p:spPr>
          <a:xfrm>
            <a:off x="762000" y="840125"/>
            <a:ext cx="4560165" cy="1527175"/>
          </a:xfrm>
          <a:custGeom>
            <a:avLst/>
            <a:gdLst/>
            <a:ahLst/>
            <a:cxnLst/>
            <a:rect l="l" t="t" r="r" b="b"/>
            <a:pathLst>
              <a:path w="4560165" h="1527175">
                <a:moveTo>
                  <a:pt x="0" y="0"/>
                </a:moveTo>
                <a:lnTo>
                  <a:pt x="4560165" y="0"/>
                </a:lnTo>
                <a:lnTo>
                  <a:pt x="4560165" y="1527175"/>
                </a:lnTo>
                <a:lnTo>
                  <a:pt x="0" y="15271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0542DA94-2812-95A1-2AB2-E2F016775213}"/>
              </a:ext>
            </a:extLst>
          </p:cNvPr>
          <p:cNvSpPr txBox="1"/>
          <p:nvPr/>
        </p:nvSpPr>
        <p:spPr>
          <a:xfrm>
            <a:off x="915144" y="3367421"/>
            <a:ext cx="7847856" cy="1483291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12700" marR="5080">
              <a:lnSpc>
                <a:spcPts val="5100"/>
              </a:lnSpc>
              <a:spcBef>
                <a:spcPts val="1170"/>
              </a:spcBef>
            </a:pPr>
            <a:r>
              <a:rPr lang="en-US" sz="5150" b="1" dirty="0">
                <a:solidFill>
                  <a:srgbClr val="001689"/>
                </a:solidFill>
                <a:latin typeface="DM Sans"/>
                <a:cs typeface="DM Sans"/>
              </a:rPr>
              <a:t>Evaluations can help travel the ‘Last Mile’ first</a:t>
            </a:r>
            <a:endParaRPr sz="5150" dirty="0">
              <a:latin typeface="DM Sans"/>
              <a:cs typeface="DM Sans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D60768BF-08AA-B416-50A6-6C11F4DDE695}"/>
              </a:ext>
            </a:extLst>
          </p:cNvPr>
          <p:cNvSpPr txBox="1"/>
          <p:nvPr/>
        </p:nvSpPr>
        <p:spPr>
          <a:xfrm>
            <a:off x="974638" y="5267466"/>
            <a:ext cx="9226967" cy="2337819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 marR="5080">
              <a:lnSpc>
                <a:spcPts val="3150"/>
              </a:lnSpc>
              <a:spcBef>
                <a:spcPts val="730"/>
              </a:spcBef>
            </a:pPr>
            <a:r>
              <a:rPr lang="en-US" sz="3150" dirty="0">
                <a:solidFill>
                  <a:srgbClr val="4959D4"/>
                </a:solidFill>
                <a:latin typeface="DM Sans"/>
                <a:cs typeface="DM Sans"/>
              </a:rPr>
              <a:t>BEING THE CHANGE: Towards greater inclusion and diversity in international development evaluation</a:t>
            </a:r>
          </a:p>
          <a:p>
            <a:pPr marL="12700" marR="5080">
              <a:lnSpc>
                <a:spcPts val="3150"/>
              </a:lnSpc>
              <a:spcBef>
                <a:spcPts val="730"/>
              </a:spcBef>
            </a:pPr>
            <a:endParaRPr lang="en-US" sz="3150" dirty="0">
              <a:solidFill>
                <a:srgbClr val="4959D4"/>
              </a:solidFill>
              <a:latin typeface="DM Sans"/>
              <a:cs typeface="DM Sans"/>
            </a:endParaRPr>
          </a:p>
          <a:p>
            <a:pPr marL="12700" marR="5080">
              <a:lnSpc>
                <a:spcPts val="3150"/>
              </a:lnSpc>
              <a:spcBef>
                <a:spcPts val="730"/>
              </a:spcBef>
            </a:pPr>
            <a:r>
              <a:rPr lang="en-US" sz="3150" dirty="0">
                <a:solidFill>
                  <a:srgbClr val="4959D4"/>
                </a:solidFill>
                <a:latin typeface="DM Sans"/>
                <a:cs typeface="DM Sans"/>
              </a:rPr>
              <a:t>3 June 2024</a:t>
            </a:r>
            <a:endParaRPr sz="3150" dirty="0">
              <a:latin typeface="DM Sans"/>
              <a:cs typeface="DM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4829"/>
            <a:ext cx="18288000" cy="10287000"/>
            <a:chOff x="0" y="0"/>
            <a:chExt cx="812800" cy="457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457200"/>
            </a:xfrm>
            <a:custGeom>
              <a:avLst/>
              <a:gdLst/>
              <a:ahLst/>
              <a:cxnLst/>
              <a:rect l="l" t="t" r="r" b="b"/>
              <a:pathLst>
                <a:path w="812800" h="457200">
                  <a:moveTo>
                    <a:pt x="0" y="0"/>
                  </a:moveTo>
                  <a:lnTo>
                    <a:pt x="812800" y="0"/>
                  </a:lnTo>
                  <a:lnTo>
                    <a:pt x="812800" y="4572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rgbClr val="F1F4FF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485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457746" y="219176"/>
            <a:ext cx="2415790" cy="809524"/>
          </a:xfrm>
          <a:custGeom>
            <a:avLst/>
            <a:gdLst/>
            <a:ahLst/>
            <a:cxnLst/>
            <a:rect l="l" t="t" r="r" b="b"/>
            <a:pathLst>
              <a:path w="2415790" h="809524">
                <a:moveTo>
                  <a:pt x="0" y="0"/>
                </a:moveTo>
                <a:lnTo>
                  <a:pt x="2415790" y="0"/>
                </a:lnTo>
                <a:lnTo>
                  <a:pt x="2415790" y="809524"/>
                </a:lnTo>
                <a:lnTo>
                  <a:pt x="0" y="8095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6" name="Freeform 6"/>
          <p:cNvSpPr/>
          <p:nvPr/>
        </p:nvSpPr>
        <p:spPr>
          <a:xfrm>
            <a:off x="986809" y="3028400"/>
            <a:ext cx="11131858" cy="6291403"/>
          </a:xfrm>
          <a:custGeom>
            <a:avLst/>
            <a:gdLst/>
            <a:ahLst/>
            <a:cxnLst/>
            <a:rect l="l" t="t" r="r" b="b"/>
            <a:pathLst>
              <a:path w="11131858" h="6291403">
                <a:moveTo>
                  <a:pt x="0" y="0"/>
                </a:moveTo>
                <a:lnTo>
                  <a:pt x="11131858" y="0"/>
                </a:lnTo>
                <a:lnTo>
                  <a:pt x="11131858" y="6291403"/>
                </a:lnTo>
                <a:lnTo>
                  <a:pt x="0" y="62914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7" name="Group 7"/>
          <p:cNvGrpSpPr/>
          <p:nvPr/>
        </p:nvGrpSpPr>
        <p:grpSpPr>
          <a:xfrm>
            <a:off x="11806871" y="2062117"/>
            <a:ext cx="5939104" cy="1209092"/>
            <a:chOff x="0" y="0"/>
            <a:chExt cx="812800" cy="16547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165471"/>
            </a:xfrm>
            <a:custGeom>
              <a:avLst/>
              <a:gdLst/>
              <a:ahLst/>
              <a:cxnLst/>
              <a:rect l="l" t="t" r="r" b="b"/>
              <a:pathLst>
                <a:path w="812800" h="165471">
                  <a:moveTo>
                    <a:pt x="0" y="0"/>
                  </a:moveTo>
                  <a:lnTo>
                    <a:pt x="812800" y="0"/>
                  </a:lnTo>
                  <a:lnTo>
                    <a:pt x="812800" y="165471"/>
                  </a:lnTo>
                  <a:lnTo>
                    <a:pt x="0" y="165471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812800" cy="241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3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1786533"/>
            <a:ext cx="7475194" cy="54844"/>
            <a:chOff x="0" y="0"/>
            <a:chExt cx="6924040" cy="50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923532" cy="50800"/>
            </a:xfrm>
            <a:custGeom>
              <a:avLst/>
              <a:gdLst/>
              <a:ahLst/>
              <a:cxnLst/>
              <a:rect l="l" t="t" r="r" b="b"/>
              <a:pathLst>
                <a:path w="6923532" h="50800">
                  <a:moveTo>
                    <a:pt x="0" y="50800"/>
                  </a:moveTo>
                  <a:lnTo>
                    <a:pt x="0" y="0"/>
                  </a:lnTo>
                  <a:lnTo>
                    <a:pt x="6923532" y="0"/>
                  </a:lnTo>
                  <a:lnTo>
                    <a:pt x="6923532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E98517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2118667" y="2219202"/>
            <a:ext cx="664913" cy="809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6"/>
              </a:lnSpc>
            </a:pPr>
            <a:r>
              <a:rPr lang="en-US" sz="4797">
                <a:solidFill>
                  <a:srgbClr val="001689"/>
                </a:solidFill>
                <a:latin typeface="Canva Sans Bold"/>
              </a:rPr>
              <a:t>11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009598" y="2385334"/>
            <a:ext cx="1212360" cy="505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2"/>
              </a:lnSpc>
            </a:pPr>
            <a:r>
              <a:rPr lang="en-US" sz="2973">
                <a:solidFill>
                  <a:srgbClr val="001689"/>
                </a:solidFill>
                <a:latin typeface="Canva Sans Bold"/>
              </a:rPr>
              <a:t>States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776423" y="2219202"/>
            <a:ext cx="759924" cy="809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6"/>
              </a:lnSpc>
            </a:pPr>
            <a:r>
              <a:rPr lang="en-US" sz="4797">
                <a:solidFill>
                  <a:srgbClr val="001689"/>
                </a:solidFill>
                <a:latin typeface="Canva Sans Bold"/>
              </a:rPr>
              <a:t>70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764947" y="2385334"/>
            <a:ext cx="1623194" cy="505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2"/>
              </a:lnSpc>
            </a:pPr>
            <a:r>
              <a:rPr lang="en-US" sz="2973">
                <a:solidFill>
                  <a:srgbClr val="001689"/>
                </a:solidFill>
                <a:latin typeface="Canva Sans Bold"/>
              </a:rPr>
              <a:t>Districts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01885" y="400785"/>
            <a:ext cx="9449946" cy="1198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62"/>
              </a:lnSpc>
            </a:pPr>
            <a:r>
              <a:rPr lang="en-US" sz="3473">
                <a:solidFill>
                  <a:srgbClr val="001689"/>
                </a:solidFill>
                <a:latin typeface="Canva Sans Bold"/>
              </a:rPr>
              <a:t>COLLECT: Community-Led Local Claims and Entitlements Tracker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200874" y="1373056"/>
            <a:ext cx="3151098" cy="583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62"/>
              </a:lnSpc>
            </a:pPr>
            <a:r>
              <a:rPr lang="en-US" sz="3473">
                <a:solidFill>
                  <a:srgbClr val="001689"/>
                </a:solidFill>
                <a:latin typeface="Canva Sans Bold"/>
              </a:rPr>
              <a:t>India</a:t>
            </a:r>
          </a:p>
        </p:txBody>
      </p:sp>
      <p:sp>
        <p:nvSpPr>
          <p:cNvPr id="18" name="Freeform 18"/>
          <p:cNvSpPr/>
          <p:nvPr/>
        </p:nvSpPr>
        <p:spPr>
          <a:xfrm>
            <a:off x="15377709" y="7564603"/>
            <a:ext cx="1881591" cy="1912671"/>
          </a:xfrm>
          <a:custGeom>
            <a:avLst/>
            <a:gdLst/>
            <a:ahLst/>
            <a:cxnLst/>
            <a:rect l="l" t="t" r="r" b="b"/>
            <a:pathLst>
              <a:path w="1881591" h="1912671">
                <a:moveTo>
                  <a:pt x="0" y="0"/>
                </a:moveTo>
                <a:lnTo>
                  <a:pt x="1881591" y="0"/>
                </a:lnTo>
                <a:lnTo>
                  <a:pt x="1881591" y="1912672"/>
                </a:lnTo>
                <a:lnTo>
                  <a:pt x="0" y="19126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812800" cy="457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457200"/>
            </a:xfrm>
            <a:custGeom>
              <a:avLst/>
              <a:gdLst/>
              <a:ahLst/>
              <a:cxnLst/>
              <a:rect l="l" t="t" r="r" b="b"/>
              <a:pathLst>
                <a:path w="812800" h="457200">
                  <a:moveTo>
                    <a:pt x="0" y="0"/>
                  </a:moveTo>
                  <a:lnTo>
                    <a:pt x="812800" y="0"/>
                  </a:lnTo>
                  <a:lnTo>
                    <a:pt x="812800" y="4572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rgbClr val="F1F4FF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485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457746" y="219176"/>
            <a:ext cx="2415790" cy="809524"/>
          </a:xfrm>
          <a:custGeom>
            <a:avLst/>
            <a:gdLst/>
            <a:ahLst/>
            <a:cxnLst/>
            <a:rect l="l" t="t" r="r" b="b"/>
            <a:pathLst>
              <a:path w="2415790" h="809524">
                <a:moveTo>
                  <a:pt x="0" y="0"/>
                </a:moveTo>
                <a:lnTo>
                  <a:pt x="2415790" y="0"/>
                </a:lnTo>
                <a:lnTo>
                  <a:pt x="2415790" y="809524"/>
                </a:lnTo>
                <a:lnTo>
                  <a:pt x="0" y="8095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6" name="Group 6"/>
          <p:cNvGrpSpPr/>
          <p:nvPr/>
        </p:nvGrpSpPr>
        <p:grpSpPr>
          <a:xfrm>
            <a:off x="0" y="1786533"/>
            <a:ext cx="7475194" cy="54844"/>
            <a:chOff x="0" y="0"/>
            <a:chExt cx="6924040" cy="50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923532" cy="50800"/>
            </a:xfrm>
            <a:custGeom>
              <a:avLst/>
              <a:gdLst/>
              <a:ahLst/>
              <a:cxnLst/>
              <a:rect l="l" t="t" r="r" b="b"/>
              <a:pathLst>
                <a:path w="6923532" h="50800">
                  <a:moveTo>
                    <a:pt x="0" y="50800"/>
                  </a:moveTo>
                  <a:lnTo>
                    <a:pt x="0" y="0"/>
                  </a:lnTo>
                  <a:lnTo>
                    <a:pt x="6923532" y="0"/>
                  </a:lnTo>
                  <a:lnTo>
                    <a:pt x="6923532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E98517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357483" y="2258569"/>
            <a:ext cx="10291496" cy="1209092"/>
            <a:chOff x="0" y="0"/>
            <a:chExt cx="1408449" cy="16547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08449" cy="165471"/>
            </a:xfrm>
            <a:custGeom>
              <a:avLst/>
              <a:gdLst/>
              <a:ahLst/>
              <a:cxnLst/>
              <a:rect l="l" t="t" r="r" b="b"/>
              <a:pathLst>
                <a:path w="1408449" h="165471">
                  <a:moveTo>
                    <a:pt x="0" y="0"/>
                  </a:moveTo>
                  <a:lnTo>
                    <a:pt x="1408449" y="0"/>
                  </a:lnTo>
                  <a:lnTo>
                    <a:pt x="1408449" y="165471"/>
                  </a:lnTo>
                  <a:lnTo>
                    <a:pt x="0" y="165471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1408449" cy="2321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7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0240236" y="3855589"/>
            <a:ext cx="6525989" cy="5220791"/>
          </a:xfrm>
          <a:custGeom>
            <a:avLst/>
            <a:gdLst/>
            <a:ahLst/>
            <a:cxnLst/>
            <a:rect l="l" t="t" r="r" b="b"/>
            <a:pathLst>
              <a:path w="6525989" h="5220791">
                <a:moveTo>
                  <a:pt x="0" y="0"/>
                </a:moveTo>
                <a:lnTo>
                  <a:pt x="6525989" y="0"/>
                </a:lnTo>
                <a:lnTo>
                  <a:pt x="6525989" y="5220791"/>
                </a:lnTo>
                <a:lnTo>
                  <a:pt x="0" y="52207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12" name="Group 12"/>
          <p:cNvGrpSpPr/>
          <p:nvPr/>
        </p:nvGrpSpPr>
        <p:grpSpPr>
          <a:xfrm>
            <a:off x="1976252" y="3087295"/>
            <a:ext cx="1900922" cy="2211982"/>
            <a:chOff x="0" y="0"/>
            <a:chExt cx="6985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ACBDC5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63500"/>
              <a:ext cx="698500" cy="609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3"/>
                </a:lnSpc>
              </a:pPr>
              <a:r>
                <a:rPr lang="en-US" sz="2115">
                  <a:solidFill>
                    <a:srgbClr val="000000"/>
                  </a:solidFill>
                  <a:latin typeface="Lora Bold"/>
                </a:rPr>
                <a:t>Scheduled Castes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460707" y="8448749"/>
            <a:ext cx="5532303" cy="1179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5"/>
              </a:lnSpc>
              <a:spcBef>
                <a:spcPct val="0"/>
              </a:spcBef>
            </a:pPr>
            <a:r>
              <a:rPr lang="en-US" sz="2015">
                <a:solidFill>
                  <a:srgbClr val="001689"/>
                </a:solidFill>
                <a:latin typeface="Canva Sans"/>
              </a:rPr>
              <a:t>those further marginalised because of identities of age (children, elderly), gender and disability.​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01885" y="400785"/>
            <a:ext cx="9449946" cy="1198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62"/>
              </a:lnSpc>
            </a:pPr>
            <a:r>
              <a:rPr lang="en-US" sz="3473">
                <a:solidFill>
                  <a:srgbClr val="001689"/>
                </a:solidFill>
                <a:latin typeface="Canva Sans Bold"/>
              </a:rPr>
              <a:t>COLLECT: Community-Led Local Claims and Entitlements Tracker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755071" y="2415654"/>
            <a:ext cx="890931" cy="809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6"/>
              </a:lnSpc>
            </a:pPr>
            <a:r>
              <a:rPr lang="en-US" sz="4797">
                <a:solidFill>
                  <a:srgbClr val="001689"/>
                </a:solidFill>
                <a:latin typeface="Canva Sans Bold"/>
              </a:rPr>
              <a:t>70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646002" y="2581786"/>
            <a:ext cx="2593200" cy="505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2"/>
              </a:lnSpc>
            </a:pPr>
            <a:r>
              <a:rPr lang="en-US" sz="2973">
                <a:solidFill>
                  <a:srgbClr val="001689"/>
                </a:solidFill>
                <a:latin typeface="Canva Sans Bold"/>
              </a:rPr>
              <a:t>Coordinators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872326" y="2415654"/>
            <a:ext cx="1261809" cy="809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6"/>
              </a:lnSpc>
            </a:pPr>
            <a:r>
              <a:rPr lang="en-US" sz="4797">
                <a:solidFill>
                  <a:srgbClr val="001689"/>
                </a:solidFill>
                <a:latin typeface="Canva Sans Bold"/>
              </a:rPr>
              <a:t>560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362735" y="2581786"/>
            <a:ext cx="3709980" cy="505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2"/>
              </a:lnSpc>
            </a:pPr>
            <a:r>
              <a:rPr lang="en-US" sz="2973">
                <a:solidFill>
                  <a:srgbClr val="001689"/>
                </a:solidFill>
                <a:latin typeface="Canva Sans Bold"/>
              </a:rPr>
              <a:t>Hamlet researchers</a:t>
            </a:r>
          </a:p>
        </p:txBody>
      </p:sp>
      <p:sp>
        <p:nvSpPr>
          <p:cNvPr id="21" name="TextBox 21"/>
          <p:cNvSpPr txBox="1"/>
          <p:nvPr/>
        </p:nvSpPr>
        <p:spPr>
          <a:xfrm rot="-5400000">
            <a:off x="-904230" y="5533224"/>
            <a:ext cx="3818235" cy="462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2"/>
              </a:lnSpc>
            </a:pPr>
            <a:r>
              <a:rPr lang="en-US" sz="2773">
                <a:solidFill>
                  <a:srgbClr val="001689"/>
                </a:solidFill>
                <a:latin typeface="Canva Sans Bold"/>
              </a:rPr>
              <a:t>Identities in Focus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5866011" y="2749598"/>
            <a:ext cx="1900922" cy="2211982"/>
            <a:chOff x="0" y="0"/>
            <a:chExt cx="6985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ACBDC5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63500"/>
              <a:ext cx="698500" cy="609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3"/>
                </a:lnSpc>
              </a:pPr>
              <a:r>
                <a:rPr lang="en-US" sz="2115">
                  <a:solidFill>
                    <a:srgbClr val="000000"/>
                  </a:solidFill>
                  <a:latin typeface="Lora Bold"/>
                </a:rPr>
                <a:t>Scheduled Tribes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6255505" y="5705162"/>
            <a:ext cx="1870965" cy="2261164"/>
            <a:chOff x="0" y="0"/>
            <a:chExt cx="672539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72539" cy="812800"/>
            </a:xfrm>
            <a:custGeom>
              <a:avLst/>
              <a:gdLst/>
              <a:ahLst/>
              <a:cxnLst/>
              <a:rect l="l" t="t" r="r" b="b"/>
              <a:pathLst>
                <a:path w="672539" h="812800">
                  <a:moveTo>
                    <a:pt x="336269" y="0"/>
                  </a:moveTo>
                  <a:lnTo>
                    <a:pt x="672539" y="203200"/>
                  </a:lnTo>
                  <a:lnTo>
                    <a:pt x="672539" y="609600"/>
                  </a:lnTo>
                  <a:lnTo>
                    <a:pt x="336269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36269" y="0"/>
                  </a:lnTo>
                  <a:close/>
                </a:path>
              </a:pathLst>
            </a:custGeom>
            <a:solidFill>
              <a:srgbClr val="ACBDC5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63500"/>
              <a:ext cx="672539" cy="609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3"/>
                </a:lnSpc>
              </a:pPr>
              <a:r>
                <a:rPr lang="en-US" sz="2115">
                  <a:solidFill>
                    <a:srgbClr val="000000"/>
                  </a:solidFill>
                  <a:latin typeface="Lora Bold"/>
                </a:rPr>
                <a:t>Denotified &amp; Nomadic Tribes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4075350" y="4318352"/>
            <a:ext cx="1900922" cy="2211982"/>
            <a:chOff x="0" y="0"/>
            <a:chExt cx="6985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ACBDC5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63500"/>
              <a:ext cx="698500" cy="609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3"/>
                </a:lnSpc>
              </a:pPr>
              <a:r>
                <a:rPr lang="en-US" sz="2115">
                  <a:solidFill>
                    <a:srgbClr val="000000"/>
                  </a:solidFill>
                  <a:latin typeface="Lora Bold"/>
                </a:rPr>
                <a:t>Minorities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2174428" y="5924605"/>
            <a:ext cx="1900922" cy="2211982"/>
            <a:chOff x="0" y="0"/>
            <a:chExt cx="6985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ACBDC5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63500"/>
              <a:ext cx="698500" cy="609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3"/>
                </a:lnSpc>
              </a:pPr>
              <a:r>
                <a:rPr lang="en-US" sz="2115">
                  <a:solidFill>
                    <a:srgbClr val="000000"/>
                  </a:solidFill>
                  <a:latin typeface="Lora Bold"/>
                </a:rPr>
                <a:t>Non-binary and Trans community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812800" cy="457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457200"/>
            </a:xfrm>
            <a:custGeom>
              <a:avLst/>
              <a:gdLst/>
              <a:ahLst/>
              <a:cxnLst/>
              <a:rect l="l" t="t" r="r" b="b"/>
              <a:pathLst>
                <a:path w="812800" h="457200">
                  <a:moveTo>
                    <a:pt x="0" y="0"/>
                  </a:moveTo>
                  <a:lnTo>
                    <a:pt x="812800" y="0"/>
                  </a:lnTo>
                  <a:lnTo>
                    <a:pt x="812800" y="4572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rgbClr val="F1F4FF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495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457746" y="219176"/>
            <a:ext cx="2415790" cy="809524"/>
          </a:xfrm>
          <a:custGeom>
            <a:avLst/>
            <a:gdLst/>
            <a:ahLst/>
            <a:cxnLst/>
            <a:rect l="l" t="t" r="r" b="b"/>
            <a:pathLst>
              <a:path w="2415790" h="809524">
                <a:moveTo>
                  <a:pt x="0" y="0"/>
                </a:moveTo>
                <a:lnTo>
                  <a:pt x="2415790" y="0"/>
                </a:lnTo>
                <a:lnTo>
                  <a:pt x="2415790" y="809524"/>
                </a:lnTo>
                <a:lnTo>
                  <a:pt x="0" y="8095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6" name="Freeform 6"/>
          <p:cNvSpPr/>
          <p:nvPr/>
        </p:nvSpPr>
        <p:spPr>
          <a:xfrm>
            <a:off x="13244561" y="5143500"/>
            <a:ext cx="4669277" cy="4114800"/>
          </a:xfrm>
          <a:custGeom>
            <a:avLst/>
            <a:gdLst/>
            <a:ahLst/>
            <a:cxnLst/>
            <a:rect l="l" t="t" r="r" b="b"/>
            <a:pathLst>
              <a:path w="4669277" h="4114800">
                <a:moveTo>
                  <a:pt x="0" y="0"/>
                </a:moveTo>
                <a:lnTo>
                  <a:pt x="4669276" y="0"/>
                </a:lnTo>
                <a:lnTo>
                  <a:pt x="46692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7" name="Freeform 7"/>
          <p:cNvSpPr/>
          <p:nvPr/>
        </p:nvSpPr>
        <p:spPr>
          <a:xfrm>
            <a:off x="9144000" y="3323853"/>
            <a:ext cx="3197183" cy="5934447"/>
          </a:xfrm>
          <a:custGeom>
            <a:avLst/>
            <a:gdLst/>
            <a:ahLst/>
            <a:cxnLst/>
            <a:rect l="l" t="t" r="r" b="b"/>
            <a:pathLst>
              <a:path w="3197183" h="5934447">
                <a:moveTo>
                  <a:pt x="0" y="0"/>
                </a:moveTo>
                <a:lnTo>
                  <a:pt x="3197183" y="0"/>
                </a:lnTo>
                <a:lnTo>
                  <a:pt x="3197183" y="5934447"/>
                </a:lnTo>
                <a:lnTo>
                  <a:pt x="0" y="59344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8" name="TextBox 8"/>
          <p:cNvSpPr txBox="1"/>
          <p:nvPr/>
        </p:nvSpPr>
        <p:spPr>
          <a:xfrm>
            <a:off x="1028700" y="971550"/>
            <a:ext cx="6362700" cy="58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62"/>
              </a:lnSpc>
            </a:pPr>
            <a:r>
              <a:rPr lang="en-US" sz="3473" dirty="0">
                <a:solidFill>
                  <a:srgbClr val="001689"/>
                </a:solidFill>
                <a:latin typeface="Canva Sans Bold"/>
              </a:rPr>
              <a:t>BLINDSPOT: The ‘Last Mile’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0" y="1786533"/>
            <a:ext cx="7475194" cy="54844"/>
            <a:chOff x="0" y="0"/>
            <a:chExt cx="6924040" cy="50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923532" cy="50800"/>
            </a:xfrm>
            <a:custGeom>
              <a:avLst/>
              <a:gdLst/>
              <a:ahLst/>
              <a:cxnLst/>
              <a:rect l="l" t="t" r="r" b="b"/>
              <a:pathLst>
                <a:path w="6923532" h="50800">
                  <a:moveTo>
                    <a:pt x="0" y="50800"/>
                  </a:moveTo>
                  <a:lnTo>
                    <a:pt x="0" y="0"/>
                  </a:lnTo>
                  <a:lnTo>
                    <a:pt x="6923532" y="0"/>
                  </a:lnTo>
                  <a:lnTo>
                    <a:pt x="6923532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E98517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262782" y="2438839"/>
            <a:ext cx="7248624" cy="578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62"/>
              </a:lnSpc>
            </a:pPr>
            <a:r>
              <a:rPr lang="en-US" sz="3473">
                <a:solidFill>
                  <a:srgbClr val="001689"/>
                </a:solidFill>
                <a:latin typeface="Canva Sans"/>
              </a:rPr>
              <a:t>What does the ‘last mile’ look like?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812800" cy="457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457200"/>
            </a:xfrm>
            <a:custGeom>
              <a:avLst/>
              <a:gdLst/>
              <a:ahLst/>
              <a:cxnLst/>
              <a:rect l="l" t="t" r="r" b="b"/>
              <a:pathLst>
                <a:path w="812800" h="457200">
                  <a:moveTo>
                    <a:pt x="0" y="0"/>
                  </a:moveTo>
                  <a:lnTo>
                    <a:pt x="812800" y="0"/>
                  </a:lnTo>
                  <a:lnTo>
                    <a:pt x="812800" y="4572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rgbClr val="F1F4FF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495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457746" y="219176"/>
            <a:ext cx="2415790" cy="809524"/>
          </a:xfrm>
          <a:custGeom>
            <a:avLst/>
            <a:gdLst/>
            <a:ahLst/>
            <a:cxnLst/>
            <a:rect l="l" t="t" r="r" b="b"/>
            <a:pathLst>
              <a:path w="2415790" h="809524">
                <a:moveTo>
                  <a:pt x="0" y="0"/>
                </a:moveTo>
                <a:lnTo>
                  <a:pt x="2415790" y="0"/>
                </a:lnTo>
                <a:lnTo>
                  <a:pt x="2415790" y="809524"/>
                </a:lnTo>
                <a:lnTo>
                  <a:pt x="0" y="8095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6" name="Group 6"/>
          <p:cNvGrpSpPr/>
          <p:nvPr/>
        </p:nvGrpSpPr>
        <p:grpSpPr>
          <a:xfrm>
            <a:off x="0" y="1786533"/>
            <a:ext cx="7475194" cy="54844"/>
            <a:chOff x="0" y="0"/>
            <a:chExt cx="6924040" cy="50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923532" cy="50800"/>
            </a:xfrm>
            <a:custGeom>
              <a:avLst/>
              <a:gdLst/>
              <a:ahLst/>
              <a:cxnLst/>
              <a:rect l="l" t="t" r="r" b="b"/>
              <a:pathLst>
                <a:path w="6923532" h="50800">
                  <a:moveTo>
                    <a:pt x="0" y="50800"/>
                  </a:moveTo>
                  <a:lnTo>
                    <a:pt x="0" y="0"/>
                  </a:lnTo>
                  <a:lnTo>
                    <a:pt x="6923532" y="0"/>
                  </a:lnTo>
                  <a:lnTo>
                    <a:pt x="6923532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E98517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952500"/>
            <a:ext cx="6286500" cy="58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62"/>
              </a:lnSpc>
            </a:pPr>
            <a:r>
              <a:rPr lang="en-US" sz="3473" dirty="0">
                <a:solidFill>
                  <a:srgbClr val="001689"/>
                </a:solidFill>
                <a:latin typeface="Canva Sans Bold"/>
              </a:rPr>
              <a:t>BLINDSPOT: The ‘Last Mile’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2331874"/>
            <a:ext cx="9574184" cy="497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001689"/>
                </a:solidFill>
                <a:latin typeface="Canva Sans Bold"/>
              </a:rPr>
              <a:t>How does the top-down gaze look at the last mile?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61254" y="5617643"/>
            <a:ext cx="4995367" cy="497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001689"/>
                </a:solidFill>
                <a:latin typeface="Canva Sans Bold"/>
              </a:rPr>
              <a:t>The gaze from the last mile 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20815" y="3016048"/>
            <a:ext cx="13539398" cy="1842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88" lvl="1" indent="-226694" algn="l">
              <a:lnSpc>
                <a:spcPts val="2939"/>
              </a:lnSpc>
              <a:buFont typeface="Arial"/>
              <a:buChar char="•"/>
            </a:pPr>
            <a:r>
              <a:rPr lang="en-US" sz="2099" dirty="0">
                <a:solidFill>
                  <a:srgbClr val="000000"/>
                </a:solidFill>
                <a:latin typeface="Canva Sans" panose="020B0604020202020204" charset="0"/>
              </a:rPr>
              <a:t>Unreached and unreachable owing to reasons of infrastructure and logistics. </a:t>
            </a:r>
          </a:p>
          <a:p>
            <a:pPr marL="453388" lvl="1" indent="-226694" algn="l">
              <a:lnSpc>
                <a:spcPts val="2939"/>
              </a:lnSpc>
              <a:buFont typeface="Arial"/>
              <a:buChar char="•"/>
            </a:pPr>
            <a:r>
              <a:rPr lang="en-US" sz="2099" dirty="0">
                <a:solidFill>
                  <a:srgbClr val="000000"/>
                </a:solidFill>
                <a:latin typeface="Canva Sans" panose="020B0604020202020204" charset="0"/>
              </a:rPr>
              <a:t>As those living in the last mile lack stable sources of income, they are seen to have lower purchasing power. </a:t>
            </a:r>
          </a:p>
          <a:p>
            <a:pPr marL="453388" lvl="1" indent="-226694" algn="l">
              <a:lnSpc>
                <a:spcPts val="2939"/>
              </a:lnSpc>
              <a:buFont typeface="Arial"/>
              <a:buChar char="•"/>
            </a:pPr>
            <a:r>
              <a:rPr lang="en-US" sz="2099" dirty="0">
                <a:solidFill>
                  <a:srgbClr val="000000"/>
                </a:solidFill>
                <a:latin typeface="Canva Sans" panose="020B0604020202020204" charset="0"/>
              </a:rPr>
              <a:t>Stereotypes of what the communities that live in the last mile are like – low awareness; that they are highly superstitious; and they believe on information without any rational understanding.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080395" y="5105400"/>
            <a:ext cx="6738342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1689"/>
                </a:solidFill>
                <a:latin typeface="Canva Sans Bold"/>
              </a:rPr>
              <a:t>Are these stereotypes true for the ‘upper’ class citizenry?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76478" y="6433618"/>
            <a:ext cx="12873088" cy="147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88" lvl="1" indent="-226694" algn="l">
              <a:lnSpc>
                <a:spcPts val="2939"/>
              </a:lnSpc>
              <a:buFont typeface="Arial"/>
              <a:buChar char="•"/>
            </a:pPr>
            <a:r>
              <a:rPr lang="en-US" sz="2099" dirty="0">
                <a:solidFill>
                  <a:srgbClr val="000000"/>
                </a:solidFill>
                <a:latin typeface="Canva Sans" panose="020B0604020202020204" charset="0"/>
              </a:rPr>
              <a:t>A homogenous sub-locality within a village, which itself has poor infrastructure and poor access.. ghettoization – based on caste, sexuality, religion, </a:t>
            </a:r>
            <a:r>
              <a:rPr lang="en-US" sz="2099" dirty="0" err="1">
                <a:solidFill>
                  <a:srgbClr val="000000"/>
                </a:solidFill>
                <a:latin typeface="Canva Sans" panose="020B0604020202020204" charset="0"/>
              </a:rPr>
              <a:t>criminalisation</a:t>
            </a:r>
            <a:r>
              <a:rPr lang="en-US" sz="2099" dirty="0">
                <a:solidFill>
                  <a:srgbClr val="000000"/>
                </a:solidFill>
                <a:latin typeface="Canva Sans" panose="020B0604020202020204" charset="0"/>
              </a:rPr>
              <a:t> and/or occupation </a:t>
            </a:r>
          </a:p>
          <a:p>
            <a:pPr marL="453388" lvl="1" indent="-226694" algn="l">
              <a:lnSpc>
                <a:spcPts val="2939"/>
              </a:lnSpc>
              <a:buFont typeface="Arial"/>
              <a:buChar char="•"/>
            </a:pPr>
            <a:r>
              <a:rPr lang="en-US" sz="2099" dirty="0">
                <a:solidFill>
                  <a:srgbClr val="000000"/>
                </a:solidFill>
                <a:latin typeface="Canva Sans" panose="020B0604020202020204" charset="0"/>
              </a:rPr>
              <a:t>Homogenous in terms of one identity, this group also has a number of last miles based on patriarchy, stigma, and indignity associated with sub-castes, gender, disability and age.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85966" y="8218603"/>
            <a:ext cx="12763599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Canva Sans Italics"/>
              </a:rPr>
              <a:t>Its view of the top - a system ‘manned’ by the dominant class/caste</a:t>
            </a:r>
          </a:p>
        </p:txBody>
      </p:sp>
      <p:sp>
        <p:nvSpPr>
          <p:cNvPr id="15" name="Freeform 15"/>
          <p:cNvSpPr/>
          <p:nvPr/>
        </p:nvSpPr>
        <p:spPr>
          <a:xfrm>
            <a:off x="15716665" y="5674793"/>
            <a:ext cx="1897951" cy="4114800"/>
          </a:xfrm>
          <a:custGeom>
            <a:avLst/>
            <a:gdLst/>
            <a:ahLst/>
            <a:cxnLst/>
            <a:rect l="l" t="t" r="r" b="b"/>
            <a:pathLst>
              <a:path w="1897951" h="4114800">
                <a:moveTo>
                  <a:pt x="0" y="0"/>
                </a:moveTo>
                <a:lnTo>
                  <a:pt x="1897952" y="0"/>
                </a:lnTo>
                <a:lnTo>
                  <a:pt x="18979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812800" cy="457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457200"/>
            </a:xfrm>
            <a:custGeom>
              <a:avLst/>
              <a:gdLst/>
              <a:ahLst/>
              <a:cxnLst/>
              <a:rect l="l" t="t" r="r" b="b"/>
              <a:pathLst>
                <a:path w="812800" h="457200">
                  <a:moveTo>
                    <a:pt x="0" y="0"/>
                  </a:moveTo>
                  <a:lnTo>
                    <a:pt x="812800" y="0"/>
                  </a:lnTo>
                  <a:lnTo>
                    <a:pt x="812800" y="4572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rgbClr val="F1F4FF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495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457746" y="219176"/>
            <a:ext cx="2415790" cy="809524"/>
          </a:xfrm>
          <a:custGeom>
            <a:avLst/>
            <a:gdLst/>
            <a:ahLst/>
            <a:cxnLst/>
            <a:rect l="l" t="t" r="r" b="b"/>
            <a:pathLst>
              <a:path w="2415790" h="809524">
                <a:moveTo>
                  <a:pt x="0" y="0"/>
                </a:moveTo>
                <a:lnTo>
                  <a:pt x="2415790" y="0"/>
                </a:lnTo>
                <a:lnTo>
                  <a:pt x="2415790" y="809524"/>
                </a:lnTo>
                <a:lnTo>
                  <a:pt x="0" y="8095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6" name="Group 6"/>
          <p:cNvGrpSpPr/>
          <p:nvPr/>
        </p:nvGrpSpPr>
        <p:grpSpPr>
          <a:xfrm>
            <a:off x="0" y="1786533"/>
            <a:ext cx="7475194" cy="54844"/>
            <a:chOff x="0" y="0"/>
            <a:chExt cx="6924040" cy="50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923532" cy="50800"/>
            </a:xfrm>
            <a:custGeom>
              <a:avLst/>
              <a:gdLst/>
              <a:ahLst/>
              <a:cxnLst/>
              <a:rect l="l" t="t" r="r" b="b"/>
              <a:pathLst>
                <a:path w="6923532" h="50800">
                  <a:moveTo>
                    <a:pt x="0" y="50800"/>
                  </a:moveTo>
                  <a:lnTo>
                    <a:pt x="0" y="0"/>
                  </a:lnTo>
                  <a:lnTo>
                    <a:pt x="6923532" y="0"/>
                  </a:lnTo>
                  <a:lnTo>
                    <a:pt x="6923532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E98517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2250039"/>
            <a:ext cx="14923323" cy="6343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30"/>
              </a:lnSpc>
            </a:pPr>
            <a:r>
              <a:rPr lang="en-US" sz="2993" dirty="0">
                <a:solidFill>
                  <a:srgbClr val="001689"/>
                </a:solidFill>
                <a:latin typeface="Canva Sans Bold"/>
              </a:rPr>
              <a:t>(a)       The privilege of early vaccinators: Creating a ‘first mile’</a:t>
            </a:r>
          </a:p>
          <a:p>
            <a:pPr algn="l">
              <a:lnSpc>
                <a:spcPts val="3373"/>
              </a:lnSpc>
            </a:pPr>
            <a:r>
              <a:rPr lang="en-US" sz="2134" dirty="0">
                <a:solidFill>
                  <a:srgbClr val="000000"/>
                </a:solidFill>
                <a:latin typeface="Canva Sans"/>
              </a:rPr>
              <a:t>Members from the </a:t>
            </a:r>
            <a:r>
              <a:rPr lang="en-US" sz="2134" dirty="0" err="1">
                <a:solidFill>
                  <a:srgbClr val="000000"/>
                </a:solidFill>
                <a:latin typeface="Canva Sans"/>
              </a:rPr>
              <a:t>marginalised</a:t>
            </a:r>
            <a:r>
              <a:rPr lang="en-US" sz="2134" dirty="0">
                <a:solidFill>
                  <a:srgbClr val="000000"/>
                </a:solidFill>
                <a:latin typeface="Canva Sans"/>
              </a:rPr>
              <a:t> communities did not have the luxury of being early vaccinators or seeing their </a:t>
            </a:r>
            <a:r>
              <a:rPr lang="en-US" sz="2134" dirty="0" err="1">
                <a:solidFill>
                  <a:srgbClr val="000000"/>
                </a:solidFill>
                <a:latin typeface="Canva Sans"/>
              </a:rPr>
              <a:t>neighbours</a:t>
            </a:r>
            <a:r>
              <a:rPr lang="en-US" sz="2134" dirty="0">
                <a:solidFill>
                  <a:srgbClr val="000000"/>
                </a:solidFill>
                <a:latin typeface="Canva Sans"/>
              </a:rPr>
              <a:t> accessing vaccinations or any information about what the side effects could be/how they should handle any side-effects. </a:t>
            </a:r>
            <a:r>
              <a:rPr lang="en-US" sz="2134" dirty="0">
                <a:solidFill>
                  <a:srgbClr val="000000"/>
                </a:solidFill>
                <a:latin typeface="Canva Sans Italics"/>
              </a:rPr>
              <a:t>This, by design, re-creates a first mile, which gradually creates the last mile.</a:t>
            </a:r>
          </a:p>
          <a:p>
            <a:pPr algn="l">
              <a:lnSpc>
                <a:spcPts val="4730"/>
              </a:lnSpc>
            </a:pPr>
            <a:endParaRPr lang="en-US" sz="2134" dirty="0">
              <a:solidFill>
                <a:srgbClr val="000000"/>
              </a:solidFill>
              <a:latin typeface="Canva Sans Italics"/>
            </a:endParaRPr>
          </a:p>
          <a:p>
            <a:pPr algn="l">
              <a:lnSpc>
                <a:spcPts val="4730"/>
              </a:lnSpc>
            </a:pPr>
            <a:r>
              <a:rPr lang="en-US" sz="2993" dirty="0">
                <a:solidFill>
                  <a:srgbClr val="001689"/>
                </a:solidFill>
                <a:latin typeface="Canva Sans Bold"/>
              </a:rPr>
              <a:t>(b)       Those left behind in the Frontline: The last mile within the first</a:t>
            </a:r>
          </a:p>
          <a:p>
            <a:pPr algn="l">
              <a:lnSpc>
                <a:spcPts val="3373"/>
              </a:lnSpc>
            </a:pPr>
            <a:r>
              <a:rPr lang="en-US" sz="2134" dirty="0">
                <a:solidFill>
                  <a:srgbClr val="000000"/>
                </a:solidFill>
                <a:latin typeface="Canva Sans"/>
              </a:rPr>
              <a:t>In terms of those who constitute the ‘Frontline’, the doctors and nurses, deservedly, were the focus. Sanitation workers or morgue workers, undeservedly, were left behind. </a:t>
            </a:r>
            <a:r>
              <a:rPr lang="en-US" sz="2134" dirty="0">
                <a:solidFill>
                  <a:srgbClr val="000000"/>
                </a:solidFill>
                <a:latin typeface="Canva Sans Italics"/>
              </a:rPr>
              <a:t>There is a last mile, even within the first mile.</a:t>
            </a:r>
          </a:p>
          <a:p>
            <a:pPr algn="l">
              <a:lnSpc>
                <a:spcPts val="4730"/>
              </a:lnSpc>
            </a:pPr>
            <a:r>
              <a:rPr lang="en-US" sz="2993" dirty="0">
                <a:solidFill>
                  <a:srgbClr val="001689"/>
                </a:solidFill>
                <a:latin typeface="Canva Sans Bold"/>
              </a:rPr>
              <a:t> </a:t>
            </a:r>
          </a:p>
          <a:p>
            <a:pPr algn="l">
              <a:lnSpc>
                <a:spcPts val="4730"/>
              </a:lnSpc>
            </a:pPr>
            <a:r>
              <a:rPr lang="en-US" sz="2993" dirty="0">
                <a:solidFill>
                  <a:srgbClr val="001689"/>
                </a:solidFill>
                <a:latin typeface="Canva Sans Bold"/>
              </a:rPr>
              <a:t>(c)       The outliers: Not in the running</a:t>
            </a:r>
          </a:p>
          <a:p>
            <a:pPr algn="l">
              <a:lnSpc>
                <a:spcPts val="3373"/>
              </a:lnSpc>
              <a:spcBef>
                <a:spcPct val="0"/>
              </a:spcBef>
            </a:pPr>
            <a:r>
              <a:rPr lang="en-US" sz="2134" dirty="0">
                <a:solidFill>
                  <a:srgbClr val="000000"/>
                </a:solidFill>
                <a:latin typeface="Canva Sans"/>
              </a:rPr>
              <a:t>As the vaccination drive made far-reaching roadways, a number of the most </a:t>
            </a:r>
            <a:r>
              <a:rPr lang="en-US" sz="2134" dirty="0" err="1">
                <a:solidFill>
                  <a:srgbClr val="000000"/>
                </a:solidFill>
                <a:latin typeface="Canva Sans"/>
              </a:rPr>
              <a:t>marginalised</a:t>
            </a:r>
            <a:r>
              <a:rPr lang="en-US" sz="2134" dirty="0">
                <a:solidFill>
                  <a:srgbClr val="000000"/>
                </a:solidFill>
                <a:latin typeface="Canva Sans"/>
              </a:rPr>
              <a:t> communities were faced with a dilemma - The same system that had previously discriminated against them and remained inaccessible for them, was the same one that was now delivering vaccines.</a:t>
            </a:r>
          </a:p>
        </p:txBody>
      </p:sp>
      <p:sp>
        <p:nvSpPr>
          <p:cNvPr id="9" name="Freeform 9"/>
          <p:cNvSpPr/>
          <p:nvPr/>
        </p:nvSpPr>
        <p:spPr>
          <a:xfrm>
            <a:off x="15203305" y="8181790"/>
            <a:ext cx="2425938" cy="2153020"/>
          </a:xfrm>
          <a:custGeom>
            <a:avLst/>
            <a:gdLst/>
            <a:ahLst/>
            <a:cxnLst/>
            <a:rect l="l" t="t" r="r" b="b"/>
            <a:pathLst>
              <a:path w="2425938" h="2153020">
                <a:moveTo>
                  <a:pt x="0" y="0"/>
                </a:moveTo>
                <a:lnTo>
                  <a:pt x="2425938" y="0"/>
                </a:lnTo>
                <a:lnTo>
                  <a:pt x="2425938" y="2153020"/>
                </a:lnTo>
                <a:lnTo>
                  <a:pt x="0" y="21530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0" name="Freeform 10"/>
          <p:cNvSpPr/>
          <p:nvPr/>
        </p:nvSpPr>
        <p:spPr>
          <a:xfrm>
            <a:off x="12314194" y="1782782"/>
            <a:ext cx="3143552" cy="1163114"/>
          </a:xfrm>
          <a:custGeom>
            <a:avLst/>
            <a:gdLst/>
            <a:ahLst/>
            <a:cxnLst/>
            <a:rect l="l" t="t" r="r" b="b"/>
            <a:pathLst>
              <a:path w="3143552" h="1163114">
                <a:moveTo>
                  <a:pt x="0" y="0"/>
                </a:moveTo>
                <a:lnTo>
                  <a:pt x="3143552" y="0"/>
                </a:lnTo>
                <a:lnTo>
                  <a:pt x="3143552" y="1163114"/>
                </a:lnTo>
                <a:lnTo>
                  <a:pt x="0" y="11631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1" name="TextBox 11"/>
          <p:cNvSpPr txBox="1"/>
          <p:nvPr/>
        </p:nvSpPr>
        <p:spPr>
          <a:xfrm>
            <a:off x="1028700" y="971550"/>
            <a:ext cx="6445946" cy="58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62"/>
              </a:lnSpc>
            </a:pPr>
            <a:r>
              <a:rPr lang="en-US" sz="3473" dirty="0">
                <a:solidFill>
                  <a:srgbClr val="001689"/>
                </a:solidFill>
                <a:latin typeface="Canva Sans Bold"/>
              </a:rPr>
              <a:t>BLINDSPOT: The ‘Last Mile’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8100"/>
            <a:ext cx="18288000" cy="10287000"/>
            <a:chOff x="0" y="0"/>
            <a:chExt cx="812800" cy="457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457200"/>
            </a:xfrm>
            <a:custGeom>
              <a:avLst/>
              <a:gdLst/>
              <a:ahLst/>
              <a:cxnLst/>
              <a:rect l="l" t="t" r="r" b="b"/>
              <a:pathLst>
                <a:path w="812800" h="457200">
                  <a:moveTo>
                    <a:pt x="0" y="0"/>
                  </a:moveTo>
                  <a:lnTo>
                    <a:pt x="812800" y="0"/>
                  </a:lnTo>
                  <a:lnTo>
                    <a:pt x="812800" y="4572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rgbClr val="F1F4FF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495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457746" y="219176"/>
            <a:ext cx="2415790" cy="809524"/>
          </a:xfrm>
          <a:custGeom>
            <a:avLst/>
            <a:gdLst/>
            <a:ahLst/>
            <a:cxnLst/>
            <a:rect l="l" t="t" r="r" b="b"/>
            <a:pathLst>
              <a:path w="2415790" h="809524">
                <a:moveTo>
                  <a:pt x="0" y="0"/>
                </a:moveTo>
                <a:lnTo>
                  <a:pt x="2415790" y="0"/>
                </a:lnTo>
                <a:lnTo>
                  <a:pt x="2415790" y="809524"/>
                </a:lnTo>
                <a:lnTo>
                  <a:pt x="0" y="8095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6" name="Group 6"/>
          <p:cNvGrpSpPr/>
          <p:nvPr/>
        </p:nvGrpSpPr>
        <p:grpSpPr>
          <a:xfrm>
            <a:off x="0" y="1786533"/>
            <a:ext cx="7475194" cy="54844"/>
            <a:chOff x="0" y="0"/>
            <a:chExt cx="6924040" cy="50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923532" cy="50800"/>
            </a:xfrm>
            <a:custGeom>
              <a:avLst/>
              <a:gdLst/>
              <a:ahLst/>
              <a:cxnLst/>
              <a:rect l="l" t="t" r="r" b="b"/>
              <a:pathLst>
                <a:path w="6923532" h="50800">
                  <a:moveTo>
                    <a:pt x="0" y="50800"/>
                  </a:moveTo>
                  <a:lnTo>
                    <a:pt x="0" y="0"/>
                  </a:lnTo>
                  <a:lnTo>
                    <a:pt x="6923532" y="0"/>
                  </a:lnTo>
                  <a:lnTo>
                    <a:pt x="6923532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E98517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8" name="Freeform 8"/>
          <p:cNvSpPr/>
          <p:nvPr/>
        </p:nvSpPr>
        <p:spPr>
          <a:xfrm>
            <a:off x="13663289" y="3138384"/>
            <a:ext cx="3193519" cy="1205553"/>
          </a:xfrm>
          <a:custGeom>
            <a:avLst/>
            <a:gdLst/>
            <a:ahLst/>
            <a:cxnLst/>
            <a:rect l="l" t="t" r="r" b="b"/>
            <a:pathLst>
              <a:path w="3193519" h="1205553">
                <a:moveTo>
                  <a:pt x="0" y="0"/>
                </a:moveTo>
                <a:lnTo>
                  <a:pt x="3193519" y="0"/>
                </a:lnTo>
                <a:lnTo>
                  <a:pt x="3193519" y="1205554"/>
                </a:lnTo>
                <a:lnTo>
                  <a:pt x="0" y="12055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9" name="Freeform 9"/>
          <p:cNvSpPr/>
          <p:nvPr/>
        </p:nvSpPr>
        <p:spPr>
          <a:xfrm>
            <a:off x="7926430" y="2648013"/>
            <a:ext cx="3687364" cy="1654705"/>
          </a:xfrm>
          <a:custGeom>
            <a:avLst/>
            <a:gdLst/>
            <a:ahLst/>
            <a:cxnLst/>
            <a:rect l="l" t="t" r="r" b="b"/>
            <a:pathLst>
              <a:path w="3687364" h="1654705">
                <a:moveTo>
                  <a:pt x="0" y="0"/>
                </a:moveTo>
                <a:lnTo>
                  <a:pt x="3687363" y="0"/>
                </a:lnTo>
                <a:lnTo>
                  <a:pt x="3687363" y="1654705"/>
                </a:lnTo>
                <a:lnTo>
                  <a:pt x="0" y="16547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0" name="Freeform 10"/>
          <p:cNvSpPr/>
          <p:nvPr/>
        </p:nvSpPr>
        <p:spPr>
          <a:xfrm>
            <a:off x="8634271" y="6194881"/>
            <a:ext cx="1943650" cy="2038794"/>
          </a:xfrm>
          <a:custGeom>
            <a:avLst/>
            <a:gdLst/>
            <a:ahLst/>
            <a:cxnLst/>
            <a:rect l="l" t="t" r="r" b="b"/>
            <a:pathLst>
              <a:path w="1943650" h="2038794">
                <a:moveTo>
                  <a:pt x="0" y="0"/>
                </a:moveTo>
                <a:lnTo>
                  <a:pt x="1943650" y="0"/>
                </a:lnTo>
                <a:lnTo>
                  <a:pt x="1943650" y="2038794"/>
                </a:lnTo>
                <a:lnTo>
                  <a:pt x="0" y="20387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>
          <a:xfrm>
            <a:off x="2653514" y="2702607"/>
            <a:ext cx="2709557" cy="1620090"/>
          </a:xfrm>
          <a:custGeom>
            <a:avLst/>
            <a:gdLst/>
            <a:ahLst/>
            <a:cxnLst/>
            <a:rect l="l" t="t" r="r" b="b"/>
            <a:pathLst>
              <a:path w="2709557" h="1620090">
                <a:moveTo>
                  <a:pt x="0" y="0"/>
                </a:moveTo>
                <a:lnTo>
                  <a:pt x="2709557" y="0"/>
                </a:lnTo>
                <a:lnTo>
                  <a:pt x="2709557" y="1620089"/>
                </a:lnTo>
                <a:lnTo>
                  <a:pt x="0" y="162008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2" name="Freeform 12"/>
          <p:cNvSpPr/>
          <p:nvPr/>
        </p:nvSpPr>
        <p:spPr>
          <a:xfrm>
            <a:off x="2115989" y="6128206"/>
            <a:ext cx="3423526" cy="2105469"/>
          </a:xfrm>
          <a:custGeom>
            <a:avLst/>
            <a:gdLst/>
            <a:ahLst/>
            <a:cxnLst/>
            <a:rect l="l" t="t" r="r" b="b"/>
            <a:pathLst>
              <a:path w="3423526" h="2105469">
                <a:moveTo>
                  <a:pt x="0" y="0"/>
                </a:moveTo>
                <a:lnTo>
                  <a:pt x="3423526" y="0"/>
                </a:lnTo>
                <a:lnTo>
                  <a:pt x="3423526" y="2105469"/>
                </a:lnTo>
                <a:lnTo>
                  <a:pt x="0" y="210546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3" name="Freeform 13"/>
          <p:cNvSpPr/>
          <p:nvPr/>
        </p:nvSpPr>
        <p:spPr>
          <a:xfrm>
            <a:off x="13862257" y="6024105"/>
            <a:ext cx="3083120" cy="2209569"/>
          </a:xfrm>
          <a:custGeom>
            <a:avLst/>
            <a:gdLst/>
            <a:ahLst/>
            <a:cxnLst/>
            <a:rect l="l" t="t" r="r" b="b"/>
            <a:pathLst>
              <a:path w="3083120" h="2209569">
                <a:moveTo>
                  <a:pt x="0" y="0"/>
                </a:moveTo>
                <a:lnTo>
                  <a:pt x="3083119" y="0"/>
                </a:lnTo>
                <a:lnTo>
                  <a:pt x="3083119" y="2209570"/>
                </a:lnTo>
                <a:lnTo>
                  <a:pt x="0" y="220957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4" name="TextBox 14"/>
          <p:cNvSpPr txBox="1"/>
          <p:nvPr/>
        </p:nvSpPr>
        <p:spPr>
          <a:xfrm>
            <a:off x="1781227" y="4445593"/>
            <a:ext cx="4093051" cy="955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  <a:spcBef>
                <a:spcPct val="0"/>
              </a:spcBef>
            </a:pPr>
            <a:r>
              <a:rPr lang="en-US" sz="2437" b="1" dirty="0">
                <a:solidFill>
                  <a:srgbClr val="001689"/>
                </a:solidFill>
                <a:latin typeface="Canva Sans" panose="020B0604020202020204" charset="0"/>
              </a:rPr>
              <a:t>Targeting the potential last mile first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029584" y="4445593"/>
            <a:ext cx="3481055" cy="955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50"/>
              </a:lnSpc>
              <a:spcBef>
                <a:spcPct val="0"/>
              </a:spcBef>
            </a:pPr>
            <a:r>
              <a:rPr lang="en-US" sz="2437" b="1" u="none" strike="noStrike" dirty="0">
                <a:solidFill>
                  <a:srgbClr val="001689"/>
                </a:solidFill>
                <a:latin typeface="Canva Sans" panose="020B0604020202020204" charset="0"/>
              </a:rPr>
              <a:t>Creating capacities within communities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663289" y="4445593"/>
            <a:ext cx="3481055" cy="4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50"/>
              </a:lnSpc>
              <a:spcBef>
                <a:spcPct val="0"/>
              </a:spcBef>
            </a:pPr>
            <a:r>
              <a:rPr lang="en-US" sz="2437" b="1" u="none" strike="noStrike" dirty="0">
                <a:solidFill>
                  <a:srgbClr val="001689"/>
                </a:solidFill>
                <a:latin typeface="Canva Sans" panose="020B0604020202020204" charset="0"/>
              </a:rPr>
              <a:t>Hamlet collectives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086626" y="8379431"/>
            <a:ext cx="3482253" cy="955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50"/>
              </a:lnSpc>
              <a:spcBef>
                <a:spcPct val="0"/>
              </a:spcBef>
            </a:pPr>
            <a:r>
              <a:rPr lang="en-US" sz="2437" b="1" u="none" strike="noStrike" dirty="0">
                <a:solidFill>
                  <a:srgbClr val="001689"/>
                </a:solidFill>
                <a:latin typeface="Canva Sans" panose="020B0604020202020204" charset="0"/>
              </a:rPr>
              <a:t>Facilitating solidarity at macro-level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029584" y="8438237"/>
            <a:ext cx="3481055" cy="4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50"/>
              </a:lnSpc>
              <a:spcBef>
                <a:spcPct val="0"/>
              </a:spcBef>
            </a:pPr>
            <a:r>
              <a:rPr lang="en-US" sz="2437" b="1" u="none" strike="noStrike" dirty="0">
                <a:solidFill>
                  <a:srgbClr val="001689"/>
                </a:solidFill>
                <a:latin typeface="Canva Sans" panose="020B0604020202020204" charset="0"/>
              </a:rPr>
              <a:t>People-Science Model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868400" y="8379431"/>
            <a:ext cx="3481055" cy="955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50"/>
              </a:lnSpc>
              <a:spcBef>
                <a:spcPct val="0"/>
              </a:spcBef>
            </a:pPr>
            <a:r>
              <a:rPr lang="en-US" sz="2437" b="1" u="none" strike="noStrike" dirty="0">
                <a:solidFill>
                  <a:srgbClr val="001689"/>
                </a:solidFill>
                <a:latin typeface="Canva Sans" panose="020B0604020202020204" charset="0"/>
              </a:rPr>
              <a:t>Engaging with the demand side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01885" y="400785"/>
            <a:ext cx="9449946" cy="1198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62"/>
              </a:lnSpc>
            </a:pPr>
            <a:r>
              <a:rPr lang="en-US" sz="3473">
                <a:solidFill>
                  <a:srgbClr val="001689"/>
                </a:solidFill>
                <a:latin typeface="Canva Sans Bold"/>
              </a:rPr>
              <a:t>COLLECT: Community-Led Local Claims and Entitlements Tracker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812800" cy="457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457200"/>
            </a:xfrm>
            <a:custGeom>
              <a:avLst/>
              <a:gdLst/>
              <a:ahLst/>
              <a:cxnLst/>
              <a:rect l="l" t="t" r="r" b="b"/>
              <a:pathLst>
                <a:path w="812800" h="457200">
                  <a:moveTo>
                    <a:pt x="0" y="0"/>
                  </a:moveTo>
                  <a:lnTo>
                    <a:pt x="812800" y="0"/>
                  </a:lnTo>
                  <a:lnTo>
                    <a:pt x="812800" y="4572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rgbClr val="F1F4FF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495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457746" y="219176"/>
            <a:ext cx="2415790" cy="809524"/>
          </a:xfrm>
          <a:custGeom>
            <a:avLst/>
            <a:gdLst/>
            <a:ahLst/>
            <a:cxnLst/>
            <a:rect l="l" t="t" r="r" b="b"/>
            <a:pathLst>
              <a:path w="2415790" h="809524">
                <a:moveTo>
                  <a:pt x="0" y="0"/>
                </a:moveTo>
                <a:lnTo>
                  <a:pt x="2415790" y="0"/>
                </a:lnTo>
                <a:lnTo>
                  <a:pt x="2415790" y="809524"/>
                </a:lnTo>
                <a:lnTo>
                  <a:pt x="0" y="8095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6" name="Group 6"/>
          <p:cNvGrpSpPr/>
          <p:nvPr/>
        </p:nvGrpSpPr>
        <p:grpSpPr>
          <a:xfrm>
            <a:off x="0" y="1786533"/>
            <a:ext cx="7475194" cy="54844"/>
            <a:chOff x="0" y="0"/>
            <a:chExt cx="6924040" cy="50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923532" cy="50800"/>
            </a:xfrm>
            <a:custGeom>
              <a:avLst/>
              <a:gdLst/>
              <a:ahLst/>
              <a:cxnLst/>
              <a:rect l="l" t="t" r="r" b="b"/>
              <a:pathLst>
                <a:path w="6923532" h="50800">
                  <a:moveTo>
                    <a:pt x="0" y="50800"/>
                  </a:moveTo>
                  <a:lnTo>
                    <a:pt x="0" y="0"/>
                  </a:lnTo>
                  <a:lnTo>
                    <a:pt x="6923532" y="0"/>
                  </a:lnTo>
                  <a:lnTo>
                    <a:pt x="6923532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E98517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8" name="Freeform 8"/>
          <p:cNvSpPr/>
          <p:nvPr/>
        </p:nvSpPr>
        <p:spPr>
          <a:xfrm>
            <a:off x="579244" y="4182187"/>
            <a:ext cx="723289" cy="723289"/>
          </a:xfrm>
          <a:custGeom>
            <a:avLst/>
            <a:gdLst/>
            <a:ahLst/>
            <a:cxnLst/>
            <a:rect l="l" t="t" r="r" b="b"/>
            <a:pathLst>
              <a:path w="723289" h="723289">
                <a:moveTo>
                  <a:pt x="0" y="0"/>
                </a:moveTo>
                <a:lnTo>
                  <a:pt x="723288" y="0"/>
                </a:lnTo>
                <a:lnTo>
                  <a:pt x="723288" y="723289"/>
                </a:lnTo>
                <a:lnTo>
                  <a:pt x="0" y="7232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9" name="Freeform 9"/>
          <p:cNvSpPr/>
          <p:nvPr/>
        </p:nvSpPr>
        <p:spPr>
          <a:xfrm>
            <a:off x="674969" y="5629420"/>
            <a:ext cx="707461" cy="707461"/>
          </a:xfrm>
          <a:custGeom>
            <a:avLst/>
            <a:gdLst/>
            <a:ahLst/>
            <a:cxnLst/>
            <a:rect l="l" t="t" r="r" b="b"/>
            <a:pathLst>
              <a:path w="707461" h="707461">
                <a:moveTo>
                  <a:pt x="0" y="0"/>
                </a:moveTo>
                <a:lnTo>
                  <a:pt x="707462" y="0"/>
                </a:lnTo>
                <a:lnTo>
                  <a:pt x="707462" y="707462"/>
                </a:lnTo>
                <a:lnTo>
                  <a:pt x="0" y="7074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0" name="Freeform 10"/>
          <p:cNvSpPr/>
          <p:nvPr/>
        </p:nvSpPr>
        <p:spPr>
          <a:xfrm>
            <a:off x="648927" y="7060826"/>
            <a:ext cx="759546" cy="759546"/>
          </a:xfrm>
          <a:custGeom>
            <a:avLst/>
            <a:gdLst/>
            <a:ahLst/>
            <a:cxnLst/>
            <a:rect l="l" t="t" r="r" b="b"/>
            <a:pathLst>
              <a:path w="759546" h="759546">
                <a:moveTo>
                  <a:pt x="0" y="0"/>
                </a:moveTo>
                <a:lnTo>
                  <a:pt x="759546" y="0"/>
                </a:lnTo>
                <a:lnTo>
                  <a:pt x="759546" y="759546"/>
                </a:lnTo>
                <a:lnTo>
                  <a:pt x="0" y="7595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1" name="TextBox 11"/>
          <p:cNvSpPr txBox="1"/>
          <p:nvPr/>
        </p:nvSpPr>
        <p:spPr>
          <a:xfrm>
            <a:off x="1157702" y="1996660"/>
            <a:ext cx="16515647" cy="2077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71"/>
              </a:lnSpc>
            </a:pPr>
            <a:r>
              <a:rPr lang="en-US" sz="2800" dirty="0">
                <a:solidFill>
                  <a:srgbClr val="000000"/>
                </a:solidFill>
                <a:latin typeface="Canva Sans"/>
              </a:rPr>
              <a:t>The common definition of the ‘last mile’ suffers from the</a:t>
            </a:r>
            <a:r>
              <a:rPr lang="en-US" sz="2800" dirty="0">
                <a:solidFill>
                  <a:srgbClr val="001689"/>
                </a:solidFill>
                <a:latin typeface="Canva Sans Bold"/>
              </a:rPr>
              <a:t> top-down colonial gaze. </a:t>
            </a:r>
          </a:p>
          <a:p>
            <a:pPr algn="l">
              <a:lnSpc>
                <a:spcPts val="4071"/>
              </a:lnSpc>
            </a:pPr>
            <a:r>
              <a:rPr lang="en-US" sz="2800" dirty="0">
                <a:solidFill>
                  <a:srgbClr val="000000"/>
                </a:solidFill>
                <a:latin typeface="Canva Sans"/>
              </a:rPr>
              <a:t>It is a violent and undemocratic gaze.</a:t>
            </a:r>
          </a:p>
          <a:p>
            <a:pPr algn="l">
              <a:lnSpc>
                <a:spcPts val="4071"/>
              </a:lnSpc>
            </a:pPr>
            <a:endParaRPr lang="en-US" sz="2576" dirty="0">
              <a:solidFill>
                <a:srgbClr val="000000"/>
              </a:solidFill>
              <a:latin typeface="Canva Sans"/>
            </a:endParaRPr>
          </a:p>
          <a:p>
            <a:pPr algn="l">
              <a:lnSpc>
                <a:spcPts val="4071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1395"/>
                </a:solidFill>
                <a:latin typeface="Canva Sans Bold" panose="020B0604020202020204" charset="0"/>
              </a:rPr>
              <a:t>Common Assumptions about the solutions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57702" y="8546693"/>
            <a:ext cx="15972595" cy="1012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71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Canva Sans"/>
              </a:rPr>
              <a:t>The colonial gaze fails to </a:t>
            </a:r>
            <a:r>
              <a:rPr lang="en-US" sz="2800" dirty="0" err="1">
                <a:solidFill>
                  <a:srgbClr val="000000"/>
                </a:solidFill>
                <a:latin typeface="Canva Sans"/>
              </a:rPr>
              <a:t>recognise</a:t>
            </a:r>
            <a:r>
              <a:rPr lang="en-US" sz="2800" dirty="0">
                <a:solidFill>
                  <a:srgbClr val="000000"/>
                </a:solidFill>
                <a:latin typeface="Canva Sans"/>
              </a:rPr>
              <a:t> that persons ‘manning’ all the three models are often the same class, caste and gender identity.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57702" y="974222"/>
            <a:ext cx="2169212" cy="583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62"/>
              </a:lnSpc>
            </a:pPr>
            <a:r>
              <a:rPr lang="en-US" sz="3473" dirty="0">
                <a:solidFill>
                  <a:srgbClr val="001689"/>
                </a:solidFill>
                <a:latin typeface="Canva Sans Bold"/>
              </a:rPr>
              <a:t>FINDINGS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47064" y="4096462"/>
            <a:ext cx="15118576" cy="1707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05"/>
              </a:lnSpc>
            </a:pPr>
            <a:r>
              <a:rPr lang="en-US" sz="2800" dirty="0">
                <a:solidFill>
                  <a:srgbClr val="000000"/>
                </a:solidFill>
                <a:latin typeface="Canva Sans"/>
              </a:rPr>
              <a:t>That it is a mere logistical and infrastructural issue. Once those in the ‘last mile’ have been provided with the information, the gap is closed.</a:t>
            </a:r>
          </a:p>
          <a:p>
            <a:pPr algn="l">
              <a:lnSpc>
                <a:spcPts val="4605"/>
              </a:lnSpc>
              <a:spcBef>
                <a:spcPct val="0"/>
              </a:spcBef>
            </a:pPr>
            <a:endParaRPr lang="en-US" sz="2914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547064" y="5672409"/>
            <a:ext cx="16326472" cy="545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05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Canva Sans"/>
              </a:rPr>
              <a:t>It is often assumed that market-based models could pierce into the last mile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47064" y="6858380"/>
            <a:ext cx="14673021" cy="1126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05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Canva Sans"/>
              </a:rPr>
              <a:t>Philanthropy based empathy could replace the dysfunctional accountability system of the public health system.</a:t>
            </a: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"/>
            <a:ext cx="18288000" cy="8760460"/>
            <a:chOff x="0" y="0"/>
            <a:chExt cx="24384000" cy="11680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1679936"/>
            </a:xfrm>
            <a:custGeom>
              <a:avLst/>
              <a:gdLst/>
              <a:ahLst/>
              <a:cxnLst/>
              <a:rect l="l" t="t" r="r" b="b"/>
              <a:pathLst>
                <a:path w="24384000" h="11679936">
                  <a:moveTo>
                    <a:pt x="0" y="11679936"/>
                  </a:moveTo>
                  <a:lnTo>
                    <a:pt x="24384000" y="11679936"/>
                  </a:lnTo>
                  <a:lnTo>
                    <a:pt x="24384000" y="0"/>
                  </a:lnTo>
                  <a:lnTo>
                    <a:pt x="0" y="0"/>
                  </a:lnTo>
                  <a:lnTo>
                    <a:pt x="0" y="11679936"/>
                  </a:lnTo>
                  <a:close/>
                </a:path>
              </a:pathLst>
            </a:custGeom>
            <a:solidFill>
              <a:srgbClr val="4959D4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4" name="Freeform 4"/>
          <p:cNvSpPr/>
          <p:nvPr/>
        </p:nvSpPr>
        <p:spPr>
          <a:xfrm>
            <a:off x="5503205" y="1622233"/>
            <a:ext cx="7269480" cy="6995282"/>
          </a:xfrm>
          <a:custGeom>
            <a:avLst/>
            <a:gdLst/>
            <a:ahLst/>
            <a:cxnLst/>
            <a:rect l="l" t="t" r="r" b="b"/>
            <a:pathLst>
              <a:path w="7269480" h="6995282">
                <a:moveTo>
                  <a:pt x="0" y="0"/>
                </a:moveTo>
                <a:lnTo>
                  <a:pt x="7269480" y="0"/>
                </a:lnTo>
                <a:lnTo>
                  <a:pt x="7269480" y="6995282"/>
                </a:lnTo>
                <a:lnTo>
                  <a:pt x="0" y="6995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5704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/>
          <p:nvPr/>
        </p:nvSpPr>
        <p:spPr>
          <a:xfrm>
            <a:off x="14492535" y="5773325"/>
            <a:ext cx="3795463" cy="4513674"/>
          </a:xfrm>
          <a:custGeom>
            <a:avLst/>
            <a:gdLst/>
            <a:ahLst/>
            <a:cxnLst/>
            <a:rect l="l" t="t" r="r" b="b"/>
            <a:pathLst>
              <a:path w="3795463" h="4513674">
                <a:moveTo>
                  <a:pt x="0" y="0"/>
                </a:moveTo>
                <a:lnTo>
                  <a:pt x="3795463" y="0"/>
                </a:lnTo>
                <a:lnTo>
                  <a:pt x="3795463" y="4513674"/>
                </a:lnTo>
                <a:lnTo>
                  <a:pt x="0" y="45136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9" r="-69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6" name="Freeform 6"/>
          <p:cNvSpPr/>
          <p:nvPr/>
        </p:nvSpPr>
        <p:spPr>
          <a:xfrm>
            <a:off x="0" y="3"/>
            <a:ext cx="3877882" cy="5053750"/>
          </a:xfrm>
          <a:custGeom>
            <a:avLst/>
            <a:gdLst/>
            <a:ahLst/>
            <a:cxnLst/>
            <a:rect l="l" t="t" r="r" b="b"/>
            <a:pathLst>
              <a:path w="3877882" h="5053750">
                <a:moveTo>
                  <a:pt x="0" y="0"/>
                </a:moveTo>
                <a:lnTo>
                  <a:pt x="3877882" y="0"/>
                </a:lnTo>
                <a:lnTo>
                  <a:pt x="3877882" y="5053750"/>
                </a:lnTo>
                <a:lnTo>
                  <a:pt x="0" y="50537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9" b="-39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7" name="TextBox 7"/>
          <p:cNvSpPr txBox="1"/>
          <p:nvPr/>
        </p:nvSpPr>
        <p:spPr>
          <a:xfrm>
            <a:off x="7319734" y="708799"/>
            <a:ext cx="12533630" cy="639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60"/>
              </a:lnSpc>
            </a:pPr>
            <a:r>
              <a:rPr lang="en-US" sz="4050">
                <a:solidFill>
                  <a:srgbClr val="E98517"/>
                </a:solidFill>
                <a:latin typeface="DM Sans Bold"/>
              </a:rPr>
              <a:t>3 - 7 June 2024</a:t>
            </a:r>
          </a:p>
        </p:txBody>
      </p:sp>
      <p:sp>
        <p:nvSpPr>
          <p:cNvPr id="8" name="Freeform 8"/>
          <p:cNvSpPr/>
          <p:nvPr/>
        </p:nvSpPr>
        <p:spPr>
          <a:xfrm>
            <a:off x="0" y="1280362"/>
            <a:ext cx="18275935" cy="9006743"/>
          </a:xfrm>
          <a:custGeom>
            <a:avLst/>
            <a:gdLst/>
            <a:ahLst/>
            <a:cxnLst/>
            <a:rect l="l" t="t" r="r" b="b"/>
            <a:pathLst>
              <a:path w="18275935" h="9006743">
                <a:moveTo>
                  <a:pt x="0" y="0"/>
                </a:moveTo>
                <a:lnTo>
                  <a:pt x="18275935" y="0"/>
                </a:lnTo>
                <a:lnTo>
                  <a:pt x="18275935" y="9006743"/>
                </a:lnTo>
                <a:lnTo>
                  <a:pt x="0" y="90067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632</Words>
  <Application>Microsoft Office PowerPoint</Application>
  <PresentationFormat>Custom</PresentationFormat>
  <Paragraphs>60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DM Sans</vt:lpstr>
      <vt:lpstr>Canva Sans Bold</vt:lpstr>
      <vt:lpstr>Canva Sans</vt:lpstr>
      <vt:lpstr>Lora Bold</vt:lpstr>
      <vt:lpstr>Calibri</vt:lpstr>
      <vt:lpstr>Arial</vt:lpstr>
      <vt:lpstr>Canva Sans Italics</vt:lpstr>
      <vt:lpstr>DM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gLOCAL_slides_deck.pptx</dc:title>
  <dc:creator>Tarini S</dc:creator>
  <cp:lastModifiedBy>Tarini S</cp:lastModifiedBy>
  <cp:revision>2</cp:revision>
  <dcterms:created xsi:type="dcterms:W3CDTF">2006-08-16T00:00:00Z</dcterms:created>
  <dcterms:modified xsi:type="dcterms:W3CDTF">2024-05-30T05:05:01Z</dcterms:modified>
  <dc:identifier>DAGGgoO-teY</dc:identifier>
</cp:coreProperties>
</file>